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ctiveX/activeX1.xml" ContentType="application/vnd.ms-office.activeX+xml"/>
  <Override PartName="/ppt/activeX/activeX1.bin" ContentType="application/vnd.ms-office.activeX"/>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notesSlides/notesSlide45.xml" ContentType="application/vnd.openxmlformats-officedocument.presentationml.notesSlide+xml"/>
  <Override PartName="/ppt/activeX/activeX4.xml" ContentType="application/vnd.ms-office.activeX+xml"/>
  <Override PartName="/ppt/activeX/activeX4.bin" ContentType="application/vnd.ms-office.activeX"/>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71"/>
  </p:notesMasterIdLst>
  <p:sldIdLst>
    <p:sldId id="256" r:id="rId2"/>
    <p:sldId id="338" r:id="rId3"/>
    <p:sldId id="257" r:id="rId4"/>
    <p:sldId id="258" r:id="rId5"/>
    <p:sldId id="259" r:id="rId6"/>
    <p:sldId id="260" r:id="rId7"/>
    <p:sldId id="262" r:id="rId8"/>
    <p:sldId id="288" r:id="rId9"/>
    <p:sldId id="289" r:id="rId10"/>
    <p:sldId id="263" r:id="rId11"/>
    <p:sldId id="264" r:id="rId12"/>
    <p:sldId id="265" r:id="rId13"/>
    <p:sldId id="287" r:id="rId14"/>
    <p:sldId id="267" r:id="rId15"/>
    <p:sldId id="268" r:id="rId16"/>
    <p:sldId id="269" r:id="rId17"/>
    <p:sldId id="270" r:id="rId18"/>
    <p:sldId id="271" r:id="rId19"/>
    <p:sldId id="286" r:id="rId20"/>
    <p:sldId id="340" r:id="rId21"/>
    <p:sldId id="272" r:id="rId22"/>
    <p:sldId id="273" r:id="rId23"/>
    <p:sldId id="275" r:id="rId24"/>
    <p:sldId id="276" r:id="rId25"/>
    <p:sldId id="277" r:id="rId26"/>
    <p:sldId id="278" r:id="rId27"/>
    <p:sldId id="279" r:id="rId28"/>
    <p:sldId id="280" r:id="rId29"/>
    <p:sldId id="281" r:id="rId30"/>
    <p:sldId id="282" r:id="rId31"/>
    <p:sldId id="283" r:id="rId32"/>
    <p:sldId id="284" r:id="rId33"/>
    <p:sldId id="339" r:id="rId34"/>
    <p:sldId id="341" r:id="rId35"/>
    <p:sldId id="285" r:id="rId36"/>
    <p:sldId id="326" r:id="rId37"/>
    <p:sldId id="290" r:id="rId38"/>
    <p:sldId id="328" r:id="rId39"/>
    <p:sldId id="329" r:id="rId40"/>
    <p:sldId id="327" r:id="rId41"/>
    <p:sldId id="291" r:id="rId42"/>
    <p:sldId id="292" r:id="rId43"/>
    <p:sldId id="293" r:id="rId44"/>
    <p:sldId id="294" r:id="rId45"/>
    <p:sldId id="295" r:id="rId46"/>
    <p:sldId id="296" r:id="rId47"/>
    <p:sldId id="297" r:id="rId48"/>
    <p:sldId id="299" r:id="rId49"/>
    <p:sldId id="300" r:id="rId50"/>
    <p:sldId id="301" r:id="rId51"/>
    <p:sldId id="331" r:id="rId52"/>
    <p:sldId id="332" r:id="rId53"/>
    <p:sldId id="304" r:id="rId54"/>
    <p:sldId id="305" r:id="rId55"/>
    <p:sldId id="306" r:id="rId56"/>
    <p:sldId id="307" r:id="rId57"/>
    <p:sldId id="311" r:id="rId58"/>
    <p:sldId id="313" r:id="rId59"/>
    <p:sldId id="333" r:id="rId60"/>
    <p:sldId id="334" r:id="rId61"/>
    <p:sldId id="336" r:id="rId62"/>
    <p:sldId id="337" r:id="rId63"/>
    <p:sldId id="318" r:id="rId64"/>
    <p:sldId id="319" r:id="rId65"/>
    <p:sldId id="320" r:id="rId66"/>
    <p:sldId id="321" r:id="rId67"/>
    <p:sldId id="322" r:id="rId68"/>
    <p:sldId id="323" r:id="rId69"/>
    <p:sldId id="32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944" autoAdjust="0"/>
  </p:normalViewPr>
  <p:slideViewPr>
    <p:cSldViewPr>
      <p:cViewPr varScale="1">
        <p:scale>
          <a:sx n="58" d="100"/>
          <a:sy n="58" d="100"/>
        </p:scale>
        <p:origin x="964" y="2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notesMaster" Target="notesMasters/notes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701193-EFBB-44E4-8208-746027FD7A3D}" type="doc">
      <dgm:prSet loTypeId="urn:microsoft.com/office/officeart/2005/8/layout/orgChart1" loCatId="hierarchy" qsTypeId="urn:microsoft.com/office/officeart/2005/8/quickstyle/3d2" qsCatId="3D" csTypeId="urn:microsoft.com/office/officeart/2005/8/colors/colorful1" csCatId="colorful" phldr="1"/>
      <dgm:spPr/>
    </dgm:pt>
    <dgm:pt modelId="{92F85D28-FD07-498C-B7BB-431772D3B8F3}">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effectLst/>
              <a:latin typeface="Arial" charset="0"/>
              <a:ea typeface="宋体" charset="-122"/>
            </a:rPr>
            <a:t>共价建的类型</a:t>
          </a:r>
        </a:p>
      </dgm:t>
    </dgm:pt>
    <dgm:pt modelId="{7DEA5639-16B5-42EF-9F26-F5BCB28338BA}" type="parTrans" cxnId="{CC053D9C-C4E1-4274-B3C0-145E1D624ABE}">
      <dgm:prSet/>
      <dgm:spPr/>
      <dgm:t>
        <a:bodyPr/>
        <a:lstStyle/>
        <a:p>
          <a:endParaRPr lang="zh-CN" altLang="en-US" sz="2800"/>
        </a:p>
      </dgm:t>
    </dgm:pt>
    <dgm:pt modelId="{C1C955A7-A44A-4A78-A393-E12028750450}" type="sibTrans" cxnId="{CC053D9C-C4E1-4274-B3C0-145E1D624ABE}">
      <dgm:prSet/>
      <dgm:spPr/>
      <dgm:t>
        <a:bodyPr/>
        <a:lstStyle/>
        <a:p>
          <a:endParaRPr lang="zh-CN" altLang="en-US" sz="2800"/>
        </a:p>
      </dgm:t>
    </dgm:pt>
    <dgm:pt modelId="{89204997-F675-4033-9108-2F6F6244FA01}">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a:ln/>
              <a:effectLst/>
              <a:latin typeface="Arial" charset="0"/>
              <a:ea typeface="宋体" charset="-122"/>
            </a:rPr>
            <a:t>σ </a:t>
          </a:r>
          <a:r>
            <a:rPr kumimoji="0" lang="zh-CN" altLang="en-US" sz="2800" b="1" i="0" u="none" strike="noStrike" cap="none" normalizeH="0" baseline="0" dirty="0">
              <a:ln/>
              <a:effectLst/>
              <a:latin typeface="Arial" charset="0"/>
              <a:ea typeface="宋体" charset="-122"/>
            </a:rPr>
            <a:t>键</a:t>
          </a:r>
        </a:p>
      </dgm:t>
    </dgm:pt>
    <dgm:pt modelId="{6FE17A73-1002-4AF9-ADED-4F1B167FBEEB}" type="parTrans" cxnId="{91C64B3E-5073-4322-A796-B762F92DFE66}">
      <dgm:prSet/>
      <dgm:spPr/>
      <dgm:t>
        <a:bodyPr/>
        <a:lstStyle/>
        <a:p>
          <a:endParaRPr lang="zh-CN" altLang="en-US" sz="2800"/>
        </a:p>
      </dgm:t>
    </dgm:pt>
    <dgm:pt modelId="{5B56EF8B-5890-480A-899E-0E21A1E83E1D}" type="sibTrans" cxnId="{91C64B3E-5073-4322-A796-B762F92DFE66}">
      <dgm:prSet/>
      <dgm:spPr/>
      <dgm:t>
        <a:bodyPr/>
        <a:lstStyle/>
        <a:p>
          <a:endParaRPr lang="zh-CN" altLang="en-US" sz="2800"/>
        </a:p>
      </dgm:t>
    </dgm:pt>
    <dgm:pt modelId="{B46EEA62-3907-438D-AC95-67BCADBFD515}">
      <dgm:prSet custT="1"/>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cap="none" normalizeH="0" baseline="0" dirty="0">
              <a:ln/>
              <a:effectLst/>
              <a:latin typeface="Arial" charset="0"/>
              <a:ea typeface="宋体" charset="-122"/>
            </a:rPr>
            <a:t>π </a:t>
          </a:r>
          <a:r>
            <a:rPr kumimoji="0" lang="zh-CN" altLang="en-US" sz="2800" b="1" i="0" u="none" strike="noStrike" cap="none" normalizeH="0" baseline="0" dirty="0">
              <a:ln/>
              <a:effectLst/>
              <a:latin typeface="Arial" charset="0"/>
              <a:ea typeface="宋体" charset="-122"/>
            </a:rPr>
            <a:t>键</a:t>
          </a:r>
        </a:p>
      </dgm:t>
    </dgm:pt>
    <dgm:pt modelId="{5CCD5E56-3BFE-423C-8B12-3E79BF53847F}" type="parTrans" cxnId="{8F1F217D-892A-489E-B262-071520321B1A}">
      <dgm:prSet/>
      <dgm:spPr/>
      <dgm:t>
        <a:bodyPr/>
        <a:lstStyle/>
        <a:p>
          <a:endParaRPr lang="zh-CN" altLang="en-US" sz="2800"/>
        </a:p>
      </dgm:t>
    </dgm:pt>
    <dgm:pt modelId="{3CA51893-E303-4CDF-A6BA-DF5FCBDF1AAB}" type="sibTrans" cxnId="{8F1F217D-892A-489E-B262-071520321B1A}">
      <dgm:prSet/>
      <dgm:spPr/>
      <dgm:t>
        <a:bodyPr/>
        <a:lstStyle/>
        <a:p>
          <a:endParaRPr lang="zh-CN" altLang="en-US" sz="2800"/>
        </a:p>
      </dgm:t>
    </dgm:pt>
    <dgm:pt modelId="{80BF1CDA-536A-480C-A0DD-025639E6CF02}" type="pres">
      <dgm:prSet presAssocID="{25701193-EFBB-44E4-8208-746027FD7A3D}" presName="hierChild1" presStyleCnt="0">
        <dgm:presLayoutVars>
          <dgm:orgChart val="1"/>
          <dgm:chPref val="1"/>
          <dgm:dir/>
          <dgm:animOne val="branch"/>
          <dgm:animLvl val="lvl"/>
          <dgm:resizeHandles/>
        </dgm:presLayoutVars>
      </dgm:prSet>
      <dgm:spPr/>
    </dgm:pt>
    <dgm:pt modelId="{381DB54B-9A07-423E-B071-0083C7F1DE77}" type="pres">
      <dgm:prSet presAssocID="{92F85D28-FD07-498C-B7BB-431772D3B8F3}" presName="hierRoot1" presStyleCnt="0">
        <dgm:presLayoutVars>
          <dgm:hierBranch/>
        </dgm:presLayoutVars>
      </dgm:prSet>
      <dgm:spPr/>
    </dgm:pt>
    <dgm:pt modelId="{691EB21E-9C12-44D2-BB44-9EF1B0892EED}" type="pres">
      <dgm:prSet presAssocID="{92F85D28-FD07-498C-B7BB-431772D3B8F3}" presName="rootComposite1" presStyleCnt="0"/>
      <dgm:spPr/>
    </dgm:pt>
    <dgm:pt modelId="{242A4030-65B2-4E74-86C8-D1E61F900FB3}" type="pres">
      <dgm:prSet presAssocID="{92F85D28-FD07-498C-B7BB-431772D3B8F3}" presName="rootText1" presStyleLbl="node0" presStyleIdx="0" presStyleCnt="1" custScaleX="112645">
        <dgm:presLayoutVars>
          <dgm:chPref val="3"/>
        </dgm:presLayoutVars>
      </dgm:prSet>
      <dgm:spPr/>
    </dgm:pt>
    <dgm:pt modelId="{B1140BA8-EBEC-4443-A1CC-CA825B39144E}" type="pres">
      <dgm:prSet presAssocID="{92F85D28-FD07-498C-B7BB-431772D3B8F3}" presName="rootConnector1" presStyleLbl="node1" presStyleIdx="0" presStyleCnt="0"/>
      <dgm:spPr/>
    </dgm:pt>
    <dgm:pt modelId="{778EE744-C0F8-4DD8-8A18-A09A65A70483}" type="pres">
      <dgm:prSet presAssocID="{92F85D28-FD07-498C-B7BB-431772D3B8F3}" presName="hierChild2" presStyleCnt="0"/>
      <dgm:spPr/>
    </dgm:pt>
    <dgm:pt modelId="{D028FF08-547F-42AE-A0DA-8083D6C40BBA}" type="pres">
      <dgm:prSet presAssocID="{6FE17A73-1002-4AF9-ADED-4F1B167FBEEB}" presName="Name35" presStyleLbl="parChTrans1D2" presStyleIdx="0" presStyleCnt="2"/>
      <dgm:spPr/>
    </dgm:pt>
    <dgm:pt modelId="{DDA64225-0FE7-4C72-A750-B57C3A7F2082}" type="pres">
      <dgm:prSet presAssocID="{89204997-F675-4033-9108-2F6F6244FA01}" presName="hierRoot2" presStyleCnt="0">
        <dgm:presLayoutVars>
          <dgm:hierBranch/>
        </dgm:presLayoutVars>
      </dgm:prSet>
      <dgm:spPr/>
    </dgm:pt>
    <dgm:pt modelId="{C8CCB867-B617-4CE4-AEBB-A1A2E4B283CA}" type="pres">
      <dgm:prSet presAssocID="{89204997-F675-4033-9108-2F6F6244FA01}" presName="rootComposite" presStyleCnt="0"/>
      <dgm:spPr/>
    </dgm:pt>
    <dgm:pt modelId="{4A5E2D90-4189-47B5-9B1B-46664DA4A49B}" type="pres">
      <dgm:prSet presAssocID="{89204997-F675-4033-9108-2F6F6244FA01}" presName="rootText" presStyleLbl="node2" presStyleIdx="0" presStyleCnt="2">
        <dgm:presLayoutVars>
          <dgm:chPref val="3"/>
        </dgm:presLayoutVars>
      </dgm:prSet>
      <dgm:spPr/>
    </dgm:pt>
    <dgm:pt modelId="{C93A801A-2198-4A68-922B-2773C5BF7D52}" type="pres">
      <dgm:prSet presAssocID="{89204997-F675-4033-9108-2F6F6244FA01}" presName="rootConnector" presStyleLbl="node2" presStyleIdx="0" presStyleCnt="2"/>
      <dgm:spPr/>
    </dgm:pt>
    <dgm:pt modelId="{96FB936F-FEBF-4FD3-860E-D337F6A35438}" type="pres">
      <dgm:prSet presAssocID="{89204997-F675-4033-9108-2F6F6244FA01}" presName="hierChild4" presStyleCnt="0"/>
      <dgm:spPr/>
    </dgm:pt>
    <dgm:pt modelId="{FA6BCF78-2692-44F3-868C-2983AFD30B64}" type="pres">
      <dgm:prSet presAssocID="{89204997-F675-4033-9108-2F6F6244FA01}" presName="hierChild5" presStyleCnt="0"/>
      <dgm:spPr/>
    </dgm:pt>
    <dgm:pt modelId="{B52B81B6-ADCA-4EA3-ABAA-E63BA56149A4}" type="pres">
      <dgm:prSet presAssocID="{5CCD5E56-3BFE-423C-8B12-3E79BF53847F}" presName="Name35" presStyleLbl="parChTrans1D2" presStyleIdx="1" presStyleCnt="2"/>
      <dgm:spPr/>
    </dgm:pt>
    <dgm:pt modelId="{9F28C2D0-D5C1-4AA6-A76D-272B8DFA76E2}" type="pres">
      <dgm:prSet presAssocID="{B46EEA62-3907-438D-AC95-67BCADBFD515}" presName="hierRoot2" presStyleCnt="0">
        <dgm:presLayoutVars>
          <dgm:hierBranch/>
        </dgm:presLayoutVars>
      </dgm:prSet>
      <dgm:spPr/>
    </dgm:pt>
    <dgm:pt modelId="{8C285132-4DAE-4979-AD74-F3B0831542CF}" type="pres">
      <dgm:prSet presAssocID="{B46EEA62-3907-438D-AC95-67BCADBFD515}" presName="rootComposite" presStyleCnt="0"/>
      <dgm:spPr/>
    </dgm:pt>
    <dgm:pt modelId="{BA812170-4963-4339-99D3-6BBA2E70B49F}" type="pres">
      <dgm:prSet presAssocID="{B46EEA62-3907-438D-AC95-67BCADBFD515}" presName="rootText" presStyleLbl="node2" presStyleIdx="1" presStyleCnt="2">
        <dgm:presLayoutVars>
          <dgm:chPref val="3"/>
        </dgm:presLayoutVars>
      </dgm:prSet>
      <dgm:spPr/>
    </dgm:pt>
    <dgm:pt modelId="{E00FFE19-9906-4183-A0E2-6FB6335BFFED}" type="pres">
      <dgm:prSet presAssocID="{B46EEA62-3907-438D-AC95-67BCADBFD515}" presName="rootConnector" presStyleLbl="node2" presStyleIdx="1" presStyleCnt="2"/>
      <dgm:spPr/>
    </dgm:pt>
    <dgm:pt modelId="{0F0991A0-B6C6-4967-839D-C0F33AC0986B}" type="pres">
      <dgm:prSet presAssocID="{B46EEA62-3907-438D-AC95-67BCADBFD515}" presName="hierChild4" presStyleCnt="0"/>
      <dgm:spPr/>
    </dgm:pt>
    <dgm:pt modelId="{5FE8D5CB-A147-4B86-869A-94611A40DC1C}" type="pres">
      <dgm:prSet presAssocID="{B46EEA62-3907-438D-AC95-67BCADBFD515}" presName="hierChild5" presStyleCnt="0"/>
      <dgm:spPr/>
    </dgm:pt>
    <dgm:pt modelId="{B5BD0B28-3B37-421A-8576-4EEFDACF65F3}" type="pres">
      <dgm:prSet presAssocID="{92F85D28-FD07-498C-B7BB-431772D3B8F3}" presName="hierChild3" presStyleCnt="0"/>
      <dgm:spPr/>
    </dgm:pt>
  </dgm:ptLst>
  <dgm:cxnLst>
    <dgm:cxn modelId="{42A35E1D-8880-45CC-A5FE-ECC56B6F43E3}" type="presOf" srcId="{B46EEA62-3907-438D-AC95-67BCADBFD515}" destId="{BA812170-4963-4339-99D3-6BBA2E70B49F}" srcOrd="0" destOrd="0" presId="urn:microsoft.com/office/officeart/2005/8/layout/orgChart1"/>
    <dgm:cxn modelId="{D0B37831-2190-40EA-B8F9-B31DE9FB6F89}" type="presOf" srcId="{89204997-F675-4033-9108-2F6F6244FA01}" destId="{C93A801A-2198-4A68-922B-2773C5BF7D52}" srcOrd="1" destOrd="0" presId="urn:microsoft.com/office/officeart/2005/8/layout/orgChart1"/>
    <dgm:cxn modelId="{91C64B3E-5073-4322-A796-B762F92DFE66}" srcId="{92F85D28-FD07-498C-B7BB-431772D3B8F3}" destId="{89204997-F675-4033-9108-2F6F6244FA01}" srcOrd="0" destOrd="0" parTransId="{6FE17A73-1002-4AF9-ADED-4F1B167FBEEB}" sibTransId="{5B56EF8B-5890-480A-899E-0E21A1E83E1D}"/>
    <dgm:cxn modelId="{10487A40-0CE9-4D0C-8B22-DED09357EB77}" type="presOf" srcId="{6FE17A73-1002-4AF9-ADED-4F1B167FBEEB}" destId="{D028FF08-547F-42AE-A0DA-8083D6C40BBA}" srcOrd="0" destOrd="0" presId="urn:microsoft.com/office/officeart/2005/8/layout/orgChart1"/>
    <dgm:cxn modelId="{DE81B561-6E5A-4DD7-8CE7-867D0CC34544}" type="presOf" srcId="{89204997-F675-4033-9108-2F6F6244FA01}" destId="{4A5E2D90-4189-47B5-9B1B-46664DA4A49B}" srcOrd="0" destOrd="0" presId="urn:microsoft.com/office/officeart/2005/8/layout/orgChart1"/>
    <dgm:cxn modelId="{6B66B54C-571D-4B19-B901-A668BA3D4664}" type="presOf" srcId="{5CCD5E56-3BFE-423C-8B12-3E79BF53847F}" destId="{B52B81B6-ADCA-4EA3-ABAA-E63BA56149A4}" srcOrd="0" destOrd="0" presId="urn:microsoft.com/office/officeart/2005/8/layout/orgChart1"/>
    <dgm:cxn modelId="{D1579C72-2465-4505-B916-1BC8C39609E9}" type="presOf" srcId="{25701193-EFBB-44E4-8208-746027FD7A3D}" destId="{80BF1CDA-536A-480C-A0DD-025639E6CF02}" srcOrd="0" destOrd="0" presId="urn:microsoft.com/office/officeart/2005/8/layout/orgChart1"/>
    <dgm:cxn modelId="{8F1F217D-892A-489E-B262-071520321B1A}" srcId="{92F85D28-FD07-498C-B7BB-431772D3B8F3}" destId="{B46EEA62-3907-438D-AC95-67BCADBFD515}" srcOrd="1" destOrd="0" parTransId="{5CCD5E56-3BFE-423C-8B12-3E79BF53847F}" sibTransId="{3CA51893-E303-4CDF-A6BA-DF5FCBDF1AAB}"/>
    <dgm:cxn modelId="{CC053D9C-C4E1-4274-B3C0-145E1D624ABE}" srcId="{25701193-EFBB-44E4-8208-746027FD7A3D}" destId="{92F85D28-FD07-498C-B7BB-431772D3B8F3}" srcOrd="0" destOrd="0" parTransId="{7DEA5639-16B5-42EF-9F26-F5BCB28338BA}" sibTransId="{C1C955A7-A44A-4A78-A393-E12028750450}"/>
    <dgm:cxn modelId="{8C1910A3-9E18-46EB-A0A1-14CD0E22A6EA}" type="presOf" srcId="{92F85D28-FD07-498C-B7BB-431772D3B8F3}" destId="{B1140BA8-EBEC-4443-A1CC-CA825B39144E}" srcOrd="1" destOrd="0" presId="urn:microsoft.com/office/officeart/2005/8/layout/orgChart1"/>
    <dgm:cxn modelId="{53D4DAAE-1545-45B0-A1FC-30D57DA20132}" type="presOf" srcId="{B46EEA62-3907-438D-AC95-67BCADBFD515}" destId="{E00FFE19-9906-4183-A0E2-6FB6335BFFED}" srcOrd="1" destOrd="0" presId="urn:microsoft.com/office/officeart/2005/8/layout/orgChart1"/>
    <dgm:cxn modelId="{C87431D4-CB45-4CBD-8D27-47CD162FE59D}" type="presOf" srcId="{92F85D28-FD07-498C-B7BB-431772D3B8F3}" destId="{242A4030-65B2-4E74-86C8-D1E61F900FB3}" srcOrd="0" destOrd="0" presId="urn:microsoft.com/office/officeart/2005/8/layout/orgChart1"/>
    <dgm:cxn modelId="{7E5C5672-E9E9-4AEA-9DAB-9B61FE32E0BA}" type="presParOf" srcId="{80BF1CDA-536A-480C-A0DD-025639E6CF02}" destId="{381DB54B-9A07-423E-B071-0083C7F1DE77}" srcOrd="0" destOrd="0" presId="urn:microsoft.com/office/officeart/2005/8/layout/orgChart1"/>
    <dgm:cxn modelId="{02A8157A-36D3-4E98-9649-F6A7036AED88}" type="presParOf" srcId="{381DB54B-9A07-423E-B071-0083C7F1DE77}" destId="{691EB21E-9C12-44D2-BB44-9EF1B0892EED}" srcOrd="0" destOrd="0" presId="urn:microsoft.com/office/officeart/2005/8/layout/orgChart1"/>
    <dgm:cxn modelId="{032D8662-5733-4FD7-B699-CB9B827F4AB1}" type="presParOf" srcId="{691EB21E-9C12-44D2-BB44-9EF1B0892EED}" destId="{242A4030-65B2-4E74-86C8-D1E61F900FB3}" srcOrd="0" destOrd="0" presId="urn:microsoft.com/office/officeart/2005/8/layout/orgChart1"/>
    <dgm:cxn modelId="{2759D441-B909-4A25-B4B1-1487A17CA042}" type="presParOf" srcId="{691EB21E-9C12-44D2-BB44-9EF1B0892EED}" destId="{B1140BA8-EBEC-4443-A1CC-CA825B39144E}" srcOrd="1" destOrd="0" presId="urn:microsoft.com/office/officeart/2005/8/layout/orgChart1"/>
    <dgm:cxn modelId="{AEE44E70-3393-491F-A1CC-A841FA15D979}" type="presParOf" srcId="{381DB54B-9A07-423E-B071-0083C7F1DE77}" destId="{778EE744-C0F8-4DD8-8A18-A09A65A70483}" srcOrd="1" destOrd="0" presId="urn:microsoft.com/office/officeart/2005/8/layout/orgChart1"/>
    <dgm:cxn modelId="{D9B37B24-09EE-4167-9A75-6A362FC974B4}" type="presParOf" srcId="{778EE744-C0F8-4DD8-8A18-A09A65A70483}" destId="{D028FF08-547F-42AE-A0DA-8083D6C40BBA}" srcOrd="0" destOrd="0" presId="urn:microsoft.com/office/officeart/2005/8/layout/orgChart1"/>
    <dgm:cxn modelId="{4C095EAB-71AC-4FA4-A80C-B7A63973D09C}" type="presParOf" srcId="{778EE744-C0F8-4DD8-8A18-A09A65A70483}" destId="{DDA64225-0FE7-4C72-A750-B57C3A7F2082}" srcOrd="1" destOrd="0" presId="urn:microsoft.com/office/officeart/2005/8/layout/orgChart1"/>
    <dgm:cxn modelId="{0C7C94CA-C981-4407-8CCC-62F767566440}" type="presParOf" srcId="{DDA64225-0FE7-4C72-A750-B57C3A7F2082}" destId="{C8CCB867-B617-4CE4-AEBB-A1A2E4B283CA}" srcOrd="0" destOrd="0" presId="urn:microsoft.com/office/officeart/2005/8/layout/orgChart1"/>
    <dgm:cxn modelId="{68F85285-27CC-47D0-9C62-073333995EB3}" type="presParOf" srcId="{C8CCB867-B617-4CE4-AEBB-A1A2E4B283CA}" destId="{4A5E2D90-4189-47B5-9B1B-46664DA4A49B}" srcOrd="0" destOrd="0" presId="urn:microsoft.com/office/officeart/2005/8/layout/orgChart1"/>
    <dgm:cxn modelId="{ABCF543B-9C6E-43C8-8921-503AB9AAB4A2}" type="presParOf" srcId="{C8CCB867-B617-4CE4-AEBB-A1A2E4B283CA}" destId="{C93A801A-2198-4A68-922B-2773C5BF7D52}" srcOrd="1" destOrd="0" presId="urn:microsoft.com/office/officeart/2005/8/layout/orgChart1"/>
    <dgm:cxn modelId="{B4A5F40A-A16F-4A68-AE0F-772E33D1B929}" type="presParOf" srcId="{DDA64225-0FE7-4C72-A750-B57C3A7F2082}" destId="{96FB936F-FEBF-4FD3-860E-D337F6A35438}" srcOrd="1" destOrd="0" presId="urn:microsoft.com/office/officeart/2005/8/layout/orgChart1"/>
    <dgm:cxn modelId="{2576EDF7-D4C6-4379-A489-16AF4B6C959D}" type="presParOf" srcId="{DDA64225-0FE7-4C72-A750-B57C3A7F2082}" destId="{FA6BCF78-2692-44F3-868C-2983AFD30B64}" srcOrd="2" destOrd="0" presId="urn:microsoft.com/office/officeart/2005/8/layout/orgChart1"/>
    <dgm:cxn modelId="{4CB100EF-5699-43D4-8984-0DC105A25CCE}" type="presParOf" srcId="{778EE744-C0F8-4DD8-8A18-A09A65A70483}" destId="{B52B81B6-ADCA-4EA3-ABAA-E63BA56149A4}" srcOrd="2" destOrd="0" presId="urn:microsoft.com/office/officeart/2005/8/layout/orgChart1"/>
    <dgm:cxn modelId="{22317C61-F1C0-4D64-B793-30A71459952A}" type="presParOf" srcId="{778EE744-C0F8-4DD8-8A18-A09A65A70483}" destId="{9F28C2D0-D5C1-4AA6-A76D-272B8DFA76E2}" srcOrd="3" destOrd="0" presId="urn:microsoft.com/office/officeart/2005/8/layout/orgChart1"/>
    <dgm:cxn modelId="{F9B93001-6211-40B7-9304-A2FE265B3683}" type="presParOf" srcId="{9F28C2D0-D5C1-4AA6-A76D-272B8DFA76E2}" destId="{8C285132-4DAE-4979-AD74-F3B0831542CF}" srcOrd="0" destOrd="0" presId="urn:microsoft.com/office/officeart/2005/8/layout/orgChart1"/>
    <dgm:cxn modelId="{08599EB3-A78B-49EC-9948-0A48B967F86C}" type="presParOf" srcId="{8C285132-4DAE-4979-AD74-F3B0831542CF}" destId="{BA812170-4963-4339-99D3-6BBA2E70B49F}" srcOrd="0" destOrd="0" presId="urn:microsoft.com/office/officeart/2005/8/layout/orgChart1"/>
    <dgm:cxn modelId="{5C6BE812-0486-4531-A07D-51BCAB61B4F4}" type="presParOf" srcId="{8C285132-4DAE-4979-AD74-F3B0831542CF}" destId="{E00FFE19-9906-4183-A0E2-6FB6335BFFED}" srcOrd="1" destOrd="0" presId="urn:microsoft.com/office/officeart/2005/8/layout/orgChart1"/>
    <dgm:cxn modelId="{7822A636-545C-4A0D-8C0D-295653504C9E}" type="presParOf" srcId="{9F28C2D0-D5C1-4AA6-A76D-272B8DFA76E2}" destId="{0F0991A0-B6C6-4967-839D-C0F33AC0986B}" srcOrd="1" destOrd="0" presId="urn:microsoft.com/office/officeart/2005/8/layout/orgChart1"/>
    <dgm:cxn modelId="{5604AF7A-E8B6-41E5-A54B-62DBAD5D6FE3}" type="presParOf" srcId="{9F28C2D0-D5C1-4AA6-A76D-272B8DFA76E2}" destId="{5FE8D5CB-A147-4B86-869A-94611A40DC1C}" srcOrd="2" destOrd="0" presId="urn:microsoft.com/office/officeart/2005/8/layout/orgChart1"/>
    <dgm:cxn modelId="{5F6F0C90-1B28-48CB-89FA-4ED5AB1183CA}" type="presParOf" srcId="{381DB54B-9A07-423E-B071-0083C7F1DE77}" destId="{B5BD0B28-3B37-421A-8576-4EEFDACF65F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2B81B6-ADCA-4EA3-ABAA-E63BA56149A4}">
      <dsp:nvSpPr>
        <dsp:cNvPr id="0" name=""/>
        <dsp:cNvSpPr/>
      </dsp:nvSpPr>
      <dsp:spPr>
        <a:xfrm>
          <a:off x="4114799" y="1142743"/>
          <a:ext cx="1381172" cy="479415"/>
        </a:xfrm>
        <a:custGeom>
          <a:avLst/>
          <a:gdLst/>
          <a:ahLst/>
          <a:cxnLst/>
          <a:rect l="0" t="0" r="0" b="0"/>
          <a:pathLst>
            <a:path>
              <a:moveTo>
                <a:pt x="0" y="0"/>
              </a:moveTo>
              <a:lnTo>
                <a:pt x="0" y="239707"/>
              </a:lnTo>
              <a:lnTo>
                <a:pt x="1381172" y="239707"/>
              </a:lnTo>
              <a:lnTo>
                <a:pt x="1381172" y="479415"/>
              </a:lnTo>
            </a:path>
          </a:pathLst>
        </a:custGeom>
        <a:noFill/>
        <a:ln w="222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028FF08-547F-42AE-A0DA-8083D6C40BBA}">
      <dsp:nvSpPr>
        <dsp:cNvPr id="0" name=""/>
        <dsp:cNvSpPr/>
      </dsp:nvSpPr>
      <dsp:spPr>
        <a:xfrm>
          <a:off x="2733627" y="1142743"/>
          <a:ext cx="1381172" cy="479415"/>
        </a:xfrm>
        <a:custGeom>
          <a:avLst/>
          <a:gdLst/>
          <a:ahLst/>
          <a:cxnLst/>
          <a:rect l="0" t="0" r="0" b="0"/>
          <a:pathLst>
            <a:path>
              <a:moveTo>
                <a:pt x="1381172" y="0"/>
              </a:moveTo>
              <a:lnTo>
                <a:pt x="1381172" y="239707"/>
              </a:lnTo>
              <a:lnTo>
                <a:pt x="0" y="239707"/>
              </a:lnTo>
              <a:lnTo>
                <a:pt x="0" y="479415"/>
              </a:lnTo>
            </a:path>
          </a:pathLst>
        </a:custGeom>
        <a:noFill/>
        <a:ln w="22225"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42A4030-65B2-4E74-86C8-D1E61F900FB3}">
      <dsp:nvSpPr>
        <dsp:cNvPr id="0" name=""/>
        <dsp:cNvSpPr/>
      </dsp:nvSpPr>
      <dsp:spPr>
        <a:xfrm>
          <a:off x="2828996" y="1278"/>
          <a:ext cx="2571606" cy="1141465"/>
        </a:xfrm>
        <a:prstGeom prst="rect">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kern="1200" cap="none" normalizeH="0" baseline="0" dirty="0">
              <a:ln/>
              <a:effectLst/>
              <a:latin typeface="Arial" charset="0"/>
              <a:ea typeface="宋体" charset="-122"/>
            </a:rPr>
            <a:t>共价建的类型</a:t>
          </a:r>
        </a:p>
      </dsp:txBody>
      <dsp:txXfrm>
        <a:off x="2828996" y="1278"/>
        <a:ext cx="2571606" cy="1141465"/>
      </dsp:txXfrm>
    </dsp:sp>
    <dsp:sp modelId="{4A5E2D90-4189-47B5-9B1B-46664DA4A49B}">
      <dsp:nvSpPr>
        <dsp:cNvPr id="0" name=""/>
        <dsp:cNvSpPr/>
      </dsp:nvSpPr>
      <dsp:spPr>
        <a:xfrm>
          <a:off x="1592161" y="1622159"/>
          <a:ext cx="2282930" cy="1141465"/>
        </a:xfrm>
        <a:prstGeom prst="rect">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kern="1200" cap="none" normalizeH="0" baseline="0" dirty="0">
              <a:ln/>
              <a:effectLst/>
              <a:latin typeface="Arial" charset="0"/>
              <a:ea typeface="宋体" charset="-122"/>
            </a:rPr>
            <a:t>σ </a:t>
          </a:r>
          <a:r>
            <a:rPr kumimoji="0" lang="zh-CN" altLang="en-US" sz="2800" b="1" i="0" u="none" strike="noStrike" kern="1200" cap="none" normalizeH="0" baseline="0" dirty="0">
              <a:ln/>
              <a:effectLst/>
              <a:latin typeface="Arial" charset="0"/>
              <a:ea typeface="宋体" charset="-122"/>
            </a:rPr>
            <a:t>键</a:t>
          </a:r>
        </a:p>
      </dsp:txBody>
      <dsp:txXfrm>
        <a:off x="1592161" y="1622159"/>
        <a:ext cx="2282930" cy="1141465"/>
      </dsp:txXfrm>
    </dsp:sp>
    <dsp:sp modelId="{BA812170-4963-4339-99D3-6BBA2E70B49F}">
      <dsp:nvSpPr>
        <dsp:cNvPr id="0" name=""/>
        <dsp:cNvSpPr/>
      </dsp:nvSpPr>
      <dsp:spPr>
        <a:xfrm>
          <a:off x="4354507" y="1622159"/>
          <a:ext cx="2282930" cy="1141465"/>
        </a:xfrm>
        <a:prstGeom prst="rect">
          <a:avLst/>
        </a:prstGeom>
        <a:gradFill rotWithShape="0">
          <a:gsLst>
            <a:gs pos="0">
              <a:schemeClr val="accent2">
                <a:hueOff val="0"/>
                <a:satOff val="0"/>
                <a:lumOff val="0"/>
                <a:alphaOff val="0"/>
                <a:tint val="83000"/>
                <a:shade val="100000"/>
                <a:alpha val="100000"/>
                <a:hueMod val="100000"/>
                <a:satMod val="220000"/>
                <a:lumMod val="90000"/>
              </a:schemeClr>
            </a:gs>
            <a:gs pos="76000">
              <a:schemeClr val="accent2">
                <a:hueOff val="0"/>
                <a:satOff val="0"/>
                <a:lumOff val="0"/>
                <a:alphaOff val="0"/>
                <a:shade val="100000"/>
              </a:schemeClr>
            </a:gs>
            <a:gs pos="100000">
              <a:schemeClr val="accent2">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1" u="none" strike="noStrike" kern="1200" cap="none" normalizeH="0" baseline="0" dirty="0">
              <a:ln/>
              <a:effectLst/>
              <a:latin typeface="Arial" charset="0"/>
              <a:ea typeface="宋体" charset="-122"/>
            </a:rPr>
            <a:t>π </a:t>
          </a:r>
          <a:r>
            <a:rPr kumimoji="0" lang="zh-CN" altLang="en-US" sz="2800" b="1" i="0" u="none" strike="noStrike" kern="1200" cap="none" normalizeH="0" baseline="0" dirty="0">
              <a:ln/>
              <a:effectLst/>
              <a:latin typeface="Arial" charset="0"/>
              <a:ea typeface="宋体" charset="-122"/>
            </a:rPr>
            <a:t>键</a:t>
          </a:r>
        </a:p>
      </dsp:txBody>
      <dsp:txXfrm>
        <a:off x="4354507" y="1622159"/>
        <a:ext cx="2282930" cy="114146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29BC79-CB4B-438B-8200-233985F904BF}" type="datetimeFigureOut">
              <a:rPr lang="zh-CN" altLang="en-US" smtClean="0"/>
              <a:t>2018/1/3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555B7E-68A3-4E30-B2C9-E53C14C3D771}" type="slidenum">
              <a:rPr lang="zh-CN" altLang="en-US" smtClean="0"/>
              <a:t>‹#›</a:t>
            </a:fld>
            <a:endParaRPr lang="zh-CN" altLang="en-US"/>
          </a:p>
        </p:txBody>
      </p:sp>
    </p:spTree>
    <p:extLst>
      <p:ext uri="{BB962C8B-B14F-4D97-AF65-F5344CB8AC3E}">
        <p14:creationId xmlns:p14="http://schemas.microsoft.com/office/powerpoint/2010/main" val="46927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0E26AC-1BBE-4C25-AEF0-B6D59062EC75}" type="slidenum">
              <a:rPr lang="en-US" altLang="zh-CN"/>
              <a:pPr/>
              <a:t>3</a:t>
            </a:fld>
            <a:endParaRPr lang="en-US" altLang="zh-CN"/>
          </a:p>
        </p:txBody>
      </p:sp>
      <p:sp>
        <p:nvSpPr>
          <p:cNvPr id="196610" name="Rectangle 2"/>
          <p:cNvSpPr>
            <a:spLocks noGrp="1" noRot="1" noChangeAspect="1" noChangeArrowheads="1" noTextEdit="1"/>
          </p:cNvSpPr>
          <p:nvPr>
            <p:ph type="sldImg"/>
          </p:nvPr>
        </p:nvSpPr>
        <p:spPr>
          <a:xfrm>
            <a:off x="381000" y="685800"/>
            <a:ext cx="6096000" cy="3429000"/>
          </a:xfrm>
          <a:ln/>
        </p:spPr>
      </p:sp>
      <p:sp>
        <p:nvSpPr>
          <p:cNvPr id="196611" name="Rectangle 3"/>
          <p:cNvSpPr>
            <a:spLocks noGrp="1" noChangeArrowheads="1"/>
          </p:cNvSpPr>
          <p:nvPr>
            <p:ph type="body" idx="1"/>
          </p:nvPr>
        </p:nvSpPr>
        <p:spPr/>
        <p:txBody>
          <a:bodyPr/>
          <a:lstStyle/>
          <a:p>
            <a:r>
              <a:rPr lang="zh-CN" altLang="en-US"/>
              <a:t>离子键一般是在电负性相差较大的两个元素的原子间形成的，对于电负性相同或相近的原子形成的单质或化合物的分子结构，不能用离子键的理论来说明。为了解决这一问题，逐步建立了共价键理论。 </a:t>
            </a:r>
          </a:p>
          <a:p>
            <a:r>
              <a:rPr lang="zh-CN" altLang="en-US"/>
              <a:t>这一节的内容主要分为五个方面：</a:t>
            </a:r>
          </a:p>
          <a:p>
            <a:endParaRPr lang="zh-CN" altLang="en-US"/>
          </a:p>
          <a:p>
            <a:r>
              <a:rPr lang="zh-CN" altLang="en-US"/>
              <a:t>其中，杂化轨道理论是难点，</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7BBFDB-0D8E-4689-AC91-E99E90705BD4}" type="slidenum">
              <a:rPr lang="en-US" altLang="zh-CN"/>
              <a:pPr/>
              <a:t>17</a:t>
            </a:fld>
            <a:endParaRPr lang="en-US" altLang="zh-CN"/>
          </a:p>
        </p:txBody>
      </p:sp>
      <p:sp>
        <p:nvSpPr>
          <p:cNvPr id="215042" name="Rectangle 2"/>
          <p:cNvSpPr>
            <a:spLocks noGrp="1" noRot="1" noChangeAspect="1" noChangeArrowheads="1" noTextEdit="1"/>
          </p:cNvSpPr>
          <p:nvPr>
            <p:ph type="sldImg"/>
          </p:nvPr>
        </p:nvSpPr>
        <p:spPr>
          <a:xfrm>
            <a:off x="381000" y="685800"/>
            <a:ext cx="6096000" cy="3429000"/>
          </a:xfrm>
          <a:ln/>
        </p:spPr>
      </p:sp>
      <p:sp>
        <p:nvSpPr>
          <p:cNvPr id="215043" name="Rectangle 3"/>
          <p:cNvSpPr>
            <a:spLocks noGrp="1" noChangeArrowheads="1"/>
          </p:cNvSpPr>
          <p:nvPr>
            <p:ph type="body" idx="1"/>
          </p:nvPr>
        </p:nvSpPr>
        <p:spPr/>
        <p:txBody>
          <a:bodyPr/>
          <a:lstStyle/>
          <a:p>
            <a:r>
              <a:rPr lang="zh-CN" altLang="en-US"/>
              <a:t>理论上可用量子力学的方法计算，但复杂分子中共价键的键长往往是通过</a:t>
            </a:r>
            <a:r>
              <a:rPr lang="en-US" altLang="zh-CN" i="1"/>
              <a:t>x</a:t>
            </a:r>
            <a:r>
              <a:rPr lang="zh-CN" altLang="en-US"/>
              <a:t>射线衍射等实验来测定。实验表明，同一类共价键在不同分子中的键长几乎相等。因而可用其平均值即平均键长作为参考。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5AC05-8344-4648-BF12-53CAFB352E62}" type="slidenum">
              <a:rPr lang="en-US" altLang="zh-CN"/>
              <a:pPr/>
              <a:t>18</a:t>
            </a:fld>
            <a:endParaRPr lang="en-US" altLang="zh-CN"/>
          </a:p>
        </p:txBody>
      </p:sp>
      <p:sp>
        <p:nvSpPr>
          <p:cNvPr id="216066" name="Rectangle 2"/>
          <p:cNvSpPr>
            <a:spLocks noGrp="1" noRot="1" noChangeAspect="1" noChangeArrowheads="1" noTextEdit="1"/>
          </p:cNvSpPr>
          <p:nvPr>
            <p:ph type="sldImg"/>
          </p:nvPr>
        </p:nvSpPr>
        <p:spPr>
          <a:xfrm>
            <a:off x="381000" y="685800"/>
            <a:ext cx="6096000" cy="3429000"/>
          </a:xfrm>
          <a:ln/>
        </p:spPr>
      </p:sp>
      <p:sp>
        <p:nvSpPr>
          <p:cNvPr id="216067" name="Rectangle 3"/>
          <p:cNvSpPr>
            <a:spLocks noGrp="1" noChangeArrowheads="1"/>
          </p:cNvSpPr>
          <p:nvPr>
            <p:ph type="body" idx="1"/>
          </p:nvPr>
        </p:nvSpPr>
        <p:spPr/>
        <p:txBody>
          <a:bodyPr/>
          <a:lstStyle/>
          <a:p>
            <a:r>
              <a:rPr lang="zh-CN" altLang="en-US"/>
              <a:t>键角是反映分子空间结构的重要因素之一。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B0E3A-F184-48D1-9FA9-06AADDD8AC40}" type="slidenum">
              <a:rPr lang="en-US" altLang="zh-CN"/>
              <a:pPr/>
              <a:t>21</a:t>
            </a:fld>
            <a:endParaRPr lang="en-US" altLang="zh-CN"/>
          </a:p>
        </p:txBody>
      </p:sp>
      <p:sp>
        <p:nvSpPr>
          <p:cNvPr id="217090" name="Rectangle 2"/>
          <p:cNvSpPr>
            <a:spLocks noGrp="1" noRot="1" noChangeAspect="1" noChangeArrowheads="1" noTextEdit="1"/>
          </p:cNvSpPr>
          <p:nvPr>
            <p:ph type="sldImg"/>
          </p:nvPr>
        </p:nvSpPr>
        <p:spPr>
          <a:xfrm>
            <a:off x="381000" y="685800"/>
            <a:ext cx="6096000" cy="3429000"/>
          </a:xfrm>
          <a:ln/>
        </p:spPr>
      </p:sp>
      <p:sp>
        <p:nvSpPr>
          <p:cNvPr id="217091" name="Rectangle 3"/>
          <p:cNvSpPr>
            <a:spLocks noGrp="1" noChangeArrowheads="1"/>
          </p:cNvSpPr>
          <p:nvPr>
            <p:ph type="body" idx="1"/>
          </p:nvPr>
        </p:nvSpPr>
        <p:spPr/>
        <p:txBody>
          <a:bodyPr/>
          <a:lstStyle/>
          <a:p>
            <a:r>
              <a:rPr lang="zh-CN" altLang="en-US"/>
              <a:t>任何一个理论的出现都是为了解决一些问题，杂化轨道理论的出现就是为了解决一些价键理论无法解释的问题。</a:t>
            </a:r>
          </a:p>
          <a:p>
            <a:endParaRPr lang="zh-CN" altLang="en-US"/>
          </a:p>
          <a:p>
            <a:r>
              <a:rPr lang="zh-CN" altLang="en-US"/>
              <a:t>价键理论成功地说明了共价键的形成，解释了共价键的方向性和饱和性，但用它来阐明多原子分子的空间构型却遇到了困难。</a:t>
            </a:r>
          </a:p>
          <a:p>
            <a:endParaRPr lang="zh-CN" altLang="en-US"/>
          </a:p>
          <a:p>
            <a:r>
              <a:rPr lang="zh-CN" altLang="en-US"/>
              <a:t>这里有一个例子：当一个</a:t>
            </a:r>
            <a:r>
              <a:rPr lang="en-US" altLang="zh-CN"/>
              <a:t>S</a:t>
            </a:r>
            <a:r>
              <a:rPr lang="zh-CN" altLang="en-US"/>
              <a:t>轨道的电子与两个</a:t>
            </a:r>
            <a:r>
              <a:rPr lang="en-US" altLang="zh-CN"/>
              <a:t>P</a:t>
            </a:r>
            <a:r>
              <a:rPr lang="zh-CN" altLang="en-US"/>
              <a:t>轨道电子成键的时候会发生什么情况？</a:t>
            </a:r>
          </a:p>
          <a:p>
            <a:endParaRPr lang="zh-CN" altLang="en-US"/>
          </a:p>
          <a:p>
            <a:r>
              <a:rPr lang="zh-CN" altLang="en-US"/>
              <a:t>说一个实例：为什么</a:t>
            </a:r>
            <a:r>
              <a:rPr lang="en-US" altLang="zh-CN"/>
              <a:t>H</a:t>
            </a:r>
            <a:r>
              <a:rPr lang="en-US" altLang="zh-CN" baseline="-25000"/>
              <a:t>2</a:t>
            </a:r>
            <a:r>
              <a:rPr lang="en-US" altLang="zh-CN"/>
              <a:t>O</a:t>
            </a:r>
            <a:r>
              <a:rPr lang="zh-CN" altLang="en-US"/>
              <a:t>分子中</a:t>
            </a:r>
            <a:r>
              <a:rPr lang="en-US" altLang="zh-CN" baseline="-25000"/>
              <a:t>2</a:t>
            </a:r>
            <a:r>
              <a:rPr lang="zh-CN" altLang="en-US"/>
              <a:t>个</a:t>
            </a:r>
            <a:r>
              <a:rPr lang="en-US" altLang="zh-CN"/>
              <a:t>O-H</a:t>
            </a:r>
            <a:r>
              <a:rPr lang="zh-CN" altLang="en-US"/>
              <a:t>键的键角为什么不是</a:t>
            </a:r>
            <a:r>
              <a:rPr lang="en-US" altLang="zh-CN"/>
              <a:t>90</a:t>
            </a:r>
            <a:r>
              <a:rPr lang="en-US" altLang="zh-CN">
                <a:sym typeface="Symbol" pitchFamily="18" charset="2"/>
              </a:rPr>
              <a:t></a:t>
            </a:r>
            <a:r>
              <a:rPr lang="zh-CN" altLang="en-US"/>
              <a:t>而是</a:t>
            </a:r>
            <a:r>
              <a:rPr lang="en-US" altLang="zh-CN"/>
              <a:t>104.5</a:t>
            </a:r>
            <a:r>
              <a:rPr lang="en-US" altLang="zh-CN">
                <a:sym typeface="Symbol" pitchFamily="18" charset="2"/>
              </a:rPr>
              <a:t></a:t>
            </a:r>
            <a:r>
              <a:rPr lang="zh-CN" altLang="en-US"/>
              <a:t>。</a:t>
            </a:r>
          </a:p>
          <a:p>
            <a:endParaRPr lang="zh-CN" altLang="en-US"/>
          </a:p>
          <a:p>
            <a:r>
              <a:rPr lang="zh-CN" altLang="en-US"/>
              <a:t>这些，共价键理论根本解释不了。</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B565D5-51C2-4B3F-A1E2-0F92A546CA8B}" type="slidenum">
              <a:rPr lang="en-US" altLang="zh-CN"/>
              <a:pPr/>
              <a:t>22</a:t>
            </a:fld>
            <a:endParaRPr lang="en-US" altLang="zh-CN"/>
          </a:p>
        </p:txBody>
      </p:sp>
      <p:sp>
        <p:nvSpPr>
          <p:cNvPr id="219138" name="Rectangle 2"/>
          <p:cNvSpPr>
            <a:spLocks noGrp="1" noRot="1" noChangeAspect="1" noChangeArrowheads="1" noTextEdit="1"/>
          </p:cNvSpPr>
          <p:nvPr>
            <p:ph type="sldImg"/>
          </p:nvPr>
        </p:nvSpPr>
        <p:spPr>
          <a:xfrm>
            <a:off x="381000" y="685800"/>
            <a:ext cx="6096000" cy="3429000"/>
          </a:xfrm>
          <a:ln/>
        </p:spPr>
      </p:sp>
      <p:sp>
        <p:nvSpPr>
          <p:cNvPr id="219139" name="Rectangle 3"/>
          <p:cNvSpPr>
            <a:spLocks noGrp="1" noChangeArrowheads="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536E27-4709-4493-A654-E64CC7950ACD}" type="slidenum">
              <a:rPr lang="en-US" altLang="zh-CN"/>
              <a:pPr/>
              <a:t>23</a:t>
            </a:fld>
            <a:endParaRPr lang="en-US" altLang="zh-CN"/>
          </a:p>
        </p:txBody>
      </p:sp>
      <p:sp>
        <p:nvSpPr>
          <p:cNvPr id="220162" name="Rectangle 2"/>
          <p:cNvSpPr>
            <a:spLocks noGrp="1" noRot="1" noChangeAspect="1" noChangeArrowheads="1" noTextEdit="1"/>
          </p:cNvSpPr>
          <p:nvPr>
            <p:ph type="sldImg"/>
          </p:nvPr>
        </p:nvSpPr>
        <p:spPr>
          <a:xfrm>
            <a:off x="381000" y="685800"/>
            <a:ext cx="6096000" cy="3429000"/>
          </a:xfrm>
          <a:ln/>
        </p:spPr>
      </p:sp>
      <p:sp>
        <p:nvSpPr>
          <p:cNvPr id="220163" name="Rectangle 3"/>
          <p:cNvSpPr>
            <a:spLocks noGrp="1" noChangeArrowheads="1"/>
          </p:cNvSpPr>
          <p:nvPr>
            <p:ph type="body" idx="1"/>
          </p:nvPr>
        </p:nvSpPr>
        <p:spPr/>
        <p:txBody>
          <a:bodyPr/>
          <a:lstStyle/>
          <a:p>
            <a:r>
              <a:rPr lang="zh-CN" altLang="en-US"/>
              <a:t>第二：</a:t>
            </a:r>
          </a:p>
          <a:p>
            <a:r>
              <a:rPr lang="zh-CN" altLang="en-US"/>
              <a:t>这句话怎么理解？</a:t>
            </a:r>
          </a:p>
          <a:p>
            <a:endParaRPr lang="zh-CN" altLang="en-US"/>
          </a:p>
          <a:p>
            <a:r>
              <a:rPr lang="zh-CN" altLang="en-US"/>
              <a:t>从图中我们可以看出，杂化后所形成的轨道在这个三个方向的波函数比原来要大了很多，这更加有利于成键</a:t>
            </a:r>
          </a:p>
          <a:p>
            <a:endParaRPr lang="zh-CN" altLang="en-US"/>
          </a:p>
          <a:p>
            <a:r>
              <a:rPr lang="zh-CN" altLang="en-US"/>
              <a:t>第三：</a:t>
            </a:r>
          </a:p>
          <a:p>
            <a:endParaRPr lang="zh-CN" altLang="en-US"/>
          </a:p>
          <a:p>
            <a:r>
              <a:rPr lang="zh-CN" altLang="en-US"/>
              <a:t>这句话怎么理解，其实很简单，我们知道在一个成键原子周围，其空间是有限的，同时，我们也知道，电子之间存在这排斥作用，为了使轨道之间的排斥力最小，这就需要轨道尽可能的伸展，达到合理化。</a:t>
            </a:r>
          </a:p>
          <a:p>
            <a:endParaRPr lang="zh-CN" altLang="en-US"/>
          </a:p>
          <a:p>
            <a:r>
              <a:rPr lang="zh-CN" altLang="en-US"/>
              <a:t>这就是杂化轨道理论的基本要点，也是学习后面知识的基础，希望大家能理解记忆。下面，我们看看杂化轨道的类型。</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1FAB2-4B3F-45BA-AF85-29425366D558}" type="slidenum">
              <a:rPr lang="en-US" altLang="zh-CN"/>
              <a:pPr/>
              <a:t>24</a:t>
            </a:fld>
            <a:endParaRPr lang="en-US" altLang="zh-CN"/>
          </a:p>
        </p:txBody>
      </p:sp>
      <p:sp>
        <p:nvSpPr>
          <p:cNvPr id="221186" name="Rectangle 2"/>
          <p:cNvSpPr>
            <a:spLocks noGrp="1" noRot="1" noChangeAspect="1" noChangeArrowheads="1" noTextEdit="1"/>
          </p:cNvSpPr>
          <p:nvPr>
            <p:ph type="sldImg"/>
          </p:nvPr>
        </p:nvSpPr>
        <p:spPr>
          <a:xfrm>
            <a:off x="381000" y="685800"/>
            <a:ext cx="6096000" cy="3429000"/>
          </a:xfrm>
          <a:ln/>
        </p:spPr>
      </p:sp>
      <p:sp>
        <p:nvSpPr>
          <p:cNvPr id="221187" name="Rectangle 3"/>
          <p:cNvSpPr>
            <a:spLocks noGrp="1" noChangeArrowheads="1"/>
          </p:cNvSpPr>
          <p:nvPr>
            <p:ph type="body" idx="1"/>
          </p:nvPr>
        </p:nvSpPr>
        <p:spPr/>
        <p:txBody>
          <a:bodyPr/>
          <a:lstStyle/>
          <a:p>
            <a:r>
              <a:rPr lang="zh-CN" altLang="en-US"/>
              <a:t>按参加杂化的原子轨道的种类和数目的不同，可以组成不同类型的杂化轨道。</a:t>
            </a:r>
          </a:p>
          <a:p>
            <a:endParaRPr lang="zh-CN" altLang="en-US"/>
          </a:p>
          <a:p>
            <a:r>
              <a:rPr lang="zh-CN" altLang="en-US"/>
              <a:t>本章只讨论</a:t>
            </a:r>
            <a:r>
              <a:rPr lang="en-US" altLang="zh-CN"/>
              <a:t>s</a:t>
            </a:r>
            <a:r>
              <a:rPr lang="zh-CN" altLang="en-US"/>
              <a:t>轨道和</a:t>
            </a:r>
            <a:r>
              <a:rPr lang="en-US" altLang="zh-CN"/>
              <a:t>p</a:t>
            </a:r>
            <a:r>
              <a:rPr lang="zh-CN" altLang="en-US"/>
              <a:t>轨道之间的杂化。</a:t>
            </a:r>
          </a:p>
          <a:p>
            <a:endParaRPr lang="zh-CN" altLang="en-US"/>
          </a:p>
          <a:p>
            <a:r>
              <a:rPr lang="zh-CN" altLang="en-US"/>
              <a:t>按照</a:t>
            </a:r>
            <a:r>
              <a:rPr lang="en-US" altLang="zh-CN"/>
              <a:t>SP</a:t>
            </a:r>
            <a:r>
              <a:rPr lang="zh-CN" altLang="en-US"/>
              <a:t>轨道参与数目的不同，可以分为以下四类，下面，我们分别进行介绍。</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A5152A-0698-4CD9-8C7B-A45CDAAB737C}" type="slidenum">
              <a:rPr lang="en-US" altLang="zh-CN"/>
              <a:pPr/>
              <a:t>25</a:t>
            </a:fld>
            <a:endParaRPr lang="en-US" altLang="zh-CN"/>
          </a:p>
        </p:txBody>
      </p:sp>
      <p:sp>
        <p:nvSpPr>
          <p:cNvPr id="222210" name="Rectangle 2"/>
          <p:cNvSpPr>
            <a:spLocks noGrp="1" noRot="1" noChangeAspect="1" noChangeArrowheads="1" noTextEdit="1"/>
          </p:cNvSpPr>
          <p:nvPr>
            <p:ph type="sldImg"/>
          </p:nvPr>
        </p:nvSpPr>
        <p:spPr>
          <a:xfrm>
            <a:off x="381000" y="685800"/>
            <a:ext cx="6096000" cy="3429000"/>
          </a:xfrm>
          <a:ln/>
        </p:spPr>
      </p:sp>
      <p:sp>
        <p:nvSpPr>
          <p:cNvPr id="222211" name="Rectangle 3"/>
          <p:cNvSpPr>
            <a:spLocks noGrp="1" noChangeArrowheads="1"/>
          </p:cNvSpPr>
          <p:nvPr>
            <p:ph type="body" idx="1"/>
          </p:nvPr>
        </p:nvSpPr>
        <p:spPr/>
        <p:txBody>
          <a:bodyPr/>
          <a:lstStyle/>
          <a:p>
            <a:endParaRPr lang="zh-CN" altLang="en-US" b="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71BFCB-9192-44FF-B947-913CDC8C838D}" type="slidenum">
              <a:rPr lang="en-US" altLang="zh-CN"/>
              <a:pPr/>
              <a:t>26</a:t>
            </a:fld>
            <a:endParaRPr lang="en-US" altLang="zh-CN"/>
          </a:p>
        </p:txBody>
      </p:sp>
      <p:sp>
        <p:nvSpPr>
          <p:cNvPr id="223234" name="Rectangle 2"/>
          <p:cNvSpPr>
            <a:spLocks noGrp="1" noRot="1" noChangeAspect="1" noChangeArrowheads="1" noTextEdit="1"/>
          </p:cNvSpPr>
          <p:nvPr>
            <p:ph type="sldImg"/>
          </p:nvPr>
        </p:nvSpPr>
        <p:spPr>
          <a:xfrm>
            <a:off x="381000" y="685800"/>
            <a:ext cx="6096000" cy="3429000"/>
          </a:xfrm>
          <a:ln/>
        </p:spPr>
      </p:sp>
      <p:sp>
        <p:nvSpPr>
          <p:cNvPr id="223235" name="Rectangle 3"/>
          <p:cNvSpPr>
            <a:spLocks noGrp="1" noChangeArrowheads="1"/>
          </p:cNvSpPr>
          <p:nvPr>
            <p:ph type="body" idx="1"/>
          </p:nvPr>
        </p:nvSpPr>
        <p:spPr/>
        <p:txBody>
          <a:bodyPr/>
          <a:lstStyle/>
          <a:p>
            <a:r>
              <a:rPr lang="zh-CN" altLang="en-US"/>
              <a:t>根据杂化轨道理论，</a:t>
            </a:r>
            <a:r>
              <a:rPr lang="en-US" altLang="zh-CN"/>
              <a:t>Be</a:t>
            </a:r>
            <a:r>
              <a:rPr lang="zh-CN" altLang="en-US"/>
              <a:t>原子杂化后，含有两个单电子，因而，它可以和两个氯原子成键，且分子结构为直线性。</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90E2F5-A841-419D-8E60-EA43596A4908}" type="slidenum">
              <a:rPr lang="en-US" altLang="zh-CN"/>
              <a:pPr/>
              <a:t>27</a:t>
            </a:fld>
            <a:endParaRPr lang="en-US" altLang="zh-CN"/>
          </a:p>
        </p:txBody>
      </p:sp>
      <p:sp>
        <p:nvSpPr>
          <p:cNvPr id="224258" name="Rectangle 2"/>
          <p:cNvSpPr>
            <a:spLocks noGrp="1" noRot="1" noChangeAspect="1" noChangeArrowheads="1" noTextEdit="1"/>
          </p:cNvSpPr>
          <p:nvPr>
            <p:ph type="sldImg"/>
          </p:nvPr>
        </p:nvSpPr>
        <p:spPr>
          <a:xfrm>
            <a:off x="381000" y="685800"/>
            <a:ext cx="6096000" cy="3429000"/>
          </a:xfrm>
          <a:ln/>
        </p:spPr>
      </p:sp>
      <p:sp>
        <p:nvSpPr>
          <p:cNvPr id="224259" name="Rectangle 3"/>
          <p:cNvSpPr>
            <a:spLocks noGrp="1" noChangeArrowheads="1"/>
          </p:cNvSpPr>
          <p:nvPr>
            <p:ph type="body" idx="1"/>
          </p:nvPr>
        </p:nvSpPr>
        <p:spPr/>
        <p:txBody>
          <a:bodyPr/>
          <a:lstStyle/>
          <a:p>
            <a:r>
              <a:rPr lang="en-US" altLang="zh-CN" sz="900" b="1">
                <a:ea typeface="楷体_GB2312" pitchFamily="49" charset="-122"/>
              </a:rPr>
              <a:t>sp</a:t>
            </a:r>
            <a:r>
              <a:rPr lang="en-US" altLang="zh-CN" sz="900" b="1" baseline="30000">
                <a:ea typeface="楷体_GB2312" pitchFamily="49" charset="-122"/>
              </a:rPr>
              <a:t>2</a:t>
            </a:r>
            <a:r>
              <a:rPr lang="zh-CN" altLang="en-US" sz="900" b="1">
                <a:ea typeface="楷体_GB2312" pitchFamily="49" charset="-122"/>
              </a:rPr>
              <a:t>杂化：读</a:t>
            </a:r>
          </a:p>
          <a:p>
            <a:r>
              <a:rPr lang="zh-CN" altLang="en-US" sz="900" b="1">
                <a:ea typeface="楷体_GB2312" pitchFamily="49" charset="-122"/>
              </a:rPr>
              <a:t>这种杂化的特点有三点：读</a:t>
            </a:r>
          </a:p>
          <a:p>
            <a:endParaRPr lang="zh-CN" altLang="en-US" sz="900" b="1">
              <a:ea typeface="楷体_GB2312" pitchFamily="49" charset="-122"/>
            </a:endParaRPr>
          </a:p>
          <a:p>
            <a:r>
              <a:rPr lang="zh-CN" altLang="en-US" sz="900" b="1">
                <a:ea typeface="楷体_GB2312" pitchFamily="49" charset="-122"/>
              </a:rPr>
              <a:t>下面举一个例子：</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C7B8C4-667A-48BE-B566-2D2F2DDED15E}" type="slidenum">
              <a:rPr lang="en-US" altLang="zh-CN"/>
              <a:pPr/>
              <a:t>28</a:t>
            </a:fld>
            <a:endParaRPr lang="en-US" altLang="zh-CN"/>
          </a:p>
        </p:txBody>
      </p:sp>
      <p:sp>
        <p:nvSpPr>
          <p:cNvPr id="225282" name="Rectangle 2"/>
          <p:cNvSpPr>
            <a:spLocks noGrp="1" noRot="1" noChangeAspect="1" noChangeArrowheads="1" noTextEdit="1"/>
          </p:cNvSpPr>
          <p:nvPr>
            <p:ph type="sldImg"/>
          </p:nvPr>
        </p:nvSpPr>
        <p:spPr>
          <a:xfrm>
            <a:off x="381000" y="685800"/>
            <a:ext cx="6096000" cy="3429000"/>
          </a:xfrm>
          <a:ln/>
        </p:spPr>
      </p:sp>
      <p:sp>
        <p:nvSpPr>
          <p:cNvPr id="225283" name="Rectangle 3"/>
          <p:cNvSpPr>
            <a:spLocks noGrp="1" noChangeArrowheads="1"/>
          </p:cNvSpPr>
          <p:nvPr>
            <p:ph type="body" idx="1"/>
          </p:nvPr>
        </p:nvSpPr>
        <p:spPr/>
        <p:txBody>
          <a:bodyPr/>
          <a:lstStyle/>
          <a:p>
            <a:r>
              <a:rPr lang="zh-CN" altLang="en-US"/>
              <a:t>根据杂化轨道理论，</a:t>
            </a:r>
            <a:r>
              <a:rPr lang="en-US" altLang="zh-CN"/>
              <a:t>B</a:t>
            </a:r>
            <a:r>
              <a:rPr lang="zh-CN" altLang="en-US"/>
              <a:t>原子中</a:t>
            </a:r>
            <a:r>
              <a:rPr lang="en-US" altLang="zh-CN"/>
              <a:t>S</a:t>
            </a:r>
            <a:r>
              <a:rPr lang="zh-CN" altLang="en-US"/>
              <a:t>轨道和两个</a:t>
            </a:r>
            <a:r>
              <a:rPr lang="en-US" altLang="zh-CN"/>
              <a:t>P</a:t>
            </a:r>
            <a:r>
              <a:rPr lang="zh-CN" altLang="en-US"/>
              <a:t>轨道杂环以后，含有三个单电子，因而，它可以和三个氯原子成键，且分子结构为三角形。</a:t>
            </a: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866FF4-BB36-4C57-B441-D5F210F67D97}" type="slidenum">
              <a:rPr lang="en-US" altLang="zh-CN"/>
              <a:pPr/>
              <a:t>5</a:t>
            </a:fld>
            <a:endParaRPr lang="en-US" altLang="zh-CN"/>
          </a:p>
        </p:txBody>
      </p:sp>
      <p:sp>
        <p:nvSpPr>
          <p:cNvPr id="200706" name="Rectangle 2"/>
          <p:cNvSpPr>
            <a:spLocks noGrp="1" noRot="1" noChangeAspect="1" noChangeArrowheads="1" noTextEdit="1"/>
          </p:cNvSpPr>
          <p:nvPr>
            <p:ph type="sldImg"/>
          </p:nvPr>
        </p:nvSpPr>
        <p:spPr>
          <a:xfrm>
            <a:off x="381000" y="685800"/>
            <a:ext cx="6096000" cy="3429000"/>
          </a:xfrm>
          <a:ln/>
        </p:spPr>
      </p:sp>
      <p:sp>
        <p:nvSpPr>
          <p:cNvPr id="200707" name="Rectangle 3"/>
          <p:cNvSpPr>
            <a:spLocks noGrp="1" noChangeArrowheads="1"/>
          </p:cNvSpPr>
          <p:nvPr>
            <p:ph type="body" idx="1"/>
          </p:nvPr>
        </p:nvSpPr>
        <p:spPr/>
        <p:txBody>
          <a:bodyPr/>
          <a:lstStyle/>
          <a:p>
            <a:r>
              <a:rPr lang="zh-CN" altLang="en-US"/>
              <a:t>读：</a:t>
            </a:r>
          </a:p>
          <a:p>
            <a:r>
              <a:rPr lang="zh-CN" altLang="en-US"/>
              <a:t>形成共价键后，成键原子一般都达到稀有气体的外层电子构型，因而稳定。 </a:t>
            </a:r>
          </a:p>
          <a:p>
            <a:r>
              <a:rPr lang="zh-CN" altLang="en-US"/>
              <a:t>这句话怎么理解？</a:t>
            </a:r>
          </a:p>
          <a:p>
            <a:endParaRPr lang="zh-CN" altLang="en-US"/>
          </a:p>
          <a:p>
            <a:r>
              <a:rPr lang="zh-CN" altLang="en-US"/>
              <a:t>经典共价键理论初步揭示了共价键与离子键的区别，但该理论把电子看成是静止不动的负电荷，因而无法解释为什么两个带负电荷的电子不相互排斥反而相互配对，也无法说明共价键具有的方向性以及一些共价分子的中心原子最外层电子数虽少于</a:t>
            </a:r>
            <a:r>
              <a:rPr lang="en-US" altLang="zh-CN"/>
              <a:t>8(</a:t>
            </a:r>
            <a:r>
              <a:rPr lang="zh-CN" altLang="en-US"/>
              <a:t>如</a:t>
            </a:r>
            <a:r>
              <a:rPr lang="en-US" altLang="zh-CN"/>
              <a:t>BF3)</a:t>
            </a:r>
            <a:r>
              <a:rPr lang="zh-CN" altLang="en-US"/>
              <a:t>或多于</a:t>
            </a:r>
            <a:r>
              <a:rPr lang="en-US" altLang="zh-CN"/>
              <a:t>8(</a:t>
            </a:r>
            <a:r>
              <a:rPr lang="zh-CN" altLang="en-US"/>
              <a:t>如</a:t>
            </a:r>
            <a:r>
              <a:rPr lang="en-US" altLang="zh-CN"/>
              <a:t>PCl5)</a:t>
            </a:r>
            <a:r>
              <a:rPr lang="zh-CN" altLang="en-US"/>
              <a:t>却相当稳定等事实。 </a:t>
            </a:r>
          </a:p>
          <a:p>
            <a:endParaRPr lang="zh-CN" altLang="en-US"/>
          </a:p>
          <a:p>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408D39-2D69-44A7-AC49-9457FC1562F8}" type="slidenum">
              <a:rPr lang="en-US" altLang="zh-CN"/>
              <a:pPr/>
              <a:t>29</a:t>
            </a:fld>
            <a:endParaRPr lang="en-US" altLang="zh-CN"/>
          </a:p>
        </p:txBody>
      </p:sp>
      <p:sp>
        <p:nvSpPr>
          <p:cNvPr id="226306" name="Rectangle 2"/>
          <p:cNvSpPr>
            <a:spLocks noGrp="1" noRot="1" noChangeAspect="1" noChangeArrowheads="1" noTextEdit="1"/>
          </p:cNvSpPr>
          <p:nvPr>
            <p:ph type="sldImg"/>
          </p:nvPr>
        </p:nvSpPr>
        <p:spPr>
          <a:xfrm>
            <a:off x="381000" y="685800"/>
            <a:ext cx="6096000" cy="3429000"/>
          </a:xfrm>
          <a:ln/>
        </p:spPr>
      </p:sp>
      <p:sp>
        <p:nvSpPr>
          <p:cNvPr id="226307" name="Rectangle 3"/>
          <p:cNvSpPr>
            <a:spLocks noGrp="1" noChangeArrowheads="1"/>
          </p:cNvSpPr>
          <p:nvPr>
            <p:ph type="body" idx="1"/>
          </p:nvPr>
        </p:nvSpPr>
        <p:spPr/>
        <p:txBody>
          <a:bodyPr/>
          <a:lstStyle/>
          <a:p>
            <a:r>
              <a:rPr lang="en-US" altLang="zh-CN" sz="1000" b="1">
                <a:ea typeface="楷体_GB2312" pitchFamily="49" charset="-122"/>
              </a:rPr>
              <a:t>sp</a:t>
            </a:r>
            <a:r>
              <a:rPr lang="en-US" altLang="zh-CN" sz="1000" b="1" baseline="30000">
                <a:ea typeface="楷体_GB2312" pitchFamily="49" charset="-122"/>
              </a:rPr>
              <a:t>3</a:t>
            </a:r>
            <a:r>
              <a:rPr lang="zh-CN" altLang="en-US" sz="1000" b="1">
                <a:ea typeface="楷体_GB2312" pitchFamily="49" charset="-122"/>
              </a:rPr>
              <a:t>杂化</a:t>
            </a:r>
            <a:r>
              <a:rPr lang="en-US" altLang="zh-CN" sz="1000" b="1">
                <a:ea typeface="楷体_GB2312" pitchFamily="49" charset="-122"/>
              </a:rPr>
              <a:t>:</a:t>
            </a:r>
            <a:r>
              <a:rPr lang="zh-CN" altLang="en-US" sz="1000" b="1">
                <a:ea typeface="楷体_GB2312" pitchFamily="49" charset="-122"/>
              </a:rPr>
              <a:t>读</a:t>
            </a:r>
          </a:p>
          <a:p>
            <a:endParaRPr lang="zh-CN" altLang="en-US" sz="1000" b="1">
              <a:ea typeface="楷体_GB2312" pitchFamily="49" charset="-122"/>
            </a:endParaRPr>
          </a:p>
          <a:p>
            <a:r>
              <a:rPr lang="zh-CN" altLang="en-US" sz="1000" b="1">
                <a:ea typeface="楷体_GB2312" pitchFamily="49" charset="-122"/>
              </a:rPr>
              <a:t>这个轨道的特点就是：读：</a:t>
            </a:r>
          </a:p>
          <a:p>
            <a:endParaRPr lang="zh-CN" altLang="en-US" sz="1000" b="1">
              <a:ea typeface="楷体_GB2312" pitchFamily="49" charset="-122"/>
            </a:endParaRPr>
          </a:p>
          <a:p>
            <a:r>
              <a:rPr lang="zh-CN" altLang="en-US" sz="1000" b="1">
                <a:ea typeface="楷体_GB2312" pitchFamily="49" charset="-122"/>
              </a:rPr>
              <a:t>下面举个例子说明；</a:t>
            </a:r>
          </a:p>
          <a:p>
            <a:endParaRPr lang="en-US" altLang="zh-CN" sz="1000" b="1">
              <a:ea typeface="楷体_GB2312"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018A32-D287-4569-98A4-18D1E7FE3F80}" type="slidenum">
              <a:rPr lang="en-US" altLang="zh-CN"/>
              <a:pPr/>
              <a:t>30</a:t>
            </a:fld>
            <a:endParaRPr lang="en-US" altLang="zh-CN"/>
          </a:p>
        </p:txBody>
      </p:sp>
      <p:sp>
        <p:nvSpPr>
          <p:cNvPr id="227330" name="Rectangle 2"/>
          <p:cNvSpPr>
            <a:spLocks noGrp="1" noRot="1" noChangeAspect="1" noChangeArrowheads="1" noTextEdit="1"/>
          </p:cNvSpPr>
          <p:nvPr>
            <p:ph type="sldImg"/>
          </p:nvPr>
        </p:nvSpPr>
        <p:spPr>
          <a:xfrm>
            <a:off x="381000" y="685800"/>
            <a:ext cx="6096000" cy="3429000"/>
          </a:xfrm>
          <a:ln/>
        </p:spPr>
      </p:sp>
      <p:sp>
        <p:nvSpPr>
          <p:cNvPr id="227331" name="Rectangle 3"/>
          <p:cNvSpPr>
            <a:spLocks noGrp="1" noChangeArrowheads="1"/>
          </p:cNvSpPr>
          <p:nvPr>
            <p:ph type="body" idx="1"/>
          </p:nvPr>
        </p:nvSpPr>
        <p:spPr/>
        <p:txBody>
          <a:bodyPr/>
          <a:lstStyle/>
          <a:p>
            <a:r>
              <a:rPr lang="zh-CN" altLang="en-US"/>
              <a:t>在甲烷分子中，</a:t>
            </a:r>
          </a:p>
          <a:p>
            <a:endParaRPr lang="zh-CN" altLang="en-US"/>
          </a:p>
          <a:p>
            <a:r>
              <a:rPr lang="zh-CN" altLang="en-US"/>
              <a:t>碳原子</a:t>
            </a:r>
            <a:r>
              <a:rPr lang="en-US" altLang="zh-CN"/>
              <a:t>2S</a:t>
            </a:r>
            <a:r>
              <a:rPr lang="zh-CN" altLang="en-US"/>
              <a:t>轨道中的电子被激发以后和三个</a:t>
            </a:r>
            <a:r>
              <a:rPr lang="en-US" altLang="zh-CN"/>
              <a:t>P</a:t>
            </a:r>
            <a:r>
              <a:rPr lang="zh-CN" altLang="en-US"/>
              <a:t>轨道杂环形成</a:t>
            </a:r>
            <a:r>
              <a:rPr lang="en-US" altLang="zh-CN"/>
              <a:t>SP3</a:t>
            </a:r>
            <a:r>
              <a:rPr lang="zh-CN" altLang="en-US"/>
              <a:t>杂化，此时，</a:t>
            </a:r>
            <a:r>
              <a:rPr lang="en-US" altLang="zh-CN"/>
              <a:t>C</a:t>
            </a:r>
            <a:r>
              <a:rPr lang="zh-CN" altLang="en-US"/>
              <a:t>原子中就含有</a:t>
            </a:r>
            <a:r>
              <a:rPr lang="en-US" altLang="zh-CN"/>
              <a:t>4</a:t>
            </a:r>
            <a:r>
              <a:rPr lang="zh-CN" altLang="en-US"/>
              <a:t>个单电子，因而，他可以和四个氢原子成键。且分子呈四面体形。</a:t>
            </a:r>
          </a:p>
          <a:p>
            <a:endParaRPr lang="zh-CN" altLang="en-US"/>
          </a:p>
          <a:p>
            <a:r>
              <a:rPr lang="zh-CN" altLang="en-US"/>
              <a:t>这就是</a:t>
            </a:r>
            <a:r>
              <a:rPr lang="en-US" altLang="zh-CN"/>
              <a:t>SP3</a:t>
            </a:r>
            <a:r>
              <a:rPr lang="zh-CN" altLang="en-US"/>
              <a:t>杂环。</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34C52-7F6C-4BA8-BAAA-F3E066D02954}" type="slidenum">
              <a:rPr lang="en-US" altLang="zh-CN"/>
              <a:pPr/>
              <a:t>31</a:t>
            </a:fld>
            <a:endParaRPr lang="en-US" altLang="zh-CN"/>
          </a:p>
        </p:txBody>
      </p:sp>
      <p:sp>
        <p:nvSpPr>
          <p:cNvPr id="228354" name="Rectangle 2"/>
          <p:cNvSpPr>
            <a:spLocks noGrp="1" noRot="1" noChangeAspect="1" noChangeArrowheads="1" noTextEdit="1"/>
          </p:cNvSpPr>
          <p:nvPr>
            <p:ph type="sldImg"/>
          </p:nvPr>
        </p:nvSpPr>
        <p:spPr>
          <a:xfrm>
            <a:off x="381000" y="685800"/>
            <a:ext cx="6096000" cy="3429000"/>
          </a:xfrm>
          <a:ln/>
        </p:spPr>
      </p:sp>
      <p:sp>
        <p:nvSpPr>
          <p:cNvPr id="228355" name="Rectangle 3"/>
          <p:cNvSpPr>
            <a:spLocks noGrp="1" noChangeArrowheads="1"/>
          </p:cNvSpPr>
          <p:nvPr>
            <p:ph type="body" idx="1"/>
          </p:nvPr>
        </p:nvSpPr>
        <p:spPr/>
        <p:txBody>
          <a:bodyPr/>
          <a:lstStyle/>
          <a:p>
            <a:r>
              <a:rPr lang="zh-CN" altLang="en-US" sz="1000" b="1">
                <a:latin typeface="楷体_GB2312" pitchFamily="49" charset="-122"/>
                <a:ea typeface="楷体_GB2312" pitchFamily="49" charset="-122"/>
              </a:rPr>
              <a:t>不等性的</a:t>
            </a:r>
            <a:r>
              <a:rPr lang="en-US" altLang="zh-CN" sz="1000" b="1">
                <a:latin typeface="楷体_GB2312" pitchFamily="49" charset="-122"/>
                <a:ea typeface="楷体_GB2312" pitchFamily="49" charset="-122"/>
              </a:rPr>
              <a:t>sp3</a:t>
            </a:r>
            <a:r>
              <a:rPr lang="zh-CN" altLang="en-US" sz="1000" b="1">
                <a:latin typeface="楷体_GB2312" pitchFamily="49" charset="-122"/>
                <a:ea typeface="楷体_GB2312" pitchFamily="49" charset="-122"/>
              </a:rPr>
              <a:t>杂化：什么意思？</a:t>
            </a:r>
          </a:p>
          <a:p>
            <a:r>
              <a:rPr lang="zh-CN" altLang="en-US" sz="1000" b="1">
                <a:latin typeface="楷体_GB2312" pitchFamily="49" charset="-122"/>
                <a:ea typeface="楷体_GB2312" pitchFamily="49" charset="-122"/>
              </a:rPr>
              <a:t>首先介绍一下，什么是等性杂环？</a:t>
            </a:r>
          </a:p>
          <a:p>
            <a:r>
              <a:rPr lang="zh-CN" altLang="en-US" sz="1000" b="1">
                <a:latin typeface="楷体_GB2312" pitchFamily="49" charset="-122"/>
                <a:ea typeface="楷体_GB2312" pitchFamily="49" charset="-122"/>
              </a:rPr>
              <a:t>读：</a:t>
            </a:r>
          </a:p>
          <a:p>
            <a:endParaRPr lang="zh-CN" altLang="en-US" sz="1000" b="1">
              <a:latin typeface="楷体_GB2312" pitchFamily="49" charset="-122"/>
              <a:ea typeface="楷体_GB2312" pitchFamily="49" charset="-122"/>
            </a:endParaRPr>
          </a:p>
          <a:p>
            <a:r>
              <a:rPr lang="zh-CN" altLang="en-US" sz="1000" b="1">
                <a:latin typeface="楷体_GB2312" pitchFamily="49" charset="-122"/>
                <a:ea typeface="楷体_GB2312" pitchFamily="49" charset="-122"/>
              </a:rPr>
              <a:t>如碳原子的</a:t>
            </a:r>
            <a:r>
              <a:rPr lang="en-US" altLang="zh-CN" sz="1000" b="1">
                <a:latin typeface="楷体_GB2312" pitchFamily="49" charset="-122"/>
                <a:ea typeface="楷体_GB2312" pitchFamily="49" charset="-122"/>
              </a:rPr>
              <a:t>SP3</a:t>
            </a:r>
            <a:r>
              <a:rPr lang="zh-CN" altLang="en-US" sz="1000" b="1">
                <a:latin typeface="楷体_GB2312" pitchFamily="49" charset="-122"/>
                <a:ea typeface="楷体_GB2312" pitchFamily="49" charset="-122"/>
              </a:rPr>
              <a:t>杂化，每一个轨道里面都含有</a:t>
            </a:r>
            <a:r>
              <a:rPr lang="en-US" altLang="zh-CN" b="1"/>
              <a:t>1/4 s</a:t>
            </a:r>
            <a:r>
              <a:rPr lang="zh-CN" altLang="en-US" b="1"/>
              <a:t>和</a:t>
            </a:r>
            <a:r>
              <a:rPr lang="en-US" altLang="zh-CN" b="1"/>
              <a:t>3/4 p</a:t>
            </a:r>
            <a:r>
              <a:rPr lang="zh-CN" altLang="en-US" b="1"/>
              <a:t>成分</a:t>
            </a:r>
            <a:br>
              <a:rPr lang="zh-CN" altLang="en-US" b="1"/>
            </a:br>
            <a:r>
              <a:rPr lang="zh-CN" altLang="en-US" b="1"/>
              <a:t>这就叫等性杂化，相对应的，不等性杂化就很好理解了，那就是轨道里面所含的成分不一样。</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6F696-FFC2-499D-8FE1-6438B09E54AD}" type="slidenum">
              <a:rPr lang="en-US" altLang="zh-CN"/>
              <a:pPr/>
              <a:t>32</a:t>
            </a:fld>
            <a:endParaRPr lang="en-US" altLang="zh-CN"/>
          </a:p>
        </p:txBody>
      </p:sp>
      <p:sp>
        <p:nvSpPr>
          <p:cNvPr id="229378" name="Rectangle 2"/>
          <p:cNvSpPr>
            <a:spLocks noGrp="1" noRot="1" noChangeAspect="1" noChangeArrowheads="1" noTextEdit="1"/>
          </p:cNvSpPr>
          <p:nvPr>
            <p:ph type="sldImg"/>
          </p:nvPr>
        </p:nvSpPr>
        <p:spPr>
          <a:xfrm>
            <a:off x="381000" y="685800"/>
            <a:ext cx="6096000" cy="3429000"/>
          </a:xfrm>
          <a:ln/>
        </p:spPr>
      </p:sp>
      <p:sp>
        <p:nvSpPr>
          <p:cNvPr id="229379" name="Rectangle 3"/>
          <p:cNvSpPr>
            <a:spLocks noGrp="1" noChangeArrowheads="1"/>
          </p:cNvSpPr>
          <p:nvPr>
            <p:ph type="body" idx="1"/>
          </p:nvPr>
        </p:nvSpPr>
        <p:spPr/>
        <p:txBody>
          <a:bodyPr/>
          <a:lstStyle/>
          <a:p>
            <a:r>
              <a:rPr lang="zh-CN" altLang="en-US"/>
              <a:t>读：</a:t>
            </a:r>
          </a:p>
          <a:p>
            <a:endParaRPr lang="zh-CN" altLang="en-US"/>
          </a:p>
          <a:p>
            <a:r>
              <a:rPr lang="zh-CN" altLang="en-US"/>
              <a:t>例如，氮原子：</a:t>
            </a:r>
          </a:p>
          <a:p>
            <a:r>
              <a:rPr lang="zh-CN" altLang="en-US"/>
              <a:t>杂化时基态</a:t>
            </a:r>
            <a:r>
              <a:rPr lang="en-US" altLang="zh-CN"/>
              <a:t>N</a:t>
            </a:r>
            <a:r>
              <a:rPr lang="zh-CN" altLang="en-US"/>
              <a:t>原子中</a:t>
            </a:r>
            <a:r>
              <a:rPr lang="en-US" altLang="zh-CN"/>
              <a:t>(2s</a:t>
            </a:r>
            <a:r>
              <a:rPr lang="en-US" altLang="zh-CN" baseline="30000"/>
              <a:t>2</a:t>
            </a:r>
            <a:r>
              <a:rPr lang="en-US" altLang="zh-CN"/>
              <a:t>2px</a:t>
            </a:r>
            <a:r>
              <a:rPr lang="en-US" altLang="zh-CN" baseline="30000"/>
              <a:t>1</a:t>
            </a:r>
            <a:r>
              <a:rPr lang="en-US" altLang="zh-CN"/>
              <a:t>2py</a:t>
            </a:r>
            <a:r>
              <a:rPr lang="en-US" altLang="zh-CN" baseline="30000"/>
              <a:t>1</a:t>
            </a:r>
            <a:r>
              <a:rPr lang="en-US" altLang="zh-CN"/>
              <a:t>2pz</a:t>
            </a:r>
            <a:r>
              <a:rPr lang="en-US" altLang="zh-CN" baseline="30000"/>
              <a:t>1</a:t>
            </a:r>
            <a:r>
              <a:rPr lang="en-US" altLang="zh-CN"/>
              <a:t>)</a:t>
            </a:r>
            <a:r>
              <a:rPr lang="zh-CN" altLang="en-US"/>
              <a:t>的一对孤对电子占据一个杂化轨道，另三个未成对电子则分别进入剩下的三个杂化轨道中。由于孤对电子对于其余三个成键电子对的排斥挤压作用比水分子略小，所以，</a:t>
            </a:r>
            <a:r>
              <a:rPr lang="en-US" altLang="zh-CN"/>
              <a:t>NH3</a:t>
            </a:r>
            <a:r>
              <a:rPr lang="zh-CN" altLang="en-US"/>
              <a:t>分子中</a:t>
            </a:r>
            <a:r>
              <a:rPr lang="en-US" altLang="zh-CN"/>
              <a:t>H</a:t>
            </a:r>
            <a:r>
              <a:rPr lang="zh-CN" altLang="en-US"/>
              <a:t>－</a:t>
            </a:r>
            <a:r>
              <a:rPr lang="en-US" altLang="zh-CN"/>
              <a:t>N</a:t>
            </a:r>
            <a:r>
              <a:rPr lang="zh-CN" altLang="en-US"/>
              <a:t>－</a:t>
            </a:r>
            <a:r>
              <a:rPr lang="en-US" altLang="zh-CN"/>
              <a:t>H</a:t>
            </a:r>
            <a:r>
              <a:rPr lang="zh-CN" altLang="en-US"/>
              <a:t>键间的夹角为</a:t>
            </a:r>
            <a:r>
              <a:rPr lang="en-US" altLang="zh-CN"/>
              <a:t>107.3</a:t>
            </a:r>
            <a:r>
              <a:rPr lang="en-US" altLang="zh-CN">
                <a:sym typeface="Symbol" pitchFamily="18" charset="2"/>
              </a:rPr>
              <a:t></a:t>
            </a:r>
            <a:r>
              <a:rPr lang="zh-CN" altLang="en-US"/>
              <a:t>，</a:t>
            </a:r>
            <a:r>
              <a:rPr lang="en-US" altLang="zh-CN"/>
              <a:t>NH3</a:t>
            </a:r>
            <a:r>
              <a:rPr lang="zh-CN" altLang="en-US"/>
              <a:t>分子的空间构型为三角锥形，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EB0E3A-F184-48D1-9FA9-06AADDD8AC40}" type="slidenum">
              <a:rPr lang="en-US" altLang="zh-CN"/>
              <a:pPr/>
              <a:t>36</a:t>
            </a:fld>
            <a:endParaRPr lang="en-US" altLang="zh-CN"/>
          </a:p>
        </p:txBody>
      </p:sp>
      <p:sp>
        <p:nvSpPr>
          <p:cNvPr id="217090" name="Rectangle 2"/>
          <p:cNvSpPr>
            <a:spLocks noGrp="1" noRot="1" noChangeAspect="1" noChangeArrowheads="1" noTextEdit="1"/>
          </p:cNvSpPr>
          <p:nvPr>
            <p:ph type="sldImg"/>
          </p:nvPr>
        </p:nvSpPr>
        <p:spPr>
          <a:xfrm>
            <a:off x="381000" y="685800"/>
            <a:ext cx="6096000" cy="3429000"/>
          </a:xfrm>
          <a:ln/>
        </p:spPr>
      </p:sp>
      <p:sp>
        <p:nvSpPr>
          <p:cNvPr id="217091" name="Rectangle 3"/>
          <p:cNvSpPr>
            <a:spLocks noGrp="1" noChangeArrowheads="1"/>
          </p:cNvSpPr>
          <p:nvPr>
            <p:ph type="body" idx="1"/>
          </p:nvPr>
        </p:nvSpPr>
        <p:spPr/>
        <p:txBody>
          <a:bodyPr/>
          <a:lstStyle/>
          <a:p>
            <a:r>
              <a:rPr lang="zh-CN" altLang="en-US"/>
              <a:t>任何一个理论的出现都是为了解决一些问题，杂化轨道理论的出现就是为了解决一些价键理论无法解释的问题。</a:t>
            </a:r>
          </a:p>
          <a:p>
            <a:endParaRPr lang="zh-CN" altLang="en-US"/>
          </a:p>
          <a:p>
            <a:r>
              <a:rPr lang="zh-CN" altLang="en-US"/>
              <a:t>价键理论成功地说明了共价键的形成，解释了共价键的方向性和饱和性，但用它来阐明多原子分子的空间构型却遇到了困难。</a:t>
            </a:r>
          </a:p>
          <a:p>
            <a:endParaRPr lang="zh-CN" altLang="en-US"/>
          </a:p>
          <a:p>
            <a:r>
              <a:rPr lang="zh-CN" altLang="en-US"/>
              <a:t>这里有一个例子：当一个</a:t>
            </a:r>
            <a:r>
              <a:rPr lang="en-US" altLang="zh-CN"/>
              <a:t>S</a:t>
            </a:r>
            <a:r>
              <a:rPr lang="zh-CN" altLang="en-US"/>
              <a:t>轨道的电子与两个</a:t>
            </a:r>
            <a:r>
              <a:rPr lang="en-US" altLang="zh-CN"/>
              <a:t>P</a:t>
            </a:r>
            <a:r>
              <a:rPr lang="zh-CN" altLang="en-US"/>
              <a:t>轨道电子成键的时候会发生什么情况？</a:t>
            </a:r>
          </a:p>
          <a:p>
            <a:endParaRPr lang="zh-CN" altLang="en-US"/>
          </a:p>
          <a:p>
            <a:r>
              <a:rPr lang="zh-CN" altLang="en-US"/>
              <a:t>说一个实例：为什么</a:t>
            </a:r>
            <a:r>
              <a:rPr lang="en-US" altLang="zh-CN"/>
              <a:t>H</a:t>
            </a:r>
            <a:r>
              <a:rPr lang="en-US" altLang="zh-CN" baseline="-25000"/>
              <a:t>2</a:t>
            </a:r>
            <a:r>
              <a:rPr lang="en-US" altLang="zh-CN"/>
              <a:t>O</a:t>
            </a:r>
            <a:r>
              <a:rPr lang="zh-CN" altLang="en-US"/>
              <a:t>分子中</a:t>
            </a:r>
            <a:r>
              <a:rPr lang="en-US" altLang="zh-CN" baseline="-25000"/>
              <a:t>2</a:t>
            </a:r>
            <a:r>
              <a:rPr lang="zh-CN" altLang="en-US"/>
              <a:t>个</a:t>
            </a:r>
            <a:r>
              <a:rPr lang="en-US" altLang="zh-CN"/>
              <a:t>O-H</a:t>
            </a:r>
            <a:r>
              <a:rPr lang="zh-CN" altLang="en-US"/>
              <a:t>键的键角为什么不是</a:t>
            </a:r>
            <a:r>
              <a:rPr lang="en-US" altLang="zh-CN"/>
              <a:t>90</a:t>
            </a:r>
            <a:r>
              <a:rPr lang="en-US" altLang="zh-CN">
                <a:sym typeface="Symbol" pitchFamily="18" charset="2"/>
              </a:rPr>
              <a:t></a:t>
            </a:r>
            <a:r>
              <a:rPr lang="zh-CN" altLang="en-US"/>
              <a:t>而是</a:t>
            </a:r>
            <a:r>
              <a:rPr lang="en-US" altLang="zh-CN"/>
              <a:t>104.5</a:t>
            </a:r>
            <a:r>
              <a:rPr lang="en-US" altLang="zh-CN">
                <a:sym typeface="Symbol" pitchFamily="18" charset="2"/>
              </a:rPr>
              <a:t></a:t>
            </a:r>
            <a:r>
              <a:rPr lang="zh-CN" altLang="en-US"/>
              <a:t>。</a:t>
            </a:r>
          </a:p>
          <a:p>
            <a:endParaRPr lang="zh-CN" altLang="en-US"/>
          </a:p>
          <a:p>
            <a:r>
              <a:rPr lang="zh-CN" altLang="en-US"/>
              <a:t>这些，共价键理论根本解释不了。</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CC174D5-68A8-43C7-93CA-C970C55FC3D0}"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92CD81DF-4E92-475B-8142-CD7F8668DD8F}" type="slidenum">
              <a:rPr lang="en-US" altLang="zh-CN"/>
              <a:pPr/>
              <a:t>37</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7" name="Rectangle 3"/>
          <p:cNvSpPr>
            <a:spLocks noGrp="1" noChangeArrowheads="1"/>
          </p:cNvSpPr>
          <p:nvPr>
            <p:ph type="body" idx="1"/>
          </p:nvPr>
        </p:nvSpPr>
        <p:spPr/>
        <p:txBody>
          <a:bodyPr/>
          <a:lstStyle/>
          <a:p>
            <a:r>
              <a:rPr lang="zh-CN" altLang="en-US" sz="1300"/>
              <a:t>任何一个理论的出现都是为了解决一个问题或多个问题，</a:t>
            </a:r>
            <a:r>
              <a:rPr lang="zh-CN" altLang="en-US" sz="1300" b="1">
                <a:solidFill>
                  <a:srgbClr val="FF3300"/>
                </a:solidFill>
                <a:ea typeface="楷体_GB2312" pitchFamily="49" charset="-122"/>
              </a:rPr>
              <a:t>价层电子对互斥理论的出现也是有原因的。</a:t>
            </a:r>
          </a:p>
          <a:p>
            <a:r>
              <a:rPr lang="zh-CN" altLang="en-US" sz="1300" b="1">
                <a:solidFill>
                  <a:srgbClr val="FF3300"/>
                </a:solidFill>
                <a:ea typeface="楷体_GB2312" pitchFamily="49" charset="-122"/>
              </a:rPr>
              <a:t>我们知道，</a:t>
            </a:r>
            <a:r>
              <a:rPr lang="zh-CN" altLang="en-US" sz="1300"/>
              <a:t>物质的化学性质主要决定于分子结构，化学键理论的主要任务就是要解释和预见分子的结构。杂化轨道理论虽能说明共价分子的结构，但是一个分子究竟采用哪种杂化，有时也难以确定。</a:t>
            </a:r>
          </a:p>
          <a:p>
            <a:r>
              <a:rPr lang="zh-CN" altLang="en-US" sz="1300"/>
              <a:t>因此，在杂化轨道理论基础上又发展起了一种新的理论，称为价层电子对互斥理论（</a:t>
            </a:r>
            <a:r>
              <a:rPr lang="en-US" altLang="zh-CN" sz="1300"/>
              <a:t>VSEPR</a:t>
            </a:r>
            <a:r>
              <a:rPr lang="zh-CN" altLang="en-US" sz="1300"/>
              <a:t>）。这种理论比较简单，不需要原子轨道概念，而且在解释、判断和预见分子的构型方面取得了显著的成就。</a:t>
            </a:r>
          </a:p>
          <a:p>
            <a:r>
              <a:rPr lang="zh-CN" altLang="en-US" sz="1300"/>
              <a:t>这个理论就是为了简化判断分子空间结构的步骤。</a:t>
            </a:r>
          </a:p>
          <a:p>
            <a:endParaRPr lang="zh-CN" altLang="en-US" sz="1300"/>
          </a:p>
          <a:p>
            <a:r>
              <a:rPr lang="zh-CN" altLang="en-US"/>
              <a:t>这个理论有两个基本点：读</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CC174D5-68A8-43C7-93CA-C970C55FC3D0}"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92CD81DF-4E92-475B-8142-CD7F8668DD8F}" type="slidenum">
              <a:rPr lang="en-US" altLang="zh-CN"/>
              <a:pPr/>
              <a:t>38</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7" name="Rectangle 3"/>
          <p:cNvSpPr>
            <a:spLocks noGrp="1" noChangeArrowheads="1"/>
          </p:cNvSpPr>
          <p:nvPr>
            <p:ph type="body" idx="1"/>
          </p:nvPr>
        </p:nvSpPr>
        <p:spPr/>
        <p:txBody>
          <a:bodyPr/>
          <a:lstStyle/>
          <a:p>
            <a:r>
              <a:rPr lang="zh-CN" altLang="en-US" sz="1300" dirty="0"/>
              <a:t>孤对电子之间斥力最大，成键电子对之间斥力最小</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CC174D5-68A8-43C7-93CA-C970C55FC3D0}"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92CD81DF-4E92-475B-8142-CD7F8668DD8F}" type="slidenum">
              <a:rPr lang="en-US" altLang="zh-CN"/>
              <a:pPr/>
              <a:t>39</a:t>
            </a:fld>
            <a:endParaRPr lang="en-US" altLang="zh-CN"/>
          </a:p>
        </p:txBody>
      </p:sp>
      <p:sp>
        <p:nvSpPr>
          <p:cNvPr id="190466" name="Rectangle 2"/>
          <p:cNvSpPr>
            <a:spLocks noGrp="1" noRot="1" noChangeAspect="1" noChangeArrowheads="1" noTextEdit="1"/>
          </p:cNvSpPr>
          <p:nvPr>
            <p:ph type="sldImg"/>
          </p:nvPr>
        </p:nvSpPr>
        <p:spPr>
          <a:xfrm>
            <a:off x="381000" y="685800"/>
            <a:ext cx="6096000" cy="3429000"/>
          </a:xfrm>
          <a:ln/>
        </p:spPr>
      </p:sp>
      <p:sp>
        <p:nvSpPr>
          <p:cNvPr id="190467" name="Rectangle 3"/>
          <p:cNvSpPr>
            <a:spLocks noGrp="1" noChangeArrowheads="1"/>
          </p:cNvSpPr>
          <p:nvPr>
            <p:ph type="body" idx="1"/>
          </p:nvPr>
        </p:nvSpPr>
        <p:spPr/>
        <p:txBody>
          <a:bodyPr/>
          <a:lstStyle/>
          <a:p>
            <a:r>
              <a:rPr lang="zh-CN" altLang="en-US" sz="1300"/>
              <a:t>任何一个理论的出现都是为了解决一个问题或多个问题，</a:t>
            </a:r>
            <a:r>
              <a:rPr lang="zh-CN" altLang="en-US" sz="1300" b="1">
                <a:solidFill>
                  <a:srgbClr val="FF3300"/>
                </a:solidFill>
                <a:ea typeface="楷体_GB2312" pitchFamily="49" charset="-122"/>
              </a:rPr>
              <a:t>价层电子对互斥理论的出现也是有原因的。</a:t>
            </a:r>
          </a:p>
          <a:p>
            <a:r>
              <a:rPr lang="zh-CN" altLang="en-US" sz="1300" b="1">
                <a:solidFill>
                  <a:srgbClr val="FF3300"/>
                </a:solidFill>
                <a:ea typeface="楷体_GB2312" pitchFamily="49" charset="-122"/>
              </a:rPr>
              <a:t>我们知道，</a:t>
            </a:r>
            <a:r>
              <a:rPr lang="zh-CN" altLang="en-US" sz="1300"/>
              <a:t>物质的化学性质主要决定于分子结构，化学键理论的主要任务就是要解释和预见分子的结构。杂化轨道理论虽能说明共价分子的结构，但是一个分子究竟采用哪种杂化，有时也难以确定。</a:t>
            </a:r>
          </a:p>
          <a:p>
            <a:r>
              <a:rPr lang="zh-CN" altLang="en-US" sz="1300"/>
              <a:t>因此，在杂化轨道理论基础上又发展起了一种新的理论，称为价层电子对互斥理论（</a:t>
            </a:r>
            <a:r>
              <a:rPr lang="en-US" altLang="zh-CN" sz="1300"/>
              <a:t>VSEPR</a:t>
            </a:r>
            <a:r>
              <a:rPr lang="zh-CN" altLang="en-US" sz="1300"/>
              <a:t>）。这种理论比较简单，不需要原子轨道概念，而且在解释、判断和预见分子的构型方面取得了显著的成就。</a:t>
            </a:r>
          </a:p>
          <a:p>
            <a:r>
              <a:rPr lang="zh-CN" altLang="en-US" sz="1300"/>
              <a:t>这个理论就是为了简化判断分子空间结构的步骤。</a:t>
            </a:r>
          </a:p>
          <a:p>
            <a:endParaRPr lang="zh-CN" altLang="en-US" sz="1300"/>
          </a:p>
          <a:p>
            <a:r>
              <a:rPr lang="zh-CN" altLang="en-US"/>
              <a:t>这个理论有两个基本点：读</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ACCE318-FCBE-4854-BCD5-9AF22551679E}"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8C3566A1-D1C9-4A70-8898-92A0157ECFBD}" type="slidenum">
              <a:rPr lang="en-US" altLang="zh-CN"/>
              <a:pPr/>
              <a:t>41</a:t>
            </a:fld>
            <a:endParaRPr lang="en-US" altLang="zh-CN"/>
          </a:p>
        </p:txBody>
      </p:sp>
      <p:sp>
        <p:nvSpPr>
          <p:cNvPr id="191490" name="Rectangle 2"/>
          <p:cNvSpPr>
            <a:spLocks noGrp="1" noRot="1" noChangeAspect="1" noChangeArrowheads="1" noTextEdit="1"/>
          </p:cNvSpPr>
          <p:nvPr>
            <p:ph type="sldImg"/>
          </p:nvPr>
        </p:nvSpPr>
        <p:spPr>
          <a:xfrm>
            <a:off x="381000" y="685800"/>
            <a:ext cx="6096000" cy="3429000"/>
          </a:xfrm>
          <a:ln/>
        </p:spPr>
      </p:sp>
      <p:sp>
        <p:nvSpPr>
          <p:cNvPr id="191491" name="Rectangle 3"/>
          <p:cNvSpPr>
            <a:spLocks noGrp="1" noChangeArrowheads="1"/>
          </p:cNvSpPr>
          <p:nvPr>
            <p:ph type="body" idx="1"/>
          </p:nvPr>
        </p:nvSpPr>
        <p:spPr/>
        <p:txBody>
          <a:bodyPr/>
          <a:lstStyle/>
          <a:p>
            <a:r>
              <a:rPr lang="zh-CN" altLang="en-US" sz="1300"/>
              <a:t>我们在判断分子空间结构的时候，首先要判断中心原子的价电数，这是价电子数的计算方法。</a:t>
            </a:r>
          </a:p>
          <a:p>
            <a:r>
              <a:rPr lang="zh-CN" altLang="en-US" sz="1300"/>
              <a:t>：作为中心原子时，氧和第</a:t>
            </a:r>
            <a:r>
              <a:rPr lang="en-US" altLang="zh-CN" sz="1300"/>
              <a:t>VIA</a:t>
            </a:r>
            <a:r>
              <a:rPr lang="zh-CN" altLang="en-US" sz="1300"/>
              <a:t>族各元素提供</a:t>
            </a:r>
            <a:r>
              <a:rPr lang="en-US" altLang="zh-CN" sz="1300"/>
              <a:t>6</a:t>
            </a:r>
            <a:r>
              <a:rPr lang="zh-CN" altLang="en-US" sz="1300"/>
              <a:t>个价电子，卤素提供</a:t>
            </a:r>
            <a:r>
              <a:rPr lang="en-US" altLang="zh-CN" sz="1300"/>
              <a:t>7</a:t>
            </a:r>
            <a:r>
              <a:rPr lang="zh-CN" altLang="en-US" sz="1300"/>
              <a:t>个价电子。作为配体时，氢和卤素原子各提供</a:t>
            </a:r>
            <a:r>
              <a:rPr lang="en-US" altLang="zh-CN" sz="1300"/>
              <a:t>1</a:t>
            </a:r>
            <a:r>
              <a:rPr lang="zh-CN" altLang="en-US" sz="1300"/>
              <a:t>个共用电子，氧族元素不提供共用电子。离子则应加上或减去离子电荷所需的电子数。 </a:t>
            </a:r>
          </a:p>
          <a:p>
            <a:endParaRPr lang="en-US" altLang="zh-CN"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05560A96-649A-4014-8651-587D630DF006}"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615DCC2E-819D-4713-A9D3-AA517C2833CB}" type="slidenum">
              <a:rPr lang="en-US" altLang="zh-CN"/>
              <a:pPr/>
              <a:t>42</a:t>
            </a:fld>
            <a:endParaRPr lang="en-US" altLang="zh-CN"/>
          </a:p>
        </p:txBody>
      </p:sp>
      <p:sp>
        <p:nvSpPr>
          <p:cNvPr id="201730" name="Rectangle 2"/>
          <p:cNvSpPr>
            <a:spLocks noGrp="1" noRot="1" noChangeAspect="1" noChangeArrowheads="1" noTextEdit="1"/>
          </p:cNvSpPr>
          <p:nvPr>
            <p:ph type="sldImg"/>
          </p:nvPr>
        </p:nvSpPr>
        <p:spPr>
          <a:xfrm>
            <a:off x="381000" y="685800"/>
            <a:ext cx="6096000" cy="3429000"/>
          </a:xfrm>
          <a:ln/>
        </p:spPr>
      </p:sp>
      <p:sp>
        <p:nvSpPr>
          <p:cNvPr id="2017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7A8302-0731-4E25-B764-F44981924064}" type="slidenum">
              <a:rPr lang="en-US" altLang="zh-CN"/>
              <a:pPr/>
              <a:t>6</a:t>
            </a:fld>
            <a:endParaRPr lang="en-US" altLang="zh-CN"/>
          </a:p>
        </p:txBody>
      </p:sp>
      <p:sp>
        <p:nvSpPr>
          <p:cNvPr id="202754" name="Rectangle 2"/>
          <p:cNvSpPr>
            <a:spLocks noGrp="1" noRot="1" noChangeAspect="1" noChangeArrowheads="1" noTextEdit="1"/>
          </p:cNvSpPr>
          <p:nvPr>
            <p:ph type="sldImg"/>
          </p:nvPr>
        </p:nvSpPr>
        <p:spPr>
          <a:xfrm>
            <a:off x="381000" y="685800"/>
            <a:ext cx="6096000" cy="3429000"/>
          </a:xfrm>
          <a:ln/>
        </p:spPr>
      </p:sp>
      <p:sp>
        <p:nvSpPr>
          <p:cNvPr id="202755" name="Rectangle 3"/>
          <p:cNvSpPr>
            <a:spLocks noGrp="1" noChangeArrowheads="1"/>
          </p:cNvSpPr>
          <p:nvPr>
            <p:ph type="body" idx="1"/>
          </p:nvPr>
        </p:nvSpPr>
        <p:spPr/>
        <p:txBody>
          <a:bodyPr/>
          <a:lstStyle/>
          <a:p>
            <a:r>
              <a:rPr lang="en-US" altLang="zh-CN" dirty="0"/>
              <a:t>1927</a:t>
            </a:r>
            <a:r>
              <a:rPr lang="zh-CN" altLang="en-US" dirty="0"/>
              <a:t>年德国化学家</a:t>
            </a:r>
            <a:r>
              <a:rPr lang="en-US" altLang="zh-CN" dirty="0" err="1"/>
              <a:t>W.Heitler</a:t>
            </a:r>
            <a:r>
              <a:rPr lang="zh-CN" altLang="en-US" dirty="0"/>
              <a:t>和</a:t>
            </a:r>
            <a:r>
              <a:rPr lang="en-US" altLang="zh-CN" dirty="0" err="1"/>
              <a:t>F.London</a:t>
            </a:r>
            <a:r>
              <a:rPr lang="zh-CN" altLang="en-US" dirty="0"/>
              <a:t>运用量子力学处理</a:t>
            </a:r>
            <a:r>
              <a:rPr lang="en-US" altLang="zh-CN" dirty="0"/>
              <a:t>H</a:t>
            </a:r>
            <a:r>
              <a:rPr lang="en-US" altLang="zh-CN" baseline="-25000" dirty="0"/>
              <a:t>2</a:t>
            </a:r>
            <a:r>
              <a:rPr lang="zh-CN" altLang="en-US" dirty="0"/>
              <a:t>分子，初步揭示了共价键的本质，并在此基础上逐步建立了现代价键理论</a:t>
            </a:r>
            <a:r>
              <a:rPr lang="en-US" altLang="zh-CN" dirty="0"/>
              <a:t>(valence bond theory),</a:t>
            </a:r>
            <a:r>
              <a:rPr lang="zh-CN" altLang="en-US" dirty="0"/>
              <a:t>简称</a:t>
            </a:r>
            <a:r>
              <a:rPr lang="en-US" altLang="zh-CN" dirty="0"/>
              <a:t>VB</a:t>
            </a:r>
            <a:r>
              <a:rPr lang="zh-CN" altLang="en-US" dirty="0"/>
              <a:t>法，又称电子配对法。 </a:t>
            </a:r>
          </a:p>
          <a:p>
            <a:endParaRPr lang="zh-CN" altLang="en-US" dirty="0"/>
          </a:p>
          <a:p>
            <a:r>
              <a:rPr lang="zh-CN" altLang="en-US" dirty="0"/>
              <a:t>用量子力学的观点来处理氢分子的形成时，如果两个相互接近的氢原子中未成对电子的自旋方向相反，随着核间距离的减小，两个原子的</a:t>
            </a:r>
            <a:r>
              <a:rPr lang="en-US" altLang="zh-CN" dirty="0"/>
              <a:t>1s</a:t>
            </a:r>
            <a:r>
              <a:rPr lang="zh-CN" altLang="en-US" dirty="0"/>
              <a:t>轨道发生重叠，在两核间形成电子云密集区。这个电子云密集区使得核间正电的排斥力降低并使两个氢核对它的吸引力增强，导致体系能量降低。当两核间的距离</a:t>
            </a:r>
            <a:r>
              <a:rPr lang="en-US" altLang="zh-CN" i="1" dirty="0"/>
              <a:t>r</a:t>
            </a:r>
            <a:r>
              <a:rPr lang="zh-CN" altLang="en-US" dirty="0"/>
              <a:t>达到</a:t>
            </a:r>
            <a:r>
              <a:rPr lang="en-US" altLang="zh-CN" dirty="0"/>
              <a:t>74pm</a:t>
            </a:r>
            <a:r>
              <a:rPr lang="zh-CN" altLang="en-US" dirty="0"/>
              <a:t>时</a:t>
            </a:r>
            <a:r>
              <a:rPr lang="en-US" altLang="zh-CN" dirty="0"/>
              <a:t>(</a:t>
            </a:r>
            <a:r>
              <a:rPr lang="zh-CN" altLang="en-US" dirty="0"/>
              <a:t>理论值</a:t>
            </a:r>
            <a:r>
              <a:rPr lang="en-US" altLang="zh-CN" dirty="0"/>
              <a:t>87p m)</a:t>
            </a:r>
            <a:r>
              <a:rPr lang="zh-CN" altLang="en-US" dirty="0"/>
              <a:t>，体系能量最低，处于稳定状态，这种状态称为氢分子的基态</a:t>
            </a:r>
            <a:r>
              <a:rPr lang="en-US" altLang="zh-CN" dirty="0"/>
              <a:t>(</a:t>
            </a:r>
            <a:r>
              <a:rPr lang="zh-CN" altLang="en-US" dirty="0"/>
              <a:t>见图</a:t>
            </a:r>
            <a:r>
              <a:rPr lang="en-US" altLang="zh-CN" dirty="0"/>
              <a:t>10-1a)</a:t>
            </a:r>
            <a:r>
              <a:rPr lang="zh-CN" altLang="en-US" dirty="0"/>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3A3917DB-BE11-4137-A639-672817EDE71F}"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1CB41D12-025B-46B2-8962-D0C181167759}" type="slidenum">
              <a:rPr lang="en-US" altLang="zh-CN"/>
              <a:pPr/>
              <a:t>43</a:t>
            </a:fld>
            <a:endParaRPr lang="en-US" altLang="zh-CN"/>
          </a:p>
        </p:txBody>
      </p:sp>
      <p:sp>
        <p:nvSpPr>
          <p:cNvPr id="195586" name="Rectangle 2"/>
          <p:cNvSpPr>
            <a:spLocks noGrp="1" noRot="1" noChangeAspect="1" noChangeArrowheads="1" noTextEdit="1"/>
          </p:cNvSpPr>
          <p:nvPr>
            <p:ph type="sldImg"/>
          </p:nvPr>
        </p:nvSpPr>
        <p:spPr>
          <a:xfrm>
            <a:off x="381000" y="685800"/>
            <a:ext cx="6096000" cy="3429000"/>
          </a:xfrm>
          <a:ln/>
        </p:spPr>
      </p:sp>
      <p:sp>
        <p:nvSpPr>
          <p:cNvPr id="195587" name="Rectangle 3"/>
          <p:cNvSpPr>
            <a:spLocks noGrp="1" noChangeArrowheads="1"/>
          </p:cNvSpPr>
          <p:nvPr>
            <p:ph type="body" idx="1"/>
          </p:nvPr>
        </p:nvSpPr>
        <p:spPr/>
        <p:txBody>
          <a:bodyPr/>
          <a:lstStyle/>
          <a:p>
            <a:r>
              <a:rPr lang="zh-CN" altLang="en-US" sz="1300"/>
              <a:t>现在我们通过例题来进一步理解</a:t>
            </a:r>
            <a:r>
              <a:rPr lang="zh-CN" altLang="en-US" sz="1300" b="1">
                <a:solidFill>
                  <a:srgbClr val="FF3300"/>
                </a:solidFill>
                <a:ea typeface="楷体_GB2312" pitchFamily="49" charset="-122"/>
              </a:rPr>
              <a:t>价层电子对互斥理论，现在大家根据刚才我说讲解的步骤预测</a:t>
            </a:r>
            <a:r>
              <a:rPr lang="en-US" altLang="zh-CN" sz="1300" b="1"/>
              <a:t>AlCl3</a:t>
            </a:r>
            <a:r>
              <a:rPr lang="zh-CN" altLang="en-US" sz="1300" b="1"/>
              <a:t>、</a:t>
            </a:r>
            <a:r>
              <a:rPr lang="en-US" altLang="zh-CN" sz="1300" b="1"/>
              <a:t>H2S</a:t>
            </a:r>
            <a:r>
              <a:rPr lang="zh-CN" altLang="en-US" sz="1300" b="1"/>
              <a:t>、</a:t>
            </a:r>
            <a:r>
              <a:rPr lang="en-US" altLang="zh-CN" sz="1300" b="1"/>
              <a:t>NH4+</a:t>
            </a:r>
            <a:r>
              <a:rPr lang="zh-CN" altLang="en-US" sz="1300" b="1"/>
              <a:t>的空间构型</a:t>
            </a:r>
          </a:p>
          <a:p>
            <a:r>
              <a:rPr lang="zh-CN" altLang="en-US" sz="1300" b="1"/>
              <a:t>停顿</a:t>
            </a:r>
            <a:r>
              <a:rPr lang="en-US" altLang="zh-CN" sz="1300" b="1"/>
              <a:t>2</a:t>
            </a:r>
            <a:r>
              <a:rPr lang="zh-CN" altLang="en-US" sz="1300" b="1"/>
              <a:t>分钟</a:t>
            </a:r>
          </a:p>
          <a:p>
            <a:r>
              <a:rPr lang="zh-CN" altLang="en-US" sz="1300" b="1"/>
              <a:t>好，大家应该已经作出来了，还没有作出来的我们一起来做这一道题：</a:t>
            </a:r>
          </a:p>
          <a:p>
            <a:endParaRPr lang="zh-CN" altLang="en-US" sz="1300" b="1"/>
          </a:p>
          <a:p>
            <a:r>
              <a:rPr lang="zh-CN" altLang="en-US" sz="1300" b="1"/>
              <a:t>这是价电子对数计算公式，首先要确定中心原子，并计算其价电子对数</a:t>
            </a:r>
          </a:p>
          <a:p>
            <a:r>
              <a:rPr lang="zh-CN" altLang="en-US" sz="1300" b="1"/>
              <a:t>对于</a:t>
            </a:r>
            <a:r>
              <a:rPr lang="en-US" altLang="zh-CN" sz="1300" b="1"/>
              <a:t>AlCl</a:t>
            </a:r>
            <a:r>
              <a:rPr lang="en-US" altLang="zh-CN" sz="1300" b="1" baseline="-25000"/>
              <a:t>3</a:t>
            </a:r>
            <a:r>
              <a:rPr lang="en-US" altLang="zh-CN" sz="1300" baseline="-25000"/>
              <a:t> </a:t>
            </a:r>
            <a:r>
              <a:rPr lang="zh-CN" altLang="en-US" sz="1300"/>
              <a:t>而言，</a:t>
            </a:r>
            <a:r>
              <a:rPr lang="en-US" altLang="zh-CN" sz="1300"/>
              <a:t>Al</a:t>
            </a:r>
            <a:r>
              <a:rPr lang="zh-CN" altLang="en-US" sz="1300"/>
              <a:t>是中心原子，其中心原子价电子数为</a:t>
            </a:r>
            <a:r>
              <a:rPr lang="en-US" altLang="zh-CN" sz="1300"/>
              <a:t>3</a:t>
            </a:r>
          </a:p>
          <a:p>
            <a:r>
              <a:rPr lang="en-US" altLang="zh-CN" sz="1300"/>
              <a:t>.</a:t>
            </a:r>
            <a:r>
              <a:rPr lang="zh-CN" altLang="en-US" sz="1300"/>
              <a:t>。。。。</a:t>
            </a:r>
          </a:p>
          <a:p>
            <a:r>
              <a:rPr lang="zh-CN" altLang="en-US" sz="1300"/>
              <a:t>对于。   。。。。，配为电子数为：</a:t>
            </a:r>
          </a:p>
          <a:p>
            <a:endParaRPr lang="zh-CN" altLang="en-US" sz="1300"/>
          </a:p>
          <a:p>
            <a:r>
              <a:rPr lang="zh-CN" altLang="en-US"/>
              <a:t>离子价电荷数分别为</a:t>
            </a:r>
          </a:p>
          <a:p>
            <a:r>
              <a:rPr lang="zh-CN" altLang="en-US"/>
              <a:t>那么，现在我们根据公式就可以计算出价电子对数，分别为</a:t>
            </a:r>
          </a:p>
          <a:p>
            <a:r>
              <a:rPr lang="zh-CN" altLang="en-US"/>
              <a:t>最后，再通过表</a:t>
            </a:r>
            <a:r>
              <a:rPr lang="en-US" altLang="zh-CN"/>
              <a:t>10</a:t>
            </a:r>
            <a:r>
              <a:rPr lang="zh-CN" altLang="en-US"/>
              <a:t>－</a:t>
            </a:r>
            <a:r>
              <a:rPr lang="en-US" altLang="zh-CN"/>
              <a:t>4</a:t>
            </a:r>
            <a:r>
              <a:rPr lang="zh-CN" altLang="en-US"/>
              <a:t>就可以预测出这一些分子的空间构型。</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A54DF609-49EA-4168-A980-79FB9348B6A1}"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8ADD66A4-ADA3-49EC-A5BB-380B153B9FCC}" type="slidenum">
              <a:rPr lang="en-US" altLang="zh-CN"/>
              <a:pPr/>
              <a:t>44</a:t>
            </a:fld>
            <a:endParaRPr lang="en-US" altLang="zh-CN"/>
          </a:p>
        </p:txBody>
      </p:sp>
      <p:sp>
        <p:nvSpPr>
          <p:cNvPr id="87042" name="Rectangle 2"/>
          <p:cNvSpPr>
            <a:spLocks noGrp="1" noRot="1" noChangeAspect="1" noChangeArrowheads="1" noTextEdit="1"/>
          </p:cNvSpPr>
          <p:nvPr>
            <p:ph type="sldImg"/>
          </p:nvPr>
        </p:nvSpPr>
        <p:spPr>
          <a:xfrm>
            <a:off x="381000" y="685800"/>
            <a:ext cx="6096000" cy="3429000"/>
          </a:xfrm>
          <a:ln/>
        </p:spPr>
      </p:sp>
      <p:sp>
        <p:nvSpPr>
          <p:cNvPr id="87043" name="Rectangle 3"/>
          <p:cNvSpPr>
            <a:spLocks noGrp="1" noChangeArrowheads="1"/>
          </p:cNvSpPr>
          <p:nvPr>
            <p:ph type="body" idx="1"/>
          </p:nvPr>
        </p:nvSpPr>
        <p:spPr/>
        <p:txBody>
          <a:bodyPr/>
          <a:lstStyle/>
          <a:p>
            <a:endParaRPr lang="en-US" altLang="zh-CN" sz="1300" b="1"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C743FBFB-1929-47C7-8550-02EE9F2B375A}"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C1B713C7-E651-47AF-B671-86117D4C67F0}" type="slidenum">
              <a:rPr lang="en-US" altLang="zh-CN"/>
              <a:pPr/>
              <a:t>45</a:t>
            </a:fld>
            <a:endParaRPr lang="en-US" altLang="zh-CN"/>
          </a:p>
        </p:txBody>
      </p:sp>
      <p:sp>
        <p:nvSpPr>
          <p:cNvPr id="131074" name="Rectangle 2"/>
          <p:cNvSpPr>
            <a:spLocks noGrp="1" noRot="1" noChangeAspect="1" noChangeArrowheads="1" noTextEdit="1"/>
          </p:cNvSpPr>
          <p:nvPr>
            <p:ph type="sldImg"/>
          </p:nvPr>
        </p:nvSpPr>
        <p:spPr>
          <a:xfrm>
            <a:off x="381000" y="685800"/>
            <a:ext cx="6096000" cy="3429000"/>
          </a:xfrm>
          <a:ln/>
        </p:spPr>
      </p:sp>
      <p:sp>
        <p:nvSpPr>
          <p:cNvPr id="131075" name="Rectangle 3"/>
          <p:cNvSpPr>
            <a:spLocks noGrp="1" noChangeArrowheads="1"/>
          </p:cNvSpPr>
          <p:nvPr>
            <p:ph type="body" idx="1"/>
          </p:nvPr>
        </p:nvSpPr>
        <p:spPr/>
        <p:txBody>
          <a:bodyPr/>
          <a:lstStyle/>
          <a:p>
            <a:r>
              <a:rPr lang="zh-CN" altLang="en-US" sz="1300" dirty="0"/>
              <a:t>也就是所谓的分子轨道内运动，如氢气分子，当两个氢原子靠近形成氢分子的时候，电子就不在分别属于这连个原子，而是整个分子。这就是分子轨道理论的第一个基本点。</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1378B1F-6D0C-4FA8-B135-95DB7E6A5320}"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C41A99B1-C2F6-4369-ABEA-8497B4EB49D7}" type="slidenum">
              <a:rPr lang="en-US" altLang="zh-CN"/>
              <a:pPr/>
              <a:t>46</a:t>
            </a:fld>
            <a:endParaRPr lang="en-US" altLang="zh-CN"/>
          </a:p>
        </p:txBody>
      </p:sp>
      <p:sp>
        <p:nvSpPr>
          <p:cNvPr id="91138" name="Rectangle 2"/>
          <p:cNvSpPr>
            <a:spLocks noGrp="1" noRot="1" noChangeAspect="1" noChangeArrowheads="1" noTextEdit="1"/>
          </p:cNvSpPr>
          <p:nvPr>
            <p:ph type="sldImg"/>
          </p:nvPr>
        </p:nvSpPr>
        <p:spPr>
          <a:xfrm>
            <a:off x="381000" y="685800"/>
            <a:ext cx="6096000" cy="3429000"/>
          </a:xfrm>
          <a:ln/>
        </p:spPr>
      </p:sp>
      <p:sp>
        <p:nvSpPr>
          <p:cNvPr id="91139" name="Rectangle 3"/>
          <p:cNvSpPr>
            <a:spLocks noGrp="1" noChangeArrowheads="1"/>
          </p:cNvSpPr>
          <p:nvPr>
            <p:ph type="body" idx="1"/>
          </p:nvPr>
        </p:nvSpPr>
        <p:spPr/>
        <p:txBody>
          <a:bodyPr/>
          <a:lstStyle/>
          <a:p>
            <a:r>
              <a:rPr lang="zh-CN" altLang="en-US" sz="1300"/>
              <a:t>这句话应该很好理解，也就是说当不同的原子形成分子以后，各个原子轨道将从新组合成新的轨道，也就是分子轨道，组合的分子轨道有一半的轨道低于原来的的原子轨道也就是成键分子轨道（</a:t>
            </a:r>
            <a:r>
              <a:rPr lang="en-US" altLang="zh-CN" sz="1300"/>
              <a:t>Bonding molecular orbital)</a:t>
            </a:r>
            <a:r>
              <a:rPr lang="zh-CN" altLang="en-US" sz="1300"/>
              <a:t>，一半的轨道高于原来的的原子轨道也就是成键分子轨道（</a:t>
            </a:r>
            <a:r>
              <a:rPr lang="en-US" altLang="zh-CN" sz="1300"/>
              <a:t>antiBonding molecular orbital) </a:t>
            </a:r>
            <a:r>
              <a:rPr lang="zh-CN" altLang="en-US" sz="1300"/>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FA000D5A-CC0E-4FBE-855D-CA4577A9EC19}"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C517F4DA-E597-4D56-95CB-EF9912A0B4EA}" type="slidenum">
              <a:rPr lang="en-US" altLang="zh-CN"/>
              <a:pPr/>
              <a:t>47</a:t>
            </a:fld>
            <a:endParaRPr lang="en-US" altLang="zh-CN"/>
          </a:p>
        </p:txBody>
      </p:sp>
      <p:sp>
        <p:nvSpPr>
          <p:cNvPr id="196610" name="Rectangle 2"/>
          <p:cNvSpPr>
            <a:spLocks noGrp="1" noRot="1" noChangeAspect="1" noChangeArrowheads="1" noTextEdit="1"/>
          </p:cNvSpPr>
          <p:nvPr>
            <p:ph type="sldImg"/>
          </p:nvPr>
        </p:nvSpPr>
        <p:spPr>
          <a:xfrm>
            <a:off x="381000" y="685800"/>
            <a:ext cx="6096000" cy="3429000"/>
          </a:xfrm>
          <a:ln/>
        </p:spPr>
      </p:sp>
      <p:sp>
        <p:nvSpPr>
          <p:cNvPr id="196611" name="Rectangle 3"/>
          <p:cNvSpPr>
            <a:spLocks noGrp="1" noChangeArrowheads="1"/>
          </p:cNvSpPr>
          <p:nvPr>
            <p:ph type="body" idx="1"/>
          </p:nvPr>
        </p:nvSpPr>
        <p:spPr/>
        <p:txBody>
          <a:bodyPr/>
          <a:lstStyle/>
          <a:p>
            <a:r>
              <a:rPr lang="zh-CN" altLang="en-US" sz="1300"/>
              <a:t>对称性匹配是指两个原子轨道组合成分子轨道时，只有对称性相符的原子轨道才能组合成分子轨道。 </a:t>
            </a:r>
          </a:p>
          <a:p>
            <a:r>
              <a:rPr lang="zh-CN" altLang="en-US" sz="1300"/>
              <a:t>例如，这几种轨道重叠方式，哪一些是符合对称匹配性原则的，哪一些是不符合对称匹配性原则的。</a:t>
            </a:r>
          </a:p>
          <a:p>
            <a:endParaRPr lang="zh-CN" altLang="en-US" sz="1300"/>
          </a:p>
          <a:p>
            <a:r>
              <a:rPr lang="zh-CN" altLang="en-US" sz="1300"/>
              <a:t>如果大家预习过书就知道</a:t>
            </a:r>
            <a:r>
              <a:rPr lang="en-US" altLang="zh-CN" sz="1300"/>
              <a:t>ab</a:t>
            </a:r>
            <a:r>
              <a:rPr lang="zh-CN" altLang="en-US" sz="1300"/>
              <a:t>不符合对称匹配性原则，这是应为它们重叠以后，没有相同的对称性。</a:t>
            </a:r>
          </a:p>
          <a:p>
            <a:r>
              <a:rPr lang="zh-CN" altLang="en-US" sz="1300"/>
              <a:t>相对而言，剩下的就有相同的对称性，如</a:t>
            </a:r>
            <a:r>
              <a:rPr lang="en-US" altLang="zh-CN" sz="1300"/>
              <a:t>C</a:t>
            </a:r>
            <a:r>
              <a:rPr lang="zh-CN" altLang="en-US" sz="1300"/>
              <a:t>是轴对称，</a:t>
            </a:r>
            <a:r>
              <a:rPr lang="en-US" altLang="zh-CN" sz="1300"/>
              <a:t>d</a:t>
            </a:r>
            <a:r>
              <a:rPr lang="zh-CN" altLang="en-US" sz="1300"/>
              <a:t>是中心对称，</a:t>
            </a:r>
            <a:r>
              <a:rPr lang="en-US" altLang="zh-CN" sz="1300"/>
              <a:t>efg</a:t>
            </a:r>
            <a:r>
              <a:rPr lang="zh-CN" altLang="en-US" sz="1300"/>
              <a:t>也是轴对称。所以这一些符合对称匹配性原则。</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1432AA33-70F8-441F-A6CE-BDA93F5E4229}"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7FB42958-223B-48DE-9C57-DEF68D66E616}" type="slidenum">
              <a:rPr lang="en-US" altLang="zh-CN"/>
              <a:pPr/>
              <a:t>48</a:t>
            </a:fld>
            <a:endParaRPr lang="en-US" altLang="zh-CN"/>
          </a:p>
        </p:txBody>
      </p:sp>
      <p:sp>
        <p:nvSpPr>
          <p:cNvPr id="199682" name="Rectangle 2"/>
          <p:cNvSpPr>
            <a:spLocks noGrp="1" noRot="1" noChangeAspect="1" noChangeArrowheads="1" noTextEdit="1"/>
          </p:cNvSpPr>
          <p:nvPr>
            <p:ph type="sldImg"/>
          </p:nvPr>
        </p:nvSpPr>
        <p:spPr>
          <a:xfrm>
            <a:off x="381000" y="685800"/>
            <a:ext cx="6096000" cy="3429000"/>
          </a:xfrm>
          <a:ln/>
        </p:spPr>
      </p:sp>
      <p:sp>
        <p:nvSpPr>
          <p:cNvPr id="199683" name="Rectangle 3"/>
          <p:cNvSpPr>
            <a:spLocks noGrp="1" noChangeArrowheads="1"/>
          </p:cNvSpPr>
          <p:nvPr>
            <p:ph type="body" idx="1"/>
          </p:nvPr>
        </p:nvSpPr>
        <p:spPr/>
        <p:txBody>
          <a:bodyPr/>
          <a:lstStyle/>
          <a:p>
            <a:r>
              <a:rPr lang="zh-CN" altLang="en-US" sz="1300" dirty="0"/>
              <a:t>分子轨道一般而言分为</a:t>
            </a:r>
            <a:r>
              <a:rPr lang="zh-CN" altLang="en-US" sz="1300" dirty="0">
                <a:latin typeface="Times New Roman" pitchFamily="18" charset="0"/>
              </a:rPr>
              <a:t>两类，：</a:t>
            </a:r>
          </a:p>
          <a:p>
            <a:r>
              <a:rPr lang="zh-CN" altLang="en-US" sz="1300" dirty="0">
                <a:latin typeface="Times New Roman" pitchFamily="18" charset="0"/>
              </a:rPr>
              <a:t>一类是： </a:t>
            </a:r>
            <a:r>
              <a:rPr lang="en-US" altLang="zh-CN" sz="1300" b="1" i="1" dirty="0">
                <a:latin typeface="Times New Roman" pitchFamily="18" charset="0"/>
                <a:ea typeface="楷体_GB2312" pitchFamily="49" charset="-122"/>
              </a:rPr>
              <a:t>σ</a:t>
            </a:r>
            <a:r>
              <a:rPr lang="zh-CN" altLang="en-US" sz="1300" b="1" dirty="0">
                <a:latin typeface="Times New Roman" pitchFamily="18" charset="0"/>
                <a:ea typeface="楷体_GB2312" pitchFamily="49" charset="-122"/>
              </a:rPr>
              <a:t>分子轨道</a:t>
            </a:r>
            <a:r>
              <a:rPr lang="en-US" altLang="zh-CN" sz="1300" b="1" dirty="0">
                <a:latin typeface="Times New Roman" pitchFamily="18" charset="0"/>
                <a:ea typeface="楷体_GB2312" pitchFamily="49" charset="-122"/>
              </a:rPr>
              <a:t>:</a:t>
            </a:r>
            <a:r>
              <a:rPr lang="en-US" altLang="zh-CN" sz="1300" b="1" dirty="0">
                <a:latin typeface="Times New Roman" pitchFamily="18" charset="0"/>
              </a:rPr>
              <a:t>s-s</a:t>
            </a:r>
            <a:r>
              <a:rPr lang="zh-CN" altLang="en-US" sz="1300" b="1" dirty="0">
                <a:latin typeface="Times New Roman" pitchFamily="18" charset="0"/>
              </a:rPr>
              <a:t>，</a:t>
            </a:r>
            <a:r>
              <a:rPr lang="en-US" altLang="zh-CN" sz="1300" b="1" dirty="0">
                <a:latin typeface="Times New Roman" pitchFamily="18" charset="0"/>
              </a:rPr>
              <a:t>s-</a:t>
            </a:r>
            <a:r>
              <a:rPr lang="en-US" altLang="zh-CN" sz="1300" b="1" dirty="0" err="1">
                <a:latin typeface="Times New Roman" pitchFamily="18" charset="0"/>
              </a:rPr>
              <a:t>px</a:t>
            </a:r>
            <a:r>
              <a:rPr lang="zh-CN" altLang="en-US" sz="1300" b="1" i="1" dirty="0">
                <a:latin typeface="Times New Roman" pitchFamily="18" charset="0"/>
              </a:rPr>
              <a:t>，</a:t>
            </a:r>
            <a:r>
              <a:rPr lang="en-US" altLang="zh-CN" sz="1300" b="1" dirty="0" err="1">
                <a:latin typeface="Times New Roman" pitchFamily="18" charset="0"/>
              </a:rPr>
              <a:t>px-px</a:t>
            </a:r>
            <a:r>
              <a:rPr lang="zh-CN" altLang="en-US" sz="1300" b="1" dirty="0">
                <a:latin typeface="Times New Roman" pitchFamily="18" charset="0"/>
              </a:rPr>
              <a:t>等</a:t>
            </a:r>
            <a:r>
              <a:rPr lang="zh-CN" altLang="en-US" sz="1300" dirty="0">
                <a:latin typeface="Times New Roman" pitchFamily="18" charset="0"/>
              </a:rPr>
              <a:t> </a:t>
            </a:r>
            <a:r>
              <a:rPr lang="en-US" altLang="zh-CN" sz="1300" b="1" dirty="0">
                <a:solidFill>
                  <a:srgbClr val="FF3300"/>
                </a:solidFill>
                <a:latin typeface="Times New Roman" pitchFamily="18" charset="0"/>
              </a:rPr>
              <a:t>(</a:t>
            </a:r>
            <a:r>
              <a:rPr lang="zh-CN" altLang="en-US" sz="1300" b="1" dirty="0">
                <a:solidFill>
                  <a:srgbClr val="FF3300"/>
                </a:solidFill>
                <a:latin typeface="Times New Roman" pitchFamily="18" charset="0"/>
              </a:rPr>
              <a:t>头碰头）</a:t>
            </a:r>
          </a:p>
          <a:p>
            <a:r>
              <a:rPr lang="zh-CN" altLang="en-US" sz="1300" b="1" dirty="0">
                <a:solidFill>
                  <a:srgbClr val="FF3300"/>
                </a:solidFill>
                <a:latin typeface="Times New Roman" pitchFamily="18" charset="0"/>
              </a:rPr>
              <a:t>如这示意图。</a:t>
            </a:r>
          </a:p>
          <a:p>
            <a:r>
              <a:rPr lang="zh-CN" altLang="en-US" sz="1300" b="1" dirty="0">
                <a:solidFill>
                  <a:srgbClr val="FF3300"/>
                </a:solidFill>
                <a:latin typeface="Times New Roman" pitchFamily="18" charset="0"/>
              </a:rPr>
              <a:t>其中当</a:t>
            </a:r>
            <a:r>
              <a:rPr lang="en-US" altLang="zh-CN" sz="1300" b="1" dirty="0">
                <a:solidFill>
                  <a:srgbClr val="FF3300"/>
                </a:solidFill>
                <a:latin typeface="Times New Roman" pitchFamily="18" charset="0"/>
              </a:rPr>
              <a:t>S</a:t>
            </a:r>
            <a:r>
              <a:rPr lang="zh-CN" altLang="en-US" sz="1300" b="1" dirty="0">
                <a:solidFill>
                  <a:srgbClr val="FF3300"/>
                </a:solidFill>
                <a:latin typeface="Times New Roman" pitchFamily="18" charset="0"/>
              </a:rPr>
              <a:t>与</a:t>
            </a:r>
            <a:r>
              <a:rPr lang="en-US" altLang="zh-CN" sz="1300" b="1" dirty="0" err="1">
                <a:solidFill>
                  <a:srgbClr val="FF3300"/>
                </a:solidFill>
                <a:latin typeface="Times New Roman" pitchFamily="18" charset="0"/>
              </a:rPr>
              <a:t>Px</a:t>
            </a:r>
            <a:r>
              <a:rPr lang="zh-CN" altLang="en-US" sz="1300" b="1" dirty="0">
                <a:solidFill>
                  <a:srgbClr val="FF3300"/>
                </a:solidFill>
                <a:latin typeface="Times New Roman" pitchFamily="18" charset="0"/>
              </a:rPr>
              <a:t>轨道重叠时，有两种重叠方式，当正与正重叠时，能量降低，其书写方式为</a:t>
            </a:r>
            <a:r>
              <a:rPr lang="en-US" altLang="zh-CN" sz="1300" b="1" i="1" dirty="0">
                <a:latin typeface="Times New Roman" pitchFamily="18" charset="0"/>
              </a:rPr>
              <a:t>σ</a:t>
            </a:r>
            <a:r>
              <a:rPr lang="en-US" altLang="zh-CN" sz="1300" dirty="0">
                <a:latin typeface="Times New Roman" pitchFamily="18" charset="0"/>
              </a:rPr>
              <a:t> </a:t>
            </a:r>
            <a:r>
              <a:rPr lang="en-US" altLang="zh-CN" sz="1300" baseline="-25000" dirty="0" err="1">
                <a:latin typeface="Times New Roman" pitchFamily="18" charset="0"/>
              </a:rPr>
              <a:t>sp</a:t>
            </a:r>
            <a:endParaRPr lang="en-US" altLang="zh-CN" sz="1300" baseline="-25000" dirty="0">
              <a:latin typeface="Times New Roman" pitchFamily="18" charset="0"/>
            </a:endParaRPr>
          </a:p>
          <a:p>
            <a:r>
              <a:rPr lang="zh-CN" altLang="en-US" sz="1300" dirty="0">
                <a:latin typeface="Times New Roman" pitchFamily="18" charset="0"/>
              </a:rPr>
              <a:t>当正与负重叠时，其轨道能量要高于原轨道能量，其书写方式为</a:t>
            </a:r>
            <a:r>
              <a:rPr lang="en-US" altLang="zh-CN" sz="1300" b="1" i="1" dirty="0">
                <a:latin typeface="Times New Roman" pitchFamily="18" charset="0"/>
              </a:rPr>
              <a:t>σ</a:t>
            </a:r>
            <a:r>
              <a:rPr lang="en-US" altLang="zh-CN" sz="1300" dirty="0">
                <a:latin typeface="Times New Roman" pitchFamily="18" charset="0"/>
              </a:rPr>
              <a:t> </a:t>
            </a:r>
            <a:r>
              <a:rPr lang="en-US" altLang="zh-CN" sz="1300" baseline="-25000" dirty="0" err="1">
                <a:latin typeface="Times New Roman" pitchFamily="18" charset="0"/>
              </a:rPr>
              <a:t>sp</a:t>
            </a:r>
            <a:r>
              <a:rPr lang="en-US" altLang="zh-CN" sz="1300" baseline="30000" dirty="0">
                <a:latin typeface="Times New Roman" pitchFamily="18" charset="0"/>
              </a:rPr>
              <a: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B438878-4C28-4BCF-8DA0-4CCF1EF645BC}"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B9715195-99DD-4E96-A8B0-2D762D0C95D8}" type="slidenum">
              <a:rPr lang="en-US" altLang="zh-CN"/>
              <a:pPr/>
              <a:t>49</a:t>
            </a:fld>
            <a:endParaRPr lang="en-US" altLang="zh-CN"/>
          </a:p>
        </p:txBody>
      </p:sp>
      <p:sp>
        <p:nvSpPr>
          <p:cNvPr id="200706" name="Rectangle 2"/>
          <p:cNvSpPr>
            <a:spLocks noGrp="1" noRot="1" noChangeAspect="1" noChangeArrowheads="1" noTextEdit="1"/>
          </p:cNvSpPr>
          <p:nvPr>
            <p:ph type="sldImg"/>
          </p:nvPr>
        </p:nvSpPr>
        <p:spPr>
          <a:xfrm>
            <a:off x="381000" y="685800"/>
            <a:ext cx="6096000" cy="3429000"/>
          </a:xfrm>
          <a:ln/>
        </p:spPr>
      </p:sp>
      <p:sp>
        <p:nvSpPr>
          <p:cNvPr id="200707" name="Rectangle 3"/>
          <p:cNvSpPr>
            <a:spLocks noGrp="1" noChangeArrowheads="1"/>
          </p:cNvSpPr>
          <p:nvPr>
            <p:ph type="body" idx="1"/>
          </p:nvPr>
        </p:nvSpPr>
        <p:spPr/>
        <p:txBody>
          <a:bodyPr/>
          <a:lstStyle/>
          <a:p>
            <a:r>
              <a:rPr lang="zh-CN" altLang="en-US" sz="1300">
                <a:latin typeface="Times New Roman" pitchFamily="18" charset="0"/>
              </a:rPr>
              <a:t>同样，也是一样，对于</a:t>
            </a:r>
            <a:r>
              <a:rPr lang="en-US" altLang="zh-CN" sz="1300" b="1" i="1">
                <a:latin typeface="Times New Roman" pitchFamily="18" charset="0"/>
              </a:rPr>
              <a:t>π</a:t>
            </a:r>
            <a:r>
              <a:rPr lang="zh-CN" altLang="en-US" sz="1300" b="1">
                <a:latin typeface="Times New Roman" pitchFamily="18" charset="0"/>
              </a:rPr>
              <a:t>分子轨道，它们重叠方式也有两种，形成两种轨道，一个是成键轨道</a:t>
            </a:r>
            <a:r>
              <a:rPr lang="en-US" altLang="zh-CN" sz="1300" b="1">
                <a:latin typeface="Times New Roman" pitchFamily="18" charset="0"/>
              </a:rPr>
              <a:t>π</a:t>
            </a:r>
            <a:r>
              <a:rPr lang="en-US" altLang="zh-CN" sz="1300" b="1" baseline="-25000">
                <a:latin typeface="Times New Roman" pitchFamily="18" charset="0"/>
              </a:rPr>
              <a:t>p</a:t>
            </a:r>
            <a:r>
              <a:rPr lang="zh-CN" altLang="en-US" sz="1300" b="1" i="1">
                <a:latin typeface="Times New Roman" pitchFamily="18" charset="0"/>
              </a:rPr>
              <a:t>一个是反键轨道</a:t>
            </a:r>
            <a:r>
              <a:rPr lang="en-US" altLang="zh-CN" sz="1300" b="1">
                <a:latin typeface="Times New Roman" pitchFamily="18" charset="0"/>
              </a:rPr>
              <a:t>π</a:t>
            </a:r>
            <a:r>
              <a:rPr lang="en-US" altLang="zh-CN" sz="1300" b="1" baseline="-25000">
                <a:latin typeface="Times New Roman" pitchFamily="18" charset="0"/>
              </a:rPr>
              <a:t>p</a:t>
            </a:r>
            <a:r>
              <a:rPr lang="en-US" altLang="zh-CN" sz="1300" b="1" baseline="30000">
                <a:latin typeface="Times New Roman" pitchFamily="18" charset="0"/>
              </a:rPr>
              <a:t>*</a:t>
            </a:r>
          </a:p>
          <a:p>
            <a:r>
              <a:rPr lang="zh-CN" altLang="en-US" sz="1300" b="1">
                <a:latin typeface="Times New Roman" pitchFamily="18" charset="0"/>
              </a:rPr>
              <a:t>现在我们清楚的知道，分子轨道分为两类，一个是</a:t>
            </a:r>
            <a:r>
              <a:rPr lang="en-US" altLang="zh-CN" sz="1400" b="1" i="1">
                <a:ea typeface="楷体_GB2312" pitchFamily="49" charset="-122"/>
              </a:rPr>
              <a:t>σ</a:t>
            </a:r>
            <a:r>
              <a:rPr lang="zh-CN" altLang="en-US" sz="1400" b="1">
                <a:ea typeface="楷体_GB2312" pitchFamily="49" charset="-122"/>
              </a:rPr>
              <a:t>分子轨道；一个是</a:t>
            </a:r>
            <a:r>
              <a:rPr lang="en-US" altLang="zh-CN" sz="800" b="1" i="1"/>
              <a:t>π</a:t>
            </a:r>
            <a:r>
              <a:rPr lang="zh-CN" altLang="en-US" sz="800" b="1"/>
              <a:t>分子轨道</a:t>
            </a:r>
          </a:p>
          <a:p>
            <a:r>
              <a:rPr lang="zh-CN" altLang="en-US" sz="800" b="1"/>
              <a:t>下面，我们接着学习分子轨道中电子的排布。</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B2DC3A7-56E5-402B-85BD-60E55F203279}"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E80BA743-B886-42FC-9FFF-9B8634FE3143}" type="slidenum">
              <a:rPr lang="en-US" altLang="zh-CN"/>
              <a:pPr/>
              <a:t>50</a:t>
            </a:fld>
            <a:endParaRPr lang="en-US" altLang="zh-CN"/>
          </a:p>
        </p:txBody>
      </p:sp>
      <p:sp>
        <p:nvSpPr>
          <p:cNvPr id="99330" name="Rectangle 2"/>
          <p:cNvSpPr>
            <a:spLocks noGrp="1" noRot="1" noChangeAspect="1" noChangeArrowheads="1" noTextEdit="1"/>
          </p:cNvSpPr>
          <p:nvPr>
            <p:ph type="sldImg"/>
          </p:nvPr>
        </p:nvSpPr>
        <p:spPr>
          <a:xfrm>
            <a:off x="381000" y="685800"/>
            <a:ext cx="6096000" cy="3429000"/>
          </a:xfrm>
          <a:ln/>
        </p:spPr>
      </p:sp>
      <p:sp>
        <p:nvSpPr>
          <p:cNvPr id="99331" name="Rectangle 3"/>
          <p:cNvSpPr>
            <a:spLocks noGrp="1" noChangeArrowheads="1"/>
          </p:cNvSpPr>
          <p:nvPr>
            <p:ph type="body" idx="1"/>
          </p:nvPr>
        </p:nvSpPr>
        <p:spPr/>
        <p:txBody>
          <a:bodyPr/>
          <a:lstStyle/>
          <a:p>
            <a:r>
              <a:rPr lang="zh-CN" altLang="en-US" sz="1300"/>
              <a:t>我们要学习分子轨道中电子的分布情况，首先就要弄清分子轨道的能级分布情况，</a:t>
            </a:r>
          </a:p>
          <a:p>
            <a:endParaRPr lang="zh-CN" altLang="en-US" sz="1300"/>
          </a:p>
          <a:p>
            <a:r>
              <a:rPr lang="zh-CN" altLang="en-US" sz="1300"/>
              <a:t>决定轨道能级有两个因素，第一：，也就是说</a:t>
            </a:r>
            <a:r>
              <a:rPr lang="en-US" altLang="zh-CN" sz="1300"/>
              <a:t>1S</a:t>
            </a:r>
            <a:r>
              <a:rPr lang="zh-CN" altLang="en-US" sz="1300"/>
              <a:t>轨道的能级绝对不胡高于</a:t>
            </a:r>
            <a:r>
              <a:rPr lang="en-US" altLang="zh-CN" sz="1300"/>
              <a:t>2S</a:t>
            </a:r>
            <a:r>
              <a:rPr lang="zh-CN" altLang="en-US" sz="1300"/>
              <a:t>轨道能级</a:t>
            </a:r>
          </a:p>
          <a:p>
            <a:r>
              <a:rPr lang="zh-CN" altLang="en-US" sz="1300"/>
              <a:t>第二：；也就是说重叠的愈多，能级轨道能量也就越低。</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lnSpc>
                <a:spcPct val="150000"/>
              </a:lnSpc>
            </a:pPr>
            <a:r>
              <a:rPr lang="zh-CN" altLang="en-US" dirty="0">
                <a:latin typeface="Times New Roman" pitchFamily="18" charset="0"/>
              </a:rPr>
              <a:t>对于</a:t>
            </a:r>
            <a:r>
              <a:rPr lang="en-US" altLang="zh-CN" dirty="0">
                <a:latin typeface="Times New Roman" pitchFamily="18" charset="0"/>
              </a:rPr>
              <a:t>O</a:t>
            </a:r>
            <a:r>
              <a:rPr lang="en-US" altLang="zh-CN" baseline="-25000" dirty="0">
                <a:latin typeface="Times New Roman" pitchFamily="18" charset="0"/>
              </a:rPr>
              <a:t>2</a:t>
            </a:r>
            <a:r>
              <a:rPr lang="zh-CN" altLang="en-US" dirty="0">
                <a:latin typeface="Times New Roman" pitchFamily="18" charset="0"/>
              </a:rPr>
              <a:t>、</a:t>
            </a:r>
            <a:r>
              <a:rPr lang="en-US" altLang="zh-CN" dirty="0">
                <a:latin typeface="Times New Roman" pitchFamily="18" charset="0"/>
              </a:rPr>
              <a:t>F</a:t>
            </a:r>
            <a:r>
              <a:rPr lang="en-US" altLang="zh-CN" baseline="-25000" dirty="0">
                <a:latin typeface="Times New Roman" pitchFamily="18" charset="0"/>
              </a:rPr>
              <a:t>2</a:t>
            </a:r>
            <a:r>
              <a:rPr lang="zh-CN" altLang="en-US" dirty="0">
                <a:latin typeface="Times New Roman" pitchFamily="18" charset="0"/>
              </a:rPr>
              <a:t>分子轨道的能量相对高低顺序为：</a:t>
            </a:r>
          </a:p>
          <a:p>
            <a:pPr marL="0" indent="0">
              <a:lnSpc>
                <a:spcPct val="150000"/>
              </a:lnSpc>
              <a:buFont typeface="Wingdings" pitchFamily="2" charset="2"/>
              <a:buNone/>
            </a:pPr>
            <a:r>
              <a:rPr lang="en-US" altLang="zh-CN" i="1" dirty="0">
                <a:latin typeface="Times New Roman" pitchFamily="18" charset="0"/>
              </a:rPr>
              <a:t>σ</a:t>
            </a:r>
            <a:r>
              <a:rPr lang="en-US" altLang="zh-CN" baseline="-25000" dirty="0">
                <a:latin typeface="Times New Roman" pitchFamily="18" charset="0"/>
              </a:rPr>
              <a:t>1s</a:t>
            </a:r>
            <a:r>
              <a:rPr lang="en-US" altLang="zh-CN" dirty="0">
                <a:latin typeface="Times New Roman" pitchFamily="18" charset="0"/>
              </a:rPr>
              <a:t>&lt;</a:t>
            </a:r>
            <a:r>
              <a:rPr lang="en-US" altLang="zh-CN" i="1" dirty="0">
                <a:latin typeface="Times New Roman" pitchFamily="18" charset="0"/>
              </a:rPr>
              <a:t>σ</a:t>
            </a:r>
            <a:r>
              <a:rPr lang="en-US" altLang="zh-CN" dirty="0">
                <a:latin typeface="Times New Roman" pitchFamily="18" charset="0"/>
              </a:rPr>
              <a:t>*</a:t>
            </a:r>
            <a:r>
              <a:rPr lang="en-US" altLang="zh-CN" baseline="-25000" dirty="0">
                <a:latin typeface="Times New Roman" pitchFamily="18" charset="0"/>
              </a:rPr>
              <a:t>1s</a:t>
            </a:r>
            <a:r>
              <a:rPr lang="en-US" altLang="zh-CN" dirty="0">
                <a:latin typeface="Times New Roman" pitchFamily="18" charset="0"/>
              </a:rPr>
              <a:t>&lt;</a:t>
            </a:r>
            <a:r>
              <a:rPr lang="en-US" altLang="zh-CN" i="1" dirty="0">
                <a:latin typeface="Times New Roman" pitchFamily="18" charset="0"/>
              </a:rPr>
              <a:t>σ</a:t>
            </a:r>
            <a:r>
              <a:rPr lang="en-US" altLang="zh-CN" baseline="-25000" dirty="0">
                <a:latin typeface="Times New Roman" pitchFamily="18" charset="0"/>
              </a:rPr>
              <a:t>2s</a:t>
            </a:r>
            <a:r>
              <a:rPr lang="en-US" altLang="zh-CN" dirty="0">
                <a:latin typeface="Times New Roman" pitchFamily="18" charset="0"/>
              </a:rPr>
              <a:t>&lt;</a:t>
            </a:r>
            <a:r>
              <a:rPr lang="en-US" altLang="zh-CN" i="1" dirty="0">
                <a:latin typeface="Times New Roman" pitchFamily="18" charset="0"/>
              </a:rPr>
              <a:t>σ*</a:t>
            </a:r>
            <a:r>
              <a:rPr lang="en-US" altLang="zh-CN" baseline="-25000" dirty="0">
                <a:latin typeface="Times New Roman" pitchFamily="18" charset="0"/>
              </a:rPr>
              <a:t>2s</a:t>
            </a:r>
            <a:r>
              <a:rPr lang="en-US" altLang="zh-CN" dirty="0">
                <a:latin typeface="Times New Roman" pitchFamily="18" charset="0"/>
              </a:rPr>
              <a:t>&lt;σ</a:t>
            </a:r>
            <a:r>
              <a:rPr lang="en-US" altLang="zh-CN" baseline="-25000" dirty="0">
                <a:latin typeface="Times New Roman" pitchFamily="18" charset="0"/>
              </a:rPr>
              <a:t>2px</a:t>
            </a:r>
            <a:r>
              <a:rPr lang="en-US" altLang="zh-CN" dirty="0">
                <a:latin typeface="Times New Roman" pitchFamily="18" charset="0"/>
              </a:rPr>
              <a:t>&lt;</a:t>
            </a:r>
            <a:r>
              <a:rPr lang="en-US" altLang="zh-CN" i="1" dirty="0">
                <a:latin typeface="Times New Roman" pitchFamily="18" charset="0"/>
              </a:rPr>
              <a:t>π</a:t>
            </a:r>
            <a:r>
              <a:rPr lang="en-US" altLang="zh-CN" baseline="-25000" dirty="0">
                <a:latin typeface="Times New Roman" pitchFamily="18" charset="0"/>
              </a:rPr>
              <a:t>2py</a:t>
            </a:r>
            <a:r>
              <a:rPr lang="zh-CN" altLang="en-US" dirty="0">
                <a:latin typeface="Times New Roman" pitchFamily="18" charset="0"/>
              </a:rPr>
              <a:t>＝</a:t>
            </a:r>
            <a:r>
              <a:rPr lang="en-US" altLang="zh-CN" i="1" dirty="0">
                <a:latin typeface="Times New Roman" pitchFamily="18" charset="0"/>
              </a:rPr>
              <a:t>π</a:t>
            </a:r>
            <a:r>
              <a:rPr lang="en-US" altLang="zh-CN" baseline="-25000" dirty="0">
                <a:latin typeface="Times New Roman" pitchFamily="18" charset="0"/>
              </a:rPr>
              <a:t>2pz</a:t>
            </a:r>
            <a:r>
              <a:rPr lang="en-US" altLang="zh-CN" dirty="0">
                <a:latin typeface="Times New Roman" pitchFamily="18" charset="0"/>
              </a:rPr>
              <a:t>&lt;</a:t>
            </a:r>
            <a:r>
              <a:rPr lang="en-US" altLang="zh-CN" i="1" dirty="0">
                <a:latin typeface="Times New Roman" pitchFamily="18" charset="0"/>
              </a:rPr>
              <a:t>π</a:t>
            </a:r>
            <a:r>
              <a:rPr lang="en-US" altLang="zh-CN" dirty="0">
                <a:latin typeface="Times New Roman" pitchFamily="18" charset="0"/>
              </a:rPr>
              <a:t>*</a:t>
            </a:r>
            <a:r>
              <a:rPr lang="en-US" altLang="zh-CN" baseline="-25000" dirty="0">
                <a:latin typeface="Times New Roman" pitchFamily="18" charset="0"/>
              </a:rPr>
              <a:t>2py</a:t>
            </a:r>
            <a:r>
              <a:rPr lang="zh-CN" altLang="en-US" dirty="0">
                <a:latin typeface="Times New Roman" pitchFamily="18" charset="0"/>
              </a:rPr>
              <a:t>＝</a:t>
            </a:r>
            <a:r>
              <a:rPr lang="en-US" altLang="zh-CN" i="1" dirty="0">
                <a:latin typeface="Times New Roman" pitchFamily="18" charset="0"/>
              </a:rPr>
              <a:t>π</a:t>
            </a:r>
            <a:r>
              <a:rPr lang="en-US" altLang="zh-CN" dirty="0">
                <a:latin typeface="Times New Roman" pitchFamily="18" charset="0"/>
              </a:rPr>
              <a:t>*</a:t>
            </a:r>
            <a:r>
              <a:rPr lang="en-US" altLang="zh-CN" baseline="-25000" dirty="0">
                <a:latin typeface="Times New Roman" pitchFamily="18" charset="0"/>
              </a:rPr>
              <a:t>2pz</a:t>
            </a:r>
            <a:r>
              <a:rPr lang="en-US" altLang="zh-CN" dirty="0">
                <a:latin typeface="Times New Roman" pitchFamily="18" charset="0"/>
              </a:rPr>
              <a:t>&lt;</a:t>
            </a:r>
            <a:r>
              <a:rPr lang="en-US" altLang="zh-CN" i="1" dirty="0">
                <a:latin typeface="Times New Roman" pitchFamily="18" charset="0"/>
              </a:rPr>
              <a:t>σ</a:t>
            </a:r>
            <a:r>
              <a:rPr lang="en-US" altLang="zh-CN" dirty="0">
                <a:latin typeface="Times New Roman" pitchFamily="18" charset="0"/>
              </a:rPr>
              <a:t>*</a:t>
            </a:r>
            <a:r>
              <a:rPr lang="en-US" altLang="zh-CN" baseline="-25000" dirty="0">
                <a:latin typeface="Times New Roman" pitchFamily="18" charset="0"/>
              </a:rPr>
              <a:t>2px</a:t>
            </a:r>
            <a:r>
              <a:rPr lang="zh-CN" altLang="en-US" b="1" dirty="0">
                <a:solidFill>
                  <a:srgbClr val="FF3300"/>
                </a:solidFill>
                <a:latin typeface="Times New Roman" pitchFamily="18" charset="0"/>
              </a:rPr>
              <a:t>（图</a:t>
            </a:r>
            <a:r>
              <a:rPr lang="en-US" altLang="zh-CN" b="1" dirty="0">
                <a:solidFill>
                  <a:srgbClr val="FF3300"/>
                </a:solidFill>
                <a:latin typeface="Times New Roman" pitchFamily="18" charset="0"/>
              </a:rPr>
              <a:t>A)</a:t>
            </a:r>
          </a:p>
          <a:p>
            <a:pPr marL="0" indent="0">
              <a:lnSpc>
                <a:spcPct val="150000"/>
              </a:lnSpc>
              <a:buFont typeface="Wingdings" pitchFamily="2" charset="2"/>
              <a:buNone/>
            </a:pPr>
            <a:r>
              <a:rPr lang="zh-CN" altLang="en-US" b="1" dirty="0">
                <a:solidFill>
                  <a:srgbClr val="FF3300"/>
                </a:solidFill>
              </a:rPr>
              <a:t>由于</a:t>
            </a:r>
            <a:r>
              <a:rPr lang="en-US" altLang="zh-CN" b="1" dirty="0">
                <a:solidFill>
                  <a:srgbClr val="FF3300"/>
                </a:solidFill>
              </a:rPr>
              <a:t>O</a:t>
            </a:r>
            <a:r>
              <a:rPr lang="zh-CN" altLang="en-US" b="1" dirty="0">
                <a:solidFill>
                  <a:srgbClr val="FF3300"/>
                </a:solidFill>
              </a:rPr>
              <a:t>、</a:t>
            </a:r>
            <a:r>
              <a:rPr lang="en-US" altLang="zh-CN" b="1" dirty="0">
                <a:solidFill>
                  <a:srgbClr val="FF3300"/>
                </a:solidFill>
              </a:rPr>
              <a:t>F</a:t>
            </a:r>
            <a:r>
              <a:rPr lang="zh-CN" altLang="en-US" b="1" dirty="0">
                <a:solidFill>
                  <a:srgbClr val="FF3300"/>
                </a:solidFill>
              </a:rPr>
              <a:t>的</a:t>
            </a:r>
            <a:r>
              <a:rPr lang="en-US" altLang="zh-CN" b="1" dirty="0">
                <a:solidFill>
                  <a:srgbClr val="FF3300"/>
                </a:solidFill>
              </a:rPr>
              <a:t>2s</a:t>
            </a:r>
            <a:r>
              <a:rPr lang="zh-CN" altLang="en-US" b="1" dirty="0">
                <a:solidFill>
                  <a:srgbClr val="FF3300"/>
                </a:solidFill>
              </a:rPr>
              <a:t>与</a:t>
            </a:r>
            <a:r>
              <a:rPr lang="en-US" altLang="zh-CN" b="1" dirty="0">
                <a:solidFill>
                  <a:srgbClr val="FF3300"/>
                </a:solidFill>
              </a:rPr>
              <a:t>2p</a:t>
            </a:r>
            <a:r>
              <a:rPr lang="zh-CN" altLang="en-US" b="1" dirty="0">
                <a:solidFill>
                  <a:srgbClr val="FF3300"/>
                </a:solidFill>
              </a:rPr>
              <a:t>原子轨道能级能量相差较大</a:t>
            </a:r>
            <a:r>
              <a:rPr lang="zh-CN" altLang="en-US" dirty="0"/>
              <a:t> </a:t>
            </a:r>
            <a:endParaRPr lang="zh-CN" altLang="en-US" baseline="-25000" dirty="0">
              <a:latin typeface="Times New Roman" pitchFamily="18" charset="0"/>
            </a:endParaRPr>
          </a:p>
          <a:p>
            <a:pPr marL="0" indent="0">
              <a:lnSpc>
                <a:spcPct val="150000"/>
              </a:lnSpc>
            </a:pPr>
            <a:r>
              <a:rPr lang="zh-CN" altLang="en-US" dirty="0">
                <a:latin typeface="Times New Roman" pitchFamily="18" charset="0"/>
              </a:rPr>
              <a:t>而对于</a:t>
            </a:r>
            <a:r>
              <a:rPr lang="en-US" altLang="zh-CN" dirty="0">
                <a:latin typeface="Times New Roman" pitchFamily="18" charset="0"/>
              </a:rPr>
              <a:t>Li</a:t>
            </a:r>
            <a:r>
              <a:rPr lang="en-US" altLang="zh-CN" baseline="-25000" dirty="0">
                <a:latin typeface="Times New Roman" pitchFamily="18" charset="0"/>
              </a:rPr>
              <a:t>2</a:t>
            </a:r>
            <a:r>
              <a:rPr lang="zh-CN" altLang="en-US" dirty="0">
                <a:latin typeface="Times New Roman" pitchFamily="18" charset="0"/>
              </a:rPr>
              <a:t>、</a:t>
            </a:r>
            <a:r>
              <a:rPr lang="en-US" altLang="zh-CN" dirty="0">
                <a:latin typeface="Times New Roman" pitchFamily="18" charset="0"/>
              </a:rPr>
              <a:t>Be</a:t>
            </a:r>
            <a:r>
              <a:rPr lang="en-US" altLang="zh-CN" baseline="-25000" dirty="0">
                <a:latin typeface="Times New Roman" pitchFamily="18" charset="0"/>
              </a:rPr>
              <a:t>2</a:t>
            </a:r>
            <a:r>
              <a:rPr lang="zh-CN" altLang="en-US" dirty="0">
                <a:latin typeface="Times New Roman" pitchFamily="18" charset="0"/>
              </a:rPr>
              <a:t>、</a:t>
            </a:r>
            <a:r>
              <a:rPr lang="en-US" altLang="zh-CN" dirty="0">
                <a:latin typeface="Times New Roman" pitchFamily="18" charset="0"/>
              </a:rPr>
              <a:t>B</a:t>
            </a:r>
            <a:r>
              <a:rPr lang="en-US" altLang="zh-CN" baseline="-25000" dirty="0">
                <a:latin typeface="Times New Roman" pitchFamily="18" charset="0"/>
              </a:rPr>
              <a:t>2</a:t>
            </a:r>
            <a:r>
              <a:rPr lang="zh-CN" altLang="en-US" dirty="0">
                <a:latin typeface="Times New Roman" pitchFamily="18" charset="0"/>
              </a:rPr>
              <a:t>、</a:t>
            </a:r>
            <a:r>
              <a:rPr lang="en-US" altLang="zh-CN" dirty="0">
                <a:latin typeface="Times New Roman" pitchFamily="18" charset="0"/>
              </a:rPr>
              <a:t>C</a:t>
            </a:r>
            <a:r>
              <a:rPr lang="en-US" altLang="zh-CN" baseline="-25000" dirty="0">
                <a:latin typeface="Times New Roman" pitchFamily="18" charset="0"/>
              </a:rPr>
              <a:t>2</a:t>
            </a:r>
            <a:r>
              <a:rPr lang="zh-CN" altLang="en-US" dirty="0">
                <a:latin typeface="Times New Roman" pitchFamily="18" charset="0"/>
              </a:rPr>
              <a:t>、</a:t>
            </a:r>
            <a:r>
              <a:rPr lang="en-US" altLang="zh-CN" dirty="0">
                <a:latin typeface="Times New Roman" pitchFamily="18" charset="0"/>
              </a:rPr>
              <a:t>N</a:t>
            </a:r>
            <a:r>
              <a:rPr lang="en-US" altLang="zh-CN" baseline="-25000" dirty="0">
                <a:latin typeface="Times New Roman" pitchFamily="18" charset="0"/>
              </a:rPr>
              <a:t>2</a:t>
            </a:r>
            <a:r>
              <a:rPr lang="zh-CN" altLang="en-US" dirty="0">
                <a:latin typeface="Times New Roman" pitchFamily="18" charset="0"/>
              </a:rPr>
              <a:t>等分子的分子轨道能量的相对高低顺序为：</a:t>
            </a:r>
          </a:p>
          <a:p>
            <a:pPr marL="0" indent="0">
              <a:lnSpc>
                <a:spcPct val="150000"/>
              </a:lnSpc>
              <a:buFont typeface="Wingdings" pitchFamily="2" charset="2"/>
              <a:buNone/>
            </a:pPr>
            <a:r>
              <a:rPr lang="en-US" altLang="zh-CN" dirty="0">
                <a:latin typeface="Times New Roman" pitchFamily="18" charset="0"/>
              </a:rPr>
              <a:t>σ</a:t>
            </a:r>
            <a:r>
              <a:rPr lang="en-US" altLang="zh-CN" baseline="-25000" dirty="0">
                <a:latin typeface="Times New Roman" pitchFamily="18" charset="0"/>
              </a:rPr>
              <a:t>1s</a:t>
            </a:r>
            <a:r>
              <a:rPr lang="en-US" altLang="zh-CN" dirty="0">
                <a:latin typeface="Times New Roman" pitchFamily="18" charset="0"/>
              </a:rPr>
              <a:t>&lt;</a:t>
            </a:r>
            <a:r>
              <a:rPr lang="en-US" altLang="zh-CN" i="1" dirty="0">
                <a:latin typeface="Times New Roman" pitchFamily="18" charset="0"/>
              </a:rPr>
              <a:t>σ</a:t>
            </a:r>
            <a:r>
              <a:rPr lang="en-US" altLang="zh-CN" dirty="0">
                <a:latin typeface="Times New Roman" pitchFamily="18" charset="0"/>
              </a:rPr>
              <a:t>*</a:t>
            </a:r>
            <a:r>
              <a:rPr lang="en-US" altLang="zh-CN" baseline="-25000" dirty="0">
                <a:latin typeface="Times New Roman" pitchFamily="18" charset="0"/>
              </a:rPr>
              <a:t>1s</a:t>
            </a:r>
            <a:r>
              <a:rPr lang="en-US" altLang="zh-CN" dirty="0">
                <a:latin typeface="Times New Roman" pitchFamily="18" charset="0"/>
              </a:rPr>
              <a:t>&lt;σ</a:t>
            </a:r>
            <a:r>
              <a:rPr lang="en-US" altLang="zh-CN" baseline="-25000" dirty="0">
                <a:latin typeface="Times New Roman" pitchFamily="18" charset="0"/>
              </a:rPr>
              <a:t>2s</a:t>
            </a:r>
            <a:r>
              <a:rPr lang="en-US" altLang="zh-CN" dirty="0">
                <a:latin typeface="Times New Roman" pitchFamily="18" charset="0"/>
              </a:rPr>
              <a:t>&lt;</a:t>
            </a:r>
            <a:r>
              <a:rPr lang="en-US" altLang="zh-CN" i="1" dirty="0">
                <a:latin typeface="Times New Roman" pitchFamily="18" charset="0"/>
              </a:rPr>
              <a:t>σ</a:t>
            </a:r>
            <a:r>
              <a:rPr lang="en-US" altLang="zh-CN" dirty="0">
                <a:latin typeface="Times New Roman" pitchFamily="18" charset="0"/>
              </a:rPr>
              <a:t>*</a:t>
            </a:r>
            <a:r>
              <a:rPr lang="en-US" altLang="zh-CN" baseline="-25000" dirty="0">
                <a:latin typeface="Times New Roman" pitchFamily="18" charset="0"/>
              </a:rPr>
              <a:t>2s</a:t>
            </a:r>
            <a:r>
              <a:rPr lang="en-US" altLang="zh-CN" dirty="0">
                <a:latin typeface="Times New Roman" pitchFamily="18" charset="0"/>
              </a:rPr>
              <a:t>&lt;</a:t>
            </a:r>
            <a:r>
              <a:rPr lang="en-US" altLang="zh-CN" i="1" dirty="0">
                <a:latin typeface="Times New Roman" pitchFamily="18" charset="0"/>
              </a:rPr>
              <a:t>π</a:t>
            </a:r>
            <a:r>
              <a:rPr lang="en-US" altLang="zh-CN" baseline="-25000" dirty="0">
                <a:latin typeface="Times New Roman" pitchFamily="18" charset="0"/>
              </a:rPr>
              <a:t>2py</a:t>
            </a:r>
            <a:r>
              <a:rPr lang="zh-CN" altLang="en-US" dirty="0">
                <a:latin typeface="Times New Roman" pitchFamily="18" charset="0"/>
              </a:rPr>
              <a:t>＝</a:t>
            </a:r>
            <a:r>
              <a:rPr lang="en-US" altLang="zh-CN" i="1" dirty="0">
                <a:latin typeface="Times New Roman" pitchFamily="18" charset="0"/>
              </a:rPr>
              <a:t>π</a:t>
            </a:r>
            <a:r>
              <a:rPr lang="en-US" altLang="zh-CN" baseline="-25000" dirty="0">
                <a:latin typeface="Times New Roman" pitchFamily="18" charset="0"/>
              </a:rPr>
              <a:t>2pz</a:t>
            </a:r>
            <a:r>
              <a:rPr lang="en-US" altLang="zh-CN" dirty="0">
                <a:latin typeface="Times New Roman" pitchFamily="18" charset="0"/>
              </a:rPr>
              <a:t>&lt;</a:t>
            </a:r>
            <a:r>
              <a:rPr lang="en-US" altLang="zh-CN" i="1" dirty="0">
                <a:latin typeface="Times New Roman" pitchFamily="18" charset="0"/>
              </a:rPr>
              <a:t>σ</a:t>
            </a:r>
            <a:r>
              <a:rPr lang="en-US" altLang="zh-CN" baseline="-25000" dirty="0">
                <a:latin typeface="Times New Roman" pitchFamily="18" charset="0"/>
              </a:rPr>
              <a:t>2px</a:t>
            </a:r>
            <a:r>
              <a:rPr lang="en-US" altLang="zh-CN" dirty="0">
                <a:latin typeface="Times New Roman" pitchFamily="18" charset="0"/>
              </a:rPr>
              <a:t>&lt;</a:t>
            </a:r>
            <a:r>
              <a:rPr lang="en-US" altLang="zh-CN" i="1" dirty="0">
                <a:latin typeface="Times New Roman" pitchFamily="18" charset="0"/>
              </a:rPr>
              <a:t>π</a:t>
            </a:r>
            <a:r>
              <a:rPr lang="en-US" altLang="zh-CN" dirty="0">
                <a:latin typeface="Times New Roman" pitchFamily="18" charset="0"/>
              </a:rPr>
              <a:t>*</a:t>
            </a:r>
            <a:r>
              <a:rPr lang="en-US" altLang="zh-CN" baseline="-25000" dirty="0">
                <a:latin typeface="Times New Roman" pitchFamily="18" charset="0"/>
              </a:rPr>
              <a:t>2py</a:t>
            </a:r>
            <a:r>
              <a:rPr lang="zh-CN" altLang="en-US" dirty="0">
                <a:latin typeface="Times New Roman" pitchFamily="18" charset="0"/>
              </a:rPr>
              <a:t>＝</a:t>
            </a:r>
            <a:r>
              <a:rPr lang="en-US" altLang="zh-CN" i="1" dirty="0">
                <a:latin typeface="Times New Roman" pitchFamily="18" charset="0"/>
              </a:rPr>
              <a:t>π</a:t>
            </a:r>
            <a:r>
              <a:rPr lang="en-US" altLang="zh-CN" dirty="0">
                <a:latin typeface="Times New Roman" pitchFamily="18" charset="0"/>
              </a:rPr>
              <a:t>*</a:t>
            </a:r>
            <a:r>
              <a:rPr lang="en-US" altLang="zh-CN" baseline="-25000" dirty="0">
                <a:latin typeface="Times New Roman" pitchFamily="18" charset="0"/>
              </a:rPr>
              <a:t>2pz</a:t>
            </a:r>
            <a:r>
              <a:rPr lang="en-US" altLang="zh-CN" dirty="0">
                <a:latin typeface="Times New Roman" pitchFamily="18" charset="0"/>
              </a:rPr>
              <a:t>&lt;σ*</a:t>
            </a:r>
            <a:r>
              <a:rPr lang="en-US" altLang="zh-CN" baseline="-25000" dirty="0">
                <a:latin typeface="Times New Roman" pitchFamily="18" charset="0"/>
              </a:rPr>
              <a:t>2px </a:t>
            </a:r>
            <a:r>
              <a:rPr lang="zh-CN" altLang="en-US" b="1" dirty="0">
                <a:solidFill>
                  <a:srgbClr val="FF3300"/>
                </a:solidFill>
                <a:latin typeface="Times New Roman" pitchFamily="18" charset="0"/>
              </a:rPr>
              <a:t>（图</a:t>
            </a:r>
            <a:r>
              <a:rPr lang="en-US" altLang="zh-CN" b="1" dirty="0">
                <a:solidFill>
                  <a:srgbClr val="FF3300"/>
                </a:solidFill>
                <a:latin typeface="Times New Roman" pitchFamily="18" charset="0"/>
              </a:rPr>
              <a:t>B)</a:t>
            </a:r>
            <a:endParaRPr lang="en-US" altLang="zh-CN" baseline="-25000" dirty="0">
              <a:latin typeface="Times New Roman" pitchFamily="18" charset="0"/>
            </a:endParaRPr>
          </a:p>
          <a:p>
            <a:pPr marL="0" indent="0">
              <a:lnSpc>
                <a:spcPct val="150000"/>
              </a:lnSpc>
              <a:buFont typeface="Wingdings" pitchFamily="2" charset="2"/>
              <a:buNone/>
            </a:pPr>
            <a:r>
              <a:rPr lang="zh-CN" altLang="en-US" b="1" dirty="0"/>
              <a:t>由于这些原子的</a:t>
            </a:r>
            <a:r>
              <a:rPr lang="en-US" altLang="zh-CN" b="1" dirty="0"/>
              <a:t>2s</a:t>
            </a:r>
            <a:r>
              <a:rPr lang="zh-CN" altLang="en-US" b="1" dirty="0"/>
              <a:t>和</a:t>
            </a:r>
            <a:r>
              <a:rPr lang="en-US" altLang="zh-CN" b="1" dirty="0"/>
              <a:t>2p</a:t>
            </a:r>
            <a:r>
              <a:rPr lang="zh-CN" altLang="en-US" b="1" dirty="0"/>
              <a:t>原子轨道能级能量相差较小，</a:t>
            </a:r>
            <a:r>
              <a:rPr lang="zh-CN" altLang="en-US" b="1" dirty="0">
                <a:solidFill>
                  <a:srgbClr val="FF3300"/>
                </a:solidFill>
              </a:rPr>
              <a:t>一个原子的</a:t>
            </a:r>
            <a:r>
              <a:rPr lang="en-US" altLang="zh-CN" b="1" dirty="0">
                <a:solidFill>
                  <a:srgbClr val="FF3300"/>
                </a:solidFill>
              </a:rPr>
              <a:t>2s</a:t>
            </a:r>
            <a:r>
              <a:rPr lang="zh-CN" altLang="en-US" b="1" dirty="0">
                <a:solidFill>
                  <a:srgbClr val="FF3300"/>
                </a:solidFill>
              </a:rPr>
              <a:t>轨道除了能与另一同核原子的</a:t>
            </a:r>
            <a:r>
              <a:rPr lang="en-US" altLang="zh-CN" b="1" dirty="0">
                <a:solidFill>
                  <a:srgbClr val="FF3300"/>
                </a:solidFill>
              </a:rPr>
              <a:t>2s</a:t>
            </a:r>
            <a:r>
              <a:rPr lang="zh-CN" altLang="en-US" b="1" dirty="0">
                <a:solidFill>
                  <a:srgbClr val="FF3300"/>
                </a:solidFill>
              </a:rPr>
              <a:t>轨道发生重叠外，还可与它的</a:t>
            </a:r>
            <a:r>
              <a:rPr lang="en-US" altLang="zh-CN" b="1" dirty="0">
                <a:solidFill>
                  <a:srgbClr val="FF3300"/>
                </a:solidFill>
              </a:rPr>
              <a:t>2p</a:t>
            </a:r>
            <a:r>
              <a:rPr lang="zh-CN" altLang="en-US" b="1" dirty="0">
                <a:solidFill>
                  <a:srgbClr val="FF3300"/>
                </a:solidFill>
              </a:rPr>
              <a:t>轨道发生部分的重叠 </a:t>
            </a:r>
          </a:p>
          <a:p>
            <a:endParaRPr lang="zh-CN" altLang="en-US" dirty="0"/>
          </a:p>
        </p:txBody>
      </p:sp>
      <p:sp>
        <p:nvSpPr>
          <p:cNvPr id="4" name="灯片编号占位符 3"/>
          <p:cNvSpPr>
            <a:spLocks noGrp="1"/>
          </p:cNvSpPr>
          <p:nvPr>
            <p:ph type="sldNum" sz="quarter" idx="10"/>
          </p:nvPr>
        </p:nvSpPr>
        <p:spPr/>
        <p:txBody>
          <a:bodyPr/>
          <a:lstStyle/>
          <a:p>
            <a:fld id="{AA555B7E-68A3-4E30-B2C9-E53C14C3D771}" type="slidenum">
              <a:rPr lang="zh-CN" altLang="en-US" smtClean="0"/>
              <a:t>51</a:t>
            </a:fld>
            <a:endParaRPr lang="zh-CN" altLang="en-US"/>
          </a:p>
        </p:txBody>
      </p:sp>
    </p:spTree>
    <p:extLst>
      <p:ext uri="{BB962C8B-B14F-4D97-AF65-F5344CB8AC3E}">
        <p14:creationId xmlns:p14="http://schemas.microsoft.com/office/powerpoint/2010/main" val="93173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2063A389-3846-40C7-8E95-2809BFE79961}"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C73CD62F-AEE6-4085-B1FA-7DF155FED84B}" type="slidenum">
              <a:rPr lang="en-US" altLang="zh-CN"/>
              <a:pPr/>
              <a:t>53</a:t>
            </a:fld>
            <a:endParaRPr lang="en-US" altLang="zh-CN"/>
          </a:p>
        </p:txBody>
      </p:sp>
      <p:sp>
        <p:nvSpPr>
          <p:cNvPr id="102402" name="Rectangle 2"/>
          <p:cNvSpPr>
            <a:spLocks noGrp="1" noRot="1" noChangeAspect="1" noChangeArrowheads="1" noTextEdit="1"/>
          </p:cNvSpPr>
          <p:nvPr>
            <p:ph type="sldImg"/>
          </p:nvPr>
        </p:nvSpPr>
        <p:spPr>
          <a:xfrm>
            <a:off x="381000" y="685800"/>
            <a:ext cx="6096000" cy="3429000"/>
          </a:xfrm>
          <a:ln/>
        </p:spPr>
      </p:sp>
      <p:sp>
        <p:nvSpPr>
          <p:cNvPr id="102403" name="Rectangle 3"/>
          <p:cNvSpPr>
            <a:spLocks noGrp="1" noChangeArrowheads="1"/>
          </p:cNvSpPr>
          <p:nvPr>
            <p:ph type="body" idx="1"/>
          </p:nvPr>
        </p:nvSpPr>
        <p:spPr/>
        <p:txBody>
          <a:bodyPr/>
          <a:lstStyle/>
          <a:p>
            <a:r>
              <a:rPr lang="zh-CN" altLang="en-US" sz="1800"/>
              <a:t>在分子轨道里，判断分子中两个相邻原子间成键的牢固程度是通过键级来判断的：</a:t>
            </a:r>
          </a:p>
          <a:p>
            <a:endParaRPr lang="zh-CN" altLang="en-US" sz="1800"/>
          </a:p>
          <a:p>
            <a:r>
              <a:rPr lang="zh-CN" altLang="en-US" sz="1800"/>
              <a:t>其计算公式为：读</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46999B-61E7-4E4F-99F3-6D31F7788668}" type="slidenum">
              <a:rPr lang="en-US" altLang="zh-CN"/>
              <a:pPr/>
              <a:t>7</a:t>
            </a:fld>
            <a:endParaRPr lang="en-US" altLang="zh-CN"/>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pPr>
              <a:lnSpc>
                <a:spcPct val="90000"/>
              </a:lnSpc>
            </a:pPr>
            <a:r>
              <a:rPr lang="zh-CN" altLang="en-US"/>
              <a:t>第一点：读</a:t>
            </a:r>
          </a:p>
          <a:p>
            <a:pPr>
              <a:lnSpc>
                <a:spcPct val="90000"/>
              </a:lnSpc>
            </a:pPr>
            <a:r>
              <a:rPr lang="zh-CN" altLang="en-US"/>
              <a:t>这个规则和</a:t>
            </a:r>
            <a:r>
              <a:rPr lang="en-US" altLang="zh-CN" b="1">
                <a:latin typeface="楷体_GB2312" pitchFamily="49" charset="-122"/>
                <a:ea typeface="楷体_GB2312" pitchFamily="49" charset="-122"/>
              </a:rPr>
              <a:t>(Hund</a:t>
            </a:r>
            <a:r>
              <a:rPr lang="zh-CN" altLang="en-US" b="1">
                <a:latin typeface="楷体_GB2312" pitchFamily="49" charset="-122"/>
                <a:ea typeface="楷体_GB2312" pitchFamily="49" charset="-122"/>
              </a:rPr>
              <a:t>规则）有点类似。</a:t>
            </a:r>
          </a:p>
          <a:p>
            <a:pPr>
              <a:lnSpc>
                <a:spcPct val="90000"/>
              </a:lnSpc>
            </a:pPr>
            <a:r>
              <a:rPr lang="zh-CN" altLang="en-US" b="1">
                <a:latin typeface="楷体_GB2312" pitchFamily="49" charset="-122"/>
                <a:ea typeface="楷体_GB2312" pitchFamily="49" charset="-122"/>
              </a:rPr>
              <a:t>第二点：读  </a:t>
            </a:r>
            <a:r>
              <a:rPr lang="zh-CN" altLang="en-US" b="1"/>
              <a:t>这句话的怎么理解：</a:t>
            </a:r>
            <a:endParaRPr lang="zh-CN" altLang="en-US" b="1">
              <a:latin typeface="楷体_GB2312" pitchFamily="49" charset="-122"/>
              <a:ea typeface="楷体_GB2312" pitchFamily="49" charset="-122"/>
            </a:endParaRPr>
          </a:p>
          <a:p>
            <a:pPr>
              <a:lnSpc>
                <a:spcPct val="90000"/>
              </a:lnSpc>
            </a:pPr>
            <a:r>
              <a:rPr lang="zh-CN" altLang="en-US" b="1">
                <a:latin typeface="楷体_GB2312" pitchFamily="49" charset="-122"/>
                <a:ea typeface="楷体_GB2312" pitchFamily="49" charset="-122"/>
              </a:rPr>
              <a:t>自旋方向相反的单电子配对形成共价键后，就不能再和其他原子中的单电子配对。</a:t>
            </a:r>
          </a:p>
          <a:p>
            <a:pPr>
              <a:lnSpc>
                <a:spcPct val="90000"/>
              </a:lnSpc>
            </a:pPr>
            <a:r>
              <a:rPr lang="zh-CN" altLang="en-US" b="1"/>
              <a:t>一个原子有几个成单电子，就可与几个自旋方向相反的单电子配对成键。也就是说，一个原子能形成共价键的数目取决于该原子中的单电子数目，因此共价键具有饱和性。</a:t>
            </a:r>
            <a:r>
              <a:rPr lang="zh-CN" altLang="en-US"/>
              <a:t> </a:t>
            </a:r>
          </a:p>
          <a:p>
            <a:pPr>
              <a:lnSpc>
                <a:spcPct val="90000"/>
              </a:lnSpc>
            </a:pPr>
            <a:endParaRPr lang="zh-CN" altLang="en-US"/>
          </a:p>
          <a:p>
            <a:pPr>
              <a:lnSpc>
                <a:spcPct val="90000"/>
              </a:lnSpc>
            </a:pPr>
            <a:r>
              <a:rPr lang="zh-CN" altLang="en-US"/>
              <a:t>第三共价键具有方向性，这句话怎么理解？</a:t>
            </a:r>
          </a:p>
          <a:p>
            <a:pPr>
              <a:lnSpc>
                <a:spcPct val="90000"/>
              </a:lnSpc>
            </a:pPr>
            <a:r>
              <a:rPr lang="zh-CN" altLang="en-US"/>
              <a:t>根据电子云最大重叠原理，原子间形成共价键时，总是尽可能地沿着电子云最大程度重叠的方向成键。</a:t>
            </a:r>
            <a:r>
              <a:rPr lang="zh-CN" altLang="en-US" sz="1400" b="1">
                <a:latin typeface="楷体_GB2312" pitchFamily="49" charset="-122"/>
                <a:ea typeface="楷体_GB2312" pitchFamily="49" charset="-122"/>
              </a:rPr>
              <a:t>因而，两核间电子云愈密集，形成的共价键愈牢固，这称为原子轨道最大重叠原理。</a:t>
            </a:r>
            <a:r>
              <a:rPr lang="zh-CN" altLang="en-US" sz="1400" b="1">
                <a:solidFill>
                  <a:srgbClr val="FF3300"/>
                </a:solidFill>
                <a:latin typeface="楷体_GB2312" pitchFamily="49" charset="-122"/>
                <a:ea typeface="楷体_GB2312" pitchFamily="49" charset="-122"/>
              </a:rPr>
              <a:t>因此共价键具有方向性。</a:t>
            </a:r>
          </a:p>
          <a:p>
            <a:pPr>
              <a:lnSpc>
                <a:spcPct val="90000"/>
              </a:lnSpc>
            </a:pPr>
            <a:endParaRPr lang="zh-CN" altLang="en-US" sz="1400" b="1">
              <a:solidFill>
                <a:srgbClr val="FF3300"/>
              </a:solidFill>
              <a:latin typeface="楷体_GB2312" pitchFamily="49" charset="-122"/>
              <a:ea typeface="楷体_GB2312" pitchFamily="49" charset="-122"/>
            </a:endParaRPr>
          </a:p>
          <a:p>
            <a:pPr>
              <a:lnSpc>
                <a:spcPct val="90000"/>
              </a:lnSpc>
            </a:pPr>
            <a:r>
              <a:rPr lang="zh-CN" altLang="en-US" sz="1400" b="1">
                <a:solidFill>
                  <a:srgbClr val="FF3300"/>
                </a:solidFill>
                <a:latin typeface="楷体_GB2312" pitchFamily="49" charset="-122"/>
                <a:ea typeface="楷体_GB2312" pitchFamily="49" charset="-122"/>
              </a:rPr>
              <a:t>例如：</a:t>
            </a:r>
          </a:p>
          <a:p>
            <a:pPr>
              <a:lnSpc>
                <a:spcPct val="90000"/>
              </a:lnSpc>
            </a:pP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与</a:t>
            </a: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成键时，由于</a:t>
            </a: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中只有一个单电子，所以，</a:t>
            </a: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只能与一个</a:t>
            </a: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或者氯成键</a:t>
            </a:r>
          </a:p>
          <a:p>
            <a:pPr>
              <a:lnSpc>
                <a:spcPct val="90000"/>
              </a:lnSpc>
            </a:pPr>
            <a:r>
              <a:rPr lang="zh-CN" altLang="en-US" sz="1400" b="1">
                <a:solidFill>
                  <a:srgbClr val="FF3300"/>
                </a:solidFill>
                <a:latin typeface="楷体_GB2312" pitchFamily="49" charset="-122"/>
                <a:ea typeface="楷体_GB2312" pitchFamily="49" charset="-122"/>
              </a:rPr>
              <a:t>同时，</a:t>
            </a:r>
            <a:r>
              <a:rPr lang="en-US" altLang="zh-CN" sz="1400" b="1">
                <a:solidFill>
                  <a:srgbClr val="FF3300"/>
                </a:solidFill>
                <a:latin typeface="楷体_GB2312" pitchFamily="49" charset="-122"/>
                <a:ea typeface="楷体_GB2312" pitchFamily="49" charset="-122"/>
              </a:rPr>
              <a:t>Cl</a:t>
            </a:r>
            <a:r>
              <a:rPr lang="zh-CN" altLang="en-US" sz="1400" b="1">
                <a:solidFill>
                  <a:srgbClr val="FF3300"/>
                </a:solidFill>
                <a:latin typeface="楷体_GB2312" pitchFamily="49" charset="-122"/>
                <a:ea typeface="楷体_GB2312" pitchFamily="49" charset="-122"/>
              </a:rPr>
              <a:t>中也只有一个单电子，所以，</a:t>
            </a:r>
            <a:r>
              <a:rPr lang="en-US" altLang="zh-CN" sz="1400" b="1">
                <a:solidFill>
                  <a:srgbClr val="FF3300"/>
                </a:solidFill>
                <a:latin typeface="楷体_GB2312" pitchFamily="49" charset="-122"/>
                <a:ea typeface="楷体_GB2312" pitchFamily="49" charset="-122"/>
              </a:rPr>
              <a:t>Cl</a:t>
            </a:r>
            <a:r>
              <a:rPr lang="zh-CN" altLang="en-US" sz="1400" b="1">
                <a:solidFill>
                  <a:srgbClr val="FF3300"/>
                </a:solidFill>
                <a:latin typeface="楷体_GB2312" pitchFamily="49" charset="-122"/>
                <a:ea typeface="楷体_GB2312" pitchFamily="49" charset="-122"/>
              </a:rPr>
              <a:t>也只能与一个</a:t>
            </a:r>
            <a:r>
              <a:rPr lang="en-US" altLang="zh-CN" sz="1400" b="1">
                <a:solidFill>
                  <a:srgbClr val="FF3300"/>
                </a:solidFill>
                <a:latin typeface="楷体_GB2312" pitchFamily="49" charset="-122"/>
                <a:ea typeface="楷体_GB2312" pitchFamily="49" charset="-122"/>
              </a:rPr>
              <a:t>Cl</a:t>
            </a:r>
            <a:r>
              <a:rPr lang="zh-CN" altLang="en-US" sz="1400" b="1">
                <a:solidFill>
                  <a:srgbClr val="FF3300"/>
                </a:solidFill>
                <a:latin typeface="楷体_GB2312" pitchFamily="49" charset="-122"/>
                <a:ea typeface="楷体_GB2312" pitchFamily="49" charset="-122"/>
              </a:rPr>
              <a:t>或者</a:t>
            </a:r>
            <a:r>
              <a:rPr lang="en-US" altLang="zh-CN" sz="1400" b="1">
                <a:solidFill>
                  <a:srgbClr val="FF3300"/>
                </a:solidFill>
                <a:latin typeface="楷体_GB2312" pitchFamily="49" charset="-122"/>
                <a:ea typeface="楷体_GB2312" pitchFamily="49" charset="-122"/>
              </a:rPr>
              <a:t>H</a:t>
            </a:r>
            <a:r>
              <a:rPr lang="zh-CN" altLang="en-US" sz="1400" b="1">
                <a:solidFill>
                  <a:srgbClr val="FF3300"/>
                </a:solidFill>
                <a:latin typeface="楷体_GB2312" pitchFamily="49" charset="-122"/>
                <a:ea typeface="楷体_GB2312" pitchFamily="49" charset="-122"/>
              </a:rPr>
              <a:t>成键。</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E3D623BA-48C2-42D3-89A1-FD611AB50EE2}"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CAC097A8-0358-4692-B7D2-6B7EAB5DC3F1}" type="slidenum">
              <a:rPr lang="en-US" altLang="zh-CN"/>
              <a:pPr/>
              <a:t>54</a:t>
            </a:fld>
            <a:endParaRPr lang="en-US" altLang="zh-CN"/>
          </a:p>
        </p:txBody>
      </p:sp>
      <p:sp>
        <p:nvSpPr>
          <p:cNvPr id="204802" name="Rectangle 2"/>
          <p:cNvSpPr>
            <a:spLocks noGrp="1" noRot="1" noChangeAspect="1" noChangeArrowheads="1" noTextEdit="1"/>
          </p:cNvSpPr>
          <p:nvPr>
            <p:ph type="sldImg"/>
          </p:nvPr>
        </p:nvSpPr>
        <p:spPr>
          <a:xfrm>
            <a:off x="381000" y="685800"/>
            <a:ext cx="6096000" cy="3429000"/>
          </a:xfrm>
          <a:ln/>
        </p:spPr>
      </p:sp>
      <p:sp>
        <p:nvSpPr>
          <p:cNvPr id="204803" name="Rectangle 3"/>
          <p:cNvSpPr>
            <a:spLocks noGrp="1" noChangeArrowheads="1"/>
          </p:cNvSpPr>
          <p:nvPr>
            <p:ph type="body" idx="1"/>
          </p:nvPr>
        </p:nvSpPr>
        <p:spPr/>
        <p:txBody>
          <a:bodyPr/>
          <a:lstStyle/>
          <a:p>
            <a:r>
              <a:rPr lang="zh-CN" altLang="en-US"/>
              <a:t>例如：计算</a:t>
            </a:r>
            <a:r>
              <a:rPr lang="en-US" altLang="zh-CN" b="1"/>
              <a:t>H</a:t>
            </a:r>
            <a:r>
              <a:rPr lang="en-US" altLang="zh-CN" b="1" baseline="-25000"/>
              <a:t>2</a:t>
            </a:r>
            <a:r>
              <a:rPr lang="zh-CN" altLang="en-US" b="1"/>
              <a:t>、</a:t>
            </a:r>
            <a:r>
              <a:rPr lang="en-US" altLang="zh-CN" b="1"/>
              <a:t>N</a:t>
            </a:r>
            <a:r>
              <a:rPr lang="en-US" altLang="zh-CN" b="1" baseline="-25000"/>
              <a:t>2</a:t>
            </a:r>
            <a:r>
              <a:rPr lang="zh-CN" altLang="en-US" b="1"/>
              <a:t>、</a:t>
            </a:r>
            <a:r>
              <a:rPr lang="en-US" altLang="zh-CN" b="1"/>
              <a:t>O</a:t>
            </a:r>
            <a:r>
              <a:rPr lang="en-US" altLang="zh-CN" b="1" baseline="-25000"/>
              <a:t>2</a:t>
            </a:r>
            <a:r>
              <a:rPr lang="zh-CN" altLang="en-US" b="1"/>
              <a:t>的键级</a:t>
            </a:r>
          </a:p>
          <a:p>
            <a:r>
              <a:rPr lang="zh-CN" altLang="en-US" b="1"/>
              <a:t>通过计算我们可以得出，</a:t>
            </a:r>
            <a:r>
              <a:rPr lang="en-US" altLang="zh-CN" b="1"/>
              <a:t>H</a:t>
            </a:r>
            <a:r>
              <a:rPr lang="en-US" altLang="zh-CN" b="1" baseline="-25000"/>
              <a:t>2</a:t>
            </a:r>
            <a:r>
              <a:rPr lang="zh-CN" altLang="en-US" b="1"/>
              <a:t>、</a:t>
            </a:r>
            <a:r>
              <a:rPr lang="en-US" altLang="zh-CN" b="1"/>
              <a:t>N</a:t>
            </a:r>
            <a:r>
              <a:rPr lang="en-US" altLang="zh-CN" b="1" baseline="-25000"/>
              <a:t>2</a:t>
            </a:r>
            <a:r>
              <a:rPr lang="zh-CN" altLang="en-US" b="1"/>
              <a:t>、</a:t>
            </a:r>
            <a:r>
              <a:rPr lang="en-US" altLang="zh-CN" b="1"/>
              <a:t>O</a:t>
            </a:r>
            <a:r>
              <a:rPr lang="en-US" altLang="zh-CN" b="1" baseline="-25000"/>
              <a:t>2</a:t>
            </a:r>
            <a:r>
              <a:rPr lang="zh-CN" altLang="en-US" b="1"/>
              <a:t>的键级分别是</a:t>
            </a:r>
            <a:r>
              <a:rPr lang="en-US" altLang="zh-CN" b="1"/>
              <a:t>1</a:t>
            </a:r>
            <a:r>
              <a:rPr lang="zh-CN" altLang="en-US" b="1"/>
              <a:t>，</a:t>
            </a:r>
            <a:r>
              <a:rPr lang="en-US" altLang="zh-CN" b="1"/>
              <a:t>3</a:t>
            </a:r>
            <a:r>
              <a:rPr lang="zh-CN" altLang="en-US" b="1"/>
              <a:t>，</a:t>
            </a:r>
            <a:r>
              <a:rPr lang="en-US" altLang="zh-CN" b="1"/>
              <a:t>2</a:t>
            </a:r>
            <a:r>
              <a:rPr lang="zh-CN" altLang="en-US" b="1"/>
              <a:t>，因此，</a:t>
            </a:r>
            <a:r>
              <a:rPr lang="en-US" altLang="zh-CN" b="1"/>
              <a:t>N</a:t>
            </a:r>
            <a:r>
              <a:rPr lang="en-US" altLang="zh-CN" b="1" baseline="-25000"/>
              <a:t>2</a:t>
            </a:r>
            <a:r>
              <a:rPr lang="zh-CN" altLang="en-US" b="1"/>
              <a:t>分子比</a:t>
            </a:r>
            <a:r>
              <a:rPr lang="en-US" altLang="zh-CN" b="1"/>
              <a:t>O</a:t>
            </a:r>
            <a:r>
              <a:rPr lang="en-US" altLang="zh-CN" b="1" baseline="-25000"/>
              <a:t>2</a:t>
            </a:r>
            <a:r>
              <a:rPr lang="zh-CN" altLang="en-US" b="1"/>
              <a:t>分子稳定</a:t>
            </a:r>
          </a:p>
          <a:p>
            <a:endParaRPr lang="en-US" altLang="zh-CN" b="1"/>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D1F0868-64B9-4257-8C65-9B71F352D601}"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1C2EFD9E-E358-4C48-86CC-DF7064B34594}" type="slidenum">
              <a:rPr lang="en-US" altLang="zh-CN"/>
              <a:pPr/>
              <a:t>55</a:t>
            </a:fld>
            <a:endParaRPr lang="en-US" altLang="zh-CN"/>
          </a:p>
        </p:txBody>
      </p:sp>
      <p:sp>
        <p:nvSpPr>
          <p:cNvPr id="148482" name="Rectangle 2"/>
          <p:cNvSpPr>
            <a:spLocks noGrp="1" noRot="1" noChangeAspect="1" noChangeArrowheads="1" noTextEdit="1"/>
          </p:cNvSpPr>
          <p:nvPr>
            <p:ph type="sldImg"/>
          </p:nvPr>
        </p:nvSpPr>
        <p:spPr>
          <a:xfrm>
            <a:off x="381000" y="685800"/>
            <a:ext cx="6096000" cy="3429000"/>
          </a:xfrm>
          <a:ln/>
        </p:spPr>
      </p:sp>
      <p:sp>
        <p:nvSpPr>
          <p:cNvPr id="148483" name="Rectangle 3"/>
          <p:cNvSpPr>
            <a:spLocks noGrp="1" noChangeArrowheads="1"/>
          </p:cNvSpPr>
          <p:nvPr>
            <p:ph type="body" idx="1"/>
          </p:nvPr>
        </p:nvSpPr>
        <p:spPr/>
        <p:txBody>
          <a:bodyPr/>
          <a:lstStyle/>
          <a:p>
            <a:r>
              <a:rPr lang="zh-CN" altLang="en-US" sz="800" b="1" dirty="0">
                <a:latin typeface="楷体_GB2312" pitchFamily="49" charset="-122"/>
                <a:ea typeface="楷体_GB2312" pitchFamily="49" charset="-122"/>
              </a:rPr>
              <a:t>我们知道，物质是有分子组成的，那么为什么物质之间的状态会出现这么多的差异性。</a:t>
            </a:r>
          </a:p>
          <a:p>
            <a:r>
              <a:rPr lang="zh-CN" altLang="en-US" sz="800" b="1" dirty="0">
                <a:solidFill>
                  <a:srgbClr val="FF3300"/>
                </a:solidFill>
                <a:latin typeface="楷体_GB2312" pitchFamily="49" charset="-122"/>
                <a:ea typeface="楷体_GB2312" pitchFamily="49" charset="-122"/>
              </a:rPr>
              <a:t>例如为什么卤素元素单质的状态分别是气态，液态和固态？</a:t>
            </a:r>
          </a:p>
          <a:p>
            <a:r>
              <a:rPr lang="zh-CN" altLang="en-US" sz="800" b="1" dirty="0">
                <a:solidFill>
                  <a:srgbClr val="FF3300"/>
                </a:solidFill>
                <a:latin typeface="楷体_GB2312" pitchFamily="49" charset="-122"/>
                <a:ea typeface="楷体_GB2312" pitchFamily="49" charset="-122"/>
              </a:rPr>
              <a:t>这是由于分子间作用力强弱的关系，</a:t>
            </a:r>
          </a:p>
          <a:p>
            <a:r>
              <a:rPr lang="zh-CN" altLang="en-US" sz="800" b="1" dirty="0">
                <a:solidFill>
                  <a:srgbClr val="FF3300"/>
                </a:solidFill>
                <a:latin typeface="楷体_GB2312" pitchFamily="49" charset="-122"/>
                <a:ea typeface="楷体_GB2312" pitchFamily="49" charset="-122"/>
              </a:rPr>
              <a:t>还有，为什么</a:t>
            </a:r>
            <a:r>
              <a:rPr lang="en-US" altLang="zh-CN" sz="800" b="1" dirty="0">
                <a:solidFill>
                  <a:srgbClr val="FF3300"/>
                </a:solidFill>
                <a:latin typeface="楷体_GB2312" pitchFamily="49" charset="-122"/>
                <a:ea typeface="楷体_GB2312" pitchFamily="49" charset="-122"/>
              </a:rPr>
              <a:t>DNA</a:t>
            </a:r>
            <a:r>
              <a:rPr lang="zh-CN" altLang="en-US" sz="800" b="1" dirty="0">
                <a:solidFill>
                  <a:srgbClr val="FF3300"/>
                </a:solidFill>
                <a:latin typeface="楷体_GB2312" pitchFamily="49" charset="-122"/>
                <a:ea typeface="楷体_GB2312" pitchFamily="49" charset="-122"/>
              </a:rPr>
              <a:t>是双螺旋，而不是单链？</a:t>
            </a:r>
          </a:p>
          <a:p>
            <a:r>
              <a:rPr lang="zh-CN" altLang="en-US" sz="800" b="1" dirty="0">
                <a:solidFill>
                  <a:srgbClr val="FF3300"/>
                </a:solidFill>
                <a:latin typeface="楷体_GB2312" pitchFamily="49" charset="-122"/>
                <a:ea typeface="楷体_GB2312" pitchFamily="49" charset="-122"/>
              </a:rPr>
              <a:t>这是由于</a:t>
            </a:r>
            <a:r>
              <a:rPr lang="en-US" altLang="zh-CN" sz="800" b="1" dirty="0">
                <a:solidFill>
                  <a:srgbClr val="FF3300"/>
                </a:solidFill>
                <a:latin typeface="楷体_GB2312" pitchFamily="49" charset="-122"/>
                <a:ea typeface="楷体_GB2312" pitchFamily="49" charset="-122"/>
              </a:rPr>
              <a:t>DNA</a:t>
            </a:r>
            <a:r>
              <a:rPr lang="zh-CN" altLang="en-US" sz="800" b="1" dirty="0">
                <a:solidFill>
                  <a:srgbClr val="FF3300"/>
                </a:solidFill>
                <a:latin typeface="楷体_GB2312" pitchFamily="49" charset="-122"/>
                <a:ea typeface="楷体_GB2312" pitchFamily="49" charset="-122"/>
              </a:rPr>
              <a:t>双链之间存在很强的氢键，。</a:t>
            </a:r>
          </a:p>
          <a:p>
            <a:r>
              <a:rPr lang="zh-CN" altLang="en-US" sz="800" b="1" dirty="0">
                <a:solidFill>
                  <a:srgbClr val="FF3300"/>
                </a:solidFill>
                <a:latin typeface="楷体_GB2312" pitchFamily="49" charset="-122"/>
                <a:ea typeface="楷体_GB2312" pitchFamily="49" charset="-122"/>
              </a:rPr>
              <a:t>下面我们就来学习分子间的作用力和氢键。</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800" dirty="0"/>
              <a:t>DNA</a:t>
            </a:r>
            <a:r>
              <a:rPr lang="zh-CN" altLang="en-US" sz="800" dirty="0"/>
              <a:t>为什么是以双螺旋存在，双螺旋能稳定存在的原因在那里？</a:t>
            </a:r>
          </a:p>
          <a:p>
            <a:endParaRPr lang="en-US" altLang="zh-CN" sz="800" b="1" dirty="0">
              <a:solidFill>
                <a:srgbClr val="FF3300"/>
              </a:solidFill>
              <a:latin typeface="楷体_GB2312" pitchFamily="49" charset="-122"/>
              <a:ea typeface="楷体_GB2312" pitchFamily="49"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7664190F-B0DC-452F-9C47-D9717560A707}"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EF6EC02B-E5F1-42A2-9628-F6AD1509CCC9}" type="slidenum">
              <a:rPr lang="en-US" altLang="zh-CN"/>
              <a:pPr/>
              <a:t>56</a:t>
            </a:fld>
            <a:endParaRPr lang="en-US" altLang="zh-CN"/>
          </a:p>
        </p:txBody>
      </p:sp>
      <p:sp>
        <p:nvSpPr>
          <p:cNvPr id="205826" name="Rectangle 2"/>
          <p:cNvSpPr>
            <a:spLocks noGrp="1" noRot="1" noChangeAspect="1" noChangeArrowheads="1" noTextEdit="1"/>
          </p:cNvSpPr>
          <p:nvPr>
            <p:ph type="sldImg"/>
          </p:nvPr>
        </p:nvSpPr>
        <p:spPr>
          <a:xfrm>
            <a:off x="381000" y="685800"/>
            <a:ext cx="6096000" cy="3429000"/>
          </a:xfrm>
          <a:ln/>
        </p:spPr>
      </p:sp>
      <p:sp>
        <p:nvSpPr>
          <p:cNvPr id="205827" name="Rectangle 3"/>
          <p:cNvSpPr>
            <a:spLocks noGrp="1" noChangeArrowheads="1"/>
          </p:cNvSpPr>
          <p:nvPr>
            <p:ph type="body" idx="1"/>
          </p:nvPr>
        </p:nvSpPr>
        <p:spPr/>
        <p:txBody>
          <a:bodyPr/>
          <a:lstStyle/>
          <a:p>
            <a:r>
              <a:rPr lang="zh-CN" altLang="en-US"/>
              <a:t>这一节，分三部分，读：</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8ED2CDD2-D713-46F4-BCBA-2299E1021E3A}"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02CABA5B-ADBD-42C4-B50D-B189A9CB4AAB}" type="slidenum">
              <a:rPr lang="en-US" altLang="zh-CN"/>
              <a:pPr/>
              <a:t>57</a:t>
            </a:fld>
            <a:endParaRPr lang="en-US" altLang="zh-CN"/>
          </a:p>
        </p:txBody>
      </p:sp>
      <p:sp>
        <p:nvSpPr>
          <p:cNvPr id="209922" name="Rectangle 2"/>
          <p:cNvSpPr>
            <a:spLocks noGrp="1" noRot="1" noChangeAspect="1" noChangeArrowheads="1" noTextEdit="1"/>
          </p:cNvSpPr>
          <p:nvPr>
            <p:ph type="sldImg"/>
          </p:nvPr>
        </p:nvSpPr>
        <p:spPr>
          <a:xfrm>
            <a:off x="381000" y="685800"/>
            <a:ext cx="6096000" cy="3429000"/>
          </a:xfrm>
          <a:ln/>
        </p:spPr>
      </p:sp>
      <p:sp>
        <p:nvSpPr>
          <p:cNvPr id="209923" name="Rectangle 3"/>
          <p:cNvSpPr>
            <a:spLocks noGrp="1" noChangeArrowheads="1"/>
          </p:cNvSpPr>
          <p:nvPr>
            <p:ph type="body" idx="1"/>
          </p:nvPr>
        </p:nvSpPr>
        <p:spPr/>
        <p:txBody>
          <a:bodyPr/>
          <a:lstStyle/>
          <a:p>
            <a:r>
              <a:rPr lang="zh-CN" altLang="en-US"/>
              <a:t>我们知道，读化学建。。。。。</a:t>
            </a:r>
          </a:p>
          <a:p>
            <a:endParaRPr lang="zh-CN" altLang="en-US"/>
          </a:p>
          <a:p>
            <a:r>
              <a:rPr lang="zh-CN" altLang="en-US"/>
              <a:t>而分子间的。。。读</a:t>
            </a:r>
          </a:p>
          <a:p>
            <a:endParaRPr lang="zh-CN" altLang="en-US"/>
          </a:p>
          <a:p>
            <a:r>
              <a:rPr lang="zh-CN" altLang="en-US"/>
              <a:t>这种分子间的作用力决定着物质的物理性质。比如说熔点沸点。</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6C55B53-5A1F-4946-8CA7-6C95D6AE6A3C}"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167CFFA5-18B3-49AC-B812-912EEDAF79F1}" type="slidenum">
              <a:rPr lang="en-US" altLang="zh-CN"/>
              <a:pPr/>
              <a:t>58</a:t>
            </a:fld>
            <a:endParaRPr lang="en-US" altLang="zh-CN"/>
          </a:p>
        </p:txBody>
      </p:sp>
      <p:sp>
        <p:nvSpPr>
          <p:cNvPr id="216066" name="Rectangle 2"/>
          <p:cNvSpPr>
            <a:spLocks noGrp="1" noRot="1" noChangeAspect="1" noChangeArrowheads="1" noTextEdit="1"/>
          </p:cNvSpPr>
          <p:nvPr>
            <p:ph type="sldImg"/>
          </p:nvPr>
        </p:nvSpPr>
        <p:spPr>
          <a:xfrm>
            <a:off x="381000" y="685800"/>
            <a:ext cx="6096000" cy="3429000"/>
          </a:xfrm>
          <a:ln/>
        </p:spPr>
      </p:sp>
      <p:sp>
        <p:nvSpPr>
          <p:cNvPr id="216067" name="Rectangle 3"/>
          <p:cNvSpPr>
            <a:spLocks noGrp="1" noChangeArrowheads="1"/>
          </p:cNvSpPr>
          <p:nvPr>
            <p:ph type="body" idx="1"/>
          </p:nvPr>
        </p:nvSpPr>
        <p:spPr/>
        <p:txBody>
          <a:bodyPr/>
          <a:lstStyle/>
          <a:p>
            <a:r>
              <a:rPr lang="zh-CN" altLang="en-US" b="1">
                <a:solidFill>
                  <a:srgbClr val="990033"/>
                </a:solidFill>
              </a:rPr>
              <a:t>范德华力共有五个特点，读：</a:t>
            </a:r>
          </a:p>
          <a:p>
            <a:endParaRPr lang="zh-CN" altLang="en-US" b="1">
              <a:solidFill>
                <a:srgbClr val="990033"/>
              </a:solidFill>
            </a:endParaRPr>
          </a:p>
          <a:p>
            <a:r>
              <a:rPr lang="zh-CN" altLang="en-US" b="1">
                <a:solidFill>
                  <a:srgbClr val="990033"/>
                </a:solidFill>
              </a:rPr>
              <a:t>下面我们分别学习这几种力。</a:t>
            </a:r>
          </a:p>
          <a:p>
            <a:endParaRPr lang="zh-CN" altLang="en-US" b="1">
              <a:solidFill>
                <a:srgbClr val="990033"/>
              </a:solidFill>
            </a:endParaRPr>
          </a:p>
          <a:p>
            <a:endParaRPr lang="en-US" altLang="zh-CN" b="1">
              <a:solidFill>
                <a:srgbClr val="990033"/>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b="1" dirty="0">
                <a:ea typeface="华文中宋" pitchFamily="2" charset="-122"/>
              </a:rPr>
              <a:t>极性分子接近时，在分子永久偶极的影响下，分子发生变形，正、负电荷中心的距离被拉大，产生诱导偶极。因此诱导力也存在于极性分子之间。</a:t>
            </a:r>
          </a:p>
          <a:p>
            <a:endParaRPr lang="zh-CN" altLang="en-US" dirty="0"/>
          </a:p>
        </p:txBody>
      </p:sp>
      <p:sp>
        <p:nvSpPr>
          <p:cNvPr id="4" name="灯片编号占位符 3"/>
          <p:cNvSpPr>
            <a:spLocks noGrp="1"/>
          </p:cNvSpPr>
          <p:nvPr>
            <p:ph type="sldNum" sz="quarter" idx="10"/>
          </p:nvPr>
        </p:nvSpPr>
        <p:spPr/>
        <p:txBody>
          <a:bodyPr/>
          <a:lstStyle/>
          <a:p>
            <a:fld id="{AA555B7E-68A3-4E30-B2C9-E53C14C3D771}" type="slidenum">
              <a:rPr lang="zh-CN" altLang="en-US" smtClean="0"/>
              <a:t>60</a:t>
            </a:fld>
            <a:endParaRPr lang="zh-CN" altLang="en-US"/>
          </a:p>
        </p:txBody>
      </p:sp>
    </p:spTree>
    <p:extLst>
      <p:ext uri="{BB962C8B-B14F-4D97-AF65-F5344CB8AC3E}">
        <p14:creationId xmlns:p14="http://schemas.microsoft.com/office/powerpoint/2010/main" val="29971266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BAB7F930-67A4-41A9-BE24-3CE700B977E8}"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3B0603CD-0A7F-49F3-9F0A-D1B60E5FBC32}" type="slidenum">
              <a:rPr lang="en-US" altLang="zh-CN"/>
              <a:pPr/>
              <a:t>67</a:t>
            </a:fld>
            <a:endParaRPr lang="en-US" altLang="zh-CN"/>
          </a:p>
        </p:txBody>
      </p:sp>
      <p:sp>
        <p:nvSpPr>
          <p:cNvPr id="217090" name="Rectangle 2"/>
          <p:cNvSpPr>
            <a:spLocks noGrp="1" noRot="1" noChangeAspect="1" noChangeArrowheads="1" noTextEdit="1"/>
          </p:cNvSpPr>
          <p:nvPr>
            <p:ph type="sldImg"/>
          </p:nvPr>
        </p:nvSpPr>
        <p:spPr>
          <a:xfrm>
            <a:off x="381000" y="685800"/>
            <a:ext cx="6096000" cy="3429000"/>
          </a:xfrm>
          <a:ln/>
        </p:spPr>
      </p:sp>
      <p:sp>
        <p:nvSpPr>
          <p:cNvPr id="217091" name="Rectangle 3"/>
          <p:cNvSpPr>
            <a:spLocks noGrp="1" noChangeArrowheads="1"/>
          </p:cNvSpPr>
          <p:nvPr>
            <p:ph type="body" idx="1"/>
          </p:nvPr>
        </p:nvSpPr>
        <p:spPr/>
        <p:txBody>
          <a:bodyPr/>
          <a:lstStyle/>
          <a:p>
            <a:r>
              <a:rPr lang="zh-CN" altLang="en-US"/>
              <a:t>首先，</a:t>
            </a:r>
          </a:p>
          <a:p>
            <a:endParaRPr lang="zh-CN" altLang="en-US"/>
          </a:p>
          <a:p>
            <a:r>
              <a:rPr lang="zh-CN" altLang="en-US"/>
              <a:t>其次：</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dt" idx="1"/>
          </p:nvPr>
        </p:nvSpPr>
        <p:spPr>
          <a:ln/>
        </p:spPr>
        <p:txBody>
          <a:bodyPr/>
          <a:lstStyle/>
          <a:p>
            <a:fld id="{43AC6977-65C5-4AC7-941E-914B35C28234}" type="datetime1">
              <a:rPr lang="zh-CN" altLang="en-US"/>
              <a:pPr/>
              <a:t>2018/1/3</a:t>
            </a:fld>
            <a:endParaRPr lang="en-US" altLang="zh-CN"/>
          </a:p>
        </p:txBody>
      </p:sp>
      <p:sp>
        <p:nvSpPr>
          <p:cNvPr id="7" name="Rectangle 7"/>
          <p:cNvSpPr>
            <a:spLocks noGrp="1" noChangeArrowheads="1"/>
          </p:cNvSpPr>
          <p:nvPr>
            <p:ph type="sldNum" sz="quarter" idx="5"/>
          </p:nvPr>
        </p:nvSpPr>
        <p:spPr>
          <a:ln/>
        </p:spPr>
        <p:txBody>
          <a:bodyPr/>
          <a:lstStyle/>
          <a:p>
            <a:fld id="{30C7E8DA-87AC-4A51-85E1-F08A456EEEFA}" type="slidenum">
              <a:rPr lang="en-US" altLang="zh-CN"/>
              <a:pPr/>
              <a:t>68</a:t>
            </a:fld>
            <a:endParaRPr lang="en-US" altLang="zh-CN"/>
          </a:p>
        </p:txBody>
      </p:sp>
      <p:sp>
        <p:nvSpPr>
          <p:cNvPr id="218114" name="Rectangle 2"/>
          <p:cNvSpPr>
            <a:spLocks noGrp="1" noRot="1" noChangeAspect="1" noChangeArrowheads="1" noTextEdit="1"/>
          </p:cNvSpPr>
          <p:nvPr>
            <p:ph type="sldImg"/>
          </p:nvPr>
        </p:nvSpPr>
        <p:spPr>
          <a:xfrm>
            <a:off x="381000" y="685800"/>
            <a:ext cx="6096000" cy="3429000"/>
          </a:xfrm>
          <a:ln/>
        </p:spPr>
      </p:sp>
      <p:sp>
        <p:nvSpPr>
          <p:cNvPr id="218115" name="Rectangle 3"/>
          <p:cNvSpPr>
            <a:spLocks noGrp="1" noChangeArrowheads="1"/>
          </p:cNvSpPr>
          <p:nvPr>
            <p:ph type="body" idx="1"/>
          </p:nvPr>
        </p:nvSpPr>
        <p:spPr/>
        <p:txBody>
          <a:bodyPr/>
          <a:lstStyle/>
          <a:p>
            <a:r>
              <a:rPr lang="zh-CN" altLang="en-US" sz="1300" b="1">
                <a:latin typeface="宋体" charset="-122"/>
              </a:rPr>
              <a:t>氢键对物质性质的影响</a:t>
            </a:r>
          </a:p>
          <a:p>
            <a:r>
              <a:rPr lang="zh-CN" altLang="en-US" sz="1300" b="1">
                <a:latin typeface="宋体" charset="-122"/>
              </a:rPr>
              <a:t>首先是</a:t>
            </a:r>
            <a:r>
              <a:rPr kumimoji="1" lang="zh-CN" altLang="en-US" sz="1300" b="1">
                <a:solidFill>
                  <a:srgbClr val="FF3300"/>
                </a:solidFill>
              </a:rPr>
              <a:t>对物质熔点和沸点的影响</a:t>
            </a:r>
            <a:r>
              <a:rPr kumimoji="1" lang="zh-CN" altLang="en-US" sz="1300"/>
              <a:t> </a:t>
            </a:r>
          </a:p>
          <a:p>
            <a:r>
              <a:rPr kumimoji="1" lang="zh-CN" altLang="en-US" sz="1300"/>
              <a:t>读：</a:t>
            </a:r>
          </a:p>
          <a:p>
            <a:r>
              <a:rPr kumimoji="1" lang="zh-CN" altLang="en-US" sz="1300"/>
              <a:t>这是因为因为要使固体熔化或液体气化，不仅需要克服分子间的</a:t>
            </a:r>
            <a:r>
              <a:rPr kumimoji="1" lang="en-US" altLang="zh-CN" sz="1300"/>
              <a:t>van der Waals</a:t>
            </a:r>
            <a:r>
              <a:rPr kumimoji="1" lang="zh-CN" altLang="en-US" sz="1300"/>
              <a:t>力，还必须提供更多的能量去破坏比</a:t>
            </a:r>
            <a:r>
              <a:rPr kumimoji="1" lang="en-US" altLang="zh-CN" sz="1300"/>
              <a:t>van der Waals</a:t>
            </a:r>
            <a:r>
              <a:rPr kumimoji="1" lang="zh-CN" altLang="en-US" sz="1300"/>
              <a:t>力大得多的氢键。 </a:t>
            </a:r>
          </a:p>
          <a:p>
            <a:endParaRPr kumimoji="1" lang="zh-CN" altLang="en-US" sz="1300"/>
          </a:p>
          <a:p>
            <a:r>
              <a:rPr kumimoji="1" lang="zh-CN" altLang="en-US" sz="1300"/>
              <a:t>其次，氢键对物质的溶解度也有很大的影响</a:t>
            </a:r>
          </a:p>
          <a:p>
            <a:r>
              <a:rPr kumimoji="1" lang="zh-CN" altLang="en-US" sz="1300" b="1"/>
              <a:t>溶质分子和溶剂分子之间能够形成氢键，则溶质的溶解度显著增大</a:t>
            </a:r>
            <a:endParaRPr kumimoji="1" lang="zh-CN" altLang="en-US" sz="1300"/>
          </a:p>
          <a:p>
            <a:r>
              <a:rPr kumimoji="1" lang="zh-CN" altLang="en-US" sz="1300"/>
              <a:t>例如，</a:t>
            </a:r>
            <a:r>
              <a:rPr kumimoji="1" lang="en-US" altLang="zh-CN" sz="1300"/>
              <a:t>NH3</a:t>
            </a:r>
            <a:r>
              <a:rPr kumimoji="1" lang="zh-CN" altLang="en-US" sz="1300"/>
              <a:t>和</a:t>
            </a:r>
            <a:r>
              <a:rPr kumimoji="1" lang="en-US" altLang="zh-CN" sz="1300"/>
              <a:t>H2O</a:t>
            </a:r>
            <a:r>
              <a:rPr kumimoji="1" lang="zh-CN" altLang="en-US" sz="1300"/>
              <a:t>分子间可形成分子间氢键，故氨在水中的溶解度很大。</a:t>
            </a:r>
          </a:p>
          <a:p>
            <a:r>
              <a:rPr kumimoji="1" lang="zh-CN" altLang="en-US" sz="1300"/>
              <a:t>读：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504F63-FA1F-490E-BFEB-0851EBA9F2BD}" type="slidenum">
              <a:rPr lang="en-US" altLang="zh-CN"/>
              <a:pPr/>
              <a:t>10</a:t>
            </a:fld>
            <a:endParaRPr lang="en-US" altLang="zh-CN"/>
          </a:p>
        </p:txBody>
      </p:sp>
      <p:sp>
        <p:nvSpPr>
          <p:cNvPr id="207874" name="Rectangle 2"/>
          <p:cNvSpPr>
            <a:spLocks noGrp="1" noRot="1" noChangeAspect="1" noChangeArrowheads="1" noTextEdit="1"/>
          </p:cNvSpPr>
          <p:nvPr>
            <p:ph type="sldImg"/>
          </p:nvPr>
        </p:nvSpPr>
        <p:spPr>
          <a:xfrm>
            <a:off x="381000" y="685800"/>
            <a:ext cx="6096000" cy="3429000"/>
          </a:xfrm>
          <a:ln/>
        </p:spPr>
      </p:sp>
      <p:sp>
        <p:nvSpPr>
          <p:cNvPr id="207875" name="Rectangle 3"/>
          <p:cNvSpPr>
            <a:spLocks noGrp="1" noChangeArrowheads="1"/>
          </p:cNvSpPr>
          <p:nvPr>
            <p:ph type="body" idx="1"/>
          </p:nvPr>
        </p:nvSpPr>
        <p:spPr/>
        <p:txBody>
          <a:bodyPr/>
          <a:lstStyle/>
          <a:p>
            <a:r>
              <a:rPr lang="zh-CN" altLang="en-US"/>
              <a:t>根据成键时电子云重叠方式的不同，共价键可分为</a:t>
            </a:r>
            <a:r>
              <a:rPr lang="en-US" altLang="zh-CN" i="1"/>
              <a:t>σ</a:t>
            </a:r>
            <a:r>
              <a:rPr lang="zh-CN" altLang="en-US"/>
              <a:t>键和</a:t>
            </a:r>
            <a:r>
              <a:rPr lang="en-US" altLang="zh-CN" i="1"/>
              <a:t>π</a:t>
            </a:r>
            <a:r>
              <a:rPr lang="zh-CN" altLang="en-US"/>
              <a:t>键两种类型 </a:t>
            </a:r>
          </a:p>
          <a:p>
            <a:r>
              <a:rPr lang="zh-CN" altLang="en-US"/>
              <a:t>下面，我们分别介绍这两种键</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8DDA74-B664-4891-B498-318C4B822215}" type="slidenum">
              <a:rPr lang="en-US" altLang="zh-CN"/>
              <a:pPr/>
              <a:t>12</a:t>
            </a:fld>
            <a:endParaRPr lang="en-US" altLang="zh-CN"/>
          </a:p>
        </p:txBody>
      </p:sp>
      <p:sp>
        <p:nvSpPr>
          <p:cNvPr id="209922" name="Rectangle 2"/>
          <p:cNvSpPr>
            <a:spLocks noGrp="1" noRot="1" noChangeAspect="1" noChangeArrowheads="1" noTextEdit="1"/>
          </p:cNvSpPr>
          <p:nvPr>
            <p:ph type="sldImg"/>
          </p:nvPr>
        </p:nvSpPr>
        <p:spPr>
          <a:xfrm>
            <a:off x="381000" y="685800"/>
            <a:ext cx="6096000" cy="3429000"/>
          </a:xfrm>
          <a:ln/>
        </p:spPr>
      </p:sp>
      <p:sp>
        <p:nvSpPr>
          <p:cNvPr id="209923" name="Rectangle 3"/>
          <p:cNvSpPr>
            <a:spLocks noGrp="1" noChangeArrowheads="1"/>
          </p:cNvSpPr>
          <p:nvPr>
            <p:ph type="body" idx="1"/>
          </p:nvPr>
        </p:nvSpPr>
        <p:spPr/>
        <p:txBody>
          <a:bodyPr/>
          <a:lstStyle/>
          <a:p>
            <a:r>
              <a:rPr lang="zh-CN" altLang="en-US" dirty="0"/>
              <a:t>共价键的另一种成键方式是成键原子中，两个垂直于键轴彼此平行的未成对电子的电子云（如</a:t>
            </a:r>
            <a:r>
              <a:rPr lang="en-US" altLang="zh-CN" dirty="0"/>
              <a:t>p</a:t>
            </a:r>
            <a:r>
              <a:rPr lang="zh-CN" altLang="en-US" dirty="0"/>
              <a:t>轨道电子云）以“肩并肩”</a:t>
            </a:r>
            <a:r>
              <a:rPr lang="en-US" altLang="zh-CN" dirty="0"/>
              <a:t>(</a:t>
            </a:r>
            <a:r>
              <a:rPr lang="zh-CN" altLang="en-US" dirty="0"/>
              <a:t>平行</a:t>
            </a:r>
            <a:r>
              <a:rPr lang="en-US" altLang="zh-CN" dirty="0"/>
              <a:t>)</a:t>
            </a:r>
            <a:r>
              <a:rPr lang="zh-CN" altLang="en-US" dirty="0"/>
              <a:t>方式相重叠，电子云的重叠部分对通过键轴的一个平面呈镜面对称分布</a:t>
            </a:r>
            <a:r>
              <a:rPr lang="en-US" altLang="zh-CN" dirty="0"/>
              <a:t>(</a:t>
            </a:r>
            <a:r>
              <a:rPr lang="zh-CN" altLang="en-US" dirty="0"/>
              <a:t>见图</a:t>
            </a:r>
            <a:r>
              <a:rPr lang="en-US" altLang="zh-CN" dirty="0"/>
              <a:t>10</a:t>
            </a:r>
            <a:r>
              <a:rPr lang="zh-CN" altLang="en-US" dirty="0"/>
              <a:t>－</a:t>
            </a:r>
            <a:r>
              <a:rPr lang="en-US" altLang="zh-CN" dirty="0"/>
              <a:t>6)</a:t>
            </a:r>
            <a:r>
              <a:rPr lang="zh-CN" altLang="en-US" dirty="0"/>
              <a:t>，这种共价键叫</a:t>
            </a:r>
            <a:r>
              <a:rPr lang="en-US" altLang="zh-CN" i="1" dirty="0"/>
              <a:t>π</a:t>
            </a:r>
            <a:r>
              <a:rPr lang="zh-CN" altLang="en-US" dirty="0"/>
              <a:t>键。</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2A91A5-67C4-47EA-90AA-F9A65AC367FB}" type="slidenum">
              <a:rPr lang="en-US" altLang="zh-CN"/>
              <a:pPr/>
              <a:t>14</a:t>
            </a:fld>
            <a:endParaRPr lang="en-US" altLang="zh-CN"/>
          </a:p>
        </p:txBody>
      </p:sp>
      <p:sp>
        <p:nvSpPr>
          <p:cNvPr id="212994" name="Rectangle 2"/>
          <p:cNvSpPr>
            <a:spLocks noGrp="1" noRot="1" noChangeAspect="1" noChangeArrowheads="1" noTextEdit="1"/>
          </p:cNvSpPr>
          <p:nvPr>
            <p:ph type="sldImg"/>
          </p:nvPr>
        </p:nvSpPr>
        <p:spPr>
          <a:xfrm>
            <a:off x="381000" y="685800"/>
            <a:ext cx="6096000" cy="3429000"/>
          </a:xfrm>
          <a:ln/>
        </p:spPr>
      </p:sp>
      <p:sp>
        <p:nvSpPr>
          <p:cNvPr id="212995" name="Rectangle 3"/>
          <p:cNvSpPr>
            <a:spLocks noGrp="1" noChangeArrowheads="1"/>
          </p:cNvSpPr>
          <p:nvPr>
            <p:ph type="body" idx="1"/>
          </p:nvPr>
        </p:nvSpPr>
        <p:spPr/>
        <p:txBody>
          <a:bodyPr/>
          <a:lstStyle/>
          <a:p>
            <a:r>
              <a:rPr lang="zh-CN" altLang="en-US"/>
              <a:t>配位键的形成方式和共价键有所不同，但成键后，两者是没有质的区别的。配位键不仅存在于简单分子中，而且在复杂分子或离子中，特别是在配位化合物中普遍存在。关于配位键理论将在配位化合物一章中作进一步介绍。</a:t>
            </a:r>
          </a:p>
          <a:p>
            <a:endParaRPr lang="zh-CN" altLang="en-US"/>
          </a:p>
          <a:p>
            <a:r>
              <a:rPr lang="zh-CN" altLang="en-US"/>
              <a:t>上面，我们一起学习了共价键的类型，下面，我们学习一下共价键的物理性质。</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9A583E-0B2F-4F93-89D7-FA0A341A16C7}" type="slidenum">
              <a:rPr lang="en-US" altLang="zh-CN"/>
              <a:pPr/>
              <a:t>15</a:t>
            </a:fld>
            <a:endParaRPr lang="en-US" altLang="zh-CN"/>
          </a:p>
        </p:txBody>
      </p:sp>
      <p:sp>
        <p:nvSpPr>
          <p:cNvPr id="214018" name="Rectangle 2"/>
          <p:cNvSpPr>
            <a:spLocks noGrp="1" noRot="1" noChangeAspect="1" noChangeArrowheads="1" noTextEdit="1"/>
          </p:cNvSpPr>
          <p:nvPr>
            <p:ph type="sldImg"/>
          </p:nvPr>
        </p:nvSpPr>
        <p:spPr>
          <a:xfrm>
            <a:off x="381000" y="685800"/>
            <a:ext cx="6096000" cy="3429000"/>
          </a:xfrm>
          <a:ln/>
        </p:spPr>
      </p:sp>
      <p:sp>
        <p:nvSpPr>
          <p:cNvPr id="214019" name="Rectangle 3"/>
          <p:cNvSpPr>
            <a:spLocks noGrp="1" noChangeArrowheads="1"/>
          </p:cNvSpPr>
          <p:nvPr>
            <p:ph type="body" idx="1"/>
          </p:nvPr>
        </p:nvSpPr>
        <p:spPr/>
        <p:txBody>
          <a:bodyPr/>
          <a:lstStyle/>
          <a:p>
            <a:r>
              <a:rPr lang="zh-CN" altLang="en-US"/>
              <a:t>我们把表征化学键某些性质的物理量称为键参数（</a:t>
            </a:r>
            <a:r>
              <a:rPr lang="en-US" altLang="zh-CN"/>
              <a:t>bond parameter</a:t>
            </a:r>
            <a:r>
              <a:rPr lang="zh-CN" altLang="en-US"/>
              <a:t>） </a:t>
            </a:r>
          </a:p>
          <a:p>
            <a:endParaRPr lang="zh-CN" altLang="en-US"/>
          </a:p>
          <a:p>
            <a:r>
              <a:rPr lang="zh-CN" altLang="en-US"/>
              <a:t>键参数主要分为：读</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9E920-B4FD-4760-88A9-A1BC26F2E9F0}" type="slidenum">
              <a:rPr lang="en-US" altLang="zh-CN"/>
              <a:pPr/>
              <a:t>16</a:t>
            </a:fld>
            <a:endParaRPr lang="en-US" altLang="zh-CN"/>
          </a:p>
        </p:txBody>
      </p:sp>
      <p:sp>
        <p:nvSpPr>
          <p:cNvPr id="165890" name="Rectangle 2"/>
          <p:cNvSpPr>
            <a:spLocks noGrp="1" noRot="1" noChangeAspect="1" noChangeArrowheads="1" noTextEdit="1"/>
          </p:cNvSpPr>
          <p:nvPr>
            <p:ph type="sldImg"/>
          </p:nvPr>
        </p:nvSpPr>
        <p:spPr>
          <a:xfrm>
            <a:off x="381000" y="685800"/>
            <a:ext cx="6096000" cy="3429000"/>
          </a:xfrm>
          <a:ln/>
        </p:spPr>
      </p:sp>
      <p:sp>
        <p:nvSpPr>
          <p:cNvPr id="165891" name="Rectangle 3"/>
          <p:cNvSpPr>
            <a:spLocks noGrp="1" noChangeArrowheads="1"/>
          </p:cNvSpPr>
          <p:nvPr>
            <p:ph type="body" idx="1"/>
          </p:nvPr>
        </p:nvSpPr>
        <p:spPr/>
        <p:txBody>
          <a:bodyPr/>
          <a:lstStyle/>
          <a:p>
            <a:r>
              <a:rPr lang="zh-CN" altLang="en-US" sz="1600" b="1" dirty="0">
                <a:ea typeface="楷体_GB2312" pitchFamily="49" charset="-122"/>
              </a:rPr>
              <a:t>它一般是指在</a:t>
            </a:r>
            <a:r>
              <a:rPr lang="en-US" altLang="zh-CN" sz="1600" b="1" dirty="0">
                <a:ea typeface="楷体_GB2312" pitchFamily="49" charset="-122"/>
              </a:rPr>
              <a:t>298 K</a:t>
            </a:r>
            <a:r>
              <a:rPr lang="zh-CN" altLang="en-US" sz="1600" b="1" dirty="0">
                <a:ea typeface="楷体_GB2312" pitchFamily="49" charset="-122"/>
              </a:rPr>
              <a:t>和标准压力 </a:t>
            </a:r>
            <a:r>
              <a:rPr lang="en-US" altLang="zh-CN" sz="1600" b="1" dirty="0">
                <a:ea typeface="楷体_GB2312" pitchFamily="49" charset="-122"/>
              </a:rPr>
              <a:t>(100kPa) </a:t>
            </a:r>
            <a:r>
              <a:rPr lang="zh-CN" altLang="en-US" sz="1600" b="1" dirty="0">
                <a:ea typeface="楷体_GB2312" pitchFamily="49" charset="-122"/>
              </a:rPr>
              <a:t>下，</a:t>
            </a:r>
            <a:r>
              <a:rPr lang="zh-CN" altLang="en-US" sz="1600" b="1" dirty="0">
                <a:solidFill>
                  <a:srgbClr val="FF3300"/>
                </a:solidFill>
                <a:ea typeface="楷体_GB2312" pitchFamily="49" charset="-122"/>
              </a:rPr>
              <a:t>将</a:t>
            </a:r>
            <a:r>
              <a:rPr lang="en-US" altLang="zh-CN" sz="1600" b="1" dirty="0">
                <a:solidFill>
                  <a:srgbClr val="FF3300"/>
                </a:solidFill>
                <a:ea typeface="楷体_GB2312" pitchFamily="49" charset="-122"/>
              </a:rPr>
              <a:t>1mol</a:t>
            </a:r>
            <a:r>
              <a:rPr lang="zh-CN" altLang="en-US" sz="1600" b="1" dirty="0">
                <a:solidFill>
                  <a:srgbClr val="FF3300"/>
                </a:solidFill>
                <a:ea typeface="楷体_GB2312" pitchFamily="49" charset="-122"/>
              </a:rPr>
              <a:t>气态</a:t>
            </a:r>
            <a:r>
              <a:rPr lang="en-US" altLang="zh-CN" sz="1600" b="1" dirty="0">
                <a:solidFill>
                  <a:srgbClr val="FF3300"/>
                </a:solidFill>
                <a:ea typeface="楷体_GB2312" pitchFamily="49" charset="-122"/>
              </a:rPr>
              <a:t>AB</a:t>
            </a:r>
            <a:r>
              <a:rPr lang="zh-CN" altLang="en-US" sz="1600" b="1" dirty="0">
                <a:solidFill>
                  <a:srgbClr val="FF3300"/>
                </a:solidFill>
                <a:ea typeface="楷体_GB2312" pitchFamily="49" charset="-122"/>
              </a:rPr>
              <a:t>分子中的化学键断开，使它成为气态</a:t>
            </a:r>
            <a:r>
              <a:rPr lang="en-US" altLang="zh-CN" sz="1600" b="1" dirty="0">
                <a:solidFill>
                  <a:srgbClr val="FF3300"/>
                </a:solidFill>
                <a:ea typeface="楷体_GB2312" pitchFamily="49" charset="-122"/>
              </a:rPr>
              <a:t>A</a:t>
            </a:r>
            <a:r>
              <a:rPr lang="zh-CN" altLang="en-US" sz="1600" b="1" dirty="0">
                <a:solidFill>
                  <a:srgbClr val="FF3300"/>
                </a:solidFill>
                <a:ea typeface="楷体_GB2312" pitchFamily="49" charset="-122"/>
              </a:rPr>
              <a:t>和</a:t>
            </a:r>
            <a:r>
              <a:rPr lang="en-US" altLang="zh-CN" sz="1600" b="1" dirty="0">
                <a:solidFill>
                  <a:srgbClr val="FF3300"/>
                </a:solidFill>
                <a:ea typeface="楷体_GB2312" pitchFamily="49" charset="-122"/>
              </a:rPr>
              <a:t>B</a:t>
            </a:r>
            <a:r>
              <a:rPr lang="zh-CN" altLang="en-US" sz="1600" b="1" dirty="0">
                <a:solidFill>
                  <a:srgbClr val="FF3300"/>
                </a:solidFill>
                <a:ea typeface="楷体_GB2312" pitchFamily="49" charset="-122"/>
              </a:rPr>
              <a:t>两原子所需的能量，</a:t>
            </a:r>
            <a:r>
              <a:rPr lang="zh-CN" altLang="en-US" sz="1600" b="1" dirty="0">
                <a:ea typeface="楷体_GB2312" pitchFamily="49" charset="-122"/>
              </a:rPr>
              <a:t>单位为</a:t>
            </a:r>
            <a:r>
              <a:rPr lang="en-US" altLang="zh-CN" sz="1600" b="1" dirty="0">
                <a:ea typeface="楷体_GB2312" pitchFamily="49" charset="-122"/>
              </a:rPr>
              <a:t>kJ·mol-1</a:t>
            </a:r>
          </a:p>
          <a:p>
            <a:endParaRPr lang="en-US" altLang="zh-CN" sz="1600" b="1" dirty="0">
              <a:ea typeface="楷体_GB2312" pitchFamily="49" charset="-122"/>
            </a:endParaRPr>
          </a:p>
          <a:p>
            <a:r>
              <a:rPr lang="en-US" altLang="zh-CN" dirty="0"/>
              <a:t> </a:t>
            </a:r>
            <a:r>
              <a:rPr lang="zh-CN" altLang="en-US" b="1" dirty="0"/>
              <a:t>对于多原子分子，如果所含共价键不止一个，就要从逐级离解能的平均值来求出键能</a:t>
            </a:r>
            <a:r>
              <a:rPr lang="en-US" altLang="zh-CN" b="1" dirty="0"/>
              <a:t>(</a:t>
            </a:r>
            <a:r>
              <a:rPr lang="zh-CN" altLang="en-US" b="1" dirty="0"/>
              <a:t>即平均离解能</a:t>
            </a:r>
            <a:r>
              <a:rPr lang="en-US" altLang="zh-CN" b="1" dirty="0"/>
              <a:t>)</a:t>
            </a:r>
            <a:r>
              <a:rPr lang="zh-CN" altLang="en-US" b="1" dirty="0"/>
              <a:t>。</a:t>
            </a:r>
            <a:r>
              <a:rPr lang="zh-CN" altLang="en-US" dirty="0"/>
              <a:t> </a:t>
            </a:r>
          </a:p>
          <a:p>
            <a:r>
              <a:rPr lang="zh-CN" altLang="en-US" dirty="0"/>
              <a:t>这个是能级，这个没有什么好讲的，只是大家要记住：键能就是断开共价键所需的能量，当然，在这里加了一些限制条件。</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69FFF6DF-7F03-4305-A3E5-CEB8F108E169}"/>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8" name="Rectangle 7"/>
          <p:cNvSpPr/>
          <p:nvPr/>
        </p:nvSpPr>
        <p:spPr>
          <a:xfrm>
            <a:off x="1036320" y="144016"/>
            <a:ext cx="10058400" cy="27089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1016000" y="3200400"/>
            <a:ext cx="10058400" cy="1524000"/>
          </a:xfrm>
        </p:spPr>
        <p:txBody>
          <a:bodyPr>
            <a:noAutofit/>
          </a:bodyPr>
          <a:lstStyle>
            <a:lvl1pP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90D9606-FC2C-4985-91A0-4E11697D8048}" type="datetime1">
              <a:rPr lang="zh-CN" altLang="en-US" smtClean="0"/>
              <a:t>2018/1/3</a:t>
            </a:fld>
            <a:endParaRPr lang="zh-CN" altLang="en-US"/>
          </a:p>
        </p:txBody>
      </p:sp>
      <p:sp>
        <p:nvSpPr>
          <p:cNvPr id="5" name="Footer Placeholder 4"/>
          <p:cNvSpPr>
            <a:spLocks noGrp="1"/>
          </p:cNvSpPr>
          <p:nvPr>
            <p:ph type="ftr" sz="quarter" idx="11"/>
          </p:nvPr>
        </p:nvSpPr>
        <p:spPr>
          <a:xfrm>
            <a:off x="824617" y="6437101"/>
            <a:ext cx="2844800" cy="365125"/>
          </a:xfrm>
        </p:spPr>
        <p:txBody>
          <a:bodyPr/>
          <a:lstStyle/>
          <a:p>
            <a:endParaRPr lang="zh-CN" altLang="en-US" dirty="0"/>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Rectangle 6"/>
          <p:cNvSpPr/>
          <p:nvPr/>
        </p:nvSpPr>
        <p:spPr>
          <a:xfrm>
            <a:off x="1036320" y="6381328"/>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2" descr="F:\科研\研究生论坛&amp;会议\院徽设计\校徽.png">
            <a:extLst>
              <a:ext uri="{FF2B5EF4-FFF2-40B4-BE49-F238E27FC236}">
                <a16:creationId xmlns:a16="http://schemas.microsoft.com/office/drawing/2014/main" id="{31A9CF85-6263-4C47-8AFE-70656B5CADBC}"/>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11" name="图片 10">
            <a:extLst>
              <a:ext uri="{FF2B5EF4-FFF2-40B4-BE49-F238E27FC236}">
                <a16:creationId xmlns:a16="http://schemas.microsoft.com/office/drawing/2014/main" id="{0EDF52E8-3EC9-4DFA-AE55-D2AD293967F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EA56BA63-31DA-416D-968B-DD9027135C55}"/>
              </a:ext>
            </a:extLst>
          </p:cNvPr>
          <p:cNvSpPr/>
          <p:nvPr userDrawn="1"/>
        </p:nvSpPr>
        <p:spPr>
          <a:xfrm>
            <a:off x="0" y="6379096"/>
            <a:ext cx="12192000" cy="478904"/>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11" name="图片 10">
            <a:extLst>
              <a:ext uri="{FF2B5EF4-FFF2-40B4-BE49-F238E27FC236}">
                <a16:creationId xmlns:a16="http://schemas.microsoft.com/office/drawing/2014/main" id="{DC9B0CAC-7436-4C1F-8E72-3401160596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03445" y="2492896"/>
            <a:ext cx="9652000" cy="3886200"/>
          </a:xfrm>
        </p:spPr>
        <p:txBody>
          <a:bodyPr vert="eaVert"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4AB4D31D-7A7D-4B33-B7C3-235F71A31C5F}" type="datetime1">
              <a:rPr lang="zh-CN" altLang="en-US" smtClean="0"/>
              <a:t>2018/1/3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672677" y="6472750"/>
            <a:ext cx="1016000" cy="365125"/>
          </a:xfrm>
        </p:spPr>
        <p:txBody>
          <a:bodyPr/>
          <a:lstStyle/>
          <a:p>
            <a:fld id="{0C913308-F349-4B6D-A68A-DD1791B4A57B}" type="slidenum">
              <a:rPr lang="zh-CN" altLang="en-US" smtClean="0"/>
              <a:t>‹#›</a:t>
            </a:fld>
            <a:endParaRPr lang="zh-CN" altLang="en-US" dirty="0"/>
          </a:p>
        </p:txBody>
      </p:sp>
      <p:pic>
        <p:nvPicPr>
          <p:cNvPr id="10" name="Picture 2" descr="F:\科研\研究生论坛&amp;会议\院徽设计\校徽.png">
            <a:extLst>
              <a:ext uri="{FF2B5EF4-FFF2-40B4-BE49-F238E27FC236}">
                <a16:creationId xmlns:a16="http://schemas.microsoft.com/office/drawing/2014/main" id="{B77A0A38-604F-4F80-B676-CBDE063AEA75}"/>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FD462CC-3B2E-413A-8943-9F01A143862C}"/>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9" name="图片 8">
            <a:extLst>
              <a:ext uri="{FF2B5EF4-FFF2-40B4-BE49-F238E27FC236}">
                <a16:creationId xmlns:a16="http://schemas.microsoft.com/office/drawing/2014/main" id="{6A5CA319-3F14-4127-A1F8-74CDEAC7FB1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Vertical Title 1"/>
          <p:cNvSpPr>
            <a:spLocks noGrp="1"/>
          </p:cNvSpPr>
          <p:nvPr>
            <p:ph type="title" orient="vert"/>
          </p:nvPr>
        </p:nvSpPr>
        <p:spPr>
          <a:xfrm>
            <a:off x="1016000" y="1196752"/>
            <a:ext cx="2438400" cy="489924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454400" y="1196752"/>
            <a:ext cx="7620000" cy="4365849"/>
          </a:xfrm>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D1B29273-6C56-4F31-9573-7DAFFA991515}" type="datetime1">
              <a:rPr lang="zh-CN" altLang="en-US" smtClean="0"/>
              <a:t>2018/1/3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10692148" y="6440494"/>
            <a:ext cx="1016000" cy="365125"/>
          </a:xfrm>
        </p:spPr>
        <p:txBody>
          <a:bodyPr/>
          <a:lstStyle/>
          <a:p>
            <a:fld id="{0C913308-F349-4B6D-A68A-DD1791B4A57B}" type="slidenum">
              <a:rPr lang="zh-CN" altLang="en-US" smtClean="0"/>
              <a:t>‹#›</a:t>
            </a:fld>
            <a:endParaRPr lang="zh-CN" altLang="en-US" dirty="0"/>
          </a:p>
        </p:txBody>
      </p:sp>
      <p:pic>
        <p:nvPicPr>
          <p:cNvPr id="8" name="Picture 2" descr="F:\科研\研究生论坛&amp;会议\院徽设计\校徽.png">
            <a:extLst>
              <a:ext uri="{FF2B5EF4-FFF2-40B4-BE49-F238E27FC236}">
                <a16:creationId xmlns:a16="http://schemas.microsoft.com/office/drawing/2014/main" id="{4650B043-066C-4D23-BB70-AB02A3FF8672}"/>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0DA3BF5B-EDB1-448F-A288-EE1747DDF07E}"/>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SmartArt 占位符 2"/>
          <p:cNvSpPr>
            <a:spLocks noGrp="1"/>
          </p:cNvSpPr>
          <p:nvPr>
            <p:ph type="dgm" idx="1"/>
          </p:nvPr>
        </p:nvSpPr>
        <p:spPr>
          <a:xfrm>
            <a:off x="609600" y="1600201"/>
            <a:ext cx="10972800" cy="4530725"/>
          </a:xfrm>
        </p:spPr>
        <p:txBody>
          <a:bodyPr/>
          <a:lstStyle/>
          <a:p>
            <a:endParaRPr lang="zh-CN" altLang="en-US"/>
          </a:p>
        </p:txBody>
      </p:sp>
      <p:sp>
        <p:nvSpPr>
          <p:cNvPr id="4" name="日期占位符 3"/>
          <p:cNvSpPr>
            <a:spLocks noGrp="1"/>
          </p:cNvSpPr>
          <p:nvPr>
            <p:ph type="dt" sz="half" idx="10"/>
          </p:nvPr>
        </p:nvSpPr>
        <p:spPr>
          <a:xfrm>
            <a:off x="609600" y="6243638"/>
            <a:ext cx="2844800" cy="457200"/>
          </a:xfrm>
        </p:spPr>
        <p:txBody>
          <a:bodyPr/>
          <a:lstStyle>
            <a:lvl1pPr>
              <a:defRPr/>
            </a:lvl1pPr>
          </a:lstStyle>
          <a:p>
            <a:fld id="{AEC0C010-445A-49E7-B2A3-7112A85B294D}" type="datetime1">
              <a:rPr lang="zh-CN" altLang="en-US" smtClean="0"/>
              <a:t>2018/1/3</a:t>
            </a:fld>
            <a:endParaRPr lang="en-US" altLang="zh-CN"/>
          </a:p>
        </p:txBody>
      </p:sp>
      <p:sp>
        <p:nvSpPr>
          <p:cNvPr id="5" name="页脚占位符 4"/>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10704511" y="6404043"/>
            <a:ext cx="1004331" cy="457200"/>
          </a:xfrm>
        </p:spPr>
        <p:txBody>
          <a:bodyPr/>
          <a:lstStyle>
            <a:lvl1pPr>
              <a:defRPr/>
            </a:lvl1pPr>
          </a:lstStyle>
          <a:p>
            <a:fld id="{C1817B54-6635-466E-ADEE-D7F6EEFABA7E}" type="slidenum">
              <a:rPr lang="en-US" altLang="zh-CN"/>
              <a:pPr/>
              <a:t>‹#›</a:t>
            </a:fld>
            <a:endParaRPr lang="en-US" altLang="zh-CN"/>
          </a:p>
        </p:txBody>
      </p:sp>
      <p:pic>
        <p:nvPicPr>
          <p:cNvPr id="8" name="Picture 2" descr="F:\科研\研究生论坛&amp;会议\院徽设计\校徽.png">
            <a:extLst>
              <a:ext uri="{FF2B5EF4-FFF2-40B4-BE49-F238E27FC236}">
                <a16:creationId xmlns:a16="http://schemas.microsoft.com/office/drawing/2014/main" id="{A09D66F4-2313-4830-B6C1-0FE4F09EDAF3}"/>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9" name="图片 8">
            <a:extLst>
              <a:ext uri="{FF2B5EF4-FFF2-40B4-BE49-F238E27FC236}">
                <a16:creationId xmlns:a16="http://schemas.microsoft.com/office/drawing/2014/main" id="{D11650FA-0954-43CA-9236-A4B3A4F567F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Tree>
    <p:extLst>
      <p:ext uri="{BB962C8B-B14F-4D97-AF65-F5344CB8AC3E}">
        <p14:creationId xmlns:p14="http://schemas.microsoft.com/office/powerpoint/2010/main" val="465331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A26F92C-40FA-4BC8-8910-5BC1EBED0505}"/>
              </a:ext>
            </a:extLst>
          </p:cNvPr>
          <p:cNvSpPr/>
          <p:nvPr userDrawn="1"/>
        </p:nvSpPr>
        <p:spPr>
          <a:xfrm>
            <a:off x="0" y="6378252"/>
            <a:ext cx="12192000" cy="479748"/>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标题 1"/>
          <p:cNvSpPr>
            <a:spLocks noGrp="1"/>
          </p:cNvSpPr>
          <p:nvPr>
            <p:ph type="title"/>
          </p:nvPr>
        </p:nvSpPr>
        <p:spPr>
          <a:xfrm>
            <a:off x="609600" y="277814"/>
            <a:ext cx="10972800" cy="774923"/>
          </a:xfrm>
        </p:spPr>
        <p:txBody>
          <a:bodyPr/>
          <a:lstStyle/>
          <a:p>
            <a:r>
              <a:rPr lang="zh-CN" altLang="en-US" dirty="0"/>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243638"/>
            <a:ext cx="2844800" cy="457200"/>
          </a:xfrm>
        </p:spPr>
        <p:txBody>
          <a:bodyPr/>
          <a:lstStyle>
            <a:lvl1pPr>
              <a:defRPr/>
            </a:lvl1pPr>
          </a:lstStyle>
          <a:p>
            <a:fld id="{4DA3AEFA-66F8-4CDC-BB56-A6695A749315}" type="datetime1">
              <a:rPr lang="zh-CN" altLang="en-US" smtClean="0"/>
              <a:t>2018/1/3</a:t>
            </a:fld>
            <a:endParaRPr lang="en-US" altLang="zh-CN"/>
          </a:p>
        </p:txBody>
      </p:sp>
      <p:sp>
        <p:nvSpPr>
          <p:cNvPr id="6" name="页脚占位符 5"/>
          <p:cNvSpPr>
            <a:spLocks noGrp="1"/>
          </p:cNvSpPr>
          <p:nvPr>
            <p:ph type="ftr" sz="quarter" idx="11"/>
          </p:nvPr>
        </p:nvSpPr>
        <p:spPr>
          <a:xfrm>
            <a:off x="4165600" y="62484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864043" y="6404209"/>
            <a:ext cx="2844800" cy="457200"/>
          </a:xfrm>
        </p:spPr>
        <p:txBody>
          <a:bodyPr/>
          <a:lstStyle>
            <a:lvl1pPr>
              <a:defRPr/>
            </a:lvl1pPr>
          </a:lstStyle>
          <a:p>
            <a:fld id="{8B63D6C8-02F8-4757-8246-0D3223817800}" type="slidenum">
              <a:rPr lang="en-US" altLang="zh-CN"/>
              <a:pPr/>
              <a:t>‹#›</a:t>
            </a:fld>
            <a:endParaRPr lang="en-US" altLang="zh-CN"/>
          </a:p>
        </p:txBody>
      </p:sp>
      <p:pic>
        <p:nvPicPr>
          <p:cNvPr id="9" name="Picture 2" descr="F:\科研\研究生论坛&amp;会议\院徽设计\校徽.png">
            <a:extLst>
              <a:ext uri="{FF2B5EF4-FFF2-40B4-BE49-F238E27FC236}">
                <a16:creationId xmlns:a16="http://schemas.microsoft.com/office/drawing/2014/main" id="{3C799577-3A83-4948-B5F6-452DFE159857}"/>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10" name="图片 9">
            <a:extLst>
              <a:ext uri="{FF2B5EF4-FFF2-40B4-BE49-F238E27FC236}">
                <a16:creationId xmlns:a16="http://schemas.microsoft.com/office/drawing/2014/main" id="{6CB233ED-02CE-45BB-B6C3-5003EDB697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Tree>
    <p:extLst>
      <p:ext uri="{BB962C8B-B14F-4D97-AF65-F5344CB8AC3E}">
        <p14:creationId xmlns:p14="http://schemas.microsoft.com/office/powerpoint/2010/main" val="556466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C78E7C8-0EAC-4881-B403-5B1A5CAD8BCE}"/>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Title 1"/>
          <p:cNvSpPr>
            <a:spLocks noGrp="1"/>
          </p:cNvSpPr>
          <p:nvPr>
            <p:ph type="title"/>
          </p:nvPr>
        </p:nvSpPr>
        <p:spPr>
          <a:xfrm>
            <a:off x="1103445" y="332656"/>
            <a:ext cx="9042400" cy="720080"/>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1007435" y="2276872"/>
            <a:ext cx="10058400" cy="3888432"/>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0" y="6479311"/>
            <a:ext cx="2844800" cy="365125"/>
          </a:xfrm>
        </p:spPr>
        <p:txBody>
          <a:bodyPr/>
          <a:lstStyle>
            <a:lvl1pPr algn="l">
              <a:defRPr/>
            </a:lvl1pPr>
          </a:lstStyle>
          <a:p>
            <a:fld id="{B7A6A90D-3C6A-47A1-8836-BACE4113AFF7}" type="datetime1">
              <a:rPr lang="zh-CN" altLang="en-US" smtClean="0"/>
              <a:t>2018/1/3</a:t>
            </a:fld>
            <a:endParaRPr lang="zh-CN" altLang="en-US"/>
          </a:p>
        </p:txBody>
      </p:sp>
      <p:sp>
        <p:nvSpPr>
          <p:cNvPr id="5" name="Footer Placeholder 4"/>
          <p:cNvSpPr>
            <a:spLocks noGrp="1"/>
          </p:cNvSpPr>
          <p:nvPr>
            <p:ph type="ftr" sz="quarter" idx="11"/>
          </p:nvPr>
        </p:nvSpPr>
        <p:spPr>
          <a:xfrm>
            <a:off x="1295467" y="6492876"/>
            <a:ext cx="6498492" cy="365125"/>
          </a:xfrm>
        </p:spPr>
        <p:txBody>
          <a:bodyPr/>
          <a:lstStyle>
            <a:lvl1pPr>
              <a:defRPr>
                <a:solidFill>
                  <a:srgbClr val="FFFF00"/>
                </a:solidFill>
              </a:defRPr>
            </a:lvl1pPr>
          </a:lstStyle>
          <a:p>
            <a:endParaRPr lang="zh-CN" altLang="en-US" dirty="0"/>
          </a:p>
        </p:txBody>
      </p:sp>
      <p:sp>
        <p:nvSpPr>
          <p:cNvPr id="6" name="Slide Number Placeholder 5"/>
          <p:cNvSpPr>
            <a:spLocks noGrp="1"/>
          </p:cNvSpPr>
          <p:nvPr>
            <p:ph type="sldNum" sz="quarter" idx="12"/>
          </p:nvPr>
        </p:nvSpPr>
        <p:spPr>
          <a:xfrm>
            <a:off x="10557835" y="6479309"/>
            <a:ext cx="1016000" cy="365125"/>
          </a:xfrm>
        </p:spPr>
        <p:txBody>
          <a:bodyPr/>
          <a:lstStyle/>
          <a:p>
            <a:fld id="{0C913308-F349-4B6D-A68A-DD1791B4A57B}" type="slidenum">
              <a:rPr lang="zh-CN" altLang="en-US" smtClean="0"/>
              <a:t>‹#›</a:t>
            </a:fld>
            <a:endParaRPr lang="zh-CN" altLang="en-US" dirty="0"/>
          </a:p>
        </p:txBody>
      </p:sp>
      <p:pic>
        <p:nvPicPr>
          <p:cNvPr id="8" name="Picture 2" descr="F:\科研\研究生论坛&amp;会议\院徽设计\校徽.png">
            <a:extLst>
              <a:ext uri="{FF2B5EF4-FFF2-40B4-BE49-F238E27FC236}">
                <a16:creationId xmlns:a16="http://schemas.microsoft.com/office/drawing/2014/main" id="{09265026-DC5B-446D-AAB9-BD1DC601E9EB}"/>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10" name="图片 9">
            <a:extLst>
              <a:ext uri="{FF2B5EF4-FFF2-40B4-BE49-F238E27FC236}">
                <a16:creationId xmlns:a16="http://schemas.microsoft.com/office/drawing/2014/main" id="{EAA71E8A-D3AC-439F-BA7A-6CA9DF30002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F844262-5835-4231-A525-DCD71BA4CDBA}"/>
              </a:ext>
            </a:extLst>
          </p:cNvPr>
          <p:cNvSpPr/>
          <p:nvPr userDrawn="1"/>
        </p:nvSpPr>
        <p:spPr>
          <a:xfrm>
            <a:off x="3445" y="6381328"/>
            <a:ext cx="12192000" cy="481891"/>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BE18018-8BFE-4000-97B2-01AA94613840}" type="datetime1">
              <a:rPr lang="zh-CN" altLang="en-US" smtClean="0"/>
              <a:t>2018/1/3</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2" descr="F:\科研\研究生论坛&amp;会议\院徽设计\校徽.png">
            <a:extLst>
              <a:ext uri="{FF2B5EF4-FFF2-40B4-BE49-F238E27FC236}">
                <a16:creationId xmlns:a16="http://schemas.microsoft.com/office/drawing/2014/main" id="{A219A50F-A1AD-4CCB-87F1-231DBF892E1B}"/>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11" name="图片 10">
            <a:extLst>
              <a:ext uri="{FF2B5EF4-FFF2-40B4-BE49-F238E27FC236}">
                <a16:creationId xmlns:a16="http://schemas.microsoft.com/office/drawing/2014/main" id="{CEE6DFB6-E6F7-4C76-927D-A40EE25536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6" name="Slide Number Placeholder 5"/>
          <p:cNvSpPr>
            <a:spLocks noGrp="1"/>
          </p:cNvSpPr>
          <p:nvPr>
            <p:ph type="sldNum" sz="quarter" idx="12"/>
          </p:nvPr>
        </p:nvSpPr>
        <p:spPr>
          <a:xfrm>
            <a:off x="10708503" y="6492875"/>
            <a:ext cx="1016000" cy="3651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5B6AEEAF-0574-4DF0-ABB6-53FA0A67775D}"/>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016000" y="2541992"/>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2541992"/>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B5074629-7661-4FB8-9E95-08D8354A3A9D}" type="datetime1">
              <a:rPr lang="zh-CN" altLang="en-US" smtClean="0"/>
              <a:t>2018/1/3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692843" y="6487311"/>
            <a:ext cx="1016000" cy="365125"/>
          </a:xfrm>
        </p:spPr>
        <p:txBody>
          <a:bodyPr/>
          <a:lstStyle/>
          <a:p>
            <a:fld id="{0C913308-F349-4B6D-A68A-DD1791B4A57B}" type="slidenum">
              <a:rPr lang="zh-CN" altLang="en-US" smtClean="0"/>
              <a:t>‹#›</a:t>
            </a:fld>
            <a:endParaRPr lang="zh-CN" altLang="en-US"/>
          </a:p>
        </p:txBody>
      </p:sp>
      <p:pic>
        <p:nvPicPr>
          <p:cNvPr id="8" name="图片 7">
            <a:extLst>
              <a:ext uri="{FF2B5EF4-FFF2-40B4-BE49-F238E27FC236}">
                <a16:creationId xmlns:a16="http://schemas.microsoft.com/office/drawing/2014/main" id="{AEA330CF-E8CB-46A0-9B59-71B1F6AACF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pic>
        <p:nvPicPr>
          <p:cNvPr id="10" name="Picture 2" descr="F:\科研\研究生论坛&amp;会议\院徽设计\校徽.png">
            <a:extLst>
              <a:ext uri="{FF2B5EF4-FFF2-40B4-BE49-F238E27FC236}">
                <a16:creationId xmlns:a16="http://schemas.microsoft.com/office/drawing/2014/main" id="{EE011C75-DE23-4F33-A5CD-CF57B2CA73C1}"/>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ABED7CA-8189-4412-B83C-36496A002D3E}"/>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Title 1"/>
          <p:cNvSpPr>
            <a:spLocks noGrp="1"/>
          </p:cNvSpPr>
          <p:nvPr>
            <p:ph type="title"/>
          </p:nvPr>
        </p:nvSpPr>
        <p:spPr>
          <a:xfrm>
            <a:off x="999141" y="404664"/>
            <a:ext cx="10561173" cy="720080"/>
          </a:xfrm>
        </p:spPr>
        <p:txBody>
          <a:bodyPr/>
          <a:lstStyle>
            <a:lvl1pPr>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044528" y="2420888"/>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6421" y="3140968"/>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26128" y="2420888"/>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Content Placeholder 5"/>
          <p:cNvSpPr>
            <a:spLocks noGrp="1"/>
          </p:cNvSpPr>
          <p:nvPr>
            <p:ph sz="quarter" idx="4"/>
          </p:nvPr>
        </p:nvSpPr>
        <p:spPr>
          <a:xfrm>
            <a:off x="6288021" y="3140968"/>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96C4ABD1-0C04-4E22-B7A8-0D0CE155C0CC}" type="datetime1">
              <a:rPr lang="zh-CN" altLang="en-US" smtClean="0"/>
              <a:t>2018/1/3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10594928" y="6451595"/>
            <a:ext cx="1016000" cy="365125"/>
          </a:xfrm>
        </p:spPr>
        <p:txBody>
          <a:bodyPr/>
          <a:lstStyle/>
          <a:p>
            <a:fld id="{0C913308-F349-4B6D-A68A-DD1791B4A57B}" type="slidenum">
              <a:rPr lang="zh-CN" altLang="en-US" smtClean="0"/>
              <a:t>‹#›</a:t>
            </a:fld>
            <a:endParaRPr lang="zh-CN" altLang="en-US" dirty="0"/>
          </a:p>
        </p:txBody>
      </p:sp>
      <p:cxnSp>
        <p:nvCxnSpPr>
          <p:cNvPr id="11" name="Straight Connector 10"/>
          <p:cNvCxnSpPr/>
          <p:nvPr/>
        </p:nvCxnSpPr>
        <p:spPr>
          <a:xfrm>
            <a:off x="1044528" y="3060650"/>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26128" y="3060650"/>
            <a:ext cx="48768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2" descr="F:\科研\研究生论坛&amp;会议\院徽设计\校徽.png">
            <a:extLst>
              <a:ext uri="{FF2B5EF4-FFF2-40B4-BE49-F238E27FC236}">
                <a16:creationId xmlns:a16="http://schemas.microsoft.com/office/drawing/2014/main" id="{BD885A3C-852B-475D-B79E-9E31D1E4A084}"/>
              </a:ext>
            </a:extLst>
          </p:cNvPr>
          <p:cNvPicPr>
            <a:picLocks noChangeAspect="1" noChangeArrowheads="1"/>
          </p:cNvPicPr>
          <p:nvPr userDrawn="1"/>
        </p:nvPicPr>
        <p:blipFill>
          <a:blip r:embed="rId2" cstate="print"/>
          <a:srcRect/>
          <a:stretch>
            <a:fillRect/>
          </a:stretch>
        </p:blipFill>
        <p:spPr bwMode="auto">
          <a:xfrm>
            <a:off x="103923" y="6429396"/>
            <a:ext cx="554153" cy="428604"/>
          </a:xfrm>
          <a:prstGeom prst="rect">
            <a:avLst/>
          </a:prstGeom>
          <a:solidFill>
            <a:schemeClr val="accent2"/>
          </a:solidFill>
        </p:spPr>
      </p:pic>
      <p:pic>
        <p:nvPicPr>
          <p:cNvPr id="17" name="图片 16">
            <a:extLst>
              <a:ext uri="{FF2B5EF4-FFF2-40B4-BE49-F238E27FC236}">
                <a16:creationId xmlns:a16="http://schemas.microsoft.com/office/drawing/2014/main" id="{1ED6F7C5-165E-4828-B702-AE5673BC733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B0E800F-DB84-4A8F-8886-2A23B6B9DA05}"/>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8" name="图片 7">
            <a:extLst>
              <a:ext uri="{FF2B5EF4-FFF2-40B4-BE49-F238E27FC236}">
                <a16:creationId xmlns:a16="http://schemas.microsoft.com/office/drawing/2014/main" id="{8944FB36-7B44-4F26-822C-0382517B850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FDA68E3-4969-4A36-A3D9-4BC2B2B3C2F4}" type="datetime1">
              <a:rPr lang="zh-CN" altLang="en-US" smtClean="0"/>
              <a:t>2018/1/3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10662997" y="6461135"/>
            <a:ext cx="1016000" cy="365125"/>
          </a:xfrm>
        </p:spPr>
        <p:txBody>
          <a:bodyPr/>
          <a:lstStyle/>
          <a:p>
            <a:fld id="{0C913308-F349-4B6D-A68A-DD1791B4A57B}" type="slidenum">
              <a:rPr lang="zh-CN" altLang="en-US" smtClean="0"/>
              <a:t>‹#›</a:t>
            </a:fld>
            <a:endParaRPr lang="zh-CN" altLang="en-US" dirty="0"/>
          </a:p>
        </p:txBody>
      </p:sp>
      <p:pic>
        <p:nvPicPr>
          <p:cNvPr id="7" name="Picture 2" descr="F:\科研\研究生论坛&amp;会议\院徽设计\校徽.png">
            <a:extLst>
              <a:ext uri="{FF2B5EF4-FFF2-40B4-BE49-F238E27FC236}">
                <a16:creationId xmlns:a16="http://schemas.microsoft.com/office/drawing/2014/main" id="{3D4814C4-0739-419D-BF7A-7A5C582BDC0B}"/>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151E8F0-BF97-4573-B04D-69DF0E691573}"/>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7" name="图片 6">
            <a:extLst>
              <a:ext uri="{FF2B5EF4-FFF2-40B4-BE49-F238E27FC236}">
                <a16:creationId xmlns:a16="http://schemas.microsoft.com/office/drawing/2014/main" id="{183951F3-D214-4808-B716-98196ACCBB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Date Placeholder 1"/>
          <p:cNvSpPr>
            <a:spLocks noGrp="1"/>
          </p:cNvSpPr>
          <p:nvPr>
            <p:ph type="dt" sz="half" idx="10"/>
          </p:nvPr>
        </p:nvSpPr>
        <p:spPr/>
        <p:txBody>
          <a:bodyPr/>
          <a:lstStyle/>
          <a:p>
            <a:fld id="{A38FFEDB-D7C3-4F26-BA4E-AEB25C5BE50E}" type="datetime1">
              <a:rPr lang="zh-CN" altLang="en-US" smtClean="0"/>
              <a:t>2018/1/3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10705058" y="6446722"/>
            <a:ext cx="1016000" cy="365125"/>
          </a:xfrm>
        </p:spPr>
        <p:txBody>
          <a:bodyPr/>
          <a:lstStyle/>
          <a:p>
            <a:fld id="{0C913308-F349-4B6D-A68A-DD1791B4A57B}" type="slidenum">
              <a:rPr lang="zh-CN" altLang="en-US" smtClean="0"/>
              <a:t>‹#›</a:t>
            </a:fld>
            <a:endParaRPr lang="zh-CN" altLang="en-US" dirty="0"/>
          </a:p>
        </p:txBody>
      </p:sp>
      <p:pic>
        <p:nvPicPr>
          <p:cNvPr id="6" name="Picture 2" descr="F:\科研\研究生论坛&amp;会议\院徽设计\校徽.png">
            <a:extLst>
              <a:ext uri="{FF2B5EF4-FFF2-40B4-BE49-F238E27FC236}">
                <a16:creationId xmlns:a16="http://schemas.microsoft.com/office/drawing/2014/main" id="{BDC9B7BB-4EE0-4B75-AA27-1CAB92D6D87B}"/>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73C252F7-F16D-4339-B289-2A76AE5F01FF}"/>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12" name="图片 11">
            <a:extLst>
              <a:ext uri="{FF2B5EF4-FFF2-40B4-BE49-F238E27FC236}">
                <a16:creationId xmlns:a16="http://schemas.microsoft.com/office/drawing/2014/main" id="{1060B1E7-23C1-407F-9621-3FD47D23C7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Title 1"/>
          <p:cNvSpPr>
            <a:spLocks noGrp="1"/>
          </p:cNvSpPr>
          <p:nvPr>
            <p:ph type="title"/>
          </p:nvPr>
        </p:nvSpPr>
        <p:spPr>
          <a:xfrm>
            <a:off x="1391477" y="332656"/>
            <a:ext cx="9046464" cy="720080"/>
          </a:xfrm>
        </p:spPr>
        <p:txBody>
          <a:bodyPr anchor="b">
            <a:noAutofit/>
          </a:bodyPr>
          <a:lstStyle>
            <a:lvl1pPr algn="l">
              <a:defRPr sz="4000" b="0"/>
            </a:lvl1pPr>
          </a:lstStyle>
          <a:p>
            <a:r>
              <a:rPr lang="zh-CN" altLang="en-US" dirty="0"/>
              <a:t>单击此处编辑母版标题样式</a:t>
            </a:r>
            <a:endParaRPr lang="en-US" dirty="0"/>
          </a:p>
        </p:txBody>
      </p:sp>
      <p:sp>
        <p:nvSpPr>
          <p:cNvPr id="3" name="Content Placeholder 2"/>
          <p:cNvSpPr>
            <a:spLocks noGrp="1"/>
          </p:cNvSpPr>
          <p:nvPr>
            <p:ph idx="1"/>
          </p:nvPr>
        </p:nvSpPr>
        <p:spPr>
          <a:xfrm>
            <a:off x="4943872" y="2276873"/>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12053" y="2276872"/>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D1424DB-95DD-41A4-AA13-84BB3C97B70F}" type="datetime1">
              <a:rPr lang="zh-CN" altLang="en-US" smtClean="0"/>
              <a:t>2018/1/3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658676" y="6461135"/>
            <a:ext cx="1016000" cy="365125"/>
          </a:xfrm>
        </p:spPr>
        <p:txBody>
          <a:bodyPr/>
          <a:lstStyle/>
          <a:p>
            <a:fld id="{0C913308-F349-4B6D-A68A-DD1791B4A57B}" type="slidenum">
              <a:rPr lang="zh-CN" altLang="en-US" smtClean="0"/>
              <a:t>‹#›</a:t>
            </a:fld>
            <a:endParaRPr lang="zh-CN" altLang="en-US" dirty="0"/>
          </a:p>
        </p:txBody>
      </p:sp>
      <p:cxnSp>
        <p:nvCxnSpPr>
          <p:cNvPr id="10" name="Straight Connector 9"/>
          <p:cNvCxnSpPr/>
          <p:nvPr/>
        </p:nvCxnSpPr>
        <p:spPr>
          <a:xfrm rot="5400000">
            <a:off x="2849459" y="4252822"/>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F:\科研\研究生论坛&amp;会议\院徽设计\校徽.png">
            <a:extLst>
              <a:ext uri="{FF2B5EF4-FFF2-40B4-BE49-F238E27FC236}">
                <a16:creationId xmlns:a16="http://schemas.microsoft.com/office/drawing/2014/main" id="{84374D33-9DA0-4B8B-8192-2851BD597E5F}"/>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782E4D0-EFC1-40C0-9A24-4DA8370E786F}"/>
              </a:ext>
            </a:extLst>
          </p:cNvPr>
          <p:cNvSpPr/>
          <p:nvPr userDrawn="1"/>
        </p:nvSpPr>
        <p:spPr>
          <a:xfrm>
            <a:off x="0" y="6429396"/>
            <a:ext cx="12192000" cy="428604"/>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pic>
        <p:nvPicPr>
          <p:cNvPr id="10" name="图片 9">
            <a:extLst>
              <a:ext uri="{FF2B5EF4-FFF2-40B4-BE49-F238E27FC236}">
                <a16:creationId xmlns:a16="http://schemas.microsoft.com/office/drawing/2014/main" id="{4227BFA4-D4F6-4EBA-A0C3-FED26232E87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1036320" y="1196752"/>
            <a:ext cx="10058400" cy="2156048"/>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54D1619-0147-4822-AB43-8C04DA235D06}" type="datetime1">
              <a:rPr lang="zh-CN" altLang="en-US" smtClean="0"/>
              <a:t>2018/1/3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10705058" y="6454478"/>
            <a:ext cx="1016000" cy="365125"/>
          </a:xfrm>
        </p:spPr>
        <p:txBody>
          <a:bodyPr/>
          <a:lstStyle/>
          <a:p>
            <a:fld id="{0C913308-F349-4B6D-A68A-DD1791B4A57B}" type="slidenum">
              <a:rPr lang="zh-CN" altLang="en-US" smtClean="0"/>
              <a:t>‹#›</a:t>
            </a:fld>
            <a:endParaRPr lang="zh-CN" altLang="en-US" dirty="0"/>
          </a:p>
        </p:txBody>
      </p:sp>
      <p:pic>
        <p:nvPicPr>
          <p:cNvPr id="9" name="Picture 2" descr="F:\科研\研究生论坛&amp;会议\院徽设计\校徽.png">
            <a:extLst>
              <a:ext uri="{FF2B5EF4-FFF2-40B4-BE49-F238E27FC236}">
                <a16:creationId xmlns:a16="http://schemas.microsoft.com/office/drawing/2014/main" id="{0A00CF47-ADCC-4950-A997-E4340C4BD78C}"/>
              </a:ext>
            </a:extLst>
          </p:cNvPr>
          <p:cNvPicPr>
            <a:picLocks noChangeAspect="1" noChangeArrowheads="1"/>
          </p:cNvPicPr>
          <p:nvPr userDrawn="1"/>
        </p:nvPicPr>
        <p:blipFill>
          <a:blip r:embed="rId3" cstate="print"/>
          <a:srcRect/>
          <a:stretch>
            <a:fillRect/>
          </a:stretch>
        </p:blipFill>
        <p:spPr bwMode="auto">
          <a:xfrm>
            <a:off x="103923" y="6429396"/>
            <a:ext cx="554153" cy="428604"/>
          </a:xfrm>
          <a:prstGeom prst="rect">
            <a:avLst/>
          </a:prstGeom>
          <a:solidFill>
            <a:schemeClr val="accent2"/>
          </a:solid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604669F5-AF96-483D-92D1-59687EC57C88}"/>
              </a:ext>
            </a:extLst>
          </p:cNvPr>
          <p:cNvSpPr/>
          <p:nvPr userDrawn="1"/>
        </p:nvSpPr>
        <p:spPr>
          <a:xfrm>
            <a:off x="0" y="6381328"/>
            <a:ext cx="12192000" cy="47667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000" baseline="0" dirty="0">
                <a:latin typeface="DFKai-SB" pitchFamily="65" charset="-120"/>
                <a:ea typeface="DFKai-SB" pitchFamily="65" charset="-120"/>
                <a:cs typeface="Verdana" pitchFamily="34" charset="0"/>
              </a:rPr>
              <a:t>                </a:t>
            </a:r>
            <a:r>
              <a:rPr lang="zh-CN" altLang="en-US" sz="2000" baseline="0" dirty="0">
                <a:latin typeface="楷体" pitchFamily="49" charset="-122"/>
                <a:ea typeface="楷体" pitchFamily="49" charset="-122"/>
                <a:cs typeface="Verdana" pitchFamily="34" charset="0"/>
              </a:rPr>
              <a:t>南方醫科大學</a:t>
            </a:r>
            <a:r>
              <a:rPr lang="zh-CN" altLang="en-US" baseline="0" dirty="0">
                <a:latin typeface="楷体" pitchFamily="49" charset="-122"/>
                <a:ea typeface="楷体" pitchFamily="49" charset="-122"/>
                <a:cs typeface="Verdana" pitchFamily="34" charset="0"/>
              </a:rPr>
              <a:t>  </a:t>
            </a:r>
            <a:r>
              <a:rPr lang="en-US" altLang="zh-CN" baseline="0" dirty="0">
                <a:latin typeface="Times New Roman" pitchFamily="18" charset="0"/>
                <a:cs typeface="Times New Roman" pitchFamily="18" charset="0"/>
              </a:rPr>
              <a:t>Southern Medical University (</a:t>
            </a:r>
            <a:r>
              <a:rPr lang="zh-CN" altLang="en-US" baseline="0" dirty="0">
                <a:latin typeface="Times New Roman" pitchFamily="18" charset="0"/>
                <a:cs typeface="Times New Roman" pitchFamily="18" charset="0"/>
              </a:rPr>
              <a:t> </a:t>
            </a:r>
            <a:r>
              <a:rPr lang="en-US" altLang="zh-CN" baseline="0" dirty="0">
                <a:latin typeface="Times New Roman" pitchFamily="18" charset="0"/>
                <a:cs typeface="Times New Roman" pitchFamily="18" charset="0"/>
              </a:rPr>
              <a:t>SMU)</a:t>
            </a:r>
            <a:endParaRPr lang="zh-CN" altLang="en-US" dirty="0">
              <a:latin typeface="Times New Roman" pitchFamily="18" charset="0"/>
              <a:cs typeface="Times New Roman" pitchFamily="18" charset="0"/>
            </a:endParaRPr>
          </a:p>
        </p:txBody>
      </p:sp>
      <p:sp>
        <p:nvSpPr>
          <p:cNvPr id="2" name="Title Placeholder 1"/>
          <p:cNvSpPr>
            <a:spLocks noGrp="1"/>
          </p:cNvSpPr>
          <p:nvPr>
            <p:ph type="title"/>
          </p:nvPr>
        </p:nvSpPr>
        <p:spPr>
          <a:xfrm>
            <a:off x="815414" y="72008"/>
            <a:ext cx="10561173" cy="980728"/>
          </a:xfrm>
          <a:prstGeom prst="rect">
            <a:avLst/>
          </a:prstGeom>
        </p:spPr>
        <p:txBody>
          <a:bodyPr vert="horz" lIns="91440" tIns="45720" rIns="91440" bIns="45720" rtlCol="0" anchor="b" anchorCtr="0">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911424" y="1916832"/>
            <a:ext cx="10058400" cy="3886200"/>
          </a:xfrm>
          <a:prstGeom prst="rect">
            <a:avLst/>
          </a:prstGeom>
        </p:spPr>
        <p:txBody>
          <a:bodyPr vert="horz" lIns="91440" tIns="45720" rIns="91440" bIns="45720" rtlCol="0" anchor="ctr" anchorCtr="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576053" y="6454478"/>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98CCBC8B-3080-47AD-A42C-DC46BC7A242C}" type="datetime1">
              <a:rPr lang="zh-CN" altLang="en-US" smtClean="0"/>
              <a:t>2018/1/3</a:t>
            </a:fld>
            <a:endParaRPr lang="zh-CN" altLang="en-US" dirty="0"/>
          </a:p>
        </p:txBody>
      </p:sp>
      <p:sp>
        <p:nvSpPr>
          <p:cNvPr id="5" name="Footer Placeholder 4"/>
          <p:cNvSpPr>
            <a:spLocks noGrp="1"/>
          </p:cNvSpPr>
          <p:nvPr>
            <p:ph type="ftr" sz="quarter" idx="3"/>
          </p:nvPr>
        </p:nvSpPr>
        <p:spPr>
          <a:xfrm>
            <a:off x="658076" y="6429396"/>
            <a:ext cx="3421701"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zh-CN" altLang="en-US" dirty="0"/>
          </a:p>
        </p:txBody>
      </p:sp>
      <p:sp>
        <p:nvSpPr>
          <p:cNvPr id="6" name="Slide Number Placeholder 5"/>
          <p:cNvSpPr>
            <a:spLocks noGrp="1"/>
          </p:cNvSpPr>
          <p:nvPr>
            <p:ph type="sldNum" sz="quarter" idx="4"/>
          </p:nvPr>
        </p:nvSpPr>
        <p:spPr>
          <a:xfrm>
            <a:off x="10617200" y="6513512"/>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C913308-F349-4B6D-A68A-DD1791B4A57B}" type="slidenum">
              <a:rPr lang="zh-CN" altLang="en-US" smtClean="0"/>
              <a:t>‹#›</a:t>
            </a:fld>
            <a:endParaRPr lang="zh-CN" altLang="en-US" dirty="0"/>
          </a:p>
        </p:txBody>
      </p:sp>
      <p:sp>
        <p:nvSpPr>
          <p:cNvPr id="8" name="Rectangle 7"/>
          <p:cNvSpPr/>
          <p:nvPr/>
        </p:nvSpPr>
        <p:spPr>
          <a:xfrm>
            <a:off x="1066800" y="1052736"/>
            <a:ext cx="10058400" cy="952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Rectangle 8"/>
          <p:cNvSpPr/>
          <p:nvPr/>
        </p:nvSpPr>
        <p:spPr>
          <a:xfrm flipV="1">
            <a:off x="0" y="6381328"/>
            <a:ext cx="12192000"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2" name="图片 11">
            <a:extLst>
              <a:ext uri="{FF2B5EF4-FFF2-40B4-BE49-F238E27FC236}">
                <a16:creationId xmlns:a16="http://schemas.microsoft.com/office/drawing/2014/main" id="{20838F42-A499-40A7-ABF2-D75FD0328E8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708843" y="6381328"/>
            <a:ext cx="483157" cy="483157"/>
          </a:xfrm>
          <a:prstGeom prst="rect">
            <a:avLst/>
          </a:prstGeom>
        </p:spPr>
      </p:pic>
      <p:pic>
        <p:nvPicPr>
          <p:cNvPr id="11" name="Picture 2" descr="F:\科研\研究生论坛&amp;会议\院徽设计\校徽.png">
            <a:extLst>
              <a:ext uri="{FF2B5EF4-FFF2-40B4-BE49-F238E27FC236}">
                <a16:creationId xmlns:a16="http://schemas.microsoft.com/office/drawing/2014/main" id="{21D38EE3-3D7B-4C0B-A6CA-BC39A70A52CA}"/>
              </a:ext>
            </a:extLst>
          </p:cNvPr>
          <p:cNvPicPr>
            <a:picLocks noChangeAspect="1" noChangeArrowheads="1"/>
          </p:cNvPicPr>
          <p:nvPr userDrawn="1"/>
        </p:nvPicPr>
        <p:blipFill>
          <a:blip r:embed="rId16" cstate="print"/>
          <a:srcRect/>
          <a:stretch>
            <a:fillRect/>
          </a:stretch>
        </p:blipFill>
        <p:spPr bwMode="auto">
          <a:xfrm>
            <a:off x="103923" y="6429396"/>
            <a:ext cx="554153" cy="428604"/>
          </a:xfrm>
          <a:prstGeom prst="rect">
            <a:avLst/>
          </a:prstGeom>
          <a:solidFill>
            <a:schemeClr val="accent2"/>
          </a:solidFill>
        </p:spPr>
      </p:pic>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Lst>
  <p:hf hdr="0" dt="0"/>
  <p:txStyles>
    <p:titleStyle>
      <a:lvl1pPr algn="ctr" defTabSz="9144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5.vml"/><Relationship Id="rId5" Type="http://schemas.openxmlformats.org/officeDocument/2006/relationships/image" Target="../media/image18.wmf"/><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image" Target="../media/image24.gif"/><Relationship Id="rId5" Type="http://schemas.openxmlformats.org/officeDocument/2006/relationships/image" Target="../media/image23.e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5.emf"/><Relationship Id="rId4" Type="http://schemas.openxmlformats.org/officeDocument/2006/relationships/oleObject" Target="../embeddings/oleObject1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1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9.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8.emf"/><Relationship Id="rId4" Type="http://schemas.openxmlformats.org/officeDocument/2006/relationships/oleObject" Target="../embeddings/oleObject1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1.jpeg"/><Relationship Id="rId5" Type="http://schemas.openxmlformats.org/officeDocument/2006/relationships/image" Target="../media/image30.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35.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33.emf"/><Relationship Id="rId5" Type="http://schemas.openxmlformats.org/officeDocument/2006/relationships/oleObject" Target="../embeddings/oleObject16.bin"/><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image" Target="../media/image37.jpeg"/><Relationship Id="rId5" Type="http://schemas.openxmlformats.org/officeDocument/2006/relationships/image" Target="../media/image36.emf"/><Relationship Id="rId4"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9.jpe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hyperlink" Target="http://www.quantumchemistry.net/Foundation/Print.asp?ArticleID=997" TargetMode="External"/><Relationship Id="rId4" Type="http://schemas.openxmlformats.org/officeDocument/2006/relationships/image" Target="../media/image42.jpe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51.gif"/><Relationship Id="rId4" Type="http://schemas.openxmlformats.org/officeDocument/2006/relationships/image" Target="../media/image50.jpeg"/></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5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vmlDrawing" Target="../drawings/vmlDrawing13.vml"/><Relationship Id="rId5" Type="http://schemas.openxmlformats.org/officeDocument/2006/relationships/image" Target="../media/image55.wmf"/><Relationship Id="rId4" Type="http://schemas.openxmlformats.org/officeDocument/2006/relationships/oleObject" Target="../embeddings/oleObject1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55.wmf"/><Relationship Id="rId4" Type="http://schemas.openxmlformats.org/officeDocument/2006/relationships/oleObject" Target="../embeddings/oleObject19.bin"/></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62.jpeg"/><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jpeg"/></Relationships>
</file>

<file path=ppt/slides/_rels/slide4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35.xml"/><Relationship Id="rId7" Type="http://schemas.openxmlformats.org/officeDocument/2006/relationships/image" Target="../media/image63.e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0.bin"/><Relationship Id="rId5" Type="http://schemas.openxmlformats.org/officeDocument/2006/relationships/image" Target="../media/image65.jpeg"/><Relationship Id="rId4" Type="http://schemas.openxmlformats.org/officeDocument/2006/relationships/image" Target="../media/image64.jpeg"/><Relationship Id="rId9" Type="http://schemas.openxmlformats.org/officeDocument/2006/relationships/image" Target="../media/image64.png"/></Relationships>
</file>

<file path=ppt/slides/_rels/slide4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notesSlide" Target="../notesSlides/notesSlide36.xml"/><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67.jpeg"/><Relationship Id="rId5" Type="http://schemas.openxmlformats.org/officeDocument/2006/relationships/image" Target="../media/image66.emf"/><Relationship Id="rId4" Type="http://schemas.openxmlformats.org/officeDocument/2006/relationships/oleObject" Target="../embeddings/oleObject21.bin"/></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vmlDrawing" Target="../drawings/vmlDrawing17.vml"/><Relationship Id="rId5" Type="http://schemas.openxmlformats.org/officeDocument/2006/relationships/image" Target="../media/image70.wmf"/><Relationship Id="rId4" Type="http://schemas.openxmlformats.org/officeDocument/2006/relationships/oleObject" Target="../embeddings/oleObject22.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1.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18.vml"/><Relationship Id="rId4" Type="http://schemas.openxmlformats.org/officeDocument/2006/relationships/image" Target="../media/image72.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oleObject" Target="../embeddings/oleObject4.bin"/><Relationship Id="rId4" Type="http://schemas.openxmlformats.org/officeDocument/2006/relationships/image" Target="../media/image11.wmf"/></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19.vml"/><Relationship Id="rId5" Type="http://schemas.openxmlformats.org/officeDocument/2006/relationships/image" Target="../media/image73.wmf"/><Relationship Id="rId4" Type="http://schemas.openxmlformats.org/officeDocument/2006/relationships/notesSlide" Target="../notesSlides/notesSlide45.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4.xml"/><Relationship Id="rId1" Type="http://schemas.openxmlformats.org/officeDocument/2006/relationships/vmlDrawing" Target="../drawings/vmlDrawing20.vml"/><Relationship Id="rId4" Type="http://schemas.openxmlformats.org/officeDocument/2006/relationships/image" Target="../media/image74.wmf"/></Relationships>
</file>

<file path=ppt/slides/_rels/slide6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7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7.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78.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7.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72748" y="3429000"/>
            <a:ext cx="7543800" cy="1152128"/>
          </a:xfrm>
        </p:spPr>
        <p:txBody>
          <a:bodyPr/>
          <a:lstStyle/>
          <a:p>
            <a:r>
              <a:rPr lang="zh-CN" altLang="en-US" sz="6000" b="1" dirty="0">
                <a:latin typeface="宋体" pitchFamily="2" charset="-122"/>
                <a:ea typeface="宋体" pitchFamily="2" charset="-122"/>
              </a:rPr>
              <a:t>第十一章 分子结构</a:t>
            </a:r>
          </a:p>
        </p:txBody>
      </p:sp>
      <p:sp>
        <p:nvSpPr>
          <p:cNvPr id="3" name="副标题 2"/>
          <p:cNvSpPr>
            <a:spLocks noGrp="1"/>
          </p:cNvSpPr>
          <p:nvPr>
            <p:ph type="subTitle" idx="1"/>
          </p:nvPr>
        </p:nvSpPr>
        <p:spPr>
          <a:xfrm>
            <a:off x="2286000" y="5246712"/>
            <a:ext cx="6858000" cy="990600"/>
          </a:xfrm>
        </p:spPr>
        <p:txBody>
          <a:bodyPr/>
          <a:lstStyle/>
          <a:p>
            <a:pPr algn="ctr"/>
            <a:r>
              <a:rPr lang="zh-CN" altLang="en-US" dirty="0"/>
              <a:t>授课老师 周中振副教授</a:t>
            </a:r>
          </a:p>
        </p:txBody>
      </p:sp>
      <p:graphicFrame>
        <p:nvGraphicFramePr>
          <p:cNvPr id="5" name="对象 4"/>
          <p:cNvGraphicFramePr>
            <a:graphicFrameLocks noChangeAspect="1"/>
          </p:cNvGraphicFramePr>
          <p:nvPr>
            <p:extLst>
              <p:ext uri="{D42A27DB-BD31-4B8C-83A1-F6EECF244321}">
                <p14:modId xmlns:p14="http://schemas.microsoft.com/office/powerpoint/2010/main" val="647835370"/>
              </p:ext>
            </p:extLst>
          </p:nvPr>
        </p:nvGraphicFramePr>
        <p:xfrm>
          <a:off x="2711625" y="188641"/>
          <a:ext cx="923925" cy="2416175"/>
        </p:xfrm>
        <a:graphic>
          <a:graphicData uri="http://schemas.openxmlformats.org/presentationml/2006/ole">
            <mc:AlternateContent xmlns:mc="http://schemas.openxmlformats.org/markup-compatibility/2006">
              <mc:Choice xmlns:v="urn:schemas-microsoft-com:vml" Requires="v">
                <p:oleObj spid="_x0000_s14047" name="CS ChemDraw Drawing" r:id="rId3" imgW="923249" imgH="2415428" progId="ChemDraw.Document.6.0">
                  <p:embed/>
                </p:oleObj>
              </mc:Choice>
              <mc:Fallback>
                <p:oleObj name="CS ChemDraw Drawing" r:id="rId3" imgW="923249" imgH="2415428" progId="ChemDraw.Document.6.0">
                  <p:embed/>
                  <p:pic>
                    <p:nvPicPr>
                      <p:cNvPr id="0" name=""/>
                      <p:cNvPicPr/>
                      <p:nvPr/>
                    </p:nvPicPr>
                    <p:blipFill>
                      <a:blip r:embed="rId4"/>
                      <a:stretch>
                        <a:fillRect/>
                      </a:stretch>
                    </p:blipFill>
                    <p:spPr>
                      <a:xfrm>
                        <a:off x="2711625" y="188641"/>
                        <a:ext cx="923925" cy="241617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617366518"/>
              </p:ext>
            </p:extLst>
          </p:nvPr>
        </p:nvGraphicFramePr>
        <p:xfrm>
          <a:off x="4223792" y="548681"/>
          <a:ext cx="3022600" cy="1976437"/>
        </p:xfrm>
        <a:graphic>
          <a:graphicData uri="http://schemas.openxmlformats.org/presentationml/2006/ole">
            <mc:AlternateContent xmlns:mc="http://schemas.openxmlformats.org/markup-compatibility/2006">
              <mc:Choice xmlns:v="urn:schemas-microsoft-com:vml" Requires="v">
                <p:oleObj spid="_x0000_s14048" name="CS ChemDraw Drawing" r:id="rId5" imgW="3022928" imgH="1976213" progId="ChemDraw.Document.6.0">
                  <p:embed/>
                </p:oleObj>
              </mc:Choice>
              <mc:Fallback>
                <p:oleObj name="CS ChemDraw Drawing" r:id="rId5" imgW="3022928" imgH="1976213" progId="ChemDraw.Document.6.0">
                  <p:embed/>
                  <p:pic>
                    <p:nvPicPr>
                      <p:cNvPr id="0" name=""/>
                      <p:cNvPicPr/>
                      <p:nvPr/>
                    </p:nvPicPr>
                    <p:blipFill>
                      <a:blip r:embed="rId6"/>
                      <a:stretch>
                        <a:fillRect/>
                      </a:stretch>
                    </p:blipFill>
                    <p:spPr>
                      <a:xfrm>
                        <a:off x="4223792" y="548681"/>
                        <a:ext cx="3022600" cy="1976437"/>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327619481"/>
              </p:ext>
            </p:extLst>
          </p:nvPr>
        </p:nvGraphicFramePr>
        <p:xfrm>
          <a:off x="7608169" y="764704"/>
          <a:ext cx="1766887" cy="1270000"/>
        </p:xfrm>
        <a:graphic>
          <a:graphicData uri="http://schemas.openxmlformats.org/presentationml/2006/ole">
            <mc:AlternateContent xmlns:mc="http://schemas.openxmlformats.org/markup-compatibility/2006">
              <mc:Choice xmlns:v="urn:schemas-microsoft-com:vml" Requires="v">
                <p:oleObj spid="_x0000_s14049" name="CS ChemDraw Drawing" r:id="rId7" imgW="1767348" imgH="1269234" progId="ChemDraw.Document.6.0">
                  <p:embed/>
                </p:oleObj>
              </mc:Choice>
              <mc:Fallback>
                <p:oleObj name="CS ChemDraw Drawing" r:id="rId7" imgW="1767348" imgH="1269234" progId="ChemDraw.Document.6.0">
                  <p:embed/>
                  <p:pic>
                    <p:nvPicPr>
                      <p:cNvPr id="0" name=""/>
                      <p:cNvPicPr/>
                      <p:nvPr/>
                    </p:nvPicPr>
                    <p:blipFill>
                      <a:blip r:embed="rId8"/>
                      <a:stretch>
                        <a:fillRect/>
                      </a:stretch>
                    </p:blipFill>
                    <p:spPr>
                      <a:xfrm>
                        <a:off x="7608169" y="764704"/>
                        <a:ext cx="1766887" cy="1270000"/>
                      </a:xfrm>
                      <a:prstGeom prst="rect">
                        <a:avLst/>
                      </a:prstGeom>
                    </p:spPr>
                  </p:pic>
                </p:oleObj>
              </mc:Fallback>
            </mc:AlternateContent>
          </a:graphicData>
        </a:graphic>
      </p:graphicFrame>
      <p:sp>
        <p:nvSpPr>
          <p:cNvPr id="6" name="灯片编号占位符 5">
            <a:extLst>
              <a:ext uri="{FF2B5EF4-FFF2-40B4-BE49-F238E27FC236}">
                <a16:creationId xmlns:a16="http://schemas.microsoft.com/office/drawing/2014/main" id="{FF741732-2362-4C01-B15B-BFD34BA2349A}"/>
              </a:ext>
            </a:extLst>
          </p:cNvPr>
          <p:cNvSpPr>
            <a:spLocks noGrp="1"/>
          </p:cNvSpPr>
          <p:nvPr>
            <p:ph type="sldNum" sz="quarter" idx="12"/>
          </p:nvPr>
        </p:nvSpPr>
        <p:spPr/>
        <p:txBody>
          <a:bodyPr/>
          <a:lstStyle/>
          <a:p>
            <a:fld id="{0C913308-F349-4B6D-A68A-DD1791B4A57B}" type="slidenum">
              <a:rPr lang="zh-CN" altLang="en-US" smtClean="0"/>
              <a:t>1</a:t>
            </a:fld>
            <a:endParaRPr lang="zh-CN" altLang="en-US"/>
          </a:p>
        </p:txBody>
      </p:sp>
    </p:spTree>
    <p:extLst>
      <p:ext uri="{BB962C8B-B14F-4D97-AF65-F5344CB8AC3E}">
        <p14:creationId xmlns:p14="http://schemas.microsoft.com/office/powerpoint/2010/main" val="130306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2" name="Rectangle 12"/>
          <p:cNvSpPr>
            <a:spLocks noGrp="1" noChangeArrowheads="1"/>
          </p:cNvSpPr>
          <p:nvPr>
            <p:ph type="title"/>
          </p:nvPr>
        </p:nvSpPr>
        <p:spPr>
          <a:xfrm>
            <a:off x="1919536" y="260649"/>
            <a:ext cx="8229600" cy="801695"/>
          </a:xfrm>
        </p:spPr>
        <p:txBody>
          <a:bodyPr/>
          <a:lstStyle/>
          <a:p>
            <a:pPr algn="ctr"/>
            <a:r>
              <a:rPr lang="zh-CN" altLang="en-US" b="1" dirty="0">
                <a:solidFill>
                  <a:schemeClr val="tx1"/>
                </a:solidFill>
                <a:ea typeface="楷体_GB2312" pitchFamily="49" charset="-122"/>
              </a:rPr>
              <a:t>共价建的类型</a:t>
            </a:r>
          </a:p>
        </p:txBody>
      </p:sp>
      <p:sp>
        <p:nvSpPr>
          <p:cNvPr id="6" name="灯片编号占位符 5"/>
          <p:cNvSpPr>
            <a:spLocks noGrp="1"/>
          </p:cNvSpPr>
          <p:nvPr>
            <p:ph type="sldNum" sz="quarter" idx="12"/>
          </p:nvPr>
        </p:nvSpPr>
        <p:spPr>
          <a:xfrm>
            <a:off x="9480376" y="6370983"/>
            <a:ext cx="2133600" cy="457200"/>
          </a:xfrm>
        </p:spPr>
        <p:txBody>
          <a:bodyPr/>
          <a:lstStyle/>
          <a:p>
            <a:fld id="{04D9385F-96EA-4856-9F47-5402876C30E1}" type="slidenum">
              <a:rPr lang="en-US" altLang="zh-CN"/>
              <a:pPr/>
              <a:t>10</a:t>
            </a:fld>
            <a:endParaRPr lang="en-US" altLang="zh-CN" dirty="0"/>
          </a:p>
        </p:txBody>
      </p:sp>
      <p:graphicFrame>
        <p:nvGraphicFramePr>
          <p:cNvPr id="2" name="图示 1"/>
          <p:cNvGraphicFramePr/>
          <p:nvPr>
            <p:extLst>
              <p:ext uri="{D42A27DB-BD31-4B8C-83A1-F6EECF244321}">
                <p14:modId xmlns:p14="http://schemas.microsoft.com/office/powerpoint/2010/main" val="4167981244"/>
              </p:ext>
            </p:extLst>
          </p:nvPr>
        </p:nvGraphicFramePr>
        <p:xfrm>
          <a:off x="1991544" y="1916833"/>
          <a:ext cx="8229600" cy="27649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页脚占位符 2">
            <a:extLst>
              <a:ext uri="{FF2B5EF4-FFF2-40B4-BE49-F238E27FC236}">
                <a16:creationId xmlns:a16="http://schemas.microsoft.com/office/drawing/2014/main" id="{AA58F46A-C212-407E-A046-D6A84087505F}"/>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148980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79576" y="332656"/>
            <a:ext cx="7632848" cy="720080"/>
          </a:xfrm>
        </p:spPr>
        <p:txBody>
          <a:bodyPr>
            <a:normAutofit/>
          </a:bodyPr>
          <a:lstStyle/>
          <a:p>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1</a:t>
            </a:r>
            <a:r>
              <a:rPr lang="zh-CN" altLang="en-US" sz="3200" b="1" dirty="0">
                <a:latin typeface="楷体_GB2312" pitchFamily="49" charset="-122"/>
                <a:ea typeface="楷体_GB2312" pitchFamily="49" charset="-122"/>
              </a:rPr>
              <a:t>）</a:t>
            </a:r>
            <a:r>
              <a:rPr lang="el-GR" altLang="zh-CN" sz="3200" b="1" dirty="0">
                <a:latin typeface="楷体_GB2312" pitchFamily="49" charset="-122"/>
                <a:ea typeface="楷体_GB2312" pitchFamily="49" charset="-122"/>
              </a:rPr>
              <a:t>σ</a:t>
            </a:r>
            <a:r>
              <a:rPr lang="zh-CN" altLang="en-US" sz="3200" b="1" dirty="0">
                <a:latin typeface="楷体_GB2312" pitchFamily="49" charset="-122"/>
                <a:ea typeface="楷体_GB2312" pitchFamily="49" charset="-122"/>
              </a:rPr>
              <a:t>键： </a:t>
            </a:r>
            <a:r>
              <a:rPr lang="zh-CN" altLang="en-US" sz="3200" b="1" dirty="0">
                <a:solidFill>
                  <a:srgbClr val="FF3300"/>
                </a:solidFill>
                <a:latin typeface="Arial"/>
                <a:ea typeface="楷体_GB2312" pitchFamily="49" charset="-122"/>
              </a:rPr>
              <a:t>“</a:t>
            </a:r>
            <a:r>
              <a:rPr lang="zh-CN" altLang="en-US" sz="3200" b="1" dirty="0">
                <a:solidFill>
                  <a:srgbClr val="FF3300"/>
                </a:solidFill>
                <a:latin typeface="楷体_GB2312" pitchFamily="49" charset="-122"/>
                <a:ea typeface="楷体_GB2312" pitchFamily="49" charset="-122"/>
              </a:rPr>
              <a:t>头碰头</a:t>
            </a:r>
            <a:r>
              <a:rPr lang="zh-CN" altLang="en-US" sz="3200" b="1" dirty="0">
                <a:solidFill>
                  <a:srgbClr val="FF3300"/>
                </a:solidFill>
                <a:latin typeface="Arial"/>
                <a:ea typeface="楷体_GB2312" pitchFamily="49" charset="-122"/>
              </a:rPr>
              <a:t>”</a:t>
            </a:r>
            <a:r>
              <a:rPr lang="zh-CN" altLang="en-US" sz="3200" b="1" dirty="0">
                <a:solidFill>
                  <a:srgbClr val="FF3300"/>
                </a:solidFill>
                <a:latin typeface="楷体_GB2312" pitchFamily="49" charset="-122"/>
                <a:ea typeface="楷体_GB2312" pitchFamily="49" charset="-122"/>
              </a:rPr>
              <a:t>的方式进行重叠</a:t>
            </a:r>
            <a:endParaRPr lang="zh-CN" altLang="en-US" sz="3200" b="1" dirty="0">
              <a:latin typeface="楷体_GB2312" pitchFamily="49" charset="-122"/>
              <a:ea typeface="楷体_GB2312" pitchFamily="49" charset="-122"/>
            </a:endParaRPr>
          </a:p>
        </p:txBody>
      </p:sp>
      <p:sp>
        <p:nvSpPr>
          <p:cNvPr id="6" name="灯片编号占位符 5"/>
          <p:cNvSpPr>
            <a:spLocks noGrp="1"/>
          </p:cNvSpPr>
          <p:nvPr>
            <p:ph type="sldNum" sz="quarter" idx="12"/>
          </p:nvPr>
        </p:nvSpPr>
        <p:spPr/>
        <p:txBody>
          <a:bodyPr/>
          <a:lstStyle/>
          <a:p>
            <a:fld id="{F222DC75-62B4-43C4-A12A-695405F89B65}" type="slidenum">
              <a:rPr lang="en-US" altLang="zh-CN"/>
              <a:pPr/>
              <a:t>11</a:t>
            </a:fld>
            <a:endParaRPr lang="en-US" altLang="zh-CN"/>
          </a:p>
        </p:txBody>
      </p:sp>
      <p:pic>
        <p:nvPicPr>
          <p:cNvPr id="7" name="Picture 2" descr="http://photo.hanyu.iciba.com/upload/chinesewiki/U/9/U9Q.jpg"/>
          <p:cNvPicPr>
            <a:picLocks noGrp="1" noChangeAspect="1" noChangeArrowheads="1"/>
          </p:cNvPicPr>
          <p:nvPr>
            <p:ph idx="1"/>
          </p:nvPr>
        </p:nvPicPr>
        <p:blipFill rotWithShape="1">
          <a:blip r:embed="rId4">
            <a:extLst>
              <a:ext uri="{28A0092B-C50C-407E-A947-70E740481C1C}">
                <a14:useLocalDpi xmlns:a14="http://schemas.microsoft.com/office/drawing/2010/main" val="0"/>
              </a:ext>
            </a:extLst>
          </a:blip>
          <a:srcRect r="42617"/>
          <a:stretch/>
        </p:blipFill>
        <p:spPr bwMode="auto">
          <a:xfrm>
            <a:off x="1524001" y="2385146"/>
            <a:ext cx="2489982" cy="30243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hoto.hanyu.iciba.com/upload/chinesewiki/U/9/U9Q.jpg"/>
          <p:cNvPicPr>
            <a:picLocks noChangeAspect="1" noChangeArrowheads="1"/>
          </p:cNvPicPr>
          <p:nvPr/>
        </p:nvPicPr>
        <p:blipFill rotWithShape="1">
          <a:blip r:embed="rId4">
            <a:extLst>
              <a:ext uri="{28A0092B-C50C-407E-A947-70E740481C1C}">
                <a14:useLocalDpi xmlns:a14="http://schemas.microsoft.com/office/drawing/2010/main" val="0"/>
              </a:ext>
            </a:extLst>
          </a:blip>
          <a:srcRect l="60603" t="180"/>
          <a:stretch/>
        </p:blipFill>
        <p:spPr bwMode="auto">
          <a:xfrm>
            <a:off x="8832305" y="2403353"/>
            <a:ext cx="1709563" cy="3018902"/>
          </a:xfrm>
          <a:prstGeom prst="rect">
            <a:avLst/>
          </a:prstGeom>
          <a:noFill/>
          <a:extLst>
            <a:ext uri="{909E8E84-426E-40DD-AFC4-6F175D3DCCD1}">
              <a14:hiddenFill xmlns:a14="http://schemas.microsoft.com/office/drawing/2010/main">
                <a:solidFill>
                  <a:srgbClr val="FFFFFF"/>
                </a:solidFill>
              </a14:hiddenFill>
            </a:ext>
          </a:extLst>
        </p:spPr>
      </p:pic>
      <p:sp>
        <p:nvSpPr>
          <p:cNvPr id="3" name="页脚占位符 2">
            <a:extLst>
              <a:ext uri="{FF2B5EF4-FFF2-40B4-BE49-F238E27FC236}">
                <a16:creationId xmlns:a16="http://schemas.microsoft.com/office/drawing/2014/main" id="{4DEF7F2C-8A1A-4B68-B91B-CE924611A46B}"/>
              </a:ext>
            </a:extLst>
          </p:cNvPr>
          <p:cNvSpPr>
            <a:spLocks noGrp="1"/>
          </p:cNvSpPr>
          <p:nvPr>
            <p:ph type="ftr" sz="quarter" idx="11"/>
          </p:nvPr>
        </p:nvSpPr>
        <p:spPr/>
        <p:txBody>
          <a:bodyPr/>
          <a:lstStyle/>
          <a:p>
            <a:endParaRPr lang="zh-CN" altLang="en-US" dirty="0"/>
          </a:p>
        </p:txBody>
      </p:sp>
    </p:spTree>
    <p:controls>
      <mc:AlternateContent xmlns:mc="http://schemas.openxmlformats.org/markup-compatibility/2006">
        <mc:Choice xmlns:v="urn:schemas-microsoft-com:vml" Requires="v">
          <p:control spid="18494" name="ShockwaveFlash1" r:id="rId2" imgW="1828800" imgH="1828800"/>
        </mc:Choice>
        <mc:Fallback>
          <p:control name="ShockwaveFlash1" r:id="rId2" imgW="1828800" imgH="1828800">
            <p:pic>
              <p:nvPicPr>
                <p:cNvPr id="2" name="ShockwaveFlash1"/>
                <p:cNvPicPr preferRelativeResize="0">
                  <a:picLocks noChangeAspect="1" noChangeArrowheads="1" noChangeShapeType="1"/>
                </p:cNvPicPr>
                <p:nvPr/>
              </p:nvPicPr>
              <p:blipFill>
                <a:blip r:embed="rId5"/>
                <a:srcRect/>
                <a:stretch>
                  <a:fillRect/>
                </a:stretch>
              </p:blipFill>
              <p:spPr bwMode="auto">
                <a:xfrm>
                  <a:off x="4224338" y="2349500"/>
                  <a:ext cx="4175125" cy="30670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933378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1981200" y="188640"/>
            <a:ext cx="8229600" cy="792088"/>
          </a:xfrm>
        </p:spPr>
        <p:txBody>
          <a:bodyPr>
            <a:normAutofit lnSpcReduction="10000"/>
          </a:bodyPr>
          <a:lstStyle/>
          <a:p>
            <a:pPr>
              <a:lnSpc>
                <a:spcPct val="150000"/>
              </a:lnSpc>
              <a:buFont typeface="Wingdings" pitchFamily="2" charset="2"/>
              <a:buNone/>
            </a:pPr>
            <a:r>
              <a:rPr lang="zh-CN" altLang="en-US" sz="3200" b="1" dirty="0">
                <a:latin typeface="楷体_GB2312" pitchFamily="49" charset="-122"/>
                <a:ea typeface="楷体_GB2312" pitchFamily="49" charset="-122"/>
              </a:rPr>
              <a:t>（</a:t>
            </a:r>
            <a:r>
              <a:rPr lang="en-US" altLang="zh-CN" sz="3200" b="1" dirty="0">
                <a:latin typeface="楷体_GB2312" pitchFamily="49" charset="-122"/>
                <a:ea typeface="楷体_GB2312" pitchFamily="49" charset="-122"/>
              </a:rPr>
              <a:t>2</a:t>
            </a:r>
            <a:r>
              <a:rPr lang="zh-CN" altLang="en-US" sz="3200" b="1" dirty="0">
                <a:latin typeface="楷体_GB2312" pitchFamily="49" charset="-122"/>
                <a:ea typeface="楷体_GB2312" pitchFamily="49" charset="-122"/>
              </a:rPr>
              <a:t>） </a:t>
            </a:r>
            <a:r>
              <a:rPr lang="en-US" altLang="zh-CN" sz="3200" b="1" i="1" dirty="0">
                <a:latin typeface="楷体_GB2312" pitchFamily="49" charset="-122"/>
                <a:ea typeface="楷体_GB2312" pitchFamily="49" charset="-122"/>
              </a:rPr>
              <a:t>π</a:t>
            </a:r>
            <a:r>
              <a:rPr lang="zh-CN" altLang="en-US" sz="3200" b="1" dirty="0">
                <a:latin typeface="楷体_GB2312" pitchFamily="49" charset="-122"/>
                <a:ea typeface="楷体_GB2312" pitchFamily="49" charset="-122"/>
              </a:rPr>
              <a:t>键 </a:t>
            </a:r>
            <a:r>
              <a:rPr lang="en-US" altLang="zh-CN" sz="3200" b="1" dirty="0">
                <a:latin typeface="楷体_GB2312" pitchFamily="49" charset="-122"/>
                <a:ea typeface="楷体_GB2312" pitchFamily="49" charset="-122"/>
              </a:rPr>
              <a:t>:</a:t>
            </a:r>
            <a:r>
              <a:rPr lang="en-US" altLang="zh-CN" sz="3200" b="1" dirty="0">
                <a:solidFill>
                  <a:srgbClr val="FF3300"/>
                </a:solidFill>
                <a:latin typeface="Arial"/>
                <a:ea typeface="楷体_GB2312" pitchFamily="49" charset="-122"/>
              </a:rPr>
              <a:t>“</a:t>
            </a:r>
            <a:r>
              <a:rPr lang="zh-CN" altLang="en-US" sz="3200" b="1" dirty="0">
                <a:solidFill>
                  <a:srgbClr val="FF3300"/>
                </a:solidFill>
                <a:latin typeface="楷体_GB2312" pitchFamily="49" charset="-122"/>
                <a:ea typeface="楷体_GB2312" pitchFamily="49" charset="-122"/>
              </a:rPr>
              <a:t>肩并肩</a:t>
            </a:r>
            <a:r>
              <a:rPr lang="zh-CN" altLang="en-US" sz="3200" b="1" dirty="0">
                <a:solidFill>
                  <a:srgbClr val="FF3300"/>
                </a:solidFill>
                <a:latin typeface="Arial"/>
                <a:ea typeface="楷体_GB2312" pitchFamily="49" charset="-122"/>
              </a:rPr>
              <a:t>”</a:t>
            </a:r>
            <a:r>
              <a:rPr lang="en-US" altLang="zh-CN" sz="3200" b="1" dirty="0">
                <a:solidFill>
                  <a:srgbClr val="FF3300"/>
                </a:solidFill>
                <a:latin typeface="楷体_GB2312" pitchFamily="49" charset="-122"/>
                <a:ea typeface="楷体_GB2312" pitchFamily="49" charset="-122"/>
              </a:rPr>
              <a:t>(</a:t>
            </a:r>
            <a:r>
              <a:rPr lang="zh-CN" altLang="en-US" sz="3200" b="1" dirty="0">
                <a:solidFill>
                  <a:srgbClr val="FF3300"/>
                </a:solidFill>
                <a:latin typeface="楷体_GB2312" pitchFamily="49" charset="-122"/>
                <a:ea typeface="楷体_GB2312" pitchFamily="49" charset="-122"/>
              </a:rPr>
              <a:t>平行</a:t>
            </a:r>
            <a:r>
              <a:rPr lang="en-US" altLang="zh-CN" sz="3200" b="1" dirty="0">
                <a:solidFill>
                  <a:srgbClr val="FF3300"/>
                </a:solidFill>
                <a:latin typeface="楷体_GB2312" pitchFamily="49" charset="-122"/>
                <a:ea typeface="楷体_GB2312" pitchFamily="49" charset="-122"/>
              </a:rPr>
              <a:t>)</a:t>
            </a:r>
            <a:r>
              <a:rPr lang="zh-CN" altLang="en-US" sz="3200" b="1" dirty="0">
                <a:solidFill>
                  <a:srgbClr val="FF3300"/>
                </a:solidFill>
                <a:latin typeface="楷体_GB2312" pitchFamily="49" charset="-122"/>
                <a:ea typeface="楷体_GB2312" pitchFamily="49" charset="-122"/>
              </a:rPr>
              <a:t>方式相重叠</a:t>
            </a:r>
            <a:endParaRPr lang="zh-CN" altLang="en-US" sz="3200" b="1" dirty="0">
              <a:latin typeface="楷体_GB2312" pitchFamily="49" charset="-122"/>
              <a:ea typeface="楷体_GB2312" pitchFamily="49" charset="-122"/>
            </a:endParaRPr>
          </a:p>
        </p:txBody>
      </p:sp>
      <p:sp>
        <p:nvSpPr>
          <p:cNvPr id="6" name="灯片编号占位符 5"/>
          <p:cNvSpPr>
            <a:spLocks noGrp="1"/>
          </p:cNvSpPr>
          <p:nvPr>
            <p:ph type="sldNum" sz="quarter" idx="12"/>
          </p:nvPr>
        </p:nvSpPr>
        <p:spPr/>
        <p:txBody>
          <a:bodyPr/>
          <a:lstStyle/>
          <a:p>
            <a:fld id="{C46B7A59-3587-4EBB-8771-D576E1232DBB}" type="slidenum">
              <a:rPr lang="en-US" altLang="zh-CN"/>
              <a:pPr/>
              <a:t>12</a:t>
            </a:fld>
            <a:endParaRPr lang="en-US" altLang="zh-CN"/>
          </a:p>
        </p:txBody>
      </p:sp>
      <p:pic>
        <p:nvPicPr>
          <p:cNvPr id="49157" name="Picture 5" descr="09-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2132856"/>
            <a:ext cx="3816424" cy="2420168"/>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p0.qhimg.com/t01e293ecef7022a44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3992" y="2185164"/>
            <a:ext cx="4033170" cy="2367861"/>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66C07FD0-1BB6-40DE-A8F7-D45F1D280459}"/>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340257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ipe(down)">
                                      <p:cBhvr>
                                        <p:cTn id="7" dur="500"/>
                                        <p:tgtEl>
                                          <p:spTgt spid="16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f.hiphotos.baidu.com/zhidao/pic/item/72f082025aafa40fa69bfaada864034f78f0196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448" y="1412776"/>
            <a:ext cx="9398792" cy="47771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428F38FB-1AFE-4228-A5B1-0D1229A98E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F087E1-74AD-4727-9BE3-A3225F2E8A51}"/>
              </a:ext>
            </a:extLst>
          </p:cNvPr>
          <p:cNvSpPr>
            <a:spLocks noGrp="1"/>
          </p:cNvSpPr>
          <p:nvPr>
            <p:ph type="sldNum" sz="quarter" idx="12"/>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163073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normAutofit/>
          </a:bodyPr>
          <a:lstStyle/>
          <a:p>
            <a:r>
              <a:rPr lang="zh-CN" altLang="en-US" sz="3200" b="1" dirty="0">
                <a:latin typeface="+mn-ea"/>
                <a:ea typeface="+mn-ea"/>
              </a:rPr>
              <a:t>（</a:t>
            </a:r>
            <a:r>
              <a:rPr lang="en-US" altLang="zh-CN" sz="3200" b="1" dirty="0">
                <a:latin typeface="+mn-ea"/>
                <a:ea typeface="+mn-ea"/>
              </a:rPr>
              <a:t>3</a:t>
            </a:r>
            <a:r>
              <a:rPr lang="zh-CN" altLang="en-US" sz="3200" b="1" dirty="0">
                <a:latin typeface="+mn-ea"/>
                <a:ea typeface="+mn-ea"/>
              </a:rPr>
              <a:t>）</a:t>
            </a:r>
            <a:r>
              <a:rPr lang="en-US" altLang="zh-CN" sz="3200" b="1" dirty="0">
                <a:latin typeface="+mn-ea"/>
                <a:ea typeface="+mn-ea"/>
              </a:rPr>
              <a:t> </a:t>
            </a:r>
            <a:r>
              <a:rPr lang="zh-CN" altLang="en-US" sz="3200" b="1" dirty="0">
                <a:latin typeface="+mn-ea"/>
                <a:ea typeface="+mn-ea"/>
              </a:rPr>
              <a:t>配位键（</a:t>
            </a:r>
            <a:r>
              <a:rPr lang="en-US" altLang="zh-CN" sz="3200" b="1" dirty="0">
                <a:latin typeface="+mn-ea"/>
                <a:ea typeface="+mn-ea"/>
              </a:rPr>
              <a:t>coordination bond)</a:t>
            </a:r>
          </a:p>
        </p:txBody>
      </p:sp>
      <p:sp>
        <p:nvSpPr>
          <p:cNvPr id="178179" name="Rectangle 3"/>
          <p:cNvSpPr>
            <a:spLocks noGrp="1" noChangeArrowheads="1"/>
          </p:cNvSpPr>
          <p:nvPr>
            <p:ph type="body" sz="half" idx="1"/>
          </p:nvPr>
        </p:nvSpPr>
        <p:spPr>
          <a:xfrm>
            <a:off x="1127448" y="1600200"/>
            <a:ext cx="9083352" cy="1540768"/>
          </a:xfrm>
        </p:spPr>
        <p:txBody>
          <a:bodyPr>
            <a:normAutofit/>
          </a:bodyPr>
          <a:lstStyle/>
          <a:p>
            <a:pPr marL="6350" indent="22225">
              <a:lnSpc>
                <a:spcPct val="150000"/>
              </a:lnSpc>
              <a:buNone/>
            </a:pPr>
            <a:r>
              <a:rPr lang="zh-CN" altLang="en-US" dirty="0"/>
              <a:t>这是一类特殊的共价键，其共用电子对（</a:t>
            </a:r>
            <a:r>
              <a:rPr lang="en-US" altLang="zh-CN" dirty="0"/>
              <a:t>shared electron pair</a:t>
            </a:r>
            <a:r>
              <a:rPr lang="zh-CN" altLang="en-US" dirty="0"/>
              <a:t>）是</a:t>
            </a:r>
            <a:r>
              <a:rPr lang="zh-CN" altLang="en-US" b="1" dirty="0">
                <a:solidFill>
                  <a:srgbClr val="FF3300"/>
                </a:solidFill>
              </a:rPr>
              <a:t>由某个原子单方提供的</a:t>
            </a:r>
            <a:r>
              <a:rPr lang="zh-CN" altLang="en-US" dirty="0">
                <a:solidFill>
                  <a:srgbClr val="FF3300"/>
                </a:solidFill>
              </a:rPr>
              <a:t>，</a:t>
            </a:r>
            <a:r>
              <a:rPr lang="zh-CN" altLang="en-US" dirty="0"/>
              <a:t>另一个原子提供空轨道。 </a:t>
            </a:r>
          </a:p>
        </p:txBody>
      </p:sp>
      <p:graphicFrame>
        <p:nvGraphicFramePr>
          <p:cNvPr id="178180" name="Object 4"/>
          <p:cNvGraphicFramePr>
            <a:graphicFrameLocks noGrp="1" noChangeAspect="1"/>
          </p:cNvGraphicFramePr>
          <p:nvPr>
            <p:ph sz="half" idx="2"/>
            <p:extLst>
              <p:ext uri="{D42A27DB-BD31-4B8C-83A1-F6EECF244321}">
                <p14:modId xmlns:p14="http://schemas.microsoft.com/office/powerpoint/2010/main" val="2404902737"/>
              </p:ext>
            </p:extLst>
          </p:nvPr>
        </p:nvGraphicFramePr>
        <p:xfrm>
          <a:off x="4079776" y="3140969"/>
          <a:ext cx="3456384" cy="712867"/>
        </p:xfrm>
        <a:graphic>
          <a:graphicData uri="http://schemas.openxmlformats.org/presentationml/2006/ole">
            <mc:AlternateContent xmlns:mc="http://schemas.openxmlformats.org/markup-compatibility/2006">
              <mc:Choice xmlns:v="urn:schemas-microsoft-com:vml" Requires="v">
                <p:oleObj spid="_x0000_s4376" name="CS ChemDraw Drawing" r:id="rId4" imgW="2694080" imgH="555674" progId="ChemDraw.Document.6.0">
                  <p:embed/>
                </p:oleObj>
              </mc:Choice>
              <mc:Fallback>
                <p:oleObj name="CS ChemDraw Drawing" r:id="rId4" imgW="2694080" imgH="555674"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9776" y="3140969"/>
                        <a:ext cx="3456384" cy="712867"/>
                      </a:xfrm>
                      <a:prstGeom prst="rect">
                        <a:avLst/>
                      </a:prstGeom>
                      <a:noFill/>
                      <a:ln>
                        <a:noFill/>
                      </a:ln>
                      <a:effectLst/>
                      <a:extLst/>
                    </p:spPr>
                  </p:pic>
                </p:oleObj>
              </mc:Fallback>
            </mc:AlternateContent>
          </a:graphicData>
        </a:graphic>
      </p:graphicFrame>
      <p:sp>
        <p:nvSpPr>
          <p:cNvPr id="7" name="灯片编号占位符 6"/>
          <p:cNvSpPr>
            <a:spLocks noGrp="1"/>
          </p:cNvSpPr>
          <p:nvPr>
            <p:ph type="sldNum" sz="quarter" idx="12"/>
          </p:nvPr>
        </p:nvSpPr>
        <p:spPr>
          <a:xfrm>
            <a:off x="9448800" y="6400800"/>
            <a:ext cx="2133600" cy="457200"/>
          </a:xfrm>
        </p:spPr>
        <p:txBody>
          <a:bodyPr/>
          <a:lstStyle/>
          <a:p>
            <a:fld id="{54B84503-22A5-4B44-8E13-487CC726B99E}" type="slidenum">
              <a:rPr lang="en-US" altLang="zh-CN"/>
              <a:pPr/>
              <a:t>14</a:t>
            </a:fld>
            <a:endParaRPr lang="en-US" altLang="zh-CN" dirty="0"/>
          </a:p>
        </p:txBody>
      </p:sp>
      <p:pic>
        <p:nvPicPr>
          <p:cNvPr id="4148" name="Picture 52" descr="http://www.hxzxs.cn/hxcd/main/Image31515.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9616" y="4149080"/>
            <a:ext cx="7130548" cy="2016224"/>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227B272C-0B43-4A02-94FB-A4D1534E7A84}"/>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3061858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barn(inHorizontal)">
                                      <p:cBhvr>
                                        <p:cTn id="7" dur="500"/>
                                        <p:tgtEl>
                                          <p:spTgt spid="17818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148"/>
                                        </p:tgtEl>
                                        <p:attrNameLst>
                                          <p:attrName>style.visibility</p:attrName>
                                        </p:attrNameLst>
                                      </p:cBhvr>
                                      <p:to>
                                        <p:strVal val="visible"/>
                                      </p:to>
                                    </p:set>
                                    <p:animEffect transition="in" filter="wipe(down)">
                                      <p:cBhvr>
                                        <p:cTn id="12" dur="500"/>
                                        <p:tgtEl>
                                          <p:spTgt spid="4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991544" y="188641"/>
            <a:ext cx="8229600" cy="797049"/>
          </a:xfrm>
        </p:spPr>
        <p:txBody>
          <a:bodyPr/>
          <a:lstStyle/>
          <a:p>
            <a:pPr algn="ctr"/>
            <a:r>
              <a:rPr lang="zh-CN" altLang="en-US" sz="3400" b="1" dirty="0">
                <a:latin typeface="+mn-lt"/>
                <a:ea typeface="楷体_GB2312" pitchFamily="49" charset="-122"/>
              </a:rPr>
              <a:t>共价键的键参数（</a:t>
            </a:r>
            <a:r>
              <a:rPr lang="en-US" altLang="zh-CN" sz="3400" b="1" dirty="0">
                <a:latin typeface="+mn-lt"/>
                <a:ea typeface="楷体_GB2312" pitchFamily="49" charset="-122"/>
              </a:rPr>
              <a:t>bond parameter</a:t>
            </a:r>
            <a:r>
              <a:rPr lang="zh-CN" altLang="en-US" sz="3400" b="1" dirty="0">
                <a:latin typeface="+mn-lt"/>
                <a:ea typeface="楷体_GB2312" pitchFamily="49" charset="-122"/>
              </a:rPr>
              <a:t>）</a:t>
            </a:r>
          </a:p>
        </p:txBody>
      </p:sp>
      <p:sp>
        <p:nvSpPr>
          <p:cNvPr id="162819" name="Rectangle 3"/>
          <p:cNvSpPr>
            <a:spLocks noGrp="1" noChangeArrowheads="1"/>
          </p:cNvSpPr>
          <p:nvPr>
            <p:ph idx="1"/>
          </p:nvPr>
        </p:nvSpPr>
        <p:spPr>
          <a:xfrm>
            <a:off x="3935760" y="1600201"/>
            <a:ext cx="6275040" cy="4205064"/>
          </a:xfrm>
        </p:spPr>
        <p:txBody>
          <a:bodyPr>
            <a:normAutofit/>
          </a:bodyPr>
          <a:lstStyle/>
          <a:p>
            <a:pPr>
              <a:lnSpc>
                <a:spcPct val="150000"/>
              </a:lnSpc>
            </a:pPr>
            <a:r>
              <a:rPr lang="en-US" altLang="zh-CN" sz="4000" b="1" dirty="0">
                <a:latin typeface="楷体_GB2312" pitchFamily="49" charset="-122"/>
                <a:ea typeface="楷体_GB2312" pitchFamily="49" charset="-122"/>
              </a:rPr>
              <a:t>1</a:t>
            </a:r>
            <a:r>
              <a:rPr lang="zh-CN" altLang="en-US" sz="4000" b="1" dirty="0">
                <a:latin typeface="楷体_GB2312" pitchFamily="49" charset="-122"/>
                <a:ea typeface="楷体_GB2312" pitchFamily="49" charset="-122"/>
              </a:rPr>
              <a:t>、键能</a:t>
            </a:r>
          </a:p>
          <a:p>
            <a:pPr>
              <a:lnSpc>
                <a:spcPct val="150000"/>
              </a:lnSpc>
            </a:pPr>
            <a:r>
              <a:rPr lang="en-US" altLang="zh-CN" sz="4000" b="1" dirty="0">
                <a:latin typeface="楷体_GB2312" pitchFamily="49" charset="-122"/>
                <a:ea typeface="楷体_GB2312" pitchFamily="49" charset="-122"/>
              </a:rPr>
              <a:t>2</a:t>
            </a:r>
            <a:r>
              <a:rPr lang="zh-CN" altLang="en-US" sz="4000" b="1" dirty="0">
                <a:latin typeface="楷体_GB2312" pitchFamily="49" charset="-122"/>
                <a:ea typeface="楷体_GB2312" pitchFamily="49" charset="-122"/>
              </a:rPr>
              <a:t>、键长</a:t>
            </a:r>
          </a:p>
          <a:p>
            <a:pPr>
              <a:lnSpc>
                <a:spcPct val="150000"/>
              </a:lnSpc>
            </a:pPr>
            <a:r>
              <a:rPr lang="en-US" altLang="zh-CN" sz="4000" b="1" dirty="0">
                <a:latin typeface="楷体_GB2312" pitchFamily="49" charset="-122"/>
                <a:ea typeface="楷体_GB2312" pitchFamily="49" charset="-122"/>
              </a:rPr>
              <a:t>3</a:t>
            </a:r>
            <a:r>
              <a:rPr lang="zh-CN" altLang="en-US" sz="4000" b="1" dirty="0">
                <a:latin typeface="楷体_GB2312" pitchFamily="49" charset="-122"/>
                <a:ea typeface="楷体_GB2312" pitchFamily="49" charset="-122"/>
              </a:rPr>
              <a:t>、键角</a:t>
            </a:r>
          </a:p>
        </p:txBody>
      </p:sp>
      <p:sp>
        <p:nvSpPr>
          <p:cNvPr id="6" name="灯片编号占位符 5"/>
          <p:cNvSpPr>
            <a:spLocks noGrp="1"/>
          </p:cNvSpPr>
          <p:nvPr>
            <p:ph type="sldNum" sz="quarter" idx="12"/>
          </p:nvPr>
        </p:nvSpPr>
        <p:spPr/>
        <p:txBody>
          <a:bodyPr/>
          <a:lstStyle/>
          <a:p>
            <a:fld id="{510100C0-6E9D-4128-8696-D774971ECD19}" type="slidenum">
              <a:rPr lang="en-US" altLang="zh-CN"/>
              <a:pPr/>
              <a:t>15</a:t>
            </a:fld>
            <a:endParaRPr lang="en-US" altLang="zh-CN"/>
          </a:p>
        </p:txBody>
      </p:sp>
      <p:sp>
        <p:nvSpPr>
          <p:cNvPr id="2" name="页脚占位符 1">
            <a:extLst>
              <a:ext uri="{FF2B5EF4-FFF2-40B4-BE49-F238E27FC236}">
                <a16:creationId xmlns:a16="http://schemas.microsoft.com/office/drawing/2014/main" id="{8DEE4065-C362-461F-8941-168B4847E769}"/>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4038763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62819">
                                            <p:txEl>
                                              <p:pRg st="0" end="0"/>
                                            </p:txEl>
                                          </p:spTgt>
                                        </p:tgtEl>
                                        <p:attrNameLst>
                                          <p:attrName>style.visibility</p:attrName>
                                        </p:attrNameLst>
                                      </p:cBhvr>
                                      <p:to>
                                        <p:strVal val="visible"/>
                                      </p:to>
                                    </p:set>
                                    <p:animEffect transition="in" filter="box(in)">
                                      <p:cBhvr>
                                        <p:cTn id="7" dur="500"/>
                                        <p:tgtEl>
                                          <p:spTgt spid="162819">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62819">
                                            <p:txEl>
                                              <p:pRg st="1" end="1"/>
                                            </p:txEl>
                                          </p:spTgt>
                                        </p:tgtEl>
                                        <p:attrNameLst>
                                          <p:attrName>style.visibility</p:attrName>
                                        </p:attrNameLst>
                                      </p:cBhvr>
                                      <p:to>
                                        <p:strVal val="visible"/>
                                      </p:to>
                                    </p:set>
                                    <p:animEffect transition="in" filter="box(in)">
                                      <p:cBhvr>
                                        <p:cTn id="10" dur="500"/>
                                        <p:tgtEl>
                                          <p:spTgt spid="162819">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62819">
                                            <p:txEl>
                                              <p:pRg st="2" end="2"/>
                                            </p:txEl>
                                          </p:spTgt>
                                        </p:tgtEl>
                                        <p:attrNameLst>
                                          <p:attrName>style.visibility</p:attrName>
                                        </p:attrNameLst>
                                      </p:cBhvr>
                                      <p:to>
                                        <p:strVal val="visible"/>
                                      </p:to>
                                    </p:set>
                                    <p:animEffect transition="in" filter="box(in)">
                                      <p:cBhvr>
                                        <p:cTn id="13" dur="500"/>
                                        <p:tgtEl>
                                          <p:spTgt spid="162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zh-CN" altLang="en-US" sz="4600" b="1" dirty="0">
                <a:latin typeface="楷体_GB2312" pitchFamily="49" charset="-122"/>
                <a:ea typeface="楷体_GB2312" pitchFamily="49" charset="-122"/>
              </a:rPr>
              <a:t>键能</a:t>
            </a:r>
          </a:p>
        </p:txBody>
      </p:sp>
      <p:sp>
        <p:nvSpPr>
          <p:cNvPr id="53251" name="Rectangle 3"/>
          <p:cNvSpPr>
            <a:spLocks noGrp="1" noChangeArrowheads="1"/>
          </p:cNvSpPr>
          <p:nvPr>
            <p:ph sz="half" idx="1"/>
          </p:nvPr>
        </p:nvSpPr>
        <p:spPr>
          <a:xfrm>
            <a:off x="373255" y="1772816"/>
            <a:ext cx="11445490" cy="3744416"/>
          </a:xfrm>
        </p:spPr>
        <p:txBody>
          <a:bodyPr>
            <a:normAutofit/>
          </a:bodyPr>
          <a:lstStyle/>
          <a:p>
            <a:pPr marL="0" indent="0">
              <a:lnSpc>
                <a:spcPct val="210000"/>
              </a:lnSpc>
              <a:buNone/>
            </a:pPr>
            <a:r>
              <a:rPr lang="zh-CN" altLang="en-US" b="1" dirty="0">
                <a:latin typeface="楷体_GB2312" pitchFamily="49" charset="-122"/>
                <a:ea typeface="楷体_GB2312" pitchFamily="49" charset="-122"/>
              </a:rPr>
              <a:t>键能：是从</a:t>
            </a:r>
            <a:r>
              <a:rPr lang="zh-CN" altLang="en-US" b="1" dirty="0">
                <a:solidFill>
                  <a:srgbClr val="FF3300"/>
                </a:solidFill>
                <a:latin typeface="楷体_GB2312" pitchFamily="49" charset="-122"/>
                <a:ea typeface="楷体_GB2312" pitchFamily="49" charset="-122"/>
              </a:rPr>
              <a:t>能量的角度</a:t>
            </a:r>
            <a:r>
              <a:rPr lang="zh-CN" altLang="en-US" b="1" dirty="0">
                <a:latin typeface="楷体_GB2312" pitchFamily="49" charset="-122"/>
                <a:ea typeface="楷体_GB2312" pitchFamily="49" charset="-122"/>
              </a:rPr>
              <a:t>衡量共价键强弱的重要参数。</a:t>
            </a:r>
          </a:p>
          <a:p>
            <a:pPr marL="0" indent="0">
              <a:lnSpc>
                <a:spcPct val="210000"/>
              </a:lnSpc>
              <a:buNone/>
            </a:pPr>
            <a:r>
              <a:rPr lang="zh-CN" altLang="en-US" b="1" dirty="0">
                <a:ea typeface="楷体_GB2312" pitchFamily="49" charset="-122"/>
              </a:rPr>
              <a:t>        它一般是指在</a:t>
            </a:r>
            <a:r>
              <a:rPr lang="en-US" altLang="zh-CN" b="1" dirty="0">
                <a:ea typeface="楷体_GB2312" pitchFamily="49" charset="-122"/>
              </a:rPr>
              <a:t>298 K</a:t>
            </a:r>
            <a:r>
              <a:rPr lang="zh-CN" altLang="en-US" b="1" dirty="0">
                <a:ea typeface="楷体_GB2312" pitchFamily="49" charset="-122"/>
              </a:rPr>
              <a:t>和标准压力 </a:t>
            </a:r>
            <a:r>
              <a:rPr lang="en-US" altLang="zh-CN" b="1" dirty="0">
                <a:ea typeface="楷体_GB2312" pitchFamily="49" charset="-122"/>
              </a:rPr>
              <a:t>(100kPa) </a:t>
            </a:r>
            <a:r>
              <a:rPr lang="zh-CN" altLang="en-US" b="1" dirty="0">
                <a:ea typeface="楷体_GB2312" pitchFamily="49" charset="-122"/>
              </a:rPr>
              <a:t>下，</a:t>
            </a:r>
            <a:r>
              <a:rPr lang="zh-CN" altLang="en-US" b="1" dirty="0">
                <a:solidFill>
                  <a:srgbClr val="FF3300"/>
                </a:solidFill>
                <a:ea typeface="楷体_GB2312" pitchFamily="49" charset="-122"/>
              </a:rPr>
              <a:t>将</a:t>
            </a:r>
            <a:r>
              <a:rPr lang="en-US" altLang="zh-CN" b="1" dirty="0">
                <a:solidFill>
                  <a:srgbClr val="FF3300"/>
                </a:solidFill>
                <a:ea typeface="楷体_GB2312" pitchFamily="49" charset="-122"/>
              </a:rPr>
              <a:t>1mol</a:t>
            </a:r>
            <a:r>
              <a:rPr lang="zh-CN" altLang="en-US" b="1" dirty="0">
                <a:solidFill>
                  <a:srgbClr val="FF3300"/>
                </a:solidFill>
                <a:ea typeface="楷体_GB2312" pitchFamily="49" charset="-122"/>
              </a:rPr>
              <a:t>气态</a:t>
            </a:r>
            <a:r>
              <a:rPr lang="en-US" altLang="zh-CN" b="1" dirty="0">
                <a:solidFill>
                  <a:srgbClr val="FF3300"/>
                </a:solidFill>
                <a:ea typeface="楷体_GB2312" pitchFamily="49" charset="-122"/>
              </a:rPr>
              <a:t>AB</a:t>
            </a:r>
            <a:r>
              <a:rPr lang="zh-CN" altLang="en-US" b="1" dirty="0">
                <a:solidFill>
                  <a:srgbClr val="FF3300"/>
                </a:solidFill>
                <a:ea typeface="楷体_GB2312" pitchFamily="49" charset="-122"/>
              </a:rPr>
              <a:t>分子中的化学键断开，使它成为气态</a:t>
            </a:r>
            <a:r>
              <a:rPr lang="en-US" altLang="zh-CN" b="1" dirty="0">
                <a:solidFill>
                  <a:srgbClr val="FF3300"/>
                </a:solidFill>
                <a:ea typeface="楷体_GB2312" pitchFamily="49" charset="-122"/>
              </a:rPr>
              <a:t>A</a:t>
            </a:r>
            <a:r>
              <a:rPr lang="zh-CN" altLang="en-US" b="1" dirty="0">
                <a:solidFill>
                  <a:srgbClr val="FF3300"/>
                </a:solidFill>
                <a:ea typeface="楷体_GB2312" pitchFamily="49" charset="-122"/>
              </a:rPr>
              <a:t>和</a:t>
            </a:r>
            <a:r>
              <a:rPr lang="en-US" altLang="zh-CN" b="1" dirty="0">
                <a:solidFill>
                  <a:srgbClr val="FF3300"/>
                </a:solidFill>
                <a:ea typeface="楷体_GB2312" pitchFamily="49" charset="-122"/>
              </a:rPr>
              <a:t>B</a:t>
            </a:r>
            <a:r>
              <a:rPr lang="zh-CN" altLang="en-US" b="1" dirty="0">
                <a:solidFill>
                  <a:srgbClr val="FF3300"/>
                </a:solidFill>
                <a:ea typeface="楷体_GB2312" pitchFamily="49" charset="-122"/>
              </a:rPr>
              <a:t>两原子所需的能量，</a:t>
            </a:r>
            <a:r>
              <a:rPr lang="zh-CN" altLang="en-US" b="1" dirty="0">
                <a:ea typeface="楷体_GB2312" pitchFamily="49" charset="-122"/>
              </a:rPr>
              <a:t>单位为</a:t>
            </a:r>
            <a:r>
              <a:rPr lang="en-US" altLang="zh-CN" b="1" dirty="0">
                <a:ea typeface="楷体_GB2312" pitchFamily="49" charset="-122"/>
              </a:rPr>
              <a:t>KJ·mol</a:t>
            </a:r>
            <a:r>
              <a:rPr lang="en-US" altLang="zh-CN" b="1" baseline="30000" dirty="0">
                <a:ea typeface="楷体_GB2312" pitchFamily="49" charset="-122"/>
              </a:rPr>
              <a:t>-1</a:t>
            </a:r>
          </a:p>
        </p:txBody>
      </p:sp>
      <p:sp>
        <p:nvSpPr>
          <p:cNvPr id="7" name="灯片编号占位符 6"/>
          <p:cNvSpPr>
            <a:spLocks noGrp="1"/>
          </p:cNvSpPr>
          <p:nvPr>
            <p:ph type="sldNum" sz="quarter" idx="12"/>
          </p:nvPr>
        </p:nvSpPr>
        <p:spPr/>
        <p:txBody>
          <a:bodyPr/>
          <a:lstStyle/>
          <a:p>
            <a:fld id="{3573C452-6A74-4DF8-B005-7CE739AAC7D7}" type="slidenum">
              <a:rPr lang="en-US" altLang="zh-CN"/>
              <a:pPr/>
              <a:t>16</a:t>
            </a:fld>
            <a:endParaRPr lang="en-US" altLang="zh-CN"/>
          </a:p>
        </p:txBody>
      </p:sp>
      <p:sp>
        <p:nvSpPr>
          <p:cNvPr id="2" name="页脚占位符 1">
            <a:extLst>
              <a:ext uri="{FF2B5EF4-FFF2-40B4-BE49-F238E27FC236}">
                <a16:creationId xmlns:a16="http://schemas.microsoft.com/office/drawing/2014/main" id="{D2F4EE9E-86D7-4F27-A533-C82938A56A8E}"/>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263652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diamond(in)">
                                      <p:cBhvr>
                                        <p:cTn id="7" dur="500"/>
                                        <p:tgtEl>
                                          <p:spTgt spid="532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3251">
                                            <p:txEl>
                                              <p:pRg st="1" end="1"/>
                                            </p:txEl>
                                          </p:spTgt>
                                        </p:tgtEl>
                                        <p:attrNameLst>
                                          <p:attrName>style.visibility</p:attrName>
                                        </p:attrNameLst>
                                      </p:cBhvr>
                                      <p:to>
                                        <p:strVal val="visible"/>
                                      </p:to>
                                    </p:set>
                                    <p:animEffect transition="in" filter="diamond(in)">
                                      <p:cBhvr>
                                        <p:cTn id="12" dur="500"/>
                                        <p:tgtEl>
                                          <p:spTgt spid="5325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楷体_GB2312" pitchFamily="49" charset="-122"/>
                <a:ea typeface="楷体_GB2312" pitchFamily="49" charset="-122"/>
              </a:rPr>
              <a:t>键长</a:t>
            </a:r>
            <a:endParaRPr lang="zh-CN" altLang="en-US" dirty="0"/>
          </a:p>
        </p:txBody>
      </p:sp>
      <p:sp>
        <p:nvSpPr>
          <p:cNvPr id="171011" name="Rectangle 3"/>
          <p:cNvSpPr>
            <a:spLocks noGrp="1" noChangeArrowheads="1"/>
          </p:cNvSpPr>
          <p:nvPr>
            <p:ph idx="1"/>
          </p:nvPr>
        </p:nvSpPr>
        <p:spPr>
          <a:xfrm>
            <a:off x="2063552" y="1340768"/>
            <a:ext cx="8208912" cy="936104"/>
          </a:xfrm>
        </p:spPr>
        <p:txBody>
          <a:bodyPr>
            <a:noAutofit/>
          </a:bodyPr>
          <a:lstStyle/>
          <a:p>
            <a:pPr>
              <a:buFont typeface="Wingdings" pitchFamily="2" charset="2"/>
              <a:buNone/>
            </a:pPr>
            <a:r>
              <a:rPr lang="zh-CN" altLang="en-US" sz="2800" b="1" dirty="0">
                <a:latin typeface="楷体_GB2312" pitchFamily="49" charset="-122"/>
                <a:ea typeface="楷体_GB2312" pitchFamily="49" charset="-122"/>
              </a:rPr>
              <a:t>键长：分子中两个成键原子核间的平衡距离</a:t>
            </a:r>
            <a:r>
              <a:rPr lang="zh-CN" altLang="en-US" sz="2800" dirty="0">
                <a:latin typeface="楷体_GB2312" pitchFamily="49" charset="-122"/>
                <a:ea typeface="楷体_GB2312" pitchFamily="49" charset="-122"/>
              </a:rPr>
              <a:t> 。</a:t>
            </a:r>
          </a:p>
        </p:txBody>
      </p:sp>
      <p:sp>
        <p:nvSpPr>
          <p:cNvPr id="8" name="灯片编号占位符 6"/>
          <p:cNvSpPr>
            <a:spLocks noGrp="1"/>
          </p:cNvSpPr>
          <p:nvPr>
            <p:ph type="sldNum" sz="quarter" idx="12"/>
          </p:nvPr>
        </p:nvSpPr>
        <p:spPr/>
        <p:txBody>
          <a:bodyPr/>
          <a:lstStyle/>
          <a:p>
            <a:fld id="{94D264CD-8F4B-4D80-9F1A-7000F0238FD3}" type="slidenum">
              <a:rPr lang="en-US" altLang="zh-CN"/>
              <a:pPr/>
              <a:t>17</a:t>
            </a:fld>
            <a:endParaRPr lang="en-US" altLang="zh-CN"/>
          </a:p>
        </p:txBody>
      </p:sp>
      <p:grpSp>
        <p:nvGrpSpPr>
          <p:cNvPr id="171016" name="Group 8"/>
          <p:cNvGrpSpPr>
            <a:grpSpLocks/>
          </p:cNvGrpSpPr>
          <p:nvPr/>
        </p:nvGrpSpPr>
        <p:grpSpPr bwMode="auto">
          <a:xfrm>
            <a:off x="4609661" y="2717114"/>
            <a:ext cx="3744416" cy="3262328"/>
            <a:chOff x="1494" y="1638"/>
            <a:chExt cx="2208" cy="2389"/>
          </a:xfrm>
        </p:grpSpPr>
        <p:graphicFrame>
          <p:nvGraphicFramePr>
            <p:cNvPr id="171012" name="Object 4"/>
            <p:cNvGraphicFramePr>
              <a:graphicFrameLocks noChangeAspect="1"/>
            </p:cNvGraphicFramePr>
            <p:nvPr>
              <p:extLst>
                <p:ext uri="{D42A27DB-BD31-4B8C-83A1-F6EECF244321}">
                  <p14:modId xmlns:p14="http://schemas.microsoft.com/office/powerpoint/2010/main" val="4042253928"/>
                </p:ext>
              </p:extLst>
            </p:nvPr>
          </p:nvGraphicFramePr>
          <p:xfrm>
            <a:off x="1494" y="1638"/>
            <a:ext cx="2208" cy="2012"/>
          </p:xfrm>
          <a:graphic>
            <a:graphicData uri="http://schemas.openxmlformats.org/presentationml/2006/ole">
              <mc:AlternateContent xmlns:mc="http://schemas.openxmlformats.org/markup-compatibility/2006">
                <mc:Choice xmlns:v="urn:schemas-microsoft-com:vml" Requires="v">
                  <p:oleObj spid="_x0000_s5398" name="CS ChemDraw Drawing" r:id="rId4" imgW="1179271" imgH="1074115" progId="ChemDraw.Document.6.0">
                    <p:embed/>
                  </p:oleObj>
                </mc:Choice>
                <mc:Fallback>
                  <p:oleObj name="CS ChemDraw Drawing" r:id="rId4" imgW="1179271" imgH="1074115"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4" y="1638"/>
                          <a:ext cx="2208" cy="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1015" name="Rectangle 7"/>
            <p:cNvSpPr>
              <a:spLocks noChangeArrowheads="1"/>
            </p:cNvSpPr>
            <p:nvPr/>
          </p:nvSpPr>
          <p:spPr bwMode="auto">
            <a:xfrm>
              <a:off x="2370" y="3644"/>
              <a:ext cx="532"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t>键长</a:t>
              </a:r>
            </a:p>
          </p:txBody>
        </p:sp>
      </p:grpSp>
      <p:sp>
        <p:nvSpPr>
          <p:cNvPr id="3" name="页脚占位符 2">
            <a:extLst>
              <a:ext uri="{FF2B5EF4-FFF2-40B4-BE49-F238E27FC236}">
                <a16:creationId xmlns:a16="http://schemas.microsoft.com/office/drawing/2014/main" id="{B30CBBC9-86F0-4BC5-AF8E-8C0A9803CC4F}"/>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03451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a:xfrm>
            <a:off x="692720" y="1633885"/>
            <a:ext cx="10585175" cy="792088"/>
          </a:xfrm>
          <a:noFill/>
          <a:ln/>
        </p:spPr>
        <p:txBody>
          <a:bodyPr>
            <a:normAutofit fontScale="90000"/>
          </a:bodyPr>
          <a:lstStyle/>
          <a:p>
            <a:pPr>
              <a:lnSpc>
                <a:spcPct val="150000"/>
              </a:lnSpc>
            </a:pPr>
            <a:r>
              <a:rPr lang="zh-CN" altLang="en-US" sz="3600" b="1" dirty="0">
                <a:latin typeface="楷体_GB2312" pitchFamily="49" charset="-122"/>
                <a:ea typeface="楷体_GB2312" pitchFamily="49" charset="-122"/>
              </a:rPr>
              <a:t>键角： 分子中，同一原子形成的两个化学键之间的夹角</a:t>
            </a:r>
            <a:endParaRPr lang="zh-CN" altLang="en-US" sz="3600" b="1" dirty="0"/>
          </a:p>
        </p:txBody>
      </p:sp>
      <p:sp>
        <p:nvSpPr>
          <p:cNvPr id="8" name="灯片编号占位符 5"/>
          <p:cNvSpPr>
            <a:spLocks noGrp="1"/>
          </p:cNvSpPr>
          <p:nvPr>
            <p:ph type="sldNum" sz="quarter" idx="12"/>
          </p:nvPr>
        </p:nvSpPr>
        <p:spPr/>
        <p:txBody>
          <a:bodyPr/>
          <a:lstStyle/>
          <a:p>
            <a:fld id="{78179F75-A139-473C-B35E-D1BADF3F9669}" type="slidenum">
              <a:rPr lang="en-US" altLang="zh-CN"/>
              <a:pPr/>
              <a:t>18</a:t>
            </a:fld>
            <a:endParaRPr lang="en-US" altLang="zh-CN"/>
          </a:p>
        </p:txBody>
      </p:sp>
      <p:grpSp>
        <p:nvGrpSpPr>
          <p:cNvPr id="59404" name="Group 12"/>
          <p:cNvGrpSpPr>
            <a:grpSpLocks/>
          </p:cNvGrpSpPr>
          <p:nvPr/>
        </p:nvGrpSpPr>
        <p:grpSpPr bwMode="auto">
          <a:xfrm>
            <a:off x="4584167" y="3429197"/>
            <a:ext cx="3491088" cy="2538940"/>
            <a:chOff x="2221" y="2433"/>
            <a:chExt cx="3264" cy="2679"/>
          </a:xfrm>
        </p:grpSpPr>
        <p:graphicFrame>
          <p:nvGraphicFramePr>
            <p:cNvPr id="59401" name="Object 9"/>
            <p:cNvGraphicFramePr>
              <a:graphicFrameLocks noChangeAspect="1"/>
            </p:cNvGraphicFramePr>
            <p:nvPr>
              <p:extLst>
                <p:ext uri="{D42A27DB-BD31-4B8C-83A1-F6EECF244321}">
                  <p14:modId xmlns:p14="http://schemas.microsoft.com/office/powerpoint/2010/main" val="2553417005"/>
                </p:ext>
              </p:extLst>
            </p:nvPr>
          </p:nvGraphicFramePr>
          <p:xfrm>
            <a:off x="2221" y="2433"/>
            <a:ext cx="3264" cy="1965"/>
          </p:xfrm>
          <a:graphic>
            <a:graphicData uri="http://schemas.openxmlformats.org/presentationml/2006/ole">
              <mc:AlternateContent xmlns:mc="http://schemas.openxmlformats.org/markup-compatibility/2006">
                <mc:Choice xmlns:v="urn:schemas-microsoft-com:vml" Requires="v">
                  <p:oleObj spid="_x0000_s6422" name="CS ChemDraw Drawing" r:id="rId4" imgW="2448763" imgH="1474927" progId="ChemDraw.Document.6.0">
                    <p:embed/>
                  </p:oleObj>
                </mc:Choice>
                <mc:Fallback>
                  <p:oleObj name="CS ChemDraw Drawing" r:id="rId4" imgW="2448763" imgH="1474927"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1" y="2433"/>
                          <a:ext cx="3264" cy="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3" name="Text Box 11"/>
            <p:cNvSpPr txBox="1">
              <a:spLocks noChangeArrowheads="1"/>
            </p:cNvSpPr>
            <p:nvPr/>
          </p:nvSpPr>
          <p:spPr bwMode="auto">
            <a:xfrm>
              <a:off x="3531" y="4560"/>
              <a:ext cx="777" cy="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dirty="0"/>
                <a:t>H</a:t>
              </a:r>
              <a:r>
                <a:rPr lang="en-US" altLang="zh-CN" sz="2800" baseline="-25000" dirty="0"/>
                <a:t>2</a:t>
              </a:r>
              <a:r>
                <a:rPr lang="en-US" altLang="zh-CN" sz="2800" dirty="0"/>
                <a:t>O</a:t>
              </a:r>
            </a:p>
          </p:txBody>
        </p:sp>
      </p:grpSp>
      <p:sp>
        <p:nvSpPr>
          <p:cNvPr id="2" name="矩形 1"/>
          <p:cNvSpPr/>
          <p:nvPr/>
        </p:nvSpPr>
        <p:spPr>
          <a:xfrm>
            <a:off x="4983613" y="332657"/>
            <a:ext cx="1383712" cy="646331"/>
          </a:xfrm>
          <a:prstGeom prst="rect">
            <a:avLst/>
          </a:prstGeom>
        </p:spPr>
        <p:txBody>
          <a:bodyPr wrap="none">
            <a:spAutoFit/>
          </a:bodyPr>
          <a:lstStyle/>
          <a:p>
            <a:r>
              <a:rPr lang="zh-CN" altLang="en-US" sz="3600" b="1" dirty="0">
                <a:latin typeface="楷体_GB2312" pitchFamily="49" charset="-122"/>
                <a:ea typeface="楷体_GB2312" pitchFamily="49" charset="-122"/>
              </a:rPr>
              <a:t>键  角</a:t>
            </a:r>
            <a:endParaRPr lang="zh-CN" altLang="en-US" sz="3600" dirty="0"/>
          </a:p>
        </p:txBody>
      </p:sp>
      <p:sp>
        <p:nvSpPr>
          <p:cNvPr id="3" name="页脚占位符 2">
            <a:extLst>
              <a:ext uri="{FF2B5EF4-FFF2-40B4-BE49-F238E27FC236}">
                <a16:creationId xmlns:a16="http://schemas.microsoft.com/office/drawing/2014/main" id="{9E7C3866-D1EC-4DA6-B391-29B09C1C28B1}"/>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3933255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59404"/>
                                        </p:tgtEl>
                                        <p:attrNameLst>
                                          <p:attrName>style.visibility</p:attrName>
                                        </p:attrNameLst>
                                      </p:cBhvr>
                                      <p:to>
                                        <p:strVal val="visible"/>
                                      </p:to>
                                    </p:set>
                                    <p:animEffect transition="in" filter="barn(inHorizontal)">
                                      <p:cBhvr>
                                        <p:cTn id="7" dur="500"/>
                                        <p:tgtEl>
                                          <p:spTgt spid="594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 </a:t>
            </a:r>
            <a:r>
              <a:rPr lang="zh-CN" altLang="en-US" dirty="0"/>
              <a:t>键的极性和分子的极性</a:t>
            </a:r>
          </a:p>
        </p:txBody>
      </p:sp>
      <p:sp>
        <p:nvSpPr>
          <p:cNvPr id="3" name="内容占位符 2"/>
          <p:cNvSpPr>
            <a:spLocks noGrp="1"/>
          </p:cNvSpPr>
          <p:nvPr>
            <p:ph idx="1"/>
          </p:nvPr>
        </p:nvSpPr>
        <p:spPr>
          <a:xfrm>
            <a:off x="767408" y="1484784"/>
            <a:ext cx="10657184" cy="3888432"/>
          </a:xfrm>
        </p:spPr>
        <p:txBody>
          <a:bodyPr>
            <a:normAutofit fontScale="92500"/>
          </a:bodyPr>
          <a:lstStyle/>
          <a:p>
            <a:pPr>
              <a:lnSpc>
                <a:spcPct val="200000"/>
              </a:lnSpc>
            </a:pPr>
            <a:r>
              <a:rPr lang="zh-CN" altLang="en-US" sz="2800" b="1" dirty="0"/>
              <a:t>键的极性</a:t>
            </a:r>
            <a:r>
              <a:rPr lang="zh-CN" altLang="en-US" sz="2800" dirty="0"/>
              <a:t>：由成键的两个不同原子，其电负性差值越大，键的极性也就越大；</a:t>
            </a:r>
            <a:endParaRPr lang="en-US" altLang="zh-CN" sz="2800" dirty="0"/>
          </a:p>
          <a:p>
            <a:pPr>
              <a:lnSpc>
                <a:spcPct val="200000"/>
              </a:lnSpc>
            </a:pPr>
            <a:r>
              <a:rPr lang="zh-CN" altLang="en-US" sz="2800" b="1" dirty="0"/>
              <a:t>分子的极性</a:t>
            </a:r>
            <a:r>
              <a:rPr lang="zh-CN" altLang="en-US" sz="2800" dirty="0"/>
              <a:t>：任何分子中都含有带正电荷和负电荷的原子核，根据分子中正负电荷中心是否重合将分子分为极性分子和非极性分子；</a:t>
            </a:r>
          </a:p>
        </p:txBody>
      </p:sp>
      <p:sp>
        <p:nvSpPr>
          <p:cNvPr id="4" name="页脚占位符 3">
            <a:extLst>
              <a:ext uri="{FF2B5EF4-FFF2-40B4-BE49-F238E27FC236}">
                <a16:creationId xmlns:a16="http://schemas.microsoft.com/office/drawing/2014/main" id="{153619AC-25BF-45AE-B055-3150E2DE455B}"/>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6C527378-73F7-455C-8EDB-385F63161C3B}"/>
              </a:ext>
            </a:extLst>
          </p:cNvPr>
          <p:cNvSpPr>
            <a:spLocks noGrp="1"/>
          </p:cNvSpPr>
          <p:nvPr>
            <p:ph type="sldNum" sz="quarter" idx="12"/>
          </p:nvPr>
        </p:nvSpPr>
        <p:spPr/>
        <p:txBody>
          <a:bodyPr/>
          <a:lstStyle/>
          <a:p>
            <a:fld id="{0C913308-F349-4B6D-A68A-DD1791B4A57B}" type="slidenum">
              <a:rPr lang="zh-CN" altLang="en-US" smtClean="0"/>
              <a:t>19</a:t>
            </a:fld>
            <a:endParaRPr lang="zh-CN" altLang="en-US" dirty="0"/>
          </a:p>
        </p:txBody>
      </p:sp>
    </p:spTree>
    <p:extLst>
      <p:ext uri="{BB962C8B-B14F-4D97-AF65-F5344CB8AC3E}">
        <p14:creationId xmlns:p14="http://schemas.microsoft.com/office/powerpoint/2010/main" val="309804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119FB-751B-463B-A341-FEC8B7A2F1FD}"/>
              </a:ext>
            </a:extLst>
          </p:cNvPr>
          <p:cNvSpPr>
            <a:spLocks noGrp="1"/>
          </p:cNvSpPr>
          <p:nvPr>
            <p:ph type="title"/>
          </p:nvPr>
        </p:nvSpPr>
        <p:spPr/>
        <p:txBody>
          <a:bodyPr/>
          <a:lstStyle/>
          <a:p>
            <a:endParaRPr lang="zh-CN" altLang="en-US"/>
          </a:p>
        </p:txBody>
      </p:sp>
      <p:sp>
        <p:nvSpPr>
          <p:cNvPr id="3" name="页脚占位符 2">
            <a:extLst>
              <a:ext uri="{FF2B5EF4-FFF2-40B4-BE49-F238E27FC236}">
                <a16:creationId xmlns:a16="http://schemas.microsoft.com/office/drawing/2014/main" id="{A3C733E9-6FDB-4029-86B9-EA90D11BBC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3672FB-77E0-4C06-A0A0-08553376FE52}"/>
              </a:ext>
            </a:extLst>
          </p:cNvPr>
          <p:cNvSpPr>
            <a:spLocks noGrp="1"/>
          </p:cNvSpPr>
          <p:nvPr>
            <p:ph type="sldNum" sz="quarter" idx="12"/>
          </p:nvPr>
        </p:nvSpPr>
        <p:spPr/>
        <p:txBody>
          <a:bodyPr/>
          <a:lstStyle/>
          <a:p>
            <a:fld id="{0C913308-F349-4B6D-A68A-DD1791B4A57B}" type="slidenum">
              <a:rPr lang="zh-CN" altLang="en-US" smtClean="0"/>
              <a:t>2</a:t>
            </a:fld>
            <a:endParaRPr lang="zh-CN" altLang="en-US" dirty="0"/>
          </a:p>
        </p:txBody>
      </p:sp>
      <p:pic>
        <p:nvPicPr>
          <p:cNvPr id="8" name="图片 7">
            <a:extLst>
              <a:ext uri="{FF2B5EF4-FFF2-40B4-BE49-F238E27FC236}">
                <a16:creationId xmlns:a16="http://schemas.microsoft.com/office/drawing/2014/main" id="{192411DE-E201-4722-B94F-E945C772C3D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r="9882" b="10294"/>
          <a:stretch/>
        </p:blipFill>
        <p:spPr>
          <a:xfrm>
            <a:off x="0" y="2718214"/>
            <a:ext cx="2752524" cy="2045703"/>
          </a:xfrm>
          <a:prstGeom prst="rect">
            <a:avLst/>
          </a:prstGeom>
        </p:spPr>
      </p:pic>
      <p:pic>
        <p:nvPicPr>
          <p:cNvPr id="10" name="图片 9">
            <a:extLst>
              <a:ext uri="{FF2B5EF4-FFF2-40B4-BE49-F238E27FC236}">
                <a16:creationId xmlns:a16="http://schemas.microsoft.com/office/drawing/2014/main" id="{CE86AF7B-345C-4DD7-8C6B-292DA7DEEC17}"/>
              </a:ext>
            </a:extLst>
          </p:cNvPr>
          <p:cNvPicPr>
            <a:picLocks noChangeAspect="1"/>
          </p:cNvPicPr>
          <p:nvPr/>
        </p:nvPicPr>
        <p:blipFill rotWithShape="1">
          <a:blip r:embed="rId4">
            <a:extLst>
              <a:ext uri="{28A0092B-C50C-407E-A947-70E740481C1C}">
                <a14:useLocalDpi xmlns:a14="http://schemas.microsoft.com/office/drawing/2010/main" val="0"/>
              </a:ext>
            </a:extLst>
          </a:blip>
          <a:srcRect b="6249"/>
          <a:stretch/>
        </p:blipFill>
        <p:spPr>
          <a:xfrm>
            <a:off x="2855640" y="1290789"/>
            <a:ext cx="8661281" cy="4868815"/>
          </a:xfrm>
          <a:prstGeom prst="rect">
            <a:avLst/>
          </a:prstGeom>
        </p:spPr>
      </p:pic>
    </p:spTree>
    <p:extLst>
      <p:ext uri="{BB962C8B-B14F-4D97-AF65-F5344CB8AC3E}">
        <p14:creationId xmlns:p14="http://schemas.microsoft.com/office/powerpoint/2010/main" val="1500599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67178C5E-7191-4CC7-AC43-557A5D131276}"/>
              </a:ext>
            </a:extLst>
          </p:cNvPr>
          <p:cNvSpPr>
            <a:spLocks noGrp="1"/>
          </p:cNvSpPr>
          <p:nvPr>
            <p:ph type="ftr" sz="quarter" idx="11"/>
          </p:nvPr>
        </p:nvSpPr>
        <p:spPr/>
        <p:txBody>
          <a:bodyPr/>
          <a:lstStyle/>
          <a:p>
            <a:endParaRPr lang="zh-CN" altLang="en-US" dirty="0"/>
          </a:p>
        </p:txBody>
      </p:sp>
      <p:sp>
        <p:nvSpPr>
          <p:cNvPr id="5" name="灯片编号占位符 4">
            <a:extLst>
              <a:ext uri="{FF2B5EF4-FFF2-40B4-BE49-F238E27FC236}">
                <a16:creationId xmlns:a16="http://schemas.microsoft.com/office/drawing/2014/main" id="{AFE6E42B-F497-482D-A578-59D14D1DD883}"/>
              </a:ext>
            </a:extLst>
          </p:cNvPr>
          <p:cNvSpPr>
            <a:spLocks noGrp="1"/>
          </p:cNvSpPr>
          <p:nvPr>
            <p:ph type="sldNum" sz="quarter" idx="12"/>
          </p:nvPr>
        </p:nvSpPr>
        <p:spPr/>
        <p:txBody>
          <a:bodyPr/>
          <a:lstStyle/>
          <a:p>
            <a:fld id="{0C913308-F349-4B6D-A68A-DD1791B4A57B}" type="slidenum">
              <a:rPr lang="zh-CN" altLang="en-US" smtClean="0"/>
              <a:t>20</a:t>
            </a:fld>
            <a:endParaRPr lang="zh-CN" altLang="en-US" dirty="0"/>
          </a:p>
        </p:txBody>
      </p:sp>
      <p:sp>
        <p:nvSpPr>
          <p:cNvPr id="7" name="Rectangle 1">
            <a:extLst>
              <a:ext uri="{FF2B5EF4-FFF2-40B4-BE49-F238E27FC236}">
                <a16:creationId xmlns:a16="http://schemas.microsoft.com/office/drawing/2014/main" id="{A55C0225-EF56-4769-A338-269CA0BE6ACB}"/>
              </a:ext>
            </a:extLst>
          </p:cNvPr>
          <p:cNvSpPr>
            <a:spLocks noChangeArrowheads="1"/>
          </p:cNvSpPr>
          <p:nvPr/>
        </p:nvSpPr>
        <p:spPr bwMode="auto">
          <a:xfrm>
            <a:off x="839416" y="1314632"/>
            <a:ext cx="908453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从键级大小来看，下列分子或离子中最稳定的是（  ）</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下列分子中键角最小的是（   ）</a:t>
            </a:r>
            <a:endParaRPr kumimoji="0" lang="zh-CN"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HgCl</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BCl</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        D</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p>
          <a:p>
            <a:pPr marL="457200" lvl="0" indent="-457200">
              <a:lnSpc>
                <a:spcPct val="150000"/>
              </a:lnSpc>
              <a:buFont typeface="Arial" panose="020B0604020202020204" pitchFamily="34" charset="0"/>
              <a:buChar char="•"/>
            </a:pPr>
            <a:r>
              <a:rPr lang="zh-CN" altLang="zh-CN" sz="2800" dirty="0">
                <a:latin typeface="Times New Roman" panose="02020603050405020304" pitchFamily="18" charset="0"/>
                <a:cs typeface="Times New Roman" panose="02020603050405020304" pitchFamily="18" charset="0"/>
              </a:rPr>
              <a:t>下列分子中，属于极性分子的是（</a:t>
            </a:r>
            <a:r>
              <a:rPr lang="zh-CN" altLang="en-US" sz="2800" dirty="0">
                <a:latin typeface="Times New Roman" panose="02020603050405020304" pitchFamily="18" charset="0"/>
                <a:cs typeface="Times New Roman" panose="02020603050405020304" pitchFamily="18" charset="0"/>
              </a:rPr>
              <a:t>   ）</a:t>
            </a:r>
            <a:endParaRPr lang="zh-CN" altLang="en-US" sz="2400" dirty="0"/>
          </a:p>
          <a:p>
            <a:pPr lvl="0" indent="266700">
              <a:lnSpc>
                <a:spcPct val="150000"/>
              </a:lnSpc>
            </a:pPr>
            <a:r>
              <a:rPr lang="en-US" altLang="zh-CN" sz="2800" dirty="0">
                <a:solidFill>
                  <a:srgbClr val="0000FF"/>
                </a:solidFill>
                <a:latin typeface="Times New Roman" panose="02020603050405020304" pitchFamily="18" charset="0"/>
                <a:cs typeface="Times New Roman" panose="02020603050405020304" pitchFamily="18" charset="0"/>
              </a:rPr>
              <a:t>A</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CH</a:t>
            </a:r>
            <a:r>
              <a:rPr lang="en-US" altLang="zh-CN" sz="2800" baseline="-30000" dirty="0">
                <a:solidFill>
                  <a:srgbClr val="0000FF"/>
                </a:solidFill>
                <a:latin typeface="Times New Roman" panose="02020603050405020304" pitchFamily="18" charset="0"/>
                <a:cs typeface="Times New Roman" panose="02020603050405020304" pitchFamily="18" charset="0"/>
              </a:rPr>
              <a:t>4</a:t>
            </a:r>
            <a:r>
              <a:rPr lang="en-US" altLang="zh-CN" sz="2800" dirty="0">
                <a:solidFill>
                  <a:srgbClr val="0000FF"/>
                </a:solidFill>
                <a:latin typeface="Times New Roman" panose="02020603050405020304" pitchFamily="18" charset="0"/>
                <a:cs typeface="Times New Roman" panose="02020603050405020304" pitchFamily="18" charset="0"/>
              </a:rPr>
              <a:t>        B</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NH</a:t>
            </a:r>
            <a:r>
              <a:rPr lang="en-US" altLang="zh-CN" sz="2800" baseline="-30000" dirty="0">
                <a:solidFill>
                  <a:srgbClr val="0000FF"/>
                </a:solidFill>
                <a:latin typeface="Times New Roman" panose="02020603050405020304" pitchFamily="18" charset="0"/>
                <a:cs typeface="Times New Roman" panose="02020603050405020304" pitchFamily="18" charset="0"/>
              </a:rPr>
              <a:t>3</a:t>
            </a:r>
            <a:r>
              <a:rPr lang="en-US" altLang="zh-CN" sz="2800" dirty="0">
                <a:solidFill>
                  <a:srgbClr val="0000FF"/>
                </a:solidFill>
                <a:latin typeface="Times New Roman" panose="02020603050405020304" pitchFamily="18" charset="0"/>
                <a:cs typeface="Times New Roman" panose="02020603050405020304" pitchFamily="18" charset="0"/>
              </a:rPr>
              <a:t>      C</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BF</a:t>
            </a:r>
            <a:r>
              <a:rPr lang="en-US" altLang="zh-CN" sz="2800" baseline="-30000" dirty="0">
                <a:solidFill>
                  <a:srgbClr val="0000FF"/>
                </a:solidFill>
                <a:latin typeface="Times New Roman" panose="02020603050405020304" pitchFamily="18" charset="0"/>
                <a:cs typeface="Times New Roman" panose="02020603050405020304" pitchFamily="18" charset="0"/>
              </a:rPr>
              <a:t>3</a:t>
            </a:r>
            <a:r>
              <a:rPr lang="en-US" altLang="zh-CN" sz="2800" dirty="0">
                <a:solidFill>
                  <a:srgbClr val="0000FF"/>
                </a:solidFill>
                <a:latin typeface="Times New Roman" panose="02020603050405020304" pitchFamily="18" charset="0"/>
                <a:cs typeface="Times New Roman" panose="02020603050405020304" pitchFamily="18" charset="0"/>
              </a:rPr>
              <a:t>       D</a:t>
            </a:r>
            <a:r>
              <a:rPr lang="zh-CN" altLang="en-US" sz="2800" dirty="0">
                <a:solidFill>
                  <a:srgbClr val="0000FF"/>
                </a:solidFill>
                <a:latin typeface="Times New Roman" panose="02020603050405020304" pitchFamily="18" charset="0"/>
                <a:cs typeface="Times New Roman" panose="02020603050405020304" pitchFamily="18" charset="0"/>
              </a:rPr>
              <a:t>、</a:t>
            </a:r>
            <a:r>
              <a:rPr lang="en-US" altLang="zh-CN" sz="2800" dirty="0">
                <a:solidFill>
                  <a:srgbClr val="0000FF"/>
                </a:solidFill>
                <a:latin typeface="Times New Roman" panose="02020603050405020304" pitchFamily="18" charset="0"/>
                <a:cs typeface="Times New Roman" panose="02020603050405020304" pitchFamily="18" charset="0"/>
              </a:rPr>
              <a:t>BeCl</a:t>
            </a:r>
            <a:r>
              <a:rPr lang="en-US" altLang="zh-CN" sz="2800" baseline="-30000" dirty="0">
                <a:solidFill>
                  <a:srgbClr val="0000FF"/>
                </a:solidFill>
                <a:latin typeface="Times New Roman" panose="02020603050405020304" pitchFamily="18" charset="0"/>
                <a:cs typeface="Times New Roman" panose="02020603050405020304" pitchFamily="18" charset="0"/>
              </a:rPr>
              <a:t>2</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
        <p:nvSpPr>
          <p:cNvPr id="8" name="矩形 7">
            <a:extLst>
              <a:ext uri="{FF2B5EF4-FFF2-40B4-BE49-F238E27FC236}">
                <a16:creationId xmlns:a16="http://schemas.microsoft.com/office/drawing/2014/main" id="{2CC8BC2C-A6CA-43FC-9333-E026A62669C5}"/>
              </a:ext>
            </a:extLst>
          </p:cNvPr>
          <p:cNvSpPr/>
          <p:nvPr/>
        </p:nvSpPr>
        <p:spPr>
          <a:xfrm>
            <a:off x="9048328" y="1393612"/>
            <a:ext cx="444352"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D</a:t>
            </a:r>
            <a:endParaRPr lang="zh-CN" altLang="en-US" sz="2800" dirty="0"/>
          </a:p>
        </p:txBody>
      </p:sp>
      <p:sp>
        <p:nvSpPr>
          <p:cNvPr id="9" name="矩形 8">
            <a:extLst>
              <a:ext uri="{FF2B5EF4-FFF2-40B4-BE49-F238E27FC236}">
                <a16:creationId xmlns:a16="http://schemas.microsoft.com/office/drawing/2014/main" id="{AEA7A565-220D-470C-9CA4-10CDBE6C7EB8}"/>
              </a:ext>
            </a:extLst>
          </p:cNvPr>
          <p:cNvSpPr/>
          <p:nvPr/>
        </p:nvSpPr>
        <p:spPr>
          <a:xfrm>
            <a:off x="5591944" y="2823319"/>
            <a:ext cx="389850"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C</a:t>
            </a:r>
            <a:endParaRPr lang="zh-CN" altLang="en-US" sz="2400" dirty="0"/>
          </a:p>
        </p:txBody>
      </p:sp>
      <p:sp>
        <p:nvSpPr>
          <p:cNvPr id="11" name="矩形 10">
            <a:extLst>
              <a:ext uri="{FF2B5EF4-FFF2-40B4-BE49-F238E27FC236}">
                <a16:creationId xmlns:a16="http://schemas.microsoft.com/office/drawing/2014/main" id="{2DF6E2D9-5425-4BE2-8F7F-F2719A128871}"/>
              </a:ext>
            </a:extLst>
          </p:cNvPr>
          <p:cNvSpPr/>
          <p:nvPr/>
        </p:nvSpPr>
        <p:spPr>
          <a:xfrm>
            <a:off x="6642254" y="4077072"/>
            <a:ext cx="389850" cy="461665"/>
          </a:xfrm>
          <a:prstGeom prst="rect">
            <a:avLst/>
          </a:prstGeom>
        </p:spPr>
        <p:txBody>
          <a:bodyPr wrap="none">
            <a:spAutoFit/>
          </a:bodyPr>
          <a:lstStyle/>
          <a:p>
            <a:r>
              <a:rPr lang="en-US" altLang="zh-CN" sz="2400" dirty="0"/>
              <a:t>B</a:t>
            </a:r>
            <a:endParaRPr lang="zh-CN" altLang="en-US" sz="2400" dirty="0"/>
          </a:p>
        </p:txBody>
      </p:sp>
    </p:spTree>
    <p:extLst>
      <p:ext uri="{BB962C8B-B14F-4D97-AF65-F5344CB8AC3E}">
        <p14:creationId xmlns:p14="http://schemas.microsoft.com/office/powerpoint/2010/main" val="11492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a:bodyPr>
          <a:lstStyle/>
          <a:p>
            <a:pPr algn="ctr"/>
            <a:r>
              <a:rPr lang="zh-CN" altLang="en-US" sz="4400" b="1" dirty="0">
                <a:solidFill>
                  <a:schemeClr val="tx1"/>
                </a:solidFill>
                <a:latin typeface="+mj-ea"/>
              </a:rPr>
              <a:t>第二节 杂化轨道理论 </a:t>
            </a:r>
            <a:br>
              <a:rPr lang="en-US" altLang="zh-CN" sz="4400" b="1" dirty="0">
                <a:solidFill>
                  <a:schemeClr val="tx1"/>
                </a:solidFill>
                <a:latin typeface="+mj-ea"/>
              </a:rPr>
            </a:br>
            <a:r>
              <a:rPr lang="en-US" altLang="zh-CN" sz="4400" b="1" dirty="0">
                <a:solidFill>
                  <a:schemeClr val="tx1"/>
                </a:solidFill>
                <a:latin typeface="+mj-ea"/>
              </a:rPr>
              <a:t>(hybrid orbital theory)</a:t>
            </a:r>
          </a:p>
        </p:txBody>
      </p:sp>
      <p:sp>
        <p:nvSpPr>
          <p:cNvPr id="5" name="文本占位符 4">
            <a:extLst>
              <a:ext uri="{FF2B5EF4-FFF2-40B4-BE49-F238E27FC236}">
                <a16:creationId xmlns:a16="http://schemas.microsoft.com/office/drawing/2014/main" id="{7821EC89-661E-4F49-9AC9-7AB5F338D5CC}"/>
              </a:ext>
            </a:extLst>
          </p:cNvPr>
          <p:cNvSpPr>
            <a:spLocks noGrp="1"/>
          </p:cNvSpPr>
          <p:nvPr>
            <p:ph type="body" idx="1"/>
          </p:nvPr>
        </p:nvSpPr>
        <p:spPr/>
        <p:txBody>
          <a:bodyPr/>
          <a:lstStyle/>
          <a:p>
            <a:endParaRPr lang="zh-CN" altLang="en-US"/>
          </a:p>
        </p:txBody>
      </p:sp>
      <p:sp>
        <p:nvSpPr>
          <p:cNvPr id="10" name="灯片编号占位符 5"/>
          <p:cNvSpPr>
            <a:spLocks noGrp="1"/>
          </p:cNvSpPr>
          <p:nvPr>
            <p:ph type="sldNum" sz="quarter" idx="12"/>
          </p:nvPr>
        </p:nvSpPr>
        <p:spPr/>
        <p:txBody>
          <a:bodyPr/>
          <a:lstStyle/>
          <a:p>
            <a:fld id="{BA01AA19-222C-430D-A121-E6A49FD90886}" type="slidenum">
              <a:rPr lang="en-US" altLang="zh-CN"/>
              <a:pPr/>
              <a:t>21</a:t>
            </a:fld>
            <a:endParaRPr lang="en-US" altLang="zh-CN"/>
          </a:p>
        </p:txBody>
      </p:sp>
      <p:pic>
        <p:nvPicPr>
          <p:cNvPr id="12" name="Picture 85" descr="http://p13.qhimg.com/t01f2884e7ee5ddf658.jpg">
            <a:extLst>
              <a:ext uri="{FF2B5EF4-FFF2-40B4-BE49-F238E27FC236}">
                <a16:creationId xmlns:a16="http://schemas.microsoft.com/office/drawing/2014/main" id="{A771D59B-7FFC-4FE3-82D4-2BE6BD73AE2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241" r="59627" b="50408"/>
          <a:stretch/>
        </p:blipFill>
        <p:spPr bwMode="auto">
          <a:xfrm>
            <a:off x="1132872" y="465610"/>
            <a:ext cx="2039049" cy="2158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6" name="Picture 85" descr="http://p13.qhimg.com/t01f2884e7ee5ddf658.jpg">
            <a:extLst>
              <a:ext uri="{FF2B5EF4-FFF2-40B4-BE49-F238E27FC236}">
                <a16:creationId xmlns:a16="http://schemas.microsoft.com/office/drawing/2014/main" id="{0246B27A-F724-4C51-85B3-B3C3F704B6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265" r="9343" b="54277"/>
          <a:stretch/>
        </p:blipFill>
        <p:spPr bwMode="auto">
          <a:xfrm>
            <a:off x="5986432" y="476672"/>
            <a:ext cx="2039049" cy="21587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7" name="Picture 85" descr="http://p13.qhimg.com/t01f2884e7ee5ddf658.jpg">
            <a:extLst>
              <a:ext uri="{FF2B5EF4-FFF2-40B4-BE49-F238E27FC236}">
                <a16:creationId xmlns:a16="http://schemas.microsoft.com/office/drawing/2014/main" id="{63307BFF-1B85-4930-A602-CBD4C61409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394" t="50000" r="10209"/>
          <a:stretch/>
        </p:blipFill>
        <p:spPr bwMode="auto">
          <a:xfrm>
            <a:off x="8704126" y="496763"/>
            <a:ext cx="2039049" cy="216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pic>
        <p:nvPicPr>
          <p:cNvPr id="9" name="Picture 85" descr="http://p13.qhimg.com/t01f2884e7ee5ddf658.jpg">
            <a:extLst>
              <a:ext uri="{FF2B5EF4-FFF2-40B4-BE49-F238E27FC236}">
                <a16:creationId xmlns:a16="http://schemas.microsoft.com/office/drawing/2014/main" id="{0A7D889C-AC87-484E-AD3A-01A62F5125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60" t="50000" r="60537"/>
          <a:stretch/>
        </p:blipFill>
        <p:spPr bwMode="auto">
          <a:xfrm>
            <a:off x="3511244" y="476672"/>
            <a:ext cx="2039049" cy="21476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923640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991544" y="476673"/>
            <a:ext cx="8229600" cy="636587"/>
          </a:xfrm>
        </p:spPr>
        <p:txBody>
          <a:bodyPr>
            <a:normAutofit fontScale="90000"/>
          </a:bodyPr>
          <a:lstStyle/>
          <a:p>
            <a:r>
              <a:rPr lang="zh-CN" altLang="en-US" sz="3800" b="1" dirty="0">
                <a:ea typeface="楷体_GB2312" pitchFamily="49" charset="-122"/>
              </a:rPr>
              <a:t>一、杂化轨道理论的基本要点</a:t>
            </a:r>
            <a:r>
              <a:rPr lang="zh-CN" altLang="en-US" sz="3800" dirty="0">
                <a:ea typeface="楷体_GB2312" pitchFamily="49" charset="-122"/>
              </a:rPr>
              <a:t>：</a:t>
            </a:r>
          </a:p>
        </p:txBody>
      </p:sp>
      <p:sp>
        <p:nvSpPr>
          <p:cNvPr id="61443" name="Rectangle 3"/>
          <p:cNvSpPr>
            <a:spLocks noGrp="1" noChangeArrowheads="1"/>
          </p:cNvSpPr>
          <p:nvPr>
            <p:ph idx="1"/>
          </p:nvPr>
        </p:nvSpPr>
        <p:spPr>
          <a:xfrm>
            <a:off x="479376" y="1340768"/>
            <a:ext cx="6480720" cy="4752528"/>
          </a:xfrm>
        </p:spPr>
        <p:txBody>
          <a:bodyPr>
            <a:normAutofit/>
          </a:bodyPr>
          <a:lstStyle/>
          <a:p>
            <a:pPr algn="just">
              <a:lnSpc>
                <a:spcPct val="200000"/>
              </a:lnSpc>
            </a:pPr>
            <a:r>
              <a:rPr lang="en-US" altLang="zh-CN" b="1" dirty="0">
                <a:ea typeface="楷体_GB2312" pitchFamily="49" charset="-122"/>
              </a:rPr>
              <a:t>1</a:t>
            </a:r>
            <a:r>
              <a:rPr lang="zh-CN" altLang="en-US" b="1" dirty="0">
                <a:ea typeface="楷体_GB2312" pitchFamily="49" charset="-122"/>
              </a:rPr>
              <a:t>、原子轨道在成键过程中并非一成不变：</a:t>
            </a:r>
            <a:r>
              <a:rPr lang="zh-CN" altLang="en-US" dirty="0">
                <a:ea typeface="楷体_GB2312" pitchFamily="49" charset="-122"/>
              </a:rPr>
              <a:t>在成键的过程中，同一原子中几个能量相近的不同类型的原子轨道，重新分配能量和确定空间方向，组成数目相等的</a:t>
            </a:r>
            <a:r>
              <a:rPr lang="zh-CN" altLang="en-US" dirty="0">
                <a:solidFill>
                  <a:srgbClr val="FF3300"/>
                </a:solidFill>
                <a:ea typeface="楷体_GB2312" pitchFamily="49" charset="-122"/>
              </a:rPr>
              <a:t>新的原子轨道</a:t>
            </a:r>
            <a:r>
              <a:rPr lang="zh-CN" altLang="en-US" dirty="0">
                <a:ea typeface="楷体_GB2312" pitchFamily="49" charset="-122"/>
              </a:rPr>
              <a:t>，这种轨道重新组合的过程称为杂化，杂化后</a:t>
            </a:r>
            <a:r>
              <a:rPr lang="zh-CN" altLang="en-US" dirty="0">
                <a:solidFill>
                  <a:srgbClr val="0033CC"/>
                </a:solidFill>
                <a:ea typeface="楷体_GB2312" pitchFamily="49" charset="-122"/>
              </a:rPr>
              <a:t>形成的新轨道称为杂化轨道。</a:t>
            </a:r>
          </a:p>
        </p:txBody>
      </p:sp>
      <p:sp>
        <p:nvSpPr>
          <p:cNvPr id="6" name="灯片编号占位符 5"/>
          <p:cNvSpPr>
            <a:spLocks noGrp="1"/>
          </p:cNvSpPr>
          <p:nvPr>
            <p:ph type="sldNum" sz="quarter" idx="12"/>
          </p:nvPr>
        </p:nvSpPr>
        <p:spPr/>
        <p:txBody>
          <a:bodyPr/>
          <a:lstStyle/>
          <a:p>
            <a:fld id="{BC4134B0-4897-456F-B926-361AE389AEA1}" type="slidenum">
              <a:rPr lang="en-US" altLang="zh-CN"/>
              <a:pPr/>
              <a:t>22</a:t>
            </a:fld>
            <a:endParaRPr lang="en-US" altLang="zh-CN"/>
          </a:p>
        </p:txBody>
      </p:sp>
      <p:grpSp>
        <p:nvGrpSpPr>
          <p:cNvPr id="7" name="Group 4"/>
          <p:cNvGrpSpPr>
            <a:grpSpLocks/>
          </p:cNvGrpSpPr>
          <p:nvPr/>
        </p:nvGrpSpPr>
        <p:grpSpPr bwMode="auto">
          <a:xfrm>
            <a:off x="7628052" y="1484765"/>
            <a:ext cx="2638105" cy="4790545"/>
            <a:chOff x="3999" y="1447"/>
            <a:chExt cx="1757" cy="2256"/>
          </a:xfrm>
        </p:grpSpPr>
        <p:graphicFrame>
          <p:nvGraphicFramePr>
            <p:cNvPr id="8" name="Object 5"/>
            <p:cNvGraphicFramePr>
              <a:graphicFrameLocks noChangeAspect="1"/>
            </p:cNvGraphicFramePr>
            <p:nvPr>
              <p:extLst>
                <p:ext uri="{D42A27DB-BD31-4B8C-83A1-F6EECF244321}">
                  <p14:modId xmlns:p14="http://schemas.microsoft.com/office/powerpoint/2010/main" val="3396912971"/>
                </p:ext>
              </p:extLst>
            </p:nvPr>
          </p:nvGraphicFramePr>
          <p:xfrm>
            <a:off x="4065" y="1447"/>
            <a:ext cx="1624" cy="498"/>
          </p:xfrm>
          <a:graphic>
            <a:graphicData uri="http://schemas.openxmlformats.org/presentationml/2006/ole">
              <mc:AlternateContent xmlns:mc="http://schemas.openxmlformats.org/markup-compatibility/2006">
                <mc:Choice xmlns:v="urn:schemas-microsoft-com:vml" Requires="v">
                  <p:oleObj spid="_x0000_s20862" name="CS ChemDraw Drawing" r:id="rId4" imgW="2383231" imgH="770839" progId="ChemDraw.Document.6.0">
                    <p:embed/>
                  </p:oleObj>
                </mc:Choice>
                <mc:Fallback>
                  <p:oleObj name="CS ChemDraw Drawing" r:id="rId4" imgW="2383231" imgH="770839"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5" y="1447"/>
                          <a:ext cx="1624" cy="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3770824456"/>
                </p:ext>
              </p:extLst>
            </p:nvPr>
          </p:nvGraphicFramePr>
          <p:xfrm>
            <a:off x="3999" y="2021"/>
            <a:ext cx="1757" cy="1682"/>
          </p:xfrm>
          <a:graphic>
            <a:graphicData uri="http://schemas.openxmlformats.org/presentationml/2006/ole">
              <mc:AlternateContent xmlns:mc="http://schemas.openxmlformats.org/markup-compatibility/2006">
                <mc:Choice xmlns:v="urn:schemas-microsoft-com:vml" Requires="v">
                  <p:oleObj spid="_x0000_s20863" name="CS ChemDraw Drawing" r:id="rId6" imgW="3613355" imgH="3641800" progId="ChemDraw.Document.6.0">
                    <p:embed/>
                  </p:oleObj>
                </mc:Choice>
                <mc:Fallback>
                  <p:oleObj name="CS ChemDraw Drawing" r:id="rId6" imgW="3613355" imgH="3641800" progId="ChemDraw.Document.6.0">
                    <p:embed/>
                    <p:pic>
                      <p:nvPicPr>
                        <p:cNvPr id="0" name=""/>
                        <p:cNvPicPr>
                          <a:picLocks noChangeAspect="1" noChangeArrowheads="1"/>
                        </p:cNvPicPr>
                        <p:nvPr/>
                      </p:nvPicPr>
                      <p:blipFill>
                        <a:blip r:embed="rId7"/>
                        <a:srcRect/>
                        <a:stretch>
                          <a:fillRect/>
                        </a:stretch>
                      </p:blipFill>
                      <p:spPr bwMode="auto">
                        <a:xfrm>
                          <a:off x="3999" y="2021"/>
                          <a:ext cx="1757" cy="1682"/>
                        </a:xfrm>
                        <a:prstGeom prst="rect">
                          <a:avLst/>
                        </a:prstGeom>
                        <a:noFill/>
                        <a:ln>
                          <a:noFill/>
                        </a:ln>
                        <a:effectLst/>
                        <a:extLst/>
                      </p:spPr>
                    </p:pic>
                  </p:oleObj>
                </mc:Fallback>
              </mc:AlternateContent>
            </a:graphicData>
          </a:graphic>
        </p:graphicFrame>
        <p:sp>
          <p:nvSpPr>
            <p:cNvPr id="10" name="Text Box 7"/>
            <p:cNvSpPr txBox="1">
              <a:spLocks noChangeArrowheads="1"/>
            </p:cNvSpPr>
            <p:nvPr/>
          </p:nvSpPr>
          <p:spPr bwMode="auto">
            <a:xfrm>
              <a:off x="4877" y="2025"/>
              <a:ext cx="509" cy="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 </a:t>
              </a:r>
              <a:r>
                <a:rPr lang="zh-CN" altLang="en-US" sz="2000" b="1" dirty="0"/>
                <a:t>杂化</a:t>
              </a:r>
            </a:p>
          </p:txBody>
        </p:sp>
      </p:grpSp>
      <p:sp>
        <p:nvSpPr>
          <p:cNvPr id="2" name="页脚占位符 1">
            <a:extLst>
              <a:ext uri="{FF2B5EF4-FFF2-40B4-BE49-F238E27FC236}">
                <a16:creationId xmlns:a16="http://schemas.microsoft.com/office/drawing/2014/main" id="{21C341E0-BEEC-43FA-A30E-77CDB0BC81A7}"/>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635192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AA9A357-EFBC-4781-A988-A3553148F383}" type="slidenum">
              <a:rPr lang="en-US" altLang="zh-CN"/>
              <a:pPr/>
              <a:t>23</a:t>
            </a:fld>
            <a:endParaRPr lang="en-US" altLang="zh-CN"/>
          </a:p>
        </p:txBody>
      </p:sp>
      <p:sp>
        <p:nvSpPr>
          <p:cNvPr id="124932" name="Rectangle 4"/>
          <p:cNvSpPr>
            <a:spLocks noChangeArrowheads="1"/>
          </p:cNvSpPr>
          <p:nvPr/>
        </p:nvSpPr>
        <p:spPr bwMode="auto">
          <a:xfrm>
            <a:off x="551384" y="1484784"/>
            <a:ext cx="10945216" cy="36773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200000"/>
              </a:lnSpc>
              <a:spcBef>
                <a:spcPct val="20000"/>
              </a:spcBef>
              <a:buClr>
                <a:schemeClr val="accent1"/>
              </a:buClr>
              <a:buSzPct val="65000"/>
              <a:buFont typeface="Wingdings" pitchFamily="2" charset="2"/>
              <a:buChar char="n"/>
            </a:pPr>
            <a:r>
              <a:rPr lang="en-US" altLang="zh-CN" sz="2400" dirty="0">
                <a:latin typeface="楷体_GB2312" pitchFamily="49" charset="-122"/>
                <a:ea typeface="楷体_GB2312" pitchFamily="49" charset="-122"/>
              </a:rPr>
              <a:t>2</a:t>
            </a:r>
            <a:r>
              <a:rPr lang="zh-CN" altLang="en-US" sz="2400" dirty="0">
                <a:latin typeface="楷体_GB2312" pitchFamily="49" charset="-122"/>
                <a:ea typeface="楷体_GB2312" pitchFamily="49" charset="-122"/>
              </a:rPr>
              <a:t>．杂化轨道的数目与参加杂化的原子轨道数目相等；</a:t>
            </a:r>
            <a:endParaRPr lang="en-US" altLang="zh-CN" sz="2400" dirty="0">
              <a:latin typeface="楷体_GB2312" pitchFamily="49" charset="-122"/>
              <a:ea typeface="楷体_GB2312" pitchFamily="49" charset="-122"/>
            </a:endParaRPr>
          </a:p>
          <a:p>
            <a:pPr marL="342900" indent="-342900">
              <a:lnSpc>
                <a:spcPct val="200000"/>
              </a:lnSpc>
              <a:spcBef>
                <a:spcPct val="20000"/>
              </a:spcBef>
              <a:buClr>
                <a:schemeClr val="accent1"/>
              </a:buClr>
              <a:buSzPct val="65000"/>
              <a:buFont typeface="Wingdings" pitchFamily="2" charset="2"/>
              <a:buChar char="n"/>
            </a:pPr>
            <a:r>
              <a:rPr lang="en-US" altLang="zh-CN" sz="2400" dirty="0">
                <a:latin typeface="楷体_GB2312" pitchFamily="49" charset="-122"/>
                <a:ea typeface="楷体_GB2312" pitchFamily="49" charset="-122"/>
              </a:rPr>
              <a:t>3</a:t>
            </a:r>
            <a:r>
              <a:rPr lang="zh-CN" altLang="en-US" sz="2400" dirty="0">
                <a:latin typeface="楷体_GB2312" pitchFamily="49" charset="-122"/>
                <a:ea typeface="楷体_GB2312" pitchFamily="49" charset="-122"/>
              </a:rPr>
              <a:t>．杂化轨道的角度波函数在某个方向的值比杂化前大的多，更有利于原子轨道间最大程度的重叠，</a:t>
            </a:r>
            <a:r>
              <a:rPr lang="zh-CN" altLang="en-US" sz="2400" dirty="0">
                <a:solidFill>
                  <a:srgbClr val="FF3300"/>
                </a:solidFill>
                <a:latin typeface="楷体_GB2312" pitchFamily="49" charset="-122"/>
                <a:ea typeface="楷体_GB2312" pitchFamily="49" charset="-122"/>
              </a:rPr>
              <a:t>因而杂化轨道比原来的轨道成键能力强</a:t>
            </a:r>
            <a:endParaRPr lang="en-US" altLang="zh-CN" sz="2400" dirty="0">
              <a:latin typeface="楷体_GB2312" pitchFamily="49" charset="-122"/>
              <a:ea typeface="楷体_GB2312" pitchFamily="49" charset="-122"/>
            </a:endParaRPr>
          </a:p>
          <a:p>
            <a:pPr marL="342900" indent="-342900">
              <a:lnSpc>
                <a:spcPct val="200000"/>
              </a:lnSpc>
              <a:spcBef>
                <a:spcPct val="20000"/>
              </a:spcBef>
              <a:buClr>
                <a:schemeClr val="accent1"/>
              </a:buClr>
              <a:buSzPct val="65000"/>
              <a:buFont typeface="Wingdings" pitchFamily="2" charset="2"/>
              <a:buChar char="n"/>
            </a:pPr>
            <a:r>
              <a:rPr lang="zh-CN" altLang="en-US" sz="2400" dirty="0">
                <a:latin typeface="楷体_GB2312" pitchFamily="49" charset="-122"/>
                <a:ea typeface="楷体_GB2312" pitchFamily="49" charset="-122"/>
              </a:rPr>
              <a:t>杂化轨道之间</a:t>
            </a:r>
            <a:r>
              <a:rPr lang="zh-CN" altLang="en-US" sz="2400" dirty="0">
                <a:solidFill>
                  <a:srgbClr val="FF3300"/>
                </a:solidFill>
                <a:latin typeface="楷体_GB2312" pitchFamily="49" charset="-122"/>
                <a:ea typeface="楷体_GB2312" pitchFamily="49" charset="-122"/>
              </a:rPr>
              <a:t>力图在空间取最大夹角分布</a:t>
            </a:r>
            <a:r>
              <a:rPr lang="zh-CN" altLang="en-US" sz="2400" dirty="0">
                <a:latin typeface="楷体_GB2312" pitchFamily="49" charset="-122"/>
                <a:ea typeface="楷体_GB2312" pitchFamily="49" charset="-122"/>
              </a:rPr>
              <a:t>，使相互的排斥作用力达到最小，形成的键更稳定。</a:t>
            </a:r>
          </a:p>
        </p:txBody>
      </p:sp>
      <p:sp>
        <p:nvSpPr>
          <p:cNvPr id="6" name="Rectangle 2"/>
          <p:cNvSpPr txBox="1">
            <a:spLocks noChangeArrowheads="1"/>
          </p:cNvSpPr>
          <p:nvPr/>
        </p:nvSpPr>
        <p:spPr>
          <a:xfrm>
            <a:off x="1991544" y="476673"/>
            <a:ext cx="8229600" cy="636587"/>
          </a:xfrm>
          <a:prstGeom prst="rect">
            <a:avLst/>
          </a:prstGeom>
        </p:spPr>
        <p:txBody>
          <a:bodyPr>
            <a:normAutofit fontScale="97500" lnSpcReduction="10000"/>
          </a:bodyPr>
          <a:lstStyle>
            <a:lvl1pPr algn="l" defTabSz="9144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sz="3800" b="1" dirty="0">
                <a:ea typeface="楷体_GB2312" pitchFamily="49" charset="-122"/>
              </a:rPr>
              <a:t>一、杂化轨道理论的基本要点</a:t>
            </a:r>
            <a:r>
              <a:rPr lang="zh-CN" altLang="en-US" sz="3800" dirty="0">
                <a:ea typeface="楷体_GB2312" pitchFamily="49" charset="-122"/>
              </a:rPr>
              <a:t>：</a:t>
            </a:r>
          </a:p>
        </p:txBody>
      </p:sp>
      <p:sp>
        <p:nvSpPr>
          <p:cNvPr id="2" name="页脚占位符 1">
            <a:extLst>
              <a:ext uri="{FF2B5EF4-FFF2-40B4-BE49-F238E27FC236}">
                <a16:creationId xmlns:a16="http://schemas.microsoft.com/office/drawing/2014/main" id="{F3EED79E-A360-4AD3-B709-0B7AAD15FE4B}"/>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2282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Rectangle 5"/>
          <p:cNvSpPr>
            <a:spLocks noGrp="1" noChangeArrowheads="1"/>
          </p:cNvSpPr>
          <p:nvPr>
            <p:ph type="title"/>
          </p:nvPr>
        </p:nvSpPr>
        <p:spPr>
          <a:xfrm>
            <a:off x="2351584" y="332656"/>
            <a:ext cx="7306766" cy="720080"/>
          </a:xfrm>
        </p:spPr>
        <p:txBody>
          <a:bodyPr>
            <a:normAutofit fontScale="90000"/>
          </a:bodyPr>
          <a:lstStyle/>
          <a:p>
            <a:r>
              <a:rPr lang="zh-CN" altLang="en-US" sz="3400" b="1" dirty="0">
                <a:latin typeface="楷体_GB2312" pitchFamily="49" charset="-122"/>
                <a:ea typeface="楷体_GB2312" pitchFamily="49" charset="-122"/>
              </a:rPr>
              <a:t>二、杂化轨道的类型和分子的空间构型 </a:t>
            </a:r>
          </a:p>
        </p:txBody>
      </p:sp>
      <p:sp>
        <p:nvSpPr>
          <p:cNvPr id="15" name="灯片编号占位符 5"/>
          <p:cNvSpPr>
            <a:spLocks noGrp="1"/>
          </p:cNvSpPr>
          <p:nvPr>
            <p:ph type="sldNum" sz="quarter" idx="12"/>
          </p:nvPr>
        </p:nvSpPr>
        <p:spPr/>
        <p:txBody>
          <a:bodyPr/>
          <a:lstStyle/>
          <a:p>
            <a:fld id="{357B0CAB-6A46-4CD2-9644-DC6F0338E93E}" type="slidenum">
              <a:rPr lang="en-US" altLang="zh-CN"/>
              <a:pPr/>
              <a:t>24</a:t>
            </a:fld>
            <a:endParaRPr lang="en-US" altLang="zh-CN"/>
          </a:p>
        </p:txBody>
      </p:sp>
      <p:sp>
        <p:nvSpPr>
          <p:cNvPr id="63496" name="AutoShape 8" descr="1s22s22p0"/>
          <p:cNvSpPr>
            <a:spLocks noChangeAspect="1" noChangeArrowheads="1"/>
          </p:cNvSpPr>
          <p:nvPr/>
        </p:nvSpPr>
        <p:spPr bwMode="auto">
          <a:xfrm>
            <a:off x="9429750" y="3154364"/>
            <a:ext cx="457200" cy="161925"/>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498" name="AutoShape 10" descr="1s22s22p0"/>
          <p:cNvSpPr>
            <a:spLocks noChangeAspect="1" noChangeArrowheads="1"/>
          </p:cNvSpPr>
          <p:nvPr/>
        </p:nvSpPr>
        <p:spPr bwMode="auto">
          <a:xfrm>
            <a:off x="9429750" y="3154364"/>
            <a:ext cx="457200" cy="161925"/>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05" name="Rectangle 17"/>
          <p:cNvSpPr>
            <a:spLocks noChangeArrowheads="1"/>
          </p:cNvSpPr>
          <p:nvPr/>
        </p:nvSpPr>
        <p:spPr bwMode="auto">
          <a:xfrm>
            <a:off x="4953001" y="2284691"/>
            <a:ext cx="5309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grpSp>
        <p:nvGrpSpPr>
          <p:cNvPr id="63521" name="Group 33"/>
          <p:cNvGrpSpPr>
            <a:grpSpLocks/>
          </p:cNvGrpSpPr>
          <p:nvPr/>
        </p:nvGrpSpPr>
        <p:grpSpPr bwMode="auto">
          <a:xfrm>
            <a:off x="2182814" y="1417638"/>
            <a:ext cx="6567488" cy="2790610"/>
            <a:chOff x="437" y="715"/>
            <a:chExt cx="4137" cy="2964"/>
          </a:xfrm>
        </p:grpSpPr>
        <p:sp>
          <p:nvSpPr>
            <p:cNvPr id="63514" name="Text Box 26"/>
            <p:cNvSpPr txBox="1">
              <a:spLocks noChangeArrowheads="1"/>
            </p:cNvSpPr>
            <p:nvPr/>
          </p:nvSpPr>
          <p:spPr bwMode="auto">
            <a:xfrm>
              <a:off x="437" y="1968"/>
              <a:ext cx="1926"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solidFill>
                    <a:schemeClr val="tx2"/>
                  </a:solidFill>
                </a:rPr>
                <a:t>杂化轨道的类型</a:t>
              </a:r>
            </a:p>
          </p:txBody>
        </p:sp>
        <p:graphicFrame>
          <p:nvGraphicFramePr>
            <p:cNvPr id="63515" name="Object 27"/>
            <p:cNvGraphicFramePr>
              <a:graphicFrameLocks noChangeAspect="1"/>
            </p:cNvGraphicFramePr>
            <p:nvPr/>
          </p:nvGraphicFramePr>
          <p:xfrm>
            <a:off x="2400" y="864"/>
            <a:ext cx="375" cy="2613"/>
          </p:xfrm>
          <a:graphic>
            <a:graphicData uri="http://schemas.openxmlformats.org/presentationml/2006/ole">
              <mc:AlternateContent xmlns:mc="http://schemas.openxmlformats.org/markup-compatibility/2006">
                <mc:Choice xmlns:v="urn:schemas-microsoft-com:vml" Requires="v">
                  <p:oleObj spid="_x0000_s9496" name="CS ChemDraw Drawing" r:id="rId4" imgW="380695" imgH="2656027" progId="ChemDraw.Document.6.0">
                    <p:embed/>
                  </p:oleObj>
                </mc:Choice>
                <mc:Fallback>
                  <p:oleObj name="CS ChemDraw Drawing" r:id="rId4" imgW="380695" imgH="2656027" progId="ChemDraw.Document.6.0">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 y="864"/>
                          <a:ext cx="375" cy="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17" name="Text Box 29"/>
            <p:cNvSpPr txBox="1">
              <a:spLocks noChangeArrowheads="1"/>
            </p:cNvSpPr>
            <p:nvPr/>
          </p:nvSpPr>
          <p:spPr bwMode="auto">
            <a:xfrm>
              <a:off x="2822" y="715"/>
              <a:ext cx="928"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sp </a:t>
              </a:r>
              <a:r>
                <a:rPr lang="zh-CN" altLang="en-US" sz="3200"/>
                <a:t>杂化</a:t>
              </a:r>
            </a:p>
          </p:txBody>
        </p:sp>
        <p:sp>
          <p:nvSpPr>
            <p:cNvPr id="63518" name="Text Box 30"/>
            <p:cNvSpPr txBox="1">
              <a:spLocks noChangeArrowheads="1"/>
            </p:cNvSpPr>
            <p:nvPr/>
          </p:nvSpPr>
          <p:spPr bwMode="auto">
            <a:xfrm>
              <a:off x="2784" y="1435"/>
              <a:ext cx="1014"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sp</a:t>
              </a:r>
              <a:r>
                <a:rPr lang="en-US" altLang="zh-CN" sz="3200" baseline="30000"/>
                <a:t>2</a:t>
              </a:r>
              <a:r>
                <a:rPr lang="en-US" altLang="zh-CN" sz="3200"/>
                <a:t> </a:t>
              </a:r>
              <a:r>
                <a:rPr lang="zh-CN" altLang="en-US" sz="3200"/>
                <a:t>杂化</a:t>
              </a:r>
            </a:p>
          </p:txBody>
        </p:sp>
        <p:sp>
          <p:nvSpPr>
            <p:cNvPr id="63519" name="Text Box 31"/>
            <p:cNvSpPr txBox="1">
              <a:spLocks noChangeArrowheads="1"/>
            </p:cNvSpPr>
            <p:nvPr/>
          </p:nvSpPr>
          <p:spPr bwMode="auto">
            <a:xfrm>
              <a:off x="2817" y="2242"/>
              <a:ext cx="1014"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t>sp</a:t>
              </a:r>
              <a:r>
                <a:rPr lang="en-US" altLang="zh-CN" sz="3200" baseline="30000"/>
                <a:t>3</a:t>
              </a:r>
              <a:r>
                <a:rPr lang="en-US" altLang="zh-CN" sz="3200"/>
                <a:t> </a:t>
              </a:r>
              <a:r>
                <a:rPr lang="zh-CN" altLang="en-US" sz="3200"/>
                <a:t>杂化</a:t>
              </a:r>
            </a:p>
          </p:txBody>
        </p:sp>
        <p:sp>
          <p:nvSpPr>
            <p:cNvPr id="63520" name="Text Box 32"/>
            <p:cNvSpPr txBox="1">
              <a:spLocks noChangeArrowheads="1"/>
            </p:cNvSpPr>
            <p:nvPr/>
          </p:nvSpPr>
          <p:spPr bwMode="auto">
            <a:xfrm>
              <a:off x="2784" y="3058"/>
              <a:ext cx="1790" cy="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a:t>不等性</a:t>
              </a:r>
              <a:r>
                <a:rPr lang="en-US" altLang="zh-CN" sz="3200"/>
                <a:t>sp</a:t>
              </a:r>
              <a:r>
                <a:rPr lang="en-US" altLang="zh-CN" sz="3200" baseline="30000"/>
                <a:t>3</a:t>
              </a:r>
              <a:r>
                <a:rPr lang="en-US" altLang="zh-CN" sz="3200"/>
                <a:t> </a:t>
              </a:r>
              <a:r>
                <a:rPr lang="zh-CN" altLang="en-US" sz="3200"/>
                <a:t>杂化</a:t>
              </a:r>
            </a:p>
          </p:txBody>
        </p:sp>
      </p:grpSp>
      <p:pic>
        <p:nvPicPr>
          <p:cNvPr id="9315" name="Picture 99" descr="http://b.hiphotos.baidu.com/zhidao/wh%3D600%2C800/sign=1505747432fa828bd17695e5cd2f6d0c/a044ad345982b2b77999c9b530adcbef76099bb9.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0250" y="4365104"/>
            <a:ext cx="7538101"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B30599ED-B6E0-4758-A719-C8D143CE4D34}"/>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778844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981200" y="277814"/>
            <a:ext cx="8229600" cy="712787"/>
          </a:xfrm>
        </p:spPr>
        <p:txBody>
          <a:bodyPr>
            <a:noAutofit/>
          </a:bodyPr>
          <a:lstStyle/>
          <a:p>
            <a:pPr algn="ctr"/>
            <a:r>
              <a:rPr lang="en-US" altLang="zh-CN" sz="4800" b="1" dirty="0" err="1">
                <a:latin typeface="+mn-ea"/>
                <a:ea typeface="+mn-ea"/>
              </a:rPr>
              <a:t>sp</a:t>
            </a:r>
            <a:r>
              <a:rPr lang="zh-CN" altLang="en-US" sz="4800" b="1" dirty="0">
                <a:latin typeface="+mn-ea"/>
                <a:ea typeface="+mn-ea"/>
              </a:rPr>
              <a:t>杂化</a:t>
            </a:r>
          </a:p>
        </p:txBody>
      </p:sp>
      <p:sp>
        <p:nvSpPr>
          <p:cNvPr id="167940" name="Rectangle 4"/>
          <p:cNvSpPr>
            <a:spLocks noGrp="1" noChangeArrowheads="1"/>
          </p:cNvSpPr>
          <p:nvPr>
            <p:ph idx="1"/>
          </p:nvPr>
        </p:nvSpPr>
        <p:spPr>
          <a:xfrm>
            <a:off x="1055440" y="1157459"/>
            <a:ext cx="10081120" cy="1447800"/>
          </a:xfrm>
          <a:noFill/>
          <a:ln/>
        </p:spPr>
        <p:txBody>
          <a:bodyPr>
            <a:normAutofit/>
          </a:bodyPr>
          <a:lstStyle/>
          <a:p>
            <a:pPr marL="0" indent="0">
              <a:lnSpc>
                <a:spcPct val="150000"/>
              </a:lnSpc>
              <a:buNone/>
            </a:pPr>
            <a:r>
              <a:rPr lang="zh-CN" altLang="en-US" sz="2800" b="1" dirty="0">
                <a:ea typeface="楷体_GB2312" pitchFamily="49" charset="-122"/>
              </a:rPr>
              <a:t>        由一个</a:t>
            </a:r>
            <a:r>
              <a:rPr lang="en-US" altLang="zh-CN" sz="2800" b="1" i="1" dirty="0">
                <a:ea typeface="楷体_GB2312" pitchFamily="49" charset="-122"/>
              </a:rPr>
              <a:t>s</a:t>
            </a:r>
            <a:r>
              <a:rPr lang="zh-CN" altLang="en-US" sz="2800" b="1" dirty="0">
                <a:ea typeface="楷体_GB2312" pitchFamily="49" charset="-122"/>
              </a:rPr>
              <a:t>轨道和一个</a:t>
            </a:r>
            <a:r>
              <a:rPr lang="en-US" altLang="zh-CN" sz="2800" b="1" dirty="0">
                <a:ea typeface="楷体_GB2312" pitchFamily="49" charset="-122"/>
              </a:rPr>
              <a:t>p</a:t>
            </a:r>
            <a:r>
              <a:rPr lang="zh-CN" altLang="en-US" sz="2800" b="1" dirty="0">
                <a:ea typeface="楷体_GB2312" pitchFamily="49" charset="-122"/>
              </a:rPr>
              <a:t>轨道组合成两个</a:t>
            </a:r>
            <a:r>
              <a:rPr lang="en-US" altLang="zh-CN" sz="2800" b="1" dirty="0" err="1">
                <a:ea typeface="楷体_GB2312" pitchFamily="49" charset="-122"/>
              </a:rPr>
              <a:t>sp</a:t>
            </a:r>
            <a:r>
              <a:rPr lang="zh-CN" altLang="en-US" sz="2800" b="1" dirty="0">
                <a:ea typeface="楷体_GB2312" pitchFamily="49" charset="-122"/>
              </a:rPr>
              <a:t>杂化轨道的过程称为</a:t>
            </a:r>
            <a:r>
              <a:rPr lang="en-US" altLang="zh-CN" sz="2800" b="1" dirty="0" err="1">
                <a:ea typeface="楷体_GB2312" pitchFamily="49" charset="-122"/>
              </a:rPr>
              <a:t>sp</a:t>
            </a:r>
            <a:r>
              <a:rPr lang="zh-CN" altLang="en-US" sz="2800" b="1" dirty="0">
                <a:ea typeface="楷体_GB2312" pitchFamily="49" charset="-122"/>
              </a:rPr>
              <a:t>杂化</a:t>
            </a:r>
            <a:r>
              <a:rPr lang="zh-CN" altLang="en-US" sz="2800" dirty="0">
                <a:ea typeface="楷体_GB2312" pitchFamily="49" charset="-122"/>
              </a:rPr>
              <a:t> </a:t>
            </a:r>
          </a:p>
        </p:txBody>
      </p:sp>
      <p:sp>
        <p:nvSpPr>
          <p:cNvPr id="14" name="灯片编号占位符 5"/>
          <p:cNvSpPr>
            <a:spLocks noGrp="1"/>
          </p:cNvSpPr>
          <p:nvPr>
            <p:ph type="sldNum" sz="quarter" idx="12"/>
          </p:nvPr>
        </p:nvSpPr>
        <p:spPr/>
        <p:txBody>
          <a:bodyPr/>
          <a:lstStyle/>
          <a:p>
            <a:fld id="{FED95E80-4B17-444E-8349-4D13036E114C}" type="slidenum">
              <a:rPr lang="en-US" altLang="zh-CN"/>
              <a:pPr/>
              <a:t>25</a:t>
            </a:fld>
            <a:endParaRPr lang="en-US" altLang="zh-CN"/>
          </a:p>
        </p:txBody>
      </p:sp>
      <p:sp>
        <p:nvSpPr>
          <p:cNvPr id="167948" name="Rectangle 12"/>
          <p:cNvSpPr>
            <a:spLocks noChangeArrowheads="1"/>
          </p:cNvSpPr>
          <p:nvPr/>
        </p:nvSpPr>
        <p:spPr bwMode="auto">
          <a:xfrm>
            <a:off x="1487488" y="4667679"/>
            <a:ext cx="778347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200000"/>
              </a:lnSpc>
              <a:buFont typeface="Wingdings" pitchFamily="2" charset="2"/>
              <a:buChar char="Ø"/>
            </a:pPr>
            <a:r>
              <a:rPr lang="zh-CN" altLang="en-US" sz="2400" b="1" dirty="0"/>
              <a:t>每一个</a:t>
            </a:r>
            <a:r>
              <a:rPr lang="en-US" altLang="zh-CN" sz="2400" b="1" dirty="0" err="1"/>
              <a:t>sp</a:t>
            </a:r>
            <a:r>
              <a:rPr lang="zh-CN" altLang="en-US" sz="2400" b="1" dirty="0"/>
              <a:t>轨道含</a:t>
            </a:r>
            <a:r>
              <a:rPr lang="en-US" altLang="zh-CN" sz="2400" b="1" dirty="0">
                <a:solidFill>
                  <a:srgbClr val="FF3300"/>
                </a:solidFill>
              </a:rPr>
              <a:t>1/2s</a:t>
            </a:r>
            <a:r>
              <a:rPr lang="zh-CN" altLang="en-US" sz="2400" b="1" dirty="0">
                <a:solidFill>
                  <a:srgbClr val="FF3300"/>
                </a:solidFill>
              </a:rPr>
              <a:t>和</a:t>
            </a:r>
            <a:r>
              <a:rPr lang="en-US" altLang="zh-CN" sz="2400" b="1" dirty="0">
                <a:solidFill>
                  <a:srgbClr val="FF3300"/>
                </a:solidFill>
              </a:rPr>
              <a:t>1/2 p</a:t>
            </a:r>
            <a:r>
              <a:rPr lang="zh-CN" altLang="en-US" sz="2400" b="1" dirty="0">
                <a:solidFill>
                  <a:srgbClr val="FF3300"/>
                </a:solidFill>
              </a:rPr>
              <a:t>成分</a:t>
            </a:r>
            <a:r>
              <a:rPr lang="zh-CN" altLang="en-US" sz="2400" b="1" dirty="0"/>
              <a:t>，性质完全相同；</a:t>
            </a:r>
            <a:endParaRPr lang="en-US" altLang="zh-CN" sz="2400" b="1" dirty="0"/>
          </a:p>
          <a:p>
            <a:pPr marL="342900" indent="-342900">
              <a:lnSpc>
                <a:spcPct val="200000"/>
              </a:lnSpc>
              <a:buFont typeface="Wingdings" pitchFamily="2" charset="2"/>
              <a:buChar char="Ø"/>
            </a:pPr>
            <a:r>
              <a:rPr lang="zh-CN" altLang="en-US" sz="2400" b="1" dirty="0"/>
              <a:t>杂化轨道夹角为</a:t>
            </a:r>
            <a:r>
              <a:rPr lang="en-US" altLang="zh-CN" sz="2400" b="1" dirty="0"/>
              <a:t>180° </a:t>
            </a:r>
          </a:p>
        </p:txBody>
      </p:sp>
      <p:pic>
        <p:nvPicPr>
          <p:cNvPr id="15" name="Picture 3" descr="未标题-5 拷贝"/>
          <p:cNvPicPr>
            <a:picLocks noChangeAspect="1" noChangeArrowheads="1"/>
          </p:cNvPicPr>
          <p:nvPr/>
        </p:nvPicPr>
        <p:blipFill>
          <a:blip r:embed="rId3">
            <a:extLst>
              <a:ext uri="{28A0092B-C50C-407E-A947-70E740481C1C}">
                <a14:useLocalDpi xmlns:a14="http://schemas.microsoft.com/office/drawing/2010/main" val="0"/>
              </a:ext>
            </a:extLst>
          </a:blip>
          <a:srcRect t="9807" r="464" b="9328"/>
          <a:stretch>
            <a:fillRect/>
          </a:stretch>
        </p:blipFill>
        <p:spPr bwMode="auto">
          <a:xfrm>
            <a:off x="2622904" y="2780929"/>
            <a:ext cx="6808788"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a:extLst>
              <a:ext uri="{FF2B5EF4-FFF2-40B4-BE49-F238E27FC236}">
                <a16:creationId xmlns:a16="http://schemas.microsoft.com/office/drawing/2014/main" id="{05643B85-6F33-4944-93CA-54A66A8D76B8}"/>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68388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7948"/>
                                        </p:tgtEl>
                                        <p:attrNameLst>
                                          <p:attrName>style.visibility</p:attrName>
                                        </p:attrNameLst>
                                      </p:cBhvr>
                                      <p:to>
                                        <p:strVal val="visible"/>
                                      </p:to>
                                    </p:set>
                                    <p:animEffect transition="in" filter="checkerboard(across)">
                                      <p:cBhvr>
                                        <p:cTn id="7" dur="500"/>
                                        <p:tgtEl>
                                          <p:spTgt spid="16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p:cNvSpPr>
            <a:spLocks noGrp="1"/>
          </p:cNvSpPr>
          <p:nvPr>
            <p:ph type="sldNum" sz="quarter" idx="12"/>
          </p:nvPr>
        </p:nvSpPr>
        <p:spPr/>
        <p:txBody>
          <a:bodyPr/>
          <a:lstStyle/>
          <a:p>
            <a:fld id="{CFDE6665-30D4-41D6-B3DC-07FE2B000906}" type="slidenum">
              <a:rPr lang="en-US" altLang="zh-CN"/>
              <a:pPr/>
              <a:t>26</a:t>
            </a:fld>
            <a:endParaRPr lang="en-US" altLang="zh-CN"/>
          </a:p>
        </p:txBody>
      </p:sp>
      <p:sp>
        <p:nvSpPr>
          <p:cNvPr id="125957" name="Rectangle 5"/>
          <p:cNvSpPr>
            <a:spLocks noChangeArrowheads="1"/>
          </p:cNvSpPr>
          <p:nvPr/>
        </p:nvSpPr>
        <p:spPr bwMode="auto">
          <a:xfrm>
            <a:off x="1870076" y="533400"/>
            <a:ext cx="5368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例：</a:t>
            </a:r>
            <a:r>
              <a:rPr lang="en-US" altLang="zh-CN" sz="3200" dirty="0"/>
              <a:t>BeCl</a:t>
            </a:r>
            <a:r>
              <a:rPr lang="en-US" altLang="zh-CN" sz="3200" baseline="-25000" dirty="0"/>
              <a:t>2</a:t>
            </a:r>
            <a:r>
              <a:rPr lang="en-US" altLang="zh-CN" sz="3200" dirty="0"/>
              <a:t> </a:t>
            </a:r>
            <a:r>
              <a:rPr lang="zh-CN" altLang="en-US" sz="3200" dirty="0"/>
              <a:t>分子直线形</a:t>
            </a:r>
          </a:p>
        </p:txBody>
      </p:sp>
      <p:pic>
        <p:nvPicPr>
          <p:cNvPr id="125958" name="Picture 6" descr="ch92%27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1374562"/>
            <a:ext cx="6210300" cy="1489075"/>
          </a:xfrm>
          <a:prstGeom prst="rect">
            <a:avLst/>
          </a:prstGeom>
          <a:noFill/>
          <a:extLst>
            <a:ext uri="{909E8E84-426E-40DD-AFC4-6F175D3DCCD1}">
              <a14:hiddenFill xmlns:a14="http://schemas.microsoft.com/office/drawing/2010/main">
                <a:solidFill>
                  <a:srgbClr val="FFFFFF"/>
                </a:solidFill>
              </a14:hiddenFill>
            </a:ext>
          </a:extLst>
        </p:spPr>
      </p:pic>
      <p:sp>
        <p:nvSpPr>
          <p:cNvPr id="125960" name="Rectangle 8"/>
          <p:cNvSpPr>
            <a:spLocks noChangeArrowheads="1"/>
          </p:cNvSpPr>
          <p:nvPr/>
        </p:nvSpPr>
        <p:spPr bwMode="auto">
          <a:xfrm>
            <a:off x="4953000" y="2284691"/>
            <a:ext cx="3577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sp>
        <p:nvSpPr>
          <p:cNvPr id="125962" name="Rectangle 10"/>
          <p:cNvSpPr>
            <a:spLocks noChangeArrowheads="1"/>
          </p:cNvSpPr>
          <p:nvPr/>
        </p:nvSpPr>
        <p:spPr bwMode="auto">
          <a:xfrm>
            <a:off x="4953000" y="2284691"/>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sp>
        <p:nvSpPr>
          <p:cNvPr id="125964" name="Rectangle 12"/>
          <p:cNvSpPr>
            <a:spLocks noChangeArrowheads="1"/>
          </p:cNvSpPr>
          <p:nvPr/>
        </p:nvSpPr>
        <p:spPr bwMode="auto">
          <a:xfrm>
            <a:off x="4953000" y="2284691"/>
            <a:ext cx="4154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graphicFrame>
        <p:nvGraphicFramePr>
          <p:cNvPr id="125973" name="Object 21"/>
          <p:cNvGraphicFramePr>
            <a:graphicFrameLocks noChangeAspect="1"/>
          </p:cNvGraphicFramePr>
          <p:nvPr>
            <p:extLst>
              <p:ext uri="{D42A27DB-BD31-4B8C-83A1-F6EECF244321}">
                <p14:modId xmlns:p14="http://schemas.microsoft.com/office/powerpoint/2010/main" val="2353459056"/>
              </p:ext>
            </p:extLst>
          </p:nvPr>
        </p:nvGraphicFramePr>
        <p:xfrm>
          <a:off x="1856965" y="3573017"/>
          <a:ext cx="8736012" cy="2644775"/>
        </p:xfrm>
        <a:graphic>
          <a:graphicData uri="http://schemas.openxmlformats.org/presentationml/2006/ole">
            <mc:AlternateContent xmlns:mc="http://schemas.openxmlformats.org/markup-compatibility/2006">
              <mc:Choice xmlns:v="urn:schemas-microsoft-com:vml" Requires="v">
                <p:oleObj spid="_x0000_s10520" name="文档" r:id="rId5" imgW="3924246" imgH="1188403" progId="Word.Document.8">
                  <p:embed/>
                </p:oleObj>
              </mc:Choice>
              <mc:Fallback>
                <p:oleObj name="文档" r:id="rId5" imgW="3924246" imgH="1188403" progId="Word.Documen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6965" y="3573017"/>
                        <a:ext cx="8736012" cy="264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0341" name="Picture 101" descr="http://imgsrc.baidu.com/baike/abpic/item/bf48756385c7d4730d33fa5c.jpg"/>
          <p:cNvPicPr>
            <a:picLocks noChangeAspect="1" noChangeArrowheads="1"/>
          </p:cNvPicPr>
          <p:nvPr/>
        </p:nvPicPr>
        <p:blipFill rotWithShape="1">
          <a:blip r:embed="rId7">
            <a:extLst>
              <a:ext uri="{28A0092B-C50C-407E-A947-70E740481C1C}">
                <a14:useLocalDpi xmlns:a14="http://schemas.microsoft.com/office/drawing/2010/main" val="0"/>
              </a:ext>
            </a:extLst>
          </a:blip>
          <a:srcRect t="18509" b="30080"/>
          <a:stretch/>
        </p:blipFill>
        <p:spPr bwMode="auto">
          <a:xfrm>
            <a:off x="8139169" y="1623544"/>
            <a:ext cx="3015769" cy="1162829"/>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B049BFBB-97C8-494D-B0A1-488EDEB2B9B8}"/>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797989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25973"/>
                                        </p:tgtEl>
                                        <p:attrNameLst>
                                          <p:attrName>style.visibility</p:attrName>
                                        </p:attrNameLst>
                                      </p:cBhvr>
                                      <p:to>
                                        <p:strVal val="visible"/>
                                      </p:to>
                                    </p:set>
                                    <p:animEffect transition="in" filter="barn(inHorizontal)">
                                      <p:cBhvr>
                                        <p:cTn id="7" dur="500"/>
                                        <p:tgtEl>
                                          <p:spTgt spid="12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1981200" y="116633"/>
            <a:ext cx="8229600" cy="865187"/>
          </a:xfrm>
        </p:spPr>
        <p:txBody>
          <a:bodyPr>
            <a:noAutofit/>
          </a:bodyPr>
          <a:lstStyle/>
          <a:p>
            <a:pPr algn="ctr">
              <a:lnSpc>
                <a:spcPct val="150000"/>
              </a:lnSpc>
            </a:pPr>
            <a:r>
              <a:rPr lang="en-US" altLang="zh-CN" sz="4400" b="1" dirty="0">
                <a:latin typeface="Arial" charset="0"/>
                <a:ea typeface="楷体_GB2312" pitchFamily="49" charset="-122"/>
              </a:rPr>
              <a:t>sp</a:t>
            </a:r>
            <a:r>
              <a:rPr lang="en-US" altLang="zh-CN" sz="4400" b="1" baseline="30000" dirty="0">
                <a:latin typeface="Arial" charset="0"/>
                <a:ea typeface="楷体_GB2312" pitchFamily="49" charset="-122"/>
              </a:rPr>
              <a:t>2 </a:t>
            </a:r>
            <a:r>
              <a:rPr lang="zh-CN" altLang="en-US" sz="4400" b="1" dirty="0">
                <a:latin typeface="Arial" charset="0"/>
                <a:ea typeface="楷体_GB2312" pitchFamily="49" charset="-122"/>
              </a:rPr>
              <a:t>杂化：</a:t>
            </a:r>
          </a:p>
        </p:txBody>
      </p:sp>
      <p:sp>
        <p:nvSpPr>
          <p:cNvPr id="11" name="灯片编号占位符 4"/>
          <p:cNvSpPr>
            <a:spLocks noGrp="1"/>
          </p:cNvSpPr>
          <p:nvPr>
            <p:ph type="sldNum" sz="quarter" idx="12"/>
          </p:nvPr>
        </p:nvSpPr>
        <p:spPr/>
        <p:txBody>
          <a:bodyPr/>
          <a:lstStyle/>
          <a:p>
            <a:fld id="{B05F06D9-C37B-4223-AAE1-1C4A820D2743}" type="slidenum">
              <a:rPr lang="en-US" altLang="zh-CN"/>
              <a:pPr/>
              <a:t>27</a:t>
            </a:fld>
            <a:endParaRPr lang="en-US" altLang="zh-CN"/>
          </a:p>
        </p:txBody>
      </p:sp>
      <p:sp>
        <p:nvSpPr>
          <p:cNvPr id="64520" name="Rectangle 8"/>
          <p:cNvSpPr>
            <a:spLocks noChangeArrowheads="1"/>
          </p:cNvSpPr>
          <p:nvPr/>
        </p:nvSpPr>
        <p:spPr bwMode="auto">
          <a:xfrm>
            <a:off x="1150280" y="4523741"/>
            <a:ext cx="770485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2400" b="1" dirty="0">
                <a:solidFill>
                  <a:schemeClr val="tx2"/>
                </a:solidFill>
              </a:rPr>
              <a:t>1</a:t>
            </a:r>
            <a:r>
              <a:rPr lang="zh-CN" altLang="en-US" sz="2400" b="1" dirty="0">
                <a:solidFill>
                  <a:schemeClr val="tx2"/>
                </a:solidFill>
              </a:rPr>
              <a:t>、每个</a:t>
            </a:r>
            <a:r>
              <a:rPr lang="en-US" altLang="zh-CN" sz="2400" b="1" dirty="0">
                <a:solidFill>
                  <a:schemeClr val="tx2"/>
                </a:solidFill>
              </a:rPr>
              <a:t>sp</a:t>
            </a:r>
            <a:r>
              <a:rPr lang="en-US" altLang="zh-CN" sz="2400" b="1" baseline="30000" dirty="0">
                <a:solidFill>
                  <a:schemeClr val="tx2"/>
                </a:solidFill>
              </a:rPr>
              <a:t>2</a:t>
            </a:r>
            <a:r>
              <a:rPr lang="zh-CN" altLang="en-US" sz="2400" b="1" dirty="0">
                <a:solidFill>
                  <a:schemeClr val="tx2"/>
                </a:solidFill>
              </a:rPr>
              <a:t>杂化轨道含有</a:t>
            </a:r>
            <a:r>
              <a:rPr lang="en-US" altLang="zh-CN" sz="2400" b="1" dirty="0">
                <a:solidFill>
                  <a:schemeClr val="tx2"/>
                </a:solidFill>
              </a:rPr>
              <a:t>1/3</a:t>
            </a:r>
            <a:r>
              <a:rPr lang="en-US" altLang="zh-CN" sz="2400" b="1" i="1" dirty="0">
                <a:solidFill>
                  <a:schemeClr val="tx2"/>
                </a:solidFill>
              </a:rPr>
              <a:t>s</a:t>
            </a:r>
            <a:r>
              <a:rPr lang="zh-CN" altLang="en-US" sz="2400" b="1" dirty="0">
                <a:solidFill>
                  <a:schemeClr val="tx2"/>
                </a:solidFill>
              </a:rPr>
              <a:t>轨道成分，</a:t>
            </a:r>
            <a:r>
              <a:rPr lang="en-US" altLang="zh-CN" sz="2400" b="1" dirty="0">
                <a:solidFill>
                  <a:schemeClr val="tx2"/>
                </a:solidFill>
              </a:rPr>
              <a:t>2/3</a:t>
            </a:r>
            <a:r>
              <a:rPr lang="en-US" altLang="zh-CN" sz="2400" b="1" i="1" dirty="0">
                <a:solidFill>
                  <a:schemeClr val="tx2"/>
                </a:solidFill>
              </a:rPr>
              <a:t> </a:t>
            </a:r>
            <a:r>
              <a:rPr lang="en-US" altLang="zh-CN" sz="2400" b="1" dirty="0">
                <a:solidFill>
                  <a:schemeClr val="tx2"/>
                </a:solidFill>
              </a:rPr>
              <a:t>p</a:t>
            </a:r>
            <a:r>
              <a:rPr lang="zh-CN" altLang="en-US" sz="2400" b="1" dirty="0">
                <a:solidFill>
                  <a:schemeClr val="tx2"/>
                </a:solidFill>
              </a:rPr>
              <a:t>轨道成分。</a:t>
            </a:r>
          </a:p>
          <a:p>
            <a:pPr>
              <a:lnSpc>
                <a:spcPct val="150000"/>
              </a:lnSpc>
            </a:pPr>
            <a:r>
              <a:rPr lang="en-US" altLang="zh-CN" sz="2400" b="1" dirty="0">
                <a:solidFill>
                  <a:schemeClr val="tx2"/>
                </a:solidFill>
              </a:rPr>
              <a:t>2</a:t>
            </a:r>
            <a:r>
              <a:rPr lang="zh-CN" altLang="en-US" sz="2400" b="1" dirty="0">
                <a:solidFill>
                  <a:schemeClr val="tx2"/>
                </a:solidFill>
              </a:rPr>
              <a:t>、杂化轨道间的夹角为</a:t>
            </a:r>
            <a:r>
              <a:rPr lang="en-US" altLang="zh-CN" sz="2400" b="1" dirty="0">
                <a:solidFill>
                  <a:schemeClr val="tx2"/>
                </a:solidFill>
              </a:rPr>
              <a:t>120</a:t>
            </a:r>
            <a:r>
              <a:rPr lang="en-US" altLang="zh-CN" sz="2400" b="1" dirty="0">
                <a:solidFill>
                  <a:schemeClr val="tx2"/>
                </a:solidFill>
                <a:sym typeface="Symbol" pitchFamily="18" charset="2"/>
              </a:rPr>
              <a:t></a:t>
            </a:r>
            <a:r>
              <a:rPr lang="zh-CN" altLang="en-US" sz="2400" b="1" dirty="0">
                <a:solidFill>
                  <a:schemeClr val="tx2"/>
                </a:solidFill>
              </a:rPr>
              <a:t>，</a:t>
            </a:r>
          </a:p>
          <a:p>
            <a:pPr>
              <a:lnSpc>
                <a:spcPct val="150000"/>
              </a:lnSpc>
            </a:pPr>
            <a:r>
              <a:rPr lang="en-US" altLang="zh-CN" sz="2400" b="1" dirty="0">
                <a:solidFill>
                  <a:schemeClr val="tx2"/>
                </a:solidFill>
              </a:rPr>
              <a:t>3</a:t>
            </a:r>
            <a:r>
              <a:rPr lang="zh-CN" altLang="en-US" sz="2400" b="1" dirty="0">
                <a:solidFill>
                  <a:schemeClr val="tx2"/>
                </a:solidFill>
              </a:rPr>
              <a:t>、三个</a:t>
            </a:r>
            <a:r>
              <a:rPr lang="en-US" altLang="zh-CN" sz="2400" b="1" dirty="0">
                <a:solidFill>
                  <a:schemeClr val="tx2"/>
                </a:solidFill>
              </a:rPr>
              <a:t>sp</a:t>
            </a:r>
            <a:r>
              <a:rPr lang="en-US" altLang="zh-CN" sz="2400" b="1" baseline="30000" dirty="0">
                <a:solidFill>
                  <a:schemeClr val="tx2"/>
                </a:solidFill>
              </a:rPr>
              <a:t>2</a:t>
            </a:r>
            <a:r>
              <a:rPr lang="zh-CN" altLang="en-US" sz="2400" b="1" dirty="0">
                <a:solidFill>
                  <a:schemeClr val="tx2"/>
                </a:solidFill>
              </a:rPr>
              <a:t>杂化轨道呈平面三角形分布 。</a:t>
            </a:r>
          </a:p>
        </p:txBody>
      </p:sp>
      <p:grpSp>
        <p:nvGrpSpPr>
          <p:cNvPr id="64527" name="Group 15"/>
          <p:cNvGrpSpPr>
            <a:grpSpLocks/>
          </p:cNvGrpSpPr>
          <p:nvPr/>
        </p:nvGrpSpPr>
        <p:grpSpPr bwMode="auto">
          <a:xfrm>
            <a:off x="2212975" y="1844676"/>
            <a:ext cx="3703636" cy="2874963"/>
            <a:chOff x="434" y="1162"/>
            <a:chExt cx="2333" cy="1811"/>
          </a:xfrm>
        </p:grpSpPr>
        <p:graphicFrame>
          <p:nvGraphicFramePr>
            <p:cNvPr id="64523" name="Object 11"/>
            <p:cNvGraphicFramePr>
              <a:graphicFrameLocks noChangeAspect="1"/>
            </p:cNvGraphicFramePr>
            <p:nvPr>
              <p:extLst>
                <p:ext uri="{D42A27DB-BD31-4B8C-83A1-F6EECF244321}">
                  <p14:modId xmlns:p14="http://schemas.microsoft.com/office/powerpoint/2010/main" val="1727396372"/>
                </p:ext>
              </p:extLst>
            </p:nvPr>
          </p:nvGraphicFramePr>
          <p:xfrm>
            <a:off x="434" y="1162"/>
            <a:ext cx="2333" cy="1811"/>
          </p:xfrm>
          <a:graphic>
            <a:graphicData uri="http://schemas.openxmlformats.org/presentationml/2006/ole">
              <mc:AlternateContent xmlns:mc="http://schemas.openxmlformats.org/markup-compatibility/2006">
                <mc:Choice xmlns:v="urn:schemas-microsoft-com:vml" Requires="v">
                  <p:oleObj spid="_x0000_s11646" name="CS ChemDraw Drawing" r:id="rId4" imgW="2081489" imgH="1707945" progId="ChemDraw.Document.6.0">
                    <p:embed/>
                  </p:oleObj>
                </mc:Choice>
                <mc:Fallback>
                  <p:oleObj name="CS ChemDraw Drawing" r:id="rId4" imgW="2081489" imgH="1707945" progId="ChemDraw.Document.6.0">
                    <p:embed/>
                    <p:pic>
                      <p:nvPicPr>
                        <p:cNvPr id="0" name=""/>
                        <p:cNvPicPr>
                          <a:picLocks noChangeAspect="1" noChangeArrowheads="1"/>
                        </p:cNvPicPr>
                        <p:nvPr/>
                      </p:nvPicPr>
                      <p:blipFill>
                        <a:blip r:embed="rId5"/>
                        <a:srcRect/>
                        <a:stretch>
                          <a:fillRect/>
                        </a:stretch>
                      </p:blipFill>
                      <p:spPr bwMode="auto">
                        <a:xfrm>
                          <a:off x="434" y="1162"/>
                          <a:ext cx="2333" cy="1811"/>
                        </a:xfrm>
                        <a:prstGeom prst="rect">
                          <a:avLst/>
                        </a:prstGeom>
                        <a:noFill/>
                        <a:ln>
                          <a:noFill/>
                        </a:ln>
                        <a:effectLst/>
                        <a:extLst/>
                      </p:spPr>
                    </p:pic>
                  </p:oleObj>
                </mc:Fallback>
              </mc:AlternateContent>
            </a:graphicData>
          </a:graphic>
        </p:graphicFrame>
        <p:sp>
          <p:nvSpPr>
            <p:cNvPr id="64525" name="Text Box 13"/>
            <p:cNvSpPr txBox="1">
              <a:spLocks noChangeArrowheads="1"/>
            </p:cNvSpPr>
            <p:nvPr/>
          </p:nvSpPr>
          <p:spPr bwMode="auto">
            <a:xfrm>
              <a:off x="1882" y="1681"/>
              <a:ext cx="62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t> </a:t>
              </a:r>
              <a:r>
                <a:rPr lang="zh-CN" altLang="en-US" sz="2800" b="1" dirty="0"/>
                <a:t>杂化</a:t>
              </a:r>
            </a:p>
          </p:txBody>
        </p:sp>
      </p:grpSp>
      <p:sp>
        <p:nvSpPr>
          <p:cNvPr id="64528" name="Rectangle 16"/>
          <p:cNvSpPr>
            <a:spLocks noChangeArrowheads="1"/>
          </p:cNvSpPr>
          <p:nvPr/>
        </p:nvSpPr>
        <p:spPr bwMode="auto">
          <a:xfrm>
            <a:off x="1127448" y="1165376"/>
            <a:ext cx="84834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3300"/>
                </a:solidFill>
              </a:rPr>
              <a:t>一个</a:t>
            </a:r>
            <a:r>
              <a:rPr lang="en-US" altLang="zh-CN" sz="2800" b="1" i="1" dirty="0">
                <a:solidFill>
                  <a:srgbClr val="FF3300"/>
                </a:solidFill>
              </a:rPr>
              <a:t>s</a:t>
            </a:r>
            <a:r>
              <a:rPr lang="zh-CN" altLang="en-US" sz="2800" b="1" dirty="0">
                <a:solidFill>
                  <a:srgbClr val="FF3300"/>
                </a:solidFill>
              </a:rPr>
              <a:t>轨道和两个</a:t>
            </a:r>
            <a:r>
              <a:rPr lang="en-US" altLang="zh-CN" sz="2800" b="1" dirty="0">
                <a:solidFill>
                  <a:srgbClr val="FF3300"/>
                </a:solidFill>
              </a:rPr>
              <a:t>p</a:t>
            </a:r>
            <a:r>
              <a:rPr lang="zh-CN" altLang="en-US" sz="2800" b="1" dirty="0">
                <a:solidFill>
                  <a:srgbClr val="FF3300"/>
                </a:solidFill>
              </a:rPr>
              <a:t>轨道杂化</a:t>
            </a:r>
            <a:r>
              <a:rPr lang="zh-CN" altLang="en-US" sz="2800" b="1" dirty="0">
                <a:solidFill>
                  <a:schemeClr val="tx2"/>
                </a:solidFill>
              </a:rPr>
              <a:t>可组成三个</a:t>
            </a:r>
            <a:r>
              <a:rPr lang="en-US" altLang="zh-CN" sz="2800" b="1" dirty="0">
                <a:solidFill>
                  <a:schemeClr val="tx2"/>
                </a:solidFill>
              </a:rPr>
              <a:t>sp</a:t>
            </a:r>
            <a:r>
              <a:rPr lang="en-US" altLang="zh-CN" sz="2800" b="1" baseline="30000" dirty="0">
                <a:solidFill>
                  <a:schemeClr val="tx2"/>
                </a:solidFill>
              </a:rPr>
              <a:t>2</a:t>
            </a:r>
            <a:r>
              <a:rPr lang="zh-CN" altLang="en-US" sz="2800" b="1" dirty="0">
                <a:solidFill>
                  <a:schemeClr val="tx2"/>
                </a:solidFill>
              </a:rPr>
              <a:t>杂化轨道。</a:t>
            </a:r>
          </a:p>
        </p:txBody>
      </p:sp>
      <p:pic>
        <p:nvPicPr>
          <p:cNvPr id="11470" name="Picture 206" descr="http://pic.baike.soso.com/p/20140506/20140506151403-1882409064.jpg"/>
          <p:cNvPicPr>
            <a:picLocks noChangeAspect="1" noChangeArrowheads="1"/>
          </p:cNvPicPr>
          <p:nvPr/>
        </p:nvPicPr>
        <p:blipFill rotWithShape="1">
          <a:blip r:embed="rId6">
            <a:extLst>
              <a:ext uri="{28A0092B-C50C-407E-A947-70E740481C1C}">
                <a14:useLocalDpi xmlns:a14="http://schemas.microsoft.com/office/drawing/2010/main" val="0"/>
              </a:ext>
            </a:extLst>
          </a:blip>
          <a:srcRect l="46599" t="25993" r="16960" b="28046"/>
          <a:stretch/>
        </p:blipFill>
        <p:spPr bwMode="auto">
          <a:xfrm>
            <a:off x="6168008" y="1984703"/>
            <a:ext cx="2687128" cy="2592288"/>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24946A47-1D38-4F96-8600-D3132666A77F}"/>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439832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20"/>
                                        </p:tgtEl>
                                        <p:attrNameLst>
                                          <p:attrName>style.visibility</p:attrName>
                                        </p:attrNameLst>
                                      </p:cBhvr>
                                      <p:to>
                                        <p:strVal val="visible"/>
                                      </p:to>
                                    </p:set>
                                    <p:animEffect transition="in" filter="blinds(horizontal)">
                                      <p:cBhvr>
                                        <p:cTn id="7"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2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p>
            <a:fld id="{8262EBC0-4A2B-48D8-BF94-FD8B68FC42A1}" type="slidenum">
              <a:rPr lang="en-US" altLang="zh-CN"/>
              <a:pPr/>
              <a:t>28</a:t>
            </a:fld>
            <a:endParaRPr lang="en-US" altLang="zh-CN"/>
          </a:p>
        </p:txBody>
      </p:sp>
      <p:pic>
        <p:nvPicPr>
          <p:cNvPr id="126980" name="Picture 4" descr="10-8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581150"/>
            <a:ext cx="6477000" cy="1409700"/>
          </a:xfrm>
          <a:prstGeom prst="rect">
            <a:avLst/>
          </a:prstGeom>
          <a:noFill/>
          <a:extLst>
            <a:ext uri="{909E8E84-426E-40DD-AFC4-6F175D3DCCD1}">
              <a14:hiddenFill xmlns:a14="http://schemas.microsoft.com/office/drawing/2010/main">
                <a:solidFill>
                  <a:srgbClr val="FFFFFF"/>
                </a:solidFill>
              </a14:hiddenFill>
            </a:ext>
          </a:extLst>
        </p:spPr>
      </p:pic>
      <p:sp>
        <p:nvSpPr>
          <p:cNvPr id="126981" name="Text Box 5"/>
          <p:cNvSpPr txBox="1">
            <a:spLocks noChangeArrowheads="1"/>
          </p:cNvSpPr>
          <p:nvPr/>
        </p:nvSpPr>
        <p:spPr bwMode="auto">
          <a:xfrm>
            <a:off x="1981200" y="476672"/>
            <a:ext cx="6934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dirty="0">
                <a:ea typeface="楷体_GB2312" pitchFamily="49" charset="-122"/>
              </a:rPr>
              <a:t>例：</a:t>
            </a:r>
            <a:r>
              <a:rPr lang="en-US" altLang="zh-CN" sz="3600" dirty="0">
                <a:ea typeface="楷体_GB2312" pitchFamily="49" charset="-122"/>
              </a:rPr>
              <a:t>BCl</a:t>
            </a:r>
            <a:r>
              <a:rPr lang="en-US" altLang="zh-CN" sz="3600" baseline="-25000" dirty="0">
                <a:ea typeface="楷体_GB2312" pitchFamily="49" charset="-122"/>
              </a:rPr>
              <a:t>3</a:t>
            </a:r>
            <a:r>
              <a:rPr lang="zh-CN" altLang="en-US" sz="3600" dirty="0">
                <a:ea typeface="楷体_GB2312" pitchFamily="49" charset="-122"/>
              </a:rPr>
              <a:t>的平面三角形结构：</a:t>
            </a:r>
          </a:p>
        </p:txBody>
      </p:sp>
      <p:sp>
        <p:nvSpPr>
          <p:cNvPr id="126985" name="Rectangle 9"/>
          <p:cNvSpPr>
            <a:spLocks noChangeArrowheads="1"/>
          </p:cNvSpPr>
          <p:nvPr/>
        </p:nvSpPr>
        <p:spPr bwMode="auto">
          <a:xfrm>
            <a:off x="4953000" y="2284691"/>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sp>
        <p:nvSpPr>
          <p:cNvPr id="2" name="Rectangle 144"/>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 name="Group 140"/>
          <p:cNvGrpSpPr>
            <a:grpSpLocks/>
          </p:cNvGrpSpPr>
          <p:nvPr/>
        </p:nvGrpSpPr>
        <p:grpSpPr bwMode="auto">
          <a:xfrm>
            <a:off x="6581134" y="3586652"/>
            <a:ext cx="2755767" cy="2218132"/>
            <a:chOff x="6969" y="9990"/>
            <a:chExt cx="2499" cy="2230"/>
          </a:xfrm>
        </p:grpSpPr>
        <p:sp>
          <p:nvSpPr>
            <p:cNvPr id="42" name="Text Box 143"/>
            <p:cNvSpPr txBox="1">
              <a:spLocks noChangeArrowheads="1"/>
            </p:cNvSpPr>
            <p:nvPr/>
          </p:nvSpPr>
          <p:spPr bwMode="auto">
            <a:xfrm>
              <a:off x="6969" y="1175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b="1" dirty="0" err="1">
                  <a:latin typeface="Times New Roman" pitchFamily="18" charset="0"/>
                  <a:ea typeface="宋体" pitchFamily="2" charset="-122"/>
                  <a:cs typeface="Times New Roman" pitchFamily="18" charset="0"/>
                </a:rPr>
                <a:t>Cl</a:t>
              </a:r>
              <a:endParaRPr lang="en-US" altLang="zh-CN" sz="1600" b="1" dirty="0">
                <a:latin typeface="Arial" pitchFamily="34" charset="0"/>
                <a:ea typeface="宋体" pitchFamily="2" charset="-122"/>
                <a:cs typeface="宋体" pitchFamily="2" charset="-122"/>
              </a:endParaRPr>
            </a:p>
            <a:p>
              <a:pPr eaLnBrk="0" fontAlgn="base" hangingPunct="0">
                <a:spcBef>
                  <a:spcPct val="0"/>
                </a:spcBef>
                <a:spcAft>
                  <a:spcPct val="0"/>
                </a:spcAft>
              </a:pPr>
              <a:endParaRPr lang="en-US" altLang="zh-CN" sz="1600" b="1" dirty="0">
                <a:latin typeface="Arial" pitchFamily="34" charset="0"/>
                <a:ea typeface="宋体" pitchFamily="2" charset="-122"/>
                <a:cs typeface="宋体" pitchFamily="2" charset="-122"/>
              </a:endParaRPr>
            </a:p>
          </p:txBody>
        </p:sp>
        <p:sp>
          <p:nvSpPr>
            <p:cNvPr id="43" name="Text Box 142"/>
            <p:cNvSpPr txBox="1">
              <a:spLocks noChangeArrowheads="1"/>
            </p:cNvSpPr>
            <p:nvPr/>
          </p:nvSpPr>
          <p:spPr bwMode="auto">
            <a:xfrm>
              <a:off x="8748" y="1175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b="1" dirty="0" err="1">
                  <a:latin typeface="Times New Roman" pitchFamily="18" charset="0"/>
                  <a:ea typeface="宋体" pitchFamily="2" charset="-122"/>
                  <a:cs typeface="Times New Roman" pitchFamily="18" charset="0"/>
                </a:rPr>
                <a:t>Cl</a:t>
              </a:r>
              <a:endParaRPr lang="en-US" altLang="zh-CN" sz="1600" b="1" dirty="0">
                <a:latin typeface="Arial" pitchFamily="34" charset="0"/>
                <a:ea typeface="宋体" pitchFamily="2" charset="-122"/>
                <a:cs typeface="宋体" pitchFamily="2" charset="-122"/>
              </a:endParaRPr>
            </a:p>
          </p:txBody>
        </p:sp>
        <p:sp>
          <p:nvSpPr>
            <p:cNvPr id="44" name="Text Box 141"/>
            <p:cNvSpPr txBox="1">
              <a:spLocks noChangeArrowheads="1"/>
            </p:cNvSpPr>
            <p:nvPr/>
          </p:nvSpPr>
          <p:spPr bwMode="auto">
            <a:xfrm>
              <a:off x="7841" y="999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fontAlgn="base">
                <a:spcBef>
                  <a:spcPct val="0"/>
                </a:spcBef>
                <a:spcAft>
                  <a:spcPct val="0"/>
                </a:spcAft>
              </a:pPr>
              <a:r>
                <a:rPr lang="en-US" altLang="zh-CN" sz="1600" b="1" dirty="0" err="1">
                  <a:latin typeface="Times New Roman" pitchFamily="18" charset="0"/>
                  <a:ea typeface="宋体" pitchFamily="2" charset="-122"/>
                  <a:cs typeface="Times New Roman" pitchFamily="18" charset="0"/>
                </a:rPr>
                <a:t>Cl</a:t>
              </a:r>
              <a:endParaRPr lang="en-US" altLang="zh-CN" sz="1600" b="1" dirty="0">
                <a:latin typeface="Arial" pitchFamily="34" charset="0"/>
                <a:ea typeface="宋体" pitchFamily="2" charset="-122"/>
                <a:cs typeface="宋体" pitchFamily="2" charset="-122"/>
              </a:endParaRPr>
            </a:p>
          </p:txBody>
        </p:sp>
      </p:grpSp>
      <p:grpSp>
        <p:nvGrpSpPr>
          <p:cNvPr id="7" name="Group 118"/>
          <p:cNvGrpSpPr>
            <a:grpSpLocks/>
          </p:cNvGrpSpPr>
          <p:nvPr/>
        </p:nvGrpSpPr>
        <p:grpSpPr bwMode="auto">
          <a:xfrm>
            <a:off x="6383872" y="3514333"/>
            <a:ext cx="2824763" cy="2810692"/>
            <a:chOff x="6752" y="9945"/>
            <a:chExt cx="3060" cy="3273"/>
          </a:xfrm>
        </p:grpSpPr>
        <p:sp>
          <p:nvSpPr>
            <p:cNvPr id="21" name="Text Box 139"/>
            <p:cNvSpPr txBox="1">
              <a:spLocks noChangeArrowheads="1"/>
            </p:cNvSpPr>
            <p:nvPr/>
          </p:nvSpPr>
          <p:spPr bwMode="auto">
            <a:xfrm>
              <a:off x="6752" y="12750"/>
              <a:ext cx="3060" cy="468"/>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zh-CN" sz="2400" b="1" dirty="0">
                  <a:latin typeface="Times New Roman" pitchFamily="18" charset="0"/>
                  <a:ea typeface="宋体" pitchFamily="2" charset="-122"/>
                  <a:cs typeface="Times New Roman" pitchFamily="18" charset="0"/>
                </a:rPr>
                <a:t>BCl</a:t>
              </a:r>
              <a:r>
                <a:rPr lang="en-US" altLang="zh-CN" sz="2400" b="1" baseline="-30000" dirty="0">
                  <a:latin typeface="Times New Roman" pitchFamily="18" charset="0"/>
                  <a:ea typeface="宋体" pitchFamily="2" charset="-122"/>
                  <a:cs typeface="Times New Roman" pitchFamily="18" charset="0"/>
                </a:rPr>
                <a:t>3</a:t>
              </a:r>
              <a:r>
                <a:rPr lang="zh-CN" altLang="en-US" sz="2400" b="1" dirty="0">
                  <a:latin typeface="Times New Roman" pitchFamily="18" charset="0"/>
                  <a:ea typeface="宋体" pitchFamily="2" charset="-122"/>
                  <a:cs typeface="Times New Roman" pitchFamily="18" charset="0"/>
                </a:rPr>
                <a:t>分子构型</a:t>
              </a:r>
              <a:endParaRPr lang="zh-CN" altLang="en-US" sz="2400" b="1" dirty="0">
                <a:latin typeface="Arial" pitchFamily="34" charset="0"/>
                <a:ea typeface="宋体" pitchFamily="2" charset="-122"/>
                <a:cs typeface="宋体" pitchFamily="2" charset="-122"/>
              </a:endParaRPr>
            </a:p>
          </p:txBody>
        </p:sp>
        <p:grpSp>
          <p:nvGrpSpPr>
            <p:cNvPr id="22" name="Group 119"/>
            <p:cNvGrpSpPr>
              <a:grpSpLocks/>
            </p:cNvGrpSpPr>
            <p:nvPr/>
          </p:nvGrpSpPr>
          <p:grpSpPr bwMode="auto">
            <a:xfrm>
              <a:off x="6870" y="9945"/>
              <a:ext cx="2754" cy="2415"/>
              <a:chOff x="6870" y="9567"/>
              <a:chExt cx="2754" cy="2415"/>
            </a:xfrm>
          </p:grpSpPr>
          <p:grpSp>
            <p:nvGrpSpPr>
              <p:cNvPr id="23" name="Group 129"/>
              <p:cNvGrpSpPr>
                <a:grpSpLocks/>
              </p:cNvGrpSpPr>
              <p:nvPr/>
            </p:nvGrpSpPr>
            <p:grpSpPr bwMode="auto">
              <a:xfrm>
                <a:off x="7740" y="10488"/>
                <a:ext cx="1112" cy="1154"/>
                <a:chOff x="9720" y="13140"/>
                <a:chExt cx="1112" cy="1154"/>
              </a:xfrm>
            </p:grpSpPr>
            <p:grpSp>
              <p:nvGrpSpPr>
                <p:cNvPr id="33" name="Group 136"/>
                <p:cNvGrpSpPr>
                  <a:grpSpLocks/>
                </p:cNvGrpSpPr>
                <p:nvPr/>
              </p:nvGrpSpPr>
              <p:grpSpPr bwMode="auto">
                <a:xfrm rot="14235886">
                  <a:off x="9795" y="13245"/>
                  <a:ext cx="842" cy="632"/>
                  <a:chOff x="6439" y="14867"/>
                  <a:chExt cx="842" cy="632"/>
                </a:xfrm>
              </p:grpSpPr>
              <p:sp>
                <p:nvSpPr>
                  <p:cNvPr id="40" name="Freeform 138"/>
                  <p:cNvSpPr>
                    <a:spLocks/>
                  </p:cNvSpPr>
                  <p:nvPr/>
                </p:nvSpPr>
                <p:spPr bwMode="auto">
                  <a:xfrm>
                    <a:off x="6660" y="15012"/>
                    <a:ext cx="621" cy="487"/>
                  </a:xfrm>
                  <a:custGeom>
                    <a:avLst/>
                    <a:gdLst>
                      <a:gd name="T0" fmla="*/ 7 w 621"/>
                      <a:gd name="T1" fmla="*/ 38 h 487"/>
                      <a:gd name="T2" fmla="*/ 20 w 621"/>
                      <a:gd name="T3" fmla="*/ 23 h 487"/>
                      <a:gd name="T4" fmla="*/ 36 w 621"/>
                      <a:gd name="T5" fmla="*/ 13 h 487"/>
                      <a:gd name="T6" fmla="*/ 59 w 621"/>
                      <a:gd name="T7" fmla="*/ 7 h 487"/>
                      <a:gd name="T8" fmla="*/ 84 w 621"/>
                      <a:gd name="T9" fmla="*/ 2 h 487"/>
                      <a:gd name="T10" fmla="*/ 113 w 621"/>
                      <a:gd name="T11" fmla="*/ 0 h 487"/>
                      <a:gd name="T12" fmla="*/ 144 w 621"/>
                      <a:gd name="T13" fmla="*/ 2 h 487"/>
                      <a:gd name="T14" fmla="*/ 179 w 621"/>
                      <a:gd name="T15" fmla="*/ 5 h 487"/>
                      <a:gd name="T16" fmla="*/ 213 w 621"/>
                      <a:gd name="T17" fmla="*/ 10 h 487"/>
                      <a:gd name="T18" fmla="*/ 249 w 621"/>
                      <a:gd name="T19" fmla="*/ 16 h 487"/>
                      <a:gd name="T20" fmla="*/ 285 w 621"/>
                      <a:gd name="T21" fmla="*/ 25 h 487"/>
                      <a:gd name="T22" fmla="*/ 321 w 621"/>
                      <a:gd name="T23" fmla="*/ 34 h 487"/>
                      <a:gd name="T24" fmla="*/ 355 w 621"/>
                      <a:gd name="T25" fmla="*/ 44 h 487"/>
                      <a:gd name="T26" fmla="*/ 388 w 621"/>
                      <a:gd name="T27" fmla="*/ 56 h 487"/>
                      <a:gd name="T28" fmla="*/ 418 w 621"/>
                      <a:gd name="T29" fmla="*/ 66 h 487"/>
                      <a:gd name="T30" fmla="*/ 445 w 621"/>
                      <a:gd name="T31" fmla="*/ 77 h 487"/>
                      <a:gd name="T32" fmla="*/ 468 w 621"/>
                      <a:gd name="T33" fmla="*/ 87 h 487"/>
                      <a:gd name="T34" fmla="*/ 488 w 621"/>
                      <a:gd name="T35" fmla="*/ 97 h 487"/>
                      <a:gd name="T36" fmla="*/ 491 w 621"/>
                      <a:gd name="T37" fmla="*/ 100 h 487"/>
                      <a:gd name="T38" fmla="*/ 517 w 621"/>
                      <a:gd name="T39" fmla="*/ 116 h 487"/>
                      <a:gd name="T40" fmla="*/ 542 w 621"/>
                      <a:gd name="T41" fmla="*/ 133 h 487"/>
                      <a:gd name="T42" fmla="*/ 563 w 621"/>
                      <a:gd name="T43" fmla="*/ 151 h 487"/>
                      <a:gd name="T44" fmla="*/ 583 w 621"/>
                      <a:gd name="T45" fmla="*/ 169 h 487"/>
                      <a:gd name="T46" fmla="*/ 598 w 621"/>
                      <a:gd name="T47" fmla="*/ 190 h 487"/>
                      <a:gd name="T48" fmla="*/ 609 w 621"/>
                      <a:gd name="T49" fmla="*/ 211 h 487"/>
                      <a:gd name="T50" fmla="*/ 617 w 621"/>
                      <a:gd name="T51" fmla="*/ 234 h 487"/>
                      <a:gd name="T52" fmla="*/ 621 w 621"/>
                      <a:gd name="T53" fmla="*/ 259 h 487"/>
                      <a:gd name="T54" fmla="*/ 619 w 621"/>
                      <a:gd name="T55" fmla="*/ 285 h 487"/>
                      <a:gd name="T56" fmla="*/ 612 w 621"/>
                      <a:gd name="T57" fmla="*/ 315 h 487"/>
                      <a:gd name="T58" fmla="*/ 601 w 621"/>
                      <a:gd name="T59" fmla="*/ 346 h 487"/>
                      <a:gd name="T60" fmla="*/ 581 w 621"/>
                      <a:gd name="T61" fmla="*/ 380 h 487"/>
                      <a:gd name="T62" fmla="*/ 581 w 621"/>
                      <a:gd name="T63" fmla="*/ 382 h 487"/>
                      <a:gd name="T64" fmla="*/ 560 w 621"/>
                      <a:gd name="T65" fmla="*/ 413 h 487"/>
                      <a:gd name="T66" fmla="*/ 537 w 621"/>
                      <a:gd name="T67" fmla="*/ 439 h 487"/>
                      <a:gd name="T68" fmla="*/ 516 w 621"/>
                      <a:gd name="T69" fmla="*/ 459 h 487"/>
                      <a:gd name="T70" fmla="*/ 493 w 621"/>
                      <a:gd name="T71" fmla="*/ 473 h 487"/>
                      <a:gd name="T72" fmla="*/ 470 w 621"/>
                      <a:gd name="T73" fmla="*/ 482 h 487"/>
                      <a:gd name="T74" fmla="*/ 445 w 621"/>
                      <a:gd name="T75" fmla="*/ 487 h 487"/>
                      <a:gd name="T76" fmla="*/ 421 w 621"/>
                      <a:gd name="T77" fmla="*/ 487 h 487"/>
                      <a:gd name="T78" fmla="*/ 396 w 621"/>
                      <a:gd name="T79" fmla="*/ 482 h 487"/>
                      <a:gd name="T80" fmla="*/ 372 w 621"/>
                      <a:gd name="T81" fmla="*/ 473 h 487"/>
                      <a:gd name="T82" fmla="*/ 346 w 621"/>
                      <a:gd name="T83" fmla="*/ 464 h 487"/>
                      <a:gd name="T84" fmla="*/ 318 w 621"/>
                      <a:gd name="T85" fmla="*/ 451 h 487"/>
                      <a:gd name="T86" fmla="*/ 292 w 621"/>
                      <a:gd name="T87" fmla="*/ 434 h 487"/>
                      <a:gd name="T88" fmla="*/ 290 w 621"/>
                      <a:gd name="T89" fmla="*/ 434 h 487"/>
                      <a:gd name="T90" fmla="*/ 274 w 621"/>
                      <a:gd name="T91" fmla="*/ 423 h 487"/>
                      <a:gd name="T92" fmla="*/ 254 w 621"/>
                      <a:gd name="T93" fmla="*/ 408 h 487"/>
                      <a:gd name="T94" fmla="*/ 231 w 621"/>
                      <a:gd name="T95" fmla="*/ 390 h 487"/>
                      <a:gd name="T96" fmla="*/ 208 w 621"/>
                      <a:gd name="T97" fmla="*/ 369 h 487"/>
                      <a:gd name="T98" fmla="*/ 184 w 621"/>
                      <a:gd name="T99" fmla="*/ 346 h 487"/>
                      <a:gd name="T100" fmla="*/ 157 w 621"/>
                      <a:gd name="T101" fmla="*/ 319 h 487"/>
                      <a:gd name="T102" fmla="*/ 133 w 621"/>
                      <a:gd name="T103" fmla="*/ 293 h 487"/>
                      <a:gd name="T104" fmla="*/ 108 w 621"/>
                      <a:gd name="T105" fmla="*/ 265 h 487"/>
                      <a:gd name="T106" fmla="*/ 85 w 621"/>
                      <a:gd name="T107" fmla="*/ 238 h 487"/>
                      <a:gd name="T108" fmla="*/ 64 w 621"/>
                      <a:gd name="T109" fmla="*/ 210 h 487"/>
                      <a:gd name="T110" fmla="*/ 45 w 621"/>
                      <a:gd name="T111" fmla="*/ 180 h 487"/>
                      <a:gd name="T112" fmla="*/ 28 w 621"/>
                      <a:gd name="T113" fmla="*/ 152 h 487"/>
                      <a:gd name="T114" fmla="*/ 15 w 621"/>
                      <a:gd name="T115" fmla="*/ 126 h 487"/>
                      <a:gd name="T116" fmla="*/ 5 w 621"/>
                      <a:gd name="T117" fmla="*/ 102 h 487"/>
                      <a:gd name="T118" fmla="*/ 0 w 621"/>
                      <a:gd name="T119" fmla="*/ 79 h 487"/>
                      <a:gd name="T120" fmla="*/ 0 w 621"/>
                      <a:gd name="T121" fmla="*/ 57 h 487"/>
                      <a:gd name="T122" fmla="*/ 5 w 621"/>
                      <a:gd name="T123" fmla="*/ 41 h 487"/>
                      <a:gd name="T124" fmla="*/ 7 w 621"/>
                      <a:gd name="T125" fmla="*/ 38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1" h="487">
                        <a:moveTo>
                          <a:pt x="7" y="38"/>
                        </a:moveTo>
                        <a:lnTo>
                          <a:pt x="20" y="23"/>
                        </a:lnTo>
                        <a:lnTo>
                          <a:pt x="36" y="13"/>
                        </a:lnTo>
                        <a:lnTo>
                          <a:pt x="59" y="7"/>
                        </a:lnTo>
                        <a:lnTo>
                          <a:pt x="84" y="2"/>
                        </a:lnTo>
                        <a:lnTo>
                          <a:pt x="113" y="0"/>
                        </a:lnTo>
                        <a:lnTo>
                          <a:pt x="144" y="2"/>
                        </a:lnTo>
                        <a:lnTo>
                          <a:pt x="179" y="5"/>
                        </a:lnTo>
                        <a:lnTo>
                          <a:pt x="213" y="10"/>
                        </a:lnTo>
                        <a:lnTo>
                          <a:pt x="249" y="16"/>
                        </a:lnTo>
                        <a:lnTo>
                          <a:pt x="285" y="25"/>
                        </a:lnTo>
                        <a:lnTo>
                          <a:pt x="321" y="34"/>
                        </a:lnTo>
                        <a:lnTo>
                          <a:pt x="355" y="44"/>
                        </a:lnTo>
                        <a:lnTo>
                          <a:pt x="388" y="56"/>
                        </a:lnTo>
                        <a:lnTo>
                          <a:pt x="418" y="66"/>
                        </a:lnTo>
                        <a:lnTo>
                          <a:pt x="445" y="77"/>
                        </a:lnTo>
                        <a:lnTo>
                          <a:pt x="468" y="87"/>
                        </a:lnTo>
                        <a:lnTo>
                          <a:pt x="488" y="97"/>
                        </a:lnTo>
                        <a:lnTo>
                          <a:pt x="491" y="100"/>
                        </a:lnTo>
                        <a:lnTo>
                          <a:pt x="517" y="116"/>
                        </a:lnTo>
                        <a:lnTo>
                          <a:pt x="542" y="133"/>
                        </a:lnTo>
                        <a:lnTo>
                          <a:pt x="563" y="151"/>
                        </a:lnTo>
                        <a:lnTo>
                          <a:pt x="583" y="169"/>
                        </a:lnTo>
                        <a:lnTo>
                          <a:pt x="598" y="190"/>
                        </a:lnTo>
                        <a:lnTo>
                          <a:pt x="609" y="211"/>
                        </a:lnTo>
                        <a:lnTo>
                          <a:pt x="617" y="234"/>
                        </a:lnTo>
                        <a:lnTo>
                          <a:pt x="621" y="259"/>
                        </a:lnTo>
                        <a:lnTo>
                          <a:pt x="619" y="285"/>
                        </a:lnTo>
                        <a:lnTo>
                          <a:pt x="612" y="315"/>
                        </a:lnTo>
                        <a:lnTo>
                          <a:pt x="601" y="346"/>
                        </a:lnTo>
                        <a:lnTo>
                          <a:pt x="581" y="380"/>
                        </a:lnTo>
                        <a:lnTo>
                          <a:pt x="581" y="382"/>
                        </a:lnTo>
                        <a:lnTo>
                          <a:pt x="560" y="413"/>
                        </a:lnTo>
                        <a:lnTo>
                          <a:pt x="537" y="439"/>
                        </a:lnTo>
                        <a:lnTo>
                          <a:pt x="516" y="459"/>
                        </a:lnTo>
                        <a:lnTo>
                          <a:pt x="493" y="473"/>
                        </a:lnTo>
                        <a:lnTo>
                          <a:pt x="470" y="482"/>
                        </a:lnTo>
                        <a:lnTo>
                          <a:pt x="445" y="487"/>
                        </a:lnTo>
                        <a:lnTo>
                          <a:pt x="421" y="487"/>
                        </a:lnTo>
                        <a:lnTo>
                          <a:pt x="396" y="482"/>
                        </a:lnTo>
                        <a:lnTo>
                          <a:pt x="372" y="473"/>
                        </a:lnTo>
                        <a:lnTo>
                          <a:pt x="346" y="464"/>
                        </a:lnTo>
                        <a:lnTo>
                          <a:pt x="318" y="451"/>
                        </a:lnTo>
                        <a:lnTo>
                          <a:pt x="292" y="434"/>
                        </a:lnTo>
                        <a:lnTo>
                          <a:pt x="290" y="434"/>
                        </a:lnTo>
                        <a:lnTo>
                          <a:pt x="274" y="423"/>
                        </a:lnTo>
                        <a:lnTo>
                          <a:pt x="254" y="408"/>
                        </a:lnTo>
                        <a:lnTo>
                          <a:pt x="231" y="390"/>
                        </a:lnTo>
                        <a:lnTo>
                          <a:pt x="208" y="369"/>
                        </a:lnTo>
                        <a:lnTo>
                          <a:pt x="184" y="346"/>
                        </a:lnTo>
                        <a:lnTo>
                          <a:pt x="157" y="319"/>
                        </a:lnTo>
                        <a:lnTo>
                          <a:pt x="133" y="293"/>
                        </a:lnTo>
                        <a:lnTo>
                          <a:pt x="108" y="265"/>
                        </a:lnTo>
                        <a:lnTo>
                          <a:pt x="85" y="238"/>
                        </a:lnTo>
                        <a:lnTo>
                          <a:pt x="64" y="210"/>
                        </a:lnTo>
                        <a:lnTo>
                          <a:pt x="45" y="180"/>
                        </a:lnTo>
                        <a:lnTo>
                          <a:pt x="28" y="152"/>
                        </a:lnTo>
                        <a:lnTo>
                          <a:pt x="15" y="126"/>
                        </a:lnTo>
                        <a:lnTo>
                          <a:pt x="5" y="102"/>
                        </a:lnTo>
                        <a:lnTo>
                          <a:pt x="0" y="79"/>
                        </a:lnTo>
                        <a:lnTo>
                          <a:pt x="0" y="57"/>
                        </a:lnTo>
                        <a:lnTo>
                          <a:pt x="5" y="41"/>
                        </a:lnTo>
                        <a:lnTo>
                          <a:pt x="7" y="38"/>
                        </a:ln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b="1"/>
                  </a:p>
                </p:txBody>
              </p:sp>
              <p:sp>
                <p:nvSpPr>
                  <p:cNvPr id="41" name="Freeform 137"/>
                  <p:cNvSpPr>
                    <a:spLocks/>
                  </p:cNvSpPr>
                  <p:nvPr/>
                </p:nvSpPr>
                <p:spPr bwMode="auto">
                  <a:xfrm rot="-7131523">
                    <a:off x="6420" y="14886"/>
                    <a:ext cx="242" cy="203"/>
                  </a:xfrm>
                  <a:custGeom>
                    <a:avLst/>
                    <a:gdLst>
                      <a:gd name="T0" fmla="*/ 5 w 242"/>
                      <a:gd name="T1" fmla="*/ 192 h 203"/>
                      <a:gd name="T2" fmla="*/ 0 w 242"/>
                      <a:gd name="T3" fmla="*/ 175 h 203"/>
                      <a:gd name="T4" fmla="*/ 5 w 242"/>
                      <a:gd name="T5" fmla="*/ 154 h 203"/>
                      <a:gd name="T6" fmla="*/ 16 w 242"/>
                      <a:gd name="T7" fmla="*/ 130 h 203"/>
                      <a:gd name="T8" fmla="*/ 33 w 242"/>
                      <a:gd name="T9" fmla="*/ 105 h 203"/>
                      <a:gd name="T10" fmla="*/ 52 w 242"/>
                      <a:gd name="T11" fmla="*/ 79 h 203"/>
                      <a:gd name="T12" fmla="*/ 72 w 242"/>
                      <a:gd name="T13" fmla="*/ 56 h 203"/>
                      <a:gd name="T14" fmla="*/ 90 w 242"/>
                      <a:gd name="T15" fmla="*/ 38 h 203"/>
                      <a:gd name="T16" fmla="*/ 106 w 242"/>
                      <a:gd name="T17" fmla="*/ 25 h 203"/>
                      <a:gd name="T18" fmla="*/ 121 w 242"/>
                      <a:gd name="T19" fmla="*/ 15 h 203"/>
                      <a:gd name="T20" fmla="*/ 138 w 242"/>
                      <a:gd name="T21" fmla="*/ 7 h 203"/>
                      <a:gd name="T22" fmla="*/ 152 w 242"/>
                      <a:gd name="T23" fmla="*/ 2 h 203"/>
                      <a:gd name="T24" fmla="*/ 165 w 242"/>
                      <a:gd name="T25" fmla="*/ 0 h 203"/>
                      <a:gd name="T26" fmla="*/ 180 w 242"/>
                      <a:gd name="T27" fmla="*/ 2 h 203"/>
                      <a:gd name="T28" fmla="*/ 195 w 242"/>
                      <a:gd name="T29" fmla="*/ 8 h 203"/>
                      <a:gd name="T30" fmla="*/ 210 w 242"/>
                      <a:gd name="T31" fmla="*/ 20 h 203"/>
                      <a:gd name="T32" fmla="*/ 223 w 242"/>
                      <a:gd name="T33" fmla="*/ 38 h 203"/>
                      <a:gd name="T34" fmla="*/ 236 w 242"/>
                      <a:gd name="T35" fmla="*/ 57 h 203"/>
                      <a:gd name="T36" fmla="*/ 241 w 242"/>
                      <a:gd name="T37" fmla="*/ 74 h 203"/>
                      <a:gd name="T38" fmla="*/ 242 w 242"/>
                      <a:gd name="T39" fmla="*/ 90 h 203"/>
                      <a:gd name="T40" fmla="*/ 239 w 242"/>
                      <a:gd name="T41" fmla="*/ 105 h 203"/>
                      <a:gd name="T42" fmla="*/ 232 w 242"/>
                      <a:gd name="T43" fmla="*/ 118 h 203"/>
                      <a:gd name="T44" fmla="*/ 223 w 242"/>
                      <a:gd name="T45" fmla="*/ 130 h 203"/>
                      <a:gd name="T46" fmla="*/ 210 w 242"/>
                      <a:gd name="T47" fmla="*/ 141 h 203"/>
                      <a:gd name="T48" fmla="*/ 195 w 242"/>
                      <a:gd name="T49" fmla="*/ 152 h 203"/>
                      <a:gd name="T50" fmla="*/ 178 w 242"/>
                      <a:gd name="T51" fmla="*/ 162 h 203"/>
                      <a:gd name="T52" fmla="*/ 154 w 242"/>
                      <a:gd name="T53" fmla="*/ 174 h 203"/>
                      <a:gd name="T54" fmla="*/ 126 w 242"/>
                      <a:gd name="T55" fmla="*/ 184 h 203"/>
                      <a:gd name="T56" fmla="*/ 97 w 242"/>
                      <a:gd name="T57" fmla="*/ 193 h 203"/>
                      <a:gd name="T58" fmla="*/ 67 w 242"/>
                      <a:gd name="T59" fmla="*/ 200 h 203"/>
                      <a:gd name="T60" fmla="*/ 39 w 242"/>
                      <a:gd name="T61" fmla="*/ 203 h 203"/>
                      <a:gd name="T62" fmla="*/ 18 w 242"/>
                      <a:gd name="T63" fmla="*/ 200 h 203"/>
                      <a:gd name="T64" fmla="*/ 5 w 242"/>
                      <a:gd name="T65" fmla="*/ 19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03">
                        <a:moveTo>
                          <a:pt x="5" y="192"/>
                        </a:moveTo>
                        <a:lnTo>
                          <a:pt x="0" y="175"/>
                        </a:lnTo>
                        <a:lnTo>
                          <a:pt x="5" y="154"/>
                        </a:lnTo>
                        <a:lnTo>
                          <a:pt x="16" y="130"/>
                        </a:lnTo>
                        <a:lnTo>
                          <a:pt x="33" y="105"/>
                        </a:lnTo>
                        <a:lnTo>
                          <a:pt x="52" y="79"/>
                        </a:lnTo>
                        <a:lnTo>
                          <a:pt x="72" y="56"/>
                        </a:lnTo>
                        <a:lnTo>
                          <a:pt x="90" y="38"/>
                        </a:lnTo>
                        <a:lnTo>
                          <a:pt x="106" y="25"/>
                        </a:lnTo>
                        <a:lnTo>
                          <a:pt x="121" y="15"/>
                        </a:lnTo>
                        <a:lnTo>
                          <a:pt x="138" y="7"/>
                        </a:lnTo>
                        <a:lnTo>
                          <a:pt x="152" y="2"/>
                        </a:lnTo>
                        <a:lnTo>
                          <a:pt x="165" y="0"/>
                        </a:lnTo>
                        <a:lnTo>
                          <a:pt x="180" y="2"/>
                        </a:lnTo>
                        <a:lnTo>
                          <a:pt x="195" y="8"/>
                        </a:lnTo>
                        <a:lnTo>
                          <a:pt x="210" y="20"/>
                        </a:lnTo>
                        <a:lnTo>
                          <a:pt x="223" y="38"/>
                        </a:lnTo>
                        <a:lnTo>
                          <a:pt x="236" y="57"/>
                        </a:lnTo>
                        <a:lnTo>
                          <a:pt x="241" y="74"/>
                        </a:lnTo>
                        <a:lnTo>
                          <a:pt x="242" y="90"/>
                        </a:lnTo>
                        <a:lnTo>
                          <a:pt x="239" y="105"/>
                        </a:lnTo>
                        <a:lnTo>
                          <a:pt x="232" y="118"/>
                        </a:lnTo>
                        <a:lnTo>
                          <a:pt x="223" y="130"/>
                        </a:lnTo>
                        <a:lnTo>
                          <a:pt x="210" y="141"/>
                        </a:lnTo>
                        <a:lnTo>
                          <a:pt x="195" y="152"/>
                        </a:lnTo>
                        <a:lnTo>
                          <a:pt x="178" y="162"/>
                        </a:lnTo>
                        <a:lnTo>
                          <a:pt x="154" y="174"/>
                        </a:lnTo>
                        <a:lnTo>
                          <a:pt x="126" y="184"/>
                        </a:lnTo>
                        <a:lnTo>
                          <a:pt x="97" y="193"/>
                        </a:lnTo>
                        <a:lnTo>
                          <a:pt x="67" y="200"/>
                        </a:lnTo>
                        <a:lnTo>
                          <a:pt x="39" y="203"/>
                        </a:lnTo>
                        <a:lnTo>
                          <a:pt x="18" y="200"/>
                        </a:lnTo>
                        <a:lnTo>
                          <a:pt x="5" y="192"/>
                        </a:lnTo>
                      </a:path>
                    </a:pathLst>
                  </a:custGeom>
                  <a:noFill/>
                  <a:ln w="825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grpSp>
            <p:grpSp>
              <p:nvGrpSpPr>
                <p:cNvPr id="34" name="Group 133"/>
                <p:cNvGrpSpPr>
                  <a:grpSpLocks/>
                </p:cNvGrpSpPr>
                <p:nvPr/>
              </p:nvGrpSpPr>
              <p:grpSpPr bwMode="auto">
                <a:xfrm>
                  <a:off x="9990" y="13606"/>
                  <a:ext cx="842" cy="632"/>
                  <a:chOff x="6439" y="14867"/>
                  <a:chExt cx="842" cy="632"/>
                </a:xfrm>
              </p:grpSpPr>
              <p:sp>
                <p:nvSpPr>
                  <p:cNvPr id="38" name="Freeform 135"/>
                  <p:cNvSpPr>
                    <a:spLocks/>
                  </p:cNvSpPr>
                  <p:nvPr/>
                </p:nvSpPr>
                <p:spPr bwMode="auto">
                  <a:xfrm>
                    <a:off x="6660" y="15012"/>
                    <a:ext cx="621" cy="487"/>
                  </a:xfrm>
                  <a:custGeom>
                    <a:avLst/>
                    <a:gdLst>
                      <a:gd name="T0" fmla="*/ 7 w 621"/>
                      <a:gd name="T1" fmla="*/ 38 h 487"/>
                      <a:gd name="T2" fmla="*/ 20 w 621"/>
                      <a:gd name="T3" fmla="*/ 23 h 487"/>
                      <a:gd name="T4" fmla="*/ 36 w 621"/>
                      <a:gd name="T5" fmla="*/ 13 h 487"/>
                      <a:gd name="T6" fmla="*/ 59 w 621"/>
                      <a:gd name="T7" fmla="*/ 7 h 487"/>
                      <a:gd name="T8" fmla="*/ 84 w 621"/>
                      <a:gd name="T9" fmla="*/ 2 h 487"/>
                      <a:gd name="T10" fmla="*/ 113 w 621"/>
                      <a:gd name="T11" fmla="*/ 0 h 487"/>
                      <a:gd name="T12" fmla="*/ 144 w 621"/>
                      <a:gd name="T13" fmla="*/ 2 h 487"/>
                      <a:gd name="T14" fmla="*/ 179 w 621"/>
                      <a:gd name="T15" fmla="*/ 5 h 487"/>
                      <a:gd name="T16" fmla="*/ 213 w 621"/>
                      <a:gd name="T17" fmla="*/ 10 h 487"/>
                      <a:gd name="T18" fmla="*/ 249 w 621"/>
                      <a:gd name="T19" fmla="*/ 16 h 487"/>
                      <a:gd name="T20" fmla="*/ 285 w 621"/>
                      <a:gd name="T21" fmla="*/ 25 h 487"/>
                      <a:gd name="T22" fmla="*/ 321 w 621"/>
                      <a:gd name="T23" fmla="*/ 34 h 487"/>
                      <a:gd name="T24" fmla="*/ 355 w 621"/>
                      <a:gd name="T25" fmla="*/ 44 h 487"/>
                      <a:gd name="T26" fmla="*/ 388 w 621"/>
                      <a:gd name="T27" fmla="*/ 56 h 487"/>
                      <a:gd name="T28" fmla="*/ 418 w 621"/>
                      <a:gd name="T29" fmla="*/ 66 h 487"/>
                      <a:gd name="T30" fmla="*/ 445 w 621"/>
                      <a:gd name="T31" fmla="*/ 77 h 487"/>
                      <a:gd name="T32" fmla="*/ 468 w 621"/>
                      <a:gd name="T33" fmla="*/ 87 h 487"/>
                      <a:gd name="T34" fmla="*/ 488 w 621"/>
                      <a:gd name="T35" fmla="*/ 97 h 487"/>
                      <a:gd name="T36" fmla="*/ 491 w 621"/>
                      <a:gd name="T37" fmla="*/ 100 h 487"/>
                      <a:gd name="T38" fmla="*/ 517 w 621"/>
                      <a:gd name="T39" fmla="*/ 116 h 487"/>
                      <a:gd name="T40" fmla="*/ 542 w 621"/>
                      <a:gd name="T41" fmla="*/ 133 h 487"/>
                      <a:gd name="T42" fmla="*/ 563 w 621"/>
                      <a:gd name="T43" fmla="*/ 151 h 487"/>
                      <a:gd name="T44" fmla="*/ 583 w 621"/>
                      <a:gd name="T45" fmla="*/ 169 h 487"/>
                      <a:gd name="T46" fmla="*/ 598 w 621"/>
                      <a:gd name="T47" fmla="*/ 190 h 487"/>
                      <a:gd name="T48" fmla="*/ 609 w 621"/>
                      <a:gd name="T49" fmla="*/ 211 h 487"/>
                      <a:gd name="T50" fmla="*/ 617 w 621"/>
                      <a:gd name="T51" fmla="*/ 234 h 487"/>
                      <a:gd name="T52" fmla="*/ 621 w 621"/>
                      <a:gd name="T53" fmla="*/ 259 h 487"/>
                      <a:gd name="T54" fmla="*/ 619 w 621"/>
                      <a:gd name="T55" fmla="*/ 285 h 487"/>
                      <a:gd name="T56" fmla="*/ 612 w 621"/>
                      <a:gd name="T57" fmla="*/ 315 h 487"/>
                      <a:gd name="T58" fmla="*/ 601 w 621"/>
                      <a:gd name="T59" fmla="*/ 346 h 487"/>
                      <a:gd name="T60" fmla="*/ 581 w 621"/>
                      <a:gd name="T61" fmla="*/ 380 h 487"/>
                      <a:gd name="T62" fmla="*/ 581 w 621"/>
                      <a:gd name="T63" fmla="*/ 382 h 487"/>
                      <a:gd name="T64" fmla="*/ 560 w 621"/>
                      <a:gd name="T65" fmla="*/ 413 h 487"/>
                      <a:gd name="T66" fmla="*/ 537 w 621"/>
                      <a:gd name="T67" fmla="*/ 439 h 487"/>
                      <a:gd name="T68" fmla="*/ 516 w 621"/>
                      <a:gd name="T69" fmla="*/ 459 h 487"/>
                      <a:gd name="T70" fmla="*/ 493 w 621"/>
                      <a:gd name="T71" fmla="*/ 473 h 487"/>
                      <a:gd name="T72" fmla="*/ 470 w 621"/>
                      <a:gd name="T73" fmla="*/ 482 h 487"/>
                      <a:gd name="T74" fmla="*/ 445 w 621"/>
                      <a:gd name="T75" fmla="*/ 487 h 487"/>
                      <a:gd name="T76" fmla="*/ 421 w 621"/>
                      <a:gd name="T77" fmla="*/ 487 h 487"/>
                      <a:gd name="T78" fmla="*/ 396 w 621"/>
                      <a:gd name="T79" fmla="*/ 482 h 487"/>
                      <a:gd name="T80" fmla="*/ 372 w 621"/>
                      <a:gd name="T81" fmla="*/ 473 h 487"/>
                      <a:gd name="T82" fmla="*/ 346 w 621"/>
                      <a:gd name="T83" fmla="*/ 464 h 487"/>
                      <a:gd name="T84" fmla="*/ 318 w 621"/>
                      <a:gd name="T85" fmla="*/ 451 h 487"/>
                      <a:gd name="T86" fmla="*/ 292 w 621"/>
                      <a:gd name="T87" fmla="*/ 434 h 487"/>
                      <a:gd name="T88" fmla="*/ 290 w 621"/>
                      <a:gd name="T89" fmla="*/ 434 h 487"/>
                      <a:gd name="T90" fmla="*/ 274 w 621"/>
                      <a:gd name="T91" fmla="*/ 423 h 487"/>
                      <a:gd name="T92" fmla="*/ 254 w 621"/>
                      <a:gd name="T93" fmla="*/ 408 h 487"/>
                      <a:gd name="T94" fmla="*/ 231 w 621"/>
                      <a:gd name="T95" fmla="*/ 390 h 487"/>
                      <a:gd name="T96" fmla="*/ 208 w 621"/>
                      <a:gd name="T97" fmla="*/ 369 h 487"/>
                      <a:gd name="T98" fmla="*/ 184 w 621"/>
                      <a:gd name="T99" fmla="*/ 346 h 487"/>
                      <a:gd name="T100" fmla="*/ 157 w 621"/>
                      <a:gd name="T101" fmla="*/ 319 h 487"/>
                      <a:gd name="T102" fmla="*/ 133 w 621"/>
                      <a:gd name="T103" fmla="*/ 293 h 487"/>
                      <a:gd name="T104" fmla="*/ 108 w 621"/>
                      <a:gd name="T105" fmla="*/ 265 h 487"/>
                      <a:gd name="T106" fmla="*/ 85 w 621"/>
                      <a:gd name="T107" fmla="*/ 238 h 487"/>
                      <a:gd name="T108" fmla="*/ 64 w 621"/>
                      <a:gd name="T109" fmla="*/ 210 h 487"/>
                      <a:gd name="T110" fmla="*/ 45 w 621"/>
                      <a:gd name="T111" fmla="*/ 180 h 487"/>
                      <a:gd name="T112" fmla="*/ 28 w 621"/>
                      <a:gd name="T113" fmla="*/ 152 h 487"/>
                      <a:gd name="T114" fmla="*/ 15 w 621"/>
                      <a:gd name="T115" fmla="*/ 126 h 487"/>
                      <a:gd name="T116" fmla="*/ 5 w 621"/>
                      <a:gd name="T117" fmla="*/ 102 h 487"/>
                      <a:gd name="T118" fmla="*/ 0 w 621"/>
                      <a:gd name="T119" fmla="*/ 79 h 487"/>
                      <a:gd name="T120" fmla="*/ 0 w 621"/>
                      <a:gd name="T121" fmla="*/ 57 h 487"/>
                      <a:gd name="T122" fmla="*/ 5 w 621"/>
                      <a:gd name="T123" fmla="*/ 41 h 487"/>
                      <a:gd name="T124" fmla="*/ 7 w 621"/>
                      <a:gd name="T125" fmla="*/ 38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1" h="487">
                        <a:moveTo>
                          <a:pt x="7" y="38"/>
                        </a:moveTo>
                        <a:lnTo>
                          <a:pt x="20" y="23"/>
                        </a:lnTo>
                        <a:lnTo>
                          <a:pt x="36" y="13"/>
                        </a:lnTo>
                        <a:lnTo>
                          <a:pt x="59" y="7"/>
                        </a:lnTo>
                        <a:lnTo>
                          <a:pt x="84" y="2"/>
                        </a:lnTo>
                        <a:lnTo>
                          <a:pt x="113" y="0"/>
                        </a:lnTo>
                        <a:lnTo>
                          <a:pt x="144" y="2"/>
                        </a:lnTo>
                        <a:lnTo>
                          <a:pt x="179" y="5"/>
                        </a:lnTo>
                        <a:lnTo>
                          <a:pt x="213" y="10"/>
                        </a:lnTo>
                        <a:lnTo>
                          <a:pt x="249" y="16"/>
                        </a:lnTo>
                        <a:lnTo>
                          <a:pt x="285" y="25"/>
                        </a:lnTo>
                        <a:lnTo>
                          <a:pt x="321" y="34"/>
                        </a:lnTo>
                        <a:lnTo>
                          <a:pt x="355" y="44"/>
                        </a:lnTo>
                        <a:lnTo>
                          <a:pt x="388" y="56"/>
                        </a:lnTo>
                        <a:lnTo>
                          <a:pt x="418" y="66"/>
                        </a:lnTo>
                        <a:lnTo>
                          <a:pt x="445" y="77"/>
                        </a:lnTo>
                        <a:lnTo>
                          <a:pt x="468" y="87"/>
                        </a:lnTo>
                        <a:lnTo>
                          <a:pt x="488" y="97"/>
                        </a:lnTo>
                        <a:lnTo>
                          <a:pt x="491" y="100"/>
                        </a:lnTo>
                        <a:lnTo>
                          <a:pt x="517" y="116"/>
                        </a:lnTo>
                        <a:lnTo>
                          <a:pt x="542" y="133"/>
                        </a:lnTo>
                        <a:lnTo>
                          <a:pt x="563" y="151"/>
                        </a:lnTo>
                        <a:lnTo>
                          <a:pt x="583" y="169"/>
                        </a:lnTo>
                        <a:lnTo>
                          <a:pt x="598" y="190"/>
                        </a:lnTo>
                        <a:lnTo>
                          <a:pt x="609" y="211"/>
                        </a:lnTo>
                        <a:lnTo>
                          <a:pt x="617" y="234"/>
                        </a:lnTo>
                        <a:lnTo>
                          <a:pt x="621" y="259"/>
                        </a:lnTo>
                        <a:lnTo>
                          <a:pt x="619" y="285"/>
                        </a:lnTo>
                        <a:lnTo>
                          <a:pt x="612" y="315"/>
                        </a:lnTo>
                        <a:lnTo>
                          <a:pt x="601" y="346"/>
                        </a:lnTo>
                        <a:lnTo>
                          <a:pt x="581" y="380"/>
                        </a:lnTo>
                        <a:lnTo>
                          <a:pt x="581" y="382"/>
                        </a:lnTo>
                        <a:lnTo>
                          <a:pt x="560" y="413"/>
                        </a:lnTo>
                        <a:lnTo>
                          <a:pt x="537" y="439"/>
                        </a:lnTo>
                        <a:lnTo>
                          <a:pt x="516" y="459"/>
                        </a:lnTo>
                        <a:lnTo>
                          <a:pt x="493" y="473"/>
                        </a:lnTo>
                        <a:lnTo>
                          <a:pt x="470" y="482"/>
                        </a:lnTo>
                        <a:lnTo>
                          <a:pt x="445" y="487"/>
                        </a:lnTo>
                        <a:lnTo>
                          <a:pt x="421" y="487"/>
                        </a:lnTo>
                        <a:lnTo>
                          <a:pt x="396" y="482"/>
                        </a:lnTo>
                        <a:lnTo>
                          <a:pt x="372" y="473"/>
                        </a:lnTo>
                        <a:lnTo>
                          <a:pt x="346" y="464"/>
                        </a:lnTo>
                        <a:lnTo>
                          <a:pt x="318" y="451"/>
                        </a:lnTo>
                        <a:lnTo>
                          <a:pt x="292" y="434"/>
                        </a:lnTo>
                        <a:lnTo>
                          <a:pt x="290" y="434"/>
                        </a:lnTo>
                        <a:lnTo>
                          <a:pt x="274" y="423"/>
                        </a:lnTo>
                        <a:lnTo>
                          <a:pt x="254" y="408"/>
                        </a:lnTo>
                        <a:lnTo>
                          <a:pt x="231" y="390"/>
                        </a:lnTo>
                        <a:lnTo>
                          <a:pt x="208" y="369"/>
                        </a:lnTo>
                        <a:lnTo>
                          <a:pt x="184" y="346"/>
                        </a:lnTo>
                        <a:lnTo>
                          <a:pt x="157" y="319"/>
                        </a:lnTo>
                        <a:lnTo>
                          <a:pt x="133" y="293"/>
                        </a:lnTo>
                        <a:lnTo>
                          <a:pt x="108" y="265"/>
                        </a:lnTo>
                        <a:lnTo>
                          <a:pt x="85" y="238"/>
                        </a:lnTo>
                        <a:lnTo>
                          <a:pt x="64" y="210"/>
                        </a:lnTo>
                        <a:lnTo>
                          <a:pt x="45" y="180"/>
                        </a:lnTo>
                        <a:lnTo>
                          <a:pt x="28" y="152"/>
                        </a:lnTo>
                        <a:lnTo>
                          <a:pt x="15" y="126"/>
                        </a:lnTo>
                        <a:lnTo>
                          <a:pt x="5" y="102"/>
                        </a:lnTo>
                        <a:lnTo>
                          <a:pt x="0" y="79"/>
                        </a:lnTo>
                        <a:lnTo>
                          <a:pt x="0" y="57"/>
                        </a:lnTo>
                        <a:lnTo>
                          <a:pt x="5" y="41"/>
                        </a:lnTo>
                        <a:lnTo>
                          <a:pt x="7" y="38"/>
                        </a:ln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b="1"/>
                  </a:p>
                </p:txBody>
              </p:sp>
              <p:sp>
                <p:nvSpPr>
                  <p:cNvPr id="39" name="Freeform 134"/>
                  <p:cNvSpPr>
                    <a:spLocks/>
                  </p:cNvSpPr>
                  <p:nvPr/>
                </p:nvSpPr>
                <p:spPr bwMode="auto">
                  <a:xfrm rot="-7131523">
                    <a:off x="6420" y="14886"/>
                    <a:ext cx="242" cy="203"/>
                  </a:xfrm>
                  <a:custGeom>
                    <a:avLst/>
                    <a:gdLst>
                      <a:gd name="T0" fmla="*/ 5 w 242"/>
                      <a:gd name="T1" fmla="*/ 192 h 203"/>
                      <a:gd name="T2" fmla="*/ 0 w 242"/>
                      <a:gd name="T3" fmla="*/ 175 h 203"/>
                      <a:gd name="T4" fmla="*/ 5 w 242"/>
                      <a:gd name="T5" fmla="*/ 154 h 203"/>
                      <a:gd name="T6" fmla="*/ 16 w 242"/>
                      <a:gd name="T7" fmla="*/ 130 h 203"/>
                      <a:gd name="T8" fmla="*/ 33 w 242"/>
                      <a:gd name="T9" fmla="*/ 105 h 203"/>
                      <a:gd name="T10" fmla="*/ 52 w 242"/>
                      <a:gd name="T11" fmla="*/ 79 h 203"/>
                      <a:gd name="T12" fmla="*/ 72 w 242"/>
                      <a:gd name="T13" fmla="*/ 56 h 203"/>
                      <a:gd name="T14" fmla="*/ 90 w 242"/>
                      <a:gd name="T15" fmla="*/ 38 h 203"/>
                      <a:gd name="T16" fmla="*/ 106 w 242"/>
                      <a:gd name="T17" fmla="*/ 25 h 203"/>
                      <a:gd name="T18" fmla="*/ 121 w 242"/>
                      <a:gd name="T19" fmla="*/ 15 h 203"/>
                      <a:gd name="T20" fmla="*/ 138 w 242"/>
                      <a:gd name="T21" fmla="*/ 7 h 203"/>
                      <a:gd name="T22" fmla="*/ 152 w 242"/>
                      <a:gd name="T23" fmla="*/ 2 h 203"/>
                      <a:gd name="T24" fmla="*/ 165 w 242"/>
                      <a:gd name="T25" fmla="*/ 0 h 203"/>
                      <a:gd name="T26" fmla="*/ 180 w 242"/>
                      <a:gd name="T27" fmla="*/ 2 h 203"/>
                      <a:gd name="T28" fmla="*/ 195 w 242"/>
                      <a:gd name="T29" fmla="*/ 8 h 203"/>
                      <a:gd name="T30" fmla="*/ 210 w 242"/>
                      <a:gd name="T31" fmla="*/ 20 h 203"/>
                      <a:gd name="T32" fmla="*/ 223 w 242"/>
                      <a:gd name="T33" fmla="*/ 38 h 203"/>
                      <a:gd name="T34" fmla="*/ 236 w 242"/>
                      <a:gd name="T35" fmla="*/ 57 h 203"/>
                      <a:gd name="T36" fmla="*/ 241 w 242"/>
                      <a:gd name="T37" fmla="*/ 74 h 203"/>
                      <a:gd name="T38" fmla="*/ 242 w 242"/>
                      <a:gd name="T39" fmla="*/ 90 h 203"/>
                      <a:gd name="T40" fmla="*/ 239 w 242"/>
                      <a:gd name="T41" fmla="*/ 105 h 203"/>
                      <a:gd name="T42" fmla="*/ 232 w 242"/>
                      <a:gd name="T43" fmla="*/ 118 h 203"/>
                      <a:gd name="T44" fmla="*/ 223 w 242"/>
                      <a:gd name="T45" fmla="*/ 130 h 203"/>
                      <a:gd name="T46" fmla="*/ 210 w 242"/>
                      <a:gd name="T47" fmla="*/ 141 h 203"/>
                      <a:gd name="T48" fmla="*/ 195 w 242"/>
                      <a:gd name="T49" fmla="*/ 152 h 203"/>
                      <a:gd name="T50" fmla="*/ 178 w 242"/>
                      <a:gd name="T51" fmla="*/ 162 h 203"/>
                      <a:gd name="T52" fmla="*/ 154 w 242"/>
                      <a:gd name="T53" fmla="*/ 174 h 203"/>
                      <a:gd name="T54" fmla="*/ 126 w 242"/>
                      <a:gd name="T55" fmla="*/ 184 h 203"/>
                      <a:gd name="T56" fmla="*/ 97 w 242"/>
                      <a:gd name="T57" fmla="*/ 193 h 203"/>
                      <a:gd name="T58" fmla="*/ 67 w 242"/>
                      <a:gd name="T59" fmla="*/ 200 h 203"/>
                      <a:gd name="T60" fmla="*/ 39 w 242"/>
                      <a:gd name="T61" fmla="*/ 203 h 203"/>
                      <a:gd name="T62" fmla="*/ 18 w 242"/>
                      <a:gd name="T63" fmla="*/ 200 h 203"/>
                      <a:gd name="T64" fmla="*/ 5 w 242"/>
                      <a:gd name="T65" fmla="*/ 19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03">
                        <a:moveTo>
                          <a:pt x="5" y="192"/>
                        </a:moveTo>
                        <a:lnTo>
                          <a:pt x="0" y="175"/>
                        </a:lnTo>
                        <a:lnTo>
                          <a:pt x="5" y="154"/>
                        </a:lnTo>
                        <a:lnTo>
                          <a:pt x="16" y="130"/>
                        </a:lnTo>
                        <a:lnTo>
                          <a:pt x="33" y="105"/>
                        </a:lnTo>
                        <a:lnTo>
                          <a:pt x="52" y="79"/>
                        </a:lnTo>
                        <a:lnTo>
                          <a:pt x="72" y="56"/>
                        </a:lnTo>
                        <a:lnTo>
                          <a:pt x="90" y="38"/>
                        </a:lnTo>
                        <a:lnTo>
                          <a:pt x="106" y="25"/>
                        </a:lnTo>
                        <a:lnTo>
                          <a:pt x="121" y="15"/>
                        </a:lnTo>
                        <a:lnTo>
                          <a:pt x="138" y="7"/>
                        </a:lnTo>
                        <a:lnTo>
                          <a:pt x="152" y="2"/>
                        </a:lnTo>
                        <a:lnTo>
                          <a:pt x="165" y="0"/>
                        </a:lnTo>
                        <a:lnTo>
                          <a:pt x="180" y="2"/>
                        </a:lnTo>
                        <a:lnTo>
                          <a:pt x="195" y="8"/>
                        </a:lnTo>
                        <a:lnTo>
                          <a:pt x="210" y="20"/>
                        </a:lnTo>
                        <a:lnTo>
                          <a:pt x="223" y="38"/>
                        </a:lnTo>
                        <a:lnTo>
                          <a:pt x="236" y="57"/>
                        </a:lnTo>
                        <a:lnTo>
                          <a:pt x="241" y="74"/>
                        </a:lnTo>
                        <a:lnTo>
                          <a:pt x="242" y="90"/>
                        </a:lnTo>
                        <a:lnTo>
                          <a:pt x="239" y="105"/>
                        </a:lnTo>
                        <a:lnTo>
                          <a:pt x="232" y="118"/>
                        </a:lnTo>
                        <a:lnTo>
                          <a:pt x="223" y="130"/>
                        </a:lnTo>
                        <a:lnTo>
                          <a:pt x="210" y="141"/>
                        </a:lnTo>
                        <a:lnTo>
                          <a:pt x="195" y="152"/>
                        </a:lnTo>
                        <a:lnTo>
                          <a:pt x="178" y="162"/>
                        </a:lnTo>
                        <a:lnTo>
                          <a:pt x="154" y="174"/>
                        </a:lnTo>
                        <a:lnTo>
                          <a:pt x="126" y="184"/>
                        </a:lnTo>
                        <a:lnTo>
                          <a:pt x="97" y="193"/>
                        </a:lnTo>
                        <a:lnTo>
                          <a:pt x="67" y="200"/>
                        </a:lnTo>
                        <a:lnTo>
                          <a:pt x="39" y="203"/>
                        </a:lnTo>
                        <a:lnTo>
                          <a:pt x="18" y="200"/>
                        </a:lnTo>
                        <a:lnTo>
                          <a:pt x="5" y="192"/>
                        </a:lnTo>
                      </a:path>
                    </a:pathLst>
                  </a:custGeom>
                  <a:noFill/>
                  <a:ln w="825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grpSp>
            <p:grpSp>
              <p:nvGrpSpPr>
                <p:cNvPr id="35" name="Group 130"/>
                <p:cNvGrpSpPr>
                  <a:grpSpLocks/>
                </p:cNvGrpSpPr>
                <p:nvPr/>
              </p:nvGrpSpPr>
              <p:grpSpPr bwMode="auto">
                <a:xfrm rot="7238524">
                  <a:off x="9615" y="13557"/>
                  <a:ext cx="842" cy="632"/>
                  <a:chOff x="6439" y="14867"/>
                  <a:chExt cx="842" cy="632"/>
                </a:xfrm>
              </p:grpSpPr>
              <p:sp>
                <p:nvSpPr>
                  <p:cNvPr id="36" name="Freeform 132"/>
                  <p:cNvSpPr>
                    <a:spLocks/>
                  </p:cNvSpPr>
                  <p:nvPr/>
                </p:nvSpPr>
                <p:spPr bwMode="auto">
                  <a:xfrm>
                    <a:off x="6660" y="15012"/>
                    <a:ext cx="621" cy="487"/>
                  </a:xfrm>
                  <a:custGeom>
                    <a:avLst/>
                    <a:gdLst>
                      <a:gd name="T0" fmla="*/ 7 w 621"/>
                      <a:gd name="T1" fmla="*/ 38 h 487"/>
                      <a:gd name="T2" fmla="*/ 20 w 621"/>
                      <a:gd name="T3" fmla="*/ 23 h 487"/>
                      <a:gd name="T4" fmla="*/ 36 w 621"/>
                      <a:gd name="T5" fmla="*/ 13 h 487"/>
                      <a:gd name="T6" fmla="*/ 59 w 621"/>
                      <a:gd name="T7" fmla="*/ 7 h 487"/>
                      <a:gd name="T8" fmla="*/ 84 w 621"/>
                      <a:gd name="T9" fmla="*/ 2 h 487"/>
                      <a:gd name="T10" fmla="*/ 113 w 621"/>
                      <a:gd name="T11" fmla="*/ 0 h 487"/>
                      <a:gd name="T12" fmla="*/ 144 w 621"/>
                      <a:gd name="T13" fmla="*/ 2 h 487"/>
                      <a:gd name="T14" fmla="*/ 179 w 621"/>
                      <a:gd name="T15" fmla="*/ 5 h 487"/>
                      <a:gd name="T16" fmla="*/ 213 w 621"/>
                      <a:gd name="T17" fmla="*/ 10 h 487"/>
                      <a:gd name="T18" fmla="*/ 249 w 621"/>
                      <a:gd name="T19" fmla="*/ 16 h 487"/>
                      <a:gd name="T20" fmla="*/ 285 w 621"/>
                      <a:gd name="T21" fmla="*/ 25 h 487"/>
                      <a:gd name="T22" fmla="*/ 321 w 621"/>
                      <a:gd name="T23" fmla="*/ 34 h 487"/>
                      <a:gd name="T24" fmla="*/ 355 w 621"/>
                      <a:gd name="T25" fmla="*/ 44 h 487"/>
                      <a:gd name="T26" fmla="*/ 388 w 621"/>
                      <a:gd name="T27" fmla="*/ 56 h 487"/>
                      <a:gd name="T28" fmla="*/ 418 w 621"/>
                      <a:gd name="T29" fmla="*/ 66 h 487"/>
                      <a:gd name="T30" fmla="*/ 445 w 621"/>
                      <a:gd name="T31" fmla="*/ 77 h 487"/>
                      <a:gd name="T32" fmla="*/ 468 w 621"/>
                      <a:gd name="T33" fmla="*/ 87 h 487"/>
                      <a:gd name="T34" fmla="*/ 488 w 621"/>
                      <a:gd name="T35" fmla="*/ 97 h 487"/>
                      <a:gd name="T36" fmla="*/ 491 w 621"/>
                      <a:gd name="T37" fmla="*/ 100 h 487"/>
                      <a:gd name="T38" fmla="*/ 517 w 621"/>
                      <a:gd name="T39" fmla="*/ 116 h 487"/>
                      <a:gd name="T40" fmla="*/ 542 w 621"/>
                      <a:gd name="T41" fmla="*/ 133 h 487"/>
                      <a:gd name="T42" fmla="*/ 563 w 621"/>
                      <a:gd name="T43" fmla="*/ 151 h 487"/>
                      <a:gd name="T44" fmla="*/ 583 w 621"/>
                      <a:gd name="T45" fmla="*/ 169 h 487"/>
                      <a:gd name="T46" fmla="*/ 598 w 621"/>
                      <a:gd name="T47" fmla="*/ 190 h 487"/>
                      <a:gd name="T48" fmla="*/ 609 w 621"/>
                      <a:gd name="T49" fmla="*/ 211 h 487"/>
                      <a:gd name="T50" fmla="*/ 617 w 621"/>
                      <a:gd name="T51" fmla="*/ 234 h 487"/>
                      <a:gd name="T52" fmla="*/ 621 w 621"/>
                      <a:gd name="T53" fmla="*/ 259 h 487"/>
                      <a:gd name="T54" fmla="*/ 619 w 621"/>
                      <a:gd name="T55" fmla="*/ 285 h 487"/>
                      <a:gd name="T56" fmla="*/ 612 w 621"/>
                      <a:gd name="T57" fmla="*/ 315 h 487"/>
                      <a:gd name="T58" fmla="*/ 601 w 621"/>
                      <a:gd name="T59" fmla="*/ 346 h 487"/>
                      <a:gd name="T60" fmla="*/ 581 w 621"/>
                      <a:gd name="T61" fmla="*/ 380 h 487"/>
                      <a:gd name="T62" fmla="*/ 581 w 621"/>
                      <a:gd name="T63" fmla="*/ 382 h 487"/>
                      <a:gd name="T64" fmla="*/ 560 w 621"/>
                      <a:gd name="T65" fmla="*/ 413 h 487"/>
                      <a:gd name="T66" fmla="*/ 537 w 621"/>
                      <a:gd name="T67" fmla="*/ 439 h 487"/>
                      <a:gd name="T68" fmla="*/ 516 w 621"/>
                      <a:gd name="T69" fmla="*/ 459 h 487"/>
                      <a:gd name="T70" fmla="*/ 493 w 621"/>
                      <a:gd name="T71" fmla="*/ 473 h 487"/>
                      <a:gd name="T72" fmla="*/ 470 w 621"/>
                      <a:gd name="T73" fmla="*/ 482 h 487"/>
                      <a:gd name="T74" fmla="*/ 445 w 621"/>
                      <a:gd name="T75" fmla="*/ 487 h 487"/>
                      <a:gd name="T76" fmla="*/ 421 w 621"/>
                      <a:gd name="T77" fmla="*/ 487 h 487"/>
                      <a:gd name="T78" fmla="*/ 396 w 621"/>
                      <a:gd name="T79" fmla="*/ 482 h 487"/>
                      <a:gd name="T80" fmla="*/ 372 w 621"/>
                      <a:gd name="T81" fmla="*/ 473 h 487"/>
                      <a:gd name="T82" fmla="*/ 346 w 621"/>
                      <a:gd name="T83" fmla="*/ 464 h 487"/>
                      <a:gd name="T84" fmla="*/ 318 w 621"/>
                      <a:gd name="T85" fmla="*/ 451 h 487"/>
                      <a:gd name="T86" fmla="*/ 292 w 621"/>
                      <a:gd name="T87" fmla="*/ 434 h 487"/>
                      <a:gd name="T88" fmla="*/ 290 w 621"/>
                      <a:gd name="T89" fmla="*/ 434 h 487"/>
                      <a:gd name="T90" fmla="*/ 274 w 621"/>
                      <a:gd name="T91" fmla="*/ 423 h 487"/>
                      <a:gd name="T92" fmla="*/ 254 w 621"/>
                      <a:gd name="T93" fmla="*/ 408 h 487"/>
                      <a:gd name="T94" fmla="*/ 231 w 621"/>
                      <a:gd name="T95" fmla="*/ 390 h 487"/>
                      <a:gd name="T96" fmla="*/ 208 w 621"/>
                      <a:gd name="T97" fmla="*/ 369 h 487"/>
                      <a:gd name="T98" fmla="*/ 184 w 621"/>
                      <a:gd name="T99" fmla="*/ 346 h 487"/>
                      <a:gd name="T100" fmla="*/ 157 w 621"/>
                      <a:gd name="T101" fmla="*/ 319 h 487"/>
                      <a:gd name="T102" fmla="*/ 133 w 621"/>
                      <a:gd name="T103" fmla="*/ 293 h 487"/>
                      <a:gd name="T104" fmla="*/ 108 w 621"/>
                      <a:gd name="T105" fmla="*/ 265 h 487"/>
                      <a:gd name="T106" fmla="*/ 85 w 621"/>
                      <a:gd name="T107" fmla="*/ 238 h 487"/>
                      <a:gd name="T108" fmla="*/ 64 w 621"/>
                      <a:gd name="T109" fmla="*/ 210 h 487"/>
                      <a:gd name="T110" fmla="*/ 45 w 621"/>
                      <a:gd name="T111" fmla="*/ 180 h 487"/>
                      <a:gd name="T112" fmla="*/ 28 w 621"/>
                      <a:gd name="T113" fmla="*/ 152 h 487"/>
                      <a:gd name="T114" fmla="*/ 15 w 621"/>
                      <a:gd name="T115" fmla="*/ 126 h 487"/>
                      <a:gd name="T116" fmla="*/ 5 w 621"/>
                      <a:gd name="T117" fmla="*/ 102 h 487"/>
                      <a:gd name="T118" fmla="*/ 0 w 621"/>
                      <a:gd name="T119" fmla="*/ 79 h 487"/>
                      <a:gd name="T120" fmla="*/ 0 w 621"/>
                      <a:gd name="T121" fmla="*/ 57 h 487"/>
                      <a:gd name="T122" fmla="*/ 5 w 621"/>
                      <a:gd name="T123" fmla="*/ 41 h 487"/>
                      <a:gd name="T124" fmla="*/ 7 w 621"/>
                      <a:gd name="T125" fmla="*/ 38 h 4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1" h="487">
                        <a:moveTo>
                          <a:pt x="7" y="38"/>
                        </a:moveTo>
                        <a:lnTo>
                          <a:pt x="20" y="23"/>
                        </a:lnTo>
                        <a:lnTo>
                          <a:pt x="36" y="13"/>
                        </a:lnTo>
                        <a:lnTo>
                          <a:pt x="59" y="7"/>
                        </a:lnTo>
                        <a:lnTo>
                          <a:pt x="84" y="2"/>
                        </a:lnTo>
                        <a:lnTo>
                          <a:pt x="113" y="0"/>
                        </a:lnTo>
                        <a:lnTo>
                          <a:pt x="144" y="2"/>
                        </a:lnTo>
                        <a:lnTo>
                          <a:pt x="179" y="5"/>
                        </a:lnTo>
                        <a:lnTo>
                          <a:pt x="213" y="10"/>
                        </a:lnTo>
                        <a:lnTo>
                          <a:pt x="249" y="16"/>
                        </a:lnTo>
                        <a:lnTo>
                          <a:pt x="285" y="25"/>
                        </a:lnTo>
                        <a:lnTo>
                          <a:pt x="321" y="34"/>
                        </a:lnTo>
                        <a:lnTo>
                          <a:pt x="355" y="44"/>
                        </a:lnTo>
                        <a:lnTo>
                          <a:pt x="388" y="56"/>
                        </a:lnTo>
                        <a:lnTo>
                          <a:pt x="418" y="66"/>
                        </a:lnTo>
                        <a:lnTo>
                          <a:pt x="445" y="77"/>
                        </a:lnTo>
                        <a:lnTo>
                          <a:pt x="468" y="87"/>
                        </a:lnTo>
                        <a:lnTo>
                          <a:pt x="488" y="97"/>
                        </a:lnTo>
                        <a:lnTo>
                          <a:pt x="491" y="100"/>
                        </a:lnTo>
                        <a:lnTo>
                          <a:pt x="517" y="116"/>
                        </a:lnTo>
                        <a:lnTo>
                          <a:pt x="542" y="133"/>
                        </a:lnTo>
                        <a:lnTo>
                          <a:pt x="563" y="151"/>
                        </a:lnTo>
                        <a:lnTo>
                          <a:pt x="583" y="169"/>
                        </a:lnTo>
                        <a:lnTo>
                          <a:pt x="598" y="190"/>
                        </a:lnTo>
                        <a:lnTo>
                          <a:pt x="609" y="211"/>
                        </a:lnTo>
                        <a:lnTo>
                          <a:pt x="617" y="234"/>
                        </a:lnTo>
                        <a:lnTo>
                          <a:pt x="621" y="259"/>
                        </a:lnTo>
                        <a:lnTo>
                          <a:pt x="619" y="285"/>
                        </a:lnTo>
                        <a:lnTo>
                          <a:pt x="612" y="315"/>
                        </a:lnTo>
                        <a:lnTo>
                          <a:pt x="601" y="346"/>
                        </a:lnTo>
                        <a:lnTo>
                          <a:pt x="581" y="380"/>
                        </a:lnTo>
                        <a:lnTo>
                          <a:pt x="581" y="382"/>
                        </a:lnTo>
                        <a:lnTo>
                          <a:pt x="560" y="413"/>
                        </a:lnTo>
                        <a:lnTo>
                          <a:pt x="537" y="439"/>
                        </a:lnTo>
                        <a:lnTo>
                          <a:pt x="516" y="459"/>
                        </a:lnTo>
                        <a:lnTo>
                          <a:pt x="493" y="473"/>
                        </a:lnTo>
                        <a:lnTo>
                          <a:pt x="470" y="482"/>
                        </a:lnTo>
                        <a:lnTo>
                          <a:pt x="445" y="487"/>
                        </a:lnTo>
                        <a:lnTo>
                          <a:pt x="421" y="487"/>
                        </a:lnTo>
                        <a:lnTo>
                          <a:pt x="396" y="482"/>
                        </a:lnTo>
                        <a:lnTo>
                          <a:pt x="372" y="473"/>
                        </a:lnTo>
                        <a:lnTo>
                          <a:pt x="346" y="464"/>
                        </a:lnTo>
                        <a:lnTo>
                          <a:pt x="318" y="451"/>
                        </a:lnTo>
                        <a:lnTo>
                          <a:pt x="292" y="434"/>
                        </a:lnTo>
                        <a:lnTo>
                          <a:pt x="290" y="434"/>
                        </a:lnTo>
                        <a:lnTo>
                          <a:pt x="274" y="423"/>
                        </a:lnTo>
                        <a:lnTo>
                          <a:pt x="254" y="408"/>
                        </a:lnTo>
                        <a:lnTo>
                          <a:pt x="231" y="390"/>
                        </a:lnTo>
                        <a:lnTo>
                          <a:pt x="208" y="369"/>
                        </a:lnTo>
                        <a:lnTo>
                          <a:pt x="184" y="346"/>
                        </a:lnTo>
                        <a:lnTo>
                          <a:pt x="157" y="319"/>
                        </a:lnTo>
                        <a:lnTo>
                          <a:pt x="133" y="293"/>
                        </a:lnTo>
                        <a:lnTo>
                          <a:pt x="108" y="265"/>
                        </a:lnTo>
                        <a:lnTo>
                          <a:pt x="85" y="238"/>
                        </a:lnTo>
                        <a:lnTo>
                          <a:pt x="64" y="210"/>
                        </a:lnTo>
                        <a:lnTo>
                          <a:pt x="45" y="180"/>
                        </a:lnTo>
                        <a:lnTo>
                          <a:pt x="28" y="152"/>
                        </a:lnTo>
                        <a:lnTo>
                          <a:pt x="15" y="126"/>
                        </a:lnTo>
                        <a:lnTo>
                          <a:pt x="5" y="102"/>
                        </a:lnTo>
                        <a:lnTo>
                          <a:pt x="0" y="79"/>
                        </a:lnTo>
                        <a:lnTo>
                          <a:pt x="0" y="57"/>
                        </a:lnTo>
                        <a:lnTo>
                          <a:pt x="5" y="41"/>
                        </a:lnTo>
                        <a:lnTo>
                          <a:pt x="7" y="38"/>
                        </a:lnTo>
                        <a:close/>
                      </a:path>
                    </a:pathLst>
                  </a:cu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2400" b="1"/>
                  </a:p>
                </p:txBody>
              </p:sp>
              <p:sp>
                <p:nvSpPr>
                  <p:cNvPr id="37" name="Freeform 131"/>
                  <p:cNvSpPr>
                    <a:spLocks/>
                  </p:cNvSpPr>
                  <p:nvPr/>
                </p:nvSpPr>
                <p:spPr bwMode="auto">
                  <a:xfrm rot="-7131523">
                    <a:off x="6420" y="14886"/>
                    <a:ext cx="242" cy="203"/>
                  </a:xfrm>
                  <a:custGeom>
                    <a:avLst/>
                    <a:gdLst>
                      <a:gd name="T0" fmla="*/ 5 w 242"/>
                      <a:gd name="T1" fmla="*/ 192 h 203"/>
                      <a:gd name="T2" fmla="*/ 0 w 242"/>
                      <a:gd name="T3" fmla="*/ 175 h 203"/>
                      <a:gd name="T4" fmla="*/ 5 w 242"/>
                      <a:gd name="T5" fmla="*/ 154 h 203"/>
                      <a:gd name="T6" fmla="*/ 16 w 242"/>
                      <a:gd name="T7" fmla="*/ 130 h 203"/>
                      <a:gd name="T8" fmla="*/ 33 w 242"/>
                      <a:gd name="T9" fmla="*/ 105 h 203"/>
                      <a:gd name="T10" fmla="*/ 52 w 242"/>
                      <a:gd name="T11" fmla="*/ 79 h 203"/>
                      <a:gd name="T12" fmla="*/ 72 w 242"/>
                      <a:gd name="T13" fmla="*/ 56 h 203"/>
                      <a:gd name="T14" fmla="*/ 90 w 242"/>
                      <a:gd name="T15" fmla="*/ 38 h 203"/>
                      <a:gd name="T16" fmla="*/ 106 w 242"/>
                      <a:gd name="T17" fmla="*/ 25 h 203"/>
                      <a:gd name="T18" fmla="*/ 121 w 242"/>
                      <a:gd name="T19" fmla="*/ 15 h 203"/>
                      <a:gd name="T20" fmla="*/ 138 w 242"/>
                      <a:gd name="T21" fmla="*/ 7 h 203"/>
                      <a:gd name="T22" fmla="*/ 152 w 242"/>
                      <a:gd name="T23" fmla="*/ 2 h 203"/>
                      <a:gd name="T24" fmla="*/ 165 w 242"/>
                      <a:gd name="T25" fmla="*/ 0 h 203"/>
                      <a:gd name="T26" fmla="*/ 180 w 242"/>
                      <a:gd name="T27" fmla="*/ 2 h 203"/>
                      <a:gd name="T28" fmla="*/ 195 w 242"/>
                      <a:gd name="T29" fmla="*/ 8 h 203"/>
                      <a:gd name="T30" fmla="*/ 210 w 242"/>
                      <a:gd name="T31" fmla="*/ 20 h 203"/>
                      <a:gd name="T32" fmla="*/ 223 w 242"/>
                      <a:gd name="T33" fmla="*/ 38 h 203"/>
                      <a:gd name="T34" fmla="*/ 236 w 242"/>
                      <a:gd name="T35" fmla="*/ 57 h 203"/>
                      <a:gd name="T36" fmla="*/ 241 w 242"/>
                      <a:gd name="T37" fmla="*/ 74 h 203"/>
                      <a:gd name="T38" fmla="*/ 242 w 242"/>
                      <a:gd name="T39" fmla="*/ 90 h 203"/>
                      <a:gd name="T40" fmla="*/ 239 w 242"/>
                      <a:gd name="T41" fmla="*/ 105 h 203"/>
                      <a:gd name="T42" fmla="*/ 232 w 242"/>
                      <a:gd name="T43" fmla="*/ 118 h 203"/>
                      <a:gd name="T44" fmla="*/ 223 w 242"/>
                      <a:gd name="T45" fmla="*/ 130 h 203"/>
                      <a:gd name="T46" fmla="*/ 210 w 242"/>
                      <a:gd name="T47" fmla="*/ 141 h 203"/>
                      <a:gd name="T48" fmla="*/ 195 w 242"/>
                      <a:gd name="T49" fmla="*/ 152 h 203"/>
                      <a:gd name="T50" fmla="*/ 178 w 242"/>
                      <a:gd name="T51" fmla="*/ 162 h 203"/>
                      <a:gd name="T52" fmla="*/ 154 w 242"/>
                      <a:gd name="T53" fmla="*/ 174 h 203"/>
                      <a:gd name="T54" fmla="*/ 126 w 242"/>
                      <a:gd name="T55" fmla="*/ 184 h 203"/>
                      <a:gd name="T56" fmla="*/ 97 w 242"/>
                      <a:gd name="T57" fmla="*/ 193 h 203"/>
                      <a:gd name="T58" fmla="*/ 67 w 242"/>
                      <a:gd name="T59" fmla="*/ 200 h 203"/>
                      <a:gd name="T60" fmla="*/ 39 w 242"/>
                      <a:gd name="T61" fmla="*/ 203 h 203"/>
                      <a:gd name="T62" fmla="*/ 18 w 242"/>
                      <a:gd name="T63" fmla="*/ 200 h 203"/>
                      <a:gd name="T64" fmla="*/ 5 w 242"/>
                      <a:gd name="T65" fmla="*/ 19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2" h="203">
                        <a:moveTo>
                          <a:pt x="5" y="192"/>
                        </a:moveTo>
                        <a:lnTo>
                          <a:pt x="0" y="175"/>
                        </a:lnTo>
                        <a:lnTo>
                          <a:pt x="5" y="154"/>
                        </a:lnTo>
                        <a:lnTo>
                          <a:pt x="16" y="130"/>
                        </a:lnTo>
                        <a:lnTo>
                          <a:pt x="33" y="105"/>
                        </a:lnTo>
                        <a:lnTo>
                          <a:pt x="52" y="79"/>
                        </a:lnTo>
                        <a:lnTo>
                          <a:pt x="72" y="56"/>
                        </a:lnTo>
                        <a:lnTo>
                          <a:pt x="90" y="38"/>
                        </a:lnTo>
                        <a:lnTo>
                          <a:pt x="106" y="25"/>
                        </a:lnTo>
                        <a:lnTo>
                          <a:pt x="121" y="15"/>
                        </a:lnTo>
                        <a:lnTo>
                          <a:pt x="138" y="7"/>
                        </a:lnTo>
                        <a:lnTo>
                          <a:pt x="152" y="2"/>
                        </a:lnTo>
                        <a:lnTo>
                          <a:pt x="165" y="0"/>
                        </a:lnTo>
                        <a:lnTo>
                          <a:pt x="180" y="2"/>
                        </a:lnTo>
                        <a:lnTo>
                          <a:pt x="195" y="8"/>
                        </a:lnTo>
                        <a:lnTo>
                          <a:pt x="210" y="20"/>
                        </a:lnTo>
                        <a:lnTo>
                          <a:pt x="223" y="38"/>
                        </a:lnTo>
                        <a:lnTo>
                          <a:pt x="236" y="57"/>
                        </a:lnTo>
                        <a:lnTo>
                          <a:pt x="241" y="74"/>
                        </a:lnTo>
                        <a:lnTo>
                          <a:pt x="242" y="90"/>
                        </a:lnTo>
                        <a:lnTo>
                          <a:pt x="239" y="105"/>
                        </a:lnTo>
                        <a:lnTo>
                          <a:pt x="232" y="118"/>
                        </a:lnTo>
                        <a:lnTo>
                          <a:pt x="223" y="130"/>
                        </a:lnTo>
                        <a:lnTo>
                          <a:pt x="210" y="141"/>
                        </a:lnTo>
                        <a:lnTo>
                          <a:pt x="195" y="152"/>
                        </a:lnTo>
                        <a:lnTo>
                          <a:pt x="178" y="162"/>
                        </a:lnTo>
                        <a:lnTo>
                          <a:pt x="154" y="174"/>
                        </a:lnTo>
                        <a:lnTo>
                          <a:pt x="126" y="184"/>
                        </a:lnTo>
                        <a:lnTo>
                          <a:pt x="97" y="193"/>
                        </a:lnTo>
                        <a:lnTo>
                          <a:pt x="67" y="200"/>
                        </a:lnTo>
                        <a:lnTo>
                          <a:pt x="39" y="203"/>
                        </a:lnTo>
                        <a:lnTo>
                          <a:pt x="18" y="200"/>
                        </a:lnTo>
                        <a:lnTo>
                          <a:pt x="5" y="192"/>
                        </a:lnTo>
                      </a:path>
                    </a:pathLst>
                  </a:custGeom>
                  <a:noFill/>
                  <a:ln w="825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grpSp>
          </p:grpSp>
          <p:grpSp>
            <p:nvGrpSpPr>
              <p:cNvPr id="24" name="Group 126"/>
              <p:cNvGrpSpPr>
                <a:grpSpLocks/>
              </p:cNvGrpSpPr>
              <p:nvPr/>
            </p:nvGrpSpPr>
            <p:grpSpPr bwMode="auto">
              <a:xfrm rot="3253512">
                <a:off x="7134" y="11130"/>
                <a:ext cx="540" cy="1068"/>
                <a:chOff x="6840" y="9960"/>
                <a:chExt cx="540" cy="1068"/>
              </a:xfrm>
            </p:grpSpPr>
            <p:sp>
              <p:nvSpPr>
                <p:cNvPr id="31" name="Oval 128"/>
                <p:cNvSpPr>
                  <a:spLocks noChangeArrowheads="1"/>
                </p:cNvSpPr>
                <p:nvPr/>
              </p:nvSpPr>
              <p:spPr bwMode="auto">
                <a:xfrm>
                  <a:off x="6840" y="9960"/>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sp>
              <p:nvSpPr>
                <p:cNvPr id="32" name="Oval 127"/>
                <p:cNvSpPr>
                  <a:spLocks noChangeArrowheads="1"/>
                </p:cNvSpPr>
                <p:nvPr/>
              </p:nvSpPr>
              <p:spPr bwMode="auto">
                <a:xfrm>
                  <a:off x="6840" y="10488"/>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b="1"/>
                </a:p>
              </p:txBody>
            </p:sp>
          </p:grpSp>
          <p:grpSp>
            <p:nvGrpSpPr>
              <p:cNvPr id="25" name="Group 123"/>
              <p:cNvGrpSpPr>
                <a:grpSpLocks/>
              </p:cNvGrpSpPr>
              <p:nvPr/>
            </p:nvGrpSpPr>
            <p:grpSpPr bwMode="auto">
              <a:xfrm>
                <a:off x="7920" y="9567"/>
                <a:ext cx="540" cy="1068"/>
                <a:chOff x="6840" y="9960"/>
                <a:chExt cx="540" cy="1068"/>
              </a:xfrm>
            </p:grpSpPr>
            <p:sp>
              <p:nvSpPr>
                <p:cNvPr id="29" name="Oval 125"/>
                <p:cNvSpPr>
                  <a:spLocks noChangeArrowheads="1"/>
                </p:cNvSpPr>
                <p:nvPr/>
              </p:nvSpPr>
              <p:spPr bwMode="auto">
                <a:xfrm>
                  <a:off x="6840" y="9960"/>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sp>
              <p:nvSpPr>
                <p:cNvPr id="30" name="Oval 124"/>
                <p:cNvSpPr>
                  <a:spLocks noChangeArrowheads="1"/>
                </p:cNvSpPr>
                <p:nvPr/>
              </p:nvSpPr>
              <p:spPr bwMode="auto">
                <a:xfrm>
                  <a:off x="6840" y="10488"/>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grpSp>
          <p:grpSp>
            <p:nvGrpSpPr>
              <p:cNvPr id="26" name="Group 120"/>
              <p:cNvGrpSpPr>
                <a:grpSpLocks/>
              </p:cNvGrpSpPr>
              <p:nvPr/>
            </p:nvGrpSpPr>
            <p:grpSpPr bwMode="auto">
              <a:xfrm rot="-3073385">
                <a:off x="8820" y="11178"/>
                <a:ext cx="540" cy="1068"/>
                <a:chOff x="6840" y="9960"/>
                <a:chExt cx="540" cy="1068"/>
              </a:xfrm>
            </p:grpSpPr>
            <p:sp>
              <p:nvSpPr>
                <p:cNvPr id="27" name="Oval 122"/>
                <p:cNvSpPr>
                  <a:spLocks noChangeArrowheads="1"/>
                </p:cNvSpPr>
                <p:nvPr/>
              </p:nvSpPr>
              <p:spPr bwMode="auto">
                <a:xfrm>
                  <a:off x="6840" y="9960"/>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sp>
              <p:nvSpPr>
                <p:cNvPr id="28" name="Oval 121"/>
                <p:cNvSpPr>
                  <a:spLocks noChangeArrowheads="1"/>
                </p:cNvSpPr>
                <p:nvPr/>
              </p:nvSpPr>
              <p:spPr bwMode="auto">
                <a:xfrm>
                  <a:off x="6840" y="10488"/>
                  <a:ext cx="540" cy="54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2400" b="1"/>
                </a:p>
              </p:txBody>
            </p:sp>
          </p:grpSp>
        </p:grpSp>
      </p:grpSp>
      <p:sp>
        <p:nvSpPr>
          <p:cNvPr id="10" name="Text Box 117"/>
          <p:cNvSpPr txBox="1">
            <a:spLocks noChangeArrowheads="1"/>
          </p:cNvSpPr>
          <p:nvPr/>
        </p:nvSpPr>
        <p:spPr bwMode="auto">
          <a:xfrm>
            <a:off x="2255655" y="5722182"/>
            <a:ext cx="2824764" cy="401895"/>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fontAlgn="base">
              <a:spcBef>
                <a:spcPct val="0"/>
              </a:spcBef>
              <a:spcAft>
                <a:spcPct val="0"/>
              </a:spcAft>
            </a:pPr>
            <a:r>
              <a:rPr lang="en-US" altLang="zh-CN" sz="2400" b="1">
                <a:latin typeface="Times New Roman" pitchFamily="18" charset="0"/>
                <a:ea typeface="宋体" pitchFamily="2" charset="-122"/>
                <a:cs typeface="Times New Roman" pitchFamily="18" charset="0"/>
              </a:rPr>
              <a:t>3</a:t>
            </a:r>
            <a:r>
              <a:rPr lang="zh-CN" altLang="en-US" sz="2400" b="1">
                <a:latin typeface="Times New Roman" pitchFamily="18" charset="0"/>
                <a:ea typeface="宋体" pitchFamily="2" charset="-122"/>
                <a:cs typeface="Times New Roman" pitchFamily="18" charset="0"/>
              </a:rPr>
              <a:t>个</a:t>
            </a:r>
            <a:r>
              <a:rPr lang="en-US" altLang="zh-CN" sz="2400" b="1">
                <a:latin typeface="Times New Roman" pitchFamily="18" charset="0"/>
                <a:ea typeface="宋体" pitchFamily="2" charset="-122"/>
                <a:cs typeface="Times New Roman" pitchFamily="18" charset="0"/>
              </a:rPr>
              <a:t>sp</a:t>
            </a:r>
            <a:r>
              <a:rPr lang="en-US" altLang="zh-CN" sz="2400" b="1" baseline="30000">
                <a:latin typeface="Times New Roman" pitchFamily="18" charset="0"/>
                <a:ea typeface="宋体" pitchFamily="2" charset="-122"/>
                <a:cs typeface="Times New Roman" pitchFamily="18" charset="0"/>
              </a:rPr>
              <a:t>2</a:t>
            </a:r>
            <a:r>
              <a:rPr lang="zh-CN" altLang="en-US" sz="2400" b="1">
                <a:latin typeface="Times New Roman" pitchFamily="18" charset="0"/>
                <a:ea typeface="宋体" pitchFamily="2" charset="-122"/>
                <a:cs typeface="Times New Roman" pitchFamily="18" charset="0"/>
              </a:rPr>
              <a:t>杂化轨道</a:t>
            </a:r>
            <a:endParaRPr lang="zh-CN" altLang="en-US" sz="2400" b="1">
              <a:latin typeface="Arial" pitchFamily="34" charset="0"/>
              <a:ea typeface="宋体" pitchFamily="2" charset="-122"/>
              <a:cs typeface="宋体" pitchFamily="2" charset="-122"/>
            </a:endParaRPr>
          </a:p>
        </p:txBody>
      </p:sp>
      <p:pic>
        <p:nvPicPr>
          <p:cNvPr id="49" name="Picture 2" descr="SP2"/>
          <p:cNvPicPr>
            <a:picLocks noChangeAspect="1" noChangeArrowheads="1"/>
          </p:cNvPicPr>
          <p:nvPr/>
        </p:nvPicPr>
        <p:blipFill rotWithShape="1">
          <a:blip r:embed="rId4">
            <a:extLst>
              <a:ext uri="{28A0092B-C50C-407E-A947-70E740481C1C}">
                <a14:useLocalDpi xmlns:a14="http://schemas.microsoft.com/office/drawing/2010/main" val="0"/>
              </a:ext>
            </a:extLst>
          </a:blip>
          <a:srcRect l="18470" t="5118" r="24595" b="10532"/>
          <a:stretch/>
        </p:blipFill>
        <p:spPr bwMode="auto">
          <a:xfrm>
            <a:off x="2482949" y="3242640"/>
            <a:ext cx="2597471" cy="2350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rgbClr val="000000"/>
                </a:solidFill>
                <a:miter lim="800000"/>
                <a:headEnd/>
                <a:tailEnd/>
              </a14:hiddenLine>
            </a:ext>
          </a:extLst>
        </p:spPr>
      </p:pic>
      <p:sp>
        <p:nvSpPr>
          <p:cNvPr id="3" name="页脚占位符 2">
            <a:extLst>
              <a:ext uri="{FF2B5EF4-FFF2-40B4-BE49-F238E27FC236}">
                <a16:creationId xmlns:a16="http://schemas.microsoft.com/office/drawing/2014/main" id="{3F3A13BF-9884-4057-A300-6234929622A0}"/>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123762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Autofit/>
          </a:bodyPr>
          <a:lstStyle/>
          <a:p>
            <a:pPr algn="ctr"/>
            <a:r>
              <a:rPr lang="en-US" altLang="zh-CN" sz="4400" b="1" dirty="0">
                <a:latin typeface="Arial" charset="0"/>
                <a:ea typeface="楷体_GB2312" pitchFamily="49" charset="-122"/>
              </a:rPr>
              <a:t>sp</a:t>
            </a:r>
            <a:r>
              <a:rPr lang="en-US" altLang="zh-CN" sz="4400" b="1" baseline="30000" dirty="0">
                <a:latin typeface="Arial" charset="0"/>
                <a:ea typeface="楷体_GB2312" pitchFamily="49" charset="-122"/>
              </a:rPr>
              <a:t>3</a:t>
            </a:r>
            <a:r>
              <a:rPr lang="zh-CN" altLang="en-US" sz="4400" b="1" dirty="0">
                <a:latin typeface="Arial" charset="0"/>
                <a:ea typeface="楷体_GB2312" pitchFamily="49" charset="-122"/>
              </a:rPr>
              <a:t>杂化</a:t>
            </a:r>
            <a:endParaRPr lang="zh-CN" altLang="en-US" sz="4400" dirty="0">
              <a:latin typeface="Arial" charset="0"/>
              <a:ea typeface="楷体_GB2312" pitchFamily="49" charset="-122"/>
            </a:endParaRPr>
          </a:p>
        </p:txBody>
      </p:sp>
      <p:sp>
        <p:nvSpPr>
          <p:cNvPr id="7" name="灯片编号占位符 5"/>
          <p:cNvSpPr>
            <a:spLocks noGrp="1"/>
          </p:cNvSpPr>
          <p:nvPr>
            <p:ph type="sldNum" sz="quarter" idx="12"/>
          </p:nvPr>
        </p:nvSpPr>
        <p:spPr/>
        <p:txBody>
          <a:bodyPr/>
          <a:lstStyle/>
          <a:p>
            <a:fld id="{05057840-7AEA-4637-9145-73E5F875D3CD}" type="slidenum">
              <a:rPr lang="en-US" altLang="zh-CN"/>
              <a:pPr/>
              <a:t>29</a:t>
            </a:fld>
            <a:endParaRPr lang="en-US" altLang="zh-CN"/>
          </a:p>
        </p:txBody>
      </p:sp>
      <p:pic>
        <p:nvPicPr>
          <p:cNvPr id="67588" name="Picture 4" descr="结构45"/>
          <p:cNvPicPr>
            <a:picLocks noChangeAspect="1" noChangeArrowheads="1"/>
          </p:cNvPicPr>
          <p:nvPr/>
        </p:nvPicPr>
        <p:blipFill>
          <a:blip r:embed="rId3">
            <a:extLst>
              <a:ext uri="{28A0092B-C50C-407E-A947-70E740481C1C}">
                <a14:useLocalDpi xmlns:a14="http://schemas.microsoft.com/office/drawing/2010/main" val="0"/>
              </a:ext>
            </a:extLst>
          </a:blip>
          <a:srcRect b="8719"/>
          <a:stretch>
            <a:fillRect/>
          </a:stretch>
        </p:blipFill>
        <p:spPr bwMode="auto">
          <a:xfrm>
            <a:off x="119336" y="1212780"/>
            <a:ext cx="5316333" cy="5088003"/>
          </a:xfrm>
          <a:prstGeom prst="rect">
            <a:avLst/>
          </a:prstGeom>
          <a:noFill/>
          <a:extLst>
            <a:ext uri="{909E8E84-426E-40DD-AFC4-6F175D3DCCD1}">
              <a14:hiddenFill xmlns:a14="http://schemas.microsoft.com/office/drawing/2010/main">
                <a:solidFill>
                  <a:srgbClr val="FFFFFF"/>
                </a:solidFill>
              </a14:hiddenFill>
            </a:ext>
          </a:extLst>
        </p:spPr>
      </p:pic>
      <p:sp>
        <p:nvSpPr>
          <p:cNvPr id="67589" name="Rectangle 5"/>
          <p:cNvSpPr>
            <a:spLocks noChangeArrowheads="1"/>
          </p:cNvSpPr>
          <p:nvPr/>
        </p:nvSpPr>
        <p:spPr bwMode="auto">
          <a:xfrm>
            <a:off x="6168008" y="2674460"/>
            <a:ext cx="4696072" cy="2196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342900" indent="-342900">
              <a:lnSpc>
                <a:spcPct val="200000"/>
              </a:lnSpc>
              <a:buFont typeface="Wingdings" pitchFamily="2" charset="2"/>
              <a:buChar char="Ø"/>
            </a:pPr>
            <a:r>
              <a:rPr lang="en-US" altLang="zh-CN" sz="2400" b="1" dirty="0">
                <a:ea typeface="楷体_GB2312" pitchFamily="49" charset="-122"/>
              </a:rPr>
              <a:t>1. </a:t>
            </a:r>
            <a:r>
              <a:rPr lang="zh-CN" altLang="en-US" sz="2400" b="1" dirty="0">
                <a:ea typeface="楷体_GB2312" pitchFamily="49" charset="-122"/>
              </a:rPr>
              <a:t>每个轨道含</a:t>
            </a:r>
            <a:r>
              <a:rPr lang="en-US" altLang="zh-CN" sz="2400" b="1" dirty="0">
                <a:ea typeface="楷体_GB2312" pitchFamily="49" charset="-122"/>
              </a:rPr>
              <a:t>1/4 s</a:t>
            </a:r>
            <a:r>
              <a:rPr lang="zh-CN" altLang="en-US" sz="2400" b="1" dirty="0">
                <a:ea typeface="楷体_GB2312" pitchFamily="49" charset="-122"/>
              </a:rPr>
              <a:t>和</a:t>
            </a:r>
            <a:r>
              <a:rPr lang="en-US" altLang="zh-CN" sz="2400" b="1" dirty="0">
                <a:ea typeface="楷体_GB2312" pitchFamily="49" charset="-122"/>
              </a:rPr>
              <a:t>3/4 p</a:t>
            </a:r>
            <a:r>
              <a:rPr lang="zh-CN" altLang="en-US" sz="2400" b="1" dirty="0">
                <a:ea typeface="楷体_GB2312" pitchFamily="49" charset="-122"/>
              </a:rPr>
              <a:t>成分；</a:t>
            </a:r>
            <a:endParaRPr lang="en-US" altLang="zh-CN" sz="2400" b="1" dirty="0">
              <a:ea typeface="楷体_GB2312" pitchFamily="49" charset="-122"/>
            </a:endParaRPr>
          </a:p>
          <a:p>
            <a:pPr marL="342900" indent="-342900">
              <a:lnSpc>
                <a:spcPct val="200000"/>
              </a:lnSpc>
              <a:buFont typeface="Wingdings" pitchFamily="2" charset="2"/>
              <a:buChar char="Ø"/>
            </a:pPr>
            <a:r>
              <a:rPr lang="en-US" altLang="zh-CN" sz="2400" b="1" dirty="0">
                <a:ea typeface="楷体_GB2312" pitchFamily="49" charset="-122"/>
              </a:rPr>
              <a:t>2. </a:t>
            </a:r>
            <a:r>
              <a:rPr lang="zh-CN" altLang="en-US" sz="2400" b="1" dirty="0">
                <a:ea typeface="楷体_GB2312" pitchFamily="49" charset="-122"/>
              </a:rPr>
              <a:t>正四面体结构 ；</a:t>
            </a:r>
            <a:endParaRPr lang="en-US" altLang="zh-CN" sz="2400" b="1" dirty="0">
              <a:ea typeface="楷体_GB2312" pitchFamily="49" charset="-122"/>
            </a:endParaRPr>
          </a:p>
          <a:p>
            <a:pPr marL="342900" indent="-342900">
              <a:lnSpc>
                <a:spcPct val="200000"/>
              </a:lnSpc>
              <a:buFont typeface="Wingdings" pitchFamily="2" charset="2"/>
              <a:buChar char="Ø"/>
            </a:pPr>
            <a:r>
              <a:rPr lang="en-US" altLang="zh-CN" sz="2400" b="1" dirty="0">
                <a:ea typeface="楷体_GB2312" pitchFamily="49" charset="-122"/>
              </a:rPr>
              <a:t>3. </a:t>
            </a:r>
            <a:r>
              <a:rPr lang="zh-CN" altLang="en-US" sz="2400" b="1" dirty="0">
                <a:ea typeface="楷体_GB2312" pitchFamily="49" charset="-122"/>
              </a:rPr>
              <a:t>杂化轨道夹角为</a:t>
            </a:r>
            <a:r>
              <a:rPr lang="en-US" altLang="zh-CN" sz="2400" b="1" dirty="0">
                <a:ea typeface="楷体_GB2312" pitchFamily="49" charset="-122"/>
              </a:rPr>
              <a:t>109°28'</a:t>
            </a:r>
            <a:r>
              <a:rPr lang="zh-CN" altLang="en-US" sz="2400" b="1" dirty="0">
                <a:ea typeface="楷体_GB2312" pitchFamily="49" charset="-122"/>
              </a:rPr>
              <a:t>；</a:t>
            </a:r>
            <a:endParaRPr lang="en-US" altLang="zh-CN" sz="2400" b="1" dirty="0">
              <a:ea typeface="楷体_GB2312" pitchFamily="49" charset="-122"/>
            </a:endParaRPr>
          </a:p>
        </p:txBody>
      </p:sp>
      <p:sp>
        <p:nvSpPr>
          <p:cNvPr id="2" name="矩形 1"/>
          <p:cNvSpPr/>
          <p:nvPr/>
        </p:nvSpPr>
        <p:spPr>
          <a:xfrm>
            <a:off x="6096000" y="1436045"/>
            <a:ext cx="5107152" cy="1134413"/>
          </a:xfrm>
          <a:prstGeom prst="rect">
            <a:avLst/>
          </a:prstGeom>
        </p:spPr>
        <p:txBody>
          <a:bodyPr wrap="square">
            <a:spAutoFit/>
          </a:bodyPr>
          <a:lstStyle/>
          <a:p>
            <a:pPr>
              <a:lnSpc>
                <a:spcPct val="150000"/>
              </a:lnSpc>
            </a:pPr>
            <a:r>
              <a:rPr lang="zh-CN" altLang="en-US" sz="2400" b="1" dirty="0">
                <a:latin typeface="Arial" charset="0"/>
                <a:ea typeface="楷体_GB2312" pitchFamily="49" charset="-122"/>
              </a:rPr>
              <a:t>一个</a:t>
            </a:r>
            <a:r>
              <a:rPr lang="en-US" altLang="zh-CN" sz="2400" b="1" i="1" dirty="0">
                <a:latin typeface="Arial" charset="0"/>
                <a:ea typeface="楷体_GB2312" pitchFamily="49" charset="-122"/>
              </a:rPr>
              <a:t>s</a:t>
            </a:r>
            <a:r>
              <a:rPr lang="zh-CN" altLang="en-US" sz="2400" b="1" dirty="0">
                <a:latin typeface="Arial" charset="0"/>
                <a:ea typeface="楷体_GB2312" pitchFamily="49" charset="-122"/>
              </a:rPr>
              <a:t>轨道和三个</a:t>
            </a:r>
            <a:r>
              <a:rPr lang="en-US" altLang="zh-CN" sz="2400" b="1" dirty="0">
                <a:latin typeface="Arial" charset="0"/>
                <a:ea typeface="楷体_GB2312" pitchFamily="49" charset="-122"/>
              </a:rPr>
              <a:t>p</a:t>
            </a:r>
            <a:r>
              <a:rPr lang="zh-CN" altLang="en-US" sz="2400" b="1" dirty="0">
                <a:latin typeface="Arial" charset="0"/>
                <a:ea typeface="楷体_GB2312" pitchFamily="49" charset="-122"/>
              </a:rPr>
              <a:t>轨道杂化形成四个</a:t>
            </a:r>
            <a:r>
              <a:rPr lang="en-US" altLang="zh-CN" sz="2400" b="1" dirty="0">
                <a:latin typeface="Arial" charset="0"/>
                <a:ea typeface="楷体_GB2312" pitchFamily="49" charset="-122"/>
              </a:rPr>
              <a:t>sp</a:t>
            </a:r>
            <a:r>
              <a:rPr lang="en-US" altLang="zh-CN" sz="2400" b="1" baseline="30000" dirty="0">
                <a:latin typeface="Arial" charset="0"/>
                <a:ea typeface="楷体_GB2312" pitchFamily="49" charset="-122"/>
              </a:rPr>
              <a:t>3</a:t>
            </a:r>
            <a:r>
              <a:rPr lang="zh-CN" altLang="en-US" sz="2400" b="1" dirty="0">
                <a:latin typeface="Arial" charset="0"/>
                <a:ea typeface="楷体_GB2312" pitchFamily="49" charset="-122"/>
              </a:rPr>
              <a:t>杂化轨道</a:t>
            </a:r>
            <a:r>
              <a:rPr lang="zh-CN" altLang="en-US" sz="2400" dirty="0">
                <a:latin typeface="Arial" charset="0"/>
                <a:ea typeface="楷体_GB2312" pitchFamily="49" charset="-122"/>
              </a:rPr>
              <a:t> </a:t>
            </a:r>
            <a:endParaRPr lang="zh-CN" altLang="en-US" sz="2400" dirty="0"/>
          </a:p>
        </p:txBody>
      </p:sp>
      <p:sp>
        <p:nvSpPr>
          <p:cNvPr id="3" name="页脚占位符 2">
            <a:extLst>
              <a:ext uri="{FF2B5EF4-FFF2-40B4-BE49-F238E27FC236}">
                <a16:creationId xmlns:a16="http://schemas.microsoft.com/office/drawing/2014/main" id="{5234C4F4-5061-45D5-9764-05D8DA66399A}"/>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4074721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checkerboard(across)">
                                      <p:cBhvr>
                                        <p:cTn id="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81200" y="277814"/>
            <a:ext cx="8229600" cy="788987"/>
          </a:xfrm>
        </p:spPr>
        <p:txBody>
          <a:bodyPr>
            <a:normAutofit fontScale="90000"/>
          </a:bodyPr>
          <a:lstStyle/>
          <a:p>
            <a:pPr algn="ctr"/>
            <a:r>
              <a:rPr lang="zh-CN" altLang="en-US" sz="4600" b="1" dirty="0"/>
              <a:t>分子结构</a:t>
            </a:r>
            <a:endParaRPr lang="en-US" altLang="zh-CN" sz="4600" b="1" dirty="0"/>
          </a:p>
        </p:txBody>
      </p:sp>
      <p:sp>
        <p:nvSpPr>
          <p:cNvPr id="158723" name="Rectangle 3"/>
          <p:cNvSpPr>
            <a:spLocks noGrp="1" noChangeArrowheads="1"/>
          </p:cNvSpPr>
          <p:nvPr>
            <p:ph idx="1"/>
          </p:nvPr>
        </p:nvSpPr>
        <p:spPr>
          <a:xfrm>
            <a:off x="1981200" y="1447801"/>
            <a:ext cx="8229600" cy="4530725"/>
          </a:xfrm>
        </p:spPr>
        <p:txBody>
          <a:bodyPr>
            <a:normAutofit/>
          </a:bodyPr>
          <a:lstStyle/>
          <a:p>
            <a:pPr>
              <a:lnSpc>
                <a:spcPct val="150000"/>
              </a:lnSpc>
            </a:pPr>
            <a:r>
              <a:rPr lang="en-US" altLang="zh-CN" sz="3300" b="1" dirty="0"/>
              <a:t>1</a:t>
            </a:r>
            <a:r>
              <a:rPr lang="zh-CN" altLang="en-US" sz="3300" b="1" dirty="0"/>
              <a:t>、现代价键理论</a:t>
            </a:r>
          </a:p>
          <a:p>
            <a:pPr>
              <a:lnSpc>
                <a:spcPct val="150000"/>
              </a:lnSpc>
            </a:pPr>
            <a:r>
              <a:rPr lang="en-US" altLang="zh-CN" sz="3300" b="1" dirty="0"/>
              <a:t>2</a:t>
            </a:r>
            <a:r>
              <a:rPr lang="zh-CN" altLang="en-US" sz="3300" b="1" dirty="0"/>
              <a:t>、杂化轨道理论</a:t>
            </a:r>
          </a:p>
          <a:p>
            <a:pPr>
              <a:lnSpc>
                <a:spcPct val="150000"/>
              </a:lnSpc>
            </a:pPr>
            <a:r>
              <a:rPr lang="en-US" altLang="zh-CN" sz="3300" b="1" dirty="0"/>
              <a:t>3</a:t>
            </a:r>
            <a:r>
              <a:rPr lang="zh-CN" altLang="en-US" sz="3300" b="1" dirty="0"/>
              <a:t>、价层电子对互斥理论</a:t>
            </a:r>
          </a:p>
          <a:p>
            <a:pPr>
              <a:lnSpc>
                <a:spcPct val="150000"/>
              </a:lnSpc>
            </a:pPr>
            <a:r>
              <a:rPr lang="en-US" altLang="zh-CN" sz="3300" b="1" dirty="0"/>
              <a:t>4</a:t>
            </a:r>
            <a:r>
              <a:rPr lang="zh-CN" altLang="en-US" sz="3300" b="1" dirty="0"/>
              <a:t>、分子轨道理论简介</a:t>
            </a:r>
            <a:endParaRPr lang="en-US" altLang="zh-CN" sz="3300" b="1" dirty="0"/>
          </a:p>
          <a:p>
            <a:pPr>
              <a:lnSpc>
                <a:spcPct val="150000"/>
              </a:lnSpc>
            </a:pPr>
            <a:r>
              <a:rPr lang="en-US" altLang="zh-CN" sz="3300" b="1" dirty="0"/>
              <a:t>5</a:t>
            </a:r>
            <a:r>
              <a:rPr lang="zh-CN" altLang="en-US" sz="3300" b="1" dirty="0"/>
              <a:t>、分子间作用力</a:t>
            </a:r>
          </a:p>
        </p:txBody>
      </p:sp>
      <p:sp>
        <p:nvSpPr>
          <p:cNvPr id="7" name="灯片编号占位符 5"/>
          <p:cNvSpPr>
            <a:spLocks noGrp="1"/>
          </p:cNvSpPr>
          <p:nvPr>
            <p:ph type="sldNum" sz="quarter" idx="12"/>
          </p:nvPr>
        </p:nvSpPr>
        <p:spPr/>
        <p:txBody>
          <a:bodyPr/>
          <a:lstStyle/>
          <a:p>
            <a:fld id="{3340D1AF-69C8-4220-ABA6-C89FFC0D17B5}" type="slidenum">
              <a:rPr lang="en-US" altLang="zh-CN"/>
              <a:pPr/>
              <a:t>3</a:t>
            </a:fld>
            <a:endParaRPr lang="en-US" altLang="zh-CN"/>
          </a:p>
        </p:txBody>
      </p:sp>
      <p:sp>
        <p:nvSpPr>
          <p:cNvPr id="2" name="页脚占位符 1">
            <a:extLst>
              <a:ext uri="{FF2B5EF4-FFF2-40B4-BE49-F238E27FC236}">
                <a16:creationId xmlns:a16="http://schemas.microsoft.com/office/drawing/2014/main" id="{3F111336-C928-42A4-A43E-FC8B8580C4FF}"/>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712204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2"/>
          </p:nvPr>
        </p:nvSpPr>
        <p:spPr/>
        <p:txBody>
          <a:bodyPr/>
          <a:lstStyle/>
          <a:p>
            <a:fld id="{B5C79ABA-3F8B-4323-A9FD-1FEC900F4123}" type="slidenum">
              <a:rPr lang="en-US" altLang="zh-CN"/>
              <a:pPr/>
              <a:t>30</a:t>
            </a:fld>
            <a:endParaRPr lang="en-US" altLang="zh-CN"/>
          </a:p>
        </p:txBody>
      </p:sp>
      <p:pic>
        <p:nvPicPr>
          <p:cNvPr id="73733" name="Picture 5" descr="ch91c"/>
          <p:cNvPicPr>
            <a:picLocks noChangeAspect="1" noChangeArrowheads="1"/>
          </p:cNvPicPr>
          <p:nvPr/>
        </p:nvPicPr>
        <p:blipFill rotWithShape="1">
          <a:blip r:embed="rId3">
            <a:extLst>
              <a:ext uri="{28A0092B-C50C-407E-A947-70E740481C1C}">
                <a14:useLocalDpi xmlns:a14="http://schemas.microsoft.com/office/drawing/2010/main" val="0"/>
              </a:ext>
            </a:extLst>
          </a:blip>
          <a:srcRect b="11831"/>
          <a:stretch/>
        </p:blipFill>
        <p:spPr bwMode="auto">
          <a:xfrm>
            <a:off x="8976320" y="3604319"/>
            <a:ext cx="2549525" cy="235428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3736" name="Text Box 8"/>
          <p:cNvSpPr txBox="1">
            <a:spLocks noChangeArrowheads="1"/>
          </p:cNvSpPr>
          <p:nvPr/>
        </p:nvSpPr>
        <p:spPr bwMode="auto">
          <a:xfrm>
            <a:off x="4175125" y="280660"/>
            <a:ext cx="3775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3200">
                <a:ea typeface="楷体_GB2312" pitchFamily="49" charset="-122"/>
              </a:rPr>
              <a:t>CH</a:t>
            </a:r>
            <a:r>
              <a:rPr lang="en-US" altLang="zh-CN" sz="3200" baseline="-25000">
                <a:ea typeface="楷体_GB2312" pitchFamily="49" charset="-122"/>
              </a:rPr>
              <a:t>4</a:t>
            </a:r>
            <a:r>
              <a:rPr lang="zh-CN" altLang="en-US" sz="3200">
                <a:ea typeface="楷体_GB2312" pitchFamily="49" charset="-122"/>
              </a:rPr>
              <a:t>的分子空间构型</a:t>
            </a:r>
          </a:p>
        </p:txBody>
      </p:sp>
      <p:pic>
        <p:nvPicPr>
          <p:cNvPr id="73737" name="Picture 9" descr="ch91d"/>
          <p:cNvPicPr>
            <a:picLocks noChangeAspect="1" noChangeArrowheads="1"/>
          </p:cNvPicPr>
          <p:nvPr/>
        </p:nvPicPr>
        <p:blipFill rotWithShape="1">
          <a:blip r:embed="rId4">
            <a:extLst>
              <a:ext uri="{28A0092B-C50C-407E-A947-70E740481C1C}">
                <a14:useLocalDpi xmlns:a14="http://schemas.microsoft.com/office/drawing/2010/main" val="0"/>
              </a:ext>
            </a:extLst>
          </a:blip>
          <a:srcRect t="-188"/>
          <a:stretch/>
        </p:blipFill>
        <p:spPr bwMode="auto">
          <a:xfrm>
            <a:off x="263352" y="3681413"/>
            <a:ext cx="8627494" cy="23077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73747" name="Group 19"/>
          <p:cNvGraphicFramePr>
            <a:graphicFrameLocks noGrp="1"/>
          </p:cNvGraphicFramePr>
          <p:nvPr/>
        </p:nvGraphicFramePr>
        <p:xfrm>
          <a:off x="1524000" y="2644775"/>
          <a:ext cx="9144000" cy="503238"/>
        </p:xfrm>
        <a:graphic>
          <a:graphicData uri="http://schemas.openxmlformats.org/drawingml/2006/table">
            <a:tbl>
              <a:tblPr/>
              <a:tblGrid>
                <a:gridCol w="9144000">
                  <a:extLst>
                    <a:ext uri="{9D8B030D-6E8A-4147-A177-3AD203B41FA5}">
                      <a16:colId xmlns:a16="http://schemas.microsoft.com/office/drawing/2014/main" val="20000"/>
                    </a:ext>
                  </a:extLst>
                </a:gridCol>
              </a:tblGrid>
              <a:tr h="503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br>
                        <a:rPr kumimoji="0" lang="en-US" altLang="zh-CN" sz="900" b="0" i="0" u="none" strike="noStrike" cap="none" normalizeH="0" baseline="0">
                          <a:ln>
                            <a:noFill/>
                          </a:ln>
                          <a:solidFill>
                            <a:srgbClr val="000000"/>
                          </a:solidFill>
                          <a:effectLst/>
                          <a:latin typeface="Arial" charset="0"/>
                          <a:ea typeface="宋体" charset="-122"/>
                          <a:cs typeface="Arial" charset="0"/>
                        </a:rPr>
                      </a:br>
                      <a:endParaRPr kumimoji="0" lang="en-US" altLang="zh-CN" sz="1800" b="0" i="0" u="none" strike="noStrike" cap="none" normalizeH="0" baseline="0">
                        <a:ln>
                          <a:noFill/>
                        </a:ln>
                        <a:solidFill>
                          <a:schemeClr val="tx1"/>
                        </a:solidFill>
                        <a:effectLst/>
                        <a:latin typeface="Arial" charset="0"/>
                        <a:ea typeface="宋体" charset="-122"/>
                      </a:endParaRP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73757" name="Group 29"/>
          <p:cNvGraphicFramePr>
            <a:graphicFrameLocks noGrp="1"/>
          </p:cNvGraphicFramePr>
          <p:nvPr/>
        </p:nvGraphicFramePr>
        <p:xfrm>
          <a:off x="1524000" y="3148013"/>
          <a:ext cx="4057650" cy="1066800"/>
        </p:xfrm>
        <a:graphic>
          <a:graphicData uri="http://schemas.openxmlformats.org/drawingml/2006/table">
            <a:tbl>
              <a:tblPr/>
              <a:tblGrid>
                <a:gridCol w="4057650">
                  <a:extLst>
                    <a:ext uri="{9D8B030D-6E8A-4147-A177-3AD203B41FA5}">
                      <a16:colId xmlns:a16="http://schemas.microsoft.com/office/drawing/2014/main" val="20000"/>
                    </a:ext>
                  </a:extLst>
                </a:gridCol>
              </a:tblGrid>
              <a:tr h="1066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Arial" charset="0"/>
                          <a:ea typeface="宋体" charset="-122"/>
                          <a:cs typeface="Arial" charset="0"/>
                          <a:hlinkClick r:id="rId5"/>
                        </a:rPr>
                        <a:t>  </a:t>
                      </a:r>
                      <a:r>
                        <a:rPr kumimoji="0" lang="en-US" altLang="zh-CN" sz="5500" b="0" i="0" u="none" strike="noStrike" cap="none" normalizeH="0" baseline="0" dirty="0">
                          <a:ln>
                            <a:noFill/>
                          </a:ln>
                          <a:solidFill>
                            <a:schemeClr val="tx1"/>
                          </a:solidFill>
                          <a:effectLst/>
                          <a:latin typeface="Arial" charset="0"/>
                          <a:ea typeface="宋体" charset="-122"/>
                          <a:cs typeface="Arial" charset="0"/>
                        </a:rPr>
                        <a:t> </a:t>
                      </a:r>
                      <a:r>
                        <a:rPr kumimoji="0" lang="en-US" altLang="zh-CN" sz="900" b="0" i="0" u="none" strike="noStrike" cap="none" normalizeH="0" baseline="0" dirty="0">
                          <a:ln>
                            <a:noFill/>
                          </a:ln>
                          <a:solidFill>
                            <a:schemeClr val="tx1"/>
                          </a:solidFill>
                          <a:effectLst/>
                          <a:latin typeface="Arial" charset="0"/>
                          <a:ea typeface="宋体" charset="-122"/>
                          <a:cs typeface="Arial" charset="0"/>
                        </a:rPr>
                        <a:t>                                                                                                                       </a:t>
                      </a:r>
                    </a:p>
                  </a:txBody>
                  <a:tcPr anchor="ct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73749" name="Picture 21" descr="20060110092326155">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3075" y="1262756"/>
            <a:ext cx="8924925" cy="20748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3BB087B1-4476-454E-9C8A-158545C8A795}"/>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9699125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animEffect transition="in" filter="checkerboard(across)">
                                      <p:cBhvr>
                                        <p:cTn id="7" dur="500"/>
                                        <p:tgtEl>
                                          <p:spTgt spid="73737"/>
                                        </p:tgtEl>
                                      </p:cBhvr>
                                    </p:animEffect>
                                  </p:childTnLst>
                                </p:cTn>
                              </p:par>
                              <p:par>
                                <p:cTn id="8" presetID="5" presetClass="entr" presetSubtype="10" fill="hold" nodeType="withEffect">
                                  <p:stCondLst>
                                    <p:cond delay="0"/>
                                  </p:stCondLst>
                                  <p:childTnLst>
                                    <p:set>
                                      <p:cBhvr>
                                        <p:cTn id="9" dur="1" fill="hold">
                                          <p:stCondLst>
                                            <p:cond delay="0"/>
                                          </p:stCondLst>
                                        </p:cTn>
                                        <p:tgtEl>
                                          <p:spTgt spid="73733"/>
                                        </p:tgtEl>
                                        <p:attrNameLst>
                                          <p:attrName>style.visibility</p:attrName>
                                        </p:attrNameLst>
                                      </p:cBhvr>
                                      <p:to>
                                        <p:strVal val="visible"/>
                                      </p:to>
                                    </p:set>
                                    <p:animEffect transition="in" filter="checkerboard(across)">
                                      <p:cBhvr>
                                        <p:cTn id="10"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lgn="ctr"/>
            <a:r>
              <a:rPr lang="zh-CN" altLang="en-US" sz="3600" b="1" dirty="0">
                <a:latin typeface="楷体_GB2312" pitchFamily="49" charset="-122"/>
                <a:ea typeface="楷体_GB2312" pitchFamily="49" charset="-122"/>
              </a:rPr>
              <a:t>等性与不等杂化 </a:t>
            </a:r>
          </a:p>
        </p:txBody>
      </p:sp>
      <p:sp>
        <p:nvSpPr>
          <p:cNvPr id="68611" name="Rectangle 3"/>
          <p:cNvSpPr>
            <a:spLocks noGrp="1" noChangeArrowheads="1"/>
          </p:cNvSpPr>
          <p:nvPr>
            <p:ph sz="half" idx="1"/>
          </p:nvPr>
        </p:nvSpPr>
        <p:spPr>
          <a:xfrm>
            <a:off x="983432" y="1340768"/>
            <a:ext cx="10153128" cy="2362200"/>
          </a:xfrm>
        </p:spPr>
        <p:txBody>
          <a:bodyPr>
            <a:normAutofit/>
          </a:bodyPr>
          <a:lstStyle/>
          <a:p>
            <a:pPr>
              <a:lnSpc>
                <a:spcPct val="200000"/>
              </a:lnSpc>
            </a:pPr>
            <a:r>
              <a:rPr lang="zh-CN" altLang="en-US" b="1" dirty="0"/>
              <a:t>所含</a:t>
            </a:r>
            <a:r>
              <a:rPr lang="en-US" altLang="zh-CN" b="1" i="1" dirty="0"/>
              <a:t>s</a:t>
            </a:r>
            <a:r>
              <a:rPr lang="zh-CN" altLang="en-US" b="1" dirty="0"/>
              <a:t>成分和</a:t>
            </a:r>
            <a:r>
              <a:rPr lang="en-US" altLang="zh-CN" b="1" dirty="0"/>
              <a:t>p</a:t>
            </a:r>
            <a:r>
              <a:rPr lang="zh-CN" altLang="en-US" b="1" dirty="0"/>
              <a:t>成分的比例相同、能量相等、各杂化轨道的形状也一样，这类杂化叫做</a:t>
            </a:r>
            <a:r>
              <a:rPr lang="zh-CN" altLang="en-US" b="1" dirty="0">
                <a:solidFill>
                  <a:srgbClr val="FF3300"/>
                </a:solidFill>
              </a:rPr>
              <a:t>等性杂化</a:t>
            </a:r>
            <a:r>
              <a:rPr lang="en-US" altLang="zh-CN" b="1" dirty="0">
                <a:solidFill>
                  <a:srgbClr val="FF3300"/>
                </a:solidFill>
              </a:rPr>
              <a:t>(equivalent hybridization)</a:t>
            </a:r>
            <a:r>
              <a:rPr lang="zh-CN" altLang="en-US" b="1" dirty="0">
                <a:solidFill>
                  <a:srgbClr val="FF3300"/>
                </a:solidFill>
              </a:rPr>
              <a:t>。</a:t>
            </a:r>
            <a:endParaRPr lang="zh-CN" altLang="en-US" b="1" dirty="0"/>
          </a:p>
        </p:txBody>
      </p:sp>
      <p:sp>
        <p:nvSpPr>
          <p:cNvPr id="7" name="灯片编号占位符 6"/>
          <p:cNvSpPr>
            <a:spLocks noGrp="1"/>
          </p:cNvSpPr>
          <p:nvPr>
            <p:ph type="sldNum" sz="quarter" idx="12"/>
          </p:nvPr>
        </p:nvSpPr>
        <p:spPr/>
        <p:txBody>
          <a:bodyPr/>
          <a:lstStyle/>
          <a:p>
            <a:fld id="{CC5C8FB7-7CC3-47D6-995F-E5F033E3D588}" type="slidenum">
              <a:rPr lang="en-US" altLang="zh-CN"/>
              <a:pPr/>
              <a:t>31</a:t>
            </a:fld>
            <a:endParaRPr lang="en-US" altLang="zh-CN"/>
          </a:p>
        </p:txBody>
      </p:sp>
      <p:pic>
        <p:nvPicPr>
          <p:cNvPr id="68613" name="Picture 5" descr="10-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4114800"/>
            <a:ext cx="8229600" cy="1847850"/>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89DA0FBB-61C9-4F7E-B43E-B28EAC4387AA}"/>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370566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checkerboard(across)">
                                      <p:cBhvr>
                                        <p:cTn id="7" dur="500"/>
                                        <p:tgtEl>
                                          <p:spTgt spid="6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checkerboard(across)">
                                      <p:cBhvr>
                                        <p:cTn id="12" dur="500"/>
                                        <p:tgtEl>
                                          <p:spTgt spid="68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BAB06A8A-98D3-4F1C-9B3D-CFB5068BA12B}" type="slidenum">
              <a:rPr lang="en-US" altLang="zh-CN"/>
              <a:pPr/>
              <a:t>32</a:t>
            </a:fld>
            <a:endParaRPr lang="en-US" altLang="zh-CN"/>
          </a:p>
        </p:txBody>
      </p:sp>
      <p:pic>
        <p:nvPicPr>
          <p:cNvPr id="75788" name="Picture 12" descr="course2-3-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580" y="3952081"/>
            <a:ext cx="6819900" cy="2005012"/>
          </a:xfrm>
          <a:prstGeom prst="rect">
            <a:avLst/>
          </a:prstGeom>
          <a:noFill/>
          <a:extLst>
            <a:ext uri="{909E8E84-426E-40DD-AFC4-6F175D3DCCD1}">
              <a14:hiddenFill xmlns:a14="http://schemas.microsoft.com/office/drawing/2010/main">
                <a:solidFill>
                  <a:srgbClr val="FFFFFF"/>
                </a:solidFill>
              </a14:hiddenFill>
            </a:ext>
          </a:extLst>
        </p:spPr>
      </p:pic>
      <p:pic>
        <p:nvPicPr>
          <p:cNvPr id="75789" name="Picture 13" descr="course2-3-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20" y="2905919"/>
            <a:ext cx="5381625" cy="1046162"/>
          </a:xfrm>
          <a:prstGeom prst="rect">
            <a:avLst/>
          </a:prstGeom>
          <a:noFill/>
          <a:extLst>
            <a:ext uri="{909E8E84-426E-40DD-AFC4-6F175D3DCCD1}">
              <a14:hiddenFill xmlns:a14="http://schemas.microsoft.com/office/drawing/2010/main">
                <a:solidFill>
                  <a:srgbClr val="FFFFFF"/>
                </a:solidFill>
              </a14:hiddenFill>
            </a:ext>
          </a:extLst>
        </p:spPr>
      </p:pic>
      <p:sp>
        <p:nvSpPr>
          <p:cNvPr id="75790" name="Rectangle 14"/>
          <p:cNvSpPr>
            <a:spLocks noChangeArrowheads="1"/>
          </p:cNvSpPr>
          <p:nvPr/>
        </p:nvSpPr>
        <p:spPr bwMode="auto">
          <a:xfrm>
            <a:off x="983432" y="1268760"/>
            <a:ext cx="10153128"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50000"/>
              </a:lnSpc>
              <a:spcBef>
                <a:spcPct val="20000"/>
              </a:spcBef>
              <a:buClr>
                <a:schemeClr val="accent1"/>
              </a:buClr>
              <a:buSzPct val="65000"/>
              <a:buFont typeface="Wingdings" pitchFamily="2" charset="2"/>
              <a:buChar char="n"/>
            </a:pPr>
            <a:r>
              <a:rPr lang="zh-CN" altLang="en-US" sz="3200" dirty="0">
                <a:ea typeface="楷体_GB2312" pitchFamily="49" charset="-122"/>
              </a:rPr>
              <a:t>在杂化轨道中</a:t>
            </a:r>
            <a:r>
              <a:rPr lang="zh-CN" altLang="en-US" sz="3200" dirty="0">
                <a:solidFill>
                  <a:srgbClr val="FF3300"/>
                </a:solidFill>
                <a:ea typeface="楷体_GB2312" pitchFamily="49" charset="-122"/>
              </a:rPr>
              <a:t>有不参加成键的孤对电子存在</a:t>
            </a:r>
            <a:r>
              <a:rPr lang="zh-CN" altLang="en-US" sz="3200" dirty="0">
                <a:ea typeface="楷体_GB2312" pitchFamily="49" charset="-122"/>
              </a:rPr>
              <a:t>，使各杂化轨道的成分和能量不完全相同</a:t>
            </a:r>
            <a:endParaRPr lang="zh-CN" altLang="en-US" sz="3200" dirty="0"/>
          </a:p>
        </p:txBody>
      </p:sp>
      <p:sp>
        <p:nvSpPr>
          <p:cNvPr id="8" name="Rectangle 2"/>
          <p:cNvSpPr txBox="1">
            <a:spLocks noChangeArrowheads="1"/>
          </p:cNvSpPr>
          <p:nvPr/>
        </p:nvSpPr>
        <p:spPr>
          <a:xfrm>
            <a:off x="1303251" y="463469"/>
            <a:ext cx="9585498" cy="624132"/>
          </a:xfrm>
          <a:prstGeom prst="rect">
            <a:avLst/>
          </a:prstGeom>
        </p:spPr>
        <p:txBody>
          <a:bodyPr/>
          <a:lstStyle>
            <a:lvl1pPr algn="l" defTabSz="9144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3200" b="1" dirty="0">
                <a:latin typeface="+mn-lt"/>
                <a:ea typeface="楷体_GB2312" pitchFamily="49" charset="-122"/>
              </a:rPr>
              <a:t>不等性的杂化 </a:t>
            </a:r>
            <a:r>
              <a:rPr lang="en-US" altLang="zh-CN" sz="3200" dirty="0">
                <a:solidFill>
                  <a:srgbClr val="FF3300"/>
                </a:solidFill>
                <a:latin typeface="+mn-lt"/>
                <a:ea typeface="楷体_GB2312" pitchFamily="49" charset="-122"/>
              </a:rPr>
              <a:t>(nonequivalent hybridization)</a:t>
            </a:r>
            <a:r>
              <a:rPr lang="zh-CN" altLang="en-US" sz="3200" b="1" dirty="0">
                <a:latin typeface="+mn-lt"/>
                <a:ea typeface="楷体_GB2312" pitchFamily="49" charset="-122"/>
              </a:rPr>
              <a:t> </a:t>
            </a:r>
          </a:p>
        </p:txBody>
      </p:sp>
      <p:sp>
        <p:nvSpPr>
          <p:cNvPr id="2" name="页脚占位符 1">
            <a:extLst>
              <a:ext uri="{FF2B5EF4-FFF2-40B4-BE49-F238E27FC236}">
                <a16:creationId xmlns:a16="http://schemas.microsoft.com/office/drawing/2014/main" id="{A0D526E1-76DD-4E7E-A83E-44042B2722B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7834931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5789"/>
                                        </p:tgtEl>
                                        <p:attrNameLst>
                                          <p:attrName>style.visibility</p:attrName>
                                        </p:attrNameLst>
                                      </p:cBhvr>
                                      <p:to>
                                        <p:strVal val="visible"/>
                                      </p:to>
                                    </p:set>
                                    <p:animEffect transition="in" filter="checkerboard(across)">
                                      <p:cBhvr>
                                        <p:cTn id="7" dur="500"/>
                                        <p:tgtEl>
                                          <p:spTgt spid="75789"/>
                                        </p:tgtEl>
                                      </p:cBhvr>
                                    </p:animEffect>
                                  </p:childTnLst>
                                </p:cTn>
                              </p:par>
                              <p:par>
                                <p:cTn id="8" presetID="5" presetClass="entr" presetSubtype="10" fill="hold" nodeType="withEffect">
                                  <p:stCondLst>
                                    <p:cond delay="0"/>
                                  </p:stCondLst>
                                  <p:childTnLst>
                                    <p:set>
                                      <p:cBhvr>
                                        <p:cTn id="9" dur="1" fill="hold">
                                          <p:stCondLst>
                                            <p:cond delay="0"/>
                                          </p:stCondLst>
                                        </p:cTn>
                                        <p:tgtEl>
                                          <p:spTgt spid="75788"/>
                                        </p:tgtEl>
                                        <p:attrNameLst>
                                          <p:attrName>style.visibility</p:attrName>
                                        </p:attrNameLst>
                                      </p:cBhvr>
                                      <p:to>
                                        <p:strVal val="visible"/>
                                      </p:to>
                                    </p:set>
                                    <p:animEffect transition="in" filter="checkerboard(across)">
                                      <p:cBhvr>
                                        <p:cTn id="10" dur="500"/>
                                        <p:tgtEl>
                                          <p:spTgt spid="75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147AD91-CC25-4065-9646-35A9314DDD17}"/>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ECA45FE0-36AC-4657-84C3-7552EA0E473F}"/>
              </a:ext>
            </a:extLst>
          </p:cNvPr>
          <p:cNvSpPr>
            <a:spLocks noGrp="1"/>
          </p:cNvSpPr>
          <p:nvPr>
            <p:ph type="sldNum" sz="quarter" idx="12"/>
          </p:nvPr>
        </p:nvSpPr>
        <p:spPr/>
        <p:txBody>
          <a:bodyPr/>
          <a:lstStyle/>
          <a:p>
            <a:fld id="{0C913308-F349-4B6D-A68A-DD1791B4A57B}" type="slidenum">
              <a:rPr lang="zh-CN" altLang="en-US" smtClean="0"/>
              <a:t>33</a:t>
            </a:fld>
            <a:endParaRPr lang="zh-CN" altLang="en-US" dirty="0"/>
          </a:p>
        </p:txBody>
      </p:sp>
      <p:sp>
        <p:nvSpPr>
          <p:cNvPr id="4" name="矩形 3">
            <a:extLst>
              <a:ext uri="{FF2B5EF4-FFF2-40B4-BE49-F238E27FC236}">
                <a16:creationId xmlns:a16="http://schemas.microsoft.com/office/drawing/2014/main" id="{18198D31-3F05-4E28-86DA-3F41FFC5AA8F}"/>
              </a:ext>
            </a:extLst>
          </p:cNvPr>
          <p:cNvSpPr/>
          <p:nvPr/>
        </p:nvSpPr>
        <p:spPr>
          <a:xfrm>
            <a:off x="1055440" y="1556792"/>
            <a:ext cx="10153128" cy="2677656"/>
          </a:xfrm>
          <a:prstGeom prst="rect">
            <a:avLst/>
          </a:prstGeom>
        </p:spPr>
        <p:txBody>
          <a:bodyPr wrap="square">
            <a:spAutoFit/>
          </a:bodyPr>
          <a:lstStyle/>
          <a:p>
            <a:pPr marL="457200" indent="-457200">
              <a:lnSpc>
                <a:spcPct val="200000"/>
              </a:lnSpc>
              <a:spcAft>
                <a:spcPts val="0"/>
              </a:spcAft>
              <a:buFont typeface="Arial" panose="020B0604020202020204" pitchFamily="34" charset="0"/>
              <a:buChar char="•"/>
            </a:pPr>
            <a:r>
              <a:rPr lang="zh-CN" altLang="zh-CN" sz="2800" dirty="0">
                <a:solidFill>
                  <a:srgbClr val="000000"/>
                </a:solidFill>
                <a:latin typeface="Times New Roman" panose="02020603050405020304" pitchFamily="18" charset="0"/>
                <a:cs typeface="Times New Roman" panose="02020603050405020304" pitchFamily="18" charset="0"/>
              </a:rPr>
              <a:t>已知</a:t>
            </a:r>
            <a:r>
              <a:rPr lang="en-US" altLang="zh-CN" sz="2800" dirty="0">
                <a:solidFill>
                  <a:srgbClr val="000000"/>
                </a:solidFill>
                <a:latin typeface="Times New Roman" panose="02020603050405020304" pitchFamily="18" charset="0"/>
                <a:cs typeface="Times New Roman" panose="02020603050405020304" pitchFamily="18" charset="0"/>
              </a:rPr>
              <a:t>PC1</a:t>
            </a:r>
            <a:r>
              <a:rPr lang="en-US" altLang="zh-CN" sz="2800" baseline="-25000" dirty="0">
                <a:solidFill>
                  <a:srgbClr val="000000"/>
                </a:solidFill>
                <a:latin typeface="Times New Roman" panose="02020603050405020304" pitchFamily="18" charset="0"/>
                <a:cs typeface="Times New Roman" panose="02020603050405020304" pitchFamily="18" charset="0"/>
              </a:rPr>
              <a:t>3</a:t>
            </a:r>
            <a:r>
              <a:rPr lang="zh-CN" altLang="zh-CN" sz="2800" dirty="0">
                <a:solidFill>
                  <a:srgbClr val="000000"/>
                </a:solidFill>
                <a:latin typeface="Times New Roman" panose="02020603050405020304" pitchFamily="18" charset="0"/>
                <a:cs typeface="Times New Roman" panose="02020603050405020304" pitchFamily="18" charset="0"/>
              </a:rPr>
              <a:t>分子中，中心原子采用不等性</a:t>
            </a:r>
            <a:r>
              <a:rPr lang="en-US" altLang="zh-CN" sz="2800" dirty="0">
                <a:solidFill>
                  <a:srgbClr val="000000"/>
                </a:solidFill>
                <a:latin typeface="Times New Roman" panose="02020603050405020304" pitchFamily="18" charset="0"/>
                <a:cs typeface="Times New Roman" panose="02020603050405020304" pitchFamily="18" charset="0"/>
              </a:rPr>
              <a:t>sp</a:t>
            </a:r>
            <a:r>
              <a:rPr lang="en-US" altLang="zh-CN" sz="2800" baseline="30000" dirty="0">
                <a:solidFill>
                  <a:srgbClr val="000000"/>
                </a:solidFill>
                <a:latin typeface="Times New Roman" panose="02020603050405020304" pitchFamily="18" charset="0"/>
                <a:cs typeface="Times New Roman" panose="02020603050405020304" pitchFamily="18" charset="0"/>
              </a:rPr>
              <a:t>3</a:t>
            </a:r>
            <a:r>
              <a:rPr lang="zh-CN" altLang="zh-CN" sz="2800" dirty="0">
                <a:solidFill>
                  <a:srgbClr val="000000"/>
                </a:solidFill>
                <a:latin typeface="Times New Roman" panose="02020603050405020304" pitchFamily="18" charset="0"/>
                <a:cs typeface="Times New Roman" panose="02020603050405020304" pitchFamily="18" charset="0"/>
              </a:rPr>
              <a:t>杂化，则分子的空间构型为（</a:t>
            </a:r>
            <a:r>
              <a:rPr lang="en-US" altLang="zh-CN" sz="2800" dirty="0">
                <a:solidFill>
                  <a:srgbClr val="000000"/>
                </a:solidFill>
                <a:latin typeface="Times New Roman" panose="02020603050405020304" pitchFamily="18" charset="0"/>
                <a:cs typeface="Times New Roman" panose="02020603050405020304" pitchFamily="18" charset="0"/>
              </a:rPr>
              <a:t>   </a:t>
            </a:r>
            <a:r>
              <a:rPr lang="zh-CN" altLang="zh-CN" sz="2800" dirty="0">
                <a:solidFill>
                  <a:srgbClr val="000000"/>
                </a:solidFill>
                <a:latin typeface="Times New Roman" panose="02020603050405020304" pitchFamily="18" charset="0"/>
                <a:cs typeface="Times New Roman" panose="02020603050405020304" pitchFamily="18" charset="0"/>
              </a:rPr>
              <a:t>）</a:t>
            </a:r>
            <a:endParaRPr lang="zh-CN" altLang="zh-CN" sz="2800" dirty="0">
              <a:solidFill>
                <a:srgbClr val="000000"/>
              </a:solidFill>
              <a:latin typeface="宋体" panose="02010600030101010101" pitchFamily="2" charset="-122"/>
              <a:cs typeface="Times New Roman" panose="02020603050405020304" pitchFamily="18" charset="0"/>
            </a:endParaRPr>
          </a:p>
          <a:p>
            <a:pPr indent="200025">
              <a:lnSpc>
                <a:spcPct val="200000"/>
              </a:lnSpc>
            </a:pPr>
            <a:r>
              <a:rPr lang="en-US" altLang="zh-CN" sz="2800" kern="100" dirty="0">
                <a:latin typeface="Times New Roman" panose="02020603050405020304" pitchFamily="18" charset="0"/>
              </a:rPr>
              <a:t>A</a:t>
            </a:r>
            <a:r>
              <a:rPr lang="zh-CN" altLang="zh-CN" sz="2800" kern="100" dirty="0">
                <a:latin typeface="Times New Roman" panose="02020603050405020304" pitchFamily="18" charset="0"/>
              </a:rPr>
              <a:t>、直线型</a:t>
            </a:r>
            <a:r>
              <a:rPr lang="en-US" altLang="zh-CN" sz="2800" kern="100" dirty="0">
                <a:latin typeface="Times New Roman" panose="02020603050405020304" pitchFamily="18" charset="0"/>
              </a:rPr>
              <a:t>    B</a:t>
            </a:r>
            <a:r>
              <a:rPr lang="zh-CN" altLang="zh-CN" sz="2800" kern="100" dirty="0">
                <a:latin typeface="Times New Roman" panose="02020603050405020304" pitchFamily="18" charset="0"/>
              </a:rPr>
              <a:t>、平面三角型</a:t>
            </a:r>
            <a:r>
              <a:rPr lang="en-US" altLang="zh-CN" sz="2800" kern="100" dirty="0">
                <a:latin typeface="Times New Roman" panose="02020603050405020304" pitchFamily="18" charset="0"/>
              </a:rPr>
              <a:t>     C</a:t>
            </a:r>
            <a:r>
              <a:rPr lang="zh-CN" altLang="zh-CN" sz="2800" kern="100" dirty="0">
                <a:latin typeface="Times New Roman" panose="02020603050405020304" pitchFamily="18" charset="0"/>
              </a:rPr>
              <a:t>、三角锥形</a:t>
            </a:r>
            <a:r>
              <a:rPr lang="en-US" altLang="zh-CN" sz="2800" kern="100" dirty="0">
                <a:latin typeface="Times New Roman" panose="02020603050405020304" pitchFamily="18" charset="0"/>
              </a:rPr>
              <a:t>      D</a:t>
            </a:r>
            <a:r>
              <a:rPr lang="zh-CN" altLang="zh-CN" sz="2800" kern="100" dirty="0">
                <a:latin typeface="Times New Roman" panose="02020603050405020304" pitchFamily="18" charset="0"/>
              </a:rPr>
              <a:t>、正四面体</a:t>
            </a:r>
          </a:p>
        </p:txBody>
      </p:sp>
      <p:sp>
        <p:nvSpPr>
          <p:cNvPr id="5" name="矩形 4">
            <a:extLst>
              <a:ext uri="{FF2B5EF4-FFF2-40B4-BE49-F238E27FC236}">
                <a16:creationId xmlns:a16="http://schemas.microsoft.com/office/drawing/2014/main" id="{46FF12A4-A30B-44EC-8679-06FE22B2D19C}"/>
              </a:ext>
            </a:extLst>
          </p:cNvPr>
          <p:cNvSpPr/>
          <p:nvPr/>
        </p:nvSpPr>
        <p:spPr>
          <a:xfrm>
            <a:off x="3296222" y="2689756"/>
            <a:ext cx="423514"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C</a:t>
            </a:r>
            <a:endParaRPr lang="zh-CN" altLang="en-US" sz="2800" dirty="0"/>
          </a:p>
        </p:txBody>
      </p:sp>
      <p:sp>
        <p:nvSpPr>
          <p:cNvPr id="6" name="Rectangle 1">
            <a:extLst>
              <a:ext uri="{FF2B5EF4-FFF2-40B4-BE49-F238E27FC236}">
                <a16:creationId xmlns:a16="http://schemas.microsoft.com/office/drawing/2014/main" id="{CE888E9A-F126-4E1F-A951-F816229BCC82}"/>
              </a:ext>
            </a:extLst>
          </p:cNvPr>
          <p:cNvSpPr>
            <a:spLocks noChangeArrowheads="1"/>
          </p:cNvSpPr>
          <p:nvPr/>
        </p:nvSpPr>
        <p:spPr bwMode="auto">
          <a:xfrm>
            <a:off x="983432" y="4179176"/>
            <a:ext cx="7138493" cy="168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中心原子采取</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杂化的分子是（   ）</a:t>
            </a:r>
            <a:endParaRPr kumimoji="0" lang="zh-CN" altLang="en-US" sz="2800" b="0" i="0" u="none" strike="noStrike" cap="none" normalizeH="0" baseline="0" dirty="0">
              <a:ln>
                <a:noFill/>
              </a:ln>
              <a:solidFill>
                <a:schemeClr val="tx1"/>
              </a:solidFill>
              <a:effectLst/>
            </a:endParaRPr>
          </a:p>
          <a:p>
            <a:pPr marL="0" marR="0" lvl="0" indent="266700" algn="l" defTabSz="914400" rtl="0" eaLnBrk="0" fontAlgn="base" latinLnBrk="0" hangingPunct="0">
              <a:lnSpc>
                <a:spcPct val="2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BCl</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B</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PCl</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
        <p:nvSpPr>
          <p:cNvPr id="7" name="矩形 6">
            <a:extLst>
              <a:ext uri="{FF2B5EF4-FFF2-40B4-BE49-F238E27FC236}">
                <a16:creationId xmlns:a16="http://schemas.microsoft.com/office/drawing/2014/main" id="{EA0531A2-E82D-47EA-B38A-B2F50D1BDF5D}"/>
              </a:ext>
            </a:extLst>
          </p:cNvPr>
          <p:cNvSpPr/>
          <p:nvPr/>
        </p:nvSpPr>
        <p:spPr>
          <a:xfrm>
            <a:off x="6456040" y="4365104"/>
            <a:ext cx="444352" cy="523220"/>
          </a:xfrm>
          <a:prstGeom prst="rect">
            <a:avLst/>
          </a:prstGeom>
        </p:spPr>
        <p:txBody>
          <a:bodyPr wrap="none">
            <a:spAutoFit/>
          </a:bodyPr>
          <a:lstStyle/>
          <a:p>
            <a:r>
              <a:rPr lang="en-US" altLang="zh-CN" sz="2800" dirty="0">
                <a:latin typeface="Times New Roman" panose="02020603050405020304" pitchFamily="18" charset="0"/>
                <a:cs typeface="Times New Roman" panose="02020603050405020304" pitchFamily="18" charset="0"/>
              </a:rPr>
              <a:t>A</a:t>
            </a:r>
            <a:endParaRPr lang="zh-CN" altLang="en-US" sz="2800" dirty="0"/>
          </a:p>
        </p:txBody>
      </p:sp>
    </p:spTree>
    <p:extLst>
      <p:ext uri="{BB962C8B-B14F-4D97-AF65-F5344CB8AC3E}">
        <p14:creationId xmlns:p14="http://schemas.microsoft.com/office/powerpoint/2010/main" val="241890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9722BC1-5170-4689-883A-7AB77A98B897}"/>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FF1DCB53-411A-4854-8613-39F2F2E30C27}"/>
              </a:ext>
            </a:extLst>
          </p:cNvPr>
          <p:cNvSpPr>
            <a:spLocks noGrp="1"/>
          </p:cNvSpPr>
          <p:nvPr>
            <p:ph type="sldNum" sz="quarter" idx="12"/>
          </p:nvPr>
        </p:nvSpPr>
        <p:spPr/>
        <p:txBody>
          <a:bodyPr/>
          <a:lstStyle/>
          <a:p>
            <a:fld id="{0C913308-F349-4B6D-A68A-DD1791B4A57B}" type="slidenum">
              <a:rPr lang="zh-CN" altLang="en-US" smtClean="0"/>
              <a:t>34</a:t>
            </a:fld>
            <a:endParaRPr lang="zh-CN" altLang="en-US" dirty="0"/>
          </a:p>
        </p:txBody>
      </p:sp>
      <p:sp>
        <p:nvSpPr>
          <p:cNvPr id="4" name="Rectangle 1">
            <a:extLst>
              <a:ext uri="{FF2B5EF4-FFF2-40B4-BE49-F238E27FC236}">
                <a16:creationId xmlns:a16="http://schemas.microsoft.com/office/drawing/2014/main" id="{AA1EFA2D-41C8-4042-9C86-623A6714CA03}"/>
              </a:ext>
            </a:extLst>
          </p:cNvPr>
          <p:cNvSpPr>
            <a:spLocks noChangeArrowheads="1"/>
          </p:cNvSpPr>
          <p:nvPr/>
        </p:nvSpPr>
        <p:spPr bwMode="auto">
          <a:xfrm>
            <a:off x="1199456" y="1916832"/>
            <a:ext cx="8892178" cy="1684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在下列分子中，杂化轨道的夹角为</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104°45</a:t>
            </a: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＇的是（   ）</a:t>
            </a:r>
          </a:p>
          <a:p>
            <a:pPr marL="0" marR="0" lvl="0" indent="0" algn="l" defTabSz="914400" rtl="0" eaLnBrk="0" fontAlgn="base" latinLnBrk="0" hangingPunct="0">
              <a:lnSpc>
                <a:spcPct val="2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 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O        B. NH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C. NH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D. CH</a:t>
            </a:r>
            <a:r>
              <a:rPr kumimoji="0" lang="en-US" altLang="zh-CN" sz="2800" b="0"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 </a:t>
            </a:r>
            <a:endParaRPr kumimoji="0" lang="en-US" altLang="zh-CN" sz="2800" b="0" i="0" u="none" strike="noStrike" cap="none" normalizeH="0" baseline="0" dirty="0">
              <a:ln>
                <a:noFill/>
              </a:ln>
              <a:solidFill>
                <a:schemeClr val="tx1"/>
              </a:solidFill>
              <a:effectLst/>
              <a:latin typeface="Arial" panose="020B0604020202020204" pitchFamily="34" charset="0"/>
            </a:endParaRPr>
          </a:p>
        </p:txBody>
      </p:sp>
      <p:sp>
        <p:nvSpPr>
          <p:cNvPr id="5" name="矩形 4">
            <a:extLst>
              <a:ext uri="{FF2B5EF4-FFF2-40B4-BE49-F238E27FC236}">
                <a16:creationId xmlns:a16="http://schemas.microsoft.com/office/drawing/2014/main" id="{5D9C36AB-7684-45E8-8581-093B1F5D18D1}"/>
              </a:ext>
            </a:extLst>
          </p:cNvPr>
          <p:cNvSpPr/>
          <p:nvPr/>
        </p:nvSpPr>
        <p:spPr>
          <a:xfrm>
            <a:off x="9192344" y="2204864"/>
            <a:ext cx="407484" cy="461665"/>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A</a:t>
            </a:r>
            <a:endParaRPr lang="zh-CN" altLang="en-US" sz="2400" dirty="0"/>
          </a:p>
        </p:txBody>
      </p:sp>
    </p:spTree>
    <p:extLst>
      <p:ext uri="{BB962C8B-B14F-4D97-AF65-F5344CB8AC3E}">
        <p14:creationId xmlns:p14="http://schemas.microsoft.com/office/powerpoint/2010/main" val="369211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DD083C95-AB21-4E52-86E4-6F64364E4473}" type="slidenum">
              <a:rPr lang="en-US" altLang="zh-CN"/>
              <a:pPr/>
              <a:t>35</a:t>
            </a:fld>
            <a:endParaRPr lang="en-US" altLang="zh-CN"/>
          </a:p>
        </p:txBody>
      </p:sp>
      <p:sp>
        <p:nvSpPr>
          <p:cNvPr id="74757" name="Rectangle 5"/>
          <p:cNvSpPr>
            <a:spLocks noChangeArrowheads="1"/>
          </p:cNvSpPr>
          <p:nvPr/>
        </p:nvSpPr>
        <p:spPr bwMode="auto">
          <a:xfrm>
            <a:off x="1981200" y="277814"/>
            <a:ext cx="822960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dirty="0">
                <a:solidFill>
                  <a:schemeClr val="tx2"/>
                </a:solidFill>
                <a:latin typeface="Garamond" pitchFamily="18" charset="0"/>
              </a:rPr>
              <a:t>小结</a:t>
            </a:r>
          </a:p>
        </p:txBody>
      </p:sp>
      <p:pic>
        <p:nvPicPr>
          <p:cNvPr id="74764" name="Picture 12" descr="结构40"/>
          <p:cNvPicPr>
            <a:picLocks noChangeAspect="1" noChangeArrowheads="1"/>
          </p:cNvPicPr>
          <p:nvPr/>
        </p:nvPicPr>
        <p:blipFill>
          <a:blip r:embed="rId2">
            <a:extLst>
              <a:ext uri="{28A0092B-C50C-407E-A947-70E740481C1C}">
                <a14:useLocalDpi xmlns:a14="http://schemas.microsoft.com/office/drawing/2010/main" val="0"/>
              </a:ext>
            </a:extLst>
          </a:blip>
          <a:srcRect b="45287"/>
          <a:stretch>
            <a:fillRect/>
          </a:stretch>
        </p:blipFill>
        <p:spPr bwMode="auto">
          <a:xfrm>
            <a:off x="2423592" y="1146114"/>
            <a:ext cx="5976664" cy="5221092"/>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CBCB6FA8-2590-425F-A9D0-68C80FCB4217}"/>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34547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658594" y="3284984"/>
            <a:ext cx="9046464" cy="1600200"/>
          </a:xfrm>
        </p:spPr>
        <p:txBody>
          <a:bodyPr>
            <a:normAutofit/>
          </a:bodyPr>
          <a:lstStyle/>
          <a:p>
            <a:pPr algn="ctr"/>
            <a:r>
              <a:rPr lang="zh-CN" altLang="en-US" sz="4400" b="1" dirty="0">
                <a:solidFill>
                  <a:schemeClr val="tx1"/>
                </a:solidFill>
                <a:latin typeface="+mj-ea"/>
              </a:rPr>
              <a:t>第三节</a:t>
            </a:r>
            <a:r>
              <a:rPr lang="zh-CN" altLang="en-US" sz="4400" b="1" dirty="0">
                <a:solidFill>
                  <a:srgbClr val="FF3300"/>
                </a:solidFill>
                <a:latin typeface="Times New Roman" pitchFamily="18" charset="0"/>
                <a:ea typeface="楷体_GB2312" pitchFamily="49" charset="-122"/>
              </a:rPr>
              <a:t>价层电子对互斥理论</a:t>
            </a:r>
            <a:br>
              <a:rPr lang="en-US" altLang="zh-CN" sz="4400" b="1" dirty="0">
                <a:solidFill>
                  <a:srgbClr val="FF3300"/>
                </a:solidFill>
                <a:latin typeface="Times New Roman" pitchFamily="18" charset="0"/>
                <a:ea typeface="楷体_GB2312" pitchFamily="49" charset="-122"/>
              </a:rPr>
            </a:br>
            <a:r>
              <a:rPr lang="zh-CN" altLang="en-US" sz="3600" b="1" dirty="0">
                <a:latin typeface="Times New Roman" pitchFamily="18" charset="0"/>
                <a:ea typeface="楷体_GB2312" pitchFamily="49" charset="-122"/>
              </a:rPr>
              <a:t>（</a:t>
            </a:r>
            <a:r>
              <a:rPr lang="en-US" altLang="zh-CN" sz="3600" b="1" dirty="0">
                <a:latin typeface="Times New Roman" pitchFamily="18" charset="0"/>
                <a:ea typeface="楷体_GB2312" pitchFamily="49" charset="-122"/>
              </a:rPr>
              <a:t>valence shell electron pair repulsion theory</a:t>
            </a:r>
            <a:r>
              <a:rPr lang="zh-CN" altLang="en-US" sz="3600" b="1" dirty="0">
                <a:latin typeface="Times New Roman" pitchFamily="18" charset="0"/>
                <a:ea typeface="楷体_GB2312" pitchFamily="49" charset="-122"/>
              </a:rPr>
              <a:t>） </a:t>
            </a:r>
            <a:endParaRPr lang="en-US" altLang="zh-CN" sz="3600" b="1" dirty="0">
              <a:solidFill>
                <a:schemeClr val="tx1"/>
              </a:solidFill>
              <a:latin typeface="+mj-ea"/>
            </a:endParaRPr>
          </a:p>
        </p:txBody>
      </p:sp>
      <p:sp>
        <p:nvSpPr>
          <p:cNvPr id="2" name="页脚占位符 1">
            <a:extLst>
              <a:ext uri="{FF2B5EF4-FFF2-40B4-BE49-F238E27FC236}">
                <a16:creationId xmlns:a16="http://schemas.microsoft.com/office/drawing/2014/main" id="{18FC1617-2CFE-457C-A799-A6063DE51324}"/>
              </a:ext>
            </a:extLst>
          </p:cNvPr>
          <p:cNvSpPr>
            <a:spLocks noGrp="1"/>
          </p:cNvSpPr>
          <p:nvPr>
            <p:ph type="ftr" sz="quarter" idx="11"/>
          </p:nvPr>
        </p:nvSpPr>
        <p:spPr/>
        <p:txBody>
          <a:bodyPr/>
          <a:lstStyle/>
          <a:p>
            <a:endParaRPr lang="zh-CN" altLang="en-US"/>
          </a:p>
        </p:txBody>
      </p:sp>
      <p:sp>
        <p:nvSpPr>
          <p:cNvPr id="10" name="灯片编号占位符 5"/>
          <p:cNvSpPr>
            <a:spLocks noGrp="1"/>
          </p:cNvSpPr>
          <p:nvPr>
            <p:ph type="sldNum" sz="quarter" idx="12"/>
          </p:nvPr>
        </p:nvSpPr>
        <p:spPr/>
        <p:txBody>
          <a:bodyPr/>
          <a:lstStyle/>
          <a:p>
            <a:fld id="{BA01AA19-222C-430D-A121-E6A49FD90886}" type="slidenum">
              <a:rPr lang="en-US" altLang="zh-CN"/>
              <a:pPr/>
              <a:t>36</a:t>
            </a:fld>
            <a:endParaRPr lang="en-US" altLang="zh-CN"/>
          </a:p>
        </p:txBody>
      </p:sp>
      <p:pic>
        <p:nvPicPr>
          <p:cNvPr id="14" name="图片占位符 13">
            <a:extLst>
              <a:ext uri="{FF2B5EF4-FFF2-40B4-BE49-F238E27FC236}">
                <a16:creationId xmlns:a16="http://schemas.microsoft.com/office/drawing/2014/main" id="{51736882-48D2-4188-A0EF-E16647FD5DC4}"/>
              </a:ext>
            </a:extLst>
          </p:cNvPr>
          <p:cNvPicPr>
            <a:picLocks noGrp="1" noChangeAspect="1"/>
          </p:cNvPicPr>
          <p:nvPr>
            <p:ph type="pic" idx="1"/>
          </p:nvPr>
        </p:nvPicPr>
        <p:blipFill rotWithShape="1">
          <a:blip r:embed="rId3"/>
          <a:srcRect l="300" r="393"/>
          <a:stretch/>
        </p:blipFill>
        <p:spPr>
          <a:xfrm>
            <a:off x="1091444" y="1098087"/>
            <a:ext cx="10009112" cy="1861433"/>
          </a:xfrm>
          <a:prstGeom prst="rect">
            <a:avLst/>
          </a:prstGeom>
        </p:spPr>
      </p:pic>
    </p:spTree>
    <p:extLst>
      <p:ext uri="{BB962C8B-B14F-4D97-AF65-F5344CB8AC3E}">
        <p14:creationId xmlns:p14="http://schemas.microsoft.com/office/powerpoint/2010/main" val="3035193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a:xfrm>
            <a:off x="8499615" y="6400800"/>
            <a:ext cx="2133600" cy="457200"/>
          </a:xfrm>
        </p:spPr>
        <p:txBody>
          <a:bodyPr/>
          <a:lstStyle/>
          <a:p>
            <a:fld id="{AC646DF9-44AA-4B23-A453-47157D989872}" type="slidenum">
              <a:rPr lang="en-US" altLang="zh-CN"/>
              <a:pPr/>
              <a:t>37</a:t>
            </a:fld>
            <a:endParaRPr lang="en-US" altLang="zh-CN" dirty="0"/>
          </a:p>
        </p:txBody>
      </p:sp>
      <p:sp>
        <p:nvSpPr>
          <p:cNvPr id="76802" name="Rectangle 2"/>
          <p:cNvSpPr>
            <a:spLocks noGrp="1" noChangeArrowheads="1"/>
          </p:cNvSpPr>
          <p:nvPr>
            <p:ph type="title"/>
          </p:nvPr>
        </p:nvSpPr>
        <p:spPr>
          <a:xfrm>
            <a:off x="1991544" y="404664"/>
            <a:ext cx="8229600" cy="662372"/>
          </a:xfrm>
        </p:spPr>
        <p:txBody>
          <a:bodyPr/>
          <a:lstStyle/>
          <a:p>
            <a:pPr algn="ctr"/>
            <a:r>
              <a:rPr lang="zh-CN" altLang="en-US" sz="3200" b="1" dirty="0">
                <a:solidFill>
                  <a:schemeClr val="tx1"/>
                </a:solidFill>
                <a:latin typeface="Times New Roman" pitchFamily="18" charset="0"/>
                <a:ea typeface="楷体_GB2312" pitchFamily="49" charset="-122"/>
              </a:rPr>
              <a:t>价层电子对互斥理论</a:t>
            </a:r>
            <a:r>
              <a:rPr lang="en-US" altLang="zh-CN" sz="3200" b="1" dirty="0">
                <a:solidFill>
                  <a:schemeClr val="tx1"/>
                </a:solidFill>
                <a:latin typeface="Times New Roman" pitchFamily="18" charset="0"/>
                <a:ea typeface="楷体_GB2312" pitchFamily="49" charset="-122"/>
              </a:rPr>
              <a:t>_</a:t>
            </a:r>
            <a:r>
              <a:rPr lang="zh-CN" altLang="en-US" sz="3200" b="1" dirty="0">
                <a:solidFill>
                  <a:schemeClr val="tx1"/>
                </a:solidFill>
                <a:latin typeface="Times New Roman" pitchFamily="18" charset="0"/>
                <a:ea typeface="楷体_GB2312" pitchFamily="49" charset="-122"/>
              </a:rPr>
              <a:t>基本论点 </a:t>
            </a:r>
          </a:p>
        </p:txBody>
      </p:sp>
      <p:sp>
        <p:nvSpPr>
          <p:cNvPr id="76803" name="Rectangle 3"/>
          <p:cNvSpPr>
            <a:spLocks noGrp="1" noChangeArrowheads="1"/>
          </p:cNvSpPr>
          <p:nvPr>
            <p:ph type="body" sz="half" idx="1"/>
          </p:nvPr>
        </p:nvSpPr>
        <p:spPr>
          <a:xfrm>
            <a:off x="1302030" y="1410444"/>
            <a:ext cx="9690514" cy="1324744"/>
          </a:xfrm>
        </p:spPr>
        <p:txBody>
          <a:bodyPr>
            <a:normAutofit/>
          </a:bodyPr>
          <a:lstStyle/>
          <a:p>
            <a:pPr marL="0" indent="0">
              <a:lnSpc>
                <a:spcPct val="150000"/>
              </a:lnSpc>
              <a:buNone/>
            </a:pPr>
            <a:r>
              <a:rPr lang="en-US" altLang="zh-CN" b="1" dirty="0">
                <a:latin typeface="楷体_GB2312" pitchFamily="49" charset="-122"/>
                <a:ea typeface="楷体_GB2312" pitchFamily="49" charset="-122"/>
              </a:rPr>
              <a:t>1</a:t>
            </a:r>
            <a:r>
              <a:rPr lang="zh-CN" altLang="en-US" b="1" dirty="0">
                <a:latin typeface="楷体_GB2312" pitchFamily="49" charset="-122"/>
                <a:ea typeface="楷体_GB2312" pitchFamily="49" charset="-122"/>
              </a:rPr>
              <a:t>、在</a:t>
            </a:r>
            <a:r>
              <a:rPr lang="en-US" altLang="zh-CN" b="1" dirty="0" err="1">
                <a:latin typeface="楷体_GB2312" pitchFamily="49" charset="-122"/>
                <a:ea typeface="楷体_GB2312" pitchFamily="49" charset="-122"/>
              </a:rPr>
              <a:t>AXm</a:t>
            </a:r>
            <a:r>
              <a:rPr lang="zh-CN" altLang="en-US" b="1" dirty="0">
                <a:latin typeface="楷体_GB2312" pitchFamily="49" charset="-122"/>
                <a:ea typeface="楷体_GB2312" pitchFamily="49" charset="-122"/>
              </a:rPr>
              <a:t>型分子中，</a:t>
            </a:r>
            <a:r>
              <a:rPr lang="zh-CN" altLang="en-US" b="1" dirty="0">
                <a:solidFill>
                  <a:srgbClr val="FF3300"/>
                </a:solidFill>
                <a:latin typeface="楷体_GB2312" pitchFamily="49" charset="-122"/>
                <a:ea typeface="楷体_GB2312" pitchFamily="49" charset="-122"/>
              </a:rPr>
              <a:t>中心原子</a:t>
            </a:r>
            <a:r>
              <a:rPr lang="en-US" altLang="zh-CN" b="1" dirty="0">
                <a:solidFill>
                  <a:srgbClr val="FF3300"/>
                </a:solidFill>
                <a:latin typeface="楷体_GB2312" pitchFamily="49" charset="-122"/>
                <a:ea typeface="楷体_GB2312" pitchFamily="49" charset="-122"/>
              </a:rPr>
              <a:t>A</a:t>
            </a:r>
            <a:r>
              <a:rPr lang="zh-CN" altLang="en-US" b="1" dirty="0">
                <a:latin typeface="楷体_GB2312" pitchFamily="49" charset="-122"/>
                <a:ea typeface="楷体_GB2312" pitchFamily="49" charset="-122"/>
              </a:rPr>
              <a:t>的周围配置的原子或原子团的几何构型，</a:t>
            </a:r>
            <a:r>
              <a:rPr lang="zh-CN" altLang="en-US" b="1" dirty="0">
                <a:solidFill>
                  <a:srgbClr val="FF3300"/>
                </a:solidFill>
                <a:latin typeface="楷体_GB2312" pitchFamily="49" charset="-122"/>
                <a:ea typeface="楷体_GB2312" pitchFamily="49" charset="-122"/>
              </a:rPr>
              <a:t>主要决定于中心原子</a:t>
            </a:r>
            <a:r>
              <a:rPr lang="en-US" altLang="zh-CN" b="1" dirty="0">
                <a:solidFill>
                  <a:srgbClr val="FF3300"/>
                </a:solidFill>
                <a:latin typeface="楷体_GB2312" pitchFamily="49" charset="-122"/>
                <a:ea typeface="楷体_GB2312" pitchFamily="49" charset="-122"/>
              </a:rPr>
              <a:t>A</a:t>
            </a:r>
            <a:r>
              <a:rPr lang="zh-CN" altLang="en-US" b="1" dirty="0">
                <a:solidFill>
                  <a:srgbClr val="FF3300"/>
                </a:solidFill>
                <a:latin typeface="楷体_GB2312" pitchFamily="49" charset="-122"/>
                <a:ea typeface="楷体_GB2312" pitchFamily="49" charset="-122"/>
              </a:rPr>
              <a:t>价电子层中电子对</a:t>
            </a:r>
            <a:r>
              <a:rPr lang="zh-CN" altLang="en-US" b="1" dirty="0">
                <a:latin typeface="楷体_GB2312" pitchFamily="49" charset="-122"/>
                <a:ea typeface="楷体_GB2312" pitchFamily="49" charset="-122"/>
              </a:rPr>
              <a:t>。</a:t>
            </a:r>
          </a:p>
        </p:txBody>
      </p:sp>
      <p:graphicFrame>
        <p:nvGraphicFramePr>
          <p:cNvPr id="2" name="表格 1"/>
          <p:cNvGraphicFramePr>
            <a:graphicFrameLocks noGrp="1"/>
          </p:cNvGraphicFramePr>
          <p:nvPr>
            <p:extLst>
              <p:ext uri="{D42A27DB-BD31-4B8C-83A1-F6EECF244321}">
                <p14:modId xmlns:p14="http://schemas.microsoft.com/office/powerpoint/2010/main" val="3586634100"/>
              </p:ext>
            </p:extLst>
          </p:nvPr>
        </p:nvGraphicFramePr>
        <p:xfrm>
          <a:off x="1847528" y="3429000"/>
          <a:ext cx="8732090" cy="1584176"/>
        </p:xfrm>
        <a:graphic>
          <a:graphicData uri="http://schemas.openxmlformats.org/drawingml/2006/table">
            <a:tbl>
              <a:tblPr firstRow="1" bandRow="1">
                <a:tableStyleId>{6E25E649-3F16-4E02-A733-19D2CDBF48F0}</a:tableStyleId>
              </a:tblPr>
              <a:tblGrid>
                <a:gridCol w="1791018">
                  <a:extLst>
                    <a:ext uri="{9D8B030D-6E8A-4147-A177-3AD203B41FA5}">
                      <a16:colId xmlns:a16="http://schemas.microsoft.com/office/drawing/2014/main" val="20000"/>
                    </a:ext>
                  </a:extLst>
                </a:gridCol>
                <a:gridCol w="1565433">
                  <a:extLst>
                    <a:ext uri="{9D8B030D-6E8A-4147-A177-3AD203B41FA5}">
                      <a16:colId xmlns:a16="http://schemas.microsoft.com/office/drawing/2014/main" val="20001"/>
                    </a:ext>
                  </a:extLst>
                </a:gridCol>
                <a:gridCol w="1791018">
                  <a:extLst>
                    <a:ext uri="{9D8B030D-6E8A-4147-A177-3AD203B41FA5}">
                      <a16:colId xmlns:a16="http://schemas.microsoft.com/office/drawing/2014/main" val="20002"/>
                    </a:ext>
                  </a:extLst>
                </a:gridCol>
                <a:gridCol w="1208357">
                  <a:extLst>
                    <a:ext uri="{9D8B030D-6E8A-4147-A177-3AD203B41FA5}">
                      <a16:colId xmlns:a16="http://schemas.microsoft.com/office/drawing/2014/main" val="20003"/>
                    </a:ext>
                  </a:extLst>
                </a:gridCol>
                <a:gridCol w="1241889">
                  <a:extLst>
                    <a:ext uri="{9D8B030D-6E8A-4147-A177-3AD203B41FA5}">
                      <a16:colId xmlns:a16="http://schemas.microsoft.com/office/drawing/2014/main" val="20004"/>
                    </a:ext>
                  </a:extLst>
                </a:gridCol>
                <a:gridCol w="1134375">
                  <a:extLst>
                    <a:ext uri="{9D8B030D-6E8A-4147-A177-3AD203B41FA5}">
                      <a16:colId xmlns:a16="http://schemas.microsoft.com/office/drawing/2014/main" val="20005"/>
                    </a:ext>
                  </a:extLst>
                </a:gridCol>
              </a:tblGrid>
              <a:tr h="792088">
                <a:tc>
                  <a:txBody>
                    <a:bodyPr/>
                    <a:lstStyle/>
                    <a:p>
                      <a:pPr algn="ctr"/>
                      <a:r>
                        <a:rPr lang="zh-CN" altLang="en-US" sz="2400" dirty="0"/>
                        <a:t>价电子对数</a:t>
                      </a:r>
                      <a:endParaRPr lang="zh-CN" altLang="en-US" sz="2400" b="1" dirty="0"/>
                    </a:p>
                  </a:txBody>
                  <a:tcPr anchor="ctr"/>
                </a:tc>
                <a:tc>
                  <a:txBody>
                    <a:bodyPr/>
                    <a:lstStyle/>
                    <a:p>
                      <a:pPr algn="ctr"/>
                      <a:r>
                        <a:rPr lang="en-US" altLang="zh-CN" sz="2400" dirty="0"/>
                        <a:t>2</a:t>
                      </a:r>
                      <a:endParaRPr lang="zh-CN" altLang="en-US" sz="2400" b="1" dirty="0"/>
                    </a:p>
                  </a:txBody>
                  <a:tcPr anchor="ctr"/>
                </a:tc>
                <a:tc>
                  <a:txBody>
                    <a:bodyPr/>
                    <a:lstStyle/>
                    <a:p>
                      <a:pPr algn="ctr"/>
                      <a:r>
                        <a:rPr lang="en-US" altLang="zh-CN" sz="2400" dirty="0"/>
                        <a:t>3</a:t>
                      </a:r>
                      <a:endParaRPr lang="zh-CN" altLang="en-US" sz="2400" b="1" dirty="0"/>
                    </a:p>
                  </a:txBody>
                  <a:tcPr anchor="ctr"/>
                </a:tc>
                <a:tc>
                  <a:txBody>
                    <a:bodyPr/>
                    <a:lstStyle/>
                    <a:p>
                      <a:pPr algn="ctr"/>
                      <a:r>
                        <a:rPr lang="en-US" altLang="zh-CN" sz="2400" dirty="0"/>
                        <a:t>4</a:t>
                      </a:r>
                      <a:endParaRPr lang="zh-CN" altLang="en-US" sz="2400" b="1" dirty="0"/>
                    </a:p>
                  </a:txBody>
                  <a:tcPr anchor="ctr"/>
                </a:tc>
                <a:tc>
                  <a:txBody>
                    <a:bodyPr/>
                    <a:lstStyle/>
                    <a:p>
                      <a:pPr algn="ctr"/>
                      <a:r>
                        <a:rPr lang="en-US" altLang="zh-CN" sz="2400" dirty="0"/>
                        <a:t>5</a:t>
                      </a:r>
                      <a:endParaRPr lang="zh-CN" altLang="en-US" sz="2400" b="1" dirty="0"/>
                    </a:p>
                  </a:txBody>
                  <a:tcPr anchor="ctr"/>
                </a:tc>
                <a:tc>
                  <a:txBody>
                    <a:bodyPr/>
                    <a:lstStyle/>
                    <a:p>
                      <a:pPr algn="ctr"/>
                      <a:r>
                        <a:rPr lang="en-US" altLang="zh-CN" sz="2400" dirty="0"/>
                        <a:t>6</a:t>
                      </a:r>
                      <a:endParaRPr lang="zh-CN" altLang="en-US" sz="2400" b="1" dirty="0"/>
                    </a:p>
                  </a:txBody>
                  <a:tcPr anchor="ctr"/>
                </a:tc>
                <a:extLst>
                  <a:ext uri="{0D108BD9-81ED-4DB2-BD59-A6C34878D82A}">
                    <a16:rowId xmlns:a16="http://schemas.microsoft.com/office/drawing/2014/main" val="10000"/>
                  </a:ext>
                </a:extLst>
              </a:tr>
              <a:tr h="792088">
                <a:tc>
                  <a:txBody>
                    <a:bodyPr/>
                    <a:lstStyle/>
                    <a:p>
                      <a:pPr algn="ctr"/>
                      <a:r>
                        <a:rPr lang="zh-CN" altLang="en-US" sz="2400" dirty="0"/>
                        <a:t>分子构型</a:t>
                      </a:r>
                      <a:endParaRPr lang="zh-CN" altLang="en-US" sz="2400" b="1" dirty="0"/>
                    </a:p>
                  </a:txBody>
                  <a:tcPr anchor="ctr"/>
                </a:tc>
                <a:tc>
                  <a:txBody>
                    <a:bodyPr/>
                    <a:lstStyle/>
                    <a:p>
                      <a:pPr algn="ctr"/>
                      <a:r>
                        <a:rPr lang="zh-CN" altLang="en-US" sz="2400" dirty="0"/>
                        <a:t>直线型</a:t>
                      </a:r>
                      <a:endParaRPr lang="zh-CN" altLang="en-US" sz="2400" b="1" dirty="0"/>
                    </a:p>
                  </a:txBody>
                  <a:tcPr anchor="ctr"/>
                </a:tc>
                <a:tc>
                  <a:txBody>
                    <a:bodyPr/>
                    <a:lstStyle/>
                    <a:p>
                      <a:pPr algn="ctr"/>
                      <a:r>
                        <a:rPr lang="zh-CN" altLang="en-US" sz="2400" dirty="0"/>
                        <a:t>平面三角形</a:t>
                      </a:r>
                      <a:endParaRPr lang="zh-CN" altLang="en-US" sz="2400" b="1" dirty="0"/>
                    </a:p>
                  </a:txBody>
                  <a:tcPr anchor="ctr"/>
                </a:tc>
                <a:tc>
                  <a:txBody>
                    <a:bodyPr/>
                    <a:lstStyle/>
                    <a:p>
                      <a:pPr algn="ctr"/>
                      <a:r>
                        <a:rPr lang="zh-CN" altLang="en-US" sz="2400" dirty="0"/>
                        <a:t>四面体</a:t>
                      </a:r>
                      <a:endParaRPr lang="zh-CN" altLang="en-US" sz="2400" b="1" dirty="0"/>
                    </a:p>
                  </a:txBody>
                  <a:tcPr anchor="ctr"/>
                </a:tc>
                <a:tc>
                  <a:txBody>
                    <a:bodyPr/>
                    <a:lstStyle/>
                    <a:p>
                      <a:pPr algn="ctr"/>
                      <a:r>
                        <a:rPr lang="zh-CN" altLang="en-US" sz="2400" dirty="0"/>
                        <a:t>三角锥</a:t>
                      </a:r>
                      <a:endParaRPr lang="zh-CN" altLang="en-US" sz="2400" b="1" dirty="0"/>
                    </a:p>
                  </a:txBody>
                  <a:tcPr anchor="ctr"/>
                </a:tc>
                <a:tc>
                  <a:txBody>
                    <a:bodyPr/>
                    <a:lstStyle/>
                    <a:p>
                      <a:pPr algn="ctr"/>
                      <a:r>
                        <a:rPr lang="zh-CN" altLang="en-US" sz="2400" dirty="0"/>
                        <a:t>八面体</a:t>
                      </a:r>
                      <a:endParaRPr lang="zh-CN" altLang="en-US" sz="2400" b="1" dirty="0"/>
                    </a:p>
                  </a:txBody>
                  <a:tcPr anchor="ctr"/>
                </a:tc>
                <a:extLst>
                  <a:ext uri="{0D108BD9-81ED-4DB2-BD59-A6C34878D82A}">
                    <a16:rowId xmlns:a16="http://schemas.microsoft.com/office/drawing/2014/main" val="10001"/>
                  </a:ext>
                </a:extLst>
              </a:tr>
            </a:tbl>
          </a:graphicData>
        </a:graphic>
      </p:graphicFrame>
      <p:sp>
        <p:nvSpPr>
          <p:cNvPr id="3" name="页脚占位符 2">
            <a:extLst>
              <a:ext uri="{FF2B5EF4-FFF2-40B4-BE49-F238E27FC236}">
                <a16:creationId xmlns:a16="http://schemas.microsoft.com/office/drawing/2014/main" id="{6E2E1D33-BC7D-4908-A574-902FA227428D}"/>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6262500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a:xfrm>
            <a:off x="8499615" y="6400800"/>
            <a:ext cx="2133600" cy="457200"/>
          </a:xfrm>
        </p:spPr>
        <p:txBody>
          <a:bodyPr/>
          <a:lstStyle/>
          <a:p>
            <a:fld id="{AC646DF9-44AA-4B23-A453-47157D989872}" type="slidenum">
              <a:rPr lang="en-US" altLang="zh-CN"/>
              <a:pPr/>
              <a:t>38</a:t>
            </a:fld>
            <a:endParaRPr lang="en-US" altLang="zh-CN" dirty="0"/>
          </a:p>
        </p:txBody>
      </p:sp>
      <p:sp>
        <p:nvSpPr>
          <p:cNvPr id="76802" name="Rectangle 2"/>
          <p:cNvSpPr>
            <a:spLocks noGrp="1" noChangeArrowheads="1"/>
          </p:cNvSpPr>
          <p:nvPr>
            <p:ph type="title"/>
          </p:nvPr>
        </p:nvSpPr>
        <p:spPr>
          <a:xfrm>
            <a:off x="1991544" y="188641"/>
            <a:ext cx="8229600" cy="951185"/>
          </a:xfrm>
        </p:spPr>
        <p:txBody>
          <a:bodyPr/>
          <a:lstStyle/>
          <a:p>
            <a:pPr algn="ctr"/>
            <a:r>
              <a:rPr lang="zh-CN" altLang="en-US" sz="3200" b="1" dirty="0">
                <a:solidFill>
                  <a:schemeClr val="tx1"/>
                </a:solidFill>
                <a:latin typeface="Times New Roman" pitchFamily="18" charset="0"/>
                <a:ea typeface="楷体_GB2312" pitchFamily="49" charset="-122"/>
              </a:rPr>
              <a:t>价层电子对互斥理论</a:t>
            </a:r>
            <a:r>
              <a:rPr lang="en-US" altLang="zh-CN" sz="3200" b="1" dirty="0">
                <a:solidFill>
                  <a:schemeClr val="tx1"/>
                </a:solidFill>
                <a:latin typeface="Times New Roman" pitchFamily="18" charset="0"/>
                <a:ea typeface="楷体_GB2312" pitchFamily="49" charset="-122"/>
              </a:rPr>
              <a:t>_</a:t>
            </a:r>
            <a:r>
              <a:rPr lang="zh-CN" altLang="en-US" sz="3200" b="1" dirty="0">
                <a:solidFill>
                  <a:schemeClr val="tx1"/>
                </a:solidFill>
                <a:latin typeface="Times New Roman" pitchFamily="18" charset="0"/>
                <a:ea typeface="楷体_GB2312" pitchFamily="49" charset="-122"/>
              </a:rPr>
              <a:t>基本论点 </a:t>
            </a:r>
          </a:p>
        </p:txBody>
      </p:sp>
      <p:sp>
        <p:nvSpPr>
          <p:cNvPr id="76803" name="Rectangle 3"/>
          <p:cNvSpPr>
            <a:spLocks noGrp="1" noChangeArrowheads="1"/>
          </p:cNvSpPr>
          <p:nvPr>
            <p:ph type="body" sz="half" idx="1"/>
          </p:nvPr>
        </p:nvSpPr>
        <p:spPr>
          <a:xfrm>
            <a:off x="1879695" y="1412776"/>
            <a:ext cx="8579296" cy="576064"/>
          </a:xfrm>
        </p:spPr>
        <p:txBody>
          <a:bodyPr>
            <a:normAutofit fontScale="92500" lnSpcReduction="10000"/>
          </a:bodyPr>
          <a:lstStyle/>
          <a:p>
            <a:pPr marL="0" indent="0">
              <a:lnSpc>
                <a:spcPct val="150000"/>
              </a:lnSpc>
              <a:buNone/>
            </a:pPr>
            <a:r>
              <a:rPr lang="en-US" altLang="zh-CN" b="1" dirty="0">
                <a:latin typeface="楷体_GB2312" pitchFamily="49" charset="-122"/>
                <a:ea typeface="楷体_GB2312" pitchFamily="49" charset="-122"/>
              </a:rPr>
              <a:t>2</a:t>
            </a:r>
            <a:r>
              <a:rPr lang="zh-CN" altLang="en-US" b="1" dirty="0">
                <a:latin typeface="楷体_GB2312" pitchFamily="49" charset="-122"/>
                <a:ea typeface="楷体_GB2312" pitchFamily="49" charset="-122"/>
              </a:rPr>
              <a:t>、</a:t>
            </a:r>
            <a:r>
              <a:rPr lang="zh-CN" altLang="en-US" b="1" dirty="0"/>
              <a:t>分子的几何构型总是采取电子对相互排斥最小的那种结构。</a:t>
            </a:r>
          </a:p>
        </p:txBody>
      </p:sp>
      <p:pic>
        <p:nvPicPr>
          <p:cNvPr id="28674" name="Picture 2" descr="http://pic.baike.soso.com/p/20130815/20130815145657-3814872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528" y="2780928"/>
            <a:ext cx="2454110" cy="1872208"/>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wenwen.soso.com/p/20110403/20110403125733-13080028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1824" y="2780928"/>
            <a:ext cx="3247326" cy="1889944"/>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descr="http://img1.imgtn.bdimg.com/it/u=3291186616,1229233861&amp;fm=21&amp;gp=0.jpg"/>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184233" y="2780928"/>
            <a:ext cx="2215631"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3B698BBD-9FEF-4DDE-9275-0A2859DFABB1}"/>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982685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a:xfrm>
            <a:off x="8499615" y="6400800"/>
            <a:ext cx="2133600" cy="457200"/>
          </a:xfrm>
        </p:spPr>
        <p:txBody>
          <a:bodyPr/>
          <a:lstStyle/>
          <a:p>
            <a:fld id="{AC646DF9-44AA-4B23-A453-47157D989872}" type="slidenum">
              <a:rPr lang="en-US" altLang="zh-CN"/>
              <a:pPr/>
              <a:t>39</a:t>
            </a:fld>
            <a:endParaRPr lang="en-US" altLang="zh-CN" dirty="0"/>
          </a:p>
        </p:txBody>
      </p:sp>
      <p:sp>
        <p:nvSpPr>
          <p:cNvPr id="76802" name="Rectangle 2"/>
          <p:cNvSpPr>
            <a:spLocks noGrp="1" noChangeArrowheads="1"/>
          </p:cNvSpPr>
          <p:nvPr>
            <p:ph type="title"/>
          </p:nvPr>
        </p:nvSpPr>
        <p:spPr>
          <a:xfrm>
            <a:off x="1991544" y="188641"/>
            <a:ext cx="8229600" cy="951185"/>
          </a:xfrm>
        </p:spPr>
        <p:txBody>
          <a:bodyPr/>
          <a:lstStyle/>
          <a:p>
            <a:pPr algn="ctr"/>
            <a:r>
              <a:rPr lang="zh-CN" altLang="en-US" sz="3200" b="1" dirty="0">
                <a:solidFill>
                  <a:schemeClr val="tx1"/>
                </a:solidFill>
                <a:latin typeface="Times New Roman" pitchFamily="18" charset="0"/>
                <a:ea typeface="楷体_GB2312" pitchFamily="49" charset="-122"/>
              </a:rPr>
              <a:t>价层电子对互斥理论</a:t>
            </a:r>
            <a:r>
              <a:rPr lang="en-US" altLang="zh-CN" sz="3200" b="1" dirty="0">
                <a:solidFill>
                  <a:schemeClr val="tx1"/>
                </a:solidFill>
                <a:latin typeface="Times New Roman" pitchFamily="18" charset="0"/>
                <a:ea typeface="楷体_GB2312" pitchFamily="49" charset="-122"/>
              </a:rPr>
              <a:t>_</a:t>
            </a:r>
            <a:r>
              <a:rPr lang="zh-CN" altLang="en-US" sz="3200" b="1" dirty="0">
                <a:solidFill>
                  <a:schemeClr val="tx1"/>
                </a:solidFill>
                <a:latin typeface="Times New Roman" pitchFamily="18" charset="0"/>
                <a:ea typeface="楷体_GB2312" pitchFamily="49" charset="-122"/>
              </a:rPr>
              <a:t>基本论点 </a:t>
            </a:r>
          </a:p>
        </p:txBody>
      </p:sp>
      <p:sp>
        <p:nvSpPr>
          <p:cNvPr id="76803" name="Rectangle 3"/>
          <p:cNvSpPr>
            <a:spLocks noGrp="1" noChangeArrowheads="1"/>
          </p:cNvSpPr>
          <p:nvPr>
            <p:ph type="body" sz="half" idx="1"/>
          </p:nvPr>
        </p:nvSpPr>
        <p:spPr>
          <a:xfrm>
            <a:off x="1919536" y="1268760"/>
            <a:ext cx="8579296" cy="676672"/>
          </a:xfrm>
        </p:spPr>
        <p:txBody>
          <a:bodyPr>
            <a:normAutofit/>
          </a:bodyPr>
          <a:lstStyle/>
          <a:p>
            <a:pPr marL="0" indent="0">
              <a:lnSpc>
                <a:spcPct val="150000"/>
              </a:lnSpc>
              <a:buNone/>
            </a:pPr>
            <a:r>
              <a:rPr lang="en-US" altLang="zh-CN" b="1" dirty="0">
                <a:latin typeface="楷体_GB2312" pitchFamily="49" charset="-122"/>
                <a:ea typeface="楷体_GB2312" pitchFamily="49" charset="-122"/>
              </a:rPr>
              <a:t>3</a:t>
            </a:r>
            <a:r>
              <a:rPr lang="zh-CN" altLang="en-US" b="1" dirty="0">
                <a:latin typeface="楷体_GB2312" pitchFamily="49" charset="-122"/>
                <a:ea typeface="楷体_GB2312" pitchFamily="49" charset="-122"/>
              </a:rPr>
              <a:t>、如果中心原子与配位原子之间存在多重键，按单键处理；</a:t>
            </a:r>
            <a:endParaRPr lang="zh-CN" altLang="en-US" b="1" dirty="0"/>
          </a:p>
        </p:txBody>
      </p:sp>
      <p:pic>
        <p:nvPicPr>
          <p:cNvPr id="30722" name="Picture 2" descr="http://b.hiphotos.baidu.com/zhidao/pic/item/1e30e924b899a9011d52a2431d950a7b0208f56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6081" y="2780509"/>
            <a:ext cx="3660607" cy="2736304"/>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http://c.hiphotos.baidu.com/zhidao/wh%3D450%2C600/sign=33cd81b8b33533faf5e39b2a9de3d129/b17eca8065380cd7bb36aa5ba344ad345982815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9" y="2420888"/>
            <a:ext cx="4850721"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0D6EA23C-1F38-4EDC-BE7D-F09FF6EA7F84}"/>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36779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80" name="Rectangle 4"/>
          <p:cNvSpPr>
            <a:spLocks noGrp="1" noChangeArrowheads="1"/>
          </p:cNvSpPr>
          <p:nvPr>
            <p:ph type="title"/>
          </p:nvPr>
        </p:nvSpPr>
        <p:spPr>
          <a:xfrm>
            <a:off x="2783632" y="188640"/>
            <a:ext cx="6781800" cy="798984"/>
          </a:xfrm>
        </p:spPr>
        <p:txBody>
          <a:bodyPr>
            <a:normAutofit/>
          </a:bodyPr>
          <a:lstStyle/>
          <a:p>
            <a:pPr algn="ctr"/>
            <a:r>
              <a:rPr lang="zh-CN" altLang="en-US" b="1" dirty="0">
                <a:latin typeface="+mn-ea"/>
                <a:ea typeface="+mn-ea"/>
              </a:rPr>
              <a:t>离子键与共价键的区别</a:t>
            </a:r>
          </a:p>
        </p:txBody>
      </p:sp>
      <p:sp>
        <p:nvSpPr>
          <p:cNvPr id="152582" name="Rectangle 6"/>
          <p:cNvSpPr>
            <a:spLocks noGrp="1" noChangeArrowheads="1"/>
          </p:cNvSpPr>
          <p:nvPr>
            <p:ph idx="1"/>
          </p:nvPr>
        </p:nvSpPr>
        <p:spPr>
          <a:xfrm>
            <a:off x="987376" y="2132856"/>
            <a:ext cx="10696624" cy="2947466"/>
          </a:xfrm>
          <a:noFill/>
          <a:ln/>
        </p:spPr>
        <p:txBody>
          <a:bodyPr>
            <a:normAutofit/>
          </a:bodyPr>
          <a:lstStyle/>
          <a:p>
            <a:pPr marL="0" indent="0">
              <a:lnSpc>
                <a:spcPct val="200000"/>
              </a:lnSpc>
              <a:spcBef>
                <a:spcPct val="0"/>
              </a:spcBef>
              <a:buClrTx/>
              <a:buNone/>
            </a:pPr>
            <a:r>
              <a:rPr lang="zh-CN" altLang="en-US" sz="3600" b="1" dirty="0">
                <a:solidFill>
                  <a:srgbClr val="FF3300"/>
                </a:solidFill>
              </a:rPr>
              <a:t>离子键</a:t>
            </a:r>
            <a:r>
              <a:rPr lang="zh-CN" altLang="en-US" sz="3600" b="1" dirty="0"/>
              <a:t>一般是在电负性相差较大的两个原子间形成；</a:t>
            </a:r>
            <a:endParaRPr lang="en-US" altLang="zh-CN" sz="3600" b="1" dirty="0"/>
          </a:p>
          <a:p>
            <a:pPr marL="0" indent="0">
              <a:lnSpc>
                <a:spcPct val="200000"/>
              </a:lnSpc>
              <a:spcBef>
                <a:spcPct val="0"/>
              </a:spcBef>
              <a:buClrTx/>
              <a:buNone/>
            </a:pPr>
            <a:r>
              <a:rPr lang="zh-CN" altLang="en-US" sz="3600" b="1" dirty="0">
                <a:solidFill>
                  <a:srgbClr val="FF3300"/>
                </a:solidFill>
              </a:rPr>
              <a:t>共价键</a:t>
            </a:r>
            <a:r>
              <a:rPr lang="zh-CN" altLang="en-US" sz="3600" b="1" dirty="0"/>
              <a:t>是由相同或相近的原子形成的。</a:t>
            </a:r>
          </a:p>
        </p:txBody>
      </p:sp>
      <p:sp>
        <p:nvSpPr>
          <p:cNvPr id="6" name="灯片编号占位符 5"/>
          <p:cNvSpPr>
            <a:spLocks noGrp="1"/>
          </p:cNvSpPr>
          <p:nvPr>
            <p:ph type="sldNum" sz="quarter" idx="12"/>
          </p:nvPr>
        </p:nvSpPr>
        <p:spPr/>
        <p:txBody>
          <a:bodyPr/>
          <a:lstStyle/>
          <a:p>
            <a:fld id="{EE8B90E6-DB06-403B-BCEE-13A4068BA2A7}" type="slidenum">
              <a:rPr lang="en-US" altLang="zh-CN"/>
              <a:pPr/>
              <a:t>4</a:t>
            </a:fld>
            <a:endParaRPr lang="en-US" altLang="zh-CN"/>
          </a:p>
        </p:txBody>
      </p:sp>
      <p:sp>
        <p:nvSpPr>
          <p:cNvPr id="2" name="页脚占位符 1">
            <a:extLst>
              <a:ext uri="{FF2B5EF4-FFF2-40B4-BE49-F238E27FC236}">
                <a16:creationId xmlns:a16="http://schemas.microsoft.com/office/drawing/2014/main" id="{9C815229-6E66-4953-8A3A-A3E65BF3BE22}"/>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117001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jpkc.sxau.edu.cn/zjt/FUploadFile/vsepr2.JPG"/>
          <p:cNvPicPr>
            <a:picLocks noChangeAspect="1" noChangeArrowheads="1"/>
          </p:cNvPicPr>
          <p:nvPr/>
        </p:nvPicPr>
        <p:blipFill rotWithShape="1">
          <a:blip r:embed="rId2">
            <a:extLst>
              <a:ext uri="{28A0092B-C50C-407E-A947-70E740481C1C}">
                <a14:useLocalDpi xmlns:a14="http://schemas.microsoft.com/office/drawing/2010/main" val="0"/>
              </a:ext>
            </a:extLst>
          </a:blip>
          <a:srcRect t="1" b="-2040"/>
          <a:stretch/>
        </p:blipFill>
        <p:spPr bwMode="auto">
          <a:xfrm>
            <a:off x="5735960" y="1196752"/>
            <a:ext cx="4331682" cy="5311352"/>
          </a:xfrm>
          <a:prstGeom prst="rect">
            <a:avLst/>
          </a:prstGeom>
          <a:noFill/>
          <a:extLst>
            <a:ext uri="{909E8E84-426E-40DD-AFC4-6F175D3DCCD1}">
              <a14:hiddenFill xmlns:a14="http://schemas.microsoft.com/office/drawing/2010/main">
                <a:solidFill>
                  <a:srgbClr val="FFFFFF"/>
                </a:solidFill>
              </a14:hiddenFill>
            </a:ext>
          </a:extLst>
        </p:spPr>
      </p:pic>
      <p:sp>
        <p:nvSpPr>
          <p:cNvPr id="8" name="标题 7"/>
          <p:cNvSpPr>
            <a:spLocks noGrp="1"/>
          </p:cNvSpPr>
          <p:nvPr>
            <p:ph type="title"/>
          </p:nvPr>
        </p:nvSpPr>
        <p:spPr/>
        <p:txBody>
          <a:bodyPr/>
          <a:lstStyle/>
          <a:p>
            <a:pPr algn="ctr"/>
            <a:r>
              <a:rPr lang="zh-CN" altLang="en-US" b="1" dirty="0">
                <a:latin typeface="+mn-ea"/>
                <a:ea typeface="+mn-ea"/>
              </a:rPr>
              <a:t>价电子对的构型和分子构型</a:t>
            </a:r>
          </a:p>
        </p:txBody>
      </p:sp>
      <p:graphicFrame>
        <p:nvGraphicFramePr>
          <p:cNvPr id="4" name="表格 3"/>
          <p:cNvGraphicFramePr>
            <a:graphicFrameLocks noGrp="1"/>
          </p:cNvGraphicFramePr>
          <p:nvPr>
            <p:extLst>
              <p:ext uri="{D42A27DB-BD31-4B8C-83A1-F6EECF244321}">
                <p14:modId xmlns:p14="http://schemas.microsoft.com/office/powerpoint/2010/main" val="685126102"/>
              </p:ext>
            </p:extLst>
          </p:nvPr>
        </p:nvGraphicFramePr>
        <p:xfrm>
          <a:off x="1703512" y="1452129"/>
          <a:ext cx="3744416" cy="4945289"/>
        </p:xfrm>
        <a:graphic>
          <a:graphicData uri="http://schemas.openxmlformats.org/drawingml/2006/table">
            <a:tbl>
              <a:tblPr firstRow="1" firstCol="1" lastRow="1" lastCol="1" bandRow="1" bandCol="1">
                <a:tableStyleId>{EB9631B5-78F2-41C9-869B-9F39066F8104}</a:tableStyleId>
              </a:tblPr>
              <a:tblGrid>
                <a:gridCol w="738203">
                  <a:extLst>
                    <a:ext uri="{9D8B030D-6E8A-4147-A177-3AD203B41FA5}">
                      <a16:colId xmlns:a16="http://schemas.microsoft.com/office/drawing/2014/main" val="20000"/>
                    </a:ext>
                  </a:extLst>
                </a:gridCol>
                <a:gridCol w="1603789">
                  <a:extLst>
                    <a:ext uri="{9D8B030D-6E8A-4147-A177-3AD203B41FA5}">
                      <a16:colId xmlns:a16="http://schemas.microsoft.com/office/drawing/2014/main" val="20001"/>
                    </a:ext>
                  </a:extLst>
                </a:gridCol>
                <a:gridCol w="1402424">
                  <a:extLst>
                    <a:ext uri="{9D8B030D-6E8A-4147-A177-3AD203B41FA5}">
                      <a16:colId xmlns:a16="http://schemas.microsoft.com/office/drawing/2014/main" val="20002"/>
                    </a:ext>
                  </a:extLst>
                </a:gridCol>
              </a:tblGrid>
              <a:tr h="646881">
                <a:tc>
                  <a:txBody>
                    <a:bodyPr/>
                    <a:lstStyle/>
                    <a:p>
                      <a:pPr algn="ctr">
                        <a:lnSpc>
                          <a:spcPct val="150000"/>
                        </a:lnSpc>
                        <a:spcAft>
                          <a:spcPts val="0"/>
                        </a:spcAft>
                      </a:pPr>
                      <a:r>
                        <a:rPr lang="en-US" sz="1400" b="1" kern="100" dirty="0">
                          <a:solidFill>
                            <a:schemeClr val="tx1"/>
                          </a:solidFill>
                          <a:effectLst/>
                        </a:rPr>
                        <a:t>A</a:t>
                      </a:r>
                      <a:r>
                        <a:rPr lang="zh-CN" sz="1400" b="1" kern="100" dirty="0">
                          <a:solidFill>
                            <a:schemeClr val="tx1"/>
                          </a:solidFill>
                          <a:effectLst/>
                        </a:rPr>
                        <a:t>的电子对数</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indent="74930" algn="just">
                        <a:lnSpc>
                          <a:spcPct val="150000"/>
                        </a:lnSpc>
                        <a:spcAft>
                          <a:spcPts val="0"/>
                        </a:spcAft>
                      </a:pPr>
                      <a:r>
                        <a:rPr lang="zh-CN" sz="1400" b="1" kern="100" dirty="0">
                          <a:solidFill>
                            <a:schemeClr val="tx1"/>
                          </a:solidFill>
                          <a:effectLst/>
                        </a:rPr>
                        <a:t>分子构型</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indent="224790" algn="just">
                        <a:lnSpc>
                          <a:spcPct val="150000"/>
                        </a:lnSpc>
                        <a:spcAft>
                          <a:spcPts val="0"/>
                        </a:spcAft>
                      </a:pPr>
                      <a:r>
                        <a:rPr lang="zh-CN" sz="1400" b="1" kern="100" dirty="0">
                          <a:solidFill>
                            <a:schemeClr val="tx1"/>
                          </a:solidFill>
                          <a:effectLst/>
                        </a:rPr>
                        <a:t>实例</a:t>
                      </a:r>
                      <a:endParaRPr lang="zh-CN" sz="1400" b="1" kern="100" dirty="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0"/>
                  </a:ext>
                </a:extLst>
              </a:tr>
              <a:tr h="303952">
                <a:tc>
                  <a:txBody>
                    <a:bodyPr/>
                    <a:lstStyle/>
                    <a:p>
                      <a:pPr algn="ctr">
                        <a:lnSpc>
                          <a:spcPct val="150000"/>
                        </a:lnSpc>
                        <a:spcAft>
                          <a:spcPts val="0"/>
                        </a:spcAft>
                      </a:pPr>
                      <a:r>
                        <a:rPr lang="en-US" sz="1400" b="1" kern="100" dirty="0">
                          <a:solidFill>
                            <a:schemeClr val="tx1"/>
                          </a:solidFill>
                          <a:effectLst/>
                        </a:rPr>
                        <a:t>2</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zh-CN" sz="1400" b="1" kern="100">
                          <a:solidFill>
                            <a:schemeClr val="tx1"/>
                          </a:solidFill>
                          <a:effectLst/>
                        </a:rPr>
                        <a:t>直线</a:t>
                      </a:r>
                      <a:endParaRPr lang="zh-CN" sz="1400" b="1" kern="10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en-US" sz="1400" b="1" kern="100">
                          <a:solidFill>
                            <a:schemeClr val="tx1"/>
                          </a:solidFill>
                          <a:effectLst/>
                        </a:rPr>
                        <a:t>HgCl</a:t>
                      </a:r>
                      <a:r>
                        <a:rPr lang="en-US" sz="1400" b="1" kern="100" baseline="-25000">
                          <a:solidFill>
                            <a:schemeClr val="tx1"/>
                          </a:solidFill>
                          <a:effectLst/>
                        </a:rPr>
                        <a:t>2 </a:t>
                      </a:r>
                      <a:r>
                        <a:rPr lang="en-US" sz="1400" b="1" kern="100">
                          <a:solidFill>
                            <a:schemeClr val="tx1"/>
                          </a:solidFill>
                          <a:effectLst/>
                        </a:rPr>
                        <a:t> CO</a:t>
                      </a:r>
                      <a:r>
                        <a:rPr lang="en-US" sz="1400" b="1" kern="100" baseline="-25000">
                          <a:solidFill>
                            <a:schemeClr val="tx1"/>
                          </a:solidFill>
                          <a:effectLst/>
                        </a:rPr>
                        <a:t>2</a:t>
                      </a:r>
                      <a:endParaRPr lang="zh-CN" sz="1400" b="1" kern="10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1"/>
                  </a:ext>
                </a:extLst>
              </a:tr>
              <a:tr h="649210">
                <a:tc>
                  <a:txBody>
                    <a:bodyPr/>
                    <a:lstStyle/>
                    <a:p>
                      <a:pPr algn="ctr">
                        <a:lnSpc>
                          <a:spcPct val="150000"/>
                        </a:lnSpc>
                        <a:spcAft>
                          <a:spcPts val="0"/>
                        </a:spcAft>
                      </a:pPr>
                      <a:r>
                        <a:rPr lang="en-US" sz="1400" b="1" kern="100" dirty="0">
                          <a:solidFill>
                            <a:schemeClr val="tx1"/>
                          </a:solidFill>
                          <a:effectLst/>
                        </a:rPr>
                        <a:t>3</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zh-CN" sz="1400" b="1" kern="100" dirty="0">
                          <a:solidFill>
                            <a:schemeClr val="tx1"/>
                          </a:solidFill>
                          <a:effectLst/>
                        </a:rPr>
                        <a:t>平面正三角形</a:t>
                      </a:r>
                    </a:p>
                    <a:p>
                      <a:pPr algn="just">
                        <a:lnSpc>
                          <a:spcPct val="150000"/>
                        </a:lnSpc>
                        <a:spcAft>
                          <a:spcPts val="0"/>
                        </a:spcAft>
                      </a:pPr>
                      <a:r>
                        <a:rPr lang="en-US" sz="1400" b="1" kern="100" dirty="0">
                          <a:solidFill>
                            <a:schemeClr val="tx1"/>
                          </a:solidFill>
                          <a:effectLst/>
                        </a:rPr>
                        <a:t>V</a:t>
                      </a:r>
                      <a:r>
                        <a:rPr lang="zh-CN" sz="1400" b="1" kern="100" dirty="0">
                          <a:solidFill>
                            <a:schemeClr val="tx1"/>
                          </a:solidFill>
                          <a:effectLst/>
                        </a:rPr>
                        <a:t>形</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en-US" sz="1400" b="1" kern="100">
                          <a:solidFill>
                            <a:schemeClr val="tx1"/>
                          </a:solidFill>
                          <a:effectLst/>
                        </a:rPr>
                        <a:t>BF</a:t>
                      </a:r>
                      <a:r>
                        <a:rPr lang="en-US" sz="1400" b="1" kern="100" baseline="-25000">
                          <a:solidFill>
                            <a:schemeClr val="tx1"/>
                          </a:solidFill>
                          <a:effectLst/>
                        </a:rPr>
                        <a:t>3</a:t>
                      </a:r>
                      <a:r>
                        <a:rPr lang="en-US" sz="1400" b="1" kern="100">
                          <a:solidFill>
                            <a:schemeClr val="tx1"/>
                          </a:solidFill>
                          <a:effectLst/>
                        </a:rPr>
                        <a:t>  NO</a:t>
                      </a:r>
                      <a:r>
                        <a:rPr lang="en-US" sz="1400" b="1" kern="100" baseline="-25000">
                          <a:solidFill>
                            <a:schemeClr val="tx1"/>
                          </a:solidFill>
                          <a:effectLst/>
                        </a:rPr>
                        <a:t>3</a:t>
                      </a:r>
                      <a:r>
                        <a:rPr lang="en-US" sz="1400" b="1" kern="100" baseline="30000">
                          <a:solidFill>
                            <a:schemeClr val="tx1"/>
                          </a:solidFill>
                          <a:effectLst/>
                        </a:rPr>
                        <a:t>-</a:t>
                      </a:r>
                      <a:endParaRPr lang="zh-CN" sz="1400" b="1" kern="100">
                        <a:solidFill>
                          <a:schemeClr val="tx1"/>
                        </a:solidFill>
                        <a:effectLst/>
                      </a:endParaRPr>
                    </a:p>
                    <a:p>
                      <a:pPr algn="just">
                        <a:lnSpc>
                          <a:spcPct val="150000"/>
                        </a:lnSpc>
                        <a:spcAft>
                          <a:spcPts val="0"/>
                        </a:spcAft>
                      </a:pPr>
                      <a:r>
                        <a:rPr lang="en-US" sz="1400" b="1" kern="100">
                          <a:solidFill>
                            <a:schemeClr val="tx1"/>
                          </a:solidFill>
                          <a:effectLst/>
                        </a:rPr>
                        <a:t>PbCl</a:t>
                      </a:r>
                      <a:r>
                        <a:rPr lang="en-US" sz="1400" b="1" kern="100" baseline="-25000">
                          <a:solidFill>
                            <a:schemeClr val="tx1"/>
                          </a:solidFill>
                          <a:effectLst/>
                        </a:rPr>
                        <a:t>2</a:t>
                      </a:r>
                      <a:r>
                        <a:rPr lang="en-US" sz="1400" b="1" kern="100">
                          <a:solidFill>
                            <a:schemeClr val="tx1"/>
                          </a:solidFill>
                          <a:effectLst/>
                        </a:rPr>
                        <a:t>  SO</a:t>
                      </a:r>
                      <a:r>
                        <a:rPr lang="en-US" sz="1400" b="1" kern="100" baseline="-25000">
                          <a:solidFill>
                            <a:schemeClr val="tx1"/>
                          </a:solidFill>
                          <a:effectLst/>
                        </a:rPr>
                        <a:t>2</a:t>
                      </a:r>
                      <a:endParaRPr lang="zh-CN" sz="1400" b="1" kern="10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2"/>
                  </a:ext>
                </a:extLst>
              </a:tr>
              <a:tr h="994468">
                <a:tc>
                  <a:txBody>
                    <a:bodyPr/>
                    <a:lstStyle/>
                    <a:p>
                      <a:pPr algn="ctr">
                        <a:lnSpc>
                          <a:spcPct val="150000"/>
                        </a:lnSpc>
                        <a:spcAft>
                          <a:spcPts val="0"/>
                        </a:spcAft>
                      </a:pPr>
                      <a:r>
                        <a:rPr lang="en-US" sz="1400" b="1" kern="100" dirty="0">
                          <a:solidFill>
                            <a:schemeClr val="tx1"/>
                          </a:solidFill>
                          <a:effectLst/>
                        </a:rPr>
                        <a:t>4</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zh-CN" sz="1400" b="1" kern="100" dirty="0">
                          <a:solidFill>
                            <a:schemeClr val="tx1"/>
                          </a:solidFill>
                          <a:effectLst/>
                        </a:rPr>
                        <a:t>正四面体</a:t>
                      </a:r>
                    </a:p>
                    <a:p>
                      <a:pPr algn="just">
                        <a:lnSpc>
                          <a:spcPct val="150000"/>
                        </a:lnSpc>
                        <a:spcAft>
                          <a:spcPts val="0"/>
                        </a:spcAft>
                      </a:pPr>
                      <a:r>
                        <a:rPr lang="zh-CN" sz="1400" b="1" kern="100" dirty="0">
                          <a:solidFill>
                            <a:schemeClr val="tx1"/>
                          </a:solidFill>
                          <a:effectLst/>
                        </a:rPr>
                        <a:t>三角锥</a:t>
                      </a:r>
                    </a:p>
                    <a:p>
                      <a:pPr algn="just">
                        <a:lnSpc>
                          <a:spcPct val="150000"/>
                        </a:lnSpc>
                        <a:spcAft>
                          <a:spcPts val="0"/>
                        </a:spcAft>
                      </a:pPr>
                      <a:r>
                        <a:rPr lang="en-US" sz="1400" b="1" kern="100" dirty="0">
                          <a:solidFill>
                            <a:schemeClr val="tx1"/>
                          </a:solidFill>
                          <a:effectLst/>
                        </a:rPr>
                        <a:t>V</a:t>
                      </a:r>
                      <a:r>
                        <a:rPr lang="zh-CN" sz="1400" b="1" kern="100" dirty="0">
                          <a:solidFill>
                            <a:schemeClr val="tx1"/>
                          </a:solidFill>
                          <a:effectLst/>
                        </a:rPr>
                        <a:t>形</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en-US" sz="1400" b="1" kern="100">
                          <a:solidFill>
                            <a:schemeClr val="tx1"/>
                          </a:solidFill>
                          <a:effectLst/>
                        </a:rPr>
                        <a:t>SiF</a:t>
                      </a:r>
                      <a:r>
                        <a:rPr lang="en-US" sz="1400" b="1" kern="100" baseline="-25000">
                          <a:solidFill>
                            <a:schemeClr val="tx1"/>
                          </a:solidFill>
                          <a:effectLst/>
                        </a:rPr>
                        <a:t>4</a:t>
                      </a:r>
                      <a:r>
                        <a:rPr lang="en-US" sz="1400" b="1" kern="100">
                          <a:solidFill>
                            <a:schemeClr val="tx1"/>
                          </a:solidFill>
                          <a:effectLst/>
                        </a:rPr>
                        <a:t>  SO</a:t>
                      </a:r>
                      <a:r>
                        <a:rPr lang="en-US" sz="1400" b="1" kern="100" baseline="-25000">
                          <a:solidFill>
                            <a:schemeClr val="tx1"/>
                          </a:solidFill>
                          <a:effectLst/>
                        </a:rPr>
                        <a:t>4</a:t>
                      </a:r>
                      <a:r>
                        <a:rPr lang="en-US" sz="1400" b="1" kern="100" baseline="30000">
                          <a:solidFill>
                            <a:schemeClr val="tx1"/>
                          </a:solidFill>
                          <a:effectLst/>
                        </a:rPr>
                        <a:t>2-</a:t>
                      </a:r>
                      <a:endParaRPr lang="zh-CN" sz="1400" b="1" kern="100">
                        <a:solidFill>
                          <a:schemeClr val="tx1"/>
                        </a:solidFill>
                        <a:effectLst/>
                      </a:endParaRPr>
                    </a:p>
                    <a:p>
                      <a:pPr algn="just">
                        <a:lnSpc>
                          <a:spcPct val="150000"/>
                        </a:lnSpc>
                        <a:spcAft>
                          <a:spcPts val="0"/>
                        </a:spcAft>
                      </a:pPr>
                      <a:r>
                        <a:rPr lang="en-US" sz="1400" b="1" kern="100">
                          <a:solidFill>
                            <a:schemeClr val="tx1"/>
                          </a:solidFill>
                          <a:effectLst/>
                        </a:rPr>
                        <a:t>NH</a:t>
                      </a:r>
                      <a:r>
                        <a:rPr lang="en-US" sz="1400" b="1" kern="100" baseline="-25000">
                          <a:solidFill>
                            <a:schemeClr val="tx1"/>
                          </a:solidFill>
                          <a:effectLst/>
                        </a:rPr>
                        <a:t>3</a:t>
                      </a:r>
                      <a:r>
                        <a:rPr lang="en-US" sz="1400" b="1" kern="100">
                          <a:solidFill>
                            <a:schemeClr val="tx1"/>
                          </a:solidFill>
                          <a:effectLst/>
                        </a:rPr>
                        <a:t>  H</a:t>
                      </a:r>
                      <a:r>
                        <a:rPr lang="en-US" sz="1400" b="1" kern="100" baseline="-25000">
                          <a:solidFill>
                            <a:schemeClr val="tx1"/>
                          </a:solidFill>
                          <a:effectLst/>
                        </a:rPr>
                        <a:t>3</a:t>
                      </a:r>
                      <a:r>
                        <a:rPr lang="en-US" sz="1400" b="1" kern="100">
                          <a:solidFill>
                            <a:schemeClr val="tx1"/>
                          </a:solidFill>
                          <a:effectLst/>
                        </a:rPr>
                        <a:t>O</a:t>
                      </a:r>
                      <a:r>
                        <a:rPr lang="en-US" sz="1400" b="1" kern="100" baseline="30000">
                          <a:solidFill>
                            <a:schemeClr val="tx1"/>
                          </a:solidFill>
                          <a:effectLst/>
                        </a:rPr>
                        <a:t>+</a:t>
                      </a:r>
                      <a:endParaRPr lang="zh-CN" sz="1400" b="1" kern="100">
                        <a:solidFill>
                          <a:schemeClr val="tx1"/>
                        </a:solidFill>
                        <a:effectLst/>
                      </a:endParaRPr>
                    </a:p>
                    <a:p>
                      <a:pPr algn="just">
                        <a:lnSpc>
                          <a:spcPct val="150000"/>
                        </a:lnSpc>
                        <a:spcAft>
                          <a:spcPts val="0"/>
                        </a:spcAft>
                      </a:pPr>
                      <a:r>
                        <a:rPr lang="en-US" sz="1400" b="1" kern="100">
                          <a:solidFill>
                            <a:schemeClr val="tx1"/>
                          </a:solidFill>
                          <a:effectLst/>
                        </a:rPr>
                        <a:t>H</a:t>
                      </a:r>
                      <a:r>
                        <a:rPr lang="en-US" sz="1400" b="1" kern="100" baseline="-25000">
                          <a:solidFill>
                            <a:schemeClr val="tx1"/>
                          </a:solidFill>
                          <a:effectLst/>
                        </a:rPr>
                        <a:t>2</a:t>
                      </a:r>
                      <a:r>
                        <a:rPr lang="en-US" sz="1400" b="1" kern="100">
                          <a:solidFill>
                            <a:schemeClr val="tx1"/>
                          </a:solidFill>
                          <a:effectLst/>
                        </a:rPr>
                        <a:t>O  H</a:t>
                      </a:r>
                      <a:r>
                        <a:rPr lang="en-US" sz="1400" b="1" kern="100" baseline="-25000">
                          <a:solidFill>
                            <a:schemeClr val="tx1"/>
                          </a:solidFill>
                          <a:effectLst/>
                        </a:rPr>
                        <a:t>2</a:t>
                      </a:r>
                      <a:r>
                        <a:rPr lang="en-US" sz="1400" b="1" kern="100">
                          <a:solidFill>
                            <a:schemeClr val="tx1"/>
                          </a:solidFill>
                          <a:effectLst/>
                        </a:rPr>
                        <a:t>S</a:t>
                      </a:r>
                      <a:endParaRPr lang="zh-CN" sz="1400" b="1" kern="10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3"/>
                  </a:ext>
                </a:extLst>
              </a:tr>
              <a:tr h="1339727">
                <a:tc>
                  <a:txBody>
                    <a:bodyPr/>
                    <a:lstStyle/>
                    <a:p>
                      <a:pPr algn="ctr">
                        <a:lnSpc>
                          <a:spcPct val="150000"/>
                        </a:lnSpc>
                        <a:spcAft>
                          <a:spcPts val="0"/>
                        </a:spcAft>
                      </a:pPr>
                      <a:r>
                        <a:rPr lang="en-US" sz="1400" b="1" kern="100" dirty="0">
                          <a:solidFill>
                            <a:schemeClr val="tx1"/>
                          </a:solidFill>
                          <a:effectLst/>
                        </a:rPr>
                        <a:t>5</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zh-CN" sz="1400" b="1" kern="100" dirty="0">
                          <a:solidFill>
                            <a:schemeClr val="tx1"/>
                          </a:solidFill>
                          <a:effectLst/>
                        </a:rPr>
                        <a:t>三角双锥</a:t>
                      </a:r>
                    </a:p>
                    <a:p>
                      <a:pPr algn="just">
                        <a:lnSpc>
                          <a:spcPct val="150000"/>
                        </a:lnSpc>
                        <a:spcAft>
                          <a:spcPts val="0"/>
                        </a:spcAft>
                      </a:pPr>
                      <a:r>
                        <a:rPr lang="zh-CN" sz="1400" b="1" kern="100" dirty="0">
                          <a:solidFill>
                            <a:schemeClr val="tx1"/>
                          </a:solidFill>
                          <a:effectLst/>
                        </a:rPr>
                        <a:t>变形四面体</a:t>
                      </a:r>
                    </a:p>
                    <a:p>
                      <a:pPr algn="just">
                        <a:lnSpc>
                          <a:spcPct val="150000"/>
                        </a:lnSpc>
                        <a:spcAft>
                          <a:spcPts val="0"/>
                        </a:spcAft>
                      </a:pPr>
                      <a:r>
                        <a:rPr lang="en-US" sz="1400" b="1" kern="100" dirty="0">
                          <a:solidFill>
                            <a:schemeClr val="tx1"/>
                          </a:solidFill>
                          <a:effectLst/>
                        </a:rPr>
                        <a:t>Y</a:t>
                      </a:r>
                      <a:r>
                        <a:rPr lang="zh-CN" sz="1400" b="1" kern="100" dirty="0">
                          <a:solidFill>
                            <a:schemeClr val="tx1"/>
                          </a:solidFill>
                          <a:effectLst/>
                        </a:rPr>
                        <a:t>形</a:t>
                      </a:r>
                    </a:p>
                    <a:p>
                      <a:pPr algn="just">
                        <a:lnSpc>
                          <a:spcPct val="150000"/>
                        </a:lnSpc>
                        <a:spcAft>
                          <a:spcPts val="0"/>
                        </a:spcAft>
                      </a:pPr>
                      <a:r>
                        <a:rPr lang="zh-CN" sz="1400" b="1" kern="100" dirty="0">
                          <a:solidFill>
                            <a:schemeClr val="tx1"/>
                          </a:solidFill>
                          <a:effectLst/>
                        </a:rPr>
                        <a:t>直线</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en-US" sz="1400" b="1" kern="100" dirty="0">
                          <a:solidFill>
                            <a:schemeClr val="tx1"/>
                          </a:solidFill>
                          <a:effectLst/>
                        </a:rPr>
                        <a:t>PCl</a:t>
                      </a:r>
                      <a:r>
                        <a:rPr lang="en-US" sz="1400" b="1" kern="100" baseline="-25000" dirty="0">
                          <a:solidFill>
                            <a:schemeClr val="tx1"/>
                          </a:solidFill>
                          <a:effectLst/>
                        </a:rPr>
                        <a:t>5</a:t>
                      </a:r>
                      <a:r>
                        <a:rPr lang="en-US" sz="1400" b="1" kern="100" dirty="0">
                          <a:solidFill>
                            <a:schemeClr val="tx1"/>
                          </a:solidFill>
                          <a:effectLst/>
                        </a:rPr>
                        <a:t>  PF</a:t>
                      </a:r>
                      <a:r>
                        <a:rPr lang="en-US" sz="1400" b="1" kern="100" baseline="-25000" dirty="0">
                          <a:solidFill>
                            <a:schemeClr val="tx1"/>
                          </a:solidFill>
                          <a:effectLst/>
                        </a:rPr>
                        <a:t>5</a:t>
                      </a:r>
                      <a:endParaRPr lang="zh-CN" sz="1400" b="1" kern="100" dirty="0">
                        <a:solidFill>
                          <a:schemeClr val="tx1"/>
                        </a:solidFill>
                        <a:effectLst/>
                      </a:endParaRPr>
                    </a:p>
                    <a:p>
                      <a:pPr algn="just">
                        <a:lnSpc>
                          <a:spcPct val="150000"/>
                        </a:lnSpc>
                        <a:spcAft>
                          <a:spcPts val="0"/>
                        </a:spcAft>
                      </a:pPr>
                      <a:r>
                        <a:rPr lang="en-US" sz="1400" b="1" kern="100" dirty="0">
                          <a:solidFill>
                            <a:schemeClr val="tx1"/>
                          </a:solidFill>
                          <a:effectLst/>
                        </a:rPr>
                        <a:t>SF</a:t>
                      </a:r>
                      <a:r>
                        <a:rPr lang="en-US" sz="1400" b="1" kern="100" baseline="-25000" dirty="0">
                          <a:solidFill>
                            <a:schemeClr val="tx1"/>
                          </a:solidFill>
                          <a:effectLst/>
                        </a:rPr>
                        <a:t>4</a:t>
                      </a:r>
                      <a:r>
                        <a:rPr lang="en-US" sz="1400" b="1" kern="100" dirty="0">
                          <a:solidFill>
                            <a:schemeClr val="tx1"/>
                          </a:solidFill>
                          <a:effectLst/>
                        </a:rPr>
                        <a:t>  TeCl</a:t>
                      </a:r>
                      <a:r>
                        <a:rPr lang="en-US" sz="1400" b="1" kern="100" baseline="-25000" dirty="0">
                          <a:solidFill>
                            <a:schemeClr val="tx1"/>
                          </a:solidFill>
                          <a:effectLst/>
                        </a:rPr>
                        <a:t>4</a:t>
                      </a:r>
                      <a:endParaRPr lang="zh-CN" sz="1400" b="1" kern="100" dirty="0">
                        <a:solidFill>
                          <a:schemeClr val="tx1"/>
                        </a:solidFill>
                        <a:effectLst/>
                      </a:endParaRPr>
                    </a:p>
                    <a:p>
                      <a:pPr algn="just">
                        <a:lnSpc>
                          <a:spcPct val="150000"/>
                        </a:lnSpc>
                        <a:spcAft>
                          <a:spcPts val="0"/>
                        </a:spcAft>
                      </a:pPr>
                      <a:r>
                        <a:rPr lang="en-US" sz="1400" b="1" kern="100" dirty="0">
                          <a:solidFill>
                            <a:schemeClr val="tx1"/>
                          </a:solidFill>
                          <a:effectLst/>
                        </a:rPr>
                        <a:t>ClF</a:t>
                      </a:r>
                      <a:r>
                        <a:rPr lang="en-US" sz="1400" b="1" kern="100" baseline="-25000" dirty="0">
                          <a:solidFill>
                            <a:schemeClr val="tx1"/>
                          </a:solidFill>
                          <a:effectLst/>
                        </a:rPr>
                        <a:t>3</a:t>
                      </a:r>
                      <a:endParaRPr lang="zh-CN" sz="1400" b="1" kern="100" dirty="0">
                        <a:solidFill>
                          <a:schemeClr val="tx1"/>
                        </a:solidFill>
                        <a:effectLst/>
                      </a:endParaRPr>
                    </a:p>
                    <a:p>
                      <a:pPr algn="just">
                        <a:lnSpc>
                          <a:spcPct val="150000"/>
                        </a:lnSpc>
                        <a:spcAft>
                          <a:spcPts val="0"/>
                        </a:spcAft>
                      </a:pPr>
                      <a:r>
                        <a:rPr lang="en-US" sz="1400" b="1" kern="100" dirty="0">
                          <a:solidFill>
                            <a:schemeClr val="tx1"/>
                          </a:solidFill>
                          <a:effectLst/>
                        </a:rPr>
                        <a:t>I</a:t>
                      </a:r>
                      <a:r>
                        <a:rPr lang="en-US" sz="1400" b="1" kern="100" baseline="-25000" dirty="0">
                          <a:solidFill>
                            <a:schemeClr val="tx1"/>
                          </a:solidFill>
                          <a:effectLst/>
                        </a:rPr>
                        <a:t>3</a:t>
                      </a:r>
                      <a:r>
                        <a:rPr lang="en-US" sz="1400" b="1" kern="100" baseline="30000" dirty="0">
                          <a:solidFill>
                            <a:schemeClr val="tx1"/>
                          </a:solidFill>
                          <a:effectLst/>
                        </a:rPr>
                        <a:t>-</a:t>
                      </a:r>
                      <a:r>
                        <a:rPr lang="en-US" sz="1400" b="1" kern="100" dirty="0">
                          <a:solidFill>
                            <a:schemeClr val="tx1"/>
                          </a:solidFill>
                          <a:effectLst/>
                        </a:rPr>
                        <a:t>  XeF</a:t>
                      </a:r>
                      <a:r>
                        <a:rPr lang="en-US" sz="1400" b="1" kern="100" baseline="-25000" dirty="0">
                          <a:solidFill>
                            <a:schemeClr val="tx1"/>
                          </a:solidFill>
                          <a:effectLst/>
                        </a:rPr>
                        <a:t>2</a:t>
                      </a:r>
                      <a:endParaRPr lang="zh-CN" sz="1400" b="1" kern="100" dirty="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4"/>
                  </a:ext>
                </a:extLst>
              </a:tr>
              <a:tr h="994963">
                <a:tc>
                  <a:txBody>
                    <a:bodyPr/>
                    <a:lstStyle/>
                    <a:p>
                      <a:pPr algn="ctr">
                        <a:lnSpc>
                          <a:spcPct val="150000"/>
                        </a:lnSpc>
                        <a:spcAft>
                          <a:spcPts val="0"/>
                        </a:spcAft>
                      </a:pPr>
                      <a:r>
                        <a:rPr lang="en-US" sz="1400" b="1" kern="100" dirty="0">
                          <a:solidFill>
                            <a:schemeClr val="tx1"/>
                          </a:solidFill>
                          <a:effectLst/>
                        </a:rPr>
                        <a:t>6</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zh-CN" sz="1400" b="1" kern="100" dirty="0">
                          <a:solidFill>
                            <a:schemeClr val="tx1"/>
                          </a:solidFill>
                          <a:effectLst/>
                        </a:rPr>
                        <a:t>正八面体</a:t>
                      </a:r>
                    </a:p>
                    <a:p>
                      <a:pPr algn="just">
                        <a:lnSpc>
                          <a:spcPct val="150000"/>
                        </a:lnSpc>
                        <a:spcAft>
                          <a:spcPts val="0"/>
                        </a:spcAft>
                      </a:pPr>
                      <a:r>
                        <a:rPr lang="zh-CN" sz="1400" b="1" kern="100" dirty="0">
                          <a:solidFill>
                            <a:schemeClr val="tx1"/>
                          </a:solidFill>
                          <a:effectLst/>
                        </a:rPr>
                        <a:t>四方锥</a:t>
                      </a:r>
                    </a:p>
                    <a:p>
                      <a:pPr algn="just">
                        <a:lnSpc>
                          <a:spcPct val="150000"/>
                        </a:lnSpc>
                        <a:spcAft>
                          <a:spcPts val="0"/>
                        </a:spcAft>
                      </a:pPr>
                      <a:r>
                        <a:rPr lang="zh-CN" sz="1400" b="1" kern="100" dirty="0">
                          <a:solidFill>
                            <a:schemeClr val="tx1"/>
                          </a:solidFill>
                          <a:effectLst/>
                        </a:rPr>
                        <a:t>平面正方形</a:t>
                      </a:r>
                      <a:endParaRPr lang="zh-CN" sz="1400" b="1" kern="100" dirty="0">
                        <a:solidFill>
                          <a:schemeClr val="tx1"/>
                        </a:solidFill>
                        <a:effectLst/>
                        <a:latin typeface="Times New Roman"/>
                        <a:ea typeface="宋体"/>
                      </a:endParaRPr>
                    </a:p>
                  </a:txBody>
                  <a:tcPr marL="60722" marR="60722" marT="0" marB="0">
                    <a:solidFill>
                      <a:schemeClr val="bg1"/>
                    </a:solidFill>
                  </a:tcPr>
                </a:tc>
                <a:tc>
                  <a:txBody>
                    <a:bodyPr/>
                    <a:lstStyle/>
                    <a:p>
                      <a:pPr algn="just">
                        <a:lnSpc>
                          <a:spcPct val="150000"/>
                        </a:lnSpc>
                        <a:spcAft>
                          <a:spcPts val="0"/>
                        </a:spcAft>
                      </a:pPr>
                      <a:r>
                        <a:rPr lang="en-US" sz="1400" b="1" kern="100" dirty="0">
                          <a:solidFill>
                            <a:schemeClr val="tx1"/>
                          </a:solidFill>
                          <a:effectLst/>
                        </a:rPr>
                        <a:t>SF</a:t>
                      </a:r>
                      <a:r>
                        <a:rPr lang="en-US" sz="1400" b="1" kern="100" baseline="-25000" dirty="0">
                          <a:solidFill>
                            <a:schemeClr val="tx1"/>
                          </a:solidFill>
                          <a:effectLst/>
                        </a:rPr>
                        <a:t>6</a:t>
                      </a:r>
                      <a:r>
                        <a:rPr lang="en-US" sz="1400" b="1" kern="100" dirty="0">
                          <a:solidFill>
                            <a:schemeClr val="tx1"/>
                          </a:solidFill>
                          <a:effectLst/>
                        </a:rPr>
                        <a:t>  AlF</a:t>
                      </a:r>
                      <a:r>
                        <a:rPr lang="en-US" sz="1400" b="1" kern="100" baseline="-25000" dirty="0">
                          <a:solidFill>
                            <a:schemeClr val="tx1"/>
                          </a:solidFill>
                          <a:effectLst/>
                        </a:rPr>
                        <a:t>6</a:t>
                      </a:r>
                      <a:r>
                        <a:rPr lang="en-US" sz="1400" b="1" kern="100" baseline="30000" dirty="0">
                          <a:solidFill>
                            <a:schemeClr val="tx1"/>
                          </a:solidFill>
                          <a:effectLst/>
                        </a:rPr>
                        <a:t>3-</a:t>
                      </a:r>
                      <a:endParaRPr lang="zh-CN" sz="1400" b="1" kern="100" dirty="0">
                        <a:solidFill>
                          <a:schemeClr val="tx1"/>
                        </a:solidFill>
                        <a:effectLst/>
                      </a:endParaRPr>
                    </a:p>
                    <a:p>
                      <a:pPr algn="just">
                        <a:lnSpc>
                          <a:spcPct val="150000"/>
                        </a:lnSpc>
                        <a:spcAft>
                          <a:spcPts val="0"/>
                        </a:spcAft>
                      </a:pPr>
                      <a:r>
                        <a:rPr lang="en-US" sz="1400" b="1" kern="100" dirty="0">
                          <a:solidFill>
                            <a:schemeClr val="tx1"/>
                          </a:solidFill>
                          <a:effectLst/>
                        </a:rPr>
                        <a:t>BrF</a:t>
                      </a:r>
                      <a:r>
                        <a:rPr lang="en-US" sz="1400" b="1" kern="100" baseline="-25000" dirty="0">
                          <a:solidFill>
                            <a:schemeClr val="tx1"/>
                          </a:solidFill>
                          <a:effectLst/>
                        </a:rPr>
                        <a:t>5</a:t>
                      </a:r>
                      <a:r>
                        <a:rPr lang="en-US" sz="1400" b="1" kern="100" dirty="0">
                          <a:solidFill>
                            <a:schemeClr val="tx1"/>
                          </a:solidFill>
                          <a:effectLst/>
                        </a:rPr>
                        <a:t> SbF</a:t>
                      </a:r>
                      <a:r>
                        <a:rPr lang="en-US" sz="1400" b="1" kern="100" baseline="-25000" dirty="0">
                          <a:solidFill>
                            <a:schemeClr val="tx1"/>
                          </a:solidFill>
                          <a:effectLst/>
                        </a:rPr>
                        <a:t>5</a:t>
                      </a:r>
                      <a:r>
                        <a:rPr lang="en-US" sz="1400" b="1" kern="100" baseline="30000" dirty="0">
                          <a:solidFill>
                            <a:schemeClr val="tx1"/>
                          </a:solidFill>
                          <a:effectLst/>
                        </a:rPr>
                        <a:t>2-</a:t>
                      </a:r>
                      <a:endParaRPr lang="zh-CN" sz="1400" b="1" kern="100" dirty="0">
                        <a:solidFill>
                          <a:schemeClr val="tx1"/>
                        </a:solidFill>
                        <a:effectLst/>
                      </a:endParaRPr>
                    </a:p>
                    <a:p>
                      <a:pPr algn="just">
                        <a:lnSpc>
                          <a:spcPct val="150000"/>
                        </a:lnSpc>
                        <a:spcAft>
                          <a:spcPts val="0"/>
                        </a:spcAft>
                      </a:pPr>
                      <a:r>
                        <a:rPr lang="en-US" sz="1400" b="1" kern="100" dirty="0">
                          <a:solidFill>
                            <a:schemeClr val="tx1"/>
                          </a:solidFill>
                          <a:effectLst/>
                        </a:rPr>
                        <a:t>ICl</a:t>
                      </a:r>
                      <a:r>
                        <a:rPr lang="en-US" sz="1400" b="1" kern="100" baseline="-25000" dirty="0">
                          <a:solidFill>
                            <a:schemeClr val="tx1"/>
                          </a:solidFill>
                          <a:effectLst/>
                        </a:rPr>
                        <a:t>4</a:t>
                      </a:r>
                      <a:r>
                        <a:rPr lang="en-US" sz="1400" b="1" kern="100" baseline="30000" dirty="0">
                          <a:solidFill>
                            <a:schemeClr val="tx1"/>
                          </a:solidFill>
                          <a:effectLst/>
                        </a:rPr>
                        <a:t>-</a:t>
                      </a:r>
                      <a:r>
                        <a:rPr lang="en-US" sz="1400" b="1" kern="100" dirty="0">
                          <a:solidFill>
                            <a:schemeClr val="tx1"/>
                          </a:solidFill>
                          <a:effectLst/>
                        </a:rPr>
                        <a:t>  XeF</a:t>
                      </a:r>
                      <a:r>
                        <a:rPr lang="en-US" sz="1400" b="1" kern="100" baseline="-25000" dirty="0">
                          <a:solidFill>
                            <a:schemeClr val="tx1"/>
                          </a:solidFill>
                          <a:effectLst/>
                        </a:rPr>
                        <a:t>4</a:t>
                      </a:r>
                      <a:endParaRPr lang="zh-CN" sz="1400" b="1" kern="100" dirty="0">
                        <a:solidFill>
                          <a:schemeClr val="tx1"/>
                        </a:solidFill>
                        <a:effectLst/>
                        <a:latin typeface="Times New Roman"/>
                        <a:ea typeface="宋体"/>
                      </a:endParaRPr>
                    </a:p>
                  </a:txBody>
                  <a:tcPr marL="60722" marR="60722" marT="0" marB="0">
                    <a:solidFill>
                      <a:schemeClr val="bg1"/>
                    </a:solidFill>
                  </a:tcPr>
                </a:tc>
                <a:extLst>
                  <a:ext uri="{0D108BD9-81ED-4DB2-BD59-A6C34878D82A}">
                    <a16:rowId xmlns:a16="http://schemas.microsoft.com/office/drawing/2014/main" val="10005"/>
                  </a:ext>
                </a:extLst>
              </a:tr>
            </a:tbl>
          </a:graphicData>
        </a:graphic>
      </p:graphicFrame>
      <p:sp>
        <p:nvSpPr>
          <p:cNvPr id="2" name="页脚占位符 1">
            <a:extLst>
              <a:ext uri="{FF2B5EF4-FFF2-40B4-BE49-F238E27FC236}">
                <a16:creationId xmlns:a16="http://schemas.microsoft.com/office/drawing/2014/main" id="{63B8AF3C-5539-4201-A3D6-A5F83A3A8949}"/>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382FFAE6-9D15-41FB-9E8F-8AF5E4903563}"/>
              </a:ext>
            </a:extLst>
          </p:cNvPr>
          <p:cNvSpPr>
            <a:spLocks noGrp="1"/>
          </p:cNvSpPr>
          <p:nvPr>
            <p:ph type="sldNum" sz="quarter" idx="12"/>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47323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zh-CN" altLang="en-US" sz="3600" b="1" dirty="0"/>
              <a:t>判断共价分子空间构型的一般规则</a:t>
            </a:r>
          </a:p>
        </p:txBody>
      </p:sp>
      <p:sp>
        <p:nvSpPr>
          <p:cNvPr id="6" name="灯片编号占位符 3"/>
          <p:cNvSpPr>
            <a:spLocks noGrp="1"/>
          </p:cNvSpPr>
          <p:nvPr>
            <p:ph type="sldNum" sz="quarter" idx="12"/>
          </p:nvPr>
        </p:nvSpPr>
        <p:spPr/>
        <p:txBody>
          <a:bodyPr/>
          <a:lstStyle/>
          <a:p>
            <a:fld id="{3F1F008C-9661-447B-ADE2-839F1CB0851E}" type="slidenum">
              <a:rPr lang="en-US" altLang="zh-CN"/>
              <a:pPr/>
              <a:t>41</a:t>
            </a:fld>
            <a:endParaRPr lang="en-US" altLang="zh-CN"/>
          </a:p>
        </p:txBody>
      </p:sp>
      <p:sp>
        <p:nvSpPr>
          <p:cNvPr id="121860" name="Rectangle 4"/>
          <p:cNvSpPr>
            <a:spLocks noChangeArrowheads="1"/>
          </p:cNvSpPr>
          <p:nvPr/>
        </p:nvSpPr>
        <p:spPr bwMode="auto">
          <a:xfrm>
            <a:off x="165368" y="1260084"/>
            <a:ext cx="79279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lang="en-US" altLang="zh-CN" sz="2400" b="1" dirty="0"/>
              <a:t> 1</a:t>
            </a:r>
            <a:r>
              <a:rPr lang="zh-CN" altLang="en-US" sz="2400" b="1" dirty="0"/>
              <a:t>、确定中心原子的价电子对数：</a:t>
            </a:r>
            <a:endParaRPr lang="en-US" altLang="zh-CN" sz="2400" b="1" dirty="0"/>
          </a:p>
          <a:p>
            <a:pPr>
              <a:lnSpc>
                <a:spcPct val="150000"/>
              </a:lnSpc>
            </a:pPr>
            <a:r>
              <a:rPr lang="zh-CN" altLang="en-US" sz="2400" dirty="0"/>
              <a:t>中心原子周围价电子对数目可按下列公式计算：</a:t>
            </a:r>
          </a:p>
        </p:txBody>
      </p:sp>
      <p:graphicFrame>
        <p:nvGraphicFramePr>
          <p:cNvPr id="121861" name="Object 5"/>
          <p:cNvGraphicFramePr>
            <a:graphicFrameLocks noChangeAspect="1"/>
          </p:cNvGraphicFramePr>
          <p:nvPr>
            <p:extLst>
              <p:ext uri="{D42A27DB-BD31-4B8C-83A1-F6EECF244321}">
                <p14:modId xmlns:p14="http://schemas.microsoft.com/office/powerpoint/2010/main" val="276663229"/>
              </p:ext>
            </p:extLst>
          </p:nvPr>
        </p:nvGraphicFramePr>
        <p:xfrm>
          <a:off x="1631504" y="2692400"/>
          <a:ext cx="7620000" cy="736600"/>
        </p:xfrm>
        <a:graphic>
          <a:graphicData uri="http://schemas.openxmlformats.org/presentationml/2006/ole">
            <mc:AlternateContent xmlns:mc="http://schemas.openxmlformats.org/markup-compatibility/2006">
              <mc:Choice xmlns:v="urn:schemas-microsoft-com:vml" Requires="v">
                <p:oleObj spid="_x0000_s21670" name="Equation" r:id="rId4" imgW="4203360" imgH="406080" progId="Equation.DSMT4">
                  <p:embed/>
                </p:oleObj>
              </mc:Choice>
              <mc:Fallback>
                <p:oleObj name="Equation" r:id="rId4" imgW="4203360" imgH="4060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504" y="2692400"/>
                        <a:ext cx="7620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131676" y="3861048"/>
            <a:ext cx="11928648" cy="2308324"/>
          </a:xfrm>
          <a:prstGeom prst="rect">
            <a:avLst/>
          </a:prstGeom>
        </p:spPr>
        <p:txBody>
          <a:bodyPr wrap="square">
            <a:spAutoFit/>
          </a:bodyPr>
          <a:lstStyle/>
          <a:p>
            <a:pPr>
              <a:lnSpc>
                <a:spcPct val="150000"/>
              </a:lnSpc>
            </a:pPr>
            <a:r>
              <a:rPr lang="zh-CN" altLang="zh-CN" sz="2400" b="1" dirty="0"/>
              <a:t>规定：</a:t>
            </a:r>
            <a:r>
              <a:rPr lang="en-US" altLang="zh-CN" sz="2400" b="1" dirty="0"/>
              <a:t>1</a:t>
            </a:r>
            <a:r>
              <a:rPr lang="zh-CN" altLang="en-US" sz="2400" b="1" dirty="0"/>
              <a:t>）</a:t>
            </a:r>
            <a:r>
              <a:rPr lang="zh-CN" altLang="zh-CN" sz="2400" b="1" dirty="0"/>
              <a:t>作为中心原子时，氧和第</a:t>
            </a:r>
            <a:r>
              <a:rPr lang="en-US" altLang="zh-CN" sz="2400" b="1" dirty="0"/>
              <a:t>VIA</a:t>
            </a:r>
            <a:r>
              <a:rPr lang="zh-CN" altLang="zh-CN" sz="2400" b="1" dirty="0"/>
              <a:t>族各元素提供</a:t>
            </a:r>
            <a:r>
              <a:rPr lang="en-US" altLang="zh-CN" sz="2400" b="1" dirty="0"/>
              <a:t>6</a:t>
            </a:r>
            <a:r>
              <a:rPr lang="zh-CN" altLang="zh-CN" sz="2400" b="1" dirty="0"/>
              <a:t>个价电子，卤素提供</a:t>
            </a:r>
            <a:r>
              <a:rPr lang="en-US" altLang="zh-CN" sz="2400" b="1" dirty="0"/>
              <a:t>7</a:t>
            </a:r>
            <a:r>
              <a:rPr lang="zh-CN" altLang="zh-CN" sz="2400" b="1" dirty="0"/>
              <a:t>个价电子。</a:t>
            </a:r>
            <a:endParaRPr lang="en-US" altLang="zh-CN" sz="2400" b="1" dirty="0"/>
          </a:p>
          <a:p>
            <a:pPr>
              <a:lnSpc>
                <a:spcPct val="150000"/>
              </a:lnSpc>
            </a:pPr>
            <a:r>
              <a:rPr lang="en-US" altLang="zh-CN" sz="2400" b="1" dirty="0"/>
              <a:t>            2</a:t>
            </a:r>
            <a:r>
              <a:rPr lang="zh-CN" altLang="en-US" sz="2400" b="1" dirty="0"/>
              <a:t>）</a:t>
            </a:r>
            <a:r>
              <a:rPr lang="zh-CN" altLang="zh-CN" sz="2400" b="1" dirty="0"/>
              <a:t>作为配体时，氢和卤素原子各提供</a:t>
            </a:r>
            <a:r>
              <a:rPr lang="en-US" altLang="zh-CN" sz="2400" b="1" dirty="0"/>
              <a:t>1</a:t>
            </a:r>
            <a:r>
              <a:rPr lang="zh-CN" altLang="zh-CN" sz="2400" b="1" dirty="0"/>
              <a:t>个共用电子，氧族元素不提供共用电子。</a:t>
            </a:r>
            <a:endParaRPr lang="en-US" altLang="zh-CN" sz="2400" b="1" dirty="0"/>
          </a:p>
          <a:p>
            <a:pPr>
              <a:lnSpc>
                <a:spcPct val="150000"/>
              </a:lnSpc>
            </a:pPr>
            <a:r>
              <a:rPr lang="en-US" altLang="zh-CN" sz="2400" b="1" dirty="0"/>
              <a:t>            3</a:t>
            </a:r>
            <a:r>
              <a:rPr lang="zh-CN" altLang="en-US" sz="2400" b="1" dirty="0"/>
              <a:t>）若为离子，应加上或减去与离子电荷相应的电子数；</a:t>
            </a:r>
            <a:endParaRPr lang="en-US" altLang="zh-CN" sz="2400" b="1" dirty="0"/>
          </a:p>
          <a:p>
            <a:pPr>
              <a:lnSpc>
                <a:spcPct val="150000"/>
              </a:lnSpc>
            </a:pPr>
            <a:r>
              <a:rPr lang="en-US" altLang="zh-CN" sz="2400" b="1" dirty="0"/>
              <a:t>            4</a:t>
            </a:r>
            <a:r>
              <a:rPr lang="zh-CN" altLang="en-US" sz="2400" b="1" dirty="0"/>
              <a:t>）若计算后剩余一个电子，可把这个电子当作电子对看待</a:t>
            </a:r>
          </a:p>
        </p:txBody>
      </p:sp>
      <p:sp>
        <p:nvSpPr>
          <p:cNvPr id="5" name="页脚占位符 4">
            <a:extLst>
              <a:ext uri="{FF2B5EF4-FFF2-40B4-BE49-F238E27FC236}">
                <a16:creationId xmlns:a16="http://schemas.microsoft.com/office/drawing/2014/main" id="{62EEC313-FA37-4900-97F4-D76F346820D7}"/>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63120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2A09CA8-0DF1-4DC7-96FE-6765C745D0B3}" type="slidenum">
              <a:rPr lang="en-US" altLang="zh-CN"/>
              <a:pPr/>
              <a:t>42</a:t>
            </a:fld>
            <a:endParaRPr lang="en-US" altLang="zh-CN"/>
          </a:p>
        </p:txBody>
      </p:sp>
      <p:sp>
        <p:nvSpPr>
          <p:cNvPr id="81922" name="Rectangle 2"/>
          <p:cNvSpPr>
            <a:spLocks noGrp="1" noChangeArrowheads="1"/>
          </p:cNvSpPr>
          <p:nvPr>
            <p:ph type="title"/>
          </p:nvPr>
        </p:nvSpPr>
        <p:spPr>
          <a:xfrm>
            <a:off x="2135560" y="404665"/>
            <a:ext cx="8229600" cy="636587"/>
          </a:xfrm>
        </p:spPr>
        <p:txBody>
          <a:bodyPr/>
          <a:lstStyle/>
          <a:p>
            <a:r>
              <a:rPr lang="zh-CN" altLang="en-US" sz="3200" b="1" dirty="0">
                <a:latin typeface="+mn-ea"/>
                <a:ea typeface="+mn-ea"/>
              </a:rPr>
              <a:t>分子几何构型的判断过程 </a:t>
            </a:r>
          </a:p>
        </p:txBody>
      </p:sp>
      <p:sp>
        <p:nvSpPr>
          <p:cNvPr id="81923" name="Rectangle 3"/>
          <p:cNvSpPr>
            <a:spLocks noGrp="1" noChangeArrowheads="1"/>
          </p:cNvSpPr>
          <p:nvPr>
            <p:ph type="body" idx="1"/>
          </p:nvPr>
        </p:nvSpPr>
        <p:spPr>
          <a:xfrm>
            <a:off x="551383" y="1844824"/>
            <a:ext cx="11022451" cy="3600400"/>
          </a:xfrm>
        </p:spPr>
        <p:txBody>
          <a:bodyPr>
            <a:noAutofit/>
          </a:bodyPr>
          <a:lstStyle/>
          <a:p>
            <a:pPr>
              <a:lnSpc>
                <a:spcPct val="200000"/>
              </a:lnSpc>
            </a:pPr>
            <a:r>
              <a:rPr lang="en-US" altLang="zh-CN" sz="2800" b="1" dirty="0">
                <a:ea typeface="楷体_GB2312" pitchFamily="49" charset="-122"/>
              </a:rPr>
              <a:t>1</a:t>
            </a:r>
            <a:r>
              <a:rPr lang="zh-CN" altLang="en-US" sz="2800" b="1" dirty="0">
                <a:ea typeface="楷体_GB2312" pitchFamily="49" charset="-122"/>
              </a:rPr>
              <a:t>、确定中心原子的价电子对数</a:t>
            </a:r>
          </a:p>
          <a:p>
            <a:pPr>
              <a:lnSpc>
                <a:spcPct val="200000"/>
              </a:lnSpc>
            </a:pPr>
            <a:r>
              <a:rPr lang="en-US" altLang="zh-CN" sz="2800" b="1" dirty="0">
                <a:ea typeface="楷体_GB2312" pitchFamily="49" charset="-122"/>
              </a:rPr>
              <a:t>2</a:t>
            </a:r>
            <a:r>
              <a:rPr lang="zh-CN" altLang="en-US" sz="2800" b="1" dirty="0">
                <a:ea typeface="楷体_GB2312" pitchFamily="49" charset="-122"/>
              </a:rPr>
              <a:t>、选择合适的结构：根据中心原子</a:t>
            </a:r>
            <a:r>
              <a:rPr lang="en-US" altLang="zh-CN" sz="2800" b="1" dirty="0">
                <a:ea typeface="楷体_GB2312" pitchFamily="49" charset="-122"/>
              </a:rPr>
              <a:t>A</a:t>
            </a:r>
            <a:r>
              <a:rPr lang="zh-CN" altLang="en-US" sz="2800" b="1" dirty="0">
                <a:ea typeface="楷体_GB2312" pitchFamily="49" charset="-122"/>
              </a:rPr>
              <a:t>周围的价电子对数，从表</a:t>
            </a:r>
            <a:r>
              <a:rPr lang="en-US" altLang="zh-CN" sz="2800" b="1" dirty="0">
                <a:ea typeface="楷体_GB2312" pitchFamily="49" charset="-122"/>
              </a:rPr>
              <a:t>11-7</a:t>
            </a:r>
            <a:r>
              <a:rPr lang="zh-CN" altLang="en-US" sz="2800" b="1" dirty="0">
                <a:ea typeface="楷体_GB2312" pitchFamily="49" charset="-122"/>
              </a:rPr>
              <a:t>中找出相对应的几何构型。</a:t>
            </a:r>
          </a:p>
          <a:p>
            <a:pPr>
              <a:lnSpc>
                <a:spcPct val="200000"/>
              </a:lnSpc>
            </a:pPr>
            <a:r>
              <a:rPr lang="zh-CN" altLang="en-US" sz="2800" b="1" dirty="0">
                <a:ea typeface="楷体_GB2312" pitchFamily="49" charset="-122"/>
              </a:rPr>
              <a:t> </a:t>
            </a:r>
            <a:r>
              <a:rPr lang="en-US" altLang="zh-CN" sz="2800" b="1" dirty="0">
                <a:ea typeface="楷体_GB2312" pitchFamily="49" charset="-122"/>
              </a:rPr>
              <a:t>3</a:t>
            </a:r>
            <a:r>
              <a:rPr lang="zh-CN" altLang="en-US" sz="2800" b="1" dirty="0">
                <a:ea typeface="楷体_GB2312" pitchFamily="49" charset="-122"/>
              </a:rPr>
              <a:t>、 画出几何构型、判断最稳定的构型 </a:t>
            </a:r>
          </a:p>
        </p:txBody>
      </p:sp>
      <p:sp>
        <p:nvSpPr>
          <p:cNvPr id="2" name="页脚占位符 1">
            <a:extLst>
              <a:ext uri="{FF2B5EF4-FFF2-40B4-BE49-F238E27FC236}">
                <a16:creationId xmlns:a16="http://schemas.microsoft.com/office/drawing/2014/main" id="{512C164F-09C2-45ED-B2D1-32076BFD1980}"/>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908058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51EF3CD-2695-4298-81FF-5521970EE65B}" type="slidenum">
              <a:rPr lang="en-US" altLang="zh-CN"/>
              <a:pPr/>
              <a:t>43</a:t>
            </a:fld>
            <a:endParaRPr lang="en-US" altLang="zh-CN"/>
          </a:p>
        </p:txBody>
      </p:sp>
      <p:graphicFrame>
        <p:nvGraphicFramePr>
          <p:cNvPr id="77830" name="Object 6"/>
          <p:cNvGraphicFramePr>
            <a:graphicFrameLocks noChangeAspect="1"/>
          </p:cNvGraphicFramePr>
          <p:nvPr/>
        </p:nvGraphicFramePr>
        <p:xfrm>
          <a:off x="2057400" y="1566863"/>
          <a:ext cx="7620000" cy="736600"/>
        </p:xfrm>
        <a:graphic>
          <a:graphicData uri="http://schemas.openxmlformats.org/presentationml/2006/ole">
            <mc:AlternateContent xmlns:mc="http://schemas.openxmlformats.org/markup-compatibility/2006">
              <mc:Choice xmlns:v="urn:schemas-microsoft-com:vml" Requires="v">
                <p:oleObj spid="_x0000_s22694" name="公式" r:id="rId4" imgW="4203360" imgH="406080" progId="Equation.3">
                  <p:embed/>
                </p:oleObj>
              </mc:Choice>
              <mc:Fallback>
                <p:oleObj name="公式" r:id="rId4" imgW="420336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1566863"/>
                        <a:ext cx="7620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1" name="Text Box 7"/>
          <p:cNvSpPr txBox="1">
            <a:spLocks noChangeArrowheads="1"/>
          </p:cNvSpPr>
          <p:nvPr/>
        </p:nvSpPr>
        <p:spPr bwMode="auto">
          <a:xfrm>
            <a:off x="1905000" y="369888"/>
            <a:ext cx="8534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2800"/>
              <a:t>例：预测</a:t>
            </a:r>
            <a:r>
              <a:rPr lang="en-US" altLang="zh-CN" sz="2800"/>
              <a:t>AlCl</a:t>
            </a:r>
            <a:r>
              <a:rPr lang="en-US" altLang="zh-CN" sz="2800" baseline="-25000"/>
              <a:t>3</a:t>
            </a:r>
            <a:r>
              <a:rPr lang="zh-CN" altLang="en-US" sz="2800"/>
              <a:t>、</a:t>
            </a:r>
            <a:r>
              <a:rPr lang="en-US" altLang="zh-CN" sz="2800"/>
              <a:t>H</a:t>
            </a:r>
            <a:r>
              <a:rPr lang="en-US" altLang="zh-CN" sz="2800" baseline="-25000"/>
              <a:t>2</a:t>
            </a:r>
            <a:r>
              <a:rPr lang="en-US" altLang="zh-CN" sz="2800"/>
              <a:t>S</a:t>
            </a:r>
            <a:r>
              <a:rPr lang="zh-CN" altLang="en-US" sz="2800"/>
              <a:t>、</a:t>
            </a:r>
            <a:r>
              <a:rPr lang="en-US" altLang="zh-CN" sz="2800"/>
              <a:t>NH</a:t>
            </a:r>
            <a:r>
              <a:rPr lang="en-US" altLang="zh-CN" sz="2800" baseline="-25000"/>
              <a:t>4</a:t>
            </a:r>
            <a:r>
              <a:rPr lang="en-US" altLang="zh-CN" sz="2800" baseline="30000"/>
              <a:t>+</a:t>
            </a:r>
            <a:r>
              <a:rPr lang="zh-CN" altLang="en-US" sz="2800"/>
              <a:t>的空间构型</a:t>
            </a:r>
          </a:p>
        </p:txBody>
      </p:sp>
      <p:sp>
        <p:nvSpPr>
          <p:cNvPr id="77832" name="Text Box 8"/>
          <p:cNvSpPr txBox="1">
            <a:spLocks noChangeArrowheads="1"/>
          </p:cNvSpPr>
          <p:nvPr/>
        </p:nvSpPr>
        <p:spPr bwMode="auto">
          <a:xfrm>
            <a:off x="2495600" y="2743200"/>
            <a:ext cx="6705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2800" dirty="0"/>
              <a:t>AlCl</a:t>
            </a:r>
            <a:r>
              <a:rPr lang="en-US" altLang="zh-CN" sz="2800" baseline="-25000" dirty="0"/>
              <a:t>3             </a:t>
            </a:r>
            <a:r>
              <a:rPr lang="en-US" altLang="zh-CN" sz="2800" dirty="0"/>
              <a:t>H</a:t>
            </a:r>
            <a:r>
              <a:rPr lang="en-US" altLang="zh-CN" sz="2800" baseline="-25000" dirty="0"/>
              <a:t>2</a:t>
            </a:r>
            <a:r>
              <a:rPr lang="en-US" altLang="zh-CN" sz="2800" dirty="0"/>
              <a:t>S          NH</a:t>
            </a:r>
            <a:r>
              <a:rPr lang="en-US" altLang="zh-CN" sz="2800" baseline="-25000" dirty="0"/>
              <a:t>4</a:t>
            </a:r>
            <a:r>
              <a:rPr lang="en-US" altLang="zh-CN" sz="2800" baseline="30000" dirty="0"/>
              <a:t>+</a:t>
            </a:r>
            <a:endParaRPr lang="en-US" altLang="zh-CN" sz="2800" dirty="0"/>
          </a:p>
        </p:txBody>
      </p:sp>
      <p:sp>
        <p:nvSpPr>
          <p:cNvPr id="77834" name="Rectangle 10"/>
          <p:cNvSpPr>
            <a:spLocks noGrp="1" noChangeArrowheads="1"/>
          </p:cNvSpPr>
          <p:nvPr>
            <p:ph type="body" idx="1"/>
          </p:nvPr>
        </p:nvSpPr>
        <p:spPr>
          <a:xfrm>
            <a:off x="2014205" y="3266422"/>
            <a:ext cx="8315991" cy="2538843"/>
          </a:xfrm>
        </p:spPr>
        <p:txBody>
          <a:bodyPr>
            <a:normAutofit/>
          </a:bodyPr>
          <a:lstStyle/>
          <a:p>
            <a:pPr>
              <a:lnSpc>
                <a:spcPct val="90000"/>
              </a:lnSpc>
            </a:pPr>
            <a:r>
              <a:rPr lang="zh-CN" altLang="en-US" sz="2800" b="1" dirty="0"/>
              <a:t>中心原子价电子数：  </a:t>
            </a:r>
            <a:r>
              <a:rPr lang="en-US" altLang="zh-CN" sz="2800" b="1" dirty="0"/>
              <a:t>3               6              5</a:t>
            </a:r>
          </a:p>
          <a:p>
            <a:pPr>
              <a:lnSpc>
                <a:spcPct val="90000"/>
              </a:lnSpc>
            </a:pPr>
            <a:r>
              <a:rPr lang="zh-CN" altLang="en-US" sz="2800" b="1" dirty="0"/>
              <a:t>配体电子数：              </a:t>
            </a:r>
            <a:r>
              <a:rPr lang="en-US" altLang="zh-CN" sz="2800" b="1" dirty="0"/>
              <a:t>3               2              4</a:t>
            </a:r>
          </a:p>
          <a:p>
            <a:pPr>
              <a:lnSpc>
                <a:spcPct val="90000"/>
              </a:lnSpc>
            </a:pPr>
            <a:r>
              <a:rPr lang="zh-CN" altLang="en-US" sz="2800" b="1" dirty="0"/>
              <a:t>离子电荷数：              </a:t>
            </a:r>
            <a:r>
              <a:rPr lang="en-US" altLang="zh-CN" sz="2800" b="1" dirty="0"/>
              <a:t>0               0            +1</a:t>
            </a:r>
          </a:p>
          <a:p>
            <a:pPr>
              <a:lnSpc>
                <a:spcPct val="90000"/>
              </a:lnSpc>
            </a:pPr>
            <a:r>
              <a:rPr lang="zh-CN" altLang="en-US" sz="2800" b="1" dirty="0"/>
              <a:t>价电子对数：              </a:t>
            </a:r>
            <a:r>
              <a:rPr lang="en-US" altLang="zh-CN" sz="2800" b="1" dirty="0"/>
              <a:t>3               4              4</a:t>
            </a:r>
          </a:p>
          <a:p>
            <a:pPr>
              <a:lnSpc>
                <a:spcPct val="90000"/>
              </a:lnSpc>
            </a:pPr>
            <a:r>
              <a:rPr lang="zh-CN" altLang="en-US" sz="2800" b="1" dirty="0"/>
              <a:t>分子构型：           三角形        </a:t>
            </a:r>
            <a:r>
              <a:rPr lang="en-US" altLang="zh-CN" sz="2800" b="1" dirty="0"/>
              <a:t>V</a:t>
            </a:r>
            <a:r>
              <a:rPr lang="zh-CN" altLang="en-US" sz="2800" b="1" dirty="0"/>
              <a:t>字形     正四面体</a:t>
            </a:r>
          </a:p>
        </p:txBody>
      </p:sp>
      <p:sp>
        <p:nvSpPr>
          <p:cNvPr id="2" name="页脚占位符 1">
            <a:extLst>
              <a:ext uri="{FF2B5EF4-FFF2-40B4-BE49-F238E27FC236}">
                <a16:creationId xmlns:a16="http://schemas.microsoft.com/office/drawing/2014/main" id="{190BF17D-42F4-463E-A3D3-33410EE9BF3B}"/>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467498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77830"/>
                                        </p:tgtEl>
                                        <p:attrNameLst>
                                          <p:attrName>style.visibility</p:attrName>
                                        </p:attrNameLst>
                                      </p:cBhvr>
                                      <p:to>
                                        <p:strVal val="visible"/>
                                      </p:to>
                                    </p:set>
                                    <p:animEffect transition="in" filter="slide(fromBottom)">
                                      <p:cBhvr>
                                        <p:cTn id="7" dur="500"/>
                                        <p:tgtEl>
                                          <p:spTgt spid="778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832"/>
                                        </p:tgtEl>
                                        <p:attrNameLst>
                                          <p:attrName>style.visibility</p:attrName>
                                        </p:attrNameLst>
                                      </p:cBhvr>
                                      <p:to>
                                        <p:strVal val="visible"/>
                                      </p:to>
                                    </p:set>
                                    <p:animEffect transition="in" filter="barn(inHorizontal)">
                                      <p:cBhvr>
                                        <p:cTn id="12" dur="500"/>
                                        <p:tgtEl>
                                          <p:spTgt spid="77832"/>
                                        </p:tgtEl>
                                      </p:cBhvr>
                                    </p:animEffect>
                                  </p:childTnLst>
                                </p:cTn>
                              </p:par>
                              <p:par>
                                <p:cTn id="13" presetID="16" presetClass="entr" presetSubtype="26" fill="hold" grpId="0" nodeType="withEffect">
                                  <p:stCondLst>
                                    <p:cond delay="0"/>
                                  </p:stCondLst>
                                  <p:childTnLst>
                                    <p:set>
                                      <p:cBhvr>
                                        <p:cTn id="14" dur="1" fill="hold">
                                          <p:stCondLst>
                                            <p:cond delay="0"/>
                                          </p:stCondLst>
                                        </p:cTn>
                                        <p:tgtEl>
                                          <p:spTgt spid="77834">
                                            <p:txEl>
                                              <p:pRg st="0" end="0"/>
                                            </p:txEl>
                                          </p:spTgt>
                                        </p:tgtEl>
                                        <p:attrNameLst>
                                          <p:attrName>style.visibility</p:attrName>
                                        </p:attrNameLst>
                                      </p:cBhvr>
                                      <p:to>
                                        <p:strVal val="visible"/>
                                      </p:to>
                                    </p:set>
                                    <p:animEffect transition="in" filter="barn(inHorizontal)">
                                      <p:cBhvr>
                                        <p:cTn id="15" dur="500"/>
                                        <p:tgtEl>
                                          <p:spTgt spid="7783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77834">
                                            <p:txEl>
                                              <p:pRg st="1" end="1"/>
                                            </p:txEl>
                                          </p:spTgt>
                                        </p:tgtEl>
                                        <p:attrNameLst>
                                          <p:attrName>style.visibility</p:attrName>
                                        </p:attrNameLst>
                                      </p:cBhvr>
                                      <p:to>
                                        <p:strVal val="visible"/>
                                      </p:to>
                                    </p:set>
                                    <p:animEffect transition="in" filter="barn(inHorizontal)">
                                      <p:cBhvr>
                                        <p:cTn id="20" dur="500"/>
                                        <p:tgtEl>
                                          <p:spTgt spid="7783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6" fill="hold" grpId="0" nodeType="clickEffect">
                                  <p:stCondLst>
                                    <p:cond delay="0"/>
                                  </p:stCondLst>
                                  <p:childTnLst>
                                    <p:set>
                                      <p:cBhvr>
                                        <p:cTn id="24" dur="1" fill="hold">
                                          <p:stCondLst>
                                            <p:cond delay="0"/>
                                          </p:stCondLst>
                                        </p:cTn>
                                        <p:tgtEl>
                                          <p:spTgt spid="77834">
                                            <p:txEl>
                                              <p:pRg st="2" end="2"/>
                                            </p:txEl>
                                          </p:spTgt>
                                        </p:tgtEl>
                                        <p:attrNameLst>
                                          <p:attrName>style.visibility</p:attrName>
                                        </p:attrNameLst>
                                      </p:cBhvr>
                                      <p:to>
                                        <p:strVal val="visible"/>
                                      </p:to>
                                    </p:set>
                                    <p:animEffect transition="in" filter="barn(inHorizontal)">
                                      <p:cBhvr>
                                        <p:cTn id="25" dur="500"/>
                                        <p:tgtEl>
                                          <p:spTgt spid="77834">
                                            <p:txEl>
                                              <p:pRg st="2" end="2"/>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6" fill="hold" grpId="0" nodeType="clickEffect">
                                  <p:stCondLst>
                                    <p:cond delay="0"/>
                                  </p:stCondLst>
                                  <p:childTnLst>
                                    <p:set>
                                      <p:cBhvr>
                                        <p:cTn id="29" dur="1" fill="hold">
                                          <p:stCondLst>
                                            <p:cond delay="0"/>
                                          </p:stCondLst>
                                        </p:cTn>
                                        <p:tgtEl>
                                          <p:spTgt spid="77834">
                                            <p:txEl>
                                              <p:pRg st="3" end="3"/>
                                            </p:txEl>
                                          </p:spTgt>
                                        </p:tgtEl>
                                        <p:attrNameLst>
                                          <p:attrName>style.visibility</p:attrName>
                                        </p:attrNameLst>
                                      </p:cBhvr>
                                      <p:to>
                                        <p:strVal val="visible"/>
                                      </p:to>
                                    </p:set>
                                    <p:animEffect transition="in" filter="barn(inHorizontal)">
                                      <p:cBhvr>
                                        <p:cTn id="30" dur="500"/>
                                        <p:tgtEl>
                                          <p:spTgt spid="77834">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77834">
                                            <p:txEl>
                                              <p:pRg st="4" end="4"/>
                                            </p:txEl>
                                          </p:spTgt>
                                        </p:tgtEl>
                                        <p:attrNameLst>
                                          <p:attrName>style.visibility</p:attrName>
                                        </p:attrNameLst>
                                      </p:cBhvr>
                                      <p:to>
                                        <p:strVal val="visible"/>
                                      </p:to>
                                    </p:set>
                                    <p:animEffect transition="in" filter="barn(inHorizontal)">
                                      <p:cBhvr>
                                        <p:cTn id="35" dur="500"/>
                                        <p:tgtEl>
                                          <p:spTgt spid="778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2" grpId="0"/>
      <p:bldP spid="7783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6"/>
          <p:cNvSpPr>
            <a:spLocks noGrp="1"/>
          </p:cNvSpPr>
          <p:nvPr>
            <p:ph type="sldNum" sz="quarter" idx="12"/>
          </p:nvPr>
        </p:nvSpPr>
        <p:spPr>
          <a:xfrm>
            <a:off x="8534400" y="6429817"/>
            <a:ext cx="2133600" cy="457200"/>
          </a:xfrm>
        </p:spPr>
        <p:txBody>
          <a:bodyPr/>
          <a:lstStyle/>
          <a:p>
            <a:fld id="{1753C21F-4B8F-445C-B09A-DF7CC274D4B9}" type="slidenum">
              <a:rPr lang="en-US" altLang="zh-CN"/>
              <a:pPr/>
              <a:t>44</a:t>
            </a:fld>
            <a:endParaRPr lang="en-US" altLang="zh-CN" dirty="0"/>
          </a:p>
        </p:txBody>
      </p:sp>
      <p:sp>
        <p:nvSpPr>
          <p:cNvPr id="80898" name="Rectangle 2"/>
          <p:cNvSpPr>
            <a:spLocks noGrp="1" noChangeArrowheads="1"/>
          </p:cNvSpPr>
          <p:nvPr>
            <p:ph type="title"/>
          </p:nvPr>
        </p:nvSpPr>
        <p:spPr>
          <a:xfrm>
            <a:off x="811832" y="205805"/>
            <a:ext cx="10972800" cy="774923"/>
          </a:xfrm>
        </p:spPr>
        <p:txBody>
          <a:bodyPr/>
          <a:lstStyle/>
          <a:p>
            <a:pPr algn="ctr"/>
            <a:r>
              <a:rPr lang="zh-CN" altLang="en-US" b="1" dirty="0"/>
              <a:t>五、分子轨道理论简介</a:t>
            </a:r>
          </a:p>
        </p:txBody>
      </p:sp>
      <p:sp>
        <p:nvSpPr>
          <p:cNvPr id="80908" name="Rectangle 12"/>
          <p:cNvSpPr>
            <a:spLocks noChangeArrowheads="1"/>
          </p:cNvSpPr>
          <p:nvPr/>
        </p:nvSpPr>
        <p:spPr bwMode="auto">
          <a:xfrm>
            <a:off x="263352" y="1412776"/>
            <a:ext cx="11521280"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lnSpc>
                <a:spcPct val="170000"/>
              </a:lnSpc>
              <a:spcBef>
                <a:spcPct val="20000"/>
              </a:spcBef>
              <a:buClr>
                <a:schemeClr val="accent1"/>
              </a:buClr>
              <a:buSzPct val="65000"/>
              <a:buFont typeface="Wingdings" pitchFamily="2" charset="2"/>
              <a:buNone/>
            </a:pPr>
            <a:r>
              <a:rPr lang="zh-CN" altLang="en-US" sz="2800" b="1" dirty="0"/>
              <a:t>问题的出现</a:t>
            </a:r>
            <a:r>
              <a:rPr lang="zh-CN" altLang="en-US" sz="2800" dirty="0"/>
              <a:t>：</a:t>
            </a:r>
          </a:p>
          <a:p>
            <a:pPr marL="342900" indent="-342900">
              <a:lnSpc>
                <a:spcPct val="170000"/>
              </a:lnSpc>
              <a:spcBef>
                <a:spcPct val="20000"/>
              </a:spcBef>
              <a:buClr>
                <a:schemeClr val="accent1"/>
              </a:buClr>
              <a:buSzPct val="65000"/>
              <a:buFont typeface="Wingdings" pitchFamily="2" charset="2"/>
              <a:buChar char="Ø"/>
            </a:pPr>
            <a:r>
              <a:rPr lang="zh-CN" altLang="en-US" sz="2800" dirty="0"/>
              <a:t>现代价键理论无法解释分子中存在的</a:t>
            </a:r>
            <a:r>
              <a:rPr lang="zh-CN" altLang="en-US" sz="2800" dirty="0">
                <a:solidFill>
                  <a:srgbClr val="FF3300"/>
                </a:solidFill>
              </a:rPr>
              <a:t>单电子键</a:t>
            </a:r>
            <a:r>
              <a:rPr lang="en-US" altLang="zh-CN" sz="2800" dirty="0">
                <a:solidFill>
                  <a:srgbClr val="FF3300"/>
                </a:solidFill>
              </a:rPr>
              <a:t>(</a:t>
            </a:r>
            <a:r>
              <a:rPr lang="zh-CN" altLang="en-US" sz="2800" dirty="0">
                <a:solidFill>
                  <a:srgbClr val="FF3300"/>
                </a:solidFill>
              </a:rPr>
              <a:t>如氢分子离子</a:t>
            </a:r>
            <a:r>
              <a:rPr lang="en-US" altLang="zh-CN" sz="2800" dirty="0">
                <a:solidFill>
                  <a:srgbClr val="FF3300"/>
                </a:solidFill>
              </a:rPr>
              <a:t>H</a:t>
            </a:r>
            <a:r>
              <a:rPr lang="en-US" altLang="zh-CN" sz="2800" baseline="-25000" dirty="0">
                <a:solidFill>
                  <a:srgbClr val="FF3300"/>
                </a:solidFill>
              </a:rPr>
              <a:t>2</a:t>
            </a:r>
            <a:r>
              <a:rPr lang="zh-CN" altLang="en-US" sz="2800" baseline="30000" dirty="0">
                <a:solidFill>
                  <a:srgbClr val="FF3300"/>
                </a:solidFill>
              </a:rPr>
              <a:t>＋</a:t>
            </a:r>
            <a:r>
              <a:rPr lang="en-US" altLang="zh-CN" sz="2800" dirty="0">
                <a:solidFill>
                  <a:srgbClr val="FF3300"/>
                </a:solidFill>
              </a:rPr>
              <a:t>)</a:t>
            </a:r>
            <a:r>
              <a:rPr lang="zh-CN" altLang="en-US" sz="2800" dirty="0">
                <a:solidFill>
                  <a:srgbClr val="FF3300"/>
                </a:solidFill>
              </a:rPr>
              <a:t>、三电子键</a:t>
            </a:r>
            <a:r>
              <a:rPr lang="en-US" altLang="zh-CN" sz="2800" dirty="0">
                <a:solidFill>
                  <a:srgbClr val="FF3300"/>
                </a:solidFill>
              </a:rPr>
              <a:t>(</a:t>
            </a:r>
            <a:r>
              <a:rPr lang="zh-CN" altLang="en-US" sz="2800" dirty="0">
                <a:solidFill>
                  <a:srgbClr val="FF3300"/>
                </a:solidFill>
              </a:rPr>
              <a:t>如</a:t>
            </a:r>
            <a:r>
              <a:rPr lang="en-US" altLang="zh-CN" sz="2800" dirty="0">
                <a:solidFill>
                  <a:srgbClr val="FF3300"/>
                </a:solidFill>
              </a:rPr>
              <a:t>O</a:t>
            </a:r>
            <a:r>
              <a:rPr lang="en-US" altLang="zh-CN" sz="2800" baseline="30000" dirty="0">
                <a:solidFill>
                  <a:srgbClr val="FF3300"/>
                </a:solidFill>
              </a:rPr>
              <a:t>2</a:t>
            </a:r>
            <a:r>
              <a:rPr lang="zh-CN" altLang="en-US" sz="2800" dirty="0">
                <a:solidFill>
                  <a:srgbClr val="FF3300"/>
                </a:solidFill>
              </a:rPr>
              <a:t>分子</a:t>
            </a:r>
            <a:r>
              <a:rPr lang="en-US" altLang="zh-CN" sz="2800" dirty="0">
                <a:solidFill>
                  <a:srgbClr val="FF3300"/>
                </a:solidFill>
              </a:rPr>
              <a:t>)</a:t>
            </a:r>
            <a:r>
              <a:rPr lang="zh-CN" altLang="en-US" sz="2800" dirty="0">
                <a:solidFill>
                  <a:srgbClr val="FF3300"/>
                </a:solidFill>
              </a:rPr>
              <a:t>及离域大</a:t>
            </a:r>
            <a:r>
              <a:rPr lang="en-US" altLang="zh-CN" sz="2800" dirty="0">
                <a:solidFill>
                  <a:srgbClr val="FF3300"/>
                </a:solidFill>
              </a:rPr>
              <a:t>π</a:t>
            </a:r>
            <a:r>
              <a:rPr lang="zh-CN" altLang="en-US" sz="2800" dirty="0">
                <a:solidFill>
                  <a:srgbClr val="FF3300"/>
                </a:solidFill>
              </a:rPr>
              <a:t>键等问题</a:t>
            </a:r>
            <a:r>
              <a:rPr lang="zh-CN" altLang="en-US" sz="2800" dirty="0"/>
              <a:t>。</a:t>
            </a:r>
          </a:p>
          <a:p>
            <a:pPr marL="342900" indent="-342900">
              <a:lnSpc>
                <a:spcPct val="170000"/>
              </a:lnSpc>
              <a:spcBef>
                <a:spcPct val="20000"/>
              </a:spcBef>
              <a:buClr>
                <a:schemeClr val="accent1"/>
              </a:buClr>
              <a:buSzPct val="65000"/>
              <a:buFont typeface="Wingdings" pitchFamily="2" charset="2"/>
              <a:buChar char="Ø"/>
            </a:pPr>
            <a:r>
              <a:rPr lang="zh-CN" altLang="en-US" sz="2800" dirty="0"/>
              <a:t>分子轨道理论</a:t>
            </a:r>
            <a:r>
              <a:rPr lang="en-US" altLang="zh-CN" sz="2800" dirty="0"/>
              <a:t>(Molecular Orbital Theory)</a:t>
            </a:r>
            <a:r>
              <a:rPr lang="zh-CN" altLang="en-US" sz="2800" dirty="0"/>
              <a:t>简称</a:t>
            </a:r>
            <a:r>
              <a:rPr lang="en-US" altLang="zh-CN" sz="2800" dirty="0"/>
              <a:t>MO</a:t>
            </a:r>
            <a:r>
              <a:rPr lang="zh-CN" altLang="en-US" sz="2800" dirty="0"/>
              <a:t>法</a:t>
            </a:r>
            <a:r>
              <a:rPr lang="en-US" altLang="zh-CN" sz="2800" dirty="0"/>
              <a:t>)</a:t>
            </a:r>
            <a:r>
              <a:rPr lang="zh-CN" altLang="en-US" sz="2800" dirty="0"/>
              <a:t>就是在这种情况下出现的。</a:t>
            </a:r>
          </a:p>
        </p:txBody>
      </p:sp>
      <p:sp>
        <p:nvSpPr>
          <p:cNvPr id="2" name="页脚占位符 1">
            <a:extLst>
              <a:ext uri="{FF2B5EF4-FFF2-40B4-BE49-F238E27FC236}">
                <a16:creationId xmlns:a16="http://schemas.microsoft.com/office/drawing/2014/main" id="{9A8E7E57-A925-43E7-AB4E-206245E2204D}"/>
              </a:ext>
            </a:extLst>
          </p:cNvPr>
          <p:cNvSpPr>
            <a:spLocks noGrp="1"/>
          </p:cNvSpPr>
          <p:nvPr>
            <p:ph type="ftr" sz="quarter" idx="11"/>
          </p:nvPr>
        </p:nvSpPr>
        <p:spPr/>
        <p:txBody>
          <a:bodyPr/>
          <a:lstStyle/>
          <a:p>
            <a:endParaRPr lang="en-US" altLang="zh-CN" dirty="0"/>
          </a:p>
        </p:txBody>
      </p:sp>
    </p:spTree>
    <p:extLst>
      <p:ext uri="{BB962C8B-B14F-4D97-AF65-F5344CB8AC3E}">
        <p14:creationId xmlns:p14="http://schemas.microsoft.com/office/powerpoint/2010/main" val="3032336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EE706DA-95CE-4DB0-B5DF-601C5FCC41AA}" type="slidenum">
              <a:rPr lang="en-US" altLang="zh-CN"/>
              <a:pPr/>
              <a:t>45</a:t>
            </a:fld>
            <a:endParaRPr lang="en-US" altLang="zh-CN"/>
          </a:p>
        </p:txBody>
      </p:sp>
      <p:sp>
        <p:nvSpPr>
          <p:cNvPr id="88067" name="Rectangle 3"/>
          <p:cNvSpPr>
            <a:spLocks noGrp="1" noChangeArrowheads="1"/>
          </p:cNvSpPr>
          <p:nvPr>
            <p:ph type="body" idx="1"/>
          </p:nvPr>
        </p:nvSpPr>
        <p:spPr>
          <a:xfrm>
            <a:off x="479376" y="1124744"/>
            <a:ext cx="11377264" cy="1368152"/>
          </a:xfrm>
        </p:spPr>
        <p:txBody>
          <a:bodyPr>
            <a:normAutofit lnSpcReduction="10000"/>
          </a:bodyPr>
          <a:lstStyle/>
          <a:p>
            <a:pPr marL="0" indent="0">
              <a:lnSpc>
                <a:spcPct val="150000"/>
              </a:lnSpc>
              <a:buNone/>
            </a:pPr>
            <a:r>
              <a:rPr lang="en-US" altLang="zh-CN" sz="2800" b="1" dirty="0">
                <a:ea typeface="楷体_GB2312" pitchFamily="49" charset="-122"/>
              </a:rPr>
              <a:t>1</a:t>
            </a:r>
            <a:r>
              <a:rPr lang="zh-CN" altLang="en-US" sz="2800" b="1" dirty="0">
                <a:ea typeface="楷体_GB2312" pitchFamily="49" charset="-122"/>
              </a:rPr>
              <a:t>、原子组成分子后，电子不再从属于某个原子，而是在整个分子空间区域内运动</a:t>
            </a:r>
          </a:p>
        </p:txBody>
      </p:sp>
      <p:sp>
        <p:nvSpPr>
          <p:cNvPr id="88068" name="Rectangle 4"/>
          <p:cNvSpPr>
            <a:spLocks noGrp="1" noChangeArrowheads="1"/>
          </p:cNvSpPr>
          <p:nvPr>
            <p:ph type="title"/>
          </p:nvPr>
        </p:nvSpPr>
        <p:spPr>
          <a:xfrm>
            <a:off x="2135560" y="404664"/>
            <a:ext cx="8229600" cy="560388"/>
          </a:xfrm>
          <a:noFill/>
          <a:ln/>
        </p:spPr>
        <p:txBody>
          <a:bodyPr>
            <a:normAutofit fontScale="90000"/>
          </a:bodyPr>
          <a:lstStyle/>
          <a:p>
            <a:pPr algn="ctr"/>
            <a:r>
              <a:rPr lang="zh-CN" altLang="en-US" sz="3400" b="1" dirty="0"/>
              <a:t>分子轨道理论的基本要点 ：</a:t>
            </a:r>
          </a:p>
        </p:txBody>
      </p:sp>
      <p:pic>
        <p:nvPicPr>
          <p:cNvPr id="8" name="Picture 12" descr="结构40"/>
          <p:cNvPicPr>
            <a:picLocks noChangeAspect="1" noChangeArrowheads="1"/>
          </p:cNvPicPr>
          <p:nvPr/>
        </p:nvPicPr>
        <p:blipFill rotWithShape="1">
          <a:blip r:embed="rId3">
            <a:extLst>
              <a:ext uri="{28A0092B-C50C-407E-A947-70E740481C1C}">
                <a14:useLocalDpi xmlns:a14="http://schemas.microsoft.com/office/drawing/2010/main" val="0"/>
              </a:ext>
            </a:extLst>
          </a:blip>
          <a:srcRect l="43521" t="5862" r="27869" b="82259"/>
          <a:stretch/>
        </p:blipFill>
        <p:spPr bwMode="auto">
          <a:xfrm>
            <a:off x="479376" y="2852936"/>
            <a:ext cx="2975162" cy="197227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结构40"/>
          <p:cNvPicPr>
            <a:picLocks noChangeAspect="1" noChangeArrowheads="1"/>
          </p:cNvPicPr>
          <p:nvPr/>
        </p:nvPicPr>
        <p:blipFill rotWithShape="1">
          <a:blip r:embed="rId3">
            <a:extLst>
              <a:ext uri="{28A0092B-C50C-407E-A947-70E740481C1C}">
                <a14:useLocalDpi xmlns:a14="http://schemas.microsoft.com/office/drawing/2010/main" val="0"/>
              </a:ext>
            </a:extLst>
          </a:blip>
          <a:srcRect l="43940" t="20096" r="29974" b="68013"/>
          <a:stretch/>
        </p:blipFill>
        <p:spPr bwMode="auto">
          <a:xfrm>
            <a:off x="4156250" y="2852936"/>
            <a:ext cx="2709918" cy="197227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2" descr="结构40"/>
          <p:cNvPicPr>
            <a:picLocks noChangeAspect="1" noChangeArrowheads="1"/>
          </p:cNvPicPr>
          <p:nvPr/>
        </p:nvPicPr>
        <p:blipFill rotWithShape="1">
          <a:blip r:embed="rId3">
            <a:extLst>
              <a:ext uri="{28A0092B-C50C-407E-A947-70E740481C1C}">
                <a14:useLocalDpi xmlns:a14="http://schemas.microsoft.com/office/drawing/2010/main" val="0"/>
              </a:ext>
            </a:extLst>
          </a:blip>
          <a:srcRect l="43210" t="34905" r="31970" b="47795"/>
          <a:stretch/>
        </p:blipFill>
        <p:spPr bwMode="auto">
          <a:xfrm>
            <a:off x="7790392" y="2066815"/>
            <a:ext cx="2424923" cy="2698712"/>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2982B0BE-D9DC-404F-ADDD-CC60D817D73C}"/>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3406675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BDEE055-CFC1-4428-9491-B5F4615B68BD}" type="slidenum">
              <a:rPr lang="en-US" altLang="zh-CN"/>
              <a:pPr/>
              <a:t>46</a:t>
            </a:fld>
            <a:endParaRPr lang="en-US" altLang="zh-CN"/>
          </a:p>
        </p:txBody>
      </p:sp>
      <p:sp>
        <p:nvSpPr>
          <p:cNvPr id="90115" name="Rectangle 3"/>
          <p:cNvSpPr>
            <a:spLocks noGrp="1" noChangeArrowheads="1"/>
          </p:cNvSpPr>
          <p:nvPr>
            <p:ph type="body" idx="1"/>
          </p:nvPr>
        </p:nvSpPr>
        <p:spPr>
          <a:xfrm>
            <a:off x="911424" y="1124744"/>
            <a:ext cx="10369152" cy="1512168"/>
          </a:xfrm>
        </p:spPr>
        <p:txBody>
          <a:bodyPr>
            <a:normAutofit/>
          </a:bodyPr>
          <a:lstStyle/>
          <a:p>
            <a:pPr marL="0" indent="0">
              <a:lnSpc>
                <a:spcPct val="150000"/>
              </a:lnSpc>
              <a:buNone/>
            </a:pPr>
            <a:r>
              <a:rPr lang="en-US" altLang="zh-CN" sz="2800" b="1" dirty="0">
                <a:ea typeface="楷体_GB2312" pitchFamily="49" charset="-122"/>
              </a:rPr>
              <a:t>2</a:t>
            </a:r>
            <a:r>
              <a:rPr lang="zh-CN" altLang="en-US" sz="2800" b="1" dirty="0">
                <a:ea typeface="楷体_GB2312" pitchFamily="49" charset="-122"/>
              </a:rPr>
              <a:t>、分子轨道是原子轨道的线性组合，</a:t>
            </a:r>
            <a:r>
              <a:rPr lang="zh-CN" altLang="en-US" sz="2800" b="1" dirty="0">
                <a:solidFill>
                  <a:srgbClr val="FF3300"/>
                </a:solidFill>
                <a:ea typeface="楷体_GB2312" pitchFamily="49" charset="-122"/>
              </a:rPr>
              <a:t>有几个原子轨道参与组合就能形成几个分子轨道</a:t>
            </a:r>
            <a:r>
              <a:rPr lang="zh-CN" altLang="en-US" sz="2800" b="1" dirty="0">
                <a:ea typeface="楷体_GB2312" pitchFamily="49" charset="-122"/>
              </a:rPr>
              <a:t>。</a:t>
            </a:r>
            <a:endParaRPr lang="zh-CN" altLang="en-US" sz="2800" dirty="0"/>
          </a:p>
        </p:txBody>
      </p:sp>
      <p:pic>
        <p:nvPicPr>
          <p:cNvPr id="90120" name="Picture 8" descr="ch94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656" y="2636913"/>
            <a:ext cx="6275040" cy="346562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4"/>
          <p:cNvSpPr>
            <a:spLocks noGrp="1" noChangeArrowheads="1"/>
          </p:cNvSpPr>
          <p:nvPr>
            <p:ph type="title"/>
          </p:nvPr>
        </p:nvSpPr>
        <p:spPr>
          <a:xfrm>
            <a:off x="2135560" y="404664"/>
            <a:ext cx="8229600" cy="560388"/>
          </a:xfrm>
          <a:noFill/>
          <a:ln/>
        </p:spPr>
        <p:txBody>
          <a:bodyPr>
            <a:normAutofit fontScale="90000"/>
          </a:bodyPr>
          <a:lstStyle/>
          <a:p>
            <a:pPr algn="ctr"/>
            <a:r>
              <a:rPr lang="zh-CN" altLang="en-US" sz="3400" b="1" dirty="0"/>
              <a:t>分子轨道理论的基本要点 ：</a:t>
            </a:r>
          </a:p>
        </p:txBody>
      </p:sp>
      <p:sp>
        <p:nvSpPr>
          <p:cNvPr id="2" name="页脚占位符 1">
            <a:extLst>
              <a:ext uri="{FF2B5EF4-FFF2-40B4-BE49-F238E27FC236}">
                <a16:creationId xmlns:a16="http://schemas.microsoft.com/office/drawing/2014/main" id="{4DBED490-68E9-4159-B236-A6AEBEEB180F}"/>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136022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0120"/>
                                        </p:tgtEl>
                                        <p:attrNameLst>
                                          <p:attrName>style.visibility</p:attrName>
                                        </p:attrNameLst>
                                      </p:cBhvr>
                                      <p:to>
                                        <p:strVal val="visible"/>
                                      </p:to>
                                    </p:set>
                                    <p:animEffect transition="in" filter="checkerboard(across)">
                                      <p:cBhvr>
                                        <p:cTn id="7" dur="500"/>
                                        <p:tgtEl>
                                          <p:spTgt spid="9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灯片编号占位符 5"/>
          <p:cNvSpPr>
            <a:spLocks noGrp="1"/>
          </p:cNvSpPr>
          <p:nvPr>
            <p:ph type="sldNum" sz="quarter" idx="12"/>
          </p:nvPr>
        </p:nvSpPr>
        <p:spPr/>
        <p:txBody>
          <a:bodyPr/>
          <a:lstStyle/>
          <a:p>
            <a:fld id="{C49056DC-CFCF-4C9F-A5FF-6134442B8BA0}" type="slidenum">
              <a:rPr lang="en-US" altLang="zh-CN"/>
              <a:pPr/>
              <a:t>47</a:t>
            </a:fld>
            <a:endParaRPr lang="en-US" altLang="zh-CN"/>
          </a:p>
        </p:txBody>
      </p:sp>
      <p:sp>
        <p:nvSpPr>
          <p:cNvPr id="166914" name="Rectangle 2"/>
          <p:cNvSpPr>
            <a:spLocks noGrp="1" noChangeArrowheads="1"/>
          </p:cNvSpPr>
          <p:nvPr>
            <p:ph type="title"/>
          </p:nvPr>
        </p:nvSpPr>
        <p:spPr>
          <a:xfrm>
            <a:off x="335360" y="1268760"/>
            <a:ext cx="11089232" cy="696956"/>
          </a:xfrm>
        </p:spPr>
        <p:txBody>
          <a:bodyPr>
            <a:noAutofit/>
          </a:bodyPr>
          <a:lstStyle/>
          <a:p>
            <a:pPr>
              <a:lnSpc>
                <a:spcPct val="150000"/>
              </a:lnSpc>
            </a:pPr>
            <a:r>
              <a:rPr lang="en-US" altLang="zh-CN" sz="2400" b="1" dirty="0">
                <a:latin typeface="+mn-ea"/>
                <a:ea typeface="+mn-ea"/>
              </a:rPr>
              <a:t>3</a:t>
            </a:r>
            <a:r>
              <a:rPr lang="zh-CN" altLang="en-US" sz="2400" b="1" dirty="0">
                <a:latin typeface="+mn-ea"/>
                <a:ea typeface="+mn-ea"/>
              </a:rPr>
              <a:t>、 为了有效地组合成分子轨道，要求成键的各原子轨道必须符合以下三个原则：</a:t>
            </a:r>
          </a:p>
        </p:txBody>
      </p:sp>
      <p:sp>
        <p:nvSpPr>
          <p:cNvPr id="166917" name="Rectangle 5"/>
          <p:cNvSpPr>
            <a:spLocks noGrp="1" noChangeArrowheads="1"/>
          </p:cNvSpPr>
          <p:nvPr>
            <p:ph type="body" idx="1"/>
          </p:nvPr>
        </p:nvSpPr>
        <p:spPr>
          <a:xfrm>
            <a:off x="618590" y="2090060"/>
            <a:ext cx="9741769" cy="637254"/>
          </a:xfrm>
        </p:spPr>
        <p:txBody>
          <a:bodyPr>
            <a:normAutofit/>
          </a:bodyPr>
          <a:lstStyle/>
          <a:p>
            <a:r>
              <a:rPr lang="zh-CN" altLang="en-US" b="1" dirty="0">
                <a:solidFill>
                  <a:srgbClr val="FF3300"/>
                </a:solidFill>
              </a:rPr>
              <a:t>（</a:t>
            </a:r>
            <a:r>
              <a:rPr lang="en-US" altLang="zh-CN" b="1" dirty="0">
                <a:solidFill>
                  <a:srgbClr val="FF3300"/>
                </a:solidFill>
              </a:rPr>
              <a:t>A</a:t>
            </a:r>
            <a:r>
              <a:rPr lang="zh-CN" altLang="en-US" b="1" dirty="0">
                <a:solidFill>
                  <a:srgbClr val="FF3300"/>
                </a:solidFill>
              </a:rPr>
              <a:t>）</a:t>
            </a:r>
            <a:r>
              <a:rPr lang="zh-CN" altLang="en-US" b="1" dirty="0">
                <a:solidFill>
                  <a:schemeClr val="tx2"/>
                </a:solidFill>
              </a:rPr>
              <a:t> </a:t>
            </a:r>
            <a:r>
              <a:rPr lang="zh-CN" altLang="en-US" b="1" dirty="0">
                <a:solidFill>
                  <a:srgbClr val="FF3300"/>
                </a:solidFill>
              </a:rPr>
              <a:t>对称性匹配性原则：</a:t>
            </a:r>
            <a:r>
              <a:rPr lang="zh-CN" altLang="en-US" b="1" dirty="0"/>
              <a:t>对同一个要素具有相同的对称性；</a:t>
            </a:r>
          </a:p>
        </p:txBody>
      </p:sp>
      <p:sp>
        <p:nvSpPr>
          <p:cNvPr id="138" name="Rectangle 4"/>
          <p:cNvSpPr txBox="1">
            <a:spLocks noChangeArrowheads="1"/>
          </p:cNvSpPr>
          <p:nvPr/>
        </p:nvSpPr>
        <p:spPr>
          <a:xfrm>
            <a:off x="2135560" y="404664"/>
            <a:ext cx="8229600" cy="560388"/>
          </a:xfrm>
          <a:prstGeom prst="rect">
            <a:avLst/>
          </a:prstGeom>
          <a:noFill/>
          <a:ln/>
        </p:spPr>
        <p:txBody>
          <a:bodyPr vert="horz" lIns="91440" tIns="45720" rIns="91440" bIns="45720" rtlCol="0" anchor="b" anchorCtr="0">
            <a:normAutofit fontScale="90000" lnSpcReduction="10000"/>
          </a:bodyPr>
          <a:lstStyle>
            <a:lvl1pPr algn="l" defTabSz="914400" rtl="0" eaLnBrk="1" latinLnBrk="0" hangingPunct="1">
              <a:spcBef>
                <a:spcPct val="0"/>
              </a:spcBef>
              <a:buNone/>
              <a:defRPr sz="40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sz="3400" b="1" dirty="0"/>
              <a:t>分子轨道理论的基本要点 ：</a:t>
            </a:r>
          </a:p>
        </p:txBody>
      </p:sp>
      <p:grpSp>
        <p:nvGrpSpPr>
          <p:cNvPr id="3" name="组合 2"/>
          <p:cNvGrpSpPr/>
          <p:nvPr/>
        </p:nvGrpSpPr>
        <p:grpSpPr>
          <a:xfrm>
            <a:off x="2855640" y="5129291"/>
            <a:ext cx="3129136" cy="1116032"/>
            <a:chOff x="2228808" y="3717032"/>
            <a:chExt cx="3921224" cy="1524000"/>
          </a:xfrm>
        </p:grpSpPr>
        <p:pic>
          <p:nvPicPr>
            <p:cNvPr id="28678" name="Picture 6" descr="http://img2.jingpinke.com/cover/resource/ff808081-217c85ac-0121-7c8636ec-64a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08" y="3717032"/>
              <a:ext cx="1905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img1.jingpinke.com/cover/resource/ff808081-217c85ac-0121-7c86002f-3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5032" y="3717032"/>
              <a:ext cx="1905000" cy="152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2567608" y="2727314"/>
            <a:ext cx="5544616" cy="1213008"/>
            <a:chOff x="1239128" y="1844824"/>
            <a:chExt cx="6009456" cy="1524000"/>
          </a:xfrm>
        </p:grpSpPr>
        <p:pic>
          <p:nvPicPr>
            <p:cNvPr id="28674" name="Picture 2" descr="http://img2.jingpinke.com/cover/resource/ff808081-217c85ac-0121-7c8636ea-64a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9128" y="1844824"/>
              <a:ext cx="1905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8676" name="Picture 4" descr="http://img2.jingpinke.com/cover/resource/ff808081-217c85ac-0121-7c86002c-302b"/>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3064" y="1844824"/>
              <a:ext cx="1905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8682" name="Picture 10" descr="http://img2.jingpinke.com/cover/resource/ff808081-217c85ac-0121-7c85fee7-2e2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3584" y="1844824"/>
              <a:ext cx="1905000" cy="1524000"/>
            </a:xfrm>
            <a:prstGeom prst="rect">
              <a:avLst/>
            </a:prstGeom>
            <a:noFill/>
            <a:extLst>
              <a:ext uri="{909E8E84-426E-40DD-AFC4-6F175D3DCCD1}">
                <a14:hiddenFill xmlns:a14="http://schemas.microsoft.com/office/drawing/2010/main">
                  <a:solidFill>
                    <a:srgbClr val="FFFFFF"/>
                  </a:solidFill>
                </a14:hiddenFill>
              </a:ext>
            </a:extLst>
          </p:spPr>
        </p:pic>
      </p:grpSp>
      <p:pic>
        <p:nvPicPr>
          <p:cNvPr id="28684" name="Picture 12" descr="http://img1.jingpinke.com/cover/resource/ff808081-217c85ac-0121-7c85fee9-2e3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3607" y="5037834"/>
            <a:ext cx="1650255" cy="1320204"/>
          </a:xfrm>
          <a:prstGeom prst="rect">
            <a:avLst/>
          </a:prstGeom>
          <a:noFill/>
          <a:extLst>
            <a:ext uri="{909E8E84-426E-40DD-AFC4-6F175D3DCCD1}">
              <a14:hiddenFill xmlns:a14="http://schemas.microsoft.com/office/drawing/2010/main">
                <a:solidFill>
                  <a:srgbClr val="FFFFFF"/>
                </a:solidFill>
              </a14:hiddenFill>
            </a:ext>
          </a:extLst>
        </p:spPr>
      </p:pic>
      <p:sp>
        <p:nvSpPr>
          <p:cNvPr id="148" name="Rectangle 5"/>
          <p:cNvSpPr txBox="1">
            <a:spLocks noChangeArrowheads="1"/>
          </p:cNvSpPr>
          <p:nvPr/>
        </p:nvSpPr>
        <p:spPr>
          <a:xfrm>
            <a:off x="623392" y="3429001"/>
            <a:ext cx="9741769" cy="2114635"/>
          </a:xfrm>
          <a:prstGeom prst="rect">
            <a:avLst/>
          </a:prstGeom>
        </p:spPr>
        <p:txBody>
          <a:bodyPr vert="horz" lIns="91440" tIns="45720" rIns="91440" bIns="45720" rtlCol="0" anchor="ctr" anchorCtr="0">
            <a:normAutofit fontScale="925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50000"/>
              </a:lnSpc>
            </a:pPr>
            <a:r>
              <a:rPr lang="zh-CN" altLang="en-US" b="1" dirty="0">
                <a:solidFill>
                  <a:srgbClr val="FF3300"/>
                </a:solidFill>
              </a:rPr>
              <a:t>（</a:t>
            </a:r>
            <a:r>
              <a:rPr lang="en-US" altLang="zh-CN" b="1" dirty="0">
                <a:solidFill>
                  <a:srgbClr val="FF3300"/>
                </a:solidFill>
              </a:rPr>
              <a:t>B</a:t>
            </a:r>
            <a:r>
              <a:rPr lang="zh-CN" altLang="en-US" b="1" dirty="0">
                <a:solidFill>
                  <a:srgbClr val="FF3300"/>
                </a:solidFill>
              </a:rPr>
              <a:t>）能量近似原则</a:t>
            </a:r>
            <a:r>
              <a:rPr lang="en-US" altLang="zh-CN" b="1" dirty="0">
                <a:solidFill>
                  <a:srgbClr val="FF3300"/>
                </a:solidFill>
              </a:rPr>
              <a:t>:</a:t>
            </a:r>
            <a:r>
              <a:rPr lang="zh-CN" altLang="en-US" b="1" dirty="0"/>
              <a:t>只有能量相近的原子轨道才能组合成有效的分子轨道</a:t>
            </a:r>
            <a:endParaRPr lang="zh-CN" altLang="en-US" b="1" dirty="0">
              <a:solidFill>
                <a:srgbClr val="FF3300"/>
              </a:solidFill>
            </a:endParaRPr>
          </a:p>
          <a:p>
            <a:pPr>
              <a:lnSpc>
                <a:spcPct val="150000"/>
              </a:lnSpc>
            </a:pPr>
            <a:r>
              <a:rPr lang="zh-CN" altLang="en-US" b="1" dirty="0">
                <a:solidFill>
                  <a:srgbClr val="FF3300"/>
                </a:solidFill>
              </a:rPr>
              <a:t>（</a:t>
            </a:r>
            <a:r>
              <a:rPr lang="en-US" altLang="zh-CN" b="1" dirty="0">
                <a:solidFill>
                  <a:srgbClr val="FF3300"/>
                </a:solidFill>
              </a:rPr>
              <a:t>C</a:t>
            </a:r>
            <a:r>
              <a:rPr lang="zh-CN" altLang="en-US" b="1" dirty="0">
                <a:solidFill>
                  <a:srgbClr val="FF3300"/>
                </a:solidFill>
              </a:rPr>
              <a:t>）轨道最大重叠原则：</a:t>
            </a:r>
            <a:r>
              <a:rPr lang="zh-CN" altLang="en-US" b="1" dirty="0"/>
              <a:t>重叠程度愈大，则组合成的分子轨道的能量愈低</a:t>
            </a:r>
          </a:p>
        </p:txBody>
      </p:sp>
      <p:sp>
        <p:nvSpPr>
          <p:cNvPr id="4" name="页脚占位符 3">
            <a:extLst>
              <a:ext uri="{FF2B5EF4-FFF2-40B4-BE49-F238E27FC236}">
                <a16:creationId xmlns:a16="http://schemas.microsoft.com/office/drawing/2014/main" id="{5F59D38D-3B05-4994-9083-E80995E2312E}"/>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47368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6917">
                                            <p:txEl>
                                              <p:pRg st="0" end="0"/>
                                            </p:txEl>
                                          </p:spTgt>
                                        </p:tgtEl>
                                        <p:attrNameLst>
                                          <p:attrName>style.visibility</p:attrName>
                                        </p:attrNameLst>
                                      </p:cBhvr>
                                      <p:to>
                                        <p:strVal val="visible"/>
                                      </p:to>
                                    </p:set>
                                    <p:animEffect transition="in" filter="slide(fromBottom)">
                                      <p:cBhvr>
                                        <p:cTn id="7" dur="500"/>
                                        <p:tgtEl>
                                          <p:spTgt spid="1669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8684"/>
                                        </p:tgtEl>
                                        <p:attrNameLst>
                                          <p:attrName>style.visibility</p:attrName>
                                        </p:attrNameLst>
                                      </p:cBhvr>
                                      <p:to>
                                        <p:strVal val="visible"/>
                                      </p:to>
                                    </p:set>
                                    <p:animEffect transition="in" filter="barn(inVertical)">
                                      <p:cBhvr>
                                        <p:cTn id="22" dur="500"/>
                                        <p:tgtEl>
                                          <p:spTgt spid="2868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xit" presetSubtype="0" fill="hold" nodeType="clickEffect">
                                  <p:stCondLst>
                                    <p:cond delay="0"/>
                                  </p:stCondLst>
                                  <p:childTnLst>
                                    <p:animEffect transition="out" filter="fade">
                                      <p:cBhvr>
                                        <p:cTn id="26" dur="1000"/>
                                        <p:tgtEl>
                                          <p:spTgt spid="2"/>
                                        </p:tgtEl>
                                      </p:cBhvr>
                                    </p:animEffect>
                                    <p:anim calcmode="lin" valueType="num">
                                      <p:cBhvr>
                                        <p:cTn id="27" dur="1000"/>
                                        <p:tgtEl>
                                          <p:spTgt spid="2"/>
                                        </p:tgtEl>
                                        <p:attrNameLst>
                                          <p:attrName>ppt_x</p:attrName>
                                        </p:attrNameLst>
                                      </p:cBhvr>
                                      <p:tavLst>
                                        <p:tav tm="0">
                                          <p:val>
                                            <p:strVal val="ppt_x"/>
                                          </p:val>
                                        </p:tav>
                                        <p:tav tm="100000">
                                          <p:val>
                                            <p:strVal val="ppt_x"/>
                                          </p:val>
                                        </p:tav>
                                      </p:tavLst>
                                    </p:anim>
                                    <p:anim calcmode="lin" valueType="num">
                                      <p:cBhvr>
                                        <p:cTn id="28" dur="1000"/>
                                        <p:tgtEl>
                                          <p:spTgt spid="2"/>
                                        </p:tgtEl>
                                        <p:attrNameLst>
                                          <p:attrName>ppt_y</p:attrName>
                                        </p:attrNameLst>
                                      </p:cBhvr>
                                      <p:tavLst>
                                        <p:tav tm="0">
                                          <p:val>
                                            <p:strVal val="ppt_y"/>
                                          </p:val>
                                        </p:tav>
                                        <p:tav tm="100000">
                                          <p:val>
                                            <p:strVal val="ppt_y+.1"/>
                                          </p:val>
                                        </p:tav>
                                      </p:tavLst>
                                    </p:anim>
                                    <p:set>
                                      <p:cBhvr>
                                        <p:cTn id="29" dur="1" fill="hold">
                                          <p:stCondLst>
                                            <p:cond delay="999"/>
                                          </p:stCondLst>
                                        </p:cTn>
                                        <p:tgtEl>
                                          <p:spTgt spid="2"/>
                                        </p:tgtEl>
                                        <p:attrNameLst>
                                          <p:attrName>style.visibility</p:attrName>
                                        </p:attrNameLst>
                                      </p:cBhvr>
                                      <p:to>
                                        <p:strVal val="hidden"/>
                                      </p:to>
                                    </p:set>
                                  </p:childTnLst>
                                </p:cTn>
                              </p:par>
                              <p:par>
                                <p:cTn id="30" presetID="42" presetClass="exit" presetSubtype="0" fill="hold" nodeType="withEffect">
                                  <p:stCondLst>
                                    <p:cond delay="0"/>
                                  </p:stCondLst>
                                  <p:childTnLst>
                                    <p:animEffect transition="out" filter="fade">
                                      <p:cBhvr>
                                        <p:cTn id="31" dur="1000"/>
                                        <p:tgtEl>
                                          <p:spTgt spid="3"/>
                                        </p:tgtEl>
                                      </p:cBhvr>
                                    </p:animEffect>
                                    <p:anim calcmode="lin" valueType="num">
                                      <p:cBhvr>
                                        <p:cTn id="32" dur="1000"/>
                                        <p:tgtEl>
                                          <p:spTgt spid="3"/>
                                        </p:tgtEl>
                                        <p:attrNameLst>
                                          <p:attrName>ppt_x</p:attrName>
                                        </p:attrNameLst>
                                      </p:cBhvr>
                                      <p:tavLst>
                                        <p:tav tm="0">
                                          <p:val>
                                            <p:strVal val="ppt_x"/>
                                          </p:val>
                                        </p:tav>
                                        <p:tav tm="100000">
                                          <p:val>
                                            <p:strVal val="ppt_x"/>
                                          </p:val>
                                        </p:tav>
                                      </p:tavLst>
                                    </p:anim>
                                    <p:anim calcmode="lin" valueType="num">
                                      <p:cBhvr>
                                        <p:cTn id="33" dur="1000"/>
                                        <p:tgtEl>
                                          <p:spTgt spid="3"/>
                                        </p:tgtEl>
                                        <p:attrNameLst>
                                          <p:attrName>ppt_y</p:attrName>
                                        </p:attrNameLst>
                                      </p:cBhvr>
                                      <p:tavLst>
                                        <p:tav tm="0">
                                          <p:val>
                                            <p:strVal val="ppt_y"/>
                                          </p:val>
                                        </p:tav>
                                        <p:tav tm="100000">
                                          <p:val>
                                            <p:strVal val="ppt_y+.1"/>
                                          </p:val>
                                        </p:tav>
                                      </p:tavLst>
                                    </p:anim>
                                    <p:set>
                                      <p:cBhvr>
                                        <p:cTn id="34" dur="1" fill="hold">
                                          <p:stCondLst>
                                            <p:cond delay="999"/>
                                          </p:stCondLst>
                                        </p:cTn>
                                        <p:tgtEl>
                                          <p:spTgt spid="3"/>
                                        </p:tgtEl>
                                        <p:attrNameLst>
                                          <p:attrName>style.visibility</p:attrName>
                                        </p:attrNameLst>
                                      </p:cBhvr>
                                      <p:to>
                                        <p:strVal val="hidden"/>
                                      </p:to>
                                    </p:set>
                                  </p:childTnLst>
                                </p:cTn>
                              </p:par>
                              <p:par>
                                <p:cTn id="35" presetID="42" presetClass="exit" presetSubtype="0" fill="hold" nodeType="withEffect">
                                  <p:stCondLst>
                                    <p:cond delay="0"/>
                                  </p:stCondLst>
                                  <p:childTnLst>
                                    <p:animEffect transition="out" filter="fade">
                                      <p:cBhvr>
                                        <p:cTn id="36" dur="1000"/>
                                        <p:tgtEl>
                                          <p:spTgt spid="28684"/>
                                        </p:tgtEl>
                                      </p:cBhvr>
                                    </p:animEffect>
                                    <p:anim calcmode="lin" valueType="num">
                                      <p:cBhvr>
                                        <p:cTn id="37" dur="1000"/>
                                        <p:tgtEl>
                                          <p:spTgt spid="28684"/>
                                        </p:tgtEl>
                                        <p:attrNameLst>
                                          <p:attrName>ppt_x</p:attrName>
                                        </p:attrNameLst>
                                      </p:cBhvr>
                                      <p:tavLst>
                                        <p:tav tm="0">
                                          <p:val>
                                            <p:strVal val="ppt_x"/>
                                          </p:val>
                                        </p:tav>
                                        <p:tav tm="100000">
                                          <p:val>
                                            <p:strVal val="ppt_x"/>
                                          </p:val>
                                        </p:tav>
                                      </p:tavLst>
                                    </p:anim>
                                    <p:anim calcmode="lin" valueType="num">
                                      <p:cBhvr>
                                        <p:cTn id="38" dur="1000"/>
                                        <p:tgtEl>
                                          <p:spTgt spid="28684"/>
                                        </p:tgtEl>
                                        <p:attrNameLst>
                                          <p:attrName>ppt_y</p:attrName>
                                        </p:attrNameLst>
                                      </p:cBhvr>
                                      <p:tavLst>
                                        <p:tav tm="0">
                                          <p:val>
                                            <p:strVal val="ppt_y"/>
                                          </p:val>
                                        </p:tav>
                                        <p:tav tm="100000">
                                          <p:val>
                                            <p:strVal val="ppt_y+.1"/>
                                          </p:val>
                                        </p:tav>
                                      </p:tavLst>
                                    </p:anim>
                                    <p:set>
                                      <p:cBhvr>
                                        <p:cTn id="39" dur="1" fill="hold">
                                          <p:stCondLst>
                                            <p:cond delay="999"/>
                                          </p:stCondLst>
                                        </p:cTn>
                                        <p:tgtEl>
                                          <p:spTgt spid="28684"/>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48"/>
                                        </p:tgtEl>
                                        <p:attrNameLst>
                                          <p:attrName>style.visibility</p:attrName>
                                        </p:attrNameLst>
                                      </p:cBhvr>
                                      <p:to>
                                        <p:strVal val="visible"/>
                                      </p:to>
                                    </p:set>
                                    <p:animEffect transition="in" filter="barn(inVertical)">
                                      <p:cBhvr>
                                        <p:cTn id="44"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7" grpId="0" build="p"/>
      <p:bldP spid="1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a:xfrm>
            <a:off x="8534400" y="6400800"/>
            <a:ext cx="2133600" cy="457200"/>
          </a:xfrm>
        </p:spPr>
        <p:txBody>
          <a:bodyPr/>
          <a:lstStyle/>
          <a:p>
            <a:fld id="{C9351444-2AE8-4D21-BC8B-994B0526FD28}" type="slidenum">
              <a:rPr lang="en-US" altLang="zh-CN"/>
              <a:pPr/>
              <a:t>48</a:t>
            </a:fld>
            <a:endParaRPr lang="en-US" altLang="zh-CN"/>
          </a:p>
        </p:txBody>
      </p:sp>
      <p:sp>
        <p:nvSpPr>
          <p:cNvPr id="94210" name="Rectangle 2"/>
          <p:cNvSpPr>
            <a:spLocks noGrp="1" noChangeArrowheads="1"/>
          </p:cNvSpPr>
          <p:nvPr>
            <p:ph type="title"/>
          </p:nvPr>
        </p:nvSpPr>
        <p:spPr>
          <a:xfrm>
            <a:off x="1752600" y="301625"/>
            <a:ext cx="8229600" cy="560388"/>
          </a:xfrm>
        </p:spPr>
        <p:txBody>
          <a:bodyPr>
            <a:normAutofit fontScale="90000"/>
          </a:bodyPr>
          <a:lstStyle/>
          <a:p>
            <a:pPr algn="ctr"/>
            <a:r>
              <a:rPr lang="zh-CN" altLang="en-US" sz="3200" b="1" dirty="0">
                <a:solidFill>
                  <a:schemeClr val="tx1"/>
                </a:solidFill>
              </a:rPr>
              <a:t>分子轨道的类型</a:t>
            </a:r>
          </a:p>
        </p:txBody>
      </p:sp>
      <p:sp>
        <p:nvSpPr>
          <p:cNvPr id="94211" name="Rectangle 3"/>
          <p:cNvSpPr>
            <a:spLocks noGrp="1" noChangeArrowheads="1"/>
          </p:cNvSpPr>
          <p:nvPr>
            <p:ph type="body" sz="half" idx="1"/>
          </p:nvPr>
        </p:nvSpPr>
        <p:spPr>
          <a:xfrm>
            <a:off x="495546" y="1264911"/>
            <a:ext cx="8915400" cy="609600"/>
          </a:xfrm>
        </p:spPr>
        <p:txBody>
          <a:bodyPr/>
          <a:lstStyle/>
          <a:p>
            <a:pPr marL="0" indent="0">
              <a:buNone/>
            </a:pPr>
            <a:r>
              <a:rPr lang="en-US" altLang="zh-CN" sz="3200" b="1" dirty="0">
                <a:ea typeface="楷体_GB2312" pitchFamily="49" charset="-122"/>
              </a:rPr>
              <a:t>1)</a:t>
            </a:r>
            <a:r>
              <a:rPr lang="zh-CN" altLang="en-US" sz="3200" b="1" dirty="0">
                <a:ea typeface="楷体_GB2312" pitchFamily="49" charset="-122"/>
              </a:rPr>
              <a:t>、</a:t>
            </a:r>
            <a:r>
              <a:rPr lang="en-US" altLang="zh-CN" sz="3200" b="1" i="1" dirty="0">
                <a:ea typeface="楷体_GB2312" pitchFamily="49" charset="-122"/>
              </a:rPr>
              <a:t>σ</a:t>
            </a:r>
            <a:r>
              <a:rPr lang="zh-CN" altLang="en-US" sz="3200" b="1" dirty="0">
                <a:ea typeface="楷体_GB2312" pitchFamily="49" charset="-122"/>
              </a:rPr>
              <a:t>分子轨道：</a:t>
            </a:r>
            <a:r>
              <a:rPr lang="en-US" altLang="zh-CN" sz="3200" b="1" dirty="0"/>
              <a:t>s-s</a:t>
            </a:r>
            <a:r>
              <a:rPr lang="zh-CN" altLang="en-US" sz="3200" b="1" dirty="0"/>
              <a:t>，</a:t>
            </a:r>
            <a:r>
              <a:rPr lang="en-US" altLang="zh-CN" sz="3200" b="1" dirty="0"/>
              <a:t> s-</a:t>
            </a:r>
            <a:r>
              <a:rPr lang="en-US" altLang="zh-CN" sz="3200" b="1" dirty="0" err="1"/>
              <a:t>px</a:t>
            </a:r>
            <a:r>
              <a:rPr lang="en-US" altLang="zh-CN" sz="3200" b="1" dirty="0"/>
              <a:t> </a:t>
            </a:r>
            <a:r>
              <a:rPr lang="zh-CN" altLang="en-US" sz="3200" b="1" i="1" dirty="0"/>
              <a:t>，</a:t>
            </a:r>
            <a:r>
              <a:rPr lang="en-US" altLang="zh-CN" sz="3200" b="1" dirty="0" err="1"/>
              <a:t>px-px</a:t>
            </a:r>
            <a:r>
              <a:rPr lang="zh-CN" altLang="en-US" sz="3200" b="1" dirty="0"/>
              <a:t>等</a:t>
            </a:r>
            <a:r>
              <a:rPr lang="zh-CN" altLang="en-US" sz="3200" dirty="0"/>
              <a:t> （</a:t>
            </a:r>
            <a:r>
              <a:rPr lang="zh-CN" altLang="en-US" sz="3200" b="1" dirty="0">
                <a:solidFill>
                  <a:srgbClr val="FF3300"/>
                </a:solidFill>
              </a:rPr>
              <a:t>头碰头）</a:t>
            </a:r>
          </a:p>
        </p:txBody>
      </p:sp>
      <p:sp>
        <p:nvSpPr>
          <p:cNvPr id="94653" name="Rectangle 445"/>
          <p:cNvSpPr>
            <a:spLocks noChangeArrowheads="1"/>
          </p:cNvSpPr>
          <p:nvPr/>
        </p:nvSpPr>
        <p:spPr bwMode="auto">
          <a:xfrm>
            <a:off x="1524001" y="-1309"/>
            <a:ext cx="5309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t>      </a:t>
            </a:r>
          </a:p>
        </p:txBody>
      </p:sp>
      <p:pic>
        <p:nvPicPr>
          <p:cNvPr id="23616" name="Picture 64" descr="http://s9.sinaimg.cn/bmiddle/4ca5595f44844f61a16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528" y="1988841"/>
            <a:ext cx="3430786" cy="2226511"/>
          </a:xfrm>
          <a:prstGeom prst="rect">
            <a:avLst/>
          </a:prstGeom>
          <a:noFill/>
          <a:extLst>
            <a:ext uri="{909E8E84-426E-40DD-AFC4-6F175D3DCCD1}">
              <a14:hiddenFill xmlns:a14="http://schemas.microsoft.com/office/drawing/2010/main">
                <a:solidFill>
                  <a:srgbClr val="FFFFFF"/>
                </a:solidFill>
              </a14:hiddenFill>
            </a:ext>
          </a:extLst>
        </p:spPr>
      </p:pic>
      <p:pic>
        <p:nvPicPr>
          <p:cNvPr id="23618" name="Picture 66" descr="http://album.sina.com.cn/pic_3/4ca5595f44844f1a2fdd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6812" y="4215352"/>
            <a:ext cx="4176842" cy="213104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927649" y="4305168"/>
            <a:ext cx="527709" cy="461665"/>
          </a:xfrm>
          <a:prstGeom prst="rect">
            <a:avLst/>
          </a:prstGeom>
        </p:spPr>
        <p:txBody>
          <a:bodyPr wrap="none">
            <a:spAutoFit/>
          </a:bodyPr>
          <a:lstStyle/>
          <a:p>
            <a:r>
              <a:rPr lang="en-US" altLang="zh-CN" sz="2400" b="1" dirty="0"/>
              <a:t>s-s</a:t>
            </a:r>
            <a:endParaRPr lang="zh-CN" altLang="en-US" sz="2400" dirty="0"/>
          </a:p>
        </p:txBody>
      </p:sp>
      <p:sp>
        <p:nvSpPr>
          <p:cNvPr id="4" name="矩形 3"/>
          <p:cNvSpPr/>
          <p:nvPr/>
        </p:nvSpPr>
        <p:spPr>
          <a:xfrm>
            <a:off x="5937752" y="6493413"/>
            <a:ext cx="748923" cy="369332"/>
          </a:xfrm>
          <a:prstGeom prst="rect">
            <a:avLst/>
          </a:prstGeom>
        </p:spPr>
        <p:txBody>
          <a:bodyPr wrap="none">
            <a:spAutoFit/>
          </a:bodyPr>
          <a:lstStyle/>
          <a:p>
            <a:r>
              <a:rPr lang="en-US" altLang="zh-CN" b="1" dirty="0" err="1"/>
              <a:t>px-px</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1060551688"/>
              </p:ext>
            </p:extLst>
          </p:nvPr>
        </p:nvGraphicFramePr>
        <p:xfrm>
          <a:off x="5519936" y="2463466"/>
          <a:ext cx="4867436" cy="1421275"/>
        </p:xfrm>
        <a:graphic>
          <a:graphicData uri="http://schemas.openxmlformats.org/presentationml/2006/ole">
            <mc:AlternateContent xmlns:mc="http://schemas.openxmlformats.org/markup-compatibility/2006">
              <mc:Choice xmlns:v="urn:schemas-microsoft-com:vml" Requires="v">
                <p:oleObj spid="_x0000_s23721" name="CS ChemDraw Drawing" r:id="rId6" imgW="5812339" imgH="1697355" progId="ChemDraw.Document.6.0">
                  <p:embed/>
                </p:oleObj>
              </mc:Choice>
              <mc:Fallback>
                <p:oleObj name="CS ChemDraw Drawing" r:id="rId6" imgW="5812339" imgH="1697355" progId="ChemDraw.Document.6.0">
                  <p:embed/>
                  <p:pic>
                    <p:nvPicPr>
                      <p:cNvPr id="0" name=""/>
                      <p:cNvPicPr/>
                      <p:nvPr/>
                    </p:nvPicPr>
                    <p:blipFill>
                      <a:blip r:embed="rId7"/>
                      <a:stretch>
                        <a:fillRect/>
                      </a:stretch>
                    </p:blipFill>
                    <p:spPr>
                      <a:xfrm>
                        <a:off x="5519936" y="2463466"/>
                        <a:ext cx="4867436" cy="142127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矩形 18"/>
              <p:cNvSpPr/>
              <p:nvPr/>
            </p:nvSpPr>
            <p:spPr>
              <a:xfrm>
                <a:off x="9410946" y="3717032"/>
                <a:ext cx="586956"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ea typeface="楷体_GB2312" pitchFamily="49" charset="-122"/>
                            </a:rPr>
                          </m:ctrlPr>
                        </m:sSubPr>
                        <m:e>
                          <m:r>
                            <a:rPr lang="zh-CN" altLang="en-US" b="1" i="1">
                              <a:latin typeface="Cambria Math"/>
                              <a:ea typeface="楷体_GB2312" pitchFamily="49" charset="-122"/>
                            </a:rPr>
                            <m:t>𝝈</m:t>
                          </m:r>
                        </m:e>
                        <m:sub>
                          <m:r>
                            <a:rPr lang="en-US" altLang="zh-CN" b="1" i="1">
                              <a:latin typeface="Cambria Math"/>
                              <a:ea typeface="楷体_GB2312" pitchFamily="49" charset="-122"/>
                            </a:rPr>
                            <m:t>𝒔𝒑</m:t>
                          </m:r>
                        </m:sub>
                      </m:sSub>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9410946" y="3717032"/>
                <a:ext cx="586956" cy="394210"/>
              </a:xfrm>
              <a:prstGeom prst="rect">
                <a:avLst/>
              </a:prstGeom>
              <a:blipFill>
                <a:blip r:embed="rId8"/>
                <a:stretch>
                  <a:fillRect b="-62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9410946" y="2782719"/>
                <a:ext cx="711990"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b="1" i="1">
                              <a:latin typeface="Cambria Math" panose="02040503050406030204" pitchFamily="18" charset="0"/>
                              <a:ea typeface="楷体_GB2312" pitchFamily="49" charset="-122"/>
                            </a:rPr>
                          </m:ctrlPr>
                        </m:sSubPr>
                        <m:e>
                          <m:r>
                            <a:rPr lang="zh-CN" altLang="en-US" b="1" i="1">
                              <a:latin typeface="Cambria Math"/>
                              <a:ea typeface="楷体_GB2312" pitchFamily="49" charset="-122"/>
                            </a:rPr>
                            <m:t>𝝈</m:t>
                          </m:r>
                          <m:r>
                            <a:rPr lang="en-US" altLang="zh-CN" b="1" i="1" baseline="30000">
                              <a:latin typeface="Cambria Math"/>
                              <a:ea typeface="楷体_GB2312" pitchFamily="49" charset="-122"/>
                            </a:rPr>
                            <m:t>∗</m:t>
                          </m:r>
                        </m:e>
                        <m:sub>
                          <m:r>
                            <a:rPr lang="en-US" altLang="zh-CN" b="1" i="1">
                              <a:latin typeface="Cambria Math"/>
                              <a:ea typeface="楷体_GB2312" pitchFamily="49" charset="-122"/>
                            </a:rPr>
                            <m:t>𝒔𝒑</m:t>
                          </m:r>
                        </m:sub>
                      </m:sSub>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9410946" y="2782719"/>
                <a:ext cx="711990" cy="394210"/>
              </a:xfrm>
              <a:prstGeom prst="rect">
                <a:avLst/>
              </a:prstGeom>
              <a:blipFill>
                <a:blip r:embed="rId9"/>
                <a:stretch>
                  <a:fillRect b="-4615"/>
                </a:stretch>
              </a:blipFill>
            </p:spPr>
            <p:txBody>
              <a:bodyPr/>
              <a:lstStyle/>
              <a:p>
                <a:r>
                  <a:rPr lang="zh-CN" altLang="en-US">
                    <a:noFill/>
                  </a:rPr>
                  <a:t> </a:t>
                </a:r>
              </a:p>
            </p:txBody>
          </p:sp>
        </mc:Fallback>
      </mc:AlternateContent>
      <p:sp>
        <p:nvSpPr>
          <p:cNvPr id="11" name="矩形 10"/>
          <p:cNvSpPr/>
          <p:nvPr/>
        </p:nvSpPr>
        <p:spPr>
          <a:xfrm>
            <a:off x="7968209" y="3914138"/>
            <a:ext cx="732893" cy="461665"/>
          </a:xfrm>
          <a:prstGeom prst="rect">
            <a:avLst/>
          </a:prstGeom>
        </p:spPr>
        <p:txBody>
          <a:bodyPr wrap="none">
            <a:spAutoFit/>
          </a:bodyPr>
          <a:lstStyle/>
          <a:p>
            <a:r>
              <a:rPr lang="en-US" altLang="zh-CN" sz="2400" b="1" dirty="0"/>
              <a:t>s-</a:t>
            </a:r>
            <a:r>
              <a:rPr lang="en-US" altLang="zh-CN" sz="2400" b="1" dirty="0" err="1"/>
              <a:t>px</a:t>
            </a:r>
            <a:endParaRPr lang="zh-CN" altLang="en-US" sz="2400" dirty="0"/>
          </a:p>
        </p:txBody>
      </p:sp>
      <p:sp>
        <p:nvSpPr>
          <p:cNvPr id="2" name="页脚占位符 1">
            <a:extLst>
              <a:ext uri="{FF2B5EF4-FFF2-40B4-BE49-F238E27FC236}">
                <a16:creationId xmlns:a16="http://schemas.microsoft.com/office/drawing/2014/main" id="{BA7F0FA6-6561-4B90-AE46-0C3AB8275DEA}"/>
              </a:ext>
            </a:extLst>
          </p:cNvPr>
          <p:cNvSpPr>
            <a:spLocks noGrp="1"/>
          </p:cNvSpPr>
          <p:nvPr>
            <p:ph type="ftr" sz="quarter" idx="11"/>
          </p:nvPr>
        </p:nvSpPr>
        <p:spPr/>
        <p:txBody>
          <a:bodyPr/>
          <a:lstStyle/>
          <a:p>
            <a:endParaRPr lang="en-US" altLang="zh-CN"/>
          </a:p>
        </p:txBody>
      </p:sp>
    </p:spTree>
    <p:extLst>
      <p:ext uri="{BB962C8B-B14F-4D97-AF65-F5344CB8AC3E}">
        <p14:creationId xmlns:p14="http://schemas.microsoft.com/office/powerpoint/2010/main" val="4031517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extLst>
              <p:ext uri="{D42A27DB-BD31-4B8C-83A1-F6EECF244321}">
                <p14:modId xmlns:p14="http://schemas.microsoft.com/office/powerpoint/2010/main" val="1423584421"/>
              </p:ext>
            </p:extLst>
          </p:nvPr>
        </p:nvGraphicFramePr>
        <p:xfrm>
          <a:off x="1992314" y="1827213"/>
          <a:ext cx="5248275" cy="3708400"/>
        </p:xfrm>
        <a:graphic>
          <a:graphicData uri="http://schemas.openxmlformats.org/presentationml/2006/ole">
            <mc:AlternateContent xmlns:mc="http://schemas.openxmlformats.org/markup-compatibility/2006">
              <mc:Choice xmlns:v="urn:schemas-microsoft-com:vml" Requires="v">
                <p:oleObj spid="_x0000_s24744" name="CS ChemDraw Drawing" r:id="rId4" imgW="3808034" imgH="2690756" progId="ChemDraw.Document.6.0">
                  <p:embed/>
                </p:oleObj>
              </mc:Choice>
              <mc:Fallback>
                <p:oleObj name="CS ChemDraw Drawing" r:id="rId4" imgW="3808034" imgH="2690756" progId="ChemDraw.Document.6.0">
                  <p:embed/>
                  <p:pic>
                    <p:nvPicPr>
                      <p:cNvPr id="0" name=""/>
                      <p:cNvPicPr/>
                      <p:nvPr/>
                    </p:nvPicPr>
                    <p:blipFill>
                      <a:blip r:embed="rId5"/>
                      <a:stretch>
                        <a:fillRect/>
                      </a:stretch>
                    </p:blipFill>
                    <p:spPr>
                      <a:xfrm>
                        <a:off x="1992314" y="1827213"/>
                        <a:ext cx="5248275" cy="3708400"/>
                      </a:xfrm>
                      <a:prstGeom prst="rect">
                        <a:avLst/>
                      </a:prstGeom>
                    </p:spPr>
                  </p:pic>
                </p:oleObj>
              </mc:Fallback>
            </mc:AlternateContent>
          </a:graphicData>
        </a:graphic>
      </p:graphicFrame>
      <p:sp>
        <p:nvSpPr>
          <p:cNvPr id="6" name="灯片编号占位符 5"/>
          <p:cNvSpPr>
            <a:spLocks noGrp="1"/>
          </p:cNvSpPr>
          <p:nvPr>
            <p:ph type="sldNum" sz="quarter" idx="12"/>
          </p:nvPr>
        </p:nvSpPr>
        <p:spPr/>
        <p:txBody>
          <a:bodyPr/>
          <a:lstStyle/>
          <a:p>
            <a:fld id="{7EF5A271-00BC-4AD7-A518-B379E5AC85DA}" type="slidenum">
              <a:rPr lang="en-US" altLang="zh-CN"/>
              <a:pPr/>
              <a:t>49</a:t>
            </a:fld>
            <a:endParaRPr lang="en-US" altLang="zh-CN"/>
          </a:p>
        </p:txBody>
      </p:sp>
      <p:sp>
        <p:nvSpPr>
          <p:cNvPr id="173058" name="Rectangle 2"/>
          <p:cNvSpPr>
            <a:spLocks noGrp="1" noChangeArrowheads="1"/>
          </p:cNvSpPr>
          <p:nvPr>
            <p:ph type="title"/>
          </p:nvPr>
        </p:nvSpPr>
        <p:spPr/>
        <p:txBody>
          <a:bodyPr/>
          <a:lstStyle/>
          <a:p>
            <a:r>
              <a:rPr lang="en-US" altLang="zh-CN" sz="3100" b="1" dirty="0">
                <a:latin typeface="+mn-ea"/>
                <a:ea typeface="+mn-ea"/>
              </a:rPr>
              <a:t>2)</a:t>
            </a:r>
            <a:r>
              <a:rPr lang="zh-CN" altLang="en-US" sz="3100" b="1" dirty="0">
                <a:latin typeface="+mn-ea"/>
                <a:ea typeface="+mn-ea"/>
              </a:rPr>
              <a:t>、</a:t>
            </a:r>
            <a:r>
              <a:rPr lang="en-US" altLang="zh-CN" sz="3100" b="1" i="1" dirty="0">
                <a:latin typeface="+mn-ea"/>
                <a:ea typeface="+mn-ea"/>
              </a:rPr>
              <a:t>π</a:t>
            </a:r>
            <a:r>
              <a:rPr lang="zh-CN" altLang="en-US" sz="3100" b="1" dirty="0">
                <a:latin typeface="+mn-ea"/>
                <a:ea typeface="+mn-ea"/>
              </a:rPr>
              <a:t>分子轨道</a:t>
            </a:r>
            <a:r>
              <a:rPr lang="zh-CN" altLang="en-US" sz="3100" b="1" dirty="0">
                <a:solidFill>
                  <a:srgbClr val="FF3300"/>
                </a:solidFill>
                <a:latin typeface="+mn-ea"/>
                <a:ea typeface="+mn-ea"/>
              </a:rPr>
              <a:t>（肩并肩）</a:t>
            </a:r>
          </a:p>
        </p:txBody>
      </p:sp>
      <p:pic>
        <p:nvPicPr>
          <p:cNvPr id="24646" name="Picture 70" descr="http://struchem.nankai.edu.cn/zyk/chap3/MO/delta-dd.jpg"/>
          <p:cNvPicPr>
            <a:picLocks noChangeAspect="1" noChangeArrowheads="1"/>
          </p:cNvPicPr>
          <p:nvPr/>
        </p:nvPicPr>
        <p:blipFill rotWithShape="1">
          <a:blip r:embed="rId6">
            <a:extLst>
              <a:ext uri="{28A0092B-C50C-407E-A947-70E740481C1C}">
                <a14:useLocalDpi xmlns:a14="http://schemas.microsoft.com/office/drawing/2010/main" val="0"/>
              </a:ext>
            </a:extLst>
          </a:blip>
          <a:srcRect l="29069" r="21559"/>
          <a:stretch/>
        </p:blipFill>
        <p:spPr bwMode="auto">
          <a:xfrm>
            <a:off x="7239286" y="1688881"/>
            <a:ext cx="1881051" cy="38100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622606" y="1324294"/>
            <a:ext cx="1114408" cy="369332"/>
          </a:xfrm>
          <a:prstGeom prst="rect">
            <a:avLst/>
          </a:prstGeom>
        </p:spPr>
        <p:txBody>
          <a:bodyPr wrap="none">
            <a:spAutoFit/>
          </a:bodyPr>
          <a:lstStyle/>
          <a:p>
            <a:r>
              <a:rPr lang="zh-CN" altLang="en-US" b="1" dirty="0">
                <a:latin typeface="+mn-ea"/>
              </a:rPr>
              <a:t>分子轨道</a:t>
            </a:r>
            <a:endParaRPr lang="zh-CN" altLang="en-US" dirty="0"/>
          </a:p>
        </p:txBody>
      </p:sp>
      <mc:AlternateContent xmlns:mc="http://schemas.openxmlformats.org/markup-compatibility/2006" xmlns:a14="http://schemas.microsoft.com/office/drawing/2010/main">
        <mc:Choice Requires="a14">
          <p:sp>
            <p:nvSpPr>
              <p:cNvPr id="7" name="矩形 6"/>
              <p:cNvSpPr/>
              <p:nvPr/>
            </p:nvSpPr>
            <p:spPr>
              <a:xfrm>
                <a:off x="9336360" y="4221089"/>
                <a:ext cx="1210075" cy="753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3600" b="1" i="1">
                              <a:latin typeface="Cambria Math" panose="02040503050406030204" pitchFamily="18" charset="0"/>
                            </a:rPr>
                          </m:ctrlPr>
                        </m:sSubPr>
                        <m:e>
                          <m:r>
                            <m:rPr>
                              <m:nor/>
                            </m:rPr>
                            <a:rPr lang="en-US" altLang="zh-CN" sz="3600" b="1" i="1" dirty="0">
                              <a:latin typeface="+mn-ea"/>
                            </a:rPr>
                            <m:t>π</m:t>
                          </m:r>
                        </m:e>
                        <m:sub>
                          <m:sSub>
                            <m:sSubPr>
                              <m:ctrlPr>
                                <a:rPr lang="en-US" altLang="zh-CN" sz="3600" b="1" i="1">
                                  <a:latin typeface="Cambria Math" panose="02040503050406030204" pitchFamily="18" charset="0"/>
                                </a:rPr>
                              </m:ctrlPr>
                            </m:sSubPr>
                            <m:e>
                              <m:r>
                                <a:rPr lang="en-US" altLang="zh-CN" sz="3600" b="1" i="1">
                                  <a:latin typeface="Cambria Math"/>
                                </a:rPr>
                                <m:t>𝒑</m:t>
                              </m:r>
                            </m:e>
                            <m:sub>
                              <m:r>
                                <a:rPr lang="en-US" altLang="zh-CN" sz="3600" b="1" i="1">
                                  <a:latin typeface="Cambria Math"/>
                                </a:rPr>
                                <m:t>𝒚</m:t>
                              </m:r>
                            </m:sub>
                          </m:sSub>
                        </m:sub>
                      </m:sSub>
                    </m:oMath>
                  </m:oMathPara>
                </a14:m>
                <a:endParaRPr lang="zh-CN" altLang="en-US" sz="3600" dirty="0"/>
              </a:p>
            </p:txBody>
          </p:sp>
        </mc:Choice>
        <mc:Fallback xmlns="">
          <p:sp>
            <p:nvSpPr>
              <p:cNvPr id="7" name="矩形 6"/>
              <p:cNvSpPr>
                <a:spLocks noRot="1" noChangeAspect="1" noMove="1" noResize="1" noEditPoints="1" noAdjustHandles="1" noChangeArrowheads="1" noChangeShapeType="1" noTextEdit="1"/>
              </p:cNvSpPr>
              <p:nvPr/>
            </p:nvSpPr>
            <p:spPr>
              <a:xfrm>
                <a:off x="9336360" y="4221089"/>
                <a:ext cx="1210075" cy="75309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p:cNvSpPr/>
              <p:nvPr/>
            </p:nvSpPr>
            <p:spPr>
              <a:xfrm>
                <a:off x="9336360" y="2132856"/>
                <a:ext cx="1210075" cy="75309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600" b="1" i="1">
                              <a:latin typeface="Cambria Math" panose="02040503050406030204" pitchFamily="18" charset="0"/>
                            </a:rPr>
                          </m:ctrlPr>
                        </m:sSubPr>
                        <m:e>
                          <m:r>
                            <m:rPr>
                              <m:nor/>
                            </m:rPr>
                            <a:rPr lang="en-US" altLang="zh-CN" sz="3600" b="1" i="1" dirty="0">
                              <a:latin typeface="+mn-ea"/>
                            </a:rPr>
                            <m:t>π</m:t>
                          </m:r>
                          <m:r>
                            <a:rPr lang="en-US" altLang="zh-CN" sz="3600" b="1" i="1" baseline="30000" dirty="0">
                              <a:latin typeface="Cambria Math"/>
                            </a:rPr>
                            <m:t>∗</m:t>
                          </m:r>
                        </m:e>
                        <m:sub>
                          <m:sSub>
                            <m:sSubPr>
                              <m:ctrlPr>
                                <a:rPr lang="en-US" altLang="zh-CN" sz="3600" b="1" i="1">
                                  <a:latin typeface="Cambria Math" panose="02040503050406030204" pitchFamily="18" charset="0"/>
                                </a:rPr>
                              </m:ctrlPr>
                            </m:sSubPr>
                            <m:e>
                              <m:r>
                                <a:rPr lang="en-US" altLang="zh-CN" sz="3600" b="1" i="1">
                                  <a:latin typeface="Cambria Math"/>
                                </a:rPr>
                                <m:t>𝒑</m:t>
                              </m:r>
                            </m:e>
                            <m:sub>
                              <m:r>
                                <a:rPr lang="en-US" altLang="zh-CN" sz="3600" b="1" i="1">
                                  <a:latin typeface="Cambria Math"/>
                                </a:rPr>
                                <m:t>𝒚</m:t>
                              </m:r>
                            </m:sub>
                          </m:sSub>
                        </m:sub>
                      </m:sSub>
                    </m:oMath>
                  </m:oMathPara>
                </a14:m>
                <a:endParaRPr lang="zh-CN" altLang="en-US" sz="3600" dirty="0"/>
              </a:p>
            </p:txBody>
          </p:sp>
        </mc:Choice>
        <mc:Fallback xmlns="">
          <p:sp>
            <p:nvSpPr>
              <p:cNvPr id="12" name="矩形 11"/>
              <p:cNvSpPr>
                <a:spLocks noRot="1" noChangeAspect="1" noMove="1" noResize="1" noEditPoints="1" noAdjustHandles="1" noChangeArrowheads="1" noChangeShapeType="1" noTextEdit="1"/>
              </p:cNvSpPr>
              <p:nvPr/>
            </p:nvSpPr>
            <p:spPr>
              <a:xfrm>
                <a:off x="9336360" y="2132856"/>
                <a:ext cx="1210075" cy="753091"/>
              </a:xfrm>
              <a:prstGeom prst="rect">
                <a:avLst/>
              </a:prstGeom>
              <a:blipFill>
                <a:blip r:embed="rId8"/>
                <a:stretch>
                  <a:fillRect/>
                </a:stretch>
              </a:blipFill>
            </p:spPr>
            <p:txBody>
              <a:bodyPr/>
              <a:lstStyle/>
              <a:p>
                <a:r>
                  <a:rPr lang="zh-CN" altLang="en-US">
                    <a:noFill/>
                  </a:rPr>
                  <a:t> </a:t>
                </a:r>
              </a:p>
            </p:txBody>
          </p:sp>
        </mc:Fallback>
      </mc:AlternateContent>
      <p:sp>
        <p:nvSpPr>
          <p:cNvPr id="2" name="页脚占位符 1">
            <a:extLst>
              <a:ext uri="{FF2B5EF4-FFF2-40B4-BE49-F238E27FC236}">
                <a16:creationId xmlns:a16="http://schemas.microsoft.com/office/drawing/2014/main" id="{1C0B039E-3FBC-4FB4-A1F4-7FC2F7C48F9F}"/>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746747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91544" y="404665"/>
            <a:ext cx="8229600" cy="636587"/>
          </a:xfrm>
        </p:spPr>
        <p:txBody>
          <a:bodyPr>
            <a:normAutofit fontScale="90000"/>
          </a:bodyPr>
          <a:lstStyle/>
          <a:p>
            <a:pPr algn="ctr"/>
            <a:r>
              <a:rPr lang="zh-CN" altLang="en-US" b="1" dirty="0">
                <a:latin typeface="+mn-ea"/>
                <a:ea typeface="+mn-ea"/>
              </a:rPr>
              <a:t>经典</a:t>
            </a:r>
            <a:r>
              <a:rPr lang="en-US" altLang="zh-CN" b="1" dirty="0">
                <a:latin typeface="+mn-ea"/>
                <a:ea typeface="+mn-ea"/>
              </a:rPr>
              <a:t>Lewis</a:t>
            </a:r>
            <a:r>
              <a:rPr lang="zh-CN" altLang="en-US" b="1" dirty="0">
                <a:latin typeface="+mn-ea"/>
                <a:ea typeface="+mn-ea"/>
              </a:rPr>
              <a:t>学说</a:t>
            </a:r>
          </a:p>
        </p:txBody>
      </p:sp>
      <p:sp>
        <p:nvSpPr>
          <p:cNvPr id="37892" name="Rectangle 4"/>
          <p:cNvSpPr>
            <a:spLocks noGrp="1" noChangeArrowheads="1"/>
          </p:cNvSpPr>
          <p:nvPr>
            <p:ph idx="1"/>
          </p:nvPr>
        </p:nvSpPr>
        <p:spPr>
          <a:xfrm>
            <a:off x="1055440" y="1600200"/>
            <a:ext cx="9865096" cy="1684784"/>
          </a:xfrm>
          <a:noFill/>
          <a:ln/>
        </p:spPr>
        <p:txBody>
          <a:bodyPr>
            <a:normAutofit/>
          </a:bodyPr>
          <a:lstStyle/>
          <a:p>
            <a:pPr marL="0" indent="0">
              <a:lnSpc>
                <a:spcPct val="200000"/>
              </a:lnSpc>
              <a:spcBef>
                <a:spcPct val="0"/>
              </a:spcBef>
              <a:buClrTx/>
              <a:buNone/>
            </a:pPr>
            <a:r>
              <a:rPr lang="en-US" altLang="zh-CN" b="1" dirty="0"/>
              <a:t>1916</a:t>
            </a:r>
            <a:r>
              <a:rPr lang="zh-CN" altLang="en-US" b="1" dirty="0"/>
              <a:t>年，美国化学家</a:t>
            </a:r>
            <a:r>
              <a:rPr lang="en-US" altLang="zh-CN" b="1" dirty="0"/>
              <a:t>G. N. Lewis</a:t>
            </a:r>
            <a:r>
              <a:rPr lang="zh-CN" altLang="en-US" b="1" dirty="0"/>
              <a:t>提出共价键由成键原子双方各自提供外层单电子组成</a:t>
            </a:r>
            <a:r>
              <a:rPr lang="zh-CN" altLang="en-US" b="1" dirty="0">
                <a:solidFill>
                  <a:srgbClr val="FF3300"/>
                </a:solidFill>
              </a:rPr>
              <a:t>共用电子对</a:t>
            </a:r>
            <a:r>
              <a:rPr lang="zh-CN" altLang="en-US" b="1" dirty="0"/>
              <a:t>而形成的 。</a:t>
            </a:r>
          </a:p>
        </p:txBody>
      </p:sp>
      <p:sp>
        <p:nvSpPr>
          <p:cNvPr id="6" name="灯片编号占位符 5"/>
          <p:cNvSpPr>
            <a:spLocks noGrp="1"/>
          </p:cNvSpPr>
          <p:nvPr>
            <p:ph type="sldNum" sz="quarter" idx="12"/>
          </p:nvPr>
        </p:nvSpPr>
        <p:spPr/>
        <p:txBody>
          <a:bodyPr/>
          <a:lstStyle/>
          <a:p>
            <a:fld id="{8FC5D042-8CC6-4EE5-89EA-62CD5395C518}" type="slidenum">
              <a:rPr lang="en-US" altLang="zh-CN"/>
              <a:pPr/>
              <a:t>5</a:t>
            </a:fld>
            <a:endParaRPr lang="en-US" altLang="zh-CN"/>
          </a:p>
        </p:txBody>
      </p:sp>
      <p:pic>
        <p:nvPicPr>
          <p:cNvPr id="14338" name="Picture 2" descr="http://e.hiphotos.baidu.com/baike/s%3D220/sign=1f385125cefc1e17f9bf8b337a91f67c/f603918fa0ec08fa0dacf59458ee3d6d55fbda5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800" y="3282672"/>
            <a:ext cx="3243788" cy="3096344"/>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394F1FDC-2983-44EC-97A3-B72097960162}"/>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303671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4A0C269-2E8D-4D4E-BB78-93906F5635B3}" type="slidenum">
              <a:rPr lang="en-US" altLang="zh-CN"/>
              <a:pPr/>
              <a:t>50</a:t>
            </a:fld>
            <a:endParaRPr lang="en-US" altLang="zh-CN"/>
          </a:p>
        </p:txBody>
      </p:sp>
      <p:sp>
        <p:nvSpPr>
          <p:cNvPr id="97282" name="Rectangle 2"/>
          <p:cNvSpPr>
            <a:spLocks noGrp="1" noChangeArrowheads="1"/>
          </p:cNvSpPr>
          <p:nvPr>
            <p:ph type="title"/>
          </p:nvPr>
        </p:nvSpPr>
        <p:spPr>
          <a:xfrm>
            <a:off x="1981200" y="263526"/>
            <a:ext cx="8686800" cy="645195"/>
          </a:xfrm>
        </p:spPr>
        <p:txBody>
          <a:bodyPr>
            <a:normAutofit/>
          </a:bodyPr>
          <a:lstStyle/>
          <a:p>
            <a:r>
              <a:rPr lang="zh-CN" altLang="en-US" sz="3200" b="1" dirty="0">
                <a:latin typeface="楷体_GB2312" pitchFamily="49" charset="-122"/>
                <a:ea typeface="楷体_GB2312" pitchFamily="49" charset="-122"/>
              </a:rPr>
              <a:t>分子轨道能级及分子轨道中电子的排布 </a:t>
            </a:r>
          </a:p>
        </p:txBody>
      </p:sp>
      <p:sp>
        <p:nvSpPr>
          <p:cNvPr id="97283" name="Rectangle 3"/>
          <p:cNvSpPr>
            <a:spLocks noGrp="1" noChangeArrowheads="1"/>
          </p:cNvSpPr>
          <p:nvPr>
            <p:ph type="body" idx="1"/>
          </p:nvPr>
        </p:nvSpPr>
        <p:spPr>
          <a:xfrm>
            <a:off x="2279576" y="2420888"/>
            <a:ext cx="7704856" cy="2209800"/>
          </a:xfrm>
        </p:spPr>
        <p:txBody>
          <a:bodyPr>
            <a:normAutofit/>
          </a:bodyPr>
          <a:lstStyle/>
          <a:p>
            <a:pPr marL="0" indent="0">
              <a:lnSpc>
                <a:spcPct val="200000"/>
              </a:lnSpc>
              <a:buFont typeface="Wingdings" pitchFamily="2" charset="2"/>
              <a:buAutoNum type="arabicPeriod"/>
            </a:pPr>
            <a:r>
              <a:rPr lang="zh-CN" altLang="en-US" sz="2800" b="1" dirty="0"/>
              <a:t>分子轨道的能量与组成它的原子轨道能量相关</a:t>
            </a:r>
          </a:p>
          <a:p>
            <a:pPr marL="0" indent="0">
              <a:lnSpc>
                <a:spcPct val="200000"/>
              </a:lnSpc>
              <a:buFont typeface="Wingdings" pitchFamily="2" charset="2"/>
              <a:buAutoNum type="arabicPeriod"/>
            </a:pPr>
            <a:r>
              <a:rPr lang="zh-CN" altLang="en-US" sz="2800" b="1" dirty="0"/>
              <a:t>原子轨道之间重叠的多少 </a:t>
            </a:r>
          </a:p>
        </p:txBody>
      </p:sp>
      <p:sp>
        <p:nvSpPr>
          <p:cNvPr id="97288" name="Rectangle 8"/>
          <p:cNvSpPr>
            <a:spLocks noChangeArrowheads="1"/>
          </p:cNvSpPr>
          <p:nvPr/>
        </p:nvSpPr>
        <p:spPr bwMode="auto">
          <a:xfrm>
            <a:off x="1919536" y="1628800"/>
            <a:ext cx="7924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accent1"/>
              </a:buClr>
              <a:buSzPct val="65000"/>
              <a:buFont typeface="Wingdings" pitchFamily="2" charset="2"/>
              <a:buNone/>
            </a:pPr>
            <a:r>
              <a:rPr lang="zh-CN" altLang="en-US" sz="2800" dirty="0"/>
              <a:t>分子轨道能级高低的决定因素：</a:t>
            </a:r>
            <a:endParaRPr lang="zh-CN" altLang="en-US" sz="2800" dirty="0">
              <a:solidFill>
                <a:srgbClr val="FF3300"/>
              </a:solidFill>
            </a:endParaRPr>
          </a:p>
        </p:txBody>
      </p:sp>
      <p:sp>
        <p:nvSpPr>
          <p:cNvPr id="2" name="页脚占位符 1">
            <a:extLst>
              <a:ext uri="{FF2B5EF4-FFF2-40B4-BE49-F238E27FC236}">
                <a16:creationId xmlns:a16="http://schemas.microsoft.com/office/drawing/2014/main" id="{E5B38ED2-1D64-4D0C-A2E7-CA8402F0D137}"/>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302806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7288"/>
                                        </p:tgtEl>
                                        <p:attrNameLst>
                                          <p:attrName>style.visibility</p:attrName>
                                        </p:attrNameLst>
                                      </p:cBhvr>
                                      <p:to>
                                        <p:strVal val="visible"/>
                                      </p:to>
                                    </p:set>
                                    <p:animEffect transition="in" filter="slide(fromBottom)">
                                      <p:cBhvr>
                                        <p:cTn id="7" dur="500"/>
                                        <p:tgtEl>
                                          <p:spTgt spid="972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7283">
                                            <p:txEl>
                                              <p:pRg st="0" end="0"/>
                                            </p:txEl>
                                          </p:spTgt>
                                        </p:tgtEl>
                                        <p:attrNameLst>
                                          <p:attrName>style.visibility</p:attrName>
                                        </p:attrNameLst>
                                      </p:cBhvr>
                                      <p:to>
                                        <p:strVal val="visible"/>
                                      </p:to>
                                    </p:set>
                                    <p:animEffect transition="in" filter="box(in)">
                                      <p:cBhvr>
                                        <p:cTn id="12" dur="500"/>
                                        <p:tgtEl>
                                          <p:spTgt spid="97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7283">
                                            <p:txEl>
                                              <p:pRg st="1" end="1"/>
                                            </p:txEl>
                                          </p:spTgt>
                                        </p:tgtEl>
                                        <p:attrNameLst>
                                          <p:attrName>style.visibility</p:attrName>
                                        </p:attrNameLst>
                                      </p:cBhvr>
                                      <p:to>
                                        <p:strVal val="visible"/>
                                      </p:to>
                                    </p:set>
                                    <p:animEffect transition="in" filter="box(in)">
                                      <p:cBhvr>
                                        <p:cTn id="17" dur="500"/>
                                        <p:tgtEl>
                                          <p:spTgt spid="972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4" name="Picture 4" descr="http://class.ibucm.com/wjhx/fengzs/6/t6_18.gif"/>
          <p:cNvPicPr>
            <a:picLocks noChangeAspect="1" noChangeArrowheads="1"/>
          </p:cNvPicPr>
          <p:nvPr/>
        </p:nvPicPr>
        <p:blipFill rotWithShape="1">
          <a:blip r:embed="rId3">
            <a:extLst>
              <a:ext uri="{28A0092B-C50C-407E-A947-70E740481C1C}">
                <a14:useLocalDpi xmlns:a14="http://schemas.microsoft.com/office/drawing/2010/main" val="0"/>
              </a:ext>
            </a:extLst>
          </a:blip>
          <a:srcRect b="7839"/>
          <a:stretch/>
        </p:blipFill>
        <p:spPr bwMode="auto">
          <a:xfrm>
            <a:off x="3143673" y="1196752"/>
            <a:ext cx="5790883" cy="460851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495600" y="5445225"/>
            <a:ext cx="7416824" cy="1015663"/>
          </a:xfrm>
          <a:prstGeom prst="rect">
            <a:avLst/>
          </a:prstGeom>
        </p:spPr>
        <p:txBody>
          <a:bodyPr wrap="square">
            <a:spAutoFit/>
          </a:bodyPr>
          <a:lstStyle/>
          <a:p>
            <a:pPr marL="285750" indent="-285750">
              <a:lnSpc>
                <a:spcPct val="150000"/>
              </a:lnSpc>
              <a:buFont typeface="Wingdings" pitchFamily="2" charset="2"/>
              <a:buChar char="u"/>
            </a:pPr>
            <a:r>
              <a:rPr lang="en-US" altLang="zh-CN" sz="2000" i="1" dirty="0">
                <a:latin typeface="Times New Roman" pitchFamily="18" charset="0"/>
              </a:rPr>
              <a:t>σ</a:t>
            </a:r>
            <a:r>
              <a:rPr lang="en-US" altLang="zh-CN" sz="2000" baseline="-25000" dirty="0">
                <a:latin typeface="Times New Roman" pitchFamily="18" charset="0"/>
              </a:rPr>
              <a:t>1s</a:t>
            </a:r>
            <a:r>
              <a:rPr lang="en-US" altLang="zh-CN" sz="2000" dirty="0">
                <a:latin typeface="Times New Roman" pitchFamily="18" charset="0"/>
              </a:rPr>
              <a:t>&lt;</a:t>
            </a:r>
            <a:r>
              <a:rPr lang="en-US" altLang="zh-CN" sz="2000" i="1" dirty="0">
                <a:latin typeface="Times New Roman" pitchFamily="18" charset="0"/>
              </a:rPr>
              <a:t>σ</a:t>
            </a:r>
            <a:r>
              <a:rPr lang="en-US" altLang="zh-CN" sz="2000" dirty="0">
                <a:latin typeface="Times New Roman" pitchFamily="18" charset="0"/>
              </a:rPr>
              <a:t>*</a:t>
            </a:r>
            <a:r>
              <a:rPr lang="en-US" altLang="zh-CN" sz="2000" baseline="-25000" dirty="0">
                <a:latin typeface="Times New Roman" pitchFamily="18" charset="0"/>
              </a:rPr>
              <a:t>1s</a:t>
            </a:r>
            <a:r>
              <a:rPr lang="en-US" altLang="zh-CN" sz="2000" dirty="0">
                <a:latin typeface="Times New Roman" pitchFamily="18" charset="0"/>
              </a:rPr>
              <a:t>&lt;</a:t>
            </a:r>
            <a:r>
              <a:rPr lang="en-US" altLang="zh-CN" sz="2000" i="1" dirty="0">
                <a:latin typeface="Times New Roman" pitchFamily="18" charset="0"/>
              </a:rPr>
              <a:t>σ</a:t>
            </a:r>
            <a:r>
              <a:rPr lang="en-US" altLang="zh-CN" sz="2000" baseline="-25000" dirty="0">
                <a:latin typeface="Times New Roman" pitchFamily="18" charset="0"/>
              </a:rPr>
              <a:t>2s</a:t>
            </a:r>
            <a:r>
              <a:rPr lang="en-US" altLang="zh-CN" sz="2000" dirty="0">
                <a:latin typeface="Times New Roman" pitchFamily="18" charset="0"/>
              </a:rPr>
              <a:t>&lt;</a:t>
            </a:r>
            <a:r>
              <a:rPr lang="en-US" altLang="zh-CN" sz="2000" i="1" dirty="0">
                <a:latin typeface="Times New Roman" pitchFamily="18" charset="0"/>
              </a:rPr>
              <a:t>σ*</a:t>
            </a:r>
            <a:r>
              <a:rPr lang="en-US" altLang="zh-CN" sz="2000" baseline="-25000" dirty="0">
                <a:latin typeface="Times New Roman" pitchFamily="18" charset="0"/>
              </a:rPr>
              <a:t>2s</a:t>
            </a:r>
            <a:r>
              <a:rPr lang="en-US" altLang="zh-CN" sz="2000" dirty="0">
                <a:latin typeface="Times New Roman" pitchFamily="18" charset="0"/>
              </a:rPr>
              <a:t>&lt;</a:t>
            </a:r>
            <a:r>
              <a:rPr lang="en-US" altLang="zh-CN" sz="2000" b="1" dirty="0">
                <a:solidFill>
                  <a:srgbClr val="FF0000"/>
                </a:solidFill>
                <a:latin typeface="Times New Roman" pitchFamily="18" charset="0"/>
              </a:rPr>
              <a:t>σ</a:t>
            </a:r>
            <a:r>
              <a:rPr lang="en-US" altLang="zh-CN" sz="2000" b="1" baseline="-25000" dirty="0">
                <a:solidFill>
                  <a:srgbClr val="FF0000"/>
                </a:solidFill>
                <a:latin typeface="Times New Roman" pitchFamily="18" charset="0"/>
              </a:rPr>
              <a:t>2px</a:t>
            </a:r>
            <a:r>
              <a:rPr lang="en-US" altLang="zh-CN" sz="2000" b="1" dirty="0">
                <a:solidFill>
                  <a:srgbClr val="FF0000"/>
                </a:solidFill>
                <a:latin typeface="Times New Roman" pitchFamily="18" charset="0"/>
              </a:rPr>
              <a:t>&lt;</a:t>
            </a:r>
            <a:r>
              <a:rPr lang="en-US" altLang="zh-CN" sz="2000" b="1" i="1" dirty="0">
                <a:solidFill>
                  <a:srgbClr val="FF0000"/>
                </a:solidFill>
                <a:latin typeface="Times New Roman" pitchFamily="18" charset="0"/>
              </a:rPr>
              <a:t>π</a:t>
            </a:r>
            <a:r>
              <a:rPr lang="en-US" altLang="zh-CN" sz="2000" b="1" baseline="-25000" dirty="0">
                <a:solidFill>
                  <a:srgbClr val="FF0000"/>
                </a:solidFill>
                <a:latin typeface="Times New Roman" pitchFamily="18" charset="0"/>
              </a:rPr>
              <a:t>2py</a:t>
            </a:r>
            <a:r>
              <a:rPr lang="zh-CN" altLang="en-US" sz="2000" b="1" dirty="0">
                <a:solidFill>
                  <a:srgbClr val="FF0000"/>
                </a:solidFill>
                <a:latin typeface="Times New Roman" pitchFamily="18" charset="0"/>
              </a:rPr>
              <a:t>＝</a:t>
            </a:r>
            <a:r>
              <a:rPr lang="en-US" altLang="zh-CN" sz="2000" b="1" i="1" dirty="0">
                <a:solidFill>
                  <a:srgbClr val="FF0000"/>
                </a:solidFill>
                <a:latin typeface="Times New Roman" pitchFamily="18" charset="0"/>
              </a:rPr>
              <a:t>π</a:t>
            </a:r>
            <a:r>
              <a:rPr lang="en-US" altLang="zh-CN" sz="2000" b="1" baseline="-25000" dirty="0">
                <a:solidFill>
                  <a:srgbClr val="FF0000"/>
                </a:solidFill>
                <a:latin typeface="Times New Roman" pitchFamily="18" charset="0"/>
              </a:rPr>
              <a:t>2pz</a:t>
            </a:r>
            <a:r>
              <a:rPr lang="en-US" altLang="zh-CN" sz="2000" dirty="0">
                <a:latin typeface="Times New Roman" pitchFamily="18" charset="0"/>
              </a:rPr>
              <a:t>&lt;</a:t>
            </a:r>
            <a:r>
              <a:rPr lang="en-US" altLang="zh-CN" sz="2000" i="1" dirty="0">
                <a:latin typeface="Times New Roman" pitchFamily="18" charset="0"/>
              </a:rPr>
              <a:t>π</a:t>
            </a:r>
            <a:r>
              <a:rPr lang="en-US" altLang="zh-CN" sz="2000" dirty="0">
                <a:latin typeface="Times New Roman" pitchFamily="18" charset="0"/>
              </a:rPr>
              <a:t>*</a:t>
            </a:r>
            <a:r>
              <a:rPr lang="en-US" altLang="zh-CN" sz="2000" baseline="-25000" dirty="0">
                <a:latin typeface="Times New Roman" pitchFamily="18" charset="0"/>
              </a:rPr>
              <a:t>2py</a:t>
            </a:r>
            <a:r>
              <a:rPr lang="zh-CN" altLang="en-US" sz="2000" dirty="0">
                <a:latin typeface="Times New Roman" pitchFamily="18" charset="0"/>
              </a:rPr>
              <a:t>＝</a:t>
            </a:r>
            <a:r>
              <a:rPr lang="en-US" altLang="zh-CN" sz="2000" i="1" dirty="0">
                <a:latin typeface="Times New Roman" pitchFamily="18" charset="0"/>
              </a:rPr>
              <a:t>π</a:t>
            </a:r>
            <a:r>
              <a:rPr lang="en-US" altLang="zh-CN" sz="2000" dirty="0">
                <a:latin typeface="Times New Roman" pitchFamily="18" charset="0"/>
              </a:rPr>
              <a:t>*</a:t>
            </a:r>
            <a:r>
              <a:rPr lang="en-US" altLang="zh-CN" sz="2000" baseline="-25000" dirty="0">
                <a:latin typeface="Times New Roman" pitchFamily="18" charset="0"/>
              </a:rPr>
              <a:t>2pz</a:t>
            </a:r>
            <a:r>
              <a:rPr lang="en-US" altLang="zh-CN" sz="2000" dirty="0">
                <a:latin typeface="Times New Roman" pitchFamily="18" charset="0"/>
              </a:rPr>
              <a:t>&lt;</a:t>
            </a:r>
            <a:r>
              <a:rPr lang="en-US" altLang="zh-CN" sz="2000" i="1" dirty="0">
                <a:latin typeface="Times New Roman" pitchFamily="18" charset="0"/>
              </a:rPr>
              <a:t>σ</a:t>
            </a:r>
            <a:r>
              <a:rPr lang="en-US" altLang="zh-CN" sz="2000" dirty="0">
                <a:latin typeface="Times New Roman" pitchFamily="18" charset="0"/>
              </a:rPr>
              <a:t>*</a:t>
            </a:r>
            <a:r>
              <a:rPr lang="en-US" altLang="zh-CN" sz="2000" baseline="-25000" dirty="0">
                <a:latin typeface="Times New Roman" pitchFamily="18" charset="0"/>
              </a:rPr>
              <a:t>2px</a:t>
            </a:r>
            <a:r>
              <a:rPr lang="zh-CN" altLang="en-US" sz="2000" b="1" dirty="0">
                <a:solidFill>
                  <a:srgbClr val="FF3300"/>
                </a:solidFill>
                <a:latin typeface="Times New Roman" pitchFamily="18" charset="0"/>
              </a:rPr>
              <a:t>（图</a:t>
            </a:r>
            <a:r>
              <a:rPr lang="en-US" altLang="zh-CN" sz="2000" b="1" dirty="0">
                <a:solidFill>
                  <a:srgbClr val="FF3300"/>
                </a:solidFill>
                <a:latin typeface="Times New Roman" pitchFamily="18" charset="0"/>
              </a:rPr>
              <a:t>A)</a:t>
            </a:r>
          </a:p>
          <a:p>
            <a:pPr marL="285750" indent="-285750">
              <a:lnSpc>
                <a:spcPct val="150000"/>
              </a:lnSpc>
              <a:buFont typeface="Wingdings" pitchFamily="2" charset="2"/>
              <a:buChar char="u"/>
            </a:pPr>
            <a:r>
              <a:rPr lang="en-US" altLang="zh-CN" sz="2000" dirty="0">
                <a:latin typeface="Times New Roman" pitchFamily="18" charset="0"/>
              </a:rPr>
              <a:t>σ</a:t>
            </a:r>
            <a:r>
              <a:rPr lang="en-US" altLang="zh-CN" sz="2000" baseline="-25000" dirty="0">
                <a:latin typeface="Times New Roman" pitchFamily="18" charset="0"/>
              </a:rPr>
              <a:t>1s</a:t>
            </a:r>
            <a:r>
              <a:rPr lang="en-US" altLang="zh-CN" sz="2000" dirty="0">
                <a:latin typeface="Times New Roman" pitchFamily="18" charset="0"/>
              </a:rPr>
              <a:t>&lt;</a:t>
            </a:r>
            <a:r>
              <a:rPr lang="en-US" altLang="zh-CN" sz="2000" i="1" dirty="0">
                <a:latin typeface="Times New Roman" pitchFamily="18" charset="0"/>
              </a:rPr>
              <a:t>σ</a:t>
            </a:r>
            <a:r>
              <a:rPr lang="en-US" altLang="zh-CN" sz="2000" dirty="0">
                <a:latin typeface="Times New Roman" pitchFamily="18" charset="0"/>
              </a:rPr>
              <a:t>*</a:t>
            </a:r>
            <a:r>
              <a:rPr lang="en-US" altLang="zh-CN" sz="2000" baseline="-25000" dirty="0">
                <a:latin typeface="Times New Roman" pitchFamily="18" charset="0"/>
              </a:rPr>
              <a:t>1s</a:t>
            </a:r>
            <a:r>
              <a:rPr lang="en-US" altLang="zh-CN" sz="2000" dirty="0">
                <a:latin typeface="Times New Roman" pitchFamily="18" charset="0"/>
              </a:rPr>
              <a:t>&lt;σ</a:t>
            </a:r>
            <a:r>
              <a:rPr lang="en-US" altLang="zh-CN" sz="2000" baseline="-25000" dirty="0">
                <a:latin typeface="Times New Roman" pitchFamily="18" charset="0"/>
              </a:rPr>
              <a:t>2s</a:t>
            </a:r>
            <a:r>
              <a:rPr lang="en-US" altLang="zh-CN" sz="2000" dirty="0">
                <a:latin typeface="Times New Roman" pitchFamily="18" charset="0"/>
              </a:rPr>
              <a:t>&lt;</a:t>
            </a:r>
            <a:r>
              <a:rPr lang="en-US" altLang="zh-CN" sz="2000" i="1" dirty="0">
                <a:latin typeface="Times New Roman" pitchFamily="18" charset="0"/>
              </a:rPr>
              <a:t>σ</a:t>
            </a:r>
            <a:r>
              <a:rPr lang="en-US" altLang="zh-CN" sz="2000" dirty="0">
                <a:latin typeface="Times New Roman" pitchFamily="18" charset="0"/>
              </a:rPr>
              <a:t>*</a:t>
            </a:r>
            <a:r>
              <a:rPr lang="en-US" altLang="zh-CN" sz="2000" baseline="-25000" dirty="0">
                <a:latin typeface="Times New Roman" pitchFamily="18" charset="0"/>
              </a:rPr>
              <a:t>2s</a:t>
            </a:r>
            <a:r>
              <a:rPr lang="en-US" altLang="zh-CN" sz="2000" dirty="0">
                <a:latin typeface="Times New Roman" pitchFamily="18" charset="0"/>
              </a:rPr>
              <a:t>&lt;</a:t>
            </a:r>
            <a:r>
              <a:rPr lang="en-US" altLang="zh-CN" sz="2000" b="1" i="1" dirty="0">
                <a:solidFill>
                  <a:srgbClr val="FF0000"/>
                </a:solidFill>
                <a:latin typeface="Times New Roman" pitchFamily="18" charset="0"/>
              </a:rPr>
              <a:t>π</a:t>
            </a:r>
            <a:r>
              <a:rPr lang="en-US" altLang="zh-CN" sz="2000" b="1" baseline="-25000" dirty="0">
                <a:solidFill>
                  <a:srgbClr val="FF0000"/>
                </a:solidFill>
                <a:latin typeface="Times New Roman" pitchFamily="18" charset="0"/>
              </a:rPr>
              <a:t>2py</a:t>
            </a:r>
            <a:r>
              <a:rPr lang="zh-CN" altLang="en-US" sz="2000" b="1" dirty="0">
                <a:solidFill>
                  <a:srgbClr val="FF0000"/>
                </a:solidFill>
                <a:latin typeface="Times New Roman" pitchFamily="18" charset="0"/>
              </a:rPr>
              <a:t>＝</a:t>
            </a:r>
            <a:r>
              <a:rPr lang="en-US" altLang="zh-CN" sz="2000" b="1" i="1" dirty="0">
                <a:solidFill>
                  <a:srgbClr val="FF0000"/>
                </a:solidFill>
                <a:latin typeface="Times New Roman" pitchFamily="18" charset="0"/>
              </a:rPr>
              <a:t>π</a:t>
            </a:r>
            <a:r>
              <a:rPr lang="en-US" altLang="zh-CN" sz="2000" b="1" baseline="-25000" dirty="0">
                <a:solidFill>
                  <a:srgbClr val="FF0000"/>
                </a:solidFill>
                <a:latin typeface="Times New Roman" pitchFamily="18" charset="0"/>
              </a:rPr>
              <a:t>2pz</a:t>
            </a:r>
            <a:r>
              <a:rPr lang="en-US" altLang="zh-CN" sz="2000" b="1" dirty="0">
                <a:solidFill>
                  <a:srgbClr val="FF0000"/>
                </a:solidFill>
                <a:latin typeface="Times New Roman" pitchFamily="18" charset="0"/>
              </a:rPr>
              <a:t>&lt;</a:t>
            </a:r>
            <a:r>
              <a:rPr lang="en-US" altLang="zh-CN" sz="2000" b="1" i="1" dirty="0">
                <a:solidFill>
                  <a:srgbClr val="FF0000"/>
                </a:solidFill>
                <a:latin typeface="Times New Roman" pitchFamily="18" charset="0"/>
              </a:rPr>
              <a:t>σ</a:t>
            </a:r>
            <a:r>
              <a:rPr lang="en-US" altLang="zh-CN" sz="2000" b="1" baseline="-25000" dirty="0">
                <a:solidFill>
                  <a:srgbClr val="FF0000"/>
                </a:solidFill>
                <a:latin typeface="Times New Roman" pitchFamily="18" charset="0"/>
              </a:rPr>
              <a:t>2px</a:t>
            </a:r>
            <a:r>
              <a:rPr lang="en-US" altLang="zh-CN" sz="2000" dirty="0">
                <a:latin typeface="Times New Roman" pitchFamily="18" charset="0"/>
              </a:rPr>
              <a:t>&lt;</a:t>
            </a:r>
            <a:r>
              <a:rPr lang="en-US" altLang="zh-CN" sz="2000" i="1" dirty="0">
                <a:latin typeface="Times New Roman" pitchFamily="18" charset="0"/>
              </a:rPr>
              <a:t>π</a:t>
            </a:r>
            <a:r>
              <a:rPr lang="en-US" altLang="zh-CN" sz="2000" dirty="0">
                <a:latin typeface="Times New Roman" pitchFamily="18" charset="0"/>
              </a:rPr>
              <a:t>*</a:t>
            </a:r>
            <a:r>
              <a:rPr lang="en-US" altLang="zh-CN" sz="2000" baseline="-25000" dirty="0">
                <a:latin typeface="Times New Roman" pitchFamily="18" charset="0"/>
              </a:rPr>
              <a:t>2py</a:t>
            </a:r>
            <a:r>
              <a:rPr lang="zh-CN" altLang="en-US" sz="2000" dirty="0">
                <a:latin typeface="Times New Roman" pitchFamily="18" charset="0"/>
              </a:rPr>
              <a:t>＝</a:t>
            </a:r>
            <a:r>
              <a:rPr lang="en-US" altLang="zh-CN" sz="2000" i="1" dirty="0">
                <a:latin typeface="Times New Roman" pitchFamily="18" charset="0"/>
              </a:rPr>
              <a:t>π</a:t>
            </a:r>
            <a:r>
              <a:rPr lang="en-US" altLang="zh-CN" sz="2000" dirty="0">
                <a:latin typeface="Times New Roman" pitchFamily="18" charset="0"/>
              </a:rPr>
              <a:t>*</a:t>
            </a:r>
            <a:r>
              <a:rPr lang="en-US" altLang="zh-CN" sz="2000" baseline="-25000" dirty="0">
                <a:latin typeface="Times New Roman" pitchFamily="18" charset="0"/>
              </a:rPr>
              <a:t>2pz</a:t>
            </a:r>
            <a:r>
              <a:rPr lang="en-US" altLang="zh-CN" sz="2000" dirty="0">
                <a:latin typeface="Times New Roman" pitchFamily="18" charset="0"/>
              </a:rPr>
              <a:t>&lt;σ*</a:t>
            </a:r>
            <a:r>
              <a:rPr lang="en-US" altLang="zh-CN" sz="2000" baseline="-25000" dirty="0">
                <a:latin typeface="Times New Roman" pitchFamily="18" charset="0"/>
              </a:rPr>
              <a:t>2px </a:t>
            </a:r>
            <a:r>
              <a:rPr lang="zh-CN" altLang="en-US" sz="2000" b="1" dirty="0">
                <a:solidFill>
                  <a:srgbClr val="FF3300"/>
                </a:solidFill>
                <a:latin typeface="Times New Roman" pitchFamily="18" charset="0"/>
              </a:rPr>
              <a:t>（图</a:t>
            </a:r>
            <a:r>
              <a:rPr lang="en-US" altLang="zh-CN" sz="2000" b="1" dirty="0">
                <a:solidFill>
                  <a:srgbClr val="FF3300"/>
                </a:solidFill>
                <a:latin typeface="Times New Roman" pitchFamily="18" charset="0"/>
              </a:rPr>
              <a:t>B)</a:t>
            </a:r>
          </a:p>
        </p:txBody>
      </p:sp>
      <p:sp>
        <p:nvSpPr>
          <p:cNvPr id="6" name="矩形 5"/>
          <p:cNvSpPr/>
          <p:nvPr/>
        </p:nvSpPr>
        <p:spPr>
          <a:xfrm>
            <a:off x="1205900" y="1593190"/>
            <a:ext cx="1289700" cy="461665"/>
          </a:xfrm>
          <a:prstGeom prst="rect">
            <a:avLst/>
          </a:prstGeom>
        </p:spPr>
        <p:txBody>
          <a:bodyPr wrap="square">
            <a:spAutoFit/>
          </a:bodyPr>
          <a:lstStyle/>
          <a:p>
            <a:r>
              <a:rPr lang="en-US" altLang="zh-CN" sz="2400" b="1" dirty="0">
                <a:latin typeface="Times New Roman" pitchFamily="18" charset="0"/>
              </a:rPr>
              <a:t>O</a:t>
            </a:r>
            <a:r>
              <a:rPr lang="en-US" altLang="zh-CN" sz="2400" b="1" baseline="-25000"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F</a:t>
            </a:r>
            <a:r>
              <a:rPr lang="en-US" altLang="zh-CN" sz="2400" b="1" baseline="-25000" dirty="0">
                <a:latin typeface="Times New Roman" pitchFamily="18" charset="0"/>
              </a:rPr>
              <a:t>2</a:t>
            </a:r>
            <a:endParaRPr lang="zh-CN" altLang="en-US" sz="2400" b="1" dirty="0"/>
          </a:p>
        </p:txBody>
      </p:sp>
      <p:sp>
        <p:nvSpPr>
          <p:cNvPr id="7" name="矩形 6"/>
          <p:cNvSpPr/>
          <p:nvPr/>
        </p:nvSpPr>
        <p:spPr>
          <a:xfrm>
            <a:off x="9673141" y="1668386"/>
            <a:ext cx="1979711" cy="830997"/>
          </a:xfrm>
          <a:prstGeom prst="rect">
            <a:avLst/>
          </a:prstGeom>
        </p:spPr>
        <p:txBody>
          <a:bodyPr wrap="square">
            <a:spAutoFit/>
          </a:bodyPr>
          <a:lstStyle/>
          <a:p>
            <a:pPr algn="ctr"/>
            <a:r>
              <a:rPr lang="en-US" altLang="zh-CN" sz="2400" b="1" dirty="0">
                <a:latin typeface="Times New Roman" pitchFamily="18" charset="0"/>
              </a:rPr>
              <a:t>Li</a:t>
            </a:r>
            <a:r>
              <a:rPr lang="en-US" altLang="zh-CN" sz="2400" b="1" baseline="-25000"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Be</a:t>
            </a:r>
            <a:r>
              <a:rPr lang="en-US" altLang="zh-CN" sz="2400" b="1" baseline="-25000"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B</a:t>
            </a:r>
            <a:r>
              <a:rPr lang="en-US" altLang="zh-CN" sz="2400" b="1" baseline="-25000"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C</a:t>
            </a:r>
            <a:r>
              <a:rPr lang="en-US" altLang="zh-CN" sz="2400" b="1" baseline="-25000" dirty="0">
                <a:latin typeface="Times New Roman" pitchFamily="18" charset="0"/>
              </a:rPr>
              <a:t>2</a:t>
            </a:r>
            <a:r>
              <a:rPr lang="zh-CN" altLang="en-US" sz="2400" b="1" dirty="0">
                <a:latin typeface="Times New Roman" pitchFamily="18" charset="0"/>
              </a:rPr>
              <a:t>、</a:t>
            </a:r>
            <a:r>
              <a:rPr lang="en-US" altLang="zh-CN" sz="2400" b="1" dirty="0">
                <a:latin typeface="Times New Roman" pitchFamily="18" charset="0"/>
              </a:rPr>
              <a:t>N</a:t>
            </a:r>
            <a:r>
              <a:rPr lang="en-US" altLang="zh-CN" sz="2400" b="1" baseline="-25000" dirty="0">
                <a:latin typeface="Times New Roman" pitchFamily="18" charset="0"/>
              </a:rPr>
              <a:t>2</a:t>
            </a:r>
            <a:r>
              <a:rPr lang="zh-CN" altLang="en-US" sz="2400" b="1" dirty="0">
                <a:latin typeface="Times New Roman" pitchFamily="18" charset="0"/>
              </a:rPr>
              <a:t>等</a:t>
            </a:r>
            <a:endParaRPr lang="zh-CN" altLang="en-US" sz="2400" b="1" dirty="0"/>
          </a:p>
        </p:txBody>
      </p:sp>
      <p:sp>
        <p:nvSpPr>
          <p:cNvPr id="8" name="矩形 7"/>
          <p:cNvSpPr/>
          <p:nvPr/>
        </p:nvSpPr>
        <p:spPr>
          <a:xfrm>
            <a:off x="658076" y="2204865"/>
            <a:ext cx="2485596" cy="1754326"/>
          </a:xfrm>
          <a:prstGeom prst="rect">
            <a:avLst/>
          </a:prstGeom>
        </p:spPr>
        <p:txBody>
          <a:bodyPr wrap="square">
            <a:spAutoFit/>
          </a:bodyPr>
          <a:lstStyle/>
          <a:p>
            <a:pPr>
              <a:lnSpc>
                <a:spcPct val="150000"/>
              </a:lnSpc>
            </a:pPr>
            <a:r>
              <a:rPr lang="zh-CN" altLang="en-US" sz="2400" b="1" dirty="0"/>
              <a:t>由于</a:t>
            </a:r>
            <a:r>
              <a:rPr lang="en-US" altLang="zh-CN" sz="2400" b="1" dirty="0"/>
              <a:t>O</a:t>
            </a:r>
            <a:r>
              <a:rPr lang="zh-CN" altLang="en-US" sz="2400" b="1" dirty="0"/>
              <a:t>、</a:t>
            </a:r>
            <a:r>
              <a:rPr lang="en-US" altLang="zh-CN" sz="2400" b="1" dirty="0"/>
              <a:t>F</a:t>
            </a:r>
            <a:r>
              <a:rPr lang="zh-CN" altLang="en-US" sz="2400" b="1" dirty="0"/>
              <a:t>的</a:t>
            </a:r>
            <a:r>
              <a:rPr lang="en-US" altLang="zh-CN" sz="2400" b="1" dirty="0"/>
              <a:t>2s</a:t>
            </a:r>
            <a:r>
              <a:rPr lang="zh-CN" altLang="en-US" sz="2400" b="1" dirty="0"/>
              <a:t>与</a:t>
            </a:r>
            <a:r>
              <a:rPr lang="en-US" altLang="zh-CN" sz="2400" b="1" dirty="0"/>
              <a:t>2p</a:t>
            </a:r>
            <a:r>
              <a:rPr lang="zh-CN" altLang="en-US" sz="2400" b="1" dirty="0"/>
              <a:t>原子轨道能级能量相差较大</a:t>
            </a:r>
            <a:r>
              <a:rPr lang="zh-CN" altLang="en-US" sz="2400" dirty="0"/>
              <a:t> </a:t>
            </a:r>
            <a:endParaRPr lang="zh-CN" altLang="en-US" sz="2400" baseline="-25000" dirty="0">
              <a:latin typeface="Times New Roman" pitchFamily="18" charset="0"/>
            </a:endParaRPr>
          </a:p>
        </p:txBody>
      </p:sp>
      <p:sp>
        <p:nvSpPr>
          <p:cNvPr id="9" name="矩形 8"/>
          <p:cNvSpPr/>
          <p:nvPr/>
        </p:nvSpPr>
        <p:spPr>
          <a:xfrm>
            <a:off x="9376590" y="2493582"/>
            <a:ext cx="2466528" cy="1684244"/>
          </a:xfrm>
          <a:prstGeom prst="rect">
            <a:avLst/>
          </a:prstGeom>
        </p:spPr>
        <p:txBody>
          <a:bodyPr wrap="square">
            <a:spAutoFit/>
          </a:bodyPr>
          <a:lstStyle/>
          <a:p>
            <a:pPr>
              <a:lnSpc>
                <a:spcPct val="150000"/>
              </a:lnSpc>
            </a:pPr>
            <a:r>
              <a:rPr lang="zh-CN" altLang="en-US" sz="2400" b="1" dirty="0"/>
              <a:t>这些原子的</a:t>
            </a:r>
            <a:r>
              <a:rPr lang="en-US" altLang="zh-CN" sz="2400" b="1" dirty="0"/>
              <a:t>2s</a:t>
            </a:r>
            <a:r>
              <a:rPr lang="zh-CN" altLang="en-US" sz="2400" b="1" dirty="0"/>
              <a:t>和</a:t>
            </a:r>
            <a:r>
              <a:rPr lang="en-US" altLang="zh-CN" sz="2400" b="1" dirty="0"/>
              <a:t>2p</a:t>
            </a:r>
            <a:r>
              <a:rPr lang="zh-CN" altLang="en-US" sz="2400" b="1" dirty="0"/>
              <a:t>原子轨道能级能量相差较小</a:t>
            </a:r>
            <a:endParaRPr lang="zh-CN" altLang="en-US" sz="2400" dirty="0"/>
          </a:p>
        </p:txBody>
      </p:sp>
      <p:sp>
        <p:nvSpPr>
          <p:cNvPr id="11" name="标题 10"/>
          <p:cNvSpPr>
            <a:spLocks noGrp="1"/>
          </p:cNvSpPr>
          <p:nvPr>
            <p:ph type="title"/>
          </p:nvPr>
        </p:nvSpPr>
        <p:spPr/>
        <p:txBody>
          <a:bodyPr>
            <a:normAutofit/>
          </a:bodyPr>
          <a:lstStyle/>
          <a:p>
            <a:pPr algn="ctr"/>
            <a:r>
              <a:rPr lang="zh-CN" altLang="en-US" sz="3600" b="1" dirty="0">
                <a:latin typeface="+mn-ea"/>
                <a:ea typeface="+mn-ea"/>
              </a:rPr>
              <a:t>同核双分子轨道能级图</a:t>
            </a:r>
            <a:endParaRPr lang="zh-CN" altLang="en-US" sz="3600" dirty="0">
              <a:latin typeface="+mn-ea"/>
              <a:ea typeface="+mn-ea"/>
            </a:endParaRPr>
          </a:p>
        </p:txBody>
      </p:sp>
      <p:sp>
        <p:nvSpPr>
          <p:cNvPr id="2" name="页脚占位符 1">
            <a:extLst>
              <a:ext uri="{FF2B5EF4-FFF2-40B4-BE49-F238E27FC236}">
                <a16:creationId xmlns:a16="http://schemas.microsoft.com/office/drawing/2014/main" id="{0523371C-1894-44D9-A445-C0CB7889D4EB}"/>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9154710B-37FC-41D6-B15A-7C3A2D0EF728}"/>
              </a:ext>
            </a:extLst>
          </p:cNvPr>
          <p:cNvSpPr>
            <a:spLocks noGrp="1"/>
          </p:cNvSpPr>
          <p:nvPr>
            <p:ph type="sldNum" sz="quarter" idx="12"/>
          </p:nvPr>
        </p:nvSpPr>
        <p:spPr/>
        <p:txBody>
          <a:bodyPr/>
          <a:lstStyle/>
          <a:p>
            <a:fld id="{0C913308-F349-4B6D-A68A-DD1791B4A57B}" type="slidenum">
              <a:rPr lang="zh-CN" altLang="en-US" smtClean="0"/>
              <a:t>51</a:t>
            </a:fld>
            <a:endParaRPr lang="zh-CN" altLang="en-US" dirty="0"/>
          </a:p>
        </p:txBody>
      </p:sp>
    </p:spTree>
    <p:extLst>
      <p:ext uri="{BB962C8B-B14F-4D97-AF65-F5344CB8AC3E}">
        <p14:creationId xmlns:p14="http://schemas.microsoft.com/office/powerpoint/2010/main" val="45371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Arial" charset="0"/>
                <a:ea typeface="楷体_GB2312" pitchFamily="49" charset="-122"/>
              </a:rPr>
              <a:t>分子轨道中电子的排布</a:t>
            </a:r>
            <a:endParaRPr lang="zh-CN" altLang="en-US" dirty="0"/>
          </a:p>
        </p:txBody>
      </p:sp>
      <p:sp>
        <p:nvSpPr>
          <p:cNvPr id="3" name="矩形 2"/>
          <p:cNvSpPr/>
          <p:nvPr/>
        </p:nvSpPr>
        <p:spPr>
          <a:xfrm>
            <a:off x="2423592" y="1340769"/>
            <a:ext cx="7560840" cy="461665"/>
          </a:xfrm>
          <a:prstGeom prst="rect">
            <a:avLst/>
          </a:prstGeom>
        </p:spPr>
        <p:txBody>
          <a:bodyPr wrap="square">
            <a:spAutoFit/>
          </a:bodyPr>
          <a:lstStyle/>
          <a:p>
            <a:r>
              <a:rPr lang="zh-CN" altLang="en-US" sz="2400" b="1" dirty="0">
                <a:solidFill>
                  <a:srgbClr val="FF3300"/>
                </a:solidFill>
                <a:latin typeface="Arial" charset="0"/>
                <a:ea typeface="楷体_GB2312" pitchFamily="49" charset="-122"/>
              </a:rPr>
              <a:t>必须遵守</a:t>
            </a:r>
            <a:r>
              <a:rPr lang="en-US" altLang="zh-CN" sz="2400" b="1" dirty="0">
                <a:solidFill>
                  <a:srgbClr val="FF3300"/>
                </a:solidFill>
                <a:latin typeface="Arial" charset="0"/>
                <a:ea typeface="楷体_GB2312" pitchFamily="49" charset="-122"/>
              </a:rPr>
              <a:t>Pauli</a:t>
            </a:r>
            <a:r>
              <a:rPr lang="zh-CN" altLang="en-US" sz="2400" b="1" dirty="0">
                <a:solidFill>
                  <a:srgbClr val="FF3300"/>
                </a:solidFill>
                <a:latin typeface="Arial" charset="0"/>
                <a:ea typeface="楷体_GB2312" pitchFamily="49" charset="-122"/>
              </a:rPr>
              <a:t>不相容原理、能量最低原理和</a:t>
            </a:r>
            <a:r>
              <a:rPr lang="en-US" altLang="zh-CN" sz="2400" b="1" dirty="0" err="1">
                <a:solidFill>
                  <a:srgbClr val="FF3300"/>
                </a:solidFill>
                <a:latin typeface="Arial" charset="0"/>
                <a:ea typeface="楷体_GB2312" pitchFamily="49" charset="-122"/>
              </a:rPr>
              <a:t>Hund</a:t>
            </a:r>
            <a:r>
              <a:rPr lang="zh-CN" altLang="en-US" sz="2400" b="1" dirty="0">
                <a:solidFill>
                  <a:srgbClr val="FF3300"/>
                </a:solidFill>
                <a:latin typeface="Arial" charset="0"/>
                <a:ea typeface="楷体_GB2312" pitchFamily="49" charset="-122"/>
              </a:rPr>
              <a:t>规则。</a:t>
            </a:r>
            <a:endParaRPr lang="zh-CN" altLang="en-US" sz="2400" dirty="0"/>
          </a:p>
        </p:txBody>
      </p:sp>
      <p:pic>
        <p:nvPicPr>
          <p:cNvPr id="5" name="Picture 4" descr="10-1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1779170"/>
            <a:ext cx="5702296" cy="4499830"/>
          </a:xfrm>
          <a:prstGeom prst="rect">
            <a:avLst/>
          </a:prstGeom>
          <a:noFill/>
          <a:extLst>
            <a:ext uri="{909E8E84-426E-40DD-AFC4-6F175D3DCCD1}">
              <a14:hiddenFill xmlns:a14="http://schemas.microsoft.com/office/drawing/2010/main">
                <a:solidFill>
                  <a:srgbClr val="FFFFFF"/>
                </a:solidFill>
              </a14:hiddenFill>
            </a:ext>
          </a:extLst>
        </p:spPr>
      </p:pic>
      <p:sp>
        <p:nvSpPr>
          <p:cNvPr id="4" name="页脚占位符 3">
            <a:extLst>
              <a:ext uri="{FF2B5EF4-FFF2-40B4-BE49-F238E27FC236}">
                <a16:creationId xmlns:a16="http://schemas.microsoft.com/office/drawing/2014/main" id="{4B816772-7D18-400E-B6A6-47065863EB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37E6DA-0097-45B6-826B-C88A893DCB63}"/>
              </a:ext>
            </a:extLst>
          </p:cNvPr>
          <p:cNvSpPr>
            <a:spLocks noGrp="1"/>
          </p:cNvSpPr>
          <p:nvPr>
            <p:ph type="sldNum" sz="quarter" idx="12"/>
          </p:nvPr>
        </p:nvSpPr>
        <p:spPr/>
        <p:txBody>
          <a:bodyPr/>
          <a:lstStyle/>
          <a:p>
            <a:fld id="{0C913308-F349-4B6D-A68A-DD1791B4A57B}" type="slidenum">
              <a:rPr lang="zh-CN" altLang="en-US" smtClean="0"/>
              <a:t>52</a:t>
            </a:fld>
            <a:endParaRPr lang="zh-CN" altLang="en-US" dirty="0"/>
          </a:p>
        </p:txBody>
      </p:sp>
    </p:spTree>
    <p:extLst>
      <p:ext uri="{BB962C8B-B14F-4D97-AF65-F5344CB8AC3E}">
        <p14:creationId xmlns:p14="http://schemas.microsoft.com/office/powerpoint/2010/main" val="1227868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noAutofit/>
          </a:bodyPr>
          <a:lstStyle/>
          <a:p>
            <a:pPr algn="ctr">
              <a:lnSpc>
                <a:spcPct val="150000"/>
              </a:lnSpc>
            </a:pPr>
            <a:r>
              <a:rPr lang="zh-CN" altLang="en-US" sz="4400" b="1" dirty="0">
                <a:latin typeface="Arial" charset="0"/>
                <a:ea typeface="楷体_GB2312" pitchFamily="49" charset="-122"/>
              </a:rPr>
              <a:t>键级 </a:t>
            </a:r>
          </a:p>
        </p:txBody>
      </p:sp>
      <p:sp>
        <p:nvSpPr>
          <p:cNvPr id="8" name="灯片编号占位符 5"/>
          <p:cNvSpPr>
            <a:spLocks noGrp="1"/>
          </p:cNvSpPr>
          <p:nvPr>
            <p:ph type="sldNum" sz="quarter" idx="12"/>
          </p:nvPr>
        </p:nvSpPr>
        <p:spPr/>
        <p:txBody>
          <a:bodyPr/>
          <a:lstStyle/>
          <a:p>
            <a:fld id="{F52D83A5-A86D-4A2D-A17E-BA9A16F1D8FA}" type="slidenum">
              <a:rPr lang="en-US" altLang="zh-CN"/>
              <a:pPr/>
              <a:t>53</a:t>
            </a:fld>
            <a:endParaRPr lang="en-US" altLang="zh-CN"/>
          </a:p>
        </p:txBody>
      </p:sp>
      <p:graphicFrame>
        <p:nvGraphicFramePr>
          <p:cNvPr id="98314" name="Object 10"/>
          <p:cNvGraphicFramePr>
            <a:graphicFrameLocks noChangeAspect="1"/>
          </p:cNvGraphicFramePr>
          <p:nvPr>
            <p:extLst>
              <p:ext uri="{D42A27DB-BD31-4B8C-83A1-F6EECF244321}">
                <p14:modId xmlns:p14="http://schemas.microsoft.com/office/powerpoint/2010/main" val="2498428991"/>
              </p:ext>
            </p:extLst>
          </p:nvPr>
        </p:nvGraphicFramePr>
        <p:xfrm>
          <a:off x="3359696" y="3212976"/>
          <a:ext cx="5616624" cy="995940"/>
        </p:xfrm>
        <a:graphic>
          <a:graphicData uri="http://schemas.openxmlformats.org/presentationml/2006/ole">
            <mc:AlternateContent xmlns:mc="http://schemas.openxmlformats.org/markup-compatibility/2006">
              <mc:Choice xmlns:v="urn:schemas-microsoft-com:vml" Requires="v">
                <p:oleObj spid="_x0000_s25766" name="公式" r:id="rId4" imgW="3568700" imgH="622300" progId="Equation.3">
                  <p:embed/>
                </p:oleObj>
              </mc:Choice>
              <mc:Fallback>
                <p:oleObj name="公式" r:id="rId4" imgW="3568700" imgH="6223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696" y="3212976"/>
                        <a:ext cx="5616624" cy="995940"/>
                      </a:xfrm>
                      <a:prstGeom prst="rect">
                        <a:avLst/>
                      </a:prstGeom>
                      <a:noFill/>
                      <a:extLst/>
                    </p:spPr>
                  </p:pic>
                </p:oleObj>
              </mc:Fallback>
            </mc:AlternateContent>
          </a:graphicData>
        </a:graphic>
      </p:graphicFrame>
      <p:sp>
        <p:nvSpPr>
          <p:cNvPr id="98316" name="Text Box 12"/>
          <p:cNvSpPr txBox="1">
            <a:spLocks noChangeArrowheads="1"/>
          </p:cNvSpPr>
          <p:nvPr/>
        </p:nvSpPr>
        <p:spPr bwMode="auto">
          <a:xfrm>
            <a:off x="3431704" y="4731866"/>
            <a:ext cx="4313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dirty="0"/>
              <a:t>键级越大，键越稳定</a:t>
            </a:r>
          </a:p>
        </p:txBody>
      </p:sp>
      <p:sp>
        <p:nvSpPr>
          <p:cNvPr id="2" name="矩形 1"/>
          <p:cNvSpPr/>
          <p:nvPr/>
        </p:nvSpPr>
        <p:spPr>
          <a:xfrm>
            <a:off x="2279576" y="1124744"/>
            <a:ext cx="7416824" cy="1815882"/>
          </a:xfrm>
          <a:prstGeom prst="rect">
            <a:avLst/>
          </a:prstGeom>
        </p:spPr>
        <p:txBody>
          <a:bodyPr wrap="square">
            <a:spAutoFit/>
          </a:bodyPr>
          <a:lstStyle/>
          <a:p>
            <a:pPr>
              <a:lnSpc>
                <a:spcPct val="200000"/>
              </a:lnSpc>
            </a:pPr>
            <a:r>
              <a:rPr lang="zh-CN" altLang="en-US" sz="2800" b="1" dirty="0">
                <a:latin typeface="Arial" charset="0"/>
                <a:ea typeface="楷体_GB2312" pitchFamily="49" charset="-122"/>
              </a:rPr>
              <a:t>     常用键级</a:t>
            </a:r>
            <a:r>
              <a:rPr lang="en-US" altLang="zh-CN" sz="2800" b="1" dirty="0">
                <a:latin typeface="Arial" charset="0"/>
                <a:ea typeface="楷体_GB2312" pitchFamily="49" charset="-122"/>
              </a:rPr>
              <a:t>(bond order)</a:t>
            </a:r>
            <a:r>
              <a:rPr lang="zh-CN" altLang="en-US" sz="2800" b="1" dirty="0">
                <a:latin typeface="Arial" charset="0"/>
                <a:ea typeface="楷体_GB2312" pitchFamily="49" charset="-122"/>
              </a:rPr>
              <a:t>来衡量分子中两个相邻原子间成键的牢固程度 。 </a:t>
            </a:r>
            <a:endParaRPr lang="zh-CN" altLang="en-US" sz="2800" dirty="0"/>
          </a:p>
        </p:txBody>
      </p:sp>
      <p:sp>
        <p:nvSpPr>
          <p:cNvPr id="3" name="页脚占位符 2">
            <a:extLst>
              <a:ext uri="{FF2B5EF4-FFF2-40B4-BE49-F238E27FC236}">
                <a16:creationId xmlns:a16="http://schemas.microsoft.com/office/drawing/2014/main" id="{0DFA274B-760C-41A9-B93B-92A234ADF06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9026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98314"/>
                                        </p:tgtEl>
                                        <p:attrNameLst>
                                          <p:attrName>style.visibility</p:attrName>
                                        </p:attrNameLst>
                                      </p:cBhvr>
                                      <p:to>
                                        <p:strVal val="visible"/>
                                      </p:to>
                                    </p:set>
                                    <p:animEffect transition="in" filter="slide(fromBottom)">
                                      <p:cBhvr>
                                        <p:cTn id="7" dur="500"/>
                                        <p:tgtEl>
                                          <p:spTgt spid="98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8316"/>
                                        </p:tgtEl>
                                        <p:attrNameLst>
                                          <p:attrName>style.visibility</p:attrName>
                                        </p:attrNameLst>
                                      </p:cBhvr>
                                      <p:to>
                                        <p:strVal val="visible"/>
                                      </p:to>
                                    </p:set>
                                    <p:animEffect transition="in" filter="slide(fromBottom)">
                                      <p:cBhvr>
                                        <p:cTn id="12" dur="500"/>
                                        <p:tgtEl>
                                          <p:spTgt spid="98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34076098-16AD-4D79-B07B-D5E3D36D46B2}" type="slidenum">
              <a:rPr lang="en-US" altLang="zh-CN"/>
              <a:pPr/>
              <a:t>54</a:t>
            </a:fld>
            <a:endParaRPr lang="en-US" altLang="zh-CN"/>
          </a:p>
        </p:txBody>
      </p:sp>
      <p:sp>
        <p:nvSpPr>
          <p:cNvPr id="171010" name="Rectangle 2"/>
          <p:cNvSpPr>
            <a:spLocks noGrp="1" noChangeArrowheads="1"/>
          </p:cNvSpPr>
          <p:nvPr>
            <p:ph type="title"/>
          </p:nvPr>
        </p:nvSpPr>
        <p:spPr/>
        <p:txBody>
          <a:bodyPr/>
          <a:lstStyle/>
          <a:p>
            <a:r>
              <a:rPr lang="zh-CN" altLang="en-US" b="1"/>
              <a:t>例：</a:t>
            </a:r>
            <a:r>
              <a:rPr lang="en-US" altLang="zh-CN" b="1"/>
              <a:t>H</a:t>
            </a:r>
            <a:r>
              <a:rPr lang="en-US" altLang="zh-CN" b="1" baseline="-25000"/>
              <a:t>2</a:t>
            </a:r>
            <a:r>
              <a:rPr lang="zh-CN" altLang="en-US" b="1"/>
              <a:t>、</a:t>
            </a:r>
            <a:r>
              <a:rPr lang="en-US" altLang="zh-CN" b="1"/>
              <a:t>N</a:t>
            </a:r>
            <a:r>
              <a:rPr lang="en-US" altLang="zh-CN" b="1" baseline="-25000"/>
              <a:t>2</a:t>
            </a:r>
            <a:r>
              <a:rPr lang="zh-CN" altLang="en-US" b="1"/>
              <a:t>、</a:t>
            </a:r>
            <a:r>
              <a:rPr lang="en-US" altLang="zh-CN" b="1"/>
              <a:t>O</a:t>
            </a:r>
            <a:r>
              <a:rPr lang="en-US" altLang="zh-CN" b="1" baseline="-25000"/>
              <a:t>2</a:t>
            </a:r>
            <a:r>
              <a:rPr lang="zh-CN" altLang="en-US" b="1"/>
              <a:t>的键级</a:t>
            </a:r>
          </a:p>
        </p:txBody>
      </p:sp>
      <p:sp>
        <p:nvSpPr>
          <p:cNvPr id="171012" name="Text Box 4"/>
          <p:cNvSpPr txBox="1">
            <a:spLocks noChangeArrowheads="1"/>
          </p:cNvSpPr>
          <p:nvPr/>
        </p:nvSpPr>
        <p:spPr bwMode="auto">
          <a:xfrm>
            <a:off x="2651125" y="1897668"/>
            <a:ext cx="564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H</a:t>
            </a:r>
            <a:r>
              <a:rPr lang="en-US" altLang="zh-CN" sz="2800" baseline="-25000"/>
              <a:t>2</a:t>
            </a:r>
            <a:endParaRPr lang="en-US" altLang="zh-CN" sz="2800"/>
          </a:p>
        </p:txBody>
      </p:sp>
      <p:sp>
        <p:nvSpPr>
          <p:cNvPr id="171013" name="Text Box 5"/>
          <p:cNvSpPr txBox="1">
            <a:spLocks noChangeArrowheads="1"/>
          </p:cNvSpPr>
          <p:nvPr/>
        </p:nvSpPr>
        <p:spPr bwMode="auto">
          <a:xfrm>
            <a:off x="4022726" y="1792288"/>
            <a:ext cx="4206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t>键级＝</a:t>
            </a:r>
            <a:r>
              <a:rPr lang="en-US" altLang="zh-CN" sz="2800" dirty="0"/>
              <a:t>1/2</a:t>
            </a:r>
            <a:r>
              <a:rPr lang="zh-CN" altLang="en-US" sz="2800" dirty="0"/>
              <a:t>（</a:t>
            </a:r>
            <a:r>
              <a:rPr lang="en-US" altLang="zh-CN" sz="2800" dirty="0"/>
              <a:t>2</a:t>
            </a:r>
            <a:r>
              <a:rPr lang="zh-CN" altLang="en-US" sz="2800" dirty="0"/>
              <a:t>－</a:t>
            </a:r>
            <a:r>
              <a:rPr lang="en-US" altLang="zh-CN" sz="2800" dirty="0"/>
              <a:t>0</a:t>
            </a:r>
            <a:r>
              <a:rPr lang="zh-CN" altLang="en-US" sz="2800" dirty="0"/>
              <a:t>）＝</a:t>
            </a:r>
            <a:r>
              <a:rPr lang="en-US" altLang="zh-CN" sz="2800" dirty="0"/>
              <a:t>1</a:t>
            </a:r>
          </a:p>
        </p:txBody>
      </p:sp>
      <p:sp>
        <p:nvSpPr>
          <p:cNvPr id="171014" name="Text Box 6"/>
          <p:cNvSpPr txBox="1">
            <a:spLocks noChangeArrowheads="1"/>
          </p:cNvSpPr>
          <p:nvPr/>
        </p:nvSpPr>
        <p:spPr bwMode="auto">
          <a:xfrm>
            <a:off x="2667000" y="3200400"/>
            <a:ext cx="564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N</a:t>
            </a:r>
            <a:r>
              <a:rPr lang="en-US" altLang="zh-CN" sz="2800" baseline="-25000"/>
              <a:t>2</a:t>
            </a:r>
            <a:endParaRPr lang="en-US" altLang="zh-CN" sz="2800"/>
          </a:p>
        </p:txBody>
      </p:sp>
      <p:sp>
        <p:nvSpPr>
          <p:cNvPr id="171015" name="Text Box 7"/>
          <p:cNvSpPr txBox="1">
            <a:spLocks noChangeArrowheads="1"/>
          </p:cNvSpPr>
          <p:nvPr/>
        </p:nvSpPr>
        <p:spPr bwMode="auto">
          <a:xfrm>
            <a:off x="4038600" y="3327400"/>
            <a:ext cx="4572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键级＝</a:t>
            </a:r>
            <a:r>
              <a:rPr lang="en-US" altLang="zh-CN" sz="2800"/>
              <a:t>1/2</a:t>
            </a:r>
            <a:r>
              <a:rPr lang="zh-CN" altLang="en-US" sz="2800"/>
              <a:t>（</a:t>
            </a:r>
            <a:r>
              <a:rPr lang="en-US" altLang="zh-CN" sz="2800"/>
              <a:t>8</a:t>
            </a:r>
            <a:r>
              <a:rPr lang="zh-CN" altLang="en-US" sz="2800"/>
              <a:t>－</a:t>
            </a:r>
            <a:r>
              <a:rPr lang="en-US" altLang="zh-CN" sz="2800"/>
              <a:t>2</a:t>
            </a:r>
            <a:r>
              <a:rPr lang="zh-CN" altLang="en-US" sz="2800"/>
              <a:t>）＝</a:t>
            </a:r>
            <a:r>
              <a:rPr lang="en-US" altLang="zh-CN" sz="2800"/>
              <a:t>3</a:t>
            </a:r>
          </a:p>
        </p:txBody>
      </p:sp>
      <p:sp>
        <p:nvSpPr>
          <p:cNvPr id="171016" name="Text Box 8"/>
          <p:cNvSpPr txBox="1">
            <a:spLocks noChangeArrowheads="1"/>
          </p:cNvSpPr>
          <p:nvPr/>
        </p:nvSpPr>
        <p:spPr bwMode="auto">
          <a:xfrm>
            <a:off x="2743200" y="4495800"/>
            <a:ext cx="5645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t>O</a:t>
            </a:r>
            <a:r>
              <a:rPr lang="en-US" altLang="zh-CN" sz="2800" baseline="-25000"/>
              <a:t>2</a:t>
            </a:r>
            <a:endParaRPr lang="en-US" altLang="zh-CN" sz="2800"/>
          </a:p>
        </p:txBody>
      </p:sp>
      <p:sp>
        <p:nvSpPr>
          <p:cNvPr id="171017" name="Text Box 9"/>
          <p:cNvSpPr txBox="1">
            <a:spLocks noChangeArrowheads="1"/>
          </p:cNvSpPr>
          <p:nvPr/>
        </p:nvSpPr>
        <p:spPr bwMode="auto">
          <a:xfrm>
            <a:off x="4114800" y="4622800"/>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a:t>键级＝</a:t>
            </a:r>
            <a:r>
              <a:rPr lang="en-US" altLang="zh-CN" sz="2800"/>
              <a:t>1/2</a:t>
            </a:r>
            <a:r>
              <a:rPr lang="zh-CN" altLang="en-US" sz="2800"/>
              <a:t>（</a:t>
            </a:r>
            <a:r>
              <a:rPr lang="en-US" altLang="zh-CN" sz="2800"/>
              <a:t>8</a:t>
            </a:r>
            <a:r>
              <a:rPr lang="zh-CN" altLang="en-US" sz="2800"/>
              <a:t>－</a:t>
            </a:r>
            <a:r>
              <a:rPr lang="en-US" altLang="zh-CN" sz="2800"/>
              <a:t>4</a:t>
            </a:r>
            <a:r>
              <a:rPr lang="zh-CN" altLang="en-US" sz="2800"/>
              <a:t>）＝</a:t>
            </a:r>
            <a:r>
              <a:rPr lang="en-US" altLang="zh-CN" sz="2800"/>
              <a:t>2</a:t>
            </a:r>
          </a:p>
        </p:txBody>
      </p:sp>
      <p:sp>
        <p:nvSpPr>
          <p:cNvPr id="2" name="页脚占位符 1">
            <a:extLst>
              <a:ext uri="{FF2B5EF4-FFF2-40B4-BE49-F238E27FC236}">
                <a16:creationId xmlns:a16="http://schemas.microsoft.com/office/drawing/2014/main" id="{060D4FFE-BB8C-4E4B-AB96-200A973C6F60}"/>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339617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slide(fromBottom)">
                                      <p:cBhvr>
                                        <p:cTn id="7" dur="500"/>
                                        <p:tgtEl>
                                          <p:spTgt spid="171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1015"/>
                                        </p:tgtEl>
                                        <p:attrNameLst>
                                          <p:attrName>style.visibility</p:attrName>
                                        </p:attrNameLst>
                                      </p:cBhvr>
                                      <p:to>
                                        <p:strVal val="visible"/>
                                      </p:to>
                                    </p:set>
                                    <p:animEffect transition="in" filter="slide(fromBottom)">
                                      <p:cBhvr>
                                        <p:cTn id="12" dur="500"/>
                                        <p:tgtEl>
                                          <p:spTgt spid="1710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71017"/>
                                        </p:tgtEl>
                                        <p:attrNameLst>
                                          <p:attrName>style.visibility</p:attrName>
                                        </p:attrNameLst>
                                      </p:cBhvr>
                                      <p:to>
                                        <p:strVal val="visible"/>
                                      </p:to>
                                    </p:set>
                                    <p:animEffect transition="in" filter="slide(fromBottom)">
                                      <p:cBhvr>
                                        <p:cTn id="17" dur="500"/>
                                        <p:tgtEl>
                                          <p:spTgt spid="171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3" grpId="0"/>
      <p:bldP spid="171015" grpId="0"/>
      <p:bldP spid="17101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49797E5-803B-4C24-8E6B-8E947C9184FC}" type="slidenum">
              <a:rPr lang="en-US" altLang="zh-CN"/>
              <a:pPr/>
              <a:t>55</a:t>
            </a:fld>
            <a:endParaRPr lang="en-US" altLang="zh-CN"/>
          </a:p>
        </p:txBody>
      </p:sp>
      <p:sp>
        <p:nvSpPr>
          <p:cNvPr id="147458" name="Rectangle 2"/>
          <p:cNvSpPr>
            <a:spLocks noGrp="1" noChangeArrowheads="1"/>
          </p:cNvSpPr>
          <p:nvPr>
            <p:ph type="title"/>
          </p:nvPr>
        </p:nvSpPr>
        <p:spPr>
          <a:xfrm>
            <a:off x="1697417" y="-27384"/>
            <a:ext cx="8521700" cy="1139825"/>
          </a:xfrm>
        </p:spPr>
        <p:txBody>
          <a:bodyPr>
            <a:normAutofit/>
          </a:bodyPr>
          <a:lstStyle/>
          <a:p>
            <a:pPr algn="ctr"/>
            <a:r>
              <a:rPr lang="zh-CN" altLang="en-US" sz="3200" b="1" dirty="0">
                <a:latin typeface="+mn-lt"/>
                <a:ea typeface="+mn-ea"/>
              </a:rPr>
              <a:t>第五节  分子间作用力和氢键</a:t>
            </a:r>
            <a:r>
              <a:rPr lang="zh-CN" altLang="en-US" sz="3200" dirty="0">
                <a:latin typeface="+mn-lt"/>
                <a:ea typeface="+mn-ea"/>
              </a:rPr>
              <a:t> </a:t>
            </a:r>
            <a:br>
              <a:rPr lang="zh-CN" altLang="en-US" sz="3200" dirty="0">
                <a:latin typeface="+mn-lt"/>
                <a:ea typeface="+mn-ea"/>
              </a:rPr>
            </a:br>
            <a:r>
              <a:rPr lang="zh-CN" altLang="en-US" sz="3200" b="1" dirty="0">
                <a:latin typeface="+mn-lt"/>
                <a:ea typeface="+mn-ea"/>
              </a:rPr>
              <a:t>（</a:t>
            </a:r>
            <a:r>
              <a:rPr lang="en-US" altLang="zh-CN" sz="3200" b="1" dirty="0">
                <a:latin typeface="+mn-lt"/>
                <a:ea typeface="+mn-ea"/>
              </a:rPr>
              <a:t>Intermolecular Force and Hydrogen Bond)</a:t>
            </a:r>
          </a:p>
        </p:txBody>
      </p:sp>
      <p:pic>
        <p:nvPicPr>
          <p:cNvPr id="147459" name="Picture 3" descr="DNA"/>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1828800"/>
            <a:ext cx="4092575" cy="3886200"/>
          </a:xfrm>
          <a:prstGeom prst="rect">
            <a:avLst/>
          </a:prstGeom>
          <a:noFill/>
          <a:extLst>
            <a:ext uri="{909E8E84-426E-40DD-AFC4-6F175D3DCCD1}">
              <a14:hiddenFill xmlns:a14="http://schemas.microsoft.com/office/drawing/2010/main">
                <a:solidFill>
                  <a:srgbClr val="FFFFFF"/>
                </a:solidFill>
              </a14:hiddenFill>
            </a:ext>
          </a:extLst>
        </p:spPr>
      </p:pic>
      <p:sp>
        <p:nvSpPr>
          <p:cNvPr id="147462" name="Rectangle 6"/>
          <p:cNvSpPr>
            <a:spLocks noGrp="1" noChangeArrowheads="1"/>
          </p:cNvSpPr>
          <p:nvPr>
            <p:ph type="body" idx="1"/>
          </p:nvPr>
        </p:nvSpPr>
        <p:spPr>
          <a:xfrm>
            <a:off x="2495600" y="1916832"/>
            <a:ext cx="2880320" cy="4102968"/>
          </a:xfrm>
        </p:spPr>
        <p:txBody>
          <a:bodyPr/>
          <a:lstStyle/>
          <a:p>
            <a:pPr>
              <a:lnSpc>
                <a:spcPct val="150000"/>
              </a:lnSpc>
            </a:pPr>
            <a:r>
              <a:rPr lang="en-US" altLang="zh-CN" dirty="0"/>
              <a:t>F</a:t>
            </a:r>
            <a:r>
              <a:rPr lang="en-US" altLang="zh-CN" baseline="-25000" dirty="0"/>
              <a:t>2           </a:t>
            </a:r>
            <a:r>
              <a:rPr lang="en-US" altLang="zh-CN" dirty="0" err="1"/>
              <a:t>Gaseity</a:t>
            </a:r>
            <a:endParaRPr lang="en-US" altLang="zh-CN" dirty="0"/>
          </a:p>
          <a:p>
            <a:pPr>
              <a:lnSpc>
                <a:spcPct val="150000"/>
              </a:lnSpc>
            </a:pPr>
            <a:r>
              <a:rPr lang="en-US" altLang="zh-CN" dirty="0"/>
              <a:t>Cl</a:t>
            </a:r>
            <a:r>
              <a:rPr lang="en-US" altLang="zh-CN" baseline="-25000" dirty="0"/>
              <a:t>2         </a:t>
            </a:r>
            <a:r>
              <a:rPr lang="en-US" altLang="zh-CN" dirty="0" err="1"/>
              <a:t>Gaseity</a:t>
            </a:r>
            <a:endParaRPr lang="en-US" altLang="zh-CN" dirty="0"/>
          </a:p>
          <a:p>
            <a:pPr>
              <a:lnSpc>
                <a:spcPct val="150000"/>
              </a:lnSpc>
            </a:pPr>
            <a:r>
              <a:rPr lang="en-US" altLang="zh-CN" dirty="0"/>
              <a:t>Br</a:t>
            </a:r>
            <a:r>
              <a:rPr lang="en-US" altLang="zh-CN" baseline="-25000" dirty="0"/>
              <a:t>2         </a:t>
            </a:r>
            <a:r>
              <a:rPr lang="en-US" altLang="zh-CN" dirty="0"/>
              <a:t>liquid state</a:t>
            </a:r>
          </a:p>
          <a:p>
            <a:pPr>
              <a:lnSpc>
                <a:spcPct val="150000"/>
              </a:lnSpc>
            </a:pPr>
            <a:r>
              <a:rPr lang="en-US" altLang="zh-CN" dirty="0"/>
              <a:t>I</a:t>
            </a:r>
            <a:r>
              <a:rPr lang="en-US" altLang="zh-CN" baseline="-25000" dirty="0"/>
              <a:t>2             </a:t>
            </a:r>
            <a:r>
              <a:rPr lang="en-US" altLang="zh-CN" dirty="0"/>
              <a:t>solid state</a:t>
            </a:r>
          </a:p>
        </p:txBody>
      </p:sp>
      <p:sp>
        <p:nvSpPr>
          <p:cNvPr id="2" name="页脚占位符 1">
            <a:extLst>
              <a:ext uri="{FF2B5EF4-FFF2-40B4-BE49-F238E27FC236}">
                <a16:creationId xmlns:a16="http://schemas.microsoft.com/office/drawing/2014/main" id="{40BCACA0-008B-4999-8E49-71EB89C9BCA0}"/>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97287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7462">
                                            <p:txEl>
                                              <p:pRg st="0" end="0"/>
                                            </p:txEl>
                                          </p:spTgt>
                                        </p:tgtEl>
                                        <p:attrNameLst>
                                          <p:attrName>style.visibility</p:attrName>
                                        </p:attrNameLst>
                                      </p:cBhvr>
                                      <p:to>
                                        <p:strVal val="visible"/>
                                      </p:to>
                                    </p:set>
                                    <p:animEffect transition="in" filter="slide(fromBottom)">
                                      <p:cBhvr>
                                        <p:cTn id="7" dur="500"/>
                                        <p:tgtEl>
                                          <p:spTgt spid="147462">
                                            <p:txEl>
                                              <p:pRg st="0" end="0"/>
                                            </p:txEl>
                                          </p:spTgt>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47462">
                                            <p:txEl>
                                              <p:pRg st="1" end="1"/>
                                            </p:txEl>
                                          </p:spTgt>
                                        </p:tgtEl>
                                        <p:attrNameLst>
                                          <p:attrName>style.visibility</p:attrName>
                                        </p:attrNameLst>
                                      </p:cBhvr>
                                      <p:to>
                                        <p:strVal val="visible"/>
                                      </p:to>
                                    </p:set>
                                    <p:animEffect transition="in" filter="slide(fromBottom)">
                                      <p:cBhvr>
                                        <p:cTn id="10" dur="500"/>
                                        <p:tgtEl>
                                          <p:spTgt spid="147462">
                                            <p:txEl>
                                              <p:pRg st="1" end="1"/>
                                            </p:txEl>
                                          </p:spTgt>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147462">
                                            <p:txEl>
                                              <p:pRg st="2" end="2"/>
                                            </p:txEl>
                                          </p:spTgt>
                                        </p:tgtEl>
                                        <p:attrNameLst>
                                          <p:attrName>style.visibility</p:attrName>
                                        </p:attrNameLst>
                                      </p:cBhvr>
                                      <p:to>
                                        <p:strVal val="visible"/>
                                      </p:to>
                                    </p:set>
                                    <p:animEffect transition="in" filter="slide(fromBottom)">
                                      <p:cBhvr>
                                        <p:cTn id="13" dur="500"/>
                                        <p:tgtEl>
                                          <p:spTgt spid="147462">
                                            <p:txEl>
                                              <p:pRg st="2" end="2"/>
                                            </p:txEl>
                                          </p:spTgt>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147462">
                                            <p:txEl>
                                              <p:pRg st="3" end="3"/>
                                            </p:txEl>
                                          </p:spTgt>
                                        </p:tgtEl>
                                        <p:attrNameLst>
                                          <p:attrName>style.visibility</p:attrName>
                                        </p:attrNameLst>
                                      </p:cBhvr>
                                      <p:to>
                                        <p:strVal val="visible"/>
                                      </p:to>
                                    </p:set>
                                    <p:animEffect transition="in" filter="slide(fromBottom)">
                                      <p:cBhvr>
                                        <p:cTn id="16" dur="500"/>
                                        <p:tgtEl>
                                          <p:spTgt spid="147462">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nodeType="clickEffect">
                                  <p:stCondLst>
                                    <p:cond delay="0"/>
                                  </p:stCondLst>
                                  <p:childTnLst>
                                    <p:set>
                                      <p:cBhvr>
                                        <p:cTn id="20" dur="1" fill="hold">
                                          <p:stCondLst>
                                            <p:cond delay="0"/>
                                          </p:stCondLst>
                                        </p:cTn>
                                        <p:tgtEl>
                                          <p:spTgt spid="147459"/>
                                        </p:tgtEl>
                                        <p:attrNameLst>
                                          <p:attrName>style.visibility</p:attrName>
                                        </p:attrNameLst>
                                      </p:cBhvr>
                                      <p:to>
                                        <p:strVal val="visible"/>
                                      </p:to>
                                    </p:set>
                                    <p:animEffect transition="in" filter="slide(fromBottom)">
                                      <p:cBhvr>
                                        <p:cTn id="21"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E97BE42-7C1F-40AB-8425-A3DF319C4A83}" type="slidenum">
              <a:rPr lang="en-US" altLang="zh-CN"/>
              <a:pPr/>
              <a:t>56</a:t>
            </a:fld>
            <a:endParaRPr lang="en-US" altLang="zh-CN"/>
          </a:p>
        </p:txBody>
      </p:sp>
      <p:sp>
        <p:nvSpPr>
          <p:cNvPr id="182276" name="Rectangle 4"/>
          <p:cNvSpPr>
            <a:spLocks noGrp="1" noChangeArrowheads="1"/>
          </p:cNvSpPr>
          <p:nvPr>
            <p:ph type="body" idx="1"/>
          </p:nvPr>
        </p:nvSpPr>
        <p:spPr>
          <a:xfrm>
            <a:off x="2207568" y="1700808"/>
            <a:ext cx="7543800" cy="3888432"/>
          </a:xfrm>
          <a:noFill/>
          <a:ln/>
        </p:spPr>
        <p:txBody>
          <a:bodyPr>
            <a:normAutofit/>
          </a:bodyPr>
          <a:lstStyle/>
          <a:p>
            <a:pPr>
              <a:lnSpc>
                <a:spcPct val="200000"/>
              </a:lnSpc>
            </a:pPr>
            <a:r>
              <a:rPr lang="en-US" altLang="zh-CN" sz="3600" b="1" dirty="0"/>
              <a:t>1</a:t>
            </a:r>
            <a:r>
              <a:rPr lang="zh-CN" altLang="en-US" sz="3600" b="1" dirty="0"/>
              <a:t>、</a:t>
            </a:r>
            <a:r>
              <a:rPr lang="en-US" altLang="zh-CN" sz="3600" b="1" dirty="0"/>
              <a:t>van der Waals </a:t>
            </a:r>
            <a:r>
              <a:rPr lang="zh-CN" altLang="en-US" sz="3600" b="1" dirty="0"/>
              <a:t>力</a:t>
            </a:r>
            <a:endParaRPr lang="en-US" altLang="zh-CN" sz="3600" b="1" dirty="0"/>
          </a:p>
          <a:p>
            <a:pPr>
              <a:lnSpc>
                <a:spcPct val="200000"/>
              </a:lnSpc>
            </a:pPr>
            <a:r>
              <a:rPr lang="en-US" altLang="zh-CN" sz="3600" b="1" dirty="0"/>
              <a:t>2</a:t>
            </a:r>
            <a:r>
              <a:rPr lang="zh-CN" altLang="en-US" sz="3600" b="1" dirty="0"/>
              <a:t>、氢键</a:t>
            </a:r>
          </a:p>
        </p:txBody>
      </p:sp>
      <p:sp>
        <p:nvSpPr>
          <p:cNvPr id="7" name="Rectangle 2"/>
          <p:cNvSpPr>
            <a:spLocks noGrp="1" noChangeArrowheads="1"/>
          </p:cNvSpPr>
          <p:nvPr>
            <p:ph type="title"/>
          </p:nvPr>
        </p:nvSpPr>
        <p:spPr>
          <a:xfrm>
            <a:off x="1697417" y="-27384"/>
            <a:ext cx="8521700" cy="1139825"/>
          </a:xfrm>
        </p:spPr>
        <p:txBody>
          <a:bodyPr>
            <a:normAutofit/>
          </a:bodyPr>
          <a:lstStyle/>
          <a:p>
            <a:pPr algn="ctr"/>
            <a:r>
              <a:rPr lang="zh-CN" altLang="en-US" sz="3200" b="1" dirty="0">
                <a:latin typeface="+mn-lt"/>
                <a:ea typeface="+mn-ea"/>
              </a:rPr>
              <a:t>第五节  分子间作用力和氢键</a:t>
            </a:r>
            <a:r>
              <a:rPr lang="zh-CN" altLang="en-US" sz="3200" dirty="0">
                <a:latin typeface="+mn-lt"/>
                <a:ea typeface="+mn-ea"/>
              </a:rPr>
              <a:t> </a:t>
            </a:r>
            <a:br>
              <a:rPr lang="zh-CN" altLang="en-US" sz="3200" dirty="0">
                <a:latin typeface="+mn-lt"/>
                <a:ea typeface="+mn-ea"/>
              </a:rPr>
            </a:br>
            <a:r>
              <a:rPr lang="zh-CN" altLang="en-US" sz="3200" b="1" dirty="0">
                <a:latin typeface="+mn-lt"/>
                <a:ea typeface="+mn-ea"/>
              </a:rPr>
              <a:t>（</a:t>
            </a:r>
            <a:r>
              <a:rPr lang="en-US" altLang="zh-CN" sz="3200" b="1" dirty="0">
                <a:latin typeface="+mn-lt"/>
                <a:ea typeface="+mn-ea"/>
              </a:rPr>
              <a:t>Intermolecular Force and Hydrogen Bond)</a:t>
            </a:r>
          </a:p>
        </p:txBody>
      </p:sp>
      <p:sp>
        <p:nvSpPr>
          <p:cNvPr id="2" name="页脚占位符 1">
            <a:extLst>
              <a:ext uri="{FF2B5EF4-FFF2-40B4-BE49-F238E27FC236}">
                <a16:creationId xmlns:a16="http://schemas.microsoft.com/office/drawing/2014/main" id="{FA8667E4-DA4D-458D-A96C-A7B6995140AF}"/>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5499138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3BDF468-30AC-44D4-9F12-11647D9E06C8}" type="slidenum">
              <a:rPr lang="en-US" altLang="zh-CN"/>
              <a:pPr/>
              <a:t>57</a:t>
            </a:fld>
            <a:endParaRPr lang="en-US" altLang="zh-CN"/>
          </a:p>
        </p:txBody>
      </p:sp>
      <p:sp>
        <p:nvSpPr>
          <p:cNvPr id="152579" name="Rectangle 3"/>
          <p:cNvSpPr>
            <a:spLocks noGrp="1" noChangeArrowheads="1"/>
          </p:cNvSpPr>
          <p:nvPr>
            <p:ph type="title"/>
          </p:nvPr>
        </p:nvSpPr>
        <p:spPr>
          <a:xfrm>
            <a:off x="1981200" y="260649"/>
            <a:ext cx="8686800" cy="712787"/>
          </a:xfrm>
          <a:noFill/>
          <a:ln/>
        </p:spPr>
        <p:txBody>
          <a:bodyPr/>
          <a:lstStyle/>
          <a:p>
            <a:pPr algn="ctr"/>
            <a:r>
              <a:rPr lang="zh-CN" altLang="en-US" sz="3200" b="1" dirty="0">
                <a:latin typeface="+mn-lt"/>
                <a:ea typeface="+mn-ea"/>
              </a:rPr>
              <a:t>分子间的作用力（</a:t>
            </a:r>
            <a:r>
              <a:rPr lang="en-US" altLang="zh-CN" sz="3200" b="1" dirty="0">
                <a:latin typeface="+mn-lt"/>
                <a:ea typeface="+mn-ea"/>
              </a:rPr>
              <a:t>Intermolecular Force</a:t>
            </a:r>
            <a:r>
              <a:rPr lang="zh-CN" altLang="en-US" sz="3200" b="1" dirty="0">
                <a:latin typeface="+mn-lt"/>
                <a:ea typeface="+mn-ea"/>
              </a:rPr>
              <a:t>）</a:t>
            </a:r>
          </a:p>
        </p:txBody>
      </p:sp>
      <p:sp>
        <p:nvSpPr>
          <p:cNvPr id="152580" name="Rectangle 4"/>
          <p:cNvSpPr>
            <a:spLocks noGrp="1" noChangeArrowheads="1"/>
          </p:cNvSpPr>
          <p:nvPr>
            <p:ph type="body" idx="1"/>
          </p:nvPr>
        </p:nvSpPr>
        <p:spPr>
          <a:xfrm>
            <a:off x="1752600" y="1600201"/>
            <a:ext cx="8686800" cy="4530725"/>
          </a:xfrm>
        </p:spPr>
        <p:txBody>
          <a:bodyPr>
            <a:normAutofit/>
          </a:bodyPr>
          <a:lstStyle/>
          <a:p>
            <a:pPr>
              <a:lnSpc>
                <a:spcPct val="200000"/>
              </a:lnSpc>
            </a:pPr>
            <a:r>
              <a:rPr lang="zh-CN" altLang="en-US" sz="3200" dirty="0">
                <a:latin typeface="Times New Roman" pitchFamily="18" charset="0"/>
              </a:rPr>
              <a:t>化学键是分子内部原子间较强的相互作用力，是决定分子化学性质的主要因素。</a:t>
            </a:r>
          </a:p>
          <a:p>
            <a:pPr>
              <a:lnSpc>
                <a:spcPct val="200000"/>
              </a:lnSpc>
            </a:pPr>
            <a:r>
              <a:rPr lang="zh-CN" altLang="en-US" sz="3200" dirty="0">
                <a:latin typeface="Times New Roman" pitchFamily="18" charset="0"/>
              </a:rPr>
              <a:t>但分子间还存在着一种比化学键小一到两个数量级的微弱作用力，称</a:t>
            </a:r>
            <a:r>
              <a:rPr lang="en-US" altLang="zh-CN" sz="3200" dirty="0">
                <a:latin typeface="Times New Roman" pitchFamily="18" charset="0"/>
              </a:rPr>
              <a:t>van der Waals</a:t>
            </a:r>
            <a:r>
              <a:rPr lang="zh-CN" altLang="en-US" sz="3200" dirty="0">
                <a:latin typeface="Times New Roman" pitchFamily="18" charset="0"/>
              </a:rPr>
              <a:t>力。 </a:t>
            </a:r>
          </a:p>
        </p:txBody>
      </p:sp>
      <p:sp>
        <p:nvSpPr>
          <p:cNvPr id="2" name="页脚占位符 1">
            <a:extLst>
              <a:ext uri="{FF2B5EF4-FFF2-40B4-BE49-F238E27FC236}">
                <a16:creationId xmlns:a16="http://schemas.microsoft.com/office/drawing/2014/main" id="{CCE9FF0D-6A8B-4399-8575-B2508F7BF0D2}"/>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177793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2580">
                                            <p:txEl>
                                              <p:pRg st="0" end="0"/>
                                            </p:txEl>
                                          </p:spTgt>
                                        </p:tgtEl>
                                        <p:attrNameLst>
                                          <p:attrName>style.visibility</p:attrName>
                                        </p:attrNameLst>
                                      </p:cBhvr>
                                      <p:to>
                                        <p:strVal val="visible"/>
                                      </p:to>
                                    </p:set>
                                    <p:animEffect transition="in" filter="slide(fromBottom)">
                                      <p:cBhvr>
                                        <p:cTn id="7" dur="500"/>
                                        <p:tgtEl>
                                          <p:spTgt spid="1525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2580">
                                            <p:txEl>
                                              <p:pRg st="1" end="1"/>
                                            </p:txEl>
                                          </p:spTgt>
                                        </p:tgtEl>
                                        <p:attrNameLst>
                                          <p:attrName>style.visibility</p:attrName>
                                        </p:attrNameLst>
                                      </p:cBhvr>
                                      <p:to>
                                        <p:strVal val="visible"/>
                                      </p:to>
                                    </p:set>
                                    <p:animEffect transition="in" filter="slide(fromBottom)">
                                      <p:cBhvr>
                                        <p:cTn id="12" dur="500"/>
                                        <p:tgtEl>
                                          <p:spTgt spid="1525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0"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FD00541-34A8-4151-A9A9-B6F2F7CFFB05}" type="slidenum">
              <a:rPr lang="en-US" altLang="zh-CN"/>
              <a:pPr/>
              <a:t>58</a:t>
            </a:fld>
            <a:endParaRPr lang="en-US" altLang="zh-CN"/>
          </a:p>
        </p:txBody>
      </p:sp>
      <p:sp>
        <p:nvSpPr>
          <p:cNvPr id="157700" name="Rectangle 4"/>
          <p:cNvSpPr>
            <a:spLocks noGrp="1" noChangeArrowheads="1"/>
          </p:cNvSpPr>
          <p:nvPr>
            <p:ph type="title"/>
          </p:nvPr>
        </p:nvSpPr>
        <p:spPr>
          <a:xfrm>
            <a:off x="1981200" y="277814"/>
            <a:ext cx="8229600" cy="702915"/>
          </a:xfrm>
        </p:spPr>
        <p:txBody>
          <a:bodyPr/>
          <a:lstStyle/>
          <a:p>
            <a:pPr algn="ctr"/>
            <a:r>
              <a:rPr lang="zh-CN" altLang="en-US" sz="3700" b="1" dirty="0">
                <a:solidFill>
                  <a:srgbClr val="990033"/>
                </a:solidFill>
              </a:rPr>
              <a:t>范德华力的特点</a:t>
            </a:r>
          </a:p>
        </p:txBody>
      </p:sp>
      <p:sp>
        <p:nvSpPr>
          <p:cNvPr id="157701" name="Rectangle 5"/>
          <p:cNvSpPr>
            <a:spLocks noGrp="1" noChangeArrowheads="1"/>
          </p:cNvSpPr>
          <p:nvPr>
            <p:ph type="body" idx="1"/>
          </p:nvPr>
        </p:nvSpPr>
        <p:spPr>
          <a:xfrm>
            <a:off x="1828800" y="1066800"/>
            <a:ext cx="8515672" cy="5486400"/>
          </a:xfrm>
        </p:spPr>
        <p:txBody>
          <a:bodyPr/>
          <a:lstStyle/>
          <a:p>
            <a:pPr>
              <a:lnSpc>
                <a:spcPct val="175000"/>
              </a:lnSpc>
            </a:pPr>
            <a:r>
              <a:rPr kumimoji="1" lang="en-US" altLang="zh-CN" sz="2700" b="1" dirty="0"/>
              <a:t>a</a:t>
            </a:r>
            <a:r>
              <a:rPr kumimoji="1" lang="zh-CN" altLang="en-US" sz="2700" b="1" dirty="0"/>
              <a:t>、范德华力是存在于分子间的一种弱的静电引力。</a:t>
            </a:r>
          </a:p>
          <a:p>
            <a:pPr>
              <a:lnSpc>
                <a:spcPct val="175000"/>
              </a:lnSpc>
            </a:pPr>
            <a:r>
              <a:rPr kumimoji="1" lang="en-US" altLang="zh-CN" sz="2700" b="1" dirty="0"/>
              <a:t>b</a:t>
            </a:r>
            <a:r>
              <a:rPr kumimoji="1" lang="zh-CN" altLang="en-US" sz="2700" b="1" dirty="0"/>
              <a:t>、范德华力的作用范围只有几个纳米</a:t>
            </a:r>
            <a:r>
              <a:rPr kumimoji="1" lang="en-US" altLang="zh-CN" sz="2700" b="1" dirty="0"/>
              <a:t>(nm)</a:t>
            </a:r>
            <a:r>
              <a:rPr kumimoji="1" lang="zh-CN" altLang="en-US" sz="2700" b="1" dirty="0"/>
              <a:t>。</a:t>
            </a:r>
          </a:p>
          <a:p>
            <a:pPr>
              <a:lnSpc>
                <a:spcPct val="175000"/>
              </a:lnSpc>
            </a:pPr>
            <a:r>
              <a:rPr kumimoji="1" lang="en-US" altLang="zh-CN" sz="2700" b="1" dirty="0"/>
              <a:t>c</a:t>
            </a:r>
            <a:r>
              <a:rPr kumimoji="1" lang="zh-CN" altLang="en-US" sz="2700" b="1" dirty="0"/>
              <a:t>、范德华力的能量比化学键的键能小一二个数量级。</a:t>
            </a:r>
          </a:p>
          <a:p>
            <a:pPr>
              <a:lnSpc>
                <a:spcPct val="175000"/>
              </a:lnSpc>
            </a:pPr>
            <a:r>
              <a:rPr kumimoji="1" lang="en-US" altLang="zh-CN" sz="2700" b="1" dirty="0"/>
              <a:t>d</a:t>
            </a:r>
            <a:r>
              <a:rPr kumimoji="1" lang="zh-CN" altLang="en-US" sz="2700" b="1" dirty="0"/>
              <a:t>、范德华力没有饱和性和方向性。</a:t>
            </a:r>
          </a:p>
          <a:p>
            <a:pPr>
              <a:lnSpc>
                <a:spcPct val="175000"/>
              </a:lnSpc>
            </a:pPr>
            <a:r>
              <a:rPr kumimoji="1" lang="en-US" altLang="zh-CN" sz="2700" b="1" dirty="0"/>
              <a:t>e</a:t>
            </a:r>
            <a:r>
              <a:rPr kumimoji="1" lang="zh-CN" altLang="en-US" sz="2700" b="1" dirty="0"/>
              <a:t>、范德华力中，</a:t>
            </a:r>
            <a:r>
              <a:rPr kumimoji="1" lang="zh-CN" altLang="en-US" sz="2700" b="1" dirty="0">
                <a:solidFill>
                  <a:srgbClr val="FF0000"/>
                </a:solidFill>
              </a:rPr>
              <a:t>色散力</a:t>
            </a:r>
            <a:r>
              <a:rPr kumimoji="1" lang="zh-CN" altLang="en-US" sz="2700" b="1" dirty="0">
                <a:solidFill>
                  <a:schemeClr val="tx1"/>
                </a:solidFill>
              </a:rPr>
              <a:t>为是主要的</a:t>
            </a:r>
            <a:r>
              <a:rPr kumimoji="1" lang="zh-CN" altLang="en-US" sz="2700" b="1" dirty="0">
                <a:solidFill>
                  <a:srgbClr val="FF0000"/>
                </a:solidFill>
              </a:rPr>
              <a:t>，诱导力是</a:t>
            </a:r>
            <a:r>
              <a:rPr kumimoji="1" lang="zh-CN" altLang="en-US" sz="2700" b="1" dirty="0">
                <a:solidFill>
                  <a:schemeClr val="tx1"/>
                </a:solidFill>
              </a:rPr>
              <a:t>次要的</a:t>
            </a:r>
            <a:r>
              <a:rPr kumimoji="1" lang="zh-CN" altLang="en-US" sz="2700" b="1" dirty="0">
                <a:solidFill>
                  <a:srgbClr val="FF0000"/>
                </a:solidFill>
              </a:rPr>
              <a:t>，取向力</a:t>
            </a:r>
            <a:r>
              <a:rPr kumimoji="1" lang="zh-CN" altLang="en-US" sz="2700" b="1" dirty="0">
                <a:solidFill>
                  <a:schemeClr val="tx1"/>
                </a:solidFill>
              </a:rPr>
              <a:t>只是在较大的极性分子间才占一定的比例</a:t>
            </a:r>
            <a:r>
              <a:rPr kumimoji="1" lang="zh-CN" altLang="en-US" sz="2700" b="1" dirty="0"/>
              <a:t>。</a:t>
            </a:r>
            <a:endParaRPr lang="zh-CN" altLang="en-US" sz="2700" dirty="0"/>
          </a:p>
        </p:txBody>
      </p:sp>
      <p:sp>
        <p:nvSpPr>
          <p:cNvPr id="2" name="页脚占位符 1">
            <a:extLst>
              <a:ext uri="{FF2B5EF4-FFF2-40B4-BE49-F238E27FC236}">
                <a16:creationId xmlns:a16="http://schemas.microsoft.com/office/drawing/2014/main" id="{12BFBCF4-426E-4221-8422-D30B6365CA31}"/>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972814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7701">
                                            <p:txEl>
                                              <p:pRg st="0" end="0"/>
                                            </p:txEl>
                                          </p:spTgt>
                                        </p:tgtEl>
                                        <p:attrNameLst>
                                          <p:attrName>style.visibility</p:attrName>
                                        </p:attrNameLst>
                                      </p:cBhvr>
                                      <p:to>
                                        <p:strVal val="visible"/>
                                      </p:to>
                                    </p:set>
                                    <p:animEffect transition="in" filter="slide(fromBottom)">
                                      <p:cBhvr>
                                        <p:cTn id="7" dur="500"/>
                                        <p:tgtEl>
                                          <p:spTgt spid="157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7701">
                                            <p:txEl>
                                              <p:pRg st="1" end="1"/>
                                            </p:txEl>
                                          </p:spTgt>
                                        </p:tgtEl>
                                        <p:attrNameLst>
                                          <p:attrName>style.visibility</p:attrName>
                                        </p:attrNameLst>
                                      </p:cBhvr>
                                      <p:to>
                                        <p:strVal val="visible"/>
                                      </p:to>
                                    </p:set>
                                    <p:animEffect transition="in" filter="slide(fromBottom)">
                                      <p:cBhvr>
                                        <p:cTn id="12" dur="500"/>
                                        <p:tgtEl>
                                          <p:spTgt spid="157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57701">
                                            <p:txEl>
                                              <p:pRg st="2" end="2"/>
                                            </p:txEl>
                                          </p:spTgt>
                                        </p:tgtEl>
                                        <p:attrNameLst>
                                          <p:attrName>style.visibility</p:attrName>
                                        </p:attrNameLst>
                                      </p:cBhvr>
                                      <p:to>
                                        <p:strVal val="visible"/>
                                      </p:to>
                                    </p:set>
                                    <p:animEffect transition="in" filter="slide(fromBottom)">
                                      <p:cBhvr>
                                        <p:cTn id="17" dur="500"/>
                                        <p:tgtEl>
                                          <p:spTgt spid="157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57701">
                                            <p:txEl>
                                              <p:pRg st="3" end="3"/>
                                            </p:txEl>
                                          </p:spTgt>
                                        </p:tgtEl>
                                        <p:attrNameLst>
                                          <p:attrName>style.visibility</p:attrName>
                                        </p:attrNameLst>
                                      </p:cBhvr>
                                      <p:to>
                                        <p:strVal val="visible"/>
                                      </p:to>
                                    </p:set>
                                    <p:animEffect transition="in" filter="slide(fromBottom)">
                                      <p:cBhvr>
                                        <p:cTn id="22" dur="500"/>
                                        <p:tgtEl>
                                          <p:spTgt spid="15770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7701">
                                            <p:txEl>
                                              <p:pRg st="4" end="4"/>
                                            </p:txEl>
                                          </p:spTgt>
                                        </p:tgtEl>
                                        <p:attrNameLst>
                                          <p:attrName>style.visibility</p:attrName>
                                        </p:attrNameLst>
                                      </p:cBhvr>
                                      <p:to>
                                        <p:strVal val="visible"/>
                                      </p:to>
                                    </p:set>
                                    <p:animEffect transition="in" filter="slide(fromBottom)">
                                      <p:cBhvr>
                                        <p:cTn id="27" dur="500"/>
                                        <p:tgtEl>
                                          <p:spTgt spid="1577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1"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1828800" y="228600"/>
            <a:ext cx="8540750" cy="762000"/>
          </a:xfrm>
        </p:spPr>
        <p:txBody>
          <a:bodyPr anchor="b"/>
          <a:lstStyle/>
          <a:p>
            <a:pPr algn="ctr"/>
            <a:r>
              <a:rPr lang="zh-CN" altLang="en-US" sz="3200" b="1" dirty="0">
                <a:solidFill>
                  <a:srgbClr val="FF3300"/>
                </a:solidFill>
                <a:effectLst>
                  <a:outerShdw blurRad="38100" dist="38100" dir="2700000" algn="tl">
                    <a:srgbClr val="C0C0C0"/>
                  </a:outerShdw>
                </a:effectLst>
                <a:ea typeface="华文中宋" pitchFamily="2" charset="-122"/>
              </a:rPr>
              <a:t>取向力</a:t>
            </a:r>
          </a:p>
        </p:txBody>
      </p:sp>
      <p:sp>
        <p:nvSpPr>
          <p:cNvPr id="81923" name="Rectangle 3" descr="Rectangle: Click to edit Master text styles&#10;Second level&#10;Third level&#10;Fourth level&#10;Fifth level"/>
          <p:cNvSpPr>
            <a:spLocks noGrp="1" noChangeArrowheads="1"/>
          </p:cNvSpPr>
          <p:nvPr>
            <p:ph type="body" idx="4294967295"/>
          </p:nvPr>
        </p:nvSpPr>
        <p:spPr>
          <a:xfrm>
            <a:off x="839416" y="1557338"/>
            <a:ext cx="5115422" cy="3860800"/>
          </a:xfrm>
        </p:spPr>
        <p:txBody>
          <a:bodyPr>
            <a:normAutofit/>
          </a:bodyPr>
          <a:lstStyle/>
          <a:p>
            <a:pPr marL="0" indent="720725">
              <a:lnSpc>
                <a:spcPct val="150000"/>
              </a:lnSpc>
              <a:buNone/>
            </a:pPr>
            <a:r>
              <a:rPr lang="zh-CN" altLang="en-US" sz="2800" b="1" dirty="0">
                <a:ea typeface="华文中宋" pitchFamily="2" charset="-122"/>
              </a:rPr>
              <a:t>极性分子接近时，</a:t>
            </a:r>
            <a:r>
              <a:rPr lang="zh-CN" altLang="en-US" sz="2800" b="1" dirty="0">
                <a:solidFill>
                  <a:schemeClr val="hlink"/>
                </a:solidFill>
                <a:effectLst>
                  <a:outerShdw blurRad="38100" dist="38100" dir="2700000" algn="tl">
                    <a:srgbClr val="C0C0C0"/>
                  </a:outerShdw>
                </a:effectLst>
                <a:ea typeface="华文中宋" pitchFamily="2" charset="-122"/>
              </a:rPr>
              <a:t>永久偶极</a:t>
            </a:r>
            <a:r>
              <a:rPr lang="zh-CN" altLang="en-US" sz="2800" b="1" dirty="0">
                <a:ea typeface="华文中宋" pitchFamily="2" charset="-122"/>
              </a:rPr>
              <a:t>间同极相斥、异极相吸，分子在空间取向排列。</a:t>
            </a:r>
          </a:p>
          <a:p>
            <a:pPr marL="0" indent="720725">
              <a:lnSpc>
                <a:spcPct val="150000"/>
              </a:lnSpc>
              <a:buNone/>
            </a:pPr>
            <a:r>
              <a:rPr lang="zh-CN" altLang="en-US" sz="2800" b="1" dirty="0">
                <a:ea typeface="华文中宋" pitchFamily="2" charset="-122"/>
              </a:rPr>
              <a:t>取向力的本质是</a:t>
            </a:r>
            <a:r>
              <a:rPr lang="zh-CN" altLang="en-US" sz="2800" b="1" dirty="0">
                <a:solidFill>
                  <a:schemeClr val="hlink"/>
                </a:solidFill>
                <a:effectLst>
                  <a:outerShdw blurRad="38100" dist="38100" dir="2700000" algn="tl">
                    <a:srgbClr val="C0C0C0"/>
                  </a:outerShdw>
                </a:effectLst>
                <a:ea typeface="华文中宋" pitchFamily="2" charset="-122"/>
              </a:rPr>
              <a:t>静电引力。</a:t>
            </a:r>
            <a:endParaRPr lang="zh-CN" altLang="en-US" sz="2800" b="1" dirty="0">
              <a:ea typeface="华文中宋" pitchFamily="2" charset="-122"/>
            </a:endParaRPr>
          </a:p>
        </p:txBody>
      </p:sp>
      <p:sp>
        <p:nvSpPr>
          <p:cNvPr id="3" name="页脚占位符 2">
            <a:extLst>
              <a:ext uri="{FF2B5EF4-FFF2-40B4-BE49-F238E27FC236}">
                <a16:creationId xmlns:a16="http://schemas.microsoft.com/office/drawing/2014/main" id="{500EF077-72BD-46AE-9459-F4B2648978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8ED2817-9EBD-47C6-99D1-4CD161D78BE5}"/>
              </a:ext>
            </a:extLst>
          </p:cNvPr>
          <p:cNvSpPr>
            <a:spLocks noGrp="1"/>
          </p:cNvSpPr>
          <p:nvPr>
            <p:ph type="sldNum" sz="quarter" idx="12"/>
          </p:nvPr>
        </p:nvSpPr>
        <p:spPr/>
        <p:txBody>
          <a:bodyPr/>
          <a:lstStyle/>
          <a:p>
            <a:fld id="{0C913308-F349-4B6D-A68A-DD1791B4A57B}" type="slidenum">
              <a:rPr lang="zh-CN" altLang="en-US" smtClean="0"/>
              <a:t>59</a:t>
            </a:fld>
            <a:endParaRPr lang="zh-CN" altLang="en-US" dirty="0"/>
          </a:p>
        </p:txBody>
      </p:sp>
    </p:spTree>
    <p:controls>
      <mc:AlternateContent xmlns:mc="http://schemas.openxmlformats.org/markup-compatibility/2006">
        <mc:Choice xmlns:v="urn:schemas-microsoft-com:vml" Requires="v">
          <p:control spid="33849" name="ShockwaveFlash1" r:id="rId2" imgW="1828800" imgH="1828800"/>
        </mc:Choice>
        <mc:Fallback>
          <p:control name="ShockwaveFlash1" r:id="rId2" imgW="1828800" imgH="1828800">
            <p:pic>
              <p:nvPicPr>
                <p:cNvPr id="2" name="ShockwaveFlash1"/>
                <p:cNvPicPr preferRelativeResize="0">
                  <a:picLocks noChangeAspect="1" noChangeArrowheads="1" noChangeShapeType="1"/>
                </p:cNvPicPr>
                <p:nvPr/>
              </p:nvPicPr>
              <p:blipFill>
                <a:blip r:embed="rId4"/>
                <a:srcRect/>
                <a:stretch>
                  <a:fillRect/>
                </a:stretch>
              </p:blipFill>
              <p:spPr bwMode="auto">
                <a:xfrm>
                  <a:off x="6383338" y="1557338"/>
                  <a:ext cx="3967162" cy="460851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57991269"/>
      </p:ext>
    </p:extLst>
  </p:cSld>
  <p:clrMapOvr>
    <a:masterClrMapping/>
  </p:clrMapOvr>
  <p:transition spd="med">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a:xfrm>
            <a:off x="1008596" y="1304546"/>
            <a:ext cx="3672408" cy="3844280"/>
          </a:xfrm>
        </p:spPr>
        <p:txBody>
          <a:bodyPr>
            <a:normAutofit fontScale="85000" lnSpcReduction="10000"/>
          </a:bodyPr>
          <a:lstStyle/>
          <a:p>
            <a:pPr marL="0" indent="0" algn="just">
              <a:lnSpc>
                <a:spcPct val="200000"/>
              </a:lnSpc>
              <a:spcBef>
                <a:spcPct val="0"/>
              </a:spcBef>
              <a:buClrTx/>
              <a:buNone/>
            </a:pPr>
            <a:r>
              <a:rPr lang="en-US" altLang="zh-CN" sz="2800" b="1" dirty="0"/>
              <a:t>1927</a:t>
            </a:r>
            <a:r>
              <a:rPr lang="zh-CN" altLang="en-US" sz="2800" b="1" dirty="0"/>
              <a:t>年，德国化学家</a:t>
            </a:r>
            <a:r>
              <a:rPr lang="en-US" altLang="zh-CN" sz="2800" b="1" u="sng" dirty="0" err="1"/>
              <a:t>W.Heitler</a:t>
            </a:r>
            <a:r>
              <a:rPr lang="zh-CN" altLang="en-US" sz="2800" b="1" dirty="0"/>
              <a:t>和</a:t>
            </a:r>
            <a:r>
              <a:rPr lang="en-US" altLang="zh-CN" sz="2800" b="1" u="sng" dirty="0" err="1"/>
              <a:t>F.London</a:t>
            </a:r>
            <a:r>
              <a:rPr lang="zh-CN" altLang="en-US" sz="2800" b="1" dirty="0"/>
              <a:t>建立了现代价键理论（</a:t>
            </a:r>
            <a:r>
              <a:rPr lang="en-US" altLang="zh-CN" sz="2800" b="1" dirty="0"/>
              <a:t>valence bond theory</a:t>
            </a:r>
            <a:r>
              <a:rPr lang="zh-CN" altLang="en-US" sz="2800" b="1" dirty="0"/>
              <a:t>），</a:t>
            </a:r>
            <a:r>
              <a:rPr lang="zh-CN" altLang="en-US" sz="2800" b="1" dirty="0">
                <a:solidFill>
                  <a:srgbClr val="FF3300"/>
                </a:solidFill>
              </a:rPr>
              <a:t>简称</a:t>
            </a:r>
            <a:r>
              <a:rPr lang="en-US" altLang="zh-CN" sz="2800" b="1" dirty="0">
                <a:solidFill>
                  <a:srgbClr val="FF3300"/>
                </a:solidFill>
              </a:rPr>
              <a:t>VB</a:t>
            </a:r>
            <a:r>
              <a:rPr lang="zh-CN" altLang="en-US" sz="2800" b="1" dirty="0">
                <a:solidFill>
                  <a:srgbClr val="FF3300"/>
                </a:solidFill>
              </a:rPr>
              <a:t>法，又称电子配对法。</a:t>
            </a:r>
            <a:endParaRPr lang="zh-CN" altLang="en-US" sz="2800" b="1" dirty="0"/>
          </a:p>
          <a:p>
            <a:pPr marL="0" indent="0" algn="just"/>
            <a:endParaRPr lang="en-US" altLang="zh-CN" dirty="0"/>
          </a:p>
        </p:txBody>
      </p:sp>
      <p:sp>
        <p:nvSpPr>
          <p:cNvPr id="6" name="灯片编号占位符 5"/>
          <p:cNvSpPr>
            <a:spLocks noGrp="1"/>
          </p:cNvSpPr>
          <p:nvPr>
            <p:ph type="sldNum" sz="quarter" idx="12"/>
          </p:nvPr>
        </p:nvSpPr>
        <p:spPr/>
        <p:txBody>
          <a:bodyPr/>
          <a:lstStyle/>
          <a:p>
            <a:fld id="{696A4F5E-B0CF-4651-B268-B8181BABF14B}" type="slidenum">
              <a:rPr lang="en-US" altLang="zh-CN"/>
              <a:pPr/>
              <a:t>6</a:t>
            </a:fld>
            <a:endParaRPr lang="en-US" altLang="zh-CN"/>
          </a:p>
        </p:txBody>
      </p:sp>
      <p:pic>
        <p:nvPicPr>
          <p:cNvPr id="2017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6592" y="1772816"/>
            <a:ext cx="3891355" cy="28083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Grp="1" noChangeArrowheads="1"/>
          </p:cNvSpPr>
          <p:nvPr>
            <p:ph type="title"/>
          </p:nvPr>
        </p:nvSpPr>
        <p:spPr>
          <a:xfrm>
            <a:off x="2855640" y="188640"/>
            <a:ext cx="6781800" cy="936104"/>
          </a:xfrm>
        </p:spPr>
        <p:txBody>
          <a:bodyPr/>
          <a:lstStyle/>
          <a:p>
            <a:pPr algn="ctr"/>
            <a:r>
              <a:rPr lang="zh-CN" altLang="en-US" sz="4600" b="1" dirty="0">
                <a:latin typeface="+mn-ea"/>
                <a:ea typeface="+mn-ea"/>
              </a:rPr>
              <a:t>现代价键理论</a:t>
            </a:r>
          </a:p>
        </p:txBody>
      </p:sp>
      <p:sp>
        <p:nvSpPr>
          <p:cNvPr id="2" name="矩形 1"/>
          <p:cNvSpPr/>
          <p:nvPr/>
        </p:nvSpPr>
        <p:spPr>
          <a:xfrm>
            <a:off x="1919536" y="5149841"/>
            <a:ext cx="8748464" cy="1323439"/>
          </a:xfrm>
          <a:prstGeom prst="rect">
            <a:avLst/>
          </a:prstGeom>
        </p:spPr>
        <p:txBody>
          <a:bodyPr wrap="square">
            <a:spAutoFit/>
          </a:bodyPr>
          <a:lstStyle/>
          <a:p>
            <a:pPr>
              <a:lnSpc>
                <a:spcPct val="200000"/>
              </a:lnSpc>
            </a:pPr>
            <a:r>
              <a:rPr lang="zh-CN" altLang="en-US" sz="2000" b="1" dirty="0">
                <a:solidFill>
                  <a:srgbClr val="FF0000"/>
                </a:solidFill>
              </a:rPr>
              <a:t>共价键的本质：</a:t>
            </a:r>
            <a:r>
              <a:rPr lang="zh-CN" altLang="en-US" sz="2000" b="1" dirty="0"/>
              <a:t>是由于两原子外层的单电子轨道相互重叠，两核间出现了电子云密集区，这个密集区对两核产生了吸引力，从而使两原子结合为分子。 </a:t>
            </a:r>
          </a:p>
        </p:txBody>
      </p:sp>
      <p:graphicFrame>
        <p:nvGraphicFramePr>
          <p:cNvPr id="3" name="对象 2"/>
          <p:cNvGraphicFramePr>
            <a:graphicFrameLocks noChangeAspect="1"/>
          </p:cNvGraphicFramePr>
          <p:nvPr>
            <p:extLst>
              <p:ext uri="{D42A27DB-BD31-4B8C-83A1-F6EECF244321}">
                <p14:modId xmlns:p14="http://schemas.microsoft.com/office/powerpoint/2010/main" val="1947896230"/>
              </p:ext>
            </p:extLst>
          </p:nvPr>
        </p:nvGraphicFramePr>
        <p:xfrm>
          <a:off x="9411494" y="1988840"/>
          <a:ext cx="1256507" cy="2160588"/>
        </p:xfrm>
        <a:graphic>
          <a:graphicData uri="http://schemas.openxmlformats.org/presentationml/2006/ole">
            <mc:AlternateContent xmlns:mc="http://schemas.openxmlformats.org/markup-compatibility/2006">
              <mc:Choice xmlns:v="urn:schemas-microsoft-com:vml" Requires="v">
                <p:oleObj spid="_x0000_s15571" r:id="rId5" imgW="3796825" imgH="6565079" progId="">
                  <p:embed/>
                </p:oleObj>
              </mc:Choice>
              <mc:Fallback>
                <p:oleObj r:id="rId5" imgW="3796825" imgH="6565079" progId="">
                  <p:embed/>
                  <p:pic>
                    <p:nvPicPr>
                      <p:cNvPr id="0" name="Object 4"/>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b="548"/>
                      <a:stretch>
                        <a:fillRect/>
                      </a:stretch>
                    </p:blipFill>
                    <p:spPr bwMode="auto">
                      <a:xfrm>
                        <a:off x="9411494" y="1988840"/>
                        <a:ext cx="1256507" cy="2160588"/>
                      </a:xfrm>
                      <a:prstGeom prst="rect">
                        <a:avLst/>
                      </a:prstGeom>
                      <a:noFill/>
                      <a:ln>
                        <a:noFill/>
                      </a:ln>
                      <a:effectLst/>
                    </p:spPr>
                  </p:pic>
                </p:oleObj>
              </mc:Fallback>
            </mc:AlternateContent>
          </a:graphicData>
        </a:graphic>
      </p:graphicFrame>
      <p:sp>
        <p:nvSpPr>
          <p:cNvPr id="5" name="页脚占位符 4">
            <a:extLst>
              <a:ext uri="{FF2B5EF4-FFF2-40B4-BE49-F238E27FC236}">
                <a16:creationId xmlns:a16="http://schemas.microsoft.com/office/drawing/2014/main" id="{E9C94017-B22B-40F5-9146-E2564937D637}"/>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71107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1828800" y="218728"/>
            <a:ext cx="8540750" cy="762000"/>
          </a:xfrm>
        </p:spPr>
        <p:txBody>
          <a:bodyPr anchor="b"/>
          <a:lstStyle/>
          <a:p>
            <a:pPr algn="ctr"/>
            <a:r>
              <a:rPr lang="zh-CN" altLang="en-US" sz="3200" b="1" dirty="0">
                <a:solidFill>
                  <a:srgbClr val="FF3300"/>
                </a:solidFill>
                <a:effectLst>
                  <a:outerShdw blurRad="38100" dist="38100" dir="2700000" algn="tl">
                    <a:srgbClr val="C0C0C0"/>
                  </a:outerShdw>
                </a:effectLst>
                <a:ea typeface="华文中宋" pitchFamily="2" charset="-122"/>
              </a:rPr>
              <a:t>诱导力</a:t>
            </a:r>
          </a:p>
        </p:txBody>
      </p:sp>
      <p:sp>
        <p:nvSpPr>
          <p:cNvPr id="82947" name="Rectangle 3" descr="Rectangle: Click to edit Master text styles&#10;Second level&#10;Third level&#10;Fourth level&#10;Fifth level"/>
          <p:cNvSpPr>
            <a:spLocks noGrp="1" noChangeArrowheads="1"/>
          </p:cNvSpPr>
          <p:nvPr>
            <p:ph type="body" idx="4294967295"/>
          </p:nvPr>
        </p:nvSpPr>
        <p:spPr>
          <a:xfrm>
            <a:off x="767408" y="1846164"/>
            <a:ext cx="5112568" cy="4032448"/>
          </a:xfrm>
        </p:spPr>
        <p:txBody>
          <a:bodyPr>
            <a:normAutofit/>
          </a:bodyPr>
          <a:lstStyle/>
          <a:p>
            <a:pPr marL="0" indent="720725">
              <a:lnSpc>
                <a:spcPct val="210000"/>
              </a:lnSpc>
              <a:buNone/>
            </a:pPr>
            <a:r>
              <a:rPr lang="zh-CN" altLang="en-US" sz="2800" b="1" dirty="0">
                <a:ea typeface="华文中宋" pitchFamily="2" charset="-122"/>
              </a:rPr>
              <a:t>非极性分子与极性分子接近时产生</a:t>
            </a:r>
            <a:r>
              <a:rPr lang="zh-CN" altLang="en-US" sz="2800" b="1" dirty="0">
                <a:solidFill>
                  <a:schemeClr val="hlink"/>
                </a:solidFill>
                <a:effectLst>
                  <a:outerShdw blurRad="38100" dist="38100" dir="2700000" algn="tl">
                    <a:srgbClr val="C0C0C0"/>
                  </a:outerShdw>
                </a:effectLst>
                <a:ea typeface="华文中宋" pitchFamily="2" charset="-122"/>
              </a:rPr>
              <a:t>诱导偶极</a:t>
            </a:r>
            <a:r>
              <a:rPr lang="zh-CN" altLang="en-US" sz="2800" b="1" dirty="0">
                <a:ea typeface="华文中宋" pitchFamily="2" charset="-122"/>
              </a:rPr>
              <a:t>，该诱导偶极与极性分子的</a:t>
            </a:r>
            <a:r>
              <a:rPr lang="zh-CN" altLang="en-US" sz="2800" b="1" dirty="0">
                <a:solidFill>
                  <a:schemeClr val="hlink"/>
                </a:solidFill>
                <a:effectLst>
                  <a:outerShdw blurRad="38100" dist="38100" dir="2700000" algn="tl">
                    <a:srgbClr val="C0C0C0"/>
                  </a:outerShdw>
                </a:effectLst>
                <a:ea typeface="华文中宋" pitchFamily="2" charset="-122"/>
              </a:rPr>
              <a:t>永久偶极</a:t>
            </a:r>
            <a:r>
              <a:rPr lang="zh-CN" altLang="en-US" sz="2800" b="1" dirty="0">
                <a:ea typeface="华文中宋" pitchFamily="2" charset="-122"/>
              </a:rPr>
              <a:t>间产生的静电引力称为诱导力。</a:t>
            </a:r>
          </a:p>
        </p:txBody>
      </p:sp>
      <p:sp>
        <p:nvSpPr>
          <p:cNvPr id="3" name="页脚占位符 2">
            <a:extLst>
              <a:ext uri="{FF2B5EF4-FFF2-40B4-BE49-F238E27FC236}">
                <a16:creationId xmlns:a16="http://schemas.microsoft.com/office/drawing/2014/main" id="{6A6EC805-09EF-41B5-847F-4F1CA618787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BB117C5-255C-4536-A314-49127315F9AA}"/>
              </a:ext>
            </a:extLst>
          </p:cNvPr>
          <p:cNvSpPr>
            <a:spLocks noGrp="1"/>
          </p:cNvSpPr>
          <p:nvPr>
            <p:ph type="sldNum" sz="quarter" idx="12"/>
          </p:nvPr>
        </p:nvSpPr>
        <p:spPr/>
        <p:txBody>
          <a:bodyPr/>
          <a:lstStyle/>
          <a:p>
            <a:fld id="{0C913308-F349-4B6D-A68A-DD1791B4A57B}" type="slidenum">
              <a:rPr lang="zh-CN" altLang="en-US" smtClean="0"/>
              <a:t>60</a:t>
            </a:fld>
            <a:endParaRPr lang="zh-CN" altLang="en-US" dirty="0"/>
          </a:p>
        </p:txBody>
      </p:sp>
    </p:spTree>
    <p:controls>
      <mc:AlternateContent xmlns:mc="http://schemas.openxmlformats.org/markup-compatibility/2006">
        <mc:Choice xmlns:v="urn:schemas-microsoft-com:vml" Requires="v">
          <p:control spid="34873" name="ShockwaveFlash1" r:id="rId2" imgW="1828800" imgH="1828800"/>
        </mc:Choice>
        <mc:Fallback>
          <p:control name="ShockwaveFlash1" r:id="rId2" imgW="1828800" imgH="1828800">
            <p:pic>
              <p:nvPicPr>
                <p:cNvPr id="2" name="ShockwaveFlash1"/>
                <p:cNvPicPr preferRelativeResize="0">
                  <a:picLocks noChangeAspect="1" noChangeArrowheads="1" noChangeShapeType="1"/>
                </p:cNvPicPr>
                <p:nvPr/>
              </p:nvPicPr>
              <p:blipFill>
                <a:blip r:embed="rId5"/>
                <a:srcRect/>
                <a:stretch>
                  <a:fillRect/>
                </a:stretch>
              </p:blipFill>
              <p:spPr bwMode="auto">
                <a:xfrm>
                  <a:off x="6240463" y="1341438"/>
                  <a:ext cx="4186237" cy="50419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171240385"/>
      </p:ext>
    </p:extLst>
  </p:cSld>
  <p:clrMapOvr>
    <a:masterClrMapping/>
  </p:clrMapOvr>
  <p:transition spd="med">
    <p:split orient="vert"/>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1828800" y="228600"/>
            <a:ext cx="8540750" cy="685800"/>
          </a:xfrm>
        </p:spPr>
        <p:txBody>
          <a:bodyPr anchor="b"/>
          <a:lstStyle/>
          <a:p>
            <a:pPr algn="ctr"/>
            <a:r>
              <a:rPr lang="zh-CN" altLang="en-US" sz="3200" b="1">
                <a:solidFill>
                  <a:srgbClr val="FF3300"/>
                </a:solidFill>
                <a:effectLst>
                  <a:outerShdw blurRad="38100" dist="38100" dir="2700000" algn="tl">
                    <a:srgbClr val="C0C0C0"/>
                  </a:outerShdw>
                </a:effectLst>
                <a:ea typeface="华文中宋" pitchFamily="2" charset="-122"/>
              </a:rPr>
              <a:t>色散力</a:t>
            </a:r>
          </a:p>
        </p:txBody>
      </p:sp>
      <p:sp>
        <p:nvSpPr>
          <p:cNvPr id="84995" name="Rectangle 3" descr="Rectangle: Click to edit Master text styles&#10;Second level&#10;Third level&#10;Fourth level&#10;Fifth level"/>
          <p:cNvSpPr>
            <a:spLocks noGrp="1" noChangeArrowheads="1"/>
          </p:cNvSpPr>
          <p:nvPr>
            <p:ph type="body" idx="4294967295"/>
          </p:nvPr>
        </p:nvSpPr>
        <p:spPr>
          <a:xfrm>
            <a:off x="658077" y="1219200"/>
            <a:ext cx="5422050" cy="5090120"/>
          </a:xfrm>
        </p:spPr>
        <p:txBody>
          <a:bodyPr>
            <a:noAutofit/>
          </a:bodyPr>
          <a:lstStyle/>
          <a:p>
            <a:pPr marL="0" indent="720725">
              <a:lnSpc>
                <a:spcPct val="150000"/>
              </a:lnSpc>
            </a:pPr>
            <a:r>
              <a:rPr lang="zh-CN" altLang="en-US" sz="2800" b="1" dirty="0">
                <a:latin typeface="华文中宋" pitchFamily="2" charset="-122"/>
                <a:ea typeface="华文中宋" pitchFamily="2" charset="-122"/>
              </a:rPr>
              <a:t>又称伦敦力。</a:t>
            </a:r>
            <a:r>
              <a:rPr lang="zh-CN" altLang="zh-CN" sz="2800" b="1" dirty="0">
                <a:latin typeface="华文中宋" pitchFamily="2" charset="-122"/>
                <a:ea typeface="华文中宋" pitchFamily="2" charset="-122"/>
              </a:rPr>
              <a:t>1930</a:t>
            </a:r>
            <a:r>
              <a:rPr lang="zh-CN" altLang="en-US" sz="2800" b="1" dirty="0">
                <a:latin typeface="华文中宋" pitchFamily="2" charset="-122"/>
                <a:ea typeface="华文中宋" pitchFamily="2" charset="-122"/>
              </a:rPr>
              <a:t>年伦敦提出的量子力学公式与光色散公式相似，故称色散力。</a:t>
            </a:r>
          </a:p>
          <a:p>
            <a:pPr marL="0" indent="720725">
              <a:lnSpc>
                <a:spcPct val="150000"/>
              </a:lnSpc>
            </a:pPr>
            <a:r>
              <a:rPr lang="zh-CN" altLang="en-US" sz="2800" b="1" dirty="0">
                <a:latin typeface="华文中宋" pitchFamily="2" charset="-122"/>
                <a:ea typeface="华文中宋" pitchFamily="2" charset="-122"/>
              </a:rPr>
              <a:t>色散力指两个分子</a:t>
            </a:r>
            <a:r>
              <a:rPr lang="zh-CN" altLang="en-US" sz="2800" b="1" dirty="0">
                <a:solidFill>
                  <a:schemeClr val="hlink"/>
                </a:solidFill>
                <a:effectLst>
                  <a:outerShdw blurRad="38100" dist="38100" dir="2700000" algn="tl">
                    <a:srgbClr val="C0C0C0"/>
                  </a:outerShdw>
                </a:effectLst>
                <a:latin typeface="华文中宋" pitchFamily="2" charset="-122"/>
                <a:ea typeface="华文中宋" pitchFamily="2" charset="-122"/>
              </a:rPr>
              <a:t>瞬时偶极</a:t>
            </a:r>
            <a:r>
              <a:rPr lang="zh-CN" altLang="en-US" sz="2800" b="1" dirty="0">
                <a:latin typeface="华文中宋" pitchFamily="2" charset="-122"/>
                <a:ea typeface="华文中宋" pitchFamily="2" charset="-122"/>
              </a:rPr>
              <a:t>间产生的静电引力，虽然瞬时偶极存在时间极短，但这种现象不断大量重复，因此色散力始终存在。</a:t>
            </a:r>
          </a:p>
        </p:txBody>
      </p:sp>
      <p:sp>
        <p:nvSpPr>
          <p:cNvPr id="3" name="页脚占位符 2">
            <a:extLst>
              <a:ext uri="{FF2B5EF4-FFF2-40B4-BE49-F238E27FC236}">
                <a16:creationId xmlns:a16="http://schemas.microsoft.com/office/drawing/2014/main" id="{74233967-68F3-4EED-8AAF-B8FC5497CE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31D82D2-F8FF-46D4-BBD1-B8ABCF7FFF9A}"/>
              </a:ext>
            </a:extLst>
          </p:cNvPr>
          <p:cNvSpPr>
            <a:spLocks noGrp="1"/>
          </p:cNvSpPr>
          <p:nvPr>
            <p:ph type="sldNum" sz="quarter" idx="12"/>
          </p:nvPr>
        </p:nvSpPr>
        <p:spPr/>
        <p:txBody>
          <a:bodyPr/>
          <a:lstStyle/>
          <a:p>
            <a:fld id="{0C913308-F349-4B6D-A68A-DD1791B4A57B}" type="slidenum">
              <a:rPr lang="zh-CN" altLang="en-US" smtClean="0"/>
              <a:t>61</a:t>
            </a:fld>
            <a:endParaRPr lang="zh-CN" altLang="en-US" dirty="0"/>
          </a:p>
        </p:txBody>
      </p:sp>
    </p:spTree>
    <p:controls>
      <mc:AlternateContent xmlns:mc="http://schemas.openxmlformats.org/markup-compatibility/2006">
        <mc:Choice xmlns:v="urn:schemas-microsoft-com:vml" Requires="v">
          <p:control spid="35897" name="ShockwaveFlash1" r:id="rId2" imgW="1828800" imgH="1828800"/>
        </mc:Choice>
        <mc:Fallback>
          <p:control name="ShockwaveFlash1" r:id="rId2" imgW="1828800" imgH="1828800">
            <p:pic>
              <p:nvPicPr>
                <p:cNvPr id="2" name="ShockwaveFlash1"/>
                <p:cNvPicPr preferRelativeResize="0">
                  <a:picLocks noChangeAspect="1" noChangeArrowheads="1" noChangeShapeType="1"/>
                </p:cNvPicPr>
                <p:nvPr/>
              </p:nvPicPr>
              <p:blipFill>
                <a:blip r:embed="rId4"/>
                <a:srcRect/>
                <a:stretch>
                  <a:fillRect/>
                </a:stretch>
              </p:blipFill>
              <p:spPr bwMode="auto">
                <a:xfrm>
                  <a:off x="6311900" y="2133600"/>
                  <a:ext cx="4356100" cy="316865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181165159"/>
      </p:ext>
    </p:extLst>
  </p:cSld>
  <p:clrMapOvr>
    <a:masterClrMapping/>
  </p:clrMapOvr>
  <p:transition spd="med">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5">
                                            <p:txEl>
                                              <p:pRg st="1" end="1"/>
                                            </p:txEl>
                                          </p:spTgt>
                                        </p:tgtEl>
                                        <p:attrNameLst>
                                          <p:attrName>style.visibility</p:attrName>
                                        </p:attrNameLst>
                                      </p:cBhvr>
                                      <p:to>
                                        <p:strVal val="visible"/>
                                      </p:to>
                                    </p:set>
                                    <p:anim calcmode="lin" valueType="num">
                                      <p:cBhvr additive="base">
                                        <p:cTn id="7" dur="500" fill="hold"/>
                                        <p:tgtEl>
                                          <p:spTgt spid="849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49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86018" name="图片 4" descr="8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
            <a:ext cx="9144000" cy="684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2"/>
          <p:cNvSpPr>
            <a:spLocks noGrp="1" noChangeArrowheads="1"/>
          </p:cNvSpPr>
          <p:nvPr>
            <p:ph type="title" idx="4294967295"/>
          </p:nvPr>
        </p:nvSpPr>
        <p:spPr>
          <a:xfrm>
            <a:off x="1828800" y="260648"/>
            <a:ext cx="8540750" cy="577552"/>
          </a:xfrm>
        </p:spPr>
        <p:txBody>
          <a:bodyPr anchor="b">
            <a:normAutofit fontScale="90000"/>
          </a:bodyPr>
          <a:lstStyle/>
          <a:p>
            <a:pPr algn="ctr"/>
            <a:r>
              <a:rPr lang="zh-CN" altLang="en-US" sz="3200" b="1" dirty="0">
                <a:solidFill>
                  <a:srgbClr val="FF3300"/>
                </a:solidFill>
                <a:effectLst>
                  <a:outerShdw blurRad="38100" dist="38100" dir="2700000" algn="tl">
                    <a:srgbClr val="C0C0C0"/>
                  </a:outerShdw>
                </a:effectLst>
                <a:ea typeface="华文中宋" pitchFamily="2" charset="-122"/>
              </a:rPr>
              <a:t>色散力</a:t>
            </a:r>
          </a:p>
        </p:txBody>
      </p:sp>
      <p:sp>
        <p:nvSpPr>
          <p:cNvPr id="86020" name="Rectangle 3" descr="Rectangle: Click to edit Master text styles&#10;Second level&#10;Third level&#10;Fourth level&#10;Fifth level"/>
          <p:cNvSpPr>
            <a:spLocks noGrp="1" noChangeArrowheads="1"/>
          </p:cNvSpPr>
          <p:nvPr>
            <p:ph type="body" idx="4294967295"/>
          </p:nvPr>
        </p:nvSpPr>
        <p:spPr>
          <a:xfrm>
            <a:off x="658076" y="1497618"/>
            <a:ext cx="5498250" cy="4340696"/>
          </a:xfrm>
        </p:spPr>
        <p:txBody>
          <a:bodyPr>
            <a:normAutofit/>
          </a:bodyPr>
          <a:lstStyle/>
          <a:p>
            <a:pPr marL="0" indent="720725">
              <a:lnSpc>
                <a:spcPct val="150000"/>
              </a:lnSpc>
              <a:buNone/>
            </a:pPr>
            <a:r>
              <a:rPr lang="zh-CN" altLang="en-US" sz="2800" b="1" dirty="0">
                <a:ea typeface="华文中宋" pitchFamily="2" charset="-122"/>
              </a:rPr>
              <a:t>显然，</a:t>
            </a:r>
            <a:r>
              <a:rPr lang="zh-CN" altLang="en-US" sz="2800" b="1" dirty="0">
                <a:solidFill>
                  <a:schemeClr val="hlink"/>
                </a:solidFill>
                <a:effectLst>
                  <a:outerShdw blurRad="38100" dist="38100" dir="2700000" algn="tl">
                    <a:srgbClr val="C0C0C0"/>
                  </a:outerShdw>
                </a:effectLst>
                <a:ea typeface="华文中宋" pitchFamily="2" charset="-122"/>
              </a:rPr>
              <a:t>任何分子</a:t>
            </a:r>
            <a:r>
              <a:rPr lang="zh-CN" altLang="en-US" sz="2800" b="1" dirty="0">
                <a:ea typeface="华文中宋" pitchFamily="2" charset="-122"/>
              </a:rPr>
              <a:t>都会产生瞬时偶极，因此不仅非极性分子之间，非极性分子与极性分子之间、极性分子之间也存在色散力。</a:t>
            </a:r>
          </a:p>
          <a:p>
            <a:pPr marL="0" indent="720725">
              <a:lnSpc>
                <a:spcPct val="150000"/>
              </a:lnSpc>
              <a:buNone/>
            </a:pPr>
            <a:r>
              <a:rPr lang="zh-CN" altLang="en-US" sz="2800" b="1" dirty="0">
                <a:ea typeface="华文中宋" pitchFamily="2" charset="-122"/>
              </a:rPr>
              <a:t>分子的</a:t>
            </a:r>
            <a:r>
              <a:rPr lang="zh-CN" altLang="en-US" sz="2800" b="1" dirty="0">
                <a:solidFill>
                  <a:schemeClr val="hlink"/>
                </a:solidFill>
                <a:effectLst>
                  <a:outerShdw blurRad="38100" dist="38100" dir="2700000" algn="tl">
                    <a:srgbClr val="C0C0C0"/>
                  </a:outerShdw>
                </a:effectLst>
                <a:ea typeface="华文中宋" pitchFamily="2" charset="-122"/>
              </a:rPr>
              <a:t>相对质量</a:t>
            </a:r>
            <a:r>
              <a:rPr lang="zh-CN" altLang="en-US" sz="2800" b="1" dirty="0">
                <a:ea typeface="华文中宋" pitchFamily="2" charset="-122"/>
              </a:rPr>
              <a:t>越大，色散力越大。</a:t>
            </a:r>
          </a:p>
        </p:txBody>
      </p:sp>
      <p:sp>
        <p:nvSpPr>
          <p:cNvPr id="2" name="页脚占位符 1">
            <a:extLst>
              <a:ext uri="{FF2B5EF4-FFF2-40B4-BE49-F238E27FC236}">
                <a16:creationId xmlns:a16="http://schemas.microsoft.com/office/drawing/2014/main" id="{D26868DD-19A0-4D17-A20C-5F59640EEDDE}"/>
              </a:ext>
            </a:extLst>
          </p:cNvPr>
          <p:cNvSpPr>
            <a:spLocks noGrp="1"/>
          </p:cNvSpPr>
          <p:nvPr>
            <p:ph type="ftr" sz="quarter" idx="11"/>
          </p:nvPr>
        </p:nvSpPr>
        <p:spPr/>
        <p:txBody>
          <a:bodyPr/>
          <a:lstStyle/>
          <a:p>
            <a:endParaRPr lang="zh-CN" altLang="en-US"/>
          </a:p>
        </p:txBody>
      </p:sp>
      <p:sp>
        <p:nvSpPr>
          <p:cNvPr id="3" name="灯片编号占位符 2">
            <a:extLst>
              <a:ext uri="{FF2B5EF4-FFF2-40B4-BE49-F238E27FC236}">
                <a16:creationId xmlns:a16="http://schemas.microsoft.com/office/drawing/2014/main" id="{323A6D6C-12EB-4ADA-99CB-E62FD08A05F9}"/>
              </a:ext>
            </a:extLst>
          </p:cNvPr>
          <p:cNvSpPr>
            <a:spLocks noGrp="1"/>
          </p:cNvSpPr>
          <p:nvPr>
            <p:ph type="sldNum" sz="quarter" idx="12"/>
          </p:nvPr>
        </p:nvSpPr>
        <p:spPr/>
        <p:txBody>
          <a:bodyPr/>
          <a:lstStyle/>
          <a:p>
            <a:fld id="{0C913308-F349-4B6D-A68A-DD1791B4A57B}" type="slidenum">
              <a:rPr lang="zh-CN" altLang="en-US" smtClean="0"/>
              <a:t>62</a:t>
            </a:fld>
            <a:endParaRPr lang="zh-CN" altLang="en-US" dirty="0"/>
          </a:p>
        </p:txBody>
      </p:sp>
    </p:spTree>
    <p:extLst>
      <p:ext uri="{BB962C8B-B14F-4D97-AF65-F5344CB8AC3E}">
        <p14:creationId xmlns:p14="http://schemas.microsoft.com/office/powerpoint/2010/main" val="1058713300"/>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AE57F76-D0A6-419C-B449-11187DA2F3C1}" type="slidenum">
              <a:rPr lang="en-US" altLang="zh-CN"/>
              <a:pPr/>
              <a:t>63</a:t>
            </a:fld>
            <a:endParaRPr lang="en-US" altLang="zh-CN"/>
          </a:p>
        </p:txBody>
      </p:sp>
      <p:sp>
        <p:nvSpPr>
          <p:cNvPr id="177156" name="Rectangle 4"/>
          <p:cNvSpPr>
            <a:spLocks noChangeArrowheads="1"/>
          </p:cNvSpPr>
          <p:nvPr/>
        </p:nvSpPr>
        <p:spPr bwMode="auto">
          <a:xfrm>
            <a:off x="1199456" y="1340768"/>
            <a:ext cx="950560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kumimoji="1" lang="zh-CN" altLang="en-US" sz="3200" b="1" dirty="0">
                <a:latin typeface="宋体" charset="-122"/>
              </a:rPr>
              <a:t>非极性分子之间       色散力；</a:t>
            </a:r>
          </a:p>
          <a:p>
            <a:pPr>
              <a:lnSpc>
                <a:spcPct val="200000"/>
              </a:lnSpc>
            </a:pPr>
            <a:r>
              <a:rPr kumimoji="1" lang="zh-CN" altLang="en-US" sz="3200" b="1" dirty="0">
                <a:latin typeface="宋体" charset="-122"/>
              </a:rPr>
              <a:t>极性与非极性分子间   色散力、诱导力；</a:t>
            </a:r>
          </a:p>
          <a:p>
            <a:pPr>
              <a:lnSpc>
                <a:spcPct val="200000"/>
              </a:lnSpc>
            </a:pPr>
            <a:r>
              <a:rPr kumimoji="1" lang="zh-CN" altLang="en-US" sz="3200" b="1" dirty="0">
                <a:latin typeface="宋体" charset="-122"/>
              </a:rPr>
              <a:t>极性分子之间      色散力、诱导力和取向力</a:t>
            </a:r>
            <a:endParaRPr kumimoji="1" lang="zh-CN" altLang="en-US" sz="3200" b="1" dirty="0">
              <a:latin typeface="Times New Roman" pitchFamily="18" charset="0"/>
            </a:endParaRPr>
          </a:p>
        </p:txBody>
      </p:sp>
      <p:sp>
        <p:nvSpPr>
          <p:cNvPr id="177157" name="Text Box 5"/>
          <p:cNvSpPr txBox="1">
            <a:spLocks noChangeArrowheads="1"/>
          </p:cNvSpPr>
          <p:nvPr/>
        </p:nvSpPr>
        <p:spPr bwMode="auto">
          <a:xfrm>
            <a:off x="3582375" y="260648"/>
            <a:ext cx="477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600"/>
              <a:t>小结（分子间作用力）</a:t>
            </a:r>
          </a:p>
        </p:txBody>
      </p:sp>
      <p:pic>
        <p:nvPicPr>
          <p:cNvPr id="7" name="Picture 2" descr="http://dxwl.dgut.edu.cn/wlx/CHPT08/section08/TOPIC01/8_8z/img0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677" y="4509120"/>
            <a:ext cx="8415286" cy="1872208"/>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95406353-DDB7-49FE-B33E-44130D5FE322}"/>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38900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21DFB76-9DB2-4DCE-B89C-7EB699A5C4F4}" type="slidenum">
              <a:rPr lang="en-US" altLang="zh-CN"/>
              <a:pPr/>
              <a:t>64</a:t>
            </a:fld>
            <a:endParaRPr lang="en-US" altLang="zh-CN"/>
          </a:p>
        </p:txBody>
      </p:sp>
      <p:sp>
        <p:nvSpPr>
          <p:cNvPr id="158722" name="Rectangle 2"/>
          <p:cNvSpPr>
            <a:spLocks noGrp="1" noChangeArrowheads="1"/>
          </p:cNvSpPr>
          <p:nvPr>
            <p:ph type="title"/>
          </p:nvPr>
        </p:nvSpPr>
        <p:spPr>
          <a:xfrm>
            <a:off x="1991544" y="-6329"/>
            <a:ext cx="8229600" cy="1139825"/>
          </a:xfrm>
        </p:spPr>
        <p:txBody>
          <a:bodyPr/>
          <a:lstStyle/>
          <a:p>
            <a:pPr algn="ctr"/>
            <a:r>
              <a:rPr lang="zh-CN" altLang="en-US" b="1" dirty="0">
                <a:solidFill>
                  <a:schemeClr val="tx1"/>
                </a:solidFill>
                <a:latin typeface="+mn-lt"/>
                <a:ea typeface="+mn-ea"/>
              </a:rPr>
              <a:t>氢键</a:t>
            </a:r>
            <a:r>
              <a:rPr lang="en-US" altLang="zh-CN" b="1" dirty="0">
                <a:solidFill>
                  <a:schemeClr val="tx1"/>
                </a:solidFill>
                <a:latin typeface="+mn-lt"/>
                <a:ea typeface="+mn-ea"/>
              </a:rPr>
              <a:t>(Hydrogen Bond)</a:t>
            </a:r>
          </a:p>
        </p:txBody>
      </p:sp>
      <p:sp>
        <p:nvSpPr>
          <p:cNvPr id="158723" name="Rectangle 3"/>
          <p:cNvSpPr>
            <a:spLocks noGrp="1" noChangeArrowheads="1"/>
          </p:cNvSpPr>
          <p:nvPr>
            <p:ph type="body" idx="1"/>
          </p:nvPr>
        </p:nvSpPr>
        <p:spPr>
          <a:xfrm>
            <a:off x="911424" y="1828800"/>
            <a:ext cx="10369152" cy="3429000"/>
          </a:xfrm>
        </p:spPr>
        <p:txBody>
          <a:bodyPr>
            <a:normAutofit lnSpcReduction="10000"/>
          </a:bodyPr>
          <a:lstStyle/>
          <a:p>
            <a:pPr>
              <a:lnSpc>
                <a:spcPct val="200000"/>
              </a:lnSpc>
            </a:pPr>
            <a:r>
              <a:rPr kumimoji="1" lang="zh-CN" altLang="en-US" sz="2800" b="1" dirty="0"/>
              <a:t>氢原子和电负性大的原子以共价键结合后，和另一个键上电负性大的原子相互吸引，产生的比较强烈的吸引力。以</a:t>
            </a:r>
            <a:r>
              <a:rPr kumimoji="1" lang="en-US" altLang="zh-CN" sz="2800" b="1" dirty="0"/>
              <a:t>X—H···Y</a:t>
            </a:r>
            <a:r>
              <a:rPr kumimoji="1" lang="zh-CN" altLang="en-US" sz="2800" b="1" dirty="0"/>
              <a:t>表示。</a:t>
            </a:r>
          </a:p>
          <a:p>
            <a:pPr>
              <a:lnSpc>
                <a:spcPct val="200000"/>
              </a:lnSpc>
            </a:pPr>
            <a:r>
              <a:rPr kumimoji="1" lang="zh-CN" altLang="en-US" sz="2800" b="1" dirty="0"/>
              <a:t>氢键可分为分子内氢键和分子间氢键</a:t>
            </a:r>
          </a:p>
        </p:txBody>
      </p:sp>
      <p:sp>
        <p:nvSpPr>
          <p:cNvPr id="2" name="页脚占位符 1">
            <a:extLst>
              <a:ext uri="{FF2B5EF4-FFF2-40B4-BE49-F238E27FC236}">
                <a16:creationId xmlns:a16="http://schemas.microsoft.com/office/drawing/2014/main" id="{F7B3145E-7240-4BED-8D79-3CDC6D1C1195}"/>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2545340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slide(fromBottom)">
                                      <p:cBhvr>
                                        <p:cTn id="7" dur="500"/>
                                        <p:tgtEl>
                                          <p:spTgt spid="1587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58723">
                                            <p:txEl>
                                              <p:pRg st="1" end="1"/>
                                            </p:txEl>
                                          </p:spTgt>
                                        </p:tgtEl>
                                        <p:attrNameLst>
                                          <p:attrName>style.visibility</p:attrName>
                                        </p:attrNameLst>
                                      </p:cBhvr>
                                      <p:to>
                                        <p:strVal val="visible"/>
                                      </p:to>
                                    </p:set>
                                    <p:animEffect transition="in" filter="slide(fromBottom)">
                                      <p:cBhvr>
                                        <p:cTn id="12" dur="500"/>
                                        <p:tgtEl>
                                          <p:spTgt spid="1587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B0B3D4C7-C394-409A-9996-936E7B1BFB4F}" type="slidenum">
              <a:rPr lang="en-US" altLang="zh-CN"/>
              <a:pPr/>
              <a:t>65</a:t>
            </a:fld>
            <a:endParaRPr lang="en-US" altLang="zh-CN"/>
          </a:p>
        </p:txBody>
      </p:sp>
      <p:sp>
        <p:nvSpPr>
          <p:cNvPr id="159746" name="Text Box 2"/>
          <p:cNvSpPr txBox="1">
            <a:spLocks noChangeArrowheads="1"/>
          </p:cNvSpPr>
          <p:nvPr/>
        </p:nvSpPr>
        <p:spPr bwMode="auto">
          <a:xfrm>
            <a:off x="4604171" y="332656"/>
            <a:ext cx="2765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dirty="0"/>
              <a:t>分子间氢键</a:t>
            </a:r>
          </a:p>
        </p:txBody>
      </p:sp>
      <p:pic>
        <p:nvPicPr>
          <p:cNvPr id="159747" name="Picture 3" descr="氢键2_87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0235" y="1268760"/>
            <a:ext cx="5031530" cy="4816326"/>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a:extLst>
              <a:ext uri="{FF2B5EF4-FFF2-40B4-BE49-F238E27FC236}">
                <a16:creationId xmlns:a16="http://schemas.microsoft.com/office/drawing/2014/main" id="{F9B3A492-DE18-4630-97E3-E502E1B9725C}"/>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4116780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p:cNvSpPr>
            <a:spLocks noGrp="1"/>
          </p:cNvSpPr>
          <p:nvPr>
            <p:ph type="sldNum" sz="quarter" idx="12"/>
          </p:nvPr>
        </p:nvSpPr>
        <p:spPr/>
        <p:txBody>
          <a:bodyPr/>
          <a:lstStyle/>
          <a:p>
            <a:fld id="{877A3D99-B12E-48EB-9282-3E876BE6973E}" type="slidenum">
              <a:rPr lang="en-US" altLang="zh-CN"/>
              <a:pPr/>
              <a:t>66</a:t>
            </a:fld>
            <a:endParaRPr lang="en-US" altLang="zh-CN"/>
          </a:p>
        </p:txBody>
      </p:sp>
      <p:sp>
        <p:nvSpPr>
          <p:cNvPr id="160770" name="Text Box 2"/>
          <p:cNvSpPr txBox="1">
            <a:spLocks noChangeArrowheads="1"/>
          </p:cNvSpPr>
          <p:nvPr/>
        </p:nvSpPr>
        <p:spPr bwMode="auto">
          <a:xfrm>
            <a:off x="4655840" y="260648"/>
            <a:ext cx="2509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200"/>
              <a:t>分子内氢键</a:t>
            </a:r>
          </a:p>
        </p:txBody>
      </p:sp>
      <p:graphicFrame>
        <p:nvGraphicFramePr>
          <p:cNvPr id="160773" name="Object 5"/>
          <p:cNvGraphicFramePr>
            <a:graphicFrameLocks noChangeAspect="1"/>
          </p:cNvGraphicFramePr>
          <p:nvPr>
            <p:extLst>
              <p:ext uri="{D42A27DB-BD31-4B8C-83A1-F6EECF244321}">
                <p14:modId xmlns:p14="http://schemas.microsoft.com/office/powerpoint/2010/main" val="1987020671"/>
              </p:ext>
            </p:extLst>
          </p:nvPr>
        </p:nvGraphicFramePr>
        <p:xfrm>
          <a:off x="3359696" y="1628800"/>
          <a:ext cx="5486400" cy="4033838"/>
        </p:xfrm>
        <a:graphic>
          <a:graphicData uri="http://schemas.openxmlformats.org/presentationml/2006/ole">
            <mc:AlternateContent xmlns:mc="http://schemas.openxmlformats.org/markup-compatibility/2006">
              <mc:Choice xmlns:v="urn:schemas-microsoft-com:vml" Requires="v">
                <p:oleObj spid="_x0000_s27814" name="CS ChemDraw Drawing" r:id="rId3" imgW="1738452" imgH="1278191" progId="ChemDraw.Document.6.0">
                  <p:embed/>
                </p:oleObj>
              </mc:Choice>
              <mc:Fallback>
                <p:oleObj name="CS ChemDraw Drawing" r:id="rId3" imgW="1738452" imgH="1278191" progId="ChemDraw.Document.6.0">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9696" y="1628800"/>
                        <a:ext cx="5486400" cy="4033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a:extLst>
              <a:ext uri="{FF2B5EF4-FFF2-40B4-BE49-F238E27FC236}">
                <a16:creationId xmlns:a16="http://schemas.microsoft.com/office/drawing/2014/main" id="{3EF6DEBA-C3A3-4873-8073-CFDEECBA311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716437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2"/>
          </p:nvPr>
        </p:nvSpPr>
        <p:spPr/>
        <p:txBody>
          <a:bodyPr/>
          <a:lstStyle/>
          <a:p>
            <a:fld id="{B581A224-B986-4145-B7FE-BDD205A24A88}" type="slidenum">
              <a:rPr lang="en-US" altLang="zh-CN"/>
              <a:pPr/>
              <a:t>67</a:t>
            </a:fld>
            <a:endParaRPr lang="en-US" altLang="zh-CN"/>
          </a:p>
        </p:txBody>
      </p:sp>
      <p:sp>
        <p:nvSpPr>
          <p:cNvPr id="161794" name="Rectangle 2"/>
          <p:cNvSpPr>
            <a:spLocks noChangeArrowheads="1"/>
          </p:cNvSpPr>
          <p:nvPr/>
        </p:nvSpPr>
        <p:spPr bwMode="auto">
          <a:xfrm>
            <a:off x="1905000" y="304801"/>
            <a:ext cx="7924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50000"/>
              </a:lnSpc>
            </a:pPr>
            <a:r>
              <a:rPr lang="zh-CN" altLang="en-US" sz="3200" dirty="0">
                <a:latin typeface="宋体" charset="-122"/>
              </a:rPr>
              <a:t>氢键的本质</a:t>
            </a:r>
            <a:r>
              <a:rPr lang="en-US" altLang="zh-CN" sz="3200" dirty="0">
                <a:latin typeface="宋体" charset="-122"/>
              </a:rPr>
              <a:t>:</a:t>
            </a:r>
            <a:r>
              <a:rPr kumimoji="1" lang="zh-CN" altLang="en-US" sz="3200" dirty="0">
                <a:latin typeface="Garamond" pitchFamily="18" charset="0"/>
              </a:rPr>
              <a:t>属于静电吸引作用。</a:t>
            </a:r>
          </a:p>
        </p:txBody>
      </p:sp>
      <p:sp>
        <p:nvSpPr>
          <p:cNvPr id="161796" name="Rectangle 4"/>
          <p:cNvSpPr>
            <a:spLocks noChangeArrowheads="1"/>
          </p:cNvSpPr>
          <p:nvPr/>
        </p:nvSpPr>
        <p:spPr bwMode="auto">
          <a:xfrm>
            <a:off x="2423592" y="1538355"/>
            <a:ext cx="4572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dirty="0">
                <a:latin typeface="宋体" charset="-122"/>
              </a:rPr>
              <a:t>氢键的饱和性和方向性</a:t>
            </a:r>
            <a:r>
              <a:rPr kumimoji="1" lang="zh-CN" altLang="en-US" sz="3200" dirty="0">
                <a:latin typeface="Times New Roman" pitchFamily="18" charset="0"/>
              </a:rPr>
              <a:t> </a:t>
            </a:r>
          </a:p>
        </p:txBody>
      </p:sp>
      <p:sp>
        <p:nvSpPr>
          <p:cNvPr id="161797" name="Rectangle 5"/>
          <p:cNvSpPr>
            <a:spLocks noChangeArrowheads="1"/>
          </p:cNvSpPr>
          <p:nvPr/>
        </p:nvSpPr>
        <p:spPr bwMode="auto">
          <a:xfrm>
            <a:off x="2063552" y="2636912"/>
            <a:ext cx="795218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200000"/>
              </a:lnSpc>
              <a:buFont typeface="Wingdings" pitchFamily="2" charset="2"/>
              <a:buChar char="u"/>
            </a:pPr>
            <a:r>
              <a:rPr kumimoji="1" lang="zh-CN" altLang="en-US" sz="2400" b="1" dirty="0">
                <a:solidFill>
                  <a:srgbClr val="FF3300"/>
                </a:solidFill>
                <a:latin typeface="宋体" charset="-122"/>
              </a:rPr>
              <a:t>饱和性</a:t>
            </a:r>
            <a:r>
              <a:rPr kumimoji="1" lang="zh-CN" altLang="en-US" sz="2400" dirty="0">
                <a:latin typeface="Times New Roman" pitchFamily="18" charset="0"/>
              </a:rPr>
              <a:t>  </a:t>
            </a:r>
            <a:r>
              <a:rPr kumimoji="1" lang="en-US" altLang="zh-CN" sz="2400" dirty="0">
                <a:latin typeface="Times New Roman" pitchFamily="18" charset="0"/>
              </a:rPr>
              <a:t>X—H</a:t>
            </a:r>
            <a:r>
              <a:rPr kumimoji="1" lang="zh-CN" altLang="en-US" sz="2400" dirty="0">
                <a:latin typeface="宋体" charset="-122"/>
              </a:rPr>
              <a:t>只能和一个</a:t>
            </a:r>
            <a:r>
              <a:rPr kumimoji="1" lang="en-US" altLang="zh-CN" sz="2400" dirty="0">
                <a:latin typeface="Times New Roman" pitchFamily="18" charset="0"/>
              </a:rPr>
              <a:t>Y</a:t>
            </a:r>
            <a:r>
              <a:rPr kumimoji="1" lang="zh-CN" altLang="en-US" sz="2400" dirty="0">
                <a:latin typeface="宋体" charset="-122"/>
              </a:rPr>
              <a:t>原子结合（空间位阻作用）；</a:t>
            </a:r>
          </a:p>
          <a:p>
            <a:pPr marL="342900" indent="-342900">
              <a:lnSpc>
                <a:spcPct val="200000"/>
              </a:lnSpc>
              <a:buFont typeface="Wingdings" pitchFamily="2" charset="2"/>
              <a:buChar char="u"/>
            </a:pPr>
            <a:r>
              <a:rPr kumimoji="1" lang="zh-CN" altLang="en-US" sz="2400" b="1" dirty="0">
                <a:solidFill>
                  <a:srgbClr val="FF3300"/>
                </a:solidFill>
                <a:latin typeface="宋体" charset="-122"/>
              </a:rPr>
              <a:t>方向性</a:t>
            </a:r>
            <a:r>
              <a:rPr kumimoji="1" lang="zh-CN" altLang="en-US" sz="2400" dirty="0">
                <a:latin typeface="宋体" charset="-122"/>
              </a:rPr>
              <a:t> </a:t>
            </a:r>
            <a:r>
              <a:rPr kumimoji="1" lang="en-US" altLang="zh-CN" sz="2400" dirty="0">
                <a:latin typeface="Times New Roman" pitchFamily="18" charset="0"/>
              </a:rPr>
              <a:t>X—H</a:t>
            </a:r>
            <a:r>
              <a:rPr kumimoji="1" lang="zh-CN" altLang="en-US" sz="2400" dirty="0">
                <a:latin typeface="宋体" charset="-122"/>
              </a:rPr>
              <a:t>和</a:t>
            </a:r>
            <a:r>
              <a:rPr kumimoji="1" lang="en-US" altLang="zh-CN" sz="2400" dirty="0">
                <a:latin typeface="Times New Roman" pitchFamily="18" charset="0"/>
              </a:rPr>
              <a:t>Y</a:t>
            </a:r>
            <a:r>
              <a:rPr kumimoji="1" lang="zh-CN" altLang="en-US" sz="2400" dirty="0">
                <a:latin typeface="宋体" charset="-122"/>
              </a:rPr>
              <a:t>应尽可能在同一直线上。（当</a:t>
            </a:r>
            <a:r>
              <a:rPr kumimoji="1" lang="en-US" altLang="zh-CN" sz="2400" dirty="0">
                <a:latin typeface="Times New Roman" pitchFamily="18" charset="0"/>
              </a:rPr>
              <a:t>X—H</a:t>
            </a:r>
            <a:r>
              <a:rPr kumimoji="1" lang="en-US" altLang="zh-CN" sz="2400" dirty="0">
                <a:latin typeface="Times New Roman"/>
              </a:rPr>
              <a:t>…</a:t>
            </a:r>
            <a:r>
              <a:rPr kumimoji="1" lang="en-US" altLang="zh-CN" sz="2400" dirty="0">
                <a:latin typeface="Times New Roman" pitchFamily="18" charset="0"/>
              </a:rPr>
              <a:t>Y</a:t>
            </a:r>
            <a:r>
              <a:rPr kumimoji="1" lang="zh-CN" altLang="en-US" sz="2400" dirty="0">
                <a:latin typeface="宋体" charset="-122"/>
              </a:rPr>
              <a:t>在同一直线上时，带负电的</a:t>
            </a:r>
            <a:r>
              <a:rPr kumimoji="1" lang="en-US" altLang="zh-CN" sz="2400" dirty="0">
                <a:latin typeface="Times New Roman" pitchFamily="18" charset="0"/>
              </a:rPr>
              <a:t>X</a:t>
            </a:r>
            <a:r>
              <a:rPr kumimoji="1" lang="zh-CN" altLang="en-US" sz="2400" dirty="0">
                <a:latin typeface="宋体" charset="-122"/>
              </a:rPr>
              <a:t>和</a:t>
            </a:r>
            <a:r>
              <a:rPr kumimoji="1" lang="en-US" altLang="zh-CN" sz="2400" dirty="0">
                <a:latin typeface="Times New Roman" pitchFamily="18" charset="0"/>
              </a:rPr>
              <a:t>Y</a:t>
            </a:r>
            <a:r>
              <a:rPr kumimoji="1" lang="zh-CN" altLang="en-US" sz="2400" dirty="0">
                <a:latin typeface="宋体" charset="-122"/>
              </a:rPr>
              <a:t>相距最远，斥力最小）</a:t>
            </a:r>
            <a:r>
              <a:rPr kumimoji="1" lang="zh-CN" altLang="en-US" sz="2400" dirty="0">
                <a:latin typeface="Times New Roman" pitchFamily="18" charset="0"/>
              </a:rPr>
              <a:t> </a:t>
            </a:r>
          </a:p>
        </p:txBody>
      </p:sp>
      <p:sp>
        <p:nvSpPr>
          <p:cNvPr id="2" name="页脚占位符 1">
            <a:extLst>
              <a:ext uri="{FF2B5EF4-FFF2-40B4-BE49-F238E27FC236}">
                <a16:creationId xmlns:a16="http://schemas.microsoft.com/office/drawing/2014/main" id="{302AE570-E601-4766-ABB2-E5F966DE6C0D}"/>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1448515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slide(fromBottom)">
                                      <p:cBhvr>
                                        <p:cTn id="7" dur="500"/>
                                        <p:tgtEl>
                                          <p:spTgt spid="16179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1797"/>
                                        </p:tgtEl>
                                        <p:attrNameLst>
                                          <p:attrName>style.visibility</p:attrName>
                                        </p:attrNameLst>
                                      </p:cBhvr>
                                      <p:to>
                                        <p:strVal val="visible"/>
                                      </p:to>
                                    </p:set>
                                    <p:animEffect transition="in" filter="slide(fromBottom)">
                                      <p:cBhvr>
                                        <p:cTn id="10" dur="500"/>
                                        <p:tgtEl>
                                          <p:spTgt spid="16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p:bldP spid="16179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5122DB4E-90CE-4136-9722-A9C7672A82DA}" type="slidenum">
              <a:rPr lang="en-US" altLang="zh-CN"/>
              <a:pPr/>
              <a:t>68</a:t>
            </a:fld>
            <a:endParaRPr lang="en-US" altLang="zh-CN"/>
          </a:p>
        </p:txBody>
      </p:sp>
      <p:sp>
        <p:nvSpPr>
          <p:cNvPr id="162818" name="Rectangle 2"/>
          <p:cNvSpPr>
            <a:spLocks noChangeArrowheads="1"/>
          </p:cNvSpPr>
          <p:nvPr/>
        </p:nvSpPr>
        <p:spPr bwMode="auto">
          <a:xfrm>
            <a:off x="2351585" y="487363"/>
            <a:ext cx="720079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3600" b="1" dirty="0">
                <a:latin typeface="宋体" charset="-122"/>
              </a:rPr>
              <a:t>氢键对物质性质的影响 </a:t>
            </a:r>
          </a:p>
        </p:txBody>
      </p:sp>
      <p:sp>
        <p:nvSpPr>
          <p:cNvPr id="162819" name="Rectangle 3"/>
          <p:cNvSpPr>
            <a:spLocks noChangeArrowheads="1"/>
          </p:cNvSpPr>
          <p:nvPr/>
        </p:nvSpPr>
        <p:spPr bwMode="auto">
          <a:xfrm>
            <a:off x="1111739" y="1334621"/>
            <a:ext cx="403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dirty="0">
                <a:solidFill>
                  <a:srgbClr val="FF3300"/>
                </a:solidFill>
                <a:latin typeface="宋体" charset="-122"/>
              </a:rPr>
              <a:t>对熔点和沸点的影响</a:t>
            </a:r>
            <a:r>
              <a:rPr kumimoji="1" lang="zh-CN" altLang="en-US" sz="3200" b="1" dirty="0">
                <a:solidFill>
                  <a:srgbClr val="990033"/>
                </a:solidFill>
                <a:latin typeface="Times New Roman" pitchFamily="18" charset="0"/>
              </a:rPr>
              <a:t> </a:t>
            </a:r>
          </a:p>
        </p:txBody>
      </p:sp>
      <p:sp>
        <p:nvSpPr>
          <p:cNvPr id="162820" name="Rectangle 4"/>
          <p:cNvSpPr>
            <a:spLocks noChangeArrowheads="1"/>
          </p:cNvSpPr>
          <p:nvPr/>
        </p:nvSpPr>
        <p:spPr bwMode="auto">
          <a:xfrm>
            <a:off x="1039715" y="3430851"/>
            <a:ext cx="30400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dirty="0">
                <a:solidFill>
                  <a:srgbClr val="FF3300"/>
                </a:solidFill>
                <a:latin typeface="宋体" charset="-122"/>
              </a:rPr>
              <a:t>对溶解度的影响</a:t>
            </a:r>
          </a:p>
        </p:txBody>
      </p:sp>
      <p:sp>
        <p:nvSpPr>
          <p:cNvPr id="162821" name="Rectangle 5"/>
          <p:cNvSpPr>
            <a:spLocks noChangeArrowheads="1"/>
          </p:cNvSpPr>
          <p:nvPr/>
        </p:nvSpPr>
        <p:spPr bwMode="auto">
          <a:xfrm>
            <a:off x="983432" y="4010288"/>
            <a:ext cx="986509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spcBef>
                <a:spcPct val="50000"/>
              </a:spcBef>
              <a:buClr>
                <a:schemeClr val="tx2"/>
              </a:buClr>
              <a:buFont typeface="Wingdings" pitchFamily="2" charset="2"/>
              <a:buChar char="l"/>
            </a:pPr>
            <a:r>
              <a:rPr kumimoji="1" lang="zh-CN" altLang="en-US" sz="2400" dirty="0">
                <a:latin typeface="宋体" charset="-122"/>
              </a:rPr>
              <a:t>溶质分子和溶剂分子之间能够形成氢键，则溶质的溶解度显著增大。</a:t>
            </a:r>
          </a:p>
          <a:p>
            <a:pPr marL="342900" indent="-342900">
              <a:lnSpc>
                <a:spcPct val="150000"/>
              </a:lnSpc>
              <a:spcBef>
                <a:spcPct val="50000"/>
              </a:spcBef>
              <a:buClr>
                <a:schemeClr val="tx2"/>
              </a:buClr>
              <a:buFont typeface="Wingdings" pitchFamily="2" charset="2"/>
              <a:buChar char="l"/>
            </a:pPr>
            <a:r>
              <a:rPr kumimoji="1" lang="zh-CN" altLang="en-US" sz="2400" dirty="0">
                <a:latin typeface="宋体" charset="-122"/>
              </a:rPr>
              <a:t>溶质分子形成分子内氢键，在极性溶剂中，它的溶解度则减小；在非极性溶剂中，它的溶解度则增大。</a:t>
            </a:r>
          </a:p>
        </p:txBody>
      </p:sp>
      <p:sp>
        <p:nvSpPr>
          <p:cNvPr id="162822" name="Rectangle 6"/>
          <p:cNvSpPr>
            <a:spLocks noChangeArrowheads="1"/>
          </p:cNvSpPr>
          <p:nvPr/>
        </p:nvSpPr>
        <p:spPr bwMode="auto">
          <a:xfrm>
            <a:off x="983432" y="2088032"/>
            <a:ext cx="8534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nSpc>
                <a:spcPct val="150000"/>
              </a:lnSpc>
              <a:spcBef>
                <a:spcPct val="20000"/>
              </a:spcBef>
              <a:buFont typeface="Wingdings" pitchFamily="2" charset="2"/>
              <a:buChar char="l"/>
            </a:pPr>
            <a:r>
              <a:rPr kumimoji="1" lang="zh-CN" altLang="en-US" sz="2400" dirty="0">
                <a:latin typeface="宋体" charset="-122"/>
              </a:rPr>
              <a:t>分子间氢键的形成可使物质的熔点和沸点显著升高。 </a:t>
            </a:r>
          </a:p>
          <a:p>
            <a:pPr marL="342900" indent="-342900">
              <a:lnSpc>
                <a:spcPct val="150000"/>
              </a:lnSpc>
              <a:spcBef>
                <a:spcPct val="20000"/>
              </a:spcBef>
              <a:buFont typeface="Wingdings" pitchFamily="2" charset="2"/>
              <a:buChar char="l"/>
            </a:pPr>
            <a:r>
              <a:rPr kumimoji="1" lang="zh-CN" altLang="en-US" sz="2400" dirty="0">
                <a:latin typeface="宋体" charset="-122"/>
              </a:rPr>
              <a:t>分子内氢键的形成，常使物质的熔点和沸点降低 。</a:t>
            </a:r>
          </a:p>
        </p:txBody>
      </p:sp>
      <p:sp>
        <p:nvSpPr>
          <p:cNvPr id="2" name="页脚占位符 1">
            <a:extLst>
              <a:ext uri="{FF2B5EF4-FFF2-40B4-BE49-F238E27FC236}">
                <a16:creationId xmlns:a16="http://schemas.microsoft.com/office/drawing/2014/main" id="{67B8ED1F-63E9-4BF8-9A25-931ECDB4F149}"/>
              </a:ext>
            </a:extLst>
          </p:cNvPr>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520772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slide(fromBottom)">
                                      <p:cBhvr>
                                        <p:cTn id="7" dur="500"/>
                                        <p:tgtEl>
                                          <p:spTgt spid="162819"/>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62822"/>
                                        </p:tgtEl>
                                        <p:attrNameLst>
                                          <p:attrName>style.visibility</p:attrName>
                                        </p:attrNameLst>
                                      </p:cBhvr>
                                      <p:to>
                                        <p:strVal val="visible"/>
                                      </p:to>
                                    </p:set>
                                    <p:animEffect transition="in" filter="slide(fromBottom)">
                                      <p:cBhvr>
                                        <p:cTn id="10" dur="500"/>
                                        <p:tgtEl>
                                          <p:spTgt spid="16282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62820"/>
                                        </p:tgtEl>
                                        <p:attrNameLst>
                                          <p:attrName>style.visibility</p:attrName>
                                        </p:attrNameLst>
                                      </p:cBhvr>
                                      <p:to>
                                        <p:strVal val="visible"/>
                                      </p:to>
                                    </p:set>
                                    <p:animEffect transition="in" filter="slide(fromBottom)">
                                      <p:cBhvr>
                                        <p:cTn id="15" dur="500"/>
                                        <p:tgtEl>
                                          <p:spTgt spid="162820"/>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162821"/>
                                        </p:tgtEl>
                                        <p:attrNameLst>
                                          <p:attrName>style.visibility</p:attrName>
                                        </p:attrNameLst>
                                      </p:cBhvr>
                                      <p:to>
                                        <p:strVal val="visible"/>
                                      </p:to>
                                    </p:set>
                                    <p:animEffect transition="in" filter="slide(fromBottom)">
                                      <p:cBhvr>
                                        <p:cTn id="18"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P spid="162821" grpId="0"/>
      <p:bldP spid="1628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33F449D-3F32-4266-99AA-5494AC4B44B2}" type="slidenum">
              <a:rPr lang="en-US" altLang="zh-CN"/>
              <a:pPr/>
              <a:t>69</a:t>
            </a:fld>
            <a:endParaRPr lang="en-US" altLang="zh-CN"/>
          </a:p>
        </p:txBody>
      </p:sp>
      <p:sp>
        <p:nvSpPr>
          <p:cNvPr id="179202" name="Rectangle 2"/>
          <p:cNvSpPr>
            <a:spLocks noGrp="1" noChangeArrowheads="1"/>
          </p:cNvSpPr>
          <p:nvPr>
            <p:ph type="title"/>
          </p:nvPr>
        </p:nvSpPr>
        <p:spPr>
          <a:xfrm>
            <a:off x="1055439" y="404664"/>
            <a:ext cx="10518395" cy="774788"/>
          </a:xfrm>
        </p:spPr>
        <p:txBody>
          <a:bodyPr>
            <a:normAutofit fontScale="90000"/>
          </a:bodyPr>
          <a:lstStyle/>
          <a:p>
            <a:pPr>
              <a:lnSpc>
                <a:spcPct val="150000"/>
              </a:lnSpc>
            </a:pPr>
            <a:r>
              <a:rPr lang="zh-CN" altLang="en-US" sz="2800" b="1" dirty="0">
                <a:latin typeface="+mn-lt"/>
                <a:ea typeface="+mn-ea"/>
              </a:rPr>
              <a:t>例题：下列各对分子中，哪个分子的极性较强，沸点高？试简单说明原因。</a:t>
            </a:r>
          </a:p>
        </p:txBody>
      </p:sp>
      <p:sp>
        <p:nvSpPr>
          <p:cNvPr id="179204" name="Rectangle 4"/>
          <p:cNvSpPr>
            <a:spLocks noChangeArrowheads="1"/>
          </p:cNvSpPr>
          <p:nvPr/>
        </p:nvSpPr>
        <p:spPr bwMode="auto">
          <a:xfrm>
            <a:off x="1199456" y="1179452"/>
            <a:ext cx="489654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3200" dirty="0">
                <a:solidFill>
                  <a:schemeClr val="tx2"/>
                </a:solidFill>
              </a:rPr>
              <a:t>（</a:t>
            </a:r>
            <a:r>
              <a:rPr lang="en-US" altLang="zh-CN" sz="3200" dirty="0">
                <a:solidFill>
                  <a:schemeClr val="tx2"/>
                </a:solidFill>
              </a:rPr>
              <a:t>1</a:t>
            </a:r>
            <a:r>
              <a:rPr lang="zh-CN" altLang="en-US" sz="3200" dirty="0">
                <a:solidFill>
                  <a:schemeClr val="tx2"/>
                </a:solidFill>
              </a:rPr>
              <a:t>）</a:t>
            </a:r>
            <a:r>
              <a:rPr lang="en-US" altLang="zh-CN" sz="3200" dirty="0" err="1">
                <a:solidFill>
                  <a:schemeClr val="tx2"/>
                </a:solidFill>
              </a:rPr>
              <a:t>HCl</a:t>
            </a:r>
            <a:r>
              <a:rPr lang="zh-CN" altLang="en-US" sz="3200" dirty="0">
                <a:solidFill>
                  <a:schemeClr val="tx2"/>
                </a:solidFill>
              </a:rPr>
              <a:t>和</a:t>
            </a:r>
            <a:r>
              <a:rPr lang="en-US" altLang="zh-CN" sz="3200" dirty="0">
                <a:solidFill>
                  <a:schemeClr val="tx2"/>
                </a:solidFill>
              </a:rPr>
              <a:t>HI   </a:t>
            </a:r>
          </a:p>
          <a:p>
            <a:pPr>
              <a:lnSpc>
                <a:spcPct val="150000"/>
              </a:lnSpc>
            </a:pPr>
            <a:r>
              <a:rPr lang="zh-CN" altLang="en-US" sz="3200" dirty="0">
                <a:solidFill>
                  <a:schemeClr val="tx2"/>
                </a:solidFill>
              </a:rPr>
              <a:t>（</a:t>
            </a:r>
            <a:r>
              <a:rPr lang="en-US" altLang="zh-CN" sz="3200" dirty="0">
                <a:solidFill>
                  <a:schemeClr val="tx2"/>
                </a:solidFill>
              </a:rPr>
              <a:t>2</a:t>
            </a:r>
            <a:r>
              <a:rPr lang="zh-CN" altLang="en-US" sz="3200" dirty="0">
                <a:solidFill>
                  <a:schemeClr val="tx2"/>
                </a:solidFill>
              </a:rPr>
              <a:t>）</a:t>
            </a:r>
            <a:r>
              <a:rPr lang="en-US" altLang="zh-CN" sz="3200" dirty="0">
                <a:solidFill>
                  <a:schemeClr val="tx2"/>
                </a:solidFill>
              </a:rPr>
              <a:t>H</a:t>
            </a:r>
            <a:r>
              <a:rPr lang="en-US" altLang="zh-CN" sz="3200" baseline="-25000" dirty="0">
                <a:solidFill>
                  <a:schemeClr val="tx2"/>
                </a:solidFill>
              </a:rPr>
              <a:t>2</a:t>
            </a:r>
            <a:r>
              <a:rPr lang="en-US" altLang="zh-CN" sz="3200" dirty="0">
                <a:solidFill>
                  <a:schemeClr val="tx2"/>
                </a:solidFill>
              </a:rPr>
              <a:t>O</a:t>
            </a:r>
            <a:r>
              <a:rPr lang="zh-CN" altLang="en-US" sz="3200" dirty="0">
                <a:solidFill>
                  <a:schemeClr val="tx2"/>
                </a:solidFill>
              </a:rPr>
              <a:t>和</a:t>
            </a:r>
            <a:r>
              <a:rPr lang="en-US" altLang="zh-CN" sz="3200" dirty="0">
                <a:solidFill>
                  <a:schemeClr val="tx2"/>
                </a:solidFill>
              </a:rPr>
              <a:t>H</a:t>
            </a:r>
            <a:r>
              <a:rPr lang="en-US" altLang="zh-CN" sz="3200" baseline="-25000" dirty="0">
                <a:solidFill>
                  <a:schemeClr val="tx2"/>
                </a:solidFill>
              </a:rPr>
              <a:t>2</a:t>
            </a:r>
            <a:r>
              <a:rPr lang="en-US" altLang="zh-CN" sz="3200" dirty="0">
                <a:solidFill>
                  <a:schemeClr val="tx2"/>
                </a:solidFill>
              </a:rPr>
              <a:t>S   </a:t>
            </a:r>
          </a:p>
          <a:p>
            <a:pPr>
              <a:lnSpc>
                <a:spcPct val="150000"/>
              </a:lnSpc>
            </a:pPr>
            <a:r>
              <a:rPr lang="zh-CN" altLang="en-US" sz="3200" dirty="0">
                <a:solidFill>
                  <a:schemeClr val="tx2"/>
                </a:solidFill>
              </a:rPr>
              <a:t>（</a:t>
            </a:r>
            <a:r>
              <a:rPr lang="en-US" altLang="zh-CN" sz="3200" dirty="0">
                <a:solidFill>
                  <a:schemeClr val="tx2"/>
                </a:solidFill>
              </a:rPr>
              <a:t>3</a:t>
            </a:r>
            <a:r>
              <a:rPr lang="zh-CN" altLang="en-US" sz="3200" dirty="0">
                <a:solidFill>
                  <a:schemeClr val="tx2"/>
                </a:solidFill>
              </a:rPr>
              <a:t>）</a:t>
            </a:r>
            <a:r>
              <a:rPr lang="en-US" altLang="zh-CN" sz="3200" dirty="0">
                <a:solidFill>
                  <a:schemeClr val="tx2"/>
                </a:solidFill>
              </a:rPr>
              <a:t>NH</a:t>
            </a:r>
            <a:r>
              <a:rPr lang="en-US" altLang="zh-CN" sz="3200" baseline="-25000" dirty="0">
                <a:solidFill>
                  <a:schemeClr val="tx2"/>
                </a:solidFill>
              </a:rPr>
              <a:t>3</a:t>
            </a:r>
            <a:r>
              <a:rPr lang="zh-CN" altLang="en-US" sz="3200" dirty="0">
                <a:solidFill>
                  <a:schemeClr val="tx2"/>
                </a:solidFill>
              </a:rPr>
              <a:t>和</a:t>
            </a:r>
            <a:r>
              <a:rPr lang="en-US" altLang="zh-CN" sz="3200" dirty="0">
                <a:solidFill>
                  <a:schemeClr val="tx2"/>
                </a:solidFill>
              </a:rPr>
              <a:t>PH</a:t>
            </a:r>
            <a:r>
              <a:rPr lang="en-US" altLang="zh-CN" sz="3200" baseline="-25000" dirty="0">
                <a:solidFill>
                  <a:schemeClr val="tx2"/>
                </a:solidFill>
              </a:rPr>
              <a:t>3</a:t>
            </a:r>
            <a:br>
              <a:rPr lang="en-US" altLang="zh-CN" sz="3200" dirty="0">
                <a:solidFill>
                  <a:schemeClr val="tx2"/>
                </a:solidFill>
              </a:rPr>
            </a:br>
            <a:r>
              <a:rPr lang="zh-CN" altLang="en-US" sz="3200" dirty="0">
                <a:solidFill>
                  <a:schemeClr val="tx2"/>
                </a:solidFill>
              </a:rPr>
              <a:t>（</a:t>
            </a:r>
            <a:r>
              <a:rPr lang="en-US" altLang="zh-CN" sz="3200" dirty="0">
                <a:solidFill>
                  <a:schemeClr val="tx2"/>
                </a:solidFill>
              </a:rPr>
              <a:t>4</a:t>
            </a:r>
            <a:r>
              <a:rPr lang="zh-CN" altLang="en-US" sz="3200" dirty="0">
                <a:solidFill>
                  <a:schemeClr val="tx2"/>
                </a:solidFill>
              </a:rPr>
              <a:t>）</a:t>
            </a:r>
            <a:r>
              <a:rPr lang="en-US" altLang="zh-CN" sz="3200" dirty="0">
                <a:solidFill>
                  <a:schemeClr val="tx2"/>
                </a:solidFill>
              </a:rPr>
              <a:t>CH</a:t>
            </a:r>
            <a:r>
              <a:rPr lang="en-US" altLang="zh-CN" sz="3200" baseline="-25000" dirty="0">
                <a:solidFill>
                  <a:schemeClr val="tx2"/>
                </a:solidFill>
              </a:rPr>
              <a:t>4</a:t>
            </a:r>
            <a:r>
              <a:rPr lang="zh-CN" altLang="en-US" sz="3200" dirty="0">
                <a:solidFill>
                  <a:schemeClr val="tx2"/>
                </a:solidFill>
              </a:rPr>
              <a:t>和</a:t>
            </a:r>
            <a:r>
              <a:rPr lang="en-US" altLang="zh-CN" sz="3200" dirty="0">
                <a:solidFill>
                  <a:schemeClr val="tx2"/>
                </a:solidFill>
              </a:rPr>
              <a:t>SiH</a:t>
            </a:r>
            <a:r>
              <a:rPr lang="en-US" altLang="zh-CN" sz="3200" baseline="-25000" dirty="0">
                <a:solidFill>
                  <a:schemeClr val="tx2"/>
                </a:solidFill>
              </a:rPr>
              <a:t>4</a:t>
            </a:r>
          </a:p>
          <a:p>
            <a:pPr>
              <a:lnSpc>
                <a:spcPct val="150000"/>
              </a:lnSpc>
            </a:pPr>
            <a:r>
              <a:rPr lang="zh-CN" altLang="en-US" sz="3200" dirty="0">
                <a:solidFill>
                  <a:schemeClr val="tx2"/>
                </a:solidFill>
              </a:rPr>
              <a:t>（</a:t>
            </a:r>
            <a:r>
              <a:rPr lang="en-US" altLang="zh-CN" sz="3200" dirty="0">
                <a:solidFill>
                  <a:schemeClr val="tx2"/>
                </a:solidFill>
              </a:rPr>
              <a:t>5</a:t>
            </a:r>
            <a:r>
              <a:rPr lang="zh-CN" altLang="en-US" sz="3200" dirty="0">
                <a:solidFill>
                  <a:schemeClr val="tx2"/>
                </a:solidFill>
              </a:rPr>
              <a:t>）</a:t>
            </a:r>
            <a:r>
              <a:rPr lang="en-US" altLang="zh-CN" sz="3200" dirty="0">
                <a:solidFill>
                  <a:schemeClr val="tx2"/>
                </a:solidFill>
              </a:rPr>
              <a:t>CH</a:t>
            </a:r>
            <a:r>
              <a:rPr lang="en-US" altLang="zh-CN" sz="3200" baseline="-25000" dirty="0">
                <a:solidFill>
                  <a:schemeClr val="tx2"/>
                </a:solidFill>
              </a:rPr>
              <a:t>4</a:t>
            </a:r>
            <a:r>
              <a:rPr lang="zh-CN" altLang="en-US" sz="3200" dirty="0">
                <a:solidFill>
                  <a:schemeClr val="tx2"/>
                </a:solidFill>
              </a:rPr>
              <a:t>和</a:t>
            </a:r>
            <a:r>
              <a:rPr lang="en-US" altLang="zh-CN" sz="3200" dirty="0">
                <a:solidFill>
                  <a:schemeClr val="tx2"/>
                </a:solidFill>
              </a:rPr>
              <a:t>CHCl</a:t>
            </a:r>
            <a:r>
              <a:rPr lang="en-US" altLang="zh-CN" sz="3200" baseline="-25000" dirty="0">
                <a:solidFill>
                  <a:schemeClr val="tx2"/>
                </a:solidFill>
              </a:rPr>
              <a:t>3</a:t>
            </a:r>
            <a:r>
              <a:rPr lang="en-US" altLang="zh-CN" sz="3200" dirty="0">
                <a:solidFill>
                  <a:schemeClr val="tx2"/>
                </a:solidFill>
              </a:rPr>
              <a:t> </a:t>
            </a:r>
          </a:p>
          <a:p>
            <a:pPr>
              <a:lnSpc>
                <a:spcPct val="150000"/>
              </a:lnSpc>
            </a:pPr>
            <a:r>
              <a:rPr lang="zh-CN" altLang="en-US" sz="3200" dirty="0">
                <a:solidFill>
                  <a:schemeClr val="tx2"/>
                </a:solidFill>
              </a:rPr>
              <a:t>（</a:t>
            </a:r>
            <a:r>
              <a:rPr lang="en-US" altLang="zh-CN" sz="3200" dirty="0">
                <a:solidFill>
                  <a:schemeClr val="tx2"/>
                </a:solidFill>
              </a:rPr>
              <a:t>6</a:t>
            </a:r>
            <a:r>
              <a:rPr lang="zh-CN" altLang="en-US" sz="3200" dirty="0">
                <a:solidFill>
                  <a:schemeClr val="tx2"/>
                </a:solidFill>
              </a:rPr>
              <a:t>）</a:t>
            </a:r>
            <a:r>
              <a:rPr lang="en-US" altLang="zh-CN" sz="3200" dirty="0">
                <a:solidFill>
                  <a:schemeClr val="tx2"/>
                </a:solidFill>
              </a:rPr>
              <a:t>HF</a:t>
            </a:r>
            <a:r>
              <a:rPr lang="zh-CN" altLang="en-US" sz="3200" dirty="0">
                <a:solidFill>
                  <a:schemeClr val="tx2"/>
                </a:solidFill>
              </a:rPr>
              <a:t>和</a:t>
            </a:r>
            <a:r>
              <a:rPr lang="en-US" altLang="zh-CN" sz="3200" dirty="0">
                <a:solidFill>
                  <a:schemeClr val="tx2"/>
                </a:solidFill>
              </a:rPr>
              <a:t>NF</a:t>
            </a:r>
            <a:r>
              <a:rPr lang="en-US" altLang="zh-CN" sz="3200" baseline="-25000" dirty="0">
                <a:solidFill>
                  <a:schemeClr val="tx2"/>
                </a:solidFill>
              </a:rPr>
              <a:t>3</a:t>
            </a:r>
          </a:p>
        </p:txBody>
      </p:sp>
      <p:sp>
        <p:nvSpPr>
          <p:cNvPr id="2" name="页脚占位符 1">
            <a:extLst>
              <a:ext uri="{FF2B5EF4-FFF2-40B4-BE49-F238E27FC236}">
                <a16:creationId xmlns:a16="http://schemas.microsoft.com/office/drawing/2014/main" id="{5FACD2AB-D8A7-44A0-B564-10C009AED495}"/>
              </a:ext>
            </a:extLst>
          </p:cNvPr>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3416657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981200" y="277814"/>
            <a:ext cx="8229600" cy="712787"/>
          </a:xfrm>
        </p:spPr>
        <p:txBody>
          <a:bodyPr>
            <a:normAutofit/>
          </a:bodyPr>
          <a:lstStyle/>
          <a:p>
            <a:pPr algn="ctr"/>
            <a:r>
              <a:rPr lang="zh-CN" altLang="en-US" b="1" dirty="0">
                <a:ea typeface="楷体_GB2312" pitchFamily="49" charset="-122"/>
              </a:rPr>
              <a:t>价键理论的基本要点：</a:t>
            </a:r>
          </a:p>
        </p:txBody>
      </p:sp>
      <p:sp>
        <p:nvSpPr>
          <p:cNvPr id="41987" name="Rectangle 3"/>
          <p:cNvSpPr>
            <a:spLocks noGrp="1" noChangeArrowheads="1"/>
          </p:cNvSpPr>
          <p:nvPr>
            <p:ph idx="1"/>
          </p:nvPr>
        </p:nvSpPr>
        <p:spPr>
          <a:xfrm>
            <a:off x="335360" y="1152544"/>
            <a:ext cx="10945216" cy="1916416"/>
          </a:xfrm>
        </p:spPr>
        <p:txBody>
          <a:bodyPr>
            <a:normAutofit/>
          </a:bodyPr>
          <a:lstStyle/>
          <a:p>
            <a:pPr>
              <a:lnSpc>
                <a:spcPct val="150000"/>
              </a:lnSpc>
            </a:pPr>
            <a:r>
              <a:rPr lang="en-US" altLang="zh-CN" sz="2800" b="1" dirty="0">
                <a:latin typeface="+mn-ea"/>
              </a:rPr>
              <a:t>1</a:t>
            </a:r>
            <a:r>
              <a:rPr lang="zh-CN" altLang="en-US" sz="2800" b="1" dirty="0">
                <a:latin typeface="+mn-ea"/>
              </a:rPr>
              <a:t>、只有自旋方向相反的单电子可以相互配对，形成稳定的共价键。</a:t>
            </a:r>
          </a:p>
        </p:txBody>
      </p:sp>
      <p:sp>
        <p:nvSpPr>
          <p:cNvPr id="7" name="灯片编号占位符 5"/>
          <p:cNvSpPr>
            <a:spLocks noGrp="1"/>
          </p:cNvSpPr>
          <p:nvPr>
            <p:ph type="sldNum" sz="quarter" idx="12"/>
          </p:nvPr>
        </p:nvSpPr>
        <p:spPr/>
        <p:txBody>
          <a:bodyPr/>
          <a:lstStyle/>
          <a:p>
            <a:fld id="{F51DEB07-671F-4A74-A38E-9CD75C63D827}" type="slidenum">
              <a:rPr lang="en-US" altLang="zh-CN"/>
              <a:pPr/>
              <a:t>7</a:t>
            </a:fld>
            <a:endParaRPr lang="en-US" altLang="zh-CN"/>
          </a:p>
        </p:txBody>
      </p:sp>
      <p:graphicFrame>
        <p:nvGraphicFramePr>
          <p:cNvPr id="2" name="对象 1"/>
          <p:cNvGraphicFramePr>
            <a:graphicFrameLocks/>
          </p:cNvGraphicFramePr>
          <p:nvPr>
            <p:extLst>
              <p:ext uri="{D42A27DB-BD31-4B8C-83A1-F6EECF244321}">
                <p14:modId xmlns:p14="http://schemas.microsoft.com/office/powerpoint/2010/main" val="4233337827"/>
              </p:ext>
            </p:extLst>
          </p:nvPr>
        </p:nvGraphicFramePr>
        <p:xfrm>
          <a:off x="3287688" y="2924944"/>
          <a:ext cx="4729162" cy="3130550"/>
        </p:xfrm>
        <a:graphic>
          <a:graphicData uri="http://schemas.openxmlformats.org/presentationml/2006/ole">
            <mc:AlternateContent xmlns:mc="http://schemas.openxmlformats.org/markup-compatibility/2006">
              <mc:Choice xmlns:v="urn:schemas-microsoft-com:vml" Requires="v">
                <p:oleObj spid="_x0000_s16592" r:id="rId4" imgW="3429000" imgH="2085975" progId="">
                  <p:embed/>
                </p:oleObj>
              </mc:Choice>
              <mc:Fallback>
                <p:oleObj r:id="rId4" imgW="3429000" imgH="2085975" progId="">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688" y="2924944"/>
                        <a:ext cx="4729162"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3144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9445" y="1104093"/>
            <a:ext cx="7543800" cy="1224136"/>
          </a:xfrm>
        </p:spPr>
        <p:txBody>
          <a:bodyPr>
            <a:normAutofit/>
          </a:bodyPr>
          <a:lstStyle/>
          <a:p>
            <a:pPr>
              <a:lnSpc>
                <a:spcPct val="150000"/>
              </a:lnSpc>
            </a:pPr>
            <a:r>
              <a:rPr lang="en-US" altLang="zh-CN" sz="2800" b="1" dirty="0">
                <a:latin typeface="+mn-ea"/>
              </a:rPr>
              <a:t>2.</a:t>
            </a:r>
            <a:r>
              <a:rPr lang="zh-CN" altLang="en-US" sz="2800" b="1" dirty="0">
                <a:latin typeface="+mn-ea"/>
              </a:rPr>
              <a:t>共价键具有饱和性。</a:t>
            </a:r>
          </a:p>
          <a:p>
            <a:endParaRPr lang="zh-CN" altLang="en-US" sz="2800" b="1" dirty="0"/>
          </a:p>
        </p:txBody>
      </p:sp>
      <p:sp>
        <p:nvSpPr>
          <p:cNvPr id="4" name="Rectangle 2"/>
          <p:cNvSpPr>
            <a:spLocks noGrp="1" noChangeArrowheads="1"/>
          </p:cNvSpPr>
          <p:nvPr>
            <p:ph type="title"/>
          </p:nvPr>
        </p:nvSpPr>
        <p:spPr/>
        <p:txBody>
          <a:bodyPr>
            <a:normAutofit/>
          </a:bodyPr>
          <a:lstStyle/>
          <a:p>
            <a:pPr algn="ctr"/>
            <a:r>
              <a:rPr lang="zh-CN" altLang="en-US" b="1" dirty="0">
                <a:ea typeface="楷体_GB2312" pitchFamily="49" charset="-122"/>
              </a:rPr>
              <a:t>价键理论的基本要点：</a:t>
            </a:r>
          </a:p>
        </p:txBody>
      </p:sp>
      <p:graphicFrame>
        <p:nvGraphicFramePr>
          <p:cNvPr id="5" name="对象 4"/>
          <p:cNvGraphicFramePr>
            <a:graphicFrameLocks noChangeAspect="1"/>
          </p:cNvGraphicFramePr>
          <p:nvPr>
            <p:extLst>
              <p:ext uri="{D42A27DB-BD31-4B8C-83A1-F6EECF244321}">
                <p14:modId xmlns:p14="http://schemas.microsoft.com/office/powerpoint/2010/main" val="109155457"/>
              </p:ext>
            </p:extLst>
          </p:nvPr>
        </p:nvGraphicFramePr>
        <p:xfrm>
          <a:off x="2783632" y="2924944"/>
          <a:ext cx="2341562" cy="1243012"/>
        </p:xfrm>
        <a:graphic>
          <a:graphicData uri="http://schemas.openxmlformats.org/presentationml/2006/ole">
            <mc:AlternateContent xmlns:mc="http://schemas.openxmlformats.org/markup-compatibility/2006">
              <mc:Choice xmlns:v="urn:schemas-microsoft-com:vml" Requires="v">
                <p:oleObj spid="_x0000_s18234" r:id="rId3" imgW="1562100" imgH="828675" progId="">
                  <p:embed/>
                </p:oleObj>
              </mc:Choice>
              <mc:Fallback>
                <p:oleObj r:id="rId3" imgW="1562100" imgH="828675"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3632" y="2924944"/>
                        <a:ext cx="2341562" cy="124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54785241"/>
              </p:ext>
            </p:extLst>
          </p:nvPr>
        </p:nvGraphicFramePr>
        <p:xfrm>
          <a:off x="6455520" y="3212281"/>
          <a:ext cx="1928813" cy="585788"/>
        </p:xfrm>
        <a:graphic>
          <a:graphicData uri="http://schemas.openxmlformats.org/presentationml/2006/ole">
            <mc:AlternateContent xmlns:mc="http://schemas.openxmlformats.org/markup-compatibility/2006">
              <mc:Choice xmlns:v="urn:schemas-microsoft-com:vml" Requires="v">
                <p:oleObj spid="_x0000_s18235" r:id="rId5" imgW="1285875" imgH="390525" progId="">
                  <p:embed/>
                </p:oleObj>
              </mc:Choice>
              <mc:Fallback>
                <p:oleObj r:id="rId5" imgW="1285875" imgH="390525"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520" y="3212281"/>
                        <a:ext cx="1928813"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08296559"/>
              </p:ext>
            </p:extLst>
          </p:nvPr>
        </p:nvGraphicFramePr>
        <p:xfrm>
          <a:off x="5447458" y="3285306"/>
          <a:ext cx="657225" cy="457200"/>
        </p:xfrm>
        <a:graphic>
          <a:graphicData uri="http://schemas.openxmlformats.org/presentationml/2006/ole">
            <mc:AlternateContent xmlns:mc="http://schemas.openxmlformats.org/markup-compatibility/2006">
              <mc:Choice xmlns:v="urn:schemas-microsoft-com:vml" Requires="v">
                <p:oleObj spid="_x0000_s18236" r:id="rId7" imgW="438607" imgH="305118" progId="">
                  <p:embed/>
                </p:oleObj>
              </mc:Choice>
              <mc:Fallback>
                <p:oleObj r:id="rId7" imgW="438607" imgH="305118" progId="">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7458" y="3285306"/>
                        <a:ext cx="65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3912689347"/>
              </p:ext>
            </p:extLst>
          </p:nvPr>
        </p:nvGraphicFramePr>
        <p:xfrm>
          <a:off x="6672065" y="4077072"/>
          <a:ext cx="1774825" cy="501650"/>
        </p:xfrm>
        <a:graphic>
          <a:graphicData uri="http://schemas.openxmlformats.org/presentationml/2006/ole">
            <mc:AlternateContent xmlns:mc="http://schemas.openxmlformats.org/markup-compatibility/2006">
              <mc:Choice xmlns:v="urn:schemas-microsoft-com:vml" Requires="v">
                <p:oleObj spid="_x0000_s18237" r:id="rId9" imgW="1181100" imgH="333375" progId="">
                  <p:embed/>
                </p:oleObj>
              </mc:Choice>
              <mc:Fallback>
                <p:oleObj r:id="rId9" imgW="1181100" imgH="333375" progId="">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72065" y="4077072"/>
                        <a:ext cx="1774825"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页脚占位符 1">
            <a:extLst>
              <a:ext uri="{FF2B5EF4-FFF2-40B4-BE49-F238E27FC236}">
                <a16:creationId xmlns:a16="http://schemas.microsoft.com/office/drawing/2014/main" id="{EF944F1D-DC52-4EE9-9557-B01E0EF8D329}"/>
              </a:ext>
            </a:extLst>
          </p:cNvPr>
          <p:cNvSpPr>
            <a:spLocks noGrp="1"/>
          </p:cNvSpPr>
          <p:nvPr>
            <p:ph type="ftr" sz="quarter" idx="11"/>
          </p:nvPr>
        </p:nvSpPr>
        <p:spPr/>
        <p:txBody>
          <a:bodyPr/>
          <a:lstStyle/>
          <a:p>
            <a:endParaRPr lang="zh-CN" altLang="en-US" dirty="0"/>
          </a:p>
        </p:txBody>
      </p:sp>
      <p:sp>
        <p:nvSpPr>
          <p:cNvPr id="9" name="灯片编号占位符 8">
            <a:extLst>
              <a:ext uri="{FF2B5EF4-FFF2-40B4-BE49-F238E27FC236}">
                <a16:creationId xmlns:a16="http://schemas.microsoft.com/office/drawing/2014/main" id="{9B2B5948-0595-43FB-9573-120AE3AB694A}"/>
              </a:ext>
            </a:extLst>
          </p:cNvPr>
          <p:cNvSpPr>
            <a:spLocks noGrp="1"/>
          </p:cNvSpPr>
          <p:nvPr>
            <p:ph type="sldNum" sz="quarter" idx="12"/>
          </p:nvPr>
        </p:nvSpPr>
        <p:spPr/>
        <p:txBody>
          <a:bodyPr/>
          <a:lstStyle/>
          <a:p>
            <a:fld id="{0C913308-F349-4B6D-A68A-DD1791B4A57B}" type="slidenum">
              <a:rPr lang="zh-CN" altLang="en-US" smtClean="0"/>
              <a:t>8</a:t>
            </a:fld>
            <a:endParaRPr lang="zh-CN" altLang="en-US" dirty="0"/>
          </a:p>
        </p:txBody>
      </p:sp>
    </p:spTree>
    <p:extLst>
      <p:ext uri="{BB962C8B-B14F-4D97-AF65-F5344CB8AC3E}">
        <p14:creationId xmlns:p14="http://schemas.microsoft.com/office/powerpoint/2010/main" val="378838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2" presetClass="entr" presetSubtype="4"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normAutofit/>
          </a:bodyPr>
          <a:lstStyle/>
          <a:p>
            <a:pPr algn="ctr"/>
            <a:r>
              <a:rPr lang="zh-CN" altLang="en-US" b="1" dirty="0">
                <a:ea typeface="楷体_GB2312" pitchFamily="49" charset="-122"/>
              </a:rPr>
              <a:t>价键理论的基本要点：</a:t>
            </a:r>
          </a:p>
        </p:txBody>
      </p:sp>
      <p:pic>
        <p:nvPicPr>
          <p:cNvPr id="6" name="Picture 5"/>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066" t="3564"/>
          <a:stretch/>
        </p:blipFill>
        <p:spPr bwMode="auto">
          <a:xfrm>
            <a:off x="1718008" y="2359015"/>
            <a:ext cx="8839827"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983432" y="1196713"/>
            <a:ext cx="3280065" cy="535531"/>
          </a:xfrm>
          <a:prstGeom prst="rect">
            <a:avLst/>
          </a:prstGeom>
        </p:spPr>
        <p:txBody>
          <a:bodyPr wrap="none">
            <a:spAutoFit/>
          </a:bodyPr>
          <a:lstStyle/>
          <a:p>
            <a:pPr>
              <a:lnSpc>
                <a:spcPct val="120000"/>
              </a:lnSpc>
            </a:pPr>
            <a:r>
              <a:rPr lang="en-US" altLang="zh-CN" sz="2400" b="1" dirty="0">
                <a:latin typeface="+mn-ea"/>
              </a:rPr>
              <a:t>3.</a:t>
            </a:r>
            <a:r>
              <a:rPr lang="zh-CN" altLang="en-US" sz="2400" b="1" dirty="0">
                <a:latin typeface="+mn-ea"/>
              </a:rPr>
              <a:t>共价键具有方向性。</a:t>
            </a:r>
          </a:p>
        </p:txBody>
      </p:sp>
      <p:sp>
        <p:nvSpPr>
          <p:cNvPr id="2" name="页脚占位符 1">
            <a:extLst>
              <a:ext uri="{FF2B5EF4-FFF2-40B4-BE49-F238E27FC236}">
                <a16:creationId xmlns:a16="http://schemas.microsoft.com/office/drawing/2014/main" id="{D9A21495-3359-4E8C-B80A-0AD74E98A28C}"/>
              </a:ext>
            </a:extLst>
          </p:cNvPr>
          <p:cNvSpPr>
            <a:spLocks noGrp="1"/>
          </p:cNvSpPr>
          <p:nvPr>
            <p:ph type="ftr" sz="quarter" idx="11"/>
          </p:nvPr>
        </p:nvSpPr>
        <p:spPr/>
        <p:txBody>
          <a:bodyPr/>
          <a:lstStyle/>
          <a:p>
            <a:endParaRPr lang="zh-CN" altLang="en-US" dirty="0"/>
          </a:p>
        </p:txBody>
      </p:sp>
      <p:sp>
        <p:nvSpPr>
          <p:cNvPr id="3" name="灯片编号占位符 2">
            <a:extLst>
              <a:ext uri="{FF2B5EF4-FFF2-40B4-BE49-F238E27FC236}">
                <a16:creationId xmlns:a16="http://schemas.microsoft.com/office/drawing/2014/main" id="{8A6C601D-165F-4CDE-A152-06FB6E9ED560}"/>
              </a:ext>
            </a:extLst>
          </p:cNvPr>
          <p:cNvSpPr>
            <a:spLocks noGrp="1"/>
          </p:cNvSpPr>
          <p:nvPr>
            <p:ph type="sldNum" sz="quarter" idx="12"/>
          </p:nvPr>
        </p:nvSpPr>
        <p:spPr/>
        <p:txBody>
          <a:bodyPr/>
          <a:lstStyle/>
          <a:p>
            <a:fld id="{0C913308-F349-4B6D-A68A-DD1791B4A57B}" type="slidenum">
              <a:rPr lang="zh-CN" altLang="en-US" smtClean="0"/>
              <a:t>9</a:t>
            </a:fld>
            <a:endParaRPr lang="zh-CN" altLang="en-US" dirty="0"/>
          </a:p>
        </p:txBody>
      </p:sp>
    </p:spTree>
    <p:extLst>
      <p:ext uri="{BB962C8B-B14F-4D97-AF65-F5344CB8AC3E}">
        <p14:creationId xmlns:p14="http://schemas.microsoft.com/office/powerpoint/2010/main" val="92489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878</TotalTime>
  <Words>5818</Words>
  <Application>Microsoft Office PowerPoint</Application>
  <PresentationFormat>宽屏</PresentationFormat>
  <Paragraphs>607</Paragraphs>
  <Slides>69</Slides>
  <Notes>47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69</vt:i4>
      </vt:variant>
    </vt:vector>
  </HeadingPairs>
  <TitlesOfParts>
    <vt:vector size="89" baseType="lpstr">
      <vt:lpstr>DFKai-SB</vt:lpstr>
      <vt:lpstr>华文中宋</vt:lpstr>
      <vt:lpstr>楷体</vt:lpstr>
      <vt:lpstr>楷体_GB2312</vt:lpstr>
      <vt:lpstr>宋体</vt:lpstr>
      <vt:lpstr>微软雅黑</vt:lpstr>
      <vt:lpstr>Arial</vt:lpstr>
      <vt:lpstr>Calibri</vt:lpstr>
      <vt:lpstr>Cambria Math</vt:lpstr>
      <vt:lpstr>Garamond</vt:lpstr>
      <vt:lpstr>Impact</vt:lpstr>
      <vt:lpstr>Symbol</vt:lpstr>
      <vt:lpstr>Times New Roman</vt:lpstr>
      <vt:lpstr>Verdana</vt:lpstr>
      <vt:lpstr>Wingdings</vt:lpstr>
      <vt:lpstr>NewsPrint</vt:lpstr>
      <vt:lpstr>CS ChemDraw Drawing</vt:lpstr>
      <vt:lpstr>Equation</vt:lpstr>
      <vt:lpstr>文档</vt:lpstr>
      <vt:lpstr>公式</vt:lpstr>
      <vt:lpstr>第十一章 分子结构</vt:lpstr>
      <vt:lpstr>PowerPoint 演示文稿</vt:lpstr>
      <vt:lpstr>分子结构</vt:lpstr>
      <vt:lpstr>离子键与共价键的区别</vt:lpstr>
      <vt:lpstr>经典Lewis学说</vt:lpstr>
      <vt:lpstr>现代价键理论</vt:lpstr>
      <vt:lpstr>价键理论的基本要点：</vt:lpstr>
      <vt:lpstr>价键理论的基本要点：</vt:lpstr>
      <vt:lpstr>价键理论的基本要点：</vt:lpstr>
      <vt:lpstr>共价建的类型</vt:lpstr>
      <vt:lpstr>（1）σ键： “头碰头”的方式进行重叠</vt:lpstr>
      <vt:lpstr>PowerPoint 演示文稿</vt:lpstr>
      <vt:lpstr>PowerPoint 演示文稿</vt:lpstr>
      <vt:lpstr>（3） 配位键（coordination bond)</vt:lpstr>
      <vt:lpstr>共价键的键参数（bond parameter）</vt:lpstr>
      <vt:lpstr>键能</vt:lpstr>
      <vt:lpstr>键长</vt:lpstr>
      <vt:lpstr>键角： 分子中，同一原子形成的两个化学键之间的夹角</vt:lpstr>
      <vt:lpstr>5. 键的极性和分子的极性</vt:lpstr>
      <vt:lpstr>PowerPoint 演示文稿</vt:lpstr>
      <vt:lpstr>第二节 杂化轨道理论  (hybrid orbital theory)</vt:lpstr>
      <vt:lpstr>一、杂化轨道理论的基本要点：</vt:lpstr>
      <vt:lpstr>PowerPoint 演示文稿</vt:lpstr>
      <vt:lpstr>二、杂化轨道的类型和分子的空间构型 </vt:lpstr>
      <vt:lpstr>sp杂化</vt:lpstr>
      <vt:lpstr>PowerPoint 演示文稿</vt:lpstr>
      <vt:lpstr>sp2 杂化：</vt:lpstr>
      <vt:lpstr>PowerPoint 演示文稿</vt:lpstr>
      <vt:lpstr>sp3杂化</vt:lpstr>
      <vt:lpstr>PowerPoint 演示文稿</vt:lpstr>
      <vt:lpstr>等性与不等杂化 </vt:lpstr>
      <vt:lpstr>PowerPoint 演示文稿</vt:lpstr>
      <vt:lpstr>PowerPoint 演示文稿</vt:lpstr>
      <vt:lpstr>PowerPoint 演示文稿</vt:lpstr>
      <vt:lpstr>PowerPoint 演示文稿</vt:lpstr>
      <vt:lpstr>第三节价层电子对互斥理论 （valence shell electron pair repulsion theory） </vt:lpstr>
      <vt:lpstr>价层电子对互斥理论_基本论点 </vt:lpstr>
      <vt:lpstr>价层电子对互斥理论_基本论点 </vt:lpstr>
      <vt:lpstr>价层电子对互斥理论_基本论点 </vt:lpstr>
      <vt:lpstr>价电子对的构型和分子构型</vt:lpstr>
      <vt:lpstr>判断共价分子空间构型的一般规则</vt:lpstr>
      <vt:lpstr>分子几何构型的判断过程 </vt:lpstr>
      <vt:lpstr>PowerPoint 演示文稿</vt:lpstr>
      <vt:lpstr>五、分子轨道理论简介</vt:lpstr>
      <vt:lpstr>分子轨道理论的基本要点 ：</vt:lpstr>
      <vt:lpstr>分子轨道理论的基本要点 ：</vt:lpstr>
      <vt:lpstr>3、 为了有效地组合成分子轨道，要求成键的各原子轨道必须符合以下三个原则：</vt:lpstr>
      <vt:lpstr>分子轨道的类型</vt:lpstr>
      <vt:lpstr>2)、π分子轨道（肩并肩）</vt:lpstr>
      <vt:lpstr>分子轨道能级及分子轨道中电子的排布 </vt:lpstr>
      <vt:lpstr>同核双分子轨道能级图</vt:lpstr>
      <vt:lpstr>分子轨道中电子的排布</vt:lpstr>
      <vt:lpstr>键级 </vt:lpstr>
      <vt:lpstr>例：H2、N2、O2的键级</vt:lpstr>
      <vt:lpstr>第五节  分子间作用力和氢键  （Intermolecular Force and Hydrogen Bond)</vt:lpstr>
      <vt:lpstr>第五节  分子间作用力和氢键  （Intermolecular Force and Hydrogen Bond)</vt:lpstr>
      <vt:lpstr>分子间的作用力（Intermolecular Force）</vt:lpstr>
      <vt:lpstr>范德华力的特点</vt:lpstr>
      <vt:lpstr>取向力</vt:lpstr>
      <vt:lpstr>诱导力</vt:lpstr>
      <vt:lpstr>色散力</vt:lpstr>
      <vt:lpstr>色散力</vt:lpstr>
      <vt:lpstr>PowerPoint 演示文稿</vt:lpstr>
      <vt:lpstr>氢键(Hydrogen Bond)</vt:lpstr>
      <vt:lpstr>PowerPoint 演示文稿</vt:lpstr>
      <vt:lpstr>PowerPoint 演示文稿</vt:lpstr>
      <vt:lpstr>PowerPoint 演示文稿</vt:lpstr>
      <vt:lpstr>PowerPoint 演示文稿</vt:lpstr>
      <vt:lpstr>例题：下列各对分子中，哪个分子的极性较强，沸点高？试简单说明原因。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分子结构</dc:title>
  <dc:creator>lenovo</dc:creator>
  <cp:lastModifiedBy>李晓琳</cp:lastModifiedBy>
  <cp:revision>262</cp:revision>
  <dcterms:created xsi:type="dcterms:W3CDTF">2015-07-28T09:37:44Z</dcterms:created>
  <dcterms:modified xsi:type="dcterms:W3CDTF">2018-01-02T16:58:30Z</dcterms:modified>
</cp:coreProperties>
</file>