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C0000"/>
    <a:srgbClr val="660066"/>
    <a:srgbClr val="660033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03" autoAdjust="0"/>
    <p:restoredTop sz="83061" autoAdjust="0"/>
  </p:normalViewPr>
  <p:slideViewPr>
    <p:cSldViewPr>
      <p:cViewPr varScale="1">
        <p:scale>
          <a:sx n="91" d="100"/>
          <a:sy n="91" d="100"/>
        </p:scale>
        <p:origin x="62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398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3127"/>
        <p:guide pos="2141"/>
      </p:guideLst>
    </p:cSldViewPr>
  </p:notesViewPr>
  <p:gridSpacing cx="72008" cy="72008"/>
</p:viewPr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DE3A7-6915-4B6A-BD6F-B8191341F199}">
      <dsp:nvSpPr>
        <dsp:cNvPr id="0" name=""/>
        <dsp:cNvSpPr/>
      </dsp:nvSpPr>
      <dsp:spPr>
        <a:xfrm>
          <a:off x="2438399" y="0"/>
          <a:ext cx="3657600" cy="1031868"/>
        </a:xfrm>
        <a:prstGeom prst="round2Diag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kumimoji="1" lang="en-US" altLang="zh-CN" sz="3200" b="1" kern="1200" dirty="0"/>
            <a:t>[B</a:t>
          </a:r>
          <a:r>
            <a:rPr kumimoji="1" lang="en-US" altLang="zh-CN" sz="3200" b="1" kern="1200" baseline="30000" dirty="0"/>
            <a:t>-</a:t>
          </a:r>
          <a:r>
            <a:rPr kumimoji="1" lang="en-US" altLang="zh-CN" sz="3200" b="1" kern="1200" dirty="0"/>
            <a:t>]+[HB]</a:t>
          </a:r>
          <a:endParaRPr lang="zh-CN" altLang="en-US" sz="3200" b="1" kern="1200" dirty="0"/>
        </a:p>
      </dsp:txBody>
      <dsp:txXfrm>
        <a:off x="2488771" y="50372"/>
        <a:ext cx="3556856" cy="931124"/>
      </dsp:txXfrm>
    </dsp:sp>
    <dsp:sp modelId="{D1336860-25BB-468D-84B0-5B9519606C27}">
      <dsp:nvSpPr>
        <dsp:cNvPr id="0" name=""/>
        <dsp:cNvSpPr/>
      </dsp:nvSpPr>
      <dsp:spPr>
        <a:xfrm>
          <a:off x="0" y="0"/>
          <a:ext cx="2438400" cy="10318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缓冲总浓度</a:t>
          </a:r>
        </a:p>
      </dsp:txBody>
      <dsp:txXfrm>
        <a:off x="50372" y="50372"/>
        <a:ext cx="2337656" cy="9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021AF-2149-4F75-AF7A-946A49C2EE97}">
      <dsp:nvSpPr>
        <dsp:cNvPr id="0" name=""/>
        <dsp:cNvSpPr/>
      </dsp:nvSpPr>
      <dsp:spPr>
        <a:xfrm rot="5400000">
          <a:off x="-259669" y="263169"/>
          <a:ext cx="1731132" cy="121179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第一</a:t>
          </a:r>
        </a:p>
      </dsp:txBody>
      <dsp:txXfrm rot="-5400000">
        <a:off x="1" y="609397"/>
        <a:ext cx="1211793" cy="519339"/>
      </dsp:txXfrm>
    </dsp:sp>
    <dsp:sp modelId="{06F26F5F-8C8E-47C0-A45B-6EBB0E9CE042}">
      <dsp:nvSpPr>
        <dsp:cNvPr id="0" name=""/>
        <dsp:cNvSpPr/>
      </dsp:nvSpPr>
      <dsp:spPr>
        <a:xfrm rot="5400000">
          <a:off x="4910303" y="-3695010"/>
          <a:ext cx="1125236" cy="85222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楷体_GB2312" pitchFamily="49" charset="-122"/>
            </a:rPr>
            <a:t>选择适当的缓冲系（</a:t>
          </a:r>
          <a:r>
            <a:rPr lang="zh-CN" altLang="en-US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共轭酸的</a:t>
          </a:r>
          <a:r>
            <a:rPr lang="en-US" altLang="zh-CN" sz="2400" b="1" kern="1200" dirty="0" err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p</a:t>
          </a:r>
          <a:r>
            <a:rPr lang="en-US" altLang="zh-CN" sz="2400" b="1" i="1" kern="1200" dirty="0" err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K</a:t>
          </a:r>
          <a:r>
            <a:rPr lang="en-US" altLang="zh-CN" sz="2400" b="1" kern="1200" baseline="-25000" dirty="0" err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a</a:t>
          </a:r>
          <a:r>
            <a:rPr lang="zh-CN" altLang="en-US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值接近所需</a:t>
          </a:r>
          <a:r>
            <a:rPr lang="en-US" altLang="zh-CN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pH</a:t>
          </a:r>
          <a:r>
            <a:rPr lang="zh-CN" altLang="en-US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值）</a:t>
          </a:r>
          <a:endParaRPr lang="zh-CN" altLang="en-US" sz="2400" b="1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altLang="en-US" sz="2400" b="1" kern="1200">
              <a:latin typeface="Times New Roman" pitchFamily="18" charset="0"/>
              <a:ea typeface="楷体_GB2312" pitchFamily="49" charset="-122"/>
            </a:rPr>
            <a:t>缓冲溶液的</a:t>
          </a:r>
          <a:r>
            <a:rPr kumimoji="1" lang="en-US" altLang="zh-CN" sz="2400" b="1" kern="1200">
              <a:latin typeface="Times New Roman" pitchFamily="18" charset="0"/>
              <a:ea typeface="楷体_GB2312" pitchFamily="49" charset="-122"/>
            </a:rPr>
            <a:t>pH</a:t>
          </a:r>
          <a:r>
            <a:rPr kumimoji="1" lang="zh-CN" altLang="en-US" sz="2400" b="1" kern="1200">
              <a:latin typeface="Times New Roman" pitchFamily="18" charset="0"/>
              <a:ea typeface="楷体_GB2312" pitchFamily="49" charset="-122"/>
            </a:rPr>
            <a:t>值落在所选缓冲对的</a:t>
          </a:r>
          <a:r>
            <a:rPr kumimoji="1" lang="en-US" altLang="zh-CN" sz="2400" b="1" kern="1200">
              <a:latin typeface="Times New Roman" pitchFamily="18" charset="0"/>
              <a:ea typeface="楷体_GB2312" pitchFamily="49" charset="-122"/>
            </a:rPr>
            <a:t>p</a:t>
          </a:r>
          <a:r>
            <a:rPr kumimoji="1" lang="en-US" altLang="zh-CN" sz="2400" b="1" i="1" kern="1200">
              <a:latin typeface="Times New Roman" pitchFamily="18" charset="0"/>
              <a:ea typeface="楷体_GB2312" pitchFamily="49" charset="-122"/>
            </a:rPr>
            <a:t>K</a:t>
          </a:r>
          <a:r>
            <a:rPr kumimoji="1" lang="en-US" altLang="zh-CN" sz="2400" b="1" kern="1200">
              <a:latin typeface="Times New Roman" pitchFamily="18" charset="0"/>
              <a:ea typeface="楷体_GB2312" pitchFamily="49" charset="-122"/>
            </a:rPr>
            <a:t>a±</a:t>
          </a:r>
          <a:r>
            <a:rPr kumimoji="1" lang="zh-CN" altLang="en-US" sz="2400" b="1" kern="1200">
              <a:latin typeface="Times New Roman" pitchFamily="18" charset="0"/>
              <a:ea typeface="楷体_GB2312" pitchFamily="49" charset="-122"/>
            </a:rPr>
            <a:t>１范围内</a:t>
          </a:r>
          <a:endParaRPr lang="zh-CN" altLang="en-US" sz="2400" b="1" kern="1200" dirty="0"/>
        </a:p>
      </dsp:txBody>
      <dsp:txXfrm rot="-5400000">
        <a:off x="1211793" y="58429"/>
        <a:ext cx="8467328" cy="1015378"/>
      </dsp:txXfrm>
    </dsp:sp>
    <dsp:sp modelId="{60877224-1B1B-4CEA-8842-71D4BD6FB9E4}">
      <dsp:nvSpPr>
        <dsp:cNvPr id="0" name=""/>
        <dsp:cNvSpPr/>
      </dsp:nvSpPr>
      <dsp:spPr>
        <a:xfrm rot="5400000">
          <a:off x="-259669" y="1801719"/>
          <a:ext cx="1731132" cy="121179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第二</a:t>
          </a:r>
        </a:p>
      </dsp:txBody>
      <dsp:txXfrm rot="-5400000">
        <a:off x="1" y="2147947"/>
        <a:ext cx="1211793" cy="519339"/>
      </dsp:txXfrm>
    </dsp:sp>
    <dsp:sp modelId="{A5A7EE40-7BE5-451A-A278-9F3D1AEF5A8A}">
      <dsp:nvSpPr>
        <dsp:cNvPr id="0" name=""/>
        <dsp:cNvSpPr/>
      </dsp:nvSpPr>
      <dsp:spPr>
        <a:xfrm rot="5400000">
          <a:off x="4910303" y="-2156461"/>
          <a:ext cx="1125236" cy="85222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Times New Roman" pitchFamily="18" charset="0"/>
              <a:ea typeface="楷体_GB2312" pitchFamily="49" charset="-122"/>
            </a:rPr>
            <a:t>缓冲溶液要有适当的总浓度</a:t>
          </a:r>
          <a:r>
            <a:rPr lang="zh-CN" altLang="en-US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 </a:t>
          </a:r>
          <a:endParaRPr lang="zh-CN" altLang="en-US" sz="2400" b="1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在</a:t>
          </a:r>
          <a:r>
            <a:rPr lang="en-US" altLang="zh-CN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0.05-0.2 mol·L</a:t>
          </a:r>
          <a:r>
            <a:rPr lang="en-US" altLang="zh-CN" sz="2400" b="1" kern="12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-1</a:t>
          </a:r>
          <a:r>
            <a:rPr lang="zh-CN" altLang="en-US" sz="2400" b="1" kern="1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rPr>
            <a:t>间为宜</a:t>
          </a:r>
          <a:endParaRPr lang="zh-CN" altLang="en-US" sz="2400" b="1" kern="1200" dirty="0"/>
        </a:p>
      </dsp:txBody>
      <dsp:txXfrm rot="-5400000">
        <a:off x="1211793" y="1596978"/>
        <a:ext cx="8467328" cy="1015378"/>
      </dsp:txXfrm>
    </dsp:sp>
    <dsp:sp modelId="{C2BA63BB-F366-4602-A266-C2CE9BF765AE}">
      <dsp:nvSpPr>
        <dsp:cNvPr id="0" name=""/>
        <dsp:cNvSpPr/>
      </dsp:nvSpPr>
      <dsp:spPr>
        <a:xfrm rot="5400000">
          <a:off x="-259669" y="3340269"/>
          <a:ext cx="1731132" cy="121179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第三</a:t>
          </a:r>
        </a:p>
      </dsp:txBody>
      <dsp:txXfrm rot="-5400000">
        <a:off x="1" y="3686497"/>
        <a:ext cx="1211793" cy="519339"/>
      </dsp:txXfrm>
    </dsp:sp>
    <dsp:sp modelId="{8187CFE3-5224-48EB-A1EA-5C17912FC023}">
      <dsp:nvSpPr>
        <dsp:cNvPr id="0" name=""/>
        <dsp:cNvSpPr/>
      </dsp:nvSpPr>
      <dsp:spPr>
        <a:xfrm rot="5400000">
          <a:off x="4910303" y="-617911"/>
          <a:ext cx="1125236" cy="85222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/>
            <a:t>计算所需缓冲系的量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/>
            <a:t>校正（考虑离子强度的影响）</a:t>
          </a:r>
        </a:p>
      </dsp:txBody>
      <dsp:txXfrm rot="-5400000">
        <a:off x="1211793" y="3135528"/>
        <a:ext cx="8467328" cy="101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E061A-C2F6-4B65-99F4-1C1058B9C50A}">
      <dsp:nvSpPr>
        <dsp:cNvPr id="0" name=""/>
        <dsp:cNvSpPr/>
      </dsp:nvSpPr>
      <dsp:spPr>
        <a:xfrm>
          <a:off x="6" y="2313"/>
          <a:ext cx="2319642" cy="11598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缓冲溶液</a:t>
          </a:r>
          <a:r>
            <a:rPr lang="en-US" altLang="zh-CN" sz="2400" b="1" kern="1200" dirty="0"/>
            <a:t>PH</a:t>
          </a:r>
          <a:r>
            <a:rPr lang="zh-CN" altLang="en-US" sz="2400" b="1" kern="1200" dirty="0"/>
            <a:t>计算公式</a:t>
          </a:r>
        </a:p>
      </dsp:txBody>
      <dsp:txXfrm>
        <a:off x="33976" y="36283"/>
        <a:ext cx="2251702" cy="1091881"/>
      </dsp:txXfrm>
    </dsp:sp>
    <dsp:sp modelId="{EE3F588E-B7D1-42BD-842A-95A9F0EC103A}">
      <dsp:nvSpPr>
        <dsp:cNvPr id="0" name=""/>
        <dsp:cNvSpPr/>
      </dsp:nvSpPr>
      <dsp:spPr>
        <a:xfrm>
          <a:off x="231970" y="1162134"/>
          <a:ext cx="411759" cy="869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865"/>
              </a:lnTo>
              <a:lnTo>
                <a:pt x="411759" y="86986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E47A5-0236-450C-A24A-56793185F898}">
      <dsp:nvSpPr>
        <dsp:cNvPr id="0" name=""/>
        <dsp:cNvSpPr/>
      </dsp:nvSpPr>
      <dsp:spPr>
        <a:xfrm>
          <a:off x="643730" y="1452089"/>
          <a:ext cx="2748367" cy="1159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a typeface="楷体_GB2312" pitchFamily="49" charset="-122"/>
            </a:rPr>
            <a:t>当所用共轭酸和共轭碱浓度相等时</a:t>
          </a:r>
          <a:endParaRPr lang="zh-CN" altLang="en-US" sz="2400" b="1" kern="1200" dirty="0"/>
        </a:p>
      </dsp:txBody>
      <dsp:txXfrm>
        <a:off x="677700" y="1486059"/>
        <a:ext cx="2680427" cy="1091881"/>
      </dsp:txXfrm>
    </dsp:sp>
    <dsp:sp modelId="{E5704F83-7D78-4E14-B9CD-F37859E3F817}">
      <dsp:nvSpPr>
        <dsp:cNvPr id="0" name=""/>
        <dsp:cNvSpPr/>
      </dsp:nvSpPr>
      <dsp:spPr>
        <a:xfrm>
          <a:off x="231970" y="1162134"/>
          <a:ext cx="411759" cy="231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9642"/>
              </a:lnTo>
              <a:lnTo>
                <a:pt x="411759" y="231964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E87BB-9B3E-4E81-A155-0092315D2B7B}">
      <dsp:nvSpPr>
        <dsp:cNvPr id="0" name=""/>
        <dsp:cNvSpPr/>
      </dsp:nvSpPr>
      <dsp:spPr>
        <a:xfrm>
          <a:off x="643730" y="2901865"/>
          <a:ext cx="2748367" cy="11598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a typeface="楷体_GB2312" pitchFamily="49" charset="-122"/>
            </a:rPr>
            <a:t>当所用共轭酸和共轭碱浓度不相等时</a:t>
          </a:r>
          <a:endParaRPr lang="zh-CN" altLang="en-US" sz="2400" b="1" kern="1200" dirty="0"/>
        </a:p>
      </dsp:txBody>
      <dsp:txXfrm>
        <a:off x="677700" y="2935835"/>
        <a:ext cx="2680427" cy="1091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B05E1-BF39-4B56-8184-4833A1D69AB0}">
      <dsp:nvSpPr>
        <dsp:cNvPr id="0" name=""/>
        <dsp:cNvSpPr/>
      </dsp:nvSpPr>
      <dsp:spPr>
        <a:xfrm rot="5400000">
          <a:off x="-217063" y="221859"/>
          <a:ext cx="1447091" cy="101296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/>
            <a:t>一</a:t>
          </a:r>
        </a:p>
      </dsp:txBody>
      <dsp:txXfrm rot="-5400000">
        <a:off x="1" y="511277"/>
        <a:ext cx="1012964" cy="434127"/>
      </dsp:txXfrm>
    </dsp:sp>
    <dsp:sp modelId="{7288D522-AEFC-412D-B371-2A3EF68DE2C3}">
      <dsp:nvSpPr>
        <dsp:cNvPr id="0" name=""/>
        <dsp:cNvSpPr/>
      </dsp:nvSpPr>
      <dsp:spPr>
        <a:xfrm rot="5400000">
          <a:off x="2468204" y="-1450444"/>
          <a:ext cx="940609" cy="3851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缓冲溶液的组成</a:t>
          </a:r>
          <a:endParaRPr lang="zh-CN" altLang="en-US" sz="24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作用机制</a:t>
          </a:r>
          <a:endParaRPr lang="zh-CN" altLang="en-US" sz="2400" kern="1200" dirty="0"/>
        </a:p>
      </dsp:txBody>
      <dsp:txXfrm rot="-5400000">
        <a:off x="1012965" y="50712"/>
        <a:ext cx="3805172" cy="848775"/>
      </dsp:txXfrm>
    </dsp:sp>
    <dsp:sp modelId="{7C938CEE-66D6-4E93-B9D3-EF428E82DB88}">
      <dsp:nvSpPr>
        <dsp:cNvPr id="0" name=""/>
        <dsp:cNvSpPr/>
      </dsp:nvSpPr>
      <dsp:spPr>
        <a:xfrm rot="5400000">
          <a:off x="-217063" y="1524448"/>
          <a:ext cx="1447091" cy="1012964"/>
        </a:xfrm>
        <a:prstGeom prst="chevron">
          <a:avLst/>
        </a:prstGeom>
        <a:gradFill rotWithShape="0">
          <a:gsLst>
            <a:gs pos="0">
              <a:schemeClr val="accent4">
                <a:hueOff val="3470782"/>
                <a:satOff val="-19734"/>
                <a:lumOff val="6340"/>
                <a:alphaOff val="0"/>
                <a:shade val="63000"/>
                <a:satMod val="165000"/>
              </a:schemeClr>
            </a:gs>
            <a:gs pos="30000">
              <a:schemeClr val="accent4">
                <a:hueOff val="3470782"/>
                <a:satOff val="-19734"/>
                <a:lumOff val="6340"/>
                <a:alphaOff val="0"/>
                <a:shade val="58000"/>
                <a:satMod val="165000"/>
              </a:schemeClr>
            </a:gs>
            <a:gs pos="75000">
              <a:schemeClr val="accent4">
                <a:hueOff val="3470782"/>
                <a:satOff val="-19734"/>
                <a:lumOff val="6340"/>
                <a:alphaOff val="0"/>
                <a:shade val="30000"/>
                <a:satMod val="175000"/>
              </a:schemeClr>
            </a:gs>
            <a:gs pos="100000">
              <a:schemeClr val="accent4">
                <a:hueOff val="3470782"/>
                <a:satOff val="-19734"/>
                <a:lumOff val="634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3470782"/>
              <a:satOff val="-19734"/>
              <a:lumOff val="634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/>
            <a:t>二</a:t>
          </a:r>
        </a:p>
      </dsp:txBody>
      <dsp:txXfrm rot="-5400000">
        <a:off x="1" y="1813866"/>
        <a:ext cx="1012964" cy="434127"/>
      </dsp:txXfrm>
    </dsp:sp>
    <dsp:sp modelId="{3A485E1F-AF0C-474F-8B2F-D9BB5CD56213}">
      <dsp:nvSpPr>
        <dsp:cNvPr id="0" name=""/>
        <dsp:cNvSpPr/>
      </dsp:nvSpPr>
      <dsp:spPr>
        <a:xfrm rot="5400000">
          <a:off x="2468204" y="-147855"/>
          <a:ext cx="940609" cy="3851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70782"/>
              <a:satOff val="-19734"/>
              <a:lumOff val="634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缓冲溶液的</a:t>
          </a:r>
          <a:r>
            <a:rPr lang="en-US" altLang="zh-CN" sz="2400" b="1" kern="1200" dirty="0">
              <a:latin typeface="楷体_GB2312" pitchFamily="49" charset="-122"/>
              <a:ea typeface="楷体_GB2312" pitchFamily="49" charset="-122"/>
            </a:rPr>
            <a:t>pH</a:t>
          </a: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计算</a:t>
          </a:r>
          <a:endParaRPr lang="zh-CN" altLang="en-US" sz="2400" kern="1200" dirty="0"/>
        </a:p>
      </dsp:txBody>
      <dsp:txXfrm rot="-5400000">
        <a:off x="1012965" y="1353301"/>
        <a:ext cx="3805172" cy="848775"/>
      </dsp:txXfrm>
    </dsp:sp>
    <dsp:sp modelId="{7E298451-7F62-4AC8-A384-A9A072337CF8}">
      <dsp:nvSpPr>
        <dsp:cNvPr id="0" name=""/>
        <dsp:cNvSpPr/>
      </dsp:nvSpPr>
      <dsp:spPr>
        <a:xfrm rot="5400000">
          <a:off x="-217063" y="2827036"/>
          <a:ext cx="1447091" cy="1012964"/>
        </a:xfrm>
        <a:prstGeom prst="chevron">
          <a:avLst/>
        </a:prstGeom>
        <a:gradFill rotWithShape="0">
          <a:gsLst>
            <a:gs pos="0">
              <a:schemeClr val="accent4">
                <a:hueOff val="6941564"/>
                <a:satOff val="-39468"/>
                <a:lumOff val="12680"/>
                <a:alphaOff val="0"/>
                <a:shade val="63000"/>
                <a:satMod val="165000"/>
              </a:schemeClr>
            </a:gs>
            <a:gs pos="30000">
              <a:schemeClr val="accent4">
                <a:hueOff val="6941564"/>
                <a:satOff val="-39468"/>
                <a:lumOff val="12680"/>
                <a:alphaOff val="0"/>
                <a:shade val="58000"/>
                <a:satMod val="165000"/>
              </a:schemeClr>
            </a:gs>
            <a:gs pos="75000">
              <a:schemeClr val="accent4">
                <a:hueOff val="6941564"/>
                <a:satOff val="-39468"/>
                <a:lumOff val="12680"/>
                <a:alphaOff val="0"/>
                <a:shade val="30000"/>
                <a:satMod val="175000"/>
              </a:schemeClr>
            </a:gs>
            <a:gs pos="100000">
              <a:schemeClr val="accent4">
                <a:hueOff val="6941564"/>
                <a:satOff val="-39468"/>
                <a:lumOff val="1268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6941564"/>
              <a:satOff val="-39468"/>
              <a:lumOff val="1268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/>
            <a:t>三</a:t>
          </a:r>
          <a:endParaRPr lang="zh-CN" altLang="en-US" sz="2400" kern="1200" dirty="0"/>
        </a:p>
      </dsp:txBody>
      <dsp:txXfrm rot="-5400000">
        <a:off x="1" y="3116454"/>
        <a:ext cx="1012964" cy="434127"/>
      </dsp:txXfrm>
    </dsp:sp>
    <dsp:sp modelId="{4A05725D-B805-43D9-9548-A8006372510D}">
      <dsp:nvSpPr>
        <dsp:cNvPr id="0" name=""/>
        <dsp:cNvSpPr/>
      </dsp:nvSpPr>
      <dsp:spPr>
        <a:xfrm rot="5400000">
          <a:off x="2468204" y="1154732"/>
          <a:ext cx="940609" cy="3851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41564"/>
              <a:satOff val="-39468"/>
              <a:lumOff val="1268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缓冲容量</a:t>
          </a:r>
          <a:endParaRPr lang="zh-CN" altLang="en-US" sz="24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和缓冲范围</a:t>
          </a:r>
          <a:endParaRPr lang="zh-CN" altLang="en-US" sz="2400" kern="1200" dirty="0"/>
        </a:p>
      </dsp:txBody>
      <dsp:txXfrm rot="-5400000">
        <a:off x="1012965" y="2655889"/>
        <a:ext cx="3805172" cy="848775"/>
      </dsp:txXfrm>
    </dsp:sp>
    <dsp:sp modelId="{55F40316-5D7E-4A02-9555-F6919A1B6350}">
      <dsp:nvSpPr>
        <dsp:cNvPr id="0" name=""/>
        <dsp:cNvSpPr/>
      </dsp:nvSpPr>
      <dsp:spPr>
        <a:xfrm rot="5400000">
          <a:off x="-217063" y="4129625"/>
          <a:ext cx="1447091" cy="1012964"/>
        </a:xfrm>
        <a:prstGeom prst="chevron">
          <a:avLst/>
        </a:prstGeom>
        <a:gradFill rotWithShape="0">
          <a:gsLst>
            <a:gs pos="0">
              <a:schemeClr val="accent4">
                <a:hueOff val="10412346"/>
                <a:satOff val="-59202"/>
                <a:lumOff val="19020"/>
                <a:alphaOff val="0"/>
                <a:shade val="63000"/>
                <a:satMod val="165000"/>
              </a:schemeClr>
            </a:gs>
            <a:gs pos="30000">
              <a:schemeClr val="accent4">
                <a:hueOff val="10412346"/>
                <a:satOff val="-59202"/>
                <a:lumOff val="19020"/>
                <a:alphaOff val="0"/>
                <a:shade val="58000"/>
                <a:satMod val="165000"/>
              </a:schemeClr>
            </a:gs>
            <a:gs pos="75000">
              <a:schemeClr val="accent4">
                <a:hueOff val="10412346"/>
                <a:satOff val="-59202"/>
                <a:lumOff val="19020"/>
                <a:alphaOff val="0"/>
                <a:shade val="30000"/>
                <a:satMod val="175000"/>
              </a:schemeClr>
            </a:gs>
            <a:gs pos="100000">
              <a:schemeClr val="accent4">
                <a:hueOff val="10412346"/>
                <a:satOff val="-59202"/>
                <a:lumOff val="1902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10412346"/>
              <a:satOff val="-59202"/>
              <a:lumOff val="1902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/>
            <a:t>四</a:t>
          </a:r>
        </a:p>
      </dsp:txBody>
      <dsp:txXfrm rot="-5400000">
        <a:off x="1" y="4419043"/>
        <a:ext cx="1012964" cy="434127"/>
      </dsp:txXfrm>
    </dsp:sp>
    <dsp:sp modelId="{4AD77F77-480D-4E01-AA7F-0AB555DD8FF7}">
      <dsp:nvSpPr>
        <dsp:cNvPr id="0" name=""/>
        <dsp:cNvSpPr/>
      </dsp:nvSpPr>
      <dsp:spPr>
        <a:xfrm rot="5400000">
          <a:off x="2468204" y="2457321"/>
          <a:ext cx="940609" cy="38510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412346"/>
              <a:satOff val="-59202"/>
              <a:lumOff val="1902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400" kern="1200" dirty="0"/>
            <a:t> </a:t>
          </a:r>
          <a:r>
            <a:rPr lang="zh-CN" altLang="en-US" sz="2400" b="1" kern="1200" dirty="0">
              <a:latin typeface="楷体_GB2312" pitchFamily="49" charset="-122"/>
              <a:ea typeface="楷体_GB2312" pitchFamily="49" charset="-122"/>
            </a:rPr>
            <a:t>缓冲溶液的配置</a:t>
          </a:r>
          <a:endParaRPr lang="zh-CN" altLang="en-US" sz="2400" kern="1200" dirty="0"/>
        </a:p>
      </dsp:txBody>
      <dsp:txXfrm rot="-5400000">
        <a:off x="1012965" y="3958478"/>
        <a:ext cx="3805172" cy="848775"/>
      </dsp:txXfrm>
    </dsp:sp>
  </dsp:spTree>
</dsp:drawing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32D64-95A0-498D-BB74-E849D1C103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8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1913</TotalTime>
  <Words>1616</Words>
  <Application>Microsoft Office PowerPoint</Application>
  <PresentationFormat>宽屏</PresentationFormat>
  <Paragraphs>223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黑体</vt:lpstr>
      <vt:lpstr>华文行楷</vt:lpstr>
      <vt:lpstr>楷体_GB2312</vt:lpstr>
      <vt:lpstr>宋体</vt:lpstr>
      <vt:lpstr>Arial</vt:lpstr>
      <vt:lpstr>Century Schoolbook</vt:lpstr>
      <vt:lpstr>Times New Roman</vt:lpstr>
      <vt:lpstr>Wingdings</vt:lpstr>
      <vt:lpstr>Wingdings 2</vt:lpstr>
      <vt:lpstr>凸显</vt:lpstr>
      <vt:lpstr>CS ChemDraw Drawing</vt:lpstr>
      <vt:lpstr>公式</vt:lpstr>
      <vt:lpstr>BMP 图像</vt:lpstr>
      <vt:lpstr>Equation</vt:lpstr>
      <vt:lpstr>文档</vt:lpstr>
      <vt:lpstr>Document</vt:lpstr>
      <vt:lpstr>Equation.3</vt:lpstr>
      <vt:lpstr>第四章 缓冲溶液</vt:lpstr>
      <vt:lpstr>一、缓冲溶液的组成和作用机制</vt:lpstr>
      <vt:lpstr>缓冲溶液</vt:lpstr>
      <vt:lpstr>常见缓冲溶液的分类</vt:lpstr>
      <vt:lpstr>缓冲溶液的作用原理</vt:lpstr>
      <vt:lpstr>缓冲溶液的作用原理</vt:lpstr>
      <vt:lpstr>人体血液中的缓冲对</vt:lpstr>
      <vt:lpstr>PowerPoint 演示文稿</vt:lpstr>
      <vt:lpstr>二、缓冲溶液的PH计算</vt:lpstr>
      <vt:lpstr>一元弱酸及其共轭碱组成的缓冲溶液</vt:lpstr>
      <vt:lpstr>弱碱与其共轭酸组成缓冲溶液</vt:lpstr>
      <vt:lpstr>PowerPoint 演示文稿</vt:lpstr>
      <vt:lpstr>PowerPoint 演示文稿</vt:lpstr>
      <vt:lpstr>PowerPoint 演示文稿</vt:lpstr>
      <vt:lpstr>多元酸酸式盐与其共轭碱缓冲溶液</vt:lpstr>
      <vt:lpstr>PowerPoint 演示文稿</vt:lpstr>
      <vt:lpstr>PowerPoint 演示文稿</vt:lpstr>
      <vt:lpstr>PowerPoint 演示文稿</vt:lpstr>
      <vt:lpstr>缓冲溶液pH值的计算公式的校正</vt:lpstr>
      <vt:lpstr>PowerPoint 演示文稿</vt:lpstr>
      <vt:lpstr>PowerPoint 演示文稿</vt:lpstr>
      <vt:lpstr>第三节 缓冲容量和缓冲范围</vt:lpstr>
      <vt:lpstr>PowerPoint 演示文稿</vt:lpstr>
      <vt:lpstr>PowerPoint 演示文稿</vt:lpstr>
      <vt:lpstr>PowerPoint 演示文稿</vt:lpstr>
      <vt:lpstr>PowerPoint 演示文稿</vt:lpstr>
      <vt:lpstr>第四节缓冲溶液的配制</vt:lpstr>
      <vt:lpstr>PowerPoint 演示文稿</vt:lpstr>
      <vt:lpstr>PowerPoint 演示文稿</vt:lpstr>
      <vt:lpstr>所需共轭酸碱量的计算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3-3</dc:title>
  <dc:creator>周中振</dc:creator>
  <cp:lastModifiedBy>zhouzz</cp:lastModifiedBy>
  <cp:revision>479</cp:revision>
  <cp:lastPrinted>2018-10-16T09:44:36Z</cp:lastPrinted>
  <dcterms:created xsi:type="dcterms:W3CDTF">2007-09-03T01:27:09Z</dcterms:created>
  <dcterms:modified xsi:type="dcterms:W3CDTF">2019-09-17T03:15:26Z</dcterms:modified>
</cp:coreProperties>
</file>