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FFFF93"/>
    <a:srgbClr val="CCFFCC"/>
    <a:srgbClr val="FF0000"/>
    <a:srgbClr val="006600"/>
    <a:srgbClr val="FFFFCC"/>
    <a:srgbClr val="3333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5" autoAdjust="0"/>
    <p:restoredTop sz="87389" autoAdjust="0"/>
  </p:normalViewPr>
  <p:slideViewPr>
    <p:cSldViewPr>
      <p:cViewPr varScale="1">
        <p:scale>
          <a:sx n="96" d="100"/>
          <a:sy n="96" d="100"/>
        </p:scale>
        <p:origin x="1152" y="90"/>
      </p:cViewPr>
      <p:guideLst>
        <p:guide orient="horz" pos="2160"/>
        <p:guide pos="3840"/>
      </p:guideLst>
    </p:cSldViewPr>
  </p:slideViewPr>
  <p:notesTextViewPr>
    <p:cViewPr>
      <p:scale>
        <a:sx n="100" d="100"/>
        <a:sy n="100" d="100"/>
      </p:scale>
      <p:origin x="0" y="0"/>
    </p:cViewPr>
  </p:notesTextViewPr>
  <p:sorterViewPr>
    <p:cViewPr>
      <p:scale>
        <a:sx n="25" d="100"/>
        <a:sy n="25" d="100"/>
      </p:scale>
      <p:origin x="0" y="0"/>
    </p:cViewPr>
  </p:sorterViewPr>
  <p:gridSpacing cx="72008" cy="72008"/>
</p:viewPr>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ctrTitle"/>
          </p:nvPr>
        </p:nvSpPr>
        <p:spPr>
          <a:xfrm>
            <a:off x="1487488" y="2511494"/>
            <a:ext cx="9180513" cy="707886"/>
          </a:xfrm>
        </p:spPr>
        <p:txBody>
          <a:bodyPr/>
          <a:lstStyle/>
          <a:p>
            <a:r>
              <a:rPr kumimoji="1" lang="zh-CN" altLang="en-US" sz="4000" b="1" dirty="0">
                <a:solidFill>
                  <a:srgbClr val="FB390B"/>
                </a:solidFill>
                <a:effectLst>
                  <a:outerShdw blurRad="38100" dist="38100" dir="2700000" algn="tl">
                    <a:srgbClr val="000000"/>
                  </a:outerShdw>
                </a:effectLst>
              </a:rPr>
              <a:t>第六章 化学热力学基础</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p:cNvSpPr>
            <a:spLocks noGrp="1"/>
          </p:cNvSpPr>
          <p:nvPr>
            <p:ph type="sldNum" sz="quarter" idx="11"/>
          </p:nvPr>
        </p:nvSpPr>
        <p:spPr/>
        <p:txBody>
          <a:bodyPr/>
          <a:lstStyle/>
          <a:p>
            <a:fld id="{747B2975-984F-4DF5-8915-CD72140C6942}" type="slidenum">
              <a:rPr lang="en-US" altLang="zh-CN"/>
              <a:pPr/>
              <a:t>16</a:t>
            </a:fld>
            <a:endParaRPr lang="en-US" altLang="zh-CN"/>
          </a:p>
        </p:txBody>
      </p:sp>
      <p:sp>
        <p:nvSpPr>
          <p:cNvPr id="559106" name="Rectangle 2"/>
          <p:cNvSpPr>
            <a:spLocks noChangeArrowheads="1"/>
          </p:cNvSpPr>
          <p:nvPr/>
        </p:nvSpPr>
        <p:spPr bwMode="auto">
          <a:xfrm>
            <a:off x="1774826" y="1773239"/>
            <a:ext cx="8893175" cy="1373187"/>
          </a:xfrm>
          <a:prstGeom prst="rect">
            <a:avLst/>
          </a:prstGeom>
          <a:noFill/>
          <a:ln w="9525">
            <a:noFill/>
            <a:miter lim="800000"/>
            <a:headEnd/>
            <a:tailEnd/>
          </a:ln>
          <a:effectLst/>
        </p:spPr>
        <p:txBody>
          <a:bodyPr>
            <a:spAutoFit/>
          </a:bodyPr>
          <a:lstStyle/>
          <a:p>
            <a:pPr algn="just" eaLnBrk="0" hangingPunct="0">
              <a:lnSpc>
                <a:spcPct val="100000"/>
              </a:lnSpc>
              <a:spcBef>
                <a:spcPct val="0"/>
              </a:spcBef>
            </a:pPr>
            <a:r>
              <a:rPr lang="zh-CN" altLang="en-US" sz="2800" b="1">
                <a:solidFill>
                  <a:schemeClr val="tx1"/>
                </a:solidFill>
                <a:latin typeface="楷体_GB2312" pitchFamily="49" charset="-122"/>
                <a:ea typeface="楷体_GB2312" pitchFamily="49" charset="-122"/>
              </a:rPr>
              <a:t>系统的广度性质与强度性质之间有如下关系：</a:t>
            </a:r>
          </a:p>
          <a:p>
            <a:pPr algn="just" eaLnBrk="0" hangingPunct="0">
              <a:lnSpc>
                <a:spcPct val="100000"/>
              </a:lnSpc>
              <a:spcBef>
                <a:spcPct val="0"/>
              </a:spcBef>
            </a:pPr>
            <a:r>
              <a:rPr lang="zh-CN" altLang="en-US" sz="2800" b="1">
                <a:solidFill>
                  <a:schemeClr val="tx1"/>
                </a:solidFill>
                <a:latin typeface="楷体_GB2312" pitchFamily="49" charset="-122"/>
                <a:ea typeface="楷体_GB2312" pitchFamily="49" charset="-122"/>
              </a:rPr>
              <a:t>    </a:t>
            </a:r>
          </a:p>
          <a:p>
            <a:pPr algn="just" eaLnBrk="0" hangingPunct="0">
              <a:lnSpc>
                <a:spcPct val="100000"/>
              </a:lnSpc>
              <a:spcBef>
                <a:spcPct val="0"/>
              </a:spcBef>
            </a:pPr>
            <a:r>
              <a:rPr lang="zh-CN" altLang="en-US" sz="2800" b="1">
                <a:solidFill>
                  <a:schemeClr val="tx1"/>
                </a:solidFill>
                <a:latin typeface="楷体_GB2312" pitchFamily="49" charset="-122"/>
                <a:ea typeface="楷体_GB2312" pitchFamily="49" charset="-122"/>
              </a:rPr>
              <a:t>广度性质</a:t>
            </a:r>
            <a:r>
              <a:rPr lang="en-US" altLang="zh-CN" sz="2800" b="1">
                <a:solidFill>
                  <a:schemeClr val="tx1"/>
                </a:solidFill>
                <a:latin typeface="楷体_GB2312" pitchFamily="49" charset="-122"/>
                <a:ea typeface="楷体_GB2312" pitchFamily="49" charset="-122"/>
              </a:rPr>
              <a:t>(</a:t>
            </a:r>
            <a:r>
              <a:rPr lang="zh-CN" altLang="en-US" sz="2800" b="1">
                <a:solidFill>
                  <a:schemeClr val="tx1"/>
                </a:solidFill>
                <a:latin typeface="楷体_GB2312" pitchFamily="49" charset="-122"/>
                <a:ea typeface="楷体_GB2312" pitchFamily="49" charset="-122"/>
              </a:rPr>
              <a:t>体积</a:t>
            </a:r>
            <a:r>
              <a:rPr lang="en-US" altLang="zh-CN" sz="2800" b="1" i="1">
                <a:solidFill>
                  <a:schemeClr val="tx1"/>
                </a:solidFill>
                <a:latin typeface="楷体_GB2312" pitchFamily="49" charset="-122"/>
                <a:ea typeface="楷体_GB2312" pitchFamily="49" charset="-122"/>
              </a:rPr>
              <a:t>V</a:t>
            </a:r>
            <a:r>
              <a:rPr lang="en-US" altLang="zh-CN" sz="2800" b="1">
                <a:solidFill>
                  <a:schemeClr val="tx1"/>
                </a:solidFill>
                <a:latin typeface="楷体_GB2312" pitchFamily="49" charset="-122"/>
                <a:ea typeface="楷体_GB2312" pitchFamily="49" charset="-122"/>
              </a:rPr>
              <a:t>)×</a:t>
            </a:r>
            <a:r>
              <a:rPr lang="zh-CN" altLang="en-US" sz="2800" b="1">
                <a:solidFill>
                  <a:schemeClr val="tx1"/>
                </a:solidFill>
                <a:latin typeface="楷体_GB2312" pitchFamily="49" charset="-122"/>
                <a:ea typeface="楷体_GB2312" pitchFamily="49" charset="-122"/>
              </a:rPr>
              <a:t>强度性质</a:t>
            </a:r>
            <a:r>
              <a:rPr lang="en-US" altLang="zh-CN" sz="2800" b="1">
                <a:solidFill>
                  <a:schemeClr val="tx1"/>
                </a:solidFill>
                <a:latin typeface="楷体_GB2312" pitchFamily="49" charset="-122"/>
                <a:ea typeface="楷体_GB2312" pitchFamily="49" charset="-122"/>
              </a:rPr>
              <a:t>(</a:t>
            </a:r>
            <a:r>
              <a:rPr lang="zh-CN" altLang="en-US" sz="2800" b="1">
                <a:solidFill>
                  <a:schemeClr val="tx1"/>
                </a:solidFill>
                <a:latin typeface="楷体_GB2312" pitchFamily="49" charset="-122"/>
                <a:ea typeface="楷体_GB2312" pitchFamily="49" charset="-122"/>
              </a:rPr>
              <a:t>密度</a:t>
            </a:r>
            <a:r>
              <a:rPr lang="en-US" altLang="zh-CN" sz="2800" b="1" i="1">
                <a:solidFill>
                  <a:schemeClr val="tx1"/>
                </a:solidFill>
                <a:latin typeface="楷体_GB2312" pitchFamily="49" charset="-122"/>
                <a:ea typeface="楷体_GB2312" pitchFamily="49" charset="-122"/>
              </a:rPr>
              <a:t>d</a:t>
            </a:r>
            <a:r>
              <a:rPr lang="en-US" altLang="zh-CN" sz="2800" b="1">
                <a:solidFill>
                  <a:schemeClr val="tx1"/>
                </a:solidFill>
                <a:latin typeface="楷体_GB2312" pitchFamily="49" charset="-122"/>
                <a:ea typeface="楷体_GB2312" pitchFamily="49" charset="-122"/>
              </a:rPr>
              <a:t>)=</a:t>
            </a:r>
            <a:r>
              <a:rPr lang="zh-CN" altLang="en-US" sz="2800" b="1">
                <a:solidFill>
                  <a:schemeClr val="tx1"/>
                </a:solidFill>
                <a:latin typeface="楷体_GB2312" pitchFamily="49" charset="-122"/>
                <a:ea typeface="楷体_GB2312" pitchFamily="49" charset="-122"/>
              </a:rPr>
              <a:t>广度性质</a:t>
            </a:r>
            <a:r>
              <a:rPr lang="en-US" altLang="zh-CN" sz="2800" b="1">
                <a:solidFill>
                  <a:schemeClr val="tx1"/>
                </a:solidFill>
                <a:latin typeface="楷体_GB2312" pitchFamily="49" charset="-122"/>
                <a:ea typeface="楷体_GB2312" pitchFamily="49" charset="-122"/>
              </a:rPr>
              <a:t>(</a:t>
            </a:r>
            <a:r>
              <a:rPr lang="zh-CN" altLang="en-US" sz="2800" b="1">
                <a:solidFill>
                  <a:schemeClr val="tx1"/>
                </a:solidFill>
                <a:latin typeface="楷体_GB2312" pitchFamily="49" charset="-122"/>
                <a:ea typeface="楷体_GB2312" pitchFamily="49" charset="-122"/>
              </a:rPr>
              <a:t>质量</a:t>
            </a:r>
            <a:r>
              <a:rPr lang="en-US" altLang="zh-CN" sz="2800" b="1" i="1">
                <a:solidFill>
                  <a:schemeClr val="tx1"/>
                </a:solidFill>
                <a:latin typeface="楷体_GB2312" pitchFamily="49" charset="-122"/>
                <a:ea typeface="楷体_GB2312" pitchFamily="49" charset="-122"/>
              </a:rPr>
              <a:t>m</a:t>
            </a:r>
            <a:r>
              <a:rPr lang="en-US" altLang="zh-CN" sz="2800" b="1">
                <a:solidFill>
                  <a:schemeClr val="tx1"/>
                </a:solidFill>
                <a:latin typeface="楷体_GB2312" pitchFamily="49" charset="-122"/>
                <a:ea typeface="楷体_GB2312" pitchFamily="49" charset="-122"/>
              </a:rPr>
              <a:t>)</a:t>
            </a:r>
          </a:p>
        </p:txBody>
      </p:sp>
      <p:grpSp>
        <p:nvGrpSpPr>
          <p:cNvPr id="559107" name="Group 3"/>
          <p:cNvGrpSpPr>
            <a:grpSpLocks noChangeAspect="1"/>
          </p:cNvGrpSpPr>
          <p:nvPr/>
        </p:nvGrpSpPr>
        <p:grpSpPr bwMode="auto">
          <a:xfrm>
            <a:off x="2279651" y="3933826"/>
            <a:ext cx="6850063" cy="982663"/>
            <a:chOff x="476" y="2478"/>
            <a:chExt cx="4315" cy="619"/>
          </a:xfrm>
        </p:grpSpPr>
        <p:sp>
          <p:nvSpPr>
            <p:cNvPr id="559108" name="AutoShape 4"/>
            <p:cNvSpPr>
              <a:spLocks noChangeAspect="1" noChangeArrowheads="1" noTextEdit="1"/>
            </p:cNvSpPr>
            <p:nvPr/>
          </p:nvSpPr>
          <p:spPr bwMode="auto">
            <a:xfrm>
              <a:off x="476" y="2478"/>
              <a:ext cx="4315" cy="619"/>
            </a:xfrm>
            <a:prstGeom prst="rect">
              <a:avLst/>
            </a:prstGeom>
            <a:noFill/>
            <a:ln w="9525">
              <a:noFill/>
              <a:miter lim="800000"/>
              <a:headEnd/>
              <a:tailEnd/>
            </a:ln>
          </p:spPr>
          <p:txBody>
            <a:bodyPr/>
            <a:lstStyle/>
            <a:p>
              <a:endParaRPr lang="zh-CN" altLang="en-US"/>
            </a:p>
          </p:txBody>
        </p:sp>
        <p:sp>
          <p:nvSpPr>
            <p:cNvPr id="559109" name="Line 5"/>
            <p:cNvSpPr>
              <a:spLocks noChangeShapeType="1"/>
            </p:cNvSpPr>
            <p:nvPr/>
          </p:nvSpPr>
          <p:spPr bwMode="auto">
            <a:xfrm>
              <a:off x="516" y="2785"/>
              <a:ext cx="1944" cy="1"/>
            </a:xfrm>
            <a:prstGeom prst="line">
              <a:avLst/>
            </a:prstGeom>
            <a:noFill/>
            <a:ln w="15875">
              <a:solidFill>
                <a:srgbClr val="000000"/>
              </a:solidFill>
              <a:round/>
              <a:headEnd/>
              <a:tailEnd/>
            </a:ln>
          </p:spPr>
          <p:txBody>
            <a:bodyPr/>
            <a:lstStyle/>
            <a:p>
              <a:endParaRPr lang="zh-CN" altLang="en-US"/>
            </a:p>
          </p:txBody>
        </p:sp>
        <p:sp>
          <p:nvSpPr>
            <p:cNvPr id="559110" name="Rectangle 6"/>
            <p:cNvSpPr>
              <a:spLocks noChangeArrowheads="1"/>
            </p:cNvSpPr>
            <p:nvPr/>
          </p:nvSpPr>
          <p:spPr bwMode="auto">
            <a:xfrm>
              <a:off x="4684" y="2650"/>
              <a:ext cx="70" cy="182"/>
            </a:xfrm>
            <a:prstGeom prst="rect">
              <a:avLst/>
            </a:prstGeom>
            <a:noFill/>
            <a:ln w="9525">
              <a:noFill/>
              <a:miter lim="800000"/>
              <a:headEnd/>
              <a:tailEnd/>
            </a:ln>
          </p:spPr>
          <p:txBody>
            <a:bodyPr wrap="none" lIns="0" tIns="0" rIns="0" bIns="0">
              <a:spAutoFit/>
            </a:bodyPr>
            <a:lstStyle/>
            <a:p>
              <a:r>
                <a:rPr lang="en-US" altLang="zh-CN" sz="2600">
                  <a:solidFill>
                    <a:srgbClr val="000000"/>
                  </a:solidFill>
                </a:rPr>
                <a:t>)</a:t>
              </a:r>
              <a:endParaRPr lang="en-US" altLang="zh-CN" sz="2800"/>
            </a:p>
          </p:txBody>
        </p:sp>
        <p:sp>
          <p:nvSpPr>
            <p:cNvPr id="559111" name="Rectangle 7"/>
            <p:cNvSpPr>
              <a:spLocks noChangeArrowheads="1"/>
            </p:cNvSpPr>
            <p:nvPr/>
          </p:nvSpPr>
          <p:spPr bwMode="auto">
            <a:xfrm>
              <a:off x="3576" y="2657"/>
              <a:ext cx="210" cy="179"/>
            </a:xfrm>
            <a:prstGeom prst="rect">
              <a:avLst/>
            </a:prstGeom>
            <a:noFill/>
            <a:ln w="9525">
              <a:noFill/>
              <a:miter lim="800000"/>
              <a:headEnd/>
              <a:tailEnd/>
            </a:ln>
          </p:spPr>
          <p:txBody>
            <a:bodyPr wrap="none" lIns="0" tIns="0" rIns="0" bIns="0">
              <a:spAutoFit/>
            </a:bodyPr>
            <a:lstStyle/>
            <a:p>
              <a:r>
                <a:rPr lang="zh-CN" altLang="en-US" sz="2600">
                  <a:solidFill>
                    <a:srgbClr val="000000"/>
                  </a:solidFill>
                </a:rPr>
                <a:t>摩</a:t>
              </a:r>
              <a:endParaRPr lang="zh-CN" altLang="en-US" sz="2800"/>
            </a:p>
          </p:txBody>
        </p:sp>
        <p:sp>
          <p:nvSpPr>
            <p:cNvPr id="559112" name="Rectangle 8"/>
            <p:cNvSpPr>
              <a:spLocks noChangeArrowheads="1"/>
            </p:cNvSpPr>
            <p:nvPr/>
          </p:nvSpPr>
          <p:spPr bwMode="auto">
            <a:xfrm>
              <a:off x="3786" y="2657"/>
              <a:ext cx="630" cy="179"/>
            </a:xfrm>
            <a:prstGeom prst="rect">
              <a:avLst/>
            </a:prstGeom>
            <a:noFill/>
            <a:ln w="9525">
              <a:noFill/>
              <a:miter lim="800000"/>
              <a:headEnd/>
              <a:tailEnd/>
            </a:ln>
          </p:spPr>
          <p:txBody>
            <a:bodyPr wrap="none" lIns="0" tIns="0" rIns="0" bIns="0">
              <a:spAutoFit/>
            </a:bodyPr>
            <a:lstStyle/>
            <a:p>
              <a:r>
                <a:rPr lang="zh-CN" altLang="en-US" sz="2600">
                  <a:solidFill>
                    <a:srgbClr val="000000"/>
                  </a:solidFill>
                </a:rPr>
                <a:t>尔体积</a:t>
              </a:r>
              <a:endParaRPr lang="zh-CN" altLang="en-US" sz="2800"/>
            </a:p>
          </p:txBody>
        </p:sp>
        <p:sp>
          <p:nvSpPr>
            <p:cNvPr id="559113" name="Rectangle 9"/>
            <p:cNvSpPr>
              <a:spLocks noChangeArrowheads="1"/>
            </p:cNvSpPr>
            <p:nvPr/>
          </p:nvSpPr>
          <p:spPr bwMode="auto">
            <a:xfrm>
              <a:off x="3507" y="2650"/>
              <a:ext cx="70" cy="182"/>
            </a:xfrm>
            <a:prstGeom prst="rect">
              <a:avLst/>
            </a:prstGeom>
            <a:noFill/>
            <a:ln w="9525">
              <a:noFill/>
              <a:miter lim="800000"/>
              <a:headEnd/>
              <a:tailEnd/>
            </a:ln>
          </p:spPr>
          <p:txBody>
            <a:bodyPr wrap="none" lIns="0" tIns="0" rIns="0" bIns="0">
              <a:spAutoFit/>
            </a:bodyPr>
            <a:lstStyle/>
            <a:p>
              <a:r>
                <a:rPr lang="en-US" altLang="zh-CN" sz="2600">
                  <a:solidFill>
                    <a:srgbClr val="000000"/>
                  </a:solidFill>
                </a:rPr>
                <a:t>(</a:t>
              </a:r>
              <a:endParaRPr lang="en-US" altLang="zh-CN" sz="2800"/>
            </a:p>
          </p:txBody>
        </p:sp>
        <p:sp>
          <p:nvSpPr>
            <p:cNvPr id="559114" name="Rectangle 10"/>
            <p:cNvSpPr>
              <a:spLocks noChangeArrowheads="1"/>
            </p:cNvSpPr>
            <p:nvPr/>
          </p:nvSpPr>
          <p:spPr bwMode="auto">
            <a:xfrm>
              <a:off x="2672" y="2657"/>
              <a:ext cx="840" cy="179"/>
            </a:xfrm>
            <a:prstGeom prst="rect">
              <a:avLst/>
            </a:prstGeom>
            <a:noFill/>
            <a:ln w="9525">
              <a:noFill/>
              <a:miter lim="800000"/>
              <a:headEnd/>
              <a:tailEnd/>
            </a:ln>
          </p:spPr>
          <p:txBody>
            <a:bodyPr wrap="none" lIns="0" tIns="0" rIns="0" bIns="0">
              <a:spAutoFit/>
            </a:bodyPr>
            <a:lstStyle/>
            <a:p>
              <a:r>
                <a:rPr lang="zh-CN" altLang="en-US" sz="2600" dirty="0">
                  <a:solidFill>
                    <a:srgbClr val="000000"/>
                  </a:solidFill>
                </a:rPr>
                <a:t>强度性质</a:t>
              </a:r>
              <a:endParaRPr lang="zh-CN" altLang="en-US" sz="2800" dirty="0"/>
            </a:p>
          </p:txBody>
        </p:sp>
        <p:sp>
          <p:nvSpPr>
            <p:cNvPr id="559115" name="Rectangle 11"/>
            <p:cNvSpPr>
              <a:spLocks noChangeArrowheads="1"/>
            </p:cNvSpPr>
            <p:nvPr/>
          </p:nvSpPr>
          <p:spPr bwMode="auto">
            <a:xfrm>
              <a:off x="2378" y="2815"/>
              <a:ext cx="70" cy="182"/>
            </a:xfrm>
            <a:prstGeom prst="rect">
              <a:avLst/>
            </a:prstGeom>
            <a:noFill/>
            <a:ln w="9525">
              <a:noFill/>
              <a:miter lim="800000"/>
              <a:headEnd/>
              <a:tailEnd/>
            </a:ln>
          </p:spPr>
          <p:txBody>
            <a:bodyPr wrap="none" lIns="0" tIns="0" rIns="0" bIns="0">
              <a:spAutoFit/>
            </a:bodyPr>
            <a:lstStyle/>
            <a:p>
              <a:r>
                <a:rPr lang="en-US" altLang="zh-CN" sz="2600">
                  <a:solidFill>
                    <a:srgbClr val="000000"/>
                  </a:solidFill>
                </a:rPr>
                <a:t>)</a:t>
              </a:r>
              <a:endParaRPr lang="en-US" altLang="zh-CN" sz="2800"/>
            </a:p>
          </p:txBody>
        </p:sp>
        <p:sp>
          <p:nvSpPr>
            <p:cNvPr id="559116" name="Rectangle 12"/>
            <p:cNvSpPr>
              <a:spLocks noChangeArrowheads="1"/>
            </p:cNvSpPr>
            <p:nvPr/>
          </p:nvSpPr>
          <p:spPr bwMode="auto">
            <a:xfrm>
              <a:off x="1431" y="2822"/>
              <a:ext cx="210" cy="179"/>
            </a:xfrm>
            <a:prstGeom prst="rect">
              <a:avLst/>
            </a:prstGeom>
            <a:noFill/>
            <a:ln w="9525">
              <a:noFill/>
              <a:miter lim="800000"/>
              <a:headEnd/>
              <a:tailEnd/>
            </a:ln>
          </p:spPr>
          <p:txBody>
            <a:bodyPr wrap="none" lIns="0" tIns="0" rIns="0" bIns="0">
              <a:spAutoFit/>
            </a:bodyPr>
            <a:lstStyle/>
            <a:p>
              <a:r>
                <a:rPr lang="zh-CN" altLang="en-US" sz="2600">
                  <a:solidFill>
                    <a:srgbClr val="000000"/>
                  </a:solidFill>
                </a:rPr>
                <a:t>物</a:t>
              </a:r>
              <a:endParaRPr lang="zh-CN" altLang="en-US" sz="2800"/>
            </a:p>
          </p:txBody>
        </p:sp>
        <p:sp>
          <p:nvSpPr>
            <p:cNvPr id="559117" name="Rectangle 13"/>
            <p:cNvSpPr>
              <a:spLocks noChangeArrowheads="1"/>
            </p:cNvSpPr>
            <p:nvPr/>
          </p:nvSpPr>
          <p:spPr bwMode="auto">
            <a:xfrm>
              <a:off x="1641" y="2822"/>
              <a:ext cx="630" cy="179"/>
            </a:xfrm>
            <a:prstGeom prst="rect">
              <a:avLst/>
            </a:prstGeom>
            <a:noFill/>
            <a:ln w="9525">
              <a:noFill/>
              <a:miter lim="800000"/>
              <a:headEnd/>
              <a:tailEnd/>
            </a:ln>
          </p:spPr>
          <p:txBody>
            <a:bodyPr wrap="none" lIns="0" tIns="0" rIns="0" bIns="0">
              <a:spAutoFit/>
            </a:bodyPr>
            <a:lstStyle/>
            <a:p>
              <a:r>
                <a:rPr lang="zh-CN" altLang="en-US" sz="2600" dirty="0">
                  <a:solidFill>
                    <a:srgbClr val="000000"/>
                  </a:solidFill>
                </a:rPr>
                <a:t>质质的</a:t>
              </a:r>
              <a:endParaRPr lang="zh-CN" altLang="en-US" sz="2800" dirty="0"/>
            </a:p>
          </p:txBody>
        </p:sp>
        <p:sp>
          <p:nvSpPr>
            <p:cNvPr id="559118" name="Rectangle 14"/>
            <p:cNvSpPr>
              <a:spLocks noChangeArrowheads="1"/>
            </p:cNvSpPr>
            <p:nvPr/>
          </p:nvSpPr>
          <p:spPr bwMode="auto">
            <a:xfrm>
              <a:off x="1362" y="2815"/>
              <a:ext cx="70" cy="182"/>
            </a:xfrm>
            <a:prstGeom prst="rect">
              <a:avLst/>
            </a:prstGeom>
            <a:noFill/>
            <a:ln w="9525">
              <a:noFill/>
              <a:miter lim="800000"/>
              <a:headEnd/>
              <a:tailEnd/>
            </a:ln>
          </p:spPr>
          <p:txBody>
            <a:bodyPr wrap="none" lIns="0" tIns="0" rIns="0" bIns="0">
              <a:spAutoFit/>
            </a:bodyPr>
            <a:lstStyle/>
            <a:p>
              <a:r>
                <a:rPr lang="en-US" altLang="zh-CN" sz="2600">
                  <a:solidFill>
                    <a:srgbClr val="000000"/>
                  </a:solidFill>
                </a:rPr>
                <a:t>(</a:t>
              </a:r>
              <a:endParaRPr lang="en-US" altLang="zh-CN" sz="2800"/>
            </a:p>
          </p:txBody>
        </p:sp>
        <p:sp>
          <p:nvSpPr>
            <p:cNvPr id="559119" name="Rectangle 15"/>
            <p:cNvSpPr>
              <a:spLocks noChangeArrowheads="1"/>
            </p:cNvSpPr>
            <p:nvPr/>
          </p:nvSpPr>
          <p:spPr bwMode="auto">
            <a:xfrm>
              <a:off x="527" y="2822"/>
              <a:ext cx="630" cy="179"/>
            </a:xfrm>
            <a:prstGeom prst="rect">
              <a:avLst/>
            </a:prstGeom>
            <a:noFill/>
            <a:ln w="9525">
              <a:noFill/>
              <a:miter lim="800000"/>
              <a:headEnd/>
              <a:tailEnd/>
            </a:ln>
          </p:spPr>
          <p:txBody>
            <a:bodyPr wrap="none" lIns="0" tIns="0" rIns="0" bIns="0">
              <a:spAutoFit/>
            </a:bodyPr>
            <a:lstStyle/>
            <a:p>
              <a:r>
                <a:rPr lang="zh-CN" altLang="en-US" sz="2600">
                  <a:solidFill>
                    <a:srgbClr val="000000"/>
                  </a:solidFill>
                </a:rPr>
                <a:t>广度性</a:t>
              </a:r>
              <a:endParaRPr lang="zh-CN" altLang="en-US" sz="2800"/>
            </a:p>
          </p:txBody>
        </p:sp>
        <p:sp>
          <p:nvSpPr>
            <p:cNvPr id="559120" name="Rectangle 16"/>
            <p:cNvSpPr>
              <a:spLocks noChangeArrowheads="1"/>
            </p:cNvSpPr>
            <p:nvPr/>
          </p:nvSpPr>
          <p:spPr bwMode="auto">
            <a:xfrm>
              <a:off x="1156" y="2822"/>
              <a:ext cx="210" cy="179"/>
            </a:xfrm>
            <a:prstGeom prst="rect">
              <a:avLst/>
            </a:prstGeom>
            <a:noFill/>
            <a:ln w="9525">
              <a:noFill/>
              <a:miter lim="800000"/>
              <a:headEnd/>
              <a:tailEnd/>
            </a:ln>
          </p:spPr>
          <p:txBody>
            <a:bodyPr wrap="none" lIns="0" tIns="0" rIns="0" bIns="0">
              <a:spAutoFit/>
            </a:bodyPr>
            <a:lstStyle/>
            <a:p>
              <a:r>
                <a:rPr lang="zh-CN" altLang="en-US" sz="2600">
                  <a:solidFill>
                    <a:srgbClr val="000000"/>
                  </a:solidFill>
                </a:rPr>
                <a:t>质</a:t>
              </a:r>
              <a:endParaRPr lang="zh-CN" altLang="en-US" sz="2800"/>
            </a:p>
          </p:txBody>
        </p:sp>
        <p:sp>
          <p:nvSpPr>
            <p:cNvPr id="559121" name="Rectangle 17"/>
            <p:cNvSpPr>
              <a:spLocks noChangeArrowheads="1"/>
            </p:cNvSpPr>
            <p:nvPr/>
          </p:nvSpPr>
          <p:spPr bwMode="auto">
            <a:xfrm>
              <a:off x="2195" y="2518"/>
              <a:ext cx="70" cy="182"/>
            </a:xfrm>
            <a:prstGeom prst="rect">
              <a:avLst/>
            </a:prstGeom>
            <a:noFill/>
            <a:ln w="9525">
              <a:noFill/>
              <a:miter lim="800000"/>
              <a:headEnd/>
              <a:tailEnd/>
            </a:ln>
          </p:spPr>
          <p:txBody>
            <a:bodyPr wrap="none" lIns="0" tIns="0" rIns="0" bIns="0">
              <a:spAutoFit/>
            </a:bodyPr>
            <a:lstStyle/>
            <a:p>
              <a:r>
                <a:rPr lang="en-US" altLang="zh-CN" sz="2600">
                  <a:solidFill>
                    <a:srgbClr val="000000"/>
                  </a:solidFill>
                </a:rPr>
                <a:t>)</a:t>
              </a:r>
              <a:endParaRPr lang="en-US" altLang="zh-CN" sz="2800"/>
            </a:p>
          </p:txBody>
        </p:sp>
        <p:sp>
          <p:nvSpPr>
            <p:cNvPr id="559122" name="Rectangle 18"/>
            <p:cNvSpPr>
              <a:spLocks noChangeArrowheads="1"/>
            </p:cNvSpPr>
            <p:nvPr/>
          </p:nvSpPr>
          <p:spPr bwMode="auto">
            <a:xfrm>
              <a:off x="1615" y="2525"/>
              <a:ext cx="210" cy="179"/>
            </a:xfrm>
            <a:prstGeom prst="rect">
              <a:avLst/>
            </a:prstGeom>
            <a:noFill/>
            <a:ln w="9525">
              <a:noFill/>
              <a:miter lim="800000"/>
              <a:headEnd/>
              <a:tailEnd/>
            </a:ln>
          </p:spPr>
          <p:txBody>
            <a:bodyPr wrap="none" lIns="0" tIns="0" rIns="0" bIns="0">
              <a:spAutoFit/>
            </a:bodyPr>
            <a:lstStyle/>
            <a:p>
              <a:r>
                <a:rPr lang="zh-CN" altLang="en-US" sz="2600">
                  <a:solidFill>
                    <a:srgbClr val="000000"/>
                  </a:solidFill>
                </a:rPr>
                <a:t>体</a:t>
              </a:r>
              <a:endParaRPr lang="zh-CN" altLang="en-US" sz="2800"/>
            </a:p>
          </p:txBody>
        </p:sp>
        <p:sp>
          <p:nvSpPr>
            <p:cNvPr id="559123" name="Rectangle 19"/>
            <p:cNvSpPr>
              <a:spLocks noChangeArrowheads="1"/>
            </p:cNvSpPr>
            <p:nvPr/>
          </p:nvSpPr>
          <p:spPr bwMode="auto">
            <a:xfrm>
              <a:off x="1824" y="2525"/>
              <a:ext cx="210" cy="179"/>
            </a:xfrm>
            <a:prstGeom prst="rect">
              <a:avLst/>
            </a:prstGeom>
            <a:noFill/>
            <a:ln w="9525">
              <a:noFill/>
              <a:miter lim="800000"/>
              <a:headEnd/>
              <a:tailEnd/>
            </a:ln>
          </p:spPr>
          <p:txBody>
            <a:bodyPr wrap="none" lIns="0" tIns="0" rIns="0" bIns="0">
              <a:spAutoFit/>
            </a:bodyPr>
            <a:lstStyle/>
            <a:p>
              <a:r>
                <a:rPr lang="zh-CN" altLang="en-US" sz="2600" dirty="0">
                  <a:solidFill>
                    <a:srgbClr val="000000"/>
                  </a:solidFill>
                </a:rPr>
                <a:t>积</a:t>
              </a:r>
              <a:endParaRPr lang="zh-CN" altLang="en-US" sz="2800" dirty="0"/>
            </a:p>
          </p:txBody>
        </p:sp>
        <p:sp>
          <p:nvSpPr>
            <p:cNvPr id="559124" name="Rectangle 20"/>
            <p:cNvSpPr>
              <a:spLocks noChangeArrowheads="1"/>
            </p:cNvSpPr>
            <p:nvPr/>
          </p:nvSpPr>
          <p:spPr bwMode="auto">
            <a:xfrm>
              <a:off x="1546" y="2518"/>
              <a:ext cx="70" cy="182"/>
            </a:xfrm>
            <a:prstGeom prst="rect">
              <a:avLst/>
            </a:prstGeom>
            <a:noFill/>
            <a:ln w="9525">
              <a:noFill/>
              <a:miter lim="800000"/>
              <a:headEnd/>
              <a:tailEnd/>
            </a:ln>
          </p:spPr>
          <p:txBody>
            <a:bodyPr wrap="none" lIns="0" tIns="0" rIns="0" bIns="0">
              <a:spAutoFit/>
            </a:bodyPr>
            <a:lstStyle/>
            <a:p>
              <a:r>
                <a:rPr lang="en-US" altLang="zh-CN" sz="2600">
                  <a:solidFill>
                    <a:srgbClr val="000000"/>
                  </a:solidFill>
                </a:rPr>
                <a:t>(</a:t>
              </a:r>
              <a:endParaRPr lang="en-US" altLang="zh-CN" sz="2800"/>
            </a:p>
          </p:txBody>
        </p:sp>
        <p:sp>
          <p:nvSpPr>
            <p:cNvPr id="559125" name="Rectangle 21"/>
            <p:cNvSpPr>
              <a:spLocks noChangeArrowheads="1"/>
            </p:cNvSpPr>
            <p:nvPr/>
          </p:nvSpPr>
          <p:spPr bwMode="auto">
            <a:xfrm>
              <a:off x="710" y="2525"/>
              <a:ext cx="630" cy="179"/>
            </a:xfrm>
            <a:prstGeom prst="rect">
              <a:avLst/>
            </a:prstGeom>
            <a:noFill/>
            <a:ln w="9525">
              <a:noFill/>
              <a:miter lim="800000"/>
              <a:headEnd/>
              <a:tailEnd/>
            </a:ln>
          </p:spPr>
          <p:txBody>
            <a:bodyPr wrap="none" lIns="0" tIns="0" rIns="0" bIns="0">
              <a:spAutoFit/>
            </a:bodyPr>
            <a:lstStyle/>
            <a:p>
              <a:r>
                <a:rPr lang="zh-CN" altLang="en-US" sz="2600">
                  <a:solidFill>
                    <a:srgbClr val="000000"/>
                  </a:solidFill>
                </a:rPr>
                <a:t>广度性</a:t>
              </a:r>
              <a:endParaRPr lang="zh-CN" altLang="en-US" sz="2800"/>
            </a:p>
          </p:txBody>
        </p:sp>
        <p:sp>
          <p:nvSpPr>
            <p:cNvPr id="559126" name="Rectangle 22"/>
            <p:cNvSpPr>
              <a:spLocks noChangeArrowheads="1"/>
            </p:cNvSpPr>
            <p:nvPr/>
          </p:nvSpPr>
          <p:spPr bwMode="auto">
            <a:xfrm>
              <a:off x="1339" y="2525"/>
              <a:ext cx="210" cy="179"/>
            </a:xfrm>
            <a:prstGeom prst="rect">
              <a:avLst/>
            </a:prstGeom>
            <a:noFill/>
            <a:ln w="9525">
              <a:noFill/>
              <a:miter lim="800000"/>
              <a:headEnd/>
              <a:tailEnd/>
            </a:ln>
          </p:spPr>
          <p:txBody>
            <a:bodyPr wrap="none" lIns="0" tIns="0" rIns="0" bIns="0">
              <a:spAutoFit/>
            </a:bodyPr>
            <a:lstStyle/>
            <a:p>
              <a:r>
                <a:rPr lang="zh-CN" altLang="en-US" sz="2600" dirty="0">
                  <a:solidFill>
                    <a:srgbClr val="000000"/>
                  </a:solidFill>
                </a:rPr>
                <a:t>质</a:t>
              </a:r>
              <a:endParaRPr lang="zh-CN" altLang="en-US" sz="2800" dirty="0"/>
            </a:p>
          </p:txBody>
        </p:sp>
        <p:sp>
          <p:nvSpPr>
            <p:cNvPr id="559127" name="Rectangle 23"/>
            <p:cNvSpPr>
              <a:spLocks noChangeArrowheads="1"/>
            </p:cNvSpPr>
            <p:nvPr/>
          </p:nvSpPr>
          <p:spPr bwMode="auto">
            <a:xfrm>
              <a:off x="4542" y="2748"/>
              <a:ext cx="117" cy="140"/>
            </a:xfrm>
            <a:prstGeom prst="rect">
              <a:avLst/>
            </a:prstGeom>
            <a:noFill/>
            <a:ln w="9525">
              <a:noFill/>
              <a:miter lim="800000"/>
              <a:headEnd/>
              <a:tailEnd/>
            </a:ln>
          </p:spPr>
          <p:txBody>
            <a:bodyPr wrap="none" lIns="0" tIns="0" rIns="0" bIns="0">
              <a:spAutoFit/>
            </a:bodyPr>
            <a:lstStyle/>
            <a:p>
              <a:r>
                <a:rPr lang="en-US" altLang="zh-CN" sz="2000" i="1">
                  <a:solidFill>
                    <a:srgbClr val="000000"/>
                  </a:solidFill>
                </a:rPr>
                <a:t>m</a:t>
              </a:r>
              <a:endParaRPr lang="en-US" altLang="zh-CN" sz="2800"/>
            </a:p>
          </p:txBody>
        </p:sp>
        <p:sp>
          <p:nvSpPr>
            <p:cNvPr id="559128" name="Rectangle 24"/>
            <p:cNvSpPr>
              <a:spLocks noChangeArrowheads="1"/>
            </p:cNvSpPr>
            <p:nvPr/>
          </p:nvSpPr>
          <p:spPr bwMode="auto">
            <a:xfrm>
              <a:off x="4415" y="2650"/>
              <a:ext cx="128" cy="182"/>
            </a:xfrm>
            <a:prstGeom prst="rect">
              <a:avLst/>
            </a:prstGeom>
            <a:noFill/>
            <a:ln w="9525">
              <a:noFill/>
              <a:miter lim="800000"/>
              <a:headEnd/>
              <a:tailEnd/>
            </a:ln>
          </p:spPr>
          <p:txBody>
            <a:bodyPr wrap="none" lIns="0" tIns="0" rIns="0" bIns="0">
              <a:spAutoFit/>
            </a:bodyPr>
            <a:lstStyle/>
            <a:p>
              <a:r>
                <a:rPr lang="en-US" altLang="zh-CN" sz="2600" i="1">
                  <a:solidFill>
                    <a:srgbClr val="000000"/>
                  </a:solidFill>
                </a:rPr>
                <a:t>V</a:t>
              </a:r>
              <a:endParaRPr lang="en-US" altLang="zh-CN" sz="2800"/>
            </a:p>
          </p:txBody>
        </p:sp>
        <p:sp>
          <p:nvSpPr>
            <p:cNvPr id="559129" name="Rectangle 25"/>
            <p:cNvSpPr>
              <a:spLocks noChangeArrowheads="1"/>
            </p:cNvSpPr>
            <p:nvPr/>
          </p:nvSpPr>
          <p:spPr bwMode="auto">
            <a:xfrm>
              <a:off x="2270" y="2815"/>
              <a:ext cx="105" cy="182"/>
            </a:xfrm>
            <a:prstGeom prst="rect">
              <a:avLst/>
            </a:prstGeom>
            <a:noFill/>
            <a:ln w="9525">
              <a:noFill/>
              <a:miter lim="800000"/>
              <a:headEnd/>
              <a:tailEnd/>
            </a:ln>
          </p:spPr>
          <p:txBody>
            <a:bodyPr wrap="none" lIns="0" tIns="0" rIns="0" bIns="0">
              <a:spAutoFit/>
            </a:bodyPr>
            <a:lstStyle/>
            <a:p>
              <a:r>
                <a:rPr lang="en-US" altLang="zh-CN" sz="2600" i="1">
                  <a:solidFill>
                    <a:srgbClr val="000000"/>
                  </a:solidFill>
                </a:rPr>
                <a:t>n</a:t>
              </a:r>
              <a:endParaRPr lang="en-US" altLang="zh-CN" sz="2800"/>
            </a:p>
          </p:txBody>
        </p:sp>
        <p:sp>
          <p:nvSpPr>
            <p:cNvPr id="559130" name="Rectangle 26"/>
            <p:cNvSpPr>
              <a:spLocks noChangeArrowheads="1"/>
            </p:cNvSpPr>
            <p:nvPr/>
          </p:nvSpPr>
          <p:spPr bwMode="auto">
            <a:xfrm>
              <a:off x="2034" y="2518"/>
              <a:ext cx="128" cy="182"/>
            </a:xfrm>
            <a:prstGeom prst="rect">
              <a:avLst/>
            </a:prstGeom>
            <a:noFill/>
            <a:ln w="9525">
              <a:noFill/>
              <a:miter lim="800000"/>
              <a:headEnd/>
              <a:tailEnd/>
            </a:ln>
          </p:spPr>
          <p:txBody>
            <a:bodyPr wrap="none" lIns="0" tIns="0" rIns="0" bIns="0">
              <a:spAutoFit/>
            </a:bodyPr>
            <a:lstStyle/>
            <a:p>
              <a:r>
                <a:rPr lang="en-US" altLang="zh-CN" sz="2600" i="1">
                  <a:solidFill>
                    <a:srgbClr val="000000"/>
                  </a:solidFill>
                </a:rPr>
                <a:t>V</a:t>
              </a:r>
              <a:endParaRPr lang="en-US" altLang="zh-CN" sz="2800"/>
            </a:p>
          </p:txBody>
        </p:sp>
        <p:sp>
          <p:nvSpPr>
            <p:cNvPr id="559131" name="Rectangle 27"/>
            <p:cNvSpPr>
              <a:spLocks noChangeArrowheads="1"/>
            </p:cNvSpPr>
            <p:nvPr/>
          </p:nvSpPr>
          <p:spPr bwMode="auto">
            <a:xfrm>
              <a:off x="2517" y="2626"/>
              <a:ext cx="115" cy="181"/>
            </a:xfrm>
            <a:prstGeom prst="rect">
              <a:avLst/>
            </a:prstGeom>
            <a:noFill/>
            <a:ln w="9525">
              <a:noFill/>
              <a:miter lim="800000"/>
              <a:headEnd/>
              <a:tailEnd/>
            </a:ln>
          </p:spPr>
          <p:txBody>
            <a:bodyPr wrap="none" lIns="0" tIns="0" rIns="0" bIns="0">
              <a:spAutoFit/>
            </a:bodyPr>
            <a:lstStyle/>
            <a:p>
              <a:r>
                <a:rPr lang="en-US" altLang="zh-CN" sz="2600">
                  <a:solidFill>
                    <a:srgbClr val="000000"/>
                  </a:solidFill>
                  <a:latin typeface="Symbol" pitchFamily="18" charset="2"/>
                </a:rPr>
                <a:t>=</a:t>
              </a:r>
              <a:endParaRPr lang="en-US" altLang="zh-CN" sz="2800"/>
            </a:p>
          </p:txBody>
        </p:sp>
      </p:grpSp>
      <p:sp>
        <p:nvSpPr>
          <p:cNvPr id="559132" name="Rectangle 28"/>
          <p:cNvSpPr>
            <a:spLocks noChangeArrowheads="1"/>
          </p:cNvSpPr>
          <p:nvPr/>
        </p:nvSpPr>
        <p:spPr bwMode="auto">
          <a:xfrm>
            <a:off x="3432176" y="265114"/>
            <a:ext cx="4608513" cy="579437"/>
          </a:xfrm>
          <a:prstGeom prst="rect">
            <a:avLst/>
          </a:prstGeom>
          <a:noFill/>
          <a:ln w="9525">
            <a:noFill/>
            <a:miter lim="800000"/>
            <a:headEnd/>
            <a:tailEnd/>
          </a:ln>
          <a:effectLst/>
        </p:spPr>
        <p:txBody>
          <a:bodyPr anchor="ctr">
            <a:spAutoFit/>
          </a:bodyPr>
          <a:lstStyle/>
          <a:p>
            <a:pPr algn="ctr">
              <a:lnSpc>
                <a:spcPct val="100000"/>
              </a:lnSpc>
              <a:spcBef>
                <a:spcPct val="0"/>
              </a:spcBef>
            </a:pPr>
            <a:r>
              <a:rPr kumimoji="0" lang="zh-CN" altLang="en-US" b="1">
                <a:solidFill>
                  <a:schemeClr val="tx1"/>
                </a:solidFill>
                <a:latin typeface="黑体" pitchFamily="2" charset="-122"/>
              </a:rPr>
              <a:t>二、状态与状态函数</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1"/>
          </p:nvPr>
        </p:nvSpPr>
        <p:spPr/>
        <p:txBody>
          <a:bodyPr/>
          <a:lstStyle/>
          <a:p>
            <a:fld id="{9D093143-7E73-402C-99D3-8E59BCBADDE8}" type="slidenum">
              <a:rPr lang="en-US" altLang="zh-CN"/>
              <a:pPr/>
              <a:t>17</a:t>
            </a:fld>
            <a:endParaRPr lang="en-US" altLang="zh-CN"/>
          </a:p>
        </p:txBody>
      </p:sp>
      <p:sp>
        <p:nvSpPr>
          <p:cNvPr id="560130" name="Rectangle 2"/>
          <p:cNvSpPr>
            <a:spLocks noChangeArrowheads="1"/>
          </p:cNvSpPr>
          <p:nvPr/>
        </p:nvSpPr>
        <p:spPr bwMode="auto">
          <a:xfrm>
            <a:off x="407368" y="1484313"/>
            <a:ext cx="11305256" cy="1143000"/>
          </a:xfrm>
          <a:prstGeom prst="rect">
            <a:avLst/>
          </a:prstGeom>
          <a:noFill/>
          <a:ln w="9525">
            <a:noFill/>
            <a:miter lim="800000"/>
            <a:headEnd/>
            <a:tailEnd/>
          </a:ln>
          <a:effectLst/>
        </p:spPr>
        <p:txBody>
          <a:bodyPr anchor="ctr"/>
          <a:lstStyle/>
          <a:p>
            <a:pPr>
              <a:lnSpc>
                <a:spcPct val="150000"/>
              </a:lnSpc>
              <a:spcBef>
                <a:spcPct val="0"/>
              </a:spcBef>
            </a:pPr>
            <a:r>
              <a:rPr lang="en-US" altLang="zh-CN" b="1" dirty="0">
                <a:solidFill>
                  <a:schemeClr val="tx1"/>
                </a:solidFill>
                <a:ea typeface="楷体_GB2312" pitchFamily="49" charset="-122"/>
              </a:rPr>
              <a:t>2. </a:t>
            </a:r>
            <a:r>
              <a:rPr lang="zh-CN" altLang="en-US" b="1" dirty="0">
                <a:solidFill>
                  <a:schemeClr val="tx1"/>
                </a:solidFill>
                <a:ea typeface="楷体_GB2312" pitchFamily="49" charset="-122"/>
              </a:rPr>
              <a:t>状态方程</a:t>
            </a:r>
            <a:r>
              <a:rPr lang="en-US" altLang="zh-CN" b="1" dirty="0">
                <a:solidFill>
                  <a:schemeClr val="tx1"/>
                </a:solidFill>
                <a:ea typeface="楷体_GB2312" pitchFamily="49" charset="-122"/>
              </a:rPr>
              <a:t>——</a:t>
            </a:r>
            <a:r>
              <a:rPr lang="zh-CN" altLang="en-US" b="1" dirty="0">
                <a:solidFill>
                  <a:schemeClr val="tx1"/>
                </a:solidFill>
                <a:ea typeface="楷体_GB2312" pitchFamily="49" charset="-122"/>
              </a:rPr>
              <a:t>系统状态函数之间的定量关系式称为状态方程。</a:t>
            </a:r>
          </a:p>
        </p:txBody>
      </p:sp>
      <p:sp>
        <p:nvSpPr>
          <p:cNvPr id="560131" name="Rectangle 3"/>
          <p:cNvSpPr>
            <a:spLocks noChangeArrowheads="1"/>
          </p:cNvSpPr>
          <p:nvPr/>
        </p:nvSpPr>
        <p:spPr bwMode="auto">
          <a:xfrm>
            <a:off x="983432" y="3068639"/>
            <a:ext cx="8352929" cy="1944687"/>
          </a:xfrm>
          <a:prstGeom prst="rect">
            <a:avLst/>
          </a:prstGeom>
          <a:noFill/>
          <a:ln w="9525">
            <a:noFill/>
            <a:miter lim="800000"/>
            <a:headEnd/>
            <a:tailEnd/>
          </a:ln>
          <a:effectLst/>
        </p:spPr>
        <p:txBody>
          <a:bodyPr/>
          <a:lstStyle/>
          <a:p>
            <a:pPr algn="ctr">
              <a:lnSpc>
                <a:spcPct val="150000"/>
              </a:lnSpc>
              <a:spcBef>
                <a:spcPct val="20000"/>
              </a:spcBef>
              <a:buClr>
                <a:schemeClr val="hlink"/>
              </a:buClr>
            </a:pPr>
            <a:r>
              <a:rPr lang="zh-CN" altLang="en-US" sz="3600" b="1" dirty="0">
                <a:solidFill>
                  <a:schemeClr val="tx1"/>
                </a:solidFill>
                <a:ea typeface="楷体_GB2312" pitchFamily="49" charset="-122"/>
              </a:rPr>
              <a:t>某理想气体的封闭系统，</a:t>
            </a:r>
          </a:p>
          <a:p>
            <a:pPr algn="ctr">
              <a:lnSpc>
                <a:spcPct val="150000"/>
              </a:lnSpc>
              <a:spcBef>
                <a:spcPct val="20000"/>
              </a:spcBef>
              <a:buClr>
                <a:schemeClr val="hlink"/>
              </a:buClr>
            </a:pPr>
            <a:r>
              <a:rPr lang="zh-CN" altLang="en-US" sz="3600" b="1" dirty="0">
                <a:solidFill>
                  <a:schemeClr val="tx1"/>
                </a:solidFill>
                <a:ea typeface="楷体_GB2312" pitchFamily="49" charset="-122"/>
              </a:rPr>
              <a:t>其状态方程为：  </a:t>
            </a:r>
            <a:r>
              <a:rPr lang="en-US" altLang="zh-CN" sz="3600" b="1" i="1" dirty="0">
                <a:solidFill>
                  <a:schemeClr val="tx1"/>
                </a:solidFill>
                <a:ea typeface="楷体_GB2312" pitchFamily="49" charset="-122"/>
              </a:rPr>
              <a:t>PV = n RT</a:t>
            </a:r>
          </a:p>
        </p:txBody>
      </p:sp>
      <p:sp>
        <p:nvSpPr>
          <p:cNvPr id="560132" name="Rectangle 4"/>
          <p:cNvSpPr>
            <a:spLocks noChangeArrowheads="1"/>
          </p:cNvSpPr>
          <p:nvPr/>
        </p:nvSpPr>
        <p:spPr bwMode="auto">
          <a:xfrm>
            <a:off x="4727575" y="409575"/>
            <a:ext cx="2655888" cy="579438"/>
          </a:xfrm>
          <a:prstGeom prst="rect">
            <a:avLst/>
          </a:prstGeom>
          <a:noFill/>
          <a:ln w="9525">
            <a:noFill/>
            <a:miter lim="800000"/>
            <a:headEnd/>
            <a:tailEnd/>
          </a:ln>
          <a:effectLst/>
        </p:spPr>
        <p:txBody>
          <a:bodyPr anchor="ctr">
            <a:spAutoFit/>
          </a:bodyPr>
          <a:lstStyle/>
          <a:p>
            <a:pPr algn="ctr">
              <a:lnSpc>
                <a:spcPct val="100000"/>
              </a:lnSpc>
              <a:spcBef>
                <a:spcPct val="0"/>
              </a:spcBef>
            </a:pPr>
            <a:r>
              <a:rPr kumimoji="0" lang="zh-CN" altLang="en-US" b="1">
                <a:solidFill>
                  <a:schemeClr val="tx1"/>
                </a:solidFill>
                <a:latin typeface="黑体" pitchFamily="2" charset="-122"/>
                <a:ea typeface="楷体_GB2312" pitchFamily="49" charset="-122"/>
              </a:rPr>
              <a:t>状态方程</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2"/>
          <p:cNvSpPr>
            <a:spLocks noGrp="1"/>
          </p:cNvSpPr>
          <p:nvPr>
            <p:ph type="sldNum" sz="quarter" idx="11"/>
          </p:nvPr>
        </p:nvSpPr>
        <p:spPr/>
        <p:txBody>
          <a:bodyPr/>
          <a:lstStyle/>
          <a:p>
            <a:fld id="{5C23FB88-51B8-46C4-9469-51F15DFD268F}" type="slidenum">
              <a:rPr lang="en-US" altLang="zh-CN" smtClean="0"/>
              <a:pPr/>
              <a:t>18</a:t>
            </a:fld>
            <a:endParaRPr lang="en-US" altLang="zh-CN"/>
          </a:p>
        </p:txBody>
      </p:sp>
      <p:sp>
        <p:nvSpPr>
          <p:cNvPr id="561154" name="Rectangle 2"/>
          <p:cNvSpPr>
            <a:spLocks noChangeArrowheads="1"/>
          </p:cNvSpPr>
          <p:nvPr/>
        </p:nvSpPr>
        <p:spPr bwMode="auto">
          <a:xfrm>
            <a:off x="1524000" y="1557338"/>
            <a:ext cx="8642350" cy="597664"/>
          </a:xfrm>
          <a:prstGeom prst="rect">
            <a:avLst/>
          </a:prstGeom>
          <a:noFill/>
          <a:ln w="9525">
            <a:noFill/>
            <a:miter lim="800000"/>
            <a:headEnd/>
            <a:tailEnd/>
          </a:ln>
          <a:effectLst/>
        </p:spPr>
        <p:txBody>
          <a:bodyPr>
            <a:spAutoFit/>
          </a:bodyPr>
          <a:lstStyle/>
          <a:p>
            <a:pPr algn="just" eaLnBrk="0" hangingPunct="0">
              <a:lnSpc>
                <a:spcPct val="130000"/>
              </a:lnSpc>
              <a:spcBef>
                <a:spcPct val="0"/>
              </a:spcBef>
            </a:pPr>
            <a:r>
              <a:rPr lang="en-US" altLang="zh-CN" sz="2800" dirty="0">
                <a:solidFill>
                  <a:schemeClr val="tx1"/>
                </a:solidFill>
                <a:latin typeface="楷体_GB2312" pitchFamily="49" charset="-122"/>
                <a:ea typeface="楷体_GB2312" pitchFamily="49" charset="-122"/>
              </a:rPr>
              <a:t>1.</a:t>
            </a:r>
            <a:r>
              <a:rPr lang="zh-CN" altLang="en-US" sz="2800" b="1" dirty="0">
                <a:solidFill>
                  <a:schemeClr val="tx1"/>
                </a:solidFill>
                <a:latin typeface="楷体_GB2312" pitchFamily="49" charset="-122"/>
                <a:ea typeface="楷体_GB2312" pitchFamily="49" charset="-122"/>
              </a:rPr>
              <a:t>过程</a:t>
            </a:r>
            <a:r>
              <a:rPr lang="en-US" altLang="zh-CN" sz="2800" dirty="0">
                <a:solidFill>
                  <a:schemeClr val="tx1"/>
                </a:solidFill>
                <a:latin typeface="Times New Roman"/>
                <a:ea typeface="楷体_GB2312" pitchFamily="49" charset="-122"/>
              </a:rPr>
              <a:t>——</a:t>
            </a:r>
            <a:r>
              <a:rPr lang="zh-CN" altLang="en-US" sz="2800" b="1" dirty="0">
                <a:solidFill>
                  <a:schemeClr val="tx1"/>
                </a:solidFill>
                <a:latin typeface="楷体_GB2312" pitchFamily="49" charset="-122"/>
                <a:ea typeface="楷体_GB2312" pitchFamily="49" charset="-122"/>
              </a:rPr>
              <a:t>系统状态所发生的一切变化称为过程</a:t>
            </a:r>
            <a:r>
              <a:rPr lang="zh-CN" altLang="en-US" sz="2800" dirty="0">
                <a:solidFill>
                  <a:schemeClr val="tx1"/>
                </a:solidFill>
                <a:latin typeface="楷体_GB2312" pitchFamily="49" charset="-122"/>
                <a:ea typeface="楷体_GB2312" pitchFamily="49" charset="-122"/>
              </a:rPr>
              <a:t>。</a:t>
            </a:r>
          </a:p>
        </p:txBody>
      </p:sp>
      <p:sp>
        <p:nvSpPr>
          <p:cNvPr id="561155" name="Rectangle 3"/>
          <p:cNvSpPr>
            <a:spLocks noChangeArrowheads="1"/>
          </p:cNvSpPr>
          <p:nvPr/>
        </p:nvSpPr>
        <p:spPr bwMode="auto">
          <a:xfrm>
            <a:off x="1524001" y="2565400"/>
            <a:ext cx="9288463" cy="823880"/>
          </a:xfrm>
          <a:prstGeom prst="rect">
            <a:avLst/>
          </a:prstGeom>
          <a:noFill/>
          <a:ln w="9525">
            <a:noFill/>
            <a:miter lim="800000"/>
            <a:headEnd/>
            <a:tailEnd/>
          </a:ln>
          <a:effectLst/>
        </p:spPr>
        <p:txBody>
          <a:bodyPr>
            <a:spAutoFit/>
          </a:bodyPr>
          <a:lstStyle/>
          <a:p>
            <a:pPr algn="just" eaLnBrk="0" hangingPunct="0">
              <a:lnSpc>
                <a:spcPct val="200000"/>
              </a:lnSpc>
              <a:spcBef>
                <a:spcPct val="0"/>
              </a:spcBef>
            </a:pPr>
            <a:r>
              <a:rPr lang="en-US" altLang="zh-CN" sz="2800">
                <a:solidFill>
                  <a:schemeClr val="tx1"/>
                </a:solidFill>
                <a:latin typeface="楷体_GB2312" pitchFamily="49" charset="-122"/>
                <a:ea typeface="楷体_GB2312" pitchFamily="49" charset="-122"/>
              </a:rPr>
              <a:t>2.</a:t>
            </a:r>
            <a:r>
              <a:rPr lang="zh-CN" altLang="en-US" sz="2800" b="1">
                <a:solidFill>
                  <a:schemeClr val="tx1"/>
                </a:solidFill>
                <a:latin typeface="楷体_GB2312" pitchFamily="49" charset="-122"/>
                <a:ea typeface="楷体_GB2312" pitchFamily="49" charset="-122"/>
              </a:rPr>
              <a:t>途径</a:t>
            </a:r>
            <a:r>
              <a:rPr lang="en-US" altLang="zh-CN" sz="2800">
                <a:solidFill>
                  <a:schemeClr val="tx1"/>
                </a:solidFill>
                <a:latin typeface="Times New Roman"/>
                <a:ea typeface="楷体_GB2312" pitchFamily="49" charset="-122"/>
              </a:rPr>
              <a:t>——</a:t>
            </a:r>
            <a:r>
              <a:rPr lang="zh-CN" altLang="en-US" sz="2800" b="1">
                <a:solidFill>
                  <a:schemeClr val="tx1"/>
                </a:solidFill>
                <a:latin typeface="楷体_GB2312" pitchFamily="49" charset="-122"/>
                <a:ea typeface="楷体_GB2312" pitchFamily="49" charset="-122"/>
              </a:rPr>
              <a:t>完成某一状态变化所经历的具体步骤称为途径</a:t>
            </a:r>
            <a:endParaRPr lang="zh-CN" altLang="en-US" sz="2800">
              <a:solidFill>
                <a:schemeClr val="tx1"/>
              </a:solidFill>
              <a:latin typeface="楷体_GB2312" pitchFamily="49" charset="-122"/>
              <a:ea typeface="楷体_GB2312" pitchFamily="49" charset="-122"/>
            </a:endParaRPr>
          </a:p>
        </p:txBody>
      </p:sp>
      <p:sp>
        <p:nvSpPr>
          <p:cNvPr id="561156" name="Rectangle 4"/>
          <p:cNvSpPr>
            <a:spLocks noChangeArrowheads="1"/>
          </p:cNvSpPr>
          <p:nvPr/>
        </p:nvSpPr>
        <p:spPr bwMode="auto">
          <a:xfrm>
            <a:off x="4656138" y="333375"/>
            <a:ext cx="3040062" cy="579438"/>
          </a:xfrm>
          <a:prstGeom prst="rect">
            <a:avLst/>
          </a:prstGeom>
          <a:noFill/>
          <a:ln w="9525">
            <a:noFill/>
            <a:miter lim="800000"/>
            <a:headEnd/>
            <a:tailEnd/>
          </a:ln>
          <a:effectLst/>
        </p:spPr>
        <p:txBody>
          <a:bodyPr wrap="none" anchor="ctr">
            <a:spAutoFit/>
          </a:bodyPr>
          <a:lstStyle/>
          <a:p>
            <a:pPr algn="ctr">
              <a:lnSpc>
                <a:spcPct val="100000"/>
              </a:lnSpc>
              <a:spcBef>
                <a:spcPct val="0"/>
              </a:spcBef>
            </a:pPr>
            <a:r>
              <a:rPr kumimoji="0" lang="zh-CN" altLang="en-US" b="1" dirty="0">
                <a:solidFill>
                  <a:schemeClr val="tx1"/>
                </a:solidFill>
                <a:latin typeface="黑体" pitchFamily="2" charset="-122"/>
                <a:ea typeface="楷体_GB2312" pitchFamily="49" charset="-122"/>
              </a:rPr>
              <a:t>四、过程与途径</a:t>
            </a:r>
          </a:p>
        </p:txBody>
      </p:sp>
      <p:grpSp>
        <p:nvGrpSpPr>
          <p:cNvPr id="561157" name="Group 5"/>
          <p:cNvGrpSpPr>
            <a:grpSpLocks/>
          </p:cNvGrpSpPr>
          <p:nvPr/>
        </p:nvGrpSpPr>
        <p:grpSpPr bwMode="auto">
          <a:xfrm>
            <a:off x="1862629" y="3575133"/>
            <a:ext cx="3982105" cy="3041756"/>
            <a:chOff x="731" y="1499"/>
            <a:chExt cx="3851" cy="2865"/>
          </a:xfrm>
        </p:grpSpPr>
        <p:sp>
          <p:nvSpPr>
            <p:cNvPr id="561159" name="Text Box 7"/>
            <p:cNvSpPr txBox="1">
              <a:spLocks noChangeArrowheads="1"/>
            </p:cNvSpPr>
            <p:nvPr/>
          </p:nvSpPr>
          <p:spPr bwMode="auto">
            <a:xfrm>
              <a:off x="1306" y="2786"/>
              <a:ext cx="709" cy="544"/>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lstStyle/>
            <a:p>
              <a:pPr algn="ctr">
                <a:lnSpc>
                  <a:spcPct val="100000"/>
                </a:lnSpc>
                <a:spcBef>
                  <a:spcPct val="100000"/>
                </a:spcBef>
              </a:pPr>
              <a:r>
                <a:rPr lang="en-US" altLang="zh-CN" b="1" dirty="0">
                  <a:solidFill>
                    <a:schemeClr val="bg1"/>
                  </a:solidFill>
                </a:rPr>
                <a:t>A</a:t>
              </a:r>
            </a:p>
          </p:txBody>
        </p:sp>
        <p:sp>
          <p:nvSpPr>
            <p:cNvPr id="561161" name="Text Box 9"/>
            <p:cNvSpPr txBox="1">
              <a:spLocks noChangeArrowheads="1"/>
            </p:cNvSpPr>
            <p:nvPr/>
          </p:nvSpPr>
          <p:spPr bwMode="auto">
            <a:xfrm>
              <a:off x="3317" y="2786"/>
              <a:ext cx="708" cy="544"/>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lstStyle/>
            <a:p>
              <a:pPr algn="ctr">
                <a:lnSpc>
                  <a:spcPct val="100000"/>
                </a:lnSpc>
                <a:spcBef>
                  <a:spcPct val="100000"/>
                </a:spcBef>
              </a:pPr>
              <a:r>
                <a:rPr lang="en-US" altLang="zh-CN" b="1" dirty="0">
                  <a:solidFill>
                    <a:schemeClr val="bg1"/>
                  </a:solidFill>
                </a:rPr>
                <a:t>B</a:t>
              </a:r>
            </a:p>
          </p:txBody>
        </p:sp>
        <p:sp>
          <p:nvSpPr>
            <p:cNvPr id="561162" name="AutoShape 10">
              <a:hlinkClick r:id="" action="ppaction://noaction" highlightClick="1"/>
            </p:cNvPr>
            <p:cNvSpPr>
              <a:spLocks noChangeArrowheads="1"/>
            </p:cNvSpPr>
            <p:nvPr/>
          </p:nvSpPr>
          <p:spPr bwMode="auto">
            <a:xfrm>
              <a:off x="1414" y="2242"/>
              <a:ext cx="2714" cy="544"/>
            </a:xfrm>
            <a:prstGeom prst="curvedDownArrow">
              <a:avLst>
                <a:gd name="adj1" fmla="val 81480"/>
                <a:gd name="adj2" fmla="val 177070"/>
                <a:gd name="adj3" fmla="val 31134"/>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p>
          </p:txBody>
        </p:sp>
        <p:graphicFrame>
          <p:nvGraphicFramePr>
            <p:cNvPr id="561163" name="Object 11"/>
            <p:cNvGraphicFramePr>
              <a:graphicFrameLocks noChangeAspect="1"/>
            </p:cNvGraphicFramePr>
            <p:nvPr>
              <p:extLst>
                <p:ext uri="{D42A27DB-BD31-4B8C-83A1-F6EECF244321}">
                  <p14:modId xmlns:p14="http://schemas.microsoft.com/office/powerpoint/2010/main" val="127366008"/>
                </p:ext>
              </p:extLst>
            </p:nvPr>
          </p:nvGraphicFramePr>
          <p:xfrm>
            <a:off x="2157" y="1499"/>
            <a:ext cx="946" cy="839"/>
          </p:xfrm>
          <a:graphic>
            <a:graphicData uri="http://schemas.openxmlformats.org/presentationml/2006/ole">
              <mc:AlternateContent xmlns:mc="http://schemas.openxmlformats.org/markup-compatibility/2006">
                <mc:Choice xmlns:v="urn:schemas-microsoft-com:vml" Requires="v">
                  <p:oleObj spid="_x0000_s561365" name="公式" r:id="rId4" imgW="368280" imgH="317160" progId="Equation.3">
                    <p:embed/>
                  </p:oleObj>
                </mc:Choice>
                <mc:Fallback>
                  <p:oleObj name="公式" r:id="rId4" imgW="368280" imgH="317160" progId="Equation.3">
                    <p:embed/>
                    <p:pic>
                      <p:nvPicPr>
                        <p:cNvPr id="0" name="Picture 11"/>
                        <p:cNvPicPr>
                          <a:picLocks noChangeAspect="1" noChangeArrowheads="1"/>
                        </p:cNvPicPr>
                        <p:nvPr/>
                      </p:nvPicPr>
                      <p:blipFill>
                        <a:blip r:embed="rId5"/>
                        <a:srcRect/>
                        <a:stretch>
                          <a:fillRect/>
                        </a:stretch>
                      </p:blipFill>
                      <p:spPr bwMode="auto">
                        <a:xfrm>
                          <a:off x="2157" y="1499"/>
                          <a:ext cx="946" cy="8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1164" name="Object 12"/>
            <p:cNvGraphicFramePr>
              <a:graphicFrameLocks noChangeAspect="1"/>
            </p:cNvGraphicFramePr>
            <p:nvPr>
              <p:extLst>
                <p:ext uri="{D42A27DB-BD31-4B8C-83A1-F6EECF244321}">
                  <p14:modId xmlns:p14="http://schemas.microsoft.com/office/powerpoint/2010/main" val="2443264916"/>
                </p:ext>
              </p:extLst>
            </p:nvPr>
          </p:nvGraphicFramePr>
          <p:xfrm>
            <a:off x="2318" y="3795"/>
            <a:ext cx="650" cy="569"/>
          </p:xfrm>
          <a:graphic>
            <a:graphicData uri="http://schemas.openxmlformats.org/presentationml/2006/ole">
              <mc:AlternateContent xmlns:mc="http://schemas.openxmlformats.org/markup-compatibility/2006">
                <mc:Choice xmlns:v="urn:schemas-microsoft-com:vml" Requires="v">
                  <p:oleObj spid="_x0000_s561366" name="Equation" r:id="rId6" imgW="253800" imgH="215640" progId="Equation.3">
                    <p:embed/>
                  </p:oleObj>
                </mc:Choice>
                <mc:Fallback>
                  <p:oleObj name="Equation" r:id="rId6" imgW="253800" imgH="215640" progId="Equation.3">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8" y="3795"/>
                          <a:ext cx="650" cy="5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1166" name="Text Box 14"/>
            <p:cNvSpPr txBox="1">
              <a:spLocks noChangeArrowheads="1"/>
            </p:cNvSpPr>
            <p:nvPr/>
          </p:nvSpPr>
          <p:spPr bwMode="auto">
            <a:xfrm>
              <a:off x="731" y="2779"/>
              <a:ext cx="589" cy="551"/>
            </a:xfrm>
            <a:prstGeom prst="rect">
              <a:avLst/>
            </a:prstGeom>
            <a:noFill/>
            <a:ln w="9525">
              <a:noFill/>
              <a:miter lim="800000"/>
              <a:headEnd/>
              <a:tailEnd/>
            </a:ln>
            <a:effectLst/>
          </p:spPr>
          <p:txBody>
            <a:bodyPr wrap="none">
              <a:spAutoFit/>
            </a:bodyPr>
            <a:lstStyle/>
            <a:p>
              <a:pPr>
                <a:lnSpc>
                  <a:spcPct val="100000"/>
                </a:lnSpc>
                <a:spcBef>
                  <a:spcPct val="0"/>
                </a:spcBef>
              </a:pPr>
              <a:r>
                <a:rPr lang="en-US" altLang="zh-CN" b="1" dirty="0" err="1">
                  <a:solidFill>
                    <a:schemeClr val="tx1"/>
                  </a:solidFill>
                  <a:latin typeface="+mn-lt"/>
                  <a:ea typeface="隶书" pitchFamily="49" charset="-122"/>
                </a:rPr>
                <a:t>x</a:t>
              </a:r>
              <a:r>
                <a:rPr lang="en-US" altLang="zh-CN" b="1" baseline="-25000" dirty="0" err="1">
                  <a:solidFill>
                    <a:schemeClr val="tx1"/>
                  </a:solidFill>
                  <a:latin typeface="+mn-lt"/>
                  <a:ea typeface="隶书" pitchFamily="49" charset="-122"/>
                </a:rPr>
                <a:t>A</a:t>
              </a:r>
              <a:endParaRPr lang="en-US" altLang="zh-CN" b="1" baseline="-25000" dirty="0">
                <a:solidFill>
                  <a:schemeClr val="tx1"/>
                </a:solidFill>
                <a:latin typeface="+mn-lt"/>
                <a:ea typeface="隶书" pitchFamily="49" charset="-122"/>
              </a:endParaRPr>
            </a:p>
          </p:txBody>
        </p:sp>
        <p:sp>
          <p:nvSpPr>
            <p:cNvPr id="561167" name="AutoShape 15">
              <a:hlinkClick r:id="" action="ppaction://noaction" highlightClick="1"/>
            </p:cNvPr>
            <p:cNvSpPr>
              <a:spLocks noChangeArrowheads="1"/>
            </p:cNvSpPr>
            <p:nvPr/>
          </p:nvSpPr>
          <p:spPr bwMode="auto">
            <a:xfrm>
              <a:off x="1414" y="3330"/>
              <a:ext cx="2715" cy="481"/>
            </a:xfrm>
            <a:prstGeom prst="curvedUpArrow">
              <a:avLst>
                <a:gd name="adj1" fmla="val 93824"/>
                <a:gd name="adj2" fmla="val 206640"/>
                <a:gd name="adj3" fmla="val 54984"/>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zh-CN" altLang="en-US"/>
            </a:p>
          </p:txBody>
        </p:sp>
        <p:sp>
          <p:nvSpPr>
            <p:cNvPr id="561165" name="Text Box 13"/>
            <p:cNvSpPr txBox="1">
              <a:spLocks noChangeArrowheads="1"/>
            </p:cNvSpPr>
            <p:nvPr/>
          </p:nvSpPr>
          <p:spPr bwMode="auto">
            <a:xfrm>
              <a:off x="3993" y="2777"/>
              <a:ext cx="589" cy="551"/>
            </a:xfrm>
            <a:prstGeom prst="rect">
              <a:avLst/>
            </a:prstGeom>
            <a:noFill/>
            <a:ln w="9525">
              <a:noFill/>
              <a:miter lim="800000"/>
              <a:headEnd/>
              <a:tailEnd/>
            </a:ln>
            <a:effectLst/>
          </p:spPr>
          <p:txBody>
            <a:bodyPr wrap="none">
              <a:spAutoFit/>
            </a:bodyPr>
            <a:lstStyle/>
            <a:p>
              <a:pPr>
                <a:lnSpc>
                  <a:spcPct val="100000"/>
                </a:lnSpc>
                <a:spcBef>
                  <a:spcPct val="0"/>
                </a:spcBef>
              </a:pPr>
              <a:r>
                <a:rPr lang="en-US" altLang="zh-CN" b="1" dirty="0" err="1">
                  <a:solidFill>
                    <a:schemeClr val="tx1"/>
                  </a:solidFill>
                  <a:latin typeface="+mn-lt"/>
                  <a:ea typeface="隶书" pitchFamily="49" charset="-122"/>
                </a:rPr>
                <a:t>x</a:t>
              </a:r>
              <a:r>
                <a:rPr lang="en-US" altLang="zh-CN" b="1" baseline="-25000" dirty="0" err="1">
                  <a:solidFill>
                    <a:schemeClr val="tx1"/>
                  </a:solidFill>
                  <a:latin typeface="+mn-lt"/>
                  <a:ea typeface="隶书" pitchFamily="49" charset="-122"/>
                </a:rPr>
                <a:t>B</a:t>
              </a:r>
              <a:endParaRPr lang="en-US" altLang="zh-CN" b="1" baseline="-25000" dirty="0">
                <a:solidFill>
                  <a:schemeClr val="tx1"/>
                </a:solidFill>
                <a:latin typeface="+mn-lt"/>
                <a:ea typeface="隶书" pitchFamily="49" charset="-122"/>
              </a:endParaRPr>
            </a:p>
          </p:txBody>
        </p:sp>
      </p:grpSp>
      <p:graphicFrame>
        <p:nvGraphicFramePr>
          <p:cNvPr id="561169" name="Object 17"/>
          <p:cNvGraphicFramePr>
            <a:graphicFrameLocks noChangeAspect="1"/>
          </p:cNvGraphicFramePr>
          <p:nvPr/>
        </p:nvGraphicFramePr>
        <p:xfrm>
          <a:off x="6240463" y="5013325"/>
          <a:ext cx="2817812" cy="647700"/>
        </p:xfrm>
        <a:graphic>
          <a:graphicData uri="http://schemas.openxmlformats.org/presentationml/2006/ole">
            <mc:AlternateContent xmlns:mc="http://schemas.openxmlformats.org/markup-compatibility/2006">
              <mc:Choice xmlns:v="urn:schemas-microsoft-com:vml" Requires="v">
                <p:oleObj spid="_x0000_s561367" name="Equation" r:id="rId8" imgW="939600" imgH="215640" progId="Equation.3">
                  <p:embed/>
                </p:oleObj>
              </mc:Choice>
              <mc:Fallback>
                <p:oleObj name="Equation" r:id="rId8" imgW="939600" imgH="215640" progId="Equation.3">
                  <p:embed/>
                  <p:pic>
                    <p:nvPicPr>
                      <p:cNvPr id="0"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0463" y="5013325"/>
                        <a:ext cx="2817812"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383F69A2-CD5C-41AB-B201-224699F7A990}" type="slidenum">
              <a:rPr lang="en-US" altLang="zh-CN"/>
              <a:pPr/>
              <a:t>19</a:t>
            </a:fld>
            <a:endParaRPr lang="en-US" altLang="zh-CN"/>
          </a:p>
        </p:txBody>
      </p:sp>
      <p:sp>
        <p:nvSpPr>
          <p:cNvPr id="562178" name="Rectangle 2"/>
          <p:cNvSpPr>
            <a:spLocks noGrp="1" noChangeArrowheads="1"/>
          </p:cNvSpPr>
          <p:nvPr>
            <p:ph type="title"/>
          </p:nvPr>
        </p:nvSpPr>
        <p:spPr>
          <a:xfrm>
            <a:off x="3035300" y="181045"/>
            <a:ext cx="5873750" cy="707886"/>
          </a:xfrm>
          <a:noFill/>
          <a:ln/>
        </p:spPr>
        <p:txBody>
          <a:bodyPr/>
          <a:lstStyle/>
          <a:p>
            <a:pPr algn="ctr"/>
            <a:r>
              <a:rPr lang="zh-CN" altLang="en-US" sz="4000">
                <a:solidFill>
                  <a:schemeClr val="tx1"/>
                </a:solidFill>
                <a:latin typeface="Times New Roman" pitchFamily="18" charset="0"/>
                <a:ea typeface="楷体_GB2312" pitchFamily="49" charset="-122"/>
              </a:rPr>
              <a:t>过程的分类</a:t>
            </a:r>
          </a:p>
        </p:txBody>
      </p:sp>
      <p:sp>
        <p:nvSpPr>
          <p:cNvPr id="562179" name="Rectangle 3"/>
          <p:cNvSpPr>
            <a:spLocks noGrp="1" noChangeArrowheads="1"/>
          </p:cNvSpPr>
          <p:nvPr>
            <p:ph type="body" idx="1"/>
          </p:nvPr>
        </p:nvSpPr>
        <p:spPr bwMode="auto">
          <a:xfrm>
            <a:off x="1703388" y="1484313"/>
            <a:ext cx="8964612" cy="5111750"/>
          </a:xfrm>
          <a:noFill/>
          <a:ln>
            <a:miter lim="800000"/>
            <a:headEnd/>
            <a:tailEnd/>
          </a:ln>
        </p:spPr>
        <p:txBody>
          <a:bodyPr vert="horz" wrap="square" lIns="91440" tIns="45720" rIns="91440" bIns="45720" numCol="1" anchor="t" anchorCtr="0" compatLnSpc="1">
            <a:prstTxWarp prst="textNoShape">
              <a:avLst/>
            </a:prstTxWarp>
          </a:bodyPr>
          <a:lstStyle/>
          <a:p>
            <a:pPr marL="0" indent="0" algn="just">
              <a:lnSpc>
                <a:spcPct val="160000"/>
              </a:lnSpc>
              <a:spcBef>
                <a:spcPct val="0"/>
              </a:spcBef>
              <a:buClr>
                <a:schemeClr val="bg1"/>
              </a:buClr>
              <a:buNone/>
            </a:pPr>
            <a:r>
              <a:rPr lang="en-US" altLang="zh-CN" b="1" dirty="0">
                <a:latin typeface="Times New Roman" pitchFamily="18" charset="0"/>
                <a:ea typeface="楷体_GB2312" pitchFamily="49" charset="-122"/>
              </a:rPr>
              <a:t>    </a:t>
            </a:r>
            <a:r>
              <a:rPr lang="zh-CN" altLang="en-US" b="1" dirty="0">
                <a:latin typeface="Times New Roman" pitchFamily="18" charset="0"/>
                <a:ea typeface="楷体_GB2312" pitchFamily="49" charset="-122"/>
              </a:rPr>
              <a:t>等温过程 </a:t>
            </a:r>
            <a:r>
              <a:rPr lang="en-US" altLang="zh-CN" b="1" dirty="0">
                <a:latin typeface="Times New Roman" pitchFamily="18" charset="0"/>
                <a:ea typeface="楷体_GB2312" pitchFamily="49" charset="-122"/>
              </a:rPr>
              <a:t>:△</a:t>
            </a:r>
            <a:r>
              <a:rPr lang="en-US" altLang="zh-CN" b="1" i="1" dirty="0">
                <a:latin typeface="Times New Roman" pitchFamily="18" charset="0"/>
                <a:ea typeface="楷体_GB2312" pitchFamily="49" charset="-122"/>
              </a:rPr>
              <a:t>T </a:t>
            </a:r>
            <a:r>
              <a:rPr lang="en-US" altLang="zh-CN" b="1" dirty="0">
                <a:latin typeface="Times New Roman" pitchFamily="18" charset="0"/>
                <a:ea typeface="楷体_GB2312" pitchFamily="49" charset="-122"/>
              </a:rPr>
              <a:t>= 0</a:t>
            </a:r>
          </a:p>
          <a:p>
            <a:pPr marL="441325" lvl="1" indent="0" algn="just">
              <a:lnSpc>
                <a:spcPct val="160000"/>
              </a:lnSpc>
              <a:spcBef>
                <a:spcPct val="0"/>
              </a:spcBef>
              <a:buClr>
                <a:srgbClr val="FF00FF"/>
              </a:buClr>
              <a:buNone/>
            </a:pPr>
            <a:r>
              <a:rPr lang="zh-CN" altLang="en-US" sz="3200" b="1" dirty="0">
                <a:latin typeface="Times New Roman" pitchFamily="18" charset="0"/>
                <a:ea typeface="楷体_GB2312" pitchFamily="49" charset="-122"/>
              </a:rPr>
              <a:t>等压过程 </a:t>
            </a:r>
            <a:r>
              <a:rPr lang="en-US" altLang="zh-CN" sz="3200" b="1" dirty="0">
                <a:latin typeface="Times New Roman" pitchFamily="18" charset="0"/>
                <a:ea typeface="楷体_GB2312" pitchFamily="49" charset="-122"/>
              </a:rPr>
              <a:t>:△</a:t>
            </a:r>
            <a:r>
              <a:rPr lang="en-US" altLang="zh-CN" sz="3200" b="1" i="1" dirty="0">
                <a:latin typeface="Times New Roman" pitchFamily="18" charset="0"/>
                <a:ea typeface="楷体_GB2312" pitchFamily="49" charset="-122"/>
              </a:rPr>
              <a:t>p </a:t>
            </a:r>
            <a:r>
              <a:rPr lang="en-US" altLang="zh-CN" sz="3200" b="1" dirty="0">
                <a:latin typeface="Times New Roman" pitchFamily="18" charset="0"/>
                <a:ea typeface="楷体_GB2312" pitchFamily="49" charset="-122"/>
              </a:rPr>
              <a:t>= 0</a:t>
            </a:r>
          </a:p>
          <a:p>
            <a:pPr marL="441325" lvl="1" indent="0" algn="just">
              <a:lnSpc>
                <a:spcPct val="160000"/>
              </a:lnSpc>
              <a:spcBef>
                <a:spcPct val="0"/>
              </a:spcBef>
              <a:buClr>
                <a:srgbClr val="FF00FF"/>
              </a:buClr>
              <a:buNone/>
            </a:pPr>
            <a:r>
              <a:rPr lang="zh-CN" altLang="en-US" sz="3200" b="1" dirty="0">
                <a:latin typeface="Times New Roman" pitchFamily="18" charset="0"/>
                <a:ea typeface="楷体_GB2312" pitchFamily="49" charset="-122"/>
              </a:rPr>
              <a:t>等容过程</a:t>
            </a:r>
            <a:r>
              <a:rPr lang="en-US" altLang="zh-CN" sz="3200" b="1" dirty="0">
                <a:latin typeface="Times New Roman" pitchFamily="18" charset="0"/>
                <a:ea typeface="楷体_GB2312" pitchFamily="49" charset="-122"/>
              </a:rPr>
              <a:t>:△</a:t>
            </a:r>
            <a:r>
              <a:rPr lang="en-US" altLang="zh-CN" sz="3200" b="1" i="1" dirty="0">
                <a:latin typeface="Times New Roman" pitchFamily="18" charset="0"/>
                <a:ea typeface="楷体_GB2312" pitchFamily="49" charset="-122"/>
              </a:rPr>
              <a:t>V </a:t>
            </a:r>
            <a:r>
              <a:rPr lang="en-US" altLang="zh-CN" sz="3200" b="1" dirty="0">
                <a:latin typeface="Times New Roman" pitchFamily="18" charset="0"/>
                <a:ea typeface="楷体_GB2312" pitchFamily="49" charset="-122"/>
              </a:rPr>
              <a:t>= 0</a:t>
            </a:r>
          </a:p>
          <a:p>
            <a:pPr marL="441325" lvl="1" indent="0" algn="just">
              <a:lnSpc>
                <a:spcPct val="160000"/>
              </a:lnSpc>
              <a:spcBef>
                <a:spcPct val="0"/>
              </a:spcBef>
              <a:buClr>
                <a:srgbClr val="FF00FF"/>
              </a:buClr>
              <a:buNone/>
            </a:pPr>
            <a:r>
              <a:rPr lang="zh-CN" altLang="en-US" sz="3200" b="1" dirty="0">
                <a:latin typeface="Times New Roman" pitchFamily="18" charset="0"/>
                <a:ea typeface="楷体_GB2312" pitchFamily="49" charset="-122"/>
              </a:rPr>
              <a:t>循环过程 </a:t>
            </a:r>
            <a:r>
              <a:rPr lang="en-US" altLang="zh-CN" sz="3200" b="1" dirty="0">
                <a:latin typeface="Times New Roman" pitchFamily="18" charset="0"/>
                <a:ea typeface="楷体_GB2312" pitchFamily="49" charset="-122"/>
              </a:rPr>
              <a:t>:</a:t>
            </a:r>
            <a:r>
              <a:rPr lang="zh-CN" altLang="en-US" sz="3200" b="1" dirty="0">
                <a:latin typeface="Times New Roman" pitchFamily="18" charset="0"/>
                <a:ea typeface="楷体_GB2312" pitchFamily="49" charset="-122"/>
              </a:rPr>
              <a:t>系统中任何状态函数的改变值均 </a:t>
            </a:r>
            <a:r>
              <a:rPr lang="en-US" altLang="zh-CN" sz="3200" b="1" dirty="0">
                <a:latin typeface="Times New Roman" pitchFamily="18" charset="0"/>
                <a:ea typeface="楷体_GB2312" pitchFamily="49" charset="-122"/>
              </a:rPr>
              <a:t>= 0</a:t>
            </a:r>
          </a:p>
          <a:p>
            <a:pPr marL="441325" lvl="1" indent="0" algn="just">
              <a:lnSpc>
                <a:spcPct val="160000"/>
              </a:lnSpc>
              <a:spcBef>
                <a:spcPct val="0"/>
              </a:spcBef>
              <a:buClr>
                <a:srgbClr val="FF00FF"/>
              </a:buClr>
              <a:buNone/>
            </a:pPr>
            <a:r>
              <a:rPr lang="zh-CN" altLang="en-US" sz="3200" b="1" dirty="0">
                <a:latin typeface="Times New Roman" pitchFamily="18" charset="0"/>
                <a:ea typeface="楷体_GB2312" pitchFamily="49" charset="-122"/>
              </a:rPr>
              <a:t>绝热过程</a:t>
            </a:r>
            <a:r>
              <a:rPr lang="en-US" altLang="zh-CN" sz="3200" b="1" dirty="0">
                <a:latin typeface="Times New Roman" pitchFamily="18" charset="0"/>
                <a:ea typeface="楷体_GB2312" pitchFamily="49" charset="-122"/>
              </a:rPr>
              <a:t>: </a:t>
            </a:r>
            <a:r>
              <a:rPr lang="en-US" altLang="zh-CN" sz="3200" b="1" i="1" dirty="0">
                <a:latin typeface="Times New Roman" pitchFamily="18" charset="0"/>
                <a:ea typeface="楷体_GB2312" pitchFamily="49" charset="-122"/>
              </a:rPr>
              <a:t>Q</a:t>
            </a:r>
            <a:r>
              <a:rPr lang="en-US" altLang="zh-CN" sz="3200" b="1" dirty="0">
                <a:latin typeface="Times New Roman" pitchFamily="18" charset="0"/>
                <a:ea typeface="楷体_GB2312" pitchFamily="49" charset="-122"/>
              </a:rPr>
              <a:t>=0 </a:t>
            </a:r>
            <a:endParaRPr lang="en-US" altLang="zh-CN" sz="3200"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4"/>
          <p:cNvSpPr>
            <a:spLocks noGrp="1"/>
          </p:cNvSpPr>
          <p:nvPr>
            <p:ph type="sldNum" sz="quarter" idx="11"/>
          </p:nvPr>
        </p:nvSpPr>
        <p:spPr/>
        <p:txBody>
          <a:bodyPr/>
          <a:lstStyle/>
          <a:p>
            <a:fld id="{67F0DD7A-13F4-42C8-B170-6D0289DCEAB3}" type="slidenum">
              <a:rPr lang="en-US" altLang="zh-CN"/>
              <a:pPr/>
              <a:t>2</a:t>
            </a:fld>
            <a:endParaRPr lang="en-US" altLang="zh-CN"/>
          </a:p>
        </p:txBody>
      </p:sp>
      <p:grpSp>
        <p:nvGrpSpPr>
          <p:cNvPr id="540674" name="Group 2"/>
          <p:cNvGrpSpPr>
            <a:grpSpLocks/>
          </p:cNvGrpSpPr>
          <p:nvPr/>
        </p:nvGrpSpPr>
        <p:grpSpPr bwMode="auto">
          <a:xfrm>
            <a:off x="1993901" y="1346200"/>
            <a:ext cx="7613650" cy="5511800"/>
            <a:chOff x="296" y="848"/>
            <a:chExt cx="4796" cy="3472"/>
          </a:xfrm>
        </p:grpSpPr>
        <p:sp>
          <p:nvSpPr>
            <p:cNvPr id="540675" name="Text Box 3"/>
            <p:cNvSpPr txBox="1">
              <a:spLocks noChangeArrowheads="1"/>
            </p:cNvSpPr>
            <p:nvPr/>
          </p:nvSpPr>
          <p:spPr bwMode="auto">
            <a:xfrm>
              <a:off x="296" y="1184"/>
              <a:ext cx="388" cy="216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vert="eaVert">
              <a:spAutoFit/>
            </a:bodyPr>
            <a:lstStyle/>
            <a:p>
              <a:pPr algn="ctr">
                <a:lnSpc>
                  <a:spcPct val="100000"/>
                </a:lnSpc>
              </a:pPr>
              <a:r>
                <a:rPr lang="zh-CN" altLang="en-US" sz="2800" b="1" dirty="0">
                  <a:solidFill>
                    <a:srgbClr val="FFFFFF"/>
                  </a:solidFill>
                  <a:ea typeface="楷体_GB2312" pitchFamily="49" charset="-122"/>
                </a:rPr>
                <a:t>反          应</a:t>
              </a:r>
            </a:p>
          </p:txBody>
        </p:sp>
        <p:sp>
          <p:nvSpPr>
            <p:cNvPr id="540676" name="AutoShape 4"/>
            <p:cNvSpPr>
              <a:spLocks/>
            </p:cNvSpPr>
            <p:nvPr/>
          </p:nvSpPr>
          <p:spPr bwMode="auto">
            <a:xfrm>
              <a:off x="724" y="992"/>
              <a:ext cx="480" cy="2592"/>
            </a:xfrm>
            <a:prstGeom prst="leftBrace">
              <a:avLst>
                <a:gd name="adj1" fmla="val 45000"/>
                <a:gd name="adj2" fmla="val 50000"/>
              </a:avLst>
            </a:prstGeom>
            <a:ln>
              <a:headEnd/>
              <a:tailEnd/>
            </a:ln>
          </p:spPr>
          <p:style>
            <a:lnRef idx="3">
              <a:schemeClr val="accent2"/>
            </a:lnRef>
            <a:fillRef idx="0">
              <a:schemeClr val="accent2"/>
            </a:fillRef>
            <a:effectRef idx="2">
              <a:schemeClr val="accent2"/>
            </a:effectRef>
            <a:fontRef idx="minor">
              <a:schemeClr val="tx1"/>
            </a:fontRef>
          </p:style>
          <p:txBody>
            <a:bodyPr wrap="none" anchor="ctr"/>
            <a:lstStyle/>
            <a:p>
              <a:endParaRPr lang="zh-CN" altLang="en-US"/>
            </a:p>
          </p:txBody>
        </p:sp>
        <p:sp>
          <p:nvSpPr>
            <p:cNvPr id="540677" name="Text Box 5"/>
            <p:cNvSpPr txBox="1">
              <a:spLocks noChangeArrowheads="1"/>
            </p:cNvSpPr>
            <p:nvPr/>
          </p:nvSpPr>
          <p:spPr bwMode="auto">
            <a:xfrm>
              <a:off x="1156" y="896"/>
              <a:ext cx="2544" cy="33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nSpc>
                  <a:spcPct val="100000"/>
                </a:lnSpc>
                <a:spcBef>
                  <a:spcPct val="0"/>
                </a:spcBef>
              </a:pPr>
              <a:r>
                <a:rPr lang="zh-CN" altLang="en-US" sz="2800" b="1">
                  <a:solidFill>
                    <a:srgbClr val="FFFFFF"/>
                  </a:solidFill>
                  <a:ea typeface="楷体_GB2312" pitchFamily="49" charset="-122"/>
                </a:rPr>
                <a:t>能否发生（反应方向）</a:t>
              </a:r>
            </a:p>
          </p:txBody>
        </p:sp>
        <p:sp>
          <p:nvSpPr>
            <p:cNvPr id="540678" name="Text Box 6"/>
            <p:cNvSpPr txBox="1">
              <a:spLocks noChangeArrowheads="1"/>
            </p:cNvSpPr>
            <p:nvPr/>
          </p:nvSpPr>
          <p:spPr bwMode="auto">
            <a:xfrm>
              <a:off x="1156" y="1520"/>
              <a:ext cx="2592" cy="33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nSpc>
                  <a:spcPct val="100000"/>
                </a:lnSpc>
                <a:spcBef>
                  <a:spcPct val="0"/>
                </a:spcBef>
              </a:pPr>
              <a:r>
                <a:rPr lang="zh-CN" altLang="en-US" sz="2800" b="1">
                  <a:solidFill>
                    <a:srgbClr val="FFFFFF"/>
                  </a:solidFill>
                  <a:ea typeface="楷体_GB2312" pitchFamily="49" charset="-122"/>
                </a:rPr>
                <a:t>能量转换（热效应）</a:t>
              </a:r>
            </a:p>
          </p:txBody>
        </p:sp>
        <p:sp>
          <p:nvSpPr>
            <p:cNvPr id="540679" name="Text Box 7"/>
            <p:cNvSpPr txBox="1">
              <a:spLocks noChangeArrowheads="1"/>
            </p:cNvSpPr>
            <p:nvPr/>
          </p:nvSpPr>
          <p:spPr bwMode="auto">
            <a:xfrm>
              <a:off x="1156" y="2096"/>
              <a:ext cx="2592" cy="33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nSpc>
                  <a:spcPct val="100000"/>
                </a:lnSpc>
                <a:spcBef>
                  <a:spcPct val="0"/>
                </a:spcBef>
              </a:pPr>
              <a:r>
                <a:rPr lang="zh-CN" altLang="en-US" sz="2800" b="1">
                  <a:solidFill>
                    <a:srgbClr val="FFFFFF"/>
                  </a:solidFill>
                  <a:ea typeface="楷体_GB2312" pitchFamily="49" charset="-122"/>
                </a:rPr>
                <a:t>反应限度（化学平衡）</a:t>
              </a:r>
            </a:p>
          </p:txBody>
        </p:sp>
        <p:sp>
          <p:nvSpPr>
            <p:cNvPr id="540680" name="Text Box 8"/>
            <p:cNvSpPr txBox="1">
              <a:spLocks noChangeArrowheads="1"/>
            </p:cNvSpPr>
            <p:nvPr/>
          </p:nvSpPr>
          <p:spPr bwMode="auto">
            <a:xfrm>
              <a:off x="1156" y="2768"/>
              <a:ext cx="1968" cy="33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lnSpc>
                  <a:spcPct val="100000"/>
                </a:lnSpc>
                <a:spcBef>
                  <a:spcPct val="0"/>
                </a:spcBef>
              </a:pPr>
              <a:r>
                <a:rPr lang="zh-CN" altLang="en-US" sz="2800" b="1">
                  <a:solidFill>
                    <a:srgbClr val="FFFFFF"/>
                  </a:solidFill>
                  <a:ea typeface="楷体_GB2312" pitchFamily="49" charset="-122"/>
                </a:rPr>
                <a:t>反应速率</a:t>
              </a:r>
            </a:p>
          </p:txBody>
        </p:sp>
        <p:sp>
          <p:nvSpPr>
            <p:cNvPr id="540681" name="Text Box 9"/>
            <p:cNvSpPr txBox="1">
              <a:spLocks noChangeArrowheads="1"/>
            </p:cNvSpPr>
            <p:nvPr/>
          </p:nvSpPr>
          <p:spPr bwMode="auto">
            <a:xfrm>
              <a:off x="1156" y="3344"/>
              <a:ext cx="1968" cy="33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lnSpc>
                  <a:spcPct val="100000"/>
                </a:lnSpc>
                <a:spcBef>
                  <a:spcPct val="0"/>
                </a:spcBef>
              </a:pPr>
              <a:r>
                <a:rPr lang="zh-CN" altLang="en-US" sz="2800" b="1">
                  <a:solidFill>
                    <a:srgbClr val="FFFFFF"/>
                  </a:solidFill>
                  <a:ea typeface="楷体_GB2312" pitchFamily="49" charset="-122"/>
                </a:rPr>
                <a:t>反应机理</a:t>
              </a:r>
            </a:p>
          </p:txBody>
        </p:sp>
        <p:sp>
          <p:nvSpPr>
            <p:cNvPr id="540682" name="AutoShape 10"/>
            <p:cNvSpPr>
              <a:spLocks/>
            </p:cNvSpPr>
            <p:nvPr/>
          </p:nvSpPr>
          <p:spPr bwMode="auto">
            <a:xfrm>
              <a:off x="3844" y="1136"/>
              <a:ext cx="144" cy="1248"/>
            </a:xfrm>
            <a:prstGeom prst="rightBrace">
              <a:avLst>
                <a:gd name="adj1" fmla="val 72222"/>
                <a:gd name="adj2" fmla="val 50000"/>
              </a:avLst>
            </a:prstGeom>
            <a:ln>
              <a:headEnd/>
              <a:tailEnd/>
            </a:ln>
          </p:spPr>
          <p:style>
            <a:lnRef idx="3">
              <a:schemeClr val="accent2"/>
            </a:lnRef>
            <a:fillRef idx="0">
              <a:schemeClr val="accent2"/>
            </a:fillRef>
            <a:effectRef idx="2">
              <a:schemeClr val="accent2"/>
            </a:effectRef>
            <a:fontRef idx="minor">
              <a:schemeClr val="tx1"/>
            </a:fontRef>
          </p:style>
          <p:txBody>
            <a:bodyPr wrap="none" anchor="ctr"/>
            <a:lstStyle/>
            <a:p>
              <a:endParaRPr lang="zh-CN" altLang="en-US"/>
            </a:p>
          </p:txBody>
        </p:sp>
        <p:sp>
          <p:nvSpPr>
            <p:cNvPr id="540683" name="Text Box 11"/>
            <p:cNvSpPr txBox="1">
              <a:spLocks noChangeArrowheads="1"/>
            </p:cNvSpPr>
            <p:nvPr/>
          </p:nvSpPr>
          <p:spPr bwMode="auto">
            <a:xfrm>
              <a:off x="4084" y="896"/>
              <a:ext cx="336" cy="142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lnSpc>
                  <a:spcPct val="100000"/>
                </a:lnSpc>
                <a:spcBef>
                  <a:spcPct val="0"/>
                </a:spcBef>
              </a:pPr>
              <a:r>
                <a:rPr lang="zh-CN" altLang="en-US" sz="2800" b="1">
                  <a:solidFill>
                    <a:srgbClr val="FFFFFF"/>
                  </a:solidFill>
                  <a:ea typeface="楷体_GB2312" pitchFamily="49" charset="-122"/>
                </a:rPr>
                <a:t>化学热力学</a:t>
              </a:r>
            </a:p>
          </p:txBody>
        </p:sp>
        <p:sp>
          <p:nvSpPr>
            <p:cNvPr id="540684" name="AutoShape 12"/>
            <p:cNvSpPr>
              <a:spLocks/>
            </p:cNvSpPr>
            <p:nvPr/>
          </p:nvSpPr>
          <p:spPr bwMode="auto">
            <a:xfrm>
              <a:off x="3172" y="2864"/>
              <a:ext cx="192" cy="720"/>
            </a:xfrm>
            <a:prstGeom prst="rightBrace">
              <a:avLst>
                <a:gd name="adj1" fmla="val 31250"/>
                <a:gd name="adj2" fmla="val 50000"/>
              </a:avLst>
            </a:prstGeom>
            <a:ln>
              <a:headEnd/>
              <a:tailEnd/>
            </a:ln>
          </p:spPr>
          <p:style>
            <a:lnRef idx="3">
              <a:schemeClr val="accent2"/>
            </a:lnRef>
            <a:fillRef idx="0">
              <a:schemeClr val="accent2"/>
            </a:fillRef>
            <a:effectRef idx="2">
              <a:schemeClr val="accent2"/>
            </a:effectRef>
            <a:fontRef idx="minor">
              <a:schemeClr val="tx1"/>
            </a:fontRef>
          </p:style>
          <p:txBody>
            <a:bodyPr wrap="none" anchor="ctr"/>
            <a:lstStyle/>
            <a:p>
              <a:endParaRPr lang="zh-CN" altLang="en-US"/>
            </a:p>
          </p:txBody>
        </p:sp>
        <p:sp>
          <p:nvSpPr>
            <p:cNvPr id="540685" name="Text Box 13"/>
            <p:cNvSpPr txBox="1">
              <a:spLocks noChangeArrowheads="1"/>
            </p:cNvSpPr>
            <p:nvPr/>
          </p:nvSpPr>
          <p:spPr bwMode="auto">
            <a:xfrm>
              <a:off x="3412" y="2624"/>
              <a:ext cx="432" cy="142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lnSpc>
                  <a:spcPct val="100000"/>
                </a:lnSpc>
                <a:spcBef>
                  <a:spcPct val="0"/>
                </a:spcBef>
              </a:pPr>
              <a:r>
                <a:rPr lang="zh-CN" altLang="en-US" sz="2800" b="1">
                  <a:solidFill>
                    <a:srgbClr val="FFFFFF"/>
                  </a:solidFill>
                  <a:ea typeface="楷体_GB2312" pitchFamily="49" charset="-122"/>
                </a:rPr>
                <a:t>化学动力学</a:t>
              </a:r>
            </a:p>
          </p:txBody>
        </p:sp>
        <p:sp>
          <p:nvSpPr>
            <p:cNvPr id="540686" name="Line 14"/>
            <p:cNvSpPr>
              <a:spLocks noChangeShapeType="1"/>
            </p:cNvSpPr>
            <p:nvPr/>
          </p:nvSpPr>
          <p:spPr bwMode="auto">
            <a:xfrm flipV="1">
              <a:off x="975" y="1661"/>
              <a:ext cx="181" cy="3"/>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wrap="none"/>
            <a:lstStyle/>
            <a:p>
              <a:endParaRPr lang="zh-CN" altLang="en-US"/>
            </a:p>
          </p:txBody>
        </p:sp>
        <p:sp>
          <p:nvSpPr>
            <p:cNvPr id="540687" name="Line 15"/>
            <p:cNvSpPr>
              <a:spLocks noChangeShapeType="1"/>
            </p:cNvSpPr>
            <p:nvPr/>
          </p:nvSpPr>
          <p:spPr bwMode="auto">
            <a:xfrm>
              <a:off x="676" y="2288"/>
              <a:ext cx="480" cy="8"/>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wrap="none"/>
            <a:lstStyle/>
            <a:p>
              <a:endParaRPr lang="zh-CN" altLang="en-US"/>
            </a:p>
          </p:txBody>
        </p:sp>
        <p:sp>
          <p:nvSpPr>
            <p:cNvPr id="540688" name="Line 16"/>
            <p:cNvSpPr>
              <a:spLocks noChangeShapeType="1"/>
            </p:cNvSpPr>
            <p:nvPr/>
          </p:nvSpPr>
          <p:spPr bwMode="auto">
            <a:xfrm>
              <a:off x="1204" y="1856"/>
              <a:ext cx="144" cy="0"/>
            </a:xfrm>
            <a:prstGeom prst="line">
              <a:avLst/>
            </a:prstGeom>
            <a:noFill/>
            <a:ln w="57150">
              <a:solidFill>
                <a:srgbClr val="0000FF"/>
              </a:solidFill>
              <a:round/>
              <a:headEnd/>
              <a:tailEnd/>
            </a:ln>
            <a:effectLst/>
          </p:spPr>
          <p:txBody>
            <a:bodyPr wrap="none"/>
            <a:lstStyle/>
            <a:p>
              <a:endParaRPr lang="zh-CN" altLang="en-US"/>
            </a:p>
          </p:txBody>
        </p:sp>
        <p:sp>
          <p:nvSpPr>
            <p:cNvPr id="540689" name="Line 17"/>
            <p:cNvSpPr>
              <a:spLocks noChangeShapeType="1"/>
            </p:cNvSpPr>
            <p:nvPr/>
          </p:nvSpPr>
          <p:spPr bwMode="auto">
            <a:xfrm>
              <a:off x="975" y="2960"/>
              <a:ext cx="144" cy="0"/>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wrap="none"/>
            <a:lstStyle/>
            <a:p>
              <a:endParaRPr lang="zh-CN" altLang="en-US"/>
            </a:p>
          </p:txBody>
        </p:sp>
        <p:sp>
          <p:nvSpPr>
            <p:cNvPr id="540690" name="Text Box 18"/>
            <p:cNvSpPr txBox="1">
              <a:spLocks noChangeArrowheads="1"/>
            </p:cNvSpPr>
            <p:nvPr/>
          </p:nvSpPr>
          <p:spPr bwMode="auto">
            <a:xfrm>
              <a:off x="4708" y="848"/>
              <a:ext cx="384" cy="169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lnSpc>
                  <a:spcPct val="100000"/>
                </a:lnSpc>
                <a:spcBef>
                  <a:spcPct val="0"/>
                </a:spcBef>
              </a:pPr>
              <a:r>
                <a:rPr lang="zh-CN" altLang="en-US" sz="2800" b="1">
                  <a:solidFill>
                    <a:schemeClr val="bg1"/>
                  </a:solidFill>
                  <a:ea typeface="楷体_GB2312" pitchFamily="49" charset="-122"/>
                </a:rPr>
                <a:t>反应的可能性</a:t>
              </a:r>
            </a:p>
          </p:txBody>
        </p:sp>
        <p:sp>
          <p:nvSpPr>
            <p:cNvPr id="540691" name="Text Box 19"/>
            <p:cNvSpPr txBox="1">
              <a:spLocks noChangeArrowheads="1"/>
            </p:cNvSpPr>
            <p:nvPr/>
          </p:nvSpPr>
          <p:spPr bwMode="auto">
            <a:xfrm>
              <a:off x="4132" y="2624"/>
              <a:ext cx="432" cy="169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lnSpc>
                  <a:spcPct val="100000"/>
                </a:lnSpc>
                <a:spcBef>
                  <a:spcPct val="0"/>
                </a:spcBef>
              </a:pPr>
              <a:r>
                <a:rPr lang="zh-CN" altLang="en-US" sz="2800" b="1">
                  <a:solidFill>
                    <a:schemeClr val="bg1"/>
                  </a:solidFill>
                  <a:ea typeface="楷体_GB2312" pitchFamily="49" charset="-122"/>
                </a:rPr>
                <a:t>反应的现实性</a:t>
              </a:r>
            </a:p>
          </p:txBody>
        </p:sp>
        <p:sp>
          <p:nvSpPr>
            <p:cNvPr id="540692" name="AutoShape 20"/>
            <p:cNvSpPr>
              <a:spLocks noChangeArrowheads="1"/>
            </p:cNvSpPr>
            <p:nvPr/>
          </p:nvSpPr>
          <p:spPr bwMode="auto">
            <a:xfrm>
              <a:off x="4422" y="1568"/>
              <a:ext cx="240" cy="93"/>
            </a:xfrm>
            <a:prstGeom prst="rightArrow">
              <a:avLst>
                <a:gd name="adj1" fmla="val 50000"/>
                <a:gd name="adj2" fmla="val 12500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sp>
          <p:nvSpPr>
            <p:cNvPr id="540693" name="AutoShape 21"/>
            <p:cNvSpPr>
              <a:spLocks noChangeArrowheads="1"/>
            </p:cNvSpPr>
            <p:nvPr/>
          </p:nvSpPr>
          <p:spPr bwMode="auto">
            <a:xfrm>
              <a:off x="3865" y="3296"/>
              <a:ext cx="240" cy="93"/>
            </a:xfrm>
            <a:prstGeom prst="rightArrow">
              <a:avLst>
                <a:gd name="adj1" fmla="val 50000"/>
                <a:gd name="adj2" fmla="val 12500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2"/>
          <p:cNvSpPr>
            <a:spLocks noGrp="1"/>
          </p:cNvSpPr>
          <p:nvPr>
            <p:ph type="sldNum" sz="quarter" idx="11"/>
          </p:nvPr>
        </p:nvSpPr>
        <p:spPr/>
        <p:txBody>
          <a:bodyPr/>
          <a:lstStyle/>
          <a:p>
            <a:fld id="{60191AA6-46B0-405D-B5E2-05638EEEC95E}" type="slidenum">
              <a:rPr lang="en-US" altLang="zh-CN"/>
              <a:pPr/>
              <a:t>20</a:t>
            </a:fld>
            <a:endParaRPr lang="en-US" altLang="zh-CN"/>
          </a:p>
        </p:txBody>
      </p:sp>
      <p:sp>
        <p:nvSpPr>
          <p:cNvPr id="563202" name="Rectangle 2"/>
          <p:cNvSpPr>
            <a:spLocks noChangeArrowheads="1"/>
          </p:cNvSpPr>
          <p:nvPr/>
        </p:nvSpPr>
        <p:spPr bwMode="auto">
          <a:xfrm>
            <a:off x="233364" y="1447006"/>
            <a:ext cx="9144000" cy="519112"/>
          </a:xfrm>
          <a:prstGeom prst="rect">
            <a:avLst/>
          </a:prstGeom>
          <a:noFill/>
          <a:ln w="28575">
            <a:noFill/>
            <a:miter lim="800000"/>
            <a:headEnd/>
            <a:tailEnd/>
          </a:ln>
          <a:effectLst/>
        </p:spPr>
        <p:txBody>
          <a:bodyPr>
            <a:spAutoFit/>
          </a:bodyPr>
          <a:lstStyle/>
          <a:p>
            <a:pPr eaLnBrk="0" hangingPunct="0">
              <a:lnSpc>
                <a:spcPct val="100000"/>
              </a:lnSpc>
              <a:spcBef>
                <a:spcPct val="0"/>
              </a:spcBef>
            </a:pPr>
            <a:r>
              <a:rPr lang="en-US" altLang="zh-CN" sz="2800" b="1" dirty="0">
                <a:solidFill>
                  <a:schemeClr val="tx1"/>
                </a:solidFill>
                <a:latin typeface="楷体_GB2312" pitchFamily="49" charset="-122"/>
                <a:ea typeface="楷体_GB2312" pitchFamily="49" charset="-122"/>
              </a:rPr>
              <a:t>  </a:t>
            </a:r>
            <a:r>
              <a:rPr lang="zh-CN" altLang="en-US" sz="2800" b="1" dirty="0">
                <a:solidFill>
                  <a:schemeClr val="tx1"/>
                </a:solidFill>
                <a:latin typeface="楷体_GB2312" pitchFamily="49" charset="-122"/>
                <a:ea typeface="楷体_GB2312" pitchFamily="49" charset="-122"/>
              </a:rPr>
              <a:t>热和功是能量传递或交换的两种形式：  </a:t>
            </a:r>
          </a:p>
        </p:txBody>
      </p:sp>
      <p:sp>
        <p:nvSpPr>
          <p:cNvPr id="563203" name="Text Box 3"/>
          <p:cNvSpPr txBox="1">
            <a:spLocks noChangeArrowheads="1"/>
          </p:cNvSpPr>
          <p:nvPr/>
        </p:nvSpPr>
        <p:spPr bwMode="auto">
          <a:xfrm>
            <a:off x="335360" y="2205038"/>
            <a:ext cx="11247040" cy="1282700"/>
          </a:xfrm>
          <a:prstGeom prst="rect">
            <a:avLst/>
          </a:prstGeom>
          <a:noFill/>
          <a:ln w="12700" cap="sq">
            <a:noFill/>
            <a:miter lim="800000"/>
            <a:headEnd/>
            <a:tailEnd/>
          </a:ln>
          <a:effectLst/>
        </p:spPr>
        <p:txBody>
          <a:bodyPr wrap="square" tIns="0" bIns="0">
            <a:spAutoFit/>
          </a:bodyPr>
          <a:lstStyle/>
          <a:p>
            <a:pPr fontAlgn="t">
              <a:lnSpc>
                <a:spcPct val="150000"/>
              </a:lnSpc>
              <a:spcBef>
                <a:spcPct val="0"/>
              </a:spcBef>
            </a:pPr>
            <a:r>
              <a:rPr lang="en-US" altLang="zh-CN" sz="2800" b="1" dirty="0">
                <a:solidFill>
                  <a:schemeClr val="tx1"/>
                </a:solidFill>
                <a:ea typeface="楷体_GB2312" pitchFamily="49" charset="-122"/>
              </a:rPr>
              <a:t>1</a:t>
            </a:r>
            <a:r>
              <a:rPr lang="zh-CN" altLang="en-US" sz="2800" b="1" dirty="0">
                <a:solidFill>
                  <a:schemeClr val="tx1"/>
                </a:solidFill>
                <a:ea typeface="楷体_GB2312" pitchFamily="49" charset="-122"/>
              </a:rPr>
              <a:t>、热（</a:t>
            </a:r>
            <a:r>
              <a:rPr lang="en-US" altLang="zh-CN" sz="2800" b="1" dirty="0">
                <a:solidFill>
                  <a:schemeClr val="tx1"/>
                </a:solidFill>
                <a:ea typeface="楷体_GB2312" pitchFamily="49" charset="-122"/>
              </a:rPr>
              <a:t>heat</a:t>
            </a:r>
            <a:r>
              <a:rPr lang="zh-CN" altLang="en-US" sz="2800" b="1" dirty="0">
                <a:solidFill>
                  <a:schemeClr val="tx1"/>
                </a:solidFill>
                <a:ea typeface="楷体_GB2312" pitchFamily="49" charset="-122"/>
              </a:rPr>
              <a:t>）</a:t>
            </a:r>
            <a:r>
              <a:rPr lang="en-US" altLang="zh-CN" sz="2800" b="1" dirty="0">
                <a:solidFill>
                  <a:schemeClr val="tx1"/>
                </a:solidFill>
                <a:ea typeface="楷体_GB2312" pitchFamily="49" charset="-122"/>
              </a:rPr>
              <a:t>-- </a:t>
            </a:r>
            <a:r>
              <a:rPr lang="zh-CN" altLang="en-US" sz="2800" b="1" dirty="0">
                <a:solidFill>
                  <a:schemeClr val="tx1"/>
                </a:solidFill>
                <a:ea typeface="楷体_GB2312" pitchFamily="49" charset="-122"/>
              </a:rPr>
              <a:t>系统与环境之间因温差而传递的能量称为热，用符号</a:t>
            </a:r>
            <a:r>
              <a:rPr lang="en-US" altLang="zh-CN" sz="2800" b="1" i="1" dirty="0">
                <a:solidFill>
                  <a:schemeClr val="tx1"/>
                </a:solidFill>
                <a:ea typeface="楷体_GB2312" pitchFamily="49" charset="-122"/>
              </a:rPr>
              <a:t>Q</a:t>
            </a:r>
            <a:r>
              <a:rPr lang="en-US" altLang="zh-CN" sz="2800" b="1" dirty="0">
                <a:solidFill>
                  <a:schemeClr val="tx1"/>
                </a:solidFill>
                <a:ea typeface="楷体_GB2312" pitchFamily="49" charset="-122"/>
              </a:rPr>
              <a:t> </a:t>
            </a:r>
            <a:r>
              <a:rPr lang="zh-CN" altLang="en-US" sz="2800" b="1" dirty="0">
                <a:solidFill>
                  <a:schemeClr val="tx1"/>
                </a:solidFill>
                <a:ea typeface="楷体_GB2312" pitchFamily="49" charset="-122"/>
              </a:rPr>
              <a:t>表示，单位：</a:t>
            </a:r>
            <a:r>
              <a:rPr lang="en-US" altLang="zh-CN" sz="2800" b="1" dirty="0">
                <a:solidFill>
                  <a:schemeClr val="tx1"/>
                </a:solidFill>
                <a:ea typeface="楷体_GB2312" pitchFamily="49" charset="-122"/>
              </a:rPr>
              <a:t>J</a:t>
            </a:r>
            <a:r>
              <a:rPr lang="zh-CN" altLang="en-US" sz="2800" b="1" dirty="0">
                <a:solidFill>
                  <a:schemeClr val="tx1"/>
                </a:solidFill>
                <a:ea typeface="楷体_GB2312" pitchFamily="49" charset="-122"/>
              </a:rPr>
              <a:t>，</a:t>
            </a:r>
            <a:r>
              <a:rPr lang="en-US" altLang="zh-CN" sz="2800" b="1" dirty="0">
                <a:solidFill>
                  <a:schemeClr val="tx1"/>
                </a:solidFill>
                <a:ea typeface="楷体_GB2312" pitchFamily="49" charset="-122"/>
              </a:rPr>
              <a:t>kJ</a:t>
            </a:r>
          </a:p>
        </p:txBody>
      </p:sp>
      <p:sp>
        <p:nvSpPr>
          <p:cNvPr id="563204" name="Text Box 4"/>
          <p:cNvSpPr txBox="1">
            <a:spLocks noChangeArrowheads="1"/>
          </p:cNvSpPr>
          <p:nvPr/>
        </p:nvSpPr>
        <p:spPr bwMode="auto">
          <a:xfrm>
            <a:off x="3359150" y="3860800"/>
            <a:ext cx="3155950" cy="427038"/>
          </a:xfrm>
          <a:prstGeom prst="rect">
            <a:avLst/>
          </a:prstGeom>
          <a:noFill/>
          <a:ln w="12700" cap="sq">
            <a:noFill/>
            <a:miter lim="800000"/>
            <a:headEnd/>
            <a:tailEnd/>
          </a:ln>
          <a:effectLst/>
        </p:spPr>
        <p:txBody>
          <a:bodyPr tIns="0" bIns="0">
            <a:spAutoFit/>
          </a:bodyPr>
          <a:lstStyle/>
          <a:p>
            <a:pPr fontAlgn="t">
              <a:lnSpc>
                <a:spcPct val="100000"/>
              </a:lnSpc>
              <a:spcBef>
                <a:spcPct val="0"/>
              </a:spcBef>
            </a:pPr>
            <a:r>
              <a:rPr lang="zh-CN" altLang="en-US" sz="2800" b="1" dirty="0">
                <a:solidFill>
                  <a:schemeClr val="tx1"/>
                </a:solidFill>
                <a:ea typeface="楷体_GB2312" pitchFamily="49" charset="-122"/>
              </a:rPr>
              <a:t>系统吸热，</a:t>
            </a:r>
            <a:r>
              <a:rPr lang="en-US" altLang="zh-CN" sz="2800" b="1" i="1" dirty="0">
                <a:solidFill>
                  <a:srgbClr val="FF0000"/>
                </a:solidFill>
                <a:ea typeface="楷体_GB2312" pitchFamily="49" charset="-122"/>
              </a:rPr>
              <a:t>Q</a:t>
            </a:r>
            <a:r>
              <a:rPr lang="en-US" altLang="zh-CN" sz="2800" b="1" dirty="0">
                <a:solidFill>
                  <a:srgbClr val="FF0000"/>
                </a:solidFill>
                <a:ea typeface="楷体_GB2312" pitchFamily="49" charset="-122"/>
              </a:rPr>
              <a:t>&gt;0</a:t>
            </a:r>
            <a:r>
              <a:rPr lang="zh-CN" altLang="en-US" sz="2800" b="1" dirty="0">
                <a:solidFill>
                  <a:schemeClr val="tx1"/>
                </a:solidFill>
                <a:ea typeface="楷体_GB2312" pitchFamily="49" charset="-122"/>
              </a:rPr>
              <a:t>；</a:t>
            </a:r>
          </a:p>
        </p:txBody>
      </p:sp>
      <p:sp>
        <p:nvSpPr>
          <p:cNvPr id="563205" name="Text Box 5"/>
          <p:cNvSpPr txBox="1">
            <a:spLocks noChangeArrowheads="1"/>
          </p:cNvSpPr>
          <p:nvPr/>
        </p:nvSpPr>
        <p:spPr bwMode="auto">
          <a:xfrm>
            <a:off x="3359150" y="4724400"/>
            <a:ext cx="3308350" cy="427038"/>
          </a:xfrm>
          <a:prstGeom prst="rect">
            <a:avLst/>
          </a:prstGeom>
          <a:noFill/>
          <a:ln w="12700" cap="sq">
            <a:noFill/>
            <a:miter lim="800000"/>
            <a:headEnd/>
            <a:tailEnd/>
          </a:ln>
          <a:effectLst/>
        </p:spPr>
        <p:txBody>
          <a:bodyPr tIns="0" bIns="0">
            <a:spAutoFit/>
          </a:bodyPr>
          <a:lstStyle/>
          <a:p>
            <a:pPr fontAlgn="t">
              <a:lnSpc>
                <a:spcPct val="100000"/>
              </a:lnSpc>
              <a:spcBef>
                <a:spcPct val="0"/>
              </a:spcBef>
            </a:pPr>
            <a:r>
              <a:rPr lang="zh-CN" altLang="en-US" sz="2800" b="1" dirty="0">
                <a:solidFill>
                  <a:schemeClr val="tx1"/>
                </a:solidFill>
                <a:ea typeface="楷体_GB2312" pitchFamily="49" charset="-122"/>
              </a:rPr>
              <a:t>系统放热，</a:t>
            </a:r>
            <a:r>
              <a:rPr lang="en-US" altLang="zh-CN" sz="2800" b="1" i="1" dirty="0">
                <a:solidFill>
                  <a:srgbClr val="FF0000"/>
                </a:solidFill>
                <a:ea typeface="楷体_GB2312" pitchFamily="49" charset="-122"/>
              </a:rPr>
              <a:t>Q</a:t>
            </a:r>
            <a:r>
              <a:rPr lang="en-US" altLang="zh-CN" sz="2800" b="1" dirty="0">
                <a:solidFill>
                  <a:srgbClr val="FF0000"/>
                </a:solidFill>
                <a:ea typeface="楷体_GB2312" pitchFamily="49" charset="-122"/>
              </a:rPr>
              <a:t>&lt;0</a:t>
            </a:r>
            <a:r>
              <a:rPr lang="en-US" altLang="zh-CN" sz="2800" b="1" dirty="0">
                <a:solidFill>
                  <a:schemeClr val="tx1"/>
                </a:solidFill>
                <a:ea typeface="楷体_GB2312" pitchFamily="49" charset="-122"/>
              </a:rPr>
              <a:t> </a:t>
            </a:r>
            <a:r>
              <a:rPr lang="zh-CN" altLang="en-US" sz="2800" b="1" dirty="0">
                <a:solidFill>
                  <a:schemeClr val="tx1"/>
                </a:solidFill>
                <a:ea typeface="楷体_GB2312" pitchFamily="49" charset="-122"/>
              </a:rPr>
              <a:t>。</a:t>
            </a:r>
          </a:p>
        </p:txBody>
      </p:sp>
      <p:sp>
        <p:nvSpPr>
          <p:cNvPr id="563206" name="Rectangle 6"/>
          <p:cNvSpPr>
            <a:spLocks noChangeArrowheads="1"/>
          </p:cNvSpPr>
          <p:nvPr/>
        </p:nvSpPr>
        <p:spPr bwMode="auto">
          <a:xfrm>
            <a:off x="4805364" y="338139"/>
            <a:ext cx="2224087" cy="579437"/>
          </a:xfrm>
          <a:prstGeom prst="rect">
            <a:avLst/>
          </a:prstGeom>
          <a:noFill/>
          <a:ln w="9525">
            <a:noFill/>
            <a:miter lim="800000"/>
            <a:headEnd/>
            <a:tailEnd/>
          </a:ln>
          <a:effectLst/>
        </p:spPr>
        <p:txBody>
          <a:bodyPr wrap="none" anchor="ctr">
            <a:spAutoFit/>
          </a:bodyPr>
          <a:lstStyle/>
          <a:p>
            <a:pPr algn="ctr">
              <a:lnSpc>
                <a:spcPct val="100000"/>
              </a:lnSpc>
              <a:spcBef>
                <a:spcPct val="0"/>
              </a:spcBef>
            </a:pPr>
            <a:r>
              <a:rPr kumimoji="0" lang="zh-CN" altLang="en-US" b="1">
                <a:solidFill>
                  <a:schemeClr val="tx1"/>
                </a:solidFill>
                <a:latin typeface="黑体" pitchFamily="2" charset="-122"/>
                <a:ea typeface="楷体_GB2312" pitchFamily="49" charset="-122"/>
              </a:rPr>
              <a:t>五、热和功</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03"/>
                                        </p:tgtEl>
                                        <p:attrNameLst>
                                          <p:attrName>style.visibility</p:attrName>
                                        </p:attrNameLst>
                                      </p:cBhvr>
                                      <p:to>
                                        <p:strVal val="visible"/>
                                      </p:to>
                                    </p:set>
                                    <p:animEffect transition="in" filter="wipe(left)">
                                      <p:cBhvr>
                                        <p:cTn id="7" dur="500"/>
                                        <p:tgtEl>
                                          <p:spTgt spid="5632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04"/>
                                        </p:tgtEl>
                                        <p:attrNameLst>
                                          <p:attrName>style.visibility</p:attrName>
                                        </p:attrNameLst>
                                      </p:cBhvr>
                                      <p:to>
                                        <p:strVal val="visible"/>
                                      </p:to>
                                    </p:set>
                                    <p:animEffect transition="in" filter="wipe(left)">
                                      <p:cBhvr>
                                        <p:cTn id="12" dur="500"/>
                                        <p:tgtEl>
                                          <p:spTgt spid="56320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63205"/>
                                        </p:tgtEl>
                                        <p:attrNameLst>
                                          <p:attrName>style.visibility</p:attrName>
                                        </p:attrNameLst>
                                      </p:cBhvr>
                                      <p:to>
                                        <p:strVal val="visible"/>
                                      </p:to>
                                    </p:set>
                                    <p:animEffect transition="in" filter="wipe(left)">
                                      <p:cBhvr>
                                        <p:cTn id="15" dur="500"/>
                                        <p:tgtEl>
                                          <p:spTgt spid="563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p:bldP spid="563204" grpId="0"/>
      <p:bldP spid="56320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09DBB668-AF85-4C43-AB4E-3AC2109D83AA}" type="slidenum">
              <a:rPr lang="en-US" altLang="zh-CN"/>
              <a:pPr/>
              <a:t>21</a:t>
            </a:fld>
            <a:endParaRPr lang="en-US" altLang="zh-CN"/>
          </a:p>
        </p:txBody>
      </p:sp>
      <p:sp>
        <p:nvSpPr>
          <p:cNvPr id="564226" name="Text Box 2"/>
          <p:cNvSpPr txBox="1">
            <a:spLocks noChangeArrowheads="1"/>
          </p:cNvSpPr>
          <p:nvPr/>
        </p:nvSpPr>
        <p:spPr bwMode="auto">
          <a:xfrm>
            <a:off x="407368" y="1268414"/>
            <a:ext cx="11449272" cy="1216295"/>
          </a:xfrm>
          <a:prstGeom prst="rect">
            <a:avLst/>
          </a:prstGeom>
          <a:noFill/>
          <a:ln w="12700" cap="sq">
            <a:noFill/>
            <a:miter lim="800000"/>
            <a:headEnd/>
            <a:tailEnd/>
          </a:ln>
          <a:effectLst/>
        </p:spPr>
        <p:txBody>
          <a:bodyPr wrap="square" tIns="0" bIns="0">
            <a:spAutoFit/>
          </a:bodyPr>
          <a:lstStyle/>
          <a:p>
            <a:pPr algn="just" eaLnBrk="0" hangingPunct="0">
              <a:lnSpc>
                <a:spcPct val="150000"/>
              </a:lnSpc>
              <a:spcBef>
                <a:spcPct val="0"/>
              </a:spcBef>
            </a:pPr>
            <a:r>
              <a:rPr lang="en-US" altLang="zh-CN" sz="2800" b="1" dirty="0">
                <a:solidFill>
                  <a:schemeClr val="tx1"/>
                </a:solidFill>
                <a:ea typeface="楷体_GB2312" pitchFamily="49" charset="-122"/>
              </a:rPr>
              <a:t>2</a:t>
            </a:r>
            <a:r>
              <a:rPr lang="zh-CN" altLang="en-US" sz="2800" b="1" dirty="0">
                <a:solidFill>
                  <a:schemeClr val="tx1"/>
                </a:solidFill>
                <a:ea typeface="楷体_GB2312" pitchFamily="49" charset="-122"/>
              </a:rPr>
              <a:t>、功（</a:t>
            </a:r>
            <a:r>
              <a:rPr lang="en-US" altLang="zh-CN" sz="2800" b="1" dirty="0">
                <a:solidFill>
                  <a:schemeClr val="tx1"/>
                </a:solidFill>
                <a:ea typeface="楷体_GB2312" pitchFamily="49" charset="-122"/>
              </a:rPr>
              <a:t>work</a:t>
            </a:r>
            <a:r>
              <a:rPr lang="zh-CN" altLang="en-US" sz="2800" b="1" dirty="0">
                <a:solidFill>
                  <a:schemeClr val="tx1"/>
                </a:solidFill>
                <a:ea typeface="楷体_GB2312" pitchFamily="49" charset="-122"/>
              </a:rPr>
              <a:t>）</a:t>
            </a:r>
            <a:r>
              <a:rPr lang="en-US" altLang="zh-CN" sz="2800" b="1" dirty="0">
                <a:solidFill>
                  <a:schemeClr val="tx1"/>
                </a:solidFill>
                <a:ea typeface="楷体_GB2312" pitchFamily="49" charset="-122"/>
              </a:rPr>
              <a:t>--</a:t>
            </a:r>
            <a:r>
              <a:rPr lang="zh-CN" altLang="en-US" sz="2800" b="1" dirty="0">
                <a:solidFill>
                  <a:schemeClr val="tx1"/>
                </a:solidFill>
                <a:ea typeface="楷体_GB2312" pitchFamily="49" charset="-122"/>
              </a:rPr>
              <a:t>系统与环境之间传递的除热以外的其它能量都称为功，用符号</a:t>
            </a:r>
            <a:r>
              <a:rPr lang="en-US" altLang="zh-CN" sz="2800" b="1" i="1" dirty="0">
                <a:solidFill>
                  <a:schemeClr val="tx1"/>
                </a:solidFill>
                <a:ea typeface="楷体_GB2312" pitchFamily="49" charset="-122"/>
              </a:rPr>
              <a:t>W</a:t>
            </a:r>
            <a:r>
              <a:rPr lang="zh-CN" altLang="en-US" sz="2800" b="1" dirty="0">
                <a:solidFill>
                  <a:schemeClr val="tx1"/>
                </a:solidFill>
                <a:ea typeface="楷体_GB2312" pitchFamily="49" charset="-122"/>
              </a:rPr>
              <a:t>表示，单位：</a:t>
            </a:r>
            <a:r>
              <a:rPr lang="en-US" altLang="zh-CN" sz="2800" b="1" dirty="0">
                <a:solidFill>
                  <a:schemeClr val="tx1"/>
                </a:solidFill>
                <a:ea typeface="楷体_GB2312" pitchFamily="49" charset="-122"/>
              </a:rPr>
              <a:t>J</a:t>
            </a:r>
            <a:r>
              <a:rPr lang="zh-CN" altLang="en-US" sz="2800" b="1" dirty="0">
                <a:solidFill>
                  <a:schemeClr val="tx1"/>
                </a:solidFill>
                <a:ea typeface="楷体_GB2312" pitchFamily="49" charset="-122"/>
              </a:rPr>
              <a:t>，</a:t>
            </a:r>
            <a:r>
              <a:rPr lang="en-US" altLang="zh-CN" sz="2800" b="1" dirty="0">
                <a:solidFill>
                  <a:schemeClr val="tx1"/>
                </a:solidFill>
                <a:ea typeface="楷体_GB2312" pitchFamily="49" charset="-122"/>
              </a:rPr>
              <a:t>kJ</a:t>
            </a:r>
          </a:p>
        </p:txBody>
      </p:sp>
      <p:sp>
        <p:nvSpPr>
          <p:cNvPr id="564227" name="Text Box 3"/>
          <p:cNvSpPr txBox="1">
            <a:spLocks noChangeArrowheads="1"/>
          </p:cNvSpPr>
          <p:nvPr/>
        </p:nvSpPr>
        <p:spPr bwMode="auto">
          <a:xfrm>
            <a:off x="3143250" y="3068639"/>
            <a:ext cx="4464050" cy="492443"/>
          </a:xfrm>
          <a:prstGeom prst="rect">
            <a:avLst/>
          </a:prstGeom>
          <a:noFill/>
          <a:ln w="12700" cap="sq">
            <a:noFill/>
            <a:miter lim="800000"/>
            <a:headEnd/>
            <a:tailEnd/>
          </a:ln>
          <a:effectLst/>
        </p:spPr>
        <p:txBody>
          <a:bodyPr tIns="0" bIns="0">
            <a:spAutoFit/>
          </a:bodyPr>
          <a:lstStyle/>
          <a:p>
            <a:pPr algn="just" eaLnBrk="0" hangingPunct="0">
              <a:lnSpc>
                <a:spcPct val="100000"/>
              </a:lnSpc>
              <a:spcBef>
                <a:spcPct val="0"/>
              </a:spcBef>
            </a:pPr>
            <a:r>
              <a:rPr lang="zh-CN" altLang="en-US" sz="2800" b="1">
                <a:solidFill>
                  <a:schemeClr val="tx1"/>
                </a:solidFill>
                <a:ea typeface="楷体_GB2312" pitchFamily="49" charset="-122"/>
              </a:rPr>
              <a:t>系统对环境作功，</a:t>
            </a:r>
            <a:r>
              <a:rPr lang="en-US" altLang="zh-CN" sz="2800" b="1" i="1">
                <a:solidFill>
                  <a:srgbClr val="FF0000"/>
                </a:solidFill>
                <a:ea typeface="楷体_GB2312" pitchFamily="49" charset="-122"/>
              </a:rPr>
              <a:t>W</a:t>
            </a:r>
            <a:r>
              <a:rPr lang="en-US" altLang="zh-CN" b="1">
                <a:solidFill>
                  <a:srgbClr val="FF0000"/>
                </a:solidFill>
                <a:ea typeface="楷体_GB2312" pitchFamily="49" charset="-122"/>
              </a:rPr>
              <a:t>&lt;</a:t>
            </a:r>
            <a:r>
              <a:rPr lang="en-US" altLang="zh-CN" sz="2800" b="1">
                <a:solidFill>
                  <a:srgbClr val="FF0000"/>
                </a:solidFill>
                <a:ea typeface="楷体_GB2312" pitchFamily="49" charset="-122"/>
              </a:rPr>
              <a:t>0 </a:t>
            </a:r>
          </a:p>
        </p:txBody>
      </p:sp>
      <p:sp>
        <p:nvSpPr>
          <p:cNvPr id="564228" name="Text Box 4"/>
          <p:cNvSpPr txBox="1">
            <a:spLocks noChangeArrowheads="1"/>
          </p:cNvSpPr>
          <p:nvPr/>
        </p:nvSpPr>
        <p:spPr bwMode="auto">
          <a:xfrm>
            <a:off x="3216275" y="3933826"/>
            <a:ext cx="3816350" cy="492443"/>
          </a:xfrm>
          <a:prstGeom prst="rect">
            <a:avLst/>
          </a:prstGeom>
          <a:noFill/>
          <a:ln w="12700" cap="sq">
            <a:noFill/>
            <a:miter lim="800000"/>
            <a:headEnd/>
            <a:tailEnd/>
          </a:ln>
          <a:effectLst/>
        </p:spPr>
        <p:txBody>
          <a:bodyPr tIns="0" bIns="0">
            <a:spAutoFit/>
          </a:bodyPr>
          <a:lstStyle/>
          <a:p>
            <a:pPr algn="just" eaLnBrk="0" hangingPunct="0">
              <a:lnSpc>
                <a:spcPct val="100000"/>
              </a:lnSpc>
              <a:spcBef>
                <a:spcPct val="0"/>
              </a:spcBef>
            </a:pPr>
            <a:r>
              <a:rPr lang="zh-CN" altLang="en-US" sz="2800" b="1" dirty="0">
                <a:solidFill>
                  <a:schemeClr val="tx1"/>
                </a:solidFill>
                <a:ea typeface="楷体_GB2312" pitchFamily="49" charset="-122"/>
              </a:rPr>
              <a:t>环境对系统作功，</a:t>
            </a:r>
            <a:r>
              <a:rPr lang="en-US" altLang="zh-CN" sz="2800" b="1" i="1" dirty="0">
                <a:solidFill>
                  <a:srgbClr val="FF0000"/>
                </a:solidFill>
                <a:ea typeface="楷体_GB2312" pitchFamily="49" charset="-122"/>
              </a:rPr>
              <a:t>W</a:t>
            </a:r>
            <a:r>
              <a:rPr lang="en-US" altLang="zh-CN" b="1" dirty="0">
                <a:solidFill>
                  <a:srgbClr val="FF0000"/>
                </a:solidFill>
                <a:ea typeface="楷体_GB2312" pitchFamily="49" charset="-122"/>
              </a:rPr>
              <a:t>&gt;</a:t>
            </a:r>
            <a:r>
              <a:rPr lang="en-US" altLang="zh-CN" sz="2800" b="1" dirty="0">
                <a:solidFill>
                  <a:srgbClr val="FF0000"/>
                </a:solidFill>
                <a:ea typeface="楷体_GB2312" pitchFamily="49" charset="-122"/>
              </a:rPr>
              <a:t>0</a:t>
            </a:r>
          </a:p>
        </p:txBody>
      </p:sp>
      <p:sp>
        <p:nvSpPr>
          <p:cNvPr id="564229" name="Text Box 5"/>
          <p:cNvSpPr txBox="1">
            <a:spLocks noChangeArrowheads="1"/>
          </p:cNvSpPr>
          <p:nvPr/>
        </p:nvSpPr>
        <p:spPr bwMode="auto">
          <a:xfrm>
            <a:off x="3287713" y="5157788"/>
            <a:ext cx="4495800" cy="670120"/>
          </a:xfrm>
          <a:prstGeom prst="rect">
            <a:avLst/>
          </a:prstGeom>
          <a:noFill/>
          <a:ln w="9525">
            <a:noFill/>
            <a:miter lim="800000"/>
            <a:headEnd/>
            <a:tailEnd/>
          </a:ln>
          <a:effectLst/>
        </p:spPr>
        <p:txBody>
          <a:bodyPr>
            <a:spAutoFit/>
          </a:bodyPr>
          <a:lstStyle/>
          <a:p>
            <a:pPr>
              <a:lnSpc>
                <a:spcPct val="130000"/>
              </a:lnSpc>
              <a:spcBef>
                <a:spcPct val="0"/>
              </a:spcBef>
            </a:pPr>
            <a:r>
              <a:rPr lang="en-US" altLang="zh-CN" b="1" i="1">
                <a:solidFill>
                  <a:schemeClr val="tx1"/>
                </a:solidFill>
                <a:latin typeface="楷体_GB2312" pitchFamily="49" charset="-122"/>
                <a:ea typeface="楷体_GB2312" pitchFamily="49" charset="-122"/>
              </a:rPr>
              <a:t>Q </a:t>
            </a:r>
            <a:r>
              <a:rPr lang="zh-CN" altLang="en-US" b="1">
                <a:solidFill>
                  <a:schemeClr val="tx1"/>
                </a:solidFill>
                <a:latin typeface="楷体_GB2312" pitchFamily="49" charset="-122"/>
                <a:ea typeface="楷体_GB2312" pitchFamily="49" charset="-122"/>
              </a:rPr>
              <a:t>和</a:t>
            </a:r>
            <a:r>
              <a:rPr lang="en-US" altLang="zh-CN" b="1" i="1">
                <a:solidFill>
                  <a:schemeClr val="tx1"/>
                </a:solidFill>
                <a:latin typeface="楷体_GB2312" pitchFamily="49" charset="-122"/>
                <a:ea typeface="楷体_GB2312" pitchFamily="49" charset="-122"/>
              </a:rPr>
              <a:t>W </a:t>
            </a:r>
            <a:r>
              <a:rPr lang="zh-CN" altLang="en-US" b="1">
                <a:solidFill>
                  <a:schemeClr val="tx1"/>
                </a:solidFill>
                <a:latin typeface="楷体_GB2312" pitchFamily="49" charset="-122"/>
                <a:ea typeface="楷体_GB2312" pitchFamily="49" charset="-122"/>
              </a:rPr>
              <a:t>都不是状态函数</a:t>
            </a:r>
          </a:p>
        </p:txBody>
      </p:sp>
      <p:sp>
        <p:nvSpPr>
          <p:cNvPr id="564230" name="Rectangle 6"/>
          <p:cNvSpPr>
            <a:spLocks noGrp="1" noChangeArrowheads="1"/>
          </p:cNvSpPr>
          <p:nvPr>
            <p:ph type="title"/>
          </p:nvPr>
        </p:nvSpPr>
        <p:spPr>
          <a:xfrm>
            <a:off x="5703889" y="338139"/>
            <a:ext cx="2224087" cy="579437"/>
          </a:xfrm>
          <a:noFill/>
          <a:ln/>
        </p:spPr>
        <p:txBody>
          <a:bodyPr wrap="none"/>
          <a:lstStyle/>
          <a:p>
            <a:pPr algn="ctr"/>
            <a:r>
              <a:rPr lang="zh-CN" altLang="en-US">
                <a:solidFill>
                  <a:schemeClr val="tx1"/>
                </a:solidFill>
                <a:ea typeface="楷体_GB2312" pitchFamily="49" charset="-122"/>
              </a:rPr>
              <a:t>五、热和功</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4227"/>
                                        </p:tgtEl>
                                        <p:attrNameLst>
                                          <p:attrName>style.visibility</p:attrName>
                                        </p:attrNameLst>
                                      </p:cBhvr>
                                      <p:to>
                                        <p:strVal val="visible"/>
                                      </p:to>
                                    </p:set>
                                    <p:animEffect transition="in" filter="wipe(left)">
                                      <p:cBhvr>
                                        <p:cTn id="7" dur="500"/>
                                        <p:tgtEl>
                                          <p:spTgt spid="56422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64228"/>
                                        </p:tgtEl>
                                        <p:attrNameLst>
                                          <p:attrName>style.visibility</p:attrName>
                                        </p:attrNameLst>
                                      </p:cBhvr>
                                      <p:to>
                                        <p:strVal val="visible"/>
                                      </p:to>
                                    </p:set>
                                    <p:animEffect transition="in" filter="wipe(left)">
                                      <p:cBhvr>
                                        <p:cTn id="10" dur="500"/>
                                        <p:tgtEl>
                                          <p:spTgt spid="564228"/>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564229"/>
                                        </p:tgtEl>
                                        <p:attrNameLst>
                                          <p:attrName>style.visibility</p:attrName>
                                        </p:attrNameLst>
                                      </p:cBhvr>
                                      <p:to>
                                        <p:strVal val="visible"/>
                                      </p:to>
                                    </p:set>
                                    <p:animEffect transition="in" filter="checkerboard(across)">
                                      <p:cBhvr>
                                        <p:cTn id="15" dur="500"/>
                                        <p:tgtEl>
                                          <p:spTgt spid="564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7" grpId="0"/>
      <p:bldP spid="564228" grpId="0"/>
      <p:bldP spid="5642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2"/>
          <p:cNvSpPr>
            <a:spLocks noGrp="1"/>
          </p:cNvSpPr>
          <p:nvPr>
            <p:ph type="sldNum" sz="quarter" idx="11"/>
          </p:nvPr>
        </p:nvSpPr>
        <p:spPr/>
        <p:txBody>
          <a:bodyPr/>
          <a:lstStyle/>
          <a:p>
            <a:fld id="{CB4DE7A6-A08D-4436-819F-443385155496}" type="slidenum">
              <a:rPr lang="en-US" altLang="zh-CN"/>
              <a:pPr/>
              <a:t>22</a:t>
            </a:fld>
            <a:endParaRPr lang="en-US" altLang="zh-CN"/>
          </a:p>
        </p:txBody>
      </p:sp>
      <p:sp>
        <p:nvSpPr>
          <p:cNvPr id="565250" name="Text Box 2"/>
          <p:cNvSpPr txBox="1">
            <a:spLocks noChangeArrowheads="1"/>
          </p:cNvSpPr>
          <p:nvPr/>
        </p:nvSpPr>
        <p:spPr bwMode="auto">
          <a:xfrm>
            <a:off x="263352" y="1446214"/>
            <a:ext cx="8229600" cy="533031"/>
          </a:xfrm>
          <a:prstGeom prst="rect">
            <a:avLst/>
          </a:prstGeom>
          <a:noFill/>
          <a:ln w="19050" cap="sq">
            <a:noFill/>
            <a:miter lim="800000"/>
            <a:headEnd type="none" w="sm" len="sm"/>
            <a:tailEnd/>
          </a:ln>
          <a:effectLst/>
        </p:spPr>
        <p:txBody>
          <a:bodyPr rIns="0" anchor="ctr">
            <a:spAutoFit/>
          </a:bodyPr>
          <a:lstStyle/>
          <a:p>
            <a:pPr marL="952500" indent="-952500">
              <a:lnSpc>
                <a:spcPct val="110000"/>
              </a:lnSpc>
              <a:spcBef>
                <a:spcPct val="20000"/>
              </a:spcBef>
            </a:pPr>
            <a:r>
              <a:rPr lang="zh-CN" altLang="en-US" sz="2800" b="1" u="sng" dirty="0">
                <a:solidFill>
                  <a:schemeClr val="tx1"/>
                </a:solidFill>
                <a:ea typeface="楷体_GB2312" pitchFamily="49" charset="-122"/>
              </a:rPr>
              <a:t>功的种类</a:t>
            </a:r>
            <a:r>
              <a:rPr lang="en-US" altLang="zh-CN" sz="2800" b="1" dirty="0">
                <a:solidFill>
                  <a:schemeClr val="tx1"/>
                </a:solidFill>
                <a:ea typeface="楷体_GB2312" pitchFamily="49" charset="-122"/>
              </a:rPr>
              <a:t>: </a:t>
            </a:r>
          </a:p>
        </p:txBody>
      </p:sp>
      <p:graphicFrame>
        <p:nvGraphicFramePr>
          <p:cNvPr id="565251" name="Group 3"/>
          <p:cNvGraphicFramePr>
            <a:graphicFrameLocks noGrp="1"/>
          </p:cNvGraphicFramePr>
          <p:nvPr/>
        </p:nvGraphicFramePr>
        <p:xfrm>
          <a:off x="1774826" y="2420939"/>
          <a:ext cx="8556625" cy="2936875"/>
        </p:xfrm>
        <a:graphic>
          <a:graphicData uri="http://schemas.openxmlformats.org/drawingml/2006/table">
            <a:tbl>
              <a:tblPr/>
              <a:tblGrid>
                <a:gridCol w="1770063">
                  <a:extLst>
                    <a:ext uri="{9D8B030D-6E8A-4147-A177-3AD203B41FA5}">
                      <a16:colId xmlns:a16="http://schemas.microsoft.com/office/drawing/2014/main" val="20000"/>
                    </a:ext>
                  </a:extLst>
                </a:gridCol>
                <a:gridCol w="2360612">
                  <a:extLst>
                    <a:ext uri="{9D8B030D-6E8A-4147-A177-3AD203B41FA5}">
                      <a16:colId xmlns:a16="http://schemas.microsoft.com/office/drawing/2014/main" val="20001"/>
                    </a:ext>
                  </a:extLst>
                </a:gridCol>
                <a:gridCol w="2379663">
                  <a:extLst>
                    <a:ext uri="{9D8B030D-6E8A-4147-A177-3AD203B41FA5}">
                      <a16:colId xmlns:a16="http://schemas.microsoft.com/office/drawing/2014/main" val="20002"/>
                    </a:ext>
                  </a:extLst>
                </a:gridCol>
                <a:gridCol w="2046287">
                  <a:extLst>
                    <a:ext uri="{9D8B030D-6E8A-4147-A177-3AD203B41FA5}">
                      <a16:colId xmlns:a16="http://schemas.microsoft.com/office/drawing/2014/main" val="20003"/>
                    </a:ext>
                  </a:extLst>
                </a:gridCol>
              </a:tblGrid>
              <a:tr h="587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楷体_GB2312" pitchFamily="49" charset="-122"/>
                        </a:rPr>
                        <a:t>广义力</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楷体_GB2312" pitchFamily="49" charset="-122"/>
                        </a:rPr>
                        <a:t>广义位移</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楷体_GB2312" pitchFamily="49" charset="-122"/>
                        </a:rPr>
                        <a:t>说明</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楷体_GB2312" pitchFamily="49" charset="-122"/>
                        </a:rPr>
                        <a:t>体积功</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楷体_GB2312" pitchFamily="49" charset="-122"/>
                        </a:rPr>
                        <a:t>压力</a:t>
                      </a:r>
                      <a:r>
                        <a:rPr kumimoji="0" lang="en-US" altLang="zh-CN" sz="1800" b="1" i="1" u="none" strike="noStrike" cap="none" normalizeH="0" baseline="0">
                          <a:ln>
                            <a:noFill/>
                          </a:ln>
                          <a:solidFill>
                            <a:schemeClr val="tx1"/>
                          </a:solidFill>
                          <a:effectLst/>
                          <a:latin typeface="Times New Roman" pitchFamily="18" charset="0"/>
                          <a:ea typeface="楷体_GB2312" pitchFamily="49" charset="-122"/>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楷体_GB2312" pitchFamily="49" charset="-122"/>
                        </a:rPr>
                        <a:t>体积</a:t>
                      </a:r>
                      <a:r>
                        <a:rPr kumimoji="0" lang="en-US" altLang="zh-CN" sz="1800" b="1" i="0" u="none" strike="noStrike" cap="none" normalizeH="0" baseline="0">
                          <a:ln>
                            <a:noFill/>
                          </a:ln>
                          <a:solidFill>
                            <a:schemeClr val="tx1"/>
                          </a:solidFill>
                          <a:effectLst/>
                          <a:latin typeface="Times New Roman" pitchFamily="18" charset="0"/>
                          <a:ea typeface="楷体_GB2312" pitchFamily="49" charset="-122"/>
                        </a:rPr>
                        <a:t>d</a:t>
                      </a:r>
                      <a:r>
                        <a:rPr kumimoji="0" lang="en-US" altLang="zh-CN" sz="1800" b="1" i="1" u="none" strike="noStrike" cap="none" normalizeH="0" baseline="0">
                          <a:ln>
                            <a:noFill/>
                          </a:ln>
                          <a:solidFill>
                            <a:schemeClr val="tx1"/>
                          </a:solidFill>
                          <a:effectLst/>
                          <a:latin typeface="Times New Roman" pitchFamily="18" charset="0"/>
                          <a:ea typeface="楷体_GB2312" pitchFamily="49" charset="-122"/>
                        </a:rPr>
                        <a:t>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最 普遍存在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楷体_GB2312" pitchFamily="49" charset="-122"/>
                        </a:rPr>
                        <a:t>机械功</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楷体_GB2312" pitchFamily="49" charset="-122"/>
                        </a:rPr>
                        <a:t>力</a:t>
                      </a:r>
                      <a:r>
                        <a:rPr kumimoji="0" lang="en-US" altLang="zh-CN" sz="1800" b="1" i="1" u="none" strike="noStrike" cap="none" normalizeH="0" baseline="0">
                          <a:ln>
                            <a:noFill/>
                          </a:ln>
                          <a:solidFill>
                            <a:schemeClr val="tx1"/>
                          </a:solidFill>
                          <a:effectLst/>
                          <a:latin typeface="Times New Roman" pitchFamily="18" charset="0"/>
                          <a:ea typeface="楷体_GB2312" pitchFamily="49" charset="-122"/>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楷体_GB2312" pitchFamily="49" charset="-122"/>
                        </a:rPr>
                        <a:t>位移</a:t>
                      </a:r>
                      <a:r>
                        <a:rPr kumimoji="0" lang="en-US" altLang="zh-CN" sz="1800" b="1" i="0" u="none" strike="noStrike" cap="none" normalizeH="0" baseline="0">
                          <a:ln>
                            <a:noFill/>
                          </a:ln>
                          <a:solidFill>
                            <a:schemeClr val="tx1"/>
                          </a:solidFill>
                          <a:effectLst/>
                          <a:latin typeface="Times New Roman" pitchFamily="18" charset="0"/>
                          <a:ea typeface="楷体_GB2312" pitchFamily="49" charset="-122"/>
                        </a:rPr>
                        <a:t>d</a:t>
                      </a:r>
                      <a:r>
                        <a:rPr kumimoji="0" lang="en-US" altLang="zh-CN" sz="1800" b="1" i="1" u="none" strike="noStrike" cap="none" normalizeH="0" baseline="0">
                          <a:ln>
                            <a:noFill/>
                          </a:ln>
                          <a:solidFill>
                            <a:schemeClr val="tx1"/>
                          </a:solidFill>
                          <a:effectLst/>
                          <a:latin typeface="Times New Roman" pitchFamily="18" charset="0"/>
                          <a:ea typeface="楷体_GB2312" pitchFamily="49" charset="-122"/>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统称</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非体积功</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chemeClr val="tx1"/>
                          </a:solidFill>
                          <a:effectLst/>
                          <a:latin typeface="Times New Roman" pitchFamily="18" charset="0"/>
                          <a:ea typeface="楷体_GB2312" pitchFamily="49" charset="-122"/>
                        </a:rPr>
                        <a:t>W</a:t>
                      </a:r>
                      <a:r>
                        <a:rPr kumimoji="0" lang="en-US" altLang="zh-CN" sz="1800" b="1" i="1" u="none" strike="noStrike" cap="none" normalizeH="0" baseline="0">
                          <a:ln>
                            <a:noFill/>
                          </a:ln>
                          <a:solidFill>
                            <a:schemeClr val="tx1"/>
                          </a:solidFill>
                          <a:effectLst/>
                          <a:latin typeface="Times New Roman" pitchFamily="18" charset="0"/>
                          <a:ea typeface="楷体_GB2312" pitchFamily="49" charset="-122"/>
                          <a:sym typeface="Symbol" pitchFamily="18" charset="2"/>
                        </a:rPr>
                        <a:t></a:t>
                      </a:r>
                      <a:endParaRPr kumimoji="0" lang="en-US" altLang="zh-CN" sz="1800" b="1" i="1"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7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楷体_GB2312" pitchFamily="49" charset="-122"/>
                        </a:rPr>
                        <a:t>电功</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楷体_GB2312" pitchFamily="49" charset="-122"/>
                        </a:rPr>
                        <a:t>电势</a:t>
                      </a:r>
                      <a:r>
                        <a:rPr kumimoji="0" lang="en-US" altLang="zh-CN" sz="1800" b="1" i="1" u="none" strike="noStrike" cap="none" normalizeH="0" baseline="0">
                          <a:ln>
                            <a:noFill/>
                          </a:ln>
                          <a:solidFill>
                            <a:schemeClr val="tx1"/>
                          </a:solidFill>
                          <a:effectLst/>
                          <a:latin typeface="Times New Roman" pitchFamily="18" charset="0"/>
                          <a:ea typeface="楷体_GB2312" pitchFamily="49" charset="-122"/>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楷体_GB2312" pitchFamily="49" charset="-122"/>
                        </a:rPr>
                        <a:t>电荷</a:t>
                      </a:r>
                      <a:r>
                        <a:rPr kumimoji="0" lang="en-US" altLang="zh-CN" sz="1800" b="1" i="0" u="none" strike="noStrike" cap="none" normalizeH="0" baseline="0">
                          <a:ln>
                            <a:noFill/>
                          </a:ln>
                          <a:solidFill>
                            <a:schemeClr val="tx1"/>
                          </a:solidFill>
                          <a:effectLst/>
                          <a:latin typeface="Times New Roman" pitchFamily="18" charset="0"/>
                          <a:ea typeface="楷体_GB2312" pitchFamily="49" charset="-122"/>
                        </a:rPr>
                        <a:t>d</a:t>
                      </a:r>
                      <a:r>
                        <a:rPr kumimoji="0" lang="en-US" altLang="zh-CN" sz="1800" b="1" i="1" u="none" strike="noStrike" cap="none" normalizeH="0" baseline="0">
                          <a:ln>
                            <a:noFill/>
                          </a:ln>
                          <a:solidFill>
                            <a:schemeClr val="tx1"/>
                          </a:solidFill>
                          <a:effectLst/>
                          <a:latin typeface="Times New Roman" pitchFamily="18" charset="0"/>
                          <a:ea typeface="楷体_GB2312" pitchFamily="49" charset="-122"/>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r h="587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楷体_GB2312" pitchFamily="49" charset="-122"/>
                        </a:rPr>
                        <a:t>界面功</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楷体_GB2312" pitchFamily="49" charset="-122"/>
                        </a:rPr>
                        <a:t>界面张力</a:t>
                      </a:r>
                      <a:r>
                        <a:rPr kumimoji="0" lang="zh-CN" altLang="en-US" sz="1800" b="1" i="1" u="none" strike="noStrike" cap="none" normalizeH="0" baseline="0">
                          <a:ln>
                            <a:noFill/>
                          </a:ln>
                          <a:solidFill>
                            <a:schemeClr val="tx1"/>
                          </a:solidFill>
                          <a:effectLst/>
                          <a:latin typeface="Times New Roman" pitchFamily="18" charset="0"/>
                          <a:ea typeface="楷体_GB2312" pitchFamily="49" charset="-122"/>
                          <a:sym typeface="Symbol" pitchFamily="18" charset="2"/>
                        </a:rPr>
                        <a:t></a:t>
                      </a:r>
                      <a:endParaRPr kumimoji="0" lang="zh-CN" altLang="en-US" sz="1800" b="1" i="1"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楷体_GB2312" pitchFamily="49" charset="-122"/>
                        </a:rPr>
                        <a:t>界面积</a:t>
                      </a:r>
                      <a:r>
                        <a:rPr kumimoji="0" lang="en-US" altLang="zh-CN" sz="1800" b="1" i="0" u="none" strike="noStrike" cap="none" normalizeH="0" baseline="0">
                          <a:ln>
                            <a:noFill/>
                          </a:ln>
                          <a:solidFill>
                            <a:schemeClr val="tx1"/>
                          </a:solidFill>
                          <a:effectLst/>
                          <a:latin typeface="Times New Roman" pitchFamily="18" charset="0"/>
                          <a:ea typeface="楷体_GB2312" pitchFamily="49" charset="-122"/>
                        </a:rPr>
                        <a:t>d</a:t>
                      </a:r>
                      <a:r>
                        <a:rPr kumimoji="0" lang="en-US" altLang="zh-CN" sz="1800" b="1" i="1" u="none" strike="noStrike" cap="none" normalizeH="0" baseline="0">
                          <a:ln>
                            <a:noFill/>
                          </a:ln>
                          <a:solidFill>
                            <a:schemeClr val="tx1"/>
                          </a:solidFill>
                          <a:effectLst/>
                          <a:latin typeface="Times New Roman" pitchFamily="18" charset="0"/>
                          <a:ea typeface="楷体_GB2312" pitchFamily="49"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4"/>
                  </a:ext>
                </a:extLst>
              </a:tr>
            </a:tbl>
          </a:graphicData>
        </a:graphic>
      </p:graphicFrame>
      <p:sp>
        <p:nvSpPr>
          <p:cNvPr id="565282" name="Rectangle 34"/>
          <p:cNvSpPr>
            <a:spLocks noChangeArrowheads="1"/>
          </p:cNvSpPr>
          <p:nvPr/>
        </p:nvSpPr>
        <p:spPr bwMode="auto">
          <a:xfrm>
            <a:off x="5016500" y="333375"/>
            <a:ext cx="2224088" cy="579438"/>
          </a:xfrm>
          <a:prstGeom prst="rect">
            <a:avLst/>
          </a:prstGeom>
          <a:noFill/>
          <a:ln w="9525">
            <a:noFill/>
            <a:miter lim="800000"/>
            <a:headEnd/>
            <a:tailEnd/>
          </a:ln>
          <a:effectLst/>
        </p:spPr>
        <p:txBody>
          <a:bodyPr wrap="none" anchor="ctr">
            <a:spAutoFit/>
          </a:bodyPr>
          <a:lstStyle/>
          <a:p>
            <a:pPr algn="ctr">
              <a:lnSpc>
                <a:spcPct val="100000"/>
              </a:lnSpc>
              <a:spcBef>
                <a:spcPct val="0"/>
              </a:spcBef>
            </a:pPr>
            <a:r>
              <a:rPr kumimoji="0" lang="zh-CN" altLang="en-US" b="1">
                <a:solidFill>
                  <a:schemeClr val="tx1"/>
                </a:solidFill>
                <a:ea typeface="楷体_GB2312" pitchFamily="49" charset="-122"/>
              </a:rPr>
              <a:t>五、热和功</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4"/>
          <p:cNvSpPr>
            <a:spLocks noGrp="1"/>
          </p:cNvSpPr>
          <p:nvPr>
            <p:ph type="sldNum" sz="quarter" idx="11"/>
          </p:nvPr>
        </p:nvSpPr>
        <p:spPr/>
        <p:txBody>
          <a:bodyPr/>
          <a:lstStyle/>
          <a:p>
            <a:fld id="{86E59BF3-5645-4B10-A79F-B2818D33F7B8}" type="slidenum">
              <a:rPr lang="en-US" altLang="zh-CN"/>
              <a:pPr/>
              <a:t>23</a:t>
            </a:fld>
            <a:endParaRPr lang="en-US" altLang="zh-CN"/>
          </a:p>
        </p:txBody>
      </p:sp>
      <p:sp>
        <p:nvSpPr>
          <p:cNvPr id="566274" name="Text Box 2"/>
          <p:cNvSpPr txBox="1">
            <a:spLocks noChangeArrowheads="1"/>
          </p:cNvSpPr>
          <p:nvPr/>
        </p:nvSpPr>
        <p:spPr bwMode="auto">
          <a:xfrm>
            <a:off x="263352" y="1347580"/>
            <a:ext cx="11319048" cy="1409700"/>
          </a:xfrm>
          <a:prstGeom prst="rect">
            <a:avLst/>
          </a:prstGeom>
          <a:noFill/>
          <a:ln w="9525">
            <a:noFill/>
            <a:miter lim="800000"/>
            <a:headEnd/>
            <a:tailEnd/>
          </a:ln>
          <a:effectLst/>
        </p:spPr>
        <p:txBody>
          <a:bodyPr wrap="square">
            <a:spAutoFit/>
          </a:bodyPr>
          <a:lstStyle/>
          <a:p>
            <a:pPr>
              <a:lnSpc>
                <a:spcPct val="120000"/>
              </a:lnSpc>
            </a:pPr>
            <a:r>
              <a:rPr lang="en-US" altLang="zh-CN" sz="3600" b="1" dirty="0">
                <a:solidFill>
                  <a:schemeClr val="tx1"/>
                </a:solidFill>
                <a:latin typeface="楷体_GB2312" pitchFamily="49" charset="-122"/>
                <a:ea typeface="楷体_GB2312" pitchFamily="49" charset="-122"/>
              </a:rPr>
              <a:t>    </a:t>
            </a:r>
            <a:r>
              <a:rPr lang="zh-CN" altLang="en-US" sz="3600" b="1" dirty="0">
                <a:solidFill>
                  <a:schemeClr val="tx1"/>
                </a:solidFill>
                <a:latin typeface="楷体_GB2312" pitchFamily="49" charset="-122"/>
                <a:ea typeface="楷体_GB2312" pitchFamily="49" charset="-122"/>
              </a:rPr>
              <a:t>体积功是系统在反抗外压发生体积变化时而引起的系统与环境间能量的传递。</a:t>
            </a:r>
          </a:p>
        </p:txBody>
      </p:sp>
      <p:sp>
        <p:nvSpPr>
          <p:cNvPr id="566275" name="Text Box 3"/>
          <p:cNvSpPr txBox="1">
            <a:spLocks noChangeArrowheads="1"/>
          </p:cNvSpPr>
          <p:nvPr/>
        </p:nvSpPr>
        <p:spPr bwMode="auto">
          <a:xfrm>
            <a:off x="4800600" y="333375"/>
            <a:ext cx="2057400" cy="579438"/>
          </a:xfrm>
          <a:prstGeom prst="rect">
            <a:avLst/>
          </a:prstGeom>
          <a:noFill/>
          <a:ln w="9525">
            <a:noFill/>
            <a:miter lim="800000"/>
            <a:headEnd/>
            <a:tailEnd/>
          </a:ln>
          <a:effectLst/>
        </p:spPr>
        <p:txBody>
          <a:bodyPr>
            <a:spAutoFit/>
          </a:bodyPr>
          <a:lstStyle/>
          <a:p>
            <a:pPr algn="ctr">
              <a:lnSpc>
                <a:spcPct val="100000"/>
              </a:lnSpc>
            </a:pPr>
            <a:r>
              <a:rPr lang="zh-CN" altLang="en-US" b="1">
                <a:solidFill>
                  <a:schemeClr val="tx1"/>
                </a:solidFill>
                <a:effectLst>
                  <a:outerShdw blurRad="38100" dist="38100" dir="2700000" algn="tl">
                    <a:srgbClr val="FFFFFF"/>
                  </a:outerShdw>
                </a:effectLst>
              </a:rPr>
              <a:t>体积功</a:t>
            </a:r>
          </a:p>
        </p:txBody>
      </p:sp>
      <p:sp>
        <p:nvSpPr>
          <p:cNvPr id="566276" name="Text Box 4"/>
          <p:cNvSpPr txBox="1">
            <a:spLocks noChangeArrowheads="1"/>
          </p:cNvSpPr>
          <p:nvPr/>
        </p:nvSpPr>
        <p:spPr bwMode="auto">
          <a:xfrm>
            <a:off x="4007768" y="4948238"/>
            <a:ext cx="2767602" cy="641350"/>
          </a:xfrm>
          <a:prstGeom prst="rect">
            <a:avLst/>
          </a:prstGeom>
          <a:noFill/>
          <a:ln w="9525">
            <a:noFill/>
            <a:miter lim="800000"/>
            <a:headEnd/>
            <a:tailEnd/>
          </a:ln>
          <a:effectLst/>
        </p:spPr>
        <p:txBody>
          <a:bodyPr wrap="square">
            <a:spAutoFit/>
          </a:bodyPr>
          <a:lstStyle/>
          <a:p>
            <a:pPr>
              <a:lnSpc>
                <a:spcPct val="100000"/>
              </a:lnSpc>
            </a:pPr>
            <a:r>
              <a:rPr lang="en-US" altLang="zh-CN" sz="3600" b="1" i="1" dirty="0">
                <a:solidFill>
                  <a:srgbClr val="CC0000"/>
                </a:solidFill>
                <a:ea typeface="楷体_GB2312" pitchFamily="49" charset="-122"/>
              </a:rPr>
              <a:t>W</a:t>
            </a:r>
            <a:r>
              <a:rPr lang="zh-CN" altLang="en-US" sz="3600" b="1" baseline="-25000" dirty="0">
                <a:solidFill>
                  <a:srgbClr val="CC0000"/>
                </a:solidFill>
                <a:ea typeface="楷体_GB2312" pitchFamily="49" charset="-122"/>
              </a:rPr>
              <a:t>体</a:t>
            </a:r>
            <a:r>
              <a:rPr lang="en-US" altLang="zh-CN" sz="3600" b="1" dirty="0">
                <a:solidFill>
                  <a:srgbClr val="CC0000"/>
                </a:solidFill>
                <a:ea typeface="楷体_GB2312" pitchFamily="49" charset="-122"/>
              </a:rPr>
              <a:t>= -</a:t>
            </a:r>
            <a:r>
              <a:rPr lang="en-US" altLang="zh-CN" sz="3600" b="1" i="1" dirty="0">
                <a:solidFill>
                  <a:srgbClr val="CC0000"/>
                </a:solidFill>
                <a:ea typeface="楷体_GB2312" pitchFamily="49" charset="-122"/>
              </a:rPr>
              <a:t>p</a:t>
            </a:r>
            <a:r>
              <a:rPr lang="zh-CN" altLang="en-US" sz="3600" b="1" baseline="-25000" dirty="0">
                <a:solidFill>
                  <a:srgbClr val="CC0000"/>
                </a:solidFill>
                <a:ea typeface="楷体_GB2312" pitchFamily="49" charset="-122"/>
              </a:rPr>
              <a:t>外</a:t>
            </a:r>
            <a:r>
              <a:rPr lang="en-US" altLang="zh-CN" sz="3600" b="1" dirty="0">
                <a:solidFill>
                  <a:srgbClr val="CC0000"/>
                </a:solidFill>
                <a:ea typeface="楷体_GB2312" pitchFamily="49" charset="-122"/>
              </a:rPr>
              <a:t>Δ</a:t>
            </a:r>
            <a:r>
              <a:rPr lang="en-US" altLang="zh-CN" sz="3600" b="1" i="1" dirty="0">
                <a:solidFill>
                  <a:srgbClr val="CC0000"/>
                </a:solidFill>
                <a:ea typeface="楷体_GB2312" pitchFamily="49" charset="-122"/>
              </a:rPr>
              <a:t>V</a:t>
            </a:r>
          </a:p>
        </p:txBody>
      </p:sp>
      <p:grpSp>
        <p:nvGrpSpPr>
          <p:cNvPr id="566278" name="Group 6"/>
          <p:cNvGrpSpPr>
            <a:grpSpLocks/>
          </p:cNvGrpSpPr>
          <p:nvPr/>
        </p:nvGrpSpPr>
        <p:grpSpPr bwMode="auto">
          <a:xfrm>
            <a:off x="3430588" y="2998788"/>
            <a:ext cx="4268788" cy="1828800"/>
            <a:chOff x="1855" y="3569"/>
            <a:chExt cx="2689" cy="1152"/>
          </a:xfrm>
        </p:grpSpPr>
        <p:sp>
          <p:nvSpPr>
            <p:cNvPr id="566279" name="Text Box 7"/>
            <p:cNvSpPr txBox="1">
              <a:spLocks noChangeArrowheads="1"/>
            </p:cNvSpPr>
            <p:nvPr/>
          </p:nvSpPr>
          <p:spPr bwMode="auto">
            <a:xfrm>
              <a:off x="3916" y="3946"/>
              <a:ext cx="480" cy="365"/>
            </a:xfrm>
            <a:prstGeom prst="rect">
              <a:avLst/>
            </a:prstGeom>
            <a:noFill/>
            <a:ln w="9525">
              <a:noFill/>
              <a:miter lim="800000"/>
              <a:headEnd/>
              <a:tailEnd/>
            </a:ln>
            <a:effectLst/>
          </p:spPr>
          <p:txBody>
            <a:bodyPr>
              <a:spAutoFit/>
            </a:bodyPr>
            <a:lstStyle/>
            <a:p>
              <a:pPr>
                <a:lnSpc>
                  <a:spcPct val="100000"/>
                </a:lnSpc>
              </a:pPr>
              <a:r>
                <a:rPr lang="en-US" altLang="zh-CN" b="1" i="1" dirty="0">
                  <a:solidFill>
                    <a:schemeClr val="tx1"/>
                  </a:solidFill>
                </a:rPr>
                <a:t>P</a:t>
              </a:r>
              <a:r>
                <a:rPr lang="zh-CN" altLang="en-US" sz="3600" b="1" baseline="-25000" dirty="0">
                  <a:solidFill>
                    <a:schemeClr val="tx1"/>
                  </a:solidFill>
                  <a:ea typeface="楷体_GB2312" pitchFamily="49" charset="-122"/>
                </a:rPr>
                <a:t>外</a:t>
              </a:r>
            </a:p>
          </p:txBody>
        </p:sp>
        <p:grpSp>
          <p:nvGrpSpPr>
            <p:cNvPr id="566280" name="Group 8"/>
            <p:cNvGrpSpPr>
              <a:grpSpLocks/>
            </p:cNvGrpSpPr>
            <p:nvPr/>
          </p:nvGrpSpPr>
          <p:grpSpPr bwMode="auto">
            <a:xfrm>
              <a:off x="1855" y="3569"/>
              <a:ext cx="2689" cy="1152"/>
              <a:chOff x="-302" y="3623"/>
              <a:chExt cx="2139" cy="912"/>
            </a:xfrm>
          </p:grpSpPr>
          <p:sp>
            <p:nvSpPr>
              <p:cNvPr id="566281" name="Freeform 9"/>
              <p:cNvSpPr>
                <a:spLocks/>
              </p:cNvSpPr>
              <p:nvPr/>
            </p:nvSpPr>
            <p:spPr bwMode="auto">
              <a:xfrm>
                <a:off x="-302" y="3623"/>
                <a:ext cx="2139" cy="912"/>
              </a:xfrm>
              <a:custGeom>
                <a:avLst/>
                <a:gdLst/>
                <a:ahLst/>
                <a:cxnLst>
                  <a:cxn ang="0">
                    <a:pos x="1488" y="0"/>
                  </a:cxn>
                  <a:cxn ang="0">
                    <a:pos x="0" y="0"/>
                  </a:cxn>
                  <a:cxn ang="0">
                    <a:pos x="0" y="1056"/>
                  </a:cxn>
                  <a:cxn ang="0">
                    <a:pos x="1488" y="1056"/>
                  </a:cxn>
                  <a:cxn ang="0">
                    <a:pos x="1488" y="960"/>
                  </a:cxn>
                  <a:cxn ang="0">
                    <a:pos x="96" y="960"/>
                  </a:cxn>
                  <a:cxn ang="0">
                    <a:pos x="96" y="96"/>
                  </a:cxn>
                  <a:cxn ang="0">
                    <a:pos x="1488" y="96"/>
                  </a:cxn>
                  <a:cxn ang="0">
                    <a:pos x="1488" y="0"/>
                  </a:cxn>
                </a:cxnLst>
                <a:rect l="0" t="0" r="r" b="b"/>
                <a:pathLst>
                  <a:path w="1488" h="1056">
                    <a:moveTo>
                      <a:pt x="1488" y="0"/>
                    </a:moveTo>
                    <a:lnTo>
                      <a:pt x="0" y="0"/>
                    </a:lnTo>
                    <a:lnTo>
                      <a:pt x="0" y="1056"/>
                    </a:lnTo>
                    <a:lnTo>
                      <a:pt x="1488" y="1056"/>
                    </a:lnTo>
                    <a:lnTo>
                      <a:pt x="1488" y="960"/>
                    </a:lnTo>
                    <a:lnTo>
                      <a:pt x="96" y="960"/>
                    </a:lnTo>
                    <a:lnTo>
                      <a:pt x="96" y="96"/>
                    </a:lnTo>
                    <a:lnTo>
                      <a:pt x="1488" y="96"/>
                    </a:lnTo>
                    <a:lnTo>
                      <a:pt x="1488" y="0"/>
                    </a:lnTo>
                    <a:close/>
                  </a:path>
                </a:pathLst>
              </a:custGeom>
              <a:gradFill rotWithShape="0">
                <a:gsLst>
                  <a:gs pos="0">
                    <a:srgbClr val="FFCC00"/>
                  </a:gs>
                  <a:gs pos="50000">
                    <a:srgbClr val="FFCC00">
                      <a:gamma/>
                      <a:shade val="46275"/>
                      <a:invGamma/>
                    </a:srgbClr>
                  </a:gs>
                  <a:gs pos="100000">
                    <a:srgbClr val="FFCC00"/>
                  </a:gs>
                </a:gsLst>
                <a:lin ang="5400000" scaled="1"/>
              </a:gradFill>
              <a:ln w="19050" cap="flat" cmpd="sng">
                <a:solidFill>
                  <a:schemeClr val="tx1"/>
                </a:solidFill>
                <a:prstDash val="solid"/>
                <a:round/>
                <a:headEnd type="none" w="med" len="med"/>
                <a:tailEnd type="none" w="med" len="lg"/>
              </a:ln>
              <a:effectLst/>
            </p:spPr>
            <p:txBody>
              <a:bodyPr wrap="none" anchor="ctr"/>
              <a:lstStyle/>
              <a:p>
                <a:endParaRPr lang="zh-CN" altLang="en-US"/>
              </a:p>
            </p:txBody>
          </p:sp>
          <p:grpSp>
            <p:nvGrpSpPr>
              <p:cNvPr id="566282" name="Group 10"/>
              <p:cNvGrpSpPr>
                <a:grpSpLocks/>
              </p:cNvGrpSpPr>
              <p:nvPr/>
            </p:nvGrpSpPr>
            <p:grpSpPr bwMode="auto">
              <a:xfrm>
                <a:off x="889" y="3702"/>
                <a:ext cx="485" cy="746"/>
                <a:chOff x="4720" y="3279"/>
                <a:chExt cx="337" cy="864"/>
              </a:xfrm>
            </p:grpSpPr>
            <p:sp>
              <p:nvSpPr>
                <p:cNvPr id="566283" name="Rectangle 11"/>
                <p:cNvSpPr>
                  <a:spLocks noChangeArrowheads="1"/>
                </p:cNvSpPr>
                <p:nvPr/>
              </p:nvSpPr>
              <p:spPr bwMode="auto">
                <a:xfrm>
                  <a:off x="4720" y="3279"/>
                  <a:ext cx="96" cy="864"/>
                </a:xfrm>
                <a:prstGeom prst="rect">
                  <a:avLst/>
                </a:prstGeom>
                <a:ln>
                  <a:headEnd/>
                  <a:tailEnd type="none" w="med" len="lg"/>
                </a:ln>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a:p>
              </p:txBody>
            </p:sp>
            <p:sp>
              <p:nvSpPr>
                <p:cNvPr id="566284" name="Rectangle 12"/>
                <p:cNvSpPr>
                  <a:spLocks noChangeArrowheads="1"/>
                </p:cNvSpPr>
                <p:nvPr/>
              </p:nvSpPr>
              <p:spPr bwMode="auto">
                <a:xfrm>
                  <a:off x="4817" y="3639"/>
                  <a:ext cx="240" cy="144"/>
                </a:xfrm>
                <a:prstGeom prst="rect">
                  <a:avLst/>
                </a:prstGeom>
                <a:ln>
                  <a:headEnd/>
                  <a:tailEnd type="none" w="med" len="lg"/>
                </a:ln>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a:p>
              </p:txBody>
            </p:sp>
          </p:grpSp>
          <p:sp>
            <p:nvSpPr>
              <p:cNvPr id="566285" name="Rectangle 13" descr="5%"/>
              <p:cNvSpPr>
                <a:spLocks noChangeArrowheads="1"/>
              </p:cNvSpPr>
              <p:nvPr/>
            </p:nvSpPr>
            <p:spPr bwMode="auto">
              <a:xfrm>
                <a:off x="-163" y="3696"/>
                <a:ext cx="1062" cy="746"/>
              </a:xfrm>
              <a:prstGeom prst="rect">
                <a:avLst/>
              </a:prstGeom>
              <a:ln>
                <a:headEnd/>
                <a:tailEnd type="none" w="med" len="lg"/>
              </a:ln>
            </p:spPr>
            <p:style>
              <a:lnRef idx="0">
                <a:schemeClr val="accent2"/>
              </a:lnRef>
              <a:fillRef idx="3">
                <a:schemeClr val="accent2"/>
              </a:fillRef>
              <a:effectRef idx="3">
                <a:schemeClr val="accent2"/>
              </a:effectRef>
              <a:fontRef idx="minor">
                <a:schemeClr val="lt1"/>
              </a:fontRef>
            </p:style>
            <p:txBody>
              <a:bodyPr wrap="none" anchor="ctr"/>
              <a:lstStyle/>
              <a:p>
                <a:endParaRPr lang="zh-CN" altLang="en-US"/>
              </a:p>
            </p:txBody>
          </p:sp>
          <p:sp>
            <p:nvSpPr>
              <p:cNvPr id="566286" name="Text Box 14"/>
              <p:cNvSpPr txBox="1">
                <a:spLocks noChangeArrowheads="1"/>
              </p:cNvSpPr>
              <p:nvPr/>
            </p:nvSpPr>
            <p:spPr bwMode="auto">
              <a:xfrm>
                <a:off x="104" y="3934"/>
                <a:ext cx="528" cy="289"/>
              </a:xfrm>
              <a:prstGeom prst="rect">
                <a:avLst/>
              </a:prstGeom>
              <a:noFill/>
              <a:ln w="9525">
                <a:noFill/>
                <a:miter lim="800000"/>
                <a:headEnd/>
                <a:tailEnd/>
              </a:ln>
              <a:effectLst/>
            </p:spPr>
            <p:txBody>
              <a:bodyPr>
                <a:spAutoFit/>
              </a:bodyPr>
              <a:lstStyle/>
              <a:p>
                <a:pPr>
                  <a:lnSpc>
                    <a:spcPct val="100000"/>
                  </a:lnSpc>
                </a:pPr>
                <a:r>
                  <a:rPr lang="en-US" altLang="zh-CN" b="1" i="1" dirty="0">
                    <a:solidFill>
                      <a:schemeClr val="bg1"/>
                    </a:solidFill>
                  </a:rPr>
                  <a:t>P</a:t>
                </a:r>
                <a:r>
                  <a:rPr lang="zh-CN" altLang="en-US" b="1" baseline="-25000" dirty="0">
                    <a:solidFill>
                      <a:schemeClr val="bg1"/>
                    </a:solidFill>
                  </a:rPr>
                  <a:t>内</a:t>
                </a:r>
              </a:p>
            </p:txBody>
          </p:sp>
        </p:grpSp>
        <p:sp>
          <p:nvSpPr>
            <p:cNvPr id="566287" name="AutoShape 15"/>
            <p:cNvSpPr>
              <a:spLocks noChangeArrowheads="1"/>
            </p:cNvSpPr>
            <p:nvPr/>
          </p:nvSpPr>
          <p:spPr bwMode="auto">
            <a:xfrm>
              <a:off x="3537" y="3795"/>
              <a:ext cx="432" cy="144"/>
            </a:xfrm>
            <a:prstGeom prst="leftArrow">
              <a:avLst>
                <a:gd name="adj1" fmla="val 50000"/>
                <a:gd name="adj2" fmla="val 75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zh-CN" altLang="en-US"/>
            </a:p>
          </p:txBody>
        </p:sp>
      </p:grpSp>
      <p:grpSp>
        <p:nvGrpSpPr>
          <p:cNvPr id="566288" name="Group 16"/>
          <p:cNvGrpSpPr>
            <a:grpSpLocks/>
          </p:cNvGrpSpPr>
          <p:nvPr/>
        </p:nvGrpSpPr>
        <p:grpSpPr bwMode="auto">
          <a:xfrm>
            <a:off x="3430589" y="2978736"/>
            <a:ext cx="5224463" cy="1828800"/>
            <a:chOff x="1632" y="2448"/>
            <a:chExt cx="3291" cy="1152"/>
          </a:xfrm>
        </p:grpSpPr>
        <p:grpSp>
          <p:nvGrpSpPr>
            <p:cNvPr id="566289" name="Group 17"/>
            <p:cNvGrpSpPr>
              <a:grpSpLocks/>
            </p:cNvGrpSpPr>
            <p:nvPr/>
          </p:nvGrpSpPr>
          <p:grpSpPr bwMode="auto">
            <a:xfrm>
              <a:off x="1632" y="2448"/>
              <a:ext cx="2784" cy="1152"/>
              <a:chOff x="2496" y="2496"/>
              <a:chExt cx="2784" cy="1152"/>
            </a:xfrm>
          </p:grpSpPr>
          <p:grpSp>
            <p:nvGrpSpPr>
              <p:cNvPr id="566290" name="Group 18"/>
              <p:cNvGrpSpPr>
                <a:grpSpLocks/>
              </p:cNvGrpSpPr>
              <p:nvPr/>
            </p:nvGrpSpPr>
            <p:grpSpPr bwMode="auto">
              <a:xfrm>
                <a:off x="2496" y="2496"/>
                <a:ext cx="2784" cy="1152"/>
                <a:chOff x="4272" y="3216"/>
                <a:chExt cx="2208" cy="912"/>
              </a:xfrm>
            </p:grpSpPr>
            <p:grpSp>
              <p:nvGrpSpPr>
                <p:cNvPr id="566291" name="Group 19"/>
                <p:cNvGrpSpPr>
                  <a:grpSpLocks/>
                </p:cNvGrpSpPr>
                <p:nvPr/>
              </p:nvGrpSpPr>
              <p:grpSpPr bwMode="auto">
                <a:xfrm>
                  <a:off x="4272" y="3216"/>
                  <a:ext cx="2208" cy="912"/>
                  <a:chOff x="624" y="2256"/>
                  <a:chExt cx="1536" cy="1056"/>
                </a:xfrm>
              </p:grpSpPr>
              <p:sp>
                <p:nvSpPr>
                  <p:cNvPr id="566292" name="Freeform 20"/>
                  <p:cNvSpPr>
                    <a:spLocks/>
                  </p:cNvSpPr>
                  <p:nvPr/>
                </p:nvSpPr>
                <p:spPr bwMode="auto">
                  <a:xfrm>
                    <a:off x="624" y="2256"/>
                    <a:ext cx="1488" cy="1056"/>
                  </a:xfrm>
                  <a:custGeom>
                    <a:avLst/>
                    <a:gdLst/>
                    <a:ahLst/>
                    <a:cxnLst>
                      <a:cxn ang="0">
                        <a:pos x="1488" y="0"/>
                      </a:cxn>
                      <a:cxn ang="0">
                        <a:pos x="0" y="0"/>
                      </a:cxn>
                      <a:cxn ang="0">
                        <a:pos x="0" y="1056"/>
                      </a:cxn>
                      <a:cxn ang="0">
                        <a:pos x="1488" y="1056"/>
                      </a:cxn>
                      <a:cxn ang="0">
                        <a:pos x="1488" y="960"/>
                      </a:cxn>
                      <a:cxn ang="0">
                        <a:pos x="96" y="960"/>
                      </a:cxn>
                      <a:cxn ang="0">
                        <a:pos x="96" y="96"/>
                      </a:cxn>
                      <a:cxn ang="0">
                        <a:pos x="1488" y="96"/>
                      </a:cxn>
                      <a:cxn ang="0">
                        <a:pos x="1488" y="0"/>
                      </a:cxn>
                    </a:cxnLst>
                    <a:rect l="0" t="0" r="r" b="b"/>
                    <a:pathLst>
                      <a:path w="1488" h="1056">
                        <a:moveTo>
                          <a:pt x="1488" y="0"/>
                        </a:moveTo>
                        <a:lnTo>
                          <a:pt x="0" y="0"/>
                        </a:lnTo>
                        <a:lnTo>
                          <a:pt x="0" y="1056"/>
                        </a:lnTo>
                        <a:lnTo>
                          <a:pt x="1488" y="1056"/>
                        </a:lnTo>
                        <a:lnTo>
                          <a:pt x="1488" y="960"/>
                        </a:lnTo>
                        <a:lnTo>
                          <a:pt x="96" y="960"/>
                        </a:lnTo>
                        <a:lnTo>
                          <a:pt x="96" y="96"/>
                        </a:lnTo>
                        <a:lnTo>
                          <a:pt x="1488" y="96"/>
                        </a:lnTo>
                        <a:lnTo>
                          <a:pt x="1488" y="0"/>
                        </a:lnTo>
                        <a:close/>
                      </a:path>
                    </a:pathLst>
                  </a:custGeom>
                  <a:gradFill rotWithShape="0">
                    <a:gsLst>
                      <a:gs pos="0">
                        <a:srgbClr val="FFCC00"/>
                      </a:gs>
                      <a:gs pos="50000">
                        <a:srgbClr val="FFCC00">
                          <a:gamma/>
                          <a:shade val="46275"/>
                          <a:invGamma/>
                        </a:srgbClr>
                      </a:gs>
                      <a:gs pos="100000">
                        <a:srgbClr val="FFCC00"/>
                      </a:gs>
                    </a:gsLst>
                    <a:lin ang="5400000" scaled="1"/>
                  </a:gradFill>
                  <a:ln w="19050" cap="flat" cmpd="sng">
                    <a:solidFill>
                      <a:schemeClr val="tx1"/>
                    </a:solidFill>
                    <a:prstDash val="solid"/>
                    <a:round/>
                    <a:headEnd type="none" w="med" len="med"/>
                    <a:tailEnd type="none" w="med" len="lg"/>
                  </a:ln>
                  <a:effectLst/>
                </p:spPr>
                <p:txBody>
                  <a:bodyPr wrap="none" anchor="ctr"/>
                  <a:lstStyle/>
                  <a:p>
                    <a:endParaRPr lang="zh-CN" altLang="en-US"/>
                  </a:p>
                </p:txBody>
              </p:sp>
              <p:grpSp>
                <p:nvGrpSpPr>
                  <p:cNvPr id="566293" name="Group 21"/>
                  <p:cNvGrpSpPr>
                    <a:grpSpLocks/>
                  </p:cNvGrpSpPr>
                  <p:nvPr/>
                </p:nvGrpSpPr>
                <p:grpSpPr bwMode="auto">
                  <a:xfrm>
                    <a:off x="1824" y="2352"/>
                    <a:ext cx="336" cy="864"/>
                    <a:chOff x="4608" y="2256"/>
                    <a:chExt cx="336" cy="864"/>
                  </a:xfrm>
                </p:grpSpPr>
                <p:sp>
                  <p:nvSpPr>
                    <p:cNvPr id="566294" name="Rectangle 22"/>
                    <p:cNvSpPr>
                      <a:spLocks noChangeArrowheads="1"/>
                    </p:cNvSpPr>
                    <p:nvPr/>
                  </p:nvSpPr>
                  <p:spPr bwMode="auto">
                    <a:xfrm>
                      <a:off x="4608" y="2256"/>
                      <a:ext cx="96" cy="864"/>
                    </a:xfrm>
                    <a:prstGeom prst="rect">
                      <a:avLst/>
                    </a:prstGeom>
                    <a:ln>
                      <a:headEnd/>
                      <a:tailEnd type="none" w="med" len="lg"/>
                    </a:ln>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sp>
                  <p:nvSpPr>
                    <p:cNvPr id="566295" name="Rectangle 23"/>
                    <p:cNvSpPr>
                      <a:spLocks noChangeArrowheads="1"/>
                    </p:cNvSpPr>
                    <p:nvPr/>
                  </p:nvSpPr>
                  <p:spPr bwMode="auto">
                    <a:xfrm>
                      <a:off x="4704" y="2616"/>
                      <a:ext cx="240" cy="144"/>
                    </a:xfrm>
                    <a:prstGeom prst="rect">
                      <a:avLst/>
                    </a:prstGeom>
                    <a:ln>
                      <a:headEnd/>
                      <a:tailEnd type="none" w="med" len="lg"/>
                    </a:ln>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grpSp>
              <p:sp>
                <p:nvSpPr>
                  <p:cNvPr id="566296" name="Rectangle 24" descr="5%"/>
                  <p:cNvSpPr>
                    <a:spLocks noChangeArrowheads="1"/>
                  </p:cNvSpPr>
                  <p:nvPr/>
                </p:nvSpPr>
                <p:spPr bwMode="auto">
                  <a:xfrm>
                    <a:off x="720" y="2353"/>
                    <a:ext cx="1104" cy="864"/>
                  </a:xfrm>
                  <a:prstGeom prst="rect">
                    <a:avLst/>
                  </a:prstGeom>
                  <a:ln>
                    <a:headEnd/>
                    <a:tailEnd type="none" w="med" len="lg"/>
                  </a:ln>
                </p:spPr>
                <p:style>
                  <a:lnRef idx="0">
                    <a:schemeClr val="accent2"/>
                  </a:lnRef>
                  <a:fillRef idx="3">
                    <a:schemeClr val="accent2"/>
                  </a:fillRef>
                  <a:effectRef idx="3">
                    <a:schemeClr val="accent2"/>
                  </a:effectRef>
                  <a:fontRef idx="minor">
                    <a:schemeClr val="lt1"/>
                  </a:fontRef>
                </p:style>
                <p:txBody>
                  <a:bodyPr wrap="none" anchor="ctr"/>
                  <a:lstStyle/>
                  <a:p>
                    <a:endParaRPr lang="zh-CN" altLang="en-US"/>
                  </a:p>
                </p:txBody>
              </p:sp>
            </p:grpSp>
            <p:sp>
              <p:nvSpPr>
                <p:cNvPr id="566297" name="Text Box 25"/>
                <p:cNvSpPr txBox="1">
                  <a:spLocks noChangeArrowheads="1"/>
                </p:cNvSpPr>
                <p:nvPr/>
              </p:nvSpPr>
              <p:spPr bwMode="auto">
                <a:xfrm>
                  <a:off x="4752" y="3408"/>
                  <a:ext cx="528" cy="289"/>
                </a:xfrm>
                <a:prstGeom prst="rect">
                  <a:avLst/>
                </a:prstGeom>
                <a:noFill/>
                <a:ln w="9525">
                  <a:noFill/>
                  <a:miter lim="800000"/>
                  <a:headEnd/>
                  <a:tailEnd/>
                </a:ln>
                <a:effectLst/>
              </p:spPr>
              <p:txBody>
                <a:bodyPr>
                  <a:spAutoFit/>
                </a:bodyPr>
                <a:lstStyle/>
                <a:p>
                  <a:pPr>
                    <a:lnSpc>
                      <a:spcPct val="100000"/>
                    </a:lnSpc>
                  </a:pPr>
                  <a:r>
                    <a:rPr lang="en-US" altLang="zh-CN" b="1" i="1" dirty="0">
                      <a:solidFill>
                        <a:schemeClr val="bg1"/>
                      </a:solidFill>
                    </a:rPr>
                    <a:t>p</a:t>
                  </a:r>
                  <a:r>
                    <a:rPr lang="zh-CN" altLang="en-US" b="1" baseline="-25000" dirty="0">
                      <a:solidFill>
                        <a:schemeClr val="bg1"/>
                      </a:solidFill>
                    </a:rPr>
                    <a:t>内</a:t>
                  </a:r>
                </a:p>
              </p:txBody>
            </p:sp>
          </p:grpSp>
          <p:sp>
            <p:nvSpPr>
              <p:cNvPr id="566298" name="Line 26"/>
              <p:cNvSpPr>
                <a:spLocks noChangeShapeType="1"/>
              </p:cNvSpPr>
              <p:nvPr/>
            </p:nvSpPr>
            <p:spPr bwMode="auto">
              <a:xfrm>
                <a:off x="4080" y="2640"/>
                <a:ext cx="0" cy="911"/>
              </a:xfrm>
              <a:prstGeom prst="line">
                <a:avLst/>
              </a:prstGeom>
              <a:ln>
                <a:prstDash val="sysDash"/>
                <a:headEnd/>
                <a:tailEnd/>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grpSp>
        <p:sp>
          <p:nvSpPr>
            <p:cNvPr id="566299" name="Text Box 27"/>
            <p:cNvSpPr txBox="1">
              <a:spLocks noChangeArrowheads="1"/>
            </p:cNvSpPr>
            <p:nvPr/>
          </p:nvSpPr>
          <p:spPr bwMode="auto">
            <a:xfrm>
              <a:off x="4416" y="2756"/>
              <a:ext cx="507" cy="365"/>
            </a:xfrm>
            <a:prstGeom prst="rect">
              <a:avLst/>
            </a:prstGeom>
            <a:noFill/>
            <a:ln w="9525">
              <a:noFill/>
              <a:miter lim="800000"/>
              <a:headEnd/>
              <a:tailEnd/>
            </a:ln>
            <a:effectLst/>
          </p:spPr>
          <p:txBody>
            <a:bodyPr wrap="square">
              <a:spAutoFit/>
            </a:bodyPr>
            <a:lstStyle/>
            <a:p>
              <a:pPr>
                <a:lnSpc>
                  <a:spcPct val="100000"/>
                </a:lnSpc>
              </a:pPr>
              <a:r>
                <a:rPr lang="en-US" altLang="zh-CN" b="1" i="1" dirty="0">
                  <a:solidFill>
                    <a:schemeClr val="tx1"/>
                  </a:solidFill>
                </a:rPr>
                <a:t>p</a:t>
              </a:r>
              <a:r>
                <a:rPr lang="zh-CN" altLang="en-US" sz="3600" b="1" baseline="-25000" dirty="0">
                  <a:solidFill>
                    <a:schemeClr val="tx1"/>
                  </a:solidFill>
                  <a:ea typeface="楷体_GB2312" pitchFamily="49" charset="-122"/>
                </a:rPr>
                <a:t>外</a:t>
              </a:r>
            </a:p>
          </p:txBody>
        </p:sp>
        <p:sp>
          <p:nvSpPr>
            <p:cNvPr id="566300" name="AutoShape 28"/>
            <p:cNvSpPr>
              <a:spLocks noChangeArrowheads="1"/>
            </p:cNvSpPr>
            <p:nvPr/>
          </p:nvSpPr>
          <p:spPr bwMode="auto">
            <a:xfrm>
              <a:off x="3984" y="2688"/>
              <a:ext cx="432" cy="144"/>
            </a:xfrm>
            <a:prstGeom prst="leftArrow">
              <a:avLst>
                <a:gd name="adj1" fmla="val 50000"/>
                <a:gd name="adj2" fmla="val 7500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zh-CN" altLang="en-US"/>
            </a:p>
          </p:txBody>
        </p:sp>
      </p:grpSp>
      <p:sp>
        <p:nvSpPr>
          <p:cNvPr id="566277" name="Text Box 5"/>
          <p:cNvSpPr txBox="1">
            <a:spLocks noChangeArrowheads="1"/>
          </p:cNvSpPr>
          <p:nvPr/>
        </p:nvSpPr>
        <p:spPr bwMode="auto">
          <a:xfrm>
            <a:off x="6019550" y="3728109"/>
            <a:ext cx="822326" cy="579437"/>
          </a:xfrm>
          <a:prstGeom prst="rect">
            <a:avLst/>
          </a:prstGeom>
          <a:noFill/>
          <a:ln w="9525">
            <a:noFill/>
            <a:miter lim="800000"/>
            <a:headEnd/>
            <a:tailEnd/>
          </a:ln>
          <a:effectLst/>
        </p:spPr>
        <p:txBody>
          <a:bodyPr wrap="square">
            <a:spAutoFit/>
          </a:bodyPr>
          <a:lstStyle/>
          <a:p>
            <a:pPr>
              <a:lnSpc>
                <a:spcPct val="100000"/>
              </a:lnSpc>
            </a:pPr>
            <a:r>
              <a:rPr lang="en-US" altLang="zh-CN" b="1" dirty="0">
                <a:solidFill>
                  <a:schemeClr val="bg1"/>
                </a:solidFill>
                <a:ea typeface="楷体_GB2312" pitchFamily="49" charset="-122"/>
              </a:rPr>
              <a:t>Δ</a:t>
            </a:r>
            <a:r>
              <a:rPr lang="en-US" altLang="zh-CN" b="1" i="1" dirty="0">
                <a:solidFill>
                  <a:schemeClr val="bg1"/>
                </a:solidFill>
                <a:ea typeface="楷体_GB2312" pitchFamily="49" charset="-122"/>
              </a:rPr>
              <a:t>V</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66278"/>
                                        </p:tgtEl>
                                        <p:attrNameLst>
                                          <p:attrName>style.visibility</p:attrName>
                                        </p:attrNameLst>
                                      </p:cBhvr>
                                      <p:to>
                                        <p:strVal val="visible"/>
                                      </p:to>
                                    </p:set>
                                    <p:animEffect transition="in" filter="checkerboard(across)">
                                      <p:cBhvr>
                                        <p:cTn id="7" dur="500"/>
                                        <p:tgtEl>
                                          <p:spTgt spid="566278"/>
                                        </p:tgtEl>
                                      </p:cBhvr>
                                    </p:animEffect>
                                  </p:childTnLst>
                                  <p:subTnLst>
                                    <p:set>
                                      <p:cBhvr override="childStyle">
                                        <p:cTn dur="1" fill="hold" display="0" masterRel="nextClick" afterEffect="1"/>
                                        <p:tgtEl>
                                          <p:spTgt spid="56627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566288"/>
                                        </p:tgtEl>
                                        <p:attrNameLst>
                                          <p:attrName>style.visibility</p:attrName>
                                        </p:attrNameLst>
                                      </p:cBhvr>
                                      <p:to>
                                        <p:strVal val="visible"/>
                                      </p:to>
                                    </p:set>
                                    <p:animEffect transition="in" filter="barn(inHorizontal)">
                                      <p:cBhvr>
                                        <p:cTn id="12" dur="500"/>
                                        <p:tgtEl>
                                          <p:spTgt spid="566288"/>
                                        </p:tgtEl>
                                      </p:cBhvr>
                                    </p:animEffect>
                                  </p:childTnLst>
                                </p:cTn>
                              </p:par>
                            </p:childTnLst>
                          </p:cTn>
                        </p:par>
                        <p:par>
                          <p:cTn id="13" fill="hold">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566277"/>
                                        </p:tgtEl>
                                        <p:attrNameLst>
                                          <p:attrName>style.visibility</p:attrName>
                                        </p:attrNameLst>
                                      </p:cBhvr>
                                      <p:to>
                                        <p:strVal val="visible"/>
                                      </p:to>
                                    </p:set>
                                    <p:animEffect transition="in" filter="checkerboard(across)">
                                      <p:cBhvr>
                                        <p:cTn id="16" dur="500"/>
                                        <p:tgtEl>
                                          <p:spTgt spid="566277"/>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566276"/>
                                        </p:tgtEl>
                                        <p:attrNameLst>
                                          <p:attrName>style.visibility</p:attrName>
                                        </p:attrNameLst>
                                      </p:cBhvr>
                                      <p:to>
                                        <p:strVal val="visible"/>
                                      </p:to>
                                    </p:set>
                                    <p:animEffect transition="in" filter="slide(fromBottom)">
                                      <p:cBhvr>
                                        <p:cTn id="21" dur="500"/>
                                        <p:tgtEl>
                                          <p:spTgt spid="566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6" grpId="0" autoUpdateAnimBg="0"/>
      <p:bldP spid="56627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4"/>
          <p:cNvSpPr>
            <a:spLocks noGrp="1"/>
          </p:cNvSpPr>
          <p:nvPr>
            <p:ph type="sldNum" sz="quarter" idx="11"/>
          </p:nvPr>
        </p:nvSpPr>
        <p:spPr/>
        <p:txBody>
          <a:bodyPr/>
          <a:lstStyle/>
          <a:p>
            <a:fld id="{A84F3D37-4137-4F96-B5FE-5DCF45A4293C}" type="slidenum">
              <a:rPr lang="en-US" altLang="zh-CN"/>
              <a:pPr/>
              <a:t>24</a:t>
            </a:fld>
            <a:endParaRPr lang="en-US" altLang="zh-CN"/>
          </a:p>
        </p:txBody>
      </p:sp>
      <p:sp>
        <p:nvSpPr>
          <p:cNvPr id="567298" name="Text Box 2"/>
          <p:cNvSpPr txBox="1">
            <a:spLocks noChangeArrowheads="1"/>
          </p:cNvSpPr>
          <p:nvPr/>
        </p:nvSpPr>
        <p:spPr bwMode="auto">
          <a:xfrm>
            <a:off x="263352" y="1362397"/>
            <a:ext cx="11017224" cy="1120115"/>
          </a:xfrm>
          <a:prstGeom prst="rect">
            <a:avLst/>
          </a:prstGeom>
          <a:noFill/>
          <a:ln w="9525">
            <a:noFill/>
            <a:miter lim="800000"/>
            <a:headEnd/>
            <a:tailEnd/>
          </a:ln>
          <a:effectLst/>
        </p:spPr>
        <p:txBody>
          <a:bodyPr wrap="square">
            <a:spAutoFit/>
          </a:bodyPr>
          <a:lstStyle/>
          <a:p>
            <a:pPr algn="just">
              <a:lnSpc>
                <a:spcPct val="125000"/>
              </a:lnSpc>
            </a:pPr>
            <a:r>
              <a:rPr lang="zh-CN" altLang="en-US" sz="2800" b="1" dirty="0">
                <a:solidFill>
                  <a:schemeClr val="tx1"/>
                </a:solidFill>
                <a:ea typeface="楷体_GB2312" pitchFamily="49" charset="-122"/>
              </a:rPr>
              <a:t>假设有</a:t>
            </a:r>
            <a:r>
              <a:rPr lang="en-US" altLang="zh-CN" sz="2800" b="1" dirty="0">
                <a:solidFill>
                  <a:schemeClr val="tx1"/>
                </a:solidFill>
                <a:ea typeface="楷体_GB2312" pitchFamily="49" charset="-122"/>
              </a:rPr>
              <a:t>1mol</a:t>
            </a:r>
            <a:r>
              <a:rPr lang="zh-CN" altLang="en-US" sz="2800" b="1" dirty="0">
                <a:solidFill>
                  <a:schemeClr val="tx1"/>
                </a:solidFill>
                <a:ea typeface="楷体_GB2312" pitchFamily="49" charset="-122"/>
              </a:rPr>
              <a:t>的理想气体，</a:t>
            </a:r>
            <a:r>
              <a:rPr lang="en-US" altLang="zh-CN" sz="2800" b="1" i="1" dirty="0">
                <a:solidFill>
                  <a:schemeClr val="tx1"/>
                </a:solidFill>
                <a:ea typeface="楷体_GB2312" pitchFamily="49" charset="-122"/>
              </a:rPr>
              <a:t>p</a:t>
            </a:r>
            <a:r>
              <a:rPr lang="zh-CN" altLang="en-US" sz="2800" b="1" baseline="-30000" dirty="0">
                <a:solidFill>
                  <a:schemeClr val="tx1"/>
                </a:solidFill>
                <a:ea typeface="楷体_GB2312" pitchFamily="49" charset="-122"/>
              </a:rPr>
              <a:t>初</a:t>
            </a:r>
            <a:r>
              <a:rPr lang="zh-CN" altLang="en-US" sz="2800" b="1" dirty="0">
                <a:solidFill>
                  <a:schemeClr val="tx1"/>
                </a:solidFill>
                <a:ea typeface="楷体_GB2312" pitchFamily="49" charset="-122"/>
              </a:rPr>
              <a:t>＝</a:t>
            </a:r>
            <a:r>
              <a:rPr lang="en-US" altLang="zh-CN" sz="2800" b="1" dirty="0">
                <a:solidFill>
                  <a:schemeClr val="tx1"/>
                </a:solidFill>
                <a:ea typeface="楷体_GB2312" pitchFamily="49" charset="-122"/>
              </a:rPr>
              <a:t>400kPa</a:t>
            </a:r>
            <a:r>
              <a:rPr lang="zh-CN" altLang="en-US" sz="2800" b="1" dirty="0">
                <a:solidFill>
                  <a:schemeClr val="tx1"/>
                </a:solidFill>
                <a:ea typeface="楷体_GB2312" pitchFamily="49" charset="-122"/>
              </a:rPr>
              <a:t>，</a:t>
            </a:r>
            <a:r>
              <a:rPr lang="en-US" altLang="zh-CN" sz="2800" b="1" i="1" dirty="0">
                <a:solidFill>
                  <a:schemeClr val="tx1"/>
                </a:solidFill>
                <a:ea typeface="楷体_GB2312" pitchFamily="49" charset="-122"/>
              </a:rPr>
              <a:t>V</a:t>
            </a:r>
            <a:r>
              <a:rPr lang="zh-CN" altLang="en-US" sz="2800" b="1" baseline="-30000" dirty="0">
                <a:solidFill>
                  <a:schemeClr val="tx1"/>
                </a:solidFill>
                <a:ea typeface="楷体_GB2312" pitchFamily="49" charset="-122"/>
              </a:rPr>
              <a:t>始</a:t>
            </a:r>
            <a:r>
              <a:rPr lang="zh-CN" altLang="en-US" sz="2800" b="1" dirty="0">
                <a:solidFill>
                  <a:schemeClr val="tx1"/>
                </a:solidFill>
                <a:ea typeface="楷体_GB2312" pitchFamily="49" charset="-122"/>
              </a:rPr>
              <a:t>＝</a:t>
            </a:r>
            <a:r>
              <a:rPr lang="en-US" altLang="zh-CN" sz="2800" b="1" dirty="0">
                <a:solidFill>
                  <a:schemeClr val="tx1"/>
                </a:solidFill>
                <a:ea typeface="楷体_GB2312" pitchFamily="49" charset="-122"/>
              </a:rPr>
              <a:t>1.0L,</a:t>
            </a:r>
            <a:r>
              <a:rPr lang="en-US" altLang="zh-CN" sz="2800" b="1" i="1" dirty="0">
                <a:solidFill>
                  <a:schemeClr val="tx1"/>
                </a:solidFill>
                <a:ea typeface="楷体_GB2312" pitchFamily="49" charset="-122"/>
              </a:rPr>
              <a:t>T</a:t>
            </a:r>
            <a:r>
              <a:rPr lang="zh-CN" altLang="en-US" sz="2800" b="1" baseline="-30000" dirty="0">
                <a:solidFill>
                  <a:schemeClr val="tx1"/>
                </a:solidFill>
                <a:ea typeface="楷体_GB2312" pitchFamily="49" charset="-122"/>
              </a:rPr>
              <a:t>始</a:t>
            </a:r>
            <a:r>
              <a:rPr lang="zh-CN" altLang="en-US" sz="2800" b="1" dirty="0">
                <a:solidFill>
                  <a:schemeClr val="tx1"/>
                </a:solidFill>
                <a:ea typeface="楷体_GB2312" pitchFamily="49" charset="-122"/>
              </a:rPr>
              <a:t>＝</a:t>
            </a:r>
            <a:r>
              <a:rPr lang="en-US" altLang="zh-CN" sz="2800" b="1" dirty="0">
                <a:solidFill>
                  <a:schemeClr val="tx1"/>
                </a:solidFill>
                <a:ea typeface="楷体_GB2312" pitchFamily="49" charset="-122"/>
              </a:rPr>
              <a:t>273K,</a:t>
            </a:r>
            <a:r>
              <a:rPr lang="zh-CN" altLang="en-US" sz="2800" b="1" dirty="0">
                <a:solidFill>
                  <a:schemeClr val="tx1"/>
                </a:solidFill>
                <a:ea typeface="楷体_GB2312" pitchFamily="49" charset="-122"/>
              </a:rPr>
              <a:t>经过不同途径膨胀到终态</a:t>
            </a:r>
            <a:r>
              <a:rPr lang="en-US" altLang="zh-CN" sz="2800" b="1" dirty="0">
                <a:solidFill>
                  <a:schemeClr val="tx1"/>
                </a:solidFill>
                <a:ea typeface="楷体_GB2312" pitchFamily="49" charset="-122"/>
              </a:rPr>
              <a:t>:</a:t>
            </a:r>
            <a:r>
              <a:rPr lang="en-US" altLang="zh-CN" sz="2800" b="1" i="1" dirty="0">
                <a:solidFill>
                  <a:schemeClr val="tx1"/>
                </a:solidFill>
                <a:ea typeface="楷体_GB2312" pitchFamily="49" charset="-122"/>
              </a:rPr>
              <a:t>p</a:t>
            </a:r>
            <a:r>
              <a:rPr lang="zh-CN" altLang="en-US" sz="2800" b="1" baseline="-30000" dirty="0">
                <a:solidFill>
                  <a:schemeClr val="tx1"/>
                </a:solidFill>
                <a:ea typeface="楷体_GB2312" pitchFamily="49" charset="-122"/>
              </a:rPr>
              <a:t>终</a:t>
            </a:r>
            <a:r>
              <a:rPr lang="zh-CN" altLang="en-US" sz="2800" b="1" dirty="0">
                <a:solidFill>
                  <a:schemeClr val="tx1"/>
                </a:solidFill>
                <a:ea typeface="楷体_GB2312" pitchFamily="49" charset="-122"/>
              </a:rPr>
              <a:t>＝</a:t>
            </a:r>
            <a:r>
              <a:rPr lang="en-US" altLang="zh-CN" sz="2800" b="1" dirty="0">
                <a:solidFill>
                  <a:schemeClr val="tx1"/>
                </a:solidFill>
                <a:ea typeface="楷体_GB2312" pitchFamily="49" charset="-122"/>
              </a:rPr>
              <a:t>100kPa,</a:t>
            </a:r>
            <a:r>
              <a:rPr lang="en-US" altLang="zh-CN" sz="2800" b="1" i="1" dirty="0">
                <a:solidFill>
                  <a:schemeClr val="tx1"/>
                </a:solidFill>
                <a:ea typeface="楷体_GB2312" pitchFamily="49" charset="-122"/>
              </a:rPr>
              <a:t>V</a:t>
            </a:r>
            <a:r>
              <a:rPr lang="zh-CN" altLang="en-US" sz="2800" b="1" baseline="-30000" dirty="0">
                <a:solidFill>
                  <a:schemeClr val="tx1"/>
                </a:solidFill>
                <a:ea typeface="楷体_GB2312" pitchFamily="49" charset="-122"/>
              </a:rPr>
              <a:t>终</a:t>
            </a:r>
            <a:r>
              <a:rPr lang="zh-CN" altLang="en-US" sz="2800" b="1" dirty="0">
                <a:solidFill>
                  <a:schemeClr val="tx1"/>
                </a:solidFill>
                <a:ea typeface="楷体_GB2312" pitchFamily="49" charset="-122"/>
              </a:rPr>
              <a:t>＝</a:t>
            </a:r>
            <a:r>
              <a:rPr lang="en-US" altLang="zh-CN" sz="2800" b="1" dirty="0">
                <a:solidFill>
                  <a:schemeClr val="tx1"/>
                </a:solidFill>
                <a:ea typeface="楷体_GB2312" pitchFamily="49" charset="-122"/>
              </a:rPr>
              <a:t>4.0L</a:t>
            </a:r>
            <a:r>
              <a:rPr lang="zh-CN" altLang="en-US" sz="2800" b="1" dirty="0">
                <a:solidFill>
                  <a:schemeClr val="tx1"/>
                </a:solidFill>
                <a:ea typeface="楷体_GB2312" pitchFamily="49" charset="-122"/>
              </a:rPr>
              <a:t>，</a:t>
            </a:r>
            <a:r>
              <a:rPr lang="en-US" altLang="zh-CN" sz="2800" b="1" i="1" dirty="0">
                <a:solidFill>
                  <a:schemeClr val="tx1"/>
                </a:solidFill>
                <a:ea typeface="楷体_GB2312" pitchFamily="49" charset="-122"/>
              </a:rPr>
              <a:t>T</a:t>
            </a:r>
            <a:r>
              <a:rPr lang="zh-CN" altLang="en-US" sz="2800" b="1" baseline="-30000" dirty="0">
                <a:solidFill>
                  <a:schemeClr val="tx1"/>
                </a:solidFill>
                <a:ea typeface="楷体_GB2312" pitchFamily="49" charset="-122"/>
              </a:rPr>
              <a:t>终</a:t>
            </a:r>
            <a:r>
              <a:rPr lang="zh-CN" altLang="en-US" sz="2800" b="1" dirty="0">
                <a:solidFill>
                  <a:schemeClr val="tx1"/>
                </a:solidFill>
                <a:ea typeface="楷体_GB2312" pitchFamily="49" charset="-122"/>
              </a:rPr>
              <a:t>＝</a:t>
            </a:r>
            <a:r>
              <a:rPr lang="en-US" altLang="zh-CN" sz="2800" b="1" dirty="0">
                <a:solidFill>
                  <a:schemeClr val="tx1"/>
                </a:solidFill>
                <a:ea typeface="楷体_GB2312" pitchFamily="49" charset="-122"/>
              </a:rPr>
              <a:t>273K</a:t>
            </a:r>
            <a:r>
              <a:rPr lang="zh-CN" altLang="en-US" sz="2800" b="1" dirty="0">
                <a:solidFill>
                  <a:schemeClr val="tx1"/>
                </a:solidFill>
                <a:ea typeface="楷体_GB2312" pitchFamily="49" charset="-122"/>
              </a:rPr>
              <a:t>。</a:t>
            </a:r>
          </a:p>
        </p:txBody>
      </p:sp>
      <p:sp>
        <p:nvSpPr>
          <p:cNvPr id="567299" name="Text Box 3"/>
          <p:cNvSpPr txBox="1">
            <a:spLocks noChangeArrowheads="1"/>
          </p:cNvSpPr>
          <p:nvPr/>
        </p:nvSpPr>
        <p:spPr bwMode="auto">
          <a:xfrm>
            <a:off x="1711325" y="3200401"/>
            <a:ext cx="5105400" cy="519113"/>
          </a:xfrm>
          <a:prstGeom prst="rect">
            <a:avLst/>
          </a:prstGeom>
          <a:noFill/>
          <a:ln w="9525">
            <a:noFill/>
            <a:miter lim="800000"/>
            <a:headEnd/>
            <a:tailEnd/>
          </a:ln>
          <a:effectLst/>
        </p:spPr>
        <p:txBody>
          <a:bodyPr>
            <a:spAutoFit/>
          </a:bodyPr>
          <a:lstStyle/>
          <a:p>
            <a:pPr algn="just">
              <a:lnSpc>
                <a:spcPct val="100000"/>
              </a:lnSpc>
            </a:pPr>
            <a:r>
              <a:rPr lang="zh-CN" altLang="en-US" sz="2800" b="1">
                <a:solidFill>
                  <a:schemeClr val="tx1"/>
                </a:solidFill>
                <a:latin typeface="楷体_GB2312" pitchFamily="49" charset="-122"/>
                <a:ea typeface="楷体_GB2312" pitchFamily="49" charset="-122"/>
              </a:rPr>
              <a:t>（</a:t>
            </a:r>
            <a:r>
              <a:rPr lang="en-US" altLang="zh-CN" sz="2800" b="1">
                <a:solidFill>
                  <a:schemeClr val="tx1"/>
                </a:solidFill>
                <a:latin typeface="楷体_GB2312" pitchFamily="49" charset="-122"/>
                <a:ea typeface="楷体_GB2312" pitchFamily="49" charset="-122"/>
              </a:rPr>
              <a:t>1</a:t>
            </a:r>
            <a:r>
              <a:rPr lang="zh-CN" altLang="en-US" sz="2800" b="1">
                <a:solidFill>
                  <a:schemeClr val="tx1"/>
                </a:solidFill>
                <a:latin typeface="楷体_GB2312" pitchFamily="49" charset="-122"/>
                <a:ea typeface="楷体_GB2312" pitchFamily="49" charset="-122"/>
              </a:rPr>
              <a:t>）一步恒外压膨胀：</a:t>
            </a:r>
          </a:p>
        </p:txBody>
      </p:sp>
      <p:sp>
        <p:nvSpPr>
          <p:cNvPr id="567300" name="Text Box 4"/>
          <p:cNvSpPr txBox="1">
            <a:spLocks noChangeArrowheads="1"/>
          </p:cNvSpPr>
          <p:nvPr/>
        </p:nvSpPr>
        <p:spPr bwMode="auto">
          <a:xfrm>
            <a:off x="1919288" y="3860801"/>
            <a:ext cx="3124200" cy="519113"/>
          </a:xfrm>
          <a:prstGeom prst="rect">
            <a:avLst/>
          </a:prstGeom>
          <a:noFill/>
          <a:ln w="9525">
            <a:noFill/>
            <a:miter lim="800000"/>
            <a:headEnd/>
            <a:tailEnd/>
          </a:ln>
          <a:effectLst/>
        </p:spPr>
        <p:txBody>
          <a:bodyPr>
            <a:spAutoFit/>
          </a:bodyPr>
          <a:lstStyle/>
          <a:p>
            <a:pPr>
              <a:lnSpc>
                <a:spcPct val="100000"/>
              </a:lnSpc>
            </a:pPr>
            <a:r>
              <a:rPr lang="en-US" altLang="zh-CN" sz="2800" b="1" i="1">
                <a:solidFill>
                  <a:schemeClr val="accent2"/>
                </a:solidFill>
              </a:rPr>
              <a:t>W</a:t>
            </a:r>
            <a:r>
              <a:rPr lang="en-US" altLang="zh-CN" sz="2800" b="1" baseline="-30000">
                <a:solidFill>
                  <a:schemeClr val="accent2"/>
                </a:solidFill>
              </a:rPr>
              <a:t>1</a:t>
            </a:r>
            <a:r>
              <a:rPr lang="zh-CN" altLang="en-US" sz="2800" b="1">
                <a:solidFill>
                  <a:schemeClr val="accent2"/>
                </a:solidFill>
              </a:rPr>
              <a:t>＝</a:t>
            </a:r>
            <a:r>
              <a:rPr lang="en-US" altLang="zh-CN" sz="2800" b="1">
                <a:solidFill>
                  <a:schemeClr val="accent2"/>
                </a:solidFill>
              </a:rPr>
              <a:t>-</a:t>
            </a:r>
            <a:r>
              <a:rPr lang="en-US" altLang="zh-CN" sz="2800" b="1" i="1">
                <a:solidFill>
                  <a:schemeClr val="accent2"/>
                </a:solidFill>
              </a:rPr>
              <a:t>p</a:t>
            </a:r>
            <a:r>
              <a:rPr lang="zh-CN" altLang="en-US" sz="2800" b="1" baseline="-30000">
                <a:solidFill>
                  <a:schemeClr val="accent2"/>
                </a:solidFill>
                <a:latin typeface="楷体_GB2312" pitchFamily="49" charset="-122"/>
                <a:ea typeface="楷体_GB2312" pitchFamily="49" charset="-122"/>
              </a:rPr>
              <a:t>外</a:t>
            </a:r>
            <a:r>
              <a:rPr lang="zh-CN" altLang="en-US" sz="2800" b="1">
                <a:solidFill>
                  <a:schemeClr val="accent2"/>
                </a:solidFill>
              </a:rPr>
              <a:t>△</a:t>
            </a:r>
            <a:r>
              <a:rPr lang="en-US" altLang="zh-CN" sz="2800" b="1" i="1">
                <a:solidFill>
                  <a:schemeClr val="accent2"/>
                </a:solidFill>
              </a:rPr>
              <a:t>V     </a:t>
            </a:r>
          </a:p>
        </p:txBody>
      </p:sp>
      <p:sp>
        <p:nvSpPr>
          <p:cNvPr id="567301" name="Text Box 5"/>
          <p:cNvSpPr txBox="1">
            <a:spLocks noChangeArrowheads="1"/>
          </p:cNvSpPr>
          <p:nvPr/>
        </p:nvSpPr>
        <p:spPr bwMode="auto">
          <a:xfrm>
            <a:off x="8001000" y="3124200"/>
            <a:ext cx="1981200" cy="641350"/>
          </a:xfrm>
          <a:prstGeom prst="rect">
            <a:avLst/>
          </a:prstGeom>
          <a:noFill/>
          <a:ln w="9525">
            <a:noFill/>
            <a:miter lim="800000"/>
            <a:headEnd/>
            <a:tailEnd/>
          </a:ln>
          <a:effectLst/>
        </p:spPr>
        <p:txBody>
          <a:bodyPr>
            <a:spAutoFit/>
          </a:bodyPr>
          <a:lstStyle/>
          <a:p>
            <a:pPr>
              <a:lnSpc>
                <a:spcPct val="100000"/>
              </a:lnSpc>
            </a:pPr>
            <a:endParaRPr lang="zh-CN" altLang="zh-CN" sz="3600">
              <a:solidFill>
                <a:schemeClr val="tx1"/>
              </a:solidFill>
            </a:endParaRPr>
          </a:p>
        </p:txBody>
      </p:sp>
      <p:sp>
        <p:nvSpPr>
          <p:cNvPr id="567302" name="Text Box 6"/>
          <p:cNvSpPr txBox="1">
            <a:spLocks noChangeArrowheads="1"/>
          </p:cNvSpPr>
          <p:nvPr/>
        </p:nvSpPr>
        <p:spPr bwMode="auto">
          <a:xfrm>
            <a:off x="1524000" y="4708526"/>
            <a:ext cx="4572000" cy="1160463"/>
          </a:xfrm>
          <a:prstGeom prst="rect">
            <a:avLst/>
          </a:prstGeom>
          <a:noFill/>
          <a:ln w="9525">
            <a:noFill/>
            <a:miter lim="800000"/>
            <a:headEnd/>
            <a:tailEnd/>
          </a:ln>
          <a:effectLst/>
        </p:spPr>
        <p:txBody>
          <a:bodyPr>
            <a:spAutoFit/>
          </a:bodyPr>
          <a:lstStyle/>
          <a:p>
            <a:pPr>
              <a:lnSpc>
                <a:spcPct val="100000"/>
              </a:lnSpc>
            </a:pPr>
            <a:r>
              <a:rPr lang="en-US" altLang="zh-CN" sz="2800" b="1">
                <a:solidFill>
                  <a:schemeClr val="accent2"/>
                </a:solidFill>
              </a:rPr>
              <a:t>     </a:t>
            </a:r>
            <a:r>
              <a:rPr lang="zh-CN" altLang="en-US" sz="2800" b="1">
                <a:solidFill>
                  <a:schemeClr val="accent2"/>
                </a:solidFill>
              </a:rPr>
              <a:t>＝</a:t>
            </a:r>
            <a:r>
              <a:rPr lang="en-US" altLang="zh-CN" sz="2800" b="1">
                <a:solidFill>
                  <a:schemeClr val="accent2"/>
                </a:solidFill>
              </a:rPr>
              <a:t>-100× (4.0</a:t>
            </a:r>
            <a:r>
              <a:rPr lang="zh-CN" altLang="en-US" sz="2800" b="1">
                <a:solidFill>
                  <a:schemeClr val="accent2"/>
                </a:solidFill>
              </a:rPr>
              <a:t>－</a:t>
            </a:r>
            <a:r>
              <a:rPr lang="en-US" altLang="zh-CN" sz="2800" b="1">
                <a:solidFill>
                  <a:schemeClr val="accent2"/>
                </a:solidFill>
              </a:rPr>
              <a:t>1.0)</a:t>
            </a:r>
            <a:endParaRPr lang="en-US" altLang="zh-CN" sz="2800" b="1" baseline="30000">
              <a:solidFill>
                <a:schemeClr val="accent2"/>
              </a:solidFill>
            </a:endParaRPr>
          </a:p>
          <a:p>
            <a:pPr>
              <a:lnSpc>
                <a:spcPct val="100000"/>
              </a:lnSpc>
            </a:pPr>
            <a:r>
              <a:rPr lang="en-US" altLang="zh-CN" sz="2800" b="1" baseline="30000">
                <a:solidFill>
                  <a:schemeClr val="accent2"/>
                </a:solidFill>
              </a:rPr>
              <a:t>       </a:t>
            </a:r>
            <a:r>
              <a:rPr lang="zh-CN" altLang="en-US" sz="2800" b="1">
                <a:solidFill>
                  <a:schemeClr val="accent2"/>
                </a:solidFill>
              </a:rPr>
              <a:t>＝</a:t>
            </a:r>
            <a:r>
              <a:rPr lang="en-US" altLang="zh-CN" sz="2800" b="1">
                <a:solidFill>
                  <a:schemeClr val="accent2"/>
                </a:solidFill>
              </a:rPr>
              <a:t>-300.0</a:t>
            </a:r>
            <a:r>
              <a:rPr lang="zh-CN" altLang="en-US" sz="2800" b="1">
                <a:solidFill>
                  <a:schemeClr val="accent2"/>
                </a:solidFill>
              </a:rPr>
              <a:t>（</a:t>
            </a:r>
            <a:r>
              <a:rPr lang="en-US" altLang="zh-CN" sz="2800" b="1">
                <a:solidFill>
                  <a:schemeClr val="accent2"/>
                </a:solidFill>
              </a:rPr>
              <a:t>J</a:t>
            </a:r>
            <a:r>
              <a:rPr lang="zh-CN" altLang="en-US" sz="2800" b="1">
                <a:solidFill>
                  <a:schemeClr val="accent2"/>
                </a:solidFill>
              </a:rPr>
              <a:t>）</a:t>
            </a:r>
          </a:p>
        </p:txBody>
      </p:sp>
      <p:grpSp>
        <p:nvGrpSpPr>
          <p:cNvPr id="567303" name="Group 7"/>
          <p:cNvGrpSpPr>
            <a:grpSpLocks/>
          </p:cNvGrpSpPr>
          <p:nvPr/>
        </p:nvGrpSpPr>
        <p:grpSpPr bwMode="auto">
          <a:xfrm>
            <a:off x="6248401" y="3581400"/>
            <a:ext cx="4024313" cy="3190022"/>
            <a:chOff x="576" y="1824"/>
            <a:chExt cx="2496" cy="2336"/>
          </a:xfrm>
        </p:grpSpPr>
        <p:sp>
          <p:nvSpPr>
            <p:cNvPr id="567304" name="AutoShape 8"/>
            <p:cNvSpPr>
              <a:spLocks noChangeArrowheads="1"/>
            </p:cNvSpPr>
            <p:nvPr/>
          </p:nvSpPr>
          <p:spPr bwMode="auto">
            <a:xfrm>
              <a:off x="1152" y="2928"/>
              <a:ext cx="288" cy="432"/>
            </a:xfrm>
            <a:prstGeom prst="downArrow">
              <a:avLst>
                <a:gd name="adj1" fmla="val 50000"/>
                <a:gd name="adj2" fmla="val 37500"/>
              </a:avLst>
            </a:prstGeom>
            <a:solidFill>
              <a:schemeClr val="accent1"/>
            </a:solidFill>
            <a:ln w="3175">
              <a:solidFill>
                <a:schemeClr val="tx1"/>
              </a:solidFill>
              <a:miter lim="800000"/>
              <a:headEnd/>
              <a:tailEnd/>
            </a:ln>
            <a:effectLst/>
          </p:spPr>
          <p:txBody>
            <a:bodyPr vert="eaVert" wrap="none" anchor="ctr"/>
            <a:lstStyle/>
            <a:p>
              <a:endParaRPr lang="zh-CN" altLang="en-US"/>
            </a:p>
          </p:txBody>
        </p:sp>
        <p:grpSp>
          <p:nvGrpSpPr>
            <p:cNvPr id="567305" name="Group 9"/>
            <p:cNvGrpSpPr>
              <a:grpSpLocks/>
            </p:cNvGrpSpPr>
            <p:nvPr/>
          </p:nvGrpSpPr>
          <p:grpSpPr bwMode="auto">
            <a:xfrm rot="-5400000">
              <a:off x="1524" y="2148"/>
              <a:ext cx="504" cy="2208"/>
              <a:chOff x="4608" y="2256"/>
              <a:chExt cx="336" cy="864"/>
            </a:xfrm>
          </p:grpSpPr>
          <p:sp>
            <p:nvSpPr>
              <p:cNvPr id="567306" name="Rectangle 10"/>
              <p:cNvSpPr>
                <a:spLocks noChangeArrowheads="1"/>
              </p:cNvSpPr>
              <p:nvPr/>
            </p:nvSpPr>
            <p:spPr bwMode="auto">
              <a:xfrm>
                <a:off x="4608" y="2256"/>
                <a:ext cx="96" cy="864"/>
              </a:xfrm>
              <a:prstGeom prst="rect">
                <a:avLst/>
              </a:prstGeom>
              <a:gradFill rotWithShape="0">
                <a:gsLst>
                  <a:gs pos="0">
                    <a:srgbClr val="FFFFFF"/>
                  </a:gs>
                  <a:gs pos="50000">
                    <a:srgbClr val="FFFFFF">
                      <a:gamma/>
                      <a:shade val="46275"/>
                      <a:invGamma/>
                    </a:srgbClr>
                  </a:gs>
                  <a:gs pos="100000">
                    <a:srgbClr val="FFFFFF"/>
                  </a:gs>
                </a:gsLst>
                <a:lin ang="5400000" scaled="1"/>
              </a:gradFill>
              <a:ln w="19050">
                <a:solidFill>
                  <a:schemeClr val="tx1"/>
                </a:solidFill>
                <a:miter lim="800000"/>
                <a:headEnd/>
                <a:tailEnd type="none" w="med" len="lg"/>
              </a:ln>
              <a:effectLst/>
            </p:spPr>
            <p:txBody>
              <a:bodyPr wrap="none" anchor="ctr"/>
              <a:lstStyle/>
              <a:p>
                <a:endParaRPr lang="zh-CN" altLang="en-US"/>
              </a:p>
            </p:txBody>
          </p:sp>
          <p:sp>
            <p:nvSpPr>
              <p:cNvPr id="567307" name="Rectangle 11"/>
              <p:cNvSpPr>
                <a:spLocks noChangeArrowheads="1"/>
              </p:cNvSpPr>
              <p:nvPr/>
            </p:nvSpPr>
            <p:spPr bwMode="auto">
              <a:xfrm>
                <a:off x="4704" y="2616"/>
                <a:ext cx="240" cy="144"/>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19050">
                <a:solidFill>
                  <a:schemeClr val="tx1"/>
                </a:solidFill>
                <a:miter lim="800000"/>
                <a:headEnd/>
                <a:tailEnd type="none" w="med" len="lg"/>
              </a:ln>
              <a:effectLst/>
            </p:spPr>
            <p:txBody>
              <a:bodyPr wrap="none" anchor="ctr"/>
              <a:lstStyle/>
              <a:p>
                <a:endParaRPr lang="zh-CN" altLang="en-US"/>
              </a:p>
            </p:txBody>
          </p:sp>
        </p:grpSp>
        <p:sp>
          <p:nvSpPr>
            <p:cNvPr id="567308" name="Freeform 12"/>
            <p:cNvSpPr>
              <a:spLocks/>
            </p:cNvSpPr>
            <p:nvPr/>
          </p:nvSpPr>
          <p:spPr bwMode="auto">
            <a:xfrm rot="-5400000">
              <a:off x="708" y="1692"/>
              <a:ext cx="2232" cy="2496"/>
            </a:xfrm>
            <a:custGeom>
              <a:avLst/>
              <a:gdLst/>
              <a:ahLst/>
              <a:cxnLst>
                <a:cxn ang="0">
                  <a:pos x="1488" y="0"/>
                </a:cxn>
                <a:cxn ang="0">
                  <a:pos x="0" y="0"/>
                </a:cxn>
                <a:cxn ang="0">
                  <a:pos x="0" y="1056"/>
                </a:cxn>
                <a:cxn ang="0">
                  <a:pos x="1488" y="1056"/>
                </a:cxn>
                <a:cxn ang="0">
                  <a:pos x="1488" y="960"/>
                </a:cxn>
                <a:cxn ang="0">
                  <a:pos x="96" y="960"/>
                </a:cxn>
                <a:cxn ang="0">
                  <a:pos x="96" y="96"/>
                </a:cxn>
                <a:cxn ang="0">
                  <a:pos x="1488" y="96"/>
                </a:cxn>
                <a:cxn ang="0">
                  <a:pos x="1488" y="0"/>
                </a:cxn>
              </a:cxnLst>
              <a:rect l="0" t="0" r="r" b="b"/>
              <a:pathLst>
                <a:path w="1488" h="1056">
                  <a:moveTo>
                    <a:pt x="1488" y="0"/>
                  </a:moveTo>
                  <a:lnTo>
                    <a:pt x="0" y="0"/>
                  </a:lnTo>
                  <a:lnTo>
                    <a:pt x="0" y="1056"/>
                  </a:lnTo>
                  <a:lnTo>
                    <a:pt x="1488" y="1056"/>
                  </a:lnTo>
                  <a:lnTo>
                    <a:pt x="1488" y="960"/>
                  </a:lnTo>
                  <a:lnTo>
                    <a:pt x="96" y="960"/>
                  </a:lnTo>
                  <a:lnTo>
                    <a:pt x="96" y="96"/>
                  </a:lnTo>
                  <a:lnTo>
                    <a:pt x="1488" y="96"/>
                  </a:lnTo>
                  <a:lnTo>
                    <a:pt x="1488" y="0"/>
                  </a:lnTo>
                  <a:close/>
                </a:path>
              </a:pathLst>
            </a:custGeom>
            <a:gradFill rotWithShape="0">
              <a:gsLst>
                <a:gs pos="0">
                  <a:srgbClr val="FFCC00"/>
                </a:gs>
                <a:gs pos="50000">
                  <a:srgbClr val="FFCC00">
                    <a:gamma/>
                    <a:shade val="46275"/>
                    <a:invGamma/>
                  </a:srgbClr>
                </a:gs>
                <a:gs pos="100000">
                  <a:srgbClr val="FFCC00"/>
                </a:gs>
              </a:gsLst>
              <a:lin ang="5400000" scaled="1"/>
            </a:gradFill>
            <a:ln w="19050" cap="flat" cmpd="sng">
              <a:solidFill>
                <a:schemeClr val="tx1"/>
              </a:solidFill>
              <a:prstDash val="solid"/>
              <a:round/>
              <a:headEnd type="none" w="med" len="med"/>
              <a:tailEnd type="none" w="med" len="lg"/>
            </a:ln>
            <a:effectLst/>
          </p:spPr>
          <p:txBody>
            <a:bodyPr wrap="none" anchor="ctr"/>
            <a:lstStyle/>
            <a:p>
              <a:endParaRPr lang="zh-CN" altLang="en-US"/>
            </a:p>
          </p:txBody>
        </p:sp>
        <p:sp>
          <p:nvSpPr>
            <p:cNvPr id="567309" name="Text Box 13"/>
            <p:cNvSpPr txBox="1">
              <a:spLocks noChangeArrowheads="1"/>
            </p:cNvSpPr>
            <p:nvPr/>
          </p:nvSpPr>
          <p:spPr bwMode="auto">
            <a:xfrm>
              <a:off x="912" y="2515"/>
              <a:ext cx="1728" cy="428"/>
            </a:xfrm>
            <a:prstGeom prst="rect">
              <a:avLst/>
            </a:prstGeom>
            <a:noFill/>
            <a:ln w="9525">
              <a:noFill/>
              <a:miter lim="800000"/>
              <a:headEnd/>
              <a:tailEnd/>
            </a:ln>
            <a:effectLst/>
          </p:spPr>
          <p:txBody>
            <a:bodyPr>
              <a:spAutoFit/>
            </a:bodyPr>
            <a:lstStyle/>
            <a:p>
              <a:pPr>
                <a:lnSpc>
                  <a:spcPct val="100000"/>
                </a:lnSpc>
              </a:pPr>
              <a:endParaRPr lang="zh-CN" altLang="zh-CN" b="1">
                <a:solidFill>
                  <a:schemeClr val="accent1"/>
                </a:solidFill>
                <a:latin typeface="楷体_GB2312" pitchFamily="49" charset="-122"/>
                <a:ea typeface="楷体_GB2312" pitchFamily="49" charset="-122"/>
              </a:endParaRPr>
            </a:p>
          </p:txBody>
        </p:sp>
        <p:grpSp>
          <p:nvGrpSpPr>
            <p:cNvPr id="567310" name="Group 14"/>
            <p:cNvGrpSpPr>
              <a:grpSpLocks/>
            </p:cNvGrpSpPr>
            <p:nvPr/>
          </p:nvGrpSpPr>
          <p:grpSpPr bwMode="auto">
            <a:xfrm>
              <a:off x="816" y="3475"/>
              <a:ext cx="2064" cy="685"/>
              <a:chOff x="4224" y="3859"/>
              <a:chExt cx="2112" cy="685"/>
            </a:xfrm>
          </p:grpSpPr>
          <p:sp>
            <p:nvSpPr>
              <p:cNvPr id="567311" name="Rectangle 15" descr="5%"/>
              <p:cNvSpPr>
                <a:spLocks noChangeArrowheads="1"/>
              </p:cNvSpPr>
              <p:nvPr/>
            </p:nvSpPr>
            <p:spPr bwMode="auto">
              <a:xfrm rot="-5400000">
                <a:off x="5034" y="3049"/>
                <a:ext cx="461" cy="2082"/>
              </a:xfrm>
              <a:prstGeom prst="rect">
                <a:avLst/>
              </a:prstGeom>
              <a:pattFill prst="pct5">
                <a:fgClr>
                  <a:schemeClr val="accent1"/>
                </a:fgClr>
                <a:bgClr>
                  <a:schemeClr val="bg1"/>
                </a:bgClr>
              </a:pattFill>
              <a:ln w="19050">
                <a:solidFill>
                  <a:schemeClr val="tx1"/>
                </a:solidFill>
                <a:miter lim="800000"/>
                <a:headEnd/>
                <a:tailEnd type="none" w="med" len="lg"/>
              </a:ln>
              <a:effectLst/>
            </p:spPr>
            <p:txBody>
              <a:bodyPr wrap="none" anchor="ctr"/>
              <a:lstStyle/>
              <a:p>
                <a:endParaRPr lang="zh-CN" altLang="en-US"/>
              </a:p>
            </p:txBody>
          </p:sp>
          <p:grpSp>
            <p:nvGrpSpPr>
              <p:cNvPr id="567312" name="Group 16"/>
              <p:cNvGrpSpPr>
                <a:grpSpLocks/>
              </p:cNvGrpSpPr>
              <p:nvPr/>
            </p:nvGrpSpPr>
            <p:grpSpPr bwMode="auto">
              <a:xfrm>
                <a:off x="4224" y="3935"/>
                <a:ext cx="2112" cy="609"/>
                <a:chOff x="4272" y="3935"/>
                <a:chExt cx="2112" cy="609"/>
              </a:xfrm>
            </p:grpSpPr>
            <p:sp>
              <p:nvSpPr>
                <p:cNvPr id="567313" name="Text Box 17"/>
                <p:cNvSpPr txBox="1">
                  <a:spLocks noChangeArrowheads="1"/>
                </p:cNvSpPr>
                <p:nvPr/>
              </p:nvSpPr>
              <p:spPr bwMode="auto">
                <a:xfrm>
                  <a:off x="5136" y="3935"/>
                  <a:ext cx="1248" cy="609"/>
                </a:xfrm>
                <a:prstGeom prst="rect">
                  <a:avLst/>
                </a:prstGeom>
                <a:noFill/>
                <a:ln w="9525">
                  <a:noFill/>
                  <a:miter lim="800000"/>
                  <a:headEnd/>
                  <a:tailEnd/>
                </a:ln>
                <a:effectLst/>
              </p:spPr>
              <p:txBody>
                <a:bodyPr>
                  <a:spAutoFit/>
                </a:bodyPr>
                <a:lstStyle/>
                <a:p>
                  <a:pPr>
                    <a:lnSpc>
                      <a:spcPct val="100000"/>
                    </a:lnSpc>
                  </a:pPr>
                  <a:r>
                    <a:rPr lang="en-US" altLang="zh-CN" sz="2400" b="1" i="1">
                      <a:solidFill>
                        <a:srgbClr val="3333CC"/>
                      </a:solidFill>
                      <a:latin typeface="楷体_GB2312" pitchFamily="49" charset="-122"/>
                      <a:ea typeface="楷体_GB2312" pitchFamily="49" charset="-122"/>
                    </a:rPr>
                    <a:t>P</a:t>
                  </a:r>
                  <a:r>
                    <a:rPr lang="zh-CN" altLang="en-US" sz="2400" b="1" baseline="-30000">
                      <a:solidFill>
                        <a:srgbClr val="3333CC"/>
                      </a:solidFill>
                      <a:latin typeface="楷体_GB2312" pitchFamily="49" charset="-122"/>
                      <a:ea typeface="楷体_GB2312" pitchFamily="49" charset="-122"/>
                    </a:rPr>
                    <a:t>始</a:t>
                  </a:r>
                  <a:r>
                    <a:rPr lang="zh-CN" altLang="en-US" sz="2400" b="1">
                      <a:solidFill>
                        <a:srgbClr val="3333CC"/>
                      </a:solidFill>
                      <a:latin typeface="楷体_GB2312" pitchFamily="49" charset="-122"/>
                      <a:ea typeface="楷体_GB2312" pitchFamily="49" charset="-122"/>
                    </a:rPr>
                    <a:t>＝</a:t>
                  </a:r>
                  <a:r>
                    <a:rPr lang="en-US" altLang="zh-CN" sz="2400" b="1">
                      <a:solidFill>
                        <a:srgbClr val="3333CC"/>
                      </a:solidFill>
                      <a:latin typeface="楷体_GB2312" pitchFamily="49" charset="-122"/>
                      <a:ea typeface="楷体_GB2312" pitchFamily="49" charset="-122"/>
                    </a:rPr>
                    <a:t>400kPa</a:t>
                  </a:r>
                </a:p>
              </p:txBody>
            </p:sp>
            <p:sp>
              <p:nvSpPr>
                <p:cNvPr id="567314" name="Text Box 18"/>
                <p:cNvSpPr txBox="1">
                  <a:spLocks noChangeArrowheads="1"/>
                </p:cNvSpPr>
                <p:nvPr/>
              </p:nvSpPr>
              <p:spPr bwMode="auto">
                <a:xfrm>
                  <a:off x="4272" y="3935"/>
                  <a:ext cx="1056" cy="335"/>
                </a:xfrm>
                <a:prstGeom prst="rect">
                  <a:avLst/>
                </a:prstGeom>
                <a:noFill/>
                <a:ln w="9525">
                  <a:noFill/>
                  <a:miter lim="800000"/>
                  <a:headEnd/>
                  <a:tailEnd/>
                </a:ln>
                <a:effectLst/>
              </p:spPr>
              <p:txBody>
                <a:bodyPr>
                  <a:spAutoFit/>
                </a:bodyPr>
                <a:lstStyle/>
                <a:p>
                  <a:pPr>
                    <a:lnSpc>
                      <a:spcPct val="100000"/>
                    </a:lnSpc>
                  </a:pPr>
                  <a:r>
                    <a:rPr lang="en-US" altLang="zh-CN" sz="2400" b="1" i="1">
                      <a:solidFill>
                        <a:srgbClr val="3333CC"/>
                      </a:solidFill>
                      <a:latin typeface="楷体_GB2312" pitchFamily="49" charset="-122"/>
                      <a:ea typeface="楷体_GB2312" pitchFamily="49" charset="-122"/>
                    </a:rPr>
                    <a:t>V</a:t>
                  </a:r>
                  <a:r>
                    <a:rPr lang="zh-CN" altLang="en-US" sz="2400" b="1" baseline="-30000">
                      <a:solidFill>
                        <a:srgbClr val="3333CC"/>
                      </a:solidFill>
                      <a:latin typeface="楷体_GB2312" pitchFamily="49" charset="-122"/>
                      <a:ea typeface="楷体_GB2312" pitchFamily="49" charset="-122"/>
                    </a:rPr>
                    <a:t>始</a:t>
                  </a:r>
                  <a:r>
                    <a:rPr lang="zh-CN" altLang="en-US" sz="2400" b="1">
                      <a:solidFill>
                        <a:srgbClr val="3333CC"/>
                      </a:solidFill>
                      <a:latin typeface="楷体_GB2312" pitchFamily="49" charset="-122"/>
                      <a:ea typeface="楷体_GB2312" pitchFamily="49" charset="-122"/>
                    </a:rPr>
                    <a:t>＝</a:t>
                  </a:r>
                  <a:r>
                    <a:rPr lang="en-US" altLang="zh-CN" sz="2400" b="1">
                      <a:solidFill>
                        <a:srgbClr val="3333CC"/>
                      </a:solidFill>
                      <a:latin typeface="楷体_GB2312" pitchFamily="49" charset="-122"/>
                      <a:ea typeface="楷体_GB2312" pitchFamily="49" charset="-122"/>
                    </a:rPr>
                    <a:t>1.0L</a:t>
                  </a:r>
                </a:p>
              </p:txBody>
            </p:sp>
          </p:grpSp>
        </p:grpSp>
      </p:grpSp>
      <p:grpSp>
        <p:nvGrpSpPr>
          <p:cNvPr id="567315" name="Group 19"/>
          <p:cNvGrpSpPr>
            <a:grpSpLocks/>
          </p:cNvGrpSpPr>
          <p:nvPr/>
        </p:nvGrpSpPr>
        <p:grpSpPr bwMode="auto">
          <a:xfrm>
            <a:off x="6600826" y="2482850"/>
            <a:ext cx="3305175" cy="3970338"/>
            <a:chOff x="672" y="451"/>
            <a:chExt cx="2082" cy="2933"/>
          </a:xfrm>
        </p:grpSpPr>
        <p:sp>
          <p:nvSpPr>
            <p:cNvPr id="567316" name="AutoShape 20"/>
            <p:cNvSpPr>
              <a:spLocks noChangeArrowheads="1"/>
            </p:cNvSpPr>
            <p:nvPr/>
          </p:nvSpPr>
          <p:spPr bwMode="auto">
            <a:xfrm>
              <a:off x="1104" y="864"/>
              <a:ext cx="288" cy="432"/>
            </a:xfrm>
            <a:prstGeom prst="downArrow">
              <a:avLst>
                <a:gd name="adj1" fmla="val 50000"/>
                <a:gd name="adj2" fmla="val 37500"/>
              </a:avLst>
            </a:prstGeom>
            <a:solidFill>
              <a:schemeClr val="accent1"/>
            </a:solidFill>
            <a:ln w="3175">
              <a:solidFill>
                <a:schemeClr val="tx1"/>
              </a:solidFill>
              <a:miter lim="800000"/>
              <a:headEnd/>
              <a:tailEnd/>
            </a:ln>
            <a:effectLst/>
          </p:spPr>
          <p:txBody>
            <a:bodyPr vert="eaVert" wrap="none" anchor="ctr"/>
            <a:lstStyle/>
            <a:p>
              <a:endParaRPr lang="zh-CN" altLang="en-US"/>
            </a:p>
          </p:txBody>
        </p:sp>
        <p:sp>
          <p:nvSpPr>
            <p:cNvPr id="567317" name="Text Box 21"/>
            <p:cNvSpPr txBox="1">
              <a:spLocks noChangeArrowheads="1"/>
            </p:cNvSpPr>
            <p:nvPr/>
          </p:nvSpPr>
          <p:spPr bwMode="auto">
            <a:xfrm>
              <a:off x="768" y="451"/>
              <a:ext cx="1728" cy="428"/>
            </a:xfrm>
            <a:prstGeom prst="rect">
              <a:avLst/>
            </a:prstGeom>
            <a:noFill/>
            <a:ln w="9525">
              <a:noFill/>
              <a:miter lim="800000"/>
              <a:headEnd/>
              <a:tailEnd/>
            </a:ln>
            <a:effectLst/>
          </p:spPr>
          <p:txBody>
            <a:bodyPr>
              <a:spAutoFit/>
            </a:bodyPr>
            <a:lstStyle/>
            <a:p>
              <a:pPr>
                <a:lnSpc>
                  <a:spcPct val="100000"/>
                </a:lnSpc>
              </a:pPr>
              <a:r>
                <a:rPr lang="en-US" altLang="zh-CN" b="1" i="1">
                  <a:solidFill>
                    <a:srgbClr val="FF3300"/>
                  </a:solidFill>
                  <a:latin typeface="楷体_GB2312" pitchFamily="49" charset="-122"/>
                  <a:ea typeface="楷体_GB2312" pitchFamily="49" charset="-122"/>
                </a:rPr>
                <a:t>p</a:t>
              </a:r>
              <a:r>
                <a:rPr lang="zh-CN" altLang="en-US" b="1" baseline="-30000">
                  <a:solidFill>
                    <a:srgbClr val="FF3300"/>
                  </a:solidFill>
                  <a:latin typeface="楷体_GB2312" pitchFamily="49" charset="-122"/>
                  <a:ea typeface="楷体_GB2312" pitchFamily="49" charset="-122"/>
                </a:rPr>
                <a:t>外</a:t>
              </a:r>
              <a:r>
                <a:rPr lang="zh-CN" altLang="en-US" b="1">
                  <a:solidFill>
                    <a:srgbClr val="FF3300"/>
                  </a:solidFill>
                  <a:latin typeface="楷体_GB2312" pitchFamily="49" charset="-122"/>
                  <a:ea typeface="楷体_GB2312" pitchFamily="49" charset="-122"/>
                </a:rPr>
                <a:t>＝</a:t>
              </a:r>
              <a:r>
                <a:rPr lang="en-US" altLang="zh-CN" b="1">
                  <a:solidFill>
                    <a:srgbClr val="FF3300"/>
                  </a:solidFill>
                  <a:latin typeface="楷体_GB2312" pitchFamily="49" charset="-122"/>
                  <a:ea typeface="楷体_GB2312" pitchFamily="49" charset="-122"/>
                </a:rPr>
                <a:t>100kPa</a:t>
              </a:r>
            </a:p>
          </p:txBody>
        </p:sp>
        <p:grpSp>
          <p:nvGrpSpPr>
            <p:cNvPr id="567318" name="Group 22"/>
            <p:cNvGrpSpPr>
              <a:grpSpLocks/>
            </p:cNvGrpSpPr>
            <p:nvPr/>
          </p:nvGrpSpPr>
          <p:grpSpPr bwMode="auto">
            <a:xfrm>
              <a:off x="672" y="960"/>
              <a:ext cx="2082" cy="2424"/>
              <a:chOff x="864" y="1032"/>
              <a:chExt cx="2082" cy="2424"/>
            </a:xfrm>
          </p:grpSpPr>
          <p:sp>
            <p:nvSpPr>
              <p:cNvPr id="567319" name="Rectangle 23" descr="5%"/>
              <p:cNvSpPr>
                <a:spLocks noChangeArrowheads="1"/>
              </p:cNvSpPr>
              <p:nvPr/>
            </p:nvSpPr>
            <p:spPr bwMode="auto">
              <a:xfrm rot="-5400000">
                <a:off x="945" y="1455"/>
                <a:ext cx="1920" cy="2082"/>
              </a:xfrm>
              <a:prstGeom prst="rect">
                <a:avLst/>
              </a:prstGeom>
              <a:pattFill prst="pct5">
                <a:fgClr>
                  <a:schemeClr val="accent1"/>
                </a:fgClr>
                <a:bgClr>
                  <a:schemeClr val="bg1"/>
                </a:bgClr>
              </a:pattFill>
              <a:ln w="19050">
                <a:solidFill>
                  <a:schemeClr val="tx1"/>
                </a:solidFill>
                <a:miter lim="800000"/>
                <a:headEnd/>
                <a:tailEnd type="none" w="med" len="lg"/>
              </a:ln>
              <a:effectLst/>
            </p:spPr>
            <p:txBody>
              <a:bodyPr wrap="none" anchor="ctr"/>
              <a:lstStyle/>
              <a:p>
                <a:endParaRPr lang="zh-CN" altLang="en-US"/>
              </a:p>
            </p:txBody>
          </p:sp>
          <p:sp>
            <p:nvSpPr>
              <p:cNvPr id="567320" name="Rectangle 24"/>
              <p:cNvSpPr>
                <a:spLocks noChangeArrowheads="1"/>
              </p:cNvSpPr>
              <p:nvPr/>
            </p:nvSpPr>
            <p:spPr bwMode="auto">
              <a:xfrm rot="-5400000">
                <a:off x="1825" y="431"/>
                <a:ext cx="144" cy="2065"/>
              </a:xfrm>
              <a:prstGeom prst="rect">
                <a:avLst/>
              </a:prstGeom>
              <a:gradFill rotWithShape="0">
                <a:gsLst>
                  <a:gs pos="0">
                    <a:srgbClr val="FFFFFF"/>
                  </a:gs>
                  <a:gs pos="50000">
                    <a:srgbClr val="FFFFFF">
                      <a:gamma/>
                      <a:shade val="46275"/>
                      <a:invGamma/>
                    </a:srgbClr>
                  </a:gs>
                  <a:gs pos="100000">
                    <a:srgbClr val="FFFFFF"/>
                  </a:gs>
                </a:gsLst>
                <a:lin ang="5400000" scaled="1"/>
              </a:gradFill>
              <a:ln w="19050">
                <a:solidFill>
                  <a:schemeClr val="tx1"/>
                </a:solidFill>
                <a:miter lim="800000"/>
                <a:headEnd/>
                <a:tailEnd type="none" w="med" len="lg"/>
              </a:ln>
              <a:effectLst/>
            </p:spPr>
            <p:txBody>
              <a:bodyPr wrap="none" anchor="ctr"/>
              <a:lstStyle/>
              <a:p>
                <a:endParaRPr lang="zh-CN" altLang="en-US"/>
              </a:p>
            </p:txBody>
          </p:sp>
          <p:sp>
            <p:nvSpPr>
              <p:cNvPr id="567321" name="Rectangle 25"/>
              <p:cNvSpPr>
                <a:spLocks noChangeArrowheads="1"/>
              </p:cNvSpPr>
              <p:nvPr/>
            </p:nvSpPr>
            <p:spPr bwMode="auto">
              <a:xfrm rot="-5400000">
                <a:off x="1739" y="1036"/>
                <a:ext cx="360" cy="35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19050">
                <a:solidFill>
                  <a:schemeClr val="tx1"/>
                </a:solidFill>
                <a:miter lim="800000"/>
                <a:headEnd/>
                <a:tailEnd type="none" w="med" len="lg"/>
              </a:ln>
              <a:effectLst/>
            </p:spPr>
            <p:txBody>
              <a:bodyPr wrap="none" anchor="ctr"/>
              <a:lstStyle/>
              <a:p>
                <a:endParaRPr lang="zh-CN" altLang="en-US"/>
              </a:p>
            </p:txBody>
          </p:sp>
          <p:sp>
            <p:nvSpPr>
              <p:cNvPr id="567322" name="Text Box 26"/>
              <p:cNvSpPr txBox="1">
                <a:spLocks noChangeArrowheads="1"/>
              </p:cNvSpPr>
              <p:nvPr/>
            </p:nvSpPr>
            <p:spPr bwMode="auto">
              <a:xfrm>
                <a:off x="1296" y="2496"/>
                <a:ext cx="1248" cy="614"/>
              </a:xfrm>
              <a:prstGeom prst="rect">
                <a:avLst/>
              </a:prstGeom>
              <a:noFill/>
              <a:ln w="9525">
                <a:noFill/>
                <a:miter lim="800000"/>
                <a:headEnd/>
                <a:tailEnd/>
              </a:ln>
              <a:effectLst/>
            </p:spPr>
            <p:txBody>
              <a:bodyPr>
                <a:spAutoFit/>
              </a:bodyPr>
              <a:lstStyle/>
              <a:p>
                <a:pPr>
                  <a:lnSpc>
                    <a:spcPct val="100000"/>
                  </a:lnSpc>
                </a:pPr>
                <a:r>
                  <a:rPr lang="en-US" altLang="zh-CN" sz="2400" b="1" i="1">
                    <a:solidFill>
                      <a:srgbClr val="3333CC"/>
                    </a:solidFill>
                    <a:latin typeface="楷体_GB2312" pitchFamily="49" charset="-122"/>
                    <a:ea typeface="楷体_GB2312" pitchFamily="49" charset="-122"/>
                  </a:rPr>
                  <a:t>P</a:t>
                </a:r>
                <a:r>
                  <a:rPr lang="zh-CN" altLang="en-US" sz="2400" b="1" baseline="-30000">
                    <a:solidFill>
                      <a:srgbClr val="3333CC"/>
                    </a:solidFill>
                    <a:latin typeface="楷体_GB2312" pitchFamily="49" charset="-122"/>
                    <a:ea typeface="楷体_GB2312" pitchFamily="49" charset="-122"/>
                  </a:rPr>
                  <a:t>终</a:t>
                </a:r>
                <a:r>
                  <a:rPr lang="zh-CN" altLang="en-US" sz="2400" b="1">
                    <a:solidFill>
                      <a:srgbClr val="3333CC"/>
                    </a:solidFill>
                    <a:latin typeface="楷体_GB2312" pitchFamily="49" charset="-122"/>
                    <a:ea typeface="楷体_GB2312" pitchFamily="49" charset="-122"/>
                  </a:rPr>
                  <a:t>＝</a:t>
                </a:r>
                <a:r>
                  <a:rPr lang="en-US" altLang="zh-CN" sz="2400" b="1">
                    <a:solidFill>
                      <a:srgbClr val="3333CC"/>
                    </a:solidFill>
                    <a:latin typeface="楷体_GB2312" pitchFamily="49" charset="-122"/>
                    <a:ea typeface="楷体_GB2312" pitchFamily="49" charset="-122"/>
                  </a:rPr>
                  <a:t>100kPa</a:t>
                </a:r>
              </a:p>
            </p:txBody>
          </p:sp>
          <p:sp>
            <p:nvSpPr>
              <p:cNvPr id="567323" name="Text Box 27"/>
              <p:cNvSpPr txBox="1">
                <a:spLocks noChangeArrowheads="1"/>
              </p:cNvSpPr>
              <p:nvPr/>
            </p:nvSpPr>
            <p:spPr bwMode="auto">
              <a:xfrm>
                <a:off x="1296" y="2208"/>
                <a:ext cx="1056" cy="338"/>
              </a:xfrm>
              <a:prstGeom prst="rect">
                <a:avLst/>
              </a:prstGeom>
              <a:noFill/>
              <a:ln w="9525">
                <a:noFill/>
                <a:miter lim="800000"/>
                <a:headEnd/>
                <a:tailEnd/>
              </a:ln>
              <a:effectLst/>
            </p:spPr>
            <p:txBody>
              <a:bodyPr>
                <a:spAutoFit/>
              </a:bodyPr>
              <a:lstStyle/>
              <a:p>
                <a:pPr>
                  <a:lnSpc>
                    <a:spcPct val="100000"/>
                  </a:lnSpc>
                </a:pPr>
                <a:r>
                  <a:rPr lang="en-US" altLang="zh-CN" sz="2400" b="1" i="1">
                    <a:solidFill>
                      <a:srgbClr val="3333CC"/>
                    </a:solidFill>
                    <a:latin typeface="楷体_GB2312" pitchFamily="49" charset="-122"/>
                    <a:ea typeface="楷体_GB2312" pitchFamily="49" charset="-122"/>
                  </a:rPr>
                  <a:t>V</a:t>
                </a:r>
                <a:r>
                  <a:rPr lang="zh-CN" altLang="en-US" sz="2400" b="1" baseline="-30000">
                    <a:solidFill>
                      <a:srgbClr val="3333CC"/>
                    </a:solidFill>
                    <a:latin typeface="楷体_GB2312" pitchFamily="49" charset="-122"/>
                    <a:ea typeface="楷体_GB2312" pitchFamily="49" charset="-122"/>
                  </a:rPr>
                  <a:t>终</a:t>
                </a:r>
                <a:r>
                  <a:rPr lang="zh-CN" altLang="en-US" sz="2400" b="1">
                    <a:solidFill>
                      <a:srgbClr val="3333CC"/>
                    </a:solidFill>
                    <a:latin typeface="楷体_GB2312" pitchFamily="49" charset="-122"/>
                    <a:ea typeface="楷体_GB2312" pitchFamily="49" charset="-122"/>
                  </a:rPr>
                  <a:t>＝</a:t>
                </a:r>
                <a:r>
                  <a:rPr lang="en-US" altLang="zh-CN" sz="2400" b="1">
                    <a:solidFill>
                      <a:srgbClr val="3333CC"/>
                    </a:solidFill>
                    <a:latin typeface="楷体_GB2312" pitchFamily="49" charset="-122"/>
                    <a:ea typeface="楷体_GB2312" pitchFamily="49" charset="-122"/>
                  </a:rPr>
                  <a:t>4.0L</a:t>
                </a:r>
              </a:p>
            </p:txBody>
          </p:sp>
        </p:grpSp>
      </p:grpSp>
      <p:sp>
        <p:nvSpPr>
          <p:cNvPr id="567324" name="AutoShape 28"/>
          <p:cNvSpPr>
            <a:spLocks noChangeArrowheads="1"/>
          </p:cNvSpPr>
          <p:nvPr/>
        </p:nvSpPr>
        <p:spPr bwMode="auto">
          <a:xfrm>
            <a:off x="4943475" y="404813"/>
            <a:ext cx="2286000" cy="533400"/>
          </a:xfrm>
          <a:prstGeom prst="ribbon2">
            <a:avLst>
              <a:gd name="adj1" fmla="val 12500"/>
              <a:gd name="adj2" fmla="val 65694"/>
            </a:avLst>
          </a:prstGeom>
          <a:solidFill>
            <a:srgbClr val="FF0000"/>
          </a:solidFill>
          <a:ln w="9525">
            <a:solidFill>
              <a:srgbClr val="FF0000"/>
            </a:solidFill>
            <a:miter lim="800000"/>
            <a:headEnd/>
            <a:tailEnd/>
          </a:ln>
          <a:effectLst>
            <a:prstShdw prst="shdw17" dist="17961" dir="2700000">
              <a:srgbClr val="FF0000">
                <a:gamma/>
                <a:shade val="60000"/>
                <a:invGamma/>
              </a:srgbClr>
            </a:prstShdw>
          </a:effectLst>
        </p:spPr>
        <p:txBody>
          <a:bodyPr wrap="none" anchor="ctr"/>
          <a:lstStyle/>
          <a:p>
            <a:pPr algn="ctr">
              <a:lnSpc>
                <a:spcPct val="100000"/>
              </a:lnSpc>
              <a:spcBef>
                <a:spcPct val="0"/>
              </a:spcBef>
            </a:pPr>
            <a:r>
              <a:rPr lang="en-US" altLang="zh-CN" sz="3600">
                <a:solidFill>
                  <a:srgbClr val="FFFF00"/>
                </a:solidFill>
              </a:rPr>
              <a:t>example</a:t>
            </a:r>
          </a:p>
        </p:txBody>
      </p:sp>
      <p:sp>
        <p:nvSpPr>
          <p:cNvPr id="567325" name="Rectangle 29"/>
          <p:cNvSpPr>
            <a:spLocks noChangeArrowheads="1"/>
          </p:cNvSpPr>
          <p:nvPr/>
        </p:nvSpPr>
        <p:spPr bwMode="auto">
          <a:xfrm>
            <a:off x="2057400" y="1143000"/>
            <a:ext cx="2286000" cy="76200"/>
          </a:xfrm>
          <a:prstGeom prst="rect">
            <a:avLst/>
          </a:prstGeom>
          <a:solidFill>
            <a:srgbClr val="008080"/>
          </a:solidFill>
          <a:ln w="9525">
            <a:noFill/>
            <a:miter lim="800000"/>
            <a:headEnd/>
            <a:tailEnd/>
          </a:ln>
          <a:effectLst>
            <a:outerShdw dist="35921" dir="2700000" algn="ctr" rotWithShape="0">
              <a:srgbClr val="808080"/>
            </a:outerShdw>
          </a:effec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7299"/>
                                        </p:tgtEl>
                                        <p:attrNameLst>
                                          <p:attrName>style.visibility</p:attrName>
                                        </p:attrNameLst>
                                      </p:cBhvr>
                                      <p:to>
                                        <p:strVal val="visible"/>
                                      </p:to>
                                    </p:set>
                                    <p:animEffect transition="in" filter="checkerboard(across)">
                                      <p:cBhvr>
                                        <p:cTn id="7" dur="500"/>
                                        <p:tgtEl>
                                          <p:spTgt spid="5672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7315"/>
                                        </p:tgtEl>
                                        <p:attrNameLst>
                                          <p:attrName>style.visibility</p:attrName>
                                        </p:attrNameLst>
                                      </p:cBhvr>
                                      <p:to>
                                        <p:strVal val="visible"/>
                                      </p:to>
                                    </p:set>
                                    <p:animEffect transition="in" filter="fade">
                                      <p:cBhvr>
                                        <p:cTn id="12" dur="2000"/>
                                        <p:tgtEl>
                                          <p:spTgt spid="56731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67300"/>
                                        </p:tgtEl>
                                        <p:attrNameLst>
                                          <p:attrName>style.visibility</p:attrName>
                                        </p:attrNameLst>
                                      </p:cBhvr>
                                      <p:to>
                                        <p:strVal val="visible"/>
                                      </p:to>
                                    </p:set>
                                    <p:animEffect transition="in" filter="checkerboard(across)">
                                      <p:cBhvr>
                                        <p:cTn id="17" dur="500"/>
                                        <p:tgtEl>
                                          <p:spTgt spid="567300"/>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567302"/>
                                        </p:tgtEl>
                                        <p:attrNameLst>
                                          <p:attrName>style.visibility</p:attrName>
                                        </p:attrNameLst>
                                      </p:cBhvr>
                                      <p:to>
                                        <p:strVal val="visible"/>
                                      </p:to>
                                    </p:set>
                                    <p:animEffect transition="in" filter="checkerboard(across)">
                                      <p:cBhvr>
                                        <p:cTn id="20" dur="500"/>
                                        <p:tgtEl>
                                          <p:spTgt spid="567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299" grpId="0" autoUpdateAnimBg="0"/>
      <p:bldP spid="567300" grpId="0" autoUpdateAnimBg="0"/>
      <p:bldP spid="56730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4"/>
          <p:cNvSpPr>
            <a:spLocks noGrp="1"/>
          </p:cNvSpPr>
          <p:nvPr>
            <p:ph type="sldNum" sz="quarter" idx="11"/>
          </p:nvPr>
        </p:nvSpPr>
        <p:spPr/>
        <p:txBody>
          <a:bodyPr/>
          <a:lstStyle/>
          <a:p>
            <a:fld id="{92D071D6-A24F-4530-AB66-5724539E5101}" type="slidenum">
              <a:rPr lang="en-US" altLang="zh-CN"/>
              <a:pPr/>
              <a:t>25</a:t>
            </a:fld>
            <a:endParaRPr lang="en-US" altLang="zh-CN"/>
          </a:p>
        </p:txBody>
      </p:sp>
      <p:sp>
        <p:nvSpPr>
          <p:cNvPr id="568322" name="Text Box 2"/>
          <p:cNvSpPr txBox="1">
            <a:spLocks noChangeArrowheads="1"/>
          </p:cNvSpPr>
          <p:nvPr/>
        </p:nvSpPr>
        <p:spPr bwMode="auto">
          <a:xfrm>
            <a:off x="1606550" y="381512"/>
            <a:ext cx="6337300" cy="707053"/>
          </a:xfrm>
          <a:prstGeom prst="rect">
            <a:avLst/>
          </a:prstGeom>
          <a:noFill/>
          <a:ln w="9525">
            <a:noFill/>
            <a:miter lim="800000"/>
            <a:headEnd/>
            <a:tailEnd/>
          </a:ln>
          <a:effectLst/>
        </p:spPr>
        <p:txBody>
          <a:bodyPr>
            <a:spAutoFit/>
          </a:bodyPr>
          <a:lstStyle/>
          <a:p>
            <a:pPr algn="just">
              <a:lnSpc>
                <a:spcPct val="140000"/>
              </a:lnSpc>
            </a:pPr>
            <a:r>
              <a:rPr lang="zh-CN" altLang="en-US" b="1" dirty="0">
                <a:solidFill>
                  <a:schemeClr val="tx1"/>
                </a:solidFill>
                <a:latin typeface="楷体_GB2312" pitchFamily="49" charset="-122"/>
                <a:ea typeface="楷体_GB2312" pitchFamily="49" charset="-122"/>
              </a:rPr>
              <a:t>（</a:t>
            </a:r>
            <a:r>
              <a:rPr lang="en-US" altLang="zh-CN" b="1" dirty="0">
                <a:solidFill>
                  <a:schemeClr val="tx1"/>
                </a:solidFill>
                <a:latin typeface="楷体_GB2312" pitchFamily="49" charset="-122"/>
                <a:ea typeface="楷体_GB2312" pitchFamily="49" charset="-122"/>
              </a:rPr>
              <a:t>2</a:t>
            </a:r>
            <a:r>
              <a:rPr lang="zh-CN" altLang="en-US" b="1" dirty="0">
                <a:solidFill>
                  <a:schemeClr val="tx1"/>
                </a:solidFill>
                <a:latin typeface="楷体_GB2312" pitchFamily="49" charset="-122"/>
                <a:ea typeface="楷体_GB2312" pitchFamily="49" charset="-122"/>
              </a:rPr>
              <a:t>）两步恒外压膨胀：</a:t>
            </a:r>
          </a:p>
        </p:txBody>
      </p:sp>
      <p:sp>
        <p:nvSpPr>
          <p:cNvPr id="568324" name="Text Box 4"/>
          <p:cNvSpPr txBox="1">
            <a:spLocks noChangeArrowheads="1"/>
          </p:cNvSpPr>
          <p:nvPr/>
        </p:nvSpPr>
        <p:spPr bwMode="auto">
          <a:xfrm>
            <a:off x="831250" y="4286793"/>
            <a:ext cx="4686300" cy="579437"/>
          </a:xfrm>
          <a:prstGeom prst="rect">
            <a:avLst/>
          </a:prstGeom>
          <a:noFill/>
          <a:ln w="9525">
            <a:noFill/>
            <a:miter lim="800000"/>
            <a:headEnd/>
            <a:tailEnd/>
          </a:ln>
          <a:effectLst/>
        </p:spPr>
        <p:txBody>
          <a:bodyPr>
            <a:spAutoFit/>
          </a:bodyPr>
          <a:lstStyle/>
          <a:p>
            <a:pPr>
              <a:lnSpc>
                <a:spcPct val="100000"/>
              </a:lnSpc>
            </a:pPr>
            <a:r>
              <a:rPr lang="en-US" altLang="zh-CN" b="1" i="1">
                <a:solidFill>
                  <a:srgbClr val="3333CC"/>
                </a:solidFill>
                <a:ea typeface="仿宋_GB2312" pitchFamily="49" charset="-122"/>
              </a:rPr>
              <a:t>W</a:t>
            </a:r>
            <a:r>
              <a:rPr lang="zh-CN" altLang="en-US" b="1">
                <a:solidFill>
                  <a:srgbClr val="3333CC"/>
                </a:solidFill>
                <a:ea typeface="仿宋_GB2312" pitchFamily="49" charset="-122"/>
              </a:rPr>
              <a:t>＝</a:t>
            </a:r>
            <a:r>
              <a:rPr lang="en-US" altLang="zh-CN" b="1" i="1">
                <a:solidFill>
                  <a:srgbClr val="3333CC"/>
                </a:solidFill>
                <a:ea typeface="仿宋_GB2312" pitchFamily="49" charset="-122"/>
              </a:rPr>
              <a:t>W</a:t>
            </a:r>
            <a:r>
              <a:rPr lang="en-US" altLang="zh-CN" b="1" baseline="-30000">
                <a:solidFill>
                  <a:srgbClr val="3333CC"/>
                </a:solidFill>
                <a:ea typeface="仿宋_GB2312" pitchFamily="49" charset="-122"/>
              </a:rPr>
              <a:t>1</a:t>
            </a:r>
            <a:r>
              <a:rPr lang="zh-CN" altLang="en-US" b="1">
                <a:solidFill>
                  <a:srgbClr val="3333CC"/>
                </a:solidFill>
                <a:ea typeface="仿宋_GB2312" pitchFamily="49" charset="-122"/>
              </a:rPr>
              <a:t>＋</a:t>
            </a:r>
            <a:r>
              <a:rPr lang="en-US" altLang="zh-CN" b="1" i="1">
                <a:solidFill>
                  <a:srgbClr val="3333CC"/>
                </a:solidFill>
                <a:ea typeface="仿宋_GB2312" pitchFamily="49" charset="-122"/>
              </a:rPr>
              <a:t>W</a:t>
            </a:r>
            <a:r>
              <a:rPr lang="en-US" altLang="zh-CN" b="1" baseline="-30000">
                <a:solidFill>
                  <a:srgbClr val="3333CC"/>
                </a:solidFill>
                <a:ea typeface="仿宋_GB2312" pitchFamily="49" charset="-122"/>
              </a:rPr>
              <a:t>2</a:t>
            </a:r>
            <a:r>
              <a:rPr lang="zh-CN" altLang="en-US" sz="2800" b="1">
                <a:solidFill>
                  <a:srgbClr val="3333CC"/>
                </a:solidFill>
              </a:rPr>
              <a:t>＝</a:t>
            </a:r>
            <a:r>
              <a:rPr lang="en-US" altLang="zh-CN" sz="2800" b="1">
                <a:solidFill>
                  <a:srgbClr val="3333CC"/>
                </a:solidFill>
              </a:rPr>
              <a:t>-400</a:t>
            </a:r>
            <a:r>
              <a:rPr lang="zh-CN" altLang="en-US" sz="2800" b="1">
                <a:solidFill>
                  <a:srgbClr val="3333CC"/>
                </a:solidFill>
              </a:rPr>
              <a:t>（</a:t>
            </a:r>
            <a:r>
              <a:rPr lang="en-US" altLang="zh-CN" sz="2800" b="1">
                <a:solidFill>
                  <a:srgbClr val="3333CC"/>
                </a:solidFill>
              </a:rPr>
              <a:t>J</a:t>
            </a:r>
            <a:r>
              <a:rPr lang="zh-CN" altLang="en-US" sz="2800" b="1">
                <a:solidFill>
                  <a:srgbClr val="3333CC"/>
                </a:solidFill>
              </a:rPr>
              <a:t>）</a:t>
            </a:r>
            <a:endParaRPr lang="zh-CN" altLang="en-US" b="1">
              <a:solidFill>
                <a:srgbClr val="3333CC"/>
              </a:solidFill>
              <a:ea typeface="仿宋_GB2312" pitchFamily="49" charset="-122"/>
            </a:endParaRPr>
          </a:p>
        </p:txBody>
      </p:sp>
      <p:grpSp>
        <p:nvGrpSpPr>
          <p:cNvPr id="568325" name="Group 5"/>
          <p:cNvGrpSpPr>
            <a:grpSpLocks/>
          </p:cNvGrpSpPr>
          <p:nvPr/>
        </p:nvGrpSpPr>
        <p:grpSpPr bwMode="auto">
          <a:xfrm>
            <a:off x="6743700" y="3162301"/>
            <a:ext cx="3962400" cy="3573463"/>
            <a:chOff x="576" y="1824"/>
            <a:chExt cx="2496" cy="2251"/>
          </a:xfrm>
        </p:grpSpPr>
        <p:sp>
          <p:nvSpPr>
            <p:cNvPr id="568326" name="AutoShape 6"/>
            <p:cNvSpPr>
              <a:spLocks noChangeArrowheads="1"/>
            </p:cNvSpPr>
            <p:nvPr/>
          </p:nvSpPr>
          <p:spPr bwMode="auto">
            <a:xfrm>
              <a:off x="1152" y="2928"/>
              <a:ext cx="288" cy="432"/>
            </a:xfrm>
            <a:prstGeom prst="downArrow">
              <a:avLst>
                <a:gd name="adj1" fmla="val 50000"/>
                <a:gd name="adj2" fmla="val 37500"/>
              </a:avLst>
            </a:prstGeom>
            <a:solidFill>
              <a:schemeClr val="accent1"/>
            </a:solidFill>
            <a:ln w="3175">
              <a:solidFill>
                <a:schemeClr val="tx1"/>
              </a:solidFill>
              <a:miter lim="800000"/>
              <a:headEnd/>
              <a:tailEnd/>
            </a:ln>
            <a:effectLst/>
          </p:spPr>
          <p:txBody>
            <a:bodyPr vert="eaVert" wrap="none" anchor="ctr"/>
            <a:lstStyle/>
            <a:p>
              <a:endParaRPr lang="zh-CN" altLang="en-US"/>
            </a:p>
          </p:txBody>
        </p:sp>
        <p:grpSp>
          <p:nvGrpSpPr>
            <p:cNvPr id="568327" name="Group 7"/>
            <p:cNvGrpSpPr>
              <a:grpSpLocks/>
            </p:cNvGrpSpPr>
            <p:nvPr/>
          </p:nvGrpSpPr>
          <p:grpSpPr bwMode="auto">
            <a:xfrm rot="-5400000">
              <a:off x="1524" y="2148"/>
              <a:ext cx="504" cy="2208"/>
              <a:chOff x="4608" y="2256"/>
              <a:chExt cx="336" cy="864"/>
            </a:xfrm>
          </p:grpSpPr>
          <p:sp>
            <p:nvSpPr>
              <p:cNvPr id="568328" name="Rectangle 8"/>
              <p:cNvSpPr>
                <a:spLocks noChangeArrowheads="1"/>
              </p:cNvSpPr>
              <p:nvPr/>
            </p:nvSpPr>
            <p:spPr bwMode="auto">
              <a:xfrm>
                <a:off x="4608" y="2256"/>
                <a:ext cx="96" cy="864"/>
              </a:xfrm>
              <a:prstGeom prst="rect">
                <a:avLst/>
              </a:prstGeom>
              <a:gradFill rotWithShape="0">
                <a:gsLst>
                  <a:gs pos="0">
                    <a:srgbClr val="FFFFFF"/>
                  </a:gs>
                  <a:gs pos="50000">
                    <a:srgbClr val="FFFFFF">
                      <a:gamma/>
                      <a:shade val="46275"/>
                      <a:invGamma/>
                    </a:srgbClr>
                  </a:gs>
                  <a:gs pos="100000">
                    <a:srgbClr val="FFFFFF"/>
                  </a:gs>
                </a:gsLst>
                <a:lin ang="5400000" scaled="1"/>
              </a:gradFill>
              <a:ln w="19050">
                <a:solidFill>
                  <a:schemeClr val="tx1"/>
                </a:solidFill>
                <a:miter lim="800000"/>
                <a:headEnd/>
                <a:tailEnd type="none" w="med" len="lg"/>
              </a:ln>
              <a:effectLst/>
            </p:spPr>
            <p:txBody>
              <a:bodyPr wrap="none" anchor="ctr"/>
              <a:lstStyle/>
              <a:p>
                <a:endParaRPr lang="zh-CN" altLang="en-US"/>
              </a:p>
            </p:txBody>
          </p:sp>
          <p:sp>
            <p:nvSpPr>
              <p:cNvPr id="568329" name="Rectangle 9"/>
              <p:cNvSpPr>
                <a:spLocks noChangeArrowheads="1"/>
              </p:cNvSpPr>
              <p:nvPr/>
            </p:nvSpPr>
            <p:spPr bwMode="auto">
              <a:xfrm>
                <a:off x="4704" y="2616"/>
                <a:ext cx="240" cy="144"/>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19050">
                <a:solidFill>
                  <a:schemeClr val="tx1"/>
                </a:solidFill>
                <a:miter lim="800000"/>
                <a:headEnd/>
                <a:tailEnd type="none" w="med" len="lg"/>
              </a:ln>
              <a:effectLst/>
            </p:spPr>
            <p:txBody>
              <a:bodyPr wrap="none" anchor="ctr"/>
              <a:lstStyle/>
              <a:p>
                <a:endParaRPr lang="zh-CN" altLang="en-US"/>
              </a:p>
            </p:txBody>
          </p:sp>
        </p:grpSp>
        <p:sp>
          <p:nvSpPr>
            <p:cNvPr id="568330" name="Freeform 10"/>
            <p:cNvSpPr>
              <a:spLocks/>
            </p:cNvSpPr>
            <p:nvPr/>
          </p:nvSpPr>
          <p:spPr bwMode="auto">
            <a:xfrm rot="-5400000">
              <a:off x="708" y="1692"/>
              <a:ext cx="2232" cy="2496"/>
            </a:xfrm>
            <a:custGeom>
              <a:avLst/>
              <a:gdLst/>
              <a:ahLst/>
              <a:cxnLst>
                <a:cxn ang="0">
                  <a:pos x="1488" y="0"/>
                </a:cxn>
                <a:cxn ang="0">
                  <a:pos x="0" y="0"/>
                </a:cxn>
                <a:cxn ang="0">
                  <a:pos x="0" y="1056"/>
                </a:cxn>
                <a:cxn ang="0">
                  <a:pos x="1488" y="1056"/>
                </a:cxn>
                <a:cxn ang="0">
                  <a:pos x="1488" y="960"/>
                </a:cxn>
                <a:cxn ang="0">
                  <a:pos x="96" y="960"/>
                </a:cxn>
                <a:cxn ang="0">
                  <a:pos x="96" y="96"/>
                </a:cxn>
                <a:cxn ang="0">
                  <a:pos x="1488" y="96"/>
                </a:cxn>
                <a:cxn ang="0">
                  <a:pos x="1488" y="0"/>
                </a:cxn>
              </a:cxnLst>
              <a:rect l="0" t="0" r="r" b="b"/>
              <a:pathLst>
                <a:path w="1488" h="1056">
                  <a:moveTo>
                    <a:pt x="1488" y="0"/>
                  </a:moveTo>
                  <a:lnTo>
                    <a:pt x="0" y="0"/>
                  </a:lnTo>
                  <a:lnTo>
                    <a:pt x="0" y="1056"/>
                  </a:lnTo>
                  <a:lnTo>
                    <a:pt x="1488" y="1056"/>
                  </a:lnTo>
                  <a:lnTo>
                    <a:pt x="1488" y="960"/>
                  </a:lnTo>
                  <a:lnTo>
                    <a:pt x="96" y="960"/>
                  </a:lnTo>
                  <a:lnTo>
                    <a:pt x="96" y="96"/>
                  </a:lnTo>
                  <a:lnTo>
                    <a:pt x="1488" y="96"/>
                  </a:lnTo>
                  <a:lnTo>
                    <a:pt x="1488" y="0"/>
                  </a:lnTo>
                  <a:close/>
                </a:path>
              </a:pathLst>
            </a:custGeom>
            <a:gradFill rotWithShape="0">
              <a:gsLst>
                <a:gs pos="0">
                  <a:srgbClr val="FFCC00"/>
                </a:gs>
                <a:gs pos="50000">
                  <a:srgbClr val="FFCC00">
                    <a:gamma/>
                    <a:shade val="46275"/>
                    <a:invGamma/>
                  </a:srgbClr>
                </a:gs>
                <a:gs pos="100000">
                  <a:srgbClr val="FFCC00"/>
                </a:gs>
              </a:gsLst>
              <a:lin ang="5400000" scaled="1"/>
            </a:gradFill>
            <a:ln w="19050" cap="flat" cmpd="sng">
              <a:solidFill>
                <a:schemeClr val="tx1"/>
              </a:solidFill>
              <a:prstDash val="solid"/>
              <a:round/>
              <a:headEnd type="none" w="med" len="med"/>
              <a:tailEnd type="none" w="med" len="lg"/>
            </a:ln>
            <a:effectLst/>
          </p:spPr>
          <p:txBody>
            <a:bodyPr wrap="none" anchor="ctr"/>
            <a:lstStyle/>
            <a:p>
              <a:endParaRPr lang="zh-CN" altLang="en-US"/>
            </a:p>
          </p:txBody>
        </p:sp>
        <p:sp>
          <p:nvSpPr>
            <p:cNvPr id="568331" name="Text Box 11"/>
            <p:cNvSpPr txBox="1">
              <a:spLocks noChangeArrowheads="1"/>
            </p:cNvSpPr>
            <p:nvPr/>
          </p:nvSpPr>
          <p:spPr bwMode="auto">
            <a:xfrm>
              <a:off x="912" y="2515"/>
              <a:ext cx="1728" cy="365"/>
            </a:xfrm>
            <a:prstGeom prst="rect">
              <a:avLst/>
            </a:prstGeom>
            <a:noFill/>
            <a:ln w="9525">
              <a:noFill/>
              <a:miter lim="800000"/>
              <a:headEnd/>
              <a:tailEnd/>
            </a:ln>
            <a:effectLst/>
          </p:spPr>
          <p:txBody>
            <a:bodyPr>
              <a:spAutoFit/>
            </a:bodyPr>
            <a:lstStyle/>
            <a:p>
              <a:pPr>
                <a:lnSpc>
                  <a:spcPct val="100000"/>
                </a:lnSpc>
              </a:pPr>
              <a:endParaRPr lang="zh-CN" altLang="zh-CN" b="1">
                <a:solidFill>
                  <a:schemeClr val="accent1"/>
                </a:solidFill>
                <a:latin typeface="楷体_GB2312" pitchFamily="49" charset="-122"/>
                <a:ea typeface="楷体_GB2312" pitchFamily="49" charset="-122"/>
              </a:endParaRPr>
            </a:p>
          </p:txBody>
        </p:sp>
        <p:grpSp>
          <p:nvGrpSpPr>
            <p:cNvPr id="568332" name="Group 12"/>
            <p:cNvGrpSpPr>
              <a:grpSpLocks/>
            </p:cNvGrpSpPr>
            <p:nvPr/>
          </p:nvGrpSpPr>
          <p:grpSpPr bwMode="auto">
            <a:xfrm>
              <a:off x="816" y="3475"/>
              <a:ext cx="2064" cy="600"/>
              <a:chOff x="4224" y="3859"/>
              <a:chExt cx="2112" cy="600"/>
            </a:xfrm>
          </p:grpSpPr>
          <p:sp>
            <p:nvSpPr>
              <p:cNvPr id="568333" name="Rectangle 13" descr="5%"/>
              <p:cNvSpPr>
                <a:spLocks noChangeArrowheads="1"/>
              </p:cNvSpPr>
              <p:nvPr/>
            </p:nvSpPr>
            <p:spPr bwMode="auto">
              <a:xfrm rot="-5400000">
                <a:off x="5034" y="3049"/>
                <a:ext cx="461" cy="2082"/>
              </a:xfrm>
              <a:prstGeom prst="rect">
                <a:avLst/>
              </a:prstGeom>
              <a:pattFill prst="pct5">
                <a:fgClr>
                  <a:schemeClr val="accent1"/>
                </a:fgClr>
                <a:bgClr>
                  <a:schemeClr val="bg1"/>
                </a:bgClr>
              </a:pattFill>
              <a:ln w="19050">
                <a:solidFill>
                  <a:schemeClr val="tx1"/>
                </a:solidFill>
                <a:miter lim="800000"/>
                <a:headEnd/>
                <a:tailEnd type="none" w="med" len="lg"/>
              </a:ln>
              <a:effectLst/>
            </p:spPr>
            <p:txBody>
              <a:bodyPr wrap="none" anchor="ctr"/>
              <a:lstStyle/>
              <a:p>
                <a:endParaRPr lang="zh-CN" altLang="en-US"/>
              </a:p>
            </p:txBody>
          </p:sp>
          <p:grpSp>
            <p:nvGrpSpPr>
              <p:cNvPr id="568334" name="Group 14"/>
              <p:cNvGrpSpPr>
                <a:grpSpLocks/>
              </p:cNvGrpSpPr>
              <p:nvPr/>
            </p:nvGrpSpPr>
            <p:grpSpPr bwMode="auto">
              <a:xfrm>
                <a:off x="4224" y="3936"/>
                <a:ext cx="2112" cy="523"/>
                <a:chOff x="4272" y="3936"/>
                <a:chExt cx="2112" cy="523"/>
              </a:xfrm>
            </p:grpSpPr>
            <p:sp>
              <p:nvSpPr>
                <p:cNvPr id="568335" name="Text Box 15"/>
                <p:cNvSpPr txBox="1">
                  <a:spLocks noChangeArrowheads="1"/>
                </p:cNvSpPr>
                <p:nvPr/>
              </p:nvSpPr>
              <p:spPr bwMode="auto">
                <a:xfrm>
                  <a:off x="5136" y="3936"/>
                  <a:ext cx="1248" cy="523"/>
                </a:xfrm>
                <a:prstGeom prst="rect">
                  <a:avLst/>
                </a:prstGeom>
                <a:noFill/>
                <a:ln w="9525">
                  <a:noFill/>
                  <a:miter lim="800000"/>
                  <a:headEnd/>
                  <a:tailEnd/>
                </a:ln>
                <a:effectLst/>
              </p:spPr>
              <p:txBody>
                <a:bodyPr>
                  <a:spAutoFit/>
                </a:bodyPr>
                <a:lstStyle/>
                <a:p>
                  <a:pPr>
                    <a:lnSpc>
                      <a:spcPct val="100000"/>
                    </a:lnSpc>
                  </a:pPr>
                  <a:r>
                    <a:rPr lang="en-US" altLang="zh-CN" sz="2400" b="1" i="1">
                      <a:solidFill>
                        <a:srgbClr val="3333CC"/>
                      </a:solidFill>
                      <a:latin typeface="楷体_GB2312" pitchFamily="49" charset="-122"/>
                      <a:ea typeface="楷体_GB2312" pitchFamily="49" charset="-122"/>
                    </a:rPr>
                    <a:t>P</a:t>
                  </a:r>
                  <a:r>
                    <a:rPr lang="zh-CN" altLang="en-US" sz="2400" b="1" baseline="-30000">
                      <a:solidFill>
                        <a:srgbClr val="3333CC"/>
                      </a:solidFill>
                      <a:latin typeface="楷体_GB2312" pitchFamily="49" charset="-122"/>
                      <a:ea typeface="楷体_GB2312" pitchFamily="49" charset="-122"/>
                    </a:rPr>
                    <a:t>始</a:t>
                  </a:r>
                  <a:r>
                    <a:rPr lang="zh-CN" altLang="en-US" sz="2400" b="1">
                      <a:solidFill>
                        <a:srgbClr val="3333CC"/>
                      </a:solidFill>
                      <a:latin typeface="楷体_GB2312" pitchFamily="49" charset="-122"/>
                      <a:ea typeface="楷体_GB2312" pitchFamily="49" charset="-122"/>
                    </a:rPr>
                    <a:t>＝</a:t>
                  </a:r>
                  <a:r>
                    <a:rPr lang="en-US" altLang="zh-CN" sz="2400" b="1">
                      <a:solidFill>
                        <a:srgbClr val="3333CC"/>
                      </a:solidFill>
                      <a:latin typeface="楷体_GB2312" pitchFamily="49" charset="-122"/>
                      <a:ea typeface="楷体_GB2312" pitchFamily="49" charset="-122"/>
                    </a:rPr>
                    <a:t>400kPa</a:t>
                  </a:r>
                </a:p>
              </p:txBody>
            </p:sp>
            <p:sp>
              <p:nvSpPr>
                <p:cNvPr id="568336" name="Text Box 16"/>
                <p:cNvSpPr txBox="1">
                  <a:spLocks noChangeArrowheads="1"/>
                </p:cNvSpPr>
                <p:nvPr/>
              </p:nvSpPr>
              <p:spPr bwMode="auto">
                <a:xfrm>
                  <a:off x="4272" y="3936"/>
                  <a:ext cx="1056" cy="288"/>
                </a:xfrm>
                <a:prstGeom prst="rect">
                  <a:avLst/>
                </a:prstGeom>
                <a:noFill/>
                <a:ln w="9525">
                  <a:noFill/>
                  <a:miter lim="800000"/>
                  <a:headEnd/>
                  <a:tailEnd/>
                </a:ln>
                <a:effectLst/>
              </p:spPr>
              <p:txBody>
                <a:bodyPr>
                  <a:spAutoFit/>
                </a:bodyPr>
                <a:lstStyle/>
                <a:p>
                  <a:pPr>
                    <a:lnSpc>
                      <a:spcPct val="100000"/>
                    </a:lnSpc>
                  </a:pPr>
                  <a:r>
                    <a:rPr lang="en-US" altLang="zh-CN" sz="2400" b="1" i="1">
                      <a:solidFill>
                        <a:srgbClr val="3333CC"/>
                      </a:solidFill>
                      <a:latin typeface="楷体_GB2312" pitchFamily="49" charset="-122"/>
                      <a:ea typeface="楷体_GB2312" pitchFamily="49" charset="-122"/>
                    </a:rPr>
                    <a:t>V</a:t>
                  </a:r>
                  <a:r>
                    <a:rPr lang="zh-CN" altLang="en-US" sz="2400" b="1" baseline="-30000">
                      <a:solidFill>
                        <a:srgbClr val="3333CC"/>
                      </a:solidFill>
                      <a:latin typeface="楷体_GB2312" pitchFamily="49" charset="-122"/>
                      <a:ea typeface="楷体_GB2312" pitchFamily="49" charset="-122"/>
                    </a:rPr>
                    <a:t>始</a:t>
                  </a:r>
                  <a:r>
                    <a:rPr lang="zh-CN" altLang="en-US" sz="2400" b="1">
                      <a:solidFill>
                        <a:srgbClr val="3333CC"/>
                      </a:solidFill>
                      <a:latin typeface="楷体_GB2312" pitchFamily="49" charset="-122"/>
                      <a:ea typeface="楷体_GB2312" pitchFamily="49" charset="-122"/>
                    </a:rPr>
                    <a:t>＝</a:t>
                  </a:r>
                  <a:r>
                    <a:rPr lang="en-US" altLang="zh-CN" sz="2400" b="1">
                      <a:solidFill>
                        <a:srgbClr val="3333CC"/>
                      </a:solidFill>
                      <a:latin typeface="楷体_GB2312" pitchFamily="49" charset="-122"/>
                      <a:ea typeface="楷体_GB2312" pitchFamily="49" charset="-122"/>
                    </a:rPr>
                    <a:t>1.0L</a:t>
                  </a:r>
                </a:p>
              </p:txBody>
            </p:sp>
          </p:grpSp>
        </p:grpSp>
      </p:grpSp>
      <p:grpSp>
        <p:nvGrpSpPr>
          <p:cNvPr id="568337" name="Group 17"/>
          <p:cNvGrpSpPr>
            <a:grpSpLocks/>
          </p:cNvGrpSpPr>
          <p:nvPr/>
        </p:nvGrpSpPr>
        <p:grpSpPr bwMode="auto">
          <a:xfrm>
            <a:off x="7112000" y="3535364"/>
            <a:ext cx="3232150" cy="2979737"/>
            <a:chOff x="624" y="139"/>
            <a:chExt cx="2082" cy="1877"/>
          </a:xfrm>
        </p:grpSpPr>
        <p:sp>
          <p:nvSpPr>
            <p:cNvPr id="568338" name="AutoShape 18"/>
            <p:cNvSpPr>
              <a:spLocks noChangeArrowheads="1"/>
            </p:cNvSpPr>
            <p:nvPr/>
          </p:nvSpPr>
          <p:spPr bwMode="auto">
            <a:xfrm>
              <a:off x="1056" y="538"/>
              <a:ext cx="288" cy="418"/>
            </a:xfrm>
            <a:prstGeom prst="downArrow">
              <a:avLst>
                <a:gd name="adj1" fmla="val 50000"/>
                <a:gd name="adj2" fmla="val 36285"/>
              </a:avLst>
            </a:prstGeom>
            <a:solidFill>
              <a:schemeClr val="accent1"/>
            </a:solidFill>
            <a:ln w="3175">
              <a:solidFill>
                <a:schemeClr val="tx1"/>
              </a:solidFill>
              <a:miter lim="800000"/>
              <a:headEnd/>
              <a:tailEnd/>
            </a:ln>
            <a:effectLst/>
          </p:spPr>
          <p:txBody>
            <a:bodyPr vert="eaVert" wrap="none" anchor="ctr"/>
            <a:lstStyle/>
            <a:p>
              <a:endParaRPr lang="zh-CN" altLang="en-US"/>
            </a:p>
          </p:txBody>
        </p:sp>
        <p:sp>
          <p:nvSpPr>
            <p:cNvPr id="568339" name="Text Box 19"/>
            <p:cNvSpPr txBox="1">
              <a:spLocks noChangeArrowheads="1"/>
            </p:cNvSpPr>
            <p:nvPr/>
          </p:nvSpPr>
          <p:spPr bwMode="auto">
            <a:xfrm>
              <a:off x="720" y="139"/>
              <a:ext cx="1728" cy="365"/>
            </a:xfrm>
            <a:prstGeom prst="rect">
              <a:avLst/>
            </a:prstGeom>
            <a:noFill/>
            <a:ln w="9525">
              <a:noFill/>
              <a:miter lim="800000"/>
              <a:headEnd/>
              <a:tailEnd/>
            </a:ln>
            <a:effectLst/>
          </p:spPr>
          <p:txBody>
            <a:bodyPr>
              <a:spAutoFit/>
            </a:bodyPr>
            <a:lstStyle/>
            <a:p>
              <a:pPr>
                <a:lnSpc>
                  <a:spcPct val="100000"/>
                </a:lnSpc>
              </a:pPr>
              <a:r>
                <a:rPr lang="en-US" altLang="zh-CN" b="1" i="1">
                  <a:solidFill>
                    <a:schemeClr val="tx1"/>
                  </a:solidFill>
                  <a:latin typeface="楷体_GB2312" pitchFamily="49" charset="-122"/>
                  <a:ea typeface="楷体_GB2312" pitchFamily="49" charset="-122"/>
                </a:rPr>
                <a:t>p</a:t>
              </a:r>
              <a:r>
                <a:rPr lang="zh-CN" altLang="en-US" b="1" baseline="-30000">
                  <a:solidFill>
                    <a:schemeClr val="tx1"/>
                  </a:solidFill>
                  <a:latin typeface="楷体_GB2312" pitchFamily="49" charset="-122"/>
                  <a:ea typeface="楷体_GB2312" pitchFamily="49" charset="-122"/>
                </a:rPr>
                <a:t>外</a:t>
              </a:r>
              <a:r>
                <a:rPr lang="zh-CN" altLang="en-US" b="1">
                  <a:solidFill>
                    <a:schemeClr val="tx1"/>
                  </a:solidFill>
                  <a:latin typeface="楷体_GB2312" pitchFamily="49" charset="-122"/>
                  <a:ea typeface="楷体_GB2312" pitchFamily="49" charset="-122"/>
                </a:rPr>
                <a:t>＝</a:t>
              </a:r>
              <a:r>
                <a:rPr lang="en-US" altLang="zh-CN" b="1">
                  <a:solidFill>
                    <a:schemeClr val="tx1"/>
                  </a:solidFill>
                  <a:latin typeface="楷体_GB2312" pitchFamily="49" charset="-122"/>
                  <a:ea typeface="楷体_GB2312" pitchFamily="49" charset="-122"/>
                </a:rPr>
                <a:t>200kPa</a:t>
              </a:r>
            </a:p>
          </p:txBody>
        </p:sp>
        <p:sp>
          <p:nvSpPr>
            <p:cNvPr id="568340" name="Rectangle 20" descr="5%"/>
            <p:cNvSpPr>
              <a:spLocks noChangeArrowheads="1"/>
            </p:cNvSpPr>
            <p:nvPr/>
          </p:nvSpPr>
          <p:spPr bwMode="auto">
            <a:xfrm rot="-5400000">
              <a:off x="1216" y="527"/>
              <a:ext cx="897" cy="2082"/>
            </a:xfrm>
            <a:prstGeom prst="rect">
              <a:avLst/>
            </a:prstGeom>
            <a:pattFill prst="pct5">
              <a:fgClr>
                <a:schemeClr val="accent1"/>
              </a:fgClr>
              <a:bgClr>
                <a:schemeClr val="bg1"/>
              </a:bgClr>
            </a:pattFill>
            <a:ln w="19050">
              <a:solidFill>
                <a:schemeClr val="tx1"/>
              </a:solidFill>
              <a:miter lim="800000"/>
              <a:headEnd/>
              <a:tailEnd type="none" w="med" len="lg"/>
            </a:ln>
            <a:effectLst/>
          </p:spPr>
          <p:txBody>
            <a:bodyPr wrap="none" anchor="ctr"/>
            <a:lstStyle/>
            <a:p>
              <a:endParaRPr lang="zh-CN" altLang="en-US"/>
            </a:p>
          </p:txBody>
        </p:sp>
        <p:sp>
          <p:nvSpPr>
            <p:cNvPr id="568341" name="Rectangle 21"/>
            <p:cNvSpPr>
              <a:spLocks noChangeArrowheads="1"/>
            </p:cNvSpPr>
            <p:nvPr/>
          </p:nvSpPr>
          <p:spPr bwMode="auto">
            <a:xfrm rot="-5400000">
              <a:off x="1587" y="16"/>
              <a:ext cx="140" cy="2065"/>
            </a:xfrm>
            <a:prstGeom prst="rect">
              <a:avLst/>
            </a:prstGeom>
            <a:gradFill rotWithShape="0">
              <a:gsLst>
                <a:gs pos="0">
                  <a:srgbClr val="FFFFFF"/>
                </a:gs>
                <a:gs pos="50000">
                  <a:srgbClr val="FFFFFF">
                    <a:gamma/>
                    <a:shade val="46275"/>
                    <a:invGamma/>
                  </a:srgbClr>
                </a:gs>
                <a:gs pos="100000">
                  <a:srgbClr val="FFFFFF"/>
                </a:gs>
              </a:gsLst>
              <a:lin ang="5400000" scaled="1"/>
            </a:gradFill>
            <a:ln w="19050">
              <a:solidFill>
                <a:schemeClr val="tx1"/>
              </a:solidFill>
              <a:miter lim="800000"/>
              <a:headEnd/>
              <a:tailEnd type="none" w="med" len="lg"/>
            </a:ln>
            <a:effectLst/>
          </p:spPr>
          <p:txBody>
            <a:bodyPr wrap="none" anchor="ctr"/>
            <a:lstStyle/>
            <a:p>
              <a:endParaRPr lang="zh-CN" altLang="en-US"/>
            </a:p>
          </p:txBody>
        </p:sp>
        <p:sp>
          <p:nvSpPr>
            <p:cNvPr id="568342" name="Rectangle 22"/>
            <p:cNvSpPr>
              <a:spLocks noChangeArrowheads="1"/>
            </p:cNvSpPr>
            <p:nvPr/>
          </p:nvSpPr>
          <p:spPr bwMode="auto">
            <a:xfrm rot="-5400000">
              <a:off x="1480" y="664"/>
              <a:ext cx="336" cy="35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19050">
              <a:solidFill>
                <a:schemeClr val="tx1"/>
              </a:solidFill>
              <a:miter lim="800000"/>
              <a:headEnd/>
              <a:tailEnd type="none" w="med" len="lg"/>
            </a:ln>
            <a:effectLst/>
          </p:spPr>
          <p:txBody>
            <a:bodyPr wrap="none" anchor="ctr"/>
            <a:lstStyle/>
            <a:p>
              <a:endParaRPr lang="zh-CN" altLang="en-US"/>
            </a:p>
          </p:txBody>
        </p:sp>
        <p:sp>
          <p:nvSpPr>
            <p:cNvPr id="568343" name="Text Box 23"/>
            <p:cNvSpPr txBox="1">
              <a:spLocks noChangeArrowheads="1"/>
            </p:cNvSpPr>
            <p:nvPr/>
          </p:nvSpPr>
          <p:spPr bwMode="auto">
            <a:xfrm>
              <a:off x="1104" y="1488"/>
              <a:ext cx="1248" cy="288"/>
            </a:xfrm>
            <a:prstGeom prst="rect">
              <a:avLst/>
            </a:prstGeom>
            <a:noFill/>
            <a:ln w="9525">
              <a:noFill/>
              <a:miter lim="800000"/>
              <a:headEnd/>
              <a:tailEnd/>
            </a:ln>
            <a:effectLst/>
          </p:spPr>
          <p:txBody>
            <a:bodyPr>
              <a:spAutoFit/>
            </a:bodyPr>
            <a:lstStyle/>
            <a:p>
              <a:pPr>
                <a:lnSpc>
                  <a:spcPct val="100000"/>
                </a:lnSpc>
              </a:pPr>
              <a:r>
                <a:rPr lang="en-US" altLang="zh-CN" sz="2400" b="1" i="1">
                  <a:solidFill>
                    <a:srgbClr val="3333CC"/>
                  </a:solidFill>
                  <a:latin typeface="楷体_GB2312" pitchFamily="49" charset="-122"/>
                  <a:ea typeface="楷体_GB2312" pitchFamily="49" charset="-122"/>
                </a:rPr>
                <a:t>P</a:t>
              </a:r>
              <a:r>
                <a:rPr lang="zh-CN" altLang="en-US" sz="2400" b="1">
                  <a:solidFill>
                    <a:srgbClr val="3333CC"/>
                  </a:solidFill>
                  <a:latin typeface="楷体_GB2312" pitchFamily="49" charset="-122"/>
                  <a:ea typeface="楷体_GB2312" pitchFamily="49" charset="-122"/>
                </a:rPr>
                <a:t>＝</a:t>
              </a:r>
              <a:r>
                <a:rPr lang="en-US" altLang="zh-CN" sz="2400" b="1">
                  <a:solidFill>
                    <a:srgbClr val="3333CC"/>
                  </a:solidFill>
                  <a:latin typeface="楷体_GB2312" pitchFamily="49" charset="-122"/>
                  <a:ea typeface="楷体_GB2312" pitchFamily="49" charset="-122"/>
                </a:rPr>
                <a:t>200kPa</a:t>
              </a:r>
            </a:p>
          </p:txBody>
        </p:sp>
        <p:sp>
          <p:nvSpPr>
            <p:cNvPr id="568344" name="Text Box 24"/>
            <p:cNvSpPr txBox="1">
              <a:spLocks noChangeArrowheads="1"/>
            </p:cNvSpPr>
            <p:nvPr/>
          </p:nvSpPr>
          <p:spPr bwMode="auto">
            <a:xfrm>
              <a:off x="1152" y="1200"/>
              <a:ext cx="1056" cy="288"/>
            </a:xfrm>
            <a:prstGeom prst="rect">
              <a:avLst/>
            </a:prstGeom>
            <a:noFill/>
            <a:ln w="9525">
              <a:noFill/>
              <a:miter lim="800000"/>
              <a:headEnd/>
              <a:tailEnd/>
            </a:ln>
            <a:effectLst/>
          </p:spPr>
          <p:txBody>
            <a:bodyPr>
              <a:spAutoFit/>
            </a:bodyPr>
            <a:lstStyle/>
            <a:p>
              <a:pPr>
                <a:lnSpc>
                  <a:spcPct val="100000"/>
                </a:lnSpc>
              </a:pPr>
              <a:r>
                <a:rPr lang="en-US" altLang="zh-CN" sz="2400" b="1" i="1">
                  <a:solidFill>
                    <a:srgbClr val="3333CC"/>
                  </a:solidFill>
                  <a:latin typeface="楷体_GB2312" pitchFamily="49" charset="-122"/>
                  <a:ea typeface="楷体_GB2312" pitchFamily="49" charset="-122"/>
                </a:rPr>
                <a:t>V</a:t>
              </a:r>
              <a:r>
                <a:rPr lang="zh-CN" altLang="en-US" sz="2400" b="1">
                  <a:solidFill>
                    <a:srgbClr val="3333CC"/>
                  </a:solidFill>
                  <a:latin typeface="楷体_GB2312" pitchFamily="49" charset="-122"/>
                  <a:ea typeface="楷体_GB2312" pitchFamily="49" charset="-122"/>
                </a:rPr>
                <a:t>＝</a:t>
              </a:r>
              <a:r>
                <a:rPr lang="en-US" altLang="zh-CN" sz="2400" b="1">
                  <a:solidFill>
                    <a:srgbClr val="3333CC"/>
                  </a:solidFill>
                  <a:latin typeface="楷体_GB2312" pitchFamily="49" charset="-122"/>
                  <a:ea typeface="楷体_GB2312" pitchFamily="49" charset="-122"/>
                </a:rPr>
                <a:t>2.0L</a:t>
              </a:r>
            </a:p>
          </p:txBody>
        </p:sp>
      </p:grpSp>
      <p:grpSp>
        <p:nvGrpSpPr>
          <p:cNvPr id="568345" name="Group 25"/>
          <p:cNvGrpSpPr>
            <a:grpSpLocks/>
          </p:cNvGrpSpPr>
          <p:nvPr/>
        </p:nvGrpSpPr>
        <p:grpSpPr bwMode="auto">
          <a:xfrm>
            <a:off x="7104064" y="1989139"/>
            <a:ext cx="3248025" cy="4503737"/>
            <a:chOff x="672" y="451"/>
            <a:chExt cx="2082" cy="2933"/>
          </a:xfrm>
        </p:grpSpPr>
        <p:sp>
          <p:nvSpPr>
            <p:cNvPr id="568346" name="AutoShape 26"/>
            <p:cNvSpPr>
              <a:spLocks noChangeArrowheads="1"/>
            </p:cNvSpPr>
            <p:nvPr/>
          </p:nvSpPr>
          <p:spPr bwMode="auto">
            <a:xfrm>
              <a:off x="1104" y="864"/>
              <a:ext cx="288" cy="432"/>
            </a:xfrm>
            <a:prstGeom prst="downArrow">
              <a:avLst>
                <a:gd name="adj1" fmla="val 50000"/>
                <a:gd name="adj2" fmla="val 37500"/>
              </a:avLst>
            </a:prstGeom>
            <a:solidFill>
              <a:schemeClr val="accent1"/>
            </a:solidFill>
            <a:ln w="3175">
              <a:solidFill>
                <a:schemeClr val="tx1"/>
              </a:solidFill>
              <a:miter lim="800000"/>
              <a:headEnd/>
              <a:tailEnd/>
            </a:ln>
            <a:effectLst/>
          </p:spPr>
          <p:txBody>
            <a:bodyPr vert="eaVert" wrap="none" anchor="ctr"/>
            <a:lstStyle/>
            <a:p>
              <a:endParaRPr lang="zh-CN" altLang="en-US"/>
            </a:p>
          </p:txBody>
        </p:sp>
        <p:sp>
          <p:nvSpPr>
            <p:cNvPr id="568347" name="Text Box 27"/>
            <p:cNvSpPr txBox="1">
              <a:spLocks noChangeArrowheads="1"/>
            </p:cNvSpPr>
            <p:nvPr/>
          </p:nvSpPr>
          <p:spPr bwMode="auto">
            <a:xfrm>
              <a:off x="768" y="451"/>
              <a:ext cx="1728" cy="381"/>
            </a:xfrm>
            <a:prstGeom prst="rect">
              <a:avLst/>
            </a:prstGeom>
            <a:noFill/>
            <a:ln w="9525">
              <a:noFill/>
              <a:miter lim="800000"/>
              <a:headEnd/>
              <a:tailEnd/>
            </a:ln>
            <a:effectLst/>
          </p:spPr>
          <p:txBody>
            <a:bodyPr>
              <a:spAutoFit/>
            </a:bodyPr>
            <a:lstStyle/>
            <a:p>
              <a:pPr>
                <a:lnSpc>
                  <a:spcPct val="100000"/>
                </a:lnSpc>
              </a:pPr>
              <a:r>
                <a:rPr lang="en-US" altLang="zh-CN" b="1" i="1">
                  <a:latin typeface="楷体_GB2312" pitchFamily="49" charset="-122"/>
                  <a:ea typeface="楷体_GB2312" pitchFamily="49" charset="-122"/>
                </a:rPr>
                <a:t>p</a:t>
              </a:r>
              <a:r>
                <a:rPr lang="zh-CN" altLang="en-US" b="1" baseline="-30000">
                  <a:latin typeface="楷体_GB2312" pitchFamily="49" charset="-122"/>
                  <a:ea typeface="楷体_GB2312" pitchFamily="49" charset="-122"/>
                </a:rPr>
                <a:t>外</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100kPa</a:t>
              </a:r>
            </a:p>
          </p:txBody>
        </p:sp>
        <p:grpSp>
          <p:nvGrpSpPr>
            <p:cNvPr id="568348" name="Group 28"/>
            <p:cNvGrpSpPr>
              <a:grpSpLocks/>
            </p:cNvGrpSpPr>
            <p:nvPr/>
          </p:nvGrpSpPr>
          <p:grpSpPr bwMode="auto">
            <a:xfrm>
              <a:off x="672" y="960"/>
              <a:ext cx="2082" cy="2424"/>
              <a:chOff x="864" y="1032"/>
              <a:chExt cx="2082" cy="2424"/>
            </a:xfrm>
          </p:grpSpPr>
          <p:sp>
            <p:nvSpPr>
              <p:cNvPr id="568349" name="Rectangle 29" descr="5%"/>
              <p:cNvSpPr>
                <a:spLocks noChangeArrowheads="1"/>
              </p:cNvSpPr>
              <p:nvPr/>
            </p:nvSpPr>
            <p:spPr bwMode="auto">
              <a:xfrm rot="-5400000">
                <a:off x="945" y="1455"/>
                <a:ext cx="1920" cy="2082"/>
              </a:xfrm>
              <a:prstGeom prst="rect">
                <a:avLst/>
              </a:prstGeom>
              <a:pattFill prst="pct5">
                <a:fgClr>
                  <a:schemeClr val="accent1"/>
                </a:fgClr>
                <a:bgClr>
                  <a:schemeClr val="bg1"/>
                </a:bgClr>
              </a:pattFill>
              <a:ln w="19050">
                <a:solidFill>
                  <a:schemeClr val="tx1"/>
                </a:solidFill>
                <a:miter lim="800000"/>
                <a:headEnd/>
                <a:tailEnd type="none" w="med" len="lg"/>
              </a:ln>
              <a:effectLst/>
            </p:spPr>
            <p:txBody>
              <a:bodyPr wrap="none" anchor="ctr"/>
              <a:lstStyle/>
              <a:p>
                <a:endParaRPr lang="zh-CN" altLang="en-US"/>
              </a:p>
            </p:txBody>
          </p:sp>
          <p:sp>
            <p:nvSpPr>
              <p:cNvPr id="568350" name="Rectangle 30"/>
              <p:cNvSpPr>
                <a:spLocks noChangeArrowheads="1"/>
              </p:cNvSpPr>
              <p:nvPr/>
            </p:nvSpPr>
            <p:spPr bwMode="auto">
              <a:xfrm rot="-5400000">
                <a:off x="1825" y="431"/>
                <a:ext cx="144" cy="2065"/>
              </a:xfrm>
              <a:prstGeom prst="rect">
                <a:avLst/>
              </a:prstGeom>
              <a:gradFill rotWithShape="0">
                <a:gsLst>
                  <a:gs pos="0">
                    <a:srgbClr val="FFFFFF"/>
                  </a:gs>
                  <a:gs pos="50000">
                    <a:srgbClr val="FFFFFF">
                      <a:gamma/>
                      <a:shade val="46275"/>
                      <a:invGamma/>
                    </a:srgbClr>
                  </a:gs>
                  <a:gs pos="100000">
                    <a:srgbClr val="FFFFFF"/>
                  </a:gs>
                </a:gsLst>
                <a:lin ang="5400000" scaled="1"/>
              </a:gradFill>
              <a:ln w="19050">
                <a:solidFill>
                  <a:schemeClr val="tx1"/>
                </a:solidFill>
                <a:miter lim="800000"/>
                <a:headEnd/>
                <a:tailEnd type="none" w="med" len="lg"/>
              </a:ln>
              <a:effectLst/>
            </p:spPr>
            <p:txBody>
              <a:bodyPr wrap="none" anchor="ctr"/>
              <a:lstStyle/>
              <a:p>
                <a:endParaRPr lang="zh-CN" altLang="en-US"/>
              </a:p>
            </p:txBody>
          </p:sp>
          <p:sp>
            <p:nvSpPr>
              <p:cNvPr id="568351" name="Rectangle 31"/>
              <p:cNvSpPr>
                <a:spLocks noChangeArrowheads="1"/>
              </p:cNvSpPr>
              <p:nvPr/>
            </p:nvSpPr>
            <p:spPr bwMode="auto">
              <a:xfrm rot="-5400000">
                <a:off x="1739" y="1036"/>
                <a:ext cx="360" cy="35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19050">
                <a:solidFill>
                  <a:schemeClr val="tx1"/>
                </a:solidFill>
                <a:miter lim="800000"/>
                <a:headEnd/>
                <a:tailEnd type="none" w="med" len="lg"/>
              </a:ln>
              <a:effectLst/>
            </p:spPr>
            <p:txBody>
              <a:bodyPr wrap="none" anchor="ctr"/>
              <a:lstStyle/>
              <a:p>
                <a:endParaRPr lang="zh-CN" altLang="en-US"/>
              </a:p>
            </p:txBody>
          </p:sp>
          <p:sp>
            <p:nvSpPr>
              <p:cNvPr id="568352" name="Text Box 32"/>
              <p:cNvSpPr txBox="1">
                <a:spLocks noChangeArrowheads="1"/>
              </p:cNvSpPr>
              <p:nvPr/>
            </p:nvSpPr>
            <p:spPr bwMode="auto">
              <a:xfrm>
                <a:off x="1296" y="2496"/>
                <a:ext cx="1248" cy="541"/>
              </a:xfrm>
              <a:prstGeom prst="rect">
                <a:avLst/>
              </a:prstGeom>
              <a:noFill/>
              <a:ln w="9525">
                <a:noFill/>
                <a:miter lim="800000"/>
                <a:headEnd/>
                <a:tailEnd/>
              </a:ln>
              <a:effectLst/>
            </p:spPr>
            <p:txBody>
              <a:bodyPr>
                <a:spAutoFit/>
              </a:bodyPr>
              <a:lstStyle/>
              <a:p>
                <a:pPr>
                  <a:lnSpc>
                    <a:spcPct val="100000"/>
                  </a:lnSpc>
                </a:pPr>
                <a:r>
                  <a:rPr lang="en-US" altLang="zh-CN" sz="2400" b="1" i="1">
                    <a:solidFill>
                      <a:srgbClr val="3333CC"/>
                    </a:solidFill>
                    <a:latin typeface="楷体_GB2312" pitchFamily="49" charset="-122"/>
                    <a:ea typeface="楷体_GB2312" pitchFamily="49" charset="-122"/>
                  </a:rPr>
                  <a:t>P</a:t>
                </a:r>
                <a:r>
                  <a:rPr lang="zh-CN" altLang="en-US" sz="2400" b="1" baseline="-30000">
                    <a:solidFill>
                      <a:srgbClr val="3333CC"/>
                    </a:solidFill>
                    <a:latin typeface="楷体_GB2312" pitchFamily="49" charset="-122"/>
                    <a:ea typeface="楷体_GB2312" pitchFamily="49" charset="-122"/>
                  </a:rPr>
                  <a:t>终</a:t>
                </a:r>
                <a:r>
                  <a:rPr lang="zh-CN" altLang="en-US" sz="2400" b="1">
                    <a:solidFill>
                      <a:srgbClr val="3333CC"/>
                    </a:solidFill>
                    <a:latin typeface="楷体_GB2312" pitchFamily="49" charset="-122"/>
                    <a:ea typeface="楷体_GB2312" pitchFamily="49" charset="-122"/>
                  </a:rPr>
                  <a:t>＝</a:t>
                </a:r>
                <a:r>
                  <a:rPr lang="en-US" altLang="zh-CN" sz="2400" b="1">
                    <a:solidFill>
                      <a:srgbClr val="3333CC"/>
                    </a:solidFill>
                    <a:latin typeface="楷体_GB2312" pitchFamily="49" charset="-122"/>
                    <a:ea typeface="楷体_GB2312" pitchFamily="49" charset="-122"/>
                  </a:rPr>
                  <a:t>100kPa</a:t>
                </a:r>
              </a:p>
            </p:txBody>
          </p:sp>
          <p:sp>
            <p:nvSpPr>
              <p:cNvPr id="568353" name="Text Box 33"/>
              <p:cNvSpPr txBox="1">
                <a:spLocks noChangeArrowheads="1"/>
              </p:cNvSpPr>
              <p:nvPr/>
            </p:nvSpPr>
            <p:spPr bwMode="auto">
              <a:xfrm>
                <a:off x="1296" y="2208"/>
                <a:ext cx="1056" cy="298"/>
              </a:xfrm>
              <a:prstGeom prst="rect">
                <a:avLst/>
              </a:prstGeom>
              <a:noFill/>
              <a:ln w="9525">
                <a:noFill/>
                <a:miter lim="800000"/>
                <a:headEnd/>
                <a:tailEnd/>
              </a:ln>
              <a:effectLst/>
            </p:spPr>
            <p:txBody>
              <a:bodyPr>
                <a:spAutoFit/>
              </a:bodyPr>
              <a:lstStyle/>
              <a:p>
                <a:pPr>
                  <a:lnSpc>
                    <a:spcPct val="100000"/>
                  </a:lnSpc>
                </a:pPr>
                <a:r>
                  <a:rPr lang="en-US" altLang="zh-CN" sz="2400" b="1" i="1">
                    <a:solidFill>
                      <a:srgbClr val="3333CC"/>
                    </a:solidFill>
                    <a:latin typeface="楷体_GB2312" pitchFamily="49" charset="-122"/>
                    <a:ea typeface="楷体_GB2312" pitchFamily="49" charset="-122"/>
                  </a:rPr>
                  <a:t>V</a:t>
                </a:r>
                <a:r>
                  <a:rPr lang="zh-CN" altLang="en-US" sz="2400" b="1" baseline="-30000">
                    <a:solidFill>
                      <a:srgbClr val="3333CC"/>
                    </a:solidFill>
                    <a:latin typeface="楷体_GB2312" pitchFamily="49" charset="-122"/>
                    <a:ea typeface="楷体_GB2312" pitchFamily="49" charset="-122"/>
                  </a:rPr>
                  <a:t>终</a:t>
                </a:r>
                <a:r>
                  <a:rPr lang="zh-CN" altLang="en-US" sz="2400" b="1">
                    <a:solidFill>
                      <a:srgbClr val="3333CC"/>
                    </a:solidFill>
                    <a:latin typeface="楷体_GB2312" pitchFamily="49" charset="-122"/>
                    <a:ea typeface="楷体_GB2312" pitchFamily="49" charset="-122"/>
                  </a:rPr>
                  <a:t>＝</a:t>
                </a:r>
                <a:r>
                  <a:rPr lang="en-US" altLang="zh-CN" sz="2400" b="1">
                    <a:solidFill>
                      <a:srgbClr val="3333CC"/>
                    </a:solidFill>
                    <a:latin typeface="楷体_GB2312" pitchFamily="49" charset="-122"/>
                    <a:ea typeface="楷体_GB2312" pitchFamily="49" charset="-122"/>
                  </a:rPr>
                  <a:t>4.0L</a:t>
                </a:r>
              </a:p>
            </p:txBody>
          </p:sp>
        </p:grpSp>
      </p:grpSp>
      <p:sp>
        <p:nvSpPr>
          <p:cNvPr id="568354" name="Text Box 34"/>
          <p:cNvSpPr txBox="1">
            <a:spLocks noChangeArrowheads="1"/>
          </p:cNvSpPr>
          <p:nvPr/>
        </p:nvSpPr>
        <p:spPr bwMode="auto">
          <a:xfrm>
            <a:off x="831251" y="2054767"/>
            <a:ext cx="4824413" cy="519112"/>
          </a:xfrm>
          <a:prstGeom prst="rect">
            <a:avLst/>
          </a:prstGeom>
          <a:noFill/>
          <a:ln w="9525">
            <a:noFill/>
            <a:miter lim="800000"/>
            <a:headEnd/>
            <a:tailEnd/>
          </a:ln>
          <a:effectLst/>
        </p:spPr>
        <p:txBody>
          <a:bodyPr>
            <a:spAutoFit/>
          </a:bodyPr>
          <a:lstStyle/>
          <a:p>
            <a:pPr>
              <a:lnSpc>
                <a:spcPct val="100000"/>
              </a:lnSpc>
            </a:pPr>
            <a:r>
              <a:rPr lang="en-US" altLang="zh-CN" sz="2800" b="1" i="1" dirty="0">
                <a:solidFill>
                  <a:srgbClr val="3333CC"/>
                </a:solidFill>
                <a:ea typeface="仿宋_GB2312" pitchFamily="49" charset="-122"/>
              </a:rPr>
              <a:t>W</a:t>
            </a:r>
            <a:r>
              <a:rPr lang="en-US" altLang="zh-CN" sz="2800" b="1" baseline="-30000" dirty="0">
                <a:solidFill>
                  <a:srgbClr val="3333CC"/>
                </a:solidFill>
                <a:ea typeface="仿宋_GB2312" pitchFamily="49" charset="-122"/>
              </a:rPr>
              <a:t>1</a:t>
            </a:r>
            <a:r>
              <a:rPr lang="en-US" altLang="zh-CN" sz="2800" dirty="0">
                <a:solidFill>
                  <a:srgbClr val="3333CC"/>
                </a:solidFill>
              </a:rPr>
              <a:t> =-</a:t>
            </a:r>
            <a:r>
              <a:rPr lang="en-US" altLang="zh-CN" sz="2800" i="1" dirty="0">
                <a:solidFill>
                  <a:srgbClr val="3333CC"/>
                </a:solidFill>
              </a:rPr>
              <a:t>p</a:t>
            </a:r>
            <a:r>
              <a:rPr lang="en-US" altLang="zh-CN" sz="2800" baseline="-25000" dirty="0">
                <a:solidFill>
                  <a:srgbClr val="3333CC"/>
                </a:solidFill>
              </a:rPr>
              <a:t>1</a:t>
            </a:r>
            <a:r>
              <a:rPr lang="en-US" altLang="zh-CN" sz="2800" b="1" dirty="0">
                <a:solidFill>
                  <a:srgbClr val="3333CC"/>
                </a:solidFill>
              </a:rPr>
              <a:t>△</a:t>
            </a:r>
            <a:r>
              <a:rPr lang="en-US" altLang="zh-CN" sz="2800" b="1" i="1" dirty="0">
                <a:solidFill>
                  <a:srgbClr val="3333CC"/>
                </a:solidFill>
              </a:rPr>
              <a:t>V </a:t>
            </a:r>
            <a:r>
              <a:rPr lang="en-US" altLang="zh-CN" sz="2800" b="1" baseline="-25000" dirty="0">
                <a:solidFill>
                  <a:srgbClr val="3333CC"/>
                </a:solidFill>
              </a:rPr>
              <a:t>1</a:t>
            </a:r>
            <a:r>
              <a:rPr lang="zh-CN" altLang="en-US" sz="2800" b="1" dirty="0">
                <a:solidFill>
                  <a:srgbClr val="3333CC"/>
                </a:solidFill>
              </a:rPr>
              <a:t>＝</a:t>
            </a:r>
            <a:r>
              <a:rPr lang="en-US" altLang="zh-CN" sz="2800" b="1" dirty="0">
                <a:solidFill>
                  <a:srgbClr val="3333CC"/>
                </a:solidFill>
              </a:rPr>
              <a:t>-200×(2.0-1.0)</a:t>
            </a:r>
            <a:endParaRPr lang="en-US" altLang="zh-CN" sz="2800" b="1" baseline="-25000" dirty="0">
              <a:solidFill>
                <a:srgbClr val="3333CC"/>
              </a:solidFill>
            </a:endParaRPr>
          </a:p>
        </p:txBody>
      </p:sp>
      <p:sp>
        <p:nvSpPr>
          <p:cNvPr id="568355" name="Text Box 35"/>
          <p:cNvSpPr txBox="1">
            <a:spLocks noChangeArrowheads="1"/>
          </p:cNvSpPr>
          <p:nvPr/>
        </p:nvSpPr>
        <p:spPr bwMode="auto">
          <a:xfrm>
            <a:off x="580426" y="2991392"/>
            <a:ext cx="5127625" cy="519112"/>
          </a:xfrm>
          <a:prstGeom prst="rect">
            <a:avLst/>
          </a:prstGeom>
          <a:noFill/>
          <a:ln w="9525">
            <a:noFill/>
            <a:miter lim="800000"/>
            <a:headEnd/>
            <a:tailEnd/>
          </a:ln>
          <a:effectLst/>
        </p:spPr>
        <p:txBody>
          <a:bodyPr>
            <a:spAutoFit/>
          </a:bodyPr>
          <a:lstStyle/>
          <a:p>
            <a:pPr>
              <a:lnSpc>
                <a:spcPct val="100000"/>
              </a:lnSpc>
            </a:pPr>
            <a:r>
              <a:rPr lang="en-US" altLang="zh-CN" sz="2800" b="1" i="1">
                <a:solidFill>
                  <a:srgbClr val="3333CC"/>
                </a:solidFill>
                <a:ea typeface="仿宋_GB2312" pitchFamily="49" charset="-122"/>
              </a:rPr>
              <a:t>W</a:t>
            </a:r>
            <a:r>
              <a:rPr lang="en-US" altLang="zh-CN" sz="2800" b="1" baseline="-30000">
                <a:solidFill>
                  <a:srgbClr val="3333CC"/>
                </a:solidFill>
                <a:ea typeface="仿宋_GB2312" pitchFamily="49" charset="-122"/>
              </a:rPr>
              <a:t>2</a:t>
            </a:r>
            <a:r>
              <a:rPr lang="en-US" altLang="zh-CN" sz="2800" b="1" i="1">
                <a:solidFill>
                  <a:srgbClr val="3333CC"/>
                </a:solidFill>
              </a:rPr>
              <a:t> </a:t>
            </a:r>
            <a:r>
              <a:rPr lang="en-US" altLang="zh-CN" sz="2800">
                <a:solidFill>
                  <a:srgbClr val="3333CC"/>
                </a:solidFill>
              </a:rPr>
              <a:t>=</a:t>
            </a:r>
            <a:r>
              <a:rPr lang="en-US" altLang="zh-CN" sz="2800" b="1" i="1">
                <a:solidFill>
                  <a:srgbClr val="3333CC"/>
                </a:solidFill>
              </a:rPr>
              <a:t> -</a:t>
            </a:r>
            <a:r>
              <a:rPr lang="en-US" altLang="zh-CN" sz="2800" i="1">
                <a:solidFill>
                  <a:srgbClr val="3333CC"/>
                </a:solidFill>
              </a:rPr>
              <a:t>p</a:t>
            </a:r>
            <a:r>
              <a:rPr lang="en-US" altLang="zh-CN" sz="2800" baseline="-25000">
                <a:solidFill>
                  <a:srgbClr val="3333CC"/>
                </a:solidFill>
              </a:rPr>
              <a:t>2 </a:t>
            </a:r>
            <a:r>
              <a:rPr lang="en-US" altLang="zh-CN" sz="2800" b="1">
                <a:solidFill>
                  <a:srgbClr val="3333CC"/>
                </a:solidFill>
              </a:rPr>
              <a:t>△</a:t>
            </a:r>
            <a:r>
              <a:rPr lang="en-US" altLang="zh-CN" sz="2800" b="1" i="1">
                <a:solidFill>
                  <a:srgbClr val="3333CC"/>
                </a:solidFill>
              </a:rPr>
              <a:t>V </a:t>
            </a:r>
            <a:r>
              <a:rPr lang="en-US" altLang="zh-CN" sz="2800" b="1" baseline="-25000">
                <a:solidFill>
                  <a:srgbClr val="3333CC"/>
                </a:solidFill>
              </a:rPr>
              <a:t>2 </a:t>
            </a:r>
            <a:r>
              <a:rPr lang="en-US" altLang="zh-CN" sz="2800" b="1">
                <a:solidFill>
                  <a:srgbClr val="3333CC"/>
                </a:solidFill>
              </a:rPr>
              <a:t>=-100×(4.0-2.0)</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68337"/>
                                        </p:tgtEl>
                                        <p:attrNameLst>
                                          <p:attrName>style.visibility</p:attrName>
                                        </p:attrNameLst>
                                      </p:cBhvr>
                                      <p:to>
                                        <p:strVal val="visible"/>
                                      </p:to>
                                    </p:set>
                                    <p:animEffect transition="in" filter="wipe(down)">
                                      <p:cBhvr>
                                        <p:cTn id="7" dur="500"/>
                                        <p:tgtEl>
                                          <p:spTgt spid="56833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68354"/>
                                        </p:tgtEl>
                                        <p:attrNameLst>
                                          <p:attrName>style.visibility</p:attrName>
                                        </p:attrNameLst>
                                      </p:cBhvr>
                                      <p:to>
                                        <p:strVal val="visible"/>
                                      </p:to>
                                    </p:set>
                                    <p:animEffect transition="in" filter="checkerboard(across)">
                                      <p:cBhvr>
                                        <p:cTn id="12" dur="500"/>
                                        <p:tgtEl>
                                          <p:spTgt spid="5683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68345"/>
                                        </p:tgtEl>
                                        <p:attrNameLst>
                                          <p:attrName>style.visibility</p:attrName>
                                        </p:attrNameLst>
                                      </p:cBhvr>
                                      <p:to>
                                        <p:strVal val="visible"/>
                                      </p:to>
                                    </p:set>
                                    <p:animEffect transition="in" filter="wipe(down)">
                                      <p:cBhvr>
                                        <p:cTn id="17" dur="500"/>
                                        <p:tgtEl>
                                          <p:spTgt spid="56834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68355"/>
                                        </p:tgtEl>
                                        <p:attrNameLst>
                                          <p:attrName>style.visibility</p:attrName>
                                        </p:attrNameLst>
                                      </p:cBhvr>
                                      <p:to>
                                        <p:strVal val="visible"/>
                                      </p:to>
                                    </p:set>
                                    <p:animEffect transition="in" filter="checkerboard(across)">
                                      <p:cBhvr>
                                        <p:cTn id="22" dur="500"/>
                                        <p:tgtEl>
                                          <p:spTgt spid="56835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68324"/>
                                        </p:tgtEl>
                                        <p:attrNameLst>
                                          <p:attrName>style.visibility</p:attrName>
                                        </p:attrNameLst>
                                      </p:cBhvr>
                                      <p:to>
                                        <p:strVal val="visible"/>
                                      </p:to>
                                    </p:set>
                                    <p:animEffect transition="in" filter="checkerboard(across)">
                                      <p:cBhvr>
                                        <p:cTn id="27" dur="500"/>
                                        <p:tgtEl>
                                          <p:spTgt spid="568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4" grpId="0" autoUpdateAnimBg="0"/>
      <p:bldP spid="568354" grpId="0" autoUpdateAnimBg="0"/>
      <p:bldP spid="56835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fld id="{78D71058-732C-403C-8522-D24275DBA9EC}" type="slidenum">
              <a:rPr lang="en-US" altLang="zh-CN"/>
              <a:pPr/>
              <a:t>26</a:t>
            </a:fld>
            <a:endParaRPr lang="en-US" altLang="zh-CN"/>
          </a:p>
        </p:txBody>
      </p:sp>
      <p:sp>
        <p:nvSpPr>
          <p:cNvPr id="569346" name="Text Box 2"/>
          <p:cNvSpPr txBox="1">
            <a:spLocks noChangeArrowheads="1"/>
          </p:cNvSpPr>
          <p:nvPr/>
        </p:nvSpPr>
        <p:spPr bwMode="auto">
          <a:xfrm>
            <a:off x="2855914" y="549276"/>
            <a:ext cx="7812087" cy="597921"/>
          </a:xfrm>
          <a:prstGeom prst="rect">
            <a:avLst/>
          </a:prstGeom>
          <a:noFill/>
          <a:ln w="9525">
            <a:noFill/>
            <a:miter lim="800000"/>
            <a:headEnd/>
            <a:tailEnd/>
          </a:ln>
          <a:effectLst/>
        </p:spPr>
        <p:txBody>
          <a:bodyPr>
            <a:spAutoFit/>
          </a:bodyPr>
          <a:lstStyle/>
          <a:p>
            <a:pPr>
              <a:lnSpc>
                <a:spcPct val="130000"/>
              </a:lnSpc>
              <a:spcBef>
                <a:spcPct val="25000"/>
              </a:spcBef>
            </a:pPr>
            <a:r>
              <a:rPr lang="en-US" altLang="zh-CN" sz="2800" b="1">
                <a:solidFill>
                  <a:schemeClr val="tx1"/>
                </a:solidFill>
                <a:latin typeface="楷体_GB2312" pitchFamily="49" charset="-122"/>
                <a:ea typeface="楷体_GB2312" pitchFamily="49" charset="-122"/>
              </a:rPr>
              <a:t>(3)</a:t>
            </a:r>
            <a:r>
              <a:rPr lang="zh-CN" altLang="en-US" sz="2800" b="1">
                <a:solidFill>
                  <a:schemeClr val="tx1"/>
                </a:solidFill>
                <a:latin typeface="楷体_GB2312" pitchFamily="49" charset="-122"/>
                <a:ea typeface="楷体_GB2312" pitchFamily="49" charset="-122"/>
              </a:rPr>
              <a:t>无穷多步恒外压膨胀。</a:t>
            </a:r>
          </a:p>
        </p:txBody>
      </p:sp>
      <p:graphicFrame>
        <p:nvGraphicFramePr>
          <p:cNvPr id="569347" name="Object 3"/>
          <p:cNvGraphicFramePr>
            <a:graphicFrameLocks noGrp="1" noChangeAspect="1"/>
          </p:cNvGraphicFramePr>
          <p:nvPr>
            <p:ph/>
          </p:nvPr>
        </p:nvGraphicFramePr>
        <p:xfrm>
          <a:off x="4978400" y="1989138"/>
          <a:ext cx="5689600" cy="2589212"/>
        </p:xfrm>
        <a:graphic>
          <a:graphicData uri="http://schemas.openxmlformats.org/presentationml/2006/ole">
            <mc:AlternateContent xmlns:mc="http://schemas.openxmlformats.org/markup-compatibility/2006">
              <mc:Choice xmlns:v="urn:schemas-microsoft-com:vml" Requires="v">
                <p:oleObj spid="_x0000_s569413" name="Equation" r:id="rId4" imgW="3238200" imgH="1473120" progId="Equation.DSMT4">
                  <p:embed/>
                </p:oleObj>
              </mc:Choice>
              <mc:Fallback>
                <p:oleObj name="Equation" r:id="rId4" imgW="3238200" imgH="1473120" progId="Equation.DSMT4">
                  <p:embed/>
                  <p:pic>
                    <p:nvPicPr>
                      <p:cNvPr id="0" name="Picture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8400" y="1989138"/>
                        <a:ext cx="5689600" cy="258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69348" name="Picture 4"/>
          <p:cNvPicPr>
            <a:picLocks noChangeAspect="1" noChangeArrowheads="1"/>
          </p:cNvPicPr>
          <p:nvPr/>
        </p:nvPicPr>
        <p:blipFill>
          <a:blip r:embed="rId6" cstate="print"/>
          <a:srcRect/>
          <a:stretch>
            <a:fillRect/>
          </a:stretch>
        </p:blipFill>
        <p:spPr bwMode="auto">
          <a:xfrm>
            <a:off x="1919288" y="2060575"/>
            <a:ext cx="2735262" cy="27051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69349" name="Rectangle 5"/>
          <p:cNvSpPr>
            <a:spLocks noChangeArrowheads="1"/>
          </p:cNvSpPr>
          <p:nvPr/>
        </p:nvSpPr>
        <p:spPr bwMode="auto">
          <a:xfrm>
            <a:off x="1703388" y="5516563"/>
            <a:ext cx="8964612" cy="519112"/>
          </a:xfrm>
          <a:prstGeom prst="rect">
            <a:avLst/>
          </a:prstGeom>
          <a:noFill/>
          <a:ln w="9525">
            <a:noFill/>
            <a:miter lim="800000"/>
            <a:headEnd/>
            <a:tailEnd/>
          </a:ln>
          <a:effectLst/>
        </p:spPr>
        <p:txBody>
          <a:bodyPr>
            <a:spAutoFit/>
          </a:bodyPr>
          <a:lstStyle/>
          <a:p>
            <a:pPr fontAlgn="t">
              <a:lnSpc>
                <a:spcPct val="100000"/>
              </a:lnSpc>
              <a:spcBef>
                <a:spcPct val="0"/>
              </a:spcBef>
            </a:pPr>
            <a:r>
              <a:rPr lang="zh-CN" altLang="en-US" sz="2800" b="1" dirty="0">
                <a:solidFill>
                  <a:schemeClr val="tx1"/>
                </a:solidFill>
                <a:latin typeface="Arial" charset="0"/>
                <a:ea typeface="楷体_GB2312" pitchFamily="49" charset="-122"/>
              </a:rPr>
              <a:t>这种过程近似地可看作可逆过程，系统所作的功最大。</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69347"/>
                                        </p:tgtEl>
                                        <p:attrNameLst>
                                          <p:attrName>style.visibility</p:attrName>
                                        </p:attrNameLst>
                                      </p:cBhvr>
                                      <p:to>
                                        <p:strVal val="visible"/>
                                      </p:to>
                                    </p:set>
                                    <p:animEffect transition="in" filter="slide(fromBottom)">
                                      <p:cBhvr>
                                        <p:cTn id="7" dur="500"/>
                                        <p:tgtEl>
                                          <p:spTgt spid="56934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69349"/>
                                        </p:tgtEl>
                                        <p:attrNameLst>
                                          <p:attrName>style.visibility</p:attrName>
                                        </p:attrNameLst>
                                      </p:cBhvr>
                                      <p:to>
                                        <p:strVal val="visible"/>
                                      </p:to>
                                    </p:set>
                                    <p:animEffect transition="in" filter="slide(fromBottom)">
                                      <p:cBhvr>
                                        <p:cTn id="12" dur="500"/>
                                        <p:tgtEl>
                                          <p:spTgt spid="569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1"/>
          </p:nvPr>
        </p:nvSpPr>
        <p:spPr/>
        <p:txBody>
          <a:bodyPr/>
          <a:lstStyle/>
          <a:p>
            <a:fld id="{8979A244-62E2-476B-BFF4-A3ABD66DDD95}" type="slidenum">
              <a:rPr lang="en-US" altLang="zh-CN"/>
              <a:pPr/>
              <a:t>27</a:t>
            </a:fld>
            <a:endParaRPr lang="en-US" altLang="zh-CN"/>
          </a:p>
        </p:txBody>
      </p:sp>
      <p:sp>
        <p:nvSpPr>
          <p:cNvPr id="570370" name="Text Box 2"/>
          <p:cNvSpPr txBox="1">
            <a:spLocks noChangeArrowheads="1"/>
          </p:cNvSpPr>
          <p:nvPr/>
        </p:nvSpPr>
        <p:spPr bwMode="auto">
          <a:xfrm>
            <a:off x="276201" y="1568830"/>
            <a:ext cx="11103024" cy="1181862"/>
          </a:xfrm>
          <a:prstGeom prst="rect">
            <a:avLst/>
          </a:prstGeom>
          <a:noFill/>
          <a:ln w="12700" cap="sq">
            <a:noFill/>
            <a:miter lim="800000"/>
            <a:headEnd/>
            <a:tailEnd/>
          </a:ln>
          <a:effectLst/>
        </p:spPr>
        <p:txBody>
          <a:bodyPr wrap="square" tIns="0" bIns="0">
            <a:spAutoFit/>
          </a:bodyPr>
          <a:lstStyle/>
          <a:p>
            <a:pPr algn="just" fontAlgn="t">
              <a:lnSpc>
                <a:spcPct val="160000"/>
              </a:lnSpc>
              <a:spcBef>
                <a:spcPct val="0"/>
              </a:spcBef>
            </a:pPr>
            <a:r>
              <a:rPr lang="en-US" altLang="zh-CN" sz="2400" dirty="0">
                <a:solidFill>
                  <a:schemeClr val="tx1"/>
                </a:solidFill>
                <a:latin typeface="楷体_GB2312" pitchFamily="49" charset="-122"/>
                <a:ea typeface="楷体_GB2312" pitchFamily="49" charset="-122"/>
              </a:rPr>
              <a:t>    </a:t>
            </a:r>
            <a:r>
              <a:rPr lang="zh-CN" altLang="en-US" sz="2400" dirty="0">
                <a:solidFill>
                  <a:schemeClr val="tx1"/>
                </a:solidFill>
                <a:latin typeface="楷体_GB2312" pitchFamily="49" charset="-122"/>
                <a:ea typeface="楷体_GB2312" pitchFamily="49" charset="-122"/>
              </a:rPr>
              <a:t>系统经过某一过程从状态（</a:t>
            </a:r>
            <a:r>
              <a:rPr lang="en-US" altLang="zh-CN" sz="2400" dirty="0">
                <a:solidFill>
                  <a:schemeClr val="tx1"/>
                </a:solidFill>
                <a:latin typeface="楷体_GB2312" pitchFamily="49" charset="-122"/>
                <a:ea typeface="楷体_GB2312" pitchFamily="49" charset="-122"/>
              </a:rPr>
              <a:t>1</a:t>
            </a:r>
            <a:r>
              <a:rPr lang="zh-CN" altLang="en-US" sz="2400" dirty="0">
                <a:solidFill>
                  <a:schemeClr val="tx1"/>
                </a:solidFill>
                <a:latin typeface="楷体_GB2312" pitchFamily="49" charset="-122"/>
                <a:ea typeface="楷体_GB2312" pitchFamily="49" charset="-122"/>
              </a:rPr>
              <a:t>）变到状态（</a:t>
            </a:r>
            <a:r>
              <a:rPr lang="en-US" altLang="zh-CN" sz="2400" dirty="0">
                <a:solidFill>
                  <a:schemeClr val="tx1"/>
                </a:solidFill>
                <a:latin typeface="楷体_GB2312" pitchFamily="49" charset="-122"/>
                <a:ea typeface="楷体_GB2312" pitchFamily="49" charset="-122"/>
              </a:rPr>
              <a:t>2</a:t>
            </a:r>
            <a:r>
              <a:rPr lang="zh-CN" altLang="en-US" sz="2400" dirty="0">
                <a:solidFill>
                  <a:schemeClr val="tx1"/>
                </a:solidFill>
                <a:latin typeface="楷体_GB2312" pitchFamily="49" charset="-122"/>
                <a:ea typeface="楷体_GB2312" pitchFamily="49" charset="-122"/>
              </a:rPr>
              <a:t>）之后，</a:t>
            </a:r>
            <a:r>
              <a:rPr lang="zh-CN" altLang="en-US" sz="2400" b="1" dirty="0">
                <a:latin typeface="楷体_GB2312" pitchFamily="49" charset="-122"/>
                <a:ea typeface="楷体_GB2312" pitchFamily="49" charset="-122"/>
              </a:rPr>
              <a:t>如果能使系统和环境都恢复到原来的状态而未留下任何永久性的变化</a:t>
            </a:r>
            <a:r>
              <a:rPr lang="zh-CN" altLang="en-US" sz="2400" dirty="0">
                <a:solidFill>
                  <a:schemeClr val="tx1"/>
                </a:solidFill>
                <a:latin typeface="楷体_GB2312" pitchFamily="49" charset="-122"/>
                <a:ea typeface="楷体_GB2312" pitchFamily="49" charset="-122"/>
              </a:rPr>
              <a:t>，则该过程称为热力学可逆过程。</a:t>
            </a:r>
          </a:p>
        </p:txBody>
      </p:sp>
      <p:sp>
        <p:nvSpPr>
          <p:cNvPr id="570372" name="Rectangle 4"/>
          <p:cNvSpPr>
            <a:spLocks noChangeArrowheads="1"/>
          </p:cNvSpPr>
          <p:nvPr/>
        </p:nvSpPr>
        <p:spPr bwMode="auto">
          <a:xfrm>
            <a:off x="4511676" y="265114"/>
            <a:ext cx="2632075" cy="579437"/>
          </a:xfrm>
          <a:prstGeom prst="rect">
            <a:avLst/>
          </a:prstGeom>
          <a:noFill/>
          <a:ln w="9525">
            <a:noFill/>
            <a:miter lim="800000"/>
            <a:headEnd/>
            <a:tailEnd/>
          </a:ln>
          <a:effectLst/>
        </p:spPr>
        <p:txBody>
          <a:bodyPr wrap="none" anchor="ctr">
            <a:spAutoFit/>
          </a:bodyPr>
          <a:lstStyle/>
          <a:p>
            <a:pPr>
              <a:lnSpc>
                <a:spcPct val="100000"/>
              </a:lnSpc>
              <a:spcBef>
                <a:spcPct val="0"/>
              </a:spcBef>
            </a:pPr>
            <a:r>
              <a:rPr kumimoji="0" lang="zh-CN" altLang="en-US" b="1">
                <a:solidFill>
                  <a:schemeClr val="tx1"/>
                </a:solidFill>
                <a:latin typeface="Arial" charset="0"/>
                <a:ea typeface="楷体_GB2312" pitchFamily="49" charset="-122"/>
              </a:rPr>
              <a:t>三、可逆过程</a:t>
            </a:r>
          </a:p>
        </p:txBody>
      </p:sp>
      <p:pic>
        <p:nvPicPr>
          <p:cNvPr id="570375" name="Picture 7" descr="1_27_3"/>
          <p:cNvPicPr>
            <a:picLocks noChangeAspect="1" noChangeArrowheads="1"/>
          </p:cNvPicPr>
          <p:nvPr/>
        </p:nvPicPr>
        <p:blipFill>
          <a:blip r:embed="rId3" cstate="print"/>
          <a:srcRect l="16226" r="7657"/>
          <a:stretch>
            <a:fillRect/>
          </a:stretch>
        </p:blipFill>
        <p:spPr bwMode="auto">
          <a:xfrm>
            <a:off x="3287688" y="3598491"/>
            <a:ext cx="2016125" cy="1868487"/>
          </a:xfrm>
          <a:prstGeom prst="rect">
            <a:avLst/>
          </a:prstGeom>
          <a:ln>
            <a:noFill/>
          </a:ln>
          <a:effectLst>
            <a:outerShdw blurRad="190500" algn="tl" rotWithShape="0">
              <a:srgbClr val="000000">
                <a:alpha val="70000"/>
              </a:srgbClr>
            </a:outerShdw>
          </a:effectLst>
        </p:spPr>
      </p:pic>
      <p:pic>
        <p:nvPicPr>
          <p:cNvPr id="570377" name="Picture 9" descr="1_27_1"/>
          <p:cNvPicPr>
            <a:picLocks noChangeAspect="1" noChangeArrowheads="1"/>
          </p:cNvPicPr>
          <p:nvPr/>
        </p:nvPicPr>
        <p:blipFill>
          <a:blip r:embed="rId4" cstate="print"/>
          <a:srcRect l="7584" r="7375"/>
          <a:stretch>
            <a:fillRect/>
          </a:stretch>
        </p:blipFill>
        <p:spPr bwMode="auto">
          <a:xfrm>
            <a:off x="5663952" y="3619674"/>
            <a:ext cx="2016125" cy="1851025"/>
          </a:xfrm>
          <a:prstGeom prst="rect">
            <a:avLst/>
          </a:prstGeom>
          <a:ln>
            <a:noFill/>
          </a:ln>
          <a:effectLst>
            <a:outerShdw blurRad="190500" algn="tl" rotWithShape="0">
              <a:srgbClr val="000000">
                <a:alpha val="70000"/>
              </a:srgbClr>
            </a:outerShdw>
          </a:effectLst>
        </p:spPr>
      </p:pic>
      <p:pic>
        <p:nvPicPr>
          <p:cNvPr id="570378" name="Picture 10" descr="1_27+1"/>
          <p:cNvPicPr>
            <a:picLocks noChangeAspect="1" noChangeArrowheads="1"/>
          </p:cNvPicPr>
          <p:nvPr/>
        </p:nvPicPr>
        <p:blipFill>
          <a:blip r:embed="rId5" cstate="print"/>
          <a:srcRect l="7416" r="12578"/>
          <a:stretch>
            <a:fillRect/>
          </a:stretch>
        </p:blipFill>
        <p:spPr bwMode="auto">
          <a:xfrm>
            <a:off x="7895182" y="3598490"/>
            <a:ext cx="2089150" cy="1897062"/>
          </a:xfrm>
          <a:prstGeom prst="rect">
            <a:avLst/>
          </a:prstGeom>
          <a:ln>
            <a:noFill/>
          </a:ln>
          <a:effectLst>
            <a:outerShdw blurRad="190500" algn="tl" rotWithShape="0">
              <a:srgbClr val="000000">
                <a:alpha val="70000"/>
              </a:srgbClr>
            </a:outerShdw>
          </a:effectLst>
        </p:spPr>
      </p:pic>
      <p:pic>
        <p:nvPicPr>
          <p:cNvPr id="570379" name="Picture 11"/>
          <p:cNvPicPr>
            <a:picLocks noChangeAspect="1" noChangeArrowheads="1"/>
          </p:cNvPicPr>
          <p:nvPr/>
        </p:nvPicPr>
        <p:blipFill>
          <a:blip r:embed="rId6" cstate="print"/>
          <a:srcRect/>
          <a:stretch>
            <a:fillRect/>
          </a:stretch>
        </p:blipFill>
        <p:spPr bwMode="auto">
          <a:xfrm>
            <a:off x="1053852" y="3526482"/>
            <a:ext cx="2017713" cy="19954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70377"/>
                                        </p:tgtEl>
                                        <p:attrNameLst>
                                          <p:attrName>style.visibility</p:attrName>
                                        </p:attrNameLst>
                                      </p:cBhvr>
                                      <p:to>
                                        <p:strVal val="visible"/>
                                      </p:to>
                                    </p:set>
                                    <p:animEffect transition="in" filter="checkerboard(across)">
                                      <p:cBhvr>
                                        <p:cTn id="7" dur="500"/>
                                        <p:tgtEl>
                                          <p:spTgt spid="57037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70378"/>
                                        </p:tgtEl>
                                        <p:attrNameLst>
                                          <p:attrName>style.visibility</p:attrName>
                                        </p:attrNameLst>
                                      </p:cBhvr>
                                      <p:to>
                                        <p:strVal val="visible"/>
                                      </p:to>
                                    </p:set>
                                    <p:animEffect transition="in" filter="checkerboard(across)">
                                      <p:cBhvr>
                                        <p:cTn id="12" dur="500"/>
                                        <p:tgtEl>
                                          <p:spTgt spid="570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1"/>
          </p:nvPr>
        </p:nvSpPr>
        <p:spPr/>
        <p:txBody>
          <a:bodyPr/>
          <a:lstStyle/>
          <a:p>
            <a:fld id="{53713D27-5CC9-430A-AEFF-133740E53D54}" type="slidenum">
              <a:rPr lang="en-US" altLang="zh-CN"/>
              <a:pPr/>
              <a:t>28</a:t>
            </a:fld>
            <a:endParaRPr lang="en-US" altLang="zh-CN"/>
          </a:p>
        </p:txBody>
      </p:sp>
      <p:sp>
        <p:nvSpPr>
          <p:cNvPr id="572418" name="Rectangle 2"/>
          <p:cNvSpPr>
            <a:spLocks noChangeArrowheads="1"/>
          </p:cNvSpPr>
          <p:nvPr/>
        </p:nvSpPr>
        <p:spPr bwMode="auto">
          <a:xfrm>
            <a:off x="335360" y="2306299"/>
            <a:ext cx="7308960" cy="3988143"/>
          </a:xfrm>
          <a:prstGeom prst="rect">
            <a:avLst/>
          </a:prstGeom>
          <a:noFill/>
          <a:ln w="28575">
            <a:noFill/>
            <a:miter lim="800000"/>
            <a:headEnd/>
            <a:tailEnd/>
          </a:ln>
          <a:effectLst/>
        </p:spPr>
        <p:txBody>
          <a:bodyPr wrap="square">
            <a:spAutoFit/>
          </a:bodyPr>
          <a:lstStyle/>
          <a:p>
            <a:pPr algn="just" eaLnBrk="0" hangingPunct="0">
              <a:lnSpc>
                <a:spcPct val="180000"/>
              </a:lnSpc>
              <a:spcBef>
                <a:spcPct val="0"/>
              </a:spcBef>
            </a:pPr>
            <a:r>
              <a:rPr lang="en-US" altLang="zh-CN" sz="2400" b="1" dirty="0">
                <a:solidFill>
                  <a:schemeClr val="tx2"/>
                </a:solidFill>
                <a:latin typeface="楷体_GB2312" pitchFamily="49" charset="-122"/>
                <a:ea typeface="楷体_GB2312" pitchFamily="49" charset="-122"/>
              </a:rPr>
              <a:t> </a:t>
            </a:r>
            <a:r>
              <a:rPr lang="zh-CN" altLang="en-US" sz="2400" b="1" dirty="0">
                <a:solidFill>
                  <a:schemeClr val="tx2"/>
                </a:solidFill>
                <a:latin typeface="楷体_GB2312" pitchFamily="49" charset="-122"/>
                <a:ea typeface="楷体_GB2312" pitchFamily="49" charset="-122"/>
              </a:rPr>
              <a:t>（</a:t>
            </a:r>
            <a:r>
              <a:rPr lang="en-US" altLang="zh-CN" sz="2400" b="1" dirty="0">
                <a:solidFill>
                  <a:schemeClr val="tx2"/>
                </a:solidFill>
                <a:latin typeface="楷体_GB2312" pitchFamily="49" charset="-122"/>
                <a:ea typeface="楷体_GB2312" pitchFamily="49" charset="-122"/>
              </a:rPr>
              <a:t>1</a:t>
            </a:r>
            <a:r>
              <a:rPr lang="zh-CN" altLang="en-US" sz="2400" b="1" dirty="0">
                <a:solidFill>
                  <a:schemeClr val="tx2"/>
                </a:solidFill>
                <a:latin typeface="楷体_GB2312" pitchFamily="49" charset="-122"/>
                <a:ea typeface="楷体_GB2312" pitchFamily="49" charset="-122"/>
              </a:rPr>
              <a:t>）可逆过程是以无限小的变化进行，系统始终无限接近于平衡态。</a:t>
            </a:r>
          </a:p>
          <a:p>
            <a:pPr algn="just" eaLnBrk="0" hangingPunct="0">
              <a:lnSpc>
                <a:spcPct val="180000"/>
              </a:lnSpc>
              <a:spcBef>
                <a:spcPct val="0"/>
              </a:spcBef>
            </a:pPr>
            <a:r>
              <a:rPr lang="zh-CN" altLang="en-US" sz="2400" b="1" dirty="0">
                <a:solidFill>
                  <a:schemeClr val="tx2"/>
                </a:solidFill>
                <a:latin typeface="楷体_GB2312" pitchFamily="49" charset="-122"/>
                <a:ea typeface="楷体_GB2312" pitchFamily="49" charset="-122"/>
              </a:rPr>
              <a:t> （</a:t>
            </a:r>
            <a:r>
              <a:rPr lang="en-US" altLang="zh-CN" sz="2400" b="1" dirty="0">
                <a:solidFill>
                  <a:schemeClr val="tx2"/>
                </a:solidFill>
                <a:latin typeface="楷体_GB2312" pitchFamily="49" charset="-122"/>
                <a:ea typeface="楷体_GB2312" pitchFamily="49" charset="-122"/>
              </a:rPr>
              <a:t>2</a:t>
            </a:r>
            <a:r>
              <a:rPr lang="zh-CN" altLang="en-US" sz="2400" b="1" dirty="0">
                <a:solidFill>
                  <a:schemeClr val="tx2"/>
                </a:solidFill>
                <a:latin typeface="楷体_GB2312" pitchFamily="49" charset="-122"/>
                <a:ea typeface="楷体_GB2312" pitchFamily="49" charset="-122"/>
              </a:rPr>
              <a:t>）</a:t>
            </a:r>
            <a:r>
              <a:rPr lang="zh-CN" altLang="en-US" sz="2400" b="1" dirty="0">
                <a:solidFill>
                  <a:schemeClr val="tx1"/>
                </a:solidFill>
                <a:latin typeface="楷体_GB2312" pitchFamily="49" charset="-122"/>
                <a:ea typeface="楷体_GB2312" pitchFamily="49" charset="-122"/>
              </a:rPr>
              <a:t>过程可以逆向进行，且使系统和环境都能恢复原状</a:t>
            </a:r>
          </a:p>
          <a:p>
            <a:pPr algn="just" eaLnBrk="0" hangingPunct="0">
              <a:lnSpc>
                <a:spcPct val="180000"/>
              </a:lnSpc>
              <a:spcBef>
                <a:spcPct val="0"/>
              </a:spcBef>
            </a:pPr>
            <a:r>
              <a:rPr lang="zh-CN" altLang="en-US" sz="2400" b="1" dirty="0">
                <a:solidFill>
                  <a:schemeClr val="tx1"/>
                </a:solidFill>
                <a:latin typeface="楷体_GB2312" pitchFamily="49" charset="-122"/>
                <a:ea typeface="楷体_GB2312" pitchFamily="49" charset="-122"/>
              </a:rPr>
              <a:t> </a:t>
            </a:r>
            <a:r>
              <a:rPr lang="zh-CN" altLang="en-US" sz="2400" b="1" dirty="0">
                <a:solidFill>
                  <a:schemeClr val="tx2"/>
                </a:solidFill>
                <a:latin typeface="楷体_GB2312" pitchFamily="49" charset="-122"/>
                <a:ea typeface="楷体_GB2312" pitchFamily="49" charset="-122"/>
              </a:rPr>
              <a:t>（</a:t>
            </a:r>
            <a:r>
              <a:rPr lang="en-US" altLang="zh-CN" sz="2400" b="1" dirty="0">
                <a:solidFill>
                  <a:schemeClr val="tx2"/>
                </a:solidFill>
                <a:latin typeface="楷体_GB2312" pitchFamily="49" charset="-122"/>
                <a:ea typeface="楷体_GB2312" pitchFamily="49" charset="-122"/>
              </a:rPr>
              <a:t>3</a:t>
            </a:r>
            <a:r>
              <a:rPr lang="zh-CN" altLang="en-US" sz="2400" b="1" dirty="0">
                <a:solidFill>
                  <a:schemeClr val="tx2"/>
                </a:solidFill>
                <a:latin typeface="楷体_GB2312" pitchFamily="49" charset="-122"/>
                <a:ea typeface="楷体_GB2312" pitchFamily="49" charset="-122"/>
              </a:rPr>
              <a:t>）</a:t>
            </a:r>
            <a:r>
              <a:rPr lang="zh-CN" altLang="en-US" sz="2400" b="1" dirty="0">
                <a:solidFill>
                  <a:srgbClr val="FF3300"/>
                </a:solidFill>
                <a:latin typeface="楷体_GB2312" pitchFamily="49" charset="-122"/>
                <a:ea typeface="楷体_GB2312" pitchFamily="49" charset="-122"/>
              </a:rPr>
              <a:t>系统在可逆过程中作最大功，环境在可逆过程中作最小功</a:t>
            </a:r>
            <a:r>
              <a:rPr lang="zh-CN" altLang="en-US" sz="2400" b="1" dirty="0">
                <a:solidFill>
                  <a:schemeClr val="tx2"/>
                </a:solidFill>
                <a:latin typeface="楷体_GB2312" pitchFamily="49" charset="-122"/>
                <a:ea typeface="楷体_GB2312" pitchFamily="49" charset="-122"/>
              </a:rPr>
              <a:t>  </a:t>
            </a:r>
          </a:p>
        </p:txBody>
      </p:sp>
      <p:sp>
        <p:nvSpPr>
          <p:cNvPr id="572419" name="Text Box 3"/>
          <p:cNvSpPr txBox="1">
            <a:spLocks noChangeArrowheads="1"/>
          </p:cNvSpPr>
          <p:nvPr/>
        </p:nvSpPr>
        <p:spPr bwMode="auto">
          <a:xfrm>
            <a:off x="191344" y="1527178"/>
            <a:ext cx="7864475" cy="427037"/>
          </a:xfrm>
          <a:prstGeom prst="rect">
            <a:avLst/>
          </a:prstGeom>
          <a:noFill/>
          <a:ln w="12700" cap="sq">
            <a:noFill/>
            <a:miter lim="800000"/>
            <a:headEnd/>
            <a:tailEnd/>
          </a:ln>
          <a:effectLst/>
        </p:spPr>
        <p:txBody>
          <a:bodyPr tIns="0" bIns="0">
            <a:spAutoFit/>
          </a:bodyPr>
          <a:lstStyle/>
          <a:p>
            <a:pPr fontAlgn="t">
              <a:lnSpc>
                <a:spcPct val="100000"/>
              </a:lnSpc>
              <a:spcBef>
                <a:spcPct val="0"/>
              </a:spcBef>
            </a:pPr>
            <a:r>
              <a:rPr lang="zh-CN" altLang="en-US" sz="2800" b="1" dirty="0">
                <a:solidFill>
                  <a:schemeClr val="tx2"/>
                </a:solidFill>
                <a:latin typeface="楷体_GB2312" pitchFamily="49" charset="-122"/>
                <a:ea typeface="楷体_GB2312" pitchFamily="49" charset="-122"/>
              </a:rPr>
              <a:t>可逆过程的特点：</a:t>
            </a:r>
          </a:p>
        </p:txBody>
      </p:sp>
      <p:pic>
        <p:nvPicPr>
          <p:cNvPr id="572420" name="Picture 4"/>
          <p:cNvPicPr>
            <a:picLocks noChangeAspect="1" noChangeArrowheads="1"/>
          </p:cNvPicPr>
          <p:nvPr/>
        </p:nvPicPr>
        <p:blipFill>
          <a:blip r:embed="rId2" cstate="print"/>
          <a:srcRect/>
          <a:stretch>
            <a:fillRect/>
          </a:stretch>
        </p:blipFill>
        <p:spPr bwMode="auto">
          <a:xfrm>
            <a:off x="7969348" y="1954215"/>
            <a:ext cx="4031308" cy="398814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72421" name="Rectangle 5"/>
          <p:cNvSpPr>
            <a:spLocks noChangeArrowheads="1"/>
          </p:cNvSpPr>
          <p:nvPr/>
        </p:nvSpPr>
        <p:spPr bwMode="auto">
          <a:xfrm>
            <a:off x="4511676" y="338139"/>
            <a:ext cx="2632075" cy="579437"/>
          </a:xfrm>
          <a:prstGeom prst="rect">
            <a:avLst/>
          </a:prstGeom>
          <a:noFill/>
          <a:ln w="9525">
            <a:noFill/>
            <a:miter lim="800000"/>
            <a:headEnd/>
            <a:tailEnd/>
          </a:ln>
          <a:effectLst/>
        </p:spPr>
        <p:txBody>
          <a:bodyPr wrap="none" anchor="ctr">
            <a:spAutoFit/>
          </a:bodyPr>
          <a:lstStyle/>
          <a:p>
            <a:pPr>
              <a:lnSpc>
                <a:spcPct val="100000"/>
              </a:lnSpc>
              <a:spcBef>
                <a:spcPct val="0"/>
              </a:spcBef>
            </a:pPr>
            <a:r>
              <a:rPr kumimoji="0" lang="zh-CN" altLang="en-US" b="1">
                <a:solidFill>
                  <a:schemeClr val="tx1"/>
                </a:solidFill>
                <a:latin typeface="Arial" charset="0"/>
                <a:ea typeface="楷体_GB2312" pitchFamily="49" charset="-122"/>
              </a:rPr>
              <a:t>三、可逆过程</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2418">
                                            <p:txEl>
                                              <p:pRg st="0" end="0"/>
                                            </p:txEl>
                                          </p:spTgt>
                                        </p:tgtEl>
                                        <p:attrNameLst>
                                          <p:attrName>style.visibility</p:attrName>
                                        </p:attrNameLst>
                                      </p:cBhvr>
                                      <p:to>
                                        <p:strVal val="visible"/>
                                      </p:to>
                                    </p:set>
                                    <p:animEffect transition="in" filter="wipe(left)">
                                      <p:cBhvr>
                                        <p:cTn id="7" dur="500"/>
                                        <p:tgtEl>
                                          <p:spTgt spid="5724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2418">
                                            <p:txEl>
                                              <p:pRg st="1" end="1"/>
                                            </p:txEl>
                                          </p:spTgt>
                                        </p:tgtEl>
                                        <p:attrNameLst>
                                          <p:attrName>style.visibility</p:attrName>
                                        </p:attrNameLst>
                                      </p:cBhvr>
                                      <p:to>
                                        <p:strVal val="visible"/>
                                      </p:to>
                                    </p:set>
                                    <p:animEffect transition="in" filter="wipe(left)">
                                      <p:cBhvr>
                                        <p:cTn id="12" dur="500"/>
                                        <p:tgtEl>
                                          <p:spTgt spid="5724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2418">
                                            <p:txEl>
                                              <p:pRg st="2" end="2"/>
                                            </p:txEl>
                                          </p:spTgt>
                                        </p:tgtEl>
                                        <p:attrNameLst>
                                          <p:attrName>style.visibility</p:attrName>
                                        </p:attrNameLst>
                                      </p:cBhvr>
                                      <p:to>
                                        <p:strVal val="visible"/>
                                      </p:to>
                                    </p:set>
                                    <p:animEffect transition="in" filter="wipe(left)">
                                      <p:cBhvr>
                                        <p:cTn id="17" dur="500"/>
                                        <p:tgtEl>
                                          <p:spTgt spid="5724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4"/>
          <p:cNvSpPr>
            <a:spLocks noGrp="1"/>
          </p:cNvSpPr>
          <p:nvPr>
            <p:ph type="sldNum" sz="quarter" idx="11"/>
          </p:nvPr>
        </p:nvSpPr>
        <p:spPr/>
        <p:txBody>
          <a:bodyPr/>
          <a:lstStyle/>
          <a:p>
            <a:fld id="{0CF3D0BD-3E80-4B90-A2A9-015F90631924}" type="slidenum">
              <a:rPr lang="en-US" altLang="zh-CN"/>
              <a:pPr/>
              <a:t>29</a:t>
            </a:fld>
            <a:endParaRPr lang="en-US" altLang="zh-CN"/>
          </a:p>
        </p:txBody>
      </p:sp>
      <p:pic>
        <p:nvPicPr>
          <p:cNvPr id="573443" name="Picture 3" descr="1_27_1">
            <a:hlinkClick r:id="" action="ppaction://hlinkshowjump?jump=nextslide"/>
          </p:cNvPr>
          <p:cNvPicPr>
            <a:picLocks noChangeAspect="1" noChangeArrowheads="1"/>
          </p:cNvPicPr>
          <p:nvPr/>
        </p:nvPicPr>
        <p:blipFill>
          <a:blip r:embed="rId2" cstate="print"/>
          <a:srcRect l="7584" r="7375"/>
          <a:stretch>
            <a:fillRect/>
          </a:stretch>
        </p:blipFill>
        <p:spPr bwMode="auto">
          <a:xfrm>
            <a:off x="7392145" y="1484313"/>
            <a:ext cx="2987675" cy="2743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73463" name="Rectangle 23"/>
          <p:cNvSpPr>
            <a:spLocks noChangeArrowheads="1"/>
          </p:cNvSpPr>
          <p:nvPr/>
        </p:nvSpPr>
        <p:spPr bwMode="auto">
          <a:xfrm>
            <a:off x="3216276" y="333375"/>
            <a:ext cx="4716463" cy="581506"/>
          </a:xfrm>
          <a:prstGeom prst="rect">
            <a:avLst/>
          </a:prstGeom>
          <a:noFill/>
          <a:ln w="9525" algn="ctr">
            <a:noFill/>
            <a:miter lim="800000"/>
            <a:headEnd/>
            <a:tailEnd/>
          </a:ln>
          <a:effectLst/>
        </p:spPr>
        <p:txBody>
          <a:bodyPr>
            <a:spAutoFit/>
          </a:bodyPr>
          <a:lstStyle/>
          <a:p>
            <a:pPr>
              <a:lnSpc>
                <a:spcPct val="125000"/>
              </a:lnSpc>
            </a:pPr>
            <a:r>
              <a:rPr lang="zh-CN" altLang="en-US" sz="2800" b="1" dirty="0">
                <a:solidFill>
                  <a:schemeClr val="tx1"/>
                </a:solidFill>
                <a:ea typeface="楷体_GB2312" pitchFamily="49" charset="-122"/>
              </a:rPr>
              <a:t>系统在可逆过程中作最大功</a:t>
            </a:r>
          </a:p>
        </p:txBody>
      </p:sp>
      <p:grpSp>
        <p:nvGrpSpPr>
          <p:cNvPr id="573468" name="Group 28"/>
          <p:cNvGrpSpPr>
            <a:grpSpLocks/>
          </p:cNvGrpSpPr>
          <p:nvPr/>
        </p:nvGrpSpPr>
        <p:grpSpPr bwMode="auto">
          <a:xfrm>
            <a:off x="4943475" y="3473450"/>
            <a:ext cx="4752976" cy="3384550"/>
            <a:chOff x="2109" y="2024"/>
            <a:chExt cx="2994" cy="2132"/>
          </a:xfrm>
        </p:grpSpPr>
        <p:grpSp>
          <p:nvGrpSpPr>
            <p:cNvPr id="573444" name="Group 4"/>
            <p:cNvGrpSpPr>
              <a:grpSpLocks/>
            </p:cNvGrpSpPr>
            <p:nvPr/>
          </p:nvGrpSpPr>
          <p:grpSpPr bwMode="auto">
            <a:xfrm>
              <a:off x="2109" y="2024"/>
              <a:ext cx="1917" cy="2132"/>
              <a:chOff x="1837" y="890"/>
              <a:chExt cx="1917" cy="2132"/>
            </a:xfrm>
          </p:grpSpPr>
          <p:sp>
            <p:nvSpPr>
              <p:cNvPr id="573445" name="Line 5"/>
              <p:cNvSpPr>
                <a:spLocks noChangeShapeType="1"/>
              </p:cNvSpPr>
              <p:nvPr/>
            </p:nvSpPr>
            <p:spPr bwMode="auto">
              <a:xfrm flipV="1">
                <a:off x="2081" y="929"/>
                <a:ext cx="0" cy="1788"/>
              </a:xfrm>
              <a:prstGeom prst="line">
                <a:avLst/>
              </a:prstGeom>
              <a:noFill/>
              <a:ln w="28575">
                <a:solidFill>
                  <a:schemeClr val="tx1"/>
                </a:solidFill>
                <a:round/>
                <a:headEnd/>
                <a:tailEnd type="triangle" w="med" len="med"/>
              </a:ln>
              <a:effectLst/>
            </p:spPr>
            <p:txBody>
              <a:bodyPr/>
              <a:lstStyle/>
              <a:p>
                <a:endParaRPr lang="zh-CN" altLang="en-US"/>
              </a:p>
            </p:txBody>
          </p:sp>
          <p:sp>
            <p:nvSpPr>
              <p:cNvPr id="573446" name="Line 6"/>
              <p:cNvSpPr>
                <a:spLocks noChangeShapeType="1"/>
              </p:cNvSpPr>
              <p:nvPr/>
            </p:nvSpPr>
            <p:spPr bwMode="auto">
              <a:xfrm>
                <a:off x="2081" y="2735"/>
                <a:ext cx="1582" cy="0"/>
              </a:xfrm>
              <a:prstGeom prst="line">
                <a:avLst/>
              </a:prstGeom>
              <a:noFill/>
              <a:ln w="28575">
                <a:solidFill>
                  <a:schemeClr val="tx1"/>
                </a:solidFill>
                <a:round/>
                <a:headEnd/>
                <a:tailEnd type="triangle" w="med" len="med"/>
              </a:ln>
              <a:effectLst/>
            </p:spPr>
            <p:txBody>
              <a:bodyPr/>
              <a:lstStyle/>
              <a:p>
                <a:endParaRPr lang="zh-CN" altLang="en-US"/>
              </a:p>
            </p:txBody>
          </p:sp>
          <p:sp>
            <p:nvSpPr>
              <p:cNvPr id="573447" name="Line 7"/>
              <p:cNvSpPr>
                <a:spLocks noChangeShapeType="1"/>
              </p:cNvSpPr>
              <p:nvPr/>
            </p:nvSpPr>
            <p:spPr bwMode="auto">
              <a:xfrm>
                <a:off x="2429" y="1321"/>
                <a:ext cx="0" cy="1414"/>
              </a:xfrm>
              <a:prstGeom prst="line">
                <a:avLst/>
              </a:prstGeom>
              <a:noFill/>
              <a:ln w="28575">
                <a:solidFill>
                  <a:schemeClr val="tx1"/>
                </a:solidFill>
                <a:round/>
                <a:headEnd/>
                <a:tailEnd/>
              </a:ln>
              <a:effectLst/>
            </p:spPr>
            <p:txBody>
              <a:bodyPr/>
              <a:lstStyle/>
              <a:p>
                <a:endParaRPr lang="zh-CN" altLang="en-US"/>
              </a:p>
            </p:txBody>
          </p:sp>
          <p:sp>
            <p:nvSpPr>
              <p:cNvPr id="573448" name="Freeform 8"/>
              <p:cNvSpPr>
                <a:spLocks/>
              </p:cNvSpPr>
              <p:nvPr/>
            </p:nvSpPr>
            <p:spPr bwMode="auto">
              <a:xfrm>
                <a:off x="2429" y="1321"/>
                <a:ext cx="1118" cy="971"/>
              </a:xfrm>
              <a:custGeom>
                <a:avLst/>
                <a:gdLst/>
                <a:ahLst/>
                <a:cxnLst>
                  <a:cxn ang="0">
                    <a:pos x="0" y="0"/>
                  </a:cxn>
                  <a:cxn ang="0">
                    <a:pos x="576" y="720"/>
                  </a:cxn>
                  <a:cxn ang="0">
                    <a:pos x="1248" y="1056"/>
                  </a:cxn>
                  <a:cxn ang="0">
                    <a:pos x="1392" y="1104"/>
                  </a:cxn>
                </a:cxnLst>
                <a:rect l="0" t="0" r="r" b="b"/>
                <a:pathLst>
                  <a:path w="1392" h="1120">
                    <a:moveTo>
                      <a:pt x="0" y="0"/>
                    </a:moveTo>
                    <a:cubicBezTo>
                      <a:pt x="184" y="272"/>
                      <a:pt x="368" y="544"/>
                      <a:pt x="576" y="720"/>
                    </a:cubicBezTo>
                    <a:cubicBezTo>
                      <a:pt x="784" y="896"/>
                      <a:pt x="1112" y="992"/>
                      <a:pt x="1248" y="1056"/>
                    </a:cubicBezTo>
                    <a:cubicBezTo>
                      <a:pt x="1384" y="1120"/>
                      <a:pt x="1388" y="1112"/>
                      <a:pt x="1392" y="1104"/>
                    </a:cubicBezTo>
                  </a:path>
                </a:pathLst>
              </a:custGeom>
              <a:noFill/>
              <a:ln w="38100" cap="flat" cmpd="sng">
                <a:solidFill>
                  <a:schemeClr val="tx1"/>
                </a:solidFill>
                <a:prstDash val="dashDot"/>
                <a:round/>
                <a:headEnd/>
                <a:tailEnd/>
              </a:ln>
              <a:effectLst/>
            </p:spPr>
            <p:txBody>
              <a:bodyPr/>
              <a:lstStyle/>
              <a:p>
                <a:endParaRPr lang="zh-CN" altLang="en-US"/>
              </a:p>
            </p:txBody>
          </p:sp>
          <p:sp>
            <p:nvSpPr>
              <p:cNvPr id="573449" name="Line 9"/>
              <p:cNvSpPr>
                <a:spLocks noChangeShapeType="1"/>
              </p:cNvSpPr>
              <p:nvPr/>
            </p:nvSpPr>
            <p:spPr bwMode="auto">
              <a:xfrm>
                <a:off x="2081" y="1321"/>
                <a:ext cx="348" cy="0"/>
              </a:xfrm>
              <a:prstGeom prst="line">
                <a:avLst/>
              </a:prstGeom>
              <a:noFill/>
              <a:ln w="28575">
                <a:solidFill>
                  <a:schemeClr val="tx1"/>
                </a:solidFill>
                <a:round/>
                <a:headEnd/>
                <a:tailEnd/>
              </a:ln>
              <a:effectLst/>
            </p:spPr>
            <p:txBody>
              <a:bodyPr/>
              <a:lstStyle/>
              <a:p>
                <a:endParaRPr lang="zh-CN" altLang="en-US"/>
              </a:p>
            </p:txBody>
          </p:sp>
          <p:sp>
            <p:nvSpPr>
              <p:cNvPr id="573450" name="Text Box 10"/>
              <p:cNvSpPr txBox="1">
                <a:spLocks noChangeArrowheads="1"/>
              </p:cNvSpPr>
              <p:nvPr/>
            </p:nvSpPr>
            <p:spPr bwMode="auto">
              <a:xfrm>
                <a:off x="1882" y="890"/>
                <a:ext cx="196" cy="231"/>
              </a:xfrm>
              <a:prstGeom prst="rect">
                <a:avLst/>
              </a:prstGeom>
              <a:noFill/>
              <a:ln w="9525">
                <a:noFill/>
                <a:miter lim="800000"/>
                <a:headEnd/>
                <a:tailEnd/>
              </a:ln>
              <a:effectLst/>
            </p:spPr>
            <p:txBody>
              <a:bodyPr wrap="none">
                <a:spAutoFit/>
              </a:bodyPr>
              <a:lstStyle/>
              <a:p>
                <a:pPr>
                  <a:lnSpc>
                    <a:spcPct val="100000"/>
                  </a:lnSpc>
                  <a:spcBef>
                    <a:spcPct val="0"/>
                  </a:spcBef>
                </a:pPr>
                <a:r>
                  <a:rPr kumimoji="0" lang="en-US" altLang="zh-CN" sz="1800">
                    <a:solidFill>
                      <a:schemeClr val="tx1"/>
                    </a:solidFill>
                    <a:latin typeface="Arial" charset="0"/>
                  </a:rPr>
                  <a:t>p</a:t>
                </a:r>
              </a:p>
            </p:txBody>
          </p:sp>
          <p:sp>
            <p:nvSpPr>
              <p:cNvPr id="573451" name="Text Box 11"/>
              <p:cNvSpPr txBox="1">
                <a:spLocks noChangeArrowheads="1"/>
              </p:cNvSpPr>
              <p:nvPr/>
            </p:nvSpPr>
            <p:spPr bwMode="auto">
              <a:xfrm>
                <a:off x="1837" y="1165"/>
                <a:ext cx="249" cy="231"/>
              </a:xfrm>
              <a:prstGeom prst="rect">
                <a:avLst/>
              </a:prstGeom>
              <a:noFill/>
              <a:ln w="9525">
                <a:noFill/>
                <a:miter lim="800000"/>
                <a:headEnd/>
                <a:tailEnd/>
              </a:ln>
              <a:effectLst/>
            </p:spPr>
            <p:txBody>
              <a:bodyPr wrap="none">
                <a:spAutoFit/>
              </a:bodyPr>
              <a:lstStyle/>
              <a:p>
                <a:pPr>
                  <a:lnSpc>
                    <a:spcPct val="100000"/>
                  </a:lnSpc>
                  <a:spcBef>
                    <a:spcPct val="0"/>
                  </a:spcBef>
                </a:pPr>
                <a:r>
                  <a:rPr kumimoji="0" lang="en-US" altLang="zh-CN" sz="1800">
                    <a:solidFill>
                      <a:schemeClr val="tx1"/>
                    </a:solidFill>
                    <a:latin typeface="Arial" charset="0"/>
                  </a:rPr>
                  <a:t>p</a:t>
                </a:r>
                <a:r>
                  <a:rPr kumimoji="0" lang="en-US" altLang="zh-CN" sz="1800" baseline="-25000">
                    <a:solidFill>
                      <a:schemeClr val="tx1"/>
                    </a:solidFill>
                    <a:latin typeface="Arial" charset="0"/>
                  </a:rPr>
                  <a:t>1</a:t>
                </a:r>
              </a:p>
            </p:txBody>
          </p:sp>
          <p:sp>
            <p:nvSpPr>
              <p:cNvPr id="573452" name="Text Box 12"/>
              <p:cNvSpPr txBox="1">
                <a:spLocks noChangeArrowheads="1"/>
              </p:cNvSpPr>
              <p:nvPr/>
            </p:nvSpPr>
            <p:spPr bwMode="auto">
              <a:xfrm>
                <a:off x="2355" y="1067"/>
                <a:ext cx="212" cy="231"/>
              </a:xfrm>
              <a:prstGeom prst="rect">
                <a:avLst/>
              </a:prstGeom>
              <a:noFill/>
              <a:ln w="9525">
                <a:noFill/>
                <a:miter lim="800000"/>
                <a:headEnd/>
                <a:tailEnd/>
              </a:ln>
              <a:effectLst/>
            </p:spPr>
            <p:txBody>
              <a:bodyPr wrap="none">
                <a:spAutoFit/>
              </a:bodyPr>
              <a:lstStyle/>
              <a:p>
                <a:pPr>
                  <a:lnSpc>
                    <a:spcPct val="100000"/>
                  </a:lnSpc>
                  <a:spcBef>
                    <a:spcPct val="0"/>
                  </a:spcBef>
                </a:pPr>
                <a:r>
                  <a:rPr kumimoji="0" lang="en-US" altLang="zh-CN" sz="1800">
                    <a:solidFill>
                      <a:schemeClr val="tx1"/>
                    </a:solidFill>
                    <a:latin typeface="Arial" charset="0"/>
                  </a:rPr>
                  <a:t>A</a:t>
                </a:r>
              </a:p>
            </p:txBody>
          </p:sp>
          <p:sp>
            <p:nvSpPr>
              <p:cNvPr id="573453" name="Text Box 13"/>
              <p:cNvSpPr txBox="1">
                <a:spLocks noChangeArrowheads="1"/>
              </p:cNvSpPr>
              <p:nvPr/>
            </p:nvSpPr>
            <p:spPr bwMode="auto">
              <a:xfrm>
                <a:off x="3501" y="2048"/>
                <a:ext cx="212" cy="231"/>
              </a:xfrm>
              <a:prstGeom prst="rect">
                <a:avLst/>
              </a:prstGeom>
              <a:noFill/>
              <a:ln w="9525">
                <a:noFill/>
                <a:miter lim="800000"/>
                <a:headEnd/>
                <a:tailEnd/>
              </a:ln>
              <a:effectLst/>
            </p:spPr>
            <p:txBody>
              <a:bodyPr wrap="none">
                <a:spAutoFit/>
              </a:bodyPr>
              <a:lstStyle/>
              <a:p>
                <a:pPr>
                  <a:lnSpc>
                    <a:spcPct val="100000"/>
                  </a:lnSpc>
                  <a:spcBef>
                    <a:spcPct val="0"/>
                  </a:spcBef>
                </a:pPr>
                <a:r>
                  <a:rPr kumimoji="0" lang="en-US" altLang="zh-CN" sz="1800">
                    <a:solidFill>
                      <a:schemeClr val="tx1"/>
                    </a:solidFill>
                    <a:latin typeface="Arial" charset="0"/>
                  </a:rPr>
                  <a:t>B</a:t>
                </a:r>
              </a:p>
            </p:txBody>
          </p:sp>
          <p:sp>
            <p:nvSpPr>
              <p:cNvPr id="573454" name="Rectangle 14"/>
              <p:cNvSpPr>
                <a:spLocks noChangeArrowheads="1"/>
              </p:cNvSpPr>
              <p:nvPr/>
            </p:nvSpPr>
            <p:spPr bwMode="auto">
              <a:xfrm>
                <a:off x="2940" y="2265"/>
                <a:ext cx="578" cy="457"/>
              </a:xfrm>
              <a:prstGeom prst="rect">
                <a:avLst/>
              </a:prstGeom>
              <a:solidFill>
                <a:srgbClr val="FF6699"/>
              </a:solidFill>
              <a:ln w="9525">
                <a:solidFill>
                  <a:schemeClr val="tx1"/>
                </a:solidFill>
                <a:miter lim="800000"/>
                <a:headEnd/>
                <a:tailEnd/>
              </a:ln>
              <a:effectLst/>
            </p:spPr>
            <p:txBody>
              <a:bodyPr wrap="none" anchor="ctr"/>
              <a:lstStyle/>
              <a:p>
                <a:pPr algn="ctr">
                  <a:lnSpc>
                    <a:spcPct val="100000"/>
                  </a:lnSpc>
                  <a:spcBef>
                    <a:spcPct val="0"/>
                  </a:spcBef>
                </a:pPr>
                <a:r>
                  <a:rPr kumimoji="0" lang="en-US" altLang="zh-CN" sz="1800">
                    <a:solidFill>
                      <a:schemeClr val="tx1"/>
                    </a:solidFill>
                    <a:latin typeface="Arial" charset="0"/>
                  </a:rPr>
                  <a:t>W2</a:t>
                </a:r>
              </a:p>
            </p:txBody>
          </p:sp>
          <p:sp>
            <p:nvSpPr>
              <p:cNvPr id="573455" name="Rectangle 15"/>
              <p:cNvSpPr>
                <a:spLocks noChangeArrowheads="1"/>
              </p:cNvSpPr>
              <p:nvPr/>
            </p:nvSpPr>
            <p:spPr bwMode="auto">
              <a:xfrm>
                <a:off x="2429" y="1987"/>
                <a:ext cx="501" cy="748"/>
              </a:xfrm>
              <a:prstGeom prst="rect">
                <a:avLst/>
              </a:prstGeom>
              <a:solidFill>
                <a:srgbClr val="99FF99"/>
              </a:solidFill>
              <a:ln w="9525">
                <a:solidFill>
                  <a:schemeClr val="tx1"/>
                </a:solidFill>
                <a:miter lim="800000"/>
                <a:headEnd/>
                <a:tailEnd/>
              </a:ln>
              <a:effectLst/>
            </p:spPr>
            <p:txBody>
              <a:bodyPr wrap="none" anchor="ctr"/>
              <a:lstStyle/>
              <a:p>
                <a:pPr algn="ctr">
                  <a:lnSpc>
                    <a:spcPct val="100000"/>
                  </a:lnSpc>
                  <a:spcBef>
                    <a:spcPct val="0"/>
                  </a:spcBef>
                </a:pPr>
                <a:r>
                  <a:rPr kumimoji="0" lang="en-US" altLang="zh-CN" sz="1800">
                    <a:solidFill>
                      <a:schemeClr val="tx1"/>
                    </a:solidFill>
                    <a:latin typeface="Arial" charset="0"/>
                  </a:rPr>
                  <a:t>W1</a:t>
                </a:r>
              </a:p>
            </p:txBody>
          </p:sp>
          <p:sp>
            <p:nvSpPr>
              <p:cNvPr id="573456" name="Text Box 16"/>
              <p:cNvSpPr txBox="1">
                <a:spLocks noChangeArrowheads="1"/>
              </p:cNvSpPr>
              <p:nvPr/>
            </p:nvSpPr>
            <p:spPr bwMode="auto">
              <a:xfrm>
                <a:off x="2343" y="2791"/>
                <a:ext cx="292" cy="231"/>
              </a:xfrm>
              <a:prstGeom prst="rect">
                <a:avLst/>
              </a:prstGeom>
              <a:noFill/>
              <a:ln w="9525">
                <a:noFill/>
                <a:miter lim="800000"/>
                <a:headEnd/>
                <a:tailEnd/>
              </a:ln>
              <a:effectLst/>
            </p:spPr>
            <p:txBody>
              <a:bodyPr wrap="none">
                <a:spAutoFit/>
              </a:bodyPr>
              <a:lstStyle/>
              <a:p>
                <a:pPr>
                  <a:lnSpc>
                    <a:spcPct val="100000"/>
                  </a:lnSpc>
                  <a:spcBef>
                    <a:spcPct val="0"/>
                  </a:spcBef>
                </a:pPr>
                <a:r>
                  <a:rPr kumimoji="0" lang="en-US" altLang="zh-CN" sz="1800">
                    <a:solidFill>
                      <a:schemeClr val="tx1"/>
                    </a:solidFill>
                    <a:latin typeface="Arial" charset="0"/>
                  </a:rPr>
                  <a:t>V1</a:t>
                </a:r>
              </a:p>
            </p:txBody>
          </p:sp>
          <p:sp>
            <p:nvSpPr>
              <p:cNvPr id="573457" name="Text Box 17"/>
              <p:cNvSpPr txBox="1">
                <a:spLocks noChangeArrowheads="1"/>
              </p:cNvSpPr>
              <p:nvPr/>
            </p:nvSpPr>
            <p:spPr bwMode="auto">
              <a:xfrm>
                <a:off x="2830" y="2776"/>
                <a:ext cx="244" cy="231"/>
              </a:xfrm>
              <a:prstGeom prst="rect">
                <a:avLst/>
              </a:prstGeom>
              <a:noFill/>
              <a:ln w="9525">
                <a:noFill/>
                <a:miter lim="800000"/>
                <a:headEnd/>
                <a:tailEnd/>
              </a:ln>
              <a:effectLst/>
            </p:spPr>
            <p:txBody>
              <a:bodyPr wrap="none">
                <a:spAutoFit/>
              </a:bodyPr>
              <a:lstStyle/>
              <a:p>
                <a:pPr>
                  <a:lnSpc>
                    <a:spcPct val="100000"/>
                  </a:lnSpc>
                  <a:spcBef>
                    <a:spcPct val="0"/>
                  </a:spcBef>
                </a:pPr>
                <a:r>
                  <a:rPr kumimoji="0" lang="en-US" altLang="zh-CN" sz="1800">
                    <a:solidFill>
                      <a:schemeClr val="tx1"/>
                    </a:solidFill>
                    <a:latin typeface="Arial" charset="0"/>
                  </a:rPr>
                  <a:t>V’</a:t>
                </a:r>
              </a:p>
            </p:txBody>
          </p:sp>
          <p:sp>
            <p:nvSpPr>
              <p:cNvPr id="573458" name="Text Box 18"/>
              <p:cNvSpPr txBox="1">
                <a:spLocks noChangeArrowheads="1"/>
              </p:cNvSpPr>
              <p:nvPr/>
            </p:nvSpPr>
            <p:spPr bwMode="auto">
              <a:xfrm>
                <a:off x="3462" y="2791"/>
                <a:ext cx="292" cy="231"/>
              </a:xfrm>
              <a:prstGeom prst="rect">
                <a:avLst/>
              </a:prstGeom>
              <a:noFill/>
              <a:ln w="9525">
                <a:noFill/>
                <a:miter lim="800000"/>
                <a:headEnd/>
                <a:tailEnd/>
              </a:ln>
              <a:effectLst/>
            </p:spPr>
            <p:txBody>
              <a:bodyPr wrap="none">
                <a:spAutoFit/>
              </a:bodyPr>
              <a:lstStyle/>
              <a:p>
                <a:pPr>
                  <a:lnSpc>
                    <a:spcPct val="100000"/>
                  </a:lnSpc>
                  <a:spcBef>
                    <a:spcPct val="0"/>
                  </a:spcBef>
                </a:pPr>
                <a:r>
                  <a:rPr kumimoji="0" lang="en-US" altLang="zh-CN" sz="1800">
                    <a:solidFill>
                      <a:schemeClr val="tx1"/>
                    </a:solidFill>
                    <a:latin typeface="Arial" charset="0"/>
                  </a:rPr>
                  <a:t>V2</a:t>
                </a:r>
              </a:p>
            </p:txBody>
          </p:sp>
          <p:sp>
            <p:nvSpPr>
              <p:cNvPr id="573459" name="Line 19"/>
              <p:cNvSpPr>
                <a:spLocks noChangeShapeType="1"/>
              </p:cNvSpPr>
              <p:nvPr/>
            </p:nvSpPr>
            <p:spPr bwMode="auto">
              <a:xfrm>
                <a:off x="2081" y="1987"/>
                <a:ext cx="348" cy="0"/>
              </a:xfrm>
              <a:prstGeom prst="line">
                <a:avLst/>
              </a:prstGeom>
              <a:noFill/>
              <a:ln w="28575">
                <a:solidFill>
                  <a:schemeClr val="tx1"/>
                </a:solidFill>
                <a:prstDash val="dashDot"/>
                <a:round/>
                <a:headEnd/>
                <a:tailEnd/>
              </a:ln>
              <a:effectLst/>
            </p:spPr>
            <p:txBody>
              <a:bodyPr/>
              <a:lstStyle/>
              <a:p>
                <a:endParaRPr lang="zh-CN" altLang="en-US"/>
              </a:p>
            </p:txBody>
          </p:sp>
          <p:sp>
            <p:nvSpPr>
              <p:cNvPr id="573460" name="Text Box 20"/>
              <p:cNvSpPr txBox="1">
                <a:spLocks noChangeArrowheads="1"/>
              </p:cNvSpPr>
              <p:nvPr/>
            </p:nvSpPr>
            <p:spPr bwMode="auto">
              <a:xfrm>
                <a:off x="1837" y="1911"/>
                <a:ext cx="244" cy="231"/>
              </a:xfrm>
              <a:prstGeom prst="rect">
                <a:avLst/>
              </a:prstGeom>
              <a:noFill/>
              <a:ln w="9525">
                <a:noFill/>
                <a:miter lim="800000"/>
                <a:headEnd/>
                <a:tailEnd/>
              </a:ln>
              <a:effectLst/>
            </p:spPr>
            <p:txBody>
              <a:bodyPr wrap="none">
                <a:spAutoFit/>
              </a:bodyPr>
              <a:lstStyle/>
              <a:p>
                <a:pPr>
                  <a:lnSpc>
                    <a:spcPct val="100000"/>
                  </a:lnSpc>
                  <a:spcBef>
                    <a:spcPct val="0"/>
                  </a:spcBef>
                </a:pPr>
                <a:r>
                  <a:rPr kumimoji="0" lang="en-US" altLang="zh-CN" sz="1800">
                    <a:solidFill>
                      <a:schemeClr val="tx1"/>
                    </a:solidFill>
                    <a:latin typeface="Arial" charset="0"/>
                  </a:rPr>
                  <a:t>P’</a:t>
                </a:r>
              </a:p>
            </p:txBody>
          </p:sp>
          <p:sp>
            <p:nvSpPr>
              <p:cNvPr id="573461" name="Line 21"/>
              <p:cNvSpPr>
                <a:spLocks noChangeShapeType="1"/>
              </p:cNvSpPr>
              <p:nvPr/>
            </p:nvSpPr>
            <p:spPr bwMode="auto">
              <a:xfrm flipH="1">
                <a:off x="2081" y="2278"/>
                <a:ext cx="1428" cy="0"/>
              </a:xfrm>
              <a:prstGeom prst="line">
                <a:avLst/>
              </a:prstGeom>
              <a:noFill/>
              <a:ln w="38100">
                <a:solidFill>
                  <a:schemeClr val="tx1"/>
                </a:solidFill>
                <a:prstDash val="lgDash"/>
                <a:round/>
                <a:headEnd/>
                <a:tailEnd/>
              </a:ln>
              <a:effectLst/>
            </p:spPr>
            <p:txBody>
              <a:bodyPr/>
              <a:lstStyle/>
              <a:p>
                <a:endParaRPr lang="zh-CN" altLang="en-US"/>
              </a:p>
            </p:txBody>
          </p:sp>
          <p:sp>
            <p:nvSpPr>
              <p:cNvPr id="573462" name="Text Box 22"/>
              <p:cNvSpPr txBox="1">
                <a:spLocks noChangeArrowheads="1"/>
              </p:cNvSpPr>
              <p:nvPr/>
            </p:nvSpPr>
            <p:spPr bwMode="auto">
              <a:xfrm>
                <a:off x="1837" y="2186"/>
                <a:ext cx="252" cy="231"/>
              </a:xfrm>
              <a:prstGeom prst="rect">
                <a:avLst/>
              </a:prstGeom>
              <a:noFill/>
              <a:ln w="9525" algn="ctr">
                <a:noFill/>
                <a:miter lim="800000"/>
                <a:headEnd/>
                <a:tailEnd/>
              </a:ln>
              <a:effectLst/>
            </p:spPr>
            <p:txBody>
              <a:bodyPr wrap="none">
                <a:spAutoFit/>
              </a:bodyPr>
              <a:lstStyle/>
              <a:p>
                <a:pPr>
                  <a:lnSpc>
                    <a:spcPct val="100000"/>
                  </a:lnSpc>
                  <a:spcBef>
                    <a:spcPct val="0"/>
                  </a:spcBef>
                </a:pPr>
                <a:r>
                  <a:rPr kumimoji="0" lang="en-US" altLang="zh-CN" sz="1800" b="1">
                    <a:solidFill>
                      <a:schemeClr val="tx1"/>
                    </a:solidFill>
                  </a:rPr>
                  <a:t>P</a:t>
                </a:r>
                <a:r>
                  <a:rPr kumimoji="0" lang="en-US" altLang="zh-CN" sz="1800" b="1" baseline="-25000">
                    <a:solidFill>
                      <a:schemeClr val="tx1"/>
                    </a:solidFill>
                  </a:rPr>
                  <a:t>2</a:t>
                </a:r>
              </a:p>
            </p:txBody>
          </p:sp>
        </p:grpSp>
        <p:sp>
          <p:nvSpPr>
            <p:cNvPr id="573466" name="AutoShape 26"/>
            <p:cNvSpPr>
              <a:spLocks noChangeArrowheads="1"/>
            </p:cNvSpPr>
            <p:nvPr/>
          </p:nvSpPr>
          <p:spPr bwMode="auto">
            <a:xfrm>
              <a:off x="3969" y="2631"/>
              <a:ext cx="1134" cy="1044"/>
            </a:xfrm>
            <a:custGeom>
              <a:avLst/>
              <a:gdLst>
                <a:gd name="G0" fmla="+- 13231 0 0"/>
                <a:gd name="G1" fmla="+- 18768 0 0"/>
                <a:gd name="G2" fmla="+- 6157 0 0"/>
                <a:gd name="G3" fmla="*/ 13231 1 2"/>
                <a:gd name="G4" fmla="+- G3 10800 0"/>
                <a:gd name="G5" fmla="+- 21600 13231 18768"/>
                <a:gd name="G6" fmla="+- 18768 6157 0"/>
                <a:gd name="G7" fmla="*/ G6 1 2"/>
                <a:gd name="G8" fmla="*/ 18768 2 1"/>
                <a:gd name="G9" fmla="+- G8 0 21600"/>
                <a:gd name="G10" fmla="+- G5 0 G4"/>
                <a:gd name="G11" fmla="+- 13231 0 G4"/>
                <a:gd name="G12" fmla="*/ G2 G10 G11"/>
                <a:gd name="T0" fmla="*/ 17416 w 21600"/>
                <a:gd name="T1" fmla="*/ 0 h 21600"/>
                <a:gd name="T2" fmla="*/ 13231 w 21600"/>
                <a:gd name="T3" fmla="*/ 6157 h 21600"/>
                <a:gd name="T4" fmla="*/ 6157 w 21600"/>
                <a:gd name="T5" fmla="*/ 13231 h 21600"/>
                <a:gd name="T6" fmla="*/ 0 w 21600"/>
                <a:gd name="T7" fmla="*/ 17416 h 21600"/>
                <a:gd name="T8" fmla="*/ 6157 w 21600"/>
                <a:gd name="T9" fmla="*/ 21600 h 21600"/>
                <a:gd name="T10" fmla="*/ 12463 w 21600"/>
                <a:gd name="T11" fmla="*/ 18768 h 21600"/>
                <a:gd name="T12" fmla="*/ 18768 w 21600"/>
                <a:gd name="T13" fmla="*/ 12463 h 21600"/>
                <a:gd name="T14" fmla="*/ 21600 w 21600"/>
                <a:gd name="T15" fmla="*/ 6157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G12 w 21600"/>
                <a:gd name="T25" fmla="*/ G5 h 21600"/>
                <a:gd name="T26" fmla="*/ G1 w 21600"/>
                <a:gd name="T27" fmla="*/ G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7416" y="0"/>
                  </a:moveTo>
                  <a:lnTo>
                    <a:pt x="13231" y="6157"/>
                  </a:lnTo>
                  <a:lnTo>
                    <a:pt x="16063" y="6157"/>
                  </a:lnTo>
                  <a:lnTo>
                    <a:pt x="16063" y="16063"/>
                  </a:lnTo>
                  <a:lnTo>
                    <a:pt x="6157" y="16063"/>
                  </a:lnTo>
                  <a:lnTo>
                    <a:pt x="6157" y="13231"/>
                  </a:lnTo>
                  <a:lnTo>
                    <a:pt x="0" y="17416"/>
                  </a:lnTo>
                  <a:lnTo>
                    <a:pt x="6157" y="21600"/>
                  </a:lnTo>
                  <a:lnTo>
                    <a:pt x="6157" y="18768"/>
                  </a:lnTo>
                  <a:lnTo>
                    <a:pt x="18768" y="18768"/>
                  </a:lnTo>
                  <a:lnTo>
                    <a:pt x="18768" y="6157"/>
                  </a:lnTo>
                  <a:lnTo>
                    <a:pt x="21600" y="6157"/>
                  </a:lnTo>
                  <a:close/>
                </a:path>
              </a:pathLst>
            </a:custGeom>
            <a:ln>
              <a:headEnd/>
              <a:tailEnd/>
            </a:ln>
          </p:spPr>
          <p:style>
            <a:lnRef idx="0">
              <a:schemeClr val="accent2"/>
            </a:lnRef>
            <a:fillRef idx="3">
              <a:schemeClr val="accent2"/>
            </a:fillRef>
            <a:effectRef idx="3">
              <a:schemeClr val="accent2"/>
            </a:effectRef>
            <a:fontRef idx="minor">
              <a:schemeClr val="lt1"/>
            </a:fontRef>
          </p:style>
          <p:txBody>
            <a:bodyPr wrap="square" anchor="ctr">
              <a:spAutoFit/>
            </a:bodyPr>
            <a:lstStyle/>
            <a:p>
              <a:endParaRPr lang="zh-CN" altLang="en-US"/>
            </a:p>
          </p:txBody>
        </p:sp>
      </p:grpSp>
      <p:grpSp>
        <p:nvGrpSpPr>
          <p:cNvPr id="573469" name="Group 29"/>
          <p:cNvGrpSpPr>
            <a:grpSpLocks/>
          </p:cNvGrpSpPr>
          <p:nvPr/>
        </p:nvGrpSpPr>
        <p:grpSpPr bwMode="auto">
          <a:xfrm>
            <a:off x="1774826" y="1484313"/>
            <a:ext cx="2843212" cy="4608512"/>
            <a:chOff x="158" y="935"/>
            <a:chExt cx="1791" cy="2903"/>
          </a:xfrm>
        </p:grpSpPr>
        <p:pic>
          <p:nvPicPr>
            <p:cNvPr id="573442" name="Picture 2" descr="1_27_3"/>
            <p:cNvPicPr>
              <a:picLocks noChangeAspect="1" noChangeArrowheads="1"/>
            </p:cNvPicPr>
            <p:nvPr/>
          </p:nvPicPr>
          <p:blipFill>
            <a:blip r:embed="rId3" cstate="print"/>
            <a:srcRect l="16226" r="7657"/>
            <a:stretch>
              <a:fillRect/>
            </a:stretch>
          </p:blipFill>
          <p:spPr bwMode="auto">
            <a:xfrm>
              <a:off x="158" y="935"/>
              <a:ext cx="1791" cy="19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73467" name="AutoShape 27"/>
            <p:cNvSpPr>
              <a:spLocks noChangeArrowheads="1"/>
            </p:cNvSpPr>
            <p:nvPr/>
          </p:nvSpPr>
          <p:spPr bwMode="auto">
            <a:xfrm rot="5400000">
              <a:off x="975" y="2885"/>
              <a:ext cx="862" cy="1044"/>
            </a:xfrm>
            <a:custGeom>
              <a:avLst/>
              <a:gdLst>
                <a:gd name="G0" fmla="+- 13231 0 0"/>
                <a:gd name="G1" fmla="+- 18768 0 0"/>
                <a:gd name="G2" fmla="+- 6157 0 0"/>
                <a:gd name="G3" fmla="*/ 13231 1 2"/>
                <a:gd name="G4" fmla="+- G3 10800 0"/>
                <a:gd name="G5" fmla="+- 21600 13231 18768"/>
                <a:gd name="G6" fmla="+- 18768 6157 0"/>
                <a:gd name="G7" fmla="*/ G6 1 2"/>
                <a:gd name="G8" fmla="*/ 18768 2 1"/>
                <a:gd name="G9" fmla="+- G8 0 21600"/>
                <a:gd name="G10" fmla="+- G5 0 G4"/>
                <a:gd name="G11" fmla="+- 13231 0 G4"/>
                <a:gd name="G12" fmla="*/ G2 G10 G11"/>
                <a:gd name="T0" fmla="*/ 17416 w 21600"/>
                <a:gd name="T1" fmla="*/ 0 h 21600"/>
                <a:gd name="T2" fmla="*/ 13231 w 21600"/>
                <a:gd name="T3" fmla="*/ 6157 h 21600"/>
                <a:gd name="T4" fmla="*/ 6157 w 21600"/>
                <a:gd name="T5" fmla="*/ 13231 h 21600"/>
                <a:gd name="T6" fmla="*/ 0 w 21600"/>
                <a:gd name="T7" fmla="*/ 17416 h 21600"/>
                <a:gd name="T8" fmla="*/ 6157 w 21600"/>
                <a:gd name="T9" fmla="*/ 21600 h 21600"/>
                <a:gd name="T10" fmla="*/ 12463 w 21600"/>
                <a:gd name="T11" fmla="*/ 18768 h 21600"/>
                <a:gd name="T12" fmla="*/ 18768 w 21600"/>
                <a:gd name="T13" fmla="*/ 12463 h 21600"/>
                <a:gd name="T14" fmla="*/ 21600 w 21600"/>
                <a:gd name="T15" fmla="*/ 6157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G12 w 21600"/>
                <a:gd name="T25" fmla="*/ G5 h 21600"/>
                <a:gd name="T26" fmla="*/ G1 w 21600"/>
                <a:gd name="T27" fmla="*/ G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7416" y="0"/>
                  </a:moveTo>
                  <a:lnTo>
                    <a:pt x="13231" y="6157"/>
                  </a:lnTo>
                  <a:lnTo>
                    <a:pt x="16063" y="6157"/>
                  </a:lnTo>
                  <a:lnTo>
                    <a:pt x="16063" y="16063"/>
                  </a:lnTo>
                  <a:lnTo>
                    <a:pt x="6157" y="16063"/>
                  </a:lnTo>
                  <a:lnTo>
                    <a:pt x="6157" y="13231"/>
                  </a:lnTo>
                  <a:lnTo>
                    <a:pt x="0" y="17416"/>
                  </a:lnTo>
                  <a:lnTo>
                    <a:pt x="6157" y="21600"/>
                  </a:lnTo>
                  <a:lnTo>
                    <a:pt x="6157" y="18768"/>
                  </a:lnTo>
                  <a:lnTo>
                    <a:pt x="18768" y="18768"/>
                  </a:lnTo>
                  <a:lnTo>
                    <a:pt x="18768" y="6157"/>
                  </a:lnTo>
                  <a:lnTo>
                    <a:pt x="21600" y="6157"/>
                  </a:lnTo>
                  <a:close/>
                </a:path>
              </a:pathLst>
            </a:custGeom>
            <a:ln>
              <a:headEnd/>
              <a:tailEnd/>
            </a:ln>
          </p:spPr>
          <p:style>
            <a:lnRef idx="0">
              <a:schemeClr val="accent2"/>
            </a:lnRef>
            <a:fillRef idx="3">
              <a:schemeClr val="accent2"/>
            </a:fillRef>
            <a:effectRef idx="3">
              <a:schemeClr val="accent2"/>
            </a:effectRef>
            <a:fontRef idx="minor">
              <a:schemeClr val="lt1"/>
            </a:fontRef>
          </p:style>
          <p:txBody>
            <a:bodyPr anchor="ctr">
              <a:spAutoFit/>
            </a:bodyPr>
            <a:lstStyle/>
            <a:p>
              <a:endParaRPr lang="zh-CN" altLang="en-US"/>
            </a:p>
          </p:txBody>
        </p:sp>
      </p:grpSp>
      <p:pic>
        <p:nvPicPr>
          <p:cNvPr id="573470" name="Picture 30"/>
          <p:cNvPicPr>
            <a:picLocks noChangeAspect="1" noChangeArrowheads="1"/>
          </p:cNvPicPr>
          <p:nvPr/>
        </p:nvPicPr>
        <p:blipFill>
          <a:blip r:embed="rId4" cstate="print"/>
          <a:srcRect/>
          <a:stretch>
            <a:fillRect/>
          </a:stretch>
        </p:blipFill>
        <p:spPr bwMode="auto">
          <a:xfrm>
            <a:off x="4872039" y="1484313"/>
            <a:ext cx="1944687" cy="1922462"/>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73468"/>
                                        </p:tgtEl>
                                        <p:attrNameLst>
                                          <p:attrName>style.visibility</p:attrName>
                                        </p:attrNameLst>
                                      </p:cBhvr>
                                      <p:to>
                                        <p:strVal val="visible"/>
                                      </p:to>
                                    </p:set>
                                    <p:animEffect transition="in" filter="slide(fromBottom)">
                                      <p:cBhvr>
                                        <p:cTn id="7" dur="500"/>
                                        <p:tgtEl>
                                          <p:spTgt spid="57346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73469"/>
                                        </p:tgtEl>
                                        <p:attrNameLst>
                                          <p:attrName>style.visibility</p:attrName>
                                        </p:attrNameLst>
                                      </p:cBhvr>
                                      <p:to>
                                        <p:strVal val="visible"/>
                                      </p:to>
                                    </p:set>
                                    <p:animEffect transition="in" filter="slide(fromBottom)">
                                      <p:cBhvr>
                                        <p:cTn id="12" dur="500"/>
                                        <p:tgtEl>
                                          <p:spTgt spid="573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1"/>
          </p:nvPr>
        </p:nvSpPr>
        <p:spPr/>
        <p:txBody>
          <a:bodyPr/>
          <a:lstStyle/>
          <a:p>
            <a:fld id="{FE1754A7-129B-45B3-B68C-AC4A2D42C58F}" type="slidenum">
              <a:rPr lang="en-US" altLang="zh-CN"/>
              <a:pPr/>
              <a:t>3</a:t>
            </a:fld>
            <a:endParaRPr lang="en-US" altLang="zh-CN"/>
          </a:p>
        </p:txBody>
      </p:sp>
      <p:sp>
        <p:nvSpPr>
          <p:cNvPr id="541698" name="Rectangle 2"/>
          <p:cNvSpPr>
            <a:spLocks noGrp="1" noChangeArrowheads="1"/>
          </p:cNvSpPr>
          <p:nvPr>
            <p:ph type="title"/>
          </p:nvPr>
        </p:nvSpPr>
        <p:spPr>
          <a:xfrm>
            <a:off x="3071813" y="404814"/>
            <a:ext cx="5080000" cy="579437"/>
          </a:xfrm>
          <a:noFill/>
          <a:ln/>
        </p:spPr>
        <p:txBody>
          <a:bodyPr/>
          <a:lstStyle/>
          <a:p>
            <a:pPr algn="ctr"/>
            <a:r>
              <a:rPr lang="zh-CN" altLang="en-US" dirty="0">
                <a:solidFill>
                  <a:schemeClr val="tx1"/>
                </a:solidFill>
                <a:latin typeface="黑体" pitchFamily="2" charset="-122"/>
                <a:ea typeface="楷体_GB2312" pitchFamily="49" charset="-122"/>
              </a:rPr>
              <a:t>一、热力学研究的基本内容</a:t>
            </a:r>
          </a:p>
        </p:txBody>
      </p:sp>
      <p:sp>
        <p:nvSpPr>
          <p:cNvPr id="541699" name="Text Box 3"/>
          <p:cNvSpPr txBox="1">
            <a:spLocks noChangeArrowheads="1"/>
          </p:cNvSpPr>
          <p:nvPr/>
        </p:nvSpPr>
        <p:spPr bwMode="auto">
          <a:xfrm>
            <a:off x="551384" y="1268414"/>
            <a:ext cx="11233248" cy="1374775"/>
          </a:xfrm>
          <a:prstGeom prst="rect">
            <a:avLst/>
          </a:prstGeom>
          <a:noFill/>
          <a:ln w="9525">
            <a:noFill/>
            <a:miter lim="800000"/>
            <a:headEnd/>
            <a:tailEnd/>
          </a:ln>
          <a:effectLst/>
        </p:spPr>
        <p:txBody>
          <a:bodyPr wrap="square">
            <a:spAutoFit/>
          </a:bodyPr>
          <a:lstStyle/>
          <a:p>
            <a:pPr algn="just" eaLnBrk="0" fontAlgn="t" hangingPunct="0">
              <a:lnSpc>
                <a:spcPct val="150000"/>
              </a:lnSpc>
              <a:spcBef>
                <a:spcPct val="0"/>
              </a:spcBef>
            </a:pPr>
            <a:r>
              <a:rPr lang="en-US" altLang="zh-CN" sz="2800" dirty="0">
                <a:solidFill>
                  <a:schemeClr val="tx1"/>
                </a:solidFill>
                <a:ea typeface="楷体_GB2312" pitchFamily="49" charset="-122"/>
              </a:rPr>
              <a:t>        </a:t>
            </a:r>
            <a:r>
              <a:rPr lang="zh-CN" altLang="en-US" sz="2800" dirty="0">
                <a:solidFill>
                  <a:schemeClr val="tx1"/>
                </a:solidFill>
                <a:ea typeface="楷体_GB2312" pitchFamily="49" charset="-122"/>
              </a:rPr>
              <a:t>热力学是研究</a:t>
            </a:r>
            <a:r>
              <a:rPr lang="zh-CN" altLang="en-US" sz="2800" b="1" dirty="0">
                <a:solidFill>
                  <a:srgbClr val="0033CC"/>
                </a:solidFill>
                <a:ea typeface="楷体_GB2312" pitchFamily="49" charset="-122"/>
              </a:rPr>
              <a:t>宏观系统在能量转换过程中所遵循的规律</a:t>
            </a:r>
            <a:r>
              <a:rPr lang="zh-CN" altLang="en-US" sz="2800" dirty="0">
                <a:solidFill>
                  <a:schemeClr val="tx1"/>
                </a:solidFill>
                <a:ea typeface="楷体_GB2312" pitchFamily="49" charset="-122"/>
              </a:rPr>
              <a:t>的科学。主要研究：</a:t>
            </a:r>
          </a:p>
        </p:txBody>
      </p:sp>
      <p:sp>
        <p:nvSpPr>
          <p:cNvPr id="541700" name="Text Box 4"/>
          <p:cNvSpPr txBox="1">
            <a:spLocks noChangeArrowheads="1"/>
          </p:cNvSpPr>
          <p:nvPr/>
        </p:nvSpPr>
        <p:spPr bwMode="auto">
          <a:xfrm>
            <a:off x="695400" y="2820988"/>
            <a:ext cx="11089232" cy="1111250"/>
          </a:xfrm>
          <a:prstGeom prst="rect">
            <a:avLst/>
          </a:prstGeom>
          <a:noFill/>
          <a:ln w="12700" cap="sq">
            <a:noFill/>
            <a:miter lim="800000"/>
            <a:headEnd/>
            <a:tailEnd/>
          </a:ln>
          <a:effectLst/>
        </p:spPr>
        <p:txBody>
          <a:bodyPr wrap="square" tIns="0" bIns="0">
            <a:spAutoFit/>
          </a:bodyPr>
          <a:lstStyle/>
          <a:p>
            <a:pPr fontAlgn="t">
              <a:lnSpc>
                <a:spcPct val="130000"/>
              </a:lnSpc>
              <a:spcBef>
                <a:spcPct val="0"/>
              </a:spcBef>
              <a:buFontTx/>
              <a:buChar char="•"/>
            </a:pPr>
            <a:r>
              <a:rPr lang="en-US" altLang="zh-CN" sz="2800" b="1" dirty="0">
                <a:solidFill>
                  <a:srgbClr val="FF0000"/>
                </a:solidFill>
                <a:latin typeface="楷体_GB2312" pitchFamily="49" charset="-122"/>
                <a:ea typeface="楷体_GB2312" pitchFamily="49" charset="-122"/>
              </a:rPr>
              <a:t>  </a:t>
            </a:r>
            <a:r>
              <a:rPr lang="zh-CN" altLang="en-US" sz="2800" b="1" dirty="0">
                <a:solidFill>
                  <a:schemeClr val="tx1"/>
                </a:solidFill>
                <a:latin typeface="楷体_GB2312" pitchFamily="49" charset="-122"/>
                <a:ea typeface="楷体_GB2312" pitchFamily="49" charset="-122"/>
              </a:rPr>
              <a:t>研究热、功和其他形式能量之间的相互转换及其转换过程中所遵循的规律；</a:t>
            </a:r>
          </a:p>
        </p:txBody>
      </p:sp>
      <p:sp>
        <p:nvSpPr>
          <p:cNvPr id="541701" name="Text Box 5"/>
          <p:cNvSpPr txBox="1">
            <a:spLocks noChangeArrowheads="1"/>
          </p:cNvSpPr>
          <p:nvPr/>
        </p:nvSpPr>
        <p:spPr bwMode="auto">
          <a:xfrm>
            <a:off x="695400" y="4333875"/>
            <a:ext cx="10441160" cy="560153"/>
          </a:xfrm>
          <a:prstGeom prst="rect">
            <a:avLst/>
          </a:prstGeom>
          <a:noFill/>
          <a:ln w="12700" cap="sq">
            <a:noFill/>
            <a:miter lim="800000"/>
            <a:headEnd/>
            <a:tailEnd/>
          </a:ln>
          <a:effectLst/>
        </p:spPr>
        <p:txBody>
          <a:bodyPr wrap="square" tIns="0" bIns="0">
            <a:spAutoFit/>
          </a:bodyPr>
          <a:lstStyle/>
          <a:p>
            <a:pPr fontAlgn="t">
              <a:lnSpc>
                <a:spcPct val="130000"/>
              </a:lnSpc>
              <a:spcBef>
                <a:spcPct val="0"/>
              </a:spcBef>
              <a:buFontTx/>
              <a:buChar char="•"/>
            </a:pPr>
            <a:r>
              <a:rPr lang="en-US" altLang="zh-CN" sz="2800" b="1" dirty="0">
                <a:solidFill>
                  <a:srgbClr val="FF0000"/>
                </a:solidFill>
                <a:latin typeface="楷体_GB2312" pitchFamily="49" charset="-122"/>
                <a:ea typeface="楷体_GB2312" pitchFamily="49" charset="-122"/>
              </a:rPr>
              <a:t> </a:t>
            </a:r>
            <a:r>
              <a:rPr lang="en-US" altLang="zh-CN" sz="2800" b="1" dirty="0">
                <a:solidFill>
                  <a:schemeClr val="tx1"/>
                </a:solidFill>
                <a:latin typeface="楷体_GB2312" pitchFamily="49" charset="-122"/>
                <a:ea typeface="楷体_GB2312" pitchFamily="49" charset="-122"/>
              </a:rPr>
              <a:t> </a:t>
            </a:r>
            <a:r>
              <a:rPr lang="zh-CN" altLang="en-US" sz="2800" b="1" dirty="0">
                <a:solidFill>
                  <a:schemeClr val="tx1"/>
                </a:solidFill>
                <a:latin typeface="楷体_GB2312" pitchFamily="49" charset="-122"/>
                <a:ea typeface="楷体_GB2312" pitchFamily="49" charset="-122"/>
              </a:rPr>
              <a:t>研究各种物理变化和化学变化过程中所发生的能量效应；</a:t>
            </a:r>
          </a:p>
        </p:txBody>
      </p:sp>
      <p:sp>
        <p:nvSpPr>
          <p:cNvPr id="541702" name="Text Box 6"/>
          <p:cNvSpPr txBox="1">
            <a:spLocks noChangeArrowheads="1"/>
          </p:cNvSpPr>
          <p:nvPr/>
        </p:nvSpPr>
        <p:spPr bwMode="auto">
          <a:xfrm>
            <a:off x="695400" y="5589586"/>
            <a:ext cx="7635875" cy="427038"/>
          </a:xfrm>
          <a:prstGeom prst="rect">
            <a:avLst/>
          </a:prstGeom>
          <a:noFill/>
          <a:ln w="12700" cap="sq">
            <a:noFill/>
            <a:miter lim="800000"/>
            <a:headEnd/>
            <a:tailEnd/>
          </a:ln>
          <a:effectLst/>
        </p:spPr>
        <p:txBody>
          <a:bodyPr tIns="0" bIns="0">
            <a:spAutoFit/>
          </a:bodyPr>
          <a:lstStyle/>
          <a:p>
            <a:pPr fontAlgn="t">
              <a:lnSpc>
                <a:spcPct val="100000"/>
              </a:lnSpc>
              <a:spcBef>
                <a:spcPct val="0"/>
              </a:spcBef>
              <a:buFontTx/>
              <a:buChar char="•"/>
            </a:pPr>
            <a:r>
              <a:rPr lang="en-US" altLang="zh-CN" sz="2800" b="1" dirty="0">
                <a:solidFill>
                  <a:srgbClr val="FF0000"/>
                </a:solidFill>
                <a:latin typeface="楷体_GB2312" pitchFamily="49" charset="-122"/>
                <a:ea typeface="楷体_GB2312" pitchFamily="49" charset="-122"/>
              </a:rPr>
              <a:t>  </a:t>
            </a:r>
            <a:r>
              <a:rPr lang="zh-CN" altLang="en-US" sz="2800" b="1" dirty="0">
                <a:solidFill>
                  <a:schemeClr val="tx1"/>
                </a:solidFill>
                <a:latin typeface="楷体_GB2312" pitchFamily="49" charset="-122"/>
                <a:ea typeface="楷体_GB2312" pitchFamily="49" charset="-122"/>
              </a:rPr>
              <a:t>研究化学变化的方向和限度。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1700"/>
                                        </p:tgtEl>
                                        <p:attrNameLst>
                                          <p:attrName>style.visibility</p:attrName>
                                        </p:attrNameLst>
                                      </p:cBhvr>
                                      <p:to>
                                        <p:strVal val="visible"/>
                                      </p:to>
                                    </p:set>
                                    <p:animEffect transition="in" filter="blinds(horizontal)">
                                      <p:cBhvr>
                                        <p:cTn id="7" dur="500"/>
                                        <p:tgtEl>
                                          <p:spTgt spid="5417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1701"/>
                                        </p:tgtEl>
                                        <p:attrNameLst>
                                          <p:attrName>style.visibility</p:attrName>
                                        </p:attrNameLst>
                                      </p:cBhvr>
                                      <p:to>
                                        <p:strVal val="visible"/>
                                      </p:to>
                                    </p:set>
                                    <p:animEffect transition="in" filter="blinds(horizontal)">
                                      <p:cBhvr>
                                        <p:cTn id="12" dur="500"/>
                                        <p:tgtEl>
                                          <p:spTgt spid="5417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1702"/>
                                        </p:tgtEl>
                                        <p:attrNameLst>
                                          <p:attrName>style.visibility</p:attrName>
                                        </p:attrNameLst>
                                      </p:cBhvr>
                                      <p:to>
                                        <p:strVal val="visible"/>
                                      </p:to>
                                    </p:set>
                                    <p:animEffect transition="in" filter="blinds(horizontal)">
                                      <p:cBhvr>
                                        <p:cTn id="17" dur="500"/>
                                        <p:tgtEl>
                                          <p:spTgt spid="541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00" grpId="0"/>
      <p:bldP spid="541701" grpId="0"/>
      <p:bldP spid="54170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4"/>
          <p:cNvSpPr>
            <a:spLocks noGrp="1"/>
          </p:cNvSpPr>
          <p:nvPr>
            <p:ph type="sldNum" sz="quarter" idx="11"/>
          </p:nvPr>
        </p:nvSpPr>
        <p:spPr/>
        <p:txBody>
          <a:bodyPr/>
          <a:lstStyle/>
          <a:p>
            <a:fld id="{28BB839E-157E-41B9-8A3C-B9FD5352ECC1}" type="slidenum">
              <a:rPr lang="en-US" altLang="zh-CN"/>
              <a:pPr/>
              <a:t>30</a:t>
            </a:fld>
            <a:endParaRPr lang="en-US" altLang="zh-CN"/>
          </a:p>
        </p:txBody>
      </p:sp>
      <p:sp>
        <p:nvSpPr>
          <p:cNvPr id="585730" name="Rectangle 2"/>
          <p:cNvSpPr>
            <a:spLocks noGrp="1" noChangeArrowheads="1"/>
          </p:cNvSpPr>
          <p:nvPr>
            <p:ph type="title"/>
          </p:nvPr>
        </p:nvSpPr>
        <p:spPr>
          <a:xfrm>
            <a:off x="3575050" y="374650"/>
            <a:ext cx="5113338" cy="579438"/>
          </a:xfrm>
        </p:spPr>
        <p:txBody>
          <a:bodyPr/>
          <a:lstStyle/>
          <a:p>
            <a:r>
              <a:rPr kumimoji="1" lang="zh-CN" altLang="en-US">
                <a:solidFill>
                  <a:schemeClr val="tx1"/>
                </a:solidFill>
                <a:ea typeface="楷体_GB2312" pitchFamily="49" charset="-122"/>
              </a:rPr>
              <a:t>环境在可逆过程中作最小功</a:t>
            </a:r>
          </a:p>
        </p:txBody>
      </p:sp>
      <p:pic>
        <p:nvPicPr>
          <p:cNvPr id="585732" name="Picture 4" descr="1_27+1">
            <a:hlinkClick r:id="" action="ppaction://hlinkshowjump?jump=nextslide"/>
          </p:cNvPr>
          <p:cNvPicPr>
            <a:picLocks noChangeAspect="1" noChangeArrowheads="1"/>
          </p:cNvPicPr>
          <p:nvPr/>
        </p:nvPicPr>
        <p:blipFill>
          <a:blip r:embed="rId3" cstate="print"/>
          <a:srcRect l="7416" r="12578"/>
          <a:stretch>
            <a:fillRect/>
          </a:stretch>
        </p:blipFill>
        <p:spPr bwMode="auto">
          <a:xfrm>
            <a:off x="1703389" y="1557338"/>
            <a:ext cx="2808287" cy="255111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85733" name="Rectangle 5"/>
          <p:cNvSpPr>
            <a:spLocks noChangeArrowheads="1"/>
          </p:cNvSpPr>
          <p:nvPr/>
        </p:nvSpPr>
        <p:spPr bwMode="auto">
          <a:xfrm>
            <a:off x="2135189" y="4854576"/>
            <a:ext cx="3400425" cy="519113"/>
          </a:xfrm>
          <a:prstGeom prst="rect">
            <a:avLst/>
          </a:prstGeom>
          <a:noFill/>
          <a:ln w="9525">
            <a:noFill/>
            <a:miter lim="800000"/>
            <a:headEnd/>
            <a:tailEnd/>
          </a:ln>
          <a:effectLst/>
        </p:spPr>
        <p:txBody>
          <a:bodyPr wrap="none">
            <a:spAutoFit/>
          </a:bodyPr>
          <a:lstStyle/>
          <a:p>
            <a:pPr>
              <a:lnSpc>
                <a:spcPct val="100000"/>
              </a:lnSpc>
              <a:spcBef>
                <a:spcPct val="0"/>
              </a:spcBef>
            </a:pPr>
            <a:r>
              <a:rPr lang="en-US" altLang="zh-CN" sz="2800" b="1">
                <a:solidFill>
                  <a:schemeClr val="tx1"/>
                </a:solidFill>
                <a:latin typeface="楷体_GB2312" pitchFamily="49" charset="-122"/>
                <a:ea typeface="楷体_GB2312" pitchFamily="49" charset="-122"/>
              </a:rPr>
              <a:t>1</a:t>
            </a:r>
            <a:r>
              <a:rPr lang="zh-CN" altLang="en-US" sz="2800" b="1">
                <a:solidFill>
                  <a:schemeClr val="tx1"/>
                </a:solidFill>
                <a:latin typeface="楷体_GB2312" pitchFamily="49" charset="-122"/>
                <a:ea typeface="楷体_GB2312" pitchFamily="49" charset="-122"/>
              </a:rPr>
              <a:t>、一次等外压压缩</a:t>
            </a:r>
            <a:r>
              <a:rPr lang="en-US" altLang="zh-CN" sz="2800" b="1">
                <a:solidFill>
                  <a:schemeClr val="tx1"/>
                </a:solidFill>
                <a:latin typeface="楷体_GB2312" pitchFamily="49" charset="-122"/>
                <a:ea typeface="楷体_GB2312" pitchFamily="49" charset="-122"/>
              </a:rPr>
              <a:t>:</a:t>
            </a:r>
          </a:p>
        </p:txBody>
      </p:sp>
      <p:graphicFrame>
        <p:nvGraphicFramePr>
          <p:cNvPr id="585734" name="Object 6"/>
          <p:cNvGraphicFramePr>
            <a:graphicFrameLocks noChangeAspect="1"/>
          </p:cNvGraphicFramePr>
          <p:nvPr/>
        </p:nvGraphicFramePr>
        <p:xfrm>
          <a:off x="2135189" y="5589589"/>
          <a:ext cx="3024187" cy="509587"/>
        </p:xfrm>
        <a:graphic>
          <a:graphicData uri="http://schemas.openxmlformats.org/presentationml/2006/ole">
            <mc:AlternateContent xmlns:mc="http://schemas.openxmlformats.org/markup-compatibility/2006">
              <mc:Choice xmlns:v="urn:schemas-microsoft-com:vml" Requires="v">
                <p:oleObj spid="_x0000_s585867" name="公式" r:id="rId4" imgW="1206360" imgH="203040" progId="Equation.3">
                  <p:embed/>
                </p:oleObj>
              </mc:Choice>
              <mc:Fallback>
                <p:oleObj name="公式" r:id="rId4" imgW="1206360" imgH="20304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5189" y="5589589"/>
                        <a:ext cx="3024187"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5735" name="Rectangle 7"/>
          <p:cNvSpPr>
            <a:spLocks noChangeArrowheads="1"/>
          </p:cNvSpPr>
          <p:nvPr/>
        </p:nvSpPr>
        <p:spPr bwMode="auto">
          <a:xfrm>
            <a:off x="6816725" y="5091113"/>
            <a:ext cx="3240088" cy="519112"/>
          </a:xfrm>
          <a:prstGeom prst="rect">
            <a:avLst/>
          </a:prstGeom>
          <a:noFill/>
          <a:ln w="9525">
            <a:noFill/>
            <a:miter lim="800000"/>
            <a:headEnd/>
            <a:tailEnd/>
          </a:ln>
          <a:effectLst/>
        </p:spPr>
        <p:txBody>
          <a:bodyPr wrap="none">
            <a:spAutoFit/>
          </a:bodyPr>
          <a:lstStyle/>
          <a:p>
            <a:pPr>
              <a:lnSpc>
                <a:spcPct val="100000"/>
              </a:lnSpc>
              <a:spcBef>
                <a:spcPct val="0"/>
              </a:spcBef>
            </a:pPr>
            <a:r>
              <a:rPr lang="en-US" altLang="zh-CN" sz="2800" b="1">
                <a:solidFill>
                  <a:schemeClr val="tx1"/>
                </a:solidFill>
                <a:latin typeface="Arial" charset="0"/>
                <a:ea typeface="楷体_GB2312" pitchFamily="49" charset="-122"/>
              </a:rPr>
              <a:t>2</a:t>
            </a:r>
            <a:r>
              <a:rPr lang="zh-CN" altLang="en-US" sz="2800" b="1">
                <a:solidFill>
                  <a:schemeClr val="tx1"/>
                </a:solidFill>
                <a:latin typeface="Arial" charset="0"/>
                <a:ea typeface="楷体_GB2312" pitchFamily="49" charset="-122"/>
              </a:rPr>
              <a:t>、多次等外压压缩</a:t>
            </a:r>
          </a:p>
        </p:txBody>
      </p:sp>
      <p:graphicFrame>
        <p:nvGraphicFramePr>
          <p:cNvPr id="585736" name="Object 8"/>
          <p:cNvGraphicFramePr>
            <a:graphicFrameLocks noGrp="1" noChangeAspect="1"/>
          </p:cNvGraphicFramePr>
          <p:nvPr>
            <p:ph idx="1"/>
          </p:nvPr>
        </p:nvGraphicFramePr>
        <p:xfrm>
          <a:off x="6167439" y="5743576"/>
          <a:ext cx="4211637" cy="493713"/>
        </p:xfrm>
        <a:graphic>
          <a:graphicData uri="http://schemas.openxmlformats.org/presentationml/2006/ole">
            <mc:AlternateContent xmlns:mc="http://schemas.openxmlformats.org/markup-compatibility/2006">
              <mc:Choice xmlns:v="urn:schemas-microsoft-com:vml" Requires="v">
                <p:oleObj spid="_x0000_s585868" name="Equation" r:id="rId6" imgW="1955520" imgH="228600" progId="Equation.DSMT4">
                  <p:embed/>
                </p:oleObj>
              </mc:Choice>
              <mc:Fallback>
                <p:oleObj name="Equation" r:id="rId6" imgW="1955520" imgH="228600" progId="Equation.DSMT4">
                  <p:embed/>
                  <p:pic>
                    <p:nvPicPr>
                      <p:cNvPr id="0" name="Picture 8"/>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7439" y="5743576"/>
                        <a:ext cx="4211637"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85762" name="Group 34"/>
          <p:cNvGrpSpPr>
            <a:grpSpLocks/>
          </p:cNvGrpSpPr>
          <p:nvPr/>
        </p:nvGrpSpPr>
        <p:grpSpPr bwMode="auto">
          <a:xfrm>
            <a:off x="7053262" y="1196975"/>
            <a:ext cx="3651250" cy="3714750"/>
            <a:chOff x="3293" y="754"/>
            <a:chExt cx="2300" cy="2340"/>
          </a:xfrm>
        </p:grpSpPr>
        <p:sp>
          <p:nvSpPr>
            <p:cNvPr id="585742" name="Line 14"/>
            <p:cNvSpPr>
              <a:spLocks noChangeShapeType="1"/>
            </p:cNvSpPr>
            <p:nvPr/>
          </p:nvSpPr>
          <p:spPr bwMode="auto">
            <a:xfrm>
              <a:off x="3587" y="1284"/>
              <a:ext cx="379" cy="0"/>
            </a:xfrm>
            <a:prstGeom prst="line">
              <a:avLst/>
            </a:prstGeom>
            <a:noFill/>
            <a:ln w="28575">
              <a:solidFill>
                <a:schemeClr val="tx1"/>
              </a:solidFill>
              <a:prstDash val="dash"/>
              <a:round/>
              <a:headEnd/>
              <a:tailEnd/>
            </a:ln>
            <a:effectLst/>
          </p:spPr>
          <p:txBody>
            <a:bodyPr/>
            <a:lstStyle/>
            <a:p>
              <a:endParaRPr lang="zh-CN" altLang="en-US"/>
            </a:p>
          </p:txBody>
        </p:sp>
        <p:sp>
          <p:nvSpPr>
            <p:cNvPr id="585746" name="Rectangle 18"/>
            <p:cNvSpPr>
              <a:spLocks noChangeArrowheads="1"/>
            </p:cNvSpPr>
            <p:nvPr/>
          </p:nvSpPr>
          <p:spPr bwMode="auto">
            <a:xfrm>
              <a:off x="4513" y="2069"/>
              <a:ext cx="632" cy="836"/>
            </a:xfrm>
            <a:prstGeom prst="rect">
              <a:avLst/>
            </a:prstGeom>
            <a:noFill/>
            <a:ln w="28575">
              <a:solidFill>
                <a:srgbClr val="FF6699"/>
              </a:solidFill>
              <a:miter lim="800000"/>
              <a:headEnd/>
              <a:tailEnd/>
            </a:ln>
            <a:effectLst/>
          </p:spPr>
          <p:txBody>
            <a:bodyPr wrap="none" anchor="ctr"/>
            <a:lstStyle/>
            <a:p>
              <a:pPr algn="ctr">
                <a:lnSpc>
                  <a:spcPct val="100000"/>
                </a:lnSpc>
                <a:spcBef>
                  <a:spcPct val="0"/>
                </a:spcBef>
              </a:pPr>
              <a:endParaRPr kumimoji="0" lang="zh-CN" altLang="zh-CN" sz="1800" b="1" baseline="-25000">
                <a:solidFill>
                  <a:schemeClr val="tx1"/>
                </a:solidFill>
                <a:latin typeface="Arial" charset="0"/>
              </a:endParaRPr>
            </a:p>
          </p:txBody>
        </p:sp>
        <p:sp>
          <p:nvSpPr>
            <p:cNvPr id="585747" name="Rectangle 19" descr="对角砖形"/>
            <p:cNvSpPr>
              <a:spLocks noChangeArrowheads="1"/>
            </p:cNvSpPr>
            <p:nvPr/>
          </p:nvSpPr>
          <p:spPr bwMode="auto">
            <a:xfrm>
              <a:off x="3957" y="1297"/>
              <a:ext cx="548" cy="1591"/>
            </a:xfrm>
            <a:prstGeom prst="rect">
              <a:avLst/>
            </a:prstGeom>
            <a:noFill/>
            <a:ln w="28575">
              <a:solidFill>
                <a:srgbClr val="FF9966"/>
              </a:solidFill>
              <a:miter lim="800000"/>
              <a:headEnd/>
              <a:tailEnd/>
            </a:ln>
            <a:effectLst/>
          </p:spPr>
          <p:txBody>
            <a:bodyPr wrap="none" anchor="ctr"/>
            <a:lstStyle/>
            <a:p>
              <a:pPr algn="ctr">
                <a:lnSpc>
                  <a:spcPct val="100000"/>
                </a:lnSpc>
                <a:spcBef>
                  <a:spcPct val="0"/>
                </a:spcBef>
              </a:pPr>
              <a:endParaRPr kumimoji="0" lang="zh-CN" altLang="zh-CN" sz="1800">
                <a:solidFill>
                  <a:schemeClr val="tx1"/>
                </a:solidFill>
                <a:latin typeface="Arial" charset="0"/>
              </a:endParaRPr>
            </a:p>
          </p:txBody>
        </p:sp>
        <p:grpSp>
          <p:nvGrpSpPr>
            <p:cNvPr id="585761" name="Group 33"/>
            <p:cNvGrpSpPr>
              <a:grpSpLocks/>
            </p:cNvGrpSpPr>
            <p:nvPr/>
          </p:nvGrpSpPr>
          <p:grpSpPr bwMode="auto">
            <a:xfrm>
              <a:off x="3293" y="754"/>
              <a:ext cx="2300" cy="2340"/>
              <a:chOff x="3293" y="754"/>
              <a:chExt cx="2300" cy="2340"/>
            </a:xfrm>
          </p:grpSpPr>
          <p:sp>
            <p:nvSpPr>
              <p:cNvPr id="585739" name="Line 11"/>
              <p:cNvSpPr>
                <a:spLocks noChangeShapeType="1"/>
              </p:cNvSpPr>
              <p:nvPr/>
            </p:nvSpPr>
            <p:spPr bwMode="auto">
              <a:xfrm>
                <a:off x="3587" y="2888"/>
                <a:ext cx="1728" cy="0"/>
              </a:xfrm>
              <a:prstGeom prst="line">
                <a:avLst/>
              </a:prstGeom>
              <a:noFill/>
              <a:ln w="28575">
                <a:solidFill>
                  <a:schemeClr val="tx1"/>
                </a:solidFill>
                <a:round/>
                <a:headEnd/>
                <a:tailEnd type="triangle" w="med" len="med"/>
              </a:ln>
              <a:effectLst/>
            </p:spPr>
            <p:txBody>
              <a:bodyPr/>
              <a:lstStyle/>
              <a:p>
                <a:endParaRPr lang="zh-CN" altLang="en-US"/>
              </a:p>
            </p:txBody>
          </p:sp>
          <p:sp>
            <p:nvSpPr>
              <p:cNvPr id="585741" name="Freeform 13"/>
              <p:cNvSpPr>
                <a:spLocks/>
              </p:cNvSpPr>
              <p:nvPr/>
            </p:nvSpPr>
            <p:spPr bwMode="auto">
              <a:xfrm>
                <a:off x="3999" y="1345"/>
                <a:ext cx="1223" cy="1100"/>
              </a:xfrm>
              <a:custGeom>
                <a:avLst/>
                <a:gdLst/>
                <a:ahLst/>
                <a:cxnLst>
                  <a:cxn ang="0">
                    <a:pos x="0" y="0"/>
                  </a:cxn>
                  <a:cxn ang="0">
                    <a:pos x="576" y="720"/>
                  </a:cxn>
                  <a:cxn ang="0">
                    <a:pos x="1248" y="1056"/>
                  </a:cxn>
                  <a:cxn ang="0">
                    <a:pos x="1392" y="1104"/>
                  </a:cxn>
                </a:cxnLst>
                <a:rect l="0" t="0" r="r" b="b"/>
                <a:pathLst>
                  <a:path w="1392" h="1120">
                    <a:moveTo>
                      <a:pt x="0" y="0"/>
                    </a:moveTo>
                    <a:cubicBezTo>
                      <a:pt x="184" y="272"/>
                      <a:pt x="368" y="544"/>
                      <a:pt x="576" y="720"/>
                    </a:cubicBezTo>
                    <a:cubicBezTo>
                      <a:pt x="784" y="896"/>
                      <a:pt x="1112" y="992"/>
                      <a:pt x="1248" y="1056"/>
                    </a:cubicBezTo>
                    <a:cubicBezTo>
                      <a:pt x="1384" y="1120"/>
                      <a:pt x="1388" y="1112"/>
                      <a:pt x="1392" y="1104"/>
                    </a:cubicBezTo>
                  </a:path>
                </a:pathLst>
              </a:custGeom>
              <a:noFill/>
              <a:ln w="38100" cap="flat" cmpd="sng">
                <a:solidFill>
                  <a:schemeClr val="tx1"/>
                </a:solidFill>
                <a:prstDash val="dash"/>
                <a:round/>
                <a:headEnd/>
                <a:tailEnd/>
              </a:ln>
              <a:effectLst/>
            </p:spPr>
            <p:txBody>
              <a:bodyPr/>
              <a:lstStyle/>
              <a:p>
                <a:endParaRPr lang="zh-CN" altLang="en-US"/>
              </a:p>
            </p:txBody>
          </p:sp>
          <p:sp>
            <p:nvSpPr>
              <p:cNvPr id="585743" name="Text Box 15"/>
              <p:cNvSpPr txBox="1">
                <a:spLocks noChangeArrowheads="1"/>
              </p:cNvSpPr>
              <p:nvPr/>
            </p:nvSpPr>
            <p:spPr bwMode="auto">
              <a:xfrm>
                <a:off x="3304" y="1118"/>
                <a:ext cx="257" cy="231"/>
              </a:xfrm>
              <a:prstGeom prst="rect">
                <a:avLst/>
              </a:prstGeom>
              <a:noFill/>
              <a:ln w="9525">
                <a:noFill/>
                <a:miter lim="800000"/>
                <a:headEnd/>
                <a:tailEnd/>
              </a:ln>
              <a:effectLst/>
            </p:spPr>
            <p:txBody>
              <a:bodyPr wrap="none">
                <a:spAutoFit/>
              </a:bodyPr>
              <a:lstStyle/>
              <a:p>
                <a:pPr>
                  <a:lnSpc>
                    <a:spcPct val="100000"/>
                  </a:lnSpc>
                  <a:spcBef>
                    <a:spcPct val="0"/>
                  </a:spcBef>
                </a:pPr>
                <a:r>
                  <a:rPr kumimoji="0" lang="en-US" altLang="zh-CN" sz="1800" b="1">
                    <a:solidFill>
                      <a:schemeClr val="tx1"/>
                    </a:solidFill>
                    <a:latin typeface="Arial" charset="0"/>
                  </a:rPr>
                  <a:t>p</a:t>
                </a:r>
                <a:r>
                  <a:rPr kumimoji="0" lang="en-US" altLang="zh-CN" sz="1800" b="1" baseline="-25000">
                    <a:solidFill>
                      <a:schemeClr val="tx1"/>
                    </a:solidFill>
                    <a:latin typeface="Arial" charset="0"/>
                  </a:rPr>
                  <a:t>1</a:t>
                </a:r>
              </a:p>
            </p:txBody>
          </p:sp>
          <p:sp>
            <p:nvSpPr>
              <p:cNvPr id="585744" name="Text Box 16"/>
              <p:cNvSpPr txBox="1">
                <a:spLocks noChangeArrowheads="1"/>
              </p:cNvSpPr>
              <p:nvPr/>
            </p:nvSpPr>
            <p:spPr bwMode="auto">
              <a:xfrm>
                <a:off x="3830" y="967"/>
                <a:ext cx="220" cy="231"/>
              </a:xfrm>
              <a:prstGeom prst="rect">
                <a:avLst/>
              </a:prstGeom>
              <a:noFill/>
              <a:ln w="9525">
                <a:noFill/>
                <a:miter lim="800000"/>
                <a:headEnd/>
                <a:tailEnd/>
              </a:ln>
              <a:effectLst/>
            </p:spPr>
            <p:txBody>
              <a:bodyPr wrap="none">
                <a:spAutoFit/>
              </a:bodyPr>
              <a:lstStyle/>
              <a:p>
                <a:pPr>
                  <a:lnSpc>
                    <a:spcPct val="100000"/>
                  </a:lnSpc>
                  <a:spcBef>
                    <a:spcPct val="0"/>
                  </a:spcBef>
                </a:pPr>
                <a:r>
                  <a:rPr kumimoji="0" lang="en-US" altLang="zh-CN" sz="1800" b="1">
                    <a:solidFill>
                      <a:schemeClr val="tx1"/>
                    </a:solidFill>
                    <a:latin typeface="Arial" charset="0"/>
                  </a:rPr>
                  <a:t>A</a:t>
                </a:r>
              </a:p>
            </p:txBody>
          </p:sp>
          <p:sp>
            <p:nvSpPr>
              <p:cNvPr id="585745" name="Text Box 17"/>
              <p:cNvSpPr txBox="1">
                <a:spLocks noChangeArrowheads="1"/>
              </p:cNvSpPr>
              <p:nvPr/>
            </p:nvSpPr>
            <p:spPr bwMode="auto">
              <a:xfrm>
                <a:off x="5136" y="2109"/>
                <a:ext cx="220" cy="231"/>
              </a:xfrm>
              <a:prstGeom prst="rect">
                <a:avLst/>
              </a:prstGeom>
              <a:noFill/>
              <a:ln w="9525">
                <a:noFill/>
                <a:miter lim="800000"/>
                <a:headEnd/>
                <a:tailEnd/>
              </a:ln>
              <a:effectLst/>
            </p:spPr>
            <p:txBody>
              <a:bodyPr wrap="none">
                <a:spAutoFit/>
              </a:bodyPr>
              <a:lstStyle/>
              <a:p>
                <a:pPr>
                  <a:lnSpc>
                    <a:spcPct val="100000"/>
                  </a:lnSpc>
                  <a:spcBef>
                    <a:spcPct val="0"/>
                  </a:spcBef>
                </a:pPr>
                <a:r>
                  <a:rPr kumimoji="0" lang="en-US" altLang="zh-CN" sz="1800" b="1">
                    <a:solidFill>
                      <a:schemeClr val="tx1"/>
                    </a:solidFill>
                    <a:latin typeface="Arial" charset="0"/>
                  </a:rPr>
                  <a:t>B</a:t>
                </a:r>
              </a:p>
            </p:txBody>
          </p:sp>
          <p:sp>
            <p:nvSpPr>
              <p:cNvPr id="585748" name="Text Box 20"/>
              <p:cNvSpPr txBox="1">
                <a:spLocks noChangeArrowheads="1"/>
              </p:cNvSpPr>
              <p:nvPr/>
            </p:nvSpPr>
            <p:spPr bwMode="auto">
              <a:xfrm>
                <a:off x="3873" y="2863"/>
                <a:ext cx="292" cy="231"/>
              </a:xfrm>
              <a:prstGeom prst="rect">
                <a:avLst/>
              </a:prstGeom>
              <a:noFill/>
              <a:ln w="9525">
                <a:noFill/>
                <a:miter lim="800000"/>
                <a:headEnd/>
                <a:tailEnd/>
              </a:ln>
              <a:effectLst/>
            </p:spPr>
            <p:txBody>
              <a:bodyPr wrap="none">
                <a:spAutoFit/>
              </a:bodyPr>
              <a:lstStyle/>
              <a:p>
                <a:pPr>
                  <a:lnSpc>
                    <a:spcPct val="100000"/>
                  </a:lnSpc>
                  <a:spcBef>
                    <a:spcPct val="0"/>
                  </a:spcBef>
                </a:pPr>
                <a:r>
                  <a:rPr kumimoji="0" lang="en-US" altLang="zh-CN" sz="1800" b="1">
                    <a:solidFill>
                      <a:schemeClr val="tx1"/>
                    </a:solidFill>
                    <a:latin typeface="Arial" charset="0"/>
                  </a:rPr>
                  <a:t>V1</a:t>
                </a:r>
              </a:p>
            </p:txBody>
          </p:sp>
          <p:sp>
            <p:nvSpPr>
              <p:cNvPr id="585749" name="Text Box 21"/>
              <p:cNvSpPr txBox="1">
                <a:spLocks noChangeArrowheads="1"/>
              </p:cNvSpPr>
              <p:nvPr/>
            </p:nvSpPr>
            <p:spPr bwMode="auto">
              <a:xfrm>
                <a:off x="4463" y="2863"/>
                <a:ext cx="252" cy="231"/>
              </a:xfrm>
              <a:prstGeom prst="rect">
                <a:avLst/>
              </a:prstGeom>
              <a:noFill/>
              <a:ln w="9525">
                <a:noFill/>
                <a:miter lim="800000"/>
                <a:headEnd/>
                <a:tailEnd/>
              </a:ln>
              <a:effectLst/>
            </p:spPr>
            <p:txBody>
              <a:bodyPr wrap="none">
                <a:spAutoFit/>
              </a:bodyPr>
              <a:lstStyle/>
              <a:p>
                <a:pPr>
                  <a:lnSpc>
                    <a:spcPct val="100000"/>
                  </a:lnSpc>
                  <a:spcBef>
                    <a:spcPct val="0"/>
                  </a:spcBef>
                </a:pPr>
                <a:r>
                  <a:rPr kumimoji="0" lang="en-US" altLang="zh-CN" sz="1800" b="1">
                    <a:solidFill>
                      <a:schemeClr val="tx1"/>
                    </a:solidFill>
                    <a:latin typeface="Arial" charset="0"/>
                  </a:rPr>
                  <a:t>V’</a:t>
                </a:r>
              </a:p>
            </p:txBody>
          </p:sp>
          <p:sp>
            <p:nvSpPr>
              <p:cNvPr id="585750" name="Text Box 22"/>
              <p:cNvSpPr txBox="1">
                <a:spLocks noChangeArrowheads="1"/>
              </p:cNvSpPr>
              <p:nvPr/>
            </p:nvSpPr>
            <p:spPr bwMode="auto">
              <a:xfrm>
                <a:off x="5095" y="2863"/>
                <a:ext cx="292" cy="231"/>
              </a:xfrm>
              <a:prstGeom prst="rect">
                <a:avLst/>
              </a:prstGeom>
              <a:noFill/>
              <a:ln w="9525">
                <a:noFill/>
                <a:miter lim="800000"/>
                <a:headEnd/>
                <a:tailEnd/>
              </a:ln>
              <a:effectLst/>
            </p:spPr>
            <p:txBody>
              <a:bodyPr wrap="none">
                <a:spAutoFit/>
              </a:bodyPr>
              <a:lstStyle/>
              <a:p>
                <a:pPr>
                  <a:lnSpc>
                    <a:spcPct val="100000"/>
                  </a:lnSpc>
                  <a:spcBef>
                    <a:spcPct val="0"/>
                  </a:spcBef>
                </a:pPr>
                <a:r>
                  <a:rPr kumimoji="0" lang="en-US" altLang="zh-CN" sz="1800" b="1">
                    <a:solidFill>
                      <a:schemeClr val="tx1"/>
                    </a:solidFill>
                    <a:latin typeface="Arial" charset="0"/>
                  </a:rPr>
                  <a:t>V2</a:t>
                </a:r>
              </a:p>
            </p:txBody>
          </p:sp>
          <p:sp>
            <p:nvSpPr>
              <p:cNvPr id="585751" name="Line 23"/>
              <p:cNvSpPr>
                <a:spLocks noChangeShapeType="1"/>
              </p:cNvSpPr>
              <p:nvPr/>
            </p:nvSpPr>
            <p:spPr bwMode="auto">
              <a:xfrm>
                <a:off x="3587" y="2038"/>
                <a:ext cx="960" cy="14"/>
              </a:xfrm>
              <a:prstGeom prst="line">
                <a:avLst/>
              </a:prstGeom>
              <a:noFill/>
              <a:ln w="28575">
                <a:solidFill>
                  <a:schemeClr val="tx1"/>
                </a:solidFill>
                <a:prstDash val="dash"/>
                <a:round/>
                <a:headEnd/>
                <a:tailEnd/>
              </a:ln>
              <a:effectLst/>
            </p:spPr>
            <p:txBody>
              <a:bodyPr/>
              <a:lstStyle/>
              <a:p>
                <a:endParaRPr lang="zh-CN" altLang="en-US"/>
              </a:p>
            </p:txBody>
          </p:sp>
          <p:sp>
            <p:nvSpPr>
              <p:cNvPr id="585752" name="Text Box 24"/>
              <p:cNvSpPr txBox="1">
                <a:spLocks noChangeArrowheads="1"/>
              </p:cNvSpPr>
              <p:nvPr/>
            </p:nvSpPr>
            <p:spPr bwMode="auto">
              <a:xfrm>
                <a:off x="3293" y="1873"/>
                <a:ext cx="252" cy="231"/>
              </a:xfrm>
              <a:prstGeom prst="rect">
                <a:avLst/>
              </a:prstGeom>
              <a:noFill/>
              <a:ln w="9525">
                <a:noFill/>
                <a:miter lim="800000"/>
                <a:headEnd/>
                <a:tailEnd/>
              </a:ln>
              <a:effectLst/>
            </p:spPr>
            <p:txBody>
              <a:bodyPr wrap="none">
                <a:spAutoFit/>
              </a:bodyPr>
              <a:lstStyle/>
              <a:p>
                <a:pPr>
                  <a:lnSpc>
                    <a:spcPct val="100000"/>
                  </a:lnSpc>
                  <a:spcBef>
                    <a:spcPct val="0"/>
                  </a:spcBef>
                </a:pPr>
                <a:r>
                  <a:rPr kumimoji="0" lang="en-US" altLang="zh-CN" sz="1800" b="1">
                    <a:solidFill>
                      <a:schemeClr val="tx1"/>
                    </a:solidFill>
                    <a:latin typeface="Arial" charset="0"/>
                  </a:rPr>
                  <a:t>P’</a:t>
                </a:r>
              </a:p>
            </p:txBody>
          </p:sp>
          <p:sp>
            <p:nvSpPr>
              <p:cNvPr id="585753" name="Text Box 25"/>
              <p:cNvSpPr txBox="1">
                <a:spLocks noChangeArrowheads="1"/>
              </p:cNvSpPr>
              <p:nvPr/>
            </p:nvSpPr>
            <p:spPr bwMode="auto">
              <a:xfrm>
                <a:off x="3307" y="2274"/>
                <a:ext cx="292" cy="231"/>
              </a:xfrm>
              <a:prstGeom prst="rect">
                <a:avLst/>
              </a:prstGeom>
              <a:noFill/>
              <a:ln w="9525">
                <a:noFill/>
                <a:miter lim="800000"/>
                <a:headEnd/>
                <a:tailEnd/>
              </a:ln>
              <a:effectLst/>
            </p:spPr>
            <p:txBody>
              <a:bodyPr wrap="none">
                <a:spAutoFit/>
              </a:bodyPr>
              <a:lstStyle/>
              <a:p>
                <a:pPr>
                  <a:lnSpc>
                    <a:spcPct val="100000"/>
                  </a:lnSpc>
                  <a:spcBef>
                    <a:spcPct val="0"/>
                  </a:spcBef>
                </a:pPr>
                <a:r>
                  <a:rPr kumimoji="0" lang="en-US" altLang="zh-CN" sz="1800" b="1">
                    <a:solidFill>
                      <a:schemeClr val="tx1"/>
                    </a:solidFill>
                    <a:latin typeface="Arial" charset="0"/>
                  </a:rPr>
                  <a:t>P2</a:t>
                </a:r>
              </a:p>
            </p:txBody>
          </p:sp>
          <p:sp>
            <p:nvSpPr>
              <p:cNvPr id="585754" name="Line 26"/>
              <p:cNvSpPr>
                <a:spLocks noChangeShapeType="1"/>
              </p:cNvSpPr>
              <p:nvPr/>
            </p:nvSpPr>
            <p:spPr bwMode="auto">
              <a:xfrm flipV="1">
                <a:off x="3578" y="967"/>
                <a:ext cx="0" cy="1934"/>
              </a:xfrm>
              <a:prstGeom prst="line">
                <a:avLst/>
              </a:prstGeom>
              <a:noFill/>
              <a:ln w="28575">
                <a:solidFill>
                  <a:schemeClr val="tx1"/>
                </a:solidFill>
                <a:round/>
                <a:headEnd/>
                <a:tailEnd type="triangle" w="med" len="med"/>
              </a:ln>
              <a:effectLst/>
            </p:spPr>
            <p:txBody>
              <a:bodyPr/>
              <a:lstStyle/>
              <a:p>
                <a:endParaRPr lang="zh-CN" altLang="en-US"/>
              </a:p>
            </p:txBody>
          </p:sp>
          <p:sp>
            <p:nvSpPr>
              <p:cNvPr id="585755" name="Line 27"/>
              <p:cNvSpPr>
                <a:spLocks noChangeShapeType="1"/>
              </p:cNvSpPr>
              <p:nvPr/>
            </p:nvSpPr>
            <p:spPr bwMode="auto">
              <a:xfrm flipH="1">
                <a:off x="3578" y="2430"/>
                <a:ext cx="1559" cy="0"/>
              </a:xfrm>
              <a:prstGeom prst="line">
                <a:avLst/>
              </a:prstGeom>
              <a:noFill/>
              <a:ln w="28575">
                <a:solidFill>
                  <a:schemeClr val="tx1"/>
                </a:solidFill>
                <a:prstDash val="dash"/>
                <a:round/>
                <a:headEnd/>
                <a:tailEnd/>
              </a:ln>
              <a:effectLst/>
            </p:spPr>
            <p:txBody>
              <a:bodyPr/>
              <a:lstStyle/>
              <a:p>
                <a:endParaRPr lang="zh-CN" altLang="en-US"/>
              </a:p>
            </p:txBody>
          </p:sp>
          <p:sp>
            <p:nvSpPr>
              <p:cNvPr id="585756" name="Rectangle 28"/>
              <p:cNvSpPr>
                <a:spLocks noChangeArrowheads="1"/>
              </p:cNvSpPr>
              <p:nvPr/>
            </p:nvSpPr>
            <p:spPr bwMode="auto">
              <a:xfrm>
                <a:off x="4083" y="2099"/>
                <a:ext cx="430" cy="231"/>
              </a:xfrm>
              <a:prstGeom prst="rect">
                <a:avLst/>
              </a:prstGeom>
              <a:noFill/>
              <a:ln w="9525">
                <a:noFill/>
                <a:miter lim="800000"/>
                <a:headEnd/>
                <a:tailEnd/>
              </a:ln>
              <a:effectLst/>
            </p:spPr>
            <p:txBody>
              <a:bodyPr>
                <a:spAutoFit/>
              </a:bodyPr>
              <a:lstStyle/>
              <a:p>
                <a:pPr>
                  <a:lnSpc>
                    <a:spcPct val="100000"/>
                  </a:lnSpc>
                  <a:spcBef>
                    <a:spcPct val="0"/>
                  </a:spcBef>
                </a:pPr>
                <a:r>
                  <a:rPr kumimoji="0" lang="en-US" altLang="zh-CN" sz="1800" b="1">
                    <a:solidFill>
                      <a:schemeClr val="tx1"/>
                    </a:solidFill>
                    <a:latin typeface="Arial" charset="0"/>
                  </a:rPr>
                  <a:t>W2</a:t>
                </a:r>
              </a:p>
            </p:txBody>
          </p:sp>
          <p:sp>
            <p:nvSpPr>
              <p:cNvPr id="585757" name="Rectangle 29"/>
              <p:cNvSpPr>
                <a:spLocks noChangeArrowheads="1"/>
              </p:cNvSpPr>
              <p:nvPr/>
            </p:nvSpPr>
            <p:spPr bwMode="auto">
              <a:xfrm>
                <a:off x="4674" y="2524"/>
                <a:ext cx="332" cy="231"/>
              </a:xfrm>
              <a:prstGeom prst="rect">
                <a:avLst/>
              </a:prstGeom>
              <a:noFill/>
              <a:ln w="9525">
                <a:noFill/>
                <a:miter lim="800000"/>
                <a:headEnd/>
                <a:tailEnd/>
              </a:ln>
              <a:effectLst/>
            </p:spPr>
            <p:txBody>
              <a:bodyPr wrap="none">
                <a:spAutoFit/>
              </a:bodyPr>
              <a:lstStyle/>
              <a:p>
                <a:pPr>
                  <a:lnSpc>
                    <a:spcPct val="100000"/>
                  </a:lnSpc>
                  <a:spcBef>
                    <a:spcPct val="0"/>
                  </a:spcBef>
                </a:pPr>
                <a:r>
                  <a:rPr kumimoji="0" lang="en-US" altLang="zh-CN" sz="1800" b="1" dirty="0">
                    <a:solidFill>
                      <a:schemeClr val="tx1"/>
                    </a:solidFill>
                    <a:latin typeface="Arial" charset="0"/>
                  </a:rPr>
                  <a:t>W1</a:t>
                </a:r>
              </a:p>
            </p:txBody>
          </p:sp>
          <p:sp>
            <p:nvSpPr>
              <p:cNvPr id="585758" name="Text Box 30"/>
              <p:cNvSpPr txBox="1">
                <a:spLocks noChangeArrowheads="1"/>
              </p:cNvSpPr>
              <p:nvPr/>
            </p:nvSpPr>
            <p:spPr bwMode="auto">
              <a:xfrm>
                <a:off x="3400" y="754"/>
                <a:ext cx="212" cy="231"/>
              </a:xfrm>
              <a:prstGeom prst="rect">
                <a:avLst/>
              </a:prstGeom>
              <a:noFill/>
              <a:ln w="9525">
                <a:noFill/>
                <a:miter lim="800000"/>
                <a:headEnd/>
                <a:tailEnd/>
              </a:ln>
              <a:effectLst/>
            </p:spPr>
            <p:txBody>
              <a:bodyPr wrap="none">
                <a:spAutoFit/>
              </a:bodyPr>
              <a:lstStyle/>
              <a:p>
                <a:pPr>
                  <a:lnSpc>
                    <a:spcPct val="100000"/>
                  </a:lnSpc>
                  <a:spcBef>
                    <a:spcPct val="0"/>
                  </a:spcBef>
                </a:pPr>
                <a:r>
                  <a:rPr kumimoji="0" lang="en-US" altLang="zh-CN" sz="1800" b="1">
                    <a:solidFill>
                      <a:schemeClr val="tx1"/>
                    </a:solidFill>
                    <a:latin typeface="Arial" charset="0"/>
                  </a:rPr>
                  <a:t>P</a:t>
                </a:r>
              </a:p>
            </p:txBody>
          </p:sp>
          <p:sp>
            <p:nvSpPr>
              <p:cNvPr id="585759" name="Text Box 31"/>
              <p:cNvSpPr txBox="1">
                <a:spLocks noChangeArrowheads="1"/>
              </p:cNvSpPr>
              <p:nvPr/>
            </p:nvSpPr>
            <p:spPr bwMode="auto">
              <a:xfrm>
                <a:off x="5381" y="2688"/>
                <a:ext cx="212" cy="231"/>
              </a:xfrm>
              <a:prstGeom prst="rect">
                <a:avLst/>
              </a:prstGeom>
              <a:noFill/>
              <a:ln w="9525">
                <a:noFill/>
                <a:miter lim="800000"/>
                <a:headEnd/>
                <a:tailEnd/>
              </a:ln>
              <a:effectLst/>
            </p:spPr>
            <p:txBody>
              <a:bodyPr wrap="none">
                <a:spAutoFit/>
              </a:bodyPr>
              <a:lstStyle/>
              <a:p>
                <a:pPr>
                  <a:lnSpc>
                    <a:spcPct val="100000"/>
                  </a:lnSpc>
                  <a:spcBef>
                    <a:spcPct val="0"/>
                  </a:spcBef>
                </a:pPr>
                <a:r>
                  <a:rPr kumimoji="0" lang="en-US" altLang="zh-CN" sz="1800" b="1">
                    <a:solidFill>
                      <a:schemeClr val="tx1"/>
                    </a:solidFill>
                    <a:latin typeface="Arial" charset="0"/>
                  </a:rPr>
                  <a:t>V</a:t>
                </a:r>
              </a:p>
            </p:txBody>
          </p:sp>
        </p:grpSp>
      </p:grpSp>
      <p:pic>
        <p:nvPicPr>
          <p:cNvPr id="585760" name="Picture 32"/>
          <p:cNvPicPr>
            <a:picLocks noChangeAspect="1" noChangeArrowheads="1"/>
          </p:cNvPicPr>
          <p:nvPr/>
        </p:nvPicPr>
        <p:blipFill>
          <a:blip r:embed="rId8" cstate="print"/>
          <a:srcRect/>
          <a:stretch>
            <a:fillRect/>
          </a:stretch>
        </p:blipFill>
        <p:spPr bwMode="auto">
          <a:xfrm>
            <a:off x="4872534" y="1747689"/>
            <a:ext cx="2087563" cy="20637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85762"/>
                                        </p:tgtEl>
                                        <p:attrNameLst>
                                          <p:attrName>style.visibility</p:attrName>
                                        </p:attrNameLst>
                                      </p:cBhvr>
                                      <p:to>
                                        <p:strVal val="visible"/>
                                      </p:to>
                                    </p:set>
                                    <p:animEffect transition="in" filter="slide(fromBottom)">
                                      <p:cBhvr>
                                        <p:cTn id="7" dur="500"/>
                                        <p:tgtEl>
                                          <p:spTgt spid="585762"/>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585735"/>
                                        </p:tgtEl>
                                        <p:attrNameLst>
                                          <p:attrName>style.visibility</p:attrName>
                                        </p:attrNameLst>
                                      </p:cBhvr>
                                      <p:to>
                                        <p:strVal val="visible"/>
                                      </p:to>
                                    </p:set>
                                    <p:animEffect transition="in" filter="slide(fromBottom)">
                                      <p:cBhvr>
                                        <p:cTn id="10" dur="500"/>
                                        <p:tgtEl>
                                          <p:spTgt spid="585735"/>
                                        </p:tgtEl>
                                      </p:cBhvr>
                                    </p:animEffect>
                                  </p:childTnLst>
                                </p:cTn>
                              </p:par>
                              <p:par>
                                <p:cTn id="11" presetID="12" presetClass="entr" presetSubtype="4" fill="hold" nodeType="withEffect">
                                  <p:stCondLst>
                                    <p:cond delay="0"/>
                                  </p:stCondLst>
                                  <p:childTnLst>
                                    <p:set>
                                      <p:cBhvr>
                                        <p:cTn id="12" dur="1" fill="hold">
                                          <p:stCondLst>
                                            <p:cond delay="0"/>
                                          </p:stCondLst>
                                        </p:cTn>
                                        <p:tgtEl>
                                          <p:spTgt spid="585736"/>
                                        </p:tgtEl>
                                        <p:attrNameLst>
                                          <p:attrName>style.visibility</p:attrName>
                                        </p:attrNameLst>
                                      </p:cBhvr>
                                      <p:to>
                                        <p:strVal val="visible"/>
                                      </p:to>
                                    </p:set>
                                    <p:animEffect transition="in" filter="slide(fromBottom)">
                                      <p:cBhvr>
                                        <p:cTn id="13" dur="500"/>
                                        <p:tgtEl>
                                          <p:spTgt spid="585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1"/>
          </p:nvPr>
        </p:nvSpPr>
        <p:spPr/>
        <p:txBody>
          <a:bodyPr/>
          <a:lstStyle/>
          <a:p>
            <a:fld id="{A357EC42-DBC8-48DC-8E63-52B99D8A5F79}" type="slidenum">
              <a:rPr lang="en-US" altLang="zh-CN"/>
              <a:pPr/>
              <a:t>31</a:t>
            </a:fld>
            <a:endParaRPr lang="en-US" altLang="zh-CN"/>
          </a:p>
        </p:txBody>
      </p:sp>
      <p:sp>
        <p:nvSpPr>
          <p:cNvPr id="576514" name="Rectangle 2"/>
          <p:cNvSpPr>
            <a:spLocks noChangeArrowheads="1"/>
          </p:cNvSpPr>
          <p:nvPr/>
        </p:nvSpPr>
        <p:spPr bwMode="auto">
          <a:xfrm>
            <a:off x="3719514" y="377825"/>
            <a:ext cx="4060825" cy="579438"/>
          </a:xfrm>
          <a:prstGeom prst="rect">
            <a:avLst/>
          </a:prstGeom>
          <a:noFill/>
          <a:ln w="9525">
            <a:noFill/>
            <a:miter lim="800000"/>
            <a:headEnd/>
            <a:tailEnd/>
          </a:ln>
          <a:effectLst/>
        </p:spPr>
        <p:txBody>
          <a:bodyPr wrap="none">
            <a:spAutoFit/>
          </a:bodyPr>
          <a:lstStyle/>
          <a:p>
            <a:pPr>
              <a:lnSpc>
                <a:spcPct val="100000"/>
              </a:lnSpc>
              <a:spcBef>
                <a:spcPct val="0"/>
              </a:spcBef>
            </a:pPr>
            <a:r>
              <a:rPr kumimoji="0" lang="zh-CN" altLang="en-US" b="1">
                <a:solidFill>
                  <a:schemeClr val="tx1"/>
                </a:solidFill>
                <a:latin typeface="楷体_GB2312" pitchFamily="49" charset="-122"/>
                <a:ea typeface="楷体_GB2312" pitchFamily="49" charset="-122"/>
              </a:rPr>
              <a:t>３</a:t>
            </a:r>
            <a:r>
              <a:rPr kumimoji="0" lang="en-US" altLang="zh-CN" b="1">
                <a:solidFill>
                  <a:schemeClr val="tx1"/>
                </a:solidFill>
                <a:latin typeface="楷体_GB2312" pitchFamily="49" charset="-122"/>
                <a:ea typeface="楷体_GB2312" pitchFamily="49" charset="-122"/>
              </a:rPr>
              <a:t>.</a:t>
            </a:r>
            <a:r>
              <a:rPr kumimoji="0" lang="zh-CN" altLang="en-US" b="1">
                <a:solidFill>
                  <a:schemeClr val="tx1"/>
                </a:solidFill>
                <a:latin typeface="楷体_GB2312" pitchFamily="49" charset="-122"/>
                <a:ea typeface="楷体_GB2312" pitchFamily="49" charset="-122"/>
              </a:rPr>
              <a:t>无限次恒外压压缩</a:t>
            </a:r>
          </a:p>
        </p:txBody>
      </p:sp>
      <p:sp>
        <p:nvSpPr>
          <p:cNvPr id="576515" name="Rectangle 3"/>
          <p:cNvSpPr>
            <a:spLocks noChangeArrowheads="1"/>
          </p:cNvSpPr>
          <p:nvPr/>
        </p:nvSpPr>
        <p:spPr bwMode="auto">
          <a:xfrm>
            <a:off x="335360" y="1415637"/>
            <a:ext cx="11737304" cy="597215"/>
          </a:xfrm>
          <a:prstGeom prst="rect">
            <a:avLst/>
          </a:prstGeom>
          <a:noFill/>
          <a:ln w="9525">
            <a:noFill/>
            <a:miter lim="800000"/>
            <a:headEnd/>
            <a:tailEnd/>
          </a:ln>
          <a:effectLst/>
        </p:spPr>
        <p:txBody>
          <a:bodyPr wrap="square">
            <a:spAutoFit/>
          </a:bodyPr>
          <a:lstStyle/>
          <a:p>
            <a:pPr>
              <a:lnSpc>
                <a:spcPct val="130000"/>
              </a:lnSpc>
              <a:spcBef>
                <a:spcPct val="0"/>
              </a:spcBef>
            </a:pPr>
            <a:r>
              <a:rPr lang="zh-CN" altLang="en-US" sz="2800" b="1" dirty="0">
                <a:solidFill>
                  <a:schemeClr val="tx1"/>
                </a:solidFill>
                <a:latin typeface="Arial" charset="0"/>
                <a:ea typeface="楷体_GB2312" pitchFamily="49" charset="-122"/>
              </a:rPr>
              <a:t>如果将拿掉的沙子一粒一粒放回，慢慢压缩，直到恢复原状，所作的功为：</a:t>
            </a:r>
          </a:p>
        </p:txBody>
      </p:sp>
      <p:graphicFrame>
        <p:nvGraphicFramePr>
          <p:cNvPr id="576516" name="Object 4"/>
          <p:cNvGraphicFramePr>
            <a:graphicFrameLocks noGrp="1" noChangeAspect="1"/>
          </p:cNvGraphicFramePr>
          <p:nvPr>
            <p:ph/>
          </p:nvPr>
        </p:nvGraphicFramePr>
        <p:xfrm>
          <a:off x="3071814" y="5734050"/>
          <a:ext cx="5400675" cy="1123950"/>
        </p:xfrm>
        <a:graphic>
          <a:graphicData uri="http://schemas.openxmlformats.org/presentationml/2006/ole">
            <mc:AlternateContent xmlns:mc="http://schemas.openxmlformats.org/markup-compatibility/2006">
              <mc:Choice xmlns:v="urn:schemas-microsoft-com:vml" Requires="v">
                <p:oleObj spid="_x0000_s576582" name="Equation" r:id="rId3" imgW="1892160" imgH="393480" progId="Equation.DSMT4">
                  <p:embed/>
                </p:oleObj>
              </mc:Choice>
              <mc:Fallback>
                <p:oleObj name="Equation" r:id="rId3" imgW="1892160" imgH="393480" progId="Equation.DSMT4">
                  <p:embed/>
                  <p:pic>
                    <p:nvPicPr>
                      <p:cNvPr id="0" name="Picture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4" y="5734050"/>
                        <a:ext cx="540067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76517" name="Picture 5" descr="1_27+2">
            <a:hlinkClick r:id="" action="ppaction://hlinkshowjump?jump=nextslide"/>
          </p:cNvPr>
          <p:cNvPicPr>
            <a:picLocks noChangeAspect="1" noChangeArrowheads="1"/>
          </p:cNvPicPr>
          <p:nvPr/>
        </p:nvPicPr>
        <p:blipFill>
          <a:blip r:embed="rId5" cstate="print"/>
          <a:srcRect/>
          <a:stretch>
            <a:fillRect/>
          </a:stretch>
        </p:blipFill>
        <p:spPr bwMode="auto">
          <a:xfrm>
            <a:off x="5988051" y="2362945"/>
            <a:ext cx="4175125" cy="29765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76518" name="Picture 6"/>
          <p:cNvPicPr>
            <a:picLocks noChangeAspect="1" noChangeArrowheads="1"/>
          </p:cNvPicPr>
          <p:nvPr/>
        </p:nvPicPr>
        <p:blipFill>
          <a:blip r:embed="rId6" cstate="print"/>
          <a:srcRect/>
          <a:stretch>
            <a:fillRect/>
          </a:stretch>
        </p:blipFill>
        <p:spPr bwMode="auto">
          <a:xfrm>
            <a:off x="2495551" y="2492376"/>
            <a:ext cx="3097213" cy="30638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6516"/>
                                        </p:tgtEl>
                                        <p:attrNameLst>
                                          <p:attrName>style.visibility</p:attrName>
                                        </p:attrNameLst>
                                      </p:cBhvr>
                                      <p:to>
                                        <p:strVal val="visible"/>
                                      </p:to>
                                    </p:set>
                                    <p:animEffect transition="in" filter="blinds(horizontal)">
                                      <p:cBhvr>
                                        <p:cTn id="7" dur="500"/>
                                        <p:tgtEl>
                                          <p:spTgt spid="576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1"/>
          </p:nvPr>
        </p:nvSpPr>
        <p:spPr/>
        <p:txBody>
          <a:bodyPr/>
          <a:lstStyle/>
          <a:p>
            <a:fld id="{E8819018-E944-4AEA-A81F-2C02EE98CEFC}" type="slidenum">
              <a:rPr lang="en-US" altLang="zh-CN"/>
              <a:pPr/>
              <a:t>32</a:t>
            </a:fld>
            <a:endParaRPr lang="en-US" altLang="zh-CN"/>
          </a:p>
        </p:txBody>
      </p:sp>
      <p:sp>
        <p:nvSpPr>
          <p:cNvPr id="578562" name="Rectangle 2"/>
          <p:cNvSpPr>
            <a:spLocks noGrp="1" noChangeArrowheads="1"/>
          </p:cNvSpPr>
          <p:nvPr>
            <p:ph type="title"/>
          </p:nvPr>
        </p:nvSpPr>
        <p:spPr>
          <a:xfrm>
            <a:off x="2640014" y="333375"/>
            <a:ext cx="6192837" cy="579438"/>
          </a:xfrm>
        </p:spPr>
        <p:txBody>
          <a:bodyPr/>
          <a:lstStyle/>
          <a:p>
            <a:pPr algn="ctr"/>
            <a:r>
              <a:rPr lang="zh-CN" altLang="en-US"/>
              <a:t>小    结</a:t>
            </a:r>
          </a:p>
        </p:txBody>
      </p:sp>
      <p:sp>
        <p:nvSpPr>
          <p:cNvPr id="578563" name="Rectangle 3"/>
          <p:cNvSpPr>
            <a:spLocks noGrp="1" noChangeArrowheads="1"/>
          </p:cNvSpPr>
          <p:nvPr>
            <p:ph type="body" sz="half" idx="1"/>
          </p:nvPr>
        </p:nvSpPr>
        <p:spPr bwMode="auto">
          <a:xfrm>
            <a:off x="1919288" y="1268413"/>
            <a:ext cx="8147050" cy="4525962"/>
          </a:xfrm>
          <a:noFill/>
          <a:ln>
            <a:miter lim="800000"/>
            <a:headEnd/>
            <a:tailEnd/>
          </a:ln>
        </p:spPr>
        <p:txBody>
          <a:bodyPr vert="horz" wrap="square" lIns="91440" tIns="45720" rIns="91440" bIns="45720" numCol="1" anchor="t" anchorCtr="0" compatLnSpc="1">
            <a:prstTxWarp prst="textNoShape">
              <a:avLst/>
            </a:prstTxWarp>
          </a:bodyPr>
          <a:lstStyle/>
          <a:p>
            <a:pPr>
              <a:lnSpc>
                <a:spcPct val="200000"/>
              </a:lnSpc>
              <a:spcBef>
                <a:spcPct val="0"/>
              </a:spcBef>
              <a:buFontTx/>
              <a:buNone/>
            </a:pP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、掌握和理解系统和环境的定义；</a:t>
            </a:r>
          </a:p>
          <a:p>
            <a:pPr>
              <a:lnSpc>
                <a:spcPct val="200000"/>
              </a:lnSpc>
              <a:spcBef>
                <a:spcPct val="0"/>
              </a:spcBef>
              <a:buFontTx/>
              <a:buNone/>
            </a:pP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、掌握和理解状态函数的定义和性质</a:t>
            </a:r>
          </a:p>
          <a:p>
            <a:pPr>
              <a:lnSpc>
                <a:spcPct val="200000"/>
              </a:lnSpc>
              <a:spcBef>
                <a:spcPct val="0"/>
              </a:spcBef>
              <a:buFontTx/>
              <a:buNone/>
            </a:pPr>
            <a:r>
              <a:rPr lang="en-US" altLang="zh-CN" sz="2800" b="1" dirty="0">
                <a:latin typeface="楷体_GB2312" pitchFamily="49" charset="-122"/>
                <a:ea typeface="楷体_GB2312" pitchFamily="49" charset="-122"/>
              </a:rPr>
              <a:t>3</a:t>
            </a:r>
            <a:r>
              <a:rPr lang="zh-CN" altLang="en-US" sz="2800" b="1" dirty="0">
                <a:latin typeface="楷体_GB2312" pitchFamily="49" charset="-122"/>
                <a:ea typeface="楷体_GB2312" pitchFamily="49" charset="-122"/>
              </a:rPr>
              <a:t>、掌握和理解过程和途径的定义和区别</a:t>
            </a:r>
          </a:p>
          <a:p>
            <a:pPr>
              <a:lnSpc>
                <a:spcPct val="200000"/>
              </a:lnSpc>
              <a:spcBef>
                <a:spcPct val="0"/>
              </a:spcBef>
              <a:buFontTx/>
              <a:buNone/>
            </a:pPr>
            <a:r>
              <a:rPr lang="en-US" altLang="zh-CN" sz="2800" b="1" dirty="0">
                <a:latin typeface="楷体_GB2312" pitchFamily="49" charset="-122"/>
                <a:ea typeface="楷体_GB2312" pitchFamily="49" charset="-122"/>
              </a:rPr>
              <a:t>4</a:t>
            </a:r>
            <a:r>
              <a:rPr lang="zh-CN" altLang="en-US" sz="2800" b="1" dirty="0">
                <a:latin typeface="楷体_GB2312" pitchFamily="49" charset="-122"/>
                <a:ea typeface="楷体_GB2312" pitchFamily="49" charset="-122"/>
              </a:rPr>
              <a:t>、掌握功和热的定义</a:t>
            </a:r>
          </a:p>
          <a:p>
            <a:pPr>
              <a:lnSpc>
                <a:spcPct val="200000"/>
              </a:lnSpc>
              <a:spcBef>
                <a:spcPct val="0"/>
              </a:spcBef>
              <a:buFontTx/>
              <a:buNone/>
            </a:pPr>
            <a:r>
              <a:rPr lang="en-US" altLang="zh-CN" sz="2800" b="1" dirty="0">
                <a:latin typeface="楷体_GB2312" pitchFamily="49" charset="-122"/>
                <a:ea typeface="楷体_GB2312" pitchFamily="49" charset="-122"/>
              </a:rPr>
              <a:t>5</a:t>
            </a:r>
            <a:r>
              <a:rPr lang="zh-CN" altLang="en-US" sz="2800" b="1" dirty="0">
                <a:latin typeface="楷体_GB2312" pitchFamily="49" charset="-122"/>
                <a:ea typeface="楷体_GB2312" pitchFamily="49" charset="-122"/>
              </a:rPr>
              <a:t>、掌握可逆过程和最大功</a:t>
            </a:r>
          </a:p>
        </p:txBody>
      </p:sp>
      <p:graphicFrame>
        <p:nvGraphicFramePr>
          <p:cNvPr id="578564" name="Object 4"/>
          <p:cNvGraphicFramePr>
            <a:graphicFrameLocks noGrp="1" noChangeAspect="1"/>
          </p:cNvGraphicFramePr>
          <p:nvPr>
            <p:ph sz="half" idx="2"/>
          </p:nvPr>
        </p:nvGraphicFramePr>
        <p:xfrm>
          <a:off x="6527801" y="4724400"/>
          <a:ext cx="2238375" cy="1074738"/>
        </p:xfrm>
        <a:graphic>
          <a:graphicData uri="http://schemas.openxmlformats.org/presentationml/2006/ole">
            <mc:AlternateContent xmlns:mc="http://schemas.openxmlformats.org/markup-compatibility/2006">
              <mc:Choice xmlns:v="urn:schemas-microsoft-com:vml" Requires="v">
                <p:oleObj spid="_x0000_s578630" name="Equation" r:id="rId3" imgW="952200" imgH="457200" progId="Equation.DSMT4">
                  <p:embed/>
                </p:oleObj>
              </mc:Choice>
              <mc:Fallback>
                <p:oleObj name="Equation" r:id="rId3" imgW="952200" imgH="457200" progId="Equation.DSMT4">
                  <p:embed/>
                  <p:pic>
                    <p:nvPicPr>
                      <p:cNvPr id="0" name="Picture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801" y="4724400"/>
                        <a:ext cx="2238375"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6" name="Rectangle 4"/>
          <p:cNvSpPr>
            <a:spLocks noGrp="1" noChangeArrowheads="1"/>
          </p:cNvSpPr>
          <p:nvPr>
            <p:ph type="ctrTitle"/>
          </p:nvPr>
        </p:nvSpPr>
        <p:spPr>
          <a:xfrm>
            <a:off x="2438400" y="2265275"/>
            <a:ext cx="10363200" cy="1200329"/>
          </a:xfrm>
        </p:spPr>
        <p:txBody>
          <a:bodyPr/>
          <a:lstStyle/>
          <a:p>
            <a:r>
              <a:rPr lang="zh-CN" altLang="en-US" sz="3600" b="1">
                <a:latin typeface="楷体_GB2312" pitchFamily="49" charset="-122"/>
                <a:ea typeface="楷体_GB2312" pitchFamily="49" charset="-122"/>
              </a:rPr>
              <a:t>第二节 能量守恒和化学反应热效应</a:t>
            </a:r>
            <a:br>
              <a:rPr lang="zh-CN" altLang="en-US" sz="3600" b="1">
                <a:latin typeface="楷体_GB2312" pitchFamily="49" charset="-122"/>
                <a:ea typeface="楷体_GB2312" pitchFamily="49" charset="-122"/>
              </a:rPr>
            </a:br>
            <a:r>
              <a:rPr lang="en-US" altLang="zh-CN" sz="3600" b="1">
                <a:latin typeface="Arial"/>
                <a:ea typeface="楷体_GB2312" pitchFamily="49" charset="-122"/>
              </a:rPr>
              <a:t>——</a:t>
            </a:r>
            <a:r>
              <a:rPr lang="zh-CN" altLang="en-US" sz="3600" b="1">
                <a:latin typeface="楷体_GB2312" pitchFamily="49" charset="-122"/>
                <a:ea typeface="楷体_GB2312" pitchFamily="49" charset="-122"/>
              </a:rPr>
              <a:t>热力学第一定律和热化学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4BE14660-5C56-4594-95D2-4CA611A88BB2}" type="slidenum">
              <a:rPr lang="en-US" altLang="zh-CN"/>
              <a:pPr/>
              <a:t>34</a:t>
            </a:fld>
            <a:endParaRPr lang="en-US" altLang="zh-CN"/>
          </a:p>
        </p:txBody>
      </p:sp>
      <p:sp>
        <p:nvSpPr>
          <p:cNvPr id="600066" name="Rectangle 2"/>
          <p:cNvSpPr>
            <a:spLocks noGrp="1" noChangeArrowheads="1"/>
          </p:cNvSpPr>
          <p:nvPr>
            <p:ph type="title"/>
          </p:nvPr>
        </p:nvSpPr>
        <p:spPr>
          <a:xfrm>
            <a:off x="3000376" y="333375"/>
            <a:ext cx="6264275" cy="641350"/>
          </a:xfrm>
        </p:spPr>
        <p:txBody>
          <a:bodyPr/>
          <a:lstStyle/>
          <a:p>
            <a:pPr algn="ctr"/>
            <a:r>
              <a:rPr lang="zh-CN" altLang="en-US" sz="3600"/>
              <a:t>内         能</a:t>
            </a:r>
          </a:p>
        </p:txBody>
      </p:sp>
      <p:sp>
        <p:nvSpPr>
          <p:cNvPr id="600067" name="Rectangle 3"/>
          <p:cNvSpPr>
            <a:spLocks noGrp="1" noChangeArrowheads="1"/>
          </p:cNvSpPr>
          <p:nvPr>
            <p:ph type="body" idx="1"/>
          </p:nvPr>
        </p:nvSpPr>
        <p:spPr bwMode="auto">
          <a:xfrm>
            <a:off x="2566988" y="1628775"/>
            <a:ext cx="5903912" cy="1612900"/>
          </a:xfrm>
          <a:noFill/>
          <a:ln>
            <a:miter lim="800000"/>
            <a:headEnd/>
            <a:tailEnd/>
          </a:ln>
        </p:spPr>
        <p:txBody>
          <a:bodyPr vert="horz" wrap="square" lIns="91440" tIns="45720" rIns="91440" bIns="45720" numCol="1" anchor="t" anchorCtr="0" compatLnSpc="1">
            <a:prstTxWarp prst="textNoShape">
              <a:avLst/>
            </a:prstTxWarp>
          </a:bodyPr>
          <a:lstStyle/>
          <a:p>
            <a:pPr>
              <a:lnSpc>
                <a:spcPct val="150000"/>
              </a:lnSpc>
              <a:buFontTx/>
              <a:buNone/>
            </a:pPr>
            <a:r>
              <a:rPr lang="zh-CN" altLang="en-US" sz="2800" b="1">
                <a:latin typeface="Times New Roman" pitchFamily="18" charset="0"/>
                <a:ea typeface="楷体_GB2312" pitchFamily="49" charset="-122"/>
              </a:rPr>
              <a:t>内能（</a:t>
            </a:r>
            <a:r>
              <a:rPr lang="en-US" altLang="zh-CN" sz="2800" b="1" i="1">
                <a:latin typeface="Times New Roman" pitchFamily="18" charset="0"/>
                <a:ea typeface="楷体_GB2312" pitchFamily="49" charset="-122"/>
              </a:rPr>
              <a:t>U</a:t>
            </a:r>
            <a:r>
              <a:rPr lang="zh-CN" altLang="en-US" sz="2800" b="1">
                <a:latin typeface="Times New Roman" pitchFamily="18" charset="0"/>
                <a:ea typeface="楷体_GB2312" pitchFamily="49" charset="-122"/>
              </a:rPr>
              <a:t>）  </a:t>
            </a:r>
            <a:r>
              <a:rPr lang="zh-CN" altLang="en-US" sz="2800" b="1">
                <a:solidFill>
                  <a:srgbClr val="333399"/>
                </a:solidFill>
                <a:latin typeface="Times New Roman" pitchFamily="18" charset="0"/>
                <a:ea typeface="楷体_GB2312" pitchFamily="49" charset="-122"/>
              </a:rPr>
              <a:t>系统内部能量的总和。</a:t>
            </a:r>
          </a:p>
          <a:p>
            <a:pPr>
              <a:lnSpc>
                <a:spcPct val="150000"/>
              </a:lnSpc>
              <a:buFontTx/>
              <a:buNone/>
            </a:pPr>
            <a:r>
              <a:rPr lang="zh-CN" altLang="en-US" sz="2800" b="1">
                <a:latin typeface="Times New Roman" pitchFamily="18" charset="0"/>
                <a:ea typeface="楷体_GB2312" pitchFamily="49" charset="-122"/>
              </a:rPr>
              <a:t>包括：动能；势能；核能等。</a:t>
            </a:r>
          </a:p>
        </p:txBody>
      </p:sp>
      <p:sp>
        <p:nvSpPr>
          <p:cNvPr id="600068" name="Rectangle 4"/>
          <p:cNvSpPr>
            <a:spLocks noChangeArrowheads="1"/>
          </p:cNvSpPr>
          <p:nvPr/>
        </p:nvSpPr>
        <p:spPr bwMode="auto">
          <a:xfrm>
            <a:off x="1919289" y="3141664"/>
            <a:ext cx="8569325" cy="2994025"/>
          </a:xfrm>
          <a:prstGeom prst="rect">
            <a:avLst/>
          </a:prstGeom>
          <a:noFill/>
          <a:ln w="9525" algn="ctr">
            <a:noFill/>
            <a:miter lim="800000"/>
            <a:headEnd/>
            <a:tailEnd/>
          </a:ln>
          <a:effectLst/>
        </p:spPr>
        <p:txBody>
          <a:bodyPr>
            <a:spAutoFit/>
          </a:bodyPr>
          <a:lstStyle/>
          <a:p>
            <a:pPr>
              <a:lnSpc>
                <a:spcPct val="170000"/>
              </a:lnSpc>
              <a:spcBef>
                <a:spcPct val="0"/>
              </a:spcBef>
            </a:pPr>
            <a:r>
              <a:rPr kumimoji="0" lang="zh-CN" altLang="en-US" sz="2800" b="1" dirty="0">
                <a:solidFill>
                  <a:schemeClr val="tx1"/>
                </a:solidFill>
                <a:ea typeface="楷体_GB2312" pitchFamily="49" charset="-122"/>
              </a:rPr>
              <a:t>说明：</a:t>
            </a:r>
          </a:p>
          <a:p>
            <a:pPr lvl="1">
              <a:lnSpc>
                <a:spcPct val="170000"/>
              </a:lnSpc>
              <a:spcBef>
                <a:spcPct val="0"/>
              </a:spcBef>
              <a:buFontTx/>
              <a:buBlip>
                <a:blip r:embed="rId2"/>
              </a:buBlip>
            </a:pPr>
            <a:r>
              <a:rPr kumimoji="0" lang="zh-CN" altLang="en-US" sz="2800" b="1" dirty="0">
                <a:solidFill>
                  <a:schemeClr val="tx1"/>
                </a:solidFill>
                <a:ea typeface="楷体_GB2312" pitchFamily="49" charset="-122"/>
              </a:rPr>
              <a:t>内能是状态函数：</a:t>
            </a:r>
            <a:r>
              <a:rPr kumimoji="0" lang="zh-CN" altLang="en-US" sz="2800" b="1" dirty="0">
                <a:ea typeface="楷体_GB2312" pitchFamily="49" charset="-122"/>
              </a:rPr>
              <a:t>状态一定， </a:t>
            </a:r>
            <a:r>
              <a:rPr kumimoji="0" lang="en-US" altLang="zh-CN" sz="2800" b="1" i="1" dirty="0">
                <a:ea typeface="楷体_GB2312" pitchFamily="49" charset="-122"/>
              </a:rPr>
              <a:t>U</a:t>
            </a:r>
            <a:r>
              <a:rPr kumimoji="0" lang="zh-CN" altLang="en-US" sz="2800" b="1" dirty="0">
                <a:ea typeface="楷体_GB2312" pitchFamily="49" charset="-122"/>
              </a:rPr>
              <a:t>一定</a:t>
            </a:r>
          </a:p>
          <a:p>
            <a:pPr lvl="1">
              <a:lnSpc>
                <a:spcPct val="170000"/>
              </a:lnSpc>
              <a:spcBef>
                <a:spcPct val="0"/>
              </a:spcBef>
              <a:buFontTx/>
              <a:buBlip>
                <a:blip r:embed="rId2"/>
              </a:buBlip>
            </a:pPr>
            <a:r>
              <a:rPr kumimoji="0" lang="zh-CN" altLang="en-US" sz="2800" b="1" dirty="0">
                <a:solidFill>
                  <a:schemeClr val="tx1"/>
                </a:solidFill>
                <a:ea typeface="楷体_GB2312" pitchFamily="49" charset="-122"/>
              </a:rPr>
              <a:t>内能属广度性质：</a:t>
            </a:r>
            <a:r>
              <a:rPr kumimoji="0" lang="zh-CN" altLang="en-US" sz="2800" b="1" dirty="0">
                <a:ea typeface="楷体_GB2312" pitchFamily="49" charset="-122"/>
              </a:rPr>
              <a:t>能量都具有加和性</a:t>
            </a:r>
            <a:endParaRPr kumimoji="0" lang="zh-CN" altLang="en-US" sz="2800" b="1" dirty="0">
              <a:solidFill>
                <a:schemeClr val="tx1"/>
              </a:solidFill>
              <a:ea typeface="楷体_GB2312" pitchFamily="49" charset="-122"/>
            </a:endParaRPr>
          </a:p>
          <a:p>
            <a:pPr lvl="1">
              <a:lnSpc>
                <a:spcPct val="170000"/>
              </a:lnSpc>
              <a:spcBef>
                <a:spcPct val="0"/>
              </a:spcBef>
              <a:buFontTx/>
              <a:buBlip>
                <a:blip r:embed="rId2"/>
              </a:buBlip>
            </a:pPr>
            <a:r>
              <a:rPr kumimoji="0" lang="zh-CN" altLang="en-US" sz="2800" b="1" dirty="0">
                <a:solidFill>
                  <a:schemeClr val="tx1"/>
                </a:solidFill>
                <a:ea typeface="楷体_GB2312" pitchFamily="49" charset="-122"/>
              </a:rPr>
              <a:t>内能的绝对值无法确定：</a:t>
            </a:r>
            <a:r>
              <a:rPr kumimoji="0" lang="zh-CN" altLang="en-US" sz="2800" b="1" dirty="0">
                <a:ea typeface="楷体_GB2312" pitchFamily="49" charset="-122"/>
              </a:rPr>
              <a:t>微观粒子运动的复杂性</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00068"/>
                                        </p:tgtEl>
                                        <p:attrNameLst>
                                          <p:attrName>style.visibility</p:attrName>
                                        </p:attrNameLst>
                                      </p:cBhvr>
                                      <p:to>
                                        <p:strVal val="visible"/>
                                      </p:to>
                                    </p:set>
                                    <p:animEffect transition="in" filter="slide(fromBottom)">
                                      <p:cBhvr>
                                        <p:cTn id="7" dur="500"/>
                                        <p:tgtEl>
                                          <p:spTgt spid="600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p:txBody>
          <a:bodyPr/>
          <a:lstStyle/>
          <a:p>
            <a:fld id="{B742513A-FB1B-40FB-B270-AD1410480F11}" type="slidenum">
              <a:rPr lang="en-US" altLang="zh-CN"/>
              <a:pPr/>
              <a:t>35</a:t>
            </a:fld>
            <a:endParaRPr lang="en-US" altLang="zh-CN"/>
          </a:p>
        </p:txBody>
      </p:sp>
      <p:sp>
        <p:nvSpPr>
          <p:cNvPr id="254979" name="Rectangle 3"/>
          <p:cNvSpPr>
            <a:spLocks noChangeArrowheads="1"/>
          </p:cNvSpPr>
          <p:nvPr/>
        </p:nvSpPr>
        <p:spPr bwMode="auto">
          <a:xfrm>
            <a:off x="299356" y="1338262"/>
            <a:ext cx="11593288" cy="1152525"/>
          </a:xfrm>
          <a:prstGeom prst="rect">
            <a:avLst/>
          </a:prstGeom>
          <a:noFill/>
          <a:ln w="9525">
            <a:noFill/>
            <a:miter lim="800000"/>
            <a:headEnd/>
            <a:tailEnd/>
          </a:ln>
          <a:effectLst/>
        </p:spPr>
        <p:txBody>
          <a:bodyPr/>
          <a:lstStyle/>
          <a:p>
            <a:pPr>
              <a:lnSpc>
                <a:spcPct val="150000"/>
              </a:lnSpc>
              <a:spcBef>
                <a:spcPct val="20000"/>
              </a:spcBef>
              <a:buClr>
                <a:schemeClr val="hlink"/>
              </a:buClr>
            </a:pPr>
            <a:r>
              <a:rPr lang="en-US" altLang="zh-CN" sz="2800" dirty="0">
                <a:solidFill>
                  <a:schemeClr val="tx1"/>
                </a:solidFill>
                <a:latin typeface="楷体_GB2312" pitchFamily="49" charset="-122"/>
                <a:ea typeface="楷体_GB2312" pitchFamily="49" charset="-122"/>
              </a:rPr>
              <a:t>    </a:t>
            </a:r>
            <a:r>
              <a:rPr lang="zh-CN" altLang="en-US" sz="2800" b="1" dirty="0">
                <a:latin typeface="楷体_GB2312" pitchFamily="49" charset="-122"/>
                <a:ea typeface="楷体_GB2312" pitchFamily="49" charset="-122"/>
              </a:rPr>
              <a:t>能量既不可能凭空产生，也不可能自行消失。可以从一种形式转变为另一种形式。</a:t>
            </a:r>
            <a:r>
              <a:rPr lang="zh-CN" altLang="en-US" sz="2800" b="1" dirty="0">
                <a:solidFill>
                  <a:schemeClr val="tx1"/>
                </a:solidFill>
                <a:latin typeface="楷体_GB2312" pitchFamily="49" charset="-122"/>
                <a:ea typeface="楷体_GB2312" pitchFamily="49" charset="-122"/>
              </a:rPr>
              <a:t>这就是能量守恒定律。</a:t>
            </a:r>
          </a:p>
        </p:txBody>
      </p:sp>
      <p:sp>
        <p:nvSpPr>
          <p:cNvPr id="254980" name="Text Box 4"/>
          <p:cNvSpPr txBox="1">
            <a:spLocks noChangeArrowheads="1"/>
          </p:cNvSpPr>
          <p:nvPr/>
        </p:nvSpPr>
        <p:spPr bwMode="auto">
          <a:xfrm>
            <a:off x="695400" y="3226952"/>
            <a:ext cx="10513168" cy="2585323"/>
          </a:xfrm>
          <a:prstGeom prst="rect">
            <a:avLst/>
          </a:prstGeom>
          <a:noFill/>
          <a:ln w="12700" cap="sq">
            <a:noFill/>
            <a:miter lim="800000"/>
            <a:headEnd/>
            <a:tailEnd/>
          </a:ln>
          <a:effectLst/>
        </p:spPr>
        <p:txBody>
          <a:bodyPr wrap="square" tIns="0" bIns="0">
            <a:spAutoFit/>
          </a:bodyPr>
          <a:lstStyle/>
          <a:p>
            <a:pPr fontAlgn="t">
              <a:lnSpc>
                <a:spcPct val="200000"/>
              </a:lnSpc>
              <a:spcBef>
                <a:spcPct val="0"/>
              </a:spcBef>
            </a:pPr>
            <a:r>
              <a:rPr lang="en-US" altLang="zh-CN" sz="2800" dirty="0">
                <a:solidFill>
                  <a:schemeClr val="tx1"/>
                </a:solidFill>
                <a:ea typeface="楷体_GB2312" pitchFamily="49" charset="-122"/>
              </a:rPr>
              <a:t>       </a:t>
            </a:r>
            <a:r>
              <a:rPr lang="zh-CN" altLang="en-US" sz="2800" dirty="0">
                <a:solidFill>
                  <a:schemeClr val="tx1"/>
                </a:solidFill>
                <a:ea typeface="楷体_GB2312" pitchFamily="49" charset="-122"/>
              </a:rPr>
              <a:t>焦耳（</a:t>
            </a:r>
            <a:r>
              <a:rPr lang="en-US" altLang="zh-CN" sz="2800" dirty="0">
                <a:solidFill>
                  <a:schemeClr val="tx1"/>
                </a:solidFill>
                <a:ea typeface="楷体_GB2312" pitchFamily="49" charset="-122"/>
              </a:rPr>
              <a:t>Joule</a:t>
            </a:r>
            <a:r>
              <a:rPr lang="zh-CN" altLang="en-US" sz="2800" dirty="0">
                <a:solidFill>
                  <a:schemeClr val="tx1"/>
                </a:solidFill>
                <a:ea typeface="楷体_GB2312" pitchFamily="49" charset="-122"/>
              </a:rPr>
              <a:t>）等人历经</a:t>
            </a:r>
            <a:r>
              <a:rPr lang="en-US" altLang="zh-CN" sz="2800" dirty="0">
                <a:solidFill>
                  <a:schemeClr val="tx1"/>
                </a:solidFill>
                <a:ea typeface="楷体_GB2312" pitchFamily="49" charset="-122"/>
              </a:rPr>
              <a:t>20</a:t>
            </a:r>
            <a:r>
              <a:rPr lang="zh-CN" altLang="en-US" sz="2800" dirty="0">
                <a:solidFill>
                  <a:schemeClr val="tx1"/>
                </a:solidFill>
                <a:ea typeface="楷体_GB2312" pitchFamily="49" charset="-122"/>
              </a:rPr>
              <a:t>多年，用各种实验求证热和功的转换关系，得到一致的结果。</a:t>
            </a:r>
          </a:p>
          <a:p>
            <a:pPr fontAlgn="t">
              <a:lnSpc>
                <a:spcPct val="200000"/>
              </a:lnSpc>
              <a:spcBef>
                <a:spcPct val="0"/>
              </a:spcBef>
            </a:pPr>
            <a:r>
              <a:rPr lang="zh-CN" altLang="en-US" sz="2800" dirty="0">
                <a:solidFill>
                  <a:schemeClr val="tx1"/>
                </a:solidFill>
                <a:ea typeface="楷体_GB2312" pitchFamily="49" charset="-122"/>
              </a:rPr>
              <a:t>         即： </a:t>
            </a:r>
            <a:r>
              <a:rPr lang="en-US" altLang="zh-CN" sz="2800" b="1" dirty="0">
                <a:solidFill>
                  <a:srgbClr val="FF0000"/>
                </a:solidFill>
                <a:ea typeface="楷体_GB2312" pitchFamily="49" charset="-122"/>
              </a:rPr>
              <a:t>1 </a:t>
            </a:r>
            <a:r>
              <a:rPr lang="en-US" altLang="zh-CN" sz="2800" b="1" dirty="0" err="1">
                <a:solidFill>
                  <a:srgbClr val="FF0000"/>
                </a:solidFill>
                <a:ea typeface="楷体_GB2312" pitchFamily="49" charset="-122"/>
              </a:rPr>
              <a:t>cal</a:t>
            </a:r>
            <a:r>
              <a:rPr lang="en-US" altLang="zh-CN" sz="2800" b="1" dirty="0">
                <a:solidFill>
                  <a:srgbClr val="FF0000"/>
                </a:solidFill>
                <a:ea typeface="楷体_GB2312" pitchFamily="49" charset="-122"/>
              </a:rPr>
              <a:t> = 4.1840 J</a:t>
            </a:r>
          </a:p>
        </p:txBody>
      </p:sp>
      <p:sp>
        <p:nvSpPr>
          <p:cNvPr id="254983" name="Rectangle 7"/>
          <p:cNvSpPr>
            <a:spLocks noChangeArrowheads="1"/>
          </p:cNvSpPr>
          <p:nvPr/>
        </p:nvSpPr>
        <p:spPr bwMode="auto">
          <a:xfrm>
            <a:off x="4151313" y="185739"/>
            <a:ext cx="3028950" cy="579437"/>
          </a:xfrm>
          <a:prstGeom prst="rect">
            <a:avLst/>
          </a:prstGeom>
          <a:noFill/>
          <a:ln w="9525">
            <a:noFill/>
            <a:miter lim="800000"/>
            <a:headEnd/>
            <a:tailEnd/>
          </a:ln>
          <a:effectLst/>
        </p:spPr>
        <p:txBody>
          <a:bodyPr wrap="none" anchor="ctr">
            <a:spAutoFit/>
          </a:bodyPr>
          <a:lstStyle/>
          <a:p>
            <a:pPr>
              <a:lnSpc>
                <a:spcPct val="100000"/>
              </a:lnSpc>
              <a:spcBef>
                <a:spcPct val="0"/>
              </a:spcBef>
            </a:pPr>
            <a:r>
              <a:rPr kumimoji="0" lang="zh-CN" altLang="en-US" b="1">
                <a:solidFill>
                  <a:srgbClr val="FF0000"/>
                </a:solidFill>
                <a:latin typeface="Arial" charset="0"/>
                <a:ea typeface="华文新魏" pitchFamily="2" charset="-122"/>
              </a:rPr>
              <a:t>热力学第一定律</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54980"/>
                                        </p:tgtEl>
                                        <p:attrNameLst>
                                          <p:attrName>style.visibility</p:attrName>
                                        </p:attrNameLst>
                                      </p:cBhvr>
                                      <p:to>
                                        <p:strVal val="visible"/>
                                      </p:to>
                                    </p:set>
                                    <p:animEffect transition="in" filter="box(out)">
                                      <p:cBhvr>
                                        <p:cTn id="7" dur="1000"/>
                                        <p:tgtEl>
                                          <p:spTgt spid="254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1"/>
          <p:cNvSpPr>
            <a:spLocks noGrp="1"/>
          </p:cNvSpPr>
          <p:nvPr>
            <p:ph type="sldNum" sz="quarter" idx="10"/>
          </p:nvPr>
        </p:nvSpPr>
        <p:spPr/>
        <p:txBody>
          <a:bodyPr/>
          <a:lstStyle/>
          <a:p>
            <a:fld id="{3C5F86F6-036B-463F-B7CA-05BC36B090F0}" type="slidenum">
              <a:rPr lang="en-US" altLang="zh-CN"/>
              <a:pPr/>
              <a:t>36</a:t>
            </a:fld>
            <a:endParaRPr lang="en-US" altLang="zh-CN"/>
          </a:p>
        </p:txBody>
      </p:sp>
      <p:sp>
        <p:nvSpPr>
          <p:cNvPr id="261123" name="Rectangle 3"/>
          <p:cNvSpPr>
            <a:spLocks noChangeArrowheads="1"/>
          </p:cNvSpPr>
          <p:nvPr/>
        </p:nvSpPr>
        <p:spPr bwMode="auto">
          <a:xfrm>
            <a:off x="1592263" y="3068960"/>
            <a:ext cx="8135938" cy="2663825"/>
          </a:xfrm>
          <a:prstGeom prst="rect">
            <a:avLst/>
          </a:prstGeom>
          <a:noFill/>
          <a:ln w="9525">
            <a:noFill/>
            <a:miter lim="800000"/>
            <a:headEnd/>
            <a:tailEnd/>
          </a:ln>
          <a:effectLst/>
        </p:spPr>
        <p:txBody>
          <a:bodyPr/>
          <a:lstStyle/>
          <a:p>
            <a:pPr marL="342900" indent="-342900">
              <a:lnSpc>
                <a:spcPct val="200000"/>
              </a:lnSpc>
              <a:spcBef>
                <a:spcPct val="0"/>
              </a:spcBef>
              <a:buClr>
                <a:schemeClr val="hlink"/>
              </a:buClr>
            </a:pPr>
            <a:r>
              <a:rPr lang="zh-CN" altLang="en-US" sz="2800" b="1" dirty="0">
                <a:solidFill>
                  <a:schemeClr val="tx1"/>
                </a:solidFill>
                <a:ea typeface="楷体_GB2312" pitchFamily="49" charset="-122"/>
              </a:rPr>
              <a:t>此系统热力学能的改变</a:t>
            </a:r>
            <a:r>
              <a:rPr lang="en-US" altLang="zh-CN" sz="2800" b="1" dirty="0">
                <a:solidFill>
                  <a:schemeClr val="tx1"/>
                </a:solidFill>
                <a:ea typeface="楷体_GB2312" pitchFamily="49" charset="-122"/>
              </a:rPr>
              <a:t>Δ</a:t>
            </a:r>
            <a:r>
              <a:rPr lang="en-US" altLang="zh-CN" sz="2800" b="1" i="1" dirty="0">
                <a:solidFill>
                  <a:schemeClr val="tx1"/>
                </a:solidFill>
                <a:ea typeface="楷体_GB2312" pitchFamily="49" charset="-122"/>
              </a:rPr>
              <a:t>U</a:t>
            </a:r>
            <a:r>
              <a:rPr lang="zh-CN" altLang="en-US" sz="2800" b="1" dirty="0">
                <a:solidFill>
                  <a:schemeClr val="tx1"/>
                </a:solidFill>
                <a:ea typeface="楷体_GB2312" pitchFamily="49" charset="-122"/>
              </a:rPr>
              <a:t>为：     </a:t>
            </a:r>
          </a:p>
          <a:p>
            <a:pPr marL="342900" indent="-342900">
              <a:lnSpc>
                <a:spcPct val="200000"/>
              </a:lnSpc>
              <a:spcBef>
                <a:spcPct val="0"/>
              </a:spcBef>
              <a:buClr>
                <a:schemeClr val="hlink"/>
              </a:buClr>
            </a:pPr>
            <a:r>
              <a:rPr lang="zh-CN" altLang="en-US" sz="2800" b="1" dirty="0">
                <a:solidFill>
                  <a:schemeClr val="tx1"/>
                </a:solidFill>
                <a:ea typeface="楷体_GB2312" pitchFamily="49" charset="-122"/>
              </a:rPr>
              <a:t>                 </a:t>
            </a:r>
            <a:r>
              <a:rPr lang="en-US" altLang="zh-CN" sz="2800" b="1" dirty="0">
                <a:solidFill>
                  <a:schemeClr val="tx1"/>
                </a:solidFill>
                <a:ea typeface="楷体_GB2312" pitchFamily="49" charset="-122"/>
              </a:rPr>
              <a:t>Δ</a:t>
            </a:r>
            <a:r>
              <a:rPr lang="en-US" altLang="zh-CN" sz="2800" b="1" i="1" dirty="0">
                <a:solidFill>
                  <a:schemeClr val="tx1"/>
                </a:solidFill>
                <a:ea typeface="楷体_GB2312" pitchFamily="49" charset="-122"/>
              </a:rPr>
              <a:t>U</a:t>
            </a:r>
            <a:r>
              <a:rPr lang="en-US" altLang="zh-CN" sz="2800" b="1" dirty="0">
                <a:solidFill>
                  <a:schemeClr val="tx1"/>
                </a:solidFill>
                <a:ea typeface="楷体_GB2312" pitchFamily="49" charset="-122"/>
              </a:rPr>
              <a:t> =  </a:t>
            </a:r>
            <a:r>
              <a:rPr lang="en-US" altLang="zh-CN" sz="2800" b="1" i="1" dirty="0">
                <a:solidFill>
                  <a:schemeClr val="tx1"/>
                </a:solidFill>
                <a:ea typeface="楷体_GB2312" pitchFamily="49" charset="-122"/>
              </a:rPr>
              <a:t>U</a:t>
            </a:r>
            <a:r>
              <a:rPr lang="en-US" altLang="zh-CN" sz="2800" b="1" baseline="-30000" dirty="0">
                <a:solidFill>
                  <a:schemeClr val="tx1"/>
                </a:solidFill>
                <a:ea typeface="楷体_GB2312" pitchFamily="49" charset="-122"/>
              </a:rPr>
              <a:t>2 </a:t>
            </a:r>
            <a:r>
              <a:rPr lang="en-US" altLang="zh-CN" sz="2800" b="1" dirty="0">
                <a:solidFill>
                  <a:schemeClr val="tx1"/>
                </a:solidFill>
                <a:ea typeface="楷体_GB2312" pitchFamily="49" charset="-122"/>
              </a:rPr>
              <a:t>- </a:t>
            </a:r>
            <a:r>
              <a:rPr lang="en-US" altLang="zh-CN" sz="2800" b="1" i="1" dirty="0">
                <a:solidFill>
                  <a:schemeClr val="tx1"/>
                </a:solidFill>
                <a:ea typeface="楷体_GB2312" pitchFamily="49" charset="-122"/>
              </a:rPr>
              <a:t>U</a:t>
            </a:r>
            <a:r>
              <a:rPr lang="en-US" altLang="zh-CN" sz="2800" b="1" baseline="-30000" dirty="0">
                <a:solidFill>
                  <a:schemeClr val="tx1"/>
                </a:solidFill>
                <a:ea typeface="楷体_GB2312" pitchFamily="49" charset="-122"/>
              </a:rPr>
              <a:t>1</a:t>
            </a:r>
            <a:r>
              <a:rPr lang="en-US" altLang="zh-CN" sz="2800" b="1" dirty="0">
                <a:solidFill>
                  <a:schemeClr val="tx1"/>
                </a:solidFill>
                <a:ea typeface="楷体_GB2312" pitchFamily="49" charset="-122"/>
              </a:rPr>
              <a:t> = </a:t>
            </a:r>
            <a:r>
              <a:rPr lang="en-US" altLang="zh-CN" sz="2800" b="1" i="1" dirty="0">
                <a:solidFill>
                  <a:schemeClr val="tx1"/>
                </a:solidFill>
                <a:ea typeface="楷体_GB2312" pitchFamily="49" charset="-122"/>
              </a:rPr>
              <a:t>Q</a:t>
            </a:r>
            <a:r>
              <a:rPr lang="en-US" altLang="zh-CN" sz="2800" b="1" dirty="0">
                <a:solidFill>
                  <a:schemeClr val="tx1"/>
                </a:solidFill>
                <a:ea typeface="楷体_GB2312" pitchFamily="49" charset="-122"/>
              </a:rPr>
              <a:t> +</a:t>
            </a:r>
            <a:r>
              <a:rPr lang="en-US" altLang="zh-CN" sz="2800" b="1" i="1" dirty="0">
                <a:solidFill>
                  <a:schemeClr val="tx1"/>
                </a:solidFill>
                <a:ea typeface="楷体_GB2312" pitchFamily="49" charset="-122"/>
              </a:rPr>
              <a:t>W</a:t>
            </a:r>
          </a:p>
          <a:p>
            <a:pPr marL="342900" indent="-342900">
              <a:lnSpc>
                <a:spcPct val="200000"/>
              </a:lnSpc>
              <a:spcBef>
                <a:spcPct val="0"/>
              </a:spcBef>
              <a:buClr>
                <a:schemeClr val="hlink"/>
              </a:buClr>
            </a:pPr>
            <a:r>
              <a:rPr lang="en-US" altLang="zh-CN" sz="2800" b="1" dirty="0">
                <a:solidFill>
                  <a:schemeClr val="tx1"/>
                </a:solidFill>
                <a:ea typeface="楷体_GB2312" pitchFamily="49" charset="-122"/>
              </a:rPr>
              <a:t>    </a:t>
            </a:r>
            <a:r>
              <a:rPr lang="zh-CN" altLang="en-US" sz="2800" b="1" dirty="0">
                <a:solidFill>
                  <a:schemeClr val="tx1"/>
                </a:solidFill>
                <a:ea typeface="楷体_GB2312" pitchFamily="49" charset="-122"/>
              </a:rPr>
              <a:t>若系统所发生的变化非常微小，则：</a:t>
            </a:r>
          </a:p>
          <a:p>
            <a:pPr marL="342900" indent="-342900">
              <a:lnSpc>
                <a:spcPct val="200000"/>
              </a:lnSpc>
              <a:spcBef>
                <a:spcPct val="0"/>
              </a:spcBef>
              <a:buClr>
                <a:schemeClr val="hlink"/>
              </a:buClr>
            </a:pPr>
            <a:r>
              <a:rPr lang="zh-CN" altLang="en-US" sz="2800" b="1" dirty="0">
                <a:solidFill>
                  <a:schemeClr val="tx1"/>
                </a:solidFill>
                <a:ea typeface="楷体_GB2312" pitchFamily="49" charset="-122"/>
              </a:rPr>
              <a:t>                                </a:t>
            </a:r>
            <a:r>
              <a:rPr lang="en-US" altLang="zh-CN" sz="2800" b="1" dirty="0" err="1">
                <a:solidFill>
                  <a:schemeClr val="tx1"/>
                </a:solidFill>
              </a:rPr>
              <a:t>δ</a:t>
            </a:r>
            <a:r>
              <a:rPr lang="en-US" altLang="zh-CN" sz="2800" b="1" i="1" dirty="0" err="1">
                <a:solidFill>
                  <a:schemeClr val="tx1"/>
                </a:solidFill>
                <a:ea typeface="楷体_GB2312" pitchFamily="49" charset="-122"/>
              </a:rPr>
              <a:t>U</a:t>
            </a:r>
            <a:r>
              <a:rPr lang="en-US" altLang="zh-CN" sz="2800" b="1" i="1" dirty="0">
                <a:solidFill>
                  <a:schemeClr val="tx1"/>
                </a:solidFill>
                <a:ea typeface="楷体_GB2312" pitchFamily="49" charset="-122"/>
              </a:rPr>
              <a:t> </a:t>
            </a:r>
            <a:r>
              <a:rPr lang="en-US" altLang="zh-CN" sz="2800" b="1" dirty="0">
                <a:solidFill>
                  <a:schemeClr val="tx1"/>
                </a:solidFill>
                <a:ea typeface="楷体_GB2312" pitchFamily="49" charset="-122"/>
              </a:rPr>
              <a:t>= </a:t>
            </a:r>
            <a:r>
              <a:rPr lang="en-US" altLang="zh-CN" sz="2800" b="1" dirty="0" err="1">
                <a:solidFill>
                  <a:schemeClr val="tx1"/>
                </a:solidFill>
                <a:ea typeface="楷体_GB2312" pitchFamily="49" charset="-122"/>
              </a:rPr>
              <a:t>δ</a:t>
            </a:r>
            <a:r>
              <a:rPr lang="en-US" altLang="zh-CN" sz="2800" b="1" i="1" dirty="0" err="1">
                <a:solidFill>
                  <a:schemeClr val="tx1"/>
                </a:solidFill>
                <a:ea typeface="楷体_GB2312" pitchFamily="49" charset="-122"/>
              </a:rPr>
              <a:t>Q</a:t>
            </a:r>
            <a:r>
              <a:rPr lang="en-US" altLang="zh-CN" sz="2800" b="1" dirty="0">
                <a:solidFill>
                  <a:schemeClr val="tx1"/>
                </a:solidFill>
                <a:ea typeface="楷体_GB2312" pitchFamily="49" charset="-122"/>
              </a:rPr>
              <a:t> +</a:t>
            </a:r>
            <a:r>
              <a:rPr lang="en-US" altLang="zh-CN" sz="2800" b="1" dirty="0" err="1">
                <a:solidFill>
                  <a:schemeClr val="tx1"/>
                </a:solidFill>
                <a:ea typeface="楷体_GB2312" pitchFamily="49" charset="-122"/>
              </a:rPr>
              <a:t>δ</a:t>
            </a:r>
            <a:r>
              <a:rPr lang="en-US" altLang="zh-CN" sz="2800" b="1" i="1" dirty="0" err="1">
                <a:solidFill>
                  <a:schemeClr val="tx1"/>
                </a:solidFill>
                <a:ea typeface="楷体_GB2312" pitchFamily="49" charset="-122"/>
              </a:rPr>
              <a:t>W</a:t>
            </a:r>
            <a:endParaRPr lang="en-US" altLang="zh-CN" sz="2800" b="1" i="1" dirty="0">
              <a:solidFill>
                <a:schemeClr val="tx1"/>
              </a:solidFill>
              <a:ea typeface="楷体_GB2312" pitchFamily="49" charset="-122"/>
            </a:endParaRPr>
          </a:p>
        </p:txBody>
      </p:sp>
      <p:sp>
        <p:nvSpPr>
          <p:cNvPr id="261125" name="Rectangle 5"/>
          <p:cNvSpPr>
            <a:spLocks noChangeArrowheads="1"/>
          </p:cNvSpPr>
          <p:nvPr/>
        </p:nvSpPr>
        <p:spPr bwMode="auto">
          <a:xfrm>
            <a:off x="3000375" y="185739"/>
            <a:ext cx="5467350" cy="579437"/>
          </a:xfrm>
          <a:prstGeom prst="rect">
            <a:avLst/>
          </a:prstGeom>
          <a:noFill/>
          <a:ln w="9525">
            <a:noFill/>
            <a:miter lim="800000"/>
            <a:headEnd/>
            <a:tailEnd/>
          </a:ln>
          <a:effectLst/>
        </p:spPr>
        <p:txBody>
          <a:bodyPr wrap="none" anchor="ctr">
            <a:spAutoFit/>
          </a:bodyPr>
          <a:lstStyle/>
          <a:p>
            <a:pPr>
              <a:lnSpc>
                <a:spcPct val="100000"/>
              </a:lnSpc>
              <a:spcBef>
                <a:spcPct val="0"/>
              </a:spcBef>
            </a:pPr>
            <a:r>
              <a:rPr kumimoji="0" lang="zh-CN" altLang="en-US" b="1">
                <a:solidFill>
                  <a:srgbClr val="FF0000"/>
                </a:solidFill>
                <a:latin typeface="Arial" charset="0"/>
                <a:ea typeface="华文新魏" pitchFamily="2" charset="-122"/>
              </a:rPr>
              <a:t>热力学第一定律的数学表达式</a:t>
            </a:r>
          </a:p>
        </p:txBody>
      </p:sp>
      <p:grpSp>
        <p:nvGrpSpPr>
          <p:cNvPr id="261134" name="Group 14"/>
          <p:cNvGrpSpPr>
            <a:grpSpLocks/>
          </p:cNvGrpSpPr>
          <p:nvPr/>
        </p:nvGrpSpPr>
        <p:grpSpPr bwMode="auto">
          <a:xfrm>
            <a:off x="3648075" y="1557338"/>
            <a:ext cx="4143376" cy="1090612"/>
            <a:chOff x="1305" y="733"/>
            <a:chExt cx="2610" cy="687"/>
          </a:xfrm>
        </p:grpSpPr>
        <p:sp>
          <p:nvSpPr>
            <p:cNvPr id="261128" name="Text Box 8"/>
            <p:cNvSpPr txBox="1">
              <a:spLocks noChangeArrowheads="1"/>
            </p:cNvSpPr>
            <p:nvPr/>
          </p:nvSpPr>
          <p:spPr bwMode="auto">
            <a:xfrm>
              <a:off x="1305" y="754"/>
              <a:ext cx="759" cy="654"/>
            </a:xfrm>
            <a:prstGeom prst="rect">
              <a:avLst/>
            </a:prstGeom>
            <a:noFill/>
            <a:ln w="9525" algn="ctr">
              <a:noFill/>
              <a:miter lim="800000"/>
              <a:headEnd/>
              <a:tailEnd/>
            </a:ln>
            <a:effectLst/>
          </p:spPr>
          <p:txBody>
            <a:bodyPr>
              <a:spAutoFit/>
            </a:bodyPr>
            <a:lstStyle/>
            <a:p>
              <a:r>
                <a:rPr lang="zh-CN" altLang="en-US" b="1">
                  <a:ea typeface="楷体_GB2312" pitchFamily="49" charset="-122"/>
                </a:rPr>
                <a:t>状态</a:t>
              </a:r>
              <a:r>
                <a:rPr lang="en-US" altLang="zh-CN" b="1">
                  <a:ea typeface="楷体_GB2312" pitchFamily="49" charset="-122"/>
                </a:rPr>
                <a:t>1</a:t>
              </a:r>
            </a:p>
            <a:p>
              <a:r>
                <a:rPr lang="en-US" altLang="zh-CN" b="1">
                  <a:ea typeface="楷体_GB2312" pitchFamily="49" charset="-122"/>
                </a:rPr>
                <a:t>  U</a:t>
              </a:r>
              <a:r>
                <a:rPr lang="en-US" altLang="zh-CN" b="1" baseline="-25000">
                  <a:ea typeface="楷体_GB2312" pitchFamily="49" charset="-122"/>
                </a:rPr>
                <a:t>1</a:t>
              </a:r>
            </a:p>
          </p:txBody>
        </p:sp>
        <p:sp>
          <p:nvSpPr>
            <p:cNvPr id="261130" name="Line 10"/>
            <p:cNvSpPr>
              <a:spLocks noChangeShapeType="1"/>
            </p:cNvSpPr>
            <p:nvPr/>
          </p:nvSpPr>
          <p:spPr bwMode="auto">
            <a:xfrm>
              <a:off x="2290" y="1026"/>
              <a:ext cx="635" cy="0"/>
            </a:xfrm>
            <a:prstGeom prst="line">
              <a:avLst/>
            </a:prstGeom>
            <a:noFill/>
            <a:ln w="38100">
              <a:solidFill>
                <a:schemeClr val="tx1"/>
              </a:solidFill>
              <a:round/>
              <a:headEnd/>
              <a:tailEnd type="triangle" w="med" len="med"/>
            </a:ln>
            <a:effectLst/>
          </p:spPr>
          <p:txBody>
            <a:bodyPr wrap="none">
              <a:spAutoFit/>
            </a:bodyPr>
            <a:lstStyle/>
            <a:p>
              <a:endParaRPr lang="zh-CN" altLang="en-US"/>
            </a:p>
          </p:txBody>
        </p:sp>
        <p:sp>
          <p:nvSpPr>
            <p:cNvPr id="261131" name="Text Box 11"/>
            <p:cNvSpPr txBox="1">
              <a:spLocks noChangeArrowheads="1"/>
            </p:cNvSpPr>
            <p:nvPr/>
          </p:nvSpPr>
          <p:spPr bwMode="auto">
            <a:xfrm>
              <a:off x="3152" y="766"/>
              <a:ext cx="763" cy="654"/>
            </a:xfrm>
            <a:prstGeom prst="rect">
              <a:avLst/>
            </a:prstGeom>
            <a:noFill/>
            <a:ln w="9525" algn="ctr">
              <a:noFill/>
              <a:miter lim="800000"/>
              <a:headEnd/>
              <a:tailEnd/>
            </a:ln>
            <a:effectLst/>
          </p:spPr>
          <p:txBody>
            <a:bodyPr wrap="none">
              <a:spAutoFit/>
            </a:bodyPr>
            <a:lstStyle/>
            <a:p>
              <a:r>
                <a:rPr lang="zh-CN" altLang="en-US" b="1">
                  <a:ea typeface="楷体_GB2312" pitchFamily="49" charset="-122"/>
                </a:rPr>
                <a:t>状态</a:t>
              </a:r>
              <a:r>
                <a:rPr lang="en-US" altLang="zh-CN" b="1">
                  <a:ea typeface="楷体_GB2312" pitchFamily="49" charset="-122"/>
                </a:rPr>
                <a:t>2</a:t>
              </a:r>
            </a:p>
            <a:p>
              <a:r>
                <a:rPr lang="en-US" altLang="zh-CN" b="1">
                  <a:ea typeface="楷体_GB2312" pitchFamily="49" charset="-122"/>
                </a:rPr>
                <a:t>  U</a:t>
              </a:r>
              <a:r>
                <a:rPr lang="en-US" altLang="zh-CN" b="1" baseline="-25000">
                  <a:ea typeface="楷体_GB2312" pitchFamily="49" charset="-122"/>
                </a:rPr>
                <a:t>2</a:t>
              </a:r>
            </a:p>
          </p:txBody>
        </p:sp>
        <p:sp>
          <p:nvSpPr>
            <p:cNvPr id="261132" name="Text Box 12"/>
            <p:cNvSpPr txBox="1">
              <a:spLocks noChangeArrowheads="1"/>
            </p:cNvSpPr>
            <p:nvPr/>
          </p:nvSpPr>
          <p:spPr bwMode="auto">
            <a:xfrm>
              <a:off x="2414" y="733"/>
              <a:ext cx="317" cy="282"/>
            </a:xfrm>
            <a:prstGeom prst="rect">
              <a:avLst/>
            </a:prstGeom>
            <a:noFill/>
            <a:ln w="9525" algn="ctr">
              <a:noFill/>
              <a:miter lim="800000"/>
              <a:headEnd/>
              <a:tailEnd/>
            </a:ln>
            <a:effectLst/>
          </p:spPr>
          <p:txBody>
            <a:bodyPr wrap="none">
              <a:spAutoFit/>
            </a:bodyPr>
            <a:lstStyle/>
            <a:p>
              <a:r>
                <a:rPr lang="en-US" altLang="zh-CN" b="1"/>
                <a:t>Q</a:t>
              </a:r>
            </a:p>
          </p:txBody>
        </p:sp>
        <p:sp>
          <p:nvSpPr>
            <p:cNvPr id="261133" name="Text Box 13"/>
            <p:cNvSpPr txBox="1">
              <a:spLocks noChangeArrowheads="1"/>
            </p:cNvSpPr>
            <p:nvPr/>
          </p:nvSpPr>
          <p:spPr bwMode="auto">
            <a:xfrm>
              <a:off x="2381" y="1071"/>
              <a:ext cx="375" cy="282"/>
            </a:xfrm>
            <a:prstGeom prst="rect">
              <a:avLst/>
            </a:prstGeom>
            <a:noFill/>
            <a:ln w="9525" algn="ctr">
              <a:noFill/>
              <a:miter lim="800000"/>
              <a:headEnd/>
              <a:tailEnd/>
            </a:ln>
            <a:effectLst/>
          </p:spPr>
          <p:txBody>
            <a:bodyPr wrap="none">
              <a:spAutoFit/>
            </a:bodyPr>
            <a:lstStyle/>
            <a:p>
              <a:r>
                <a:rPr lang="en-US" altLang="zh-CN" b="1"/>
                <a:t>W</a:t>
              </a:r>
            </a:p>
          </p:txBody>
        </p:sp>
      </p:gr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fld id="{32BFB9F2-8965-44BA-A28F-209149F2BE5B}" type="slidenum">
              <a:rPr lang="en-US" altLang="zh-CN"/>
              <a:pPr/>
              <a:t>38</a:t>
            </a:fld>
            <a:endParaRPr lang="en-US" altLang="zh-CN"/>
          </a:p>
        </p:txBody>
      </p:sp>
      <p:sp>
        <p:nvSpPr>
          <p:cNvPr id="430082" name="Text Box 2"/>
          <p:cNvSpPr txBox="1">
            <a:spLocks noChangeArrowheads="1"/>
          </p:cNvSpPr>
          <p:nvPr/>
        </p:nvSpPr>
        <p:spPr bwMode="auto">
          <a:xfrm>
            <a:off x="1271464" y="193994"/>
            <a:ext cx="3505200" cy="646331"/>
          </a:xfrm>
          <a:prstGeom prst="rect">
            <a:avLst/>
          </a:prstGeom>
          <a:noFill/>
          <a:ln w="9525">
            <a:noFill/>
            <a:miter lim="800000"/>
            <a:headEnd/>
            <a:tailEnd/>
          </a:ln>
          <a:effectLst/>
        </p:spPr>
        <p:txBody>
          <a:bodyPr>
            <a:spAutoFit/>
          </a:bodyPr>
          <a:lstStyle/>
          <a:p>
            <a:pPr algn="ctr">
              <a:lnSpc>
                <a:spcPct val="100000"/>
              </a:lnSpc>
            </a:pPr>
            <a:r>
              <a:rPr lang="zh-CN" altLang="en-US" sz="3600" b="1" dirty="0">
                <a:solidFill>
                  <a:schemeClr val="tx1"/>
                </a:solidFill>
                <a:effectLst>
                  <a:outerShdw blurRad="38100" dist="38100" dir="2700000" algn="tl">
                    <a:srgbClr val="FFFFFF"/>
                  </a:outerShdw>
                </a:effectLst>
              </a:rPr>
              <a:t>恒容反应热</a:t>
            </a:r>
            <a:r>
              <a:rPr lang="en-US" altLang="zh-CN" sz="3600" b="1" i="1" dirty="0">
                <a:solidFill>
                  <a:schemeClr val="tx1"/>
                </a:solidFill>
                <a:effectLst>
                  <a:outerShdw blurRad="38100" dist="38100" dir="2700000" algn="tl">
                    <a:srgbClr val="FFFFFF"/>
                  </a:outerShdw>
                </a:effectLst>
                <a:ea typeface="楷体_GB2312" pitchFamily="49" charset="-122"/>
              </a:rPr>
              <a:t>Q</a:t>
            </a:r>
            <a:r>
              <a:rPr lang="en-US" altLang="zh-CN" sz="3600" b="1" baseline="-25000" dirty="0">
                <a:solidFill>
                  <a:schemeClr val="tx1"/>
                </a:solidFill>
                <a:effectLst>
                  <a:outerShdw blurRad="38100" dist="38100" dir="2700000" algn="tl">
                    <a:srgbClr val="FFFFFF"/>
                  </a:outerShdw>
                </a:effectLst>
                <a:ea typeface="楷体_GB2312" pitchFamily="49" charset="-122"/>
              </a:rPr>
              <a:t>V</a:t>
            </a:r>
            <a:r>
              <a:rPr lang="en-US" altLang="zh-CN" sz="3600" b="1" dirty="0">
                <a:solidFill>
                  <a:schemeClr val="tx1"/>
                </a:solidFill>
                <a:effectLst>
                  <a:outerShdw blurRad="38100" dist="38100" dir="2700000" algn="tl">
                    <a:srgbClr val="FFFFFF"/>
                  </a:outerShdw>
                </a:effectLst>
              </a:rPr>
              <a:t> </a:t>
            </a:r>
          </a:p>
        </p:txBody>
      </p:sp>
      <p:sp>
        <p:nvSpPr>
          <p:cNvPr id="430083" name="Rectangle 3"/>
          <p:cNvSpPr>
            <a:spLocks noChangeArrowheads="1"/>
          </p:cNvSpPr>
          <p:nvPr/>
        </p:nvSpPr>
        <p:spPr bwMode="auto">
          <a:xfrm>
            <a:off x="2892425" y="1600201"/>
            <a:ext cx="2255838" cy="669799"/>
          </a:xfrm>
          <a:prstGeom prst="rect">
            <a:avLst/>
          </a:prstGeom>
          <a:noFill/>
          <a:ln w="9525">
            <a:noFill/>
            <a:miter lim="800000"/>
            <a:headEnd/>
            <a:tailEnd/>
          </a:ln>
          <a:effectLst/>
        </p:spPr>
        <p:txBody>
          <a:bodyPr>
            <a:spAutoFit/>
          </a:bodyPr>
          <a:lstStyle/>
          <a:p>
            <a:pPr>
              <a:lnSpc>
                <a:spcPct val="130000"/>
              </a:lnSpc>
              <a:spcBef>
                <a:spcPct val="0"/>
              </a:spcBef>
            </a:pPr>
            <a:r>
              <a:rPr lang="en-US" altLang="zh-CN" b="1" i="1">
                <a:solidFill>
                  <a:schemeClr val="tx1"/>
                </a:solidFill>
                <a:ea typeface="楷体_GB2312" pitchFamily="49" charset="-122"/>
              </a:rPr>
              <a:t>△V </a:t>
            </a:r>
            <a:r>
              <a:rPr lang="en-US" altLang="zh-CN" b="1">
                <a:solidFill>
                  <a:schemeClr val="tx1"/>
                </a:solidFill>
                <a:ea typeface="楷体_GB2312" pitchFamily="49" charset="-122"/>
              </a:rPr>
              <a:t>=0       </a:t>
            </a:r>
            <a:endParaRPr lang="en-US" altLang="zh-CN" b="1" baseline="-25000">
              <a:solidFill>
                <a:schemeClr val="tx1"/>
              </a:solidFill>
              <a:latin typeface="楷体_GB2312" pitchFamily="49" charset="-122"/>
              <a:ea typeface="楷体_GB2312" pitchFamily="49" charset="-122"/>
            </a:endParaRPr>
          </a:p>
        </p:txBody>
      </p:sp>
      <p:sp>
        <p:nvSpPr>
          <p:cNvPr id="430084" name="Text Box 4"/>
          <p:cNvSpPr txBox="1">
            <a:spLocks noChangeArrowheads="1"/>
          </p:cNvSpPr>
          <p:nvPr/>
        </p:nvSpPr>
        <p:spPr bwMode="auto">
          <a:xfrm>
            <a:off x="2160588" y="2590800"/>
            <a:ext cx="3657600" cy="579438"/>
          </a:xfrm>
          <a:prstGeom prst="rect">
            <a:avLst/>
          </a:prstGeom>
          <a:noFill/>
          <a:ln w="9525">
            <a:noFill/>
            <a:miter lim="800000"/>
            <a:headEnd/>
            <a:tailEnd/>
          </a:ln>
          <a:effectLst/>
        </p:spPr>
        <p:txBody>
          <a:bodyPr>
            <a:spAutoFit/>
          </a:bodyPr>
          <a:lstStyle/>
          <a:p>
            <a:pPr>
              <a:lnSpc>
                <a:spcPct val="100000"/>
              </a:lnSpc>
            </a:pPr>
            <a:r>
              <a:rPr lang="en-US" altLang="zh-CN" b="1">
                <a:solidFill>
                  <a:schemeClr val="tx1"/>
                </a:solidFill>
                <a:ea typeface="楷体_GB2312" pitchFamily="49" charset="-122"/>
              </a:rPr>
              <a:t>∵</a:t>
            </a:r>
            <a:r>
              <a:rPr lang="en-US" altLang="zh-CN" b="1" i="1">
                <a:solidFill>
                  <a:schemeClr val="tx1"/>
                </a:solidFill>
                <a:ea typeface="楷体_GB2312" pitchFamily="49" charset="-122"/>
              </a:rPr>
              <a:t> △U </a:t>
            </a:r>
            <a:r>
              <a:rPr lang="en-US" altLang="zh-CN" b="1">
                <a:solidFill>
                  <a:schemeClr val="tx1"/>
                </a:solidFill>
                <a:ea typeface="楷体_GB2312" pitchFamily="49" charset="-122"/>
              </a:rPr>
              <a:t>=</a:t>
            </a:r>
            <a:r>
              <a:rPr lang="en-US" altLang="zh-CN" b="1" i="1">
                <a:solidFill>
                  <a:schemeClr val="tx1"/>
                </a:solidFill>
                <a:ea typeface="楷体_GB2312" pitchFamily="49" charset="-122"/>
              </a:rPr>
              <a:t>Q</a:t>
            </a:r>
            <a:r>
              <a:rPr lang="en-US" altLang="zh-CN" b="1" i="1" baseline="-25000">
                <a:solidFill>
                  <a:schemeClr val="tx1"/>
                </a:solidFill>
                <a:ea typeface="楷体_GB2312" pitchFamily="49" charset="-122"/>
              </a:rPr>
              <a:t> </a:t>
            </a:r>
            <a:r>
              <a:rPr lang="en-US" altLang="zh-CN" b="1">
                <a:solidFill>
                  <a:schemeClr val="tx1"/>
                </a:solidFill>
                <a:ea typeface="楷体_GB2312" pitchFamily="49" charset="-122"/>
              </a:rPr>
              <a:t>+</a:t>
            </a:r>
            <a:r>
              <a:rPr lang="en-US" altLang="zh-CN" b="1" i="1">
                <a:solidFill>
                  <a:schemeClr val="tx1"/>
                </a:solidFill>
                <a:ea typeface="楷体_GB2312" pitchFamily="49" charset="-122"/>
              </a:rPr>
              <a:t>W</a:t>
            </a:r>
          </a:p>
        </p:txBody>
      </p:sp>
      <p:sp>
        <p:nvSpPr>
          <p:cNvPr id="430085" name="Text Box 5"/>
          <p:cNvSpPr txBox="1">
            <a:spLocks noChangeArrowheads="1"/>
          </p:cNvSpPr>
          <p:nvPr/>
        </p:nvSpPr>
        <p:spPr bwMode="auto">
          <a:xfrm>
            <a:off x="2054225" y="3352801"/>
            <a:ext cx="4618038" cy="664797"/>
          </a:xfrm>
          <a:prstGeom prst="rect">
            <a:avLst/>
          </a:prstGeom>
          <a:noFill/>
          <a:ln w="9525">
            <a:noFill/>
            <a:miter lim="800000"/>
            <a:headEnd/>
            <a:tailEnd/>
          </a:ln>
          <a:effectLst/>
        </p:spPr>
        <p:txBody>
          <a:bodyPr>
            <a:spAutoFit/>
          </a:bodyPr>
          <a:lstStyle/>
          <a:p>
            <a:pPr>
              <a:lnSpc>
                <a:spcPct val="130000"/>
              </a:lnSpc>
              <a:spcBef>
                <a:spcPct val="0"/>
              </a:spcBef>
            </a:pPr>
            <a:r>
              <a:rPr lang="en-US" altLang="zh-CN" b="1">
                <a:solidFill>
                  <a:schemeClr val="tx1"/>
                </a:solidFill>
                <a:ea typeface="楷体_GB2312" pitchFamily="49" charset="-122"/>
              </a:rPr>
              <a:t>∴ </a:t>
            </a:r>
            <a:r>
              <a:rPr lang="en-US" altLang="zh-CN" b="1" i="1">
                <a:solidFill>
                  <a:schemeClr val="tx1"/>
                </a:solidFill>
                <a:ea typeface="楷体_GB2312" pitchFamily="49" charset="-122"/>
              </a:rPr>
              <a:t>△U </a:t>
            </a:r>
            <a:r>
              <a:rPr lang="en-US" altLang="zh-CN" b="1">
                <a:solidFill>
                  <a:schemeClr val="tx1"/>
                </a:solidFill>
                <a:ea typeface="楷体_GB2312" pitchFamily="49" charset="-122"/>
              </a:rPr>
              <a:t>=</a:t>
            </a:r>
            <a:r>
              <a:rPr lang="en-US" altLang="zh-CN" b="1" i="1">
                <a:solidFill>
                  <a:schemeClr val="tx1"/>
                </a:solidFill>
                <a:ea typeface="楷体_GB2312" pitchFamily="49" charset="-122"/>
              </a:rPr>
              <a:t> Q</a:t>
            </a:r>
            <a:r>
              <a:rPr lang="en-US" altLang="zh-CN" b="1" i="1" baseline="-25000">
                <a:solidFill>
                  <a:schemeClr val="tx1"/>
                </a:solidFill>
                <a:ea typeface="楷体_GB2312" pitchFamily="49" charset="-122"/>
              </a:rPr>
              <a:t>V</a:t>
            </a:r>
            <a:r>
              <a:rPr lang="en-US" altLang="zh-CN" b="1" i="1">
                <a:solidFill>
                  <a:schemeClr val="tx1"/>
                </a:solidFill>
                <a:ea typeface="楷体_GB2312" pitchFamily="49" charset="-122"/>
              </a:rPr>
              <a:t> </a:t>
            </a:r>
            <a:r>
              <a:rPr lang="zh-CN" altLang="en-US" b="1">
                <a:solidFill>
                  <a:schemeClr val="tx1"/>
                </a:solidFill>
                <a:ea typeface="楷体_GB2312" pitchFamily="49" charset="-122"/>
              </a:rPr>
              <a:t>－</a:t>
            </a:r>
            <a:r>
              <a:rPr lang="en-US" altLang="zh-CN" b="1" i="1">
                <a:solidFill>
                  <a:schemeClr val="tx1"/>
                </a:solidFill>
                <a:ea typeface="楷体_GB2312" pitchFamily="49" charset="-122"/>
              </a:rPr>
              <a:t>p△V</a:t>
            </a:r>
          </a:p>
        </p:txBody>
      </p:sp>
      <p:pic>
        <p:nvPicPr>
          <p:cNvPr id="430086" name="Picture 6" descr="弹式量热"/>
          <p:cNvPicPr>
            <a:picLocks noChangeAspect="1" noChangeArrowheads="1"/>
          </p:cNvPicPr>
          <p:nvPr/>
        </p:nvPicPr>
        <p:blipFill>
          <a:blip r:embed="rId2" cstate="print">
            <a:lum bright="-2000" contrast="16000"/>
          </a:blip>
          <a:srcRect/>
          <a:stretch>
            <a:fillRect/>
          </a:stretch>
        </p:blipFill>
        <p:spPr bwMode="auto">
          <a:xfrm>
            <a:off x="6672263" y="1339851"/>
            <a:ext cx="3416300" cy="475138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30087" name="Text Box 7"/>
          <p:cNvSpPr txBox="1">
            <a:spLocks noChangeArrowheads="1"/>
          </p:cNvSpPr>
          <p:nvPr/>
        </p:nvSpPr>
        <p:spPr bwMode="auto">
          <a:xfrm>
            <a:off x="2663825" y="4251325"/>
            <a:ext cx="2438400" cy="579438"/>
          </a:xfrm>
          <a:prstGeom prst="rect">
            <a:avLst/>
          </a:prstGeom>
          <a:noFill/>
          <a:ln w="9525">
            <a:noFill/>
            <a:miter lim="800000"/>
            <a:headEnd/>
            <a:tailEnd/>
          </a:ln>
          <a:effectLst/>
        </p:spPr>
        <p:txBody>
          <a:bodyPr>
            <a:spAutoFit/>
          </a:bodyPr>
          <a:lstStyle/>
          <a:p>
            <a:pPr>
              <a:lnSpc>
                <a:spcPct val="100000"/>
              </a:lnSpc>
            </a:pPr>
            <a:r>
              <a:rPr lang="en-US" altLang="zh-CN" b="1" i="1">
                <a:solidFill>
                  <a:schemeClr val="tx1"/>
                </a:solidFill>
                <a:ea typeface="楷体_GB2312" pitchFamily="49" charset="-122"/>
              </a:rPr>
              <a:t>△U = Q</a:t>
            </a:r>
            <a:r>
              <a:rPr lang="en-US" altLang="zh-CN" b="1" i="1" baseline="-25000">
                <a:solidFill>
                  <a:schemeClr val="tx1"/>
                </a:solidFill>
                <a:ea typeface="楷体_GB2312" pitchFamily="49" charset="-122"/>
              </a:rPr>
              <a:t>V</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30084"/>
                                        </p:tgtEl>
                                        <p:attrNameLst>
                                          <p:attrName>style.visibility</p:attrName>
                                        </p:attrNameLst>
                                      </p:cBhvr>
                                      <p:to>
                                        <p:strVal val="visible"/>
                                      </p:to>
                                    </p:set>
                                    <p:animEffect transition="in" filter="checkerboard(across)">
                                      <p:cBhvr>
                                        <p:cTn id="7" dur="500"/>
                                        <p:tgtEl>
                                          <p:spTgt spid="43008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30085"/>
                                        </p:tgtEl>
                                        <p:attrNameLst>
                                          <p:attrName>style.visibility</p:attrName>
                                        </p:attrNameLst>
                                      </p:cBhvr>
                                      <p:to>
                                        <p:strVal val="visible"/>
                                      </p:to>
                                    </p:set>
                                    <p:animEffect transition="in" filter="checkerboard(across)">
                                      <p:cBhvr>
                                        <p:cTn id="12" dur="500"/>
                                        <p:tgtEl>
                                          <p:spTgt spid="43008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30087"/>
                                        </p:tgtEl>
                                        <p:attrNameLst>
                                          <p:attrName>style.visibility</p:attrName>
                                        </p:attrNameLst>
                                      </p:cBhvr>
                                      <p:to>
                                        <p:strVal val="visible"/>
                                      </p:to>
                                    </p:set>
                                    <p:animEffect transition="in" filter="checkerboard(across)">
                                      <p:cBhvr>
                                        <p:cTn id="17" dur="500"/>
                                        <p:tgtEl>
                                          <p:spTgt spid="430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4" grpId="0" autoUpdateAnimBg="0"/>
      <p:bldP spid="430085" grpId="0" autoUpdateAnimBg="0"/>
      <p:bldP spid="43008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1"/>
          </p:nvPr>
        </p:nvSpPr>
        <p:spPr/>
        <p:txBody>
          <a:bodyPr/>
          <a:lstStyle/>
          <a:p>
            <a:fld id="{BFA50D89-23FA-413D-B401-1F88B815786F}" type="slidenum">
              <a:rPr lang="en-US" altLang="zh-CN"/>
              <a:pPr/>
              <a:t>4</a:t>
            </a:fld>
            <a:endParaRPr lang="en-US" altLang="zh-CN"/>
          </a:p>
        </p:txBody>
      </p:sp>
      <p:sp>
        <p:nvSpPr>
          <p:cNvPr id="542722" name="Text Box 2"/>
          <p:cNvSpPr txBox="1">
            <a:spLocks noChangeArrowheads="1"/>
          </p:cNvSpPr>
          <p:nvPr/>
        </p:nvSpPr>
        <p:spPr bwMode="auto">
          <a:xfrm>
            <a:off x="407368" y="1475260"/>
            <a:ext cx="1970088" cy="427037"/>
          </a:xfrm>
          <a:prstGeom prst="rect">
            <a:avLst/>
          </a:prstGeom>
          <a:noFill/>
          <a:ln w="12700" cap="sq">
            <a:noFill/>
            <a:miter lim="800000"/>
            <a:headEnd/>
            <a:tailEnd/>
          </a:ln>
          <a:effectLst/>
        </p:spPr>
        <p:txBody>
          <a:bodyPr wrap="none" tIns="0" bIns="0">
            <a:spAutoFit/>
          </a:bodyPr>
          <a:lstStyle/>
          <a:p>
            <a:pPr fontAlgn="t">
              <a:lnSpc>
                <a:spcPct val="100000"/>
              </a:lnSpc>
              <a:spcBef>
                <a:spcPct val="0"/>
              </a:spcBef>
            </a:pPr>
            <a:r>
              <a:rPr lang="zh-CN" altLang="en-US" sz="2800" b="1" dirty="0">
                <a:solidFill>
                  <a:srgbClr val="FF3300"/>
                </a:solidFill>
                <a:ea typeface="楷体_GB2312" pitchFamily="49" charset="-122"/>
              </a:rPr>
              <a:t>热力学方法</a:t>
            </a:r>
          </a:p>
        </p:txBody>
      </p:sp>
      <p:sp>
        <p:nvSpPr>
          <p:cNvPr id="542723" name="Text Box 3"/>
          <p:cNvSpPr txBox="1">
            <a:spLocks noChangeArrowheads="1"/>
          </p:cNvSpPr>
          <p:nvPr/>
        </p:nvSpPr>
        <p:spPr bwMode="auto">
          <a:xfrm>
            <a:off x="1049760" y="1858641"/>
            <a:ext cx="7129463" cy="533400"/>
          </a:xfrm>
          <a:prstGeom prst="rect">
            <a:avLst/>
          </a:prstGeom>
          <a:noFill/>
          <a:ln w="12700" cap="sq">
            <a:noFill/>
            <a:miter lim="800000"/>
            <a:headEnd/>
            <a:tailEnd/>
          </a:ln>
          <a:effectLst/>
        </p:spPr>
        <p:txBody>
          <a:bodyPr tIns="0" bIns="0">
            <a:spAutoFit/>
          </a:bodyPr>
          <a:lstStyle/>
          <a:p>
            <a:pPr fontAlgn="t">
              <a:lnSpc>
                <a:spcPct val="125000"/>
              </a:lnSpc>
              <a:spcBef>
                <a:spcPct val="0"/>
              </a:spcBef>
              <a:buFontTx/>
              <a:buChar char="•"/>
            </a:pPr>
            <a:r>
              <a:rPr lang="en-US" altLang="zh-CN" sz="2800" b="1" dirty="0">
                <a:solidFill>
                  <a:srgbClr val="FF0000"/>
                </a:solidFill>
                <a:latin typeface="楷体_GB2312" pitchFamily="49" charset="-122"/>
                <a:ea typeface="楷体_GB2312" pitchFamily="49" charset="-122"/>
              </a:rPr>
              <a:t> </a:t>
            </a:r>
            <a:r>
              <a:rPr lang="zh-CN" altLang="en-US" sz="2800" b="1" dirty="0">
                <a:solidFill>
                  <a:srgbClr val="0000FF"/>
                </a:solidFill>
                <a:latin typeface="楷体_GB2312" pitchFamily="49" charset="-122"/>
                <a:ea typeface="楷体_GB2312" pitchFamily="49" charset="-122"/>
              </a:rPr>
              <a:t>研究对象是大数量分子的集合体</a:t>
            </a:r>
            <a:r>
              <a:rPr lang="en-US" altLang="zh-CN" sz="2800" b="1" dirty="0">
                <a:solidFill>
                  <a:schemeClr val="tx1"/>
                </a:solidFill>
                <a:latin typeface="楷体_GB2312" pitchFamily="49" charset="-122"/>
                <a:ea typeface="楷体_GB2312" pitchFamily="49" charset="-122"/>
              </a:rPr>
              <a:t>;</a:t>
            </a:r>
          </a:p>
        </p:txBody>
      </p:sp>
      <p:sp>
        <p:nvSpPr>
          <p:cNvPr id="542724" name="Text Box 4"/>
          <p:cNvSpPr txBox="1">
            <a:spLocks noChangeArrowheads="1"/>
          </p:cNvSpPr>
          <p:nvPr/>
        </p:nvSpPr>
        <p:spPr bwMode="auto">
          <a:xfrm>
            <a:off x="1035076" y="2768749"/>
            <a:ext cx="10302823" cy="538609"/>
          </a:xfrm>
          <a:prstGeom prst="rect">
            <a:avLst/>
          </a:prstGeom>
          <a:noFill/>
          <a:ln w="12700" cap="sq">
            <a:noFill/>
            <a:miter lim="800000"/>
            <a:headEnd/>
            <a:tailEnd/>
          </a:ln>
          <a:effectLst/>
        </p:spPr>
        <p:txBody>
          <a:bodyPr wrap="square" tIns="0" bIns="0">
            <a:spAutoFit/>
          </a:bodyPr>
          <a:lstStyle/>
          <a:p>
            <a:pPr fontAlgn="t">
              <a:lnSpc>
                <a:spcPct val="125000"/>
              </a:lnSpc>
              <a:spcBef>
                <a:spcPct val="0"/>
              </a:spcBef>
              <a:buFontTx/>
              <a:buChar char="•"/>
            </a:pPr>
            <a:r>
              <a:rPr lang="en-US" altLang="zh-CN" sz="2800" b="1" dirty="0">
                <a:solidFill>
                  <a:srgbClr val="FF0000"/>
                </a:solidFill>
                <a:latin typeface="楷体_GB2312" pitchFamily="49" charset="-122"/>
                <a:ea typeface="楷体_GB2312" pitchFamily="49" charset="-122"/>
              </a:rPr>
              <a:t> </a:t>
            </a:r>
            <a:r>
              <a:rPr lang="zh-CN" altLang="en-US" sz="2800" b="1" dirty="0">
                <a:solidFill>
                  <a:srgbClr val="0000FF"/>
                </a:solidFill>
                <a:latin typeface="楷体_GB2312" pitchFamily="49" charset="-122"/>
                <a:ea typeface="楷体_GB2312" pitchFamily="49" charset="-122"/>
              </a:rPr>
              <a:t>只考虑变化前后的净结果</a:t>
            </a:r>
            <a:r>
              <a:rPr lang="zh-CN" altLang="en-US" sz="2800" b="1" dirty="0">
                <a:solidFill>
                  <a:schemeClr val="tx1"/>
                </a:solidFill>
                <a:latin typeface="楷体_GB2312" pitchFamily="49" charset="-122"/>
                <a:ea typeface="楷体_GB2312" pitchFamily="49" charset="-122"/>
              </a:rPr>
              <a:t>，不考虑物质的微观结构和反应机理</a:t>
            </a:r>
            <a:r>
              <a:rPr lang="en-US" altLang="zh-CN" sz="2800" b="1" dirty="0">
                <a:solidFill>
                  <a:schemeClr val="tx1"/>
                </a:solidFill>
                <a:latin typeface="楷体_GB2312" pitchFamily="49" charset="-122"/>
                <a:ea typeface="楷体_GB2312" pitchFamily="49" charset="-122"/>
              </a:rPr>
              <a:t>;</a:t>
            </a:r>
          </a:p>
        </p:txBody>
      </p:sp>
      <p:sp>
        <p:nvSpPr>
          <p:cNvPr id="542725" name="Text Box 5"/>
          <p:cNvSpPr txBox="1">
            <a:spLocks noChangeArrowheads="1"/>
          </p:cNvSpPr>
          <p:nvPr/>
        </p:nvSpPr>
        <p:spPr bwMode="auto">
          <a:xfrm>
            <a:off x="1035076" y="3598131"/>
            <a:ext cx="10086800" cy="1066800"/>
          </a:xfrm>
          <a:prstGeom prst="rect">
            <a:avLst/>
          </a:prstGeom>
          <a:noFill/>
          <a:ln w="12700" cap="sq">
            <a:noFill/>
            <a:miter lim="800000"/>
            <a:headEnd/>
            <a:tailEnd/>
          </a:ln>
          <a:effectLst/>
        </p:spPr>
        <p:txBody>
          <a:bodyPr wrap="square" tIns="0" bIns="0">
            <a:spAutoFit/>
          </a:bodyPr>
          <a:lstStyle/>
          <a:p>
            <a:pPr fontAlgn="t">
              <a:lnSpc>
                <a:spcPct val="125000"/>
              </a:lnSpc>
              <a:spcBef>
                <a:spcPct val="0"/>
              </a:spcBef>
              <a:buFontTx/>
              <a:buChar char="•"/>
            </a:pPr>
            <a:r>
              <a:rPr lang="en-US" altLang="zh-CN" sz="2800" b="1" dirty="0">
                <a:solidFill>
                  <a:srgbClr val="FF0000"/>
                </a:solidFill>
                <a:latin typeface="楷体_GB2312" pitchFamily="49" charset="-122"/>
                <a:ea typeface="楷体_GB2312" pitchFamily="49" charset="-122"/>
              </a:rPr>
              <a:t> </a:t>
            </a:r>
            <a:r>
              <a:rPr lang="zh-CN" altLang="en-US" sz="2800" b="1" dirty="0">
                <a:solidFill>
                  <a:srgbClr val="0000FF"/>
                </a:solidFill>
                <a:latin typeface="楷体_GB2312" pitchFamily="49" charset="-122"/>
                <a:ea typeface="楷体_GB2312" pitchFamily="49" charset="-122"/>
              </a:rPr>
              <a:t>能判断变化能否发生以及进行到什么程度</a:t>
            </a:r>
            <a:r>
              <a:rPr lang="zh-CN" altLang="en-US" sz="2800" b="1" dirty="0">
                <a:solidFill>
                  <a:schemeClr val="tx1"/>
                </a:solidFill>
                <a:latin typeface="楷体_GB2312" pitchFamily="49" charset="-122"/>
                <a:ea typeface="楷体_GB2312" pitchFamily="49" charset="-122"/>
              </a:rPr>
              <a:t>，但不考虑变化所需要的时间</a:t>
            </a:r>
            <a:r>
              <a:rPr lang="en-US" altLang="zh-CN" sz="2800" b="1" dirty="0">
                <a:solidFill>
                  <a:schemeClr val="tx1"/>
                </a:solidFill>
                <a:latin typeface="楷体_GB2312" pitchFamily="49" charset="-122"/>
                <a:ea typeface="楷体_GB2312" pitchFamily="49" charset="-122"/>
              </a:rPr>
              <a:t>;</a:t>
            </a:r>
          </a:p>
        </p:txBody>
      </p:sp>
      <p:sp>
        <p:nvSpPr>
          <p:cNvPr id="542726" name="Text Box 6"/>
          <p:cNvSpPr txBox="1">
            <a:spLocks noChangeArrowheads="1"/>
          </p:cNvSpPr>
          <p:nvPr/>
        </p:nvSpPr>
        <p:spPr bwMode="auto">
          <a:xfrm>
            <a:off x="421904" y="4955704"/>
            <a:ext cx="1255713" cy="427037"/>
          </a:xfrm>
          <a:prstGeom prst="rect">
            <a:avLst/>
          </a:prstGeom>
          <a:noFill/>
          <a:ln w="12700" cap="sq">
            <a:noFill/>
            <a:miter lim="800000"/>
            <a:headEnd/>
            <a:tailEnd/>
          </a:ln>
          <a:effectLst/>
        </p:spPr>
        <p:txBody>
          <a:bodyPr wrap="none" tIns="0" bIns="0">
            <a:spAutoFit/>
          </a:bodyPr>
          <a:lstStyle/>
          <a:p>
            <a:pPr fontAlgn="t">
              <a:lnSpc>
                <a:spcPct val="100000"/>
              </a:lnSpc>
              <a:spcBef>
                <a:spcPct val="0"/>
              </a:spcBef>
            </a:pPr>
            <a:r>
              <a:rPr lang="zh-CN" altLang="en-US" sz="2800" b="1" dirty="0">
                <a:solidFill>
                  <a:srgbClr val="FF3300"/>
                </a:solidFill>
                <a:ea typeface="楷体_GB2312" pitchFamily="49" charset="-122"/>
              </a:rPr>
              <a:t>局限性</a:t>
            </a:r>
          </a:p>
        </p:txBody>
      </p:sp>
      <p:sp>
        <p:nvSpPr>
          <p:cNvPr id="542727" name="Text Box 7"/>
          <p:cNvSpPr txBox="1">
            <a:spLocks noChangeArrowheads="1"/>
          </p:cNvSpPr>
          <p:nvPr/>
        </p:nvSpPr>
        <p:spPr bwMode="auto">
          <a:xfrm>
            <a:off x="-117784" y="5598894"/>
            <a:ext cx="11470367" cy="646331"/>
          </a:xfrm>
          <a:prstGeom prst="rect">
            <a:avLst/>
          </a:prstGeom>
          <a:noFill/>
          <a:ln w="12700" cap="sq">
            <a:noFill/>
            <a:miter lim="800000"/>
            <a:headEnd/>
            <a:tailEnd/>
          </a:ln>
          <a:effectLst/>
        </p:spPr>
        <p:txBody>
          <a:bodyPr wrap="square" tIns="0" bIns="0">
            <a:spAutoFit/>
          </a:bodyPr>
          <a:lstStyle/>
          <a:p>
            <a:pPr fontAlgn="t">
              <a:lnSpc>
                <a:spcPct val="150000"/>
              </a:lnSpc>
              <a:spcBef>
                <a:spcPct val="0"/>
              </a:spcBef>
            </a:pPr>
            <a:r>
              <a:rPr lang="en-US" altLang="zh-CN" sz="2800" b="1" dirty="0">
                <a:solidFill>
                  <a:schemeClr val="tx1"/>
                </a:solidFill>
                <a:ea typeface="楷体_GB2312" pitchFamily="49" charset="-122"/>
              </a:rPr>
              <a:t>        </a:t>
            </a:r>
            <a:r>
              <a:rPr lang="zh-CN" altLang="en-US" sz="2800" b="1" dirty="0">
                <a:solidFill>
                  <a:schemeClr val="tx1"/>
                </a:solidFill>
                <a:ea typeface="楷体_GB2312" pitchFamily="49" charset="-122"/>
              </a:rPr>
              <a:t>不知道反应的机理、速率和微观性质，</a:t>
            </a:r>
            <a:r>
              <a:rPr lang="zh-CN" altLang="en-US" sz="2800" b="1" dirty="0">
                <a:ea typeface="楷体_GB2312" pitchFamily="49" charset="-122"/>
              </a:rPr>
              <a:t>只讲可能性</a:t>
            </a:r>
            <a:r>
              <a:rPr lang="zh-CN" altLang="en-US" sz="2800" b="1" dirty="0">
                <a:solidFill>
                  <a:schemeClr val="tx1"/>
                </a:solidFill>
                <a:ea typeface="楷体_GB2312" pitchFamily="49" charset="-122"/>
              </a:rPr>
              <a:t>，不讲现实性。</a:t>
            </a:r>
          </a:p>
        </p:txBody>
      </p:sp>
      <p:sp>
        <p:nvSpPr>
          <p:cNvPr id="542728" name="Rectangle 8"/>
          <p:cNvSpPr>
            <a:spLocks noChangeArrowheads="1"/>
          </p:cNvSpPr>
          <p:nvPr/>
        </p:nvSpPr>
        <p:spPr bwMode="auto">
          <a:xfrm>
            <a:off x="2932113" y="409575"/>
            <a:ext cx="5080000" cy="579438"/>
          </a:xfrm>
          <a:prstGeom prst="rect">
            <a:avLst/>
          </a:prstGeom>
          <a:noFill/>
          <a:ln w="9525">
            <a:noFill/>
            <a:miter lim="800000"/>
            <a:headEnd/>
            <a:tailEnd/>
          </a:ln>
          <a:effectLst/>
        </p:spPr>
        <p:txBody>
          <a:bodyPr wrap="none" anchor="ctr">
            <a:spAutoFit/>
          </a:bodyPr>
          <a:lstStyle/>
          <a:p>
            <a:pPr algn="ctr">
              <a:lnSpc>
                <a:spcPct val="100000"/>
              </a:lnSpc>
              <a:spcBef>
                <a:spcPct val="0"/>
              </a:spcBef>
            </a:pPr>
            <a:r>
              <a:rPr kumimoji="0" lang="zh-CN" altLang="en-US" b="1">
                <a:solidFill>
                  <a:schemeClr val="tx1"/>
                </a:solidFill>
                <a:latin typeface="黑体" pitchFamily="2" charset="-122"/>
                <a:ea typeface="楷体_GB2312" pitchFamily="49" charset="-122"/>
              </a:rPr>
              <a:t>三、热力学的方法和局限性</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542726"/>
                                        </p:tgtEl>
                                        <p:attrNameLst>
                                          <p:attrName>style.visibility</p:attrName>
                                        </p:attrNameLst>
                                      </p:cBhvr>
                                      <p:to>
                                        <p:strVal val="visible"/>
                                      </p:to>
                                    </p:set>
                                    <p:animEffect transition="in" filter="checkerboard(down)">
                                      <p:cBhvr>
                                        <p:cTn id="7" dur="500"/>
                                        <p:tgtEl>
                                          <p:spTgt spid="542726"/>
                                        </p:tgtEl>
                                      </p:cBhvr>
                                    </p:animEffect>
                                  </p:childTnLst>
                                </p:cTn>
                              </p:par>
                              <p:par>
                                <p:cTn id="8" presetID="5" presetClass="entr" presetSubtype="5" fill="hold" grpId="0" nodeType="withEffect">
                                  <p:stCondLst>
                                    <p:cond delay="0"/>
                                  </p:stCondLst>
                                  <p:childTnLst>
                                    <p:set>
                                      <p:cBhvr>
                                        <p:cTn id="9" dur="1" fill="hold">
                                          <p:stCondLst>
                                            <p:cond delay="0"/>
                                          </p:stCondLst>
                                        </p:cTn>
                                        <p:tgtEl>
                                          <p:spTgt spid="542727"/>
                                        </p:tgtEl>
                                        <p:attrNameLst>
                                          <p:attrName>style.visibility</p:attrName>
                                        </p:attrNameLst>
                                      </p:cBhvr>
                                      <p:to>
                                        <p:strVal val="visible"/>
                                      </p:to>
                                    </p:set>
                                    <p:animEffect transition="in" filter="checkerboard(down)">
                                      <p:cBhvr>
                                        <p:cTn id="10" dur="500"/>
                                        <p:tgtEl>
                                          <p:spTgt spid="542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6" grpId="0"/>
      <p:bldP spid="54272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2"/>
          <p:cNvSpPr>
            <a:spLocks noGrp="1"/>
          </p:cNvSpPr>
          <p:nvPr>
            <p:ph type="sldNum" sz="quarter" idx="10"/>
          </p:nvPr>
        </p:nvSpPr>
        <p:spPr/>
        <p:txBody>
          <a:bodyPr/>
          <a:lstStyle/>
          <a:p>
            <a:fld id="{E754F2F3-96E9-459D-8559-CA208CA5310B}" type="slidenum">
              <a:rPr lang="en-US" altLang="zh-CN"/>
              <a:pPr/>
              <a:t>49</a:t>
            </a:fld>
            <a:endParaRPr lang="en-US" altLang="zh-CN"/>
          </a:p>
        </p:txBody>
      </p:sp>
      <p:sp>
        <p:nvSpPr>
          <p:cNvPr id="451586" name="Text Box 2"/>
          <p:cNvSpPr txBox="1">
            <a:spLocks noChangeArrowheads="1"/>
          </p:cNvSpPr>
          <p:nvPr/>
        </p:nvSpPr>
        <p:spPr bwMode="auto">
          <a:xfrm>
            <a:off x="1905000" y="1339850"/>
            <a:ext cx="8153400" cy="457200"/>
          </a:xfrm>
          <a:prstGeom prst="rect">
            <a:avLst/>
          </a:prstGeom>
          <a:noFill/>
          <a:ln w="9525">
            <a:noFill/>
            <a:miter lim="800000"/>
            <a:headEnd/>
            <a:tailEnd/>
          </a:ln>
          <a:effectLst/>
        </p:spPr>
        <p:txBody>
          <a:bodyPr>
            <a:spAutoFit/>
          </a:bodyPr>
          <a:lstStyle/>
          <a:p>
            <a:pPr>
              <a:lnSpc>
                <a:spcPct val="100000"/>
              </a:lnSpc>
            </a:pPr>
            <a:endParaRPr lang="zh-CN" altLang="zh-CN" sz="2400">
              <a:solidFill>
                <a:schemeClr val="tx1"/>
              </a:solidFill>
            </a:endParaRPr>
          </a:p>
        </p:txBody>
      </p:sp>
      <p:sp>
        <p:nvSpPr>
          <p:cNvPr id="451587" name="Text Box 3"/>
          <p:cNvSpPr txBox="1">
            <a:spLocks noChangeArrowheads="1"/>
          </p:cNvSpPr>
          <p:nvPr/>
        </p:nvSpPr>
        <p:spPr bwMode="auto">
          <a:xfrm>
            <a:off x="335360" y="967284"/>
            <a:ext cx="7467600" cy="565348"/>
          </a:xfrm>
          <a:prstGeom prst="rect">
            <a:avLst/>
          </a:prstGeom>
          <a:noFill/>
          <a:ln w="9525">
            <a:noFill/>
            <a:miter lim="800000"/>
            <a:headEnd/>
            <a:tailEnd/>
          </a:ln>
          <a:effectLst/>
        </p:spPr>
        <p:txBody>
          <a:bodyPr>
            <a:spAutoFit/>
          </a:bodyPr>
          <a:lstStyle/>
          <a:p>
            <a:pPr algn="just">
              <a:lnSpc>
                <a:spcPct val="120000"/>
              </a:lnSpc>
            </a:pPr>
            <a:r>
              <a:rPr lang="en-US" altLang="zh-CN" sz="2800" b="1" dirty="0">
                <a:solidFill>
                  <a:schemeClr val="tx1"/>
                </a:solidFill>
                <a:ea typeface="楷体_GB2312" pitchFamily="49" charset="-122"/>
              </a:rPr>
              <a:t>298K</a:t>
            </a:r>
            <a:r>
              <a:rPr lang="zh-CN" altLang="en-US" sz="2800" b="1" dirty="0">
                <a:solidFill>
                  <a:schemeClr val="tx1"/>
                </a:solidFill>
                <a:ea typeface="楷体_GB2312" pitchFamily="49" charset="-122"/>
              </a:rPr>
              <a:t>和</a:t>
            </a:r>
            <a:r>
              <a:rPr lang="en-US" altLang="zh-CN" sz="2800" b="1" dirty="0">
                <a:solidFill>
                  <a:schemeClr val="tx1"/>
                </a:solidFill>
                <a:ea typeface="楷体_GB2312" pitchFamily="49" charset="-122"/>
              </a:rPr>
              <a:t>100kPa</a:t>
            </a:r>
            <a:r>
              <a:rPr lang="zh-CN" altLang="en-US" sz="2800" b="1" dirty="0">
                <a:solidFill>
                  <a:schemeClr val="tx1"/>
                </a:solidFill>
                <a:ea typeface="楷体_GB2312" pitchFamily="49" charset="-122"/>
              </a:rPr>
              <a:t>时计算反应：</a:t>
            </a:r>
          </a:p>
        </p:txBody>
      </p:sp>
      <p:sp>
        <p:nvSpPr>
          <p:cNvPr id="451588" name="Text Box 4"/>
          <p:cNvSpPr txBox="1">
            <a:spLocks noChangeArrowheads="1"/>
          </p:cNvSpPr>
          <p:nvPr/>
        </p:nvSpPr>
        <p:spPr bwMode="auto">
          <a:xfrm>
            <a:off x="1981200" y="1447800"/>
            <a:ext cx="8534400" cy="1117600"/>
          </a:xfrm>
          <a:prstGeom prst="rect">
            <a:avLst/>
          </a:prstGeom>
          <a:noFill/>
          <a:ln w="9525">
            <a:noFill/>
            <a:miter lim="800000"/>
            <a:headEnd/>
            <a:tailEnd/>
          </a:ln>
          <a:effectLst/>
        </p:spPr>
        <p:txBody>
          <a:bodyPr>
            <a:spAutoFit/>
          </a:bodyPr>
          <a:lstStyle/>
          <a:p>
            <a:pPr algn="just">
              <a:lnSpc>
                <a:spcPct val="120000"/>
              </a:lnSpc>
            </a:pPr>
            <a:r>
              <a:rPr lang="en-US" altLang="zh-CN" sz="2800" b="1" dirty="0">
                <a:solidFill>
                  <a:schemeClr val="tx1"/>
                </a:solidFill>
                <a:ea typeface="楷体_GB2312" pitchFamily="49" charset="-122"/>
              </a:rPr>
              <a:t>C</a:t>
            </a:r>
            <a:r>
              <a:rPr lang="en-US" altLang="zh-CN" sz="2800" b="1" baseline="-30000" dirty="0">
                <a:solidFill>
                  <a:schemeClr val="tx1"/>
                </a:solidFill>
                <a:ea typeface="楷体_GB2312" pitchFamily="49" charset="-122"/>
              </a:rPr>
              <a:t>2</a:t>
            </a:r>
            <a:r>
              <a:rPr lang="en-US" altLang="zh-CN" sz="2800" b="1" dirty="0">
                <a:solidFill>
                  <a:schemeClr val="tx1"/>
                </a:solidFill>
                <a:ea typeface="楷体_GB2312" pitchFamily="49" charset="-122"/>
              </a:rPr>
              <a:t>H</a:t>
            </a:r>
            <a:r>
              <a:rPr lang="en-US" altLang="zh-CN" sz="2800" b="1" baseline="-30000" dirty="0">
                <a:solidFill>
                  <a:schemeClr val="tx1"/>
                </a:solidFill>
                <a:ea typeface="楷体_GB2312" pitchFamily="49" charset="-122"/>
              </a:rPr>
              <a:t>5</a:t>
            </a:r>
            <a:r>
              <a:rPr lang="en-US" altLang="zh-CN" sz="2800" b="1" dirty="0">
                <a:solidFill>
                  <a:schemeClr val="tx1"/>
                </a:solidFill>
                <a:ea typeface="楷体_GB2312" pitchFamily="49" charset="-122"/>
              </a:rPr>
              <a:t>OH(1)+3O</a:t>
            </a:r>
            <a:r>
              <a:rPr lang="en-US" altLang="zh-CN" sz="2800" b="1" baseline="-30000" dirty="0">
                <a:solidFill>
                  <a:schemeClr val="tx1"/>
                </a:solidFill>
                <a:ea typeface="楷体_GB2312" pitchFamily="49" charset="-122"/>
              </a:rPr>
              <a:t>2</a:t>
            </a:r>
            <a:r>
              <a:rPr lang="en-US" altLang="zh-CN" sz="2800" b="1" dirty="0">
                <a:solidFill>
                  <a:schemeClr val="tx1"/>
                </a:solidFill>
                <a:ea typeface="楷体_GB2312" pitchFamily="49" charset="-122"/>
              </a:rPr>
              <a:t>(g)→2CO</a:t>
            </a:r>
            <a:r>
              <a:rPr lang="en-US" altLang="zh-CN" sz="2800" b="1" baseline="-30000" dirty="0">
                <a:solidFill>
                  <a:schemeClr val="tx1"/>
                </a:solidFill>
                <a:ea typeface="楷体_GB2312" pitchFamily="49" charset="-122"/>
              </a:rPr>
              <a:t>2</a:t>
            </a:r>
            <a:r>
              <a:rPr lang="en-US" altLang="zh-CN" sz="2800" b="1" dirty="0">
                <a:solidFill>
                  <a:schemeClr val="tx1"/>
                </a:solidFill>
                <a:ea typeface="楷体_GB2312" pitchFamily="49" charset="-122"/>
              </a:rPr>
              <a:t>(g)+3H</a:t>
            </a:r>
            <a:r>
              <a:rPr lang="en-US" altLang="zh-CN" sz="2800" b="1" baseline="-30000" dirty="0">
                <a:solidFill>
                  <a:schemeClr val="tx1"/>
                </a:solidFill>
                <a:ea typeface="楷体_GB2312" pitchFamily="49" charset="-122"/>
              </a:rPr>
              <a:t>2</a:t>
            </a:r>
            <a:r>
              <a:rPr lang="en-US" altLang="zh-CN" sz="2800" b="1" dirty="0">
                <a:solidFill>
                  <a:schemeClr val="tx1"/>
                </a:solidFill>
                <a:ea typeface="楷体_GB2312" pitchFamily="49" charset="-122"/>
              </a:rPr>
              <a:t>O(1)  </a:t>
            </a:r>
            <a:r>
              <a:rPr lang="zh-CN" altLang="en-US" sz="2800" b="1" dirty="0">
                <a:solidFill>
                  <a:schemeClr val="tx1"/>
                </a:solidFill>
                <a:ea typeface="楷体_GB2312" pitchFamily="49" charset="-122"/>
              </a:rPr>
              <a:t>的反应焓变△</a:t>
            </a:r>
            <a:r>
              <a:rPr lang="en-US" altLang="zh-CN" sz="2800" b="1" baseline="-30000" dirty="0" err="1">
                <a:solidFill>
                  <a:schemeClr val="tx1"/>
                </a:solidFill>
                <a:ea typeface="楷体_GB2312" pitchFamily="49" charset="-122"/>
              </a:rPr>
              <a:t>r</a:t>
            </a:r>
            <a:r>
              <a:rPr lang="en-US" altLang="zh-CN" sz="2800" b="1" i="1" dirty="0" err="1">
                <a:solidFill>
                  <a:schemeClr val="tx1"/>
                </a:solidFill>
                <a:ea typeface="楷体_GB2312" pitchFamily="49" charset="-122"/>
              </a:rPr>
              <a:t>H</a:t>
            </a:r>
            <a:r>
              <a:rPr lang="en-US" altLang="zh-CN" sz="2800" b="1" baseline="30000" dirty="0" err="1">
                <a:solidFill>
                  <a:schemeClr val="tx1"/>
                </a:solidFill>
                <a:ea typeface="楷体_GB2312" pitchFamily="49" charset="-122"/>
                <a:sym typeface="Symbol" pitchFamily="18" charset="2"/>
              </a:rPr>
              <a:t></a:t>
            </a:r>
            <a:r>
              <a:rPr lang="en-US" altLang="zh-CN" sz="2800" b="1" baseline="-30000" dirty="0" err="1">
                <a:solidFill>
                  <a:schemeClr val="tx1"/>
                </a:solidFill>
                <a:ea typeface="楷体_GB2312" pitchFamily="49" charset="-122"/>
              </a:rPr>
              <a:t>m</a:t>
            </a:r>
            <a:r>
              <a:rPr lang="zh-CN" altLang="en-US" sz="2800" b="1" baseline="-30000" dirty="0">
                <a:solidFill>
                  <a:schemeClr val="tx1"/>
                </a:solidFill>
                <a:ea typeface="楷体_GB2312" pitchFamily="49" charset="-122"/>
              </a:rPr>
              <a:t>。</a:t>
            </a:r>
            <a:r>
              <a:rPr lang="zh-CN" altLang="en-US" sz="2800" b="1" dirty="0">
                <a:solidFill>
                  <a:schemeClr val="tx1"/>
                </a:solidFill>
                <a:ea typeface="楷体_GB2312" pitchFamily="49" charset="-122"/>
              </a:rPr>
              <a:t>已知：</a:t>
            </a:r>
          </a:p>
        </p:txBody>
      </p:sp>
      <p:sp>
        <p:nvSpPr>
          <p:cNvPr id="451589" name="Text Box 5"/>
          <p:cNvSpPr txBox="1">
            <a:spLocks noChangeArrowheads="1"/>
          </p:cNvSpPr>
          <p:nvPr/>
        </p:nvSpPr>
        <p:spPr bwMode="auto">
          <a:xfrm>
            <a:off x="2187576" y="4608513"/>
            <a:ext cx="7580313" cy="457200"/>
          </a:xfrm>
          <a:prstGeom prst="rect">
            <a:avLst/>
          </a:prstGeom>
          <a:noFill/>
          <a:ln w="9525">
            <a:noFill/>
            <a:miter lim="800000"/>
            <a:headEnd/>
            <a:tailEnd/>
          </a:ln>
          <a:effectLst/>
        </p:spPr>
        <p:txBody>
          <a:bodyPr>
            <a:spAutoFit/>
          </a:bodyPr>
          <a:lstStyle/>
          <a:p>
            <a:pPr algn="just">
              <a:lnSpc>
                <a:spcPct val="100000"/>
              </a:lnSpc>
            </a:pPr>
            <a:r>
              <a:rPr lang="en-US" altLang="zh-CN" sz="2400" b="1">
                <a:solidFill>
                  <a:srgbClr val="3333CC"/>
                </a:solidFill>
              </a:rPr>
              <a:t>△</a:t>
            </a:r>
            <a:r>
              <a:rPr lang="en-US" altLang="zh-CN" sz="2400" b="1" baseline="-30000">
                <a:solidFill>
                  <a:srgbClr val="3333CC"/>
                </a:solidFill>
              </a:rPr>
              <a:t>r</a:t>
            </a:r>
            <a:r>
              <a:rPr lang="en-US" altLang="zh-CN" sz="2400" b="1" i="1">
                <a:solidFill>
                  <a:srgbClr val="3333CC"/>
                </a:solidFill>
              </a:rPr>
              <a:t>H</a:t>
            </a:r>
            <a:r>
              <a:rPr lang="en-US" altLang="zh-CN" sz="2400" b="1" baseline="30000">
                <a:solidFill>
                  <a:srgbClr val="3333CC"/>
                </a:solidFill>
                <a:latin typeface="黑体" pitchFamily="2" charset="-122"/>
                <a:sym typeface="Symbol" pitchFamily="18" charset="2"/>
              </a:rPr>
              <a:t></a:t>
            </a:r>
            <a:r>
              <a:rPr lang="en-US" altLang="zh-CN" sz="2400" b="1" baseline="-30000">
                <a:solidFill>
                  <a:srgbClr val="3333CC"/>
                </a:solidFill>
              </a:rPr>
              <a:t>m</a:t>
            </a:r>
            <a:r>
              <a:rPr lang="en-US" altLang="zh-CN" sz="2400" b="1">
                <a:solidFill>
                  <a:srgbClr val="3333CC"/>
                </a:solidFill>
              </a:rPr>
              <a:t>= [2△</a:t>
            </a:r>
            <a:r>
              <a:rPr lang="en-US" altLang="zh-CN" sz="2400" b="1" baseline="-30000">
                <a:solidFill>
                  <a:srgbClr val="3333CC"/>
                </a:solidFill>
              </a:rPr>
              <a:t>f</a:t>
            </a:r>
            <a:r>
              <a:rPr lang="en-US" altLang="zh-CN" sz="2400" b="1" i="1">
                <a:solidFill>
                  <a:srgbClr val="3333CC"/>
                </a:solidFill>
              </a:rPr>
              <a:t>H</a:t>
            </a:r>
            <a:r>
              <a:rPr lang="en-US" altLang="zh-CN" sz="2400" b="1" baseline="30000">
                <a:solidFill>
                  <a:srgbClr val="3333CC"/>
                </a:solidFill>
                <a:latin typeface="黑体" pitchFamily="2" charset="-122"/>
                <a:sym typeface="Symbol" pitchFamily="18" charset="2"/>
              </a:rPr>
              <a:t></a:t>
            </a:r>
            <a:r>
              <a:rPr lang="en-US" altLang="zh-CN" sz="2400" b="1" baseline="-30000">
                <a:solidFill>
                  <a:srgbClr val="3333CC"/>
                </a:solidFill>
              </a:rPr>
              <a:t>m</a:t>
            </a:r>
            <a:r>
              <a:rPr lang="en-US" altLang="zh-CN" sz="2400" b="1">
                <a:solidFill>
                  <a:srgbClr val="3333CC"/>
                </a:solidFill>
              </a:rPr>
              <a:t> (CO</a:t>
            </a:r>
            <a:r>
              <a:rPr lang="en-US" altLang="zh-CN" sz="2400" b="1" baseline="-30000">
                <a:solidFill>
                  <a:srgbClr val="3333CC"/>
                </a:solidFill>
              </a:rPr>
              <a:t>2</a:t>
            </a:r>
            <a:r>
              <a:rPr lang="en-US" altLang="zh-CN" sz="2400" b="1">
                <a:solidFill>
                  <a:srgbClr val="3333CC"/>
                </a:solidFill>
              </a:rPr>
              <a:t>,g)+3△</a:t>
            </a:r>
            <a:r>
              <a:rPr lang="en-US" altLang="zh-CN" sz="2400" b="1" baseline="-30000">
                <a:solidFill>
                  <a:srgbClr val="3333CC"/>
                </a:solidFill>
              </a:rPr>
              <a:t>f</a:t>
            </a:r>
            <a:r>
              <a:rPr lang="en-US" altLang="zh-CN" sz="2400" b="1" i="1">
                <a:solidFill>
                  <a:srgbClr val="3333CC"/>
                </a:solidFill>
              </a:rPr>
              <a:t>H</a:t>
            </a:r>
            <a:r>
              <a:rPr lang="en-US" altLang="zh-CN" sz="2400" b="1" baseline="30000">
                <a:solidFill>
                  <a:srgbClr val="3333CC"/>
                </a:solidFill>
                <a:latin typeface="黑体" pitchFamily="2" charset="-122"/>
                <a:sym typeface="Symbol" pitchFamily="18" charset="2"/>
              </a:rPr>
              <a:t></a:t>
            </a:r>
            <a:r>
              <a:rPr lang="en-US" altLang="zh-CN" sz="2400" b="1" baseline="-30000">
                <a:solidFill>
                  <a:srgbClr val="3333CC"/>
                </a:solidFill>
              </a:rPr>
              <a:t>m</a:t>
            </a:r>
            <a:r>
              <a:rPr lang="en-US" altLang="zh-CN" sz="2400" b="1">
                <a:solidFill>
                  <a:srgbClr val="3333CC"/>
                </a:solidFill>
              </a:rPr>
              <a:t> (H</a:t>
            </a:r>
            <a:r>
              <a:rPr lang="en-US" altLang="zh-CN" sz="2400" b="1" baseline="-30000">
                <a:solidFill>
                  <a:srgbClr val="3333CC"/>
                </a:solidFill>
              </a:rPr>
              <a:t>2</a:t>
            </a:r>
            <a:r>
              <a:rPr lang="en-US" altLang="zh-CN" sz="2400" b="1">
                <a:solidFill>
                  <a:srgbClr val="3333CC"/>
                </a:solidFill>
              </a:rPr>
              <a:t>O,l)]</a:t>
            </a:r>
          </a:p>
        </p:txBody>
      </p:sp>
      <p:sp>
        <p:nvSpPr>
          <p:cNvPr id="451590" name="Text Box 6"/>
          <p:cNvSpPr txBox="1">
            <a:spLocks noChangeArrowheads="1"/>
          </p:cNvSpPr>
          <p:nvPr/>
        </p:nvSpPr>
        <p:spPr bwMode="auto">
          <a:xfrm>
            <a:off x="3254376" y="5751513"/>
            <a:ext cx="6513513" cy="457200"/>
          </a:xfrm>
          <a:prstGeom prst="rect">
            <a:avLst/>
          </a:prstGeom>
          <a:noFill/>
          <a:ln w="9525">
            <a:noFill/>
            <a:miter lim="800000"/>
            <a:headEnd/>
            <a:tailEnd/>
          </a:ln>
          <a:effectLst/>
        </p:spPr>
        <p:txBody>
          <a:bodyPr>
            <a:spAutoFit/>
          </a:bodyPr>
          <a:lstStyle/>
          <a:p>
            <a:pPr algn="just">
              <a:lnSpc>
                <a:spcPct val="100000"/>
              </a:lnSpc>
            </a:pPr>
            <a:r>
              <a:rPr lang="en-US" altLang="zh-CN" sz="2400" b="1">
                <a:solidFill>
                  <a:srgbClr val="3333CC"/>
                </a:solidFill>
              </a:rPr>
              <a:t>= [(-393.5)×2+(-285.8)×3] - [-277.6+0]</a:t>
            </a:r>
          </a:p>
        </p:txBody>
      </p:sp>
      <p:sp>
        <p:nvSpPr>
          <p:cNvPr id="451591" name="Text Box 7"/>
          <p:cNvSpPr txBox="1">
            <a:spLocks noChangeArrowheads="1"/>
          </p:cNvSpPr>
          <p:nvPr/>
        </p:nvSpPr>
        <p:spPr bwMode="auto">
          <a:xfrm>
            <a:off x="3482975" y="5141913"/>
            <a:ext cx="5995988" cy="457200"/>
          </a:xfrm>
          <a:prstGeom prst="rect">
            <a:avLst/>
          </a:prstGeom>
          <a:noFill/>
          <a:ln w="9525">
            <a:noFill/>
            <a:miter lim="800000"/>
            <a:headEnd/>
            <a:tailEnd/>
          </a:ln>
          <a:effectLst/>
        </p:spPr>
        <p:txBody>
          <a:bodyPr>
            <a:spAutoFit/>
          </a:bodyPr>
          <a:lstStyle/>
          <a:p>
            <a:pPr algn="just">
              <a:lnSpc>
                <a:spcPct val="100000"/>
              </a:lnSpc>
            </a:pPr>
            <a:r>
              <a:rPr lang="en-US" altLang="zh-CN" sz="2400" b="1">
                <a:solidFill>
                  <a:srgbClr val="3333CC"/>
                </a:solidFill>
              </a:rPr>
              <a:t>-[△</a:t>
            </a:r>
            <a:r>
              <a:rPr lang="en-US" altLang="zh-CN" sz="2400" b="1" baseline="-30000">
                <a:solidFill>
                  <a:srgbClr val="3333CC"/>
                </a:solidFill>
              </a:rPr>
              <a:t>f</a:t>
            </a:r>
            <a:r>
              <a:rPr lang="en-US" altLang="zh-CN" sz="2400" b="1" i="1">
                <a:solidFill>
                  <a:srgbClr val="3333CC"/>
                </a:solidFill>
              </a:rPr>
              <a:t>H</a:t>
            </a:r>
            <a:r>
              <a:rPr lang="en-US" altLang="zh-CN" sz="2400" b="1" baseline="30000">
                <a:solidFill>
                  <a:srgbClr val="3333CC"/>
                </a:solidFill>
                <a:latin typeface="黑体" pitchFamily="2" charset="-122"/>
                <a:sym typeface="Symbol" pitchFamily="18" charset="2"/>
              </a:rPr>
              <a:t></a:t>
            </a:r>
            <a:r>
              <a:rPr lang="en-US" altLang="zh-CN" sz="2400" b="1" baseline="-30000">
                <a:solidFill>
                  <a:srgbClr val="3333CC"/>
                </a:solidFill>
              </a:rPr>
              <a:t>m</a:t>
            </a:r>
            <a:r>
              <a:rPr lang="en-US" altLang="zh-CN" sz="2400" b="1">
                <a:solidFill>
                  <a:srgbClr val="3333CC"/>
                </a:solidFill>
              </a:rPr>
              <a:t> (C</a:t>
            </a:r>
            <a:r>
              <a:rPr lang="en-US" altLang="zh-CN" sz="2400" b="1" baseline="-30000">
                <a:solidFill>
                  <a:srgbClr val="3333CC"/>
                </a:solidFill>
              </a:rPr>
              <a:t>2</a:t>
            </a:r>
            <a:r>
              <a:rPr lang="en-US" altLang="zh-CN" sz="2400" b="1">
                <a:solidFill>
                  <a:srgbClr val="3333CC"/>
                </a:solidFill>
              </a:rPr>
              <a:t>H</a:t>
            </a:r>
            <a:r>
              <a:rPr lang="en-US" altLang="zh-CN" sz="2400" b="1" baseline="-30000">
                <a:solidFill>
                  <a:srgbClr val="3333CC"/>
                </a:solidFill>
              </a:rPr>
              <a:t>5</a:t>
            </a:r>
            <a:r>
              <a:rPr lang="en-US" altLang="zh-CN" sz="2400" b="1">
                <a:solidFill>
                  <a:srgbClr val="3333CC"/>
                </a:solidFill>
              </a:rPr>
              <a:t>OH,l)+3△</a:t>
            </a:r>
            <a:r>
              <a:rPr lang="en-US" altLang="zh-CN" sz="2400" b="1" baseline="-30000">
                <a:solidFill>
                  <a:srgbClr val="3333CC"/>
                </a:solidFill>
              </a:rPr>
              <a:t>f</a:t>
            </a:r>
            <a:r>
              <a:rPr lang="en-US" altLang="zh-CN" sz="2400" b="1" i="1">
                <a:solidFill>
                  <a:srgbClr val="3333CC"/>
                </a:solidFill>
              </a:rPr>
              <a:t>H</a:t>
            </a:r>
            <a:r>
              <a:rPr lang="en-US" altLang="zh-CN" sz="2400" b="1" baseline="30000">
                <a:solidFill>
                  <a:srgbClr val="3333CC"/>
                </a:solidFill>
                <a:latin typeface="黑体" pitchFamily="2" charset="-122"/>
                <a:sym typeface="Symbol" pitchFamily="18" charset="2"/>
              </a:rPr>
              <a:t></a:t>
            </a:r>
            <a:r>
              <a:rPr lang="en-US" altLang="zh-CN" sz="2400" b="1" baseline="-30000">
                <a:solidFill>
                  <a:srgbClr val="3333CC"/>
                </a:solidFill>
              </a:rPr>
              <a:t>m</a:t>
            </a:r>
            <a:r>
              <a:rPr lang="en-US" altLang="zh-CN" sz="2400" b="1">
                <a:solidFill>
                  <a:srgbClr val="3333CC"/>
                </a:solidFill>
              </a:rPr>
              <a:t> (O</a:t>
            </a:r>
            <a:r>
              <a:rPr lang="en-US" altLang="zh-CN" sz="2400" b="1" baseline="-30000">
                <a:solidFill>
                  <a:srgbClr val="3333CC"/>
                </a:solidFill>
              </a:rPr>
              <a:t>2</a:t>
            </a:r>
            <a:r>
              <a:rPr lang="en-US" altLang="zh-CN" sz="2400" b="1">
                <a:solidFill>
                  <a:srgbClr val="3333CC"/>
                </a:solidFill>
              </a:rPr>
              <a:t>,g)]</a:t>
            </a:r>
            <a:r>
              <a:rPr lang="en-US" altLang="zh-CN" sz="2400" b="1" baseline="30000">
                <a:solidFill>
                  <a:srgbClr val="3333CC"/>
                </a:solidFill>
              </a:rPr>
              <a:t>    </a:t>
            </a:r>
            <a:endParaRPr lang="en-US" altLang="zh-CN" sz="2400" b="1">
              <a:solidFill>
                <a:srgbClr val="3333CC"/>
              </a:solidFill>
            </a:endParaRPr>
          </a:p>
        </p:txBody>
      </p:sp>
      <p:sp>
        <p:nvSpPr>
          <p:cNvPr id="451592" name="Text Box 8"/>
          <p:cNvSpPr txBox="1">
            <a:spLocks noChangeArrowheads="1"/>
          </p:cNvSpPr>
          <p:nvPr/>
        </p:nvSpPr>
        <p:spPr bwMode="auto">
          <a:xfrm>
            <a:off x="3254375" y="6284913"/>
            <a:ext cx="5791200" cy="457200"/>
          </a:xfrm>
          <a:prstGeom prst="rect">
            <a:avLst/>
          </a:prstGeom>
          <a:noFill/>
          <a:ln w="9525">
            <a:noFill/>
            <a:miter lim="800000"/>
            <a:headEnd/>
            <a:tailEnd/>
          </a:ln>
          <a:effectLst/>
        </p:spPr>
        <p:txBody>
          <a:bodyPr>
            <a:spAutoFit/>
          </a:bodyPr>
          <a:lstStyle/>
          <a:p>
            <a:pPr algn="just">
              <a:lnSpc>
                <a:spcPct val="100000"/>
              </a:lnSpc>
            </a:pPr>
            <a:r>
              <a:rPr lang="en-US" altLang="zh-CN" sz="2400" b="1">
                <a:solidFill>
                  <a:srgbClr val="3333CC"/>
                </a:solidFill>
              </a:rPr>
              <a:t>= -1366.8(kJ·mol</a:t>
            </a:r>
            <a:r>
              <a:rPr lang="en-US" altLang="zh-CN" sz="2400" b="1" baseline="30000">
                <a:solidFill>
                  <a:srgbClr val="3333CC"/>
                </a:solidFill>
              </a:rPr>
              <a:t>-1</a:t>
            </a:r>
            <a:r>
              <a:rPr lang="en-US" altLang="zh-CN" sz="2400" b="1">
                <a:solidFill>
                  <a:srgbClr val="3333CC"/>
                </a:solidFill>
              </a:rPr>
              <a:t>)</a:t>
            </a:r>
          </a:p>
        </p:txBody>
      </p:sp>
      <p:sp>
        <p:nvSpPr>
          <p:cNvPr id="451593" name="Text Box 9"/>
          <p:cNvSpPr txBox="1">
            <a:spLocks noChangeArrowheads="1"/>
          </p:cNvSpPr>
          <p:nvPr/>
        </p:nvSpPr>
        <p:spPr bwMode="auto">
          <a:xfrm>
            <a:off x="2111375" y="4089400"/>
            <a:ext cx="7512050" cy="457200"/>
          </a:xfrm>
          <a:prstGeom prst="rect">
            <a:avLst/>
          </a:prstGeom>
          <a:noFill/>
          <a:ln w="9525">
            <a:noFill/>
            <a:miter lim="800000"/>
            <a:headEnd/>
            <a:tailEnd/>
          </a:ln>
          <a:effectLst/>
        </p:spPr>
        <p:txBody>
          <a:bodyPr>
            <a:spAutoFit/>
          </a:bodyPr>
          <a:lstStyle/>
          <a:p>
            <a:pPr>
              <a:lnSpc>
                <a:spcPct val="100000"/>
              </a:lnSpc>
            </a:pPr>
            <a:r>
              <a:rPr lang="en-US" altLang="zh-CN" sz="2400" b="1" dirty="0">
                <a:solidFill>
                  <a:srgbClr val="3333CC"/>
                </a:solidFill>
                <a:latin typeface="楷体_GB2312" pitchFamily="49" charset="-122"/>
                <a:ea typeface="楷体_GB2312" pitchFamily="49" charset="-122"/>
              </a:rPr>
              <a:t>△</a:t>
            </a:r>
            <a:r>
              <a:rPr lang="en-US" altLang="zh-CN" sz="2400" b="1" baseline="-30000" dirty="0" err="1">
                <a:solidFill>
                  <a:srgbClr val="3333CC"/>
                </a:solidFill>
                <a:latin typeface="楷体_GB2312" pitchFamily="49" charset="-122"/>
                <a:ea typeface="楷体_GB2312" pitchFamily="49" charset="-122"/>
              </a:rPr>
              <a:t>r</a:t>
            </a:r>
            <a:r>
              <a:rPr lang="en-US" altLang="zh-CN" sz="2400" b="1" i="1" dirty="0" err="1">
                <a:solidFill>
                  <a:srgbClr val="3333CC"/>
                </a:solidFill>
                <a:latin typeface="楷体_GB2312" pitchFamily="49" charset="-122"/>
                <a:ea typeface="楷体_GB2312" pitchFamily="49" charset="-122"/>
              </a:rPr>
              <a:t>H</a:t>
            </a:r>
            <a:r>
              <a:rPr lang="en-US" altLang="zh-CN" sz="2400" b="1" baseline="-30000" dirty="0" err="1">
                <a:solidFill>
                  <a:srgbClr val="3333CC"/>
                </a:solidFill>
                <a:latin typeface="楷体_GB2312" pitchFamily="49" charset="-122"/>
                <a:ea typeface="楷体_GB2312" pitchFamily="49" charset="-122"/>
              </a:rPr>
              <a:t>m</a:t>
            </a:r>
            <a:r>
              <a:rPr lang="en-US" altLang="zh-CN" sz="2400" b="1" baseline="30000" dirty="0">
                <a:solidFill>
                  <a:srgbClr val="3333CC"/>
                </a:solidFill>
                <a:latin typeface="楷体_GB2312" pitchFamily="49" charset="-122"/>
                <a:ea typeface="楷体_GB2312" pitchFamily="49" charset="-122"/>
                <a:sym typeface="Symbol" pitchFamily="18" charset="2"/>
              </a:rPr>
              <a:t></a:t>
            </a:r>
            <a:r>
              <a:rPr lang="en-US" altLang="zh-CN" sz="2400" b="1" baseline="-30000" dirty="0">
                <a:solidFill>
                  <a:srgbClr val="3333CC"/>
                </a:solidFill>
                <a:latin typeface="楷体_GB2312" pitchFamily="49" charset="-122"/>
                <a:ea typeface="楷体_GB2312" pitchFamily="49" charset="-122"/>
              </a:rPr>
              <a:t> </a:t>
            </a:r>
            <a:r>
              <a:rPr lang="en-US" altLang="zh-CN" sz="2400" b="1" dirty="0">
                <a:solidFill>
                  <a:srgbClr val="3333CC"/>
                </a:solidFill>
                <a:latin typeface="楷体_GB2312" pitchFamily="49" charset="-122"/>
                <a:ea typeface="楷体_GB2312" pitchFamily="49" charset="-122"/>
              </a:rPr>
              <a:t>=</a:t>
            </a:r>
            <a:r>
              <a:rPr lang="en-US" altLang="zh-CN" sz="2400" b="1" dirty="0" err="1">
                <a:solidFill>
                  <a:srgbClr val="3333CC"/>
                </a:solidFill>
                <a:latin typeface="楷体_GB2312" pitchFamily="49" charset="-122"/>
                <a:ea typeface="楷体_GB2312" pitchFamily="49" charset="-122"/>
              </a:rPr>
              <a:t>Σ△</a:t>
            </a:r>
            <a:r>
              <a:rPr lang="en-US" altLang="zh-CN" sz="2400" b="1" baseline="-30000" dirty="0" err="1">
                <a:solidFill>
                  <a:srgbClr val="3333CC"/>
                </a:solidFill>
                <a:latin typeface="楷体_GB2312" pitchFamily="49" charset="-122"/>
                <a:ea typeface="楷体_GB2312" pitchFamily="49" charset="-122"/>
              </a:rPr>
              <a:t>f</a:t>
            </a:r>
            <a:r>
              <a:rPr lang="en-US" altLang="zh-CN" sz="2400" b="1" i="1" dirty="0" err="1">
                <a:solidFill>
                  <a:srgbClr val="3333CC"/>
                </a:solidFill>
                <a:latin typeface="楷体_GB2312" pitchFamily="49" charset="-122"/>
                <a:ea typeface="楷体_GB2312" pitchFamily="49" charset="-122"/>
              </a:rPr>
              <a:t>H</a:t>
            </a:r>
            <a:r>
              <a:rPr lang="en-US" altLang="zh-CN" sz="2400" b="1" baseline="-30000" dirty="0" err="1">
                <a:solidFill>
                  <a:srgbClr val="3333CC"/>
                </a:solidFill>
                <a:latin typeface="楷体_GB2312" pitchFamily="49" charset="-122"/>
                <a:ea typeface="楷体_GB2312" pitchFamily="49" charset="-122"/>
              </a:rPr>
              <a:t>m</a:t>
            </a:r>
            <a:r>
              <a:rPr lang="en-US" altLang="zh-CN" sz="2400" b="1" baseline="30000" dirty="0">
                <a:solidFill>
                  <a:srgbClr val="3333CC"/>
                </a:solidFill>
                <a:latin typeface="楷体_GB2312" pitchFamily="49" charset="-122"/>
                <a:ea typeface="楷体_GB2312" pitchFamily="49" charset="-122"/>
                <a:sym typeface="Symbol" pitchFamily="18" charset="2"/>
              </a:rPr>
              <a:t></a:t>
            </a:r>
            <a:r>
              <a:rPr lang="en-US" altLang="zh-CN" sz="2400" b="1" dirty="0">
                <a:solidFill>
                  <a:srgbClr val="3333CC"/>
                </a:solidFill>
                <a:latin typeface="楷体_GB2312" pitchFamily="49" charset="-122"/>
                <a:ea typeface="楷体_GB2312" pitchFamily="49" charset="-122"/>
              </a:rPr>
              <a:t>(</a:t>
            </a:r>
            <a:r>
              <a:rPr lang="zh-CN" altLang="en-US" sz="2400" b="1" dirty="0">
                <a:solidFill>
                  <a:srgbClr val="3333CC"/>
                </a:solidFill>
                <a:latin typeface="楷体_GB2312" pitchFamily="49" charset="-122"/>
                <a:ea typeface="楷体_GB2312" pitchFamily="49" charset="-122"/>
              </a:rPr>
              <a:t>生成物</a:t>
            </a:r>
            <a:r>
              <a:rPr lang="en-US" altLang="zh-CN" sz="2400" b="1" dirty="0">
                <a:solidFill>
                  <a:srgbClr val="3333CC"/>
                </a:solidFill>
                <a:latin typeface="楷体_GB2312" pitchFamily="49" charset="-122"/>
                <a:ea typeface="楷体_GB2312" pitchFamily="49" charset="-122"/>
              </a:rPr>
              <a:t>)-</a:t>
            </a:r>
            <a:r>
              <a:rPr lang="en-US" altLang="zh-CN" sz="2400" b="1" dirty="0" err="1">
                <a:solidFill>
                  <a:srgbClr val="3333CC"/>
                </a:solidFill>
                <a:latin typeface="楷体_GB2312" pitchFamily="49" charset="-122"/>
                <a:ea typeface="楷体_GB2312" pitchFamily="49" charset="-122"/>
              </a:rPr>
              <a:t>Σ△</a:t>
            </a:r>
            <a:r>
              <a:rPr lang="en-US" altLang="zh-CN" sz="2400" b="1" baseline="-30000" dirty="0" err="1">
                <a:solidFill>
                  <a:srgbClr val="3333CC"/>
                </a:solidFill>
                <a:latin typeface="楷体_GB2312" pitchFamily="49" charset="-122"/>
                <a:ea typeface="楷体_GB2312" pitchFamily="49" charset="-122"/>
              </a:rPr>
              <a:t>f</a:t>
            </a:r>
            <a:r>
              <a:rPr lang="en-US" altLang="zh-CN" sz="2400" b="1" i="1" dirty="0" err="1">
                <a:solidFill>
                  <a:srgbClr val="3333CC"/>
                </a:solidFill>
                <a:latin typeface="楷体_GB2312" pitchFamily="49" charset="-122"/>
                <a:ea typeface="楷体_GB2312" pitchFamily="49" charset="-122"/>
              </a:rPr>
              <a:t>H</a:t>
            </a:r>
            <a:r>
              <a:rPr lang="en-US" altLang="zh-CN" sz="2400" b="1" baseline="-30000" dirty="0" err="1">
                <a:solidFill>
                  <a:srgbClr val="3333CC"/>
                </a:solidFill>
                <a:latin typeface="楷体_GB2312" pitchFamily="49" charset="-122"/>
                <a:ea typeface="楷体_GB2312" pitchFamily="49" charset="-122"/>
              </a:rPr>
              <a:t>m</a:t>
            </a:r>
            <a:r>
              <a:rPr lang="en-US" altLang="zh-CN" sz="2400" b="1" baseline="30000" dirty="0">
                <a:solidFill>
                  <a:srgbClr val="3333CC"/>
                </a:solidFill>
                <a:latin typeface="楷体_GB2312" pitchFamily="49" charset="-122"/>
                <a:ea typeface="楷体_GB2312" pitchFamily="49" charset="-122"/>
                <a:sym typeface="Symbol" pitchFamily="18" charset="2"/>
              </a:rPr>
              <a:t></a:t>
            </a:r>
            <a:r>
              <a:rPr lang="en-US" altLang="zh-CN" sz="2400" b="1" dirty="0">
                <a:solidFill>
                  <a:srgbClr val="3333CC"/>
                </a:solidFill>
                <a:latin typeface="楷体_GB2312" pitchFamily="49" charset="-122"/>
                <a:ea typeface="楷体_GB2312" pitchFamily="49" charset="-122"/>
              </a:rPr>
              <a:t>(</a:t>
            </a:r>
            <a:r>
              <a:rPr lang="zh-CN" altLang="en-US" sz="2400" b="1" dirty="0">
                <a:solidFill>
                  <a:srgbClr val="3333CC"/>
                </a:solidFill>
                <a:latin typeface="楷体_GB2312" pitchFamily="49" charset="-122"/>
                <a:ea typeface="楷体_GB2312" pitchFamily="49" charset="-122"/>
              </a:rPr>
              <a:t>反应物</a:t>
            </a:r>
            <a:r>
              <a:rPr lang="en-US" altLang="zh-CN" sz="2400" b="1" dirty="0">
                <a:solidFill>
                  <a:srgbClr val="3333CC"/>
                </a:solidFill>
                <a:latin typeface="楷体_GB2312" pitchFamily="49" charset="-122"/>
                <a:ea typeface="楷体_GB2312" pitchFamily="49" charset="-122"/>
              </a:rPr>
              <a:t>)</a:t>
            </a:r>
          </a:p>
        </p:txBody>
      </p:sp>
      <p:sp>
        <p:nvSpPr>
          <p:cNvPr id="451594" name="Text Box 10"/>
          <p:cNvSpPr txBox="1">
            <a:spLocks noChangeArrowheads="1"/>
          </p:cNvSpPr>
          <p:nvPr/>
        </p:nvSpPr>
        <p:spPr bwMode="auto">
          <a:xfrm>
            <a:off x="4295776" y="1989139"/>
            <a:ext cx="5400675" cy="579437"/>
          </a:xfrm>
          <a:prstGeom prst="rect">
            <a:avLst/>
          </a:prstGeom>
          <a:noFill/>
          <a:ln w="9525">
            <a:noFill/>
            <a:miter lim="800000"/>
            <a:headEnd/>
            <a:tailEnd/>
          </a:ln>
          <a:effectLst/>
        </p:spPr>
        <p:txBody>
          <a:bodyPr>
            <a:spAutoFit/>
          </a:bodyPr>
          <a:lstStyle/>
          <a:p>
            <a:pPr>
              <a:lnSpc>
                <a:spcPct val="100000"/>
              </a:lnSpc>
            </a:pPr>
            <a:r>
              <a:rPr lang="en-US" altLang="zh-CN" sz="2800" b="1">
                <a:solidFill>
                  <a:schemeClr val="tx1"/>
                </a:solidFill>
                <a:ea typeface="黑体" pitchFamily="2" charset="-122"/>
              </a:rPr>
              <a:t>△</a:t>
            </a:r>
            <a:r>
              <a:rPr lang="en-US" altLang="zh-CN" sz="2800" b="1" baseline="-30000">
                <a:solidFill>
                  <a:schemeClr val="tx1"/>
                </a:solidFill>
                <a:ea typeface="黑体" pitchFamily="2" charset="-122"/>
              </a:rPr>
              <a:t>f</a:t>
            </a:r>
            <a:r>
              <a:rPr lang="en-US" altLang="zh-CN" sz="2800" b="1" i="1">
                <a:solidFill>
                  <a:schemeClr val="tx1"/>
                </a:solidFill>
                <a:ea typeface="黑体" pitchFamily="2" charset="-122"/>
              </a:rPr>
              <a:t>H</a:t>
            </a:r>
            <a:r>
              <a:rPr lang="en-US" altLang="zh-CN" sz="2800" b="1" baseline="30000">
                <a:solidFill>
                  <a:schemeClr val="tx1"/>
                </a:solidFill>
                <a:ea typeface="黑体" pitchFamily="2" charset="-122"/>
                <a:sym typeface="Symbol" pitchFamily="18" charset="2"/>
              </a:rPr>
              <a:t></a:t>
            </a:r>
            <a:r>
              <a:rPr lang="en-US" altLang="zh-CN" sz="2800" b="1" baseline="-30000">
                <a:solidFill>
                  <a:schemeClr val="tx1"/>
                </a:solidFill>
                <a:ea typeface="黑体" pitchFamily="2" charset="-122"/>
              </a:rPr>
              <a:t>m</a:t>
            </a:r>
            <a:r>
              <a:rPr lang="en-US" altLang="zh-CN" sz="2800" b="1">
                <a:solidFill>
                  <a:schemeClr val="tx1"/>
                </a:solidFill>
                <a:ea typeface="黑体" pitchFamily="2" charset="-122"/>
              </a:rPr>
              <a:t> (CO</a:t>
            </a:r>
            <a:r>
              <a:rPr lang="en-US" altLang="zh-CN" sz="2800" b="1" baseline="-30000">
                <a:solidFill>
                  <a:schemeClr val="tx1"/>
                </a:solidFill>
                <a:ea typeface="黑体" pitchFamily="2" charset="-122"/>
              </a:rPr>
              <a:t>2</a:t>
            </a:r>
            <a:r>
              <a:rPr lang="en-US" altLang="zh-CN" sz="2800" b="1">
                <a:solidFill>
                  <a:schemeClr val="tx1"/>
                </a:solidFill>
                <a:ea typeface="黑体" pitchFamily="2" charset="-122"/>
              </a:rPr>
              <a:t>,g)= -393.5 </a:t>
            </a:r>
            <a:r>
              <a:rPr lang="en-US" altLang="zh-CN" b="1">
                <a:solidFill>
                  <a:srgbClr val="3333CC"/>
                </a:solidFill>
              </a:rPr>
              <a:t>kJ·mol</a:t>
            </a:r>
            <a:r>
              <a:rPr lang="en-US" altLang="zh-CN" b="1" baseline="30000">
                <a:solidFill>
                  <a:srgbClr val="3333CC"/>
                </a:solidFill>
              </a:rPr>
              <a:t>-1</a:t>
            </a:r>
          </a:p>
        </p:txBody>
      </p:sp>
      <p:sp>
        <p:nvSpPr>
          <p:cNvPr id="451595" name="Text Box 11"/>
          <p:cNvSpPr txBox="1">
            <a:spLocks noChangeArrowheads="1"/>
          </p:cNvSpPr>
          <p:nvPr/>
        </p:nvSpPr>
        <p:spPr bwMode="auto">
          <a:xfrm>
            <a:off x="1847851" y="2565400"/>
            <a:ext cx="5616575" cy="579438"/>
          </a:xfrm>
          <a:prstGeom prst="rect">
            <a:avLst/>
          </a:prstGeom>
          <a:noFill/>
          <a:ln w="9525">
            <a:noFill/>
            <a:miter lim="800000"/>
            <a:headEnd/>
            <a:tailEnd/>
          </a:ln>
          <a:effectLst/>
        </p:spPr>
        <p:txBody>
          <a:bodyPr>
            <a:spAutoFit/>
          </a:bodyPr>
          <a:lstStyle/>
          <a:p>
            <a:pPr>
              <a:lnSpc>
                <a:spcPct val="100000"/>
              </a:lnSpc>
            </a:pPr>
            <a:r>
              <a:rPr lang="en-US" altLang="zh-CN" sz="2800" b="1">
                <a:solidFill>
                  <a:schemeClr val="tx1"/>
                </a:solidFill>
                <a:ea typeface="黑体" pitchFamily="2" charset="-122"/>
              </a:rPr>
              <a:t>△</a:t>
            </a:r>
            <a:r>
              <a:rPr lang="en-US" altLang="zh-CN" sz="2800" b="1" baseline="-30000">
                <a:solidFill>
                  <a:schemeClr val="tx1"/>
                </a:solidFill>
                <a:ea typeface="黑体" pitchFamily="2" charset="-122"/>
              </a:rPr>
              <a:t>f</a:t>
            </a:r>
            <a:r>
              <a:rPr lang="en-US" altLang="zh-CN" sz="2800" b="1" i="1">
                <a:solidFill>
                  <a:schemeClr val="tx1"/>
                </a:solidFill>
                <a:ea typeface="黑体" pitchFamily="2" charset="-122"/>
              </a:rPr>
              <a:t>H</a:t>
            </a:r>
            <a:r>
              <a:rPr lang="en-US" altLang="zh-CN" sz="2800" b="1" baseline="30000">
                <a:solidFill>
                  <a:schemeClr val="tx1"/>
                </a:solidFill>
                <a:ea typeface="黑体" pitchFamily="2" charset="-122"/>
                <a:sym typeface="Symbol" pitchFamily="18" charset="2"/>
              </a:rPr>
              <a:t></a:t>
            </a:r>
            <a:r>
              <a:rPr lang="en-US" altLang="zh-CN" sz="2800" b="1" baseline="-30000">
                <a:solidFill>
                  <a:schemeClr val="tx1"/>
                </a:solidFill>
                <a:ea typeface="黑体" pitchFamily="2" charset="-122"/>
              </a:rPr>
              <a:t>m</a:t>
            </a:r>
            <a:r>
              <a:rPr lang="en-US" altLang="zh-CN" sz="2800" b="1">
                <a:solidFill>
                  <a:schemeClr val="tx1"/>
                </a:solidFill>
                <a:ea typeface="黑体" pitchFamily="2" charset="-122"/>
              </a:rPr>
              <a:t> (H</a:t>
            </a:r>
            <a:r>
              <a:rPr lang="en-US" altLang="zh-CN" sz="2800" b="1" baseline="-30000">
                <a:solidFill>
                  <a:schemeClr val="tx1"/>
                </a:solidFill>
                <a:ea typeface="黑体" pitchFamily="2" charset="-122"/>
              </a:rPr>
              <a:t>2</a:t>
            </a:r>
            <a:r>
              <a:rPr lang="en-US" altLang="zh-CN" sz="2800" b="1">
                <a:solidFill>
                  <a:schemeClr val="tx1"/>
                </a:solidFill>
                <a:ea typeface="黑体" pitchFamily="2" charset="-122"/>
              </a:rPr>
              <a:t>O,l)= -285.8 </a:t>
            </a:r>
            <a:r>
              <a:rPr lang="en-US" altLang="zh-CN" b="1"/>
              <a:t>kJ·mol</a:t>
            </a:r>
            <a:r>
              <a:rPr lang="en-US" altLang="zh-CN" b="1" baseline="30000"/>
              <a:t>-1</a:t>
            </a:r>
          </a:p>
        </p:txBody>
      </p:sp>
      <p:sp>
        <p:nvSpPr>
          <p:cNvPr id="451596" name="Text Box 12"/>
          <p:cNvSpPr txBox="1">
            <a:spLocks noChangeArrowheads="1"/>
          </p:cNvSpPr>
          <p:nvPr/>
        </p:nvSpPr>
        <p:spPr bwMode="auto">
          <a:xfrm>
            <a:off x="1847850" y="3141664"/>
            <a:ext cx="6408738" cy="579437"/>
          </a:xfrm>
          <a:prstGeom prst="rect">
            <a:avLst/>
          </a:prstGeom>
          <a:noFill/>
          <a:ln w="9525">
            <a:noFill/>
            <a:miter lim="800000"/>
            <a:headEnd/>
            <a:tailEnd/>
          </a:ln>
          <a:effectLst/>
        </p:spPr>
        <p:txBody>
          <a:bodyPr>
            <a:spAutoFit/>
          </a:bodyPr>
          <a:lstStyle/>
          <a:p>
            <a:pPr>
              <a:lnSpc>
                <a:spcPct val="100000"/>
              </a:lnSpc>
            </a:pPr>
            <a:r>
              <a:rPr lang="en-US" altLang="zh-CN" sz="2800" b="1">
                <a:solidFill>
                  <a:schemeClr val="tx1"/>
                </a:solidFill>
                <a:ea typeface="黑体" pitchFamily="2" charset="-122"/>
              </a:rPr>
              <a:t>△</a:t>
            </a:r>
            <a:r>
              <a:rPr lang="en-US" altLang="zh-CN" sz="2800" b="1" baseline="-30000">
                <a:solidFill>
                  <a:schemeClr val="tx1"/>
                </a:solidFill>
                <a:ea typeface="黑体" pitchFamily="2" charset="-122"/>
              </a:rPr>
              <a:t>f</a:t>
            </a:r>
            <a:r>
              <a:rPr lang="en-US" altLang="zh-CN" sz="2800" b="1" i="1">
                <a:solidFill>
                  <a:schemeClr val="tx1"/>
                </a:solidFill>
                <a:ea typeface="黑体" pitchFamily="2" charset="-122"/>
              </a:rPr>
              <a:t>H</a:t>
            </a:r>
            <a:r>
              <a:rPr lang="en-US" altLang="zh-CN" sz="2800" b="1" baseline="30000">
                <a:solidFill>
                  <a:schemeClr val="tx1"/>
                </a:solidFill>
                <a:ea typeface="黑体" pitchFamily="2" charset="-122"/>
                <a:sym typeface="Symbol" pitchFamily="18" charset="2"/>
              </a:rPr>
              <a:t></a:t>
            </a:r>
            <a:r>
              <a:rPr lang="en-US" altLang="zh-CN" sz="2800" b="1" baseline="-30000">
                <a:solidFill>
                  <a:schemeClr val="tx1"/>
                </a:solidFill>
                <a:ea typeface="黑体" pitchFamily="2" charset="-122"/>
              </a:rPr>
              <a:t>m</a:t>
            </a:r>
            <a:r>
              <a:rPr lang="en-US" altLang="zh-CN" sz="2800" b="1">
                <a:solidFill>
                  <a:schemeClr val="tx1"/>
                </a:solidFill>
                <a:ea typeface="黑体" pitchFamily="2" charset="-122"/>
              </a:rPr>
              <a:t> (C</a:t>
            </a:r>
            <a:r>
              <a:rPr lang="en-US" altLang="zh-CN" sz="2800" b="1" baseline="-30000">
                <a:solidFill>
                  <a:schemeClr val="tx1"/>
                </a:solidFill>
                <a:ea typeface="黑体" pitchFamily="2" charset="-122"/>
              </a:rPr>
              <a:t>2</a:t>
            </a:r>
            <a:r>
              <a:rPr lang="en-US" altLang="zh-CN" sz="2800" b="1">
                <a:solidFill>
                  <a:schemeClr val="tx1"/>
                </a:solidFill>
                <a:ea typeface="黑体" pitchFamily="2" charset="-122"/>
              </a:rPr>
              <a:t>H</a:t>
            </a:r>
            <a:r>
              <a:rPr lang="en-US" altLang="zh-CN" sz="2800" b="1" baseline="-30000">
                <a:solidFill>
                  <a:schemeClr val="tx1"/>
                </a:solidFill>
                <a:ea typeface="黑体" pitchFamily="2" charset="-122"/>
              </a:rPr>
              <a:t>5</a:t>
            </a:r>
            <a:r>
              <a:rPr lang="en-US" altLang="zh-CN" sz="2800" b="1">
                <a:solidFill>
                  <a:schemeClr val="tx1"/>
                </a:solidFill>
                <a:ea typeface="黑体" pitchFamily="2" charset="-122"/>
              </a:rPr>
              <a:t>OH,l)= -277.6 </a:t>
            </a:r>
            <a:r>
              <a:rPr lang="en-US" altLang="zh-CN" b="1"/>
              <a:t>kJ·mol</a:t>
            </a:r>
            <a:r>
              <a:rPr lang="en-US" altLang="zh-CN" b="1" baseline="30000"/>
              <a:t>-1</a:t>
            </a:r>
          </a:p>
        </p:txBody>
      </p:sp>
      <p:sp>
        <p:nvSpPr>
          <p:cNvPr id="451597" name="AutoShape 13"/>
          <p:cNvSpPr>
            <a:spLocks noChangeArrowheads="1"/>
          </p:cNvSpPr>
          <p:nvPr/>
        </p:nvSpPr>
        <p:spPr bwMode="auto">
          <a:xfrm>
            <a:off x="4838700" y="303213"/>
            <a:ext cx="2286000" cy="533400"/>
          </a:xfrm>
          <a:prstGeom prst="ribbon2">
            <a:avLst>
              <a:gd name="adj1" fmla="val 12500"/>
              <a:gd name="adj2" fmla="val 65694"/>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lnSpc>
                <a:spcPct val="100000"/>
              </a:lnSpc>
              <a:spcBef>
                <a:spcPct val="0"/>
              </a:spcBef>
            </a:pPr>
            <a:r>
              <a:rPr lang="zh-CN" altLang="en-US" b="1" dirty="0">
                <a:solidFill>
                  <a:srgbClr val="FFFF93"/>
                </a:solidFill>
              </a:rPr>
              <a:t>练习题</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51593"/>
                                        </p:tgtEl>
                                        <p:attrNameLst>
                                          <p:attrName>style.visibility</p:attrName>
                                        </p:attrNameLst>
                                      </p:cBhvr>
                                      <p:to>
                                        <p:strVal val="visible"/>
                                      </p:to>
                                    </p:set>
                                    <p:animEffect transition="in" filter="checkerboard(across)">
                                      <p:cBhvr>
                                        <p:cTn id="7" dur="500"/>
                                        <p:tgtEl>
                                          <p:spTgt spid="45159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51589"/>
                                        </p:tgtEl>
                                        <p:attrNameLst>
                                          <p:attrName>style.visibility</p:attrName>
                                        </p:attrNameLst>
                                      </p:cBhvr>
                                      <p:to>
                                        <p:strVal val="visible"/>
                                      </p:to>
                                    </p:set>
                                    <p:animEffect transition="in" filter="checkerboard(across)">
                                      <p:cBhvr>
                                        <p:cTn id="12" dur="500"/>
                                        <p:tgtEl>
                                          <p:spTgt spid="451589"/>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451591"/>
                                        </p:tgtEl>
                                        <p:attrNameLst>
                                          <p:attrName>style.visibility</p:attrName>
                                        </p:attrNameLst>
                                      </p:cBhvr>
                                      <p:to>
                                        <p:strVal val="visible"/>
                                      </p:to>
                                    </p:set>
                                    <p:animEffect transition="in" filter="checkerboard(across)">
                                      <p:cBhvr>
                                        <p:cTn id="15" dur="500"/>
                                        <p:tgtEl>
                                          <p:spTgt spid="451591"/>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451590"/>
                                        </p:tgtEl>
                                        <p:attrNameLst>
                                          <p:attrName>style.visibility</p:attrName>
                                        </p:attrNameLst>
                                      </p:cBhvr>
                                      <p:to>
                                        <p:strVal val="visible"/>
                                      </p:to>
                                    </p:set>
                                    <p:animEffect transition="in" filter="checkerboard(across)">
                                      <p:cBhvr>
                                        <p:cTn id="20" dur="500"/>
                                        <p:tgtEl>
                                          <p:spTgt spid="451590"/>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451592"/>
                                        </p:tgtEl>
                                        <p:attrNameLst>
                                          <p:attrName>style.visibility</p:attrName>
                                        </p:attrNameLst>
                                      </p:cBhvr>
                                      <p:to>
                                        <p:strVal val="visible"/>
                                      </p:to>
                                    </p:set>
                                    <p:animEffect transition="in" filter="checkerboard(across)">
                                      <p:cBhvr>
                                        <p:cTn id="23" dur="500"/>
                                        <p:tgtEl>
                                          <p:spTgt spid="451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9" grpId="0" autoUpdateAnimBg="0"/>
      <p:bldP spid="451590" grpId="0" autoUpdateAnimBg="0"/>
      <p:bldP spid="451591" grpId="0" autoUpdateAnimBg="0"/>
      <p:bldP spid="451592" grpId="0" autoUpdateAnimBg="0"/>
      <p:bldP spid="45159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1"/>
          </p:nvPr>
        </p:nvSpPr>
        <p:spPr/>
        <p:txBody>
          <a:bodyPr/>
          <a:lstStyle/>
          <a:p>
            <a:fld id="{AEA2C63A-C839-4A6F-927F-A40973B14F89}" type="slidenum">
              <a:rPr lang="en-US" altLang="zh-CN"/>
              <a:pPr/>
              <a:t>5</a:t>
            </a:fld>
            <a:endParaRPr lang="en-US" altLang="zh-CN"/>
          </a:p>
        </p:txBody>
      </p:sp>
      <p:sp>
        <p:nvSpPr>
          <p:cNvPr id="543746" name="Rectangle 2"/>
          <p:cNvSpPr>
            <a:spLocks noChangeArrowheads="1"/>
          </p:cNvSpPr>
          <p:nvPr/>
        </p:nvSpPr>
        <p:spPr bwMode="auto">
          <a:xfrm>
            <a:off x="335360" y="1268413"/>
            <a:ext cx="11521280" cy="1638300"/>
          </a:xfrm>
          <a:prstGeom prst="rect">
            <a:avLst/>
          </a:prstGeom>
          <a:noFill/>
          <a:ln w="9525">
            <a:noFill/>
            <a:miter lim="800000"/>
            <a:headEnd/>
            <a:tailEnd/>
          </a:ln>
          <a:effectLst/>
        </p:spPr>
        <p:txBody>
          <a:bodyPr/>
          <a:lstStyle/>
          <a:p>
            <a:pPr marL="342900" indent="-342900">
              <a:lnSpc>
                <a:spcPct val="150000"/>
              </a:lnSpc>
              <a:spcBef>
                <a:spcPct val="20000"/>
              </a:spcBef>
              <a:buClr>
                <a:schemeClr val="hlink"/>
              </a:buClr>
            </a:pPr>
            <a:r>
              <a:rPr lang="en-US" altLang="zh-CN" sz="2800" b="1" dirty="0">
                <a:solidFill>
                  <a:srgbClr val="CC0000"/>
                </a:solidFill>
                <a:latin typeface="楷体_GB2312" pitchFamily="49" charset="-122"/>
                <a:ea typeface="楷体_GB2312" pitchFamily="49" charset="-122"/>
              </a:rPr>
              <a:t> </a:t>
            </a:r>
            <a:r>
              <a:rPr lang="en-US" altLang="zh-CN" sz="2800" b="1" dirty="0">
                <a:solidFill>
                  <a:schemeClr val="tx1"/>
                </a:solidFill>
                <a:latin typeface="楷体_GB2312" pitchFamily="49" charset="-122"/>
                <a:ea typeface="楷体_GB2312" pitchFamily="49" charset="-122"/>
              </a:rPr>
              <a:t>    </a:t>
            </a:r>
            <a:r>
              <a:rPr lang="zh-CN" altLang="en-US" sz="2800" b="1" dirty="0">
                <a:solidFill>
                  <a:srgbClr val="FF0000"/>
                </a:solidFill>
                <a:latin typeface="楷体_GB2312" pitchFamily="49" charset="-122"/>
                <a:ea typeface="楷体_GB2312" pitchFamily="49" charset="-122"/>
              </a:rPr>
              <a:t>将热力学的基本原理应用于化学现象及与化学有关的物理现象的规律的研究</a:t>
            </a:r>
            <a:r>
              <a:rPr lang="zh-CN" altLang="en-US" sz="2800" b="1" dirty="0">
                <a:solidFill>
                  <a:schemeClr val="tx1"/>
                </a:solidFill>
                <a:latin typeface="楷体_GB2312" pitchFamily="49" charset="-122"/>
                <a:ea typeface="楷体_GB2312" pitchFamily="49" charset="-122"/>
              </a:rPr>
              <a:t>，就称为化学热力学</a:t>
            </a:r>
          </a:p>
        </p:txBody>
      </p:sp>
      <p:sp>
        <p:nvSpPr>
          <p:cNvPr id="543747" name="Text Box 3"/>
          <p:cNvSpPr txBox="1">
            <a:spLocks noChangeArrowheads="1"/>
          </p:cNvSpPr>
          <p:nvPr/>
        </p:nvSpPr>
        <p:spPr bwMode="auto">
          <a:xfrm>
            <a:off x="623392" y="3301207"/>
            <a:ext cx="8650287" cy="519113"/>
          </a:xfrm>
          <a:prstGeom prst="rect">
            <a:avLst/>
          </a:prstGeom>
          <a:noFill/>
          <a:ln w="28575">
            <a:noFill/>
            <a:miter lim="800000"/>
            <a:headEnd/>
            <a:tailEnd/>
          </a:ln>
          <a:effectLst/>
        </p:spPr>
        <p:txBody>
          <a:bodyPr>
            <a:spAutoFit/>
          </a:bodyPr>
          <a:lstStyle/>
          <a:p>
            <a:pPr eaLnBrk="0" fontAlgn="t" hangingPunct="0">
              <a:lnSpc>
                <a:spcPct val="100000"/>
              </a:lnSpc>
              <a:spcBef>
                <a:spcPct val="0"/>
              </a:spcBef>
            </a:pPr>
            <a:r>
              <a:rPr lang="en-US" altLang="zh-CN" sz="2800" b="1" dirty="0">
                <a:solidFill>
                  <a:schemeClr val="tx1"/>
                </a:solidFill>
                <a:latin typeface="楷体_GB2312" pitchFamily="49" charset="-122"/>
                <a:ea typeface="楷体_GB2312" pitchFamily="49" charset="-122"/>
              </a:rPr>
              <a:t> </a:t>
            </a:r>
            <a:r>
              <a:rPr lang="zh-CN" altLang="en-US" sz="2800" b="1" dirty="0">
                <a:solidFill>
                  <a:schemeClr val="tx1"/>
                </a:solidFill>
                <a:latin typeface="楷体_GB2312" pitchFamily="49" charset="-122"/>
                <a:ea typeface="楷体_GB2312" pitchFamily="49" charset="-122"/>
              </a:rPr>
              <a:t>热力学第一定律</a:t>
            </a:r>
            <a:r>
              <a:rPr lang="en-US" altLang="zh-CN" sz="2800" b="1" dirty="0">
                <a:solidFill>
                  <a:schemeClr val="tx1"/>
                </a:solidFill>
                <a:latin typeface="楷体_GB2312" pitchFamily="49" charset="-122"/>
                <a:ea typeface="楷体_GB2312" pitchFamily="49" charset="-122"/>
              </a:rPr>
              <a:t>---</a:t>
            </a:r>
            <a:r>
              <a:rPr lang="zh-CN" altLang="en-US" sz="2800" b="1" dirty="0">
                <a:solidFill>
                  <a:srgbClr val="0033CC"/>
                </a:solidFill>
                <a:latin typeface="楷体_GB2312" pitchFamily="49" charset="-122"/>
                <a:ea typeface="楷体_GB2312" pitchFamily="49" charset="-122"/>
              </a:rPr>
              <a:t>计算化学变化中的热效应</a:t>
            </a:r>
          </a:p>
        </p:txBody>
      </p:sp>
      <p:sp>
        <p:nvSpPr>
          <p:cNvPr id="543748" name="Text Box 4"/>
          <p:cNvSpPr txBox="1">
            <a:spLocks noChangeArrowheads="1"/>
          </p:cNvSpPr>
          <p:nvPr/>
        </p:nvSpPr>
        <p:spPr bwMode="auto">
          <a:xfrm>
            <a:off x="767408" y="4214814"/>
            <a:ext cx="10945216" cy="1374775"/>
          </a:xfrm>
          <a:prstGeom prst="rect">
            <a:avLst/>
          </a:prstGeom>
          <a:noFill/>
          <a:ln w="28575">
            <a:noFill/>
            <a:miter lim="800000"/>
            <a:headEnd/>
            <a:tailEnd/>
          </a:ln>
          <a:effectLst/>
        </p:spPr>
        <p:txBody>
          <a:bodyPr wrap="square">
            <a:spAutoFit/>
          </a:bodyPr>
          <a:lstStyle/>
          <a:p>
            <a:pPr eaLnBrk="0" fontAlgn="t" hangingPunct="0">
              <a:lnSpc>
                <a:spcPct val="150000"/>
              </a:lnSpc>
            </a:pPr>
            <a:r>
              <a:rPr lang="zh-CN" altLang="en-US" sz="2800" b="1" dirty="0">
                <a:solidFill>
                  <a:schemeClr val="tx1"/>
                </a:solidFill>
                <a:latin typeface="楷体_GB2312" pitchFamily="49" charset="-122"/>
                <a:ea typeface="楷体_GB2312" pitchFamily="49" charset="-122"/>
              </a:rPr>
              <a:t>热力学第二定律</a:t>
            </a:r>
            <a:r>
              <a:rPr lang="en-US" altLang="zh-CN" sz="2800" b="1" dirty="0">
                <a:solidFill>
                  <a:schemeClr val="tx1"/>
                </a:solidFill>
                <a:latin typeface="楷体_GB2312" pitchFamily="49" charset="-122"/>
                <a:ea typeface="楷体_GB2312" pitchFamily="49" charset="-122"/>
              </a:rPr>
              <a:t>---</a:t>
            </a:r>
            <a:r>
              <a:rPr lang="zh-CN" altLang="en-US" sz="2800" b="1" dirty="0">
                <a:solidFill>
                  <a:srgbClr val="0033CC"/>
                </a:solidFill>
                <a:latin typeface="楷体_GB2312" pitchFamily="49" charset="-122"/>
                <a:ea typeface="楷体_GB2312" pitchFamily="49" charset="-122"/>
              </a:rPr>
              <a:t>计算变化的方向和限度，特别是化学反应的可能性以及平衡条件的预示。</a:t>
            </a:r>
          </a:p>
        </p:txBody>
      </p:sp>
      <p:sp>
        <p:nvSpPr>
          <p:cNvPr id="543749" name="Rectangle 5"/>
          <p:cNvSpPr>
            <a:spLocks noChangeArrowheads="1"/>
          </p:cNvSpPr>
          <p:nvPr/>
        </p:nvSpPr>
        <p:spPr bwMode="auto">
          <a:xfrm>
            <a:off x="2571750" y="409575"/>
            <a:ext cx="5080000" cy="579438"/>
          </a:xfrm>
          <a:prstGeom prst="rect">
            <a:avLst/>
          </a:prstGeom>
          <a:noFill/>
          <a:ln w="9525">
            <a:noFill/>
            <a:miter lim="800000"/>
            <a:headEnd/>
            <a:tailEnd/>
          </a:ln>
          <a:effectLst/>
        </p:spPr>
        <p:txBody>
          <a:bodyPr wrap="none" anchor="ctr">
            <a:spAutoFit/>
          </a:bodyPr>
          <a:lstStyle/>
          <a:p>
            <a:pPr algn="ctr">
              <a:lnSpc>
                <a:spcPct val="100000"/>
              </a:lnSpc>
              <a:spcBef>
                <a:spcPct val="0"/>
              </a:spcBef>
            </a:pPr>
            <a:r>
              <a:rPr kumimoji="0" lang="zh-CN" altLang="en-US" b="1" dirty="0">
                <a:solidFill>
                  <a:schemeClr val="tx1"/>
                </a:solidFill>
                <a:latin typeface="黑体" pitchFamily="2" charset="-122"/>
                <a:ea typeface="楷体_GB2312" pitchFamily="49" charset="-122"/>
              </a:rPr>
              <a:t>二、化学热力学研究的内容</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3747"/>
                                        </p:tgtEl>
                                        <p:attrNameLst>
                                          <p:attrName>style.visibility</p:attrName>
                                        </p:attrNameLst>
                                      </p:cBhvr>
                                      <p:to>
                                        <p:strVal val="visible"/>
                                      </p:to>
                                    </p:set>
                                    <p:anim calcmode="lin" valueType="num">
                                      <p:cBhvr additive="base">
                                        <p:cTn id="7" dur="1000" fill="hold"/>
                                        <p:tgtEl>
                                          <p:spTgt spid="543747"/>
                                        </p:tgtEl>
                                        <p:attrNameLst>
                                          <p:attrName>ppt_x</p:attrName>
                                        </p:attrNameLst>
                                      </p:cBhvr>
                                      <p:tavLst>
                                        <p:tav tm="0">
                                          <p:val>
                                            <p:strVal val="0-#ppt_w/2"/>
                                          </p:val>
                                        </p:tav>
                                        <p:tav tm="100000">
                                          <p:val>
                                            <p:strVal val="#ppt_x"/>
                                          </p:val>
                                        </p:tav>
                                      </p:tavLst>
                                    </p:anim>
                                    <p:anim calcmode="lin" valueType="num">
                                      <p:cBhvr additive="base">
                                        <p:cTn id="8" dur="1000" fill="hold"/>
                                        <p:tgtEl>
                                          <p:spTgt spid="5437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3748"/>
                                        </p:tgtEl>
                                        <p:attrNameLst>
                                          <p:attrName>style.visibility</p:attrName>
                                        </p:attrNameLst>
                                      </p:cBhvr>
                                      <p:to>
                                        <p:strVal val="visible"/>
                                      </p:to>
                                    </p:set>
                                    <p:anim calcmode="lin" valueType="num">
                                      <p:cBhvr additive="base">
                                        <p:cTn id="13" dur="1000" fill="hold"/>
                                        <p:tgtEl>
                                          <p:spTgt spid="543748"/>
                                        </p:tgtEl>
                                        <p:attrNameLst>
                                          <p:attrName>ppt_x</p:attrName>
                                        </p:attrNameLst>
                                      </p:cBhvr>
                                      <p:tavLst>
                                        <p:tav tm="0">
                                          <p:val>
                                            <p:strVal val="0-#ppt_w/2"/>
                                          </p:val>
                                        </p:tav>
                                        <p:tav tm="100000">
                                          <p:val>
                                            <p:strVal val="#ppt_x"/>
                                          </p:val>
                                        </p:tav>
                                      </p:tavLst>
                                    </p:anim>
                                    <p:anim calcmode="lin" valueType="num">
                                      <p:cBhvr additive="base">
                                        <p:cTn id="14" dur="1000" fill="hold"/>
                                        <p:tgtEl>
                                          <p:spTgt spid="543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p:bldP spid="54374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0"/>
          </p:nvPr>
        </p:nvSpPr>
        <p:spPr/>
        <p:txBody>
          <a:bodyPr/>
          <a:lstStyle/>
          <a:p>
            <a:fld id="{8EBE2003-61E7-4131-965B-9740BE020E3B}" type="slidenum">
              <a:rPr lang="en-US" altLang="zh-CN"/>
              <a:pPr/>
              <a:t>50</a:t>
            </a:fld>
            <a:endParaRPr lang="en-US" altLang="zh-CN"/>
          </a:p>
        </p:txBody>
      </p:sp>
      <p:sp>
        <p:nvSpPr>
          <p:cNvPr id="452610" name="Text Box 2"/>
          <p:cNvSpPr txBox="1">
            <a:spLocks noChangeArrowheads="1"/>
          </p:cNvSpPr>
          <p:nvPr/>
        </p:nvSpPr>
        <p:spPr bwMode="auto">
          <a:xfrm>
            <a:off x="2057400" y="1339851"/>
            <a:ext cx="6934200" cy="519113"/>
          </a:xfrm>
          <a:prstGeom prst="rect">
            <a:avLst/>
          </a:prstGeom>
          <a:noFill/>
          <a:ln w="9525">
            <a:noFill/>
            <a:miter lim="800000"/>
            <a:headEnd/>
            <a:tailEnd/>
          </a:ln>
          <a:effectLst/>
        </p:spPr>
        <p:txBody>
          <a:bodyPr>
            <a:spAutoFit/>
          </a:bodyPr>
          <a:lstStyle/>
          <a:p>
            <a:pPr>
              <a:lnSpc>
                <a:spcPct val="100000"/>
              </a:lnSpc>
              <a:spcBef>
                <a:spcPct val="0"/>
              </a:spcBef>
            </a:pPr>
            <a:r>
              <a:rPr lang="zh-CN" altLang="en-US" sz="2800" b="1">
                <a:solidFill>
                  <a:schemeClr val="tx1"/>
                </a:solidFill>
              </a:rPr>
              <a:t>求</a:t>
            </a:r>
            <a:r>
              <a:rPr lang="en-US" altLang="zh-CN" sz="2800" b="1">
                <a:solidFill>
                  <a:schemeClr val="tx1"/>
                </a:solidFill>
              </a:rPr>
              <a:t>H</a:t>
            </a:r>
            <a:r>
              <a:rPr lang="en-US" altLang="zh-CN" sz="2800" b="1" baseline="-25000">
                <a:solidFill>
                  <a:schemeClr val="tx1"/>
                </a:solidFill>
              </a:rPr>
              <a:t>2</a:t>
            </a:r>
            <a:r>
              <a:rPr lang="en-US" altLang="zh-CN" sz="2800" b="1">
                <a:solidFill>
                  <a:schemeClr val="tx1"/>
                </a:solidFill>
              </a:rPr>
              <a:t>O(l)→H</a:t>
            </a:r>
            <a:r>
              <a:rPr lang="en-US" altLang="zh-CN" sz="2800" b="1" baseline="-25000">
                <a:solidFill>
                  <a:schemeClr val="tx1"/>
                </a:solidFill>
              </a:rPr>
              <a:t>2</a:t>
            </a:r>
            <a:r>
              <a:rPr lang="en-US" altLang="zh-CN" sz="2800" b="1">
                <a:solidFill>
                  <a:schemeClr val="tx1"/>
                </a:solidFill>
              </a:rPr>
              <a:t>O(g)  Δ</a:t>
            </a:r>
            <a:r>
              <a:rPr lang="en-US" altLang="zh-CN" sz="2800" b="1" baseline="-25000">
                <a:solidFill>
                  <a:schemeClr val="tx1"/>
                </a:solidFill>
              </a:rPr>
              <a:t>r</a:t>
            </a:r>
            <a:r>
              <a:rPr lang="en-US" altLang="zh-CN" sz="2800" b="1" i="1">
                <a:solidFill>
                  <a:schemeClr val="tx1"/>
                </a:solidFill>
              </a:rPr>
              <a:t>H</a:t>
            </a:r>
            <a:r>
              <a:rPr lang="en-US" altLang="zh-CN" sz="2800" b="1" baseline="-25000">
                <a:solidFill>
                  <a:schemeClr val="tx1"/>
                </a:solidFill>
              </a:rPr>
              <a:t>m</a:t>
            </a:r>
            <a:r>
              <a:rPr lang="en-US" altLang="zh-CN" sz="2800" b="1" baseline="60000">
                <a:solidFill>
                  <a:schemeClr val="tx1"/>
                </a:solidFill>
                <a:latin typeface="Symbol" pitchFamily="18" charset="2"/>
              </a:rPr>
              <a:t>q</a:t>
            </a:r>
            <a:endParaRPr lang="en-US" altLang="zh-CN" sz="2800">
              <a:solidFill>
                <a:schemeClr val="tx1"/>
              </a:solidFill>
            </a:endParaRPr>
          </a:p>
        </p:txBody>
      </p:sp>
      <p:sp>
        <p:nvSpPr>
          <p:cNvPr id="452611" name="Text Box 3"/>
          <p:cNvSpPr txBox="1">
            <a:spLocks noChangeArrowheads="1"/>
          </p:cNvSpPr>
          <p:nvPr/>
        </p:nvSpPr>
        <p:spPr bwMode="auto">
          <a:xfrm>
            <a:off x="2135188" y="5495925"/>
            <a:ext cx="5033962" cy="457200"/>
          </a:xfrm>
          <a:prstGeom prst="rect">
            <a:avLst/>
          </a:prstGeom>
          <a:noFill/>
          <a:ln w="9525">
            <a:noFill/>
            <a:miter lim="800000"/>
            <a:headEnd/>
            <a:tailEnd/>
          </a:ln>
          <a:effectLst/>
        </p:spPr>
        <p:txBody>
          <a:bodyPr wrap="none">
            <a:spAutoFit/>
          </a:bodyPr>
          <a:lstStyle/>
          <a:p>
            <a:pPr>
              <a:lnSpc>
                <a:spcPct val="100000"/>
              </a:lnSpc>
              <a:spcBef>
                <a:spcPct val="0"/>
              </a:spcBef>
            </a:pPr>
            <a:r>
              <a:rPr lang="en-US" altLang="zh-CN" sz="2400" b="1">
                <a:solidFill>
                  <a:schemeClr val="accent2"/>
                </a:solidFill>
              </a:rPr>
              <a:t>Δ</a:t>
            </a:r>
            <a:r>
              <a:rPr lang="en-US" altLang="zh-CN" sz="2400" b="1" baseline="-25000">
                <a:solidFill>
                  <a:schemeClr val="accent2"/>
                </a:solidFill>
              </a:rPr>
              <a:t>r</a:t>
            </a:r>
            <a:r>
              <a:rPr lang="en-US" altLang="zh-CN" sz="2400" b="1" i="1">
                <a:solidFill>
                  <a:schemeClr val="accent2"/>
                </a:solidFill>
              </a:rPr>
              <a:t>H</a:t>
            </a:r>
            <a:r>
              <a:rPr lang="en-US" altLang="zh-CN" sz="2400" b="1" baseline="-25000">
                <a:solidFill>
                  <a:schemeClr val="accent2"/>
                </a:solidFill>
              </a:rPr>
              <a:t>m</a:t>
            </a:r>
            <a:r>
              <a:rPr lang="en-US" altLang="zh-CN" sz="2400" b="1" baseline="60000">
                <a:solidFill>
                  <a:schemeClr val="accent2"/>
                </a:solidFill>
                <a:latin typeface="Symbol" pitchFamily="18" charset="2"/>
              </a:rPr>
              <a:t>q</a:t>
            </a:r>
            <a:r>
              <a:rPr lang="en-US" altLang="zh-CN" sz="2400" b="1" baseline="30000">
                <a:solidFill>
                  <a:schemeClr val="accent2"/>
                </a:solidFill>
              </a:rPr>
              <a:t> </a:t>
            </a:r>
            <a:r>
              <a:rPr lang="en-US" altLang="zh-CN" sz="2400" b="1">
                <a:solidFill>
                  <a:schemeClr val="accent2"/>
                </a:solidFill>
              </a:rPr>
              <a:t>= -241.8+285.8 = 44.0 kJ·mol</a:t>
            </a:r>
            <a:r>
              <a:rPr lang="en-US" altLang="zh-CN" sz="2400" b="1" baseline="30000">
                <a:solidFill>
                  <a:schemeClr val="accent2"/>
                </a:solidFill>
              </a:rPr>
              <a:t>-1</a:t>
            </a:r>
            <a:endParaRPr lang="en-US" altLang="zh-CN" sz="2400" baseline="30000">
              <a:solidFill>
                <a:schemeClr val="accent2"/>
              </a:solidFill>
            </a:endParaRPr>
          </a:p>
        </p:txBody>
      </p:sp>
      <p:grpSp>
        <p:nvGrpSpPr>
          <p:cNvPr id="452625" name="Group 17"/>
          <p:cNvGrpSpPr>
            <a:grpSpLocks/>
          </p:cNvGrpSpPr>
          <p:nvPr/>
        </p:nvGrpSpPr>
        <p:grpSpPr bwMode="auto">
          <a:xfrm>
            <a:off x="2135188" y="2636839"/>
            <a:ext cx="8532812" cy="1176337"/>
            <a:chOff x="385" y="1888"/>
            <a:chExt cx="5375" cy="741"/>
          </a:xfrm>
        </p:grpSpPr>
        <p:sp>
          <p:nvSpPr>
            <p:cNvPr id="452613" name="Text Box 5"/>
            <p:cNvSpPr txBox="1">
              <a:spLocks noChangeArrowheads="1"/>
            </p:cNvSpPr>
            <p:nvPr/>
          </p:nvSpPr>
          <p:spPr bwMode="auto">
            <a:xfrm>
              <a:off x="385" y="2341"/>
              <a:ext cx="2586" cy="288"/>
            </a:xfrm>
            <a:prstGeom prst="rect">
              <a:avLst/>
            </a:prstGeom>
            <a:noFill/>
            <a:ln w="9525">
              <a:noFill/>
              <a:miter lim="800000"/>
              <a:headEnd/>
              <a:tailEnd/>
            </a:ln>
            <a:effectLst/>
          </p:spPr>
          <p:txBody>
            <a:bodyPr>
              <a:spAutoFit/>
            </a:bodyPr>
            <a:lstStyle/>
            <a:p>
              <a:pPr>
                <a:lnSpc>
                  <a:spcPct val="100000"/>
                </a:lnSpc>
                <a:spcBef>
                  <a:spcPct val="0"/>
                </a:spcBef>
              </a:pPr>
              <a:r>
                <a:rPr lang="en-US" altLang="zh-CN" sz="2400" b="1">
                  <a:solidFill>
                    <a:schemeClr val="accent2"/>
                  </a:solidFill>
                </a:rPr>
                <a:t>H</a:t>
              </a:r>
              <a:r>
                <a:rPr lang="en-US" altLang="zh-CN" sz="2400" b="1" baseline="-25000">
                  <a:solidFill>
                    <a:schemeClr val="accent2"/>
                  </a:solidFill>
                </a:rPr>
                <a:t>2</a:t>
              </a:r>
              <a:r>
                <a:rPr lang="en-US" altLang="zh-CN" sz="2400" b="1">
                  <a:solidFill>
                    <a:schemeClr val="accent2"/>
                  </a:solidFill>
                </a:rPr>
                <a:t>(g)  + 1/2 O</a:t>
              </a:r>
              <a:r>
                <a:rPr lang="en-US" altLang="zh-CN" sz="2400" b="1" baseline="-25000">
                  <a:solidFill>
                    <a:schemeClr val="accent2"/>
                  </a:solidFill>
                </a:rPr>
                <a:t>2</a:t>
              </a:r>
              <a:r>
                <a:rPr lang="en-US" altLang="zh-CN" sz="2400" b="1">
                  <a:solidFill>
                    <a:schemeClr val="accent2"/>
                  </a:solidFill>
                </a:rPr>
                <a:t>(g) = H</a:t>
              </a:r>
              <a:r>
                <a:rPr lang="en-US" altLang="zh-CN" sz="2400" b="1" baseline="-25000">
                  <a:solidFill>
                    <a:schemeClr val="accent2"/>
                  </a:solidFill>
                </a:rPr>
                <a:t>2</a:t>
              </a:r>
              <a:r>
                <a:rPr lang="en-US" altLang="zh-CN" sz="2400" b="1">
                  <a:solidFill>
                    <a:schemeClr val="accent2"/>
                  </a:solidFill>
                </a:rPr>
                <a:t>O(g)</a:t>
              </a:r>
            </a:p>
          </p:txBody>
        </p:sp>
        <p:sp>
          <p:nvSpPr>
            <p:cNvPr id="452615" name="Text Box 7"/>
            <p:cNvSpPr txBox="1">
              <a:spLocks noChangeArrowheads="1"/>
            </p:cNvSpPr>
            <p:nvPr/>
          </p:nvSpPr>
          <p:spPr bwMode="auto">
            <a:xfrm>
              <a:off x="2835" y="2341"/>
              <a:ext cx="2767" cy="288"/>
            </a:xfrm>
            <a:prstGeom prst="rect">
              <a:avLst/>
            </a:prstGeom>
            <a:noFill/>
            <a:ln w="9525">
              <a:noFill/>
              <a:miter lim="800000"/>
              <a:headEnd/>
              <a:tailEnd/>
            </a:ln>
            <a:effectLst/>
          </p:spPr>
          <p:txBody>
            <a:bodyPr>
              <a:spAutoFit/>
            </a:bodyPr>
            <a:lstStyle/>
            <a:p>
              <a:pPr>
                <a:lnSpc>
                  <a:spcPct val="100000"/>
                </a:lnSpc>
              </a:pPr>
              <a:r>
                <a:rPr lang="en-US" altLang="zh-CN" sz="2400" b="1">
                  <a:solidFill>
                    <a:schemeClr val="accent2"/>
                  </a:solidFill>
                </a:rPr>
                <a:t>Δ</a:t>
              </a:r>
              <a:r>
                <a:rPr lang="en-US" altLang="zh-CN" sz="2400" b="1" baseline="-25000">
                  <a:solidFill>
                    <a:schemeClr val="accent2"/>
                  </a:solidFill>
                </a:rPr>
                <a:t>f</a:t>
              </a:r>
              <a:r>
                <a:rPr lang="en-US" altLang="zh-CN" sz="2400" b="1" i="1">
                  <a:solidFill>
                    <a:schemeClr val="accent2"/>
                  </a:solidFill>
                </a:rPr>
                <a:t>H</a:t>
              </a:r>
              <a:r>
                <a:rPr lang="en-US" altLang="zh-CN" sz="2400" b="1" baseline="-25000">
                  <a:solidFill>
                    <a:schemeClr val="accent2"/>
                  </a:solidFill>
                </a:rPr>
                <a:t>m</a:t>
              </a:r>
              <a:r>
                <a:rPr lang="en-US" altLang="zh-CN" sz="2400" b="1" baseline="60000">
                  <a:solidFill>
                    <a:schemeClr val="accent2"/>
                  </a:solidFill>
                  <a:latin typeface="Symbol" pitchFamily="18" charset="2"/>
                </a:rPr>
                <a:t>q </a:t>
              </a:r>
              <a:r>
                <a:rPr lang="en-US" altLang="zh-CN" sz="2400" b="1">
                  <a:solidFill>
                    <a:schemeClr val="accent2"/>
                  </a:solidFill>
                </a:rPr>
                <a:t>H</a:t>
              </a:r>
              <a:r>
                <a:rPr lang="en-US" altLang="zh-CN" sz="2400" b="1" baseline="-25000">
                  <a:solidFill>
                    <a:schemeClr val="accent2"/>
                  </a:solidFill>
                </a:rPr>
                <a:t>2</a:t>
              </a:r>
              <a:r>
                <a:rPr lang="en-US" altLang="zh-CN" sz="2400" b="1">
                  <a:solidFill>
                    <a:schemeClr val="accent2"/>
                  </a:solidFill>
                </a:rPr>
                <a:t>O(g) = -241.8 kJ·mol</a:t>
              </a:r>
              <a:r>
                <a:rPr lang="en-US" altLang="zh-CN" sz="2400" b="1" baseline="30000">
                  <a:solidFill>
                    <a:schemeClr val="accent2"/>
                  </a:solidFill>
                </a:rPr>
                <a:t>-1</a:t>
              </a:r>
            </a:p>
          </p:txBody>
        </p:sp>
        <p:sp>
          <p:nvSpPr>
            <p:cNvPr id="452617" name="Text Box 9"/>
            <p:cNvSpPr txBox="1">
              <a:spLocks noChangeArrowheads="1"/>
            </p:cNvSpPr>
            <p:nvPr/>
          </p:nvSpPr>
          <p:spPr bwMode="auto">
            <a:xfrm>
              <a:off x="2809" y="1888"/>
              <a:ext cx="2951" cy="288"/>
            </a:xfrm>
            <a:prstGeom prst="rect">
              <a:avLst/>
            </a:prstGeom>
            <a:noFill/>
            <a:ln w="9525">
              <a:noFill/>
              <a:miter lim="800000"/>
              <a:headEnd/>
              <a:tailEnd/>
            </a:ln>
            <a:effectLst/>
          </p:spPr>
          <p:txBody>
            <a:bodyPr>
              <a:spAutoFit/>
            </a:bodyPr>
            <a:lstStyle/>
            <a:p>
              <a:pPr>
                <a:lnSpc>
                  <a:spcPct val="100000"/>
                </a:lnSpc>
                <a:spcBef>
                  <a:spcPct val="0"/>
                </a:spcBef>
              </a:pPr>
              <a:r>
                <a:rPr lang="en-US" altLang="zh-CN" sz="2400" b="1">
                  <a:solidFill>
                    <a:schemeClr val="accent2"/>
                  </a:solidFill>
                </a:rPr>
                <a:t>Δ</a:t>
              </a:r>
              <a:r>
                <a:rPr lang="en-US" altLang="zh-CN" sz="2400" b="1" baseline="-25000">
                  <a:solidFill>
                    <a:schemeClr val="accent2"/>
                  </a:solidFill>
                </a:rPr>
                <a:t>f</a:t>
              </a:r>
              <a:r>
                <a:rPr lang="en-US" altLang="zh-CN" sz="2400" b="1" i="1">
                  <a:solidFill>
                    <a:schemeClr val="accent2"/>
                  </a:solidFill>
                </a:rPr>
                <a:t>H</a:t>
              </a:r>
              <a:r>
                <a:rPr lang="en-US" altLang="zh-CN" sz="2400" b="1" baseline="-25000">
                  <a:solidFill>
                    <a:schemeClr val="accent2"/>
                  </a:solidFill>
                </a:rPr>
                <a:t>m</a:t>
              </a:r>
              <a:r>
                <a:rPr lang="en-US" altLang="zh-CN" sz="2400" b="1" baseline="60000">
                  <a:solidFill>
                    <a:schemeClr val="accent2"/>
                  </a:solidFill>
                  <a:latin typeface="Symbol" pitchFamily="18" charset="2"/>
                </a:rPr>
                <a:t>q</a:t>
              </a:r>
              <a:r>
                <a:rPr lang="en-US" altLang="zh-CN" sz="2400" b="1">
                  <a:solidFill>
                    <a:schemeClr val="accent2"/>
                  </a:solidFill>
                </a:rPr>
                <a:t> H</a:t>
              </a:r>
              <a:r>
                <a:rPr lang="en-US" altLang="zh-CN" sz="2400" b="1" baseline="-25000">
                  <a:solidFill>
                    <a:schemeClr val="accent2"/>
                  </a:solidFill>
                </a:rPr>
                <a:t>2</a:t>
              </a:r>
              <a:r>
                <a:rPr lang="en-US" altLang="zh-CN" sz="2400" b="1">
                  <a:solidFill>
                    <a:schemeClr val="accent2"/>
                  </a:solidFill>
                </a:rPr>
                <a:t>O(l) = -285.8 kJ·mol</a:t>
              </a:r>
              <a:r>
                <a:rPr lang="en-US" altLang="zh-CN" sz="2400" b="1" baseline="30000">
                  <a:solidFill>
                    <a:schemeClr val="accent2"/>
                  </a:solidFill>
                </a:rPr>
                <a:t>-1</a:t>
              </a:r>
              <a:endParaRPr lang="en-US" altLang="zh-CN" sz="2400">
                <a:solidFill>
                  <a:schemeClr val="accent2"/>
                </a:solidFill>
              </a:endParaRPr>
            </a:p>
          </p:txBody>
        </p:sp>
        <p:sp>
          <p:nvSpPr>
            <p:cNvPr id="452620" name="Text Box 12"/>
            <p:cNvSpPr txBox="1">
              <a:spLocks noChangeArrowheads="1"/>
            </p:cNvSpPr>
            <p:nvPr/>
          </p:nvSpPr>
          <p:spPr bwMode="auto">
            <a:xfrm>
              <a:off x="385" y="1933"/>
              <a:ext cx="2450" cy="288"/>
            </a:xfrm>
            <a:prstGeom prst="rect">
              <a:avLst/>
            </a:prstGeom>
            <a:noFill/>
            <a:ln w="9525">
              <a:noFill/>
              <a:miter lim="800000"/>
              <a:headEnd/>
              <a:tailEnd/>
            </a:ln>
            <a:effectLst/>
          </p:spPr>
          <p:txBody>
            <a:bodyPr>
              <a:spAutoFit/>
            </a:bodyPr>
            <a:lstStyle/>
            <a:p>
              <a:pPr>
                <a:lnSpc>
                  <a:spcPct val="100000"/>
                </a:lnSpc>
                <a:spcBef>
                  <a:spcPct val="0"/>
                </a:spcBef>
              </a:pPr>
              <a:r>
                <a:rPr lang="en-US" altLang="zh-CN" sz="2400" b="1">
                  <a:solidFill>
                    <a:schemeClr val="accent2"/>
                  </a:solidFill>
                </a:rPr>
                <a:t>H</a:t>
              </a:r>
              <a:r>
                <a:rPr lang="en-US" altLang="zh-CN" sz="2400" b="1" baseline="-25000">
                  <a:solidFill>
                    <a:schemeClr val="accent2"/>
                  </a:solidFill>
                </a:rPr>
                <a:t>2</a:t>
              </a:r>
              <a:r>
                <a:rPr lang="en-US" altLang="zh-CN" sz="2400" b="1">
                  <a:solidFill>
                    <a:schemeClr val="accent2"/>
                  </a:solidFill>
                </a:rPr>
                <a:t>(g)  +  1/2O</a:t>
              </a:r>
              <a:r>
                <a:rPr lang="en-US" altLang="zh-CN" sz="2400" b="1" baseline="-25000">
                  <a:solidFill>
                    <a:schemeClr val="accent2"/>
                  </a:solidFill>
                </a:rPr>
                <a:t>2</a:t>
              </a:r>
              <a:r>
                <a:rPr lang="en-US" altLang="zh-CN" sz="2400" b="1">
                  <a:solidFill>
                    <a:schemeClr val="accent2"/>
                  </a:solidFill>
                </a:rPr>
                <a:t>(g) = H</a:t>
              </a:r>
              <a:r>
                <a:rPr lang="en-US" altLang="zh-CN" sz="2400" b="1" baseline="-25000">
                  <a:solidFill>
                    <a:schemeClr val="accent2"/>
                  </a:solidFill>
                </a:rPr>
                <a:t>2</a:t>
              </a:r>
              <a:r>
                <a:rPr lang="en-US" altLang="zh-CN" sz="2400" b="1">
                  <a:solidFill>
                    <a:schemeClr val="accent2"/>
                  </a:solidFill>
                </a:rPr>
                <a:t>O(l)</a:t>
              </a:r>
              <a:endParaRPr lang="en-US" altLang="zh-CN" sz="2400">
                <a:solidFill>
                  <a:schemeClr val="accent2"/>
                </a:solidFill>
              </a:endParaRPr>
            </a:p>
          </p:txBody>
        </p:sp>
      </p:grpSp>
      <p:sp>
        <p:nvSpPr>
          <p:cNvPr id="452621" name="Text Box 13"/>
          <p:cNvSpPr txBox="1">
            <a:spLocks noChangeArrowheads="1"/>
          </p:cNvSpPr>
          <p:nvPr/>
        </p:nvSpPr>
        <p:spPr bwMode="auto">
          <a:xfrm>
            <a:off x="2127250" y="2109788"/>
            <a:ext cx="1295400" cy="457200"/>
          </a:xfrm>
          <a:prstGeom prst="rect">
            <a:avLst/>
          </a:prstGeom>
          <a:noFill/>
          <a:ln w="9525">
            <a:noFill/>
            <a:miter lim="800000"/>
            <a:headEnd/>
            <a:tailEnd/>
          </a:ln>
          <a:effectLst/>
        </p:spPr>
        <p:txBody>
          <a:bodyPr>
            <a:spAutoFit/>
          </a:bodyPr>
          <a:lstStyle/>
          <a:p>
            <a:pPr>
              <a:lnSpc>
                <a:spcPct val="100000"/>
              </a:lnSpc>
            </a:pPr>
            <a:r>
              <a:rPr lang="zh-CN" altLang="en-US" sz="2400" b="1">
                <a:solidFill>
                  <a:schemeClr val="accent2"/>
                </a:solidFill>
              </a:rPr>
              <a:t>查表：</a:t>
            </a:r>
          </a:p>
        </p:txBody>
      </p:sp>
      <p:sp>
        <p:nvSpPr>
          <p:cNvPr id="452622" name="Text Box 14"/>
          <p:cNvSpPr txBox="1">
            <a:spLocks noChangeArrowheads="1"/>
          </p:cNvSpPr>
          <p:nvPr/>
        </p:nvSpPr>
        <p:spPr bwMode="auto">
          <a:xfrm>
            <a:off x="2135188" y="4508500"/>
            <a:ext cx="7772400" cy="457200"/>
          </a:xfrm>
          <a:prstGeom prst="rect">
            <a:avLst/>
          </a:prstGeom>
          <a:noFill/>
          <a:ln w="9525">
            <a:noFill/>
            <a:miter lim="800000"/>
            <a:headEnd/>
            <a:tailEnd/>
          </a:ln>
          <a:effectLst/>
        </p:spPr>
        <p:txBody>
          <a:bodyPr>
            <a:spAutoFit/>
          </a:bodyPr>
          <a:lstStyle/>
          <a:p>
            <a:pPr>
              <a:lnSpc>
                <a:spcPct val="100000"/>
              </a:lnSpc>
            </a:pPr>
            <a:r>
              <a:rPr lang="en-US" altLang="zh-CN" sz="2400" b="1">
                <a:solidFill>
                  <a:schemeClr val="accent2"/>
                </a:solidFill>
              </a:rPr>
              <a:t>Δ</a:t>
            </a:r>
            <a:r>
              <a:rPr lang="en-US" altLang="zh-CN" sz="2400" b="1" baseline="-25000">
                <a:solidFill>
                  <a:schemeClr val="accent2"/>
                </a:solidFill>
              </a:rPr>
              <a:t>r</a:t>
            </a:r>
            <a:r>
              <a:rPr lang="en-US" altLang="zh-CN" sz="2400" b="1" i="1">
                <a:solidFill>
                  <a:schemeClr val="accent2"/>
                </a:solidFill>
              </a:rPr>
              <a:t>H</a:t>
            </a:r>
            <a:r>
              <a:rPr lang="en-US" altLang="zh-CN" sz="2400" b="1" baseline="-25000">
                <a:solidFill>
                  <a:schemeClr val="accent2"/>
                </a:solidFill>
              </a:rPr>
              <a:t>m</a:t>
            </a:r>
            <a:r>
              <a:rPr lang="en-US" altLang="zh-CN" sz="2400" b="1" baseline="60000">
                <a:solidFill>
                  <a:schemeClr val="accent2"/>
                </a:solidFill>
                <a:latin typeface="Symbol" pitchFamily="18" charset="2"/>
              </a:rPr>
              <a:t>q</a:t>
            </a:r>
            <a:r>
              <a:rPr lang="en-US" altLang="zh-CN" sz="2400" b="1" baseline="30000">
                <a:solidFill>
                  <a:schemeClr val="accent2"/>
                </a:solidFill>
              </a:rPr>
              <a:t> </a:t>
            </a:r>
            <a:r>
              <a:rPr lang="en-US" altLang="zh-CN" sz="2400" b="1">
                <a:solidFill>
                  <a:schemeClr val="accent2"/>
                </a:solidFill>
              </a:rPr>
              <a:t>= Δ</a:t>
            </a:r>
            <a:r>
              <a:rPr lang="en-US" altLang="zh-CN" sz="2400" b="1" baseline="-25000">
                <a:solidFill>
                  <a:schemeClr val="accent2"/>
                </a:solidFill>
              </a:rPr>
              <a:t>f</a:t>
            </a:r>
            <a:r>
              <a:rPr lang="en-US" altLang="zh-CN" sz="2400" b="1" i="1">
                <a:solidFill>
                  <a:schemeClr val="accent2"/>
                </a:solidFill>
              </a:rPr>
              <a:t>H</a:t>
            </a:r>
            <a:r>
              <a:rPr lang="en-US" altLang="zh-CN" sz="2400" b="1" baseline="-25000">
                <a:solidFill>
                  <a:schemeClr val="accent2"/>
                </a:solidFill>
              </a:rPr>
              <a:t>m</a:t>
            </a:r>
            <a:r>
              <a:rPr lang="en-US" altLang="zh-CN" sz="2400" b="1" baseline="60000">
                <a:solidFill>
                  <a:schemeClr val="accent2"/>
                </a:solidFill>
                <a:latin typeface="Symbol" pitchFamily="18" charset="2"/>
              </a:rPr>
              <a:t>q </a:t>
            </a:r>
            <a:r>
              <a:rPr lang="en-US" altLang="zh-CN" sz="2400" b="1">
                <a:solidFill>
                  <a:schemeClr val="accent2"/>
                </a:solidFill>
              </a:rPr>
              <a:t>H</a:t>
            </a:r>
            <a:r>
              <a:rPr lang="en-US" altLang="zh-CN" sz="2400" b="1" baseline="-25000">
                <a:solidFill>
                  <a:schemeClr val="accent2"/>
                </a:solidFill>
              </a:rPr>
              <a:t>2</a:t>
            </a:r>
            <a:r>
              <a:rPr lang="en-US" altLang="zh-CN" sz="2400" b="1">
                <a:solidFill>
                  <a:schemeClr val="accent2"/>
                </a:solidFill>
              </a:rPr>
              <a:t>O(g)</a:t>
            </a:r>
            <a:r>
              <a:rPr lang="en-US" altLang="zh-CN" sz="2400" b="1">
                <a:solidFill>
                  <a:schemeClr val="accent2"/>
                </a:solidFill>
                <a:latin typeface="宋体" charset="-122"/>
              </a:rPr>
              <a:t>-</a:t>
            </a:r>
            <a:r>
              <a:rPr lang="en-US" altLang="zh-CN" sz="2400" b="1">
                <a:solidFill>
                  <a:schemeClr val="accent2"/>
                </a:solidFill>
              </a:rPr>
              <a:t>Δ</a:t>
            </a:r>
            <a:r>
              <a:rPr lang="en-US" altLang="zh-CN" sz="2400" b="1" baseline="-25000">
                <a:solidFill>
                  <a:schemeClr val="accent2"/>
                </a:solidFill>
              </a:rPr>
              <a:t>f</a:t>
            </a:r>
            <a:r>
              <a:rPr lang="en-US" altLang="zh-CN" sz="2400" b="1" i="1">
                <a:solidFill>
                  <a:schemeClr val="accent2"/>
                </a:solidFill>
              </a:rPr>
              <a:t>H</a:t>
            </a:r>
            <a:r>
              <a:rPr lang="en-US" altLang="zh-CN" sz="2400" b="1" baseline="-25000">
                <a:solidFill>
                  <a:schemeClr val="accent2"/>
                </a:solidFill>
              </a:rPr>
              <a:t>m</a:t>
            </a:r>
            <a:r>
              <a:rPr lang="en-US" altLang="zh-CN" sz="2400" b="1" baseline="60000">
                <a:solidFill>
                  <a:schemeClr val="accent2"/>
                </a:solidFill>
                <a:latin typeface="Symbol" pitchFamily="18" charset="2"/>
              </a:rPr>
              <a:t>q</a:t>
            </a:r>
            <a:r>
              <a:rPr lang="en-US" altLang="zh-CN" sz="2400" b="1">
                <a:solidFill>
                  <a:schemeClr val="accent2"/>
                </a:solidFill>
              </a:rPr>
              <a:t> H</a:t>
            </a:r>
            <a:r>
              <a:rPr lang="en-US" altLang="zh-CN" sz="2400" b="1" baseline="-25000">
                <a:solidFill>
                  <a:schemeClr val="accent2"/>
                </a:solidFill>
              </a:rPr>
              <a:t>2</a:t>
            </a:r>
            <a:r>
              <a:rPr lang="en-US" altLang="zh-CN" sz="2400" b="1">
                <a:solidFill>
                  <a:schemeClr val="accent2"/>
                </a:solidFill>
              </a:rPr>
              <a:t>O(l)</a:t>
            </a:r>
          </a:p>
        </p:txBody>
      </p:sp>
      <p:sp>
        <p:nvSpPr>
          <p:cNvPr id="452623" name="AutoShape 15"/>
          <p:cNvSpPr>
            <a:spLocks noChangeArrowheads="1"/>
          </p:cNvSpPr>
          <p:nvPr/>
        </p:nvSpPr>
        <p:spPr bwMode="auto">
          <a:xfrm>
            <a:off x="4840288" y="260648"/>
            <a:ext cx="2286000" cy="533400"/>
          </a:xfrm>
          <a:prstGeom prst="ribbon2">
            <a:avLst>
              <a:gd name="adj1" fmla="val 12500"/>
              <a:gd name="adj2" fmla="val 65694"/>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a:lnSpc>
                <a:spcPct val="100000"/>
              </a:lnSpc>
              <a:spcBef>
                <a:spcPct val="0"/>
              </a:spcBef>
            </a:pPr>
            <a:r>
              <a:rPr lang="zh-CN" altLang="en-US" sz="2800" b="1" dirty="0">
                <a:solidFill>
                  <a:srgbClr val="FFFF93"/>
                </a:solidFill>
              </a:rPr>
              <a:t>练习题</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52625"/>
                                        </p:tgtEl>
                                        <p:attrNameLst>
                                          <p:attrName>style.visibility</p:attrName>
                                        </p:attrNameLst>
                                      </p:cBhvr>
                                      <p:to>
                                        <p:strVal val="visible"/>
                                      </p:to>
                                    </p:set>
                                    <p:animEffect transition="in" filter="slide(fromBottom)">
                                      <p:cBhvr>
                                        <p:cTn id="7" dur="500"/>
                                        <p:tgtEl>
                                          <p:spTgt spid="452625"/>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452621"/>
                                        </p:tgtEl>
                                        <p:attrNameLst>
                                          <p:attrName>style.visibility</p:attrName>
                                        </p:attrNameLst>
                                      </p:cBhvr>
                                      <p:to>
                                        <p:strVal val="visible"/>
                                      </p:to>
                                    </p:set>
                                    <p:animEffect transition="in" filter="slide(fromBottom)">
                                      <p:cBhvr>
                                        <p:cTn id="10" dur="500"/>
                                        <p:tgtEl>
                                          <p:spTgt spid="452621"/>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1" nodeType="clickEffect">
                                  <p:stCondLst>
                                    <p:cond delay="0"/>
                                  </p:stCondLst>
                                  <p:childTnLst>
                                    <p:set>
                                      <p:cBhvr>
                                        <p:cTn id="14" dur="1" fill="hold">
                                          <p:stCondLst>
                                            <p:cond delay="0"/>
                                          </p:stCondLst>
                                        </p:cTn>
                                        <p:tgtEl>
                                          <p:spTgt spid="452611"/>
                                        </p:tgtEl>
                                        <p:attrNameLst>
                                          <p:attrName>style.visibility</p:attrName>
                                        </p:attrNameLst>
                                      </p:cBhvr>
                                      <p:to>
                                        <p:strVal val="visible"/>
                                      </p:to>
                                    </p:set>
                                    <p:animEffect transition="in" filter="slide(fromBottom)">
                                      <p:cBhvr>
                                        <p:cTn id="15" dur="500"/>
                                        <p:tgtEl>
                                          <p:spTgt spid="452611"/>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452622"/>
                                        </p:tgtEl>
                                        <p:attrNameLst>
                                          <p:attrName>style.visibility</p:attrName>
                                        </p:attrNameLst>
                                      </p:cBhvr>
                                      <p:to>
                                        <p:strVal val="visible"/>
                                      </p:to>
                                    </p:set>
                                    <p:animEffect transition="in" filter="slide(fromBottom)">
                                      <p:cBhvr>
                                        <p:cTn id="18" dur="500"/>
                                        <p:tgtEl>
                                          <p:spTgt spid="452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1"/>
      <p:bldP spid="452621" grpId="0"/>
      <p:bldP spid="45262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0"/>
          </p:nvPr>
        </p:nvSpPr>
        <p:spPr/>
        <p:txBody>
          <a:bodyPr/>
          <a:lstStyle/>
          <a:p>
            <a:fld id="{5814C044-142A-4793-9B1A-50EB82D40C73}" type="slidenum">
              <a:rPr lang="en-US" altLang="zh-CN"/>
              <a:pPr/>
              <a:t>51</a:t>
            </a:fld>
            <a:endParaRPr lang="en-US" altLang="zh-CN"/>
          </a:p>
        </p:txBody>
      </p:sp>
      <p:sp>
        <p:nvSpPr>
          <p:cNvPr id="455682" name="Text Box 2"/>
          <p:cNvSpPr txBox="1">
            <a:spLocks noChangeArrowheads="1"/>
          </p:cNvSpPr>
          <p:nvPr/>
        </p:nvSpPr>
        <p:spPr bwMode="auto">
          <a:xfrm>
            <a:off x="4079875" y="260350"/>
            <a:ext cx="3733800" cy="641350"/>
          </a:xfrm>
          <a:prstGeom prst="rect">
            <a:avLst/>
          </a:prstGeom>
          <a:noFill/>
          <a:ln w="9525">
            <a:noFill/>
            <a:miter lim="800000"/>
            <a:headEnd/>
            <a:tailEnd/>
          </a:ln>
          <a:effectLst/>
        </p:spPr>
        <p:txBody>
          <a:bodyPr>
            <a:spAutoFit/>
          </a:bodyPr>
          <a:lstStyle/>
          <a:p>
            <a:pPr algn="ctr">
              <a:lnSpc>
                <a:spcPct val="100000"/>
              </a:lnSpc>
            </a:pPr>
            <a:r>
              <a:rPr lang="zh-CN" altLang="en-US" sz="3600" b="1">
                <a:solidFill>
                  <a:schemeClr val="tx1"/>
                </a:solidFill>
                <a:effectLst>
                  <a:outerShdw blurRad="38100" dist="38100" dir="2700000" algn="tl">
                    <a:srgbClr val="FFFFFF"/>
                  </a:outerShdw>
                </a:effectLst>
                <a:ea typeface="楷体_GB2312" pitchFamily="49" charset="-122"/>
              </a:rPr>
              <a:t>标准摩尔燃烧焓</a:t>
            </a:r>
          </a:p>
        </p:txBody>
      </p:sp>
      <p:sp>
        <p:nvSpPr>
          <p:cNvPr id="455683" name="Text Box 3"/>
          <p:cNvSpPr txBox="1">
            <a:spLocks noChangeArrowheads="1"/>
          </p:cNvSpPr>
          <p:nvPr/>
        </p:nvSpPr>
        <p:spPr bwMode="auto">
          <a:xfrm>
            <a:off x="407368" y="1196976"/>
            <a:ext cx="11449272" cy="1233479"/>
          </a:xfrm>
          <a:prstGeom prst="rect">
            <a:avLst/>
          </a:prstGeom>
          <a:noFill/>
          <a:ln w="9525">
            <a:noFill/>
            <a:miter lim="800000"/>
            <a:headEnd/>
            <a:tailEnd/>
          </a:ln>
          <a:effectLst/>
        </p:spPr>
        <p:txBody>
          <a:bodyPr wrap="square">
            <a:spAutoFit/>
          </a:bodyPr>
          <a:lstStyle/>
          <a:p>
            <a:pPr>
              <a:lnSpc>
                <a:spcPct val="140000"/>
              </a:lnSpc>
            </a:pPr>
            <a:r>
              <a:rPr lang="en-US" altLang="zh-CN" sz="2800" b="1" dirty="0">
                <a:solidFill>
                  <a:schemeClr val="tx1"/>
                </a:solidFill>
                <a:latin typeface="楷体_GB2312" pitchFamily="49" charset="-122"/>
                <a:ea typeface="楷体_GB2312" pitchFamily="49" charset="-122"/>
              </a:rPr>
              <a:t>    </a:t>
            </a:r>
            <a:r>
              <a:rPr lang="zh-CN" altLang="en-US" sz="2800" b="1" dirty="0">
                <a:solidFill>
                  <a:schemeClr val="tx1"/>
                </a:solidFill>
                <a:latin typeface="楷体_GB2312" pitchFamily="49" charset="-122"/>
                <a:ea typeface="楷体_GB2312" pitchFamily="49" charset="-122"/>
              </a:rPr>
              <a:t>标准状态下，</a:t>
            </a:r>
            <a:r>
              <a:rPr lang="en-US" altLang="zh-CN" sz="2800" b="1" dirty="0">
                <a:solidFill>
                  <a:schemeClr val="tx1"/>
                </a:solidFill>
                <a:latin typeface="楷体_GB2312" pitchFamily="49" charset="-122"/>
                <a:ea typeface="楷体_GB2312" pitchFamily="49" charset="-122"/>
              </a:rPr>
              <a:t>1mol</a:t>
            </a:r>
            <a:r>
              <a:rPr lang="zh-CN" altLang="en-US" sz="2800" b="1" dirty="0">
                <a:solidFill>
                  <a:schemeClr val="tx1"/>
                </a:solidFill>
                <a:latin typeface="楷体_GB2312" pitchFamily="49" charset="-122"/>
                <a:ea typeface="楷体_GB2312" pitchFamily="49" charset="-122"/>
              </a:rPr>
              <a:t>物质</a:t>
            </a:r>
            <a:r>
              <a:rPr lang="zh-CN" altLang="en-US" sz="2800" b="1" dirty="0">
                <a:latin typeface="楷体_GB2312" pitchFamily="49" charset="-122"/>
                <a:ea typeface="楷体_GB2312" pitchFamily="49" charset="-122"/>
              </a:rPr>
              <a:t>完全燃烧</a:t>
            </a:r>
            <a:r>
              <a:rPr lang="zh-CN" altLang="en-US" sz="2800" b="1" dirty="0">
                <a:solidFill>
                  <a:schemeClr val="tx1"/>
                </a:solidFill>
                <a:latin typeface="楷体_GB2312" pitchFamily="49" charset="-122"/>
                <a:ea typeface="楷体_GB2312" pitchFamily="49" charset="-122"/>
              </a:rPr>
              <a:t>时所产生的热效应，称为该物质的标准摩尔燃烧焓</a:t>
            </a:r>
          </a:p>
        </p:txBody>
      </p:sp>
      <p:sp>
        <p:nvSpPr>
          <p:cNvPr id="455686" name="Text Box 6"/>
          <p:cNvSpPr txBox="1">
            <a:spLocks noChangeArrowheads="1"/>
          </p:cNvSpPr>
          <p:nvPr/>
        </p:nvSpPr>
        <p:spPr bwMode="auto">
          <a:xfrm>
            <a:off x="2424113" y="2565401"/>
            <a:ext cx="7391400" cy="519113"/>
          </a:xfrm>
          <a:prstGeom prst="rect">
            <a:avLst/>
          </a:prstGeom>
          <a:noFill/>
          <a:ln w="9525">
            <a:noFill/>
            <a:miter lim="800000"/>
            <a:headEnd/>
            <a:tailEnd/>
          </a:ln>
          <a:effectLst/>
        </p:spPr>
        <p:txBody>
          <a:bodyPr>
            <a:spAutoFit/>
          </a:bodyPr>
          <a:lstStyle/>
          <a:p>
            <a:pPr algn="ctr">
              <a:lnSpc>
                <a:spcPct val="100000"/>
              </a:lnSpc>
            </a:pPr>
            <a:r>
              <a:rPr lang="zh-CN" altLang="en-US" sz="2800" b="1">
                <a:solidFill>
                  <a:srgbClr val="CC0000"/>
                </a:solidFill>
                <a:ea typeface="黑体" pitchFamily="2" charset="-122"/>
              </a:rPr>
              <a:t>符号：△</a:t>
            </a:r>
            <a:r>
              <a:rPr lang="en-US" altLang="zh-CN" sz="2800" b="1" baseline="-30000">
                <a:solidFill>
                  <a:srgbClr val="CC0000"/>
                </a:solidFill>
                <a:ea typeface="黑体" pitchFamily="2" charset="-122"/>
              </a:rPr>
              <a:t>c</a:t>
            </a:r>
            <a:r>
              <a:rPr lang="en-US" altLang="zh-CN" sz="2800" b="1" i="1">
                <a:solidFill>
                  <a:srgbClr val="CC0000"/>
                </a:solidFill>
                <a:ea typeface="黑体" pitchFamily="2" charset="-122"/>
              </a:rPr>
              <a:t>H </a:t>
            </a:r>
            <a:r>
              <a:rPr lang="en-US" altLang="zh-CN" sz="2800" b="1" baseline="30000">
                <a:solidFill>
                  <a:srgbClr val="CC0000"/>
                </a:solidFill>
                <a:ea typeface="黑体" pitchFamily="2" charset="-122"/>
                <a:sym typeface="Symbol" pitchFamily="18" charset="2"/>
              </a:rPr>
              <a:t></a:t>
            </a:r>
            <a:r>
              <a:rPr lang="en-US" altLang="zh-CN" sz="2800" b="1" baseline="-30000">
                <a:solidFill>
                  <a:srgbClr val="CC0000"/>
                </a:solidFill>
                <a:ea typeface="黑体" pitchFamily="2" charset="-122"/>
              </a:rPr>
              <a:t>m         </a:t>
            </a:r>
            <a:r>
              <a:rPr lang="zh-CN" altLang="en-US" sz="2800" b="1">
                <a:solidFill>
                  <a:srgbClr val="CC0000"/>
                </a:solidFill>
                <a:ea typeface="黑体" pitchFamily="2" charset="-122"/>
              </a:rPr>
              <a:t>单位： </a:t>
            </a:r>
            <a:r>
              <a:rPr lang="en-US" altLang="zh-CN" sz="2800" b="1">
                <a:solidFill>
                  <a:srgbClr val="CC0000"/>
                </a:solidFill>
                <a:ea typeface="黑体" pitchFamily="2" charset="-122"/>
              </a:rPr>
              <a:t>kJ·mol</a:t>
            </a:r>
            <a:r>
              <a:rPr lang="en-US" altLang="zh-CN" sz="2800" b="1" baseline="30000">
                <a:solidFill>
                  <a:srgbClr val="CC0000"/>
                </a:solidFill>
                <a:ea typeface="黑体" pitchFamily="2" charset="-122"/>
              </a:rPr>
              <a:t>-1</a:t>
            </a:r>
            <a:r>
              <a:rPr lang="en-US" altLang="zh-CN" sz="2800" b="1">
                <a:solidFill>
                  <a:srgbClr val="CC0000"/>
                </a:solidFill>
                <a:ea typeface="黑体" pitchFamily="2" charset="-122"/>
              </a:rPr>
              <a:t> </a:t>
            </a:r>
          </a:p>
        </p:txBody>
      </p:sp>
      <p:sp>
        <p:nvSpPr>
          <p:cNvPr id="455691" name="Text Box 11"/>
          <p:cNvSpPr txBox="1">
            <a:spLocks noChangeArrowheads="1"/>
          </p:cNvSpPr>
          <p:nvPr/>
        </p:nvSpPr>
        <p:spPr bwMode="auto">
          <a:xfrm>
            <a:off x="2351088" y="5949951"/>
            <a:ext cx="7867650" cy="519113"/>
          </a:xfrm>
          <a:prstGeom prst="rect">
            <a:avLst/>
          </a:prstGeom>
          <a:noFill/>
          <a:ln w="9525">
            <a:noFill/>
            <a:miter lim="800000"/>
            <a:headEnd/>
            <a:tailEnd/>
          </a:ln>
          <a:effectLst/>
        </p:spPr>
        <p:txBody>
          <a:bodyPr>
            <a:spAutoFit/>
          </a:bodyPr>
          <a:lstStyle/>
          <a:p>
            <a:pPr>
              <a:lnSpc>
                <a:spcPct val="100000"/>
              </a:lnSpc>
            </a:pPr>
            <a:r>
              <a:rPr lang="en-US" altLang="zh-CN" sz="2800" b="1">
                <a:solidFill>
                  <a:schemeClr val="tx1"/>
                </a:solidFill>
              </a:rPr>
              <a:t>△</a:t>
            </a:r>
            <a:r>
              <a:rPr lang="en-US" altLang="zh-CN" sz="2800" b="1" baseline="-30000">
                <a:solidFill>
                  <a:schemeClr val="tx1"/>
                </a:solidFill>
              </a:rPr>
              <a:t>r</a:t>
            </a:r>
            <a:r>
              <a:rPr lang="en-US" altLang="zh-CN" sz="2800" b="1" i="1">
                <a:solidFill>
                  <a:schemeClr val="tx1"/>
                </a:solidFill>
              </a:rPr>
              <a:t>H</a:t>
            </a:r>
            <a:r>
              <a:rPr lang="en-US" altLang="zh-CN" sz="2800" b="1" baseline="-30000">
                <a:solidFill>
                  <a:schemeClr val="tx1"/>
                </a:solidFill>
              </a:rPr>
              <a:t>m</a:t>
            </a:r>
            <a:r>
              <a:rPr lang="en-US" altLang="zh-CN" sz="2800" b="1" baseline="30000">
                <a:solidFill>
                  <a:schemeClr val="tx1"/>
                </a:solidFill>
                <a:latin typeface="黑体" pitchFamily="2" charset="-122"/>
                <a:sym typeface="Symbol" pitchFamily="18" charset="2"/>
              </a:rPr>
              <a:t></a:t>
            </a:r>
            <a:r>
              <a:rPr lang="en-US" altLang="zh-CN" sz="2800" b="1" baseline="-30000">
                <a:solidFill>
                  <a:schemeClr val="tx1"/>
                </a:solidFill>
              </a:rPr>
              <a:t> </a:t>
            </a:r>
            <a:r>
              <a:rPr lang="en-US" altLang="zh-CN" sz="2800" b="1" baseline="30000">
                <a:solidFill>
                  <a:schemeClr val="tx1"/>
                </a:solidFill>
              </a:rPr>
              <a:t> </a:t>
            </a:r>
            <a:r>
              <a:rPr lang="en-US" altLang="zh-CN" sz="2800" b="1">
                <a:solidFill>
                  <a:schemeClr val="tx1"/>
                </a:solidFill>
              </a:rPr>
              <a:t>=Σ△</a:t>
            </a:r>
            <a:r>
              <a:rPr lang="en-US" altLang="zh-CN" sz="2800" b="1" baseline="-30000">
                <a:solidFill>
                  <a:schemeClr val="tx1"/>
                </a:solidFill>
              </a:rPr>
              <a:t>c</a:t>
            </a:r>
            <a:r>
              <a:rPr lang="en-US" altLang="zh-CN" sz="2800" b="1" i="1">
                <a:solidFill>
                  <a:schemeClr val="tx1"/>
                </a:solidFill>
              </a:rPr>
              <a:t>H</a:t>
            </a:r>
            <a:r>
              <a:rPr lang="en-US" altLang="zh-CN" sz="2800" b="1" baseline="-30000">
                <a:solidFill>
                  <a:schemeClr val="tx1"/>
                </a:solidFill>
              </a:rPr>
              <a:t>m</a:t>
            </a:r>
            <a:r>
              <a:rPr lang="en-US" altLang="zh-CN" sz="2800" b="1" baseline="30000">
                <a:solidFill>
                  <a:schemeClr val="tx1"/>
                </a:solidFill>
                <a:latin typeface="黑体" pitchFamily="2" charset="-122"/>
                <a:sym typeface="Symbol" pitchFamily="18" charset="2"/>
              </a:rPr>
              <a:t></a:t>
            </a:r>
            <a:r>
              <a:rPr lang="en-US" altLang="zh-CN" sz="2800" b="1">
                <a:solidFill>
                  <a:schemeClr val="tx1"/>
                </a:solidFill>
              </a:rPr>
              <a:t> (</a:t>
            </a:r>
            <a:r>
              <a:rPr lang="zh-CN" altLang="en-US" sz="2800" b="1">
                <a:solidFill>
                  <a:schemeClr val="tx1"/>
                </a:solidFill>
                <a:ea typeface="楷体_GB2312" pitchFamily="49" charset="-122"/>
              </a:rPr>
              <a:t>反应物</a:t>
            </a:r>
            <a:r>
              <a:rPr lang="en-US" altLang="zh-CN" sz="2800" b="1">
                <a:solidFill>
                  <a:schemeClr val="tx1"/>
                </a:solidFill>
              </a:rPr>
              <a:t>) -Σ△</a:t>
            </a:r>
            <a:r>
              <a:rPr lang="en-US" altLang="zh-CN" sz="2800" b="1" baseline="-30000">
                <a:solidFill>
                  <a:schemeClr val="tx1"/>
                </a:solidFill>
              </a:rPr>
              <a:t>c</a:t>
            </a:r>
            <a:r>
              <a:rPr lang="en-US" altLang="zh-CN" sz="2800" b="1" i="1">
                <a:solidFill>
                  <a:schemeClr val="tx1"/>
                </a:solidFill>
              </a:rPr>
              <a:t>H</a:t>
            </a:r>
            <a:r>
              <a:rPr lang="en-US" altLang="zh-CN" sz="2800" b="1" baseline="-30000">
                <a:solidFill>
                  <a:schemeClr val="tx1"/>
                </a:solidFill>
              </a:rPr>
              <a:t>m</a:t>
            </a:r>
            <a:r>
              <a:rPr lang="en-US" altLang="zh-CN" sz="2800" b="1" baseline="30000">
                <a:solidFill>
                  <a:schemeClr val="tx1"/>
                </a:solidFill>
                <a:latin typeface="黑体" pitchFamily="2" charset="-122"/>
                <a:sym typeface="Symbol" pitchFamily="18" charset="2"/>
              </a:rPr>
              <a:t></a:t>
            </a:r>
            <a:r>
              <a:rPr lang="en-US" altLang="zh-CN" sz="2800" b="1">
                <a:solidFill>
                  <a:schemeClr val="tx1"/>
                </a:solidFill>
              </a:rPr>
              <a:t> (</a:t>
            </a:r>
            <a:r>
              <a:rPr lang="zh-CN" altLang="en-US" sz="2800" b="1">
                <a:solidFill>
                  <a:schemeClr val="tx1"/>
                </a:solidFill>
                <a:ea typeface="楷体_GB2312" pitchFamily="49" charset="-122"/>
              </a:rPr>
              <a:t>生成物</a:t>
            </a:r>
            <a:r>
              <a:rPr lang="en-US" altLang="zh-CN" sz="2800" b="1">
                <a:solidFill>
                  <a:schemeClr val="tx1"/>
                </a:solidFill>
              </a:rPr>
              <a:t>) </a:t>
            </a:r>
          </a:p>
        </p:txBody>
      </p:sp>
      <p:grpSp>
        <p:nvGrpSpPr>
          <p:cNvPr id="455692" name="Group 12"/>
          <p:cNvGrpSpPr>
            <a:grpSpLocks/>
          </p:cNvGrpSpPr>
          <p:nvPr/>
        </p:nvGrpSpPr>
        <p:grpSpPr bwMode="auto">
          <a:xfrm>
            <a:off x="2495550" y="3068639"/>
            <a:ext cx="7272338" cy="2492375"/>
            <a:chOff x="288" y="612"/>
            <a:chExt cx="5088" cy="2020"/>
          </a:xfrm>
        </p:grpSpPr>
        <p:sp>
          <p:nvSpPr>
            <p:cNvPr id="455693" name="Text Box 13"/>
            <p:cNvSpPr txBox="1">
              <a:spLocks noChangeArrowheads="1"/>
            </p:cNvSpPr>
            <p:nvPr/>
          </p:nvSpPr>
          <p:spPr bwMode="auto">
            <a:xfrm>
              <a:off x="576" y="752"/>
              <a:ext cx="1200" cy="429"/>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p>
              <a:pPr algn="ctr">
                <a:lnSpc>
                  <a:spcPct val="100000"/>
                </a:lnSpc>
              </a:pPr>
              <a:r>
                <a:rPr lang="zh-CN" altLang="en-US" sz="2800" b="1" dirty="0">
                  <a:solidFill>
                    <a:schemeClr val="tx1"/>
                  </a:solidFill>
                  <a:latin typeface="楷体_GB2312" pitchFamily="49" charset="-122"/>
                  <a:ea typeface="楷体_GB2312" pitchFamily="49" charset="-122"/>
                </a:rPr>
                <a:t>反应物 </a:t>
              </a:r>
            </a:p>
          </p:txBody>
        </p:sp>
        <p:sp>
          <p:nvSpPr>
            <p:cNvPr id="455694" name="Text Box 14"/>
            <p:cNvSpPr txBox="1">
              <a:spLocks noChangeArrowheads="1"/>
            </p:cNvSpPr>
            <p:nvPr/>
          </p:nvSpPr>
          <p:spPr bwMode="auto">
            <a:xfrm>
              <a:off x="3696" y="707"/>
              <a:ext cx="1248" cy="429"/>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lnSpc>
                  <a:spcPct val="100000"/>
                </a:lnSpc>
              </a:pPr>
              <a:r>
                <a:rPr lang="zh-CN" altLang="en-US" sz="2800" b="1" dirty="0">
                  <a:solidFill>
                    <a:schemeClr val="tx1"/>
                  </a:solidFill>
                  <a:latin typeface="楷体_GB2312" pitchFamily="49" charset="-122"/>
                  <a:ea typeface="楷体_GB2312" pitchFamily="49" charset="-122"/>
                </a:rPr>
                <a:t>生成物 </a:t>
              </a:r>
            </a:p>
          </p:txBody>
        </p:sp>
        <p:sp>
          <p:nvSpPr>
            <p:cNvPr id="455695" name="Text Box 15"/>
            <p:cNvSpPr txBox="1">
              <a:spLocks noChangeArrowheads="1"/>
            </p:cNvSpPr>
            <p:nvPr/>
          </p:nvSpPr>
          <p:spPr bwMode="auto">
            <a:xfrm>
              <a:off x="2256" y="2204"/>
              <a:ext cx="1440" cy="42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lnSpc>
                  <a:spcPct val="100000"/>
                </a:lnSpc>
              </a:pPr>
              <a:r>
                <a:rPr lang="zh-CN" altLang="en-US" sz="2800" b="1">
                  <a:solidFill>
                    <a:schemeClr val="tx1"/>
                  </a:solidFill>
                  <a:latin typeface="楷体_GB2312" pitchFamily="49" charset="-122"/>
                  <a:ea typeface="楷体_GB2312" pitchFamily="49" charset="-122"/>
                </a:rPr>
                <a:t>燃烧产物</a:t>
              </a:r>
            </a:p>
          </p:txBody>
        </p:sp>
        <p:grpSp>
          <p:nvGrpSpPr>
            <p:cNvPr id="455696" name="Group 16"/>
            <p:cNvGrpSpPr>
              <a:grpSpLocks/>
            </p:cNvGrpSpPr>
            <p:nvPr/>
          </p:nvGrpSpPr>
          <p:grpSpPr bwMode="auto">
            <a:xfrm>
              <a:off x="2016" y="612"/>
              <a:ext cx="1584" cy="420"/>
              <a:chOff x="2016" y="297"/>
              <a:chExt cx="1584" cy="420"/>
            </a:xfrm>
          </p:grpSpPr>
          <p:sp>
            <p:nvSpPr>
              <p:cNvPr id="455697" name="Text Box 17"/>
              <p:cNvSpPr txBox="1">
                <a:spLocks noChangeArrowheads="1"/>
              </p:cNvSpPr>
              <p:nvPr/>
            </p:nvSpPr>
            <p:spPr bwMode="auto">
              <a:xfrm>
                <a:off x="2400" y="297"/>
                <a:ext cx="1056" cy="420"/>
              </a:xfrm>
              <a:prstGeom prst="rect">
                <a:avLst/>
              </a:prstGeom>
              <a:noFill/>
              <a:ln w="9525">
                <a:noFill/>
                <a:miter lim="800000"/>
                <a:headEnd/>
                <a:tailEnd/>
              </a:ln>
              <a:effectLst/>
            </p:spPr>
            <p:txBody>
              <a:bodyPr>
                <a:spAutoFit/>
              </a:bodyPr>
              <a:lstStyle/>
              <a:p>
                <a:pPr algn="just">
                  <a:lnSpc>
                    <a:spcPct val="100000"/>
                  </a:lnSpc>
                </a:pPr>
                <a:r>
                  <a:rPr lang="en-US" altLang="zh-CN" sz="2800" b="1">
                    <a:solidFill>
                      <a:schemeClr val="tx1"/>
                    </a:solidFill>
                  </a:rPr>
                  <a:t>Δ</a:t>
                </a:r>
                <a:r>
                  <a:rPr lang="en-US" altLang="zh-CN" sz="2800" b="1" baseline="-30000">
                    <a:solidFill>
                      <a:schemeClr val="tx1"/>
                    </a:solidFill>
                  </a:rPr>
                  <a:t>r</a:t>
                </a:r>
                <a:r>
                  <a:rPr lang="en-US" altLang="zh-CN" sz="2800" b="1" i="1">
                    <a:solidFill>
                      <a:schemeClr val="tx1"/>
                    </a:solidFill>
                  </a:rPr>
                  <a:t>H</a:t>
                </a:r>
                <a:r>
                  <a:rPr lang="en-US" altLang="zh-CN" sz="2800" b="1" baseline="-30000">
                    <a:solidFill>
                      <a:schemeClr val="tx1"/>
                    </a:solidFill>
                  </a:rPr>
                  <a:t>m</a:t>
                </a:r>
                <a:r>
                  <a:rPr lang="en-US" altLang="zh-CN" sz="2800" b="1" baseline="30000">
                    <a:solidFill>
                      <a:schemeClr val="tx1"/>
                    </a:solidFill>
                    <a:latin typeface="黑体" pitchFamily="2" charset="-122"/>
                    <a:sym typeface="Symbol" pitchFamily="18" charset="2"/>
                  </a:rPr>
                  <a:t></a:t>
                </a:r>
                <a:endParaRPr lang="en-US" altLang="zh-CN" sz="2800" b="1">
                  <a:solidFill>
                    <a:schemeClr val="tx1"/>
                  </a:solidFill>
                </a:endParaRPr>
              </a:p>
            </p:txBody>
          </p:sp>
          <p:sp>
            <p:nvSpPr>
              <p:cNvPr id="455698" name="Line 18"/>
              <p:cNvSpPr>
                <a:spLocks noChangeShapeType="1"/>
              </p:cNvSpPr>
              <p:nvPr/>
            </p:nvSpPr>
            <p:spPr bwMode="auto">
              <a:xfrm>
                <a:off x="2016" y="711"/>
                <a:ext cx="1584" cy="0"/>
              </a:xfrm>
              <a:prstGeom prst="line">
                <a:avLst/>
              </a:prstGeom>
              <a:noFill/>
              <a:ln w="31750">
                <a:solidFill>
                  <a:schemeClr val="tx1"/>
                </a:solidFill>
                <a:round/>
                <a:headEnd/>
                <a:tailEnd type="triangle" w="med" len="med"/>
              </a:ln>
              <a:effectLst/>
            </p:spPr>
            <p:txBody>
              <a:bodyPr/>
              <a:lstStyle/>
              <a:p>
                <a:endParaRPr lang="zh-CN" altLang="en-US"/>
              </a:p>
            </p:txBody>
          </p:sp>
        </p:grpSp>
        <p:grpSp>
          <p:nvGrpSpPr>
            <p:cNvPr id="455699" name="Group 19"/>
            <p:cNvGrpSpPr>
              <a:grpSpLocks/>
            </p:cNvGrpSpPr>
            <p:nvPr/>
          </p:nvGrpSpPr>
          <p:grpSpPr bwMode="auto">
            <a:xfrm>
              <a:off x="288" y="1245"/>
              <a:ext cx="2400" cy="960"/>
              <a:chOff x="288" y="1008"/>
              <a:chExt cx="2400" cy="960"/>
            </a:xfrm>
          </p:grpSpPr>
          <p:sp>
            <p:nvSpPr>
              <p:cNvPr id="455700" name="Text Box 20"/>
              <p:cNvSpPr txBox="1">
                <a:spLocks noChangeArrowheads="1"/>
              </p:cNvSpPr>
              <p:nvPr/>
            </p:nvSpPr>
            <p:spPr bwMode="auto">
              <a:xfrm>
                <a:off x="288" y="1440"/>
                <a:ext cx="2063" cy="421"/>
              </a:xfrm>
              <a:prstGeom prst="rect">
                <a:avLst/>
              </a:prstGeom>
              <a:noFill/>
              <a:ln w="9525">
                <a:noFill/>
                <a:miter lim="800000"/>
                <a:headEnd/>
                <a:tailEnd/>
              </a:ln>
              <a:effectLst/>
            </p:spPr>
            <p:txBody>
              <a:bodyPr>
                <a:spAutoFit/>
              </a:bodyPr>
              <a:lstStyle/>
              <a:p>
                <a:pPr>
                  <a:lnSpc>
                    <a:spcPct val="100000"/>
                  </a:lnSpc>
                </a:pPr>
                <a:r>
                  <a:rPr lang="en-US" altLang="zh-CN" sz="2800" b="1">
                    <a:solidFill>
                      <a:schemeClr val="tx1"/>
                    </a:solidFill>
                  </a:rPr>
                  <a:t>Δ</a:t>
                </a:r>
                <a:r>
                  <a:rPr lang="en-US" altLang="zh-CN" sz="2800" b="1" baseline="-30000">
                    <a:solidFill>
                      <a:schemeClr val="tx1"/>
                    </a:solidFill>
                  </a:rPr>
                  <a:t>c</a:t>
                </a:r>
                <a:r>
                  <a:rPr lang="en-US" altLang="zh-CN" sz="2800" b="1" i="1">
                    <a:solidFill>
                      <a:schemeClr val="tx1"/>
                    </a:solidFill>
                  </a:rPr>
                  <a:t>H</a:t>
                </a:r>
                <a:r>
                  <a:rPr lang="en-US" altLang="zh-CN" sz="2800" b="1" baseline="-30000">
                    <a:solidFill>
                      <a:schemeClr val="tx1"/>
                    </a:solidFill>
                  </a:rPr>
                  <a:t>m</a:t>
                </a:r>
                <a:r>
                  <a:rPr lang="en-US" altLang="zh-CN" sz="2800" b="1" baseline="30000">
                    <a:solidFill>
                      <a:schemeClr val="tx1"/>
                    </a:solidFill>
                    <a:latin typeface="黑体" pitchFamily="2" charset="-122"/>
                    <a:sym typeface="Symbol" pitchFamily="18" charset="2"/>
                  </a:rPr>
                  <a:t></a:t>
                </a:r>
                <a:r>
                  <a:rPr lang="en-US" altLang="zh-CN" sz="2800" b="1">
                    <a:solidFill>
                      <a:schemeClr val="tx1"/>
                    </a:solidFill>
                  </a:rPr>
                  <a:t> (</a:t>
                </a:r>
                <a:r>
                  <a:rPr lang="zh-CN" altLang="en-US" sz="2800" b="1">
                    <a:solidFill>
                      <a:schemeClr val="tx1"/>
                    </a:solidFill>
                    <a:ea typeface="楷体_GB2312" pitchFamily="49" charset="-122"/>
                  </a:rPr>
                  <a:t>反应物</a:t>
                </a:r>
                <a:r>
                  <a:rPr lang="en-US" altLang="zh-CN" sz="2800" b="1">
                    <a:solidFill>
                      <a:schemeClr val="tx1"/>
                    </a:solidFill>
                  </a:rPr>
                  <a:t>) </a:t>
                </a:r>
              </a:p>
            </p:txBody>
          </p:sp>
          <p:sp>
            <p:nvSpPr>
              <p:cNvPr id="455701" name="Line 21"/>
              <p:cNvSpPr>
                <a:spLocks noChangeShapeType="1"/>
              </p:cNvSpPr>
              <p:nvPr/>
            </p:nvSpPr>
            <p:spPr bwMode="auto">
              <a:xfrm>
                <a:off x="1440" y="1008"/>
                <a:ext cx="1248" cy="960"/>
              </a:xfrm>
              <a:prstGeom prst="line">
                <a:avLst/>
              </a:prstGeom>
              <a:noFill/>
              <a:ln w="31750">
                <a:solidFill>
                  <a:schemeClr val="tx1"/>
                </a:solidFill>
                <a:round/>
                <a:headEnd/>
                <a:tailEnd type="triangle" w="med" len="med"/>
              </a:ln>
              <a:effectLst/>
            </p:spPr>
            <p:txBody>
              <a:bodyPr/>
              <a:lstStyle/>
              <a:p>
                <a:endParaRPr lang="zh-CN" altLang="en-US"/>
              </a:p>
            </p:txBody>
          </p:sp>
        </p:grpSp>
        <p:grpSp>
          <p:nvGrpSpPr>
            <p:cNvPr id="455702" name="Group 22"/>
            <p:cNvGrpSpPr>
              <a:grpSpLocks/>
            </p:cNvGrpSpPr>
            <p:nvPr/>
          </p:nvGrpSpPr>
          <p:grpSpPr bwMode="auto">
            <a:xfrm>
              <a:off x="3216" y="1197"/>
              <a:ext cx="2160" cy="1008"/>
              <a:chOff x="3216" y="960"/>
              <a:chExt cx="2160" cy="1008"/>
            </a:xfrm>
          </p:grpSpPr>
          <p:sp>
            <p:nvSpPr>
              <p:cNvPr id="455703" name="Text Box 23"/>
              <p:cNvSpPr txBox="1">
                <a:spLocks noChangeArrowheads="1"/>
              </p:cNvSpPr>
              <p:nvPr/>
            </p:nvSpPr>
            <p:spPr bwMode="auto">
              <a:xfrm>
                <a:off x="3648" y="1393"/>
                <a:ext cx="1728" cy="421"/>
              </a:xfrm>
              <a:prstGeom prst="rect">
                <a:avLst/>
              </a:prstGeom>
              <a:noFill/>
              <a:ln w="9525">
                <a:noFill/>
                <a:miter lim="800000"/>
                <a:headEnd/>
                <a:tailEnd/>
              </a:ln>
              <a:effectLst/>
            </p:spPr>
            <p:txBody>
              <a:bodyPr>
                <a:spAutoFit/>
              </a:bodyPr>
              <a:lstStyle/>
              <a:p>
                <a:pPr algn="just">
                  <a:lnSpc>
                    <a:spcPct val="100000"/>
                  </a:lnSpc>
                </a:pPr>
                <a:r>
                  <a:rPr lang="en-US" altLang="zh-CN" sz="2800" b="1">
                    <a:solidFill>
                      <a:schemeClr val="tx1"/>
                    </a:solidFill>
                  </a:rPr>
                  <a:t>Δ</a:t>
                </a:r>
                <a:r>
                  <a:rPr lang="en-US" altLang="zh-CN" sz="2800" b="1" baseline="-30000">
                    <a:solidFill>
                      <a:schemeClr val="tx1"/>
                    </a:solidFill>
                  </a:rPr>
                  <a:t>c</a:t>
                </a:r>
                <a:r>
                  <a:rPr lang="en-US" altLang="zh-CN" sz="2800" b="1" i="1">
                    <a:solidFill>
                      <a:schemeClr val="tx1"/>
                    </a:solidFill>
                  </a:rPr>
                  <a:t>H</a:t>
                </a:r>
                <a:r>
                  <a:rPr lang="en-US" altLang="zh-CN" sz="2800" b="1" baseline="-30000">
                    <a:solidFill>
                      <a:schemeClr val="tx1"/>
                    </a:solidFill>
                  </a:rPr>
                  <a:t>m</a:t>
                </a:r>
                <a:r>
                  <a:rPr lang="en-US" altLang="zh-CN" sz="2800" b="1" baseline="30000">
                    <a:solidFill>
                      <a:schemeClr val="tx1"/>
                    </a:solidFill>
                    <a:latin typeface="黑体" pitchFamily="2" charset="-122"/>
                    <a:sym typeface="Symbol" pitchFamily="18" charset="2"/>
                  </a:rPr>
                  <a:t></a:t>
                </a:r>
                <a:r>
                  <a:rPr lang="en-US" altLang="zh-CN" sz="2800" b="1">
                    <a:solidFill>
                      <a:schemeClr val="tx1"/>
                    </a:solidFill>
                  </a:rPr>
                  <a:t>(</a:t>
                </a:r>
                <a:r>
                  <a:rPr lang="zh-CN" altLang="en-US" sz="2800" b="1">
                    <a:solidFill>
                      <a:schemeClr val="tx1"/>
                    </a:solidFill>
                    <a:ea typeface="楷体_GB2312" pitchFamily="49" charset="-122"/>
                  </a:rPr>
                  <a:t>生成物</a:t>
                </a:r>
                <a:r>
                  <a:rPr lang="en-US" altLang="zh-CN" sz="2800" b="1">
                    <a:solidFill>
                      <a:schemeClr val="tx1"/>
                    </a:solidFill>
                  </a:rPr>
                  <a:t>)</a:t>
                </a:r>
              </a:p>
            </p:txBody>
          </p:sp>
          <p:sp>
            <p:nvSpPr>
              <p:cNvPr id="455704" name="Line 24"/>
              <p:cNvSpPr>
                <a:spLocks noChangeShapeType="1"/>
              </p:cNvSpPr>
              <p:nvPr/>
            </p:nvSpPr>
            <p:spPr bwMode="auto">
              <a:xfrm flipH="1">
                <a:off x="3216" y="960"/>
                <a:ext cx="1008" cy="1008"/>
              </a:xfrm>
              <a:prstGeom prst="line">
                <a:avLst/>
              </a:prstGeom>
              <a:noFill/>
              <a:ln w="31750">
                <a:solidFill>
                  <a:schemeClr val="tx1"/>
                </a:solidFill>
                <a:round/>
                <a:headEnd/>
                <a:tailEnd type="triangle" w="med" len="med"/>
              </a:ln>
              <a:effectLst/>
            </p:spPr>
            <p:txBody>
              <a:bodyPr/>
              <a:lstStyle/>
              <a:p>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55692"/>
                                        </p:tgtEl>
                                        <p:attrNameLst>
                                          <p:attrName>style.visibility</p:attrName>
                                        </p:attrNameLst>
                                      </p:cBhvr>
                                      <p:to>
                                        <p:strVal val="visible"/>
                                      </p:to>
                                    </p:set>
                                    <p:animEffect transition="in" filter="slide(fromBottom)">
                                      <p:cBhvr>
                                        <p:cTn id="7" dur="500"/>
                                        <p:tgtEl>
                                          <p:spTgt spid="45569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55691"/>
                                        </p:tgtEl>
                                        <p:attrNameLst>
                                          <p:attrName>style.visibility</p:attrName>
                                        </p:attrNameLst>
                                      </p:cBhvr>
                                      <p:to>
                                        <p:strVal val="visible"/>
                                      </p:to>
                                    </p:set>
                                    <p:animEffect transition="in" filter="checkerboard(across)">
                                      <p:cBhvr>
                                        <p:cTn id="12" dur="500"/>
                                        <p:tgtEl>
                                          <p:spTgt spid="455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91"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0"/>
          </p:nvPr>
        </p:nvSpPr>
        <p:spPr/>
        <p:txBody>
          <a:bodyPr/>
          <a:lstStyle/>
          <a:p>
            <a:fld id="{7F40AAC5-DEFB-42E1-A43D-5F202EF5C514}" type="slidenum">
              <a:rPr lang="en-US" altLang="zh-CN"/>
              <a:pPr/>
              <a:t>52</a:t>
            </a:fld>
            <a:endParaRPr lang="en-US" altLang="zh-CN"/>
          </a:p>
        </p:txBody>
      </p:sp>
      <p:sp>
        <p:nvSpPr>
          <p:cNvPr id="458754" name="Text Box 2"/>
          <p:cNvSpPr txBox="1">
            <a:spLocks noChangeArrowheads="1"/>
          </p:cNvSpPr>
          <p:nvPr/>
        </p:nvSpPr>
        <p:spPr bwMode="auto">
          <a:xfrm>
            <a:off x="1631950" y="1098551"/>
            <a:ext cx="9144000" cy="497765"/>
          </a:xfrm>
          <a:prstGeom prst="rect">
            <a:avLst/>
          </a:prstGeom>
          <a:noFill/>
          <a:ln w="9525">
            <a:noFill/>
            <a:miter lim="800000"/>
            <a:headEnd/>
            <a:tailEnd/>
          </a:ln>
          <a:effectLst/>
        </p:spPr>
        <p:txBody>
          <a:bodyPr>
            <a:spAutoFit/>
          </a:bodyPr>
          <a:lstStyle/>
          <a:p>
            <a:pPr>
              <a:lnSpc>
                <a:spcPct val="120000"/>
              </a:lnSpc>
            </a:pPr>
            <a:r>
              <a:rPr lang="zh-CN" altLang="en-US" sz="2400" b="1">
                <a:solidFill>
                  <a:schemeClr val="tx1"/>
                </a:solidFill>
                <a:ea typeface="楷体_GB2312" pitchFamily="49" charset="-122"/>
              </a:rPr>
              <a:t>已知甲烷的△</a:t>
            </a:r>
            <a:r>
              <a:rPr lang="en-US" altLang="zh-CN" sz="2400" b="1" baseline="-30000">
                <a:solidFill>
                  <a:schemeClr val="tx1"/>
                </a:solidFill>
                <a:ea typeface="楷体_GB2312" pitchFamily="49" charset="-122"/>
              </a:rPr>
              <a:t>c</a:t>
            </a:r>
            <a:r>
              <a:rPr lang="en-US" altLang="zh-CN" sz="2400" b="1" i="1">
                <a:solidFill>
                  <a:schemeClr val="tx1"/>
                </a:solidFill>
                <a:ea typeface="楷体_GB2312" pitchFamily="49" charset="-122"/>
              </a:rPr>
              <a:t>H</a:t>
            </a:r>
            <a:r>
              <a:rPr lang="en-US" altLang="zh-CN" sz="2400" b="1" baseline="30000">
                <a:solidFill>
                  <a:schemeClr val="tx1"/>
                </a:solidFill>
                <a:ea typeface="楷体_GB2312" pitchFamily="49" charset="-122"/>
                <a:sym typeface="Symbol" pitchFamily="18" charset="2"/>
              </a:rPr>
              <a:t></a:t>
            </a:r>
            <a:r>
              <a:rPr lang="en-US" altLang="zh-CN" sz="2400" b="1" baseline="-30000">
                <a:solidFill>
                  <a:schemeClr val="tx1"/>
                </a:solidFill>
                <a:ea typeface="楷体_GB2312" pitchFamily="49" charset="-122"/>
              </a:rPr>
              <a:t>m</a:t>
            </a:r>
            <a:r>
              <a:rPr lang="en-US" altLang="zh-CN" sz="2400" b="1">
                <a:solidFill>
                  <a:schemeClr val="tx1"/>
                </a:solidFill>
                <a:ea typeface="楷体_GB2312" pitchFamily="49" charset="-122"/>
              </a:rPr>
              <a:t>= -890.3 kJ·mol</a:t>
            </a:r>
            <a:r>
              <a:rPr lang="en-US" altLang="zh-CN" sz="2400" b="1" baseline="30000">
                <a:solidFill>
                  <a:schemeClr val="tx1"/>
                </a:solidFill>
                <a:ea typeface="楷体_GB2312" pitchFamily="49" charset="-122"/>
              </a:rPr>
              <a:t>-1</a:t>
            </a:r>
            <a:r>
              <a:rPr lang="zh-CN" altLang="en-US" sz="2400" b="1">
                <a:solidFill>
                  <a:schemeClr val="tx1"/>
                </a:solidFill>
                <a:ea typeface="楷体_GB2312" pitchFamily="49" charset="-122"/>
              </a:rPr>
              <a:t>，求甲烷的标准摩尔生成焓 。</a:t>
            </a:r>
          </a:p>
        </p:txBody>
      </p:sp>
      <p:sp>
        <p:nvSpPr>
          <p:cNvPr id="458755" name="Text Box 3"/>
          <p:cNvSpPr txBox="1">
            <a:spLocks noChangeArrowheads="1"/>
          </p:cNvSpPr>
          <p:nvPr/>
        </p:nvSpPr>
        <p:spPr bwMode="auto">
          <a:xfrm>
            <a:off x="1919288" y="1844675"/>
            <a:ext cx="8077200" cy="896938"/>
          </a:xfrm>
          <a:prstGeom prst="rect">
            <a:avLst/>
          </a:prstGeom>
          <a:noFill/>
          <a:ln w="9525">
            <a:noFill/>
            <a:miter lim="800000"/>
            <a:headEnd/>
            <a:tailEnd/>
          </a:ln>
          <a:effectLst/>
        </p:spPr>
        <p:txBody>
          <a:bodyPr>
            <a:spAutoFit/>
          </a:bodyPr>
          <a:lstStyle/>
          <a:p>
            <a:pPr algn="just">
              <a:lnSpc>
                <a:spcPct val="85000"/>
              </a:lnSpc>
            </a:pPr>
            <a:r>
              <a:rPr lang="zh-CN" altLang="en-US" sz="2400" b="1">
                <a:solidFill>
                  <a:schemeClr val="tx1"/>
                </a:solidFill>
              </a:rPr>
              <a:t>解：甲烷的燃烧反应为：</a:t>
            </a:r>
          </a:p>
          <a:p>
            <a:pPr algn="ctr">
              <a:lnSpc>
                <a:spcPct val="85000"/>
              </a:lnSpc>
            </a:pPr>
            <a:r>
              <a:rPr lang="en-US" altLang="zh-CN" sz="2400" b="1">
                <a:solidFill>
                  <a:schemeClr val="tx1"/>
                </a:solidFill>
              </a:rPr>
              <a:t>CH</a:t>
            </a:r>
            <a:r>
              <a:rPr lang="en-US" altLang="zh-CN" sz="2400" b="1" baseline="-30000">
                <a:solidFill>
                  <a:schemeClr val="tx1"/>
                </a:solidFill>
              </a:rPr>
              <a:t>4</a:t>
            </a:r>
            <a:r>
              <a:rPr lang="en-US" altLang="zh-CN" sz="2400" b="1">
                <a:solidFill>
                  <a:schemeClr val="tx1"/>
                </a:solidFill>
              </a:rPr>
              <a:t>(g) </a:t>
            </a:r>
            <a:r>
              <a:rPr lang="zh-CN" altLang="en-US" sz="2400" b="1">
                <a:solidFill>
                  <a:schemeClr val="tx1"/>
                </a:solidFill>
              </a:rPr>
              <a:t>＋ </a:t>
            </a:r>
            <a:r>
              <a:rPr lang="en-US" altLang="zh-CN" sz="2400" b="1">
                <a:solidFill>
                  <a:schemeClr val="tx1"/>
                </a:solidFill>
              </a:rPr>
              <a:t>2O</a:t>
            </a:r>
            <a:r>
              <a:rPr lang="en-US" altLang="zh-CN" sz="2400" b="1" baseline="-30000">
                <a:solidFill>
                  <a:schemeClr val="tx1"/>
                </a:solidFill>
              </a:rPr>
              <a:t>2</a:t>
            </a:r>
            <a:r>
              <a:rPr lang="en-US" altLang="zh-CN" sz="2400" b="1">
                <a:solidFill>
                  <a:schemeClr val="tx1"/>
                </a:solidFill>
              </a:rPr>
              <a:t>(g) </a:t>
            </a:r>
            <a:r>
              <a:rPr lang="zh-CN" altLang="en-US" sz="2400" b="1">
                <a:solidFill>
                  <a:schemeClr val="tx1"/>
                </a:solidFill>
              </a:rPr>
              <a:t>＝ </a:t>
            </a:r>
            <a:r>
              <a:rPr lang="en-US" altLang="zh-CN" sz="2400" b="1">
                <a:solidFill>
                  <a:schemeClr val="tx1"/>
                </a:solidFill>
              </a:rPr>
              <a:t>CO</a:t>
            </a:r>
            <a:r>
              <a:rPr lang="en-US" altLang="zh-CN" sz="2400" b="1" baseline="-30000">
                <a:solidFill>
                  <a:schemeClr val="tx1"/>
                </a:solidFill>
              </a:rPr>
              <a:t>2</a:t>
            </a:r>
            <a:r>
              <a:rPr lang="en-US" altLang="zh-CN" sz="2400" b="1">
                <a:solidFill>
                  <a:schemeClr val="tx1"/>
                </a:solidFill>
              </a:rPr>
              <a:t>(g) </a:t>
            </a:r>
            <a:r>
              <a:rPr lang="zh-CN" altLang="en-US" sz="2400" b="1">
                <a:solidFill>
                  <a:schemeClr val="tx1"/>
                </a:solidFill>
              </a:rPr>
              <a:t>＋ </a:t>
            </a:r>
            <a:r>
              <a:rPr lang="en-US" altLang="zh-CN" sz="2400" b="1">
                <a:solidFill>
                  <a:schemeClr val="tx1"/>
                </a:solidFill>
              </a:rPr>
              <a:t>2H</a:t>
            </a:r>
            <a:r>
              <a:rPr lang="en-US" altLang="zh-CN" sz="2400" b="1" baseline="-30000">
                <a:solidFill>
                  <a:schemeClr val="tx1"/>
                </a:solidFill>
              </a:rPr>
              <a:t>2</a:t>
            </a:r>
            <a:r>
              <a:rPr lang="en-US" altLang="zh-CN" sz="2400" b="1">
                <a:solidFill>
                  <a:schemeClr val="tx1"/>
                </a:solidFill>
              </a:rPr>
              <a:t>O(l)</a:t>
            </a:r>
          </a:p>
        </p:txBody>
      </p:sp>
      <p:sp>
        <p:nvSpPr>
          <p:cNvPr id="458756" name="Text Box 4"/>
          <p:cNvSpPr txBox="1">
            <a:spLocks noChangeArrowheads="1"/>
          </p:cNvSpPr>
          <p:nvPr/>
        </p:nvSpPr>
        <p:spPr bwMode="auto">
          <a:xfrm>
            <a:off x="2279650" y="3141664"/>
            <a:ext cx="7924800" cy="896937"/>
          </a:xfrm>
          <a:prstGeom prst="rect">
            <a:avLst/>
          </a:prstGeom>
          <a:noFill/>
          <a:ln w="9525">
            <a:noFill/>
            <a:miter lim="800000"/>
            <a:headEnd/>
            <a:tailEnd/>
          </a:ln>
          <a:effectLst/>
        </p:spPr>
        <p:txBody>
          <a:bodyPr>
            <a:spAutoFit/>
          </a:bodyPr>
          <a:lstStyle/>
          <a:p>
            <a:pPr algn="just">
              <a:lnSpc>
                <a:spcPct val="85000"/>
              </a:lnSpc>
            </a:pPr>
            <a:r>
              <a:rPr lang="zh-CN" altLang="en-US" sz="2400" b="1">
                <a:solidFill>
                  <a:schemeClr val="tx1"/>
                </a:solidFill>
                <a:ea typeface="仿宋_GB2312" pitchFamily="49" charset="-122"/>
              </a:rPr>
              <a:t>查表得：</a:t>
            </a:r>
            <a:r>
              <a:rPr lang="zh-CN" altLang="en-US" sz="2400" b="1">
                <a:solidFill>
                  <a:schemeClr val="tx1"/>
                </a:solidFill>
              </a:rPr>
              <a:t> △</a:t>
            </a:r>
            <a:r>
              <a:rPr lang="en-US" altLang="zh-CN" sz="2400" b="1" baseline="-30000">
                <a:solidFill>
                  <a:schemeClr val="tx1"/>
                </a:solidFill>
              </a:rPr>
              <a:t>f</a:t>
            </a:r>
            <a:r>
              <a:rPr lang="en-US" altLang="zh-CN" sz="2400" b="1" i="1">
                <a:solidFill>
                  <a:schemeClr val="tx1"/>
                </a:solidFill>
              </a:rPr>
              <a:t>H</a:t>
            </a:r>
            <a:r>
              <a:rPr lang="en-US" altLang="zh-CN" sz="2400" b="1" baseline="30000">
                <a:solidFill>
                  <a:schemeClr val="tx1"/>
                </a:solidFill>
                <a:sym typeface="Symbol" pitchFamily="18" charset="2"/>
              </a:rPr>
              <a:t></a:t>
            </a:r>
            <a:r>
              <a:rPr lang="en-US" altLang="zh-CN" sz="2400" b="1" baseline="-30000">
                <a:solidFill>
                  <a:schemeClr val="tx1"/>
                </a:solidFill>
              </a:rPr>
              <a:t>m</a:t>
            </a:r>
            <a:r>
              <a:rPr lang="en-US" altLang="zh-CN" sz="2400" b="1">
                <a:solidFill>
                  <a:schemeClr val="tx1"/>
                </a:solidFill>
              </a:rPr>
              <a:t>(CO</a:t>
            </a:r>
            <a:r>
              <a:rPr lang="en-US" altLang="zh-CN" sz="2400" b="1" baseline="-30000">
                <a:solidFill>
                  <a:schemeClr val="tx1"/>
                </a:solidFill>
              </a:rPr>
              <a:t>2</a:t>
            </a:r>
            <a:r>
              <a:rPr lang="en-US" altLang="zh-CN" sz="2400" b="1">
                <a:solidFill>
                  <a:schemeClr val="tx1"/>
                </a:solidFill>
              </a:rPr>
              <a:t>,g)=-393.5 kJ·mol</a:t>
            </a:r>
            <a:r>
              <a:rPr lang="en-US" altLang="zh-CN" sz="2400" b="1" baseline="30000">
                <a:solidFill>
                  <a:schemeClr val="tx1"/>
                </a:solidFill>
              </a:rPr>
              <a:t>-1</a:t>
            </a:r>
            <a:endParaRPr lang="en-US" altLang="zh-CN" sz="2400" b="1">
              <a:solidFill>
                <a:schemeClr val="tx1"/>
              </a:solidFill>
            </a:endParaRPr>
          </a:p>
          <a:p>
            <a:pPr algn="just">
              <a:lnSpc>
                <a:spcPct val="85000"/>
              </a:lnSpc>
            </a:pPr>
            <a:r>
              <a:rPr lang="en-US" altLang="zh-CN" sz="2400" b="1">
                <a:solidFill>
                  <a:schemeClr val="tx1"/>
                </a:solidFill>
              </a:rPr>
              <a:t>                 △</a:t>
            </a:r>
            <a:r>
              <a:rPr lang="en-US" altLang="zh-CN" sz="2400" b="1" baseline="-30000">
                <a:solidFill>
                  <a:schemeClr val="tx1"/>
                </a:solidFill>
              </a:rPr>
              <a:t>f</a:t>
            </a:r>
            <a:r>
              <a:rPr lang="en-US" altLang="zh-CN" sz="2400" b="1" i="1">
                <a:solidFill>
                  <a:schemeClr val="tx1"/>
                </a:solidFill>
              </a:rPr>
              <a:t>H</a:t>
            </a:r>
            <a:r>
              <a:rPr lang="en-US" altLang="zh-CN" sz="2400" b="1" baseline="30000">
                <a:solidFill>
                  <a:schemeClr val="tx1"/>
                </a:solidFill>
                <a:sym typeface="Symbol" pitchFamily="18" charset="2"/>
              </a:rPr>
              <a:t></a:t>
            </a:r>
            <a:r>
              <a:rPr lang="en-US" altLang="zh-CN" sz="2400" b="1" baseline="-30000">
                <a:solidFill>
                  <a:schemeClr val="tx1"/>
                </a:solidFill>
              </a:rPr>
              <a:t>m </a:t>
            </a:r>
            <a:r>
              <a:rPr lang="en-US" altLang="zh-CN" sz="2400" b="1">
                <a:solidFill>
                  <a:schemeClr val="tx1"/>
                </a:solidFill>
              </a:rPr>
              <a:t>(H</a:t>
            </a:r>
            <a:r>
              <a:rPr lang="en-US" altLang="zh-CN" sz="2400" b="1" baseline="-30000">
                <a:solidFill>
                  <a:schemeClr val="tx1"/>
                </a:solidFill>
              </a:rPr>
              <a:t>2</a:t>
            </a:r>
            <a:r>
              <a:rPr lang="en-US" altLang="zh-CN" sz="2400" b="1">
                <a:solidFill>
                  <a:schemeClr val="tx1"/>
                </a:solidFill>
              </a:rPr>
              <a:t>O,l)=-285 kJ·mol</a:t>
            </a:r>
            <a:r>
              <a:rPr lang="en-US" altLang="zh-CN" sz="2400" b="1" baseline="30000">
                <a:solidFill>
                  <a:schemeClr val="tx1"/>
                </a:solidFill>
              </a:rPr>
              <a:t>-1</a:t>
            </a:r>
            <a:endParaRPr lang="en-US" altLang="zh-CN" sz="2400" b="1">
              <a:solidFill>
                <a:schemeClr val="tx1"/>
              </a:solidFill>
            </a:endParaRPr>
          </a:p>
        </p:txBody>
      </p:sp>
      <p:sp>
        <p:nvSpPr>
          <p:cNvPr id="458760" name="AutoShape 8"/>
          <p:cNvSpPr>
            <a:spLocks noChangeArrowheads="1"/>
          </p:cNvSpPr>
          <p:nvPr/>
        </p:nvSpPr>
        <p:spPr bwMode="auto">
          <a:xfrm>
            <a:off x="4741863" y="231775"/>
            <a:ext cx="2286000" cy="533400"/>
          </a:xfrm>
          <a:prstGeom prst="ribbon2">
            <a:avLst>
              <a:gd name="adj1" fmla="val 12500"/>
              <a:gd name="adj2" fmla="val 65694"/>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lnSpc>
                <a:spcPct val="100000"/>
              </a:lnSpc>
              <a:spcBef>
                <a:spcPct val="0"/>
              </a:spcBef>
            </a:pPr>
            <a:r>
              <a:rPr lang="en-US" altLang="zh-CN" sz="3600">
                <a:solidFill>
                  <a:srgbClr val="FFFF93"/>
                </a:solidFill>
              </a:rPr>
              <a:t>example</a:t>
            </a:r>
          </a:p>
        </p:txBody>
      </p:sp>
      <p:grpSp>
        <p:nvGrpSpPr>
          <p:cNvPr id="458765" name="Group 13"/>
          <p:cNvGrpSpPr>
            <a:grpSpLocks/>
          </p:cNvGrpSpPr>
          <p:nvPr/>
        </p:nvGrpSpPr>
        <p:grpSpPr bwMode="auto">
          <a:xfrm>
            <a:off x="1992314" y="4292600"/>
            <a:ext cx="8675687" cy="2152650"/>
            <a:chOff x="295" y="2704"/>
            <a:chExt cx="5465" cy="1356"/>
          </a:xfrm>
        </p:grpSpPr>
        <p:sp>
          <p:nvSpPr>
            <p:cNvPr id="458758" name="Text Box 6"/>
            <p:cNvSpPr txBox="1">
              <a:spLocks noChangeArrowheads="1"/>
            </p:cNvSpPr>
            <p:nvPr/>
          </p:nvSpPr>
          <p:spPr bwMode="auto">
            <a:xfrm>
              <a:off x="295" y="2704"/>
              <a:ext cx="5465" cy="288"/>
            </a:xfrm>
            <a:prstGeom prst="rect">
              <a:avLst/>
            </a:prstGeom>
            <a:noFill/>
            <a:ln w="9525">
              <a:noFill/>
              <a:miter lim="800000"/>
              <a:headEnd/>
              <a:tailEnd/>
            </a:ln>
            <a:effectLst/>
          </p:spPr>
          <p:txBody>
            <a:bodyPr>
              <a:spAutoFit/>
            </a:bodyPr>
            <a:lstStyle/>
            <a:p>
              <a:pPr>
                <a:lnSpc>
                  <a:spcPct val="100000"/>
                </a:lnSpc>
              </a:pPr>
              <a:r>
                <a:rPr lang="en-US" altLang="zh-CN" sz="2400" b="1">
                  <a:solidFill>
                    <a:schemeClr val="tx1"/>
                  </a:solidFill>
                </a:rPr>
                <a:t>△</a:t>
              </a:r>
              <a:r>
                <a:rPr lang="en-US" altLang="zh-CN" sz="2400" b="1" baseline="-30000">
                  <a:solidFill>
                    <a:schemeClr val="tx1"/>
                  </a:solidFill>
                </a:rPr>
                <a:t>r</a:t>
              </a:r>
              <a:r>
                <a:rPr lang="en-US" altLang="zh-CN" sz="2400" b="1" i="1">
                  <a:solidFill>
                    <a:schemeClr val="tx1"/>
                  </a:solidFill>
                </a:rPr>
                <a:t>H</a:t>
              </a:r>
              <a:r>
                <a:rPr lang="en-US" altLang="zh-CN" sz="2400" b="1" baseline="30000">
                  <a:solidFill>
                    <a:schemeClr val="tx1"/>
                  </a:solidFill>
                  <a:sym typeface="Symbol" pitchFamily="18" charset="2"/>
                </a:rPr>
                <a:t></a:t>
              </a:r>
              <a:r>
                <a:rPr lang="en-US" altLang="zh-CN" sz="2400" b="1" baseline="-30000">
                  <a:solidFill>
                    <a:schemeClr val="tx1"/>
                  </a:solidFill>
                </a:rPr>
                <a:t>m</a:t>
              </a:r>
              <a:r>
                <a:rPr lang="en-US" altLang="zh-CN" sz="2400" b="1">
                  <a:solidFill>
                    <a:schemeClr val="tx1"/>
                  </a:solidFill>
                </a:rPr>
                <a:t>=[△</a:t>
              </a:r>
              <a:r>
                <a:rPr lang="en-US" altLang="zh-CN" sz="2400" b="1" baseline="-30000">
                  <a:solidFill>
                    <a:schemeClr val="tx1"/>
                  </a:solidFill>
                </a:rPr>
                <a:t>f</a:t>
              </a:r>
              <a:r>
                <a:rPr lang="en-US" altLang="zh-CN" sz="2400" b="1" i="1">
                  <a:solidFill>
                    <a:schemeClr val="tx1"/>
                  </a:solidFill>
                </a:rPr>
                <a:t>H</a:t>
              </a:r>
              <a:r>
                <a:rPr lang="en-US" altLang="zh-CN" sz="2400" b="1" baseline="30000">
                  <a:solidFill>
                    <a:schemeClr val="tx1"/>
                  </a:solidFill>
                  <a:sym typeface="Symbol" pitchFamily="18" charset="2"/>
                </a:rPr>
                <a:t></a:t>
              </a:r>
              <a:r>
                <a:rPr lang="en-US" altLang="zh-CN" sz="2400" b="1" baseline="-30000">
                  <a:solidFill>
                    <a:schemeClr val="tx1"/>
                  </a:solidFill>
                </a:rPr>
                <a:t>m</a:t>
              </a:r>
              <a:r>
                <a:rPr lang="en-US" altLang="zh-CN" sz="2400" b="1">
                  <a:solidFill>
                    <a:schemeClr val="tx1"/>
                  </a:solidFill>
                </a:rPr>
                <a:t>(CO</a:t>
              </a:r>
              <a:r>
                <a:rPr lang="en-US" altLang="zh-CN" sz="2400" b="1" baseline="-30000">
                  <a:solidFill>
                    <a:schemeClr val="tx1"/>
                  </a:solidFill>
                </a:rPr>
                <a:t>2</a:t>
              </a:r>
              <a:r>
                <a:rPr lang="en-US" altLang="zh-CN" sz="2400" b="1">
                  <a:solidFill>
                    <a:schemeClr val="tx1"/>
                  </a:solidFill>
                </a:rPr>
                <a:t>,g)+2△</a:t>
              </a:r>
              <a:r>
                <a:rPr lang="en-US" altLang="zh-CN" sz="2400" b="1" baseline="-30000">
                  <a:solidFill>
                    <a:schemeClr val="tx1"/>
                  </a:solidFill>
                </a:rPr>
                <a:t>f</a:t>
              </a:r>
              <a:r>
                <a:rPr lang="en-US" altLang="zh-CN" sz="2400" b="1" i="1">
                  <a:solidFill>
                    <a:schemeClr val="tx1"/>
                  </a:solidFill>
                </a:rPr>
                <a:t>H</a:t>
              </a:r>
              <a:r>
                <a:rPr lang="en-US" altLang="zh-CN" sz="2400" b="1" baseline="30000">
                  <a:solidFill>
                    <a:schemeClr val="tx1"/>
                  </a:solidFill>
                  <a:sym typeface="Symbol" pitchFamily="18" charset="2"/>
                </a:rPr>
                <a:t></a:t>
              </a:r>
              <a:r>
                <a:rPr lang="en-US" altLang="zh-CN" sz="2400" b="1" baseline="-30000">
                  <a:solidFill>
                    <a:schemeClr val="tx1"/>
                  </a:solidFill>
                </a:rPr>
                <a:t>m</a:t>
              </a:r>
              <a:r>
                <a:rPr lang="en-US" altLang="zh-CN" sz="2400" b="1">
                  <a:solidFill>
                    <a:schemeClr val="tx1"/>
                  </a:solidFill>
                </a:rPr>
                <a:t>(H</a:t>
              </a:r>
              <a:r>
                <a:rPr lang="en-US" altLang="zh-CN" sz="2400" b="1" baseline="-30000">
                  <a:solidFill>
                    <a:schemeClr val="tx1"/>
                  </a:solidFill>
                </a:rPr>
                <a:t>2</a:t>
              </a:r>
              <a:r>
                <a:rPr lang="en-US" altLang="zh-CN" sz="2400" b="1">
                  <a:solidFill>
                    <a:schemeClr val="tx1"/>
                  </a:solidFill>
                </a:rPr>
                <a:t>O,l)] -[△f</a:t>
              </a:r>
              <a:r>
                <a:rPr lang="en-US" altLang="zh-CN" sz="2400" b="1" i="1">
                  <a:solidFill>
                    <a:schemeClr val="tx1"/>
                  </a:solidFill>
                </a:rPr>
                <a:t>H</a:t>
              </a:r>
              <a:r>
                <a:rPr lang="en-US" altLang="zh-CN" sz="2400" b="1">
                  <a:solidFill>
                    <a:schemeClr val="tx1"/>
                  </a:solidFill>
                  <a:sym typeface="Symbol" pitchFamily="18" charset="2"/>
                </a:rPr>
                <a:t></a:t>
              </a:r>
              <a:r>
                <a:rPr lang="en-US" altLang="zh-CN" sz="2400" b="1">
                  <a:solidFill>
                    <a:schemeClr val="tx1"/>
                  </a:solidFill>
                </a:rPr>
                <a:t>m(CH</a:t>
              </a:r>
              <a:r>
                <a:rPr lang="en-US" altLang="zh-CN" sz="2400" b="1" baseline="-25000">
                  <a:solidFill>
                    <a:schemeClr val="tx1"/>
                  </a:solidFill>
                </a:rPr>
                <a:t>4</a:t>
              </a:r>
              <a:r>
                <a:rPr lang="en-US" altLang="zh-CN" sz="2400" b="1">
                  <a:solidFill>
                    <a:schemeClr val="tx1"/>
                  </a:solidFill>
                </a:rPr>
                <a:t>,g)]</a:t>
              </a:r>
            </a:p>
          </p:txBody>
        </p:sp>
        <p:sp>
          <p:nvSpPr>
            <p:cNvPr id="458762" name="Text Box 10"/>
            <p:cNvSpPr txBox="1">
              <a:spLocks noChangeArrowheads="1"/>
            </p:cNvSpPr>
            <p:nvPr/>
          </p:nvSpPr>
          <p:spPr bwMode="auto">
            <a:xfrm>
              <a:off x="930" y="3408"/>
              <a:ext cx="2928" cy="288"/>
            </a:xfrm>
            <a:prstGeom prst="rect">
              <a:avLst/>
            </a:prstGeom>
            <a:noFill/>
            <a:ln w="9525">
              <a:noFill/>
              <a:miter lim="800000"/>
              <a:headEnd/>
              <a:tailEnd/>
            </a:ln>
            <a:effectLst/>
          </p:spPr>
          <p:txBody>
            <a:bodyPr>
              <a:spAutoFit/>
            </a:bodyPr>
            <a:lstStyle/>
            <a:p>
              <a:pPr algn="just">
                <a:lnSpc>
                  <a:spcPct val="100000"/>
                </a:lnSpc>
              </a:pPr>
              <a:r>
                <a:rPr lang="en-US" altLang="zh-CN" sz="2400" b="1">
                  <a:solidFill>
                    <a:schemeClr val="tx1"/>
                  </a:solidFill>
                </a:rPr>
                <a:t>=(-393.5) + 2(-285) - (-890.3)</a:t>
              </a:r>
            </a:p>
          </p:txBody>
        </p:sp>
        <p:sp>
          <p:nvSpPr>
            <p:cNvPr id="458763" name="Text Box 11"/>
            <p:cNvSpPr txBox="1">
              <a:spLocks noChangeArrowheads="1"/>
            </p:cNvSpPr>
            <p:nvPr/>
          </p:nvSpPr>
          <p:spPr bwMode="auto">
            <a:xfrm>
              <a:off x="947" y="3772"/>
              <a:ext cx="2160" cy="288"/>
            </a:xfrm>
            <a:prstGeom prst="rect">
              <a:avLst/>
            </a:prstGeom>
            <a:noFill/>
            <a:ln w="9525">
              <a:noFill/>
              <a:miter lim="800000"/>
              <a:headEnd/>
              <a:tailEnd/>
            </a:ln>
            <a:effectLst/>
          </p:spPr>
          <p:txBody>
            <a:bodyPr>
              <a:spAutoFit/>
            </a:bodyPr>
            <a:lstStyle/>
            <a:p>
              <a:pPr algn="just">
                <a:lnSpc>
                  <a:spcPct val="100000"/>
                </a:lnSpc>
              </a:pPr>
              <a:r>
                <a:rPr lang="en-US" altLang="zh-CN" sz="2400" b="1">
                  <a:solidFill>
                    <a:schemeClr val="tx1"/>
                  </a:solidFill>
                </a:rPr>
                <a:t>= -75.0</a:t>
              </a:r>
              <a:r>
                <a:rPr lang="zh-CN" altLang="en-US" sz="2400" b="1">
                  <a:solidFill>
                    <a:schemeClr val="tx1"/>
                  </a:solidFill>
                </a:rPr>
                <a:t>（</a:t>
              </a:r>
              <a:r>
                <a:rPr lang="en-US" altLang="zh-CN" sz="2400" b="1">
                  <a:solidFill>
                    <a:schemeClr val="tx1"/>
                  </a:solidFill>
                </a:rPr>
                <a:t>kJ·mol</a:t>
              </a:r>
              <a:r>
                <a:rPr lang="en-US" altLang="zh-CN" sz="2400" b="1" baseline="30000">
                  <a:solidFill>
                    <a:schemeClr val="tx1"/>
                  </a:solidFill>
                </a:rPr>
                <a:t>-1</a:t>
              </a:r>
              <a:r>
                <a:rPr lang="zh-CN" altLang="en-US" sz="2400" b="1">
                  <a:solidFill>
                    <a:schemeClr val="tx1"/>
                  </a:solidFill>
                </a:rPr>
                <a:t>）</a:t>
              </a:r>
            </a:p>
          </p:txBody>
        </p:sp>
        <p:sp>
          <p:nvSpPr>
            <p:cNvPr id="458764" name="Text Box 12"/>
            <p:cNvSpPr txBox="1">
              <a:spLocks noChangeArrowheads="1"/>
            </p:cNvSpPr>
            <p:nvPr/>
          </p:nvSpPr>
          <p:spPr bwMode="auto">
            <a:xfrm>
              <a:off x="306" y="3081"/>
              <a:ext cx="4978" cy="288"/>
            </a:xfrm>
            <a:prstGeom prst="rect">
              <a:avLst/>
            </a:prstGeom>
            <a:noFill/>
            <a:ln w="9525">
              <a:noFill/>
              <a:miter lim="800000"/>
              <a:headEnd/>
              <a:tailEnd/>
            </a:ln>
            <a:effectLst/>
          </p:spPr>
          <p:txBody>
            <a:bodyPr>
              <a:spAutoFit/>
            </a:bodyPr>
            <a:lstStyle/>
            <a:p>
              <a:pPr algn="just">
                <a:lnSpc>
                  <a:spcPct val="100000"/>
                </a:lnSpc>
              </a:pPr>
              <a:r>
                <a:rPr lang="en-US" altLang="zh-CN" sz="2400" b="1">
                  <a:solidFill>
                    <a:schemeClr val="tx1"/>
                  </a:solidFill>
                </a:rPr>
                <a:t>△</a:t>
              </a:r>
              <a:r>
                <a:rPr lang="en-US" altLang="zh-CN" sz="2400" b="1" baseline="-25000">
                  <a:solidFill>
                    <a:schemeClr val="tx1"/>
                  </a:solidFill>
                </a:rPr>
                <a:t>f</a:t>
              </a:r>
              <a:r>
                <a:rPr lang="en-US" altLang="zh-CN" sz="2400" b="1" i="1">
                  <a:solidFill>
                    <a:schemeClr val="tx1"/>
                  </a:solidFill>
                </a:rPr>
                <a:t>H</a:t>
              </a:r>
              <a:r>
                <a:rPr lang="en-US" altLang="zh-CN" sz="2400" b="1" baseline="30000">
                  <a:solidFill>
                    <a:schemeClr val="tx1"/>
                  </a:solidFill>
                  <a:sym typeface="Symbol" pitchFamily="18" charset="2"/>
                </a:rPr>
                <a:t></a:t>
              </a:r>
              <a:r>
                <a:rPr lang="en-US" altLang="zh-CN" sz="2400" b="1" baseline="-25000">
                  <a:solidFill>
                    <a:schemeClr val="tx1"/>
                  </a:solidFill>
                </a:rPr>
                <a:t>m</a:t>
              </a:r>
              <a:r>
                <a:rPr lang="en-US" altLang="zh-CN" sz="2400"/>
                <a:t> </a:t>
              </a:r>
              <a:r>
                <a:rPr lang="en-US" altLang="zh-CN" sz="2400" b="1">
                  <a:solidFill>
                    <a:schemeClr val="tx1"/>
                  </a:solidFill>
                </a:rPr>
                <a:t>=△</a:t>
              </a:r>
              <a:r>
                <a:rPr lang="en-US" altLang="zh-CN" sz="2400" b="1" baseline="-30000">
                  <a:solidFill>
                    <a:schemeClr val="tx1"/>
                  </a:solidFill>
                </a:rPr>
                <a:t>f</a:t>
              </a:r>
              <a:r>
                <a:rPr lang="en-US" altLang="zh-CN" sz="2400" b="1" i="1">
                  <a:solidFill>
                    <a:schemeClr val="tx1"/>
                  </a:solidFill>
                </a:rPr>
                <a:t>H</a:t>
              </a:r>
              <a:r>
                <a:rPr lang="en-US" altLang="zh-CN" sz="2400" b="1" baseline="30000">
                  <a:solidFill>
                    <a:schemeClr val="tx1"/>
                  </a:solidFill>
                  <a:sym typeface="Symbol" pitchFamily="18" charset="2"/>
                </a:rPr>
                <a:t></a:t>
              </a:r>
              <a:r>
                <a:rPr lang="en-US" altLang="zh-CN" sz="2400" b="1" baseline="-30000">
                  <a:solidFill>
                    <a:schemeClr val="tx1"/>
                  </a:solidFill>
                </a:rPr>
                <a:t>m</a:t>
              </a:r>
              <a:r>
                <a:rPr lang="en-US" altLang="zh-CN" sz="2400" b="1">
                  <a:solidFill>
                    <a:schemeClr val="tx1"/>
                  </a:solidFill>
                </a:rPr>
                <a:t>(CO</a:t>
              </a:r>
              <a:r>
                <a:rPr lang="en-US" altLang="zh-CN" sz="2400" b="1" baseline="-30000">
                  <a:solidFill>
                    <a:schemeClr val="tx1"/>
                  </a:solidFill>
                </a:rPr>
                <a:t>2</a:t>
              </a:r>
              <a:r>
                <a:rPr lang="en-US" altLang="zh-CN" sz="2400" b="1">
                  <a:solidFill>
                    <a:schemeClr val="tx1"/>
                  </a:solidFill>
                </a:rPr>
                <a:t>,g)+2△</a:t>
              </a:r>
              <a:r>
                <a:rPr lang="en-US" altLang="zh-CN" sz="2400" b="1" baseline="-30000">
                  <a:solidFill>
                    <a:schemeClr val="tx1"/>
                  </a:solidFill>
                </a:rPr>
                <a:t>f</a:t>
              </a:r>
              <a:r>
                <a:rPr lang="en-US" altLang="zh-CN" sz="2400" b="1" i="1">
                  <a:solidFill>
                    <a:schemeClr val="tx1"/>
                  </a:solidFill>
                </a:rPr>
                <a:t>H</a:t>
              </a:r>
              <a:r>
                <a:rPr lang="en-US" altLang="zh-CN" sz="2400" b="1" baseline="30000">
                  <a:solidFill>
                    <a:schemeClr val="tx1"/>
                  </a:solidFill>
                  <a:sym typeface="Symbol" pitchFamily="18" charset="2"/>
                </a:rPr>
                <a:t></a:t>
              </a:r>
              <a:r>
                <a:rPr lang="en-US" altLang="zh-CN" sz="2400" b="1" baseline="-30000">
                  <a:solidFill>
                    <a:schemeClr val="tx1"/>
                  </a:solidFill>
                </a:rPr>
                <a:t>m</a:t>
              </a:r>
              <a:r>
                <a:rPr lang="en-US" altLang="zh-CN" sz="2400" b="1">
                  <a:solidFill>
                    <a:schemeClr val="tx1"/>
                  </a:solidFill>
                </a:rPr>
                <a:t>(H</a:t>
              </a:r>
              <a:r>
                <a:rPr lang="en-US" altLang="zh-CN" sz="2400" b="1" baseline="-30000">
                  <a:solidFill>
                    <a:schemeClr val="tx1"/>
                  </a:solidFill>
                </a:rPr>
                <a:t>2</a:t>
              </a:r>
              <a:r>
                <a:rPr lang="en-US" altLang="zh-CN" sz="2400" b="1">
                  <a:solidFill>
                    <a:schemeClr val="tx1"/>
                  </a:solidFill>
                </a:rPr>
                <a:t>O,l)- △</a:t>
              </a:r>
              <a:r>
                <a:rPr lang="en-US" altLang="zh-CN" sz="2400" b="1" baseline="-30000">
                  <a:solidFill>
                    <a:schemeClr val="tx1"/>
                  </a:solidFill>
                </a:rPr>
                <a:t>r</a:t>
              </a:r>
              <a:r>
                <a:rPr lang="en-US" altLang="zh-CN" sz="2400" b="1" i="1">
                  <a:solidFill>
                    <a:schemeClr val="tx1"/>
                  </a:solidFill>
                </a:rPr>
                <a:t>H</a:t>
              </a:r>
              <a:r>
                <a:rPr lang="en-US" altLang="zh-CN" sz="2400" b="1" baseline="30000">
                  <a:solidFill>
                    <a:schemeClr val="tx1"/>
                  </a:solidFill>
                  <a:sym typeface="Symbol" pitchFamily="18" charset="2"/>
                </a:rPr>
                <a:t></a:t>
              </a:r>
              <a:r>
                <a:rPr lang="en-US" altLang="zh-CN" sz="2400" b="1" baseline="-30000">
                  <a:solidFill>
                    <a:schemeClr val="tx1"/>
                  </a:solidFill>
                </a:rPr>
                <a:t>m</a:t>
              </a:r>
            </a:p>
          </p:txBody>
        </p:sp>
      </p:gr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58755"/>
                                        </p:tgtEl>
                                        <p:attrNameLst>
                                          <p:attrName>style.visibility</p:attrName>
                                        </p:attrNameLst>
                                      </p:cBhvr>
                                      <p:to>
                                        <p:strVal val="visible"/>
                                      </p:to>
                                    </p:set>
                                    <p:animEffect transition="in" filter="checkerboard(across)">
                                      <p:cBhvr>
                                        <p:cTn id="7" dur="500"/>
                                        <p:tgtEl>
                                          <p:spTgt spid="45875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58756"/>
                                        </p:tgtEl>
                                        <p:attrNameLst>
                                          <p:attrName>style.visibility</p:attrName>
                                        </p:attrNameLst>
                                      </p:cBhvr>
                                      <p:to>
                                        <p:strVal val="visible"/>
                                      </p:to>
                                    </p:set>
                                    <p:animEffect transition="in" filter="checkerboard(across)">
                                      <p:cBhvr>
                                        <p:cTn id="12" dur="500"/>
                                        <p:tgtEl>
                                          <p:spTgt spid="45875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58765"/>
                                        </p:tgtEl>
                                        <p:attrNameLst>
                                          <p:attrName>style.visibility</p:attrName>
                                        </p:attrNameLst>
                                      </p:cBhvr>
                                      <p:to>
                                        <p:strVal val="visible"/>
                                      </p:to>
                                    </p:set>
                                    <p:animEffect transition="in" filter="slide(fromBottom)">
                                      <p:cBhvr>
                                        <p:cTn id="17" dur="500"/>
                                        <p:tgtEl>
                                          <p:spTgt spid="458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autoUpdateAnimBg="0"/>
      <p:bldP spid="458756"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0"/>
          </p:nvPr>
        </p:nvSpPr>
        <p:spPr/>
        <p:txBody>
          <a:bodyPr/>
          <a:lstStyle/>
          <a:p>
            <a:fld id="{66BB03C1-7160-437B-A25B-F402DC61ACA4}" type="slidenum">
              <a:rPr lang="en-US" altLang="zh-CN"/>
              <a:pPr/>
              <a:t>53</a:t>
            </a:fld>
            <a:endParaRPr lang="en-US" altLang="zh-CN"/>
          </a:p>
        </p:txBody>
      </p:sp>
      <p:sp>
        <p:nvSpPr>
          <p:cNvPr id="457730" name="Text Box 2"/>
          <p:cNvSpPr txBox="1">
            <a:spLocks noChangeArrowheads="1"/>
          </p:cNvSpPr>
          <p:nvPr/>
        </p:nvSpPr>
        <p:spPr bwMode="auto">
          <a:xfrm>
            <a:off x="2855914" y="5734050"/>
            <a:ext cx="6696075" cy="457200"/>
          </a:xfrm>
          <a:prstGeom prst="rect">
            <a:avLst/>
          </a:prstGeom>
          <a:noFill/>
          <a:ln w="9525">
            <a:noFill/>
            <a:miter lim="800000"/>
            <a:headEnd/>
            <a:tailEnd/>
          </a:ln>
          <a:effectLst/>
        </p:spPr>
        <p:txBody>
          <a:bodyPr>
            <a:spAutoFit/>
          </a:bodyPr>
          <a:lstStyle/>
          <a:p>
            <a:pPr algn="just">
              <a:lnSpc>
                <a:spcPct val="100000"/>
              </a:lnSpc>
            </a:pPr>
            <a:r>
              <a:rPr lang="en-US" altLang="zh-CN" sz="2400" b="1">
                <a:solidFill>
                  <a:srgbClr val="3333CC"/>
                </a:solidFill>
              </a:rPr>
              <a:t>=2</a:t>
            </a:r>
            <a:r>
              <a:rPr lang="en-US" altLang="zh-CN" sz="2400" b="1">
                <a:solidFill>
                  <a:srgbClr val="3333CC"/>
                </a:solidFill>
                <a:cs typeface="Times New Roman" pitchFamily="18" charset="0"/>
              </a:rPr>
              <a:t>×(</a:t>
            </a:r>
            <a:r>
              <a:rPr lang="en-US" altLang="zh-CN" sz="2400" b="1">
                <a:solidFill>
                  <a:srgbClr val="3333CC"/>
                </a:solidFill>
              </a:rPr>
              <a:t> -2820.9)-(-5645.5) =3.7(kJ·mol</a:t>
            </a:r>
            <a:r>
              <a:rPr lang="en-US" altLang="zh-CN" sz="2400" b="1" baseline="30000">
                <a:solidFill>
                  <a:srgbClr val="3333CC"/>
                </a:solidFill>
              </a:rPr>
              <a:t>-1</a:t>
            </a:r>
            <a:r>
              <a:rPr lang="en-US" altLang="zh-CN" sz="2400" b="1">
                <a:solidFill>
                  <a:srgbClr val="3333CC"/>
                </a:solidFill>
              </a:rPr>
              <a:t> )</a:t>
            </a:r>
          </a:p>
        </p:txBody>
      </p:sp>
      <p:sp>
        <p:nvSpPr>
          <p:cNvPr id="457731" name="Text Box 3"/>
          <p:cNvSpPr txBox="1">
            <a:spLocks noChangeArrowheads="1"/>
          </p:cNvSpPr>
          <p:nvPr/>
        </p:nvSpPr>
        <p:spPr bwMode="auto">
          <a:xfrm>
            <a:off x="2063750" y="965201"/>
            <a:ext cx="8001000" cy="519113"/>
          </a:xfrm>
          <a:prstGeom prst="rect">
            <a:avLst/>
          </a:prstGeom>
          <a:noFill/>
          <a:ln w="9525">
            <a:noFill/>
            <a:miter lim="800000"/>
            <a:headEnd/>
            <a:tailEnd/>
          </a:ln>
          <a:effectLst/>
        </p:spPr>
        <p:txBody>
          <a:bodyPr>
            <a:spAutoFit/>
          </a:bodyPr>
          <a:lstStyle/>
          <a:p>
            <a:pPr algn="just">
              <a:lnSpc>
                <a:spcPct val="100000"/>
              </a:lnSpc>
            </a:pPr>
            <a:r>
              <a:rPr lang="zh-CN" altLang="en-US" sz="2800" b="1">
                <a:solidFill>
                  <a:schemeClr val="tx1"/>
                </a:solidFill>
                <a:latin typeface="楷体_GB2312" pitchFamily="49" charset="-122"/>
                <a:ea typeface="楷体_GB2312" pitchFamily="49" charset="-122"/>
              </a:rPr>
              <a:t>例：葡萄糖转化为麦芽糖的反应为：</a:t>
            </a:r>
          </a:p>
        </p:txBody>
      </p:sp>
      <p:sp>
        <p:nvSpPr>
          <p:cNvPr id="457732" name="Text Box 4"/>
          <p:cNvSpPr txBox="1">
            <a:spLocks noChangeArrowheads="1"/>
          </p:cNvSpPr>
          <p:nvPr/>
        </p:nvSpPr>
        <p:spPr bwMode="auto">
          <a:xfrm>
            <a:off x="2209800" y="1412876"/>
            <a:ext cx="8458200" cy="580415"/>
          </a:xfrm>
          <a:prstGeom prst="rect">
            <a:avLst/>
          </a:prstGeom>
          <a:noFill/>
          <a:ln w="9525">
            <a:noFill/>
            <a:miter lim="800000"/>
            <a:headEnd/>
            <a:tailEnd/>
          </a:ln>
          <a:effectLst/>
        </p:spPr>
        <p:txBody>
          <a:bodyPr>
            <a:spAutoFit/>
          </a:bodyPr>
          <a:lstStyle/>
          <a:p>
            <a:pPr algn="just">
              <a:lnSpc>
                <a:spcPct val="125000"/>
              </a:lnSpc>
            </a:pPr>
            <a:r>
              <a:rPr lang="en-US" altLang="zh-CN" sz="2800" b="1">
                <a:solidFill>
                  <a:schemeClr val="tx1"/>
                </a:solidFill>
              </a:rPr>
              <a:t>2C</a:t>
            </a:r>
            <a:r>
              <a:rPr lang="en-US" altLang="zh-CN" sz="2800" b="1" baseline="-30000">
                <a:solidFill>
                  <a:schemeClr val="tx1"/>
                </a:solidFill>
              </a:rPr>
              <a:t>6</a:t>
            </a:r>
            <a:r>
              <a:rPr lang="en-US" altLang="zh-CN" sz="2800" b="1">
                <a:solidFill>
                  <a:schemeClr val="tx1"/>
                </a:solidFill>
              </a:rPr>
              <a:t>H</a:t>
            </a:r>
            <a:r>
              <a:rPr lang="en-US" altLang="zh-CN" sz="2800" b="1" baseline="-30000">
                <a:solidFill>
                  <a:schemeClr val="tx1"/>
                </a:solidFill>
              </a:rPr>
              <a:t>12</a:t>
            </a:r>
            <a:r>
              <a:rPr lang="en-US" altLang="zh-CN" sz="2800" b="1">
                <a:solidFill>
                  <a:schemeClr val="tx1"/>
                </a:solidFill>
              </a:rPr>
              <a:t>O</a:t>
            </a:r>
            <a:r>
              <a:rPr lang="en-US" altLang="zh-CN" sz="2800" b="1" baseline="-30000">
                <a:solidFill>
                  <a:schemeClr val="tx1"/>
                </a:solidFill>
              </a:rPr>
              <a:t>6</a:t>
            </a:r>
            <a:r>
              <a:rPr lang="en-US" altLang="zh-CN" sz="2800" b="1">
                <a:solidFill>
                  <a:schemeClr val="tx1"/>
                </a:solidFill>
              </a:rPr>
              <a:t>(s)          C</a:t>
            </a:r>
            <a:r>
              <a:rPr lang="en-US" altLang="zh-CN" sz="2800" b="1" baseline="-30000">
                <a:solidFill>
                  <a:schemeClr val="tx1"/>
                </a:solidFill>
              </a:rPr>
              <a:t>12</a:t>
            </a:r>
            <a:r>
              <a:rPr lang="en-US" altLang="zh-CN" sz="2800" b="1">
                <a:solidFill>
                  <a:schemeClr val="tx1"/>
                </a:solidFill>
              </a:rPr>
              <a:t>H</a:t>
            </a:r>
            <a:r>
              <a:rPr lang="en-US" altLang="zh-CN" sz="2800" b="1" baseline="-30000">
                <a:solidFill>
                  <a:schemeClr val="tx1"/>
                </a:solidFill>
              </a:rPr>
              <a:t>22</a:t>
            </a:r>
            <a:r>
              <a:rPr lang="en-US" altLang="zh-CN" sz="2800" b="1">
                <a:solidFill>
                  <a:schemeClr val="tx1"/>
                </a:solidFill>
              </a:rPr>
              <a:t>O</a:t>
            </a:r>
            <a:r>
              <a:rPr lang="en-US" altLang="zh-CN" sz="2800" b="1" baseline="-30000">
                <a:solidFill>
                  <a:schemeClr val="tx1"/>
                </a:solidFill>
              </a:rPr>
              <a:t>11</a:t>
            </a:r>
            <a:r>
              <a:rPr lang="en-US" altLang="zh-CN" sz="2800" b="1">
                <a:solidFill>
                  <a:schemeClr val="tx1"/>
                </a:solidFill>
              </a:rPr>
              <a:t>(s)+H</a:t>
            </a:r>
            <a:r>
              <a:rPr lang="en-US" altLang="zh-CN" sz="2800" b="1" baseline="-30000">
                <a:solidFill>
                  <a:schemeClr val="tx1"/>
                </a:solidFill>
              </a:rPr>
              <a:t>2</a:t>
            </a:r>
            <a:r>
              <a:rPr lang="en-US" altLang="zh-CN" sz="2800" b="1">
                <a:solidFill>
                  <a:schemeClr val="tx1"/>
                </a:solidFill>
              </a:rPr>
              <a:t>O(1)</a:t>
            </a:r>
          </a:p>
        </p:txBody>
      </p:sp>
      <p:sp>
        <p:nvSpPr>
          <p:cNvPr id="457733" name="Text Box 5"/>
          <p:cNvSpPr txBox="1">
            <a:spLocks noChangeArrowheads="1"/>
          </p:cNvSpPr>
          <p:nvPr/>
        </p:nvSpPr>
        <p:spPr bwMode="auto">
          <a:xfrm>
            <a:off x="1981200" y="4941888"/>
            <a:ext cx="8686800" cy="457200"/>
          </a:xfrm>
          <a:prstGeom prst="rect">
            <a:avLst/>
          </a:prstGeom>
          <a:noFill/>
          <a:ln w="9525">
            <a:noFill/>
            <a:miter lim="800000"/>
            <a:headEnd/>
            <a:tailEnd/>
          </a:ln>
          <a:effectLst/>
        </p:spPr>
        <p:txBody>
          <a:bodyPr>
            <a:spAutoFit/>
          </a:bodyPr>
          <a:lstStyle/>
          <a:p>
            <a:pPr algn="just">
              <a:lnSpc>
                <a:spcPct val="100000"/>
              </a:lnSpc>
            </a:pPr>
            <a:r>
              <a:rPr lang="en-US" altLang="zh-CN" sz="2400" b="1">
                <a:solidFill>
                  <a:srgbClr val="3333CC"/>
                </a:solidFill>
              </a:rPr>
              <a:t>△</a:t>
            </a:r>
            <a:r>
              <a:rPr lang="en-US" altLang="zh-CN" sz="2400" b="1" baseline="-30000">
                <a:solidFill>
                  <a:srgbClr val="3333CC"/>
                </a:solidFill>
              </a:rPr>
              <a:t>r</a:t>
            </a:r>
            <a:r>
              <a:rPr lang="en-US" altLang="zh-CN" sz="2400" b="1" i="1">
                <a:solidFill>
                  <a:srgbClr val="3333CC"/>
                </a:solidFill>
              </a:rPr>
              <a:t>H</a:t>
            </a:r>
            <a:r>
              <a:rPr lang="en-US" altLang="zh-CN" sz="2400" b="1" baseline="30000">
                <a:solidFill>
                  <a:srgbClr val="3333CC"/>
                </a:solidFill>
                <a:sym typeface="Symbol" pitchFamily="18" charset="2"/>
              </a:rPr>
              <a:t></a:t>
            </a:r>
            <a:r>
              <a:rPr lang="en-US" altLang="zh-CN" sz="2400" b="1" baseline="-30000">
                <a:solidFill>
                  <a:srgbClr val="3333CC"/>
                </a:solidFill>
              </a:rPr>
              <a:t>m</a:t>
            </a:r>
            <a:r>
              <a:rPr lang="en-US" altLang="zh-CN" sz="2400" b="1">
                <a:solidFill>
                  <a:srgbClr val="3333CC"/>
                </a:solidFill>
              </a:rPr>
              <a:t>= 2△</a:t>
            </a:r>
            <a:r>
              <a:rPr lang="en-US" altLang="zh-CN" sz="2400" b="1" baseline="-30000">
                <a:solidFill>
                  <a:srgbClr val="3333CC"/>
                </a:solidFill>
              </a:rPr>
              <a:t>c</a:t>
            </a:r>
            <a:r>
              <a:rPr lang="en-US" altLang="zh-CN" sz="2400" b="1" i="1">
                <a:solidFill>
                  <a:srgbClr val="3333CC"/>
                </a:solidFill>
              </a:rPr>
              <a:t>H</a:t>
            </a:r>
            <a:r>
              <a:rPr lang="en-US" altLang="zh-CN" sz="2400" b="1" baseline="30000">
                <a:solidFill>
                  <a:srgbClr val="3333CC"/>
                </a:solidFill>
                <a:sym typeface="Symbol" pitchFamily="18" charset="2"/>
              </a:rPr>
              <a:t></a:t>
            </a:r>
            <a:r>
              <a:rPr lang="en-US" altLang="zh-CN" sz="2400" b="1" baseline="-30000">
                <a:solidFill>
                  <a:srgbClr val="3333CC"/>
                </a:solidFill>
              </a:rPr>
              <a:t>m</a:t>
            </a:r>
            <a:r>
              <a:rPr lang="en-US" altLang="zh-CN" sz="2400" b="1">
                <a:solidFill>
                  <a:srgbClr val="3333CC"/>
                </a:solidFill>
              </a:rPr>
              <a:t>(C</a:t>
            </a:r>
            <a:r>
              <a:rPr lang="en-US" altLang="zh-CN" sz="2400" b="1" baseline="-30000">
                <a:solidFill>
                  <a:srgbClr val="3333CC"/>
                </a:solidFill>
              </a:rPr>
              <a:t>6</a:t>
            </a:r>
            <a:r>
              <a:rPr lang="en-US" altLang="zh-CN" sz="2400" b="1">
                <a:solidFill>
                  <a:srgbClr val="3333CC"/>
                </a:solidFill>
              </a:rPr>
              <a:t>H</a:t>
            </a:r>
            <a:r>
              <a:rPr lang="en-US" altLang="zh-CN" sz="2400" b="1" baseline="-30000">
                <a:solidFill>
                  <a:srgbClr val="3333CC"/>
                </a:solidFill>
              </a:rPr>
              <a:t>12</a:t>
            </a:r>
            <a:r>
              <a:rPr lang="en-US" altLang="zh-CN" sz="2400" b="1">
                <a:solidFill>
                  <a:srgbClr val="3333CC"/>
                </a:solidFill>
              </a:rPr>
              <a:t>O</a:t>
            </a:r>
            <a:r>
              <a:rPr lang="en-US" altLang="zh-CN" sz="2400" b="1" baseline="-30000">
                <a:solidFill>
                  <a:srgbClr val="3333CC"/>
                </a:solidFill>
              </a:rPr>
              <a:t>6</a:t>
            </a:r>
            <a:r>
              <a:rPr lang="en-US" altLang="zh-CN" sz="2400" b="1">
                <a:solidFill>
                  <a:srgbClr val="3333CC"/>
                </a:solidFill>
              </a:rPr>
              <a:t>, s)-△</a:t>
            </a:r>
            <a:r>
              <a:rPr lang="en-US" altLang="zh-CN" sz="2400" b="1" baseline="-30000">
                <a:solidFill>
                  <a:srgbClr val="3333CC"/>
                </a:solidFill>
              </a:rPr>
              <a:t>c</a:t>
            </a:r>
            <a:r>
              <a:rPr lang="en-US" altLang="zh-CN" sz="2400" b="1" i="1">
                <a:solidFill>
                  <a:srgbClr val="3333CC"/>
                </a:solidFill>
              </a:rPr>
              <a:t>H</a:t>
            </a:r>
            <a:r>
              <a:rPr lang="en-US" altLang="zh-CN" sz="2400" b="1" baseline="30000">
                <a:solidFill>
                  <a:srgbClr val="3333CC"/>
                </a:solidFill>
                <a:sym typeface="Symbol" pitchFamily="18" charset="2"/>
              </a:rPr>
              <a:t></a:t>
            </a:r>
            <a:r>
              <a:rPr lang="en-US" altLang="zh-CN" sz="2400" b="1" baseline="-30000">
                <a:solidFill>
                  <a:srgbClr val="3333CC"/>
                </a:solidFill>
              </a:rPr>
              <a:t>m </a:t>
            </a:r>
            <a:r>
              <a:rPr lang="en-US" altLang="zh-CN" sz="2400" b="1">
                <a:solidFill>
                  <a:srgbClr val="3333CC"/>
                </a:solidFill>
              </a:rPr>
              <a:t>(</a:t>
            </a:r>
            <a:r>
              <a:rPr lang="en-US" altLang="zh-CN" sz="2400" b="1" baseline="-30000">
                <a:solidFill>
                  <a:srgbClr val="3333CC"/>
                </a:solidFill>
              </a:rPr>
              <a:t> </a:t>
            </a:r>
            <a:r>
              <a:rPr lang="en-US" altLang="zh-CN" sz="2400" b="1">
                <a:solidFill>
                  <a:srgbClr val="3333CC"/>
                </a:solidFill>
              </a:rPr>
              <a:t>C</a:t>
            </a:r>
            <a:r>
              <a:rPr lang="en-US" altLang="zh-CN" sz="2400" b="1" baseline="-30000">
                <a:solidFill>
                  <a:srgbClr val="3333CC"/>
                </a:solidFill>
              </a:rPr>
              <a:t>12</a:t>
            </a:r>
            <a:r>
              <a:rPr lang="en-US" altLang="zh-CN" sz="2400" b="1">
                <a:solidFill>
                  <a:srgbClr val="3333CC"/>
                </a:solidFill>
              </a:rPr>
              <a:t>H</a:t>
            </a:r>
            <a:r>
              <a:rPr lang="en-US" altLang="zh-CN" sz="2400" b="1" baseline="-30000">
                <a:solidFill>
                  <a:srgbClr val="3333CC"/>
                </a:solidFill>
              </a:rPr>
              <a:t>22</a:t>
            </a:r>
            <a:r>
              <a:rPr lang="en-US" altLang="zh-CN" sz="2400" b="1">
                <a:solidFill>
                  <a:srgbClr val="3333CC"/>
                </a:solidFill>
              </a:rPr>
              <a:t>O</a:t>
            </a:r>
            <a:r>
              <a:rPr lang="en-US" altLang="zh-CN" sz="2400" b="1" baseline="-30000">
                <a:solidFill>
                  <a:srgbClr val="3333CC"/>
                </a:solidFill>
              </a:rPr>
              <a:t>11</a:t>
            </a:r>
            <a:r>
              <a:rPr lang="en-US" altLang="zh-CN" sz="2400" b="1">
                <a:solidFill>
                  <a:srgbClr val="3333CC"/>
                </a:solidFill>
              </a:rPr>
              <a:t>,s)</a:t>
            </a:r>
          </a:p>
        </p:txBody>
      </p:sp>
      <p:sp>
        <p:nvSpPr>
          <p:cNvPr id="457734" name="Text Box 6"/>
          <p:cNvSpPr txBox="1">
            <a:spLocks noChangeArrowheads="1"/>
          </p:cNvSpPr>
          <p:nvPr/>
        </p:nvSpPr>
        <p:spPr bwMode="auto">
          <a:xfrm>
            <a:off x="2590800" y="4267200"/>
            <a:ext cx="7543800" cy="457200"/>
          </a:xfrm>
          <a:prstGeom prst="rect">
            <a:avLst/>
          </a:prstGeom>
          <a:noFill/>
          <a:ln w="9525">
            <a:noFill/>
            <a:miter lim="800000"/>
            <a:headEnd/>
            <a:tailEnd/>
          </a:ln>
          <a:effectLst/>
        </p:spPr>
        <p:txBody>
          <a:bodyPr>
            <a:spAutoFit/>
          </a:bodyPr>
          <a:lstStyle/>
          <a:p>
            <a:pPr algn="just">
              <a:lnSpc>
                <a:spcPct val="100000"/>
              </a:lnSpc>
            </a:pPr>
            <a:r>
              <a:rPr lang="en-US" altLang="zh-CN" sz="2400" b="1">
                <a:solidFill>
                  <a:srgbClr val="3333CC"/>
                </a:solidFill>
              </a:rPr>
              <a:t>△</a:t>
            </a:r>
            <a:r>
              <a:rPr lang="en-US" altLang="zh-CN" sz="2400" b="1" baseline="-30000">
                <a:solidFill>
                  <a:srgbClr val="3333CC"/>
                </a:solidFill>
              </a:rPr>
              <a:t>c</a:t>
            </a:r>
            <a:r>
              <a:rPr lang="en-US" altLang="zh-CN" sz="2400" b="1" i="1">
                <a:solidFill>
                  <a:srgbClr val="3333CC"/>
                </a:solidFill>
              </a:rPr>
              <a:t>H</a:t>
            </a:r>
            <a:r>
              <a:rPr lang="en-US" altLang="zh-CN" sz="2400" b="1" baseline="30000">
                <a:solidFill>
                  <a:srgbClr val="3333CC"/>
                </a:solidFill>
                <a:sym typeface="Symbol" pitchFamily="18" charset="2"/>
              </a:rPr>
              <a:t></a:t>
            </a:r>
            <a:r>
              <a:rPr lang="en-US" altLang="zh-CN" sz="2400" b="1" baseline="-30000">
                <a:solidFill>
                  <a:srgbClr val="3333CC"/>
                </a:solidFill>
              </a:rPr>
              <a:t>m </a:t>
            </a:r>
            <a:r>
              <a:rPr lang="en-US" altLang="zh-CN" sz="2400" b="1">
                <a:solidFill>
                  <a:srgbClr val="3333CC"/>
                </a:solidFill>
              </a:rPr>
              <a:t>(</a:t>
            </a:r>
            <a:r>
              <a:rPr lang="en-US" altLang="zh-CN" sz="2400" b="1" baseline="-30000">
                <a:solidFill>
                  <a:srgbClr val="3333CC"/>
                </a:solidFill>
              </a:rPr>
              <a:t> </a:t>
            </a:r>
            <a:r>
              <a:rPr lang="en-US" altLang="zh-CN" sz="2400" b="1">
                <a:solidFill>
                  <a:srgbClr val="3333CC"/>
                </a:solidFill>
              </a:rPr>
              <a:t>C</a:t>
            </a:r>
            <a:r>
              <a:rPr lang="en-US" altLang="zh-CN" sz="2400" b="1" baseline="-30000">
                <a:solidFill>
                  <a:srgbClr val="3333CC"/>
                </a:solidFill>
              </a:rPr>
              <a:t>12</a:t>
            </a:r>
            <a:r>
              <a:rPr lang="en-US" altLang="zh-CN" sz="2400" b="1">
                <a:solidFill>
                  <a:srgbClr val="3333CC"/>
                </a:solidFill>
              </a:rPr>
              <a:t>H</a:t>
            </a:r>
            <a:r>
              <a:rPr lang="en-US" altLang="zh-CN" sz="2400" b="1" baseline="-30000">
                <a:solidFill>
                  <a:srgbClr val="3333CC"/>
                </a:solidFill>
              </a:rPr>
              <a:t>22</a:t>
            </a:r>
            <a:r>
              <a:rPr lang="en-US" altLang="zh-CN" sz="2400" b="1">
                <a:solidFill>
                  <a:srgbClr val="3333CC"/>
                </a:solidFill>
              </a:rPr>
              <a:t>O</a:t>
            </a:r>
            <a:r>
              <a:rPr lang="en-US" altLang="zh-CN" sz="2400" b="1" baseline="-30000">
                <a:solidFill>
                  <a:srgbClr val="3333CC"/>
                </a:solidFill>
              </a:rPr>
              <a:t>11</a:t>
            </a:r>
            <a:r>
              <a:rPr lang="en-US" altLang="zh-CN" sz="2400" b="1">
                <a:solidFill>
                  <a:srgbClr val="3333CC"/>
                </a:solidFill>
              </a:rPr>
              <a:t>,s)=-5645.5kJ/mol</a:t>
            </a:r>
          </a:p>
        </p:txBody>
      </p:sp>
      <p:sp>
        <p:nvSpPr>
          <p:cNvPr id="457735" name="Text Box 7"/>
          <p:cNvSpPr txBox="1">
            <a:spLocks noChangeArrowheads="1"/>
          </p:cNvSpPr>
          <p:nvPr/>
        </p:nvSpPr>
        <p:spPr bwMode="auto">
          <a:xfrm>
            <a:off x="1638301" y="2232026"/>
            <a:ext cx="8850313" cy="456407"/>
          </a:xfrm>
          <a:prstGeom prst="rect">
            <a:avLst/>
          </a:prstGeom>
          <a:noFill/>
          <a:ln w="9525">
            <a:noFill/>
            <a:miter lim="800000"/>
            <a:headEnd/>
            <a:tailEnd/>
          </a:ln>
          <a:effectLst/>
        </p:spPr>
        <p:txBody>
          <a:bodyPr>
            <a:spAutoFit/>
          </a:bodyPr>
          <a:lstStyle/>
          <a:p>
            <a:pPr>
              <a:lnSpc>
                <a:spcPct val="105000"/>
              </a:lnSpc>
            </a:pPr>
            <a:r>
              <a:rPr lang="zh-CN" altLang="en-US" sz="2400" b="1">
                <a:solidFill>
                  <a:schemeClr val="tx1"/>
                </a:solidFill>
                <a:latin typeface="楷体_GB2312" pitchFamily="49" charset="-122"/>
                <a:ea typeface="楷体_GB2312" pitchFamily="49" charset="-122"/>
              </a:rPr>
              <a:t>试利用标准摩尔燃烧焓计算上述反应在</a:t>
            </a:r>
            <a:r>
              <a:rPr lang="en-US" altLang="zh-CN" sz="2400" b="1">
                <a:solidFill>
                  <a:schemeClr val="tx1"/>
                </a:solidFill>
                <a:latin typeface="楷体_GB2312" pitchFamily="49" charset="-122"/>
                <a:ea typeface="楷体_GB2312" pitchFamily="49" charset="-122"/>
              </a:rPr>
              <a:t>298K</a:t>
            </a:r>
            <a:r>
              <a:rPr lang="zh-CN" altLang="en-US" sz="2400" b="1">
                <a:solidFill>
                  <a:schemeClr val="tx1"/>
                </a:solidFill>
                <a:latin typeface="楷体_GB2312" pitchFamily="49" charset="-122"/>
                <a:ea typeface="楷体_GB2312" pitchFamily="49" charset="-122"/>
              </a:rPr>
              <a:t>时的标准摩尔焓变。</a:t>
            </a:r>
          </a:p>
        </p:txBody>
      </p:sp>
      <p:sp>
        <p:nvSpPr>
          <p:cNvPr id="457736" name="Text Box 8"/>
          <p:cNvSpPr txBox="1">
            <a:spLocks noChangeArrowheads="1"/>
          </p:cNvSpPr>
          <p:nvPr/>
        </p:nvSpPr>
        <p:spPr bwMode="auto">
          <a:xfrm>
            <a:off x="1905000" y="2924175"/>
            <a:ext cx="5486400" cy="457200"/>
          </a:xfrm>
          <a:prstGeom prst="rect">
            <a:avLst/>
          </a:prstGeom>
          <a:noFill/>
          <a:ln w="9525">
            <a:noFill/>
            <a:miter lim="800000"/>
            <a:headEnd/>
            <a:tailEnd/>
          </a:ln>
          <a:effectLst/>
        </p:spPr>
        <p:txBody>
          <a:bodyPr>
            <a:spAutoFit/>
          </a:bodyPr>
          <a:lstStyle/>
          <a:p>
            <a:pPr>
              <a:lnSpc>
                <a:spcPct val="100000"/>
              </a:lnSpc>
            </a:pPr>
            <a:r>
              <a:rPr lang="zh-CN" altLang="en-US" sz="2400" b="1">
                <a:solidFill>
                  <a:srgbClr val="3333CC"/>
                </a:solidFill>
              </a:rPr>
              <a:t>解：查表得：</a:t>
            </a:r>
          </a:p>
        </p:txBody>
      </p:sp>
      <p:sp>
        <p:nvSpPr>
          <p:cNvPr id="457737" name="Text Box 9"/>
          <p:cNvSpPr txBox="1">
            <a:spLocks noChangeArrowheads="1"/>
          </p:cNvSpPr>
          <p:nvPr/>
        </p:nvSpPr>
        <p:spPr bwMode="auto">
          <a:xfrm>
            <a:off x="2590800" y="3503613"/>
            <a:ext cx="7239000" cy="457200"/>
          </a:xfrm>
          <a:prstGeom prst="rect">
            <a:avLst/>
          </a:prstGeom>
          <a:noFill/>
          <a:ln w="9525">
            <a:noFill/>
            <a:miter lim="800000"/>
            <a:headEnd/>
            <a:tailEnd/>
          </a:ln>
          <a:effectLst/>
        </p:spPr>
        <p:txBody>
          <a:bodyPr>
            <a:spAutoFit/>
          </a:bodyPr>
          <a:lstStyle/>
          <a:p>
            <a:pPr>
              <a:lnSpc>
                <a:spcPct val="100000"/>
              </a:lnSpc>
            </a:pPr>
            <a:r>
              <a:rPr lang="en-US" altLang="zh-CN" sz="2400" b="1">
                <a:solidFill>
                  <a:srgbClr val="3333CC"/>
                </a:solidFill>
              </a:rPr>
              <a:t>△</a:t>
            </a:r>
            <a:r>
              <a:rPr lang="en-US" altLang="zh-CN" sz="2400" b="1" baseline="-30000">
                <a:solidFill>
                  <a:srgbClr val="3333CC"/>
                </a:solidFill>
              </a:rPr>
              <a:t>c</a:t>
            </a:r>
            <a:r>
              <a:rPr lang="en-US" altLang="zh-CN" sz="2400" b="1" i="1">
                <a:solidFill>
                  <a:srgbClr val="3333CC"/>
                </a:solidFill>
              </a:rPr>
              <a:t>H</a:t>
            </a:r>
            <a:r>
              <a:rPr lang="en-US" altLang="zh-CN" sz="2400" b="1" baseline="30000">
                <a:solidFill>
                  <a:srgbClr val="3333CC"/>
                </a:solidFill>
                <a:sym typeface="Symbol" pitchFamily="18" charset="2"/>
              </a:rPr>
              <a:t></a:t>
            </a:r>
            <a:r>
              <a:rPr lang="en-US" altLang="zh-CN" sz="2400" b="1" baseline="-30000">
                <a:solidFill>
                  <a:srgbClr val="3333CC"/>
                </a:solidFill>
              </a:rPr>
              <a:t>m</a:t>
            </a:r>
            <a:r>
              <a:rPr lang="en-US" altLang="zh-CN" sz="2400" b="1">
                <a:solidFill>
                  <a:srgbClr val="3333CC"/>
                </a:solidFill>
              </a:rPr>
              <a:t>(C</a:t>
            </a:r>
            <a:r>
              <a:rPr lang="en-US" altLang="zh-CN" sz="2400" b="1" baseline="-30000">
                <a:solidFill>
                  <a:srgbClr val="3333CC"/>
                </a:solidFill>
              </a:rPr>
              <a:t>6</a:t>
            </a:r>
            <a:r>
              <a:rPr lang="en-US" altLang="zh-CN" sz="2400" b="1">
                <a:solidFill>
                  <a:srgbClr val="3333CC"/>
                </a:solidFill>
              </a:rPr>
              <a:t>H</a:t>
            </a:r>
            <a:r>
              <a:rPr lang="en-US" altLang="zh-CN" sz="2400" b="1" baseline="-30000">
                <a:solidFill>
                  <a:srgbClr val="3333CC"/>
                </a:solidFill>
              </a:rPr>
              <a:t>12</a:t>
            </a:r>
            <a:r>
              <a:rPr lang="en-US" altLang="zh-CN" sz="2400" b="1">
                <a:solidFill>
                  <a:srgbClr val="3333CC"/>
                </a:solidFill>
              </a:rPr>
              <a:t>O</a:t>
            </a:r>
            <a:r>
              <a:rPr lang="en-US" altLang="zh-CN" sz="2400" b="1" baseline="-30000">
                <a:solidFill>
                  <a:srgbClr val="3333CC"/>
                </a:solidFill>
              </a:rPr>
              <a:t>6</a:t>
            </a:r>
            <a:r>
              <a:rPr lang="en-US" altLang="zh-CN" sz="2400" b="1">
                <a:solidFill>
                  <a:srgbClr val="3333CC"/>
                </a:solidFill>
              </a:rPr>
              <a:t>, s)=-2820.9kJ/mol</a:t>
            </a:r>
          </a:p>
        </p:txBody>
      </p:sp>
      <p:sp>
        <p:nvSpPr>
          <p:cNvPr id="457739" name="Line 11"/>
          <p:cNvSpPr>
            <a:spLocks noChangeShapeType="1"/>
          </p:cNvSpPr>
          <p:nvPr/>
        </p:nvSpPr>
        <p:spPr bwMode="auto">
          <a:xfrm>
            <a:off x="4295775" y="1773238"/>
            <a:ext cx="609600" cy="0"/>
          </a:xfrm>
          <a:prstGeom prst="line">
            <a:avLst/>
          </a:prstGeom>
          <a:noFill/>
          <a:ln w="34925">
            <a:solidFill>
              <a:schemeClr val="tx1"/>
            </a:solidFill>
            <a:round/>
            <a:headEnd/>
            <a:tailEnd type="triangle" w="med" len="med"/>
          </a:ln>
          <a:effectLst/>
        </p:spPr>
        <p:txBody>
          <a:bodyPr/>
          <a:lstStyle/>
          <a:p>
            <a:endParaRPr lang="zh-CN" altLang="en-US"/>
          </a:p>
        </p:txBody>
      </p:sp>
      <p:sp>
        <p:nvSpPr>
          <p:cNvPr id="457742" name="AutoShape 14"/>
          <p:cNvSpPr>
            <a:spLocks noChangeArrowheads="1"/>
          </p:cNvSpPr>
          <p:nvPr/>
        </p:nvSpPr>
        <p:spPr bwMode="auto">
          <a:xfrm>
            <a:off x="4681612" y="231775"/>
            <a:ext cx="2286000" cy="533400"/>
          </a:xfrm>
          <a:prstGeom prst="ribbon2">
            <a:avLst>
              <a:gd name="adj1" fmla="val 12500"/>
              <a:gd name="adj2" fmla="val 65694"/>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lnSpc>
                <a:spcPct val="100000"/>
              </a:lnSpc>
              <a:spcBef>
                <a:spcPct val="0"/>
              </a:spcBef>
            </a:pPr>
            <a:r>
              <a:rPr lang="en-US" altLang="zh-CN" sz="3600" dirty="0">
                <a:solidFill>
                  <a:srgbClr val="FFFF93"/>
                </a:solidFill>
              </a:rPr>
              <a:t>example</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57736"/>
                                        </p:tgtEl>
                                        <p:attrNameLst>
                                          <p:attrName>style.visibility</p:attrName>
                                        </p:attrNameLst>
                                      </p:cBhvr>
                                      <p:to>
                                        <p:strVal val="visible"/>
                                      </p:to>
                                    </p:set>
                                    <p:animEffect transition="in" filter="checkerboard(across)">
                                      <p:cBhvr>
                                        <p:cTn id="7" dur="500"/>
                                        <p:tgtEl>
                                          <p:spTgt spid="457736"/>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57737"/>
                                        </p:tgtEl>
                                        <p:attrNameLst>
                                          <p:attrName>style.visibility</p:attrName>
                                        </p:attrNameLst>
                                      </p:cBhvr>
                                      <p:to>
                                        <p:strVal val="visible"/>
                                      </p:to>
                                    </p:set>
                                    <p:animEffect transition="in" filter="checkerboard(across)">
                                      <p:cBhvr>
                                        <p:cTn id="11" dur="500"/>
                                        <p:tgtEl>
                                          <p:spTgt spid="457737"/>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457734"/>
                                        </p:tgtEl>
                                        <p:attrNameLst>
                                          <p:attrName>style.visibility</p:attrName>
                                        </p:attrNameLst>
                                      </p:cBhvr>
                                      <p:to>
                                        <p:strVal val="visible"/>
                                      </p:to>
                                    </p:set>
                                    <p:animEffect transition="in" filter="checkerboard(across)">
                                      <p:cBhvr>
                                        <p:cTn id="15" dur="500"/>
                                        <p:tgtEl>
                                          <p:spTgt spid="457734"/>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457733"/>
                                        </p:tgtEl>
                                        <p:attrNameLst>
                                          <p:attrName>style.visibility</p:attrName>
                                        </p:attrNameLst>
                                      </p:cBhvr>
                                      <p:to>
                                        <p:strVal val="visible"/>
                                      </p:to>
                                    </p:set>
                                    <p:animEffect transition="in" filter="checkerboard(across)">
                                      <p:cBhvr>
                                        <p:cTn id="20" dur="500"/>
                                        <p:tgtEl>
                                          <p:spTgt spid="457733"/>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457730"/>
                                        </p:tgtEl>
                                        <p:attrNameLst>
                                          <p:attrName>style.visibility</p:attrName>
                                        </p:attrNameLst>
                                      </p:cBhvr>
                                      <p:to>
                                        <p:strVal val="visible"/>
                                      </p:to>
                                    </p:set>
                                    <p:animEffect transition="in" filter="checkerboard(across)">
                                      <p:cBhvr>
                                        <p:cTn id="25" dur="500"/>
                                        <p:tgtEl>
                                          <p:spTgt spid="457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0" grpId="0" autoUpdateAnimBg="0"/>
      <p:bldP spid="457733" grpId="0" autoUpdateAnimBg="0"/>
      <p:bldP spid="457734" grpId="0" autoUpdateAnimBg="0"/>
      <p:bldP spid="457736" grpId="0" autoUpdateAnimBg="0"/>
      <p:bldP spid="457737"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0"/>
          </p:nvPr>
        </p:nvSpPr>
        <p:spPr/>
        <p:txBody>
          <a:bodyPr/>
          <a:lstStyle/>
          <a:p>
            <a:fld id="{0F2F5D29-6BFB-486E-B904-7DCC68749B99}" type="slidenum">
              <a:rPr lang="en-US" altLang="zh-CN"/>
              <a:pPr/>
              <a:t>54</a:t>
            </a:fld>
            <a:endParaRPr lang="en-US" altLang="zh-CN"/>
          </a:p>
        </p:txBody>
      </p:sp>
      <p:sp>
        <p:nvSpPr>
          <p:cNvPr id="425986" name="Rectangle 2"/>
          <p:cNvSpPr>
            <a:spLocks noGrp="1" noChangeArrowheads="1"/>
          </p:cNvSpPr>
          <p:nvPr>
            <p:ph type="title"/>
          </p:nvPr>
        </p:nvSpPr>
        <p:spPr>
          <a:xfrm>
            <a:off x="3000375" y="260350"/>
            <a:ext cx="6985000" cy="579438"/>
          </a:xfrm>
        </p:spPr>
        <p:txBody>
          <a:bodyPr wrap="square"/>
          <a:lstStyle/>
          <a:p>
            <a:pPr algn="ctr"/>
            <a:r>
              <a:rPr lang="zh-CN" altLang="en-US">
                <a:ea typeface="黑体" pitchFamily="2" charset="-122"/>
              </a:rPr>
              <a:t>小   结</a:t>
            </a:r>
          </a:p>
        </p:txBody>
      </p:sp>
      <p:sp>
        <p:nvSpPr>
          <p:cNvPr id="425987" name="Rectangle 3"/>
          <p:cNvSpPr>
            <a:spLocks noGrp="1" noChangeArrowheads="1"/>
          </p:cNvSpPr>
          <p:nvPr>
            <p:ph type="body" idx="1"/>
          </p:nvPr>
        </p:nvSpPr>
        <p:spPr bwMode="auto">
          <a:xfrm>
            <a:off x="1524001" y="1052513"/>
            <a:ext cx="8893175" cy="4318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altLang="zh-CN" sz="2800" b="1"/>
              <a:t>1</a:t>
            </a:r>
            <a:r>
              <a:rPr lang="zh-CN" altLang="en-US" sz="2800" b="1"/>
              <a:t>、热力学第一定律的概念及其数学表达：</a:t>
            </a:r>
            <a:r>
              <a:rPr lang="zh-CN" altLang="en-US" sz="2400" b="1"/>
              <a:t>△</a:t>
            </a:r>
            <a:r>
              <a:rPr lang="en-US" altLang="zh-CN" sz="2400" b="1" i="1"/>
              <a:t>U </a:t>
            </a:r>
            <a:r>
              <a:rPr lang="en-US" altLang="zh-CN" sz="2400" b="1"/>
              <a:t>=</a:t>
            </a:r>
            <a:r>
              <a:rPr lang="en-US" altLang="zh-CN" sz="2400" b="1" i="1"/>
              <a:t>Q</a:t>
            </a:r>
            <a:r>
              <a:rPr lang="en-US" altLang="zh-CN" sz="2400" b="1"/>
              <a:t>+</a:t>
            </a:r>
            <a:r>
              <a:rPr lang="en-US" altLang="zh-CN" sz="2400" b="1" i="1"/>
              <a:t>W</a:t>
            </a:r>
          </a:p>
        </p:txBody>
      </p:sp>
      <p:sp>
        <p:nvSpPr>
          <p:cNvPr id="425990" name="Rectangle 6"/>
          <p:cNvSpPr>
            <a:spLocks noChangeArrowheads="1"/>
          </p:cNvSpPr>
          <p:nvPr/>
        </p:nvSpPr>
        <p:spPr bwMode="auto">
          <a:xfrm>
            <a:off x="1538288" y="1557339"/>
            <a:ext cx="8229600" cy="504825"/>
          </a:xfrm>
          <a:prstGeom prst="rect">
            <a:avLst/>
          </a:prstGeom>
          <a:noFill/>
          <a:ln w="9525">
            <a:noFill/>
            <a:miter lim="800000"/>
            <a:headEnd/>
            <a:tailEnd/>
          </a:ln>
          <a:effectLst/>
        </p:spPr>
        <p:txBody>
          <a:bodyPr/>
          <a:lstStyle/>
          <a:p>
            <a:pPr marL="342900" indent="-342900">
              <a:lnSpc>
                <a:spcPct val="100000"/>
              </a:lnSpc>
              <a:spcBef>
                <a:spcPct val="20000"/>
              </a:spcBef>
              <a:buFontTx/>
              <a:buChar char="•"/>
            </a:pPr>
            <a:r>
              <a:rPr kumimoji="0" lang="en-US" altLang="zh-CN" sz="2800" b="1">
                <a:solidFill>
                  <a:schemeClr val="tx1"/>
                </a:solidFill>
                <a:ea typeface="楷体_GB2312" pitchFamily="49" charset="-122"/>
              </a:rPr>
              <a:t>2</a:t>
            </a:r>
            <a:r>
              <a:rPr kumimoji="0" lang="zh-CN" altLang="en-US" sz="2800" b="1">
                <a:solidFill>
                  <a:schemeClr val="tx1"/>
                </a:solidFill>
                <a:ea typeface="楷体_GB2312" pitchFamily="49" charset="-122"/>
              </a:rPr>
              <a:t>、化学反应的热效应：</a:t>
            </a:r>
          </a:p>
        </p:txBody>
      </p:sp>
      <p:sp>
        <p:nvSpPr>
          <p:cNvPr id="425991" name="Text Box 7"/>
          <p:cNvSpPr txBox="1">
            <a:spLocks noChangeArrowheads="1"/>
          </p:cNvSpPr>
          <p:nvPr/>
        </p:nvSpPr>
        <p:spPr bwMode="auto">
          <a:xfrm>
            <a:off x="2495551" y="2205038"/>
            <a:ext cx="6696075" cy="519112"/>
          </a:xfrm>
          <a:prstGeom prst="rect">
            <a:avLst/>
          </a:prstGeom>
          <a:noFill/>
          <a:ln w="9525">
            <a:noFill/>
            <a:miter lim="800000"/>
            <a:headEnd/>
            <a:tailEnd/>
          </a:ln>
          <a:effectLst/>
        </p:spPr>
        <p:txBody>
          <a:bodyPr>
            <a:spAutoFit/>
          </a:bodyPr>
          <a:lstStyle/>
          <a:p>
            <a:pPr>
              <a:lnSpc>
                <a:spcPct val="100000"/>
              </a:lnSpc>
            </a:pPr>
            <a:r>
              <a:rPr lang="en-US" altLang="zh-CN" sz="2800" b="1" i="1">
                <a:solidFill>
                  <a:schemeClr val="tx1"/>
                </a:solidFill>
                <a:latin typeface="楷体_GB2312" pitchFamily="49" charset="-122"/>
                <a:ea typeface="楷体_GB2312" pitchFamily="49" charset="-122"/>
              </a:rPr>
              <a:t>Q </a:t>
            </a:r>
            <a:r>
              <a:rPr lang="en-US" altLang="zh-CN" sz="2800" b="1">
                <a:solidFill>
                  <a:schemeClr val="tx1"/>
                </a:solidFill>
                <a:latin typeface="楷体_GB2312" pitchFamily="49" charset="-122"/>
                <a:ea typeface="楷体_GB2312" pitchFamily="49" charset="-122"/>
              </a:rPr>
              <a:t>&lt;0 </a:t>
            </a:r>
            <a:r>
              <a:rPr lang="zh-CN" altLang="en-US" sz="2800" b="1">
                <a:solidFill>
                  <a:schemeClr val="tx1"/>
                </a:solidFill>
                <a:latin typeface="楷体_GB2312" pitchFamily="49" charset="-122"/>
                <a:ea typeface="楷体_GB2312" pitchFamily="49" charset="-122"/>
              </a:rPr>
              <a:t>为放热反应； </a:t>
            </a:r>
            <a:r>
              <a:rPr lang="en-US" altLang="zh-CN" sz="2800" b="1" i="1">
                <a:solidFill>
                  <a:schemeClr val="tx1"/>
                </a:solidFill>
              </a:rPr>
              <a:t>Q </a:t>
            </a:r>
            <a:r>
              <a:rPr lang="en-US" altLang="zh-CN" sz="2800" b="1">
                <a:solidFill>
                  <a:schemeClr val="tx1"/>
                </a:solidFill>
              </a:rPr>
              <a:t>&gt;0 </a:t>
            </a:r>
            <a:r>
              <a:rPr lang="zh-CN" altLang="en-US" sz="2800" b="1">
                <a:solidFill>
                  <a:schemeClr val="tx1"/>
                </a:solidFill>
              </a:rPr>
              <a:t>为吸热反应</a:t>
            </a:r>
          </a:p>
        </p:txBody>
      </p:sp>
      <p:sp>
        <p:nvSpPr>
          <p:cNvPr id="425993" name="Rectangle 9"/>
          <p:cNvSpPr>
            <a:spLocks noChangeArrowheads="1"/>
          </p:cNvSpPr>
          <p:nvPr/>
        </p:nvSpPr>
        <p:spPr bwMode="auto">
          <a:xfrm>
            <a:off x="1487488" y="2997200"/>
            <a:ext cx="7859713" cy="533400"/>
          </a:xfrm>
          <a:prstGeom prst="rect">
            <a:avLst/>
          </a:prstGeom>
          <a:noFill/>
          <a:ln w="9525">
            <a:noFill/>
            <a:miter lim="800000"/>
            <a:headEnd/>
            <a:tailEnd/>
          </a:ln>
          <a:effectLst/>
        </p:spPr>
        <p:txBody>
          <a:bodyPr/>
          <a:lstStyle/>
          <a:p>
            <a:pPr marL="342900" indent="-342900">
              <a:lnSpc>
                <a:spcPct val="100000"/>
              </a:lnSpc>
              <a:spcBef>
                <a:spcPct val="20000"/>
              </a:spcBef>
              <a:buFontTx/>
              <a:buChar char="•"/>
            </a:pPr>
            <a:r>
              <a:rPr kumimoji="0" lang="en-US" altLang="zh-CN" sz="2800" b="1">
                <a:solidFill>
                  <a:schemeClr val="tx1"/>
                </a:solidFill>
                <a:ea typeface="楷体_GB2312" pitchFamily="49" charset="-122"/>
              </a:rPr>
              <a:t>3</a:t>
            </a:r>
            <a:r>
              <a:rPr kumimoji="0" lang="zh-CN" altLang="en-US" sz="2800" b="1">
                <a:solidFill>
                  <a:schemeClr val="tx1"/>
                </a:solidFill>
                <a:ea typeface="楷体_GB2312" pitchFamily="49" charset="-122"/>
              </a:rPr>
              <a:t>、热化学方程式的书写</a:t>
            </a:r>
          </a:p>
        </p:txBody>
      </p:sp>
      <p:sp>
        <p:nvSpPr>
          <p:cNvPr id="425994" name="Rectangle 10"/>
          <p:cNvSpPr>
            <a:spLocks noChangeArrowheads="1"/>
          </p:cNvSpPr>
          <p:nvPr/>
        </p:nvSpPr>
        <p:spPr bwMode="auto">
          <a:xfrm>
            <a:off x="1466850" y="3716339"/>
            <a:ext cx="8229600" cy="676275"/>
          </a:xfrm>
          <a:prstGeom prst="rect">
            <a:avLst/>
          </a:prstGeom>
          <a:noFill/>
          <a:ln w="9525">
            <a:noFill/>
            <a:miter lim="800000"/>
            <a:headEnd/>
            <a:tailEnd/>
          </a:ln>
          <a:effectLst/>
        </p:spPr>
        <p:txBody>
          <a:bodyPr/>
          <a:lstStyle/>
          <a:p>
            <a:pPr marL="342900" indent="-342900">
              <a:lnSpc>
                <a:spcPct val="100000"/>
              </a:lnSpc>
              <a:spcBef>
                <a:spcPct val="20000"/>
              </a:spcBef>
              <a:buFontTx/>
              <a:buChar char="•"/>
            </a:pPr>
            <a:r>
              <a:rPr kumimoji="0" lang="en-US" altLang="zh-CN" sz="2800" b="1">
                <a:solidFill>
                  <a:schemeClr val="tx1"/>
                </a:solidFill>
                <a:ea typeface="楷体_GB2312" pitchFamily="49" charset="-122"/>
              </a:rPr>
              <a:t>4</a:t>
            </a:r>
            <a:r>
              <a:rPr kumimoji="0" lang="zh-CN" altLang="en-US" sz="2800" b="1">
                <a:solidFill>
                  <a:schemeClr val="tx1"/>
                </a:solidFill>
                <a:ea typeface="楷体_GB2312" pitchFamily="49" charset="-122"/>
              </a:rPr>
              <a:t>、</a:t>
            </a:r>
            <a:r>
              <a:rPr kumimoji="0" lang="en-US" altLang="zh-CN" sz="2800" b="1">
                <a:solidFill>
                  <a:schemeClr val="tx1"/>
                </a:solidFill>
                <a:ea typeface="楷体_GB2312" pitchFamily="49" charset="-122"/>
              </a:rPr>
              <a:t>Hess</a:t>
            </a:r>
            <a:r>
              <a:rPr kumimoji="0" lang="zh-CN" altLang="en-US" sz="2800" b="1">
                <a:solidFill>
                  <a:schemeClr val="tx1"/>
                </a:solidFill>
                <a:ea typeface="楷体_GB2312" pitchFamily="49" charset="-122"/>
              </a:rPr>
              <a:t>定律及反应热的计算</a:t>
            </a:r>
          </a:p>
        </p:txBody>
      </p:sp>
      <p:sp>
        <p:nvSpPr>
          <p:cNvPr id="425995" name="Text Box 11"/>
          <p:cNvSpPr txBox="1">
            <a:spLocks noChangeArrowheads="1"/>
          </p:cNvSpPr>
          <p:nvPr/>
        </p:nvSpPr>
        <p:spPr bwMode="auto">
          <a:xfrm>
            <a:off x="1828801" y="5516563"/>
            <a:ext cx="8588375" cy="519112"/>
          </a:xfrm>
          <a:prstGeom prst="rect">
            <a:avLst/>
          </a:prstGeom>
          <a:noFill/>
          <a:ln w="9525">
            <a:noFill/>
            <a:miter lim="800000"/>
            <a:headEnd/>
            <a:tailEnd/>
          </a:ln>
          <a:effectLst/>
        </p:spPr>
        <p:txBody>
          <a:bodyPr>
            <a:spAutoFit/>
          </a:bodyPr>
          <a:lstStyle/>
          <a:p>
            <a:pPr>
              <a:lnSpc>
                <a:spcPct val="100000"/>
              </a:lnSpc>
            </a:pPr>
            <a:r>
              <a:rPr lang="en-US" altLang="zh-CN" sz="2800" b="1">
                <a:solidFill>
                  <a:schemeClr val="tx1"/>
                </a:solidFill>
              </a:rPr>
              <a:t>△</a:t>
            </a:r>
            <a:r>
              <a:rPr lang="en-US" altLang="zh-CN" sz="2800" b="1" baseline="-30000">
                <a:solidFill>
                  <a:schemeClr val="tx1"/>
                </a:solidFill>
              </a:rPr>
              <a:t>r</a:t>
            </a:r>
            <a:r>
              <a:rPr lang="en-US" altLang="zh-CN" sz="2800" b="1" i="1">
                <a:solidFill>
                  <a:schemeClr val="tx1"/>
                </a:solidFill>
              </a:rPr>
              <a:t>H</a:t>
            </a:r>
            <a:r>
              <a:rPr lang="en-US" altLang="zh-CN" sz="2800" b="1" baseline="-30000">
                <a:solidFill>
                  <a:schemeClr val="tx1"/>
                </a:solidFill>
              </a:rPr>
              <a:t>m</a:t>
            </a:r>
            <a:r>
              <a:rPr lang="en-US" altLang="zh-CN" sz="2800" b="1" baseline="30000">
                <a:solidFill>
                  <a:schemeClr val="tx1"/>
                </a:solidFill>
                <a:latin typeface="黑体" pitchFamily="2" charset="-122"/>
                <a:sym typeface="Symbol" pitchFamily="18" charset="2"/>
              </a:rPr>
              <a:t></a:t>
            </a:r>
            <a:r>
              <a:rPr lang="en-US" altLang="zh-CN" sz="2800" b="1" baseline="-30000">
                <a:solidFill>
                  <a:schemeClr val="tx1"/>
                </a:solidFill>
              </a:rPr>
              <a:t> </a:t>
            </a:r>
            <a:r>
              <a:rPr lang="en-US" altLang="zh-CN" sz="2800" b="1" baseline="30000">
                <a:solidFill>
                  <a:schemeClr val="tx1"/>
                </a:solidFill>
              </a:rPr>
              <a:t> </a:t>
            </a:r>
            <a:r>
              <a:rPr lang="en-US" altLang="zh-CN" sz="2800" b="1">
                <a:solidFill>
                  <a:schemeClr val="tx1"/>
                </a:solidFill>
              </a:rPr>
              <a:t>=Σ△</a:t>
            </a:r>
            <a:r>
              <a:rPr lang="en-US" altLang="zh-CN" sz="2800" b="1" baseline="-30000">
                <a:solidFill>
                  <a:schemeClr val="tx1"/>
                </a:solidFill>
              </a:rPr>
              <a:t>c</a:t>
            </a:r>
            <a:r>
              <a:rPr lang="en-US" altLang="zh-CN" sz="2800" b="1" i="1">
                <a:solidFill>
                  <a:schemeClr val="tx1"/>
                </a:solidFill>
              </a:rPr>
              <a:t>H</a:t>
            </a:r>
            <a:r>
              <a:rPr lang="en-US" altLang="zh-CN" sz="2800" b="1" baseline="-30000">
                <a:solidFill>
                  <a:schemeClr val="tx1"/>
                </a:solidFill>
              </a:rPr>
              <a:t>m</a:t>
            </a:r>
            <a:r>
              <a:rPr lang="en-US" altLang="zh-CN" sz="2800" b="1" baseline="30000">
                <a:solidFill>
                  <a:schemeClr val="tx1"/>
                </a:solidFill>
                <a:latin typeface="黑体" pitchFamily="2" charset="-122"/>
                <a:sym typeface="Symbol" pitchFamily="18" charset="2"/>
              </a:rPr>
              <a:t></a:t>
            </a:r>
            <a:r>
              <a:rPr lang="en-US" altLang="zh-CN" sz="2800" b="1">
                <a:solidFill>
                  <a:schemeClr val="tx1"/>
                </a:solidFill>
              </a:rPr>
              <a:t> (</a:t>
            </a:r>
            <a:r>
              <a:rPr lang="zh-CN" altLang="en-US" sz="2800" b="1">
                <a:solidFill>
                  <a:schemeClr val="tx1"/>
                </a:solidFill>
                <a:ea typeface="楷体_GB2312" pitchFamily="49" charset="-122"/>
              </a:rPr>
              <a:t>反应物</a:t>
            </a:r>
            <a:r>
              <a:rPr lang="en-US" altLang="zh-CN" sz="2800" b="1">
                <a:solidFill>
                  <a:schemeClr val="tx1"/>
                </a:solidFill>
              </a:rPr>
              <a:t>) -Σ△</a:t>
            </a:r>
            <a:r>
              <a:rPr lang="en-US" altLang="zh-CN" sz="2800" b="1" baseline="-30000">
                <a:solidFill>
                  <a:schemeClr val="tx1"/>
                </a:solidFill>
              </a:rPr>
              <a:t>c</a:t>
            </a:r>
            <a:r>
              <a:rPr lang="en-US" altLang="zh-CN" sz="2800" b="1" i="1">
                <a:solidFill>
                  <a:schemeClr val="tx1"/>
                </a:solidFill>
              </a:rPr>
              <a:t>H</a:t>
            </a:r>
            <a:r>
              <a:rPr lang="en-US" altLang="zh-CN" sz="2800" b="1" baseline="-30000">
                <a:solidFill>
                  <a:schemeClr val="tx1"/>
                </a:solidFill>
              </a:rPr>
              <a:t>m</a:t>
            </a:r>
            <a:r>
              <a:rPr lang="en-US" altLang="zh-CN" sz="2800" b="1" baseline="30000">
                <a:solidFill>
                  <a:schemeClr val="tx1"/>
                </a:solidFill>
                <a:latin typeface="黑体" pitchFamily="2" charset="-122"/>
                <a:sym typeface="Symbol" pitchFamily="18" charset="2"/>
              </a:rPr>
              <a:t></a:t>
            </a:r>
            <a:r>
              <a:rPr lang="en-US" altLang="zh-CN" sz="2800" b="1">
                <a:solidFill>
                  <a:schemeClr val="tx1"/>
                </a:solidFill>
              </a:rPr>
              <a:t> (</a:t>
            </a:r>
            <a:r>
              <a:rPr lang="zh-CN" altLang="en-US" sz="2800" b="1">
                <a:solidFill>
                  <a:schemeClr val="tx1"/>
                </a:solidFill>
                <a:ea typeface="楷体_GB2312" pitchFamily="49" charset="-122"/>
              </a:rPr>
              <a:t>生成物</a:t>
            </a:r>
            <a:r>
              <a:rPr lang="en-US" altLang="zh-CN" sz="2800" b="1">
                <a:solidFill>
                  <a:schemeClr val="tx1"/>
                </a:solidFill>
              </a:rPr>
              <a:t>) </a:t>
            </a:r>
          </a:p>
        </p:txBody>
      </p:sp>
      <p:sp>
        <p:nvSpPr>
          <p:cNvPr id="425996" name="Text Box 12"/>
          <p:cNvSpPr txBox="1">
            <a:spLocks noChangeArrowheads="1"/>
          </p:cNvSpPr>
          <p:nvPr/>
        </p:nvSpPr>
        <p:spPr bwMode="auto">
          <a:xfrm>
            <a:off x="1828800" y="4508501"/>
            <a:ext cx="8839200" cy="519113"/>
          </a:xfrm>
          <a:prstGeom prst="rect">
            <a:avLst/>
          </a:prstGeom>
          <a:noFill/>
          <a:ln w="9525">
            <a:noFill/>
            <a:miter lim="800000"/>
            <a:headEnd/>
            <a:tailEnd/>
          </a:ln>
          <a:effectLst/>
        </p:spPr>
        <p:txBody>
          <a:bodyPr>
            <a:spAutoFit/>
          </a:bodyPr>
          <a:lstStyle/>
          <a:p>
            <a:pPr>
              <a:lnSpc>
                <a:spcPct val="100000"/>
              </a:lnSpc>
            </a:pPr>
            <a:r>
              <a:rPr lang="en-US" altLang="zh-CN" sz="2800" b="1" dirty="0">
                <a:solidFill>
                  <a:srgbClr val="3333CC"/>
                </a:solidFill>
                <a:latin typeface="楷体_GB2312" pitchFamily="49" charset="-122"/>
                <a:ea typeface="楷体_GB2312" pitchFamily="49" charset="-122"/>
              </a:rPr>
              <a:t>△</a:t>
            </a:r>
            <a:r>
              <a:rPr lang="en-US" altLang="zh-CN" sz="2800" b="1" baseline="-30000" dirty="0" err="1">
                <a:solidFill>
                  <a:srgbClr val="3333CC"/>
                </a:solidFill>
                <a:latin typeface="楷体_GB2312" pitchFamily="49" charset="-122"/>
                <a:ea typeface="楷体_GB2312" pitchFamily="49" charset="-122"/>
              </a:rPr>
              <a:t>r</a:t>
            </a:r>
            <a:r>
              <a:rPr lang="en-US" altLang="zh-CN" sz="2800" b="1" i="1" dirty="0" err="1">
                <a:solidFill>
                  <a:srgbClr val="3333CC"/>
                </a:solidFill>
                <a:latin typeface="楷体_GB2312" pitchFamily="49" charset="-122"/>
                <a:ea typeface="楷体_GB2312" pitchFamily="49" charset="-122"/>
              </a:rPr>
              <a:t>H</a:t>
            </a:r>
            <a:r>
              <a:rPr lang="en-US" altLang="zh-CN" sz="2800" b="1" baseline="-30000" dirty="0" err="1">
                <a:solidFill>
                  <a:srgbClr val="3333CC"/>
                </a:solidFill>
                <a:latin typeface="楷体_GB2312" pitchFamily="49" charset="-122"/>
                <a:ea typeface="楷体_GB2312" pitchFamily="49" charset="-122"/>
              </a:rPr>
              <a:t>m</a:t>
            </a:r>
            <a:r>
              <a:rPr lang="en-US" altLang="zh-CN" sz="2800" b="1" baseline="30000" dirty="0">
                <a:solidFill>
                  <a:srgbClr val="3333CC"/>
                </a:solidFill>
                <a:latin typeface="楷体_GB2312" pitchFamily="49" charset="-122"/>
                <a:ea typeface="楷体_GB2312" pitchFamily="49" charset="-122"/>
                <a:sym typeface="Symbol" pitchFamily="18" charset="2"/>
              </a:rPr>
              <a:t></a:t>
            </a:r>
            <a:r>
              <a:rPr lang="en-US" altLang="zh-CN" sz="2800" b="1" baseline="-30000" dirty="0">
                <a:solidFill>
                  <a:srgbClr val="3333CC"/>
                </a:solidFill>
                <a:latin typeface="楷体_GB2312" pitchFamily="49" charset="-122"/>
                <a:ea typeface="楷体_GB2312" pitchFamily="49" charset="-122"/>
              </a:rPr>
              <a:t> </a:t>
            </a:r>
            <a:r>
              <a:rPr lang="en-US" altLang="zh-CN" sz="2800" b="1" dirty="0">
                <a:solidFill>
                  <a:srgbClr val="3333CC"/>
                </a:solidFill>
                <a:latin typeface="楷体_GB2312" pitchFamily="49" charset="-122"/>
                <a:ea typeface="楷体_GB2312" pitchFamily="49" charset="-122"/>
              </a:rPr>
              <a:t>=</a:t>
            </a:r>
            <a:r>
              <a:rPr lang="en-US" altLang="zh-CN" sz="2800" b="1" dirty="0" err="1">
                <a:solidFill>
                  <a:srgbClr val="3333CC"/>
                </a:solidFill>
                <a:latin typeface="楷体_GB2312" pitchFamily="49" charset="-122"/>
                <a:ea typeface="楷体_GB2312" pitchFamily="49" charset="-122"/>
              </a:rPr>
              <a:t>Σ△</a:t>
            </a:r>
            <a:r>
              <a:rPr lang="en-US" altLang="zh-CN" sz="2800" b="1" baseline="-30000" dirty="0" err="1">
                <a:solidFill>
                  <a:srgbClr val="3333CC"/>
                </a:solidFill>
                <a:latin typeface="楷体_GB2312" pitchFamily="49" charset="-122"/>
                <a:ea typeface="楷体_GB2312" pitchFamily="49" charset="-122"/>
              </a:rPr>
              <a:t>f</a:t>
            </a:r>
            <a:r>
              <a:rPr lang="en-US" altLang="zh-CN" sz="2800" b="1" i="1" dirty="0" err="1">
                <a:solidFill>
                  <a:srgbClr val="3333CC"/>
                </a:solidFill>
                <a:latin typeface="楷体_GB2312" pitchFamily="49" charset="-122"/>
                <a:ea typeface="楷体_GB2312" pitchFamily="49" charset="-122"/>
              </a:rPr>
              <a:t>H</a:t>
            </a:r>
            <a:r>
              <a:rPr lang="en-US" altLang="zh-CN" sz="2800" b="1" baseline="-30000" dirty="0" err="1">
                <a:solidFill>
                  <a:srgbClr val="3333CC"/>
                </a:solidFill>
                <a:latin typeface="楷体_GB2312" pitchFamily="49" charset="-122"/>
                <a:ea typeface="楷体_GB2312" pitchFamily="49" charset="-122"/>
              </a:rPr>
              <a:t>m</a:t>
            </a:r>
            <a:r>
              <a:rPr lang="en-US" altLang="zh-CN" sz="2800" b="1" baseline="30000" dirty="0">
                <a:solidFill>
                  <a:srgbClr val="3333CC"/>
                </a:solidFill>
                <a:latin typeface="楷体_GB2312" pitchFamily="49" charset="-122"/>
                <a:ea typeface="楷体_GB2312" pitchFamily="49" charset="-122"/>
                <a:sym typeface="Symbol" pitchFamily="18" charset="2"/>
              </a:rPr>
              <a:t></a:t>
            </a:r>
            <a:r>
              <a:rPr lang="en-US" altLang="zh-CN" sz="2800" b="1" dirty="0">
                <a:solidFill>
                  <a:srgbClr val="3333CC"/>
                </a:solidFill>
                <a:latin typeface="楷体_GB2312" pitchFamily="49" charset="-122"/>
                <a:ea typeface="楷体_GB2312" pitchFamily="49" charset="-122"/>
              </a:rPr>
              <a:t>(</a:t>
            </a:r>
            <a:r>
              <a:rPr lang="zh-CN" altLang="en-US" sz="2800" b="1" dirty="0">
                <a:solidFill>
                  <a:srgbClr val="3333CC"/>
                </a:solidFill>
                <a:latin typeface="楷体_GB2312" pitchFamily="49" charset="-122"/>
                <a:ea typeface="楷体_GB2312" pitchFamily="49" charset="-122"/>
              </a:rPr>
              <a:t>生成物</a:t>
            </a:r>
            <a:r>
              <a:rPr lang="en-US" altLang="zh-CN" sz="2800" b="1" dirty="0">
                <a:solidFill>
                  <a:srgbClr val="3333CC"/>
                </a:solidFill>
                <a:latin typeface="楷体_GB2312" pitchFamily="49" charset="-122"/>
                <a:ea typeface="楷体_GB2312" pitchFamily="49" charset="-122"/>
              </a:rPr>
              <a:t>)-</a:t>
            </a:r>
            <a:r>
              <a:rPr lang="en-US" altLang="zh-CN" sz="2800" b="1" dirty="0" err="1">
                <a:solidFill>
                  <a:srgbClr val="3333CC"/>
                </a:solidFill>
                <a:latin typeface="楷体_GB2312" pitchFamily="49" charset="-122"/>
                <a:ea typeface="楷体_GB2312" pitchFamily="49" charset="-122"/>
              </a:rPr>
              <a:t>Σ△</a:t>
            </a:r>
            <a:r>
              <a:rPr lang="en-US" altLang="zh-CN" sz="2800" b="1" baseline="-30000" dirty="0" err="1">
                <a:solidFill>
                  <a:srgbClr val="3333CC"/>
                </a:solidFill>
                <a:latin typeface="楷体_GB2312" pitchFamily="49" charset="-122"/>
                <a:ea typeface="楷体_GB2312" pitchFamily="49" charset="-122"/>
              </a:rPr>
              <a:t>f</a:t>
            </a:r>
            <a:r>
              <a:rPr lang="en-US" altLang="zh-CN" sz="2800" b="1" i="1" dirty="0" err="1">
                <a:solidFill>
                  <a:srgbClr val="3333CC"/>
                </a:solidFill>
                <a:latin typeface="楷体_GB2312" pitchFamily="49" charset="-122"/>
                <a:ea typeface="楷体_GB2312" pitchFamily="49" charset="-122"/>
              </a:rPr>
              <a:t>H</a:t>
            </a:r>
            <a:r>
              <a:rPr lang="en-US" altLang="zh-CN" sz="2800" b="1" baseline="-30000" dirty="0" err="1">
                <a:solidFill>
                  <a:srgbClr val="3333CC"/>
                </a:solidFill>
                <a:latin typeface="楷体_GB2312" pitchFamily="49" charset="-122"/>
                <a:ea typeface="楷体_GB2312" pitchFamily="49" charset="-122"/>
              </a:rPr>
              <a:t>m</a:t>
            </a:r>
            <a:r>
              <a:rPr lang="en-US" altLang="zh-CN" sz="2800" b="1" baseline="30000" dirty="0">
                <a:solidFill>
                  <a:srgbClr val="3333CC"/>
                </a:solidFill>
                <a:latin typeface="楷体_GB2312" pitchFamily="49" charset="-122"/>
                <a:ea typeface="楷体_GB2312" pitchFamily="49" charset="-122"/>
                <a:sym typeface="Symbol" pitchFamily="18" charset="2"/>
              </a:rPr>
              <a:t></a:t>
            </a:r>
            <a:r>
              <a:rPr lang="en-US" altLang="zh-CN" sz="2800" b="1" dirty="0">
                <a:solidFill>
                  <a:srgbClr val="3333CC"/>
                </a:solidFill>
                <a:latin typeface="楷体_GB2312" pitchFamily="49" charset="-122"/>
                <a:ea typeface="楷体_GB2312" pitchFamily="49" charset="-122"/>
              </a:rPr>
              <a:t>(</a:t>
            </a:r>
            <a:r>
              <a:rPr lang="zh-CN" altLang="en-US" sz="2800" b="1" dirty="0">
                <a:solidFill>
                  <a:srgbClr val="3333CC"/>
                </a:solidFill>
                <a:latin typeface="楷体_GB2312" pitchFamily="49" charset="-122"/>
                <a:ea typeface="楷体_GB2312" pitchFamily="49" charset="-122"/>
              </a:rPr>
              <a:t>反应物</a:t>
            </a:r>
            <a:r>
              <a:rPr lang="en-US" altLang="zh-CN" sz="2800" b="1" dirty="0">
                <a:solidFill>
                  <a:srgbClr val="3333CC"/>
                </a:solidFill>
                <a:latin typeface="楷体_GB2312" pitchFamily="49" charset="-122"/>
                <a:ea typeface="楷体_GB2312" pitchFamily="49" charset="-122"/>
              </a:rPr>
              <a:t>)</a:t>
            </a:r>
          </a:p>
        </p:txBody>
      </p:sp>
      <p:sp>
        <p:nvSpPr>
          <p:cNvPr id="425997" name="Text Box 13"/>
          <p:cNvSpPr txBox="1">
            <a:spLocks noChangeArrowheads="1"/>
          </p:cNvSpPr>
          <p:nvPr/>
        </p:nvSpPr>
        <p:spPr bwMode="auto">
          <a:xfrm>
            <a:off x="6456363" y="3716338"/>
            <a:ext cx="3708400" cy="519112"/>
          </a:xfrm>
          <a:prstGeom prst="rect">
            <a:avLst/>
          </a:prstGeom>
          <a:noFill/>
          <a:ln w="9525">
            <a:noFill/>
            <a:miter lim="800000"/>
            <a:headEnd/>
            <a:tailEnd/>
          </a:ln>
          <a:effectLst/>
        </p:spPr>
        <p:txBody>
          <a:bodyPr>
            <a:spAutoFit/>
          </a:bodyPr>
          <a:lstStyle/>
          <a:p>
            <a:pPr algn="ctr">
              <a:lnSpc>
                <a:spcPct val="100000"/>
              </a:lnSpc>
            </a:pPr>
            <a:r>
              <a:rPr lang="en-US" altLang="zh-CN" sz="2800" b="1">
                <a:solidFill>
                  <a:schemeClr val="tx1"/>
                </a:solidFill>
              </a:rPr>
              <a:t>△</a:t>
            </a:r>
            <a:r>
              <a:rPr lang="en-US" altLang="zh-CN" sz="2800" b="1" baseline="-30000">
                <a:solidFill>
                  <a:schemeClr val="tx1"/>
                </a:solidFill>
              </a:rPr>
              <a:t>r</a:t>
            </a:r>
            <a:r>
              <a:rPr lang="en-US" altLang="zh-CN" sz="2800" b="1" i="1">
                <a:solidFill>
                  <a:schemeClr val="tx1"/>
                </a:solidFill>
              </a:rPr>
              <a:t>H</a:t>
            </a:r>
            <a:r>
              <a:rPr lang="zh-CN" altLang="en-US" sz="2800" b="1" baseline="-30000">
                <a:solidFill>
                  <a:schemeClr val="tx1"/>
                </a:solidFill>
              </a:rPr>
              <a:t>总</a:t>
            </a:r>
            <a:r>
              <a:rPr lang="zh-CN" altLang="en-US" sz="2800" b="1">
                <a:solidFill>
                  <a:schemeClr val="tx1"/>
                </a:solidFill>
              </a:rPr>
              <a:t>＝△</a:t>
            </a:r>
            <a:r>
              <a:rPr lang="en-US" altLang="zh-CN" sz="2800" b="1" baseline="-30000">
                <a:solidFill>
                  <a:schemeClr val="tx1"/>
                </a:solidFill>
              </a:rPr>
              <a:t>r</a:t>
            </a:r>
            <a:r>
              <a:rPr lang="en-US" altLang="zh-CN" sz="2800" b="1" i="1">
                <a:solidFill>
                  <a:schemeClr val="tx1"/>
                </a:solidFill>
              </a:rPr>
              <a:t>H</a:t>
            </a:r>
            <a:r>
              <a:rPr lang="en-US" altLang="zh-CN" sz="2800" b="1" baseline="-30000">
                <a:solidFill>
                  <a:schemeClr val="tx1"/>
                </a:solidFill>
              </a:rPr>
              <a:t>1</a:t>
            </a:r>
            <a:r>
              <a:rPr lang="zh-CN" altLang="en-US" sz="2800" b="1">
                <a:solidFill>
                  <a:schemeClr val="tx1"/>
                </a:solidFill>
              </a:rPr>
              <a:t>＋△</a:t>
            </a:r>
            <a:r>
              <a:rPr lang="en-US" altLang="zh-CN" sz="2800" b="1" baseline="-30000">
                <a:solidFill>
                  <a:schemeClr val="tx1"/>
                </a:solidFill>
              </a:rPr>
              <a:t>r</a:t>
            </a:r>
            <a:r>
              <a:rPr lang="en-US" altLang="zh-CN" sz="2800" b="1" i="1">
                <a:solidFill>
                  <a:schemeClr val="tx1"/>
                </a:solidFill>
              </a:rPr>
              <a:t>H</a:t>
            </a:r>
            <a:r>
              <a:rPr lang="en-US" altLang="zh-CN" sz="2800" b="1" baseline="-30000">
                <a:solidFill>
                  <a:schemeClr val="tx1"/>
                </a:solidFill>
              </a:rPr>
              <a:t>2</a:t>
            </a:r>
            <a:endParaRPr lang="en-US" altLang="zh-CN" sz="2800" b="1">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25996"/>
                                        </p:tgtEl>
                                        <p:attrNameLst>
                                          <p:attrName>style.visibility</p:attrName>
                                        </p:attrNameLst>
                                      </p:cBhvr>
                                      <p:to>
                                        <p:strVal val="visible"/>
                                      </p:to>
                                    </p:set>
                                    <p:animEffect transition="in" filter="checkerboard(across)">
                                      <p:cBhvr>
                                        <p:cTn id="7" dur="500"/>
                                        <p:tgtEl>
                                          <p:spTgt spid="42599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25995"/>
                                        </p:tgtEl>
                                        <p:attrNameLst>
                                          <p:attrName>style.visibility</p:attrName>
                                        </p:attrNameLst>
                                      </p:cBhvr>
                                      <p:to>
                                        <p:strVal val="visible"/>
                                      </p:to>
                                    </p:set>
                                    <p:animEffect transition="in" filter="checkerboard(across)">
                                      <p:cBhvr>
                                        <p:cTn id="12" dur="500"/>
                                        <p:tgtEl>
                                          <p:spTgt spid="425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95" grpId="0" autoUpdateAnimBg="0"/>
      <p:bldP spid="425996"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ctrTitle"/>
          </p:nvPr>
        </p:nvSpPr>
        <p:spPr>
          <a:xfrm>
            <a:off x="1487487" y="2130426"/>
            <a:ext cx="9432926" cy="1470025"/>
          </a:xfrm>
        </p:spPr>
        <p:txBody>
          <a:bodyPr/>
          <a:lstStyle/>
          <a:p>
            <a:r>
              <a:rPr lang="zh-CN" altLang="en-US" b="1">
                <a:solidFill>
                  <a:schemeClr val="tx1"/>
                </a:solidFill>
                <a:latin typeface="Times New Roman" pitchFamily="18" charset="0"/>
                <a:ea typeface="楷体_GB2312" pitchFamily="49" charset="-122"/>
              </a:rPr>
              <a:t>第三节　化学反应方向</a:t>
            </a:r>
            <a:r>
              <a:rPr lang="en-US" altLang="zh-CN" b="1">
                <a:solidFill>
                  <a:schemeClr val="tx1"/>
                </a:solidFill>
                <a:latin typeface="Times New Roman" pitchFamily="18" charset="0"/>
                <a:ea typeface="楷体_GB2312" pitchFamily="49" charset="-122"/>
              </a:rPr>
              <a:t>——</a:t>
            </a:r>
            <a:br>
              <a:rPr lang="en-US" altLang="zh-CN" b="1">
                <a:solidFill>
                  <a:schemeClr val="tx1"/>
                </a:solidFill>
                <a:latin typeface="Times New Roman" pitchFamily="18" charset="0"/>
                <a:ea typeface="楷体_GB2312" pitchFamily="49" charset="-122"/>
              </a:rPr>
            </a:br>
            <a:r>
              <a:rPr lang="en-US" altLang="zh-CN" b="1">
                <a:solidFill>
                  <a:schemeClr val="tx1"/>
                </a:solidFill>
                <a:latin typeface="Times New Roman" pitchFamily="18" charset="0"/>
                <a:ea typeface="楷体_GB2312" pitchFamily="49" charset="-122"/>
              </a:rPr>
              <a:t>    </a:t>
            </a:r>
            <a:r>
              <a:rPr lang="zh-CN" altLang="en-US" b="1">
                <a:solidFill>
                  <a:schemeClr val="tx1"/>
                </a:solidFill>
                <a:latin typeface="Times New Roman" pitchFamily="18" charset="0"/>
                <a:ea typeface="楷体_GB2312" pitchFamily="49" charset="-122"/>
              </a:rPr>
              <a:t>熵与</a:t>
            </a:r>
            <a:r>
              <a:rPr lang="en-US" altLang="zh-CN" b="1">
                <a:solidFill>
                  <a:schemeClr val="tx1"/>
                </a:solidFill>
                <a:latin typeface="Times New Roman" pitchFamily="18" charset="0"/>
                <a:ea typeface="楷体_GB2312" pitchFamily="49" charset="-122"/>
              </a:rPr>
              <a:t>Gibbs</a:t>
            </a:r>
            <a:r>
              <a:rPr lang="zh-CN" altLang="en-US" b="1">
                <a:solidFill>
                  <a:schemeClr val="tx1"/>
                </a:solidFill>
                <a:latin typeface="Times New Roman" pitchFamily="18" charset="0"/>
                <a:ea typeface="楷体_GB2312" pitchFamily="49" charset="-122"/>
              </a:rPr>
              <a:t>自由能</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6"/>
          <p:cNvSpPr>
            <a:spLocks noGrp="1"/>
          </p:cNvSpPr>
          <p:nvPr>
            <p:ph type="sldNum" sz="quarter" idx="12"/>
          </p:nvPr>
        </p:nvSpPr>
        <p:spPr/>
        <p:txBody>
          <a:bodyPr/>
          <a:lstStyle/>
          <a:p>
            <a:fld id="{F5D65BD5-3517-471A-9188-8CBBC2EEF6F6}" type="slidenum">
              <a:rPr lang="en-US" altLang="zh-CN"/>
              <a:pPr/>
              <a:t>56</a:t>
            </a:fld>
            <a:endParaRPr lang="en-US" altLang="zh-CN"/>
          </a:p>
        </p:txBody>
      </p:sp>
      <p:sp>
        <p:nvSpPr>
          <p:cNvPr id="476162" name="Rectangle 2"/>
          <p:cNvSpPr>
            <a:spLocks noGrp="1" noChangeArrowheads="1"/>
          </p:cNvSpPr>
          <p:nvPr>
            <p:ph type="title"/>
          </p:nvPr>
        </p:nvSpPr>
        <p:spPr>
          <a:xfrm>
            <a:off x="3071813" y="503239"/>
            <a:ext cx="7613650" cy="433387"/>
          </a:xfrm>
        </p:spPr>
        <p:txBody>
          <a:bodyPr/>
          <a:lstStyle/>
          <a:p>
            <a:pPr algn="ctr"/>
            <a:r>
              <a:rPr lang="zh-CN" altLang="en-US">
                <a:latin typeface="楷体_GB2312" pitchFamily="49" charset="-122"/>
                <a:ea typeface="楷体_GB2312" pitchFamily="49" charset="-122"/>
              </a:rPr>
              <a:t>自发过程</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举例</a:t>
            </a:r>
          </a:p>
        </p:txBody>
      </p:sp>
      <p:graphicFrame>
        <p:nvGraphicFramePr>
          <p:cNvPr id="476163" name="Object 3"/>
          <p:cNvGraphicFramePr>
            <a:graphicFrameLocks noGrp="1" noChangeAspect="1"/>
          </p:cNvGraphicFramePr>
          <p:nvPr>
            <p:ph sz="half" idx="1"/>
          </p:nvPr>
        </p:nvGraphicFramePr>
        <p:xfrm>
          <a:off x="6600825" y="1608139"/>
          <a:ext cx="3816350" cy="452437"/>
        </p:xfrm>
        <a:graphic>
          <a:graphicData uri="http://schemas.openxmlformats.org/presentationml/2006/ole">
            <mc:AlternateContent xmlns:mc="http://schemas.openxmlformats.org/markup-compatibility/2006">
              <mc:Choice xmlns:v="urn:schemas-microsoft-com:vml" Requires="v">
                <p:oleObj spid="_x0000_s476229" name="公式" r:id="rId4" imgW="1777680" imgH="203040" progId="Equation.3">
                  <p:embed/>
                </p:oleObj>
              </mc:Choice>
              <mc:Fallback>
                <p:oleObj name="公式" r:id="rId4" imgW="1777680" imgH="20304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0825" y="1608139"/>
                        <a:ext cx="3816350"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6164" name="Text Box 4"/>
          <p:cNvSpPr txBox="1">
            <a:spLocks noChangeArrowheads="1"/>
          </p:cNvSpPr>
          <p:nvPr/>
        </p:nvSpPr>
        <p:spPr bwMode="auto">
          <a:xfrm>
            <a:off x="1703388" y="1590676"/>
            <a:ext cx="4628190" cy="440955"/>
          </a:xfrm>
          <a:prstGeom prst="rect">
            <a:avLst/>
          </a:prstGeom>
          <a:noFill/>
          <a:ln w="12700" cap="sq">
            <a:noFill/>
            <a:miter lim="800000"/>
            <a:headEnd/>
            <a:tailEnd/>
          </a:ln>
          <a:effectLst/>
        </p:spPr>
        <p:txBody>
          <a:bodyPr wrap="none" tIns="0" bIns="0">
            <a:spAutoFit/>
          </a:bodyPr>
          <a:lstStyle/>
          <a:p>
            <a:pPr>
              <a:lnSpc>
                <a:spcPct val="110000"/>
              </a:lnSpc>
              <a:spcBef>
                <a:spcPct val="0"/>
              </a:spcBef>
            </a:pPr>
            <a:r>
              <a:rPr lang="zh-CN" altLang="en-US" sz="2800" b="1">
                <a:solidFill>
                  <a:srgbClr val="0000FF"/>
                </a:solidFill>
                <a:latin typeface="楷体_GB2312" pitchFamily="49" charset="-122"/>
                <a:ea typeface="楷体_GB2312" pitchFamily="49" charset="-122"/>
              </a:rPr>
              <a:t>例</a:t>
            </a:r>
            <a:r>
              <a:rPr lang="en-US" altLang="zh-CN" sz="2800" b="1">
                <a:solidFill>
                  <a:srgbClr val="0000FF"/>
                </a:solidFill>
                <a:latin typeface="楷体_GB2312" pitchFamily="49" charset="-122"/>
                <a:ea typeface="楷体_GB2312" pitchFamily="49" charset="-122"/>
              </a:rPr>
              <a:t>(</a:t>
            </a:r>
            <a:r>
              <a:rPr lang="zh-CN" altLang="en-US" sz="2800" b="1">
                <a:solidFill>
                  <a:srgbClr val="0000FF"/>
                </a:solidFill>
                <a:latin typeface="楷体_GB2312" pitchFamily="49" charset="-122"/>
                <a:ea typeface="楷体_GB2312" pitchFamily="49" charset="-122"/>
              </a:rPr>
              <a:t>１</a:t>
            </a:r>
            <a:r>
              <a:rPr lang="en-US" altLang="zh-CN" sz="2800" b="1">
                <a:solidFill>
                  <a:srgbClr val="0000FF"/>
                </a:solidFill>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理想气体向真空膨胀</a:t>
            </a:r>
          </a:p>
        </p:txBody>
      </p:sp>
      <p:sp>
        <p:nvSpPr>
          <p:cNvPr id="476168" name="Text Box 8"/>
          <p:cNvSpPr txBox="1">
            <a:spLocks noChangeArrowheads="1"/>
          </p:cNvSpPr>
          <p:nvPr/>
        </p:nvSpPr>
        <p:spPr bwMode="auto">
          <a:xfrm>
            <a:off x="1524000" y="2565401"/>
            <a:ext cx="1402948" cy="440955"/>
          </a:xfrm>
          <a:prstGeom prst="rect">
            <a:avLst/>
          </a:prstGeom>
          <a:noFill/>
          <a:ln w="12700" cap="sq">
            <a:noFill/>
            <a:miter lim="800000"/>
            <a:headEnd/>
            <a:tailEnd/>
          </a:ln>
          <a:effectLst/>
        </p:spPr>
        <p:txBody>
          <a:bodyPr wrap="none" tIns="0" bIns="0">
            <a:spAutoFit/>
          </a:bodyPr>
          <a:lstStyle/>
          <a:p>
            <a:pPr>
              <a:lnSpc>
                <a:spcPct val="110000"/>
              </a:lnSpc>
              <a:spcBef>
                <a:spcPct val="0"/>
              </a:spcBef>
            </a:pPr>
            <a:r>
              <a:rPr lang="zh-CN" altLang="en-US" sz="2800" b="1">
                <a:solidFill>
                  <a:srgbClr val="0000FF"/>
                </a:solidFill>
                <a:latin typeface="楷体_GB2312" pitchFamily="49" charset="-122"/>
                <a:ea typeface="楷体_GB2312" pitchFamily="49" charset="-122"/>
              </a:rPr>
              <a:t>例</a:t>
            </a:r>
            <a:r>
              <a:rPr lang="en-US" altLang="zh-CN" sz="2800" b="1">
                <a:solidFill>
                  <a:srgbClr val="0000FF"/>
                </a:solidFill>
                <a:latin typeface="楷体_GB2312" pitchFamily="49" charset="-122"/>
                <a:ea typeface="楷体_GB2312" pitchFamily="49" charset="-122"/>
              </a:rPr>
              <a:t>(2)</a:t>
            </a:r>
            <a:r>
              <a:rPr lang="zh-CN" altLang="en-US" sz="2800" b="1">
                <a:solidFill>
                  <a:srgbClr val="0000FF"/>
                </a:solidFill>
                <a:latin typeface="楷体_GB2312" pitchFamily="49" charset="-122"/>
                <a:ea typeface="楷体_GB2312" pitchFamily="49" charset="-122"/>
              </a:rPr>
              <a:t>　</a:t>
            </a:r>
          </a:p>
        </p:txBody>
      </p:sp>
      <p:pic>
        <p:nvPicPr>
          <p:cNvPr id="476170" name="Picture 10" descr="ph02999j"/>
          <p:cNvPicPr>
            <a:picLocks noChangeAspect="1" noChangeArrowheads="1"/>
          </p:cNvPicPr>
          <p:nvPr/>
        </p:nvPicPr>
        <p:blipFill>
          <a:blip r:embed="rId6" cstate="print"/>
          <a:srcRect/>
          <a:stretch>
            <a:fillRect/>
          </a:stretch>
        </p:blipFill>
        <p:spPr bwMode="auto">
          <a:xfrm>
            <a:off x="2927350" y="2565400"/>
            <a:ext cx="3048000" cy="2090738"/>
          </a:xfrm>
          <a:prstGeom prst="rect">
            <a:avLst/>
          </a:prstGeom>
          <a:ln>
            <a:noFill/>
          </a:ln>
          <a:effectLst>
            <a:outerShdw blurRad="190500" algn="tl" rotWithShape="0">
              <a:srgbClr val="000000">
                <a:alpha val="70000"/>
              </a:srgbClr>
            </a:outerShdw>
          </a:effectLst>
        </p:spPr>
      </p:pic>
      <p:pic>
        <p:nvPicPr>
          <p:cNvPr id="476173" name="Picture 13" descr="hh01149_"/>
          <p:cNvPicPr>
            <a:picLocks noChangeAspect="1" noChangeArrowheads="1"/>
          </p:cNvPicPr>
          <p:nvPr/>
        </p:nvPicPr>
        <p:blipFill>
          <a:blip r:embed="rId7" cstate="print"/>
          <a:srcRect/>
          <a:stretch>
            <a:fillRect/>
          </a:stretch>
        </p:blipFill>
        <p:spPr bwMode="auto">
          <a:xfrm>
            <a:off x="6383338" y="2460626"/>
            <a:ext cx="3124200" cy="2263775"/>
          </a:xfrm>
          <a:prstGeom prst="rect">
            <a:avLst/>
          </a:prstGeom>
          <a:ln>
            <a:noFill/>
          </a:ln>
          <a:effectLst>
            <a:outerShdw blurRad="190500" algn="tl" rotWithShape="0">
              <a:srgbClr val="000000">
                <a:alpha val="70000"/>
              </a:srgbClr>
            </a:outerShdw>
          </a:effectLst>
        </p:spPr>
      </p:pic>
      <p:sp>
        <p:nvSpPr>
          <p:cNvPr id="476174" name="Text Box 14"/>
          <p:cNvSpPr txBox="1">
            <a:spLocks noChangeArrowheads="1"/>
          </p:cNvSpPr>
          <p:nvPr/>
        </p:nvSpPr>
        <p:spPr bwMode="auto">
          <a:xfrm>
            <a:off x="2495551" y="5300664"/>
            <a:ext cx="6626225" cy="662297"/>
          </a:xfrm>
          <a:prstGeom prst="rect">
            <a:avLst/>
          </a:prstGeom>
          <a:noFill/>
          <a:ln w="9525">
            <a:noFill/>
            <a:miter lim="800000"/>
            <a:headEnd/>
            <a:tailEnd/>
          </a:ln>
          <a:effectLst/>
        </p:spPr>
        <p:txBody>
          <a:bodyPr>
            <a:spAutoFit/>
          </a:bodyPr>
          <a:lstStyle/>
          <a:p>
            <a:pPr>
              <a:lnSpc>
                <a:spcPct val="150000"/>
              </a:lnSpc>
            </a:pPr>
            <a:r>
              <a:rPr lang="zh-CN" altLang="en-US" sz="2800" b="1">
                <a:solidFill>
                  <a:srgbClr val="FF0000"/>
                </a:solidFill>
                <a:ea typeface="楷体_GB2312" pitchFamily="49" charset="-122"/>
              </a:rPr>
              <a:t>结论：</a:t>
            </a:r>
            <a:r>
              <a:rPr lang="zh-CN" altLang="en-US" sz="2800" b="1">
                <a:solidFill>
                  <a:schemeClr val="tx1"/>
                </a:solidFill>
                <a:ea typeface="楷体_GB2312" pitchFamily="49" charset="-122"/>
              </a:rPr>
              <a:t>自发过程，都是不可逆过程。</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76168"/>
                                        </p:tgtEl>
                                        <p:attrNameLst>
                                          <p:attrName>style.visibility</p:attrName>
                                        </p:attrNameLst>
                                      </p:cBhvr>
                                      <p:to>
                                        <p:strVal val="visible"/>
                                      </p:to>
                                    </p:set>
                                    <p:animEffect transition="in" filter="slide(fromBottom)">
                                      <p:cBhvr>
                                        <p:cTn id="7" dur="500"/>
                                        <p:tgtEl>
                                          <p:spTgt spid="476168"/>
                                        </p:tgtEl>
                                      </p:cBhvr>
                                    </p:animEffect>
                                  </p:childTnLst>
                                </p:cTn>
                              </p:par>
                              <p:par>
                                <p:cTn id="8" presetID="12" presetClass="entr" presetSubtype="4" fill="hold" nodeType="withEffect">
                                  <p:stCondLst>
                                    <p:cond delay="0"/>
                                  </p:stCondLst>
                                  <p:childTnLst>
                                    <p:set>
                                      <p:cBhvr>
                                        <p:cTn id="9" dur="1" fill="hold">
                                          <p:stCondLst>
                                            <p:cond delay="0"/>
                                          </p:stCondLst>
                                        </p:cTn>
                                        <p:tgtEl>
                                          <p:spTgt spid="476170"/>
                                        </p:tgtEl>
                                        <p:attrNameLst>
                                          <p:attrName>style.visibility</p:attrName>
                                        </p:attrNameLst>
                                      </p:cBhvr>
                                      <p:to>
                                        <p:strVal val="visible"/>
                                      </p:to>
                                    </p:set>
                                    <p:animEffect transition="in" filter="slide(fromBottom)">
                                      <p:cBhvr>
                                        <p:cTn id="10" dur="500"/>
                                        <p:tgtEl>
                                          <p:spTgt spid="476170"/>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476173"/>
                                        </p:tgtEl>
                                        <p:attrNameLst>
                                          <p:attrName>style.visibility</p:attrName>
                                        </p:attrNameLst>
                                      </p:cBhvr>
                                      <p:to>
                                        <p:strVal val="visible"/>
                                      </p:to>
                                    </p:set>
                                    <p:animEffect transition="in" filter="slide(fromBottom)">
                                      <p:cBhvr>
                                        <p:cTn id="15" dur="500"/>
                                        <p:tgtEl>
                                          <p:spTgt spid="476173"/>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476174"/>
                                        </p:tgtEl>
                                        <p:attrNameLst>
                                          <p:attrName>style.visibility</p:attrName>
                                        </p:attrNameLst>
                                      </p:cBhvr>
                                      <p:to>
                                        <p:strVal val="visible"/>
                                      </p:to>
                                    </p:set>
                                    <p:animEffect transition="in" filter="slide(fromBottom)">
                                      <p:cBhvr>
                                        <p:cTn id="20" dur="500"/>
                                        <p:tgtEl>
                                          <p:spTgt spid="476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8" grpId="0"/>
      <p:bldP spid="47617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6"/>
          <p:cNvSpPr>
            <a:spLocks noGrp="1"/>
          </p:cNvSpPr>
          <p:nvPr>
            <p:ph type="sldNum" sz="quarter" idx="12"/>
          </p:nvPr>
        </p:nvSpPr>
        <p:spPr/>
        <p:txBody>
          <a:bodyPr/>
          <a:lstStyle/>
          <a:p>
            <a:fld id="{79C2514C-48A5-4419-8443-952BAD70A095}" type="slidenum">
              <a:rPr lang="en-US" altLang="zh-CN"/>
              <a:pPr/>
              <a:t>57</a:t>
            </a:fld>
            <a:endParaRPr lang="en-US" altLang="zh-CN"/>
          </a:p>
        </p:txBody>
      </p:sp>
      <p:sp>
        <p:nvSpPr>
          <p:cNvPr id="478210" name="Rectangle 2"/>
          <p:cNvSpPr>
            <a:spLocks noGrp="1" noChangeArrowheads="1"/>
          </p:cNvSpPr>
          <p:nvPr>
            <p:ph type="title"/>
          </p:nvPr>
        </p:nvSpPr>
        <p:spPr>
          <a:xfrm>
            <a:off x="3071813" y="503239"/>
            <a:ext cx="6337300" cy="433387"/>
          </a:xfrm>
        </p:spPr>
        <p:txBody>
          <a:bodyPr/>
          <a:lstStyle/>
          <a:p>
            <a:pPr algn="ctr"/>
            <a:r>
              <a:rPr lang="zh-CN" altLang="en-US" sz="4000">
                <a:latin typeface="华文新魏" pitchFamily="2" charset="-122"/>
                <a:ea typeface="楷体_GB2312" pitchFamily="49" charset="-122"/>
              </a:rPr>
              <a:t>自发过程的特征</a:t>
            </a:r>
          </a:p>
        </p:txBody>
      </p:sp>
      <p:sp>
        <p:nvSpPr>
          <p:cNvPr id="478212" name="Text Box 4"/>
          <p:cNvSpPr txBox="1">
            <a:spLocks noChangeArrowheads="1"/>
          </p:cNvSpPr>
          <p:nvPr/>
        </p:nvSpPr>
        <p:spPr bwMode="auto">
          <a:xfrm>
            <a:off x="1199456" y="2707631"/>
            <a:ext cx="4249738" cy="519113"/>
          </a:xfrm>
          <a:prstGeom prst="rect">
            <a:avLst/>
          </a:prstGeom>
          <a:noFill/>
          <a:ln w="9525" algn="ctr">
            <a:noFill/>
            <a:miter lim="800000"/>
            <a:headEnd/>
            <a:tailEnd/>
          </a:ln>
          <a:effectLst/>
        </p:spPr>
        <p:txBody>
          <a:bodyPr>
            <a:spAutoFit/>
          </a:bodyPr>
          <a:lstStyle/>
          <a:p>
            <a:pPr>
              <a:lnSpc>
                <a:spcPct val="100000"/>
              </a:lnSpc>
            </a:pPr>
            <a:r>
              <a:rPr lang="zh-CN" altLang="en-US" sz="2800" b="1" dirty="0">
                <a:solidFill>
                  <a:schemeClr val="accent2"/>
                </a:solidFill>
                <a:ea typeface="楷体_GB2312" pitchFamily="49" charset="-122"/>
              </a:rPr>
              <a:t>自发过程的特征：</a:t>
            </a:r>
          </a:p>
        </p:txBody>
      </p:sp>
      <p:sp>
        <p:nvSpPr>
          <p:cNvPr id="478213" name="Rectangle 5"/>
          <p:cNvSpPr>
            <a:spLocks noChangeArrowheads="1"/>
          </p:cNvSpPr>
          <p:nvPr/>
        </p:nvSpPr>
        <p:spPr bwMode="auto">
          <a:xfrm>
            <a:off x="2424114" y="3573463"/>
            <a:ext cx="6257925" cy="519112"/>
          </a:xfrm>
          <a:prstGeom prst="rect">
            <a:avLst/>
          </a:prstGeom>
          <a:noFill/>
          <a:ln w="9525" algn="ctr">
            <a:noFill/>
            <a:miter lim="800000"/>
            <a:headEnd/>
            <a:tailEnd/>
          </a:ln>
          <a:effectLst/>
        </p:spPr>
        <p:txBody>
          <a:bodyPr wrap="none" anchor="ctr">
            <a:spAutoFit/>
          </a:bodyPr>
          <a:lstStyle/>
          <a:p>
            <a:pPr>
              <a:lnSpc>
                <a:spcPct val="100000"/>
              </a:lnSpc>
              <a:spcBef>
                <a:spcPct val="0"/>
              </a:spcBef>
            </a:pPr>
            <a:r>
              <a:rPr kumimoji="0" lang="en-US" altLang="zh-CN" sz="2800" b="1">
                <a:solidFill>
                  <a:schemeClr val="tx1"/>
                </a:solidFill>
                <a:latin typeface="楷体_GB2312" pitchFamily="49" charset="-122"/>
                <a:ea typeface="楷体_GB2312" pitchFamily="49" charset="-122"/>
              </a:rPr>
              <a:t>1</a:t>
            </a:r>
            <a:r>
              <a:rPr kumimoji="0" lang="zh-CN" altLang="en-US" sz="2800" b="1">
                <a:solidFill>
                  <a:schemeClr val="tx1"/>
                </a:solidFill>
                <a:latin typeface="楷体_GB2312" pitchFamily="49" charset="-122"/>
                <a:ea typeface="楷体_GB2312" pitchFamily="49" charset="-122"/>
              </a:rPr>
              <a:t>．自发过程具有方向的单一性和限度 </a:t>
            </a:r>
          </a:p>
        </p:txBody>
      </p:sp>
      <p:sp>
        <p:nvSpPr>
          <p:cNvPr id="478214" name="Rectangle 6"/>
          <p:cNvSpPr>
            <a:spLocks noChangeArrowheads="1"/>
          </p:cNvSpPr>
          <p:nvPr/>
        </p:nvSpPr>
        <p:spPr bwMode="auto">
          <a:xfrm>
            <a:off x="2424113" y="4437063"/>
            <a:ext cx="4114800" cy="519112"/>
          </a:xfrm>
          <a:prstGeom prst="rect">
            <a:avLst/>
          </a:prstGeom>
          <a:noFill/>
          <a:ln w="9525" algn="ctr">
            <a:noFill/>
            <a:miter lim="800000"/>
            <a:headEnd/>
            <a:tailEnd/>
          </a:ln>
          <a:effectLst/>
        </p:spPr>
        <p:txBody>
          <a:bodyPr wrap="none" anchor="ctr">
            <a:spAutoFit/>
          </a:bodyPr>
          <a:lstStyle/>
          <a:p>
            <a:pPr>
              <a:lnSpc>
                <a:spcPct val="100000"/>
              </a:lnSpc>
              <a:spcBef>
                <a:spcPct val="0"/>
              </a:spcBef>
            </a:pPr>
            <a:r>
              <a:rPr kumimoji="0" lang="en-US" altLang="zh-CN" sz="2800" b="1">
                <a:solidFill>
                  <a:schemeClr val="tx1"/>
                </a:solidFill>
                <a:latin typeface="楷体_GB2312" pitchFamily="49" charset="-122"/>
                <a:ea typeface="楷体_GB2312" pitchFamily="49" charset="-122"/>
              </a:rPr>
              <a:t>2</a:t>
            </a:r>
            <a:r>
              <a:rPr kumimoji="0" lang="zh-CN" altLang="en-US" sz="2800" b="1">
                <a:solidFill>
                  <a:schemeClr val="tx1"/>
                </a:solidFill>
                <a:latin typeface="楷体_GB2312" pitchFamily="49" charset="-122"/>
                <a:ea typeface="楷体_GB2312" pitchFamily="49" charset="-122"/>
              </a:rPr>
              <a:t>．自发过程的不可逆性 </a:t>
            </a:r>
          </a:p>
        </p:txBody>
      </p:sp>
      <p:sp>
        <p:nvSpPr>
          <p:cNvPr id="478215" name="Rectangle 7"/>
          <p:cNvSpPr>
            <a:spLocks noChangeArrowheads="1"/>
          </p:cNvSpPr>
          <p:nvPr/>
        </p:nvSpPr>
        <p:spPr bwMode="auto">
          <a:xfrm>
            <a:off x="2424114" y="5229226"/>
            <a:ext cx="4829175" cy="519113"/>
          </a:xfrm>
          <a:prstGeom prst="rect">
            <a:avLst/>
          </a:prstGeom>
          <a:noFill/>
          <a:ln w="9525" algn="ctr">
            <a:noFill/>
            <a:miter lim="800000"/>
            <a:headEnd/>
            <a:tailEnd/>
          </a:ln>
          <a:effectLst/>
        </p:spPr>
        <p:txBody>
          <a:bodyPr wrap="none" anchor="ctr">
            <a:spAutoFit/>
          </a:bodyPr>
          <a:lstStyle/>
          <a:p>
            <a:pPr>
              <a:lnSpc>
                <a:spcPct val="100000"/>
              </a:lnSpc>
              <a:spcBef>
                <a:spcPct val="0"/>
              </a:spcBef>
            </a:pPr>
            <a:r>
              <a:rPr kumimoji="0" lang="en-US" altLang="zh-CN" sz="2800" b="1">
                <a:solidFill>
                  <a:schemeClr val="tx1"/>
                </a:solidFill>
                <a:latin typeface="楷体_GB2312" pitchFamily="49" charset="-122"/>
                <a:ea typeface="楷体_GB2312" pitchFamily="49" charset="-122"/>
              </a:rPr>
              <a:t>3</a:t>
            </a:r>
            <a:r>
              <a:rPr kumimoji="0" lang="zh-CN" altLang="en-US" sz="2800" b="1">
                <a:solidFill>
                  <a:schemeClr val="tx1"/>
                </a:solidFill>
                <a:latin typeface="楷体_GB2312" pitchFamily="49" charset="-122"/>
                <a:ea typeface="楷体_GB2312" pitchFamily="49" charset="-122"/>
              </a:rPr>
              <a:t>．自发过程具有作功的能力 </a:t>
            </a:r>
          </a:p>
        </p:txBody>
      </p:sp>
      <p:sp>
        <p:nvSpPr>
          <p:cNvPr id="478216" name="Rectangle 8"/>
          <p:cNvSpPr>
            <a:spLocks noChangeArrowheads="1"/>
          </p:cNvSpPr>
          <p:nvPr/>
        </p:nvSpPr>
        <p:spPr bwMode="auto">
          <a:xfrm>
            <a:off x="167680" y="1639971"/>
            <a:ext cx="11856640" cy="651653"/>
          </a:xfrm>
          <a:prstGeom prst="rect">
            <a:avLst/>
          </a:prstGeom>
          <a:noFill/>
          <a:ln w="9525" algn="ctr">
            <a:noFill/>
            <a:miter lim="800000"/>
            <a:headEnd/>
            <a:tailEnd/>
          </a:ln>
          <a:effectLst/>
        </p:spPr>
        <p:txBody>
          <a:bodyPr wrap="square">
            <a:spAutoFit/>
          </a:bodyPr>
          <a:lstStyle/>
          <a:p>
            <a:pPr>
              <a:lnSpc>
                <a:spcPct val="125000"/>
              </a:lnSpc>
              <a:spcBef>
                <a:spcPct val="0"/>
              </a:spcBef>
            </a:pPr>
            <a:r>
              <a:rPr kumimoji="0" lang="en-US" altLang="zh-CN" b="1" dirty="0">
                <a:solidFill>
                  <a:schemeClr val="tx1"/>
                </a:solidFill>
                <a:latin typeface="楷体_GB2312" pitchFamily="49" charset="-122"/>
                <a:ea typeface="楷体_GB2312" pitchFamily="49" charset="-122"/>
              </a:rPr>
              <a:t>    </a:t>
            </a:r>
            <a:r>
              <a:rPr kumimoji="0" lang="zh-CN" altLang="en-US" b="1" dirty="0">
                <a:solidFill>
                  <a:schemeClr val="tx1"/>
                </a:solidFill>
                <a:latin typeface="楷体_GB2312" pitchFamily="49" charset="-122"/>
                <a:ea typeface="楷体_GB2312" pitchFamily="49" charset="-122"/>
              </a:rPr>
              <a:t>是指任其自然、无需人为施加任何外力，就能自动发生的过程。</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8212"/>
                                        </p:tgtEl>
                                        <p:attrNameLst>
                                          <p:attrName>style.visibility</p:attrName>
                                        </p:attrNameLst>
                                      </p:cBhvr>
                                      <p:to>
                                        <p:strVal val="visible"/>
                                      </p:to>
                                    </p:set>
                                    <p:animEffect transition="in" filter="blinds(horizontal)">
                                      <p:cBhvr>
                                        <p:cTn id="7" dur="500"/>
                                        <p:tgtEl>
                                          <p:spTgt spid="4782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8213"/>
                                        </p:tgtEl>
                                        <p:attrNameLst>
                                          <p:attrName>style.visibility</p:attrName>
                                        </p:attrNameLst>
                                      </p:cBhvr>
                                      <p:to>
                                        <p:strVal val="visible"/>
                                      </p:to>
                                    </p:set>
                                    <p:animEffect transition="in" filter="blinds(horizontal)">
                                      <p:cBhvr>
                                        <p:cTn id="12" dur="500"/>
                                        <p:tgtEl>
                                          <p:spTgt spid="4782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8214"/>
                                        </p:tgtEl>
                                        <p:attrNameLst>
                                          <p:attrName>style.visibility</p:attrName>
                                        </p:attrNameLst>
                                      </p:cBhvr>
                                      <p:to>
                                        <p:strVal val="visible"/>
                                      </p:to>
                                    </p:set>
                                    <p:animEffect transition="in" filter="blinds(horizontal)">
                                      <p:cBhvr>
                                        <p:cTn id="17" dur="500"/>
                                        <p:tgtEl>
                                          <p:spTgt spid="4782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8215"/>
                                        </p:tgtEl>
                                        <p:attrNameLst>
                                          <p:attrName>style.visibility</p:attrName>
                                        </p:attrNameLst>
                                      </p:cBhvr>
                                      <p:to>
                                        <p:strVal val="visible"/>
                                      </p:to>
                                    </p:set>
                                    <p:animEffect transition="in" filter="blinds(horizontal)">
                                      <p:cBhvr>
                                        <p:cTn id="22" dur="500"/>
                                        <p:tgtEl>
                                          <p:spTgt spid="478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2" grpId="0"/>
      <p:bldP spid="478213" grpId="0"/>
      <p:bldP spid="478214" grpId="0"/>
      <p:bldP spid="4782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5"/>
          <p:cNvSpPr>
            <a:spLocks noGrp="1"/>
          </p:cNvSpPr>
          <p:nvPr>
            <p:ph type="sldNum" sz="quarter" idx="12"/>
          </p:nvPr>
        </p:nvSpPr>
        <p:spPr/>
        <p:txBody>
          <a:bodyPr/>
          <a:lstStyle/>
          <a:p>
            <a:fld id="{C8098149-D05F-4D50-9038-5E4E76B30BFB}" type="slidenum">
              <a:rPr lang="en-US" altLang="zh-CN"/>
              <a:pPr/>
              <a:t>58</a:t>
            </a:fld>
            <a:endParaRPr lang="en-US" altLang="zh-CN"/>
          </a:p>
        </p:txBody>
      </p:sp>
      <p:sp>
        <p:nvSpPr>
          <p:cNvPr id="479234" name="Rectangle 2"/>
          <p:cNvSpPr>
            <a:spLocks noChangeArrowheads="1"/>
          </p:cNvSpPr>
          <p:nvPr/>
        </p:nvSpPr>
        <p:spPr bwMode="auto">
          <a:xfrm>
            <a:off x="3048000" y="0"/>
            <a:ext cx="6288088" cy="908050"/>
          </a:xfrm>
          <a:prstGeom prst="rect">
            <a:avLst/>
          </a:prstGeom>
          <a:noFill/>
          <a:ln w="9525">
            <a:noFill/>
            <a:miter lim="800000"/>
            <a:headEnd/>
            <a:tailEnd/>
          </a:ln>
        </p:spPr>
        <p:txBody>
          <a:bodyPr anchor="ctr"/>
          <a:lstStyle/>
          <a:p>
            <a:pPr algn="ctr">
              <a:lnSpc>
                <a:spcPct val="100000"/>
              </a:lnSpc>
              <a:spcBef>
                <a:spcPct val="0"/>
              </a:spcBef>
            </a:pPr>
            <a:r>
              <a:rPr lang="zh-CN" altLang="en-US" sz="3600" b="1">
                <a:solidFill>
                  <a:schemeClr val="tx1"/>
                </a:solidFill>
                <a:ea typeface="楷体_GB2312" pitchFamily="49" charset="-122"/>
              </a:rPr>
              <a:t>怎样判断自发过程的方向</a:t>
            </a:r>
          </a:p>
        </p:txBody>
      </p:sp>
      <p:graphicFrame>
        <p:nvGraphicFramePr>
          <p:cNvPr id="479238" name="Group 6"/>
          <p:cNvGraphicFramePr>
            <a:graphicFrameLocks noGrp="1"/>
          </p:cNvGraphicFramePr>
          <p:nvPr>
            <p:extLst>
              <p:ext uri="{D42A27DB-BD31-4B8C-83A1-F6EECF244321}">
                <p14:modId xmlns:p14="http://schemas.microsoft.com/office/powerpoint/2010/main" val="894492929"/>
              </p:ext>
            </p:extLst>
          </p:nvPr>
        </p:nvGraphicFramePr>
        <p:xfrm>
          <a:off x="1774825" y="1341438"/>
          <a:ext cx="8763000" cy="4543426"/>
        </p:xfrm>
        <a:graphic>
          <a:graphicData uri="http://schemas.openxmlformats.org/drawingml/2006/table">
            <a:tbl>
              <a:tblPr>
                <a:tableStyleId>{775DCB02-9BB8-47FD-8907-85C794F793BA}</a:tableStyleId>
              </a:tblPr>
              <a:tblGrid>
                <a:gridCol w="27432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1138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u="none" strike="noStrike" cap="none" normalizeH="0" baseline="0" dirty="0">
                          <a:ln>
                            <a:noFill/>
                          </a:ln>
                          <a:effectLst/>
                        </a:rPr>
                        <a:t>过  程  </a:t>
                      </a:r>
                      <a:endParaRPr kumimoji="0" lang="zh-CN" altLang="en-US" sz="2800" b="1" i="0" u="none" strike="noStrike" cap="none" normalizeH="0" baseline="0" dirty="0">
                        <a:ln>
                          <a:noFill/>
                        </a:ln>
                        <a:solidFill>
                          <a:srgbClr val="FFFF00"/>
                        </a:solidFill>
                        <a:effectLst/>
                        <a:latin typeface="楷体_GB2312" pitchFamily="49" charset="-122"/>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u="none" strike="noStrike" cap="none" normalizeH="0" baseline="0">
                          <a:ln>
                            <a:noFill/>
                          </a:ln>
                          <a:effectLst/>
                        </a:rPr>
                        <a:t>判  据</a:t>
                      </a:r>
                      <a:endParaRPr kumimoji="0" lang="zh-CN" altLang="en-US" sz="2800" b="1" i="0" u="none" strike="noStrike" cap="none" normalizeH="0" baseline="0">
                        <a:ln>
                          <a:noFill/>
                        </a:ln>
                        <a:solidFill>
                          <a:srgbClr val="FFFF00"/>
                        </a:solidFill>
                        <a:effectLst/>
                        <a:latin typeface="楷体_GB2312" pitchFamily="49" charset="-122"/>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u="none" strike="noStrike" cap="none" normalizeH="0" baseline="0" dirty="0">
                          <a:ln>
                            <a:noFill/>
                          </a:ln>
                          <a:effectLst/>
                        </a:rPr>
                        <a:t>限  度</a:t>
                      </a:r>
                      <a:endParaRPr kumimoji="0" lang="zh-CN" altLang="en-US" sz="2800" b="1" i="0" u="none" strike="noStrike" cap="none" normalizeH="0" baseline="0" dirty="0">
                        <a:ln>
                          <a:noFill/>
                        </a:ln>
                        <a:solidFill>
                          <a:srgbClr val="FFFF00"/>
                        </a:solidFill>
                        <a:effectLst/>
                        <a:latin typeface="楷体_GB2312" pitchFamily="49" charset="-122"/>
                        <a:ea typeface="楷体_GB2312" pitchFamily="49" charset="-122"/>
                      </a:endParaRPr>
                    </a:p>
                  </a:txBody>
                  <a:tcPr anchor="ctr" horzOverflow="overflow"/>
                </a:tc>
                <a:extLst>
                  <a:ext uri="{0D108BD9-81ED-4DB2-BD59-A6C34878D82A}">
                    <a16:rowId xmlns:a16="http://schemas.microsoft.com/office/drawing/2014/main" val="10000"/>
                  </a:ext>
                </a:extLst>
              </a:tr>
              <a:tr h="1155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u="none" strike="noStrike" cap="none" normalizeH="0" baseline="0">
                          <a:ln>
                            <a:noFill/>
                          </a:ln>
                          <a:effectLst/>
                        </a:rPr>
                        <a:t>热的传递</a:t>
                      </a:r>
                      <a:endParaRPr kumimoji="0" lang="zh-CN" altLang="en-US" sz="2800" b="1" i="0" u="none" strike="noStrike" cap="none" normalizeH="0" baseline="0">
                        <a:ln>
                          <a:noFill/>
                        </a:ln>
                        <a:solidFill>
                          <a:schemeClr val="tx1"/>
                        </a:solidFill>
                        <a:effectLst/>
                        <a:latin typeface="楷体_GB2312" pitchFamily="49" charset="-122"/>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u="none" strike="noStrike" cap="none" normalizeH="0" baseline="0" dirty="0">
                          <a:ln>
                            <a:noFill/>
                          </a:ln>
                          <a:effectLst/>
                        </a:rPr>
                        <a:t>T</a:t>
                      </a:r>
                      <a:r>
                        <a:rPr kumimoji="0" lang="en-US" altLang="zh-CN" sz="2800" u="none" strike="noStrike" cap="none" normalizeH="0" baseline="-25000" dirty="0">
                          <a:ln>
                            <a:noFill/>
                          </a:ln>
                          <a:effectLst/>
                        </a:rPr>
                        <a:t>2</a:t>
                      </a:r>
                      <a:r>
                        <a:rPr kumimoji="0" lang="zh-CN" altLang="en-US" sz="2800" u="none" strike="noStrike" cap="none" normalizeH="0" baseline="0" dirty="0">
                          <a:ln>
                            <a:noFill/>
                          </a:ln>
                          <a:effectLst/>
                        </a:rPr>
                        <a:t>＜</a:t>
                      </a:r>
                      <a:r>
                        <a:rPr kumimoji="0" lang="en-US" altLang="zh-CN" sz="2800" u="none" strike="noStrike" cap="none" normalizeH="0" baseline="0" dirty="0">
                          <a:ln>
                            <a:noFill/>
                          </a:ln>
                          <a:effectLst/>
                        </a:rPr>
                        <a:t>T</a:t>
                      </a:r>
                      <a:r>
                        <a:rPr kumimoji="0" lang="en-US" altLang="zh-CN" sz="2800" u="none" strike="noStrike" cap="none" normalizeH="0" baseline="-25000" dirty="0">
                          <a:ln>
                            <a:noFill/>
                          </a:ln>
                          <a:effectLst/>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u="none" strike="noStrike" cap="none" normalizeH="0" baseline="0" dirty="0">
                          <a:ln>
                            <a:noFill/>
                          </a:ln>
                          <a:effectLst/>
                        </a:rPr>
                        <a:t>△T</a:t>
                      </a:r>
                      <a:r>
                        <a:rPr kumimoji="0" lang="zh-CN" altLang="en-US" sz="2800" u="none" strike="noStrike" cap="none" normalizeH="0" baseline="0" dirty="0">
                          <a:ln>
                            <a:noFill/>
                          </a:ln>
                          <a:effectLst/>
                        </a:rPr>
                        <a:t>＝ </a:t>
                      </a:r>
                      <a:r>
                        <a:rPr kumimoji="0" lang="en-US" altLang="zh-CN" sz="2800" u="none" strike="noStrike" cap="none" normalizeH="0" baseline="0" dirty="0">
                          <a:ln>
                            <a:noFill/>
                          </a:ln>
                          <a:effectLst/>
                        </a:rPr>
                        <a:t>T</a:t>
                      </a:r>
                      <a:r>
                        <a:rPr kumimoji="0" lang="en-US" altLang="zh-CN" sz="2800" u="none" strike="noStrike" cap="none" normalizeH="0" baseline="-25000" dirty="0">
                          <a:ln>
                            <a:noFill/>
                          </a:ln>
                          <a:effectLst/>
                        </a:rPr>
                        <a:t>2</a:t>
                      </a:r>
                      <a:r>
                        <a:rPr kumimoji="0" lang="zh-CN" altLang="en-US" sz="2800" u="none" strike="noStrike" cap="none" normalizeH="0" baseline="0" dirty="0">
                          <a:ln>
                            <a:noFill/>
                          </a:ln>
                          <a:effectLst/>
                        </a:rPr>
                        <a:t>－</a:t>
                      </a:r>
                      <a:r>
                        <a:rPr kumimoji="0" lang="en-US" altLang="zh-CN" sz="2800" u="none" strike="noStrike" cap="none" normalizeH="0" baseline="0" dirty="0">
                          <a:ln>
                            <a:noFill/>
                          </a:ln>
                          <a:effectLst/>
                        </a:rPr>
                        <a:t>T</a:t>
                      </a:r>
                      <a:r>
                        <a:rPr kumimoji="0" lang="en-US" altLang="zh-CN" sz="2800" u="none" strike="noStrike" cap="none" normalizeH="0" baseline="-25000" dirty="0">
                          <a:ln>
                            <a:noFill/>
                          </a:ln>
                          <a:effectLst/>
                        </a:rPr>
                        <a:t>1</a:t>
                      </a:r>
                      <a:r>
                        <a:rPr kumimoji="0" lang="en-US" altLang="zh-CN" sz="2800" u="none" strike="noStrike" cap="none" normalizeH="0" baseline="0" dirty="0">
                          <a:ln>
                            <a:noFill/>
                          </a:ln>
                          <a:effectLst/>
                        </a:rPr>
                        <a:t> </a:t>
                      </a:r>
                      <a:r>
                        <a:rPr kumimoji="0" lang="zh-CN" altLang="en-US" sz="2800" u="none" strike="noStrike" cap="none" normalizeH="0" baseline="0" dirty="0">
                          <a:ln>
                            <a:noFill/>
                          </a:ln>
                          <a:effectLst/>
                        </a:rPr>
                        <a:t>＜</a:t>
                      </a:r>
                      <a:r>
                        <a:rPr kumimoji="0" lang="en-US" altLang="zh-CN" sz="2800" u="none" strike="noStrike" cap="none" normalizeH="0" baseline="0" dirty="0">
                          <a:ln>
                            <a:noFill/>
                          </a:ln>
                          <a:effectLst/>
                        </a:rPr>
                        <a:t>0</a:t>
                      </a:r>
                      <a:endParaRPr kumimoji="0" lang="en-US" altLang="zh-CN" sz="2800" b="1" i="0" u="none" strike="noStrike" cap="none" normalizeH="0" baseline="0" dirty="0">
                        <a:ln>
                          <a:noFill/>
                        </a:ln>
                        <a:solidFill>
                          <a:schemeClr val="tx1"/>
                        </a:solidFill>
                        <a:effectLst/>
                        <a:latin typeface="楷体_GB2312" pitchFamily="49" charset="-122"/>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u="none" strike="noStrike" cap="none" normalizeH="0" baseline="0" dirty="0">
                          <a:ln>
                            <a:noFill/>
                          </a:ln>
                          <a:effectLst/>
                        </a:rPr>
                        <a:t>△T</a:t>
                      </a:r>
                      <a:r>
                        <a:rPr kumimoji="0" lang="zh-CN" altLang="en-US" sz="2800" u="none" strike="noStrike" cap="none" normalizeH="0" baseline="0" dirty="0">
                          <a:ln>
                            <a:noFill/>
                          </a:ln>
                          <a:effectLst/>
                        </a:rPr>
                        <a:t>＝</a:t>
                      </a:r>
                      <a:r>
                        <a:rPr kumimoji="0" lang="en-US" altLang="zh-CN" sz="2800" u="none" strike="noStrike" cap="none" normalizeH="0" baseline="0" dirty="0">
                          <a:ln>
                            <a:noFill/>
                          </a:ln>
                          <a:effectLst/>
                        </a:rPr>
                        <a:t>0</a:t>
                      </a:r>
                      <a:endParaRPr kumimoji="0" lang="en-US" altLang="zh-CN" sz="2800" b="1" i="0" u="none" strike="noStrike" cap="none" normalizeH="0" baseline="0" dirty="0">
                        <a:ln>
                          <a:noFill/>
                        </a:ln>
                        <a:solidFill>
                          <a:schemeClr val="tx1"/>
                        </a:solidFill>
                        <a:effectLst/>
                        <a:latin typeface="楷体_GB2312" pitchFamily="49" charset="-122"/>
                        <a:ea typeface="楷体_GB2312" pitchFamily="49" charset="-122"/>
                      </a:endParaRPr>
                    </a:p>
                  </a:txBody>
                  <a:tcPr anchor="ctr" horzOverflow="overflow"/>
                </a:tc>
                <a:extLst>
                  <a:ext uri="{0D108BD9-81ED-4DB2-BD59-A6C34878D82A}">
                    <a16:rowId xmlns:a16="http://schemas.microsoft.com/office/drawing/2014/main" val="10001"/>
                  </a:ext>
                </a:extLst>
              </a:tr>
              <a:tr h="1139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u="none" strike="noStrike" cap="none" normalizeH="0" baseline="0">
                          <a:ln>
                            <a:noFill/>
                          </a:ln>
                          <a:effectLst/>
                        </a:rPr>
                        <a:t>水的流动</a:t>
                      </a:r>
                      <a:endParaRPr kumimoji="0" lang="zh-CN" altLang="en-US" sz="2800" b="1" i="0" u="none" strike="noStrike" cap="none" normalizeH="0" baseline="0">
                        <a:ln>
                          <a:noFill/>
                        </a:ln>
                        <a:solidFill>
                          <a:schemeClr val="tx1"/>
                        </a:solidFill>
                        <a:effectLst/>
                        <a:latin typeface="楷体_GB2312" pitchFamily="49" charset="-122"/>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u="none" strike="noStrike" cap="none" normalizeH="0" baseline="0" dirty="0">
                          <a:ln>
                            <a:noFill/>
                          </a:ln>
                          <a:effectLst/>
                        </a:rPr>
                        <a:t>h</a:t>
                      </a:r>
                      <a:r>
                        <a:rPr kumimoji="0" lang="en-US" altLang="zh-CN" sz="2800" u="none" strike="noStrike" cap="none" normalizeH="0" baseline="-25000" dirty="0">
                          <a:ln>
                            <a:noFill/>
                          </a:ln>
                          <a:effectLst/>
                        </a:rPr>
                        <a:t>2</a:t>
                      </a:r>
                      <a:r>
                        <a:rPr kumimoji="0" lang="zh-CN" altLang="en-US" sz="2800" u="none" strike="noStrike" cap="none" normalizeH="0" baseline="0" dirty="0">
                          <a:ln>
                            <a:noFill/>
                          </a:ln>
                          <a:effectLst/>
                        </a:rPr>
                        <a:t>＜</a:t>
                      </a:r>
                      <a:r>
                        <a:rPr kumimoji="0" lang="en-US" altLang="zh-CN" sz="2800" u="none" strike="noStrike" cap="none" normalizeH="0" baseline="0" dirty="0">
                          <a:ln>
                            <a:noFill/>
                          </a:ln>
                          <a:effectLst/>
                        </a:rPr>
                        <a:t>h</a:t>
                      </a:r>
                      <a:r>
                        <a:rPr kumimoji="0" lang="en-US" altLang="zh-CN" sz="2800" u="none" strike="noStrike" cap="none" normalizeH="0" baseline="-25000" dirty="0">
                          <a:ln>
                            <a:noFill/>
                          </a:ln>
                          <a:effectLst/>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u="none" strike="noStrike" cap="none" normalizeH="0" baseline="0" dirty="0">
                          <a:ln>
                            <a:noFill/>
                          </a:ln>
                          <a:effectLst/>
                        </a:rPr>
                        <a:t>△h</a:t>
                      </a:r>
                      <a:r>
                        <a:rPr kumimoji="0" lang="zh-CN" altLang="en-US" sz="2800" u="none" strike="noStrike" cap="none" normalizeH="0" baseline="0" dirty="0">
                          <a:ln>
                            <a:noFill/>
                          </a:ln>
                          <a:effectLst/>
                        </a:rPr>
                        <a:t>＝ </a:t>
                      </a:r>
                      <a:r>
                        <a:rPr kumimoji="0" lang="en-US" altLang="zh-CN" sz="2800" u="none" strike="noStrike" cap="none" normalizeH="0" baseline="0" dirty="0">
                          <a:ln>
                            <a:noFill/>
                          </a:ln>
                          <a:effectLst/>
                        </a:rPr>
                        <a:t>h</a:t>
                      </a:r>
                      <a:r>
                        <a:rPr kumimoji="0" lang="en-US" altLang="zh-CN" sz="2800" u="none" strike="noStrike" cap="none" normalizeH="0" baseline="-25000" dirty="0">
                          <a:ln>
                            <a:noFill/>
                          </a:ln>
                          <a:effectLst/>
                        </a:rPr>
                        <a:t>2</a:t>
                      </a:r>
                      <a:r>
                        <a:rPr kumimoji="0" lang="zh-CN" altLang="en-US" sz="2800" u="none" strike="noStrike" cap="none" normalizeH="0" baseline="0" dirty="0">
                          <a:ln>
                            <a:noFill/>
                          </a:ln>
                          <a:effectLst/>
                        </a:rPr>
                        <a:t>－</a:t>
                      </a:r>
                      <a:r>
                        <a:rPr kumimoji="0" lang="en-US" altLang="zh-CN" sz="2800" u="none" strike="noStrike" cap="none" normalizeH="0" baseline="0" dirty="0">
                          <a:ln>
                            <a:noFill/>
                          </a:ln>
                          <a:effectLst/>
                        </a:rPr>
                        <a:t>h</a:t>
                      </a:r>
                      <a:r>
                        <a:rPr kumimoji="0" lang="en-US" altLang="zh-CN" sz="2800" u="none" strike="noStrike" cap="none" normalizeH="0" baseline="-25000" dirty="0">
                          <a:ln>
                            <a:noFill/>
                          </a:ln>
                          <a:effectLst/>
                        </a:rPr>
                        <a:t>1</a:t>
                      </a:r>
                      <a:r>
                        <a:rPr kumimoji="0" lang="en-US" altLang="zh-CN" sz="2800" u="none" strike="noStrike" cap="none" normalizeH="0" baseline="0" dirty="0">
                          <a:ln>
                            <a:noFill/>
                          </a:ln>
                          <a:effectLst/>
                        </a:rPr>
                        <a:t> </a:t>
                      </a:r>
                      <a:r>
                        <a:rPr kumimoji="0" lang="zh-CN" altLang="en-US" sz="2800" u="none" strike="noStrike" cap="none" normalizeH="0" baseline="0" dirty="0">
                          <a:ln>
                            <a:noFill/>
                          </a:ln>
                          <a:effectLst/>
                        </a:rPr>
                        <a:t>＜</a:t>
                      </a:r>
                      <a:r>
                        <a:rPr kumimoji="0" lang="en-US" altLang="zh-CN" sz="2800" u="none" strike="noStrike" cap="none" normalizeH="0" baseline="0" dirty="0">
                          <a:ln>
                            <a:noFill/>
                          </a:ln>
                          <a:effectLst/>
                        </a:rPr>
                        <a:t>0</a:t>
                      </a:r>
                      <a:endParaRPr kumimoji="0" lang="en-US" altLang="zh-CN" sz="2800" b="1" i="0" u="none" strike="noStrike" cap="none" normalizeH="0" baseline="0" dirty="0">
                        <a:ln>
                          <a:noFill/>
                        </a:ln>
                        <a:solidFill>
                          <a:schemeClr val="tx1"/>
                        </a:solidFill>
                        <a:effectLst/>
                        <a:latin typeface="楷体_GB2312" pitchFamily="49" charset="-122"/>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u="none" strike="noStrike" cap="none" normalizeH="0" baseline="0" dirty="0">
                          <a:ln>
                            <a:noFill/>
                          </a:ln>
                          <a:effectLst/>
                        </a:rPr>
                        <a:t>△h</a:t>
                      </a:r>
                      <a:r>
                        <a:rPr kumimoji="0" lang="zh-CN" altLang="en-US" sz="2800" u="none" strike="noStrike" cap="none" normalizeH="0" baseline="0" dirty="0">
                          <a:ln>
                            <a:noFill/>
                          </a:ln>
                          <a:effectLst/>
                        </a:rPr>
                        <a:t>＝</a:t>
                      </a:r>
                      <a:r>
                        <a:rPr kumimoji="0" lang="en-US" altLang="zh-CN" sz="2800" u="none" strike="noStrike" cap="none" normalizeH="0" baseline="0" dirty="0">
                          <a:ln>
                            <a:noFill/>
                          </a:ln>
                          <a:effectLst/>
                        </a:rPr>
                        <a:t>0</a:t>
                      </a:r>
                      <a:endParaRPr kumimoji="0" lang="en-US" altLang="zh-CN" sz="2800" b="1" i="0" u="none" strike="noStrike" cap="none" normalizeH="0" baseline="0" dirty="0">
                        <a:ln>
                          <a:noFill/>
                        </a:ln>
                        <a:solidFill>
                          <a:schemeClr val="tx1"/>
                        </a:solidFill>
                        <a:effectLst/>
                        <a:latin typeface="楷体_GB2312" pitchFamily="49" charset="-122"/>
                        <a:ea typeface="楷体_GB2312" pitchFamily="49" charset="-122"/>
                      </a:endParaRPr>
                    </a:p>
                  </a:txBody>
                  <a:tcPr anchor="ctr" horzOverflow="overflow"/>
                </a:tc>
                <a:extLst>
                  <a:ext uri="{0D108BD9-81ED-4DB2-BD59-A6C34878D82A}">
                    <a16:rowId xmlns:a16="http://schemas.microsoft.com/office/drawing/2014/main" val="10002"/>
                  </a:ext>
                </a:extLst>
              </a:tr>
              <a:tr h="1109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u="none" strike="noStrike" cap="none" normalizeH="0" baseline="0">
                          <a:ln>
                            <a:noFill/>
                          </a:ln>
                          <a:effectLst/>
                        </a:rPr>
                        <a:t>气体扩散</a:t>
                      </a:r>
                      <a:endParaRPr kumimoji="0" lang="zh-CN" altLang="en-US" sz="2800" b="1" i="0" u="none" strike="noStrike" cap="none" normalizeH="0" baseline="0">
                        <a:ln>
                          <a:noFill/>
                        </a:ln>
                        <a:solidFill>
                          <a:schemeClr val="tx1"/>
                        </a:solidFill>
                        <a:effectLst/>
                        <a:latin typeface="楷体_GB2312" pitchFamily="49" charset="-122"/>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u="none" strike="noStrike" cap="none" normalizeH="0" baseline="0" dirty="0">
                          <a:ln>
                            <a:noFill/>
                          </a:ln>
                          <a:effectLst/>
                        </a:rPr>
                        <a:t>P</a:t>
                      </a:r>
                      <a:r>
                        <a:rPr kumimoji="0" lang="en-US" altLang="zh-CN" sz="2800" u="none" strike="noStrike" cap="none" normalizeH="0" baseline="-25000" dirty="0">
                          <a:ln>
                            <a:noFill/>
                          </a:ln>
                          <a:effectLst/>
                        </a:rPr>
                        <a:t>2</a:t>
                      </a:r>
                      <a:r>
                        <a:rPr kumimoji="0" lang="zh-CN" altLang="en-US" sz="2800" u="none" strike="noStrike" cap="none" normalizeH="0" baseline="0" dirty="0">
                          <a:ln>
                            <a:noFill/>
                          </a:ln>
                          <a:effectLst/>
                        </a:rPr>
                        <a:t>＜</a:t>
                      </a:r>
                      <a:r>
                        <a:rPr kumimoji="0" lang="en-US" altLang="zh-CN" sz="2800" u="none" strike="noStrike" cap="none" normalizeH="0" baseline="0" dirty="0">
                          <a:ln>
                            <a:noFill/>
                          </a:ln>
                          <a:effectLst/>
                        </a:rPr>
                        <a:t>P</a:t>
                      </a:r>
                      <a:r>
                        <a:rPr kumimoji="0" lang="en-US" altLang="zh-CN" sz="2800" u="none" strike="noStrike" cap="none" normalizeH="0" baseline="-25000" dirty="0">
                          <a:ln>
                            <a:noFill/>
                          </a:ln>
                          <a:effectLst/>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u="none" strike="noStrike" cap="none" normalizeH="0" baseline="0" dirty="0">
                          <a:ln>
                            <a:noFill/>
                          </a:ln>
                          <a:effectLst/>
                        </a:rPr>
                        <a:t>△P</a:t>
                      </a:r>
                      <a:r>
                        <a:rPr kumimoji="0" lang="zh-CN" altLang="en-US" sz="2800" u="none" strike="noStrike" cap="none" normalizeH="0" baseline="0" dirty="0">
                          <a:ln>
                            <a:noFill/>
                          </a:ln>
                          <a:effectLst/>
                        </a:rPr>
                        <a:t>＝ </a:t>
                      </a:r>
                      <a:r>
                        <a:rPr kumimoji="0" lang="en-US" altLang="zh-CN" sz="2800" u="none" strike="noStrike" cap="none" normalizeH="0" baseline="0" dirty="0">
                          <a:ln>
                            <a:noFill/>
                          </a:ln>
                          <a:effectLst/>
                        </a:rPr>
                        <a:t>P</a:t>
                      </a:r>
                      <a:r>
                        <a:rPr kumimoji="0" lang="en-US" altLang="zh-CN" sz="2800" u="none" strike="noStrike" cap="none" normalizeH="0" baseline="-25000" dirty="0">
                          <a:ln>
                            <a:noFill/>
                          </a:ln>
                          <a:effectLst/>
                        </a:rPr>
                        <a:t>2</a:t>
                      </a:r>
                      <a:r>
                        <a:rPr kumimoji="0" lang="zh-CN" altLang="en-US" sz="2800" u="none" strike="noStrike" cap="none" normalizeH="0" baseline="0" dirty="0">
                          <a:ln>
                            <a:noFill/>
                          </a:ln>
                          <a:effectLst/>
                        </a:rPr>
                        <a:t>－</a:t>
                      </a:r>
                      <a:r>
                        <a:rPr kumimoji="0" lang="en-US" altLang="zh-CN" sz="2800" u="none" strike="noStrike" cap="none" normalizeH="0" baseline="0" dirty="0">
                          <a:ln>
                            <a:noFill/>
                          </a:ln>
                          <a:effectLst/>
                        </a:rPr>
                        <a:t>P</a:t>
                      </a:r>
                      <a:r>
                        <a:rPr kumimoji="0" lang="en-US" altLang="zh-CN" sz="2800" u="none" strike="noStrike" cap="none" normalizeH="0" baseline="-25000" dirty="0">
                          <a:ln>
                            <a:noFill/>
                          </a:ln>
                          <a:effectLst/>
                        </a:rPr>
                        <a:t>1</a:t>
                      </a:r>
                      <a:r>
                        <a:rPr kumimoji="0" lang="en-US" altLang="zh-CN" sz="2800" u="none" strike="noStrike" cap="none" normalizeH="0" baseline="0" dirty="0">
                          <a:ln>
                            <a:noFill/>
                          </a:ln>
                          <a:effectLst/>
                        </a:rPr>
                        <a:t> </a:t>
                      </a:r>
                      <a:r>
                        <a:rPr kumimoji="0" lang="zh-CN" altLang="en-US" sz="2800" u="none" strike="noStrike" cap="none" normalizeH="0" baseline="0" dirty="0">
                          <a:ln>
                            <a:noFill/>
                          </a:ln>
                          <a:effectLst/>
                        </a:rPr>
                        <a:t>＜</a:t>
                      </a:r>
                      <a:r>
                        <a:rPr kumimoji="0" lang="en-US" altLang="zh-CN" sz="2800" u="none" strike="noStrike" cap="none" normalizeH="0" baseline="0" dirty="0">
                          <a:ln>
                            <a:noFill/>
                          </a:ln>
                          <a:effectLst/>
                        </a:rPr>
                        <a:t>0</a:t>
                      </a:r>
                      <a:endParaRPr kumimoji="0" lang="en-US" altLang="zh-CN" sz="2800" b="1" i="0" u="none" strike="noStrike" cap="none" normalizeH="0" baseline="0" dirty="0">
                        <a:ln>
                          <a:noFill/>
                        </a:ln>
                        <a:solidFill>
                          <a:schemeClr val="tx1"/>
                        </a:solidFill>
                        <a:effectLst/>
                        <a:latin typeface="楷体_GB2312" pitchFamily="49" charset="-122"/>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u="none" strike="noStrike" cap="none" normalizeH="0" baseline="0" dirty="0">
                          <a:ln>
                            <a:noFill/>
                          </a:ln>
                          <a:effectLst/>
                        </a:rPr>
                        <a:t>△P</a:t>
                      </a:r>
                      <a:r>
                        <a:rPr kumimoji="0" lang="zh-CN" altLang="en-US" sz="2800" u="none" strike="noStrike" cap="none" normalizeH="0" baseline="0" dirty="0">
                          <a:ln>
                            <a:noFill/>
                          </a:ln>
                          <a:effectLst/>
                        </a:rPr>
                        <a:t>＝</a:t>
                      </a:r>
                      <a:r>
                        <a:rPr kumimoji="0" lang="en-US" altLang="zh-CN" sz="2800" u="none" strike="noStrike" cap="none" normalizeH="0" baseline="0" dirty="0">
                          <a:ln>
                            <a:noFill/>
                          </a:ln>
                          <a:effectLst/>
                        </a:rPr>
                        <a:t>0</a:t>
                      </a:r>
                      <a:endParaRPr kumimoji="0" lang="en-US" altLang="zh-CN" sz="2800" b="1" i="0" u="none" strike="noStrike" cap="none" normalizeH="0" baseline="0" dirty="0">
                        <a:ln>
                          <a:noFill/>
                        </a:ln>
                        <a:solidFill>
                          <a:schemeClr val="tx1"/>
                        </a:solidFill>
                        <a:effectLst/>
                        <a:latin typeface="楷体_GB2312" pitchFamily="49" charset="-122"/>
                        <a:ea typeface="楷体_GB2312" pitchFamily="49" charset="-122"/>
                      </a:endParaRPr>
                    </a:p>
                  </a:txBody>
                  <a:tcPr anchor="ctr" horzOverflow="overflow"/>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79238"/>
                                        </p:tgtEl>
                                        <p:attrNameLst>
                                          <p:attrName>style.visibility</p:attrName>
                                        </p:attrNameLst>
                                      </p:cBhvr>
                                      <p:to>
                                        <p:strVal val="visible"/>
                                      </p:to>
                                    </p:set>
                                    <p:animEffect transition="in" filter="checkerboard(across)">
                                      <p:cBhvr>
                                        <p:cTn id="7" dur="500"/>
                                        <p:tgtEl>
                                          <p:spTgt spid="479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fld id="{965B0F9E-8C1A-45C5-8F5D-D25DECCB83C4}" type="slidenum">
              <a:rPr lang="en-US" altLang="zh-CN"/>
              <a:pPr/>
              <a:t>59</a:t>
            </a:fld>
            <a:endParaRPr lang="en-US" altLang="zh-CN"/>
          </a:p>
        </p:txBody>
      </p:sp>
      <p:sp>
        <p:nvSpPr>
          <p:cNvPr id="480260" name="Rectangle 4"/>
          <p:cNvSpPr>
            <a:spLocks noChangeArrowheads="1"/>
          </p:cNvSpPr>
          <p:nvPr/>
        </p:nvSpPr>
        <p:spPr bwMode="auto">
          <a:xfrm>
            <a:off x="2011363" y="4581526"/>
            <a:ext cx="4876800" cy="564257"/>
          </a:xfrm>
          <a:prstGeom prst="rect">
            <a:avLst/>
          </a:prstGeom>
          <a:noFill/>
          <a:ln w="9525">
            <a:noFill/>
            <a:miter lim="800000"/>
            <a:headEnd/>
            <a:tailEnd/>
          </a:ln>
          <a:effectLst/>
        </p:spPr>
        <p:txBody>
          <a:bodyPr>
            <a:spAutoFit/>
          </a:bodyPr>
          <a:lstStyle/>
          <a:p>
            <a:pPr>
              <a:lnSpc>
                <a:spcPct val="120000"/>
              </a:lnSpc>
              <a:spcBef>
                <a:spcPct val="0"/>
              </a:spcBef>
            </a:pPr>
            <a:r>
              <a:rPr lang="en-US" altLang="zh-CN" sz="2800" b="1">
                <a:solidFill>
                  <a:schemeClr val="tx1"/>
                </a:solidFill>
                <a:ea typeface="幼圆" pitchFamily="49" charset="-122"/>
              </a:rPr>
              <a:t>CaCO</a:t>
            </a:r>
            <a:r>
              <a:rPr lang="en-US" altLang="zh-CN" sz="2800" b="1" baseline="-25000">
                <a:solidFill>
                  <a:schemeClr val="tx1"/>
                </a:solidFill>
                <a:ea typeface="幼圆" pitchFamily="49" charset="-122"/>
              </a:rPr>
              <a:t>3</a:t>
            </a:r>
            <a:r>
              <a:rPr lang="en-US" altLang="zh-CN" sz="2800" b="1">
                <a:solidFill>
                  <a:schemeClr val="tx1"/>
                </a:solidFill>
                <a:ea typeface="幼圆" pitchFamily="49" charset="-122"/>
              </a:rPr>
              <a:t>(s) → CO</a:t>
            </a:r>
            <a:r>
              <a:rPr lang="en-US" altLang="zh-CN" sz="2800" b="1" baseline="-25000">
                <a:solidFill>
                  <a:schemeClr val="tx1"/>
                </a:solidFill>
                <a:ea typeface="幼圆" pitchFamily="49" charset="-122"/>
              </a:rPr>
              <a:t>2</a:t>
            </a:r>
            <a:r>
              <a:rPr lang="en-US" altLang="zh-CN" sz="2800" b="1">
                <a:solidFill>
                  <a:schemeClr val="tx1"/>
                </a:solidFill>
                <a:ea typeface="幼圆" pitchFamily="49" charset="-122"/>
              </a:rPr>
              <a:t>(g) + CaO(s)</a:t>
            </a:r>
            <a:r>
              <a:rPr lang="en-US" altLang="zh-CN" sz="2800" b="1" baseline="-25000">
                <a:solidFill>
                  <a:schemeClr val="tx1"/>
                </a:solidFill>
                <a:ea typeface="幼圆" pitchFamily="49" charset="-122"/>
              </a:rPr>
              <a:t>     </a:t>
            </a:r>
            <a:endParaRPr lang="en-US" altLang="zh-CN" sz="2800" b="1">
              <a:solidFill>
                <a:schemeClr val="tx1"/>
              </a:solidFill>
              <a:ea typeface="幼圆" pitchFamily="49" charset="-122"/>
            </a:endParaRPr>
          </a:p>
        </p:txBody>
      </p:sp>
      <p:sp>
        <p:nvSpPr>
          <p:cNvPr id="480261" name="Text Box 5"/>
          <p:cNvSpPr txBox="1">
            <a:spLocks noChangeArrowheads="1"/>
          </p:cNvSpPr>
          <p:nvPr/>
        </p:nvSpPr>
        <p:spPr bwMode="auto">
          <a:xfrm>
            <a:off x="2112963" y="1700214"/>
            <a:ext cx="4703762" cy="564257"/>
          </a:xfrm>
          <a:prstGeom prst="rect">
            <a:avLst/>
          </a:prstGeom>
          <a:noFill/>
          <a:ln w="9525">
            <a:noFill/>
            <a:miter lim="800000"/>
            <a:headEnd/>
            <a:tailEnd/>
          </a:ln>
          <a:effectLst/>
        </p:spPr>
        <p:txBody>
          <a:bodyPr>
            <a:spAutoFit/>
          </a:bodyPr>
          <a:lstStyle/>
          <a:p>
            <a:pPr>
              <a:lnSpc>
                <a:spcPct val="120000"/>
              </a:lnSpc>
              <a:spcBef>
                <a:spcPct val="0"/>
              </a:spcBef>
            </a:pPr>
            <a:r>
              <a:rPr lang="en-US" altLang="zh-CN" sz="2800" b="1">
                <a:solidFill>
                  <a:schemeClr val="tx1"/>
                </a:solidFill>
                <a:ea typeface="幼圆" pitchFamily="49" charset="-122"/>
              </a:rPr>
              <a:t>Zn + CuSO</a:t>
            </a:r>
            <a:r>
              <a:rPr lang="en-US" altLang="zh-CN" sz="2800" b="1" baseline="-25000">
                <a:solidFill>
                  <a:schemeClr val="tx1"/>
                </a:solidFill>
                <a:ea typeface="幼圆" pitchFamily="49" charset="-122"/>
              </a:rPr>
              <a:t>4  </a:t>
            </a:r>
            <a:r>
              <a:rPr lang="en-US" altLang="zh-CN" sz="2800" b="1">
                <a:solidFill>
                  <a:schemeClr val="tx1"/>
                </a:solidFill>
                <a:ea typeface="幼圆" pitchFamily="49" charset="-122"/>
              </a:rPr>
              <a:t>→ Cu + ZnSO</a:t>
            </a:r>
            <a:r>
              <a:rPr lang="en-US" altLang="zh-CN" sz="2800" b="1" baseline="-25000">
                <a:solidFill>
                  <a:schemeClr val="tx1"/>
                </a:solidFill>
                <a:ea typeface="幼圆" pitchFamily="49" charset="-122"/>
              </a:rPr>
              <a:t>4</a:t>
            </a:r>
            <a:endParaRPr lang="en-US" altLang="zh-CN" sz="2800">
              <a:solidFill>
                <a:schemeClr val="tx1"/>
              </a:solidFill>
            </a:endParaRPr>
          </a:p>
        </p:txBody>
      </p:sp>
      <p:sp>
        <p:nvSpPr>
          <p:cNvPr id="480262" name="Text Box 6"/>
          <p:cNvSpPr txBox="1">
            <a:spLocks noChangeArrowheads="1"/>
          </p:cNvSpPr>
          <p:nvPr/>
        </p:nvSpPr>
        <p:spPr bwMode="auto">
          <a:xfrm>
            <a:off x="5029201" y="2492376"/>
            <a:ext cx="4379913" cy="564257"/>
          </a:xfrm>
          <a:prstGeom prst="rect">
            <a:avLst/>
          </a:prstGeom>
          <a:noFill/>
          <a:ln w="9525">
            <a:noFill/>
            <a:miter lim="800000"/>
            <a:headEnd/>
            <a:tailEnd/>
          </a:ln>
          <a:effectLst/>
        </p:spPr>
        <p:txBody>
          <a:bodyPr>
            <a:spAutoFit/>
          </a:bodyPr>
          <a:lstStyle/>
          <a:p>
            <a:pPr>
              <a:lnSpc>
                <a:spcPct val="120000"/>
              </a:lnSpc>
              <a:spcBef>
                <a:spcPct val="0"/>
              </a:spcBef>
            </a:pPr>
            <a:r>
              <a:rPr lang="en-US" altLang="zh-CN" sz="2800" b="1" dirty="0" err="1">
                <a:solidFill>
                  <a:schemeClr val="tx1"/>
                </a:solidFill>
                <a:ea typeface="幼圆" pitchFamily="49" charset="-122"/>
              </a:rPr>
              <a:t>Δ</a:t>
            </a:r>
            <a:r>
              <a:rPr lang="en-US" altLang="zh-CN" sz="2800" b="1" baseline="-25000" dirty="0" err="1">
                <a:solidFill>
                  <a:schemeClr val="tx1"/>
                </a:solidFill>
                <a:ea typeface="幼圆" pitchFamily="49" charset="-122"/>
              </a:rPr>
              <a:t>r</a:t>
            </a:r>
            <a:r>
              <a:rPr lang="en-US" altLang="zh-CN" sz="2800" b="1" i="1" dirty="0" err="1">
                <a:solidFill>
                  <a:schemeClr val="tx1"/>
                </a:solidFill>
                <a:ea typeface="幼圆" pitchFamily="49" charset="-122"/>
              </a:rPr>
              <a:t>H</a:t>
            </a:r>
            <a:r>
              <a:rPr lang="en-US" altLang="zh-CN" sz="2800" b="1" baseline="-25000" dirty="0" err="1">
                <a:solidFill>
                  <a:schemeClr val="tx1"/>
                </a:solidFill>
                <a:ea typeface="幼圆" pitchFamily="49" charset="-122"/>
              </a:rPr>
              <a:t>m</a:t>
            </a:r>
            <a:r>
              <a:rPr lang="en-US" altLang="zh-CN" sz="2800" b="1" baseline="30000" dirty="0">
                <a:solidFill>
                  <a:schemeClr val="tx1"/>
                </a:solidFill>
                <a:sym typeface="Symbol" pitchFamily="18" charset="2"/>
              </a:rPr>
              <a:t></a:t>
            </a:r>
            <a:r>
              <a:rPr lang="en-US" altLang="zh-CN" sz="2800" b="1" dirty="0">
                <a:solidFill>
                  <a:schemeClr val="tx1"/>
                </a:solidFill>
                <a:ea typeface="幼圆" pitchFamily="49" charset="-122"/>
              </a:rPr>
              <a:t> = -111.44kJ</a:t>
            </a:r>
            <a:r>
              <a:rPr lang="en-US" altLang="zh-CN" sz="2800" b="1" baseline="30000" dirty="0">
                <a:solidFill>
                  <a:schemeClr val="tx1"/>
                </a:solidFill>
                <a:ea typeface="幼圆" pitchFamily="49" charset="-122"/>
              </a:rPr>
              <a:t>.</a:t>
            </a:r>
            <a:r>
              <a:rPr lang="en-US" altLang="zh-CN" sz="2800" b="1" dirty="0">
                <a:solidFill>
                  <a:schemeClr val="tx1"/>
                </a:solidFill>
                <a:ea typeface="幼圆" pitchFamily="49" charset="-122"/>
              </a:rPr>
              <a:t>mol</a:t>
            </a:r>
            <a:r>
              <a:rPr lang="en-US" altLang="zh-CN" sz="2800" b="1" baseline="30000" dirty="0">
                <a:solidFill>
                  <a:schemeClr val="tx1"/>
                </a:solidFill>
                <a:ea typeface="幼圆" pitchFamily="49" charset="-122"/>
              </a:rPr>
              <a:t>-1</a:t>
            </a:r>
            <a:r>
              <a:rPr lang="en-US" altLang="zh-CN" sz="2800" b="1" dirty="0">
                <a:solidFill>
                  <a:schemeClr val="tx1"/>
                </a:solidFill>
                <a:ea typeface="幼圆" pitchFamily="49" charset="-122"/>
              </a:rPr>
              <a:t>&lt;0</a:t>
            </a:r>
          </a:p>
        </p:txBody>
      </p:sp>
      <p:sp>
        <p:nvSpPr>
          <p:cNvPr id="480263" name="Text Box 7"/>
          <p:cNvSpPr txBox="1">
            <a:spLocks noChangeArrowheads="1"/>
          </p:cNvSpPr>
          <p:nvPr/>
        </p:nvSpPr>
        <p:spPr bwMode="auto">
          <a:xfrm>
            <a:off x="2049463" y="3284539"/>
            <a:ext cx="4838700" cy="564257"/>
          </a:xfrm>
          <a:prstGeom prst="rect">
            <a:avLst/>
          </a:prstGeom>
          <a:noFill/>
          <a:ln w="9525">
            <a:noFill/>
            <a:miter lim="800000"/>
            <a:headEnd/>
            <a:tailEnd/>
          </a:ln>
          <a:effectLst/>
        </p:spPr>
        <p:txBody>
          <a:bodyPr>
            <a:spAutoFit/>
          </a:bodyPr>
          <a:lstStyle/>
          <a:p>
            <a:pPr>
              <a:lnSpc>
                <a:spcPct val="120000"/>
              </a:lnSpc>
              <a:spcBef>
                <a:spcPct val="0"/>
              </a:spcBef>
            </a:pPr>
            <a:r>
              <a:rPr lang="en-US" altLang="zh-CN" sz="2800" b="1">
                <a:solidFill>
                  <a:schemeClr val="tx1"/>
                </a:solidFill>
                <a:ea typeface="幼圆" pitchFamily="49" charset="-122"/>
              </a:rPr>
              <a:t>KNO</a:t>
            </a:r>
            <a:r>
              <a:rPr lang="en-US" altLang="zh-CN" sz="2800" b="1" baseline="-25000">
                <a:solidFill>
                  <a:schemeClr val="tx1"/>
                </a:solidFill>
                <a:ea typeface="幼圆" pitchFamily="49" charset="-122"/>
              </a:rPr>
              <a:t>3</a:t>
            </a:r>
            <a:r>
              <a:rPr lang="en-US" altLang="zh-CN" sz="2800" b="1">
                <a:solidFill>
                  <a:schemeClr val="tx1"/>
                </a:solidFill>
                <a:ea typeface="幼圆" pitchFamily="49" charset="-122"/>
              </a:rPr>
              <a:t>(s)</a:t>
            </a:r>
            <a:r>
              <a:rPr lang="en-US" altLang="zh-CN" sz="2800" b="1" baseline="-25000">
                <a:solidFill>
                  <a:schemeClr val="tx1"/>
                </a:solidFill>
                <a:ea typeface="幼圆" pitchFamily="49" charset="-122"/>
              </a:rPr>
              <a:t>  </a:t>
            </a:r>
            <a:r>
              <a:rPr lang="en-US" altLang="zh-CN" sz="2800" b="1">
                <a:solidFill>
                  <a:schemeClr val="tx1"/>
                </a:solidFill>
                <a:ea typeface="幼圆" pitchFamily="49" charset="-122"/>
              </a:rPr>
              <a:t>→K</a:t>
            </a:r>
            <a:r>
              <a:rPr lang="en-US" altLang="zh-CN" sz="2800" b="1" baseline="30000">
                <a:solidFill>
                  <a:schemeClr val="tx1"/>
                </a:solidFill>
                <a:ea typeface="幼圆" pitchFamily="49" charset="-122"/>
              </a:rPr>
              <a:t>+</a:t>
            </a:r>
            <a:r>
              <a:rPr lang="en-US" altLang="zh-CN" sz="2800" b="1">
                <a:solidFill>
                  <a:schemeClr val="tx1"/>
                </a:solidFill>
                <a:ea typeface="幼圆" pitchFamily="49" charset="-122"/>
              </a:rPr>
              <a:t>(aq)</a:t>
            </a:r>
            <a:r>
              <a:rPr lang="en-US" altLang="zh-CN" sz="2800" b="1" baseline="-25000">
                <a:solidFill>
                  <a:schemeClr val="tx1"/>
                </a:solidFill>
                <a:ea typeface="幼圆" pitchFamily="49" charset="-122"/>
              </a:rPr>
              <a:t> </a:t>
            </a:r>
            <a:r>
              <a:rPr lang="en-US" altLang="zh-CN" sz="2800" b="1">
                <a:solidFill>
                  <a:schemeClr val="tx1"/>
                </a:solidFill>
                <a:ea typeface="幼圆" pitchFamily="49" charset="-122"/>
              </a:rPr>
              <a:t>+ NO</a:t>
            </a:r>
            <a:r>
              <a:rPr lang="en-US" altLang="zh-CN" sz="2800" b="1" baseline="-25000">
                <a:solidFill>
                  <a:schemeClr val="tx1"/>
                </a:solidFill>
                <a:ea typeface="幼圆" pitchFamily="49" charset="-122"/>
              </a:rPr>
              <a:t>3</a:t>
            </a:r>
            <a:r>
              <a:rPr lang="en-US" altLang="zh-CN" sz="2800" b="1" baseline="30000">
                <a:solidFill>
                  <a:schemeClr val="tx1"/>
                </a:solidFill>
                <a:ea typeface="幼圆" pitchFamily="49" charset="-122"/>
              </a:rPr>
              <a:t>-</a:t>
            </a:r>
            <a:r>
              <a:rPr lang="en-US" altLang="zh-CN" sz="2800" b="1">
                <a:solidFill>
                  <a:schemeClr val="tx1"/>
                </a:solidFill>
                <a:ea typeface="幼圆" pitchFamily="49" charset="-122"/>
              </a:rPr>
              <a:t>(aq)</a:t>
            </a:r>
            <a:endParaRPr lang="en-US" altLang="zh-CN" sz="2800">
              <a:solidFill>
                <a:schemeClr val="tx1"/>
              </a:solidFill>
            </a:endParaRPr>
          </a:p>
        </p:txBody>
      </p:sp>
      <p:sp>
        <p:nvSpPr>
          <p:cNvPr id="480264" name="Text Box 8"/>
          <p:cNvSpPr txBox="1">
            <a:spLocks noChangeArrowheads="1"/>
          </p:cNvSpPr>
          <p:nvPr/>
        </p:nvSpPr>
        <p:spPr bwMode="auto">
          <a:xfrm>
            <a:off x="5029201" y="4005264"/>
            <a:ext cx="4379913" cy="564257"/>
          </a:xfrm>
          <a:prstGeom prst="rect">
            <a:avLst/>
          </a:prstGeom>
          <a:noFill/>
          <a:ln w="9525">
            <a:noFill/>
            <a:miter lim="800000"/>
            <a:headEnd/>
            <a:tailEnd/>
          </a:ln>
          <a:effectLst/>
        </p:spPr>
        <p:txBody>
          <a:bodyPr>
            <a:spAutoFit/>
          </a:bodyPr>
          <a:lstStyle/>
          <a:p>
            <a:pPr>
              <a:lnSpc>
                <a:spcPct val="120000"/>
              </a:lnSpc>
              <a:spcBef>
                <a:spcPct val="0"/>
              </a:spcBef>
            </a:pPr>
            <a:r>
              <a:rPr lang="en-US" altLang="zh-CN" sz="2800" b="1">
                <a:solidFill>
                  <a:schemeClr val="tx1"/>
                </a:solidFill>
                <a:ea typeface="幼圆" pitchFamily="49" charset="-122"/>
              </a:rPr>
              <a:t>Δ</a:t>
            </a:r>
            <a:r>
              <a:rPr lang="en-US" altLang="zh-CN" sz="2800" b="1" baseline="-25000">
                <a:solidFill>
                  <a:schemeClr val="tx1"/>
                </a:solidFill>
                <a:ea typeface="幼圆" pitchFamily="49" charset="-122"/>
              </a:rPr>
              <a:t>r</a:t>
            </a:r>
            <a:r>
              <a:rPr lang="en-US" altLang="zh-CN" sz="2800" b="1" i="1">
                <a:solidFill>
                  <a:schemeClr val="tx1"/>
                </a:solidFill>
                <a:ea typeface="幼圆" pitchFamily="49" charset="-122"/>
              </a:rPr>
              <a:t>H</a:t>
            </a:r>
            <a:r>
              <a:rPr lang="en-US" altLang="zh-CN" sz="2800" b="1" baseline="-25000">
                <a:solidFill>
                  <a:schemeClr val="tx1"/>
                </a:solidFill>
                <a:ea typeface="幼圆" pitchFamily="49" charset="-122"/>
              </a:rPr>
              <a:t>m</a:t>
            </a:r>
            <a:r>
              <a:rPr lang="en-US" altLang="zh-CN" sz="2800" b="1" baseline="30000">
                <a:solidFill>
                  <a:schemeClr val="tx1"/>
                </a:solidFill>
                <a:sym typeface="Symbol" pitchFamily="18" charset="2"/>
              </a:rPr>
              <a:t></a:t>
            </a:r>
            <a:r>
              <a:rPr lang="en-US" altLang="zh-CN" sz="2800" b="1" baseline="-25000">
                <a:solidFill>
                  <a:schemeClr val="tx1"/>
                </a:solidFill>
                <a:ea typeface="幼圆" pitchFamily="49" charset="-122"/>
              </a:rPr>
              <a:t> </a:t>
            </a:r>
            <a:r>
              <a:rPr lang="en-US" altLang="zh-CN" sz="2800" b="1">
                <a:solidFill>
                  <a:schemeClr val="tx1"/>
                </a:solidFill>
                <a:ea typeface="幼圆" pitchFamily="49" charset="-122"/>
              </a:rPr>
              <a:t>= + 35.0kJ</a:t>
            </a:r>
            <a:r>
              <a:rPr lang="en-US" altLang="zh-CN" sz="2800" b="1" baseline="30000">
                <a:solidFill>
                  <a:schemeClr val="tx1"/>
                </a:solidFill>
                <a:ea typeface="幼圆" pitchFamily="49" charset="-122"/>
              </a:rPr>
              <a:t>.</a:t>
            </a:r>
            <a:r>
              <a:rPr lang="en-US" altLang="zh-CN" sz="2800" b="1">
                <a:solidFill>
                  <a:schemeClr val="tx1"/>
                </a:solidFill>
                <a:ea typeface="幼圆" pitchFamily="49" charset="-122"/>
              </a:rPr>
              <a:t>mol</a:t>
            </a:r>
            <a:r>
              <a:rPr lang="en-US" altLang="zh-CN" sz="2800" b="1" baseline="30000">
                <a:solidFill>
                  <a:schemeClr val="tx1"/>
                </a:solidFill>
                <a:ea typeface="幼圆" pitchFamily="49" charset="-122"/>
              </a:rPr>
              <a:t>-1 </a:t>
            </a:r>
            <a:r>
              <a:rPr lang="en-US" altLang="zh-CN" sz="2800" b="1">
                <a:solidFill>
                  <a:schemeClr val="tx1"/>
                </a:solidFill>
                <a:ea typeface="幼圆" pitchFamily="49" charset="-122"/>
              </a:rPr>
              <a:t>&gt;0</a:t>
            </a:r>
          </a:p>
        </p:txBody>
      </p:sp>
      <p:sp>
        <p:nvSpPr>
          <p:cNvPr id="480265" name="Text Box 9"/>
          <p:cNvSpPr txBox="1">
            <a:spLocks noChangeArrowheads="1"/>
          </p:cNvSpPr>
          <p:nvPr/>
        </p:nvSpPr>
        <p:spPr bwMode="auto">
          <a:xfrm>
            <a:off x="5029201" y="5229226"/>
            <a:ext cx="4379913" cy="564257"/>
          </a:xfrm>
          <a:prstGeom prst="rect">
            <a:avLst/>
          </a:prstGeom>
          <a:noFill/>
          <a:ln w="9525">
            <a:noFill/>
            <a:miter lim="800000"/>
            <a:headEnd/>
            <a:tailEnd/>
          </a:ln>
          <a:effectLst/>
        </p:spPr>
        <p:txBody>
          <a:bodyPr>
            <a:spAutoFit/>
          </a:bodyPr>
          <a:lstStyle/>
          <a:p>
            <a:pPr>
              <a:lnSpc>
                <a:spcPct val="120000"/>
              </a:lnSpc>
              <a:spcBef>
                <a:spcPct val="0"/>
              </a:spcBef>
            </a:pPr>
            <a:r>
              <a:rPr lang="en-US" altLang="zh-CN" sz="2800" b="1">
                <a:solidFill>
                  <a:schemeClr val="tx1"/>
                </a:solidFill>
                <a:ea typeface="幼圆" pitchFamily="49" charset="-122"/>
              </a:rPr>
              <a:t>Δ</a:t>
            </a:r>
            <a:r>
              <a:rPr lang="en-US" altLang="zh-CN" sz="2800" b="1" baseline="-25000">
                <a:solidFill>
                  <a:schemeClr val="tx1"/>
                </a:solidFill>
                <a:ea typeface="幼圆" pitchFamily="49" charset="-122"/>
              </a:rPr>
              <a:t>r</a:t>
            </a:r>
            <a:r>
              <a:rPr lang="en-US" altLang="zh-CN" sz="2800" b="1" i="1">
                <a:solidFill>
                  <a:schemeClr val="tx1"/>
                </a:solidFill>
                <a:ea typeface="幼圆" pitchFamily="49" charset="-122"/>
              </a:rPr>
              <a:t>H</a:t>
            </a:r>
            <a:r>
              <a:rPr lang="en-US" altLang="zh-CN" sz="2800" b="1" baseline="-25000">
                <a:solidFill>
                  <a:schemeClr val="tx1"/>
                </a:solidFill>
                <a:ea typeface="幼圆" pitchFamily="49" charset="-122"/>
              </a:rPr>
              <a:t>m</a:t>
            </a:r>
            <a:r>
              <a:rPr lang="en-US" altLang="zh-CN" sz="2800" b="1" baseline="30000">
                <a:solidFill>
                  <a:schemeClr val="tx1"/>
                </a:solidFill>
                <a:sym typeface="Symbol" pitchFamily="18" charset="2"/>
              </a:rPr>
              <a:t></a:t>
            </a:r>
            <a:r>
              <a:rPr lang="en-US" altLang="zh-CN" sz="2800" b="1" baseline="-25000">
                <a:solidFill>
                  <a:schemeClr val="tx1"/>
                </a:solidFill>
                <a:ea typeface="幼圆" pitchFamily="49" charset="-122"/>
              </a:rPr>
              <a:t> </a:t>
            </a:r>
            <a:r>
              <a:rPr lang="en-US" altLang="zh-CN" sz="2800" b="1">
                <a:solidFill>
                  <a:schemeClr val="tx1"/>
                </a:solidFill>
                <a:ea typeface="幼圆" pitchFamily="49" charset="-122"/>
              </a:rPr>
              <a:t>= + 178kJ</a:t>
            </a:r>
            <a:r>
              <a:rPr lang="en-US" altLang="zh-CN" sz="2800" b="1" baseline="30000">
                <a:solidFill>
                  <a:schemeClr val="tx1"/>
                </a:solidFill>
                <a:ea typeface="幼圆" pitchFamily="49" charset="-122"/>
              </a:rPr>
              <a:t>.</a:t>
            </a:r>
            <a:r>
              <a:rPr lang="en-US" altLang="zh-CN" sz="2800" b="1">
                <a:solidFill>
                  <a:schemeClr val="tx1"/>
                </a:solidFill>
                <a:ea typeface="幼圆" pitchFamily="49" charset="-122"/>
              </a:rPr>
              <a:t>mol</a:t>
            </a:r>
            <a:r>
              <a:rPr lang="en-US" altLang="zh-CN" sz="2800" b="1" baseline="30000">
                <a:solidFill>
                  <a:schemeClr val="tx1"/>
                </a:solidFill>
                <a:ea typeface="幼圆" pitchFamily="49" charset="-122"/>
              </a:rPr>
              <a:t>-1</a:t>
            </a:r>
            <a:r>
              <a:rPr lang="en-US" altLang="zh-CN" sz="2800" b="1" baseline="-25000">
                <a:solidFill>
                  <a:schemeClr val="tx1"/>
                </a:solidFill>
                <a:ea typeface="幼圆" pitchFamily="49" charset="-122"/>
              </a:rPr>
              <a:t>  </a:t>
            </a:r>
            <a:r>
              <a:rPr lang="en-US" altLang="zh-CN" sz="2800" b="1">
                <a:solidFill>
                  <a:schemeClr val="tx1"/>
                </a:solidFill>
                <a:ea typeface="幼圆" pitchFamily="49" charset="-122"/>
              </a:rPr>
              <a:t>&gt;0</a:t>
            </a:r>
          </a:p>
        </p:txBody>
      </p:sp>
      <p:sp>
        <p:nvSpPr>
          <p:cNvPr id="480266" name="Rectangle 10"/>
          <p:cNvSpPr>
            <a:spLocks noChangeArrowheads="1"/>
          </p:cNvSpPr>
          <p:nvPr/>
        </p:nvSpPr>
        <p:spPr bwMode="auto">
          <a:xfrm>
            <a:off x="2351088" y="6008688"/>
            <a:ext cx="7200900" cy="588962"/>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nSpc>
                <a:spcPct val="100000"/>
              </a:lnSpc>
            </a:pPr>
            <a:r>
              <a:rPr lang="zh-CN" altLang="en-US" b="1">
                <a:solidFill>
                  <a:srgbClr val="FFFF00"/>
                </a:solidFill>
                <a:latin typeface="楷体_GB2312" pitchFamily="49" charset="-122"/>
                <a:ea typeface="楷体_GB2312" pitchFamily="49" charset="-122"/>
              </a:rPr>
              <a:t>影响化学反应自发性的因素还有混乱度</a:t>
            </a:r>
          </a:p>
        </p:txBody>
      </p:sp>
      <p:sp>
        <p:nvSpPr>
          <p:cNvPr id="480267" name="Text Box 11"/>
          <p:cNvSpPr txBox="1">
            <a:spLocks noChangeArrowheads="1"/>
          </p:cNvSpPr>
          <p:nvPr/>
        </p:nvSpPr>
        <p:spPr bwMode="auto">
          <a:xfrm>
            <a:off x="3287713" y="333375"/>
            <a:ext cx="5105400" cy="641350"/>
          </a:xfrm>
          <a:prstGeom prst="rect">
            <a:avLst/>
          </a:prstGeom>
          <a:noFill/>
          <a:ln w="9525">
            <a:noFill/>
            <a:miter lim="800000"/>
            <a:headEnd/>
            <a:tailEnd/>
          </a:ln>
          <a:effectLst/>
        </p:spPr>
        <p:txBody>
          <a:bodyPr>
            <a:spAutoFit/>
          </a:bodyPr>
          <a:lstStyle/>
          <a:p>
            <a:pPr algn="just">
              <a:lnSpc>
                <a:spcPct val="100000"/>
              </a:lnSpc>
            </a:pPr>
            <a:r>
              <a:rPr lang="zh-CN" altLang="en-US" sz="3600" b="1">
                <a:solidFill>
                  <a:schemeClr val="tx1"/>
                </a:solidFill>
                <a:effectLst>
                  <a:outerShdw blurRad="38100" dist="38100" dir="2700000" algn="tl">
                    <a:srgbClr val="FFFFFF"/>
                  </a:outerShdw>
                </a:effectLst>
                <a:latin typeface="黑体" pitchFamily="2" charset="-122"/>
                <a:ea typeface="楷体_GB2312" pitchFamily="49" charset="-122"/>
              </a:rPr>
              <a:t>反应热与化学反应方向</a:t>
            </a:r>
            <a:endParaRPr lang="zh-CN" altLang="en-US" sz="3600">
              <a:solidFill>
                <a:schemeClr val="tx1"/>
              </a:solidFill>
              <a:effectLst>
                <a:outerShdw blurRad="38100" dist="38100" dir="2700000" algn="tl">
                  <a:srgbClr val="FFFFFF"/>
                </a:outerShdw>
              </a:effectLst>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80261"/>
                                        </p:tgtEl>
                                        <p:attrNameLst>
                                          <p:attrName>style.visibility</p:attrName>
                                        </p:attrNameLst>
                                      </p:cBhvr>
                                      <p:to>
                                        <p:strVal val="visible"/>
                                      </p:to>
                                    </p:set>
                                    <p:animEffect transition="in" filter="checkerboard(across)">
                                      <p:cBhvr>
                                        <p:cTn id="7" dur="500"/>
                                        <p:tgtEl>
                                          <p:spTgt spid="48026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80262"/>
                                        </p:tgtEl>
                                        <p:attrNameLst>
                                          <p:attrName>style.visibility</p:attrName>
                                        </p:attrNameLst>
                                      </p:cBhvr>
                                      <p:to>
                                        <p:strVal val="visible"/>
                                      </p:to>
                                    </p:set>
                                    <p:animEffect transition="in" filter="checkerboard(across)">
                                      <p:cBhvr>
                                        <p:cTn id="10" dur="500"/>
                                        <p:tgtEl>
                                          <p:spTgt spid="48026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480263"/>
                                        </p:tgtEl>
                                        <p:attrNameLst>
                                          <p:attrName>style.visibility</p:attrName>
                                        </p:attrNameLst>
                                      </p:cBhvr>
                                      <p:to>
                                        <p:strVal val="visible"/>
                                      </p:to>
                                    </p:set>
                                    <p:animEffect transition="in" filter="checkerboard(across)">
                                      <p:cBhvr>
                                        <p:cTn id="15" dur="500"/>
                                        <p:tgtEl>
                                          <p:spTgt spid="480263"/>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480264"/>
                                        </p:tgtEl>
                                        <p:attrNameLst>
                                          <p:attrName>style.visibility</p:attrName>
                                        </p:attrNameLst>
                                      </p:cBhvr>
                                      <p:to>
                                        <p:strVal val="visible"/>
                                      </p:to>
                                    </p:set>
                                    <p:animEffect transition="in" filter="checkerboard(across)">
                                      <p:cBhvr>
                                        <p:cTn id="18" dur="500"/>
                                        <p:tgtEl>
                                          <p:spTgt spid="480264"/>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480260"/>
                                        </p:tgtEl>
                                        <p:attrNameLst>
                                          <p:attrName>style.visibility</p:attrName>
                                        </p:attrNameLst>
                                      </p:cBhvr>
                                      <p:to>
                                        <p:strVal val="visible"/>
                                      </p:to>
                                    </p:set>
                                    <p:animEffect transition="in" filter="checkerboard(across)">
                                      <p:cBhvr>
                                        <p:cTn id="23" dur="500"/>
                                        <p:tgtEl>
                                          <p:spTgt spid="480260"/>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480265"/>
                                        </p:tgtEl>
                                        <p:attrNameLst>
                                          <p:attrName>style.visibility</p:attrName>
                                        </p:attrNameLst>
                                      </p:cBhvr>
                                      <p:to>
                                        <p:strVal val="visible"/>
                                      </p:to>
                                    </p:set>
                                    <p:animEffect transition="in" filter="checkerboard(across)">
                                      <p:cBhvr>
                                        <p:cTn id="26" dur="500"/>
                                        <p:tgtEl>
                                          <p:spTgt spid="48026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480266"/>
                                        </p:tgtEl>
                                        <p:attrNameLst>
                                          <p:attrName>style.visibility</p:attrName>
                                        </p:attrNameLst>
                                      </p:cBhvr>
                                      <p:to>
                                        <p:strVal val="visible"/>
                                      </p:to>
                                    </p:set>
                                    <p:animEffect transition="in" filter="checkerboard(across)">
                                      <p:cBhvr>
                                        <p:cTn id="31" dur="500"/>
                                        <p:tgtEl>
                                          <p:spTgt spid="480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0" grpId="0" autoUpdateAnimBg="0"/>
      <p:bldP spid="480261" grpId="0" autoUpdateAnimBg="0"/>
      <p:bldP spid="480262" grpId="0" autoUpdateAnimBg="0"/>
      <p:bldP spid="480263" grpId="0" autoUpdateAnimBg="0"/>
      <p:bldP spid="480264" grpId="0" autoUpdateAnimBg="0"/>
      <p:bldP spid="480265" grpId="0" autoUpdateAnimBg="0"/>
      <p:bldP spid="480266"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7CC5291F-611B-478C-85B0-5CB945968E8F}" type="slidenum">
              <a:rPr lang="en-US" altLang="zh-CN"/>
              <a:pPr/>
              <a:t>6</a:t>
            </a:fld>
            <a:endParaRPr lang="en-US" altLang="zh-CN"/>
          </a:p>
        </p:txBody>
      </p:sp>
      <p:sp>
        <p:nvSpPr>
          <p:cNvPr id="544770" name="Rectangle 2"/>
          <p:cNvSpPr>
            <a:spLocks noGrp="1" noChangeArrowheads="1"/>
          </p:cNvSpPr>
          <p:nvPr>
            <p:ph type="body" idx="1"/>
          </p:nvPr>
        </p:nvSpPr>
        <p:spPr bwMode="auto">
          <a:xfrm>
            <a:off x="1847850" y="5705476"/>
            <a:ext cx="8153400" cy="1152525"/>
          </a:xfrm>
          <a:noFill/>
          <a:ln>
            <a:miter lim="800000"/>
            <a:headEnd/>
            <a:tailEnd/>
          </a:ln>
        </p:spPr>
        <p:txBody>
          <a:bodyPr vert="horz" wrap="square" lIns="91440" tIns="45720" rIns="91440" bIns="45720" numCol="1" anchor="t" anchorCtr="0" compatLnSpc="1">
            <a:prstTxWarp prst="textNoShape">
              <a:avLst/>
            </a:prstTxWarp>
          </a:bodyPr>
          <a:lstStyle/>
          <a:p>
            <a:pPr>
              <a:lnSpc>
                <a:spcPct val="140000"/>
              </a:lnSpc>
            </a:pPr>
            <a:r>
              <a:rPr lang="zh-CN" altLang="en-US" b="1">
                <a:latin typeface="Times New Roman" pitchFamily="18" charset="0"/>
                <a:ea typeface="楷体_GB2312" pitchFamily="49" charset="-122"/>
              </a:rPr>
              <a:t>问题：出口气体中含有</a:t>
            </a:r>
            <a:r>
              <a:rPr lang="en-US" altLang="zh-CN" b="1">
                <a:solidFill>
                  <a:srgbClr val="FF0000"/>
                </a:solidFill>
                <a:latin typeface="Times New Roman" pitchFamily="18" charset="0"/>
                <a:ea typeface="楷体_GB2312" pitchFamily="49" charset="-122"/>
              </a:rPr>
              <a:t>22</a:t>
            </a:r>
            <a:r>
              <a:rPr lang="zh-CN" altLang="en-US" b="1">
                <a:solidFill>
                  <a:srgbClr val="FF0000"/>
                </a:solidFill>
                <a:latin typeface="Times New Roman" pitchFamily="18" charset="0"/>
                <a:ea typeface="楷体_GB2312" pitchFamily="49" charset="-122"/>
              </a:rPr>
              <a:t>％～</a:t>
            </a:r>
            <a:r>
              <a:rPr lang="en-US" altLang="zh-CN" b="1">
                <a:solidFill>
                  <a:srgbClr val="FF0000"/>
                </a:solidFill>
                <a:latin typeface="Times New Roman" pitchFamily="18" charset="0"/>
                <a:ea typeface="楷体_GB2312" pitchFamily="49" charset="-122"/>
              </a:rPr>
              <a:t>28</a:t>
            </a:r>
            <a:r>
              <a:rPr lang="zh-CN" altLang="en-US" b="1">
                <a:solidFill>
                  <a:srgbClr val="FF0000"/>
                </a:solidFill>
                <a:latin typeface="Times New Roman" pitchFamily="18" charset="0"/>
                <a:ea typeface="楷体_GB2312" pitchFamily="49" charset="-122"/>
              </a:rPr>
              <a:t>％</a:t>
            </a:r>
            <a:r>
              <a:rPr lang="en-US" altLang="zh-CN" b="1">
                <a:solidFill>
                  <a:srgbClr val="FF0000"/>
                </a:solidFill>
                <a:latin typeface="Times New Roman" pitchFamily="18" charset="0"/>
                <a:ea typeface="楷体_GB2312" pitchFamily="49" charset="-122"/>
              </a:rPr>
              <a:t>CO</a:t>
            </a:r>
            <a:r>
              <a:rPr lang="zh-CN" altLang="en-US" b="1">
                <a:solidFill>
                  <a:srgbClr val="FF0000"/>
                </a:solidFill>
                <a:latin typeface="Times New Roman" pitchFamily="18" charset="0"/>
                <a:ea typeface="楷体_GB2312" pitchFamily="49" charset="-122"/>
              </a:rPr>
              <a:t>？</a:t>
            </a:r>
          </a:p>
        </p:txBody>
      </p:sp>
      <p:sp>
        <p:nvSpPr>
          <p:cNvPr id="544771" name="Rectangle 3"/>
          <p:cNvSpPr>
            <a:spLocks noChangeArrowheads="1"/>
          </p:cNvSpPr>
          <p:nvPr/>
        </p:nvSpPr>
        <p:spPr bwMode="auto">
          <a:xfrm>
            <a:off x="1703388" y="333375"/>
            <a:ext cx="6337300" cy="692150"/>
          </a:xfrm>
          <a:prstGeom prst="rect">
            <a:avLst/>
          </a:prstGeom>
          <a:noFill/>
          <a:ln w="9525">
            <a:noFill/>
            <a:miter lim="800000"/>
            <a:headEnd/>
            <a:tailEnd/>
          </a:ln>
        </p:spPr>
        <p:txBody>
          <a:bodyPr anchor="ctr"/>
          <a:lstStyle/>
          <a:p>
            <a:pPr algn="ctr">
              <a:lnSpc>
                <a:spcPct val="100000"/>
              </a:lnSpc>
              <a:spcBef>
                <a:spcPct val="20000"/>
              </a:spcBef>
            </a:pPr>
            <a:r>
              <a:rPr lang="en-US" altLang="zh-CN" sz="6600" b="1">
                <a:solidFill>
                  <a:schemeClr val="tx1"/>
                </a:solidFill>
                <a:ea typeface="黑体" pitchFamily="2" charset="-122"/>
              </a:rPr>
              <a:t> </a:t>
            </a:r>
            <a:r>
              <a:rPr lang="zh-CN" altLang="en-US" sz="4800" b="1">
                <a:solidFill>
                  <a:schemeClr val="tx1"/>
                </a:solidFill>
                <a:ea typeface="华文新魏" pitchFamily="2" charset="-122"/>
              </a:rPr>
              <a:t>高炉炼铁</a:t>
            </a:r>
          </a:p>
        </p:txBody>
      </p:sp>
      <p:sp>
        <p:nvSpPr>
          <p:cNvPr id="544772" name="Line 4"/>
          <p:cNvSpPr>
            <a:spLocks noChangeShapeType="1"/>
          </p:cNvSpPr>
          <p:nvPr/>
        </p:nvSpPr>
        <p:spPr bwMode="auto">
          <a:xfrm>
            <a:off x="1524000" y="1219200"/>
            <a:ext cx="9144000" cy="0"/>
          </a:xfrm>
          <a:prstGeom prst="line">
            <a:avLst/>
          </a:prstGeom>
          <a:noFill/>
          <a:ln w="57150">
            <a:solidFill>
              <a:srgbClr val="FF1717"/>
            </a:solidFill>
            <a:round/>
            <a:headEnd/>
            <a:tailEnd/>
          </a:ln>
          <a:effectLst/>
        </p:spPr>
        <p:txBody>
          <a:bodyPr wrap="none"/>
          <a:lstStyle/>
          <a:p>
            <a:endParaRPr lang="zh-CN" altLang="en-US"/>
          </a:p>
        </p:txBody>
      </p:sp>
      <p:sp>
        <p:nvSpPr>
          <p:cNvPr id="544773" name="Text Box 5"/>
          <p:cNvSpPr txBox="1">
            <a:spLocks noChangeArrowheads="1"/>
          </p:cNvSpPr>
          <p:nvPr/>
        </p:nvSpPr>
        <p:spPr bwMode="auto">
          <a:xfrm>
            <a:off x="2424113" y="4941888"/>
            <a:ext cx="6324600" cy="519112"/>
          </a:xfrm>
          <a:prstGeom prst="rect">
            <a:avLst/>
          </a:prstGeom>
          <a:noFill/>
          <a:ln w="9525">
            <a:noFill/>
            <a:miter lim="800000"/>
            <a:headEnd/>
            <a:tailEnd/>
          </a:ln>
          <a:effectLst/>
        </p:spPr>
        <p:txBody>
          <a:bodyPr>
            <a:spAutoFit/>
          </a:bodyPr>
          <a:lstStyle/>
          <a:p>
            <a:pPr algn="ctr">
              <a:lnSpc>
                <a:spcPct val="100000"/>
              </a:lnSpc>
            </a:pPr>
            <a:r>
              <a:rPr lang="en-US" altLang="zh-CN" sz="2800" b="1">
                <a:solidFill>
                  <a:srgbClr val="FF3300"/>
                </a:solidFill>
                <a:latin typeface="Arial Narrow" pitchFamily="34" charset="0"/>
              </a:rPr>
              <a:t>Fe</a:t>
            </a:r>
            <a:r>
              <a:rPr lang="en-US" altLang="zh-CN" sz="2800" b="1" baseline="-25000">
                <a:solidFill>
                  <a:srgbClr val="FF3300"/>
                </a:solidFill>
                <a:latin typeface="Arial Narrow" pitchFamily="34" charset="0"/>
              </a:rPr>
              <a:t>2</a:t>
            </a:r>
            <a:r>
              <a:rPr lang="en-US" altLang="zh-CN" sz="2800" b="1">
                <a:solidFill>
                  <a:srgbClr val="FF3300"/>
                </a:solidFill>
                <a:latin typeface="Arial Narrow" pitchFamily="34" charset="0"/>
              </a:rPr>
              <a:t>O</a:t>
            </a:r>
            <a:r>
              <a:rPr lang="en-US" altLang="zh-CN" sz="2800" b="1" baseline="-25000">
                <a:solidFill>
                  <a:srgbClr val="FF3300"/>
                </a:solidFill>
                <a:latin typeface="Arial Narrow" pitchFamily="34" charset="0"/>
              </a:rPr>
              <a:t>3 </a:t>
            </a:r>
            <a:r>
              <a:rPr lang="en-US" altLang="zh-CN" sz="2800" b="1">
                <a:solidFill>
                  <a:srgbClr val="FF3300"/>
                </a:solidFill>
                <a:latin typeface="Arial Narrow" pitchFamily="34" charset="0"/>
              </a:rPr>
              <a:t>(s) + 3 CO (g) = 2 Fe(s) + CO</a:t>
            </a:r>
            <a:r>
              <a:rPr lang="en-US" altLang="zh-CN" sz="2800" b="1" baseline="-25000">
                <a:solidFill>
                  <a:srgbClr val="FF3300"/>
                </a:solidFill>
                <a:latin typeface="Arial Narrow" pitchFamily="34" charset="0"/>
              </a:rPr>
              <a:t>2 </a:t>
            </a:r>
            <a:r>
              <a:rPr lang="en-US" altLang="zh-CN" sz="2800" b="1">
                <a:solidFill>
                  <a:srgbClr val="FF3300"/>
                </a:solidFill>
                <a:latin typeface="Arial Narrow" pitchFamily="34" charset="0"/>
              </a:rPr>
              <a:t>(g)</a:t>
            </a:r>
          </a:p>
        </p:txBody>
      </p:sp>
      <p:pic>
        <p:nvPicPr>
          <p:cNvPr id="544774" name="Picture 6" descr="高炉炼铁"/>
          <p:cNvPicPr>
            <a:picLocks noChangeAspect="1" noChangeArrowheads="1"/>
          </p:cNvPicPr>
          <p:nvPr/>
        </p:nvPicPr>
        <p:blipFill>
          <a:blip r:embed="rId3" cstate="print"/>
          <a:srcRect/>
          <a:stretch>
            <a:fillRect/>
          </a:stretch>
        </p:blipFill>
        <p:spPr bwMode="auto">
          <a:xfrm>
            <a:off x="4440238" y="1484314"/>
            <a:ext cx="2946400" cy="3455987"/>
          </a:xfrm>
          <a:prstGeom prst="rect">
            <a:avLst/>
          </a:prstGeom>
          <a:noFill/>
        </p:spPr>
      </p:pic>
      <p:sp>
        <p:nvSpPr>
          <p:cNvPr id="544775" name="Rectangle 7"/>
          <p:cNvSpPr>
            <a:spLocks noChangeArrowheads="1"/>
          </p:cNvSpPr>
          <p:nvPr/>
        </p:nvSpPr>
        <p:spPr bwMode="auto">
          <a:xfrm>
            <a:off x="2063750" y="1412876"/>
            <a:ext cx="1944018" cy="620713"/>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lstStyle/>
          <a:p>
            <a:pPr marL="342900" indent="-342900">
              <a:lnSpc>
                <a:spcPct val="100000"/>
              </a:lnSpc>
              <a:spcBef>
                <a:spcPct val="20000"/>
              </a:spcBef>
              <a:buFontTx/>
              <a:buChar char="•"/>
            </a:pPr>
            <a:r>
              <a:rPr kumimoji="0" lang="zh-CN" altLang="en-US" sz="3600" b="1" dirty="0">
                <a:solidFill>
                  <a:srgbClr val="FFFF00"/>
                </a:solidFill>
                <a:latin typeface="Arial" charset="0"/>
                <a:ea typeface="楷体_GB2312" pitchFamily="49" charset="-122"/>
              </a:rPr>
              <a:t>限度</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p:txBody>
          <a:bodyPr/>
          <a:lstStyle/>
          <a:p>
            <a:fld id="{820A01B9-7A31-4452-90CB-C7664F5EE139}" type="slidenum">
              <a:rPr lang="en-US" altLang="zh-CN"/>
              <a:pPr/>
              <a:t>60</a:t>
            </a:fld>
            <a:endParaRPr lang="en-US" altLang="zh-CN"/>
          </a:p>
        </p:txBody>
      </p:sp>
      <p:sp>
        <p:nvSpPr>
          <p:cNvPr id="609283" name="Text Box 3"/>
          <p:cNvSpPr txBox="1">
            <a:spLocks noChangeArrowheads="1"/>
          </p:cNvSpPr>
          <p:nvPr/>
        </p:nvSpPr>
        <p:spPr bwMode="auto">
          <a:xfrm>
            <a:off x="1774826" y="4854576"/>
            <a:ext cx="8353425" cy="651653"/>
          </a:xfrm>
          <a:prstGeom prst="rect">
            <a:avLst/>
          </a:prstGeom>
          <a:noFill/>
          <a:ln w="9525">
            <a:noFill/>
            <a:miter lim="800000"/>
            <a:headEnd/>
            <a:tailEnd/>
          </a:ln>
          <a:effectLst/>
        </p:spPr>
        <p:txBody>
          <a:bodyPr>
            <a:spAutoFit/>
          </a:bodyPr>
          <a:lstStyle/>
          <a:p>
            <a:pPr>
              <a:lnSpc>
                <a:spcPct val="125000"/>
              </a:lnSpc>
            </a:pPr>
            <a:r>
              <a:rPr lang="en-US" altLang="zh-CN" b="1">
                <a:solidFill>
                  <a:schemeClr val="tx1"/>
                </a:solidFill>
                <a:latin typeface="楷体_GB2312" pitchFamily="49" charset="-122"/>
                <a:ea typeface="楷体_GB2312" pitchFamily="49" charset="-122"/>
              </a:rPr>
              <a:t>    </a:t>
            </a:r>
          </a:p>
        </p:txBody>
      </p:sp>
      <p:grpSp>
        <p:nvGrpSpPr>
          <p:cNvPr id="609284" name="Group 4"/>
          <p:cNvGrpSpPr>
            <a:grpSpLocks/>
          </p:cNvGrpSpPr>
          <p:nvPr/>
        </p:nvGrpSpPr>
        <p:grpSpPr bwMode="auto">
          <a:xfrm>
            <a:off x="9048813" y="1340125"/>
            <a:ext cx="1481639" cy="2627250"/>
            <a:chOff x="3960" y="287"/>
            <a:chExt cx="1228" cy="2002"/>
          </a:xfrm>
        </p:grpSpPr>
        <p:pic>
          <p:nvPicPr>
            <p:cNvPr id="609285" name="Picture 5" descr="能斯特"/>
            <p:cNvPicPr>
              <a:picLocks noChangeAspect="1" noChangeArrowheads="1"/>
            </p:cNvPicPr>
            <p:nvPr/>
          </p:nvPicPr>
          <p:blipFill>
            <a:blip r:embed="rId3" cstate="print"/>
            <a:srcRect/>
            <a:stretch>
              <a:fillRect/>
            </a:stretch>
          </p:blipFill>
          <p:spPr bwMode="auto">
            <a:xfrm>
              <a:off x="3960" y="287"/>
              <a:ext cx="1228" cy="15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09286" name="Text Box 6"/>
            <p:cNvSpPr txBox="1">
              <a:spLocks noChangeArrowheads="1"/>
            </p:cNvSpPr>
            <p:nvPr/>
          </p:nvSpPr>
          <p:spPr bwMode="auto">
            <a:xfrm>
              <a:off x="4019" y="1843"/>
              <a:ext cx="1136" cy="446"/>
            </a:xfrm>
            <a:prstGeom prst="rect">
              <a:avLst/>
            </a:prstGeom>
            <a:noFill/>
            <a:ln w="9525">
              <a:noFill/>
              <a:miter lim="800000"/>
              <a:headEnd/>
              <a:tailEnd/>
            </a:ln>
            <a:effectLst/>
          </p:spPr>
          <p:txBody>
            <a:bodyPr wrap="none">
              <a:spAutoFit/>
            </a:bodyPr>
            <a:lstStyle/>
            <a:p>
              <a:pPr>
                <a:lnSpc>
                  <a:spcPct val="100000"/>
                </a:lnSpc>
                <a:spcBef>
                  <a:spcPct val="0"/>
                </a:spcBef>
              </a:pPr>
              <a:r>
                <a:rPr lang="en-US" altLang="zh-CN" b="1" dirty="0">
                  <a:solidFill>
                    <a:schemeClr val="tx1"/>
                  </a:solidFill>
                </a:rPr>
                <a:t>Nernst</a:t>
              </a:r>
            </a:p>
          </p:txBody>
        </p:sp>
      </p:grpSp>
      <p:sp>
        <p:nvSpPr>
          <p:cNvPr id="609287" name="Text Box 7"/>
          <p:cNvSpPr txBox="1">
            <a:spLocks noChangeArrowheads="1"/>
          </p:cNvSpPr>
          <p:nvPr/>
        </p:nvSpPr>
        <p:spPr bwMode="auto">
          <a:xfrm>
            <a:off x="2927351" y="266700"/>
            <a:ext cx="4608513" cy="641350"/>
          </a:xfrm>
          <a:prstGeom prst="rect">
            <a:avLst/>
          </a:prstGeom>
          <a:noFill/>
          <a:ln w="9525">
            <a:noFill/>
            <a:miter lim="800000"/>
            <a:headEnd/>
            <a:tailEnd/>
          </a:ln>
          <a:effectLst/>
        </p:spPr>
        <p:txBody>
          <a:bodyPr>
            <a:spAutoFit/>
          </a:bodyPr>
          <a:lstStyle/>
          <a:p>
            <a:pPr algn="ctr">
              <a:lnSpc>
                <a:spcPct val="100000"/>
              </a:lnSpc>
            </a:pPr>
            <a:r>
              <a:rPr lang="zh-CN" altLang="en-US" sz="3600" b="1">
                <a:solidFill>
                  <a:schemeClr val="tx1"/>
                </a:solidFill>
                <a:effectLst>
                  <a:outerShdw blurRad="38100" dist="38100" dir="2700000" algn="tl">
                    <a:srgbClr val="FFFFFF"/>
                  </a:outerShdw>
                </a:effectLst>
                <a:latin typeface="宋体" charset="-122"/>
              </a:rPr>
              <a:t>熵及其影响因素</a:t>
            </a:r>
          </a:p>
        </p:txBody>
      </p:sp>
      <p:sp>
        <p:nvSpPr>
          <p:cNvPr id="609289" name="Rectangle 9"/>
          <p:cNvSpPr>
            <a:spLocks noChangeArrowheads="1"/>
          </p:cNvSpPr>
          <p:nvPr/>
        </p:nvSpPr>
        <p:spPr bwMode="auto">
          <a:xfrm>
            <a:off x="1774826" y="1341439"/>
            <a:ext cx="8099425" cy="731837"/>
          </a:xfrm>
          <a:prstGeom prst="rect">
            <a:avLst/>
          </a:prstGeom>
          <a:noFill/>
          <a:ln w="9525">
            <a:noFill/>
            <a:miter lim="800000"/>
            <a:headEnd/>
            <a:tailEnd/>
          </a:ln>
          <a:effectLst/>
        </p:spPr>
        <p:txBody>
          <a:bodyPr anchor="ctr"/>
          <a:lstStyle/>
          <a:p>
            <a:pPr>
              <a:lnSpc>
                <a:spcPct val="100000"/>
              </a:lnSpc>
              <a:spcBef>
                <a:spcPct val="0"/>
              </a:spcBef>
            </a:pPr>
            <a:r>
              <a:rPr kumimoji="0" lang="zh-CN" altLang="en-US" sz="2800" b="1">
                <a:solidFill>
                  <a:srgbClr val="FF0000"/>
                </a:solidFill>
                <a:latin typeface="楷体_GB2312" pitchFamily="49" charset="-122"/>
                <a:ea typeface="楷体_GB2312" pitchFamily="49" charset="-122"/>
              </a:rPr>
              <a:t>熵的统计意义</a:t>
            </a:r>
            <a:r>
              <a:rPr kumimoji="0" lang="en-US" altLang="zh-CN" sz="2800" b="1">
                <a:solidFill>
                  <a:srgbClr val="FF0000"/>
                </a:solidFill>
                <a:latin typeface="楷体_GB2312" pitchFamily="49" charset="-122"/>
                <a:ea typeface="楷体_GB2312" pitchFamily="49" charset="-122"/>
              </a:rPr>
              <a:t>:</a:t>
            </a:r>
            <a:r>
              <a:rPr lang="zh-CN" altLang="en-US" sz="2800" b="1">
                <a:solidFill>
                  <a:schemeClr val="tx1"/>
                </a:solidFill>
                <a:latin typeface="楷体_GB2312" pitchFamily="49" charset="-122"/>
                <a:ea typeface="楷体_GB2312" pitchFamily="49" charset="-122"/>
              </a:rPr>
              <a:t>混乱度（复杂程度）的量度</a:t>
            </a:r>
            <a:r>
              <a:rPr lang="en-US" altLang="zh-CN" sz="2800" b="1">
                <a:solidFill>
                  <a:schemeClr val="tx1"/>
                </a:solidFill>
                <a:latin typeface="楷体_GB2312" pitchFamily="49" charset="-122"/>
                <a:ea typeface="楷体_GB2312" pitchFamily="49" charset="-122"/>
              </a:rPr>
              <a:t>!</a:t>
            </a:r>
          </a:p>
        </p:txBody>
      </p:sp>
      <p:grpSp>
        <p:nvGrpSpPr>
          <p:cNvPr id="609290" name="Group 10"/>
          <p:cNvGrpSpPr>
            <a:grpSpLocks/>
          </p:cNvGrpSpPr>
          <p:nvPr/>
        </p:nvGrpSpPr>
        <p:grpSpPr bwMode="auto">
          <a:xfrm>
            <a:off x="1847851" y="2133600"/>
            <a:ext cx="6911975" cy="1150938"/>
            <a:chOff x="295" y="1533"/>
            <a:chExt cx="5556" cy="717"/>
          </a:xfrm>
        </p:grpSpPr>
        <p:sp>
          <p:nvSpPr>
            <p:cNvPr id="609291" name="Text Box 11"/>
            <p:cNvSpPr txBox="1">
              <a:spLocks noChangeArrowheads="1"/>
            </p:cNvSpPr>
            <p:nvPr/>
          </p:nvSpPr>
          <p:spPr bwMode="auto">
            <a:xfrm>
              <a:off x="2801" y="1933"/>
              <a:ext cx="533" cy="317"/>
            </a:xfrm>
            <a:prstGeom prst="rect">
              <a:avLst/>
            </a:prstGeom>
            <a:solidFill>
              <a:schemeClr val="bg1"/>
            </a:solidFill>
            <a:ln w="12700">
              <a:solidFill>
                <a:schemeClr val="tx1"/>
              </a:solidFill>
              <a:miter lim="800000"/>
              <a:headEnd/>
              <a:tailEnd/>
            </a:ln>
            <a:effectLst/>
          </p:spPr>
          <p:txBody>
            <a:bodyPr/>
            <a:lstStyle/>
            <a:p>
              <a:pPr>
                <a:lnSpc>
                  <a:spcPct val="100000"/>
                </a:lnSpc>
              </a:pPr>
              <a:endParaRPr lang="zh-CN" altLang="zh-CN" sz="2800" b="1">
                <a:solidFill>
                  <a:schemeClr val="tx1"/>
                </a:solidFill>
                <a:latin typeface="宋体" charset="-122"/>
              </a:endParaRPr>
            </a:p>
          </p:txBody>
        </p:sp>
        <p:sp>
          <p:nvSpPr>
            <p:cNvPr id="609292" name="Text Box 12"/>
            <p:cNvSpPr txBox="1">
              <a:spLocks noChangeArrowheads="1"/>
            </p:cNvSpPr>
            <p:nvPr/>
          </p:nvSpPr>
          <p:spPr bwMode="auto">
            <a:xfrm>
              <a:off x="340" y="1888"/>
              <a:ext cx="545" cy="329"/>
            </a:xfrm>
            <a:prstGeom prst="rect">
              <a:avLst/>
            </a:prstGeom>
            <a:solidFill>
              <a:schemeClr val="bg1"/>
            </a:solidFill>
            <a:ln w="9525">
              <a:solidFill>
                <a:schemeClr val="tx1"/>
              </a:solidFill>
              <a:miter lim="800000"/>
              <a:headEnd/>
              <a:tailEnd/>
            </a:ln>
            <a:effectLst/>
          </p:spPr>
          <p:txBody>
            <a:bodyPr>
              <a:spAutoFit/>
            </a:bodyPr>
            <a:lstStyle/>
            <a:p>
              <a:pPr>
                <a:lnSpc>
                  <a:spcPct val="100000"/>
                </a:lnSpc>
              </a:pPr>
              <a:endParaRPr lang="zh-CN" altLang="zh-CN" sz="2800" b="1">
                <a:solidFill>
                  <a:schemeClr val="tx1"/>
                </a:solidFill>
                <a:latin typeface="宋体" charset="-122"/>
              </a:endParaRPr>
            </a:p>
          </p:txBody>
        </p:sp>
        <p:grpSp>
          <p:nvGrpSpPr>
            <p:cNvPr id="609293" name="Group 13"/>
            <p:cNvGrpSpPr>
              <a:grpSpLocks/>
            </p:cNvGrpSpPr>
            <p:nvPr/>
          </p:nvGrpSpPr>
          <p:grpSpPr bwMode="auto">
            <a:xfrm>
              <a:off x="295" y="1533"/>
              <a:ext cx="5556" cy="672"/>
              <a:chOff x="276" y="2876"/>
              <a:chExt cx="5304" cy="671"/>
            </a:xfrm>
          </p:grpSpPr>
          <p:pic>
            <p:nvPicPr>
              <p:cNvPr id="609294" name="Picture 14" descr="solidanim"/>
              <p:cNvPicPr>
                <a:picLocks noChangeAspect="1" noChangeArrowheads="1" noCrop="1"/>
              </p:cNvPicPr>
              <p:nvPr/>
            </p:nvPicPr>
            <p:blipFill>
              <a:blip r:embed="rId4" cstate="print"/>
              <a:srcRect/>
              <a:stretch>
                <a:fillRect/>
              </a:stretch>
            </p:blipFill>
            <p:spPr bwMode="auto">
              <a:xfrm>
                <a:off x="276" y="2876"/>
                <a:ext cx="598" cy="662"/>
              </a:xfrm>
              <a:prstGeom prst="rect">
                <a:avLst/>
              </a:prstGeom>
              <a:noFill/>
            </p:spPr>
          </p:pic>
          <p:pic>
            <p:nvPicPr>
              <p:cNvPr id="609295" name="Picture 15" descr="meltfreeze"/>
              <p:cNvPicPr>
                <a:picLocks noChangeAspect="1" noChangeArrowheads="1"/>
              </p:cNvPicPr>
              <p:nvPr/>
            </p:nvPicPr>
            <p:blipFill>
              <a:blip r:embed="rId5" cstate="print"/>
              <a:srcRect/>
              <a:stretch>
                <a:fillRect/>
              </a:stretch>
            </p:blipFill>
            <p:spPr bwMode="auto">
              <a:xfrm>
                <a:off x="1152" y="2928"/>
                <a:ext cx="1231" cy="583"/>
              </a:xfrm>
              <a:prstGeom prst="rect">
                <a:avLst/>
              </a:prstGeom>
              <a:noFill/>
            </p:spPr>
          </p:pic>
          <p:pic>
            <p:nvPicPr>
              <p:cNvPr id="609296" name="Picture 16" descr="liquidanim"/>
              <p:cNvPicPr>
                <a:picLocks noChangeAspect="1" noChangeArrowheads="1" noCrop="1"/>
              </p:cNvPicPr>
              <p:nvPr/>
            </p:nvPicPr>
            <p:blipFill>
              <a:blip r:embed="rId6" cstate="print"/>
              <a:srcRect/>
              <a:stretch>
                <a:fillRect/>
              </a:stretch>
            </p:blipFill>
            <p:spPr bwMode="auto">
              <a:xfrm>
                <a:off x="2628" y="2876"/>
                <a:ext cx="598" cy="662"/>
              </a:xfrm>
              <a:prstGeom prst="rect">
                <a:avLst/>
              </a:prstGeom>
              <a:noFill/>
            </p:spPr>
          </p:pic>
          <p:pic>
            <p:nvPicPr>
              <p:cNvPr id="609297" name="Picture 17" descr="boilcond"/>
              <p:cNvPicPr>
                <a:picLocks noChangeAspect="1" noChangeArrowheads="1"/>
              </p:cNvPicPr>
              <p:nvPr/>
            </p:nvPicPr>
            <p:blipFill>
              <a:blip r:embed="rId7" cstate="print"/>
              <a:srcRect/>
              <a:stretch>
                <a:fillRect/>
              </a:stretch>
            </p:blipFill>
            <p:spPr bwMode="auto">
              <a:xfrm>
                <a:off x="3504" y="2928"/>
                <a:ext cx="1224" cy="576"/>
              </a:xfrm>
              <a:prstGeom prst="rect">
                <a:avLst/>
              </a:prstGeom>
              <a:noFill/>
            </p:spPr>
          </p:pic>
          <p:pic>
            <p:nvPicPr>
              <p:cNvPr id="609298" name="Picture 18" descr="gasanim"/>
              <p:cNvPicPr>
                <a:picLocks noChangeAspect="1" noChangeArrowheads="1"/>
              </p:cNvPicPr>
              <p:nvPr/>
            </p:nvPicPr>
            <p:blipFill>
              <a:blip r:embed="rId8" cstate="print"/>
              <a:srcRect/>
              <a:stretch>
                <a:fillRect/>
              </a:stretch>
            </p:blipFill>
            <p:spPr bwMode="auto">
              <a:xfrm>
                <a:off x="4982" y="2885"/>
                <a:ext cx="598" cy="662"/>
              </a:xfrm>
              <a:prstGeom prst="rect">
                <a:avLst/>
              </a:prstGeom>
              <a:noFill/>
            </p:spPr>
          </p:pic>
        </p:grpSp>
      </p:grpSp>
      <p:sp>
        <p:nvSpPr>
          <p:cNvPr id="609299" name="Rectangle 19"/>
          <p:cNvSpPr>
            <a:spLocks noChangeArrowheads="1"/>
          </p:cNvSpPr>
          <p:nvPr/>
        </p:nvSpPr>
        <p:spPr bwMode="auto">
          <a:xfrm>
            <a:off x="1889688" y="3861049"/>
            <a:ext cx="8640762" cy="3095625"/>
          </a:xfrm>
          <a:prstGeom prst="rect">
            <a:avLst/>
          </a:prstGeom>
          <a:noFill/>
          <a:ln w="9525">
            <a:noFill/>
            <a:miter lim="800000"/>
            <a:headEnd/>
            <a:tailEnd/>
          </a:ln>
          <a:effectLst/>
        </p:spPr>
        <p:txBody>
          <a:bodyPr/>
          <a:lstStyle/>
          <a:p>
            <a:pPr marL="342900" indent="-342900" algn="just">
              <a:lnSpc>
                <a:spcPct val="150000"/>
              </a:lnSpc>
              <a:spcBef>
                <a:spcPct val="10000"/>
              </a:spcBef>
              <a:buFontTx/>
              <a:buChar char="•"/>
            </a:pPr>
            <a:r>
              <a:rPr lang="zh-CN" altLang="en-US" sz="2800" b="1" dirty="0">
                <a:solidFill>
                  <a:srgbClr val="000099"/>
                </a:solidFill>
                <a:ea typeface="楷体_GB2312" pitchFamily="49" charset="-122"/>
              </a:rPr>
              <a:t>同种物质，</a:t>
            </a:r>
            <a:r>
              <a:rPr lang="en-US" altLang="zh-CN" sz="2800" b="1" i="1" dirty="0">
                <a:solidFill>
                  <a:srgbClr val="000099"/>
                </a:solidFill>
                <a:ea typeface="楷体_GB2312" pitchFamily="49" charset="-122"/>
              </a:rPr>
              <a:t>T</a:t>
            </a:r>
            <a:r>
              <a:rPr lang="zh-CN" altLang="en-US" sz="2800" b="1" dirty="0">
                <a:solidFill>
                  <a:srgbClr val="000099"/>
                </a:solidFill>
                <a:ea typeface="楷体_GB2312" pitchFamily="49" charset="-122"/>
              </a:rPr>
              <a:t>越高</a:t>
            </a:r>
            <a:r>
              <a:rPr lang="en-US" altLang="zh-CN" sz="2800" b="1" i="1" dirty="0">
                <a:solidFill>
                  <a:srgbClr val="000099"/>
                </a:solidFill>
                <a:ea typeface="楷体_GB2312" pitchFamily="49" charset="-122"/>
              </a:rPr>
              <a:t>S</a:t>
            </a:r>
            <a:r>
              <a:rPr lang="zh-CN" altLang="en-US" sz="2800" b="1" dirty="0">
                <a:solidFill>
                  <a:srgbClr val="000099"/>
                </a:solidFill>
                <a:ea typeface="楷体_GB2312" pitchFamily="49" charset="-122"/>
              </a:rPr>
              <a:t>越大，</a:t>
            </a:r>
            <a:r>
              <a:rPr lang="en-US" altLang="zh-CN" sz="2800" b="1" i="1" dirty="0">
                <a:solidFill>
                  <a:srgbClr val="000099"/>
                </a:solidFill>
                <a:ea typeface="楷体_GB2312" pitchFamily="49" charset="-122"/>
              </a:rPr>
              <a:t>S</a:t>
            </a:r>
            <a:r>
              <a:rPr lang="en-US" altLang="zh-CN" sz="2800" b="1" dirty="0">
                <a:solidFill>
                  <a:srgbClr val="000099"/>
                </a:solidFill>
                <a:ea typeface="楷体_GB2312" pitchFamily="49" charset="-122"/>
              </a:rPr>
              <a:t>(s)</a:t>
            </a:r>
            <a:r>
              <a:rPr lang="zh-CN" altLang="en-US" sz="2800" b="1" dirty="0">
                <a:solidFill>
                  <a:srgbClr val="000099"/>
                </a:solidFill>
                <a:ea typeface="楷体_GB2312" pitchFamily="49" charset="-122"/>
              </a:rPr>
              <a:t>＜</a:t>
            </a:r>
            <a:r>
              <a:rPr lang="en-US" altLang="zh-CN" sz="2800" b="1" i="1" dirty="0">
                <a:solidFill>
                  <a:srgbClr val="000099"/>
                </a:solidFill>
                <a:ea typeface="楷体_GB2312" pitchFamily="49" charset="-122"/>
              </a:rPr>
              <a:t>S</a:t>
            </a:r>
            <a:r>
              <a:rPr lang="en-US" altLang="zh-CN" sz="2800" b="1" dirty="0">
                <a:solidFill>
                  <a:srgbClr val="000099"/>
                </a:solidFill>
                <a:ea typeface="楷体_GB2312" pitchFamily="49" charset="-122"/>
              </a:rPr>
              <a:t>(l)</a:t>
            </a:r>
            <a:r>
              <a:rPr lang="zh-CN" altLang="en-US" sz="2800" b="1" dirty="0">
                <a:solidFill>
                  <a:srgbClr val="000099"/>
                </a:solidFill>
                <a:ea typeface="楷体_GB2312" pitchFamily="49" charset="-122"/>
              </a:rPr>
              <a:t>＜</a:t>
            </a:r>
            <a:r>
              <a:rPr lang="en-US" altLang="zh-CN" sz="2800" b="1" i="1" dirty="0">
                <a:solidFill>
                  <a:srgbClr val="000099"/>
                </a:solidFill>
                <a:ea typeface="楷体_GB2312" pitchFamily="49" charset="-122"/>
              </a:rPr>
              <a:t>S</a:t>
            </a:r>
            <a:r>
              <a:rPr lang="en-US" altLang="zh-CN" sz="2800" b="1" dirty="0">
                <a:solidFill>
                  <a:srgbClr val="000099"/>
                </a:solidFill>
                <a:ea typeface="楷体_GB2312" pitchFamily="49" charset="-122"/>
              </a:rPr>
              <a:t>(g)</a:t>
            </a:r>
          </a:p>
          <a:p>
            <a:pPr marL="342900" indent="-342900" algn="just">
              <a:lnSpc>
                <a:spcPct val="150000"/>
              </a:lnSpc>
              <a:spcBef>
                <a:spcPct val="10000"/>
              </a:spcBef>
              <a:buFontTx/>
              <a:buChar char="•"/>
            </a:pPr>
            <a:r>
              <a:rPr lang="zh-CN" altLang="en-US" sz="2800" b="1" dirty="0">
                <a:solidFill>
                  <a:srgbClr val="000099"/>
                </a:solidFill>
                <a:ea typeface="楷体_GB2312" pitchFamily="49" charset="-122"/>
              </a:rPr>
              <a:t>同类物质摩尔质量 </a:t>
            </a:r>
            <a:r>
              <a:rPr lang="en-US" altLang="zh-CN" sz="2800" b="1" i="1" dirty="0">
                <a:solidFill>
                  <a:srgbClr val="000099"/>
                </a:solidFill>
                <a:ea typeface="楷体_GB2312" pitchFamily="49" charset="-122"/>
              </a:rPr>
              <a:t>M</a:t>
            </a:r>
            <a:r>
              <a:rPr lang="en-US" altLang="zh-CN" sz="2800" b="1" dirty="0">
                <a:solidFill>
                  <a:srgbClr val="000099"/>
                </a:solidFill>
                <a:ea typeface="楷体_GB2312" pitchFamily="49" charset="-122"/>
              </a:rPr>
              <a:t> </a:t>
            </a:r>
            <a:r>
              <a:rPr lang="zh-CN" altLang="en-US" sz="2800" b="1" dirty="0">
                <a:solidFill>
                  <a:srgbClr val="000099"/>
                </a:solidFill>
                <a:ea typeface="楷体_GB2312" pitchFamily="49" charset="-122"/>
              </a:rPr>
              <a:t>越大，</a:t>
            </a:r>
            <a:r>
              <a:rPr lang="en-US" altLang="zh-CN" sz="2800" b="1" i="1" dirty="0">
                <a:solidFill>
                  <a:srgbClr val="000099"/>
                </a:solidFill>
                <a:ea typeface="楷体_GB2312" pitchFamily="49" charset="-122"/>
              </a:rPr>
              <a:t>S</a:t>
            </a:r>
            <a:r>
              <a:rPr lang="zh-CN" altLang="en-US" sz="2800" b="1" dirty="0">
                <a:solidFill>
                  <a:srgbClr val="000099"/>
                </a:solidFill>
                <a:ea typeface="楷体_GB2312" pitchFamily="49" charset="-122"/>
              </a:rPr>
              <a:t>越大    </a:t>
            </a:r>
          </a:p>
          <a:p>
            <a:pPr marL="342900" indent="-342900" algn="just">
              <a:lnSpc>
                <a:spcPct val="150000"/>
              </a:lnSpc>
              <a:spcBef>
                <a:spcPct val="10000"/>
              </a:spcBef>
              <a:buFontTx/>
              <a:buChar char="•"/>
            </a:pPr>
            <a:r>
              <a:rPr lang="zh-CN" altLang="en-US" sz="2800" b="1" dirty="0">
                <a:solidFill>
                  <a:srgbClr val="000099"/>
                </a:solidFill>
                <a:ea typeface="楷体_GB2312" pitchFamily="49" charset="-122"/>
              </a:rPr>
              <a:t>摩尔质量相等或相近的物质，结构越复杂，</a:t>
            </a:r>
            <a:r>
              <a:rPr lang="en-US" altLang="zh-CN" sz="2800" b="1" i="1" dirty="0">
                <a:solidFill>
                  <a:srgbClr val="000099"/>
                </a:solidFill>
                <a:ea typeface="楷体_GB2312" pitchFamily="49" charset="-122"/>
              </a:rPr>
              <a:t>S</a:t>
            </a:r>
            <a:r>
              <a:rPr lang="zh-CN" altLang="en-US" sz="2800" b="1" dirty="0">
                <a:solidFill>
                  <a:srgbClr val="000099"/>
                </a:solidFill>
                <a:ea typeface="楷体_GB2312" pitchFamily="49" charset="-122"/>
              </a:rPr>
              <a:t>值越大</a:t>
            </a:r>
          </a:p>
          <a:p>
            <a:pPr marL="342900" indent="-342900" algn="just">
              <a:lnSpc>
                <a:spcPct val="150000"/>
              </a:lnSpc>
              <a:spcBef>
                <a:spcPct val="10000"/>
              </a:spcBef>
              <a:buFontTx/>
              <a:buChar char="•"/>
            </a:pPr>
            <a:r>
              <a:rPr lang="zh-CN" altLang="en-US" sz="2800" b="1" dirty="0">
                <a:solidFill>
                  <a:srgbClr val="000099"/>
                </a:solidFill>
                <a:ea typeface="楷体_GB2312" pitchFamily="49" charset="-122"/>
              </a:rPr>
              <a:t>对气态物质，压力增加，</a:t>
            </a:r>
            <a:r>
              <a:rPr lang="en-US" altLang="zh-CN" sz="2800" b="1" i="1" dirty="0">
                <a:solidFill>
                  <a:srgbClr val="000099"/>
                </a:solidFill>
                <a:ea typeface="楷体_GB2312" pitchFamily="49" charset="-122"/>
              </a:rPr>
              <a:t>S</a:t>
            </a:r>
            <a:r>
              <a:rPr lang="zh-CN" altLang="en-US" sz="2800" b="1" dirty="0">
                <a:solidFill>
                  <a:srgbClr val="000099"/>
                </a:solidFill>
                <a:ea typeface="楷体_GB2312" pitchFamily="49" charset="-122"/>
              </a:rPr>
              <a:t>值降低</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09290"/>
                                        </p:tgtEl>
                                        <p:attrNameLst>
                                          <p:attrName>style.visibility</p:attrName>
                                        </p:attrNameLst>
                                      </p:cBhvr>
                                      <p:to>
                                        <p:strVal val="visible"/>
                                      </p:to>
                                    </p:set>
                                    <p:animEffect transition="in" filter="slide(fromBottom)">
                                      <p:cBhvr>
                                        <p:cTn id="7" dur="500"/>
                                        <p:tgtEl>
                                          <p:spTgt spid="60929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09299"/>
                                        </p:tgtEl>
                                        <p:attrNameLst>
                                          <p:attrName>style.visibility</p:attrName>
                                        </p:attrNameLst>
                                      </p:cBhvr>
                                      <p:to>
                                        <p:strVal val="visible"/>
                                      </p:to>
                                    </p:set>
                                    <p:animEffect transition="in" filter="box(in)">
                                      <p:cBhvr>
                                        <p:cTn id="12" dur="500"/>
                                        <p:tgtEl>
                                          <p:spTgt spid="609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9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7412C2C5-ADAB-4BE5-A8FF-F818FD41A8CE}" type="slidenum">
              <a:rPr lang="en-US" altLang="zh-CN"/>
              <a:pPr/>
              <a:t>61</a:t>
            </a:fld>
            <a:endParaRPr lang="en-US" altLang="zh-CN"/>
          </a:p>
        </p:txBody>
      </p:sp>
      <p:sp>
        <p:nvSpPr>
          <p:cNvPr id="481282" name="Text Box 3"/>
          <p:cNvSpPr txBox="1">
            <a:spLocks noChangeArrowheads="1"/>
          </p:cNvSpPr>
          <p:nvPr/>
        </p:nvSpPr>
        <p:spPr bwMode="auto">
          <a:xfrm>
            <a:off x="1992314" y="1557339"/>
            <a:ext cx="7839075" cy="427037"/>
          </a:xfrm>
          <a:prstGeom prst="rect">
            <a:avLst/>
          </a:prstGeom>
          <a:noFill/>
          <a:ln w="12700" cap="sq">
            <a:noFill/>
            <a:miter lim="800000"/>
            <a:headEnd/>
            <a:tailEnd/>
          </a:ln>
        </p:spPr>
        <p:txBody>
          <a:bodyPr wrap="none" tIns="0" bIns="0">
            <a:spAutoFit/>
          </a:bodyPr>
          <a:lstStyle/>
          <a:p>
            <a:pPr>
              <a:lnSpc>
                <a:spcPct val="100000"/>
              </a:lnSpc>
              <a:spcBef>
                <a:spcPct val="0"/>
              </a:spcBef>
            </a:pPr>
            <a:r>
              <a:rPr lang="zh-CN" altLang="en-US" sz="2800" b="1">
                <a:solidFill>
                  <a:schemeClr val="tx1"/>
                </a:solidFill>
                <a:ea typeface="楷体_GB2312" pitchFamily="49" charset="-122"/>
              </a:rPr>
              <a:t>设始等温下，终态</a:t>
            </a:r>
            <a:r>
              <a:rPr lang="en-US" altLang="zh-CN" sz="2800" b="1">
                <a:solidFill>
                  <a:schemeClr val="tx1"/>
                </a:solidFill>
                <a:ea typeface="楷体_GB2312" pitchFamily="49" charset="-122"/>
              </a:rPr>
              <a:t>A</a:t>
            </a:r>
            <a:r>
              <a:rPr lang="zh-CN" altLang="en-US" sz="2800" b="1">
                <a:solidFill>
                  <a:schemeClr val="tx1"/>
                </a:solidFill>
                <a:ea typeface="楷体_GB2312" pitchFamily="49" charset="-122"/>
              </a:rPr>
              <a:t>，</a:t>
            </a:r>
            <a:r>
              <a:rPr lang="en-US" altLang="zh-CN" sz="2800" b="1">
                <a:solidFill>
                  <a:schemeClr val="tx1"/>
                </a:solidFill>
                <a:ea typeface="楷体_GB2312" pitchFamily="49" charset="-122"/>
              </a:rPr>
              <a:t>B</a:t>
            </a:r>
            <a:r>
              <a:rPr lang="zh-CN" altLang="en-US" sz="2800" b="1">
                <a:solidFill>
                  <a:schemeClr val="tx1"/>
                </a:solidFill>
                <a:ea typeface="楷体_GB2312" pitchFamily="49" charset="-122"/>
              </a:rPr>
              <a:t>的熵分别为</a:t>
            </a:r>
            <a:r>
              <a:rPr lang="en-US" altLang="zh-CN" sz="2800" b="1" i="1">
                <a:solidFill>
                  <a:schemeClr val="tx1"/>
                </a:solidFill>
                <a:ea typeface="楷体_GB2312" pitchFamily="49" charset="-122"/>
              </a:rPr>
              <a:t>S</a:t>
            </a:r>
            <a:r>
              <a:rPr lang="en-US" altLang="zh-CN" sz="2800" b="1" baseline="-25000">
                <a:solidFill>
                  <a:schemeClr val="tx1"/>
                </a:solidFill>
                <a:ea typeface="楷体_GB2312" pitchFamily="49" charset="-122"/>
              </a:rPr>
              <a:t>A</a:t>
            </a:r>
            <a:r>
              <a:rPr lang="zh-CN" altLang="en-US" sz="2800" b="1">
                <a:solidFill>
                  <a:schemeClr val="tx1"/>
                </a:solidFill>
                <a:ea typeface="楷体_GB2312" pitchFamily="49" charset="-122"/>
              </a:rPr>
              <a:t>和</a:t>
            </a:r>
            <a:r>
              <a:rPr lang="en-US" altLang="zh-CN" sz="2800" b="1" i="1">
                <a:solidFill>
                  <a:schemeClr val="tx1"/>
                </a:solidFill>
                <a:ea typeface="楷体_GB2312" pitchFamily="49" charset="-122"/>
              </a:rPr>
              <a:t>S</a:t>
            </a:r>
            <a:r>
              <a:rPr lang="en-US" altLang="zh-CN" sz="2800" b="1" baseline="-25000">
                <a:solidFill>
                  <a:schemeClr val="tx1"/>
                </a:solidFill>
                <a:ea typeface="楷体_GB2312" pitchFamily="49" charset="-122"/>
              </a:rPr>
              <a:t>B</a:t>
            </a:r>
            <a:r>
              <a:rPr lang="zh-CN" altLang="en-US" sz="2800" b="1">
                <a:solidFill>
                  <a:schemeClr val="tx1"/>
                </a:solidFill>
                <a:ea typeface="楷体_GB2312" pitchFamily="49" charset="-122"/>
              </a:rPr>
              <a:t>，则：</a:t>
            </a:r>
          </a:p>
        </p:txBody>
      </p:sp>
      <p:sp>
        <p:nvSpPr>
          <p:cNvPr id="481283" name="Rectangle 6"/>
          <p:cNvSpPr>
            <a:spLocks noGrp="1" noChangeArrowheads="1"/>
          </p:cNvSpPr>
          <p:nvPr>
            <p:ph type="title" idx="4294967295"/>
          </p:nvPr>
        </p:nvSpPr>
        <p:spPr>
          <a:xfrm>
            <a:off x="3287713" y="404814"/>
            <a:ext cx="5264150" cy="579437"/>
          </a:xfrm>
          <a:ln/>
        </p:spPr>
        <p:txBody>
          <a:bodyPr wrap="none"/>
          <a:lstStyle/>
          <a:p>
            <a:pPr algn="ctr"/>
            <a:r>
              <a:rPr lang="zh-CN" altLang="en-US">
                <a:solidFill>
                  <a:schemeClr val="tx1"/>
                </a:solidFill>
                <a:latin typeface="华文新魏" pitchFamily="2" charset="-122"/>
              </a:rPr>
              <a:t>熵变</a:t>
            </a:r>
          </a:p>
        </p:txBody>
      </p:sp>
      <p:grpSp>
        <p:nvGrpSpPr>
          <p:cNvPr id="2" name="Group 10"/>
          <p:cNvGrpSpPr>
            <a:grpSpLocks/>
          </p:cNvGrpSpPr>
          <p:nvPr/>
        </p:nvGrpSpPr>
        <p:grpSpPr bwMode="auto">
          <a:xfrm>
            <a:off x="2351088" y="2492376"/>
            <a:ext cx="4081462" cy="893763"/>
            <a:chOff x="108" y="2782"/>
            <a:chExt cx="2571" cy="563"/>
          </a:xfrm>
        </p:grpSpPr>
        <p:graphicFrame>
          <p:nvGraphicFramePr>
            <p:cNvPr id="481287" name="Object 11"/>
            <p:cNvGraphicFramePr>
              <a:graphicFrameLocks noChangeAspect="1"/>
            </p:cNvGraphicFramePr>
            <p:nvPr/>
          </p:nvGraphicFramePr>
          <p:xfrm>
            <a:off x="1642" y="2782"/>
            <a:ext cx="1037" cy="563"/>
          </p:xfrm>
          <a:graphic>
            <a:graphicData uri="http://schemas.openxmlformats.org/presentationml/2006/ole">
              <mc:AlternateContent xmlns:mc="http://schemas.openxmlformats.org/markup-compatibility/2006">
                <mc:Choice xmlns:v="urn:schemas-microsoft-com:vml" Requires="v">
                  <p:oleObj spid="_x0000_s481558" name="Equation" r:id="rId4" imgW="749160" imgH="406080" progId="Equation.DSMT4">
                    <p:embed/>
                  </p:oleObj>
                </mc:Choice>
                <mc:Fallback>
                  <p:oleObj name="Equation" r:id="rId4" imgW="749160" imgH="406080" progId="Equation.DSMT4">
                    <p:embed/>
                    <p:pic>
                      <p:nvPicPr>
                        <p:cNvPr id="0" name="Object 11"/>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2" y="2782"/>
                          <a:ext cx="1037" cy="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288" name="Text Box 12"/>
            <p:cNvSpPr txBox="1">
              <a:spLocks noChangeArrowheads="1"/>
            </p:cNvSpPr>
            <p:nvPr/>
          </p:nvSpPr>
          <p:spPr bwMode="auto">
            <a:xfrm>
              <a:off x="108" y="2880"/>
              <a:ext cx="1247" cy="278"/>
            </a:xfrm>
            <a:prstGeom prst="rect">
              <a:avLst/>
            </a:prstGeom>
            <a:noFill/>
            <a:ln w="12700" cap="sq">
              <a:noFill/>
              <a:miter lim="800000"/>
              <a:headEnd/>
              <a:tailEnd/>
            </a:ln>
          </p:spPr>
          <p:txBody>
            <a:bodyPr wrap="none" tIns="0" bIns="0">
              <a:spAutoFit/>
            </a:bodyPr>
            <a:lstStyle/>
            <a:p>
              <a:pPr>
                <a:lnSpc>
                  <a:spcPct val="110000"/>
                </a:lnSpc>
                <a:spcBef>
                  <a:spcPct val="0"/>
                </a:spcBef>
              </a:pPr>
              <a:r>
                <a:rPr lang="zh-CN" altLang="en-US" sz="2800" b="1">
                  <a:solidFill>
                    <a:schemeClr val="tx1"/>
                  </a:solidFill>
                  <a:ea typeface="楷体_GB2312" pitchFamily="49" charset="-122"/>
                </a:rPr>
                <a:t>对微小变化</a:t>
              </a:r>
            </a:p>
          </p:txBody>
        </p:sp>
      </p:grpSp>
      <p:graphicFrame>
        <p:nvGraphicFramePr>
          <p:cNvPr id="171022" name="Object 14"/>
          <p:cNvGraphicFramePr>
            <a:graphicFrameLocks noChangeAspect="1"/>
          </p:cNvGraphicFramePr>
          <p:nvPr>
            <p:extLst>
              <p:ext uri="{D42A27DB-BD31-4B8C-83A1-F6EECF244321}">
                <p14:modId xmlns:p14="http://schemas.microsoft.com/office/powerpoint/2010/main" val="583572300"/>
              </p:ext>
            </p:extLst>
          </p:nvPr>
        </p:nvGraphicFramePr>
        <p:xfrm>
          <a:off x="2927648" y="3645025"/>
          <a:ext cx="3384550" cy="879475"/>
        </p:xfrm>
        <a:graphic>
          <a:graphicData uri="http://schemas.openxmlformats.org/presentationml/2006/ole">
            <mc:AlternateContent xmlns:mc="http://schemas.openxmlformats.org/markup-compatibility/2006">
              <mc:Choice xmlns:v="urn:schemas-microsoft-com:vml" Requires="v">
                <p:oleObj spid="_x0000_s481559" name="Equation" r:id="rId6" imgW="1562040" imgH="406080" progId="Equation.DSMT4">
                  <p:embed/>
                </p:oleObj>
              </mc:Choice>
              <mc:Fallback>
                <p:oleObj name="Equation" r:id="rId6" imgW="1562040" imgH="406080" progId="Equation.DSMT4">
                  <p:embed/>
                  <p:pic>
                    <p:nvPicPr>
                      <p:cNvPr id="0" name="Object 14"/>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7648" y="3645025"/>
                        <a:ext cx="3384550"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295" name="Object 15"/>
          <p:cNvGraphicFramePr>
            <a:graphicFrameLocks noChangeAspect="1"/>
          </p:cNvGraphicFramePr>
          <p:nvPr>
            <p:extLst>
              <p:ext uri="{D42A27DB-BD31-4B8C-83A1-F6EECF244321}">
                <p14:modId xmlns:p14="http://schemas.microsoft.com/office/powerpoint/2010/main" val="626751156"/>
              </p:ext>
            </p:extLst>
          </p:nvPr>
        </p:nvGraphicFramePr>
        <p:xfrm>
          <a:off x="7788276" y="2382839"/>
          <a:ext cx="2087563" cy="2524125"/>
        </p:xfrm>
        <a:graphic>
          <a:graphicData uri="http://schemas.openxmlformats.org/presentationml/2006/ole">
            <mc:AlternateContent xmlns:mc="http://schemas.openxmlformats.org/markup-compatibility/2006">
              <mc:Choice xmlns:v="urn:schemas-microsoft-com:vml" Requires="v">
                <p:oleObj spid="_x0000_s481560" name="CS ChemDraw Drawing" r:id="rId8" imgW="1646903" imgH="1988820" progId="ChemDraw.Document.6.0">
                  <p:embed/>
                </p:oleObj>
              </mc:Choice>
              <mc:Fallback>
                <p:oleObj name="CS ChemDraw Drawing" r:id="rId8" imgW="1646903" imgH="1988820" progId="ChemDraw.Document.6.0">
                  <p:embed/>
                  <p:pic>
                    <p:nvPicPr>
                      <p:cNvPr id="0" name="Picture 15"/>
                      <p:cNvPicPr>
                        <a:picLocks noChangeAspect="1" noChangeArrowheads="1"/>
                      </p:cNvPicPr>
                      <p:nvPr/>
                    </p:nvPicPr>
                    <p:blipFill>
                      <a:blip r:embed="rId9"/>
                      <a:srcRect/>
                      <a:stretch>
                        <a:fillRect/>
                      </a:stretch>
                    </p:blipFill>
                    <p:spPr bwMode="auto">
                      <a:xfrm>
                        <a:off x="7788276" y="2382839"/>
                        <a:ext cx="2087563"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1"/>
          <p:cNvGraphicFramePr>
            <a:graphicFrameLocks noChangeAspect="1"/>
          </p:cNvGraphicFramePr>
          <p:nvPr>
            <p:extLst>
              <p:ext uri="{D42A27DB-BD31-4B8C-83A1-F6EECF244321}">
                <p14:modId xmlns:p14="http://schemas.microsoft.com/office/powerpoint/2010/main" val="604737541"/>
              </p:ext>
            </p:extLst>
          </p:nvPr>
        </p:nvGraphicFramePr>
        <p:xfrm>
          <a:off x="2022154" y="5085184"/>
          <a:ext cx="8308355" cy="899530"/>
        </p:xfrm>
        <a:graphic>
          <a:graphicData uri="http://schemas.openxmlformats.org/presentationml/2006/ole">
            <mc:AlternateContent xmlns:mc="http://schemas.openxmlformats.org/markup-compatibility/2006">
              <mc:Choice xmlns:v="urn:schemas-microsoft-com:vml" Requires="v">
                <p:oleObj spid="_x0000_s481561" name="公式" r:id="rId10" imgW="5587920" imgH="571320" progId="Equation.3">
                  <p:embed/>
                </p:oleObj>
              </mc:Choice>
              <mc:Fallback>
                <p:oleObj name="公式" r:id="rId10" imgW="5587920" imgH="571320" progId="Equation.3">
                  <p:embed/>
                  <p:pic>
                    <p:nvPicPr>
                      <p:cNvPr id="0" name=""/>
                      <p:cNvPicPr>
                        <a:picLocks noChangeAspect="1" noChangeArrowheads="1"/>
                      </p:cNvPicPr>
                      <p:nvPr/>
                    </p:nvPicPr>
                    <p:blipFill>
                      <a:blip r:embed="rId11"/>
                      <a:srcRect/>
                      <a:stretch>
                        <a:fillRect/>
                      </a:stretch>
                    </p:blipFill>
                    <p:spPr bwMode="auto">
                      <a:xfrm>
                        <a:off x="2022154" y="5085184"/>
                        <a:ext cx="8308355" cy="899530"/>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1022"/>
                                        </p:tgtEl>
                                        <p:attrNameLst>
                                          <p:attrName>style.visibility</p:attrName>
                                        </p:attrNameLst>
                                      </p:cBhvr>
                                      <p:to>
                                        <p:strVal val="visible"/>
                                      </p:to>
                                    </p:set>
                                    <p:animEffect transition="in" filter="wipe(left)">
                                      <p:cBhvr>
                                        <p:cTn id="12" dur="500"/>
                                        <p:tgtEl>
                                          <p:spTgt spid="1710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fld id="{BFE09E0E-69E4-400E-8207-5F3391A56BB5}" type="slidenum">
              <a:rPr lang="en-US" altLang="zh-CN"/>
              <a:pPr/>
              <a:t>62</a:t>
            </a:fld>
            <a:endParaRPr lang="en-US" altLang="zh-CN"/>
          </a:p>
        </p:txBody>
      </p:sp>
      <p:sp>
        <p:nvSpPr>
          <p:cNvPr id="482306" name="Text Box 2"/>
          <p:cNvSpPr txBox="1">
            <a:spLocks noChangeArrowheads="1"/>
          </p:cNvSpPr>
          <p:nvPr/>
        </p:nvSpPr>
        <p:spPr bwMode="auto">
          <a:xfrm>
            <a:off x="2279651" y="2781300"/>
            <a:ext cx="5832475" cy="1482650"/>
          </a:xfrm>
          <a:prstGeom prst="rect">
            <a:avLst/>
          </a:prstGeom>
          <a:noFill/>
          <a:ln w="9525">
            <a:noFill/>
            <a:miter lim="800000"/>
            <a:headEnd/>
            <a:tailEnd/>
          </a:ln>
          <a:effectLst/>
        </p:spPr>
        <p:txBody>
          <a:bodyPr>
            <a:spAutoFit/>
          </a:bodyPr>
          <a:lstStyle/>
          <a:p>
            <a:pPr>
              <a:lnSpc>
                <a:spcPct val="150000"/>
              </a:lnSpc>
            </a:pPr>
            <a:r>
              <a:rPr lang="en-US" altLang="zh-CN" b="1">
                <a:solidFill>
                  <a:schemeClr val="tx1"/>
                </a:solidFill>
                <a:latin typeface="楷体_GB2312" pitchFamily="49" charset="-122"/>
                <a:ea typeface="楷体_GB2312" pitchFamily="49" charset="-122"/>
              </a:rPr>
              <a:t>    </a:t>
            </a:r>
            <a:r>
              <a:rPr lang="zh-CN" altLang="en-US" b="1">
                <a:solidFill>
                  <a:schemeClr val="tx1"/>
                </a:solidFill>
                <a:latin typeface="楷体_GB2312" pitchFamily="49" charset="-122"/>
                <a:ea typeface="楷体_GB2312" pitchFamily="49" charset="-122"/>
              </a:rPr>
              <a:t>热力学上规定：</a:t>
            </a:r>
            <a:r>
              <a:rPr lang="en-US" altLang="zh-CN" b="1">
                <a:solidFill>
                  <a:schemeClr val="tx1"/>
                </a:solidFill>
                <a:latin typeface="楷体_GB2312" pitchFamily="49" charset="-122"/>
                <a:ea typeface="楷体_GB2312" pitchFamily="49" charset="-122"/>
              </a:rPr>
              <a:t>0K</a:t>
            </a:r>
            <a:r>
              <a:rPr lang="zh-CN" altLang="en-US" b="1">
                <a:solidFill>
                  <a:schemeClr val="tx1"/>
                </a:solidFill>
                <a:latin typeface="楷体_GB2312" pitchFamily="49" charset="-122"/>
                <a:ea typeface="楷体_GB2312" pitchFamily="49" charset="-122"/>
              </a:rPr>
              <a:t>时</a:t>
            </a:r>
            <a:r>
              <a:rPr lang="en-US" altLang="zh-CN" b="1">
                <a:solidFill>
                  <a:schemeClr val="tx1"/>
                </a:solidFill>
                <a:latin typeface="楷体_GB2312" pitchFamily="49" charset="-122"/>
                <a:ea typeface="楷体_GB2312" pitchFamily="49" charset="-122"/>
              </a:rPr>
              <a:t>,</a:t>
            </a:r>
            <a:r>
              <a:rPr lang="zh-CN" altLang="en-US" b="1">
                <a:solidFill>
                  <a:schemeClr val="tx1"/>
                </a:solidFill>
                <a:latin typeface="楷体_GB2312" pitchFamily="49" charset="-122"/>
                <a:ea typeface="楷体_GB2312" pitchFamily="49" charset="-122"/>
              </a:rPr>
              <a:t>任何纯物质的</a:t>
            </a:r>
            <a:r>
              <a:rPr lang="zh-CN" altLang="en-US" b="1">
                <a:solidFill>
                  <a:srgbClr val="CC0000"/>
                </a:solidFill>
                <a:latin typeface="楷体_GB2312" pitchFamily="49" charset="-122"/>
                <a:ea typeface="楷体_GB2312" pitchFamily="49" charset="-122"/>
              </a:rPr>
              <a:t>完整晶体的熵值为零</a:t>
            </a:r>
          </a:p>
        </p:txBody>
      </p:sp>
      <p:sp>
        <p:nvSpPr>
          <p:cNvPr id="482307" name="Text Box 3"/>
          <p:cNvSpPr txBox="1">
            <a:spLocks noChangeArrowheads="1"/>
          </p:cNvSpPr>
          <p:nvPr/>
        </p:nvSpPr>
        <p:spPr bwMode="auto">
          <a:xfrm>
            <a:off x="1774826" y="4854576"/>
            <a:ext cx="8353425" cy="651653"/>
          </a:xfrm>
          <a:prstGeom prst="rect">
            <a:avLst/>
          </a:prstGeom>
          <a:noFill/>
          <a:ln w="9525">
            <a:noFill/>
            <a:miter lim="800000"/>
            <a:headEnd/>
            <a:tailEnd/>
          </a:ln>
          <a:effectLst/>
        </p:spPr>
        <p:txBody>
          <a:bodyPr>
            <a:spAutoFit/>
          </a:bodyPr>
          <a:lstStyle/>
          <a:p>
            <a:pPr>
              <a:lnSpc>
                <a:spcPct val="125000"/>
              </a:lnSpc>
            </a:pPr>
            <a:r>
              <a:rPr lang="en-US" altLang="zh-CN" b="1">
                <a:solidFill>
                  <a:schemeClr val="tx1"/>
                </a:solidFill>
                <a:latin typeface="楷体_GB2312" pitchFamily="49" charset="-122"/>
                <a:ea typeface="楷体_GB2312" pitchFamily="49" charset="-122"/>
              </a:rPr>
              <a:t>    </a:t>
            </a:r>
          </a:p>
        </p:txBody>
      </p:sp>
      <p:grpSp>
        <p:nvGrpSpPr>
          <p:cNvPr id="482308" name="Group 4"/>
          <p:cNvGrpSpPr>
            <a:grpSpLocks/>
          </p:cNvGrpSpPr>
          <p:nvPr/>
        </p:nvGrpSpPr>
        <p:grpSpPr bwMode="auto">
          <a:xfrm>
            <a:off x="9048329" y="1340769"/>
            <a:ext cx="1481641" cy="2625937"/>
            <a:chOff x="3956" y="288"/>
            <a:chExt cx="1228" cy="2001"/>
          </a:xfrm>
        </p:grpSpPr>
        <p:pic>
          <p:nvPicPr>
            <p:cNvPr id="482309" name="Picture 5" descr="能斯特"/>
            <p:cNvPicPr>
              <a:picLocks noChangeAspect="1" noChangeArrowheads="1"/>
            </p:cNvPicPr>
            <p:nvPr/>
          </p:nvPicPr>
          <p:blipFill>
            <a:blip r:embed="rId3" cstate="print"/>
            <a:srcRect/>
            <a:stretch>
              <a:fillRect/>
            </a:stretch>
          </p:blipFill>
          <p:spPr bwMode="auto">
            <a:xfrm>
              <a:off x="3956" y="288"/>
              <a:ext cx="1228" cy="15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82310" name="Text Box 6"/>
            <p:cNvSpPr txBox="1">
              <a:spLocks noChangeArrowheads="1"/>
            </p:cNvSpPr>
            <p:nvPr/>
          </p:nvSpPr>
          <p:spPr bwMode="auto">
            <a:xfrm>
              <a:off x="4016" y="1843"/>
              <a:ext cx="1136" cy="446"/>
            </a:xfrm>
            <a:prstGeom prst="rect">
              <a:avLst/>
            </a:prstGeom>
            <a:noFill/>
            <a:ln w="9525">
              <a:noFill/>
              <a:miter lim="800000"/>
              <a:headEnd/>
              <a:tailEnd/>
            </a:ln>
            <a:effectLst/>
          </p:spPr>
          <p:txBody>
            <a:bodyPr wrap="none">
              <a:spAutoFit/>
            </a:bodyPr>
            <a:lstStyle/>
            <a:p>
              <a:pPr>
                <a:lnSpc>
                  <a:spcPct val="100000"/>
                </a:lnSpc>
                <a:spcBef>
                  <a:spcPct val="0"/>
                </a:spcBef>
              </a:pPr>
              <a:r>
                <a:rPr lang="en-US" altLang="zh-CN" b="1" dirty="0">
                  <a:solidFill>
                    <a:schemeClr val="tx1"/>
                  </a:solidFill>
                </a:rPr>
                <a:t>Nernst</a:t>
              </a:r>
            </a:p>
          </p:txBody>
        </p:sp>
      </p:grpSp>
      <p:sp>
        <p:nvSpPr>
          <p:cNvPr id="482311" name="Text Box 7"/>
          <p:cNvSpPr txBox="1">
            <a:spLocks noChangeArrowheads="1"/>
          </p:cNvSpPr>
          <p:nvPr/>
        </p:nvSpPr>
        <p:spPr bwMode="auto">
          <a:xfrm>
            <a:off x="2927351" y="266700"/>
            <a:ext cx="4608513" cy="641350"/>
          </a:xfrm>
          <a:prstGeom prst="rect">
            <a:avLst/>
          </a:prstGeom>
          <a:noFill/>
          <a:ln w="9525">
            <a:noFill/>
            <a:miter lim="800000"/>
            <a:headEnd/>
            <a:tailEnd/>
          </a:ln>
          <a:effectLst/>
        </p:spPr>
        <p:txBody>
          <a:bodyPr>
            <a:spAutoFit/>
          </a:bodyPr>
          <a:lstStyle/>
          <a:p>
            <a:pPr algn="ctr">
              <a:lnSpc>
                <a:spcPct val="100000"/>
              </a:lnSpc>
            </a:pPr>
            <a:r>
              <a:rPr lang="zh-CN" altLang="en-US" sz="3600" b="1">
                <a:solidFill>
                  <a:schemeClr val="tx1"/>
                </a:solidFill>
                <a:effectLst>
                  <a:outerShdw blurRad="38100" dist="38100" dir="2700000" algn="tl">
                    <a:srgbClr val="FFFFFF"/>
                  </a:outerShdw>
                </a:effectLst>
                <a:latin typeface="宋体" charset="-122"/>
              </a:rPr>
              <a:t>规定熵</a:t>
            </a:r>
          </a:p>
        </p:txBody>
      </p:sp>
      <p:sp>
        <p:nvSpPr>
          <p:cNvPr id="482312" name="Text Box 8"/>
          <p:cNvSpPr txBox="1">
            <a:spLocks noChangeArrowheads="1"/>
          </p:cNvSpPr>
          <p:nvPr/>
        </p:nvSpPr>
        <p:spPr bwMode="auto">
          <a:xfrm>
            <a:off x="3863976" y="5013326"/>
            <a:ext cx="3424335" cy="447045"/>
          </a:xfrm>
          <a:prstGeom prst="rect">
            <a:avLst/>
          </a:prstGeom>
          <a:noFill/>
          <a:ln w="9525" algn="ctr">
            <a:noFill/>
            <a:miter lim="800000"/>
            <a:headEnd/>
            <a:tailEnd/>
          </a:ln>
          <a:effectLst/>
        </p:spPr>
        <p:txBody>
          <a:bodyPr wrap="none">
            <a:spAutoFit/>
          </a:bodyPr>
          <a:lstStyle/>
          <a:p>
            <a:r>
              <a:rPr lang="en-US" altLang="zh-CN" b="1" dirty="0"/>
              <a:t>S (T) - S(0) = S (T)</a:t>
            </a:r>
            <a:endParaRPr lang="en-US" altLang="zh-CN" dirty="0"/>
          </a:p>
        </p:txBody>
      </p:sp>
      <p:sp>
        <p:nvSpPr>
          <p:cNvPr id="482313" name="Rectangle 9"/>
          <p:cNvSpPr>
            <a:spLocks noChangeArrowheads="1"/>
          </p:cNvSpPr>
          <p:nvPr/>
        </p:nvSpPr>
        <p:spPr bwMode="auto">
          <a:xfrm>
            <a:off x="1774826" y="1557339"/>
            <a:ext cx="8099425" cy="731837"/>
          </a:xfrm>
          <a:prstGeom prst="rect">
            <a:avLst/>
          </a:prstGeom>
          <a:noFill/>
          <a:ln w="9525">
            <a:noFill/>
            <a:miter lim="800000"/>
            <a:headEnd/>
            <a:tailEnd/>
          </a:ln>
          <a:effectLst/>
        </p:spPr>
        <p:txBody>
          <a:bodyPr anchor="ctr"/>
          <a:lstStyle/>
          <a:p>
            <a:pPr>
              <a:lnSpc>
                <a:spcPct val="100000"/>
              </a:lnSpc>
              <a:spcBef>
                <a:spcPct val="0"/>
              </a:spcBef>
            </a:pPr>
            <a:r>
              <a:rPr kumimoji="0" lang="zh-CN" altLang="en-US" sz="2800" b="1">
                <a:solidFill>
                  <a:srgbClr val="FF0000"/>
                </a:solidFill>
                <a:latin typeface="楷体_GB2312" pitchFamily="49" charset="-122"/>
                <a:ea typeface="楷体_GB2312" pitchFamily="49" charset="-122"/>
              </a:rPr>
              <a:t>熵的统计意义</a:t>
            </a:r>
            <a:r>
              <a:rPr kumimoji="0" lang="en-US" altLang="zh-CN" sz="2800" b="1">
                <a:solidFill>
                  <a:srgbClr val="FF0000"/>
                </a:solidFill>
                <a:latin typeface="楷体_GB2312" pitchFamily="49" charset="-122"/>
                <a:ea typeface="楷体_GB2312" pitchFamily="49" charset="-122"/>
              </a:rPr>
              <a:t>:</a:t>
            </a:r>
            <a:r>
              <a:rPr lang="zh-CN" altLang="en-US" sz="2800" b="1">
                <a:solidFill>
                  <a:schemeClr val="tx1"/>
                </a:solidFill>
                <a:latin typeface="Arial" charset="0"/>
              </a:rPr>
              <a:t>混乱度（复杂程度）的量度</a:t>
            </a:r>
            <a:r>
              <a:rPr lang="en-US" altLang="zh-CN" sz="2800" b="1">
                <a:solidFill>
                  <a:schemeClr val="tx1"/>
                </a:solidFill>
                <a:latin typeface="Arial" charset="0"/>
              </a:rPr>
              <a:t>!</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2"/>
          </p:nvPr>
        </p:nvSpPr>
        <p:spPr/>
        <p:txBody>
          <a:bodyPr/>
          <a:lstStyle/>
          <a:p>
            <a:fld id="{1E32CFED-7DA5-4ED1-8130-5A41BD668288}" type="slidenum">
              <a:rPr lang="en-US" altLang="zh-CN"/>
              <a:pPr/>
              <a:t>63</a:t>
            </a:fld>
            <a:endParaRPr lang="en-US" altLang="zh-CN"/>
          </a:p>
        </p:txBody>
      </p:sp>
      <p:sp>
        <p:nvSpPr>
          <p:cNvPr id="483334" name="Text Box 6"/>
          <p:cNvSpPr txBox="1">
            <a:spLocks noChangeArrowheads="1"/>
          </p:cNvSpPr>
          <p:nvPr/>
        </p:nvSpPr>
        <p:spPr bwMode="auto">
          <a:xfrm>
            <a:off x="2135188" y="5513389"/>
            <a:ext cx="7129164" cy="579437"/>
          </a:xfrm>
          <a:prstGeom prst="rect">
            <a:avLst/>
          </a:prstGeom>
          <a:noFill/>
          <a:ln w="9525">
            <a:noFill/>
            <a:miter lim="800000"/>
            <a:headEnd/>
            <a:tailEnd/>
          </a:ln>
          <a:effectLst/>
        </p:spPr>
        <p:txBody>
          <a:bodyPr wrap="square">
            <a:spAutoFit/>
          </a:bodyPr>
          <a:lstStyle/>
          <a:p>
            <a:pPr algn="just">
              <a:lnSpc>
                <a:spcPct val="100000"/>
              </a:lnSpc>
            </a:pPr>
            <a:r>
              <a:rPr lang="en-US" altLang="zh-CN" b="1" dirty="0">
                <a:solidFill>
                  <a:srgbClr val="CC0000"/>
                </a:solidFill>
                <a:ea typeface="楷体_GB2312" pitchFamily="49" charset="-122"/>
              </a:rPr>
              <a:t>△</a:t>
            </a:r>
            <a:r>
              <a:rPr lang="en-US" altLang="zh-CN" b="1" baseline="-30000" dirty="0" err="1">
                <a:solidFill>
                  <a:srgbClr val="CC0000"/>
                </a:solidFill>
                <a:ea typeface="楷体_GB2312" pitchFamily="49" charset="-122"/>
              </a:rPr>
              <a:t>r</a:t>
            </a:r>
            <a:r>
              <a:rPr lang="en-US" altLang="zh-CN" b="1" i="1" dirty="0" err="1">
                <a:solidFill>
                  <a:srgbClr val="CC0000"/>
                </a:solidFill>
                <a:ea typeface="楷体_GB2312" pitchFamily="49" charset="-122"/>
              </a:rPr>
              <a:t>S</a:t>
            </a:r>
            <a:r>
              <a:rPr lang="en-US" altLang="zh-CN" b="1" baseline="-30000" dirty="0" err="1">
                <a:solidFill>
                  <a:srgbClr val="CC0000"/>
                </a:solidFill>
                <a:ea typeface="楷体_GB2312" pitchFamily="49" charset="-122"/>
              </a:rPr>
              <a:t>m</a:t>
            </a:r>
            <a:r>
              <a:rPr lang="en-US" altLang="zh-CN" b="1" baseline="30000" dirty="0">
                <a:solidFill>
                  <a:srgbClr val="CC0000"/>
                </a:solidFill>
                <a:ea typeface="楷体_GB2312" pitchFamily="49" charset="-122"/>
                <a:sym typeface="Symbol" pitchFamily="18" charset="2"/>
              </a:rPr>
              <a:t> </a:t>
            </a:r>
            <a:r>
              <a:rPr lang="en-US" altLang="zh-CN" b="1" dirty="0">
                <a:solidFill>
                  <a:srgbClr val="CC0000"/>
                </a:solidFill>
                <a:ea typeface="楷体_GB2312" pitchFamily="49" charset="-122"/>
              </a:rPr>
              <a:t>=∑</a:t>
            </a:r>
            <a:r>
              <a:rPr lang="en-US" altLang="zh-CN" b="1" i="1" dirty="0" err="1">
                <a:solidFill>
                  <a:srgbClr val="CC0000"/>
                </a:solidFill>
                <a:ea typeface="楷体_GB2312" pitchFamily="49" charset="-122"/>
              </a:rPr>
              <a:t>S</a:t>
            </a:r>
            <a:r>
              <a:rPr lang="en-US" altLang="zh-CN" b="1" baseline="30000" dirty="0" err="1">
                <a:solidFill>
                  <a:srgbClr val="CC0000"/>
                </a:solidFill>
                <a:ea typeface="楷体_GB2312" pitchFamily="49" charset="-122"/>
                <a:sym typeface="Symbol" pitchFamily="18" charset="2"/>
              </a:rPr>
              <a:t></a:t>
            </a:r>
            <a:r>
              <a:rPr lang="en-US" altLang="zh-CN" b="1" baseline="-30000" dirty="0" err="1">
                <a:solidFill>
                  <a:srgbClr val="CC0000"/>
                </a:solidFill>
                <a:ea typeface="楷体_GB2312" pitchFamily="49" charset="-122"/>
              </a:rPr>
              <a:t>m</a:t>
            </a:r>
            <a:r>
              <a:rPr lang="en-US" altLang="zh-CN" b="1" dirty="0">
                <a:solidFill>
                  <a:srgbClr val="CC0000"/>
                </a:solidFill>
                <a:ea typeface="楷体_GB2312" pitchFamily="49" charset="-122"/>
              </a:rPr>
              <a:t> (</a:t>
            </a:r>
            <a:r>
              <a:rPr lang="zh-CN" altLang="en-US" b="1" dirty="0">
                <a:solidFill>
                  <a:srgbClr val="CC0000"/>
                </a:solidFill>
                <a:ea typeface="楷体_GB2312" pitchFamily="49" charset="-122"/>
              </a:rPr>
              <a:t>生成物</a:t>
            </a:r>
            <a:r>
              <a:rPr lang="en-US" altLang="zh-CN" b="1" dirty="0">
                <a:solidFill>
                  <a:srgbClr val="CC0000"/>
                </a:solidFill>
                <a:ea typeface="楷体_GB2312" pitchFamily="49" charset="-122"/>
              </a:rPr>
              <a:t>) -∑</a:t>
            </a:r>
            <a:r>
              <a:rPr lang="en-US" altLang="zh-CN" b="1" i="1" dirty="0" err="1">
                <a:solidFill>
                  <a:srgbClr val="CC0000"/>
                </a:solidFill>
                <a:ea typeface="楷体_GB2312" pitchFamily="49" charset="-122"/>
              </a:rPr>
              <a:t>S</a:t>
            </a:r>
            <a:r>
              <a:rPr lang="en-US" altLang="zh-CN" b="1" baseline="30000" dirty="0" err="1">
                <a:solidFill>
                  <a:srgbClr val="CC0000"/>
                </a:solidFill>
                <a:ea typeface="楷体_GB2312" pitchFamily="49" charset="-122"/>
                <a:sym typeface="Symbol" pitchFamily="18" charset="2"/>
              </a:rPr>
              <a:t></a:t>
            </a:r>
            <a:r>
              <a:rPr lang="en-US" altLang="zh-CN" b="1" baseline="-30000" dirty="0" err="1">
                <a:solidFill>
                  <a:srgbClr val="CC0000"/>
                </a:solidFill>
                <a:ea typeface="楷体_GB2312" pitchFamily="49" charset="-122"/>
              </a:rPr>
              <a:t>m</a:t>
            </a:r>
            <a:r>
              <a:rPr lang="en-US" altLang="zh-CN" b="1" dirty="0">
                <a:solidFill>
                  <a:srgbClr val="CC0000"/>
                </a:solidFill>
                <a:ea typeface="楷体_GB2312" pitchFamily="49" charset="-122"/>
              </a:rPr>
              <a:t> (</a:t>
            </a:r>
            <a:r>
              <a:rPr lang="zh-CN" altLang="en-US" b="1" dirty="0">
                <a:solidFill>
                  <a:srgbClr val="CC0000"/>
                </a:solidFill>
                <a:ea typeface="楷体_GB2312" pitchFamily="49" charset="-122"/>
              </a:rPr>
              <a:t>反应物</a:t>
            </a:r>
            <a:r>
              <a:rPr lang="en-US" altLang="zh-CN" b="1" dirty="0">
                <a:solidFill>
                  <a:srgbClr val="CC0000"/>
                </a:solidFill>
                <a:ea typeface="楷体_GB2312" pitchFamily="49" charset="-122"/>
              </a:rPr>
              <a:t>)</a:t>
            </a:r>
          </a:p>
        </p:txBody>
      </p:sp>
      <p:sp>
        <p:nvSpPr>
          <p:cNvPr id="483336" name="Rectangle 8"/>
          <p:cNvSpPr>
            <a:spLocks noChangeArrowheads="1"/>
          </p:cNvSpPr>
          <p:nvPr/>
        </p:nvSpPr>
        <p:spPr bwMode="auto">
          <a:xfrm>
            <a:off x="2208214" y="4578350"/>
            <a:ext cx="7527925" cy="579438"/>
          </a:xfrm>
          <a:prstGeom prst="rect">
            <a:avLst/>
          </a:prstGeom>
          <a:noFill/>
          <a:ln w="9525">
            <a:noFill/>
            <a:miter lim="800000"/>
            <a:headEnd/>
            <a:tailEnd/>
          </a:ln>
          <a:effectLst/>
        </p:spPr>
        <p:txBody>
          <a:bodyPr wrap="none">
            <a:spAutoFit/>
          </a:bodyPr>
          <a:lstStyle/>
          <a:p>
            <a:pPr>
              <a:lnSpc>
                <a:spcPct val="100000"/>
              </a:lnSpc>
              <a:spcBef>
                <a:spcPct val="0"/>
              </a:spcBef>
            </a:pPr>
            <a:r>
              <a:rPr lang="zh-CN" altLang="en-US" b="1">
                <a:solidFill>
                  <a:schemeClr val="tx1"/>
                </a:solidFill>
                <a:latin typeface="楷体_GB2312" pitchFamily="49" charset="-122"/>
                <a:ea typeface="楷体_GB2312" pitchFamily="49" charset="-122"/>
              </a:rPr>
              <a:t>化学反应的标准摩尔熵变可按下式计算：</a:t>
            </a:r>
          </a:p>
        </p:txBody>
      </p:sp>
      <p:sp>
        <p:nvSpPr>
          <p:cNvPr id="483341" name="Text Box 13"/>
          <p:cNvSpPr txBox="1">
            <a:spLocks noChangeArrowheads="1"/>
          </p:cNvSpPr>
          <p:nvPr/>
        </p:nvSpPr>
        <p:spPr bwMode="auto">
          <a:xfrm>
            <a:off x="3000376" y="333375"/>
            <a:ext cx="5256213" cy="579438"/>
          </a:xfrm>
          <a:prstGeom prst="rect">
            <a:avLst/>
          </a:prstGeom>
          <a:noFill/>
          <a:ln w="9525">
            <a:noFill/>
            <a:miter lim="800000"/>
            <a:headEnd/>
            <a:tailEnd/>
          </a:ln>
          <a:effectLst/>
        </p:spPr>
        <p:txBody>
          <a:bodyPr>
            <a:spAutoFit/>
          </a:bodyPr>
          <a:lstStyle/>
          <a:p>
            <a:pPr algn="ctr">
              <a:lnSpc>
                <a:spcPct val="100000"/>
              </a:lnSpc>
            </a:pPr>
            <a:r>
              <a:rPr lang="zh-CN" altLang="en-US" b="1">
                <a:solidFill>
                  <a:schemeClr val="tx1"/>
                </a:solidFill>
                <a:effectLst>
                  <a:outerShdw blurRad="38100" dist="38100" dir="2700000" algn="tl">
                    <a:srgbClr val="FFFFFF"/>
                  </a:outerShdw>
                </a:effectLst>
                <a:latin typeface="楷体_GB2312" pitchFamily="49" charset="-122"/>
                <a:ea typeface="楷体_GB2312" pitchFamily="49" charset="-122"/>
              </a:rPr>
              <a:t>标准摩尔熵与</a:t>
            </a:r>
            <a:r>
              <a:rPr lang="zh-CN" altLang="en-US" b="1">
                <a:solidFill>
                  <a:schemeClr val="tx1"/>
                </a:solidFill>
                <a:effectLst>
                  <a:outerShdw blurRad="38100" dist="38100" dir="2700000" algn="tl">
                    <a:srgbClr val="FFFFFF"/>
                  </a:outerShdw>
                </a:effectLst>
              </a:rPr>
              <a:t>熵变的计算</a:t>
            </a:r>
          </a:p>
        </p:txBody>
      </p:sp>
      <p:sp>
        <p:nvSpPr>
          <p:cNvPr id="483342" name="Text Box 14"/>
          <p:cNvSpPr txBox="1">
            <a:spLocks noChangeArrowheads="1"/>
          </p:cNvSpPr>
          <p:nvPr/>
        </p:nvSpPr>
        <p:spPr bwMode="auto">
          <a:xfrm>
            <a:off x="5880100" y="2849564"/>
            <a:ext cx="3886200" cy="579437"/>
          </a:xfrm>
          <a:prstGeom prst="rect">
            <a:avLst/>
          </a:prstGeom>
          <a:noFill/>
          <a:ln w="9525">
            <a:noFill/>
            <a:miter lim="800000"/>
            <a:headEnd/>
            <a:tailEnd/>
          </a:ln>
          <a:effectLst/>
        </p:spPr>
        <p:txBody>
          <a:bodyPr>
            <a:spAutoFit/>
          </a:bodyPr>
          <a:lstStyle/>
          <a:p>
            <a:pPr>
              <a:lnSpc>
                <a:spcPct val="100000"/>
              </a:lnSpc>
            </a:pPr>
            <a:r>
              <a:rPr lang="zh-CN" altLang="en-US" b="1">
                <a:solidFill>
                  <a:schemeClr val="tx1"/>
                </a:solidFill>
                <a:latin typeface="楷体_GB2312" pitchFamily="49" charset="-122"/>
                <a:ea typeface="楷体_GB2312" pitchFamily="49" charset="-122"/>
              </a:rPr>
              <a:t>单位：</a:t>
            </a:r>
            <a:r>
              <a:rPr lang="en-US" altLang="zh-CN" b="1">
                <a:solidFill>
                  <a:schemeClr val="tx1"/>
                </a:solidFill>
                <a:latin typeface="楷体_GB2312" pitchFamily="49" charset="-122"/>
                <a:ea typeface="楷体_GB2312" pitchFamily="49" charset="-122"/>
              </a:rPr>
              <a:t>J</a:t>
            </a:r>
            <a:r>
              <a:rPr lang="en-US" altLang="zh-CN" b="1">
                <a:solidFill>
                  <a:schemeClr val="tx1"/>
                </a:solidFill>
                <a:latin typeface="Times New Roman"/>
                <a:ea typeface="楷体_GB2312" pitchFamily="49" charset="-122"/>
              </a:rPr>
              <a:t>·</a:t>
            </a:r>
            <a:r>
              <a:rPr lang="en-US" altLang="zh-CN" b="1">
                <a:solidFill>
                  <a:schemeClr val="tx1"/>
                </a:solidFill>
                <a:latin typeface="楷体_GB2312" pitchFamily="49" charset="-122"/>
                <a:ea typeface="楷体_GB2312" pitchFamily="49" charset="-122"/>
              </a:rPr>
              <a:t>mol</a:t>
            </a:r>
            <a:r>
              <a:rPr lang="en-US" altLang="zh-CN" b="1" baseline="30000">
                <a:solidFill>
                  <a:schemeClr val="tx1"/>
                </a:solidFill>
                <a:latin typeface="楷体_GB2312" pitchFamily="49" charset="-122"/>
                <a:ea typeface="楷体_GB2312" pitchFamily="49" charset="-122"/>
              </a:rPr>
              <a:t>-1</a:t>
            </a:r>
            <a:r>
              <a:rPr lang="en-US" altLang="zh-CN" b="1">
                <a:solidFill>
                  <a:schemeClr val="tx1"/>
                </a:solidFill>
                <a:latin typeface="Times New Roman"/>
                <a:ea typeface="楷体_GB2312" pitchFamily="49" charset="-122"/>
              </a:rPr>
              <a:t>·</a:t>
            </a:r>
            <a:r>
              <a:rPr lang="en-US" altLang="zh-CN" b="1">
                <a:solidFill>
                  <a:schemeClr val="tx1"/>
                </a:solidFill>
                <a:latin typeface="楷体_GB2312" pitchFamily="49" charset="-122"/>
                <a:ea typeface="楷体_GB2312" pitchFamily="49" charset="-122"/>
              </a:rPr>
              <a:t>K</a:t>
            </a:r>
            <a:r>
              <a:rPr lang="en-US" altLang="zh-CN" b="1" baseline="30000">
                <a:solidFill>
                  <a:schemeClr val="tx1"/>
                </a:solidFill>
                <a:latin typeface="楷体_GB2312" pitchFamily="49" charset="-122"/>
                <a:ea typeface="楷体_GB2312" pitchFamily="49" charset="-122"/>
              </a:rPr>
              <a:t>-1</a:t>
            </a:r>
            <a:endParaRPr lang="en-US" altLang="zh-CN" b="1">
              <a:solidFill>
                <a:schemeClr val="tx1"/>
              </a:solidFill>
              <a:latin typeface="楷体_GB2312" pitchFamily="49" charset="-122"/>
              <a:ea typeface="楷体_GB2312" pitchFamily="49" charset="-122"/>
            </a:endParaRPr>
          </a:p>
        </p:txBody>
      </p:sp>
      <p:sp>
        <p:nvSpPr>
          <p:cNvPr id="483343" name="Text Box 15"/>
          <p:cNvSpPr txBox="1">
            <a:spLocks noChangeArrowheads="1"/>
          </p:cNvSpPr>
          <p:nvPr/>
        </p:nvSpPr>
        <p:spPr bwMode="auto">
          <a:xfrm>
            <a:off x="1847850" y="1376364"/>
            <a:ext cx="8153400" cy="1260475"/>
          </a:xfrm>
          <a:prstGeom prst="rect">
            <a:avLst/>
          </a:prstGeom>
          <a:noFill/>
          <a:ln w="9525">
            <a:noFill/>
            <a:miter lim="800000"/>
            <a:headEnd/>
            <a:tailEnd/>
          </a:ln>
          <a:effectLst/>
        </p:spPr>
        <p:txBody>
          <a:bodyPr>
            <a:spAutoFit/>
          </a:bodyPr>
          <a:lstStyle/>
          <a:p>
            <a:pPr>
              <a:lnSpc>
                <a:spcPct val="120000"/>
              </a:lnSpc>
            </a:pPr>
            <a:r>
              <a:rPr lang="en-US" altLang="zh-CN" b="1">
                <a:solidFill>
                  <a:schemeClr val="tx1"/>
                </a:solidFill>
                <a:latin typeface="楷体_GB2312" pitchFamily="49" charset="-122"/>
                <a:ea typeface="楷体_GB2312" pitchFamily="49" charset="-122"/>
              </a:rPr>
              <a:t>    </a:t>
            </a:r>
            <a:r>
              <a:rPr lang="zh-CN" altLang="en-US" b="1">
                <a:solidFill>
                  <a:schemeClr val="tx1"/>
                </a:solidFill>
                <a:latin typeface="楷体_GB2312" pitchFamily="49" charset="-122"/>
                <a:ea typeface="楷体_GB2312" pitchFamily="49" charset="-122"/>
              </a:rPr>
              <a:t>标准状况下</a:t>
            </a:r>
            <a:r>
              <a:rPr lang="en-US" altLang="zh-CN" b="1">
                <a:solidFill>
                  <a:schemeClr val="tx1"/>
                </a:solidFill>
                <a:latin typeface="楷体_GB2312" pitchFamily="49" charset="-122"/>
                <a:ea typeface="楷体_GB2312" pitchFamily="49" charset="-122"/>
              </a:rPr>
              <a:t>,1mol</a:t>
            </a:r>
            <a:r>
              <a:rPr lang="zh-CN" altLang="en-US" b="1">
                <a:solidFill>
                  <a:schemeClr val="tx1"/>
                </a:solidFill>
                <a:latin typeface="楷体_GB2312" pitchFamily="49" charset="-122"/>
                <a:ea typeface="楷体_GB2312" pitchFamily="49" charset="-122"/>
              </a:rPr>
              <a:t>纯物质的规定熵称为标准摩尔熵。</a:t>
            </a:r>
          </a:p>
        </p:txBody>
      </p:sp>
      <p:sp>
        <p:nvSpPr>
          <p:cNvPr id="483344" name="Text Box 16"/>
          <p:cNvSpPr txBox="1">
            <a:spLocks noChangeArrowheads="1"/>
          </p:cNvSpPr>
          <p:nvPr/>
        </p:nvSpPr>
        <p:spPr bwMode="auto">
          <a:xfrm>
            <a:off x="3000375" y="2849564"/>
            <a:ext cx="2819400" cy="579437"/>
          </a:xfrm>
          <a:prstGeom prst="rect">
            <a:avLst/>
          </a:prstGeom>
          <a:noFill/>
          <a:ln w="9525">
            <a:noFill/>
            <a:miter lim="800000"/>
            <a:headEnd/>
            <a:tailEnd/>
          </a:ln>
          <a:effectLst/>
        </p:spPr>
        <p:txBody>
          <a:bodyPr>
            <a:spAutoFit/>
          </a:bodyPr>
          <a:lstStyle/>
          <a:p>
            <a:pPr>
              <a:lnSpc>
                <a:spcPct val="100000"/>
              </a:lnSpc>
            </a:pPr>
            <a:r>
              <a:rPr lang="zh-CN" altLang="en-US" b="1" dirty="0">
                <a:solidFill>
                  <a:schemeClr val="tx1"/>
                </a:solidFill>
                <a:ea typeface="楷体_GB2312" pitchFamily="49" charset="-122"/>
              </a:rPr>
              <a:t>符号：</a:t>
            </a:r>
            <a:r>
              <a:rPr lang="en-US" altLang="zh-CN" b="1" i="1" dirty="0" err="1">
                <a:solidFill>
                  <a:schemeClr val="tx1"/>
                </a:solidFill>
                <a:ea typeface="楷体_GB2312" pitchFamily="49" charset="-122"/>
              </a:rPr>
              <a:t>S</a:t>
            </a:r>
            <a:r>
              <a:rPr lang="en-US" altLang="zh-CN" b="1" baseline="30000" dirty="0" err="1">
                <a:solidFill>
                  <a:schemeClr val="tx1"/>
                </a:solidFill>
                <a:ea typeface="楷体_GB2312" pitchFamily="49" charset="-122"/>
                <a:sym typeface="Symbol" pitchFamily="18" charset="2"/>
              </a:rPr>
              <a:t></a:t>
            </a:r>
            <a:r>
              <a:rPr lang="en-US" altLang="zh-CN" b="1" baseline="-30000" dirty="0" err="1">
                <a:solidFill>
                  <a:schemeClr val="tx1"/>
                </a:solidFill>
                <a:ea typeface="楷体_GB2312" pitchFamily="49" charset="-122"/>
              </a:rPr>
              <a:t>m</a:t>
            </a:r>
            <a:endParaRPr lang="en-US" altLang="zh-CN" b="1" dirty="0">
              <a:solidFill>
                <a:schemeClr val="tx1"/>
              </a:solidFill>
              <a:ea typeface="楷体_GB2312" pitchFamily="49" charset="-122"/>
            </a:endParaRPr>
          </a:p>
        </p:txBody>
      </p:sp>
      <p:sp>
        <p:nvSpPr>
          <p:cNvPr id="483345" name="Rectangle 17"/>
          <p:cNvSpPr>
            <a:spLocks noChangeArrowheads="1"/>
          </p:cNvSpPr>
          <p:nvPr/>
        </p:nvSpPr>
        <p:spPr bwMode="auto">
          <a:xfrm>
            <a:off x="1908175" y="3713164"/>
            <a:ext cx="2819400" cy="57943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lnSpc>
                <a:spcPct val="100000"/>
              </a:lnSpc>
              <a:spcBef>
                <a:spcPct val="0"/>
              </a:spcBef>
            </a:pPr>
            <a:r>
              <a:rPr lang="zh-CN" altLang="en-US" b="1">
                <a:solidFill>
                  <a:srgbClr val="FFFF00"/>
                </a:solidFill>
                <a:effectLst>
                  <a:outerShdw blurRad="38100" dist="38100" dir="2700000" algn="tl">
                    <a:srgbClr val="000000"/>
                  </a:outerShdw>
                </a:effectLst>
                <a:latin typeface="楷体_GB2312" pitchFamily="49" charset="-122"/>
                <a:ea typeface="楷体_GB2312" pitchFamily="49" charset="-122"/>
              </a:rPr>
              <a:t>熵变的计算</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83345"/>
                                        </p:tgtEl>
                                        <p:attrNameLst>
                                          <p:attrName>style.visibility</p:attrName>
                                        </p:attrNameLst>
                                      </p:cBhvr>
                                      <p:to>
                                        <p:strVal val="visible"/>
                                      </p:to>
                                    </p:set>
                                    <p:animEffect transition="in" filter="checkerboard(across)">
                                      <p:cBhvr>
                                        <p:cTn id="7" dur="500"/>
                                        <p:tgtEl>
                                          <p:spTgt spid="48334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83336"/>
                                        </p:tgtEl>
                                        <p:attrNameLst>
                                          <p:attrName>style.visibility</p:attrName>
                                        </p:attrNameLst>
                                      </p:cBhvr>
                                      <p:to>
                                        <p:strVal val="visible"/>
                                      </p:to>
                                    </p:set>
                                    <p:animEffect transition="in" filter="checkerboard(across)">
                                      <p:cBhvr>
                                        <p:cTn id="10" dur="500"/>
                                        <p:tgtEl>
                                          <p:spTgt spid="48333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483334"/>
                                        </p:tgtEl>
                                        <p:attrNameLst>
                                          <p:attrName>style.visibility</p:attrName>
                                        </p:attrNameLst>
                                      </p:cBhvr>
                                      <p:to>
                                        <p:strVal val="visible"/>
                                      </p:to>
                                    </p:set>
                                    <p:animEffect transition="in" filter="checkerboard(across)">
                                      <p:cBhvr>
                                        <p:cTn id="13" dur="500"/>
                                        <p:tgtEl>
                                          <p:spTgt spid="483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4" grpId="0"/>
      <p:bldP spid="483336" grpId="0" autoUpdateAnimBg="0"/>
      <p:bldP spid="483345"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2"/>
          </p:nvPr>
        </p:nvSpPr>
        <p:spPr/>
        <p:txBody>
          <a:bodyPr/>
          <a:lstStyle/>
          <a:p>
            <a:fld id="{F98E58FC-BB57-496B-88A2-5F6409DA19AD}" type="slidenum">
              <a:rPr lang="en-US" altLang="zh-CN"/>
              <a:pPr/>
              <a:t>64</a:t>
            </a:fld>
            <a:endParaRPr lang="en-US" altLang="zh-CN"/>
          </a:p>
        </p:txBody>
      </p:sp>
      <p:sp>
        <p:nvSpPr>
          <p:cNvPr id="611330" name="Text Box 2"/>
          <p:cNvSpPr txBox="1">
            <a:spLocks noChangeArrowheads="1"/>
          </p:cNvSpPr>
          <p:nvPr/>
        </p:nvSpPr>
        <p:spPr bwMode="auto">
          <a:xfrm>
            <a:off x="2419350" y="328614"/>
            <a:ext cx="6629400" cy="579437"/>
          </a:xfrm>
          <a:prstGeom prst="rect">
            <a:avLst/>
          </a:prstGeom>
          <a:noFill/>
          <a:ln w="9525">
            <a:noFill/>
            <a:miter lim="800000"/>
            <a:headEnd/>
            <a:tailEnd/>
          </a:ln>
          <a:effectLst/>
        </p:spPr>
        <p:txBody>
          <a:bodyPr>
            <a:spAutoFit/>
          </a:bodyPr>
          <a:lstStyle/>
          <a:p>
            <a:pPr algn="ctr">
              <a:lnSpc>
                <a:spcPct val="100000"/>
              </a:lnSpc>
            </a:pPr>
            <a:r>
              <a:rPr lang="zh-CN" altLang="en-US" b="1">
                <a:solidFill>
                  <a:schemeClr val="tx1"/>
                </a:solidFill>
                <a:latin typeface="黑体" pitchFamily="2" charset="-122"/>
                <a:ea typeface="楷体_GB2312" pitchFamily="49" charset="-122"/>
              </a:rPr>
              <a:t>熵增加原理</a:t>
            </a:r>
            <a:r>
              <a:rPr lang="zh-CN" altLang="en-US" b="1">
                <a:solidFill>
                  <a:schemeClr val="tx1"/>
                </a:solidFill>
                <a:latin typeface="宋体" charset="-122"/>
                <a:ea typeface="楷体_GB2312" pitchFamily="49" charset="-122"/>
              </a:rPr>
              <a:t>和热力学第二定律</a:t>
            </a:r>
            <a:endParaRPr lang="zh-CN" altLang="en-US" b="1">
              <a:solidFill>
                <a:schemeClr val="tx1"/>
              </a:solidFill>
              <a:latin typeface="黑体" pitchFamily="2" charset="-122"/>
              <a:ea typeface="楷体_GB2312" pitchFamily="49" charset="-122"/>
            </a:endParaRPr>
          </a:p>
        </p:txBody>
      </p:sp>
      <p:sp>
        <p:nvSpPr>
          <p:cNvPr id="611331" name="Text Box 3"/>
          <p:cNvSpPr txBox="1">
            <a:spLocks noChangeArrowheads="1"/>
          </p:cNvSpPr>
          <p:nvPr/>
        </p:nvSpPr>
        <p:spPr bwMode="auto">
          <a:xfrm>
            <a:off x="1847850" y="1557338"/>
            <a:ext cx="8458200" cy="1308884"/>
          </a:xfrm>
          <a:prstGeom prst="rect">
            <a:avLst/>
          </a:prstGeom>
          <a:noFill/>
          <a:ln w="9525">
            <a:noFill/>
            <a:miter lim="800000"/>
            <a:headEnd/>
            <a:tailEnd/>
          </a:ln>
          <a:effectLst/>
        </p:spPr>
        <p:txBody>
          <a:bodyPr>
            <a:spAutoFit/>
          </a:bodyPr>
          <a:lstStyle/>
          <a:p>
            <a:pPr>
              <a:lnSpc>
                <a:spcPct val="150000"/>
              </a:lnSpc>
            </a:pPr>
            <a:r>
              <a:rPr lang="en-US" altLang="zh-CN" sz="2800" b="1" dirty="0">
                <a:solidFill>
                  <a:schemeClr val="tx1"/>
                </a:solidFill>
                <a:latin typeface="楷体_GB2312" pitchFamily="49" charset="-122"/>
                <a:ea typeface="楷体_GB2312" pitchFamily="49" charset="-122"/>
              </a:rPr>
              <a:t>    </a:t>
            </a:r>
            <a:r>
              <a:rPr lang="zh-CN" altLang="en-US" sz="2800" b="1" dirty="0">
                <a:solidFill>
                  <a:schemeClr val="tx1"/>
                </a:solidFill>
                <a:latin typeface="楷体_GB2312" pitchFamily="49" charset="-122"/>
                <a:ea typeface="楷体_GB2312" pitchFamily="49" charset="-122"/>
              </a:rPr>
              <a:t>在孤立系统内的任何自发过程中，系统的熵总是增加的。这就是熵增加原理。</a:t>
            </a:r>
          </a:p>
        </p:txBody>
      </p:sp>
      <p:grpSp>
        <p:nvGrpSpPr>
          <p:cNvPr id="611332" name="Group 4"/>
          <p:cNvGrpSpPr>
            <a:grpSpLocks/>
          </p:cNvGrpSpPr>
          <p:nvPr/>
        </p:nvGrpSpPr>
        <p:grpSpPr bwMode="auto">
          <a:xfrm>
            <a:off x="3287713" y="4652964"/>
            <a:ext cx="4608512" cy="1544637"/>
            <a:chOff x="839" y="2160"/>
            <a:chExt cx="2903" cy="973"/>
          </a:xfrm>
        </p:grpSpPr>
        <p:sp>
          <p:nvSpPr>
            <p:cNvPr id="611333" name="Text Box 5"/>
            <p:cNvSpPr txBox="1">
              <a:spLocks noChangeArrowheads="1"/>
            </p:cNvSpPr>
            <p:nvPr/>
          </p:nvSpPr>
          <p:spPr bwMode="auto">
            <a:xfrm>
              <a:off x="839" y="2160"/>
              <a:ext cx="2903" cy="973"/>
            </a:xfrm>
            <a:prstGeom prst="rect">
              <a:avLst/>
            </a:prstGeom>
            <a:noFill/>
            <a:ln w="9525">
              <a:noFill/>
              <a:miter lim="800000"/>
              <a:headEnd/>
              <a:tailEnd/>
            </a:ln>
            <a:effectLst/>
          </p:spPr>
          <p:txBody>
            <a:bodyPr>
              <a:spAutoFit/>
            </a:bodyPr>
            <a:lstStyle/>
            <a:p>
              <a:pPr>
                <a:lnSpc>
                  <a:spcPct val="80000"/>
                </a:lnSpc>
              </a:pPr>
              <a:r>
                <a:rPr lang="en-US" altLang="zh-CN" sz="2800" b="1">
                  <a:solidFill>
                    <a:schemeClr val="tx1"/>
                  </a:solidFill>
                </a:rPr>
                <a:t>                    &gt;0  </a:t>
              </a:r>
              <a:r>
                <a:rPr lang="zh-CN" altLang="en-US" sz="2800" b="1">
                  <a:solidFill>
                    <a:schemeClr val="tx1"/>
                  </a:solidFill>
                  <a:ea typeface="楷体_GB2312" pitchFamily="49" charset="-122"/>
                </a:rPr>
                <a:t>自发过程</a:t>
              </a:r>
            </a:p>
            <a:p>
              <a:pPr>
                <a:lnSpc>
                  <a:spcPct val="80000"/>
                </a:lnSpc>
              </a:pPr>
              <a:r>
                <a:rPr lang="en-US" altLang="zh-CN" sz="2800" b="1">
                  <a:solidFill>
                    <a:schemeClr val="tx1"/>
                  </a:solidFill>
                </a:rPr>
                <a:t>Δ</a:t>
              </a:r>
              <a:r>
                <a:rPr lang="en-US" altLang="zh-CN" sz="2800" b="1" i="1">
                  <a:solidFill>
                    <a:schemeClr val="tx1"/>
                  </a:solidFill>
                </a:rPr>
                <a:t>S</a:t>
              </a:r>
              <a:r>
                <a:rPr lang="zh-CN" altLang="en-US" sz="2800" b="1" baseline="-30000">
                  <a:solidFill>
                    <a:schemeClr val="tx1"/>
                  </a:solidFill>
                </a:rPr>
                <a:t>孤               </a:t>
              </a:r>
              <a:r>
                <a:rPr lang="en-US" altLang="zh-CN" sz="2800" b="1">
                  <a:solidFill>
                    <a:schemeClr val="tx1"/>
                  </a:solidFill>
                </a:rPr>
                <a:t>= 0  </a:t>
              </a:r>
              <a:r>
                <a:rPr lang="zh-CN" altLang="en-US" sz="2800" b="1">
                  <a:solidFill>
                    <a:schemeClr val="tx1"/>
                  </a:solidFill>
                  <a:ea typeface="楷体_GB2312" pitchFamily="49" charset="-122"/>
                </a:rPr>
                <a:t>可逆过程</a:t>
              </a:r>
              <a:r>
                <a:rPr lang="zh-CN" altLang="en-US" sz="2800" b="1">
                  <a:solidFill>
                    <a:schemeClr val="tx1"/>
                  </a:solidFill>
                </a:rPr>
                <a:t>                                  </a:t>
              </a:r>
            </a:p>
            <a:p>
              <a:pPr>
                <a:lnSpc>
                  <a:spcPct val="80000"/>
                </a:lnSpc>
              </a:pPr>
              <a:r>
                <a:rPr lang="zh-CN" altLang="en-US" sz="2800" b="1">
                  <a:solidFill>
                    <a:schemeClr val="tx1"/>
                  </a:solidFill>
                </a:rPr>
                <a:t>                   </a:t>
              </a:r>
              <a:r>
                <a:rPr lang="en-US" altLang="zh-CN" sz="2800" b="1">
                  <a:solidFill>
                    <a:schemeClr val="tx1"/>
                  </a:solidFill>
                </a:rPr>
                <a:t>&lt; 0  </a:t>
              </a:r>
              <a:r>
                <a:rPr lang="zh-CN" altLang="en-US" sz="2800" b="1">
                  <a:solidFill>
                    <a:schemeClr val="tx1"/>
                  </a:solidFill>
                  <a:ea typeface="楷体_GB2312" pitchFamily="49" charset="-122"/>
                </a:rPr>
                <a:t>非自发过程</a:t>
              </a:r>
              <a:r>
                <a:rPr lang="zh-CN" altLang="en-US" sz="2800" b="1">
                  <a:solidFill>
                    <a:schemeClr val="tx1"/>
                  </a:solidFill>
                </a:rPr>
                <a:t> </a:t>
              </a:r>
            </a:p>
          </p:txBody>
        </p:sp>
        <p:sp>
          <p:nvSpPr>
            <p:cNvPr id="611334" name="AutoShape 6"/>
            <p:cNvSpPr>
              <a:spLocks/>
            </p:cNvSpPr>
            <p:nvPr/>
          </p:nvSpPr>
          <p:spPr bwMode="auto">
            <a:xfrm>
              <a:off x="1601" y="2256"/>
              <a:ext cx="240" cy="864"/>
            </a:xfrm>
            <a:prstGeom prst="leftBrace">
              <a:avLst>
                <a:gd name="adj1" fmla="val 30000"/>
                <a:gd name="adj2" fmla="val 50000"/>
              </a:avLst>
            </a:prstGeom>
            <a:noFill/>
            <a:ln w="31750">
              <a:solidFill>
                <a:schemeClr val="tx1"/>
              </a:solidFill>
              <a:round/>
              <a:headEnd/>
              <a:tailEnd/>
            </a:ln>
            <a:effectLst/>
          </p:spPr>
          <p:txBody>
            <a:bodyPr wrap="none" anchor="ctr"/>
            <a:lstStyle/>
            <a:p>
              <a:endParaRPr lang="zh-CN" altLang="en-US"/>
            </a:p>
          </p:txBody>
        </p:sp>
      </p:grpSp>
      <p:graphicFrame>
        <p:nvGraphicFramePr>
          <p:cNvPr id="2" name="对象 1"/>
          <p:cNvGraphicFramePr>
            <a:graphicFrameLocks noChangeAspect="1"/>
          </p:cNvGraphicFramePr>
          <p:nvPr>
            <p:extLst>
              <p:ext uri="{D42A27DB-BD31-4B8C-83A1-F6EECF244321}">
                <p14:modId xmlns:p14="http://schemas.microsoft.com/office/powerpoint/2010/main" val="3836936541"/>
              </p:ext>
            </p:extLst>
          </p:nvPr>
        </p:nvGraphicFramePr>
        <p:xfrm>
          <a:off x="3647729" y="2932114"/>
          <a:ext cx="3720339" cy="1314127"/>
        </p:xfrm>
        <a:graphic>
          <a:graphicData uri="http://schemas.openxmlformats.org/presentationml/2006/ole">
            <mc:AlternateContent xmlns:mc="http://schemas.openxmlformats.org/markup-compatibility/2006">
              <mc:Choice xmlns:v="urn:schemas-microsoft-com:vml" Requires="v">
                <p:oleObj spid="_x0000_s611409" name="公式" r:id="rId3" imgW="1752480" imgH="583920" progId="Equation.3">
                  <p:embed/>
                </p:oleObj>
              </mc:Choice>
              <mc:Fallback>
                <p:oleObj name="公式" r:id="rId3" imgW="1752480" imgH="583920" progId="Equation.3">
                  <p:embed/>
                  <p:pic>
                    <p:nvPicPr>
                      <p:cNvPr id="0" name="Object 11"/>
                      <p:cNvPicPr>
                        <a:picLocks noChangeAspect="1" noChangeArrowheads="1"/>
                      </p:cNvPicPr>
                      <p:nvPr/>
                    </p:nvPicPr>
                    <p:blipFill>
                      <a:blip r:embed="rId4"/>
                      <a:srcRect/>
                      <a:stretch>
                        <a:fillRect/>
                      </a:stretch>
                    </p:blipFill>
                    <p:spPr bwMode="auto">
                      <a:xfrm>
                        <a:off x="3647729" y="2932114"/>
                        <a:ext cx="3720339" cy="1314127"/>
                      </a:xfrm>
                      <a:prstGeom prst="rect">
                        <a:avLst/>
                      </a:prstGeom>
                      <a:noFill/>
                      <a:ln>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11332"/>
                                        </p:tgtEl>
                                        <p:attrNameLst>
                                          <p:attrName>style.visibility</p:attrName>
                                        </p:attrNameLst>
                                      </p:cBhvr>
                                      <p:to>
                                        <p:strVal val="visible"/>
                                      </p:to>
                                    </p:set>
                                    <p:animEffect transition="in" filter="slide(fromBottom)">
                                      <p:cBhvr>
                                        <p:cTn id="7" dur="500"/>
                                        <p:tgtEl>
                                          <p:spTgt spid="611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fld id="{8E55A910-EC08-4AC7-ABCF-1940E72E6D48}" type="slidenum">
              <a:rPr lang="en-US" altLang="zh-CN"/>
              <a:pPr/>
              <a:t>65</a:t>
            </a:fld>
            <a:endParaRPr lang="en-US" altLang="zh-CN"/>
          </a:p>
        </p:txBody>
      </p:sp>
      <p:sp>
        <p:nvSpPr>
          <p:cNvPr id="487426" name="Text Box 2"/>
          <p:cNvSpPr txBox="1">
            <a:spLocks noChangeArrowheads="1"/>
          </p:cNvSpPr>
          <p:nvPr/>
        </p:nvSpPr>
        <p:spPr bwMode="auto">
          <a:xfrm>
            <a:off x="2419350" y="328614"/>
            <a:ext cx="6629400" cy="579437"/>
          </a:xfrm>
          <a:prstGeom prst="rect">
            <a:avLst/>
          </a:prstGeom>
          <a:noFill/>
          <a:ln w="9525">
            <a:noFill/>
            <a:miter lim="800000"/>
            <a:headEnd/>
            <a:tailEnd/>
          </a:ln>
          <a:effectLst/>
        </p:spPr>
        <p:txBody>
          <a:bodyPr>
            <a:spAutoFit/>
          </a:bodyPr>
          <a:lstStyle/>
          <a:p>
            <a:pPr algn="ctr">
              <a:lnSpc>
                <a:spcPct val="100000"/>
              </a:lnSpc>
            </a:pPr>
            <a:r>
              <a:rPr lang="zh-CN" altLang="en-US" b="1">
                <a:solidFill>
                  <a:schemeClr val="tx1"/>
                </a:solidFill>
                <a:latin typeface="宋体" charset="-122"/>
                <a:ea typeface="楷体_GB2312" pitchFamily="49" charset="-122"/>
              </a:rPr>
              <a:t>化学反应方向</a:t>
            </a:r>
            <a:r>
              <a:rPr lang="en-US" altLang="zh-CN" b="1">
                <a:solidFill>
                  <a:schemeClr val="tx1"/>
                </a:solidFill>
                <a:latin typeface="Times New Roman"/>
                <a:ea typeface="楷体_GB2312" pitchFamily="49" charset="-122"/>
              </a:rPr>
              <a:t>——</a:t>
            </a:r>
            <a:r>
              <a:rPr lang="zh-CN" altLang="en-US" b="1">
                <a:solidFill>
                  <a:schemeClr val="tx1"/>
                </a:solidFill>
                <a:latin typeface="宋体" charset="-122"/>
                <a:ea typeface="楷体_GB2312" pitchFamily="49" charset="-122"/>
              </a:rPr>
              <a:t>热力学第二定律</a:t>
            </a:r>
            <a:endParaRPr lang="zh-CN" altLang="en-US" b="1">
              <a:solidFill>
                <a:schemeClr val="tx1"/>
              </a:solidFill>
              <a:latin typeface="黑体" pitchFamily="2" charset="-122"/>
              <a:ea typeface="楷体_GB2312" pitchFamily="49" charset="-122"/>
            </a:endParaRPr>
          </a:p>
        </p:txBody>
      </p:sp>
      <p:sp>
        <p:nvSpPr>
          <p:cNvPr id="487427" name="Text Box 3"/>
          <p:cNvSpPr txBox="1">
            <a:spLocks noChangeArrowheads="1"/>
          </p:cNvSpPr>
          <p:nvPr/>
        </p:nvSpPr>
        <p:spPr bwMode="auto">
          <a:xfrm>
            <a:off x="1741488" y="1628775"/>
            <a:ext cx="8458200" cy="662554"/>
          </a:xfrm>
          <a:prstGeom prst="rect">
            <a:avLst/>
          </a:prstGeom>
          <a:noFill/>
          <a:ln w="9525">
            <a:noFill/>
            <a:miter lim="800000"/>
            <a:headEnd/>
            <a:tailEnd/>
          </a:ln>
          <a:effectLst/>
        </p:spPr>
        <p:txBody>
          <a:bodyPr>
            <a:spAutoFit/>
          </a:bodyPr>
          <a:lstStyle/>
          <a:p>
            <a:pPr>
              <a:lnSpc>
                <a:spcPct val="150000"/>
              </a:lnSpc>
            </a:pPr>
            <a:r>
              <a:rPr lang="en-US" altLang="zh-CN" sz="2800" b="1" dirty="0">
                <a:solidFill>
                  <a:schemeClr val="tx1"/>
                </a:solidFill>
                <a:latin typeface="楷体_GB2312" pitchFamily="49" charset="-122"/>
                <a:ea typeface="楷体_GB2312" pitchFamily="49" charset="-122"/>
              </a:rPr>
              <a:t>    </a:t>
            </a:r>
            <a:r>
              <a:rPr lang="zh-CN" altLang="en-US" sz="2800" b="1" dirty="0">
                <a:solidFill>
                  <a:schemeClr val="tx1"/>
                </a:solidFill>
                <a:latin typeface="楷体_GB2312" pitchFamily="49" charset="-122"/>
                <a:ea typeface="楷体_GB2312" pitchFamily="49" charset="-122"/>
              </a:rPr>
              <a:t>在孤立系统内的任何自发过程中，△</a:t>
            </a:r>
            <a:r>
              <a:rPr lang="en-US" altLang="zh-CN" sz="2800" b="1" dirty="0">
                <a:solidFill>
                  <a:schemeClr val="tx1"/>
                </a:solidFill>
                <a:latin typeface="楷体_GB2312" pitchFamily="49" charset="-122"/>
                <a:ea typeface="楷体_GB2312" pitchFamily="49" charset="-122"/>
              </a:rPr>
              <a:t>S</a:t>
            </a:r>
            <a:r>
              <a:rPr lang="zh-CN" altLang="en-US" sz="2800" b="1" dirty="0">
                <a:solidFill>
                  <a:schemeClr val="tx1"/>
                </a:solidFill>
                <a:latin typeface="楷体_GB2312" pitchFamily="49" charset="-122"/>
                <a:ea typeface="楷体_GB2312" pitchFamily="49" charset="-122"/>
              </a:rPr>
              <a:t>孤≥</a:t>
            </a:r>
            <a:r>
              <a:rPr lang="en-US" altLang="zh-CN" sz="2800" b="1" dirty="0">
                <a:solidFill>
                  <a:schemeClr val="tx1"/>
                </a:solidFill>
                <a:latin typeface="楷体_GB2312" pitchFamily="49" charset="-122"/>
                <a:ea typeface="楷体_GB2312" pitchFamily="49" charset="-122"/>
              </a:rPr>
              <a:t>0</a:t>
            </a:r>
          </a:p>
        </p:txBody>
      </p:sp>
      <p:grpSp>
        <p:nvGrpSpPr>
          <p:cNvPr id="487431" name="Group 7"/>
          <p:cNvGrpSpPr>
            <a:grpSpLocks/>
          </p:cNvGrpSpPr>
          <p:nvPr/>
        </p:nvGrpSpPr>
        <p:grpSpPr bwMode="auto">
          <a:xfrm>
            <a:off x="2424114" y="3933825"/>
            <a:ext cx="7265987" cy="1373188"/>
            <a:chOff x="432" y="2573"/>
            <a:chExt cx="4577" cy="865"/>
          </a:xfrm>
        </p:grpSpPr>
        <p:sp>
          <p:nvSpPr>
            <p:cNvPr id="487432" name="Rectangle 8"/>
            <p:cNvSpPr>
              <a:spLocks noChangeArrowheads="1"/>
            </p:cNvSpPr>
            <p:nvPr/>
          </p:nvSpPr>
          <p:spPr bwMode="auto">
            <a:xfrm>
              <a:off x="432" y="2823"/>
              <a:ext cx="1536" cy="269"/>
            </a:xfrm>
            <a:prstGeom prst="rect">
              <a:avLst/>
            </a:prstGeom>
            <a:noFill/>
            <a:ln w="9525">
              <a:noFill/>
              <a:miter lim="800000"/>
              <a:headEnd/>
              <a:tailEnd/>
            </a:ln>
          </p:spPr>
          <p:txBody>
            <a:bodyPr lIns="0" tIns="0" rIns="0" bIns="0">
              <a:spAutoFit/>
            </a:bodyPr>
            <a:lstStyle/>
            <a:p>
              <a:pPr algn="ctr">
                <a:lnSpc>
                  <a:spcPct val="100000"/>
                </a:lnSpc>
                <a:spcBef>
                  <a:spcPct val="0"/>
                </a:spcBef>
              </a:pPr>
              <a:r>
                <a:rPr lang="en-US" altLang="zh-CN" sz="2800" b="1">
                  <a:solidFill>
                    <a:schemeClr val="tx2"/>
                  </a:solidFill>
                  <a:ea typeface="楷体_GB2312" pitchFamily="49" charset="-122"/>
                </a:rPr>
                <a:t>Δ</a:t>
              </a:r>
              <a:r>
                <a:rPr lang="en-US" altLang="zh-CN" sz="2800" b="1" i="1">
                  <a:solidFill>
                    <a:schemeClr val="tx2"/>
                  </a:solidFill>
                  <a:ea typeface="楷体_GB2312" pitchFamily="49" charset="-122"/>
                </a:rPr>
                <a:t>S</a:t>
              </a:r>
              <a:r>
                <a:rPr lang="zh-CN" altLang="en-US" sz="2800" b="1" baseline="-25000">
                  <a:solidFill>
                    <a:schemeClr val="tx2"/>
                  </a:solidFill>
                  <a:ea typeface="楷体_GB2312" pitchFamily="49" charset="-122"/>
                </a:rPr>
                <a:t>系</a:t>
              </a:r>
              <a:r>
                <a:rPr lang="en-US" altLang="zh-CN" sz="2800" b="1">
                  <a:solidFill>
                    <a:schemeClr val="tx2"/>
                  </a:solidFill>
                  <a:ea typeface="楷体_GB2312" pitchFamily="49" charset="-122"/>
                </a:rPr>
                <a:t>+ Δ</a:t>
              </a:r>
              <a:r>
                <a:rPr lang="en-US" altLang="zh-CN" sz="2800" b="1" i="1">
                  <a:solidFill>
                    <a:schemeClr val="tx2"/>
                  </a:solidFill>
                  <a:ea typeface="楷体_GB2312" pitchFamily="49" charset="-122"/>
                </a:rPr>
                <a:t>S</a:t>
              </a:r>
              <a:r>
                <a:rPr lang="zh-CN" altLang="en-US" sz="2800" b="1" baseline="-25000">
                  <a:solidFill>
                    <a:schemeClr val="tx2"/>
                  </a:solidFill>
                  <a:ea typeface="楷体_GB2312" pitchFamily="49" charset="-122"/>
                </a:rPr>
                <a:t>环</a:t>
              </a:r>
            </a:p>
          </p:txBody>
        </p:sp>
        <p:sp>
          <p:nvSpPr>
            <p:cNvPr id="487433" name="Rectangle 9"/>
            <p:cNvSpPr>
              <a:spLocks noChangeArrowheads="1"/>
            </p:cNvSpPr>
            <p:nvPr/>
          </p:nvSpPr>
          <p:spPr bwMode="auto">
            <a:xfrm>
              <a:off x="2016" y="2573"/>
              <a:ext cx="2880" cy="865"/>
            </a:xfrm>
            <a:prstGeom prst="rect">
              <a:avLst/>
            </a:prstGeom>
            <a:noFill/>
            <a:ln w="9525">
              <a:noFill/>
              <a:miter lim="800000"/>
              <a:headEnd/>
              <a:tailEnd/>
            </a:ln>
            <a:effectLst/>
          </p:spPr>
          <p:txBody>
            <a:bodyPr>
              <a:spAutoFit/>
            </a:bodyPr>
            <a:lstStyle/>
            <a:p>
              <a:pPr>
                <a:lnSpc>
                  <a:spcPct val="100000"/>
                </a:lnSpc>
                <a:spcBef>
                  <a:spcPct val="0"/>
                </a:spcBef>
              </a:pPr>
              <a:r>
                <a:rPr lang="en-US" altLang="zh-CN" sz="2800" b="1">
                  <a:solidFill>
                    <a:schemeClr val="tx2"/>
                  </a:solidFill>
                  <a:ea typeface="楷体_GB2312" pitchFamily="49" charset="-122"/>
                </a:rPr>
                <a:t>&gt;0     </a:t>
              </a:r>
              <a:r>
                <a:rPr lang="zh-CN" altLang="en-US" sz="2800" b="1">
                  <a:solidFill>
                    <a:schemeClr val="tx2"/>
                  </a:solidFill>
                  <a:ea typeface="楷体_GB2312" pitchFamily="49" charset="-122"/>
                </a:rPr>
                <a:t>自发过程</a:t>
              </a:r>
            </a:p>
            <a:p>
              <a:pPr>
                <a:lnSpc>
                  <a:spcPct val="100000"/>
                </a:lnSpc>
                <a:spcBef>
                  <a:spcPct val="0"/>
                </a:spcBef>
              </a:pPr>
              <a:r>
                <a:rPr lang="en-US" altLang="zh-CN" sz="2800" b="1">
                  <a:solidFill>
                    <a:schemeClr val="tx2"/>
                  </a:solidFill>
                  <a:ea typeface="楷体_GB2312" pitchFamily="49" charset="-122"/>
                </a:rPr>
                <a:t>=0     </a:t>
              </a:r>
              <a:r>
                <a:rPr lang="zh-CN" altLang="en-US" sz="2800" b="1">
                  <a:solidFill>
                    <a:schemeClr val="tx2"/>
                  </a:solidFill>
                  <a:ea typeface="楷体_GB2312" pitchFamily="49" charset="-122"/>
                </a:rPr>
                <a:t>平衡状态</a:t>
              </a:r>
            </a:p>
            <a:p>
              <a:pPr>
                <a:lnSpc>
                  <a:spcPct val="100000"/>
                </a:lnSpc>
                <a:spcBef>
                  <a:spcPct val="0"/>
                </a:spcBef>
              </a:pPr>
              <a:r>
                <a:rPr lang="en-US" altLang="zh-CN" sz="2800" b="1">
                  <a:solidFill>
                    <a:schemeClr val="tx2"/>
                  </a:solidFill>
                  <a:ea typeface="楷体_GB2312" pitchFamily="49" charset="-122"/>
                </a:rPr>
                <a:t>&lt;0   </a:t>
              </a:r>
              <a:r>
                <a:rPr lang="zh-CN" altLang="en-US" sz="2800" b="1">
                  <a:solidFill>
                    <a:schemeClr val="tx2"/>
                  </a:solidFill>
                  <a:ea typeface="楷体_GB2312" pitchFamily="49" charset="-122"/>
                </a:rPr>
                <a:t>非自发过程</a:t>
              </a:r>
            </a:p>
          </p:txBody>
        </p:sp>
        <p:sp>
          <p:nvSpPr>
            <p:cNvPr id="487434" name="AutoShape 10"/>
            <p:cNvSpPr>
              <a:spLocks/>
            </p:cNvSpPr>
            <p:nvPr/>
          </p:nvSpPr>
          <p:spPr bwMode="auto">
            <a:xfrm>
              <a:off x="1920" y="2726"/>
              <a:ext cx="48" cy="586"/>
            </a:xfrm>
            <a:prstGeom prst="leftBrace">
              <a:avLst>
                <a:gd name="adj1" fmla="val 101736"/>
                <a:gd name="adj2" fmla="val 50000"/>
              </a:avLst>
            </a:prstGeom>
            <a:noFill/>
            <a:ln w="9525">
              <a:solidFill>
                <a:schemeClr val="tx1"/>
              </a:solidFill>
              <a:round/>
              <a:headEnd/>
              <a:tailEnd/>
            </a:ln>
            <a:effectLst/>
          </p:spPr>
          <p:txBody>
            <a:bodyPr wrap="none" anchor="ctr"/>
            <a:lstStyle/>
            <a:p>
              <a:endParaRPr lang="zh-CN" altLang="en-US"/>
            </a:p>
          </p:txBody>
        </p:sp>
        <p:sp>
          <p:nvSpPr>
            <p:cNvPr id="487435" name="AutoShape 11"/>
            <p:cNvSpPr>
              <a:spLocks/>
            </p:cNvSpPr>
            <p:nvPr/>
          </p:nvSpPr>
          <p:spPr bwMode="auto">
            <a:xfrm flipH="1">
              <a:off x="3696" y="2736"/>
              <a:ext cx="48" cy="586"/>
            </a:xfrm>
            <a:prstGeom prst="leftBrace">
              <a:avLst>
                <a:gd name="adj1" fmla="val 101736"/>
                <a:gd name="adj2" fmla="val 50000"/>
              </a:avLst>
            </a:prstGeom>
            <a:noFill/>
            <a:ln w="9525">
              <a:solidFill>
                <a:schemeClr val="tx1"/>
              </a:solidFill>
              <a:round/>
              <a:headEnd/>
              <a:tailEnd/>
            </a:ln>
            <a:effectLst/>
          </p:spPr>
          <p:txBody>
            <a:bodyPr wrap="none" anchor="ctr"/>
            <a:lstStyle/>
            <a:p>
              <a:endParaRPr lang="zh-CN" altLang="en-US"/>
            </a:p>
          </p:txBody>
        </p:sp>
        <p:sp>
          <p:nvSpPr>
            <p:cNvPr id="487436" name="Rectangle 12"/>
            <p:cNvSpPr>
              <a:spLocks noChangeArrowheads="1"/>
            </p:cNvSpPr>
            <p:nvPr/>
          </p:nvSpPr>
          <p:spPr bwMode="auto">
            <a:xfrm>
              <a:off x="3768" y="2841"/>
              <a:ext cx="1241" cy="327"/>
            </a:xfrm>
            <a:prstGeom prst="rect">
              <a:avLst/>
            </a:prstGeom>
            <a:noFill/>
            <a:ln w="9525">
              <a:noFill/>
              <a:miter lim="800000"/>
              <a:headEnd/>
              <a:tailEnd/>
            </a:ln>
            <a:effectLst/>
          </p:spPr>
          <p:txBody>
            <a:bodyPr wrap="none">
              <a:spAutoFit/>
            </a:bodyPr>
            <a:lstStyle/>
            <a:p>
              <a:pPr algn="ctr">
                <a:lnSpc>
                  <a:spcPct val="100000"/>
                </a:lnSpc>
                <a:spcBef>
                  <a:spcPct val="0"/>
                </a:spcBef>
              </a:pPr>
              <a:r>
                <a:rPr lang="zh-CN" altLang="en-US" sz="2800" b="1" dirty="0">
                  <a:solidFill>
                    <a:srgbClr val="800000"/>
                  </a:solidFill>
                  <a:ea typeface="楷体_GB2312" pitchFamily="49" charset="-122"/>
                </a:rPr>
                <a:t>非孤立系统</a:t>
              </a:r>
            </a:p>
          </p:txBody>
        </p:sp>
      </p:grpSp>
      <p:sp>
        <p:nvSpPr>
          <p:cNvPr id="487437" name="Text Box 13"/>
          <p:cNvSpPr txBox="1">
            <a:spLocks noChangeArrowheads="1"/>
          </p:cNvSpPr>
          <p:nvPr/>
        </p:nvSpPr>
        <p:spPr bwMode="auto">
          <a:xfrm>
            <a:off x="2208213" y="2781300"/>
            <a:ext cx="7524750" cy="565604"/>
          </a:xfrm>
          <a:prstGeom prst="rect">
            <a:avLst/>
          </a:prstGeom>
          <a:noFill/>
          <a:ln w="9525">
            <a:noFill/>
            <a:miter lim="800000"/>
            <a:headEnd/>
            <a:tailEnd/>
          </a:ln>
          <a:effectLst/>
        </p:spPr>
        <p:txBody>
          <a:bodyPr>
            <a:spAutoFit/>
          </a:bodyPr>
          <a:lstStyle/>
          <a:p>
            <a:pPr algn="ctr">
              <a:lnSpc>
                <a:spcPct val="120000"/>
              </a:lnSpc>
              <a:spcBef>
                <a:spcPct val="5000"/>
              </a:spcBef>
            </a:pPr>
            <a:r>
              <a:rPr lang="zh-CN" altLang="en-US" sz="2800" b="1">
                <a:solidFill>
                  <a:schemeClr val="tx1"/>
                </a:solidFill>
                <a:effectLst>
                  <a:outerShdw blurRad="38100" dist="38100" dir="2700000" algn="tl">
                    <a:srgbClr val="FFFFFF"/>
                  </a:outerShdw>
                </a:effectLst>
                <a:latin typeface="楷体_GB2312" pitchFamily="49" charset="-122"/>
                <a:ea typeface="楷体_GB2312" pitchFamily="49" charset="-122"/>
              </a:rPr>
              <a:t>它是热力学第二定律的另一种表达方式</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87437"/>
                                        </p:tgtEl>
                                        <p:attrNameLst>
                                          <p:attrName>style.visibility</p:attrName>
                                        </p:attrNameLst>
                                      </p:cBhvr>
                                      <p:to>
                                        <p:strVal val="visible"/>
                                      </p:to>
                                    </p:set>
                                    <p:animEffect transition="in" filter="checkerboard(across)">
                                      <p:cBhvr>
                                        <p:cTn id="7" dur="500"/>
                                        <p:tgtEl>
                                          <p:spTgt spid="487437"/>
                                        </p:tgtEl>
                                      </p:cBhvr>
                                    </p:animEffect>
                                  </p:childTnLst>
                                </p:cTn>
                              </p:par>
                              <p:par>
                                <p:cTn id="8" presetID="4" presetClass="entr" presetSubtype="16" fill="hold" nodeType="withEffect">
                                  <p:stCondLst>
                                    <p:cond delay="0"/>
                                  </p:stCondLst>
                                  <p:childTnLst>
                                    <p:set>
                                      <p:cBhvr>
                                        <p:cTn id="9" dur="1" fill="hold">
                                          <p:stCondLst>
                                            <p:cond delay="0"/>
                                          </p:stCondLst>
                                        </p:cTn>
                                        <p:tgtEl>
                                          <p:spTgt spid="487431"/>
                                        </p:tgtEl>
                                        <p:attrNameLst>
                                          <p:attrName>style.visibility</p:attrName>
                                        </p:attrNameLst>
                                      </p:cBhvr>
                                      <p:to>
                                        <p:strVal val="visible"/>
                                      </p:to>
                                    </p:set>
                                    <p:animEffect transition="in" filter="box(in)">
                                      <p:cBhvr>
                                        <p:cTn id="10" dur="500"/>
                                        <p:tgtEl>
                                          <p:spTgt spid="487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3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2"/>
          </p:nvPr>
        </p:nvSpPr>
        <p:spPr/>
        <p:txBody>
          <a:bodyPr/>
          <a:lstStyle/>
          <a:p>
            <a:fld id="{088D7740-A4BF-4928-A7A7-C83B6FF0DE3F}" type="slidenum">
              <a:rPr lang="en-US" altLang="zh-CN"/>
              <a:pPr/>
              <a:t>66</a:t>
            </a:fld>
            <a:endParaRPr lang="en-US" altLang="zh-CN"/>
          </a:p>
        </p:txBody>
      </p:sp>
      <p:sp>
        <p:nvSpPr>
          <p:cNvPr id="488450" name="Rectangle 4"/>
          <p:cNvSpPr>
            <a:spLocks noGrp="1" noChangeArrowheads="1"/>
          </p:cNvSpPr>
          <p:nvPr>
            <p:ph type="title"/>
          </p:nvPr>
        </p:nvSpPr>
        <p:spPr>
          <a:xfrm>
            <a:off x="3271838" y="490539"/>
            <a:ext cx="6578600" cy="490537"/>
          </a:xfrm>
        </p:spPr>
        <p:txBody>
          <a:bodyPr/>
          <a:lstStyle/>
          <a:p>
            <a:pPr algn="ctr"/>
            <a:r>
              <a:rPr kumimoji="1" lang="zh-CN" altLang="en-US" sz="4400">
                <a:latin typeface="楷体_GB2312" pitchFamily="49" charset="-122"/>
                <a:ea typeface="楷体_GB2312" pitchFamily="49" charset="-122"/>
              </a:rPr>
              <a:t>吉布斯自由能能</a:t>
            </a:r>
          </a:p>
        </p:txBody>
      </p:sp>
      <p:pic>
        <p:nvPicPr>
          <p:cNvPr id="488451" name="Picture 3"/>
          <p:cNvPicPr>
            <a:picLocks noChangeAspect="1" noChangeArrowheads="1"/>
          </p:cNvPicPr>
          <p:nvPr/>
        </p:nvPicPr>
        <p:blipFill>
          <a:blip r:embed="rId3" cstate="print"/>
          <a:srcRect/>
          <a:stretch>
            <a:fillRect/>
          </a:stretch>
        </p:blipFill>
        <p:spPr bwMode="auto">
          <a:xfrm>
            <a:off x="3575720" y="1729582"/>
            <a:ext cx="1982788" cy="25352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88452" name="Text Box 4"/>
          <p:cNvSpPr txBox="1">
            <a:spLocks noChangeArrowheads="1"/>
          </p:cNvSpPr>
          <p:nvPr/>
        </p:nvSpPr>
        <p:spPr bwMode="auto">
          <a:xfrm>
            <a:off x="3405313" y="4466605"/>
            <a:ext cx="2161681" cy="830997"/>
          </a:xfrm>
          <a:prstGeom prst="rect">
            <a:avLst/>
          </a:prstGeom>
          <a:noFill/>
          <a:ln w="9525">
            <a:noFill/>
            <a:miter lim="800000"/>
            <a:headEnd/>
            <a:tailEnd/>
          </a:ln>
          <a:effectLst/>
        </p:spPr>
        <p:txBody>
          <a:bodyPr wrap="none">
            <a:spAutoFit/>
          </a:bodyPr>
          <a:lstStyle/>
          <a:p>
            <a:pPr algn="ctr">
              <a:lnSpc>
                <a:spcPct val="100000"/>
              </a:lnSpc>
              <a:spcBef>
                <a:spcPct val="0"/>
              </a:spcBef>
            </a:pPr>
            <a:r>
              <a:rPr kumimoji="0" lang="en-US" altLang="zh-CN" sz="2400" b="1" dirty="0" err="1">
                <a:solidFill>
                  <a:srgbClr val="006600"/>
                </a:solidFill>
                <a:latin typeface="Arial" charset="0"/>
              </a:rPr>
              <a:t>Willarg</a:t>
            </a:r>
            <a:r>
              <a:rPr kumimoji="0" lang="en-US" altLang="zh-CN" sz="2400" b="1" dirty="0">
                <a:solidFill>
                  <a:srgbClr val="006600"/>
                </a:solidFill>
                <a:latin typeface="Arial" charset="0"/>
              </a:rPr>
              <a:t> Gibbs</a:t>
            </a:r>
          </a:p>
          <a:p>
            <a:pPr algn="ctr">
              <a:lnSpc>
                <a:spcPct val="100000"/>
              </a:lnSpc>
              <a:spcBef>
                <a:spcPct val="0"/>
              </a:spcBef>
            </a:pPr>
            <a:r>
              <a:rPr kumimoji="0" lang="en-US" altLang="zh-CN" sz="2400" b="1" dirty="0">
                <a:solidFill>
                  <a:srgbClr val="006600"/>
                </a:solidFill>
                <a:latin typeface="Arial" charset="0"/>
              </a:rPr>
              <a:t>1839-1903</a:t>
            </a:r>
          </a:p>
        </p:txBody>
      </p:sp>
      <p:sp>
        <p:nvSpPr>
          <p:cNvPr id="488453" name="Text Box 5"/>
          <p:cNvSpPr txBox="1">
            <a:spLocks noChangeArrowheads="1"/>
          </p:cNvSpPr>
          <p:nvPr/>
        </p:nvSpPr>
        <p:spPr bwMode="auto">
          <a:xfrm>
            <a:off x="6002338" y="2984501"/>
            <a:ext cx="3045991" cy="830997"/>
          </a:xfrm>
          <a:prstGeom prst="rect">
            <a:avLst/>
          </a:prstGeom>
          <a:noFill/>
          <a:ln w="9525">
            <a:noFill/>
            <a:miter lim="800000"/>
            <a:headEnd/>
            <a:tailEnd/>
          </a:ln>
          <a:effectLst/>
        </p:spPr>
        <p:txBody>
          <a:bodyPr wrap="square">
            <a:spAutoFit/>
          </a:bodyPr>
          <a:lstStyle/>
          <a:p>
            <a:pPr>
              <a:lnSpc>
                <a:spcPct val="100000"/>
              </a:lnSpc>
              <a:spcBef>
                <a:spcPct val="0"/>
              </a:spcBef>
            </a:pPr>
            <a:r>
              <a:rPr kumimoji="0" lang="en-US" altLang="zh-CN" sz="4800" b="1" i="1" dirty="0">
                <a:solidFill>
                  <a:schemeClr val="tx1"/>
                </a:solidFill>
                <a:latin typeface="Arial" charset="0"/>
              </a:rPr>
              <a:t>G = H-TS</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2"/>
          </p:nvPr>
        </p:nvSpPr>
        <p:spPr/>
        <p:txBody>
          <a:bodyPr/>
          <a:lstStyle/>
          <a:p>
            <a:fld id="{73D7F8BD-330C-45E7-9F97-D64289319106}" type="slidenum">
              <a:rPr lang="en-US" altLang="zh-CN"/>
              <a:pPr/>
              <a:t>67</a:t>
            </a:fld>
            <a:endParaRPr lang="en-US" altLang="zh-CN"/>
          </a:p>
        </p:txBody>
      </p:sp>
      <p:sp>
        <p:nvSpPr>
          <p:cNvPr id="490498" name="Rectangle 2"/>
          <p:cNvSpPr>
            <a:spLocks noGrp="1" noChangeArrowheads="1"/>
          </p:cNvSpPr>
          <p:nvPr>
            <p:ph type="title" idx="4294967295"/>
          </p:nvPr>
        </p:nvSpPr>
        <p:spPr>
          <a:xfrm>
            <a:off x="2690813" y="257175"/>
            <a:ext cx="7150100" cy="579438"/>
          </a:xfrm>
        </p:spPr>
        <p:txBody>
          <a:bodyPr/>
          <a:lstStyle/>
          <a:p>
            <a:r>
              <a:rPr lang="zh-CN" altLang="en-US" sz="2800">
                <a:latin typeface="Times New Roman" pitchFamily="18" charset="0"/>
                <a:ea typeface="楷体_GB2312" pitchFamily="49" charset="-122"/>
              </a:rPr>
              <a:t>一、热力学第一、第二定律联合表达式 </a:t>
            </a:r>
          </a:p>
        </p:txBody>
      </p:sp>
      <p:graphicFrame>
        <p:nvGraphicFramePr>
          <p:cNvPr id="490499" name="Object 4"/>
          <p:cNvGraphicFramePr>
            <a:graphicFrameLocks noChangeAspect="1"/>
          </p:cNvGraphicFramePr>
          <p:nvPr/>
        </p:nvGraphicFramePr>
        <p:xfrm>
          <a:off x="4643438" y="2133600"/>
          <a:ext cx="1236662" cy="922338"/>
        </p:xfrm>
        <a:graphic>
          <a:graphicData uri="http://schemas.openxmlformats.org/presentationml/2006/ole">
            <mc:AlternateContent xmlns:mc="http://schemas.openxmlformats.org/markup-compatibility/2006">
              <mc:Choice xmlns:v="urn:schemas-microsoft-com:vml" Requires="v">
                <p:oleObj spid="_x0000_s490910" name="Equation" r:id="rId4" imgW="533160" imgH="406080" progId="Equation.DSMT4">
                  <p:embed/>
                </p:oleObj>
              </mc:Choice>
              <mc:Fallback>
                <p:oleObj name="Equation" r:id="rId4" imgW="533160" imgH="40608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3438" y="2133600"/>
                        <a:ext cx="123666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3542" name="Text Box 6"/>
          <p:cNvSpPr txBox="1">
            <a:spLocks noChangeArrowheads="1"/>
          </p:cNvSpPr>
          <p:nvPr/>
        </p:nvSpPr>
        <p:spPr bwMode="auto">
          <a:xfrm>
            <a:off x="1992313" y="2279651"/>
            <a:ext cx="2743200" cy="470065"/>
          </a:xfrm>
          <a:prstGeom prst="rect">
            <a:avLst/>
          </a:prstGeom>
          <a:noFill/>
          <a:ln w="9525">
            <a:noFill/>
            <a:miter lim="800000"/>
            <a:headEnd/>
            <a:tailEnd/>
          </a:ln>
        </p:spPr>
        <p:txBody>
          <a:bodyPr>
            <a:spAutoFit/>
          </a:bodyPr>
          <a:lstStyle/>
          <a:p>
            <a:pPr eaLnBrk="0" hangingPunct="0">
              <a:lnSpc>
                <a:spcPct val="110000"/>
              </a:lnSpc>
            </a:pPr>
            <a:r>
              <a:rPr lang="zh-CN" altLang="en-US" sz="2400" b="1">
                <a:solidFill>
                  <a:schemeClr val="tx1"/>
                </a:solidFill>
                <a:ea typeface="楷体_GB2312" pitchFamily="49" charset="-122"/>
              </a:rPr>
              <a:t>热力学第二定律</a:t>
            </a:r>
          </a:p>
        </p:txBody>
      </p:sp>
      <p:graphicFrame>
        <p:nvGraphicFramePr>
          <p:cNvPr id="193544" name="Object 8"/>
          <p:cNvGraphicFramePr>
            <a:graphicFrameLocks noChangeAspect="1"/>
          </p:cNvGraphicFramePr>
          <p:nvPr/>
        </p:nvGraphicFramePr>
        <p:xfrm>
          <a:off x="4886326" y="1584326"/>
          <a:ext cx="2047875" cy="466725"/>
        </p:xfrm>
        <a:graphic>
          <a:graphicData uri="http://schemas.openxmlformats.org/presentationml/2006/ole">
            <mc:AlternateContent xmlns:mc="http://schemas.openxmlformats.org/markup-compatibility/2006">
              <mc:Choice xmlns:v="urn:schemas-microsoft-com:vml" Requires="v">
                <p:oleObj spid="_x0000_s490911" name="Equation" r:id="rId6" imgW="876240" imgH="203040" progId="Equation.DSMT4">
                  <p:embed/>
                </p:oleObj>
              </mc:Choice>
              <mc:Fallback>
                <p:oleObj name="Equation" r:id="rId6" imgW="876240" imgH="20304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6326" y="1584326"/>
                        <a:ext cx="204787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3545" name="Text Box 9"/>
          <p:cNvSpPr txBox="1">
            <a:spLocks noChangeArrowheads="1"/>
          </p:cNvSpPr>
          <p:nvPr/>
        </p:nvSpPr>
        <p:spPr bwMode="auto">
          <a:xfrm>
            <a:off x="1992313" y="1412876"/>
            <a:ext cx="3200400" cy="470065"/>
          </a:xfrm>
          <a:prstGeom prst="rect">
            <a:avLst/>
          </a:prstGeom>
          <a:noFill/>
          <a:ln w="9525">
            <a:noFill/>
            <a:miter lim="800000"/>
            <a:headEnd/>
            <a:tailEnd/>
          </a:ln>
        </p:spPr>
        <p:txBody>
          <a:bodyPr>
            <a:spAutoFit/>
          </a:bodyPr>
          <a:lstStyle/>
          <a:p>
            <a:pPr eaLnBrk="0" hangingPunct="0">
              <a:lnSpc>
                <a:spcPct val="110000"/>
              </a:lnSpc>
            </a:pPr>
            <a:r>
              <a:rPr lang="zh-CN" altLang="en-US" sz="2400" b="1">
                <a:solidFill>
                  <a:schemeClr val="tx1"/>
                </a:solidFill>
                <a:ea typeface="楷体_GB2312" pitchFamily="49" charset="-122"/>
              </a:rPr>
              <a:t>热力学第一定律</a:t>
            </a:r>
          </a:p>
        </p:txBody>
      </p:sp>
      <p:sp>
        <p:nvSpPr>
          <p:cNvPr id="193548" name="Text Box 12"/>
          <p:cNvSpPr txBox="1">
            <a:spLocks noChangeArrowheads="1"/>
          </p:cNvSpPr>
          <p:nvPr/>
        </p:nvSpPr>
        <p:spPr bwMode="auto">
          <a:xfrm>
            <a:off x="1992313" y="3141664"/>
            <a:ext cx="2590800" cy="470065"/>
          </a:xfrm>
          <a:prstGeom prst="rect">
            <a:avLst/>
          </a:prstGeom>
          <a:noFill/>
          <a:ln w="9525">
            <a:noFill/>
            <a:miter lim="800000"/>
            <a:headEnd/>
            <a:tailEnd/>
          </a:ln>
        </p:spPr>
        <p:txBody>
          <a:bodyPr>
            <a:spAutoFit/>
          </a:bodyPr>
          <a:lstStyle/>
          <a:p>
            <a:pPr eaLnBrk="0" hangingPunct="0">
              <a:lnSpc>
                <a:spcPct val="110000"/>
              </a:lnSpc>
            </a:pPr>
            <a:r>
              <a:rPr lang="zh-CN" altLang="en-US" sz="2400" b="1">
                <a:solidFill>
                  <a:schemeClr val="tx1"/>
                </a:solidFill>
                <a:ea typeface="楷体_GB2312" pitchFamily="49" charset="-122"/>
              </a:rPr>
              <a:t>合并二式得：</a:t>
            </a:r>
          </a:p>
        </p:txBody>
      </p:sp>
      <p:sp>
        <p:nvSpPr>
          <p:cNvPr id="490510" name="Rectangle 22"/>
          <p:cNvSpPr>
            <a:spLocks noChangeArrowheads="1"/>
          </p:cNvSpPr>
          <p:nvPr/>
        </p:nvSpPr>
        <p:spPr bwMode="auto">
          <a:xfrm>
            <a:off x="3971925" y="3213101"/>
            <a:ext cx="1709738" cy="519113"/>
          </a:xfrm>
          <a:prstGeom prst="rect">
            <a:avLst/>
          </a:prstGeom>
          <a:noFill/>
          <a:ln w="9525">
            <a:noFill/>
            <a:miter lim="800000"/>
            <a:headEnd/>
            <a:tailEnd/>
          </a:ln>
        </p:spPr>
        <p:txBody>
          <a:bodyPr wrap="none" anchor="ctr">
            <a:spAutoFit/>
          </a:bodyPr>
          <a:lstStyle/>
          <a:p>
            <a:pPr>
              <a:lnSpc>
                <a:spcPct val="100000"/>
              </a:lnSpc>
              <a:spcBef>
                <a:spcPct val="0"/>
              </a:spcBef>
            </a:pPr>
            <a:r>
              <a:rPr kumimoji="0" lang="en-US" altLang="zh-CN" sz="2800" b="1" i="1">
                <a:solidFill>
                  <a:schemeClr val="tx1"/>
                </a:solidFill>
              </a:rPr>
              <a:t>T</a:t>
            </a:r>
            <a:r>
              <a:rPr kumimoji="0" lang="en-US" altLang="zh-CN" sz="2400" b="1">
                <a:solidFill>
                  <a:schemeClr val="accent2"/>
                </a:solidFill>
                <a:latin typeface="Arial" charset="0"/>
              </a:rPr>
              <a:t>△</a:t>
            </a:r>
            <a:r>
              <a:rPr kumimoji="0" lang="en-US" altLang="zh-CN" sz="2800" b="1" i="1">
                <a:solidFill>
                  <a:schemeClr val="tx1"/>
                </a:solidFill>
              </a:rPr>
              <a:t>S </a:t>
            </a:r>
            <a:r>
              <a:rPr kumimoji="0" lang="en-US" altLang="zh-CN" sz="2800" b="1" i="1">
                <a:solidFill>
                  <a:schemeClr val="tx1"/>
                </a:solidFill>
                <a:sym typeface="Symbol" pitchFamily="18" charset="2"/>
              </a:rPr>
              <a:t></a:t>
            </a:r>
            <a:r>
              <a:rPr kumimoji="0" lang="en-US" altLang="zh-CN" sz="2800" b="1" i="1">
                <a:solidFill>
                  <a:schemeClr val="tx1"/>
                </a:solidFill>
              </a:rPr>
              <a:t> </a:t>
            </a:r>
            <a:r>
              <a:rPr kumimoji="0" lang="en-US" altLang="zh-CN" sz="2400" b="1">
                <a:solidFill>
                  <a:schemeClr val="accent2"/>
                </a:solidFill>
                <a:latin typeface="Arial" charset="0"/>
                <a:sym typeface="Symbol" pitchFamily="18" charset="2"/>
              </a:rPr>
              <a:t> </a:t>
            </a:r>
            <a:r>
              <a:rPr kumimoji="0" lang="en-US" altLang="zh-CN" sz="2800" b="1" i="1">
                <a:solidFill>
                  <a:schemeClr val="tx1"/>
                </a:solidFill>
              </a:rPr>
              <a:t>Q</a:t>
            </a:r>
            <a:r>
              <a:rPr kumimoji="0" lang="en-US" altLang="zh-CN" sz="2800" b="1">
                <a:solidFill>
                  <a:schemeClr val="tx1"/>
                </a:solidFill>
                <a:sym typeface="Symbol" pitchFamily="18" charset="2"/>
              </a:rPr>
              <a:t> </a:t>
            </a:r>
          </a:p>
        </p:txBody>
      </p:sp>
      <p:grpSp>
        <p:nvGrpSpPr>
          <p:cNvPr id="490514" name="Group 18"/>
          <p:cNvGrpSpPr>
            <a:grpSpLocks/>
          </p:cNvGrpSpPr>
          <p:nvPr/>
        </p:nvGrpSpPr>
        <p:grpSpPr bwMode="auto">
          <a:xfrm>
            <a:off x="5951538" y="3035299"/>
            <a:ext cx="3414712" cy="887413"/>
            <a:chOff x="2925" y="2175"/>
            <a:chExt cx="2151" cy="559"/>
          </a:xfrm>
        </p:grpSpPr>
        <p:graphicFrame>
          <p:nvGraphicFramePr>
            <p:cNvPr id="193547" name="Object 11"/>
            <p:cNvGraphicFramePr>
              <a:graphicFrameLocks noChangeAspect="1"/>
            </p:cNvGraphicFramePr>
            <p:nvPr/>
          </p:nvGraphicFramePr>
          <p:xfrm>
            <a:off x="3288" y="2341"/>
            <a:ext cx="1788" cy="317"/>
          </p:xfrm>
          <a:graphic>
            <a:graphicData uri="http://schemas.openxmlformats.org/presentationml/2006/ole">
              <mc:AlternateContent xmlns:mc="http://schemas.openxmlformats.org/markup-compatibility/2006">
                <mc:Choice xmlns:v="urn:schemas-microsoft-com:vml" Requires="v">
                  <p:oleObj spid="_x0000_s490912" name="Equation" r:id="rId8" imgW="1130040" imgH="203040" progId="Equation.DSMT4">
                    <p:embed/>
                  </p:oleObj>
                </mc:Choice>
                <mc:Fallback>
                  <p:oleObj name="Equation" r:id="rId8" imgW="1130040" imgH="20304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88" y="2341"/>
                          <a:ext cx="1788"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0513" name="AutoShape 17"/>
            <p:cNvSpPr>
              <a:spLocks noChangeArrowheads="1"/>
            </p:cNvSpPr>
            <p:nvPr/>
          </p:nvSpPr>
          <p:spPr bwMode="auto">
            <a:xfrm>
              <a:off x="2925" y="2175"/>
              <a:ext cx="155" cy="559"/>
            </a:xfrm>
            <a:prstGeom prst="rightArrow">
              <a:avLst>
                <a:gd name="adj1" fmla="val 50000"/>
                <a:gd name="adj2" fmla="val 50000"/>
              </a:avLst>
            </a:prstGeom>
            <a:solidFill>
              <a:srgbClr val="FF0000"/>
            </a:solidFill>
            <a:ln w="9525" algn="ctr">
              <a:noFill/>
              <a:miter lim="800000"/>
              <a:headEnd/>
              <a:tailEnd/>
            </a:ln>
            <a:effectLst/>
          </p:spPr>
          <p:txBody>
            <a:bodyPr wrap="none" anchor="ctr">
              <a:spAutoFit/>
            </a:bodyPr>
            <a:lstStyle/>
            <a:p>
              <a:endParaRPr lang="zh-CN" altLang="en-US"/>
            </a:p>
          </p:txBody>
        </p:sp>
      </p:grpSp>
      <p:graphicFrame>
        <p:nvGraphicFramePr>
          <p:cNvPr id="196613" name="Object 5"/>
          <p:cNvGraphicFramePr>
            <a:graphicFrameLocks noChangeAspect="1"/>
          </p:cNvGraphicFramePr>
          <p:nvPr/>
        </p:nvGraphicFramePr>
        <p:xfrm>
          <a:off x="4394200" y="4833938"/>
          <a:ext cx="3689350" cy="539750"/>
        </p:xfrm>
        <a:graphic>
          <a:graphicData uri="http://schemas.openxmlformats.org/presentationml/2006/ole">
            <mc:AlternateContent xmlns:mc="http://schemas.openxmlformats.org/markup-compatibility/2006">
              <mc:Choice xmlns:v="urn:schemas-microsoft-com:vml" Requires="v">
                <p:oleObj spid="_x0000_s490913" name="Equation" r:id="rId10" imgW="1650960" imgH="241200" progId="Equation.DSMT4">
                  <p:embed/>
                </p:oleObj>
              </mc:Choice>
              <mc:Fallback>
                <p:oleObj name="Equation" r:id="rId10" imgW="1650960" imgH="24120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94200" y="4833938"/>
                        <a:ext cx="368935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0516" name="矩形 13"/>
          <p:cNvSpPr>
            <a:spLocks noChangeArrowheads="1"/>
          </p:cNvSpPr>
          <p:nvPr/>
        </p:nvSpPr>
        <p:spPr bwMode="auto">
          <a:xfrm>
            <a:off x="1992314" y="3933826"/>
            <a:ext cx="7920037" cy="519113"/>
          </a:xfrm>
          <a:prstGeom prst="rect">
            <a:avLst/>
          </a:prstGeom>
          <a:noFill/>
          <a:ln w="9525">
            <a:noFill/>
            <a:miter lim="800000"/>
            <a:headEnd/>
            <a:tailEnd/>
          </a:ln>
        </p:spPr>
        <p:txBody>
          <a:bodyPr>
            <a:spAutoFit/>
          </a:bodyPr>
          <a:lstStyle/>
          <a:p>
            <a:pPr>
              <a:lnSpc>
                <a:spcPct val="100000"/>
              </a:lnSpc>
              <a:spcBef>
                <a:spcPct val="0"/>
              </a:spcBef>
            </a:pPr>
            <a:r>
              <a:rPr kumimoji="0" lang="zh-CN" altLang="en-US" sz="2800" b="1" dirty="0">
                <a:solidFill>
                  <a:schemeClr val="tx1"/>
                </a:solidFill>
                <a:ea typeface="楷体_GB2312" pitchFamily="49" charset="-122"/>
                <a:cs typeface="Times New Roman" pitchFamily="18" charset="0"/>
              </a:rPr>
              <a:t>将</a:t>
            </a:r>
            <a:r>
              <a:rPr kumimoji="0" lang="en-US" altLang="zh-CN" sz="2800" b="1" i="1" dirty="0">
                <a:solidFill>
                  <a:schemeClr val="tx1"/>
                </a:solidFill>
                <a:ea typeface="楷体_GB2312" pitchFamily="49" charset="-122"/>
                <a:cs typeface="Times New Roman" pitchFamily="18" charset="0"/>
              </a:rPr>
              <a:t>W</a:t>
            </a:r>
            <a:r>
              <a:rPr kumimoji="0" lang="zh-CN" altLang="en-US" sz="2800" b="1" dirty="0">
                <a:solidFill>
                  <a:schemeClr val="tx1"/>
                </a:solidFill>
                <a:ea typeface="楷体_GB2312" pitchFamily="49" charset="-122"/>
                <a:cs typeface="Times New Roman" pitchFamily="18" charset="0"/>
              </a:rPr>
              <a:t>分为两项：体积功</a:t>
            </a:r>
            <a:r>
              <a:rPr kumimoji="0" lang="en-US" altLang="zh-CN" sz="2800" b="1" dirty="0">
                <a:solidFill>
                  <a:schemeClr val="tx1"/>
                </a:solidFill>
                <a:ea typeface="楷体_GB2312" pitchFamily="49" charset="-122"/>
                <a:cs typeface="Times New Roman" pitchFamily="18" charset="0"/>
              </a:rPr>
              <a:t>(</a:t>
            </a:r>
            <a:r>
              <a:rPr kumimoji="0" lang="zh-CN" altLang="en-US" sz="2800" b="1" dirty="0">
                <a:solidFill>
                  <a:srgbClr val="FF0000"/>
                </a:solidFill>
                <a:ea typeface="楷体_GB2312" pitchFamily="49" charset="-122"/>
                <a:cs typeface="Times New Roman" pitchFamily="18" charset="0"/>
              </a:rPr>
              <a:t>－</a:t>
            </a:r>
            <a:r>
              <a:rPr kumimoji="0" lang="en-US" altLang="zh-CN" sz="2800" b="1" dirty="0">
                <a:solidFill>
                  <a:srgbClr val="FF0000"/>
                </a:solidFill>
                <a:ea typeface="楷体_GB2312" pitchFamily="49" charset="-122"/>
                <a:cs typeface="Times New Roman" pitchFamily="18" charset="0"/>
              </a:rPr>
              <a:t>P</a:t>
            </a:r>
            <a:r>
              <a:rPr kumimoji="0" lang="zh-CN" altLang="en-US" sz="2800" b="1" baseline="-25000" dirty="0">
                <a:solidFill>
                  <a:srgbClr val="FF0000"/>
                </a:solidFill>
                <a:ea typeface="楷体_GB2312" pitchFamily="49" charset="-122"/>
                <a:cs typeface="Times New Roman" pitchFamily="18" charset="0"/>
              </a:rPr>
              <a:t>外</a:t>
            </a:r>
            <a:r>
              <a:rPr kumimoji="0" lang="en-US" altLang="zh-CN" sz="2800" b="1" i="1" dirty="0" err="1">
                <a:solidFill>
                  <a:srgbClr val="FF0000"/>
                </a:solidFill>
                <a:ea typeface="楷体_GB2312" pitchFamily="49" charset="-122"/>
                <a:cs typeface="Times New Roman" pitchFamily="18" charset="0"/>
              </a:rPr>
              <a:t>dV</a:t>
            </a:r>
            <a:r>
              <a:rPr kumimoji="0" lang="en-US" altLang="zh-CN" sz="2800" b="1" i="1" dirty="0">
                <a:solidFill>
                  <a:schemeClr val="tx1"/>
                </a:solidFill>
                <a:ea typeface="楷体_GB2312" pitchFamily="49" charset="-122"/>
                <a:cs typeface="Times New Roman" pitchFamily="18" charset="0"/>
              </a:rPr>
              <a:t>)</a:t>
            </a:r>
            <a:r>
              <a:rPr kumimoji="0" lang="zh-CN" altLang="en-US" sz="2800" b="1" dirty="0">
                <a:solidFill>
                  <a:schemeClr val="tx1"/>
                </a:solidFill>
                <a:ea typeface="楷体_GB2312" pitchFamily="49" charset="-122"/>
                <a:cs typeface="Times New Roman" pitchFamily="18" charset="0"/>
              </a:rPr>
              <a:t>和非体积功 </a:t>
            </a:r>
            <a:r>
              <a:rPr kumimoji="0" lang="en-US" altLang="zh-CN" sz="2800" b="1" dirty="0">
                <a:solidFill>
                  <a:srgbClr val="FF0000"/>
                </a:solidFill>
                <a:ea typeface="楷体_GB2312" pitchFamily="49" charset="-122"/>
                <a:cs typeface="Times New Roman" pitchFamily="18" charset="0"/>
              </a:rPr>
              <a:t>(</a:t>
            </a:r>
            <a:r>
              <a:rPr kumimoji="0" lang="en-US" altLang="zh-CN" sz="2800" b="1" i="1" dirty="0">
                <a:solidFill>
                  <a:srgbClr val="FF0000"/>
                </a:solidFill>
                <a:ea typeface="楷体_GB2312" pitchFamily="49" charset="-122"/>
                <a:cs typeface="Times New Roman" pitchFamily="18" charset="0"/>
              </a:rPr>
              <a:t>W</a:t>
            </a:r>
            <a:r>
              <a:rPr kumimoji="0" lang="en-US" altLang="zh-CN" sz="2800" b="1" i="1" dirty="0">
                <a:solidFill>
                  <a:srgbClr val="FF0000"/>
                </a:solidFill>
                <a:ea typeface="楷体_GB2312" pitchFamily="49" charset="-122"/>
                <a:cs typeface="Times New Roman" pitchFamily="18" charset="0"/>
                <a:sym typeface="Symbol" pitchFamily="18" charset="2"/>
              </a:rPr>
              <a:t></a:t>
            </a:r>
            <a:r>
              <a:rPr kumimoji="0" lang="en-US" altLang="zh-CN" sz="2800" b="1" dirty="0">
                <a:solidFill>
                  <a:srgbClr val="FF0000"/>
                </a:solidFill>
                <a:ea typeface="楷体_GB2312" pitchFamily="49" charset="-122"/>
                <a:cs typeface="Times New Roman" pitchFamily="18" charset="0"/>
              </a:rPr>
              <a:t>)</a:t>
            </a:r>
          </a:p>
        </p:txBody>
      </p:sp>
      <p:graphicFrame>
        <p:nvGraphicFramePr>
          <p:cNvPr id="196615" name="Object 7"/>
          <p:cNvGraphicFramePr>
            <a:graphicFrameLocks noChangeAspect="1"/>
          </p:cNvGraphicFramePr>
          <p:nvPr/>
        </p:nvGraphicFramePr>
        <p:xfrm>
          <a:off x="4727576" y="5516563"/>
          <a:ext cx="3616325" cy="1096962"/>
        </p:xfrm>
        <a:graphic>
          <a:graphicData uri="http://schemas.openxmlformats.org/presentationml/2006/ole">
            <mc:AlternateContent xmlns:mc="http://schemas.openxmlformats.org/markup-compatibility/2006">
              <mc:Choice xmlns:v="urn:schemas-microsoft-com:vml" Requires="v">
                <p:oleObj spid="_x0000_s490914" name="Equation" r:id="rId12" imgW="1574640" imgH="482400" progId="Equation.DSMT4">
                  <p:embed/>
                </p:oleObj>
              </mc:Choice>
              <mc:Fallback>
                <p:oleObj name="Equation" r:id="rId12" imgW="1574640" imgH="4824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7576" y="5516563"/>
                        <a:ext cx="3616325" cy="1096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6616" name="Text Box 8"/>
          <p:cNvSpPr txBox="1">
            <a:spLocks noChangeArrowheads="1"/>
          </p:cNvSpPr>
          <p:nvPr/>
        </p:nvSpPr>
        <p:spPr bwMode="auto">
          <a:xfrm>
            <a:off x="2032001" y="5516564"/>
            <a:ext cx="2695575" cy="470257"/>
          </a:xfrm>
          <a:prstGeom prst="rect">
            <a:avLst/>
          </a:prstGeom>
          <a:noFill/>
          <a:ln w="9525">
            <a:noFill/>
            <a:miter lim="800000"/>
            <a:headEnd/>
            <a:tailEnd/>
          </a:ln>
        </p:spPr>
        <p:txBody>
          <a:bodyPr>
            <a:spAutoFit/>
          </a:bodyPr>
          <a:lstStyle/>
          <a:p>
            <a:pPr eaLnBrk="0" hangingPunct="0">
              <a:lnSpc>
                <a:spcPct val="110000"/>
              </a:lnSpc>
            </a:pPr>
            <a:r>
              <a:rPr lang="zh-CN" altLang="en-US" sz="2400" b="1">
                <a:solidFill>
                  <a:srgbClr val="FF0000"/>
                </a:solidFill>
                <a:latin typeface="楷体_GB2312" pitchFamily="49" charset="-122"/>
                <a:ea typeface="楷体_GB2312" pitchFamily="49" charset="-122"/>
              </a:rPr>
              <a:t>等温等压下</a:t>
            </a:r>
            <a:r>
              <a:rPr lang="zh-CN" altLang="en-US" sz="2400" b="1">
                <a:solidFill>
                  <a:schemeClr val="tx1"/>
                </a:solidFill>
                <a:latin typeface="楷体_GB2312" pitchFamily="49" charset="-122"/>
                <a:ea typeface="楷体_GB2312" pitchFamily="49" charset="-122"/>
              </a:rPr>
              <a:t>，移项</a:t>
            </a:r>
          </a:p>
        </p:txBody>
      </p:sp>
      <p:graphicFrame>
        <p:nvGraphicFramePr>
          <p:cNvPr id="490519" name="Object 23"/>
          <p:cNvGraphicFramePr>
            <a:graphicFrameLocks noChangeAspect="1"/>
          </p:cNvGraphicFramePr>
          <p:nvPr>
            <p:extLst>
              <p:ext uri="{D42A27DB-BD31-4B8C-83A1-F6EECF244321}">
                <p14:modId xmlns:p14="http://schemas.microsoft.com/office/powerpoint/2010/main" val="771348916"/>
              </p:ext>
            </p:extLst>
          </p:nvPr>
        </p:nvGraphicFramePr>
        <p:xfrm>
          <a:off x="7862888" y="1374775"/>
          <a:ext cx="1389062" cy="1733550"/>
        </p:xfrm>
        <a:graphic>
          <a:graphicData uri="http://schemas.openxmlformats.org/presentationml/2006/ole">
            <mc:AlternateContent xmlns:mc="http://schemas.openxmlformats.org/markup-compatibility/2006">
              <mc:Choice xmlns:v="urn:schemas-microsoft-com:vml" Requires="v">
                <p:oleObj spid="_x0000_s490915" name="CS ChemDraw Drawing" r:id="rId14" imgW="1663618" imgH="2076562" progId="ChemDraw.Document.6.0">
                  <p:embed/>
                </p:oleObj>
              </mc:Choice>
              <mc:Fallback>
                <p:oleObj name="CS ChemDraw Drawing" r:id="rId14" imgW="1663618" imgH="2076562" progId="ChemDraw.Document.6.0">
                  <p:embed/>
                  <p:pic>
                    <p:nvPicPr>
                      <p:cNvPr id="0" name="Picture 23"/>
                      <p:cNvPicPr>
                        <a:picLocks noChangeAspect="1" noChangeArrowheads="1"/>
                      </p:cNvPicPr>
                      <p:nvPr/>
                    </p:nvPicPr>
                    <p:blipFill>
                      <a:blip r:embed="rId15"/>
                      <a:srcRect/>
                      <a:stretch>
                        <a:fillRect/>
                      </a:stretch>
                    </p:blipFill>
                    <p:spPr bwMode="auto">
                      <a:xfrm>
                        <a:off x="7862888" y="1374775"/>
                        <a:ext cx="1389062"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90516"/>
                                        </p:tgtEl>
                                        <p:attrNameLst>
                                          <p:attrName>style.visibility</p:attrName>
                                        </p:attrNameLst>
                                      </p:cBhvr>
                                      <p:to>
                                        <p:strVal val="visible"/>
                                      </p:to>
                                    </p:set>
                                    <p:animEffect transition="in" filter="slide(fromBottom)">
                                      <p:cBhvr>
                                        <p:cTn id="7" dur="500"/>
                                        <p:tgtEl>
                                          <p:spTgt spid="49051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96613"/>
                                        </p:tgtEl>
                                        <p:attrNameLst>
                                          <p:attrName>style.visibility</p:attrName>
                                        </p:attrNameLst>
                                      </p:cBhvr>
                                      <p:to>
                                        <p:strVal val="visible"/>
                                      </p:to>
                                    </p:set>
                                    <p:animEffect transition="in" filter="slide(fromBottom)">
                                      <p:cBhvr>
                                        <p:cTn id="12" dur="500"/>
                                        <p:tgtEl>
                                          <p:spTgt spid="19661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96615"/>
                                        </p:tgtEl>
                                        <p:attrNameLst>
                                          <p:attrName>style.visibility</p:attrName>
                                        </p:attrNameLst>
                                      </p:cBhvr>
                                      <p:to>
                                        <p:strVal val="visible"/>
                                      </p:to>
                                    </p:set>
                                    <p:animEffect transition="in" filter="slide(fromBottom)">
                                      <p:cBhvr>
                                        <p:cTn id="17" dur="500"/>
                                        <p:tgtEl>
                                          <p:spTgt spid="196615"/>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196616"/>
                                        </p:tgtEl>
                                        <p:attrNameLst>
                                          <p:attrName>style.visibility</p:attrName>
                                        </p:attrNameLst>
                                      </p:cBhvr>
                                      <p:to>
                                        <p:strVal val="visible"/>
                                      </p:to>
                                    </p:set>
                                    <p:animEffect transition="in" filter="slide(fromBottom)">
                                      <p:cBhvr>
                                        <p:cTn id="20" dur="500"/>
                                        <p:tgtEl>
                                          <p:spTgt spid="196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16" grpId="0"/>
      <p:bldP spid="1966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03A3B5A1-945E-4746-AE21-134888BDE839}" type="slidenum">
              <a:rPr lang="en-US" altLang="zh-CN"/>
              <a:pPr/>
              <a:t>68</a:t>
            </a:fld>
            <a:endParaRPr lang="en-US" altLang="zh-CN"/>
          </a:p>
        </p:txBody>
      </p:sp>
      <p:sp>
        <p:nvSpPr>
          <p:cNvPr id="491522" name="Rectangle 2"/>
          <p:cNvSpPr>
            <a:spLocks noGrp="1" noChangeArrowheads="1"/>
          </p:cNvSpPr>
          <p:nvPr>
            <p:ph type="title" idx="4294967295"/>
          </p:nvPr>
        </p:nvSpPr>
        <p:spPr>
          <a:xfrm>
            <a:off x="2724150" y="185739"/>
            <a:ext cx="5676900" cy="579437"/>
          </a:xfrm>
        </p:spPr>
        <p:txBody>
          <a:bodyPr/>
          <a:lstStyle/>
          <a:p>
            <a:r>
              <a:rPr lang="zh-CN" altLang="en-US">
                <a:latin typeface="Times New Roman" pitchFamily="18" charset="0"/>
                <a:ea typeface="楷体_GB2312" pitchFamily="49" charset="-122"/>
                <a:cs typeface="Times New Roman" pitchFamily="18" charset="0"/>
              </a:rPr>
              <a:t>三、吉布斯能</a:t>
            </a:r>
            <a:r>
              <a:rPr lang="en-US" altLang="zh-CN">
                <a:latin typeface="Times New Roman" pitchFamily="18" charset="0"/>
                <a:ea typeface="楷体_GB2312" pitchFamily="49" charset="-122"/>
                <a:cs typeface="Times New Roman" pitchFamily="18" charset="0"/>
              </a:rPr>
              <a:t>(Gibbs energy)</a:t>
            </a:r>
            <a:endParaRPr lang="en-US" altLang="zh-CN" i="1">
              <a:solidFill>
                <a:schemeClr val="tx1"/>
              </a:solidFill>
              <a:latin typeface="Times New Roman" pitchFamily="18" charset="0"/>
              <a:ea typeface="楷体_GB2312" pitchFamily="49" charset="-122"/>
              <a:cs typeface="Times New Roman" pitchFamily="18" charset="0"/>
            </a:endParaRPr>
          </a:p>
        </p:txBody>
      </p:sp>
      <p:graphicFrame>
        <p:nvGraphicFramePr>
          <p:cNvPr id="196615" name="Object 7"/>
          <p:cNvGraphicFramePr>
            <a:graphicFrameLocks noChangeAspect="1"/>
          </p:cNvGraphicFramePr>
          <p:nvPr/>
        </p:nvGraphicFramePr>
        <p:xfrm>
          <a:off x="2552701" y="2205038"/>
          <a:ext cx="5921375" cy="1185862"/>
        </p:xfrm>
        <a:graphic>
          <a:graphicData uri="http://schemas.openxmlformats.org/presentationml/2006/ole">
            <mc:AlternateContent xmlns:mc="http://schemas.openxmlformats.org/markup-compatibility/2006">
              <mc:Choice xmlns:v="urn:schemas-microsoft-com:vml" Requires="v">
                <p:oleObj spid="_x0000_s491734" name="Equation" r:id="rId4" imgW="2577960" imgH="520560" progId="Equation.DSMT4">
                  <p:embed/>
                </p:oleObj>
              </mc:Choice>
              <mc:Fallback>
                <p:oleObj name="Equation" r:id="rId4" imgW="2577960" imgH="52056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2701" y="2205038"/>
                        <a:ext cx="5921375" cy="1185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91535" name="Group 15"/>
          <p:cNvGrpSpPr>
            <a:grpSpLocks/>
          </p:cNvGrpSpPr>
          <p:nvPr/>
        </p:nvGrpSpPr>
        <p:grpSpPr bwMode="auto">
          <a:xfrm>
            <a:off x="2640013" y="1341441"/>
            <a:ext cx="2449512" cy="469900"/>
            <a:chOff x="748" y="2025"/>
            <a:chExt cx="1543" cy="296"/>
          </a:xfrm>
        </p:grpSpPr>
        <p:sp>
          <p:nvSpPr>
            <p:cNvPr id="196620" name="Text Box 12"/>
            <p:cNvSpPr txBox="1">
              <a:spLocks noChangeArrowheads="1"/>
            </p:cNvSpPr>
            <p:nvPr/>
          </p:nvSpPr>
          <p:spPr bwMode="auto">
            <a:xfrm>
              <a:off x="748" y="2025"/>
              <a:ext cx="384" cy="296"/>
            </a:xfrm>
            <a:prstGeom prst="rect">
              <a:avLst/>
            </a:prstGeom>
            <a:noFill/>
            <a:ln w="9525">
              <a:noFill/>
              <a:miter lim="800000"/>
              <a:headEnd/>
              <a:tailEnd/>
            </a:ln>
          </p:spPr>
          <p:txBody>
            <a:bodyPr>
              <a:spAutoFit/>
            </a:bodyPr>
            <a:lstStyle/>
            <a:p>
              <a:pPr eaLnBrk="0" hangingPunct="0">
                <a:lnSpc>
                  <a:spcPct val="110000"/>
                </a:lnSpc>
              </a:pPr>
              <a:r>
                <a:rPr lang="zh-CN" altLang="en-US" sz="2400" b="1">
                  <a:solidFill>
                    <a:schemeClr val="tx1"/>
                  </a:solidFill>
                  <a:latin typeface="楷体_GB2312" pitchFamily="49" charset="-122"/>
                  <a:ea typeface="楷体_GB2312" pitchFamily="49" charset="-122"/>
                </a:rPr>
                <a:t>令</a:t>
              </a:r>
            </a:p>
          </p:txBody>
        </p:sp>
        <p:graphicFrame>
          <p:nvGraphicFramePr>
            <p:cNvPr id="17" name="Object 14"/>
            <p:cNvGraphicFramePr>
              <a:graphicFrameLocks noChangeAspect="1"/>
            </p:cNvGraphicFramePr>
            <p:nvPr/>
          </p:nvGraphicFramePr>
          <p:xfrm>
            <a:off x="1066" y="2069"/>
            <a:ext cx="1225" cy="251"/>
          </p:xfrm>
          <a:graphic>
            <a:graphicData uri="http://schemas.openxmlformats.org/presentationml/2006/ole">
              <mc:AlternateContent xmlns:mc="http://schemas.openxmlformats.org/markup-compatibility/2006">
                <mc:Choice xmlns:v="urn:schemas-microsoft-com:vml" Requires="v">
                  <p:oleObj spid="_x0000_s491735" name="Equation" r:id="rId6" imgW="774360" imgH="177480" progId="Equation.DSMT4">
                    <p:embed/>
                  </p:oleObj>
                </mc:Choice>
                <mc:Fallback>
                  <p:oleObj name="Equation" r:id="rId6" imgW="774360" imgH="177480" progId="Equation.DSMT4">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 y="2069"/>
                          <a:ext cx="1225" cy="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7635" name="Text Box 3"/>
          <p:cNvSpPr txBox="1">
            <a:spLocks noChangeArrowheads="1"/>
          </p:cNvSpPr>
          <p:nvPr/>
        </p:nvSpPr>
        <p:spPr bwMode="auto">
          <a:xfrm>
            <a:off x="1919288" y="3644900"/>
            <a:ext cx="7725192" cy="440698"/>
          </a:xfrm>
          <a:prstGeom prst="rect">
            <a:avLst/>
          </a:prstGeom>
          <a:noFill/>
          <a:ln w="12700" cap="sq">
            <a:noFill/>
            <a:miter lim="800000"/>
            <a:headEnd/>
            <a:tailEnd/>
          </a:ln>
        </p:spPr>
        <p:txBody>
          <a:bodyPr wrap="none" tIns="0" bIns="0">
            <a:spAutoFit/>
          </a:bodyPr>
          <a:lstStyle/>
          <a:p>
            <a:pPr>
              <a:lnSpc>
                <a:spcPct val="110000"/>
              </a:lnSpc>
              <a:spcBef>
                <a:spcPct val="0"/>
              </a:spcBef>
            </a:pPr>
            <a:r>
              <a:rPr lang="zh-CN" altLang="en-US" sz="2800" b="1">
                <a:solidFill>
                  <a:schemeClr val="tx1"/>
                </a:solidFill>
                <a:ea typeface="楷体_GB2312" pitchFamily="49" charset="-122"/>
                <a:cs typeface="Times New Roman" pitchFamily="18" charset="0"/>
              </a:rPr>
              <a:t>系统在</a:t>
            </a:r>
            <a:r>
              <a:rPr lang="zh-CN" altLang="en-US" sz="2800" b="1">
                <a:solidFill>
                  <a:srgbClr val="D60093"/>
                </a:solidFill>
                <a:ea typeface="楷体_GB2312" pitchFamily="49" charset="-122"/>
                <a:cs typeface="Times New Roman" pitchFamily="18" charset="0"/>
              </a:rPr>
              <a:t>等温、等压、且不作非体积功</a:t>
            </a:r>
            <a:r>
              <a:rPr lang="zh-CN" altLang="en-US" sz="2800" b="1">
                <a:solidFill>
                  <a:schemeClr val="tx1"/>
                </a:solidFill>
                <a:ea typeface="楷体_GB2312" pitchFamily="49" charset="-122"/>
                <a:cs typeface="Times New Roman" pitchFamily="18" charset="0"/>
              </a:rPr>
              <a:t>的条件下，</a:t>
            </a:r>
          </a:p>
        </p:txBody>
      </p:sp>
      <p:sp>
        <p:nvSpPr>
          <p:cNvPr id="197636" name="Text Box 4"/>
          <p:cNvSpPr txBox="1">
            <a:spLocks noChangeArrowheads="1"/>
          </p:cNvSpPr>
          <p:nvPr/>
        </p:nvSpPr>
        <p:spPr bwMode="auto">
          <a:xfrm>
            <a:off x="1847851" y="5157789"/>
            <a:ext cx="8474075" cy="1216295"/>
          </a:xfrm>
          <a:prstGeom prst="rect">
            <a:avLst/>
          </a:prstGeom>
          <a:noFill/>
          <a:ln w="12700" cap="sq">
            <a:noFill/>
            <a:miter lim="800000"/>
            <a:headEnd/>
            <a:tailEnd/>
          </a:ln>
        </p:spPr>
        <p:txBody>
          <a:bodyPr tIns="0" bIns="0">
            <a:spAutoFit/>
          </a:bodyPr>
          <a:lstStyle/>
          <a:p>
            <a:pPr>
              <a:lnSpc>
                <a:spcPct val="150000"/>
              </a:lnSpc>
              <a:spcBef>
                <a:spcPct val="0"/>
              </a:spcBef>
            </a:pPr>
            <a:r>
              <a:rPr lang="zh-CN" altLang="en-US" sz="2800" b="1">
                <a:solidFill>
                  <a:srgbClr val="FF0000"/>
                </a:solidFill>
                <a:ea typeface="楷体_GB2312" pitchFamily="49" charset="-122"/>
                <a:cs typeface="Times New Roman" pitchFamily="18" charset="0"/>
              </a:rPr>
              <a:t>自发变化总是朝着吉布斯能减少的方向进行</a:t>
            </a:r>
            <a:r>
              <a:rPr lang="zh-CN" altLang="en-US" sz="2800" b="1">
                <a:solidFill>
                  <a:schemeClr val="tx1"/>
                </a:solidFill>
                <a:ea typeface="楷体_GB2312" pitchFamily="49" charset="-122"/>
                <a:cs typeface="Times New Roman" pitchFamily="18" charset="0"/>
              </a:rPr>
              <a:t>，即</a:t>
            </a:r>
            <a:r>
              <a:rPr lang="zh-CN" altLang="en-US" sz="2800" b="1">
                <a:solidFill>
                  <a:srgbClr val="0000FF"/>
                </a:solidFill>
                <a:ea typeface="楷体_GB2312" pitchFamily="49" charset="-122"/>
                <a:cs typeface="Times New Roman" pitchFamily="18" charset="0"/>
              </a:rPr>
              <a:t>最小吉布斯能原理</a:t>
            </a:r>
            <a:endParaRPr lang="zh-CN" altLang="en-US" sz="2800" b="1">
              <a:solidFill>
                <a:schemeClr val="tx1"/>
              </a:solidFill>
              <a:ea typeface="楷体_GB2312" pitchFamily="49" charset="-122"/>
              <a:cs typeface="Times New Roman" pitchFamily="18" charset="0"/>
            </a:endParaRPr>
          </a:p>
        </p:txBody>
      </p:sp>
      <p:graphicFrame>
        <p:nvGraphicFramePr>
          <p:cNvPr id="197637" name="Object 5"/>
          <p:cNvGraphicFramePr>
            <a:graphicFrameLocks noChangeAspect="1"/>
          </p:cNvGraphicFramePr>
          <p:nvPr/>
        </p:nvGraphicFramePr>
        <p:xfrm>
          <a:off x="4511676" y="4437064"/>
          <a:ext cx="2447925" cy="642937"/>
        </p:xfrm>
        <a:graphic>
          <a:graphicData uri="http://schemas.openxmlformats.org/presentationml/2006/ole">
            <mc:AlternateContent xmlns:mc="http://schemas.openxmlformats.org/markup-compatibility/2006">
              <mc:Choice xmlns:v="urn:schemas-microsoft-com:vml" Requires="v">
                <p:oleObj spid="_x0000_s491736" name="Equation" r:id="rId8" imgW="1015920" imgH="266400" progId="Equation.DSMT4">
                  <p:embed/>
                </p:oleObj>
              </mc:Choice>
              <mc:Fallback>
                <p:oleObj name="Equation" r:id="rId8" imgW="1015920" imgH="2664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1676" y="4437064"/>
                        <a:ext cx="2447925"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7635"/>
                                        </p:tgtEl>
                                        <p:attrNameLst>
                                          <p:attrName>style.visibility</p:attrName>
                                        </p:attrNameLst>
                                      </p:cBhvr>
                                      <p:to>
                                        <p:strVal val="visible"/>
                                      </p:to>
                                    </p:set>
                                    <p:animEffect transition="in" filter="slide(fromBottom)">
                                      <p:cBhvr>
                                        <p:cTn id="7" dur="500"/>
                                        <p:tgtEl>
                                          <p:spTgt spid="197635"/>
                                        </p:tgtEl>
                                      </p:cBhvr>
                                    </p:animEffect>
                                  </p:childTnLst>
                                </p:cTn>
                              </p:par>
                              <p:par>
                                <p:cTn id="8" presetID="12" presetClass="entr" presetSubtype="4" fill="hold" nodeType="withEffect">
                                  <p:stCondLst>
                                    <p:cond delay="0"/>
                                  </p:stCondLst>
                                  <p:childTnLst>
                                    <p:set>
                                      <p:cBhvr>
                                        <p:cTn id="9" dur="1" fill="hold">
                                          <p:stCondLst>
                                            <p:cond delay="0"/>
                                          </p:stCondLst>
                                        </p:cTn>
                                        <p:tgtEl>
                                          <p:spTgt spid="197637"/>
                                        </p:tgtEl>
                                        <p:attrNameLst>
                                          <p:attrName>style.visibility</p:attrName>
                                        </p:attrNameLst>
                                      </p:cBhvr>
                                      <p:to>
                                        <p:strVal val="visible"/>
                                      </p:to>
                                    </p:set>
                                    <p:animEffect transition="in" filter="slide(fromBottom)">
                                      <p:cBhvr>
                                        <p:cTn id="10" dur="500"/>
                                        <p:tgtEl>
                                          <p:spTgt spid="197637"/>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97636"/>
                                        </p:tgtEl>
                                        <p:attrNameLst>
                                          <p:attrName>style.visibility</p:attrName>
                                        </p:attrNameLst>
                                      </p:cBhvr>
                                      <p:to>
                                        <p:strVal val="visible"/>
                                      </p:to>
                                    </p:set>
                                    <p:animEffect transition="in" filter="slide(fromBottom)">
                                      <p:cBhvr>
                                        <p:cTn id="15" dur="500"/>
                                        <p:tgtEl>
                                          <p:spTgt spid="197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p:bldP spid="19763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4"/>
          <p:cNvSpPr>
            <a:spLocks noGrp="1"/>
          </p:cNvSpPr>
          <p:nvPr>
            <p:ph type="sldNum" sz="quarter" idx="12"/>
          </p:nvPr>
        </p:nvSpPr>
        <p:spPr/>
        <p:txBody>
          <a:bodyPr/>
          <a:lstStyle/>
          <a:p>
            <a:fld id="{0DF2340D-118E-44E0-BF74-865389F93919}" type="slidenum">
              <a:rPr lang="en-US" altLang="zh-CN"/>
              <a:pPr/>
              <a:t>69</a:t>
            </a:fld>
            <a:endParaRPr lang="en-US" altLang="zh-CN"/>
          </a:p>
        </p:txBody>
      </p:sp>
      <p:graphicFrame>
        <p:nvGraphicFramePr>
          <p:cNvPr id="6" name="Object 4"/>
          <p:cNvGraphicFramePr>
            <a:graphicFrameLocks noChangeAspect="1"/>
          </p:cNvGraphicFramePr>
          <p:nvPr/>
        </p:nvGraphicFramePr>
        <p:xfrm>
          <a:off x="3671888" y="4105275"/>
          <a:ext cx="2284412" cy="577850"/>
        </p:xfrm>
        <a:graphic>
          <a:graphicData uri="http://schemas.openxmlformats.org/presentationml/2006/ole">
            <mc:AlternateContent xmlns:mc="http://schemas.openxmlformats.org/markup-compatibility/2006">
              <mc:Choice xmlns:v="urn:schemas-microsoft-com:vml" Requires="v">
                <p:oleObj spid="_x0000_s533722" name="Equation" r:id="rId3" imgW="1015920" imgH="253800" progId="Equation.DSMT4">
                  <p:embed/>
                </p:oleObj>
              </mc:Choice>
              <mc:Fallback>
                <p:oleObj name="Equation" r:id="rId3" imgW="1015920" imgH="253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1888" y="4105275"/>
                        <a:ext cx="2284412"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5"/>
          <p:cNvSpPr>
            <a:spLocks noChangeArrowheads="1"/>
          </p:cNvSpPr>
          <p:nvPr/>
        </p:nvSpPr>
        <p:spPr bwMode="auto">
          <a:xfrm>
            <a:off x="5951539" y="4005263"/>
            <a:ext cx="1620957" cy="533288"/>
          </a:xfrm>
          <a:prstGeom prst="rect">
            <a:avLst/>
          </a:prstGeom>
          <a:noFill/>
          <a:ln w="9525">
            <a:noFill/>
            <a:miter lim="800000"/>
            <a:headEnd/>
            <a:tailEnd/>
          </a:ln>
        </p:spPr>
        <p:txBody>
          <a:bodyPr wrap="none">
            <a:spAutoFit/>
          </a:bodyPr>
          <a:lstStyle/>
          <a:p>
            <a:pPr eaLnBrk="0" hangingPunct="0">
              <a:lnSpc>
                <a:spcPct val="110000"/>
              </a:lnSpc>
            </a:pPr>
            <a:r>
              <a:rPr lang="zh-CN" altLang="en-US" sz="2800" b="1">
                <a:solidFill>
                  <a:schemeClr val="tx1"/>
                </a:solidFill>
                <a:latin typeface="楷体_GB2312" pitchFamily="49" charset="-122"/>
                <a:ea typeface="楷体_GB2312" pitchFamily="49" charset="-122"/>
              </a:rPr>
              <a:t>自发过程</a:t>
            </a:r>
          </a:p>
        </p:txBody>
      </p:sp>
      <p:sp>
        <p:nvSpPr>
          <p:cNvPr id="9" name="Rectangle 7"/>
          <p:cNvSpPr>
            <a:spLocks noChangeArrowheads="1"/>
          </p:cNvSpPr>
          <p:nvPr/>
        </p:nvSpPr>
        <p:spPr bwMode="auto">
          <a:xfrm>
            <a:off x="5951539" y="4797425"/>
            <a:ext cx="3775393" cy="533288"/>
          </a:xfrm>
          <a:prstGeom prst="rect">
            <a:avLst/>
          </a:prstGeom>
          <a:noFill/>
          <a:ln w="9525">
            <a:noFill/>
            <a:miter lim="800000"/>
            <a:headEnd/>
            <a:tailEnd/>
          </a:ln>
        </p:spPr>
        <p:txBody>
          <a:bodyPr wrap="none">
            <a:spAutoFit/>
          </a:bodyPr>
          <a:lstStyle/>
          <a:p>
            <a:pPr eaLnBrk="0" hangingPunct="0">
              <a:lnSpc>
                <a:spcPct val="110000"/>
              </a:lnSpc>
            </a:pPr>
            <a:r>
              <a:rPr lang="zh-CN" altLang="en-US" sz="2800" b="1">
                <a:solidFill>
                  <a:schemeClr val="tx1"/>
                </a:solidFill>
                <a:latin typeface="楷体_GB2312" pitchFamily="49" charset="-122"/>
                <a:ea typeface="楷体_GB2312" pitchFamily="49" charset="-122"/>
              </a:rPr>
              <a:t>可逆过程或处于平衡态</a:t>
            </a:r>
          </a:p>
        </p:txBody>
      </p:sp>
      <p:sp>
        <p:nvSpPr>
          <p:cNvPr id="11" name="Rectangle 9"/>
          <p:cNvSpPr>
            <a:spLocks noChangeArrowheads="1"/>
          </p:cNvSpPr>
          <p:nvPr/>
        </p:nvSpPr>
        <p:spPr bwMode="auto">
          <a:xfrm>
            <a:off x="5915026" y="5573713"/>
            <a:ext cx="3775393" cy="533288"/>
          </a:xfrm>
          <a:prstGeom prst="rect">
            <a:avLst/>
          </a:prstGeom>
          <a:noFill/>
          <a:ln w="9525">
            <a:noFill/>
            <a:miter lim="800000"/>
            <a:headEnd/>
            <a:tailEnd/>
          </a:ln>
        </p:spPr>
        <p:txBody>
          <a:bodyPr wrap="none">
            <a:spAutoFit/>
          </a:bodyPr>
          <a:lstStyle/>
          <a:p>
            <a:pPr eaLnBrk="0" hangingPunct="0">
              <a:lnSpc>
                <a:spcPct val="110000"/>
              </a:lnSpc>
              <a:spcBef>
                <a:spcPct val="0"/>
              </a:spcBef>
            </a:pPr>
            <a:r>
              <a:rPr lang="zh-CN" altLang="en-US" sz="2800" b="1">
                <a:solidFill>
                  <a:schemeClr val="tx1"/>
                </a:solidFill>
                <a:latin typeface="楷体_GB2312" pitchFamily="49" charset="-122"/>
                <a:ea typeface="楷体_GB2312" pitchFamily="49" charset="-122"/>
              </a:rPr>
              <a:t>不可能自发进行的过程</a:t>
            </a:r>
          </a:p>
        </p:txBody>
      </p:sp>
      <p:sp>
        <p:nvSpPr>
          <p:cNvPr id="12" name="Text Box 7"/>
          <p:cNvSpPr txBox="1">
            <a:spLocks noChangeArrowheads="1"/>
          </p:cNvSpPr>
          <p:nvPr/>
        </p:nvSpPr>
        <p:spPr bwMode="auto">
          <a:xfrm>
            <a:off x="2208214" y="1412875"/>
            <a:ext cx="1296987" cy="533288"/>
          </a:xfrm>
          <a:prstGeom prst="rect">
            <a:avLst/>
          </a:prstGeom>
          <a:noFill/>
          <a:ln w="9525">
            <a:noFill/>
            <a:miter lim="800000"/>
            <a:headEnd/>
            <a:tailEnd/>
          </a:ln>
        </p:spPr>
        <p:txBody>
          <a:bodyPr>
            <a:spAutoFit/>
          </a:bodyPr>
          <a:lstStyle/>
          <a:p>
            <a:pPr eaLnBrk="0" hangingPunct="0">
              <a:lnSpc>
                <a:spcPct val="110000"/>
              </a:lnSpc>
            </a:pPr>
            <a:r>
              <a:rPr lang="zh-CN" altLang="en-US" sz="2800" b="1">
                <a:solidFill>
                  <a:srgbClr val="FF0000"/>
                </a:solidFill>
                <a:latin typeface="楷体_GB2312" pitchFamily="49" charset="-122"/>
                <a:ea typeface="楷体_GB2312" pitchFamily="49" charset="-122"/>
              </a:rPr>
              <a:t>判据：</a:t>
            </a:r>
          </a:p>
        </p:txBody>
      </p:sp>
      <p:grpSp>
        <p:nvGrpSpPr>
          <p:cNvPr id="533514" name="Group 10"/>
          <p:cNvGrpSpPr>
            <a:grpSpLocks/>
          </p:cNvGrpSpPr>
          <p:nvPr/>
        </p:nvGrpSpPr>
        <p:grpSpPr bwMode="auto">
          <a:xfrm>
            <a:off x="4079875" y="1341438"/>
            <a:ext cx="3276600" cy="2519362"/>
            <a:chOff x="3585" y="2195"/>
            <a:chExt cx="2064" cy="1587"/>
          </a:xfrm>
        </p:grpSpPr>
        <p:sp>
          <p:nvSpPr>
            <p:cNvPr id="533515" name="Arc 30"/>
            <p:cNvSpPr>
              <a:spLocks/>
            </p:cNvSpPr>
            <p:nvPr/>
          </p:nvSpPr>
          <p:spPr bwMode="auto">
            <a:xfrm rot="10599480">
              <a:off x="4062" y="2353"/>
              <a:ext cx="1147" cy="1141"/>
            </a:xfrm>
            <a:custGeom>
              <a:avLst/>
              <a:gdLst>
                <a:gd name="T0" fmla="*/ 0 w 41860"/>
                <a:gd name="T1" fmla="*/ 110764098 h 21600"/>
                <a:gd name="T2" fmla="*/ 79205445 w 41860"/>
                <a:gd name="T3" fmla="*/ 118344876 h 21600"/>
                <a:gd name="T4" fmla="*/ 39343513 w 41860"/>
                <a:gd name="T5" fmla="*/ 151895437 h 21600"/>
                <a:gd name="T6" fmla="*/ 0 60000 65536"/>
                <a:gd name="T7" fmla="*/ 0 60000 65536"/>
                <a:gd name="T8" fmla="*/ 0 60000 65536"/>
                <a:gd name="T9" fmla="*/ 0 w 41860"/>
                <a:gd name="T10" fmla="*/ 0 h 21600"/>
                <a:gd name="T11" fmla="*/ 41860 w 41860"/>
                <a:gd name="T12" fmla="*/ 21600 h 21600"/>
              </a:gdLst>
              <a:ahLst/>
              <a:cxnLst>
                <a:cxn ang="T6">
                  <a:pos x="T0" y="T1"/>
                </a:cxn>
                <a:cxn ang="T7">
                  <a:pos x="T2" y="T3"/>
                </a:cxn>
                <a:cxn ang="T8">
                  <a:pos x="T4" y="T5"/>
                </a:cxn>
              </a:cxnLst>
              <a:rect l="T9" t="T10" r="T11" b="T12"/>
              <a:pathLst>
                <a:path w="41860" h="21600" fill="none" extrusionOk="0">
                  <a:moveTo>
                    <a:pt x="-1" y="15750"/>
                  </a:moveTo>
                  <a:cubicBezTo>
                    <a:pt x="2620" y="6435"/>
                    <a:pt x="11116" y="-1"/>
                    <a:pt x="20793" y="0"/>
                  </a:cubicBezTo>
                  <a:cubicBezTo>
                    <a:pt x="30884" y="0"/>
                    <a:pt x="39630" y="6987"/>
                    <a:pt x="41859" y="16829"/>
                  </a:cubicBezTo>
                </a:path>
                <a:path w="41860" h="21600" stroke="0" extrusionOk="0">
                  <a:moveTo>
                    <a:pt x="-1" y="15750"/>
                  </a:moveTo>
                  <a:cubicBezTo>
                    <a:pt x="2620" y="6435"/>
                    <a:pt x="11116" y="-1"/>
                    <a:pt x="20793" y="0"/>
                  </a:cubicBezTo>
                  <a:cubicBezTo>
                    <a:pt x="30884" y="0"/>
                    <a:pt x="39630" y="6987"/>
                    <a:pt x="41859" y="16829"/>
                  </a:cubicBezTo>
                  <a:lnTo>
                    <a:pt x="20793" y="21600"/>
                  </a:lnTo>
                  <a:close/>
                </a:path>
              </a:pathLst>
            </a:custGeom>
            <a:noFill/>
            <a:ln w="38100">
              <a:solidFill>
                <a:srgbClr val="D60093"/>
              </a:solidFill>
              <a:round/>
              <a:headEnd/>
              <a:tailEnd/>
            </a:ln>
          </p:spPr>
          <p:txBody>
            <a:bodyPr rot="10800000" wrap="none" anchor="ctr"/>
            <a:lstStyle/>
            <a:p>
              <a:pPr>
                <a:lnSpc>
                  <a:spcPct val="100000"/>
                </a:lnSpc>
                <a:spcBef>
                  <a:spcPct val="0"/>
                </a:spcBef>
              </a:pPr>
              <a:endParaRPr kumimoji="0" lang="zh-CN" altLang="zh-CN" sz="2400">
                <a:solidFill>
                  <a:schemeClr val="tx1"/>
                </a:solidFill>
                <a:latin typeface="Arial" charset="0"/>
              </a:endParaRPr>
            </a:p>
          </p:txBody>
        </p:sp>
        <p:sp>
          <p:nvSpPr>
            <p:cNvPr id="14" name="Line 19"/>
            <p:cNvSpPr>
              <a:spLocks noChangeShapeType="1"/>
            </p:cNvSpPr>
            <p:nvPr/>
          </p:nvSpPr>
          <p:spPr bwMode="auto">
            <a:xfrm>
              <a:off x="4674" y="3261"/>
              <a:ext cx="0" cy="227"/>
            </a:xfrm>
            <a:prstGeom prst="line">
              <a:avLst/>
            </a:prstGeom>
            <a:noFill/>
            <a:ln w="28575">
              <a:solidFill>
                <a:schemeClr val="tx1"/>
              </a:solidFill>
              <a:round/>
              <a:headEnd/>
              <a:tailEnd type="triangle" w="med" len="med"/>
            </a:ln>
          </p:spPr>
          <p:txBody>
            <a:bodyPr/>
            <a:lstStyle/>
            <a:p>
              <a:endParaRPr lang="zh-CN" altLang="en-US"/>
            </a:p>
          </p:txBody>
        </p:sp>
        <p:sp>
          <p:nvSpPr>
            <p:cNvPr id="15" name="Text Box 20"/>
            <p:cNvSpPr txBox="1">
              <a:spLocks noChangeArrowheads="1"/>
            </p:cNvSpPr>
            <p:nvPr/>
          </p:nvSpPr>
          <p:spPr bwMode="auto">
            <a:xfrm>
              <a:off x="4402" y="3465"/>
              <a:ext cx="601" cy="257"/>
            </a:xfrm>
            <a:prstGeom prst="rect">
              <a:avLst/>
            </a:prstGeom>
            <a:noFill/>
            <a:ln w="9525">
              <a:noFill/>
              <a:miter lim="800000"/>
              <a:headEnd/>
              <a:tailEnd/>
            </a:ln>
          </p:spPr>
          <p:txBody>
            <a:bodyPr wrap="none">
              <a:spAutoFit/>
            </a:bodyPr>
            <a:lstStyle/>
            <a:p>
              <a:pPr eaLnBrk="0" hangingPunct="0">
                <a:lnSpc>
                  <a:spcPct val="110000"/>
                </a:lnSpc>
                <a:spcBef>
                  <a:spcPct val="0"/>
                </a:spcBef>
              </a:pPr>
              <a:r>
                <a:rPr lang="zh-CN" altLang="en-US" sz="2000" b="1">
                  <a:solidFill>
                    <a:schemeClr val="tx1"/>
                  </a:solidFill>
                  <a:latin typeface="楷体_GB2312" pitchFamily="49" charset="-122"/>
                  <a:ea typeface="楷体_GB2312" pitchFamily="49" charset="-122"/>
                </a:rPr>
                <a:t>平衡态</a:t>
              </a:r>
            </a:p>
          </p:txBody>
        </p:sp>
        <p:sp>
          <p:nvSpPr>
            <p:cNvPr id="533518" name="Text Box 23"/>
            <p:cNvSpPr txBox="1">
              <a:spLocks noChangeArrowheads="1"/>
            </p:cNvSpPr>
            <p:nvPr/>
          </p:nvSpPr>
          <p:spPr bwMode="auto">
            <a:xfrm rot="3943533">
              <a:off x="3906" y="2718"/>
              <a:ext cx="763" cy="257"/>
            </a:xfrm>
            <a:prstGeom prst="rect">
              <a:avLst/>
            </a:prstGeom>
            <a:noFill/>
            <a:ln w="9525">
              <a:noFill/>
              <a:miter lim="800000"/>
              <a:headEnd/>
              <a:tailEnd/>
            </a:ln>
          </p:spPr>
          <p:txBody>
            <a:bodyPr wrap="none">
              <a:spAutoFit/>
            </a:bodyPr>
            <a:lstStyle/>
            <a:p>
              <a:pPr eaLnBrk="0" hangingPunct="0">
                <a:lnSpc>
                  <a:spcPct val="110000"/>
                </a:lnSpc>
                <a:spcBef>
                  <a:spcPct val="0"/>
                </a:spcBef>
              </a:pPr>
              <a:r>
                <a:rPr lang="zh-CN" altLang="en-US" sz="2000" b="1">
                  <a:solidFill>
                    <a:schemeClr val="tx1"/>
                  </a:solidFill>
                  <a:latin typeface="楷体_GB2312" pitchFamily="49" charset="-122"/>
                  <a:ea typeface="楷体_GB2312" pitchFamily="49" charset="-122"/>
                </a:rPr>
                <a:t>自发过程</a:t>
              </a:r>
            </a:p>
          </p:txBody>
        </p:sp>
        <p:sp>
          <p:nvSpPr>
            <p:cNvPr id="533519" name="Line 25"/>
            <p:cNvSpPr>
              <a:spLocks noChangeShapeType="1"/>
            </p:cNvSpPr>
            <p:nvPr/>
          </p:nvSpPr>
          <p:spPr bwMode="auto">
            <a:xfrm flipH="1">
              <a:off x="5082" y="2762"/>
              <a:ext cx="91" cy="379"/>
            </a:xfrm>
            <a:prstGeom prst="line">
              <a:avLst/>
            </a:prstGeom>
            <a:noFill/>
            <a:ln w="28575">
              <a:solidFill>
                <a:srgbClr val="0000FF"/>
              </a:solidFill>
              <a:round/>
              <a:headEnd/>
              <a:tailEnd type="triangle" w="med" len="med"/>
            </a:ln>
          </p:spPr>
          <p:txBody>
            <a:bodyPr/>
            <a:lstStyle/>
            <a:p>
              <a:endParaRPr lang="zh-CN" altLang="en-US"/>
            </a:p>
          </p:txBody>
        </p:sp>
        <p:sp>
          <p:nvSpPr>
            <p:cNvPr id="533520" name="Text Box 26"/>
            <p:cNvSpPr txBox="1">
              <a:spLocks noChangeArrowheads="1"/>
            </p:cNvSpPr>
            <p:nvPr/>
          </p:nvSpPr>
          <p:spPr bwMode="auto">
            <a:xfrm rot="17415524">
              <a:off x="4523" y="2669"/>
              <a:ext cx="842" cy="257"/>
            </a:xfrm>
            <a:prstGeom prst="rect">
              <a:avLst/>
            </a:prstGeom>
            <a:noFill/>
            <a:ln w="9525">
              <a:noFill/>
              <a:miter lim="800000"/>
              <a:headEnd/>
              <a:tailEnd/>
            </a:ln>
          </p:spPr>
          <p:txBody>
            <a:bodyPr>
              <a:spAutoFit/>
            </a:bodyPr>
            <a:lstStyle/>
            <a:p>
              <a:pPr eaLnBrk="0" hangingPunct="0">
                <a:lnSpc>
                  <a:spcPct val="110000"/>
                </a:lnSpc>
                <a:spcBef>
                  <a:spcPct val="0"/>
                </a:spcBef>
              </a:pPr>
              <a:r>
                <a:rPr lang="zh-CN" altLang="en-US" sz="2000" b="1">
                  <a:solidFill>
                    <a:schemeClr val="tx1"/>
                  </a:solidFill>
                  <a:latin typeface="楷体_GB2312" pitchFamily="49" charset="-122"/>
                  <a:ea typeface="楷体_GB2312" pitchFamily="49" charset="-122"/>
                </a:rPr>
                <a:t>自发过程</a:t>
              </a:r>
            </a:p>
          </p:txBody>
        </p:sp>
        <p:sp>
          <p:nvSpPr>
            <p:cNvPr id="533521" name="Line 28"/>
            <p:cNvSpPr>
              <a:spLocks noChangeShapeType="1"/>
            </p:cNvSpPr>
            <p:nvPr/>
          </p:nvSpPr>
          <p:spPr bwMode="auto">
            <a:xfrm>
              <a:off x="3812" y="2240"/>
              <a:ext cx="0" cy="1542"/>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endParaRPr lang="zh-CN" altLang="en-US">
                <a:ln w="76200">
                  <a:solidFill>
                    <a:schemeClr val="tx1"/>
                  </a:solidFill>
                </a:ln>
              </a:endParaRPr>
            </a:p>
          </p:txBody>
        </p:sp>
        <p:sp>
          <p:nvSpPr>
            <p:cNvPr id="533522" name="Line 29"/>
            <p:cNvSpPr>
              <a:spLocks noChangeShapeType="1"/>
            </p:cNvSpPr>
            <p:nvPr/>
          </p:nvSpPr>
          <p:spPr bwMode="auto">
            <a:xfrm>
              <a:off x="3812" y="3782"/>
              <a:ext cx="1837" cy="0"/>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endParaRPr lang="zh-CN" altLang="en-US">
                <a:ln w="76200">
                  <a:solidFill>
                    <a:schemeClr val="tx1"/>
                  </a:solidFill>
                </a:ln>
              </a:endParaRPr>
            </a:p>
          </p:txBody>
        </p:sp>
        <p:sp>
          <p:nvSpPr>
            <p:cNvPr id="533523" name="Text Box 31"/>
            <p:cNvSpPr txBox="1">
              <a:spLocks noChangeArrowheads="1"/>
            </p:cNvSpPr>
            <p:nvPr/>
          </p:nvSpPr>
          <p:spPr bwMode="auto">
            <a:xfrm>
              <a:off x="3585" y="2195"/>
              <a:ext cx="233" cy="256"/>
            </a:xfrm>
            <a:prstGeom prst="rect">
              <a:avLst/>
            </a:prstGeom>
            <a:noFill/>
            <a:ln w="9525">
              <a:noFill/>
              <a:miter lim="800000"/>
              <a:headEnd/>
              <a:tailEnd/>
            </a:ln>
          </p:spPr>
          <p:txBody>
            <a:bodyPr wrap="none">
              <a:spAutoFit/>
            </a:bodyPr>
            <a:lstStyle/>
            <a:p>
              <a:pPr eaLnBrk="0" hangingPunct="0">
                <a:lnSpc>
                  <a:spcPct val="110000"/>
                </a:lnSpc>
                <a:spcBef>
                  <a:spcPct val="0"/>
                </a:spcBef>
              </a:pPr>
              <a:r>
                <a:rPr lang="en-US" altLang="zh-CN" sz="2000" b="1" i="1">
                  <a:solidFill>
                    <a:schemeClr val="tx1"/>
                  </a:solidFill>
                  <a:ea typeface="楷体_GB2312" pitchFamily="49" charset="-122"/>
                  <a:cs typeface="Times New Roman" pitchFamily="18" charset="0"/>
                </a:rPr>
                <a:t>G</a:t>
              </a:r>
            </a:p>
          </p:txBody>
        </p:sp>
        <p:sp>
          <p:nvSpPr>
            <p:cNvPr id="533524" name="Line 22"/>
            <p:cNvSpPr>
              <a:spLocks noChangeShapeType="1"/>
            </p:cNvSpPr>
            <p:nvPr/>
          </p:nvSpPr>
          <p:spPr bwMode="auto">
            <a:xfrm>
              <a:off x="4107" y="2943"/>
              <a:ext cx="136" cy="250"/>
            </a:xfrm>
            <a:prstGeom prst="line">
              <a:avLst/>
            </a:prstGeom>
            <a:noFill/>
            <a:ln w="28575">
              <a:solidFill>
                <a:srgbClr val="0000FF"/>
              </a:solidFill>
              <a:round/>
              <a:headEnd/>
              <a:tailEnd type="triangle" w="med" len="med"/>
            </a:ln>
          </p:spPr>
          <p:txBody>
            <a:bodyPr/>
            <a:lstStyle/>
            <a:p>
              <a:endParaRPr lang="zh-CN" altLang="en-US"/>
            </a:p>
          </p:txBody>
        </p:sp>
      </p:grpSp>
      <p:graphicFrame>
        <p:nvGraphicFramePr>
          <p:cNvPr id="198660" name="Object 9"/>
          <p:cNvGraphicFramePr>
            <a:graphicFrameLocks noChangeAspect="1"/>
          </p:cNvGraphicFramePr>
          <p:nvPr/>
        </p:nvGraphicFramePr>
        <p:xfrm>
          <a:off x="3679826" y="4857750"/>
          <a:ext cx="2284413" cy="577850"/>
        </p:xfrm>
        <a:graphic>
          <a:graphicData uri="http://schemas.openxmlformats.org/presentationml/2006/ole">
            <mc:AlternateContent xmlns:mc="http://schemas.openxmlformats.org/markup-compatibility/2006">
              <mc:Choice xmlns:v="urn:schemas-microsoft-com:vml" Requires="v">
                <p:oleObj spid="_x0000_s533723" name="Equation" r:id="rId5" imgW="1015920" imgH="253800" progId="Equation.DSMT4">
                  <p:embed/>
                </p:oleObj>
              </mc:Choice>
              <mc:Fallback>
                <p:oleObj name="Equation" r:id="rId5" imgW="1015920" imgH="2538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9826" y="4857750"/>
                        <a:ext cx="2284413"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0"/>
          <p:cNvGraphicFramePr>
            <a:graphicFrameLocks noChangeAspect="1"/>
          </p:cNvGraphicFramePr>
          <p:nvPr/>
        </p:nvGraphicFramePr>
        <p:xfrm>
          <a:off x="3643313" y="5478464"/>
          <a:ext cx="2284412" cy="579437"/>
        </p:xfrm>
        <a:graphic>
          <a:graphicData uri="http://schemas.openxmlformats.org/presentationml/2006/ole">
            <mc:AlternateContent xmlns:mc="http://schemas.openxmlformats.org/markup-compatibility/2006">
              <mc:Choice xmlns:v="urn:schemas-microsoft-com:vml" Requires="v">
                <p:oleObj spid="_x0000_s533724" name="Equation" r:id="rId7" imgW="1015920" imgH="253800" progId="Equation.DSMT4">
                  <p:embed/>
                </p:oleObj>
              </mc:Choice>
              <mc:Fallback>
                <p:oleObj name="Equation" r:id="rId7" imgW="1015920" imgH="2538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3313" y="5478464"/>
                        <a:ext cx="2284412"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3527" name="Rectangle 2"/>
          <p:cNvSpPr>
            <a:spLocks noGrp="1" noChangeArrowheads="1"/>
          </p:cNvSpPr>
          <p:nvPr>
            <p:ph type="title"/>
          </p:nvPr>
        </p:nvSpPr>
        <p:spPr>
          <a:ln/>
        </p:spPr>
        <p:txBody>
          <a:bodyPr/>
          <a:lstStyle/>
          <a:p>
            <a:r>
              <a:rPr lang="zh-CN" altLang="en-US">
                <a:ea typeface="楷体_GB2312" pitchFamily="49" charset="-122"/>
              </a:rPr>
              <a:t>三、吉布斯能</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2"/>
          <p:cNvSpPr>
            <a:spLocks noGrp="1"/>
          </p:cNvSpPr>
          <p:nvPr>
            <p:ph type="sldNum" sz="quarter" idx="11"/>
          </p:nvPr>
        </p:nvSpPr>
        <p:spPr/>
        <p:txBody>
          <a:bodyPr/>
          <a:lstStyle/>
          <a:p>
            <a:fld id="{9FF68E0C-A0BD-4F22-B880-1E8B6EA4667D}" type="slidenum">
              <a:rPr lang="en-US" altLang="zh-CN"/>
              <a:pPr/>
              <a:t>7</a:t>
            </a:fld>
            <a:endParaRPr lang="en-US" altLang="zh-CN"/>
          </a:p>
        </p:txBody>
      </p:sp>
      <p:sp>
        <p:nvSpPr>
          <p:cNvPr id="545794" name="Rectangle 2"/>
          <p:cNvSpPr>
            <a:spLocks noChangeArrowheads="1"/>
          </p:cNvSpPr>
          <p:nvPr/>
        </p:nvSpPr>
        <p:spPr bwMode="auto">
          <a:xfrm>
            <a:off x="1524000" y="99654"/>
            <a:ext cx="5435600" cy="781410"/>
          </a:xfrm>
          <a:prstGeom prst="rect">
            <a:avLst/>
          </a:prstGeom>
          <a:noFill/>
          <a:ln w="9525">
            <a:noFill/>
            <a:miter lim="800000"/>
            <a:headEnd/>
            <a:tailEnd/>
          </a:ln>
          <a:effectLst/>
        </p:spPr>
        <p:txBody>
          <a:bodyPr anchor="b"/>
          <a:lstStyle/>
          <a:p>
            <a:pPr algn="ctr">
              <a:lnSpc>
                <a:spcPct val="100000"/>
              </a:lnSpc>
              <a:spcBef>
                <a:spcPct val="0"/>
              </a:spcBef>
            </a:pPr>
            <a:r>
              <a:rPr kumimoji="0" lang="zh-CN" altLang="en-US" sz="4000" b="1" dirty="0">
                <a:solidFill>
                  <a:schemeClr val="tx1"/>
                </a:solidFill>
                <a:latin typeface="Arial" charset="0"/>
                <a:ea typeface="楷体_GB2312" pitchFamily="49" charset="-122"/>
              </a:rPr>
              <a:t>合成氨的反应</a:t>
            </a:r>
          </a:p>
        </p:txBody>
      </p:sp>
      <p:sp>
        <p:nvSpPr>
          <p:cNvPr id="545796" name="Line 4"/>
          <p:cNvSpPr>
            <a:spLocks noChangeShapeType="1"/>
          </p:cNvSpPr>
          <p:nvPr/>
        </p:nvSpPr>
        <p:spPr bwMode="auto">
          <a:xfrm>
            <a:off x="1524000" y="1219200"/>
            <a:ext cx="9144000" cy="0"/>
          </a:xfrm>
          <a:prstGeom prst="line">
            <a:avLst/>
          </a:prstGeom>
          <a:noFill/>
          <a:ln w="57150">
            <a:noFill/>
            <a:round/>
            <a:headEnd/>
            <a:tailEnd/>
          </a:ln>
          <a:effectLst/>
        </p:spPr>
        <p:txBody>
          <a:bodyPr wrap="none"/>
          <a:lstStyle/>
          <a:p>
            <a:endParaRPr lang="zh-CN" altLang="en-US"/>
          </a:p>
        </p:txBody>
      </p:sp>
      <p:pic>
        <p:nvPicPr>
          <p:cNvPr id="545797" name="Picture 5" descr="合成氨工厂"/>
          <p:cNvPicPr>
            <a:picLocks noChangeAspect="1" noChangeArrowheads="1"/>
          </p:cNvPicPr>
          <p:nvPr/>
        </p:nvPicPr>
        <p:blipFill>
          <a:blip r:embed="rId3" cstate="print"/>
          <a:srcRect/>
          <a:stretch>
            <a:fillRect/>
          </a:stretch>
        </p:blipFill>
        <p:spPr bwMode="auto">
          <a:xfrm>
            <a:off x="7104064" y="2276475"/>
            <a:ext cx="3240087" cy="2871788"/>
          </a:xfrm>
          <a:prstGeom prst="rect">
            <a:avLst/>
          </a:prstGeom>
          <a:noFill/>
        </p:spPr>
      </p:pic>
      <p:sp>
        <p:nvSpPr>
          <p:cNvPr id="545798" name="Rectangle 6"/>
          <p:cNvSpPr>
            <a:spLocks noChangeArrowheads="1"/>
          </p:cNvSpPr>
          <p:nvPr/>
        </p:nvSpPr>
        <p:spPr bwMode="auto">
          <a:xfrm>
            <a:off x="1679575" y="1557338"/>
            <a:ext cx="1968500" cy="641350"/>
          </a:xfrm>
          <a:prstGeom prst="rect">
            <a:avLst/>
          </a:prstGeom>
          <a:noFill/>
          <a:ln w="9525">
            <a:noFill/>
            <a:miter lim="800000"/>
            <a:headEnd/>
            <a:tailEnd/>
          </a:ln>
          <a:effectLst/>
        </p:spPr>
        <p:txBody>
          <a:bodyPr>
            <a:spAutoFit/>
          </a:bodyPr>
          <a:lstStyle/>
          <a:p>
            <a:pPr>
              <a:lnSpc>
                <a:spcPct val="100000"/>
              </a:lnSpc>
              <a:spcBef>
                <a:spcPct val="0"/>
              </a:spcBef>
            </a:pPr>
            <a:r>
              <a:rPr kumimoji="0" lang="zh-CN" altLang="en-US" sz="3600" b="1">
                <a:solidFill>
                  <a:schemeClr val="accent2"/>
                </a:solidFill>
                <a:latin typeface="楷体_GB2312" pitchFamily="49" charset="-122"/>
                <a:ea typeface="楷体_GB2312" pitchFamily="49" charset="-122"/>
              </a:rPr>
              <a:t>如能量</a:t>
            </a:r>
            <a:r>
              <a:rPr kumimoji="0" lang="en-US" altLang="zh-CN" sz="3600" b="1">
                <a:solidFill>
                  <a:schemeClr val="accent2"/>
                </a:solidFill>
                <a:latin typeface="楷体_GB2312" pitchFamily="49" charset="-122"/>
                <a:ea typeface="楷体_GB2312" pitchFamily="49" charset="-122"/>
              </a:rPr>
              <a:t>:</a:t>
            </a:r>
          </a:p>
        </p:txBody>
      </p:sp>
      <p:pic>
        <p:nvPicPr>
          <p:cNvPr id="545799" name="Picture 7"/>
          <p:cNvPicPr>
            <a:picLocks noChangeAspect="1" noChangeArrowheads="1"/>
          </p:cNvPicPr>
          <p:nvPr/>
        </p:nvPicPr>
        <p:blipFill>
          <a:blip r:embed="rId4" cstate="print"/>
          <a:srcRect/>
          <a:stretch>
            <a:fillRect/>
          </a:stretch>
        </p:blipFill>
        <p:spPr bwMode="auto">
          <a:xfrm>
            <a:off x="2424113" y="3213101"/>
            <a:ext cx="4392612" cy="657225"/>
          </a:xfrm>
          <a:prstGeom prst="rect">
            <a:avLst/>
          </a:prstGeom>
          <a:noFill/>
          <a:ln w="9525">
            <a:noFill/>
            <a:miter lim="800000"/>
            <a:headEnd/>
            <a:tailEnd/>
          </a:ln>
          <a:effectLst/>
        </p:spPr>
      </p:pic>
      <p:sp>
        <p:nvSpPr>
          <p:cNvPr id="545800" name="Rectangle 8"/>
          <p:cNvSpPr>
            <a:spLocks noChangeArrowheads="1"/>
          </p:cNvSpPr>
          <p:nvPr/>
        </p:nvSpPr>
        <p:spPr bwMode="auto">
          <a:xfrm>
            <a:off x="2495550" y="5516564"/>
            <a:ext cx="5761038" cy="579437"/>
          </a:xfrm>
          <a:prstGeom prst="rect">
            <a:avLst/>
          </a:prstGeom>
          <a:noFill/>
          <a:ln w="9525">
            <a:noFill/>
            <a:miter lim="800000"/>
            <a:headEnd/>
            <a:tailEnd/>
          </a:ln>
          <a:effectLst/>
        </p:spPr>
        <p:txBody>
          <a:bodyPr>
            <a:spAutoFit/>
          </a:bodyPr>
          <a:lstStyle/>
          <a:p>
            <a:pPr>
              <a:lnSpc>
                <a:spcPct val="100000"/>
              </a:lnSpc>
              <a:spcBef>
                <a:spcPct val="0"/>
              </a:spcBef>
            </a:pPr>
            <a:r>
              <a:rPr kumimoji="0" lang="zh-CN" altLang="en-US" b="1">
                <a:solidFill>
                  <a:schemeClr val="tx1"/>
                </a:solidFill>
                <a:latin typeface="楷体_GB2312" pitchFamily="49" charset="-122"/>
                <a:ea typeface="楷体_GB2312" pitchFamily="49" charset="-122"/>
              </a:rPr>
              <a:t>能量（热）</a:t>
            </a:r>
            <a:r>
              <a:rPr kumimoji="0" lang="en-US" altLang="zh-CN" b="1">
                <a:solidFill>
                  <a:schemeClr val="tx1"/>
                </a:solidFill>
                <a:latin typeface="楷体_GB2312" pitchFamily="49" charset="-122"/>
                <a:ea typeface="楷体_GB2312" pitchFamily="49" charset="-122"/>
              </a:rPr>
              <a:t>: </a:t>
            </a:r>
            <a:r>
              <a:rPr kumimoji="0" lang="en-US" altLang="zh-CN" b="1">
                <a:solidFill>
                  <a:schemeClr val="tx1"/>
                </a:solidFill>
                <a:ea typeface="楷体_GB2312" pitchFamily="49" charset="-122"/>
              </a:rPr>
              <a:t>-104kJ</a:t>
            </a:r>
            <a:r>
              <a:rPr kumimoji="0" lang="en-US" altLang="zh-CN">
                <a:solidFill>
                  <a:schemeClr val="tx1"/>
                </a:solidFill>
                <a:ea typeface="楷体_GB2312" pitchFamily="49" charset="-122"/>
              </a:rPr>
              <a:t>⋅</a:t>
            </a:r>
            <a:r>
              <a:rPr kumimoji="0" lang="en-US" altLang="zh-CN" b="1">
                <a:solidFill>
                  <a:schemeClr val="tx1"/>
                </a:solidFill>
                <a:ea typeface="楷体_GB2312" pitchFamily="49" charset="-122"/>
              </a:rPr>
              <a:t>mol</a:t>
            </a:r>
            <a:r>
              <a:rPr kumimoji="0" lang="en-US" altLang="zh-CN" b="1" baseline="30000">
                <a:solidFill>
                  <a:schemeClr val="tx1"/>
                </a:solidFill>
                <a:ea typeface="楷体_GB2312" pitchFamily="49" charset="-122"/>
              </a:rPr>
              <a:t>-1</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2"/>
          </p:nvPr>
        </p:nvSpPr>
        <p:spPr/>
        <p:txBody>
          <a:bodyPr/>
          <a:lstStyle/>
          <a:p>
            <a:fld id="{332DF8C6-98CC-4B16-8F5F-0A8532DFA2A6}" type="slidenum">
              <a:rPr lang="en-US" altLang="zh-CN"/>
              <a:pPr/>
              <a:t>70</a:t>
            </a:fld>
            <a:endParaRPr lang="en-US" altLang="zh-CN"/>
          </a:p>
        </p:txBody>
      </p:sp>
      <p:sp>
        <p:nvSpPr>
          <p:cNvPr id="494594" name="Rectangle 2"/>
          <p:cNvSpPr>
            <a:spLocks noChangeArrowheads="1"/>
          </p:cNvSpPr>
          <p:nvPr/>
        </p:nvSpPr>
        <p:spPr bwMode="auto">
          <a:xfrm>
            <a:off x="2424114" y="2046288"/>
            <a:ext cx="6408737" cy="519112"/>
          </a:xfrm>
          <a:prstGeom prst="rect">
            <a:avLst/>
          </a:prstGeom>
          <a:noFill/>
          <a:ln w="76200">
            <a:noFill/>
            <a:miter lim="800000"/>
            <a:headEnd/>
            <a:tailEnd/>
          </a:ln>
          <a:effectLst/>
        </p:spPr>
        <p:txBody>
          <a:bodyPr>
            <a:spAutoFit/>
          </a:bodyPr>
          <a:lstStyle/>
          <a:p>
            <a:pPr algn="ctr">
              <a:lnSpc>
                <a:spcPct val="100000"/>
              </a:lnSpc>
              <a:spcBef>
                <a:spcPct val="20000"/>
              </a:spcBef>
            </a:pPr>
            <a:r>
              <a:rPr lang="en-US" altLang="zh-CN" sz="2800" b="1">
                <a:solidFill>
                  <a:schemeClr val="tx1"/>
                </a:solidFill>
                <a:ea typeface="楷体_GB2312" pitchFamily="49" charset="-122"/>
              </a:rPr>
              <a:t>△</a:t>
            </a:r>
            <a:r>
              <a:rPr lang="en-US" altLang="zh-CN" sz="2800" b="1" i="1">
                <a:solidFill>
                  <a:schemeClr val="tx1"/>
                </a:solidFill>
                <a:ea typeface="楷体_GB2312" pitchFamily="49" charset="-122"/>
              </a:rPr>
              <a:t>G</a:t>
            </a:r>
            <a:r>
              <a:rPr lang="zh-CN" altLang="en-US" sz="2800" b="1">
                <a:solidFill>
                  <a:schemeClr val="tx1"/>
                </a:solidFill>
                <a:ea typeface="楷体_GB2312" pitchFamily="49" charset="-122"/>
              </a:rPr>
              <a:t>＝△</a:t>
            </a:r>
            <a:r>
              <a:rPr lang="en-US" altLang="zh-CN" sz="2800" b="1" i="1">
                <a:solidFill>
                  <a:schemeClr val="tx1"/>
                </a:solidFill>
                <a:ea typeface="楷体_GB2312" pitchFamily="49" charset="-122"/>
              </a:rPr>
              <a:t>H</a:t>
            </a:r>
            <a:r>
              <a:rPr lang="zh-CN" altLang="en-US" sz="2800" b="1">
                <a:solidFill>
                  <a:schemeClr val="tx1"/>
                </a:solidFill>
                <a:ea typeface="楷体_GB2312" pitchFamily="49" charset="-122"/>
              </a:rPr>
              <a:t>－</a:t>
            </a:r>
            <a:r>
              <a:rPr lang="en-US" altLang="zh-CN" sz="2800" b="1" i="1">
                <a:solidFill>
                  <a:schemeClr val="tx1"/>
                </a:solidFill>
                <a:ea typeface="楷体_GB2312" pitchFamily="49" charset="-122"/>
              </a:rPr>
              <a:t>T</a:t>
            </a:r>
            <a:r>
              <a:rPr lang="en-US" altLang="zh-CN" sz="2800" b="1">
                <a:solidFill>
                  <a:schemeClr val="tx1"/>
                </a:solidFill>
                <a:ea typeface="楷体_GB2312" pitchFamily="49" charset="-122"/>
              </a:rPr>
              <a:t>△</a:t>
            </a:r>
            <a:r>
              <a:rPr lang="en-US" altLang="zh-CN" sz="2800" b="1" i="1">
                <a:solidFill>
                  <a:schemeClr val="tx1"/>
                </a:solidFill>
                <a:ea typeface="楷体_GB2312" pitchFamily="49" charset="-122"/>
              </a:rPr>
              <a:t>S</a:t>
            </a:r>
            <a:r>
              <a:rPr lang="zh-CN" altLang="en-US" sz="2800" b="1">
                <a:solidFill>
                  <a:srgbClr val="000099"/>
                </a:solidFill>
                <a:ea typeface="楷体_GB2312" pitchFamily="49" charset="-122"/>
              </a:rPr>
              <a:t>（恒温、恒压）</a:t>
            </a:r>
          </a:p>
        </p:txBody>
      </p:sp>
      <p:sp>
        <p:nvSpPr>
          <p:cNvPr id="494595" name="Rectangle 3"/>
          <p:cNvSpPr>
            <a:spLocks noChangeArrowheads="1"/>
          </p:cNvSpPr>
          <p:nvPr/>
        </p:nvSpPr>
        <p:spPr bwMode="auto">
          <a:xfrm>
            <a:off x="1919289" y="2852739"/>
            <a:ext cx="8137525" cy="1374775"/>
          </a:xfrm>
          <a:prstGeom prst="rect">
            <a:avLst/>
          </a:prstGeom>
          <a:noFill/>
          <a:ln w="76200">
            <a:noFill/>
            <a:miter lim="800000"/>
            <a:headEnd/>
            <a:tailEnd/>
          </a:ln>
          <a:effectLst/>
        </p:spPr>
        <p:txBody>
          <a:bodyPr>
            <a:spAutoFit/>
          </a:bodyPr>
          <a:lstStyle/>
          <a:p>
            <a:pPr algn="ctr">
              <a:lnSpc>
                <a:spcPct val="100000"/>
              </a:lnSpc>
              <a:spcAft>
                <a:spcPct val="50000"/>
              </a:spcAft>
            </a:pPr>
            <a:r>
              <a:rPr lang="en-US" altLang="zh-CN" sz="2800" b="1">
                <a:solidFill>
                  <a:schemeClr val="tx1"/>
                </a:solidFill>
                <a:ea typeface="楷体_GB2312" pitchFamily="49" charset="-122"/>
              </a:rPr>
              <a:t>△</a:t>
            </a:r>
            <a:r>
              <a:rPr lang="en-US" altLang="zh-CN" sz="2800" b="1" baseline="-25000">
                <a:solidFill>
                  <a:schemeClr val="tx1"/>
                </a:solidFill>
                <a:ea typeface="楷体_GB2312" pitchFamily="49" charset="-122"/>
              </a:rPr>
              <a:t>r</a:t>
            </a:r>
            <a:r>
              <a:rPr lang="en-US" altLang="zh-CN" sz="2800" b="1" i="1">
                <a:solidFill>
                  <a:schemeClr val="tx1"/>
                </a:solidFill>
                <a:ea typeface="楷体_GB2312" pitchFamily="49" charset="-122"/>
              </a:rPr>
              <a:t>G</a:t>
            </a:r>
            <a:r>
              <a:rPr lang="en-US" altLang="zh-CN" sz="2800" b="1" baseline="30000">
                <a:solidFill>
                  <a:schemeClr val="tx1"/>
                </a:solidFill>
                <a:ea typeface="楷体_GB2312" pitchFamily="49" charset="-122"/>
                <a:sym typeface="Symbol" pitchFamily="18" charset="2"/>
              </a:rPr>
              <a:t></a:t>
            </a:r>
            <a:r>
              <a:rPr lang="zh-CN" altLang="en-US" sz="2800" b="1">
                <a:solidFill>
                  <a:schemeClr val="tx1"/>
                </a:solidFill>
                <a:ea typeface="楷体_GB2312" pitchFamily="49" charset="-122"/>
              </a:rPr>
              <a:t>＝△</a:t>
            </a:r>
            <a:r>
              <a:rPr lang="en-US" altLang="zh-CN" sz="2800" b="1" baseline="-25000">
                <a:solidFill>
                  <a:schemeClr val="tx1"/>
                </a:solidFill>
                <a:ea typeface="楷体_GB2312" pitchFamily="49" charset="-122"/>
              </a:rPr>
              <a:t>r</a:t>
            </a:r>
            <a:r>
              <a:rPr lang="en-US" altLang="zh-CN" sz="2800" b="1" i="1">
                <a:solidFill>
                  <a:schemeClr val="tx1"/>
                </a:solidFill>
                <a:ea typeface="楷体_GB2312" pitchFamily="49" charset="-122"/>
              </a:rPr>
              <a:t>H</a:t>
            </a:r>
            <a:r>
              <a:rPr lang="en-US" altLang="zh-CN" sz="2800" b="1" baseline="30000">
                <a:solidFill>
                  <a:schemeClr val="tx1"/>
                </a:solidFill>
                <a:ea typeface="楷体_GB2312" pitchFamily="49" charset="-122"/>
                <a:sym typeface="Symbol" pitchFamily="18" charset="2"/>
              </a:rPr>
              <a:t></a:t>
            </a:r>
            <a:r>
              <a:rPr lang="zh-CN" altLang="en-US" sz="2800" b="1">
                <a:solidFill>
                  <a:schemeClr val="tx1"/>
                </a:solidFill>
                <a:ea typeface="楷体_GB2312" pitchFamily="49" charset="-122"/>
              </a:rPr>
              <a:t>－</a:t>
            </a:r>
            <a:r>
              <a:rPr lang="en-US" altLang="zh-CN" sz="2800" b="1" i="1">
                <a:solidFill>
                  <a:schemeClr val="tx1"/>
                </a:solidFill>
                <a:ea typeface="楷体_GB2312" pitchFamily="49" charset="-122"/>
              </a:rPr>
              <a:t>T</a:t>
            </a:r>
            <a:r>
              <a:rPr lang="en-US" altLang="zh-CN" sz="2800" b="1">
                <a:solidFill>
                  <a:schemeClr val="tx1"/>
                </a:solidFill>
                <a:ea typeface="楷体_GB2312" pitchFamily="49" charset="-122"/>
              </a:rPr>
              <a:t>△</a:t>
            </a:r>
            <a:r>
              <a:rPr lang="en-US" altLang="zh-CN" sz="2800" b="1" baseline="-25000">
                <a:solidFill>
                  <a:schemeClr val="tx1"/>
                </a:solidFill>
                <a:ea typeface="楷体_GB2312" pitchFamily="49" charset="-122"/>
              </a:rPr>
              <a:t>r</a:t>
            </a:r>
            <a:r>
              <a:rPr lang="en-US" altLang="zh-CN" sz="2800" b="1" i="1">
                <a:solidFill>
                  <a:schemeClr val="tx1"/>
                </a:solidFill>
                <a:ea typeface="楷体_GB2312" pitchFamily="49" charset="-122"/>
              </a:rPr>
              <a:t>S </a:t>
            </a:r>
            <a:r>
              <a:rPr lang="en-US" altLang="zh-CN" sz="2800" b="1" baseline="30000">
                <a:solidFill>
                  <a:schemeClr val="tx1"/>
                </a:solidFill>
                <a:ea typeface="楷体_GB2312" pitchFamily="49" charset="-122"/>
                <a:sym typeface="Symbol" pitchFamily="18" charset="2"/>
              </a:rPr>
              <a:t> </a:t>
            </a:r>
          </a:p>
          <a:p>
            <a:pPr algn="ctr">
              <a:lnSpc>
                <a:spcPct val="100000"/>
              </a:lnSpc>
              <a:spcAft>
                <a:spcPct val="50000"/>
              </a:spcAft>
            </a:pPr>
            <a:r>
              <a:rPr lang="zh-CN" altLang="en-US" sz="2800" b="1">
                <a:solidFill>
                  <a:srgbClr val="000099"/>
                </a:solidFill>
                <a:ea typeface="楷体_GB2312" pitchFamily="49" charset="-122"/>
              </a:rPr>
              <a:t>（恒温、恒压、各物质处于标准态化学反应）</a:t>
            </a:r>
          </a:p>
        </p:txBody>
      </p:sp>
      <p:sp>
        <p:nvSpPr>
          <p:cNvPr id="494596" name="Text Box 4"/>
          <p:cNvSpPr txBox="1">
            <a:spLocks noChangeArrowheads="1"/>
          </p:cNvSpPr>
          <p:nvPr/>
        </p:nvSpPr>
        <p:spPr bwMode="auto">
          <a:xfrm>
            <a:off x="3129946" y="5013325"/>
            <a:ext cx="5344732" cy="523220"/>
          </a:xfrm>
          <a:prstGeom prst="rect">
            <a:avLst/>
          </a:prstGeom>
          <a:noFill/>
          <a:ln w="9525">
            <a:noFill/>
            <a:miter lim="800000"/>
            <a:headEnd/>
            <a:tailEnd/>
          </a:ln>
          <a:effectLst/>
        </p:spPr>
        <p:txBody>
          <a:bodyPr wrap="none">
            <a:spAutoFit/>
          </a:bodyPr>
          <a:lstStyle/>
          <a:p>
            <a:pPr algn="ctr">
              <a:lnSpc>
                <a:spcPct val="100000"/>
              </a:lnSpc>
              <a:spcBef>
                <a:spcPct val="0"/>
              </a:spcBef>
            </a:pPr>
            <a:r>
              <a:rPr lang="zh-CN" altLang="en-US" sz="2800" b="1">
                <a:solidFill>
                  <a:srgbClr val="660033"/>
                </a:solidFill>
                <a:ea typeface="楷体_GB2312" pitchFamily="49" charset="-122"/>
              </a:rPr>
              <a:t>通常</a:t>
            </a:r>
            <a:r>
              <a:rPr lang="zh-CN" altLang="en-US" sz="2800" b="1" i="1">
                <a:solidFill>
                  <a:srgbClr val="660033"/>
                </a:solidFill>
                <a:ea typeface="楷体_GB2312" pitchFamily="49" charset="-122"/>
              </a:rPr>
              <a:t>△</a:t>
            </a:r>
            <a:r>
              <a:rPr lang="en-US" altLang="zh-CN" sz="2800" b="1" baseline="-25000">
                <a:solidFill>
                  <a:srgbClr val="660033"/>
                </a:solidFill>
                <a:ea typeface="楷体_GB2312" pitchFamily="49" charset="-122"/>
              </a:rPr>
              <a:t>r</a:t>
            </a:r>
            <a:r>
              <a:rPr lang="en-US" altLang="zh-CN" sz="2800" b="1" i="1">
                <a:solidFill>
                  <a:srgbClr val="660033"/>
                </a:solidFill>
                <a:ea typeface="楷体_GB2312" pitchFamily="49" charset="-122"/>
              </a:rPr>
              <a:t>H </a:t>
            </a:r>
            <a:r>
              <a:rPr lang="zh-CN" altLang="en-US" sz="2800" b="1" i="1">
                <a:solidFill>
                  <a:srgbClr val="660033"/>
                </a:solidFill>
                <a:ea typeface="楷体_GB2312" pitchFamily="49" charset="-122"/>
              </a:rPr>
              <a:t>、△</a:t>
            </a:r>
            <a:r>
              <a:rPr lang="en-US" altLang="zh-CN" sz="2800" b="1" baseline="-25000">
                <a:solidFill>
                  <a:srgbClr val="660033"/>
                </a:solidFill>
                <a:ea typeface="楷体_GB2312" pitchFamily="49" charset="-122"/>
              </a:rPr>
              <a:t>r</a:t>
            </a:r>
            <a:r>
              <a:rPr lang="en-US" altLang="zh-CN" sz="2800" b="1" i="1">
                <a:solidFill>
                  <a:srgbClr val="660033"/>
                </a:solidFill>
                <a:ea typeface="楷体_GB2312" pitchFamily="49" charset="-122"/>
              </a:rPr>
              <a:t>S</a:t>
            </a:r>
            <a:r>
              <a:rPr lang="zh-CN" altLang="en-US" sz="2800" b="1">
                <a:solidFill>
                  <a:srgbClr val="660033"/>
                </a:solidFill>
                <a:ea typeface="楷体_GB2312" pitchFamily="49" charset="-122"/>
              </a:rPr>
              <a:t>随温度变化不大。</a:t>
            </a:r>
          </a:p>
        </p:txBody>
      </p:sp>
      <p:sp>
        <p:nvSpPr>
          <p:cNvPr id="494597" name="Rectangle 5"/>
          <p:cNvSpPr>
            <a:spLocks noGrp="1" noChangeArrowheads="1"/>
          </p:cNvSpPr>
          <p:nvPr>
            <p:ph type="title"/>
          </p:nvPr>
        </p:nvSpPr>
        <p:spPr>
          <a:xfrm>
            <a:off x="3271839" y="504825"/>
            <a:ext cx="6478587" cy="431800"/>
          </a:xfrm>
          <a:noFill/>
          <a:ln/>
        </p:spPr>
        <p:txBody>
          <a:bodyPr/>
          <a:lstStyle/>
          <a:p>
            <a:pPr algn="ctr"/>
            <a:r>
              <a:rPr lang="zh-CN" altLang="en-US">
                <a:solidFill>
                  <a:schemeClr val="tx1"/>
                </a:solidFill>
                <a:ea typeface="楷体_GB2312" pitchFamily="49" charset="-122"/>
              </a:rPr>
              <a:t>吉布斯自由能的计算</a:t>
            </a:r>
          </a:p>
        </p:txBody>
      </p:sp>
      <p:sp>
        <p:nvSpPr>
          <p:cNvPr id="494598" name="Rectangle 6"/>
          <p:cNvSpPr>
            <a:spLocks noChangeArrowheads="1"/>
          </p:cNvSpPr>
          <p:nvPr/>
        </p:nvSpPr>
        <p:spPr bwMode="auto">
          <a:xfrm>
            <a:off x="1919288" y="1163638"/>
            <a:ext cx="8153400" cy="609600"/>
          </a:xfrm>
          <a:prstGeom prst="rect">
            <a:avLst/>
          </a:prstGeom>
          <a:noFill/>
          <a:ln w="9525">
            <a:noFill/>
            <a:miter lim="800000"/>
            <a:headEnd/>
            <a:tailEnd/>
          </a:ln>
          <a:effectLst/>
        </p:spPr>
        <p:txBody>
          <a:bodyPr anchor="ctr"/>
          <a:lstStyle/>
          <a:p>
            <a:pPr>
              <a:lnSpc>
                <a:spcPct val="100000"/>
              </a:lnSpc>
              <a:spcBef>
                <a:spcPct val="0"/>
              </a:spcBef>
              <a:buFontTx/>
              <a:buBlip>
                <a:blip r:embed="rId2"/>
              </a:buBlip>
            </a:pPr>
            <a:r>
              <a:rPr kumimoji="0" lang="zh-CN" altLang="en-US" sz="2800" b="1">
                <a:solidFill>
                  <a:schemeClr val="tx1"/>
                </a:solidFill>
                <a:latin typeface="Arial" charset="0"/>
                <a:ea typeface="楷体_GB2312" pitchFamily="49" charset="-122"/>
              </a:rPr>
              <a:t>由吉布斯公式计算</a:t>
            </a:r>
            <a:endParaRPr kumimoji="0" lang="zh-CN" altLang="en-US" sz="2800" b="1">
              <a:solidFill>
                <a:srgbClr val="FF0000"/>
              </a:solidFill>
              <a:latin typeface="Arial" charset="0"/>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5625" name="Group 9"/>
          <p:cNvGraphicFramePr>
            <a:graphicFrameLocks noGrp="1"/>
          </p:cNvGraphicFramePr>
          <p:nvPr>
            <p:extLst>
              <p:ext uri="{D42A27DB-BD31-4B8C-83A1-F6EECF244321}">
                <p14:modId xmlns:p14="http://schemas.microsoft.com/office/powerpoint/2010/main" val="566893051"/>
              </p:ext>
            </p:extLst>
          </p:nvPr>
        </p:nvGraphicFramePr>
        <p:xfrm>
          <a:off x="2133600" y="2057400"/>
          <a:ext cx="7924800" cy="2636520"/>
        </p:xfrm>
        <a:graphic>
          <a:graphicData uri="http://schemas.openxmlformats.org/drawingml/2006/table">
            <a:tbl>
              <a:tblPr>
                <a:tableStyleId>{3C2FFA5D-87B4-456A-9821-1D502468CF0F}</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3352800">
                  <a:extLst>
                    <a:ext uri="{9D8B030D-6E8A-4147-A177-3AD203B41FA5}">
                      <a16:colId xmlns:a16="http://schemas.microsoft.com/office/drawing/2014/main" val="20004"/>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u="none" strike="noStrike" cap="none" normalizeH="0" baseline="0" dirty="0">
                          <a:ln>
                            <a:noFill/>
                          </a:ln>
                          <a:effectLst/>
                        </a:rPr>
                        <a:t>类型</a:t>
                      </a:r>
                      <a:endParaRPr kumimoji="0" lang="zh-CN" altLang="en-US" sz="2800" b="1" i="0" u="none" strike="noStrike" cap="none" normalizeH="0" baseline="0" dirty="0">
                        <a:ln>
                          <a:noFill/>
                        </a:ln>
                        <a:solidFill>
                          <a:schemeClr val="tx1"/>
                        </a:solidFill>
                        <a:effectLst/>
                        <a:latin typeface="Times New Roman" pitchFamily="18" charset="0"/>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a:ln>
                            <a:noFill/>
                          </a:ln>
                          <a:effectLst/>
                        </a:rPr>
                        <a:t>△</a:t>
                      </a:r>
                      <a:r>
                        <a:rPr kumimoji="0" lang="en-US" altLang="zh-CN" sz="2800" b="1" u="none" strike="noStrike" cap="none" normalizeH="0" baseline="-25000">
                          <a:ln>
                            <a:noFill/>
                          </a:ln>
                          <a:effectLst/>
                        </a:rPr>
                        <a:t>r</a:t>
                      </a:r>
                      <a:r>
                        <a:rPr kumimoji="0" lang="en-US" altLang="zh-CN" sz="2800" b="1" u="none" strike="noStrike" cap="none" normalizeH="0" baseline="0">
                          <a:ln>
                            <a:noFill/>
                          </a:ln>
                          <a:effectLst/>
                        </a:rPr>
                        <a:t>H</a:t>
                      </a:r>
                      <a:endParaRPr kumimoji="0" lang="en-US" altLang="zh-CN" sz="2800" b="1" i="1"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a:ln>
                            <a:noFill/>
                          </a:ln>
                          <a:effectLst/>
                        </a:rPr>
                        <a:t>△</a:t>
                      </a:r>
                      <a:r>
                        <a:rPr kumimoji="0" lang="en-US" altLang="zh-CN" sz="2800" b="1" u="none" strike="noStrike" cap="none" normalizeH="0" baseline="-25000">
                          <a:ln>
                            <a:noFill/>
                          </a:ln>
                          <a:effectLst/>
                        </a:rPr>
                        <a:t>r</a:t>
                      </a:r>
                      <a:r>
                        <a:rPr kumimoji="0" lang="en-US" altLang="zh-CN" sz="2800" b="1" u="none" strike="noStrike" cap="none" normalizeH="0" baseline="0">
                          <a:ln>
                            <a:noFill/>
                          </a:ln>
                          <a:effectLst/>
                        </a:rPr>
                        <a:t>S</a:t>
                      </a:r>
                      <a:endParaRPr kumimoji="0" lang="en-US" altLang="zh-CN" sz="2800" b="1" i="1"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a:ln>
                            <a:noFill/>
                          </a:ln>
                          <a:effectLst/>
                        </a:rPr>
                        <a:t>△</a:t>
                      </a:r>
                      <a:r>
                        <a:rPr kumimoji="0" lang="en-US" altLang="zh-CN" sz="2800" b="1" u="none" strike="noStrike" cap="none" normalizeH="0" baseline="-25000">
                          <a:ln>
                            <a:noFill/>
                          </a:ln>
                          <a:effectLst/>
                        </a:rPr>
                        <a:t>r</a:t>
                      </a:r>
                      <a:r>
                        <a:rPr kumimoji="0" lang="en-US" altLang="zh-CN" sz="2800" b="1" u="none" strike="noStrike" cap="none" normalizeH="0" baseline="0">
                          <a:ln>
                            <a:noFill/>
                          </a:ln>
                          <a:effectLst/>
                        </a:rPr>
                        <a:t>G</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u="none" strike="noStrike" cap="none" normalizeH="0" baseline="0">
                          <a:ln>
                            <a:noFill/>
                          </a:ln>
                          <a:effectLst/>
                        </a:rPr>
                        <a:t>反应的自发性</a:t>
                      </a: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tc>
                <a:extLst>
                  <a:ext uri="{0D108BD9-81ED-4DB2-BD59-A6C34878D82A}">
                    <a16:rowId xmlns:a16="http://schemas.microsoft.com/office/drawing/2014/main" val="10000"/>
                  </a:ext>
                </a:extLst>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a:ln>
                            <a:noFill/>
                          </a:ln>
                          <a:effectLst/>
                        </a:rPr>
                        <a:t>1</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a:ln>
                            <a:noFill/>
                          </a:ln>
                          <a:effectLst/>
                        </a:rPr>
                        <a:t>-</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a:ln>
                            <a:noFill/>
                          </a:ln>
                          <a:effectLst/>
                        </a:rPr>
                        <a:t>+</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u="none" strike="noStrike" cap="none" normalizeH="0" baseline="0">
                          <a:ln>
                            <a:noFill/>
                          </a:ln>
                          <a:effectLst/>
                        </a:rPr>
                        <a:t>永远</a:t>
                      </a:r>
                      <a:r>
                        <a:rPr kumimoji="0" lang="en-US" altLang="zh-CN" sz="2800" b="1" u="none" strike="noStrike" cap="none" normalizeH="0" baseline="0">
                          <a:ln>
                            <a:noFill/>
                          </a:ln>
                          <a:effectLst/>
                        </a:rPr>
                        <a:t>-</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u="none" strike="noStrike" cap="none" normalizeH="0" baseline="0">
                          <a:ln>
                            <a:noFill/>
                          </a:ln>
                          <a:effectLst/>
                        </a:rPr>
                        <a:t>任何温度都是自发</a:t>
                      </a: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a:ln>
                            <a:noFill/>
                          </a:ln>
                          <a:effectLst/>
                        </a:rPr>
                        <a:t>2</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a:ln>
                            <a:noFill/>
                          </a:ln>
                          <a:effectLst/>
                        </a:rPr>
                        <a:t>+</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a:ln>
                            <a:noFill/>
                          </a:ln>
                          <a:effectLst/>
                        </a:rPr>
                        <a:t>-</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u="none" strike="noStrike" cap="none" normalizeH="0" baseline="0">
                          <a:ln>
                            <a:noFill/>
                          </a:ln>
                          <a:effectLst/>
                        </a:rPr>
                        <a:t>永远</a:t>
                      </a:r>
                      <a:r>
                        <a:rPr kumimoji="0" lang="en-US" altLang="zh-CN" sz="2800" b="1" u="none" strike="noStrike" cap="none" normalizeH="0" baseline="0">
                          <a:ln>
                            <a:noFill/>
                          </a:ln>
                          <a:effectLst/>
                        </a:rPr>
                        <a:t>+</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u="none" strike="noStrike" cap="none" normalizeH="0" baseline="0">
                          <a:ln>
                            <a:noFill/>
                          </a:ln>
                          <a:effectLst/>
                        </a:rPr>
                        <a:t>任何温度都不自发</a:t>
                      </a: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a:ln>
                            <a:noFill/>
                          </a:ln>
                          <a:effectLst/>
                        </a:rPr>
                        <a:t>3</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a:ln>
                            <a:noFill/>
                          </a:ln>
                          <a:effectLst/>
                        </a:rPr>
                        <a:t>-</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a:ln>
                            <a:noFill/>
                          </a:ln>
                          <a:effectLst/>
                        </a:rPr>
                        <a:t>-</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a:ln>
                            <a:noFill/>
                          </a:ln>
                          <a:effectLst/>
                        </a:rPr>
                        <a:t>+/-</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u="none" strike="noStrike" cap="none" normalizeH="0" baseline="0">
                          <a:ln>
                            <a:noFill/>
                          </a:ln>
                          <a:effectLst/>
                        </a:rPr>
                        <a:t>低温自发</a:t>
                      </a:r>
                      <a:endParaRPr kumimoji="0" lang="zh-CN" altLang="en-US" sz="2800" b="1" i="0" u="none" strike="noStrike" cap="none" normalizeH="0" baseline="0">
                        <a:ln>
                          <a:noFill/>
                        </a:ln>
                        <a:solidFill>
                          <a:srgbClr val="993300"/>
                        </a:solidFill>
                        <a:effectLst/>
                        <a:latin typeface="Times New Roman" pitchFamily="18" charset="0"/>
                        <a:ea typeface="楷体_GB2312" pitchFamily="49" charset="-122"/>
                      </a:endParaRPr>
                    </a:p>
                  </a:txBody>
                  <a:tcPr anchor="ctr" horzOverflow="overflow"/>
                </a:tc>
                <a:extLst>
                  <a:ext uri="{0D108BD9-81ED-4DB2-BD59-A6C34878D82A}">
                    <a16:rowId xmlns:a16="http://schemas.microsoft.com/office/drawing/2014/main" val="10003"/>
                  </a:ext>
                </a:extLst>
              </a:tr>
              <a:tr h="200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a:ln>
                            <a:noFill/>
                          </a:ln>
                          <a:effectLst/>
                        </a:rPr>
                        <a:t>4</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a:ln>
                            <a:noFill/>
                          </a:ln>
                          <a:effectLst/>
                        </a:rPr>
                        <a:t>+</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a:ln>
                            <a:noFill/>
                          </a:ln>
                          <a:effectLst/>
                        </a:rPr>
                        <a:t>+</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a:ln>
                            <a:noFill/>
                          </a:ln>
                          <a:effectLst/>
                        </a:rPr>
                        <a:t>+/-</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u="none" strike="noStrike" cap="none" normalizeH="0" baseline="0" dirty="0">
                          <a:ln>
                            <a:noFill/>
                          </a:ln>
                          <a:effectLst/>
                        </a:rPr>
                        <a:t>高温自发</a:t>
                      </a:r>
                      <a:endParaRPr kumimoji="0" lang="zh-CN" altLang="en-US" sz="2800" b="1" i="0" u="none" strike="noStrike" cap="none" normalizeH="0" baseline="0" dirty="0">
                        <a:ln>
                          <a:noFill/>
                        </a:ln>
                        <a:solidFill>
                          <a:srgbClr val="993300"/>
                        </a:solidFill>
                        <a:effectLst/>
                        <a:latin typeface="Times New Roman" pitchFamily="18" charset="0"/>
                        <a:ea typeface="楷体_GB2312" pitchFamily="49" charset="-122"/>
                      </a:endParaRPr>
                    </a:p>
                  </a:txBody>
                  <a:tcPr anchor="ctr" horzOverflow="overflow"/>
                </a:tc>
                <a:extLst>
                  <a:ext uri="{0D108BD9-81ED-4DB2-BD59-A6C34878D82A}">
                    <a16:rowId xmlns:a16="http://schemas.microsoft.com/office/drawing/2014/main" val="10004"/>
                  </a:ext>
                </a:extLst>
              </a:tr>
            </a:tbl>
          </a:graphicData>
        </a:graphic>
      </p:graphicFrame>
      <p:sp>
        <p:nvSpPr>
          <p:cNvPr id="49" name="灯片编号占位符 5"/>
          <p:cNvSpPr>
            <a:spLocks noGrp="1"/>
          </p:cNvSpPr>
          <p:nvPr>
            <p:ph type="sldNum" sz="quarter" idx="12"/>
          </p:nvPr>
        </p:nvSpPr>
        <p:spPr/>
        <p:txBody>
          <a:bodyPr/>
          <a:lstStyle/>
          <a:p>
            <a:fld id="{056623B0-A1D9-42C5-96A7-C8F0ADDC0192}" type="slidenum">
              <a:rPr lang="en-US" altLang="zh-CN"/>
              <a:pPr/>
              <a:t>71</a:t>
            </a:fld>
            <a:endParaRPr lang="en-US" altLang="zh-CN"/>
          </a:p>
        </p:txBody>
      </p:sp>
      <p:sp>
        <p:nvSpPr>
          <p:cNvPr id="495618" name="Rectangle 2"/>
          <p:cNvSpPr>
            <a:spLocks noChangeArrowheads="1"/>
          </p:cNvSpPr>
          <p:nvPr/>
        </p:nvSpPr>
        <p:spPr bwMode="auto">
          <a:xfrm>
            <a:off x="3781212" y="1265239"/>
            <a:ext cx="2965877" cy="584775"/>
          </a:xfrm>
          <a:prstGeom prst="rect">
            <a:avLst/>
          </a:prstGeom>
          <a:noFill/>
          <a:ln w="9525">
            <a:noFill/>
            <a:miter lim="800000"/>
            <a:headEnd/>
            <a:tailEnd/>
          </a:ln>
          <a:effectLst/>
        </p:spPr>
        <p:txBody>
          <a:bodyPr wrap="none">
            <a:spAutoFit/>
          </a:bodyPr>
          <a:lstStyle/>
          <a:p>
            <a:pPr algn="ctr">
              <a:lnSpc>
                <a:spcPct val="100000"/>
              </a:lnSpc>
              <a:spcBef>
                <a:spcPct val="0"/>
              </a:spcBef>
            </a:pPr>
            <a:r>
              <a:rPr lang="en-US" altLang="zh-CN" b="1" i="1">
                <a:solidFill>
                  <a:srgbClr val="000099"/>
                </a:solidFill>
              </a:rPr>
              <a:t>Δ</a:t>
            </a:r>
            <a:r>
              <a:rPr lang="en-US" altLang="zh-CN" b="1" baseline="-25000">
                <a:solidFill>
                  <a:srgbClr val="000099"/>
                </a:solidFill>
              </a:rPr>
              <a:t>r</a:t>
            </a:r>
            <a:r>
              <a:rPr lang="en-US" altLang="zh-CN" b="1" i="1">
                <a:solidFill>
                  <a:srgbClr val="000099"/>
                </a:solidFill>
              </a:rPr>
              <a:t>G</a:t>
            </a:r>
            <a:r>
              <a:rPr lang="zh-CN" altLang="en-US" b="1">
                <a:solidFill>
                  <a:srgbClr val="000099"/>
                </a:solidFill>
              </a:rPr>
              <a:t>＝</a:t>
            </a:r>
            <a:r>
              <a:rPr lang="en-US" altLang="zh-CN" b="1">
                <a:solidFill>
                  <a:srgbClr val="000099"/>
                </a:solidFill>
              </a:rPr>
              <a:t>Δ</a:t>
            </a:r>
            <a:r>
              <a:rPr lang="en-US" altLang="zh-CN" b="1" baseline="-25000">
                <a:solidFill>
                  <a:srgbClr val="000099"/>
                </a:solidFill>
              </a:rPr>
              <a:t>r</a:t>
            </a:r>
            <a:r>
              <a:rPr lang="en-US" altLang="zh-CN" b="1" i="1">
                <a:solidFill>
                  <a:srgbClr val="000099"/>
                </a:solidFill>
              </a:rPr>
              <a:t>H</a:t>
            </a:r>
            <a:r>
              <a:rPr lang="en-US" altLang="zh-CN" b="1">
                <a:solidFill>
                  <a:srgbClr val="000099"/>
                </a:solidFill>
              </a:rPr>
              <a:t>-</a:t>
            </a:r>
            <a:r>
              <a:rPr lang="en-US" altLang="zh-CN" b="1" i="1">
                <a:solidFill>
                  <a:srgbClr val="000099"/>
                </a:solidFill>
              </a:rPr>
              <a:t>TΔ</a:t>
            </a:r>
            <a:r>
              <a:rPr lang="en-US" altLang="zh-CN" b="1" baseline="-25000">
                <a:solidFill>
                  <a:srgbClr val="000099"/>
                </a:solidFill>
              </a:rPr>
              <a:t>r</a:t>
            </a:r>
            <a:r>
              <a:rPr lang="en-US" altLang="zh-CN" b="1" i="1">
                <a:solidFill>
                  <a:srgbClr val="000099"/>
                </a:solidFill>
              </a:rPr>
              <a:t>S</a:t>
            </a:r>
            <a:endParaRPr lang="en-US" altLang="zh-CN" b="1">
              <a:solidFill>
                <a:srgbClr val="000099"/>
              </a:solidFill>
            </a:endParaRPr>
          </a:p>
        </p:txBody>
      </p:sp>
      <p:grpSp>
        <p:nvGrpSpPr>
          <p:cNvPr id="495619" name="Group 3"/>
          <p:cNvGrpSpPr>
            <a:grpSpLocks/>
          </p:cNvGrpSpPr>
          <p:nvPr/>
        </p:nvGrpSpPr>
        <p:grpSpPr bwMode="auto">
          <a:xfrm>
            <a:off x="5951539" y="4149726"/>
            <a:ext cx="3944937" cy="1666875"/>
            <a:chOff x="2919" y="2496"/>
            <a:chExt cx="2485" cy="1050"/>
          </a:xfrm>
        </p:grpSpPr>
        <p:grpSp>
          <p:nvGrpSpPr>
            <p:cNvPr id="495620" name="Group 4"/>
            <p:cNvGrpSpPr>
              <a:grpSpLocks/>
            </p:cNvGrpSpPr>
            <p:nvPr/>
          </p:nvGrpSpPr>
          <p:grpSpPr bwMode="auto">
            <a:xfrm>
              <a:off x="2919" y="2867"/>
              <a:ext cx="2485" cy="679"/>
              <a:chOff x="2919" y="2867"/>
              <a:chExt cx="2485" cy="679"/>
            </a:xfrm>
          </p:grpSpPr>
          <p:sp>
            <p:nvSpPr>
              <p:cNvPr id="495621" name="Rectangle 5"/>
              <p:cNvSpPr>
                <a:spLocks noChangeArrowheads="1"/>
              </p:cNvSpPr>
              <p:nvPr/>
            </p:nvSpPr>
            <p:spPr bwMode="auto">
              <a:xfrm>
                <a:off x="2919" y="2995"/>
                <a:ext cx="1401" cy="365"/>
              </a:xfrm>
              <a:prstGeom prst="rect">
                <a:avLst/>
              </a:prstGeom>
              <a:noFill/>
              <a:ln w="9525">
                <a:noFill/>
                <a:miter lim="800000"/>
                <a:headEnd/>
                <a:tailEnd/>
              </a:ln>
              <a:effectLst/>
            </p:spPr>
            <p:txBody>
              <a:bodyPr wrap="none">
                <a:spAutoFit/>
              </a:bodyPr>
              <a:lstStyle/>
              <a:p>
                <a:pPr algn="ctr">
                  <a:lnSpc>
                    <a:spcPct val="100000"/>
                  </a:lnSpc>
                  <a:spcBef>
                    <a:spcPct val="0"/>
                  </a:spcBef>
                </a:pPr>
                <a:r>
                  <a:rPr lang="zh-CN" altLang="en-US" b="1">
                    <a:solidFill>
                      <a:schemeClr val="tx1"/>
                    </a:solidFill>
                    <a:latin typeface="黑体" pitchFamily="2" charset="-122"/>
                    <a:ea typeface="黑体" pitchFamily="2" charset="-122"/>
                  </a:rPr>
                  <a:t>转变温度：</a:t>
                </a:r>
                <a:endParaRPr lang="zh-CN" altLang="en-US" b="1" baseline="-25000">
                  <a:solidFill>
                    <a:schemeClr val="tx1"/>
                  </a:solidFill>
                </a:endParaRPr>
              </a:p>
            </p:txBody>
          </p:sp>
          <p:graphicFrame>
            <p:nvGraphicFramePr>
              <p:cNvPr id="495622" name="Object 6"/>
              <p:cNvGraphicFramePr>
                <a:graphicFrameLocks noChangeAspect="1"/>
              </p:cNvGraphicFramePr>
              <p:nvPr/>
            </p:nvGraphicFramePr>
            <p:xfrm>
              <a:off x="4336" y="2867"/>
              <a:ext cx="1068" cy="679"/>
            </p:xfrm>
            <a:graphic>
              <a:graphicData uri="http://schemas.openxmlformats.org/presentationml/2006/ole">
                <mc:AlternateContent xmlns:mc="http://schemas.openxmlformats.org/markup-compatibility/2006">
                  <mc:Choice xmlns:v="urn:schemas-microsoft-com:vml" Requires="v">
                    <p:oleObj spid="_x0000_s495688" name="Equation" r:id="rId4" imgW="698400" imgH="444240" progId="Equation.3">
                      <p:embed/>
                    </p:oleObj>
                  </mc:Choice>
                  <mc:Fallback>
                    <p:oleObj name="Equation" r:id="rId4" imgW="698400" imgH="44424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6" y="2867"/>
                            <a:ext cx="1068" cy="6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95623" name="Line 7"/>
            <p:cNvSpPr>
              <a:spLocks noChangeShapeType="1"/>
            </p:cNvSpPr>
            <p:nvPr/>
          </p:nvSpPr>
          <p:spPr bwMode="auto">
            <a:xfrm flipV="1">
              <a:off x="3600" y="2496"/>
              <a:ext cx="432" cy="528"/>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zh-CN" altLang="en-US"/>
            </a:p>
          </p:txBody>
        </p:sp>
      </p:grpSp>
      <p:sp>
        <p:nvSpPr>
          <p:cNvPr id="495624" name="Rectangle 8"/>
          <p:cNvSpPr>
            <a:spLocks noGrp="1" noChangeArrowheads="1"/>
          </p:cNvSpPr>
          <p:nvPr>
            <p:ph type="title"/>
          </p:nvPr>
        </p:nvSpPr>
        <p:spPr>
          <a:xfrm>
            <a:off x="1560514" y="404814"/>
            <a:ext cx="7488237" cy="503237"/>
          </a:xfrm>
          <a:noFill/>
          <a:ln/>
        </p:spPr>
        <p:txBody>
          <a:bodyPr/>
          <a:lstStyle/>
          <a:p>
            <a:pPr algn="ctr"/>
            <a:r>
              <a:rPr lang="en-US" altLang="zh-CN" sz="2800">
                <a:solidFill>
                  <a:schemeClr val="tx1"/>
                </a:solidFill>
                <a:latin typeface="Times New Roman" pitchFamily="18" charset="0"/>
              </a:rPr>
              <a:t>Δ</a:t>
            </a:r>
            <a:r>
              <a:rPr lang="en-US" altLang="zh-CN" sz="2800" baseline="-25000">
                <a:solidFill>
                  <a:schemeClr val="tx1"/>
                </a:solidFill>
                <a:latin typeface="Times New Roman" pitchFamily="18" charset="0"/>
              </a:rPr>
              <a:t>r</a:t>
            </a:r>
            <a:r>
              <a:rPr lang="en-US" altLang="zh-CN" sz="2800" i="1">
                <a:solidFill>
                  <a:schemeClr val="tx1"/>
                </a:solidFill>
                <a:latin typeface="Times New Roman" pitchFamily="18" charset="0"/>
              </a:rPr>
              <a:t>H </a:t>
            </a:r>
            <a:r>
              <a:rPr lang="zh-CN" altLang="en-US" sz="2800" i="1">
                <a:solidFill>
                  <a:schemeClr val="tx1"/>
                </a:solidFill>
                <a:latin typeface="Times New Roman" pitchFamily="18" charset="0"/>
              </a:rPr>
              <a:t>、</a:t>
            </a:r>
            <a:r>
              <a:rPr lang="en-US" altLang="zh-CN" sz="2800" i="1">
                <a:solidFill>
                  <a:schemeClr val="tx1"/>
                </a:solidFill>
                <a:latin typeface="Times New Roman" pitchFamily="18" charset="0"/>
              </a:rPr>
              <a:t>Δ</a:t>
            </a:r>
            <a:r>
              <a:rPr lang="en-US" altLang="zh-CN" sz="2800" baseline="-25000">
                <a:solidFill>
                  <a:schemeClr val="tx1"/>
                </a:solidFill>
                <a:latin typeface="Times New Roman" pitchFamily="18" charset="0"/>
              </a:rPr>
              <a:t>r</a:t>
            </a:r>
            <a:r>
              <a:rPr lang="en-US" altLang="zh-CN" sz="2800" i="1">
                <a:solidFill>
                  <a:schemeClr val="tx1"/>
                </a:solidFill>
                <a:latin typeface="Times New Roman" pitchFamily="18" charset="0"/>
              </a:rPr>
              <a:t>S</a:t>
            </a:r>
            <a:r>
              <a:rPr lang="zh-CN" altLang="en-US" sz="2800">
                <a:solidFill>
                  <a:schemeClr val="tx1"/>
                </a:solidFill>
                <a:latin typeface="Times New Roman" pitchFamily="18" charset="0"/>
              </a:rPr>
              <a:t>对反应方向的影响</a:t>
            </a:r>
            <a:endParaRPr lang="zh-CN" altLang="en-US" sz="4000">
              <a:solidFill>
                <a:schemeClr val="tx1"/>
              </a:solidFill>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5619"/>
                                        </p:tgtEl>
                                        <p:attrNameLst>
                                          <p:attrName>style.visibility</p:attrName>
                                        </p:attrNameLst>
                                      </p:cBhvr>
                                      <p:to>
                                        <p:strVal val="visible"/>
                                      </p:to>
                                    </p:set>
                                    <p:anim calcmode="lin" valueType="num">
                                      <p:cBhvr additive="base">
                                        <p:cTn id="7" dur="500" fill="hold"/>
                                        <p:tgtEl>
                                          <p:spTgt spid="495619"/>
                                        </p:tgtEl>
                                        <p:attrNameLst>
                                          <p:attrName>ppt_x</p:attrName>
                                        </p:attrNameLst>
                                      </p:cBhvr>
                                      <p:tavLst>
                                        <p:tav tm="0">
                                          <p:val>
                                            <p:strVal val="#ppt_x"/>
                                          </p:val>
                                        </p:tav>
                                        <p:tav tm="100000">
                                          <p:val>
                                            <p:strVal val="#ppt_x"/>
                                          </p:val>
                                        </p:tav>
                                      </p:tavLst>
                                    </p:anim>
                                    <p:anim calcmode="lin" valueType="num">
                                      <p:cBhvr additive="base">
                                        <p:cTn id="8" dur="500" fill="hold"/>
                                        <p:tgtEl>
                                          <p:spTgt spid="4956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E647ACA7-9695-4A15-944F-DE23B2DE45AA}" type="slidenum">
              <a:rPr lang="en-US" altLang="zh-CN"/>
              <a:pPr/>
              <a:t>72</a:t>
            </a:fld>
            <a:endParaRPr lang="en-US" altLang="zh-CN"/>
          </a:p>
        </p:txBody>
      </p:sp>
      <p:sp>
        <p:nvSpPr>
          <p:cNvPr id="497666" name="Rectangle 2"/>
          <p:cNvSpPr>
            <a:spLocks noChangeArrowheads="1"/>
          </p:cNvSpPr>
          <p:nvPr/>
        </p:nvSpPr>
        <p:spPr bwMode="auto">
          <a:xfrm>
            <a:off x="2133600" y="457201"/>
            <a:ext cx="8077200" cy="1311275"/>
          </a:xfrm>
          <a:prstGeom prst="rect">
            <a:avLst/>
          </a:prstGeom>
          <a:noFill/>
          <a:ln w="9525">
            <a:noFill/>
            <a:miter lim="800000"/>
            <a:headEnd/>
            <a:tailEnd/>
          </a:ln>
          <a:effectLst/>
        </p:spPr>
        <p:txBody>
          <a:bodyPr>
            <a:spAutoFit/>
          </a:bodyPr>
          <a:lstStyle/>
          <a:p>
            <a:pPr eaLnBrk="0" hangingPunct="0">
              <a:lnSpc>
                <a:spcPct val="100000"/>
              </a:lnSpc>
            </a:pPr>
            <a:endParaRPr lang="en-US" altLang="zh-CN" b="1">
              <a:solidFill>
                <a:schemeClr val="tx1"/>
              </a:solidFill>
            </a:endParaRPr>
          </a:p>
          <a:p>
            <a:pPr eaLnBrk="0" hangingPunct="0">
              <a:lnSpc>
                <a:spcPct val="100000"/>
              </a:lnSpc>
            </a:pPr>
            <a:endParaRPr lang="en-US" altLang="zh-CN" b="1">
              <a:solidFill>
                <a:schemeClr val="tx1"/>
              </a:solidFill>
            </a:endParaRPr>
          </a:p>
        </p:txBody>
      </p:sp>
      <p:sp>
        <p:nvSpPr>
          <p:cNvPr id="497667" name="Rectangle 3"/>
          <p:cNvSpPr>
            <a:spLocks noChangeArrowheads="1"/>
          </p:cNvSpPr>
          <p:nvPr/>
        </p:nvSpPr>
        <p:spPr bwMode="auto">
          <a:xfrm>
            <a:off x="1881188" y="1898651"/>
            <a:ext cx="8558212" cy="2651125"/>
          </a:xfrm>
          <a:prstGeom prst="rect">
            <a:avLst/>
          </a:prstGeom>
          <a:noFill/>
          <a:ln w="9525">
            <a:noFill/>
            <a:miter lim="800000"/>
            <a:headEnd/>
            <a:tailEnd/>
          </a:ln>
          <a:effectLst/>
        </p:spPr>
        <p:txBody>
          <a:bodyPr>
            <a:spAutoFit/>
          </a:bodyPr>
          <a:lstStyle/>
          <a:p>
            <a:pPr eaLnBrk="0" hangingPunct="0">
              <a:lnSpc>
                <a:spcPct val="150000"/>
              </a:lnSpc>
              <a:spcBef>
                <a:spcPct val="0"/>
              </a:spcBef>
            </a:pPr>
            <a:r>
              <a:rPr lang="zh-CN" altLang="en-US" sz="2400" b="1">
                <a:solidFill>
                  <a:schemeClr val="tx1"/>
                </a:solidFill>
              </a:rPr>
              <a:t>解： </a:t>
            </a:r>
            <a:r>
              <a:rPr lang="en-US" altLang="zh-CN" sz="2400" b="1" i="1">
                <a:solidFill>
                  <a:schemeClr val="tx1"/>
                </a:solidFill>
              </a:rPr>
              <a:t>Δ</a:t>
            </a:r>
            <a:r>
              <a:rPr lang="en-US" altLang="zh-CN" sz="2400" b="1" baseline="-30000">
                <a:solidFill>
                  <a:schemeClr val="tx1"/>
                </a:solidFill>
              </a:rPr>
              <a:t>r</a:t>
            </a:r>
            <a:r>
              <a:rPr lang="en-US" altLang="zh-CN" sz="2400" b="1" i="1">
                <a:solidFill>
                  <a:schemeClr val="tx1"/>
                </a:solidFill>
              </a:rPr>
              <a:t>H</a:t>
            </a:r>
            <a:r>
              <a:rPr lang="en-US" altLang="zh-CN" sz="2400" b="1" baseline="30000">
                <a:solidFill>
                  <a:schemeClr val="tx1"/>
                </a:solidFill>
              </a:rPr>
              <a:t>θ</a:t>
            </a:r>
            <a:r>
              <a:rPr lang="en-US" altLang="zh-CN" sz="2400" b="1" baseline="-25000">
                <a:solidFill>
                  <a:schemeClr val="tx1"/>
                </a:solidFill>
              </a:rPr>
              <a:t>m</a:t>
            </a:r>
            <a:r>
              <a:rPr lang="zh-CN" altLang="en-US" sz="2400" b="1">
                <a:solidFill>
                  <a:schemeClr val="tx1"/>
                </a:solidFill>
              </a:rPr>
              <a:t>＝</a:t>
            </a:r>
            <a:r>
              <a:rPr lang="en-US" altLang="zh-CN" sz="2400" b="1">
                <a:solidFill>
                  <a:schemeClr val="tx1"/>
                </a:solidFill>
              </a:rPr>
              <a:t>179.2 kJ·mol</a:t>
            </a:r>
            <a:r>
              <a:rPr lang="en-US" altLang="zh-CN" sz="2400" b="1" baseline="30000">
                <a:solidFill>
                  <a:schemeClr val="tx1"/>
                </a:solidFill>
              </a:rPr>
              <a:t>-1</a:t>
            </a:r>
            <a:r>
              <a:rPr lang="zh-CN" altLang="en-US" sz="2400" b="1">
                <a:solidFill>
                  <a:schemeClr val="tx1"/>
                </a:solidFill>
              </a:rPr>
              <a:t>＞</a:t>
            </a:r>
            <a:r>
              <a:rPr lang="en-US" altLang="zh-CN" sz="2400" b="1">
                <a:solidFill>
                  <a:schemeClr val="tx1"/>
                </a:solidFill>
              </a:rPr>
              <a:t>0</a:t>
            </a:r>
          </a:p>
          <a:p>
            <a:pPr>
              <a:lnSpc>
                <a:spcPct val="150000"/>
              </a:lnSpc>
              <a:spcBef>
                <a:spcPct val="0"/>
              </a:spcBef>
            </a:pPr>
            <a:r>
              <a:rPr lang="en-US" altLang="zh-CN" sz="2400" b="1">
                <a:solidFill>
                  <a:schemeClr val="tx1"/>
                </a:solidFill>
              </a:rPr>
              <a:t>         </a:t>
            </a:r>
            <a:r>
              <a:rPr lang="en-US" altLang="zh-CN" sz="2400" b="1" i="1">
                <a:solidFill>
                  <a:schemeClr val="tx1"/>
                </a:solidFill>
              </a:rPr>
              <a:t>Δ</a:t>
            </a:r>
            <a:r>
              <a:rPr lang="en-US" altLang="zh-CN" sz="2400" b="1" baseline="-30000">
                <a:solidFill>
                  <a:schemeClr val="tx1"/>
                </a:solidFill>
              </a:rPr>
              <a:t>r</a:t>
            </a:r>
            <a:r>
              <a:rPr lang="en-US" altLang="zh-CN" sz="2400" b="1" i="1">
                <a:solidFill>
                  <a:schemeClr val="tx1"/>
                </a:solidFill>
              </a:rPr>
              <a:t>S</a:t>
            </a:r>
            <a:r>
              <a:rPr lang="en-US" altLang="zh-CN" sz="2400" b="1" baseline="30000">
                <a:solidFill>
                  <a:schemeClr val="tx1"/>
                </a:solidFill>
              </a:rPr>
              <a:t>θ</a:t>
            </a:r>
            <a:r>
              <a:rPr lang="en-US" altLang="zh-CN" sz="2400" b="1" baseline="-25000">
                <a:solidFill>
                  <a:schemeClr val="tx1"/>
                </a:solidFill>
              </a:rPr>
              <a:t>m </a:t>
            </a:r>
            <a:r>
              <a:rPr lang="zh-CN" altLang="en-US" sz="2400" b="1">
                <a:solidFill>
                  <a:schemeClr val="tx1"/>
                </a:solidFill>
              </a:rPr>
              <a:t>＝</a:t>
            </a:r>
            <a:r>
              <a:rPr lang="en-US" altLang="zh-CN" sz="2400" b="1">
                <a:solidFill>
                  <a:schemeClr val="tx1"/>
                </a:solidFill>
              </a:rPr>
              <a:t>160.2×10</a:t>
            </a:r>
            <a:r>
              <a:rPr lang="en-US" altLang="zh-CN" sz="2400" b="1" baseline="30000">
                <a:solidFill>
                  <a:schemeClr val="tx1"/>
                </a:solidFill>
              </a:rPr>
              <a:t>-3 </a:t>
            </a:r>
            <a:r>
              <a:rPr lang="en-US" altLang="zh-CN" sz="2400" b="1">
                <a:solidFill>
                  <a:schemeClr val="tx1"/>
                </a:solidFill>
              </a:rPr>
              <a:t>kJ·K</a:t>
            </a:r>
            <a:r>
              <a:rPr lang="en-US" altLang="zh-CN" sz="2400" b="1" baseline="30000">
                <a:solidFill>
                  <a:schemeClr val="tx1"/>
                </a:solidFill>
              </a:rPr>
              <a:t>-1</a:t>
            </a:r>
            <a:r>
              <a:rPr lang="en-US" altLang="zh-CN" sz="2400" b="1">
                <a:solidFill>
                  <a:schemeClr val="tx1"/>
                </a:solidFill>
              </a:rPr>
              <a:t>·mol</a:t>
            </a:r>
            <a:r>
              <a:rPr lang="en-US" altLang="zh-CN" sz="2400" b="1" baseline="30000">
                <a:solidFill>
                  <a:schemeClr val="tx1"/>
                </a:solidFill>
              </a:rPr>
              <a:t>-1</a:t>
            </a:r>
            <a:r>
              <a:rPr lang="en-US" altLang="zh-CN" sz="2400" b="1">
                <a:solidFill>
                  <a:schemeClr val="tx1"/>
                </a:solidFill>
              </a:rPr>
              <a:t> </a:t>
            </a:r>
            <a:r>
              <a:rPr lang="zh-CN" altLang="en-US" sz="2400" b="1">
                <a:solidFill>
                  <a:schemeClr val="tx1"/>
                </a:solidFill>
              </a:rPr>
              <a:t>＞</a:t>
            </a:r>
            <a:r>
              <a:rPr lang="en-US" altLang="zh-CN" sz="2400" b="1">
                <a:solidFill>
                  <a:schemeClr val="tx1"/>
                </a:solidFill>
              </a:rPr>
              <a:t>0</a:t>
            </a:r>
          </a:p>
          <a:p>
            <a:pPr>
              <a:lnSpc>
                <a:spcPct val="150000"/>
              </a:lnSpc>
              <a:spcBef>
                <a:spcPct val="0"/>
              </a:spcBef>
            </a:pPr>
            <a:r>
              <a:rPr lang="en-US" altLang="zh-CN" sz="2400" b="1" i="1">
                <a:solidFill>
                  <a:schemeClr val="tx1"/>
                </a:solidFill>
              </a:rPr>
              <a:t>Δ</a:t>
            </a:r>
            <a:r>
              <a:rPr lang="en-US" altLang="zh-CN" sz="2400" b="1" baseline="-30000">
                <a:solidFill>
                  <a:schemeClr val="tx1"/>
                </a:solidFill>
              </a:rPr>
              <a:t>r</a:t>
            </a:r>
            <a:r>
              <a:rPr lang="en-US" altLang="zh-CN" sz="2400" b="1" i="1">
                <a:solidFill>
                  <a:schemeClr val="tx1"/>
                </a:solidFill>
              </a:rPr>
              <a:t>G</a:t>
            </a:r>
            <a:r>
              <a:rPr lang="en-US" altLang="zh-CN" sz="2400" b="1" baseline="30000">
                <a:solidFill>
                  <a:schemeClr val="tx1"/>
                </a:solidFill>
              </a:rPr>
              <a:t>θ</a:t>
            </a:r>
            <a:r>
              <a:rPr lang="en-US" altLang="zh-CN" sz="2400" b="1" baseline="-25000">
                <a:solidFill>
                  <a:schemeClr val="tx1"/>
                </a:solidFill>
              </a:rPr>
              <a:t>m </a:t>
            </a:r>
            <a:r>
              <a:rPr lang="zh-CN" altLang="en-US" sz="2400" b="1">
                <a:solidFill>
                  <a:schemeClr val="tx1"/>
                </a:solidFill>
              </a:rPr>
              <a:t>＝</a:t>
            </a:r>
            <a:r>
              <a:rPr lang="en-US" altLang="zh-CN" sz="2400" b="1" i="1">
                <a:solidFill>
                  <a:schemeClr val="tx1"/>
                </a:solidFill>
              </a:rPr>
              <a:t>Δ</a:t>
            </a:r>
            <a:r>
              <a:rPr lang="en-US" altLang="zh-CN" sz="2400" b="1" baseline="-30000">
                <a:solidFill>
                  <a:schemeClr val="tx1"/>
                </a:solidFill>
              </a:rPr>
              <a:t>r</a:t>
            </a:r>
            <a:r>
              <a:rPr lang="en-US" altLang="zh-CN" sz="2400" b="1" i="1">
                <a:solidFill>
                  <a:schemeClr val="tx1"/>
                </a:solidFill>
              </a:rPr>
              <a:t>H</a:t>
            </a:r>
            <a:r>
              <a:rPr lang="en-US" altLang="zh-CN" sz="2400" b="1" baseline="30000">
                <a:solidFill>
                  <a:schemeClr val="tx1"/>
                </a:solidFill>
              </a:rPr>
              <a:t>θ</a:t>
            </a:r>
            <a:r>
              <a:rPr lang="en-US" altLang="zh-CN" sz="2400" b="1" baseline="-25000">
                <a:solidFill>
                  <a:schemeClr val="tx1"/>
                </a:solidFill>
              </a:rPr>
              <a:t>m</a:t>
            </a:r>
            <a:r>
              <a:rPr lang="en-US" altLang="zh-CN" sz="2400" b="1">
                <a:solidFill>
                  <a:schemeClr val="tx1"/>
                </a:solidFill>
              </a:rPr>
              <a:t>-</a:t>
            </a:r>
            <a:r>
              <a:rPr lang="en-US" altLang="zh-CN" sz="2400" b="1" i="1">
                <a:solidFill>
                  <a:schemeClr val="tx1"/>
                </a:solidFill>
              </a:rPr>
              <a:t>TΔ</a:t>
            </a:r>
            <a:r>
              <a:rPr lang="en-US" altLang="zh-CN" sz="2400" b="1" baseline="-30000">
                <a:solidFill>
                  <a:schemeClr val="tx1"/>
                </a:solidFill>
              </a:rPr>
              <a:t>r</a:t>
            </a:r>
            <a:r>
              <a:rPr lang="en-US" altLang="zh-CN" sz="2400" b="1" i="1">
                <a:solidFill>
                  <a:schemeClr val="tx1"/>
                </a:solidFill>
              </a:rPr>
              <a:t>S</a:t>
            </a:r>
            <a:r>
              <a:rPr lang="en-US" altLang="zh-CN" sz="2400" b="1" baseline="30000">
                <a:solidFill>
                  <a:schemeClr val="tx1"/>
                </a:solidFill>
              </a:rPr>
              <a:t>θ</a:t>
            </a:r>
            <a:r>
              <a:rPr lang="en-US" altLang="zh-CN" sz="2400" b="1" baseline="-25000">
                <a:solidFill>
                  <a:schemeClr val="tx1"/>
                </a:solidFill>
              </a:rPr>
              <a:t>m </a:t>
            </a:r>
            <a:r>
              <a:rPr lang="en-US" altLang="zh-CN" sz="2400" b="1">
                <a:solidFill>
                  <a:schemeClr val="tx1"/>
                </a:solidFill>
              </a:rPr>
              <a:t> </a:t>
            </a:r>
            <a:r>
              <a:rPr lang="zh-CN" altLang="en-US" sz="2400" b="1">
                <a:solidFill>
                  <a:schemeClr val="tx1"/>
                </a:solidFill>
              </a:rPr>
              <a:t>＝</a:t>
            </a:r>
            <a:r>
              <a:rPr lang="en-US" altLang="zh-CN" sz="2400" b="1">
                <a:solidFill>
                  <a:schemeClr val="tx1"/>
                </a:solidFill>
              </a:rPr>
              <a:t>131.5 kJ·mol</a:t>
            </a:r>
            <a:r>
              <a:rPr lang="en-US" altLang="zh-CN" sz="2400" b="1" baseline="30000">
                <a:solidFill>
                  <a:schemeClr val="tx1"/>
                </a:solidFill>
              </a:rPr>
              <a:t>-1</a:t>
            </a:r>
            <a:r>
              <a:rPr lang="zh-CN" altLang="en-US" b="1"/>
              <a:t>＞</a:t>
            </a:r>
            <a:r>
              <a:rPr lang="en-US" altLang="zh-CN" b="1"/>
              <a:t>0</a:t>
            </a:r>
            <a:endParaRPr lang="en-US" altLang="zh-CN" sz="2400" b="1">
              <a:solidFill>
                <a:schemeClr val="tx1"/>
              </a:solidFill>
            </a:endParaRPr>
          </a:p>
          <a:p>
            <a:pPr>
              <a:lnSpc>
                <a:spcPct val="150000"/>
              </a:lnSpc>
              <a:spcBef>
                <a:spcPct val="0"/>
              </a:spcBef>
            </a:pPr>
            <a:r>
              <a:rPr lang="en-US" altLang="zh-CN" sz="2400" b="1">
                <a:solidFill>
                  <a:schemeClr val="tx1"/>
                </a:solidFill>
              </a:rPr>
              <a:t>             </a:t>
            </a:r>
            <a:r>
              <a:rPr lang="en-US" altLang="zh-CN" b="1">
                <a:solidFill>
                  <a:schemeClr val="tx1"/>
                </a:solidFill>
              </a:rPr>
              <a:t>298K</a:t>
            </a:r>
            <a:r>
              <a:rPr lang="zh-CN" altLang="en-US" b="1">
                <a:solidFill>
                  <a:schemeClr val="tx1"/>
                </a:solidFill>
              </a:rPr>
              <a:t>、</a:t>
            </a:r>
            <a:r>
              <a:rPr lang="en-US" altLang="zh-CN" b="1">
                <a:solidFill>
                  <a:schemeClr val="tx1"/>
                </a:solidFill>
              </a:rPr>
              <a:t>100kPa</a:t>
            </a:r>
            <a:r>
              <a:rPr lang="zh-CN" altLang="en-US" b="1">
                <a:solidFill>
                  <a:schemeClr val="tx1"/>
                </a:solidFill>
              </a:rPr>
              <a:t>下不自发。</a:t>
            </a:r>
          </a:p>
        </p:txBody>
      </p:sp>
      <p:sp>
        <p:nvSpPr>
          <p:cNvPr id="497668" name="Rectangle 4"/>
          <p:cNvSpPr>
            <a:spLocks noGrp="1" noChangeArrowheads="1"/>
          </p:cNvSpPr>
          <p:nvPr>
            <p:ph type="title" idx="4294967295"/>
          </p:nvPr>
        </p:nvSpPr>
        <p:spPr>
          <a:xfrm>
            <a:off x="1343472" y="115888"/>
            <a:ext cx="8784976" cy="1600200"/>
          </a:xfrm>
          <a:noFill/>
          <a:ln/>
        </p:spPr>
        <p:txBody>
          <a:bodyPr/>
          <a:lstStyle/>
          <a:p>
            <a:pPr>
              <a:lnSpc>
                <a:spcPct val="125000"/>
              </a:lnSpc>
            </a:pPr>
            <a:r>
              <a:rPr lang="zh-CN" altLang="en-US" sz="2800" dirty="0">
                <a:solidFill>
                  <a:schemeClr val="accent2"/>
                </a:solidFill>
              </a:rPr>
              <a:t>例：</a:t>
            </a:r>
            <a:r>
              <a:rPr lang="en-US" altLang="zh-CN" sz="2800" dirty="0">
                <a:solidFill>
                  <a:schemeClr val="tx1"/>
                </a:solidFill>
                <a:latin typeface="Times New Roman" pitchFamily="18" charset="0"/>
              </a:rPr>
              <a:t>298K</a:t>
            </a:r>
            <a:r>
              <a:rPr lang="zh-CN" altLang="en-US" sz="2800" dirty="0">
                <a:solidFill>
                  <a:schemeClr val="tx1"/>
                </a:solidFill>
                <a:latin typeface="Times New Roman" pitchFamily="18" charset="0"/>
              </a:rPr>
              <a:t>、</a:t>
            </a:r>
            <a:r>
              <a:rPr lang="en-US" altLang="zh-CN" sz="2800" dirty="0">
                <a:solidFill>
                  <a:schemeClr val="tx1"/>
                </a:solidFill>
                <a:latin typeface="Times New Roman" pitchFamily="18" charset="0"/>
              </a:rPr>
              <a:t>100kPa</a:t>
            </a:r>
            <a:r>
              <a:rPr lang="zh-CN" altLang="en-US" sz="2800" dirty="0">
                <a:solidFill>
                  <a:schemeClr val="tx1"/>
                </a:solidFill>
              </a:rPr>
              <a:t>下反应</a:t>
            </a:r>
            <a:br>
              <a:rPr lang="zh-CN" altLang="en-US" sz="2800" dirty="0">
                <a:solidFill>
                  <a:schemeClr val="tx1"/>
                </a:solidFill>
              </a:rPr>
            </a:br>
            <a:r>
              <a:rPr lang="en-US" altLang="zh-CN" sz="2800" dirty="0">
                <a:solidFill>
                  <a:schemeClr val="tx1"/>
                </a:solidFill>
                <a:latin typeface="Times New Roman" pitchFamily="18" charset="0"/>
              </a:rPr>
              <a:t>CaCO</a:t>
            </a:r>
            <a:r>
              <a:rPr lang="en-US" altLang="zh-CN" sz="2800" baseline="-25000" dirty="0">
                <a:solidFill>
                  <a:schemeClr val="tx1"/>
                </a:solidFill>
                <a:latin typeface="Times New Roman" pitchFamily="18" charset="0"/>
              </a:rPr>
              <a:t>3</a:t>
            </a:r>
            <a:r>
              <a:rPr lang="en-US" altLang="zh-CN" sz="2800" dirty="0">
                <a:solidFill>
                  <a:schemeClr val="tx1"/>
                </a:solidFill>
                <a:latin typeface="Times New Roman" pitchFamily="18" charset="0"/>
              </a:rPr>
              <a:t>(s) = </a:t>
            </a:r>
            <a:r>
              <a:rPr lang="en-US" altLang="zh-CN" sz="2800" dirty="0" err="1">
                <a:solidFill>
                  <a:schemeClr val="tx1"/>
                </a:solidFill>
                <a:latin typeface="Times New Roman" pitchFamily="18" charset="0"/>
              </a:rPr>
              <a:t>CaO</a:t>
            </a:r>
            <a:r>
              <a:rPr lang="en-US" altLang="zh-CN" sz="2800" dirty="0">
                <a:solidFill>
                  <a:schemeClr val="tx1"/>
                </a:solidFill>
                <a:latin typeface="Times New Roman" pitchFamily="18" charset="0"/>
              </a:rPr>
              <a:t>(s) + CO</a:t>
            </a:r>
            <a:r>
              <a:rPr lang="en-US" altLang="zh-CN" sz="2800" baseline="-25000" dirty="0">
                <a:solidFill>
                  <a:schemeClr val="tx1"/>
                </a:solidFill>
                <a:latin typeface="Times New Roman" pitchFamily="18" charset="0"/>
              </a:rPr>
              <a:t>2</a:t>
            </a:r>
            <a:r>
              <a:rPr lang="en-US" altLang="zh-CN" sz="2800" dirty="0">
                <a:solidFill>
                  <a:schemeClr val="tx1"/>
                </a:solidFill>
                <a:latin typeface="Times New Roman" pitchFamily="18" charset="0"/>
              </a:rPr>
              <a:t> (g)</a:t>
            </a:r>
            <a:r>
              <a:rPr lang="en-US" altLang="zh-CN" sz="2800" dirty="0">
                <a:solidFill>
                  <a:schemeClr val="tx1"/>
                </a:solidFill>
              </a:rPr>
              <a:t> </a:t>
            </a:r>
            <a:r>
              <a:rPr lang="zh-CN" altLang="en-US" sz="2800" dirty="0">
                <a:solidFill>
                  <a:schemeClr val="tx1"/>
                </a:solidFill>
              </a:rPr>
              <a:t>能否自发进行？自发进行的转变温度为多少？</a:t>
            </a:r>
            <a:endParaRPr lang="zh-CN" altLang="en-US" sz="2800" dirty="0"/>
          </a:p>
        </p:txBody>
      </p:sp>
      <p:sp>
        <p:nvSpPr>
          <p:cNvPr id="497670" name="Rectangle 6"/>
          <p:cNvSpPr>
            <a:spLocks noChangeArrowheads="1"/>
          </p:cNvSpPr>
          <p:nvPr/>
        </p:nvSpPr>
        <p:spPr bwMode="auto">
          <a:xfrm>
            <a:off x="1981200" y="5851525"/>
            <a:ext cx="8686800" cy="493148"/>
          </a:xfrm>
          <a:prstGeom prst="rect">
            <a:avLst/>
          </a:prstGeom>
          <a:noFill/>
          <a:ln w="9525">
            <a:noFill/>
            <a:miter lim="800000"/>
            <a:headEnd/>
            <a:tailEnd/>
          </a:ln>
          <a:effectLst/>
        </p:spPr>
        <p:txBody>
          <a:bodyPr>
            <a:spAutoFit/>
          </a:bodyPr>
          <a:lstStyle/>
          <a:p>
            <a:pPr eaLnBrk="0" hangingPunct="0">
              <a:lnSpc>
                <a:spcPct val="120000"/>
              </a:lnSpc>
              <a:spcBef>
                <a:spcPct val="0"/>
              </a:spcBef>
            </a:pPr>
            <a:r>
              <a:rPr lang="zh-CN" altLang="en-US" sz="2400" b="1" dirty="0">
                <a:solidFill>
                  <a:schemeClr val="tx1"/>
                </a:solidFill>
              </a:rPr>
              <a:t>即</a:t>
            </a:r>
            <a:r>
              <a:rPr lang="en-US" altLang="zh-CN" sz="2400" b="1" i="1" dirty="0">
                <a:solidFill>
                  <a:schemeClr val="tx1"/>
                </a:solidFill>
              </a:rPr>
              <a:t>T</a:t>
            </a:r>
            <a:r>
              <a:rPr lang="zh-CN" altLang="en-US" sz="2400" b="1" dirty="0">
                <a:solidFill>
                  <a:schemeClr val="tx1"/>
                </a:solidFill>
              </a:rPr>
              <a:t>＞</a:t>
            </a:r>
            <a:r>
              <a:rPr lang="en-US" altLang="zh-CN" sz="2400" b="1" dirty="0">
                <a:solidFill>
                  <a:schemeClr val="tx1"/>
                </a:solidFill>
              </a:rPr>
              <a:t>1108K</a:t>
            </a:r>
            <a:r>
              <a:rPr lang="zh-CN" altLang="en-US" sz="2400" b="1" dirty="0">
                <a:solidFill>
                  <a:schemeClr val="tx2"/>
                </a:solidFill>
              </a:rPr>
              <a:t>（分解温度）</a:t>
            </a:r>
            <a:r>
              <a:rPr lang="zh-CN" altLang="en-US" sz="2400" b="1" dirty="0">
                <a:solidFill>
                  <a:schemeClr val="tx1"/>
                </a:solidFill>
              </a:rPr>
              <a:t>时 </a:t>
            </a:r>
            <a:r>
              <a:rPr lang="en-US" altLang="zh-CN" sz="2400" b="1" dirty="0">
                <a:solidFill>
                  <a:schemeClr val="tx1"/>
                </a:solidFill>
              </a:rPr>
              <a:t>CaCO</a:t>
            </a:r>
            <a:r>
              <a:rPr lang="en-US" altLang="zh-CN" sz="2400" b="1" baseline="-25000" dirty="0">
                <a:solidFill>
                  <a:schemeClr val="tx1"/>
                </a:solidFill>
              </a:rPr>
              <a:t>3</a:t>
            </a:r>
            <a:r>
              <a:rPr lang="zh-CN" altLang="en-US" sz="2400" b="1" dirty="0">
                <a:solidFill>
                  <a:schemeClr val="tx1"/>
                </a:solidFill>
              </a:rPr>
              <a:t>自行分解。</a:t>
            </a:r>
          </a:p>
        </p:txBody>
      </p:sp>
      <p:graphicFrame>
        <p:nvGraphicFramePr>
          <p:cNvPr id="497671" name="Object 7"/>
          <p:cNvGraphicFramePr>
            <a:graphicFrameLocks noChangeAspect="1"/>
          </p:cNvGraphicFramePr>
          <p:nvPr/>
        </p:nvGraphicFramePr>
        <p:xfrm>
          <a:off x="3359150" y="4724401"/>
          <a:ext cx="3240088" cy="1001713"/>
        </p:xfrm>
        <a:graphic>
          <a:graphicData uri="http://schemas.openxmlformats.org/presentationml/2006/ole">
            <mc:AlternateContent xmlns:mc="http://schemas.openxmlformats.org/markup-compatibility/2006">
              <mc:Choice xmlns:v="urn:schemas-microsoft-com:vml" Requires="v">
                <p:oleObj spid="_x0000_s497737" name="Equation" r:id="rId3" imgW="2171520" imgH="672840" progId="Equation.DSMT4">
                  <p:embed/>
                </p:oleObj>
              </mc:Choice>
              <mc:Fallback>
                <p:oleObj name="Equation" r:id="rId3" imgW="2171520" imgH="672840" progId="Equation.DSMT4">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150" y="4724401"/>
                        <a:ext cx="3240088" cy="1001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7667"/>
                                        </p:tgtEl>
                                        <p:attrNameLst>
                                          <p:attrName>style.visibility</p:attrName>
                                        </p:attrNameLst>
                                      </p:cBhvr>
                                      <p:to>
                                        <p:strVal val="visible"/>
                                      </p:to>
                                    </p:set>
                                    <p:anim calcmode="lin" valueType="num">
                                      <p:cBhvr additive="base">
                                        <p:cTn id="7" dur="500" fill="hold"/>
                                        <p:tgtEl>
                                          <p:spTgt spid="497667"/>
                                        </p:tgtEl>
                                        <p:attrNameLst>
                                          <p:attrName>ppt_x</p:attrName>
                                        </p:attrNameLst>
                                      </p:cBhvr>
                                      <p:tavLst>
                                        <p:tav tm="0">
                                          <p:val>
                                            <p:strVal val="#ppt_x"/>
                                          </p:val>
                                        </p:tav>
                                        <p:tav tm="100000">
                                          <p:val>
                                            <p:strVal val="#ppt_x"/>
                                          </p:val>
                                        </p:tav>
                                      </p:tavLst>
                                    </p:anim>
                                    <p:anim calcmode="lin" valueType="num">
                                      <p:cBhvr additive="base">
                                        <p:cTn id="8" dur="500" fill="hold"/>
                                        <p:tgtEl>
                                          <p:spTgt spid="4976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97670"/>
                                        </p:tgtEl>
                                        <p:attrNameLst>
                                          <p:attrName>style.visibility</p:attrName>
                                        </p:attrNameLst>
                                      </p:cBhvr>
                                      <p:to>
                                        <p:strVal val="visible"/>
                                      </p:to>
                                    </p:set>
                                    <p:animEffect transition="in" filter="slide(fromBottom)">
                                      <p:cBhvr>
                                        <p:cTn id="13" dur="500"/>
                                        <p:tgtEl>
                                          <p:spTgt spid="497670"/>
                                        </p:tgtEl>
                                      </p:cBhvr>
                                    </p:animEffect>
                                  </p:childTnLst>
                                </p:cTn>
                              </p:par>
                              <p:par>
                                <p:cTn id="14" presetID="12" presetClass="entr" presetSubtype="4" fill="hold" nodeType="withEffect">
                                  <p:stCondLst>
                                    <p:cond delay="0"/>
                                  </p:stCondLst>
                                  <p:childTnLst>
                                    <p:set>
                                      <p:cBhvr>
                                        <p:cTn id="15" dur="1" fill="hold">
                                          <p:stCondLst>
                                            <p:cond delay="0"/>
                                          </p:stCondLst>
                                        </p:cTn>
                                        <p:tgtEl>
                                          <p:spTgt spid="497671"/>
                                        </p:tgtEl>
                                        <p:attrNameLst>
                                          <p:attrName>style.visibility</p:attrName>
                                        </p:attrNameLst>
                                      </p:cBhvr>
                                      <p:to>
                                        <p:strVal val="visible"/>
                                      </p:to>
                                    </p:set>
                                    <p:animEffect transition="in" filter="slide(fromBottom)">
                                      <p:cBhvr>
                                        <p:cTn id="16" dur="500"/>
                                        <p:tgtEl>
                                          <p:spTgt spid="497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p:bldP spid="49767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9C902586-261D-4E11-BE0C-3318A294EB2C}" type="slidenum">
              <a:rPr lang="en-US" altLang="zh-CN"/>
              <a:pPr/>
              <a:t>73</a:t>
            </a:fld>
            <a:endParaRPr lang="en-US" altLang="zh-CN"/>
          </a:p>
        </p:txBody>
      </p:sp>
      <p:sp>
        <p:nvSpPr>
          <p:cNvPr id="498690" name="Text Box 2"/>
          <p:cNvSpPr txBox="1">
            <a:spLocks noChangeArrowheads="1"/>
          </p:cNvSpPr>
          <p:nvPr/>
        </p:nvSpPr>
        <p:spPr bwMode="auto">
          <a:xfrm>
            <a:off x="-293687" y="1209676"/>
            <a:ext cx="4572000" cy="519112"/>
          </a:xfrm>
          <a:prstGeom prst="rect">
            <a:avLst/>
          </a:prstGeom>
          <a:noFill/>
          <a:ln w="9525">
            <a:noFill/>
            <a:miter lim="800000"/>
            <a:headEnd/>
            <a:tailEnd/>
          </a:ln>
          <a:effectLst/>
        </p:spPr>
        <p:txBody>
          <a:bodyPr>
            <a:spAutoFit/>
          </a:bodyPr>
          <a:lstStyle/>
          <a:p>
            <a:pPr algn="ctr">
              <a:lnSpc>
                <a:spcPct val="100000"/>
              </a:lnSpc>
            </a:pPr>
            <a:r>
              <a:rPr lang="zh-CN" altLang="en-US" sz="2800" b="1" dirty="0">
                <a:solidFill>
                  <a:schemeClr val="tx1"/>
                </a:solidFill>
                <a:effectLst>
                  <a:outerShdw blurRad="38100" dist="38100" dir="2700000" algn="tl">
                    <a:srgbClr val="FFFFFF"/>
                  </a:outerShdw>
                </a:effectLst>
                <a:latin typeface="楷体_GB2312" pitchFamily="49" charset="-122"/>
                <a:ea typeface="楷体_GB2312" pitchFamily="49" charset="-122"/>
              </a:rPr>
              <a:t>标准摩尔生成自由能</a:t>
            </a:r>
          </a:p>
        </p:txBody>
      </p:sp>
      <p:sp>
        <p:nvSpPr>
          <p:cNvPr id="498691" name="Text Box 3"/>
          <p:cNvSpPr txBox="1">
            <a:spLocks noChangeArrowheads="1"/>
          </p:cNvSpPr>
          <p:nvPr/>
        </p:nvSpPr>
        <p:spPr bwMode="auto">
          <a:xfrm>
            <a:off x="407368" y="1773238"/>
            <a:ext cx="11305256" cy="1308884"/>
          </a:xfrm>
          <a:prstGeom prst="rect">
            <a:avLst/>
          </a:prstGeom>
          <a:noFill/>
          <a:ln w="9525">
            <a:noFill/>
            <a:miter lim="800000"/>
            <a:headEnd/>
            <a:tailEnd/>
          </a:ln>
          <a:effectLst/>
        </p:spPr>
        <p:txBody>
          <a:bodyPr wrap="square">
            <a:spAutoFit/>
          </a:bodyPr>
          <a:lstStyle/>
          <a:p>
            <a:pPr>
              <a:lnSpc>
                <a:spcPct val="150000"/>
              </a:lnSpc>
              <a:spcBef>
                <a:spcPct val="0"/>
              </a:spcBef>
            </a:pPr>
            <a:r>
              <a:rPr lang="en-US" altLang="zh-CN" sz="2800" b="1" dirty="0">
                <a:solidFill>
                  <a:schemeClr val="tx1"/>
                </a:solidFill>
                <a:latin typeface="楷体_GB2312" pitchFamily="49" charset="-122"/>
                <a:ea typeface="楷体_GB2312" pitchFamily="49" charset="-122"/>
              </a:rPr>
              <a:t>    </a:t>
            </a:r>
            <a:r>
              <a:rPr lang="zh-CN" altLang="en-US" sz="2800" b="1" dirty="0">
                <a:solidFill>
                  <a:schemeClr val="tx1"/>
                </a:solidFill>
                <a:latin typeface="楷体_GB2312" pitchFamily="49" charset="-122"/>
                <a:ea typeface="楷体_GB2312" pitchFamily="49" charset="-122"/>
              </a:rPr>
              <a:t>由标准态下各元素的稳定单质生成标准态下</a:t>
            </a:r>
            <a:r>
              <a:rPr lang="en-US" altLang="zh-CN" sz="2800" b="1" dirty="0">
                <a:solidFill>
                  <a:schemeClr val="tx1"/>
                </a:solidFill>
                <a:latin typeface="楷体_GB2312" pitchFamily="49" charset="-122"/>
                <a:ea typeface="楷体_GB2312" pitchFamily="49" charset="-122"/>
              </a:rPr>
              <a:t>1mol</a:t>
            </a:r>
            <a:r>
              <a:rPr lang="zh-CN" altLang="en-US" sz="2800" b="1" dirty="0">
                <a:solidFill>
                  <a:schemeClr val="tx1"/>
                </a:solidFill>
                <a:latin typeface="楷体_GB2312" pitchFamily="49" charset="-122"/>
                <a:ea typeface="楷体_GB2312" pitchFamily="49" charset="-122"/>
              </a:rPr>
              <a:t>某纯物质的自由能称为该物质标准摩尔生成自由能。</a:t>
            </a:r>
          </a:p>
        </p:txBody>
      </p:sp>
      <p:sp>
        <p:nvSpPr>
          <p:cNvPr id="498692" name="Text Box 4"/>
          <p:cNvSpPr txBox="1">
            <a:spLocks noChangeArrowheads="1"/>
          </p:cNvSpPr>
          <p:nvPr/>
        </p:nvSpPr>
        <p:spPr bwMode="auto">
          <a:xfrm>
            <a:off x="2927350" y="3429001"/>
            <a:ext cx="5975350" cy="519113"/>
          </a:xfrm>
          <a:prstGeom prst="rect">
            <a:avLst/>
          </a:prstGeom>
          <a:noFill/>
          <a:ln w="9525">
            <a:noFill/>
            <a:miter lim="800000"/>
            <a:headEnd/>
            <a:tailEnd/>
          </a:ln>
          <a:effectLst/>
        </p:spPr>
        <p:txBody>
          <a:bodyPr>
            <a:spAutoFit/>
          </a:bodyPr>
          <a:lstStyle/>
          <a:p>
            <a:pPr>
              <a:lnSpc>
                <a:spcPct val="100000"/>
              </a:lnSpc>
            </a:pPr>
            <a:r>
              <a:rPr lang="zh-CN" altLang="en-US" sz="2800" b="1">
                <a:solidFill>
                  <a:schemeClr val="tx1"/>
                </a:solidFill>
              </a:rPr>
              <a:t>符号：</a:t>
            </a:r>
            <a:r>
              <a:rPr lang="zh-CN" altLang="en-US" sz="2800" b="1">
                <a:solidFill>
                  <a:schemeClr val="tx1"/>
                </a:solidFill>
                <a:ea typeface="楷体_GB2312" pitchFamily="49" charset="-122"/>
              </a:rPr>
              <a:t>△</a:t>
            </a:r>
            <a:r>
              <a:rPr lang="en-US" altLang="zh-CN" sz="2800" b="1" baseline="-30000">
                <a:solidFill>
                  <a:schemeClr val="tx1"/>
                </a:solidFill>
                <a:ea typeface="楷体_GB2312" pitchFamily="49" charset="-122"/>
              </a:rPr>
              <a:t>f</a:t>
            </a:r>
            <a:r>
              <a:rPr lang="en-US" altLang="zh-CN" sz="2800" b="1" i="1">
                <a:solidFill>
                  <a:schemeClr val="tx1"/>
                </a:solidFill>
                <a:ea typeface="楷体_GB2312" pitchFamily="49" charset="-122"/>
              </a:rPr>
              <a:t>G</a:t>
            </a:r>
            <a:r>
              <a:rPr lang="en-US" altLang="zh-CN" sz="2800" b="1" baseline="-30000">
                <a:solidFill>
                  <a:schemeClr val="tx1"/>
                </a:solidFill>
                <a:ea typeface="楷体_GB2312" pitchFamily="49" charset="-122"/>
              </a:rPr>
              <a:t>m</a:t>
            </a:r>
            <a:r>
              <a:rPr lang="en-US" altLang="zh-CN" sz="2800" b="1" baseline="30000">
                <a:solidFill>
                  <a:schemeClr val="tx1"/>
                </a:solidFill>
                <a:ea typeface="楷体_GB2312" pitchFamily="49" charset="-122"/>
                <a:sym typeface="Symbol" pitchFamily="18" charset="2"/>
              </a:rPr>
              <a:t>       </a:t>
            </a:r>
            <a:r>
              <a:rPr lang="zh-CN" altLang="en-US" sz="2800" b="1">
                <a:solidFill>
                  <a:schemeClr val="tx1"/>
                </a:solidFill>
              </a:rPr>
              <a:t>单位：</a:t>
            </a:r>
            <a:r>
              <a:rPr lang="en-US" altLang="zh-CN" sz="2800" b="1">
                <a:solidFill>
                  <a:schemeClr val="tx1"/>
                </a:solidFill>
              </a:rPr>
              <a:t>kJ·mol</a:t>
            </a:r>
            <a:r>
              <a:rPr lang="en-US" altLang="zh-CN" sz="2800" b="1" baseline="30000">
                <a:solidFill>
                  <a:schemeClr val="tx1"/>
                </a:solidFill>
              </a:rPr>
              <a:t>-1</a:t>
            </a:r>
            <a:endParaRPr lang="en-US" altLang="zh-CN" sz="2800" b="1" baseline="30000">
              <a:solidFill>
                <a:schemeClr val="tx1"/>
              </a:solidFill>
              <a:ea typeface="楷体_GB2312" pitchFamily="49" charset="-122"/>
            </a:endParaRPr>
          </a:p>
        </p:txBody>
      </p:sp>
      <p:sp>
        <p:nvSpPr>
          <p:cNvPr id="498693" name="Text Box 5"/>
          <p:cNvSpPr txBox="1">
            <a:spLocks noChangeArrowheads="1"/>
          </p:cNvSpPr>
          <p:nvPr/>
        </p:nvSpPr>
        <p:spPr bwMode="auto">
          <a:xfrm>
            <a:off x="1992313" y="188914"/>
            <a:ext cx="6983412" cy="579437"/>
          </a:xfrm>
          <a:prstGeom prst="rect">
            <a:avLst/>
          </a:prstGeom>
          <a:noFill/>
          <a:ln w="9525">
            <a:noFill/>
            <a:miter lim="800000"/>
            <a:headEnd/>
            <a:tailEnd/>
          </a:ln>
          <a:effectLst/>
        </p:spPr>
        <p:txBody>
          <a:bodyPr>
            <a:spAutoFit/>
          </a:bodyPr>
          <a:lstStyle/>
          <a:p>
            <a:pPr algn="ctr">
              <a:lnSpc>
                <a:spcPct val="100000"/>
              </a:lnSpc>
            </a:pPr>
            <a:r>
              <a:rPr kumimoji="0" lang="zh-CN" altLang="en-US" b="1">
                <a:solidFill>
                  <a:schemeClr val="tx2"/>
                </a:solidFill>
                <a:latin typeface="Arial" charset="0"/>
                <a:ea typeface="楷体_GB2312" pitchFamily="49" charset="-122"/>
              </a:rPr>
              <a:t>由标准摩尔生成自由能计算</a:t>
            </a:r>
          </a:p>
        </p:txBody>
      </p:sp>
      <p:sp>
        <p:nvSpPr>
          <p:cNvPr id="498694" name="Text Box 6"/>
          <p:cNvSpPr txBox="1">
            <a:spLocks noChangeArrowheads="1"/>
          </p:cNvSpPr>
          <p:nvPr/>
        </p:nvSpPr>
        <p:spPr bwMode="auto">
          <a:xfrm>
            <a:off x="1752600" y="5181600"/>
            <a:ext cx="7924800" cy="579438"/>
          </a:xfrm>
          <a:prstGeom prst="rect">
            <a:avLst/>
          </a:prstGeom>
          <a:noFill/>
          <a:ln w="9525">
            <a:noFill/>
            <a:miter lim="800000"/>
            <a:headEnd/>
            <a:tailEnd/>
          </a:ln>
          <a:effectLst/>
        </p:spPr>
        <p:txBody>
          <a:bodyPr>
            <a:spAutoFit/>
          </a:bodyPr>
          <a:lstStyle/>
          <a:p>
            <a:pPr>
              <a:lnSpc>
                <a:spcPct val="100000"/>
              </a:lnSpc>
            </a:pPr>
            <a:r>
              <a:rPr lang="en-US" altLang="zh-CN" b="1" dirty="0">
                <a:solidFill>
                  <a:schemeClr val="tx1"/>
                </a:solidFill>
                <a:latin typeface="仿宋_GB2312" pitchFamily="49" charset="-122"/>
                <a:ea typeface="仿宋_GB2312" pitchFamily="49" charset="-122"/>
              </a:rPr>
              <a:t>△</a:t>
            </a:r>
            <a:r>
              <a:rPr lang="en-US" altLang="zh-CN" b="1" baseline="-30000" dirty="0" err="1">
                <a:solidFill>
                  <a:schemeClr val="tx1"/>
                </a:solidFill>
                <a:latin typeface="仿宋_GB2312" pitchFamily="49" charset="-122"/>
                <a:ea typeface="仿宋_GB2312" pitchFamily="49" charset="-122"/>
              </a:rPr>
              <a:t>r</a:t>
            </a:r>
            <a:r>
              <a:rPr lang="en-US" altLang="zh-CN" b="1" i="1" dirty="0" err="1">
                <a:solidFill>
                  <a:schemeClr val="tx1"/>
                </a:solidFill>
                <a:latin typeface="仿宋_GB2312" pitchFamily="49" charset="-122"/>
                <a:ea typeface="仿宋_GB2312" pitchFamily="49" charset="-122"/>
              </a:rPr>
              <a:t>G</a:t>
            </a:r>
            <a:r>
              <a:rPr lang="en-US" altLang="zh-CN" b="1" baseline="-25000" dirty="0" err="1">
                <a:solidFill>
                  <a:schemeClr val="tx1"/>
                </a:solidFill>
                <a:latin typeface="仿宋_GB2312" pitchFamily="49" charset="-122"/>
                <a:ea typeface="仿宋_GB2312" pitchFamily="49" charset="-122"/>
              </a:rPr>
              <a:t>m</a:t>
            </a:r>
            <a:r>
              <a:rPr lang="en-US" altLang="zh-CN" b="1" baseline="30000" dirty="0">
                <a:solidFill>
                  <a:schemeClr val="tx1"/>
                </a:solidFill>
                <a:latin typeface="仿宋_GB2312" pitchFamily="49" charset="-122"/>
                <a:ea typeface="仿宋_GB2312" pitchFamily="49" charset="-122"/>
                <a:sym typeface="Symbol" pitchFamily="18" charset="2"/>
              </a:rPr>
              <a:t></a:t>
            </a:r>
            <a:r>
              <a:rPr lang="en-US" altLang="zh-CN" b="1" dirty="0">
                <a:solidFill>
                  <a:schemeClr val="tx1"/>
                </a:solidFill>
                <a:latin typeface="仿宋_GB2312" pitchFamily="49" charset="-122"/>
                <a:ea typeface="仿宋_GB2312" pitchFamily="49" charset="-122"/>
              </a:rPr>
              <a:t>=∑△</a:t>
            </a:r>
            <a:r>
              <a:rPr lang="en-US" altLang="zh-CN" b="1" baseline="-30000" dirty="0" err="1">
                <a:solidFill>
                  <a:schemeClr val="tx1"/>
                </a:solidFill>
                <a:latin typeface="仿宋_GB2312" pitchFamily="49" charset="-122"/>
                <a:ea typeface="仿宋_GB2312" pitchFamily="49" charset="-122"/>
              </a:rPr>
              <a:t>f</a:t>
            </a:r>
            <a:r>
              <a:rPr lang="en-US" altLang="zh-CN" b="1" i="1" dirty="0" err="1">
                <a:solidFill>
                  <a:schemeClr val="tx1"/>
                </a:solidFill>
                <a:latin typeface="仿宋_GB2312" pitchFamily="49" charset="-122"/>
                <a:ea typeface="仿宋_GB2312" pitchFamily="49" charset="-122"/>
              </a:rPr>
              <a:t>G</a:t>
            </a:r>
            <a:r>
              <a:rPr lang="en-US" altLang="zh-CN" b="1" baseline="-25000" dirty="0" err="1">
                <a:solidFill>
                  <a:schemeClr val="tx1"/>
                </a:solidFill>
                <a:latin typeface="仿宋_GB2312" pitchFamily="49" charset="-122"/>
                <a:ea typeface="仿宋_GB2312" pitchFamily="49" charset="-122"/>
              </a:rPr>
              <a:t>m</a:t>
            </a:r>
            <a:r>
              <a:rPr lang="en-US" altLang="zh-CN" b="1" baseline="30000" dirty="0">
                <a:solidFill>
                  <a:schemeClr val="tx1"/>
                </a:solidFill>
                <a:latin typeface="仿宋_GB2312" pitchFamily="49" charset="-122"/>
                <a:ea typeface="仿宋_GB2312" pitchFamily="49" charset="-122"/>
                <a:sym typeface="Symbol" pitchFamily="18" charset="2"/>
              </a:rPr>
              <a:t></a:t>
            </a:r>
            <a:r>
              <a:rPr lang="en-US" altLang="zh-CN" b="1" dirty="0">
                <a:solidFill>
                  <a:schemeClr val="tx1"/>
                </a:solidFill>
                <a:latin typeface="仿宋_GB2312" pitchFamily="49" charset="-122"/>
                <a:ea typeface="仿宋_GB2312" pitchFamily="49" charset="-122"/>
              </a:rPr>
              <a:t>(</a:t>
            </a:r>
            <a:r>
              <a:rPr lang="zh-CN" altLang="en-US" b="1" dirty="0">
                <a:solidFill>
                  <a:schemeClr val="tx1"/>
                </a:solidFill>
                <a:latin typeface="楷体_GB2312" pitchFamily="49" charset="-122"/>
                <a:ea typeface="楷体_GB2312" pitchFamily="49" charset="-122"/>
              </a:rPr>
              <a:t>生成物</a:t>
            </a:r>
            <a:r>
              <a:rPr lang="en-US" altLang="zh-CN" b="1" dirty="0">
                <a:solidFill>
                  <a:schemeClr val="tx1"/>
                </a:solidFill>
                <a:latin typeface="仿宋_GB2312" pitchFamily="49" charset="-122"/>
                <a:ea typeface="仿宋_GB2312" pitchFamily="49" charset="-122"/>
              </a:rPr>
              <a:t>)-∑△</a:t>
            </a:r>
            <a:r>
              <a:rPr lang="en-US" altLang="zh-CN" b="1" baseline="-30000" dirty="0" err="1">
                <a:solidFill>
                  <a:schemeClr val="tx1"/>
                </a:solidFill>
                <a:latin typeface="仿宋_GB2312" pitchFamily="49" charset="-122"/>
                <a:ea typeface="仿宋_GB2312" pitchFamily="49" charset="-122"/>
              </a:rPr>
              <a:t>f</a:t>
            </a:r>
            <a:r>
              <a:rPr lang="en-US" altLang="zh-CN" b="1" i="1" dirty="0" err="1">
                <a:solidFill>
                  <a:schemeClr val="tx1"/>
                </a:solidFill>
                <a:latin typeface="仿宋_GB2312" pitchFamily="49" charset="-122"/>
                <a:ea typeface="仿宋_GB2312" pitchFamily="49" charset="-122"/>
              </a:rPr>
              <a:t>G</a:t>
            </a:r>
            <a:r>
              <a:rPr lang="en-US" altLang="zh-CN" b="1" baseline="-25000" dirty="0" err="1">
                <a:solidFill>
                  <a:schemeClr val="tx1"/>
                </a:solidFill>
                <a:latin typeface="仿宋_GB2312" pitchFamily="49" charset="-122"/>
                <a:ea typeface="仿宋_GB2312" pitchFamily="49" charset="-122"/>
              </a:rPr>
              <a:t>m</a:t>
            </a:r>
            <a:r>
              <a:rPr lang="en-US" altLang="zh-CN" b="1" baseline="30000" dirty="0">
                <a:solidFill>
                  <a:schemeClr val="tx1"/>
                </a:solidFill>
                <a:latin typeface="仿宋_GB2312" pitchFamily="49" charset="-122"/>
                <a:ea typeface="仿宋_GB2312" pitchFamily="49" charset="-122"/>
                <a:sym typeface="Symbol" pitchFamily="18" charset="2"/>
              </a:rPr>
              <a:t></a:t>
            </a:r>
            <a:r>
              <a:rPr lang="en-US" altLang="zh-CN" b="1" dirty="0">
                <a:solidFill>
                  <a:schemeClr val="tx1"/>
                </a:solidFill>
                <a:latin typeface="仿宋_GB2312" pitchFamily="49" charset="-122"/>
                <a:ea typeface="仿宋_GB2312" pitchFamily="49" charset="-122"/>
              </a:rPr>
              <a:t>(</a:t>
            </a:r>
            <a:r>
              <a:rPr lang="zh-CN" altLang="en-US" b="1" dirty="0">
                <a:solidFill>
                  <a:schemeClr val="tx1"/>
                </a:solidFill>
                <a:latin typeface="楷体_GB2312" pitchFamily="49" charset="-122"/>
                <a:ea typeface="楷体_GB2312" pitchFamily="49" charset="-122"/>
              </a:rPr>
              <a:t>反应物</a:t>
            </a:r>
            <a:r>
              <a:rPr lang="en-US" altLang="zh-CN" b="1" dirty="0">
                <a:solidFill>
                  <a:schemeClr val="tx1"/>
                </a:solidFill>
                <a:latin typeface="仿宋_GB2312" pitchFamily="49" charset="-122"/>
                <a:ea typeface="仿宋_GB2312" pitchFamily="49" charset="-122"/>
              </a:rPr>
              <a:t>)</a:t>
            </a:r>
          </a:p>
        </p:txBody>
      </p:sp>
      <p:sp>
        <p:nvSpPr>
          <p:cNvPr id="498695" name="Rectangle 7"/>
          <p:cNvSpPr>
            <a:spLocks noChangeArrowheads="1"/>
          </p:cNvSpPr>
          <p:nvPr/>
        </p:nvSpPr>
        <p:spPr bwMode="auto">
          <a:xfrm>
            <a:off x="1752600" y="4221163"/>
            <a:ext cx="7086600" cy="519112"/>
          </a:xfrm>
          <a:prstGeom prst="rect">
            <a:avLst/>
          </a:prstGeom>
          <a:noFill/>
          <a:ln w="9525">
            <a:noFill/>
            <a:miter lim="800000"/>
            <a:headEnd/>
            <a:tailEnd/>
          </a:ln>
          <a:effectLst/>
        </p:spPr>
        <p:txBody>
          <a:bodyPr>
            <a:spAutoFit/>
          </a:bodyPr>
          <a:lstStyle/>
          <a:p>
            <a:pPr>
              <a:lnSpc>
                <a:spcPct val="100000"/>
              </a:lnSpc>
              <a:spcBef>
                <a:spcPct val="0"/>
              </a:spcBef>
            </a:pPr>
            <a:r>
              <a:rPr lang="zh-CN" altLang="en-US" sz="2800" b="1">
                <a:solidFill>
                  <a:srgbClr val="FF0000"/>
                </a:solidFill>
                <a:effectLst>
                  <a:outerShdw blurRad="38100" dist="38100" dir="2700000" algn="tl">
                    <a:srgbClr val="000000"/>
                  </a:outerShdw>
                </a:effectLst>
                <a:latin typeface="楷体_GB2312" pitchFamily="49" charset="-122"/>
                <a:ea typeface="楷体_GB2312" pitchFamily="49" charset="-122"/>
              </a:rPr>
              <a:t>化学反应的标准摩尔自由能变化</a:t>
            </a:r>
            <a:r>
              <a:rPr lang="en-US" altLang="zh-CN" sz="2800" b="1">
                <a:solidFill>
                  <a:srgbClr val="FF0000"/>
                </a:solidFill>
                <a:effectLst>
                  <a:outerShdw blurRad="38100" dist="38100" dir="2700000" algn="tl">
                    <a:srgbClr val="000000"/>
                  </a:outerShdw>
                </a:effectLst>
                <a:latin typeface="楷体_GB2312" pitchFamily="49" charset="-122"/>
                <a:ea typeface="楷体_GB2312" pitchFamily="49" charset="-122"/>
              </a:rPr>
              <a:t>:</a:t>
            </a:r>
          </a:p>
        </p:txBody>
      </p:sp>
      <p:sp>
        <p:nvSpPr>
          <p:cNvPr id="498696" name="Text Box 8"/>
          <p:cNvSpPr txBox="1">
            <a:spLocks noChangeArrowheads="1"/>
          </p:cNvSpPr>
          <p:nvPr/>
        </p:nvSpPr>
        <p:spPr bwMode="auto">
          <a:xfrm>
            <a:off x="1847850" y="5949951"/>
            <a:ext cx="7620000" cy="519113"/>
          </a:xfrm>
          <a:prstGeom prst="rect">
            <a:avLst/>
          </a:prstGeom>
          <a:noFill/>
          <a:ln w="9525">
            <a:noFill/>
            <a:miter lim="800000"/>
            <a:headEnd/>
            <a:tailEnd/>
          </a:ln>
          <a:effectLst/>
        </p:spPr>
        <p:txBody>
          <a:bodyPr>
            <a:spAutoFit/>
          </a:bodyPr>
          <a:lstStyle/>
          <a:p>
            <a:pPr algn="just">
              <a:lnSpc>
                <a:spcPct val="100000"/>
              </a:lnSpc>
            </a:pPr>
            <a:r>
              <a:rPr lang="zh-CN" altLang="en-US" sz="2800" b="1">
                <a:solidFill>
                  <a:schemeClr val="tx1"/>
                </a:solidFill>
                <a:latin typeface="宋体" charset="-122"/>
                <a:ea typeface="楷体_GB2312" pitchFamily="49" charset="-122"/>
              </a:rPr>
              <a:t>条件：</a:t>
            </a:r>
            <a:r>
              <a:rPr lang="zh-CN" altLang="en-US" sz="2800" b="1">
                <a:solidFill>
                  <a:schemeClr val="tx1"/>
                </a:solidFill>
                <a:latin typeface="楷体_GB2312" pitchFamily="49" charset="-122"/>
                <a:ea typeface="楷体_GB2312" pitchFamily="49" charset="-122"/>
              </a:rPr>
              <a:t>等温、等压不做非体积功</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98690"/>
                                        </p:tgtEl>
                                        <p:attrNameLst>
                                          <p:attrName>style.visibility</p:attrName>
                                        </p:attrNameLst>
                                      </p:cBhvr>
                                      <p:to>
                                        <p:strVal val="visible"/>
                                      </p:to>
                                    </p:set>
                                    <p:animEffect transition="in" filter="checkerboard(across)">
                                      <p:cBhvr>
                                        <p:cTn id="7" dur="500"/>
                                        <p:tgtEl>
                                          <p:spTgt spid="498690"/>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98691"/>
                                        </p:tgtEl>
                                        <p:attrNameLst>
                                          <p:attrName>style.visibility</p:attrName>
                                        </p:attrNameLst>
                                      </p:cBhvr>
                                      <p:to>
                                        <p:strVal val="visible"/>
                                      </p:to>
                                    </p:set>
                                    <p:animEffect transition="in" filter="checkerboard(across)">
                                      <p:cBhvr>
                                        <p:cTn id="11" dur="500"/>
                                        <p:tgtEl>
                                          <p:spTgt spid="498691"/>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498692"/>
                                        </p:tgtEl>
                                        <p:attrNameLst>
                                          <p:attrName>style.visibility</p:attrName>
                                        </p:attrNameLst>
                                      </p:cBhvr>
                                      <p:to>
                                        <p:strVal val="visible"/>
                                      </p:to>
                                    </p:set>
                                    <p:animEffect transition="in" filter="checkerboard(across)">
                                      <p:cBhvr>
                                        <p:cTn id="16" dur="500"/>
                                        <p:tgtEl>
                                          <p:spTgt spid="498692"/>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498695"/>
                                        </p:tgtEl>
                                        <p:attrNameLst>
                                          <p:attrName>style.visibility</p:attrName>
                                        </p:attrNameLst>
                                      </p:cBhvr>
                                      <p:to>
                                        <p:strVal val="visible"/>
                                      </p:to>
                                    </p:set>
                                    <p:animEffect transition="in" filter="checkerboard(across)">
                                      <p:cBhvr>
                                        <p:cTn id="21" dur="500"/>
                                        <p:tgtEl>
                                          <p:spTgt spid="498695"/>
                                        </p:tgtEl>
                                      </p:cBhvr>
                                    </p:animEffect>
                                  </p:childTnLst>
                                </p:cTn>
                              </p:par>
                            </p:childTnLst>
                          </p:cTn>
                        </p:par>
                        <p:par>
                          <p:cTn id="22" fill="hold">
                            <p:stCondLst>
                              <p:cond delay="500"/>
                            </p:stCondLst>
                            <p:childTnLst>
                              <p:par>
                                <p:cTn id="23" presetID="5" presetClass="entr" presetSubtype="10" fill="hold" grpId="0" nodeType="afterEffect">
                                  <p:stCondLst>
                                    <p:cond delay="0"/>
                                  </p:stCondLst>
                                  <p:childTnLst>
                                    <p:set>
                                      <p:cBhvr>
                                        <p:cTn id="24" dur="1" fill="hold">
                                          <p:stCondLst>
                                            <p:cond delay="0"/>
                                          </p:stCondLst>
                                        </p:cTn>
                                        <p:tgtEl>
                                          <p:spTgt spid="498694"/>
                                        </p:tgtEl>
                                        <p:attrNameLst>
                                          <p:attrName>style.visibility</p:attrName>
                                        </p:attrNameLst>
                                      </p:cBhvr>
                                      <p:to>
                                        <p:strVal val="visible"/>
                                      </p:to>
                                    </p:set>
                                    <p:animEffect transition="in" filter="checkerboard(across)">
                                      <p:cBhvr>
                                        <p:cTn id="25" dur="500"/>
                                        <p:tgtEl>
                                          <p:spTgt spid="498694"/>
                                        </p:tgtEl>
                                      </p:cBhvr>
                                    </p:animEffect>
                                  </p:childTnLst>
                                </p:cTn>
                              </p:par>
                            </p:childTnLst>
                          </p:cTn>
                        </p:par>
                        <p:par>
                          <p:cTn id="26" fill="hold">
                            <p:stCondLst>
                              <p:cond delay="1000"/>
                            </p:stCondLst>
                            <p:childTnLst>
                              <p:par>
                                <p:cTn id="27" presetID="5" presetClass="entr" presetSubtype="10" fill="hold" grpId="0" nodeType="afterEffect">
                                  <p:stCondLst>
                                    <p:cond delay="0"/>
                                  </p:stCondLst>
                                  <p:childTnLst>
                                    <p:set>
                                      <p:cBhvr>
                                        <p:cTn id="28" dur="1" fill="hold">
                                          <p:stCondLst>
                                            <p:cond delay="0"/>
                                          </p:stCondLst>
                                        </p:cTn>
                                        <p:tgtEl>
                                          <p:spTgt spid="498696"/>
                                        </p:tgtEl>
                                        <p:attrNameLst>
                                          <p:attrName>style.visibility</p:attrName>
                                        </p:attrNameLst>
                                      </p:cBhvr>
                                      <p:to>
                                        <p:strVal val="visible"/>
                                      </p:to>
                                    </p:set>
                                    <p:animEffect transition="in" filter="checkerboard(across)">
                                      <p:cBhvr>
                                        <p:cTn id="29" dur="500"/>
                                        <p:tgtEl>
                                          <p:spTgt spid="498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0" grpId="0"/>
      <p:bldP spid="498691" grpId="0" autoUpdateAnimBg="0"/>
      <p:bldP spid="498692" grpId="0" autoUpdateAnimBg="0"/>
      <p:bldP spid="498694" grpId="0"/>
      <p:bldP spid="498695" grpId="0"/>
      <p:bldP spid="498696"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4CD0E85-4B49-4E3A-B42C-F415B59A7A8A}" type="slidenum">
              <a:rPr lang="en-US" altLang="zh-CN"/>
              <a:pPr/>
              <a:t>75</a:t>
            </a:fld>
            <a:endParaRPr lang="en-US" altLang="zh-CN"/>
          </a:p>
        </p:txBody>
      </p:sp>
      <p:sp>
        <p:nvSpPr>
          <p:cNvPr id="616455" name="Rectangle 7"/>
          <p:cNvSpPr>
            <a:spLocks noGrp="1" noChangeArrowheads="1"/>
          </p:cNvSpPr>
          <p:nvPr>
            <p:ph type="body" idx="1"/>
          </p:nvPr>
        </p:nvSpPr>
        <p:spPr bwMode="auto">
          <a:xfrm>
            <a:off x="0" y="1681163"/>
            <a:ext cx="11895112" cy="5040312"/>
          </a:xfrm>
          <a:noFill/>
          <a:ln>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800" b="1" dirty="0">
                <a:latin typeface="Times New Roman" pitchFamily="18" charset="0"/>
                <a:ea typeface="楷体_GB2312" pitchFamily="49" charset="-122"/>
              </a:rPr>
              <a:t>糖代谢的总反应为：</a:t>
            </a:r>
          </a:p>
          <a:p>
            <a:pPr>
              <a:lnSpc>
                <a:spcPct val="150000"/>
              </a:lnSpc>
            </a:pPr>
            <a:r>
              <a:rPr lang="en-US" altLang="zh-CN" sz="2800" b="1" dirty="0">
                <a:latin typeface="Times New Roman" pitchFamily="18" charset="0"/>
                <a:ea typeface="楷体_GB2312" pitchFamily="49" charset="-122"/>
              </a:rPr>
              <a:t>C</a:t>
            </a:r>
            <a:r>
              <a:rPr lang="en-US" altLang="zh-CN" sz="2800" b="1" baseline="-25000" dirty="0">
                <a:latin typeface="Times New Roman" pitchFamily="18" charset="0"/>
                <a:ea typeface="楷体_GB2312" pitchFamily="49" charset="-122"/>
              </a:rPr>
              <a:t>12</a:t>
            </a:r>
            <a:r>
              <a:rPr lang="en-US" altLang="zh-CN" sz="2800" b="1" dirty="0">
                <a:latin typeface="Times New Roman" pitchFamily="18" charset="0"/>
                <a:ea typeface="楷体_GB2312" pitchFamily="49" charset="-122"/>
              </a:rPr>
              <a:t>H</a:t>
            </a:r>
            <a:r>
              <a:rPr lang="en-US" altLang="zh-CN" sz="2800" b="1" baseline="-25000" dirty="0">
                <a:latin typeface="Times New Roman" pitchFamily="18" charset="0"/>
                <a:ea typeface="楷体_GB2312" pitchFamily="49" charset="-122"/>
              </a:rPr>
              <a:t>22</a:t>
            </a:r>
            <a:r>
              <a:rPr lang="en-US" altLang="zh-CN" sz="2800" b="1" dirty="0">
                <a:latin typeface="Times New Roman" pitchFamily="18" charset="0"/>
                <a:ea typeface="楷体_GB2312" pitchFamily="49" charset="-122"/>
              </a:rPr>
              <a:t>O</a:t>
            </a:r>
            <a:r>
              <a:rPr lang="en-US" altLang="zh-CN" sz="2800" b="1" baseline="-25000" dirty="0">
                <a:latin typeface="Times New Roman" pitchFamily="18" charset="0"/>
                <a:ea typeface="楷体_GB2312" pitchFamily="49" charset="-122"/>
              </a:rPr>
              <a:t>11</a:t>
            </a:r>
            <a:r>
              <a:rPr lang="zh-CN" altLang="en-US" sz="2800" b="1" dirty="0">
                <a:latin typeface="Times New Roman" pitchFamily="18" charset="0"/>
                <a:ea typeface="楷体_GB2312" pitchFamily="49" charset="-122"/>
              </a:rPr>
              <a:t>（</a:t>
            </a:r>
            <a:r>
              <a:rPr lang="en-US" altLang="zh-CN" sz="2800" b="1" dirty="0">
                <a:latin typeface="Times New Roman" pitchFamily="18" charset="0"/>
                <a:ea typeface="楷体_GB2312" pitchFamily="49" charset="-122"/>
              </a:rPr>
              <a:t>s</a:t>
            </a:r>
            <a:r>
              <a:rPr lang="zh-CN" altLang="en-US" sz="2800" b="1" dirty="0">
                <a:latin typeface="Times New Roman" pitchFamily="18" charset="0"/>
                <a:ea typeface="楷体_GB2312" pitchFamily="49" charset="-122"/>
              </a:rPr>
              <a:t>）</a:t>
            </a:r>
            <a:r>
              <a:rPr lang="en-US" altLang="zh-CN" sz="2800" b="1" dirty="0">
                <a:latin typeface="Times New Roman" pitchFamily="18" charset="0"/>
                <a:ea typeface="楷体_GB2312" pitchFamily="49" charset="-122"/>
              </a:rPr>
              <a:t>+ 12O</a:t>
            </a:r>
            <a:r>
              <a:rPr lang="en-US" altLang="zh-CN" sz="2800" b="1" baseline="-25000" dirty="0">
                <a:latin typeface="Times New Roman" pitchFamily="18" charset="0"/>
                <a:ea typeface="楷体_GB2312" pitchFamily="49" charset="-122"/>
              </a:rPr>
              <a:t>2</a:t>
            </a:r>
            <a:r>
              <a:rPr lang="en-US" altLang="zh-CN" sz="2800" b="1" dirty="0">
                <a:latin typeface="Times New Roman" pitchFamily="18" charset="0"/>
                <a:ea typeface="楷体_GB2312" pitchFamily="49" charset="-122"/>
              </a:rPr>
              <a:t>(g) = 12CO</a:t>
            </a:r>
            <a:r>
              <a:rPr lang="en-US" altLang="zh-CN" sz="2800" b="1" baseline="-25000" dirty="0">
                <a:latin typeface="Times New Roman" pitchFamily="18" charset="0"/>
                <a:ea typeface="楷体_GB2312" pitchFamily="49" charset="-122"/>
              </a:rPr>
              <a:t>2</a:t>
            </a:r>
            <a:r>
              <a:rPr lang="en-US" altLang="zh-CN" sz="2800" b="1" dirty="0">
                <a:latin typeface="Times New Roman" pitchFamily="18" charset="0"/>
                <a:ea typeface="楷体_GB2312" pitchFamily="49" charset="-122"/>
              </a:rPr>
              <a:t>(g) + 11H</a:t>
            </a:r>
            <a:r>
              <a:rPr lang="en-US" altLang="zh-CN" sz="2800" b="1" baseline="-25000" dirty="0">
                <a:latin typeface="Times New Roman" pitchFamily="18" charset="0"/>
                <a:ea typeface="楷体_GB2312" pitchFamily="49" charset="-122"/>
              </a:rPr>
              <a:t>2</a:t>
            </a:r>
            <a:r>
              <a:rPr lang="en-US" altLang="zh-CN" sz="2800" b="1" dirty="0">
                <a:latin typeface="Times New Roman" pitchFamily="18" charset="0"/>
                <a:ea typeface="楷体_GB2312" pitchFamily="49" charset="-122"/>
              </a:rPr>
              <a:t>O(l)</a:t>
            </a:r>
          </a:p>
          <a:p>
            <a:pPr>
              <a:lnSpc>
                <a:spcPct val="150000"/>
              </a:lnSpc>
            </a:pPr>
            <a:r>
              <a:rPr lang="zh-CN" altLang="en-US" sz="2800" b="1" dirty="0">
                <a:latin typeface="Times New Roman" pitchFamily="18" charset="0"/>
                <a:ea typeface="楷体_GB2312" pitchFamily="49" charset="-122"/>
              </a:rPr>
              <a:t>（</a:t>
            </a:r>
            <a:r>
              <a:rPr lang="en-US" altLang="zh-CN" sz="2800" b="1" dirty="0">
                <a:latin typeface="Times New Roman" pitchFamily="18" charset="0"/>
                <a:ea typeface="楷体_GB2312" pitchFamily="49" charset="-122"/>
              </a:rPr>
              <a:t>1</a:t>
            </a:r>
            <a:r>
              <a:rPr lang="zh-CN" altLang="en-US" sz="2800" b="1" dirty="0">
                <a:latin typeface="Times New Roman" pitchFamily="18" charset="0"/>
                <a:ea typeface="楷体_GB2312" pitchFamily="49" charset="-122"/>
              </a:rPr>
              <a:t>）从附表的热力学数据求</a:t>
            </a:r>
            <a:r>
              <a:rPr lang="en-US" altLang="zh-CN" sz="2800" b="1" dirty="0">
                <a:latin typeface="Times New Roman" pitchFamily="18" charset="0"/>
                <a:ea typeface="楷体_GB2312" pitchFamily="49" charset="-122"/>
              </a:rPr>
              <a:t>298.15K</a:t>
            </a:r>
            <a:r>
              <a:rPr lang="zh-CN" altLang="en-US" sz="2800" b="1" dirty="0">
                <a:latin typeface="Times New Roman" pitchFamily="18" charset="0"/>
                <a:ea typeface="楷体_GB2312" pitchFamily="49" charset="-122"/>
              </a:rPr>
              <a:t>，标准态下的△</a:t>
            </a:r>
            <a:r>
              <a:rPr lang="en-US" altLang="zh-CN" sz="2800" b="1" baseline="-25000" dirty="0" err="1">
                <a:latin typeface="Times New Roman" pitchFamily="18" charset="0"/>
                <a:ea typeface="楷体_GB2312" pitchFamily="49" charset="-122"/>
              </a:rPr>
              <a:t>r</a:t>
            </a:r>
            <a:r>
              <a:rPr lang="en-US" altLang="zh-CN" sz="2800" b="1" i="1" dirty="0" err="1">
                <a:latin typeface="Times New Roman" pitchFamily="18" charset="0"/>
                <a:ea typeface="楷体_GB2312" pitchFamily="49" charset="-122"/>
              </a:rPr>
              <a:t>G</a:t>
            </a:r>
            <a:r>
              <a:rPr lang="en-US" altLang="zh-CN" sz="2800" b="1" baseline="30000" dirty="0" err="1">
                <a:latin typeface="Times New Roman" pitchFamily="18" charset="0"/>
                <a:ea typeface="楷体_GB2312" pitchFamily="49" charset="-122"/>
                <a:sym typeface="Symbol" pitchFamily="18" charset="2"/>
              </a:rPr>
              <a:t></a:t>
            </a:r>
            <a:r>
              <a:rPr lang="en-US" altLang="zh-CN" sz="2800" b="1" baseline="-25000" dirty="0" err="1">
                <a:latin typeface="Times New Roman" pitchFamily="18" charset="0"/>
                <a:ea typeface="楷体_GB2312" pitchFamily="49" charset="-122"/>
              </a:rPr>
              <a:t>m</a:t>
            </a:r>
            <a:r>
              <a:rPr lang="zh-CN" altLang="en-US" sz="2800" b="1" dirty="0">
                <a:latin typeface="Times New Roman" pitchFamily="18" charset="0"/>
                <a:ea typeface="楷体_GB2312" pitchFamily="49" charset="-122"/>
              </a:rPr>
              <a:t>、△</a:t>
            </a:r>
            <a:r>
              <a:rPr lang="en-US" altLang="zh-CN" sz="2800" b="1" baseline="-25000" dirty="0" err="1">
                <a:latin typeface="Times New Roman" pitchFamily="18" charset="0"/>
                <a:ea typeface="楷体_GB2312" pitchFamily="49" charset="-122"/>
              </a:rPr>
              <a:t>r</a:t>
            </a:r>
            <a:r>
              <a:rPr lang="en-US" altLang="zh-CN" sz="2800" b="1" i="1" dirty="0" err="1">
                <a:latin typeface="Times New Roman" pitchFamily="18" charset="0"/>
                <a:ea typeface="楷体_GB2312" pitchFamily="49" charset="-122"/>
              </a:rPr>
              <a:t>H</a:t>
            </a:r>
            <a:r>
              <a:rPr lang="en-US" altLang="zh-CN" sz="2800" b="1" baseline="30000" dirty="0" err="1">
                <a:latin typeface="Times New Roman" pitchFamily="18" charset="0"/>
                <a:ea typeface="楷体_GB2312" pitchFamily="49" charset="-122"/>
                <a:sym typeface="Symbol" pitchFamily="18" charset="2"/>
              </a:rPr>
              <a:t></a:t>
            </a:r>
            <a:r>
              <a:rPr lang="en-US" altLang="zh-CN" sz="2800" b="1" baseline="-25000" dirty="0" err="1">
                <a:latin typeface="Times New Roman" pitchFamily="18" charset="0"/>
                <a:ea typeface="楷体_GB2312" pitchFamily="49" charset="-122"/>
              </a:rPr>
              <a:t>m</a:t>
            </a:r>
            <a:r>
              <a:rPr lang="zh-CN" altLang="en-US" sz="2800" b="1" dirty="0">
                <a:latin typeface="Times New Roman" pitchFamily="18" charset="0"/>
                <a:ea typeface="楷体_GB2312" pitchFamily="49" charset="-122"/>
              </a:rPr>
              <a:t>和△</a:t>
            </a:r>
            <a:r>
              <a:rPr lang="en-US" altLang="zh-CN" sz="2800" b="1" baseline="-25000" dirty="0" err="1">
                <a:latin typeface="Times New Roman" pitchFamily="18" charset="0"/>
                <a:ea typeface="楷体_GB2312" pitchFamily="49" charset="-122"/>
              </a:rPr>
              <a:t>r</a:t>
            </a:r>
            <a:r>
              <a:rPr lang="en-US" altLang="zh-CN" sz="2800" b="1" i="1" dirty="0" err="1">
                <a:latin typeface="Times New Roman" pitchFamily="18" charset="0"/>
                <a:ea typeface="楷体_GB2312" pitchFamily="49" charset="-122"/>
              </a:rPr>
              <a:t>S</a:t>
            </a:r>
            <a:r>
              <a:rPr lang="en-US" altLang="zh-CN" sz="2800" b="1" baseline="30000" dirty="0" err="1">
                <a:latin typeface="Times New Roman" pitchFamily="18" charset="0"/>
                <a:ea typeface="楷体_GB2312" pitchFamily="49" charset="-122"/>
                <a:sym typeface="Symbol" pitchFamily="18" charset="2"/>
              </a:rPr>
              <a:t></a:t>
            </a:r>
            <a:r>
              <a:rPr lang="en-US" altLang="zh-CN" sz="2800" b="1" baseline="-25000" dirty="0" err="1">
                <a:latin typeface="Times New Roman" pitchFamily="18" charset="0"/>
                <a:ea typeface="楷体_GB2312" pitchFamily="49" charset="-122"/>
              </a:rPr>
              <a:t>m</a:t>
            </a:r>
            <a:r>
              <a:rPr lang="zh-CN" altLang="en-US" sz="2800" b="1" dirty="0">
                <a:latin typeface="Times New Roman" pitchFamily="18" charset="0"/>
                <a:ea typeface="楷体_GB2312" pitchFamily="49" charset="-122"/>
              </a:rPr>
              <a:t>。</a:t>
            </a:r>
          </a:p>
          <a:p>
            <a:pPr>
              <a:lnSpc>
                <a:spcPct val="150000"/>
              </a:lnSpc>
            </a:pPr>
            <a:r>
              <a:rPr lang="zh-CN" altLang="en-US" sz="2800" b="1" dirty="0">
                <a:latin typeface="Times New Roman" pitchFamily="18" charset="0"/>
                <a:ea typeface="楷体_GB2312" pitchFamily="49" charset="-122"/>
              </a:rPr>
              <a:t>（</a:t>
            </a:r>
            <a:r>
              <a:rPr lang="en-US" altLang="zh-CN" sz="2800" b="1" dirty="0">
                <a:latin typeface="Times New Roman" pitchFamily="18" charset="0"/>
                <a:ea typeface="楷体_GB2312" pitchFamily="49" charset="-122"/>
              </a:rPr>
              <a:t>2</a:t>
            </a:r>
            <a:r>
              <a:rPr lang="zh-CN" altLang="en-US" sz="2800" b="1" dirty="0">
                <a:latin typeface="Times New Roman" pitchFamily="18" charset="0"/>
                <a:ea typeface="楷体_GB2312" pitchFamily="49" charset="-122"/>
              </a:rPr>
              <a:t>）如果在体内只有</a:t>
            </a:r>
            <a:r>
              <a:rPr lang="en-US" altLang="zh-CN" sz="2800" b="1" dirty="0">
                <a:latin typeface="Times New Roman" pitchFamily="18" charset="0"/>
                <a:ea typeface="楷体_GB2312" pitchFamily="49" charset="-122"/>
              </a:rPr>
              <a:t>30%</a:t>
            </a:r>
            <a:r>
              <a:rPr lang="zh-CN" altLang="en-US" sz="2800" b="1" dirty="0">
                <a:latin typeface="Times New Roman" pitchFamily="18" charset="0"/>
                <a:ea typeface="楷体_GB2312" pitchFamily="49" charset="-122"/>
              </a:rPr>
              <a:t>的自由能变转化为非体积功，求在</a:t>
            </a:r>
            <a:r>
              <a:rPr lang="en-US" altLang="zh-CN" sz="2800" b="1" dirty="0">
                <a:latin typeface="Times New Roman" pitchFamily="18" charset="0"/>
                <a:ea typeface="楷体_GB2312" pitchFamily="49" charset="-122"/>
              </a:rPr>
              <a:t>37℃</a:t>
            </a:r>
            <a:r>
              <a:rPr lang="zh-CN" altLang="en-US" sz="2800" b="1" dirty="0">
                <a:latin typeface="Times New Roman" pitchFamily="18" charset="0"/>
                <a:ea typeface="楷体_GB2312" pitchFamily="49" charset="-122"/>
              </a:rPr>
              <a:t>下，</a:t>
            </a:r>
            <a:r>
              <a:rPr lang="en-US" altLang="zh-CN" sz="2800" b="1" dirty="0">
                <a:latin typeface="Times New Roman" pitchFamily="18" charset="0"/>
                <a:ea typeface="楷体_GB2312" pitchFamily="49" charset="-122"/>
              </a:rPr>
              <a:t>1mol C</a:t>
            </a:r>
            <a:r>
              <a:rPr lang="en-US" altLang="zh-CN" sz="2800" b="1" baseline="-25000" dirty="0">
                <a:latin typeface="Times New Roman" pitchFamily="18" charset="0"/>
                <a:ea typeface="楷体_GB2312" pitchFamily="49" charset="-122"/>
              </a:rPr>
              <a:t>12</a:t>
            </a:r>
            <a:r>
              <a:rPr lang="en-US" altLang="zh-CN" sz="2800" b="1" dirty="0">
                <a:latin typeface="Times New Roman" pitchFamily="18" charset="0"/>
                <a:ea typeface="楷体_GB2312" pitchFamily="49" charset="-122"/>
              </a:rPr>
              <a:t>H</a:t>
            </a:r>
            <a:r>
              <a:rPr lang="en-US" altLang="zh-CN" sz="2800" b="1" baseline="-25000" dirty="0">
                <a:latin typeface="Times New Roman" pitchFamily="18" charset="0"/>
                <a:ea typeface="楷体_GB2312" pitchFamily="49" charset="-122"/>
              </a:rPr>
              <a:t>22</a:t>
            </a:r>
            <a:r>
              <a:rPr lang="en-US" altLang="zh-CN" sz="2800" b="1" dirty="0">
                <a:latin typeface="Times New Roman" pitchFamily="18" charset="0"/>
                <a:ea typeface="楷体_GB2312" pitchFamily="49" charset="-122"/>
              </a:rPr>
              <a:t>O</a:t>
            </a:r>
            <a:r>
              <a:rPr lang="en-US" altLang="zh-CN" sz="2800" b="1" baseline="-25000" dirty="0">
                <a:latin typeface="Times New Roman" pitchFamily="18" charset="0"/>
                <a:ea typeface="楷体_GB2312" pitchFamily="49" charset="-122"/>
              </a:rPr>
              <a:t>11</a:t>
            </a:r>
            <a:r>
              <a:rPr lang="zh-CN" altLang="en-US" sz="2800" b="1" dirty="0">
                <a:latin typeface="Times New Roman" pitchFamily="18" charset="0"/>
                <a:ea typeface="楷体_GB2312" pitchFamily="49" charset="-122"/>
              </a:rPr>
              <a:t>（</a:t>
            </a:r>
            <a:r>
              <a:rPr lang="en-US" altLang="zh-CN" sz="2800" b="1" dirty="0">
                <a:latin typeface="Times New Roman" pitchFamily="18" charset="0"/>
                <a:ea typeface="楷体_GB2312" pitchFamily="49" charset="-122"/>
              </a:rPr>
              <a:t>s</a:t>
            </a:r>
            <a:r>
              <a:rPr lang="zh-CN" altLang="en-US" sz="2800" b="1" dirty="0">
                <a:latin typeface="Times New Roman" pitchFamily="18" charset="0"/>
                <a:ea typeface="楷体_GB2312" pitchFamily="49" charset="-122"/>
              </a:rPr>
              <a:t>）进行代谢时可以得到多少非体积功。</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8FB904E8-3BA7-4889-B4B8-0186E8213BEB}" type="slidenum">
              <a:rPr lang="en-US" altLang="zh-CN"/>
              <a:pPr/>
              <a:t>76</a:t>
            </a:fld>
            <a:endParaRPr lang="en-US" altLang="zh-CN"/>
          </a:p>
        </p:txBody>
      </p:sp>
      <p:graphicFrame>
        <p:nvGraphicFramePr>
          <p:cNvPr id="619524" name="Object 4"/>
          <p:cNvGraphicFramePr>
            <a:graphicFrameLocks noChangeAspect="1"/>
          </p:cNvGraphicFramePr>
          <p:nvPr>
            <p:extLst>
              <p:ext uri="{D42A27DB-BD31-4B8C-83A1-F6EECF244321}">
                <p14:modId xmlns:p14="http://schemas.microsoft.com/office/powerpoint/2010/main" val="4154374835"/>
              </p:ext>
            </p:extLst>
          </p:nvPr>
        </p:nvGraphicFramePr>
        <p:xfrm>
          <a:off x="1172132" y="1412876"/>
          <a:ext cx="9924716" cy="2016124"/>
        </p:xfrm>
        <a:graphic>
          <a:graphicData uri="http://schemas.openxmlformats.org/presentationml/2006/ole">
            <mc:AlternateContent xmlns:mc="http://schemas.openxmlformats.org/markup-compatibility/2006">
              <mc:Choice xmlns:v="urn:schemas-microsoft-com:vml" Requires="v">
                <p:oleObj spid="_x0000_s619656" name="文档" r:id="rId3" imgW="7120897" imgH="1445812" progId="Word.Document.8">
                  <p:embed/>
                </p:oleObj>
              </mc:Choice>
              <mc:Fallback>
                <p:oleObj name="文档" r:id="rId3" imgW="7120897" imgH="1445812" progId="Word.Documen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2132" y="1412876"/>
                        <a:ext cx="9924716" cy="2016124"/>
                      </a:xfrm>
                      <a:prstGeom prst="rect">
                        <a:avLst/>
                      </a:prstGeom>
                      <a:noFill/>
                      <a:extLst/>
                    </p:spPr>
                  </p:pic>
                </p:oleObj>
              </mc:Fallback>
            </mc:AlternateContent>
          </a:graphicData>
        </a:graphic>
      </p:graphicFrame>
      <p:graphicFrame>
        <p:nvGraphicFramePr>
          <p:cNvPr id="619525" name="Object 5"/>
          <p:cNvGraphicFramePr>
            <a:graphicFrameLocks noChangeAspect="1"/>
          </p:cNvGraphicFramePr>
          <p:nvPr>
            <p:extLst>
              <p:ext uri="{D42A27DB-BD31-4B8C-83A1-F6EECF244321}">
                <p14:modId xmlns:p14="http://schemas.microsoft.com/office/powerpoint/2010/main" val="1418290659"/>
              </p:ext>
            </p:extLst>
          </p:nvPr>
        </p:nvGraphicFramePr>
        <p:xfrm>
          <a:off x="1127448" y="3284984"/>
          <a:ext cx="8823557" cy="3730625"/>
        </p:xfrm>
        <a:graphic>
          <a:graphicData uri="http://schemas.openxmlformats.org/presentationml/2006/ole">
            <mc:AlternateContent xmlns:mc="http://schemas.openxmlformats.org/markup-compatibility/2006">
              <mc:Choice xmlns:v="urn:schemas-microsoft-com:vml" Requires="v">
                <p:oleObj spid="_x0000_s619657" name="文档" r:id="rId5" imgW="6096611" imgH="2575172" progId="Word.Document.8">
                  <p:embed/>
                </p:oleObj>
              </mc:Choice>
              <mc:Fallback>
                <p:oleObj name="文档" r:id="rId5" imgW="6096611" imgH="2575172" progId="Word.Document.8">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7448" y="3284984"/>
                        <a:ext cx="8823557" cy="3730625"/>
                      </a:xfrm>
                      <a:prstGeom prst="rect">
                        <a:avLst/>
                      </a:prstGeom>
                      <a:noFill/>
                      <a:extLst/>
                    </p:spPr>
                  </p:pic>
                </p:oleObj>
              </mc:Fallback>
            </mc:AlternateContent>
          </a:graphicData>
        </a:graphic>
      </p:graphicFrame>
      <p:sp>
        <p:nvSpPr>
          <p:cNvPr id="619526" name="Rectangle 6"/>
          <p:cNvSpPr>
            <a:spLocks noChangeArrowheads="1"/>
          </p:cNvSpPr>
          <p:nvPr/>
        </p:nvSpPr>
        <p:spPr bwMode="auto">
          <a:xfrm>
            <a:off x="2687639" y="549276"/>
            <a:ext cx="6503987" cy="354649"/>
          </a:xfrm>
          <a:prstGeom prst="rect">
            <a:avLst/>
          </a:prstGeom>
          <a:noFill/>
          <a:ln w="9525" algn="ctr">
            <a:noFill/>
            <a:miter lim="800000"/>
            <a:headEnd/>
            <a:tailEnd/>
          </a:ln>
          <a:effectLst/>
        </p:spPr>
        <p:txBody>
          <a:bodyPr>
            <a:spAutoFit/>
          </a:bodyPr>
          <a:lstStyle/>
          <a:p>
            <a:r>
              <a:rPr kumimoji="0" lang="en-US" altLang="zh-CN" sz="2400" b="1">
                <a:solidFill>
                  <a:schemeClr val="tx1"/>
                </a:solidFill>
              </a:rPr>
              <a:t>C</a:t>
            </a:r>
            <a:r>
              <a:rPr kumimoji="0" lang="en-US" altLang="zh-CN" sz="2400" b="1" baseline="-25000">
                <a:solidFill>
                  <a:schemeClr val="tx1"/>
                </a:solidFill>
              </a:rPr>
              <a:t>12</a:t>
            </a:r>
            <a:r>
              <a:rPr kumimoji="0" lang="en-US" altLang="zh-CN" sz="2400" b="1">
                <a:solidFill>
                  <a:schemeClr val="tx1"/>
                </a:solidFill>
              </a:rPr>
              <a:t>H</a:t>
            </a:r>
            <a:r>
              <a:rPr kumimoji="0" lang="en-US" altLang="zh-CN" sz="2400" b="1" baseline="-25000">
                <a:solidFill>
                  <a:schemeClr val="tx1"/>
                </a:solidFill>
              </a:rPr>
              <a:t>22</a:t>
            </a:r>
            <a:r>
              <a:rPr kumimoji="0" lang="en-US" altLang="zh-CN" sz="2400" b="1">
                <a:solidFill>
                  <a:schemeClr val="tx1"/>
                </a:solidFill>
              </a:rPr>
              <a:t>O</a:t>
            </a:r>
            <a:r>
              <a:rPr kumimoji="0" lang="en-US" altLang="zh-CN" sz="2400" b="1" baseline="-25000">
                <a:solidFill>
                  <a:schemeClr val="tx1"/>
                </a:solidFill>
              </a:rPr>
              <a:t>11</a:t>
            </a:r>
            <a:r>
              <a:rPr kumimoji="0" lang="zh-CN" altLang="en-US" sz="2400" b="1">
                <a:solidFill>
                  <a:schemeClr val="tx1"/>
                </a:solidFill>
              </a:rPr>
              <a:t>（</a:t>
            </a:r>
            <a:r>
              <a:rPr kumimoji="0" lang="en-US" altLang="zh-CN" sz="2400" b="1">
                <a:solidFill>
                  <a:schemeClr val="tx1"/>
                </a:solidFill>
              </a:rPr>
              <a:t>s</a:t>
            </a:r>
            <a:r>
              <a:rPr kumimoji="0" lang="zh-CN" altLang="en-US" sz="2400" b="1">
                <a:solidFill>
                  <a:schemeClr val="tx1"/>
                </a:solidFill>
              </a:rPr>
              <a:t>）</a:t>
            </a:r>
            <a:r>
              <a:rPr kumimoji="0" lang="en-US" altLang="zh-CN" sz="2400" b="1">
                <a:solidFill>
                  <a:schemeClr val="tx1"/>
                </a:solidFill>
              </a:rPr>
              <a:t>+ 12O</a:t>
            </a:r>
            <a:r>
              <a:rPr kumimoji="0" lang="en-US" altLang="zh-CN" sz="2400" b="1" baseline="-25000">
                <a:solidFill>
                  <a:schemeClr val="tx1"/>
                </a:solidFill>
              </a:rPr>
              <a:t>2</a:t>
            </a:r>
            <a:r>
              <a:rPr kumimoji="0" lang="en-US" altLang="zh-CN" sz="2400" b="1">
                <a:solidFill>
                  <a:schemeClr val="tx1"/>
                </a:solidFill>
              </a:rPr>
              <a:t>(g) = 12CO</a:t>
            </a:r>
            <a:r>
              <a:rPr kumimoji="0" lang="en-US" altLang="zh-CN" sz="2400" b="1" baseline="-25000">
                <a:solidFill>
                  <a:schemeClr val="tx1"/>
                </a:solidFill>
              </a:rPr>
              <a:t>2</a:t>
            </a:r>
            <a:r>
              <a:rPr kumimoji="0" lang="en-US" altLang="zh-CN" sz="2400" b="1">
                <a:solidFill>
                  <a:schemeClr val="tx1"/>
                </a:solidFill>
              </a:rPr>
              <a:t>(g) + 11H</a:t>
            </a:r>
            <a:r>
              <a:rPr kumimoji="0" lang="en-US" altLang="zh-CN" sz="2400" b="1" baseline="-25000">
                <a:solidFill>
                  <a:schemeClr val="tx1"/>
                </a:solidFill>
              </a:rPr>
              <a:t>2</a:t>
            </a:r>
            <a:r>
              <a:rPr kumimoji="0" lang="en-US" altLang="zh-CN" sz="2400" b="1">
                <a:solidFill>
                  <a:schemeClr val="tx1"/>
                </a:solidFill>
              </a:rPr>
              <a:t>O(l)</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19525"/>
                                        </p:tgtEl>
                                        <p:attrNameLst>
                                          <p:attrName>style.visibility</p:attrName>
                                        </p:attrNameLst>
                                      </p:cBhvr>
                                      <p:to>
                                        <p:strVal val="visible"/>
                                      </p:to>
                                    </p:set>
                                    <p:animEffect transition="in" filter="slide(fromBottom)">
                                      <p:cBhvr>
                                        <p:cTn id="7" dur="500"/>
                                        <p:tgtEl>
                                          <p:spTgt spid="619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653A642-198C-4F88-A95B-022D5419E6B6}" type="slidenum">
              <a:rPr lang="en-US" altLang="zh-CN"/>
              <a:pPr/>
              <a:t>77</a:t>
            </a:fld>
            <a:endParaRPr lang="en-US" altLang="zh-CN"/>
          </a:p>
        </p:txBody>
      </p:sp>
      <p:graphicFrame>
        <p:nvGraphicFramePr>
          <p:cNvPr id="620549" name="Object 5"/>
          <p:cNvGraphicFramePr>
            <a:graphicFrameLocks noGrp="1" noChangeAspect="1"/>
          </p:cNvGraphicFramePr>
          <p:nvPr>
            <p:ph idx="1"/>
            <p:extLst>
              <p:ext uri="{D42A27DB-BD31-4B8C-83A1-F6EECF244321}">
                <p14:modId xmlns:p14="http://schemas.microsoft.com/office/powerpoint/2010/main" val="1341507392"/>
              </p:ext>
            </p:extLst>
          </p:nvPr>
        </p:nvGraphicFramePr>
        <p:xfrm>
          <a:off x="186351" y="1844824"/>
          <a:ext cx="11396049" cy="3456384"/>
        </p:xfrm>
        <a:graphic>
          <a:graphicData uri="http://schemas.openxmlformats.org/presentationml/2006/ole">
            <mc:AlternateContent xmlns:mc="http://schemas.openxmlformats.org/markup-compatibility/2006">
              <mc:Choice xmlns:v="urn:schemas-microsoft-com:vml" Requires="v">
                <p:oleObj spid="_x0000_s620615" name="文档" r:id="rId3" imgW="6874850" imgH="2094915" progId="Word.Document.8">
                  <p:embed/>
                </p:oleObj>
              </mc:Choice>
              <mc:Fallback>
                <p:oleObj name="文档" r:id="rId3" imgW="6874850" imgH="2094915" progId="Word.Document.8">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351" y="1844824"/>
                        <a:ext cx="11396049" cy="3456384"/>
                      </a:xfrm>
                      <a:prstGeom prst="rect">
                        <a:avLst/>
                      </a:prstGeom>
                      <a:noFill/>
                      <a:ln>
                        <a:noFill/>
                      </a:ln>
                      <a:effectLs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ctrTitle"/>
          </p:nvPr>
        </p:nvSpPr>
        <p:spPr>
          <a:xfrm>
            <a:off x="2209800" y="2480718"/>
            <a:ext cx="8458200" cy="769441"/>
          </a:xfrm>
        </p:spPr>
        <p:txBody>
          <a:bodyPr/>
          <a:lstStyle/>
          <a:p>
            <a:r>
              <a:rPr lang="zh-CN" altLang="en-US"/>
              <a:t>标准平衡常数与化学反应的极限</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p:cNvSpPr>
            <a:spLocks noGrp="1"/>
          </p:cNvSpPr>
          <p:nvPr>
            <p:ph type="sldNum" sz="quarter" idx="12"/>
          </p:nvPr>
        </p:nvSpPr>
        <p:spPr/>
        <p:txBody>
          <a:bodyPr/>
          <a:lstStyle/>
          <a:p>
            <a:fld id="{5E938EAC-106B-4D4F-A0DC-12768F9BAC3B}" type="slidenum">
              <a:rPr lang="en-US" altLang="zh-CN"/>
              <a:pPr/>
              <a:t>79</a:t>
            </a:fld>
            <a:endParaRPr lang="en-US" altLang="zh-CN"/>
          </a:p>
        </p:txBody>
      </p:sp>
      <p:sp>
        <p:nvSpPr>
          <p:cNvPr id="504834" name="Rectangle 2"/>
          <p:cNvSpPr>
            <a:spLocks noGrp="1" noChangeArrowheads="1"/>
          </p:cNvSpPr>
          <p:nvPr>
            <p:ph type="title"/>
          </p:nvPr>
        </p:nvSpPr>
        <p:spPr>
          <a:xfrm>
            <a:off x="3079751" y="257175"/>
            <a:ext cx="3603625" cy="579438"/>
          </a:xfrm>
        </p:spPr>
        <p:txBody>
          <a:bodyPr/>
          <a:lstStyle/>
          <a:p>
            <a:r>
              <a:rPr lang="zh-CN" altLang="en-US"/>
              <a:t>第 六 章   化学平衡</a:t>
            </a:r>
          </a:p>
        </p:txBody>
      </p:sp>
      <p:grpSp>
        <p:nvGrpSpPr>
          <p:cNvPr id="504835" name="Group 3"/>
          <p:cNvGrpSpPr>
            <a:grpSpLocks/>
          </p:cNvGrpSpPr>
          <p:nvPr/>
        </p:nvGrpSpPr>
        <p:grpSpPr bwMode="auto">
          <a:xfrm>
            <a:off x="2208213" y="1773238"/>
            <a:ext cx="7861300" cy="571500"/>
            <a:chOff x="427" y="766"/>
            <a:chExt cx="4952" cy="360"/>
          </a:xfrm>
        </p:grpSpPr>
        <p:graphicFrame>
          <p:nvGraphicFramePr>
            <p:cNvPr id="504836" name="Object 4"/>
            <p:cNvGraphicFramePr>
              <a:graphicFrameLocks noChangeAspect="1"/>
            </p:cNvGraphicFramePr>
            <p:nvPr/>
          </p:nvGraphicFramePr>
          <p:xfrm>
            <a:off x="427" y="766"/>
            <a:ext cx="3673" cy="360"/>
          </p:xfrm>
          <a:graphic>
            <a:graphicData uri="http://schemas.openxmlformats.org/presentationml/2006/ole">
              <mc:AlternateContent xmlns:mc="http://schemas.openxmlformats.org/markup-compatibility/2006">
                <mc:Choice xmlns:v="urn:schemas-microsoft-com:vml" Requires="v">
                  <p:oleObj spid="_x0000_s505367" name="公式" r:id="rId4" imgW="2044440" imgH="228600" progId="Equation.3">
                    <p:embed/>
                  </p:oleObj>
                </mc:Choice>
                <mc:Fallback>
                  <p:oleObj name="公式" r:id="rId4" imgW="2044440" imgH="2286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 y="766"/>
                          <a:ext cx="3673"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4837" name="Text Box 5"/>
            <p:cNvSpPr txBox="1">
              <a:spLocks noChangeArrowheads="1"/>
            </p:cNvSpPr>
            <p:nvPr/>
          </p:nvSpPr>
          <p:spPr bwMode="auto">
            <a:xfrm>
              <a:off x="4105" y="783"/>
              <a:ext cx="1274" cy="288"/>
            </a:xfrm>
            <a:prstGeom prst="rect">
              <a:avLst/>
            </a:prstGeom>
            <a:noFill/>
            <a:ln w="9525">
              <a:noFill/>
              <a:miter lim="800000"/>
              <a:headEnd/>
              <a:tailEnd/>
            </a:ln>
            <a:effectLst/>
          </p:spPr>
          <p:txBody>
            <a:bodyPr wrap="none">
              <a:spAutoFit/>
            </a:bodyPr>
            <a:lstStyle/>
            <a:p>
              <a:pPr>
                <a:lnSpc>
                  <a:spcPct val="100000"/>
                </a:lnSpc>
                <a:spcBef>
                  <a:spcPct val="0"/>
                </a:spcBef>
              </a:pPr>
              <a:r>
                <a:rPr kumimoji="0" lang="zh-CN" altLang="en-US" sz="2400" b="1">
                  <a:solidFill>
                    <a:schemeClr val="accent2"/>
                  </a:solidFill>
                </a:rPr>
                <a:t>的合成氨反应</a:t>
              </a:r>
            </a:p>
          </p:txBody>
        </p:sp>
      </p:grpSp>
      <p:grpSp>
        <p:nvGrpSpPr>
          <p:cNvPr id="504838" name="Group 6"/>
          <p:cNvGrpSpPr>
            <a:grpSpLocks/>
          </p:cNvGrpSpPr>
          <p:nvPr/>
        </p:nvGrpSpPr>
        <p:grpSpPr bwMode="auto">
          <a:xfrm>
            <a:off x="6311901" y="2636839"/>
            <a:ext cx="3457575" cy="3597275"/>
            <a:chOff x="3061" y="1296"/>
            <a:chExt cx="2576" cy="2566"/>
          </a:xfrm>
        </p:grpSpPr>
        <p:graphicFrame>
          <p:nvGraphicFramePr>
            <p:cNvPr id="504839" name="Object 7"/>
            <p:cNvGraphicFramePr>
              <a:graphicFrameLocks noChangeAspect="1"/>
            </p:cNvGraphicFramePr>
            <p:nvPr/>
          </p:nvGraphicFramePr>
          <p:xfrm>
            <a:off x="3061" y="1296"/>
            <a:ext cx="2576" cy="2566"/>
          </p:xfrm>
          <a:graphic>
            <a:graphicData uri="http://schemas.openxmlformats.org/presentationml/2006/ole">
              <mc:AlternateContent xmlns:mc="http://schemas.openxmlformats.org/markup-compatibility/2006">
                <mc:Choice xmlns:v="urn:schemas-microsoft-com:vml" Requires="v">
                  <p:oleObj spid="_x0000_s505368" name="位图图像" r:id="rId6" imgW="2266667" imgH="2580952" progId="Paint.Picture">
                    <p:embed/>
                  </p:oleObj>
                </mc:Choice>
                <mc:Fallback>
                  <p:oleObj name="位图图像" r:id="rId6" imgW="2266667" imgH="2580952" progId="Paint.Picture">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1" y="1296"/>
                          <a:ext cx="2576" cy="25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4840" name="Object 8"/>
            <p:cNvGraphicFramePr>
              <a:graphicFrameLocks noChangeAspect="1"/>
            </p:cNvGraphicFramePr>
            <p:nvPr/>
          </p:nvGraphicFramePr>
          <p:xfrm>
            <a:off x="4286" y="2931"/>
            <a:ext cx="706" cy="267"/>
          </p:xfrm>
          <a:graphic>
            <a:graphicData uri="http://schemas.openxmlformats.org/presentationml/2006/ole">
              <mc:AlternateContent xmlns:mc="http://schemas.openxmlformats.org/markup-compatibility/2006">
                <mc:Choice xmlns:v="urn:schemas-microsoft-com:vml" Requires="v">
                  <p:oleObj spid="_x0000_s505369" name="公式" r:id="rId8" imgW="634680" imgH="241200" progId="Equation.3">
                    <p:embed/>
                  </p:oleObj>
                </mc:Choice>
                <mc:Fallback>
                  <p:oleObj name="公式" r:id="rId8" imgW="634680" imgH="241200" progId="Equation.3">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6" y="2931"/>
                          <a:ext cx="706" cy="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4841" name="Object 9"/>
            <p:cNvGraphicFramePr>
              <a:graphicFrameLocks noChangeAspect="1"/>
            </p:cNvGraphicFramePr>
            <p:nvPr/>
          </p:nvGraphicFramePr>
          <p:xfrm>
            <a:off x="3742" y="2296"/>
            <a:ext cx="681" cy="259"/>
          </p:xfrm>
          <a:graphic>
            <a:graphicData uri="http://schemas.openxmlformats.org/presentationml/2006/ole">
              <mc:AlternateContent xmlns:mc="http://schemas.openxmlformats.org/markup-compatibility/2006">
                <mc:Choice xmlns:v="urn:schemas-microsoft-com:vml" Requires="v">
                  <p:oleObj spid="_x0000_s505370" name="公式" r:id="rId10" imgW="634680" imgH="241200" progId="Equation.3">
                    <p:embed/>
                  </p:oleObj>
                </mc:Choice>
                <mc:Fallback>
                  <p:oleObj name="公式" r:id="rId10" imgW="634680" imgH="241200" progId="Equation.3">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2" y="2296"/>
                          <a:ext cx="681"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4842" name="Object 10"/>
            <p:cNvGraphicFramePr>
              <a:graphicFrameLocks noChangeAspect="1"/>
            </p:cNvGraphicFramePr>
            <p:nvPr/>
          </p:nvGraphicFramePr>
          <p:xfrm>
            <a:off x="4604" y="2432"/>
            <a:ext cx="665" cy="241"/>
          </p:xfrm>
          <a:graphic>
            <a:graphicData uri="http://schemas.openxmlformats.org/presentationml/2006/ole">
              <mc:AlternateContent xmlns:mc="http://schemas.openxmlformats.org/markup-compatibility/2006">
                <mc:Choice xmlns:v="urn:schemas-microsoft-com:vml" Requires="v">
                  <p:oleObj spid="_x0000_s505371" name="公式" r:id="rId12" imgW="634680" imgH="241200" progId="Equation.3">
                    <p:embed/>
                  </p:oleObj>
                </mc:Choice>
                <mc:Fallback>
                  <p:oleObj name="公式" r:id="rId12" imgW="634680" imgH="241200" progId="Equation.3">
                    <p:embed/>
                    <p:pic>
                      <p:nvPicPr>
                        <p:cNvPr id="0"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04" y="2432"/>
                          <a:ext cx="665"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4843" name="Object 11"/>
            <p:cNvGraphicFramePr>
              <a:graphicFrameLocks noChangeAspect="1"/>
            </p:cNvGraphicFramePr>
            <p:nvPr/>
          </p:nvGraphicFramePr>
          <p:xfrm>
            <a:off x="3241" y="3558"/>
            <a:ext cx="660" cy="256"/>
          </p:xfrm>
          <a:graphic>
            <a:graphicData uri="http://schemas.openxmlformats.org/presentationml/2006/ole">
              <mc:AlternateContent xmlns:mc="http://schemas.openxmlformats.org/markup-compatibility/2006">
                <mc:Choice xmlns:v="urn:schemas-microsoft-com:vml" Requires="v">
                  <p:oleObj spid="_x0000_s505372" name="公式" r:id="rId14" imgW="520560" imgH="203040" progId="Equation.3">
                    <p:embed/>
                  </p:oleObj>
                </mc:Choice>
                <mc:Fallback>
                  <p:oleObj name="公式" r:id="rId14" imgW="520560" imgH="203040" progId="Equation.3">
                    <p:embed/>
                    <p:pic>
                      <p:nvPicPr>
                        <p:cNvPr id="0"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41" y="3558"/>
                          <a:ext cx="660"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4844" name="Object 12"/>
            <p:cNvGraphicFramePr>
              <a:graphicFrameLocks noChangeAspect="1"/>
            </p:cNvGraphicFramePr>
            <p:nvPr/>
          </p:nvGraphicFramePr>
          <p:xfrm>
            <a:off x="5169" y="3580"/>
            <a:ext cx="399" cy="257"/>
          </p:xfrm>
          <a:graphic>
            <a:graphicData uri="http://schemas.openxmlformats.org/presentationml/2006/ole">
              <mc:AlternateContent xmlns:mc="http://schemas.openxmlformats.org/markup-compatibility/2006">
                <mc:Choice xmlns:v="urn:schemas-microsoft-com:vml" Requires="v">
                  <p:oleObj spid="_x0000_s505373" name="公式" r:id="rId16" imgW="317160" imgH="203040" progId="Equation.3">
                    <p:embed/>
                  </p:oleObj>
                </mc:Choice>
                <mc:Fallback>
                  <p:oleObj name="公式" r:id="rId16" imgW="317160" imgH="203040" progId="Equation.3">
                    <p:embed/>
                    <p:pic>
                      <p:nvPicPr>
                        <p:cNvPr id="0"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69" y="3580"/>
                          <a:ext cx="399"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4845" name="Text Box 13"/>
            <p:cNvSpPr txBox="1">
              <a:spLocks noChangeArrowheads="1"/>
            </p:cNvSpPr>
            <p:nvPr/>
          </p:nvSpPr>
          <p:spPr bwMode="auto">
            <a:xfrm>
              <a:off x="4286" y="3414"/>
              <a:ext cx="654" cy="329"/>
            </a:xfrm>
            <a:prstGeom prst="rect">
              <a:avLst/>
            </a:prstGeom>
            <a:noFill/>
            <a:ln w="9525" algn="ctr">
              <a:noFill/>
              <a:miter lim="800000"/>
              <a:headEnd/>
              <a:tailEnd/>
            </a:ln>
            <a:effectLst/>
          </p:spPr>
          <p:txBody>
            <a:bodyPr wrap="none">
              <a:spAutoFit/>
            </a:bodyPr>
            <a:lstStyle/>
            <a:p>
              <a:pPr>
                <a:lnSpc>
                  <a:spcPct val="100000"/>
                </a:lnSpc>
                <a:spcBef>
                  <a:spcPct val="0"/>
                </a:spcBef>
              </a:pPr>
              <a:r>
                <a:rPr kumimoji="0" lang="en-US" altLang="zh-CN" sz="2400" b="1">
                  <a:solidFill>
                    <a:schemeClr val="accent2"/>
                  </a:solidFill>
                </a:rPr>
                <a:t>0.482</a:t>
              </a:r>
            </a:p>
          </p:txBody>
        </p:sp>
      </p:grpSp>
      <p:graphicFrame>
        <p:nvGraphicFramePr>
          <p:cNvPr id="504846" name="Object 14"/>
          <p:cNvGraphicFramePr>
            <a:graphicFrameLocks noChangeAspect="1"/>
          </p:cNvGraphicFramePr>
          <p:nvPr/>
        </p:nvGraphicFramePr>
        <p:xfrm>
          <a:off x="2711451" y="4508501"/>
          <a:ext cx="2760663" cy="468313"/>
        </p:xfrm>
        <a:graphic>
          <a:graphicData uri="http://schemas.openxmlformats.org/presentationml/2006/ole">
            <mc:AlternateContent xmlns:mc="http://schemas.openxmlformats.org/markup-compatibility/2006">
              <mc:Choice xmlns:v="urn:schemas-microsoft-com:vml" Requires="v">
                <p:oleObj spid="_x0000_s505374" name="公式" r:id="rId18" imgW="1066680" imgH="203040" progId="Equation.3">
                  <p:embed/>
                </p:oleObj>
              </mc:Choice>
              <mc:Fallback>
                <p:oleObj name="公式" r:id="rId18" imgW="1066680" imgH="203040" progId="Equation.3">
                  <p:embed/>
                  <p:pic>
                    <p:nvPicPr>
                      <p:cNvPr id="0" name="Picture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11451" y="4508501"/>
                        <a:ext cx="2760663"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4847" name="Text Box 15"/>
          <p:cNvSpPr txBox="1">
            <a:spLocks noChangeArrowheads="1"/>
          </p:cNvSpPr>
          <p:nvPr/>
        </p:nvSpPr>
        <p:spPr bwMode="auto">
          <a:xfrm>
            <a:off x="1919288" y="1073151"/>
            <a:ext cx="8399462" cy="519113"/>
          </a:xfrm>
          <a:prstGeom prst="rect">
            <a:avLst/>
          </a:prstGeom>
          <a:noFill/>
          <a:ln w="9525">
            <a:noFill/>
            <a:miter lim="800000"/>
            <a:headEnd/>
            <a:tailEnd/>
          </a:ln>
          <a:effectLst/>
        </p:spPr>
        <p:txBody>
          <a:bodyPr wrap="none">
            <a:spAutoFit/>
          </a:bodyPr>
          <a:lstStyle/>
          <a:p>
            <a:pPr>
              <a:lnSpc>
                <a:spcPct val="100000"/>
              </a:lnSpc>
              <a:spcBef>
                <a:spcPct val="0"/>
              </a:spcBef>
            </a:pPr>
            <a:r>
              <a:rPr kumimoji="0" lang="zh-CN" altLang="en-US" sz="2800" b="1">
                <a:solidFill>
                  <a:schemeClr val="accent2"/>
                </a:solidFill>
                <a:ea typeface="楷体_GB2312" pitchFamily="49" charset="-122"/>
              </a:rPr>
              <a:t>一定温度、压力配比下，化学反应总是有确定的方向</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ctrTitle"/>
          </p:nvPr>
        </p:nvSpPr>
        <p:spPr/>
        <p:txBody>
          <a:bodyPr/>
          <a:lstStyle/>
          <a:p>
            <a:r>
              <a:rPr lang="zh-CN" altLang="en-US" b="1">
                <a:latin typeface="楷体_GB2312" pitchFamily="49" charset="-122"/>
                <a:ea typeface="楷体_GB2312" pitchFamily="49" charset="-122"/>
              </a:rPr>
              <a:t>第一节    热力学基本概念 </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p:cNvSpPr>
            <a:spLocks noGrp="1"/>
          </p:cNvSpPr>
          <p:nvPr>
            <p:ph type="sldNum" sz="quarter" idx="12"/>
          </p:nvPr>
        </p:nvSpPr>
        <p:spPr/>
        <p:txBody>
          <a:bodyPr/>
          <a:lstStyle/>
          <a:p>
            <a:fld id="{5021B7E7-76C0-40D8-84F8-24254E7CBDF2}" type="slidenum">
              <a:rPr lang="en-US" altLang="zh-CN"/>
              <a:pPr/>
              <a:t>80</a:t>
            </a:fld>
            <a:endParaRPr lang="en-US" altLang="zh-CN"/>
          </a:p>
        </p:txBody>
      </p:sp>
      <p:sp>
        <p:nvSpPr>
          <p:cNvPr id="506882" name="Text Box 2"/>
          <p:cNvSpPr txBox="1">
            <a:spLocks noGrp="1" noChangeArrowheads="1"/>
          </p:cNvSpPr>
          <p:nvPr>
            <p:ph type="title"/>
          </p:nvPr>
        </p:nvSpPr>
        <p:spPr>
          <a:xfrm>
            <a:off x="1146864" y="178485"/>
            <a:ext cx="4939173" cy="646331"/>
          </a:xfrm>
          <a:noFill/>
          <a:ln/>
        </p:spPr>
        <p:txBody>
          <a:bodyPr/>
          <a:lstStyle/>
          <a:p>
            <a:pPr algn="ctr">
              <a:spcBef>
                <a:spcPct val="50000"/>
              </a:spcBef>
            </a:pPr>
            <a:r>
              <a:rPr kumimoji="1" lang="zh-CN" altLang="en-US" sz="3600" dirty="0">
                <a:solidFill>
                  <a:schemeClr val="tx1"/>
                </a:solidFill>
                <a:effectLst>
                  <a:outerShdw blurRad="38100" dist="38100" dir="2700000" algn="tl">
                    <a:srgbClr val="FFFFFF"/>
                  </a:outerShdw>
                </a:effectLst>
                <a:latin typeface="楷体_GB2312" pitchFamily="49" charset="-122"/>
                <a:ea typeface="楷体_GB2312" pitchFamily="49" charset="-122"/>
              </a:rPr>
              <a:t>化学反应的等温方程式</a:t>
            </a:r>
            <a:r>
              <a:rPr kumimoji="1" lang="zh-CN" altLang="en-US" sz="3600" dirty="0">
                <a:solidFill>
                  <a:schemeClr val="tx1"/>
                </a:solidFill>
                <a:latin typeface="楷体_GB2312" pitchFamily="49" charset="-122"/>
                <a:ea typeface="楷体_GB2312" pitchFamily="49" charset="-122"/>
              </a:rPr>
              <a:t> </a:t>
            </a:r>
          </a:p>
        </p:txBody>
      </p:sp>
      <p:sp>
        <p:nvSpPr>
          <p:cNvPr id="506883" name="Text Box 3"/>
          <p:cNvSpPr txBox="1">
            <a:spLocks noChangeArrowheads="1"/>
          </p:cNvSpPr>
          <p:nvPr/>
        </p:nvSpPr>
        <p:spPr bwMode="auto">
          <a:xfrm>
            <a:off x="484188" y="1209676"/>
            <a:ext cx="8458200" cy="519113"/>
          </a:xfrm>
          <a:prstGeom prst="rect">
            <a:avLst/>
          </a:prstGeom>
          <a:noFill/>
          <a:ln w="9525">
            <a:noFill/>
            <a:miter lim="800000"/>
            <a:headEnd/>
            <a:tailEnd/>
          </a:ln>
          <a:effectLst/>
        </p:spPr>
        <p:txBody>
          <a:bodyPr>
            <a:spAutoFit/>
          </a:bodyPr>
          <a:lstStyle/>
          <a:p>
            <a:pPr>
              <a:lnSpc>
                <a:spcPct val="100000"/>
              </a:lnSpc>
            </a:pPr>
            <a:r>
              <a:rPr lang="zh-CN" altLang="en-US" sz="2800" b="1" dirty="0">
                <a:solidFill>
                  <a:schemeClr val="tx1"/>
                </a:solidFill>
                <a:ea typeface="楷体_GB2312" pitchFamily="49" charset="-122"/>
              </a:rPr>
              <a:t>对于任意的化学反应：</a:t>
            </a:r>
            <a:r>
              <a:rPr lang="en-US" altLang="zh-CN" sz="2800" b="1" i="1" dirty="0" err="1">
                <a:solidFill>
                  <a:schemeClr val="tx1"/>
                </a:solidFill>
                <a:ea typeface="楷体_GB2312" pitchFamily="49" charset="-122"/>
              </a:rPr>
              <a:t>a</a:t>
            </a:r>
            <a:r>
              <a:rPr lang="en-US" altLang="zh-CN" sz="2800" b="1" dirty="0" err="1">
                <a:solidFill>
                  <a:schemeClr val="tx1"/>
                </a:solidFill>
                <a:ea typeface="楷体_GB2312" pitchFamily="49" charset="-122"/>
              </a:rPr>
              <a:t>A</a:t>
            </a:r>
            <a:r>
              <a:rPr lang="en-US" altLang="zh-CN" sz="2800" b="1" dirty="0">
                <a:solidFill>
                  <a:schemeClr val="tx1"/>
                </a:solidFill>
                <a:ea typeface="楷体_GB2312" pitchFamily="49" charset="-122"/>
              </a:rPr>
              <a:t> + </a:t>
            </a:r>
            <a:r>
              <a:rPr lang="en-US" altLang="zh-CN" sz="2800" b="1" i="1" dirty="0" err="1">
                <a:solidFill>
                  <a:schemeClr val="tx1"/>
                </a:solidFill>
                <a:ea typeface="楷体_GB2312" pitchFamily="49" charset="-122"/>
              </a:rPr>
              <a:t>b</a:t>
            </a:r>
            <a:r>
              <a:rPr lang="en-US" altLang="zh-CN" sz="2800" b="1" dirty="0" err="1">
                <a:solidFill>
                  <a:schemeClr val="tx1"/>
                </a:solidFill>
                <a:ea typeface="楷体_GB2312" pitchFamily="49" charset="-122"/>
              </a:rPr>
              <a:t>B</a:t>
            </a:r>
            <a:r>
              <a:rPr lang="en-US" altLang="zh-CN" sz="2800" b="1" dirty="0">
                <a:solidFill>
                  <a:schemeClr val="tx1"/>
                </a:solidFill>
                <a:ea typeface="楷体_GB2312" pitchFamily="49" charset="-122"/>
              </a:rPr>
              <a:t> = </a:t>
            </a:r>
            <a:r>
              <a:rPr lang="en-US" altLang="zh-CN" sz="2800" b="1" i="1" dirty="0" err="1">
                <a:solidFill>
                  <a:schemeClr val="tx1"/>
                </a:solidFill>
                <a:ea typeface="楷体_GB2312" pitchFamily="49" charset="-122"/>
              </a:rPr>
              <a:t>d</a:t>
            </a:r>
            <a:r>
              <a:rPr lang="en-US" altLang="zh-CN" sz="2800" b="1" dirty="0" err="1">
                <a:solidFill>
                  <a:schemeClr val="tx1"/>
                </a:solidFill>
                <a:ea typeface="楷体_GB2312" pitchFamily="49" charset="-122"/>
              </a:rPr>
              <a:t>D</a:t>
            </a:r>
            <a:r>
              <a:rPr lang="en-US" altLang="zh-CN" sz="2800" b="1" dirty="0">
                <a:solidFill>
                  <a:schemeClr val="tx1"/>
                </a:solidFill>
                <a:ea typeface="楷体_GB2312" pitchFamily="49" charset="-122"/>
              </a:rPr>
              <a:t> + </a:t>
            </a:r>
            <a:r>
              <a:rPr lang="en-US" altLang="zh-CN" sz="2800" b="1" i="1" dirty="0" err="1">
                <a:solidFill>
                  <a:schemeClr val="tx1"/>
                </a:solidFill>
                <a:ea typeface="楷体_GB2312" pitchFamily="49" charset="-122"/>
              </a:rPr>
              <a:t>e</a:t>
            </a:r>
            <a:r>
              <a:rPr lang="en-US" altLang="zh-CN" sz="2800" b="1" dirty="0" err="1">
                <a:solidFill>
                  <a:schemeClr val="tx1"/>
                </a:solidFill>
                <a:ea typeface="楷体_GB2312" pitchFamily="49" charset="-122"/>
              </a:rPr>
              <a:t>E</a:t>
            </a:r>
            <a:r>
              <a:rPr lang="en-US" altLang="zh-CN" sz="2800" b="1" dirty="0">
                <a:solidFill>
                  <a:schemeClr val="tx1"/>
                </a:solidFill>
                <a:ea typeface="楷体_GB2312" pitchFamily="49" charset="-122"/>
              </a:rPr>
              <a:t> </a:t>
            </a:r>
          </a:p>
        </p:txBody>
      </p:sp>
      <p:sp>
        <p:nvSpPr>
          <p:cNvPr id="506884" name="Text Box 4"/>
          <p:cNvSpPr txBox="1">
            <a:spLocks noChangeArrowheads="1"/>
          </p:cNvSpPr>
          <p:nvPr/>
        </p:nvSpPr>
        <p:spPr bwMode="auto">
          <a:xfrm>
            <a:off x="2063751" y="1844676"/>
            <a:ext cx="7993063" cy="519113"/>
          </a:xfrm>
          <a:prstGeom prst="rect">
            <a:avLst/>
          </a:prstGeom>
          <a:noFill/>
          <a:ln w="9525">
            <a:noFill/>
            <a:miter lim="800000"/>
            <a:headEnd/>
            <a:tailEnd/>
          </a:ln>
          <a:effectLst/>
        </p:spPr>
        <p:txBody>
          <a:bodyPr>
            <a:spAutoFit/>
          </a:bodyPr>
          <a:lstStyle/>
          <a:p>
            <a:pPr>
              <a:lnSpc>
                <a:spcPct val="100000"/>
              </a:lnSpc>
            </a:pPr>
            <a:r>
              <a:rPr lang="en-US" altLang="zh-CN" sz="2800" b="1" dirty="0">
                <a:solidFill>
                  <a:schemeClr val="tx1"/>
                </a:solidFill>
                <a:ea typeface="楷体_GB2312" pitchFamily="49" charset="-122"/>
              </a:rPr>
              <a:t>△</a:t>
            </a:r>
            <a:r>
              <a:rPr lang="en-US" altLang="zh-CN" sz="2800" b="1" baseline="-30000" dirty="0" err="1">
                <a:solidFill>
                  <a:schemeClr val="tx1"/>
                </a:solidFill>
                <a:ea typeface="楷体_GB2312" pitchFamily="49" charset="-122"/>
              </a:rPr>
              <a:t>r</a:t>
            </a:r>
            <a:r>
              <a:rPr lang="en-US" altLang="zh-CN" sz="2800" b="1" i="1" dirty="0" err="1">
                <a:solidFill>
                  <a:schemeClr val="tx1"/>
                </a:solidFill>
                <a:ea typeface="楷体_GB2312" pitchFamily="49" charset="-122"/>
              </a:rPr>
              <a:t>G</a:t>
            </a:r>
            <a:r>
              <a:rPr lang="en-US" altLang="zh-CN" sz="2800" b="1" baseline="-25000" dirty="0" err="1">
                <a:solidFill>
                  <a:schemeClr val="tx1"/>
                </a:solidFill>
                <a:ea typeface="楷体_GB2312" pitchFamily="49" charset="-122"/>
              </a:rPr>
              <a:t>m</a:t>
            </a:r>
            <a:r>
              <a:rPr lang="en-US" altLang="zh-CN" sz="2800" b="1" dirty="0">
                <a:solidFill>
                  <a:schemeClr val="tx1"/>
                </a:solidFill>
                <a:ea typeface="楷体_GB2312" pitchFamily="49" charset="-122"/>
              </a:rPr>
              <a:t> = </a:t>
            </a:r>
            <a:r>
              <a:rPr lang="en-US" altLang="zh-CN" sz="2800" b="1" dirty="0" err="1">
                <a:solidFill>
                  <a:schemeClr val="tx1"/>
                </a:solidFill>
                <a:ea typeface="楷体_GB2312" pitchFamily="49" charset="-122"/>
              </a:rPr>
              <a:t>Δ</a:t>
            </a:r>
            <a:r>
              <a:rPr lang="en-US" altLang="zh-CN" sz="2800" b="1" baseline="-25000" dirty="0" err="1">
                <a:solidFill>
                  <a:schemeClr val="tx1"/>
                </a:solidFill>
                <a:ea typeface="楷体_GB2312" pitchFamily="49" charset="-122"/>
              </a:rPr>
              <a:t>r</a:t>
            </a:r>
            <a:r>
              <a:rPr lang="en-US" altLang="zh-CN" sz="2800" b="1" i="1" dirty="0" err="1">
                <a:solidFill>
                  <a:schemeClr val="tx1"/>
                </a:solidFill>
                <a:ea typeface="楷体_GB2312" pitchFamily="49" charset="-122"/>
              </a:rPr>
              <a:t>G</a:t>
            </a:r>
            <a:r>
              <a:rPr lang="en-US" altLang="zh-CN" sz="2800" b="1" baseline="-25000" dirty="0" err="1">
                <a:solidFill>
                  <a:schemeClr val="tx1"/>
                </a:solidFill>
                <a:ea typeface="楷体_GB2312" pitchFamily="49" charset="-122"/>
              </a:rPr>
              <a:t>m</a:t>
            </a:r>
            <a:r>
              <a:rPr lang="en-US" altLang="zh-CN" sz="2800" b="1" baseline="30000" dirty="0">
                <a:solidFill>
                  <a:schemeClr val="tx1"/>
                </a:solidFill>
                <a:ea typeface="楷体_GB2312" pitchFamily="49" charset="-122"/>
                <a:sym typeface="Symbol" pitchFamily="18" charset="2"/>
              </a:rPr>
              <a:t></a:t>
            </a:r>
            <a:r>
              <a:rPr lang="en-US" altLang="zh-CN" sz="2800" b="1" dirty="0">
                <a:solidFill>
                  <a:schemeClr val="tx1"/>
                </a:solidFill>
                <a:ea typeface="楷体_GB2312" pitchFamily="49" charset="-122"/>
              </a:rPr>
              <a:t> +</a:t>
            </a:r>
            <a:r>
              <a:rPr lang="en-US" altLang="zh-CN" sz="2800" b="1" i="1" dirty="0" err="1">
                <a:solidFill>
                  <a:schemeClr val="tx1"/>
                </a:solidFill>
                <a:ea typeface="楷体_GB2312" pitchFamily="49" charset="-122"/>
              </a:rPr>
              <a:t>RT</a:t>
            </a:r>
            <a:r>
              <a:rPr lang="en-US" altLang="zh-CN" sz="2800" b="1" dirty="0" err="1">
                <a:solidFill>
                  <a:schemeClr val="tx1"/>
                </a:solidFill>
                <a:ea typeface="楷体_GB2312" pitchFamily="49" charset="-122"/>
              </a:rPr>
              <a:t>ln</a:t>
            </a:r>
            <a:r>
              <a:rPr lang="en-US" altLang="zh-CN" sz="2800" b="1" i="1" dirty="0" err="1">
                <a:solidFill>
                  <a:schemeClr val="tx1"/>
                </a:solidFill>
                <a:ea typeface="楷体_GB2312" pitchFamily="49" charset="-122"/>
              </a:rPr>
              <a:t>Q</a:t>
            </a:r>
            <a:r>
              <a:rPr lang="en-US" altLang="zh-CN" sz="2800" b="1" dirty="0">
                <a:solidFill>
                  <a:schemeClr val="tx1"/>
                </a:solidFill>
                <a:ea typeface="楷体_GB2312" pitchFamily="49" charset="-122"/>
              </a:rPr>
              <a:t> </a:t>
            </a:r>
            <a:r>
              <a:rPr lang="zh-CN" altLang="en-US" sz="2800" b="1" dirty="0">
                <a:solidFill>
                  <a:schemeClr val="tx1"/>
                </a:solidFill>
                <a:ea typeface="楷体_GB2312" pitchFamily="49" charset="-122"/>
              </a:rPr>
              <a:t>（化学反应等温方程）</a:t>
            </a:r>
          </a:p>
        </p:txBody>
      </p:sp>
      <p:sp>
        <p:nvSpPr>
          <p:cNvPr id="506885" name="Text Box 5"/>
          <p:cNvSpPr txBox="1">
            <a:spLocks noChangeArrowheads="1"/>
          </p:cNvSpPr>
          <p:nvPr/>
        </p:nvSpPr>
        <p:spPr bwMode="auto">
          <a:xfrm>
            <a:off x="2351088" y="2781301"/>
            <a:ext cx="4724400" cy="519113"/>
          </a:xfrm>
          <a:prstGeom prst="rect">
            <a:avLst/>
          </a:prstGeom>
          <a:noFill/>
          <a:ln w="9525">
            <a:noFill/>
            <a:miter lim="800000"/>
            <a:headEnd/>
            <a:tailEnd/>
          </a:ln>
          <a:effectLst/>
        </p:spPr>
        <p:txBody>
          <a:bodyPr>
            <a:spAutoFit/>
          </a:bodyPr>
          <a:lstStyle/>
          <a:p>
            <a:pPr>
              <a:lnSpc>
                <a:spcPct val="100000"/>
              </a:lnSpc>
            </a:pPr>
            <a:r>
              <a:rPr lang="en-US" altLang="zh-CN" sz="2800" b="1" i="1">
                <a:solidFill>
                  <a:srgbClr val="3333CC"/>
                </a:solidFill>
                <a:latin typeface="楷体_GB2312" pitchFamily="49" charset="-122"/>
                <a:ea typeface="楷体_GB2312" pitchFamily="49" charset="-122"/>
              </a:rPr>
              <a:t>Q</a:t>
            </a:r>
            <a:r>
              <a:rPr lang="zh-CN" altLang="en-US" sz="2800" b="1">
                <a:solidFill>
                  <a:srgbClr val="3333CC"/>
                </a:solidFill>
                <a:latin typeface="楷体_GB2312" pitchFamily="49" charset="-122"/>
                <a:ea typeface="楷体_GB2312" pitchFamily="49" charset="-122"/>
              </a:rPr>
              <a:t>：反应商或活度商</a:t>
            </a:r>
          </a:p>
        </p:txBody>
      </p:sp>
      <p:grpSp>
        <p:nvGrpSpPr>
          <p:cNvPr id="506886" name="Group 6"/>
          <p:cNvGrpSpPr>
            <a:grpSpLocks/>
          </p:cNvGrpSpPr>
          <p:nvPr/>
        </p:nvGrpSpPr>
        <p:grpSpPr bwMode="auto">
          <a:xfrm>
            <a:off x="2063750" y="3357564"/>
            <a:ext cx="7315200" cy="1081087"/>
            <a:chOff x="288" y="2199"/>
            <a:chExt cx="4608" cy="681"/>
          </a:xfrm>
        </p:grpSpPr>
        <p:sp>
          <p:nvSpPr>
            <p:cNvPr id="506887" name="Text Box 7"/>
            <p:cNvSpPr txBox="1">
              <a:spLocks noChangeArrowheads="1"/>
            </p:cNvSpPr>
            <p:nvPr/>
          </p:nvSpPr>
          <p:spPr bwMode="auto">
            <a:xfrm>
              <a:off x="288" y="2419"/>
              <a:ext cx="1476" cy="327"/>
            </a:xfrm>
            <a:prstGeom prst="rect">
              <a:avLst/>
            </a:prstGeom>
            <a:noFill/>
            <a:ln w="9525">
              <a:noFill/>
              <a:miter lim="800000"/>
              <a:headEnd/>
              <a:tailEnd/>
            </a:ln>
            <a:effectLst/>
          </p:spPr>
          <p:txBody>
            <a:bodyPr>
              <a:spAutoFit/>
            </a:bodyPr>
            <a:lstStyle/>
            <a:p>
              <a:pPr>
                <a:lnSpc>
                  <a:spcPct val="100000"/>
                </a:lnSpc>
              </a:pPr>
              <a:r>
                <a:rPr lang="zh-CN" altLang="en-US" sz="2800" b="1">
                  <a:solidFill>
                    <a:schemeClr val="tx1"/>
                  </a:solidFill>
                  <a:latin typeface="楷体_GB2312" pitchFamily="49" charset="-122"/>
                  <a:ea typeface="楷体_GB2312" pitchFamily="49" charset="-122"/>
                </a:rPr>
                <a:t>对溶液反应： </a:t>
              </a:r>
            </a:p>
          </p:txBody>
        </p:sp>
        <p:graphicFrame>
          <p:nvGraphicFramePr>
            <p:cNvPr id="506888" name="Object 8"/>
            <p:cNvGraphicFramePr>
              <a:graphicFrameLocks noChangeAspect="1"/>
            </p:cNvGraphicFramePr>
            <p:nvPr/>
          </p:nvGraphicFramePr>
          <p:xfrm>
            <a:off x="2525" y="2199"/>
            <a:ext cx="2371" cy="681"/>
          </p:xfrm>
          <a:graphic>
            <a:graphicData uri="http://schemas.openxmlformats.org/presentationml/2006/ole">
              <mc:AlternateContent xmlns:mc="http://schemas.openxmlformats.org/markup-compatibility/2006">
                <mc:Choice xmlns:v="urn:schemas-microsoft-com:vml" Requires="v">
                  <p:oleObj spid="_x0000_s507021" r:id="rId3" imgW="1206500" imgH="457200" progId="Equation.3">
                    <p:embed/>
                  </p:oleObj>
                </mc:Choice>
                <mc:Fallback>
                  <p:oleObj r:id="rId3" imgW="1206500" imgH="4572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5" y="2199"/>
                          <a:ext cx="2371" cy="6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6889" name="Text Box 9"/>
            <p:cNvSpPr txBox="1">
              <a:spLocks noChangeArrowheads="1"/>
            </p:cNvSpPr>
            <p:nvPr/>
          </p:nvSpPr>
          <p:spPr bwMode="auto">
            <a:xfrm>
              <a:off x="1988" y="2403"/>
              <a:ext cx="582" cy="404"/>
            </a:xfrm>
            <a:prstGeom prst="rect">
              <a:avLst/>
            </a:prstGeom>
            <a:noFill/>
            <a:ln w="9525">
              <a:noFill/>
              <a:miter lim="800000"/>
              <a:headEnd/>
              <a:tailEnd/>
            </a:ln>
            <a:effectLst/>
          </p:spPr>
          <p:txBody>
            <a:bodyPr>
              <a:spAutoFit/>
            </a:bodyPr>
            <a:lstStyle/>
            <a:p>
              <a:pPr>
                <a:lnSpc>
                  <a:spcPct val="100000"/>
                </a:lnSpc>
              </a:pPr>
              <a:r>
                <a:rPr lang="en-US" altLang="zh-CN" sz="3600" b="1" i="1">
                  <a:solidFill>
                    <a:schemeClr val="tx1"/>
                  </a:solidFill>
                </a:rPr>
                <a:t>Q</a:t>
              </a:r>
              <a:r>
                <a:rPr lang="en-US" altLang="zh-CN" sz="3600" b="1">
                  <a:solidFill>
                    <a:schemeClr val="tx1"/>
                  </a:solidFill>
                </a:rPr>
                <a:t>=</a:t>
              </a:r>
            </a:p>
          </p:txBody>
        </p:sp>
      </p:grpSp>
      <p:graphicFrame>
        <p:nvGraphicFramePr>
          <p:cNvPr id="506890" name="Object 10"/>
          <p:cNvGraphicFramePr>
            <a:graphicFrameLocks noChangeAspect="1"/>
          </p:cNvGraphicFramePr>
          <p:nvPr/>
        </p:nvGraphicFramePr>
        <p:xfrm>
          <a:off x="3935413" y="5516564"/>
          <a:ext cx="2952750" cy="930275"/>
        </p:xfrm>
        <a:graphic>
          <a:graphicData uri="http://schemas.openxmlformats.org/presentationml/2006/ole">
            <mc:AlternateContent xmlns:mc="http://schemas.openxmlformats.org/markup-compatibility/2006">
              <mc:Choice xmlns:v="urn:schemas-microsoft-com:vml" Requires="v">
                <p:oleObj spid="_x0000_s507022" name="Equation" r:id="rId5" imgW="1409400" imgH="444240" progId="Equation.3">
                  <p:embed/>
                </p:oleObj>
              </mc:Choice>
              <mc:Fallback>
                <p:oleObj name="Equation" r:id="rId5" imgW="1409400" imgH="444240" progId="Equation.3">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5413" y="5516564"/>
                        <a:ext cx="2952750"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06891" name="Group 11"/>
          <p:cNvGrpSpPr>
            <a:grpSpLocks/>
          </p:cNvGrpSpPr>
          <p:nvPr/>
        </p:nvGrpSpPr>
        <p:grpSpPr bwMode="auto">
          <a:xfrm>
            <a:off x="2927351" y="4724400"/>
            <a:ext cx="5472113" cy="584200"/>
            <a:chOff x="930" y="2931"/>
            <a:chExt cx="3447" cy="368"/>
          </a:xfrm>
        </p:grpSpPr>
        <p:sp>
          <p:nvSpPr>
            <p:cNvPr id="506892" name="Text Box 12"/>
            <p:cNvSpPr txBox="1">
              <a:spLocks noChangeArrowheads="1"/>
            </p:cNvSpPr>
            <p:nvPr/>
          </p:nvSpPr>
          <p:spPr bwMode="auto">
            <a:xfrm>
              <a:off x="930" y="2934"/>
              <a:ext cx="3447" cy="327"/>
            </a:xfrm>
            <a:prstGeom prst="rect">
              <a:avLst/>
            </a:prstGeom>
            <a:noFill/>
            <a:ln w="9525">
              <a:noFill/>
              <a:miter lim="800000"/>
              <a:headEnd/>
              <a:tailEnd/>
            </a:ln>
            <a:effectLst/>
          </p:spPr>
          <p:txBody>
            <a:bodyPr>
              <a:spAutoFit/>
            </a:bodyPr>
            <a:lstStyle/>
            <a:p>
              <a:pPr>
                <a:lnSpc>
                  <a:spcPct val="100000"/>
                </a:lnSpc>
              </a:pPr>
              <a:r>
                <a:rPr lang="zh-CN" altLang="en-US" sz="2800" b="1">
                  <a:solidFill>
                    <a:schemeClr val="tx1"/>
                  </a:solidFill>
                </a:rPr>
                <a:t>如：</a:t>
              </a:r>
              <a:r>
                <a:rPr lang="en-US" altLang="zh-CN" sz="2800" b="1">
                  <a:solidFill>
                    <a:schemeClr val="tx1"/>
                  </a:solidFill>
                </a:rPr>
                <a:t>HAc+H</a:t>
              </a:r>
              <a:r>
                <a:rPr lang="en-US" altLang="zh-CN" sz="2800" b="1" baseline="-25000">
                  <a:solidFill>
                    <a:schemeClr val="tx1"/>
                  </a:solidFill>
                </a:rPr>
                <a:t>2</a:t>
              </a:r>
              <a:r>
                <a:rPr lang="en-US" altLang="zh-CN" sz="2800" b="1">
                  <a:solidFill>
                    <a:schemeClr val="tx1"/>
                  </a:solidFill>
                </a:rPr>
                <a:t>O          H</a:t>
              </a:r>
              <a:r>
                <a:rPr lang="en-US" altLang="zh-CN" sz="2800" b="1" baseline="-25000">
                  <a:solidFill>
                    <a:schemeClr val="tx1"/>
                  </a:solidFill>
                </a:rPr>
                <a:t>3</a:t>
              </a:r>
              <a:r>
                <a:rPr lang="en-US" altLang="zh-CN" sz="2800" b="1">
                  <a:solidFill>
                    <a:schemeClr val="tx1"/>
                  </a:solidFill>
                </a:rPr>
                <a:t>O</a:t>
              </a:r>
              <a:r>
                <a:rPr lang="en-US" altLang="zh-CN" sz="2800" b="1" baseline="30000">
                  <a:solidFill>
                    <a:schemeClr val="tx1"/>
                  </a:solidFill>
                </a:rPr>
                <a:t>+</a:t>
              </a:r>
              <a:r>
                <a:rPr lang="en-US" altLang="zh-CN" sz="2800" b="1">
                  <a:solidFill>
                    <a:schemeClr val="tx1"/>
                  </a:solidFill>
                </a:rPr>
                <a:t> + Ac</a:t>
              </a:r>
              <a:r>
                <a:rPr lang="en-US" altLang="zh-CN" sz="2800" b="1" baseline="30000">
                  <a:solidFill>
                    <a:schemeClr val="tx1"/>
                  </a:solidFill>
                </a:rPr>
                <a:t>-</a:t>
              </a:r>
            </a:p>
          </p:txBody>
        </p:sp>
        <p:pic>
          <p:nvPicPr>
            <p:cNvPr id="506893" name="Picture 13"/>
            <p:cNvPicPr>
              <a:picLocks noChangeAspect="1" noChangeArrowheads="1"/>
            </p:cNvPicPr>
            <p:nvPr/>
          </p:nvPicPr>
          <p:blipFill>
            <a:blip r:embed="rId7" cstate="print"/>
            <a:srcRect/>
            <a:stretch>
              <a:fillRect/>
            </a:stretch>
          </p:blipFill>
          <p:spPr bwMode="auto">
            <a:xfrm>
              <a:off x="2381" y="2931"/>
              <a:ext cx="635" cy="368"/>
            </a:xfrm>
            <a:prstGeom prst="rect">
              <a:avLst/>
            </a:prstGeom>
            <a:noFill/>
          </p:spPr>
        </p:pic>
      </p:gr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06886"/>
                                        </p:tgtEl>
                                        <p:attrNameLst>
                                          <p:attrName>style.visibility</p:attrName>
                                        </p:attrNameLst>
                                      </p:cBhvr>
                                      <p:to>
                                        <p:strVal val="visible"/>
                                      </p:to>
                                    </p:set>
                                    <p:animEffect transition="in" filter="checkerboard(across)">
                                      <p:cBhvr>
                                        <p:cTn id="7" dur="500"/>
                                        <p:tgtEl>
                                          <p:spTgt spid="506886"/>
                                        </p:tgtEl>
                                      </p:cBhvr>
                                    </p:animEffect>
                                  </p:childTnLst>
                                </p:cTn>
                              </p:par>
                              <p:par>
                                <p:cTn id="8" presetID="12" presetClass="entr" presetSubtype="4" fill="hold" nodeType="withEffect">
                                  <p:stCondLst>
                                    <p:cond delay="0"/>
                                  </p:stCondLst>
                                  <p:childTnLst>
                                    <p:set>
                                      <p:cBhvr>
                                        <p:cTn id="9" dur="1" fill="hold">
                                          <p:stCondLst>
                                            <p:cond delay="0"/>
                                          </p:stCondLst>
                                        </p:cTn>
                                        <p:tgtEl>
                                          <p:spTgt spid="506891"/>
                                        </p:tgtEl>
                                        <p:attrNameLst>
                                          <p:attrName>style.visibility</p:attrName>
                                        </p:attrNameLst>
                                      </p:cBhvr>
                                      <p:to>
                                        <p:strVal val="visible"/>
                                      </p:to>
                                    </p:set>
                                    <p:animEffect transition="in" filter="slide(fromBottom)">
                                      <p:cBhvr>
                                        <p:cTn id="10" dur="500"/>
                                        <p:tgtEl>
                                          <p:spTgt spid="506891"/>
                                        </p:tgtEl>
                                      </p:cBhvr>
                                    </p:animEffect>
                                  </p:childTnLst>
                                </p:cTn>
                              </p:par>
                              <p:par>
                                <p:cTn id="11" presetID="5" presetClass="entr" presetSubtype="10" fill="hold" nodeType="withEffect">
                                  <p:stCondLst>
                                    <p:cond delay="0"/>
                                  </p:stCondLst>
                                  <p:childTnLst>
                                    <p:set>
                                      <p:cBhvr>
                                        <p:cTn id="12" dur="1" fill="hold">
                                          <p:stCondLst>
                                            <p:cond delay="0"/>
                                          </p:stCondLst>
                                        </p:cTn>
                                        <p:tgtEl>
                                          <p:spTgt spid="506890"/>
                                        </p:tgtEl>
                                        <p:attrNameLst>
                                          <p:attrName>style.visibility</p:attrName>
                                        </p:attrNameLst>
                                      </p:cBhvr>
                                      <p:to>
                                        <p:strVal val="visible"/>
                                      </p:to>
                                    </p:set>
                                    <p:animEffect transition="in" filter="checkerboard(across)">
                                      <p:cBhvr>
                                        <p:cTn id="13" dur="500"/>
                                        <p:tgtEl>
                                          <p:spTgt spid="506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29652534-A12F-415A-AA5E-3E6302A3FAF5}" type="slidenum">
              <a:rPr lang="en-US" altLang="zh-CN"/>
              <a:pPr/>
              <a:t>81</a:t>
            </a:fld>
            <a:endParaRPr lang="en-US" altLang="zh-CN"/>
          </a:p>
        </p:txBody>
      </p:sp>
      <p:sp>
        <p:nvSpPr>
          <p:cNvPr id="507906" name="Text Box 2"/>
          <p:cNvSpPr txBox="1">
            <a:spLocks noChangeArrowheads="1"/>
          </p:cNvSpPr>
          <p:nvPr/>
        </p:nvSpPr>
        <p:spPr bwMode="auto">
          <a:xfrm>
            <a:off x="1919288" y="1481139"/>
            <a:ext cx="2592536" cy="57943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lgn="ctr">
              <a:lnSpc>
                <a:spcPct val="100000"/>
              </a:lnSpc>
            </a:pPr>
            <a:r>
              <a:rPr lang="zh-CN" altLang="en-US" b="1" dirty="0">
                <a:solidFill>
                  <a:schemeClr val="bg1"/>
                </a:solidFill>
                <a:latin typeface="楷体_GB2312" pitchFamily="49" charset="-122"/>
                <a:ea typeface="楷体_GB2312" pitchFamily="49" charset="-122"/>
              </a:rPr>
              <a:t>对气体反应：</a:t>
            </a:r>
          </a:p>
        </p:txBody>
      </p:sp>
      <p:sp>
        <p:nvSpPr>
          <p:cNvPr id="507907" name="Text Box 3"/>
          <p:cNvSpPr txBox="1">
            <a:spLocks noChangeArrowheads="1"/>
          </p:cNvSpPr>
          <p:nvPr/>
        </p:nvSpPr>
        <p:spPr bwMode="auto">
          <a:xfrm>
            <a:off x="5006976" y="1492250"/>
            <a:ext cx="1160463" cy="641350"/>
          </a:xfrm>
          <a:prstGeom prst="rect">
            <a:avLst/>
          </a:prstGeom>
          <a:noFill/>
          <a:ln w="9525">
            <a:noFill/>
            <a:miter lim="800000"/>
            <a:headEnd/>
            <a:tailEnd/>
          </a:ln>
          <a:effectLst/>
        </p:spPr>
        <p:txBody>
          <a:bodyPr>
            <a:spAutoFit/>
          </a:bodyPr>
          <a:lstStyle/>
          <a:p>
            <a:pPr>
              <a:lnSpc>
                <a:spcPct val="100000"/>
              </a:lnSpc>
            </a:pPr>
            <a:r>
              <a:rPr lang="en-US" altLang="zh-CN" sz="3600" b="1" i="1">
                <a:solidFill>
                  <a:schemeClr val="tx1"/>
                </a:solidFill>
              </a:rPr>
              <a:t>Q</a:t>
            </a:r>
            <a:r>
              <a:rPr lang="en-US" altLang="zh-CN" sz="3600" b="1">
                <a:solidFill>
                  <a:schemeClr val="tx1"/>
                </a:solidFill>
              </a:rPr>
              <a:t>=</a:t>
            </a:r>
            <a:r>
              <a:rPr lang="en-US" altLang="zh-CN" sz="3600" b="1">
                <a:solidFill>
                  <a:schemeClr val="bg2"/>
                </a:solidFill>
              </a:rPr>
              <a:t> </a:t>
            </a:r>
            <a:endParaRPr lang="en-US" altLang="zh-CN" sz="2400">
              <a:solidFill>
                <a:schemeClr val="bg2"/>
              </a:solidFill>
            </a:endParaRPr>
          </a:p>
        </p:txBody>
      </p:sp>
      <p:graphicFrame>
        <p:nvGraphicFramePr>
          <p:cNvPr id="507908" name="Object 4"/>
          <p:cNvGraphicFramePr>
            <a:graphicFrameLocks noChangeAspect="1"/>
          </p:cNvGraphicFramePr>
          <p:nvPr/>
        </p:nvGraphicFramePr>
        <p:xfrm>
          <a:off x="5778500" y="1138238"/>
          <a:ext cx="3773488" cy="1282700"/>
        </p:xfrm>
        <a:graphic>
          <a:graphicData uri="http://schemas.openxmlformats.org/presentationml/2006/ole">
            <mc:AlternateContent xmlns:mc="http://schemas.openxmlformats.org/markup-compatibility/2006">
              <mc:Choice xmlns:v="urn:schemas-microsoft-com:vml" Requires="v">
                <p:oleObj spid="_x0000_s508041" r:id="rId4" imgW="1320800" imgH="508000" progId="Equation.3">
                  <p:embed/>
                </p:oleObj>
              </mc:Choice>
              <mc:Fallback>
                <p:oleObj r:id="rId4" imgW="1320800" imgH="5080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8500" y="1138238"/>
                        <a:ext cx="3773488" cy="1282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7909" name="Text Box 5"/>
          <p:cNvSpPr txBox="1">
            <a:spLocks noChangeArrowheads="1"/>
          </p:cNvSpPr>
          <p:nvPr/>
        </p:nvSpPr>
        <p:spPr bwMode="auto">
          <a:xfrm>
            <a:off x="2135188" y="3716338"/>
            <a:ext cx="4495800" cy="519112"/>
          </a:xfrm>
          <a:prstGeom prst="rect">
            <a:avLst/>
          </a:prstGeom>
          <a:noFill/>
          <a:ln w="9525">
            <a:noFill/>
            <a:miter lim="800000"/>
            <a:headEnd/>
            <a:tailEnd/>
          </a:ln>
          <a:effectLst/>
        </p:spPr>
        <p:txBody>
          <a:bodyPr>
            <a:spAutoFit/>
          </a:bodyPr>
          <a:lstStyle/>
          <a:p>
            <a:pPr algn="just">
              <a:lnSpc>
                <a:spcPct val="100000"/>
              </a:lnSpc>
            </a:pPr>
            <a:r>
              <a:rPr lang="en-US" altLang="zh-CN" sz="2800" b="1">
                <a:solidFill>
                  <a:schemeClr val="tx1"/>
                </a:solidFill>
                <a:ea typeface="楷体_GB2312" pitchFamily="49" charset="-122"/>
              </a:rPr>
              <a:t>N</a:t>
            </a:r>
            <a:r>
              <a:rPr lang="en-US" altLang="zh-CN" sz="2800" b="1" baseline="-30000">
                <a:solidFill>
                  <a:schemeClr val="tx1"/>
                </a:solidFill>
                <a:ea typeface="楷体_GB2312" pitchFamily="49" charset="-122"/>
              </a:rPr>
              <a:t>2</a:t>
            </a:r>
            <a:r>
              <a:rPr lang="en-US" altLang="zh-CN" sz="2800" b="1">
                <a:solidFill>
                  <a:schemeClr val="tx1"/>
                </a:solidFill>
                <a:ea typeface="楷体_GB2312" pitchFamily="49" charset="-122"/>
              </a:rPr>
              <a:t>(g) </a:t>
            </a:r>
            <a:r>
              <a:rPr lang="zh-CN" altLang="en-US" sz="2800" b="1">
                <a:solidFill>
                  <a:schemeClr val="tx1"/>
                </a:solidFill>
                <a:ea typeface="楷体_GB2312" pitchFamily="49" charset="-122"/>
              </a:rPr>
              <a:t>＋ </a:t>
            </a:r>
            <a:r>
              <a:rPr lang="en-US" altLang="zh-CN" sz="2800" b="1">
                <a:solidFill>
                  <a:schemeClr val="tx1"/>
                </a:solidFill>
                <a:ea typeface="楷体_GB2312" pitchFamily="49" charset="-122"/>
              </a:rPr>
              <a:t>3H</a:t>
            </a:r>
            <a:r>
              <a:rPr lang="en-US" altLang="zh-CN" sz="2800" b="1" baseline="-30000">
                <a:solidFill>
                  <a:schemeClr val="tx1"/>
                </a:solidFill>
                <a:ea typeface="楷体_GB2312" pitchFamily="49" charset="-122"/>
              </a:rPr>
              <a:t>2</a:t>
            </a:r>
            <a:r>
              <a:rPr lang="en-US" altLang="zh-CN" sz="2800" b="1">
                <a:solidFill>
                  <a:schemeClr val="tx1"/>
                </a:solidFill>
                <a:ea typeface="楷体_GB2312" pitchFamily="49" charset="-122"/>
              </a:rPr>
              <a:t>(g) </a:t>
            </a:r>
            <a:r>
              <a:rPr lang="zh-CN" altLang="en-US" sz="2800" b="1">
                <a:solidFill>
                  <a:schemeClr val="tx1"/>
                </a:solidFill>
                <a:ea typeface="楷体_GB2312" pitchFamily="49" charset="-122"/>
              </a:rPr>
              <a:t>＝ </a:t>
            </a:r>
            <a:r>
              <a:rPr lang="en-US" altLang="zh-CN" sz="2800" b="1">
                <a:solidFill>
                  <a:schemeClr val="tx1"/>
                </a:solidFill>
                <a:ea typeface="楷体_GB2312" pitchFamily="49" charset="-122"/>
              </a:rPr>
              <a:t>2NH</a:t>
            </a:r>
            <a:r>
              <a:rPr lang="en-US" altLang="zh-CN" sz="2800" b="1" baseline="-30000">
                <a:solidFill>
                  <a:schemeClr val="tx1"/>
                </a:solidFill>
                <a:ea typeface="楷体_GB2312" pitchFamily="49" charset="-122"/>
              </a:rPr>
              <a:t>3</a:t>
            </a:r>
            <a:r>
              <a:rPr lang="en-US" altLang="zh-CN" sz="2800" b="1">
                <a:solidFill>
                  <a:schemeClr val="tx1"/>
                </a:solidFill>
                <a:ea typeface="楷体_GB2312" pitchFamily="49" charset="-122"/>
              </a:rPr>
              <a:t>(g)</a:t>
            </a:r>
          </a:p>
        </p:txBody>
      </p:sp>
      <p:graphicFrame>
        <p:nvGraphicFramePr>
          <p:cNvPr id="507910" name="Object 6"/>
          <p:cNvGraphicFramePr>
            <a:graphicFrameLocks noChangeAspect="1"/>
          </p:cNvGraphicFramePr>
          <p:nvPr/>
        </p:nvGraphicFramePr>
        <p:xfrm>
          <a:off x="7248525" y="2868613"/>
          <a:ext cx="2376488" cy="1928812"/>
        </p:xfrm>
        <a:graphic>
          <a:graphicData uri="http://schemas.openxmlformats.org/presentationml/2006/ole">
            <mc:AlternateContent xmlns:mc="http://schemas.openxmlformats.org/markup-compatibility/2006">
              <mc:Choice xmlns:v="urn:schemas-microsoft-com:vml" Requires="v">
                <p:oleObj spid="_x0000_s508042" name="Equation" r:id="rId6" imgW="1015920" imgH="825480" progId="Equation.DSMT4">
                  <p:embed/>
                </p:oleObj>
              </mc:Choice>
              <mc:Fallback>
                <p:oleObj name="Equation" r:id="rId6" imgW="1015920" imgH="82548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48525" y="2868613"/>
                        <a:ext cx="2376488" cy="192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07909"/>
                                        </p:tgtEl>
                                        <p:attrNameLst>
                                          <p:attrName>style.visibility</p:attrName>
                                        </p:attrNameLst>
                                      </p:cBhvr>
                                      <p:to>
                                        <p:strVal val="visible"/>
                                      </p:to>
                                    </p:set>
                                    <p:animEffect transition="in" filter="checkerboard(across)">
                                      <p:cBhvr>
                                        <p:cTn id="7" dur="500"/>
                                        <p:tgtEl>
                                          <p:spTgt spid="507909"/>
                                        </p:tgtEl>
                                      </p:cBhvr>
                                    </p:animEffect>
                                  </p:childTnLst>
                                </p:cTn>
                              </p:par>
                              <p:par>
                                <p:cTn id="8" presetID="5" presetClass="entr" presetSubtype="10" fill="hold" nodeType="withEffect">
                                  <p:stCondLst>
                                    <p:cond delay="0"/>
                                  </p:stCondLst>
                                  <p:childTnLst>
                                    <p:set>
                                      <p:cBhvr>
                                        <p:cTn id="9" dur="1" fill="hold">
                                          <p:stCondLst>
                                            <p:cond delay="0"/>
                                          </p:stCondLst>
                                        </p:cTn>
                                        <p:tgtEl>
                                          <p:spTgt spid="507910"/>
                                        </p:tgtEl>
                                        <p:attrNameLst>
                                          <p:attrName>style.visibility</p:attrName>
                                        </p:attrNameLst>
                                      </p:cBhvr>
                                      <p:to>
                                        <p:strVal val="visible"/>
                                      </p:to>
                                    </p:set>
                                    <p:animEffect transition="in" filter="checkerboard(across)">
                                      <p:cBhvr>
                                        <p:cTn id="10" dur="500"/>
                                        <p:tgtEl>
                                          <p:spTgt spid="507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9"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D5819C0A-D58B-4E34-8FDE-F180A29F03A0}" type="slidenum">
              <a:rPr lang="en-US" altLang="zh-CN"/>
              <a:pPr/>
              <a:t>82</a:t>
            </a:fld>
            <a:endParaRPr lang="en-US" altLang="zh-CN"/>
          </a:p>
        </p:txBody>
      </p:sp>
      <p:graphicFrame>
        <p:nvGraphicFramePr>
          <p:cNvPr id="508930" name="Object 2"/>
          <p:cNvGraphicFramePr>
            <a:graphicFrameLocks noChangeAspect="1"/>
          </p:cNvGraphicFramePr>
          <p:nvPr>
            <p:extLst>
              <p:ext uri="{D42A27DB-BD31-4B8C-83A1-F6EECF244321}">
                <p14:modId xmlns:p14="http://schemas.microsoft.com/office/powerpoint/2010/main" val="4183718051"/>
              </p:ext>
            </p:extLst>
          </p:nvPr>
        </p:nvGraphicFramePr>
        <p:xfrm>
          <a:off x="1055440" y="3454648"/>
          <a:ext cx="6553200" cy="1003300"/>
        </p:xfrm>
        <a:graphic>
          <a:graphicData uri="http://schemas.openxmlformats.org/presentationml/2006/ole">
            <mc:AlternateContent xmlns:mc="http://schemas.openxmlformats.org/markup-compatibility/2006">
              <mc:Choice xmlns:v="urn:schemas-microsoft-com:vml" Requires="v">
                <p:oleObj spid="_x0000_s509063" name="Equation" r:id="rId3" imgW="2717640" imgH="431640" progId="Equation.3">
                  <p:embed/>
                </p:oleObj>
              </mc:Choice>
              <mc:Fallback>
                <p:oleObj name="Equation" r:id="rId3" imgW="271764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440" y="3454648"/>
                        <a:ext cx="6553200"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8931" name="Object 3"/>
          <p:cNvGraphicFramePr>
            <a:graphicFrameLocks noChangeAspect="1"/>
          </p:cNvGraphicFramePr>
          <p:nvPr>
            <p:extLst>
              <p:ext uri="{D42A27DB-BD31-4B8C-83A1-F6EECF244321}">
                <p14:modId xmlns:p14="http://schemas.microsoft.com/office/powerpoint/2010/main" val="1459418095"/>
              </p:ext>
            </p:extLst>
          </p:nvPr>
        </p:nvGraphicFramePr>
        <p:xfrm>
          <a:off x="1991544" y="4457948"/>
          <a:ext cx="7399337" cy="1446212"/>
        </p:xfrm>
        <a:graphic>
          <a:graphicData uri="http://schemas.openxmlformats.org/presentationml/2006/ole">
            <mc:AlternateContent xmlns:mc="http://schemas.openxmlformats.org/markup-compatibility/2006">
              <mc:Choice xmlns:v="urn:schemas-microsoft-com:vml" Requires="v">
                <p:oleObj spid="_x0000_s509064" name="Equation" r:id="rId5" imgW="3124080" imgH="609480" progId="Equation.3">
                  <p:embed/>
                </p:oleObj>
              </mc:Choice>
              <mc:Fallback>
                <p:oleObj name="Equation" r:id="rId5" imgW="3124080" imgH="609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1544" y="4457948"/>
                        <a:ext cx="7399337" cy="1446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8932" name="Text Box 4"/>
          <p:cNvSpPr txBox="1">
            <a:spLocks noChangeArrowheads="1"/>
          </p:cNvSpPr>
          <p:nvPr/>
        </p:nvSpPr>
        <p:spPr bwMode="auto">
          <a:xfrm>
            <a:off x="292251" y="1216418"/>
            <a:ext cx="11305256" cy="1688860"/>
          </a:xfrm>
          <a:prstGeom prst="rect">
            <a:avLst/>
          </a:prstGeom>
          <a:noFill/>
          <a:ln w="9525">
            <a:noFill/>
            <a:miter lim="800000"/>
            <a:headEnd/>
            <a:tailEnd/>
          </a:ln>
          <a:effectLst/>
        </p:spPr>
        <p:txBody>
          <a:bodyPr wrap="square">
            <a:spAutoFit/>
          </a:bodyPr>
          <a:lstStyle/>
          <a:p>
            <a:pPr algn="just">
              <a:lnSpc>
                <a:spcPct val="150000"/>
              </a:lnSpc>
            </a:pPr>
            <a:r>
              <a:rPr lang="en-US" altLang="zh-CN" sz="2400" b="1" dirty="0">
                <a:solidFill>
                  <a:schemeClr val="tx1"/>
                </a:solidFill>
                <a:latin typeface="楷体_GB2312" pitchFamily="49" charset="-122"/>
                <a:ea typeface="楷体_GB2312" pitchFamily="49" charset="-122"/>
              </a:rPr>
              <a:t>308</a:t>
            </a:r>
            <a:r>
              <a:rPr lang="en-US" altLang="zh-CN" sz="2400" b="1" baseline="-30000" dirty="0">
                <a:solidFill>
                  <a:schemeClr val="tx1"/>
                </a:solidFill>
                <a:latin typeface="楷体_GB2312" pitchFamily="49" charset="-122"/>
                <a:ea typeface="楷体_GB2312" pitchFamily="49" charset="-122"/>
              </a:rPr>
              <a:t> </a:t>
            </a:r>
            <a:r>
              <a:rPr lang="en-US" altLang="zh-CN" sz="2400" b="1" dirty="0">
                <a:solidFill>
                  <a:schemeClr val="tx1"/>
                </a:solidFill>
                <a:latin typeface="楷体_GB2312" pitchFamily="49" charset="-122"/>
                <a:ea typeface="楷体_GB2312" pitchFamily="49" charset="-122"/>
              </a:rPr>
              <a:t>K</a:t>
            </a:r>
            <a:r>
              <a:rPr lang="zh-CN" altLang="en-US" sz="2400" b="1" dirty="0">
                <a:solidFill>
                  <a:schemeClr val="tx1"/>
                </a:solidFill>
                <a:latin typeface="楷体_GB2312" pitchFamily="49" charset="-122"/>
                <a:ea typeface="楷体_GB2312" pitchFamily="49" charset="-122"/>
              </a:rPr>
              <a:t>时磷酸果糖激酶反应</a:t>
            </a:r>
            <a:r>
              <a:rPr lang="en-US" altLang="zh-CN" sz="2400" b="1" dirty="0">
                <a:solidFill>
                  <a:schemeClr val="tx1"/>
                </a:solidFill>
                <a:latin typeface="楷体_GB2312" pitchFamily="49" charset="-122"/>
                <a:ea typeface="楷体_GB2312" pitchFamily="49" charset="-122"/>
              </a:rPr>
              <a:t>:</a:t>
            </a:r>
            <a:r>
              <a:rPr lang="en-US" altLang="zh-CN" sz="2400" b="1" dirty="0">
                <a:solidFill>
                  <a:schemeClr val="accent2"/>
                </a:solidFill>
                <a:latin typeface="楷体_GB2312" pitchFamily="49" charset="-122"/>
                <a:ea typeface="楷体_GB2312" pitchFamily="49" charset="-122"/>
              </a:rPr>
              <a:t>(F-6-P)+ATP</a:t>
            </a:r>
            <a:r>
              <a:rPr lang="zh-CN" altLang="en-US" sz="2400" b="1" dirty="0">
                <a:solidFill>
                  <a:schemeClr val="accent2"/>
                </a:solidFill>
                <a:latin typeface="楷体_GB2312" pitchFamily="49" charset="-122"/>
                <a:ea typeface="楷体_GB2312" pitchFamily="49" charset="-122"/>
              </a:rPr>
              <a:t>＝</a:t>
            </a:r>
            <a:r>
              <a:rPr lang="en-US" altLang="zh-CN" sz="2400" b="1" dirty="0">
                <a:solidFill>
                  <a:schemeClr val="accent2"/>
                </a:solidFill>
                <a:latin typeface="楷体_GB2312" pitchFamily="49" charset="-122"/>
                <a:ea typeface="楷体_GB2312" pitchFamily="49" charset="-122"/>
              </a:rPr>
              <a:t>FDP</a:t>
            </a:r>
            <a:r>
              <a:rPr lang="zh-CN" altLang="en-US" sz="2400" b="1" dirty="0">
                <a:solidFill>
                  <a:schemeClr val="accent2"/>
                </a:solidFill>
                <a:latin typeface="楷体_GB2312" pitchFamily="49" charset="-122"/>
                <a:ea typeface="楷体_GB2312" pitchFamily="49" charset="-122"/>
              </a:rPr>
              <a:t>＋</a:t>
            </a:r>
            <a:r>
              <a:rPr lang="en-US" altLang="zh-CN" sz="2400" b="1" dirty="0">
                <a:solidFill>
                  <a:schemeClr val="accent2"/>
                </a:solidFill>
                <a:latin typeface="楷体_GB2312" pitchFamily="49" charset="-122"/>
                <a:ea typeface="楷体_GB2312" pitchFamily="49" charset="-122"/>
              </a:rPr>
              <a:t>ADP</a:t>
            </a:r>
            <a:r>
              <a:rPr lang="zh-CN" altLang="en-US" sz="2400" b="1" dirty="0">
                <a:solidFill>
                  <a:schemeClr val="accent2"/>
                </a:solidFill>
                <a:latin typeface="楷体_GB2312" pitchFamily="49" charset="-122"/>
                <a:ea typeface="楷体_GB2312" pitchFamily="49" charset="-122"/>
              </a:rPr>
              <a:t>。</a:t>
            </a:r>
            <a:r>
              <a:rPr lang="zh-CN" altLang="en-US" sz="2400" b="1" dirty="0">
                <a:solidFill>
                  <a:schemeClr val="tx1"/>
                </a:solidFill>
                <a:ea typeface="楷体_GB2312" pitchFamily="49" charset="-122"/>
              </a:rPr>
              <a:t>灌注鼠心脏代谢物实验得下列数据</a:t>
            </a:r>
            <a:r>
              <a:rPr lang="en-US" altLang="zh-CN" sz="2400" b="1" dirty="0">
                <a:solidFill>
                  <a:schemeClr val="tx1"/>
                </a:solidFill>
                <a:ea typeface="楷体_GB2312" pitchFamily="49" charset="-122"/>
              </a:rPr>
              <a:t>:(F-6-P)</a:t>
            </a:r>
            <a:r>
              <a:rPr lang="zh-CN" altLang="en-US" sz="2400" b="1" dirty="0">
                <a:solidFill>
                  <a:schemeClr val="tx1"/>
                </a:solidFill>
                <a:ea typeface="楷体_GB2312" pitchFamily="49" charset="-122"/>
              </a:rPr>
              <a:t>，</a:t>
            </a:r>
            <a:r>
              <a:rPr lang="en-US" altLang="zh-CN" sz="2400" b="1" dirty="0">
                <a:solidFill>
                  <a:schemeClr val="tx1"/>
                </a:solidFill>
                <a:ea typeface="楷体_GB2312" pitchFamily="49" charset="-122"/>
              </a:rPr>
              <a:t>ATP</a:t>
            </a:r>
            <a:r>
              <a:rPr lang="zh-CN" altLang="en-US" sz="2400" b="1" dirty="0">
                <a:solidFill>
                  <a:schemeClr val="tx1"/>
                </a:solidFill>
                <a:ea typeface="楷体_GB2312" pitchFamily="49" charset="-122"/>
              </a:rPr>
              <a:t>，</a:t>
            </a:r>
            <a:r>
              <a:rPr lang="en-US" altLang="zh-CN" sz="2400" b="1" dirty="0">
                <a:solidFill>
                  <a:schemeClr val="tx1"/>
                </a:solidFill>
                <a:ea typeface="楷体_GB2312" pitchFamily="49" charset="-122"/>
              </a:rPr>
              <a:t>FDP</a:t>
            </a:r>
            <a:r>
              <a:rPr lang="zh-CN" altLang="en-US" sz="2400" b="1" dirty="0">
                <a:solidFill>
                  <a:schemeClr val="tx1"/>
                </a:solidFill>
                <a:ea typeface="楷体_GB2312" pitchFamily="49" charset="-122"/>
              </a:rPr>
              <a:t>，</a:t>
            </a:r>
            <a:r>
              <a:rPr lang="en-US" altLang="zh-CN" sz="2400" b="1" dirty="0">
                <a:solidFill>
                  <a:schemeClr val="tx1"/>
                </a:solidFill>
                <a:ea typeface="楷体_GB2312" pitchFamily="49" charset="-122"/>
              </a:rPr>
              <a:t>ADP </a:t>
            </a:r>
            <a:r>
              <a:rPr lang="zh-CN" altLang="en-US" sz="2400" b="1" dirty="0">
                <a:solidFill>
                  <a:schemeClr val="tx1"/>
                </a:solidFill>
                <a:ea typeface="楷体_GB2312" pitchFamily="49" charset="-122"/>
              </a:rPr>
              <a:t>的浓度分别为</a:t>
            </a:r>
            <a:r>
              <a:rPr lang="en-US" altLang="zh-CN" sz="2400" b="1" dirty="0">
                <a:solidFill>
                  <a:schemeClr val="tx1"/>
                </a:solidFill>
                <a:ea typeface="楷体_GB2312" pitchFamily="49" charset="-122"/>
              </a:rPr>
              <a:t>6.0×10</a:t>
            </a:r>
            <a:r>
              <a:rPr lang="en-US" altLang="zh-CN" sz="2400" b="1" baseline="30000" dirty="0">
                <a:solidFill>
                  <a:schemeClr val="tx1"/>
                </a:solidFill>
                <a:ea typeface="楷体_GB2312" pitchFamily="49" charset="-122"/>
              </a:rPr>
              <a:t>-5</a:t>
            </a:r>
            <a:r>
              <a:rPr lang="zh-CN" altLang="en-US" sz="2400" b="1" dirty="0">
                <a:solidFill>
                  <a:schemeClr val="tx1"/>
                </a:solidFill>
                <a:ea typeface="楷体_GB2312" pitchFamily="49" charset="-122"/>
              </a:rPr>
              <a:t>，</a:t>
            </a:r>
            <a:r>
              <a:rPr lang="en-US" altLang="zh-CN" sz="2400" b="1" dirty="0">
                <a:solidFill>
                  <a:schemeClr val="tx1"/>
                </a:solidFill>
                <a:ea typeface="楷体_GB2312" pitchFamily="49" charset="-122"/>
              </a:rPr>
              <a:t>5.3×10</a:t>
            </a:r>
            <a:r>
              <a:rPr lang="en-US" altLang="zh-CN" sz="2400" b="1" baseline="30000" dirty="0">
                <a:solidFill>
                  <a:schemeClr val="tx1"/>
                </a:solidFill>
                <a:ea typeface="楷体_GB2312" pitchFamily="49" charset="-122"/>
              </a:rPr>
              <a:t>-3</a:t>
            </a:r>
            <a:r>
              <a:rPr lang="zh-CN" altLang="en-US" sz="2400" b="1" dirty="0">
                <a:solidFill>
                  <a:schemeClr val="tx1"/>
                </a:solidFill>
                <a:ea typeface="楷体_GB2312" pitchFamily="49" charset="-122"/>
              </a:rPr>
              <a:t>，</a:t>
            </a:r>
            <a:r>
              <a:rPr lang="en-US" altLang="zh-CN" sz="2400" b="1" dirty="0">
                <a:solidFill>
                  <a:schemeClr val="tx1"/>
                </a:solidFill>
                <a:ea typeface="楷体_GB2312" pitchFamily="49" charset="-122"/>
              </a:rPr>
              <a:t>9.0×10</a:t>
            </a:r>
            <a:r>
              <a:rPr lang="en-US" altLang="zh-CN" sz="2400" b="1" baseline="30000" dirty="0">
                <a:solidFill>
                  <a:schemeClr val="tx1"/>
                </a:solidFill>
                <a:ea typeface="楷体_GB2312" pitchFamily="49" charset="-122"/>
              </a:rPr>
              <a:t>-6</a:t>
            </a:r>
            <a:r>
              <a:rPr lang="zh-CN" altLang="en-US" sz="2400" b="1" dirty="0">
                <a:solidFill>
                  <a:schemeClr val="tx1"/>
                </a:solidFill>
                <a:ea typeface="楷体_GB2312" pitchFamily="49" charset="-122"/>
              </a:rPr>
              <a:t>，</a:t>
            </a:r>
            <a:r>
              <a:rPr lang="en-US" altLang="zh-CN" sz="2400" b="1" dirty="0">
                <a:solidFill>
                  <a:schemeClr val="tx1"/>
                </a:solidFill>
                <a:ea typeface="楷体_GB2312" pitchFamily="49" charset="-122"/>
              </a:rPr>
              <a:t>1.1×10</a:t>
            </a:r>
            <a:r>
              <a:rPr lang="en-US" altLang="zh-CN" sz="2400" b="1" baseline="30000" dirty="0">
                <a:solidFill>
                  <a:schemeClr val="tx1"/>
                </a:solidFill>
                <a:ea typeface="楷体_GB2312" pitchFamily="49" charset="-122"/>
              </a:rPr>
              <a:t>-3</a:t>
            </a:r>
            <a:r>
              <a:rPr lang="en-US" altLang="zh-CN" sz="2400" b="1" dirty="0">
                <a:solidFill>
                  <a:schemeClr val="tx1"/>
                </a:solidFill>
                <a:ea typeface="楷体_GB2312" pitchFamily="49" charset="-122"/>
              </a:rPr>
              <a:t>mol/L</a:t>
            </a:r>
            <a:r>
              <a:rPr lang="zh-CN" altLang="en-US" sz="2400" b="1" dirty="0">
                <a:solidFill>
                  <a:schemeClr val="tx1"/>
                </a:solidFill>
                <a:ea typeface="楷体_GB2312" pitchFamily="49" charset="-122"/>
              </a:rPr>
              <a:t>，反应的△</a:t>
            </a:r>
            <a:r>
              <a:rPr lang="en-US" altLang="zh-CN" sz="2400" b="1" baseline="-25000" dirty="0" err="1">
                <a:solidFill>
                  <a:schemeClr val="tx1"/>
                </a:solidFill>
                <a:ea typeface="楷体_GB2312" pitchFamily="49" charset="-122"/>
              </a:rPr>
              <a:t>r</a:t>
            </a:r>
            <a:r>
              <a:rPr lang="en-US" altLang="zh-CN" sz="2400" b="1" i="1" dirty="0" err="1">
                <a:solidFill>
                  <a:schemeClr val="tx1"/>
                </a:solidFill>
                <a:ea typeface="楷体_GB2312" pitchFamily="49" charset="-122"/>
              </a:rPr>
              <a:t>G</a:t>
            </a:r>
            <a:r>
              <a:rPr lang="en-US" altLang="zh-CN" sz="2400" b="1" baseline="30000" dirty="0" err="1">
                <a:solidFill>
                  <a:schemeClr val="tx1"/>
                </a:solidFill>
                <a:ea typeface="楷体_GB2312" pitchFamily="49" charset="-122"/>
                <a:sym typeface="Symbol" pitchFamily="18" charset="2"/>
              </a:rPr>
              <a:t></a:t>
            </a:r>
            <a:r>
              <a:rPr lang="en-US" altLang="zh-CN" sz="2400" b="1" baseline="-30000" dirty="0" err="1">
                <a:solidFill>
                  <a:schemeClr val="tx1"/>
                </a:solidFill>
                <a:ea typeface="楷体_GB2312" pitchFamily="49" charset="-122"/>
              </a:rPr>
              <a:t>m</a:t>
            </a:r>
            <a:r>
              <a:rPr lang="zh-CN" altLang="en-US" sz="2400" b="1" dirty="0">
                <a:solidFill>
                  <a:schemeClr val="tx1"/>
                </a:solidFill>
                <a:ea typeface="楷体_GB2312" pitchFamily="49" charset="-122"/>
              </a:rPr>
              <a:t>＝</a:t>
            </a:r>
            <a:r>
              <a:rPr lang="en-US" altLang="zh-CN" sz="2400" b="1" dirty="0">
                <a:solidFill>
                  <a:schemeClr val="tx1"/>
                </a:solidFill>
                <a:ea typeface="楷体_GB2312" pitchFamily="49" charset="-122"/>
              </a:rPr>
              <a:t>-17.7</a:t>
            </a:r>
            <a:r>
              <a:rPr lang="en-US" altLang="zh-CN" sz="2400" b="1" baseline="-30000" dirty="0">
                <a:solidFill>
                  <a:schemeClr val="tx1"/>
                </a:solidFill>
                <a:ea typeface="楷体_GB2312" pitchFamily="49" charset="-122"/>
              </a:rPr>
              <a:t> </a:t>
            </a:r>
            <a:r>
              <a:rPr lang="en-US" altLang="zh-CN" sz="2400" b="1" dirty="0">
                <a:solidFill>
                  <a:schemeClr val="tx1"/>
                </a:solidFill>
                <a:ea typeface="楷体_GB2312" pitchFamily="49" charset="-122"/>
              </a:rPr>
              <a:t>kJ/mol.</a:t>
            </a:r>
            <a:r>
              <a:rPr lang="zh-CN" altLang="en-US" sz="2400" b="1" dirty="0">
                <a:solidFill>
                  <a:schemeClr val="tx1"/>
                </a:solidFill>
                <a:ea typeface="楷体_GB2312" pitchFamily="49" charset="-122"/>
              </a:rPr>
              <a:t>问此时代谢反应能否继续进行。</a:t>
            </a:r>
          </a:p>
        </p:txBody>
      </p:sp>
      <p:sp>
        <p:nvSpPr>
          <p:cNvPr id="508934" name="AutoShape 6"/>
          <p:cNvSpPr>
            <a:spLocks noChangeArrowheads="1"/>
          </p:cNvSpPr>
          <p:nvPr/>
        </p:nvSpPr>
        <p:spPr bwMode="auto">
          <a:xfrm>
            <a:off x="2782888" y="404813"/>
            <a:ext cx="2286000" cy="533400"/>
          </a:xfrm>
          <a:prstGeom prst="ribbon2">
            <a:avLst>
              <a:gd name="adj1" fmla="val 12500"/>
              <a:gd name="adj2" fmla="val 65694"/>
            </a:avLst>
          </a:prstGeom>
          <a:solidFill>
            <a:srgbClr val="FF0000"/>
          </a:solidFill>
          <a:ln w="9525">
            <a:solidFill>
              <a:srgbClr val="FF0000"/>
            </a:solidFill>
            <a:miter lim="800000"/>
            <a:headEnd/>
            <a:tailEnd/>
          </a:ln>
          <a:effectLst>
            <a:prstShdw prst="shdw17" dist="17961" dir="2700000">
              <a:srgbClr val="FF0000">
                <a:gamma/>
                <a:shade val="60000"/>
                <a:invGamma/>
              </a:srgbClr>
            </a:prstShdw>
          </a:effectLst>
        </p:spPr>
        <p:txBody>
          <a:bodyPr wrap="none" anchor="ctr"/>
          <a:lstStyle/>
          <a:p>
            <a:pPr algn="ctr">
              <a:lnSpc>
                <a:spcPct val="100000"/>
              </a:lnSpc>
              <a:spcBef>
                <a:spcPct val="0"/>
              </a:spcBef>
            </a:pPr>
            <a:r>
              <a:rPr lang="en-US" altLang="zh-CN" sz="3600">
                <a:solidFill>
                  <a:srgbClr val="FFFF00"/>
                </a:solidFill>
              </a:rPr>
              <a:t>example</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08930"/>
                                        </p:tgtEl>
                                        <p:attrNameLst>
                                          <p:attrName>style.visibility</p:attrName>
                                        </p:attrNameLst>
                                      </p:cBhvr>
                                      <p:to>
                                        <p:strVal val="visible"/>
                                      </p:to>
                                    </p:set>
                                    <p:animEffect transition="in" filter="checkerboard(across)">
                                      <p:cBhvr>
                                        <p:cTn id="7" dur="500"/>
                                        <p:tgtEl>
                                          <p:spTgt spid="50893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08931"/>
                                        </p:tgtEl>
                                        <p:attrNameLst>
                                          <p:attrName>style.visibility</p:attrName>
                                        </p:attrNameLst>
                                      </p:cBhvr>
                                      <p:to>
                                        <p:strVal val="visible"/>
                                      </p:to>
                                    </p:set>
                                    <p:animEffect transition="in" filter="checkerboard(across)">
                                      <p:cBhvr>
                                        <p:cTn id="12" dur="500"/>
                                        <p:tgtEl>
                                          <p:spTgt spid="508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2"/>
          </p:nvPr>
        </p:nvSpPr>
        <p:spPr/>
        <p:txBody>
          <a:bodyPr/>
          <a:lstStyle/>
          <a:p>
            <a:fld id="{B37D6073-8669-4F79-8753-8196D70C9A33}" type="slidenum">
              <a:rPr lang="en-US" altLang="zh-CN"/>
              <a:pPr/>
              <a:t>83</a:t>
            </a:fld>
            <a:endParaRPr lang="en-US" altLang="zh-CN"/>
          </a:p>
        </p:txBody>
      </p:sp>
      <p:sp>
        <p:nvSpPr>
          <p:cNvPr id="509954" name="Text Box 2"/>
          <p:cNvSpPr txBox="1">
            <a:spLocks noChangeArrowheads="1"/>
          </p:cNvSpPr>
          <p:nvPr/>
        </p:nvSpPr>
        <p:spPr bwMode="auto">
          <a:xfrm>
            <a:off x="3648075" y="2492376"/>
            <a:ext cx="4419600" cy="519113"/>
          </a:xfrm>
          <a:prstGeom prst="rect">
            <a:avLst/>
          </a:prstGeom>
          <a:noFill/>
          <a:ln w="9525">
            <a:noFill/>
            <a:miter lim="800000"/>
            <a:headEnd/>
            <a:tailEnd/>
          </a:ln>
          <a:effectLst/>
        </p:spPr>
        <p:txBody>
          <a:bodyPr>
            <a:spAutoFit/>
          </a:bodyPr>
          <a:lstStyle/>
          <a:p>
            <a:pPr algn="just">
              <a:lnSpc>
                <a:spcPct val="100000"/>
              </a:lnSpc>
            </a:pPr>
            <a:r>
              <a:rPr lang="en-US" altLang="zh-CN" sz="2800" b="1">
                <a:solidFill>
                  <a:schemeClr val="tx1"/>
                </a:solidFill>
              </a:rPr>
              <a:t>0</a:t>
            </a:r>
            <a:r>
              <a:rPr lang="zh-CN" altLang="en-US" sz="2800" b="1">
                <a:solidFill>
                  <a:schemeClr val="tx1"/>
                </a:solidFill>
              </a:rPr>
              <a:t>＝ </a:t>
            </a:r>
            <a:r>
              <a:rPr lang="en-US" altLang="zh-CN" sz="2800" b="1">
                <a:solidFill>
                  <a:schemeClr val="tx1"/>
                </a:solidFill>
                <a:ea typeface="楷体_GB2312" pitchFamily="49" charset="-122"/>
              </a:rPr>
              <a:t>Δ</a:t>
            </a:r>
            <a:r>
              <a:rPr lang="en-US" altLang="zh-CN" sz="2800" b="1" baseline="-25000">
                <a:solidFill>
                  <a:schemeClr val="tx1"/>
                </a:solidFill>
                <a:ea typeface="楷体_GB2312" pitchFamily="49" charset="-122"/>
              </a:rPr>
              <a:t>r</a:t>
            </a:r>
            <a:r>
              <a:rPr lang="en-US" altLang="zh-CN" sz="2800" b="1" i="1">
                <a:solidFill>
                  <a:schemeClr val="tx1"/>
                </a:solidFill>
                <a:ea typeface="楷体_GB2312" pitchFamily="49" charset="-122"/>
              </a:rPr>
              <a:t>G</a:t>
            </a:r>
            <a:r>
              <a:rPr lang="en-US" altLang="zh-CN" sz="2800" b="1" baseline="-25000">
                <a:solidFill>
                  <a:schemeClr val="tx1"/>
                </a:solidFill>
                <a:ea typeface="楷体_GB2312" pitchFamily="49" charset="-122"/>
              </a:rPr>
              <a:t>m</a:t>
            </a:r>
            <a:r>
              <a:rPr lang="en-US" altLang="zh-CN" sz="2800" b="1" baseline="30000">
                <a:solidFill>
                  <a:schemeClr val="tx1"/>
                </a:solidFill>
                <a:sym typeface="Symbol" pitchFamily="18" charset="2"/>
              </a:rPr>
              <a:t></a:t>
            </a:r>
            <a:r>
              <a:rPr lang="en-US" altLang="zh-CN" sz="2800" b="1">
                <a:solidFill>
                  <a:schemeClr val="tx1"/>
                </a:solidFill>
              </a:rPr>
              <a:t> </a:t>
            </a:r>
            <a:r>
              <a:rPr lang="zh-CN" altLang="en-US" sz="2800" b="1">
                <a:solidFill>
                  <a:schemeClr val="tx1"/>
                </a:solidFill>
              </a:rPr>
              <a:t>＋</a:t>
            </a:r>
            <a:r>
              <a:rPr lang="en-US" altLang="zh-CN" sz="2800" b="1" i="1">
                <a:solidFill>
                  <a:schemeClr val="tx1"/>
                </a:solidFill>
              </a:rPr>
              <a:t>RT</a:t>
            </a:r>
            <a:r>
              <a:rPr lang="en-US" altLang="zh-CN" sz="2800" b="1">
                <a:solidFill>
                  <a:schemeClr val="tx1"/>
                </a:solidFill>
              </a:rPr>
              <a:t>ln</a:t>
            </a:r>
            <a:r>
              <a:rPr lang="en-US" altLang="zh-CN" sz="2800" b="1" i="1">
                <a:solidFill>
                  <a:schemeClr val="tx1"/>
                </a:solidFill>
              </a:rPr>
              <a:t>K</a:t>
            </a:r>
            <a:r>
              <a:rPr lang="en-US" altLang="zh-CN" sz="2800" b="1" baseline="30000">
                <a:solidFill>
                  <a:schemeClr val="tx1"/>
                </a:solidFill>
                <a:sym typeface="Symbol" pitchFamily="18" charset="2"/>
              </a:rPr>
              <a:t></a:t>
            </a:r>
            <a:endParaRPr lang="el-GR" altLang="zh-CN" sz="2800" b="1" baseline="30000">
              <a:solidFill>
                <a:schemeClr val="tx1"/>
              </a:solidFill>
              <a:sym typeface="Symbol" pitchFamily="18" charset="2"/>
            </a:endParaRPr>
          </a:p>
        </p:txBody>
      </p:sp>
      <p:sp>
        <p:nvSpPr>
          <p:cNvPr id="509955" name="Text Box 3"/>
          <p:cNvSpPr txBox="1">
            <a:spLocks noChangeArrowheads="1"/>
          </p:cNvSpPr>
          <p:nvPr/>
        </p:nvSpPr>
        <p:spPr bwMode="auto">
          <a:xfrm>
            <a:off x="1919289" y="1700213"/>
            <a:ext cx="7489825" cy="519112"/>
          </a:xfrm>
          <a:prstGeom prst="rect">
            <a:avLst/>
          </a:prstGeom>
          <a:noFill/>
          <a:ln w="9525">
            <a:noFill/>
            <a:miter lim="800000"/>
            <a:headEnd/>
            <a:tailEnd/>
          </a:ln>
          <a:effectLst/>
        </p:spPr>
        <p:txBody>
          <a:bodyPr>
            <a:spAutoFit/>
          </a:bodyPr>
          <a:lstStyle/>
          <a:p>
            <a:pPr algn="just">
              <a:lnSpc>
                <a:spcPct val="100000"/>
              </a:lnSpc>
            </a:pPr>
            <a:r>
              <a:rPr lang="zh-CN" altLang="en-US" sz="2800" b="1">
                <a:solidFill>
                  <a:schemeClr val="tx1"/>
                </a:solidFill>
                <a:ea typeface="楷体_GB2312" pitchFamily="49" charset="-122"/>
              </a:rPr>
              <a:t>此时等温方程式中的</a:t>
            </a:r>
            <a:r>
              <a:rPr lang="en-US" altLang="zh-CN" sz="2800" b="1" i="1">
                <a:solidFill>
                  <a:schemeClr val="tx1"/>
                </a:solidFill>
                <a:ea typeface="楷体_GB2312" pitchFamily="49" charset="-122"/>
              </a:rPr>
              <a:t>Q</a:t>
            </a:r>
            <a:r>
              <a:rPr lang="zh-CN" altLang="en-US" sz="2800" b="1">
                <a:solidFill>
                  <a:schemeClr val="tx1"/>
                </a:solidFill>
                <a:ea typeface="楷体_GB2312" pitchFamily="49" charset="-122"/>
              </a:rPr>
              <a:t>应用平衡常数</a:t>
            </a:r>
            <a:r>
              <a:rPr lang="en-US" altLang="zh-CN" sz="2800" b="1" i="1">
                <a:solidFill>
                  <a:schemeClr val="tx1"/>
                </a:solidFill>
                <a:ea typeface="楷体_GB2312" pitchFamily="49" charset="-122"/>
              </a:rPr>
              <a:t>K</a:t>
            </a:r>
            <a:r>
              <a:rPr lang="zh-CN" altLang="en-US" sz="2800" b="1">
                <a:solidFill>
                  <a:schemeClr val="tx1"/>
                </a:solidFill>
                <a:ea typeface="楷体_GB2312" pitchFamily="49" charset="-122"/>
              </a:rPr>
              <a:t>代替：</a:t>
            </a:r>
            <a:endParaRPr lang="zh-CN" altLang="en-US" sz="2800">
              <a:solidFill>
                <a:schemeClr val="tx1"/>
              </a:solidFill>
              <a:ea typeface="楷体_GB2312" pitchFamily="49" charset="-122"/>
            </a:endParaRPr>
          </a:p>
        </p:txBody>
      </p:sp>
      <p:sp>
        <p:nvSpPr>
          <p:cNvPr id="509956" name="Text Box 4"/>
          <p:cNvSpPr txBox="1">
            <a:spLocks noChangeArrowheads="1"/>
          </p:cNvSpPr>
          <p:nvPr/>
        </p:nvSpPr>
        <p:spPr bwMode="auto">
          <a:xfrm>
            <a:off x="2855914" y="3357563"/>
            <a:ext cx="4968875" cy="519112"/>
          </a:xfrm>
          <a:prstGeom prst="rect">
            <a:avLst/>
          </a:prstGeom>
          <a:noFill/>
          <a:ln w="9525">
            <a:noFill/>
            <a:miter lim="800000"/>
            <a:headEnd/>
            <a:tailEnd/>
          </a:ln>
          <a:effectLst/>
        </p:spPr>
        <p:txBody>
          <a:bodyPr>
            <a:spAutoFit/>
          </a:bodyPr>
          <a:lstStyle/>
          <a:p>
            <a:pPr algn="just">
              <a:lnSpc>
                <a:spcPct val="100000"/>
              </a:lnSpc>
            </a:pPr>
            <a:r>
              <a:rPr lang="zh-CN" altLang="en-US" sz="2800" b="1">
                <a:solidFill>
                  <a:schemeClr val="tx1"/>
                </a:solidFill>
                <a:ea typeface="黑体" pitchFamily="2" charset="-122"/>
              </a:rPr>
              <a:t>则： </a:t>
            </a:r>
            <a:r>
              <a:rPr lang="en-US" altLang="zh-CN" sz="2800" b="1">
                <a:solidFill>
                  <a:schemeClr val="tx1"/>
                </a:solidFill>
                <a:ea typeface="黑体" pitchFamily="2" charset="-122"/>
              </a:rPr>
              <a:t>Δ</a:t>
            </a:r>
            <a:r>
              <a:rPr lang="en-US" altLang="zh-CN" sz="2800" b="1" baseline="-25000">
                <a:solidFill>
                  <a:schemeClr val="tx1"/>
                </a:solidFill>
                <a:ea typeface="黑体" pitchFamily="2" charset="-122"/>
              </a:rPr>
              <a:t>r</a:t>
            </a:r>
            <a:r>
              <a:rPr lang="en-US" altLang="zh-CN" sz="2800" b="1" i="1">
                <a:solidFill>
                  <a:schemeClr val="tx1"/>
                </a:solidFill>
                <a:ea typeface="黑体" pitchFamily="2" charset="-122"/>
              </a:rPr>
              <a:t>G</a:t>
            </a:r>
            <a:r>
              <a:rPr lang="en-US" altLang="zh-CN" sz="2800" b="1" baseline="-25000">
                <a:solidFill>
                  <a:schemeClr val="tx1"/>
                </a:solidFill>
                <a:ea typeface="黑体" pitchFamily="2" charset="-122"/>
              </a:rPr>
              <a:t>m</a:t>
            </a:r>
            <a:r>
              <a:rPr lang="en-US" altLang="zh-CN" sz="2800" b="1" baseline="30000">
                <a:solidFill>
                  <a:schemeClr val="tx1"/>
                </a:solidFill>
                <a:ea typeface="黑体" pitchFamily="2" charset="-122"/>
                <a:sym typeface="Symbol" pitchFamily="18" charset="2"/>
              </a:rPr>
              <a:t></a:t>
            </a:r>
            <a:r>
              <a:rPr lang="en-US" altLang="zh-CN" sz="2800" b="1">
                <a:solidFill>
                  <a:schemeClr val="tx1"/>
                </a:solidFill>
                <a:ea typeface="黑体" pitchFamily="2" charset="-122"/>
              </a:rPr>
              <a:t> </a:t>
            </a:r>
            <a:r>
              <a:rPr lang="zh-CN" altLang="en-US" sz="2800" b="1">
                <a:solidFill>
                  <a:schemeClr val="tx1"/>
                </a:solidFill>
                <a:ea typeface="黑体" pitchFamily="2" charset="-122"/>
              </a:rPr>
              <a:t>＝</a:t>
            </a:r>
            <a:r>
              <a:rPr lang="en-US" altLang="zh-CN" sz="2800" b="1">
                <a:solidFill>
                  <a:schemeClr val="tx1"/>
                </a:solidFill>
                <a:ea typeface="黑体" pitchFamily="2" charset="-122"/>
              </a:rPr>
              <a:t>–2.303</a:t>
            </a:r>
            <a:r>
              <a:rPr lang="en-US" altLang="zh-CN" sz="2800" b="1" i="1">
                <a:solidFill>
                  <a:schemeClr val="tx1"/>
                </a:solidFill>
                <a:ea typeface="黑体" pitchFamily="2" charset="-122"/>
              </a:rPr>
              <a:t>RT</a:t>
            </a:r>
            <a:r>
              <a:rPr lang="en-US" altLang="zh-CN" sz="2800" b="1">
                <a:solidFill>
                  <a:schemeClr val="tx1"/>
                </a:solidFill>
                <a:ea typeface="黑体" pitchFamily="2" charset="-122"/>
              </a:rPr>
              <a:t>lg</a:t>
            </a:r>
            <a:r>
              <a:rPr lang="en-US" altLang="zh-CN" sz="2800" b="1" i="1">
                <a:solidFill>
                  <a:schemeClr val="tx1"/>
                </a:solidFill>
              </a:rPr>
              <a:t>K</a:t>
            </a:r>
            <a:r>
              <a:rPr lang="en-US" altLang="zh-CN" sz="2800" b="1" baseline="30000">
                <a:solidFill>
                  <a:schemeClr val="tx1"/>
                </a:solidFill>
                <a:sym typeface="Symbol" pitchFamily="18" charset="2"/>
              </a:rPr>
              <a:t></a:t>
            </a:r>
            <a:endParaRPr lang="en-US" altLang="zh-CN" sz="2800" b="1" i="1" baseline="30000">
              <a:solidFill>
                <a:schemeClr val="tx1"/>
              </a:solidFill>
              <a:ea typeface="黑体" pitchFamily="2" charset="-122"/>
            </a:endParaRPr>
          </a:p>
        </p:txBody>
      </p:sp>
      <p:graphicFrame>
        <p:nvGraphicFramePr>
          <p:cNvPr id="509957" name="Object 5"/>
          <p:cNvGraphicFramePr>
            <a:graphicFrameLocks noChangeAspect="1"/>
          </p:cNvGraphicFramePr>
          <p:nvPr/>
        </p:nvGraphicFramePr>
        <p:xfrm>
          <a:off x="3792539" y="4076701"/>
          <a:ext cx="3114675" cy="1038225"/>
        </p:xfrm>
        <a:graphic>
          <a:graphicData uri="http://schemas.openxmlformats.org/presentationml/2006/ole">
            <mc:AlternateContent xmlns:mc="http://schemas.openxmlformats.org/markup-compatibility/2006">
              <mc:Choice xmlns:v="urn:schemas-microsoft-com:vml" Requires="v">
                <p:oleObj spid="_x0000_s510023" name="Equation" r:id="rId3" imgW="1193760" imgH="419040" progId="Equation.DSMT4">
                  <p:embed/>
                </p:oleObj>
              </mc:Choice>
              <mc:Fallback>
                <p:oleObj name="Equation" r:id="rId3" imgW="1193760" imgH="41904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9" y="4076701"/>
                        <a:ext cx="3114675"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9958" name="Text Box 6"/>
          <p:cNvSpPr txBox="1">
            <a:spLocks noChangeArrowheads="1"/>
          </p:cNvSpPr>
          <p:nvPr/>
        </p:nvSpPr>
        <p:spPr bwMode="auto">
          <a:xfrm>
            <a:off x="1919289" y="5373688"/>
            <a:ext cx="7646987" cy="519112"/>
          </a:xfrm>
          <a:prstGeom prst="rect">
            <a:avLst/>
          </a:prstGeom>
          <a:noFill/>
          <a:ln w="9525">
            <a:noFill/>
            <a:miter lim="800000"/>
            <a:headEnd/>
            <a:tailEnd/>
          </a:ln>
          <a:effectLst/>
        </p:spPr>
        <p:txBody>
          <a:bodyPr>
            <a:spAutoFit/>
          </a:bodyPr>
          <a:lstStyle/>
          <a:p>
            <a:pPr>
              <a:lnSpc>
                <a:spcPct val="100000"/>
              </a:lnSpc>
            </a:pPr>
            <a:r>
              <a:rPr lang="en-US" altLang="zh-CN" sz="2800" b="1" i="1">
                <a:solidFill>
                  <a:schemeClr val="tx1"/>
                </a:solidFill>
                <a:ea typeface="楷体_GB2312" pitchFamily="49" charset="-122"/>
              </a:rPr>
              <a:t>K </a:t>
            </a:r>
            <a:r>
              <a:rPr lang="en-US" altLang="zh-CN" sz="2800" b="1" baseline="30000">
                <a:solidFill>
                  <a:schemeClr val="tx1"/>
                </a:solidFill>
                <a:latin typeface="Arial" charset="0"/>
                <a:sym typeface="Symbol" pitchFamily="18" charset="2"/>
              </a:rPr>
              <a:t></a:t>
            </a:r>
            <a:r>
              <a:rPr lang="zh-CN" altLang="en-US" sz="2800" b="1">
                <a:solidFill>
                  <a:schemeClr val="tx1"/>
                </a:solidFill>
                <a:ea typeface="楷体_GB2312" pitchFamily="49" charset="-122"/>
              </a:rPr>
              <a:t>值与温度有关与物质的浓度或分压无关</a:t>
            </a:r>
          </a:p>
        </p:txBody>
      </p:sp>
      <p:sp>
        <p:nvSpPr>
          <p:cNvPr id="509959" name="Text Box 7"/>
          <p:cNvSpPr txBox="1">
            <a:spLocks noChangeArrowheads="1"/>
          </p:cNvSpPr>
          <p:nvPr/>
        </p:nvSpPr>
        <p:spPr bwMode="auto">
          <a:xfrm>
            <a:off x="2566988" y="1109663"/>
            <a:ext cx="6769100" cy="519112"/>
          </a:xfrm>
          <a:prstGeom prst="rect">
            <a:avLst/>
          </a:prstGeom>
          <a:noFill/>
          <a:ln w="9525">
            <a:noFill/>
            <a:miter lim="800000"/>
            <a:headEnd/>
            <a:tailEnd/>
          </a:ln>
          <a:effectLst/>
        </p:spPr>
        <p:txBody>
          <a:bodyPr>
            <a:spAutoFit/>
          </a:bodyPr>
          <a:lstStyle/>
          <a:p>
            <a:pPr>
              <a:lnSpc>
                <a:spcPct val="100000"/>
              </a:lnSpc>
            </a:pPr>
            <a:r>
              <a:rPr lang="zh-CN" altLang="en-US" sz="2800" b="1">
                <a:solidFill>
                  <a:schemeClr val="tx1"/>
                </a:solidFill>
                <a:ea typeface="仿宋_GB2312" pitchFamily="49" charset="-122"/>
              </a:rPr>
              <a:t>当反应达到平衡时：△</a:t>
            </a:r>
            <a:r>
              <a:rPr lang="en-US" altLang="zh-CN" sz="2800" b="1" baseline="-30000">
                <a:solidFill>
                  <a:schemeClr val="tx1"/>
                </a:solidFill>
                <a:ea typeface="仿宋_GB2312" pitchFamily="49" charset="-122"/>
              </a:rPr>
              <a:t>r</a:t>
            </a:r>
            <a:r>
              <a:rPr lang="en-US" altLang="zh-CN" sz="2800" b="1" i="1">
                <a:solidFill>
                  <a:schemeClr val="tx1"/>
                </a:solidFill>
                <a:ea typeface="仿宋_GB2312" pitchFamily="49" charset="-122"/>
              </a:rPr>
              <a:t>G</a:t>
            </a:r>
            <a:r>
              <a:rPr lang="en-US" altLang="zh-CN" sz="2800" b="1" baseline="-25000">
                <a:solidFill>
                  <a:schemeClr val="tx1"/>
                </a:solidFill>
                <a:ea typeface="仿宋_GB2312" pitchFamily="49" charset="-122"/>
              </a:rPr>
              <a:t>m</a:t>
            </a:r>
            <a:r>
              <a:rPr lang="en-US" altLang="zh-CN" sz="2800" b="1">
                <a:solidFill>
                  <a:schemeClr val="tx1"/>
                </a:solidFill>
              </a:rPr>
              <a:t> = 0</a:t>
            </a:r>
          </a:p>
        </p:txBody>
      </p:sp>
      <p:sp>
        <p:nvSpPr>
          <p:cNvPr id="509960" name="Text Box 8"/>
          <p:cNvSpPr txBox="1">
            <a:spLocks noGrp="1" noChangeArrowheads="1"/>
          </p:cNvSpPr>
          <p:nvPr>
            <p:ph type="title"/>
          </p:nvPr>
        </p:nvSpPr>
        <p:spPr>
          <a:xfrm>
            <a:off x="3005138" y="265114"/>
            <a:ext cx="5080000" cy="579437"/>
          </a:xfrm>
          <a:noFill/>
          <a:ln/>
        </p:spPr>
        <p:txBody>
          <a:bodyPr/>
          <a:lstStyle/>
          <a:p>
            <a:pPr algn="ctr">
              <a:spcBef>
                <a:spcPct val="50000"/>
              </a:spcBef>
            </a:pPr>
            <a:r>
              <a:rPr kumimoji="1" lang="zh-CN" altLang="en-US">
                <a:solidFill>
                  <a:schemeClr val="tx1"/>
                </a:solidFill>
                <a:effectLst>
                  <a:outerShdw blurRad="38100" dist="38100" dir="2700000" algn="tl">
                    <a:srgbClr val="FFFFFF"/>
                  </a:outerShdw>
                </a:effectLst>
                <a:ea typeface="楷体_GB2312" pitchFamily="49" charset="-122"/>
              </a:rPr>
              <a:t>化学反应的限度与平衡常数</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09956"/>
                                        </p:tgtEl>
                                        <p:attrNameLst>
                                          <p:attrName>style.visibility</p:attrName>
                                        </p:attrNameLst>
                                      </p:cBhvr>
                                      <p:to>
                                        <p:strVal val="visible"/>
                                      </p:to>
                                    </p:set>
                                    <p:animEffect transition="in" filter="checkerboard(across)">
                                      <p:cBhvr>
                                        <p:cTn id="7" dur="500"/>
                                        <p:tgtEl>
                                          <p:spTgt spid="50995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09957"/>
                                        </p:tgtEl>
                                        <p:attrNameLst>
                                          <p:attrName>style.visibility</p:attrName>
                                        </p:attrNameLst>
                                      </p:cBhvr>
                                      <p:to>
                                        <p:strVal val="visible"/>
                                      </p:to>
                                    </p:set>
                                    <p:animEffect transition="in" filter="checkerboard(across)">
                                      <p:cBhvr>
                                        <p:cTn id="12" dur="500"/>
                                        <p:tgtEl>
                                          <p:spTgt spid="50995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09958"/>
                                        </p:tgtEl>
                                        <p:attrNameLst>
                                          <p:attrName>style.visibility</p:attrName>
                                        </p:attrNameLst>
                                      </p:cBhvr>
                                      <p:to>
                                        <p:strVal val="visible"/>
                                      </p:to>
                                    </p:set>
                                    <p:animEffect transition="in" filter="checkerboard(across)">
                                      <p:cBhvr>
                                        <p:cTn id="17" dur="500"/>
                                        <p:tgtEl>
                                          <p:spTgt spid="509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6" grpId="0" autoUpdateAnimBg="0"/>
      <p:bldP spid="509958"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503C6D20-FEA4-4170-B3E0-9BEF5EF5151D}" type="slidenum">
              <a:rPr lang="en-US" altLang="zh-CN"/>
              <a:pPr/>
              <a:t>84</a:t>
            </a:fld>
            <a:endParaRPr lang="en-US" altLang="zh-CN"/>
          </a:p>
        </p:txBody>
      </p:sp>
      <p:sp>
        <p:nvSpPr>
          <p:cNvPr id="510978" name="Text Box 2"/>
          <p:cNvSpPr txBox="1">
            <a:spLocks noChangeArrowheads="1"/>
          </p:cNvSpPr>
          <p:nvPr/>
        </p:nvSpPr>
        <p:spPr bwMode="auto">
          <a:xfrm>
            <a:off x="3048000" y="6110288"/>
            <a:ext cx="3200400" cy="519112"/>
          </a:xfrm>
          <a:prstGeom prst="rect">
            <a:avLst/>
          </a:prstGeom>
          <a:noFill/>
          <a:ln w="9525">
            <a:noFill/>
            <a:miter lim="800000"/>
            <a:headEnd/>
            <a:tailEnd/>
          </a:ln>
          <a:effectLst/>
        </p:spPr>
        <p:txBody>
          <a:bodyPr>
            <a:spAutoFit/>
          </a:bodyPr>
          <a:lstStyle/>
          <a:p>
            <a:pPr algn="just">
              <a:lnSpc>
                <a:spcPct val="100000"/>
              </a:lnSpc>
            </a:pPr>
            <a:r>
              <a:rPr lang="en-US" altLang="zh-CN" sz="2800" b="1" i="1">
                <a:solidFill>
                  <a:schemeClr val="tx1"/>
                </a:solidFill>
              </a:rPr>
              <a:t>K </a:t>
            </a:r>
            <a:r>
              <a:rPr lang="en-US" altLang="zh-CN" sz="2800" b="1" baseline="30000">
                <a:solidFill>
                  <a:schemeClr val="tx1"/>
                </a:solidFill>
                <a:latin typeface="Arial" charset="0"/>
                <a:sym typeface="Symbol" pitchFamily="18" charset="2"/>
              </a:rPr>
              <a:t></a:t>
            </a:r>
            <a:r>
              <a:rPr lang="en-US" altLang="zh-CN" sz="2800" b="1" i="1">
                <a:solidFill>
                  <a:schemeClr val="tx1"/>
                </a:solidFill>
              </a:rPr>
              <a:t> </a:t>
            </a:r>
            <a:r>
              <a:rPr lang="en-US" altLang="zh-CN" sz="2800" b="1">
                <a:solidFill>
                  <a:schemeClr val="tx1"/>
                </a:solidFill>
              </a:rPr>
              <a:t>= 6.9×10</a:t>
            </a:r>
            <a:r>
              <a:rPr lang="en-US" altLang="zh-CN" sz="2800" b="1" baseline="30000">
                <a:solidFill>
                  <a:schemeClr val="tx1"/>
                </a:solidFill>
              </a:rPr>
              <a:t>5</a:t>
            </a:r>
          </a:p>
        </p:txBody>
      </p:sp>
      <p:sp>
        <p:nvSpPr>
          <p:cNvPr id="510979" name="Text Box 3"/>
          <p:cNvSpPr txBox="1">
            <a:spLocks noChangeArrowheads="1"/>
          </p:cNvSpPr>
          <p:nvPr/>
        </p:nvSpPr>
        <p:spPr bwMode="auto">
          <a:xfrm>
            <a:off x="852488" y="1259875"/>
            <a:ext cx="11076160" cy="527580"/>
          </a:xfrm>
          <a:prstGeom prst="rect">
            <a:avLst/>
          </a:prstGeom>
          <a:noFill/>
          <a:ln w="9525">
            <a:noFill/>
            <a:miter lim="800000"/>
            <a:headEnd/>
            <a:tailEnd/>
          </a:ln>
          <a:effectLst/>
        </p:spPr>
        <p:txBody>
          <a:bodyPr wrap="square">
            <a:spAutoFit/>
          </a:bodyPr>
          <a:lstStyle/>
          <a:p>
            <a:pPr algn="just">
              <a:lnSpc>
                <a:spcPct val="110000"/>
              </a:lnSpc>
            </a:pPr>
            <a:r>
              <a:rPr lang="zh-CN" altLang="en-US" sz="2800" b="1" dirty="0">
                <a:solidFill>
                  <a:schemeClr val="accent2"/>
                </a:solidFill>
                <a:ea typeface="黑体" pitchFamily="2" charset="-122"/>
              </a:rPr>
              <a:t>在</a:t>
            </a:r>
            <a:r>
              <a:rPr lang="en-US" altLang="zh-CN" sz="2800" b="1" dirty="0">
                <a:solidFill>
                  <a:schemeClr val="accent2"/>
                </a:solidFill>
                <a:ea typeface="黑体" pitchFamily="2" charset="-122"/>
              </a:rPr>
              <a:t>298K</a:t>
            </a:r>
            <a:r>
              <a:rPr lang="zh-CN" altLang="en-US" sz="2800" b="1" dirty="0">
                <a:solidFill>
                  <a:schemeClr val="accent2"/>
                </a:solidFill>
                <a:ea typeface="黑体" pitchFamily="2" charset="-122"/>
              </a:rPr>
              <a:t>时，计算下列反应的平衡常数。</a:t>
            </a:r>
            <a:r>
              <a:rPr lang="en-US" altLang="zh-CN" sz="2800" b="1" dirty="0">
                <a:solidFill>
                  <a:schemeClr val="accent2"/>
                </a:solidFill>
                <a:ea typeface="黑体" pitchFamily="2" charset="-122"/>
              </a:rPr>
              <a:t>N</a:t>
            </a:r>
            <a:r>
              <a:rPr lang="en-US" altLang="zh-CN" sz="2800" b="1" baseline="-30000" dirty="0">
                <a:solidFill>
                  <a:schemeClr val="accent2"/>
                </a:solidFill>
                <a:ea typeface="黑体" pitchFamily="2" charset="-122"/>
              </a:rPr>
              <a:t>2</a:t>
            </a:r>
            <a:r>
              <a:rPr lang="en-US" altLang="zh-CN" sz="2800" b="1" dirty="0">
                <a:solidFill>
                  <a:schemeClr val="accent2"/>
                </a:solidFill>
                <a:ea typeface="黑体" pitchFamily="2" charset="-122"/>
              </a:rPr>
              <a:t>(g)+3H</a:t>
            </a:r>
            <a:r>
              <a:rPr lang="en-US" altLang="zh-CN" sz="2800" b="1" baseline="-30000" dirty="0">
                <a:solidFill>
                  <a:schemeClr val="accent2"/>
                </a:solidFill>
                <a:ea typeface="黑体" pitchFamily="2" charset="-122"/>
              </a:rPr>
              <a:t>2</a:t>
            </a:r>
            <a:r>
              <a:rPr lang="en-US" altLang="zh-CN" sz="2800" b="1" dirty="0">
                <a:solidFill>
                  <a:schemeClr val="accent2"/>
                </a:solidFill>
                <a:ea typeface="黑体" pitchFamily="2" charset="-122"/>
              </a:rPr>
              <a:t>(g)=2NH</a:t>
            </a:r>
            <a:r>
              <a:rPr lang="en-US" altLang="zh-CN" sz="2800" b="1" baseline="-30000" dirty="0">
                <a:solidFill>
                  <a:schemeClr val="accent2"/>
                </a:solidFill>
                <a:ea typeface="黑体" pitchFamily="2" charset="-122"/>
              </a:rPr>
              <a:t>3</a:t>
            </a:r>
            <a:r>
              <a:rPr lang="en-US" altLang="zh-CN" sz="2800" b="1" dirty="0">
                <a:solidFill>
                  <a:schemeClr val="accent2"/>
                </a:solidFill>
                <a:ea typeface="黑体" pitchFamily="2" charset="-122"/>
              </a:rPr>
              <a:t>(g)</a:t>
            </a:r>
          </a:p>
        </p:txBody>
      </p:sp>
      <p:sp>
        <p:nvSpPr>
          <p:cNvPr id="510980" name="Text Box 4"/>
          <p:cNvSpPr txBox="1">
            <a:spLocks noChangeArrowheads="1"/>
          </p:cNvSpPr>
          <p:nvPr/>
        </p:nvSpPr>
        <p:spPr bwMode="auto">
          <a:xfrm>
            <a:off x="1847850" y="2060576"/>
            <a:ext cx="7620000" cy="519113"/>
          </a:xfrm>
          <a:prstGeom prst="rect">
            <a:avLst/>
          </a:prstGeom>
          <a:noFill/>
          <a:ln w="9525">
            <a:noFill/>
            <a:miter lim="800000"/>
            <a:headEnd/>
            <a:tailEnd/>
          </a:ln>
          <a:effectLst/>
        </p:spPr>
        <p:txBody>
          <a:bodyPr>
            <a:spAutoFit/>
          </a:bodyPr>
          <a:lstStyle/>
          <a:p>
            <a:pPr>
              <a:lnSpc>
                <a:spcPct val="100000"/>
              </a:lnSpc>
            </a:pPr>
            <a:r>
              <a:rPr lang="zh-CN" altLang="en-US" sz="2800" b="1" dirty="0">
                <a:solidFill>
                  <a:schemeClr val="tx1"/>
                </a:solidFill>
                <a:ea typeface="楷体_GB2312" pitchFamily="49" charset="-122"/>
              </a:rPr>
              <a:t>解：查得</a:t>
            </a:r>
            <a:r>
              <a:rPr lang="en-US" altLang="zh-CN" sz="2800" b="1" dirty="0" err="1">
                <a:solidFill>
                  <a:schemeClr val="tx1"/>
                </a:solidFill>
                <a:ea typeface="楷体_GB2312" pitchFamily="49" charset="-122"/>
              </a:rPr>
              <a:t>Δ</a:t>
            </a:r>
            <a:r>
              <a:rPr lang="en-US" altLang="zh-CN" sz="2800" b="1" baseline="-30000" dirty="0" err="1">
                <a:solidFill>
                  <a:schemeClr val="tx1"/>
                </a:solidFill>
                <a:ea typeface="楷体_GB2312" pitchFamily="49" charset="-122"/>
              </a:rPr>
              <a:t>f</a:t>
            </a:r>
            <a:r>
              <a:rPr lang="en-US" altLang="zh-CN" sz="2800" b="1" i="1" dirty="0" err="1">
                <a:solidFill>
                  <a:schemeClr val="tx1"/>
                </a:solidFill>
                <a:ea typeface="楷体_GB2312" pitchFamily="49" charset="-122"/>
              </a:rPr>
              <a:t>G</a:t>
            </a:r>
            <a:r>
              <a:rPr lang="en-US" altLang="zh-CN" sz="2800" b="1" baseline="30000" dirty="0" err="1">
                <a:solidFill>
                  <a:schemeClr val="tx1"/>
                </a:solidFill>
                <a:ea typeface="楷体_GB2312" pitchFamily="49" charset="-122"/>
                <a:sym typeface="Symbol" pitchFamily="18" charset="2"/>
              </a:rPr>
              <a:t></a:t>
            </a:r>
            <a:r>
              <a:rPr lang="en-US" altLang="zh-CN" sz="2800" b="1" baseline="-30000" dirty="0" err="1">
                <a:solidFill>
                  <a:schemeClr val="tx1"/>
                </a:solidFill>
                <a:ea typeface="楷体_GB2312" pitchFamily="49" charset="-122"/>
              </a:rPr>
              <a:t>m</a:t>
            </a:r>
            <a:r>
              <a:rPr lang="en-US" altLang="zh-CN" sz="2800" b="1" dirty="0">
                <a:solidFill>
                  <a:schemeClr val="tx1"/>
                </a:solidFill>
                <a:ea typeface="楷体_GB2312" pitchFamily="49" charset="-122"/>
              </a:rPr>
              <a:t>(NH</a:t>
            </a:r>
            <a:r>
              <a:rPr lang="en-US" altLang="zh-CN" sz="2800" b="1" baseline="-25000" dirty="0">
                <a:solidFill>
                  <a:schemeClr val="tx1"/>
                </a:solidFill>
                <a:ea typeface="楷体_GB2312" pitchFamily="49" charset="-122"/>
              </a:rPr>
              <a:t>3</a:t>
            </a:r>
            <a:r>
              <a:rPr lang="en-US" altLang="zh-CN" sz="2800" b="1" dirty="0">
                <a:solidFill>
                  <a:schemeClr val="tx1"/>
                </a:solidFill>
                <a:ea typeface="楷体_GB2312" pitchFamily="49" charset="-122"/>
              </a:rPr>
              <a:t>)=-16.64kJ/</a:t>
            </a:r>
            <a:r>
              <a:rPr lang="en-US" altLang="zh-CN" sz="2800" b="1" dirty="0" err="1">
                <a:solidFill>
                  <a:schemeClr val="tx1"/>
                </a:solidFill>
                <a:ea typeface="楷体_GB2312" pitchFamily="49" charset="-122"/>
              </a:rPr>
              <a:t>mol</a:t>
            </a:r>
            <a:endParaRPr lang="en-US" altLang="zh-CN" sz="2800" b="1" dirty="0">
              <a:solidFill>
                <a:schemeClr val="tx1"/>
              </a:solidFill>
              <a:ea typeface="楷体_GB2312" pitchFamily="49" charset="-122"/>
            </a:endParaRPr>
          </a:p>
        </p:txBody>
      </p:sp>
      <p:sp>
        <p:nvSpPr>
          <p:cNvPr id="510981" name="Text Box 5"/>
          <p:cNvSpPr txBox="1">
            <a:spLocks noChangeArrowheads="1"/>
          </p:cNvSpPr>
          <p:nvPr/>
        </p:nvSpPr>
        <p:spPr bwMode="auto">
          <a:xfrm>
            <a:off x="2279650" y="3713164"/>
            <a:ext cx="6553200" cy="579437"/>
          </a:xfrm>
          <a:prstGeom prst="rect">
            <a:avLst/>
          </a:prstGeom>
          <a:noFill/>
          <a:ln w="9525">
            <a:noFill/>
            <a:miter lim="800000"/>
            <a:headEnd/>
            <a:tailEnd/>
          </a:ln>
          <a:effectLst/>
        </p:spPr>
        <p:txBody>
          <a:bodyPr>
            <a:spAutoFit/>
          </a:bodyPr>
          <a:lstStyle/>
          <a:p>
            <a:pPr algn="just">
              <a:lnSpc>
                <a:spcPct val="100000"/>
              </a:lnSpc>
            </a:pPr>
            <a:r>
              <a:rPr lang="en-US" altLang="zh-CN" sz="2800" b="1">
                <a:solidFill>
                  <a:schemeClr val="tx1"/>
                </a:solidFill>
              </a:rPr>
              <a:t>            =2Δ</a:t>
            </a:r>
            <a:r>
              <a:rPr lang="en-US" altLang="zh-CN" sz="2800" b="1" baseline="-30000">
                <a:solidFill>
                  <a:schemeClr val="tx1"/>
                </a:solidFill>
              </a:rPr>
              <a:t>f</a:t>
            </a:r>
            <a:r>
              <a:rPr lang="en-US" altLang="zh-CN" sz="2800" b="1" i="1">
                <a:solidFill>
                  <a:schemeClr val="tx1"/>
                </a:solidFill>
              </a:rPr>
              <a:t>G</a:t>
            </a:r>
            <a:r>
              <a:rPr lang="en-US" altLang="zh-CN" sz="2800" b="1" baseline="30000">
                <a:solidFill>
                  <a:schemeClr val="tx1"/>
                </a:solidFill>
                <a:sym typeface="Symbol" pitchFamily="18" charset="2"/>
              </a:rPr>
              <a:t></a:t>
            </a:r>
            <a:r>
              <a:rPr lang="en-US" altLang="zh-CN" sz="2800" b="1" baseline="-30000">
                <a:solidFill>
                  <a:schemeClr val="tx1"/>
                </a:solidFill>
              </a:rPr>
              <a:t>m</a:t>
            </a:r>
            <a:r>
              <a:rPr lang="en-US" altLang="zh-CN" sz="2800" b="1">
                <a:solidFill>
                  <a:schemeClr val="tx1"/>
                </a:solidFill>
              </a:rPr>
              <a:t>(NH</a:t>
            </a:r>
            <a:r>
              <a:rPr lang="en-US" altLang="zh-CN" sz="2800" b="1" baseline="-30000">
                <a:solidFill>
                  <a:schemeClr val="tx1"/>
                </a:solidFill>
              </a:rPr>
              <a:t>3</a:t>
            </a:r>
            <a:r>
              <a:rPr lang="en-US" altLang="zh-CN" sz="2800" b="1">
                <a:solidFill>
                  <a:schemeClr val="tx1"/>
                </a:solidFill>
              </a:rPr>
              <a:t>)-0=-33.28 </a:t>
            </a:r>
            <a:r>
              <a:rPr lang="en-US" altLang="zh-CN" b="1"/>
              <a:t>kJ/mol</a:t>
            </a:r>
          </a:p>
        </p:txBody>
      </p:sp>
      <p:graphicFrame>
        <p:nvGraphicFramePr>
          <p:cNvPr id="510983" name="Object 7"/>
          <p:cNvGraphicFramePr>
            <a:graphicFrameLocks noChangeAspect="1"/>
          </p:cNvGraphicFramePr>
          <p:nvPr/>
        </p:nvGraphicFramePr>
        <p:xfrm>
          <a:off x="2151063" y="4738689"/>
          <a:ext cx="7473950" cy="1017587"/>
        </p:xfrm>
        <a:graphic>
          <a:graphicData uri="http://schemas.openxmlformats.org/presentationml/2006/ole">
            <mc:AlternateContent xmlns:mc="http://schemas.openxmlformats.org/markup-compatibility/2006">
              <mc:Choice xmlns:v="urn:schemas-microsoft-com:vml" Requires="v">
                <p:oleObj spid="_x0000_s511049" name="Equation" r:id="rId3" imgW="2920680" imgH="419040" progId="Equation.DSMT4">
                  <p:embed/>
                </p:oleObj>
              </mc:Choice>
              <mc:Fallback>
                <p:oleObj name="Equation" r:id="rId3" imgW="2920680" imgH="419040" progId="Equation.DSMT4">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1063" y="4738689"/>
                        <a:ext cx="7473950" cy="1017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0985" name="Text Box 9"/>
          <p:cNvSpPr txBox="1">
            <a:spLocks noChangeArrowheads="1"/>
          </p:cNvSpPr>
          <p:nvPr/>
        </p:nvSpPr>
        <p:spPr bwMode="auto">
          <a:xfrm>
            <a:off x="2332038" y="2909888"/>
            <a:ext cx="7435850" cy="519112"/>
          </a:xfrm>
          <a:prstGeom prst="rect">
            <a:avLst/>
          </a:prstGeom>
          <a:noFill/>
          <a:ln w="9525">
            <a:noFill/>
            <a:miter lim="800000"/>
            <a:headEnd/>
            <a:tailEnd/>
          </a:ln>
          <a:effectLst/>
        </p:spPr>
        <p:txBody>
          <a:bodyPr>
            <a:spAutoFit/>
          </a:bodyPr>
          <a:lstStyle/>
          <a:p>
            <a:pPr>
              <a:lnSpc>
                <a:spcPct val="100000"/>
              </a:lnSpc>
            </a:pPr>
            <a:r>
              <a:rPr lang="en-US" altLang="zh-CN" sz="2800" b="1">
                <a:solidFill>
                  <a:schemeClr val="tx1"/>
                </a:solidFill>
                <a:ea typeface="仿宋_GB2312" pitchFamily="49" charset="-122"/>
              </a:rPr>
              <a:t>△</a:t>
            </a:r>
            <a:r>
              <a:rPr lang="en-US" altLang="zh-CN" sz="2800" b="1" baseline="-30000">
                <a:solidFill>
                  <a:schemeClr val="tx1"/>
                </a:solidFill>
                <a:ea typeface="仿宋_GB2312" pitchFamily="49" charset="-122"/>
              </a:rPr>
              <a:t>r</a:t>
            </a:r>
            <a:r>
              <a:rPr lang="en-US" altLang="zh-CN" sz="2800" b="1" i="1">
                <a:solidFill>
                  <a:schemeClr val="tx1"/>
                </a:solidFill>
                <a:ea typeface="仿宋_GB2312" pitchFamily="49" charset="-122"/>
              </a:rPr>
              <a:t>G</a:t>
            </a:r>
            <a:r>
              <a:rPr lang="en-US" altLang="zh-CN" sz="2800" b="1" baseline="-25000">
                <a:solidFill>
                  <a:schemeClr val="tx1"/>
                </a:solidFill>
                <a:ea typeface="仿宋_GB2312" pitchFamily="49" charset="-122"/>
              </a:rPr>
              <a:t>m</a:t>
            </a:r>
            <a:r>
              <a:rPr lang="en-US" altLang="zh-CN" sz="2800" b="1" baseline="30000">
                <a:solidFill>
                  <a:schemeClr val="tx1"/>
                </a:solidFill>
                <a:ea typeface="仿宋_GB2312" pitchFamily="49" charset="-122"/>
                <a:sym typeface="Symbol" pitchFamily="18" charset="2"/>
              </a:rPr>
              <a:t></a:t>
            </a:r>
            <a:r>
              <a:rPr lang="en-US" altLang="zh-CN" sz="2800" b="1">
                <a:solidFill>
                  <a:schemeClr val="tx1"/>
                </a:solidFill>
                <a:ea typeface="仿宋_GB2312" pitchFamily="49" charset="-122"/>
              </a:rPr>
              <a:t>=∑△</a:t>
            </a:r>
            <a:r>
              <a:rPr lang="en-US" altLang="zh-CN" sz="2800" b="1" baseline="-30000">
                <a:solidFill>
                  <a:schemeClr val="tx1"/>
                </a:solidFill>
                <a:ea typeface="仿宋_GB2312" pitchFamily="49" charset="-122"/>
              </a:rPr>
              <a:t>f</a:t>
            </a:r>
            <a:r>
              <a:rPr lang="en-US" altLang="zh-CN" sz="2800" b="1" i="1">
                <a:solidFill>
                  <a:schemeClr val="tx1"/>
                </a:solidFill>
                <a:ea typeface="仿宋_GB2312" pitchFamily="49" charset="-122"/>
              </a:rPr>
              <a:t>G</a:t>
            </a:r>
            <a:r>
              <a:rPr lang="en-US" altLang="zh-CN" sz="2800" b="1" baseline="-25000">
                <a:solidFill>
                  <a:schemeClr val="tx1"/>
                </a:solidFill>
                <a:ea typeface="仿宋_GB2312" pitchFamily="49" charset="-122"/>
              </a:rPr>
              <a:t>m</a:t>
            </a:r>
            <a:r>
              <a:rPr lang="en-US" altLang="zh-CN" sz="2800" b="1" baseline="30000">
                <a:solidFill>
                  <a:schemeClr val="tx1"/>
                </a:solidFill>
                <a:ea typeface="仿宋_GB2312" pitchFamily="49" charset="-122"/>
                <a:sym typeface="Symbol" pitchFamily="18" charset="2"/>
              </a:rPr>
              <a:t></a:t>
            </a:r>
            <a:r>
              <a:rPr lang="en-US" altLang="zh-CN" sz="2800" b="1">
                <a:solidFill>
                  <a:schemeClr val="tx1"/>
                </a:solidFill>
                <a:ea typeface="仿宋_GB2312" pitchFamily="49" charset="-122"/>
              </a:rPr>
              <a:t>(</a:t>
            </a:r>
            <a:r>
              <a:rPr lang="zh-CN" altLang="en-US" sz="2800" b="1">
                <a:solidFill>
                  <a:schemeClr val="tx1"/>
                </a:solidFill>
                <a:ea typeface="楷体_GB2312" pitchFamily="49" charset="-122"/>
              </a:rPr>
              <a:t>生成物</a:t>
            </a:r>
            <a:r>
              <a:rPr lang="en-US" altLang="zh-CN" sz="2800" b="1">
                <a:solidFill>
                  <a:schemeClr val="tx1"/>
                </a:solidFill>
                <a:ea typeface="仿宋_GB2312" pitchFamily="49" charset="-122"/>
              </a:rPr>
              <a:t>)-∑△</a:t>
            </a:r>
            <a:r>
              <a:rPr lang="en-US" altLang="zh-CN" sz="2800" b="1" baseline="-30000">
                <a:solidFill>
                  <a:schemeClr val="tx1"/>
                </a:solidFill>
                <a:ea typeface="仿宋_GB2312" pitchFamily="49" charset="-122"/>
              </a:rPr>
              <a:t>f</a:t>
            </a:r>
            <a:r>
              <a:rPr lang="en-US" altLang="zh-CN" sz="2800" b="1" i="1">
                <a:solidFill>
                  <a:schemeClr val="tx1"/>
                </a:solidFill>
                <a:ea typeface="仿宋_GB2312" pitchFamily="49" charset="-122"/>
              </a:rPr>
              <a:t>G</a:t>
            </a:r>
            <a:r>
              <a:rPr lang="en-US" altLang="zh-CN" sz="2800" b="1" baseline="-25000">
                <a:solidFill>
                  <a:schemeClr val="tx1"/>
                </a:solidFill>
                <a:ea typeface="仿宋_GB2312" pitchFamily="49" charset="-122"/>
              </a:rPr>
              <a:t>m</a:t>
            </a:r>
            <a:r>
              <a:rPr lang="en-US" altLang="zh-CN" sz="2800" b="1" baseline="30000">
                <a:solidFill>
                  <a:schemeClr val="tx1"/>
                </a:solidFill>
                <a:ea typeface="仿宋_GB2312" pitchFamily="49" charset="-122"/>
                <a:sym typeface="Symbol" pitchFamily="18" charset="2"/>
              </a:rPr>
              <a:t></a:t>
            </a:r>
            <a:r>
              <a:rPr lang="en-US" altLang="zh-CN" sz="2800" b="1">
                <a:solidFill>
                  <a:schemeClr val="tx1"/>
                </a:solidFill>
                <a:ea typeface="仿宋_GB2312" pitchFamily="49" charset="-122"/>
              </a:rPr>
              <a:t>(</a:t>
            </a:r>
            <a:r>
              <a:rPr lang="zh-CN" altLang="en-US" sz="2800" b="1">
                <a:solidFill>
                  <a:schemeClr val="tx1"/>
                </a:solidFill>
                <a:ea typeface="楷体_GB2312" pitchFamily="49" charset="-122"/>
              </a:rPr>
              <a:t>反应物</a:t>
            </a:r>
            <a:r>
              <a:rPr lang="en-US" altLang="zh-CN" sz="2800" b="1">
                <a:solidFill>
                  <a:schemeClr val="tx1"/>
                </a:solidFill>
                <a:ea typeface="仿宋_GB2312" pitchFamily="49" charset="-122"/>
              </a:rPr>
              <a:t>)</a:t>
            </a:r>
          </a:p>
        </p:txBody>
      </p:sp>
      <p:sp>
        <p:nvSpPr>
          <p:cNvPr id="510986" name="AutoShape 10"/>
          <p:cNvSpPr>
            <a:spLocks noChangeArrowheads="1"/>
          </p:cNvSpPr>
          <p:nvPr/>
        </p:nvSpPr>
        <p:spPr bwMode="auto">
          <a:xfrm>
            <a:off x="1559496" y="236731"/>
            <a:ext cx="2286000" cy="533400"/>
          </a:xfrm>
          <a:prstGeom prst="ribbon2">
            <a:avLst>
              <a:gd name="adj1" fmla="val 12500"/>
              <a:gd name="adj2" fmla="val 65694"/>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00000"/>
              </a:lnSpc>
              <a:spcBef>
                <a:spcPct val="0"/>
              </a:spcBef>
            </a:pPr>
            <a:r>
              <a:rPr lang="en-US" altLang="zh-CN"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0985"/>
                                        </p:tgtEl>
                                        <p:attrNameLst>
                                          <p:attrName>style.visibility</p:attrName>
                                        </p:attrNameLst>
                                      </p:cBhvr>
                                      <p:to>
                                        <p:strVal val="visible"/>
                                      </p:to>
                                    </p:set>
                                    <p:animEffect transition="in" filter="checkerboard(across)">
                                      <p:cBhvr>
                                        <p:cTn id="7" dur="500"/>
                                        <p:tgtEl>
                                          <p:spTgt spid="51098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10981"/>
                                        </p:tgtEl>
                                        <p:attrNameLst>
                                          <p:attrName>style.visibility</p:attrName>
                                        </p:attrNameLst>
                                      </p:cBhvr>
                                      <p:to>
                                        <p:strVal val="visible"/>
                                      </p:to>
                                    </p:set>
                                    <p:animEffect transition="in" filter="checkerboard(across)">
                                      <p:cBhvr>
                                        <p:cTn id="10" dur="500"/>
                                        <p:tgtEl>
                                          <p:spTgt spid="510981"/>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510983"/>
                                        </p:tgtEl>
                                        <p:attrNameLst>
                                          <p:attrName>style.visibility</p:attrName>
                                        </p:attrNameLst>
                                      </p:cBhvr>
                                      <p:to>
                                        <p:strVal val="visible"/>
                                      </p:to>
                                    </p:set>
                                    <p:animEffect transition="in" filter="checkerboard(across)">
                                      <p:cBhvr>
                                        <p:cTn id="15" dur="500"/>
                                        <p:tgtEl>
                                          <p:spTgt spid="510983"/>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510978"/>
                                        </p:tgtEl>
                                        <p:attrNameLst>
                                          <p:attrName>style.visibility</p:attrName>
                                        </p:attrNameLst>
                                      </p:cBhvr>
                                      <p:to>
                                        <p:strVal val="visible"/>
                                      </p:to>
                                    </p:set>
                                    <p:animEffect transition="in" filter="checkerboard(across)">
                                      <p:cBhvr>
                                        <p:cTn id="18" dur="500"/>
                                        <p:tgtEl>
                                          <p:spTgt spid="510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8" grpId="0" autoUpdateAnimBg="0"/>
      <p:bldP spid="510981" grpId="0" autoUpdateAnimBg="0"/>
      <p:bldP spid="510985"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6"/>
          <p:cNvSpPr>
            <a:spLocks noGrp="1"/>
          </p:cNvSpPr>
          <p:nvPr>
            <p:ph type="sldNum" sz="quarter" idx="12"/>
          </p:nvPr>
        </p:nvSpPr>
        <p:spPr/>
        <p:txBody>
          <a:bodyPr/>
          <a:lstStyle/>
          <a:p>
            <a:fld id="{BF2657C8-F588-4371-BE66-1BC15D8894BD}" type="slidenum">
              <a:rPr lang="en-US" altLang="zh-CN"/>
              <a:pPr/>
              <a:t>85</a:t>
            </a:fld>
            <a:endParaRPr lang="en-US" altLang="zh-CN"/>
          </a:p>
        </p:txBody>
      </p:sp>
      <p:sp>
        <p:nvSpPr>
          <p:cNvPr id="531459" name="Rectangle 3"/>
          <p:cNvSpPr>
            <a:spLocks noGrp="1" noChangeArrowheads="1"/>
          </p:cNvSpPr>
          <p:nvPr>
            <p:ph type="body" sz="half" idx="1"/>
          </p:nvPr>
        </p:nvSpPr>
        <p:spPr bwMode="auto">
          <a:xfrm>
            <a:off x="362200" y="1089026"/>
            <a:ext cx="11278416" cy="1584325"/>
          </a:xfrm>
          <a:noFill/>
          <a:ln>
            <a:miter lim="800000"/>
            <a:headEnd/>
            <a:tailEnd/>
          </a:ln>
        </p:spPr>
        <p:txBody>
          <a:bodyPr vert="horz" wrap="square" lIns="91440" tIns="45720" rIns="91440" bIns="45720" numCol="1" anchor="t" anchorCtr="0" compatLnSpc="1">
            <a:prstTxWarp prst="textNoShape">
              <a:avLst/>
            </a:prstTxWarp>
          </a:bodyPr>
          <a:lstStyle/>
          <a:p>
            <a:pPr marL="0" indent="0">
              <a:lnSpc>
                <a:spcPct val="150000"/>
              </a:lnSpc>
            </a:pPr>
            <a:r>
              <a:rPr lang="zh-CN" altLang="en-US" sz="2800" b="1" dirty="0">
                <a:latin typeface="Times New Roman" pitchFamily="18" charset="0"/>
                <a:ea typeface="楷体_GB2312" pitchFamily="49" charset="-122"/>
              </a:rPr>
              <a:t>已知反应</a:t>
            </a:r>
            <a:r>
              <a:rPr lang="en-US" altLang="zh-CN" sz="2800" b="1" dirty="0">
                <a:latin typeface="Times New Roman" pitchFamily="18" charset="0"/>
                <a:ea typeface="楷体_GB2312" pitchFamily="49" charset="-122"/>
              </a:rPr>
              <a:t>C(s)</a:t>
            </a:r>
            <a:r>
              <a:rPr lang="zh-CN" altLang="en-US" sz="2800" b="1" dirty="0">
                <a:latin typeface="Times New Roman" pitchFamily="18" charset="0"/>
                <a:ea typeface="楷体_GB2312" pitchFamily="49" charset="-122"/>
              </a:rPr>
              <a:t>＋</a:t>
            </a:r>
            <a:r>
              <a:rPr lang="en-US" altLang="zh-CN" sz="2800" b="1" dirty="0">
                <a:latin typeface="Times New Roman" pitchFamily="18" charset="0"/>
                <a:ea typeface="楷体_GB2312" pitchFamily="49" charset="-122"/>
              </a:rPr>
              <a:t>H</a:t>
            </a:r>
            <a:r>
              <a:rPr lang="en-US" altLang="zh-CN" sz="2800" b="1" baseline="-25000" dirty="0">
                <a:latin typeface="Times New Roman" pitchFamily="18" charset="0"/>
                <a:ea typeface="楷体_GB2312" pitchFamily="49" charset="-122"/>
              </a:rPr>
              <a:t>2</a:t>
            </a:r>
            <a:r>
              <a:rPr lang="en-US" altLang="zh-CN" sz="2800" b="1" dirty="0">
                <a:latin typeface="Times New Roman" pitchFamily="18" charset="0"/>
                <a:ea typeface="楷体_GB2312" pitchFamily="49" charset="-122"/>
              </a:rPr>
              <a:t>O(g)</a:t>
            </a:r>
            <a:r>
              <a:rPr lang="zh-CN" altLang="en-US" sz="2800" b="1" dirty="0">
                <a:latin typeface="Times New Roman" pitchFamily="18" charset="0"/>
                <a:ea typeface="楷体_GB2312" pitchFamily="49" charset="-122"/>
              </a:rPr>
              <a:t>＝</a:t>
            </a:r>
            <a:r>
              <a:rPr lang="en-US" altLang="zh-CN" sz="2800" b="1" dirty="0">
                <a:latin typeface="Times New Roman" pitchFamily="18" charset="0"/>
                <a:ea typeface="楷体_GB2312" pitchFamily="49" charset="-122"/>
              </a:rPr>
              <a:t>CO(g)</a:t>
            </a:r>
            <a:r>
              <a:rPr lang="zh-CN" altLang="en-US" sz="2800" b="1" dirty="0">
                <a:latin typeface="Times New Roman" pitchFamily="18" charset="0"/>
                <a:ea typeface="楷体_GB2312" pitchFamily="49" charset="-122"/>
              </a:rPr>
              <a:t>＋</a:t>
            </a:r>
            <a:r>
              <a:rPr lang="en-US" altLang="zh-CN" sz="2800" b="1" dirty="0">
                <a:latin typeface="Times New Roman" pitchFamily="18" charset="0"/>
                <a:ea typeface="楷体_GB2312" pitchFamily="49" charset="-122"/>
              </a:rPr>
              <a:t>H</a:t>
            </a:r>
            <a:r>
              <a:rPr lang="en-US" altLang="zh-CN" sz="2800" b="1" baseline="-25000" dirty="0">
                <a:latin typeface="Times New Roman" pitchFamily="18" charset="0"/>
                <a:ea typeface="楷体_GB2312" pitchFamily="49" charset="-122"/>
              </a:rPr>
              <a:t>2</a:t>
            </a:r>
            <a:r>
              <a:rPr lang="en-US" altLang="zh-CN" sz="2800" b="1" dirty="0">
                <a:latin typeface="Times New Roman" pitchFamily="18" charset="0"/>
                <a:ea typeface="楷体_GB2312" pitchFamily="49" charset="-122"/>
              </a:rPr>
              <a:t>(g)</a:t>
            </a:r>
            <a:r>
              <a:rPr lang="zh-CN" altLang="en-US" sz="2800" b="1" dirty="0">
                <a:latin typeface="Times New Roman" pitchFamily="18" charset="0"/>
                <a:ea typeface="楷体_GB2312" pitchFamily="49" charset="-122"/>
              </a:rPr>
              <a:t>的△</a:t>
            </a:r>
            <a:r>
              <a:rPr lang="en-US" altLang="zh-CN" sz="2800" b="1" baseline="-25000" dirty="0" err="1">
                <a:latin typeface="Times New Roman" pitchFamily="18" charset="0"/>
                <a:ea typeface="楷体_GB2312" pitchFamily="49" charset="-122"/>
              </a:rPr>
              <a:t>r</a:t>
            </a:r>
            <a:r>
              <a:rPr lang="en-US" altLang="zh-CN" sz="2800" b="1" i="1" dirty="0" err="1">
                <a:latin typeface="Times New Roman" pitchFamily="18" charset="0"/>
                <a:ea typeface="楷体_GB2312" pitchFamily="49" charset="-122"/>
              </a:rPr>
              <a:t>G</a:t>
            </a:r>
            <a:r>
              <a:rPr lang="en-US" altLang="zh-CN" sz="2800" b="1" baseline="30000" dirty="0" err="1">
                <a:latin typeface="Times New Roman" pitchFamily="18" charset="0"/>
                <a:ea typeface="楷体_GB2312" pitchFamily="49" charset="-122"/>
                <a:sym typeface="Symbol" pitchFamily="18" charset="2"/>
              </a:rPr>
              <a:t></a:t>
            </a:r>
            <a:r>
              <a:rPr lang="en-US" altLang="zh-CN" sz="2800" b="1" dirty="0" err="1">
                <a:latin typeface="Times New Roman" pitchFamily="18" charset="0"/>
                <a:ea typeface="楷体_GB2312" pitchFamily="49" charset="-122"/>
              </a:rPr>
              <a:t>m</a:t>
            </a:r>
            <a:r>
              <a:rPr lang="en-US" altLang="zh-CN" sz="2800" b="1" dirty="0">
                <a:latin typeface="Times New Roman" pitchFamily="18" charset="0"/>
                <a:ea typeface="楷体_GB2312" pitchFamily="49" charset="-122"/>
              </a:rPr>
              <a:t> = 91.32 kJ·mol</a:t>
            </a:r>
            <a:r>
              <a:rPr lang="en-US" altLang="zh-CN" sz="2800" b="1" baseline="30000" dirty="0">
                <a:latin typeface="Times New Roman" pitchFamily="18" charset="0"/>
                <a:ea typeface="楷体_GB2312" pitchFamily="49" charset="-122"/>
              </a:rPr>
              <a:t>-1</a:t>
            </a:r>
            <a:r>
              <a:rPr lang="zh-CN" altLang="en-US" sz="2800" b="1" dirty="0">
                <a:latin typeface="Times New Roman" pitchFamily="18" charset="0"/>
                <a:ea typeface="楷体_GB2312" pitchFamily="49" charset="-122"/>
              </a:rPr>
              <a:t>，试求</a:t>
            </a:r>
            <a:r>
              <a:rPr lang="en-US" altLang="zh-CN" sz="2800" b="1" dirty="0">
                <a:latin typeface="Times New Roman" pitchFamily="18" charset="0"/>
                <a:ea typeface="楷体_GB2312" pitchFamily="49" charset="-122"/>
              </a:rPr>
              <a:t>298.15K</a:t>
            </a:r>
            <a:r>
              <a:rPr lang="zh-CN" altLang="en-US" sz="2800" b="1" dirty="0">
                <a:latin typeface="Times New Roman" pitchFamily="18" charset="0"/>
                <a:ea typeface="楷体_GB2312" pitchFamily="49" charset="-122"/>
              </a:rPr>
              <a:t>、</a:t>
            </a:r>
            <a:r>
              <a:rPr lang="en-US" altLang="zh-CN" sz="2800" b="1" dirty="0">
                <a:latin typeface="Times New Roman" pitchFamily="18" charset="0"/>
                <a:ea typeface="楷体_GB2312" pitchFamily="49" charset="-122"/>
              </a:rPr>
              <a:t>100kPa</a:t>
            </a:r>
            <a:r>
              <a:rPr lang="zh-CN" altLang="en-US" sz="2800" b="1" dirty="0">
                <a:latin typeface="Times New Roman" pitchFamily="18" charset="0"/>
                <a:ea typeface="楷体_GB2312" pitchFamily="49" charset="-122"/>
              </a:rPr>
              <a:t>时的标准平衡常数。 </a:t>
            </a:r>
          </a:p>
        </p:txBody>
      </p:sp>
      <p:graphicFrame>
        <p:nvGraphicFramePr>
          <p:cNvPr id="531461" name="Object 5"/>
          <p:cNvGraphicFramePr>
            <a:graphicFrameLocks noGrp="1" noChangeAspect="1"/>
          </p:cNvGraphicFramePr>
          <p:nvPr>
            <p:ph sz="half" idx="2"/>
            <p:extLst>
              <p:ext uri="{D42A27DB-BD31-4B8C-83A1-F6EECF244321}">
                <p14:modId xmlns:p14="http://schemas.microsoft.com/office/powerpoint/2010/main" val="2338782835"/>
              </p:ext>
            </p:extLst>
          </p:nvPr>
        </p:nvGraphicFramePr>
        <p:xfrm>
          <a:off x="1415480" y="3274222"/>
          <a:ext cx="8880056" cy="2494752"/>
        </p:xfrm>
        <a:graphic>
          <a:graphicData uri="http://schemas.openxmlformats.org/presentationml/2006/ole">
            <mc:AlternateContent xmlns:mc="http://schemas.openxmlformats.org/markup-compatibility/2006">
              <mc:Choice xmlns:v="urn:schemas-microsoft-com:vml" Requires="v">
                <p:oleObj spid="_x0000_s531527" name="Equation" r:id="rId3" imgW="3073320" imgH="863280" progId="Equation.DSMT4">
                  <p:embed/>
                </p:oleObj>
              </mc:Choice>
              <mc:Fallback>
                <p:oleObj name="Equation" r:id="rId3" imgW="3073320" imgH="86328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5480" y="3274222"/>
                        <a:ext cx="8880056" cy="2494752"/>
                      </a:xfrm>
                      <a:prstGeom prst="rect">
                        <a:avLst/>
                      </a:prstGeom>
                      <a:noFill/>
                      <a:ln>
                        <a:noFill/>
                      </a:ln>
                      <a:effectLst/>
                      <a:extLst/>
                    </p:spPr>
                  </p:pic>
                </p:oleObj>
              </mc:Fallback>
            </mc:AlternateContent>
          </a:graphicData>
        </a:graphic>
      </p:graphicFrame>
      <p:sp>
        <p:nvSpPr>
          <p:cNvPr id="531464" name="Text Box 8"/>
          <p:cNvSpPr txBox="1">
            <a:spLocks noChangeArrowheads="1"/>
          </p:cNvSpPr>
          <p:nvPr/>
        </p:nvSpPr>
        <p:spPr bwMode="auto">
          <a:xfrm>
            <a:off x="695400" y="3014666"/>
            <a:ext cx="7620000" cy="519113"/>
          </a:xfrm>
          <a:prstGeom prst="rect">
            <a:avLst/>
          </a:prstGeom>
          <a:noFill/>
          <a:ln w="9525">
            <a:noFill/>
            <a:miter lim="800000"/>
            <a:headEnd/>
            <a:tailEnd/>
          </a:ln>
          <a:effectLst/>
        </p:spPr>
        <p:txBody>
          <a:bodyPr>
            <a:spAutoFit/>
          </a:bodyPr>
          <a:lstStyle/>
          <a:p>
            <a:pPr>
              <a:lnSpc>
                <a:spcPct val="100000"/>
              </a:lnSpc>
            </a:pPr>
            <a:r>
              <a:rPr lang="zh-CN" altLang="en-US" sz="2800" b="1">
                <a:solidFill>
                  <a:schemeClr val="tx1"/>
                </a:solidFill>
                <a:ea typeface="楷体_GB2312" pitchFamily="49" charset="-122"/>
              </a:rPr>
              <a:t>解：</a:t>
            </a:r>
          </a:p>
        </p:txBody>
      </p:sp>
      <p:sp>
        <p:nvSpPr>
          <p:cNvPr id="7" name="AutoShape 10"/>
          <p:cNvSpPr>
            <a:spLocks noChangeArrowheads="1"/>
          </p:cNvSpPr>
          <p:nvPr/>
        </p:nvSpPr>
        <p:spPr bwMode="auto">
          <a:xfrm>
            <a:off x="2711450" y="231775"/>
            <a:ext cx="2286000" cy="533400"/>
          </a:xfrm>
          <a:prstGeom prst="ribbon2">
            <a:avLst>
              <a:gd name="adj1" fmla="val 12500"/>
              <a:gd name="adj2" fmla="val 65694"/>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00000"/>
              </a:lnSpc>
              <a:spcBef>
                <a:spcPct val="0"/>
              </a:spcBef>
            </a:pPr>
            <a:r>
              <a:rPr lang="en-US" altLang="zh-CN"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31461"/>
                                        </p:tgtEl>
                                        <p:attrNameLst>
                                          <p:attrName>style.visibility</p:attrName>
                                        </p:attrNameLst>
                                      </p:cBhvr>
                                      <p:to>
                                        <p:strVal val="visible"/>
                                      </p:to>
                                    </p:set>
                                    <p:animEffect transition="in" filter="slide(fromBottom)">
                                      <p:cBhvr>
                                        <p:cTn id="7" dur="500"/>
                                        <p:tgtEl>
                                          <p:spTgt spid="531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53C79918-4668-4D22-8C59-D3019201FD27}" type="slidenum">
              <a:rPr lang="en-US" altLang="zh-CN"/>
              <a:pPr/>
              <a:t>86</a:t>
            </a:fld>
            <a:endParaRPr lang="en-US" altLang="zh-CN"/>
          </a:p>
        </p:txBody>
      </p:sp>
      <p:graphicFrame>
        <p:nvGraphicFramePr>
          <p:cNvPr id="623620" name="Object 4"/>
          <p:cNvGraphicFramePr>
            <a:graphicFrameLocks noChangeAspect="1"/>
          </p:cNvGraphicFramePr>
          <p:nvPr>
            <p:extLst>
              <p:ext uri="{D42A27DB-BD31-4B8C-83A1-F6EECF244321}">
                <p14:modId xmlns:p14="http://schemas.microsoft.com/office/powerpoint/2010/main" val="924534470"/>
              </p:ext>
            </p:extLst>
          </p:nvPr>
        </p:nvGraphicFramePr>
        <p:xfrm>
          <a:off x="464343" y="980728"/>
          <a:ext cx="10021569" cy="5472608"/>
        </p:xfrm>
        <a:graphic>
          <a:graphicData uri="http://schemas.openxmlformats.org/presentationml/2006/ole">
            <mc:AlternateContent xmlns:mc="http://schemas.openxmlformats.org/markup-compatibility/2006">
              <mc:Choice xmlns:v="urn:schemas-microsoft-com:vml" Requires="v">
                <p:oleObj spid="_x0000_s623686" name="文档" r:id="rId3" imgW="4711746" imgH="2971547" progId="Word.Document.8">
                  <p:embed/>
                </p:oleObj>
              </mc:Choice>
              <mc:Fallback>
                <p:oleObj name="文档" r:id="rId3" imgW="4711746" imgH="2971547" progId="Word.Documen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 y="980728"/>
                        <a:ext cx="10021569" cy="5472608"/>
                      </a:xfrm>
                      <a:prstGeom prst="rect">
                        <a:avLst/>
                      </a:prstGeom>
                      <a:noFill/>
                      <a:extLst/>
                    </p:spPr>
                  </p:pic>
                </p:oleObj>
              </mc:Fallback>
            </mc:AlternateContent>
          </a:graphicData>
        </a:graphic>
      </p:graphicFrame>
      <p:sp>
        <p:nvSpPr>
          <p:cNvPr id="4" name="AutoShape 10"/>
          <p:cNvSpPr>
            <a:spLocks noChangeArrowheads="1"/>
          </p:cNvSpPr>
          <p:nvPr/>
        </p:nvSpPr>
        <p:spPr bwMode="auto">
          <a:xfrm>
            <a:off x="2711450" y="231775"/>
            <a:ext cx="2286000" cy="533400"/>
          </a:xfrm>
          <a:prstGeom prst="ribbon2">
            <a:avLst>
              <a:gd name="adj1" fmla="val 12500"/>
              <a:gd name="adj2" fmla="val 65694"/>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00000"/>
              </a:lnSpc>
              <a:spcBef>
                <a:spcPct val="0"/>
              </a:spcBef>
            </a:pPr>
            <a:r>
              <a:rPr lang="en-US" altLang="zh-CN"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6397D3AB-BA3B-44C0-8EF7-90AE1493A648}" type="slidenum">
              <a:rPr lang="en-US" altLang="zh-CN"/>
              <a:pPr/>
              <a:t>87</a:t>
            </a:fld>
            <a:endParaRPr lang="en-US" altLang="zh-CN"/>
          </a:p>
        </p:txBody>
      </p:sp>
      <p:graphicFrame>
        <p:nvGraphicFramePr>
          <p:cNvPr id="624647" name="Object 7"/>
          <p:cNvGraphicFramePr>
            <a:graphicFrameLocks noChangeAspect="1"/>
          </p:cNvGraphicFramePr>
          <p:nvPr/>
        </p:nvGraphicFramePr>
        <p:xfrm>
          <a:off x="2265363" y="1200151"/>
          <a:ext cx="7302500" cy="1292225"/>
        </p:xfrm>
        <a:graphic>
          <a:graphicData uri="http://schemas.openxmlformats.org/presentationml/2006/ole">
            <mc:AlternateContent xmlns:mc="http://schemas.openxmlformats.org/markup-compatibility/2006">
              <mc:Choice xmlns:v="urn:schemas-microsoft-com:vml" Requires="v">
                <p:oleObj spid="_x0000_s624784" name="Equation" r:id="rId3" imgW="3213000" imgH="660240" progId="Equation.DSMT4">
                  <p:embed/>
                </p:oleObj>
              </mc:Choice>
              <mc:Fallback>
                <p:oleObj name="Equation" r:id="rId3" imgW="3213000" imgH="660240" progId="Equation.DSMT4">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5363" y="1200151"/>
                        <a:ext cx="7302500" cy="1292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648" name="Rectangle 8"/>
          <p:cNvSpPr>
            <a:spLocks noChangeArrowheads="1"/>
          </p:cNvSpPr>
          <p:nvPr/>
        </p:nvSpPr>
        <p:spPr bwMode="auto">
          <a:xfrm>
            <a:off x="1308100" y="286405"/>
            <a:ext cx="6349309" cy="584775"/>
          </a:xfrm>
          <a:prstGeom prst="rect">
            <a:avLst/>
          </a:prstGeom>
          <a:noFill/>
          <a:ln w="9525" algn="ctr">
            <a:noFill/>
            <a:miter lim="800000"/>
            <a:headEnd/>
            <a:tailEnd/>
          </a:ln>
          <a:effectLst/>
        </p:spPr>
        <p:txBody>
          <a:bodyPr wrap="square" anchor="ctr">
            <a:spAutoFit/>
          </a:bodyPr>
          <a:lstStyle/>
          <a:p>
            <a:pPr indent="466725">
              <a:lnSpc>
                <a:spcPct val="100000"/>
              </a:lnSpc>
              <a:spcBef>
                <a:spcPct val="0"/>
              </a:spcBef>
            </a:pPr>
            <a:r>
              <a:rPr kumimoji="0" lang="zh-CN" altLang="en-US" b="1" dirty="0">
                <a:solidFill>
                  <a:schemeClr val="tx1"/>
                </a:solidFill>
              </a:rPr>
              <a:t>解：根据标准摩尔生成热得</a:t>
            </a:r>
            <a:endParaRPr kumimoji="0" lang="zh-CN" altLang="en-US" b="1" dirty="0">
              <a:solidFill>
                <a:schemeClr val="tx1"/>
              </a:solidFill>
              <a:latin typeface="Arial" charset="0"/>
            </a:endParaRPr>
          </a:p>
        </p:txBody>
      </p:sp>
      <p:sp>
        <p:nvSpPr>
          <p:cNvPr id="624649" name="Rectangle 9"/>
          <p:cNvSpPr>
            <a:spLocks noChangeArrowheads="1"/>
          </p:cNvSpPr>
          <p:nvPr/>
        </p:nvSpPr>
        <p:spPr bwMode="auto">
          <a:xfrm>
            <a:off x="1524001" y="2546667"/>
            <a:ext cx="184731" cy="447045"/>
          </a:xfrm>
          <a:prstGeom prst="rect">
            <a:avLst/>
          </a:prstGeom>
          <a:noFill/>
          <a:ln w="9525" algn="ctr">
            <a:noFill/>
            <a:miter lim="800000"/>
            <a:headEnd/>
            <a:tailEnd/>
          </a:ln>
          <a:effectLst/>
        </p:spPr>
        <p:txBody>
          <a:bodyPr wrap="none" anchor="ctr">
            <a:spAutoFit/>
          </a:bodyPr>
          <a:lstStyle/>
          <a:p>
            <a:endParaRPr lang="zh-CN" altLang="en-US"/>
          </a:p>
        </p:txBody>
      </p:sp>
      <p:sp>
        <p:nvSpPr>
          <p:cNvPr id="624650" name="Rectangle 10"/>
          <p:cNvSpPr>
            <a:spLocks noChangeArrowheads="1"/>
          </p:cNvSpPr>
          <p:nvPr/>
        </p:nvSpPr>
        <p:spPr bwMode="auto">
          <a:xfrm>
            <a:off x="1992313" y="2706044"/>
            <a:ext cx="7856638" cy="461665"/>
          </a:xfrm>
          <a:prstGeom prst="rect">
            <a:avLst/>
          </a:prstGeom>
          <a:noFill/>
          <a:ln w="9525" algn="ctr">
            <a:noFill/>
            <a:miter lim="800000"/>
            <a:headEnd/>
            <a:tailEnd/>
          </a:ln>
          <a:effectLst/>
        </p:spPr>
        <p:txBody>
          <a:bodyPr wrap="none" anchor="ctr">
            <a:spAutoFit/>
          </a:bodyPr>
          <a:lstStyle/>
          <a:p>
            <a:pPr>
              <a:lnSpc>
                <a:spcPct val="100000"/>
              </a:lnSpc>
              <a:spcBef>
                <a:spcPct val="0"/>
              </a:spcBef>
            </a:pPr>
            <a:r>
              <a:rPr kumimoji="0" lang="en-US" altLang="zh-CN" sz="2400" b="1" dirty="0">
                <a:solidFill>
                  <a:schemeClr val="tx1"/>
                </a:solidFill>
                <a:latin typeface="Arial" charset="0"/>
              </a:rPr>
              <a:t>             </a:t>
            </a:r>
            <a:r>
              <a:rPr kumimoji="0" lang="zh-CN" altLang="en-US" sz="2400" b="1" dirty="0">
                <a:solidFill>
                  <a:schemeClr val="tx1"/>
                </a:solidFill>
              </a:rPr>
              <a:t>＝</a:t>
            </a:r>
            <a:r>
              <a:rPr kumimoji="0" lang="en-US" altLang="zh-CN" sz="2400" b="1" dirty="0">
                <a:solidFill>
                  <a:schemeClr val="tx1"/>
                </a:solidFill>
              </a:rPr>
              <a:t>26.50 </a:t>
            </a:r>
            <a:r>
              <a:rPr kumimoji="0" lang="en-US" altLang="zh-CN" sz="2400" b="1" dirty="0" err="1">
                <a:solidFill>
                  <a:schemeClr val="tx1"/>
                </a:solidFill>
              </a:rPr>
              <a:t>kJ·mol</a:t>
            </a:r>
            <a:r>
              <a:rPr kumimoji="0" lang="zh-CN" altLang="en-US" sz="2400" b="1" baseline="30000" dirty="0">
                <a:solidFill>
                  <a:schemeClr val="tx1"/>
                </a:solidFill>
              </a:rPr>
              <a:t>－</a:t>
            </a:r>
            <a:r>
              <a:rPr kumimoji="0" lang="en-US" altLang="zh-CN" sz="2400" b="1" baseline="30000" dirty="0">
                <a:solidFill>
                  <a:schemeClr val="tx1"/>
                </a:solidFill>
              </a:rPr>
              <a:t>1</a:t>
            </a:r>
            <a:r>
              <a:rPr kumimoji="0" lang="zh-CN" altLang="en-US" sz="2400" b="1" dirty="0">
                <a:solidFill>
                  <a:schemeClr val="tx1"/>
                </a:solidFill>
              </a:rPr>
              <a:t>－ </a:t>
            </a:r>
            <a:r>
              <a:rPr kumimoji="0" lang="en-US" altLang="zh-CN" sz="2400" b="1" dirty="0">
                <a:solidFill>
                  <a:schemeClr val="tx1"/>
                </a:solidFill>
              </a:rPr>
              <a:t>1/2×62.44 </a:t>
            </a:r>
            <a:r>
              <a:rPr kumimoji="0" lang="en-US" altLang="zh-CN" sz="2400" b="1" dirty="0" err="1">
                <a:solidFill>
                  <a:schemeClr val="tx1"/>
                </a:solidFill>
              </a:rPr>
              <a:t>kJ·mol</a:t>
            </a:r>
            <a:r>
              <a:rPr kumimoji="0" lang="zh-CN" altLang="en-US" sz="2400" b="1" baseline="30000" dirty="0">
                <a:solidFill>
                  <a:schemeClr val="tx1"/>
                </a:solidFill>
              </a:rPr>
              <a:t>－</a:t>
            </a:r>
            <a:r>
              <a:rPr kumimoji="0" lang="en-US" altLang="zh-CN" sz="2400" b="1" baseline="30000" dirty="0">
                <a:solidFill>
                  <a:schemeClr val="tx1"/>
                </a:solidFill>
              </a:rPr>
              <a:t>1</a:t>
            </a:r>
            <a:r>
              <a:rPr kumimoji="0" lang="zh-CN" altLang="en-US" sz="2400" b="1" dirty="0">
                <a:solidFill>
                  <a:schemeClr val="tx1"/>
                </a:solidFill>
              </a:rPr>
              <a:t>－</a:t>
            </a:r>
            <a:r>
              <a:rPr kumimoji="0" lang="en-US" altLang="zh-CN" sz="2400" b="1" dirty="0">
                <a:solidFill>
                  <a:schemeClr val="tx1"/>
                </a:solidFill>
              </a:rPr>
              <a:t>1/2×0</a:t>
            </a:r>
          </a:p>
        </p:txBody>
      </p:sp>
      <p:sp>
        <p:nvSpPr>
          <p:cNvPr id="624652" name="Rectangle 12"/>
          <p:cNvSpPr>
            <a:spLocks noChangeArrowheads="1"/>
          </p:cNvSpPr>
          <p:nvPr/>
        </p:nvSpPr>
        <p:spPr bwMode="auto">
          <a:xfrm>
            <a:off x="3065463" y="3282307"/>
            <a:ext cx="2574744" cy="461665"/>
          </a:xfrm>
          <a:prstGeom prst="rect">
            <a:avLst/>
          </a:prstGeom>
          <a:noFill/>
          <a:ln w="9525" algn="ctr">
            <a:noFill/>
            <a:miter lim="800000"/>
            <a:headEnd/>
            <a:tailEnd/>
          </a:ln>
          <a:effectLst/>
        </p:spPr>
        <p:txBody>
          <a:bodyPr wrap="none" anchor="ctr">
            <a:spAutoFit/>
          </a:bodyPr>
          <a:lstStyle/>
          <a:p>
            <a:pPr>
              <a:lnSpc>
                <a:spcPct val="100000"/>
              </a:lnSpc>
              <a:spcBef>
                <a:spcPct val="0"/>
              </a:spcBef>
            </a:pPr>
            <a:r>
              <a:rPr kumimoji="0" lang="zh-CN" altLang="en-US" sz="2400" b="1">
                <a:solidFill>
                  <a:schemeClr val="tx1"/>
                </a:solidFill>
              </a:rPr>
              <a:t>＝－</a:t>
            </a:r>
            <a:r>
              <a:rPr kumimoji="0" lang="en-US" altLang="zh-CN" sz="2400" b="1">
                <a:solidFill>
                  <a:schemeClr val="tx1"/>
                </a:solidFill>
              </a:rPr>
              <a:t>4.72kJ·mol</a:t>
            </a:r>
            <a:r>
              <a:rPr kumimoji="0" lang="zh-CN" altLang="en-US" sz="2400" b="1" baseline="30000">
                <a:solidFill>
                  <a:schemeClr val="tx1"/>
                </a:solidFill>
              </a:rPr>
              <a:t>－</a:t>
            </a:r>
            <a:r>
              <a:rPr kumimoji="0" lang="en-US" altLang="zh-CN" sz="2400" b="1" baseline="30000">
                <a:solidFill>
                  <a:schemeClr val="tx1"/>
                </a:solidFill>
              </a:rPr>
              <a:t>1</a:t>
            </a:r>
            <a:endParaRPr kumimoji="0" lang="en-US" altLang="zh-CN" sz="2400" b="1">
              <a:solidFill>
                <a:schemeClr val="tx1"/>
              </a:solidFill>
              <a:latin typeface="Arial" charset="0"/>
            </a:endParaRPr>
          </a:p>
        </p:txBody>
      </p:sp>
      <p:graphicFrame>
        <p:nvGraphicFramePr>
          <p:cNvPr id="624653" name="Object 13"/>
          <p:cNvGraphicFramePr>
            <a:graphicFrameLocks noChangeAspect="1"/>
          </p:cNvGraphicFramePr>
          <p:nvPr/>
        </p:nvGraphicFramePr>
        <p:xfrm>
          <a:off x="2071688" y="4316413"/>
          <a:ext cx="7689850" cy="1560512"/>
        </p:xfrm>
        <a:graphic>
          <a:graphicData uri="http://schemas.openxmlformats.org/presentationml/2006/ole">
            <mc:AlternateContent xmlns:mc="http://schemas.openxmlformats.org/markup-compatibility/2006">
              <mc:Choice xmlns:v="urn:schemas-microsoft-com:vml" Requires="v">
                <p:oleObj spid="_x0000_s624785" name="Equation" r:id="rId5" imgW="3047760" imgH="660240" progId="Equation.DSMT4">
                  <p:embed/>
                </p:oleObj>
              </mc:Choice>
              <mc:Fallback>
                <p:oleObj name="Equation" r:id="rId5" imgW="3047760" imgH="660240" progId="Equation.DSMT4">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1688" y="4316413"/>
                        <a:ext cx="7689850" cy="1560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655" name="Rectangle 15"/>
          <p:cNvSpPr>
            <a:spLocks noChangeArrowheads="1"/>
          </p:cNvSpPr>
          <p:nvPr/>
        </p:nvSpPr>
        <p:spPr bwMode="auto">
          <a:xfrm>
            <a:off x="1524000" y="3714284"/>
            <a:ext cx="6133410" cy="523220"/>
          </a:xfrm>
          <a:prstGeom prst="rect">
            <a:avLst/>
          </a:prstGeom>
          <a:noFill/>
          <a:ln w="9525" algn="ctr">
            <a:noFill/>
            <a:miter lim="800000"/>
            <a:headEnd/>
            <a:tailEnd/>
          </a:ln>
          <a:effectLst/>
        </p:spPr>
        <p:txBody>
          <a:bodyPr wrap="none" anchor="ctr">
            <a:spAutoFit/>
          </a:bodyPr>
          <a:lstStyle/>
          <a:p>
            <a:pPr indent="533400">
              <a:lnSpc>
                <a:spcPct val="100000"/>
              </a:lnSpc>
              <a:spcBef>
                <a:spcPct val="0"/>
              </a:spcBef>
            </a:pPr>
            <a:r>
              <a:rPr kumimoji="0" lang="zh-CN" altLang="en-US" sz="2800" b="1">
                <a:solidFill>
                  <a:schemeClr val="tx1"/>
                </a:solidFill>
              </a:rPr>
              <a:t>根据化学反应标准摩尔自由能变得</a:t>
            </a:r>
            <a:endParaRPr kumimoji="0" lang="zh-CN" altLang="en-US" sz="2800" b="1">
              <a:solidFill>
                <a:schemeClr val="tx1"/>
              </a:solidFill>
              <a:latin typeface="Arial" charset="0"/>
            </a:endParaRPr>
          </a:p>
        </p:txBody>
      </p:sp>
      <p:sp>
        <p:nvSpPr>
          <p:cNvPr id="624656" name="Rectangle 16"/>
          <p:cNvSpPr>
            <a:spLocks noChangeArrowheads="1"/>
          </p:cNvSpPr>
          <p:nvPr/>
        </p:nvSpPr>
        <p:spPr bwMode="auto">
          <a:xfrm>
            <a:off x="2849563" y="5912794"/>
            <a:ext cx="2574744" cy="461665"/>
          </a:xfrm>
          <a:prstGeom prst="rect">
            <a:avLst/>
          </a:prstGeom>
          <a:noFill/>
          <a:ln w="9525" algn="ctr">
            <a:noFill/>
            <a:miter lim="800000"/>
            <a:headEnd/>
            <a:tailEnd/>
          </a:ln>
          <a:effectLst/>
        </p:spPr>
        <p:txBody>
          <a:bodyPr wrap="none" anchor="ctr">
            <a:spAutoFit/>
          </a:bodyPr>
          <a:lstStyle/>
          <a:p>
            <a:pPr>
              <a:lnSpc>
                <a:spcPct val="100000"/>
              </a:lnSpc>
              <a:spcBef>
                <a:spcPct val="0"/>
              </a:spcBef>
            </a:pPr>
            <a:r>
              <a:rPr kumimoji="0" lang="zh-CN" altLang="en-US" sz="2400" b="1">
                <a:solidFill>
                  <a:schemeClr val="tx1"/>
                </a:solidFill>
              </a:rPr>
              <a:t>＝－</a:t>
            </a:r>
            <a:r>
              <a:rPr kumimoji="0" lang="en-US" altLang="zh-CN" sz="2400" b="1">
                <a:solidFill>
                  <a:schemeClr val="tx1"/>
                </a:solidFill>
              </a:rPr>
              <a:t>7.98kJ·mol</a:t>
            </a:r>
            <a:r>
              <a:rPr kumimoji="0" lang="zh-CN" altLang="en-US" sz="2400" b="1" baseline="30000">
                <a:solidFill>
                  <a:schemeClr val="tx1"/>
                </a:solidFill>
              </a:rPr>
              <a:t>－</a:t>
            </a:r>
            <a:r>
              <a:rPr kumimoji="0" lang="en-US" altLang="zh-CN" sz="2400" b="1" baseline="30000">
                <a:solidFill>
                  <a:schemeClr val="tx1"/>
                </a:solidFill>
              </a:rPr>
              <a:t>1</a:t>
            </a:r>
            <a:endParaRPr kumimoji="0" lang="en-US" altLang="zh-CN" sz="2400" b="1">
              <a:solidFill>
                <a:schemeClr val="tx1"/>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8A5E9B37-396C-460B-8AD9-BDC7F91B657A}" type="slidenum">
              <a:rPr lang="en-US" altLang="zh-CN"/>
              <a:pPr/>
              <a:t>88</a:t>
            </a:fld>
            <a:endParaRPr lang="en-US" altLang="zh-CN"/>
          </a:p>
        </p:txBody>
      </p:sp>
      <p:sp>
        <p:nvSpPr>
          <p:cNvPr id="625673" name="Rectangle 9"/>
          <p:cNvSpPr>
            <a:spLocks noChangeArrowheads="1"/>
          </p:cNvSpPr>
          <p:nvPr/>
        </p:nvSpPr>
        <p:spPr bwMode="auto">
          <a:xfrm>
            <a:off x="1524001" y="2570479"/>
            <a:ext cx="184731" cy="447045"/>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625677" name="Object 13"/>
          <p:cNvGraphicFramePr>
            <a:graphicFrameLocks noChangeAspect="1"/>
          </p:cNvGraphicFramePr>
          <p:nvPr>
            <p:extLst>
              <p:ext uri="{D42A27DB-BD31-4B8C-83A1-F6EECF244321}">
                <p14:modId xmlns:p14="http://schemas.microsoft.com/office/powerpoint/2010/main" val="3374308394"/>
              </p:ext>
            </p:extLst>
          </p:nvPr>
        </p:nvGraphicFramePr>
        <p:xfrm>
          <a:off x="609600" y="200323"/>
          <a:ext cx="9737994" cy="6657677"/>
        </p:xfrm>
        <a:graphic>
          <a:graphicData uri="http://schemas.openxmlformats.org/presentationml/2006/ole">
            <mc:AlternateContent xmlns:mc="http://schemas.openxmlformats.org/markup-compatibility/2006">
              <mc:Choice xmlns:v="urn:schemas-microsoft-com:vml" Requires="v">
                <p:oleObj spid="_x0000_s625743" name="文档" r:id="rId3" imgW="6084214" imgH="4160309" progId="Word.Document.8">
                  <p:embed/>
                </p:oleObj>
              </mc:Choice>
              <mc:Fallback>
                <p:oleObj name="文档" r:id="rId3" imgW="6084214" imgH="4160309" progId="Word.Document.8">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00323"/>
                        <a:ext cx="9737994" cy="6657677"/>
                      </a:xfrm>
                      <a:prstGeom prst="rect">
                        <a:avLst/>
                      </a:prstGeom>
                      <a:noFill/>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2"/>
          </p:nvPr>
        </p:nvSpPr>
        <p:spPr/>
        <p:txBody>
          <a:bodyPr/>
          <a:lstStyle/>
          <a:p>
            <a:fld id="{ED56099E-1EE0-4083-AE31-C97A72E34C09}" type="slidenum">
              <a:rPr lang="en-US" altLang="zh-CN"/>
              <a:pPr/>
              <a:t>89</a:t>
            </a:fld>
            <a:endParaRPr lang="en-US" altLang="zh-CN"/>
          </a:p>
        </p:txBody>
      </p:sp>
      <p:sp>
        <p:nvSpPr>
          <p:cNvPr id="512002" name="Text Box 2"/>
          <p:cNvSpPr txBox="1">
            <a:spLocks noChangeArrowheads="1"/>
          </p:cNvSpPr>
          <p:nvPr/>
        </p:nvSpPr>
        <p:spPr bwMode="auto">
          <a:xfrm>
            <a:off x="2208214" y="1052513"/>
            <a:ext cx="7215187" cy="519112"/>
          </a:xfrm>
          <a:prstGeom prst="rect">
            <a:avLst/>
          </a:prstGeom>
          <a:noFill/>
          <a:ln w="9525">
            <a:noFill/>
            <a:miter lim="800000"/>
            <a:headEnd/>
            <a:tailEnd/>
          </a:ln>
          <a:effectLst/>
        </p:spPr>
        <p:txBody>
          <a:bodyPr>
            <a:spAutoFit/>
          </a:bodyPr>
          <a:lstStyle/>
          <a:p>
            <a:pPr algn="just">
              <a:lnSpc>
                <a:spcPct val="100000"/>
              </a:lnSpc>
            </a:pPr>
            <a:r>
              <a:rPr lang="zh-CN" altLang="en-US" sz="2800" b="1">
                <a:solidFill>
                  <a:schemeClr val="tx1"/>
                </a:solidFill>
                <a:ea typeface="楷体_GB2312" pitchFamily="49" charset="-122"/>
              </a:rPr>
              <a:t>将</a:t>
            </a:r>
            <a:r>
              <a:rPr lang="en-US" altLang="zh-CN" sz="2800" b="1">
                <a:solidFill>
                  <a:schemeClr val="tx1"/>
                </a:solidFill>
                <a:ea typeface="楷体_GB2312" pitchFamily="49" charset="-122"/>
              </a:rPr>
              <a:t>Δ</a:t>
            </a:r>
            <a:r>
              <a:rPr lang="en-US" altLang="zh-CN" sz="2800" b="1" baseline="-25000">
                <a:solidFill>
                  <a:schemeClr val="tx1"/>
                </a:solidFill>
                <a:ea typeface="楷体_GB2312" pitchFamily="49" charset="-122"/>
              </a:rPr>
              <a:t>r</a:t>
            </a:r>
            <a:r>
              <a:rPr lang="en-US" altLang="zh-CN" sz="2800" b="1" i="1">
                <a:solidFill>
                  <a:schemeClr val="tx1"/>
                </a:solidFill>
                <a:ea typeface="楷体_GB2312" pitchFamily="49" charset="-122"/>
              </a:rPr>
              <a:t>G</a:t>
            </a:r>
            <a:r>
              <a:rPr lang="en-US" altLang="zh-CN" sz="2800" b="1" baseline="-25000">
                <a:solidFill>
                  <a:schemeClr val="tx1"/>
                </a:solidFill>
                <a:ea typeface="楷体_GB2312" pitchFamily="49" charset="-122"/>
              </a:rPr>
              <a:t>m</a:t>
            </a:r>
            <a:r>
              <a:rPr lang="en-US" altLang="zh-CN" sz="2800" b="1" baseline="30000">
                <a:solidFill>
                  <a:schemeClr val="tx1"/>
                </a:solidFill>
                <a:ea typeface="楷体_GB2312" pitchFamily="49" charset="-122"/>
                <a:sym typeface="Symbol" pitchFamily="18" charset="2"/>
              </a:rPr>
              <a:t></a:t>
            </a:r>
            <a:r>
              <a:rPr lang="en-US" altLang="zh-CN" sz="2800" b="1" baseline="-25000">
                <a:solidFill>
                  <a:schemeClr val="tx1"/>
                </a:solidFill>
                <a:ea typeface="楷体_GB2312" pitchFamily="49" charset="-122"/>
              </a:rPr>
              <a:t> </a:t>
            </a:r>
            <a:r>
              <a:rPr lang="zh-CN" altLang="en-US" sz="2800" b="1">
                <a:solidFill>
                  <a:schemeClr val="tx1"/>
                </a:solidFill>
                <a:ea typeface="楷体_GB2312" pitchFamily="49" charset="-122"/>
              </a:rPr>
              <a:t>＝</a:t>
            </a:r>
            <a:r>
              <a:rPr lang="en-US" altLang="zh-CN" sz="2800" b="1">
                <a:solidFill>
                  <a:schemeClr val="tx1"/>
                </a:solidFill>
                <a:ea typeface="楷体_GB2312" pitchFamily="49" charset="-122"/>
              </a:rPr>
              <a:t>–</a:t>
            </a:r>
            <a:r>
              <a:rPr lang="en-US" altLang="zh-CN" sz="2800" b="1" i="1">
                <a:solidFill>
                  <a:schemeClr val="tx1"/>
                </a:solidFill>
                <a:ea typeface="楷体_GB2312" pitchFamily="49" charset="-122"/>
              </a:rPr>
              <a:t>RT</a:t>
            </a:r>
            <a:r>
              <a:rPr lang="en-US" altLang="zh-CN" sz="2800" b="1">
                <a:solidFill>
                  <a:schemeClr val="tx1"/>
                </a:solidFill>
                <a:ea typeface="楷体_GB2312" pitchFamily="49" charset="-122"/>
              </a:rPr>
              <a:t>ln</a:t>
            </a:r>
            <a:r>
              <a:rPr lang="en-US" altLang="zh-CN" sz="2800" b="1" i="1">
                <a:solidFill>
                  <a:schemeClr val="tx1"/>
                </a:solidFill>
                <a:ea typeface="楷体_GB2312" pitchFamily="49" charset="-122"/>
              </a:rPr>
              <a:t>K</a:t>
            </a:r>
            <a:r>
              <a:rPr lang="en-US" altLang="zh-CN" sz="2800" b="1" i="1" baseline="30000">
                <a:solidFill>
                  <a:schemeClr val="tx1"/>
                </a:solidFill>
                <a:ea typeface="楷体_GB2312" pitchFamily="49" charset="-122"/>
              </a:rPr>
              <a:t> </a:t>
            </a:r>
            <a:r>
              <a:rPr lang="en-US" altLang="zh-CN" sz="2800" b="1" baseline="30000">
                <a:solidFill>
                  <a:schemeClr val="tx1"/>
                </a:solidFill>
                <a:latin typeface="Arial" charset="0"/>
                <a:sym typeface="Symbol" pitchFamily="18" charset="2"/>
              </a:rPr>
              <a:t></a:t>
            </a:r>
            <a:r>
              <a:rPr lang="zh-CN" altLang="en-US" sz="2800" b="1">
                <a:solidFill>
                  <a:schemeClr val="tx1"/>
                </a:solidFill>
                <a:ea typeface="楷体_GB2312" pitchFamily="49" charset="-122"/>
              </a:rPr>
              <a:t>代入等温方程式可得：</a:t>
            </a:r>
          </a:p>
        </p:txBody>
      </p:sp>
      <p:sp>
        <p:nvSpPr>
          <p:cNvPr id="512003" name="Text Box 3"/>
          <p:cNvSpPr txBox="1">
            <a:spLocks noChangeArrowheads="1"/>
          </p:cNvSpPr>
          <p:nvPr/>
        </p:nvSpPr>
        <p:spPr bwMode="auto">
          <a:xfrm>
            <a:off x="2566989" y="1844676"/>
            <a:ext cx="4968875" cy="519113"/>
          </a:xfrm>
          <a:prstGeom prst="rect">
            <a:avLst/>
          </a:prstGeom>
          <a:noFill/>
          <a:ln w="9525">
            <a:noFill/>
            <a:miter lim="800000"/>
            <a:headEnd/>
            <a:tailEnd/>
          </a:ln>
          <a:effectLst/>
        </p:spPr>
        <p:txBody>
          <a:bodyPr>
            <a:spAutoFit/>
          </a:bodyPr>
          <a:lstStyle/>
          <a:p>
            <a:pPr>
              <a:lnSpc>
                <a:spcPct val="100000"/>
              </a:lnSpc>
            </a:pPr>
            <a:r>
              <a:rPr lang="en-US" altLang="zh-CN" sz="2800" b="1">
                <a:solidFill>
                  <a:schemeClr val="tx1"/>
                </a:solidFill>
                <a:ea typeface="黑体" pitchFamily="2" charset="-122"/>
              </a:rPr>
              <a:t>Δ</a:t>
            </a:r>
            <a:r>
              <a:rPr lang="en-US" altLang="zh-CN" sz="2800" b="1" baseline="-25000">
                <a:solidFill>
                  <a:schemeClr val="tx1"/>
                </a:solidFill>
                <a:ea typeface="黑体" pitchFamily="2" charset="-122"/>
              </a:rPr>
              <a:t>r</a:t>
            </a:r>
            <a:r>
              <a:rPr lang="en-US" altLang="zh-CN" sz="2800" b="1" i="1">
                <a:solidFill>
                  <a:schemeClr val="tx1"/>
                </a:solidFill>
                <a:ea typeface="黑体" pitchFamily="2" charset="-122"/>
              </a:rPr>
              <a:t>G</a:t>
            </a:r>
            <a:r>
              <a:rPr lang="en-US" altLang="zh-CN" sz="2800" b="1" baseline="-25000">
                <a:solidFill>
                  <a:schemeClr val="tx1"/>
                </a:solidFill>
                <a:ea typeface="黑体" pitchFamily="2" charset="-122"/>
              </a:rPr>
              <a:t>m</a:t>
            </a:r>
            <a:r>
              <a:rPr lang="zh-CN" altLang="en-US" sz="2800" b="1">
                <a:solidFill>
                  <a:schemeClr val="tx1"/>
                </a:solidFill>
                <a:ea typeface="黑体" pitchFamily="2" charset="-122"/>
              </a:rPr>
              <a:t>＝</a:t>
            </a:r>
            <a:r>
              <a:rPr lang="en-US" altLang="zh-CN" sz="2800" b="1">
                <a:solidFill>
                  <a:schemeClr val="tx1"/>
                </a:solidFill>
                <a:ea typeface="黑体" pitchFamily="2" charset="-122"/>
              </a:rPr>
              <a:t>–</a:t>
            </a:r>
            <a:r>
              <a:rPr lang="en-US" altLang="zh-CN" sz="2800" b="1" i="1">
                <a:solidFill>
                  <a:schemeClr val="tx1"/>
                </a:solidFill>
                <a:ea typeface="黑体" pitchFamily="2" charset="-122"/>
              </a:rPr>
              <a:t>RT</a:t>
            </a:r>
            <a:r>
              <a:rPr lang="en-US" altLang="zh-CN" sz="2800" b="1">
                <a:solidFill>
                  <a:schemeClr val="tx1"/>
                </a:solidFill>
                <a:ea typeface="黑体" pitchFamily="2" charset="-122"/>
              </a:rPr>
              <a:t>ln</a:t>
            </a:r>
            <a:r>
              <a:rPr lang="en-US" altLang="zh-CN" sz="2800" b="1" i="1">
                <a:solidFill>
                  <a:schemeClr val="tx1"/>
                </a:solidFill>
                <a:ea typeface="黑体" pitchFamily="2" charset="-122"/>
              </a:rPr>
              <a:t>K </a:t>
            </a:r>
            <a:r>
              <a:rPr lang="en-US" altLang="zh-CN" sz="2800" b="1" baseline="30000">
                <a:solidFill>
                  <a:schemeClr val="tx1"/>
                </a:solidFill>
                <a:latin typeface="Arial" charset="0"/>
                <a:sym typeface="Symbol" pitchFamily="18" charset="2"/>
              </a:rPr>
              <a:t></a:t>
            </a:r>
            <a:r>
              <a:rPr lang="en-US" altLang="zh-CN" sz="2800" b="1">
                <a:solidFill>
                  <a:schemeClr val="accent2"/>
                </a:solidFill>
                <a:latin typeface="Arial" charset="0"/>
              </a:rPr>
              <a:t> </a:t>
            </a:r>
            <a:r>
              <a:rPr lang="zh-CN" altLang="en-US" sz="2800" b="1">
                <a:solidFill>
                  <a:schemeClr val="tx1"/>
                </a:solidFill>
                <a:ea typeface="黑体" pitchFamily="2" charset="-122"/>
              </a:rPr>
              <a:t>＋</a:t>
            </a:r>
            <a:r>
              <a:rPr lang="en-US" altLang="zh-CN" sz="2800" b="1" i="1">
                <a:solidFill>
                  <a:schemeClr val="tx1"/>
                </a:solidFill>
                <a:ea typeface="黑体" pitchFamily="2" charset="-122"/>
              </a:rPr>
              <a:t>RT</a:t>
            </a:r>
            <a:r>
              <a:rPr lang="en-US" altLang="zh-CN" sz="2800" b="1">
                <a:solidFill>
                  <a:schemeClr val="tx1"/>
                </a:solidFill>
                <a:ea typeface="黑体" pitchFamily="2" charset="-122"/>
              </a:rPr>
              <a:t>ln</a:t>
            </a:r>
            <a:r>
              <a:rPr lang="en-US" altLang="zh-CN" sz="2800" b="1" i="1">
                <a:solidFill>
                  <a:schemeClr val="tx1"/>
                </a:solidFill>
                <a:ea typeface="黑体" pitchFamily="2" charset="-122"/>
              </a:rPr>
              <a:t>Q</a:t>
            </a:r>
          </a:p>
        </p:txBody>
      </p:sp>
      <p:sp>
        <p:nvSpPr>
          <p:cNvPr id="512004" name="Text Box 4"/>
          <p:cNvSpPr txBox="1">
            <a:spLocks noChangeArrowheads="1"/>
          </p:cNvSpPr>
          <p:nvPr/>
        </p:nvSpPr>
        <p:spPr bwMode="auto">
          <a:xfrm>
            <a:off x="1847850" y="2852739"/>
            <a:ext cx="3048000" cy="579437"/>
          </a:xfrm>
          <a:prstGeom prst="rect">
            <a:avLst/>
          </a:prstGeom>
          <a:noFill/>
          <a:ln w="9525">
            <a:noFill/>
            <a:miter lim="800000"/>
            <a:headEnd/>
            <a:tailEnd/>
          </a:ln>
          <a:effectLst/>
        </p:spPr>
        <p:txBody>
          <a:bodyPr>
            <a:spAutoFit/>
          </a:bodyPr>
          <a:lstStyle/>
          <a:p>
            <a:pPr algn="just">
              <a:lnSpc>
                <a:spcPct val="100000"/>
              </a:lnSpc>
            </a:pPr>
            <a:r>
              <a:rPr lang="zh-CN" altLang="en-US" b="1">
                <a:solidFill>
                  <a:schemeClr val="tx1"/>
                </a:solidFill>
                <a:latin typeface="黑体" pitchFamily="2" charset="-122"/>
                <a:ea typeface="黑体" pitchFamily="2" charset="-122"/>
              </a:rPr>
              <a:t>此式可写成：</a:t>
            </a:r>
          </a:p>
        </p:txBody>
      </p:sp>
      <p:graphicFrame>
        <p:nvGraphicFramePr>
          <p:cNvPr id="512005" name="Object 5"/>
          <p:cNvGraphicFramePr>
            <a:graphicFrameLocks noChangeAspect="1"/>
          </p:cNvGraphicFramePr>
          <p:nvPr/>
        </p:nvGraphicFramePr>
        <p:xfrm>
          <a:off x="4367213" y="2636839"/>
          <a:ext cx="3168650" cy="1127125"/>
        </p:xfrm>
        <a:graphic>
          <a:graphicData uri="http://schemas.openxmlformats.org/presentationml/2006/ole">
            <mc:AlternateContent xmlns:mc="http://schemas.openxmlformats.org/markup-compatibility/2006">
              <mc:Choice xmlns:v="urn:schemas-microsoft-com:vml" Requires="v">
                <p:oleObj spid="_x0000_s512071" name="Equation" r:id="rId3" imgW="1104840" imgH="393480" progId="Equation.DSMT4">
                  <p:embed/>
                </p:oleObj>
              </mc:Choice>
              <mc:Fallback>
                <p:oleObj name="Equation" r:id="rId3" imgW="1104840" imgH="39348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213" y="2636839"/>
                        <a:ext cx="3168650" cy="1127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06" name="Text Box 6"/>
          <p:cNvSpPr txBox="1">
            <a:spLocks noChangeArrowheads="1"/>
          </p:cNvSpPr>
          <p:nvPr/>
        </p:nvSpPr>
        <p:spPr bwMode="auto">
          <a:xfrm>
            <a:off x="1905000" y="5430838"/>
            <a:ext cx="8763000" cy="519112"/>
          </a:xfrm>
          <a:prstGeom prst="rect">
            <a:avLst/>
          </a:prstGeom>
          <a:noFill/>
          <a:ln w="9525">
            <a:noFill/>
            <a:miter lim="800000"/>
            <a:headEnd/>
            <a:tailEnd/>
          </a:ln>
          <a:effectLst/>
        </p:spPr>
        <p:txBody>
          <a:bodyPr>
            <a:spAutoFit/>
          </a:bodyPr>
          <a:lstStyle/>
          <a:p>
            <a:pPr algn="just">
              <a:lnSpc>
                <a:spcPct val="100000"/>
              </a:lnSpc>
            </a:pPr>
            <a:r>
              <a:rPr lang="zh-CN" altLang="en-US" sz="2800" b="1">
                <a:solidFill>
                  <a:schemeClr val="tx1"/>
                </a:solidFill>
                <a:ea typeface="楷体_GB2312" pitchFamily="49" charset="-122"/>
              </a:rPr>
              <a:t>当</a:t>
            </a:r>
            <a:r>
              <a:rPr lang="en-US" altLang="zh-CN" sz="2800" b="1" i="1">
                <a:solidFill>
                  <a:schemeClr val="tx1"/>
                </a:solidFill>
                <a:ea typeface="楷体_GB2312" pitchFamily="49" charset="-122"/>
              </a:rPr>
              <a:t>Q </a:t>
            </a:r>
            <a:r>
              <a:rPr lang="en-US" altLang="zh-CN" sz="2800" b="1">
                <a:solidFill>
                  <a:schemeClr val="tx1"/>
                </a:solidFill>
                <a:ea typeface="楷体_GB2312" pitchFamily="49" charset="-122"/>
              </a:rPr>
              <a:t>&gt; </a:t>
            </a:r>
            <a:r>
              <a:rPr lang="en-US" altLang="zh-CN" sz="2800" b="1" i="1">
                <a:solidFill>
                  <a:schemeClr val="tx1"/>
                </a:solidFill>
                <a:ea typeface="楷体_GB2312" pitchFamily="49" charset="-122"/>
              </a:rPr>
              <a:t>K </a:t>
            </a:r>
            <a:r>
              <a:rPr lang="en-US" altLang="zh-CN" sz="2800" b="1" baseline="30000">
                <a:solidFill>
                  <a:schemeClr val="tx1"/>
                </a:solidFill>
                <a:latin typeface="Arial" charset="0"/>
                <a:sym typeface="Symbol" pitchFamily="18" charset="2"/>
              </a:rPr>
              <a:t></a:t>
            </a:r>
            <a:r>
              <a:rPr lang="zh-CN" altLang="en-US" sz="2800" b="1">
                <a:solidFill>
                  <a:schemeClr val="tx1"/>
                </a:solidFill>
                <a:ea typeface="楷体_GB2312" pitchFamily="49" charset="-122"/>
              </a:rPr>
              <a:t>时，</a:t>
            </a:r>
            <a:r>
              <a:rPr lang="en-US" altLang="zh-CN" sz="2800" b="1">
                <a:solidFill>
                  <a:schemeClr val="tx1"/>
                </a:solidFill>
                <a:ea typeface="楷体_GB2312" pitchFamily="49" charset="-122"/>
              </a:rPr>
              <a:t>Δ</a:t>
            </a:r>
            <a:r>
              <a:rPr lang="en-US" altLang="zh-CN" sz="2800" b="1" baseline="-25000">
                <a:solidFill>
                  <a:schemeClr val="tx1"/>
                </a:solidFill>
                <a:ea typeface="楷体_GB2312" pitchFamily="49" charset="-122"/>
              </a:rPr>
              <a:t>r</a:t>
            </a:r>
            <a:r>
              <a:rPr lang="en-US" altLang="zh-CN" sz="2800" b="1" i="1">
                <a:solidFill>
                  <a:schemeClr val="tx1"/>
                </a:solidFill>
                <a:ea typeface="楷体_GB2312" pitchFamily="49" charset="-122"/>
              </a:rPr>
              <a:t>G</a:t>
            </a:r>
            <a:r>
              <a:rPr lang="en-US" altLang="zh-CN" sz="2800" b="1" baseline="-25000">
                <a:solidFill>
                  <a:schemeClr val="tx1"/>
                </a:solidFill>
                <a:ea typeface="楷体_GB2312" pitchFamily="49" charset="-122"/>
              </a:rPr>
              <a:t>m</a:t>
            </a:r>
            <a:r>
              <a:rPr lang="zh-CN" altLang="en-US" sz="2800" b="1">
                <a:solidFill>
                  <a:schemeClr val="tx1"/>
                </a:solidFill>
                <a:ea typeface="楷体_GB2312" pitchFamily="49" charset="-122"/>
              </a:rPr>
              <a:t>＞</a:t>
            </a:r>
            <a:r>
              <a:rPr lang="en-US" altLang="zh-CN" sz="2800" b="1">
                <a:solidFill>
                  <a:schemeClr val="tx1"/>
                </a:solidFill>
                <a:ea typeface="楷体_GB2312" pitchFamily="49" charset="-122"/>
              </a:rPr>
              <a:t>0</a:t>
            </a:r>
            <a:r>
              <a:rPr lang="zh-CN" altLang="en-US" sz="2800" b="1">
                <a:solidFill>
                  <a:schemeClr val="tx1"/>
                </a:solidFill>
                <a:ea typeface="楷体_GB2312" pitchFamily="49" charset="-122"/>
              </a:rPr>
              <a:t>，逆向反应能自发进行。</a:t>
            </a:r>
          </a:p>
        </p:txBody>
      </p:sp>
      <p:sp>
        <p:nvSpPr>
          <p:cNvPr id="512007" name="Text Box 7"/>
          <p:cNvSpPr txBox="1">
            <a:spLocks noChangeArrowheads="1"/>
          </p:cNvSpPr>
          <p:nvPr/>
        </p:nvSpPr>
        <p:spPr bwMode="auto">
          <a:xfrm>
            <a:off x="1905000" y="3933826"/>
            <a:ext cx="8382000" cy="519113"/>
          </a:xfrm>
          <a:prstGeom prst="rect">
            <a:avLst/>
          </a:prstGeom>
          <a:noFill/>
          <a:ln w="9525">
            <a:noFill/>
            <a:miter lim="800000"/>
            <a:headEnd/>
            <a:tailEnd/>
          </a:ln>
          <a:effectLst/>
        </p:spPr>
        <p:txBody>
          <a:bodyPr>
            <a:spAutoFit/>
          </a:bodyPr>
          <a:lstStyle/>
          <a:p>
            <a:pPr algn="just">
              <a:lnSpc>
                <a:spcPct val="100000"/>
              </a:lnSpc>
            </a:pPr>
            <a:r>
              <a:rPr lang="zh-CN" altLang="en-US" sz="2800" b="1">
                <a:solidFill>
                  <a:schemeClr val="tx1"/>
                </a:solidFill>
                <a:ea typeface="楷体_GB2312" pitchFamily="49" charset="-122"/>
              </a:rPr>
              <a:t>当</a:t>
            </a:r>
            <a:r>
              <a:rPr lang="en-US" altLang="zh-CN" sz="2800" b="1" i="1">
                <a:solidFill>
                  <a:schemeClr val="tx1"/>
                </a:solidFill>
                <a:ea typeface="楷体_GB2312" pitchFamily="49" charset="-122"/>
              </a:rPr>
              <a:t>Q </a:t>
            </a:r>
            <a:r>
              <a:rPr lang="en-US" altLang="zh-CN" sz="2800" b="1">
                <a:solidFill>
                  <a:schemeClr val="tx1"/>
                </a:solidFill>
                <a:ea typeface="楷体_GB2312" pitchFamily="49" charset="-122"/>
              </a:rPr>
              <a:t>&lt; </a:t>
            </a:r>
            <a:r>
              <a:rPr lang="en-US" altLang="zh-CN" sz="2800" b="1" i="1">
                <a:solidFill>
                  <a:schemeClr val="tx1"/>
                </a:solidFill>
                <a:ea typeface="楷体_GB2312" pitchFamily="49" charset="-122"/>
              </a:rPr>
              <a:t>K </a:t>
            </a:r>
            <a:r>
              <a:rPr lang="en-US" altLang="zh-CN" sz="2800" b="1" baseline="30000">
                <a:solidFill>
                  <a:schemeClr val="tx1"/>
                </a:solidFill>
                <a:latin typeface="Arial" charset="0"/>
                <a:sym typeface="Symbol" pitchFamily="18" charset="2"/>
              </a:rPr>
              <a:t></a:t>
            </a:r>
            <a:r>
              <a:rPr lang="zh-CN" altLang="en-US" sz="2800" b="1">
                <a:solidFill>
                  <a:schemeClr val="tx1"/>
                </a:solidFill>
                <a:ea typeface="楷体_GB2312" pitchFamily="49" charset="-122"/>
              </a:rPr>
              <a:t>时，</a:t>
            </a:r>
            <a:r>
              <a:rPr lang="en-US" altLang="zh-CN" sz="2800" b="1">
                <a:solidFill>
                  <a:schemeClr val="tx1"/>
                </a:solidFill>
                <a:ea typeface="楷体_GB2312" pitchFamily="49" charset="-122"/>
              </a:rPr>
              <a:t>Δ</a:t>
            </a:r>
            <a:r>
              <a:rPr lang="en-US" altLang="zh-CN" sz="2800" b="1" baseline="-25000">
                <a:solidFill>
                  <a:schemeClr val="tx1"/>
                </a:solidFill>
                <a:ea typeface="楷体_GB2312" pitchFamily="49" charset="-122"/>
              </a:rPr>
              <a:t>r</a:t>
            </a:r>
            <a:r>
              <a:rPr lang="en-US" altLang="zh-CN" sz="2800" b="1" i="1">
                <a:solidFill>
                  <a:schemeClr val="tx1"/>
                </a:solidFill>
                <a:ea typeface="楷体_GB2312" pitchFamily="49" charset="-122"/>
              </a:rPr>
              <a:t>G</a:t>
            </a:r>
            <a:r>
              <a:rPr lang="en-US" altLang="zh-CN" sz="2800" b="1" baseline="-25000">
                <a:solidFill>
                  <a:schemeClr val="tx1"/>
                </a:solidFill>
                <a:ea typeface="楷体_GB2312" pitchFamily="49" charset="-122"/>
              </a:rPr>
              <a:t>m</a:t>
            </a:r>
            <a:r>
              <a:rPr lang="zh-CN" altLang="en-US" sz="2800" b="1">
                <a:solidFill>
                  <a:schemeClr val="tx1"/>
                </a:solidFill>
                <a:ea typeface="楷体_GB2312" pitchFamily="49" charset="-122"/>
              </a:rPr>
              <a:t>＜</a:t>
            </a:r>
            <a:r>
              <a:rPr lang="en-US" altLang="zh-CN" sz="2800" b="1">
                <a:solidFill>
                  <a:schemeClr val="tx1"/>
                </a:solidFill>
                <a:ea typeface="楷体_GB2312" pitchFamily="49" charset="-122"/>
              </a:rPr>
              <a:t>0, </a:t>
            </a:r>
            <a:r>
              <a:rPr lang="zh-CN" altLang="en-US" sz="2800" b="1">
                <a:solidFill>
                  <a:schemeClr val="tx1"/>
                </a:solidFill>
                <a:ea typeface="楷体_GB2312" pitchFamily="49" charset="-122"/>
              </a:rPr>
              <a:t>正向反应能自发进行；</a:t>
            </a:r>
          </a:p>
        </p:txBody>
      </p:sp>
      <p:sp>
        <p:nvSpPr>
          <p:cNvPr id="512008" name="Text Box 8"/>
          <p:cNvSpPr txBox="1">
            <a:spLocks noChangeArrowheads="1"/>
          </p:cNvSpPr>
          <p:nvPr/>
        </p:nvSpPr>
        <p:spPr bwMode="auto">
          <a:xfrm>
            <a:off x="1905000" y="4722813"/>
            <a:ext cx="8686800" cy="519112"/>
          </a:xfrm>
          <a:prstGeom prst="rect">
            <a:avLst/>
          </a:prstGeom>
          <a:noFill/>
          <a:ln w="9525">
            <a:noFill/>
            <a:miter lim="800000"/>
            <a:headEnd/>
            <a:tailEnd/>
          </a:ln>
          <a:effectLst/>
        </p:spPr>
        <p:txBody>
          <a:bodyPr>
            <a:spAutoFit/>
          </a:bodyPr>
          <a:lstStyle/>
          <a:p>
            <a:pPr algn="just">
              <a:lnSpc>
                <a:spcPct val="100000"/>
              </a:lnSpc>
            </a:pPr>
            <a:r>
              <a:rPr lang="zh-CN" altLang="en-US" sz="2800" b="1">
                <a:solidFill>
                  <a:schemeClr val="tx1"/>
                </a:solidFill>
                <a:ea typeface="楷体_GB2312" pitchFamily="49" charset="-122"/>
              </a:rPr>
              <a:t>当</a:t>
            </a:r>
            <a:r>
              <a:rPr lang="en-US" altLang="zh-CN" sz="2800" b="1" i="1">
                <a:solidFill>
                  <a:schemeClr val="tx1"/>
                </a:solidFill>
                <a:ea typeface="楷体_GB2312" pitchFamily="49" charset="-122"/>
              </a:rPr>
              <a:t>Q </a:t>
            </a:r>
            <a:r>
              <a:rPr lang="en-US" altLang="zh-CN" sz="2800" b="1">
                <a:solidFill>
                  <a:schemeClr val="tx1"/>
                </a:solidFill>
                <a:ea typeface="楷体_GB2312" pitchFamily="49" charset="-122"/>
              </a:rPr>
              <a:t>= </a:t>
            </a:r>
            <a:r>
              <a:rPr lang="en-US" altLang="zh-CN" sz="2800" b="1" i="1">
                <a:solidFill>
                  <a:schemeClr val="tx1"/>
                </a:solidFill>
                <a:ea typeface="楷体_GB2312" pitchFamily="49" charset="-122"/>
              </a:rPr>
              <a:t>K </a:t>
            </a:r>
            <a:r>
              <a:rPr lang="en-US" altLang="zh-CN" sz="2800" b="1" baseline="30000">
                <a:solidFill>
                  <a:schemeClr val="tx1"/>
                </a:solidFill>
                <a:latin typeface="Arial" charset="0"/>
                <a:sym typeface="Symbol" pitchFamily="18" charset="2"/>
              </a:rPr>
              <a:t></a:t>
            </a:r>
            <a:r>
              <a:rPr lang="zh-CN" altLang="en-US" sz="2800" b="1">
                <a:solidFill>
                  <a:schemeClr val="tx1"/>
                </a:solidFill>
                <a:ea typeface="楷体_GB2312" pitchFamily="49" charset="-122"/>
              </a:rPr>
              <a:t>时，</a:t>
            </a:r>
            <a:r>
              <a:rPr lang="en-US" altLang="zh-CN" sz="2800" b="1">
                <a:solidFill>
                  <a:schemeClr val="tx1"/>
                </a:solidFill>
                <a:ea typeface="楷体_GB2312" pitchFamily="49" charset="-122"/>
              </a:rPr>
              <a:t>Δ</a:t>
            </a:r>
            <a:r>
              <a:rPr lang="en-US" altLang="zh-CN" sz="2800" b="1" baseline="-25000">
                <a:solidFill>
                  <a:schemeClr val="tx1"/>
                </a:solidFill>
                <a:ea typeface="楷体_GB2312" pitchFamily="49" charset="-122"/>
              </a:rPr>
              <a:t>r</a:t>
            </a:r>
            <a:r>
              <a:rPr lang="en-US" altLang="zh-CN" sz="2800" b="1" i="1">
                <a:solidFill>
                  <a:schemeClr val="tx1"/>
                </a:solidFill>
                <a:ea typeface="楷体_GB2312" pitchFamily="49" charset="-122"/>
              </a:rPr>
              <a:t>G</a:t>
            </a:r>
            <a:r>
              <a:rPr lang="en-US" altLang="zh-CN" sz="2800" b="1" baseline="-25000">
                <a:solidFill>
                  <a:schemeClr val="tx1"/>
                </a:solidFill>
                <a:ea typeface="楷体_GB2312" pitchFamily="49" charset="-122"/>
              </a:rPr>
              <a:t>m</a:t>
            </a:r>
            <a:r>
              <a:rPr lang="zh-CN" altLang="en-US" sz="2800" b="1">
                <a:solidFill>
                  <a:schemeClr val="tx1"/>
                </a:solidFill>
                <a:ea typeface="楷体_GB2312" pitchFamily="49" charset="-122"/>
              </a:rPr>
              <a:t>＝</a:t>
            </a:r>
            <a:r>
              <a:rPr lang="en-US" altLang="zh-CN" sz="2800" b="1">
                <a:solidFill>
                  <a:schemeClr val="tx1"/>
                </a:solidFill>
                <a:ea typeface="楷体_GB2312" pitchFamily="49" charset="-122"/>
              </a:rPr>
              <a:t>0</a:t>
            </a:r>
            <a:r>
              <a:rPr lang="zh-CN" altLang="en-US" sz="2800" b="1">
                <a:solidFill>
                  <a:schemeClr val="tx1"/>
                </a:solidFill>
                <a:ea typeface="楷体_GB2312" pitchFamily="49" charset="-122"/>
              </a:rPr>
              <a:t>，反应处于平衡状态；</a:t>
            </a:r>
          </a:p>
        </p:txBody>
      </p:sp>
      <p:sp>
        <p:nvSpPr>
          <p:cNvPr id="512009" name="Text Box 9"/>
          <p:cNvSpPr txBox="1">
            <a:spLocks noGrp="1" noChangeArrowheads="1"/>
          </p:cNvSpPr>
          <p:nvPr>
            <p:ph type="title"/>
          </p:nvPr>
        </p:nvSpPr>
        <p:spPr>
          <a:xfrm>
            <a:off x="2716214" y="265114"/>
            <a:ext cx="5692775" cy="579437"/>
          </a:xfrm>
          <a:noFill/>
          <a:ln/>
        </p:spPr>
        <p:txBody>
          <a:bodyPr/>
          <a:lstStyle/>
          <a:p>
            <a:pPr algn="ctr">
              <a:spcBef>
                <a:spcPct val="50000"/>
              </a:spcBef>
            </a:pPr>
            <a:r>
              <a:rPr kumimoji="1" lang="zh-CN" altLang="en-US">
                <a:solidFill>
                  <a:schemeClr val="tx1"/>
                </a:solidFill>
                <a:effectLst>
                  <a:outerShdw blurRad="38100" dist="38100" dir="2700000" algn="tl">
                    <a:srgbClr val="FFFFFF"/>
                  </a:outerShdw>
                </a:effectLst>
                <a:latin typeface="楷体_GB2312" pitchFamily="49" charset="-122"/>
                <a:ea typeface="楷体_GB2312" pitchFamily="49" charset="-122"/>
              </a:rPr>
              <a:t>用平衡常数判断自发反应方向</a:t>
            </a:r>
            <a:r>
              <a:rPr kumimoji="1" lang="zh-CN" altLang="en-US">
                <a:solidFill>
                  <a:schemeClr val="tx1"/>
                </a:solidFill>
                <a:latin typeface="楷体_GB2312" pitchFamily="49" charset="-122"/>
                <a:ea typeface="楷体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2002"/>
                                        </p:tgtEl>
                                        <p:attrNameLst>
                                          <p:attrName>style.visibility</p:attrName>
                                        </p:attrNameLst>
                                      </p:cBhvr>
                                      <p:to>
                                        <p:strVal val="visible"/>
                                      </p:to>
                                    </p:set>
                                    <p:animEffect transition="in" filter="checkerboard(across)">
                                      <p:cBhvr>
                                        <p:cTn id="7" dur="500"/>
                                        <p:tgtEl>
                                          <p:spTgt spid="51200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12003"/>
                                        </p:tgtEl>
                                        <p:attrNameLst>
                                          <p:attrName>style.visibility</p:attrName>
                                        </p:attrNameLst>
                                      </p:cBhvr>
                                      <p:to>
                                        <p:strVal val="visible"/>
                                      </p:to>
                                    </p:set>
                                    <p:animEffect transition="in" filter="checkerboard(across)">
                                      <p:cBhvr>
                                        <p:cTn id="12" dur="500"/>
                                        <p:tgtEl>
                                          <p:spTgt spid="51200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12004"/>
                                        </p:tgtEl>
                                        <p:attrNameLst>
                                          <p:attrName>style.visibility</p:attrName>
                                        </p:attrNameLst>
                                      </p:cBhvr>
                                      <p:to>
                                        <p:strVal val="visible"/>
                                      </p:to>
                                    </p:set>
                                    <p:animEffect transition="in" filter="checkerboard(across)">
                                      <p:cBhvr>
                                        <p:cTn id="17" dur="500"/>
                                        <p:tgtEl>
                                          <p:spTgt spid="512004"/>
                                        </p:tgtEl>
                                      </p:cBhvr>
                                    </p:animEffect>
                                  </p:childTnLst>
                                </p:cTn>
                              </p:par>
                            </p:childTnLst>
                          </p:cTn>
                        </p:par>
                        <p:par>
                          <p:cTn id="18" fill="hold">
                            <p:stCondLst>
                              <p:cond delay="500"/>
                            </p:stCondLst>
                            <p:childTnLst>
                              <p:par>
                                <p:cTn id="19" presetID="5" presetClass="entr" presetSubtype="10" fill="hold" nodeType="afterEffect">
                                  <p:stCondLst>
                                    <p:cond delay="0"/>
                                  </p:stCondLst>
                                  <p:childTnLst>
                                    <p:set>
                                      <p:cBhvr>
                                        <p:cTn id="20" dur="1" fill="hold">
                                          <p:stCondLst>
                                            <p:cond delay="0"/>
                                          </p:stCondLst>
                                        </p:cTn>
                                        <p:tgtEl>
                                          <p:spTgt spid="512005"/>
                                        </p:tgtEl>
                                        <p:attrNameLst>
                                          <p:attrName>style.visibility</p:attrName>
                                        </p:attrNameLst>
                                      </p:cBhvr>
                                      <p:to>
                                        <p:strVal val="visible"/>
                                      </p:to>
                                    </p:set>
                                    <p:animEffect transition="in" filter="checkerboard(across)">
                                      <p:cBhvr>
                                        <p:cTn id="21" dur="500"/>
                                        <p:tgtEl>
                                          <p:spTgt spid="512005"/>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512007"/>
                                        </p:tgtEl>
                                        <p:attrNameLst>
                                          <p:attrName>style.visibility</p:attrName>
                                        </p:attrNameLst>
                                      </p:cBhvr>
                                      <p:to>
                                        <p:strVal val="visible"/>
                                      </p:to>
                                    </p:set>
                                    <p:animEffect transition="in" filter="checkerboard(across)">
                                      <p:cBhvr>
                                        <p:cTn id="26" dur="500"/>
                                        <p:tgtEl>
                                          <p:spTgt spid="512007"/>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512008"/>
                                        </p:tgtEl>
                                        <p:attrNameLst>
                                          <p:attrName>style.visibility</p:attrName>
                                        </p:attrNameLst>
                                      </p:cBhvr>
                                      <p:to>
                                        <p:strVal val="visible"/>
                                      </p:to>
                                    </p:set>
                                    <p:animEffect transition="in" filter="checkerboard(across)">
                                      <p:cBhvr>
                                        <p:cTn id="31" dur="500"/>
                                        <p:tgtEl>
                                          <p:spTgt spid="512008"/>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512006"/>
                                        </p:tgtEl>
                                        <p:attrNameLst>
                                          <p:attrName>style.visibility</p:attrName>
                                        </p:attrNameLst>
                                      </p:cBhvr>
                                      <p:to>
                                        <p:strVal val="visible"/>
                                      </p:to>
                                    </p:set>
                                    <p:animEffect transition="in" filter="checkerboard(across)">
                                      <p:cBhvr>
                                        <p:cTn id="36" dur="500"/>
                                        <p:tgtEl>
                                          <p:spTgt spid="512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utoUpdateAnimBg="0"/>
      <p:bldP spid="512003" grpId="0" autoUpdateAnimBg="0"/>
      <p:bldP spid="512004" grpId="0" autoUpdateAnimBg="0"/>
      <p:bldP spid="512006" grpId="0" autoUpdateAnimBg="0"/>
      <p:bldP spid="512007" grpId="0" autoUpdateAnimBg="0"/>
      <p:bldP spid="51200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fld id="{204F25CD-7494-4D79-9D78-0BACDB82F163}" type="slidenum">
              <a:rPr lang="en-US" altLang="zh-CN"/>
              <a:pPr/>
              <a:t>9</a:t>
            </a:fld>
            <a:endParaRPr lang="en-US" altLang="zh-CN"/>
          </a:p>
        </p:txBody>
      </p:sp>
      <p:sp>
        <p:nvSpPr>
          <p:cNvPr id="549890" name="Text Box 2"/>
          <p:cNvSpPr txBox="1">
            <a:spLocks noChangeArrowheads="1"/>
          </p:cNvSpPr>
          <p:nvPr/>
        </p:nvSpPr>
        <p:spPr bwMode="auto">
          <a:xfrm>
            <a:off x="232643" y="1785870"/>
            <a:ext cx="7824788" cy="427038"/>
          </a:xfrm>
          <a:prstGeom prst="rect">
            <a:avLst/>
          </a:prstGeom>
          <a:noFill/>
          <a:ln w="12700" cap="sq">
            <a:noFill/>
            <a:miter lim="800000"/>
            <a:headEnd/>
            <a:tailEnd/>
          </a:ln>
          <a:effectLst/>
        </p:spPr>
        <p:txBody>
          <a:bodyPr wrap="none" tIns="0" bIns="0">
            <a:spAutoFit/>
          </a:bodyPr>
          <a:lstStyle/>
          <a:p>
            <a:pPr fontAlgn="t">
              <a:lnSpc>
                <a:spcPct val="100000"/>
              </a:lnSpc>
              <a:spcBef>
                <a:spcPct val="0"/>
              </a:spcBef>
              <a:buFontTx/>
              <a:buChar char="•"/>
            </a:pPr>
            <a:r>
              <a:rPr lang="zh-CN" altLang="en-US" sz="2800" b="1" dirty="0">
                <a:solidFill>
                  <a:schemeClr val="tx1"/>
                </a:solidFill>
                <a:ea typeface="楷体_GB2312" pitchFamily="49" charset="-122"/>
              </a:rPr>
              <a:t>系统（</a:t>
            </a:r>
            <a:r>
              <a:rPr lang="en-US" altLang="zh-CN" sz="2800" b="1" dirty="0">
                <a:solidFill>
                  <a:schemeClr val="tx1"/>
                </a:solidFill>
                <a:ea typeface="楷体_GB2312" pitchFamily="49" charset="-122"/>
              </a:rPr>
              <a:t>System</a:t>
            </a:r>
            <a:r>
              <a:rPr lang="zh-CN" altLang="en-US" sz="2800" b="1" dirty="0">
                <a:solidFill>
                  <a:schemeClr val="tx1"/>
                </a:solidFill>
                <a:ea typeface="楷体_GB2312" pitchFamily="49" charset="-122"/>
              </a:rPr>
              <a:t>）－被划定的研究对象称为系统。</a:t>
            </a:r>
          </a:p>
        </p:txBody>
      </p:sp>
      <p:sp>
        <p:nvSpPr>
          <p:cNvPr id="549891" name="Text Box 3"/>
          <p:cNvSpPr txBox="1">
            <a:spLocks noChangeArrowheads="1"/>
          </p:cNvSpPr>
          <p:nvPr/>
        </p:nvSpPr>
        <p:spPr bwMode="auto">
          <a:xfrm>
            <a:off x="352425" y="3576576"/>
            <a:ext cx="7175501" cy="1216295"/>
          </a:xfrm>
          <a:prstGeom prst="rect">
            <a:avLst/>
          </a:prstGeom>
          <a:noFill/>
          <a:ln w="12700" cap="sq">
            <a:noFill/>
            <a:miter lim="800000"/>
            <a:headEnd/>
            <a:tailEnd/>
          </a:ln>
          <a:effectLst/>
        </p:spPr>
        <p:txBody>
          <a:bodyPr wrap="square" tIns="0" bIns="0">
            <a:spAutoFit/>
          </a:bodyPr>
          <a:lstStyle/>
          <a:p>
            <a:pPr algn="just" eaLnBrk="0" hangingPunct="0">
              <a:lnSpc>
                <a:spcPct val="150000"/>
              </a:lnSpc>
              <a:spcBef>
                <a:spcPct val="0"/>
              </a:spcBef>
              <a:buFontTx/>
              <a:buChar char="•"/>
            </a:pPr>
            <a:r>
              <a:rPr lang="zh-CN" altLang="en-US" sz="2800" b="1" dirty="0">
                <a:solidFill>
                  <a:schemeClr val="tx1"/>
                </a:solidFill>
                <a:ea typeface="楷体_GB2312" pitchFamily="49" charset="-122"/>
              </a:rPr>
              <a:t>环境（</a:t>
            </a:r>
            <a:r>
              <a:rPr lang="en-US" altLang="zh-CN" sz="2800" b="1" dirty="0">
                <a:solidFill>
                  <a:schemeClr val="tx1"/>
                </a:solidFill>
                <a:ea typeface="楷体_GB2312" pitchFamily="49" charset="-122"/>
              </a:rPr>
              <a:t>surroundings</a:t>
            </a:r>
            <a:r>
              <a:rPr lang="zh-CN" altLang="en-US" sz="2800" b="1" dirty="0">
                <a:solidFill>
                  <a:schemeClr val="tx1"/>
                </a:solidFill>
                <a:ea typeface="楷体_GB2312" pitchFamily="49" charset="-122"/>
              </a:rPr>
              <a:t>）－ 与系统密切相关、有相互作用或影响所能及的部分称为环境。</a:t>
            </a:r>
          </a:p>
        </p:txBody>
      </p:sp>
      <p:pic>
        <p:nvPicPr>
          <p:cNvPr id="549892" name="Picture 4" descr="1_13"/>
          <p:cNvPicPr preferRelativeResize="0">
            <a:picLocks noChangeAspect="1" noChangeArrowheads="1"/>
          </p:cNvPicPr>
          <p:nvPr/>
        </p:nvPicPr>
        <p:blipFill>
          <a:blip r:embed="rId2" cstate="print"/>
          <a:srcRect l="4095" t="1990" r="10172" b="5637"/>
          <a:stretch>
            <a:fillRect/>
          </a:stretch>
        </p:blipFill>
        <p:spPr bwMode="auto">
          <a:xfrm>
            <a:off x="8057431" y="1970045"/>
            <a:ext cx="3024188" cy="3095625"/>
          </a:xfrm>
          <a:prstGeom prst="rect">
            <a:avLst/>
          </a:prstGeom>
          <a:noFill/>
        </p:spPr>
      </p:pic>
      <p:sp>
        <p:nvSpPr>
          <p:cNvPr id="549893" name="Rectangle 5"/>
          <p:cNvSpPr>
            <a:spLocks noChangeArrowheads="1"/>
          </p:cNvSpPr>
          <p:nvPr/>
        </p:nvSpPr>
        <p:spPr bwMode="auto">
          <a:xfrm>
            <a:off x="3940176" y="265114"/>
            <a:ext cx="3040063" cy="579437"/>
          </a:xfrm>
          <a:prstGeom prst="rect">
            <a:avLst/>
          </a:prstGeom>
          <a:noFill/>
          <a:ln w="9525">
            <a:noFill/>
            <a:miter lim="800000"/>
            <a:headEnd/>
            <a:tailEnd/>
          </a:ln>
          <a:effectLst/>
        </p:spPr>
        <p:txBody>
          <a:bodyPr wrap="none" anchor="ctr">
            <a:spAutoFit/>
          </a:bodyPr>
          <a:lstStyle/>
          <a:p>
            <a:pPr algn="ctr">
              <a:lnSpc>
                <a:spcPct val="100000"/>
              </a:lnSpc>
              <a:spcBef>
                <a:spcPct val="0"/>
              </a:spcBef>
            </a:pPr>
            <a:r>
              <a:rPr kumimoji="0" lang="zh-CN" altLang="en-US" b="1" dirty="0">
                <a:solidFill>
                  <a:schemeClr val="tx1"/>
                </a:solidFill>
                <a:ea typeface="楷体_GB2312" pitchFamily="49" charset="-122"/>
              </a:rPr>
              <a:t>一、系统与环境</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49891"/>
                                        </p:tgtEl>
                                        <p:attrNameLst>
                                          <p:attrName>style.visibility</p:attrName>
                                        </p:attrNameLst>
                                      </p:cBhvr>
                                      <p:to>
                                        <p:strVal val="visible"/>
                                      </p:to>
                                    </p:set>
                                    <p:animEffect transition="in" filter="strips(downRight)">
                                      <p:cBhvr>
                                        <p:cTn id="7" dur="500"/>
                                        <p:tgtEl>
                                          <p:spTgt spid="549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1"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65AE898-7C8D-42C1-8BA1-FD3C79195CDC}" type="slidenum">
              <a:rPr lang="en-US" altLang="zh-CN"/>
              <a:pPr/>
              <a:t>90</a:t>
            </a:fld>
            <a:endParaRPr lang="en-US" altLang="zh-CN"/>
          </a:p>
        </p:txBody>
      </p:sp>
      <p:sp>
        <p:nvSpPr>
          <p:cNvPr id="513026" name="Rectangle 2"/>
          <p:cNvSpPr>
            <a:spLocks noGrp="1" noChangeArrowheads="1"/>
          </p:cNvSpPr>
          <p:nvPr>
            <p:ph type="title"/>
          </p:nvPr>
        </p:nvSpPr>
        <p:spPr>
          <a:xfrm>
            <a:off x="1271464" y="216200"/>
            <a:ext cx="3887788" cy="579438"/>
          </a:xfrm>
          <a:noFill/>
          <a:ln/>
        </p:spPr>
        <p:txBody>
          <a:bodyPr wrap="square"/>
          <a:lstStyle/>
          <a:p>
            <a:pPr algn="ctr"/>
            <a:r>
              <a:rPr lang="zh-CN" altLang="en-US" dirty="0">
                <a:solidFill>
                  <a:schemeClr val="tx1"/>
                </a:solidFill>
                <a:ea typeface="楷体_GB2312" pitchFamily="49" charset="-122"/>
              </a:rPr>
              <a:t>化学平衡的移动</a:t>
            </a:r>
          </a:p>
        </p:txBody>
      </p:sp>
      <p:sp>
        <p:nvSpPr>
          <p:cNvPr id="513027" name="Rectangle 3"/>
          <p:cNvSpPr>
            <a:spLocks noGrp="1" noChangeArrowheads="1"/>
          </p:cNvSpPr>
          <p:nvPr>
            <p:ph type="body" idx="1"/>
          </p:nvPr>
        </p:nvSpPr>
        <p:spPr bwMode="auto">
          <a:xfrm>
            <a:off x="2351089" y="1628776"/>
            <a:ext cx="6923087" cy="3197225"/>
          </a:xfrm>
          <a:noFill/>
          <a:ln>
            <a:miter lim="800000"/>
            <a:headEnd/>
            <a:tailEnd/>
          </a:ln>
        </p:spPr>
        <p:txBody>
          <a:bodyPr vert="horz" wrap="square" lIns="91440" tIns="45720" rIns="91440" bIns="45720" numCol="1" anchor="t" anchorCtr="0" compatLnSpc="1">
            <a:prstTxWarp prst="textNoShape">
              <a:avLst/>
            </a:prstTxWarp>
          </a:bodyPr>
          <a:lstStyle/>
          <a:p>
            <a:pPr>
              <a:lnSpc>
                <a:spcPct val="170000"/>
              </a:lnSpc>
            </a:pPr>
            <a:r>
              <a:rPr lang="zh-CN" altLang="en-US" b="1">
                <a:ea typeface="楷体_GB2312" pitchFamily="49" charset="-122"/>
              </a:rPr>
              <a:t>（一）、浓度对化学平衡的影响</a:t>
            </a:r>
          </a:p>
          <a:p>
            <a:pPr>
              <a:lnSpc>
                <a:spcPct val="170000"/>
              </a:lnSpc>
            </a:pPr>
            <a:r>
              <a:rPr lang="zh-CN" altLang="en-US" b="1">
                <a:ea typeface="楷体_GB2312" pitchFamily="49" charset="-122"/>
              </a:rPr>
              <a:t>（二）、压力对化学平衡的影响</a:t>
            </a:r>
          </a:p>
          <a:p>
            <a:pPr>
              <a:lnSpc>
                <a:spcPct val="170000"/>
              </a:lnSpc>
            </a:pPr>
            <a:r>
              <a:rPr lang="zh-CN" altLang="en-US" b="1">
                <a:ea typeface="楷体_GB2312" pitchFamily="49" charset="-122"/>
              </a:rPr>
              <a:t>（三）、温度对化学平衡的影响</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4"/>
          <p:cNvSpPr>
            <a:spLocks noGrp="1"/>
          </p:cNvSpPr>
          <p:nvPr>
            <p:ph type="sldNum" sz="quarter" idx="12"/>
          </p:nvPr>
        </p:nvSpPr>
        <p:spPr/>
        <p:txBody>
          <a:bodyPr/>
          <a:lstStyle/>
          <a:p>
            <a:fld id="{E26329B8-E103-46B6-8E69-69D03FABF783}" type="slidenum">
              <a:rPr lang="en-US" altLang="zh-CN"/>
              <a:pPr/>
              <a:t>91</a:t>
            </a:fld>
            <a:endParaRPr lang="en-US" altLang="zh-CN"/>
          </a:p>
        </p:txBody>
      </p:sp>
      <p:graphicFrame>
        <p:nvGraphicFramePr>
          <p:cNvPr id="514050" name="Object 2"/>
          <p:cNvGraphicFramePr>
            <a:graphicFrameLocks noChangeAspect="1"/>
          </p:cNvGraphicFramePr>
          <p:nvPr/>
        </p:nvGraphicFramePr>
        <p:xfrm>
          <a:off x="2279651" y="3573464"/>
          <a:ext cx="2924175" cy="1042987"/>
        </p:xfrm>
        <a:graphic>
          <a:graphicData uri="http://schemas.openxmlformats.org/presentationml/2006/ole">
            <mc:AlternateContent xmlns:mc="http://schemas.openxmlformats.org/markup-compatibility/2006">
              <mc:Choice xmlns:v="urn:schemas-microsoft-com:vml" Requires="v">
                <p:oleObj spid="_x0000_s514185" name="Equation" r:id="rId3" imgW="1104840" imgH="393480" progId="Equation.DSMT4">
                  <p:embed/>
                </p:oleObj>
              </mc:Choice>
              <mc:Fallback>
                <p:oleObj name="Equation" r:id="rId3" imgW="1104840" imgH="3934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1" y="3573464"/>
                        <a:ext cx="2924175" cy="1042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051" name="Text Box 3"/>
          <p:cNvSpPr txBox="1">
            <a:spLocks noChangeArrowheads="1"/>
          </p:cNvSpPr>
          <p:nvPr/>
        </p:nvSpPr>
        <p:spPr bwMode="auto">
          <a:xfrm>
            <a:off x="479376" y="2492376"/>
            <a:ext cx="9721080" cy="532582"/>
          </a:xfrm>
          <a:prstGeom prst="rect">
            <a:avLst/>
          </a:prstGeom>
          <a:noFill/>
          <a:ln w="9525">
            <a:noFill/>
            <a:miter lim="800000"/>
            <a:headEnd/>
            <a:tailEnd/>
          </a:ln>
          <a:effectLst/>
        </p:spPr>
        <p:txBody>
          <a:bodyPr wrap="square">
            <a:spAutoFit/>
          </a:bodyPr>
          <a:lstStyle/>
          <a:p>
            <a:pPr>
              <a:lnSpc>
                <a:spcPct val="110000"/>
              </a:lnSpc>
            </a:pPr>
            <a:r>
              <a:rPr lang="en-US" altLang="zh-CN" sz="2800" b="1" dirty="0">
                <a:solidFill>
                  <a:schemeClr val="tx1"/>
                </a:solidFill>
                <a:ea typeface="楷体_GB2312" pitchFamily="49" charset="-122"/>
              </a:rPr>
              <a:t>        </a:t>
            </a:r>
            <a:r>
              <a:rPr lang="zh-CN" altLang="en-US" sz="2800" b="1" dirty="0">
                <a:solidFill>
                  <a:schemeClr val="tx1"/>
                </a:solidFill>
                <a:ea typeface="楷体_GB2312" pitchFamily="49" charset="-122"/>
              </a:rPr>
              <a:t>增加反应物的浓度或者减少生成物的浓度都会使 </a:t>
            </a:r>
            <a:r>
              <a:rPr lang="en-US" altLang="zh-CN" sz="2800" b="1" i="1" dirty="0">
                <a:solidFill>
                  <a:schemeClr val="tx1"/>
                </a:solidFill>
                <a:ea typeface="楷体_GB2312" pitchFamily="49" charset="-122"/>
              </a:rPr>
              <a:t>Q </a:t>
            </a:r>
            <a:r>
              <a:rPr lang="en-US" altLang="zh-CN" sz="2800" b="1" dirty="0">
                <a:solidFill>
                  <a:schemeClr val="tx1"/>
                </a:solidFill>
                <a:ea typeface="楷体_GB2312" pitchFamily="49" charset="-122"/>
              </a:rPr>
              <a:t>&lt; </a:t>
            </a:r>
            <a:r>
              <a:rPr lang="en-US" altLang="zh-CN" sz="2800" b="1" i="1" dirty="0">
                <a:solidFill>
                  <a:schemeClr val="tx1"/>
                </a:solidFill>
                <a:ea typeface="楷体_GB2312" pitchFamily="49" charset="-122"/>
              </a:rPr>
              <a:t>K </a:t>
            </a:r>
            <a:r>
              <a:rPr lang="en-US" altLang="zh-CN" sz="2800" b="1" baseline="30000" dirty="0">
                <a:solidFill>
                  <a:schemeClr val="tx1"/>
                </a:solidFill>
                <a:latin typeface="Arial" charset="0"/>
                <a:sym typeface="Symbol" pitchFamily="18" charset="2"/>
              </a:rPr>
              <a:t></a:t>
            </a:r>
            <a:r>
              <a:rPr lang="en-US" altLang="zh-CN" sz="2800" b="1" dirty="0">
                <a:solidFill>
                  <a:schemeClr val="accent2"/>
                </a:solidFill>
                <a:latin typeface="Arial" charset="0"/>
              </a:rPr>
              <a:t> </a:t>
            </a:r>
            <a:r>
              <a:rPr lang="zh-CN" altLang="en-US" sz="2800" b="1" i="1" dirty="0">
                <a:solidFill>
                  <a:schemeClr val="tx1"/>
                </a:solidFill>
                <a:ea typeface="楷体_GB2312" pitchFamily="49" charset="-122"/>
              </a:rPr>
              <a:t>。</a:t>
            </a:r>
          </a:p>
        </p:txBody>
      </p:sp>
      <p:sp>
        <p:nvSpPr>
          <p:cNvPr id="514052" name="Rectangle 4"/>
          <p:cNvSpPr>
            <a:spLocks noChangeArrowheads="1"/>
          </p:cNvSpPr>
          <p:nvPr/>
        </p:nvSpPr>
        <p:spPr bwMode="auto">
          <a:xfrm>
            <a:off x="5375275" y="3860800"/>
            <a:ext cx="4033838" cy="579438"/>
          </a:xfrm>
          <a:prstGeom prst="rect">
            <a:avLst/>
          </a:prstGeom>
          <a:noFill/>
          <a:ln w="9525">
            <a:noFill/>
            <a:miter lim="800000"/>
            <a:headEnd/>
            <a:tailEnd/>
          </a:ln>
          <a:effectLst/>
        </p:spPr>
        <p:txBody>
          <a:bodyPr>
            <a:spAutoFit/>
          </a:bodyPr>
          <a:lstStyle/>
          <a:p>
            <a:pPr>
              <a:lnSpc>
                <a:spcPct val="100000"/>
              </a:lnSpc>
              <a:spcBef>
                <a:spcPct val="0"/>
              </a:spcBef>
            </a:pPr>
            <a:r>
              <a:rPr lang="en-US" altLang="zh-CN" b="1">
                <a:solidFill>
                  <a:schemeClr val="tx1"/>
                </a:solidFill>
                <a:ea typeface="仿宋_GB2312" pitchFamily="49" charset="-122"/>
              </a:rPr>
              <a:t>Δ</a:t>
            </a:r>
            <a:r>
              <a:rPr lang="en-US" altLang="zh-CN" b="1" baseline="-25000">
                <a:solidFill>
                  <a:schemeClr val="tx1"/>
                </a:solidFill>
                <a:ea typeface="仿宋_GB2312" pitchFamily="49" charset="-122"/>
              </a:rPr>
              <a:t>r</a:t>
            </a:r>
            <a:r>
              <a:rPr lang="en-US" altLang="zh-CN" b="1" i="1">
                <a:solidFill>
                  <a:schemeClr val="tx1"/>
                </a:solidFill>
                <a:ea typeface="仿宋_GB2312" pitchFamily="49" charset="-122"/>
              </a:rPr>
              <a:t>G</a:t>
            </a:r>
            <a:r>
              <a:rPr lang="en-US" altLang="zh-CN" b="1" baseline="-25000">
                <a:solidFill>
                  <a:schemeClr val="tx1"/>
                </a:solidFill>
                <a:ea typeface="仿宋_GB2312" pitchFamily="49" charset="-122"/>
              </a:rPr>
              <a:t>m</a:t>
            </a:r>
            <a:r>
              <a:rPr lang="en-US" altLang="zh-CN" b="1">
                <a:solidFill>
                  <a:schemeClr val="tx1"/>
                </a:solidFill>
                <a:ea typeface="仿宋_GB2312" pitchFamily="49" charset="-122"/>
              </a:rPr>
              <a:t> </a:t>
            </a:r>
            <a:r>
              <a:rPr lang="zh-CN" altLang="en-US" b="1">
                <a:solidFill>
                  <a:schemeClr val="tx1"/>
                </a:solidFill>
                <a:ea typeface="仿宋_GB2312" pitchFamily="49" charset="-122"/>
              </a:rPr>
              <a:t>＜</a:t>
            </a:r>
            <a:r>
              <a:rPr lang="en-US" altLang="zh-CN" b="1">
                <a:solidFill>
                  <a:schemeClr val="tx1"/>
                </a:solidFill>
                <a:ea typeface="仿宋_GB2312" pitchFamily="49" charset="-122"/>
              </a:rPr>
              <a:t>0   </a:t>
            </a:r>
            <a:r>
              <a:rPr lang="zh-CN" altLang="en-US" b="1">
                <a:solidFill>
                  <a:schemeClr val="tx1"/>
                </a:solidFill>
                <a:ea typeface="楷体_GB2312" pitchFamily="49" charset="-122"/>
              </a:rPr>
              <a:t>平衡右移</a:t>
            </a:r>
          </a:p>
        </p:txBody>
      </p:sp>
      <p:grpSp>
        <p:nvGrpSpPr>
          <p:cNvPr id="514053" name="Group 5"/>
          <p:cNvGrpSpPr>
            <a:grpSpLocks/>
          </p:cNvGrpSpPr>
          <p:nvPr/>
        </p:nvGrpSpPr>
        <p:grpSpPr bwMode="auto">
          <a:xfrm>
            <a:off x="1992313" y="1052514"/>
            <a:ext cx="5562600" cy="1189037"/>
            <a:chOff x="240" y="1190"/>
            <a:chExt cx="3504" cy="749"/>
          </a:xfrm>
        </p:grpSpPr>
        <p:graphicFrame>
          <p:nvGraphicFramePr>
            <p:cNvPr id="514054" name="Object 6"/>
            <p:cNvGraphicFramePr>
              <a:graphicFrameLocks noChangeAspect="1"/>
            </p:cNvGraphicFramePr>
            <p:nvPr/>
          </p:nvGraphicFramePr>
          <p:xfrm>
            <a:off x="1064" y="1190"/>
            <a:ext cx="2680" cy="749"/>
          </p:xfrm>
          <a:graphic>
            <a:graphicData uri="http://schemas.openxmlformats.org/presentationml/2006/ole">
              <mc:AlternateContent xmlns:mc="http://schemas.openxmlformats.org/markup-compatibility/2006">
                <mc:Choice xmlns:v="urn:schemas-microsoft-com:vml" Requires="v">
                  <p:oleObj spid="_x0000_s514186" name="Equation" r:id="rId5" imgW="1333440" imgH="419040" progId="Equation.3">
                    <p:embed/>
                  </p:oleObj>
                </mc:Choice>
                <mc:Fallback>
                  <p:oleObj name="Equation" r:id="rId5" imgW="1333440" imgH="41904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4" y="1190"/>
                          <a:ext cx="2680" cy="7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055" name="Text Box 7"/>
            <p:cNvSpPr txBox="1">
              <a:spLocks noChangeArrowheads="1"/>
            </p:cNvSpPr>
            <p:nvPr/>
          </p:nvSpPr>
          <p:spPr bwMode="auto">
            <a:xfrm>
              <a:off x="240" y="1400"/>
              <a:ext cx="778" cy="365"/>
            </a:xfrm>
            <a:prstGeom prst="rect">
              <a:avLst/>
            </a:prstGeom>
            <a:noFill/>
            <a:ln w="9525">
              <a:noFill/>
              <a:miter lim="800000"/>
              <a:headEnd/>
              <a:tailEnd/>
            </a:ln>
            <a:effectLst/>
          </p:spPr>
          <p:txBody>
            <a:bodyPr>
              <a:spAutoFit/>
            </a:bodyPr>
            <a:lstStyle/>
            <a:p>
              <a:pPr>
                <a:lnSpc>
                  <a:spcPct val="100000"/>
                </a:lnSpc>
              </a:pPr>
              <a:r>
                <a:rPr lang="zh-CN" altLang="en-US" b="1">
                  <a:solidFill>
                    <a:schemeClr val="tx1"/>
                  </a:solidFill>
                  <a:ea typeface="楷体_GB2312" pitchFamily="49" charset="-122"/>
                </a:rPr>
                <a:t>根据</a:t>
              </a:r>
            </a:p>
          </p:txBody>
        </p:sp>
      </p:grpSp>
      <p:sp>
        <p:nvSpPr>
          <p:cNvPr id="514056" name="Text Box 8"/>
          <p:cNvSpPr txBox="1">
            <a:spLocks noChangeArrowheads="1"/>
          </p:cNvSpPr>
          <p:nvPr/>
        </p:nvSpPr>
        <p:spPr bwMode="auto">
          <a:xfrm>
            <a:off x="298240" y="4815498"/>
            <a:ext cx="11119270" cy="533031"/>
          </a:xfrm>
          <a:prstGeom prst="rect">
            <a:avLst/>
          </a:prstGeom>
          <a:noFill/>
          <a:ln w="9525">
            <a:noFill/>
            <a:miter lim="800000"/>
            <a:headEnd/>
            <a:tailEnd/>
          </a:ln>
          <a:effectLst/>
        </p:spPr>
        <p:txBody>
          <a:bodyPr wrap="square">
            <a:spAutoFit/>
          </a:bodyPr>
          <a:lstStyle/>
          <a:p>
            <a:pPr>
              <a:lnSpc>
                <a:spcPct val="110000"/>
              </a:lnSpc>
            </a:pPr>
            <a:r>
              <a:rPr lang="en-US" altLang="zh-CN" sz="2800" b="1" dirty="0">
                <a:solidFill>
                  <a:schemeClr val="tx1"/>
                </a:solidFill>
                <a:ea typeface="楷体_GB2312" pitchFamily="49" charset="-122"/>
              </a:rPr>
              <a:t>        </a:t>
            </a:r>
            <a:r>
              <a:rPr lang="zh-CN" altLang="en-US" sz="2800" b="1" dirty="0">
                <a:solidFill>
                  <a:schemeClr val="tx1"/>
                </a:solidFill>
                <a:ea typeface="楷体_GB2312" pitchFamily="49" charset="-122"/>
              </a:rPr>
              <a:t>反之，若增加产物的浓度或者减少反应物物的浓度都会使</a:t>
            </a:r>
            <a:r>
              <a:rPr lang="en-US" altLang="zh-CN" sz="2800" b="1" i="1" dirty="0">
                <a:solidFill>
                  <a:schemeClr val="tx1"/>
                </a:solidFill>
                <a:ea typeface="楷体_GB2312" pitchFamily="49" charset="-122"/>
              </a:rPr>
              <a:t>Q  </a:t>
            </a:r>
            <a:r>
              <a:rPr lang="en-US" altLang="zh-CN" sz="2800" b="1" dirty="0">
                <a:solidFill>
                  <a:schemeClr val="tx1"/>
                </a:solidFill>
                <a:ea typeface="楷体_GB2312" pitchFamily="49" charset="-122"/>
              </a:rPr>
              <a:t>&gt; </a:t>
            </a:r>
            <a:r>
              <a:rPr lang="en-US" altLang="zh-CN" sz="2800" b="1" i="1" dirty="0">
                <a:solidFill>
                  <a:schemeClr val="tx1"/>
                </a:solidFill>
                <a:ea typeface="楷体_GB2312" pitchFamily="49" charset="-122"/>
              </a:rPr>
              <a:t>K</a:t>
            </a:r>
            <a:r>
              <a:rPr lang="zh-CN" altLang="en-US" sz="2800" b="1" i="1" dirty="0">
                <a:solidFill>
                  <a:schemeClr val="tx1"/>
                </a:solidFill>
                <a:ea typeface="楷体_GB2312" pitchFamily="49" charset="-122"/>
              </a:rPr>
              <a:t>。</a:t>
            </a:r>
            <a:r>
              <a:rPr lang="zh-CN" altLang="en-US" sz="2800" b="1" dirty="0">
                <a:solidFill>
                  <a:schemeClr val="tx1"/>
                </a:solidFill>
                <a:ea typeface="楷体_GB2312" pitchFamily="49" charset="-122"/>
              </a:rPr>
              <a:t> </a:t>
            </a:r>
          </a:p>
        </p:txBody>
      </p:sp>
      <p:sp>
        <p:nvSpPr>
          <p:cNvPr id="514057" name="Rectangle 9"/>
          <p:cNvSpPr>
            <a:spLocks noChangeArrowheads="1"/>
          </p:cNvSpPr>
          <p:nvPr/>
        </p:nvSpPr>
        <p:spPr bwMode="auto">
          <a:xfrm>
            <a:off x="3648075" y="5949950"/>
            <a:ext cx="4419600" cy="579438"/>
          </a:xfrm>
          <a:prstGeom prst="rect">
            <a:avLst/>
          </a:prstGeom>
          <a:noFill/>
          <a:ln w="9525">
            <a:noFill/>
            <a:miter lim="800000"/>
            <a:headEnd/>
            <a:tailEnd/>
          </a:ln>
          <a:effectLst/>
        </p:spPr>
        <p:txBody>
          <a:bodyPr>
            <a:spAutoFit/>
          </a:bodyPr>
          <a:lstStyle/>
          <a:p>
            <a:pPr>
              <a:lnSpc>
                <a:spcPct val="100000"/>
              </a:lnSpc>
              <a:spcBef>
                <a:spcPct val="0"/>
              </a:spcBef>
            </a:pPr>
            <a:r>
              <a:rPr lang="en-US" altLang="zh-CN" b="1">
                <a:solidFill>
                  <a:schemeClr val="tx1"/>
                </a:solidFill>
                <a:ea typeface="楷体_GB2312" pitchFamily="49" charset="-122"/>
              </a:rPr>
              <a:t>Δ</a:t>
            </a:r>
            <a:r>
              <a:rPr lang="en-US" altLang="zh-CN" b="1" baseline="-25000">
                <a:solidFill>
                  <a:schemeClr val="tx1"/>
                </a:solidFill>
                <a:ea typeface="楷体_GB2312" pitchFamily="49" charset="-122"/>
              </a:rPr>
              <a:t>r</a:t>
            </a:r>
            <a:r>
              <a:rPr lang="en-US" altLang="zh-CN" b="1" i="1">
                <a:solidFill>
                  <a:schemeClr val="tx1"/>
                </a:solidFill>
                <a:ea typeface="楷体_GB2312" pitchFamily="49" charset="-122"/>
              </a:rPr>
              <a:t>G</a:t>
            </a:r>
            <a:r>
              <a:rPr lang="en-US" altLang="zh-CN" b="1" baseline="-25000">
                <a:solidFill>
                  <a:schemeClr val="tx1"/>
                </a:solidFill>
                <a:ea typeface="楷体_GB2312" pitchFamily="49" charset="-122"/>
              </a:rPr>
              <a:t>m</a:t>
            </a:r>
            <a:r>
              <a:rPr lang="en-US" altLang="zh-CN" b="1">
                <a:solidFill>
                  <a:schemeClr val="tx1"/>
                </a:solidFill>
                <a:ea typeface="楷体_GB2312" pitchFamily="49" charset="-122"/>
              </a:rPr>
              <a:t> &gt;0   </a:t>
            </a:r>
            <a:r>
              <a:rPr lang="zh-CN" altLang="en-US" b="1">
                <a:solidFill>
                  <a:schemeClr val="tx1"/>
                </a:solidFill>
                <a:ea typeface="楷体_GB2312" pitchFamily="49" charset="-122"/>
              </a:rPr>
              <a:t>平衡左移</a:t>
            </a:r>
          </a:p>
        </p:txBody>
      </p:sp>
      <p:sp>
        <p:nvSpPr>
          <p:cNvPr id="514058" name="Text Box 10"/>
          <p:cNvSpPr txBox="1">
            <a:spLocks noGrp="1" noChangeArrowheads="1"/>
          </p:cNvSpPr>
          <p:nvPr>
            <p:ph type="title"/>
          </p:nvPr>
        </p:nvSpPr>
        <p:spPr>
          <a:xfrm>
            <a:off x="2624139" y="185739"/>
            <a:ext cx="4264025" cy="579437"/>
          </a:xfrm>
          <a:noFill/>
          <a:ln/>
        </p:spPr>
        <p:txBody>
          <a:bodyPr/>
          <a:lstStyle/>
          <a:p>
            <a:pPr algn="ctr">
              <a:spcBef>
                <a:spcPct val="50000"/>
              </a:spcBef>
            </a:pPr>
            <a:r>
              <a:rPr kumimoji="1" lang="zh-CN" altLang="en-US">
                <a:solidFill>
                  <a:schemeClr val="tx1"/>
                </a:solidFill>
                <a:effectLst>
                  <a:outerShdw blurRad="38100" dist="38100" dir="2700000" algn="tl">
                    <a:srgbClr val="FFFFFF"/>
                  </a:outerShdw>
                </a:effectLst>
                <a:ea typeface="楷体_GB2312" pitchFamily="49" charset="-122"/>
              </a:rPr>
              <a:t>浓度对化学平衡的影响</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14050"/>
                                        </p:tgtEl>
                                        <p:attrNameLst>
                                          <p:attrName>style.visibility</p:attrName>
                                        </p:attrNameLst>
                                      </p:cBhvr>
                                      <p:to>
                                        <p:strVal val="visible"/>
                                      </p:to>
                                    </p:set>
                                    <p:animEffect transition="in" filter="checkerboard(across)">
                                      <p:cBhvr>
                                        <p:cTn id="7" dur="500"/>
                                        <p:tgtEl>
                                          <p:spTgt spid="51405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14052"/>
                                        </p:tgtEl>
                                        <p:attrNameLst>
                                          <p:attrName>style.visibility</p:attrName>
                                        </p:attrNameLst>
                                      </p:cBhvr>
                                      <p:to>
                                        <p:strVal val="visible"/>
                                      </p:to>
                                    </p:set>
                                    <p:animEffect transition="in" filter="checkerboard(across)">
                                      <p:cBhvr>
                                        <p:cTn id="10" dur="500"/>
                                        <p:tgtEl>
                                          <p:spTgt spid="51405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514056"/>
                                        </p:tgtEl>
                                        <p:attrNameLst>
                                          <p:attrName>style.visibility</p:attrName>
                                        </p:attrNameLst>
                                      </p:cBhvr>
                                      <p:to>
                                        <p:strVal val="visible"/>
                                      </p:to>
                                    </p:set>
                                    <p:animEffect transition="in" filter="checkerboard(across)">
                                      <p:cBhvr>
                                        <p:cTn id="15" dur="500"/>
                                        <p:tgtEl>
                                          <p:spTgt spid="514056"/>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514057"/>
                                        </p:tgtEl>
                                        <p:attrNameLst>
                                          <p:attrName>style.visibility</p:attrName>
                                        </p:attrNameLst>
                                      </p:cBhvr>
                                      <p:to>
                                        <p:strVal val="visible"/>
                                      </p:to>
                                    </p:set>
                                    <p:animEffect transition="in" filter="checkerboard(across)">
                                      <p:cBhvr>
                                        <p:cTn id="18" dur="500"/>
                                        <p:tgtEl>
                                          <p:spTgt spid="514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2" grpId="0" autoUpdateAnimBg="0"/>
      <p:bldP spid="514056" grpId="0" autoUpdateAnimBg="0"/>
      <p:bldP spid="514057"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4"/>
          <p:cNvSpPr>
            <a:spLocks noGrp="1"/>
          </p:cNvSpPr>
          <p:nvPr>
            <p:ph type="sldNum" sz="quarter" idx="12"/>
          </p:nvPr>
        </p:nvSpPr>
        <p:spPr/>
        <p:txBody>
          <a:bodyPr/>
          <a:lstStyle/>
          <a:p>
            <a:fld id="{C4BD6CB8-4F25-4584-BAAE-A497F01556BF}" type="slidenum">
              <a:rPr lang="en-US" altLang="zh-CN"/>
              <a:pPr/>
              <a:t>92</a:t>
            </a:fld>
            <a:endParaRPr lang="en-US" altLang="zh-CN"/>
          </a:p>
        </p:txBody>
      </p:sp>
      <p:sp>
        <p:nvSpPr>
          <p:cNvPr id="515074" name="Text Box 2"/>
          <p:cNvSpPr txBox="1">
            <a:spLocks noChangeArrowheads="1"/>
          </p:cNvSpPr>
          <p:nvPr/>
        </p:nvSpPr>
        <p:spPr bwMode="auto">
          <a:xfrm>
            <a:off x="1919288" y="3933826"/>
            <a:ext cx="7924800" cy="519113"/>
          </a:xfrm>
          <a:prstGeom prst="rect">
            <a:avLst/>
          </a:prstGeom>
          <a:noFill/>
          <a:ln w="9525">
            <a:noFill/>
            <a:miter lim="800000"/>
            <a:headEnd/>
            <a:tailEnd/>
          </a:ln>
          <a:effectLst/>
        </p:spPr>
        <p:txBody>
          <a:bodyPr>
            <a:spAutoFit/>
          </a:bodyPr>
          <a:lstStyle/>
          <a:p>
            <a:pPr>
              <a:lnSpc>
                <a:spcPct val="100000"/>
              </a:lnSpc>
            </a:pPr>
            <a:r>
              <a:rPr lang="zh-CN" altLang="en-US" sz="2800" b="1">
                <a:solidFill>
                  <a:schemeClr val="tx1"/>
                </a:solidFill>
                <a:ea typeface="楷体_GB2312" pitchFamily="49" charset="-122"/>
              </a:rPr>
              <a:t>增大反应物分压或减少产物分压，都将使</a:t>
            </a:r>
            <a:r>
              <a:rPr lang="en-US" altLang="zh-CN" sz="2800" b="1" i="1">
                <a:solidFill>
                  <a:schemeClr val="tx1"/>
                </a:solidFill>
                <a:ea typeface="楷体_GB2312" pitchFamily="49" charset="-122"/>
              </a:rPr>
              <a:t>Q </a:t>
            </a:r>
            <a:r>
              <a:rPr lang="en-US" altLang="zh-CN" sz="2800" b="1">
                <a:solidFill>
                  <a:schemeClr val="tx1"/>
                </a:solidFill>
                <a:ea typeface="楷体_GB2312" pitchFamily="49" charset="-122"/>
              </a:rPr>
              <a:t>&lt; </a:t>
            </a:r>
            <a:r>
              <a:rPr lang="en-US" altLang="zh-CN" sz="2800" b="1" i="1">
                <a:solidFill>
                  <a:schemeClr val="tx1"/>
                </a:solidFill>
                <a:ea typeface="楷体_GB2312" pitchFamily="49" charset="-122"/>
              </a:rPr>
              <a:t>K</a:t>
            </a:r>
            <a:endParaRPr lang="en-US" altLang="zh-CN" sz="2800" b="1">
              <a:solidFill>
                <a:schemeClr val="tx1"/>
              </a:solidFill>
              <a:ea typeface="楷体_GB2312" pitchFamily="49" charset="-122"/>
            </a:endParaRPr>
          </a:p>
        </p:txBody>
      </p:sp>
      <p:sp>
        <p:nvSpPr>
          <p:cNvPr id="515075" name="Text Box 3"/>
          <p:cNvSpPr txBox="1">
            <a:spLocks noChangeArrowheads="1"/>
          </p:cNvSpPr>
          <p:nvPr/>
        </p:nvSpPr>
        <p:spPr bwMode="auto">
          <a:xfrm>
            <a:off x="5375275" y="4797425"/>
            <a:ext cx="4953000" cy="579438"/>
          </a:xfrm>
          <a:prstGeom prst="rect">
            <a:avLst/>
          </a:prstGeom>
          <a:noFill/>
          <a:ln w="9525">
            <a:noFill/>
            <a:miter lim="800000"/>
            <a:headEnd/>
            <a:tailEnd/>
          </a:ln>
          <a:effectLst/>
        </p:spPr>
        <p:txBody>
          <a:bodyPr>
            <a:spAutoFit/>
          </a:bodyPr>
          <a:lstStyle/>
          <a:p>
            <a:pPr>
              <a:lnSpc>
                <a:spcPct val="100000"/>
              </a:lnSpc>
            </a:pPr>
            <a:r>
              <a:rPr lang="en-US" altLang="zh-CN" b="1">
                <a:solidFill>
                  <a:srgbClr val="CC0000"/>
                </a:solidFill>
                <a:latin typeface="楷体_GB2312" pitchFamily="49" charset="-122"/>
                <a:ea typeface="楷体_GB2312" pitchFamily="49" charset="-122"/>
              </a:rPr>
              <a:t>Δ</a:t>
            </a:r>
            <a:r>
              <a:rPr lang="en-US" altLang="zh-CN" b="1" baseline="-25000">
                <a:solidFill>
                  <a:srgbClr val="CC0000"/>
                </a:solidFill>
                <a:latin typeface="楷体_GB2312" pitchFamily="49" charset="-122"/>
                <a:ea typeface="楷体_GB2312" pitchFamily="49" charset="-122"/>
              </a:rPr>
              <a:t>r</a:t>
            </a:r>
            <a:r>
              <a:rPr lang="en-US" altLang="zh-CN" b="1" i="1">
                <a:solidFill>
                  <a:srgbClr val="CC0000"/>
                </a:solidFill>
                <a:latin typeface="楷体_GB2312" pitchFamily="49" charset="-122"/>
                <a:ea typeface="楷体_GB2312" pitchFamily="49" charset="-122"/>
              </a:rPr>
              <a:t>G</a:t>
            </a:r>
            <a:r>
              <a:rPr lang="en-US" altLang="zh-CN" b="1" baseline="-25000">
                <a:solidFill>
                  <a:srgbClr val="CC0000"/>
                </a:solidFill>
                <a:latin typeface="楷体_GB2312" pitchFamily="49" charset="-122"/>
                <a:ea typeface="楷体_GB2312" pitchFamily="49" charset="-122"/>
              </a:rPr>
              <a:t>m</a:t>
            </a:r>
            <a:r>
              <a:rPr lang="en-US" altLang="zh-CN" b="1">
                <a:solidFill>
                  <a:srgbClr val="CC0000"/>
                </a:solidFill>
                <a:latin typeface="楷体_GB2312" pitchFamily="49" charset="-122"/>
                <a:ea typeface="楷体_GB2312" pitchFamily="49" charset="-122"/>
              </a:rPr>
              <a:t>&lt;0, </a:t>
            </a:r>
            <a:r>
              <a:rPr lang="zh-CN" altLang="en-US" b="1">
                <a:solidFill>
                  <a:srgbClr val="CC0000"/>
                </a:solidFill>
                <a:latin typeface="楷体_GB2312" pitchFamily="49" charset="-122"/>
                <a:ea typeface="楷体_GB2312" pitchFamily="49" charset="-122"/>
              </a:rPr>
              <a:t>平衡向右移动</a:t>
            </a:r>
          </a:p>
        </p:txBody>
      </p:sp>
      <p:graphicFrame>
        <p:nvGraphicFramePr>
          <p:cNvPr id="515076" name="Object 4"/>
          <p:cNvGraphicFramePr>
            <a:graphicFrameLocks noChangeAspect="1"/>
          </p:cNvGraphicFramePr>
          <p:nvPr/>
        </p:nvGraphicFramePr>
        <p:xfrm>
          <a:off x="2279650" y="4581526"/>
          <a:ext cx="2590800" cy="944563"/>
        </p:xfrm>
        <a:graphic>
          <a:graphicData uri="http://schemas.openxmlformats.org/presentationml/2006/ole">
            <mc:AlternateContent xmlns:mc="http://schemas.openxmlformats.org/markup-compatibility/2006">
              <mc:Choice xmlns:v="urn:schemas-microsoft-com:vml" Requires="v">
                <p:oleObj spid="_x0000_s515212" name="Microsoft 公式 3.0" r:id="rId4" imgW="939600" imgH="342720" progId="Equation.3">
                  <p:embed/>
                </p:oleObj>
              </mc:Choice>
              <mc:Fallback>
                <p:oleObj name="Microsoft 公式 3.0" r:id="rId4" imgW="939600" imgH="34272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9650" y="4581526"/>
                        <a:ext cx="2590800"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5077" name="Text Box 5"/>
          <p:cNvSpPr txBox="1">
            <a:spLocks noChangeArrowheads="1"/>
          </p:cNvSpPr>
          <p:nvPr/>
        </p:nvSpPr>
        <p:spPr bwMode="auto">
          <a:xfrm>
            <a:off x="261937" y="1114425"/>
            <a:ext cx="6626225" cy="519113"/>
          </a:xfrm>
          <a:prstGeom prst="rect">
            <a:avLst/>
          </a:prstGeom>
          <a:noFill/>
          <a:ln w="9525">
            <a:noFill/>
            <a:miter lim="800000"/>
            <a:headEnd/>
            <a:tailEnd/>
          </a:ln>
          <a:effectLst/>
        </p:spPr>
        <p:txBody>
          <a:bodyPr>
            <a:spAutoFit/>
          </a:bodyPr>
          <a:lstStyle/>
          <a:p>
            <a:pPr>
              <a:lnSpc>
                <a:spcPct val="100000"/>
              </a:lnSpc>
            </a:pPr>
            <a:r>
              <a:rPr lang="zh-CN" altLang="en-US" sz="2800" b="1" dirty="0">
                <a:solidFill>
                  <a:schemeClr val="tx1"/>
                </a:solidFill>
                <a:latin typeface="黑体" pitchFamily="2" charset="-122"/>
                <a:ea typeface="楷体_GB2312" pitchFamily="49" charset="-122"/>
              </a:rPr>
              <a:t>分压对有气体参与的化学反应的影响</a:t>
            </a:r>
            <a:r>
              <a:rPr lang="zh-CN" altLang="en-US" sz="2800" b="1" dirty="0">
                <a:solidFill>
                  <a:schemeClr val="tx1"/>
                </a:solidFill>
                <a:latin typeface="仿宋_GB2312" pitchFamily="49" charset="-122"/>
                <a:ea typeface="楷体_GB2312" pitchFamily="49" charset="-122"/>
              </a:rPr>
              <a:t>：</a:t>
            </a:r>
            <a:endParaRPr lang="zh-CN" altLang="en-US" sz="2800" b="1" dirty="0">
              <a:solidFill>
                <a:schemeClr val="tx1"/>
              </a:solidFill>
              <a:ea typeface="楷体_GB2312" pitchFamily="49" charset="-122"/>
            </a:endParaRPr>
          </a:p>
        </p:txBody>
      </p:sp>
      <p:grpSp>
        <p:nvGrpSpPr>
          <p:cNvPr id="515078" name="Group 6"/>
          <p:cNvGrpSpPr>
            <a:grpSpLocks/>
          </p:cNvGrpSpPr>
          <p:nvPr/>
        </p:nvGrpSpPr>
        <p:grpSpPr bwMode="auto">
          <a:xfrm>
            <a:off x="2495600" y="1708945"/>
            <a:ext cx="6059487" cy="519112"/>
            <a:chOff x="657" y="935"/>
            <a:chExt cx="3817" cy="327"/>
          </a:xfrm>
        </p:grpSpPr>
        <p:sp>
          <p:nvSpPr>
            <p:cNvPr id="515079" name="Text Box 7"/>
            <p:cNvSpPr txBox="1">
              <a:spLocks noChangeArrowheads="1"/>
            </p:cNvSpPr>
            <p:nvPr/>
          </p:nvSpPr>
          <p:spPr bwMode="auto">
            <a:xfrm>
              <a:off x="657" y="935"/>
              <a:ext cx="3817" cy="327"/>
            </a:xfrm>
            <a:prstGeom prst="rect">
              <a:avLst/>
            </a:prstGeom>
            <a:noFill/>
            <a:ln w="9525">
              <a:noFill/>
              <a:miter lim="800000"/>
              <a:headEnd/>
              <a:tailEnd/>
            </a:ln>
            <a:effectLst/>
          </p:spPr>
          <p:txBody>
            <a:bodyPr>
              <a:spAutoFit/>
            </a:bodyPr>
            <a:lstStyle/>
            <a:p>
              <a:pPr>
                <a:lnSpc>
                  <a:spcPct val="100000"/>
                </a:lnSpc>
              </a:pPr>
              <a:r>
                <a:rPr lang="en-US" altLang="zh-CN" sz="2800" b="1" dirty="0">
                  <a:solidFill>
                    <a:schemeClr val="tx1"/>
                  </a:solidFill>
                </a:rPr>
                <a:t>CO(g)</a:t>
              </a:r>
              <a:r>
                <a:rPr lang="zh-CN" altLang="en-US" sz="2800" b="1" dirty="0">
                  <a:solidFill>
                    <a:schemeClr val="tx1"/>
                  </a:solidFill>
                </a:rPr>
                <a:t>＋</a:t>
              </a:r>
              <a:r>
                <a:rPr lang="en-US" altLang="zh-CN" sz="2800" b="1" dirty="0">
                  <a:solidFill>
                    <a:schemeClr val="tx1"/>
                  </a:solidFill>
                </a:rPr>
                <a:t>H</a:t>
              </a:r>
              <a:r>
                <a:rPr lang="en-US" altLang="zh-CN" sz="2800" b="1" baseline="-25000" dirty="0">
                  <a:solidFill>
                    <a:schemeClr val="tx1"/>
                  </a:solidFill>
                </a:rPr>
                <a:t>2</a:t>
              </a:r>
              <a:r>
                <a:rPr lang="en-US" altLang="zh-CN" sz="2800" b="1" dirty="0">
                  <a:solidFill>
                    <a:schemeClr val="tx1"/>
                  </a:solidFill>
                </a:rPr>
                <a:t>O(g)             CO</a:t>
              </a:r>
              <a:r>
                <a:rPr lang="en-US" altLang="zh-CN" sz="2800" b="1" baseline="-25000" dirty="0">
                  <a:solidFill>
                    <a:schemeClr val="tx1"/>
                  </a:solidFill>
                </a:rPr>
                <a:t>2</a:t>
              </a:r>
              <a:r>
                <a:rPr lang="en-US" altLang="zh-CN" sz="2800" b="1" dirty="0">
                  <a:solidFill>
                    <a:schemeClr val="tx1"/>
                  </a:solidFill>
                </a:rPr>
                <a:t>(g)</a:t>
              </a:r>
              <a:r>
                <a:rPr lang="zh-CN" altLang="en-US" sz="2800" b="1" dirty="0">
                  <a:solidFill>
                    <a:schemeClr val="tx1"/>
                  </a:solidFill>
                </a:rPr>
                <a:t>＋</a:t>
              </a:r>
              <a:r>
                <a:rPr lang="en-US" altLang="zh-CN" sz="2800" b="1" dirty="0">
                  <a:solidFill>
                    <a:schemeClr val="tx1"/>
                  </a:solidFill>
                </a:rPr>
                <a:t>H</a:t>
              </a:r>
              <a:r>
                <a:rPr lang="en-US" altLang="zh-CN" sz="2800" b="1" baseline="-25000" dirty="0">
                  <a:solidFill>
                    <a:schemeClr val="tx1"/>
                  </a:solidFill>
                </a:rPr>
                <a:t>2</a:t>
              </a:r>
              <a:r>
                <a:rPr lang="en-US" altLang="zh-CN" sz="2800" b="1" dirty="0">
                  <a:solidFill>
                    <a:schemeClr val="tx1"/>
                  </a:solidFill>
                </a:rPr>
                <a:t>(g) </a:t>
              </a:r>
            </a:p>
          </p:txBody>
        </p:sp>
        <p:pic>
          <p:nvPicPr>
            <p:cNvPr id="515080" name="Picture 8"/>
            <p:cNvPicPr>
              <a:picLocks noChangeAspect="1" noChangeArrowheads="1"/>
            </p:cNvPicPr>
            <p:nvPr/>
          </p:nvPicPr>
          <p:blipFill>
            <a:blip r:embed="rId6" cstate="print"/>
            <a:srcRect/>
            <a:stretch>
              <a:fillRect/>
            </a:stretch>
          </p:blipFill>
          <p:spPr bwMode="auto">
            <a:xfrm flipH="1">
              <a:off x="2245" y="935"/>
              <a:ext cx="635" cy="298"/>
            </a:xfrm>
            <a:prstGeom prst="rect">
              <a:avLst/>
            </a:prstGeom>
            <a:noFill/>
          </p:spPr>
        </p:pic>
      </p:grpSp>
      <p:graphicFrame>
        <p:nvGraphicFramePr>
          <p:cNvPr id="515081" name="Object 9"/>
          <p:cNvGraphicFramePr>
            <a:graphicFrameLocks noChangeAspect="1"/>
          </p:cNvGraphicFramePr>
          <p:nvPr/>
        </p:nvGraphicFramePr>
        <p:xfrm>
          <a:off x="3359150" y="2276475"/>
          <a:ext cx="4191000" cy="1282700"/>
        </p:xfrm>
        <a:graphic>
          <a:graphicData uri="http://schemas.openxmlformats.org/presentationml/2006/ole">
            <mc:AlternateContent xmlns:mc="http://schemas.openxmlformats.org/markup-compatibility/2006">
              <mc:Choice xmlns:v="urn:schemas-microsoft-com:vml" Requires="v">
                <p:oleObj spid="_x0000_s515213" name="Equation" r:id="rId7" imgW="1701720" imgH="520560" progId="Equation.3">
                  <p:embed/>
                </p:oleObj>
              </mc:Choice>
              <mc:Fallback>
                <p:oleObj name="Equation" r:id="rId7" imgW="1701720" imgH="520560"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9150" y="2276475"/>
                        <a:ext cx="4191000" cy="1282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5082" name="Text Box 10"/>
          <p:cNvSpPr txBox="1">
            <a:spLocks noGrp="1" noChangeArrowheads="1"/>
          </p:cNvSpPr>
          <p:nvPr>
            <p:ph type="title"/>
          </p:nvPr>
        </p:nvSpPr>
        <p:spPr>
          <a:xfrm>
            <a:off x="1271464" y="249238"/>
            <a:ext cx="5387975" cy="579438"/>
          </a:xfrm>
          <a:noFill/>
          <a:ln/>
        </p:spPr>
        <p:txBody>
          <a:bodyPr wrap="square"/>
          <a:lstStyle/>
          <a:p>
            <a:pPr algn="ctr">
              <a:spcBef>
                <a:spcPct val="50000"/>
              </a:spcBef>
            </a:pPr>
            <a:r>
              <a:rPr kumimoji="1" lang="zh-CN" altLang="en-US" dirty="0">
                <a:solidFill>
                  <a:schemeClr val="tx1"/>
                </a:solidFill>
                <a:latin typeface="Times New Roman" pitchFamily="18" charset="0"/>
                <a:ea typeface="楷体_GB2312" pitchFamily="49" charset="-122"/>
              </a:rPr>
              <a:t>压力对化学平衡的影响</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5074"/>
                                        </p:tgtEl>
                                        <p:attrNameLst>
                                          <p:attrName>style.visibility</p:attrName>
                                        </p:attrNameLst>
                                      </p:cBhvr>
                                      <p:to>
                                        <p:strVal val="visible"/>
                                      </p:to>
                                    </p:set>
                                    <p:animEffect transition="in" filter="checkerboard(across)">
                                      <p:cBhvr>
                                        <p:cTn id="7" dur="500"/>
                                        <p:tgtEl>
                                          <p:spTgt spid="51507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15076"/>
                                        </p:tgtEl>
                                        <p:attrNameLst>
                                          <p:attrName>style.visibility</p:attrName>
                                        </p:attrNameLst>
                                      </p:cBhvr>
                                      <p:to>
                                        <p:strVal val="visible"/>
                                      </p:to>
                                    </p:set>
                                    <p:animEffect transition="in" filter="checkerboard(across)">
                                      <p:cBhvr>
                                        <p:cTn id="12" dur="500"/>
                                        <p:tgtEl>
                                          <p:spTgt spid="515076"/>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515075"/>
                                        </p:tgtEl>
                                        <p:attrNameLst>
                                          <p:attrName>style.visibility</p:attrName>
                                        </p:attrNameLst>
                                      </p:cBhvr>
                                      <p:to>
                                        <p:strVal val="visible"/>
                                      </p:to>
                                    </p:set>
                                    <p:animEffect transition="in" filter="checkerboard(across)">
                                      <p:cBhvr>
                                        <p:cTn id="15" dur="500"/>
                                        <p:tgtEl>
                                          <p:spTgt spid="515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4" grpId="0" autoUpdateAnimBg="0"/>
      <p:bldP spid="515075"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4"/>
          <p:cNvSpPr>
            <a:spLocks noGrp="1"/>
          </p:cNvSpPr>
          <p:nvPr>
            <p:ph type="sldNum" sz="quarter" idx="12"/>
          </p:nvPr>
        </p:nvSpPr>
        <p:spPr/>
        <p:txBody>
          <a:bodyPr/>
          <a:lstStyle/>
          <a:p>
            <a:fld id="{930E53EC-6051-4E78-B4D3-9394E7D5469A}" type="slidenum">
              <a:rPr lang="en-US" altLang="zh-CN"/>
              <a:pPr/>
              <a:t>93</a:t>
            </a:fld>
            <a:endParaRPr lang="en-US" altLang="zh-CN"/>
          </a:p>
        </p:txBody>
      </p:sp>
      <p:sp>
        <p:nvSpPr>
          <p:cNvPr id="517122" name="Text Box 2"/>
          <p:cNvSpPr txBox="1">
            <a:spLocks noChangeArrowheads="1"/>
          </p:cNvSpPr>
          <p:nvPr/>
        </p:nvSpPr>
        <p:spPr bwMode="auto">
          <a:xfrm>
            <a:off x="2063750" y="981075"/>
            <a:ext cx="6400800" cy="579438"/>
          </a:xfrm>
          <a:prstGeom prst="rect">
            <a:avLst/>
          </a:prstGeom>
          <a:noFill/>
          <a:ln w="9525">
            <a:noFill/>
            <a:miter lim="800000"/>
            <a:headEnd/>
            <a:tailEnd/>
          </a:ln>
          <a:effectLst/>
        </p:spPr>
        <p:txBody>
          <a:bodyPr>
            <a:spAutoFit/>
          </a:bodyPr>
          <a:lstStyle/>
          <a:p>
            <a:pPr>
              <a:lnSpc>
                <a:spcPct val="100000"/>
              </a:lnSpc>
            </a:pPr>
            <a:r>
              <a:rPr lang="zh-CN" altLang="en-US" b="1">
                <a:solidFill>
                  <a:srgbClr val="CC0000"/>
                </a:solidFill>
                <a:ea typeface="楷体_GB2312" pitchFamily="49" charset="-122"/>
              </a:rPr>
              <a:t>对于反应：</a:t>
            </a:r>
            <a:r>
              <a:rPr lang="en-US" altLang="zh-CN" b="1" i="1">
                <a:solidFill>
                  <a:srgbClr val="CC0000"/>
                </a:solidFill>
                <a:ea typeface="楷体_GB2312" pitchFamily="49" charset="-122"/>
              </a:rPr>
              <a:t>a</a:t>
            </a:r>
            <a:r>
              <a:rPr lang="en-US" altLang="zh-CN" b="1">
                <a:solidFill>
                  <a:srgbClr val="CC0000"/>
                </a:solidFill>
                <a:ea typeface="楷体_GB2312" pitchFamily="49" charset="-122"/>
              </a:rPr>
              <a:t>A + </a:t>
            </a:r>
            <a:r>
              <a:rPr lang="en-US" altLang="zh-CN" b="1" i="1">
                <a:solidFill>
                  <a:srgbClr val="CC0000"/>
                </a:solidFill>
                <a:ea typeface="楷体_GB2312" pitchFamily="49" charset="-122"/>
              </a:rPr>
              <a:t>b</a:t>
            </a:r>
            <a:r>
              <a:rPr lang="en-US" altLang="zh-CN" b="1">
                <a:solidFill>
                  <a:srgbClr val="CC0000"/>
                </a:solidFill>
                <a:ea typeface="楷体_GB2312" pitchFamily="49" charset="-122"/>
              </a:rPr>
              <a:t>B = </a:t>
            </a:r>
            <a:r>
              <a:rPr lang="en-US" altLang="zh-CN" b="1" i="1">
                <a:solidFill>
                  <a:srgbClr val="CC0000"/>
                </a:solidFill>
                <a:ea typeface="楷体_GB2312" pitchFamily="49" charset="-122"/>
              </a:rPr>
              <a:t>d</a:t>
            </a:r>
            <a:r>
              <a:rPr lang="en-US" altLang="zh-CN" b="1">
                <a:solidFill>
                  <a:srgbClr val="CC0000"/>
                </a:solidFill>
                <a:ea typeface="楷体_GB2312" pitchFamily="49" charset="-122"/>
              </a:rPr>
              <a:t>D + </a:t>
            </a:r>
            <a:r>
              <a:rPr lang="en-US" altLang="zh-CN" b="1" i="1">
                <a:solidFill>
                  <a:srgbClr val="CC0000"/>
                </a:solidFill>
                <a:ea typeface="楷体_GB2312" pitchFamily="49" charset="-122"/>
              </a:rPr>
              <a:t>e</a:t>
            </a:r>
            <a:r>
              <a:rPr lang="en-US" altLang="zh-CN" b="1">
                <a:solidFill>
                  <a:srgbClr val="CC0000"/>
                </a:solidFill>
                <a:ea typeface="楷体_GB2312" pitchFamily="49" charset="-122"/>
              </a:rPr>
              <a:t>E </a:t>
            </a:r>
            <a:endParaRPr lang="en-US" altLang="zh-CN">
              <a:solidFill>
                <a:srgbClr val="CC0000"/>
              </a:solidFill>
              <a:ea typeface="楷体_GB2312" pitchFamily="49" charset="-122"/>
            </a:endParaRPr>
          </a:p>
        </p:txBody>
      </p:sp>
      <p:sp>
        <p:nvSpPr>
          <p:cNvPr id="517123" name="Text Box 3"/>
          <p:cNvSpPr txBox="1">
            <a:spLocks noChangeArrowheads="1"/>
          </p:cNvSpPr>
          <p:nvPr/>
        </p:nvSpPr>
        <p:spPr bwMode="auto">
          <a:xfrm>
            <a:off x="2057400" y="3417888"/>
            <a:ext cx="7848600" cy="641350"/>
          </a:xfrm>
          <a:prstGeom prst="rect">
            <a:avLst/>
          </a:prstGeom>
          <a:noFill/>
          <a:ln w="9525">
            <a:noFill/>
            <a:miter lim="800000"/>
            <a:headEnd/>
            <a:tailEnd/>
          </a:ln>
          <a:effectLst/>
        </p:spPr>
        <p:txBody>
          <a:bodyPr>
            <a:spAutoFit/>
          </a:bodyPr>
          <a:lstStyle/>
          <a:p>
            <a:pPr>
              <a:lnSpc>
                <a:spcPct val="100000"/>
              </a:lnSpc>
            </a:pPr>
            <a:endParaRPr lang="zh-CN" altLang="zh-CN" sz="3600">
              <a:solidFill>
                <a:schemeClr val="tx1"/>
              </a:solidFill>
            </a:endParaRPr>
          </a:p>
        </p:txBody>
      </p:sp>
      <p:sp>
        <p:nvSpPr>
          <p:cNvPr id="517124" name="Text Box 4"/>
          <p:cNvSpPr txBox="1">
            <a:spLocks noChangeArrowheads="1"/>
          </p:cNvSpPr>
          <p:nvPr/>
        </p:nvSpPr>
        <p:spPr bwMode="auto">
          <a:xfrm>
            <a:off x="1919288" y="1844676"/>
            <a:ext cx="8229600" cy="519113"/>
          </a:xfrm>
          <a:prstGeom prst="rect">
            <a:avLst/>
          </a:prstGeom>
          <a:noFill/>
          <a:ln w="9525">
            <a:noFill/>
            <a:miter lim="800000"/>
            <a:headEnd/>
            <a:tailEnd/>
          </a:ln>
          <a:effectLst/>
        </p:spPr>
        <p:txBody>
          <a:bodyPr>
            <a:spAutoFit/>
          </a:bodyPr>
          <a:lstStyle/>
          <a:p>
            <a:pPr>
              <a:lnSpc>
                <a:spcPct val="100000"/>
              </a:lnSpc>
            </a:pPr>
            <a:r>
              <a:rPr lang="en-US" altLang="zh-CN" sz="2800" b="1">
                <a:solidFill>
                  <a:schemeClr val="tx1"/>
                </a:solidFill>
                <a:latin typeface="楷体_GB2312" pitchFamily="49" charset="-122"/>
                <a:ea typeface="楷体_GB2312" pitchFamily="49" charset="-122"/>
              </a:rPr>
              <a:t>1.</a:t>
            </a:r>
            <a:r>
              <a:rPr lang="zh-CN" altLang="en-US" sz="2800" b="1">
                <a:solidFill>
                  <a:schemeClr val="tx1"/>
                </a:solidFill>
                <a:latin typeface="楷体_GB2312" pitchFamily="49" charset="-122"/>
                <a:ea typeface="楷体_GB2312" pitchFamily="49" charset="-122"/>
              </a:rPr>
              <a:t>当 </a:t>
            </a:r>
            <a:r>
              <a:rPr lang="en-US" altLang="zh-CN" sz="2800" b="1">
                <a:solidFill>
                  <a:schemeClr val="tx1"/>
                </a:solidFill>
                <a:latin typeface="楷体_GB2312" pitchFamily="49" charset="-122"/>
                <a:ea typeface="楷体_GB2312" pitchFamily="49" charset="-122"/>
              </a:rPr>
              <a:t>a+b=d+e</a:t>
            </a:r>
            <a:r>
              <a:rPr lang="zh-CN" altLang="en-US" sz="2800" b="1">
                <a:solidFill>
                  <a:schemeClr val="tx1"/>
                </a:solidFill>
                <a:latin typeface="楷体_GB2312" pitchFamily="49" charset="-122"/>
                <a:ea typeface="楷体_GB2312" pitchFamily="49" charset="-122"/>
              </a:rPr>
              <a:t>时</a:t>
            </a:r>
            <a:r>
              <a:rPr lang="en-US" altLang="zh-CN" sz="2800" b="1">
                <a:solidFill>
                  <a:schemeClr val="tx1"/>
                </a:solidFill>
                <a:latin typeface="楷体_GB2312" pitchFamily="49" charset="-122"/>
                <a:ea typeface="楷体_GB2312" pitchFamily="49" charset="-122"/>
              </a:rPr>
              <a:t>; </a:t>
            </a:r>
            <a:r>
              <a:rPr lang="zh-CN" altLang="en-US" sz="2800" b="1">
                <a:solidFill>
                  <a:schemeClr val="tx1"/>
                </a:solidFill>
                <a:latin typeface="楷体_GB2312" pitchFamily="49" charset="-122"/>
                <a:ea typeface="楷体_GB2312" pitchFamily="49" charset="-122"/>
              </a:rPr>
              <a:t>加总压</a:t>
            </a:r>
            <a:r>
              <a:rPr lang="en-US" altLang="zh-CN" sz="2800" b="1">
                <a:solidFill>
                  <a:schemeClr val="tx1"/>
                </a:solidFill>
                <a:latin typeface="楷体_GB2312" pitchFamily="49" charset="-122"/>
                <a:ea typeface="楷体_GB2312" pitchFamily="49" charset="-122"/>
              </a:rPr>
              <a:t>, </a:t>
            </a:r>
            <a:r>
              <a:rPr lang="zh-CN" altLang="en-US" sz="2800" b="1">
                <a:solidFill>
                  <a:schemeClr val="tx1"/>
                </a:solidFill>
                <a:latin typeface="楷体_GB2312" pitchFamily="49" charset="-122"/>
                <a:ea typeface="楷体_GB2312" pitchFamily="49" charset="-122"/>
              </a:rPr>
              <a:t>平衡不移动</a:t>
            </a:r>
          </a:p>
        </p:txBody>
      </p:sp>
      <p:sp>
        <p:nvSpPr>
          <p:cNvPr id="517125" name="Text Box 5"/>
          <p:cNvSpPr txBox="1">
            <a:spLocks noChangeArrowheads="1"/>
          </p:cNvSpPr>
          <p:nvPr/>
        </p:nvSpPr>
        <p:spPr bwMode="auto">
          <a:xfrm>
            <a:off x="1905000" y="3494088"/>
            <a:ext cx="8382000" cy="519112"/>
          </a:xfrm>
          <a:prstGeom prst="rect">
            <a:avLst/>
          </a:prstGeom>
          <a:noFill/>
          <a:ln w="9525">
            <a:noFill/>
            <a:miter lim="800000"/>
            <a:headEnd/>
            <a:tailEnd/>
          </a:ln>
          <a:effectLst/>
        </p:spPr>
        <p:txBody>
          <a:bodyPr>
            <a:spAutoFit/>
          </a:bodyPr>
          <a:lstStyle/>
          <a:p>
            <a:pPr>
              <a:lnSpc>
                <a:spcPct val="100000"/>
              </a:lnSpc>
            </a:pPr>
            <a:r>
              <a:rPr lang="en-US" altLang="zh-CN" sz="2800" b="1">
                <a:solidFill>
                  <a:schemeClr val="tx1"/>
                </a:solidFill>
                <a:latin typeface="楷体_GB2312" pitchFamily="49" charset="-122"/>
                <a:ea typeface="楷体_GB2312" pitchFamily="49" charset="-122"/>
              </a:rPr>
              <a:t>2.</a:t>
            </a:r>
            <a:r>
              <a:rPr lang="zh-CN" altLang="en-US" sz="2800" b="1">
                <a:solidFill>
                  <a:schemeClr val="tx1"/>
                </a:solidFill>
                <a:latin typeface="楷体_GB2312" pitchFamily="49" charset="-122"/>
                <a:ea typeface="楷体_GB2312" pitchFamily="49" charset="-122"/>
              </a:rPr>
              <a:t>当 </a:t>
            </a:r>
            <a:r>
              <a:rPr lang="en-US" altLang="zh-CN" sz="2800" b="1">
                <a:solidFill>
                  <a:schemeClr val="tx1"/>
                </a:solidFill>
                <a:latin typeface="楷体_GB2312" pitchFamily="49" charset="-122"/>
                <a:ea typeface="楷体_GB2312" pitchFamily="49" charset="-122"/>
              </a:rPr>
              <a:t>a+b&gt;d+e</a:t>
            </a:r>
            <a:r>
              <a:rPr lang="zh-CN" altLang="en-US" sz="2800" b="1">
                <a:solidFill>
                  <a:schemeClr val="tx1"/>
                </a:solidFill>
                <a:latin typeface="楷体_GB2312" pitchFamily="49" charset="-122"/>
                <a:ea typeface="楷体_GB2312" pitchFamily="49" charset="-122"/>
              </a:rPr>
              <a:t>时</a:t>
            </a:r>
            <a:r>
              <a:rPr lang="en-US" altLang="zh-CN" sz="2800" b="1">
                <a:solidFill>
                  <a:schemeClr val="tx1"/>
                </a:solidFill>
                <a:latin typeface="楷体_GB2312" pitchFamily="49" charset="-122"/>
                <a:ea typeface="楷体_GB2312" pitchFamily="49" charset="-122"/>
              </a:rPr>
              <a:t>; </a:t>
            </a:r>
            <a:r>
              <a:rPr lang="zh-CN" altLang="en-US" sz="2800" b="1">
                <a:solidFill>
                  <a:schemeClr val="tx1"/>
                </a:solidFill>
                <a:latin typeface="楷体_GB2312" pitchFamily="49" charset="-122"/>
                <a:ea typeface="楷体_GB2312" pitchFamily="49" charset="-122"/>
              </a:rPr>
              <a:t>加总压，平衡右移</a:t>
            </a:r>
          </a:p>
        </p:txBody>
      </p:sp>
      <p:sp>
        <p:nvSpPr>
          <p:cNvPr id="517126" name="Text Box 6"/>
          <p:cNvSpPr txBox="1">
            <a:spLocks noChangeArrowheads="1"/>
          </p:cNvSpPr>
          <p:nvPr/>
        </p:nvSpPr>
        <p:spPr bwMode="auto">
          <a:xfrm>
            <a:off x="1905000" y="4833938"/>
            <a:ext cx="8001000" cy="519112"/>
          </a:xfrm>
          <a:prstGeom prst="rect">
            <a:avLst/>
          </a:prstGeom>
          <a:noFill/>
          <a:ln w="9525">
            <a:noFill/>
            <a:miter lim="800000"/>
            <a:headEnd/>
            <a:tailEnd/>
          </a:ln>
          <a:effectLst/>
        </p:spPr>
        <p:txBody>
          <a:bodyPr>
            <a:spAutoFit/>
          </a:bodyPr>
          <a:lstStyle/>
          <a:p>
            <a:pPr>
              <a:lnSpc>
                <a:spcPct val="100000"/>
              </a:lnSpc>
            </a:pPr>
            <a:r>
              <a:rPr lang="en-US" altLang="zh-CN" sz="2800" b="1">
                <a:solidFill>
                  <a:schemeClr val="tx1"/>
                </a:solidFill>
                <a:latin typeface="楷体_GB2312" pitchFamily="49" charset="-122"/>
                <a:ea typeface="楷体_GB2312" pitchFamily="49" charset="-122"/>
              </a:rPr>
              <a:t>3.</a:t>
            </a:r>
            <a:r>
              <a:rPr lang="zh-CN" altLang="en-US" sz="2800" b="1">
                <a:solidFill>
                  <a:schemeClr val="tx1"/>
                </a:solidFill>
                <a:latin typeface="楷体_GB2312" pitchFamily="49" charset="-122"/>
                <a:ea typeface="楷体_GB2312" pitchFamily="49" charset="-122"/>
              </a:rPr>
              <a:t>当 </a:t>
            </a:r>
            <a:r>
              <a:rPr lang="en-US" altLang="zh-CN" sz="2800" b="1">
                <a:solidFill>
                  <a:schemeClr val="tx1"/>
                </a:solidFill>
                <a:latin typeface="楷体_GB2312" pitchFamily="49" charset="-122"/>
                <a:ea typeface="楷体_GB2312" pitchFamily="49" charset="-122"/>
              </a:rPr>
              <a:t>a+b&lt;d+e</a:t>
            </a:r>
            <a:r>
              <a:rPr lang="zh-CN" altLang="en-US" sz="2800" b="1">
                <a:solidFill>
                  <a:schemeClr val="tx1"/>
                </a:solidFill>
                <a:latin typeface="楷体_GB2312" pitchFamily="49" charset="-122"/>
                <a:ea typeface="楷体_GB2312" pitchFamily="49" charset="-122"/>
              </a:rPr>
              <a:t>时</a:t>
            </a:r>
            <a:r>
              <a:rPr lang="en-US" altLang="zh-CN" sz="2800" b="1">
                <a:solidFill>
                  <a:schemeClr val="tx1"/>
                </a:solidFill>
                <a:latin typeface="楷体_GB2312" pitchFamily="49" charset="-122"/>
                <a:ea typeface="楷体_GB2312" pitchFamily="49" charset="-122"/>
              </a:rPr>
              <a:t>; </a:t>
            </a:r>
            <a:r>
              <a:rPr lang="zh-CN" altLang="en-US" sz="2800" b="1">
                <a:solidFill>
                  <a:schemeClr val="tx1"/>
                </a:solidFill>
                <a:latin typeface="楷体_GB2312" pitchFamily="49" charset="-122"/>
                <a:ea typeface="楷体_GB2312" pitchFamily="49" charset="-122"/>
              </a:rPr>
              <a:t>加总压，平衡左移</a:t>
            </a:r>
          </a:p>
        </p:txBody>
      </p:sp>
      <p:sp>
        <p:nvSpPr>
          <p:cNvPr id="517127" name="Text Box 7"/>
          <p:cNvSpPr txBox="1">
            <a:spLocks noChangeArrowheads="1"/>
          </p:cNvSpPr>
          <p:nvPr/>
        </p:nvSpPr>
        <p:spPr bwMode="auto">
          <a:xfrm>
            <a:off x="2351088" y="2565401"/>
            <a:ext cx="5562600" cy="519113"/>
          </a:xfrm>
          <a:prstGeom prst="rect">
            <a:avLst/>
          </a:prstGeom>
          <a:noFill/>
          <a:ln w="9525">
            <a:noFill/>
            <a:miter lim="800000"/>
            <a:headEnd/>
            <a:tailEnd/>
          </a:ln>
          <a:effectLst/>
        </p:spPr>
        <p:txBody>
          <a:bodyPr>
            <a:spAutoFit/>
          </a:bodyPr>
          <a:lstStyle/>
          <a:p>
            <a:pPr>
              <a:lnSpc>
                <a:spcPct val="100000"/>
              </a:lnSpc>
            </a:pPr>
            <a:r>
              <a:rPr lang="zh-CN" altLang="en-US" sz="2800" b="1">
                <a:solidFill>
                  <a:schemeClr val="tx1"/>
                </a:solidFill>
                <a:latin typeface="楷体_GB2312" pitchFamily="49" charset="-122"/>
                <a:ea typeface="楷体_GB2312" pitchFamily="49" charset="-122"/>
              </a:rPr>
              <a:t>如：</a:t>
            </a:r>
            <a:r>
              <a:rPr lang="en-US" altLang="zh-CN" sz="2800" b="1">
                <a:solidFill>
                  <a:schemeClr val="tx1"/>
                </a:solidFill>
                <a:latin typeface="楷体_GB2312" pitchFamily="49" charset="-122"/>
                <a:ea typeface="楷体_GB2312" pitchFamily="49" charset="-122"/>
              </a:rPr>
              <a:t>H</a:t>
            </a:r>
            <a:r>
              <a:rPr lang="en-US" altLang="zh-CN" sz="2800" b="1" baseline="-25000">
                <a:solidFill>
                  <a:schemeClr val="tx1"/>
                </a:solidFill>
                <a:latin typeface="楷体_GB2312" pitchFamily="49" charset="-122"/>
                <a:ea typeface="楷体_GB2312" pitchFamily="49" charset="-122"/>
              </a:rPr>
              <a:t>2</a:t>
            </a:r>
            <a:r>
              <a:rPr lang="en-US" altLang="zh-CN" sz="2800" b="1">
                <a:solidFill>
                  <a:schemeClr val="tx1"/>
                </a:solidFill>
                <a:latin typeface="楷体_GB2312" pitchFamily="49" charset="-122"/>
                <a:ea typeface="楷体_GB2312" pitchFamily="49" charset="-122"/>
              </a:rPr>
              <a:t>(g)+Cl</a:t>
            </a:r>
            <a:r>
              <a:rPr lang="en-US" altLang="zh-CN" sz="2800" b="1" baseline="-25000">
                <a:solidFill>
                  <a:schemeClr val="tx1"/>
                </a:solidFill>
                <a:latin typeface="楷体_GB2312" pitchFamily="49" charset="-122"/>
                <a:ea typeface="楷体_GB2312" pitchFamily="49" charset="-122"/>
              </a:rPr>
              <a:t>2</a:t>
            </a:r>
            <a:r>
              <a:rPr lang="en-US" altLang="zh-CN" sz="2800" b="1">
                <a:solidFill>
                  <a:schemeClr val="tx1"/>
                </a:solidFill>
                <a:latin typeface="楷体_GB2312" pitchFamily="49" charset="-122"/>
                <a:ea typeface="楷体_GB2312" pitchFamily="49" charset="-122"/>
              </a:rPr>
              <a:t>(g)=2HCl(g)</a:t>
            </a:r>
          </a:p>
        </p:txBody>
      </p:sp>
      <p:sp>
        <p:nvSpPr>
          <p:cNvPr id="517128" name="Text Box 8"/>
          <p:cNvSpPr txBox="1">
            <a:spLocks noChangeArrowheads="1"/>
          </p:cNvSpPr>
          <p:nvPr/>
        </p:nvSpPr>
        <p:spPr bwMode="auto">
          <a:xfrm>
            <a:off x="2362200" y="4059239"/>
            <a:ext cx="7924800" cy="597921"/>
          </a:xfrm>
          <a:prstGeom prst="rect">
            <a:avLst/>
          </a:prstGeom>
          <a:noFill/>
          <a:ln w="9525">
            <a:noFill/>
            <a:miter lim="800000"/>
            <a:headEnd/>
            <a:tailEnd/>
          </a:ln>
          <a:effectLst/>
        </p:spPr>
        <p:txBody>
          <a:bodyPr>
            <a:spAutoFit/>
          </a:bodyPr>
          <a:lstStyle/>
          <a:p>
            <a:pPr algn="just">
              <a:lnSpc>
                <a:spcPct val="130000"/>
              </a:lnSpc>
            </a:pPr>
            <a:r>
              <a:rPr lang="zh-CN" altLang="en-US" sz="2800" b="1">
                <a:solidFill>
                  <a:schemeClr val="tx1"/>
                </a:solidFill>
                <a:latin typeface="楷体_GB2312" pitchFamily="49" charset="-122"/>
                <a:ea typeface="楷体_GB2312" pitchFamily="49" charset="-122"/>
              </a:rPr>
              <a:t>如：</a:t>
            </a:r>
            <a:r>
              <a:rPr lang="en-US" altLang="zh-CN" sz="2800" b="1">
                <a:solidFill>
                  <a:schemeClr val="tx1"/>
                </a:solidFill>
                <a:latin typeface="楷体_GB2312" pitchFamily="49" charset="-122"/>
                <a:ea typeface="楷体_GB2312" pitchFamily="49" charset="-122"/>
              </a:rPr>
              <a:t>N</a:t>
            </a:r>
            <a:r>
              <a:rPr lang="en-US" altLang="zh-CN" sz="2800" b="1" baseline="-30000">
                <a:solidFill>
                  <a:schemeClr val="tx1"/>
                </a:solidFill>
                <a:latin typeface="楷体_GB2312" pitchFamily="49" charset="-122"/>
                <a:ea typeface="楷体_GB2312" pitchFamily="49" charset="-122"/>
              </a:rPr>
              <a:t>2</a:t>
            </a:r>
            <a:r>
              <a:rPr lang="en-US" altLang="zh-CN" sz="2800" b="1">
                <a:solidFill>
                  <a:schemeClr val="tx1"/>
                </a:solidFill>
                <a:latin typeface="楷体_GB2312" pitchFamily="49" charset="-122"/>
                <a:ea typeface="楷体_GB2312" pitchFamily="49" charset="-122"/>
              </a:rPr>
              <a:t>(g)+3H</a:t>
            </a:r>
            <a:r>
              <a:rPr lang="en-US" altLang="zh-CN" sz="2800" b="1" baseline="-30000">
                <a:solidFill>
                  <a:schemeClr val="tx1"/>
                </a:solidFill>
                <a:latin typeface="楷体_GB2312" pitchFamily="49" charset="-122"/>
                <a:ea typeface="楷体_GB2312" pitchFamily="49" charset="-122"/>
              </a:rPr>
              <a:t>2</a:t>
            </a:r>
            <a:r>
              <a:rPr lang="en-US" altLang="zh-CN" sz="2800" b="1">
                <a:solidFill>
                  <a:schemeClr val="tx1"/>
                </a:solidFill>
                <a:latin typeface="楷体_GB2312" pitchFamily="49" charset="-122"/>
                <a:ea typeface="楷体_GB2312" pitchFamily="49" charset="-122"/>
              </a:rPr>
              <a:t>(g)=2NH</a:t>
            </a:r>
            <a:r>
              <a:rPr lang="en-US" altLang="zh-CN" sz="2800" b="1" baseline="-30000">
                <a:solidFill>
                  <a:schemeClr val="tx1"/>
                </a:solidFill>
                <a:latin typeface="楷体_GB2312" pitchFamily="49" charset="-122"/>
                <a:ea typeface="楷体_GB2312" pitchFamily="49" charset="-122"/>
              </a:rPr>
              <a:t>3</a:t>
            </a:r>
            <a:r>
              <a:rPr lang="en-US" altLang="zh-CN" sz="2800" b="1">
                <a:solidFill>
                  <a:schemeClr val="tx1"/>
                </a:solidFill>
                <a:latin typeface="楷体_GB2312" pitchFamily="49" charset="-122"/>
                <a:ea typeface="楷体_GB2312" pitchFamily="49" charset="-122"/>
              </a:rPr>
              <a:t>(g)</a:t>
            </a:r>
            <a:endParaRPr lang="en-US" altLang="zh-CN" sz="2800">
              <a:solidFill>
                <a:schemeClr val="tx1"/>
              </a:solidFill>
              <a:latin typeface="楷体_GB2312" pitchFamily="49" charset="-122"/>
              <a:ea typeface="楷体_GB2312" pitchFamily="49" charset="-122"/>
            </a:endParaRPr>
          </a:p>
        </p:txBody>
      </p:sp>
      <p:sp>
        <p:nvSpPr>
          <p:cNvPr id="517129" name="Text Box 9"/>
          <p:cNvSpPr txBox="1">
            <a:spLocks noChangeArrowheads="1"/>
          </p:cNvSpPr>
          <p:nvPr/>
        </p:nvSpPr>
        <p:spPr bwMode="auto">
          <a:xfrm>
            <a:off x="2362200" y="5399088"/>
            <a:ext cx="5257800" cy="519112"/>
          </a:xfrm>
          <a:prstGeom prst="rect">
            <a:avLst/>
          </a:prstGeom>
          <a:noFill/>
          <a:ln w="9525">
            <a:noFill/>
            <a:miter lim="800000"/>
            <a:headEnd/>
            <a:tailEnd/>
          </a:ln>
          <a:effectLst/>
        </p:spPr>
        <p:txBody>
          <a:bodyPr>
            <a:spAutoFit/>
          </a:bodyPr>
          <a:lstStyle/>
          <a:p>
            <a:pPr>
              <a:lnSpc>
                <a:spcPct val="100000"/>
              </a:lnSpc>
            </a:pPr>
            <a:r>
              <a:rPr lang="zh-CN" altLang="en-US" sz="2800" b="1">
                <a:solidFill>
                  <a:schemeClr val="tx1"/>
                </a:solidFill>
                <a:latin typeface="楷体_GB2312" pitchFamily="49" charset="-122"/>
                <a:ea typeface="楷体_GB2312" pitchFamily="49" charset="-122"/>
              </a:rPr>
              <a:t>如：</a:t>
            </a:r>
            <a:r>
              <a:rPr lang="en-US" altLang="zh-CN" sz="2800" b="1">
                <a:solidFill>
                  <a:schemeClr val="tx1"/>
                </a:solidFill>
                <a:latin typeface="楷体_GB2312" pitchFamily="49" charset="-122"/>
                <a:ea typeface="楷体_GB2312" pitchFamily="49" charset="-122"/>
              </a:rPr>
              <a:t>N</a:t>
            </a:r>
            <a:r>
              <a:rPr lang="en-US" altLang="zh-CN" sz="2800" b="1" baseline="-30000">
                <a:solidFill>
                  <a:schemeClr val="tx1"/>
                </a:solidFill>
                <a:latin typeface="楷体_GB2312" pitchFamily="49" charset="-122"/>
                <a:ea typeface="楷体_GB2312" pitchFamily="49" charset="-122"/>
              </a:rPr>
              <a:t>2</a:t>
            </a:r>
            <a:r>
              <a:rPr lang="en-US" altLang="zh-CN" sz="2800" b="1">
                <a:solidFill>
                  <a:schemeClr val="tx1"/>
                </a:solidFill>
                <a:latin typeface="楷体_GB2312" pitchFamily="49" charset="-122"/>
                <a:ea typeface="楷体_GB2312" pitchFamily="49" charset="-122"/>
              </a:rPr>
              <a:t>O</a:t>
            </a:r>
            <a:r>
              <a:rPr lang="en-US" altLang="zh-CN" sz="2800" b="1" baseline="-30000">
                <a:solidFill>
                  <a:schemeClr val="tx1"/>
                </a:solidFill>
                <a:latin typeface="楷体_GB2312" pitchFamily="49" charset="-122"/>
                <a:ea typeface="楷体_GB2312" pitchFamily="49" charset="-122"/>
              </a:rPr>
              <a:t>4</a:t>
            </a:r>
            <a:r>
              <a:rPr lang="en-US" altLang="zh-CN" sz="2800" b="1">
                <a:solidFill>
                  <a:schemeClr val="tx1"/>
                </a:solidFill>
                <a:latin typeface="楷体_GB2312" pitchFamily="49" charset="-122"/>
                <a:ea typeface="楷体_GB2312" pitchFamily="49" charset="-122"/>
              </a:rPr>
              <a:t>(g) = 2NO</a:t>
            </a:r>
            <a:r>
              <a:rPr lang="en-US" altLang="zh-CN" sz="2800" b="1" baseline="-30000">
                <a:solidFill>
                  <a:schemeClr val="tx1"/>
                </a:solidFill>
                <a:latin typeface="楷体_GB2312" pitchFamily="49" charset="-122"/>
                <a:ea typeface="楷体_GB2312" pitchFamily="49" charset="-122"/>
              </a:rPr>
              <a:t>2</a:t>
            </a:r>
            <a:r>
              <a:rPr lang="en-US" altLang="zh-CN" sz="2800" b="1">
                <a:solidFill>
                  <a:schemeClr val="tx1"/>
                </a:solidFill>
                <a:latin typeface="楷体_GB2312" pitchFamily="49" charset="-122"/>
                <a:ea typeface="楷体_GB2312" pitchFamily="49" charset="-122"/>
              </a:rPr>
              <a:t>(g)</a:t>
            </a:r>
          </a:p>
        </p:txBody>
      </p:sp>
      <p:sp>
        <p:nvSpPr>
          <p:cNvPr id="517130" name="Text Box 10"/>
          <p:cNvSpPr txBox="1">
            <a:spLocks noGrp="1" noChangeArrowheads="1"/>
          </p:cNvSpPr>
          <p:nvPr>
            <p:ph type="title"/>
          </p:nvPr>
        </p:nvSpPr>
        <p:spPr>
          <a:xfrm>
            <a:off x="2351088" y="231586"/>
            <a:ext cx="6048375" cy="632353"/>
          </a:xfrm>
          <a:noFill/>
          <a:ln/>
        </p:spPr>
        <p:txBody>
          <a:bodyPr wrap="square"/>
          <a:lstStyle/>
          <a:p>
            <a:pPr algn="ctr">
              <a:lnSpc>
                <a:spcPct val="120000"/>
              </a:lnSpc>
              <a:spcBef>
                <a:spcPct val="20000"/>
              </a:spcBef>
            </a:pPr>
            <a:r>
              <a:rPr kumimoji="1" lang="zh-CN" altLang="en-US" dirty="0">
                <a:solidFill>
                  <a:schemeClr val="tx1"/>
                </a:solidFill>
                <a:ea typeface="楷体_GB2312" pitchFamily="49" charset="-122"/>
              </a:rPr>
              <a:t>总压对平衡的影响</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7124"/>
                                        </p:tgtEl>
                                        <p:attrNameLst>
                                          <p:attrName>style.visibility</p:attrName>
                                        </p:attrNameLst>
                                      </p:cBhvr>
                                      <p:to>
                                        <p:strVal val="visible"/>
                                      </p:to>
                                    </p:set>
                                    <p:animEffect transition="in" filter="checkerboard(across)">
                                      <p:cBhvr>
                                        <p:cTn id="7" dur="500"/>
                                        <p:tgtEl>
                                          <p:spTgt spid="51712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17127"/>
                                        </p:tgtEl>
                                        <p:attrNameLst>
                                          <p:attrName>style.visibility</p:attrName>
                                        </p:attrNameLst>
                                      </p:cBhvr>
                                      <p:to>
                                        <p:strVal val="visible"/>
                                      </p:to>
                                    </p:set>
                                    <p:animEffect transition="in" filter="checkerboard(across)">
                                      <p:cBhvr>
                                        <p:cTn id="10" dur="500"/>
                                        <p:tgtEl>
                                          <p:spTgt spid="517127"/>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517125"/>
                                        </p:tgtEl>
                                        <p:attrNameLst>
                                          <p:attrName>style.visibility</p:attrName>
                                        </p:attrNameLst>
                                      </p:cBhvr>
                                      <p:to>
                                        <p:strVal val="visible"/>
                                      </p:to>
                                    </p:set>
                                    <p:animEffect transition="in" filter="checkerboard(across)">
                                      <p:cBhvr>
                                        <p:cTn id="15" dur="500"/>
                                        <p:tgtEl>
                                          <p:spTgt spid="51712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517128"/>
                                        </p:tgtEl>
                                        <p:attrNameLst>
                                          <p:attrName>style.visibility</p:attrName>
                                        </p:attrNameLst>
                                      </p:cBhvr>
                                      <p:to>
                                        <p:strVal val="visible"/>
                                      </p:to>
                                    </p:set>
                                    <p:animEffect transition="in" filter="checkerboard(across)">
                                      <p:cBhvr>
                                        <p:cTn id="18" dur="500"/>
                                        <p:tgtEl>
                                          <p:spTgt spid="517128"/>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17126"/>
                                        </p:tgtEl>
                                        <p:attrNameLst>
                                          <p:attrName>style.visibility</p:attrName>
                                        </p:attrNameLst>
                                      </p:cBhvr>
                                      <p:to>
                                        <p:strVal val="visible"/>
                                      </p:to>
                                    </p:set>
                                    <p:animEffect transition="in" filter="checkerboard(across)">
                                      <p:cBhvr>
                                        <p:cTn id="23" dur="500"/>
                                        <p:tgtEl>
                                          <p:spTgt spid="517126"/>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517129"/>
                                        </p:tgtEl>
                                        <p:attrNameLst>
                                          <p:attrName>style.visibility</p:attrName>
                                        </p:attrNameLst>
                                      </p:cBhvr>
                                      <p:to>
                                        <p:strVal val="visible"/>
                                      </p:to>
                                    </p:set>
                                    <p:animEffect transition="in" filter="checkerboard(across)">
                                      <p:cBhvr>
                                        <p:cTn id="26" dur="500"/>
                                        <p:tgtEl>
                                          <p:spTgt spid="517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utoUpdateAnimBg="0"/>
      <p:bldP spid="517125" grpId="0" autoUpdateAnimBg="0"/>
      <p:bldP spid="517126" grpId="0" autoUpdateAnimBg="0"/>
      <p:bldP spid="517127" grpId="0" autoUpdateAnimBg="0"/>
      <p:bldP spid="517128" grpId="0" autoUpdateAnimBg="0"/>
      <p:bldP spid="517129"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4"/>
          <p:cNvSpPr>
            <a:spLocks noGrp="1"/>
          </p:cNvSpPr>
          <p:nvPr>
            <p:ph type="sldNum" sz="quarter" idx="12"/>
          </p:nvPr>
        </p:nvSpPr>
        <p:spPr/>
        <p:txBody>
          <a:bodyPr/>
          <a:lstStyle/>
          <a:p>
            <a:fld id="{CAF05D02-FD3D-4A17-8B12-E423F1891646}" type="slidenum">
              <a:rPr lang="en-US" altLang="zh-CN"/>
              <a:pPr/>
              <a:t>94</a:t>
            </a:fld>
            <a:endParaRPr lang="en-US" altLang="zh-CN"/>
          </a:p>
        </p:txBody>
      </p:sp>
      <p:grpSp>
        <p:nvGrpSpPr>
          <p:cNvPr id="518146" name="Group 2"/>
          <p:cNvGrpSpPr>
            <a:grpSpLocks/>
          </p:cNvGrpSpPr>
          <p:nvPr/>
        </p:nvGrpSpPr>
        <p:grpSpPr bwMode="auto">
          <a:xfrm>
            <a:off x="2135188" y="1196976"/>
            <a:ext cx="6248400" cy="1281113"/>
            <a:chOff x="384" y="796"/>
            <a:chExt cx="3792" cy="807"/>
          </a:xfrm>
        </p:grpSpPr>
        <p:sp>
          <p:nvSpPr>
            <p:cNvPr id="518147" name="Text Box 3"/>
            <p:cNvSpPr txBox="1">
              <a:spLocks noChangeArrowheads="1"/>
            </p:cNvSpPr>
            <p:nvPr/>
          </p:nvSpPr>
          <p:spPr bwMode="auto">
            <a:xfrm>
              <a:off x="384" y="796"/>
              <a:ext cx="3792" cy="327"/>
            </a:xfrm>
            <a:prstGeom prst="rect">
              <a:avLst/>
            </a:prstGeom>
            <a:noFill/>
            <a:ln w="9525">
              <a:noFill/>
              <a:miter lim="800000"/>
              <a:headEnd/>
              <a:tailEnd/>
            </a:ln>
            <a:effectLst/>
          </p:spPr>
          <p:txBody>
            <a:bodyPr>
              <a:spAutoFit/>
            </a:bodyPr>
            <a:lstStyle/>
            <a:p>
              <a:pPr>
                <a:lnSpc>
                  <a:spcPct val="100000"/>
                </a:lnSpc>
              </a:pPr>
              <a:r>
                <a:rPr lang="zh-CN" altLang="en-US" sz="2800" b="1" dirty="0">
                  <a:solidFill>
                    <a:schemeClr val="tx1"/>
                  </a:solidFill>
                  <a:latin typeface="楷体_GB2312" pitchFamily="49" charset="-122"/>
                  <a:ea typeface="楷体_GB2312" pitchFamily="49" charset="-122"/>
                </a:rPr>
                <a:t>对于一个给定的平衡系统</a:t>
              </a:r>
              <a:r>
                <a:rPr lang="en-US" altLang="zh-CN" sz="2800" b="1" dirty="0">
                  <a:solidFill>
                    <a:schemeClr val="tx1"/>
                  </a:solidFill>
                  <a:latin typeface="楷体_GB2312" pitchFamily="49" charset="-122"/>
                  <a:ea typeface="楷体_GB2312" pitchFamily="49" charset="-122"/>
                </a:rPr>
                <a:t>: </a:t>
              </a:r>
            </a:p>
          </p:txBody>
        </p:sp>
        <p:sp>
          <p:nvSpPr>
            <p:cNvPr id="518148" name="Text Box 4"/>
            <p:cNvSpPr txBox="1">
              <a:spLocks noChangeArrowheads="1"/>
            </p:cNvSpPr>
            <p:nvPr/>
          </p:nvSpPr>
          <p:spPr bwMode="auto">
            <a:xfrm>
              <a:off x="1344" y="1276"/>
              <a:ext cx="2448" cy="327"/>
            </a:xfrm>
            <a:prstGeom prst="rect">
              <a:avLst/>
            </a:prstGeom>
            <a:noFill/>
            <a:ln w="9525">
              <a:noFill/>
              <a:miter lim="800000"/>
              <a:headEnd/>
              <a:tailEnd/>
            </a:ln>
            <a:effectLst/>
          </p:spPr>
          <p:txBody>
            <a:bodyPr>
              <a:spAutoFit/>
            </a:bodyPr>
            <a:lstStyle/>
            <a:p>
              <a:pPr>
                <a:lnSpc>
                  <a:spcPct val="100000"/>
                </a:lnSpc>
              </a:pPr>
              <a:r>
                <a:rPr lang="en-US" altLang="zh-CN" sz="2800" b="1">
                  <a:solidFill>
                    <a:schemeClr val="tx1"/>
                  </a:solidFill>
                  <a:ea typeface="黑体" pitchFamily="2" charset="-122"/>
                </a:rPr>
                <a:t>△</a:t>
              </a:r>
              <a:r>
                <a:rPr lang="en-US" altLang="zh-CN" sz="2800" b="1" baseline="-25000">
                  <a:solidFill>
                    <a:schemeClr val="tx1"/>
                  </a:solidFill>
                  <a:ea typeface="黑体" pitchFamily="2" charset="-122"/>
                </a:rPr>
                <a:t>r</a:t>
              </a:r>
              <a:r>
                <a:rPr lang="en-US" altLang="zh-CN" sz="2800" b="1" i="1">
                  <a:solidFill>
                    <a:schemeClr val="tx1"/>
                  </a:solidFill>
                  <a:ea typeface="黑体" pitchFamily="2" charset="-122"/>
                </a:rPr>
                <a:t>G </a:t>
              </a:r>
              <a:r>
                <a:rPr lang="en-US" altLang="zh-CN" sz="2800" b="1" baseline="30000">
                  <a:solidFill>
                    <a:schemeClr val="tx1"/>
                  </a:solidFill>
                  <a:ea typeface="黑体" pitchFamily="2" charset="-122"/>
                  <a:sym typeface="Symbol" pitchFamily="18" charset="2"/>
                </a:rPr>
                <a:t> </a:t>
              </a:r>
              <a:r>
                <a:rPr lang="en-US" altLang="zh-CN" sz="2800" b="1">
                  <a:solidFill>
                    <a:schemeClr val="tx1"/>
                  </a:solidFill>
                  <a:ea typeface="黑体" pitchFamily="2" charset="-122"/>
                </a:rPr>
                <a:t>= –</a:t>
              </a:r>
              <a:r>
                <a:rPr lang="en-US" altLang="zh-CN" sz="2800" b="1" i="1">
                  <a:solidFill>
                    <a:schemeClr val="tx1"/>
                  </a:solidFill>
                  <a:ea typeface="黑体" pitchFamily="2" charset="-122"/>
                </a:rPr>
                <a:t>RT </a:t>
              </a:r>
              <a:r>
                <a:rPr lang="en-US" altLang="zh-CN" sz="2800" b="1">
                  <a:solidFill>
                    <a:schemeClr val="tx1"/>
                  </a:solidFill>
                  <a:ea typeface="黑体" pitchFamily="2" charset="-122"/>
                </a:rPr>
                <a:t>ln</a:t>
              </a:r>
              <a:r>
                <a:rPr lang="en-US" altLang="zh-CN" sz="2800" b="1" i="1">
                  <a:solidFill>
                    <a:schemeClr val="tx1"/>
                  </a:solidFill>
                  <a:ea typeface="黑体" pitchFamily="2" charset="-122"/>
                </a:rPr>
                <a:t>K</a:t>
              </a:r>
            </a:p>
          </p:txBody>
        </p:sp>
      </p:grpSp>
      <p:sp>
        <p:nvSpPr>
          <p:cNvPr id="518149" name="Text Box 5"/>
          <p:cNvSpPr txBox="1">
            <a:spLocks noChangeArrowheads="1"/>
          </p:cNvSpPr>
          <p:nvPr/>
        </p:nvSpPr>
        <p:spPr bwMode="auto">
          <a:xfrm>
            <a:off x="3648076" y="2708276"/>
            <a:ext cx="5102225" cy="519113"/>
          </a:xfrm>
          <a:prstGeom prst="rect">
            <a:avLst/>
          </a:prstGeom>
          <a:noFill/>
          <a:ln w="9525">
            <a:noFill/>
            <a:miter lim="800000"/>
            <a:headEnd/>
            <a:tailEnd/>
          </a:ln>
          <a:effectLst/>
        </p:spPr>
        <p:txBody>
          <a:bodyPr>
            <a:spAutoFit/>
          </a:bodyPr>
          <a:lstStyle/>
          <a:p>
            <a:pPr>
              <a:lnSpc>
                <a:spcPct val="100000"/>
              </a:lnSpc>
            </a:pPr>
            <a:r>
              <a:rPr lang="en-US" altLang="zh-CN" sz="2800" b="1">
                <a:solidFill>
                  <a:schemeClr val="tx1"/>
                </a:solidFill>
                <a:ea typeface="黑体" pitchFamily="2" charset="-122"/>
              </a:rPr>
              <a:t>△</a:t>
            </a:r>
            <a:r>
              <a:rPr lang="en-US" altLang="zh-CN" sz="2800" b="1" baseline="-25000">
                <a:solidFill>
                  <a:schemeClr val="tx1"/>
                </a:solidFill>
                <a:ea typeface="黑体" pitchFamily="2" charset="-122"/>
              </a:rPr>
              <a:t>r</a:t>
            </a:r>
            <a:r>
              <a:rPr lang="en-US" altLang="zh-CN" sz="2800" b="1" i="1">
                <a:solidFill>
                  <a:schemeClr val="tx1"/>
                </a:solidFill>
                <a:ea typeface="黑体" pitchFamily="2" charset="-122"/>
              </a:rPr>
              <a:t>G </a:t>
            </a:r>
            <a:r>
              <a:rPr lang="en-US" altLang="zh-CN" sz="2800" b="1" baseline="30000">
                <a:solidFill>
                  <a:schemeClr val="tx1"/>
                </a:solidFill>
                <a:ea typeface="黑体" pitchFamily="2" charset="-122"/>
                <a:sym typeface="Symbol" pitchFamily="18" charset="2"/>
              </a:rPr>
              <a:t></a:t>
            </a:r>
            <a:r>
              <a:rPr lang="en-US" altLang="zh-CN" sz="2800" b="1">
                <a:solidFill>
                  <a:schemeClr val="tx1"/>
                </a:solidFill>
                <a:ea typeface="黑体" pitchFamily="2" charset="-122"/>
              </a:rPr>
              <a:t>= △</a:t>
            </a:r>
            <a:r>
              <a:rPr lang="en-US" altLang="zh-CN" sz="2800" b="1" baseline="-25000">
                <a:solidFill>
                  <a:schemeClr val="tx1"/>
                </a:solidFill>
                <a:ea typeface="黑体" pitchFamily="2" charset="-122"/>
              </a:rPr>
              <a:t>r</a:t>
            </a:r>
            <a:r>
              <a:rPr lang="en-US" altLang="zh-CN" sz="2800" b="1" i="1">
                <a:solidFill>
                  <a:schemeClr val="tx1"/>
                </a:solidFill>
                <a:ea typeface="黑体" pitchFamily="2" charset="-122"/>
              </a:rPr>
              <a:t>H </a:t>
            </a:r>
            <a:r>
              <a:rPr lang="en-US" altLang="zh-CN" sz="2800" b="1" baseline="30000">
                <a:solidFill>
                  <a:schemeClr val="tx1"/>
                </a:solidFill>
                <a:ea typeface="黑体" pitchFamily="2" charset="-122"/>
                <a:sym typeface="Symbol" pitchFamily="18" charset="2"/>
              </a:rPr>
              <a:t> </a:t>
            </a:r>
            <a:r>
              <a:rPr lang="en-US" altLang="zh-CN" sz="2800" b="1">
                <a:solidFill>
                  <a:schemeClr val="tx1"/>
                </a:solidFill>
                <a:ea typeface="黑体" pitchFamily="2" charset="-122"/>
              </a:rPr>
              <a:t>- </a:t>
            </a:r>
            <a:r>
              <a:rPr lang="en-US" altLang="zh-CN" sz="2800" b="1" i="1">
                <a:solidFill>
                  <a:schemeClr val="tx1"/>
                </a:solidFill>
                <a:ea typeface="黑体" pitchFamily="2" charset="-122"/>
              </a:rPr>
              <a:t>T</a:t>
            </a:r>
            <a:r>
              <a:rPr lang="en-US" altLang="zh-CN" sz="2800" b="1">
                <a:solidFill>
                  <a:schemeClr val="tx1"/>
                </a:solidFill>
                <a:ea typeface="黑体" pitchFamily="2" charset="-122"/>
              </a:rPr>
              <a:t>△</a:t>
            </a:r>
            <a:r>
              <a:rPr lang="en-US" altLang="zh-CN" sz="2800" b="1" baseline="-25000">
                <a:solidFill>
                  <a:schemeClr val="tx1"/>
                </a:solidFill>
                <a:ea typeface="黑体" pitchFamily="2" charset="-122"/>
              </a:rPr>
              <a:t>r</a:t>
            </a:r>
            <a:r>
              <a:rPr lang="en-US" altLang="zh-CN" sz="2800" b="1" i="1">
                <a:solidFill>
                  <a:schemeClr val="tx1"/>
                </a:solidFill>
                <a:ea typeface="黑体" pitchFamily="2" charset="-122"/>
              </a:rPr>
              <a:t>S </a:t>
            </a:r>
            <a:r>
              <a:rPr lang="en-US" altLang="zh-CN" sz="2800" b="1" baseline="30000">
                <a:solidFill>
                  <a:schemeClr val="tx1"/>
                </a:solidFill>
                <a:ea typeface="黑体" pitchFamily="2" charset="-122"/>
                <a:sym typeface="Symbol" pitchFamily="18" charset="2"/>
              </a:rPr>
              <a:t></a:t>
            </a:r>
          </a:p>
        </p:txBody>
      </p:sp>
      <p:grpSp>
        <p:nvGrpSpPr>
          <p:cNvPr id="518150" name="Group 6"/>
          <p:cNvGrpSpPr>
            <a:grpSpLocks/>
          </p:cNvGrpSpPr>
          <p:nvPr/>
        </p:nvGrpSpPr>
        <p:grpSpPr bwMode="auto">
          <a:xfrm>
            <a:off x="2133600" y="3429001"/>
            <a:ext cx="6781800" cy="1204913"/>
            <a:chOff x="384" y="2160"/>
            <a:chExt cx="4272" cy="759"/>
          </a:xfrm>
        </p:grpSpPr>
        <p:sp>
          <p:nvSpPr>
            <p:cNvPr id="518151" name="Text Box 7"/>
            <p:cNvSpPr txBox="1">
              <a:spLocks noChangeArrowheads="1"/>
            </p:cNvSpPr>
            <p:nvPr/>
          </p:nvSpPr>
          <p:spPr bwMode="auto">
            <a:xfrm>
              <a:off x="384" y="2160"/>
              <a:ext cx="2400" cy="327"/>
            </a:xfrm>
            <a:prstGeom prst="rect">
              <a:avLst/>
            </a:prstGeom>
            <a:noFill/>
            <a:ln w="9525">
              <a:noFill/>
              <a:miter lim="800000"/>
              <a:headEnd/>
              <a:tailEnd/>
            </a:ln>
            <a:effectLst/>
          </p:spPr>
          <p:txBody>
            <a:bodyPr>
              <a:spAutoFit/>
            </a:bodyPr>
            <a:lstStyle/>
            <a:p>
              <a:pPr algn="just">
                <a:lnSpc>
                  <a:spcPct val="100000"/>
                </a:lnSpc>
              </a:pPr>
              <a:r>
                <a:rPr lang="zh-CN" altLang="en-US" sz="2800" b="1">
                  <a:solidFill>
                    <a:schemeClr val="tx1"/>
                  </a:solidFill>
                  <a:latin typeface="楷体_GB2312" pitchFamily="49" charset="-122"/>
                  <a:ea typeface="楷体_GB2312" pitchFamily="49" charset="-122"/>
                </a:rPr>
                <a:t>将两式合并得</a:t>
              </a:r>
              <a:r>
                <a:rPr lang="en-US" altLang="zh-CN" sz="2800" b="1">
                  <a:solidFill>
                    <a:schemeClr val="tx1"/>
                  </a:solidFill>
                  <a:latin typeface="楷体_GB2312" pitchFamily="49" charset="-122"/>
                  <a:ea typeface="楷体_GB2312" pitchFamily="49" charset="-122"/>
                </a:rPr>
                <a:t>:</a:t>
              </a:r>
            </a:p>
          </p:txBody>
        </p:sp>
        <p:sp>
          <p:nvSpPr>
            <p:cNvPr id="518152" name="Text Box 8"/>
            <p:cNvSpPr txBox="1">
              <a:spLocks noChangeArrowheads="1"/>
            </p:cNvSpPr>
            <p:nvPr/>
          </p:nvSpPr>
          <p:spPr bwMode="auto">
            <a:xfrm>
              <a:off x="960" y="2592"/>
              <a:ext cx="3696" cy="327"/>
            </a:xfrm>
            <a:prstGeom prst="rect">
              <a:avLst/>
            </a:prstGeom>
            <a:noFill/>
            <a:ln w="9525">
              <a:noFill/>
              <a:miter lim="800000"/>
              <a:headEnd/>
              <a:tailEnd/>
            </a:ln>
            <a:effectLst/>
          </p:spPr>
          <p:txBody>
            <a:bodyPr>
              <a:spAutoFit/>
            </a:bodyPr>
            <a:lstStyle/>
            <a:p>
              <a:pPr algn="ctr">
                <a:lnSpc>
                  <a:spcPct val="100000"/>
                </a:lnSpc>
              </a:pPr>
              <a:r>
                <a:rPr lang="en-US" altLang="zh-CN" sz="2800" b="1">
                  <a:solidFill>
                    <a:schemeClr val="tx1"/>
                  </a:solidFill>
                  <a:ea typeface="黑体" pitchFamily="2" charset="-122"/>
                </a:rPr>
                <a:t>–</a:t>
              </a:r>
              <a:r>
                <a:rPr lang="en-US" altLang="zh-CN" sz="2800" b="1" i="1">
                  <a:solidFill>
                    <a:schemeClr val="tx1"/>
                  </a:solidFill>
                  <a:ea typeface="黑体" pitchFamily="2" charset="-122"/>
                </a:rPr>
                <a:t>RT</a:t>
              </a:r>
              <a:r>
                <a:rPr lang="en-US" altLang="zh-CN" sz="2800" b="1">
                  <a:solidFill>
                    <a:schemeClr val="tx1"/>
                  </a:solidFill>
                  <a:ea typeface="黑体" pitchFamily="2" charset="-122"/>
                </a:rPr>
                <a:t>ln</a:t>
              </a:r>
              <a:r>
                <a:rPr lang="en-US" altLang="zh-CN" sz="2800" b="1" i="1">
                  <a:solidFill>
                    <a:schemeClr val="tx1"/>
                  </a:solidFill>
                  <a:ea typeface="黑体" pitchFamily="2" charset="-122"/>
                </a:rPr>
                <a:t>K </a:t>
              </a:r>
              <a:r>
                <a:rPr lang="en-US" altLang="zh-CN" sz="2800" b="1" baseline="30000">
                  <a:solidFill>
                    <a:schemeClr val="tx1"/>
                  </a:solidFill>
                  <a:sym typeface="Symbol" pitchFamily="18" charset="2"/>
                </a:rPr>
                <a:t></a:t>
              </a:r>
              <a:r>
                <a:rPr lang="en-US" altLang="zh-CN" sz="2800" b="1" i="1" baseline="30000">
                  <a:solidFill>
                    <a:schemeClr val="tx1"/>
                  </a:solidFill>
                  <a:ea typeface="黑体" pitchFamily="2" charset="-122"/>
                </a:rPr>
                <a:t> </a:t>
              </a:r>
              <a:r>
                <a:rPr lang="en-US" altLang="zh-CN" sz="2800" b="1">
                  <a:solidFill>
                    <a:schemeClr val="tx1"/>
                  </a:solidFill>
                  <a:ea typeface="黑体" pitchFamily="2" charset="-122"/>
                </a:rPr>
                <a:t>=  △</a:t>
              </a:r>
              <a:r>
                <a:rPr lang="en-US" altLang="zh-CN" sz="2800" b="1" baseline="-25000">
                  <a:solidFill>
                    <a:schemeClr val="tx1"/>
                  </a:solidFill>
                  <a:ea typeface="黑体" pitchFamily="2" charset="-122"/>
                </a:rPr>
                <a:t>r</a:t>
              </a:r>
              <a:r>
                <a:rPr lang="en-US" altLang="zh-CN" sz="2800" b="1" i="1">
                  <a:solidFill>
                    <a:schemeClr val="tx1"/>
                  </a:solidFill>
                  <a:ea typeface="黑体" pitchFamily="2" charset="-122"/>
                </a:rPr>
                <a:t>H </a:t>
              </a:r>
              <a:r>
                <a:rPr lang="en-US" altLang="zh-CN" sz="2800" b="1" baseline="30000">
                  <a:solidFill>
                    <a:schemeClr val="tx1"/>
                  </a:solidFill>
                  <a:ea typeface="黑体" pitchFamily="2" charset="-122"/>
                  <a:sym typeface="Symbol" pitchFamily="18" charset="2"/>
                </a:rPr>
                <a:t> </a:t>
              </a:r>
              <a:r>
                <a:rPr lang="en-US" altLang="zh-CN" sz="2800" b="1">
                  <a:solidFill>
                    <a:schemeClr val="tx1"/>
                  </a:solidFill>
                  <a:ea typeface="黑体" pitchFamily="2" charset="-122"/>
                </a:rPr>
                <a:t>- </a:t>
              </a:r>
              <a:r>
                <a:rPr lang="en-US" altLang="zh-CN" sz="2800" b="1" i="1">
                  <a:solidFill>
                    <a:schemeClr val="tx1"/>
                  </a:solidFill>
                  <a:ea typeface="黑体" pitchFamily="2" charset="-122"/>
                </a:rPr>
                <a:t>T</a:t>
              </a:r>
              <a:r>
                <a:rPr lang="en-US" altLang="zh-CN" sz="2800" b="1">
                  <a:solidFill>
                    <a:schemeClr val="tx1"/>
                  </a:solidFill>
                  <a:ea typeface="黑体" pitchFamily="2" charset="-122"/>
                </a:rPr>
                <a:t>△</a:t>
              </a:r>
              <a:r>
                <a:rPr lang="en-US" altLang="zh-CN" sz="2800" b="1" baseline="-25000">
                  <a:solidFill>
                    <a:schemeClr val="tx1"/>
                  </a:solidFill>
                  <a:ea typeface="黑体" pitchFamily="2" charset="-122"/>
                </a:rPr>
                <a:t>r</a:t>
              </a:r>
              <a:r>
                <a:rPr lang="en-US" altLang="zh-CN" sz="2800" b="1" i="1">
                  <a:solidFill>
                    <a:schemeClr val="tx1"/>
                  </a:solidFill>
                  <a:ea typeface="黑体" pitchFamily="2" charset="-122"/>
                </a:rPr>
                <a:t>S </a:t>
              </a:r>
              <a:r>
                <a:rPr lang="en-US" altLang="zh-CN" sz="2800" b="1" baseline="30000">
                  <a:solidFill>
                    <a:schemeClr val="tx1"/>
                  </a:solidFill>
                  <a:ea typeface="黑体" pitchFamily="2" charset="-122"/>
                  <a:sym typeface="Symbol" pitchFamily="18" charset="2"/>
                </a:rPr>
                <a:t></a:t>
              </a:r>
            </a:p>
          </p:txBody>
        </p:sp>
      </p:grpSp>
      <p:graphicFrame>
        <p:nvGraphicFramePr>
          <p:cNvPr id="518153" name="Object 9"/>
          <p:cNvGraphicFramePr>
            <a:graphicFrameLocks noChangeAspect="1"/>
          </p:cNvGraphicFramePr>
          <p:nvPr/>
        </p:nvGraphicFramePr>
        <p:xfrm>
          <a:off x="3632200" y="4868864"/>
          <a:ext cx="3849688" cy="1093787"/>
        </p:xfrm>
        <a:graphic>
          <a:graphicData uri="http://schemas.openxmlformats.org/presentationml/2006/ole">
            <mc:AlternateContent xmlns:mc="http://schemas.openxmlformats.org/markup-compatibility/2006">
              <mc:Choice xmlns:v="urn:schemas-microsoft-com:vml" Requires="v">
                <p:oleObj spid="_x0000_s518219" name="Equation" r:id="rId3" imgW="1498320" imgH="419040" progId="Equation.DSMT4">
                  <p:embed/>
                </p:oleObj>
              </mc:Choice>
              <mc:Fallback>
                <p:oleObj name="Equation" r:id="rId3" imgW="1498320" imgH="41904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2200" y="4868864"/>
                        <a:ext cx="3849688" cy="1093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8154" name="Text Box 10"/>
          <p:cNvSpPr txBox="1">
            <a:spLocks noGrp="1" noChangeArrowheads="1"/>
          </p:cNvSpPr>
          <p:nvPr>
            <p:ph type="title"/>
          </p:nvPr>
        </p:nvSpPr>
        <p:spPr>
          <a:xfrm>
            <a:off x="3287713" y="188914"/>
            <a:ext cx="4468812" cy="579437"/>
          </a:xfrm>
          <a:noFill/>
          <a:ln/>
        </p:spPr>
        <p:txBody>
          <a:bodyPr/>
          <a:lstStyle/>
          <a:p>
            <a:pPr algn="ctr">
              <a:spcBef>
                <a:spcPct val="50000"/>
              </a:spcBef>
            </a:pPr>
            <a:r>
              <a:rPr kumimoji="1" lang="zh-CN" altLang="en-US">
                <a:solidFill>
                  <a:schemeClr val="tx1"/>
                </a:solidFill>
                <a:latin typeface="楷体_GB2312" pitchFamily="49" charset="-122"/>
                <a:ea typeface="楷体_GB2312" pitchFamily="49" charset="-122"/>
              </a:rPr>
              <a:t>温度对化学平衡的影响 </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18150"/>
                                        </p:tgtEl>
                                        <p:attrNameLst>
                                          <p:attrName>style.visibility</p:attrName>
                                        </p:attrNameLst>
                                      </p:cBhvr>
                                      <p:to>
                                        <p:strVal val="visible"/>
                                      </p:to>
                                    </p:set>
                                    <p:animEffect transition="in" filter="checkerboard(across)">
                                      <p:cBhvr>
                                        <p:cTn id="7" dur="500"/>
                                        <p:tgtEl>
                                          <p:spTgt spid="51815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18153"/>
                                        </p:tgtEl>
                                        <p:attrNameLst>
                                          <p:attrName>style.visibility</p:attrName>
                                        </p:attrNameLst>
                                      </p:cBhvr>
                                      <p:to>
                                        <p:strVal val="visible"/>
                                      </p:to>
                                    </p:set>
                                    <p:animEffect transition="in" filter="checkerboard(across)">
                                      <p:cBhvr>
                                        <p:cTn id="12" dur="500"/>
                                        <p:tgtEl>
                                          <p:spTgt spid="518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D2420DB8-3852-4B0B-93EE-984726D5C23A}" type="slidenum">
              <a:rPr lang="en-US" altLang="zh-CN"/>
              <a:pPr/>
              <a:t>95</a:t>
            </a:fld>
            <a:endParaRPr lang="en-US" altLang="zh-CN"/>
          </a:p>
        </p:txBody>
      </p:sp>
      <p:sp>
        <p:nvSpPr>
          <p:cNvPr id="519170" name="Text Box 2"/>
          <p:cNvSpPr txBox="1">
            <a:spLocks noChangeArrowheads="1"/>
          </p:cNvSpPr>
          <p:nvPr/>
        </p:nvSpPr>
        <p:spPr bwMode="auto">
          <a:xfrm>
            <a:off x="3071813" y="260350"/>
            <a:ext cx="4468812" cy="579438"/>
          </a:xfrm>
          <a:prstGeom prst="rect">
            <a:avLst/>
          </a:prstGeom>
          <a:noFill/>
          <a:ln w="9525">
            <a:noFill/>
            <a:miter lim="800000"/>
            <a:headEnd/>
            <a:tailEnd/>
          </a:ln>
          <a:effectLst/>
        </p:spPr>
        <p:txBody>
          <a:bodyPr wrap="none" anchor="ctr">
            <a:spAutoFit/>
          </a:bodyPr>
          <a:lstStyle/>
          <a:p>
            <a:pPr algn="ctr">
              <a:lnSpc>
                <a:spcPct val="100000"/>
              </a:lnSpc>
            </a:pPr>
            <a:r>
              <a:rPr lang="zh-CN" altLang="en-US" b="1">
                <a:solidFill>
                  <a:schemeClr val="tx1"/>
                </a:solidFill>
                <a:latin typeface="楷体_GB2312" pitchFamily="49" charset="-122"/>
                <a:ea typeface="楷体_GB2312" pitchFamily="49" charset="-122"/>
              </a:rPr>
              <a:t>温度对化学平衡的影响 </a:t>
            </a:r>
          </a:p>
        </p:txBody>
      </p:sp>
      <p:sp>
        <p:nvSpPr>
          <p:cNvPr id="519171" name="Text Box 3"/>
          <p:cNvSpPr txBox="1">
            <a:spLocks noChangeArrowheads="1"/>
          </p:cNvSpPr>
          <p:nvPr/>
        </p:nvSpPr>
        <p:spPr bwMode="auto">
          <a:xfrm>
            <a:off x="1703388" y="908050"/>
            <a:ext cx="8763000" cy="1117600"/>
          </a:xfrm>
          <a:prstGeom prst="rect">
            <a:avLst/>
          </a:prstGeom>
          <a:noFill/>
          <a:ln w="9525">
            <a:noFill/>
            <a:miter lim="800000"/>
            <a:headEnd/>
            <a:tailEnd/>
          </a:ln>
          <a:effectLst/>
        </p:spPr>
        <p:txBody>
          <a:bodyPr>
            <a:spAutoFit/>
          </a:bodyPr>
          <a:lstStyle/>
          <a:p>
            <a:pPr algn="just">
              <a:lnSpc>
                <a:spcPct val="120000"/>
              </a:lnSpc>
            </a:pPr>
            <a:r>
              <a:rPr lang="en-US" altLang="zh-CN" sz="2800" b="1">
                <a:solidFill>
                  <a:schemeClr val="tx1"/>
                </a:solidFill>
                <a:latin typeface="楷体_GB2312" pitchFamily="49" charset="-122"/>
                <a:ea typeface="楷体_GB2312" pitchFamily="49" charset="-122"/>
              </a:rPr>
              <a:t>    </a:t>
            </a:r>
            <a:r>
              <a:rPr lang="zh-CN" altLang="en-US" sz="2800" b="1">
                <a:solidFill>
                  <a:schemeClr val="tx1"/>
                </a:solidFill>
                <a:latin typeface="楷体_GB2312" pitchFamily="49" charset="-122"/>
                <a:ea typeface="楷体_GB2312" pitchFamily="49" charset="-122"/>
              </a:rPr>
              <a:t>设</a:t>
            </a:r>
            <a:r>
              <a:rPr lang="en-US" altLang="zh-CN" sz="2800" b="1" i="1">
                <a:solidFill>
                  <a:schemeClr val="tx1"/>
                </a:solidFill>
                <a:latin typeface="楷体_GB2312" pitchFamily="49" charset="-122"/>
                <a:ea typeface="楷体_GB2312" pitchFamily="49" charset="-122"/>
              </a:rPr>
              <a:t>T</a:t>
            </a:r>
            <a:r>
              <a:rPr lang="en-US" altLang="zh-CN" sz="2800" b="1" baseline="-30000">
                <a:solidFill>
                  <a:schemeClr val="tx1"/>
                </a:solidFill>
                <a:latin typeface="楷体_GB2312" pitchFamily="49" charset="-122"/>
                <a:ea typeface="楷体_GB2312" pitchFamily="49" charset="-122"/>
              </a:rPr>
              <a:t>1</a:t>
            </a:r>
            <a:r>
              <a:rPr lang="zh-CN" altLang="en-US" sz="2800" b="1">
                <a:solidFill>
                  <a:schemeClr val="tx1"/>
                </a:solidFill>
                <a:latin typeface="楷体_GB2312" pitchFamily="49" charset="-122"/>
                <a:ea typeface="楷体_GB2312" pitchFamily="49" charset="-122"/>
              </a:rPr>
              <a:t>和</a:t>
            </a:r>
            <a:r>
              <a:rPr lang="en-US" altLang="zh-CN" sz="2800" b="1" i="1">
                <a:solidFill>
                  <a:schemeClr val="tx1"/>
                </a:solidFill>
                <a:latin typeface="楷体_GB2312" pitchFamily="49" charset="-122"/>
                <a:ea typeface="楷体_GB2312" pitchFamily="49" charset="-122"/>
              </a:rPr>
              <a:t>T</a:t>
            </a:r>
            <a:r>
              <a:rPr lang="en-US" altLang="zh-CN" sz="2800" b="1" baseline="-30000">
                <a:solidFill>
                  <a:schemeClr val="tx1"/>
                </a:solidFill>
                <a:latin typeface="楷体_GB2312" pitchFamily="49" charset="-122"/>
                <a:ea typeface="楷体_GB2312" pitchFamily="49" charset="-122"/>
              </a:rPr>
              <a:t>2</a:t>
            </a:r>
            <a:r>
              <a:rPr lang="zh-CN" altLang="en-US" sz="2800" b="1">
                <a:solidFill>
                  <a:schemeClr val="tx1"/>
                </a:solidFill>
                <a:latin typeface="楷体_GB2312" pitchFamily="49" charset="-122"/>
                <a:ea typeface="楷体_GB2312" pitchFamily="49" charset="-122"/>
              </a:rPr>
              <a:t>时</a:t>
            </a:r>
            <a:r>
              <a:rPr lang="en-US" altLang="zh-CN" sz="2800" b="1">
                <a:solidFill>
                  <a:schemeClr val="tx1"/>
                </a:solidFill>
                <a:latin typeface="楷体_GB2312" pitchFamily="49" charset="-122"/>
                <a:ea typeface="楷体_GB2312" pitchFamily="49" charset="-122"/>
              </a:rPr>
              <a:t>,</a:t>
            </a:r>
            <a:r>
              <a:rPr lang="zh-CN" altLang="en-US" sz="2800" b="1">
                <a:solidFill>
                  <a:schemeClr val="tx1"/>
                </a:solidFill>
                <a:latin typeface="楷体_GB2312" pitchFamily="49" charset="-122"/>
                <a:ea typeface="楷体_GB2312" pitchFamily="49" charset="-122"/>
              </a:rPr>
              <a:t>平衡常数分别为</a:t>
            </a:r>
            <a:r>
              <a:rPr lang="en-US" altLang="zh-CN" sz="2800" b="1" i="1">
                <a:solidFill>
                  <a:schemeClr val="tx1"/>
                </a:solidFill>
                <a:latin typeface="楷体_GB2312" pitchFamily="49" charset="-122"/>
                <a:ea typeface="楷体_GB2312" pitchFamily="49" charset="-122"/>
              </a:rPr>
              <a:t>K</a:t>
            </a:r>
            <a:r>
              <a:rPr lang="en-US" altLang="zh-CN" sz="2800" b="1" baseline="-30000">
                <a:solidFill>
                  <a:schemeClr val="tx1"/>
                </a:solidFill>
                <a:latin typeface="楷体_GB2312" pitchFamily="49" charset="-122"/>
                <a:ea typeface="楷体_GB2312" pitchFamily="49" charset="-122"/>
              </a:rPr>
              <a:t>1</a:t>
            </a:r>
            <a:r>
              <a:rPr lang="zh-CN" altLang="en-US" sz="2800" b="1">
                <a:solidFill>
                  <a:schemeClr val="tx1"/>
                </a:solidFill>
                <a:latin typeface="楷体_GB2312" pitchFamily="49" charset="-122"/>
                <a:ea typeface="楷体_GB2312" pitchFamily="49" charset="-122"/>
              </a:rPr>
              <a:t>和</a:t>
            </a:r>
            <a:r>
              <a:rPr lang="en-US" altLang="zh-CN" sz="2800" b="1" i="1">
                <a:solidFill>
                  <a:schemeClr val="tx1"/>
                </a:solidFill>
                <a:latin typeface="楷体_GB2312" pitchFamily="49" charset="-122"/>
                <a:ea typeface="楷体_GB2312" pitchFamily="49" charset="-122"/>
              </a:rPr>
              <a:t>K</a:t>
            </a:r>
            <a:r>
              <a:rPr lang="en-US" altLang="zh-CN" sz="2800" b="1" baseline="-30000">
                <a:solidFill>
                  <a:schemeClr val="tx1"/>
                </a:solidFill>
                <a:latin typeface="楷体_GB2312" pitchFamily="49" charset="-122"/>
                <a:ea typeface="楷体_GB2312" pitchFamily="49" charset="-122"/>
              </a:rPr>
              <a:t>2</a:t>
            </a:r>
            <a:r>
              <a:rPr lang="zh-CN" altLang="en-US" sz="2800" b="1">
                <a:solidFill>
                  <a:schemeClr val="tx1"/>
                </a:solidFill>
                <a:latin typeface="楷体_GB2312" pitchFamily="49" charset="-122"/>
                <a:ea typeface="楷体_GB2312" pitchFamily="49" charset="-122"/>
              </a:rPr>
              <a:t>。△</a:t>
            </a:r>
            <a:r>
              <a:rPr lang="en-US" altLang="zh-CN" sz="2800" b="1">
                <a:solidFill>
                  <a:schemeClr val="tx1"/>
                </a:solidFill>
                <a:latin typeface="楷体_GB2312" pitchFamily="49" charset="-122"/>
                <a:ea typeface="楷体_GB2312" pitchFamily="49" charset="-122"/>
              </a:rPr>
              <a:t>H</a:t>
            </a:r>
            <a:r>
              <a:rPr lang="en-US" altLang="zh-CN" sz="2800" b="1" baseline="30000">
                <a:solidFill>
                  <a:schemeClr val="tx1"/>
                </a:solidFill>
                <a:latin typeface="楷体_GB2312" pitchFamily="49" charset="-122"/>
                <a:ea typeface="楷体_GB2312" pitchFamily="49" charset="-122"/>
                <a:sym typeface="Symbol" pitchFamily="18" charset="2"/>
              </a:rPr>
              <a:t></a:t>
            </a:r>
            <a:r>
              <a:rPr lang="en-US" altLang="zh-CN" sz="2800" b="1">
                <a:solidFill>
                  <a:schemeClr val="tx1"/>
                </a:solidFill>
                <a:latin typeface="楷体_GB2312" pitchFamily="49" charset="-122"/>
                <a:ea typeface="楷体_GB2312" pitchFamily="49" charset="-122"/>
              </a:rPr>
              <a:t>,△S</a:t>
            </a:r>
            <a:r>
              <a:rPr lang="en-US" altLang="zh-CN" sz="2800" b="1" baseline="30000">
                <a:solidFill>
                  <a:schemeClr val="tx1"/>
                </a:solidFill>
                <a:latin typeface="楷体_GB2312" pitchFamily="49" charset="-122"/>
                <a:ea typeface="楷体_GB2312" pitchFamily="49" charset="-122"/>
                <a:sym typeface="Symbol" pitchFamily="18" charset="2"/>
              </a:rPr>
              <a:t></a:t>
            </a:r>
            <a:r>
              <a:rPr lang="zh-CN" altLang="en-US" sz="2800" b="1">
                <a:solidFill>
                  <a:schemeClr val="tx1"/>
                </a:solidFill>
                <a:latin typeface="楷体_GB2312" pitchFamily="49" charset="-122"/>
                <a:ea typeface="楷体_GB2312" pitchFamily="49" charset="-122"/>
              </a:rPr>
              <a:t>一定温度范围内变化不大</a:t>
            </a:r>
            <a:r>
              <a:rPr lang="en-US" altLang="zh-CN" sz="2800" b="1">
                <a:solidFill>
                  <a:schemeClr val="tx1"/>
                </a:solidFill>
                <a:latin typeface="楷体_GB2312" pitchFamily="49" charset="-122"/>
                <a:ea typeface="楷体_GB2312" pitchFamily="49" charset="-122"/>
              </a:rPr>
              <a:t>,</a:t>
            </a:r>
            <a:r>
              <a:rPr lang="zh-CN" altLang="en-US" sz="2800" b="1">
                <a:solidFill>
                  <a:schemeClr val="tx1"/>
                </a:solidFill>
                <a:latin typeface="楷体_GB2312" pitchFamily="49" charset="-122"/>
                <a:ea typeface="楷体_GB2312" pitchFamily="49" charset="-122"/>
              </a:rPr>
              <a:t>则</a:t>
            </a:r>
            <a:r>
              <a:rPr lang="en-US" altLang="zh-CN" sz="2800" b="1">
                <a:solidFill>
                  <a:schemeClr val="tx1"/>
                </a:solidFill>
                <a:latin typeface="楷体_GB2312" pitchFamily="49" charset="-122"/>
                <a:ea typeface="楷体_GB2312" pitchFamily="49" charset="-122"/>
              </a:rPr>
              <a:t>:</a:t>
            </a:r>
          </a:p>
        </p:txBody>
      </p:sp>
      <p:graphicFrame>
        <p:nvGraphicFramePr>
          <p:cNvPr id="519172" name="Object 4"/>
          <p:cNvGraphicFramePr>
            <a:graphicFrameLocks noChangeAspect="1"/>
          </p:cNvGraphicFramePr>
          <p:nvPr/>
        </p:nvGraphicFramePr>
        <p:xfrm>
          <a:off x="2208214" y="2276476"/>
          <a:ext cx="3608387" cy="1139825"/>
        </p:xfrm>
        <a:graphic>
          <a:graphicData uri="http://schemas.openxmlformats.org/presentationml/2006/ole">
            <mc:AlternateContent xmlns:mc="http://schemas.openxmlformats.org/markup-compatibility/2006">
              <mc:Choice xmlns:v="urn:schemas-microsoft-com:vml" Requires="v">
                <p:oleObj spid="_x0000_s519437" name="Equation" r:id="rId3" imgW="1485720" imgH="457200" progId="Equation.DSMT4">
                  <p:embed/>
                </p:oleObj>
              </mc:Choice>
              <mc:Fallback>
                <p:oleObj name="Equation" r:id="rId3" imgW="1485720" imgH="4572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4" y="2276476"/>
                        <a:ext cx="3608387" cy="113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9173" name="Object 5"/>
          <p:cNvGraphicFramePr>
            <a:graphicFrameLocks noChangeAspect="1"/>
          </p:cNvGraphicFramePr>
          <p:nvPr/>
        </p:nvGraphicFramePr>
        <p:xfrm>
          <a:off x="6167439" y="2276475"/>
          <a:ext cx="3582987" cy="1125538"/>
        </p:xfrm>
        <a:graphic>
          <a:graphicData uri="http://schemas.openxmlformats.org/presentationml/2006/ole">
            <mc:AlternateContent xmlns:mc="http://schemas.openxmlformats.org/markup-compatibility/2006">
              <mc:Choice xmlns:v="urn:schemas-microsoft-com:vml" Requires="v">
                <p:oleObj spid="_x0000_s519438" name="Equation" r:id="rId5" imgW="1485720" imgH="457200" progId="Equation.DSMT4">
                  <p:embed/>
                </p:oleObj>
              </mc:Choice>
              <mc:Fallback>
                <p:oleObj name="Equation" r:id="rId5" imgW="1485720" imgH="45720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7439" y="2276475"/>
                        <a:ext cx="3582987" cy="1125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9174" name="Text Box 6"/>
          <p:cNvSpPr txBox="1">
            <a:spLocks noChangeArrowheads="1"/>
          </p:cNvSpPr>
          <p:nvPr/>
        </p:nvSpPr>
        <p:spPr bwMode="auto">
          <a:xfrm>
            <a:off x="2063750" y="3716338"/>
            <a:ext cx="5486400" cy="519112"/>
          </a:xfrm>
          <a:prstGeom prst="rect">
            <a:avLst/>
          </a:prstGeom>
          <a:noFill/>
          <a:ln w="9525">
            <a:noFill/>
            <a:miter lim="800000"/>
            <a:headEnd/>
            <a:tailEnd/>
          </a:ln>
          <a:effectLst/>
        </p:spPr>
        <p:txBody>
          <a:bodyPr>
            <a:spAutoFit/>
          </a:bodyPr>
          <a:lstStyle/>
          <a:p>
            <a:pPr>
              <a:lnSpc>
                <a:spcPct val="100000"/>
              </a:lnSpc>
            </a:pPr>
            <a:r>
              <a:rPr lang="zh-CN" altLang="en-US" sz="2800" b="1">
                <a:solidFill>
                  <a:schemeClr val="tx1"/>
                </a:solidFill>
                <a:latin typeface="楷体_GB2312" pitchFamily="49" charset="-122"/>
                <a:ea typeface="楷体_GB2312" pitchFamily="49" charset="-122"/>
              </a:rPr>
              <a:t>上两式相减并加以整理得： </a:t>
            </a:r>
          </a:p>
        </p:txBody>
      </p:sp>
      <p:graphicFrame>
        <p:nvGraphicFramePr>
          <p:cNvPr id="519175" name="Object 7"/>
          <p:cNvGraphicFramePr>
            <a:graphicFrameLocks noChangeAspect="1"/>
          </p:cNvGraphicFramePr>
          <p:nvPr/>
        </p:nvGraphicFramePr>
        <p:xfrm>
          <a:off x="2241550" y="4646614"/>
          <a:ext cx="3373438" cy="1239837"/>
        </p:xfrm>
        <a:graphic>
          <a:graphicData uri="http://schemas.openxmlformats.org/presentationml/2006/ole">
            <mc:AlternateContent xmlns:mc="http://schemas.openxmlformats.org/markup-compatibility/2006">
              <mc:Choice xmlns:v="urn:schemas-microsoft-com:vml" Requires="v">
                <p:oleObj spid="_x0000_s519439" name="Equation" r:id="rId7" imgW="1396800" imgH="507960" progId="Equation.DSMT4">
                  <p:embed/>
                </p:oleObj>
              </mc:Choice>
              <mc:Fallback>
                <p:oleObj name="Equation" r:id="rId7" imgW="1396800" imgH="507960" progId="Equation.DSMT4">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1550" y="4646614"/>
                        <a:ext cx="3373438" cy="1239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9176" name="Object 8"/>
          <p:cNvGraphicFramePr>
            <a:graphicFrameLocks noChangeAspect="1"/>
          </p:cNvGraphicFramePr>
          <p:nvPr/>
        </p:nvGraphicFramePr>
        <p:xfrm>
          <a:off x="6116639" y="4662489"/>
          <a:ext cx="3387725" cy="1241425"/>
        </p:xfrm>
        <a:graphic>
          <a:graphicData uri="http://schemas.openxmlformats.org/presentationml/2006/ole">
            <mc:AlternateContent xmlns:mc="http://schemas.openxmlformats.org/markup-compatibility/2006">
              <mc:Choice xmlns:v="urn:schemas-microsoft-com:vml" Requires="v">
                <p:oleObj spid="_x0000_s519440" name="Equation" r:id="rId9" imgW="1396800" imgH="507960" progId="Equation.DSMT4">
                  <p:embed/>
                </p:oleObj>
              </mc:Choice>
              <mc:Fallback>
                <p:oleObj name="Equation" r:id="rId9" imgW="1396800" imgH="507960" progId="Equation.DSMT4">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6639" y="4662489"/>
                        <a:ext cx="3387725" cy="1241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19172"/>
                                        </p:tgtEl>
                                        <p:attrNameLst>
                                          <p:attrName>style.visibility</p:attrName>
                                        </p:attrNameLst>
                                      </p:cBhvr>
                                      <p:to>
                                        <p:strVal val="visible"/>
                                      </p:to>
                                    </p:set>
                                    <p:animEffect transition="in" filter="checkerboard(across)">
                                      <p:cBhvr>
                                        <p:cTn id="7" dur="500"/>
                                        <p:tgtEl>
                                          <p:spTgt spid="51917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19173"/>
                                        </p:tgtEl>
                                        <p:attrNameLst>
                                          <p:attrName>style.visibility</p:attrName>
                                        </p:attrNameLst>
                                      </p:cBhvr>
                                      <p:to>
                                        <p:strVal val="visible"/>
                                      </p:to>
                                    </p:set>
                                    <p:animEffect transition="in" filter="checkerboard(across)">
                                      <p:cBhvr>
                                        <p:cTn id="12" dur="500"/>
                                        <p:tgtEl>
                                          <p:spTgt spid="51917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19174"/>
                                        </p:tgtEl>
                                        <p:attrNameLst>
                                          <p:attrName>style.visibility</p:attrName>
                                        </p:attrNameLst>
                                      </p:cBhvr>
                                      <p:to>
                                        <p:strVal val="visible"/>
                                      </p:to>
                                    </p:set>
                                    <p:animEffect transition="in" filter="checkerboard(across)">
                                      <p:cBhvr>
                                        <p:cTn id="17" dur="500"/>
                                        <p:tgtEl>
                                          <p:spTgt spid="51917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19175"/>
                                        </p:tgtEl>
                                        <p:attrNameLst>
                                          <p:attrName>style.visibility</p:attrName>
                                        </p:attrNameLst>
                                      </p:cBhvr>
                                      <p:to>
                                        <p:strVal val="visible"/>
                                      </p:to>
                                    </p:set>
                                    <p:animEffect transition="in" filter="checkerboard(across)">
                                      <p:cBhvr>
                                        <p:cTn id="22" dur="500"/>
                                        <p:tgtEl>
                                          <p:spTgt spid="51917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19176"/>
                                        </p:tgtEl>
                                        <p:attrNameLst>
                                          <p:attrName>style.visibility</p:attrName>
                                        </p:attrNameLst>
                                      </p:cBhvr>
                                      <p:to>
                                        <p:strVal val="visible"/>
                                      </p:to>
                                    </p:set>
                                    <p:animEffect transition="in" filter="checkerboard(across)">
                                      <p:cBhvr>
                                        <p:cTn id="27" dur="500"/>
                                        <p:tgtEl>
                                          <p:spTgt spid="519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4"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8C1E8C26-3812-44D4-A820-604B65FE18B5}" type="slidenum">
              <a:rPr lang="en-US" altLang="zh-CN"/>
              <a:pPr/>
              <a:t>96</a:t>
            </a:fld>
            <a:endParaRPr lang="en-US" altLang="zh-CN"/>
          </a:p>
        </p:txBody>
      </p:sp>
      <p:sp>
        <p:nvSpPr>
          <p:cNvPr id="520194" name="Text Box 2"/>
          <p:cNvSpPr txBox="1">
            <a:spLocks noChangeArrowheads="1"/>
          </p:cNvSpPr>
          <p:nvPr/>
        </p:nvSpPr>
        <p:spPr bwMode="auto">
          <a:xfrm>
            <a:off x="1992313" y="1484313"/>
            <a:ext cx="7885112" cy="1308628"/>
          </a:xfrm>
          <a:prstGeom prst="rect">
            <a:avLst/>
          </a:prstGeom>
          <a:noFill/>
          <a:ln w="9525">
            <a:noFill/>
            <a:miter lim="800000"/>
            <a:headEnd/>
            <a:tailEnd/>
          </a:ln>
          <a:effectLst/>
        </p:spPr>
        <p:txBody>
          <a:bodyPr>
            <a:spAutoFit/>
          </a:bodyPr>
          <a:lstStyle/>
          <a:p>
            <a:pPr algn="just">
              <a:lnSpc>
                <a:spcPct val="150000"/>
              </a:lnSpc>
            </a:pPr>
            <a:r>
              <a:rPr lang="zh-CN" altLang="en-US" sz="2800" b="1">
                <a:solidFill>
                  <a:srgbClr val="CC0000"/>
                </a:solidFill>
                <a:ea typeface="楷体_GB2312" pitchFamily="49" charset="-122"/>
              </a:rPr>
              <a:t>吸热反应</a:t>
            </a:r>
            <a:r>
              <a:rPr lang="en-US" altLang="zh-CN" sz="2800" b="1">
                <a:solidFill>
                  <a:srgbClr val="CC0000"/>
                </a:solidFill>
                <a:ea typeface="楷体_GB2312" pitchFamily="49" charset="-122"/>
              </a:rPr>
              <a:t>:</a:t>
            </a:r>
            <a:r>
              <a:rPr lang="en-US" altLang="zh-CN" sz="2800" b="1">
                <a:solidFill>
                  <a:schemeClr val="tx1"/>
                </a:solidFill>
                <a:ea typeface="楷体_GB2312" pitchFamily="49" charset="-122"/>
              </a:rPr>
              <a:t>△</a:t>
            </a:r>
            <a:r>
              <a:rPr lang="en-US" altLang="zh-CN" sz="2800" b="1" baseline="-25000">
                <a:solidFill>
                  <a:schemeClr val="tx1"/>
                </a:solidFill>
                <a:ea typeface="楷体_GB2312" pitchFamily="49" charset="-122"/>
              </a:rPr>
              <a:t>r</a:t>
            </a:r>
            <a:r>
              <a:rPr lang="en-US" altLang="zh-CN" sz="2800" b="1" i="1">
                <a:solidFill>
                  <a:schemeClr val="tx1"/>
                </a:solidFill>
                <a:ea typeface="楷体_GB2312" pitchFamily="49" charset="-122"/>
              </a:rPr>
              <a:t>H </a:t>
            </a:r>
            <a:r>
              <a:rPr lang="en-US" altLang="zh-CN" sz="2800" b="1" baseline="30000">
                <a:solidFill>
                  <a:schemeClr val="tx1"/>
                </a:solidFill>
                <a:ea typeface="楷体_GB2312" pitchFamily="49" charset="-122"/>
                <a:sym typeface="Symbol" pitchFamily="18" charset="2"/>
              </a:rPr>
              <a:t> </a:t>
            </a:r>
            <a:r>
              <a:rPr lang="en-US" altLang="zh-CN" sz="2800" b="1">
                <a:solidFill>
                  <a:schemeClr val="tx1"/>
                </a:solidFill>
                <a:ea typeface="楷体_GB2312" pitchFamily="49" charset="-122"/>
              </a:rPr>
              <a:t>&gt; 0</a:t>
            </a:r>
            <a:r>
              <a:rPr lang="zh-CN" altLang="en-US" sz="2800" b="1">
                <a:solidFill>
                  <a:schemeClr val="tx1"/>
                </a:solidFill>
                <a:ea typeface="楷体_GB2312" pitchFamily="49" charset="-122"/>
              </a:rPr>
              <a:t>，则温度升高</a:t>
            </a:r>
            <a:r>
              <a:rPr lang="en-US" altLang="zh-CN" sz="2800" b="1">
                <a:solidFill>
                  <a:schemeClr val="tx1"/>
                </a:solidFill>
                <a:ea typeface="楷体_GB2312" pitchFamily="49" charset="-122"/>
              </a:rPr>
              <a:t>(</a:t>
            </a:r>
            <a:r>
              <a:rPr lang="en-US" altLang="zh-CN" sz="2800" b="1" i="1">
                <a:solidFill>
                  <a:schemeClr val="tx1"/>
                </a:solidFill>
                <a:ea typeface="楷体_GB2312" pitchFamily="49" charset="-122"/>
              </a:rPr>
              <a:t>T</a:t>
            </a:r>
            <a:r>
              <a:rPr lang="en-US" altLang="zh-CN" sz="2800" b="1" baseline="-30000">
                <a:solidFill>
                  <a:schemeClr val="tx1"/>
                </a:solidFill>
                <a:ea typeface="楷体_GB2312" pitchFamily="49" charset="-122"/>
              </a:rPr>
              <a:t>2</a:t>
            </a:r>
            <a:r>
              <a:rPr lang="en-US" altLang="zh-CN" sz="2800" b="1">
                <a:solidFill>
                  <a:schemeClr val="tx1"/>
                </a:solidFill>
                <a:ea typeface="楷体_GB2312" pitchFamily="49" charset="-122"/>
              </a:rPr>
              <a:t>&gt;</a:t>
            </a:r>
            <a:r>
              <a:rPr lang="en-US" altLang="zh-CN" sz="2800" b="1" i="1">
                <a:solidFill>
                  <a:schemeClr val="tx1"/>
                </a:solidFill>
                <a:ea typeface="楷体_GB2312" pitchFamily="49" charset="-122"/>
              </a:rPr>
              <a:t>T</a:t>
            </a:r>
            <a:r>
              <a:rPr lang="en-US" altLang="zh-CN" sz="2800" b="1" baseline="-30000">
                <a:solidFill>
                  <a:schemeClr val="tx1"/>
                </a:solidFill>
                <a:ea typeface="楷体_GB2312" pitchFamily="49" charset="-122"/>
              </a:rPr>
              <a:t>1</a:t>
            </a:r>
            <a:r>
              <a:rPr lang="en-US" altLang="zh-CN" sz="2800" b="1">
                <a:solidFill>
                  <a:schemeClr val="tx1"/>
                </a:solidFill>
                <a:ea typeface="楷体_GB2312" pitchFamily="49" charset="-122"/>
              </a:rPr>
              <a:t>),</a:t>
            </a:r>
            <a:r>
              <a:rPr lang="en-US" altLang="zh-CN" sz="2800" b="1" i="1">
                <a:solidFill>
                  <a:schemeClr val="tx1"/>
                </a:solidFill>
                <a:ea typeface="楷体_GB2312" pitchFamily="49" charset="-122"/>
              </a:rPr>
              <a:t>K</a:t>
            </a:r>
            <a:r>
              <a:rPr lang="en-US" altLang="zh-CN" sz="2800" b="1" baseline="-30000">
                <a:solidFill>
                  <a:schemeClr val="tx1"/>
                </a:solidFill>
                <a:ea typeface="楷体_GB2312" pitchFamily="49" charset="-122"/>
              </a:rPr>
              <a:t>2</a:t>
            </a:r>
            <a:r>
              <a:rPr lang="en-US" altLang="zh-CN" sz="2800" b="1">
                <a:solidFill>
                  <a:schemeClr val="tx1"/>
                </a:solidFill>
                <a:ea typeface="楷体_GB2312" pitchFamily="49" charset="-122"/>
              </a:rPr>
              <a:t>&gt;</a:t>
            </a:r>
            <a:r>
              <a:rPr lang="en-US" altLang="zh-CN" sz="2800" b="1" i="1">
                <a:solidFill>
                  <a:schemeClr val="tx1"/>
                </a:solidFill>
                <a:ea typeface="楷体_GB2312" pitchFamily="49" charset="-122"/>
              </a:rPr>
              <a:t>K</a:t>
            </a:r>
            <a:r>
              <a:rPr lang="en-US" altLang="zh-CN" sz="2800" b="1" baseline="-30000">
                <a:solidFill>
                  <a:schemeClr val="tx1"/>
                </a:solidFill>
                <a:ea typeface="楷体_GB2312" pitchFamily="49" charset="-122"/>
              </a:rPr>
              <a:t>1</a:t>
            </a:r>
            <a:r>
              <a:rPr lang="en-US" altLang="zh-CN" sz="2800" b="1">
                <a:solidFill>
                  <a:schemeClr val="tx1"/>
                </a:solidFill>
                <a:ea typeface="楷体_GB2312" pitchFamily="49" charset="-122"/>
              </a:rPr>
              <a:t>, </a:t>
            </a:r>
            <a:r>
              <a:rPr lang="zh-CN" altLang="en-US" sz="2800" b="1">
                <a:solidFill>
                  <a:schemeClr val="tx1"/>
                </a:solidFill>
                <a:ea typeface="楷体_GB2312" pitchFamily="49" charset="-122"/>
              </a:rPr>
              <a:t>有利正向进行，即升高温度有利于吸热反应。</a:t>
            </a:r>
          </a:p>
        </p:txBody>
      </p:sp>
      <p:sp>
        <p:nvSpPr>
          <p:cNvPr id="520195" name="Text Box 3"/>
          <p:cNvSpPr txBox="1">
            <a:spLocks noChangeArrowheads="1"/>
          </p:cNvSpPr>
          <p:nvPr/>
        </p:nvSpPr>
        <p:spPr bwMode="auto">
          <a:xfrm>
            <a:off x="1919288" y="3429000"/>
            <a:ext cx="8208962" cy="1308628"/>
          </a:xfrm>
          <a:prstGeom prst="rect">
            <a:avLst/>
          </a:prstGeom>
          <a:noFill/>
          <a:ln w="9525">
            <a:noFill/>
            <a:miter lim="800000"/>
            <a:headEnd/>
            <a:tailEnd/>
          </a:ln>
          <a:effectLst/>
        </p:spPr>
        <p:txBody>
          <a:bodyPr>
            <a:spAutoFit/>
          </a:bodyPr>
          <a:lstStyle/>
          <a:p>
            <a:pPr algn="just">
              <a:lnSpc>
                <a:spcPct val="150000"/>
              </a:lnSpc>
            </a:pPr>
            <a:r>
              <a:rPr lang="zh-CN" altLang="en-US" sz="2800" b="1">
                <a:solidFill>
                  <a:srgbClr val="CC0000"/>
                </a:solidFill>
                <a:ea typeface="楷体_GB2312" pitchFamily="49" charset="-122"/>
              </a:rPr>
              <a:t>放热反应</a:t>
            </a:r>
            <a:r>
              <a:rPr lang="en-US" altLang="zh-CN" sz="2800" b="1">
                <a:solidFill>
                  <a:srgbClr val="CC0000"/>
                </a:solidFill>
                <a:ea typeface="楷体_GB2312" pitchFamily="49" charset="-122"/>
              </a:rPr>
              <a:t>:</a:t>
            </a:r>
            <a:r>
              <a:rPr lang="en-US" altLang="zh-CN" sz="2800" b="1">
                <a:solidFill>
                  <a:schemeClr val="tx1"/>
                </a:solidFill>
                <a:ea typeface="楷体_GB2312" pitchFamily="49" charset="-122"/>
              </a:rPr>
              <a:t>△</a:t>
            </a:r>
            <a:r>
              <a:rPr lang="en-US" altLang="zh-CN" sz="2800" b="1" baseline="-25000">
                <a:solidFill>
                  <a:schemeClr val="tx1"/>
                </a:solidFill>
                <a:ea typeface="楷体_GB2312" pitchFamily="49" charset="-122"/>
              </a:rPr>
              <a:t>r</a:t>
            </a:r>
            <a:r>
              <a:rPr lang="en-US" altLang="zh-CN" sz="2800" b="1" i="1">
                <a:solidFill>
                  <a:schemeClr val="tx1"/>
                </a:solidFill>
                <a:ea typeface="楷体_GB2312" pitchFamily="49" charset="-122"/>
              </a:rPr>
              <a:t>H </a:t>
            </a:r>
            <a:r>
              <a:rPr lang="en-US" altLang="zh-CN" sz="2800" b="1" baseline="30000">
                <a:solidFill>
                  <a:schemeClr val="tx1"/>
                </a:solidFill>
                <a:ea typeface="楷体_GB2312" pitchFamily="49" charset="-122"/>
                <a:sym typeface="Symbol" pitchFamily="18" charset="2"/>
              </a:rPr>
              <a:t> </a:t>
            </a:r>
            <a:r>
              <a:rPr lang="en-US" altLang="zh-CN" sz="2800" b="1">
                <a:solidFill>
                  <a:schemeClr val="tx1"/>
                </a:solidFill>
                <a:ea typeface="楷体_GB2312" pitchFamily="49" charset="-122"/>
              </a:rPr>
              <a:t>&lt; 0</a:t>
            </a:r>
            <a:r>
              <a:rPr lang="zh-CN" altLang="en-US" sz="2800" b="1">
                <a:solidFill>
                  <a:schemeClr val="tx1"/>
                </a:solidFill>
                <a:ea typeface="楷体_GB2312" pitchFamily="49" charset="-122"/>
              </a:rPr>
              <a:t>，则温度升高</a:t>
            </a:r>
            <a:r>
              <a:rPr lang="en-US" altLang="zh-CN" sz="2800" b="1">
                <a:solidFill>
                  <a:schemeClr val="tx1"/>
                </a:solidFill>
                <a:ea typeface="楷体_GB2312" pitchFamily="49" charset="-122"/>
              </a:rPr>
              <a:t>(</a:t>
            </a:r>
            <a:r>
              <a:rPr lang="en-US" altLang="zh-CN" sz="2800" b="1" i="1">
                <a:solidFill>
                  <a:schemeClr val="tx1"/>
                </a:solidFill>
                <a:ea typeface="楷体_GB2312" pitchFamily="49" charset="-122"/>
              </a:rPr>
              <a:t>T</a:t>
            </a:r>
            <a:r>
              <a:rPr lang="en-US" altLang="zh-CN" sz="2800" b="1" baseline="-30000">
                <a:solidFill>
                  <a:schemeClr val="tx1"/>
                </a:solidFill>
                <a:ea typeface="楷体_GB2312" pitchFamily="49" charset="-122"/>
              </a:rPr>
              <a:t>2</a:t>
            </a:r>
            <a:r>
              <a:rPr lang="en-US" altLang="zh-CN" sz="2800" b="1">
                <a:solidFill>
                  <a:schemeClr val="tx1"/>
                </a:solidFill>
                <a:ea typeface="楷体_GB2312" pitchFamily="49" charset="-122"/>
              </a:rPr>
              <a:t>&gt;</a:t>
            </a:r>
            <a:r>
              <a:rPr lang="en-US" altLang="zh-CN" sz="2800" b="1" i="1">
                <a:solidFill>
                  <a:schemeClr val="tx1"/>
                </a:solidFill>
                <a:ea typeface="楷体_GB2312" pitchFamily="49" charset="-122"/>
              </a:rPr>
              <a:t>T</a:t>
            </a:r>
            <a:r>
              <a:rPr lang="en-US" altLang="zh-CN" sz="2800" b="1" baseline="-30000">
                <a:solidFill>
                  <a:schemeClr val="tx1"/>
                </a:solidFill>
                <a:ea typeface="楷体_GB2312" pitchFamily="49" charset="-122"/>
              </a:rPr>
              <a:t>1</a:t>
            </a:r>
            <a:r>
              <a:rPr lang="en-US" altLang="zh-CN" sz="2800" b="1">
                <a:solidFill>
                  <a:schemeClr val="tx1"/>
                </a:solidFill>
                <a:ea typeface="楷体_GB2312" pitchFamily="49" charset="-122"/>
              </a:rPr>
              <a:t>),</a:t>
            </a:r>
            <a:r>
              <a:rPr lang="en-US" altLang="zh-CN" sz="2800" b="1" i="1">
                <a:solidFill>
                  <a:schemeClr val="tx1"/>
                </a:solidFill>
                <a:ea typeface="楷体_GB2312" pitchFamily="49" charset="-122"/>
              </a:rPr>
              <a:t>K</a:t>
            </a:r>
            <a:r>
              <a:rPr lang="en-US" altLang="zh-CN" sz="2800" b="1" baseline="-30000">
                <a:solidFill>
                  <a:schemeClr val="tx1"/>
                </a:solidFill>
                <a:ea typeface="楷体_GB2312" pitchFamily="49" charset="-122"/>
              </a:rPr>
              <a:t>2</a:t>
            </a:r>
            <a:r>
              <a:rPr lang="en-US" altLang="zh-CN" sz="2800" b="1">
                <a:solidFill>
                  <a:schemeClr val="tx1"/>
                </a:solidFill>
                <a:ea typeface="楷体_GB2312" pitchFamily="49" charset="-122"/>
              </a:rPr>
              <a:t>&lt;</a:t>
            </a:r>
            <a:r>
              <a:rPr lang="en-US" altLang="zh-CN" sz="2800" b="1" i="1">
                <a:solidFill>
                  <a:schemeClr val="tx1"/>
                </a:solidFill>
                <a:ea typeface="楷体_GB2312" pitchFamily="49" charset="-122"/>
              </a:rPr>
              <a:t>K</a:t>
            </a:r>
            <a:r>
              <a:rPr lang="en-US" altLang="zh-CN" sz="2800" b="1" baseline="-30000">
                <a:solidFill>
                  <a:schemeClr val="tx1"/>
                </a:solidFill>
                <a:ea typeface="楷体_GB2312" pitchFamily="49" charset="-122"/>
              </a:rPr>
              <a:t>1</a:t>
            </a:r>
            <a:r>
              <a:rPr lang="zh-CN" altLang="en-US" sz="2800" b="1">
                <a:solidFill>
                  <a:schemeClr val="tx1"/>
                </a:solidFill>
                <a:ea typeface="楷体_GB2312" pitchFamily="49" charset="-122"/>
              </a:rPr>
              <a:t>，即升高温度不利于放热反应。</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2"/>
          </p:nvPr>
        </p:nvSpPr>
        <p:spPr/>
        <p:txBody>
          <a:bodyPr/>
          <a:lstStyle/>
          <a:p>
            <a:fld id="{843C3882-F025-4F5B-BF07-FF02D8AFD5FB}" type="slidenum">
              <a:rPr lang="en-US" altLang="zh-CN"/>
              <a:pPr/>
              <a:t>97</a:t>
            </a:fld>
            <a:endParaRPr lang="en-US" altLang="zh-CN"/>
          </a:p>
        </p:txBody>
      </p:sp>
      <p:graphicFrame>
        <p:nvGraphicFramePr>
          <p:cNvPr id="529412" name="Object 4"/>
          <p:cNvGraphicFramePr>
            <a:graphicFrameLocks noGrp="1" noChangeAspect="1"/>
          </p:cNvGraphicFramePr>
          <p:nvPr>
            <p:ph/>
          </p:nvPr>
        </p:nvGraphicFramePr>
        <p:xfrm>
          <a:off x="2566988" y="476251"/>
          <a:ext cx="8101012" cy="1547813"/>
        </p:xfrm>
        <a:graphic>
          <a:graphicData uri="http://schemas.openxmlformats.org/presentationml/2006/ole">
            <mc:AlternateContent xmlns:mc="http://schemas.openxmlformats.org/markup-compatibility/2006">
              <mc:Choice xmlns:v="urn:schemas-microsoft-com:vml" Requires="v">
                <p:oleObj spid="_x0000_s529611" name="文档" r:id="rId3" imgW="5842406" imgH="989600" progId="Word.Document.8">
                  <p:embed/>
                </p:oleObj>
              </mc:Choice>
              <mc:Fallback>
                <p:oleObj name="文档" r:id="rId3" imgW="5842406" imgH="989600" progId="Word.Document.8">
                  <p:embed/>
                  <p:pic>
                    <p:nvPicPr>
                      <p:cNvPr id="0" name="Picture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476251"/>
                        <a:ext cx="8101012"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9415" name="Object 7"/>
          <p:cNvGraphicFramePr>
            <a:graphicFrameLocks noChangeAspect="1"/>
          </p:cNvGraphicFramePr>
          <p:nvPr/>
        </p:nvGraphicFramePr>
        <p:xfrm>
          <a:off x="4151314" y="2420938"/>
          <a:ext cx="3025775" cy="1104900"/>
        </p:xfrm>
        <a:graphic>
          <a:graphicData uri="http://schemas.openxmlformats.org/presentationml/2006/ole">
            <mc:AlternateContent xmlns:mc="http://schemas.openxmlformats.org/markup-compatibility/2006">
              <mc:Choice xmlns:v="urn:schemas-microsoft-com:vml" Requires="v">
                <p:oleObj spid="_x0000_s529612" name="Equation" r:id="rId5" imgW="1371600" imgH="495000" progId="Equation.DSMT4">
                  <p:embed/>
                </p:oleObj>
              </mc:Choice>
              <mc:Fallback>
                <p:oleObj name="Equation" r:id="rId5" imgW="1371600" imgH="495000"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1314" y="2420938"/>
                        <a:ext cx="3025775" cy="110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9414" name="Object 6"/>
          <p:cNvGraphicFramePr>
            <a:graphicFrameLocks noChangeAspect="1"/>
          </p:cNvGraphicFramePr>
          <p:nvPr/>
        </p:nvGraphicFramePr>
        <p:xfrm>
          <a:off x="2424113" y="3716339"/>
          <a:ext cx="7129462" cy="1425575"/>
        </p:xfrm>
        <a:graphic>
          <a:graphicData uri="http://schemas.openxmlformats.org/presentationml/2006/ole">
            <mc:AlternateContent xmlns:mc="http://schemas.openxmlformats.org/markup-compatibility/2006">
              <mc:Choice xmlns:v="urn:schemas-microsoft-com:vml" Requires="v">
                <p:oleObj spid="_x0000_s529613" name="Equation" r:id="rId7" imgW="2717800" imgH="546100" progId="Equation.DSMT4">
                  <p:embed/>
                </p:oleObj>
              </mc:Choice>
              <mc:Fallback>
                <p:oleObj name="Equation" r:id="rId7" imgW="2717800" imgH="54610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4113" y="3716339"/>
                        <a:ext cx="7129462" cy="142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9416" name="Rectangle 8"/>
          <p:cNvSpPr>
            <a:spLocks noChangeArrowheads="1"/>
          </p:cNvSpPr>
          <p:nvPr/>
        </p:nvSpPr>
        <p:spPr bwMode="auto">
          <a:xfrm>
            <a:off x="2208214" y="2060575"/>
            <a:ext cx="1508125" cy="579438"/>
          </a:xfrm>
          <a:prstGeom prst="rect">
            <a:avLst/>
          </a:prstGeom>
          <a:noFill/>
          <a:ln w="9525" algn="ctr">
            <a:noFill/>
            <a:miter lim="800000"/>
            <a:headEnd/>
            <a:tailEnd/>
          </a:ln>
          <a:effectLst/>
        </p:spPr>
        <p:txBody>
          <a:bodyPr wrap="none" anchor="ctr">
            <a:spAutoFit/>
          </a:bodyPr>
          <a:lstStyle/>
          <a:p>
            <a:pPr>
              <a:lnSpc>
                <a:spcPct val="100000"/>
              </a:lnSpc>
              <a:spcBef>
                <a:spcPct val="0"/>
              </a:spcBef>
            </a:pPr>
            <a:r>
              <a:rPr kumimoji="0" lang="zh-CN" altLang="en-US" b="1">
                <a:solidFill>
                  <a:schemeClr val="tx1"/>
                </a:solidFill>
              </a:rPr>
              <a:t>解：     </a:t>
            </a:r>
            <a:endParaRPr kumimoji="0" lang="zh-CN" altLang="en-US" b="1">
              <a:solidFill>
                <a:schemeClr val="tx1"/>
              </a:solidFill>
              <a:latin typeface="Arial" charset="0"/>
            </a:endParaRPr>
          </a:p>
        </p:txBody>
      </p:sp>
      <p:sp>
        <p:nvSpPr>
          <p:cNvPr id="529417" name="Rectangle 9"/>
          <p:cNvSpPr>
            <a:spLocks noChangeArrowheads="1"/>
          </p:cNvSpPr>
          <p:nvPr/>
        </p:nvSpPr>
        <p:spPr bwMode="auto">
          <a:xfrm>
            <a:off x="1657350" y="3343276"/>
            <a:ext cx="533400" cy="244475"/>
          </a:xfrm>
          <a:prstGeom prst="rect">
            <a:avLst/>
          </a:prstGeom>
          <a:noFill/>
          <a:ln w="9525" algn="ctr">
            <a:noFill/>
            <a:miter lim="800000"/>
            <a:headEnd/>
            <a:tailEnd/>
          </a:ln>
          <a:effectLst/>
        </p:spPr>
        <p:txBody>
          <a:bodyPr wrap="none" anchor="ctr">
            <a:spAutoFit/>
          </a:bodyPr>
          <a:lstStyle/>
          <a:p>
            <a:pPr>
              <a:lnSpc>
                <a:spcPct val="100000"/>
              </a:lnSpc>
              <a:spcBef>
                <a:spcPct val="0"/>
              </a:spcBef>
            </a:pPr>
            <a:r>
              <a:rPr kumimoji="0" lang="en-US" altLang="zh-CN" sz="1000">
                <a:solidFill>
                  <a:schemeClr val="tx1"/>
                </a:solidFill>
                <a:latin typeface="Arial" charset="0"/>
              </a:rPr>
              <a:t>          </a:t>
            </a:r>
            <a:endParaRPr kumimoji="0" lang="en-US" altLang="zh-CN" sz="1800">
              <a:solidFill>
                <a:schemeClr val="tx1"/>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29415"/>
                                        </p:tgtEl>
                                        <p:attrNameLst>
                                          <p:attrName>style.visibility</p:attrName>
                                        </p:attrNameLst>
                                      </p:cBhvr>
                                      <p:to>
                                        <p:strVal val="visible"/>
                                      </p:to>
                                    </p:set>
                                    <p:animEffect transition="in" filter="slide(fromBottom)">
                                      <p:cBhvr>
                                        <p:cTn id="7" dur="500"/>
                                        <p:tgtEl>
                                          <p:spTgt spid="5294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29414"/>
                                        </p:tgtEl>
                                        <p:attrNameLst>
                                          <p:attrName>style.visibility</p:attrName>
                                        </p:attrNameLst>
                                      </p:cBhvr>
                                      <p:to>
                                        <p:strVal val="visible"/>
                                      </p:to>
                                    </p:set>
                                    <p:animEffect transition="in" filter="slide(fromBottom)">
                                      <p:cBhvr>
                                        <p:cTn id="12" dur="500"/>
                                        <p:tgtEl>
                                          <p:spTgt spid="529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2">
  <a:themeElements>
    <a:clrScheme name="1.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2">
      <a:majorFont>
        <a:latin typeface="Arial"/>
        <a:ea typeface="华文新魏"/>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70000"/>
          </a:lnSpc>
          <a:spcBef>
            <a:spcPct val="50000"/>
          </a:spcBef>
          <a:spcAft>
            <a:spcPct val="0"/>
          </a:spcAft>
          <a:buClrTx/>
          <a:buSzTx/>
          <a:buFontTx/>
          <a:buNone/>
          <a:tabLst/>
          <a:defRPr kumimoji="1" lang="zh-CN" altLang="en-US" sz="3200" b="0" i="0" u="none" strike="noStrike" cap="none" normalizeH="0" baseline="0" smtClean="0">
            <a:ln>
              <a:noFill/>
            </a:ln>
            <a:solidFill>
              <a:srgbClr val="333399"/>
            </a:solidFill>
            <a:effectLst/>
            <a:latin typeface="Times New Roman" pitchFamily="18"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70000"/>
          </a:lnSpc>
          <a:spcBef>
            <a:spcPct val="50000"/>
          </a:spcBef>
          <a:spcAft>
            <a:spcPct val="0"/>
          </a:spcAft>
          <a:buClrTx/>
          <a:buSzTx/>
          <a:buFontTx/>
          <a:buNone/>
          <a:tabLst/>
          <a:defRPr kumimoji="1" lang="zh-CN" altLang="en-US" sz="3200" b="0" i="0" u="none" strike="noStrike" cap="none" normalizeH="0" baseline="0" smtClean="0">
            <a:ln>
              <a:noFill/>
            </a:ln>
            <a:solidFill>
              <a:srgbClr val="333399"/>
            </a:solidFill>
            <a:effectLst/>
            <a:latin typeface="Times New Roman" pitchFamily="18" charset="0"/>
            <a:ea typeface="宋体" charset="-122"/>
          </a:defRPr>
        </a:defPPr>
      </a:lstStyle>
    </a:lnDef>
  </a:objectDefaults>
  <a:extraClrSchemeLst>
    <a:extraClrScheme>
      <a:clrScheme name="1.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1">
  <a:themeElements>
    <a:clrScheme name="2.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1">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70000"/>
          </a:lnSpc>
          <a:spcBef>
            <a:spcPct val="50000"/>
          </a:spcBef>
          <a:spcAft>
            <a:spcPct val="0"/>
          </a:spcAft>
          <a:buClrTx/>
          <a:buSzTx/>
          <a:buFontTx/>
          <a:buNone/>
          <a:tabLst/>
          <a:defRPr kumimoji="1" lang="zh-CN" altLang="en-US" sz="3200" b="0" i="0" u="none" strike="noStrike" cap="none" normalizeH="0" baseline="0" smtClean="0">
            <a:ln>
              <a:noFill/>
            </a:ln>
            <a:solidFill>
              <a:srgbClr val="333399"/>
            </a:solidFill>
            <a:effectLst/>
            <a:latin typeface="Times New Roman" pitchFamily="18"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70000"/>
          </a:lnSpc>
          <a:spcBef>
            <a:spcPct val="50000"/>
          </a:spcBef>
          <a:spcAft>
            <a:spcPct val="0"/>
          </a:spcAft>
          <a:buClrTx/>
          <a:buSzTx/>
          <a:buFontTx/>
          <a:buNone/>
          <a:tabLst/>
          <a:defRPr kumimoji="1" lang="zh-CN" altLang="en-US" sz="3200" b="0" i="0" u="none" strike="noStrike" cap="none" normalizeH="0" baseline="0" smtClean="0">
            <a:ln>
              <a:noFill/>
            </a:ln>
            <a:solidFill>
              <a:srgbClr val="333399"/>
            </a:solidFill>
            <a:effectLst/>
            <a:latin typeface="Times New Roman" pitchFamily="18" charset="0"/>
            <a:ea typeface="宋体" charset="-122"/>
          </a:defRPr>
        </a:defPPr>
      </a:lstStyle>
    </a:lnDef>
  </a:objectDefaults>
  <a:extraClrSchemeLst>
    <a:extraClrScheme>
      <a:clrScheme name="2.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1">
  <a:themeElements>
    <a:clrScheme name="3.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1">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70000"/>
          </a:lnSpc>
          <a:spcBef>
            <a:spcPct val="50000"/>
          </a:spcBef>
          <a:spcAft>
            <a:spcPct val="0"/>
          </a:spcAft>
          <a:buClrTx/>
          <a:buSzTx/>
          <a:buFontTx/>
          <a:buNone/>
          <a:tabLst/>
          <a:defRPr kumimoji="1" lang="zh-CN" altLang="en-US" sz="3200" b="0" i="0" u="none" strike="noStrike" cap="none" normalizeH="0" baseline="0" smtClean="0">
            <a:ln>
              <a:noFill/>
            </a:ln>
            <a:solidFill>
              <a:srgbClr val="333399"/>
            </a:solidFill>
            <a:effectLst/>
            <a:latin typeface="Times New Roman" pitchFamily="18"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70000"/>
          </a:lnSpc>
          <a:spcBef>
            <a:spcPct val="50000"/>
          </a:spcBef>
          <a:spcAft>
            <a:spcPct val="0"/>
          </a:spcAft>
          <a:buClrTx/>
          <a:buSzTx/>
          <a:buFontTx/>
          <a:buNone/>
          <a:tabLst/>
          <a:defRPr kumimoji="1" lang="zh-CN" altLang="en-US" sz="3200" b="0" i="0" u="none" strike="noStrike" cap="none" normalizeH="0" baseline="0" smtClean="0">
            <a:ln>
              <a:noFill/>
            </a:ln>
            <a:solidFill>
              <a:srgbClr val="333399"/>
            </a:solidFill>
            <a:effectLst/>
            <a:latin typeface="Times New Roman" pitchFamily="18" charset="0"/>
            <a:ea typeface="宋体" charset="-122"/>
          </a:defRPr>
        </a:defPPr>
      </a:lstStyle>
    </a:lnDef>
  </a:objectDefaults>
  <a:extraClrSchemeLst>
    <a:extraClrScheme>
      <a:clrScheme name="3.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1">
  <a:themeElements>
    <a:clrScheme name="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70000"/>
          </a:lnSpc>
          <a:spcBef>
            <a:spcPct val="50000"/>
          </a:spcBef>
          <a:spcAft>
            <a:spcPct val="0"/>
          </a:spcAft>
          <a:buClrTx/>
          <a:buSzTx/>
          <a:buFontTx/>
          <a:buNone/>
          <a:tabLst/>
          <a:defRPr kumimoji="1" lang="zh-CN" altLang="en-US" sz="3200" b="0" i="0" u="none" strike="noStrike" cap="none" normalizeH="0" baseline="0" smtClean="0">
            <a:ln>
              <a:noFill/>
            </a:ln>
            <a:solidFill>
              <a:srgbClr val="333399"/>
            </a:solidFill>
            <a:effectLst/>
            <a:latin typeface="Times New Roman" pitchFamily="18"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70000"/>
          </a:lnSpc>
          <a:spcBef>
            <a:spcPct val="50000"/>
          </a:spcBef>
          <a:spcAft>
            <a:spcPct val="0"/>
          </a:spcAft>
          <a:buClrTx/>
          <a:buSzTx/>
          <a:buFontTx/>
          <a:buNone/>
          <a:tabLst/>
          <a:defRPr kumimoji="1" lang="zh-CN" altLang="en-US" sz="3200" b="0" i="0" u="none" strike="noStrike" cap="none" normalizeH="0" baseline="0" smtClean="0">
            <a:ln>
              <a:noFill/>
            </a:ln>
            <a:solidFill>
              <a:srgbClr val="333399"/>
            </a:solidFill>
            <a:effectLst/>
            <a:latin typeface="Times New Roman" pitchFamily="18" charset="0"/>
            <a:ea typeface="宋体" charset="-122"/>
          </a:defRPr>
        </a:defPPr>
      </a:lstStyle>
    </a:lnDef>
  </a:objectDefaults>
  <a:extraClrSchemeLst>
    <a:extraClrScheme>
      <a:clrScheme name="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4758</TotalTime>
  <Words>6192</Words>
  <Application>Microsoft Office PowerPoint</Application>
  <PresentationFormat>宽屏</PresentationFormat>
  <Paragraphs>793</Paragraphs>
  <Slides>98</Slides>
  <Notes>29</Notes>
  <HiddenSlides>0</HiddenSlides>
  <MMClips>0</MMClips>
  <ScaleCrop>false</ScaleCrop>
  <HeadingPairs>
    <vt:vector size="8" baseType="variant">
      <vt:variant>
        <vt:lpstr>已用的字体</vt:lpstr>
      </vt:variant>
      <vt:variant>
        <vt:i4>15</vt:i4>
      </vt:variant>
      <vt:variant>
        <vt:lpstr>主题</vt:lpstr>
      </vt:variant>
      <vt:variant>
        <vt:i4>4</vt:i4>
      </vt:variant>
      <vt:variant>
        <vt:lpstr>嵌入 OLE 服务器</vt:lpstr>
      </vt:variant>
      <vt:variant>
        <vt:i4>7</vt:i4>
      </vt:variant>
      <vt:variant>
        <vt:lpstr>幻灯片标题</vt:lpstr>
      </vt:variant>
      <vt:variant>
        <vt:i4>98</vt:i4>
      </vt:variant>
    </vt:vector>
  </HeadingPairs>
  <TitlesOfParts>
    <vt:vector size="124" baseType="lpstr">
      <vt:lpstr>仿宋_GB2312</vt:lpstr>
      <vt:lpstr>黑体</vt:lpstr>
      <vt:lpstr>华文彩云</vt:lpstr>
      <vt:lpstr>华文琥珀</vt:lpstr>
      <vt:lpstr>华文新魏</vt:lpstr>
      <vt:lpstr>楷体</vt:lpstr>
      <vt:lpstr>楷体_GB2312</vt:lpstr>
      <vt:lpstr>隶书</vt:lpstr>
      <vt:lpstr>宋体</vt:lpstr>
      <vt:lpstr>幼圆</vt:lpstr>
      <vt:lpstr>Arial</vt:lpstr>
      <vt:lpstr>Arial Narrow</vt:lpstr>
      <vt:lpstr>Symbol</vt:lpstr>
      <vt:lpstr>Times New Roman</vt:lpstr>
      <vt:lpstr>Wingdings</vt:lpstr>
      <vt:lpstr>1.2</vt:lpstr>
      <vt:lpstr>2.1</vt:lpstr>
      <vt:lpstr>3.1</vt:lpstr>
      <vt:lpstr>1.1</vt:lpstr>
      <vt:lpstr>公式</vt:lpstr>
      <vt:lpstr>Equation</vt:lpstr>
      <vt:lpstr>文档</vt:lpstr>
      <vt:lpstr>CS ChemDraw Drawing</vt:lpstr>
      <vt:lpstr>位图图像</vt:lpstr>
      <vt:lpstr>Equation.3</vt:lpstr>
      <vt:lpstr>Microsoft 公式 3.0</vt:lpstr>
      <vt:lpstr>第六章 化学热力学基础</vt:lpstr>
      <vt:lpstr>PowerPoint 演示文稿</vt:lpstr>
      <vt:lpstr>一、热力学研究的基本内容</vt:lpstr>
      <vt:lpstr>PowerPoint 演示文稿</vt:lpstr>
      <vt:lpstr>PowerPoint 演示文稿</vt:lpstr>
      <vt:lpstr>PowerPoint 演示文稿</vt:lpstr>
      <vt:lpstr>PowerPoint 演示文稿</vt:lpstr>
      <vt:lpstr>第一节    热力学基本概念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过程的分类</vt:lpstr>
      <vt:lpstr>PowerPoint 演示文稿</vt:lpstr>
      <vt:lpstr>五、热和功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环境在可逆过程中作最小功</vt:lpstr>
      <vt:lpstr>PowerPoint 演示文稿</vt:lpstr>
      <vt:lpstr>小    结</vt:lpstr>
      <vt:lpstr>第二节 能量守恒和化学反应热效应 ——热力学第一定律和热化学</vt:lpstr>
      <vt:lpstr>内         能</vt:lpstr>
      <vt:lpstr>PowerPoint 演示文稿</vt:lpstr>
      <vt:lpstr>PowerPoint 演示文稿</vt:lpstr>
      <vt:lpstr>PowerPoint 演示文稿</vt:lpstr>
      <vt:lpstr>PowerPoint 演示文稿</vt:lpstr>
      <vt:lpstr>PowerPoint 演示文稿</vt:lpstr>
      <vt:lpstr>第二节 能量守恒和化学反应热</vt:lpstr>
      <vt:lpstr>△H与△U、 Qp与Qv的关系</vt:lpstr>
      <vt:lpstr>热化学方程式 (Thermodynamical  Equation)</vt:lpstr>
      <vt:lpstr>标准态的含义</vt:lpstr>
      <vt:lpstr>热化学方程式的正确书写：</vt:lpstr>
      <vt:lpstr>盖斯定律</vt:lpstr>
      <vt:lpstr>化学反应热的计算</vt:lpstr>
      <vt:lpstr>化学反应热的计算</vt:lpstr>
      <vt:lpstr>第二节 能量守恒和化学反应热</vt:lpstr>
      <vt:lpstr>PowerPoint 演示文稿</vt:lpstr>
      <vt:lpstr>PowerPoint 演示文稿</vt:lpstr>
      <vt:lpstr>PowerPoint 演示文稿</vt:lpstr>
      <vt:lpstr>PowerPoint 演示文稿</vt:lpstr>
      <vt:lpstr>PowerPoint 演示文稿</vt:lpstr>
      <vt:lpstr>小   结</vt:lpstr>
      <vt:lpstr>第三节　化学反应方向——     熵与Gibbs自由能</vt:lpstr>
      <vt:lpstr>自发过程---举例</vt:lpstr>
      <vt:lpstr>自发过程的特征</vt:lpstr>
      <vt:lpstr>PowerPoint 演示文稿</vt:lpstr>
      <vt:lpstr>PowerPoint 演示文稿</vt:lpstr>
      <vt:lpstr>PowerPoint 演示文稿</vt:lpstr>
      <vt:lpstr>熵变</vt:lpstr>
      <vt:lpstr>PowerPoint 演示文稿</vt:lpstr>
      <vt:lpstr>PowerPoint 演示文稿</vt:lpstr>
      <vt:lpstr>PowerPoint 演示文稿</vt:lpstr>
      <vt:lpstr>PowerPoint 演示文稿</vt:lpstr>
      <vt:lpstr>吉布斯自由能能</vt:lpstr>
      <vt:lpstr>一、热力学第一、第二定律联合表达式 </vt:lpstr>
      <vt:lpstr>三、吉布斯能(Gibbs energy)</vt:lpstr>
      <vt:lpstr>三、吉布斯能</vt:lpstr>
      <vt:lpstr>吉布斯自由能的计算</vt:lpstr>
      <vt:lpstr>ΔrH 、ΔrS对反应方向的影响</vt:lpstr>
      <vt:lpstr>例：298K、100kPa下反应 CaCO3(s) = CaO(s) + CO2 (g) 能否自发进行？自发进行的转变温度为多少？</vt:lpstr>
      <vt:lpstr>PowerPoint 演示文稿</vt:lpstr>
      <vt:lpstr>PowerPoint 演示文稿</vt:lpstr>
      <vt:lpstr>PowerPoint 演示文稿</vt:lpstr>
      <vt:lpstr>PowerPoint 演示文稿</vt:lpstr>
      <vt:lpstr>PowerPoint 演示文稿</vt:lpstr>
      <vt:lpstr>标准平衡常数与化学反应的极限</vt:lpstr>
      <vt:lpstr>第 六 章   化学平衡</vt:lpstr>
      <vt:lpstr>化学反应的等温方程式 </vt:lpstr>
      <vt:lpstr>PowerPoint 演示文稿</vt:lpstr>
      <vt:lpstr>PowerPoint 演示文稿</vt:lpstr>
      <vt:lpstr>化学反应的限度与平衡常数</vt:lpstr>
      <vt:lpstr>PowerPoint 演示文稿</vt:lpstr>
      <vt:lpstr>PowerPoint 演示文稿</vt:lpstr>
      <vt:lpstr>PowerPoint 演示文稿</vt:lpstr>
      <vt:lpstr>PowerPoint 演示文稿</vt:lpstr>
      <vt:lpstr>PowerPoint 演示文稿</vt:lpstr>
      <vt:lpstr>用平衡常数判断自发反应方向 </vt:lpstr>
      <vt:lpstr>化学平衡的移动</vt:lpstr>
      <vt:lpstr>浓度对化学平衡的影响</vt:lpstr>
      <vt:lpstr>压力对化学平衡的影响</vt:lpstr>
      <vt:lpstr>总压对平衡的影响</vt:lpstr>
      <vt:lpstr>温度对化学平衡的影响 </vt:lpstr>
      <vt:lpstr>PowerPoint 演示文稿</vt:lpstr>
      <vt:lpstr>PowerPoint 演示文稿</vt:lpstr>
      <vt:lpstr>PowerPoint 演示文稿</vt:lpstr>
      <vt:lpstr>本  章  要  求</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第七节  热力学第一定律应用</dc:title>
  <dc:creator>微软用户</dc:creator>
  <cp:lastModifiedBy>zhou zhongzhen</cp:lastModifiedBy>
  <cp:revision>715</cp:revision>
  <dcterms:created xsi:type="dcterms:W3CDTF">2007-04-11T02:34:44Z</dcterms:created>
  <dcterms:modified xsi:type="dcterms:W3CDTF">2018-10-16T03:10:33Z</dcterms:modified>
</cp:coreProperties>
</file>