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1"/>
  </p:notesMasterIdLst>
  <p:sldIdLst>
    <p:sldId id="262" r:id="rId2"/>
    <p:sldId id="261" r:id="rId3"/>
    <p:sldId id="334" r:id="rId4"/>
    <p:sldId id="335" r:id="rId5"/>
    <p:sldId id="326" r:id="rId6"/>
    <p:sldId id="279" r:id="rId7"/>
    <p:sldId id="420" r:id="rId8"/>
    <p:sldId id="281" r:id="rId9"/>
    <p:sldId id="314" r:id="rId10"/>
    <p:sldId id="317" r:id="rId11"/>
    <p:sldId id="422" r:id="rId12"/>
    <p:sldId id="423" r:id="rId13"/>
    <p:sldId id="421" r:id="rId14"/>
    <p:sldId id="289" r:id="rId15"/>
    <p:sldId id="339" r:id="rId16"/>
    <p:sldId id="341" r:id="rId17"/>
    <p:sldId id="409" r:id="rId18"/>
    <p:sldId id="411" r:id="rId19"/>
    <p:sldId id="343" r:id="rId20"/>
    <p:sldId id="414" r:id="rId21"/>
    <p:sldId id="355" r:id="rId22"/>
    <p:sldId id="356" r:id="rId23"/>
    <p:sldId id="357" r:id="rId24"/>
    <p:sldId id="359" r:id="rId25"/>
    <p:sldId id="360" r:id="rId26"/>
    <p:sldId id="361" r:id="rId27"/>
    <p:sldId id="379" r:id="rId28"/>
    <p:sldId id="402" r:id="rId29"/>
    <p:sldId id="405" r:id="rId30"/>
    <p:sldId id="415" r:id="rId31"/>
    <p:sldId id="416" r:id="rId32"/>
    <p:sldId id="358" r:id="rId33"/>
    <p:sldId id="417" r:id="rId34"/>
    <p:sldId id="418" r:id="rId35"/>
    <p:sldId id="424" r:id="rId36"/>
    <p:sldId id="425" r:id="rId37"/>
    <p:sldId id="366" r:id="rId38"/>
    <p:sldId id="426" r:id="rId39"/>
    <p:sldId id="384" r:id="rId40"/>
  </p:sldIdLst>
  <p:sldSz cx="12192000" cy="6858000"/>
  <p:notesSz cx="7099300" cy="10234613"/>
  <p:defaultTextStyle>
    <a:defPPr>
      <a:defRPr lang="zh-CN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77" autoAdjust="0"/>
  </p:normalViewPr>
  <p:slideViewPr>
    <p:cSldViewPr>
      <p:cViewPr varScale="1">
        <p:scale>
          <a:sx n="68" d="100"/>
          <a:sy n="68" d="100"/>
        </p:scale>
        <p:origin x="18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7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58A071-8CB9-4F2B-B662-60FD54F75FAD}" type="doc">
      <dgm:prSet loTypeId="urn:microsoft.com/office/officeart/2008/layout/HalfCircleOrganizationChart" loCatId="hierarchy" qsTypeId="urn:microsoft.com/office/officeart/2005/8/quickstyle/3d2" qsCatId="3D" csTypeId="urn:microsoft.com/office/officeart/2005/8/colors/accent0_1" csCatId="mainScheme" phldr="1"/>
      <dgm:spPr/>
    </dgm:pt>
    <dgm:pt modelId="{848A55DD-6E9D-40AE-AB79-D864E551C96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化学反应的两个基本问题</a:t>
          </a:r>
        </a:p>
      </dgm:t>
    </dgm:pt>
    <dgm:pt modelId="{C256582D-FCCE-4653-A1EE-265DC04B820A}" type="parTrans" cxnId="{F26E27E2-CD24-4D8B-A861-952523D58596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A8320AC2-4F9C-488C-8D2F-7AC4849AD8A9}" type="sibTrans" cxnId="{F26E27E2-CD24-4D8B-A861-952523D58596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73AF38FE-B882-4CEC-8F83-45CE7BA43E3F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在指定条件下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反应进行的方向和限度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——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Arial" charset="0"/>
              <a:ea typeface="楷体_GB2312"/>
            </a:rPr>
            <a:t>化学热力学</a:t>
          </a:r>
        </a:p>
      </dgm:t>
    </dgm:pt>
    <dgm:pt modelId="{405C458A-FFE3-4B8D-97BA-329A029AFC26}" type="parTrans" cxnId="{9BB15364-41D5-46CD-BF5C-D41B4B54566A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6D092B91-29A3-4057-AC38-6213F955980B}" type="sibTrans" cxnId="{9BB15364-41D5-46CD-BF5C-D41B4B54566A}">
      <dgm:prSet/>
      <dgm:spPr/>
      <dgm:t>
        <a:bodyPr/>
        <a:lstStyle/>
        <a:p>
          <a:endParaRPr lang="zh-CN" altLang="en-US" sz="2400" b="1" dirty="0">
            <a:ea typeface="楷体_GB2312"/>
          </a:endParaRPr>
        </a:p>
      </dgm:t>
    </dgm:pt>
    <dgm:pt modelId="{D121C78B-C092-4A1D-9BF7-6DF2B5328354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反应进行的速率和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具体步骤</a:t>
          </a:r>
          <a:r>
            <a:rPr kumimoji="0" lang="en-US" altLang="zh-CN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(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即反应机理</a:t>
          </a:r>
          <a:r>
            <a:rPr kumimoji="0" lang="en-US" altLang="zh-CN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)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cap="none" normalizeH="0" baseline="0" dirty="0">
              <a:ln/>
              <a:effectLst/>
              <a:latin typeface="Arial"/>
              <a:ea typeface="楷体_GB2312"/>
            </a:rPr>
            <a:t>——</a:t>
          </a:r>
          <a:r>
            <a:rPr kumimoji="0" lang="zh-CN" altLang="en-US" sz="2400" b="1" i="0" u="none" strike="noStrike" cap="none" normalizeH="0" baseline="0" dirty="0">
              <a:ln/>
              <a:effectLst/>
              <a:latin typeface="楷体_GB2312" pitchFamily="49" charset="-122"/>
              <a:ea typeface="楷体_GB2312"/>
            </a:rPr>
            <a:t>化学动力学</a:t>
          </a:r>
        </a:p>
      </dgm:t>
    </dgm:pt>
    <dgm:pt modelId="{A548B6BA-79DD-4891-8B69-85EBA710B748}" type="parTrans" cxnId="{381191A8-EF3E-4DDC-A0DF-8502F51251EC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300769FE-9631-430A-B441-041E953C2F29}" type="sibTrans" cxnId="{381191A8-EF3E-4DDC-A0DF-8502F51251EC}">
      <dgm:prSet/>
      <dgm:spPr/>
      <dgm:t>
        <a:bodyPr/>
        <a:lstStyle/>
        <a:p>
          <a:endParaRPr lang="zh-CN" altLang="en-US" sz="2400" b="1" dirty="0">
            <a:ea typeface="楷体_GB2312"/>
          </a:endParaRPr>
        </a:p>
      </dgm:t>
    </dgm:pt>
    <dgm:pt modelId="{1D051A23-FDED-4546-9B76-E16D2B3BFCEC}" type="pres">
      <dgm:prSet presAssocID="{9258A071-8CB9-4F2B-B662-60FD54F75FA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65D7BB7-1198-4D53-BAC4-6CCAFF7B28F0}" type="pres">
      <dgm:prSet presAssocID="{848A55DD-6E9D-40AE-AB79-D864E551C965}" presName="hierRoot1" presStyleCnt="0">
        <dgm:presLayoutVars>
          <dgm:hierBranch val="init"/>
        </dgm:presLayoutVars>
      </dgm:prSet>
      <dgm:spPr/>
    </dgm:pt>
    <dgm:pt modelId="{D03C2C2A-6130-4B58-BAB9-633DDE7A9273}" type="pres">
      <dgm:prSet presAssocID="{848A55DD-6E9D-40AE-AB79-D864E551C965}" presName="rootComposite1" presStyleCnt="0"/>
      <dgm:spPr/>
    </dgm:pt>
    <dgm:pt modelId="{1AB2732C-0041-447C-9C5E-FF0EF22BCB3A}" type="pres">
      <dgm:prSet presAssocID="{848A55DD-6E9D-40AE-AB79-D864E551C965}" presName="rootText1" presStyleLbl="alignAcc1" presStyleIdx="0" presStyleCnt="0" custScaleY="624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6D69336-1E67-4536-A7B3-71B732137E55}" type="pres">
      <dgm:prSet presAssocID="{848A55DD-6E9D-40AE-AB79-D864E551C965}" presName="topArc1" presStyleLbl="parChTrans1D1" presStyleIdx="0" presStyleCnt="6"/>
      <dgm:spPr/>
    </dgm:pt>
    <dgm:pt modelId="{A9238EF1-9D9D-4D99-BA3B-B3FB0AC64AFB}" type="pres">
      <dgm:prSet presAssocID="{848A55DD-6E9D-40AE-AB79-D864E551C965}" presName="bottomArc1" presStyleLbl="parChTrans1D1" presStyleIdx="1" presStyleCnt="6"/>
      <dgm:spPr/>
    </dgm:pt>
    <dgm:pt modelId="{33C36F09-99F2-4BC0-BA45-2D2D26D77783}" type="pres">
      <dgm:prSet presAssocID="{848A55DD-6E9D-40AE-AB79-D864E551C965}" presName="topConnNode1" presStyleLbl="node1" presStyleIdx="0" presStyleCnt="0"/>
      <dgm:spPr/>
      <dgm:t>
        <a:bodyPr/>
        <a:lstStyle/>
        <a:p>
          <a:endParaRPr lang="zh-CN" altLang="en-US"/>
        </a:p>
      </dgm:t>
    </dgm:pt>
    <dgm:pt modelId="{8DE8B806-AFF8-4D5A-B507-7F9D661E70AE}" type="pres">
      <dgm:prSet presAssocID="{848A55DD-6E9D-40AE-AB79-D864E551C965}" presName="hierChild2" presStyleCnt="0"/>
      <dgm:spPr/>
    </dgm:pt>
    <dgm:pt modelId="{00FDDAE6-419F-4946-BC76-C6D7F1F5A859}" type="pres">
      <dgm:prSet presAssocID="{405C458A-FFE3-4B8D-97BA-329A029AFC26}" presName="Name28" presStyleLbl="parChTrans1D2" presStyleIdx="0" presStyleCnt="2"/>
      <dgm:spPr/>
      <dgm:t>
        <a:bodyPr/>
        <a:lstStyle/>
        <a:p>
          <a:endParaRPr lang="zh-CN" altLang="en-US"/>
        </a:p>
      </dgm:t>
    </dgm:pt>
    <dgm:pt modelId="{EF5107F9-7CB1-473B-8953-AFFD989F0F42}" type="pres">
      <dgm:prSet presAssocID="{73AF38FE-B882-4CEC-8F83-45CE7BA43E3F}" presName="hierRoot2" presStyleCnt="0">
        <dgm:presLayoutVars>
          <dgm:hierBranch val="init"/>
        </dgm:presLayoutVars>
      </dgm:prSet>
      <dgm:spPr/>
    </dgm:pt>
    <dgm:pt modelId="{9A5E8013-F818-4ED9-AB5B-FB1F6B2AE2D8}" type="pres">
      <dgm:prSet presAssocID="{73AF38FE-B882-4CEC-8F83-45CE7BA43E3F}" presName="rootComposite2" presStyleCnt="0"/>
      <dgm:spPr/>
    </dgm:pt>
    <dgm:pt modelId="{958CE853-0A99-48E3-BC59-3DC578782043}" type="pres">
      <dgm:prSet presAssocID="{73AF38FE-B882-4CEC-8F83-45CE7BA43E3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507FB6-E20C-48BD-9B29-D1A769BFA859}" type="pres">
      <dgm:prSet presAssocID="{73AF38FE-B882-4CEC-8F83-45CE7BA43E3F}" presName="topArc2" presStyleLbl="parChTrans1D1" presStyleIdx="2" presStyleCnt="6"/>
      <dgm:spPr/>
    </dgm:pt>
    <dgm:pt modelId="{1B2AE32D-D1A8-4240-82A3-5A9796C8F3E3}" type="pres">
      <dgm:prSet presAssocID="{73AF38FE-B882-4CEC-8F83-45CE7BA43E3F}" presName="bottomArc2" presStyleLbl="parChTrans1D1" presStyleIdx="3" presStyleCnt="6"/>
      <dgm:spPr/>
    </dgm:pt>
    <dgm:pt modelId="{34F4B014-7351-4D6B-8031-2E4A1C073310}" type="pres">
      <dgm:prSet presAssocID="{73AF38FE-B882-4CEC-8F83-45CE7BA43E3F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AA5A27A9-66D4-4C91-B218-D094FDB4022D}" type="pres">
      <dgm:prSet presAssocID="{73AF38FE-B882-4CEC-8F83-45CE7BA43E3F}" presName="hierChild4" presStyleCnt="0"/>
      <dgm:spPr/>
    </dgm:pt>
    <dgm:pt modelId="{A00727F5-CB9A-4C1F-94FD-A7BBE3BC3609}" type="pres">
      <dgm:prSet presAssocID="{73AF38FE-B882-4CEC-8F83-45CE7BA43E3F}" presName="hierChild5" presStyleCnt="0"/>
      <dgm:spPr/>
    </dgm:pt>
    <dgm:pt modelId="{F3432823-8292-4968-85DD-B242921083C8}" type="pres">
      <dgm:prSet presAssocID="{A548B6BA-79DD-4891-8B69-85EBA710B748}" presName="Name28" presStyleLbl="parChTrans1D2" presStyleIdx="1" presStyleCnt="2"/>
      <dgm:spPr/>
      <dgm:t>
        <a:bodyPr/>
        <a:lstStyle/>
        <a:p>
          <a:endParaRPr lang="zh-CN" altLang="en-US"/>
        </a:p>
      </dgm:t>
    </dgm:pt>
    <dgm:pt modelId="{BC898650-E70F-4385-905A-0E2B451CB94F}" type="pres">
      <dgm:prSet presAssocID="{D121C78B-C092-4A1D-9BF7-6DF2B5328354}" presName="hierRoot2" presStyleCnt="0">
        <dgm:presLayoutVars>
          <dgm:hierBranch val="init"/>
        </dgm:presLayoutVars>
      </dgm:prSet>
      <dgm:spPr/>
    </dgm:pt>
    <dgm:pt modelId="{4C6CBFF1-5004-49C9-826E-04A6D746DA15}" type="pres">
      <dgm:prSet presAssocID="{D121C78B-C092-4A1D-9BF7-6DF2B5328354}" presName="rootComposite2" presStyleCnt="0"/>
      <dgm:spPr/>
    </dgm:pt>
    <dgm:pt modelId="{695B3D03-0D7C-42DD-8B33-14E461BAE627}" type="pres">
      <dgm:prSet presAssocID="{D121C78B-C092-4A1D-9BF7-6DF2B5328354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D79B53C-C05B-455C-A799-8CB2247C1378}" type="pres">
      <dgm:prSet presAssocID="{D121C78B-C092-4A1D-9BF7-6DF2B5328354}" presName="topArc2" presStyleLbl="parChTrans1D1" presStyleIdx="4" presStyleCnt="6"/>
      <dgm:spPr/>
    </dgm:pt>
    <dgm:pt modelId="{302208CC-D3A7-4F4B-BEFE-34FF6C0F42A8}" type="pres">
      <dgm:prSet presAssocID="{D121C78B-C092-4A1D-9BF7-6DF2B5328354}" presName="bottomArc2" presStyleLbl="parChTrans1D1" presStyleIdx="5" presStyleCnt="6"/>
      <dgm:spPr/>
    </dgm:pt>
    <dgm:pt modelId="{09DECD71-FB94-4F92-93B3-F3A5E6053F10}" type="pres">
      <dgm:prSet presAssocID="{D121C78B-C092-4A1D-9BF7-6DF2B5328354}" presName="topConnNode2" presStyleLbl="node2" presStyleIdx="0" presStyleCnt="0"/>
      <dgm:spPr/>
      <dgm:t>
        <a:bodyPr/>
        <a:lstStyle/>
        <a:p>
          <a:endParaRPr lang="zh-CN" altLang="en-US"/>
        </a:p>
      </dgm:t>
    </dgm:pt>
    <dgm:pt modelId="{D3198708-419B-4475-9C06-9A04FF54E96F}" type="pres">
      <dgm:prSet presAssocID="{D121C78B-C092-4A1D-9BF7-6DF2B5328354}" presName="hierChild4" presStyleCnt="0"/>
      <dgm:spPr/>
    </dgm:pt>
    <dgm:pt modelId="{BCBE1FB4-69E0-44E6-A067-ED28C469FE88}" type="pres">
      <dgm:prSet presAssocID="{D121C78B-C092-4A1D-9BF7-6DF2B5328354}" presName="hierChild5" presStyleCnt="0"/>
      <dgm:spPr/>
    </dgm:pt>
    <dgm:pt modelId="{10A4A309-60DB-4F97-A9B4-6A8B9E5FB3D0}" type="pres">
      <dgm:prSet presAssocID="{848A55DD-6E9D-40AE-AB79-D864E551C965}" presName="hierChild3" presStyleCnt="0"/>
      <dgm:spPr/>
    </dgm:pt>
  </dgm:ptLst>
  <dgm:cxnLst>
    <dgm:cxn modelId="{4BE8F853-AC9C-4626-BE3E-F7086379C155}" type="presOf" srcId="{D121C78B-C092-4A1D-9BF7-6DF2B5328354}" destId="{695B3D03-0D7C-42DD-8B33-14E461BAE627}" srcOrd="0" destOrd="0" presId="urn:microsoft.com/office/officeart/2008/layout/HalfCircleOrganizationChart"/>
    <dgm:cxn modelId="{00337A55-CF9B-44CA-8658-1099BFB588C0}" type="presOf" srcId="{A548B6BA-79DD-4891-8B69-85EBA710B748}" destId="{F3432823-8292-4968-85DD-B242921083C8}" srcOrd="0" destOrd="0" presId="urn:microsoft.com/office/officeart/2008/layout/HalfCircleOrganizationChart"/>
    <dgm:cxn modelId="{9BB15364-41D5-46CD-BF5C-D41B4B54566A}" srcId="{848A55DD-6E9D-40AE-AB79-D864E551C965}" destId="{73AF38FE-B882-4CEC-8F83-45CE7BA43E3F}" srcOrd="0" destOrd="0" parTransId="{405C458A-FFE3-4B8D-97BA-329A029AFC26}" sibTransId="{6D092B91-29A3-4057-AC38-6213F955980B}"/>
    <dgm:cxn modelId="{D0CBA3C9-86BF-429A-B9F5-BCC141AE5E9D}" type="presOf" srcId="{D121C78B-C092-4A1D-9BF7-6DF2B5328354}" destId="{09DECD71-FB94-4F92-93B3-F3A5E6053F10}" srcOrd="1" destOrd="0" presId="urn:microsoft.com/office/officeart/2008/layout/HalfCircleOrganizationChart"/>
    <dgm:cxn modelId="{381191A8-EF3E-4DDC-A0DF-8502F51251EC}" srcId="{848A55DD-6E9D-40AE-AB79-D864E551C965}" destId="{D121C78B-C092-4A1D-9BF7-6DF2B5328354}" srcOrd="1" destOrd="0" parTransId="{A548B6BA-79DD-4891-8B69-85EBA710B748}" sibTransId="{300769FE-9631-430A-B441-041E953C2F29}"/>
    <dgm:cxn modelId="{E8C8888D-5A08-4DD4-BD0A-5C1B7747AE2D}" type="presOf" srcId="{73AF38FE-B882-4CEC-8F83-45CE7BA43E3F}" destId="{958CE853-0A99-48E3-BC59-3DC578782043}" srcOrd="0" destOrd="0" presId="urn:microsoft.com/office/officeart/2008/layout/HalfCircleOrganizationChart"/>
    <dgm:cxn modelId="{5ACD2A5A-2B5E-41B0-8611-E7EB344FEDFC}" type="presOf" srcId="{848A55DD-6E9D-40AE-AB79-D864E551C965}" destId="{1AB2732C-0041-447C-9C5E-FF0EF22BCB3A}" srcOrd="0" destOrd="0" presId="urn:microsoft.com/office/officeart/2008/layout/HalfCircleOrganizationChart"/>
    <dgm:cxn modelId="{3AFE3A3A-5AB1-4706-9D2E-9C557B4E95C2}" type="presOf" srcId="{848A55DD-6E9D-40AE-AB79-D864E551C965}" destId="{33C36F09-99F2-4BC0-BA45-2D2D26D77783}" srcOrd="1" destOrd="0" presId="urn:microsoft.com/office/officeart/2008/layout/HalfCircleOrganizationChart"/>
    <dgm:cxn modelId="{E5EDA041-6D4E-4DCB-BF06-8EACC2D9C094}" type="presOf" srcId="{405C458A-FFE3-4B8D-97BA-329A029AFC26}" destId="{00FDDAE6-419F-4946-BC76-C6D7F1F5A859}" srcOrd="0" destOrd="0" presId="urn:microsoft.com/office/officeart/2008/layout/HalfCircleOrganizationChart"/>
    <dgm:cxn modelId="{F26E27E2-CD24-4D8B-A861-952523D58596}" srcId="{9258A071-8CB9-4F2B-B662-60FD54F75FAD}" destId="{848A55DD-6E9D-40AE-AB79-D864E551C965}" srcOrd="0" destOrd="0" parTransId="{C256582D-FCCE-4653-A1EE-265DC04B820A}" sibTransId="{A8320AC2-4F9C-488C-8D2F-7AC4849AD8A9}"/>
    <dgm:cxn modelId="{A7E2DD01-4B19-4C84-9EB2-142980056AA0}" type="presOf" srcId="{9258A071-8CB9-4F2B-B662-60FD54F75FAD}" destId="{1D051A23-FDED-4546-9B76-E16D2B3BFCEC}" srcOrd="0" destOrd="0" presId="urn:microsoft.com/office/officeart/2008/layout/HalfCircleOrganizationChart"/>
    <dgm:cxn modelId="{20AC3B1D-C5E4-4AD7-AA28-B3BFA9BB373B}" type="presOf" srcId="{73AF38FE-B882-4CEC-8F83-45CE7BA43E3F}" destId="{34F4B014-7351-4D6B-8031-2E4A1C073310}" srcOrd="1" destOrd="0" presId="urn:microsoft.com/office/officeart/2008/layout/HalfCircleOrganizationChart"/>
    <dgm:cxn modelId="{2A9AC20F-E1FF-44AE-A5EB-68AA1E9CD5BC}" type="presParOf" srcId="{1D051A23-FDED-4546-9B76-E16D2B3BFCEC}" destId="{C65D7BB7-1198-4D53-BAC4-6CCAFF7B28F0}" srcOrd="0" destOrd="0" presId="urn:microsoft.com/office/officeart/2008/layout/HalfCircleOrganizationChart"/>
    <dgm:cxn modelId="{E140A51D-ECCE-47C6-86DA-D420948F3F55}" type="presParOf" srcId="{C65D7BB7-1198-4D53-BAC4-6CCAFF7B28F0}" destId="{D03C2C2A-6130-4B58-BAB9-633DDE7A9273}" srcOrd="0" destOrd="0" presId="urn:microsoft.com/office/officeart/2008/layout/HalfCircleOrganizationChart"/>
    <dgm:cxn modelId="{46A02C91-06AB-45F5-877F-CAD3E7CC1328}" type="presParOf" srcId="{D03C2C2A-6130-4B58-BAB9-633DDE7A9273}" destId="{1AB2732C-0041-447C-9C5E-FF0EF22BCB3A}" srcOrd="0" destOrd="0" presId="urn:microsoft.com/office/officeart/2008/layout/HalfCircleOrganizationChart"/>
    <dgm:cxn modelId="{88F28550-C73A-4CE4-968C-ED1344343B98}" type="presParOf" srcId="{D03C2C2A-6130-4B58-BAB9-633DDE7A9273}" destId="{E6D69336-1E67-4536-A7B3-71B732137E55}" srcOrd="1" destOrd="0" presId="urn:microsoft.com/office/officeart/2008/layout/HalfCircleOrganizationChart"/>
    <dgm:cxn modelId="{6760E5F2-754B-48A2-91A0-0AA15036AA9F}" type="presParOf" srcId="{D03C2C2A-6130-4B58-BAB9-633DDE7A9273}" destId="{A9238EF1-9D9D-4D99-BA3B-B3FB0AC64AFB}" srcOrd="2" destOrd="0" presId="urn:microsoft.com/office/officeart/2008/layout/HalfCircleOrganizationChart"/>
    <dgm:cxn modelId="{9CE35E24-5CB0-47C3-B996-0C23E9B2CD0A}" type="presParOf" srcId="{D03C2C2A-6130-4B58-BAB9-633DDE7A9273}" destId="{33C36F09-99F2-4BC0-BA45-2D2D26D77783}" srcOrd="3" destOrd="0" presId="urn:microsoft.com/office/officeart/2008/layout/HalfCircleOrganizationChart"/>
    <dgm:cxn modelId="{9C720FCE-E937-4F32-8FA0-E641BD0E64AF}" type="presParOf" srcId="{C65D7BB7-1198-4D53-BAC4-6CCAFF7B28F0}" destId="{8DE8B806-AFF8-4D5A-B507-7F9D661E70AE}" srcOrd="1" destOrd="0" presId="urn:microsoft.com/office/officeart/2008/layout/HalfCircleOrganizationChart"/>
    <dgm:cxn modelId="{7757625E-88CC-440D-B5F0-A97EA0EFD9C5}" type="presParOf" srcId="{8DE8B806-AFF8-4D5A-B507-7F9D661E70AE}" destId="{00FDDAE6-419F-4946-BC76-C6D7F1F5A859}" srcOrd="0" destOrd="0" presId="urn:microsoft.com/office/officeart/2008/layout/HalfCircleOrganizationChart"/>
    <dgm:cxn modelId="{D4FDDC91-BB51-4EAA-BC5E-466C80A3B654}" type="presParOf" srcId="{8DE8B806-AFF8-4D5A-B507-7F9D661E70AE}" destId="{EF5107F9-7CB1-473B-8953-AFFD989F0F42}" srcOrd="1" destOrd="0" presId="urn:microsoft.com/office/officeart/2008/layout/HalfCircleOrganizationChart"/>
    <dgm:cxn modelId="{BDFFA0BB-7752-460E-A053-103393F0E1B9}" type="presParOf" srcId="{EF5107F9-7CB1-473B-8953-AFFD989F0F42}" destId="{9A5E8013-F818-4ED9-AB5B-FB1F6B2AE2D8}" srcOrd="0" destOrd="0" presId="urn:microsoft.com/office/officeart/2008/layout/HalfCircleOrganizationChart"/>
    <dgm:cxn modelId="{75163FC1-69C1-49A3-B284-D34BE0161BC5}" type="presParOf" srcId="{9A5E8013-F818-4ED9-AB5B-FB1F6B2AE2D8}" destId="{958CE853-0A99-48E3-BC59-3DC578782043}" srcOrd="0" destOrd="0" presId="urn:microsoft.com/office/officeart/2008/layout/HalfCircleOrganizationChart"/>
    <dgm:cxn modelId="{83827B0D-3478-4374-85D8-38A0308EF40A}" type="presParOf" srcId="{9A5E8013-F818-4ED9-AB5B-FB1F6B2AE2D8}" destId="{24507FB6-E20C-48BD-9B29-D1A769BFA859}" srcOrd="1" destOrd="0" presId="urn:microsoft.com/office/officeart/2008/layout/HalfCircleOrganizationChart"/>
    <dgm:cxn modelId="{1E86EBD3-0E5C-4932-AC89-521F5B1D9E71}" type="presParOf" srcId="{9A5E8013-F818-4ED9-AB5B-FB1F6B2AE2D8}" destId="{1B2AE32D-D1A8-4240-82A3-5A9796C8F3E3}" srcOrd="2" destOrd="0" presId="urn:microsoft.com/office/officeart/2008/layout/HalfCircleOrganizationChart"/>
    <dgm:cxn modelId="{366BDC82-AB36-4E89-AC26-CD146AA87D4A}" type="presParOf" srcId="{9A5E8013-F818-4ED9-AB5B-FB1F6B2AE2D8}" destId="{34F4B014-7351-4D6B-8031-2E4A1C073310}" srcOrd="3" destOrd="0" presId="urn:microsoft.com/office/officeart/2008/layout/HalfCircleOrganizationChart"/>
    <dgm:cxn modelId="{7DBA49B3-C4E6-470A-97E0-750B5C8259A2}" type="presParOf" srcId="{EF5107F9-7CB1-473B-8953-AFFD989F0F42}" destId="{AA5A27A9-66D4-4C91-B218-D094FDB4022D}" srcOrd="1" destOrd="0" presId="urn:microsoft.com/office/officeart/2008/layout/HalfCircleOrganizationChart"/>
    <dgm:cxn modelId="{826AB0F3-DCD0-4236-BFBC-426C46FE0AB8}" type="presParOf" srcId="{EF5107F9-7CB1-473B-8953-AFFD989F0F42}" destId="{A00727F5-CB9A-4C1F-94FD-A7BBE3BC3609}" srcOrd="2" destOrd="0" presId="urn:microsoft.com/office/officeart/2008/layout/HalfCircleOrganizationChart"/>
    <dgm:cxn modelId="{04CF9DDD-6F1E-4747-BEB0-206548952CDB}" type="presParOf" srcId="{8DE8B806-AFF8-4D5A-B507-7F9D661E70AE}" destId="{F3432823-8292-4968-85DD-B242921083C8}" srcOrd="2" destOrd="0" presId="urn:microsoft.com/office/officeart/2008/layout/HalfCircleOrganizationChart"/>
    <dgm:cxn modelId="{0BFDD6B9-D385-40D8-9C1D-34C036E6C233}" type="presParOf" srcId="{8DE8B806-AFF8-4D5A-B507-7F9D661E70AE}" destId="{BC898650-E70F-4385-905A-0E2B451CB94F}" srcOrd="3" destOrd="0" presId="urn:microsoft.com/office/officeart/2008/layout/HalfCircleOrganizationChart"/>
    <dgm:cxn modelId="{7EF1A6C7-89D3-4208-8323-B507BE7AAEB9}" type="presParOf" srcId="{BC898650-E70F-4385-905A-0E2B451CB94F}" destId="{4C6CBFF1-5004-49C9-826E-04A6D746DA15}" srcOrd="0" destOrd="0" presId="urn:microsoft.com/office/officeart/2008/layout/HalfCircleOrganizationChart"/>
    <dgm:cxn modelId="{59AB8578-8B65-45ED-9A64-E523F44E6D64}" type="presParOf" srcId="{4C6CBFF1-5004-49C9-826E-04A6D746DA15}" destId="{695B3D03-0D7C-42DD-8B33-14E461BAE627}" srcOrd="0" destOrd="0" presId="urn:microsoft.com/office/officeart/2008/layout/HalfCircleOrganizationChart"/>
    <dgm:cxn modelId="{941E409D-A51E-4BB2-973F-8FED6A65B900}" type="presParOf" srcId="{4C6CBFF1-5004-49C9-826E-04A6D746DA15}" destId="{1D79B53C-C05B-455C-A799-8CB2247C1378}" srcOrd="1" destOrd="0" presId="urn:microsoft.com/office/officeart/2008/layout/HalfCircleOrganizationChart"/>
    <dgm:cxn modelId="{C9EF19E4-845D-4EB9-8B95-239C6D7CA5FC}" type="presParOf" srcId="{4C6CBFF1-5004-49C9-826E-04A6D746DA15}" destId="{302208CC-D3A7-4F4B-BEFE-34FF6C0F42A8}" srcOrd="2" destOrd="0" presId="urn:microsoft.com/office/officeart/2008/layout/HalfCircleOrganizationChart"/>
    <dgm:cxn modelId="{0A8F713E-8415-4A24-A7B9-2C2E12128203}" type="presParOf" srcId="{4C6CBFF1-5004-49C9-826E-04A6D746DA15}" destId="{09DECD71-FB94-4F92-93B3-F3A5E6053F10}" srcOrd="3" destOrd="0" presId="urn:microsoft.com/office/officeart/2008/layout/HalfCircleOrganizationChart"/>
    <dgm:cxn modelId="{613F5011-61BD-43DD-8337-273F1828CD5D}" type="presParOf" srcId="{BC898650-E70F-4385-905A-0E2B451CB94F}" destId="{D3198708-419B-4475-9C06-9A04FF54E96F}" srcOrd="1" destOrd="0" presId="urn:microsoft.com/office/officeart/2008/layout/HalfCircleOrganizationChart"/>
    <dgm:cxn modelId="{D0623DCA-50CA-4293-8A55-1A8913E7021C}" type="presParOf" srcId="{BC898650-E70F-4385-905A-0E2B451CB94F}" destId="{BCBE1FB4-69E0-44E6-A067-ED28C469FE88}" srcOrd="2" destOrd="0" presId="urn:microsoft.com/office/officeart/2008/layout/HalfCircleOrganizationChart"/>
    <dgm:cxn modelId="{312F3DBE-7122-4A63-9C10-2305329D174A}" type="presParOf" srcId="{C65D7BB7-1198-4D53-BAC4-6CCAFF7B28F0}" destId="{10A4A309-60DB-4F97-A9B4-6A8B9E5FB3D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32823-8292-4968-85DD-B242921083C8}">
      <dsp:nvSpPr>
        <dsp:cNvPr id="0" name=""/>
        <dsp:cNvSpPr/>
      </dsp:nvSpPr>
      <dsp:spPr>
        <a:xfrm>
          <a:off x="4428492" y="1482339"/>
          <a:ext cx="2302469" cy="7992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9602"/>
              </a:lnTo>
              <a:lnTo>
                <a:pt x="2302469" y="399602"/>
              </a:lnTo>
              <a:lnTo>
                <a:pt x="2302469" y="79920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DDAE6-419F-4946-BC76-C6D7F1F5A859}">
      <dsp:nvSpPr>
        <dsp:cNvPr id="0" name=""/>
        <dsp:cNvSpPr/>
      </dsp:nvSpPr>
      <dsp:spPr>
        <a:xfrm>
          <a:off x="2126022" y="1482339"/>
          <a:ext cx="2302469" cy="799204"/>
        </a:xfrm>
        <a:custGeom>
          <a:avLst/>
          <a:gdLst/>
          <a:ahLst/>
          <a:cxnLst/>
          <a:rect l="0" t="0" r="0" b="0"/>
          <a:pathLst>
            <a:path>
              <a:moveTo>
                <a:pt x="2302469" y="0"/>
              </a:moveTo>
              <a:lnTo>
                <a:pt x="2302469" y="399602"/>
              </a:lnTo>
              <a:lnTo>
                <a:pt x="0" y="399602"/>
              </a:lnTo>
              <a:lnTo>
                <a:pt x="0" y="79920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D69336-1E67-4536-A7B3-71B732137E55}">
      <dsp:nvSpPr>
        <dsp:cNvPr id="0" name=""/>
        <dsp:cNvSpPr/>
      </dsp:nvSpPr>
      <dsp:spPr>
        <a:xfrm>
          <a:off x="3477058" y="293370"/>
          <a:ext cx="1902867" cy="1188968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38EF1-9D9D-4D99-BA3B-B3FB0AC64AFB}">
      <dsp:nvSpPr>
        <dsp:cNvPr id="0" name=""/>
        <dsp:cNvSpPr/>
      </dsp:nvSpPr>
      <dsp:spPr>
        <a:xfrm>
          <a:off x="3477058" y="293370"/>
          <a:ext cx="1902867" cy="1188968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2732C-0041-447C-9C5E-FF0EF22BCB3A}">
      <dsp:nvSpPr>
        <dsp:cNvPr id="0" name=""/>
        <dsp:cNvSpPr/>
      </dsp:nvSpPr>
      <dsp:spPr>
        <a:xfrm>
          <a:off x="2525624" y="507385"/>
          <a:ext cx="3805735" cy="760940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化学反应的两个基本问题</a:t>
          </a:r>
        </a:p>
      </dsp:txBody>
      <dsp:txXfrm>
        <a:off x="2525624" y="507385"/>
        <a:ext cx="3805735" cy="760940"/>
      </dsp:txXfrm>
    </dsp:sp>
    <dsp:sp modelId="{24507FB6-E20C-48BD-9B29-D1A769BFA859}">
      <dsp:nvSpPr>
        <dsp:cNvPr id="0" name=""/>
        <dsp:cNvSpPr/>
      </dsp:nvSpPr>
      <dsp:spPr>
        <a:xfrm>
          <a:off x="1174588" y="2281544"/>
          <a:ext cx="1902867" cy="190286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AE32D-D1A8-4240-82A3-5A9796C8F3E3}">
      <dsp:nvSpPr>
        <dsp:cNvPr id="0" name=""/>
        <dsp:cNvSpPr/>
      </dsp:nvSpPr>
      <dsp:spPr>
        <a:xfrm>
          <a:off x="1174588" y="2281544"/>
          <a:ext cx="1902867" cy="190286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CE853-0A99-48E3-BC59-3DC578782043}">
      <dsp:nvSpPr>
        <dsp:cNvPr id="0" name=""/>
        <dsp:cNvSpPr/>
      </dsp:nvSpPr>
      <dsp:spPr>
        <a:xfrm>
          <a:off x="223154" y="2624060"/>
          <a:ext cx="3805735" cy="121783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在指定条件下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反应进行的方向和限度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——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Arial" charset="0"/>
              <a:ea typeface="楷体_GB2312"/>
            </a:rPr>
            <a:t>化学热力学</a:t>
          </a:r>
        </a:p>
      </dsp:txBody>
      <dsp:txXfrm>
        <a:off x="223154" y="2624060"/>
        <a:ext cx="3805735" cy="1217835"/>
      </dsp:txXfrm>
    </dsp:sp>
    <dsp:sp modelId="{1D79B53C-C05B-455C-A799-8CB2247C1378}">
      <dsp:nvSpPr>
        <dsp:cNvPr id="0" name=""/>
        <dsp:cNvSpPr/>
      </dsp:nvSpPr>
      <dsp:spPr>
        <a:xfrm>
          <a:off x="5779528" y="2281544"/>
          <a:ext cx="1902867" cy="190286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208CC-D3A7-4F4B-BEFE-34FF6C0F42A8}">
      <dsp:nvSpPr>
        <dsp:cNvPr id="0" name=""/>
        <dsp:cNvSpPr/>
      </dsp:nvSpPr>
      <dsp:spPr>
        <a:xfrm>
          <a:off x="5779528" y="2281544"/>
          <a:ext cx="1902867" cy="190286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B3D03-0D7C-42DD-8B33-14E461BAE627}">
      <dsp:nvSpPr>
        <dsp:cNvPr id="0" name=""/>
        <dsp:cNvSpPr/>
      </dsp:nvSpPr>
      <dsp:spPr>
        <a:xfrm>
          <a:off x="4828094" y="2624060"/>
          <a:ext cx="3805735" cy="1217835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反应进行的速率和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具体步骤</a:t>
          </a:r>
          <a:r>
            <a:rPr kumimoji="0" lang="en-US" altLang="zh-CN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(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即反应机理</a:t>
          </a:r>
          <a:r>
            <a:rPr kumimoji="0" lang="en-US" altLang="zh-CN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)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zh-CN" sz="2400" b="1" i="0" u="none" strike="noStrike" kern="1200" cap="none" normalizeH="0" baseline="0" dirty="0">
              <a:ln/>
              <a:effectLst/>
              <a:latin typeface="Arial"/>
              <a:ea typeface="楷体_GB2312"/>
            </a:rPr>
            <a:t>——</a:t>
          </a:r>
          <a:r>
            <a:rPr kumimoji="0" lang="zh-CN" altLang="en-US" sz="2400" b="1" i="0" u="none" strike="noStrike" kern="1200" cap="none" normalizeH="0" baseline="0" dirty="0">
              <a:ln/>
              <a:effectLst/>
              <a:latin typeface="楷体_GB2312" pitchFamily="49" charset="-122"/>
              <a:ea typeface="楷体_GB2312"/>
            </a:rPr>
            <a:t>化学动力学</a:t>
          </a:r>
        </a:p>
      </dsp:txBody>
      <dsp:txXfrm>
        <a:off x="4828094" y="2624060"/>
        <a:ext cx="3805735" cy="1217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e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6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spcBef>
                <a:spcPct val="0"/>
              </a:spcBef>
              <a:defRPr sz="1300" b="0">
                <a:latin typeface="Arial" charset="0"/>
                <a:ea typeface="宋体" pitchFamily="2" charset="-122"/>
              </a:defRPr>
            </a:lvl1pPr>
          </a:lstStyle>
          <a:p>
            <a:fld id="{3EABD151-06C1-4792-9571-0AC233491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70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CDEAFE-5577-4733-86E1-7E6495054DC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latin typeface="Times New Roman" pitchFamily="18" charset="0"/>
              </a:rPr>
              <a:t>化学动力学</a:t>
            </a:r>
            <a:r>
              <a:rPr lang="en-US" altLang="zh-CN" b="1">
                <a:latin typeface="Times New Roman" pitchFamily="18" charset="0"/>
              </a:rPr>
              <a:t>(chemical kinetics)</a:t>
            </a:r>
            <a:r>
              <a:rPr lang="zh-CN" altLang="en-US" b="1">
                <a:latin typeface="Times New Roman" pitchFamily="18" charset="0"/>
              </a:rPr>
              <a:t>是研究化学反应的速率和机理的科学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zh-CN" altLang="en-US" b="1">
                <a:latin typeface="Times New Roman" pitchFamily="18" charset="0"/>
              </a:rPr>
              <a:t>是物理化学的一个重要组成部分。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/>
              <a:t>化学热力学方法只能解决反应的可能性问题</a:t>
            </a:r>
            <a:r>
              <a:rPr lang="en-US" altLang="zh-CN" b="1"/>
              <a:t>, </a:t>
            </a:r>
            <a:r>
              <a:rPr lang="zh-CN" altLang="en-US" b="1"/>
              <a:t>解决化学反应的现实性问题</a:t>
            </a:r>
            <a:r>
              <a:rPr lang="en-US" altLang="zh-CN" b="1"/>
              <a:t>, </a:t>
            </a:r>
            <a:r>
              <a:rPr lang="zh-CN" altLang="en-US" b="1"/>
              <a:t>则是化学动力学的任务。  </a:t>
            </a:r>
          </a:p>
          <a:p>
            <a:r>
              <a:rPr kumimoji="1" lang="en-US" altLang="zh-CN" b="1"/>
              <a:t>(1)</a:t>
            </a:r>
            <a:r>
              <a:rPr kumimoji="1" lang="zh-CN" altLang="en-US" b="1"/>
              <a:t>各种因素对反应速率的影响</a:t>
            </a:r>
            <a:r>
              <a:rPr kumimoji="1" lang="en-US" altLang="zh-CN" b="1"/>
              <a:t>(</a:t>
            </a:r>
            <a:r>
              <a:rPr kumimoji="1" lang="zh-CN" altLang="en-US" b="1"/>
              <a:t>浓度、温度、催化剂等</a:t>
            </a:r>
            <a:r>
              <a:rPr kumimoji="1" lang="en-US" altLang="zh-CN" b="1"/>
              <a:t>)</a:t>
            </a:r>
          </a:p>
          <a:p>
            <a:r>
              <a:rPr kumimoji="1" lang="en-US" altLang="zh-CN" b="1"/>
              <a:t>(2)</a:t>
            </a:r>
            <a:r>
              <a:rPr kumimoji="1" lang="zh-CN" altLang="en-US" b="1"/>
              <a:t>反应历程</a:t>
            </a:r>
            <a:r>
              <a:rPr kumimoji="1" lang="en-US" altLang="zh-CN" b="1"/>
              <a:t>(</a:t>
            </a:r>
            <a:r>
              <a:rPr kumimoji="1" lang="zh-CN" altLang="en-US" b="1"/>
              <a:t>反应步骤</a:t>
            </a:r>
            <a:r>
              <a:rPr kumimoji="1" lang="en-US" altLang="zh-CN" b="1"/>
              <a:t>)</a:t>
            </a:r>
            <a:endParaRPr lang="en-US" altLang="zh-CN" b="1"/>
          </a:p>
          <a:p>
            <a:r>
              <a:rPr kumimoji="1" lang="zh-CN" altLang="en-US" b="1"/>
              <a:t>在医学上的应用主要有：</a:t>
            </a:r>
          </a:p>
          <a:p>
            <a:r>
              <a:rPr kumimoji="1" lang="zh-CN" altLang="en-US" b="1"/>
              <a:t>    代谢动力学</a:t>
            </a:r>
            <a:r>
              <a:rPr kumimoji="1" lang="en-US" altLang="zh-CN" b="1"/>
              <a:t>(</a:t>
            </a:r>
            <a:r>
              <a:rPr kumimoji="1" lang="zh-CN" altLang="en-US" b="1"/>
              <a:t>医学上研究体内正常生化反应速率的学科</a:t>
            </a:r>
            <a:r>
              <a:rPr kumimoji="1" lang="en-US" altLang="zh-CN" b="1"/>
              <a:t>)</a:t>
            </a:r>
            <a:r>
              <a:rPr kumimoji="1" lang="zh-CN" altLang="en-US" b="1"/>
              <a:t>；药物代谢动力学</a:t>
            </a:r>
            <a:r>
              <a:rPr kumimoji="1" lang="en-US" altLang="zh-CN" b="1"/>
              <a:t>(</a:t>
            </a:r>
            <a:r>
              <a:rPr kumimoji="1" lang="zh-CN" altLang="en-US" b="1"/>
              <a:t>研究药物分子在体内反应速率的学科</a:t>
            </a:r>
            <a:r>
              <a:rPr kumimoji="1" lang="en-US" altLang="zh-CN" b="1"/>
              <a:t>)</a:t>
            </a:r>
            <a:r>
              <a:rPr kumimoji="1" lang="zh-CN" altLang="en-US" b="1"/>
              <a:t>；酶催化反应动力学</a:t>
            </a:r>
            <a:r>
              <a:rPr kumimoji="1" lang="en-US" altLang="zh-CN" b="1"/>
              <a:t>(</a:t>
            </a:r>
            <a:r>
              <a:rPr kumimoji="1" lang="zh-CN" altLang="en-US" b="1"/>
              <a:t>研究酶的催化特性与反应机理</a:t>
            </a:r>
            <a:r>
              <a:rPr kumimoji="1" lang="en-US" altLang="zh-CN" b="1"/>
              <a:t>)</a:t>
            </a:r>
            <a:r>
              <a:rPr kumimoji="1" lang="zh-CN" altLang="en-US" b="1"/>
              <a:t>。</a:t>
            </a:r>
          </a:p>
          <a:p>
            <a:endParaRPr lang="en-US" altLang="zh-CN" b="1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E1889-2D1F-4C6E-AF88-7915358C12C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66"/>
                </a:solidFill>
              </a:rPr>
              <a:t>复合反应</a:t>
            </a:r>
            <a:r>
              <a:rPr lang="en-US" altLang="zh-CN" b="1">
                <a:solidFill>
                  <a:srgbClr val="FF0066"/>
                </a:solidFill>
              </a:rPr>
              <a:t>(overall reaction)</a:t>
            </a:r>
            <a:r>
              <a:rPr lang="zh-CN" altLang="en-US" b="1"/>
              <a:t>：由多个基元反应组成的反应，又称为复杂反应</a:t>
            </a:r>
            <a:r>
              <a:rPr lang="en-US" altLang="zh-CN" b="1"/>
              <a:t>(complex reaction) </a:t>
            </a:r>
            <a:r>
              <a:rPr lang="zh-CN" altLang="en-US" b="1"/>
              <a:t>。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b="1">
                <a:solidFill>
                  <a:srgbClr val="FF0066"/>
                </a:solidFill>
              </a:rPr>
              <a:t>元反应</a:t>
            </a:r>
            <a:r>
              <a:rPr lang="en-US" altLang="zh-CN" b="1">
                <a:solidFill>
                  <a:srgbClr val="FF0066"/>
                </a:solidFill>
              </a:rPr>
              <a:t>(elementary reaction)</a:t>
            </a:r>
            <a:r>
              <a:rPr lang="zh-CN" altLang="en-US" b="1"/>
              <a:t>：由反应物微粒</a:t>
            </a:r>
            <a:r>
              <a:rPr lang="en-US" altLang="zh-CN" b="1"/>
              <a:t>(</a:t>
            </a:r>
            <a:r>
              <a:rPr lang="zh-CN" altLang="en-US" b="1"/>
              <a:t>分子、原子、离子或自由基等</a:t>
            </a:r>
            <a:r>
              <a:rPr lang="en-US" altLang="zh-CN" b="1"/>
              <a:t>)</a:t>
            </a:r>
            <a:r>
              <a:rPr lang="zh-CN" altLang="en-US" b="1"/>
              <a:t>一步直接生成产物的反应。</a:t>
            </a:r>
          </a:p>
          <a:p>
            <a:r>
              <a:rPr lang="zh-CN" altLang="en-US" b="1"/>
              <a:t>机理方程</a:t>
            </a:r>
            <a:r>
              <a:rPr lang="en-US" altLang="zh-CN" b="1"/>
              <a:t>: </a:t>
            </a:r>
            <a:r>
              <a:rPr lang="zh-CN" altLang="en-US" b="1"/>
              <a:t>表示实际反应过程</a:t>
            </a:r>
            <a:r>
              <a:rPr lang="en-US" altLang="zh-CN" b="1"/>
              <a:t>(</a:t>
            </a:r>
            <a:r>
              <a:rPr lang="zh-CN" altLang="en-US" b="1"/>
              <a:t>反应历程</a:t>
            </a:r>
            <a:r>
              <a:rPr lang="en-US" altLang="zh-CN" b="1"/>
              <a:t>)</a:t>
            </a:r>
            <a:r>
              <a:rPr lang="zh-CN" altLang="en-US" b="1"/>
              <a:t>的方程。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C955B-ACDE-426D-AE6F-736FE2A30BB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b="1"/>
              <a:t>比例常数</a:t>
            </a:r>
            <a:r>
              <a:rPr lang="en-US" altLang="zh-CN" b="1" i="1">
                <a:solidFill>
                  <a:srgbClr val="FF0066"/>
                </a:solidFill>
              </a:rPr>
              <a:t>k</a:t>
            </a:r>
            <a:r>
              <a:rPr lang="zh-CN" altLang="en-US" b="1"/>
              <a:t>称为</a:t>
            </a:r>
            <a:r>
              <a:rPr lang="zh-CN" altLang="en-US" b="1">
                <a:solidFill>
                  <a:srgbClr val="FF0066"/>
                </a:solidFill>
              </a:rPr>
              <a:t>反应速率常数</a:t>
            </a:r>
            <a:r>
              <a:rPr lang="en-US" altLang="zh-CN" b="1"/>
              <a:t>, </a:t>
            </a:r>
            <a:r>
              <a:rPr lang="zh-CN" altLang="en-US" b="1"/>
              <a:t>简称</a:t>
            </a:r>
            <a:r>
              <a:rPr lang="zh-CN" altLang="en-US" b="1">
                <a:solidFill>
                  <a:srgbClr val="FF0066"/>
                </a:solidFill>
              </a:rPr>
              <a:t>速率常数</a:t>
            </a:r>
          </a:p>
          <a:p>
            <a:pPr>
              <a:spcBef>
                <a:spcPct val="0"/>
              </a:spcBef>
            </a:pPr>
            <a:r>
              <a:rPr kumimoji="1" lang="en-US" altLang="zh-CN" b="1" i="1">
                <a:solidFill>
                  <a:schemeClr val="tx2"/>
                </a:solidFill>
              </a:rPr>
              <a:t>k</a:t>
            </a:r>
            <a:r>
              <a:rPr kumimoji="1" lang="en-US" altLang="zh-CN" b="1">
                <a:solidFill>
                  <a:schemeClr val="tx2"/>
                </a:solidFill>
              </a:rPr>
              <a:t> </a:t>
            </a:r>
            <a:r>
              <a:rPr kumimoji="1" lang="zh-CN" altLang="en-US" b="1">
                <a:solidFill>
                  <a:schemeClr val="tx2"/>
                </a:solidFill>
              </a:rPr>
              <a:t>称为</a:t>
            </a:r>
            <a:r>
              <a:rPr kumimoji="1" lang="zh-CN" altLang="en-US" b="1">
                <a:solidFill>
                  <a:srgbClr val="FF0000"/>
                </a:solidFill>
              </a:rPr>
              <a:t>反应速率常数</a:t>
            </a:r>
            <a:r>
              <a:rPr kumimoji="1" lang="zh-CN" altLang="en-US" b="1">
                <a:solidFill>
                  <a:schemeClr val="tx2"/>
                </a:solidFill>
              </a:rPr>
              <a:t>，</a:t>
            </a:r>
            <a:r>
              <a:rPr kumimoji="1" lang="zh-CN" altLang="en-US" b="1">
                <a:solidFill>
                  <a:srgbClr val="FF3300"/>
                </a:solidFill>
              </a:rPr>
              <a:t>与</a:t>
            </a:r>
            <a:r>
              <a:rPr kumimoji="1" lang="zh-CN" altLang="en-US" b="1">
                <a:solidFill>
                  <a:schemeClr val="tx2"/>
                </a:solidFill>
              </a:rPr>
              <a:t>温度、催化剂等</a:t>
            </a:r>
            <a:r>
              <a:rPr kumimoji="1" lang="zh-CN" altLang="en-US" b="1">
                <a:solidFill>
                  <a:srgbClr val="FF0000"/>
                </a:solidFill>
              </a:rPr>
              <a:t>反应条件有关</a:t>
            </a:r>
            <a:r>
              <a:rPr kumimoji="1" lang="zh-CN" altLang="en-US" b="1">
                <a:solidFill>
                  <a:schemeClr val="tx2"/>
                </a:solidFill>
              </a:rPr>
              <a:t>，而</a:t>
            </a:r>
            <a:r>
              <a:rPr kumimoji="1" lang="zh-CN" altLang="en-US" b="1">
                <a:solidFill>
                  <a:srgbClr val="FF0000"/>
                </a:solidFill>
              </a:rPr>
              <a:t>与</a:t>
            </a:r>
            <a:r>
              <a:rPr kumimoji="1" lang="zh-CN" altLang="en-US" b="1">
                <a:solidFill>
                  <a:schemeClr val="tx2"/>
                </a:solidFill>
              </a:rPr>
              <a:t>反应物</a:t>
            </a:r>
            <a:r>
              <a:rPr kumimoji="1" lang="zh-CN" altLang="en-US" b="1">
                <a:solidFill>
                  <a:srgbClr val="FF0000"/>
                </a:solidFill>
              </a:rPr>
              <a:t>浓度无关</a:t>
            </a:r>
            <a:r>
              <a:rPr kumimoji="1" lang="zh-CN" altLang="en-US" b="1">
                <a:solidFill>
                  <a:schemeClr val="tx2"/>
                </a:solidFill>
              </a:rPr>
              <a:t>。</a:t>
            </a:r>
            <a:endParaRPr kumimoji="1" lang="zh-CN" altLang="en-US" b="1">
              <a:solidFill>
                <a:schemeClr val="accent2"/>
              </a:solidFill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kumimoji="1" lang="zh-CN" altLang="en-US" b="1">
                <a:solidFill>
                  <a:schemeClr val="accent2"/>
                </a:solidFill>
              </a:rPr>
              <a:t>一定温度下</a:t>
            </a:r>
            <a:r>
              <a:rPr kumimoji="1" lang="en-US" altLang="zh-CN" b="1">
                <a:solidFill>
                  <a:schemeClr val="accent2"/>
                </a:solidFill>
              </a:rPr>
              <a:t>,</a:t>
            </a:r>
            <a:r>
              <a:rPr kumimoji="1" lang="zh-CN" altLang="en-US" b="1">
                <a:solidFill>
                  <a:schemeClr val="accent2"/>
                </a:solidFill>
              </a:rPr>
              <a:t>对某一元反应</a:t>
            </a:r>
            <a:r>
              <a:rPr kumimoji="1" lang="en-US" altLang="zh-CN" b="1">
                <a:solidFill>
                  <a:schemeClr val="accent2"/>
                </a:solidFill>
              </a:rPr>
              <a:t>,</a:t>
            </a:r>
            <a:r>
              <a:rPr kumimoji="1" lang="zh-CN" altLang="en-US" b="1">
                <a:solidFill>
                  <a:schemeClr val="accent2"/>
                </a:solidFill>
              </a:rPr>
              <a:t>其反应速率与</a:t>
            </a:r>
            <a:r>
              <a:rPr kumimoji="1" lang="zh-CN" altLang="en-US" b="1">
                <a:solidFill>
                  <a:srgbClr val="FF3300"/>
                </a:solidFill>
              </a:rPr>
              <a:t>各反应物浓度</a:t>
            </a:r>
            <a:r>
              <a:rPr kumimoji="1" lang="en-US" altLang="zh-CN" b="1">
                <a:solidFill>
                  <a:srgbClr val="FF3300"/>
                </a:solidFill>
              </a:rPr>
              <a:t>(</a:t>
            </a:r>
            <a:r>
              <a:rPr kumimoji="1" lang="zh-CN" altLang="en-US" b="1">
                <a:solidFill>
                  <a:srgbClr val="FF3300"/>
                </a:solidFill>
              </a:rPr>
              <a:t>以化学方程式中该物质的计量数为指数</a:t>
            </a:r>
            <a:r>
              <a:rPr kumimoji="1" lang="en-US" altLang="zh-CN" b="1">
                <a:solidFill>
                  <a:srgbClr val="FF3300"/>
                </a:solidFill>
              </a:rPr>
              <a:t>)</a:t>
            </a:r>
            <a:r>
              <a:rPr kumimoji="1" lang="zh-CN" altLang="en-US" b="1">
                <a:solidFill>
                  <a:srgbClr val="FF3300"/>
                </a:solidFill>
              </a:rPr>
              <a:t>的乘积成正比。</a:t>
            </a:r>
          </a:p>
          <a:p>
            <a:r>
              <a:rPr kumimoji="1" lang="en-US" altLang="zh-CN" b="1"/>
              <a:t>1</a:t>
            </a:r>
            <a:r>
              <a:rPr kumimoji="1" lang="zh-CN" altLang="en-US" b="1"/>
              <a:t>．质量作用定律只适用于元反应。对于复合反应，质量作用定律只适用于其中的每一步反应，不适用于总反应。</a:t>
            </a:r>
          </a:p>
          <a:p>
            <a:r>
              <a:rPr kumimoji="1" lang="en-US" altLang="zh-CN" b="1"/>
              <a:t>2</a:t>
            </a:r>
            <a:r>
              <a:rPr kumimoji="1" lang="zh-CN" altLang="en-US" b="1"/>
              <a:t>．纯固态或纯液态反应物的浓度不写入速率方程。例如碳的燃烧反应</a:t>
            </a:r>
          </a:p>
          <a:p>
            <a:r>
              <a:rPr kumimoji="1" lang="en-US" altLang="zh-CN" b="1"/>
              <a:t>C</a:t>
            </a:r>
            <a:r>
              <a:rPr kumimoji="1" lang="zh-CN" altLang="en-US" b="1"/>
              <a:t>（</a:t>
            </a:r>
            <a:r>
              <a:rPr kumimoji="1" lang="en-US" altLang="zh-CN" b="1"/>
              <a:t>s</a:t>
            </a:r>
            <a:r>
              <a:rPr kumimoji="1" lang="zh-CN" altLang="en-US" b="1"/>
              <a:t>）</a:t>
            </a:r>
            <a:r>
              <a:rPr kumimoji="1" lang="en-US" altLang="zh-CN" b="1"/>
              <a:t>+ O2</a:t>
            </a:r>
            <a:r>
              <a:rPr kumimoji="1" lang="zh-CN" altLang="en-US" b="1"/>
              <a:t>（</a:t>
            </a:r>
            <a:r>
              <a:rPr kumimoji="1" lang="en-US" altLang="zh-CN" b="1"/>
              <a:t>g</a:t>
            </a:r>
            <a:r>
              <a:rPr kumimoji="1" lang="zh-CN" altLang="en-US" b="1"/>
              <a:t>）══ </a:t>
            </a:r>
            <a:r>
              <a:rPr kumimoji="1" lang="en-US" altLang="zh-CN" b="1"/>
              <a:t>CO2</a:t>
            </a:r>
            <a:r>
              <a:rPr kumimoji="1" lang="zh-CN" altLang="en-US" b="1"/>
              <a:t>（</a:t>
            </a:r>
            <a:r>
              <a:rPr kumimoji="1" lang="en-US" altLang="zh-CN" b="1"/>
              <a:t>g</a:t>
            </a:r>
            <a:r>
              <a:rPr kumimoji="1" lang="zh-CN" altLang="en-US" b="1"/>
              <a:t>）</a:t>
            </a:r>
          </a:p>
          <a:p>
            <a:r>
              <a:rPr kumimoji="1" lang="en-US" altLang="zh-CN" b="1"/>
              <a:t>3</a:t>
            </a:r>
            <a:r>
              <a:rPr kumimoji="1" lang="zh-CN" altLang="en-US" b="1"/>
              <a:t>．在稀溶液中进行的反应，若溶剂参与反应，也不写入速率方程。例如蔗糖稀溶液的水解反应</a:t>
            </a:r>
            <a:endParaRPr kumimoji="1" lang="zh-CN" altLang="en-US" b="1">
              <a:solidFill>
                <a:srgbClr val="FF33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8C7F2-ECEF-4B3C-8C72-7124FA4F89F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2"/>
                </a:solidFill>
              </a:rPr>
              <a:t>称作</a:t>
            </a:r>
            <a:r>
              <a:rPr lang="zh-CN" altLang="en-US" b="1" u="sng">
                <a:solidFill>
                  <a:srgbClr val="FF0000"/>
                </a:solidFill>
              </a:rPr>
              <a:t>反应速率方程式</a:t>
            </a:r>
            <a:r>
              <a:rPr lang="zh-CN" altLang="en-US" b="1">
                <a:solidFill>
                  <a:schemeClr val="tx2"/>
                </a:solidFill>
              </a:rPr>
              <a:t>。其中</a:t>
            </a:r>
            <a:r>
              <a:rPr lang="en-US" altLang="zh-CN" b="1">
                <a:solidFill>
                  <a:schemeClr val="tx2"/>
                </a:solidFill>
              </a:rPr>
              <a:t>m</a:t>
            </a:r>
            <a:r>
              <a:rPr lang="zh-CN" altLang="en-US" b="1" i="1">
                <a:solidFill>
                  <a:schemeClr val="tx2"/>
                </a:solidFill>
              </a:rPr>
              <a:t>、</a:t>
            </a:r>
            <a:r>
              <a:rPr lang="en-US" altLang="zh-CN" b="1">
                <a:solidFill>
                  <a:schemeClr val="tx2"/>
                </a:solidFill>
              </a:rPr>
              <a:t>n</a:t>
            </a:r>
            <a:r>
              <a:rPr lang="zh-CN" altLang="en-US" b="1">
                <a:solidFill>
                  <a:schemeClr val="tx2"/>
                </a:solidFill>
              </a:rPr>
              <a:t>要通过实验来确定。并不一定和反应方程式中的计量数一致。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9C36C0-0399-4FB2-9B4D-BF345D688FB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此处的分子应理解为分子、离子、自由原子或自由基的总称。已知的反应分子数只有</a:t>
            </a:r>
            <a:r>
              <a:rPr lang="en-US" altLang="zh-CN" b="1">
                <a:solidFill>
                  <a:srgbClr val="FF0066"/>
                </a:solidFill>
              </a:rPr>
              <a:t>1</a:t>
            </a:r>
            <a:r>
              <a:rPr lang="zh-CN" altLang="en-US" b="1"/>
              <a:t>、</a:t>
            </a:r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FF0066"/>
                </a:solidFill>
              </a:rPr>
              <a:t>3</a:t>
            </a:r>
            <a:r>
              <a:rPr lang="zh-CN" altLang="en-US" b="1"/>
              <a:t>。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en-US" altLang="zh-CN" b="1"/>
              <a:t>(</a:t>
            </a:r>
            <a:r>
              <a:rPr kumimoji="1" lang="zh-CN" altLang="en-US" b="1"/>
              <a:t>基</a:t>
            </a:r>
            <a:r>
              <a:rPr kumimoji="1" lang="en-US" altLang="zh-CN" b="1"/>
              <a:t>)</a:t>
            </a:r>
            <a:r>
              <a:rPr kumimoji="1" lang="zh-CN" altLang="en-US" b="1"/>
              <a:t>元反应的反应分子数可分为：</a:t>
            </a:r>
            <a:r>
              <a:rPr kumimoji="1" lang="zh-CN" altLang="en-US" b="1">
                <a:solidFill>
                  <a:srgbClr val="000099"/>
                </a:solidFill>
              </a:rPr>
              <a:t>单分子反应、双分子反应和三分子反应。</a:t>
            </a:r>
          </a:p>
          <a:p>
            <a:endParaRPr lang="en-US" altLang="zh-CN"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7EFBA2-9EDC-4A7D-9C9E-EE02B78AC70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反应级数可以是整数</a:t>
            </a:r>
            <a:r>
              <a:rPr lang="en-US" altLang="zh-CN" b="1"/>
              <a:t>, </a:t>
            </a:r>
            <a:r>
              <a:rPr lang="zh-CN" altLang="en-US" b="1"/>
              <a:t>也可以是分数</a:t>
            </a:r>
            <a:r>
              <a:rPr lang="en-US" altLang="zh-CN" b="1"/>
              <a:t>; </a:t>
            </a:r>
            <a:r>
              <a:rPr lang="zh-CN" altLang="en-US" b="1"/>
              <a:t>可以是正数</a:t>
            </a:r>
            <a:r>
              <a:rPr lang="en-US" altLang="zh-CN" b="1"/>
              <a:t>, </a:t>
            </a:r>
            <a:r>
              <a:rPr lang="zh-CN" altLang="en-US" b="1"/>
              <a:t>也可以是负数或零</a:t>
            </a:r>
            <a:r>
              <a:rPr lang="en-US" altLang="zh-CN" b="1"/>
              <a:t>; </a:t>
            </a:r>
            <a:r>
              <a:rPr lang="zh-CN" altLang="en-US" b="1"/>
              <a:t>有些反应也可能无级数可言</a:t>
            </a:r>
            <a:r>
              <a:rPr lang="en-US" altLang="zh-CN" b="1"/>
              <a:t>;</a:t>
            </a:r>
          </a:p>
          <a:p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注意：各反应物的级数与其计量系数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、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d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、</a:t>
            </a:r>
            <a:r>
              <a:rPr lang="en-US" altLang="zh-CN" b="1" i="1">
                <a:solidFill>
                  <a:srgbClr val="CC0000"/>
                </a:solidFill>
                <a:sym typeface="Symbol" pitchFamily="18" charset="2"/>
              </a:rPr>
              <a:t>e</a:t>
            </a:r>
            <a:r>
              <a:rPr lang="en-US" altLang="zh-CN" b="1">
                <a:solidFill>
                  <a:srgbClr val="CC0000"/>
                </a:solidFill>
                <a:sym typeface="Symbol" pitchFamily="18" charset="2"/>
              </a:rPr>
              <a:t>……</a:t>
            </a:r>
            <a:r>
              <a:rPr lang="zh-CN" altLang="en-US" b="1">
                <a:solidFill>
                  <a:srgbClr val="CC0000"/>
                </a:solidFill>
                <a:sym typeface="Symbol" pitchFamily="18" charset="2"/>
              </a:rPr>
              <a:t>无关。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DC452-8D75-4785-82E8-B5AD30A22A72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>
                <a:sym typeface="Symbol" pitchFamily="18" charset="2"/>
              </a:rPr>
              <a:t>经历相同的时间间隔后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zh-CN" altLang="en-US" b="1">
                <a:sym typeface="Symbol" pitchFamily="18" charset="2"/>
              </a:rPr>
              <a:t>反应物浓度变化的分数相同</a:t>
            </a:r>
            <a:r>
              <a:rPr lang="en-US" altLang="zh-CN" b="1">
                <a:sym typeface="Symbol" pitchFamily="18" charset="2"/>
              </a:rPr>
              <a:t>;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endParaRPr lang="en-US" altLang="zh-CN" b="1"/>
          </a:p>
          <a:p>
            <a:pPr algn="just">
              <a:lnSpc>
                <a:spcPct val="125000"/>
              </a:lnSpc>
              <a:spcBef>
                <a:spcPct val="0"/>
              </a:spcBef>
            </a:pPr>
            <a:r>
              <a:rPr lang="zh-CN" altLang="en-US" b="1"/>
              <a:t>通常将反应物消耗一半所需的时间称为</a:t>
            </a:r>
            <a:r>
              <a:rPr lang="zh-CN" altLang="en-US" b="1">
                <a:solidFill>
                  <a:srgbClr val="FF0066"/>
                </a:solidFill>
              </a:rPr>
              <a:t>半衰期</a:t>
            </a:r>
            <a:r>
              <a:rPr lang="en-US" altLang="zh-CN" b="1">
                <a:solidFill>
                  <a:srgbClr val="FF0066"/>
                </a:solidFill>
              </a:rPr>
              <a:t>(half life)</a:t>
            </a:r>
            <a:r>
              <a:rPr lang="en-US" altLang="zh-CN" b="1"/>
              <a:t>, </a:t>
            </a:r>
            <a:r>
              <a:rPr lang="zh-CN" altLang="en-US" b="1"/>
              <a:t>记作</a:t>
            </a:r>
            <a:r>
              <a:rPr lang="en-US" altLang="zh-CN" b="1" i="1">
                <a:solidFill>
                  <a:srgbClr val="FF0066"/>
                </a:solidFill>
              </a:rPr>
              <a:t>t</a:t>
            </a:r>
            <a:r>
              <a:rPr lang="en-US" altLang="zh-CN" b="1">
                <a:solidFill>
                  <a:srgbClr val="FF0066"/>
                </a:solidFill>
              </a:rPr>
              <a:t>1/2</a:t>
            </a:r>
            <a:r>
              <a:rPr lang="zh-CN" altLang="en-US" b="1"/>
              <a:t>。</a:t>
            </a:r>
            <a:r>
              <a:rPr lang="zh-CN" altLang="en-US" b="1">
                <a:sym typeface="Symbol" pitchFamily="18" charset="2"/>
              </a:rPr>
              <a:t>一级反应的半衰期为</a:t>
            </a:r>
            <a:r>
              <a:rPr lang="en-US" altLang="zh-CN" b="1">
                <a:sym typeface="Symbol" pitchFamily="18" charset="2"/>
              </a:rPr>
              <a:t>: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二级反应是一类常见的反应</a:t>
            </a:r>
            <a:r>
              <a:rPr lang="en-US" altLang="zh-CN" dirty="0"/>
              <a:t>, </a:t>
            </a:r>
            <a:r>
              <a:rPr lang="zh-CN" altLang="en-US" dirty="0"/>
              <a:t>溶液中的许多有机反应都符合二级反应规律</a:t>
            </a:r>
            <a:r>
              <a:rPr lang="en-US" altLang="zh-CN" dirty="0"/>
              <a:t>, </a:t>
            </a:r>
            <a:r>
              <a:rPr lang="zh-CN" altLang="en-US" dirty="0"/>
              <a:t>例如加成、取代和消除反应等。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31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>
                <a:solidFill>
                  <a:srgbClr val="CC0000"/>
                </a:solidFill>
              </a:rPr>
              <a:t>零级反应特征</a:t>
            </a:r>
            <a:r>
              <a:rPr lang="en-US" altLang="zh-CN" dirty="0">
                <a:solidFill>
                  <a:srgbClr val="CC0000"/>
                </a:solidFill>
              </a:rPr>
              <a:t>:</a:t>
            </a:r>
            <a:r>
              <a:rPr lang="en-US" altLang="zh-CN" dirty="0"/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       ①</a:t>
            </a:r>
            <a:r>
              <a:rPr lang="zh-CN" altLang="en-US" dirty="0"/>
              <a:t>速率常数 </a:t>
            </a:r>
            <a:r>
              <a:rPr lang="en-US" altLang="zh-CN" i="1" dirty="0"/>
              <a:t>k</a:t>
            </a:r>
            <a:r>
              <a:rPr lang="zh-CN" altLang="en-US" dirty="0"/>
              <a:t>的单位</a:t>
            </a:r>
            <a:r>
              <a:rPr lang="en-US" altLang="zh-CN" dirty="0"/>
              <a:t>: </a:t>
            </a:r>
            <a:r>
              <a:rPr lang="zh-CN" altLang="en-US" dirty="0"/>
              <a:t>浓度</a:t>
            </a:r>
            <a:r>
              <a:rPr lang="zh-CN" altLang="en-US" dirty="0">
                <a:sym typeface="Symbol" pitchFamily="18" charset="2"/>
              </a:rPr>
              <a:t></a:t>
            </a:r>
            <a:r>
              <a:rPr lang="zh-CN" altLang="en-US" dirty="0"/>
              <a:t>时间</a:t>
            </a:r>
            <a:r>
              <a:rPr lang="zh-CN" altLang="en-US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(mol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m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或</a:t>
            </a:r>
            <a:r>
              <a:rPr lang="en-US" altLang="zh-CN" dirty="0">
                <a:sym typeface="Symbol" pitchFamily="18" charset="2"/>
              </a:rPr>
              <a:t>mol</a:t>
            </a:r>
            <a:r>
              <a:rPr lang="en-US" altLang="zh-CN" dirty="0"/>
              <a:t>L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等</a:t>
            </a:r>
            <a:r>
              <a:rPr lang="en-US" altLang="zh-CN" dirty="0">
                <a:sym typeface="Symbol" pitchFamily="18" charset="2"/>
              </a:rPr>
              <a:t>);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tabLst>
                <a:tab pos="3937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/>
              <a:t>	  ② 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~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成线性关系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直线的斜率为</a:t>
            </a:r>
            <a:r>
              <a:rPr lang="en-US" altLang="zh-CN" i="1" dirty="0"/>
              <a:t>k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截距为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A,0</a:t>
            </a:r>
            <a:r>
              <a:rPr lang="en-US" altLang="zh-CN" dirty="0">
                <a:sym typeface="Symbol" pitchFamily="18" charset="2"/>
              </a:rPr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BD151-06C1-4792-9571-0AC23349180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196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2F816-D0F7-496F-8C27-E0EF767550D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化学反应速率（</a:t>
            </a:r>
            <a:r>
              <a:rPr lang="en-US" altLang="zh-CN" b="1"/>
              <a:t>rate of a chemical reaction</a:t>
            </a:r>
            <a:r>
              <a:rPr lang="zh-CN" altLang="en-US" b="1"/>
              <a:t>）用以衡量化学反应过程进行的快慢，是反应体系中各物质的数量随时间的变化率。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CA615-3105-45AD-B555-5D694A8139D7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1"/>
              <a:t>随着反应的进行，反应物或产物的物质的量会发生改变，因此可用单位体积中反应物</a:t>
            </a:r>
            <a:r>
              <a:rPr kumimoji="1" lang="en-US" altLang="zh-CN" b="1"/>
              <a:t>A</a:t>
            </a:r>
            <a:r>
              <a:rPr kumimoji="1" lang="zh-CN" altLang="en-US" b="1"/>
              <a:t>或产物</a:t>
            </a:r>
            <a:r>
              <a:rPr kumimoji="1" lang="en-US" altLang="zh-CN" b="1"/>
              <a:t>B</a:t>
            </a:r>
            <a:r>
              <a:rPr kumimoji="1" lang="zh-CN" altLang="en-US" b="1"/>
              <a:t>的物质的量随时间的变化率来表示。</a:t>
            </a:r>
          </a:p>
          <a:p>
            <a:r>
              <a:rPr kumimoji="1" lang="zh-CN" altLang="en-US" b="1"/>
              <a:t>因为在反应过程中，反应物浓度逐渐减小，为一负值，在其前加一负号是为使为正值。</a:t>
            </a:r>
            <a:endParaRPr kumimoji="1" lang="zh-CN" altLang="en-US" b="1">
              <a:solidFill>
                <a:srgbClr val="FF0000"/>
              </a:solidFill>
            </a:endParaRPr>
          </a:p>
          <a:p>
            <a:r>
              <a:rPr kumimoji="1" lang="zh-CN" altLang="en-US" b="1">
                <a:solidFill>
                  <a:srgbClr val="FF0000"/>
                </a:solidFill>
              </a:rPr>
              <a:t>量纲</a:t>
            </a:r>
            <a:r>
              <a:rPr kumimoji="1" lang="zh-CN" altLang="en-US" b="1"/>
              <a:t>：浓度</a:t>
            </a:r>
            <a:r>
              <a:rPr kumimoji="1" lang="en-US" altLang="zh-CN" b="1"/>
              <a:t>﹒</a:t>
            </a:r>
            <a:r>
              <a:rPr kumimoji="1" lang="zh-CN" altLang="en-US" b="1"/>
              <a:t>时间</a:t>
            </a:r>
            <a:r>
              <a:rPr kumimoji="1" lang="en-US" altLang="zh-CN" b="1"/>
              <a:t>-1</a:t>
            </a:r>
          </a:p>
          <a:p>
            <a:r>
              <a:rPr kumimoji="1" lang="zh-CN" altLang="en-US" b="1">
                <a:solidFill>
                  <a:schemeClr val="accent2"/>
                </a:solidFill>
              </a:rPr>
              <a:t>浓度</a:t>
            </a:r>
            <a:r>
              <a:rPr kumimoji="1" lang="zh-CN" altLang="en-US" b="1"/>
              <a:t>：</a:t>
            </a:r>
            <a:r>
              <a:rPr kumimoji="1" lang="en-US" altLang="zh-CN" b="1"/>
              <a:t>mol·L-1</a:t>
            </a:r>
          </a:p>
          <a:p>
            <a:r>
              <a:rPr kumimoji="1" lang="zh-CN" altLang="en-US" b="1">
                <a:solidFill>
                  <a:schemeClr val="accent2"/>
                </a:solidFill>
              </a:rPr>
              <a:t>时间</a:t>
            </a:r>
            <a:r>
              <a:rPr kumimoji="1" lang="en-US" altLang="zh-CN" b="1"/>
              <a:t>:  s(</a:t>
            </a:r>
            <a:r>
              <a:rPr kumimoji="1" lang="zh-CN" altLang="en-US" b="1"/>
              <a:t>秒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min(</a:t>
            </a:r>
            <a:r>
              <a:rPr kumimoji="1" lang="zh-CN" altLang="en-US" b="1"/>
              <a:t>分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h(</a:t>
            </a:r>
            <a:r>
              <a:rPr kumimoji="1" lang="zh-CN" altLang="en-US" b="1"/>
              <a:t>小时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d(</a:t>
            </a:r>
            <a:r>
              <a:rPr kumimoji="1" lang="zh-CN" altLang="en-US" b="1"/>
              <a:t>天</a:t>
            </a:r>
            <a:r>
              <a:rPr kumimoji="1" lang="en-US" altLang="zh-CN" b="1"/>
              <a:t>)</a:t>
            </a:r>
            <a:r>
              <a:rPr kumimoji="1" lang="zh-CN" altLang="en-US" b="1"/>
              <a:t>，</a:t>
            </a:r>
            <a:r>
              <a:rPr kumimoji="1" lang="en-US" altLang="zh-CN" b="1"/>
              <a:t>a(annual</a:t>
            </a:r>
            <a:r>
              <a:rPr kumimoji="1" lang="zh-CN" altLang="en-US" b="1"/>
              <a:t>，年</a:t>
            </a:r>
            <a:r>
              <a:rPr kumimoji="1" lang="en-US" altLang="zh-CN" b="1"/>
              <a:t>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9CDAE-D530-4303-88A9-08615D3BE9B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反应进度（</a:t>
            </a:r>
            <a:r>
              <a:rPr lang="en-US" altLang="zh-CN" b="1"/>
              <a:t>extent of reaction</a:t>
            </a:r>
            <a:r>
              <a:rPr lang="zh-CN" altLang="en-US" b="1"/>
              <a:t>）表示反应进行的程度，用符号</a:t>
            </a:r>
            <a:r>
              <a:rPr lang="en-US" altLang="zh-CN" b="1" i="1"/>
              <a:t>ξ</a:t>
            </a:r>
            <a:r>
              <a:rPr lang="zh-CN" altLang="en-US" b="1"/>
              <a:t>表示。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4054A-8AE8-428D-86AB-99E0885A560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b="1"/>
              <a:t>为了确切地表示反应在某一时刻的真实速率，通常用</a:t>
            </a:r>
            <a:r>
              <a:rPr kumimoji="1" lang="zh-CN" altLang="en-US" b="1">
                <a:solidFill>
                  <a:srgbClr val="0000D0"/>
                </a:solidFill>
              </a:rPr>
              <a:t>瞬时速率</a:t>
            </a:r>
            <a:r>
              <a:rPr kumimoji="1" lang="zh-CN" altLang="en-US" b="1"/>
              <a:t>来表示。</a:t>
            </a:r>
            <a:endParaRPr kumimoji="1" lang="zh-CN" altLang="en-US" b="1">
              <a:solidFill>
                <a:srgbClr val="000099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b="1">
                <a:solidFill>
                  <a:srgbClr val="000099"/>
                </a:solidFill>
              </a:rPr>
              <a:t>通常所表示的反应速率均指</a:t>
            </a:r>
            <a:r>
              <a:rPr kumimoji="1" lang="zh-CN" altLang="en-US" b="1">
                <a:solidFill>
                  <a:srgbClr val="FF3300"/>
                </a:solidFill>
              </a:rPr>
              <a:t>瞬时速率</a:t>
            </a:r>
            <a:r>
              <a:rPr kumimoji="1" lang="zh-CN" altLang="en-US" b="1">
                <a:solidFill>
                  <a:srgbClr val="0000D0"/>
                </a:solidFill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瞬时速率</a:t>
            </a:r>
            <a:r>
              <a:rPr kumimoji="1" lang="en-US" altLang="zh-CN" b="1"/>
              <a:t>(instantaneous rate)</a:t>
            </a:r>
            <a:r>
              <a:rPr kumimoji="1" lang="zh-CN" altLang="en-US" b="1"/>
              <a:t>，可以确切地表示 </a:t>
            </a:r>
            <a:r>
              <a:rPr kumimoji="1" lang="en-US" altLang="zh-CN" b="1" i="1"/>
              <a:t>t</a:t>
            </a:r>
            <a:r>
              <a:rPr kumimoji="1" lang="en-US" altLang="zh-CN" b="1"/>
              <a:t> </a:t>
            </a:r>
            <a:r>
              <a:rPr kumimoji="1" lang="zh-CN" altLang="en-US" b="1"/>
              <a:t>时刻反应的真实速率。   </a:t>
            </a:r>
            <a:r>
              <a:rPr kumimoji="1" lang="zh-CN" altLang="en-US" b="1">
                <a:solidFill>
                  <a:srgbClr val="000099"/>
                </a:solidFill>
              </a:rPr>
              <a:t> </a:t>
            </a:r>
            <a:endParaRPr kumimoji="1" lang="zh-CN" altLang="en-US" b="1">
              <a:solidFill>
                <a:srgbClr val="0000D0"/>
              </a:solidFill>
            </a:endParaRPr>
          </a:p>
          <a:p>
            <a:endParaRPr lang="zh-CN" altLang="en-US">
              <a:latin typeface="黑体" pitchFamily="2" charset="-122"/>
              <a:ea typeface="黑体" pitchFamily="2" charset="-122"/>
            </a:endParaRP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73045-33B9-4C70-8EAB-53058A93B68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1818</a:t>
            </a:r>
            <a:r>
              <a:rPr lang="zh-CN" altLang="en-US" b="1"/>
              <a:t>年路易斯提出</a:t>
            </a:r>
            <a:r>
              <a:rPr lang="zh-CN" altLang="en-US" b="1">
                <a:sym typeface="Symbol" pitchFamily="18" charset="2"/>
              </a:rPr>
              <a:t> 碰撞理论</a:t>
            </a:r>
            <a:r>
              <a:rPr lang="en-US" altLang="zh-CN" b="1">
                <a:sym typeface="Symbol" pitchFamily="18" charset="2"/>
              </a:rPr>
              <a:t>(collision theory)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604F8-F8FB-4CCA-84B1-B6428CB4622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r>
              <a:rPr kumimoji="1" lang="zh-CN" altLang="en-US" b="1" dirty="0"/>
              <a:t>根据气体分子运动理论计算，在标准状态下，气体分子的碰撞频率为：</a:t>
            </a:r>
            <a:r>
              <a:rPr kumimoji="1" lang="en-US" altLang="zh-CN" b="1" dirty="0"/>
              <a:t>1035(</a:t>
            </a:r>
            <a:r>
              <a:rPr kumimoji="1" lang="zh-CN" altLang="en-US" b="1" dirty="0"/>
              <a:t>次</a:t>
            </a:r>
            <a:r>
              <a:rPr kumimoji="1" lang="en-US" altLang="zh-CN" b="1" dirty="0"/>
              <a:t>·s-1 · ml-1)</a:t>
            </a:r>
            <a:r>
              <a:rPr kumimoji="1" lang="zh-CN" altLang="en-US" b="1" dirty="0"/>
              <a:t>。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b="1" dirty="0"/>
              <a:t>如果每次碰撞都能起反应，则所有的气体反应都成了爆炸反应，瞬间即能完成。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</a:pPr>
            <a:r>
              <a:rPr kumimoji="1" lang="zh-CN" altLang="en-US" b="1" dirty="0"/>
              <a:t>但实际上测得的反应速率远比计算值小</a:t>
            </a:r>
          </a:p>
          <a:p>
            <a:endParaRPr kumimoji="1" lang="en-US" altLang="zh-CN" b="1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D95545-F3FB-4F76-829E-2F99264FBF9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en-US" altLang="zh-CN" b="1" i="1"/>
              <a:t>E</a:t>
            </a:r>
            <a:r>
              <a:rPr kumimoji="1" lang="en-US" altLang="zh-CN" b="1"/>
              <a:t>a = </a:t>
            </a:r>
            <a:r>
              <a:rPr kumimoji="1" lang="en-US" altLang="zh-CN" b="1" i="1"/>
              <a:t>E</a:t>
            </a:r>
            <a:r>
              <a:rPr kumimoji="1" lang="en-US" altLang="zh-CN" b="1"/>
              <a:t>c</a:t>
            </a:r>
            <a:r>
              <a:rPr kumimoji="1" lang="zh-CN" altLang="en-US" b="1"/>
              <a:t>－ </a:t>
            </a:r>
            <a:r>
              <a:rPr kumimoji="1" lang="en-US" altLang="zh-CN" b="1" i="1"/>
              <a:t>E</a:t>
            </a:r>
            <a:r>
              <a:rPr kumimoji="1" lang="zh-CN" altLang="en-US" b="1"/>
              <a:t>平 </a:t>
            </a:r>
            <a:r>
              <a:rPr kumimoji="1" lang="en-US" altLang="zh-CN" b="1"/>
              <a:t>(kJ·mol-1)</a:t>
            </a:r>
          </a:p>
          <a:p>
            <a:r>
              <a:rPr kumimoji="1" lang="zh-CN" altLang="en-US" b="1"/>
              <a:t>结论：</a:t>
            </a:r>
          </a:p>
          <a:p>
            <a:r>
              <a:rPr kumimoji="1" lang="en-US" altLang="zh-CN" b="1"/>
              <a:t>1</a:t>
            </a:r>
            <a:r>
              <a:rPr kumimoji="1" lang="zh-CN" altLang="en-US" b="1"/>
              <a:t>、温度一定时，</a:t>
            </a:r>
            <a:r>
              <a:rPr kumimoji="1" lang="en-US" altLang="zh-CN" b="1" i="1"/>
              <a:t>Ea</a:t>
            </a:r>
            <a:r>
              <a:rPr kumimoji="1" lang="zh-CN" altLang="en-US" b="1"/>
              <a:t>越低的反应，其活化分子分数*越大，反应速率就越大。</a:t>
            </a:r>
          </a:p>
          <a:p>
            <a:r>
              <a:rPr kumimoji="1" lang="en-US" altLang="zh-CN" b="1"/>
              <a:t>2</a:t>
            </a:r>
            <a:r>
              <a:rPr kumimoji="1" lang="zh-CN" altLang="en-US" b="1"/>
              <a:t>、相反，活化能越高，则活化分子的分数越小，反应速率就越小。*</a:t>
            </a:r>
          </a:p>
          <a:p>
            <a:r>
              <a:rPr kumimoji="1" lang="en-US" altLang="zh-CN" b="1">
                <a:solidFill>
                  <a:srgbClr val="0000FF"/>
                </a:solidFill>
              </a:rPr>
              <a:t>1.</a:t>
            </a:r>
            <a:r>
              <a:rPr kumimoji="1" lang="en-US" altLang="zh-CN" b="1" i="1">
                <a:solidFill>
                  <a:srgbClr val="0000FF"/>
                </a:solidFill>
              </a:rPr>
              <a:t>Ea</a:t>
            </a:r>
            <a:r>
              <a:rPr kumimoji="1" lang="zh-CN" altLang="en-US" b="1">
                <a:solidFill>
                  <a:srgbClr val="0000FF"/>
                </a:solidFill>
              </a:rPr>
              <a:t>均为正值。 </a:t>
            </a:r>
          </a:p>
          <a:p>
            <a:r>
              <a:rPr kumimoji="1" lang="zh-CN" altLang="en-US" b="1">
                <a:solidFill>
                  <a:srgbClr val="0000FF"/>
                </a:solidFill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</a:rPr>
              <a:t>2.</a:t>
            </a:r>
            <a:r>
              <a:rPr kumimoji="1" lang="en-US" altLang="zh-CN" b="1" i="1">
                <a:solidFill>
                  <a:srgbClr val="0000FF"/>
                </a:solidFill>
              </a:rPr>
              <a:t>Ea</a:t>
            </a:r>
            <a:r>
              <a:rPr kumimoji="1" lang="zh-CN" altLang="en-US" b="1">
                <a:solidFill>
                  <a:srgbClr val="0000FF"/>
                </a:solidFill>
              </a:rPr>
              <a:t>大小与反应物本性及反应的途径有关，与反应物浓度无关；在温度变化不大时，与温度无关。</a:t>
            </a:r>
          </a:p>
          <a:p>
            <a:r>
              <a:rPr kumimoji="1" lang="zh-CN" altLang="en-US" b="1">
                <a:solidFill>
                  <a:srgbClr val="0000FF"/>
                </a:solidFill>
              </a:rPr>
              <a:t>    </a:t>
            </a:r>
            <a:r>
              <a:rPr kumimoji="1" lang="en-US" altLang="zh-CN" b="1">
                <a:solidFill>
                  <a:srgbClr val="0000FF"/>
                </a:solidFill>
              </a:rPr>
              <a:t>3.</a:t>
            </a:r>
            <a:r>
              <a:rPr kumimoji="1" lang="en-US" altLang="zh-CN" b="1" i="1">
                <a:solidFill>
                  <a:srgbClr val="0000FF"/>
                </a:solidFill>
              </a:rPr>
              <a:t>Ea</a:t>
            </a:r>
            <a:r>
              <a:rPr kumimoji="1" lang="zh-CN" altLang="en-US" b="1">
                <a:solidFill>
                  <a:srgbClr val="0000FF"/>
                </a:solidFill>
              </a:rPr>
              <a:t>愈小，反应速率愈大。</a:t>
            </a:r>
            <a:endParaRPr kumimoji="1" lang="zh-CN" altLang="en-US" b="1"/>
          </a:p>
          <a:p>
            <a:r>
              <a:rPr kumimoji="1" lang="zh-CN" altLang="en-US" b="1">
                <a:solidFill>
                  <a:srgbClr val="FF3300"/>
                </a:solidFill>
              </a:rPr>
              <a:t>优点：</a:t>
            </a:r>
            <a:r>
              <a:rPr kumimoji="1" lang="zh-CN" altLang="en-US" b="1"/>
              <a:t>比较直观，容易理解，适用于简单分子的反应</a:t>
            </a:r>
          </a:p>
          <a:p>
            <a:r>
              <a:rPr kumimoji="1" lang="zh-CN" altLang="en-US" b="1">
                <a:solidFill>
                  <a:srgbClr val="FF3300"/>
                </a:solidFill>
              </a:rPr>
              <a:t>缺点：</a:t>
            </a:r>
            <a:r>
              <a:rPr kumimoji="1" lang="zh-CN" altLang="en-US" b="1"/>
              <a:t>没考虑分子内部结构变化，把分子看成刚性球。把分子间的复杂作用看成机械碰撞，</a:t>
            </a:r>
            <a:r>
              <a:rPr kumimoji="1" lang="zh-CN" altLang="en-US" b="1">
                <a:solidFill>
                  <a:srgbClr val="0000FF"/>
                </a:solidFill>
              </a:rPr>
              <a:t>忽视了化学反应的特性。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6636AC-8B80-493A-A69B-28B46B5E0ED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该理论在原则上提供了一种方法</a:t>
            </a:r>
            <a:r>
              <a:rPr lang="en-US" altLang="zh-CN" b="1"/>
              <a:t>, </a:t>
            </a:r>
            <a:r>
              <a:rPr lang="zh-CN" altLang="en-US" b="1"/>
              <a:t>只需知道分子的某些基本性质</a:t>
            </a:r>
            <a:r>
              <a:rPr lang="en-US" altLang="zh-CN" b="1"/>
              <a:t>, </a:t>
            </a:r>
            <a:r>
              <a:rPr lang="zh-CN" altLang="en-US" b="1"/>
              <a:t>即可计算反应速率常数。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b="1"/>
              <a:t>1935</a:t>
            </a:r>
            <a:r>
              <a:rPr lang="zh-CN" altLang="en-US" b="1"/>
              <a:t>年以后</a:t>
            </a:r>
            <a:r>
              <a:rPr lang="en-US" altLang="zh-CN" b="1"/>
              <a:t>, </a:t>
            </a:r>
            <a:r>
              <a:rPr lang="zh-CN" altLang="en-US" b="1"/>
              <a:t>埃林</a:t>
            </a:r>
            <a:r>
              <a:rPr lang="en-US" altLang="zh-CN" b="1"/>
              <a:t>(Eyring)</a:t>
            </a:r>
            <a:r>
              <a:rPr lang="zh-CN" altLang="en-US" b="1"/>
              <a:t>、波兰尼</a:t>
            </a:r>
            <a:r>
              <a:rPr lang="en-US" altLang="zh-CN" b="1"/>
              <a:t>(Polanyi)</a:t>
            </a:r>
            <a:r>
              <a:rPr lang="zh-CN" altLang="en-US" b="1"/>
              <a:t>等人提出了反应速率的</a:t>
            </a:r>
            <a:r>
              <a:rPr lang="zh-CN" altLang="en-US" b="1">
                <a:solidFill>
                  <a:srgbClr val="FF0000"/>
                </a:solidFill>
              </a:rPr>
              <a:t>过渡态理论</a:t>
            </a:r>
            <a:endParaRPr lang="zh-CN" altLang="en-US" b="1"/>
          </a:p>
          <a:p>
            <a:endParaRPr lang="en-US" altLang="zh-CN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rgbClr val="CCFF99"/>
            </a:gs>
            <a:gs pos="50000">
              <a:srgbClr val="CCFF99">
                <a:gamma/>
                <a:tint val="0"/>
                <a:invGamma/>
              </a:srgbClr>
            </a:gs>
            <a:gs pos="100000">
              <a:srgbClr val="CCFF9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480718"/>
            <a:ext cx="12192000" cy="769441"/>
          </a:xfrm>
          <a:ln w="76200">
            <a:solidFill>
              <a:srgbClr val="006600">
                <a:alpha val="70000"/>
              </a:srgbClr>
            </a:solidFill>
            <a:miter lim="800000"/>
            <a:headEnd/>
            <a:tailEnd/>
          </a:ln>
        </p:spPr>
        <p:txBody>
          <a:bodyPr wrap="square"/>
          <a:lstStyle>
            <a:lvl1pPr algn="ctr">
              <a:defRPr sz="4400" b="0">
                <a:effectLst/>
                <a:ea typeface="华文琥珀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B9B1D38-F0C6-4CAE-BD89-A5569ABEC0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86244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CAD0C8-DBBB-4DDF-B62F-0A56ACCCC7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4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72246" y="188913"/>
            <a:ext cx="677108" cy="509370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88913"/>
            <a:ext cx="8026400" cy="593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7F5557F-E138-4FA8-9F6B-FFF770169C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98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88913"/>
            <a:ext cx="10972800" cy="593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EB806CD-C726-443D-83E6-4F85A89EAC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86244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8B6E3D3-F207-4BED-A3A6-E3567708D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86244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0B3806-CBF7-4036-B138-A75AFB87F0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18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6340197" cy="70788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B27D91-E951-4299-9296-5F7033AA10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232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86244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554AA9D-32A7-427B-9440-424CD8F924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97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53750"/>
            <a:ext cx="5109091" cy="58477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486578-7E7B-42E0-A085-9A5C8B3DE2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90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86244"/>
            <a:ext cx="5109091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3B2912-E2AC-4AAD-80D8-5BCC4CF1FA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7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7F2210-192D-4C1B-B66F-C1AB10F924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08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CEBD7C-C61A-4E55-8F7E-D3163B99CB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70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3262432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746FC7-B301-49E2-B527-D1B8E1843C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053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CCFFFF"/>
            </a:gs>
            <a:gs pos="50000">
              <a:srgbClr val="CCFFFF">
                <a:gamma/>
                <a:tint val="0"/>
                <a:invGamma/>
              </a:srgbClr>
            </a:gs>
            <a:gs pos="100000">
              <a:srgbClr val="CCFFFF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807772" y="168275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单击此处编辑母版标题样式目录</a:t>
            </a:r>
          </a:p>
        </p:txBody>
      </p:sp>
      <p:pic>
        <p:nvPicPr>
          <p:cNvPr id="7173" name="Picture 5" descr="动力学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567" y="168275"/>
            <a:ext cx="1778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 b="0">
                <a:latin typeface="+mn-lt"/>
                <a:ea typeface="+mn-ea"/>
              </a:defRPr>
            </a:lvl1pPr>
          </a:lstStyle>
          <a:p>
            <a:fld id="{799421E2-3492-4B1F-81F9-7077568D31D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F3D08E-FF33-48E6-9D67-1D8C0B92E43D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5"/>
            <a:ext cx="955101" cy="90963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华文新魏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fi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7.w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1.wmf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2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7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72716"/>
            <a:ext cx="12192000" cy="769441"/>
          </a:xfrm>
          <a:ln/>
        </p:spPr>
        <p:txBody>
          <a:bodyPr/>
          <a:lstStyle/>
          <a:p>
            <a:r>
              <a:rPr lang="zh-CN" altLang="en-US" b="1" dirty="0"/>
              <a:t>第七章  化学动力学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952410993"/>
              </p:ext>
            </p:extLst>
          </p:nvPr>
        </p:nvGraphicFramePr>
        <p:xfrm>
          <a:off x="1667508" y="2312876"/>
          <a:ext cx="8856984" cy="418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C579DE-C977-46E2-9821-C7F0CF77779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774825" y="1219410"/>
            <a:ext cx="8820150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楷体_GB2312" pitchFamily="49" charset="-122"/>
              </a:rPr>
              <a:t>活化分子</a:t>
            </a:r>
            <a:r>
              <a:rPr kumimoji="1" lang="zh-CN" altLang="en-US" dirty="0">
                <a:latin typeface="楷体_GB2312" pitchFamily="49" charset="-122"/>
              </a:rPr>
              <a:t>：具有较大的动能并能够发生有效碰撞的分子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82076" y="230758"/>
            <a:ext cx="7924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3200" dirty="0">
                <a:latin typeface="楷体_GB2312" pitchFamily="49" charset="-122"/>
              </a:rPr>
              <a:t>二、活化分子和活化能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739900" y="2225706"/>
            <a:ext cx="8928100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10000"/>
              </a:spcBef>
            </a:pPr>
            <a:r>
              <a:rPr kumimoji="1" lang="zh-CN" altLang="en-US" dirty="0">
                <a:solidFill>
                  <a:srgbClr val="FF3300"/>
                </a:solidFill>
              </a:rPr>
              <a:t>活化能</a:t>
            </a:r>
            <a:r>
              <a:rPr kumimoji="1" lang="zh-CN" altLang="en-US" dirty="0"/>
              <a:t>：活化分子具有的最低能量与反应物分子的平均能量之差。</a:t>
            </a:r>
            <a:endParaRPr kumimoji="1" lang="zh-CN" altLang="en-US" baseline="30000" dirty="0">
              <a:cs typeface="Times New Roman" pitchFamily="18" charset="0"/>
            </a:endParaRPr>
          </a:p>
        </p:txBody>
      </p:sp>
      <p:grpSp>
        <p:nvGrpSpPr>
          <p:cNvPr id="120838" name="Group 6"/>
          <p:cNvGrpSpPr>
            <a:grpSpLocks/>
          </p:cNvGrpSpPr>
          <p:nvPr/>
        </p:nvGrpSpPr>
        <p:grpSpPr bwMode="auto">
          <a:xfrm>
            <a:off x="2312457" y="3137590"/>
            <a:ext cx="7505424" cy="3006725"/>
            <a:chOff x="44" y="240"/>
            <a:chExt cx="5524" cy="4130"/>
          </a:xfrm>
        </p:grpSpPr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>
              <a:off x="4033" y="3866"/>
              <a:ext cx="1535" cy="5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分子具有的能量</a:t>
              </a:r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rot="10800000">
              <a:off x="477" y="240"/>
              <a:ext cx="10" cy="344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 rot="16200000">
              <a:off x="2937" y="1235"/>
              <a:ext cx="0" cy="4899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2" name="Freeform 10"/>
            <p:cNvSpPr>
              <a:spLocks/>
            </p:cNvSpPr>
            <p:nvPr/>
          </p:nvSpPr>
          <p:spPr bwMode="auto">
            <a:xfrm>
              <a:off x="487" y="790"/>
              <a:ext cx="4763" cy="2895"/>
            </a:xfrm>
            <a:custGeom>
              <a:avLst/>
              <a:gdLst>
                <a:gd name="T0" fmla="*/ 0 w 4763"/>
                <a:gd name="T1" fmla="*/ 2668 h 2895"/>
                <a:gd name="T2" fmla="*/ 1406 w 4763"/>
                <a:gd name="T3" fmla="*/ 128 h 2895"/>
                <a:gd name="T4" fmla="*/ 3085 w 4763"/>
                <a:gd name="T5" fmla="*/ 1897 h 2895"/>
                <a:gd name="T6" fmla="*/ 4763 w 4763"/>
                <a:gd name="T7" fmla="*/ 2895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3" h="2895">
                  <a:moveTo>
                    <a:pt x="0" y="2668"/>
                  </a:moveTo>
                  <a:cubicBezTo>
                    <a:pt x="446" y="1462"/>
                    <a:pt x="892" y="256"/>
                    <a:pt x="1406" y="128"/>
                  </a:cubicBezTo>
                  <a:cubicBezTo>
                    <a:pt x="1920" y="0"/>
                    <a:pt x="2526" y="1436"/>
                    <a:pt x="3085" y="1897"/>
                  </a:cubicBezTo>
                  <a:cubicBezTo>
                    <a:pt x="3644" y="2358"/>
                    <a:pt x="4203" y="2626"/>
                    <a:pt x="4763" y="2895"/>
                  </a:cubicBezTo>
                </a:path>
              </a:pathLst>
            </a:custGeom>
            <a:noFill/>
            <a:ln w="508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>
              <a:off x="2030" y="918"/>
              <a:ext cx="0" cy="276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>
              <a:off x="3572" y="2687"/>
              <a:ext cx="0" cy="998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5" name="AutoShape 13"/>
            <p:cNvSpPr>
              <a:spLocks noChangeArrowheads="1"/>
            </p:cNvSpPr>
            <p:nvPr/>
          </p:nvSpPr>
          <p:spPr bwMode="auto">
            <a:xfrm>
              <a:off x="3572" y="2687"/>
              <a:ext cx="1587" cy="998"/>
            </a:xfrm>
            <a:prstGeom prst="rtTriangle">
              <a:avLst/>
            </a:prstGeom>
            <a:pattFill prst="dkVert">
              <a:fgClr>
                <a:schemeClr val="accent2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44" y="284"/>
              <a:ext cx="340" cy="139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sz="1800" dirty="0">
                  <a:solidFill>
                    <a:schemeClr val="bg1"/>
                  </a:solidFill>
                  <a:latin typeface="Arial" charset="0"/>
                  <a:ea typeface="宋体" pitchFamily="2" charset="-122"/>
                </a:rPr>
                <a:t>分子数目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1707" y="3683"/>
              <a:ext cx="5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latin typeface="Arial" charset="0"/>
                  <a:ea typeface="宋体" pitchFamily="2" charset="-122"/>
                </a:rPr>
                <a:t>E</a:t>
              </a:r>
              <a:r>
                <a:rPr lang="zh-CN" altLang="en-US" sz="2000" baseline="-25000">
                  <a:latin typeface="Arial" charset="0"/>
                  <a:ea typeface="宋体" pitchFamily="2" charset="-122"/>
                </a:rPr>
                <a:t>平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3249" y="3685"/>
              <a:ext cx="591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50000"/>
                </a:spcBef>
              </a:pPr>
              <a:r>
                <a:rPr lang="en-US" altLang="zh-CN" i="1">
                  <a:latin typeface="Arial" charset="0"/>
                  <a:ea typeface="宋体" pitchFamily="2" charset="-122"/>
                </a:rPr>
                <a:t>E</a:t>
              </a:r>
              <a:r>
                <a:rPr lang="en-US" altLang="zh-CN" baseline="-25000">
                  <a:latin typeface="Arial" charset="0"/>
                  <a:ea typeface="宋体" pitchFamily="2" charset="-122"/>
                </a:rPr>
                <a:t>C</a:t>
              </a:r>
            </a:p>
          </p:txBody>
        </p:sp>
      </p:grp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205420" y="6144451"/>
            <a:ext cx="3279510" cy="473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rgbClr val="FF0000"/>
                </a:solidFill>
              </a:rPr>
              <a:t>活化能</a:t>
            </a:r>
            <a:r>
              <a:rPr kumimoji="1" lang="en-US" altLang="zh-CN" sz="2800" i="1" dirty="0" err="1">
                <a:solidFill>
                  <a:srgbClr val="FF0000"/>
                </a:solidFill>
              </a:rPr>
              <a:t>E</a:t>
            </a:r>
            <a:r>
              <a:rPr kumimoji="1" lang="en-US" altLang="zh-CN" sz="2800" dirty="0" err="1">
                <a:solidFill>
                  <a:srgbClr val="FF0000"/>
                </a:solidFill>
              </a:rPr>
              <a:t>a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 = E</a:t>
            </a:r>
            <a:r>
              <a:rPr kumimoji="1" lang="en-US" altLang="zh-CN" sz="2800" baseline="-25000" dirty="0">
                <a:solidFill>
                  <a:srgbClr val="FF0000"/>
                </a:solidFill>
              </a:rPr>
              <a:t>C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-</a:t>
            </a:r>
            <a:r>
              <a:rPr kumimoji="1"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kumimoji="1" lang="en-US" altLang="zh-CN" sz="2800" i="1" dirty="0">
                <a:solidFill>
                  <a:srgbClr val="FF0000"/>
                </a:solidFill>
              </a:rPr>
              <a:t>E</a:t>
            </a:r>
            <a:r>
              <a:rPr kumimoji="1" lang="zh-CN" altLang="en-US" sz="2800" baseline="-25000" dirty="0">
                <a:solidFill>
                  <a:srgbClr val="FF0000"/>
                </a:solidFill>
              </a:rPr>
              <a:t>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build="p" autoUpdateAnimBg="0"/>
      <p:bldP spid="1208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572" y="1211290"/>
            <a:ext cx="7020272" cy="5265204"/>
          </a:xfrm>
          <a:prstGeom prst="rect">
            <a:avLst/>
          </a:prstGeom>
        </p:spPr>
      </p:pic>
      <p:sp>
        <p:nvSpPr>
          <p:cNvPr id="5" name="标题 4"/>
          <p:cNvSpPr txBox="1">
            <a:spLocks/>
          </p:cNvSpPr>
          <p:nvPr/>
        </p:nvSpPr>
        <p:spPr bwMode="auto">
          <a:xfrm>
            <a:off x="983915" y="193866"/>
            <a:ext cx="34163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3600" kern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碰撞理论的局限</a:t>
            </a:r>
            <a:endParaRPr lang="zh-CN" altLang="en-US" sz="3600" kern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1444" y="769859"/>
            <a:ext cx="697627" cy="707886"/>
          </a:xfrm>
        </p:spPr>
        <p:txBody>
          <a:bodyPr/>
          <a:lstStyle/>
          <a:p>
            <a:r>
              <a:rPr lang="zh-CN" altLang="en-US" sz="4000" dirty="0" smtClean="0">
                <a:effectLst/>
                <a:latin typeface="楷体_GB2312"/>
              </a:rPr>
              <a:t>例</a:t>
            </a:r>
            <a:endParaRPr lang="zh-CN" altLang="en-US" sz="4000" dirty="0">
              <a:effectLst/>
              <a:latin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7723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416184"/>
            <a:ext cx="8103470" cy="4832449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784040" y="1062241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新魏" pitchFamily="2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4000" kern="0" smtClean="0">
                <a:effectLst/>
                <a:latin typeface="楷体_GB2312"/>
              </a:rPr>
              <a:t>例</a:t>
            </a:r>
            <a:endParaRPr lang="zh-CN" altLang="en-US" sz="4000" kern="0" dirty="0">
              <a:effectLst/>
              <a:latin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83530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481666" y="186244"/>
            <a:ext cx="8394753" cy="584775"/>
          </a:xfrm>
        </p:spPr>
        <p:txBody>
          <a:bodyPr/>
          <a:lstStyle/>
          <a:p>
            <a:pPr algn="ctr"/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过渡态理论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(transition state theory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868308" y="6254832"/>
            <a:ext cx="2844800" cy="476250"/>
          </a:xfrm>
        </p:spPr>
        <p:txBody>
          <a:bodyPr/>
          <a:lstStyle/>
          <a:p>
            <a:fld id="{D80B3806-CBF7-4036-B138-A75AFB87F007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23" y="1143872"/>
            <a:ext cx="8423756" cy="53490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475820" y="1448780"/>
            <a:ext cx="173156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ea typeface="宋体" pitchFamily="2" charset="-122"/>
              </a:rPr>
              <a:t>活化络合物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363450" y="2312876"/>
            <a:ext cx="7639952" cy="2628292"/>
            <a:chOff x="2363450" y="2312876"/>
            <a:chExt cx="7639952" cy="2628292"/>
          </a:xfrm>
        </p:grpSpPr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3696193" y="2477358"/>
              <a:ext cx="1055197" cy="528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i="1" dirty="0">
                  <a:solidFill>
                    <a:srgbClr val="FF0000"/>
                  </a:solidFill>
                  <a:ea typeface="宋体" pitchFamily="2" charset="-122"/>
                </a:rPr>
                <a:t>E</a:t>
              </a:r>
              <a:r>
                <a:rPr lang="en-US" altLang="zh-CN" baseline="-25000" dirty="0">
                  <a:solidFill>
                    <a:srgbClr val="FF0000"/>
                  </a:solidFill>
                  <a:ea typeface="宋体" pitchFamily="2" charset="-122"/>
                </a:rPr>
                <a:t>a1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>
              <a:off x="4223792" y="2312876"/>
              <a:ext cx="0" cy="1332148"/>
            </a:xfrm>
            <a:prstGeom prst="line">
              <a:avLst/>
            </a:prstGeom>
            <a:ln>
              <a:solidFill>
                <a:srgbClr val="FF0000"/>
              </a:solidFill>
              <a:headEnd type="stealth" w="med" len="med"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>
              <a:off x="2363450" y="2312876"/>
              <a:ext cx="1860341" cy="0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9408367" y="2811683"/>
              <a:ext cx="595035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i="1" dirty="0">
                  <a:solidFill>
                    <a:srgbClr val="FF0000"/>
                  </a:solidFill>
                  <a:ea typeface="宋体" pitchFamily="2" charset="-122"/>
                </a:rPr>
                <a:t>E</a:t>
              </a:r>
              <a:r>
                <a:rPr lang="en-US" altLang="zh-CN" baseline="-25000" dirty="0">
                  <a:solidFill>
                    <a:srgbClr val="FF0000"/>
                  </a:solidFill>
                  <a:ea typeface="宋体" pitchFamily="2" charset="-122"/>
                </a:rPr>
                <a:t>a2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9408367" y="2312876"/>
              <a:ext cx="0" cy="2628292"/>
            </a:xfrm>
            <a:prstGeom prst="line">
              <a:avLst/>
            </a:prstGeom>
            <a:ln>
              <a:solidFill>
                <a:srgbClr val="FF0000"/>
              </a:solidFill>
              <a:headEnd type="stealth" w="med" len="med"/>
              <a:tailEnd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17526" y="4238274"/>
              <a:ext cx="4248150" cy="576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25000"/>
                </a:lnSpc>
                <a:spcBef>
                  <a:spcPct val="0"/>
                </a:spcBef>
              </a:pPr>
              <a:r>
                <a:rPr kumimoji="1" lang="en-US" altLang="zh-CN" sz="2800" dirty="0" err="1">
                  <a:solidFill>
                    <a:srgbClr val="0000FF"/>
                  </a:solidFill>
                  <a:ea typeface="宋体" pitchFamily="2" charset="-122"/>
                </a:rPr>
                <a:t>Δ</a:t>
              </a:r>
              <a:r>
                <a:rPr kumimoji="1" lang="en-US" altLang="zh-CN" sz="2800" baseline="-25000" dirty="0" err="1">
                  <a:solidFill>
                    <a:srgbClr val="0000FF"/>
                  </a:solidFill>
                  <a:ea typeface="宋体" pitchFamily="2" charset="-122"/>
                </a:rPr>
                <a:t>r</a:t>
              </a:r>
              <a:r>
                <a:rPr kumimoji="1" lang="en-US" altLang="zh-CN" sz="2800" dirty="0" err="1">
                  <a:solidFill>
                    <a:srgbClr val="0000FF"/>
                  </a:solidFill>
                  <a:ea typeface="宋体" pitchFamily="2" charset="-122"/>
                </a:rPr>
                <a:t>H</a:t>
              </a:r>
              <a:r>
                <a:rPr kumimoji="1" lang="en-US" altLang="zh-CN" sz="2800" baseline="-25000" dirty="0" err="1">
                  <a:solidFill>
                    <a:srgbClr val="0000FF"/>
                  </a:solidFill>
                  <a:ea typeface="宋体" pitchFamily="2" charset="-122"/>
                </a:rPr>
                <a:t>m</a:t>
              </a:r>
              <a:r>
                <a:rPr kumimoji="1" lang="el-GR" altLang="zh-CN" sz="2800" baseline="30000" dirty="0">
                  <a:solidFill>
                    <a:srgbClr val="0000FF"/>
                  </a:solidFill>
                  <a:ea typeface="宋体" pitchFamily="2" charset="-122"/>
                  <a:cs typeface="Times New Roman" pitchFamily="18" charset="0"/>
                </a:rPr>
                <a:t>Θ</a:t>
              </a:r>
              <a:r>
                <a:rPr kumimoji="1" lang="en-US" altLang="zh-CN" sz="2800" dirty="0">
                  <a:ea typeface="宋体" pitchFamily="2" charset="-122"/>
                </a:rPr>
                <a:t> 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= </a:t>
              </a:r>
              <a:r>
                <a:rPr kumimoji="1" lang="en-US" altLang="zh-CN" sz="2800" i="1" dirty="0">
                  <a:solidFill>
                    <a:srgbClr val="0000FF"/>
                  </a:solidFill>
                  <a:ea typeface="黑体" pitchFamily="2" charset="-122"/>
                </a:rPr>
                <a:t>E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ea typeface="黑体" pitchFamily="2" charset="-122"/>
                </a:rPr>
                <a:t>a1</a:t>
              </a:r>
              <a:r>
                <a:rPr kumimoji="1" lang="zh-CN" altLang="en-US" sz="2800" dirty="0">
                  <a:solidFill>
                    <a:srgbClr val="0000FF"/>
                  </a:solidFill>
                  <a:ea typeface="黑体" pitchFamily="2" charset="-122"/>
                </a:rPr>
                <a:t>－</a:t>
              </a:r>
              <a:r>
                <a:rPr kumimoji="1" lang="en-US" altLang="zh-CN" sz="2800" i="1" dirty="0">
                  <a:solidFill>
                    <a:srgbClr val="0000FF"/>
                  </a:solidFill>
                  <a:ea typeface="黑体" pitchFamily="2" charset="-122"/>
                </a:rPr>
                <a:t>E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ea typeface="黑体" pitchFamily="2" charset="-122"/>
                </a:rPr>
                <a:t>a2</a:t>
              </a:r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V="1">
              <a:off x="6384032" y="2312876"/>
              <a:ext cx="3024333" cy="17498"/>
            </a:xfrm>
            <a:prstGeom prst="line">
              <a:avLst/>
            </a:prstGeom>
            <a:ln w="2857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80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7485-EDCA-461F-9FBD-76F43528FB6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227348" y="224644"/>
            <a:ext cx="7546975" cy="519113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二、 过渡态理论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(transition state theory, TST</a:t>
            </a:r>
            <a:r>
              <a:rPr lang="zh-CN" altLang="en-US" sz="2800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43372" y="1318648"/>
            <a:ext cx="115212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 </a:t>
            </a:r>
            <a:r>
              <a:rPr lang="zh-CN" altLang="en-US" dirty="0">
                <a:ea typeface="宋体" pitchFamily="2" charset="-122"/>
              </a:rPr>
              <a:t>基本假定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 ①  </a:t>
            </a:r>
            <a:r>
              <a:rPr lang="zh-CN" altLang="en-US" dirty="0">
                <a:ea typeface="宋体" pitchFamily="2" charset="-122"/>
              </a:rPr>
              <a:t>反应体系的势能是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原子间相对位置的函数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 ② </a:t>
            </a:r>
            <a:r>
              <a:rPr lang="zh-CN" altLang="en-US" dirty="0">
                <a:ea typeface="宋体" pitchFamily="2" charset="-122"/>
              </a:rPr>
              <a:t>在由反应物生成产物的过程中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zh-CN" altLang="en-US" dirty="0">
                <a:ea typeface="宋体" pitchFamily="2" charset="-122"/>
              </a:rPr>
              <a:t>分子要经历一个价键重排的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过渡阶段</a:t>
            </a:r>
            <a:r>
              <a:rPr lang="zh-CN" altLang="en-US" dirty="0">
                <a:ea typeface="宋体" pitchFamily="2" charset="-122"/>
              </a:rPr>
              <a:t>。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zh-CN" altLang="en-US" dirty="0">
                <a:ea typeface="宋体" pitchFamily="2" charset="-122"/>
              </a:rPr>
              <a:t>        ③ 活化络合物的势能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高于</a:t>
            </a:r>
            <a:r>
              <a:rPr lang="zh-CN" altLang="en-US" dirty="0">
                <a:ea typeface="宋体" pitchFamily="2" charset="-122"/>
              </a:rPr>
              <a:t>反应物或产物的势能。</a:t>
            </a:r>
          </a:p>
          <a:p>
            <a:pPr marL="355600" indent="-355600" algn="just">
              <a:lnSpc>
                <a:spcPct val="200000"/>
              </a:lnSpc>
              <a:spcBef>
                <a:spcPct val="0"/>
              </a:spcBef>
              <a:tabLst>
                <a:tab pos="355600" algn="l"/>
                <a:tab pos="393700" algn="l"/>
                <a:tab pos="4800600" algn="l"/>
                <a:tab pos="5410200" algn="l"/>
              </a:tabLst>
            </a:pPr>
            <a:r>
              <a:rPr lang="zh-CN" altLang="en-US" dirty="0">
                <a:ea typeface="宋体" pitchFamily="2" charset="-122"/>
              </a:rPr>
              <a:t>        ④ 活化络合物与反应物分子处于某种平衡状态。</a:t>
            </a:r>
            <a:r>
              <a:rPr lang="zh-CN" altLang="en-US" dirty="0">
                <a:solidFill>
                  <a:srgbClr val="FF3300"/>
                </a:solidFill>
                <a:ea typeface="宋体" pitchFamily="2" charset="-122"/>
              </a:rPr>
              <a:t>总反应速率取决于活化络合物的分解速率。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25632"/>
            <a:ext cx="12191999" cy="707886"/>
          </a:xfrm>
          <a:ln/>
        </p:spPr>
        <p:txBody>
          <a:bodyPr/>
          <a:lstStyle/>
          <a:p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第三节 浓度对化学反应速率的影响</a:t>
            </a: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2135188" y="2889251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/>
              <a:t>一、基元反应与复合反应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114551" y="388143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latin typeface="Arial" charset="0"/>
              </a:rPr>
              <a:t>二、</a:t>
            </a:r>
            <a:r>
              <a:rPr kumimoji="1" lang="zh-CN" altLang="en-US" sz="2800">
                <a:latin typeface="Arial" charset="0"/>
              </a:rPr>
              <a:t>速率方程与质量作用定律程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108200" y="4722814"/>
            <a:ext cx="4470400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/>
              <a:t>三、反应分子数与反应级数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114550" y="5624514"/>
            <a:ext cx="5005388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四、  简单级数反应的速率方程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C69B6-EC84-4D9B-B1E1-82AEA7CFFF93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2576"/>
            <a:ext cx="7740650" cy="519113"/>
          </a:xfrm>
        </p:spPr>
        <p:txBody>
          <a:bodyPr wrap="square"/>
          <a:lstStyle/>
          <a:p>
            <a:pPr algn="ctr"/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一、基元反应与复合反应</a:t>
            </a:r>
            <a:endParaRPr lang="zh-CN" altLang="en-US" sz="2800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2265364" y="1089026"/>
            <a:ext cx="7329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latin typeface="楷体_GB2312" pitchFamily="49" charset="-122"/>
              </a:rPr>
              <a:t>计量方程</a:t>
            </a:r>
            <a:r>
              <a:rPr lang="en-US" altLang="zh-CN" sz="2800" dirty="0">
                <a:latin typeface="楷体_GB2312" pitchFamily="49" charset="-122"/>
              </a:rPr>
              <a:t>: </a:t>
            </a:r>
            <a:r>
              <a:rPr lang="zh-CN" altLang="en-US" sz="2800" dirty="0">
                <a:latin typeface="楷体_GB2312" pitchFamily="49" charset="-122"/>
              </a:rPr>
              <a:t>只表示反应前后的物料平衡关系。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3179763" y="2024063"/>
            <a:ext cx="1771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>
                <a:ea typeface="宋体" pitchFamily="2" charset="-122"/>
                <a:cs typeface="Times New Roman" pitchFamily="18" charset="0"/>
              </a:rPr>
              <a:t>2O</a:t>
            </a:r>
            <a:r>
              <a:rPr lang="en-US" altLang="zh-CN" baseline="-30000"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</a:t>
            </a:r>
            <a:r>
              <a:rPr lang="en-US" altLang="zh-CN">
                <a:ea typeface="宋体" pitchFamily="2" charset="-122"/>
              </a:rPr>
              <a:t>3O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en-US" altLang="zh-CN" baseline="-25000"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159750" name="Group 6"/>
          <p:cNvGrpSpPr>
            <a:grpSpLocks/>
          </p:cNvGrpSpPr>
          <p:nvPr/>
        </p:nvGrpSpPr>
        <p:grpSpPr bwMode="auto">
          <a:xfrm>
            <a:off x="4511676" y="3176588"/>
            <a:ext cx="2995613" cy="474662"/>
            <a:chOff x="1489" y="2526"/>
            <a:chExt cx="1887" cy="299"/>
          </a:xfrm>
        </p:grpSpPr>
        <p:grpSp>
          <p:nvGrpSpPr>
            <p:cNvPr id="159751" name="Group 7"/>
            <p:cNvGrpSpPr>
              <a:grpSpLocks/>
            </p:cNvGrpSpPr>
            <p:nvPr/>
          </p:nvGrpSpPr>
          <p:grpSpPr bwMode="auto">
            <a:xfrm>
              <a:off x="2052" y="2526"/>
              <a:ext cx="1324" cy="288"/>
              <a:chOff x="2052" y="2526"/>
              <a:chExt cx="1324" cy="288"/>
            </a:xfrm>
          </p:grpSpPr>
          <p:pic>
            <p:nvPicPr>
              <p:cNvPr id="159752" name="Picture 8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0" y="2614"/>
                <a:ext cx="635" cy="1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9753" name="Rectangle 9"/>
              <p:cNvSpPr>
                <a:spLocks noChangeArrowheads="1"/>
              </p:cNvSpPr>
              <p:nvPr/>
            </p:nvSpPr>
            <p:spPr bwMode="auto">
              <a:xfrm>
                <a:off x="2052" y="2526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O</a:t>
                </a:r>
                <a:r>
                  <a:rPr lang="en-US" altLang="zh-CN" baseline="-30000">
                    <a:ea typeface="宋体" pitchFamily="2" charset="-122"/>
                    <a:cs typeface="Times New Roman" pitchFamily="18" charset="0"/>
                  </a:rPr>
                  <a:t>3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9754" name="Rectangle 10"/>
              <p:cNvSpPr>
                <a:spLocks noChangeArrowheads="1"/>
              </p:cNvSpPr>
              <p:nvPr/>
            </p:nvSpPr>
            <p:spPr bwMode="auto">
              <a:xfrm>
                <a:off x="2789" y="2526"/>
                <a:ext cx="5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tabLst>
                    <a:tab pos="304800" algn="l"/>
                    <a:tab pos="685800" algn="l"/>
                    <a:tab pos="2400300" algn="l"/>
                    <a:tab pos="4800600" algn="l"/>
                    <a:tab pos="5410200" algn="l"/>
                  </a:tabLst>
                </a:pP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O</a:t>
                </a:r>
                <a:r>
                  <a:rPr lang="en-US" altLang="zh-CN" baseline="-30000">
                    <a:ea typeface="宋体" pitchFamily="2" charset="-122"/>
                    <a:cs typeface="Times New Roman" pitchFamily="18" charset="0"/>
                  </a:rPr>
                  <a:t>2</a:t>
                </a:r>
                <a:r>
                  <a:rPr lang="en-US" altLang="zh-CN">
                    <a:ea typeface="宋体" pitchFamily="2" charset="-122"/>
                    <a:cs typeface="Times New Roman" pitchFamily="18" charset="0"/>
                  </a:rPr>
                  <a:t>+O</a:t>
                </a:r>
                <a:endParaRPr lang="en-US" altLang="zh-CN">
                  <a:latin typeface="Arial" charset="0"/>
                  <a:ea typeface="宋体" pitchFamily="2" charset="-122"/>
                </a:endParaRPr>
              </a:p>
            </p:txBody>
          </p:sp>
        </p:grpSp>
        <p:sp>
          <p:nvSpPr>
            <p:cNvPr id="159755" name="Text Box 11"/>
            <p:cNvSpPr txBox="1">
              <a:spLocks noChangeArrowheads="1"/>
            </p:cNvSpPr>
            <p:nvPr/>
          </p:nvSpPr>
          <p:spPr bwMode="auto">
            <a:xfrm>
              <a:off x="1489" y="2537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(1)</a:t>
              </a:r>
            </a:p>
          </p:txBody>
        </p:sp>
      </p:grpSp>
      <p:grpSp>
        <p:nvGrpSpPr>
          <p:cNvPr id="159756" name="Group 12"/>
          <p:cNvGrpSpPr>
            <a:grpSpLocks/>
          </p:cNvGrpSpPr>
          <p:nvPr/>
        </p:nvGrpSpPr>
        <p:grpSpPr bwMode="auto">
          <a:xfrm>
            <a:off x="4511676" y="3770314"/>
            <a:ext cx="3051175" cy="511175"/>
            <a:chOff x="1474" y="2855"/>
            <a:chExt cx="1922" cy="322"/>
          </a:xfrm>
        </p:grpSpPr>
        <p:pic>
          <p:nvPicPr>
            <p:cNvPr id="159757" name="Picture 13"/>
            <p:cNvPicPr preferRelativeResize="0"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1" y="2976"/>
              <a:ext cx="545" cy="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58" name="Rectangle 14"/>
            <p:cNvSpPr>
              <a:spLocks noChangeArrowheads="1"/>
            </p:cNvSpPr>
            <p:nvPr/>
          </p:nvSpPr>
          <p:spPr bwMode="auto">
            <a:xfrm>
              <a:off x="2971" y="2889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400300" algn="l"/>
                  <a:tab pos="260985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2O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59" name="Rectangle 15"/>
            <p:cNvSpPr>
              <a:spLocks noChangeArrowheads="1"/>
            </p:cNvSpPr>
            <p:nvPr/>
          </p:nvSpPr>
          <p:spPr bwMode="auto">
            <a:xfrm>
              <a:off x="2036" y="288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O+O</a:t>
              </a:r>
              <a:r>
                <a:rPr lang="en-US" altLang="zh-CN" baseline="-25000">
                  <a:ea typeface="宋体" pitchFamily="2" charset="-122"/>
                </a:rPr>
                <a:t>3</a:t>
              </a:r>
              <a:r>
                <a:rPr lang="en-US" altLang="zh-CN">
                  <a:ea typeface="宋体" pitchFamily="2" charset="-122"/>
                </a:rPr>
                <a:t> </a:t>
              </a:r>
            </a:p>
          </p:txBody>
        </p:sp>
        <p:sp>
          <p:nvSpPr>
            <p:cNvPr id="159760" name="Text Box 16"/>
            <p:cNvSpPr txBox="1">
              <a:spLocks noChangeArrowheads="1"/>
            </p:cNvSpPr>
            <p:nvPr/>
          </p:nvSpPr>
          <p:spPr bwMode="auto">
            <a:xfrm>
              <a:off x="1474" y="2855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(2)</a:t>
              </a:r>
            </a:p>
          </p:txBody>
        </p:sp>
      </p:grpSp>
      <p:sp>
        <p:nvSpPr>
          <p:cNvPr id="159761" name="Rectangle 17"/>
          <p:cNvSpPr>
            <a:spLocks noChangeArrowheads="1"/>
          </p:cNvSpPr>
          <p:nvPr/>
        </p:nvSpPr>
        <p:spPr bwMode="auto">
          <a:xfrm>
            <a:off x="5772150" y="2033588"/>
            <a:ext cx="1816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0066"/>
                </a:solidFill>
              </a:rPr>
              <a:t>复合反应</a:t>
            </a:r>
          </a:p>
        </p:txBody>
      </p:sp>
      <p:sp>
        <p:nvSpPr>
          <p:cNvPr id="159762" name="Rectangle 18"/>
          <p:cNvSpPr>
            <a:spLocks noChangeArrowheads="1"/>
          </p:cNvSpPr>
          <p:nvPr/>
        </p:nvSpPr>
        <p:spPr bwMode="auto">
          <a:xfrm>
            <a:off x="7751763" y="2960689"/>
            <a:ext cx="1655762" cy="66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3200">
                <a:solidFill>
                  <a:srgbClr val="FF0066"/>
                </a:solidFill>
              </a:rPr>
              <a:t>元反应</a:t>
            </a:r>
          </a:p>
        </p:txBody>
      </p:sp>
      <p:sp>
        <p:nvSpPr>
          <p:cNvPr id="159763" name="Text Box 19"/>
          <p:cNvSpPr txBox="1">
            <a:spLocks noChangeArrowheads="1"/>
          </p:cNvSpPr>
          <p:nvPr/>
        </p:nvSpPr>
        <p:spPr bwMode="auto">
          <a:xfrm>
            <a:off x="1971676" y="3176589"/>
            <a:ext cx="2684463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/>
              <a:t>实际反应过程：</a:t>
            </a:r>
          </a:p>
        </p:txBody>
      </p:sp>
      <p:grpSp>
        <p:nvGrpSpPr>
          <p:cNvPr id="159780" name="Group 36"/>
          <p:cNvGrpSpPr>
            <a:grpSpLocks/>
          </p:cNvGrpSpPr>
          <p:nvPr/>
        </p:nvGrpSpPr>
        <p:grpSpPr bwMode="auto">
          <a:xfrm>
            <a:off x="3071813" y="4852988"/>
            <a:ext cx="5111750" cy="1771650"/>
            <a:chOff x="975" y="3057"/>
            <a:chExt cx="3220" cy="1116"/>
          </a:xfrm>
        </p:grpSpPr>
        <p:sp>
          <p:nvSpPr>
            <p:cNvPr id="159765" name="Rectangle 21"/>
            <p:cNvSpPr>
              <a:spLocks noChangeArrowheads="1"/>
            </p:cNvSpPr>
            <p:nvPr/>
          </p:nvSpPr>
          <p:spPr bwMode="auto">
            <a:xfrm>
              <a:off x="1429" y="3057"/>
              <a:ext cx="1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H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/>
                <a:t>(g)  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+ I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/>
                <a:t>(g)</a:t>
              </a:r>
              <a:endParaRPr lang="en-US" altLang="zh-CN" baseline="-30000">
                <a:ea typeface="宋体" pitchFamily="2" charset="-122"/>
                <a:cs typeface="Times New Roman" pitchFamily="18" charset="0"/>
              </a:endParaRPr>
            </a:p>
          </p:txBody>
        </p:sp>
        <p:pic>
          <p:nvPicPr>
            <p:cNvPr id="159766" name="Picture 2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3111"/>
              <a:ext cx="588" cy="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67" name="Rectangle 23"/>
            <p:cNvSpPr>
              <a:spLocks noChangeArrowheads="1"/>
            </p:cNvSpPr>
            <p:nvPr/>
          </p:nvSpPr>
          <p:spPr bwMode="auto">
            <a:xfrm>
              <a:off x="3152" y="306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2HI</a:t>
              </a:r>
              <a:r>
                <a:rPr lang="en-US" altLang="zh-CN"/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pic>
          <p:nvPicPr>
            <p:cNvPr id="159770" name="Picture 2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9" y="3454"/>
              <a:ext cx="787" cy="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71" name="Rectangle 27"/>
            <p:cNvSpPr>
              <a:spLocks noChangeArrowheads="1"/>
            </p:cNvSpPr>
            <p:nvPr/>
          </p:nvSpPr>
          <p:spPr bwMode="auto">
            <a:xfrm>
              <a:off x="1467" y="3453"/>
              <a:ext cx="5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I</a:t>
              </a:r>
              <a:r>
                <a:rPr lang="en-US" altLang="zh-CN" baseline="-30000">
                  <a:ea typeface="宋体" pitchFamily="2" charset="-122"/>
                  <a:cs typeface="Times New Roman" pitchFamily="18" charset="0"/>
                </a:rPr>
                <a:t>2</a:t>
              </a:r>
              <a:r>
                <a:rPr lang="en-US" altLang="zh-CN">
                  <a:ea typeface="宋体" pitchFamily="2" charset="-122"/>
                  <a:cs typeface="Times New Roman" pitchFamily="18" charset="0"/>
                </a:rPr>
                <a:t> 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2" name="Rectangle 28"/>
            <p:cNvSpPr>
              <a:spLocks noChangeArrowheads="1"/>
            </p:cNvSpPr>
            <p:nvPr/>
          </p:nvSpPr>
          <p:spPr bwMode="auto">
            <a:xfrm>
              <a:off x="2563" y="3453"/>
              <a:ext cx="5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2I</a:t>
              </a:r>
              <a:r>
                <a:rPr lang="en-US" altLang="zh-CN"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(g)</a:t>
              </a:r>
            </a:p>
          </p:txBody>
        </p:sp>
        <p:sp>
          <p:nvSpPr>
            <p:cNvPr id="159773" name="Text Box 29"/>
            <p:cNvSpPr txBox="1">
              <a:spLocks noChangeArrowheads="1"/>
            </p:cNvSpPr>
            <p:nvPr/>
          </p:nvSpPr>
          <p:spPr bwMode="auto">
            <a:xfrm>
              <a:off x="997" y="3454"/>
              <a:ext cx="3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(1)</a:t>
              </a:r>
            </a:p>
          </p:txBody>
        </p:sp>
        <p:pic>
          <p:nvPicPr>
            <p:cNvPr id="159776" name="Picture 3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9" y="3933"/>
              <a:ext cx="663" cy="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777" name="Rectangle 33"/>
            <p:cNvSpPr>
              <a:spLocks noChangeArrowheads="1"/>
            </p:cNvSpPr>
            <p:nvPr/>
          </p:nvSpPr>
          <p:spPr bwMode="auto">
            <a:xfrm>
              <a:off x="3080" y="3885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685800" algn="l"/>
                  <a:tab pos="22860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2HI</a:t>
              </a:r>
              <a:r>
                <a:rPr lang="en-US" altLang="zh-CN"/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8" name="Rectangle 34"/>
            <p:cNvSpPr>
              <a:spLocks noChangeArrowheads="1"/>
            </p:cNvSpPr>
            <p:nvPr/>
          </p:nvSpPr>
          <p:spPr bwMode="auto">
            <a:xfrm>
              <a:off x="1428" y="3885"/>
              <a:ext cx="14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H</a:t>
              </a:r>
              <a:r>
                <a:rPr lang="en-US" altLang="zh-CN" baseline="-25000">
                  <a:ea typeface="宋体" pitchFamily="2" charset="-122"/>
                </a:rPr>
                <a:t>2</a:t>
              </a:r>
              <a:r>
                <a:rPr lang="en-US" altLang="zh-CN">
                  <a:ea typeface="宋体" pitchFamily="2" charset="-122"/>
                </a:rPr>
                <a:t>(g)+2I</a:t>
              </a:r>
              <a:r>
                <a:rPr lang="en-US" altLang="zh-CN">
                  <a:ea typeface="宋体" pitchFamily="2" charset="-122"/>
                  <a:sym typeface="Symbol" pitchFamily="18" charset="2"/>
                </a:rPr>
                <a:t>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 </a:t>
              </a:r>
              <a:r>
                <a:rPr lang="en-US" altLang="zh-CN">
                  <a:sym typeface="Symbol" pitchFamily="18" charset="2"/>
                </a:rPr>
                <a:t>(g)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9779" name="Text Box 35"/>
            <p:cNvSpPr txBox="1">
              <a:spLocks noChangeArrowheads="1"/>
            </p:cNvSpPr>
            <p:nvPr/>
          </p:nvSpPr>
          <p:spPr bwMode="auto">
            <a:xfrm>
              <a:off x="975" y="388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(2)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61" grpId="0"/>
      <p:bldP spid="1597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8556E-4C51-45B9-AAD1-CA5061C1F28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1" y="188914"/>
            <a:ext cx="5895975" cy="579437"/>
          </a:xfrm>
        </p:spPr>
        <p:txBody>
          <a:bodyPr/>
          <a:lstStyle/>
          <a:p>
            <a:r>
              <a:rPr lang="zh-CN" altLang="en-US" dirty="0">
                <a:effectLst/>
                <a:ea typeface="楷体_GB2312" pitchFamily="49" charset="-122"/>
              </a:rPr>
              <a:t>二、</a:t>
            </a:r>
            <a:r>
              <a:rPr kumimoji="1" lang="zh-CN" altLang="en-US" dirty="0">
                <a:effectLst/>
                <a:ea typeface="楷体_GB2312" pitchFamily="49" charset="-122"/>
              </a:rPr>
              <a:t>速率方程与质量作用定律程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919288" y="873126"/>
            <a:ext cx="8426450" cy="168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/>
              <a:t>速率方程(rate equation)</a:t>
            </a:r>
            <a:r>
              <a:rPr lang="zh-CN" altLang="en-US" sz="2800" dirty="0">
                <a:solidFill>
                  <a:srgbClr val="FF0066"/>
                </a:solidFill>
                <a:latin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</a:rPr>
              <a:t>恒温下反应速率</a:t>
            </a:r>
            <a:r>
              <a:rPr lang="en-US" altLang="zh-CN" sz="2800" i="1" dirty="0">
                <a:latin typeface="楷体_GB2312" pitchFamily="49" charset="-122"/>
              </a:rPr>
              <a:t>v</a:t>
            </a:r>
            <a:r>
              <a:rPr lang="zh-CN" altLang="en-US" sz="2800" dirty="0">
                <a:latin typeface="楷体_GB2312" pitchFamily="49" charset="-122"/>
              </a:rPr>
              <a:t>与各反应组分浓度的函数关系式 </a:t>
            </a:r>
          </a:p>
        </p:txBody>
      </p:sp>
      <p:graphicFrame>
        <p:nvGraphicFramePr>
          <p:cNvPr id="2396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664200" y="2024064"/>
          <a:ext cx="17907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0" name="Equation" r:id="rId4" imgW="634680" imgH="228600" progId="Equation.DSMT4">
                  <p:embed/>
                </p:oleObj>
              </mc:Choice>
              <mc:Fallback>
                <p:oleObj name="Equation" r:id="rId4" imgW="63468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2024064"/>
                        <a:ext cx="17907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2063751" y="3105151"/>
            <a:ext cx="655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如：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aA</a:t>
            </a:r>
            <a:r>
              <a:rPr kumimoji="1" lang="en-US" altLang="zh-CN" sz="2800" dirty="0">
                <a:solidFill>
                  <a:schemeClr val="tx2"/>
                </a:solidFill>
              </a:rPr>
              <a:t> +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bB</a:t>
            </a:r>
            <a:r>
              <a:rPr kumimoji="1" lang="en-US" altLang="zh-CN" sz="2800" dirty="0">
                <a:solidFill>
                  <a:schemeClr val="tx2"/>
                </a:solidFill>
              </a:rPr>
              <a:t> =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gG</a:t>
            </a:r>
            <a:r>
              <a:rPr kumimoji="1" lang="en-US" altLang="zh-CN" sz="2800" dirty="0">
                <a:solidFill>
                  <a:schemeClr val="tx2"/>
                </a:solidFill>
              </a:rPr>
              <a:t> + 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dD</a:t>
            </a:r>
            <a:r>
              <a:rPr kumimoji="1" lang="en-US" altLang="zh-CN" sz="2800" dirty="0">
                <a:solidFill>
                  <a:schemeClr val="tx2"/>
                </a:solidFill>
              </a:rPr>
              <a:t> 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为</a:t>
            </a:r>
            <a:r>
              <a:rPr kumimoji="1"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基元反应</a:t>
            </a:r>
            <a:r>
              <a:rPr kumimoji="1" lang="zh-CN" altLang="en-US" sz="2800" dirty="0">
                <a:solidFill>
                  <a:schemeClr val="tx2"/>
                </a:solidFill>
                <a:latin typeface="楷体_GB2312" pitchFamily="49" charset="-122"/>
              </a:rPr>
              <a:t>，则</a:t>
            </a:r>
            <a:r>
              <a:rPr kumimoji="1" lang="en-US" altLang="zh-CN" sz="2800" dirty="0">
                <a:solidFill>
                  <a:schemeClr val="tx2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39623" name="Object 7"/>
          <p:cNvGraphicFramePr>
            <a:graphicFrameLocks noChangeAspect="1"/>
          </p:cNvGraphicFramePr>
          <p:nvPr/>
        </p:nvGraphicFramePr>
        <p:xfrm>
          <a:off x="2927350" y="3949701"/>
          <a:ext cx="302418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41" name="Equation" r:id="rId6" imgW="1168200" imgH="279360" progId="Equation.DSMT4">
                  <p:embed/>
                </p:oleObj>
              </mc:Choice>
              <mc:Fallback>
                <p:oleObj name="Equation" r:id="rId6" imgW="1168200" imgH="2793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949701"/>
                        <a:ext cx="3024188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2171700" y="5084764"/>
            <a:ext cx="7488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en-US" altLang="zh-CN" sz="2800" dirty="0">
                <a:solidFill>
                  <a:schemeClr val="bg1"/>
                </a:solidFill>
              </a:rPr>
              <a:t>    </a:t>
            </a:r>
            <a:r>
              <a:rPr kumimoji="1" lang="zh-CN" altLang="en-US" sz="3200" dirty="0">
                <a:solidFill>
                  <a:srgbClr val="FF0066"/>
                </a:solidFill>
              </a:rPr>
              <a:t>基元反应速率方程 </a:t>
            </a:r>
            <a:r>
              <a:rPr kumimoji="1" lang="en-US" altLang="zh-CN" sz="3200" dirty="0">
                <a:solidFill>
                  <a:srgbClr val="FF0066"/>
                </a:solidFill>
              </a:rPr>
              <a:t>——</a:t>
            </a:r>
            <a:r>
              <a:rPr kumimoji="1" lang="zh-CN" altLang="en-US" sz="3200" dirty="0">
                <a:solidFill>
                  <a:srgbClr val="FF0066"/>
                </a:solidFill>
              </a:rPr>
              <a:t>质量作用定律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756A8-5794-438F-99FE-48E2F8072C36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1919288" y="1366838"/>
            <a:ext cx="4113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而对于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非基元反应</a:t>
            </a:r>
            <a:r>
              <a:rPr lang="zh-CN" altLang="en-US" sz="2800">
                <a:solidFill>
                  <a:schemeClr val="tx2"/>
                </a:solidFill>
                <a:latin typeface="楷体_GB2312" pitchFamily="49" charset="-122"/>
              </a:rPr>
              <a:t>，有：</a:t>
            </a:r>
            <a:endParaRPr lang="zh-CN" altLang="en-US" sz="2800">
              <a:latin typeface="Arial" charset="0"/>
            </a:endParaRPr>
          </a:p>
        </p:txBody>
      </p:sp>
      <p:graphicFrame>
        <p:nvGraphicFramePr>
          <p:cNvPr id="241668" name="Object 4"/>
          <p:cNvGraphicFramePr>
            <a:graphicFrameLocks noChangeAspect="1"/>
          </p:cNvGraphicFramePr>
          <p:nvPr/>
        </p:nvGraphicFramePr>
        <p:xfrm>
          <a:off x="5880101" y="1314450"/>
          <a:ext cx="32035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0" name="Equation" r:id="rId4" imgW="1320480" imgH="279360" progId="Equation.DSMT4">
                  <p:embed/>
                </p:oleObj>
              </mc:Choice>
              <mc:Fallback>
                <p:oleObj name="Equation" r:id="rId4" imgW="132048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1" y="1314450"/>
                        <a:ext cx="32035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8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9900" y="2368551"/>
            <a:ext cx="8750300" cy="684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5000"/>
              </a:lnSpc>
              <a:buFontTx/>
              <a:buNone/>
            </a:pPr>
            <a:r>
              <a:rPr lang="en-US" altLang="zh-CN" sz="2400" dirty="0"/>
              <a:t>  </a:t>
            </a:r>
            <a:r>
              <a:rPr lang="zh-CN" altLang="en-US" sz="2400" b="1" dirty="0"/>
              <a:t>复合反应的速率方程应由实验确定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其形式各不相同。</a:t>
            </a:r>
            <a:endParaRPr lang="en-US" altLang="zh-CN" sz="2400" dirty="0"/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2603501" y="3167063"/>
            <a:ext cx="294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(1)	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+I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  <a:sym typeface="Symbol" pitchFamily="18" charset="2"/>
              </a:rPr>
              <a:t>2HI</a:t>
            </a:r>
            <a:endParaRPr lang="en-US" altLang="zh-CN" dirty="0">
              <a:latin typeface="Arial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6521450" y="3119439"/>
          <a:ext cx="15875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1" name="Equation" r:id="rId6" imgW="660240" imgH="241200" progId="Equation.DSMT4">
                  <p:embed/>
                </p:oleObj>
              </mc:Choice>
              <mc:Fallback>
                <p:oleObj name="Equation" r:id="rId6" imgW="66024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3119439"/>
                        <a:ext cx="1587500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566988" y="4257675"/>
            <a:ext cx="3382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(2)	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+Br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2HBr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1676" name="Object 12"/>
          <p:cNvGraphicFramePr>
            <a:graphicFrameLocks noChangeAspect="1"/>
          </p:cNvGraphicFramePr>
          <p:nvPr/>
        </p:nvGraphicFramePr>
        <p:xfrm>
          <a:off x="6469064" y="3651250"/>
          <a:ext cx="2058987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2" name="Equation" r:id="rId8" imgW="876240" imgH="723600" progId="Equation.DSMT4">
                  <p:embed/>
                </p:oleObj>
              </mc:Choice>
              <mc:Fallback>
                <p:oleObj name="Equation" r:id="rId8" imgW="876240" imgH="723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064" y="3651250"/>
                        <a:ext cx="2058987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78" name="Rectangle 14"/>
          <p:cNvSpPr>
            <a:spLocks noChangeArrowheads="1"/>
          </p:cNvSpPr>
          <p:nvPr/>
        </p:nvSpPr>
        <p:spPr bwMode="auto">
          <a:xfrm>
            <a:off x="2603500" y="5326063"/>
            <a:ext cx="336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685800" algn="l"/>
                <a:tab pos="23622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(3)       H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+Cl</a:t>
            </a:r>
            <a:r>
              <a:rPr lang="en-US" altLang="zh-CN" baseline="-30000" dirty="0"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2HCl</a:t>
            </a:r>
            <a:endParaRPr lang="en-US" altLang="zh-CN" dirty="0"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241679" name="Object 15"/>
          <p:cNvGraphicFramePr>
            <a:graphicFrameLocks noChangeAspect="1"/>
          </p:cNvGraphicFramePr>
          <p:nvPr/>
        </p:nvGraphicFramePr>
        <p:xfrm>
          <a:off x="6505576" y="5233989"/>
          <a:ext cx="192881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913" name="Equation" r:id="rId10" imgW="850680" imgH="279360" progId="Equation.DSMT4">
                  <p:embed/>
                </p:oleObj>
              </mc:Choice>
              <mc:Fallback>
                <p:oleObj name="Equation" r:id="rId10" imgW="850680" imgH="2793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6" y="5233989"/>
                        <a:ext cx="1928813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81" name="Rectangle 17"/>
          <p:cNvSpPr>
            <a:spLocks noGrp="1" noChangeArrowheads="1"/>
          </p:cNvSpPr>
          <p:nvPr>
            <p:ph type="title"/>
          </p:nvPr>
        </p:nvSpPr>
        <p:spPr>
          <a:xfrm>
            <a:off x="1481667" y="186244"/>
            <a:ext cx="5929828" cy="584775"/>
          </a:xfrm>
          <a:noFill/>
          <a:ln/>
        </p:spPr>
        <p:txBody>
          <a:bodyPr/>
          <a:lstStyle/>
          <a:p>
            <a:r>
              <a:rPr lang="zh-CN" altLang="en-US">
                <a:effectLst/>
              </a:rPr>
              <a:t>二、</a:t>
            </a:r>
            <a:r>
              <a:rPr kumimoji="1" lang="zh-CN" altLang="en-US">
                <a:effectLst/>
              </a:rPr>
              <a:t>速率方程与质量作用定律程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FD6B6-74FB-4112-A104-406D3AB4192D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38425" y="185739"/>
            <a:ext cx="5437188" cy="579437"/>
          </a:xfrm>
        </p:spPr>
        <p:txBody>
          <a:bodyPr wrap="square"/>
          <a:lstStyle/>
          <a:p>
            <a:r>
              <a:rPr lang="zh-CN" altLang="en-US">
                <a:effectLst/>
              </a:rPr>
              <a:t>三、反应分子数与反应级数</a:t>
            </a: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2100264" y="1052514"/>
            <a:ext cx="7934325" cy="66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/>
              <a:t>        </a:t>
            </a:r>
            <a:r>
              <a:rPr lang="zh-CN" altLang="en-US" sz="2800"/>
              <a:t>参加</a:t>
            </a:r>
            <a:r>
              <a:rPr lang="zh-CN" altLang="en-US" sz="2800">
                <a:solidFill>
                  <a:srgbClr val="FF0066"/>
                </a:solidFill>
              </a:rPr>
              <a:t>基元反应</a:t>
            </a:r>
            <a:r>
              <a:rPr lang="zh-CN" altLang="en-US" sz="2800"/>
              <a:t>的分子数目称为</a:t>
            </a:r>
            <a:r>
              <a:rPr lang="zh-CN" altLang="en-US" sz="2800">
                <a:solidFill>
                  <a:srgbClr val="FF0066"/>
                </a:solidFill>
              </a:rPr>
              <a:t>反应分子数</a:t>
            </a:r>
            <a:r>
              <a:rPr lang="zh-CN" altLang="en-US" sz="2800"/>
              <a:t>。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919288" y="1997075"/>
            <a:ext cx="8229600" cy="53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 sz="2600"/>
              <a:t>单分子反应： </a:t>
            </a:r>
            <a:r>
              <a:rPr kumimoji="1" lang="en-US" altLang="zh-CN" sz="2600"/>
              <a:t>CH</a:t>
            </a:r>
            <a:r>
              <a:rPr kumimoji="1" lang="en-US" altLang="zh-CN" sz="2600" baseline="-25000"/>
              <a:t>3</a:t>
            </a:r>
            <a:r>
              <a:rPr kumimoji="1" lang="en-US" altLang="zh-CN" sz="2600"/>
              <a:t>COCH</a:t>
            </a:r>
            <a:r>
              <a:rPr kumimoji="1" lang="en-US" altLang="zh-CN" sz="2600" baseline="-25000"/>
              <a:t>3</a:t>
            </a:r>
            <a:r>
              <a:rPr kumimoji="1" lang="en-US" altLang="zh-CN" sz="2600"/>
              <a:t> = C</a:t>
            </a:r>
            <a:r>
              <a:rPr kumimoji="1" lang="en-US" altLang="zh-CN" sz="2600" baseline="-25000"/>
              <a:t>2</a:t>
            </a:r>
            <a:r>
              <a:rPr kumimoji="1" lang="en-US" altLang="zh-CN" sz="2600"/>
              <a:t>H</a:t>
            </a:r>
            <a:r>
              <a:rPr kumimoji="1" lang="en-US" altLang="zh-CN" sz="2600" baseline="-25000"/>
              <a:t>4</a:t>
            </a:r>
            <a:r>
              <a:rPr kumimoji="1" lang="en-US" altLang="zh-CN" sz="2600"/>
              <a:t>+CO+H</a:t>
            </a:r>
            <a:r>
              <a:rPr kumimoji="1" lang="en-US" altLang="zh-CN" sz="2600" baseline="-25000"/>
              <a:t>2 </a:t>
            </a:r>
            <a:endParaRPr kumimoji="1" lang="en-US" altLang="zh-CN" sz="2600" baseline="30000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1990726" y="3392489"/>
            <a:ext cx="8677275" cy="4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kumimoji="1" lang="zh-CN" altLang="en-US"/>
              <a:t>双分子反应 ： </a:t>
            </a:r>
            <a:r>
              <a:rPr kumimoji="1" lang="en-US" altLang="zh-CN"/>
              <a:t>CH</a:t>
            </a:r>
            <a:r>
              <a:rPr kumimoji="1" lang="en-US" altLang="zh-CN" baseline="-25000"/>
              <a:t>3</a:t>
            </a:r>
            <a:r>
              <a:rPr kumimoji="1" lang="en-US" altLang="zh-CN"/>
              <a:t>COOH  +  C</a:t>
            </a:r>
            <a:r>
              <a:rPr kumimoji="1" lang="en-US" altLang="zh-CN" baseline="-25000"/>
              <a:t>2</a:t>
            </a:r>
            <a:r>
              <a:rPr kumimoji="1" lang="en-US" altLang="zh-CN"/>
              <a:t>H</a:t>
            </a:r>
            <a:r>
              <a:rPr kumimoji="1" lang="en-US" altLang="zh-CN" baseline="-25000"/>
              <a:t>5</a:t>
            </a:r>
            <a:r>
              <a:rPr kumimoji="1" lang="en-US" altLang="zh-CN"/>
              <a:t>OH = CH</a:t>
            </a:r>
            <a:r>
              <a:rPr kumimoji="1" lang="en-US" altLang="zh-CN" baseline="-25000"/>
              <a:t>3</a:t>
            </a:r>
            <a:r>
              <a:rPr kumimoji="1" lang="en-US" altLang="zh-CN"/>
              <a:t>COOC</a:t>
            </a:r>
            <a:r>
              <a:rPr kumimoji="1" lang="en-US" altLang="zh-CN" baseline="-25000"/>
              <a:t>2</a:t>
            </a:r>
            <a:r>
              <a:rPr kumimoji="1" lang="en-US" altLang="zh-CN"/>
              <a:t>H</a:t>
            </a:r>
            <a:r>
              <a:rPr kumimoji="1" lang="en-US" altLang="zh-CN" baseline="-25000"/>
              <a:t>5</a:t>
            </a:r>
            <a:r>
              <a:rPr kumimoji="1" lang="en-US" altLang="zh-CN"/>
              <a:t>+H</a:t>
            </a:r>
            <a:r>
              <a:rPr kumimoji="1" lang="en-US" altLang="zh-CN" baseline="-25000"/>
              <a:t>2</a:t>
            </a:r>
            <a:r>
              <a:rPr kumimoji="1" lang="en-US" altLang="zh-CN"/>
              <a:t>O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2063750" y="4437063"/>
            <a:ext cx="8077200" cy="145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1" lang="zh-CN" altLang="en-US"/>
              <a:t>三分子反应 ： </a:t>
            </a:r>
            <a:r>
              <a:rPr kumimoji="1" lang="en-US" altLang="zh-CN"/>
              <a:t>H</a:t>
            </a:r>
            <a:r>
              <a:rPr kumimoji="1" lang="en-US" altLang="zh-CN" baseline="-25000"/>
              <a:t>2</a:t>
            </a:r>
            <a:r>
              <a:rPr kumimoji="1" lang="en-US" altLang="zh-CN"/>
              <a:t>(g) +  2I(g) =  2HI(g) </a:t>
            </a:r>
            <a:r>
              <a:rPr kumimoji="1" lang="zh-CN" altLang="en-US"/>
              <a:t>；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kumimoji="1" lang="zh-CN" altLang="en-US"/>
              <a:t>                </a:t>
            </a:r>
            <a:r>
              <a:rPr kumimoji="1" lang="en-US" altLang="zh-CN"/>
              <a:t>2NO</a:t>
            </a:r>
            <a:r>
              <a:rPr kumimoji="1" lang="en-US" altLang="zh-CN" baseline="-25000"/>
              <a:t> </a:t>
            </a:r>
            <a:r>
              <a:rPr kumimoji="1" lang="en-US" altLang="zh-CN"/>
              <a:t>(g)  +  O</a:t>
            </a:r>
            <a:r>
              <a:rPr kumimoji="1" lang="en-US" altLang="zh-CN" baseline="-25000"/>
              <a:t>2</a:t>
            </a:r>
            <a:r>
              <a:rPr kumimoji="1" lang="en-US" altLang="zh-CN"/>
              <a:t> (g)  = 2NO</a:t>
            </a:r>
            <a:r>
              <a:rPr kumimoji="1" lang="en-US" altLang="zh-CN" baseline="-25000"/>
              <a:t>2</a:t>
            </a:r>
            <a:r>
              <a:rPr kumimoji="1" lang="en-US" altLang="zh-CN"/>
              <a:t> (g)</a:t>
            </a:r>
            <a:r>
              <a:rPr kumimoji="1" lang="zh-CN" altLang="en-US"/>
              <a:t>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356411"/>
            <a:ext cx="12192000" cy="646331"/>
          </a:xfrm>
          <a:ln/>
        </p:spPr>
        <p:txBody>
          <a:bodyPr/>
          <a:lstStyle/>
          <a:p>
            <a:r>
              <a:rPr lang="zh-CN" altLang="en-US" sz="3600" b="1"/>
              <a:t>第一节</a:t>
            </a:r>
            <a:r>
              <a:rPr lang="zh-CN" altLang="en-US" sz="3600" b="1">
                <a:solidFill>
                  <a:srgbClr val="A50021"/>
                </a:solidFill>
              </a:rPr>
              <a:t>  </a:t>
            </a:r>
            <a:r>
              <a:rPr lang="zh-CN" altLang="en-US" sz="3600" b="1"/>
              <a:t>反应速率的表示方法</a:t>
            </a:r>
            <a:endParaRPr lang="zh-CN" altLang="en-US" b="1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47851" y="2997200"/>
            <a:ext cx="8569325" cy="32400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kumimoji="1" lang="zh-CN" altLang="en-US" sz="2800" b="1">
                <a:ea typeface="楷体_GB2312" pitchFamily="49" charset="-122"/>
              </a:rPr>
              <a:t>一、以产物或反应物浓度随时间的变化定义反应速率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sz="2800" b="1">
                <a:ea typeface="楷体_GB2312" pitchFamily="49" charset="-122"/>
              </a:rPr>
              <a:t>二、以反应进度随时间的变化定义反应速率</a:t>
            </a:r>
          </a:p>
          <a:p>
            <a:pPr marL="0" indent="0">
              <a:lnSpc>
                <a:spcPct val="200000"/>
              </a:lnSpc>
              <a:buNone/>
            </a:pPr>
            <a:r>
              <a:rPr kumimoji="1" lang="zh-CN" altLang="en-US" sz="2800" b="1">
                <a:ea typeface="楷体_GB2312" pitchFamily="49" charset="-122"/>
              </a:rPr>
              <a:t>三、化学反应的平均速率与瞬时速率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6E14-13C6-411C-8B2A-2F47ABDE117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1"/>
            <a:ext cx="2139950" cy="641350"/>
          </a:xfrm>
        </p:spPr>
        <p:txBody>
          <a:bodyPr/>
          <a:lstStyle/>
          <a:p>
            <a:r>
              <a:rPr lang="zh-CN" altLang="en-US" sz="3600" dirty="0">
                <a:latin typeface="Times New Roman" pitchFamily="18" charset="0"/>
              </a:rPr>
              <a:t>反应级数</a:t>
            </a:r>
            <a:r>
              <a:rPr lang="zh-CN" altLang="en-US" sz="3600" dirty="0"/>
              <a:t> 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1955800" y="2825107"/>
            <a:ext cx="65517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>
                <a:ea typeface="宋体" pitchFamily="2" charset="-122"/>
                <a:cs typeface="Times New Roman" pitchFamily="18" charset="0"/>
              </a:rPr>
              <a:t>其反应速率方程具有反应物浓度幂乘积的形式</a:t>
            </a:r>
            <a:r>
              <a:rPr lang="en-US" altLang="zh-CN">
                <a:ea typeface="宋体" pitchFamily="2" charset="-122"/>
                <a:cs typeface="Times New Roman" pitchFamily="18" charset="0"/>
              </a:rPr>
              <a:t>: </a:t>
            </a:r>
            <a:endParaRPr lang="en-US" altLang="zh-CN">
              <a:latin typeface="Arial" charset="0"/>
              <a:ea typeface="宋体" pitchFamily="2" charset="-122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1919288" y="4413751"/>
            <a:ext cx="8424862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i="1" dirty="0">
                <a:ea typeface="宋体" pitchFamily="2" charset="-122"/>
                <a:sym typeface="Symbol" pitchFamily="18" charset="2"/>
              </a:rPr>
              <a:t></a:t>
            </a:r>
            <a:r>
              <a:rPr lang="zh-CN" altLang="en-US" dirty="0">
                <a:ea typeface="宋体" pitchFamily="2" charset="-122"/>
              </a:rPr>
              <a:t>、</a:t>
            </a:r>
            <a:r>
              <a:rPr lang="zh-CN" altLang="en-US" i="1" dirty="0">
                <a:ea typeface="宋体" pitchFamily="2" charset="-122"/>
                <a:sym typeface="Symbol" pitchFamily="18" charset="2"/>
              </a:rPr>
              <a:t></a:t>
            </a:r>
            <a:r>
              <a:rPr lang="zh-CN" altLang="en-US" i="1" dirty="0">
                <a:ea typeface="宋体" pitchFamily="2" charset="-122"/>
              </a:rPr>
              <a:t>、</a:t>
            </a:r>
            <a:r>
              <a:rPr lang="zh-CN" altLang="en-US" i="1" dirty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dirty="0">
                <a:ea typeface="宋体" pitchFamily="2" charset="-122"/>
              </a:rPr>
              <a:t>……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: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实验测得的各反应物的级数。</a:t>
            </a:r>
            <a:endParaRPr lang="zh-CN" altLang="en-US" i="1" dirty="0">
              <a:ea typeface="宋体" pitchFamily="2" charset="-122"/>
              <a:sym typeface="Symbol" pitchFamily="18" charset="2"/>
            </a:endParaRP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882776" y="5311775"/>
            <a:ext cx="7800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ea typeface="宋体" pitchFamily="2" charset="-122"/>
                <a:sym typeface="Symbol" pitchFamily="18" charset="2"/>
              </a:rPr>
              <a:t>反应的总级数</a:t>
            </a:r>
            <a:r>
              <a:rPr lang="en-US" altLang="zh-CN" sz="3200" dirty="0">
                <a:latin typeface="宋体" pitchFamily="2" charset="-122"/>
                <a:ea typeface="宋体" pitchFamily="2" charset="-122"/>
                <a:sym typeface="Symbol" pitchFamily="18" charset="2"/>
              </a:rPr>
              <a:t>: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n=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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</a:rPr>
              <a:t>+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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</a:rPr>
              <a:t>+</a:t>
            </a:r>
            <a:r>
              <a:rPr lang="en-US" altLang="zh-CN" sz="3200" i="1" dirty="0">
                <a:solidFill>
                  <a:srgbClr val="FF3300"/>
                </a:solidFill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200" dirty="0">
                <a:solidFill>
                  <a:srgbClr val="FF3300"/>
                </a:solidFill>
                <a:ea typeface="宋体" pitchFamily="2" charset="-122"/>
              </a:rPr>
              <a:t>+……</a:t>
            </a:r>
          </a:p>
        </p:txBody>
      </p:sp>
      <p:sp>
        <p:nvSpPr>
          <p:cNvPr id="244742" name="Text Box 6"/>
          <p:cNvSpPr txBox="1">
            <a:spLocks noChangeArrowheads="1"/>
          </p:cNvSpPr>
          <p:nvPr/>
        </p:nvSpPr>
        <p:spPr bwMode="auto">
          <a:xfrm>
            <a:off x="1882776" y="1160463"/>
            <a:ext cx="8101013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/>
              <a:t>所有反应物的级数之和</a:t>
            </a:r>
            <a:r>
              <a:rPr lang="en-US" altLang="zh-CN" sz="2800"/>
              <a:t>, </a:t>
            </a:r>
            <a:r>
              <a:rPr lang="zh-CN" altLang="en-US" sz="2800"/>
              <a:t>称为该反应的</a:t>
            </a:r>
            <a:r>
              <a:rPr lang="zh-CN" altLang="en-US" sz="2800">
                <a:solidFill>
                  <a:srgbClr val="FF3300"/>
                </a:solidFill>
              </a:rPr>
              <a:t>总级数。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4435476" y="2120901"/>
            <a:ext cx="33924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 dirty="0" err="1">
                <a:ea typeface="宋体" pitchFamily="2" charset="-122"/>
              </a:rPr>
              <a:t>a</a:t>
            </a:r>
            <a:r>
              <a:rPr lang="en-US" altLang="zh-CN" dirty="0" err="1">
                <a:ea typeface="宋体" pitchFamily="2" charset="-122"/>
              </a:rPr>
              <a:t>A+</a:t>
            </a:r>
            <a:r>
              <a:rPr lang="en-US" altLang="zh-CN" i="1" dirty="0" err="1">
                <a:ea typeface="宋体" pitchFamily="2" charset="-122"/>
              </a:rPr>
              <a:t>d</a:t>
            </a:r>
            <a:r>
              <a:rPr lang="en-US" altLang="zh-CN" dirty="0" err="1">
                <a:ea typeface="宋体" pitchFamily="2" charset="-122"/>
              </a:rPr>
              <a:t>D</a:t>
            </a:r>
            <a:r>
              <a:rPr lang="en-US" altLang="zh-CN" dirty="0">
                <a:ea typeface="宋体" pitchFamily="2" charset="-122"/>
              </a:rPr>
              <a:t> +</a:t>
            </a:r>
            <a:r>
              <a:rPr lang="en-US" altLang="zh-CN" i="1" dirty="0" err="1">
                <a:ea typeface="宋体" pitchFamily="2" charset="-122"/>
              </a:rPr>
              <a:t>e</a:t>
            </a:r>
            <a:r>
              <a:rPr lang="en-US" altLang="zh-CN" dirty="0" err="1">
                <a:ea typeface="宋体" pitchFamily="2" charset="-122"/>
              </a:rPr>
              <a:t>E</a:t>
            </a:r>
            <a:r>
              <a:rPr lang="en-US" altLang="zh-CN" dirty="0">
                <a:ea typeface="宋体" pitchFamily="2" charset="-122"/>
              </a:rPr>
              <a:t> +……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G</a:t>
            </a:r>
            <a:endParaRPr lang="en-US" altLang="en-US" dirty="0"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244744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23238130"/>
              </p:ext>
            </p:extLst>
          </p:nvPr>
        </p:nvGraphicFramePr>
        <p:xfrm>
          <a:off x="4835861" y="3501008"/>
          <a:ext cx="3208337" cy="66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3" name="Equation" r:id="rId4" imgW="1168200" imgH="241200" progId="Equation.DSMT4">
                  <p:embed/>
                </p:oleObj>
              </mc:Choice>
              <mc:Fallback>
                <p:oleObj name="Equation" r:id="rId4" imgW="1168200" imgH="2412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861" y="3501008"/>
                        <a:ext cx="3208337" cy="662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942429"/>
            <a:ext cx="12192000" cy="769441"/>
          </a:xfrm>
          <a:noFill/>
          <a:ln/>
        </p:spPr>
        <p:txBody>
          <a:bodyPr wrap="none"/>
          <a:lstStyle/>
          <a:p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四、  简单级数反应的速率方程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598571" y="2418270"/>
            <a:ext cx="2489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rgbClr val="FF0066"/>
                </a:solidFill>
                <a:latin typeface="楷体_GB2312" pitchFamily="49" charset="-122"/>
              </a:rPr>
              <a:t>1</a:t>
            </a:r>
            <a:r>
              <a:rPr lang="zh-CN" altLang="en-US" sz="3200">
                <a:solidFill>
                  <a:srgbClr val="FF0066"/>
                </a:solidFill>
                <a:latin typeface="楷体_GB2312" pitchFamily="49" charset="-122"/>
              </a:rPr>
              <a:t>、一级反应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05213" y="3500439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、 二级反应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41726" y="4510089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</a:rPr>
              <a:t>3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</a:rPr>
              <a:t>、 零级反应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68BD43-6C78-4D00-BF86-B0FEDF6D4E2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114763"/>
            <a:ext cx="2441575" cy="579438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47850" y="1208088"/>
            <a:ext cx="8496300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>
                <a:latin typeface="Arial" charset="0"/>
                <a:ea typeface="宋体" pitchFamily="2" charset="-122"/>
              </a:rPr>
              <a:t>       </a:t>
            </a:r>
            <a:r>
              <a:rPr lang="zh-CN" altLang="en-US" dirty="0">
                <a:latin typeface="Arial" charset="0"/>
                <a:ea typeface="宋体" pitchFamily="2" charset="-122"/>
              </a:rPr>
              <a:t>反应速率只与物质浓度的一次方成正比的反应称为</a:t>
            </a:r>
            <a:r>
              <a:rPr lang="zh-CN" altLang="en-US" dirty="0">
                <a:solidFill>
                  <a:srgbClr val="FF0066"/>
                </a:solidFill>
                <a:latin typeface="Arial" charset="0"/>
                <a:ea typeface="宋体" pitchFamily="2" charset="-122"/>
              </a:rPr>
              <a:t>一级反应</a:t>
            </a:r>
            <a:r>
              <a:rPr lang="en-US" altLang="zh-CN" dirty="0">
                <a:solidFill>
                  <a:srgbClr val="FF0066"/>
                </a:solidFill>
                <a:ea typeface="宋体" pitchFamily="2" charset="-122"/>
              </a:rPr>
              <a:t>(first order reaction)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r>
              <a:rPr lang="zh-CN" altLang="en-US" dirty="0">
                <a:latin typeface="Arial" charset="0"/>
                <a:ea typeface="宋体" pitchFamily="2" charset="-122"/>
              </a:rPr>
              <a:t>。对一级反应</a:t>
            </a:r>
          </a:p>
        </p:txBody>
      </p:sp>
      <p:grpSp>
        <p:nvGrpSpPr>
          <p:cNvPr id="177156" name="Group 4"/>
          <p:cNvGrpSpPr>
            <a:grpSpLocks/>
          </p:cNvGrpSpPr>
          <p:nvPr/>
        </p:nvGrpSpPr>
        <p:grpSpPr bwMode="auto">
          <a:xfrm>
            <a:off x="4237038" y="2395538"/>
            <a:ext cx="2559050" cy="457200"/>
            <a:chOff x="1709" y="1052"/>
            <a:chExt cx="1612" cy="288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1709" y="1052"/>
              <a:ext cx="8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	A</a:t>
              </a:r>
              <a:endParaRPr lang="en-US" altLang="zh-CN">
                <a:ea typeface="宋体" pitchFamily="2" charset="-122"/>
              </a:endParaRPr>
            </a:p>
          </p:txBody>
        </p:sp>
        <p:pic>
          <p:nvPicPr>
            <p:cNvPr id="17715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1139"/>
              <a:ext cx="681" cy="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3056" y="105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en-US" altLang="zh-CN">
                  <a:ea typeface="宋体" pitchFamily="2" charset="-122"/>
                  <a:cs typeface="Times New Roman" pitchFamily="18" charset="0"/>
                </a:rPr>
                <a:t>G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</p:grpSp>
      <p:grpSp>
        <p:nvGrpSpPr>
          <p:cNvPr id="177160" name="Group 8"/>
          <p:cNvGrpSpPr>
            <a:grpSpLocks/>
          </p:cNvGrpSpPr>
          <p:nvPr/>
        </p:nvGrpSpPr>
        <p:grpSpPr bwMode="auto">
          <a:xfrm>
            <a:off x="1847851" y="3816350"/>
            <a:ext cx="5381625" cy="788988"/>
            <a:chOff x="204" y="1911"/>
            <a:chExt cx="3390" cy="497"/>
          </a:xfrm>
        </p:grpSpPr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204" y="2015"/>
              <a:ext cx="1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>
                  <a:ea typeface="宋体" pitchFamily="2" charset="-122"/>
                </a:rPr>
                <a:t>微分速率方程为</a:t>
              </a:r>
              <a:r>
                <a:rPr lang="en-US" altLang="zh-CN"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62" name="Object 10"/>
            <p:cNvGraphicFramePr>
              <a:graphicFrameLocks noChangeAspect="1"/>
            </p:cNvGraphicFramePr>
            <p:nvPr/>
          </p:nvGraphicFramePr>
          <p:xfrm>
            <a:off x="2159" y="1911"/>
            <a:ext cx="1435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51" name="Equation" r:id="rId4" imgW="1130040" imgH="393480" progId="Equation.DSMT4">
                    <p:embed/>
                  </p:oleObj>
                </mc:Choice>
                <mc:Fallback>
                  <p:oleObj name="Equation" r:id="rId4" imgW="1130040" imgH="3934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911"/>
                          <a:ext cx="1435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63" name="Group 11"/>
          <p:cNvGrpSpPr>
            <a:grpSpLocks/>
          </p:cNvGrpSpPr>
          <p:nvPr/>
        </p:nvGrpSpPr>
        <p:grpSpPr bwMode="auto">
          <a:xfrm>
            <a:off x="4348164" y="2790828"/>
            <a:ext cx="2403475" cy="463551"/>
            <a:chOff x="1779" y="1278"/>
            <a:chExt cx="1514" cy="292"/>
          </a:xfrm>
        </p:grpSpPr>
        <p:sp>
          <p:nvSpPr>
            <p:cNvPr id="177164" name="Text Box 12"/>
            <p:cNvSpPr txBox="1">
              <a:spLocks noChangeArrowheads="1"/>
            </p:cNvSpPr>
            <p:nvPr/>
          </p:nvSpPr>
          <p:spPr bwMode="auto">
            <a:xfrm>
              <a:off x="1779" y="1279"/>
              <a:ext cx="4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 dirty="0">
                  <a:ea typeface="宋体" pitchFamily="2" charset="-122"/>
                </a:rPr>
                <a:t>t </a:t>
              </a:r>
              <a:r>
                <a:rPr lang="en-US" altLang="zh-CN" dirty="0">
                  <a:ea typeface="宋体" pitchFamily="2" charset="-122"/>
                </a:rPr>
                <a:t>= 0</a:t>
              </a:r>
            </a:p>
          </p:txBody>
        </p:sp>
        <p:sp>
          <p:nvSpPr>
            <p:cNvPr id="177165" name="Text Box 13"/>
            <p:cNvSpPr txBox="1">
              <a:spLocks noChangeArrowheads="1"/>
            </p:cNvSpPr>
            <p:nvPr/>
          </p:nvSpPr>
          <p:spPr bwMode="auto">
            <a:xfrm>
              <a:off x="2264" y="1278"/>
              <a:ext cx="10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>
                  <a:ea typeface="宋体" pitchFamily="2" charset="-122"/>
                </a:rPr>
                <a:t>c</a:t>
              </a:r>
              <a:r>
                <a:rPr lang="en-US" altLang="zh-CN" baseline="-25000">
                  <a:ea typeface="宋体" pitchFamily="2" charset="-122"/>
                </a:rPr>
                <a:t>A,0              </a:t>
              </a:r>
              <a:r>
                <a:rPr lang="en-US" altLang="zh-CN">
                  <a:ea typeface="宋体" pitchFamily="2" charset="-122"/>
                </a:rPr>
                <a:t>  0</a:t>
              </a:r>
            </a:p>
          </p:txBody>
        </p:sp>
      </p:grpSp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4367214" y="3232154"/>
            <a:ext cx="2497137" cy="461963"/>
            <a:chOff x="1791" y="1550"/>
            <a:chExt cx="1573" cy="291"/>
          </a:xfrm>
        </p:grpSpPr>
        <p:sp>
          <p:nvSpPr>
            <p:cNvPr id="177167" name="Text Box 15"/>
            <p:cNvSpPr txBox="1">
              <a:spLocks noChangeArrowheads="1"/>
            </p:cNvSpPr>
            <p:nvPr/>
          </p:nvSpPr>
          <p:spPr bwMode="auto">
            <a:xfrm>
              <a:off x="1791" y="1550"/>
              <a:ext cx="4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>
                  <a:ea typeface="宋体" pitchFamily="2" charset="-122"/>
                </a:rPr>
                <a:t>t </a:t>
              </a:r>
              <a:r>
                <a:rPr lang="en-US" altLang="zh-CN">
                  <a:ea typeface="宋体" pitchFamily="2" charset="-122"/>
                </a:rPr>
                <a:t>= </a:t>
              </a:r>
              <a:r>
                <a:rPr lang="en-US" altLang="zh-CN" i="1">
                  <a:ea typeface="宋体" pitchFamily="2" charset="-122"/>
                </a:rPr>
                <a:t>t</a:t>
              </a:r>
            </a:p>
          </p:txBody>
        </p:sp>
        <p:sp>
          <p:nvSpPr>
            <p:cNvPr id="177168" name="Text Box 16"/>
            <p:cNvSpPr txBox="1">
              <a:spLocks noChangeArrowheads="1"/>
            </p:cNvSpPr>
            <p:nvPr/>
          </p:nvSpPr>
          <p:spPr bwMode="auto">
            <a:xfrm>
              <a:off x="2200" y="1550"/>
              <a:ext cx="1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i="1" dirty="0" err="1">
                  <a:ea typeface="宋体" pitchFamily="2" charset="-122"/>
                </a:rPr>
                <a:t>c</a:t>
              </a:r>
              <a:r>
                <a:rPr lang="en-US" altLang="zh-CN" baseline="-25000" dirty="0" err="1">
                  <a:ea typeface="宋体" pitchFamily="2" charset="-122"/>
                </a:rPr>
                <a:t>A</a:t>
              </a:r>
              <a:r>
                <a:rPr lang="en-US" altLang="zh-CN" dirty="0">
                  <a:ea typeface="宋体" pitchFamily="2" charset="-122"/>
                </a:rPr>
                <a:t>=</a:t>
              </a:r>
              <a:r>
                <a:rPr lang="en-US" altLang="zh-CN" i="1" dirty="0">
                  <a:ea typeface="宋体" pitchFamily="2" charset="-122"/>
                </a:rPr>
                <a:t>c</a:t>
              </a:r>
              <a:r>
                <a:rPr lang="en-US" altLang="zh-CN" baseline="-25000" dirty="0">
                  <a:ea typeface="宋体" pitchFamily="2" charset="-122"/>
                </a:rPr>
                <a:t>A,0</a:t>
              </a:r>
              <a:r>
                <a:rPr lang="en-US" altLang="zh-CN" dirty="0">
                  <a:ea typeface="宋体" pitchFamily="2" charset="-122"/>
                </a:rPr>
                <a:t>-</a:t>
              </a:r>
              <a:r>
                <a:rPr lang="en-US" altLang="zh-CN" i="1" dirty="0">
                  <a:ea typeface="宋体" pitchFamily="2" charset="-122"/>
                </a:rPr>
                <a:t>x</a:t>
              </a:r>
              <a:r>
                <a:rPr lang="en-US" altLang="zh-CN" dirty="0">
                  <a:ea typeface="宋体" pitchFamily="2" charset="-122"/>
                </a:rPr>
                <a:t>   </a:t>
              </a:r>
              <a:r>
                <a:rPr lang="en-US" altLang="zh-CN" i="1" dirty="0" err="1">
                  <a:ea typeface="宋体" pitchFamily="2" charset="-122"/>
                </a:rPr>
                <a:t>c</a:t>
              </a:r>
              <a:r>
                <a:rPr lang="en-US" altLang="zh-CN" baseline="-25000" dirty="0" err="1">
                  <a:ea typeface="宋体" pitchFamily="2" charset="-122"/>
                </a:rPr>
                <a:t>G</a:t>
              </a:r>
              <a:endParaRPr lang="en-US" altLang="zh-CN" baseline="-25000" dirty="0">
                <a:ea typeface="宋体" pitchFamily="2" charset="-122"/>
              </a:endParaRPr>
            </a:p>
          </p:txBody>
        </p:sp>
      </p:grpSp>
      <p:sp>
        <p:nvSpPr>
          <p:cNvPr id="177169" name="Rectangle 17"/>
          <p:cNvSpPr>
            <a:spLocks noChangeArrowheads="1"/>
          </p:cNvSpPr>
          <p:nvPr/>
        </p:nvSpPr>
        <p:spPr bwMode="auto">
          <a:xfrm>
            <a:off x="1524001" y="29779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7170" name="Group 18"/>
          <p:cNvGrpSpPr>
            <a:grpSpLocks/>
          </p:cNvGrpSpPr>
          <p:nvPr/>
        </p:nvGrpSpPr>
        <p:grpSpPr bwMode="auto">
          <a:xfrm>
            <a:off x="1847850" y="4762500"/>
            <a:ext cx="5456238" cy="788988"/>
            <a:chOff x="204" y="2475"/>
            <a:chExt cx="3437" cy="497"/>
          </a:xfrm>
        </p:grpSpPr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204" y="2579"/>
              <a:ext cx="17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tabLst>
                  <a:tab pos="304800" algn="l"/>
                  <a:tab pos="685800" algn="l"/>
                  <a:tab pos="4800600" algn="l"/>
                  <a:tab pos="5410200" algn="l"/>
                </a:tabLst>
              </a:pPr>
              <a:r>
                <a:rPr lang="zh-CN" altLang="en-US">
                  <a:latin typeface="Arial" charset="0"/>
                  <a:ea typeface="宋体" pitchFamily="2" charset="-122"/>
                </a:rPr>
                <a:t>将上式移项并积分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72" name="Object 20"/>
            <p:cNvGraphicFramePr>
              <a:graphicFrameLocks noChangeAspect="1"/>
            </p:cNvGraphicFramePr>
            <p:nvPr/>
          </p:nvGraphicFramePr>
          <p:xfrm>
            <a:off x="2147" y="2475"/>
            <a:ext cx="149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52" name="公式" r:id="rId6" imgW="1180800" imgH="393480" progId="Equation.3">
                    <p:embed/>
                  </p:oleObj>
                </mc:Choice>
                <mc:Fallback>
                  <p:oleObj name="公式" r:id="rId6" imgW="1180800" imgH="3934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" y="2475"/>
                          <a:ext cx="1494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73" name="Rectangle 21"/>
          <p:cNvSpPr>
            <a:spLocks noChangeArrowheads="1"/>
          </p:cNvSpPr>
          <p:nvPr/>
        </p:nvSpPr>
        <p:spPr bwMode="auto">
          <a:xfrm>
            <a:off x="1524001" y="29684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77174" name="Group 22"/>
          <p:cNvGrpSpPr>
            <a:grpSpLocks/>
          </p:cNvGrpSpPr>
          <p:nvPr/>
        </p:nvGrpSpPr>
        <p:grpSpPr bwMode="auto">
          <a:xfrm>
            <a:off x="1847850" y="5602289"/>
            <a:ext cx="3708400" cy="922337"/>
            <a:chOff x="204" y="2995"/>
            <a:chExt cx="2300" cy="560"/>
          </a:xfrm>
        </p:grpSpPr>
        <p:sp>
          <p:nvSpPr>
            <p:cNvPr id="177175" name="Rectangle 23"/>
            <p:cNvSpPr>
              <a:spLocks noChangeArrowheads="1"/>
            </p:cNvSpPr>
            <p:nvPr/>
          </p:nvSpPr>
          <p:spPr bwMode="auto">
            <a:xfrm>
              <a:off x="204" y="3134"/>
              <a:ext cx="998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latin typeface="Arial" charset="0"/>
                  <a:ea typeface="宋体" pitchFamily="2" charset="-122"/>
                </a:rPr>
                <a:t>积分后得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: </a:t>
              </a:r>
            </a:p>
          </p:txBody>
        </p:sp>
        <p:graphicFrame>
          <p:nvGraphicFramePr>
            <p:cNvPr id="177176" name="Object 24"/>
            <p:cNvGraphicFramePr>
              <a:graphicFrameLocks noChangeAspect="1"/>
            </p:cNvGraphicFramePr>
            <p:nvPr/>
          </p:nvGraphicFramePr>
          <p:xfrm>
            <a:off x="1454" y="2995"/>
            <a:ext cx="105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53" name="公式" r:id="rId8" imgW="774360" imgH="444240" progId="Equation.3">
                    <p:embed/>
                  </p:oleObj>
                </mc:Choice>
                <mc:Fallback>
                  <p:oleObj name="公式" r:id="rId8" imgW="774360" imgH="4442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2995"/>
                          <a:ext cx="105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7177" name="Group 25"/>
          <p:cNvGrpSpPr>
            <a:grpSpLocks/>
          </p:cNvGrpSpPr>
          <p:nvPr/>
        </p:nvGrpSpPr>
        <p:grpSpPr bwMode="auto">
          <a:xfrm>
            <a:off x="5888039" y="5781681"/>
            <a:ext cx="3832225" cy="461963"/>
            <a:chOff x="2749" y="3131"/>
            <a:chExt cx="2414" cy="291"/>
          </a:xfrm>
        </p:grpSpPr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>
              <a:off x="3302" y="3131"/>
              <a:ext cx="1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>
                  <a:ea typeface="宋体" pitchFamily="2" charset="-122"/>
                </a:rPr>
                <a:t>2.303lg(C</a:t>
              </a:r>
              <a:r>
                <a:rPr lang="en-US" altLang="zh-CN" baseline="-25000">
                  <a:ea typeface="宋体" pitchFamily="2" charset="-122"/>
                </a:rPr>
                <a:t>A,0</a:t>
              </a:r>
              <a:r>
                <a:rPr lang="en-US" altLang="zh-CN">
                  <a:ea typeface="宋体" pitchFamily="2" charset="-122"/>
                </a:rPr>
                <a:t>/C</a:t>
              </a:r>
              <a:r>
                <a:rPr lang="en-US" altLang="zh-CN" baseline="-25000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)=k</a:t>
              </a:r>
              <a:r>
                <a:rPr lang="en-US" altLang="zh-CN" baseline="-25000">
                  <a:ea typeface="宋体" pitchFamily="2" charset="-122"/>
                </a:rPr>
                <a:t>A</a:t>
              </a:r>
              <a:r>
                <a:rPr lang="en-US" altLang="zh-CN">
                  <a:ea typeface="宋体" pitchFamily="2" charset="-122"/>
                </a:rPr>
                <a:t>t</a:t>
              </a:r>
              <a:r>
                <a:rPr lang="en-US" altLang="zh-CN">
                  <a:latin typeface="Arial" charset="0"/>
                  <a:ea typeface="宋体" pitchFamily="2" charset="-122"/>
                  <a:sym typeface="Symbol" pitchFamily="18" charset="2"/>
                </a:rPr>
                <a:t> </a:t>
              </a:r>
            </a:p>
          </p:txBody>
        </p:sp>
        <p:sp>
          <p:nvSpPr>
            <p:cNvPr id="177179" name="Text Box 27"/>
            <p:cNvSpPr txBox="1">
              <a:spLocks noChangeArrowheads="1"/>
            </p:cNvSpPr>
            <p:nvPr/>
          </p:nvSpPr>
          <p:spPr bwMode="auto">
            <a:xfrm>
              <a:off x="2749" y="3131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>
                  <a:latin typeface="Arial" charset="0"/>
                  <a:ea typeface="宋体" pitchFamily="2" charset="-122"/>
                </a:rPr>
                <a:t>或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456EC-492C-4114-AAD2-011058B78E9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1524001" y="295887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193899"/>
            <a:ext cx="2441575" cy="579437"/>
          </a:xfrm>
          <a:noFill/>
          <a:ln/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</a:p>
        </p:txBody>
      </p:sp>
      <p:graphicFrame>
        <p:nvGraphicFramePr>
          <p:cNvPr id="178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029611"/>
              </p:ext>
            </p:extLst>
          </p:nvPr>
        </p:nvGraphicFramePr>
        <p:xfrm>
          <a:off x="6672064" y="1516375"/>
          <a:ext cx="3151398" cy="65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1" name="Equation" r:id="rId4" imgW="1790640" imgH="368280" progId="Equation.DSMT4">
                  <p:embed/>
                </p:oleObj>
              </mc:Choice>
              <mc:Fallback>
                <p:oleObj name="Equation" r:id="rId4" imgW="179064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1516375"/>
                        <a:ext cx="3151398" cy="658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870565"/>
              </p:ext>
            </p:extLst>
          </p:nvPr>
        </p:nvGraphicFramePr>
        <p:xfrm>
          <a:off x="2567609" y="1173614"/>
          <a:ext cx="2328595" cy="1260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2" name="Equation" r:id="rId6" imgW="1269720" imgH="723600" progId="Equation.DSMT4">
                  <p:embed/>
                </p:oleObj>
              </mc:Choice>
              <mc:Fallback>
                <p:oleObj name="Equation" r:id="rId6" imgW="1269720" imgH="72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1173614"/>
                        <a:ext cx="2328595" cy="12609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6" name="AutoShape 10"/>
          <p:cNvSpPr>
            <a:spLocks noChangeArrowheads="1"/>
          </p:cNvSpPr>
          <p:nvPr/>
        </p:nvSpPr>
        <p:spPr bwMode="auto">
          <a:xfrm>
            <a:off x="5267908" y="1460296"/>
            <a:ext cx="1296903" cy="770346"/>
          </a:xfrm>
          <a:prstGeom prst="rightArrow">
            <a:avLst>
              <a:gd name="adj1" fmla="val 50000"/>
              <a:gd name="adj2" fmla="val 68923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78189" name="Rectangle 13"/>
          <p:cNvSpPr>
            <a:spLocks noChangeArrowheads="1"/>
          </p:cNvSpPr>
          <p:nvPr/>
        </p:nvSpPr>
        <p:spPr bwMode="auto">
          <a:xfrm>
            <a:off x="1739900" y="2866515"/>
            <a:ext cx="8712200" cy="145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2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</a:rPr>
              <a:t>       ①</a:t>
            </a:r>
            <a:r>
              <a:rPr lang="zh-CN" altLang="en-US" dirty="0">
                <a:ea typeface="宋体" pitchFamily="2" charset="-122"/>
              </a:rPr>
              <a:t>速率常数 </a:t>
            </a:r>
            <a:r>
              <a:rPr lang="en-US" altLang="zh-CN" i="1" dirty="0">
                <a:ea typeface="宋体" pitchFamily="2" charset="-122"/>
              </a:rPr>
              <a:t>k </a:t>
            </a:r>
            <a:r>
              <a:rPr lang="zh-CN" altLang="en-US" dirty="0">
                <a:ea typeface="宋体" pitchFamily="2" charset="-122"/>
              </a:rPr>
              <a:t>的单位为：</a:t>
            </a:r>
            <a:r>
              <a:rPr lang="zh-CN" altLang="en-US" dirty="0">
                <a:solidFill>
                  <a:srgbClr val="FF0066"/>
                </a:solidFill>
                <a:ea typeface="宋体" pitchFamily="2" charset="-122"/>
              </a:rPr>
              <a:t>时间</a:t>
            </a:r>
            <a:r>
              <a:rPr lang="zh-CN" altLang="en-US" baseline="30000" dirty="0">
                <a:solidFill>
                  <a:srgbClr val="FF0066"/>
                </a:solidFill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solidFill>
                  <a:srgbClr val="FF0066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dirty="0">
                <a:ea typeface="宋体" pitchFamily="2" charset="-122"/>
              </a:rPr>
              <a:t>s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min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、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d</a:t>
            </a:r>
            <a:r>
              <a:rPr lang="en-US" altLang="zh-CN" baseline="30000" dirty="0"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baseline="30000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等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);</a:t>
            </a:r>
          </a:p>
          <a:p>
            <a:pPr algn="just">
              <a:lnSpc>
                <a:spcPct val="2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>
                <a:ea typeface="宋体" pitchFamily="2" charset="-122"/>
                <a:sym typeface="Symbol" pitchFamily="18" charset="2"/>
              </a:rPr>
              <a:t>       ②</a:t>
            </a:r>
            <a:r>
              <a:rPr lang="en-US" altLang="zh-CN" dirty="0" err="1">
                <a:ea typeface="宋体" pitchFamily="2" charset="-122"/>
                <a:sym typeface="Symbol" pitchFamily="18" charset="2"/>
              </a:rPr>
              <a:t>ln</a:t>
            </a:r>
            <a:r>
              <a:rPr lang="en-US" altLang="zh-CN" i="1" dirty="0" err="1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aseline="-25000" dirty="0" err="1">
                <a:ea typeface="宋体" pitchFamily="2" charset="-122"/>
                <a:sym typeface="Symbol" pitchFamily="18" charset="2"/>
              </a:rPr>
              <a:t>A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～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t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成线性关系，直线的斜率为</a:t>
            </a:r>
            <a:r>
              <a:rPr lang="en-US" altLang="zh-CN" i="1" dirty="0">
                <a:ea typeface="宋体" pitchFamily="2" charset="-122"/>
              </a:rPr>
              <a:t>k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A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dirty="0">
                <a:ea typeface="宋体" pitchFamily="2" charset="-122"/>
                <a:sym typeface="Symbol" pitchFamily="18" charset="2"/>
              </a:rPr>
              <a:t>截距为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ln </a:t>
            </a:r>
            <a:r>
              <a:rPr lang="en-US" altLang="zh-CN" i="1" dirty="0"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baseline="-25000" dirty="0">
                <a:ea typeface="宋体" pitchFamily="2" charset="-122"/>
                <a:sym typeface="Symbol" pitchFamily="18" charset="2"/>
              </a:rPr>
              <a:t>A,0</a:t>
            </a:r>
            <a:r>
              <a:rPr lang="en-US" altLang="zh-CN" dirty="0">
                <a:ea typeface="宋体" pitchFamily="2" charset="-122"/>
                <a:sym typeface="Symbol" pitchFamily="18" charset="2"/>
              </a:rPr>
              <a:t>;             </a:t>
            </a:r>
          </a:p>
        </p:txBody>
      </p:sp>
      <p:graphicFrame>
        <p:nvGraphicFramePr>
          <p:cNvPr id="178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78710"/>
              </p:ext>
            </p:extLst>
          </p:nvPr>
        </p:nvGraphicFramePr>
        <p:xfrm>
          <a:off x="6096001" y="5085184"/>
          <a:ext cx="35655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3" name="Equation" r:id="rId8" imgW="2425680" imgH="672840" progId="Equation.DSMT4">
                  <p:embed/>
                </p:oleObj>
              </mc:Choice>
              <mc:Fallback>
                <p:oleObj name="Equation" r:id="rId8" imgW="2425680" imgH="6728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085184"/>
                        <a:ext cx="3565525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91" name="Object 1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386213"/>
              </p:ext>
            </p:extLst>
          </p:nvPr>
        </p:nvGraphicFramePr>
        <p:xfrm>
          <a:off x="2099556" y="5013176"/>
          <a:ext cx="35290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424" name="Equation" r:id="rId10" imgW="2565360" imgH="761760" progId="Equation.DSMT4">
                  <p:embed/>
                </p:oleObj>
              </mc:Choice>
              <mc:Fallback>
                <p:oleObj name="Equation" r:id="rId10" imgW="2565360" imgH="76176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556" y="5013176"/>
                        <a:ext cx="35290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8AE168-B223-43BD-A8DB-14237E63403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1364" y="1063561"/>
            <a:ext cx="11413268" cy="1979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1  </a:t>
            </a:r>
            <a:r>
              <a:rPr lang="zh-CN" altLang="en-US" sz="2400" b="1" dirty="0">
                <a:latin typeface="Times New Roman" pitchFamily="18" charset="0"/>
              </a:rPr>
              <a:t>药物进入人体后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一方面在血液中与体液建立平衡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另一方面由肾排除。达平衡时药物由血液移出的速率可用一级反应速率方程表示。在人体内注射</a:t>
            </a:r>
            <a:r>
              <a:rPr lang="en-US" altLang="zh-CN" sz="2400" b="1" dirty="0">
                <a:latin typeface="Times New Roman" pitchFamily="18" charset="0"/>
              </a:rPr>
              <a:t>0.5g</a:t>
            </a:r>
            <a:r>
              <a:rPr lang="zh-CN" altLang="en-US" sz="2400" b="1" dirty="0">
                <a:latin typeface="Times New Roman" pitchFamily="18" charset="0"/>
              </a:rPr>
              <a:t>四环素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然后在不同时刻测定其在血液中浓度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得如下数据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title"/>
          </p:nvPr>
        </p:nvSpPr>
        <p:spPr>
          <a:xfrm>
            <a:off x="19212" y="100269"/>
            <a:ext cx="2441575" cy="579438"/>
          </a:xfrm>
          <a:noFill/>
          <a:ln/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 </a:t>
            </a:r>
            <a:r>
              <a:rPr lang="zh-CN" altLang="en-US" dirty="0"/>
              <a:t>一级反应</a:t>
            </a:r>
          </a:p>
        </p:txBody>
      </p:sp>
      <p:grpSp>
        <p:nvGrpSpPr>
          <p:cNvPr id="180229" name="Group 5"/>
          <p:cNvGrpSpPr>
            <a:grpSpLocks/>
          </p:cNvGrpSpPr>
          <p:nvPr/>
        </p:nvGrpSpPr>
        <p:grpSpPr bwMode="auto">
          <a:xfrm>
            <a:off x="1224767" y="3081560"/>
            <a:ext cx="8785225" cy="1223962"/>
            <a:chOff x="0" y="1729"/>
            <a:chExt cx="5534" cy="771"/>
          </a:xfrm>
        </p:grpSpPr>
        <p:grpSp>
          <p:nvGrpSpPr>
            <p:cNvPr id="180230" name="Group 6"/>
            <p:cNvGrpSpPr>
              <a:grpSpLocks/>
            </p:cNvGrpSpPr>
            <p:nvPr/>
          </p:nvGrpSpPr>
          <p:grpSpPr bwMode="auto">
            <a:xfrm>
              <a:off x="589" y="1814"/>
              <a:ext cx="4218" cy="590"/>
              <a:chOff x="589" y="1814"/>
              <a:chExt cx="4218" cy="590"/>
            </a:xfrm>
          </p:grpSpPr>
          <p:sp>
            <p:nvSpPr>
              <p:cNvPr id="180231" name="Line 7"/>
              <p:cNvSpPr>
                <a:spLocks noChangeShapeType="1"/>
              </p:cNvSpPr>
              <p:nvPr/>
            </p:nvSpPr>
            <p:spPr bwMode="auto">
              <a:xfrm>
                <a:off x="589" y="181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0232" name="Line 8"/>
              <p:cNvSpPr>
                <a:spLocks noChangeShapeType="1"/>
              </p:cNvSpPr>
              <p:nvPr/>
            </p:nvSpPr>
            <p:spPr bwMode="auto">
              <a:xfrm>
                <a:off x="589" y="240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0233" name="Rectangle 9"/>
            <p:cNvSpPr>
              <a:spLocks noChangeArrowheads="1"/>
            </p:cNvSpPr>
            <p:nvPr/>
          </p:nvSpPr>
          <p:spPr bwMode="auto">
            <a:xfrm>
              <a:off x="0" y="1729"/>
              <a:ext cx="553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       t</a:t>
              </a:r>
              <a:r>
                <a:rPr lang="en-US" altLang="zh-CN" dirty="0">
                  <a:ea typeface="宋体" pitchFamily="2" charset="-122"/>
                </a:rPr>
                <a:t>/h              	4	 8	12 	16</a:t>
              </a:r>
            </a:p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c</a:t>
              </a:r>
              <a:r>
                <a:rPr lang="en-US" altLang="zh-CN" dirty="0">
                  <a:ea typeface="宋体" pitchFamily="2" charset="-122"/>
                </a:rPr>
                <a:t>/(mg/100 ml) 	0.48	0.31	0.24	0.15</a:t>
              </a:r>
            </a:p>
          </p:txBody>
        </p:sp>
      </p:grp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371364" y="4652167"/>
            <a:ext cx="11053228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5000"/>
              </a:lnSpc>
            </a:pPr>
            <a:r>
              <a:rPr lang="zh-CN" altLang="en-US" dirty="0">
                <a:ea typeface="宋体" pitchFamily="2" charset="-122"/>
              </a:rPr>
              <a:t>求</a:t>
            </a:r>
            <a:r>
              <a:rPr lang="en-US" altLang="zh-CN" dirty="0">
                <a:ea typeface="宋体" pitchFamily="2" charset="-122"/>
              </a:rPr>
              <a:t>: (1)</a:t>
            </a:r>
            <a:r>
              <a:rPr lang="zh-CN" altLang="en-US" dirty="0">
                <a:ea typeface="宋体" pitchFamily="2" charset="-122"/>
              </a:rPr>
              <a:t>四环素在血液中的半衰期</a:t>
            </a:r>
            <a:r>
              <a:rPr lang="en-US" altLang="zh-CN" dirty="0">
                <a:ea typeface="宋体" pitchFamily="2" charset="-122"/>
              </a:rPr>
              <a:t>;</a:t>
            </a:r>
          </a:p>
          <a:p>
            <a:pPr marL="342900" indent="-342900">
              <a:lnSpc>
                <a:spcPct val="125000"/>
              </a:lnSpc>
            </a:pPr>
            <a:r>
              <a:rPr lang="en-US" altLang="zh-CN" dirty="0">
                <a:ea typeface="宋体" pitchFamily="2" charset="-122"/>
              </a:rPr>
              <a:t>	  (2)</a:t>
            </a:r>
            <a:r>
              <a:rPr lang="zh-CN" altLang="en-US" dirty="0">
                <a:ea typeface="宋体" pitchFamily="2" charset="-122"/>
              </a:rPr>
              <a:t>欲使血液中四环素浓度不低于</a:t>
            </a:r>
            <a:r>
              <a:rPr lang="en-US" altLang="zh-CN" dirty="0">
                <a:ea typeface="宋体" pitchFamily="2" charset="-122"/>
              </a:rPr>
              <a:t>0.37 mg/100 ml, </a:t>
            </a:r>
            <a:r>
              <a:rPr lang="zh-CN" altLang="en-US" dirty="0">
                <a:ea typeface="宋体" pitchFamily="2" charset="-122"/>
              </a:rPr>
              <a:t>需间隔几小时注射第二次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1D6C7-A0E9-49EE-B8CB-CAB77D73305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1344" y="2889250"/>
            <a:ext cx="8209706" cy="37798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直线的斜率为</a:t>
            </a:r>
            <a:r>
              <a:rPr lang="zh-CN" altLang="en-US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dirty="0">
                <a:latin typeface="Times New Roman" pitchFamily="18" charset="0"/>
              </a:rPr>
              <a:t>0.0936 h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则</a:t>
            </a:r>
            <a:r>
              <a:rPr lang="en-US" altLang="zh-CN" sz="2400" b="1" dirty="0">
                <a:latin typeface="Times New Roman" pitchFamily="18" charset="0"/>
              </a:rPr>
              <a:t>:  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en-US" altLang="zh-CN" sz="2400" b="1" dirty="0">
                <a:latin typeface="Times New Roman" pitchFamily="18" charset="0"/>
              </a:rPr>
              <a:t>=0.0936 h</a:t>
            </a:r>
            <a:r>
              <a:rPr lang="en-US" altLang="zh-CN" sz="2400" b="1" baseline="30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baseline="30000" dirty="0">
                <a:latin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</a:rPr>
              <a:t>,     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  (2)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由直线的截距得初浓度</a:t>
            </a:r>
            <a:r>
              <a:rPr lang="zh-CN" altLang="en-US" sz="2400" b="1" i="1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0</a:t>
            </a:r>
            <a:r>
              <a:rPr lang="en-US" altLang="zh-CN" sz="2400" b="1" dirty="0">
                <a:latin typeface="Times New Roman" pitchFamily="18" charset="0"/>
              </a:rPr>
              <a:t>=0.69 mg/100 ml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血液中四环素浓度降为</a:t>
            </a:r>
            <a:r>
              <a:rPr lang="en-US" altLang="zh-CN" sz="2400" b="1" dirty="0">
                <a:latin typeface="Times New Roman" pitchFamily="18" charset="0"/>
              </a:rPr>
              <a:t>0.37 mg/100 ml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itchFamily="18" charset="0"/>
              </a:rPr>
              <a:t>所需的时间为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</a:p>
          <a:p>
            <a:pPr marL="0" indent="0">
              <a:lnSpc>
                <a:spcPct val="20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itchFamily="18" charset="0"/>
              </a:rPr>
              <a:t>		</a:t>
            </a:r>
          </a:p>
        </p:txBody>
      </p:sp>
      <p:pic>
        <p:nvPicPr>
          <p:cNvPr id="181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930" y="1298574"/>
            <a:ext cx="4555667" cy="4722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32448"/>
              </p:ext>
            </p:extLst>
          </p:nvPr>
        </p:nvGraphicFramePr>
        <p:xfrm>
          <a:off x="2692033" y="5461156"/>
          <a:ext cx="45720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0" name="Equation" r:id="rId4" imgW="3632040" imgH="622080" progId="Equation.DSMT4">
                  <p:embed/>
                </p:oleObj>
              </mc:Choice>
              <mc:Fallback>
                <p:oleObj name="Equation" r:id="rId4" imgW="3632040" imgH="622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033" y="5461156"/>
                        <a:ext cx="4572000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5" name="Rectangle 7"/>
          <p:cNvSpPr>
            <a:spLocks noGrp="1" noChangeArrowheads="1"/>
          </p:cNvSpPr>
          <p:nvPr>
            <p:ph type="title"/>
          </p:nvPr>
        </p:nvSpPr>
        <p:spPr>
          <a:xfrm>
            <a:off x="2635251" y="187325"/>
            <a:ext cx="2441575" cy="579438"/>
          </a:xfrm>
          <a:noFill/>
          <a:ln/>
        </p:spPr>
        <p:txBody>
          <a:bodyPr/>
          <a:lstStyle/>
          <a:p>
            <a:r>
              <a:rPr lang="zh-CN" altLang="en-US"/>
              <a:t>一</a:t>
            </a:r>
            <a:r>
              <a:rPr lang="en-US" altLang="zh-CN"/>
              <a:t>. </a:t>
            </a:r>
            <a:r>
              <a:rPr lang="zh-CN" altLang="en-US"/>
              <a:t>一级反应</a:t>
            </a:r>
          </a:p>
        </p:txBody>
      </p:sp>
      <p:grpSp>
        <p:nvGrpSpPr>
          <p:cNvPr id="181256" name="Group 8"/>
          <p:cNvGrpSpPr>
            <a:grpSpLocks/>
          </p:cNvGrpSpPr>
          <p:nvPr/>
        </p:nvGrpSpPr>
        <p:grpSpPr bwMode="auto">
          <a:xfrm>
            <a:off x="-384175" y="1163638"/>
            <a:ext cx="8785225" cy="1223962"/>
            <a:chOff x="0" y="3549"/>
            <a:chExt cx="5534" cy="771"/>
          </a:xfrm>
        </p:grpSpPr>
        <p:grpSp>
          <p:nvGrpSpPr>
            <p:cNvPr id="181257" name="Group 9"/>
            <p:cNvGrpSpPr>
              <a:grpSpLocks/>
            </p:cNvGrpSpPr>
            <p:nvPr/>
          </p:nvGrpSpPr>
          <p:grpSpPr bwMode="auto">
            <a:xfrm>
              <a:off x="589" y="3634"/>
              <a:ext cx="4218" cy="590"/>
              <a:chOff x="589" y="3634"/>
              <a:chExt cx="4218" cy="590"/>
            </a:xfrm>
          </p:grpSpPr>
          <p:sp>
            <p:nvSpPr>
              <p:cNvPr id="181259" name="Line 11"/>
              <p:cNvSpPr>
                <a:spLocks noChangeShapeType="1"/>
              </p:cNvSpPr>
              <p:nvPr/>
            </p:nvSpPr>
            <p:spPr bwMode="auto">
              <a:xfrm>
                <a:off x="589" y="363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1260" name="Line 12"/>
              <p:cNvSpPr>
                <a:spLocks noChangeShapeType="1"/>
              </p:cNvSpPr>
              <p:nvPr/>
            </p:nvSpPr>
            <p:spPr bwMode="auto">
              <a:xfrm>
                <a:off x="589" y="4224"/>
                <a:ext cx="421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1261" name="Rectangle 13"/>
            <p:cNvSpPr>
              <a:spLocks noChangeArrowheads="1"/>
            </p:cNvSpPr>
            <p:nvPr/>
          </p:nvSpPr>
          <p:spPr bwMode="auto">
            <a:xfrm>
              <a:off x="0" y="3549"/>
              <a:ext cx="5534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       t</a:t>
              </a:r>
              <a:r>
                <a:rPr lang="en-US" altLang="zh-CN" dirty="0">
                  <a:ea typeface="宋体" pitchFamily="2" charset="-122"/>
                </a:rPr>
                <a:t>/h              	4	 8	12 	16</a:t>
              </a:r>
            </a:p>
            <a:p>
              <a:pPr marL="342900" indent="-342900">
                <a:lnSpc>
                  <a:spcPct val="125000"/>
                </a:lnSpc>
              </a:pPr>
              <a:r>
                <a:rPr lang="en-US" altLang="zh-CN" i="1" dirty="0">
                  <a:ea typeface="宋体" pitchFamily="2" charset="-122"/>
                </a:rPr>
                <a:t>              c</a:t>
              </a:r>
              <a:r>
                <a:rPr lang="en-US" altLang="zh-CN" dirty="0">
                  <a:ea typeface="宋体" pitchFamily="2" charset="-122"/>
                </a:rPr>
                <a:t>/(mg/100 ml) 	0.48	0.31	0.24	0.15</a:t>
              </a:r>
            </a:p>
          </p:txBody>
        </p:sp>
      </p:grp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1666875" y="2387600"/>
            <a:ext cx="4525598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>
                <a:ea typeface="宋体" pitchFamily="2" charset="-122"/>
              </a:rPr>
              <a:t>解</a:t>
            </a:r>
            <a:r>
              <a:rPr lang="en-US" altLang="zh-CN">
                <a:ea typeface="宋体" pitchFamily="2" charset="-122"/>
              </a:rPr>
              <a:t>: (1)</a:t>
            </a:r>
            <a:r>
              <a:rPr lang="zh-CN" altLang="en-US">
                <a:ea typeface="宋体" pitchFamily="2" charset="-122"/>
              </a:rPr>
              <a:t>以</a:t>
            </a:r>
            <a:r>
              <a:rPr lang="en-US" altLang="zh-CN">
                <a:ea typeface="宋体" pitchFamily="2" charset="-122"/>
              </a:rPr>
              <a:t>ln </a:t>
            </a:r>
            <a:r>
              <a:rPr lang="en-US" altLang="zh-CN" i="1">
                <a:ea typeface="宋体" pitchFamily="2" charset="-122"/>
              </a:rPr>
              <a:t>c</a:t>
            </a:r>
            <a:r>
              <a:rPr lang="zh-CN" altLang="en-US">
                <a:ea typeface="宋体" pitchFamily="2" charset="-122"/>
              </a:rPr>
              <a:t>对</a:t>
            </a:r>
            <a:r>
              <a:rPr lang="en-US" altLang="zh-CN" i="1">
                <a:ea typeface="宋体" pitchFamily="2" charset="-122"/>
              </a:rPr>
              <a:t>t</a:t>
            </a:r>
            <a:r>
              <a:rPr lang="zh-CN" altLang="en-US">
                <a:ea typeface="宋体" pitchFamily="2" charset="-122"/>
              </a:rPr>
              <a:t>作直线回归见图</a:t>
            </a:r>
            <a:r>
              <a:rPr lang="en-US" altLang="zh-CN">
                <a:ea typeface="宋体" pitchFamily="2" charset="-122"/>
              </a:rPr>
              <a:t>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1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1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1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E6839-13A2-4E9A-AB5A-025808CC936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445617" y="900335"/>
            <a:ext cx="11424591" cy="1800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latin typeface="Times New Roman" pitchFamily="18" charset="0"/>
              </a:rPr>
              <a:t>     </a:t>
            </a:r>
            <a:r>
              <a:rPr lang="zh-CN" altLang="en-US" sz="2400" b="1" dirty="0">
                <a:latin typeface="Times New Roman" pitchFamily="18" charset="0"/>
              </a:rPr>
              <a:t>例</a:t>
            </a:r>
            <a:r>
              <a:rPr lang="en-US" altLang="zh-CN" sz="2400" b="1" dirty="0">
                <a:latin typeface="Times New Roman" pitchFamily="18" charset="0"/>
              </a:rPr>
              <a:t>2  </a:t>
            </a:r>
            <a:r>
              <a:rPr lang="zh-CN" altLang="en-US" sz="2400" b="1" dirty="0">
                <a:latin typeface="Times New Roman" pitchFamily="18" charset="0"/>
              </a:rPr>
              <a:t>偶氮甲烷的气相分解反应</a:t>
            </a:r>
            <a:r>
              <a:rPr lang="en-US" altLang="zh-CN" sz="2400" b="1" dirty="0">
                <a:latin typeface="Times New Roman" pitchFamily="18" charset="0"/>
              </a:rPr>
              <a:t>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NNCH</a:t>
            </a:r>
            <a:r>
              <a:rPr lang="en-US" altLang="zh-CN" sz="2400" b="1" baseline="-25000" dirty="0">
                <a:latin typeface="Times New Roman" pitchFamily="18" charset="0"/>
              </a:rPr>
              <a:t>3(g)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</a:t>
            </a:r>
            <a:r>
              <a:rPr lang="en-US" altLang="zh-CN" sz="2400" b="1" dirty="0">
                <a:latin typeface="Times New Roman" pitchFamily="18" charset="0"/>
              </a:rPr>
              <a:t> C</a:t>
            </a:r>
            <a:r>
              <a:rPr lang="en-US" altLang="zh-CN" sz="2400" b="1" baseline="-25000" dirty="0">
                <a:latin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</a:rPr>
              <a:t>H</a:t>
            </a:r>
            <a:r>
              <a:rPr lang="en-US" altLang="zh-CN" sz="2400" b="1" baseline="-25000" dirty="0">
                <a:latin typeface="Times New Roman" pitchFamily="18" charset="0"/>
              </a:rPr>
              <a:t>6(g)</a:t>
            </a:r>
            <a:r>
              <a:rPr lang="en-US" altLang="zh-CN" sz="2400" b="1" dirty="0">
                <a:latin typeface="Times New Roman" pitchFamily="18" charset="0"/>
              </a:rPr>
              <a:t>+N</a:t>
            </a:r>
            <a:r>
              <a:rPr lang="en-US" altLang="zh-CN" sz="2400" b="1" baseline="-25000" dirty="0">
                <a:latin typeface="Times New Roman" pitchFamily="18" charset="0"/>
              </a:rPr>
              <a:t>2(g)</a:t>
            </a:r>
            <a:r>
              <a:rPr lang="zh-CN" altLang="en-US" sz="2400" b="1" dirty="0">
                <a:latin typeface="Times New Roman" pitchFamily="18" charset="0"/>
              </a:rPr>
              <a:t>为一级反应。在一温度为</a:t>
            </a:r>
            <a:r>
              <a:rPr lang="en-US" altLang="zh-CN" sz="2400" b="1" dirty="0">
                <a:latin typeface="Times New Roman" pitchFamily="18" charset="0"/>
              </a:rPr>
              <a:t>560 K</a:t>
            </a:r>
            <a:r>
              <a:rPr lang="zh-CN" altLang="en-US" sz="2400" b="1" dirty="0">
                <a:latin typeface="Times New Roman" pitchFamily="18" charset="0"/>
              </a:rPr>
              <a:t>的密闭容器中</a:t>
            </a:r>
            <a:r>
              <a:rPr lang="en-US" altLang="zh-CN" sz="2400" b="1" dirty="0">
                <a:latin typeface="Times New Roman" pitchFamily="18" charset="0"/>
              </a:rPr>
              <a:t>, 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</a:rPr>
              <a:t>NNCH</a:t>
            </a:r>
            <a:r>
              <a:rPr lang="en-US" altLang="zh-CN" sz="2400" b="1" baseline="-25000" dirty="0">
                <a:latin typeface="Times New Roman" pitchFamily="18" charset="0"/>
              </a:rPr>
              <a:t>3</a:t>
            </a:r>
            <a:r>
              <a:rPr lang="zh-CN" altLang="en-US" sz="2400" b="1" dirty="0">
                <a:latin typeface="Times New Roman" pitchFamily="18" charset="0"/>
              </a:rPr>
              <a:t>的初压力为</a:t>
            </a:r>
            <a:r>
              <a:rPr lang="en-US" altLang="zh-CN" sz="2400" b="1" dirty="0">
                <a:latin typeface="Times New Roman" pitchFamily="18" charset="0"/>
              </a:rPr>
              <a:t>21.3 kPa, 1000</a:t>
            </a:r>
            <a:r>
              <a:rPr lang="zh-CN" altLang="en-US" sz="2400" b="1" dirty="0">
                <a:latin typeface="Times New Roman" pitchFamily="18" charset="0"/>
              </a:rPr>
              <a:t>秒钟后容器中的总压力为</a:t>
            </a:r>
            <a:r>
              <a:rPr lang="en-US" altLang="zh-CN" sz="2400" b="1" dirty="0">
                <a:latin typeface="Times New Roman" pitchFamily="18" charset="0"/>
              </a:rPr>
              <a:t>22.7 kPa, </a:t>
            </a:r>
            <a:r>
              <a:rPr lang="zh-CN" altLang="en-US" sz="2400" b="1" dirty="0">
                <a:latin typeface="Times New Roman" pitchFamily="18" charset="0"/>
              </a:rPr>
              <a:t>求</a:t>
            </a:r>
            <a:r>
              <a:rPr lang="en-US" altLang="zh-CN" sz="2400" b="1" i="1" dirty="0">
                <a:latin typeface="Times New Roman" pitchFamily="18" charset="0"/>
              </a:rPr>
              <a:t>k</a:t>
            </a:r>
            <a:r>
              <a:rPr lang="zh-CN" altLang="en-US" sz="2400" b="1" dirty="0">
                <a:latin typeface="Times New Roman" pitchFamily="18" charset="0"/>
              </a:rPr>
              <a:t>及</a:t>
            </a:r>
            <a:r>
              <a:rPr lang="en-US" altLang="zh-CN" sz="2400" b="1" i="1" dirty="0">
                <a:latin typeface="Times New Roman" pitchFamily="18" charset="0"/>
              </a:rPr>
              <a:t>t</a:t>
            </a:r>
            <a:r>
              <a:rPr lang="en-US" altLang="zh-CN" sz="2400" b="1" baseline="-25000" dirty="0">
                <a:latin typeface="Times New Roman" pitchFamily="18" charset="0"/>
              </a:rPr>
              <a:t>1/2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zh-CN" altLang="en-US" sz="2400" b="1" i="1" dirty="0"/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2277" name="Object 5"/>
          <p:cNvGraphicFramePr>
            <a:graphicFrameLocks noChangeAspect="1"/>
          </p:cNvGraphicFramePr>
          <p:nvPr/>
        </p:nvGraphicFramePr>
        <p:xfrm>
          <a:off x="3108326" y="3644901"/>
          <a:ext cx="60991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3" name="公式" r:id="rId3" imgW="2425680" imgH="431640" progId="Equation.3">
                  <p:embed/>
                </p:oleObj>
              </mc:Choice>
              <mc:Fallback>
                <p:oleObj name="公式" r:id="rId3" imgW="24256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3644901"/>
                        <a:ext cx="60991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3108326" y="4724400"/>
          <a:ext cx="5040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4" name="公式" r:id="rId5" imgW="2006280" imgH="431640" progId="Equation.3">
                  <p:embed/>
                </p:oleObj>
              </mc:Choice>
              <mc:Fallback>
                <p:oleObj name="公式" r:id="rId5" imgW="20062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6" y="4724400"/>
                        <a:ext cx="50403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143251" y="5661026"/>
          <a:ext cx="33115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55" name="公式" r:id="rId7" imgW="1447560" imgH="393480" progId="Equation.3">
                  <p:embed/>
                </p:oleObj>
              </mc:Choice>
              <mc:Fallback>
                <p:oleObj name="公式" r:id="rId7" imgW="1447560" imgH="39348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5661026"/>
                        <a:ext cx="33115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384154" y="2949836"/>
            <a:ext cx="1121103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楷体_GB2312" pitchFamily="49" charset="-122"/>
              </a:rPr>
              <a:t>解</a:t>
            </a:r>
            <a:r>
              <a:rPr lang="en-US" altLang="zh-CN" dirty="0">
                <a:latin typeface="楷体_GB2312" pitchFamily="49" charset="-122"/>
              </a:rPr>
              <a:t>: </a:t>
            </a:r>
            <a:r>
              <a:rPr lang="zh-CN" altLang="en-US" dirty="0">
                <a:latin typeface="楷体_GB2312" pitchFamily="49" charset="-122"/>
              </a:rPr>
              <a:t>将气体视为理想气体</a:t>
            </a:r>
            <a:r>
              <a:rPr lang="en-US" altLang="zh-CN" dirty="0">
                <a:latin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</a:rPr>
              <a:t>在密闭容器中</a:t>
            </a:r>
            <a:r>
              <a:rPr lang="en-US" altLang="zh-CN" dirty="0">
                <a:latin typeface="楷体_GB2312" pitchFamily="49" charset="-122"/>
              </a:rPr>
              <a:t>, </a:t>
            </a:r>
            <a:r>
              <a:rPr lang="zh-CN" altLang="en-US" dirty="0">
                <a:latin typeface="楷体_GB2312" pitchFamily="49" charset="-122"/>
              </a:rPr>
              <a:t>反应物的初浓度正比于它的初压力。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C8C24-4D3B-41A4-9A71-0F874124D20A}" type="slidenum">
              <a:rPr lang="en-US" altLang="zh-CN"/>
              <a:pPr/>
              <a:t>27</a:t>
            </a:fld>
            <a:endParaRPr lang="en-US" altLang="zh-CN"/>
          </a:p>
        </p:txBody>
      </p:sp>
      <p:grpSp>
        <p:nvGrpSpPr>
          <p:cNvPr id="201730" name="Group 2"/>
          <p:cNvGrpSpPr>
            <a:grpSpLocks/>
          </p:cNvGrpSpPr>
          <p:nvPr/>
        </p:nvGrpSpPr>
        <p:grpSpPr bwMode="auto">
          <a:xfrm>
            <a:off x="2301876" y="2216150"/>
            <a:ext cx="6994525" cy="1938338"/>
            <a:chOff x="490" y="1056"/>
            <a:chExt cx="4406" cy="1221"/>
          </a:xfrm>
        </p:grpSpPr>
        <p:sp>
          <p:nvSpPr>
            <p:cNvPr id="201731" name="Text Box 3"/>
            <p:cNvSpPr txBox="1">
              <a:spLocks noChangeArrowheads="1"/>
            </p:cNvSpPr>
            <p:nvPr/>
          </p:nvSpPr>
          <p:spPr bwMode="auto">
            <a:xfrm>
              <a:off x="490" y="1056"/>
              <a:ext cx="3865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dirty="0">
                  <a:ea typeface="宋体" pitchFamily="2" charset="-122"/>
                </a:rPr>
                <a:t>解：据</a:t>
              </a:r>
              <a:r>
                <a:rPr kumimoji="1" lang="en-US" altLang="zh-CN" dirty="0" err="1">
                  <a:ea typeface="宋体" pitchFamily="2" charset="-122"/>
                </a:rPr>
                <a:t>lg</a:t>
              </a:r>
              <a:r>
                <a:rPr kumimoji="1" lang="en-US" altLang="zh-CN" dirty="0">
                  <a:ea typeface="宋体" pitchFamily="2" charset="-122"/>
                </a:rPr>
                <a:t> </a:t>
              </a:r>
              <a:r>
                <a:rPr kumimoji="1" lang="en-US" altLang="zh-CN" i="1" dirty="0">
                  <a:ea typeface="宋体" pitchFamily="2" charset="-122"/>
                </a:rPr>
                <a:t>c</a:t>
              </a:r>
              <a:r>
                <a:rPr kumimoji="1" lang="zh-CN" altLang="en-US" dirty="0">
                  <a:ea typeface="宋体" pitchFamily="2" charset="-122"/>
                </a:rPr>
                <a:t>～</a:t>
              </a:r>
              <a:r>
                <a:rPr kumimoji="1" lang="en-US" altLang="zh-CN" i="1" dirty="0">
                  <a:ea typeface="宋体" pitchFamily="2" charset="-122"/>
                </a:rPr>
                <a:t>t</a:t>
              </a:r>
              <a:r>
                <a:rPr kumimoji="1" lang="zh-CN" altLang="en-US" dirty="0">
                  <a:ea typeface="宋体" pitchFamily="2" charset="-122"/>
                </a:rPr>
                <a:t>为直线，可设</a:t>
              </a:r>
              <a:r>
                <a:rPr kumimoji="1" lang="en-US" altLang="zh-CN" dirty="0">
                  <a:ea typeface="宋体" pitchFamily="2" charset="-122"/>
                </a:rPr>
                <a:t>4</a:t>
              </a:r>
              <a:r>
                <a:rPr kumimoji="1" lang="zh-CN" altLang="en-US" dirty="0">
                  <a:ea typeface="宋体" pitchFamily="2" charset="-122"/>
                </a:rPr>
                <a:t>小时时为起始点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zh-CN" altLang="en-US" dirty="0">
                <a:ea typeface="宋体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zh-CN" altLang="en-US" i="1" dirty="0">
                <a:ea typeface="宋体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1" lang="zh-CN" altLang="en-US" i="1" dirty="0">
                  <a:ea typeface="宋体" pitchFamily="2" charset="-122"/>
                </a:rPr>
                <a:t>         </a:t>
              </a:r>
              <a:r>
                <a:rPr kumimoji="1" lang="en-US" altLang="zh-CN" i="1" dirty="0">
                  <a:ea typeface="宋体" pitchFamily="2" charset="-122"/>
                </a:rPr>
                <a:t>t</a:t>
              </a:r>
              <a:r>
                <a:rPr kumimoji="1" lang="en-US" altLang="zh-CN" i="1" baseline="-25000" dirty="0">
                  <a:ea typeface="宋体" pitchFamily="2" charset="-122"/>
                </a:rPr>
                <a:t>1/2</a:t>
              </a:r>
              <a:r>
                <a:rPr kumimoji="1" lang="en-US" altLang="zh-CN" dirty="0">
                  <a:ea typeface="宋体" pitchFamily="2" charset="-122"/>
                </a:rPr>
                <a:t> = 0.693 /</a:t>
              </a:r>
              <a:r>
                <a:rPr kumimoji="1" lang="en-US" altLang="zh-CN" i="1" dirty="0">
                  <a:ea typeface="宋体" pitchFamily="2" charset="-122"/>
                </a:rPr>
                <a:t>k</a:t>
              </a:r>
              <a:r>
                <a:rPr kumimoji="1" lang="en-US" altLang="zh-CN" dirty="0">
                  <a:ea typeface="宋体" pitchFamily="2" charset="-122"/>
                </a:rPr>
                <a:t> = 7.19 (h)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1" lang="en-US" altLang="zh-CN" dirty="0">
                <a:ea typeface="宋体" pitchFamily="2" charset="-122"/>
              </a:endParaRPr>
            </a:p>
          </p:txBody>
        </p:sp>
        <p:graphicFrame>
          <p:nvGraphicFramePr>
            <p:cNvPr id="201732" name="Object 4"/>
            <p:cNvGraphicFramePr>
              <a:graphicFrameLocks noChangeAspect="1"/>
            </p:cNvGraphicFramePr>
            <p:nvPr/>
          </p:nvGraphicFramePr>
          <p:xfrm>
            <a:off x="922" y="1344"/>
            <a:ext cx="3974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55" name="公式" r:id="rId3" imgW="2997000" imgH="393480" progId="Equation.3">
                    <p:embed/>
                  </p:oleObj>
                </mc:Choice>
                <mc:Fallback>
                  <p:oleObj name="公式" r:id="rId3" imgW="2997000" imgH="3934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1344"/>
                          <a:ext cx="3974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2895600" y="4133850"/>
            <a:ext cx="2408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至</a:t>
            </a:r>
            <a:r>
              <a:rPr kumimoji="1" lang="en-US" altLang="zh-CN">
                <a:ea typeface="宋体" pitchFamily="2" charset="-122"/>
              </a:rPr>
              <a:t>3.7mg/L</a:t>
            </a:r>
          </a:p>
        </p:txBody>
      </p:sp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2855914" y="4729163"/>
          <a:ext cx="69183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56" name="公式" r:id="rId5" imgW="2869920" imgH="393480" progId="Equation.3">
                  <p:embed/>
                </p:oleObj>
              </mc:Choice>
              <mc:Fallback>
                <p:oleObj name="公式" r:id="rId5" imgW="28699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729163"/>
                        <a:ext cx="69183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2895601" y="5738814"/>
            <a:ext cx="75215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时间</a:t>
            </a:r>
            <a:r>
              <a:rPr kumimoji="1" lang="en-US" altLang="zh-CN" i="1">
                <a:ea typeface="宋体" pitchFamily="2" charset="-122"/>
              </a:rPr>
              <a:t>t</a:t>
            </a:r>
            <a:r>
              <a:rPr kumimoji="1" lang="en-US" altLang="zh-CN">
                <a:ea typeface="宋体" pitchFamily="2" charset="-122"/>
              </a:rPr>
              <a:t>=4+2.7 = 6.7 h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kumimoji="1" lang="zh-CN" altLang="en-US">
                <a:ea typeface="宋体" pitchFamily="2" charset="-122"/>
              </a:rPr>
              <a:t>即从</a:t>
            </a:r>
            <a:r>
              <a:rPr kumimoji="1" lang="en-US" altLang="zh-CN">
                <a:ea typeface="宋体" pitchFamily="2" charset="-122"/>
              </a:rPr>
              <a:t>8</a:t>
            </a:r>
            <a:r>
              <a:rPr kumimoji="1" lang="zh-CN" altLang="en-US">
                <a:ea typeface="宋体" pitchFamily="2" charset="-122"/>
              </a:rPr>
              <a:t>：</a:t>
            </a:r>
            <a:r>
              <a:rPr kumimoji="1" lang="en-US" altLang="zh-CN">
                <a:ea typeface="宋体" pitchFamily="2" charset="-122"/>
              </a:rPr>
              <a:t>00</a:t>
            </a:r>
            <a:r>
              <a:rPr kumimoji="1" lang="zh-CN" altLang="en-US">
                <a:ea typeface="宋体" pitchFamily="2" charset="-122"/>
              </a:rPr>
              <a:t>算起应在约</a:t>
            </a:r>
            <a:r>
              <a:rPr kumimoji="1" lang="en-US" altLang="zh-CN">
                <a:ea typeface="宋体" pitchFamily="2" charset="-122"/>
              </a:rPr>
              <a:t>14</a:t>
            </a:r>
            <a:r>
              <a:rPr kumimoji="1" lang="zh-CN" altLang="en-US">
                <a:ea typeface="宋体" pitchFamily="2" charset="-122"/>
              </a:rPr>
              <a:t>：</a:t>
            </a:r>
            <a:r>
              <a:rPr kumimoji="1" lang="en-US" altLang="zh-CN">
                <a:ea typeface="宋体" pitchFamily="2" charset="-122"/>
              </a:rPr>
              <a:t>42</a:t>
            </a:r>
            <a:r>
              <a:rPr kumimoji="1" lang="zh-CN" altLang="en-US">
                <a:ea typeface="宋体" pitchFamily="2" charset="-122"/>
              </a:rPr>
              <a:t>前注射第二针。</a:t>
            </a: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947428" y="298498"/>
            <a:ext cx="9577064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某药物在人体中代谢为一级反应，若上午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8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时经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4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、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12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小时测定血药浓度分别为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4.80, 2.22 mg/L. 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求</a:t>
            </a:r>
            <a:r>
              <a:rPr kumimoji="1" lang="en-US" altLang="zh-CN" i="1" dirty="0">
                <a:solidFill>
                  <a:schemeClr val="accent2"/>
                </a:solidFill>
                <a:latin typeface="楷体_GB2312" pitchFamily="49" charset="-122"/>
              </a:rPr>
              <a:t>k, t</a:t>
            </a:r>
            <a:r>
              <a:rPr kumimoji="1" lang="en-US" altLang="zh-CN" i="1" baseline="-25000" dirty="0">
                <a:solidFill>
                  <a:schemeClr val="accent2"/>
                </a:solidFill>
                <a:latin typeface="楷体_GB2312" pitchFamily="49" charset="-122"/>
              </a:rPr>
              <a:t>1/2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；若需保持血药浓度</a:t>
            </a:r>
            <a:r>
              <a:rPr kumimoji="1" lang="en-US" altLang="zh-CN" dirty="0">
                <a:solidFill>
                  <a:schemeClr val="accent2"/>
                </a:solidFill>
                <a:latin typeface="楷体_GB2312" pitchFamily="49" charset="-122"/>
              </a:rPr>
              <a:t>3.7mg/L</a:t>
            </a:r>
            <a:r>
              <a:rPr kumimoji="1" lang="zh-CN" altLang="en-US" dirty="0">
                <a:solidFill>
                  <a:schemeClr val="accent2"/>
                </a:solidFill>
                <a:latin typeface="楷体_GB2312" pitchFamily="49" charset="-122"/>
              </a:rPr>
              <a:t>以上，应在何时注射第二针？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utoUpdateAnimBg="0"/>
      <p:bldP spid="20173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442D56-FCB2-4437-A5A1-97D4C78D3C9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053" y="816338"/>
            <a:ext cx="10959008" cy="1943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300K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时，氯乙烷的分解为一级反应，速率常数 </a:t>
            </a:r>
            <a:r>
              <a:rPr lang="en-US" altLang="zh-CN" sz="2400" b="1" i="1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= 2.50×10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-3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min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。若其浓度为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0.200mo1</a:t>
            </a:r>
            <a:r>
              <a:rPr lang="en-US" altLang="zh-CN" sz="2400" b="1" dirty="0">
                <a:latin typeface="Arial"/>
                <a:ea typeface="楷体_GB2312" pitchFamily="49" charset="-122"/>
              </a:rPr>
              <a:t>·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lang="en-US" altLang="zh-CN" sz="2400" b="1" baseline="30000" dirty="0">
                <a:latin typeface="楷体_GB2312" pitchFamily="49" charset="-122"/>
                <a:ea typeface="楷体_GB2312" pitchFamily="49" charset="-122"/>
              </a:rPr>
              <a:t>-1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，试计算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一天后氯乙烷的剩余浓度；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氯乙烷分解的半衰期。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4529139" y="3063876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000" b="0">
                <a:latin typeface="Arial" charset="0"/>
                <a:ea typeface="宋体" pitchFamily="2" charset="-122"/>
              </a:rPr>
              <a:t>   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grpSp>
        <p:nvGrpSpPr>
          <p:cNvPr id="230413" name="Group 13"/>
          <p:cNvGrpSpPr>
            <a:grpSpLocks/>
          </p:cNvGrpSpPr>
          <p:nvPr/>
        </p:nvGrpSpPr>
        <p:grpSpPr bwMode="auto">
          <a:xfrm>
            <a:off x="1073945" y="2787650"/>
            <a:ext cx="7488237" cy="3695700"/>
            <a:chOff x="453" y="1729"/>
            <a:chExt cx="4717" cy="2328"/>
          </a:xfrm>
        </p:grpSpPr>
        <p:graphicFrame>
          <p:nvGraphicFramePr>
            <p:cNvPr id="230409" name="Object 9"/>
            <p:cNvGraphicFramePr>
              <a:graphicFrameLocks noChangeAspect="1"/>
            </p:cNvGraphicFramePr>
            <p:nvPr/>
          </p:nvGraphicFramePr>
          <p:xfrm>
            <a:off x="1292" y="2047"/>
            <a:ext cx="1044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85" name="Equation" r:id="rId3" imgW="875920" imgH="406224" progId="Equation.DSMT4">
                    <p:embed/>
                  </p:oleObj>
                </mc:Choice>
                <mc:Fallback>
                  <p:oleObj name="Equation" r:id="rId3" imgW="875920" imgH="406224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047"/>
                          <a:ext cx="1044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8" name="Object 8"/>
            <p:cNvGraphicFramePr>
              <a:graphicFrameLocks noChangeAspect="1"/>
            </p:cNvGraphicFramePr>
            <p:nvPr/>
          </p:nvGraphicFramePr>
          <p:xfrm>
            <a:off x="453" y="2432"/>
            <a:ext cx="4717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86" name="Equation" r:id="rId5" imgW="3136900" imgH="660400" progId="Equation.DSMT4">
                    <p:embed/>
                  </p:oleObj>
                </mc:Choice>
                <mc:Fallback>
                  <p:oleObj name="Equation" r:id="rId5" imgW="3136900" imgH="6604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432"/>
                          <a:ext cx="4717" cy="9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0407" name="Object 7"/>
            <p:cNvGraphicFramePr>
              <a:graphicFrameLocks noChangeAspect="1"/>
            </p:cNvGraphicFramePr>
            <p:nvPr/>
          </p:nvGraphicFramePr>
          <p:xfrm>
            <a:off x="2018" y="3453"/>
            <a:ext cx="2313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587" name="Equation" r:id="rId7" imgW="1497950" imgH="393529" progId="Equation.DSMT4">
                    <p:embed/>
                  </p:oleObj>
                </mc:Choice>
                <mc:Fallback>
                  <p:oleObj name="Equation" r:id="rId7" imgW="1497950" imgH="393529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453"/>
                          <a:ext cx="2313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410" name="Rectangle 10"/>
            <p:cNvSpPr>
              <a:spLocks noChangeArrowheads="1"/>
            </p:cNvSpPr>
            <p:nvPr/>
          </p:nvSpPr>
          <p:spPr bwMode="auto">
            <a:xfrm>
              <a:off x="657" y="1729"/>
              <a:ext cx="45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>
                  <a:latin typeface="楷体_GB2312" pitchFamily="49" charset="-122"/>
                </a:rPr>
                <a:t>解：（</a:t>
              </a:r>
              <a:r>
                <a:rPr lang="en-US" altLang="zh-CN" sz="2800" dirty="0">
                  <a:latin typeface="楷体_GB2312" pitchFamily="49" charset="-122"/>
                </a:rPr>
                <a:t>1</a:t>
              </a:r>
              <a:r>
                <a:rPr lang="zh-CN" altLang="en-US" sz="2800" dirty="0">
                  <a:latin typeface="楷体_GB2312" pitchFamily="49" charset="-122"/>
                </a:rPr>
                <a:t>）∵氯乙烷的分解为一级反应，则  </a:t>
              </a:r>
            </a:p>
          </p:txBody>
        </p:sp>
        <p:sp>
          <p:nvSpPr>
            <p:cNvPr id="230412" name="Rectangle 12"/>
            <p:cNvSpPr>
              <a:spLocks noChangeArrowheads="1"/>
            </p:cNvSpPr>
            <p:nvPr/>
          </p:nvSpPr>
          <p:spPr bwMode="auto">
            <a:xfrm>
              <a:off x="1247" y="356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>
                  <a:ea typeface="宋体" pitchFamily="2" charset="-122"/>
                </a:rPr>
                <a:t>（</a:t>
              </a:r>
              <a:r>
                <a:rPr lang="en-US" altLang="zh-CN" sz="2800">
                  <a:ea typeface="宋体" pitchFamily="2" charset="-122"/>
                </a:rPr>
                <a:t>2</a:t>
              </a:r>
              <a:r>
                <a:rPr lang="zh-CN" altLang="en-US" sz="2800">
                  <a:ea typeface="宋体" pitchFamily="2" charset="-122"/>
                </a:rPr>
                <a:t>）</a:t>
              </a:r>
              <a:endParaRPr lang="zh-CN" altLang="en-US" sz="2800">
                <a:latin typeface="Arial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D3E9D-DE3C-4A8D-AE88-B32E8B1B9E3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380" y="593726"/>
            <a:ext cx="10549172" cy="2087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40000"/>
              </a:lnSpc>
            </a:pP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某药物的分解反应为一级反应，在体温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37℃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时，反应速率常数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0.46h</a:t>
            </a:r>
            <a:r>
              <a:rPr lang="en-US" altLang="zh-CN" sz="2800" b="1" baseline="30000" dirty="0">
                <a:latin typeface="Times New Roman" pitchFamily="18" charset="0"/>
                <a:ea typeface="楷体_GB2312" pitchFamily="49" charset="-122"/>
              </a:rPr>
              <a:t>-1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，若服用该药物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0.16g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，问该药物在胃中停留多长时间才能分解掉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90%</a:t>
            </a:r>
            <a:r>
              <a:rPr lang="zh-CN" altLang="en-US" sz="2800" b="1" dirty="0">
                <a:latin typeface="Times New Roman" pitchFamily="18" charset="0"/>
                <a:ea typeface="楷体_GB2312" pitchFamily="49" charset="-122"/>
              </a:rPr>
              <a:t>。 </a:t>
            </a:r>
          </a:p>
        </p:txBody>
      </p:sp>
      <p:grpSp>
        <p:nvGrpSpPr>
          <p:cNvPr id="233482" name="Group 10"/>
          <p:cNvGrpSpPr>
            <a:grpSpLocks/>
          </p:cNvGrpSpPr>
          <p:nvPr/>
        </p:nvGrpSpPr>
        <p:grpSpPr bwMode="auto">
          <a:xfrm>
            <a:off x="2640013" y="2816226"/>
            <a:ext cx="6661150" cy="1876425"/>
            <a:chOff x="725" y="2028"/>
            <a:chExt cx="4196" cy="1182"/>
          </a:xfrm>
        </p:grpSpPr>
        <p:graphicFrame>
          <p:nvGraphicFramePr>
            <p:cNvPr id="233476" name="Object 4"/>
            <p:cNvGraphicFramePr>
              <a:graphicFrameLocks noChangeAspect="1"/>
            </p:cNvGraphicFramePr>
            <p:nvPr/>
          </p:nvGraphicFramePr>
          <p:xfrm>
            <a:off x="725" y="2432"/>
            <a:ext cx="4196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3540" name="Equation" r:id="rId3" imgW="2209800" imgH="406400" progId="Equation.DSMT4">
                    <p:embed/>
                  </p:oleObj>
                </mc:Choice>
                <mc:Fallback>
                  <p:oleObj name="Equation" r:id="rId3" imgW="2209800" imgH="406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432"/>
                          <a:ext cx="4196" cy="7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481" name="Rectangle 9"/>
            <p:cNvSpPr>
              <a:spLocks noChangeArrowheads="1"/>
            </p:cNvSpPr>
            <p:nvPr/>
          </p:nvSpPr>
          <p:spPr bwMode="auto">
            <a:xfrm>
              <a:off x="771" y="2028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800" dirty="0">
                  <a:ea typeface="宋体" pitchFamily="2" charset="-122"/>
                </a:rPr>
                <a:t>解：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0B7265-C7B0-4BCE-AB8C-A96D6DAD501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7459" name="Rectangle 3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 i="1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title"/>
          </p:nvPr>
        </p:nvSpPr>
        <p:spPr>
          <a:xfrm>
            <a:off x="211874" y="269995"/>
            <a:ext cx="5060950" cy="579437"/>
          </a:xfrm>
          <a:noFill/>
          <a:ln/>
        </p:spPr>
        <p:txBody>
          <a:bodyPr/>
          <a:lstStyle/>
          <a:p>
            <a:r>
              <a:rPr lang="zh-CN" altLang="en-US" b="0" dirty="0"/>
              <a:t>一、反应速率的表示方法一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4583113" y="1268414"/>
            <a:ext cx="29067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A+</a:t>
            </a:r>
            <a:r>
              <a:rPr lang="en-US" altLang="zh-CN" i="1">
                <a:ea typeface="宋体" pitchFamily="2" charset="-122"/>
              </a:rPr>
              <a:t> d</a:t>
            </a:r>
            <a:r>
              <a:rPr lang="en-US" altLang="zh-CN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</a:t>
            </a:r>
            <a:r>
              <a:rPr lang="en-US" altLang="zh-CN" i="1">
                <a:ea typeface="宋体" pitchFamily="2" charset="-122"/>
              </a:rPr>
              <a:t>g</a:t>
            </a:r>
            <a:r>
              <a:rPr lang="en-US" altLang="zh-CN">
                <a:ea typeface="宋体" pitchFamily="2" charset="-122"/>
              </a:rPr>
              <a:t>G +</a:t>
            </a:r>
            <a:r>
              <a:rPr lang="en-US" altLang="zh-CN" i="1">
                <a:ea typeface="宋体" pitchFamily="2" charset="-122"/>
              </a:rPr>
              <a:t>h</a:t>
            </a:r>
            <a:r>
              <a:rPr lang="en-US" altLang="zh-CN">
                <a:ea typeface="宋体" pitchFamily="2" charset="-122"/>
              </a:rPr>
              <a:t>H</a:t>
            </a:r>
          </a:p>
        </p:txBody>
      </p:sp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2989264" y="2476500"/>
          <a:ext cx="28543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0" name="Equation" r:id="rId4" imgW="1218960" imgH="393480" progId="Equation.DSMT4">
                  <p:embed/>
                </p:oleObj>
              </mc:Choice>
              <mc:Fallback>
                <p:oleObj name="Equation" r:id="rId4" imgW="12189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4" y="2476500"/>
                        <a:ext cx="28543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6773863" y="2449514"/>
          <a:ext cx="28511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1" name="Equation" r:id="rId6" imgW="1218960" imgH="393480" progId="Equation.DSMT4">
                  <p:embed/>
                </p:oleObj>
              </mc:Choice>
              <mc:Fallback>
                <p:oleObj name="Equation" r:id="rId6" imgW="12189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863" y="2449514"/>
                        <a:ext cx="28511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2922589" y="3675063"/>
          <a:ext cx="23526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2" name="Equation" r:id="rId8" imgW="1002960" imgH="393480" progId="Equation.DSMT4">
                  <p:embed/>
                </p:oleObj>
              </mc:Choice>
              <mc:Fallback>
                <p:oleObj name="Equation" r:id="rId8" imgW="10029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2589" y="3675063"/>
                        <a:ext cx="2352675" cy="906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6846888" y="3530601"/>
          <a:ext cx="23558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63" name="Equation" r:id="rId10" imgW="1002960" imgH="393480" progId="Equation.DSMT4">
                  <p:embed/>
                </p:oleObj>
              </mc:Choice>
              <mc:Fallback>
                <p:oleObj name="Equation" r:id="rId10" imgW="100296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3530601"/>
                        <a:ext cx="235585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1811338" y="2060576"/>
            <a:ext cx="25066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宋体" pitchFamily="2" charset="-122"/>
              </a:rPr>
              <a:t>反应速率可写作</a:t>
            </a:r>
            <a:r>
              <a:rPr lang="en-US" altLang="zh-CN">
                <a:ea typeface="宋体" pitchFamily="2" charset="-122"/>
              </a:rPr>
              <a:t>: </a:t>
            </a:r>
          </a:p>
        </p:txBody>
      </p:sp>
      <p:grpSp>
        <p:nvGrpSpPr>
          <p:cNvPr id="147470" name="Group 14"/>
          <p:cNvGrpSpPr>
            <a:grpSpLocks/>
          </p:cNvGrpSpPr>
          <p:nvPr/>
        </p:nvGrpSpPr>
        <p:grpSpPr bwMode="auto">
          <a:xfrm>
            <a:off x="1847851" y="4689476"/>
            <a:ext cx="4429125" cy="1584325"/>
            <a:chOff x="317" y="2364"/>
            <a:chExt cx="2448" cy="862"/>
          </a:xfrm>
        </p:grpSpPr>
        <p:graphicFrame>
          <p:nvGraphicFramePr>
            <p:cNvPr id="147471" name="Object 15"/>
            <p:cNvGraphicFramePr>
              <a:graphicFrameLocks noChangeAspect="1"/>
            </p:cNvGraphicFramePr>
            <p:nvPr/>
          </p:nvGraphicFramePr>
          <p:xfrm>
            <a:off x="696" y="2618"/>
            <a:ext cx="206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64" name="Equation" r:id="rId12" imgW="1409400" imgH="419040" progId="Equation.DSMT4">
                    <p:embed/>
                  </p:oleObj>
                </mc:Choice>
                <mc:Fallback>
                  <p:oleObj name="Equation" r:id="rId12" imgW="1409400" imgH="419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2618"/>
                          <a:ext cx="2069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472" name="Rectangle 16"/>
            <p:cNvSpPr>
              <a:spLocks noChangeArrowheads="1"/>
            </p:cNvSpPr>
            <p:nvPr/>
          </p:nvSpPr>
          <p:spPr bwMode="auto">
            <a:xfrm>
              <a:off x="317" y="2364"/>
              <a:ext cx="1893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它们之间有如下的关系</a:t>
              </a:r>
              <a:r>
                <a:rPr lang="en-US" altLang="zh-CN">
                  <a:ea typeface="宋体" pitchFamily="2" charset="-122"/>
                </a:rPr>
                <a:t>: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85972"/>
            <a:ext cx="4698722" cy="584775"/>
          </a:xfrm>
          <a:noFill/>
          <a:ln/>
        </p:spPr>
        <p:txBody>
          <a:bodyPr wrap="none"/>
          <a:lstStyle/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简单级数反应的速率方程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3598571" y="2418270"/>
            <a:ext cx="24897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bg2"/>
                </a:solidFill>
                <a:latin typeface="楷体_GB2312" pitchFamily="49" charset="-122"/>
              </a:rPr>
              <a:t>1</a:t>
            </a:r>
            <a:r>
              <a:rPr lang="zh-CN" altLang="en-US" sz="3200" dirty="0">
                <a:solidFill>
                  <a:schemeClr val="bg2"/>
                </a:solidFill>
                <a:latin typeface="楷体_GB2312" pitchFamily="49" charset="-122"/>
              </a:rPr>
              <a:t>、一级反应</a:t>
            </a: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3605213" y="3500439"/>
            <a:ext cx="2633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楷体_GB2312" pitchFamily="49" charset="-122"/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  <a:latin typeface="楷体_GB2312" pitchFamily="49" charset="-122"/>
              </a:rPr>
              <a:t>、 二级反应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41726" y="4510089"/>
            <a:ext cx="2633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sz="3200">
                <a:solidFill>
                  <a:schemeClr val="accent2"/>
                </a:solidFill>
                <a:latin typeface="楷体_GB2312" pitchFamily="49" charset="-122"/>
              </a:rPr>
              <a:t>3</a:t>
            </a:r>
            <a:r>
              <a:rPr lang="zh-CN" altLang="en-US" sz="3200">
                <a:solidFill>
                  <a:schemeClr val="accent2"/>
                </a:solidFill>
                <a:latin typeface="楷体_GB2312" pitchFamily="49" charset="-122"/>
              </a:rPr>
              <a:t>、 零级反应</a:t>
            </a:r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/>
        </p:nvGraphicFramePr>
        <p:xfrm>
          <a:off x="8796301" y="2249488"/>
          <a:ext cx="169296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2" name="公式" r:id="rId3" imgW="774360" imgH="444240" progId="Equation.3">
                  <p:embed/>
                </p:oleObj>
              </mc:Choice>
              <mc:Fallback>
                <p:oleObj name="公式" r:id="rId3" imgW="774360" imgH="444240" progId="Equation.3">
                  <p:embed/>
                  <p:pic>
                    <p:nvPicPr>
                      <p:cNvPr id="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01" y="2249488"/>
                        <a:ext cx="1692965" cy="922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B2912-E2AC-4AAD-80D8-5BCC4CF1FAF7}" type="slidenum">
              <a:rPr lang="en-US" altLang="zh-CN" smtClean="0"/>
              <a:pPr/>
              <a:t>30</a:t>
            </a:fld>
            <a:endParaRPr lang="en-US" altLang="zh-CN"/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292244" y="2316162"/>
          <a:ext cx="227806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3" name="Equation" r:id="rId5" imgW="1130040" imgH="393480" progId="Equation.DSMT4">
                  <p:embed/>
                </p:oleObj>
              </mc:Choice>
              <mc:Fallback>
                <p:oleObj name="Equation" r:id="rId5" imgW="1130040" imgH="393480" progId="Equation.DSMT4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244" y="2316162"/>
                        <a:ext cx="2278063" cy="78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9379" y="974917"/>
            <a:ext cx="8785225" cy="10808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二级反应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</a:rPr>
              <a:t>(second order reaction)</a:t>
            </a:r>
            <a:r>
              <a:rPr lang="zh-CN" altLang="en-US" sz="2400" b="1" dirty="0">
                <a:solidFill>
                  <a:srgbClr val="FF0066"/>
                </a:solidFill>
                <a:latin typeface="Times New Roman" pitchFamily="18" charset="0"/>
              </a:rPr>
              <a:t>：</a:t>
            </a:r>
            <a:r>
              <a:rPr lang="en-US" altLang="zh-CN" sz="2400" b="1" dirty="0">
                <a:latin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</a:rPr>
              <a:t>反应速率与一种反应物浓度的平方成正比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或与两种反应物浓度的乘积成正比的反应。</a:t>
            </a:r>
          </a:p>
        </p:txBody>
      </p:sp>
      <p:grpSp>
        <p:nvGrpSpPr>
          <p:cNvPr id="7194" name="Group 26"/>
          <p:cNvGrpSpPr>
            <a:grpSpLocks/>
          </p:cNvGrpSpPr>
          <p:nvPr/>
        </p:nvGrpSpPr>
        <p:grpSpPr bwMode="auto">
          <a:xfrm>
            <a:off x="2457441" y="4287826"/>
            <a:ext cx="6307138" cy="938213"/>
            <a:chOff x="226" y="2084"/>
            <a:chExt cx="3973" cy="591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5081799"/>
                </p:ext>
              </p:extLst>
            </p:nvPr>
          </p:nvGraphicFramePr>
          <p:xfrm>
            <a:off x="2151" y="2084"/>
            <a:ext cx="204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06" name="公式" r:id="rId4" imgW="1396800" imgH="406080" progId="Equation.3">
                    <p:embed/>
                  </p:oleObj>
                </mc:Choice>
                <mc:Fallback>
                  <p:oleObj name="公式" r:id="rId4" imgW="1396800" imgH="406080" progId="Equation.3">
                    <p:embed/>
                    <p:pic>
                      <p:nvPicPr>
                        <p:cNvPr id="717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2084"/>
                          <a:ext cx="2048" cy="5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226" y="2234"/>
              <a:ext cx="20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Arial" charset="0"/>
                </a:rPr>
                <a:t>其微分速率方程为：  </a:t>
              </a:r>
            </a:p>
          </p:txBody>
        </p:sp>
      </p:grp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title"/>
          </p:nvPr>
        </p:nvSpPr>
        <p:spPr>
          <a:xfrm>
            <a:off x="1631950" y="32258"/>
            <a:ext cx="3284874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243573" y="2695513"/>
            <a:ext cx="4289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对二级反应</a:t>
            </a:r>
            <a:r>
              <a:rPr lang="en-US" altLang="zh-CN" dirty="0"/>
              <a:t>:   1</a:t>
            </a:r>
            <a:r>
              <a:rPr lang="zh-CN" altLang="en-US" dirty="0"/>
              <a:t>）</a:t>
            </a:r>
            <a:r>
              <a:rPr lang="en-US" altLang="zh-CN" dirty="0"/>
              <a:t>A </a:t>
            </a:r>
            <a:r>
              <a:rPr lang="en-US" altLang="zh-CN" dirty="0">
                <a:sym typeface="Symbol" pitchFamily="18" charset="2"/>
              </a:rPr>
              <a:t></a:t>
            </a:r>
            <a:r>
              <a:rPr lang="en-US" altLang="zh-CN" dirty="0"/>
              <a:t>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dirty="0"/>
              <a:t>                        2</a:t>
            </a:r>
            <a:r>
              <a:rPr lang="zh-CN" altLang="en-US" dirty="0"/>
              <a:t>）</a:t>
            </a:r>
            <a:r>
              <a:rPr lang="en-US" altLang="zh-CN" dirty="0"/>
              <a:t>A+D </a:t>
            </a:r>
            <a:r>
              <a:rPr lang="en-US" altLang="zh-CN" dirty="0">
                <a:sym typeface="Symbol" pitchFamily="18" charset="2"/>
              </a:rPr>
              <a:t></a:t>
            </a:r>
            <a:r>
              <a:rPr lang="en-US" altLang="zh-CN" dirty="0"/>
              <a:t>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4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524001" y="34637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524000" y="981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若反应物初浓度相等</a:t>
            </a: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zh-CN" altLang="en-US" dirty="0">
                <a:sym typeface="Symbol" pitchFamily="18" charset="2"/>
              </a:rPr>
              <a:t>＝</a:t>
            </a:r>
            <a:r>
              <a:rPr lang="en-US" altLang="zh-CN" i="1" dirty="0"/>
              <a:t>c</a:t>
            </a:r>
            <a:r>
              <a:rPr lang="en-US" altLang="zh-CN" baseline="-25000" dirty="0"/>
              <a:t>D,0</a:t>
            </a:r>
            <a:r>
              <a:rPr lang="en-US" altLang="zh-CN" dirty="0"/>
              <a:t>, </a:t>
            </a:r>
            <a:r>
              <a:rPr lang="zh-CN" altLang="en-US" dirty="0"/>
              <a:t>则反应进行到任意时刻都有</a:t>
            </a:r>
            <a:r>
              <a:rPr lang="en-US" altLang="zh-CN" dirty="0"/>
              <a:t>: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1524001" y="30827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5499101" y="1592263"/>
          <a:ext cx="11017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0" name="公式" r:id="rId3" imgW="482400" imgH="203040" progId="Equation.3">
                  <p:embed/>
                </p:oleObj>
              </mc:Choice>
              <mc:Fallback>
                <p:oleObj name="公式" r:id="rId3" imgW="482400" imgH="203040" progId="Equation.3">
                  <p:embed/>
                  <p:pic>
                    <p:nvPicPr>
                      <p:cNvPr id="276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101" y="1592263"/>
                        <a:ext cx="110172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1524001" y="33875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1814513" y="2162176"/>
            <a:ext cx="6054724" cy="933449"/>
            <a:chOff x="183" y="1294"/>
            <a:chExt cx="3814" cy="588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075872"/>
                </p:ext>
              </p:extLst>
            </p:nvPr>
          </p:nvGraphicFramePr>
          <p:xfrm>
            <a:off x="2157" y="1294"/>
            <a:ext cx="184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91" name="公式" r:id="rId5" imgW="1282680" imgH="406080" progId="Equation.3">
                    <p:embed/>
                  </p:oleObj>
                </mc:Choice>
                <mc:Fallback>
                  <p:oleObj name="公式" r:id="rId5" imgW="1282680" imgH="406080" progId="Equation.3">
                    <p:embed/>
                    <p:pic>
                      <p:nvPicPr>
                        <p:cNvPr id="276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7" y="1294"/>
                          <a:ext cx="1840" cy="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Text Box 15"/>
            <p:cNvSpPr txBox="1">
              <a:spLocks noChangeArrowheads="1"/>
            </p:cNvSpPr>
            <p:nvPr/>
          </p:nvSpPr>
          <p:spPr bwMode="auto">
            <a:xfrm>
              <a:off x="183" y="1444"/>
              <a:ext cx="20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/>
                <a:t> </a:t>
              </a:r>
              <a:r>
                <a:rPr lang="zh-CN" altLang="en-US"/>
                <a:t>其速率方程可简化为</a:t>
              </a:r>
              <a:r>
                <a:rPr lang="en-US" altLang="zh-CN"/>
                <a:t>: </a:t>
              </a:r>
            </a:p>
          </p:txBody>
        </p:sp>
      </p:grp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884363" y="3429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latin typeface="Arial" charset="0"/>
              </a:rPr>
              <a:t>整理后作定积分</a:t>
            </a:r>
            <a:r>
              <a:rPr lang="en-US" altLang="zh-CN" dirty="0">
                <a:latin typeface="Arial" charset="0"/>
              </a:rPr>
              <a:t>: </a:t>
            </a:r>
          </a:p>
        </p:txBody>
      </p:sp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5124451" y="3249614"/>
          <a:ext cx="2771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2" name="公式" r:id="rId7" imgW="1180800" imgH="419040" progId="Equation.3">
                  <p:embed/>
                </p:oleObj>
              </mc:Choice>
              <mc:Fallback>
                <p:oleObj name="公式" r:id="rId7" imgW="1180800" imgH="419040" progId="Equation.3">
                  <p:embed/>
                  <p:pic>
                    <p:nvPicPr>
                      <p:cNvPr id="2766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1" y="3249614"/>
                        <a:ext cx="277177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1524001" y="35494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581150" y="4548188"/>
            <a:ext cx="89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/>
              <a:t>    </a:t>
            </a:r>
            <a:r>
              <a:rPr lang="zh-CN" altLang="en-US"/>
              <a:t>得</a:t>
            </a:r>
            <a:r>
              <a:rPr lang="en-US" altLang="zh-CN"/>
              <a:t>: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5375921" y="4548188"/>
          <a:ext cx="2192337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93" name="公式" r:id="rId9" imgW="952200" imgH="406080" progId="Equation.3">
                  <p:embed/>
                </p:oleObj>
              </mc:Choice>
              <mc:Fallback>
                <p:oleObj name="公式" r:id="rId9" imgW="952200" imgH="406080" progId="Equation.3">
                  <p:embed/>
                  <p:pic>
                    <p:nvPicPr>
                      <p:cNvPr id="276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1" y="4548188"/>
                        <a:ext cx="2192337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524001" y="35494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670" name="Rectangle 22"/>
          <p:cNvSpPr>
            <a:spLocks noGrp="1" noChangeArrowheads="1"/>
          </p:cNvSpPr>
          <p:nvPr>
            <p:ph type="title"/>
          </p:nvPr>
        </p:nvSpPr>
        <p:spPr>
          <a:xfrm>
            <a:off x="1631950" y="32258"/>
            <a:ext cx="3284874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11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1" y="980728"/>
            <a:ext cx="11247040" cy="154817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Times New Roman" pitchFamily="18" charset="0"/>
              </a:rPr>
              <a:t>(2) </a:t>
            </a:r>
            <a:r>
              <a:rPr lang="zh-CN" altLang="en-US" sz="2400" b="1" dirty="0">
                <a:latin typeface="Times New Roman" pitchFamily="18" charset="0"/>
              </a:rPr>
              <a:t>若反应物初浓度不相等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A,0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D,0</a:t>
            </a:r>
            <a:r>
              <a:rPr lang="en-US" altLang="zh-CN" sz="2400" b="1" dirty="0">
                <a:latin typeface="Times New Roman" pitchFamily="18" charset="0"/>
              </a:rPr>
              <a:t>,  </a:t>
            </a:r>
            <a:r>
              <a:rPr lang="zh-CN" altLang="en-US" sz="2400" b="1" dirty="0">
                <a:latin typeface="Times New Roman" pitchFamily="18" charset="0"/>
              </a:rPr>
              <a:t>令经过 </a:t>
            </a:r>
            <a:r>
              <a:rPr lang="en-US" altLang="zh-CN" sz="2400" b="1" i="1" dirty="0">
                <a:latin typeface="Times New Roman" pitchFamily="18" charset="0"/>
              </a:rPr>
              <a:t>t </a:t>
            </a:r>
            <a:r>
              <a:rPr lang="zh-CN" altLang="en-US" sz="2400" b="1" dirty="0">
                <a:latin typeface="Times New Roman" pitchFamily="18" charset="0"/>
              </a:rPr>
              <a:t>时间后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  <a:r>
              <a:rPr lang="zh-CN" altLang="en-US" sz="2400" b="1" dirty="0">
                <a:latin typeface="Times New Roman" pitchFamily="18" charset="0"/>
              </a:rPr>
              <a:t>反应物</a:t>
            </a: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、</a:t>
            </a:r>
            <a:r>
              <a:rPr lang="en-US" altLang="zh-CN" sz="2400" b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消耗掉的浓度为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</a:rPr>
              <a:t>,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即</a:t>
            </a:r>
            <a:r>
              <a:rPr lang="en-US" altLang="zh-CN" sz="2400" b="1" dirty="0">
                <a:latin typeface="Times New Roman" pitchFamily="18" charset="0"/>
              </a:rPr>
              <a:t>: </a:t>
            </a:r>
            <a:r>
              <a:rPr lang="en-US" altLang="zh-CN" sz="2400" b="1" i="1" dirty="0" err="1">
                <a:latin typeface="Times New Roman" pitchFamily="18" charset="0"/>
              </a:rPr>
              <a:t>c</a:t>
            </a:r>
            <a:r>
              <a:rPr lang="en-US" altLang="zh-CN" sz="2400" b="1" baseline="-25000" dirty="0" err="1">
                <a:latin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</a:rPr>
              <a:t>=</a:t>
            </a:r>
            <a:r>
              <a:rPr lang="en-US" altLang="zh-CN" sz="2400" b="1" i="1" dirty="0">
                <a:latin typeface="Times New Roman" pitchFamily="18" charset="0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</a:rPr>
              <a:t>A,0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,          </a:t>
            </a:r>
            <a:r>
              <a:rPr lang="en-US" altLang="zh-CN" sz="2400" b="1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baseline="-25000" dirty="0" err="1">
                <a:latin typeface="Times New Roman" pitchFamily="18" charset="0"/>
                <a:sym typeface="Symbol" pitchFamily="18" charset="2"/>
              </a:rPr>
              <a:t>D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CN" sz="2400" b="1" baseline="-25000" dirty="0">
                <a:latin typeface="Times New Roman" pitchFamily="18" charset="0"/>
                <a:sym typeface="Symbol" pitchFamily="18" charset="2"/>
              </a:rPr>
              <a:t>D,0</a:t>
            </a:r>
            <a:r>
              <a:rPr lang="en-US" altLang="zh-CN" sz="2400" b="1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207568" y="2425235"/>
            <a:ext cx="5921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en-US" altLang="zh-CN" dirty="0" err="1"/>
              <a:t>d</a:t>
            </a:r>
            <a:r>
              <a:rPr lang="en-US" altLang="zh-CN" i="1" dirty="0" err="1"/>
              <a:t>c</a:t>
            </a:r>
            <a:r>
              <a:rPr lang="en-US" altLang="zh-CN" baseline="-25000" dirty="0" err="1"/>
              <a:t>A</a:t>
            </a:r>
            <a:r>
              <a:rPr lang="en-US" altLang="zh-CN" dirty="0"/>
              <a:t>=d(</a:t>
            </a: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x</a:t>
            </a:r>
            <a:r>
              <a:rPr lang="en-US" altLang="zh-CN" dirty="0">
                <a:sym typeface="Symbol" pitchFamily="18" charset="2"/>
              </a:rPr>
              <a:t>)= </a:t>
            </a:r>
            <a:r>
              <a:rPr lang="en-US" altLang="zh-CN" dirty="0"/>
              <a:t>d</a:t>
            </a:r>
            <a:r>
              <a:rPr lang="en-US" altLang="zh-CN" i="1" dirty="0">
                <a:sym typeface="Symbol" pitchFamily="18" charset="2"/>
              </a:rPr>
              <a:t>x</a:t>
            </a:r>
            <a:r>
              <a:rPr lang="en-US" altLang="zh-CN" dirty="0">
                <a:sym typeface="Symbol" pitchFamily="18" charset="2"/>
              </a:rPr>
              <a:t>,         </a:t>
            </a:r>
            <a:r>
              <a:rPr lang="en-US" altLang="zh-CN" dirty="0" err="1">
                <a:sym typeface="Symbol" pitchFamily="18" charset="2"/>
              </a:rPr>
              <a:t>d</a:t>
            </a:r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D</a:t>
            </a:r>
            <a:r>
              <a:rPr lang="en-US" altLang="zh-CN" dirty="0">
                <a:sym typeface="Symbol" pitchFamily="18" charset="2"/>
              </a:rPr>
              <a:t>=d(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D,0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x</a:t>
            </a:r>
            <a:r>
              <a:rPr lang="en-US" altLang="zh-CN" dirty="0">
                <a:sym typeface="Symbol" pitchFamily="18" charset="2"/>
              </a:rPr>
              <a:t>)= </a:t>
            </a:r>
            <a:r>
              <a:rPr lang="en-US" altLang="zh-CN" dirty="0"/>
              <a:t>d</a:t>
            </a:r>
            <a:r>
              <a:rPr lang="en-US" altLang="zh-CN" i="1" dirty="0">
                <a:sym typeface="Symbol" pitchFamily="18" charset="2"/>
              </a:rPr>
              <a:t>x</a:t>
            </a:r>
          </a:p>
        </p:txBody>
      </p:sp>
      <p:grpSp>
        <p:nvGrpSpPr>
          <p:cNvPr id="8216" name="Group 24"/>
          <p:cNvGrpSpPr>
            <a:grpSpLocks/>
          </p:cNvGrpSpPr>
          <p:nvPr/>
        </p:nvGrpSpPr>
        <p:grpSpPr bwMode="auto">
          <a:xfrm>
            <a:off x="2675620" y="3336602"/>
            <a:ext cx="4451350" cy="903288"/>
            <a:chOff x="408" y="2269"/>
            <a:chExt cx="2804" cy="569"/>
          </a:xfrm>
        </p:grpSpPr>
        <p:sp>
          <p:nvSpPr>
            <p:cNvPr id="8197" name="Text Box 5"/>
            <p:cNvSpPr txBox="1">
              <a:spLocks noChangeArrowheads="1"/>
            </p:cNvSpPr>
            <p:nvPr/>
          </p:nvSpPr>
          <p:spPr bwMode="auto">
            <a:xfrm>
              <a:off x="408" y="2409"/>
              <a:ext cx="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/>
                <a:t>得</a:t>
              </a:r>
              <a:r>
                <a:rPr lang="en-US" altLang="zh-CN"/>
                <a:t>: </a:t>
              </a:r>
            </a:p>
          </p:txBody>
        </p:sp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900" y="2269"/>
            <a:ext cx="2312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4" name="公式" r:id="rId3" imgW="1612800" imgH="393480" progId="Equation.3">
                    <p:embed/>
                  </p:oleObj>
                </mc:Choice>
                <mc:Fallback>
                  <p:oleObj name="公式" r:id="rId3" imgW="1612800" imgH="393480" progId="Equation.3">
                    <p:embed/>
                    <p:pic>
                      <p:nvPicPr>
                        <p:cNvPr id="819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2269"/>
                          <a:ext cx="2312" cy="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1524001" y="293506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719955" y="4607067"/>
            <a:ext cx="128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定积分</a:t>
            </a:r>
            <a:r>
              <a:rPr lang="en-US" altLang="zh-CN" dirty="0"/>
              <a:t>: 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431705" y="4368149"/>
          <a:ext cx="41068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15" name="公式" r:id="rId5" imgW="1765080" imgH="406080" progId="Equation.3">
                  <p:embed/>
                </p:oleObj>
              </mc:Choice>
              <mc:Fallback>
                <p:oleObj name="公式" r:id="rId5" imgW="1765080" imgH="406080" progId="Equation.3">
                  <p:embed/>
                  <p:pic>
                    <p:nvPicPr>
                      <p:cNvPr id="82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5" y="4368149"/>
                        <a:ext cx="4106863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524001" y="353513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1524001" y="353037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1524001" y="29160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0" name="Rectangle 18"/>
          <p:cNvSpPr>
            <a:spLocks noChangeArrowheads="1"/>
          </p:cNvSpPr>
          <p:nvPr/>
        </p:nvSpPr>
        <p:spPr bwMode="auto">
          <a:xfrm>
            <a:off x="1524001" y="35541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title"/>
          </p:nvPr>
        </p:nvSpPr>
        <p:spPr>
          <a:xfrm>
            <a:off x="1631951" y="34925"/>
            <a:ext cx="2441575" cy="579438"/>
          </a:xfrm>
          <a:noFill/>
          <a:ln/>
        </p:spPr>
        <p:txBody>
          <a:bodyPr/>
          <a:lstStyle/>
          <a:p>
            <a:r>
              <a:rPr lang="zh-CN" altLang="en-US"/>
              <a:t>二</a:t>
            </a:r>
            <a:r>
              <a:rPr lang="en-US" altLang="zh-CN"/>
              <a:t>. </a:t>
            </a:r>
            <a:r>
              <a:rPr lang="zh-CN" altLang="en-US"/>
              <a:t>二级反应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72163" y="5494644"/>
            <a:ext cx="8663864" cy="994697"/>
            <a:chOff x="248163" y="5206611"/>
            <a:chExt cx="8663864" cy="994697"/>
          </a:xfrm>
        </p:grpSpPr>
        <p:graphicFrame>
          <p:nvGraphicFramePr>
            <p:cNvPr id="8219" name="Object 27"/>
            <p:cNvGraphicFramePr>
              <a:graphicFrameLocks noChangeAspect="1"/>
            </p:cNvGraphicFramePr>
            <p:nvPr/>
          </p:nvGraphicFramePr>
          <p:xfrm>
            <a:off x="248163" y="5206611"/>
            <a:ext cx="4215071" cy="92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6" name="公式" r:id="rId7" imgW="1955520" imgH="431640" progId="Equation.3">
                    <p:embed/>
                  </p:oleObj>
                </mc:Choice>
                <mc:Fallback>
                  <p:oleObj name="公式" r:id="rId7" imgW="1955520" imgH="431640" progId="Equation.3">
                    <p:embed/>
                    <p:pic>
                      <p:nvPicPr>
                        <p:cNvPr id="821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163" y="5206611"/>
                          <a:ext cx="4215071" cy="9255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28"/>
            <p:cNvGraphicFramePr>
              <a:graphicFrameLocks noChangeAspect="1"/>
            </p:cNvGraphicFramePr>
            <p:nvPr/>
          </p:nvGraphicFramePr>
          <p:xfrm>
            <a:off x="5148064" y="5212295"/>
            <a:ext cx="3763963" cy="989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7" name="公式" r:id="rId9" imgW="1650960" imgH="431640" progId="Equation.3">
                    <p:embed/>
                  </p:oleObj>
                </mc:Choice>
                <mc:Fallback>
                  <p:oleObj name="公式" r:id="rId9" imgW="1650960" imgH="431640" progId="Equation.3">
                    <p:embed/>
                    <p:pic>
                      <p:nvPicPr>
                        <p:cNvPr id="822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064" y="5212295"/>
                          <a:ext cx="3763963" cy="9890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1" name="Text Box 29"/>
            <p:cNvSpPr txBox="1">
              <a:spLocks noChangeArrowheads="1"/>
            </p:cNvSpPr>
            <p:nvPr/>
          </p:nvSpPr>
          <p:spPr bwMode="auto">
            <a:xfrm>
              <a:off x="4472328" y="5647711"/>
              <a:ext cx="539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Arial" charset="0"/>
                </a:rPr>
                <a:t>或 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6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Text Box 2"/>
              <p:cNvSpPr txBox="1">
                <a:spLocks noChangeArrowheads="1"/>
              </p:cNvSpPr>
              <p:nvPr/>
            </p:nvSpPr>
            <p:spPr bwMode="auto">
              <a:xfrm>
                <a:off x="803412" y="1423739"/>
                <a:ext cx="9975271" cy="40105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en-US" altLang="zh-CN" sz="2200" dirty="0"/>
                  <a:t> </a:t>
                </a:r>
                <a:r>
                  <a:rPr lang="zh-CN" altLang="en-US" sz="2200" dirty="0"/>
                  <a:t>速率常数 </a:t>
                </a:r>
                <a:r>
                  <a:rPr lang="en-US" altLang="zh-CN" sz="2200" i="1" dirty="0"/>
                  <a:t>k </a:t>
                </a:r>
                <a:r>
                  <a:rPr lang="zh-CN" altLang="en-US" sz="2200" dirty="0"/>
                  <a:t>的单位为：</a:t>
                </a:r>
                <a:r>
                  <a:rPr lang="zh-CN" altLang="en-US" sz="2200" dirty="0">
                    <a:solidFill>
                      <a:srgbClr val="FF0066"/>
                    </a:solidFill>
                  </a:rPr>
                  <a:t>浓度</a:t>
                </a:r>
                <a:r>
                  <a:rPr lang="zh-CN" altLang="en-US" sz="2200" baseline="30000" dirty="0">
                    <a:solidFill>
                      <a:srgbClr val="FF0066"/>
                    </a:solidFill>
                    <a:sym typeface="Symbol" pitchFamily="18" charset="2"/>
                  </a:rPr>
                  <a:t></a:t>
                </a:r>
                <a:r>
                  <a:rPr lang="en-US" altLang="zh-CN" sz="2200" baseline="30000" dirty="0">
                    <a:solidFill>
                      <a:srgbClr val="FF0066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FF0066"/>
                    </a:solidFill>
                    <a:sym typeface="Symbol" pitchFamily="18" charset="2"/>
                  </a:rPr>
                  <a:t></a:t>
                </a:r>
                <a:r>
                  <a:rPr lang="zh-CN" altLang="en-US" sz="2200" dirty="0">
                    <a:solidFill>
                      <a:srgbClr val="FF0066"/>
                    </a:solidFill>
                  </a:rPr>
                  <a:t>时间</a:t>
                </a:r>
                <a:r>
                  <a:rPr lang="zh-CN" altLang="en-US" sz="2200" baseline="30000" dirty="0">
                    <a:solidFill>
                      <a:srgbClr val="FF0066"/>
                    </a:solidFill>
                    <a:sym typeface="Symbol" pitchFamily="18" charset="2"/>
                  </a:rPr>
                  <a:t></a:t>
                </a:r>
                <a:r>
                  <a:rPr lang="en-US" altLang="zh-CN" sz="2200" baseline="30000" dirty="0">
                    <a:solidFill>
                      <a:srgbClr val="FF0066"/>
                    </a:solidFill>
                  </a:rPr>
                  <a:t>1</a:t>
                </a:r>
                <a:r>
                  <a:rPr lang="en-US" altLang="zh-CN" sz="2200" dirty="0"/>
                  <a:t> (mol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m</a:t>
                </a:r>
                <a:r>
                  <a:rPr lang="en-US" altLang="zh-CN" sz="2200" baseline="30000" dirty="0"/>
                  <a:t>3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s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zh-CN" altLang="en-US" sz="2200" dirty="0"/>
                  <a:t>或</a:t>
                </a:r>
                <a:r>
                  <a:rPr lang="en-US" altLang="zh-CN" sz="2200" dirty="0"/>
                  <a:t>mol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L</a:t>
                </a:r>
                <a:r>
                  <a:rPr lang="en-US" altLang="zh-CN" sz="2200" dirty="0">
                    <a:sym typeface="Symbol" pitchFamily="18" charset="2"/>
                  </a:rPr>
                  <a:t></a:t>
                </a:r>
                <a:r>
                  <a:rPr lang="en-US" altLang="zh-CN" sz="2200" dirty="0"/>
                  <a:t>s</a:t>
                </a:r>
                <a:r>
                  <a:rPr lang="en-US" altLang="zh-CN" sz="2200" baseline="30000" dirty="0">
                    <a:sym typeface="Symbol" pitchFamily="18" charset="2"/>
                  </a:rPr>
                  <a:t></a:t>
                </a:r>
                <a:r>
                  <a:rPr lang="en-US" altLang="zh-CN" sz="2200" baseline="30000" dirty="0"/>
                  <a:t>1</a:t>
                </a:r>
                <a:r>
                  <a:rPr lang="zh-CN" altLang="en-US" sz="2200" dirty="0"/>
                  <a:t>等</a:t>
                </a:r>
                <a:r>
                  <a:rPr lang="en-US" altLang="zh-CN" sz="2200" dirty="0"/>
                  <a:t>); 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en-US" altLang="zh-CN" sz="2200" dirty="0"/>
                  <a:t> </a:t>
                </a:r>
                <a:r>
                  <a:rPr lang="zh-CN" altLang="en-US" sz="2200" dirty="0"/>
                  <a:t>当</a:t>
                </a:r>
                <a:r>
                  <a:rPr lang="en-US" altLang="zh-CN" sz="2200" i="1" dirty="0"/>
                  <a:t>c</a:t>
                </a:r>
                <a:r>
                  <a:rPr lang="en-US" altLang="zh-CN" sz="2200" baseline="-25000" dirty="0"/>
                  <a:t>A,0</a:t>
                </a:r>
                <a:r>
                  <a:rPr lang="en-US" altLang="zh-CN" sz="2200" dirty="0">
                    <a:sym typeface="Symbol" pitchFamily="18" charset="2"/>
                  </a:rPr>
                  <a:t>=</a:t>
                </a:r>
                <a:r>
                  <a:rPr lang="en-US" altLang="zh-CN" sz="2200" i="1" dirty="0"/>
                  <a:t>c</a:t>
                </a:r>
                <a:r>
                  <a:rPr lang="en-US" altLang="zh-CN" sz="2200" baseline="-25000" dirty="0"/>
                  <a:t>D,0</a:t>
                </a:r>
                <a:r>
                  <a:rPr lang="zh-CN" altLang="en-US" sz="2200" dirty="0"/>
                  <a:t>时</a:t>
                </a:r>
                <a:r>
                  <a:rPr lang="en-US" altLang="zh-CN" sz="2200" dirty="0"/>
                  <a:t>, </a:t>
                </a:r>
                <a:r>
                  <a:rPr lang="en-US" altLang="zh-CN" sz="2200" dirty="0">
                    <a:sym typeface="Symbol" pitchFamily="18" charset="2"/>
                  </a:rPr>
                  <a:t>1/</a:t>
                </a:r>
                <a:r>
                  <a:rPr lang="en-US" altLang="zh-CN" sz="2200" i="1" dirty="0" err="1">
                    <a:sym typeface="Symbol" pitchFamily="18" charset="2"/>
                  </a:rPr>
                  <a:t>c</a:t>
                </a:r>
                <a:r>
                  <a:rPr lang="en-US" altLang="zh-CN" sz="2200" baseline="-25000" dirty="0" err="1"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ym typeface="Symbol" pitchFamily="18" charset="2"/>
                  </a:rPr>
                  <a:t>~ </a:t>
                </a:r>
                <a:r>
                  <a:rPr lang="en-US" altLang="zh-CN" sz="2200" i="1" dirty="0">
                    <a:sym typeface="Symbol" pitchFamily="18" charset="2"/>
                  </a:rPr>
                  <a:t>t </a:t>
                </a:r>
                <a:r>
                  <a:rPr lang="zh-CN" altLang="en-US" sz="2200" dirty="0">
                    <a:sym typeface="Symbol" pitchFamily="18" charset="2"/>
                  </a:rPr>
                  <a:t>成线性关系</a:t>
                </a:r>
                <a:r>
                  <a:rPr lang="en-US" altLang="zh-CN" sz="2200" dirty="0">
                    <a:sym typeface="Symbol" pitchFamily="18" charset="2"/>
                  </a:rPr>
                  <a:t>, </a:t>
                </a:r>
                <a:r>
                  <a:rPr lang="zh-CN" altLang="en-US" sz="2200" dirty="0">
                    <a:sym typeface="Symbol" pitchFamily="18" charset="2"/>
                  </a:rPr>
                  <a:t>直线的斜率为</a:t>
                </a:r>
                <a:r>
                  <a:rPr lang="en-US" altLang="zh-CN" sz="2200" i="1" dirty="0"/>
                  <a:t>k</a:t>
                </a:r>
                <a:r>
                  <a:rPr lang="en-US" altLang="zh-CN" sz="2200" baseline="-25000" dirty="0">
                    <a:sym typeface="Symbol" pitchFamily="18" charset="2"/>
                  </a:rPr>
                  <a:t>A</a:t>
                </a:r>
                <a:r>
                  <a:rPr lang="en-US" altLang="zh-CN" sz="2200" dirty="0">
                    <a:sym typeface="Symbol" pitchFamily="18" charset="2"/>
                  </a:rPr>
                  <a:t>, </a:t>
                </a:r>
                <a:r>
                  <a:rPr lang="zh-CN" altLang="en-US" sz="2200" dirty="0">
                    <a:sym typeface="Symbol" pitchFamily="18" charset="2"/>
                  </a:rPr>
                  <a:t>截距为</a:t>
                </a:r>
                <a:r>
                  <a:rPr lang="en-US" altLang="zh-CN" sz="2200" dirty="0">
                    <a:sym typeface="Symbol" pitchFamily="18" charset="2"/>
                  </a:rPr>
                  <a:t>1/</a:t>
                </a:r>
                <a:r>
                  <a:rPr lang="en-US" altLang="zh-CN" sz="2200" i="1" dirty="0">
                    <a:sym typeface="Symbol" pitchFamily="18" charset="2"/>
                  </a:rPr>
                  <a:t>c</a:t>
                </a:r>
                <a:r>
                  <a:rPr lang="en-US" altLang="zh-CN" sz="2200" baseline="-25000" dirty="0">
                    <a:sym typeface="Symbol" pitchFamily="18" charset="2"/>
                  </a:rPr>
                  <a:t>A,0</a:t>
                </a:r>
                <a:r>
                  <a:rPr lang="en-US" altLang="zh-CN" sz="2200" dirty="0">
                    <a:sym typeface="Symbol" pitchFamily="18" charset="2"/>
                  </a:rPr>
                  <a:t>;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/>
                  <a:t>当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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Ln</m:t>
                    </m:r>
                    <m:f>
                      <m:fPr>
                        <m:type m:val="lin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𝑫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𝑨</m:t>
                            </m:r>
                          </m:sub>
                        </m:sSub>
                        <m:r>
                          <a:rPr lang="en-US" altLang="zh-CN" sz="2000" i="1" dirty="0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/>
                              </a:rPr>
                              <m:t>𝑨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altLang="zh-CN" sz="2000" i="1" dirty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altLang="zh-CN" sz="20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>
                    <a:sym typeface="Symbol" pitchFamily="18" charset="2"/>
                  </a:rPr>
                  <a:t>~</a:t>
                </a:r>
                <a:r>
                  <a:rPr lang="en-US" altLang="zh-CN" sz="2000" i="1" dirty="0">
                    <a:sym typeface="Symbol" pitchFamily="18" charset="2"/>
                  </a:rPr>
                  <a:t>t </a:t>
                </a:r>
                <a:r>
                  <a:rPr lang="zh-CN" altLang="en-US" sz="2000" dirty="0">
                    <a:sym typeface="Symbol" pitchFamily="18" charset="2"/>
                  </a:rPr>
                  <a:t>成线性关系</a:t>
                </a:r>
                <a:r>
                  <a:rPr lang="en-US" altLang="zh-CN" sz="2000" dirty="0">
                    <a:sym typeface="Symbol" pitchFamily="18" charset="2"/>
                  </a:rPr>
                  <a:t>, </a:t>
                </a:r>
                <a:r>
                  <a:rPr lang="zh-CN" altLang="en-US" sz="2000" dirty="0"/>
                  <a:t>直线的斜率为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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en-US" altLang="zh-CN" sz="2000" dirty="0"/>
                  <a:t>)</a:t>
                </a:r>
                <a:r>
                  <a:rPr lang="en-US" altLang="zh-CN" sz="2000" i="1" dirty="0"/>
                  <a:t>k</a:t>
                </a:r>
                <a:r>
                  <a:rPr lang="en-US" altLang="zh-CN" sz="2000" baseline="-25000" dirty="0"/>
                  <a:t>A</a:t>
                </a:r>
                <a:r>
                  <a:rPr lang="en-US" altLang="zh-CN" sz="2000" dirty="0"/>
                  <a:t>; </a:t>
                </a:r>
              </a:p>
              <a:p>
                <a:pPr marL="457200" indent="-457200">
                  <a:lnSpc>
                    <a:spcPct val="300000"/>
                  </a:lnSpc>
                  <a:spcBef>
                    <a:spcPct val="0"/>
                  </a:spcBef>
                  <a:buFont typeface="+mj-ea"/>
                  <a:buAutoNum type="circleNumDbPlain"/>
                </a:pPr>
                <a:r>
                  <a:rPr lang="zh-CN" altLang="en-US" sz="2000" dirty="0"/>
                  <a:t>当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A,0</a:t>
                </a:r>
                <a:r>
                  <a:rPr lang="en-US" altLang="zh-CN" sz="2000" dirty="0">
                    <a:sym typeface="Symbol" pitchFamily="18" charset="2"/>
                  </a:rPr>
                  <a:t>=</a:t>
                </a:r>
                <a:r>
                  <a:rPr lang="en-US" altLang="zh-CN" sz="2000" i="1" dirty="0"/>
                  <a:t>c</a:t>
                </a:r>
                <a:r>
                  <a:rPr lang="en-US" altLang="zh-CN" sz="2000" baseline="-25000" dirty="0"/>
                  <a:t>D,0</a:t>
                </a:r>
                <a:r>
                  <a:rPr lang="zh-CN" altLang="en-US" sz="2000" dirty="0"/>
                  <a:t>时</a:t>
                </a:r>
                <a:r>
                  <a:rPr lang="en-US" altLang="zh-CN" sz="2000" dirty="0"/>
                  <a:t>, </a:t>
                </a:r>
                <a:r>
                  <a:rPr lang="zh-CN" altLang="en-US" sz="2000" dirty="0"/>
                  <a:t>二级反应的半衰期</a:t>
                </a:r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921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412" y="1423739"/>
                <a:ext cx="9975271" cy="4010521"/>
              </a:xfrm>
              <a:prstGeom prst="rect">
                <a:avLst/>
              </a:prstGeom>
              <a:blipFill>
                <a:blip r:embed="rId3"/>
                <a:stretch>
                  <a:fillRect l="-97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524001" y="45380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524001" y="-19389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524001" y="463326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5267908" y="4653136"/>
          <a:ext cx="2116138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8" name="公式" r:id="rId4" imgW="914400" imgH="406080" progId="Equation.3">
                  <p:embed/>
                </p:oleObj>
              </mc:Choice>
              <mc:Fallback>
                <p:oleObj name="公式" r:id="rId4" imgW="914400" imgH="406080" progId="Equation.3">
                  <p:embed/>
                  <p:pic>
                    <p:nvPicPr>
                      <p:cNvPr id="92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908" y="4653136"/>
                        <a:ext cx="2116138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>
          <a:xfrm>
            <a:off x="1631951" y="179930"/>
            <a:ext cx="4926349" cy="584775"/>
          </a:xfrm>
          <a:noFill/>
          <a:ln/>
        </p:spPr>
        <p:txBody>
          <a:bodyPr/>
          <a:lstStyle/>
          <a:p>
            <a:r>
              <a:rPr lang="zh-CN" altLang="en-US" dirty="0"/>
              <a:t>二</a:t>
            </a:r>
            <a:r>
              <a:rPr lang="en-US" altLang="zh-CN" dirty="0"/>
              <a:t>. </a:t>
            </a:r>
            <a:r>
              <a:rPr lang="zh-CN" altLang="en-US" dirty="0"/>
              <a:t>简单二级反应</a:t>
            </a:r>
            <a:r>
              <a:rPr lang="en-US" altLang="zh-CN" dirty="0"/>
              <a:t>——</a:t>
            </a:r>
            <a:r>
              <a:rPr lang="zh-CN" altLang="en-US" dirty="0"/>
              <a:t>特征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70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983432" y="1232756"/>
            <a:ext cx="98603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某反应物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和等量的</a:t>
            </a:r>
            <a:r>
              <a:rPr lang="en-US" altLang="zh-CN" kern="100" dirty="0"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ea typeface="宋体" panose="02010600030101010101" pitchFamily="2" charset="-122"/>
              </a:rPr>
              <a:t>混合，</a:t>
            </a:r>
            <a:r>
              <a:rPr lang="en-US" altLang="zh-CN" kern="100" dirty="0">
                <a:ea typeface="宋体" panose="02010600030101010101" pitchFamily="2" charset="-122"/>
              </a:rPr>
              <a:t>1h</a:t>
            </a:r>
            <a:r>
              <a:rPr lang="zh-CN" altLang="zh-CN" kern="100" dirty="0">
                <a:ea typeface="宋体" panose="02010600030101010101" pitchFamily="2" charset="-122"/>
              </a:rPr>
              <a:t>后有</a:t>
            </a:r>
            <a:r>
              <a:rPr lang="en-US" altLang="zh-CN" kern="100" dirty="0">
                <a:ea typeface="宋体" panose="02010600030101010101" pitchFamily="2" charset="-122"/>
              </a:rPr>
              <a:t>75%</a:t>
            </a:r>
            <a:r>
              <a:rPr lang="zh-CN" altLang="zh-CN" kern="100" dirty="0">
                <a:ea typeface="宋体" panose="02010600030101010101" pitchFamily="2" charset="-122"/>
              </a:rPr>
              <a:t>的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发生了反应</a:t>
            </a:r>
            <a:r>
              <a:rPr lang="en-US" altLang="zh-CN" kern="100" dirty="0">
                <a:ea typeface="宋体" panose="02010600030101010101" pitchFamily="2" charset="-122"/>
              </a:rPr>
              <a:t>, </a:t>
            </a:r>
            <a:r>
              <a:rPr lang="zh-CN" altLang="zh-CN" kern="100" dirty="0">
                <a:ea typeface="宋体" panose="02010600030101010101" pitchFamily="2" charset="-122"/>
              </a:rPr>
              <a:t>分别按一级反应和二级反应计算</a:t>
            </a:r>
            <a:r>
              <a:rPr lang="en-US" altLang="zh-CN" kern="100" dirty="0">
                <a:ea typeface="宋体" panose="02010600030101010101" pitchFamily="2" charset="-122"/>
              </a:rPr>
              <a:t>2h</a:t>
            </a:r>
            <a:r>
              <a:rPr lang="zh-CN" altLang="zh-CN" kern="100" dirty="0">
                <a:ea typeface="宋体" panose="02010600030101010101" pitchFamily="2" charset="-122"/>
              </a:rPr>
              <a:t>后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还剩下多少。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782670"/>
              </p:ext>
            </p:extLst>
          </p:nvPr>
        </p:nvGraphicFramePr>
        <p:xfrm>
          <a:off x="263352" y="2692949"/>
          <a:ext cx="11487950" cy="378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08" name="文档" r:id="rId3" imgW="3903051" imgH="1485773" progId="Word.Document.12">
                  <p:embed/>
                </p:oleObj>
              </mc:Choice>
              <mc:Fallback>
                <p:oleObj name="文档" r:id="rId3" imgW="3903051" imgH="148577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52" y="2692949"/>
                        <a:ext cx="11487950" cy="378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4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099291"/>
              </p:ext>
            </p:extLst>
          </p:nvPr>
        </p:nvGraphicFramePr>
        <p:xfrm>
          <a:off x="-1" y="1376772"/>
          <a:ext cx="11995231" cy="3348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2" name="文档" r:id="rId3" imgW="4528058" imgH="1386770" progId="Word.Document.12">
                  <p:embed/>
                </p:oleObj>
              </mc:Choice>
              <mc:Fallback>
                <p:oleObj name="文档" r:id="rId3" imgW="4528058" imgH="1386770" progId="Word.Documen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" y="1376772"/>
                        <a:ext cx="11995231" cy="3348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58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07368" y="805022"/>
            <a:ext cx="11040095" cy="113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        </a:t>
            </a:r>
            <a:r>
              <a:rPr lang="zh-CN" altLang="en-US" dirty="0"/>
              <a:t>反应速率与反应物浓度无关的反应是</a:t>
            </a:r>
            <a:r>
              <a:rPr lang="zh-CN" altLang="en-US" dirty="0">
                <a:solidFill>
                  <a:srgbClr val="FF0066"/>
                </a:solidFill>
              </a:rPr>
              <a:t>零级反应</a:t>
            </a:r>
            <a:r>
              <a:rPr lang="en-US" altLang="zh-CN" dirty="0">
                <a:solidFill>
                  <a:srgbClr val="FF0066"/>
                </a:solidFill>
              </a:rPr>
              <a:t>(zero order reaction)</a:t>
            </a:r>
            <a:r>
              <a:rPr lang="zh-CN" altLang="en-US" dirty="0"/>
              <a:t>。</a:t>
            </a:r>
            <a:endParaRPr lang="en-US" altLang="zh-CN" dirty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零级反应的微分速率方程为</a:t>
            </a:r>
            <a:r>
              <a:rPr lang="en-US" altLang="zh-CN" dirty="0"/>
              <a:t>: 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524001" y="29541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524001" y="35160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524001" y="29541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524001" y="35160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69509"/>
              </p:ext>
            </p:extLst>
          </p:nvPr>
        </p:nvGraphicFramePr>
        <p:xfrm>
          <a:off x="3876804" y="1939884"/>
          <a:ext cx="26289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3" name="公式" r:id="rId4" imgW="1155600" imgH="406080" progId="Equation.3">
                  <p:embed/>
                </p:oleObj>
              </mc:Choice>
              <mc:Fallback>
                <p:oleObj name="公式" r:id="rId4" imgW="1155600" imgH="406080" progId="Equation.3">
                  <p:embed/>
                  <p:pic>
                    <p:nvPicPr>
                      <p:cNvPr id="13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804" y="1939884"/>
                        <a:ext cx="2628900" cy="935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524001" y="29826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13331" name="Group 19"/>
          <p:cNvGrpSpPr>
            <a:grpSpLocks/>
          </p:cNvGrpSpPr>
          <p:nvPr/>
        </p:nvGrpSpPr>
        <p:grpSpPr bwMode="auto">
          <a:xfrm>
            <a:off x="1959711" y="3183550"/>
            <a:ext cx="6561138" cy="877887"/>
            <a:chOff x="244" y="1888"/>
            <a:chExt cx="4133" cy="553"/>
          </a:xfrm>
        </p:grpSpPr>
        <p:sp>
          <p:nvSpPr>
            <p:cNvPr id="13323" name="Rectangle 11"/>
            <p:cNvSpPr>
              <a:spLocks noChangeArrowheads="1"/>
            </p:cNvSpPr>
            <p:nvPr/>
          </p:nvSpPr>
          <p:spPr bwMode="auto">
            <a:xfrm>
              <a:off x="244" y="2020"/>
              <a:ext cx="22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dirty="0">
                  <a:latin typeface="宋体" charset="-122"/>
                </a:rPr>
                <a:t>将上式整理后作定积分</a:t>
              </a:r>
              <a:r>
                <a:rPr lang="en-US" altLang="zh-CN" dirty="0"/>
                <a:t>:</a:t>
              </a:r>
              <a:r>
                <a:rPr lang="en-US" altLang="zh-CN" dirty="0">
                  <a:latin typeface="宋体" charset="-122"/>
                </a:rPr>
                <a:t> </a:t>
              </a:r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2699" y="1888"/>
            <a:ext cx="1678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1984" name="公式" r:id="rId6" imgW="1155600" imgH="380880" progId="Equation.3">
                    <p:embed/>
                  </p:oleObj>
                </mc:Choice>
                <mc:Fallback>
                  <p:oleObj name="公式" r:id="rId6" imgW="1155600" imgH="380880" progId="Equation.3">
                    <p:embed/>
                    <p:pic>
                      <p:nvPicPr>
                        <p:cNvPr id="133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888"/>
                          <a:ext cx="1678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1524001" y="3487514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169507" y="4419749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tabLst>
                <a:tab pos="304800" algn="l"/>
                <a:tab pos="685800" algn="l"/>
                <a:tab pos="4800600" algn="l"/>
                <a:tab pos="5410200" algn="l"/>
              </a:tabLst>
            </a:pPr>
            <a:r>
              <a:rPr lang="zh-CN" altLang="en-US" dirty="0">
                <a:latin typeface="宋体" charset="-122"/>
              </a:rPr>
              <a:t>积分后得</a:t>
            </a:r>
            <a:r>
              <a:rPr lang="en-US" altLang="zh-CN" dirty="0"/>
              <a:t>: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827748" y="4419749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i="1" dirty="0"/>
              <a:t>c</a:t>
            </a:r>
            <a:r>
              <a:rPr lang="en-US" altLang="zh-CN" baseline="-25000" dirty="0"/>
              <a:t>A,0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i="1" dirty="0"/>
              <a:t>c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 err="1">
                <a:sym typeface="Symbol" pitchFamily="18" charset="2"/>
              </a:rPr>
              <a:t>k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dirty="0">
                <a:sym typeface="Symbol" pitchFamily="18" charset="2"/>
              </a:rPr>
              <a:t> 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631951" y="34925"/>
            <a:ext cx="2441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三</a:t>
            </a:r>
            <a:r>
              <a:rPr lang="en-US" altLang="zh-CN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. </a:t>
            </a:r>
            <a:r>
              <a:rPr lang="zh-CN" altLang="en-US" sz="320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零级反应</a:t>
            </a:r>
          </a:p>
        </p:txBody>
      </p:sp>
      <p:graphicFrame>
        <p:nvGraphicFramePr>
          <p:cNvPr id="2" name="对象 1"/>
          <p:cNvGraphicFramePr>
            <a:graphicFrameLocks noGrp="1" noChangeAspect="1"/>
          </p:cNvGraphicFramePr>
          <p:nvPr/>
        </p:nvGraphicFramePr>
        <p:xfrm>
          <a:off x="6708068" y="4149081"/>
          <a:ext cx="14271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5" name="公式" r:id="rId8" imgW="634725" imgH="444307" progId="Equation.3">
                  <p:embed/>
                </p:oleObj>
              </mc:Choice>
              <mc:Fallback>
                <p:oleObj name="公式" r:id="rId8" imgW="634725" imgH="444307" progId="Equation.3">
                  <p:embed/>
                  <p:pic>
                    <p:nvPicPr>
                      <p:cNvPr id="2" name="对象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068" y="4149081"/>
                        <a:ext cx="142716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027548" y="5301208"/>
            <a:ext cx="7380820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k</a:t>
            </a:r>
            <a:r>
              <a:rPr lang="zh-CN" altLang="en-US" dirty="0"/>
              <a:t>的单位</a:t>
            </a:r>
            <a:r>
              <a:rPr lang="en-US" altLang="zh-CN" dirty="0"/>
              <a:t>: </a:t>
            </a:r>
            <a:r>
              <a:rPr lang="zh-CN" altLang="en-US" dirty="0"/>
              <a:t>浓度</a:t>
            </a:r>
            <a:r>
              <a:rPr lang="zh-CN" altLang="en-US" dirty="0">
                <a:sym typeface="Symbol" pitchFamily="18" charset="2"/>
              </a:rPr>
              <a:t></a:t>
            </a:r>
            <a:r>
              <a:rPr lang="zh-CN" altLang="en-US" dirty="0"/>
              <a:t>时间</a:t>
            </a:r>
            <a:r>
              <a:rPr lang="zh-CN" altLang="en-US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(mol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m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3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或</a:t>
            </a:r>
            <a:r>
              <a:rPr lang="en-US" altLang="zh-CN" dirty="0">
                <a:sym typeface="Symbol" pitchFamily="18" charset="2"/>
              </a:rPr>
              <a:t>mol</a:t>
            </a:r>
            <a:r>
              <a:rPr lang="en-US" altLang="zh-CN" dirty="0"/>
              <a:t>L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itchFamily="18" charset="2"/>
              </a:rPr>
              <a:t></a:t>
            </a:r>
            <a:r>
              <a:rPr lang="en-US" altLang="zh-CN" dirty="0"/>
              <a:t>s</a:t>
            </a:r>
            <a:r>
              <a:rPr lang="en-US" altLang="zh-CN" baseline="30000" dirty="0">
                <a:sym typeface="Symbol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>
                <a:sym typeface="Symbol" pitchFamily="18" charset="2"/>
              </a:rPr>
              <a:t>等</a:t>
            </a:r>
            <a:r>
              <a:rPr lang="en-US" altLang="zh-CN" dirty="0">
                <a:sym typeface="Symbol" pitchFamily="18" charset="2"/>
              </a:rPr>
              <a:t>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055906" y="5885518"/>
            <a:ext cx="7352462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 err="1">
                <a:sym typeface="Symbol" pitchFamily="18" charset="2"/>
              </a:rPr>
              <a:t>c</a:t>
            </a:r>
            <a:r>
              <a:rPr lang="en-US" altLang="zh-CN" baseline="-25000" dirty="0" err="1">
                <a:sym typeface="Symbol" pitchFamily="18" charset="2"/>
              </a:rPr>
              <a:t>A</a:t>
            </a:r>
            <a:r>
              <a:rPr lang="en-US" altLang="zh-CN" dirty="0" err="1">
                <a:sym typeface="Symbol" pitchFamily="18" charset="2"/>
              </a:rPr>
              <a:t>~</a:t>
            </a:r>
            <a:r>
              <a:rPr lang="en-US" altLang="zh-CN" i="1" dirty="0" err="1">
                <a:sym typeface="Symbol" pitchFamily="18" charset="2"/>
              </a:rPr>
              <a:t>t</a:t>
            </a:r>
            <a:r>
              <a:rPr lang="en-US" altLang="zh-CN" i="1" dirty="0">
                <a:sym typeface="Symbol" pitchFamily="18" charset="2"/>
              </a:rPr>
              <a:t> </a:t>
            </a:r>
            <a:r>
              <a:rPr lang="zh-CN" altLang="en-US" dirty="0">
                <a:sym typeface="Symbol" pitchFamily="18" charset="2"/>
              </a:rPr>
              <a:t>成线性关系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直线的斜率为</a:t>
            </a:r>
            <a:r>
              <a:rPr lang="en-US" altLang="zh-CN" i="1" dirty="0"/>
              <a:t>k</a:t>
            </a:r>
            <a:r>
              <a:rPr lang="en-US" altLang="zh-CN" baseline="-25000" dirty="0">
                <a:sym typeface="Symbol" pitchFamily="18" charset="2"/>
              </a:rPr>
              <a:t>A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截距为</a:t>
            </a:r>
            <a:r>
              <a:rPr lang="en-US" altLang="zh-CN" i="1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A,0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9313864" y="6469828"/>
            <a:ext cx="2133600" cy="388172"/>
          </a:xfrm>
        </p:spPr>
        <p:txBody>
          <a:bodyPr/>
          <a:lstStyle/>
          <a:p>
            <a:fld id="{D80B3806-CBF7-4036-B138-A75AFB87F007}" type="slidenum">
              <a:rPr lang="en-US" altLang="zh-CN" sz="1800" b="1" smtClean="0"/>
              <a:pPr/>
              <a:t>37</a:t>
            </a:fld>
            <a:endParaRPr lang="en-US" altLang="zh-CN" sz="1800" b="1" dirty="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A0227AA-67A9-4936-8EF5-E59B66143A50}"/>
              </a:ext>
            </a:extLst>
          </p:cNvPr>
          <p:cNvSpPr/>
          <p:nvPr/>
        </p:nvSpPr>
        <p:spPr bwMode="auto">
          <a:xfrm>
            <a:off x="5641608" y="4503716"/>
            <a:ext cx="864096" cy="387798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17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utoUpdateAnimBg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79376" y="1016732"/>
            <a:ext cx="10765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zh-CN" altLang="zh-CN" kern="100" dirty="0">
                <a:ea typeface="宋体" panose="02010600030101010101" pitchFamily="2" charset="-122"/>
              </a:rPr>
              <a:t>气体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的分解反应为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（</a:t>
            </a:r>
            <a:r>
              <a:rPr lang="en-US" altLang="zh-CN" kern="100" dirty="0">
                <a:ea typeface="宋体" panose="02010600030101010101" pitchFamily="2" charset="-122"/>
              </a:rPr>
              <a:t>g</a:t>
            </a:r>
            <a:r>
              <a:rPr lang="zh-CN" altLang="zh-CN" kern="100" dirty="0">
                <a:ea typeface="宋体" panose="02010600030101010101" pitchFamily="2" charset="-122"/>
              </a:rPr>
              <a:t>）</a:t>
            </a:r>
            <a:r>
              <a:rPr lang="en-US" altLang="zh-CN" kern="100" dirty="0">
                <a:ea typeface="宋体" panose="02010600030101010101" pitchFamily="2" charset="-122"/>
              </a:rPr>
              <a:t>→</a:t>
            </a:r>
            <a:r>
              <a:rPr lang="zh-CN" altLang="zh-CN" kern="100" dirty="0">
                <a:ea typeface="宋体" panose="02010600030101010101" pitchFamily="2" charset="-122"/>
              </a:rPr>
              <a:t>产物，当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的浓度为</a:t>
            </a:r>
            <a:r>
              <a:rPr lang="en-US" altLang="zh-CN" kern="100" dirty="0">
                <a:ea typeface="宋体" panose="02010600030101010101" pitchFamily="2" charset="-122"/>
              </a:rPr>
              <a:t>0.50mol·L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zh-CN" altLang="zh-CN" kern="100" dirty="0">
                <a:ea typeface="宋体" panose="02010600030101010101" pitchFamily="2" charset="-122"/>
              </a:rPr>
              <a:t>时，反应速率为</a:t>
            </a:r>
            <a:r>
              <a:rPr lang="en-US" altLang="zh-CN" kern="100" dirty="0">
                <a:ea typeface="宋体" panose="02010600030101010101" pitchFamily="2" charset="-122"/>
              </a:rPr>
              <a:t>0.014mol·L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en-US" altLang="zh-CN" kern="100" dirty="0">
                <a:ea typeface="宋体" panose="02010600030101010101" pitchFamily="2" charset="-122"/>
              </a:rPr>
              <a:t>·s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zh-CN" altLang="zh-CN" kern="100" dirty="0">
                <a:ea typeface="宋体" panose="02010600030101010101" pitchFamily="2" charset="-122"/>
              </a:rPr>
              <a:t>。如果该反应分别属于（</a:t>
            </a:r>
            <a:r>
              <a:rPr lang="en-US" altLang="zh-CN" kern="100" dirty="0"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ea typeface="宋体" panose="02010600030101010101" pitchFamily="2" charset="-122"/>
              </a:rPr>
              <a:t>）零级反应（</a:t>
            </a:r>
            <a:r>
              <a:rPr lang="en-US" altLang="zh-CN" kern="100" dirty="0"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ea typeface="宋体" panose="02010600030101010101" pitchFamily="2" charset="-122"/>
              </a:rPr>
              <a:t>）一级反应（</a:t>
            </a:r>
            <a:r>
              <a:rPr lang="en-US" altLang="zh-CN" kern="100" dirty="0">
                <a:ea typeface="宋体" panose="02010600030101010101" pitchFamily="2" charset="-122"/>
              </a:rPr>
              <a:t>3</a:t>
            </a:r>
            <a:r>
              <a:rPr lang="zh-CN" altLang="zh-CN" kern="100" dirty="0">
                <a:ea typeface="宋体" panose="02010600030101010101" pitchFamily="2" charset="-122"/>
              </a:rPr>
              <a:t>）二级反应，则当</a:t>
            </a:r>
            <a:r>
              <a:rPr lang="en-US" altLang="zh-CN" kern="100" dirty="0"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ea typeface="宋体" panose="02010600030101010101" pitchFamily="2" charset="-122"/>
              </a:rPr>
              <a:t>的浓度等于</a:t>
            </a:r>
            <a:r>
              <a:rPr lang="en-US" altLang="zh-CN" kern="100" dirty="0">
                <a:ea typeface="宋体" panose="02010600030101010101" pitchFamily="2" charset="-122"/>
              </a:rPr>
              <a:t>1.0 mol·L</a:t>
            </a:r>
            <a:r>
              <a:rPr lang="en-US" altLang="zh-CN" kern="100" baseline="30000" dirty="0">
                <a:ea typeface="宋体" panose="02010600030101010101" pitchFamily="2" charset="-122"/>
              </a:rPr>
              <a:t>-1</a:t>
            </a:r>
            <a:r>
              <a:rPr lang="zh-CN" altLang="zh-CN" kern="100" dirty="0">
                <a:ea typeface="宋体" panose="02010600030101010101" pitchFamily="2" charset="-122"/>
              </a:rPr>
              <a:t>时，反应速率常数各是多少？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629865" y="3681951"/>
            <a:ext cx="6196648" cy="518076"/>
            <a:chOff x="1629865" y="3681951"/>
            <a:chExt cx="6196648" cy="5180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755584"/>
                </p:ext>
              </p:extLst>
            </p:nvPr>
          </p:nvGraphicFramePr>
          <p:xfrm>
            <a:off x="3827748" y="3681951"/>
            <a:ext cx="3998765" cy="507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7" r:id="rId3" imgW="1599506" imgH="203112" progId="Equation.3">
                    <p:embed/>
                  </p:oleObj>
                </mc:Choice>
                <mc:Fallback>
                  <p:oleObj r:id="rId3" imgW="1599506" imgH="203112" progId="Equation.3">
                    <p:embed/>
                    <p:pic>
                      <p:nvPicPr>
                        <p:cNvPr id="0" name="对象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748" y="3681951"/>
                          <a:ext cx="3998765" cy="5077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1629865" y="3812229"/>
              <a:ext cx="219483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ea typeface="宋体" panose="02010600030101010101" pitchFamily="2" charset="-122"/>
                </a:rPr>
                <a:t>（</a:t>
              </a:r>
              <a:r>
                <a:rPr lang="en-US" altLang="zh-CN" kern="100" dirty="0">
                  <a:ea typeface="宋体" panose="02010600030101010101" pitchFamily="2" charset="-122"/>
                </a:rPr>
                <a:t>1</a:t>
              </a:r>
              <a:r>
                <a:rPr lang="zh-CN" altLang="zh-CN" kern="100" dirty="0">
                  <a:ea typeface="宋体" panose="02010600030101010101" pitchFamily="2" charset="-122"/>
                </a:rPr>
                <a:t>）零级反应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629865" y="4634775"/>
            <a:ext cx="6131833" cy="984250"/>
            <a:chOff x="1629865" y="4634775"/>
            <a:chExt cx="6131833" cy="98425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566170"/>
                </p:ext>
              </p:extLst>
            </p:nvPr>
          </p:nvGraphicFramePr>
          <p:xfrm>
            <a:off x="3824698" y="4634775"/>
            <a:ext cx="3937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8" name="公式" r:id="rId5" imgW="1574800" imgH="393700" progId="Equation.3">
                    <p:embed/>
                  </p:oleObj>
                </mc:Choice>
                <mc:Fallback>
                  <p:oleObj name="公式" r:id="rId5" imgW="1574800" imgH="393700" progId="Equation.3">
                    <p:embed/>
                    <p:pic>
                      <p:nvPicPr>
                        <p:cNvPr id="0" name="对象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698" y="4634775"/>
                          <a:ext cx="3937000" cy="984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629865" y="4933001"/>
              <a:ext cx="219483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ea typeface="宋体" panose="02010600030101010101" pitchFamily="2" charset="-122"/>
                </a:rPr>
                <a:t>（</a:t>
              </a:r>
              <a:r>
                <a:rPr lang="en-US" altLang="zh-CN" kern="100" dirty="0">
                  <a:ea typeface="宋体" panose="02010600030101010101" pitchFamily="2" charset="-122"/>
                </a:rPr>
                <a:t>2</a:t>
              </a:r>
              <a:r>
                <a:rPr lang="zh-CN" altLang="zh-CN" kern="100" dirty="0">
                  <a:ea typeface="宋体" panose="02010600030101010101" pitchFamily="2" charset="-122"/>
                </a:rPr>
                <a:t>）一级反应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29865" y="5639617"/>
            <a:ext cx="7782832" cy="984250"/>
            <a:chOff x="1629865" y="5639617"/>
            <a:chExt cx="7782832" cy="98425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3625044"/>
                </p:ext>
              </p:extLst>
            </p:nvPr>
          </p:nvGraphicFramePr>
          <p:xfrm>
            <a:off x="3824697" y="5639617"/>
            <a:ext cx="5588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9" r:id="rId7" imgW="2235200" imgH="393700" progId="Equation.3">
                    <p:embed/>
                  </p:oleObj>
                </mc:Choice>
                <mc:Fallback>
                  <p:oleObj r:id="rId7" imgW="2235200" imgH="393700" progId="Equation.3">
                    <p:embed/>
                    <p:pic>
                      <p:nvPicPr>
                        <p:cNvPr id="0" name="对象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697" y="5639617"/>
                          <a:ext cx="5588000" cy="984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1629865" y="5937843"/>
              <a:ext cx="2194832" cy="3877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kern="100" dirty="0">
                  <a:ea typeface="宋体" panose="02010600030101010101" pitchFamily="2" charset="-122"/>
                </a:rPr>
                <a:t>（</a:t>
              </a:r>
              <a:r>
                <a:rPr lang="en-US" altLang="zh-CN" kern="100" dirty="0">
                  <a:ea typeface="宋体" panose="02010600030101010101" pitchFamily="2" charset="-122"/>
                </a:rPr>
                <a:t>3</a:t>
              </a:r>
              <a:r>
                <a:rPr lang="zh-CN" altLang="zh-CN" kern="100" dirty="0">
                  <a:ea typeface="宋体" panose="02010600030101010101" pitchFamily="2" charset="-122"/>
                </a:rPr>
                <a:t>）二级反应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718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806CD-C726-443D-83E6-4F85A89EAC44}" type="slidenum">
              <a:rPr lang="en-US" altLang="zh-CN" smtClean="0"/>
              <a:pPr/>
              <a:t>39</a:t>
            </a:fld>
            <a:endParaRPr lang="en-US" altLang="zh-CN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53554" y="1086477"/>
          <a:ext cx="8712967" cy="50124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56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2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微分速率方程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积分速率方程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1/2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线性关系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的单位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=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k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A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t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/(2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82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 2)/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ln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06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1/(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dirty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>
                          <a:latin typeface="Times New Roman" pitchFamily="18" charset="0"/>
                          <a:cs typeface="Times New Roman" pitchFamily="18" charset="0"/>
                        </a:rPr>
                        <a:t>A,0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1/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lang="en-US" altLang="zh-CN" sz="2000" baseline="-30000" dirty="0" err="1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dirty="0" err="1"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2000" i="1" dirty="0" err="1"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lang="en-US" altLang="zh-C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894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对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和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ct val="0"/>
                        </a:spcBef>
                        <a:tabLst>
                          <a:tab pos="304800" algn="l"/>
                          <a:tab pos="685800" algn="l"/>
                          <a:tab pos="4800600" algn="l"/>
                          <a:tab pos="5410200" algn="l"/>
                        </a:tabLst>
                      </a:pPr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不同 </a:t>
                      </a: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mol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</a:t>
                      </a:r>
                      <a:r>
                        <a:rPr lang="en-US" altLang="zh-CN" sz="2000" baseline="30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altLang="zh-CN" sz="2000" baseline="30000" dirty="0"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495600" y="180882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0" name="公式" r:id="rId3" imgW="698400" imgH="368280" progId="Equation.3">
                  <p:embed/>
                </p:oleObj>
              </mc:Choice>
              <mc:Fallback>
                <p:oleObj name="公式" r:id="rId3" imgW="698400" imgH="36828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808820"/>
                        <a:ext cx="1092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495600" y="3068961"/>
          <a:ext cx="1309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1" name="公式" r:id="rId5" imgW="850680" imgH="368280" progId="Equation.3">
                  <p:embed/>
                </p:oleObj>
              </mc:Choice>
              <mc:Fallback>
                <p:oleObj name="公式" r:id="rId5" imgW="850680" imgH="36828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068961"/>
                        <a:ext cx="13096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2495600" y="4401109"/>
          <a:ext cx="13096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2" name="公式" r:id="rId7" imgW="850680" imgH="368280" progId="Equation.3">
                  <p:embed/>
                </p:oleObj>
              </mc:Choice>
              <mc:Fallback>
                <p:oleObj name="公式" r:id="rId7" imgW="850680" imgH="36828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401109"/>
                        <a:ext cx="13096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1"/>
          <p:cNvGraphicFramePr>
            <a:graphicFrameLocks noChangeAspect="1"/>
          </p:cNvGraphicFramePr>
          <p:nvPr/>
        </p:nvGraphicFramePr>
        <p:xfrm>
          <a:off x="2445482" y="5517232"/>
          <a:ext cx="12382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3" name="公式" r:id="rId9" imgW="799920" imgH="355320" progId="Equation.3">
                  <p:embed/>
                </p:oleObj>
              </mc:Choice>
              <mc:Fallback>
                <p:oleObj name="公式" r:id="rId9" imgW="799920" imgH="355320" progId="Equation.3">
                  <p:embed/>
                  <p:pic>
                    <p:nvPicPr>
                      <p:cNvPr id="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82" y="5517232"/>
                        <a:ext cx="12382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295801" y="3068960"/>
          <a:ext cx="11668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4" name="公式" r:id="rId11" imgW="761760" imgH="444240" progId="Equation.3">
                  <p:embed/>
                </p:oleObj>
              </mc:Choice>
              <mc:Fallback>
                <p:oleObj name="公式" r:id="rId11" imgW="761760" imgH="444240" progId="Equation.3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1" y="3068960"/>
                        <a:ext cx="1166813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223792" y="4329101"/>
          <a:ext cx="163988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5" name="公式" r:id="rId13" imgW="952200" imgH="406080" progId="Equation.3">
                  <p:embed/>
                </p:oleObj>
              </mc:Choice>
              <mc:Fallback>
                <p:oleObj name="公式" r:id="rId13" imgW="952200" imgH="4060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4329101"/>
                        <a:ext cx="1639888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3"/>
          <p:cNvGraphicFramePr>
            <a:graphicFrameLocks noChangeAspect="1"/>
          </p:cNvGraphicFramePr>
          <p:nvPr/>
        </p:nvGraphicFramePr>
        <p:xfrm>
          <a:off x="3971765" y="5481228"/>
          <a:ext cx="23018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6" name="公式" r:id="rId15" imgW="1562040" imgH="431640" progId="Equation.3">
                  <p:embed/>
                </p:oleObj>
              </mc:Choice>
              <mc:Fallback>
                <p:oleObj name="公式" r:id="rId15" imgW="1562040" imgH="431640" progId="Equation.3">
                  <p:embed/>
                  <p:pic>
                    <p:nvPicPr>
                      <p:cNvPr id="1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65" y="5481228"/>
                        <a:ext cx="230187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4"/>
          <p:cNvGraphicFramePr>
            <a:graphicFrameLocks noChangeAspect="1"/>
          </p:cNvGraphicFramePr>
          <p:nvPr/>
        </p:nvGraphicFramePr>
        <p:xfrm>
          <a:off x="7585076" y="5240339"/>
          <a:ext cx="156051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7" name="公式" r:id="rId17" imgW="1130040" imgH="469800" progId="Equation.3">
                  <p:embed/>
                </p:oleObj>
              </mc:Choice>
              <mc:Fallback>
                <p:oleObj name="公式" r:id="rId17" imgW="1130040" imgH="469800" progId="Equation.3">
                  <p:embed/>
                  <p:pic>
                    <p:nvPicPr>
                      <p:cNvPr id="1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6" y="5240339"/>
                        <a:ext cx="1560513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3683732" y="65374"/>
            <a:ext cx="4852610" cy="447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2"/>
                </a:solidFill>
                <a:latin typeface="Arial" charset="0"/>
                <a:ea typeface="华文新魏" pitchFamily="2" charset="-122"/>
              </a:rPr>
              <a:t>简单级数反应的速率方程小结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74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6C39C-7851-4546-85AF-3273FC0945A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1524000" y="0"/>
            <a:ext cx="1098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1200" b="0" i="1">
                <a:ea typeface="宋体" pitchFamily="2" charset="-122"/>
                <a:cs typeface="Times New Roman" pitchFamily="18" charset="0"/>
              </a:rPr>
              <a:t>	</a:t>
            </a:r>
            <a:endParaRPr lang="en-US" altLang="zh-CN" sz="1800" b="0">
              <a:latin typeface="Arial" charset="0"/>
              <a:ea typeface="宋体" pitchFamily="2" charset="-122"/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811338" y="873126"/>
            <a:ext cx="8388350" cy="130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zh-CN" sz="2800"/>
              <a:t>        </a:t>
            </a:r>
            <a:r>
              <a:rPr lang="zh-CN" altLang="en-US" sz="2800"/>
              <a:t>反应速率可用</a:t>
            </a:r>
            <a:r>
              <a:rPr lang="zh-CN" altLang="en-US" sz="2800">
                <a:solidFill>
                  <a:srgbClr val="FF0066"/>
                </a:solidFill>
              </a:rPr>
              <a:t>单位时间、单位体积内</a:t>
            </a:r>
            <a:r>
              <a:rPr lang="zh-CN" altLang="en-US" sz="2800"/>
              <a:t>反应进度的变化</a:t>
            </a:r>
            <a:r>
              <a:rPr lang="en-US" altLang="zh-CN" sz="2800"/>
              <a:t>d</a:t>
            </a:r>
            <a:r>
              <a:rPr lang="en-US" altLang="zh-CN" sz="2800" i="1">
                <a:sym typeface="Symbol" pitchFamily="18" charset="2"/>
              </a:rPr>
              <a:t></a:t>
            </a:r>
            <a:r>
              <a:rPr lang="en-US" altLang="zh-CN" sz="2800" i="1"/>
              <a:t> </a:t>
            </a:r>
            <a:r>
              <a:rPr lang="en-US" altLang="zh-CN" sz="2800"/>
              <a:t>/(</a:t>
            </a:r>
            <a:r>
              <a:rPr lang="en-US" altLang="zh-CN" sz="2800" i="1"/>
              <a:t>V</a:t>
            </a:r>
            <a:r>
              <a:rPr lang="en-US" altLang="zh-CN" sz="2800"/>
              <a:t>d</a:t>
            </a:r>
            <a:r>
              <a:rPr lang="en-US" altLang="zh-CN" sz="2800" i="1"/>
              <a:t>t</a:t>
            </a:r>
            <a:r>
              <a:rPr lang="en-US" altLang="zh-CN" sz="2800"/>
              <a:t>)</a:t>
            </a:r>
            <a:r>
              <a:rPr lang="zh-CN" altLang="en-US" sz="2800"/>
              <a:t>来表示。</a:t>
            </a:r>
          </a:p>
        </p:txBody>
      </p:sp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4116389" y="4483101"/>
          <a:ext cx="47577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8" name="Equation" r:id="rId4" imgW="2031840" imgH="393480" progId="Equation.DSMT4">
                  <p:embed/>
                </p:oleObj>
              </mc:Choice>
              <mc:Fallback>
                <p:oleObj name="Equation" r:id="rId4" imgW="203184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9" y="4483101"/>
                        <a:ext cx="4757737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7" name="Text Box 7"/>
          <p:cNvSpPr txBox="1">
            <a:spLocks noChangeArrowheads="1"/>
          </p:cNvSpPr>
          <p:nvPr/>
        </p:nvSpPr>
        <p:spPr bwMode="auto">
          <a:xfrm>
            <a:off x="2027239" y="5778500"/>
            <a:ext cx="1952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>
                <a:latin typeface="Arial" charset="0"/>
                <a:ea typeface="宋体" pitchFamily="2" charset="-122"/>
              </a:rPr>
              <a:t>则</a:t>
            </a:r>
            <a:r>
              <a:rPr lang="en-US" altLang="zh-CN" i="1">
                <a:ea typeface="宋体" pitchFamily="2" charset="-122"/>
              </a:rPr>
              <a:t>v</a:t>
            </a:r>
            <a:r>
              <a:rPr lang="zh-CN" altLang="en-US">
                <a:latin typeface="Arial" charset="0"/>
                <a:ea typeface="宋体" pitchFamily="2" charset="-122"/>
              </a:rPr>
              <a:t>可表达为</a:t>
            </a:r>
            <a:r>
              <a:rPr lang="en-US" altLang="zh-CN">
                <a:latin typeface="Arial" charset="0"/>
                <a:ea typeface="宋体" pitchFamily="2" charset="-122"/>
              </a:rPr>
              <a:t>:</a:t>
            </a:r>
          </a:p>
        </p:txBody>
      </p:sp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4187825" y="5599114"/>
          <a:ext cx="45021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69" name="Equation" r:id="rId6" imgW="1790640" imgH="419040" progId="Equation.DSMT4">
                  <p:embed/>
                </p:oleObj>
              </mc:Choice>
              <mc:Fallback>
                <p:oleObj name="Equation" r:id="rId6" imgW="1790640" imgH="419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5599114"/>
                        <a:ext cx="450215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0" name="Rectangle 10"/>
          <p:cNvSpPr>
            <a:spLocks noGrp="1" noChangeArrowheads="1"/>
          </p:cNvSpPr>
          <p:nvPr>
            <p:ph type="title"/>
          </p:nvPr>
        </p:nvSpPr>
        <p:spPr>
          <a:xfrm>
            <a:off x="26988" y="214218"/>
            <a:ext cx="5060950" cy="579437"/>
          </a:xfrm>
          <a:noFill/>
          <a:ln/>
        </p:spPr>
        <p:txBody>
          <a:bodyPr/>
          <a:lstStyle/>
          <a:p>
            <a:r>
              <a:rPr lang="zh-CN" altLang="en-US" b="0" dirty="0"/>
              <a:t>二、反应速率的表示方法二</a:t>
            </a:r>
          </a:p>
        </p:txBody>
      </p: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5087938" y="2754314"/>
            <a:ext cx="29067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i="1">
                <a:ea typeface="宋体" pitchFamily="2" charset="-122"/>
              </a:rPr>
              <a:t>a</a:t>
            </a:r>
            <a:r>
              <a:rPr lang="en-US" altLang="zh-CN">
                <a:ea typeface="宋体" pitchFamily="2" charset="-122"/>
              </a:rPr>
              <a:t>A+</a:t>
            </a:r>
            <a:r>
              <a:rPr lang="en-US" altLang="zh-CN" i="1">
                <a:ea typeface="宋体" pitchFamily="2" charset="-122"/>
              </a:rPr>
              <a:t> d</a:t>
            </a:r>
            <a:r>
              <a:rPr lang="en-US" altLang="zh-CN">
                <a:ea typeface="宋体" pitchFamily="2" charset="-122"/>
              </a:rPr>
              <a:t>D </a:t>
            </a:r>
            <a:r>
              <a:rPr lang="en-US" altLang="zh-CN">
                <a:ea typeface="宋体" pitchFamily="2" charset="-122"/>
                <a:sym typeface="Symbol" pitchFamily="18" charset="2"/>
              </a:rPr>
              <a:t></a:t>
            </a:r>
            <a:r>
              <a:rPr lang="en-US" altLang="zh-CN" i="1">
                <a:ea typeface="宋体" pitchFamily="2" charset="-122"/>
              </a:rPr>
              <a:t>g</a:t>
            </a:r>
            <a:r>
              <a:rPr lang="en-US" altLang="zh-CN">
                <a:ea typeface="宋体" pitchFamily="2" charset="-122"/>
              </a:rPr>
              <a:t>G +</a:t>
            </a:r>
            <a:r>
              <a:rPr lang="en-US" altLang="zh-CN" i="1">
                <a:ea typeface="宋体" pitchFamily="2" charset="-122"/>
              </a:rPr>
              <a:t>h</a:t>
            </a:r>
            <a:r>
              <a:rPr lang="en-US" altLang="zh-CN">
                <a:ea typeface="宋体" pitchFamily="2" charset="-122"/>
              </a:rPr>
              <a:t>H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1919288" y="3475038"/>
            <a:ext cx="7956550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dirty="0">
                <a:ea typeface="宋体" pitchFamily="2" charset="-122"/>
              </a:rPr>
              <a:t>反应进度的变化与各反应组分物质的量的变化关系如下</a:t>
            </a:r>
            <a:r>
              <a:rPr lang="en-US" altLang="zh-CN" dirty="0">
                <a:ea typeface="宋体" pitchFamily="2" charset="-122"/>
              </a:rPr>
              <a:t>:</a:t>
            </a:r>
            <a:endParaRPr lang="en-US" altLang="zh-CN" i="1" dirty="0">
              <a:ea typeface="宋体" pitchFamily="2" charset="-122"/>
            </a:endParaRPr>
          </a:p>
        </p:txBody>
      </p:sp>
      <p:graphicFrame>
        <p:nvGraphicFramePr>
          <p:cNvPr id="148495" name="Object 15"/>
          <p:cNvGraphicFramePr>
            <a:graphicFrameLocks noChangeAspect="1"/>
          </p:cNvGraphicFramePr>
          <p:nvPr/>
        </p:nvGraphicFramePr>
        <p:xfrm>
          <a:off x="5702301" y="1628776"/>
          <a:ext cx="204946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70" name="Equation" r:id="rId8" imgW="1307880" imgH="469800" progId="Equation.DSMT4">
                  <p:embed/>
                </p:oleObj>
              </mc:Choice>
              <mc:Fallback>
                <p:oleObj name="Equation" r:id="rId8" imgW="1307880" imgH="469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1" y="1628776"/>
                        <a:ext cx="2049463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7" grpId="0"/>
      <p:bldP spid="148493" grpId="0"/>
      <p:bldP spid="1484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9444372" y="6245225"/>
            <a:ext cx="766428" cy="476250"/>
          </a:xfrm>
        </p:spPr>
        <p:txBody>
          <a:bodyPr/>
          <a:lstStyle/>
          <a:p>
            <a:fld id="{3EBED73A-6C28-43EB-8BE2-D33B3D1D54C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9269" name="AutoShape 5"/>
          <p:cNvSpPr>
            <a:spLocks/>
          </p:cNvSpPr>
          <p:nvPr/>
        </p:nvSpPr>
        <p:spPr bwMode="auto">
          <a:xfrm>
            <a:off x="1811339" y="2455864"/>
            <a:ext cx="433387" cy="3781425"/>
          </a:xfrm>
          <a:prstGeom prst="leftBrace">
            <a:avLst>
              <a:gd name="adj1" fmla="val 72711"/>
              <a:gd name="adj2" fmla="val 50000"/>
            </a:avLst>
          </a:prstGeom>
          <a:noFill/>
          <a:ln w="571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344739" y="2024063"/>
            <a:ext cx="1627187" cy="51911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FF00"/>
                </a:solidFill>
              </a:rPr>
              <a:t>平均速率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2352675" y="5969001"/>
            <a:ext cx="1695450" cy="51911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FF00"/>
                </a:solidFill>
              </a:rPr>
              <a:t>瞬时速率</a:t>
            </a: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46102" y="178431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三、平均速率与瞬时速率</a:t>
            </a:r>
          </a:p>
        </p:txBody>
      </p:sp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4152901" y="1846264"/>
          <a:ext cx="23399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4" name="Equation" r:id="rId4" imgW="1815840" imgH="634680" progId="Equation.DSMT4">
                  <p:embed/>
                </p:oleObj>
              </mc:Choice>
              <mc:Fallback>
                <p:oleObj name="Equation" r:id="rId4" imgW="1815840" imgH="6346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1" y="1846264"/>
                        <a:ext cx="23399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6" name="Object 22"/>
          <p:cNvGraphicFramePr>
            <a:graphicFrameLocks noChangeAspect="1"/>
          </p:cNvGraphicFramePr>
          <p:nvPr/>
        </p:nvGraphicFramePr>
        <p:xfrm>
          <a:off x="4152900" y="5773739"/>
          <a:ext cx="4859338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55" name="Equation" r:id="rId6" imgW="3949560" imgH="634680" progId="Equation.DSMT4">
                  <p:embed/>
                </p:oleObj>
              </mc:Choice>
              <mc:Fallback>
                <p:oleObj name="Equation" r:id="rId6" imgW="3949560" imgH="6346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773739"/>
                        <a:ext cx="4859338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37" name="Text Box 73"/>
          <p:cNvSpPr txBox="1">
            <a:spLocks noChangeArrowheads="1"/>
          </p:cNvSpPr>
          <p:nvPr/>
        </p:nvSpPr>
        <p:spPr bwMode="auto">
          <a:xfrm>
            <a:off x="3756026" y="981075"/>
            <a:ext cx="3908425" cy="59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2800"/>
              <a:t>2N</a:t>
            </a:r>
            <a:r>
              <a:rPr lang="en-US" altLang="zh-CN" sz="2800" baseline="-25000"/>
              <a:t>2</a:t>
            </a:r>
            <a:r>
              <a:rPr lang="en-US" altLang="zh-CN" sz="2800"/>
              <a:t>O</a:t>
            </a:r>
            <a:r>
              <a:rPr lang="en-US" altLang="zh-CN" sz="2800" baseline="-25000"/>
              <a:t>5  </a:t>
            </a:r>
            <a:r>
              <a:rPr lang="en-US" altLang="zh-CN" sz="2800"/>
              <a:t>= 4NO</a:t>
            </a:r>
            <a:r>
              <a:rPr lang="en-US" altLang="zh-CN" sz="2800" baseline="-25000"/>
              <a:t>2 </a:t>
            </a:r>
            <a:r>
              <a:rPr lang="en-US" altLang="zh-CN" sz="2800"/>
              <a:t>+ O</a:t>
            </a:r>
            <a:r>
              <a:rPr lang="en-US" altLang="zh-CN" sz="2800" baseline="-25000"/>
              <a:t>2</a:t>
            </a:r>
          </a:p>
        </p:txBody>
      </p:sp>
      <p:pic>
        <p:nvPicPr>
          <p:cNvPr id="139339" name="Picture 75" descr="t8-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76" y="2840867"/>
            <a:ext cx="3064852" cy="269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181169"/>
            <a:ext cx="12192000" cy="707886"/>
          </a:xfrm>
          <a:ln/>
        </p:spPr>
        <p:txBody>
          <a:bodyPr/>
          <a:lstStyle/>
          <a:p>
            <a:r>
              <a:rPr lang="zh-CN" altLang="en-US" sz="4000" b="1">
                <a:latin typeface="楷体_GB2312" pitchFamily="49" charset="-122"/>
                <a:ea typeface="楷体_GB2312" pitchFamily="49" charset="-122"/>
              </a:rPr>
              <a:t>第二节  反应速率理论</a:t>
            </a:r>
          </a:p>
        </p:txBody>
      </p:sp>
      <p:sp>
        <p:nvSpPr>
          <p:cNvPr id="57349" name="Text Box 5"/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2892425" y="288925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一、碰撞理论与活化能</a:t>
            </a:r>
          </a:p>
          <a:p>
            <a:pPr marL="0" indent="0">
              <a:lnSpc>
                <a:spcPct val="170000"/>
              </a:lnSpc>
              <a:spcBef>
                <a:spcPct val="0"/>
              </a:spcBef>
              <a:buNone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二、过渡状态理论            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1667" y="124689"/>
            <a:ext cx="697627" cy="707886"/>
          </a:xfrm>
        </p:spPr>
        <p:txBody>
          <a:bodyPr/>
          <a:lstStyle/>
          <a:p>
            <a:r>
              <a:rPr lang="zh-CN" altLang="en-US" sz="4000" dirty="0" smtClean="0">
                <a:effectLst/>
                <a:latin typeface="楷体_GB2312"/>
              </a:rPr>
              <a:t>例</a:t>
            </a:r>
            <a:endParaRPr lang="zh-CN" altLang="en-US" sz="4000" dirty="0">
              <a:effectLst/>
              <a:latin typeface="楷体_GB231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B3806-CBF7-4036-B138-A75AFB87F007}" type="slidenum">
              <a:rPr lang="en-US" altLang="zh-CN" smtClean="0"/>
              <a:pPr/>
              <a:t>7</a:t>
            </a:fld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830480" y="1295144"/>
            <a:ext cx="4009431" cy="486287"/>
            <a:chOff x="2351584" y="2312876"/>
            <a:chExt cx="4009431" cy="486287"/>
          </a:xfrm>
        </p:grpSpPr>
        <p:sp>
          <p:nvSpPr>
            <p:cNvPr id="5" name="文本框 4"/>
            <p:cNvSpPr txBox="1"/>
            <p:nvPr/>
          </p:nvSpPr>
          <p:spPr>
            <a:xfrm>
              <a:off x="2351584" y="2312876"/>
              <a:ext cx="4009431" cy="486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2HI             H</a:t>
              </a:r>
              <a:r>
                <a:rPr lang="en-US" altLang="zh-CN" sz="3200" baseline="-25000" dirty="0" smtClean="0"/>
                <a:t>2</a:t>
              </a:r>
              <a:r>
                <a:rPr lang="en-US" altLang="zh-CN" sz="3200" dirty="0" smtClean="0"/>
                <a:t> + I</a:t>
              </a:r>
              <a:r>
                <a:rPr lang="en-US" altLang="zh-CN" sz="3200" baseline="-25000" dirty="0" smtClean="0"/>
                <a:t>2</a:t>
              </a:r>
              <a:r>
                <a:rPr lang="en-US" altLang="zh-CN" sz="3200" dirty="0" smtClean="0"/>
                <a:t>      </a:t>
              </a:r>
              <a:endParaRPr lang="zh-CN" altLang="en-US" sz="3200" dirty="0"/>
            </a:p>
          </p:txBody>
        </p:sp>
        <p:cxnSp>
          <p:nvCxnSpPr>
            <p:cNvPr id="7" name="直接箭头连接符 6"/>
            <p:cNvCxnSpPr/>
            <p:nvPr/>
          </p:nvCxnSpPr>
          <p:spPr bwMode="auto">
            <a:xfrm>
              <a:off x="3431704" y="2528649"/>
              <a:ext cx="684076" cy="0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276388" y="1796718"/>
            <a:ext cx="6719712" cy="276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cs typeface="Times New Roman" panose="02020603050405020304" pitchFamily="18" charset="0"/>
              </a:rPr>
              <a:t>1.0 </a:t>
            </a:r>
            <a:r>
              <a:rPr lang="en-US" altLang="zh-CN" sz="2800" dirty="0" err="1" smtClean="0">
                <a:cs typeface="Times New Roman" panose="02020603050405020304" pitchFamily="18" charset="0"/>
              </a:rPr>
              <a:t>mol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/L 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HI, </a:t>
            </a:r>
            <a:r>
              <a:rPr lang="zh-CN" altLang="en-US" sz="2800" dirty="0">
                <a:cs typeface="Times New Roman" panose="02020603050405020304" pitchFamily="18" charset="0"/>
              </a:rPr>
              <a:t>按</a:t>
            </a:r>
            <a:r>
              <a:rPr lang="zh-CN" altLang="en-US" sz="2800" dirty="0" smtClean="0">
                <a:cs typeface="Times New Roman" panose="02020603050405020304" pitchFamily="18" charset="0"/>
              </a:rPr>
              <a:t>分子碰撞频率所对应的反应速度为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10</a:t>
            </a:r>
            <a:r>
              <a:rPr lang="en-US" altLang="zh-CN" sz="2800" baseline="30000" dirty="0" smtClean="0">
                <a:cs typeface="Times New Roman" panose="02020603050405020304" pitchFamily="18" charset="0"/>
              </a:rPr>
              <a:t>11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mol·L</a:t>
            </a:r>
            <a:r>
              <a:rPr lang="en-US" altLang="zh-CN" sz="2800" baseline="30000" dirty="0" smtClean="0">
                <a:cs typeface="Times New Roman" panose="02020603050405020304" pitchFamily="18" charset="0"/>
              </a:rPr>
              <a:t>-1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·S</a:t>
            </a:r>
            <a:r>
              <a:rPr lang="en-US" altLang="zh-CN" sz="2800" baseline="30000" dirty="0" smtClean="0">
                <a:cs typeface="Times New Roman" panose="02020603050405020304" pitchFamily="18" charset="0"/>
              </a:rPr>
              <a:t>-1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cs typeface="Times New Roman" panose="02020603050405020304" pitchFamily="18" charset="0"/>
              </a:rPr>
              <a:t>实际反应速率为：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3.5×10</a:t>
            </a:r>
            <a:r>
              <a:rPr lang="en-US" altLang="zh-CN" sz="2800" baseline="30000" dirty="0" smtClean="0">
                <a:cs typeface="Times New Roman" panose="02020603050405020304" pitchFamily="18" charset="0"/>
              </a:rPr>
              <a:t>-7 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mol·L</a:t>
            </a:r>
            <a:r>
              <a:rPr lang="en-US" altLang="zh-CN" sz="2800" baseline="30000" dirty="0" smtClean="0">
                <a:cs typeface="Times New Roman" panose="02020603050405020304" pitchFamily="18" charset="0"/>
              </a:rPr>
              <a:t>-1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·S</a:t>
            </a:r>
            <a:r>
              <a:rPr lang="en-US" altLang="zh-CN" sz="2800" baseline="30000" dirty="0" smtClean="0">
                <a:cs typeface="Times New Roman" panose="02020603050405020304" pitchFamily="18" charset="0"/>
              </a:rPr>
              <a:t>-1</a:t>
            </a:r>
            <a:endParaRPr lang="zh-CN" altLang="en-US" sz="2800" baseline="30000" dirty="0"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31"/>
          <a:stretch/>
        </p:blipFill>
        <p:spPr>
          <a:xfrm>
            <a:off x="6996100" y="847191"/>
            <a:ext cx="4879562" cy="4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28E6D-4D96-4488-97D6-5A0F17E58FA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013" y="219075"/>
            <a:ext cx="2847975" cy="579437"/>
          </a:xfrm>
        </p:spPr>
        <p:txBody>
          <a:bodyPr/>
          <a:lstStyle/>
          <a:p>
            <a:r>
              <a:rPr lang="zh-CN" altLang="en-US" dirty="0"/>
              <a:t>一、  碰撞理论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35332" y="1328770"/>
            <a:ext cx="18982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楷体_GB2312" pitchFamily="49" charset="-122"/>
              </a:rPr>
              <a:t>基本假定</a:t>
            </a:r>
            <a:r>
              <a:rPr lang="en-US" altLang="zh-CN" sz="2800" dirty="0">
                <a:solidFill>
                  <a:schemeClr val="accent2"/>
                </a:solidFill>
                <a:latin typeface="楷体_GB2312" pitchFamily="49" charset="-122"/>
              </a:rPr>
              <a:t>: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35332" y="1774565"/>
            <a:ext cx="705681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342900" indent="-342900" algn="just">
              <a:lnSpc>
                <a:spcPct val="200000"/>
              </a:lnSpc>
              <a:spcBef>
                <a:spcPct val="0"/>
              </a:spcBef>
              <a:buFontTx/>
              <a:buAutoNum type="circleNumDbPlain"/>
              <a:tabLst>
                <a:tab pos="441325" algn="l"/>
                <a:tab pos="685800" algn="l"/>
                <a:tab pos="4800600" algn="l"/>
                <a:tab pos="5410200" algn="l"/>
              </a:tabLst>
            </a:pPr>
            <a:r>
              <a:rPr lang="en-US" altLang="zh-CN" sz="2800" dirty="0">
                <a:latin typeface="楷体_GB2312" pitchFamily="49" charset="-122"/>
              </a:rPr>
              <a:t>  </a:t>
            </a:r>
            <a:r>
              <a:rPr lang="zh-CN" altLang="en-US" sz="2800" dirty="0">
                <a:latin typeface="楷体_GB2312" pitchFamily="49" charset="-122"/>
              </a:rPr>
              <a:t>分子必须经过碰撞才能发生反应</a:t>
            </a:r>
            <a:r>
              <a:rPr lang="en-US" altLang="zh-CN" sz="2800" dirty="0">
                <a:latin typeface="楷体_GB2312" pitchFamily="49" charset="-122"/>
              </a:rPr>
              <a:t>, </a:t>
            </a:r>
            <a:r>
              <a:rPr lang="zh-CN" altLang="en-US" sz="2800" dirty="0">
                <a:latin typeface="楷体_GB2312" pitchFamily="49" charset="-122"/>
              </a:rPr>
              <a:t>但却不是每次碰撞都能发生反应。</a:t>
            </a:r>
          </a:p>
          <a:p>
            <a:pPr marL="342900" indent="-342900" algn="just">
              <a:lnSpc>
                <a:spcPct val="200000"/>
              </a:lnSpc>
              <a:spcBef>
                <a:spcPct val="0"/>
              </a:spcBef>
              <a:tabLst>
                <a:tab pos="441325" algn="l"/>
                <a:tab pos="685800" algn="l"/>
                <a:tab pos="4800600" algn="l"/>
                <a:tab pos="5410200" algn="l"/>
              </a:tabLst>
            </a:pPr>
            <a:r>
              <a:rPr lang="zh-CN" altLang="en-US" sz="2800" dirty="0">
                <a:latin typeface="楷体_GB2312" pitchFamily="49" charset="-122"/>
              </a:rPr>
              <a:t>② 只有活化分子之间的碰撞才是有效碰撞。</a:t>
            </a:r>
          </a:p>
          <a:p>
            <a:pPr marL="342900" indent="-342900" algn="just">
              <a:lnSpc>
                <a:spcPct val="200000"/>
              </a:lnSpc>
              <a:spcBef>
                <a:spcPct val="0"/>
              </a:spcBef>
              <a:tabLst>
                <a:tab pos="441325" algn="l"/>
                <a:tab pos="685800" algn="l"/>
                <a:tab pos="4800600" algn="l"/>
                <a:tab pos="5410200" algn="l"/>
              </a:tabLst>
            </a:pPr>
            <a:r>
              <a:rPr lang="zh-CN" altLang="en-US" sz="2800" dirty="0">
                <a:latin typeface="楷体_GB2312" pitchFamily="49" charset="-122"/>
              </a:rPr>
              <a:t>③ 单位时间单位体积内发生的</a:t>
            </a:r>
            <a:r>
              <a:rPr lang="zh-CN" altLang="en-US" sz="2800" dirty="0">
                <a:solidFill>
                  <a:srgbClr val="FF0066"/>
                </a:solidFill>
                <a:latin typeface="楷体_GB2312" pitchFamily="49" charset="-122"/>
              </a:rPr>
              <a:t>有效碰撞</a:t>
            </a:r>
            <a:r>
              <a:rPr lang="zh-CN" altLang="en-US" sz="2800" dirty="0">
                <a:latin typeface="楷体_GB2312" pitchFamily="49" charset="-122"/>
              </a:rPr>
              <a:t>次数就是化学反应的速率。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524001" y="3020789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164" y="2168860"/>
            <a:ext cx="4381507" cy="3240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190C4-8246-418D-A00D-8FFF66E4A36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407368" y="976755"/>
            <a:ext cx="8229600" cy="139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CN" sz="2800" dirty="0">
                <a:latin typeface="楷体_GB2312" pitchFamily="49" charset="-122"/>
              </a:rPr>
              <a:t>    </a:t>
            </a:r>
            <a:r>
              <a:rPr kumimoji="1" lang="zh-CN" altLang="en-US" sz="2800" dirty="0">
                <a:latin typeface="楷体_GB2312" pitchFamily="49" charset="-122"/>
              </a:rPr>
              <a:t>有效碰撞：能发生化学反应的碰撞。</a:t>
            </a:r>
          </a:p>
          <a:p>
            <a:pPr algn="just">
              <a:lnSpc>
                <a:spcPct val="150000"/>
              </a:lnSpc>
            </a:pPr>
            <a:r>
              <a:rPr kumimoji="1" lang="zh-CN" altLang="en-US" sz="2800" dirty="0">
                <a:latin typeface="楷体_GB2312" pitchFamily="49" charset="-122"/>
              </a:rPr>
              <a:t>    弹性碰撞：不能发生化学反应的碰撞。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title"/>
          </p:nvPr>
        </p:nvSpPr>
        <p:spPr>
          <a:xfrm>
            <a:off x="1328739" y="143318"/>
            <a:ext cx="2622550" cy="579437"/>
          </a:xfrm>
          <a:noFill/>
          <a:ln/>
        </p:spPr>
        <p:txBody>
          <a:bodyPr/>
          <a:lstStyle/>
          <a:p>
            <a:r>
              <a:rPr lang="zh-CN" altLang="en-US" dirty="0"/>
              <a:t>一、碰撞理论</a:t>
            </a:r>
          </a:p>
        </p:txBody>
      </p:sp>
      <p:pic>
        <p:nvPicPr>
          <p:cNvPr id="114695" name="Picture 7" descr="07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2351089" y="3067050"/>
            <a:ext cx="3608387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640014" y="5157788"/>
            <a:ext cx="716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(a)</a:t>
            </a:r>
            <a:r>
              <a:rPr kumimoji="1" lang="zh-CN" altLang="en-US"/>
              <a:t>弹性碰撞                                </a:t>
            </a:r>
            <a:r>
              <a:rPr kumimoji="1" lang="en-US" altLang="zh-CN"/>
              <a:t>(b)</a:t>
            </a:r>
            <a:r>
              <a:rPr kumimoji="1" lang="zh-CN" altLang="en-US"/>
              <a:t>有效碰撞 </a:t>
            </a:r>
            <a:r>
              <a:rPr kumimoji="1" lang="zh-CN" altLang="en-US" baseline="30000"/>
              <a:t>*</a:t>
            </a:r>
          </a:p>
        </p:txBody>
      </p:sp>
      <p:pic>
        <p:nvPicPr>
          <p:cNvPr id="114697" name="Picture 9" descr="07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6311900" y="2924175"/>
            <a:ext cx="3608388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.1">
  <a:themeElements>
    <a:clrScheme name="6.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.1">
      <a:majorFont>
        <a:latin typeface="Arial"/>
        <a:ea typeface="华文新魏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6.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1954</TotalTime>
  <Words>2836</Words>
  <Application>Microsoft Office PowerPoint</Application>
  <PresentationFormat>宽屏</PresentationFormat>
  <Paragraphs>333</Paragraphs>
  <Slides>39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39</vt:i4>
      </vt:variant>
    </vt:vector>
  </HeadingPairs>
  <TitlesOfParts>
    <vt:vector size="54" baseType="lpstr">
      <vt:lpstr>黑体</vt:lpstr>
      <vt:lpstr>华文琥珀</vt:lpstr>
      <vt:lpstr>华文新魏</vt:lpstr>
      <vt:lpstr>楷体_GB2312</vt:lpstr>
      <vt:lpstr>宋体</vt:lpstr>
      <vt:lpstr>Arial</vt:lpstr>
      <vt:lpstr>Cambria Math</vt:lpstr>
      <vt:lpstr>Symbol</vt:lpstr>
      <vt:lpstr>Times New Roman</vt:lpstr>
      <vt:lpstr>Wingdings</vt:lpstr>
      <vt:lpstr>6.1</vt:lpstr>
      <vt:lpstr>Equation</vt:lpstr>
      <vt:lpstr>公式</vt:lpstr>
      <vt:lpstr>Microsoft 公式 3.0</vt:lpstr>
      <vt:lpstr>Microsoft Word 文档</vt:lpstr>
      <vt:lpstr>第七章  化学动力学</vt:lpstr>
      <vt:lpstr>第一节  反应速率的表示方法</vt:lpstr>
      <vt:lpstr>一、反应速率的表示方法一</vt:lpstr>
      <vt:lpstr>二、反应速率的表示方法二</vt:lpstr>
      <vt:lpstr>PowerPoint 演示文稿</vt:lpstr>
      <vt:lpstr>第二节  反应速率理论</vt:lpstr>
      <vt:lpstr>例</vt:lpstr>
      <vt:lpstr>一、  碰撞理论</vt:lpstr>
      <vt:lpstr>一、碰撞理论</vt:lpstr>
      <vt:lpstr>PowerPoint 演示文稿</vt:lpstr>
      <vt:lpstr>例</vt:lpstr>
      <vt:lpstr>PowerPoint 演示文稿</vt:lpstr>
      <vt:lpstr>过渡态理论(transition state theory）</vt:lpstr>
      <vt:lpstr>二、 过渡态理论(transition state theory, TST） </vt:lpstr>
      <vt:lpstr>第三节 浓度对化学反应速率的影响</vt:lpstr>
      <vt:lpstr>一、基元反应与复合反应</vt:lpstr>
      <vt:lpstr>二、速率方程与质量作用定律程</vt:lpstr>
      <vt:lpstr>二、速率方程与质量作用定律程</vt:lpstr>
      <vt:lpstr>三、反应分子数与反应级数</vt:lpstr>
      <vt:lpstr>反应级数 </vt:lpstr>
      <vt:lpstr>四、  简单级数反应的速率方程</vt:lpstr>
      <vt:lpstr>一. 一级反应</vt:lpstr>
      <vt:lpstr>一. 一级反应</vt:lpstr>
      <vt:lpstr>一. 一级反应</vt:lpstr>
      <vt:lpstr>一. 一级反应</vt:lpstr>
      <vt:lpstr>PowerPoint 演示文稿</vt:lpstr>
      <vt:lpstr>PowerPoint 演示文稿</vt:lpstr>
      <vt:lpstr>PowerPoint 演示文稿</vt:lpstr>
      <vt:lpstr>PowerPoint 演示文稿</vt:lpstr>
      <vt:lpstr>简单级数反应的速率方程</vt:lpstr>
      <vt:lpstr>二. 简单二级反应</vt:lpstr>
      <vt:lpstr>二. 简单二级反应</vt:lpstr>
      <vt:lpstr>二. 二级反应</vt:lpstr>
      <vt:lpstr>二. 简单二级反应——特征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pharm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化学动力学</dc:title>
  <dc:creator>LinBing</dc:creator>
  <cp:lastModifiedBy>zhou zhongzhen</cp:lastModifiedBy>
  <cp:revision>443</cp:revision>
  <dcterms:created xsi:type="dcterms:W3CDTF">2007-04-14T07:34:02Z</dcterms:created>
  <dcterms:modified xsi:type="dcterms:W3CDTF">2019-11-25T17:26:15Z</dcterms:modified>
</cp:coreProperties>
</file>