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4" r:id="rId2"/>
  </p:sldMasterIdLst>
  <p:notesMasterIdLst>
    <p:notesMasterId r:id="rId58"/>
  </p:notesMasterIdLst>
  <p:sldIdLst>
    <p:sldId id="685" r:id="rId3"/>
    <p:sldId id="262" r:id="rId4"/>
    <p:sldId id="261" r:id="rId5"/>
    <p:sldId id="334" r:id="rId6"/>
    <p:sldId id="335" r:id="rId7"/>
    <p:sldId id="326" r:id="rId8"/>
    <p:sldId id="279" r:id="rId9"/>
    <p:sldId id="429" r:id="rId10"/>
    <p:sldId id="281" r:id="rId11"/>
    <p:sldId id="314" r:id="rId12"/>
    <p:sldId id="317" r:id="rId13"/>
    <p:sldId id="430" r:id="rId14"/>
    <p:sldId id="431" r:id="rId15"/>
    <p:sldId id="432" r:id="rId16"/>
    <p:sldId id="289" r:id="rId17"/>
    <p:sldId id="339" r:id="rId18"/>
    <p:sldId id="341" r:id="rId19"/>
    <p:sldId id="409" r:id="rId20"/>
    <p:sldId id="411" r:id="rId21"/>
    <p:sldId id="343" r:id="rId22"/>
    <p:sldId id="433" r:id="rId23"/>
    <p:sldId id="434" r:id="rId24"/>
    <p:sldId id="356" r:id="rId25"/>
    <p:sldId id="435" r:id="rId26"/>
    <p:sldId id="436" r:id="rId27"/>
    <p:sldId id="437" r:id="rId28"/>
    <p:sldId id="438" r:id="rId29"/>
    <p:sldId id="379" r:id="rId30"/>
    <p:sldId id="439" r:id="rId31"/>
    <p:sldId id="405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  <p:sldId id="369" r:id="rId43"/>
    <p:sldId id="370" r:id="rId44"/>
    <p:sldId id="376" r:id="rId45"/>
    <p:sldId id="372" r:id="rId46"/>
    <p:sldId id="373" r:id="rId47"/>
    <p:sldId id="401" r:id="rId48"/>
    <p:sldId id="400" r:id="rId49"/>
    <p:sldId id="402" r:id="rId50"/>
    <p:sldId id="389" r:id="rId51"/>
    <p:sldId id="391" r:id="rId52"/>
    <p:sldId id="392" r:id="rId53"/>
    <p:sldId id="395" r:id="rId54"/>
    <p:sldId id="396" r:id="rId55"/>
    <p:sldId id="398" r:id="rId56"/>
    <p:sldId id="684" r:id="rId57"/>
  </p:sldIdLst>
  <p:sldSz cx="12192000" cy="6858000"/>
  <p:notesSz cx="7099300" cy="10234613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FF3300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8" autoAdjust="0"/>
  </p:normalViewPr>
  <p:slideViewPr>
    <p:cSldViewPr>
      <p:cViewPr varScale="1">
        <p:scale>
          <a:sx n="101" d="100"/>
          <a:sy n="101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75" d="100"/>
          <a:sy n="75" d="100"/>
        </p:scale>
        <p:origin x="3954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zhen zhou" userId="398df0bef3a26ccf" providerId="LiveId" clId="{E338A901-7D61-4774-843C-C0CFD21DAA0B}"/>
    <pc:docChg chg="undo custSel modSld">
      <pc:chgData name="zhongzhen zhou" userId="398df0bef3a26ccf" providerId="LiveId" clId="{E338A901-7D61-4774-843C-C0CFD21DAA0B}" dt="2017-11-29T14:37:15.024" v="95" actId="1076"/>
      <pc:docMkLst>
        <pc:docMk/>
      </pc:docMkLst>
      <pc:sldChg chg="modSp">
        <pc:chgData name="zhongzhen zhou" userId="398df0bef3a26ccf" providerId="LiveId" clId="{E338A901-7D61-4774-843C-C0CFD21DAA0B}" dt="2017-11-29T14:24:50.960" v="22" actId="1076"/>
        <pc:sldMkLst>
          <pc:docMk/>
          <pc:sldMk cId="3969700350" sldId="360"/>
        </pc:sldMkLst>
        <pc:spChg chg="mod">
          <ac:chgData name="zhongzhen zhou" userId="398df0bef3a26ccf" providerId="LiveId" clId="{E338A901-7D61-4774-843C-C0CFD21DAA0B}" dt="2017-11-29T14:24:47.136" v="20" actId="1076"/>
          <ac:spMkLst>
            <pc:docMk/>
            <pc:sldMk cId="3969700350" sldId="360"/>
            <ac:spMk id="9218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4:50.960" v="22" actId="1076"/>
          <ac:graphicFrameMkLst>
            <pc:docMk/>
            <pc:sldMk cId="3969700350" sldId="360"/>
            <ac:graphicFrameMk id="9226" creationId="{00000000-0000-0000-0000-000000000000}"/>
          </ac:graphicFrameMkLst>
        </pc:graphicFrameChg>
      </pc:sldChg>
      <pc:sldChg chg="modSp">
        <pc:chgData name="zhongzhen zhou" userId="398df0bef3a26ccf" providerId="LiveId" clId="{E338A901-7D61-4774-843C-C0CFD21DAA0B}" dt="2017-11-29T14:31:53.523" v="52" actId="1076"/>
        <pc:sldMkLst>
          <pc:docMk/>
          <pc:sldMk cId="1560666591" sldId="361"/>
        </pc:sldMkLst>
        <pc:spChg chg="mod">
          <ac:chgData name="zhongzhen zhou" userId="398df0bef3a26ccf" providerId="LiveId" clId="{E338A901-7D61-4774-843C-C0CFD21DAA0B}" dt="2017-11-29T14:31:53.523" v="52" actId="1076"/>
          <ac:spMkLst>
            <pc:docMk/>
            <pc:sldMk cId="1560666591" sldId="361"/>
            <ac:spMk id="4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2:05.022" v="56" actId="403"/>
        <pc:sldMkLst>
          <pc:docMk/>
          <pc:sldMk cId="304194805" sldId="362"/>
        </pc:sldMkLst>
        <pc:spChg chg="mod">
          <ac:chgData name="zhongzhen zhou" userId="398df0bef3a26ccf" providerId="LiveId" clId="{E338A901-7D61-4774-843C-C0CFD21DAA0B}" dt="2017-11-29T14:32:05.022" v="56" actId="403"/>
          <ac:spMkLst>
            <pc:docMk/>
            <pc:sldMk cId="304194805" sldId="362"/>
            <ac:spMk id="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5:26.671" v="26" actId="1076"/>
          <ac:spMkLst>
            <pc:docMk/>
            <pc:sldMk cId="304194805" sldId="362"/>
            <ac:spMk id="10277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5:33.556" v="29" actId="14100"/>
          <ac:spMkLst>
            <pc:docMk/>
            <pc:sldMk cId="304194805" sldId="362"/>
            <ac:spMk id="10329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5:24.448" v="25" actId="1076"/>
          <ac:graphicFrameMkLst>
            <pc:docMk/>
            <pc:sldMk cId="304194805" sldId="362"/>
            <ac:graphicFrameMk id="10285" creationId="{00000000-0000-0000-0000-000000000000}"/>
          </ac:graphicFrameMkLst>
        </pc:graphicFrameChg>
      </pc:sldChg>
      <pc:sldChg chg="addSp delSp modSp delAnim">
        <pc:chgData name="zhongzhen zhou" userId="398df0bef3a26ccf" providerId="LiveId" clId="{E338A901-7D61-4774-843C-C0CFD21DAA0B}" dt="2017-11-29T14:32:22.364" v="62" actId="20577"/>
        <pc:sldMkLst>
          <pc:docMk/>
          <pc:sldMk cId="2332177119" sldId="366"/>
        </pc:sldMkLst>
        <pc:spChg chg="add mod">
          <ac:chgData name="zhongzhen zhou" userId="398df0bef3a26ccf" providerId="LiveId" clId="{E338A901-7D61-4774-843C-C0CFD21DAA0B}" dt="2017-11-29T14:26:39.223" v="37" actId="1076"/>
          <ac:spMkLst>
            <pc:docMk/>
            <pc:sldMk cId="2332177119" sldId="366"/>
            <ac:spMk id="4" creationId="{EA0227AA-67A9-4936-8EF5-E59B66143A50}"/>
          </ac:spMkLst>
        </pc:spChg>
        <pc:spChg chg="del mod">
          <ac:chgData name="zhongzhen zhou" userId="398df0bef3a26ccf" providerId="LiveId" clId="{E338A901-7D61-4774-843C-C0CFD21DAA0B}" dt="2017-11-29T14:26:40.943" v="38" actId="478"/>
          <ac:spMkLst>
            <pc:docMk/>
            <pc:sldMk cId="2332177119" sldId="366"/>
            <ac:spMk id="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2:12.085" v="59" actId="403"/>
          <ac:spMkLst>
            <pc:docMk/>
            <pc:sldMk cId="2332177119" sldId="366"/>
            <ac:spMk id="7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2:22.364" v="62" actId="20577"/>
          <ac:spMkLst>
            <pc:docMk/>
            <pc:sldMk cId="2332177119" sldId="366"/>
            <ac:spMk id="13315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7:40.922" v="41"/>
        <pc:sldMkLst>
          <pc:docMk/>
          <pc:sldMk cId="1918854619" sldId="370"/>
        </pc:sldMkLst>
        <pc:spChg chg="add">
          <ac:chgData name="zhongzhen zhou" userId="398df0bef3a26ccf" providerId="LiveId" clId="{E338A901-7D61-4774-843C-C0CFD21DAA0B}" dt="2017-11-29T14:27:40.922" v="41"/>
          <ac:spMkLst>
            <pc:docMk/>
            <pc:sldMk cId="1918854619" sldId="370"/>
            <ac:spMk id="14" creationId="{BD0EB7D7-71AD-40D6-B654-154EE4062410}"/>
          </ac:spMkLst>
        </pc:spChg>
      </pc:sldChg>
      <pc:sldChg chg="modSp">
        <pc:chgData name="zhongzhen zhou" userId="398df0bef3a26ccf" providerId="LiveId" clId="{E338A901-7D61-4774-843C-C0CFD21DAA0B}" dt="2017-11-29T14:27:48.295" v="42" actId="1076"/>
        <pc:sldMkLst>
          <pc:docMk/>
          <pc:sldMk cId="239067688" sldId="372"/>
        </pc:sldMkLst>
        <pc:spChg chg="mod">
          <ac:chgData name="zhongzhen zhou" userId="398df0bef3a26ccf" providerId="LiveId" clId="{E338A901-7D61-4774-843C-C0CFD21DAA0B}" dt="2017-11-29T14:27:48.295" v="42" actId="1076"/>
          <ac:spMkLst>
            <pc:docMk/>
            <pc:sldMk cId="239067688" sldId="372"/>
            <ac:spMk id="3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53.078" v="43" actId="1076"/>
        <pc:sldMkLst>
          <pc:docMk/>
          <pc:sldMk cId="2445750099" sldId="373"/>
        </pc:sldMkLst>
        <pc:spChg chg="mod">
          <ac:chgData name="zhongzhen zhou" userId="398df0bef3a26ccf" providerId="LiveId" clId="{E338A901-7D61-4774-843C-C0CFD21DAA0B}" dt="2017-11-29T14:27:53.078" v="43" actId="1076"/>
          <ac:spMkLst>
            <pc:docMk/>
            <pc:sldMk cId="2445750099" sldId="373"/>
            <ac:spMk id="15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20.151" v="39" actId="1076"/>
        <pc:sldMkLst>
          <pc:docMk/>
          <pc:sldMk cId="2459115432" sldId="376"/>
        </pc:sldMkLst>
        <pc:spChg chg="mod">
          <ac:chgData name="zhongzhen zhou" userId="398df0bef3a26ccf" providerId="LiveId" clId="{E338A901-7D61-4774-843C-C0CFD21DAA0B}" dt="2017-11-29T14:27:20.151" v="39" actId="1076"/>
          <ac:spMkLst>
            <pc:docMk/>
            <pc:sldMk cId="2459115432" sldId="376"/>
            <ac:spMk id="29" creationId="{00000000-0000-0000-0000-000000000000}"/>
          </ac:spMkLst>
        </pc:spChg>
      </pc:sldChg>
      <pc:sldChg chg="delSp">
        <pc:chgData name="zhongzhen zhou" userId="398df0bef3a26ccf" providerId="LiveId" clId="{E338A901-7D61-4774-843C-C0CFD21DAA0B}" dt="2017-11-29T14:27:31.775" v="40" actId="478"/>
        <pc:sldMkLst>
          <pc:docMk/>
          <pc:sldMk cId="2720743544" sldId="384"/>
        </pc:sldMkLst>
        <pc:spChg chg="del">
          <ac:chgData name="zhongzhen zhou" userId="398df0bef3a26ccf" providerId="LiveId" clId="{E338A901-7D61-4774-843C-C0CFD21DAA0B}" dt="2017-11-29T14:27:31.775" v="40" actId="478"/>
          <ac:spMkLst>
            <pc:docMk/>
            <pc:sldMk cId="2720743544" sldId="384"/>
            <ac:spMk id="19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8:09.056" v="47"/>
        <pc:sldMkLst>
          <pc:docMk/>
          <pc:sldMk cId="853509985" sldId="389"/>
        </pc:sldMkLst>
        <pc:spChg chg="add">
          <ac:chgData name="zhongzhen zhou" userId="398df0bef3a26ccf" providerId="LiveId" clId="{E338A901-7D61-4774-843C-C0CFD21DAA0B}" dt="2017-11-29T14:28:09.056" v="47"/>
          <ac:spMkLst>
            <pc:docMk/>
            <pc:sldMk cId="853509985" sldId="389"/>
            <ac:spMk id="3" creationId="{CD3B9A64-69C5-4066-9825-4E3CBF04696F}"/>
          </ac:spMkLst>
        </pc:spChg>
      </pc:sldChg>
      <pc:sldChg chg="modSp">
        <pc:chgData name="zhongzhen zhou" userId="398df0bef3a26ccf" providerId="LiveId" clId="{E338A901-7D61-4774-843C-C0CFD21DAA0B}" dt="2017-11-29T14:28:14.319" v="48" actId="113"/>
        <pc:sldMkLst>
          <pc:docMk/>
          <pc:sldMk cId="147970020" sldId="391"/>
        </pc:sldMkLst>
        <pc:spChg chg="mod">
          <ac:chgData name="zhongzhen zhou" userId="398df0bef3a26ccf" providerId="LiveId" clId="{E338A901-7D61-4774-843C-C0CFD21DAA0B}" dt="2017-11-29T14:28:14.319" v="48" actId="113"/>
          <ac:spMkLst>
            <pc:docMk/>
            <pc:sldMk cId="147970020" sldId="391"/>
            <ac:spMk id="3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7:15.024" v="95" actId="1076"/>
        <pc:sldMkLst>
          <pc:docMk/>
          <pc:sldMk cId="2595745684" sldId="395"/>
        </pc:sldMkLst>
        <pc:spChg chg="mod">
          <ac:chgData name="zhongzhen zhou" userId="398df0bef3a26ccf" providerId="LiveId" clId="{E338A901-7D61-4774-843C-C0CFD21DAA0B}" dt="2017-11-29T14:36:50.656" v="86" actId="14100"/>
          <ac:spMkLst>
            <pc:docMk/>
            <pc:sldMk cId="2595745684" sldId="395"/>
            <ac:spMk id="6200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7:15.024" v="95" actId="1076"/>
          <ac:spMkLst>
            <pc:docMk/>
            <pc:sldMk cId="2595745684" sldId="395"/>
            <ac:spMk id="6203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6:26.296" v="83" actId="14100"/>
          <ac:spMkLst>
            <pc:docMk/>
            <pc:sldMk cId="2595745684" sldId="395"/>
            <ac:spMk id="6204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7:13.231" v="94" actId="14100"/>
          <ac:spMkLst>
            <pc:docMk/>
            <pc:sldMk cId="2595745684" sldId="395"/>
            <ac:spMk id="620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6:43.392" v="84" actId="14100"/>
          <ac:spMkLst>
            <pc:docMk/>
            <pc:sldMk cId="2595745684" sldId="395"/>
            <ac:spMk id="6209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5:12.353" v="75" actId="1076"/>
        <pc:sldMkLst>
          <pc:docMk/>
          <pc:sldMk cId="151880503" sldId="396"/>
        </pc:sldMkLst>
        <pc:spChg chg="mod">
          <ac:chgData name="zhongzhen zhou" userId="398df0bef3a26ccf" providerId="LiveId" clId="{E338A901-7D61-4774-843C-C0CFD21DAA0B}" dt="2017-11-29T14:34:58.241" v="71" actId="1076"/>
          <ac:spMkLst>
            <pc:docMk/>
            <pc:sldMk cId="151880503" sldId="396"/>
            <ac:spMk id="7179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5:04.057" v="73" actId="1076"/>
          <ac:spMkLst>
            <pc:docMk/>
            <pc:sldMk cId="151880503" sldId="396"/>
            <ac:spMk id="718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5:12.353" v="75" actId="1076"/>
          <ac:spMkLst>
            <pc:docMk/>
            <pc:sldMk cId="151880503" sldId="396"/>
            <ac:spMk id="7256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35:02.161" v="72" actId="1076"/>
          <ac:graphicFrameMkLst>
            <pc:docMk/>
            <pc:sldMk cId="151880503" sldId="396"/>
            <ac:graphicFrameMk id="7181" creationId="{00000000-0000-0000-0000-000000000000}"/>
          </ac:graphicFrameMkLst>
        </pc:graphicFrameChg>
        <pc:graphicFrameChg chg="mod">
          <ac:chgData name="zhongzhen zhou" userId="398df0bef3a26ccf" providerId="LiveId" clId="{E338A901-7D61-4774-843C-C0CFD21DAA0B}" dt="2017-11-29T14:35:08.738" v="74" actId="1076"/>
          <ac:graphicFrameMkLst>
            <pc:docMk/>
            <pc:sldMk cId="151880503" sldId="396"/>
            <ac:graphicFrameMk id="7184" creationId="{00000000-0000-0000-0000-000000000000}"/>
          </ac:graphicFrameMkLst>
        </pc:graphicFrameChg>
      </pc:sldChg>
      <pc:sldChg chg="modSp">
        <pc:chgData name="zhongzhen zhou" userId="398df0bef3a26ccf" providerId="LiveId" clId="{E338A901-7D61-4774-843C-C0CFD21DAA0B}" dt="2017-11-29T14:34:38.281" v="68" actId="1076"/>
        <pc:sldMkLst>
          <pc:docMk/>
          <pc:sldMk cId="4236117372" sldId="398"/>
        </pc:sldMkLst>
        <pc:spChg chg="mod">
          <ac:chgData name="zhongzhen zhou" userId="398df0bef3a26ccf" providerId="LiveId" clId="{E338A901-7D61-4774-843C-C0CFD21DAA0B}" dt="2017-11-29T14:34:38.281" v="68" actId="1076"/>
          <ac:spMkLst>
            <pc:docMk/>
            <pc:sldMk cId="4236117372" sldId="398"/>
            <ac:spMk id="41005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34:33.769" v="66" actId="1076"/>
          <ac:spMkLst>
            <pc:docMk/>
            <pc:sldMk cId="4236117372" sldId="398"/>
            <ac:spMk id="41006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34:20.185" v="64" actId="14100"/>
        <pc:sldMkLst>
          <pc:docMk/>
          <pc:sldMk cId="3812293993" sldId="400"/>
        </pc:sldMkLst>
        <pc:spChg chg="mod">
          <ac:chgData name="zhongzhen zhou" userId="398df0bef3a26ccf" providerId="LiveId" clId="{E338A901-7D61-4774-843C-C0CFD21DAA0B}" dt="2017-11-29T14:34:20.185" v="64" actId="14100"/>
          <ac:spMkLst>
            <pc:docMk/>
            <pc:sldMk cId="3812293993" sldId="400"/>
            <ac:spMk id="3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28:03.014" v="45" actId="1076"/>
          <ac:spMkLst>
            <pc:docMk/>
            <pc:sldMk cId="3812293993" sldId="400"/>
            <ac:spMk id="4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7:58.646" v="44" actId="1076"/>
        <pc:sldMkLst>
          <pc:docMk/>
          <pc:sldMk cId="2462826187" sldId="401"/>
        </pc:sldMkLst>
        <pc:spChg chg="mod">
          <ac:chgData name="zhongzhen zhou" userId="398df0bef3a26ccf" providerId="LiveId" clId="{E338A901-7D61-4774-843C-C0CFD21DAA0B}" dt="2017-11-29T14:27:58.646" v="44" actId="1076"/>
          <ac:spMkLst>
            <pc:docMk/>
            <pc:sldMk cId="2462826187" sldId="401"/>
            <ac:spMk id="4" creationId="{00000000-0000-0000-0000-000000000000}"/>
          </ac:spMkLst>
        </pc:spChg>
      </pc:sldChg>
      <pc:sldChg chg="addSp">
        <pc:chgData name="zhongzhen zhou" userId="398df0bef3a26ccf" providerId="LiveId" clId="{E338A901-7D61-4774-843C-C0CFD21DAA0B}" dt="2017-11-29T14:28:06.509" v="46"/>
        <pc:sldMkLst>
          <pc:docMk/>
          <pc:sldMk cId="1962657233" sldId="402"/>
        </pc:sldMkLst>
        <pc:spChg chg="add">
          <ac:chgData name="zhongzhen zhou" userId="398df0bef3a26ccf" providerId="LiveId" clId="{E338A901-7D61-4774-843C-C0CFD21DAA0B}" dt="2017-11-29T14:28:06.509" v="46"/>
          <ac:spMkLst>
            <pc:docMk/>
            <pc:sldMk cId="1962657233" sldId="402"/>
            <ac:spMk id="6" creationId="{38C1C0CF-F133-48CE-94DE-CFEB155ABFD0}"/>
          </ac:spMkLst>
        </pc:spChg>
      </pc:sldChg>
      <pc:sldChg chg="modSp">
        <pc:chgData name="zhongzhen zhou" userId="398df0bef3a26ccf" providerId="LiveId" clId="{E338A901-7D61-4774-843C-C0CFD21DAA0B}" dt="2017-11-29T13:56:15.116" v="9" actId="1076"/>
        <pc:sldMkLst>
          <pc:docMk/>
          <pc:sldMk cId="927363456" sldId="415"/>
        </pc:sldMkLst>
        <pc:spChg chg="mod">
          <ac:chgData name="zhongzhen zhou" userId="398df0bef3a26ccf" providerId="LiveId" clId="{E338A901-7D61-4774-843C-C0CFD21DAA0B}" dt="2017-11-29T13:56:11.953" v="8" actId="403"/>
          <ac:spMkLst>
            <pc:docMk/>
            <pc:sldMk cId="927363456" sldId="415"/>
            <ac:spMk id="239619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3:55:53.764" v="5" actId="1076"/>
          <ac:spMkLst>
            <pc:docMk/>
            <pc:sldMk cId="927363456" sldId="415"/>
            <ac:spMk id="239622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3:56:00.517" v="7" actId="1076"/>
          <ac:spMkLst>
            <pc:docMk/>
            <pc:sldMk cId="927363456" sldId="415"/>
            <ac:spMk id="239625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3:56:15.116" v="9" actId="1076"/>
          <ac:graphicFrameMkLst>
            <pc:docMk/>
            <pc:sldMk cId="927363456" sldId="415"/>
            <ac:graphicFrameMk id="239620" creationId="{00000000-0000-0000-0000-000000000000}"/>
          </ac:graphicFrameMkLst>
        </pc:graphicFrameChg>
        <pc:graphicFrameChg chg="mod">
          <ac:chgData name="zhongzhen zhou" userId="398df0bef3a26ccf" providerId="LiveId" clId="{E338A901-7D61-4774-843C-C0CFD21DAA0B}" dt="2017-11-29T13:55:57.085" v="6" actId="1076"/>
          <ac:graphicFrameMkLst>
            <pc:docMk/>
            <pc:sldMk cId="927363456" sldId="415"/>
            <ac:graphicFrameMk id="239623" creationId="{00000000-0000-0000-0000-000000000000}"/>
          </ac:graphicFrameMkLst>
        </pc:graphicFrameChg>
      </pc:sldChg>
      <pc:sldChg chg="modSp modAnim">
        <pc:chgData name="zhongzhen zhou" userId="398df0bef3a26ccf" providerId="LiveId" clId="{E338A901-7D61-4774-843C-C0CFD21DAA0B}" dt="2017-11-29T14:28:35.064" v="49" actId="20577"/>
        <pc:sldMkLst>
          <pc:docMk/>
          <pc:sldMk cId="3145063805" sldId="423"/>
        </pc:sldMkLst>
        <pc:spChg chg="mod">
          <ac:chgData name="zhongzhen zhou" userId="398df0bef3a26ccf" providerId="LiveId" clId="{E338A901-7D61-4774-843C-C0CFD21DAA0B}" dt="2017-11-29T14:28:35.064" v="49" actId="20577"/>
          <ac:spMkLst>
            <pc:docMk/>
            <pc:sldMk cId="3145063805" sldId="423"/>
            <ac:spMk id="181250" creationId="{00000000-0000-0000-0000-000000000000}"/>
          </ac:spMkLst>
        </pc:spChg>
        <pc:spChg chg="mod">
          <ac:chgData name="zhongzhen zhou" userId="398df0bef3a26ccf" providerId="LiveId" clId="{E338A901-7D61-4774-843C-C0CFD21DAA0B}" dt="2017-11-29T14:04:35.004" v="18" actId="20577"/>
          <ac:spMkLst>
            <pc:docMk/>
            <pc:sldMk cId="3145063805" sldId="423"/>
            <ac:spMk id="181261" creationId="{00000000-0000-0000-0000-000000000000}"/>
          </ac:spMkLst>
        </pc:spChg>
      </pc:sldChg>
      <pc:sldChg chg="modSp">
        <pc:chgData name="zhongzhen zhou" userId="398df0bef3a26ccf" providerId="LiveId" clId="{E338A901-7D61-4774-843C-C0CFD21DAA0B}" dt="2017-11-29T14:28:51.173" v="51" actId="1076"/>
        <pc:sldMkLst>
          <pc:docMk/>
          <pc:sldMk cId="1206376669" sldId="427"/>
        </pc:sldMkLst>
        <pc:spChg chg="mod">
          <ac:chgData name="zhongzhen zhou" userId="398df0bef3a26ccf" providerId="LiveId" clId="{E338A901-7D61-4774-843C-C0CFD21DAA0B}" dt="2017-11-29T14:28:49.174" v="50" actId="1076"/>
          <ac:spMkLst>
            <pc:docMk/>
            <pc:sldMk cId="1206376669" sldId="427"/>
            <ac:spMk id="233481" creationId="{00000000-0000-0000-0000-000000000000}"/>
          </ac:spMkLst>
        </pc:spChg>
        <pc:graphicFrameChg chg="mod">
          <ac:chgData name="zhongzhen zhou" userId="398df0bef3a26ccf" providerId="LiveId" clId="{E338A901-7D61-4774-843C-C0CFD21DAA0B}" dt="2017-11-29T14:28:51.173" v="51" actId="1076"/>
          <ac:graphicFrameMkLst>
            <pc:docMk/>
            <pc:sldMk cId="1206376669" sldId="427"/>
            <ac:graphicFrameMk id="233476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8A071-8CB9-4F2B-B662-60FD54F75FAD}" type="doc">
      <dgm:prSet loTypeId="urn:microsoft.com/office/officeart/2005/8/layout/orgChart1" loCatId="hierarchy" qsTypeId="urn:microsoft.com/office/officeart/2005/8/quickstyle/3d2" qsCatId="3D" csTypeId="urn:microsoft.com/office/officeart/2005/8/colors/accent0_1" csCatId="mainScheme" phldr="1"/>
      <dgm:spPr/>
    </dgm:pt>
    <dgm:pt modelId="{848A55DD-6E9D-40AE-AB79-D864E551C96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gm:t>
    </dgm:pt>
    <dgm:pt modelId="{C256582D-FCCE-4653-A1EE-265DC04B820A}" type="par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A8320AC2-4F9C-488C-8D2F-7AC4849AD8A9}" type="sib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73AF38FE-B882-4CEC-8F83-45CE7BA43E3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gm:t>
    </dgm:pt>
    <dgm:pt modelId="{405C458A-FFE3-4B8D-97BA-329A029AFC26}" type="parTrans" cxnId="{9BB15364-41D5-46CD-BF5C-D41B4B54566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D092B91-29A3-4057-AC38-6213F955980B}" type="sibTrans" cxnId="{9BB15364-41D5-46CD-BF5C-D41B4B54566A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D121C78B-C092-4A1D-9BF7-6DF2B532835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gm:t>
    </dgm:pt>
    <dgm:pt modelId="{A548B6BA-79DD-4891-8B69-85EBA710B748}" type="parTrans" cxnId="{381191A8-EF3E-4DDC-A0DF-8502F51251EC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0769FE-9631-430A-B441-041E953C2F29}" type="sibTrans" cxnId="{381191A8-EF3E-4DDC-A0DF-8502F51251EC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3A6C0200-422C-4E20-B085-F740575312E7}" type="pres">
      <dgm:prSet presAssocID="{9258A071-8CB9-4F2B-B662-60FD54F75F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82CFD4-7F62-4DF8-8961-F933878109F9}" type="pres">
      <dgm:prSet presAssocID="{848A55DD-6E9D-40AE-AB79-D864E551C965}" presName="hierRoot1" presStyleCnt="0">
        <dgm:presLayoutVars>
          <dgm:hierBranch val="init"/>
        </dgm:presLayoutVars>
      </dgm:prSet>
      <dgm:spPr/>
    </dgm:pt>
    <dgm:pt modelId="{737A86B0-A265-487E-BB7F-1A810D246001}" type="pres">
      <dgm:prSet presAssocID="{848A55DD-6E9D-40AE-AB79-D864E551C965}" presName="rootComposite1" presStyleCnt="0"/>
      <dgm:spPr/>
    </dgm:pt>
    <dgm:pt modelId="{49C14FB6-DFC8-4539-8E41-3744CAADA1F7}" type="pres">
      <dgm:prSet presAssocID="{848A55DD-6E9D-40AE-AB79-D864E551C965}" presName="rootText1" presStyleLbl="node0" presStyleIdx="0" presStyleCnt="1" custScaleX="138856">
        <dgm:presLayoutVars>
          <dgm:chPref val="3"/>
        </dgm:presLayoutVars>
      </dgm:prSet>
      <dgm:spPr/>
    </dgm:pt>
    <dgm:pt modelId="{AD1761F3-6F1B-493F-BB4C-A2BA231544A2}" type="pres">
      <dgm:prSet presAssocID="{848A55DD-6E9D-40AE-AB79-D864E551C965}" presName="rootConnector1" presStyleLbl="node1" presStyleIdx="0" presStyleCnt="0"/>
      <dgm:spPr/>
    </dgm:pt>
    <dgm:pt modelId="{D2DDF4FF-4FF3-4053-9DAE-1BB99EB320CE}" type="pres">
      <dgm:prSet presAssocID="{848A55DD-6E9D-40AE-AB79-D864E551C965}" presName="hierChild2" presStyleCnt="0"/>
      <dgm:spPr/>
    </dgm:pt>
    <dgm:pt modelId="{B0FFFD5E-9861-4BDC-AB5B-E8E41D6DC14C}" type="pres">
      <dgm:prSet presAssocID="{405C458A-FFE3-4B8D-97BA-329A029AFC26}" presName="Name37" presStyleLbl="parChTrans1D2" presStyleIdx="0" presStyleCnt="2"/>
      <dgm:spPr/>
    </dgm:pt>
    <dgm:pt modelId="{1F63F989-5FA3-494F-B589-06D4A9B66960}" type="pres">
      <dgm:prSet presAssocID="{73AF38FE-B882-4CEC-8F83-45CE7BA43E3F}" presName="hierRoot2" presStyleCnt="0">
        <dgm:presLayoutVars>
          <dgm:hierBranch val="init"/>
        </dgm:presLayoutVars>
      </dgm:prSet>
      <dgm:spPr/>
    </dgm:pt>
    <dgm:pt modelId="{59C9EFF3-563B-4712-BB4B-16F15301F179}" type="pres">
      <dgm:prSet presAssocID="{73AF38FE-B882-4CEC-8F83-45CE7BA43E3F}" presName="rootComposite" presStyleCnt="0"/>
      <dgm:spPr/>
    </dgm:pt>
    <dgm:pt modelId="{33F3AF60-54FA-4C41-81EE-48E376735DF1}" type="pres">
      <dgm:prSet presAssocID="{73AF38FE-B882-4CEC-8F83-45CE7BA43E3F}" presName="rootText" presStyleLbl="node2" presStyleIdx="0" presStyleCnt="2" custScaleX="138856">
        <dgm:presLayoutVars>
          <dgm:chPref val="3"/>
        </dgm:presLayoutVars>
      </dgm:prSet>
      <dgm:spPr/>
    </dgm:pt>
    <dgm:pt modelId="{DA219226-A95B-4B0E-A698-1DD9168D1C8C}" type="pres">
      <dgm:prSet presAssocID="{73AF38FE-B882-4CEC-8F83-45CE7BA43E3F}" presName="rootConnector" presStyleLbl="node2" presStyleIdx="0" presStyleCnt="2"/>
      <dgm:spPr/>
    </dgm:pt>
    <dgm:pt modelId="{A51B5AD2-0C50-45D1-9615-48F268178212}" type="pres">
      <dgm:prSet presAssocID="{73AF38FE-B882-4CEC-8F83-45CE7BA43E3F}" presName="hierChild4" presStyleCnt="0"/>
      <dgm:spPr/>
    </dgm:pt>
    <dgm:pt modelId="{B0F6F7D8-486C-4424-B2E8-A1A91D740686}" type="pres">
      <dgm:prSet presAssocID="{73AF38FE-B882-4CEC-8F83-45CE7BA43E3F}" presName="hierChild5" presStyleCnt="0"/>
      <dgm:spPr/>
    </dgm:pt>
    <dgm:pt modelId="{26908640-8A38-45E2-9670-8C216D4991D6}" type="pres">
      <dgm:prSet presAssocID="{A548B6BA-79DD-4891-8B69-85EBA710B748}" presName="Name37" presStyleLbl="parChTrans1D2" presStyleIdx="1" presStyleCnt="2"/>
      <dgm:spPr/>
    </dgm:pt>
    <dgm:pt modelId="{DBFC2EEE-8605-4700-A9C1-4C10AF069F3D}" type="pres">
      <dgm:prSet presAssocID="{D121C78B-C092-4A1D-9BF7-6DF2B5328354}" presName="hierRoot2" presStyleCnt="0">
        <dgm:presLayoutVars>
          <dgm:hierBranch val="init"/>
        </dgm:presLayoutVars>
      </dgm:prSet>
      <dgm:spPr/>
    </dgm:pt>
    <dgm:pt modelId="{7B49999A-8D46-44CD-9FD3-26E81363B70A}" type="pres">
      <dgm:prSet presAssocID="{D121C78B-C092-4A1D-9BF7-6DF2B5328354}" presName="rootComposite" presStyleCnt="0"/>
      <dgm:spPr/>
    </dgm:pt>
    <dgm:pt modelId="{0F97D5D2-B241-4156-B829-7F2681878B27}" type="pres">
      <dgm:prSet presAssocID="{D121C78B-C092-4A1D-9BF7-6DF2B5328354}" presName="rootText" presStyleLbl="node2" presStyleIdx="1" presStyleCnt="2" custScaleX="138856">
        <dgm:presLayoutVars>
          <dgm:chPref val="3"/>
        </dgm:presLayoutVars>
      </dgm:prSet>
      <dgm:spPr/>
    </dgm:pt>
    <dgm:pt modelId="{68B1C6D6-C9D7-4059-8578-463C9ED31508}" type="pres">
      <dgm:prSet presAssocID="{D121C78B-C092-4A1D-9BF7-6DF2B5328354}" presName="rootConnector" presStyleLbl="node2" presStyleIdx="1" presStyleCnt="2"/>
      <dgm:spPr/>
    </dgm:pt>
    <dgm:pt modelId="{EC0E80A3-D953-4C6D-803A-55DEB8781F7D}" type="pres">
      <dgm:prSet presAssocID="{D121C78B-C092-4A1D-9BF7-6DF2B5328354}" presName="hierChild4" presStyleCnt="0"/>
      <dgm:spPr/>
    </dgm:pt>
    <dgm:pt modelId="{F482F27C-96BD-4401-9311-500DC7B5FE17}" type="pres">
      <dgm:prSet presAssocID="{D121C78B-C092-4A1D-9BF7-6DF2B5328354}" presName="hierChild5" presStyleCnt="0"/>
      <dgm:spPr/>
    </dgm:pt>
    <dgm:pt modelId="{C865D1AE-7211-43AB-80B8-91702F29A6DE}" type="pres">
      <dgm:prSet presAssocID="{848A55DD-6E9D-40AE-AB79-D864E551C965}" presName="hierChild3" presStyleCnt="0"/>
      <dgm:spPr/>
    </dgm:pt>
  </dgm:ptLst>
  <dgm:cxnLst>
    <dgm:cxn modelId="{DE0C1714-0508-4427-A606-B00C59B3F5E1}" type="presOf" srcId="{848A55DD-6E9D-40AE-AB79-D864E551C965}" destId="{AD1761F3-6F1B-493F-BB4C-A2BA231544A2}" srcOrd="1" destOrd="0" presId="urn:microsoft.com/office/officeart/2005/8/layout/orgChart1"/>
    <dgm:cxn modelId="{7CFC4314-E287-47D5-9715-0AB71A6C91E2}" type="presOf" srcId="{D121C78B-C092-4A1D-9BF7-6DF2B5328354}" destId="{0F97D5D2-B241-4156-B829-7F2681878B27}" srcOrd="0" destOrd="0" presId="urn:microsoft.com/office/officeart/2005/8/layout/orgChart1"/>
    <dgm:cxn modelId="{63B0FA14-197B-4F24-B2BB-93A604CEA2E1}" type="presOf" srcId="{A548B6BA-79DD-4891-8B69-85EBA710B748}" destId="{26908640-8A38-45E2-9670-8C216D4991D6}" srcOrd="0" destOrd="0" presId="urn:microsoft.com/office/officeart/2005/8/layout/orgChart1"/>
    <dgm:cxn modelId="{66F3D416-046B-416A-90A9-3DB8E857841F}" type="presOf" srcId="{73AF38FE-B882-4CEC-8F83-45CE7BA43E3F}" destId="{33F3AF60-54FA-4C41-81EE-48E376735DF1}" srcOrd="0" destOrd="0" presId="urn:microsoft.com/office/officeart/2005/8/layout/orgChart1"/>
    <dgm:cxn modelId="{0D875A28-0E7D-4DB3-8605-DD09EB6C4664}" type="presOf" srcId="{D121C78B-C092-4A1D-9BF7-6DF2B5328354}" destId="{68B1C6D6-C9D7-4059-8578-463C9ED31508}" srcOrd="1" destOrd="0" presId="urn:microsoft.com/office/officeart/2005/8/layout/orgChart1"/>
    <dgm:cxn modelId="{39CCA460-8872-4217-9E5D-6D4BD04626FC}" type="presOf" srcId="{405C458A-FFE3-4B8D-97BA-329A029AFC26}" destId="{B0FFFD5E-9861-4BDC-AB5B-E8E41D6DC14C}" srcOrd="0" destOrd="0" presId="urn:microsoft.com/office/officeart/2005/8/layout/orgChart1"/>
    <dgm:cxn modelId="{9BB15364-41D5-46CD-BF5C-D41B4B54566A}" srcId="{848A55DD-6E9D-40AE-AB79-D864E551C965}" destId="{73AF38FE-B882-4CEC-8F83-45CE7BA43E3F}" srcOrd="0" destOrd="0" parTransId="{405C458A-FFE3-4B8D-97BA-329A029AFC26}" sibTransId="{6D092B91-29A3-4057-AC38-6213F955980B}"/>
    <dgm:cxn modelId="{D7DDAD74-ED9E-482F-9D39-D9354C708896}" type="presOf" srcId="{73AF38FE-B882-4CEC-8F83-45CE7BA43E3F}" destId="{DA219226-A95B-4B0E-A698-1DD9168D1C8C}" srcOrd="1" destOrd="0" presId="urn:microsoft.com/office/officeart/2005/8/layout/orgChart1"/>
    <dgm:cxn modelId="{D24DB499-C646-427F-866C-2ED925119CCF}" type="presOf" srcId="{848A55DD-6E9D-40AE-AB79-D864E551C965}" destId="{49C14FB6-DFC8-4539-8E41-3744CAADA1F7}" srcOrd="0" destOrd="0" presId="urn:microsoft.com/office/officeart/2005/8/layout/orgChart1"/>
    <dgm:cxn modelId="{381191A8-EF3E-4DDC-A0DF-8502F51251EC}" srcId="{848A55DD-6E9D-40AE-AB79-D864E551C965}" destId="{D121C78B-C092-4A1D-9BF7-6DF2B5328354}" srcOrd="1" destOrd="0" parTransId="{A548B6BA-79DD-4891-8B69-85EBA710B748}" sibTransId="{300769FE-9631-430A-B441-041E953C2F29}"/>
    <dgm:cxn modelId="{598C66C5-808B-4ABD-9496-AF31960411C2}" type="presOf" srcId="{9258A071-8CB9-4F2B-B662-60FD54F75FAD}" destId="{3A6C0200-422C-4E20-B085-F740575312E7}" srcOrd="0" destOrd="0" presId="urn:microsoft.com/office/officeart/2005/8/layout/orgChart1"/>
    <dgm:cxn modelId="{F26E27E2-CD24-4D8B-A861-952523D58596}" srcId="{9258A071-8CB9-4F2B-B662-60FD54F75FAD}" destId="{848A55DD-6E9D-40AE-AB79-D864E551C965}" srcOrd="0" destOrd="0" parTransId="{C256582D-FCCE-4653-A1EE-265DC04B820A}" sibTransId="{A8320AC2-4F9C-488C-8D2F-7AC4849AD8A9}"/>
    <dgm:cxn modelId="{83DDDFD9-3C0D-4A14-BDFF-A188596E484F}" type="presParOf" srcId="{3A6C0200-422C-4E20-B085-F740575312E7}" destId="{4482CFD4-7F62-4DF8-8961-F933878109F9}" srcOrd="0" destOrd="0" presId="urn:microsoft.com/office/officeart/2005/8/layout/orgChart1"/>
    <dgm:cxn modelId="{B321954A-ECD3-4028-883A-20D2CDA19F7F}" type="presParOf" srcId="{4482CFD4-7F62-4DF8-8961-F933878109F9}" destId="{737A86B0-A265-487E-BB7F-1A810D246001}" srcOrd="0" destOrd="0" presId="urn:microsoft.com/office/officeart/2005/8/layout/orgChart1"/>
    <dgm:cxn modelId="{786B8E20-9A32-4C12-8908-4EB5C917CA87}" type="presParOf" srcId="{737A86B0-A265-487E-BB7F-1A810D246001}" destId="{49C14FB6-DFC8-4539-8E41-3744CAADA1F7}" srcOrd="0" destOrd="0" presId="urn:microsoft.com/office/officeart/2005/8/layout/orgChart1"/>
    <dgm:cxn modelId="{E485AD80-51BB-4D99-9802-4E672CFC5C69}" type="presParOf" srcId="{737A86B0-A265-487E-BB7F-1A810D246001}" destId="{AD1761F3-6F1B-493F-BB4C-A2BA231544A2}" srcOrd="1" destOrd="0" presId="urn:microsoft.com/office/officeart/2005/8/layout/orgChart1"/>
    <dgm:cxn modelId="{9BFD196F-780D-4C2A-B501-4E858E98F855}" type="presParOf" srcId="{4482CFD4-7F62-4DF8-8961-F933878109F9}" destId="{D2DDF4FF-4FF3-4053-9DAE-1BB99EB320CE}" srcOrd="1" destOrd="0" presId="urn:microsoft.com/office/officeart/2005/8/layout/orgChart1"/>
    <dgm:cxn modelId="{A0397C54-347F-4F9A-9AD2-4D38EFB608A4}" type="presParOf" srcId="{D2DDF4FF-4FF3-4053-9DAE-1BB99EB320CE}" destId="{B0FFFD5E-9861-4BDC-AB5B-E8E41D6DC14C}" srcOrd="0" destOrd="0" presId="urn:microsoft.com/office/officeart/2005/8/layout/orgChart1"/>
    <dgm:cxn modelId="{5FB28956-509A-46C8-85F0-AA7DB2A999BC}" type="presParOf" srcId="{D2DDF4FF-4FF3-4053-9DAE-1BB99EB320CE}" destId="{1F63F989-5FA3-494F-B589-06D4A9B66960}" srcOrd="1" destOrd="0" presId="urn:microsoft.com/office/officeart/2005/8/layout/orgChart1"/>
    <dgm:cxn modelId="{8ADD0328-867C-4C5E-B566-4BE73A2DE1DA}" type="presParOf" srcId="{1F63F989-5FA3-494F-B589-06D4A9B66960}" destId="{59C9EFF3-563B-4712-BB4B-16F15301F179}" srcOrd="0" destOrd="0" presId="urn:microsoft.com/office/officeart/2005/8/layout/orgChart1"/>
    <dgm:cxn modelId="{303ACC92-C288-4FB4-8185-B32E2DEB4A08}" type="presParOf" srcId="{59C9EFF3-563B-4712-BB4B-16F15301F179}" destId="{33F3AF60-54FA-4C41-81EE-48E376735DF1}" srcOrd="0" destOrd="0" presId="urn:microsoft.com/office/officeart/2005/8/layout/orgChart1"/>
    <dgm:cxn modelId="{6638F56E-52A1-4FE7-AC8F-48354E031F00}" type="presParOf" srcId="{59C9EFF3-563B-4712-BB4B-16F15301F179}" destId="{DA219226-A95B-4B0E-A698-1DD9168D1C8C}" srcOrd="1" destOrd="0" presId="urn:microsoft.com/office/officeart/2005/8/layout/orgChart1"/>
    <dgm:cxn modelId="{389E9065-562C-4E80-A2F9-EAE4229A7026}" type="presParOf" srcId="{1F63F989-5FA3-494F-B589-06D4A9B66960}" destId="{A51B5AD2-0C50-45D1-9615-48F268178212}" srcOrd="1" destOrd="0" presId="urn:microsoft.com/office/officeart/2005/8/layout/orgChart1"/>
    <dgm:cxn modelId="{E90E83D5-02BC-4045-B9C0-2DBBCFB878D0}" type="presParOf" srcId="{1F63F989-5FA3-494F-B589-06D4A9B66960}" destId="{B0F6F7D8-486C-4424-B2E8-A1A91D740686}" srcOrd="2" destOrd="0" presId="urn:microsoft.com/office/officeart/2005/8/layout/orgChart1"/>
    <dgm:cxn modelId="{D3B7EA90-6161-437E-81EE-F1E91410B733}" type="presParOf" srcId="{D2DDF4FF-4FF3-4053-9DAE-1BB99EB320CE}" destId="{26908640-8A38-45E2-9670-8C216D4991D6}" srcOrd="2" destOrd="0" presId="urn:microsoft.com/office/officeart/2005/8/layout/orgChart1"/>
    <dgm:cxn modelId="{0A8C9811-328F-489F-94AB-45193B914C3D}" type="presParOf" srcId="{D2DDF4FF-4FF3-4053-9DAE-1BB99EB320CE}" destId="{DBFC2EEE-8605-4700-A9C1-4C10AF069F3D}" srcOrd="3" destOrd="0" presId="urn:microsoft.com/office/officeart/2005/8/layout/orgChart1"/>
    <dgm:cxn modelId="{6BA622B6-BD62-43BD-A49F-8C88347C7D82}" type="presParOf" srcId="{DBFC2EEE-8605-4700-A9C1-4C10AF069F3D}" destId="{7B49999A-8D46-44CD-9FD3-26E81363B70A}" srcOrd="0" destOrd="0" presId="urn:microsoft.com/office/officeart/2005/8/layout/orgChart1"/>
    <dgm:cxn modelId="{63F2D1B3-6094-4A27-A21F-9CE06B4B626F}" type="presParOf" srcId="{7B49999A-8D46-44CD-9FD3-26E81363B70A}" destId="{0F97D5D2-B241-4156-B829-7F2681878B27}" srcOrd="0" destOrd="0" presId="urn:microsoft.com/office/officeart/2005/8/layout/orgChart1"/>
    <dgm:cxn modelId="{6D035758-3548-42B8-B063-6E15E780D5AD}" type="presParOf" srcId="{7B49999A-8D46-44CD-9FD3-26E81363B70A}" destId="{68B1C6D6-C9D7-4059-8578-463C9ED31508}" srcOrd="1" destOrd="0" presId="urn:microsoft.com/office/officeart/2005/8/layout/orgChart1"/>
    <dgm:cxn modelId="{B9966D27-CB84-4FE5-8EE4-055C205818C8}" type="presParOf" srcId="{DBFC2EEE-8605-4700-A9C1-4C10AF069F3D}" destId="{EC0E80A3-D953-4C6D-803A-55DEB8781F7D}" srcOrd="1" destOrd="0" presId="urn:microsoft.com/office/officeart/2005/8/layout/orgChart1"/>
    <dgm:cxn modelId="{FB8596A3-8158-421E-A0A9-B3DE97B281AF}" type="presParOf" srcId="{DBFC2EEE-8605-4700-A9C1-4C10AF069F3D}" destId="{F482F27C-96BD-4401-9311-500DC7B5FE17}" srcOrd="2" destOrd="0" presId="urn:microsoft.com/office/officeart/2005/8/layout/orgChart1"/>
    <dgm:cxn modelId="{B65CF786-ACBC-4EFD-846B-0E6F5860BFB2}" type="presParOf" srcId="{4482CFD4-7F62-4DF8-8961-F933878109F9}" destId="{C865D1AE-7211-43AB-80B8-91702F29A6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08640-8A38-45E2-9670-8C216D4991D6}">
      <dsp:nvSpPr>
        <dsp:cNvPr id="0" name=""/>
        <dsp:cNvSpPr/>
      </dsp:nvSpPr>
      <dsp:spPr>
        <a:xfrm>
          <a:off x="4770530" y="1577413"/>
          <a:ext cx="2518099" cy="66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798"/>
              </a:lnTo>
              <a:lnTo>
                <a:pt x="2518099" y="330798"/>
              </a:lnTo>
              <a:lnTo>
                <a:pt x="2518099" y="66159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FFD5E-9861-4BDC-AB5B-E8E41D6DC14C}">
      <dsp:nvSpPr>
        <dsp:cNvPr id="0" name=""/>
        <dsp:cNvSpPr/>
      </dsp:nvSpPr>
      <dsp:spPr>
        <a:xfrm>
          <a:off x="2252430" y="1577413"/>
          <a:ext cx="2518099" cy="661596"/>
        </a:xfrm>
        <a:custGeom>
          <a:avLst/>
          <a:gdLst/>
          <a:ahLst/>
          <a:cxnLst/>
          <a:rect l="0" t="0" r="0" b="0"/>
          <a:pathLst>
            <a:path>
              <a:moveTo>
                <a:pt x="2518099" y="0"/>
              </a:moveTo>
              <a:lnTo>
                <a:pt x="2518099" y="330798"/>
              </a:lnTo>
              <a:lnTo>
                <a:pt x="0" y="330798"/>
              </a:lnTo>
              <a:lnTo>
                <a:pt x="0" y="66159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4FB6-DFC8-4539-8E41-3744CAADA1F7}">
      <dsp:nvSpPr>
        <dsp:cNvPr id="0" name=""/>
        <dsp:cNvSpPr/>
      </dsp:nvSpPr>
      <dsp:spPr>
        <a:xfrm>
          <a:off x="2583228" y="2183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sp:txBody>
      <dsp:txXfrm>
        <a:off x="2583228" y="2183"/>
        <a:ext cx="4374602" cy="1575229"/>
      </dsp:txXfrm>
    </dsp:sp>
    <dsp:sp modelId="{33F3AF60-54FA-4C41-81EE-48E376735DF1}">
      <dsp:nvSpPr>
        <dsp:cNvPr id="0" name=""/>
        <dsp:cNvSpPr/>
      </dsp:nvSpPr>
      <dsp:spPr>
        <a:xfrm>
          <a:off x="65129" y="2239010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sp:txBody>
      <dsp:txXfrm>
        <a:off x="65129" y="2239010"/>
        <a:ext cx="4374602" cy="1575229"/>
      </dsp:txXfrm>
    </dsp:sp>
    <dsp:sp modelId="{0F97D5D2-B241-4156-B829-7F2681878B27}">
      <dsp:nvSpPr>
        <dsp:cNvPr id="0" name=""/>
        <dsp:cNvSpPr/>
      </dsp:nvSpPr>
      <dsp:spPr>
        <a:xfrm>
          <a:off x="5101328" y="2239010"/>
          <a:ext cx="4374602" cy="15752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sp:txBody>
      <dsp:txXfrm>
        <a:off x="5101328" y="2239010"/>
        <a:ext cx="4374602" cy="1575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fld id="{3EABD151-06C1-4792-9571-0AC233491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DEAFE-5577-4733-86E1-7E6495054DC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化学动力学</a:t>
            </a:r>
            <a:r>
              <a:rPr lang="en-US" altLang="zh-CN" b="1" dirty="0">
                <a:latin typeface="Times New Roman" pitchFamily="18" charset="0"/>
              </a:rPr>
              <a:t>(chemical kinetics)</a:t>
            </a:r>
            <a:r>
              <a:rPr lang="zh-CN" altLang="en-US" b="1" dirty="0">
                <a:latin typeface="Times New Roman" pitchFamily="18" charset="0"/>
              </a:rPr>
              <a:t>是研究化学反应的速率和机理的科学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是物理化学的一个重要组成部分。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 dirty="0"/>
              <a:t>化学热力学方法只能解决反应的可能性问题</a:t>
            </a:r>
            <a:r>
              <a:rPr lang="en-US" altLang="zh-CN" b="1" dirty="0"/>
              <a:t>, </a:t>
            </a:r>
            <a:r>
              <a:rPr lang="zh-CN" altLang="en-US" b="1" dirty="0"/>
              <a:t>解决化学反应的现实性问题</a:t>
            </a:r>
            <a:r>
              <a:rPr lang="en-US" altLang="zh-CN" b="1" dirty="0"/>
              <a:t>, </a:t>
            </a:r>
            <a:r>
              <a:rPr lang="zh-CN" altLang="en-US" b="1" dirty="0"/>
              <a:t>则是化学动力学的任务。  </a:t>
            </a:r>
          </a:p>
          <a:p>
            <a:r>
              <a:rPr kumimoji="1" lang="en-US" altLang="zh-CN" b="1" dirty="0"/>
              <a:t>(1)</a:t>
            </a:r>
            <a:r>
              <a:rPr kumimoji="1" lang="zh-CN" altLang="en-US" b="1" dirty="0"/>
              <a:t>各种因素对反应速率的影响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浓度、温度、催化剂等</a:t>
            </a:r>
            <a:r>
              <a:rPr kumimoji="1" lang="en-US" altLang="zh-CN" b="1" dirty="0"/>
              <a:t>)</a:t>
            </a:r>
          </a:p>
          <a:p>
            <a:r>
              <a:rPr kumimoji="1" lang="en-US" altLang="zh-CN" b="1" dirty="0"/>
              <a:t>(2)</a:t>
            </a:r>
            <a:r>
              <a:rPr kumimoji="1" lang="zh-CN" altLang="en-US" b="1" dirty="0"/>
              <a:t>反应历程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反应步骤</a:t>
            </a:r>
            <a:r>
              <a:rPr kumimoji="1" lang="en-US" altLang="zh-CN" b="1" dirty="0"/>
              <a:t>)</a:t>
            </a:r>
            <a:endParaRPr lang="en-US" altLang="zh-CN" b="1" dirty="0"/>
          </a:p>
          <a:p>
            <a:r>
              <a:rPr kumimoji="1" lang="zh-CN" altLang="en-US" b="1" dirty="0"/>
              <a:t>在医学上的应用主要有：</a:t>
            </a:r>
          </a:p>
          <a:p>
            <a:r>
              <a:rPr kumimoji="1" lang="zh-CN" altLang="en-US" b="1" dirty="0"/>
              <a:t>    代谢动力学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医学上研究体内正常生化反应速率的学科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；药物代谢动力学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研究药物分子在体内反应速率的学科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；酶催化反应动力学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研究酶的催化特性与反应机理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。</a:t>
            </a:r>
          </a:p>
          <a:p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1889-2D1F-4C6E-AF88-7915358C12C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66"/>
                </a:solidFill>
              </a:rPr>
              <a:t>复合反应</a:t>
            </a:r>
            <a:r>
              <a:rPr lang="en-US" altLang="zh-CN" b="1">
                <a:solidFill>
                  <a:srgbClr val="FF0066"/>
                </a:solidFill>
              </a:rPr>
              <a:t>(overall reaction)</a:t>
            </a:r>
            <a:r>
              <a:rPr lang="zh-CN" altLang="en-US" b="1"/>
              <a:t>：由多个基元反应组成的反应，又称为复杂反应</a:t>
            </a:r>
            <a:r>
              <a:rPr lang="en-US" altLang="zh-CN" b="1"/>
              <a:t>(complex reaction) </a:t>
            </a:r>
            <a:r>
              <a:rPr lang="zh-CN" altLang="en-US" b="1"/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66"/>
                </a:solidFill>
              </a:rPr>
              <a:t>元反应</a:t>
            </a:r>
            <a:r>
              <a:rPr lang="en-US" altLang="zh-CN" b="1">
                <a:solidFill>
                  <a:srgbClr val="FF0066"/>
                </a:solidFill>
              </a:rPr>
              <a:t>(elementary reaction)</a:t>
            </a:r>
            <a:r>
              <a:rPr lang="zh-CN" altLang="en-US" b="1"/>
              <a:t>：由反应物微粒</a:t>
            </a:r>
            <a:r>
              <a:rPr lang="en-US" altLang="zh-CN" b="1"/>
              <a:t>(</a:t>
            </a:r>
            <a:r>
              <a:rPr lang="zh-CN" altLang="en-US" b="1"/>
              <a:t>分子、原子、离子或自由基等</a:t>
            </a:r>
            <a:r>
              <a:rPr lang="en-US" altLang="zh-CN" b="1"/>
              <a:t>)</a:t>
            </a:r>
            <a:r>
              <a:rPr lang="zh-CN" altLang="en-US" b="1"/>
              <a:t>一步直接生成产物的反应。</a:t>
            </a:r>
          </a:p>
          <a:p>
            <a:r>
              <a:rPr lang="zh-CN" altLang="en-US" b="1"/>
              <a:t>机理方程</a:t>
            </a:r>
            <a:r>
              <a:rPr lang="en-US" altLang="zh-CN" b="1"/>
              <a:t>: </a:t>
            </a:r>
            <a:r>
              <a:rPr lang="zh-CN" altLang="en-US" b="1"/>
              <a:t>表示实际反应过程</a:t>
            </a:r>
            <a:r>
              <a:rPr lang="en-US" altLang="zh-CN" b="1"/>
              <a:t>(</a:t>
            </a:r>
            <a:r>
              <a:rPr lang="zh-CN" altLang="en-US" b="1"/>
              <a:t>反应历程</a:t>
            </a:r>
            <a:r>
              <a:rPr lang="en-US" altLang="zh-CN" b="1"/>
              <a:t>)</a:t>
            </a:r>
            <a:r>
              <a:rPr lang="zh-CN" altLang="en-US" b="1"/>
              <a:t>的方程。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C955B-ACDE-426D-AE6F-736FE2A30BB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/>
              <a:t>比例常数</a:t>
            </a:r>
            <a:r>
              <a:rPr lang="en-US" altLang="zh-CN" b="1" i="1">
                <a:solidFill>
                  <a:srgbClr val="FF0066"/>
                </a:solidFill>
              </a:rPr>
              <a:t>k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0066"/>
                </a:solidFill>
              </a:rPr>
              <a:t>反应速率常数</a:t>
            </a:r>
            <a:r>
              <a:rPr lang="en-US" altLang="zh-CN" b="1"/>
              <a:t>, </a:t>
            </a:r>
            <a:r>
              <a:rPr lang="zh-CN" altLang="en-US" b="1"/>
              <a:t>简称</a:t>
            </a:r>
            <a:r>
              <a:rPr lang="zh-CN" altLang="en-US" b="1">
                <a:solidFill>
                  <a:srgbClr val="FF0066"/>
                </a:solidFill>
              </a:rPr>
              <a:t>速率常数</a:t>
            </a:r>
          </a:p>
          <a:p>
            <a:pPr>
              <a:spcBef>
                <a:spcPct val="0"/>
              </a:spcBef>
            </a:pPr>
            <a:r>
              <a:rPr kumimoji="1" lang="en-US" altLang="zh-CN" b="1" i="1">
                <a:solidFill>
                  <a:schemeClr val="tx2"/>
                </a:solidFill>
              </a:rPr>
              <a:t>k</a:t>
            </a:r>
            <a:r>
              <a:rPr kumimoji="1" lang="en-US" altLang="zh-CN" b="1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称为</a:t>
            </a:r>
            <a:r>
              <a:rPr kumimoji="1" lang="zh-CN" altLang="en-US" b="1">
                <a:solidFill>
                  <a:srgbClr val="FF0000"/>
                </a:solidFill>
              </a:rPr>
              <a:t>反应速率常数</a:t>
            </a:r>
            <a:r>
              <a:rPr kumimoji="1" lang="zh-CN" altLang="en-US" b="1">
                <a:solidFill>
                  <a:schemeClr val="tx2"/>
                </a:solidFill>
              </a:rPr>
              <a:t>，</a:t>
            </a:r>
            <a:r>
              <a:rPr kumimoji="1" lang="zh-CN" altLang="en-US" b="1">
                <a:solidFill>
                  <a:srgbClr val="FF3300"/>
                </a:solidFill>
              </a:rPr>
              <a:t>与</a:t>
            </a:r>
            <a:r>
              <a:rPr kumimoji="1" lang="zh-CN" altLang="en-US" b="1">
                <a:solidFill>
                  <a:schemeClr val="tx2"/>
                </a:solidFill>
              </a:rPr>
              <a:t>温度、催化剂等</a:t>
            </a:r>
            <a:r>
              <a:rPr kumimoji="1" lang="zh-CN" altLang="en-US" b="1">
                <a:solidFill>
                  <a:srgbClr val="FF0000"/>
                </a:solidFill>
              </a:rPr>
              <a:t>反应条件有关</a:t>
            </a:r>
            <a:r>
              <a:rPr kumimoji="1" lang="zh-CN" altLang="en-US" b="1">
                <a:solidFill>
                  <a:schemeClr val="tx2"/>
                </a:solidFill>
              </a:rPr>
              <a:t>，而</a:t>
            </a:r>
            <a:r>
              <a:rPr kumimoji="1" lang="zh-CN" altLang="en-US" b="1">
                <a:solidFill>
                  <a:srgbClr val="FF0000"/>
                </a:solidFill>
              </a:rPr>
              <a:t>与</a:t>
            </a:r>
            <a:r>
              <a:rPr kumimoji="1" lang="zh-CN" altLang="en-US" b="1">
                <a:solidFill>
                  <a:schemeClr val="tx2"/>
                </a:solidFill>
              </a:rPr>
              <a:t>反应物</a:t>
            </a:r>
            <a:r>
              <a:rPr kumimoji="1" lang="zh-CN" altLang="en-US" b="1">
                <a:solidFill>
                  <a:srgbClr val="FF0000"/>
                </a:solidFill>
              </a:rPr>
              <a:t>浓度无关</a:t>
            </a:r>
            <a:r>
              <a:rPr kumimoji="1" lang="zh-CN" altLang="en-US" b="1">
                <a:solidFill>
                  <a:schemeClr val="tx2"/>
                </a:solidFill>
              </a:rPr>
              <a:t>。</a:t>
            </a:r>
            <a:endParaRPr kumimoji="1" lang="zh-CN" altLang="en-US" b="1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chemeClr val="accent2"/>
                </a:solidFill>
              </a:rPr>
              <a:t>一定温度下</a:t>
            </a:r>
            <a:r>
              <a:rPr kumimoji="1" lang="en-US" altLang="zh-CN" b="1">
                <a:solidFill>
                  <a:schemeClr val="accent2"/>
                </a:solidFill>
              </a:rPr>
              <a:t>,</a:t>
            </a:r>
            <a:r>
              <a:rPr kumimoji="1" lang="zh-CN" altLang="en-US" b="1">
                <a:solidFill>
                  <a:schemeClr val="accent2"/>
                </a:solidFill>
              </a:rPr>
              <a:t>对某一元反应</a:t>
            </a:r>
            <a:r>
              <a:rPr kumimoji="1" lang="en-US" altLang="zh-CN" b="1">
                <a:solidFill>
                  <a:schemeClr val="accent2"/>
                </a:solidFill>
              </a:rPr>
              <a:t>,</a:t>
            </a:r>
            <a:r>
              <a:rPr kumimoji="1" lang="zh-CN" altLang="en-US" b="1">
                <a:solidFill>
                  <a:schemeClr val="accent2"/>
                </a:solidFill>
              </a:rPr>
              <a:t>其反应速率与</a:t>
            </a:r>
            <a:r>
              <a:rPr kumimoji="1" lang="zh-CN" altLang="en-US" b="1">
                <a:solidFill>
                  <a:srgbClr val="FF3300"/>
                </a:solidFill>
              </a:rPr>
              <a:t>各反应物浓度</a:t>
            </a:r>
            <a:r>
              <a:rPr kumimoji="1" lang="en-US" altLang="zh-CN" b="1">
                <a:solidFill>
                  <a:srgbClr val="FF3300"/>
                </a:solidFill>
              </a:rPr>
              <a:t>(</a:t>
            </a:r>
            <a:r>
              <a:rPr kumimoji="1" lang="zh-CN" altLang="en-US" b="1">
                <a:solidFill>
                  <a:srgbClr val="FF3300"/>
                </a:solidFill>
              </a:rPr>
              <a:t>以化学方程式中该物质的计量数为指数</a:t>
            </a:r>
            <a:r>
              <a:rPr kumimoji="1" lang="en-US" altLang="zh-CN" b="1">
                <a:solidFill>
                  <a:srgbClr val="FF3300"/>
                </a:solidFill>
              </a:rPr>
              <a:t>)</a:t>
            </a:r>
            <a:r>
              <a:rPr kumimoji="1" lang="zh-CN" altLang="en-US" b="1">
                <a:solidFill>
                  <a:srgbClr val="FF3300"/>
                </a:solidFill>
              </a:rPr>
              <a:t>的乘积成正比。</a:t>
            </a:r>
          </a:p>
          <a:p>
            <a:r>
              <a:rPr kumimoji="1" lang="en-US" altLang="zh-CN" b="1"/>
              <a:t>1</a:t>
            </a:r>
            <a:r>
              <a:rPr kumimoji="1" lang="zh-CN" altLang="en-US" b="1"/>
              <a:t>．质量作用定律只适用于元反应。对于复合反应，质量作用定律只适用于其中的每一步反应，不适用于总反应。</a:t>
            </a:r>
          </a:p>
          <a:p>
            <a:r>
              <a:rPr kumimoji="1" lang="en-US" altLang="zh-CN" b="1"/>
              <a:t>2</a:t>
            </a:r>
            <a:r>
              <a:rPr kumimoji="1" lang="zh-CN" altLang="en-US" b="1"/>
              <a:t>．纯固态或纯液态反应物的浓度不写入速率方程。例如碳的燃烧反应</a:t>
            </a:r>
          </a:p>
          <a:p>
            <a:r>
              <a:rPr kumimoji="1" lang="en-US" altLang="zh-CN" b="1"/>
              <a:t>C</a:t>
            </a:r>
            <a:r>
              <a:rPr kumimoji="1" lang="zh-CN" altLang="en-US" b="1"/>
              <a:t>（</a:t>
            </a:r>
            <a:r>
              <a:rPr kumimoji="1" lang="en-US" altLang="zh-CN" b="1"/>
              <a:t>s</a:t>
            </a:r>
            <a:r>
              <a:rPr kumimoji="1" lang="zh-CN" altLang="en-US" b="1"/>
              <a:t>）</a:t>
            </a:r>
            <a:r>
              <a:rPr kumimoji="1" lang="en-US" altLang="zh-CN" b="1"/>
              <a:t>+ O2</a:t>
            </a:r>
            <a:r>
              <a:rPr kumimoji="1" lang="zh-CN" altLang="en-US" b="1"/>
              <a:t>（</a:t>
            </a:r>
            <a:r>
              <a:rPr kumimoji="1" lang="en-US" altLang="zh-CN" b="1"/>
              <a:t>g</a:t>
            </a:r>
            <a:r>
              <a:rPr kumimoji="1" lang="zh-CN" altLang="en-US" b="1"/>
              <a:t>）══ </a:t>
            </a:r>
            <a:r>
              <a:rPr kumimoji="1" lang="en-US" altLang="zh-CN" b="1"/>
              <a:t>CO2</a:t>
            </a:r>
            <a:r>
              <a:rPr kumimoji="1" lang="zh-CN" altLang="en-US" b="1"/>
              <a:t>（</a:t>
            </a:r>
            <a:r>
              <a:rPr kumimoji="1" lang="en-US" altLang="zh-CN" b="1"/>
              <a:t>g</a:t>
            </a:r>
            <a:r>
              <a:rPr kumimoji="1" lang="zh-CN" altLang="en-US" b="1"/>
              <a:t>）</a:t>
            </a:r>
          </a:p>
          <a:p>
            <a:r>
              <a:rPr kumimoji="1" lang="en-US" altLang="zh-CN" b="1"/>
              <a:t>3</a:t>
            </a:r>
            <a:r>
              <a:rPr kumimoji="1" lang="zh-CN" altLang="en-US" b="1"/>
              <a:t>．在稀溶液中进行的反应，若溶剂参与反应，也不写入速率方程。例如蔗糖稀溶液的水解反应</a:t>
            </a:r>
            <a:endParaRPr kumimoji="1" lang="zh-CN" altLang="en-US" b="1">
              <a:solidFill>
                <a:srgbClr val="FF33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8C7F2-ECEF-4B3C-8C72-7124FA4F89F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2"/>
                </a:solidFill>
              </a:rPr>
              <a:t>称作</a:t>
            </a:r>
            <a:r>
              <a:rPr lang="zh-CN" altLang="en-US" b="1" u="sng">
                <a:solidFill>
                  <a:srgbClr val="FF0000"/>
                </a:solidFill>
              </a:rPr>
              <a:t>反应速率方程式</a:t>
            </a:r>
            <a:r>
              <a:rPr lang="zh-CN" altLang="en-US" b="1">
                <a:solidFill>
                  <a:schemeClr val="tx2"/>
                </a:solidFill>
              </a:rPr>
              <a:t>。其中</a:t>
            </a:r>
            <a:r>
              <a:rPr lang="en-US" altLang="zh-CN" b="1">
                <a:solidFill>
                  <a:schemeClr val="tx2"/>
                </a:solidFill>
              </a:rPr>
              <a:t>m</a:t>
            </a:r>
            <a:r>
              <a:rPr lang="zh-CN" altLang="en-US" b="1" i="1">
                <a:solidFill>
                  <a:schemeClr val="tx2"/>
                </a:solidFill>
              </a:rPr>
              <a:t>、</a:t>
            </a:r>
            <a:r>
              <a:rPr lang="en-US" altLang="zh-CN" b="1">
                <a:solidFill>
                  <a:schemeClr val="tx2"/>
                </a:solidFill>
              </a:rPr>
              <a:t>n</a:t>
            </a:r>
            <a:r>
              <a:rPr lang="zh-CN" altLang="en-US" b="1">
                <a:solidFill>
                  <a:schemeClr val="tx2"/>
                </a:solidFill>
              </a:rPr>
              <a:t>要通过实验来确定。并不一定和反应方程式中的计量数一致。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C36C0-0399-4FB2-9B4D-BF345D688FB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此处的分子应理解为分子、离子、自由原子或自由基的总称。已知的反应分子数只有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FF0066"/>
                </a:solidFill>
              </a:rPr>
              <a:t>3</a:t>
            </a:r>
            <a:r>
              <a:rPr lang="zh-CN" altLang="en-US" b="1"/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/>
              <a:t>(</a:t>
            </a:r>
            <a:r>
              <a:rPr kumimoji="1" lang="zh-CN" altLang="en-US" b="1"/>
              <a:t>基</a:t>
            </a:r>
            <a:r>
              <a:rPr kumimoji="1" lang="en-US" altLang="zh-CN" b="1"/>
              <a:t>)</a:t>
            </a:r>
            <a:r>
              <a:rPr kumimoji="1" lang="zh-CN" altLang="en-US" b="1"/>
              <a:t>元反应的反应分子数可分为：</a:t>
            </a:r>
            <a:r>
              <a:rPr kumimoji="1" lang="zh-CN" altLang="en-US" b="1">
                <a:solidFill>
                  <a:srgbClr val="000099"/>
                </a:solidFill>
              </a:rPr>
              <a:t>单分子反应、双分子反应和三分子反应。</a:t>
            </a:r>
          </a:p>
          <a:p>
            <a:endParaRPr lang="en-US" altLang="zh-CN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EFBA2-9EDC-4A7D-9C9E-EE02B78AC70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反应级数可以是整数</a:t>
            </a:r>
            <a:r>
              <a:rPr lang="en-US" altLang="zh-CN" b="1"/>
              <a:t>, </a:t>
            </a:r>
            <a:r>
              <a:rPr lang="zh-CN" altLang="en-US" b="1"/>
              <a:t>也可以是分数</a:t>
            </a:r>
            <a:r>
              <a:rPr lang="en-US" altLang="zh-CN" b="1"/>
              <a:t>; </a:t>
            </a:r>
            <a:r>
              <a:rPr lang="zh-CN" altLang="en-US" b="1"/>
              <a:t>可以是正数</a:t>
            </a:r>
            <a:r>
              <a:rPr lang="en-US" altLang="zh-CN" b="1"/>
              <a:t>, </a:t>
            </a:r>
            <a:r>
              <a:rPr lang="zh-CN" altLang="en-US" b="1"/>
              <a:t>也可以是负数或零</a:t>
            </a:r>
            <a:r>
              <a:rPr lang="en-US" altLang="zh-CN" b="1"/>
              <a:t>; </a:t>
            </a:r>
            <a:r>
              <a:rPr lang="zh-CN" altLang="en-US" b="1"/>
              <a:t>有些反应也可能无级数可言</a:t>
            </a:r>
            <a:r>
              <a:rPr lang="en-US" altLang="zh-CN" b="1"/>
              <a:t>;</a:t>
            </a:r>
          </a:p>
          <a:p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注意：各反应物的级数与其计量系数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d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……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无关。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DC452-8D75-4785-82E8-B5AD30A22A7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>
                <a:sym typeface="Symbol" pitchFamily="18" charset="2"/>
              </a:rPr>
              <a:t>经历相同的时间间隔后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zh-CN" altLang="en-US" b="1">
                <a:sym typeface="Symbol" pitchFamily="18" charset="2"/>
              </a:rPr>
              <a:t>反应物浓度变化的分数相同</a:t>
            </a:r>
            <a:r>
              <a:rPr lang="en-US" altLang="zh-CN" b="1">
                <a:sym typeface="Symbol" pitchFamily="18" charset="2"/>
              </a:rPr>
              <a:t>;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en-US" altLang="zh-CN" b="1"/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/>
              <a:t>通常将反应物消耗一半所需的时间称为</a:t>
            </a:r>
            <a:r>
              <a:rPr lang="zh-CN" altLang="en-US" b="1">
                <a:solidFill>
                  <a:srgbClr val="FF0066"/>
                </a:solidFill>
              </a:rPr>
              <a:t>半衰期</a:t>
            </a:r>
            <a:r>
              <a:rPr lang="en-US" altLang="zh-CN" b="1">
                <a:solidFill>
                  <a:srgbClr val="FF0066"/>
                </a:solidFill>
              </a:rPr>
              <a:t>(half life)</a:t>
            </a:r>
            <a:r>
              <a:rPr lang="en-US" altLang="zh-CN" b="1"/>
              <a:t>, </a:t>
            </a:r>
            <a:r>
              <a:rPr lang="zh-CN" altLang="en-US" b="1"/>
              <a:t>记作</a:t>
            </a:r>
            <a:r>
              <a:rPr lang="en-US" altLang="zh-CN" b="1" i="1">
                <a:solidFill>
                  <a:srgbClr val="FF0066"/>
                </a:solidFill>
              </a:rPr>
              <a:t>t</a:t>
            </a:r>
            <a:r>
              <a:rPr lang="en-US" altLang="zh-CN" b="1">
                <a:solidFill>
                  <a:srgbClr val="FF0066"/>
                </a:solidFill>
              </a:rPr>
              <a:t>1/2</a:t>
            </a:r>
            <a:r>
              <a:rPr lang="zh-CN" altLang="en-US" b="1"/>
              <a:t>。</a:t>
            </a:r>
            <a:r>
              <a:rPr lang="zh-CN" altLang="en-US" b="1">
                <a:sym typeface="Symbol" pitchFamily="18" charset="2"/>
              </a:rPr>
              <a:t>一级反应的半衰期为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二级反应是一类常见的反应</a:t>
            </a:r>
            <a:r>
              <a:rPr lang="en-US" altLang="zh-CN" dirty="0"/>
              <a:t>, </a:t>
            </a:r>
            <a:r>
              <a:rPr lang="zh-CN" altLang="en-US" dirty="0"/>
              <a:t>溶液中的许多有机反应都符合二级反应规律</a:t>
            </a:r>
            <a:r>
              <a:rPr lang="en-US" altLang="zh-CN" dirty="0"/>
              <a:t>, </a:t>
            </a:r>
            <a:r>
              <a:rPr lang="zh-CN" altLang="en-US" dirty="0"/>
              <a:t>例如加成、取代和消除反应等。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31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solidFill>
                  <a:srgbClr val="CC0000"/>
                </a:solidFill>
              </a:rPr>
              <a:t>零级反应特征</a:t>
            </a:r>
            <a:r>
              <a:rPr lang="en-US" altLang="zh-CN" dirty="0">
                <a:solidFill>
                  <a:srgbClr val="CC0000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      ①</a:t>
            </a:r>
            <a:r>
              <a:rPr lang="zh-CN" altLang="en-US" dirty="0"/>
              <a:t>速率常数 </a:t>
            </a:r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	  ② 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r>
              <a:rPr lang="en-US" altLang="zh-CN" dirty="0">
                <a:sym typeface="Symbol" pitchFamily="18" charset="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67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Times New Roman" pitchFamily="18" charset="0"/>
              </a:rPr>
              <a:t>以上讨论并非很严密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活化能</a:t>
            </a:r>
            <a:r>
              <a:rPr lang="en-US" altLang="zh-CN" sz="1200" b="1" i="1" dirty="0" err="1">
                <a:latin typeface="Times New Roman" pitchFamily="18" charset="0"/>
              </a:rPr>
              <a:t>E</a:t>
            </a:r>
            <a:r>
              <a:rPr lang="en-US" altLang="zh-CN" sz="1200" b="1" baseline="-25000" dirty="0" err="1">
                <a:latin typeface="Times New Roman" pitchFamily="18" charset="0"/>
              </a:rPr>
              <a:t>a</a:t>
            </a:r>
            <a:r>
              <a:rPr lang="zh-CN" altLang="en-US" sz="1200" b="1" dirty="0">
                <a:latin typeface="Times New Roman" pitchFamily="18" charset="0"/>
              </a:rPr>
              <a:t>在阿仑尼乌斯公式中是与温度无关的常数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而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1200" b="1" i="1" dirty="0">
                <a:latin typeface="Times New Roman" pitchFamily="18" charset="0"/>
              </a:rPr>
              <a:t>U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或</a:t>
            </a:r>
            <a:r>
              <a:rPr lang="en-US" altLang="zh-CN" sz="1200" b="1" i="1" dirty="0">
                <a:latin typeface="Times New Roman" pitchFamily="18" charset="0"/>
              </a:rPr>
              <a:t>H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都与温度有关。更精密的实验表明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活化能也受温度影响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只是影响程度不大而已。</a:t>
            </a:r>
            <a:endParaRPr lang="en-US" altLang="zh-CN" sz="1200" b="1" dirty="0">
              <a:latin typeface="Times New Roman" pitchFamily="18" charset="0"/>
              <a:sym typeface="Symbol" pitchFamily="18" charset="2"/>
            </a:endParaRPr>
          </a:p>
          <a:p>
            <a:pPr marL="342900" indent="-342900" algn="just">
              <a:lnSpc>
                <a:spcPct val="125000"/>
              </a:lnSpc>
            </a:pPr>
            <a:endParaRPr lang="zh-CN" altLang="en-US" sz="1200" b="1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4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25000"/>
              </a:lnSpc>
            </a:pPr>
            <a:r>
              <a:rPr lang="zh-CN" altLang="en-US" sz="1200" b="1" dirty="0">
                <a:solidFill>
                  <a:srgbClr val="CC0000"/>
                </a:solidFill>
                <a:latin typeface="Times New Roman" pitchFamily="18" charset="0"/>
              </a:rPr>
              <a:t>说明</a:t>
            </a:r>
            <a:r>
              <a:rPr lang="en-US" altLang="zh-CN" sz="1200" b="1" dirty="0">
                <a:solidFill>
                  <a:srgbClr val="CC0000"/>
                </a:solidFill>
                <a:latin typeface="Times New Roman" pitchFamily="18" charset="0"/>
              </a:rPr>
              <a:t>:</a:t>
            </a:r>
            <a:r>
              <a:rPr lang="en-US" altLang="zh-CN" sz="1200" b="1" dirty="0">
                <a:latin typeface="Times New Roman" pitchFamily="18" charset="0"/>
              </a:rPr>
              <a:t> </a:t>
            </a:r>
          </a:p>
          <a:p>
            <a:pPr marL="342900" indent="-342900" algn="just">
              <a:lnSpc>
                <a:spcPct val="125000"/>
              </a:lnSpc>
              <a:buFontTx/>
              <a:buAutoNum type="arabicParenBoth"/>
            </a:pPr>
            <a:r>
              <a:rPr lang="en-US" altLang="zh-CN" sz="1200" b="1" dirty="0">
                <a:latin typeface="Times New Roman" pitchFamily="18" charset="0"/>
              </a:rPr>
              <a:t> </a:t>
            </a:r>
            <a:r>
              <a:rPr lang="zh-CN" altLang="en-US" sz="1200" b="1" dirty="0">
                <a:latin typeface="Times New Roman" pitchFamily="18" charset="0"/>
              </a:rPr>
              <a:t>阿仑尼乌斯活化能只对基元反应才有明确的物理意义。</a:t>
            </a:r>
          </a:p>
          <a:p>
            <a:pPr marL="342900" indent="-342900" algn="just">
              <a:lnSpc>
                <a:spcPct val="125000"/>
              </a:lnSpc>
              <a:buFontTx/>
              <a:buAutoNum type="arabicParenBoth"/>
            </a:pPr>
            <a:r>
              <a:rPr lang="zh-CN" altLang="en-US" sz="1200" b="1" dirty="0">
                <a:latin typeface="Times New Roman" pitchFamily="18" charset="0"/>
              </a:rPr>
              <a:t> 对总包反应而言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阿仑尼乌斯活化能是构成总包反应的各基元反应活化能的组和。可以认为是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itchFamily="18" charset="0"/>
              </a:rPr>
              <a:t>阻碍反应进行的一个能量因素</a:t>
            </a:r>
            <a:r>
              <a:rPr lang="zh-CN" altLang="en-US" sz="1200" b="1" dirty="0">
                <a:latin typeface="Times New Roman" pitchFamily="18" charset="0"/>
              </a:rPr>
              <a:t>。</a:t>
            </a:r>
          </a:p>
          <a:p>
            <a:pPr marL="342900" marR="0" indent="-342900" algn="just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itchFamily="18" charset="0"/>
              </a:rPr>
              <a:t>           例如某总包反应的速率常数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dirty="0">
                <a:latin typeface="Times New Roman" pitchFamily="18" charset="0"/>
              </a:rPr>
              <a:t>=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1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2</a:t>
            </a:r>
            <a:r>
              <a:rPr lang="en-US" altLang="zh-CN" sz="1200" b="1" i="1" dirty="0">
                <a:latin typeface="Times New Roman" pitchFamily="18" charset="0"/>
              </a:rPr>
              <a:t>k</a:t>
            </a:r>
            <a:r>
              <a:rPr lang="en-US" altLang="zh-CN" sz="1200" b="1" baseline="-25000" dirty="0">
                <a:latin typeface="Times New Roman" pitchFamily="18" charset="0"/>
              </a:rPr>
              <a:t>3</a:t>
            </a:r>
            <a:r>
              <a:rPr lang="en-US" altLang="zh-CN" sz="12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200" b="1" baseline="30000" dirty="0">
                <a:latin typeface="Times New Roman" pitchFamily="18" charset="0"/>
              </a:rPr>
              <a:t>1/2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b="1" dirty="0">
                <a:latin typeface="Times New Roman" pitchFamily="18" charset="0"/>
                <a:sym typeface="Symbol" pitchFamily="18" charset="2"/>
              </a:rPr>
              <a:t>则其表观活化能为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z="1200" b="1" i="1" dirty="0" err="1">
                <a:latin typeface="Times New Roman" pitchFamily="18" charset="0"/>
              </a:rPr>
              <a:t>E</a:t>
            </a:r>
            <a:r>
              <a:rPr lang="en-US" altLang="zh-CN" sz="1200" b="1" baseline="-25000" dirty="0" err="1">
                <a:latin typeface="Times New Roman" pitchFamily="18" charset="0"/>
              </a:rPr>
              <a:t>a</a:t>
            </a:r>
            <a:r>
              <a:rPr lang="en-US" altLang="zh-CN" sz="1200" b="1" dirty="0">
                <a:latin typeface="Times New Roman" pitchFamily="18" charset="0"/>
              </a:rPr>
              <a:t>=</a:t>
            </a:r>
            <a:r>
              <a:rPr lang="en-US" altLang="zh-CN" sz="1200" b="1" i="1" dirty="0">
                <a:latin typeface="Times New Roman" pitchFamily="18" charset="0"/>
              </a:rPr>
              <a:t>E</a:t>
            </a:r>
            <a:r>
              <a:rPr lang="en-US" altLang="zh-CN" sz="1200" b="1" baseline="-25000" dirty="0">
                <a:latin typeface="Times New Roman" pitchFamily="18" charset="0"/>
              </a:rPr>
              <a:t>a1</a:t>
            </a:r>
            <a:r>
              <a:rPr lang="en-US" altLang="zh-CN" sz="1200" b="1" dirty="0">
                <a:latin typeface="Times New Roman" pitchFamily="18" charset="0"/>
              </a:rPr>
              <a:t>+</a:t>
            </a:r>
            <a:r>
              <a:rPr lang="en-US" altLang="zh-CN" sz="1200" b="1" i="1" dirty="0">
                <a:latin typeface="Times New Roman" pitchFamily="18" charset="0"/>
              </a:rPr>
              <a:t>E</a:t>
            </a:r>
            <a:r>
              <a:rPr lang="en-US" altLang="zh-CN" sz="1200" b="1" baseline="-25000" dirty="0">
                <a:latin typeface="Times New Roman" pitchFamily="18" charset="0"/>
              </a:rPr>
              <a:t>a2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200" b="1" i="1" dirty="0">
                <a:latin typeface="Times New Roman" pitchFamily="18" charset="0"/>
              </a:rPr>
              <a:t> E</a:t>
            </a:r>
            <a:r>
              <a:rPr lang="en-US" altLang="zh-CN" sz="1200" b="1" baseline="-25000" dirty="0">
                <a:latin typeface="Times New Roman" pitchFamily="18" charset="0"/>
                <a:sym typeface="Symbol" pitchFamily="18" charset="2"/>
              </a:rPr>
              <a:t>a3</a:t>
            </a:r>
            <a:r>
              <a:rPr lang="en-US" altLang="zh-CN" sz="1200" b="1" dirty="0">
                <a:latin typeface="Times New Roman" pitchFamily="18" charset="0"/>
                <a:sym typeface="Symbol" pitchFamily="18" charset="2"/>
              </a:rPr>
              <a:t>/2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b="1" dirty="0">
                <a:latin typeface="Times New Roman" pitchFamily="18" charset="0"/>
              </a:rPr>
              <a:t>(3) </a:t>
            </a:r>
            <a:r>
              <a:rPr lang="zh-CN" altLang="en-US" sz="1200" b="1" dirty="0">
                <a:latin typeface="Times New Roman" pitchFamily="18" charset="0"/>
              </a:rPr>
              <a:t>一般化学反应的活化能约在</a:t>
            </a:r>
            <a:r>
              <a:rPr lang="en-US" altLang="zh-CN" sz="1200" b="1" dirty="0">
                <a:latin typeface="Times New Roman" pitchFamily="18" charset="0"/>
              </a:rPr>
              <a:t>40~400 kJ/</a:t>
            </a:r>
            <a:r>
              <a:rPr lang="en-US" altLang="zh-CN" sz="1200" b="1" dirty="0" err="1">
                <a:latin typeface="Times New Roman" pitchFamily="18" charset="0"/>
              </a:rPr>
              <a:t>mol</a:t>
            </a:r>
            <a:r>
              <a:rPr lang="zh-CN" altLang="en-US" sz="1200" b="1" dirty="0">
                <a:latin typeface="Times New Roman" pitchFamily="18" charset="0"/>
              </a:rPr>
              <a:t>之间。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b="1" dirty="0">
                <a:latin typeface="Times New Roman" pitchFamily="18" charset="0"/>
              </a:rPr>
              <a:t>(4) </a:t>
            </a:r>
            <a:r>
              <a:rPr lang="zh-CN" altLang="en-US" sz="1200" b="1" dirty="0">
                <a:latin typeface="Times New Roman" pitchFamily="18" charset="0"/>
              </a:rPr>
              <a:t>升高温度对活化能大的反应相对有利</a:t>
            </a:r>
            <a:r>
              <a:rPr lang="en-US" altLang="zh-CN" sz="1200" b="1" dirty="0">
                <a:latin typeface="Times New Roman" pitchFamily="18" charset="0"/>
              </a:rPr>
              <a:t>; </a:t>
            </a:r>
            <a:r>
              <a:rPr lang="zh-CN" altLang="en-US" sz="1200" b="1" dirty="0">
                <a:latin typeface="Times New Roman" pitchFamily="18" charset="0"/>
              </a:rPr>
              <a:t>反之</a:t>
            </a:r>
            <a:r>
              <a:rPr lang="en-US" altLang="zh-CN" sz="1200" b="1" dirty="0">
                <a:latin typeface="Times New Roman" pitchFamily="18" charset="0"/>
              </a:rPr>
              <a:t>, </a:t>
            </a:r>
            <a:r>
              <a:rPr lang="zh-CN" altLang="en-US" sz="1200" b="1" dirty="0">
                <a:latin typeface="Times New Roman" pitchFamily="18" charset="0"/>
              </a:rPr>
              <a:t>降低温度则对 活化能小的反应相对有利。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54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F816-D0F7-496F-8C27-E0EF767550D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化学反应速率（</a:t>
            </a:r>
            <a:r>
              <a:rPr lang="en-US" altLang="zh-CN" b="1"/>
              <a:t>rate of a chemical reaction</a:t>
            </a:r>
            <a:r>
              <a:rPr lang="zh-CN" altLang="en-US" b="1"/>
              <a:t>）用以衡量化学反应过程进行的快慢，是反应体系中各物质的数量随时间的变化率。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Times New Roman" pitchFamily="18" charset="0"/>
              </a:rPr>
              <a:t>下图给出了一些不符合阿仑尼乌斯公式的典型反应的</a:t>
            </a:r>
            <a:r>
              <a:rPr lang="en-US" altLang="zh-CN" sz="1200" b="1" i="1" dirty="0" err="1">
                <a:latin typeface="Times New Roman" pitchFamily="18" charset="0"/>
              </a:rPr>
              <a:t>k</a:t>
            </a:r>
            <a:r>
              <a:rPr lang="en-US" altLang="zh-CN" sz="1200" b="1" dirty="0" err="1">
                <a:latin typeface="Times New Roman" pitchFamily="18" charset="0"/>
              </a:rPr>
              <a:t>~</a:t>
            </a:r>
            <a:r>
              <a:rPr lang="en-US" altLang="zh-CN" sz="1200" b="1" i="1" dirty="0" err="1">
                <a:latin typeface="Times New Roman" pitchFamily="18" charset="0"/>
              </a:rPr>
              <a:t>T</a:t>
            </a:r>
            <a:r>
              <a:rPr lang="zh-CN" altLang="en-US" sz="1200" b="1" dirty="0">
                <a:latin typeface="Times New Roman" pitchFamily="18" charset="0"/>
              </a:rPr>
              <a:t>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52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Times New Roman" pitchFamily="18" charset="0"/>
                <a:sym typeface="Symbol" pitchFamily="18" charset="2"/>
              </a:rPr>
              <a:t>推论</a:t>
            </a:r>
            <a:r>
              <a:rPr lang="en-US" altLang="zh-CN" sz="1400" dirty="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对于一个对峙反应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催化剂在使正反应加速的同时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也使逆反应加速同样的倍数。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17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图为上述反应机理中活化能的示意图。图中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sz="1200" i="0" baseline="-25000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为非催化反应的活化能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sz="1200" i="0" baseline="-25000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</a:rPr>
              <a:t>为催化反应的活化能</a:t>
            </a:r>
            <a:r>
              <a:rPr lang="en-US" altLang="zh-CN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1200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各曲线上的峰代表活化分子的平均能量。 </a:t>
            </a:r>
          </a:p>
          <a:p>
            <a:pPr algn="just">
              <a:lnSpc>
                <a:spcPct val="125000"/>
              </a:lnSpc>
            </a:pP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1400" dirty="0">
                <a:solidFill>
                  <a:schemeClr val="hlink"/>
                </a:solidFill>
                <a:latin typeface="Times New Roman" pitchFamily="18" charset="0"/>
              </a:rPr>
              <a:t>注意</a:t>
            </a:r>
            <a:r>
              <a:rPr lang="en-US" altLang="zh-CN" sz="1400" dirty="0">
                <a:solidFill>
                  <a:schemeClr val="hlink"/>
                </a:solidFill>
                <a:latin typeface="Times New Roman" pitchFamily="18" charset="0"/>
              </a:rPr>
              <a:t>: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并非凡能降低活化能的物质都能使反应显著加速而成为催化剂。</a:t>
            </a:r>
          </a:p>
          <a:p>
            <a:pPr algn="just">
              <a:lnSpc>
                <a:spcPct val="150000"/>
              </a:lnSpc>
            </a:pP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      催化反应的表观指前因子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</a:rPr>
              <a:t>中含有催化剂浓度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虽然在反应体系中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通常是很小的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但多数催化剂能使反应的活化能降低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80 kJ/</a:t>
            </a:r>
            <a:r>
              <a:rPr lang="en-US" altLang="zh-CN" i="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mol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以上</a:t>
            </a:r>
            <a:r>
              <a:rPr lang="en-US" altLang="zh-CN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足以弥补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i="0" baseline="-250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i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低对反应速率的不利影响。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609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44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CA615-3105-45AD-B555-5D694A8139D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/>
              <a:t>随着反应的进行，反应物或产物的物质的量会发生改变，因此可用单位体积中反应物</a:t>
            </a:r>
            <a:r>
              <a:rPr kumimoji="1" lang="en-US" altLang="zh-CN" b="1"/>
              <a:t>A</a:t>
            </a:r>
            <a:r>
              <a:rPr kumimoji="1" lang="zh-CN" altLang="en-US" b="1"/>
              <a:t>或产物</a:t>
            </a:r>
            <a:r>
              <a:rPr kumimoji="1" lang="en-US" altLang="zh-CN" b="1"/>
              <a:t>B</a:t>
            </a:r>
            <a:r>
              <a:rPr kumimoji="1" lang="zh-CN" altLang="en-US" b="1"/>
              <a:t>的物质的量随时间的变化率来表示。</a:t>
            </a:r>
          </a:p>
          <a:p>
            <a:r>
              <a:rPr kumimoji="1" lang="zh-CN" altLang="en-US" b="1"/>
              <a:t>因为在反应过程中，反应物浓度逐渐减小，为一负值，在其前加一负号是为使为正值。</a:t>
            </a:r>
            <a:endParaRPr kumimoji="1" lang="zh-CN" altLang="en-US" b="1">
              <a:solidFill>
                <a:srgbClr val="FF0000"/>
              </a:solidFill>
            </a:endParaRPr>
          </a:p>
          <a:p>
            <a:r>
              <a:rPr kumimoji="1" lang="zh-CN" altLang="en-US" b="1">
                <a:solidFill>
                  <a:srgbClr val="FF0000"/>
                </a:solidFill>
              </a:rPr>
              <a:t>量纲</a:t>
            </a:r>
            <a:r>
              <a:rPr kumimoji="1" lang="zh-CN" altLang="en-US" b="1"/>
              <a:t>：浓度</a:t>
            </a:r>
            <a:r>
              <a:rPr kumimoji="1" lang="en-US" altLang="zh-CN" b="1"/>
              <a:t>﹒</a:t>
            </a:r>
            <a:r>
              <a:rPr kumimoji="1" lang="zh-CN" altLang="en-US" b="1"/>
              <a:t>时间</a:t>
            </a:r>
            <a:r>
              <a:rPr kumimoji="1" lang="en-US" altLang="zh-CN" b="1"/>
              <a:t>-1</a:t>
            </a:r>
          </a:p>
          <a:p>
            <a:r>
              <a:rPr kumimoji="1" lang="zh-CN" altLang="en-US" b="1">
                <a:solidFill>
                  <a:schemeClr val="accent2"/>
                </a:solidFill>
              </a:rPr>
              <a:t>浓度</a:t>
            </a:r>
            <a:r>
              <a:rPr kumimoji="1" lang="zh-CN" altLang="en-US" b="1"/>
              <a:t>：</a:t>
            </a:r>
            <a:r>
              <a:rPr kumimoji="1" lang="en-US" altLang="zh-CN" b="1"/>
              <a:t>mol·L-1</a:t>
            </a:r>
          </a:p>
          <a:p>
            <a:r>
              <a:rPr kumimoji="1" lang="zh-CN" altLang="en-US" b="1">
                <a:solidFill>
                  <a:schemeClr val="accent2"/>
                </a:solidFill>
              </a:rPr>
              <a:t>时间</a:t>
            </a:r>
            <a:r>
              <a:rPr kumimoji="1" lang="en-US" altLang="zh-CN" b="1"/>
              <a:t>:  s(</a:t>
            </a:r>
            <a:r>
              <a:rPr kumimoji="1" lang="zh-CN" altLang="en-US" b="1"/>
              <a:t>秒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min(</a:t>
            </a:r>
            <a:r>
              <a:rPr kumimoji="1" lang="zh-CN" altLang="en-US" b="1"/>
              <a:t>分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h(</a:t>
            </a:r>
            <a:r>
              <a:rPr kumimoji="1" lang="zh-CN" altLang="en-US" b="1"/>
              <a:t>小时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d(</a:t>
            </a:r>
            <a:r>
              <a:rPr kumimoji="1" lang="zh-CN" altLang="en-US" b="1"/>
              <a:t>天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a(annual</a:t>
            </a:r>
            <a:r>
              <a:rPr kumimoji="1" lang="zh-CN" altLang="en-US" b="1"/>
              <a:t>，年</a:t>
            </a:r>
            <a:r>
              <a:rPr kumimoji="1" lang="en-US" altLang="zh-CN" b="1"/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9CDAE-D530-4303-88A9-08615D3BE9B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反应进度（</a:t>
            </a:r>
            <a:r>
              <a:rPr lang="en-US" altLang="zh-CN" b="1"/>
              <a:t>extent of reaction</a:t>
            </a:r>
            <a:r>
              <a:rPr lang="zh-CN" altLang="en-US" b="1"/>
              <a:t>）表示反应进行的程度，用符号</a:t>
            </a:r>
            <a:r>
              <a:rPr lang="en-US" altLang="zh-CN" b="1" i="1"/>
              <a:t>ξ</a:t>
            </a:r>
            <a:r>
              <a:rPr lang="zh-CN" altLang="en-US" b="1"/>
              <a:t>表示。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4054A-8AE8-428D-86AB-99E0885A560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/>
              <a:t>为了确切地表示反应在某一时刻的真实速率，通常用</a:t>
            </a:r>
            <a:r>
              <a:rPr kumimoji="1" lang="zh-CN" altLang="en-US" b="1">
                <a:solidFill>
                  <a:srgbClr val="0000D0"/>
                </a:solidFill>
              </a:rPr>
              <a:t>瞬时速率</a:t>
            </a:r>
            <a:r>
              <a:rPr kumimoji="1" lang="zh-CN" altLang="en-US" b="1"/>
              <a:t>来表示。</a:t>
            </a:r>
            <a:endParaRPr kumimoji="1" lang="zh-CN" altLang="en-US" b="1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rgbClr val="000099"/>
                </a:solidFill>
              </a:rPr>
              <a:t>通常所表示的反应速率均指</a:t>
            </a:r>
            <a:r>
              <a:rPr kumimoji="1" lang="zh-CN" altLang="en-US" b="1">
                <a:solidFill>
                  <a:srgbClr val="FF3300"/>
                </a:solidFill>
              </a:rPr>
              <a:t>瞬时速率</a:t>
            </a:r>
            <a:r>
              <a:rPr kumimoji="1" lang="zh-CN" altLang="en-US" b="1">
                <a:solidFill>
                  <a:srgbClr val="0000D0"/>
                </a:solidFill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瞬时速率</a:t>
            </a:r>
            <a:r>
              <a:rPr kumimoji="1" lang="en-US" altLang="zh-CN" b="1"/>
              <a:t>(instantaneous rate)</a:t>
            </a:r>
            <a:r>
              <a:rPr kumimoji="1" lang="zh-CN" altLang="en-US" b="1"/>
              <a:t>，可以确切地表示 </a:t>
            </a:r>
            <a:r>
              <a:rPr kumimoji="1" lang="en-US" altLang="zh-CN" b="1" i="1"/>
              <a:t>t</a:t>
            </a:r>
            <a:r>
              <a:rPr kumimoji="1" lang="en-US" altLang="zh-CN" b="1"/>
              <a:t> </a:t>
            </a:r>
            <a:r>
              <a:rPr kumimoji="1" lang="zh-CN" altLang="en-US" b="1"/>
              <a:t>时刻反应的真实速率。   </a:t>
            </a:r>
            <a:r>
              <a:rPr kumimoji="1" lang="zh-CN" altLang="en-US" b="1">
                <a:solidFill>
                  <a:srgbClr val="000099"/>
                </a:solidFill>
              </a:rPr>
              <a:t> </a:t>
            </a:r>
            <a:endParaRPr kumimoji="1" lang="zh-CN" altLang="en-US" b="1">
              <a:solidFill>
                <a:srgbClr val="0000D0"/>
              </a:solidFill>
            </a:endParaRPr>
          </a:p>
          <a:p>
            <a:endParaRPr lang="zh-CN" altLang="en-US">
              <a:latin typeface="黑体" pitchFamily="2" charset="-122"/>
              <a:ea typeface="黑体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3045-33B9-4C70-8EAB-53058A93B68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1818</a:t>
            </a:r>
            <a:r>
              <a:rPr lang="zh-CN" altLang="en-US" b="1"/>
              <a:t>年路易斯提出</a:t>
            </a:r>
            <a:r>
              <a:rPr lang="zh-CN" altLang="en-US" b="1">
                <a:sym typeface="Symbol" pitchFamily="18" charset="2"/>
              </a:rPr>
              <a:t> 碰撞理论</a:t>
            </a:r>
            <a:r>
              <a:rPr lang="en-US" altLang="zh-CN" b="1">
                <a:sym typeface="Symbol" pitchFamily="18" charset="2"/>
              </a:rPr>
              <a:t>(collision theory)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604F8-F8FB-4CCA-84B1-B6428CB4622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kumimoji="1" lang="zh-CN" altLang="en-US" b="1" dirty="0"/>
              <a:t>根据气体分子运动理论计算，在标准状态下，气体分子的碰撞频率为：</a:t>
            </a:r>
            <a:r>
              <a:rPr kumimoji="1" lang="en-US" altLang="zh-CN" b="1" dirty="0"/>
              <a:t>1035(</a:t>
            </a:r>
            <a:r>
              <a:rPr kumimoji="1" lang="zh-CN" altLang="en-US" b="1" dirty="0"/>
              <a:t>次</a:t>
            </a:r>
            <a:r>
              <a:rPr kumimoji="1" lang="en-US" altLang="zh-CN" b="1" dirty="0"/>
              <a:t>·s-1 · ml-1)</a:t>
            </a:r>
            <a:r>
              <a:rPr kumimoji="1" lang="zh-CN" altLang="en-US" b="1" dirty="0"/>
              <a:t>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1" dirty="0"/>
              <a:t>如果每次碰撞都能起反应，则所有的气体反应都成了爆炸反应，瞬间即能完成。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1" dirty="0"/>
              <a:t>但实际上测得的反应速率远比计算值小</a:t>
            </a:r>
          </a:p>
          <a:p>
            <a:endParaRPr kumimoji="1" lang="en-US" altLang="zh-C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95545-F3FB-4F76-829E-2F99264FBF9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en-US" altLang="zh-CN" b="1" i="1"/>
              <a:t>E</a:t>
            </a:r>
            <a:r>
              <a:rPr kumimoji="1" lang="en-US" altLang="zh-CN" b="1"/>
              <a:t>a = </a:t>
            </a:r>
            <a:r>
              <a:rPr kumimoji="1" lang="en-US" altLang="zh-CN" b="1" i="1"/>
              <a:t>E</a:t>
            </a:r>
            <a:r>
              <a:rPr kumimoji="1" lang="en-US" altLang="zh-CN" b="1"/>
              <a:t>c</a:t>
            </a:r>
            <a:r>
              <a:rPr kumimoji="1" lang="zh-CN" altLang="en-US" b="1"/>
              <a:t>－ </a:t>
            </a:r>
            <a:r>
              <a:rPr kumimoji="1" lang="en-US" altLang="zh-CN" b="1" i="1"/>
              <a:t>E</a:t>
            </a:r>
            <a:r>
              <a:rPr kumimoji="1" lang="zh-CN" altLang="en-US" b="1"/>
              <a:t>平 </a:t>
            </a:r>
            <a:r>
              <a:rPr kumimoji="1" lang="en-US" altLang="zh-CN" b="1"/>
              <a:t>(kJ·mol-1)</a:t>
            </a:r>
          </a:p>
          <a:p>
            <a:r>
              <a:rPr kumimoji="1" lang="zh-CN" altLang="en-US" b="1"/>
              <a:t>结论：</a:t>
            </a:r>
          </a:p>
          <a:p>
            <a:r>
              <a:rPr kumimoji="1" lang="en-US" altLang="zh-CN" b="1"/>
              <a:t>1</a:t>
            </a:r>
            <a:r>
              <a:rPr kumimoji="1" lang="zh-CN" altLang="en-US" b="1"/>
              <a:t>、温度一定时，</a:t>
            </a:r>
            <a:r>
              <a:rPr kumimoji="1" lang="en-US" altLang="zh-CN" b="1" i="1"/>
              <a:t>Ea</a:t>
            </a:r>
            <a:r>
              <a:rPr kumimoji="1" lang="zh-CN" altLang="en-US" b="1"/>
              <a:t>越低的反应，其活化分子分数*越大，反应速率就越大。</a:t>
            </a:r>
          </a:p>
          <a:p>
            <a:r>
              <a:rPr kumimoji="1" lang="en-US" altLang="zh-CN" b="1"/>
              <a:t>2</a:t>
            </a:r>
            <a:r>
              <a:rPr kumimoji="1" lang="zh-CN" altLang="en-US" b="1"/>
              <a:t>、相反，活化能越高，则活化分子的分数越小，反应速率就越小。*</a:t>
            </a:r>
          </a:p>
          <a:p>
            <a:r>
              <a:rPr kumimoji="1" lang="en-US" altLang="zh-CN" b="1">
                <a:solidFill>
                  <a:srgbClr val="0000FF"/>
                </a:solidFill>
              </a:rPr>
              <a:t>1.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均为正值。 </a:t>
            </a:r>
          </a:p>
          <a:p>
            <a:r>
              <a:rPr kumimoji="1" lang="zh-CN" altLang="en-US" b="1">
                <a:solidFill>
                  <a:srgbClr val="0000FF"/>
                </a:solidFill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</a:rPr>
              <a:t>2.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大小与反应物本性及反应的途径有关，与反应物浓度无关；在温度变化不大时，与温度无关。</a:t>
            </a:r>
          </a:p>
          <a:p>
            <a:r>
              <a:rPr kumimoji="1" lang="zh-CN" altLang="en-US" b="1">
                <a:solidFill>
                  <a:srgbClr val="0000FF"/>
                </a:solidFill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</a:rPr>
              <a:t>3.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愈小，反应速率愈大。</a:t>
            </a:r>
            <a:endParaRPr kumimoji="1" lang="zh-CN" altLang="en-US" b="1"/>
          </a:p>
          <a:p>
            <a:r>
              <a:rPr kumimoji="1" lang="zh-CN" altLang="en-US" b="1">
                <a:solidFill>
                  <a:srgbClr val="FF3300"/>
                </a:solidFill>
              </a:rPr>
              <a:t>优点：</a:t>
            </a:r>
            <a:r>
              <a:rPr kumimoji="1" lang="zh-CN" altLang="en-US" b="1"/>
              <a:t>比较直观，容易理解，适用于简单分子的反应</a:t>
            </a:r>
          </a:p>
          <a:p>
            <a:r>
              <a:rPr kumimoji="1" lang="zh-CN" altLang="en-US" b="1">
                <a:solidFill>
                  <a:srgbClr val="FF3300"/>
                </a:solidFill>
              </a:rPr>
              <a:t>缺点：</a:t>
            </a:r>
            <a:r>
              <a:rPr kumimoji="1" lang="zh-CN" altLang="en-US" b="1"/>
              <a:t>没考虑分子内部结构变化，把分子看成刚性球。把分子间的复杂作用看成机械碰撞，</a:t>
            </a:r>
            <a:r>
              <a:rPr kumimoji="1" lang="zh-CN" altLang="en-US" b="1">
                <a:solidFill>
                  <a:srgbClr val="0000FF"/>
                </a:solidFill>
              </a:rPr>
              <a:t>忽视了化学反应的特性。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36AC-8B80-493A-A69B-28B46B5E0E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该理论在原则上提供了一种方法</a:t>
            </a:r>
            <a:r>
              <a:rPr lang="en-US" altLang="zh-CN" b="1"/>
              <a:t>, </a:t>
            </a:r>
            <a:r>
              <a:rPr lang="zh-CN" altLang="en-US" b="1"/>
              <a:t>只需知道分子的某些基本性质</a:t>
            </a:r>
            <a:r>
              <a:rPr lang="en-US" altLang="zh-CN" b="1"/>
              <a:t>, </a:t>
            </a:r>
            <a:r>
              <a:rPr lang="zh-CN" altLang="en-US" b="1"/>
              <a:t>即可计算反应速率常数。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b="1"/>
              <a:t>1935</a:t>
            </a:r>
            <a:r>
              <a:rPr lang="zh-CN" altLang="en-US" b="1"/>
              <a:t>年以后</a:t>
            </a:r>
            <a:r>
              <a:rPr lang="en-US" altLang="zh-CN" b="1"/>
              <a:t>, </a:t>
            </a:r>
            <a:r>
              <a:rPr lang="zh-CN" altLang="en-US" b="1"/>
              <a:t>埃林</a:t>
            </a:r>
            <a:r>
              <a:rPr lang="en-US" altLang="zh-CN" b="1"/>
              <a:t>(Eyring)</a:t>
            </a:r>
            <a:r>
              <a:rPr lang="zh-CN" altLang="en-US" b="1"/>
              <a:t>、波兰尼</a:t>
            </a:r>
            <a:r>
              <a:rPr lang="en-US" altLang="zh-CN" b="1"/>
              <a:t>(Polanyi)</a:t>
            </a:r>
            <a:r>
              <a:rPr lang="zh-CN" altLang="en-US" b="1"/>
              <a:t>等人提出了反应速率的</a:t>
            </a:r>
            <a:r>
              <a:rPr lang="zh-CN" altLang="en-US" b="1">
                <a:solidFill>
                  <a:srgbClr val="FF0000"/>
                </a:solidFill>
              </a:rPr>
              <a:t>过渡态理论</a:t>
            </a:r>
            <a:endParaRPr lang="zh-CN" altLang="en-US" b="1"/>
          </a:p>
          <a:p>
            <a:endParaRPr lang="en-US" altLang="zh-CN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CCFF99"/>
            </a:gs>
            <a:gs pos="50000">
              <a:srgbClr val="CCFF99">
                <a:gamma/>
                <a:tint val="0"/>
                <a:invGamma/>
              </a:srgbClr>
            </a:gs>
            <a:gs pos="100000">
              <a:srgbClr val="CCFF9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480718"/>
            <a:ext cx="12192000" cy="769441"/>
          </a:xfrm>
          <a:ln w="76200">
            <a:solidFill>
              <a:srgbClr val="006600">
                <a:alpha val="70000"/>
              </a:srgbClr>
            </a:solidFill>
            <a:miter lim="800000"/>
            <a:headEnd/>
            <a:tailEnd/>
          </a:ln>
        </p:spPr>
        <p:txBody>
          <a:bodyPr wrap="square"/>
          <a:lstStyle>
            <a:lvl1pPr algn="ctr">
              <a:defRPr sz="4400" b="0">
                <a:effectLst/>
                <a:ea typeface="华文琥珀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6BC9FC-9963-460C-9363-F0CAAAF02B99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A10398-7F8B-4145-B52F-137CD3A2F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3D7B87-5F7F-492F-AE61-AEE5C92C82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9819" y="6438503"/>
            <a:ext cx="2844800" cy="401329"/>
          </a:xfrm>
        </p:spPr>
        <p:txBody>
          <a:bodyPr/>
          <a:lstStyle>
            <a:lvl1pPr>
              <a:defRPr/>
            </a:lvl1pPr>
          </a:lstStyle>
          <a:p>
            <a:fld id="{9B9B1D38-F0C6-4CAE-BD89-A5569ABEC0C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CAD0C8-DBBB-4DDF-B62F-0A56ACCCC72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19D37D-5DCE-4BFE-A16A-4F6BF4CA7533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603713-1A9D-488E-9971-BBA7F3D4F4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CFDC7F-0531-4F67-947A-ED27FE2CDC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2246" y="188913"/>
            <a:ext cx="677108" cy="50937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F5557F-E138-4FA8-9F6B-FFF770169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88913"/>
            <a:ext cx="10972800" cy="593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37600" y="6453336"/>
            <a:ext cx="2844800" cy="360040"/>
          </a:xfrm>
        </p:spPr>
        <p:txBody>
          <a:bodyPr/>
          <a:lstStyle>
            <a:lvl1pPr>
              <a:defRPr/>
            </a:lvl1pPr>
          </a:lstStyle>
          <a:p>
            <a:fld id="{CEB806CD-C726-443D-83E6-4F85A89EAC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37600" y="6481764"/>
            <a:ext cx="2844800" cy="376237"/>
          </a:xfrm>
        </p:spPr>
        <p:txBody>
          <a:bodyPr/>
          <a:lstStyle>
            <a:lvl1pPr>
              <a:defRPr/>
            </a:lvl1pPr>
          </a:lstStyle>
          <a:p>
            <a:fld id="{F8B6E3D3-F207-4BED-A3A6-E3567708D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3" y="33845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714941"/>
      </p:ext>
    </p:extLst>
  </p:cSld>
  <p:clrMapOvr>
    <a:masterClrMapping/>
  </p:clrMapOvr>
  <p:transition spd="slow" advClick="0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CCFFFF"/>
            </a:gs>
            <a:gs pos="50000">
              <a:srgbClr val="CCFFFF">
                <a:gamma/>
                <a:tint val="0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55B4B9-3562-403C-8E1F-EB1B412889CC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2060576"/>
            <a:ext cx="12192000" cy="1655763"/>
          </a:xfrm>
          <a:prstGeom prst="rect">
            <a:avLst/>
          </a:prstGeom>
          <a:solidFill>
            <a:srgbClr val="99FF66">
              <a:alpha val="52000"/>
            </a:srgbClr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25901" y="2511495"/>
            <a:ext cx="6340197" cy="707886"/>
          </a:xfrm>
        </p:spPr>
        <p:txBody>
          <a:bodyPr/>
          <a:lstStyle>
            <a:lvl1pPr algn="ctr">
              <a:defRPr sz="4000">
                <a:ea typeface="华文琥珀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09814"/>
            <a:ext cx="6144684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20714"/>
            <a:ext cx="1445684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9619">
            <a:off x="6288618" y="908051"/>
            <a:ext cx="3331633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 descr="人卫教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" y="260351"/>
            <a:ext cx="6434667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6F81C2-02B0-42BC-B267-4432F4F215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687B2-B55E-4DEE-9043-3948ADD6B37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997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37600" y="6453336"/>
            <a:ext cx="2844800" cy="404664"/>
          </a:xfrm>
        </p:spPr>
        <p:txBody>
          <a:bodyPr/>
          <a:lstStyle>
            <a:lvl1pPr>
              <a:defRPr/>
            </a:lvl1pPr>
          </a:lstStyle>
          <a:p>
            <a:fld id="{D80B3806-CBF7-4036-B138-A75AFB87F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8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3750"/>
            <a:ext cx="5109091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97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0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62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04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31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19330" y="44451"/>
            <a:ext cx="677108" cy="50937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4151" y="44451"/>
            <a:ext cx="8346016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7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B27D91-E951-4299-9296-5F7033AA1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54AA9D-32A7-427B-9440-424CD8F92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3750"/>
            <a:ext cx="5109091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86578-7E7B-42E0-A085-9A5C8B3DE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9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8" y="77960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B2912-E2AC-4AAD-80D8-5BCC4CF1F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7F2210-192D-4C1B-B66F-C1AB10F9245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950C34-C395-4BA9-B335-708AB795C8FB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84A1E1-F128-4E35-BE97-DD7CEA15F1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B75DB3-EDF0-42EA-A30B-C8CC4A2815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EBD7C-C61A-4E55-8F7E-D3163B99C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7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746FC7-B301-49E2-B527-D1B8E1843C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5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FFFF"/>
            </a:gs>
            <a:gs pos="50000">
              <a:srgbClr val="CCFFFF">
                <a:gamma/>
                <a:tint val="0"/>
                <a:invGamma/>
              </a:srgbClr>
            </a:gs>
            <a:gs pos="100000">
              <a:srgbClr val="CC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8621"/>
            <a:ext cx="12192000" cy="656691"/>
          </a:xfrm>
          <a:prstGeom prst="rect">
            <a:avLst/>
          </a:prstGeom>
          <a:gradFill rotWithShape="1">
            <a:gsLst>
              <a:gs pos="0">
                <a:srgbClr val="CCFF99">
                  <a:gamma/>
                  <a:tint val="0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>
            <a:noFill/>
          </a:ln>
          <a:effectLst>
            <a:outerShdw dist="77251" dir="5967739" algn="ctr" rotWithShape="0">
              <a:schemeClr val="fol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-678" y="77960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单击此处编辑母版标题样式目录</a:t>
            </a:r>
          </a:p>
        </p:txBody>
      </p:sp>
      <p:pic>
        <p:nvPicPr>
          <p:cNvPr id="7173" name="Picture 5" descr="动力学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67" y="168275"/>
            <a:ext cx="177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8D806F-7600-4017-AFFA-A96F2972C1E7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3EBB8B-0215-49AA-9317-650983B1D30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B30202-68E9-4BD0-8604-C612221C7A4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9819" y="6453335"/>
            <a:ext cx="2844800" cy="3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799421E2-3492-4B1F-81F9-7077568D31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CC"/>
            </a:gs>
            <a:gs pos="50000">
              <a:srgbClr val="FFFFCC">
                <a:gamma/>
                <a:tint val="0"/>
                <a:invGamma/>
              </a:srgbClr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图片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1" y="5642770"/>
            <a:ext cx="1583499" cy="117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"/>
            <a:ext cx="12192000" cy="620713"/>
          </a:xfrm>
          <a:prstGeom prst="rect">
            <a:avLst/>
          </a:prstGeom>
          <a:gradFill rotWithShape="1">
            <a:gsLst>
              <a:gs pos="0">
                <a:srgbClr val="CCFF99">
                  <a:gamma/>
                  <a:tint val="0"/>
                  <a:invGamma/>
                </a:srgbClr>
              </a:gs>
              <a:gs pos="100000">
                <a:srgbClr val="CCFF99"/>
              </a:gs>
            </a:gsLst>
            <a:lin ang="2700000" scaled="1"/>
          </a:gradFill>
          <a:ln>
            <a:noFill/>
          </a:ln>
          <a:effectLst>
            <a:outerShdw dist="77251" dir="5967739" algn="ctr" rotWithShape="0">
              <a:schemeClr val="fol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4151" y="41782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单击此处编辑母版标题样式目录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968" y="3591813"/>
            <a:ext cx="4595283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3550">
            <a:off x="8301977" y="5389655"/>
            <a:ext cx="2578100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935634" y="58739"/>
            <a:ext cx="1261884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ea typeface="华文琥珀" pitchFamily="2" charset="-122"/>
              </a:rPr>
              <a:t>动力学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5D760E-C232-444F-946B-2B48BC9E383D}"/>
              </a:ext>
            </a:extLst>
          </p:cNvPr>
          <p:cNvSpPr/>
          <p:nvPr userDrawn="1"/>
        </p:nvSpPr>
        <p:spPr>
          <a:xfrm>
            <a:off x="18483" y="6436575"/>
            <a:ext cx="12173517" cy="428604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aseline="0" dirty="0">
                <a:latin typeface="楷体" pitchFamily="49" charset="-122"/>
                <a:ea typeface="楷体" pitchFamily="49" charset="-122"/>
                <a:cs typeface="Verdana" pitchFamily="34" charset="0"/>
              </a:rPr>
              <a:t>南方醫科大學药学院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9EB23C-86C6-4496-A34E-B697088C151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19" y="6444295"/>
            <a:ext cx="527381" cy="395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C5D94D-3E26-4AE4-8E75-9B39552AE77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" y="6444296"/>
            <a:ext cx="505092" cy="379419"/>
          </a:xfrm>
          <a:prstGeom prst="rect">
            <a:avLst/>
          </a:prstGeom>
        </p:spPr>
      </p:pic>
      <p:sp>
        <p:nvSpPr>
          <p:cNvPr id="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01" y="6463840"/>
            <a:ext cx="2844800" cy="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799421E2-3492-4B1F-81F9-7077568D31D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8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4.w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7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6.jpg"/><Relationship Id="rId5" Type="http://schemas.openxmlformats.org/officeDocument/2006/relationships/image" Target="../media/image9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4CBFF0-1D00-42CF-8D76-A7753C3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第七章  化学动力学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AE410-D93D-4AB2-B4F7-A092BE481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FA0C28-E3AE-4B0D-8CAF-3A36CDE36F6C}"/>
              </a:ext>
            </a:extLst>
          </p:cNvPr>
          <p:cNvSpPr txBox="1"/>
          <p:nvPr/>
        </p:nvSpPr>
        <p:spPr>
          <a:xfrm>
            <a:off x="2891644" y="4217143"/>
            <a:ext cx="615315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授课老师：周中振 教授</a:t>
            </a:r>
          </a:p>
        </p:txBody>
      </p:sp>
    </p:spTree>
    <p:extLst>
      <p:ext uri="{BB962C8B-B14F-4D97-AF65-F5344CB8AC3E}">
        <p14:creationId xmlns:p14="http://schemas.microsoft.com/office/powerpoint/2010/main" val="10255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190C4-8246-418D-A00D-8FFF66E4A36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07368" y="976755"/>
            <a:ext cx="8229600" cy="13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latin typeface="楷体_GB2312" pitchFamily="49" charset="-122"/>
              </a:rPr>
              <a:t>    </a:t>
            </a:r>
            <a:r>
              <a:rPr kumimoji="1" lang="zh-CN" altLang="en-US" sz="2800" dirty="0">
                <a:latin typeface="楷体_GB2312" pitchFamily="49" charset="-122"/>
              </a:rPr>
              <a:t>有效碰撞：能发生化学反应的碰撞。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2800" dirty="0">
                <a:latin typeface="楷体_GB2312" pitchFamily="49" charset="-122"/>
              </a:rPr>
              <a:t>    弹性碰撞：不能发生化学反应的碰撞。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>
          <a:xfrm>
            <a:off x="1328739" y="143318"/>
            <a:ext cx="2622550" cy="579437"/>
          </a:xfrm>
          <a:noFill/>
          <a:ln/>
        </p:spPr>
        <p:txBody>
          <a:bodyPr/>
          <a:lstStyle/>
          <a:p>
            <a:r>
              <a:rPr lang="zh-CN" altLang="en-US" dirty="0"/>
              <a:t>一、碰撞理论</a:t>
            </a:r>
          </a:p>
        </p:txBody>
      </p:sp>
      <p:pic>
        <p:nvPicPr>
          <p:cNvPr id="114695" name="Picture 7" descr="07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51089" y="3067050"/>
            <a:ext cx="3608387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640014" y="5157788"/>
            <a:ext cx="716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(a)</a:t>
            </a:r>
            <a:r>
              <a:rPr kumimoji="1" lang="zh-CN" altLang="en-US"/>
              <a:t>弹性碰撞                                </a:t>
            </a:r>
            <a:r>
              <a:rPr kumimoji="1" lang="en-US" altLang="zh-CN"/>
              <a:t>(b)</a:t>
            </a:r>
            <a:r>
              <a:rPr kumimoji="1" lang="zh-CN" altLang="en-US"/>
              <a:t>有效碰撞 </a:t>
            </a:r>
            <a:r>
              <a:rPr kumimoji="1" lang="zh-CN" altLang="en-US" baseline="30000"/>
              <a:t>*</a:t>
            </a:r>
          </a:p>
        </p:txBody>
      </p:sp>
      <p:pic>
        <p:nvPicPr>
          <p:cNvPr id="114697" name="Picture 9" descr="07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311900" y="2924175"/>
            <a:ext cx="3608388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579DE-C977-46E2-9821-C7F0CF77779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74825" y="1219410"/>
            <a:ext cx="882015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楷体_GB2312" pitchFamily="49" charset="-122"/>
              </a:rPr>
              <a:t>活化分子</a:t>
            </a:r>
            <a:r>
              <a:rPr kumimoji="1" lang="zh-CN" altLang="en-US" dirty="0">
                <a:latin typeface="楷体_GB2312" pitchFamily="49" charset="-122"/>
              </a:rPr>
              <a:t>：具有较大的动能并能够发生有效碰撞的分子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82076" y="230758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楷体_GB2312" pitchFamily="49" charset="-122"/>
              </a:rPr>
              <a:t>二、活化分子和活化能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739900" y="2225706"/>
            <a:ext cx="892810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FF3300"/>
                </a:solidFill>
              </a:rPr>
              <a:t>活化能</a:t>
            </a:r>
            <a:r>
              <a:rPr kumimoji="1" lang="zh-CN" altLang="en-US" dirty="0"/>
              <a:t>：活化分子具有的最低能量与反应物分子的平均能量之差。</a:t>
            </a:r>
            <a:endParaRPr kumimoji="1" lang="zh-CN" altLang="en-US" baseline="30000" dirty="0">
              <a:cs typeface="Times New Roman" pitchFamily="18" charset="0"/>
            </a:endParaRP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2312457" y="3137590"/>
            <a:ext cx="7505424" cy="3006725"/>
            <a:chOff x="44" y="240"/>
            <a:chExt cx="5524" cy="4130"/>
          </a:xfrm>
        </p:grpSpPr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4033" y="3866"/>
              <a:ext cx="1535" cy="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分子具有的能量</a:t>
              </a:r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rot="10800000">
              <a:off x="477" y="240"/>
              <a:ext cx="10" cy="344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 rot="16200000">
              <a:off x="2937" y="1235"/>
              <a:ext cx="0" cy="4899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2" name="Freeform 10"/>
            <p:cNvSpPr>
              <a:spLocks/>
            </p:cNvSpPr>
            <p:nvPr/>
          </p:nvSpPr>
          <p:spPr bwMode="auto">
            <a:xfrm>
              <a:off x="487" y="790"/>
              <a:ext cx="4763" cy="2895"/>
            </a:xfrm>
            <a:custGeom>
              <a:avLst/>
              <a:gdLst>
                <a:gd name="T0" fmla="*/ 0 w 4763"/>
                <a:gd name="T1" fmla="*/ 2668 h 2895"/>
                <a:gd name="T2" fmla="*/ 1406 w 4763"/>
                <a:gd name="T3" fmla="*/ 128 h 2895"/>
                <a:gd name="T4" fmla="*/ 3085 w 4763"/>
                <a:gd name="T5" fmla="*/ 1897 h 2895"/>
                <a:gd name="T6" fmla="*/ 4763 w 4763"/>
                <a:gd name="T7" fmla="*/ 2895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3" h="2895">
                  <a:moveTo>
                    <a:pt x="0" y="2668"/>
                  </a:moveTo>
                  <a:cubicBezTo>
                    <a:pt x="446" y="1462"/>
                    <a:pt x="892" y="256"/>
                    <a:pt x="1406" y="128"/>
                  </a:cubicBezTo>
                  <a:cubicBezTo>
                    <a:pt x="1920" y="0"/>
                    <a:pt x="2526" y="1436"/>
                    <a:pt x="3085" y="1897"/>
                  </a:cubicBezTo>
                  <a:cubicBezTo>
                    <a:pt x="3644" y="2358"/>
                    <a:pt x="4203" y="2626"/>
                    <a:pt x="4763" y="2895"/>
                  </a:cubicBezTo>
                </a:path>
              </a:pathLst>
            </a:custGeom>
            <a:noFill/>
            <a:ln w="508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2030" y="918"/>
              <a:ext cx="0" cy="276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>
              <a:off x="3572" y="2687"/>
              <a:ext cx="0" cy="99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5" name="AutoShape 13"/>
            <p:cNvSpPr>
              <a:spLocks noChangeArrowheads="1"/>
            </p:cNvSpPr>
            <p:nvPr/>
          </p:nvSpPr>
          <p:spPr bwMode="auto">
            <a:xfrm>
              <a:off x="3572" y="2687"/>
              <a:ext cx="1587" cy="998"/>
            </a:xfrm>
            <a:prstGeom prst="rtTriangle">
              <a:avLst/>
            </a:prstGeom>
            <a:pattFill prst="dkVert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44" y="284"/>
              <a:ext cx="340" cy="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分子数目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707" y="3683"/>
              <a:ext cx="5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latin typeface="Arial" charset="0"/>
                  <a:ea typeface="宋体" pitchFamily="2" charset="-122"/>
                </a:rPr>
                <a:t>E</a:t>
              </a:r>
              <a:r>
                <a:rPr lang="zh-CN" altLang="en-US" sz="2000" baseline="-25000">
                  <a:latin typeface="Arial" charset="0"/>
                  <a:ea typeface="宋体" pitchFamily="2" charset="-122"/>
                </a:rPr>
                <a:t>平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3249" y="3685"/>
              <a:ext cx="59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latin typeface="Arial" charset="0"/>
                  <a:ea typeface="宋体" pitchFamily="2" charset="-122"/>
                </a:rPr>
                <a:t>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205420" y="6144451"/>
            <a:ext cx="3279510" cy="47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FF0000"/>
                </a:solidFill>
              </a:rPr>
              <a:t>活化能</a:t>
            </a:r>
            <a:r>
              <a:rPr kumimoji="1" lang="en-US" altLang="zh-CN" sz="2800" i="1" dirty="0" err="1">
                <a:solidFill>
                  <a:srgbClr val="FF0000"/>
                </a:solidFill>
              </a:rPr>
              <a:t>E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a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 = E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C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-</a:t>
            </a:r>
            <a:r>
              <a:rPr kumimoji="1"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E</a:t>
            </a:r>
            <a:r>
              <a:rPr kumimoji="1" lang="zh-CN" altLang="en-US" sz="2800" baseline="-25000" dirty="0">
                <a:solidFill>
                  <a:srgbClr val="FF0000"/>
                </a:solidFill>
              </a:rPr>
              <a:t>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8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1211290"/>
            <a:ext cx="7020272" cy="5265204"/>
          </a:xfrm>
          <a:prstGeom prst="rect">
            <a:avLst/>
          </a:prstGeom>
        </p:spPr>
      </p:pic>
      <p:sp>
        <p:nvSpPr>
          <p:cNvPr id="5" name="标题 4"/>
          <p:cNvSpPr txBox="1">
            <a:spLocks/>
          </p:cNvSpPr>
          <p:nvPr/>
        </p:nvSpPr>
        <p:spPr bwMode="auto">
          <a:xfrm>
            <a:off x="911424" y="58340"/>
            <a:ext cx="34163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600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碰撞理论的局限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1444" y="769859"/>
            <a:ext cx="697627" cy="707886"/>
          </a:xfrm>
        </p:spPr>
        <p:txBody>
          <a:bodyPr/>
          <a:lstStyle/>
          <a:p>
            <a:r>
              <a:rPr lang="zh-CN" altLang="en-US" sz="4000" dirty="0">
                <a:effectLst/>
                <a:latin typeface="楷体_GB231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7723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6184"/>
            <a:ext cx="8103470" cy="483244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784040" y="106224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4000" kern="0">
                <a:effectLst/>
                <a:latin typeface="楷体_GB2312"/>
              </a:rPr>
              <a:t>例</a:t>
            </a:r>
            <a:endParaRPr lang="zh-CN" altLang="en-US" sz="4000" kern="0" dirty="0">
              <a:effectLst/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8353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81666" y="186244"/>
            <a:ext cx="8394753" cy="584775"/>
          </a:xfrm>
        </p:spPr>
        <p:txBody>
          <a:bodyPr/>
          <a:lstStyle/>
          <a:p>
            <a:pPr algn="ctr"/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过渡态理论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(transition state theory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868308" y="6254832"/>
            <a:ext cx="2844800" cy="476250"/>
          </a:xfrm>
        </p:spPr>
        <p:txBody>
          <a:bodyPr/>
          <a:lstStyle/>
          <a:p>
            <a:fld id="{D80B3806-CBF7-4036-B138-A75AFB87F007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3" y="1143872"/>
            <a:ext cx="8423756" cy="5349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5820" y="1448780"/>
            <a:ext cx="173156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ea typeface="宋体" pitchFamily="2" charset="-122"/>
              </a:rPr>
              <a:t>活化络合物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363450" y="2312876"/>
            <a:ext cx="7639952" cy="2628292"/>
            <a:chOff x="2363450" y="2312876"/>
            <a:chExt cx="7639952" cy="2628292"/>
          </a:xfrm>
        </p:grpSpPr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96193" y="2477358"/>
              <a:ext cx="1055197" cy="528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 dirty="0">
                  <a:solidFill>
                    <a:srgbClr val="FF0000"/>
                  </a:solidFill>
                  <a:ea typeface="宋体" pitchFamily="2" charset="-122"/>
                </a:rPr>
                <a:t>E</a:t>
              </a:r>
              <a:r>
                <a:rPr lang="en-US" altLang="zh-CN" baseline="-25000" dirty="0">
                  <a:solidFill>
                    <a:srgbClr val="FF0000"/>
                  </a:solidFill>
                  <a:ea typeface="宋体" pitchFamily="2" charset="-122"/>
                </a:rPr>
                <a:t>a1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4223792" y="2312876"/>
              <a:ext cx="0" cy="1332148"/>
            </a:xfrm>
            <a:prstGeom prst="line">
              <a:avLst/>
            </a:prstGeom>
            <a:ln>
              <a:solidFill>
                <a:srgbClr val="FF0000"/>
              </a:solidFill>
              <a:headEnd type="stealth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2363450" y="2312876"/>
              <a:ext cx="1860341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408367" y="2811683"/>
              <a:ext cx="59503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i="1" dirty="0">
                  <a:solidFill>
                    <a:srgbClr val="FF0000"/>
                  </a:solidFill>
                  <a:ea typeface="宋体" pitchFamily="2" charset="-122"/>
                </a:rPr>
                <a:t>E</a:t>
              </a:r>
              <a:r>
                <a:rPr lang="en-US" altLang="zh-CN" baseline="-25000" dirty="0">
                  <a:solidFill>
                    <a:srgbClr val="FF0000"/>
                  </a:solidFill>
                  <a:ea typeface="宋体" pitchFamily="2" charset="-122"/>
                </a:rPr>
                <a:t>a2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9408367" y="2312876"/>
              <a:ext cx="0" cy="2628292"/>
            </a:xfrm>
            <a:prstGeom prst="line">
              <a:avLst/>
            </a:prstGeom>
            <a:ln>
              <a:solidFill>
                <a:srgbClr val="FF0000"/>
              </a:solidFill>
              <a:headEnd type="stealth" w="med" len="med"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17526" y="4238274"/>
              <a:ext cx="4248150" cy="576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ct val="0"/>
                </a:spcBef>
              </a:pPr>
              <a:r>
                <a:rPr kumimoji="1" lang="en-US" altLang="zh-CN" sz="2800" dirty="0" err="1">
                  <a:solidFill>
                    <a:srgbClr val="0000FF"/>
                  </a:solidFill>
                  <a:ea typeface="宋体" pitchFamily="2" charset="-122"/>
                </a:rPr>
                <a:t>Δ</a:t>
              </a:r>
              <a:r>
                <a:rPr kumimoji="1" lang="en-US" altLang="zh-CN" sz="2800" baseline="-25000" dirty="0" err="1">
                  <a:solidFill>
                    <a:srgbClr val="0000FF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dirty="0" err="1">
                  <a:solidFill>
                    <a:srgbClr val="0000FF"/>
                  </a:solidFill>
                  <a:ea typeface="宋体" pitchFamily="2" charset="-122"/>
                </a:rPr>
                <a:t>H</a:t>
              </a:r>
              <a:r>
                <a:rPr kumimoji="1" lang="en-US" altLang="zh-CN" sz="2800" baseline="-25000" dirty="0" err="1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kumimoji="1" lang="el-GR" altLang="zh-CN" sz="2800" baseline="300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Θ</a:t>
              </a:r>
              <a:r>
                <a:rPr kumimoji="1" lang="en-US" altLang="zh-CN" sz="2800" dirty="0">
                  <a:ea typeface="宋体" pitchFamily="2" charset="-122"/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2800" i="1" dirty="0">
                  <a:solidFill>
                    <a:srgbClr val="0000FF"/>
                  </a:solidFill>
                  <a:ea typeface="黑体" pitchFamily="2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ea typeface="黑体" pitchFamily="2" charset="-122"/>
                </a:rPr>
                <a:t>a1</a:t>
              </a:r>
              <a:r>
                <a:rPr kumimoji="1" lang="zh-CN" altLang="en-US" sz="2800" dirty="0">
                  <a:solidFill>
                    <a:srgbClr val="0000FF"/>
                  </a:solidFill>
                  <a:ea typeface="黑体" pitchFamily="2" charset="-122"/>
                </a:rPr>
                <a:t>－</a:t>
              </a:r>
              <a:r>
                <a:rPr kumimoji="1" lang="en-US" altLang="zh-CN" sz="2800" i="1" dirty="0">
                  <a:solidFill>
                    <a:srgbClr val="0000FF"/>
                  </a:solidFill>
                  <a:ea typeface="黑体" pitchFamily="2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ea typeface="黑体" pitchFamily="2" charset="-122"/>
                </a:rPr>
                <a:t>a2</a:t>
              </a: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V="1">
              <a:off x="6384032" y="2312876"/>
              <a:ext cx="3024333" cy="17498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8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7485-EDCA-461F-9FBD-76F43528FB6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7348" y="224644"/>
            <a:ext cx="7546975" cy="51911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二、 过渡态理论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(transition state theory, TST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43372" y="1318648"/>
            <a:ext cx="115212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zh-CN" altLang="en-US" dirty="0">
                <a:ea typeface="宋体" pitchFamily="2" charset="-122"/>
              </a:rPr>
              <a:t>基本假定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①  </a:t>
            </a:r>
            <a:r>
              <a:rPr lang="zh-CN" altLang="en-US" dirty="0">
                <a:ea typeface="宋体" pitchFamily="2" charset="-122"/>
              </a:rPr>
              <a:t>反应体系的势能是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原子间相对位置的函数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② </a:t>
            </a:r>
            <a:r>
              <a:rPr lang="zh-CN" altLang="en-US" dirty="0">
                <a:ea typeface="宋体" pitchFamily="2" charset="-122"/>
              </a:rPr>
              <a:t>在由反应物生成产物的过程中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分子要经历一个价键重排的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过渡阶段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zh-CN" altLang="en-US" dirty="0">
                <a:ea typeface="宋体" pitchFamily="2" charset="-122"/>
              </a:rPr>
              <a:t>        ③ 活化络合物的势能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高于</a:t>
            </a:r>
            <a:r>
              <a:rPr lang="zh-CN" altLang="en-US" dirty="0">
                <a:ea typeface="宋体" pitchFamily="2" charset="-122"/>
              </a:rPr>
              <a:t>反应物或产物的势能。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zh-CN" altLang="en-US" dirty="0">
                <a:ea typeface="宋体" pitchFamily="2" charset="-122"/>
              </a:rPr>
              <a:t>        ④ 活化络合物与反应物分子处于某种平衡状态。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总反应速率取决于活化络合物的分解速率。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25632"/>
            <a:ext cx="12191999" cy="707886"/>
          </a:xfrm>
          <a:ln/>
        </p:spPr>
        <p:txBody>
          <a:bodyPr/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第三节 浓度对化学反应速率的影响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135188" y="2889251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/>
              <a:t>一、基元反应与复合反应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114551" y="388143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latin typeface="Arial" charset="0"/>
              </a:rPr>
              <a:t>二、</a:t>
            </a:r>
            <a:r>
              <a:rPr kumimoji="1" lang="zh-CN" altLang="en-US" sz="2800">
                <a:latin typeface="Arial" charset="0"/>
              </a:rPr>
              <a:t>速率方程与质量作用定律程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108200" y="4722814"/>
            <a:ext cx="44704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三、反应分子数与反应级数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114550" y="5624514"/>
            <a:ext cx="50053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四、  简单级数反应的速率方程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C69B6-EC84-4D9B-B1E1-82AEA7CFFF9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8640"/>
            <a:ext cx="7740650" cy="519113"/>
          </a:xfrm>
        </p:spPr>
        <p:txBody>
          <a:bodyPr wrap="square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一、基元反应与复合反应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65364" y="1089026"/>
            <a:ext cx="732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楷体_GB2312" pitchFamily="49" charset="-122"/>
              </a:rPr>
              <a:t>计量方程</a:t>
            </a:r>
            <a:r>
              <a:rPr lang="en-US" altLang="zh-CN" sz="2800" dirty="0">
                <a:latin typeface="楷体_GB2312" pitchFamily="49" charset="-122"/>
              </a:rPr>
              <a:t>: </a:t>
            </a:r>
            <a:r>
              <a:rPr lang="zh-CN" altLang="en-US" sz="2800" dirty="0">
                <a:latin typeface="楷体_GB2312" pitchFamily="49" charset="-122"/>
              </a:rPr>
              <a:t>只表示反应前后的物料平衡关系。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179763" y="202406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2O</a:t>
            </a:r>
            <a:r>
              <a:rPr lang="en-US" altLang="zh-CN" baseline="-3000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>
                <a:ea typeface="宋体" pitchFamily="2" charset="-122"/>
              </a:rPr>
              <a:t>3O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altLang="zh-CN" baseline="-25000"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4511676" y="3176588"/>
            <a:ext cx="2995613" cy="474662"/>
            <a:chOff x="1489" y="2526"/>
            <a:chExt cx="1887" cy="299"/>
          </a:xfrm>
        </p:grpSpPr>
        <p:grpSp>
          <p:nvGrpSpPr>
            <p:cNvPr id="159751" name="Group 7"/>
            <p:cNvGrpSpPr>
              <a:grpSpLocks/>
            </p:cNvGrpSpPr>
            <p:nvPr/>
          </p:nvGrpSpPr>
          <p:grpSpPr bwMode="auto">
            <a:xfrm>
              <a:off x="2052" y="2526"/>
              <a:ext cx="1324" cy="288"/>
              <a:chOff x="2052" y="2526"/>
              <a:chExt cx="1324" cy="288"/>
            </a:xfrm>
          </p:grpSpPr>
          <p:pic>
            <p:nvPicPr>
              <p:cNvPr id="159752" name="Picture 8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2614"/>
                <a:ext cx="635" cy="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753" name="Rectangle 9"/>
              <p:cNvSpPr>
                <a:spLocks noChangeArrowheads="1"/>
              </p:cNvSpPr>
              <p:nvPr/>
            </p:nvSpPr>
            <p:spPr bwMode="auto">
              <a:xfrm>
                <a:off x="2052" y="2526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2789" y="2526"/>
                <a:ext cx="5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tabLst>
                    <a:tab pos="304800" algn="l"/>
                    <a:tab pos="685800" algn="l"/>
                    <a:tab pos="2400300" algn="l"/>
                    <a:tab pos="4800600" algn="l"/>
                    <a:tab pos="5410200" algn="l"/>
                  </a:tabLst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+O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59755" name="Text Box 11"/>
            <p:cNvSpPr txBox="1">
              <a:spLocks noChangeArrowheads="1"/>
            </p:cNvSpPr>
            <p:nvPr/>
          </p:nvSpPr>
          <p:spPr bwMode="auto">
            <a:xfrm>
              <a:off x="1489" y="253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</p:grpSp>
      <p:grpSp>
        <p:nvGrpSpPr>
          <p:cNvPr id="159756" name="Group 12"/>
          <p:cNvGrpSpPr>
            <a:grpSpLocks/>
          </p:cNvGrpSpPr>
          <p:nvPr/>
        </p:nvGrpSpPr>
        <p:grpSpPr bwMode="auto">
          <a:xfrm>
            <a:off x="4511676" y="3770314"/>
            <a:ext cx="3051175" cy="511175"/>
            <a:chOff x="1474" y="2855"/>
            <a:chExt cx="1922" cy="322"/>
          </a:xfrm>
        </p:grpSpPr>
        <p:pic>
          <p:nvPicPr>
            <p:cNvPr id="159757" name="Picture 1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" y="2976"/>
              <a:ext cx="545" cy="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2971" y="288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400300" algn="l"/>
                  <a:tab pos="260985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2O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2036" y="28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O+O</a:t>
              </a:r>
              <a:r>
                <a:rPr lang="en-US" altLang="zh-CN" baseline="-25000"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159760" name="Text Box 16"/>
            <p:cNvSpPr txBox="1">
              <a:spLocks noChangeArrowheads="1"/>
            </p:cNvSpPr>
            <p:nvPr/>
          </p:nvSpPr>
          <p:spPr bwMode="auto">
            <a:xfrm>
              <a:off x="1474" y="2855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772150" y="2033588"/>
            <a:ext cx="1816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66"/>
                </a:solidFill>
              </a:rPr>
              <a:t>复合反应</a:t>
            </a:r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7751763" y="2960689"/>
            <a:ext cx="1655762" cy="66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0066"/>
                </a:solidFill>
              </a:rPr>
              <a:t>元反应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971676" y="3176589"/>
            <a:ext cx="2684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实际反应过程：</a:t>
            </a:r>
          </a:p>
        </p:txBody>
      </p:sp>
      <p:grpSp>
        <p:nvGrpSpPr>
          <p:cNvPr id="159780" name="Group 36"/>
          <p:cNvGrpSpPr>
            <a:grpSpLocks/>
          </p:cNvGrpSpPr>
          <p:nvPr/>
        </p:nvGrpSpPr>
        <p:grpSpPr bwMode="auto">
          <a:xfrm>
            <a:off x="3071813" y="4473116"/>
            <a:ext cx="5111750" cy="1771650"/>
            <a:chOff x="975" y="3057"/>
            <a:chExt cx="3220" cy="1116"/>
          </a:xfrm>
        </p:grpSpPr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1429" y="3057"/>
              <a:ext cx="1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H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 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+ 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</a:t>
              </a:r>
              <a:endParaRPr lang="en-US" altLang="zh-CN" baseline="-30000"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15976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111"/>
              <a:ext cx="588" cy="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3152" y="306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5977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" y="3454"/>
              <a:ext cx="78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1467" y="345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2563" y="3453"/>
              <a:ext cx="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2I</a:t>
              </a:r>
              <a:r>
                <a:rPr lang="en-US" altLang="zh-CN"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(g)</a:t>
              </a:r>
            </a:p>
          </p:txBody>
        </p:sp>
        <p:sp>
          <p:nvSpPr>
            <p:cNvPr id="159773" name="Text Box 29"/>
            <p:cNvSpPr txBox="1">
              <a:spLocks noChangeArrowheads="1"/>
            </p:cNvSpPr>
            <p:nvPr/>
          </p:nvSpPr>
          <p:spPr bwMode="auto">
            <a:xfrm>
              <a:off x="997" y="3454"/>
              <a:ext cx="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  <p:pic>
          <p:nvPicPr>
            <p:cNvPr id="159776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3933"/>
              <a:ext cx="663" cy="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7" name="Rectangle 33"/>
            <p:cNvSpPr>
              <a:spLocks noChangeArrowheads="1"/>
            </p:cNvSpPr>
            <p:nvPr/>
          </p:nvSpPr>
          <p:spPr bwMode="auto">
            <a:xfrm>
              <a:off x="3080" y="3885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1428" y="3885"/>
              <a:ext cx="1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H</a:t>
              </a:r>
              <a:r>
                <a:rPr lang="en-US" altLang="zh-CN" baseline="-25000"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(g)+2I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>
                  <a:sym typeface="Symbol" pitchFamily="18" charset="2"/>
                </a:rPr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9" name="Text Box 35"/>
            <p:cNvSpPr txBox="1">
              <a:spLocks noChangeArrowheads="1"/>
            </p:cNvSpPr>
            <p:nvPr/>
          </p:nvSpPr>
          <p:spPr bwMode="auto">
            <a:xfrm>
              <a:off x="975" y="38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1" grpId="0"/>
      <p:bldP spid="1597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8556E-4C51-45B9-AAD1-CA5061C1F28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1" y="188914"/>
            <a:ext cx="5895975" cy="579437"/>
          </a:xfrm>
        </p:spPr>
        <p:txBody>
          <a:bodyPr/>
          <a:lstStyle/>
          <a:p>
            <a:r>
              <a:rPr lang="zh-CN" altLang="en-US" dirty="0">
                <a:effectLst/>
                <a:ea typeface="楷体_GB2312" pitchFamily="49" charset="-122"/>
              </a:rPr>
              <a:t>二、</a:t>
            </a:r>
            <a:r>
              <a:rPr kumimoji="1" lang="zh-CN" altLang="en-US" dirty="0">
                <a:effectLst/>
                <a:ea typeface="楷体_GB2312" pitchFamily="49" charset="-122"/>
              </a:rPr>
              <a:t>速率方程与质量作用定律程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919288" y="873126"/>
            <a:ext cx="8426450" cy="168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速率方程(rate equation)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</a:rPr>
              <a:t>恒温下反应速率</a:t>
            </a:r>
            <a:r>
              <a:rPr lang="en-US" altLang="zh-CN" sz="2800" i="1" dirty="0">
                <a:latin typeface="楷体_GB2312" pitchFamily="49" charset="-122"/>
              </a:rPr>
              <a:t>v</a:t>
            </a:r>
            <a:r>
              <a:rPr lang="zh-CN" altLang="en-US" sz="2800" dirty="0">
                <a:latin typeface="楷体_GB2312" pitchFamily="49" charset="-122"/>
              </a:rPr>
              <a:t>与各反应组分浓度的函数关系式 </a:t>
            </a:r>
          </a:p>
        </p:txBody>
      </p:sp>
      <p:graphicFrame>
        <p:nvGraphicFramePr>
          <p:cNvPr id="2396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664200" y="2024064"/>
          <a:ext cx="1790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23962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024064"/>
                        <a:ext cx="1790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063751" y="3105151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如：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aA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bB</a:t>
            </a:r>
            <a:r>
              <a:rPr kumimoji="1" lang="en-US" altLang="zh-CN" sz="2800" dirty="0">
                <a:solidFill>
                  <a:schemeClr val="tx2"/>
                </a:solidFill>
              </a:rPr>
              <a:t> =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gG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dD</a:t>
            </a:r>
            <a:r>
              <a:rPr kumimoji="1" lang="en-US" altLang="zh-CN" sz="2800" dirty="0">
                <a:solidFill>
                  <a:schemeClr val="tx2"/>
                </a:solidFill>
              </a:rPr>
              <a:t> 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为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基元反应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，则</a:t>
            </a: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927350" y="3949701"/>
          <a:ext cx="302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6" imgW="1168200" imgH="279360" progId="Equation.DSMT4">
                  <p:embed/>
                </p:oleObj>
              </mc:Choice>
              <mc:Fallback>
                <p:oleObj name="Equation" r:id="rId6" imgW="1168200" imgH="279360" progId="Equation.DSMT4">
                  <p:embed/>
                  <p:pic>
                    <p:nvPicPr>
                      <p:cNvPr id="2396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949701"/>
                        <a:ext cx="302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2171700" y="5084764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>
                <a:solidFill>
                  <a:schemeClr val="bg1"/>
                </a:solidFill>
              </a:rPr>
              <a:t>    </a:t>
            </a:r>
            <a:r>
              <a:rPr kumimoji="1" lang="zh-CN" altLang="en-US" sz="3200" dirty="0">
                <a:solidFill>
                  <a:srgbClr val="FF0066"/>
                </a:solidFill>
              </a:rPr>
              <a:t>基元反应速率方程 </a:t>
            </a:r>
            <a:r>
              <a:rPr kumimoji="1" lang="en-US" altLang="zh-CN" sz="3200" dirty="0">
                <a:solidFill>
                  <a:srgbClr val="FF0066"/>
                </a:solidFill>
              </a:rPr>
              <a:t>——</a:t>
            </a:r>
            <a:r>
              <a:rPr kumimoji="1" lang="zh-CN" altLang="en-US" sz="3200" dirty="0">
                <a:solidFill>
                  <a:srgbClr val="FF0066"/>
                </a:solidFill>
              </a:rPr>
              <a:t>质量作用定律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56A8-5794-438F-99FE-48E2F8072C3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919288" y="13668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而对于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非基元反应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，有：</a:t>
            </a:r>
            <a:endParaRPr lang="zh-CN" altLang="en-US" sz="2800">
              <a:latin typeface="Arial" charset="0"/>
            </a:endParaRP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880101" y="1314450"/>
          <a:ext cx="3203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1320480" imgH="279360" progId="Equation.DSMT4">
                  <p:embed/>
                </p:oleObj>
              </mc:Choice>
              <mc:Fallback>
                <p:oleObj name="Equation" r:id="rId4" imgW="1320480" imgH="279360" progId="Equation.DSMT4">
                  <p:embed/>
                  <p:pic>
                    <p:nvPicPr>
                      <p:cNvPr id="24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314450"/>
                        <a:ext cx="3203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8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9900" y="2368551"/>
            <a:ext cx="8750300" cy="684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zh-CN" altLang="en-US" sz="2400" b="1" dirty="0"/>
              <a:t>复合反应的速率方程应由实验确定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其形式各不相同。</a:t>
            </a:r>
            <a:endParaRPr lang="en-US" altLang="zh-CN" sz="2400" dirty="0"/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603501" y="3167063"/>
            <a:ext cx="294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(1)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+I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2HI</a:t>
            </a:r>
            <a:endParaRPr lang="en-US" altLang="zh-CN" dirty="0">
              <a:latin typeface="Arial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6521450" y="3119439"/>
          <a:ext cx="1587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241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119439"/>
                        <a:ext cx="15875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566988" y="425767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(2)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+Br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2HBr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6469064" y="3651250"/>
          <a:ext cx="205898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8" imgW="876240" imgH="723600" progId="Equation.DSMT4">
                  <p:embed/>
                </p:oleObj>
              </mc:Choice>
              <mc:Fallback>
                <p:oleObj name="Equation" r:id="rId8" imgW="876240" imgH="723600" progId="Equation.DSMT4">
                  <p:embed/>
                  <p:pic>
                    <p:nvPicPr>
                      <p:cNvPr id="241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4" y="3651250"/>
                        <a:ext cx="2058987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603500" y="5326063"/>
            <a:ext cx="336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685800" algn="l"/>
                <a:tab pos="23622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(3)       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+Cl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2HCl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9" name="Object 15"/>
          <p:cNvGraphicFramePr>
            <a:graphicFrameLocks noChangeAspect="1"/>
          </p:cNvGraphicFramePr>
          <p:nvPr/>
        </p:nvGraphicFramePr>
        <p:xfrm>
          <a:off x="6505576" y="5233989"/>
          <a:ext cx="1928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0" imgW="850680" imgH="279360" progId="Equation.DSMT4">
                  <p:embed/>
                </p:oleObj>
              </mc:Choice>
              <mc:Fallback>
                <p:oleObj name="Equation" r:id="rId10" imgW="850680" imgH="279360" progId="Equation.DSMT4">
                  <p:embed/>
                  <p:pic>
                    <p:nvPicPr>
                      <p:cNvPr id="241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6" y="5233989"/>
                        <a:ext cx="19288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1" name="Rectangle 17"/>
          <p:cNvSpPr>
            <a:spLocks noGrp="1" noChangeArrowheads="1"/>
          </p:cNvSpPr>
          <p:nvPr>
            <p:ph type="title"/>
          </p:nvPr>
        </p:nvSpPr>
        <p:spPr>
          <a:xfrm>
            <a:off x="1481667" y="186244"/>
            <a:ext cx="5929828" cy="584775"/>
          </a:xfrm>
          <a:noFill/>
          <a:ln/>
        </p:spPr>
        <p:txBody>
          <a:bodyPr/>
          <a:lstStyle/>
          <a:p>
            <a:r>
              <a:rPr lang="zh-CN" altLang="en-US">
                <a:effectLst/>
              </a:rPr>
              <a:t>二、</a:t>
            </a:r>
            <a:r>
              <a:rPr kumimoji="1" lang="zh-CN" altLang="en-US">
                <a:effectLst/>
              </a:rPr>
              <a:t>速率方程与质量作用定律程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4644"/>
            <a:ext cx="9144000" cy="769441"/>
          </a:xfrm>
          <a:ln/>
        </p:spPr>
        <p:txBody>
          <a:bodyPr/>
          <a:lstStyle/>
          <a:p>
            <a:r>
              <a:rPr lang="zh-CN" altLang="en-US" b="1" dirty="0"/>
              <a:t>第七章  化学动力学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0955038"/>
              </p:ext>
            </p:extLst>
          </p:nvPr>
        </p:nvGraphicFramePr>
        <p:xfrm>
          <a:off x="1595500" y="1664804"/>
          <a:ext cx="954106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FD6B6-74FB-4112-A104-406D3AB4192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8425" y="185739"/>
            <a:ext cx="5437188" cy="579437"/>
          </a:xfrm>
        </p:spPr>
        <p:txBody>
          <a:bodyPr wrap="square"/>
          <a:lstStyle/>
          <a:p>
            <a:r>
              <a:rPr lang="zh-CN" altLang="en-US">
                <a:effectLst/>
              </a:rPr>
              <a:t>三、反应分子数与反应级数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100264" y="1052514"/>
            <a:ext cx="7934325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参加</a:t>
            </a:r>
            <a:r>
              <a:rPr lang="zh-CN" altLang="en-US" sz="2800">
                <a:solidFill>
                  <a:srgbClr val="FF0066"/>
                </a:solidFill>
              </a:rPr>
              <a:t>基元反应</a:t>
            </a:r>
            <a:r>
              <a:rPr lang="zh-CN" altLang="en-US" sz="2800"/>
              <a:t>的分子数目称为</a:t>
            </a:r>
            <a:r>
              <a:rPr lang="zh-CN" altLang="en-US" sz="2800">
                <a:solidFill>
                  <a:srgbClr val="FF0066"/>
                </a:solidFill>
              </a:rPr>
              <a:t>反应分子数</a:t>
            </a:r>
            <a:r>
              <a:rPr lang="zh-CN" altLang="en-US" sz="2800"/>
              <a:t>。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919288" y="1997075"/>
            <a:ext cx="8229600" cy="53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600"/>
              <a:t>单分子反应： </a:t>
            </a:r>
            <a:r>
              <a:rPr kumimoji="1" lang="en-US" altLang="zh-CN" sz="2600"/>
              <a:t>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COCH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 = C</a:t>
            </a:r>
            <a:r>
              <a:rPr kumimoji="1" lang="en-US" altLang="zh-CN" sz="2600" baseline="-25000"/>
              <a:t>2</a:t>
            </a:r>
            <a:r>
              <a:rPr kumimoji="1" lang="en-US" altLang="zh-CN" sz="2600"/>
              <a:t>H</a:t>
            </a:r>
            <a:r>
              <a:rPr kumimoji="1" lang="en-US" altLang="zh-CN" sz="2600" baseline="-25000"/>
              <a:t>4</a:t>
            </a:r>
            <a:r>
              <a:rPr kumimoji="1" lang="en-US" altLang="zh-CN" sz="2600"/>
              <a:t>+CO+H</a:t>
            </a:r>
            <a:r>
              <a:rPr kumimoji="1" lang="en-US" altLang="zh-CN" sz="2600" baseline="-25000"/>
              <a:t>2 </a:t>
            </a:r>
            <a:endParaRPr kumimoji="1" lang="en-US" altLang="zh-CN" sz="2600" baseline="30000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990726" y="3392489"/>
            <a:ext cx="8677275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/>
              <a:t>双分子反应 ： </a:t>
            </a:r>
            <a:r>
              <a:rPr kumimoji="1" lang="en-US" altLang="zh-CN"/>
              <a:t>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COOH  +  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OH = 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+H</a:t>
            </a:r>
            <a:r>
              <a:rPr kumimoji="1" lang="en-US" altLang="zh-CN" baseline="-25000"/>
              <a:t>2</a:t>
            </a:r>
            <a:r>
              <a:rPr kumimoji="1" lang="en-US" altLang="zh-CN"/>
              <a:t>O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063750" y="4437063"/>
            <a:ext cx="8077200" cy="14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三分子反应 ： </a:t>
            </a:r>
            <a:r>
              <a:rPr kumimoji="1" lang="en-US" altLang="zh-CN"/>
              <a:t>H</a:t>
            </a:r>
            <a:r>
              <a:rPr kumimoji="1" lang="en-US" altLang="zh-CN" baseline="-25000"/>
              <a:t>2</a:t>
            </a:r>
            <a:r>
              <a:rPr kumimoji="1" lang="en-US" altLang="zh-CN"/>
              <a:t>(g) +  2I(g) =  2HI(g) </a:t>
            </a:r>
            <a:r>
              <a:rPr kumimoji="1" lang="zh-CN" altLang="en-US"/>
              <a:t>；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                </a:t>
            </a:r>
            <a:r>
              <a:rPr kumimoji="1" lang="en-US" altLang="zh-CN"/>
              <a:t>2NO</a:t>
            </a:r>
            <a:r>
              <a:rPr kumimoji="1" lang="en-US" altLang="zh-CN" baseline="-25000"/>
              <a:t> </a:t>
            </a:r>
            <a:r>
              <a:rPr kumimoji="1" lang="en-US" altLang="zh-CN"/>
              <a:t>(g)  +  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  = 2NO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</a:t>
            </a:r>
            <a:r>
              <a:rPr kumimoji="1" lang="zh-CN" altLang="en-US"/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6E14-13C6-411C-8B2A-2F47ABDE117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1"/>
            <a:ext cx="2139950" cy="64135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反应级数</a:t>
            </a:r>
            <a:r>
              <a:rPr lang="zh-CN" altLang="en-US" sz="3600" dirty="0"/>
              <a:t> 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955800" y="2825107"/>
            <a:ext cx="6551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其反应速率方程具有反应物浓度幂乘积的形式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 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919288" y="4413751"/>
            <a:ext cx="8424862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</a:t>
            </a:r>
            <a:r>
              <a:rPr lang="zh-CN" altLang="en-US" i="1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>
                <a:ea typeface="宋体" pitchFamily="2" charset="-122"/>
              </a:rPr>
              <a:t>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实验测得的各反应物的级数。</a:t>
            </a:r>
            <a:endParaRPr lang="zh-CN" altLang="en-US" i="1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882776" y="5311775"/>
            <a:ext cx="780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ea typeface="宋体" pitchFamily="2" charset="-122"/>
                <a:sym typeface="Symbol" pitchFamily="18" charset="2"/>
              </a:rPr>
              <a:t>反应的总级数</a:t>
            </a:r>
            <a:r>
              <a:rPr lang="en-US" altLang="zh-CN" sz="3200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n=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</a:rPr>
              <a:t>+……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882776" y="1160463"/>
            <a:ext cx="810101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/>
              <a:t>所有反应物的级数之和</a:t>
            </a:r>
            <a:r>
              <a:rPr lang="en-US" altLang="zh-CN" sz="2800"/>
              <a:t>, </a:t>
            </a:r>
            <a:r>
              <a:rPr lang="zh-CN" altLang="en-US" sz="2800"/>
              <a:t>称为该反应的</a:t>
            </a:r>
            <a:r>
              <a:rPr lang="zh-CN" altLang="en-US" sz="2800">
                <a:solidFill>
                  <a:srgbClr val="FF3300"/>
                </a:solidFill>
              </a:rPr>
              <a:t>总级数。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4435476" y="2120901"/>
            <a:ext cx="33924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 err="1">
                <a:ea typeface="宋体" pitchFamily="2" charset="-122"/>
              </a:rPr>
              <a:t>a</a:t>
            </a:r>
            <a:r>
              <a:rPr lang="en-US" altLang="zh-CN" dirty="0" err="1">
                <a:ea typeface="宋体" pitchFamily="2" charset="-122"/>
              </a:rPr>
              <a:t>A+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dirty="0" err="1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+</a:t>
            </a:r>
            <a:r>
              <a:rPr lang="en-US" altLang="zh-CN" i="1" dirty="0" err="1">
                <a:ea typeface="宋体" pitchFamily="2" charset="-122"/>
              </a:rPr>
              <a:t>e</a:t>
            </a:r>
            <a:r>
              <a:rPr lang="en-US" altLang="zh-CN" dirty="0" err="1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 +……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G</a:t>
            </a:r>
            <a:endParaRPr lang="en-US" altLang="en-US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474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35861" y="3501008"/>
          <a:ext cx="3208337" cy="66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244744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861" y="3501008"/>
                        <a:ext cx="3208337" cy="66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42429"/>
            <a:ext cx="12192000" cy="769441"/>
          </a:xfrm>
          <a:noFill/>
          <a:ln/>
        </p:spPr>
        <p:txBody>
          <a:bodyPr wrap="none"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四、  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66"/>
                </a:solidFill>
                <a:latin typeface="楷体_GB2312" pitchFamily="49" charset="-122"/>
              </a:rPr>
              <a:t>1</a:t>
            </a:r>
            <a:r>
              <a:rPr lang="zh-CN" altLang="en-US" sz="3200">
                <a:solidFill>
                  <a:srgbClr val="FF0066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8BD43-6C78-4D00-BF86-B0FEDF6D4E2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4763"/>
            <a:ext cx="2441575" cy="579438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47850" y="1208088"/>
            <a:ext cx="84963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       </a:t>
            </a:r>
            <a:r>
              <a:rPr lang="zh-CN" altLang="en-US" dirty="0">
                <a:latin typeface="Arial" charset="0"/>
                <a:ea typeface="宋体" pitchFamily="2" charset="-122"/>
              </a:rPr>
              <a:t>反应速率只与物质浓度的一次方成正比的反应称为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宋体" pitchFamily="2" charset="-122"/>
              </a:rPr>
              <a:t>一级反应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(first order reaction)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zh-CN" altLang="en-US" dirty="0">
                <a:latin typeface="Arial" charset="0"/>
                <a:ea typeface="宋体" pitchFamily="2" charset="-122"/>
              </a:rPr>
              <a:t>。对一级反应</a:t>
            </a: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4237038" y="2395538"/>
            <a:ext cx="2559050" cy="457200"/>
            <a:chOff x="1709" y="1052"/>
            <a:chExt cx="1612" cy="288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709" y="1052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	A</a:t>
              </a:r>
              <a:endParaRPr lang="en-US" altLang="zh-CN">
                <a:ea typeface="宋体" pitchFamily="2" charset="-122"/>
              </a:endParaRPr>
            </a:p>
          </p:txBody>
        </p:sp>
        <p:pic>
          <p:nvPicPr>
            <p:cNvPr id="1771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139"/>
              <a:ext cx="681" cy="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3056" y="10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G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77160" name="Group 8"/>
          <p:cNvGrpSpPr>
            <a:grpSpLocks/>
          </p:cNvGrpSpPr>
          <p:nvPr/>
        </p:nvGrpSpPr>
        <p:grpSpPr bwMode="auto">
          <a:xfrm>
            <a:off x="1847851" y="3816350"/>
            <a:ext cx="5381625" cy="788988"/>
            <a:chOff x="204" y="1911"/>
            <a:chExt cx="3390" cy="497"/>
          </a:xfrm>
        </p:grpSpPr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204" y="2015"/>
              <a:ext cx="1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>
                  <a:ea typeface="宋体" pitchFamily="2" charset="-122"/>
                </a:rPr>
                <a:t>微分速率方程为</a:t>
              </a:r>
              <a:r>
                <a:rPr lang="en-US" altLang="zh-CN"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62" name="Object 10"/>
            <p:cNvGraphicFramePr>
              <a:graphicFrameLocks noChangeAspect="1"/>
            </p:cNvGraphicFramePr>
            <p:nvPr/>
          </p:nvGraphicFramePr>
          <p:xfrm>
            <a:off x="2159" y="1911"/>
            <a:ext cx="14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4" imgW="1130040" imgH="393480" progId="Equation.DSMT4">
                    <p:embed/>
                  </p:oleObj>
                </mc:Choice>
                <mc:Fallback>
                  <p:oleObj name="Equation" r:id="rId4" imgW="1130040" imgH="393480" progId="Equation.DSMT4">
                    <p:embed/>
                    <p:pic>
                      <p:nvPicPr>
                        <p:cNvPr id="1771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911"/>
                          <a:ext cx="1435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3" name="Group 11"/>
          <p:cNvGrpSpPr>
            <a:grpSpLocks/>
          </p:cNvGrpSpPr>
          <p:nvPr/>
        </p:nvGrpSpPr>
        <p:grpSpPr bwMode="auto">
          <a:xfrm>
            <a:off x="4348164" y="2790828"/>
            <a:ext cx="2403475" cy="463551"/>
            <a:chOff x="1779" y="1278"/>
            <a:chExt cx="1514" cy="292"/>
          </a:xfrm>
        </p:grpSpPr>
        <p:sp>
          <p:nvSpPr>
            <p:cNvPr id="177164" name="Text Box 12"/>
            <p:cNvSpPr txBox="1">
              <a:spLocks noChangeArrowheads="1"/>
            </p:cNvSpPr>
            <p:nvPr/>
          </p:nvSpPr>
          <p:spPr bwMode="auto">
            <a:xfrm>
              <a:off x="1779" y="1279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>
                  <a:ea typeface="宋体" pitchFamily="2" charset="-122"/>
                </a:rPr>
                <a:t>t </a:t>
              </a:r>
              <a:r>
                <a:rPr lang="en-US" altLang="zh-CN" dirty="0">
                  <a:ea typeface="宋体" pitchFamily="2" charset="-122"/>
                </a:rPr>
                <a:t>= 0</a:t>
              </a:r>
            </a:p>
          </p:txBody>
        </p:sp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2264" y="1278"/>
              <a:ext cx="1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c</a:t>
              </a:r>
              <a:r>
                <a:rPr lang="en-US" altLang="zh-CN" baseline="-25000">
                  <a:ea typeface="宋体" pitchFamily="2" charset="-122"/>
                </a:rPr>
                <a:t>A,0              </a:t>
              </a:r>
              <a:r>
                <a:rPr lang="en-US" altLang="zh-CN">
                  <a:ea typeface="宋体" pitchFamily="2" charset="-122"/>
                </a:rPr>
                <a:t>  0</a:t>
              </a:r>
            </a:p>
          </p:txBody>
        </p:sp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4367214" y="3232154"/>
            <a:ext cx="2497137" cy="461963"/>
            <a:chOff x="1791" y="1550"/>
            <a:chExt cx="1573" cy="291"/>
          </a:xfrm>
        </p:grpSpPr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1791" y="1550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t </a:t>
              </a:r>
              <a:r>
                <a:rPr lang="en-US" altLang="zh-CN">
                  <a:ea typeface="宋体" pitchFamily="2" charset="-122"/>
                </a:rPr>
                <a:t>= </a:t>
              </a:r>
              <a:r>
                <a:rPr lang="en-US" altLang="zh-CN" i="1">
                  <a:ea typeface="宋体" pitchFamily="2" charset="-122"/>
                </a:rPr>
                <a:t>t</a:t>
              </a: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2200" y="1550"/>
              <a:ext cx="1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A</a:t>
              </a:r>
              <a:r>
                <a:rPr lang="en-US" altLang="zh-CN" dirty="0">
                  <a:ea typeface="宋体" pitchFamily="2" charset="-122"/>
                </a:rPr>
                <a:t>=</a:t>
              </a:r>
              <a:r>
                <a:rPr lang="en-US" altLang="zh-CN" i="1" dirty="0">
                  <a:ea typeface="宋体" pitchFamily="2" charset="-122"/>
                </a:rPr>
                <a:t>c</a:t>
              </a:r>
              <a:r>
                <a:rPr lang="en-US" altLang="zh-CN" baseline="-25000" dirty="0">
                  <a:ea typeface="宋体" pitchFamily="2" charset="-122"/>
                </a:rPr>
                <a:t>A,0</a:t>
              </a:r>
              <a:r>
                <a:rPr lang="en-US" altLang="zh-CN" dirty="0">
                  <a:ea typeface="宋体" pitchFamily="2" charset="-122"/>
                </a:rPr>
                <a:t>-</a:t>
              </a:r>
              <a:r>
                <a:rPr lang="en-US" altLang="zh-CN" i="1" dirty="0">
                  <a:ea typeface="宋体" pitchFamily="2" charset="-122"/>
                </a:rPr>
                <a:t>x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G</a:t>
              </a:r>
              <a:endParaRPr lang="en-US" altLang="zh-CN" baseline="-25000" dirty="0">
                <a:ea typeface="宋体" pitchFamily="2" charset="-122"/>
              </a:endParaRPr>
            </a:p>
          </p:txBody>
        </p:sp>
      </p:grp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1524001" y="29779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0" name="Group 18"/>
          <p:cNvGrpSpPr>
            <a:grpSpLocks/>
          </p:cNvGrpSpPr>
          <p:nvPr/>
        </p:nvGrpSpPr>
        <p:grpSpPr bwMode="auto">
          <a:xfrm>
            <a:off x="1847850" y="4762500"/>
            <a:ext cx="5456238" cy="788988"/>
            <a:chOff x="204" y="2475"/>
            <a:chExt cx="3437" cy="497"/>
          </a:xfrm>
        </p:grpSpPr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204" y="2579"/>
              <a:ext cx="1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>
                  <a:latin typeface="Arial" charset="0"/>
                  <a:ea typeface="宋体" pitchFamily="2" charset="-122"/>
                </a:rPr>
                <a:t>将上式移项并积分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2" name="Object 20"/>
            <p:cNvGraphicFramePr>
              <a:graphicFrameLocks noChangeAspect="1"/>
            </p:cNvGraphicFramePr>
            <p:nvPr/>
          </p:nvGraphicFramePr>
          <p:xfrm>
            <a:off x="2147" y="2475"/>
            <a:ext cx="149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公式" r:id="rId6" imgW="1180800" imgH="393480" progId="Equation.3">
                    <p:embed/>
                  </p:oleObj>
                </mc:Choice>
                <mc:Fallback>
                  <p:oleObj name="公式" r:id="rId6" imgW="1180800" imgH="393480" progId="Equation.3">
                    <p:embed/>
                    <p:pic>
                      <p:nvPicPr>
                        <p:cNvPr id="17717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2475"/>
                          <a:ext cx="1494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524001" y="29684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4" name="Group 22"/>
          <p:cNvGrpSpPr>
            <a:grpSpLocks/>
          </p:cNvGrpSpPr>
          <p:nvPr/>
        </p:nvGrpSpPr>
        <p:grpSpPr bwMode="auto">
          <a:xfrm>
            <a:off x="1847850" y="5602289"/>
            <a:ext cx="3708400" cy="922337"/>
            <a:chOff x="204" y="2995"/>
            <a:chExt cx="2300" cy="560"/>
          </a:xfrm>
        </p:grpSpPr>
        <p:sp>
          <p:nvSpPr>
            <p:cNvPr id="177175" name="Rectangle 23"/>
            <p:cNvSpPr>
              <a:spLocks noChangeArrowheads="1"/>
            </p:cNvSpPr>
            <p:nvPr/>
          </p:nvSpPr>
          <p:spPr bwMode="auto">
            <a:xfrm>
              <a:off x="204" y="3134"/>
              <a:ext cx="99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积分后得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6" name="Object 24"/>
            <p:cNvGraphicFramePr>
              <a:graphicFrameLocks noChangeAspect="1"/>
            </p:cNvGraphicFramePr>
            <p:nvPr/>
          </p:nvGraphicFramePr>
          <p:xfrm>
            <a:off x="1454" y="2995"/>
            <a:ext cx="105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公式" r:id="rId8" imgW="774360" imgH="444240" progId="Equation.3">
                    <p:embed/>
                  </p:oleObj>
                </mc:Choice>
                <mc:Fallback>
                  <p:oleObj name="公式" r:id="rId8" imgW="774360" imgH="444240" progId="Equation.3">
                    <p:embed/>
                    <p:pic>
                      <p:nvPicPr>
                        <p:cNvPr id="1771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995"/>
                          <a:ext cx="105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888039" y="5781681"/>
            <a:ext cx="3832225" cy="461963"/>
            <a:chOff x="2749" y="3131"/>
            <a:chExt cx="2414" cy="291"/>
          </a:xfrm>
        </p:grpSpPr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3302" y="3131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2.303lg(C</a:t>
              </a:r>
              <a:r>
                <a:rPr lang="en-US" altLang="zh-CN" baseline="-25000">
                  <a:ea typeface="宋体" pitchFamily="2" charset="-122"/>
                </a:rPr>
                <a:t>A,0</a:t>
              </a:r>
              <a:r>
                <a:rPr lang="en-US" altLang="zh-CN">
                  <a:ea typeface="宋体" pitchFamily="2" charset="-122"/>
                </a:rPr>
                <a:t>/C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)=k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t</a:t>
              </a:r>
              <a:r>
                <a:rPr lang="en-US" altLang="zh-CN">
                  <a:latin typeface="Arial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2749" y="3131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56EC-492C-4114-AAD2-011058B78E9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524001" y="29588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93899"/>
            <a:ext cx="2441575" cy="579437"/>
          </a:xfrm>
          <a:noFill/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6672064" y="1516375"/>
          <a:ext cx="3151398" cy="6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4" imgW="1790640" imgH="368280" progId="Equation.DSMT4">
                  <p:embed/>
                </p:oleObj>
              </mc:Choice>
              <mc:Fallback>
                <p:oleObj name="Equation" r:id="rId4" imgW="1790640" imgH="368280" progId="Equation.DSMT4">
                  <p:embed/>
                  <p:pic>
                    <p:nvPicPr>
                      <p:cNvPr id="17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516375"/>
                        <a:ext cx="3151398" cy="65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/>
        </p:nvGraphicFramePr>
        <p:xfrm>
          <a:off x="2567609" y="1173614"/>
          <a:ext cx="2328595" cy="12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1269720" imgH="723600" progId="Equation.DSMT4">
                  <p:embed/>
                </p:oleObj>
              </mc:Choice>
              <mc:Fallback>
                <p:oleObj name="Equation" r:id="rId6" imgW="1269720" imgH="723600" progId="Equation.DSMT4">
                  <p:embed/>
                  <p:pic>
                    <p:nvPicPr>
                      <p:cNvPr id="178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1173614"/>
                        <a:ext cx="2328595" cy="1260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AutoShape 10"/>
          <p:cNvSpPr>
            <a:spLocks noChangeArrowheads="1"/>
          </p:cNvSpPr>
          <p:nvPr/>
        </p:nvSpPr>
        <p:spPr bwMode="auto">
          <a:xfrm>
            <a:off x="5267908" y="1460296"/>
            <a:ext cx="1296903" cy="770346"/>
          </a:xfrm>
          <a:prstGeom prst="rightArrow">
            <a:avLst>
              <a:gd name="adj1" fmla="val 50000"/>
              <a:gd name="adj2" fmla="val 6892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739900" y="2866515"/>
            <a:ext cx="8712200" cy="14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①</a:t>
            </a:r>
            <a:r>
              <a:rPr lang="zh-CN" altLang="en-US" dirty="0">
                <a:ea typeface="宋体" pitchFamily="2" charset="-122"/>
              </a:rPr>
              <a:t>速率常数 </a:t>
            </a:r>
            <a:r>
              <a:rPr lang="en-US" altLang="zh-CN" i="1" dirty="0">
                <a:ea typeface="宋体" pitchFamily="2" charset="-122"/>
              </a:rPr>
              <a:t>k </a:t>
            </a:r>
            <a:r>
              <a:rPr lang="zh-CN" altLang="en-US" dirty="0">
                <a:ea typeface="宋体" pitchFamily="2" charset="-122"/>
              </a:rPr>
              <a:t>的单位为：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时间</a:t>
            </a:r>
            <a:r>
              <a:rPr lang="zh-CN" altLang="en-US" baseline="30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min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等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);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②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ln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～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t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成线性关系，直线的斜率为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截距为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A,0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;             </a:t>
            </a:r>
          </a:p>
        </p:txBody>
      </p:sp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6096001" y="5085184"/>
          <a:ext cx="35655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8" imgW="2425680" imgH="672840" progId="Equation.DSMT4">
                  <p:embed/>
                </p:oleObj>
              </mc:Choice>
              <mc:Fallback>
                <p:oleObj name="Equation" r:id="rId8" imgW="2425680" imgH="672840" progId="Equation.DSMT4">
                  <p:embed/>
                  <p:pic>
                    <p:nvPicPr>
                      <p:cNvPr id="178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085184"/>
                        <a:ext cx="356552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099556" y="5013176"/>
          <a:ext cx="35290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0" imgW="2565360" imgH="761760" progId="Equation.DSMT4">
                  <p:embed/>
                </p:oleObj>
              </mc:Choice>
              <mc:Fallback>
                <p:oleObj name="Equation" r:id="rId10" imgW="2565360" imgH="761760" progId="Equation.DSMT4">
                  <p:embed/>
                  <p:pic>
                    <p:nvPicPr>
                      <p:cNvPr id="178191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56" y="5013176"/>
                        <a:ext cx="35290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AE168-B223-43BD-A8DB-14237E63403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364" y="1063561"/>
            <a:ext cx="11413268" cy="1979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1  </a:t>
            </a:r>
            <a:r>
              <a:rPr lang="zh-CN" altLang="en-US" sz="2400" b="1" dirty="0">
                <a:latin typeface="Times New Roman" pitchFamily="18" charset="0"/>
              </a:rPr>
              <a:t>药物进入人体后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一方面在血液中与体液建立平衡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另一方面由肾排除。达平衡时药物由血液移出的速率可用一级反应速率方程表示。在人体内注射</a:t>
            </a:r>
            <a:r>
              <a:rPr lang="en-US" altLang="zh-CN" sz="2400" b="1" dirty="0">
                <a:latin typeface="Times New Roman" pitchFamily="18" charset="0"/>
              </a:rPr>
              <a:t>0.5g</a:t>
            </a:r>
            <a:r>
              <a:rPr lang="zh-CN" altLang="en-US" sz="2400" b="1" dirty="0">
                <a:latin typeface="Times New Roman" pitchFamily="18" charset="0"/>
              </a:rPr>
              <a:t>四环素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然后在不同时刻测定其在血液中浓度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得如下数据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9212" y="100269"/>
            <a:ext cx="2441575" cy="579438"/>
          </a:xfrm>
          <a:noFill/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1224767" y="3081560"/>
            <a:ext cx="8785225" cy="1223962"/>
            <a:chOff x="0" y="1729"/>
            <a:chExt cx="5534" cy="771"/>
          </a:xfrm>
        </p:grpSpPr>
        <p:grpSp>
          <p:nvGrpSpPr>
            <p:cNvPr id="180230" name="Group 6"/>
            <p:cNvGrpSpPr>
              <a:grpSpLocks/>
            </p:cNvGrpSpPr>
            <p:nvPr/>
          </p:nvGrpSpPr>
          <p:grpSpPr bwMode="auto">
            <a:xfrm>
              <a:off x="589" y="1814"/>
              <a:ext cx="4218" cy="590"/>
              <a:chOff x="589" y="1814"/>
              <a:chExt cx="4218" cy="590"/>
            </a:xfrm>
          </p:grpSpPr>
          <p:sp>
            <p:nvSpPr>
              <p:cNvPr id="180231" name="Line 7"/>
              <p:cNvSpPr>
                <a:spLocks noChangeShapeType="1"/>
              </p:cNvSpPr>
              <p:nvPr/>
            </p:nvSpPr>
            <p:spPr bwMode="auto">
              <a:xfrm>
                <a:off x="589" y="181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0232" name="Line 8"/>
              <p:cNvSpPr>
                <a:spLocks noChangeShapeType="1"/>
              </p:cNvSpPr>
              <p:nvPr/>
            </p:nvSpPr>
            <p:spPr bwMode="auto">
              <a:xfrm>
                <a:off x="589" y="240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0" y="172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71364" y="4652167"/>
            <a:ext cx="1105322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zh-CN" altLang="en-US" dirty="0">
                <a:ea typeface="宋体" pitchFamily="2" charset="-122"/>
              </a:rPr>
              <a:t>求</a:t>
            </a:r>
            <a:r>
              <a:rPr lang="en-US" altLang="zh-CN" dirty="0">
                <a:ea typeface="宋体" pitchFamily="2" charset="-122"/>
              </a:rPr>
              <a:t>: (1)</a:t>
            </a:r>
            <a:r>
              <a:rPr lang="zh-CN" altLang="en-US" dirty="0">
                <a:ea typeface="宋体" pitchFamily="2" charset="-122"/>
              </a:rPr>
              <a:t>四环素在血液中的半衰期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>
                <a:ea typeface="宋体" pitchFamily="2" charset="-122"/>
              </a:rPr>
              <a:t>	  (2)</a:t>
            </a:r>
            <a:r>
              <a:rPr lang="zh-CN" altLang="en-US" dirty="0">
                <a:ea typeface="宋体" pitchFamily="2" charset="-122"/>
              </a:rPr>
              <a:t>欲使血液中四环素浓度不低于</a:t>
            </a:r>
            <a:r>
              <a:rPr lang="en-US" altLang="zh-CN" dirty="0">
                <a:ea typeface="宋体" pitchFamily="2" charset="-122"/>
              </a:rPr>
              <a:t>0.37 mg/100 ml, </a:t>
            </a:r>
            <a:r>
              <a:rPr lang="zh-CN" altLang="en-US" dirty="0">
                <a:ea typeface="宋体" pitchFamily="2" charset="-122"/>
              </a:rPr>
              <a:t>需间隔几小时注射第二次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1D6C7-A0E9-49EE-B8CB-CAB77D73305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344" y="2889250"/>
            <a:ext cx="8209706" cy="377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直线的斜率为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latin typeface="Times New Roman" pitchFamily="18" charset="0"/>
              </a:rPr>
              <a:t>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</a:rPr>
              <a:t>:  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</a:rPr>
              <a:t>=0.0936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   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  (2)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由直线的截距得初浓度</a:t>
            </a:r>
            <a:r>
              <a:rPr lang="zh-CN" altLang="en-US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=0.69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血液中四环素浓度降为</a:t>
            </a:r>
            <a:r>
              <a:rPr lang="en-US" altLang="zh-CN" sz="2400" b="1" dirty="0">
                <a:latin typeface="Times New Roman" pitchFamily="18" charset="0"/>
              </a:rPr>
              <a:t>0.37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所需的时间为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0" y="1298574"/>
            <a:ext cx="4555667" cy="47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692033" y="5461156"/>
          <a:ext cx="4572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3632040" imgH="622080" progId="Equation.DSMT4">
                  <p:embed/>
                </p:oleObj>
              </mc:Choice>
              <mc:Fallback>
                <p:oleObj name="Equation" r:id="rId4" imgW="3632040" imgH="622080" progId="Equation.DSMT4">
                  <p:embed/>
                  <p:pic>
                    <p:nvPicPr>
                      <p:cNvPr id="18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33" y="5461156"/>
                        <a:ext cx="45720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Rectangle 7"/>
          <p:cNvSpPr>
            <a:spLocks noGrp="1" noChangeArrowheads="1"/>
          </p:cNvSpPr>
          <p:nvPr>
            <p:ph type="title"/>
          </p:nvPr>
        </p:nvSpPr>
        <p:spPr>
          <a:xfrm>
            <a:off x="2635251" y="1873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一级反应</a:t>
            </a:r>
          </a:p>
        </p:txBody>
      </p:sp>
      <p:grpSp>
        <p:nvGrpSpPr>
          <p:cNvPr id="181256" name="Group 8"/>
          <p:cNvGrpSpPr>
            <a:grpSpLocks/>
          </p:cNvGrpSpPr>
          <p:nvPr/>
        </p:nvGrpSpPr>
        <p:grpSpPr bwMode="auto">
          <a:xfrm>
            <a:off x="-384175" y="1163638"/>
            <a:ext cx="8785225" cy="1223962"/>
            <a:chOff x="0" y="3549"/>
            <a:chExt cx="5534" cy="771"/>
          </a:xfrm>
        </p:grpSpPr>
        <p:grpSp>
          <p:nvGrpSpPr>
            <p:cNvPr id="181257" name="Group 9"/>
            <p:cNvGrpSpPr>
              <a:grpSpLocks/>
            </p:cNvGrpSpPr>
            <p:nvPr/>
          </p:nvGrpSpPr>
          <p:grpSpPr bwMode="auto">
            <a:xfrm>
              <a:off x="589" y="3634"/>
              <a:ext cx="4218" cy="590"/>
              <a:chOff x="589" y="3634"/>
              <a:chExt cx="4218" cy="590"/>
            </a:xfrm>
          </p:grpSpPr>
          <p:sp>
            <p:nvSpPr>
              <p:cNvPr id="181259" name="Line 11"/>
              <p:cNvSpPr>
                <a:spLocks noChangeShapeType="1"/>
              </p:cNvSpPr>
              <p:nvPr/>
            </p:nvSpPr>
            <p:spPr bwMode="auto">
              <a:xfrm>
                <a:off x="589" y="363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>
                <a:off x="589" y="422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0" y="354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666875" y="2387600"/>
            <a:ext cx="4525598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ea typeface="宋体" pitchFamily="2" charset="-122"/>
              </a:rPr>
              <a:t>解</a:t>
            </a:r>
            <a:r>
              <a:rPr lang="en-US" altLang="zh-CN">
                <a:ea typeface="宋体" pitchFamily="2" charset="-122"/>
              </a:rPr>
              <a:t>: (1)</a:t>
            </a:r>
            <a:r>
              <a:rPr lang="zh-CN" altLang="en-US">
                <a:ea typeface="宋体" pitchFamily="2" charset="-122"/>
              </a:rPr>
              <a:t>以</a:t>
            </a:r>
            <a:r>
              <a:rPr lang="en-US" altLang="zh-CN">
                <a:ea typeface="宋体" pitchFamily="2" charset="-122"/>
              </a:rPr>
              <a:t>ln </a:t>
            </a:r>
            <a:r>
              <a:rPr lang="en-US" altLang="zh-CN" i="1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对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zh-CN" altLang="en-US">
                <a:ea typeface="宋体" pitchFamily="2" charset="-122"/>
              </a:rPr>
              <a:t>作直线回归见图</a:t>
            </a:r>
            <a:r>
              <a:rPr lang="en-US" altLang="zh-CN">
                <a:ea typeface="宋体" pitchFamily="2" charset="-122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6839-13A2-4E9A-AB5A-025808CC936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45617" y="900335"/>
            <a:ext cx="11424591" cy="180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2  </a:t>
            </a:r>
            <a:r>
              <a:rPr lang="zh-CN" altLang="en-US" sz="2400" b="1" dirty="0">
                <a:latin typeface="Times New Roman" pitchFamily="18" charset="0"/>
              </a:rPr>
              <a:t>偶氮甲烷的气相分解反应</a:t>
            </a:r>
            <a:r>
              <a:rPr lang="en-US" altLang="zh-CN" sz="2400" b="1" dirty="0">
                <a:latin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3(g)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</a:t>
            </a:r>
            <a:r>
              <a:rPr lang="en-US" altLang="zh-CN" sz="2400" b="1" dirty="0">
                <a:latin typeface="Times New Roman" pitchFamily="18" charset="0"/>
              </a:rPr>
              <a:t> 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6(g)</a:t>
            </a:r>
            <a:r>
              <a:rPr lang="en-US" altLang="zh-CN" sz="2400" b="1" dirty="0">
                <a:latin typeface="Times New Roman" pitchFamily="18" charset="0"/>
              </a:rPr>
              <a:t>+N</a:t>
            </a:r>
            <a:r>
              <a:rPr lang="en-US" altLang="zh-CN" sz="2400" b="1" baseline="-25000" dirty="0">
                <a:latin typeface="Times New Roman" pitchFamily="18" charset="0"/>
              </a:rPr>
              <a:t>2(g)</a:t>
            </a:r>
            <a:r>
              <a:rPr lang="zh-CN" altLang="en-US" sz="2400" b="1" dirty="0">
                <a:latin typeface="Times New Roman" pitchFamily="18" charset="0"/>
              </a:rPr>
              <a:t>为一级反应。在一温度为</a:t>
            </a:r>
            <a:r>
              <a:rPr lang="en-US" altLang="zh-CN" sz="2400" b="1" dirty="0">
                <a:latin typeface="Times New Roman" pitchFamily="18" charset="0"/>
              </a:rPr>
              <a:t>560 K</a:t>
            </a:r>
            <a:r>
              <a:rPr lang="zh-CN" altLang="en-US" sz="2400" b="1" dirty="0">
                <a:latin typeface="Times New Roman" pitchFamily="18" charset="0"/>
              </a:rPr>
              <a:t>的密闭容器中</a:t>
            </a:r>
            <a:r>
              <a:rPr lang="en-US" altLang="zh-CN" sz="2400" b="1" dirty="0">
                <a:latin typeface="Times New Roman" pitchFamily="18" charset="0"/>
              </a:rPr>
              <a:t>, 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的初压力为</a:t>
            </a:r>
            <a:r>
              <a:rPr lang="en-US" altLang="zh-CN" sz="2400" b="1" dirty="0">
                <a:latin typeface="Times New Roman" pitchFamily="18" charset="0"/>
              </a:rPr>
              <a:t>21.3 kPa, 1000</a:t>
            </a:r>
            <a:r>
              <a:rPr lang="zh-CN" altLang="en-US" sz="2400" b="1" dirty="0">
                <a:latin typeface="Times New Roman" pitchFamily="18" charset="0"/>
              </a:rPr>
              <a:t>秒钟后容器中的总压力为</a:t>
            </a:r>
            <a:r>
              <a:rPr lang="en-US" altLang="zh-CN" sz="2400" b="1" dirty="0">
                <a:latin typeface="Times New Roman" pitchFamily="18" charset="0"/>
              </a:rPr>
              <a:t>22.7 kPa, </a:t>
            </a:r>
            <a:r>
              <a:rPr lang="zh-CN" altLang="en-US" sz="2400" b="1" dirty="0">
                <a:latin typeface="Times New Roman" pitchFamily="18" charset="0"/>
              </a:rPr>
              <a:t>求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及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1/2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zh-CN" altLang="en-US" sz="2400" b="1" i="1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3108326" y="3644901"/>
          <a:ext cx="6099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公式" r:id="rId3" imgW="2425680" imgH="431640" progId="Equation.3">
                  <p:embed/>
                </p:oleObj>
              </mc:Choice>
              <mc:Fallback>
                <p:oleObj name="公式" r:id="rId3" imgW="2425680" imgH="431640" progId="Equation.3">
                  <p:embed/>
                  <p:pic>
                    <p:nvPicPr>
                      <p:cNvPr id="182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3644901"/>
                        <a:ext cx="60991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3108326" y="4724400"/>
          <a:ext cx="5040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公式" r:id="rId5" imgW="2006280" imgH="431640" progId="Equation.3">
                  <p:embed/>
                </p:oleObj>
              </mc:Choice>
              <mc:Fallback>
                <p:oleObj name="公式" r:id="rId5" imgW="2006280" imgH="431640" progId="Equation.3">
                  <p:embed/>
                  <p:pic>
                    <p:nvPicPr>
                      <p:cNvPr id="182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4724400"/>
                        <a:ext cx="50403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251" y="5661026"/>
          <a:ext cx="33115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7" imgW="1447560" imgH="393480" progId="Equation.3">
                  <p:embed/>
                </p:oleObj>
              </mc:Choice>
              <mc:Fallback>
                <p:oleObj name="公式" r:id="rId7" imgW="1447560" imgH="393480" progId="Equation.3">
                  <p:embed/>
                  <p:pic>
                    <p:nvPicPr>
                      <p:cNvPr id="182279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661026"/>
                        <a:ext cx="33115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84154" y="2949836"/>
            <a:ext cx="112110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楷体_GB2312" pitchFamily="49" charset="-122"/>
              </a:rPr>
              <a:t>解</a:t>
            </a:r>
            <a:r>
              <a:rPr lang="en-US" altLang="zh-CN" dirty="0">
                <a:latin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</a:rPr>
              <a:t>将气体视为理想气体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在密闭容器中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反应物的初浓度正比于它的初压力。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C8C24-4D3B-41A4-9A71-0F874124D20A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201730" name="Group 2"/>
          <p:cNvGrpSpPr>
            <a:grpSpLocks/>
          </p:cNvGrpSpPr>
          <p:nvPr/>
        </p:nvGrpSpPr>
        <p:grpSpPr bwMode="auto">
          <a:xfrm>
            <a:off x="2301876" y="2097086"/>
            <a:ext cx="6994525" cy="1938338"/>
            <a:chOff x="490" y="981"/>
            <a:chExt cx="4406" cy="1221"/>
          </a:xfrm>
        </p:grpSpPr>
        <p:sp>
          <p:nvSpPr>
            <p:cNvPr id="201731" name="Text Box 3"/>
            <p:cNvSpPr txBox="1">
              <a:spLocks noChangeArrowheads="1"/>
            </p:cNvSpPr>
            <p:nvPr/>
          </p:nvSpPr>
          <p:spPr bwMode="auto">
            <a:xfrm>
              <a:off x="490" y="981"/>
              <a:ext cx="3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dirty="0">
                  <a:ea typeface="宋体" pitchFamily="2" charset="-122"/>
                </a:rPr>
                <a:t>解：据</a:t>
              </a:r>
              <a:r>
                <a:rPr kumimoji="1" lang="en-US" altLang="zh-CN" dirty="0" err="1">
                  <a:ea typeface="宋体" pitchFamily="2" charset="-122"/>
                </a:rPr>
                <a:t>lg</a:t>
              </a:r>
              <a:r>
                <a:rPr kumimoji="1" lang="en-US" altLang="zh-CN" dirty="0">
                  <a:ea typeface="宋体" pitchFamily="2" charset="-122"/>
                </a:rPr>
                <a:t> </a:t>
              </a:r>
              <a:r>
                <a:rPr kumimoji="1" lang="en-US" altLang="zh-CN" i="1" dirty="0">
                  <a:ea typeface="宋体" pitchFamily="2" charset="-122"/>
                </a:rPr>
                <a:t>c</a:t>
              </a:r>
              <a:r>
                <a:rPr kumimoji="1" lang="zh-CN" altLang="en-US" dirty="0">
                  <a:ea typeface="宋体" pitchFamily="2" charset="-122"/>
                </a:rPr>
                <a:t>～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zh-CN" altLang="en-US" dirty="0">
                  <a:ea typeface="宋体" pitchFamily="2" charset="-122"/>
                </a:rPr>
                <a:t>为直线，可设</a:t>
              </a:r>
              <a:r>
                <a:rPr kumimoji="1" lang="en-US" altLang="zh-CN" dirty="0">
                  <a:ea typeface="宋体" pitchFamily="2" charset="-122"/>
                </a:rPr>
                <a:t>4</a:t>
              </a:r>
              <a:r>
                <a:rPr kumimoji="1" lang="zh-CN" altLang="en-US" dirty="0">
                  <a:ea typeface="宋体" pitchFamily="2" charset="-122"/>
                </a:rPr>
                <a:t>小时时为起始点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i="1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i="1" dirty="0">
                  <a:ea typeface="宋体" pitchFamily="2" charset="-122"/>
                </a:rPr>
                <a:t>         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en-US" altLang="zh-CN" i="1" baseline="-25000" dirty="0">
                  <a:ea typeface="宋体" pitchFamily="2" charset="-122"/>
                </a:rPr>
                <a:t>1/2</a:t>
              </a:r>
              <a:r>
                <a:rPr kumimoji="1" lang="en-US" altLang="zh-CN" dirty="0">
                  <a:ea typeface="宋体" pitchFamily="2" charset="-122"/>
                </a:rPr>
                <a:t> = 0.693 /</a:t>
              </a:r>
              <a:r>
                <a:rPr kumimoji="1" lang="en-US" altLang="zh-CN" i="1" dirty="0">
                  <a:ea typeface="宋体" pitchFamily="2" charset="-122"/>
                </a:rPr>
                <a:t>k</a:t>
              </a:r>
              <a:r>
                <a:rPr kumimoji="1" lang="en-US" altLang="zh-CN" dirty="0">
                  <a:ea typeface="宋体" pitchFamily="2" charset="-122"/>
                </a:rPr>
                <a:t> = 7.19 (h)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en-US" altLang="zh-CN" dirty="0">
                <a:ea typeface="宋体" pitchFamily="2" charset="-122"/>
              </a:endParaRPr>
            </a:p>
          </p:txBody>
        </p:sp>
        <p:graphicFrame>
          <p:nvGraphicFramePr>
            <p:cNvPr id="2017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9286353"/>
                </p:ext>
              </p:extLst>
            </p:nvPr>
          </p:nvGraphicFramePr>
          <p:xfrm>
            <a:off x="922" y="1230"/>
            <a:ext cx="397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公式" r:id="rId3" imgW="2997000" imgH="393480" progId="Equation.3">
                    <p:embed/>
                  </p:oleObj>
                </mc:Choice>
                <mc:Fallback>
                  <p:oleObj name="公式" r:id="rId3" imgW="2997000" imgH="393480" progId="Equation.3">
                    <p:embed/>
                    <p:pic>
                      <p:nvPicPr>
                        <p:cNvPr id="2017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230"/>
                          <a:ext cx="3974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2898305" y="3884613"/>
            <a:ext cx="240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至</a:t>
            </a:r>
            <a:r>
              <a:rPr kumimoji="1" lang="en-US" altLang="zh-CN" dirty="0">
                <a:ea typeface="宋体" pitchFamily="2" charset="-122"/>
              </a:rPr>
              <a:t>3.7mg/L</a:t>
            </a:r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510842"/>
              </p:ext>
            </p:extLst>
          </p:nvPr>
        </p:nvGraphicFramePr>
        <p:xfrm>
          <a:off x="2682875" y="4430712"/>
          <a:ext cx="6918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2869920" imgH="393480" progId="Equation.3">
                  <p:embed/>
                </p:oleObj>
              </mc:Choice>
              <mc:Fallback>
                <p:oleObj name="公式" r:id="rId5" imgW="2869920" imgH="393480" progId="Equation.3">
                  <p:embed/>
                  <p:pic>
                    <p:nvPicPr>
                      <p:cNvPr id="201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430712"/>
                        <a:ext cx="69183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2531604" y="5472111"/>
            <a:ext cx="752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时间</a:t>
            </a:r>
            <a:r>
              <a:rPr kumimoji="1" lang="en-US" altLang="zh-CN" i="1" dirty="0">
                <a:ea typeface="宋体" pitchFamily="2" charset="-122"/>
              </a:rPr>
              <a:t>t</a:t>
            </a:r>
            <a:r>
              <a:rPr kumimoji="1" lang="en-US" altLang="zh-CN" dirty="0">
                <a:ea typeface="宋体" pitchFamily="2" charset="-122"/>
              </a:rPr>
              <a:t>=4+2.7 = 6.7 h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即从</a:t>
            </a:r>
            <a:r>
              <a:rPr kumimoji="1" lang="en-US" altLang="zh-CN" dirty="0">
                <a:ea typeface="宋体" pitchFamily="2" charset="-122"/>
              </a:rPr>
              <a:t>8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00</a:t>
            </a:r>
            <a:r>
              <a:rPr kumimoji="1" lang="zh-CN" altLang="en-US" dirty="0">
                <a:ea typeface="宋体" pitchFamily="2" charset="-122"/>
              </a:rPr>
              <a:t>算起应在约</a:t>
            </a:r>
            <a:r>
              <a:rPr kumimoji="1" lang="en-US" altLang="zh-CN" dirty="0">
                <a:ea typeface="宋体" pitchFamily="2" charset="-122"/>
              </a:rPr>
              <a:t>14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42</a:t>
            </a:r>
            <a:r>
              <a:rPr kumimoji="1" lang="zh-CN" altLang="en-US" dirty="0">
                <a:ea typeface="宋体" pitchFamily="2" charset="-122"/>
              </a:rPr>
              <a:t>前注射第二针。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767408" y="131785"/>
            <a:ext cx="9577064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某药物在人体中代谢为一级反应，若上午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8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时经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、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12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小时测定血药浓度分别为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4.80, 2.22 mg/L.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求</a:t>
            </a:r>
            <a:r>
              <a:rPr kumimoji="1" lang="en-US" altLang="zh-CN" i="1" dirty="0">
                <a:solidFill>
                  <a:schemeClr val="accent2"/>
                </a:solidFill>
                <a:latin typeface="楷体_GB2312" pitchFamily="49" charset="-122"/>
              </a:rPr>
              <a:t>k, t</a:t>
            </a:r>
            <a:r>
              <a:rPr kumimoji="1" lang="en-US" altLang="zh-CN" i="1" baseline="-25000" dirty="0">
                <a:solidFill>
                  <a:schemeClr val="accent2"/>
                </a:solidFill>
                <a:latin typeface="楷体_GB2312" pitchFamily="49" charset="-122"/>
              </a:rPr>
              <a:t>1/2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；若需保持血药浓度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3.7mg/L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以上，应在何时注射第二针？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utoUpdateAnimBg="0"/>
      <p:bldP spid="2017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2D56-FCB2-4437-A5A1-97D4C78D3C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348" y="730250"/>
            <a:ext cx="10959008" cy="1943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300K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时，氯乙烷的分解为一级反应，速率常数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= 2.50×10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min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。若其浓度为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0.200mo1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，试计算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一天后氯乙烷的剩余浓度；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氯乙烷分解的半衰期。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4529139" y="3063876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000" b="0">
                <a:latin typeface="Arial" charset="0"/>
                <a:ea typeface="宋体" pitchFamily="2" charset="-122"/>
              </a:rPr>
              <a:t>  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pSp>
        <p:nvGrpSpPr>
          <p:cNvPr id="230413" name="Group 13"/>
          <p:cNvGrpSpPr>
            <a:grpSpLocks/>
          </p:cNvGrpSpPr>
          <p:nvPr/>
        </p:nvGrpSpPr>
        <p:grpSpPr bwMode="auto">
          <a:xfrm>
            <a:off x="1073945" y="2787650"/>
            <a:ext cx="7488237" cy="3695700"/>
            <a:chOff x="453" y="1729"/>
            <a:chExt cx="4717" cy="2328"/>
          </a:xfrm>
        </p:grpSpPr>
        <p:graphicFrame>
          <p:nvGraphicFramePr>
            <p:cNvPr id="230409" name="Object 9"/>
            <p:cNvGraphicFramePr>
              <a:graphicFrameLocks noChangeAspect="1"/>
            </p:cNvGraphicFramePr>
            <p:nvPr/>
          </p:nvGraphicFramePr>
          <p:xfrm>
            <a:off x="1292" y="2047"/>
            <a:ext cx="104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Equation" r:id="rId3" imgW="875920" imgH="406224" progId="Equation.DSMT4">
                    <p:embed/>
                  </p:oleObj>
                </mc:Choice>
                <mc:Fallback>
                  <p:oleObj name="Equation" r:id="rId3" imgW="875920" imgH="406224" progId="Equation.DSMT4">
                    <p:embed/>
                    <p:pic>
                      <p:nvPicPr>
                        <p:cNvPr id="23040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047"/>
                          <a:ext cx="1044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8" name="Object 8"/>
            <p:cNvGraphicFramePr>
              <a:graphicFrameLocks noChangeAspect="1"/>
            </p:cNvGraphicFramePr>
            <p:nvPr/>
          </p:nvGraphicFramePr>
          <p:xfrm>
            <a:off x="453" y="2432"/>
            <a:ext cx="4717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5" imgW="3136900" imgH="660400" progId="Equation.DSMT4">
                    <p:embed/>
                  </p:oleObj>
                </mc:Choice>
                <mc:Fallback>
                  <p:oleObj name="Equation" r:id="rId5" imgW="3136900" imgH="660400" progId="Equation.DSMT4">
                    <p:embed/>
                    <p:pic>
                      <p:nvPicPr>
                        <p:cNvPr id="2304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432"/>
                          <a:ext cx="4717" cy="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7" name="Object 7"/>
            <p:cNvGraphicFramePr>
              <a:graphicFrameLocks noChangeAspect="1"/>
            </p:cNvGraphicFramePr>
            <p:nvPr/>
          </p:nvGraphicFramePr>
          <p:xfrm>
            <a:off x="2018" y="3453"/>
            <a:ext cx="2313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2" name="Equation" r:id="rId7" imgW="1497950" imgH="393529" progId="Equation.DSMT4">
                    <p:embed/>
                  </p:oleObj>
                </mc:Choice>
                <mc:Fallback>
                  <p:oleObj name="Equation" r:id="rId7" imgW="1497950" imgH="393529" progId="Equation.DSMT4">
                    <p:embed/>
                    <p:pic>
                      <p:nvPicPr>
                        <p:cNvPr id="2304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53"/>
                          <a:ext cx="2313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657" y="1729"/>
              <a:ext cx="4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latin typeface="楷体_GB2312" pitchFamily="49" charset="-122"/>
                </a:rPr>
                <a:t>解：（</a:t>
              </a:r>
              <a:r>
                <a:rPr lang="en-US" altLang="zh-CN" sz="2800" dirty="0">
                  <a:latin typeface="楷体_GB2312" pitchFamily="49" charset="-122"/>
                </a:rPr>
                <a:t>1</a:t>
              </a:r>
              <a:r>
                <a:rPr lang="zh-CN" altLang="en-US" sz="2800" dirty="0">
                  <a:latin typeface="楷体_GB2312" pitchFamily="49" charset="-122"/>
                </a:rPr>
                <a:t>）∵氯乙烷的分解为一级反应，则  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247" y="356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>
                  <a:ea typeface="宋体" pitchFamily="2" charset="-122"/>
                </a:rPr>
                <a:t>（</a:t>
              </a:r>
              <a:r>
                <a:rPr lang="en-US" altLang="zh-CN" sz="2800">
                  <a:ea typeface="宋体" pitchFamily="2" charset="-122"/>
                </a:rPr>
                <a:t>2</a:t>
              </a:r>
              <a:r>
                <a:rPr lang="zh-CN" altLang="en-US" sz="2800">
                  <a:ea typeface="宋体" pitchFamily="2" charset="-122"/>
                </a:rPr>
                <a:t>）</a:t>
              </a:r>
              <a:endParaRPr lang="zh-CN" altLang="en-US" sz="2800"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56411"/>
            <a:ext cx="12192000" cy="646331"/>
          </a:xfrm>
          <a:ln/>
        </p:spPr>
        <p:txBody>
          <a:bodyPr/>
          <a:lstStyle/>
          <a:p>
            <a:r>
              <a:rPr lang="zh-CN" altLang="en-US" sz="3600" b="1"/>
              <a:t>第一节</a:t>
            </a:r>
            <a:r>
              <a:rPr lang="zh-CN" altLang="en-US" sz="3600" b="1">
                <a:solidFill>
                  <a:srgbClr val="A50021"/>
                </a:solidFill>
              </a:rPr>
              <a:t>  </a:t>
            </a:r>
            <a:r>
              <a:rPr lang="zh-CN" altLang="en-US" sz="3600" b="1"/>
              <a:t>反应速率的表示方法</a:t>
            </a:r>
            <a:endParaRPr lang="zh-CN" altLang="en-US" b="1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47851" y="2997200"/>
            <a:ext cx="8569325" cy="3240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一、以产物或反应物浓度随时间的变化定义反应速率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二、以反应进度随时间的变化定义反应速率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三、化学反应的平均速率与瞬时速率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D3E9D-DE3C-4A8D-AE88-B32E8B1B9E3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380" y="593726"/>
            <a:ext cx="10549172" cy="2087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某药物的分解反应为一级反应，在体温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37℃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时，反应速率常数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0.46h</a:t>
            </a:r>
            <a:r>
              <a:rPr lang="en-US" altLang="zh-CN" sz="2800" b="1" baseline="30000" dirty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，若服用该药物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0.16g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，问该药物在胃中停留多长时间才能分解掉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90%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2640013" y="2816226"/>
            <a:ext cx="6661150" cy="1876425"/>
            <a:chOff x="725" y="2028"/>
            <a:chExt cx="4196" cy="1182"/>
          </a:xfrm>
        </p:grpSpPr>
        <p:graphicFrame>
          <p:nvGraphicFramePr>
            <p:cNvPr id="233476" name="Object 4"/>
            <p:cNvGraphicFramePr>
              <a:graphicFrameLocks noChangeAspect="1"/>
            </p:cNvGraphicFramePr>
            <p:nvPr/>
          </p:nvGraphicFramePr>
          <p:xfrm>
            <a:off x="725" y="2432"/>
            <a:ext cx="4196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3" imgW="2209800" imgH="406400" progId="Equation.DSMT4">
                    <p:embed/>
                  </p:oleObj>
                </mc:Choice>
                <mc:Fallback>
                  <p:oleObj name="Equation" r:id="rId3" imgW="2209800" imgH="406400" progId="Equation.DSMT4">
                    <p:embed/>
                    <p:pic>
                      <p:nvPicPr>
                        <p:cNvPr id="2334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432"/>
                          <a:ext cx="4196" cy="7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1" name="Rectangle 9"/>
            <p:cNvSpPr>
              <a:spLocks noChangeArrowheads="1"/>
            </p:cNvSpPr>
            <p:nvPr/>
          </p:nvSpPr>
          <p:spPr bwMode="auto">
            <a:xfrm>
              <a:off x="771" y="202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ea typeface="宋体" pitchFamily="2" charset="-122"/>
                </a:rPr>
                <a:t>解：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879" y="80628"/>
            <a:ext cx="4698722" cy="584775"/>
          </a:xfrm>
          <a:noFill/>
          <a:ln/>
        </p:spPr>
        <p:txBody>
          <a:bodyPr wrap="none"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2"/>
                </a:solidFill>
                <a:latin typeface="楷体_GB2312" pitchFamily="49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8796301" y="2249488"/>
          <a:ext cx="169296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3" imgW="774360" imgH="444240" progId="Equation.3">
                  <p:embed/>
                </p:oleObj>
              </mc:Choice>
              <mc:Fallback>
                <p:oleObj name="公式" r:id="rId3" imgW="774360" imgH="444240" progId="Equation.3">
                  <p:embed/>
                  <p:pic>
                    <p:nvPicPr>
                      <p:cNvPr id="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01" y="2249488"/>
                        <a:ext cx="169296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292244" y="2316162"/>
          <a:ext cx="22780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244" y="2316162"/>
                        <a:ext cx="227806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9379" y="974917"/>
            <a:ext cx="8785225" cy="1080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二级反应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(second order reaction)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反应速率与一种反应物浓度的平方成正比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或与两种反应物浓度的乘积成正比的反应。</a:t>
            </a:r>
          </a:p>
        </p:txBody>
      </p: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2457441" y="4287826"/>
            <a:ext cx="6307138" cy="938213"/>
            <a:chOff x="226" y="2084"/>
            <a:chExt cx="3973" cy="591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2151" y="2084"/>
            <a:ext cx="204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公式" r:id="rId4" imgW="1396800" imgH="406080" progId="Equation.3">
                    <p:embed/>
                  </p:oleObj>
                </mc:Choice>
                <mc:Fallback>
                  <p:oleObj name="公式" r:id="rId4" imgW="1396800" imgH="406080" progId="Equation.3">
                    <p:embed/>
                    <p:pic>
                      <p:nvPicPr>
                        <p:cNvPr id="71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2084"/>
                          <a:ext cx="2048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26" y="2234"/>
              <a:ext cx="20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其微分速率方程为：  </a:t>
              </a:r>
            </a:p>
          </p:txBody>
        </p:sp>
      </p:grp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43573" y="2695513"/>
            <a:ext cx="4289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对二级反应</a:t>
            </a:r>
            <a:r>
              <a:rPr lang="en-US" altLang="zh-CN" dirty="0"/>
              <a:t>:   1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                        2</a:t>
            </a:r>
            <a:r>
              <a:rPr lang="zh-CN" altLang="en-US" dirty="0"/>
              <a:t>）</a:t>
            </a:r>
            <a:r>
              <a:rPr lang="en-US" altLang="zh-CN" dirty="0"/>
              <a:t>A+D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7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1" y="3463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若反应物初浓度相等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zh-CN" altLang="en-US" dirty="0">
                <a:sym typeface="Symbol" pitchFamily="18" charset="2"/>
              </a:rPr>
              <a:t>＝</a:t>
            </a:r>
            <a:r>
              <a:rPr lang="en-US" altLang="zh-CN" i="1" dirty="0"/>
              <a:t>c</a:t>
            </a:r>
            <a:r>
              <a:rPr lang="en-US" altLang="zh-CN" baseline="-25000" dirty="0"/>
              <a:t>D,0</a:t>
            </a:r>
            <a:r>
              <a:rPr lang="en-US" altLang="zh-CN" dirty="0"/>
              <a:t>, </a:t>
            </a:r>
            <a:r>
              <a:rPr lang="zh-CN" altLang="en-US" dirty="0"/>
              <a:t>则反应进行到任意时刻都有</a:t>
            </a:r>
            <a:r>
              <a:rPr lang="en-US" altLang="zh-CN" dirty="0"/>
              <a:t>: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524001" y="3082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499101" y="1592263"/>
          <a:ext cx="1101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1" y="1592263"/>
                        <a:ext cx="11017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524001" y="33875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1814513" y="2162176"/>
            <a:ext cx="6054724" cy="933449"/>
            <a:chOff x="183" y="1294"/>
            <a:chExt cx="3814" cy="588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157" y="1294"/>
            <a:ext cx="184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公式" r:id="rId5" imgW="1282680" imgH="406080" progId="Equation.3">
                    <p:embed/>
                  </p:oleObj>
                </mc:Choice>
                <mc:Fallback>
                  <p:oleObj name="公式" r:id="rId5" imgW="1282680" imgH="406080" progId="Equation.3">
                    <p:embed/>
                    <p:pic>
                      <p:nvPicPr>
                        <p:cNvPr id="276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1294"/>
                          <a:ext cx="1840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83" y="1444"/>
              <a:ext cx="2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/>
                <a:t> </a:t>
              </a:r>
              <a:r>
                <a:rPr lang="zh-CN" altLang="en-US"/>
                <a:t>其速率方程可简化为</a:t>
              </a:r>
              <a:r>
                <a:rPr lang="en-US" altLang="zh-CN"/>
                <a:t>: </a:t>
              </a:r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884363" y="3429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整理后作定积分</a:t>
            </a:r>
            <a:r>
              <a:rPr lang="en-US" altLang="zh-CN" dirty="0">
                <a:latin typeface="Arial" charset="0"/>
              </a:rPr>
              <a:t>: 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124451" y="3249614"/>
          <a:ext cx="2771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7" imgW="1180800" imgH="419040" progId="Equation.3">
                  <p:embed/>
                </p:oleObj>
              </mc:Choice>
              <mc:Fallback>
                <p:oleObj name="公式" r:id="rId7" imgW="1180800" imgH="419040" progId="Equation.3">
                  <p:embed/>
                  <p:pic>
                    <p:nvPicPr>
                      <p:cNvPr id="2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1" y="3249614"/>
                        <a:ext cx="27717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581150" y="4548188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得</a:t>
            </a:r>
            <a:r>
              <a:rPr lang="en-US" altLang="zh-CN"/>
              <a:t>: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5375921" y="4548188"/>
          <a:ext cx="21923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2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1" y="4548188"/>
                        <a:ext cx="21923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1" y="980728"/>
            <a:ext cx="11247040" cy="15481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(2) </a:t>
            </a:r>
            <a:r>
              <a:rPr lang="zh-CN" altLang="en-US" sz="2400" b="1" dirty="0">
                <a:latin typeface="Times New Roman" pitchFamily="18" charset="0"/>
              </a:rPr>
              <a:t>若反应物初浓度不相等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D,0</a:t>
            </a:r>
            <a:r>
              <a:rPr lang="en-US" altLang="zh-CN" sz="2400" b="1" dirty="0">
                <a:latin typeface="Times New Roman" pitchFamily="18" charset="0"/>
              </a:rPr>
              <a:t>,  </a:t>
            </a:r>
            <a:r>
              <a:rPr lang="zh-CN" altLang="en-US" sz="2400" b="1" dirty="0">
                <a:latin typeface="Times New Roman" pitchFamily="18" charset="0"/>
              </a:rPr>
              <a:t>令经过 </a:t>
            </a:r>
            <a:r>
              <a:rPr lang="en-US" altLang="zh-CN" sz="2400" b="1" i="1" dirty="0">
                <a:latin typeface="Times New Roman" pitchFamily="18" charset="0"/>
              </a:rPr>
              <a:t>t </a:t>
            </a:r>
            <a:r>
              <a:rPr lang="zh-CN" altLang="en-US" sz="2400" b="1" dirty="0">
                <a:latin typeface="Times New Roman" pitchFamily="18" charset="0"/>
              </a:rPr>
              <a:t>时间后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反应物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消耗掉的浓度为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即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          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D,0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07568" y="2425235"/>
            <a:ext cx="592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 err="1"/>
              <a:t>d</a:t>
            </a:r>
            <a:r>
              <a:rPr lang="en-US" altLang="zh-CN" i="1" dirty="0" err="1"/>
              <a:t>c</a:t>
            </a:r>
            <a:r>
              <a:rPr lang="en-US" altLang="zh-CN" baseline="-25000" dirty="0" err="1"/>
              <a:t>A</a:t>
            </a:r>
            <a:r>
              <a:rPr lang="en-US" altLang="zh-CN" dirty="0"/>
              <a:t>=d(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       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=d(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D,0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2675620" y="3336602"/>
            <a:ext cx="4451350" cy="903288"/>
            <a:chOff x="408" y="2269"/>
            <a:chExt cx="2804" cy="569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08" y="2409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/>
                <a:t>得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900" y="2269"/>
            <a:ext cx="231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公式" r:id="rId3" imgW="1612800" imgH="393480" progId="Equation.3">
                    <p:embed/>
                  </p:oleObj>
                </mc:Choice>
                <mc:Fallback>
                  <p:oleObj name="公式" r:id="rId3" imgW="1612800" imgH="393480" progId="Equation.3">
                    <p:embed/>
                    <p:pic>
                      <p:nvPicPr>
                        <p:cNvPr id="8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269"/>
                          <a:ext cx="2312" cy="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24001" y="29350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19955" y="4607067"/>
            <a:ext cx="128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定积分</a:t>
            </a:r>
            <a:r>
              <a:rPr lang="en-US" altLang="zh-CN" dirty="0"/>
              <a:t>: 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431705" y="4368149"/>
          <a:ext cx="41068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5" imgW="1765080" imgH="406080" progId="Equation.3">
                  <p:embed/>
                </p:oleObj>
              </mc:Choice>
              <mc:Fallback>
                <p:oleObj name="公式" r:id="rId5" imgW="1765080" imgH="4060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4368149"/>
                        <a:ext cx="41068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524001" y="35351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524001" y="35303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524001" y="29160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524001" y="35541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title"/>
          </p:nvPr>
        </p:nvSpPr>
        <p:spPr>
          <a:xfrm>
            <a:off x="1631951" y="349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二级反应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2163" y="5494644"/>
            <a:ext cx="8663864" cy="994697"/>
            <a:chOff x="248163" y="5206611"/>
            <a:chExt cx="8663864" cy="994697"/>
          </a:xfrm>
        </p:grpSpPr>
        <p:graphicFrame>
          <p:nvGraphicFramePr>
            <p:cNvPr id="8219" name="Object 27"/>
            <p:cNvGraphicFramePr>
              <a:graphicFrameLocks noChangeAspect="1"/>
            </p:cNvGraphicFramePr>
            <p:nvPr/>
          </p:nvGraphicFramePr>
          <p:xfrm>
            <a:off x="248163" y="5206611"/>
            <a:ext cx="4215071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公式" r:id="rId7" imgW="1955520" imgH="431640" progId="Equation.3">
                    <p:embed/>
                  </p:oleObj>
                </mc:Choice>
                <mc:Fallback>
                  <p:oleObj name="公式" r:id="rId7" imgW="1955520" imgH="431640" progId="Equation.3">
                    <p:embed/>
                    <p:pic>
                      <p:nvPicPr>
                        <p:cNvPr id="821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63" y="5206611"/>
                          <a:ext cx="4215071" cy="925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28"/>
            <p:cNvGraphicFramePr>
              <a:graphicFrameLocks noChangeAspect="1"/>
            </p:cNvGraphicFramePr>
            <p:nvPr/>
          </p:nvGraphicFramePr>
          <p:xfrm>
            <a:off x="5148064" y="5212295"/>
            <a:ext cx="3763963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公式" r:id="rId9" imgW="1650960" imgH="431640" progId="Equation.3">
                    <p:embed/>
                  </p:oleObj>
                </mc:Choice>
                <mc:Fallback>
                  <p:oleObj name="公式" r:id="rId9" imgW="1650960" imgH="431640" progId="Equation.3">
                    <p:embed/>
                    <p:pic>
                      <p:nvPicPr>
                        <p:cNvPr id="82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212295"/>
                          <a:ext cx="3763963" cy="989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4472328" y="5647711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或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Text Box 2"/>
              <p:cNvSpPr txBox="1">
                <a:spLocks noChangeArrowheads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速率常数 </a:t>
                </a:r>
                <a:r>
                  <a:rPr lang="en-US" altLang="zh-CN" sz="2200" i="1" dirty="0"/>
                  <a:t>k </a:t>
                </a:r>
                <a:r>
                  <a:rPr lang="zh-CN" altLang="en-US" sz="2200" dirty="0"/>
                  <a:t>的单位为：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浓度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FF0066"/>
                    </a:solidFill>
                    <a:sym typeface="Symbol" pitchFamily="18" charset="2"/>
                  </a:rPr>
                  <a:t>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时间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/>
                  <a:t> (mol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m</a:t>
                </a:r>
                <a:r>
                  <a:rPr lang="en-US" altLang="zh-CN" sz="2200" baseline="30000" dirty="0"/>
                  <a:t>3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或</a:t>
                </a:r>
                <a:r>
                  <a:rPr lang="en-US" altLang="zh-CN" sz="2200" dirty="0"/>
                  <a:t>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L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等</a:t>
                </a:r>
                <a:r>
                  <a:rPr lang="en-US" altLang="zh-CN" sz="2200" dirty="0"/>
                  <a:t>);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当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=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D,0</a:t>
                </a:r>
                <a:r>
                  <a:rPr lang="zh-CN" altLang="en-US" sz="2200" dirty="0"/>
                  <a:t>时</a:t>
                </a:r>
                <a:r>
                  <a:rPr lang="en-US" altLang="zh-CN" sz="2200" dirty="0"/>
                  <a:t>, 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 err="1">
                    <a:sym typeface="Symbol" pitchFamily="18" charset="2"/>
                  </a:rPr>
                  <a:t>c</a:t>
                </a:r>
                <a:r>
                  <a:rPr lang="en-US" altLang="zh-CN" sz="2200" baseline="-25000" dirty="0" err="1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~ </a:t>
                </a:r>
                <a:r>
                  <a:rPr lang="en-US" altLang="zh-CN" sz="2200" i="1" dirty="0">
                    <a:sym typeface="Symbol" pitchFamily="18" charset="2"/>
                  </a:rPr>
                  <a:t>t </a:t>
                </a:r>
                <a:r>
                  <a:rPr lang="zh-CN" altLang="en-US" sz="2200" dirty="0">
                    <a:sym typeface="Symbol" pitchFamily="18" charset="2"/>
                  </a:rPr>
                  <a:t>成线性关系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直线的斜率为</a:t>
                </a:r>
                <a:r>
                  <a:rPr lang="en-US" altLang="zh-CN" sz="2200" i="1" dirty="0"/>
                  <a:t>k</a:t>
                </a:r>
                <a:r>
                  <a:rPr lang="en-US" altLang="zh-CN" sz="2200" baseline="-25000" dirty="0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截距为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>
                    <a:sym typeface="Symbol" pitchFamily="18" charset="2"/>
                  </a:rPr>
                  <a:t>c</a:t>
                </a:r>
                <a:r>
                  <a:rPr lang="en-US" altLang="zh-CN" sz="2200" baseline="-25000" dirty="0">
                    <a:sym typeface="Symbol" pitchFamily="18" charset="2"/>
                  </a:rPr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;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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Ln</m:t>
                    </m:r>
                    <m:f>
                      <m:fPr>
                        <m:type m:val="lin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𝑫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sym typeface="Symbol" pitchFamily="18" charset="2"/>
                  </a:rPr>
                  <a:t>~</a:t>
                </a:r>
                <a:r>
                  <a:rPr lang="en-US" altLang="zh-CN" sz="2000" i="1" dirty="0">
                    <a:sym typeface="Symbol" pitchFamily="18" charset="2"/>
                  </a:rPr>
                  <a:t>t </a:t>
                </a:r>
                <a:r>
                  <a:rPr lang="zh-CN" altLang="en-US" sz="2000" dirty="0">
                    <a:sym typeface="Symbol" pitchFamily="18" charset="2"/>
                  </a:rPr>
                  <a:t>成线性关系</a:t>
                </a:r>
                <a:r>
                  <a:rPr lang="en-US" altLang="zh-CN" sz="2000" dirty="0">
                    <a:sym typeface="Symbol" pitchFamily="18" charset="2"/>
                  </a:rPr>
                  <a:t>, </a:t>
                </a:r>
                <a:r>
                  <a:rPr lang="zh-CN" altLang="en-US" sz="2000" dirty="0"/>
                  <a:t>直线的斜率为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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en-US" altLang="zh-CN" sz="2000" dirty="0"/>
                  <a:t>)</a:t>
                </a:r>
                <a:r>
                  <a:rPr lang="en-US" altLang="zh-CN" sz="2000" i="1" dirty="0"/>
                  <a:t>k</a:t>
                </a:r>
                <a:r>
                  <a:rPr lang="en-US" altLang="zh-CN" sz="2000" baseline="-25000" dirty="0"/>
                  <a:t>A</a:t>
                </a:r>
                <a:r>
                  <a:rPr lang="en-US" altLang="zh-CN" sz="2000" dirty="0"/>
                  <a:t>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=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二级反应的半衰期</a:t>
                </a:r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92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1" y="4538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524001" y="4633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267908" y="4653136"/>
          <a:ext cx="21161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4" imgW="914400" imgH="406080" progId="Equation.3">
                  <p:embed/>
                </p:oleObj>
              </mc:Choice>
              <mc:Fallback>
                <p:oleObj name="公式" r:id="rId4" imgW="914400" imgH="40608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908" y="4653136"/>
                        <a:ext cx="21161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1951" y="179930"/>
            <a:ext cx="4926349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  <a:r>
              <a:rPr lang="en-US" altLang="zh-CN" dirty="0"/>
              <a:t>——</a:t>
            </a:r>
            <a:r>
              <a:rPr lang="zh-CN" altLang="en-US" dirty="0"/>
              <a:t>特征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83432" y="1232756"/>
            <a:ext cx="9860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某反应物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和等量的</a:t>
            </a:r>
            <a:r>
              <a:rPr lang="en-US" altLang="zh-CN" kern="100" dirty="0"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ea typeface="宋体" panose="02010600030101010101" pitchFamily="2" charset="-122"/>
              </a:rPr>
              <a:t>混合，</a:t>
            </a:r>
            <a:r>
              <a:rPr lang="en-US" altLang="zh-CN" kern="100" dirty="0">
                <a:ea typeface="宋体" panose="02010600030101010101" pitchFamily="2" charset="-122"/>
              </a:rPr>
              <a:t>1h</a:t>
            </a:r>
            <a:r>
              <a:rPr lang="zh-CN" altLang="zh-CN" kern="100" dirty="0">
                <a:ea typeface="宋体" panose="02010600030101010101" pitchFamily="2" charset="-122"/>
              </a:rPr>
              <a:t>后有</a:t>
            </a:r>
            <a:r>
              <a:rPr lang="en-US" altLang="zh-CN" kern="100" dirty="0">
                <a:ea typeface="宋体" panose="02010600030101010101" pitchFamily="2" charset="-122"/>
              </a:rPr>
              <a:t>75%</a:t>
            </a:r>
            <a:r>
              <a:rPr lang="zh-CN" altLang="zh-CN" kern="100" dirty="0">
                <a:ea typeface="宋体" panose="02010600030101010101" pitchFamily="2" charset="-122"/>
              </a:rPr>
              <a:t>的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发生了反应</a:t>
            </a:r>
            <a:r>
              <a:rPr lang="en-US" altLang="zh-CN" kern="100" dirty="0"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ea typeface="宋体" panose="02010600030101010101" pitchFamily="2" charset="-122"/>
              </a:rPr>
              <a:t>分别按一级反应和二级反应计算</a:t>
            </a:r>
            <a:r>
              <a:rPr lang="en-US" altLang="zh-CN" kern="100" dirty="0">
                <a:ea typeface="宋体" panose="02010600030101010101" pitchFamily="2" charset="-122"/>
              </a:rPr>
              <a:t>2h</a:t>
            </a:r>
            <a:r>
              <a:rPr lang="zh-CN" altLang="zh-CN" kern="100" dirty="0">
                <a:ea typeface="宋体" panose="02010600030101010101" pitchFamily="2" charset="-122"/>
              </a:rPr>
              <a:t>后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还剩下多少。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3352" y="2692949"/>
          <a:ext cx="11487950" cy="378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文档" r:id="rId3" imgW="3903051" imgH="1485773" progId="Word.Document.12">
                  <p:embed/>
                </p:oleObj>
              </mc:Choice>
              <mc:Fallback>
                <p:oleObj name="文档" r:id="rId3" imgW="3903051" imgH="1485773" progId="Word.Documen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52" y="2692949"/>
                        <a:ext cx="11487950" cy="378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-1" y="1376772"/>
          <a:ext cx="11995231" cy="334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文档" r:id="rId3" imgW="4528058" imgH="1386770" progId="Word.Document.12">
                  <p:embed/>
                </p:oleObj>
              </mc:Choice>
              <mc:Fallback>
                <p:oleObj name="文档" r:id="rId3" imgW="4528058" imgH="1386770" progId="Word.Documen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376772"/>
                        <a:ext cx="11995231" cy="334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5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7368" y="805022"/>
            <a:ext cx="11040095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反应速率与反应物浓度无关的反应是</a:t>
            </a:r>
            <a:r>
              <a:rPr lang="zh-CN" altLang="en-US" dirty="0">
                <a:solidFill>
                  <a:srgbClr val="FF0066"/>
                </a:solidFill>
              </a:rPr>
              <a:t>零级反应</a:t>
            </a:r>
            <a:r>
              <a:rPr lang="en-US" altLang="zh-CN" dirty="0">
                <a:solidFill>
                  <a:srgbClr val="FF0066"/>
                </a:solidFill>
              </a:rPr>
              <a:t>(zero order reaction)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零级反应的微分速率方程为</a:t>
            </a:r>
            <a:r>
              <a:rPr lang="en-US" altLang="zh-CN" dirty="0"/>
              <a:t>: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876804" y="1939884"/>
          <a:ext cx="26289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公式" r:id="rId4" imgW="1155600" imgH="406080" progId="Equation.3">
                  <p:embed/>
                </p:oleObj>
              </mc:Choice>
              <mc:Fallback>
                <p:oleObj name="公式" r:id="rId4" imgW="1155600" imgH="40608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804" y="1939884"/>
                        <a:ext cx="26289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524001" y="29826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1959711" y="3183550"/>
            <a:ext cx="6561138" cy="877887"/>
            <a:chOff x="244" y="1888"/>
            <a:chExt cx="4133" cy="553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44" y="2020"/>
              <a:ext cx="2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宋体" charset="-122"/>
                </a:rPr>
                <a:t>将上式整理后作定积分</a:t>
              </a:r>
              <a:r>
                <a:rPr lang="en-US" altLang="zh-CN" dirty="0"/>
                <a:t>:</a:t>
              </a:r>
              <a:r>
                <a:rPr lang="en-US" altLang="zh-CN" dirty="0">
                  <a:latin typeface="宋体" charset="-122"/>
                </a:rPr>
                <a:t> </a:t>
              </a: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2699" y="1888"/>
            <a:ext cx="1678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name="公式" r:id="rId6" imgW="1155600" imgH="380880" progId="Equation.3">
                    <p:embed/>
                  </p:oleObj>
                </mc:Choice>
                <mc:Fallback>
                  <p:oleObj name="公式" r:id="rId6" imgW="1155600" imgH="380880" progId="Equation.3">
                    <p:embed/>
                    <p:pic>
                      <p:nvPicPr>
                        <p:cNvPr id="13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888"/>
                          <a:ext cx="1678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524001" y="34875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69507" y="4419749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latin typeface="宋体" charset="-122"/>
              </a:rPr>
              <a:t>积分后得</a:t>
            </a:r>
            <a:r>
              <a:rPr lang="en-US" altLang="zh-CN" dirty="0"/>
              <a:t>: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827748" y="4419749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c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 err="1">
                <a:sym typeface="Symbol" pitchFamily="18" charset="2"/>
              </a:rPr>
              <a:t>k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631951" y="3492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三</a:t>
            </a:r>
            <a:r>
              <a:rPr lang="en-US" altLang="zh-CN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. </a:t>
            </a: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零级反应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6708068" y="4149081"/>
          <a:ext cx="14271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公式" r:id="rId8" imgW="634725" imgH="444307" progId="Equation.3">
                  <p:embed/>
                </p:oleObj>
              </mc:Choice>
              <mc:Fallback>
                <p:oleObj name="公式" r:id="rId8" imgW="634725" imgH="444307" progId="Equation.3">
                  <p:embed/>
                  <p:pic>
                    <p:nvPicPr>
                      <p:cNvPr id="2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068" y="4149081"/>
                        <a:ext cx="14271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27548" y="5301208"/>
            <a:ext cx="73808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5906" y="5885518"/>
            <a:ext cx="73524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313864" y="6469828"/>
            <a:ext cx="2133600" cy="388172"/>
          </a:xfrm>
        </p:spPr>
        <p:txBody>
          <a:bodyPr/>
          <a:lstStyle/>
          <a:p>
            <a:fld id="{D80B3806-CBF7-4036-B138-A75AFB87F007}" type="slidenum">
              <a:rPr lang="en-US" altLang="zh-CN" sz="1800" b="1" smtClean="0"/>
              <a:pPr/>
              <a:t>38</a:t>
            </a:fld>
            <a:endParaRPr lang="en-US" altLang="zh-CN" sz="18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A0227AA-67A9-4936-8EF5-E59B66143A50}"/>
              </a:ext>
            </a:extLst>
          </p:cNvPr>
          <p:cNvSpPr/>
          <p:nvPr/>
        </p:nvSpPr>
        <p:spPr bwMode="auto">
          <a:xfrm>
            <a:off x="5641608" y="4503716"/>
            <a:ext cx="864096" cy="387798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utoUpdateAnimBg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9376" y="1016732"/>
            <a:ext cx="10765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气体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的分解反应为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ea typeface="宋体" panose="02010600030101010101" pitchFamily="2" charset="-122"/>
              </a:rPr>
              <a:t>→</a:t>
            </a:r>
            <a:r>
              <a:rPr lang="zh-CN" altLang="zh-CN" kern="100" dirty="0">
                <a:ea typeface="宋体" panose="02010600030101010101" pitchFamily="2" charset="-122"/>
              </a:rPr>
              <a:t>产物，当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的浓度为</a:t>
            </a:r>
            <a:r>
              <a:rPr lang="en-US" altLang="zh-CN" kern="100" dirty="0">
                <a:ea typeface="宋体" panose="02010600030101010101" pitchFamily="2" charset="-122"/>
              </a:rPr>
              <a:t>0.50mol·L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时，反应速率为</a:t>
            </a:r>
            <a:r>
              <a:rPr lang="en-US" altLang="zh-CN" kern="100" dirty="0">
                <a:ea typeface="宋体" panose="02010600030101010101" pitchFamily="2" charset="-122"/>
              </a:rPr>
              <a:t>0.014mol·L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en-US" altLang="zh-CN" kern="100" dirty="0">
                <a:ea typeface="宋体" panose="02010600030101010101" pitchFamily="2" charset="-122"/>
              </a:rPr>
              <a:t>·s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。如果该反应分别属于（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）零级反应（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）一级反应（</a:t>
            </a:r>
            <a:r>
              <a:rPr lang="en-US" altLang="zh-CN" kern="100" dirty="0"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a typeface="宋体" panose="02010600030101010101" pitchFamily="2" charset="-122"/>
              </a:rPr>
              <a:t>）二级反应，则当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的浓度等于</a:t>
            </a:r>
            <a:r>
              <a:rPr lang="en-US" altLang="zh-CN" kern="100" dirty="0">
                <a:ea typeface="宋体" panose="02010600030101010101" pitchFamily="2" charset="-122"/>
              </a:rPr>
              <a:t>1.0 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时，反应速率常数各是多少？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29865" y="3681951"/>
            <a:ext cx="6196648" cy="518076"/>
            <a:chOff x="1629865" y="3681951"/>
            <a:chExt cx="6196648" cy="5180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827748" y="3681951"/>
            <a:ext cx="3998765" cy="507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" r:id="rId3" imgW="1599506" imgH="203112" progId="Equation.3">
                    <p:embed/>
                  </p:oleObj>
                </mc:Choice>
                <mc:Fallback>
                  <p:oleObj r:id="rId3" imgW="1599506" imgH="203112" progId="Equation.3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748" y="3681951"/>
                          <a:ext cx="3998765" cy="5077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1629865" y="3812229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1</a:t>
              </a:r>
              <a:r>
                <a:rPr lang="zh-CN" altLang="zh-CN" kern="100" dirty="0">
                  <a:ea typeface="宋体" panose="02010600030101010101" pitchFamily="2" charset="-122"/>
                </a:rPr>
                <a:t>）零级反应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29865" y="4634775"/>
            <a:ext cx="6131833" cy="984250"/>
            <a:chOff x="1629865" y="4634775"/>
            <a:chExt cx="6131833" cy="9842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24698" y="4634775"/>
            <a:ext cx="3937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1" name="公式" r:id="rId5" imgW="1574800" imgH="393700" progId="Equation.3">
                    <p:embed/>
                  </p:oleObj>
                </mc:Choice>
                <mc:Fallback>
                  <p:oleObj name="公式" r:id="rId5" imgW="1574800" imgH="393700" progId="Equation.3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698" y="4634775"/>
                          <a:ext cx="3937000" cy="984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629865" y="4933001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2</a:t>
              </a:r>
              <a:r>
                <a:rPr lang="zh-CN" altLang="zh-CN" kern="100" dirty="0">
                  <a:ea typeface="宋体" panose="02010600030101010101" pitchFamily="2" charset="-122"/>
                </a:rPr>
                <a:t>）一级反应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29865" y="5639617"/>
            <a:ext cx="7782832" cy="984250"/>
            <a:chOff x="1629865" y="5639617"/>
            <a:chExt cx="7782832" cy="98425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824697" y="5639617"/>
            <a:ext cx="5588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2" r:id="rId7" imgW="2235200" imgH="393700" progId="Equation.3">
                    <p:embed/>
                  </p:oleObj>
                </mc:Choice>
                <mc:Fallback>
                  <p:oleObj r:id="rId7" imgW="2235200" imgH="393700" progId="Equation.3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697" y="5639617"/>
                          <a:ext cx="5588000" cy="984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1629865" y="5937843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3</a:t>
              </a:r>
              <a:r>
                <a:rPr lang="zh-CN" altLang="zh-CN" kern="100" dirty="0">
                  <a:ea typeface="宋体" panose="02010600030101010101" pitchFamily="2" charset="-122"/>
                </a:rPr>
                <a:t>）二级反应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1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B7265-C7B0-4BCE-AB8C-A96D6DAD501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 i="1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11874" y="269995"/>
            <a:ext cx="5060950" cy="579437"/>
          </a:xfrm>
          <a:noFill/>
          <a:ln/>
        </p:spPr>
        <p:txBody>
          <a:bodyPr/>
          <a:lstStyle/>
          <a:p>
            <a:r>
              <a:rPr lang="zh-CN" altLang="en-US" b="0" dirty="0"/>
              <a:t>一、反应速率的表示方法一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583113" y="1268414"/>
            <a:ext cx="29067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A+</a:t>
            </a:r>
            <a:r>
              <a:rPr lang="en-US" altLang="zh-CN" i="1">
                <a:ea typeface="宋体" pitchFamily="2" charset="-122"/>
              </a:rPr>
              <a:t> d</a:t>
            </a:r>
            <a:r>
              <a:rPr lang="en-US" altLang="zh-CN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 i="1">
                <a:ea typeface="宋体" pitchFamily="2" charset="-122"/>
              </a:rPr>
              <a:t>g</a:t>
            </a:r>
            <a:r>
              <a:rPr lang="en-US" altLang="zh-CN">
                <a:ea typeface="宋体" pitchFamily="2" charset="-122"/>
              </a:rPr>
              <a:t>G +</a:t>
            </a:r>
            <a:r>
              <a:rPr lang="en-US" altLang="zh-CN" i="1">
                <a:ea typeface="宋体" pitchFamily="2" charset="-122"/>
              </a:rPr>
              <a:t>h</a:t>
            </a:r>
            <a:r>
              <a:rPr lang="en-US" altLang="zh-CN">
                <a:ea typeface="宋体" pitchFamily="2" charset="-122"/>
              </a:rPr>
              <a:t>H</a:t>
            </a: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2989264" y="2476500"/>
          <a:ext cx="28543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1218960" imgH="393480" progId="Equation.DSMT4">
                  <p:embed/>
                </p:oleObj>
              </mc:Choice>
              <mc:Fallback>
                <p:oleObj name="Equation" r:id="rId4" imgW="1218960" imgH="393480" progId="Equation.DSMT4">
                  <p:embed/>
                  <p:pic>
                    <p:nvPicPr>
                      <p:cNvPr id="14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4" y="2476500"/>
                        <a:ext cx="28543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6773863" y="2449514"/>
          <a:ext cx="2851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1218960" imgH="393480" progId="Equation.DSMT4">
                  <p:embed/>
                </p:oleObj>
              </mc:Choice>
              <mc:Fallback>
                <p:oleObj name="Equation" r:id="rId6" imgW="1218960" imgH="393480" progId="Equation.DSMT4">
                  <p:embed/>
                  <p:pic>
                    <p:nvPicPr>
                      <p:cNvPr id="147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2449514"/>
                        <a:ext cx="28511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2922589" y="3675063"/>
          <a:ext cx="23526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8" imgW="1002960" imgH="393480" progId="Equation.DSMT4">
                  <p:embed/>
                </p:oleObj>
              </mc:Choice>
              <mc:Fallback>
                <p:oleObj name="Equation" r:id="rId8" imgW="1002960" imgH="393480" progId="Equation.DSMT4">
                  <p:embed/>
                  <p:pic>
                    <p:nvPicPr>
                      <p:cNvPr id="147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9" y="3675063"/>
                        <a:ext cx="235267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6846888" y="3530601"/>
          <a:ext cx="2355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0" imgW="1002960" imgH="393480" progId="Equation.DSMT4">
                  <p:embed/>
                </p:oleObj>
              </mc:Choice>
              <mc:Fallback>
                <p:oleObj name="Equation" r:id="rId10" imgW="1002960" imgH="393480" progId="Equation.DSMT4">
                  <p:embed/>
                  <p:pic>
                    <p:nvPicPr>
                      <p:cNvPr id="147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3530601"/>
                        <a:ext cx="23558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1811338" y="2060576"/>
            <a:ext cx="25066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反应速率可写作</a:t>
            </a:r>
            <a:r>
              <a:rPr lang="en-US" altLang="zh-CN">
                <a:ea typeface="宋体" pitchFamily="2" charset="-122"/>
              </a:rPr>
              <a:t>: </a:t>
            </a:r>
          </a:p>
        </p:txBody>
      </p:sp>
      <p:grpSp>
        <p:nvGrpSpPr>
          <p:cNvPr id="147470" name="Group 14"/>
          <p:cNvGrpSpPr>
            <a:grpSpLocks/>
          </p:cNvGrpSpPr>
          <p:nvPr/>
        </p:nvGrpSpPr>
        <p:grpSpPr bwMode="auto">
          <a:xfrm>
            <a:off x="1847851" y="4689476"/>
            <a:ext cx="4429125" cy="1584325"/>
            <a:chOff x="317" y="2364"/>
            <a:chExt cx="2448" cy="862"/>
          </a:xfrm>
        </p:grpSpPr>
        <p:graphicFrame>
          <p:nvGraphicFramePr>
            <p:cNvPr id="147471" name="Object 15"/>
            <p:cNvGraphicFramePr>
              <a:graphicFrameLocks noChangeAspect="1"/>
            </p:cNvGraphicFramePr>
            <p:nvPr/>
          </p:nvGraphicFramePr>
          <p:xfrm>
            <a:off x="696" y="2618"/>
            <a:ext cx="206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2" imgW="1409400" imgH="419040" progId="Equation.DSMT4">
                    <p:embed/>
                  </p:oleObj>
                </mc:Choice>
                <mc:Fallback>
                  <p:oleObj name="Equation" r:id="rId12" imgW="1409400" imgH="419040" progId="Equation.DSMT4">
                    <p:embed/>
                    <p:pic>
                      <p:nvPicPr>
                        <p:cNvPr id="14747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618"/>
                          <a:ext cx="2069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317" y="2364"/>
              <a:ext cx="189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它们之间有如下的关系</a:t>
              </a:r>
              <a:r>
                <a:rPr lang="en-US" altLang="zh-CN">
                  <a:ea typeface="宋体" pitchFamily="2" charset="-122"/>
                </a:rPr>
                <a:t>: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06CD-C726-443D-83E6-4F85A89EAC44}" type="slidenum">
              <a:rPr lang="en-US" altLang="zh-CN" smtClean="0"/>
              <a:pPr/>
              <a:t>40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53554" y="1086477"/>
          <a:ext cx="8712967" cy="50124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微分速率方程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积分速率方程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线性关系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的单位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/(2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82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2)/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89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对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不同 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95600" y="180882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公式" r:id="rId3" imgW="698400" imgH="368280" progId="Equation.3">
                  <p:embed/>
                </p:oleObj>
              </mc:Choice>
              <mc:Fallback>
                <p:oleObj name="公式" r:id="rId3" imgW="698400" imgH="36828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808820"/>
                        <a:ext cx="109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495600" y="3068961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公式" r:id="rId5" imgW="850680" imgH="368280" progId="Equation.3">
                  <p:embed/>
                </p:oleObj>
              </mc:Choice>
              <mc:Fallback>
                <p:oleObj name="公式" r:id="rId5" imgW="850680" imgH="36828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068961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495600" y="4401109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公式" r:id="rId7" imgW="850680" imgH="368280" progId="Equation.3">
                  <p:embed/>
                </p:oleObj>
              </mc:Choice>
              <mc:Fallback>
                <p:oleObj name="公式" r:id="rId7" imgW="850680" imgH="36828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401109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2445482" y="5517232"/>
          <a:ext cx="1238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公式" r:id="rId9" imgW="799920" imgH="355320" progId="Equation.3">
                  <p:embed/>
                </p:oleObj>
              </mc:Choice>
              <mc:Fallback>
                <p:oleObj name="公式" r:id="rId9" imgW="799920" imgH="355320" progId="Equation.3">
                  <p:embed/>
                  <p:pic>
                    <p:nvPicPr>
                      <p:cNvPr id="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82" y="5517232"/>
                        <a:ext cx="12382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295801" y="3068960"/>
          <a:ext cx="11668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公式" r:id="rId11" imgW="761760" imgH="444240" progId="Equation.3">
                  <p:embed/>
                </p:oleObj>
              </mc:Choice>
              <mc:Fallback>
                <p:oleObj name="公式" r:id="rId11" imgW="761760" imgH="4442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3068960"/>
                        <a:ext cx="1166813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23792" y="4329101"/>
          <a:ext cx="16398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公式" r:id="rId13" imgW="952200" imgH="406080" progId="Equation.3">
                  <p:embed/>
                </p:oleObj>
              </mc:Choice>
              <mc:Fallback>
                <p:oleObj name="公式" r:id="rId13" imgW="952200" imgH="4060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4329101"/>
                        <a:ext cx="163988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3"/>
          <p:cNvGraphicFramePr>
            <a:graphicFrameLocks noChangeAspect="1"/>
          </p:cNvGraphicFramePr>
          <p:nvPr/>
        </p:nvGraphicFramePr>
        <p:xfrm>
          <a:off x="3971765" y="5481228"/>
          <a:ext cx="23018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公式" r:id="rId15" imgW="1562040" imgH="431640" progId="Equation.3">
                  <p:embed/>
                </p:oleObj>
              </mc:Choice>
              <mc:Fallback>
                <p:oleObj name="公式" r:id="rId15" imgW="1562040" imgH="431640" progId="Equation.3">
                  <p:embed/>
                  <p:pic>
                    <p:nvPicPr>
                      <p:cNvPr id="1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65" y="5481228"/>
                        <a:ext cx="23018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4"/>
          <p:cNvGraphicFramePr>
            <a:graphicFrameLocks noChangeAspect="1"/>
          </p:cNvGraphicFramePr>
          <p:nvPr/>
        </p:nvGraphicFramePr>
        <p:xfrm>
          <a:off x="7585076" y="5240339"/>
          <a:ext cx="15605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公式" r:id="rId17" imgW="1130040" imgH="469800" progId="Equation.3">
                  <p:embed/>
                </p:oleObj>
              </mc:Choice>
              <mc:Fallback>
                <p:oleObj name="公式" r:id="rId17" imgW="1130040" imgH="469800" progId="Equation.3">
                  <p:embed/>
                  <p:pic>
                    <p:nvPicPr>
                      <p:cNvPr id="1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5240339"/>
                        <a:ext cx="15605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683732" y="65374"/>
            <a:ext cx="4852610" cy="447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简单级数反应的速率方程小结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29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5420" y="2511494"/>
            <a:ext cx="7281160" cy="707886"/>
          </a:xfrm>
        </p:spPr>
        <p:txBody>
          <a:bodyPr/>
          <a:lstStyle/>
          <a:p>
            <a:r>
              <a:rPr lang="zh-CN" altLang="en-US" dirty="0"/>
              <a:t>第四节  温度对反应速率的影响 </a:t>
            </a:r>
          </a:p>
        </p:txBody>
      </p:sp>
    </p:spTree>
    <p:extLst>
      <p:ext uri="{BB962C8B-B14F-4D97-AF65-F5344CB8AC3E}">
        <p14:creationId xmlns:p14="http://schemas.microsoft.com/office/powerpoint/2010/main" val="42090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阿仑尼乌斯经验公式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1" y="732066"/>
            <a:ext cx="81375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5000"/>
              </a:lnSpc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	 </a:t>
            </a:r>
            <a:r>
              <a:rPr lang="zh-CN" altLang="en-US" dirty="0">
                <a:ea typeface="黑体" pitchFamily="2" charset="-122"/>
              </a:rPr>
              <a:t>阿仑尼乌斯</a:t>
            </a:r>
            <a:r>
              <a:rPr lang="en-US" altLang="zh-CN" dirty="0"/>
              <a:t>(Arrhenius) </a:t>
            </a:r>
            <a:r>
              <a:rPr lang="zh-CN" altLang="en-US" dirty="0"/>
              <a:t>经验公式</a:t>
            </a:r>
            <a:r>
              <a:rPr lang="en-US" altLang="zh-CN" dirty="0"/>
              <a:t>: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600992"/>
              </p:ext>
            </p:extLst>
          </p:nvPr>
        </p:nvGraphicFramePr>
        <p:xfrm>
          <a:off x="5087888" y="1412776"/>
          <a:ext cx="2635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公式" r:id="rId4" imgW="1130040" imgH="431640" progId="Equation.3">
                  <p:embed/>
                </p:oleObj>
              </mc:Choice>
              <mc:Fallback>
                <p:oleObj name="公式" r:id="rId4" imgW="1130040" imgH="431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1412776"/>
                        <a:ext cx="2635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789073" y="2384885"/>
            <a:ext cx="723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指前因子或频率因子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 err="1"/>
              <a:t>E</a:t>
            </a:r>
            <a:r>
              <a:rPr lang="en-US" altLang="zh-CN" baseline="-30000" dirty="0" err="1"/>
              <a:t>a</a:t>
            </a:r>
            <a:r>
              <a:rPr lang="en-US" altLang="zh-CN" dirty="0"/>
              <a:t>: </a:t>
            </a:r>
            <a:r>
              <a:rPr lang="zh-CN" altLang="en-US" dirty="0"/>
              <a:t>实验活化能或表观活化能</a:t>
            </a:r>
            <a:r>
              <a:rPr lang="en-US" altLang="zh-CN" dirty="0"/>
              <a:t>, </a:t>
            </a:r>
            <a:r>
              <a:rPr lang="zh-CN" altLang="en-US" dirty="0"/>
              <a:t>简称活化能。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47529" y="4986808"/>
            <a:ext cx="8469919" cy="1106488"/>
            <a:chOff x="431540" y="4583227"/>
            <a:chExt cx="8469919" cy="1106488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31540" y="4679271"/>
              <a:ext cx="1826141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还可表达为</a:t>
              </a:r>
              <a:r>
                <a:rPr lang="en-US" altLang="zh-CN" dirty="0"/>
                <a:t>:</a:t>
              </a: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511162"/>
                </p:ext>
              </p:extLst>
            </p:nvPr>
          </p:nvGraphicFramePr>
          <p:xfrm>
            <a:off x="2460624" y="4583227"/>
            <a:ext cx="3216275" cy="1106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1" name="公式" r:id="rId6" imgW="1396800" imgH="482400" progId="Equation.3">
                    <p:embed/>
                  </p:oleObj>
                </mc:Choice>
                <mc:Fallback>
                  <p:oleObj name="公式" r:id="rId6" imgW="1396800" imgH="482400" progId="Equation.3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624" y="4583227"/>
                          <a:ext cx="3216275" cy="1106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9474613"/>
                </p:ext>
              </p:extLst>
            </p:nvPr>
          </p:nvGraphicFramePr>
          <p:xfrm>
            <a:off x="7020272" y="4605113"/>
            <a:ext cx="1881187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2" name="公式" r:id="rId8" imgW="825480" imgH="393480" progId="Equation.3">
                    <p:embed/>
                  </p:oleObj>
                </mc:Choice>
                <mc:Fallback>
                  <p:oleObj name="公式" r:id="rId8" imgW="825480" imgH="393480" progId="Equation.3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0272" y="4605113"/>
                          <a:ext cx="1881187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20172" y="4881792"/>
              <a:ext cx="492443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或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47528" y="3828038"/>
            <a:ext cx="6405884" cy="908050"/>
            <a:chOff x="323528" y="3828038"/>
            <a:chExt cx="6405884" cy="908050"/>
          </a:xfrm>
        </p:grpSpPr>
        <p:graphicFrame>
          <p:nvGraphicFramePr>
            <p:cNvPr id="307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62020"/>
                </p:ext>
              </p:extLst>
            </p:nvPr>
          </p:nvGraphicFramePr>
          <p:xfrm>
            <a:off x="4068762" y="3828038"/>
            <a:ext cx="2660650" cy="908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3" name="公式" r:id="rId10" imgW="1130040" imgH="393480" progId="Equation.3">
                    <p:embed/>
                  </p:oleObj>
                </mc:Choice>
                <mc:Fallback>
                  <p:oleObj name="公式" r:id="rId10" imgW="1130040" imgH="393480" progId="Equation.3">
                    <p:embed/>
                    <p:pic>
                      <p:nvPicPr>
                        <p:cNvPr id="30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762" y="3828038"/>
                          <a:ext cx="2660650" cy="908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23528" y="4005064"/>
              <a:ext cx="345799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 dirty="0"/>
                <a:t>上式可表达为对数形式</a:t>
              </a:r>
              <a:r>
                <a:rPr lang="en-US" altLang="zh-CN" dirty="0"/>
                <a:t>: </a:t>
              </a:r>
            </a:p>
          </p:txBody>
        </p:sp>
      </p:grpSp>
      <p:sp>
        <p:nvSpPr>
          <p:cNvPr id="14" name="灯片编号占位符 1">
            <a:extLst>
              <a:ext uri="{FF2B5EF4-FFF2-40B4-BE49-F238E27FC236}">
                <a16:creationId xmlns:a16="http://schemas.microsoft.com/office/drawing/2014/main" id="{BD0EB7D7-71AD-40D6-B654-154EE4062410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42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1538289" y="2509838"/>
            <a:ext cx="4745037" cy="387350"/>
            <a:chOff x="9" y="1581"/>
            <a:chExt cx="2989" cy="244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9" y="1581"/>
              <a:ext cx="211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1" lang="zh-CN" altLang="en-US" dirty="0"/>
                <a:t>反应物分子平均能量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1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1247" y="1825"/>
              <a:ext cx="1751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2" name="Freeform 8"/>
          <p:cNvSpPr>
            <a:spLocks/>
          </p:cNvSpPr>
          <p:nvPr/>
        </p:nvSpPr>
        <p:spPr bwMode="auto">
          <a:xfrm>
            <a:off x="4767264" y="1263651"/>
            <a:ext cx="2693987" cy="2373313"/>
          </a:xfrm>
          <a:custGeom>
            <a:avLst/>
            <a:gdLst>
              <a:gd name="T0" fmla="*/ 0 w 1920"/>
              <a:gd name="T1" fmla="*/ 1188 h 1728"/>
              <a:gd name="T2" fmla="*/ 360 w 1920"/>
              <a:gd name="T3" fmla="*/ 408 h 1728"/>
              <a:gd name="T4" fmla="*/ 915 w 1920"/>
              <a:gd name="T5" fmla="*/ 3 h 1728"/>
              <a:gd name="T6" fmla="*/ 1440 w 1920"/>
              <a:gd name="T7" fmla="*/ 423 h 1728"/>
              <a:gd name="T8" fmla="*/ 1920 w 1920"/>
              <a:gd name="T9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1728">
                <a:moveTo>
                  <a:pt x="0" y="1188"/>
                </a:moveTo>
                <a:cubicBezTo>
                  <a:pt x="110" y="898"/>
                  <a:pt x="208" y="605"/>
                  <a:pt x="360" y="408"/>
                </a:cubicBezTo>
                <a:cubicBezTo>
                  <a:pt x="512" y="211"/>
                  <a:pt x="735" y="0"/>
                  <a:pt x="915" y="3"/>
                </a:cubicBezTo>
                <a:cubicBezTo>
                  <a:pt x="1095" y="6"/>
                  <a:pt x="1273" y="136"/>
                  <a:pt x="1440" y="423"/>
                </a:cubicBezTo>
                <a:cubicBezTo>
                  <a:pt x="1607" y="710"/>
                  <a:pt x="1820" y="1456"/>
                  <a:pt x="1920" y="172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767264" y="3636964"/>
            <a:ext cx="5870575" cy="434975"/>
            <a:chOff x="2043" y="2291"/>
            <a:chExt cx="3698" cy="274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833" y="2321"/>
              <a:ext cx="19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1" lang="zh-CN" altLang="en-US" dirty="0"/>
                <a:t>产物分子平均能量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2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043" y="2291"/>
              <a:ext cx="2969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4" name="Group 30"/>
          <p:cNvGrpSpPr>
            <a:grpSpLocks/>
          </p:cNvGrpSpPr>
          <p:nvPr/>
        </p:nvGrpSpPr>
        <p:grpSpPr bwMode="auto">
          <a:xfrm>
            <a:off x="4262439" y="828675"/>
            <a:ext cx="5489575" cy="419100"/>
            <a:chOff x="1725" y="522"/>
            <a:chExt cx="3458" cy="264"/>
          </a:xfrm>
        </p:grpSpPr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3311" y="522"/>
              <a:ext cx="187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活化分子平均能量</a:t>
              </a:r>
              <a:r>
                <a:rPr kumimoji="1" lang="en-US" altLang="zh-CN" i="1" dirty="0"/>
                <a:t>E</a:t>
              </a:r>
              <a:r>
                <a:rPr kumimoji="1" lang="en-US" altLang="zh-CN" baseline="-25000" dirty="0"/>
                <a:t>3</a:t>
              </a: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725" y="786"/>
              <a:ext cx="260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4676776" y="2936875"/>
            <a:ext cx="2797175" cy="700088"/>
            <a:chOff x="1986" y="1850"/>
            <a:chExt cx="1762" cy="441"/>
          </a:xfrm>
        </p:grpSpPr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3010" y="1850"/>
              <a:ext cx="0" cy="4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986" y="1898"/>
              <a:ext cx="176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r>
                <a:rPr kumimoji="1" lang="zh-CN" altLang="en-US" dirty="0"/>
                <a:t>反应热</a:t>
              </a:r>
              <a:r>
                <a:rPr kumimoji="1" lang="zh-CN" altLang="en-US" dirty="0">
                  <a:sym typeface="Symbol" pitchFamily="18" charset="2"/>
                </a:rPr>
                <a:t></a:t>
              </a:r>
              <a:r>
                <a:rPr kumimoji="1" lang="en-US" altLang="zh-CN" baseline="-25000" dirty="0" err="1">
                  <a:sym typeface="Symbol" pitchFamily="18" charset="2"/>
                </a:rPr>
                <a:t>r</a:t>
              </a:r>
              <a:r>
                <a:rPr kumimoji="1" lang="en-US" altLang="zh-CN" i="1" dirty="0" err="1"/>
                <a:t>H</a:t>
              </a:r>
              <a:r>
                <a:rPr kumimoji="1" lang="en-US" altLang="zh-CN" dirty="0"/>
                <a:t> ( </a:t>
              </a:r>
              <a:r>
                <a:rPr kumimoji="1" lang="zh-CN" altLang="en-US" dirty="0"/>
                <a:t>或</a:t>
              </a:r>
              <a:r>
                <a:rPr kumimoji="1" lang="zh-CN" altLang="en-US" dirty="0">
                  <a:sym typeface="Symbol" pitchFamily="18" charset="2"/>
                </a:rPr>
                <a:t></a:t>
              </a:r>
              <a:r>
                <a:rPr kumimoji="1" lang="en-US" altLang="zh-CN" baseline="-25000" dirty="0" err="1">
                  <a:sym typeface="Symbol" pitchFamily="18" charset="2"/>
                </a:rPr>
                <a:t>r</a:t>
              </a:r>
              <a:r>
                <a:rPr kumimoji="1" lang="en-US" altLang="zh-CN" i="1" dirty="0" err="1">
                  <a:sym typeface="Symbol" pitchFamily="18" charset="2"/>
                </a:rPr>
                <a:t>U</a:t>
              </a:r>
              <a:r>
                <a:rPr kumimoji="1" lang="en-US" altLang="zh-CN" dirty="0"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26641" name="Group 17"/>
          <p:cNvGrpSpPr>
            <a:grpSpLocks/>
          </p:cNvGrpSpPr>
          <p:nvPr/>
        </p:nvGrpSpPr>
        <p:grpSpPr bwMode="auto">
          <a:xfrm>
            <a:off x="7799389" y="1247775"/>
            <a:ext cx="1095375" cy="2389188"/>
            <a:chOff x="3640" y="2385"/>
            <a:chExt cx="518" cy="1155"/>
          </a:xfrm>
        </p:grpSpPr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3640" y="2385"/>
              <a:ext cx="0" cy="11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3640" y="2823"/>
              <a:ext cx="51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i="1"/>
                <a:t>E</a:t>
              </a:r>
              <a:r>
                <a:rPr kumimoji="1" lang="en-US" altLang="zh-CN" baseline="-25000"/>
                <a:t>a</a:t>
              </a:r>
              <a:r>
                <a:rPr kumimoji="1" lang="en-US" altLang="zh-CN" sz="2000" baseline="-25000"/>
                <a:t>2</a:t>
              </a:r>
            </a:p>
          </p:txBody>
        </p:sp>
      </p:grpSp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3671888" y="1247776"/>
            <a:ext cx="842962" cy="1649413"/>
            <a:chOff x="1688" y="2385"/>
            <a:chExt cx="398" cy="797"/>
          </a:xfrm>
        </p:grpSpPr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047" y="2385"/>
              <a:ext cx="0" cy="7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1688" y="2544"/>
              <a:ext cx="39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i="1"/>
                <a:t>E</a:t>
              </a:r>
              <a:r>
                <a:rPr kumimoji="1" lang="en-US" altLang="zh-CN" baseline="-25000"/>
                <a:t>a</a:t>
              </a:r>
              <a:r>
                <a:rPr kumimoji="1" lang="en-US" altLang="zh-CN" sz="2000" baseline="-25000"/>
                <a:t>1</a:t>
              </a:r>
            </a:p>
          </p:txBody>
        </p:sp>
      </p:grp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662113" y="83139"/>
            <a:ext cx="5929828" cy="50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+mj-ea"/>
                <a:ea typeface="+mj-ea"/>
              </a:rPr>
              <a:t>阿仑尼乌斯经验公式中的活化能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827214" y="3933057"/>
            <a:ext cx="40020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正反应的活化能</a:t>
            </a:r>
            <a:r>
              <a:rPr lang="en-US" altLang="zh-CN" dirty="0"/>
              <a:t>:   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a1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3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1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847850" y="4508501"/>
            <a:ext cx="457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/>
              <a:t>逆反应的活化能</a:t>
            </a:r>
            <a:r>
              <a:rPr lang="en-US" altLang="zh-CN" dirty="0"/>
              <a:t>:   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a2</a:t>
            </a:r>
            <a:r>
              <a:rPr kumimoji="1" lang="en-US" altLang="zh-CN" dirty="0"/>
              <a:t>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3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2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847850" y="5113114"/>
            <a:ext cx="8064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反应热</a:t>
            </a:r>
            <a:r>
              <a:rPr lang="zh-CN" altLang="en-US" i="1" dirty="0"/>
              <a:t> </a:t>
            </a:r>
            <a:r>
              <a:rPr lang="en-US" altLang="zh-CN" dirty="0"/>
              <a:t>:    </a:t>
            </a:r>
            <a:r>
              <a:rPr lang="en-US" altLang="zh-CN" i="1" dirty="0"/>
              <a:t>Q=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a1</a:t>
            </a:r>
            <a:r>
              <a:rPr kumimoji="1" lang="en-US" altLang="zh-CN" dirty="0">
                <a:latin typeface="宋体" charset="-122"/>
              </a:rPr>
              <a:t>-</a:t>
            </a:r>
            <a:r>
              <a:rPr kumimoji="1" lang="en-US" altLang="zh-CN" i="1" dirty="0"/>
              <a:t>E</a:t>
            </a:r>
            <a:r>
              <a:rPr kumimoji="1" lang="en-US" altLang="zh-CN" baseline="-25000" dirty="0"/>
              <a:t>a2  </a:t>
            </a:r>
            <a:r>
              <a:rPr lang="zh-CN" altLang="en-US" dirty="0"/>
              <a:t>若是恒容反应</a:t>
            </a:r>
            <a:r>
              <a:rPr lang="en-US" altLang="zh-CN" dirty="0"/>
              <a:t>, </a:t>
            </a:r>
            <a:r>
              <a:rPr lang="zh-CN" altLang="en-US" dirty="0"/>
              <a:t>此能量为</a:t>
            </a:r>
            <a:r>
              <a:rPr lang="zh-CN" altLang="en-US" dirty="0">
                <a:sym typeface="Symbol" pitchFamily="18" charset="2"/>
              </a:rPr>
              <a:t>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i="1" dirty="0" err="1"/>
              <a:t>U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ym typeface="Symbol" pitchFamily="18" charset="2"/>
              </a:rPr>
              <a:t>			  </a:t>
            </a:r>
            <a:r>
              <a:rPr lang="zh-CN" altLang="en-US" dirty="0">
                <a:sym typeface="Symbol" pitchFamily="18" charset="2"/>
              </a:rPr>
              <a:t>若为恒压反应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此能量为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i="1" dirty="0" err="1"/>
              <a:t>H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29" name="灯片编号占位符 1"/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43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  <p:bldP spid="26655" grpId="0"/>
      <p:bldP spid="266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4001" y="29350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1" y="35351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524001" y="298745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811338" y="1327963"/>
            <a:ext cx="84264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/>
              <a:t>并非所有化学反应都符合或近似符合阿仑尼乌斯公式。</a:t>
            </a:r>
          </a:p>
        </p:txBody>
      </p:sp>
      <p:sp>
        <p:nvSpPr>
          <p:cNvPr id="24591" name="Rectangle 15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阿仑尼乌斯经验公式</a:t>
            </a:r>
          </a:p>
        </p:txBody>
      </p: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1846263" y="2673350"/>
            <a:ext cx="1801812" cy="2122488"/>
            <a:chOff x="203" y="2287"/>
            <a:chExt cx="1135" cy="1337"/>
          </a:xfrm>
        </p:grpSpPr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46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03" y="2287"/>
              <a:ext cx="3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014" y="3057"/>
              <a:ext cx="32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>
                  <a:solidFill>
                    <a:schemeClr val="accent2"/>
                  </a:solidFill>
                </a:rPr>
                <a:t>T</a:t>
              </a:r>
            </a:p>
          </p:txBody>
        </p:sp>
        <p:sp>
          <p:nvSpPr>
            <p:cNvPr id="24596" name="Freeform 20"/>
            <p:cNvSpPr>
              <a:spLocks/>
            </p:cNvSpPr>
            <p:nvPr/>
          </p:nvSpPr>
          <p:spPr bwMode="auto">
            <a:xfrm>
              <a:off x="446" y="2409"/>
              <a:ext cx="770" cy="891"/>
            </a:xfrm>
            <a:custGeom>
              <a:avLst/>
              <a:gdLst>
                <a:gd name="T0" fmla="*/ 0 w 1140"/>
                <a:gd name="T1" fmla="*/ 1320 h 1320"/>
                <a:gd name="T2" fmla="*/ 660 w 1140"/>
                <a:gd name="T3" fmla="*/ 960 h 1320"/>
                <a:gd name="T4" fmla="*/ 1140 w 114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0" h="1320">
                  <a:moveTo>
                    <a:pt x="0" y="1320"/>
                  </a:moveTo>
                  <a:cubicBezTo>
                    <a:pt x="235" y="1250"/>
                    <a:pt x="470" y="1180"/>
                    <a:pt x="660" y="960"/>
                  </a:cubicBezTo>
                  <a:cubicBezTo>
                    <a:pt x="850" y="740"/>
                    <a:pt x="995" y="370"/>
                    <a:pt x="1140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568" y="3340"/>
              <a:ext cx="77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阿氏型</a:t>
              </a:r>
            </a:p>
          </p:txBody>
        </p:sp>
      </p:grp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5705475" y="2867026"/>
            <a:ext cx="1416050" cy="1928813"/>
            <a:chOff x="2634" y="2409"/>
            <a:chExt cx="892" cy="1215"/>
          </a:xfrm>
        </p:grpSpPr>
        <p:sp>
          <p:nvSpPr>
            <p:cNvPr id="24599" name="Freeform 23"/>
            <p:cNvSpPr>
              <a:spLocks/>
            </p:cNvSpPr>
            <p:nvPr/>
          </p:nvSpPr>
          <p:spPr bwMode="auto">
            <a:xfrm>
              <a:off x="2634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2634" y="2691"/>
              <a:ext cx="588" cy="609"/>
            </a:xfrm>
            <a:custGeom>
              <a:avLst/>
              <a:gdLst>
                <a:gd name="T0" fmla="*/ 0 w 870"/>
                <a:gd name="T1" fmla="*/ 902 h 902"/>
                <a:gd name="T2" fmla="*/ 255 w 870"/>
                <a:gd name="T3" fmla="*/ 182 h 902"/>
                <a:gd name="T4" fmla="*/ 555 w 870"/>
                <a:gd name="T5" fmla="*/ 17 h 902"/>
                <a:gd name="T6" fmla="*/ 870 w 870"/>
                <a:gd name="T7" fmla="*/ 287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0" h="902">
                  <a:moveTo>
                    <a:pt x="0" y="902"/>
                  </a:moveTo>
                  <a:cubicBezTo>
                    <a:pt x="42" y="782"/>
                    <a:pt x="163" y="329"/>
                    <a:pt x="255" y="182"/>
                  </a:cubicBezTo>
                  <a:cubicBezTo>
                    <a:pt x="347" y="35"/>
                    <a:pt x="453" y="0"/>
                    <a:pt x="555" y="17"/>
                  </a:cubicBezTo>
                  <a:cubicBezTo>
                    <a:pt x="657" y="34"/>
                    <a:pt x="804" y="231"/>
                    <a:pt x="870" y="287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2756" y="3341"/>
              <a:ext cx="77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酶催化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033838" y="2867026"/>
            <a:ext cx="1414462" cy="1928813"/>
            <a:chOff x="1581" y="2409"/>
            <a:chExt cx="891" cy="1215"/>
          </a:xfrm>
        </p:grpSpPr>
        <p:sp>
          <p:nvSpPr>
            <p:cNvPr id="24603" name="Freeform 27"/>
            <p:cNvSpPr>
              <a:spLocks/>
            </p:cNvSpPr>
            <p:nvPr/>
          </p:nvSpPr>
          <p:spPr bwMode="auto">
            <a:xfrm>
              <a:off x="1581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1581" y="2429"/>
              <a:ext cx="476" cy="871"/>
            </a:xfrm>
            <a:custGeom>
              <a:avLst/>
              <a:gdLst>
                <a:gd name="T0" fmla="*/ 0 w 705"/>
                <a:gd name="T1" fmla="*/ 1290 h 1290"/>
                <a:gd name="T2" fmla="*/ 555 w 705"/>
                <a:gd name="T3" fmla="*/ 1050 h 1290"/>
                <a:gd name="T4" fmla="*/ 705 w 705"/>
                <a:gd name="T5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290">
                  <a:moveTo>
                    <a:pt x="0" y="1290"/>
                  </a:moveTo>
                  <a:cubicBezTo>
                    <a:pt x="92" y="1250"/>
                    <a:pt x="438" y="1265"/>
                    <a:pt x="555" y="1050"/>
                  </a:cubicBezTo>
                  <a:cubicBezTo>
                    <a:pt x="672" y="835"/>
                    <a:pt x="674" y="219"/>
                    <a:pt x="705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1703" y="3341"/>
              <a:ext cx="76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爆炸</a:t>
              </a:r>
            </a:p>
          </p:txBody>
        </p:sp>
      </p:grpSp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7313613" y="2867026"/>
            <a:ext cx="1416050" cy="1928813"/>
            <a:chOff x="3647" y="2409"/>
            <a:chExt cx="892" cy="1215"/>
          </a:xfrm>
        </p:grpSpPr>
        <p:sp>
          <p:nvSpPr>
            <p:cNvPr id="24607" name="Freeform 31"/>
            <p:cNvSpPr>
              <a:spLocks/>
            </p:cNvSpPr>
            <p:nvPr/>
          </p:nvSpPr>
          <p:spPr bwMode="auto">
            <a:xfrm>
              <a:off x="3647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647" y="2672"/>
              <a:ext cx="628" cy="628"/>
            </a:xfrm>
            <a:custGeom>
              <a:avLst/>
              <a:gdLst>
                <a:gd name="T0" fmla="*/ 0 w 930"/>
                <a:gd name="T1" fmla="*/ 930 h 930"/>
                <a:gd name="T2" fmla="*/ 135 w 930"/>
                <a:gd name="T3" fmla="*/ 495 h 930"/>
                <a:gd name="T4" fmla="*/ 300 w 930"/>
                <a:gd name="T5" fmla="*/ 405 h 930"/>
                <a:gd name="T6" fmla="*/ 540 w 930"/>
                <a:gd name="T7" fmla="*/ 510 h 930"/>
                <a:gd name="T8" fmla="*/ 735 w 930"/>
                <a:gd name="T9" fmla="*/ 360 h 930"/>
                <a:gd name="T10" fmla="*/ 930 w 930"/>
                <a:gd name="T11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930">
                  <a:moveTo>
                    <a:pt x="0" y="930"/>
                  </a:moveTo>
                  <a:cubicBezTo>
                    <a:pt x="22" y="858"/>
                    <a:pt x="85" y="582"/>
                    <a:pt x="135" y="495"/>
                  </a:cubicBezTo>
                  <a:cubicBezTo>
                    <a:pt x="185" y="408"/>
                    <a:pt x="233" y="403"/>
                    <a:pt x="300" y="405"/>
                  </a:cubicBezTo>
                  <a:cubicBezTo>
                    <a:pt x="367" y="407"/>
                    <a:pt x="468" y="517"/>
                    <a:pt x="540" y="510"/>
                  </a:cubicBezTo>
                  <a:cubicBezTo>
                    <a:pt x="612" y="503"/>
                    <a:pt x="670" y="445"/>
                    <a:pt x="735" y="360"/>
                  </a:cubicBezTo>
                  <a:cubicBezTo>
                    <a:pt x="800" y="275"/>
                    <a:pt x="890" y="75"/>
                    <a:pt x="930" y="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3769" y="3341"/>
              <a:ext cx="77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烃氧化</a:t>
              </a:r>
            </a:p>
          </p:txBody>
        </p:sp>
      </p:grp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8858250" y="2867026"/>
            <a:ext cx="1809750" cy="1928813"/>
            <a:chOff x="4620" y="2409"/>
            <a:chExt cx="1140" cy="1215"/>
          </a:xfrm>
        </p:grpSpPr>
        <p:sp>
          <p:nvSpPr>
            <p:cNvPr id="24611" name="Freeform 35"/>
            <p:cNvSpPr>
              <a:spLocks/>
            </p:cNvSpPr>
            <p:nvPr/>
          </p:nvSpPr>
          <p:spPr bwMode="auto">
            <a:xfrm>
              <a:off x="4620" y="2409"/>
              <a:ext cx="851" cy="891"/>
            </a:xfrm>
            <a:custGeom>
              <a:avLst/>
              <a:gdLst>
                <a:gd name="T0" fmla="*/ 0 w 1620"/>
                <a:gd name="T1" fmla="*/ 0 h 1680"/>
                <a:gd name="T2" fmla="*/ 0 w 1620"/>
                <a:gd name="T3" fmla="*/ 1680 h 1680"/>
                <a:gd name="T4" fmla="*/ 1620 w 1620"/>
                <a:gd name="T5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680">
                  <a:moveTo>
                    <a:pt x="0" y="0"/>
                  </a:moveTo>
                  <a:lnTo>
                    <a:pt x="0" y="1680"/>
                  </a:lnTo>
                  <a:lnTo>
                    <a:pt x="1620" y="1680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Text Box 36"/>
            <p:cNvSpPr txBox="1">
              <a:spLocks noChangeArrowheads="1"/>
            </p:cNvSpPr>
            <p:nvPr/>
          </p:nvSpPr>
          <p:spPr bwMode="auto">
            <a:xfrm>
              <a:off x="4620" y="3341"/>
              <a:ext cx="114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zh-CN" altLang="en-US">
                  <a:solidFill>
                    <a:schemeClr val="accent2"/>
                  </a:solidFill>
                </a:rPr>
                <a:t>三分子反应</a:t>
              </a:r>
            </a:p>
          </p:txBody>
        </p:sp>
        <p:sp>
          <p:nvSpPr>
            <p:cNvPr id="24613" name="Freeform 37"/>
            <p:cNvSpPr>
              <a:spLocks/>
            </p:cNvSpPr>
            <p:nvPr/>
          </p:nvSpPr>
          <p:spPr bwMode="auto">
            <a:xfrm>
              <a:off x="4701" y="2693"/>
              <a:ext cx="567" cy="526"/>
            </a:xfrm>
            <a:custGeom>
              <a:avLst/>
              <a:gdLst>
                <a:gd name="T0" fmla="*/ 0 w 840"/>
                <a:gd name="T1" fmla="*/ 0 h 780"/>
                <a:gd name="T2" fmla="*/ 360 w 840"/>
                <a:gd name="T3" fmla="*/ 420 h 780"/>
                <a:gd name="T4" fmla="*/ 840 w 840"/>
                <a:gd name="T5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0" h="780">
                  <a:moveTo>
                    <a:pt x="0" y="0"/>
                  </a:moveTo>
                  <a:cubicBezTo>
                    <a:pt x="110" y="145"/>
                    <a:pt x="220" y="290"/>
                    <a:pt x="360" y="420"/>
                  </a:cubicBezTo>
                  <a:cubicBezTo>
                    <a:pt x="500" y="550"/>
                    <a:pt x="670" y="665"/>
                    <a:pt x="840" y="780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灯片编号占位符 1"/>
          <p:cNvSpPr txBox="1">
            <a:spLocks/>
          </p:cNvSpPr>
          <p:nvPr/>
        </p:nvSpPr>
        <p:spPr bwMode="auto">
          <a:xfrm>
            <a:off x="9421511" y="650797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44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2639" y="5049839"/>
          <a:ext cx="85994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公式" r:id="rId3" imgW="3759120" imgH="419040" progId="Equation.3">
                  <p:embed/>
                </p:oleObj>
              </mc:Choice>
              <mc:Fallback>
                <p:oleObj name="公式" r:id="rId3" imgW="3759120" imgH="41904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9" y="5049839"/>
                        <a:ext cx="8599487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43372" y="873126"/>
            <a:ext cx="11197244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5000"/>
              </a:lnSpc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例</a:t>
            </a:r>
            <a:r>
              <a:rPr lang="en-US" altLang="zh-CN" dirty="0"/>
              <a:t>5  CO(CH</a:t>
            </a:r>
            <a:r>
              <a:rPr lang="en-US" altLang="zh-CN" baseline="-30000" dirty="0"/>
              <a:t>2</a:t>
            </a:r>
            <a:r>
              <a:rPr lang="en-US" altLang="zh-CN" dirty="0"/>
              <a:t>COOH)</a:t>
            </a:r>
            <a:r>
              <a:rPr lang="en-US" altLang="zh-CN" baseline="-30000" dirty="0"/>
              <a:t>2</a:t>
            </a:r>
            <a:r>
              <a:rPr lang="zh-CN" altLang="en-US" dirty="0"/>
              <a:t>在水溶液中的分解为一级反应。在</a:t>
            </a:r>
            <a:r>
              <a:rPr lang="en-US" altLang="zh-CN" dirty="0"/>
              <a:t>333.15K</a:t>
            </a:r>
            <a:r>
              <a:rPr lang="zh-CN" altLang="en-US" dirty="0"/>
              <a:t>和</a:t>
            </a:r>
            <a:r>
              <a:rPr lang="en-US" altLang="zh-CN" dirty="0"/>
              <a:t>283.15K</a:t>
            </a:r>
            <a:r>
              <a:rPr lang="zh-CN" altLang="en-US" dirty="0"/>
              <a:t>温度下的速率常数分别为</a:t>
            </a:r>
            <a:r>
              <a:rPr lang="en-US" altLang="zh-CN" dirty="0"/>
              <a:t>5.484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10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2</a:t>
            </a:r>
            <a:r>
              <a:rPr lang="en-US" altLang="zh-CN" dirty="0">
                <a:sym typeface="Symbol" pitchFamily="18" charset="2"/>
              </a:rPr>
              <a:t> 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1.080</a:t>
            </a:r>
            <a:r>
              <a:rPr lang="en-US" altLang="zh-CN" dirty="0"/>
              <a:t>10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4</a:t>
            </a:r>
            <a:r>
              <a:rPr lang="en-US" altLang="zh-CN" dirty="0">
                <a:sym typeface="Symbol" pitchFamily="18" charset="2"/>
              </a:rPr>
              <a:t> 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求该反应的活化能和在</a:t>
            </a:r>
            <a:r>
              <a:rPr lang="en-US" altLang="zh-CN" dirty="0">
                <a:sym typeface="Symbol" pitchFamily="18" charset="2"/>
              </a:rPr>
              <a:t>303.15K</a:t>
            </a:r>
            <a:r>
              <a:rPr lang="zh-CN" altLang="en-US" dirty="0">
                <a:sym typeface="Symbol" pitchFamily="18" charset="2"/>
              </a:rPr>
              <a:t>下的速率常数</a:t>
            </a:r>
            <a:r>
              <a:rPr lang="en-US" altLang="zh-CN" i="1" dirty="0">
                <a:sym typeface="Symbol" pitchFamily="18" charset="2"/>
              </a:rPr>
              <a:t>k</a:t>
            </a:r>
            <a:r>
              <a:rPr lang="zh-CN" altLang="en-US" dirty="0">
                <a:sym typeface="Symbol" pitchFamily="18" charset="2"/>
              </a:rPr>
              <a:t>。</a:t>
            </a: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1919288" y="3213101"/>
            <a:ext cx="6121400" cy="1655763"/>
            <a:chOff x="295" y="1969"/>
            <a:chExt cx="3969" cy="1121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791" y="1969"/>
            <a:ext cx="3473" cy="1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name="公式" r:id="rId5" imgW="2374560" imgH="774360" progId="Equation.3">
                    <p:embed/>
                  </p:oleObj>
                </mc:Choice>
                <mc:Fallback>
                  <p:oleObj name="公式" r:id="rId5" imgW="2374560" imgH="774360" progId="Equation.3">
                    <p:embed/>
                    <p:pic>
                      <p:nvPicPr>
                        <p:cNvPr id="5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969"/>
                          <a:ext cx="3473" cy="1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95" y="2398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/>
                <a:t>得</a:t>
              </a:r>
              <a:r>
                <a:rPr lang="en-US" altLang="zh-CN"/>
                <a:t>:  </a:t>
              </a:r>
            </a:p>
          </p:txBody>
        </p:sp>
      </p:grp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-1889125" y="4052584"/>
            <a:ext cx="947695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sz="1400"/>
              <a:t>                 </a:t>
            </a:r>
            <a:endParaRPr lang="en-US" altLang="zh-CN" sz="1100"/>
          </a:p>
          <a:p>
            <a:pPr eaLnBrk="0" hangingPunct="0">
              <a:tabLst>
                <a:tab pos="304800" algn="l"/>
                <a:tab pos="685800" algn="l"/>
                <a:tab pos="4800600" algn="l"/>
                <a:tab pos="5410200" algn="l"/>
              </a:tabLst>
            </a:pPr>
            <a:endParaRPr lang="en-US" altLang="zh-CN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2066925" y="48940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endParaRPr lang="zh-CN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>
          <a:xfrm>
            <a:off x="184151" y="41782"/>
            <a:ext cx="4515980" cy="584775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阿仑尼乌斯经验公式</a:t>
            </a:r>
          </a:p>
        </p:txBody>
      </p: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882776" y="2238375"/>
            <a:ext cx="6454775" cy="1104900"/>
            <a:chOff x="272" y="1365"/>
            <a:chExt cx="4066" cy="696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2282" y="1365"/>
            <a:ext cx="205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6" name="公式" r:id="rId7" imgW="1396800" imgH="482400" progId="Equation.3">
                    <p:embed/>
                  </p:oleObj>
                </mc:Choice>
                <mc:Fallback>
                  <p:oleObj name="公式" r:id="rId7" imgW="1396800" imgH="482400" progId="Equation.3">
                    <p:embed/>
                    <p:pic>
                      <p:nvPicPr>
                        <p:cNvPr id="51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1365"/>
                          <a:ext cx="2056" cy="6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272" y="1597"/>
              <a:ext cx="2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>
                  <a:sym typeface="Symbol" pitchFamily="18" charset="2"/>
                </a:rPr>
                <a:t>解</a:t>
              </a:r>
              <a:r>
                <a:rPr lang="en-US" altLang="zh-CN">
                  <a:sym typeface="Symbol" pitchFamily="18" charset="2"/>
                </a:rPr>
                <a:t>: </a:t>
              </a:r>
              <a:r>
                <a:rPr lang="zh-CN" altLang="en-US">
                  <a:sym typeface="Symbol" pitchFamily="18" charset="2"/>
                </a:rPr>
                <a:t>由阿化尼乌斯公式</a:t>
              </a:r>
              <a:r>
                <a:rPr lang="en-US" altLang="zh-CN"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5" name="灯片编号占位符 1"/>
          <p:cNvSpPr txBox="1">
            <a:spLocks/>
          </p:cNvSpPr>
          <p:nvPr/>
        </p:nvSpPr>
        <p:spPr bwMode="auto">
          <a:xfrm>
            <a:off x="9336360" y="6486230"/>
            <a:ext cx="2133600" cy="3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45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9516" y="836713"/>
            <a:ext cx="8229600" cy="604663"/>
          </a:xfrm>
        </p:spPr>
        <p:txBody>
          <a:bodyPr/>
          <a:lstStyle/>
          <a:p>
            <a:r>
              <a:rPr lang="zh-CN" altLang="zh-CN" sz="2400" dirty="0"/>
              <a:t>某一级反应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-2668"/>
            <a:ext cx="184731" cy="5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9372676" y="6514257"/>
            <a:ext cx="2133600" cy="3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46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98355"/>
              </p:ext>
            </p:extLst>
          </p:nvPr>
        </p:nvGraphicFramePr>
        <p:xfrm>
          <a:off x="2279577" y="1484784"/>
          <a:ext cx="71596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r:id="rId3" imgW="3314700" imgH="215900" progId="Equation.DSMT4">
                  <p:embed/>
                </p:oleObj>
              </mc:Choice>
              <mc:Fallback>
                <p:oleObj r:id="rId3" imgW="3314700" imgH="2159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1484784"/>
                        <a:ext cx="715965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099556" y="2132856"/>
            <a:ext cx="327846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0" dirty="0"/>
              <a:t>计算</a:t>
            </a:r>
            <a:r>
              <a:rPr lang="zh-CN" altLang="en-US" b="0" dirty="0"/>
              <a:t>该</a:t>
            </a:r>
            <a:r>
              <a:rPr lang="zh-CN" altLang="zh-CN" b="0" dirty="0"/>
              <a:t>反应的活化能。</a:t>
            </a:r>
            <a:endParaRPr lang="zh-CN" altLang="en-US" b="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28333"/>
              </p:ext>
            </p:extLst>
          </p:nvPr>
        </p:nvGraphicFramePr>
        <p:xfrm>
          <a:off x="2279577" y="2866815"/>
          <a:ext cx="815989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r:id="rId5" imgW="4432300" imgH="1282700" progId="Equation.DSMT4">
                  <p:embed/>
                </p:oleObj>
              </mc:Choice>
              <mc:Fallback>
                <p:oleObj r:id="rId5" imgW="4432300" imgH="12827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2866815"/>
                        <a:ext cx="8159899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7844" y="2672916"/>
            <a:ext cx="80342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4628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184731" cy="584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396" y="1016733"/>
            <a:ext cx="10657184" cy="34203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800" b="1" dirty="0"/>
              <a:t>阿托品的水解反应为一级反应，水解速率常数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在</a:t>
            </a:r>
            <a:r>
              <a:rPr lang="en-US" altLang="zh-CN" sz="2800" b="1" dirty="0"/>
              <a:t>40</a:t>
            </a:r>
            <a:r>
              <a:rPr lang="zh-CN" altLang="zh-CN" sz="2800" b="1" dirty="0"/>
              <a:t>℃为</a:t>
            </a:r>
            <a:r>
              <a:rPr lang="en-US" altLang="zh-CN" sz="2800" b="1" dirty="0"/>
              <a:t>0.016/</a:t>
            </a:r>
            <a:r>
              <a:rPr lang="en-US" altLang="zh-CN" sz="2800" b="1" i="1" dirty="0"/>
              <a:t>s</a:t>
            </a:r>
            <a:r>
              <a:rPr lang="zh-CN" altLang="zh-CN" sz="2800" b="1" dirty="0"/>
              <a:t>，若反应的活化能为</a:t>
            </a:r>
            <a:r>
              <a:rPr lang="en-US" altLang="zh-CN" sz="2800" b="1" dirty="0"/>
              <a:t>32.2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kJ/</a:t>
            </a:r>
            <a:r>
              <a:rPr lang="en-US" altLang="zh-CN" sz="2800" b="1" dirty="0" err="1"/>
              <a:t>mol</a:t>
            </a:r>
            <a:r>
              <a:rPr lang="zh-CN" altLang="zh-CN" sz="2800" b="1" dirty="0"/>
              <a:t>，求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(1) 30℃时1</a:t>
            </a:r>
            <a:r>
              <a:rPr lang="zh-CN" altLang="zh-CN" sz="2800" b="1" dirty="0"/>
              <a:t>分钟后阿托品的剩余百分数。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(2) </a:t>
            </a:r>
            <a:r>
              <a:rPr lang="zh-CN" altLang="zh-CN" sz="2800" b="1" dirty="0"/>
              <a:t>当半衰期</a:t>
            </a:r>
            <a:r>
              <a:rPr lang="en-US" altLang="zh-CN" sz="2800" b="1" i="1" dirty="0"/>
              <a:t>t</a:t>
            </a:r>
            <a:r>
              <a:rPr lang="en-US" altLang="zh-CN" sz="2800" b="1" baseline="-25000" dirty="0"/>
              <a:t>1/2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小时时的温度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9588388" y="6514257"/>
            <a:ext cx="2133600" cy="34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47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9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1" y="41782"/>
            <a:ext cx="184731" cy="584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9396" y="718828"/>
            <a:ext cx="1076519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解：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32.2×10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×(1/313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1/303)/8.314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ln0.016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0.011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时反应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分钟后阿托品剩余百分数为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分钟后阿托品的浓度为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ln(1/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0.011×60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     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0.517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51.7%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30℃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时反应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分钟后阿托品剩余百分数为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51.7%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半衰期为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小时时的速率常数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0.693/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0.693/3600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1.93×10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eaLnBrk="0" hangingPunct="0">
              <a:lnSpc>
                <a:spcPct val="150000"/>
              </a:lnSpc>
            </a:pPr>
            <a:endParaRPr lang="en-US" altLang="zh-CN" sz="2000" baseline="300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2000" dirty="0"/>
          </a:p>
          <a:p>
            <a:pPr lvl="0" eaLnBrk="0" hangingPunct="0">
              <a:lnSpc>
                <a:spcPct val="150000"/>
              </a:lnSpc>
            </a:pP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lnk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40℃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=(1.93×10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/0.016)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32.2×10</a:t>
            </a:r>
            <a:r>
              <a:rPr lang="en-US" altLang="zh-CN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×(1/313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)/8.314</a:t>
            </a:r>
            <a:endParaRPr lang="en-US" altLang="zh-CN" sz="2000" dirty="0"/>
          </a:p>
          <a:p>
            <a:pPr eaLnBrk="0" hangingPunct="0"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231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   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半衰期为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小时时的反应温度为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231</a:t>
            </a:r>
            <a:r>
              <a:rPr lang="en-US" altLang="zh-CN" sz="2000" baseline="-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，即－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42℃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8554"/>
              </p:ext>
            </p:extLst>
          </p:nvPr>
        </p:nvGraphicFramePr>
        <p:xfrm>
          <a:off x="2387588" y="4077072"/>
          <a:ext cx="2020776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3" imgW="1396800" imgH="482400" progId="Equation.3">
                  <p:embed/>
                </p:oleObj>
              </mc:Choice>
              <mc:Fallback>
                <p:oleObj name="公式" r:id="rId3" imgW="1396800" imgH="4824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588" y="4077072"/>
                        <a:ext cx="2020776" cy="684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38C1C0CF-F133-48CE-94DE-CFEB155ABFD0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48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第五节  催化反应 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CD3B9A64-69C5-4066-9825-4E3CBF04696F}"/>
              </a:ext>
            </a:extLst>
          </p:cNvPr>
          <p:cNvSpPr txBox="1">
            <a:spLocks/>
          </p:cNvSpPr>
          <p:nvPr/>
        </p:nvSpPr>
        <p:spPr bwMode="auto">
          <a:xfrm>
            <a:off x="9480552" y="6498109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fld id="{D80B3806-CBF7-4036-B138-A75AFB87F007}" type="slidenum">
              <a:rPr lang="en-US" altLang="zh-CN" b="1">
                <a:solidFill>
                  <a:schemeClr val="bg1"/>
                </a:solidFill>
              </a:rPr>
              <a:pPr/>
              <a:t>49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0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C39C-7851-4546-85AF-3273FC0945A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 i="1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1338" y="873126"/>
            <a:ext cx="8388350" cy="130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反应速率可用</a:t>
            </a:r>
            <a:r>
              <a:rPr lang="zh-CN" altLang="en-US" sz="2800">
                <a:solidFill>
                  <a:srgbClr val="FF0066"/>
                </a:solidFill>
              </a:rPr>
              <a:t>单位时间、单位体积内</a:t>
            </a:r>
            <a:r>
              <a:rPr lang="zh-CN" altLang="en-US" sz="2800"/>
              <a:t>反应进度的变化</a:t>
            </a:r>
            <a:r>
              <a:rPr lang="en-US" altLang="zh-CN" sz="2800"/>
              <a:t>d</a:t>
            </a:r>
            <a:r>
              <a:rPr lang="en-US" altLang="zh-CN" sz="2800" i="1">
                <a:sym typeface="Symbol" pitchFamily="18" charset="2"/>
              </a:rPr>
              <a:t></a:t>
            </a:r>
            <a:r>
              <a:rPr lang="en-US" altLang="zh-CN" sz="2800" i="1"/>
              <a:t> </a:t>
            </a:r>
            <a:r>
              <a:rPr lang="en-US" altLang="zh-CN" sz="2800"/>
              <a:t>/(</a:t>
            </a:r>
            <a:r>
              <a:rPr lang="en-US" altLang="zh-CN" sz="2800" i="1"/>
              <a:t>V</a:t>
            </a:r>
            <a:r>
              <a:rPr lang="en-US" altLang="zh-CN" sz="2800"/>
              <a:t>d</a:t>
            </a:r>
            <a:r>
              <a:rPr lang="en-US" altLang="zh-CN" sz="2800" i="1"/>
              <a:t>t</a:t>
            </a:r>
            <a:r>
              <a:rPr lang="en-US" altLang="zh-CN" sz="2800"/>
              <a:t>)</a:t>
            </a:r>
            <a:r>
              <a:rPr lang="zh-CN" altLang="en-US" sz="2800"/>
              <a:t>来表示。</a:t>
            </a: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4116389" y="4483101"/>
          <a:ext cx="47577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2031840" imgH="393480" progId="Equation.DSMT4">
                  <p:embed/>
                </p:oleObj>
              </mc:Choice>
              <mc:Fallback>
                <p:oleObj name="Equation" r:id="rId4" imgW="2031840" imgH="393480" progId="Equation.DSMT4">
                  <p:embed/>
                  <p:pic>
                    <p:nvPicPr>
                      <p:cNvPr id="148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4483101"/>
                        <a:ext cx="47577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027239" y="57785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Arial" charset="0"/>
                <a:ea typeface="宋体" pitchFamily="2" charset="-122"/>
              </a:rPr>
              <a:t>则</a:t>
            </a:r>
            <a:r>
              <a:rPr lang="en-US" altLang="zh-CN" i="1">
                <a:ea typeface="宋体" pitchFamily="2" charset="-122"/>
              </a:rPr>
              <a:t>v</a:t>
            </a:r>
            <a:r>
              <a:rPr lang="zh-CN" altLang="en-US">
                <a:latin typeface="Arial" charset="0"/>
                <a:ea typeface="宋体" pitchFamily="2" charset="-122"/>
              </a:rPr>
              <a:t>可表达为</a:t>
            </a:r>
            <a:r>
              <a:rPr lang="en-US" altLang="zh-CN">
                <a:latin typeface="Arial" charset="0"/>
                <a:ea typeface="宋体" pitchFamily="2" charset="-122"/>
              </a:rPr>
              <a:t>:</a:t>
            </a:r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4187825" y="5599114"/>
          <a:ext cx="4502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1790640" imgH="419040" progId="Equation.DSMT4">
                  <p:embed/>
                </p:oleObj>
              </mc:Choice>
              <mc:Fallback>
                <p:oleObj name="Equation" r:id="rId6" imgW="1790640" imgH="419040" progId="Equation.DSMT4">
                  <p:embed/>
                  <p:pic>
                    <p:nvPicPr>
                      <p:cNvPr id="148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5599114"/>
                        <a:ext cx="45021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Rectangle 10"/>
          <p:cNvSpPr>
            <a:spLocks noGrp="1" noChangeArrowheads="1"/>
          </p:cNvSpPr>
          <p:nvPr>
            <p:ph type="title"/>
          </p:nvPr>
        </p:nvSpPr>
        <p:spPr>
          <a:xfrm>
            <a:off x="26988" y="214218"/>
            <a:ext cx="5060950" cy="579437"/>
          </a:xfrm>
          <a:noFill/>
          <a:ln/>
        </p:spPr>
        <p:txBody>
          <a:bodyPr/>
          <a:lstStyle/>
          <a:p>
            <a:r>
              <a:rPr lang="zh-CN" altLang="en-US" b="0" dirty="0"/>
              <a:t>二、反应速率的表示方法二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5087938" y="2754314"/>
            <a:ext cx="29067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A+</a:t>
            </a:r>
            <a:r>
              <a:rPr lang="en-US" altLang="zh-CN" i="1">
                <a:ea typeface="宋体" pitchFamily="2" charset="-122"/>
              </a:rPr>
              <a:t> d</a:t>
            </a:r>
            <a:r>
              <a:rPr lang="en-US" altLang="zh-CN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 i="1">
                <a:ea typeface="宋体" pitchFamily="2" charset="-122"/>
              </a:rPr>
              <a:t>g</a:t>
            </a:r>
            <a:r>
              <a:rPr lang="en-US" altLang="zh-CN">
                <a:ea typeface="宋体" pitchFamily="2" charset="-122"/>
              </a:rPr>
              <a:t>G +</a:t>
            </a:r>
            <a:r>
              <a:rPr lang="en-US" altLang="zh-CN" i="1">
                <a:ea typeface="宋体" pitchFamily="2" charset="-122"/>
              </a:rPr>
              <a:t>h</a:t>
            </a:r>
            <a:r>
              <a:rPr lang="en-US" altLang="zh-CN">
                <a:ea typeface="宋体" pitchFamily="2" charset="-122"/>
              </a:rPr>
              <a:t>H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919288" y="3475038"/>
            <a:ext cx="7956550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反应进度的变化与各反应组分物质的量的变化关系如下</a:t>
            </a:r>
            <a:r>
              <a:rPr lang="en-US" altLang="zh-CN" dirty="0">
                <a:ea typeface="宋体" pitchFamily="2" charset="-122"/>
              </a:rPr>
              <a:t>:</a:t>
            </a:r>
            <a:endParaRPr lang="en-US" altLang="zh-CN" i="1" dirty="0">
              <a:ea typeface="宋体" pitchFamily="2" charset="-122"/>
            </a:endParaRPr>
          </a:p>
        </p:txBody>
      </p:sp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5702301" y="1628776"/>
          <a:ext cx="20494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1307880" imgH="469800" progId="Equation.DSMT4">
                  <p:embed/>
                </p:oleObj>
              </mc:Choice>
              <mc:Fallback>
                <p:oleObj name="Equation" r:id="rId8" imgW="1307880" imgH="469800" progId="Equation.DSMT4">
                  <p:embed/>
                  <p:pic>
                    <p:nvPicPr>
                      <p:cNvPr id="148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1" y="1628776"/>
                        <a:ext cx="20494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/>
      <p:bldP spid="148493" grpId="0"/>
      <p:bldP spid="14849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88641"/>
            <a:ext cx="5873750" cy="579437"/>
          </a:xfrm>
          <a:noFill/>
          <a:ln/>
        </p:spPr>
        <p:txBody>
          <a:bodyPr wrap="square"/>
          <a:lstStyle/>
          <a:p>
            <a:r>
              <a:rPr lang="zh-CN" altLang="en-US" dirty="0">
                <a:latin typeface="华文新魏" pitchFamily="2" charset="-122"/>
              </a:rPr>
              <a:t> 催化作用的基本概念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15380" y="1052513"/>
            <a:ext cx="106211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 indent="-536575" algn="just">
              <a:lnSpc>
                <a:spcPct val="150000"/>
              </a:lnSpc>
              <a:tabLst>
                <a:tab pos="449263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催化作用</a:t>
            </a:r>
            <a:r>
              <a:rPr lang="en-US" altLang="zh-CN" dirty="0">
                <a:solidFill>
                  <a:srgbClr val="FF0000"/>
                </a:solidFill>
              </a:rPr>
              <a:t>(catalysis)</a:t>
            </a:r>
            <a:r>
              <a:rPr lang="en-US" altLang="zh-CN" dirty="0"/>
              <a:t>: </a:t>
            </a:r>
            <a:r>
              <a:rPr lang="zh-CN" altLang="en-US" dirty="0"/>
              <a:t>一种或多种少量的物质</a:t>
            </a:r>
            <a:r>
              <a:rPr lang="en-US" altLang="zh-CN" dirty="0"/>
              <a:t>, </a:t>
            </a:r>
            <a:r>
              <a:rPr lang="zh-CN" altLang="en-US" dirty="0"/>
              <a:t>能使化学反应的速率显著增大</a:t>
            </a:r>
            <a:r>
              <a:rPr lang="en-US" altLang="zh-CN" dirty="0"/>
              <a:t>, </a:t>
            </a:r>
            <a:r>
              <a:rPr lang="zh-CN" altLang="en-US" dirty="0"/>
              <a:t>而这些物质本身在反应前后的数量及化学性质都不改变的现象。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5380" y="2970287"/>
            <a:ext cx="527099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催化剂</a:t>
            </a:r>
            <a:r>
              <a:rPr lang="en-US" altLang="zh-CN" dirty="0">
                <a:solidFill>
                  <a:srgbClr val="FF0000"/>
                </a:solidFill>
              </a:rPr>
              <a:t>(catalyst)</a:t>
            </a:r>
            <a:r>
              <a:rPr lang="en-US" altLang="zh-CN" dirty="0"/>
              <a:t>: </a:t>
            </a:r>
            <a:r>
              <a:rPr lang="zh-CN" altLang="en-US" dirty="0"/>
              <a:t>起催化作用的物质。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15380" y="3897052"/>
            <a:ext cx="106931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36575" indent="-536575" algn="just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自催化剂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autocatalyst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: </a:t>
            </a:r>
            <a:r>
              <a:rPr lang="zh-CN" altLang="en-US" dirty="0"/>
              <a:t>反应过程中自发产生的催化剂</a:t>
            </a:r>
            <a:r>
              <a:rPr lang="en-US" altLang="zh-CN" dirty="0"/>
              <a:t>, </a:t>
            </a:r>
            <a:r>
              <a:rPr lang="zh-CN" altLang="en-US" dirty="0"/>
              <a:t>是一种</a:t>
            </a:r>
            <a:r>
              <a:rPr lang="en-US" altLang="zh-CN" dirty="0"/>
              <a:t>(</a:t>
            </a:r>
            <a:r>
              <a:rPr lang="zh-CN" altLang="en-US" dirty="0"/>
              <a:t>或几种</a:t>
            </a:r>
            <a:r>
              <a:rPr lang="en-US" altLang="zh-CN" dirty="0"/>
              <a:t>)</a:t>
            </a:r>
            <a:r>
              <a:rPr lang="zh-CN" altLang="en-US" dirty="0"/>
              <a:t>反应的产物或中间产物。产生自催化剂的现象称为自催化作用</a:t>
            </a:r>
            <a:r>
              <a:rPr lang="en-US" altLang="zh-CN" dirty="0"/>
              <a:t>(autocatalysis)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b="1" smtClean="0"/>
              <a:pPr/>
              <a:t>50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479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51384" y="850101"/>
            <a:ext cx="1044116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催化剂参与化学反应</a:t>
            </a:r>
            <a:r>
              <a:rPr lang="en-US" altLang="zh-CN" dirty="0"/>
              <a:t>, </a:t>
            </a:r>
            <a:r>
              <a:rPr lang="zh-CN" altLang="en-US" dirty="0"/>
              <a:t>但在反应前后的</a:t>
            </a:r>
            <a:r>
              <a:rPr lang="zh-CN" altLang="en-US" dirty="0">
                <a:solidFill>
                  <a:srgbClr val="FF0000"/>
                </a:solidFill>
              </a:rPr>
              <a:t>数量及化学性质不变</a:t>
            </a:r>
            <a:r>
              <a:rPr lang="zh-CN" altLang="en-US" dirty="0"/>
              <a:t>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催化剂不改变化学平衡</a:t>
            </a:r>
            <a:r>
              <a:rPr lang="en-US" altLang="zh-CN" dirty="0"/>
              <a:t>, </a:t>
            </a:r>
            <a:r>
              <a:rPr lang="zh-CN" altLang="en-US" dirty="0"/>
              <a:t>也不改变体系的状态函数</a:t>
            </a:r>
            <a:r>
              <a:rPr lang="en-US" altLang="zh-CN" dirty="0"/>
              <a:t>, </a:t>
            </a:r>
            <a:r>
              <a:rPr lang="zh-CN" altLang="en-US" dirty="0"/>
              <a:t>故</a:t>
            </a:r>
            <a:r>
              <a:rPr lang="zh-CN" altLang="en-US" dirty="0">
                <a:solidFill>
                  <a:srgbClr val="FF0000"/>
                </a:solidFill>
              </a:rPr>
              <a:t>不能使热力学中不可能的反应发生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少量催化剂即可加速反应，其原因是催化剂</a:t>
            </a:r>
            <a:r>
              <a:rPr lang="zh-CN" altLang="en-US" dirty="0">
                <a:solidFill>
                  <a:srgbClr val="FF0000"/>
                </a:solidFill>
              </a:rPr>
              <a:t>可以多次再生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</a:t>
            </a:r>
            <a:r>
              <a:rPr lang="zh-CN" altLang="en-US" dirty="0"/>
              <a:t>许多催化剂对杂质很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催化剂有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选择性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1" y="149968"/>
            <a:ext cx="3057247" cy="584775"/>
          </a:xfrm>
          <a:noFill/>
          <a:ln/>
        </p:spPr>
        <p:txBody>
          <a:bodyPr/>
          <a:lstStyle/>
          <a:p>
            <a:r>
              <a:rPr lang="zh-CN" altLang="en-US" dirty="0"/>
              <a:t>催化剂基本特征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911424" y="5491243"/>
            <a:ext cx="7596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tabLst>
                <a:tab pos="304800" algn="l"/>
              </a:tabLst>
            </a:pPr>
            <a:r>
              <a:rPr lang="zh-CN" altLang="en-US" sz="2000" dirty="0"/>
              <a:t>催化剂的选择性</a:t>
            </a:r>
            <a:r>
              <a:rPr lang="en-US" altLang="zh-CN" sz="2000" dirty="0"/>
              <a:t>:</a:t>
            </a:r>
          </a:p>
          <a:p>
            <a:pPr algn="just">
              <a:lnSpc>
                <a:spcPct val="125000"/>
              </a:lnSpc>
              <a:tabLst>
                <a:tab pos="304800" algn="l"/>
              </a:tabLst>
            </a:pPr>
            <a:r>
              <a:rPr lang="en-US" altLang="zh-CN" sz="2000" dirty="0"/>
              <a:t> </a:t>
            </a:r>
            <a:r>
              <a:rPr lang="zh-CN" altLang="en-US" sz="2000" dirty="0"/>
              <a:t>酶催化剂</a:t>
            </a:r>
            <a:r>
              <a:rPr lang="en-US" altLang="zh-CN" sz="2000" dirty="0"/>
              <a:t>&gt; </a:t>
            </a:r>
            <a:r>
              <a:rPr lang="zh-CN" altLang="en-US" sz="2000" dirty="0"/>
              <a:t>络合物催化剂</a:t>
            </a:r>
            <a:r>
              <a:rPr lang="en-US" altLang="zh-CN" sz="2000" dirty="0"/>
              <a:t>&gt; </a:t>
            </a:r>
            <a:r>
              <a:rPr lang="zh-CN" altLang="en-US" sz="2000" dirty="0"/>
              <a:t>金属催化剂及酸碱催化剂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4532293" y="4613355"/>
            <a:ext cx="5910262" cy="877888"/>
            <a:chOff x="1270" y="2296"/>
            <a:chExt cx="3723" cy="553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270" y="2451"/>
              <a:ext cx="8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选择性</a:t>
              </a:r>
              <a:r>
                <a:rPr lang="en-US" altLang="zh-CN" dirty="0"/>
                <a:t>=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655772"/>
                </p:ext>
              </p:extLst>
            </p:nvPr>
          </p:nvGraphicFramePr>
          <p:xfrm>
            <a:off x="2074" y="2296"/>
            <a:ext cx="228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6" name="公式" r:id="rId4" imgW="1562040" imgH="380880" progId="Equation.3">
                    <p:embed/>
                  </p:oleObj>
                </mc:Choice>
                <mc:Fallback>
                  <p:oleObj name="公式" r:id="rId4" imgW="1562040" imgH="38088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2296"/>
                          <a:ext cx="2287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286" y="2409"/>
              <a:ext cx="7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sym typeface="Symbol" pitchFamily="18" charset="2"/>
                </a:rPr>
                <a:t></a:t>
              </a:r>
              <a:r>
                <a:rPr lang="en-US" altLang="zh-CN"/>
                <a:t>100%</a:t>
              </a:r>
              <a:endParaRPr lang="en-US" altLang="zh-CN">
                <a:sym typeface="Symbol" pitchFamily="18" charset="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2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909763" y="1160239"/>
            <a:ext cx="544251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催化剂的催化机理</a:t>
            </a:r>
            <a:r>
              <a:rPr lang="en-US" altLang="zh-CN" dirty="0"/>
              <a:t>, </a:t>
            </a:r>
            <a:r>
              <a:rPr lang="zh-CN" altLang="en-US" dirty="0"/>
              <a:t>可用以下通式表示</a:t>
            </a:r>
            <a:r>
              <a:rPr lang="en-US" altLang="zh-CN" dirty="0"/>
              <a:t>: 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2464136" cy="584775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催化机理</a:t>
            </a:r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332289" y="1773244"/>
            <a:ext cx="4087813" cy="611188"/>
            <a:chOff x="1891" y="2524"/>
            <a:chExt cx="2575" cy="385"/>
          </a:xfrm>
        </p:grpSpPr>
        <p:grpSp>
          <p:nvGrpSpPr>
            <p:cNvPr id="6164" name="Group 20"/>
            <p:cNvGrpSpPr>
              <a:grpSpLocks/>
            </p:cNvGrpSpPr>
            <p:nvPr/>
          </p:nvGrpSpPr>
          <p:grpSpPr bwMode="auto">
            <a:xfrm>
              <a:off x="1891" y="2524"/>
              <a:ext cx="1262" cy="385"/>
              <a:chOff x="1891" y="2455"/>
              <a:chExt cx="1262" cy="385"/>
            </a:xfrm>
          </p:grpSpPr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1891" y="2590"/>
                <a:ext cx="1262" cy="250"/>
                <a:chOff x="1891" y="2576"/>
                <a:chExt cx="1262" cy="250"/>
              </a:xfrm>
            </p:grpSpPr>
            <p:sp>
              <p:nvSpPr>
                <p:cNvPr id="6152" name="Rectangle 8"/>
                <p:cNvSpPr>
                  <a:spLocks noChangeArrowheads="1"/>
                </p:cNvSpPr>
                <p:nvPr/>
              </p:nvSpPr>
              <p:spPr bwMode="auto">
                <a:xfrm>
                  <a:off x="1891" y="2576"/>
                  <a:ext cx="556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/>
                    <a:t>A+D </a:t>
                  </a:r>
                </a:p>
              </p:txBody>
            </p:sp>
            <p:sp>
              <p:nvSpPr>
                <p:cNvPr id="61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718" y="2582"/>
                  <a:ext cx="43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tabLst>
                      <a:tab pos="304800" algn="l"/>
                      <a:tab pos="685800" algn="l"/>
                      <a:tab pos="4800600" algn="l"/>
                      <a:tab pos="5410200" algn="l"/>
                    </a:tabLst>
                  </a:pPr>
                  <a:r>
                    <a:rPr lang="en-US" altLang="zh-CN"/>
                    <a:t> AD</a:t>
                  </a:r>
                </a:p>
              </p:txBody>
            </p:sp>
          </p:grpSp>
          <p:grpSp>
            <p:nvGrpSpPr>
              <p:cNvPr id="6162" name="Group 18"/>
              <p:cNvGrpSpPr>
                <a:grpSpLocks/>
              </p:cNvGrpSpPr>
              <p:nvPr/>
            </p:nvGrpSpPr>
            <p:grpSpPr bwMode="auto">
              <a:xfrm>
                <a:off x="2338" y="2455"/>
                <a:ext cx="454" cy="283"/>
                <a:chOff x="2338" y="2455"/>
                <a:chExt cx="454" cy="283"/>
              </a:xfrm>
            </p:grpSpPr>
            <p:sp>
              <p:nvSpPr>
                <p:cNvPr id="6157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338" y="2500"/>
                  <a:ext cx="453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9" name="Rectangle 15"/>
                <p:cNvSpPr>
                  <a:spLocks noChangeArrowheads="1"/>
                </p:cNvSpPr>
                <p:nvPr/>
              </p:nvSpPr>
              <p:spPr bwMode="auto">
                <a:xfrm>
                  <a:off x="2508" y="2455"/>
                  <a:ext cx="15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60" name="Line 16"/>
                <p:cNvSpPr>
                  <a:spLocks noChangeShapeType="1"/>
                </p:cNvSpPr>
                <p:nvPr/>
              </p:nvSpPr>
              <p:spPr bwMode="auto">
                <a:xfrm>
                  <a:off x="2338" y="2705"/>
                  <a:ext cx="454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1" name="Freeform 17"/>
                <p:cNvSpPr>
                  <a:spLocks/>
                </p:cNvSpPr>
                <p:nvPr/>
              </p:nvSpPr>
              <p:spPr bwMode="auto">
                <a:xfrm>
                  <a:off x="2704" y="2681"/>
                  <a:ext cx="86" cy="47"/>
                </a:xfrm>
                <a:custGeom>
                  <a:avLst/>
                  <a:gdLst>
                    <a:gd name="T0" fmla="*/ 86 w 86"/>
                    <a:gd name="T1" fmla="*/ 24 h 47"/>
                    <a:gd name="T2" fmla="*/ 0 w 86"/>
                    <a:gd name="T3" fmla="*/ 47 h 47"/>
                    <a:gd name="T4" fmla="*/ 17 w 86"/>
                    <a:gd name="T5" fmla="*/ 24 h 47"/>
                    <a:gd name="T6" fmla="*/ 0 w 86"/>
                    <a:gd name="T7" fmla="*/ 0 h 47"/>
                    <a:gd name="T8" fmla="*/ 86 w 86"/>
                    <a:gd name="T9" fmla="*/ 2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47">
                      <a:moveTo>
                        <a:pt x="86" y="24"/>
                      </a:moveTo>
                      <a:lnTo>
                        <a:pt x="0" y="47"/>
                      </a:lnTo>
                      <a:lnTo>
                        <a:pt x="17" y="24"/>
                      </a:lnTo>
                      <a:lnTo>
                        <a:pt x="0" y="0"/>
                      </a:lnTo>
                      <a:lnTo>
                        <a:pt x="8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74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3424" y="2636"/>
              <a:ext cx="104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K</a:t>
              </a:r>
              <a:r>
                <a:rPr lang="zh-CN" altLang="en-US"/>
                <a:t>为催化剂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87825" y="2624141"/>
            <a:ext cx="3905250" cy="1735134"/>
            <a:chOff x="2663825" y="2624141"/>
            <a:chExt cx="3905250" cy="1735134"/>
          </a:xfrm>
        </p:grpSpPr>
        <p:grpSp>
          <p:nvGrpSpPr>
            <p:cNvPr id="6199" name="Group 55"/>
            <p:cNvGrpSpPr>
              <a:grpSpLocks/>
            </p:cNvGrpSpPr>
            <p:nvPr/>
          </p:nvGrpSpPr>
          <p:grpSpPr bwMode="auto">
            <a:xfrm>
              <a:off x="2808288" y="3716338"/>
              <a:ext cx="3760787" cy="642937"/>
              <a:chOff x="1891" y="3566"/>
              <a:chExt cx="2369" cy="405"/>
            </a:xfrm>
          </p:grpSpPr>
          <p:grpSp>
            <p:nvGrpSpPr>
              <p:cNvPr id="6185" name="Group 41"/>
              <p:cNvGrpSpPr>
                <a:grpSpLocks/>
              </p:cNvGrpSpPr>
              <p:nvPr/>
            </p:nvGrpSpPr>
            <p:grpSpPr bwMode="auto">
              <a:xfrm>
                <a:off x="1891" y="3727"/>
                <a:ext cx="2369" cy="244"/>
                <a:chOff x="1891" y="3727"/>
                <a:chExt cx="2369" cy="244"/>
              </a:xfrm>
            </p:grpSpPr>
            <p:sp>
              <p:nvSpPr>
                <p:cNvPr id="6174" name="Rectangle 30"/>
                <p:cNvSpPr>
                  <a:spLocks noChangeArrowheads="1"/>
                </p:cNvSpPr>
                <p:nvPr/>
              </p:nvSpPr>
              <p:spPr bwMode="auto">
                <a:xfrm>
                  <a:off x="1891" y="3727"/>
                  <a:ext cx="1288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(2)	AK+D </a:t>
                  </a:r>
                </a:p>
              </p:txBody>
            </p:sp>
            <p:sp>
              <p:nvSpPr>
                <p:cNvPr id="617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16" y="3727"/>
                  <a:ext cx="744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 AD+K </a:t>
                  </a:r>
                </a:p>
              </p:txBody>
            </p:sp>
          </p:grpSp>
          <p:grpSp>
            <p:nvGrpSpPr>
              <p:cNvPr id="6184" name="Group 40"/>
              <p:cNvGrpSpPr>
                <a:grpSpLocks/>
              </p:cNvGrpSpPr>
              <p:nvPr/>
            </p:nvGrpSpPr>
            <p:grpSpPr bwMode="auto">
              <a:xfrm>
                <a:off x="3038" y="3566"/>
                <a:ext cx="511" cy="317"/>
                <a:chOff x="3038" y="3566"/>
                <a:chExt cx="511" cy="317"/>
              </a:xfrm>
            </p:grpSpPr>
            <p:sp>
              <p:nvSpPr>
                <p:cNvPr id="6178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38" y="3566"/>
                  <a:ext cx="509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3198" y="3571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81" name="Rectangle 37"/>
                <p:cNvSpPr>
                  <a:spLocks noChangeArrowheads="1"/>
                </p:cNvSpPr>
                <p:nvPr/>
              </p:nvSpPr>
              <p:spPr bwMode="auto">
                <a:xfrm>
                  <a:off x="3273" y="3631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3</a:t>
                  </a:r>
                  <a:endParaRPr lang="en-US" altLang="zh-CN"/>
                </a:p>
              </p:txBody>
            </p:sp>
            <p:sp>
              <p:nvSpPr>
                <p:cNvPr id="6182" name="Line 38"/>
                <p:cNvSpPr>
                  <a:spLocks noChangeShapeType="1"/>
                </p:cNvSpPr>
                <p:nvPr/>
              </p:nvSpPr>
              <p:spPr bwMode="auto">
                <a:xfrm>
                  <a:off x="3038" y="3844"/>
                  <a:ext cx="511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Freeform 39"/>
                <p:cNvSpPr>
                  <a:spLocks/>
                </p:cNvSpPr>
                <p:nvPr/>
              </p:nvSpPr>
              <p:spPr bwMode="auto">
                <a:xfrm>
                  <a:off x="3449" y="3815"/>
                  <a:ext cx="96" cy="55"/>
                </a:xfrm>
                <a:custGeom>
                  <a:avLst/>
                  <a:gdLst>
                    <a:gd name="T0" fmla="*/ 96 w 96"/>
                    <a:gd name="T1" fmla="*/ 29 h 55"/>
                    <a:gd name="T2" fmla="*/ 0 w 96"/>
                    <a:gd name="T3" fmla="*/ 55 h 55"/>
                    <a:gd name="T4" fmla="*/ 19 w 96"/>
                    <a:gd name="T5" fmla="*/ 29 h 55"/>
                    <a:gd name="T6" fmla="*/ 0 w 96"/>
                    <a:gd name="T7" fmla="*/ 0 h 55"/>
                    <a:gd name="T8" fmla="*/ 96 w 96"/>
                    <a:gd name="T9" fmla="*/ 2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55">
                      <a:moveTo>
                        <a:pt x="96" y="29"/>
                      </a:moveTo>
                      <a:lnTo>
                        <a:pt x="0" y="55"/>
                      </a:lnTo>
                      <a:lnTo>
                        <a:pt x="19" y="29"/>
                      </a:lnTo>
                      <a:lnTo>
                        <a:pt x="0" y="0"/>
                      </a:lnTo>
                      <a:lnTo>
                        <a:pt x="96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98" name="Group 54"/>
            <p:cNvGrpSpPr>
              <a:grpSpLocks/>
            </p:cNvGrpSpPr>
            <p:nvPr/>
          </p:nvGrpSpPr>
          <p:grpSpPr bwMode="auto">
            <a:xfrm>
              <a:off x="2808288" y="2624141"/>
              <a:ext cx="3298825" cy="900113"/>
              <a:chOff x="1882" y="3090"/>
              <a:chExt cx="2078" cy="567"/>
            </a:xfrm>
          </p:grpSpPr>
          <p:grpSp>
            <p:nvGrpSpPr>
              <p:cNvPr id="6197" name="Group 53"/>
              <p:cNvGrpSpPr>
                <a:grpSpLocks/>
              </p:cNvGrpSpPr>
              <p:nvPr/>
            </p:nvGrpSpPr>
            <p:grpSpPr bwMode="auto">
              <a:xfrm>
                <a:off x="1882" y="3251"/>
                <a:ext cx="2078" cy="244"/>
                <a:chOff x="1882" y="3251"/>
                <a:chExt cx="2078" cy="244"/>
              </a:xfrm>
            </p:grpSpPr>
            <p:sp>
              <p:nvSpPr>
                <p:cNvPr id="6171" name="Rectangle 27"/>
                <p:cNvSpPr>
                  <a:spLocks noChangeArrowheads="1"/>
                </p:cNvSpPr>
                <p:nvPr/>
              </p:nvSpPr>
              <p:spPr bwMode="auto">
                <a:xfrm>
                  <a:off x="1882" y="3251"/>
                  <a:ext cx="1147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/>
                    <a:t>(1)	A+K </a:t>
                  </a:r>
                </a:p>
              </p:txBody>
            </p:sp>
            <p:sp>
              <p:nvSpPr>
                <p:cNvPr id="6172" name="Rectangle 28"/>
                <p:cNvSpPr>
                  <a:spLocks noChangeArrowheads="1"/>
                </p:cNvSpPr>
                <p:nvPr/>
              </p:nvSpPr>
              <p:spPr bwMode="auto">
                <a:xfrm>
                  <a:off x="3515" y="3251"/>
                  <a:ext cx="445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tabLst>
                      <a:tab pos="685800" algn="l"/>
                      <a:tab pos="2438400" algn="l"/>
                      <a:tab pos="4800600" algn="l"/>
                      <a:tab pos="5410200" algn="l"/>
                    </a:tabLst>
                  </a:pPr>
                  <a:r>
                    <a:rPr lang="en-US" altLang="zh-CN"/>
                    <a:t> AK</a:t>
                  </a:r>
                </a:p>
              </p:txBody>
            </p:sp>
          </p:grpSp>
          <p:grpSp>
            <p:nvGrpSpPr>
              <p:cNvPr id="6196" name="Group 52"/>
              <p:cNvGrpSpPr>
                <a:grpSpLocks/>
              </p:cNvGrpSpPr>
              <p:nvPr/>
            </p:nvGrpSpPr>
            <p:grpSpPr bwMode="auto">
              <a:xfrm>
                <a:off x="3000" y="3090"/>
                <a:ext cx="498" cy="567"/>
                <a:chOff x="3000" y="3090"/>
                <a:chExt cx="498" cy="567"/>
              </a:xfrm>
            </p:grpSpPr>
            <p:sp>
              <p:nvSpPr>
                <p:cNvPr id="6186" name="AutoShape 4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000" y="3135"/>
                  <a:ext cx="496" cy="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8" name="Line 44"/>
                <p:cNvSpPr>
                  <a:spLocks noChangeShapeType="1"/>
                </p:cNvSpPr>
                <p:nvPr/>
              </p:nvSpPr>
              <p:spPr bwMode="auto">
                <a:xfrm>
                  <a:off x="3000" y="3389"/>
                  <a:ext cx="498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Line 45"/>
                <p:cNvSpPr>
                  <a:spLocks noChangeShapeType="1"/>
                </p:cNvSpPr>
                <p:nvPr/>
              </p:nvSpPr>
              <p:spPr bwMode="auto">
                <a:xfrm>
                  <a:off x="3000" y="3360"/>
                  <a:ext cx="498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0" name="Freeform 46"/>
                <p:cNvSpPr>
                  <a:spLocks/>
                </p:cNvSpPr>
                <p:nvPr/>
              </p:nvSpPr>
              <p:spPr bwMode="auto">
                <a:xfrm>
                  <a:off x="3000" y="3389"/>
                  <a:ext cx="92" cy="27"/>
                </a:xfrm>
                <a:custGeom>
                  <a:avLst/>
                  <a:gdLst>
                    <a:gd name="T0" fmla="*/ 0 w 92"/>
                    <a:gd name="T1" fmla="*/ 0 h 27"/>
                    <a:gd name="T2" fmla="*/ 74 w 92"/>
                    <a:gd name="T3" fmla="*/ 0 h 27"/>
                    <a:gd name="T4" fmla="*/ 92 w 92"/>
                    <a:gd name="T5" fmla="*/ 27 h 27"/>
                    <a:gd name="T6" fmla="*/ 0 w 9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7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92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Freeform 47"/>
                <p:cNvSpPr>
                  <a:spLocks/>
                </p:cNvSpPr>
                <p:nvPr/>
              </p:nvSpPr>
              <p:spPr bwMode="auto">
                <a:xfrm>
                  <a:off x="3401" y="3333"/>
                  <a:ext cx="93" cy="27"/>
                </a:xfrm>
                <a:custGeom>
                  <a:avLst/>
                  <a:gdLst>
                    <a:gd name="T0" fmla="*/ 93 w 93"/>
                    <a:gd name="T1" fmla="*/ 27 h 27"/>
                    <a:gd name="T2" fmla="*/ 18 w 93"/>
                    <a:gd name="T3" fmla="*/ 27 h 27"/>
                    <a:gd name="T4" fmla="*/ 0 w 93"/>
                    <a:gd name="T5" fmla="*/ 0 h 27"/>
                    <a:gd name="T6" fmla="*/ 93 w 93"/>
                    <a:gd name="T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27">
                      <a:moveTo>
                        <a:pt x="93" y="27"/>
                      </a:moveTo>
                      <a:lnTo>
                        <a:pt x="18" y="27"/>
                      </a:lnTo>
                      <a:lnTo>
                        <a:pt x="0" y="0"/>
                      </a:lnTo>
                      <a:lnTo>
                        <a:pt x="93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2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6" y="3090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93" name="Rectangle 49"/>
                <p:cNvSpPr>
                  <a:spLocks noChangeArrowheads="1"/>
                </p:cNvSpPr>
                <p:nvPr/>
              </p:nvSpPr>
              <p:spPr bwMode="auto">
                <a:xfrm>
                  <a:off x="3260" y="3152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6194" name="Rectangle 50"/>
                <p:cNvSpPr>
                  <a:spLocks noChangeArrowheads="1"/>
                </p:cNvSpPr>
                <p:nvPr/>
              </p:nvSpPr>
              <p:spPr bwMode="auto">
                <a:xfrm>
                  <a:off x="3186" y="3395"/>
                  <a:ext cx="108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k</a:t>
                  </a:r>
                  <a:endParaRPr lang="en-US" altLang="zh-CN"/>
                </a:p>
              </p:txBody>
            </p:sp>
            <p:sp>
              <p:nvSpPr>
                <p:cNvPr id="6195" name="Rectangle 51"/>
                <p:cNvSpPr>
                  <a:spLocks noChangeArrowheads="1"/>
                </p:cNvSpPr>
                <p:nvPr/>
              </p:nvSpPr>
              <p:spPr bwMode="auto">
                <a:xfrm>
                  <a:off x="3260" y="3458"/>
                  <a:ext cx="97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zh-CN">
                      <a:solidFill>
                        <a:srgbClr val="000000"/>
                      </a:solidFill>
                    </a:rPr>
                    <a:t>2</a:t>
                  </a:r>
                  <a:endParaRPr lang="en-US" altLang="zh-CN"/>
                </a:p>
              </p:txBody>
            </p:sp>
          </p:grpSp>
        </p:grpSp>
        <p:sp>
          <p:nvSpPr>
            <p:cNvPr id="6207" name="AutoShape 63"/>
            <p:cNvSpPr>
              <a:spLocks/>
            </p:cNvSpPr>
            <p:nvPr/>
          </p:nvSpPr>
          <p:spPr bwMode="auto">
            <a:xfrm>
              <a:off x="2663825" y="3068638"/>
              <a:ext cx="179388" cy="1189037"/>
            </a:xfrm>
            <a:prstGeom prst="leftBrace">
              <a:avLst>
                <a:gd name="adj1" fmla="val 55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43026" y="2919417"/>
            <a:ext cx="9505501" cy="3065459"/>
            <a:chOff x="-180974" y="2919416"/>
            <a:chExt cx="9505501" cy="3065459"/>
          </a:xfrm>
        </p:grpSpPr>
        <p:sp>
          <p:nvSpPr>
            <p:cNvPr id="6200" name="AutoShape 56"/>
            <p:cNvSpPr>
              <a:spLocks noChangeArrowheads="1"/>
            </p:cNvSpPr>
            <p:nvPr/>
          </p:nvSpPr>
          <p:spPr bwMode="auto">
            <a:xfrm>
              <a:off x="7235824" y="2919416"/>
              <a:ext cx="2088703" cy="900108"/>
            </a:xfrm>
            <a:prstGeom prst="wedgeRectCallout">
              <a:avLst>
                <a:gd name="adj1" fmla="val -103995"/>
                <a:gd name="adj2" fmla="val -308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 dirty="0"/>
                <a:t>不稳定的中间产物或络合物</a:t>
              </a:r>
            </a:p>
          </p:txBody>
        </p:sp>
        <p:grpSp>
          <p:nvGrpSpPr>
            <p:cNvPr id="6208" name="Group 64"/>
            <p:cNvGrpSpPr>
              <a:grpSpLocks/>
            </p:cNvGrpSpPr>
            <p:nvPr/>
          </p:nvGrpSpPr>
          <p:grpSpPr bwMode="auto">
            <a:xfrm>
              <a:off x="-180974" y="3070225"/>
              <a:ext cx="2663824" cy="949325"/>
              <a:chOff x="22" y="2024"/>
              <a:chExt cx="1678" cy="598"/>
            </a:xfrm>
          </p:grpSpPr>
          <p:sp>
            <p:nvSpPr>
              <p:cNvPr id="6205" name="AutoShape 61"/>
              <p:cNvSpPr>
                <a:spLocks noChangeArrowheads="1"/>
              </p:cNvSpPr>
              <p:nvPr/>
            </p:nvSpPr>
            <p:spPr bwMode="auto">
              <a:xfrm>
                <a:off x="22" y="2024"/>
                <a:ext cx="1678" cy="598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59"/>
              <p:cNvSpPr>
                <a:spLocks noChangeArrowheads="1"/>
              </p:cNvSpPr>
              <p:nvPr/>
            </p:nvSpPr>
            <p:spPr bwMode="auto">
              <a:xfrm>
                <a:off x="50" y="2250"/>
                <a:ext cx="1592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改变了反应途径</a:t>
                </a:r>
              </a:p>
            </p:txBody>
          </p:sp>
        </p:grpSp>
        <p:sp>
          <p:nvSpPr>
            <p:cNvPr id="6204" name="AutoShape 60"/>
            <p:cNvSpPr>
              <a:spLocks noChangeArrowheads="1"/>
            </p:cNvSpPr>
            <p:nvPr/>
          </p:nvSpPr>
          <p:spPr bwMode="auto">
            <a:xfrm>
              <a:off x="4967288" y="5013325"/>
              <a:ext cx="3565152" cy="971550"/>
            </a:xfrm>
            <a:prstGeom prst="wedgeRoundRectCallout">
              <a:avLst>
                <a:gd name="adj1" fmla="val -19964"/>
                <a:gd name="adj2" fmla="val -12891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 dirty="0"/>
                <a:t>催化剂又被重新复原</a:t>
              </a:r>
            </a:p>
          </p:txBody>
        </p:sp>
        <p:sp>
          <p:nvSpPr>
            <p:cNvPr id="6209" name="AutoShape 65"/>
            <p:cNvSpPr>
              <a:spLocks/>
            </p:cNvSpPr>
            <p:nvPr/>
          </p:nvSpPr>
          <p:spPr bwMode="auto">
            <a:xfrm>
              <a:off x="1008063" y="5151438"/>
              <a:ext cx="1543050" cy="609600"/>
            </a:xfrm>
            <a:prstGeom prst="borderCallout2">
              <a:avLst>
                <a:gd name="adj1" fmla="val 18750"/>
                <a:gd name="adj2" fmla="val 104940"/>
                <a:gd name="adj3" fmla="val 18750"/>
                <a:gd name="adj4" fmla="val 146194"/>
                <a:gd name="adj5" fmla="val -321064"/>
                <a:gd name="adj6" fmla="val 18819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0"/>
            <a:lstStyle/>
            <a:p>
              <a:r>
                <a:rPr lang="zh-CN" altLang="en-US"/>
                <a:t>快平衡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7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1021900"/>
            <a:ext cx="1148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       </a:t>
            </a:r>
            <a:r>
              <a:rPr lang="zh-CN" altLang="en-US" dirty="0"/>
              <a:t>由平衡态近似法可得总反应的表观速率常数、表观活化能和表观指前因子分别为</a:t>
            </a:r>
            <a:r>
              <a:rPr lang="en-US" altLang="zh-CN" dirty="0"/>
              <a:t>: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1" y="29826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52596"/>
              </p:ext>
            </p:extLst>
          </p:nvPr>
        </p:nvGraphicFramePr>
        <p:xfrm>
          <a:off x="1413437" y="2343820"/>
          <a:ext cx="40878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公式" r:id="rId4" imgW="1790640" imgH="393480" progId="Equation.3">
                  <p:embed/>
                </p:oleObj>
              </mc:Choice>
              <mc:Fallback>
                <p:oleObj name="公式" r:id="rId4" imgW="1790640" imgH="393480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437" y="2343820"/>
                        <a:ext cx="4087812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440402" y="3648521"/>
            <a:ext cx="23182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 err="1"/>
              <a:t>E</a:t>
            </a:r>
            <a:r>
              <a:rPr lang="en-US" altLang="zh-CN" baseline="-25000" dirty="0" err="1"/>
              <a:t>a</a:t>
            </a:r>
            <a:r>
              <a:rPr lang="en-US" altLang="zh-CN" dirty="0">
                <a:sym typeface="Symbol" pitchFamily="18" charset="2"/>
              </a:rPr>
              <a:t></a:t>
            </a:r>
            <a:r>
              <a:rPr lang="en-US" altLang="zh-CN" dirty="0"/>
              <a:t>=</a:t>
            </a:r>
            <a:r>
              <a:rPr lang="en-US" altLang="zh-CN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a1</a:t>
            </a:r>
            <a:r>
              <a:rPr lang="en-US" altLang="zh-CN" dirty="0">
                <a:sym typeface="Symbol" pitchFamily="18" charset="2"/>
              </a:rPr>
              <a:t>+E</a:t>
            </a:r>
            <a:r>
              <a:rPr lang="en-US" altLang="zh-CN" baseline="-25000" dirty="0">
                <a:sym typeface="Symbol" pitchFamily="18" charset="2"/>
              </a:rPr>
              <a:t>a3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E</a:t>
            </a:r>
            <a:r>
              <a:rPr lang="en-US" altLang="zh-CN" baseline="-25000" dirty="0">
                <a:sym typeface="Symbol" pitchFamily="18" charset="2"/>
              </a:rPr>
              <a:t>a2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524001" y="30017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31152"/>
              </p:ext>
            </p:extLst>
          </p:nvPr>
        </p:nvGraphicFramePr>
        <p:xfrm>
          <a:off x="2879726" y="4429349"/>
          <a:ext cx="18319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公式" r:id="rId6" imgW="812520" imgH="393480" progId="Equation.3">
                  <p:embed/>
                </p:oleObj>
              </mc:Choice>
              <mc:Fallback>
                <p:oleObj name="公式" r:id="rId6" imgW="812520" imgH="393480" progId="Equation.3">
                  <p:embed/>
                  <p:pic>
                    <p:nvPicPr>
                      <p:cNvPr id="71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4429349"/>
                        <a:ext cx="183197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6240463" y="1826296"/>
            <a:ext cx="4248150" cy="3690937"/>
            <a:chOff x="2971" y="1139"/>
            <a:chExt cx="2676" cy="2325"/>
          </a:xfrm>
        </p:grpSpPr>
        <p:sp>
          <p:nvSpPr>
            <p:cNvPr id="7187" name="AutoShape 19"/>
            <p:cNvSpPr>
              <a:spLocks noChangeAspect="1" noChangeArrowheads="1"/>
            </p:cNvSpPr>
            <p:nvPr/>
          </p:nvSpPr>
          <p:spPr bwMode="auto">
            <a:xfrm>
              <a:off x="2971" y="1139"/>
              <a:ext cx="2676" cy="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292" y="1139"/>
              <a:ext cx="1" cy="20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292" y="3155"/>
              <a:ext cx="235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Arc 22"/>
            <p:cNvSpPr>
              <a:spLocks/>
            </p:cNvSpPr>
            <p:nvPr/>
          </p:nvSpPr>
          <p:spPr bwMode="auto">
            <a:xfrm>
              <a:off x="3578" y="1399"/>
              <a:ext cx="553" cy="1288"/>
            </a:xfrm>
            <a:custGeom>
              <a:avLst/>
              <a:gdLst>
                <a:gd name="G0" fmla="+- 16243 0 0"/>
                <a:gd name="G1" fmla="+- 21600 0 0"/>
                <a:gd name="G2" fmla="+- 21600 0 0"/>
                <a:gd name="T0" fmla="*/ 0 w 16243"/>
                <a:gd name="T1" fmla="*/ 7361 h 21600"/>
                <a:gd name="T2" fmla="*/ 16195 w 16243"/>
                <a:gd name="T3" fmla="*/ 0 h 21600"/>
                <a:gd name="T4" fmla="*/ 16243 w 162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43" h="21600" fill="none" extrusionOk="0">
                  <a:moveTo>
                    <a:pt x="0" y="7361"/>
                  </a:moveTo>
                  <a:cubicBezTo>
                    <a:pt x="4090" y="2695"/>
                    <a:pt x="9990" y="13"/>
                    <a:pt x="16195" y="0"/>
                  </a:cubicBezTo>
                </a:path>
                <a:path w="16243" h="21600" stroke="0" extrusionOk="0">
                  <a:moveTo>
                    <a:pt x="0" y="7361"/>
                  </a:moveTo>
                  <a:cubicBezTo>
                    <a:pt x="4090" y="2695"/>
                    <a:pt x="9990" y="13"/>
                    <a:pt x="16195" y="0"/>
                  </a:cubicBezTo>
                  <a:lnTo>
                    <a:pt x="16243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91" name="Arc 23"/>
            <p:cNvSpPr>
              <a:spLocks/>
            </p:cNvSpPr>
            <p:nvPr/>
          </p:nvSpPr>
          <p:spPr bwMode="auto">
            <a:xfrm>
              <a:off x="4128" y="1399"/>
              <a:ext cx="711" cy="1314"/>
            </a:xfrm>
            <a:custGeom>
              <a:avLst/>
              <a:gdLst>
                <a:gd name="G0" fmla="+- 20 0 0"/>
                <a:gd name="G1" fmla="+- 21600 0 0"/>
                <a:gd name="G2" fmla="+- 21600 0 0"/>
                <a:gd name="T0" fmla="*/ 0 w 17173"/>
                <a:gd name="T1" fmla="*/ 0 h 21600"/>
                <a:gd name="T2" fmla="*/ 17173 w 17173"/>
                <a:gd name="T3" fmla="*/ 8472 h 21600"/>
                <a:gd name="T4" fmla="*/ 20 w 171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73" h="21600" fill="none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6744" y="0"/>
                    <a:pt x="13085" y="3131"/>
                    <a:pt x="17172" y="8472"/>
                  </a:cubicBezTo>
                </a:path>
                <a:path w="17173" h="21600" stroke="0" extrusionOk="0">
                  <a:moveTo>
                    <a:pt x="0" y="0"/>
                  </a:moveTo>
                  <a:cubicBezTo>
                    <a:pt x="6" y="0"/>
                    <a:pt x="13" y="-1"/>
                    <a:pt x="20" y="0"/>
                  </a:cubicBezTo>
                  <a:cubicBezTo>
                    <a:pt x="6744" y="0"/>
                    <a:pt x="13085" y="3131"/>
                    <a:pt x="17172" y="8472"/>
                  </a:cubicBezTo>
                  <a:lnTo>
                    <a:pt x="2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3294" y="1834"/>
              <a:ext cx="284" cy="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4833" y="1905"/>
              <a:ext cx="555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3290" y="1396"/>
              <a:ext cx="133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V="1">
              <a:off x="3292" y="2383"/>
              <a:ext cx="120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2971" y="1703"/>
              <a:ext cx="211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800">
                  <a:solidFill>
                    <a:srgbClr val="000000"/>
                  </a:solidFill>
                </a:rPr>
                <a:t>能量</a:t>
              </a:r>
              <a:endParaRPr lang="zh-CN" altLang="en-US" sz="1800"/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141" y="3269"/>
              <a:ext cx="71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800">
                  <a:solidFill>
                    <a:srgbClr val="000000"/>
                  </a:solidFill>
                </a:rPr>
                <a:t>反应坐标</a:t>
              </a:r>
              <a:endParaRPr lang="zh-CN" altLang="en-US" sz="1800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3896" y="2188"/>
              <a:ext cx="9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3971" y="2251"/>
              <a:ext cx="1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a2</a:t>
              </a:r>
              <a:endParaRPr lang="en-US" altLang="zh-CN" sz="1400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3507" y="2184"/>
              <a:ext cx="9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3592" y="2251"/>
              <a:ext cx="17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a1</a:t>
              </a:r>
              <a:endParaRPr lang="en-US" altLang="zh-CN" sz="1400"/>
            </a:p>
          </p:txBody>
        </p:sp>
        <p:sp>
          <p:nvSpPr>
            <p:cNvPr id="7202" name="Arc 34"/>
            <p:cNvSpPr>
              <a:spLocks/>
            </p:cNvSpPr>
            <p:nvPr/>
          </p:nvSpPr>
          <p:spPr bwMode="auto">
            <a:xfrm>
              <a:off x="3974" y="2545"/>
              <a:ext cx="146" cy="126"/>
            </a:xfrm>
            <a:custGeom>
              <a:avLst/>
              <a:gdLst>
                <a:gd name="G0" fmla="+- 17922 0 0"/>
                <a:gd name="G1" fmla="+- 0 0 0"/>
                <a:gd name="G2" fmla="+- 21600 0 0"/>
                <a:gd name="T0" fmla="*/ 17724 w 17922"/>
                <a:gd name="T1" fmla="*/ 21599 h 21599"/>
                <a:gd name="T2" fmla="*/ 0 w 17922"/>
                <a:gd name="T3" fmla="*/ 12057 h 21599"/>
                <a:gd name="T4" fmla="*/ 17922 w 17922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22" h="21599" fill="none" extrusionOk="0">
                  <a:moveTo>
                    <a:pt x="17723" y="21599"/>
                  </a:moveTo>
                  <a:cubicBezTo>
                    <a:pt x="10604" y="21533"/>
                    <a:pt x="3974" y="17964"/>
                    <a:pt x="0" y="12056"/>
                  </a:cubicBezTo>
                </a:path>
                <a:path w="17922" h="21599" stroke="0" extrusionOk="0">
                  <a:moveTo>
                    <a:pt x="17723" y="21599"/>
                  </a:moveTo>
                  <a:cubicBezTo>
                    <a:pt x="10604" y="21533"/>
                    <a:pt x="3974" y="17964"/>
                    <a:pt x="0" y="12056"/>
                  </a:cubicBezTo>
                  <a:lnTo>
                    <a:pt x="17922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3" name="Arc 35"/>
            <p:cNvSpPr>
              <a:spLocks/>
            </p:cNvSpPr>
            <p:nvPr/>
          </p:nvSpPr>
          <p:spPr bwMode="auto">
            <a:xfrm>
              <a:off x="4120" y="2562"/>
              <a:ext cx="135" cy="10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633 w 19633"/>
                <a:gd name="T1" fmla="*/ 9005 h 21584"/>
                <a:gd name="T2" fmla="*/ 821 w 19633"/>
                <a:gd name="T3" fmla="*/ 21584 h 21584"/>
                <a:gd name="T4" fmla="*/ 0 w 19633"/>
                <a:gd name="T5" fmla="*/ 0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33" h="21584" fill="none" extrusionOk="0">
                  <a:moveTo>
                    <a:pt x="19633" y="9005"/>
                  </a:moveTo>
                  <a:cubicBezTo>
                    <a:pt x="16236" y="16410"/>
                    <a:pt x="8962" y="21274"/>
                    <a:pt x="821" y="21584"/>
                  </a:cubicBezTo>
                </a:path>
                <a:path w="19633" h="21584" stroke="0" extrusionOk="0">
                  <a:moveTo>
                    <a:pt x="19633" y="9005"/>
                  </a:moveTo>
                  <a:cubicBezTo>
                    <a:pt x="16236" y="16410"/>
                    <a:pt x="8962" y="21274"/>
                    <a:pt x="821" y="2158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4" name="Arc 36"/>
            <p:cNvSpPr>
              <a:spLocks/>
            </p:cNvSpPr>
            <p:nvPr/>
          </p:nvSpPr>
          <p:spPr bwMode="auto">
            <a:xfrm>
              <a:off x="3447" y="2114"/>
              <a:ext cx="125" cy="146"/>
            </a:xfrm>
            <a:custGeom>
              <a:avLst/>
              <a:gdLst>
                <a:gd name="G0" fmla="+- 18083 0 0"/>
                <a:gd name="G1" fmla="+- 21600 0 0"/>
                <a:gd name="G2" fmla="+- 21600 0 0"/>
                <a:gd name="T0" fmla="*/ 0 w 18083"/>
                <a:gd name="T1" fmla="*/ 9786 h 21600"/>
                <a:gd name="T2" fmla="*/ 17966 w 18083"/>
                <a:gd name="T3" fmla="*/ 0 h 21600"/>
                <a:gd name="T4" fmla="*/ 18083 w 1808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83" h="21600" fill="none" extrusionOk="0">
                  <a:moveTo>
                    <a:pt x="0" y="9786"/>
                  </a:moveTo>
                  <a:cubicBezTo>
                    <a:pt x="3966" y="3715"/>
                    <a:pt x="10714" y="39"/>
                    <a:pt x="17966" y="0"/>
                  </a:cubicBezTo>
                </a:path>
                <a:path w="18083" h="21600" stroke="0" extrusionOk="0">
                  <a:moveTo>
                    <a:pt x="0" y="9786"/>
                  </a:moveTo>
                  <a:cubicBezTo>
                    <a:pt x="3966" y="3715"/>
                    <a:pt x="10714" y="39"/>
                    <a:pt x="17966" y="0"/>
                  </a:cubicBezTo>
                  <a:lnTo>
                    <a:pt x="18083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5" name="Arc 37"/>
            <p:cNvSpPr>
              <a:spLocks/>
            </p:cNvSpPr>
            <p:nvPr/>
          </p:nvSpPr>
          <p:spPr bwMode="auto">
            <a:xfrm>
              <a:off x="3572" y="2114"/>
              <a:ext cx="124" cy="180"/>
            </a:xfrm>
            <a:custGeom>
              <a:avLst/>
              <a:gdLst>
                <a:gd name="G0" fmla="+- 110 0 0"/>
                <a:gd name="G1" fmla="+- 21600 0 0"/>
                <a:gd name="G2" fmla="+- 21600 0 0"/>
                <a:gd name="T0" fmla="*/ 0 w 17048"/>
                <a:gd name="T1" fmla="*/ 0 h 21600"/>
                <a:gd name="T2" fmla="*/ 17048 w 17048"/>
                <a:gd name="T3" fmla="*/ 8197 h 21600"/>
                <a:gd name="T4" fmla="*/ 110 w 170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48" h="21600" fill="none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6712" y="0"/>
                    <a:pt x="12951" y="3019"/>
                    <a:pt x="17048" y="8196"/>
                  </a:cubicBezTo>
                </a:path>
                <a:path w="17048" h="21600" stroke="0" extrusionOk="0">
                  <a:moveTo>
                    <a:pt x="0" y="0"/>
                  </a:moveTo>
                  <a:cubicBezTo>
                    <a:pt x="36" y="0"/>
                    <a:pt x="73" y="-1"/>
                    <a:pt x="110" y="0"/>
                  </a:cubicBezTo>
                  <a:cubicBezTo>
                    <a:pt x="6712" y="0"/>
                    <a:pt x="12951" y="3019"/>
                    <a:pt x="17048" y="8196"/>
                  </a:cubicBezTo>
                  <a:lnTo>
                    <a:pt x="11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6" name="Arc 38"/>
            <p:cNvSpPr>
              <a:spLocks/>
            </p:cNvSpPr>
            <p:nvPr/>
          </p:nvSpPr>
          <p:spPr bwMode="auto">
            <a:xfrm>
              <a:off x="4529" y="2043"/>
              <a:ext cx="128" cy="257"/>
            </a:xfrm>
            <a:custGeom>
              <a:avLst/>
              <a:gdLst>
                <a:gd name="G0" fmla="+- 17012 0 0"/>
                <a:gd name="G1" fmla="+- 21600 0 0"/>
                <a:gd name="G2" fmla="+- 21600 0 0"/>
                <a:gd name="T0" fmla="*/ 0 w 17457"/>
                <a:gd name="T1" fmla="*/ 8290 h 21600"/>
                <a:gd name="T2" fmla="*/ 17457 w 17457"/>
                <a:gd name="T3" fmla="*/ 5 h 21600"/>
                <a:gd name="T4" fmla="*/ 17012 w 174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57" h="21600" fill="none" extrusionOk="0">
                  <a:moveTo>
                    <a:pt x="0" y="8290"/>
                  </a:moveTo>
                  <a:cubicBezTo>
                    <a:pt x="4093" y="3057"/>
                    <a:pt x="10368" y="-1"/>
                    <a:pt x="17012" y="0"/>
                  </a:cubicBezTo>
                  <a:cubicBezTo>
                    <a:pt x="17160" y="0"/>
                    <a:pt x="17308" y="1"/>
                    <a:pt x="17457" y="4"/>
                  </a:cubicBezTo>
                </a:path>
                <a:path w="17457" h="21600" stroke="0" extrusionOk="0">
                  <a:moveTo>
                    <a:pt x="0" y="8290"/>
                  </a:moveTo>
                  <a:cubicBezTo>
                    <a:pt x="4093" y="3057"/>
                    <a:pt x="10368" y="-1"/>
                    <a:pt x="17012" y="0"/>
                  </a:cubicBezTo>
                  <a:cubicBezTo>
                    <a:pt x="17160" y="0"/>
                    <a:pt x="17308" y="1"/>
                    <a:pt x="17457" y="4"/>
                  </a:cubicBezTo>
                  <a:lnTo>
                    <a:pt x="17012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7" name="Arc 39"/>
            <p:cNvSpPr>
              <a:spLocks/>
            </p:cNvSpPr>
            <p:nvPr/>
          </p:nvSpPr>
          <p:spPr bwMode="auto">
            <a:xfrm>
              <a:off x="4661" y="2043"/>
              <a:ext cx="183" cy="283"/>
            </a:xfrm>
            <a:custGeom>
              <a:avLst/>
              <a:gdLst>
                <a:gd name="G0" fmla="+- 217 0 0"/>
                <a:gd name="G1" fmla="+- 21600 0 0"/>
                <a:gd name="G2" fmla="+- 21600 0 0"/>
                <a:gd name="T0" fmla="*/ 0 w 16311"/>
                <a:gd name="T1" fmla="*/ 1 h 21600"/>
                <a:gd name="T2" fmla="*/ 16311 w 16311"/>
                <a:gd name="T3" fmla="*/ 7193 h 21600"/>
                <a:gd name="T4" fmla="*/ 217 w 16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11" h="21600" fill="none" extrusionOk="0">
                  <a:moveTo>
                    <a:pt x="0" y="1"/>
                  </a:moveTo>
                  <a:cubicBezTo>
                    <a:pt x="72" y="0"/>
                    <a:pt x="144" y="-1"/>
                    <a:pt x="217" y="0"/>
                  </a:cubicBezTo>
                  <a:cubicBezTo>
                    <a:pt x="6360" y="0"/>
                    <a:pt x="12213" y="2615"/>
                    <a:pt x="16310" y="7193"/>
                  </a:cubicBezTo>
                </a:path>
                <a:path w="16311" h="21600" stroke="0" extrusionOk="0">
                  <a:moveTo>
                    <a:pt x="0" y="1"/>
                  </a:moveTo>
                  <a:cubicBezTo>
                    <a:pt x="72" y="0"/>
                    <a:pt x="144" y="-1"/>
                    <a:pt x="217" y="0"/>
                  </a:cubicBezTo>
                  <a:cubicBezTo>
                    <a:pt x="6360" y="0"/>
                    <a:pt x="12213" y="2615"/>
                    <a:pt x="16310" y="7193"/>
                  </a:cubicBezTo>
                  <a:lnTo>
                    <a:pt x="217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l"/>
              <a:endParaRPr lang="zh-CN" altLang="zh-CN" sz="1800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H="1">
              <a:off x="4253" y="2132"/>
              <a:ext cx="278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H="1" flipV="1">
              <a:off x="4841" y="2134"/>
              <a:ext cx="538" cy="7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3463" y="2108"/>
              <a:ext cx="5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>
              <a:off x="3831" y="2670"/>
              <a:ext cx="10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flipV="1">
              <a:off x="3292" y="2177"/>
              <a:ext cx="154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3695" y="2184"/>
              <a:ext cx="28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606" y="2305"/>
              <a:ext cx="9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4691" y="2356"/>
              <a:ext cx="17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a3</a:t>
              </a:r>
              <a:endParaRPr lang="en-US" altLang="zh-CN" sz="1400"/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4070" y="1769"/>
              <a:ext cx="23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7" name="Rectangle 49"/>
            <p:cNvSpPr>
              <a:spLocks noChangeArrowheads="1"/>
            </p:cNvSpPr>
            <p:nvPr/>
          </p:nvSpPr>
          <p:spPr bwMode="auto">
            <a:xfrm>
              <a:off x="4155" y="1826"/>
              <a:ext cx="1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 sz="1400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4265" y="2140"/>
              <a:ext cx="9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E</a:t>
              </a:r>
              <a:endParaRPr lang="en-US" altLang="zh-CN" sz="1800"/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 flipH="1">
              <a:off x="4361" y="2204"/>
              <a:ext cx="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000000"/>
                  </a:solidFill>
                </a:rPr>
                <a:t>a'</a:t>
              </a:r>
              <a:endParaRPr lang="en-US" altLang="zh-CN" sz="1400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flipV="1">
              <a:off x="4156" y="1429"/>
              <a:ext cx="1" cy="3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53"/>
            <p:cNvSpPr>
              <a:spLocks/>
            </p:cNvSpPr>
            <p:nvPr/>
          </p:nvSpPr>
          <p:spPr bwMode="auto">
            <a:xfrm>
              <a:off x="4136" y="1397"/>
              <a:ext cx="41" cy="43"/>
            </a:xfrm>
            <a:custGeom>
              <a:avLst/>
              <a:gdLst>
                <a:gd name="T0" fmla="*/ 100 w 100"/>
                <a:gd name="T1" fmla="*/ 115 h 115"/>
                <a:gd name="T2" fmla="*/ 50 w 100"/>
                <a:gd name="T3" fmla="*/ 98 h 115"/>
                <a:gd name="T4" fmla="*/ 0 w 100"/>
                <a:gd name="T5" fmla="*/ 115 h 115"/>
                <a:gd name="T6" fmla="*/ 50 w 100"/>
                <a:gd name="T7" fmla="*/ 0 h 115"/>
                <a:gd name="T8" fmla="*/ 100 w 100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5">
                  <a:moveTo>
                    <a:pt x="100" y="115"/>
                  </a:moveTo>
                  <a:lnTo>
                    <a:pt x="50" y="98"/>
                  </a:lnTo>
                  <a:lnTo>
                    <a:pt x="0" y="115"/>
                  </a:lnTo>
                  <a:lnTo>
                    <a:pt x="50" y="0"/>
                  </a:lnTo>
                  <a:lnTo>
                    <a:pt x="10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4156" y="1920"/>
              <a:ext cx="1" cy="4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4136" y="2342"/>
              <a:ext cx="41" cy="44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>
              <a:off x="3965" y="2140"/>
              <a:ext cx="0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>
              <a:off x="3944" y="2108"/>
              <a:ext cx="41" cy="43"/>
            </a:xfrm>
            <a:custGeom>
              <a:avLst/>
              <a:gdLst>
                <a:gd name="T0" fmla="*/ 100 w 100"/>
                <a:gd name="T1" fmla="*/ 111 h 111"/>
                <a:gd name="T2" fmla="*/ 50 w 100"/>
                <a:gd name="T3" fmla="*/ 94 h 111"/>
                <a:gd name="T4" fmla="*/ 0 w 100"/>
                <a:gd name="T5" fmla="*/ 111 h 111"/>
                <a:gd name="T6" fmla="*/ 50 w 100"/>
                <a:gd name="T7" fmla="*/ 0 h 111"/>
                <a:gd name="T8" fmla="*/ 100 w 100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1">
                  <a:moveTo>
                    <a:pt x="100" y="111"/>
                  </a:moveTo>
                  <a:lnTo>
                    <a:pt x="50" y="94"/>
                  </a:lnTo>
                  <a:lnTo>
                    <a:pt x="0" y="111"/>
                  </a:lnTo>
                  <a:lnTo>
                    <a:pt x="50" y="0"/>
                  </a:lnTo>
                  <a:lnTo>
                    <a:pt x="10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3964" y="2355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3944" y="2628"/>
              <a:ext cx="41" cy="43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>
              <a:off x="3572" y="2137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>
              <a:off x="3551" y="2106"/>
              <a:ext cx="40" cy="42"/>
            </a:xfrm>
            <a:custGeom>
              <a:avLst/>
              <a:gdLst>
                <a:gd name="T0" fmla="*/ 100 w 100"/>
                <a:gd name="T1" fmla="*/ 111 h 111"/>
                <a:gd name="T2" fmla="*/ 50 w 100"/>
                <a:gd name="T3" fmla="*/ 94 h 111"/>
                <a:gd name="T4" fmla="*/ 0 w 100"/>
                <a:gd name="T5" fmla="*/ 111 h 111"/>
                <a:gd name="T6" fmla="*/ 50 w 100"/>
                <a:gd name="T7" fmla="*/ 0 h 111"/>
                <a:gd name="T8" fmla="*/ 100 w 100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1">
                  <a:moveTo>
                    <a:pt x="100" y="111"/>
                  </a:moveTo>
                  <a:lnTo>
                    <a:pt x="50" y="94"/>
                  </a:lnTo>
                  <a:lnTo>
                    <a:pt x="0" y="111"/>
                  </a:lnTo>
                  <a:lnTo>
                    <a:pt x="50" y="0"/>
                  </a:lnTo>
                  <a:lnTo>
                    <a:pt x="10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3572" y="2326"/>
              <a:ext cx="0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3551" y="2342"/>
              <a:ext cx="40" cy="44"/>
            </a:xfrm>
            <a:custGeom>
              <a:avLst/>
              <a:gdLst>
                <a:gd name="T0" fmla="*/ 0 w 100"/>
                <a:gd name="T1" fmla="*/ 0 h 116"/>
                <a:gd name="T2" fmla="*/ 50 w 100"/>
                <a:gd name="T3" fmla="*/ 18 h 116"/>
                <a:gd name="T4" fmla="*/ 100 w 100"/>
                <a:gd name="T5" fmla="*/ 0 h 116"/>
                <a:gd name="T6" fmla="*/ 50 w 100"/>
                <a:gd name="T7" fmla="*/ 116 h 116"/>
                <a:gd name="T8" fmla="*/ 0 w 100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16">
                  <a:moveTo>
                    <a:pt x="0" y="0"/>
                  </a:moveTo>
                  <a:lnTo>
                    <a:pt x="50" y="18"/>
                  </a:lnTo>
                  <a:lnTo>
                    <a:pt x="100" y="0"/>
                  </a:lnTo>
                  <a:lnTo>
                    <a:pt x="5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>
              <a:off x="4336" y="2069"/>
              <a:ext cx="1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4316" y="2036"/>
              <a:ext cx="41" cy="43"/>
            </a:xfrm>
            <a:custGeom>
              <a:avLst/>
              <a:gdLst>
                <a:gd name="T0" fmla="*/ 99 w 99"/>
                <a:gd name="T1" fmla="*/ 115 h 115"/>
                <a:gd name="T2" fmla="*/ 49 w 99"/>
                <a:gd name="T3" fmla="*/ 98 h 115"/>
                <a:gd name="T4" fmla="*/ 0 w 99"/>
                <a:gd name="T5" fmla="*/ 115 h 115"/>
                <a:gd name="T6" fmla="*/ 49 w 99"/>
                <a:gd name="T7" fmla="*/ 0 h 115"/>
                <a:gd name="T8" fmla="*/ 99 w 99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5">
                  <a:moveTo>
                    <a:pt x="99" y="115"/>
                  </a:moveTo>
                  <a:lnTo>
                    <a:pt x="49" y="98"/>
                  </a:lnTo>
                  <a:lnTo>
                    <a:pt x="0" y="115"/>
                  </a:lnTo>
                  <a:lnTo>
                    <a:pt x="49" y="0"/>
                  </a:lnTo>
                  <a:lnTo>
                    <a:pt x="99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H="1">
              <a:off x="4336" y="2299"/>
              <a:ext cx="1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4316" y="2342"/>
              <a:ext cx="41" cy="44"/>
            </a:xfrm>
            <a:custGeom>
              <a:avLst/>
              <a:gdLst>
                <a:gd name="T0" fmla="*/ 0 w 99"/>
                <a:gd name="T1" fmla="*/ 0 h 116"/>
                <a:gd name="T2" fmla="*/ 49 w 99"/>
                <a:gd name="T3" fmla="*/ 18 h 116"/>
                <a:gd name="T4" fmla="*/ 99 w 99"/>
                <a:gd name="T5" fmla="*/ 0 h 116"/>
                <a:gd name="T6" fmla="*/ 49 w 99"/>
                <a:gd name="T7" fmla="*/ 116 h 116"/>
                <a:gd name="T8" fmla="*/ 0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0" y="0"/>
                  </a:moveTo>
                  <a:lnTo>
                    <a:pt x="49" y="18"/>
                  </a:lnTo>
                  <a:lnTo>
                    <a:pt x="99" y="0"/>
                  </a:lnTo>
                  <a:lnTo>
                    <a:pt x="49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>
              <a:off x="4673" y="2070"/>
              <a:ext cx="0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4652" y="2039"/>
              <a:ext cx="40" cy="42"/>
            </a:xfrm>
            <a:custGeom>
              <a:avLst/>
              <a:gdLst>
                <a:gd name="T0" fmla="*/ 99 w 99"/>
                <a:gd name="T1" fmla="*/ 116 h 116"/>
                <a:gd name="T2" fmla="*/ 49 w 99"/>
                <a:gd name="T3" fmla="*/ 98 h 116"/>
                <a:gd name="T4" fmla="*/ 0 w 99"/>
                <a:gd name="T5" fmla="*/ 116 h 116"/>
                <a:gd name="T6" fmla="*/ 49 w 99"/>
                <a:gd name="T7" fmla="*/ 0 h 116"/>
                <a:gd name="T8" fmla="*/ 99 w 99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99" y="116"/>
                  </a:moveTo>
                  <a:lnTo>
                    <a:pt x="49" y="98"/>
                  </a:lnTo>
                  <a:lnTo>
                    <a:pt x="0" y="116"/>
                  </a:lnTo>
                  <a:lnTo>
                    <a:pt x="49" y="0"/>
                  </a:lnTo>
                  <a:lnTo>
                    <a:pt x="9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H="1">
              <a:off x="4673" y="2459"/>
              <a:ext cx="0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71"/>
            <p:cNvSpPr>
              <a:spLocks/>
            </p:cNvSpPr>
            <p:nvPr/>
          </p:nvSpPr>
          <p:spPr bwMode="auto">
            <a:xfrm>
              <a:off x="4652" y="2628"/>
              <a:ext cx="40" cy="43"/>
            </a:xfrm>
            <a:custGeom>
              <a:avLst/>
              <a:gdLst>
                <a:gd name="T0" fmla="*/ 0 w 99"/>
                <a:gd name="T1" fmla="*/ 0 h 116"/>
                <a:gd name="T2" fmla="*/ 49 w 99"/>
                <a:gd name="T3" fmla="*/ 18 h 116"/>
                <a:gd name="T4" fmla="*/ 99 w 99"/>
                <a:gd name="T5" fmla="*/ 0 h 116"/>
                <a:gd name="T6" fmla="*/ 49 w 99"/>
                <a:gd name="T7" fmla="*/ 116 h 116"/>
                <a:gd name="T8" fmla="*/ 0 w 99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6">
                  <a:moveTo>
                    <a:pt x="0" y="0"/>
                  </a:moveTo>
                  <a:lnTo>
                    <a:pt x="49" y="18"/>
                  </a:lnTo>
                  <a:lnTo>
                    <a:pt x="99" y="0"/>
                  </a:lnTo>
                  <a:lnTo>
                    <a:pt x="49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>
              <a:off x="4305" y="2038"/>
              <a:ext cx="51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001" y="1197"/>
              <a:ext cx="4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   D</a:t>
              </a:r>
              <a:endParaRPr lang="en-US" altLang="zh-CN" sz="1800"/>
            </a:p>
          </p:txBody>
        </p:sp>
        <p:sp>
          <p:nvSpPr>
            <p:cNvPr id="7242" name="Rectangle 74"/>
            <p:cNvSpPr>
              <a:spLocks noChangeArrowheads="1"/>
            </p:cNvSpPr>
            <p:nvPr/>
          </p:nvSpPr>
          <p:spPr bwMode="auto">
            <a:xfrm>
              <a:off x="4131" y="1155"/>
              <a:ext cx="19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3" name="Rectangle 75"/>
            <p:cNvSpPr>
              <a:spLocks noChangeArrowheads="1"/>
            </p:cNvSpPr>
            <p:nvPr/>
          </p:nvSpPr>
          <p:spPr bwMode="auto">
            <a:xfrm>
              <a:off x="3334" y="2409"/>
              <a:ext cx="58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A+D+K</a:t>
              </a:r>
              <a:endParaRPr lang="en-US" altLang="zh-CN" sz="1800"/>
            </a:p>
          </p:txBody>
        </p:sp>
        <p:sp>
          <p:nvSpPr>
            <p:cNvPr id="7244" name="Rectangle 76"/>
            <p:cNvSpPr>
              <a:spLocks noChangeArrowheads="1"/>
            </p:cNvSpPr>
            <p:nvPr/>
          </p:nvSpPr>
          <p:spPr bwMode="auto">
            <a:xfrm>
              <a:off x="3916" y="2746"/>
              <a:ext cx="5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AK+D</a:t>
              </a:r>
              <a:endParaRPr lang="en-US" altLang="zh-CN" sz="1800"/>
            </a:p>
          </p:txBody>
        </p:sp>
        <p:sp>
          <p:nvSpPr>
            <p:cNvPr id="7245" name="Rectangle 77"/>
            <p:cNvSpPr>
              <a:spLocks noChangeArrowheads="1"/>
            </p:cNvSpPr>
            <p:nvPr/>
          </p:nvSpPr>
          <p:spPr bwMode="auto">
            <a:xfrm>
              <a:off x="4273" y="1854"/>
              <a:ext cx="11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</a:t>
              </a:r>
              <a:endParaRPr lang="en-US" altLang="zh-CN" sz="1800"/>
            </a:p>
          </p:txBody>
        </p:sp>
        <p:sp>
          <p:nvSpPr>
            <p:cNvPr id="7246" name="Rectangle 78"/>
            <p:cNvSpPr>
              <a:spLocks noChangeArrowheads="1"/>
            </p:cNvSpPr>
            <p:nvPr/>
          </p:nvSpPr>
          <p:spPr bwMode="auto">
            <a:xfrm>
              <a:off x="4383" y="1812"/>
              <a:ext cx="11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7" name="Rectangle 79"/>
            <p:cNvSpPr>
              <a:spLocks noChangeArrowheads="1"/>
            </p:cNvSpPr>
            <p:nvPr/>
          </p:nvSpPr>
          <p:spPr bwMode="auto">
            <a:xfrm>
              <a:off x="4498" y="1854"/>
              <a:ext cx="9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D</a:t>
              </a:r>
              <a:endParaRPr lang="en-US" altLang="zh-CN" sz="1800"/>
            </a:p>
          </p:txBody>
        </p:sp>
        <p:sp>
          <p:nvSpPr>
            <p:cNvPr id="7248" name="Rectangle 80"/>
            <p:cNvSpPr>
              <a:spLocks noChangeArrowheads="1"/>
            </p:cNvSpPr>
            <p:nvPr/>
          </p:nvSpPr>
          <p:spPr bwMode="auto">
            <a:xfrm>
              <a:off x="4597" y="1812"/>
              <a:ext cx="1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49" name="Rectangle 81"/>
            <p:cNvSpPr>
              <a:spLocks noChangeArrowheads="1"/>
            </p:cNvSpPr>
            <p:nvPr/>
          </p:nvSpPr>
          <p:spPr bwMode="auto">
            <a:xfrm>
              <a:off x="4711" y="1854"/>
              <a:ext cx="10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K</a:t>
              </a:r>
              <a:endParaRPr lang="en-US" altLang="zh-CN" sz="1800"/>
            </a:p>
          </p:txBody>
        </p:sp>
        <p:sp>
          <p:nvSpPr>
            <p:cNvPr id="7250" name="Rectangle 82"/>
            <p:cNvSpPr>
              <a:spLocks noChangeArrowheads="1"/>
            </p:cNvSpPr>
            <p:nvPr/>
          </p:nvSpPr>
          <p:spPr bwMode="auto">
            <a:xfrm>
              <a:off x="5185" y="2966"/>
              <a:ext cx="46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AD+K</a:t>
              </a:r>
              <a:endParaRPr lang="en-US" altLang="zh-CN" sz="1800"/>
            </a:p>
          </p:txBody>
        </p:sp>
        <p:sp>
          <p:nvSpPr>
            <p:cNvPr id="7251" name="Rectangle 83"/>
            <p:cNvSpPr>
              <a:spLocks noChangeArrowheads="1"/>
            </p:cNvSpPr>
            <p:nvPr/>
          </p:nvSpPr>
          <p:spPr bwMode="auto">
            <a:xfrm>
              <a:off x="3519" y="1933"/>
              <a:ext cx="1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A</a:t>
              </a:r>
              <a:endParaRPr lang="en-US" altLang="zh-CN" sz="1800"/>
            </a:p>
          </p:txBody>
        </p:sp>
        <p:sp>
          <p:nvSpPr>
            <p:cNvPr id="7252" name="Rectangle 84"/>
            <p:cNvSpPr>
              <a:spLocks noChangeArrowheads="1"/>
            </p:cNvSpPr>
            <p:nvPr/>
          </p:nvSpPr>
          <p:spPr bwMode="auto">
            <a:xfrm>
              <a:off x="3701" y="1893"/>
              <a:ext cx="19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...</a:t>
              </a:r>
              <a:endParaRPr lang="en-US" altLang="zh-CN" sz="1800"/>
            </a:p>
          </p:txBody>
        </p:sp>
        <p:sp>
          <p:nvSpPr>
            <p:cNvPr id="7253" name="Rectangle 85"/>
            <p:cNvSpPr>
              <a:spLocks noChangeArrowheads="1"/>
            </p:cNvSpPr>
            <p:nvPr/>
          </p:nvSpPr>
          <p:spPr bwMode="auto">
            <a:xfrm>
              <a:off x="3831" y="1933"/>
              <a:ext cx="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800">
                  <a:solidFill>
                    <a:srgbClr val="000000"/>
                  </a:solidFill>
                </a:rPr>
                <a:t>D</a:t>
              </a:r>
              <a:endParaRPr lang="en-US" altLang="zh-CN" sz="1800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>
              <a:off x="5160" y="2923"/>
              <a:ext cx="45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56" name="Rectangle 88"/>
          <p:cNvSpPr>
            <a:spLocks noGrp="1" noChangeArrowheads="1"/>
          </p:cNvSpPr>
          <p:nvPr>
            <p:ph type="title"/>
          </p:nvPr>
        </p:nvSpPr>
        <p:spPr>
          <a:xfrm>
            <a:off x="181369" y="38887"/>
            <a:ext cx="2464136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催化机理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2135189" y="713835"/>
            <a:ext cx="774223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buFontTx/>
              <a:buBlip>
                <a:blip r:embed="rId2"/>
              </a:buBlip>
            </a:pPr>
            <a:r>
              <a:rPr lang="en-US" altLang="zh-CN" dirty="0"/>
              <a:t>   </a:t>
            </a:r>
            <a:r>
              <a:rPr lang="zh-CN" altLang="en-US" dirty="0"/>
              <a:t>单相</a:t>
            </a:r>
            <a:r>
              <a:rPr lang="en-US" altLang="zh-CN" dirty="0"/>
              <a:t>(</a:t>
            </a:r>
            <a:r>
              <a:rPr lang="zh-CN" altLang="en-US" dirty="0"/>
              <a:t>均相</a:t>
            </a:r>
            <a:r>
              <a:rPr lang="en-US" altLang="zh-CN" dirty="0"/>
              <a:t>)</a:t>
            </a:r>
            <a:r>
              <a:rPr lang="zh-CN" altLang="en-US" dirty="0"/>
              <a:t>催化</a:t>
            </a:r>
            <a:r>
              <a:rPr lang="en-US" altLang="zh-CN" dirty="0"/>
              <a:t>(homogeneous catalysis)</a:t>
            </a:r>
          </a:p>
          <a:p>
            <a:pPr marL="1160463" lvl="4" indent="-246063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催化剂难以从体系中分离出来</a:t>
            </a:r>
            <a:endParaRPr lang="en-US" altLang="zh-CN" dirty="0"/>
          </a:p>
          <a:p>
            <a:pPr algn="just">
              <a:lnSpc>
                <a:spcPct val="200000"/>
              </a:lnSpc>
              <a:buFontTx/>
              <a:buBlip>
                <a:blip r:embed="rId2"/>
              </a:buBlip>
            </a:pPr>
            <a:r>
              <a:rPr lang="en-US" altLang="zh-CN" dirty="0"/>
              <a:t>   </a:t>
            </a:r>
            <a:r>
              <a:rPr lang="zh-CN" altLang="en-US" dirty="0"/>
              <a:t>多相</a:t>
            </a:r>
            <a:r>
              <a:rPr lang="en-US" altLang="zh-CN" dirty="0"/>
              <a:t>(</a:t>
            </a:r>
            <a:r>
              <a:rPr lang="zh-CN" altLang="en-US" dirty="0"/>
              <a:t>非均相</a:t>
            </a:r>
            <a:r>
              <a:rPr lang="en-US" altLang="zh-CN" dirty="0"/>
              <a:t>)</a:t>
            </a:r>
            <a:r>
              <a:rPr lang="zh-CN" altLang="en-US" dirty="0"/>
              <a:t>催化</a:t>
            </a:r>
            <a:r>
              <a:rPr lang="en-US" altLang="zh-CN" dirty="0"/>
              <a:t>(heterogeneous catalysis)</a:t>
            </a:r>
          </a:p>
          <a:p>
            <a:pPr lvl="2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催化活性较差</a:t>
            </a:r>
          </a:p>
          <a:p>
            <a:pPr marL="1160463" lvl="2" indent="-246063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选择性较差</a:t>
            </a:r>
          </a:p>
          <a:p>
            <a:pPr marL="987425" lvl="2" indent="-73025" algn="just">
              <a:lnSpc>
                <a:spcPct val="200000"/>
              </a:lnSpc>
              <a:buBlip>
                <a:blip r:embed="rId3"/>
              </a:buBlip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/>
              <a:t>  对反应机理的研究较困难</a:t>
            </a:r>
            <a:r>
              <a:rPr lang="en-US" altLang="zh-CN" dirty="0"/>
              <a:t> </a:t>
            </a:r>
          </a:p>
        </p:txBody>
      </p:sp>
      <p:sp>
        <p:nvSpPr>
          <p:cNvPr id="41003" name="Rectangle 43"/>
          <p:cNvSpPr>
            <a:spLocks noGrp="1" noChangeArrowheads="1"/>
          </p:cNvSpPr>
          <p:nvPr>
            <p:ph type="title"/>
          </p:nvPr>
        </p:nvSpPr>
        <p:spPr>
          <a:xfrm>
            <a:off x="-678" y="77960"/>
            <a:ext cx="2464136" cy="584775"/>
          </a:xfrm>
          <a:noFill/>
          <a:ln/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催化类型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1231390" y="5708549"/>
            <a:ext cx="100851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酶催化反应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反应物和产物多为液相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dirty="0">
                <a:solidFill>
                  <a:schemeClr val="hlink"/>
                </a:solidFill>
              </a:rPr>
              <a:t>可视为介于单相催化和多相催化之间        </a:t>
            </a:r>
          </a:p>
        </p:txBody>
      </p:sp>
      <p:sp>
        <p:nvSpPr>
          <p:cNvPr id="41006" name="AutoShape 46"/>
          <p:cNvSpPr>
            <a:spLocks noChangeArrowheads="1"/>
          </p:cNvSpPr>
          <p:nvPr/>
        </p:nvSpPr>
        <p:spPr bwMode="auto">
          <a:xfrm>
            <a:off x="547178" y="5330521"/>
            <a:ext cx="684212" cy="684212"/>
          </a:xfrm>
          <a:prstGeom prst="star4">
            <a:avLst>
              <a:gd name="adj" fmla="val 12500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 flipV="1">
            <a:off x="995082" y="5733055"/>
            <a:ext cx="10085293" cy="12273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txBody>
          <a:bodyPr lIns="91452" tIns="45727" rIns="91452" bIns="45727" rtlCol="0" anchor="ctr"/>
          <a:lstStyle/>
          <a:p>
            <a:pPr algn="ctr" defTabSz="1219170">
              <a:defRPr/>
            </a:pPr>
            <a:endParaRPr lang="zh-CN" altLang="en-US" sz="240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6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347" y="690451"/>
            <a:ext cx="1987365" cy="1943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75" y="949903"/>
            <a:ext cx="1987365" cy="1943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43" y="690451"/>
            <a:ext cx="1987365" cy="19433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组合 59"/>
          <p:cNvGrpSpPr/>
          <p:nvPr/>
        </p:nvGrpSpPr>
        <p:grpSpPr>
          <a:xfrm>
            <a:off x="3134831" y="754259"/>
            <a:ext cx="1697140" cy="1872077"/>
            <a:chOff x="8439634" y="3544648"/>
            <a:chExt cx="1611146" cy="1817848"/>
          </a:xfrm>
        </p:grpSpPr>
        <p:sp>
          <p:nvSpPr>
            <p:cNvPr id="61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ysClr val="window" lastClr="FFFFFF">
                      <a:lumMod val="75000"/>
                    </a:sysClr>
                  </a:gs>
                  <a:gs pos="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2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00FF"/>
            </a:solidFill>
            <a:ln w="15875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197008" y="754259"/>
            <a:ext cx="1697140" cy="1872077"/>
            <a:chOff x="8439634" y="3544648"/>
            <a:chExt cx="1611146" cy="1817848"/>
          </a:xfrm>
        </p:grpSpPr>
        <p:sp>
          <p:nvSpPr>
            <p:cNvPr id="64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ysClr val="window" lastClr="FFFFFF">
                      <a:lumMod val="75000"/>
                    </a:sysClr>
                  </a:gs>
                  <a:gs pos="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5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00FF"/>
            </a:solidFill>
            <a:ln w="15875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59186" y="754259"/>
            <a:ext cx="1697140" cy="1872077"/>
            <a:chOff x="8439634" y="3544648"/>
            <a:chExt cx="1611146" cy="1817848"/>
          </a:xfrm>
        </p:grpSpPr>
        <p:sp>
          <p:nvSpPr>
            <p:cNvPr id="67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97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ysClr val="window" lastClr="FFFFFF">
                      <a:lumMod val="75000"/>
                    </a:sysClr>
                  </a:gs>
                  <a:gs pos="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00FF"/>
            </a:solidFill>
            <a:ln w="15875">
              <a:gradFill flip="none" rotWithShape="1">
                <a:gsLst>
                  <a:gs pos="0">
                    <a:sysClr val="window" lastClr="FFFFFF">
                      <a:lumMod val="6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650378" y="1330283"/>
            <a:ext cx="751526" cy="770742"/>
          </a:xfrm>
          <a:prstGeom prst="rect">
            <a:avLst/>
          </a:prstGeom>
          <a:noFill/>
        </p:spPr>
        <p:txBody>
          <a:bodyPr wrap="none" lIns="92729" tIns="46364" rIns="92729" bIns="46364" rtlCol="0">
            <a:spAutoFit/>
          </a:bodyPr>
          <a:lstStyle/>
          <a:p>
            <a:pPr defTabSz="1219170">
              <a:defRPr/>
            </a:pPr>
            <a:r>
              <a:rPr lang="zh-CN" altLang="en-US" sz="4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</a:t>
            </a:r>
            <a:endParaRPr lang="zh-CN" altLang="en-US" sz="4400" kern="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1888" y="1317781"/>
            <a:ext cx="625345" cy="770742"/>
          </a:xfrm>
          <a:prstGeom prst="rect">
            <a:avLst/>
          </a:prstGeom>
          <a:noFill/>
        </p:spPr>
        <p:txBody>
          <a:bodyPr wrap="square" lIns="92729" tIns="46364" rIns="92729" bIns="46364" rtlCol="0">
            <a:spAutoFit/>
          </a:bodyPr>
          <a:lstStyle/>
          <a:p>
            <a:pPr defTabSz="1219170"/>
            <a:r>
              <a:rPr lang="zh-CN" altLang="en-US" sz="4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！</a:t>
            </a:r>
            <a:endParaRPr lang="zh-CN" altLang="en-US" sz="4400" kern="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12554" y="1330283"/>
            <a:ext cx="751526" cy="770742"/>
          </a:xfrm>
          <a:prstGeom prst="rect">
            <a:avLst/>
          </a:prstGeom>
          <a:noFill/>
        </p:spPr>
        <p:txBody>
          <a:bodyPr wrap="none" lIns="92729" tIns="46364" rIns="92729" bIns="46364" rtlCol="0">
            <a:spAutoFit/>
          </a:bodyPr>
          <a:lstStyle/>
          <a:p>
            <a:pPr defTabSz="1219170">
              <a:defRPr/>
            </a:pPr>
            <a:r>
              <a:rPr lang="zh-CN" altLang="en-US" sz="4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</a:t>
            </a:r>
            <a:endParaRPr lang="zh-CN" altLang="en-US" sz="4400" kern="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文本框 2199"/>
          <p:cNvSpPr txBox="1"/>
          <p:nvPr/>
        </p:nvSpPr>
        <p:spPr>
          <a:xfrm>
            <a:off x="3592289" y="5094702"/>
            <a:ext cx="4121666" cy="584790"/>
          </a:xfrm>
          <a:prstGeom prst="rect">
            <a:avLst/>
          </a:prstGeom>
          <a:noFill/>
          <a:ln>
            <a:noFill/>
          </a:ln>
        </p:spPr>
        <p:txBody>
          <a:bodyPr wrap="none" lIns="91452" tIns="45727" rIns="91452" bIns="45727" rtlCol="0">
            <a:spAutoFit/>
          </a:bodyPr>
          <a:lstStyle/>
          <a:p>
            <a:pPr algn="ctr" defTabSz="1219170"/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南方医科大学药学院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176" y="2824301"/>
            <a:ext cx="1689772" cy="1679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62" y="2818497"/>
            <a:ext cx="1738435" cy="1738435"/>
          </a:xfrm>
          <a:prstGeom prst="rect">
            <a:avLst/>
          </a:prstGeom>
        </p:spPr>
      </p:pic>
      <p:sp>
        <p:nvSpPr>
          <p:cNvPr id="23" name="文本框 2199"/>
          <p:cNvSpPr txBox="1"/>
          <p:nvPr/>
        </p:nvSpPr>
        <p:spPr>
          <a:xfrm>
            <a:off x="3186176" y="4579460"/>
            <a:ext cx="1598539" cy="461679"/>
          </a:xfrm>
          <a:prstGeom prst="rect">
            <a:avLst/>
          </a:prstGeom>
          <a:noFill/>
          <a:ln>
            <a:noFill/>
          </a:ln>
        </p:spPr>
        <p:txBody>
          <a:bodyPr wrap="none" lIns="91452" tIns="45727" rIns="91452" bIns="45727" rtlCol="0">
            <a:spAutoFit/>
          </a:bodyPr>
          <a:lstStyle/>
          <a:p>
            <a:pPr algn="ctr" defTabSz="1219170"/>
            <a:r>
              <a:rPr lang="zh-CN" altLang="en-US" sz="2400" b="1" dirty="0">
                <a:solidFill>
                  <a:srgbClr val="0160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学院网站</a:t>
            </a:r>
          </a:p>
        </p:txBody>
      </p:sp>
      <p:sp>
        <p:nvSpPr>
          <p:cNvPr id="24" name="文本框 2199"/>
          <p:cNvSpPr txBox="1"/>
          <p:nvPr/>
        </p:nvSpPr>
        <p:spPr>
          <a:xfrm>
            <a:off x="6370582" y="4556932"/>
            <a:ext cx="1906315" cy="461679"/>
          </a:xfrm>
          <a:prstGeom prst="rect">
            <a:avLst/>
          </a:prstGeom>
          <a:noFill/>
          <a:ln>
            <a:noFill/>
          </a:ln>
        </p:spPr>
        <p:txBody>
          <a:bodyPr wrap="none" lIns="91452" tIns="45727" rIns="91452" bIns="45727" rtlCol="0">
            <a:spAutoFit/>
          </a:bodyPr>
          <a:lstStyle/>
          <a:p>
            <a:pPr algn="ctr" defTabSz="1219170"/>
            <a:r>
              <a:rPr lang="zh-CN" altLang="en-US" sz="2400" b="1" dirty="0">
                <a:solidFill>
                  <a:srgbClr val="0160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微信公众号</a:t>
            </a:r>
          </a:p>
        </p:txBody>
      </p:sp>
      <p:sp>
        <p:nvSpPr>
          <p:cNvPr id="29" name="矩形 28"/>
          <p:cNvSpPr/>
          <p:nvPr/>
        </p:nvSpPr>
        <p:spPr>
          <a:xfrm>
            <a:off x="766482" y="5795639"/>
            <a:ext cx="10972800" cy="120310"/>
          </a:xfrm>
          <a:prstGeom prst="rect">
            <a:avLst/>
          </a:prstGeom>
          <a:solidFill>
            <a:srgbClr val="012E5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641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444372" y="6245225"/>
            <a:ext cx="766428" cy="476250"/>
          </a:xfrm>
        </p:spPr>
        <p:txBody>
          <a:bodyPr/>
          <a:lstStyle/>
          <a:p>
            <a:fld id="{3EBED73A-6C28-43EB-8BE2-D33B3D1D54C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9269" name="AutoShape 5"/>
          <p:cNvSpPr>
            <a:spLocks/>
          </p:cNvSpPr>
          <p:nvPr/>
        </p:nvSpPr>
        <p:spPr bwMode="auto">
          <a:xfrm>
            <a:off x="1811339" y="2311871"/>
            <a:ext cx="433387" cy="3781425"/>
          </a:xfrm>
          <a:prstGeom prst="leftBrace">
            <a:avLst>
              <a:gd name="adj1" fmla="val 72711"/>
              <a:gd name="adj2" fmla="val 50000"/>
            </a:avLst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344739" y="2024063"/>
            <a:ext cx="1627187" cy="51911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FF00"/>
                </a:solidFill>
              </a:rPr>
              <a:t>平均速率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352675" y="5748498"/>
            <a:ext cx="1695450" cy="5191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FF00"/>
                </a:solidFill>
              </a:rPr>
              <a:t>瞬时速率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46102" y="178431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三、平均速率与瞬时速率</a:t>
            </a:r>
          </a:p>
        </p:txBody>
      </p:sp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4152901" y="1846264"/>
          <a:ext cx="2339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815840" imgH="634680" progId="Equation.DSMT4">
                  <p:embed/>
                </p:oleObj>
              </mc:Choice>
              <mc:Fallback>
                <p:oleObj name="Equation" r:id="rId4" imgW="1815840" imgH="634680" progId="Equation.DSMT4">
                  <p:embed/>
                  <p:pic>
                    <p:nvPicPr>
                      <p:cNvPr id="139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1846264"/>
                        <a:ext cx="2339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59290"/>
              </p:ext>
            </p:extLst>
          </p:nvPr>
        </p:nvGraphicFramePr>
        <p:xfrm>
          <a:off x="4152900" y="5553236"/>
          <a:ext cx="48593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3949560" imgH="634680" progId="Equation.DSMT4">
                  <p:embed/>
                </p:oleObj>
              </mc:Choice>
              <mc:Fallback>
                <p:oleObj name="Equation" r:id="rId6" imgW="3949560" imgH="634680" progId="Equation.DSMT4">
                  <p:embed/>
                  <p:pic>
                    <p:nvPicPr>
                      <p:cNvPr id="139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553236"/>
                        <a:ext cx="48593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37" name="Text Box 73"/>
          <p:cNvSpPr txBox="1">
            <a:spLocks noChangeArrowheads="1"/>
          </p:cNvSpPr>
          <p:nvPr/>
        </p:nvSpPr>
        <p:spPr bwMode="auto">
          <a:xfrm>
            <a:off x="3756026" y="981075"/>
            <a:ext cx="3908425" cy="5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2800"/>
              <a:t>2N</a:t>
            </a:r>
            <a:r>
              <a:rPr lang="en-US" altLang="zh-CN" sz="2800" baseline="-25000"/>
              <a:t>2</a:t>
            </a:r>
            <a:r>
              <a:rPr lang="en-US" altLang="zh-CN" sz="2800"/>
              <a:t>O</a:t>
            </a:r>
            <a:r>
              <a:rPr lang="en-US" altLang="zh-CN" sz="2800" baseline="-25000"/>
              <a:t>5  </a:t>
            </a:r>
            <a:r>
              <a:rPr lang="en-US" altLang="zh-CN" sz="2800"/>
              <a:t>= 4NO</a:t>
            </a:r>
            <a:r>
              <a:rPr lang="en-US" altLang="zh-CN" sz="2800" baseline="-25000"/>
              <a:t>2 </a:t>
            </a:r>
            <a:r>
              <a:rPr lang="en-US" altLang="zh-CN" sz="2800"/>
              <a:t>+ O</a:t>
            </a:r>
            <a:r>
              <a:rPr lang="en-US" altLang="zh-CN" sz="2800" baseline="-25000"/>
              <a:t>2</a:t>
            </a:r>
          </a:p>
        </p:txBody>
      </p:sp>
      <p:pic>
        <p:nvPicPr>
          <p:cNvPr id="139339" name="Picture 75" descr="t8-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2840867"/>
            <a:ext cx="3064852" cy="269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81169"/>
            <a:ext cx="12192000" cy="707886"/>
          </a:xfrm>
          <a:ln/>
        </p:spPr>
        <p:txBody>
          <a:bodyPr/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第二节  反应速率理论</a:t>
            </a:r>
          </a:p>
        </p:txBody>
      </p:sp>
      <p:sp>
        <p:nvSpPr>
          <p:cNvPr id="57349" name="Text Box 5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2892425" y="288925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一、碰撞理论与活化能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二、过渡状态理论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24689"/>
            <a:ext cx="697627" cy="707886"/>
          </a:xfrm>
        </p:spPr>
        <p:txBody>
          <a:bodyPr/>
          <a:lstStyle/>
          <a:p>
            <a:r>
              <a:rPr lang="zh-CN" altLang="en-US" sz="4000" dirty="0">
                <a:effectLst/>
                <a:latin typeface="楷体_GB2312"/>
              </a:rPr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830480" y="1295144"/>
            <a:ext cx="4009431" cy="486287"/>
            <a:chOff x="2351584" y="2312876"/>
            <a:chExt cx="4009431" cy="486287"/>
          </a:xfrm>
        </p:grpSpPr>
        <p:sp>
          <p:nvSpPr>
            <p:cNvPr id="5" name="文本框 4"/>
            <p:cNvSpPr txBox="1"/>
            <p:nvPr/>
          </p:nvSpPr>
          <p:spPr>
            <a:xfrm>
              <a:off x="2351584" y="2312876"/>
              <a:ext cx="400943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2HI             H</a:t>
              </a:r>
              <a:r>
                <a:rPr lang="en-US" altLang="zh-CN" sz="3200" baseline="-25000" dirty="0"/>
                <a:t>2</a:t>
              </a:r>
              <a:r>
                <a:rPr lang="en-US" altLang="zh-CN" sz="3200" dirty="0"/>
                <a:t> + I</a:t>
              </a:r>
              <a:r>
                <a:rPr lang="en-US" altLang="zh-CN" sz="3200" baseline="-25000" dirty="0"/>
                <a:t>2</a:t>
              </a:r>
              <a:r>
                <a:rPr lang="en-US" altLang="zh-CN" sz="3200" dirty="0"/>
                <a:t>      </a:t>
              </a:r>
              <a:endParaRPr lang="zh-CN" altLang="en-US" sz="3200" dirty="0"/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3431704" y="2528649"/>
              <a:ext cx="684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6388" y="1796718"/>
            <a:ext cx="6719712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cs typeface="Times New Roman" panose="02020603050405020304" pitchFamily="18" charset="0"/>
              </a:rPr>
              <a:t>1.0 </a:t>
            </a:r>
            <a:r>
              <a:rPr lang="en-US" altLang="zh-CN" sz="2800" dirty="0" err="1">
                <a:cs typeface="Times New Roman" panose="02020603050405020304" pitchFamily="18" charset="0"/>
              </a:rPr>
              <a:t>mol</a:t>
            </a:r>
            <a:r>
              <a:rPr lang="en-US" altLang="zh-CN" sz="2800" dirty="0">
                <a:cs typeface="Times New Roman" panose="02020603050405020304" pitchFamily="18" charset="0"/>
              </a:rPr>
              <a:t>/L </a:t>
            </a:r>
            <a:r>
              <a:rPr lang="zh-CN" altLang="en-US" sz="2800" dirty="0"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cs typeface="Times New Roman" panose="02020603050405020304" pitchFamily="18" charset="0"/>
              </a:rPr>
              <a:t>HI, </a:t>
            </a:r>
            <a:r>
              <a:rPr lang="zh-CN" altLang="en-US" sz="2800" dirty="0">
                <a:cs typeface="Times New Roman" panose="02020603050405020304" pitchFamily="18" charset="0"/>
              </a:rPr>
              <a:t>按分子碰撞频率所对应的反应速度为</a:t>
            </a:r>
            <a:r>
              <a:rPr lang="en-US" altLang="zh-CN" sz="2800" dirty="0"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11 </a:t>
            </a:r>
            <a:r>
              <a:rPr lang="en-US" altLang="zh-CN" sz="2800" dirty="0">
                <a:cs typeface="Times New Roman" panose="02020603050405020304" pitchFamily="18" charset="0"/>
              </a:rPr>
              <a:t>mol·L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cs typeface="Times New Roman" panose="02020603050405020304" pitchFamily="18" charset="0"/>
              </a:rPr>
              <a:t>·S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cs typeface="Times New Roman" panose="02020603050405020304" pitchFamily="18" charset="0"/>
              </a:rPr>
              <a:t>实际反应速率为：</a:t>
            </a:r>
            <a:r>
              <a:rPr lang="en-US" altLang="zh-CN" sz="2800" dirty="0">
                <a:cs typeface="Times New Roman" panose="02020603050405020304" pitchFamily="18" charset="0"/>
              </a:rPr>
              <a:t>3.5×10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-7 </a:t>
            </a:r>
            <a:r>
              <a:rPr lang="en-US" altLang="zh-CN" sz="2800" dirty="0">
                <a:cs typeface="Times New Roman" panose="02020603050405020304" pitchFamily="18" charset="0"/>
              </a:rPr>
              <a:t>mol·L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cs typeface="Times New Roman" panose="02020603050405020304" pitchFamily="18" charset="0"/>
              </a:rPr>
              <a:t>·S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  <a:endParaRPr lang="zh-CN" altLang="en-US" sz="2800" baseline="30000" dirty="0"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1"/>
          <a:stretch/>
        </p:blipFill>
        <p:spPr>
          <a:xfrm>
            <a:off x="6996100" y="847191"/>
            <a:ext cx="4879562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28E6D-4D96-4488-97D6-5A0F17E58FA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116632"/>
            <a:ext cx="2847975" cy="579437"/>
          </a:xfrm>
        </p:spPr>
        <p:txBody>
          <a:bodyPr/>
          <a:lstStyle/>
          <a:p>
            <a:r>
              <a:rPr lang="zh-CN" altLang="en-US" dirty="0"/>
              <a:t>一、  碰撞理论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35332" y="1328770"/>
            <a:ext cx="1898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</a:rPr>
              <a:t>基本假定</a:t>
            </a:r>
            <a:r>
              <a:rPr lang="en-US" altLang="zh-CN" sz="2800" dirty="0">
                <a:solidFill>
                  <a:schemeClr val="accent2"/>
                </a:solidFill>
                <a:latin typeface="楷体_GB2312" pitchFamily="49" charset="-122"/>
              </a:rPr>
              <a:t>: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35332" y="1774565"/>
            <a:ext cx="70568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200000"/>
              </a:lnSpc>
              <a:spcBef>
                <a:spcPct val="0"/>
              </a:spcBef>
              <a:buFontTx/>
              <a:buAutoNum type="circleNumDbPlain"/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en-US" altLang="zh-CN" sz="2800" dirty="0">
                <a:latin typeface="楷体_GB2312" pitchFamily="49" charset="-122"/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分子必须经过碰撞才能发生反应</a:t>
            </a:r>
            <a:r>
              <a:rPr lang="en-US" altLang="zh-CN" sz="2800" dirty="0">
                <a:latin typeface="楷体_GB2312" pitchFamily="49" charset="-122"/>
              </a:rPr>
              <a:t>, </a:t>
            </a:r>
            <a:r>
              <a:rPr lang="zh-CN" altLang="en-US" sz="2800" dirty="0">
                <a:latin typeface="楷体_GB2312" pitchFamily="49" charset="-122"/>
              </a:rPr>
              <a:t>但却不是每次碰撞都能发生反应。</a:t>
            </a:r>
          </a:p>
          <a:p>
            <a:pPr marL="342900" indent="-342900" algn="just">
              <a:lnSpc>
                <a:spcPct val="200000"/>
              </a:lnSpc>
              <a:spcBef>
                <a:spcPct val="0"/>
              </a:spcBef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zh-CN" altLang="en-US" sz="2800" dirty="0">
                <a:latin typeface="楷体_GB2312" pitchFamily="49" charset="-122"/>
              </a:rPr>
              <a:t>② 只有活化分子之间的碰撞才是有效碰撞。</a:t>
            </a:r>
          </a:p>
          <a:p>
            <a:pPr marL="342900" indent="-342900" algn="just">
              <a:lnSpc>
                <a:spcPct val="200000"/>
              </a:lnSpc>
              <a:spcBef>
                <a:spcPct val="0"/>
              </a:spcBef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zh-CN" altLang="en-US" sz="2800" dirty="0">
                <a:latin typeface="楷体_GB2312" pitchFamily="49" charset="-122"/>
              </a:rPr>
              <a:t>③ 单位时间单位体积内发生的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</a:rPr>
              <a:t>有效碰撞</a:t>
            </a:r>
            <a:r>
              <a:rPr lang="zh-CN" altLang="en-US" sz="2800" dirty="0">
                <a:latin typeface="楷体_GB2312" pitchFamily="49" charset="-122"/>
              </a:rPr>
              <a:t>次数就是化学反应的速率。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1" y="30207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64" y="2168860"/>
            <a:ext cx="4381507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theme/theme1.xml><?xml version="1.0" encoding="utf-8"?>
<a:theme xmlns:a="http://schemas.openxmlformats.org/drawingml/2006/main" name="6.1">
  <a:themeElements>
    <a:clrScheme name="6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.1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6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.3">
  <a:themeElements>
    <a:clrScheme name="6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.3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2259</TotalTime>
  <Words>4327</Words>
  <Application>Microsoft Office PowerPoint</Application>
  <PresentationFormat>宽屏</PresentationFormat>
  <Paragraphs>495</Paragraphs>
  <Slides>55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黑体</vt:lpstr>
      <vt:lpstr>华文新魏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Franklin Gothic Medium</vt:lpstr>
      <vt:lpstr>Times New Roman</vt:lpstr>
      <vt:lpstr>Wingdings</vt:lpstr>
      <vt:lpstr>6.1</vt:lpstr>
      <vt:lpstr>6.3</vt:lpstr>
      <vt:lpstr>Equation</vt:lpstr>
      <vt:lpstr>公式</vt:lpstr>
      <vt:lpstr>文档</vt:lpstr>
      <vt:lpstr>Equation.3</vt:lpstr>
      <vt:lpstr>Equation.DSMT4</vt:lpstr>
      <vt:lpstr>第七章  化学动力学</vt:lpstr>
      <vt:lpstr>第七章  化学动力学</vt:lpstr>
      <vt:lpstr>第一节  反应速率的表示方法</vt:lpstr>
      <vt:lpstr>一、反应速率的表示方法一</vt:lpstr>
      <vt:lpstr>二、反应速率的表示方法二</vt:lpstr>
      <vt:lpstr>PowerPoint 演示文稿</vt:lpstr>
      <vt:lpstr>第二节  反应速率理论</vt:lpstr>
      <vt:lpstr>例</vt:lpstr>
      <vt:lpstr>一、  碰撞理论</vt:lpstr>
      <vt:lpstr>一、碰撞理论</vt:lpstr>
      <vt:lpstr>PowerPoint 演示文稿</vt:lpstr>
      <vt:lpstr>例</vt:lpstr>
      <vt:lpstr>PowerPoint 演示文稿</vt:lpstr>
      <vt:lpstr>过渡态理论(transition state theory）</vt:lpstr>
      <vt:lpstr>二、 过渡态理论(transition state theory, TST） </vt:lpstr>
      <vt:lpstr>第三节 浓度对化学反应速率的影响</vt:lpstr>
      <vt:lpstr>一、基元反应与复合反应</vt:lpstr>
      <vt:lpstr>二、速率方程与质量作用定律程</vt:lpstr>
      <vt:lpstr>二、速率方程与质量作用定律程</vt:lpstr>
      <vt:lpstr>三、反应分子数与反应级数</vt:lpstr>
      <vt:lpstr>反应级数 </vt:lpstr>
      <vt:lpstr>四、  简单级数反应的速率方程</vt:lpstr>
      <vt:lpstr>一. 一级反应</vt:lpstr>
      <vt:lpstr>一. 一级反应</vt:lpstr>
      <vt:lpstr>一. 一级反应</vt:lpstr>
      <vt:lpstr>一. 一级反应</vt:lpstr>
      <vt:lpstr>PowerPoint 演示文稿</vt:lpstr>
      <vt:lpstr>PowerPoint 演示文稿</vt:lpstr>
      <vt:lpstr>PowerPoint 演示文稿</vt:lpstr>
      <vt:lpstr>PowerPoint 演示文稿</vt:lpstr>
      <vt:lpstr>简单级数反应的速率方程</vt:lpstr>
      <vt:lpstr>二. 简单二级反应</vt:lpstr>
      <vt:lpstr>二. 简单二级反应</vt:lpstr>
      <vt:lpstr>二. 二级反应</vt:lpstr>
      <vt:lpstr>二. 简单二级反应——特征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第四节  温度对反应速率的影响 </vt:lpstr>
      <vt:lpstr>一. 阿仑尼乌斯经验公式</vt:lpstr>
      <vt:lpstr>PowerPoint 演示文稿</vt:lpstr>
      <vt:lpstr>一. 阿仑尼乌斯经验公式</vt:lpstr>
      <vt:lpstr>一. 阿仑尼乌斯经验公式</vt:lpstr>
      <vt:lpstr>PowerPoint 演示文稿</vt:lpstr>
      <vt:lpstr>PowerPoint 演示文稿</vt:lpstr>
      <vt:lpstr>PowerPoint 演示文稿</vt:lpstr>
      <vt:lpstr>第五节  催化反应 </vt:lpstr>
      <vt:lpstr> 催化作用的基本概念 </vt:lpstr>
      <vt:lpstr>催化剂基本特征</vt:lpstr>
      <vt:lpstr>二. 催化机理</vt:lpstr>
      <vt:lpstr>二. 催化机理</vt:lpstr>
      <vt:lpstr>三. 催化类型</vt:lpstr>
      <vt:lpstr>PowerPoint 演示文稿</vt:lpstr>
    </vt:vector>
  </TitlesOfParts>
  <Company>pharm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化学动力学</dc:title>
  <dc:creator>LinBing</dc:creator>
  <cp:lastModifiedBy>zhongzhen</cp:lastModifiedBy>
  <cp:revision>495</cp:revision>
  <dcterms:created xsi:type="dcterms:W3CDTF">2007-04-14T07:34:02Z</dcterms:created>
  <dcterms:modified xsi:type="dcterms:W3CDTF">2021-11-19T01:19:31Z</dcterms:modified>
</cp:coreProperties>
</file>