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58"/>
  </p:notesMasterIdLst>
  <p:sldIdLst>
    <p:sldId id="325" r:id="rId4"/>
    <p:sldId id="256" r:id="rId5"/>
    <p:sldId id="315" r:id="rId6"/>
    <p:sldId id="289" r:id="rId7"/>
    <p:sldId id="259" r:id="rId8"/>
    <p:sldId id="291" r:id="rId9"/>
    <p:sldId id="293" r:id="rId10"/>
    <p:sldId id="290" r:id="rId11"/>
    <p:sldId id="260" r:id="rId12"/>
    <p:sldId id="294" r:id="rId13"/>
    <p:sldId id="296" r:id="rId14"/>
    <p:sldId id="309" r:id="rId15"/>
    <p:sldId id="264" r:id="rId16"/>
    <p:sldId id="265" r:id="rId17"/>
    <p:sldId id="266" r:id="rId18"/>
    <p:sldId id="267" r:id="rId19"/>
    <p:sldId id="268" r:id="rId20"/>
    <p:sldId id="297" r:id="rId21"/>
    <p:sldId id="272" r:id="rId22"/>
    <p:sldId id="276" r:id="rId23"/>
    <p:sldId id="270" r:id="rId24"/>
    <p:sldId id="271" r:id="rId25"/>
    <p:sldId id="281" r:id="rId26"/>
    <p:sldId id="282" r:id="rId27"/>
    <p:sldId id="283" r:id="rId28"/>
    <p:sldId id="284" r:id="rId29"/>
    <p:sldId id="298" r:id="rId30"/>
    <p:sldId id="299" r:id="rId31"/>
    <p:sldId id="286" r:id="rId32"/>
    <p:sldId id="300" r:id="rId33"/>
    <p:sldId id="301" r:id="rId34"/>
    <p:sldId id="274" r:id="rId35"/>
    <p:sldId id="275" r:id="rId36"/>
    <p:sldId id="302" r:id="rId37"/>
    <p:sldId id="303" r:id="rId38"/>
    <p:sldId id="305" r:id="rId39"/>
    <p:sldId id="320" r:id="rId40"/>
    <p:sldId id="321" r:id="rId41"/>
    <p:sldId id="304" r:id="rId42"/>
    <p:sldId id="310" r:id="rId43"/>
    <p:sldId id="307" r:id="rId44"/>
    <p:sldId id="308" r:id="rId45"/>
    <p:sldId id="322" r:id="rId46"/>
    <p:sldId id="323" r:id="rId47"/>
    <p:sldId id="324" r:id="rId48"/>
    <p:sldId id="306" r:id="rId49"/>
    <p:sldId id="311" r:id="rId50"/>
    <p:sldId id="312" r:id="rId51"/>
    <p:sldId id="313" r:id="rId52"/>
    <p:sldId id="314" r:id="rId53"/>
    <p:sldId id="316" r:id="rId54"/>
    <p:sldId id="318" r:id="rId55"/>
    <p:sldId id="317" r:id="rId56"/>
    <p:sldId id="319"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20" autoAdjust="0"/>
  </p:normalViewPr>
  <p:slideViewPr>
    <p:cSldViewPr>
      <p:cViewPr varScale="1">
        <p:scale>
          <a:sx n="103" d="100"/>
          <a:sy n="103" d="100"/>
        </p:scale>
        <p:origin x="792"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2.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e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image" Target="../media/image58.e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image" Target="../media/image6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2C23C07-B22E-4389-AA1D-8DD5DFE95370}" type="datetimeFigureOut">
              <a:rPr lang="zh-CN" altLang="en-US" smtClean="0"/>
              <a:t>2021/10/26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D1F7DE-8408-4E1F-BC88-6BCE5019AA6E}" type="slidenum">
              <a:rPr lang="zh-CN" altLang="en-US" smtClean="0"/>
              <a:t>‹#›</a:t>
            </a:fld>
            <a:endParaRPr lang="zh-CN" altLang="en-US"/>
          </a:p>
        </p:txBody>
      </p:sp>
    </p:spTree>
    <p:extLst>
      <p:ext uri="{BB962C8B-B14F-4D97-AF65-F5344CB8AC3E}">
        <p14:creationId xmlns:p14="http://schemas.microsoft.com/office/powerpoint/2010/main" val="12077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 任何氧化还原反应根据电子的得失或偏移可以分成两个氧化还原半反应（</a:t>
            </a:r>
            <a:r>
              <a:rPr lang="en-US" altLang="zh-CN" sz="1200" kern="1200" dirty="0">
                <a:solidFill>
                  <a:schemeClr val="tx1"/>
                </a:solidFill>
                <a:effectLst/>
                <a:latin typeface="+mn-lt"/>
                <a:ea typeface="+mn-ea"/>
                <a:cs typeface="+mn-cs"/>
              </a:rPr>
              <a:t>redox half-reaction</a:t>
            </a:r>
            <a:r>
              <a:rPr lang="zh-CN" altLang="zh-CN" sz="1200" kern="1200" dirty="0">
                <a:solidFill>
                  <a:schemeClr val="tx1"/>
                </a:solidFill>
                <a:effectLst/>
                <a:latin typeface="+mn-lt"/>
                <a:ea typeface="+mn-ea"/>
                <a:cs typeface="+mn-cs"/>
              </a:rPr>
              <a:t>），一个是氧化剂被还原的半反应，一个是还原剂被氧化的半反应。例如，</a:t>
            </a:r>
          </a:p>
          <a:p>
            <a:r>
              <a:rPr lang="en-US" altLang="zh-CN" sz="1200" kern="1200" dirty="0">
                <a:solidFill>
                  <a:schemeClr val="tx1"/>
                </a:solidFill>
                <a:effectLst/>
                <a:latin typeface="+mn-lt"/>
                <a:ea typeface="+mn-ea"/>
                <a:cs typeface="+mn-cs"/>
              </a:rPr>
              <a:t>Cu</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Zn  Cu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Zn</a:t>
            </a:r>
            <a:r>
              <a:rPr lang="en-US" altLang="zh-CN" sz="1200" kern="1200" baseline="30000" dirty="0">
                <a:solidFill>
                  <a:schemeClr val="tx1"/>
                </a:solidFill>
                <a:effectLst/>
                <a:latin typeface="+mn-lt"/>
                <a:ea typeface="+mn-ea"/>
                <a:cs typeface="+mn-cs"/>
              </a:rPr>
              <a:t>2+</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可分成：</a:t>
            </a:r>
            <a:r>
              <a:rPr lang="en-US" altLang="zh-CN" sz="1200" kern="1200" dirty="0">
                <a:solidFill>
                  <a:schemeClr val="tx1"/>
                </a:solidFill>
                <a:effectLst/>
                <a:latin typeface="+mn-lt"/>
                <a:ea typeface="+mn-ea"/>
                <a:cs typeface="+mn-cs"/>
              </a:rPr>
              <a:t>                 Zn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2e</a:t>
            </a:r>
            <a:r>
              <a:rPr lang="en-US" altLang="zh-CN" sz="1200" kern="1200" baseline="300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Zn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（氧化反应）</a:t>
            </a:r>
          </a:p>
          <a:p>
            <a:r>
              <a:rPr lang="en-US" altLang="zh-CN" sz="1200" kern="1200" dirty="0">
                <a:solidFill>
                  <a:schemeClr val="tx1"/>
                </a:solidFill>
                <a:effectLst/>
                <a:latin typeface="+mn-lt"/>
                <a:ea typeface="+mn-ea"/>
                <a:cs typeface="+mn-cs"/>
              </a:rPr>
              <a:t>                         Cu</a:t>
            </a:r>
            <a:r>
              <a:rPr lang="en-US" altLang="zh-CN" sz="1200" kern="1200" baseline="300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2e</a:t>
            </a:r>
            <a:r>
              <a:rPr lang="en-US" altLang="zh-CN" sz="1200" kern="1200" baseline="300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Cu               </a:t>
            </a:r>
            <a:r>
              <a:rPr lang="zh-CN" altLang="zh-CN" sz="1200" kern="1200" dirty="0">
                <a:solidFill>
                  <a:schemeClr val="tx1"/>
                </a:solidFill>
                <a:effectLst/>
                <a:latin typeface="+mn-lt"/>
                <a:ea typeface="+mn-ea"/>
                <a:cs typeface="+mn-cs"/>
              </a:rPr>
              <a:t>（还原反应）</a:t>
            </a:r>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8</a:t>
            </a:fld>
            <a:endParaRPr lang="zh-CN" altLang="en-US"/>
          </a:p>
        </p:txBody>
      </p:sp>
    </p:spTree>
    <p:extLst>
      <p:ext uri="{BB962C8B-B14F-4D97-AF65-F5344CB8AC3E}">
        <p14:creationId xmlns:p14="http://schemas.microsoft.com/office/powerpoint/2010/main" val="1704669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27</a:t>
            </a:fld>
            <a:endParaRPr lang="zh-CN" altLang="en-US"/>
          </a:p>
        </p:txBody>
      </p:sp>
    </p:spTree>
    <p:extLst>
      <p:ext uri="{BB962C8B-B14F-4D97-AF65-F5344CB8AC3E}">
        <p14:creationId xmlns:p14="http://schemas.microsoft.com/office/powerpoint/2010/main" val="1918496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47</a:t>
            </a:fld>
            <a:endParaRPr lang="zh-CN" altLang="en-US"/>
          </a:p>
        </p:txBody>
      </p:sp>
    </p:spTree>
    <p:extLst>
      <p:ext uri="{BB962C8B-B14F-4D97-AF65-F5344CB8AC3E}">
        <p14:creationId xmlns:p14="http://schemas.microsoft.com/office/powerpoint/2010/main" val="1757436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48</a:t>
            </a:fld>
            <a:endParaRPr lang="zh-CN" altLang="en-US"/>
          </a:p>
        </p:txBody>
      </p:sp>
    </p:spTree>
    <p:extLst>
      <p:ext uri="{BB962C8B-B14F-4D97-AF65-F5344CB8AC3E}">
        <p14:creationId xmlns:p14="http://schemas.microsoft.com/office/powerpoint/2010/main" val="80386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氧化还原反应分两处进行，电子通过外在电路进行传递，定向流动并产生电流的装置即为原电池</a:t>
            </a:r>
            <a:endParaRPr kumimoji="1"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1" dirty="0"/>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可逆电池：</a:t>
            </a:r>
            <a:r>
              <a:rPr kumimoji="1" lang="zh-CN" altLang="en-US" b="1" dirty="0">
                <a:solidFill>
                  <a:srgbClr val="FF0000"/>
                </a:solidFill>
                <a:latin typeface="楷体_GB2312" pitchFamily="49" charset="-122"/>
                <a:ea typeface="楷体_GB2312" pitchFamily="49" charset="-122"/>
              </a:rPr>
              <a:t>化学反应可逆，即电池充、放电反应互为逆反应 </a:t>
            </a:r>
            <a:endParaRPr kumimoji="1" lang="en-US" altLang="zh-CN" b="1" dirty="0">
              <a:solidFill>
                <a:srgbClr val="FF0000"/>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1" dirty="0">
              <a:solidFill>
                <a:srgbClr val="FF0000"/>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t>不可逆电池：</a:t>
            </a:r>
            <a:r>
              <a:rPr kumimoji="1" lang="zh-CN" altLang="en-US" b="1" dirty="0">
                <a:latin typeface="Times New Roman" pitchFamily="18" charset="0"/>
                <a:ea typeface="楷体_GB2312" pitchFamily="49" charset="-122"/>
              </a:rPr>
              <a:t>若电池充、放电时，反应不可逆，则为不可逆电池。如将金属铜和锌插入稀硫酸中构成的电池就不是可逆电池。</a:t>
            </a:r>
            <a:endParaRPr kumimoji="1" lang="en-US" altLang="zh-CN" b="1" dirty="0">
              <a:latin typeface="Times New Roman" pitchFamily="18" charset="0"/>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zh-CN" b="1" dirty="0">
              <a:latin typeface="Times New Roman" pitchFamily="18" charset="0"/>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latin typeface="Times New Roman" pitchFamily="18" charset="0"/>
                <a:ea typeface="楷体_GB2312" pitchFamily="49" charset="-122"/>
              </a:rPr>
              <a:t>电极</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10</a:t>
            </a:fld>
            <a:endParaRPr lang="zh-CN" altLang="en-US"/>
          </a:p>
        </p:txBody>
      </p:sp>
    </p:spTree>
    <p:extLst>
      <p:ext uri="{BB962C8B-B14F-4D97-AF65-F5344CB8AC3E}">
        <p14:creationId xmlns:p14="http://schemas.microsoft.com/office/powerpoint/2010/main" val="3976263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1200" b="1" dirty="0">
                <a:ea typeface="楷体_GB2312" pitchFamily="49" charset="-122"/>
              </a:rPr>
              <a:t>惰性金属在这里不仅起导电作用，还有促进电极平衡建立的作用，使用最多的金属是铂</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14</a:t>
            </a:fld>
            <a:endParaRPr lang="zh-CN" altLang="en-US"/>
          </a:p>
        </p:txBody>
      </p:sp>
    </p:spTree>
    <p:extLst>
      <p:ext uri="{BB962C8B-B14F-4D97-AF65-F5344CB8AC3E}">
        <p14:creationId xmlns:p14="http://schemas.microsoft.com/office/powerpoint/2010/main" val="107312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solidFill>
                  <a:srgbClr val="0033CC"/>
                </a:solidFill>
                <a:latin typeface="Times New Roman" pitchFamily="18" charset="0"/>
                <a:ea typeface="楷体_GB2312" pitchFamily="49" charset="-122"/>
              </a:rPr>
              <a:t>甘汞电极制作简单，电势稳定，使用方便，常用作参比电极。</a:t>
            </a:r>
            <a:endParaRPr lang="zh-CN" altLang="en-US" b="1" dirty="0">
              <a:solidFill>
                <a:srgbClr val="0033CC"/>
              </a:solidFill>
              <a:latin typeface="Times New Roman" pitchFamily="18" charset="0"/>
              <a:ea typeface="楷体_GB2312" pitchFamily="49" charset="-122"/>
            </a:endParaRP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15</a:t>
            </a:fld>
            <a:endParaRPr lang="zh-CN" altLang="en-US"/>
          </a:p>
        </p:txBody>
      </p:sp>
    </p:spTree>
    <p:extLst>
      <p:ext uri="{BB962C8B-B14F-4D97-AF65-F5344CB8AC3E}">
        <p14:creationId xmlns:p14="http://schemas.microsoft.com/office/powerpoint/2010/main" val="595849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b="1" dirty="0">
                <a:solidFill>
                  <a:srgbClr val="0033CC"/>
                </a:solidFill>
                <a:latin typeface="Times New Roman" pitchFamily="18" charset="0"/>
                <a:ea typeface="楷体_GB2312" pitchFamily="49" charset="-122"/>
              </a:rPr>
              <a:t>这类电极中的惰性金属仅起导电作用。由于电极反应只涉及到组成电极的溶液中离子间的氧化</a:t>
            </a:r>
            <a:r>
              <a:rPr kumimoji="1" lang="en-US" altLang="zh-CN" b="1" dirty="0">
                <a:solidFill>
                  <a:srgbClr val="0033CC"/>
                </a:solidFill>
                <a:latin typeface="Times New Roman" pitchFamily="18" charset="0"/>
                <a:ea typeface="楷体_GB2312" pitchFamily="49" charset="-122"/>
              </a:rPr>
              <a:t>-</a:t>
            </a:r>
            <a:r>
              <a:rPr kumimoji="1" lang="zh-CN" altLang="en-US" b="1" dirty="0">
                <a:solidFill>
                  <a:srgbClr val="0033CC"/>
                </a:solidFill>
                <a:latin typeface="Times New Roman" pitchFamily="18" charset="0"/>
                <a:ea typeface="楷体_GB2312" pitchFamily="49" charset="-122"/>
              </a:rPr>
              <a:t>还原反应，故又称氧化还原电极。</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17</a:t>
            </a:fld>
            <a:endParaRPr lang="zh-CN" altLang="en-US"/>
          </a:p>
        </p:txBody>
      </p:sp>
    </p:spTree>
    <p:extLst>
      <p:ext uri="{BB962C8B-B14F-4D97-AF65-F5344CB8AC3E}">
        <p14:creationId xmlns:p14="http://schemas.microsoft.com/office/powerpoint/2010/main" val="3593122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0033CC"/>
                </a:solidFill>
                <a:latin typeface="楷体_GB2312" pitchFamily="49" charset="-122"/>
                <a:ea typeface="楷体_GB2312" pitchFamily="49" charset="-122"/>
              </a:rPr>
              <a:t>如果将金属浸入含有该金属离子的水溶液中，在固液界面处也将形成双电层，</a:t>
            </a:r>
            <a:endParaRPr lang="en-US" altLang="zh-CN" b="1" baseline="0" dirty="0">
              <a:solidFill>
                <a:srgbClr val="0033CC"/>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0033CC"/>
                </a:solidFill>
                <a:latin typeface="楷体_GB2312" pitchFamily="49" charset="-122"/>
                <a:ea typeface="楷体_GB2312" pitchFamily="49" charset="-122"/>
              </a:rPr>
              <a:t>只是当溶液中的金属离子更容易获得电子时，金属表面带正电，而液相带负电。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0033CC"/>
                </a:solidFill>
                <a:latin typeface="楷体_GB2312" pitchFamily="49" charset="-122"/>
                <a:ea typeface="楷体_GB2312" pitchFamily="49" charset="-122"/>
              </a:rPr>
              <a:t>金属</a:t>
            </a:r>
            <a:r>
              <a:rPr lang="en-US" altLang="zh-CN" b="1" baseline="0" dirty="0">
                <a:solidFill>
                  <a:srgbClr val="0033CC"/>
                </a:solidFill>
                <a:latin typeface="楷体_GB2312" pitchFamily="49" charset="-122"/>
                <a:ea typeface="楷体_GB2312" pitchFamily="49" charset="-122"/>
              </a:rPr>
              <a:t>-</a:t>
            </a:r>
            <a:r>
              <a:rPr lang="zh-CN" altLang="en-US" b="1" baseline="0" dirty="0">
                <a:solidFill>
                  <a:srgbClr val="0033CC"/>
                </a:solidFill>
                <a:latin typeface="楷体_GB2312" pitchFamily="49" charset="-122"/>
                <a:ea typeface="楷体_GB2312" pitchFamily="49" charset="-122"/>
              </a:rPr>
              <a:t>溶液界面上双电层的存在，阻止了金属离子进一步向溶液中的溶入或向电极表面的沉积，最后达成平衡，形成电势差，称为电极</a:t>
            </a:r>
            <a:r>
              <a:rPr lang="en-US" altLang="zh-CN" b="1" baseline="0" dirty="0">
                <a:solidFill>
                  <a:srgbClr val="0033CC"/>
                </a:solidFill>
                <a:latin typeface="楷体_GB2312" pitchFamily="49" charset="-122"/>
                <a:ea typeface="楷体_GB2312" pitchFamily="49" charset="-122"/>
              </a:rPr>
              <a:t>-</a:t>
            </a:r>
            <a:r>
              <a:rPr lang="zh-CN" altLang="en-US" b="1" baseline="0" dirty="0">
                <a:solidFill>
                  <a:srgbClr val="0033CC"/>
                </a:solidFill>
                <a:latin typeface="楷体_GB2312" pitchFamily="49" charset="-122"/>
                <a:ea typeface="楷体_GB2312" pitchFamily="49" charset="-122"/>
              </a:rPr>
              <a:t>溶液界面电势差。 </a:t>
            </a: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FF3300"/>
                </a:solidFill>
                <a:ea typeface="楷体_GB2312" pitchFamily="49" charset="-122"/>
              </a:rPr>
              <a:t>接触电势</a:t>
            </a:r>
            <a:endParaRPr lang="en-US" altLang="zh-CN" b="1" baseline="0" dirty="0">
              <a:solidFill>
                <a:srgbClr val="FF3300"/>
              </a:solidFill>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FF3300"/>
                </a:solidFill>
                <a:latin typeface="楷体_GB2312" pitchFamily="49" charset="-122"/>
                <a:ea typeface="楷体_GB2312" pitchFamily="49" charset="-122"/>
              </a:rPr>
              <a:t>液体接界电势</a:t>
            </a:r>
            <a:endParaRPr lang="en-US" altLang="zh-CN" b="1" baseline="0" dirty="0">
              <a:solidFill>
                <a:srgbClr val="FF3300"/>
              </a:solidFill>
              <a:latin typeface="楷体_GB2312" pitchFamily="49" charset="-122"/>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FF3300"/>
                </a:solidFill>
                <a:ea typeface="楷体_GB2312" pitchFamily="49" charset="-122"/>
              </a:rPr>
              <a:t>电极电势受压力，温度以及溶液中离子浓度的影响</a:t>
            </a:r>
            <a:endParaRPr lang="en-US" altLang="zh-CN" b="1" baseline="0" dirty="0">
              <a:solidFill>
                <a:srgbClr val="FF3300"/>
              </a:solidFill>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FF3300"/>
                </a:solidFill>
                <a:ea typeface="楷体_GB2312" pitchFamily="49" charset="-122"/>
              </a:rPr>
              <a:t>金属越活泼，电势越低，越不活泼电势越高</a:t>
            </a:r>
            <a:endParaRPr lang="en-US" altLang="zh-CN" b="1" baseline="0" dirty="0">
              <a:solidFill>
                <a:srgbClr val="FF3300"/>
              </a:solidFill>
              <a:ea typeface="楷体_GB2312" pitchFamily="49"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baseline="0" dirty="0">
                <a:solidFill>
                  <a:srgbClr val="FF3300"/>
                </a:solidFill>
                <a:ea typeface="楷体_GB2312" pitchFamily="49" charset="-122"/>
              </a:rPr>
              <a:t>同种金属电极中，金属离子浓度越大，电势越高，浓度越小，电势越低。</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20</a:t>
            </a:fld>
            <a:endParaRPr lang="zh-CN" altLang="en-US"/>
          </a:p>
        </p:txBody>
      </p:sp>
    </p:spTree>
    <p:extLst>
      <p:ext uri="{BB962C8B-B14F-4D97-AF65-F5344CB8AC3E}">
        <p14:creationId xmlns:p14="http://schemas.microsoft.com/office/powerpoint/2010/main" val="2724534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dirty="0">
                <a:solidFill>
                  <a:srgbClr val="0033CC"/>
                </a:solidFill>
                <a:latin typeface="Times New Roman" pitchFamily="18" charset="0"/>
                <a:ea typeface="楷体_GB2312" pitchFamily="49" charset="-122"/>
              </a:rPr>
              <a:t>韦斯顿标准电池温度系数小、高度稳定和高度可逆，在定温下有恒定的电池电动势。 </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22</a:t>
            </a:fld>
            <a:endParaRPr lang="zh-CN" altLang="en-US"/>
          </a:p>
        </p:txBody>
      </p:sp>
    </p:spTree>
    <p:extLst>
      <p:ext uri="{BB962C8B-B14F-4D97-AF65-F5344CB8AC3E}">
        <p14:creationId xmlns:p14="http://schemas.microsoft.com/office/powerpoint/2010/main" val="1094782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 标准电极电势</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zh-CN" altLang="zh-CN" sz="1200" kern="1200" dirty="0">
                <a:solidFill>
                  <a:schemeClr val="tx1"/>
                </a:solidFill>
                <a:effectLst/>
                <a:latin typeface="+mn-lt"/>
                <a:ea typeface="+mn-ea"/>
                <a:cs typeface="+mn-cs"/>
              </a:rPr>
              <a:t>是在水溶液中测定的，因此不能应用于非水溶液体系或高温下的固相反应；</a:t>
            </a: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 标准电极电势表中的电极反应，均以还原反应的形式表示，</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zh-CN" altLang="zh-CN" sz="1200" kern="1200" dirty="0">
                <a:solidFill>
                  <a:schemeClr val="tx1"/>
                </a:solidFill>
                <a:effectLst/>
                <a:latin typeface="+mn-lt"/>
                <a:ea typeface="+mn-ea"/>
                <a:cs typeface="+mn-cs"/>
              </a:rPr>
              <a:t>代表标准还原电极电势；</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 标准电极电势值与电极反应的写法无关。不论电极进行氧化或还原反应，电极电势符号不改变。例如，</a:t>
            </a:r>
          </a:p>
          <a:p>
            <a:r>
              <a:rPr lang="en-US" altLang="zh-CN" sz="1200" kern="1200" dirty="0">
                <a:solidFill>
                  <a:schemeClr val="tx1"/>
                </a:solidFill>
                <a:effectLst/>
                <a:latin typeface="+mn-lt"/>
                <a:ea typeface="+mn-ea"/>
                <a:cs typeface="+mn-cs"/>
              </a:rPr>
              <a:t>        Zn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+2e</a:t>
            </a:r>
            <a:r>
              <a:rPr lang="en-US" altLang="zh-CN" sz="1200" kern="1200" baseline="300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Zn     </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Zn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/Zn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0.7618V</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        Zn - 2e</a:t>
            </a:r>
            <a:r>
              <a:rPr lang="en-US" altLang="zh-CN" sz="1200" kern="1200" baseline="300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Zn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Zn</a:t>
            </a:r>
            <a:r>
              <a:rPr lang="en-US" altLang="zh-CN" sz="1200" kern="1200" baseline="30000" dirty="0">
                <a:solidFill>
                  <a:schemeClr val="tx1"/>
                </a:solidFill>
                <a:effectLst/>
                <a:latin typeface="+mn-lt"/>
                <a:ea typeface="+mn-ea"/>
                <a:cs typeface="+mn-cs"/>
              </a:rPr>
              <a:t>2+</a:t>
            </a:r>
            <a:r>
              <a:rPr lang="en-US" altLang="zh-CN" sz="1200" kern="1200" dirty="0">
                <a:solidFill>
                  <a:schemeClr val="tx1"/>
                </a:solidFill>
                <a:effectLst/>
                <a:latin typeface="+mn-lt"/>
                <a:ea typeface="+mn-ea"/>
                <a:cs typeface="+mn-cs"/>
              </a:rPr>
              <a:t>/Zn</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0.7618V</a:t>
            </a:r>
            <a:endParaRPr lang="zh-CN" altLang="zh-CN" sz="1200" kern="1200" dirty="0">
              <a:solidFill>
                <a:schemeClr val="tx1"/>
              </a:solidFill>
              <a:effectLst/>
              <a:latin typeface="+mn-lt"/>
              <a:ea typeface="+mn-ea"/>
              <a:cs typeface="+mn-cs"/>
            </a:endParaRPr>
          </a:p>
          <a:p>
            <a:pPr lvl="0"/>
            <a:r>
              <a:rPr lang="en-US" altLang="zh-CN" sz="1200" kern="1200" dirty="0">
                <a:solidFill>
                  <a:schemeClr val="tx1"/>
                </a:solidFill>
                <a:effectLst/>
                <a:latin typeface="+mn-lt"/>
                <a:ea typeface="+mn-ea"/>
                <a:cs typeface="+mn-cs"/>
              </a:rPr>
              <a:t>(4) </a:t>
            </a:r>
            <a:r>
              <a:rPr lang="zh-CN" altLang="zh-CN" sz="1200" kern="1200" dirty="0">
                <a:solidFill>
                  <a:schemeClr val="tx1"/>
                </a:solidFill>
                <a:effectLst/>
                <a:latin typeface="+mn-lt"/>
                <a:ea typeface="+mn-ea"/>
                <a:cs typeface="+mn-cs"/>
              </a:rPr>
              <a:t>标准电极电势值是强度性质，与参与电极反应物质的数量无关，即它不具有加和性。例如：</a:t>
            </a:r>
          </a:p>
          <a:p>
            <a:r>
              <a:rPr lang="en-US" altLang="zh-CN" sz="1200" kern="1200" dirty="0">
                <a:solidFill>
                  <a:schemeClr val="tx1"/>
                </a:solidFill>
                <a:effectLst/>
                <a:latin typeface="+mn-lt"/>
                <a:ea typeface="+mn-ea"/>
                <a:cs typeface="+mn-cs"/>
              </a:rPr>
              <a:t>Cl</a:t>
            </a:r>
            <a:r>
              <a:rPr lang="en-US" altLang="zh-CN" sz="1200" kern="1200" baseline="-25000" dirty="0">
                <a:solidFill>
                  <a:schemeClr val="tx1"/>
                </a:solidFill>
                <a:effectLst/>
                <a:latin typeface="+mn-lt"/>
                <a:ea typeface="+mn-ea"/>
                <a:cs typeface="+mn-cs"/>
              </a:rPr>
              <a:t>2  </a:t>
            </a:r>
            <a:r>
              <a:rPr lang="en-US" altLang="zh-CN" sz="1200" kern="1200" dirty="0">
                <a:solidFill>
                  <a:schemeClr val="tx1"/>
                </a:solidFill>
                <a:effectLst/>
                <a:latin typeface="+mn-lt"/>
                <a:ea typeface="+mn-ea"/>
                <a:cs typeface="+mn-cs"/>
              </a:rPr>
              <a:t>+ 2e</a:t>
            </a:r>
            <a:r>
              <a:rPr lang="en-US" altLang="zh-CN" sz="1200" kern="1200" baseline="300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2Cl</a:t>
            </a:r>
            <a:r>
              <a:rPr lang="en-US" altLang="zh-CN" sz="1200" kern="1200" baseline="300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en-US" altLang="zh-CN" sz="1200" kern="1200" dirty="0">
                <a:solidFill>
                  <a:schemeClr val="tx1"/>
                </a:solidFill>
                <a:effectLst/>
                <a:latin typeface="+mn-lt"/>
                <a:ea typeface="+mn-ea"/>
                <a:cs typeface="+mn-cs"/>
              </a:rPr>
              <a:t> = 1.35827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a:t>
            </a:r>
          </a:p>
          <a:p>
            <a:r>
              <a:rPr lang="en-US" altLang="zh-CN" sz="1200" kern="1200" dirty="0">
                <a:solidFill>
                  <a:schemeClr val="tx1"/>
                </a:solidFill>
                <a:effectLst/>
                <a:latin typeface="+mn-lt"/>
                <a:ea typeface="+mn-ea"/>
                <a:cs typeface="+mn-cs"/>
              </a:rPr>
              <a:t>1/2 Cl</a:t>
            </a:r>
            <a:r>
              <a:rPr lang="en-US" altLang="zh-CN" sz="1200" kern="1200" baseline="-25000" dirty="0">
                <a:solidFill>
                  <a:schemeClr val="tx1"/>
                </a:solidFill>
                <a:effectLst/>
                <a:latin typeface="+mn-lt"/>
                <a:ea typeface="+mn-ea"/>
                <a:cs typeface="+mn-cs"/>
              </a:rPr>
              <a:t>2 </a:t>
            </a:r>
            <a:r>
              <a:rPr lang="en-US" altLang="zh-CN" sz="1200" kern="1200" dirty="0">
                <a:solidFill>
                  <a:schemeClr val="tx1"/>
                </a:solidFill>
                <a:effectLst/>
                <a:latin typeface="+mn-lt"/>
                <a:ea typeface="+mn-ea"/>
                <a:cs typeface="+mn-cs"/>
              </a:rPr>
              <a:t>+ e</a:t>
            </a:r>
            <a:r>
              <a:rPr lang="en-US" altLang="zh-CN" sz="1200" kern="1200" baseline="300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    </a:t>
            </a:r>
            <a:r>
              <a:rPr lang="en-US" altLang="zh-CN" sz="1200" kern="1200" dirty="0" err="1">
                <a:solidFill>
                  <a:schemeClr val="tx1"/>
                </a:solidFill>
                <a:effectLst/>
                <a:latin typeface="+mn-lt"/>
                <a:ea typeface="+mn-ea"/>
                <a:cs typeface="+mn-cs"/>
              </a:rPr>
              <a:t>Cl</a:t>
            </a:r>
            <a:r>
              <a:rPr lang="en-US" altLang="zh-CN" sz="1200" kern="1200" baseline="30000" dirty="0">
                <a:solidFill>
                  <a:schemeClr val="tx1"/>
                </a:solidFill>
                <a:effectLst/>
                <a:latin typeface="+mn-lt"/>
                <a:ea typeface="+mn-ea"/>
                <a:cs typeface="+mn-cs"/>
              </a:rPr>
              <a:t>-     </a:t>
            </a:r>
            <a:r>
              <a:rPr lang="en-US" altLang="zh-CN" sz="1200" i="1" kern="1200" dirty="0" err="1">
                <a:solidFill>
                  <a:schemeClr val="tx1"/>
                </a:solidFill>
                <a:effectLst/>
                <a:latin typeface="+mn-lt"/>
                <a:ea typeface="+mn-ea"/>
                <a:cs typeface="+mn-cs"/>
              </a:rPr>
              <a:t>φ</a:t>
            </a:r>
            <a:r>
              <a:rPr lang="en-US" altLang="zh-CN" sz="1200" kern="1200" baseline="30000" dirty="0" err="1">
                <a:solidFill>
                  <a:schemeClr val="tx1"/>
                </a:solidFill>
                <a:effectLst/>
                <a:latin typeface="+mn-lt"/>
                <a:ea typeface="+mn-ea"/>
                <a:cs typeface="+mn-cs"/>
              </a:rPr>
              <a:t>ө</a:t>
            </a:r>
            <a:r>
              <a:rPr lang="en-US" altLang="zh-CN" sz="1200" kern="1200" dirty="0">
                <a:solidFill>
                  <a:schemeClr val="tx1"/>
                </a:solidFill>
                <a:effectLst/>
                <a:latin typeface="+mn-lt"/>
                <a:ea typeface="+mn-ea"/>
                <a:cs typeface="+mn-cs"/>
              </a:rPr>
              <a:t> = 1.35827</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V</a:t>
            </a:r>
            <a:r>
              <a:rPr lang="zh-CN" altLang="zh-CN" sz="1200" kern="1200" dirty="0">
                <a:solidFill>
                  <a:schemeClr val="tx1"/>
                </a:solidFill>
                <a:effectLst/>
                <a:latin typeface="+mn-lt"/>
                <a:ea typeface="+mn-ea"/>
                <a:cs typeface="+mn-cs"/>
              </a:rPr>
              <a:t>）</a:t>
            </a:r>
          </a:p>
          <a:p>
            <a:endParaRPr lang="zh-CN" altLang="en-US" dirty="0"/>
          </a:p>
        </p:txBody>
      </p:sp>
      <p:sp>
        <p:nvSpPr>
          <p:cNvPr id="4" name="灯片编号占位符 3"/>
          <p:cNvSpPr>
            <a:spLocks noGrp="1"/>
          </p:cNvSpPr>
          <p:nvPr>
            <p:ph type="sldNum" sz="quarter" idx="10"/>
          </p:nvPr>
        </p:nvSpPr>
        <p:spPr/>
        <p:txBody>
          <a:bodyPr/>
          <a:lstStyle/>
          <a:p>
            <a:fld id="{C0D1F7DE-8408-4E1F-BC88-6BCE5019AA6E}" type="slidenum">
              <a:rPr lang="zh-CN" altLang="en-US" smtClean="0"/>
              <a:t>25</a:t>
            </a:fld>
            <a:endParaRPr lang="zh-CN" altLang="en-US"/>
          </a:p>
        </p:txBody>
      </p:sp>
    </p:spTree>
    <p:extLst>
      <p:ext uri="{BB962C8B-B14F-4D97-AF65-F5344CB8AC3E}">
        <p14:creationId xmlns:p14="http://schemas.microsoft.com/office/powerpoint/2010/main" val="3351986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0D1F7DE-8408-4E1F-BC88-6BCE5019AA6E}" type="slidenum">
              <a:rPr lang="zh-CN" altLang="en-US" smtClean="0"/>
              <a:t>26</a:t>
            </a:fld>
            <a:endParaRPr lang="zh-CN" altLang="en-US"/>
          </a:p>
        </p:txBody>
      </p:sp>
    </p:spTree>
    <p:extLst>
      <p:ext uri="{BB962C8B-B14F-4D97-AF65-F5344CB8AC3E}">
        <p14:creationId xmlns:p14="http://schemas.microsoft.com/office/powerpoint/2010/main" val="16942534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pic>
        <p:nvPicPr>
          <p:cNvPr id="7" name="图片 6">
            <a:extLst>
              <a:ext uri="{FF2B5EF4-FFF2-40B4-BE49-F238E27FC236}">
                <a16:creationId xmlns:a16="http://schemas.microsoft.com/office/drawing/2014/main" id="{2190EEC1-8EC5-4D37-A340-414820DF912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784632" y="6444295"/>
            <a:ext cx="407368" cy="395536"/>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3331" name="Picture 2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918" y="3627438"/>
            <a:ext cx="3219449"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32" name="Picture 2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2" y="3500439"/>
            <a:ext cx="2482849" cy="249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00" name="AutoShape 228"/>
          <p:cNvSpPr>
            <a:spLocks noChangeArrowheads="1"/>
          </p:cNvSpPr>
          <p:nvPr/>
        </p:nvSpPr>
        <p:spPr bwMode="auto">
          <a:xfrm>
            <a:off x="-336551" y="2276475"/>
            <a:ext cx="13296901" cy="1873250"/>
          </a:xfrm>
          <a:prstGeom prst="doubleWave">
            <a:avLst>
              <a:gd name="adj1" fmla="val 6500"/>
              <a:gd name="adj2" fmla="val 0"/>
            </a:avLst>
          </a:prstGeom>
          <a:gradFill rotWithShape="0">
            <a:gsLst>
              <a:gs pos="0">
                <a:srgbClr val="9966FF">
                  <a:alpha val="53000"/>
                </a:srgbClr>
              </a:gs>
              <a:gs pos="50000">
                <a:srgbClr val="9966FF">
                  <a:gamma/>
                  <a:tint val="0"/>
                  <a:invGamma/>
                  <a:alpha val="48000"/>
                </a:srgbClr>
              </a:gs>
              <a:gs pos="100000">
                <a:srgbClr val="9966FF">
                  <a:alpha val="53000"/>
                </a:srgbClr>
              </a:gs>
            </a:gsLst>
            <a:lin ang="5400000" scaled="1"/>
          </a:gradFill>
          <a:ln w="762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074" name="Rectangle 2"/>
          <p:cNvSpPr>
            <a:spLocks noGrp="1" noChangeArrowheads="1"/>
          </p:cNvSpPr>
          <p:nvPr>
            <p:ph type="ctrTitle"/>
          </p:nvPr>
        </p:nvSpPr>
        <p:spPr>
          <a:xfrm>
            <a:off x="1007533" y="2565401"/>
            <a:ext cx="10363200" cy="1470025"/>
          </a:xfrm>
        </p:spPr>
        <p:txBody>
          <a:bodyPr/>
          <a:lstStyle>
            <a:lvl1pPr algn="ctr">
              <a:defRPr>
                <a:solidFill>
                  <a:srgbClr val="008000"/>
                </a:solidFill>
                <a:ea typeface="华文琥珀" pitchFamily="2" charset="-122"/>
              </a:defRPr>
            </a:lvl1pPr>
          </a:lstStyle>
          <a:p>
            <a:pPr lvl="0"/>
            <a:r>
              <a:rPr lang="zh-CN" altLang="en-US" noProof="0"/>
              <a:t>单击此处编辑母版标题样式</a:t>
            </a:r>
          </a:p>
        </p:txBody>
      </p:sp>
    </p:spTree>
    <p:extLst>
      <p:ext uri="{BB962C8B-B14F-4D97-AF65-F5344CB8AC3E}">
        <p14:creationId xmlns:p14="http://schemas.microsoft.com/office/powerpoint/2010/main" val="291925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pic>
        <p:nvPicPr>
          <p:cNvPr id="58370" name="Picture 2" descr="http://www.jydoc.com/uploads/jydoc/p13001/20092918575264077801.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6838" t="15123" r="2945" b="10753"/>
          <a:stretch/>
        </p:blipFill>
        <p:spPr bwMode="auto">
          <a:xfrm>
            <a:off x="2404149" y="3861049"/>
            <a:ext cx="6301648" cy="2824143"/>
          </a:xfrm>
          <a:prstGeom prst="rect">
            <a:avLst/>
          </a:prstGeom>
          <a:noFill/>
          <a:extLst>
            <a:ext uri="{909E8E84-426E-40DD-AFC4-6F175D3DCCD1}">
              <a14:hiddenFill xmlns:a14="http://schemas.microsoft.com/office/drawing/2010/main">
                <a:solidFill>
                  <a:srgbClr val="FFFFFF"/>
                </a:solidFill>
              </a14:hiddenFill>
            </a:ext>
          </a:extLst>
        </p:spPr>
      </p:pic>
      <p:sp>
        <p:nvSpPr>
          <p:cNvPr id="3300" name="AutoShape 228"/>
          <p:cNvSpPr>
            <a:spLocks noChangeArrowheads="1"/>
          </p:cNvSpPr>
          <p:nvPr/>
        </p:nvSpPr>
        <p:spPr bwMode="auto">
          <a:xfrm>
            <a:off x="-336551" y="2276475"/>
            <a:ext cx="13296901" cy="1873250"/>
          </a:xfrm>
          <a:prstGeom prst="doubleWave">
            <a:avLst>
              <a:gd name="adj1" fmla="val 6500"/>
              <a:gd name="adj2" fmla="val 0"/>
            </a:avLst>
          </a:prstGeom>
          <a:gradFill rotWithShape="0">
            <a:gsLst>
              <a:gs pos="0">
                <a:srgbClr val="9966FF">
                  <a:alpha val="53000"/>
                </a:srgbClr>
              </a:gs>
              <a:gs pos="50000">
                <a:srgbClr val="9966FF">
                  <a:gamma/>
                  <a:tint val="0"/>
                  <a:invGamma/>
                  <a:alpha val="48000"/>
                </a:srgbClr>
              </a:gs>
              <a:gs pos="100000">
                <a:srgbClr val="9966FF">
                  <a:alpha val="53000"/>
                </a:srgbClr>
              </a:gs>
            </a:gsLst>
            <a:lin ang="5400000" scaled="1"/>
          </a:gradFill>
          <a:ln w="762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074" name="Rectangle 2"/>
          <p:cNvSpPr>
            <a:spLocks noGrp="1" noChangeArrowheads="1"/>
          </p:cNvSpPr>
          <p:nvPr>
            <p:ph type="ctrTitle"/>
          </p:nvPr>
        </p:nvSpPr>
        <p:spPr>
          <a:xfrm>
            <a:off x="1007533" y="2565401"/>
            <a:ext cx="10363200" cy="1470025"/>
          </a:xfrm>
        </p:spPr>
        <p:txBody>
          <a:bodyPr/>
          <a:lstStyle>
            <a:lvl1pPr algn="ctr">
              <a:defRPr>
                <a:solidFill>
                  <a:srgbClr val="008000"/>
                </a:solidFill>
                <a:ea typeface="华文琥珀" pitchFamily="2" charset="-122"/>
              </a:defRPr>
            </a:lvl1pPr>
          </a:lstStyle>
          <a:p>
            <a:pPr lvl="0"/>
            <a:r>
              <a:rPr lang="zh-CN" altLang="en-US" noProof="0"/>
              <a:t>单击此处编辑母版标题样式</a:t>
            </a:r>
          </a:p>
        </p:txBody>
      </p:sp>
    </p:spTree>
    <p:extLst>
      <p:ext uri="{BB962C8B-B14F-4D97-AF65-F5344CB8AC3E}">
        <p14:creationId xmlns:p14="http://schemas.microsoft.com/office/powerpoint/2010/main" val="10309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500" fill="hold"/>
                                        <p:tgtEl>
                                          <p:spTgt spid="3074"/>
                                        </p:tgtEl>
                                        <p:attrNameLst>
                                          <p:attrName>ppt_w</p:attrName>
                                        </p:attrNameLst>
                                      </p:cBhvr>
                                      <p:tavLst>
                                        <p:tav tm="0">
                                          <p:val>
                                            <p:fltVal val="0"/>
                                          </p:val>
                                        </p:tav>
                                        <p:tav tm="100000">
                                          <p:val>
                                            <p:strVal val="#ppt_w"/>
                                          </p:val>
                                        </p:tav>
                                      </p:tavLst>
                                    </p:anim>
                                    <p:anim calcmode="lin" valueType="num">
                                      <p:cBhvr>
                                        <p:cTn id="8" dur="500" fill="hold"/>
                                        <p:tgtEl>
                                          <p:spTgt spid="307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14311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7195982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620292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284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792502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61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465068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1834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68643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30175"/>
            <a:ext cx="2895600" cy="59959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30175"/>
            <a:ext cx="8483600" cy="59959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54094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3486" name="Freeform 414"/>
          <p:cNvSpPr>
            <a:spLocks/>
          </p:cNvSpPr>
          <p:nvPr/>
        </p:nvSpPr>
        <p:spPr bwMode="auto">
          <a:xfrm>
            <a:off x="239185" y="2133600"/>
            <a:ext cx="6337300" cy="4679950"/>
          </a:xfrm>
          <a:custGeom>
            <a:avLst/>
            <a:gdLst>
              <a:gd name="T0" fmla="*/ 0 w 2994"/>
              <a:gd name="T1" fmla="*/ 1315 h 2903"/>
              <a:gd name="T2" fmla="*/ 1633 w 2994"/>
              <a:gd name="T3" fmla="*/ 0 h 2903"/>
              <a:gd name="T4" fmla="*/ 2994 w 2994"/>
              <a:gd name="T5" fmla="*/ 1950 h 2903"/>
              <a:gd name="T6" fmla="*/ 2722 w 2994"/>
              <a:gd name="T7" fmla="*/ 2857 h 2903"/>
              <a:gd name="T8" fmla="*/ 182 w 2994"/>
              <a:gd name="T9" fmla="*/ 2903 h 2903"/>
              <a:gd name="T10" fmla="*/ 0 w 2994"/>
              <a:gd name="T11" fmla="*/ 1315 h 2903"/>
            </a:gdLst>
            <a:ahLst/>
            <a:cxnLst>
              <a:cxn ang="0">
                <a:pos x="T0" y="T1"/>
              </a:cxn>
              <a:cxn ang="0">
                <a:pos x="T2" y="T3"/>
              </a:cxn>
              <a:cxn ang="0">
                <a:pos x="T4" y="T5"/>
              </a:cxn>
              <a:cxn ang="0">
                <a:pos x="T6" y="T7"/>
              </a:cxn>
              <a:cxn ang="0">
                <a:pos x="T8" y="T9"/>
              </a:cxn>
              <a:cxn ang="0">
                <a:pos x="T10" y="T11"/>
              </a:cxn>
            </a:cxnLst>
            <a:rect l="0" t="0" r="r" b="b"/>
            <a:pathLst>
              <a:path w="2994" h="2903">
                <a:moveTo>
                  <a:pt x="0" y="1315"/>
                </a:moveTo>
                <a:lnTo>
                  <a:pt x="1633" y="0"/>
                </a:lnTo>
                <a:lnTo>
                  <a:pt x="2994" y="1950"/>
                </a:lnTo>
                <a:lnTo>
                  <a:pt x="2722" y="2857"/>
                </a:lnTo>
                <a:lnTo>
                  <a:pt x="182" y="2903"/>
                </a:lnTo>
                <a:lnTo>
                  <a:pt x="0" y="1315"/>
                </a:lnTo>
                <a:close/>
              </a:path>
            </a:pathLst>
          </a:custGeom>
          <a:gradFill rotWithShape="1">
            <a:gsLst>
              <a:gs pos="0">
                <a:srgbClr val="FFFF99">
                  <a:gamma/>
                  <a:tint val="20000"/>
                  <a:invGamma/>
                </a:srgbClr>
              </a:gs>
              <a:gs pos="50000">
                <a:srgbClr val="FFFF99"/>
              </a:gs>
              <a:gs pos="100000">
                <a:srgbClr val="FFFF99">
                  <a:gamma/>
                  <a:tint val="20000"/>
                  <a:invGamma/>
                </a:srgbClr>
              </a:gs>
            </a:gsLst>
            <a:lin ang="2700000" scaled="1"/>
          </a:gradFill>
          <a:ln w="38100" cmpd="sng">
            <a:solidFill>
              <a:schemeClr val="hlink"/>
            </a:solidFill>
            <a:round/>
            <a:headEnd/>
            <a:tailEnd/>
          </a:ln>
          <a:effectLst>
            <a:outerShdw dist="107763" dir="2700000" algn="ctr" rotWithShape="0">
              <a:schemeClr val="bg2">
                <a:alpha val="50000"/>
              </a:schemeClr>
            </a:outerShdw>
          </a:effectLst>
        </p:spPr>
        <p:txBody>
          <a:bodyPr/>
          <a:lstStyle/>
          <a:p>
            <a:endParaRPr lang="zh-CN" altLang="en-US" sz="1800"/>
          </a:p>
        </p:txBody>
      </p:sp>
      <p:sp>
        <p:nvSpPr>
          <p:cNvPr id="3483" name="Line 411"/>
          <p:cNvSpPr>
            <a:spLocks noChangeShapeType="1"/>
          </p:cNvSpPr>
          <p:nvPr/>
        </p:nvSpPr>
        <p:spPr bwMode="auto">
          <a:xfrm flipV="1">
            <a:off x="7823200" y="1"/>
            <a:ext cx="0" cy="4437063"/>
          </a:xfrm>
          <a:prstGeom prst="line">
            <a:avLst/>
          </a:prstGeom>
          <a:noFill/>
          <a:ln w="762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pic>
        <p:nvPicPr>
          <p:cNvPr id="3481" name="Picture 4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276476"/>
            <a:ext cx="6002867" cy="458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00" name="AutoShape 228"/>
          <p:cNvSpPr>
            <a:spLocks noChangeArrowheads="1"/>
          </p:cNvSpPr>
          <p:nvPr/>
        </p:nvSpPr>
        <p:spPr bwMode="auto">
          <a:xfrm>
            <a:off x="-336551" y="2276475"/>
            <a:ext cx="13296901" cy="1873250"/>
          </a:xfrm>
          <a:prstGeom prst="doubleWave">
            <a:avLst>
              <a:gd name="adj1" fmla="val 6500"/>
              <a:gd name="adj2" fmla="val 0"/>
            </a:avLst>
          </a:prstGeom>
          <a:gradFill rotWithShape="0">
            <a:gsLst>
              <a:gs pos="0">
                <a:srgbClr val="FF99FF">
                  <a:alpha val="80000"/>
                </a:srgbClr>
              </a:gs>
              <a:gs pos="50000">
                <a:srgbClr val="FF99FF">
                  <a:gamma/>
                  <a:tint val="0"/>
                  <a:invGamma/>
                  <a:alpha val="78000"/>
                </a:srgbClr>
              </a:gs>
              <a:gs pos="100000">
                <a:srgbClr val="FF99FF">
                  <a:alpha val="80000"/>
                </a:srgbClr>
              </a:gs>
            </a:gsLst>
            <a:lin ang="5400000" scaled="1"/>
          </a:gradFill>
          <a:ln w="76200">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074" name="Rectangle 2"/>
          <p:cNvSpPr>
            <a:spLocks noGrp="1" noChangeArrowheads="1"/>
          </p:cNvSpPr>
          <p:nvPr>
            <p:ph type="ctrTitle"/>
          </p:nvPr>
        </p:nvSpPr>
        <p:spPr>
          <a:xfrm>
            <a:off x="1007533" y="2565401"/>
            <a:ext cx="10363200" cy="1470025"/>
          </a:xfrm>
        </p:spPr>
        <p:txBody>
          <a:bodyPr/>
          <a:lstStyle>
            <a:lvl1pPr algn="ctr">
              <a:defRPr>
                <a:solidFill>
                  <a:schemeClr val="accent2"/>
                </a:solidFill>
                <a:ea typeface="华文琥珀" pitchFamily="2" charset="-122"/>
              </a:defRPr>
            </a:lvl1pPr>
          </a:lstStyle>
          <a:p>
            <a:pPr lvl="0"/>
            <a:r>
              <a:rPr lang="zh-CN" altLang="en-US" noProof="0"/>
              <a:t>单击此处编辑母版标题样式</a:t>
            </a:r>
          </a:p>
        </p:txBody>
      </p:sp>
      <p:sp>
        <p:nvSpPr>
          <p:cNvPr id="3480" name="Oval 408"/>
          <p:cNvSpPr>
            <a:spLocks noChangeArrowheads="1"/>
          </p:cNvSpPr>
          <p:nvPr/>
        </p:nvSpPr>
        <p:spPr bwMode="auto">
          <a:xfrm>
            <a:off x="7823201" y="5516563"/>
            <a:ext cx="385233" cy="360362"/>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482" name="Rectangle 410"/>
          <p:cNvSpPr>
            <a:spLocks noChangeArrowheads="1"/>
          </p:cNvSpPr>
          <p:nvPr/>
        </p:nvSpPr>
        <p:spPr bwMode="auto">
          <a:xfrm>
            <a:off x="7632701" y="4076701"/>
            <a:ext cx="480484" cy="1439863"/>
          </a:xfrm>
          <a:prstGeom prst="rect">
            <a:avLst/>
          </a:prstGeom>
          <a:solidFill>
            <a:srgbClr val="EAEAEA"/>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3484" name="Freeform 412"/>
          <p:cNvSpPr>
            <a:spLocks/>
          </p:cNvSpPr>
          <p:nvPr/>
        </p:nvSpPr>
        <p:spPr bwMode="auto">
          <a:xfrm>
            <a:off x="8208434" y="5734050"/>
            <a:ext cx="4415367" cy="158750"/>
          </a:xfrm>
          <a:custGeom>
            <a:avLst/>
            <a:gdLst>
              <a:gd name="T0" fmla="*/ 0 w 1866"/>
              <a:gd name="T1" fmla="*/ 137 h 283"/>
              <a:gd name="T2" fmla="*/ 273 w 1866"/>
              <a:gd name="T3" fmla="*/ 0 h 283"/>
              <a:gd name="T4" fmla="*/ 1860 w 1866"/>
              <a:gd name="T5" fmla="*/ 0 h 283"/>
              <a:gd name="T6" fmla="*/ 1866 w 1866"/>
              <a:gd name="T7" fmla="*/ 269 h 283"/>
              <a:gd name="T8" fmla="*/ 302 w 1866"/>
              <a:gd name="T9" fmla="*/ 283 h 283"/>
              <a:gd name="T10" fmla="*/ 0 w 1866"/>
              <a:gd name="T11" fmla="*/ 227 h 283"/>
              <a:gd name="T12" fmla="*/ 0 w 1866"/>
              <a:gd name="T13" fmla="*/ 137 h 283"/>
            </a:gdLst>
            <a:ahLst/>
            <a:cxnLst>
              <a:cxn ang="0">
                <a:pos x="T0" y="T1"/>
              </a:cxn>
              <a:cxn ang="0">
                <a:pos x="T2" y="T3"/>
              </a:cxn>
              <a:cxn ang="0">
                <a:pos x="T4" y="T5"/>
              </a:cxn>
              <a:cxn ang="0">
                <a:pos x="T6" y="T7"/>
              </a:cxn>
              <a:cxn ang="0">
                <a:pos x="T8" y="T9"/>
              </a:cxn>
              <a:cxn ang="0">
                <a:pos x="T10" y="T11"/>
              </a:cxn>
              <a:cxn ang="0">
                <a:pos x="T12" y="T13"/>
              </a:cxn>
            </a:cxnLst>
            <a:rect l="0" t="0" r="r" b="b"/>
            <a:pathLst>
              <a:path w="1866" h="283">
                <a:moveTo>
                  <a:pt x="0" y="137"/>
                </a:moveTo>
                <a:lnTo>
                  <a:pt x="273" y="0"/>
                </a:lnTo>
                <a:lnTo>
                  <a:pt x="1860" y="0"/>
                </a:lnTo>
                <a:lnTo>
                  <a:pt x="1866" y="269"/>
                </a:lnTo>
                <a:lnTo>
                  <a:pt x="302" y="283"/>
                </a:lnTo>
                <a:lnTo>
                  <a:pt x="0" y="227"/>
                </a:lnTo>
                <a:lnTo>
                  <a:pt x="0" y="137"/>
                </a:lnTo>
                <a:close/>
              </a:path>
            </a:pathLst>
          </a:custGeom>
          <a:solidFill>
            <a:schemeClr val="bg1"/>
          </a:solidFill>
          <a:ln w="38100" cmpd="sng">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800"/>
          </a:p>
        </p:txBody>
      </p:sp>
      <p:sp>
        <p:nvSpPr>
          <p:cNvPr id="3485" name="Oval 413"/>
          <p:cNvSpPr>
            <a:spLocks noChangeArrowheads="1"/>
          </p:cNvSpPr>
          <p:nvPr/>
        </p:nvSpPr>
        <p:spPr bwMode="auto">
          <a:xfrm>
            <a:off x="7823201" y="5516563"/>
            <a:ext cx="385233" cy="360362"/>
          </a:xfrm>
          <a:prstGeom prst="ellipse">
            <a:avLst/>
          </a:prstGeom>
          <a:solidFill>
            <a:srgbClr val="EAEAEA"/>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Tree>
    <p:extLst>
      <p:ext uri="{BB962C8B-B14F-4D97-AF65-F5344CB8AC3E}">
        <p14:creationId xmlns:p14="http://schemas.microsoft.com/office/powerpoint/2010/main" val="42755638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heel(4)">
                                      <p:cBhvr>
                                        <p:cTn id="7" dur="2000"/>
                                        <p:tgtEl>
                                          <p:spTgt spid="3074"/>
                                        </p:tgtEl>
                                      </p:cBhvr>
                                    </p:animEffect>
                                  </p:childTnLst>
                                </p:cTn>
                              </p:par>
                              <p:par>
                                <p:cTn id="8" presetID="0" presetClass="path" presetSubtype="0" repeatCount="indefinite" accel="50000" decel="50000" fill="hold" grpId="0" nodeType="withEffect">
                                  <p:stCondLst>
                                    <p:cond delay="0"/>
                                  </p:stCondLst>
                                  <p:childTnLst>
                                    <p:animMotion origin="layout" path="M -7.5E-6 -4.07407E-6 C -0.01199 -0.02477 -0.02379 -0.04907 -0.0316 -0.14699 C -0.03942 -0.24514 -0.04862 -0.46551 -0.04723 -0.58796 C -0.04584 -0.71042 -0.02761 -0.83287 -0.02362 -0.88194 " pathEditMode="relative" ptsTypes="aaaA">
                                      <p:cBhvr>
                                        <p:cTn id="9" dur="3000" fill="hold"/>
                                        <p:tgtEl>
                                          <p:spTgt spid="3480"/>
                                        </p:tgtEl>
                                        <p:attrNameLst>
                                          <p:attrName>ppt_x</p:attrName>
                                          <p:attrName>ppt_y</p:attrName>
                                        </p:attrNameLst>
                                      </p:cBhvr>
                                    </p:animMotion>
                                  </p:childTnLst>
                                </p:cTn>
                              </p:par>
                              <p:par>
                                <p:cTn id="10" presetID="0" presetClass="path" presetSubtype="0" repeatCount="indefinite" accel="50000" decel="50000" fill="hold" grpId="0" nodeType="withEffect">
                                  <p:stCondLst>
                                    <p:cond delay="1000"/>
                                  </p:stCondLst>
                                  <p:childTnLst>
                                    <p:animMotion origin="layout" path="M 4.72222E-6 -4.07407E-6 C 0.00711 -0.14699 0.01441 -0.29398 0.01579 -0.44097 C 0.01718 -0.58796 0.0125 -0.73495 0.00798 -0.88194 " pathEditMode="relative" ptsTypes="aaA">
                                      <p:cBhvr>
                                        <p:cTn id="11" dur="3000" fill="hold"/>
                                        <p:tgtEl>
                                          <p:spTgt spid="348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480" grpId="0" animBg="1"/>
      <p:bldP spid="3485"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37498027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213845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55705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41431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00066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31936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426539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156471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525637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130175"/>
            <a:ext cx="2895600" cy="59959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30175"/>
            <a:ext cx="8483600" cy="59959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3745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8.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F3EF2CB-14FA-4F5B-802D-835BB7AC949B}"/>
              </a:ext>
            </a:extLst>
          </p:cNvPr>
          <p:cNvSpPr/>
          <p:nvPr userDrawn="1"/>
        </p:nvSpPr>
        <p:spPr>
          <a:xfrm>
            <a:off x="18483" y="6436575"/>
            <a:ext cx="12173517" cy="428604"/>
          </a:xfrm>
          <a:prstGeom prst="rect">
            <a:avLst/>
          </a:prstGeom>
          <a:solidFill>
            <a:srgbClr val="0000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sz="1800" baseline="0" dirty="0">
                <a:latin typeface="楷体" pitchFamily="49" charset="-122"/>
                <a:ea typeface="楷体" pitchFamily="49" charset="-122"/>
                <a:cs typeface="Verdana" pitchFamily="34" charset="0"/>
              </a:rPr>
              <a:t>南方醫科大學药学院</a:t>
            </a:r>
            <a:endParaRPr lang="zh-CN" altLang="en-US" sz="1800" dirty="0">
              <a:latin typeface="Times New Roman" pitchFamily="18" charset="0"/>
              <a:cs typeface="Times New Roman" pitchFamily="18" charset="0"/>
            </a:endParaRPr>
          </a:p>
        </p:txBody>
      </p:sp>
      <p:pic>
        <p:nvPicPr>
          <p:cNvPr id="8" name="图片 7">
            <a:extLst>
              <a:ext uri="{FF2B5EF4-FFF2-40B4-BE49-F238E27FC236}">
                <a16:creationId xmlns:a16="http://schemas.microsoft.com/office/drawing/2014/main" id="{7FD49EB8-5925-40B6-BB15-51A070D2234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8483" y="6444296"/>
            <a:ext cx="505092" cy="379419"/>
          </a:xfrm>
          <a:prstGeom prst="rect">
            <a:avLst/>
          </a:prstGeom>
        </p:spPr>
      </p:pic>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32804" y="6474886"/>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124445" y="6444296"/>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55290" y="6458590"/>
            <a:ext cx="2844800" cy="365125"/>
          </a:xfrm>
          <a:prstGeom prst="rect">
            <a:avLst/>
          </a:prstGeom>
        </p:spPr>
        <p:txBody>
          <a:bodyPr vert="horz" lIns="91440" tIns="45720" rIns="91440" bIns="45720" rtlCol="0" anchor="ctr"/>
          <a:lstStyle>
            <a:lvl1pPr algn="r">
              <a:defRPr sz="1600" b="1">
                <a:solidFill>
                  <a:srgbClr val="FFFF00"/>
                </a:solidFill>
              </a:defRPr>
            </a:lvl1pPr>
          </a:lstStyle>
          <a:p>
            <a:fld id="{0C913308-F349-4B6D-A68A-DD1791B4A5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rotWithShape="0">
          <a:gsLst>
            <a:gs pos="0">
              <a:srgbClr val="CCFF99">
                <a:gamma/>
                <a:tint val="0"/>
                <a:invGamma/>
              </a:srgbClr>
            </a:gs>
            <a:gs pos="100000">
              <a:srgbClr val="CCFF99"/>
            </a:gs>
          </a:gsLst>
          <a:path path="shape">
            <a:fillToRect l="50000" t="50000" r="50000" b="50000"/>
          </a:path>
        </a:gradFill>
        <a:effectLst/>
      </p:bgPr>
    </p:bg>
    <p:spTree>
      <p:nvGrpSpPr>
        <p:cNvPr id="1" name=""/>
        <p:cNvGrpSpPr/>
        <p:nvPr/>
      </p:nvGrpSpPr>
      <p:grpSpPr>
        <a:xfrm>
          <a:off x="0" y="0"/>
          <a:ext cx="0" cy="0"/>
          <a:chOff x="0" y="0"/>
          <a:chExt cx="0" cy="0"/>
        </a:xfrm>
      </p:grpSpPr>
      <p:pic>
        <p:nvPicPr>
          <p:cNvPr id="1147" name="Picture 1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05533" y="5067300"/>
            <a:ext cx="1786467"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6" name="Rectangle 62"/>
          <p:cNvSpPr>
            <a:spLocks noChangeArrowheads="1"/>
          </p:cNvSpPr>
          <p:nvPr/>
        </p:nvSpPr>
        <p:spPr bwMode="auto">
          <a:xfrm>
            <a:off x="0" y="333375"/>
            <a:ext cx="12192000" cy="287338"/>
          </a:xfrm>
          <a:prstGeom prst="rect">
            <a:avLst/>
          </a:prstGeom>
          <a:gradFill rotWithShape="1">
            <a:gsLst>
              <a:gs pos="0">
                <a:srgbClr val="9966FF">
                  <a:gamma/>
                  <a:tint val="13333"/>
                  <a:invGamma/>
                  <a:alpha val="38000"/>
                </a:srgbClr>
              </a:gs>
              <a:gs pos="100000">
                <a:srgbClr val="99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02" name="WordArt 78"/>
          <p:cNvSpPr>
            <a:spLocks noChangeArrowheads="1" noChangeShapeType="1" noTextEdit="1"/>
          </p:cNvSpPr>
          <p:nvPr/>
        </p:nvSpPr>
        <p:spPr bwMode="auto">
          <a:xfrm>
            <a:off x="10033000" y="117475"/>
            <a:ext cx="1439333" cy="2873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a:ln w="3175">
                  <a:solidFill>
                    <a:schemeClr val="accent2"/>
                  </a:solidFill>
                  <a:round/>
                  <a:headEnd/>
                  <a:tailEnd/>
                </a:ln>
                <a:solidFill>
                  <a:srgbClr val="FFFF00"/>
                </a:solidFill>
                <a:latin typeface="华文琥珀"/>
                <a:ea typeface="华文琥珀"/>
              </a:rPr>
              <a:t>电化学</a:t>
            </a:r>
          </a:p>
        </p:txBody>
      </p:sp>
      <p:sp>
        <p:nvSpPr>
          <p:cNvPr id="1026" name="Rectangle 2"/>
          <p:cNvSpPr>
            <a:spLocks noGrp="1" noChangeArrowheads="1"/>
          </p:cNvSpPr>
          <p:nvPr>
            <p:ph type="title"/>
          </p:nvPr>
        </p:nvSpPr>
        <p:spPr bwMode="auto">
          <a:xfrm>
            <a:off x="0" y="130175"/>
            <a:ext cx="109728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pic>
        <p:nvPicPr>
          <p:cNvPr id="1150" name="Picture 12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 y="3357563"/>
            <a:ext cx="8447617"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a:spLocks noGrp="1"/>
          </p:cNvSpPr>
          <p:nvPr>
            <p:ph type="sldNum" sz="quarter" idx="4"/>
          </p:nvPr>
        </p:nvSpPr>
        <p:spPr>
          <a:xfrm>
            <a:off x="9330267" y="6381329"/>
            <a:ext cx="2844800" cy="365125"/>
          </a:xfrm>
          <a:prstGeom prst="rect">
            <a:avLst/>
          </a:prstGeom>
        </p:spPr>
        <p:txBody>
          <a:bodyPr vert="horz" lIns="91440" tIns="45720" rIns="91440" bIns="45720" rtlCol="0" anchor="ctr"/>
          <a:lstStyle>
            <a:lvl1pPr algn="r">
              <a:defRPr sz="1600" b="1">
                <a:solidFill>
                  <a:schemeClr val="tx1"/>
                </a:solidFill>
              </a:defRPr>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59564683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rtl="0" fontAlgn="base">
        <a:spcBef>
          <a:spcPct val="0"/>
        </a:spcBef>
        <a:spcAft>
          <a:spcPct val="0"/>
        </a:spcAft>
        <a:defRPr sz="3200" b="1">
          <a:solidFill>
            <a:srgbClr val="FF0000"/>
          </a:solidFill>
          <a:latin typeface="+mj-lt"/>
          <a:ea typeface="+mj-ea"/>
          <a:cs typeface="+mj-cs"/>
        </a:defRPr>
      </a:lvl1pPr>
      <a:lvl2pPr algn="l" rtl="0" fontAlgn="base">
        <a:spcBef>
          <a:spcPct val="0"/>
        </a:spcBef>
        <a:spcAft>
          <a:spcPct val="0"/>
        </a:spcAft>
        <a:defRPr sz="3200" b="1">
          <a:solidFill>
            <a:srgbClr val="FF0000"/>
          </a:solidFill>
          <a:latin typeface="Arial" pitchFamily="34" charset="0"/>
          <a:ea typeface="华文新魏" pitchFamily="2" charset="-122"/>
        </a:defRPr>
      </a:lvl2pPr>
      <a:lvl3pPr algn="l" rtl="0" fontAlgn="base">
        <a:spcBef>
          <a:spcPct val="0"/>
        </a:spcBef>
        <a:spcAft>
          <a:spcPct val="0"/>
        </a:spcAft>
        <a:defRPr sz="3200" b="1">
          <a:solidFill>
            <a:srgbClr val="FF0000"/>
          </a:solidFill>
          <a:latin typeface="Arial" pitchFamily="34" charset="0"/>
          <a:ea typeface="华文新魏" pitchFamily="2" charset="-122"/>
        </a:defRPr>
      </a:lvl3pPr>
      <a:lvl4pPr algn="l" rtl="0" fontAlgn="base">
        <a:spcBef>
          <a:spcPct val="0"/>
        </a:spcBef>
        <a:spcAft>
          <a:spcPct val="0"/>
        </a:spcAft>
        <a:defRPr sz="3200" b="1">
          <a:solidFill>
            <a:srgbClr val="FF0000"/>
          </a:solidFill>
          <a:latin typeface="Arial" pitchFamily="34" charset="0"/>
          <a:ea typeface="华文新魏" pitchFamily="2" charset="-122"/>
        </a:defRPr>
      </a:lvl4pPr>
      <a:lvl5pPr algn="l" rtl="0" fontAlgn="base">
        <a:spcBef>
          <a:spcPct val="0"/>
        </a:spcBef>
        <a:spcAft>
          <a:spcPct val="0"/>
        </a:spcAft>
        <a:defRPr sz="3200" b="1">
          <a:solidFill>
            <a:srgbClr val="FF0000"/>
          </a:solidFill>
          <a:latin typeface="Arial" pitchFamily="34" charset="0"/>
          <a:ea typeface="华文新魏" pitchFamily="2" charset="-122"/>
        </a:defRPr>
      </a:lvl5pPr>
      <a:lvl6pPr marL="457200" algn="l" rtl="0" fontAlgn="base">
        <a:spcBef>
          <a:spcPct val="0"/>
        </a:spcBef>
        <a:spcAft>
          <a:spcPct val="0"/>
        </a:spcAft>
        <a:defRPr sz="3200" b="1">
          <a:solidFill>
            <a:srgbClr val="FF0000"/>
          </a:solidFill>
          <a:latin typeface="Arial" pitchFamily="34" charset="0"/>
          <a:ea typeface="华文新魏" pitchFamily="2" charset="-122"/>
        </a:defRPr>
      </a:lvl6pPr>
      <a:lvl7pPr marL="914400" algn="l" rtl="0" fontAlgn="base">
        <a:spcBef>
          <a:spcPct val="0"/>
        </a:spcBef>
        <a:spcAft>
          <a:spcPct val="0"/>
        </a:spcAft>
        <a:defRPr sz="3200" b="1">
          <a:solidFill>
            <a:srgbClr val="FF0000"/>
          </a:solidFill>
          <a:latin typeface="Arial" pitchFamily="34" charset="0"/>
          <a:ea typeface="华文新魏" pitchFamily="2" charset="-122"/>
        </a:defRPr>
      </a:lvl7pPr>
      <a:lvl8pPr marL="1371600" algn="l" rtl="0" fontAlgn="base">
        <a:spcBef>
          <a:spcPct val="0"/>
        </a:spcBef>
        <a:spcAft>
          <a:spcPct val="0"/>
        </a:spcAft>
        <a:defRPr sz="3200" b="1">
          <a:solidFill>
            <a:srgbClr val="FF0000"/>
          </a:solidFill>
          <a:latin typeface="Arial" pitchFamily="34" charset="0"/>
          <a:ea typeface="华文新魏" pitchFamily="2" charset="-122"/>
        </a:defRPr>
      </a:lvl8pPr>
      <a:lvl9pPr marL="1828800" algn="l" rtl="0" fontAlgn="base">
        <a:spcBef>
          <a:spcPct val="0"/>
        </a:spcBef>
        <a:spcAft>
          <a:spcPct val="0"/>
        </a:spcAft>
        <a:defRPr sz="3200" b="1">
          <a:solidFill>
            <a:srgbClr val="FF0000"/>
          </a:solidFill>
          <a:latin typeface="Arial" pitchFamily="34" charset="0"/>
          <a:ea typeface="华文新魏"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shadeToTitle="1">
        <a:gradFill rotWithShape="0">
          <a:gsLst>
            <a:gs pos="0">
              <a:srgbClr val="CCFFFF">
                <a:gamma/>
                <a:tint val="0"/>
                <a:invGamma/>
              </a:srgbClr>
            </a:gs>
            <a:gs pos="100000">
              <a:srgbClr val="CCFFFF"/>
            </a:gs>
          </a:gsLst>
          <a:path path="shape">
            <a:fillToRect l="50000" t="50000" r="50000" b="50000"/>
          </a:path>
        </a:gradFill>
        <a:effectLst/>
      </p:bgPr>
    </p:bg>
    <p:spTree>
      <p:nvGrpSpPr>
        <p:cNvPr id="1" name=""/>
        <p:cNvGrpSpPr/>
        <p:nvPr/>
      </p:nvGrpSpPr>
      <p:grpSpPr>
        <a:xfrm>
          <a:off x="0" y="0"/>
          <a:ext cx="0" cy="0"/>
          <a:chOff x="0" y="0"/>
          <a:chExt cx="0" cy="0"/>
        </a:xfrm>
      </p:grpSpPr>
      <p:pic>
        <p:nvPicPr>
          <p:cNvPr id="1154" name="Picture 1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92544" y="5949280"/>
            <a:ext cx="1193528" cy="904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6" name="Rectangle 62"/>
          <p:cNvSpPr>
            <a:spLocks noChangeArrowheads="1"/>
          </p:cNvSpPr>
          <p:nvPr/>
        </p:nvSpPr>
        <p:spPr bwMode="auto">
          <a:xfrm>
            <a:off x="0" y="333375"/>
            <a:ext cx="12192000" cy="287338"/>
          </a:xfrm>
          <a:prstGeom prst="rect">
            <a:avLst/>
          </a:prstGeom>
          <a:gradFill rotWithShape="1">
            <a:gsLst>
              <a:gs pos="0">
                <a:srgbClr val="9966FF">
                  <a:gamma/>
                  <a:tint val="13333"/>
                  <a:invGamma/>
                  <a:alpha val="38000"/>
                </a:srgbClr>
              </a:gs>
              <a:gs pos="100000">
                <a:srgbClr val="9966F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1102" name="WordArt 78"/>
          <p:cNvSpPr>
            <a:spLocks noChangeArrowheads="1" noChangeShapeType="1" noTextEdit="1"/>
          </p:cNvSpPr>
          <p:nvPr/>
        </p:nvSpPr>
        <p:spPr bwMode="auto">
          <a:xfrm>
            <a:off x="10033000" y="117475"/>
            <a:ext cx="1439333" cy="287338"/>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gd name="adj" fmla="val 50000"/>
              </a:avLst>
            </a:prstTxWarp>
          </a:bodyPr>
          <a:lstStyle/>
          <a:p>
            <a:pPr algn="ctr"/>
            <a:r>
              <a:rPr lang="zh-CN" altLang="en-US" sz="3600" kern="10" dirty="0">
                <a:ln w="3175">
                  <a:solidFill>
                    <a:srgbClr val="008000"/>
                  </a:solidFill>
                  <a:round/>
                  <a:headEnd/>
                  <a:tailEnd/>
                </a:ln>
                <a:solidFill>
                  <a:srgbClr val="CCFFCC"/>
                </a:solidFill>
                <a:latin typeface="华文琥珀"/>
                <a:ea typeface="华文琥珀"/>
              </a:rPr>
              <a:t>电化学</a:t>
            </a:r>
          </a:p>
        </p:txBody>
      </p:sp>
      <p:sp>
        <p:nvSpPr>
          <p:cNvPr id="1026" name="Rectangle 2"/>
          <p:cNvSpPr>
            <a:spLocks noGrp="1" noChangeArrowheads="1"/>
          </p:cNvSpPr>
          <p:nvPr>
            <p:ph type="title"/>
          </p:nvPr>
        </p:nvSpPr>
        <p:spPr bwMode="auto">
          <a:xfrm>
            <a:off x="0" y="130175"/>
            <a:ext cx="109728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 name="灯片编号占位符 5"/>
          <p:cNvSpPr>
            <a:spLocks noGrp="1"/>
          </p:cNvSpPr>
          <p:nvPr>
            <p:ph type="sldNum" sz="quarter" idx="4"/>
          </p:nvPr>
        </p:nvSpPr>
        <p:spPr>
          <a:xfrm>
            <a:off x="9330267" y="6438922"/>
            <a:ext cx="2844800" cy="365125"/>
          </a:xfrm>
          <a:prstGeom prst="rect">
            <a:avLst/>
          </a:prstGeom>
        </p:spPr>
        <p:txBody>
          <a:bodyPr vert="horz" lIns="91440" tIns="45720" rIns="91440" bIns="45720" rtlCol="0" anchor="ctr"/>
          <a:lstStyle>
            <a:lvl1pPr algn="r">
              <a:defRPr sz="1600" b="1">
                <a:solidFill>
                  <a:schemeClr val="tx1"/>
                </a:solidFill>
              </a:defRPr>
            </a:lvl1pPr>
          </a:lstStyle>
          <a:p>
            <a:fld id="{0C913308-F349-4B6D-A68A-DD1791B4A57B}" type="slidenum">
              <a:rPr lang="zh-CN" altLang="en-US" smtClean="0"/>
              <a:pPr/>
              <a:t>‹#›</a:t>
            </a:fld>
            <a:endParaRPr lang="zh-CN" altLang="en-US"/>
          </a:p>
        </p:txBody>
      </p:sp>
    </p:spTree>
    <p:extLst>
      <p:ext uri="{BB962C8B-B14F-4D97-AF65-F5344CB8AC3E}">
        <p14:creationId xmlns:p14="http://schemas.microsoft.com/office/powerpoint/2010/main" val="1604480509"/>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rtl="0" fontAlgn="base">
        <a:spcBef>
          <a:spcPct val="0"/>
        </a:spcBef>
        <a:spcAft>
          <a:spcPct val="0"/>
        </a:spcAft>
        <a:defRPr sz="3200" b="1">
          <a:solidFill>
            <a:srgbClr val="FF0000"/>
          </a:solidFill>
          <a:latin typeface="+mj-lt"/>
          <a:ea typeface="+mj-ea"/>
          <a:cs typeface="+mj-cs"/>
        </a:defRPr>
      </a:lvl1pPr>
      <a:lvl2pPr algn="l" rtl="0" fontAlgn="base">
        <a:spcBef>
          <a:spcPct val="0"/>
        </a:spcBef>
        <a:spcAft>
          <a:spcPct val="0"/>
        </a:spcAft>
        <a:defRPr sz="3200" b="1">
          <a:solidFill>
            <a:srgbClr val="FF0000"/>
          </a:solidFill>
          <a:latin typeface="Arial" pitchFamily="34" charset="0"/>
          <a:ea typeface="华文新魏" pitchFamily="2" charset="-122"/>
        </a:defRPr>
      </a:lvl2pPr>
      <a:lvl3pPr algn="l" rtl="0" fontAlgn="base">
        <a:spcBef>
          <a:spcPct val="0"/>
        </a:spcBef>
        <a:spcAft>
          <a:spcPct val="0"/>
        </a:spcAft>
        <a:defRPr sz="3200" b="1">
          <a:solidFill>
            <a:srgbClr val="FF0000"/>
          </a:solidFill>
          <a:latin typeface="Arial" pitchFamily="34" charset="0"/>
          <a:ea typeface="华文新魏" pitchFamily="2" charset="-122"/>
        </a:defRPr>
      </a:lvl3pPr>
      <a:lvl4pPr algn="l" rtl="0" fontAlgn="base">
        <a:spcBef>
          <a:spcPct val="0"/>
        </a:spcBef>
        <a:spcAft>
          <a:spcPct val="0"/>
        </a:spcAft>
        <a:defRPr sz="3200" b="1">
          <a:solidFill>
            <a:srgbClr val="FF0000"/>
          </a:solidFill>
          <a:latin typeface="Arial" pitchFamily="34" charset="0"/>
          <a:ea typeface="华文新魏" pitchFamily="2" charset="-122"/>
        </a:defRPr>
      </a:lvl4pPr>
      <a:lvl5pPr algn="l" rtl="0" fontAlgn="base">
        <a:spcBef>
          <a:spcPct val="0"/>
        </a:spcBef>
        <a:spcAft>
          <a:spcPct val="0"/>
        </a:spcAft>
        <a:defRPr sz="3200" b="1">
          <a:solidFill>
            <a:srgbClr val="FF0000"/>
          </a:solidFill>
          <a:latin typeface="Arial" pitchFamily="34" charset="0"/>
          <a:ea typeface="华文新魏" pitchFamily="2" charset="-122"/>
        </a:defRPr>
      </a:lvl5pPr>
      <a:lvl6pPr marL="457200" algn="l" rtl="0" fontAlgn="base">
        <a:spcBef>
          <a:spcPct val="0"/>
        </a:spcBef>
        <a:spcAft>
          <a:spcPct val="0"/>
        </a:spcAft>
        <a:defRPr sz="3200" b="1">
          <a:solidFill>
            <a:srgbClr val="FF0000"/>
          </a:solidFill>
          <a:latin typeface="Arial" pitchFamily="34" charset="0"/>
          <a:ea typeface="华文新魏" pitchFamily="2" charset="-122"/>
        </a:defRPr>
      </a:lvl6pPr>
      <a:lvl7pPr marL="914400" algn="l" rtl="0" fontAlgn="base">
        <a:spcBef>
          <a:spcPct val="0"/>
        </a:spcBef>
        <a:spcAft>
          <a:spcPct val="0"/>
        </a:spcAft>
        <a:defRPr sz="3200" b="1">
          <a:solidFill>
            <a:srgbClr val="FF0000"/>
          </a:solidFill>
          <a:latin typeface="Arial" pitchFamily="34" charset="0"/>
          <a:ea typeface="华文新魏" pitchFamily="2" charset="-122"/>
        </a:defRPr>
      </a:lvl7pPr>
      <a:lvl8pPr marL="1371600" algn="l" rtl="0" fontAlgn="base">
        <a:spcBef>
          <a:spcPct val="0"/>
        </a:spcBef>
        <a:spcAft>
          <a:spcPct val="0"/>
        </a:spcAft>
        <a:defRPr sz="3200" b="1">
          <a:solidFill>
            <a:srgbClr val="FF0000"/>
          </a:solidFill>
          <a:latin typeface="Arial" pitchFamily="34" charset="0"/>
          <a:ea typeface="华文新魏" pitchFamily="2" charset="-122"/>
        </a:defRPr>
      </a:lvl8pPr>
      <a:lvl9pPr marL="1828800" algn="l" rtl="0" fontAlgn="base">
        <a:spcBef>
          <a:spcPct val="0"/>
        </a:spcBef>
        <a:spcAft>
          <a:spcPct val="0"/>
        </a:spcAft>
        <a:defRPr sz="3200" b="1">
          <a:solidFill>
            <a:srgbClr val="FF0000"/>
          </a:solidFill>
          <a:latin typeface="Arial" pitchFamily="34" charset="0"/>
          <a:ea typeface="华文新魏"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8.xml"/><Relationship Id="rId1" Type="http://schemas.openxmlformats.org/officeDocument/2006/relationships/vmlDrawing" Target="../drawings/vmlDrawing4.v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9.xml"/><Relationship Id="rId1" Type="http://schemas.openxmlformats.org/officeDocument/2006/relationships/vmlDrawing" Target="../drawings/vmlDrawing5.v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4.png"/><Relationship Id="rId7" Type="http://schemas.openxmlformats.org/officeDocument/2006/relationships/image" Target="../media/image26.png"/><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oleObject" Target="../embeddings/oleObject5.bin"/><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29.png"/><Relationship Id="rId2" Type="http://schemas.openxmlformats.org/officeDocument/2006/relationships/slideLayout" Target="../slideLayouts/slideLayout25.xml"/><Relationship Id="rId1" Type="http://schemas.openxmlformats.org/officeDocument/2006/relationships/vmlDrawing" Target="../drawings/vmlDrawing7.vml"/><Relationship Id="rId6" Type="http://schemas.openxmlformats.org/officeDocument/2006/relationships/image" Target="../media/image27.wmf"/><Relationship Id="rId5" Type="http://schemas.openxmlformats.org/officeDocument/2006/relationships/oleObject" Target="../embeddings/oleObject6.bin"/><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5.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5.xml"/><Relationship Id="rId1" Type="http://schemas.openxmlformats.org/officeDocument/2006/relationships/vmlDrawing" Target="../drawings/vmlDrawing8.vml"/><Relationship Id="rId5" Type="http://schemas.openxmlformats.org/officeDocument/2006/relationships/image" Target="../media/image28.wmf"/><Relationship Id="rId4" Type="http://schemas.openxmlformats.org/officeDocument/2006/relationships/oleObject" Target="../embeddings/oleObject7.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5.xml"/><Relationship Id="rId1" Type="http://schemas.openxmlformats.org/officeDocument/2006/relationships/vmlDrawing" Target="../drawings/vmlDrawing9.vml"/><Relationship Id="rId6" Type="http://schemas.openxmlformats.org/officeDocument/2006/relationships/image" Target="../media/image30.wmf"/><Relationship Id="rId5" Type="http://schemas.openxmlformats.org/officeDocument/2006/relationships/oleObject" Target="../embeddings/oleObject9.bin"/><Relationship Id="rId4" Type="http://schemas.openxmlformats.org/officeDocument/2006/relationships/image" Target="../media/image29.wmf"/></Relationships>
</file>

<file path=ppt/slides/_rels/slide29.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39.png"/><Relationship Id="rId7" Type="http://schemas.openxmlformats.org/officeDocument/2006/relationships/oleObject" Target="../embeddings/oleObject11.bin"/><Relationship Id="rId2" Type="http://schemas.openxmlformats.org/officeDocument/2006/relationships/slideLayout" Target="../slideLayouts/slideLayout25.xml"/><Relationship Id="rId1" Type="http://schemas.openxmlformats.org/officeDocument/2006/relationships/vmlDrawing" Target="../drawings/vmlDrawing10.vml"/><Relationship Id="rId6" Type="http://schemas.openxmlformats.org/officeDocument/2006/relationships/image" Target="../media/image31.wmf"/><Relationship Id="rId5" Type="http://schemas.openxmlformats.org/officeDocument/2006/relationships/oleObject" Target="../embeddings/oleObject10.bin"/><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5.xml"/><Relationship Id="rId1" Type="http://schemas.openxmlformats.org/officeDocument/2006/relationships/vmlDrawing" Target="../drawings/vmlDrawing11.vml"/><Relationship Id="rId4" Type="http://schemas.openxmlformats.org/officeDocument/2006/relationships/image" Target="../media/image32.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5.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9.xml"/><Relationship Id="rId1" Type="http://schemas.openxmlformats.org/officeDocument/2006/relationships/vmlDrawing" Target="../drawings/vmlDrawing13.vml"/><Relationship Id="rId4" Type="http://schemas.openxmlformats.org/officeDocument/2006/relationships/image" Target="../media/image34.emf"/></Relationships>
</file>

<file path=ppt/slides/_rels/slide34.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29.xml"/><Relationship Id="rId1" Type="http://schemas.openxmlformats.org/officeDocument/2006/relationships/vmlDrawing" Target="../drawings/vmlDrawing14.vml"/><Relationship Id="rId6" Type="http://schemas.openxmlformats.org/officeDocument/2006/relationships/image" Target="../media/image36.wmf"/><Relationship Id="rId5" Type="http://schemas.openxmlformats.org/officeDocument/2006/relationships/oleObject" Target="../embeddings/oleObject16.bin"/><Relationship Id="rId4" Type="http://schemas.openxmlformats.org/officeDocument/2006/relationships/image" Target="../media/image35.wmf"/></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9.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5.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19.bin"/><Relationship Id="rId4" Type="http://schemas.openxmlformats.org/officeDocument/2006/relationships/image" Target="../media/image38.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5.xml"/><Relationship Id="rId1" Type="http://schemas.openxmlformats.org/officeDocument/2006/relationships/vmlDrawing" Target="../drawings/vmlDrawing16.vml"/><Relationship Id="rId4" Type="http://schemas.openxmlformats.org/officeDocument/2006/relationships/image" Target="../media/image40.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9.xml"/><Relationship Id="rId1" Type="http://schemas.openxmlformats.org/officeDocument/2006/relationships/vmlDrawing" Target="../drawings/vmlDrawing17.vml"/><Relationship Id="rId4" Type="http://schemas.openxmlformats.org/officeDocument/2006/relationships/image" Target="../media/image41.emf"/></Relationships>
</file>

<file path=ppt/slides/_rels/slide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9.xml"/><Relationship Id="rId1" Type="http://schemas.openxmlformats.org/officeDocument/2006/relationships/vmlDrawing" Target="../drawings/vmlDrawing18.vml"/><Relationship Id="rId4" Type="http://schemas.openxmlformats.org/officeDocument/2006/relationships/image" Target="../media/image42.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5.xml"/><Relationship Id="rId1" Type="http://schemas.openxmlformats.org/officeDocument/2006/relationships/vmlDrawing" Target="../drawings/vmlDrawing19.vml"/><Relationship Id="rId4" Type="http://schemas.openxmlformats.org/officeDocument/2006/relationships/image" Target="../media/image43.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5.xml"/><Relationship Id="rId1" Type="http://schemas.openxmlformats.org/officeDocument/2006/relationships/vmlDrawing" Target="../drawings/vmlDrawing20.vml"/><Relationship Id="rId6" Type="http://schemas.openxmlformats.org/officeDocument/2006/relationships/image" Target="../media/image45.wmf"/><Relationship Id="rId5" Type="http://schemas.openxmlformats.org/officeDocument/2006/relationships/oleObject" Target="../embeddings/oleObject25.bin"/><Relationship Id="rId4" Type="http://schemas.openxmlformats.org/officeDocument/2006/relationships/image" Target="../media/image44.wmf"/></Relationships>
</file>

<file path=ppt/slides/_rels/slide43.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vmlDrawing" Target="../drawings/vmlDrawing21.vml"/><Relationship Id="rId6" Type="http://schemas.openxmlformats.org/officeDocument/2006/relationships/image" Target="../media/image49.wmf"/><Relationship Id="rId5" Type="http://schemas.openxmlformats.org/officeDocument/2006/relationships/oleObject" Target="../embeddings/oleObject26.bin"/><Relationship Id="rId4" Type="http://schemas.openxmlformats.org/officeDocument/2006/relationships/image" Target="../media/image50.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63.png"/><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52.jpeg"/><Relationship Id="rId5" Type="http://schemas.openxmlformats.org/officeDocument/2006/relationships/image" Target="../media/image51.wmf"/><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slideLayout" Target="../slideLayouts/slideLayout18.xml"/><Relationship Id="rId1" Type="http://schemas.openxmlformats.org/officeDocument/2006/relationships/vmlDrawing" Target="../drawings/vmlDrawing23.vml"/><Relationship Id="rId6" Type="http://schemas.openxmlformats.org/officeDocument/2006/relationships/image" Target="../media/image53.wmf"/><Relationship Id="rId5" Type="http://schemas.openxmlformats.org/officeDocument/2006/relationships/oleObject" Target="../embeddings/oleObject28.bin"/><Relationship Id="rId4" Type="http://schemas.openxmlformats.org/officeDocument/2006/relationships/image" Target="../media/image55.jpeg"/></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18.xml"/><Relationship Id="rId1" Type="http://schemas.openxmlformats.org/officeDocument/2006/relationships/vmlDrawing" Target="../drawings/vmlDrawing24.vml"/><Relationship Id="rId4" Type="http://schemas.openxmlformats.org/officeDocument/2006/relationships/image" Target="../media/image56.emf"/></Relationships>
</file>

<file path=ppt/slides/_rels/slide5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18.xml"/><Relationship Id="rId1" Type="http://schemas.openxmlformats.org/officeDocument/2006/relationships/vmlDrawing" Target="../drawings/vmlDrawing25.vml"/><Relationship Id="rId5" Type="http://schemas.openxmlformats.org/officeDocument/2006/relationships/image" Target="../media/image54.jpeg"/><Relationship Id="rId4" Type="http://schemas.openxmlformats.org/officeDocument/2006/relationships/image" Target="../media/image57.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26.vml"/><Relationship Id="rId6" Type="http://schemas.openxmlformats.org/officeDocument/2006/relationships/image" Target="../media/image59.emf"/><Relationship Id="rId5" Type="http://schemas.openxmlformats.org/officeDocument/2006/relationships/oleObject" Target="../embeddings/oleObject31.bin"/><Relationship Id="rId4" Type="http://schemas.openxmlformats.org/officeDocument/2006/relationships/image" Target="../media/image58.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8.xml"/><Relationship Id="rId1" Type="http://schemas.openxmlformats.org/officeDocument/2006/relationships/vmlDrawing" Target="../drawings/vmlDrawing27.vml"/><Relationship Id="rId6" Type="http://schemas.openxmlformats.org/officeDocument/2006/relationships/image" Target="../media/image61.emf"/><Relationship Id="rId5" Type="http://schemas.openxmlformats.org/officeDocument/2006/relationships/oleObject" Target="../embeddings/oleObject33.bin"/><Relationship Id="rId4" Type="http://schemas.openxmlformats.org/officeDocument/2006/relationships/image" Target="../media/image60.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14.gif"/><Relationship Id="rId5" Type="http://schemas.openxmlformats.org/officeDocument/2006/relationships/image" Target="../media/image16.emf"/><Relationship Id="rId4" Type="http://schemas.openxmlformats.org/officeDocument/2006/relationships/package" Target="../embeddings/Microsoft_Word_Document.docx"/></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原电池">
            <a:extLst>
              <a:ext uri="{FF2B5EF4-FFF2-40B4-BE49-F238E27FC236}">
                <a16:creationId xmlns:a16="http://schemas.microsoft.com/office/drawing/2014/main" id="{BAD2A186-99CD-4B89-8A88-99E78E90BF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3400" y="34285"/>
            <a:ext cx="3623779" cy="2668103"/>
          </a:xfrm>
          <a:prstGeom prst="rect">
            <a:avLst/>
          </a:prstGeom>
          <a:noFill/>
          <a:extLst>
            <a:ext uri="{909E8E84-426E-40DD-AFC4-6F175D3DCCD1}">
              <a14:hiddenFill xmlns:a14="http://schemas.microsoft.com/office/drawing/2010/main">
                <a:solidFill>
                  <a:srgbClr val="FFFFFF"/>
                </a:solidFill>
              </a14:hiddenFill>
            </a:ext>
          </a:extLst>
        </p:spPr>
      </p:pic>
      <p:sp>
        <p:nvSpPr>
          <p:cNvPr id="5" name="标题 4">
            <a:extLst>
              <a:ext uri="{FF2B5EF4-FFF2-40B4-BE49-F238E27FC236}">
                <a16:creationId xmlns:a16="http://schemas.microsoft.com/office/drawing/2014/main" id="{982B8C2F-9BA4-45E8-ACEF-AE9B9E4678E2}"/>
              </a:ext>
            </a:extLst>
          </p:cNvPr>
          <p:cNvSpPr>
            <a:spLocks noGrp="1"/>
          </p:cNvSpPr>
          <p:nvPr>
            <p:ph type="ctrTitle"/>
          </p:nvPr>
        </p:nvSpPr>
        <p:spPr>
          <a:xfrm>
            <a:off x="914400" y="3066411"/>
            <a:ext cx="10363200" cy="1470025"/>
          </a:xfrm>
        </p:spPr>
        <p:txBody>
          <a:bodyPr>
            <a:normAutofit/>
          </a:bodyPr>
          <a:lstStyle/>
          <a:p>
            <a:r>
              <a:rPr lang="zh-CN" altLang="en-US" b="1" dirty="0"/>
              <a:t>第八章 氧化还原反应与电极电势</a:t>
            </a:r>
            <a:br>
              <a:rPr lang="zh-CN" altLang="en-US" dirty="0"/>
            </a:br>
            <a:endParaRPr lang="zh-CN" altLang="en-US" dirty="0"/>
          </a:p>
        </p:txBody>
      </p:sp>
      <p:sp>
        <p:nvSpPr>
          <p:cNvPr id="6" name="文本占位符 5">
            <a:extLst>
              <a:ext uri="{FF2B5EF4-FFF2-40B4-BE49-F238E27FC236}">
                <a16:creationId xmlns:a16="http://schemas.microsoft.com/office/drawing/2014/main" id="{C969A236-0420-49A7-8AB7-F819DEDFE481}"/>
              </a:ext>
            </a:extLst>
          </p:cNvPr>
          <p:cNvSpPr>
            <a:spLocks noGrp="1"/>
          </p:cNvSpPr>
          <p:nvPr>
            <p:ph type="subTitle" idx="1"/>
          </p:nvPr>
        </p:nvSpPr>
        <p:spPr>
          <a:xfrm>
            <a:off x="1828800" y="4341967"/>
            <a:ext cx="8534400" cy="1752600"/>
          </a:xfrm>
        </p:spPr>
        <p:txBody>
          <a:bodyPr/>
          <a:lstStyle/>
          <a:p>
            <a:r>
              <a:rPr lang="zh-CN" altLang="en-US" b="1" dirty="0"/>
              <a:t>授课老师：周中振教授</a:t>
            </a:r>
          </a:p>
        </p:txBody>
      </p:sp>
      <p:sp>
        <p:nvSpPr>
          <p:cNvPr id="4" name="灯片编号占位符 3">
            <a:extLst>
              <a:ext uri="{FF2B5EF4-FFF2-40B4-BE49-F238E27FC236}">
                <a16:creationId xmlns:a16="http://schemas.microsoft.com/office/drawing/2014/main" id="{B052D245-1A29-4C2E-8721-9BD60B9EA860}"/>
              </a:ext>
            </a:extLst>
          </p:cNvPr>
          <p:cNvSpPr>
            <a:spLocks noGrp="1"/>
          </p:cNvSpPr>
          <p:nvPr>
            <p:ph type="sldNum" sz="quarter" idx="12"/>
          </p:nvPr>
        </p:nvSpPr>
        <p:spPr/>
        <p:txBody>
          <a:bodyPr/>
          <a:lstStyle/>
          <a:p>
            <a:fld id="{0C913308-F349-4B6D-A68A-DD1791B4A57B}" type="slidenum">
              <a:rPr lang="zh-CN" altLang="en-US" smtClean="0"/>
              <a:t>1</a:t>
            </a:fld>
            <a:endParaRPr lang="zh-CN" altLang="en-US"/>
          </a:p>
        </p:txBody>
      </p:sp>
      <p:pic>
        <p:nvPicPr>
          <p:cNvPr id="7" name="Picture 2" descr="http://www.jydoc.com/uploads/jydoc/p06501/200921118142129677801.jpg">
            <a:extLst>
              <a:ext uri="{FF2B5EF4-FFF2-40B4-BE49-F238E27FC236}">
                <a16:creationId xmlns:a16="http://schemas.microsoft.com/office/drawing/2014/main" id="{1342C74D-211F-4192-B4A5-333D71C2A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98132"/>
            <a:ext cx="3291793" cy="2304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18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116632"/>
            <a:ext cx="8229600" cy="490538"/>
          </a:xfrm>
        </p:spPr>
        <p:txBody>
          <a:bodyPr/>
          <a:lstStyle/>
          <a:p>
            <a:r>
              <a:rPr lang="zh-CN" altLang="en-US" dirty="0"/>
              <a:t>原电池与电极</a:t>
            </a:r>
          </a:p>
        </p:txBody>
      </p:sp>
      <p:grpSp>
        <p:nvGrpSpPr>
          <p:cNvPr id="5" name="组合 4"/>
          <p:cNvGrpSpPr/>
          <p:nvPr/>
        </p:nvGrpSpPr>
        <p:grpSpPr>
          <a:xfrm>
            <a:off x="2581546" y="659053"/>
            <a:ext cx="6696744" cy="5544624"/>
            <a:chOff x="5332084" y="833807"/>
            <a:chExt cx="3810000" cy="3650686"/>
          </a:xfrm>
        </p:grpSpPr>
        <p:pic>
          <p:nvPicPr>
            <p:cNvPr id="3" name="Picture 2" descr="原电池"/>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2084" y="833807"/>
              <a:ext cx="3810000" cy="3246437"/>
            </a:xfrm>
            <a:prstGeom prst="rect">
              <a:avLst/>
            </a:prstGeom>
            <a:noFill/>
            <a:extLst>
              <a:ext uri="{909E8E84-426E-40DD-AFC4-6F175D3DCCD1}">
                <a14:hiddenFill xmlns:a14="http://schemas.microsoft.com/office/drawing/2010/main">
                  <a:solidFill>
                    <a:srgbClr val="FFFFFF"/>
                  </a:solidFill>
                </a14:hiddenFill>
              </a:ext>
            </a:extLst>
          </p:spPr>
        </p:pic>
        <p:sp>
          <p:nvSpPr>
            <p:cNvPr id="4" name="Text Box 90"/>
            <p:cNvSpPr txBox="1">
              <a:spLocks noChangeArrowheads="1"/>
            </p:cNvSpPr>
            <p:nvPr/>
          </p:nvSpPr>
          <p:spPr bwMode="auto">
            <a:xfrm>
              <a:off x="5724990" y="4221053"/>
              <a:ext cx="3024187" cy="26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dirty="0">
                  <a:solidFill>
                    <a:srgbClr val="FF0000"/>
                  </a:solidFill>
                  <a:latin typeface="楷体_GB2312" pitchFamily="49" charset="-122"/>
                  <a:ea typeface="楷体_GB2312" pitchFamily="49" charset="-122"/>
                </a:rPr>
                <a:t> </a:t>
              </a:r>
              <a:r>
                <a:rPr lang="zh-CN" altLang="en-US" sz="2000" b="1" dirty="0">
                  <a:solidFill>
                    <a:srgbClr val="FF0000"/>
                  </a:solidFill>
                  <a:latin typeface="楷体_GB2312" pitchFamily="49" charset="-122"/>
                  <a:ea typeface="楷体_GB2312" pitchFamily="49" charset="-122"/>
                </a:rPr>
                <a:t>铜</a:t>
              </a:r>
              <a:r>
                <a:rPr lang="en-US" altLang="zh-CN" sz="2000" b="1" dirty="0">
                  <a:solidFill>
                    <a:srgbClr val="FF0000"/>
                  </a:solidFill>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锌电池示意图</a:t>
              </a:r>
            </a:p>
          </p:txBody>
        </p:sp>
      </p:grpSp>
      <p:sp>
        <p:nvSpPr>
          <p:cNvPr id="6" name="矩形 5"/>
          <p:cNvSpPr/>
          <p:nvPr/>
        </p:nvSpPr>
        <p:spPr>
          <a:xfrm>
            <a:off x="5375920" y="6255561"/>
            <a:ext cx="1422184" cy="461665"/>
          </a:xfrm>
          <a:prstGeom prst="rect">
            <a:avLst/>
          </a:prstGeom>
        </p:spPr>
        <p:txBody>
          <a:bodyPr wrap="none">
            <a:spAutoFit/>
          </a:bodyPr>
          <a:lstStyle/>
          <a:p>
            <a:r>
              <a:rPr kumimoji="1" lang="zh-CN" altLang="en-US" sz="2400" b="1" dirty="0"/>
              <a:t>可逆电池</a:t>
            </a:r>
            <a:endParaRPr lang="zh-CN" altLang="en-US" sz="2400" b="1" dirty="0"/>
          </a:p>
        </p:txBody>
      </p:sp>
      <p:sp>
        <p:nvSpPr>
          <p:cNvPr id="7" name="TextBox 6"/>
          <p:cNvSpPr txBox="1"/>
          <p:nvPr/>
        </p:nvSpPr>
        <p:spPr>
          <a:xfrm>
            <a:off x="2861786" y="5680456"/>
            <a:ext cx="1906496" cy="830997"/>
          </a:xfrm>
          <a:prstGeom prst="rect">
            <a:avLst/>
          </a:prstGeom>
          <a:noFill/>
        </p:spPr>
        <p:txBody>
          <a:bodyPr wrap="square" rtlCol="0">
            <a:spAutoFit/>
          </a:bodyPr>
          <a:lstStyle/>
          <a:p>
            <a:pPr algn="ctr"/>
            <a:r>
              <a:rPr lang="zh-CN" altLang="en-US" sz="2400" b="1" dirty="0"/>
              <a:t>锌半电池</a:t>
            </a:r>
            <a:endParaRPr lang="en-US" altLang="zh-CN" sz="2400" b="1" dirty="0"/>
          </a:p>
          <a:p>
            <a:pPr algn="ctr"/>
            <a:r>
              <a:rPr lang="zh-CN" altLang="en-US" sz="2400" b="1" dirty="0"/>
              <a:t>锌电极</a:t>
            </a:r>
          </a:p>
        </p:txBody>
      </p:sp>
      <p:sp>
        <p:nvSpPr>
          <p:cNvPr id="8" name="TextBox 7"/>
          <p:cNvSpPr txBox="1"/>
          <p:nvPr/>
        </p:nvSpPr>
        <p:spPr>
          <a:xfrm>
            <a:off x="7375829" y="5680455"/>
            <a:ext cx="1422184" cy="830997"/>
          </a:xfrm>
          <a:prstGeom prst="rect">
            <a:avLst/>
          </a:prstGeom>
          <a:noFill/>
        </p:spPr>
        <p:txBody>
          <a:bodyPr wrap="none" rtlCol="0">
            <a:spAutoFit/>
          </a:bodyPr>
          <a:lstStyle/>
          <a:p>
            <a:r>
              <a:rPr lang="zh-CN" altLang="en-US" sz="2400" b="1" dirty="0"/>
              <a:t>铜半电池</a:t>
            </a:r>
            <a:endParaRPr lang="en-US" altLang="zh-CN" sz="2400" b="1" dirty="0"/>
          </a:p>
          <a:p>
            <a:pPr algn="ctr"/>
            <a:r>
              <a:rPr lang="zh-CN" altLang="en-US" sz="2400" b="1" dirty="0"/>
              <a:t>铜电极</a:t>
            </a:r>
          </a:p>
        </p:txBody>
      </p:sp>
    </p:spTree>
    <p:extLst>
      <p:ext uri="{BB962C8B-B14F-4D97-AF65-F5344CB8AC3E}">
        <p14:creationId xmlns:p14="http://schemas.microsoft.com/office/powerpoint/2010/main" val="154053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电池的书写方式</a:t>
            </a:r>
          </a:p>
        </p:txBody>
      </p:sp>
      <p:grpSp>
        <p:nvGrpSpPr>
          <p:cNvPr id="3" name="组合 2"/>
          <p:cNvGrpSpPr/>
          <p:nvPr/>
        </p:nvGrpSpPr>
        <p:grpSpPr>
          <a:xfrm>
            <a:off x="8616280" y="996764"/>
            <a:ext cx="3094262" cy="3289816"/>
            <a:chOff x="6412204" y="678100"/>
            <a:chExt cx="3094262" cy="3289816"/>
          </a:xfrm>
        </p:grpSpPr>
        <p:pic>
          <p:nvPicPr>
            <p:cNvPr id="4" name="Picture 2" descr="原电池"/>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12204" y="678100"/>
              <a:ext cx="3094262" cy="2636569"/>
            </a:xfrm>
            <a:prstGeom prst="rect">
              <a:avLst/>
            </a:prstGeom>
            <a:noFill/>
            <a:extLst>
              <a:ext uri="{909E8E84-426E-40DD-AFC4-6F175D3DCCD1}">
                <a14:hiddenFill xmlns:a14="http://schemas.microsoft.com/office/drawing/2010/main">
                  <a:solidFill>
                    <a:srgbClr val="FFFFFF"/>
                  </a:solidFill>
                </a14:hiddenFill>
              </a:ext>
            </a:extLst>
          </p:spPr>
        </p:pic>
        <p:sp>
          <p:nvSpPr>
            <p:cNvPr id="5" name="Text Box 90"/>
            <p:cNvSpPr txBox="1">
              <a:spLocks noChangeArrowheads="1"/>
            </p:cNvSpPr>
            <p:nvPr/>
          </p:nvSpPr>
          <p:spPr bwMode="auto">
            <a:xfrm>
              <a:off x="6447241" y="3567806"/>
              <a:ext cx="302418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dirty="0">
                  <a:solidFill>
                    <a:srgbClr val="FF0000"/>
                  </a:solidFill>
                  <a:latin typeface="楷体_GB2312" pitchFamily="49" charset="-122"/>
                  <a:ea typeface="楷体_GB2312" pitchFamily="49" charset="-122"/>
                </a:rPr>
                <a:t> </a:t>
              </a:r>
              <a:r>
                <a:rPr lang="zh-CN" altLang="en-US" sz="2000" b="1" dirty="0">
                  <a:solidFill>
                    <a:srgbClr val="FF0000"/>
                  </a:solidFill>
                  <a:latin typeface="楷体_GB2312" pitchFamily="49" charset="-122"/>
                  <a:ea typeface="楷体_GB2312" pitchFamily="49" charset="-122"/>
                </a:rPr>
                <a:t>铜</a:t>
              </a:r>
              <a:r>
                <a:rPr lang="en-US" altLang="zh-CN" sz="2000" b="1" dirty="0">
                  <a:solidFill>
                    <a:srgbClr val="FF0000"/>
                  </a:solidFill>
                  <a:latin typeface="楷体_GB2312" pitchFamily="49" charset="-122"/>
                  <a:ea typeface="楷体_GB2312" pitchFamily="49" charset="-122"/>
                </a:rPr>
                <a:t>-</a:t>
              </a:r>
              <a:r>
                <a:rPr lang="zh-CN" altLang="en-US" sz="2000" b="1" dirty="0">
                  <a:solidFill>
                    <a:srgbClr val="FF0000"/>
                  </a:solidFill>
                  <a:latin typeface="楷体_GB2312" pitchFamily="49" charset="-122"/>
                  <a:ea typeface="楷体_GB2312" pitchFamily="49" charset="-122"/>
                </a:rPr>
                <a:t>锌电池示意图</a:t>
              </a:r>
            </a:p>
          </p:txBody>
        </p:sp>
      </p:grpSp>
      <p:sp>
        <p:nvSpPr>
          <p:cNvPr id="6" name="Text Box 9"/>
          <p:cNvSpPr txBox="1">
            <a:spLocks noChangeArrowheads="1"/>
          </p:cNvSpPr>
          <p:nvPr/>
        </p:nvSpPr>
        <p:spPr bwMode="auto">
          <a:xfrm>
            <a:off x="8184232" y="4355051"/>
            <a:ext cx="4175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Times New Roman" pitchFamily="18" charset="0"/>
                <a:ea typeface="楷体_GB2312" pitchFamily="49" charset="-122"/>
              </a:rPr>
              <a:t>Zn (s)</a:t>
            </a:r>
            <a:r>
              <a:rPr lang="zh-CN" altLang="en-US" b="1" dirty="0">
                <a:latin typeface="Times New Roman" pitchFamily="18" charset="0"/>
                <a:ea typeface="楷体_GB2312" pitchFamily="49" charset="-122"/>
              </a:rPr>
              <a:t>｜</a:t>
            </a:r>
            <a:r>
              <a:rPr lang="en-US" altLang="zh-CN" b="1" dirty="0">
                <a:latin typeface="Times New Roman" pitchFamily="18" charset="0"/>
                <a:ea typeface="楷体_GB2312" pitchFamily="49" charset="-122"/>
              </a:rPr>
              <a:t>ZnSO</a:t>
            </a:r>
            <a:r>
              <a:rPr lang="en-US" altLang="zh-CN" b="1" baseline="-25000" dirty="0">
                <a:latin typeface="Times New Roman" pitchFamily="18" charset="0"/>
                <a:ea typeface="楷体_GB2312" pitchFamily="49" charset="-122"/>
              </a:rPr>
              <a:t>4 </a:t>
            </a:r>
            <a:r>
              <a:rPr lang="en-US" altLang="zh-CN" b="1" dirty="0">
                <a:latin typeface="Times New Roman" pitchFamily="18" charset="0"/>
                <a:ea typeface="楷体_GB2312" pitchFamily="49" charset="-122"/>
              </a:rPr>
              <a:t>(</a:t>
            </a:r>
            <a:r>
              <a:rPr lang="en-US" altLang="zh-CN" b="1" i="1" dirty="0">
                <a:latin typeface="Times New Roman" pitchFamily="18" charset="0"/>
                <a:ea typeface="楷体_GB2312" pitchFamily="49" charset="-122"/>
              </a:rPr>
              <a:t>a</a:t>
            </a:r>
            <a:r>
              <a:rPr lang="en-US" altLang="zh-CN" b="1" baseline="-25000" dirty="0">
                <a:latin typeface="Times New Roman" pitchFamily="18" charset="0"/>
                <a:ea typeface="楷体_GB2312" pitchFamily="49" charset="-122"/>
              </a:rPr>
              <a:t>1</a:t>
            </a:r>
            <a:r>
              <a:rPr lang="en-US" altLang="zh-CN" b="1" dirty="0">
                <a:latin typeface="Times New Roman" pitchFamily="18" charset="0"/>
                <a:ea typeface="楷体_GB2312" pitchFamily="49" charset="-122"/>
              </a:rPr>
              <a:t>)‖CuSO</a:t>
            </a:r>
            <a:r>
              <a:rPr lang="en-US" altLang="zh-CN" b="1" baseline="-25000" dirty="0">
                <a:latin typeface="Times New Roman" pitchFamily="18" charset="0"/>
                <a:ea typeface="楷体_GB2312" pitchFamily="49" charset="-122"/>
              </a:rPr>
              <a:t>4 </a:t>
            </a:r>
            <a:r>
              <a:rPr lang="en-US" altLang="zh-CN" b="1" dirty="0">
                <a:latin typeface="Times New Roman" pitchFamily="18" charset="0"/>
                <a:ea typeface="楷体_GB2312" pitchFamily="49" charset="-122"/>
              </a:rPr>
              <a:t>(</a:t>
            </a:r>
            <a:r>
              <a:rPr lang="en-US" altLang="zh-CN" b="1" i="1" dirty="0">
                <a:latin typeface="Times New Roman" pitchFamily="18" charset="0"/>
                <a:ea typeface="楷体_GB2312" pitchFamily="49" charset="-122"/>
              </a:rPr>
              <a:t>a</a:t>
            </a:r>
            <a:r>
              <a:rPr lang="en-US" altLang="zh-CN" b="1" baseline="-25000" dirty="0">
                <a:latin typeface="Times New Roman" pitchFamily="18" charset="0"/>
                <a:ea typeface="楷体_GB2312" pitchFamily="49" charset="-122"/>
              </a:rPr>
              <a:t>2</a:t>
            </a:r>
            <a:r>
              <a:rPr lang="en-US" altLang="zh-CN" b="1" dirty="0">
                <a:latin typeface="Times New Roman" pitchFamily="18" charset="0"/>
                <a:ea typeface="楷体_GB2312" pitchFamily="49" charset="-122"/>
              </a:rPr>
              <a:t>)</a:t>
            </a:r>
            <a:r>
              <a:rPr lang="zh-CN" altLang="en-US" b="1" dirty="0">
                <a:latin typeface="Times New Roman" pitchFamily="18" charset="0"/>
                <a:ea typeface="楷体_GB2312" pitchFamily="49" charset="-122"/>
              </a:rPr>
              <a:t>｜</a:t>
            </a:r>
            <a:r>
              <a:rPr lang="en-US" altLang="zh-CN" b="1" dirty="0">
                <a:latin typeface="Times New Roman" pitchFamily="18" charset="0"/>
                <a:ea typeface="楷体_GB2312" pitchFamily="49" charset="-122"/>
              </a:rPr>
              <a:t>Cu (s)</a:t>
            </a:r>
          </a:p>
        </p:txBody>
      </p:sp>
      <p:sp>
        <p:nvSpPr>
          <p:cNvPr id="7" name="Text Box 6"/>
          <p:cNvSpPr txBox="1">
            <a:spLocks noChangeArrowheads="1"/>
          </p:cNvSpPr>
          <p:nvPr/>
        </p:nvSpPr>
        <p:spPr bwMode="auto">
          <a:xfrm>
            <a:off x="3137198" y="238446"/>
            <a:ext cx="82089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b="1" dirty="0">
                <a:solidFill>
                  <a:srgbClr val="0033CC"/>
                </a:solidFill>
                <a:latin typeface="楷体_GB2312" pitchFamily="49" charset="-122"/>
                <a:ea typeface="楷体_GB2312" pitchFamily="49" charset="-122"/>
              </a:rPr>
              <a:t>电池的组成和结构可以方便地用电池符号来表示。规定如下</a:t>
            </a:r>
          </a:p>
        </p:txBody>
      </p:sp>
      <p:sp>
        <p:nvSpPr>
          <p:cNvPr id="8" name="Text Box 7"/>
          <p:cNvSpPr txBox="1">
            <a:spLocks noChangeArrowheads="1"/>
          </p:cNvSpPr>
          <p:nvPr/>
        </p:nvSpPr>
        <p:spPr bwMode="auto">
          <a:xfrm>
            <a:off x="119336" y="1578146"/>
            <a:ext cx="831378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1</a:t>
            </a:r>
            <a:r>
              <a:rPr lang="zh-CN" altLang="en-US" sz="2000" b="1" dirty="0">
                <a:latin typeface="Times New Roman" pitchFamily="18" charset="0"/>
                <a:ea typeface="楷体_GB2312" pitchFamily="49" charset="-122"/>
              </a:rPr>
              <a:t>）负极（发生氧化反应）写在左边，正极（发生还原反应）写在右边。</a:t>
            </a:r>
          </a:p>
          <a:p>
            <a:pPr algn="just">
              <a:lnSpc>
                <a:spcPct val="200000"/>
              </a:lnSpc>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2</a:t>
            </a:r>
            <a:r>
              <a:rPr lang="zh-CN" altLang="en-US" sz="2000" b="1" dirty="0">
                <a:latin typeface="Times New Roman" pitchFamily="18" charset="0"/>
                <a:ea typeface="楷体_GB2312" pitchFamily="49" charset="-122"/>
              </a:rPr>
              <a:t>）不同相间界面用 “｜”表示；若液体接界电势已经用盐桥消除，用“</a:t>
            </a:r>
            <a:r>
              <a:rPr lang="en-US" altLang="zh-CN" sz="2000" b="1" dirty="0">
                <a:latin typeface="Times New Roman" pitchFamily="18" charset="0"/>
                <a:ea typeface="楷体_GB2312" pitchFamily="49" charset="-122"/>
              </a:rPr>
              <a:t>‖”</a:t>
            </a:r>
            <a:r>
              <a:rPr lang="zh-CN" altLang="en-US" sz="2000" b="1" dirty="0">
                <a:latin typeface="Times New Roman" pitchFamily="18" charset="0"/>
                <a:ea typeface="楷体_GB2312" pitchFamily="49" charset="-122"/>
              </a:rPr>
              <a:t>表示盐桥。</a:t>
            </a:r>
          </a:p>
          <a:p>
            <a:pPr algn="just">
              <a:lnSpc>
                <a:spcPct val="200000"/>
              </a:lnSpc>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3</a:t>
            </a:r>
            <a:r>
              <a:rPr lang="zh-CN" altLang="en-US" sz="2000" b="1" dirty="0">
                <a:latin typeface="Times New Roman" pitchFamily="18" charset="0"/>
                <a:ea typeface="楷体_GB2312" pitchFamily="49" charset="-122"/>
              </a:rPr>
              <a:t>）注明电池中各物质所处的相态，气体要标明压力，溶液要标明</a:t>
            </a:r>
            <a:r>
              <a:rPr lang="zh-CN" altLang="en-US" sz="2000" b="1" u="heavy" dirty="0">
                <a:solidFill>
                  <a:srgbClr val="FF0000"/>
                </a:solidFill>
                <a:latin typeface="Times New Roman" pitchFamily="18" charset="0"/>
                <a:ea typeface="楷体_GB2312" pitchFamily="49" charset="-122"/>
              </a:rPr>
              <a:t>浓度或活度</a:t>
            </a:r>
            <a:r>
              <a:rPr lang="zh-CN" altLang="en-US" sz="2000" b="1" dirty="0">
                <a:latin typeface="Times New Roman" pitchFamily="18" charset="0"/>
                <a:ea typeface="楷体_GB2312" pitchFamily="49" charset="-122"/>
              </a:rPr>
              <a:t>。</a:t>
            </a:r>
          </a:p>
          <a:p>
            <a:pPr algn="just">
              <a:lnSpc>
                <a:spcPct val="200000"/>
              </a:lnSpc>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4</a:t>
            </a:r>
            <a:r>
              <a:rPr lang="zh-CN" altLang="en-US" sz="2000" b="1" dirty="0">
                <a:latin typeface="Times New Roman" pitchFamily="18" charset="0"/>
                <a:ea typeface="楷体_GB2312" pitchFamily="49" charset="-122"/>
              </a:rPr>
              <a:t>）</a:t>
            </a:r>
            <a:r>
              <a:rPr lang="zh-CN" altLang="en-US" sz="2000" b="1" u="heavy" dirty="0">
                <a:solidFill>
                  <a:srgbClr val="FF0000"/>
                </a:solidFill>
                <a:latin typeface="Times New Roman" pitchFamily="18" charset="0"/>
                <a:ea typeface="楷体_GB2312" pitchFamily="49" charset="-122"/>
              </a:rPr>
              <a:t>不能直接作为电极的气体和液体</a:t>
            </a:r>
            <a:r>
              <a:rPr lang="zh-CN" altLang="en-US" sz="2000" b="1" dirty="0">
                <a:latin typeface="Times New Roman" pitchFamily="18" charset="0"/>
                <a:ea typeface="楷体_GB2312" pitchFamily="49" charset="-122"/>
              </a:rPr>
              <a:t>，必须吸附在惰性金属（如</a:t>
            </a:r>
            <a:r>
              <a:rPr lang="en-US" altLang="zh-CN" sz="2000" b="1" dirty="0" err="1">
                <a:latin typeface="Times New Roman" pitchFamily="18" charset="0"/>
                <a:ea typeface="楷体_GB2312" pitchFamily="49" charset="-122"/>
              </a:rPr>
              <a:t>Pt</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Au</a:t>
            </a:r>
            <a:r>
              <a:rPr lang="zh-CN" altLang="en-US" sz="2000" b="1" dirty="0">
                <a:latin typeface="Times New Roman" pitchFamily="18" charset="0"/>
                <a:ea typeface="楷体_GB2312" pitchFamily="49" charset="-122"/>
              </a:rPr>
              <a:t>）上，一般也应标明。</a:t>
            </a:r>
          </a:p>
          <a:p>
            <a:pPr algn="just">
              <a:lnSpc>
                <a:spcPct val="200000"/>
              </a:lnSpc>
            </a:pP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5</a:t>
            </a:r>
            <a:r>
              <a:rPr lang="zh-CN" altLang="en-US" sz="2000" b="1" dirty="0">
                <a:latin typeface="Times New Roman" pitchFamily="18" charset="0"/>
                <a:ea typeface="楷体_GB2312" pitchFamily="49" charset="-122"/>
              </a:rPr>
              <a:t>）注明电池工作的温度和压力。若不写明，则通常为</a:t>
            </a:r>
            <a:r>
              <a:rPr lang="en-US" altLang="zh-CN" sz="2000" b="1" dirty="0">
                <a:latin typeface="Times New Roman" pitchFamily="18" charset="0"/>
                <a:ea typeface="楷体_GB2312" pitchFamily="49" charset="-122"/>
              </a:rPr>
              <a:t>298 K</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100 </a:t>
            </a:r>
            <a:r>
              <a:rPr lang="en-US" altLang="zh-CN" sz="2000" b="1" dirty="0" err="1">
                <a:latin typeface="Times New Roman" pitchFamily="18" charset="0"/>
                <a:ea typeface="楷体_GB2312" pitchFamily="49" charset="-122"/>
              </a:rPr>
              <a:t>kPa</a:t>
            </a:r>
            <a:r>
              <a:rPr lang="zh-CN" altLang="en-US" sz="2000" b="1" dirty="0">
                <a:latin typeface="Times New Roman" pitchFamily="18" charset="0"/>
                <a:ea typeface="楷体_GB2312" pitchFamily="49" charset="-122"/>
              </a:rPr>
              <a:t>。 </a:t>
            </a:r>
          </a:p>
        </p:txBody>
      </p:sp>
    </p:spTree>
    <p:extLst>
      <p:ext uri="{BB962C8B-B14F-4D97-AF65-F5344CB8AC3E}">
        <p14:creationId xmlns:p14="http://schemas.microsoft.com/office/powerpoint/2010/main" val="944681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8">
                                            <p:txEl>
                                              <p:pRg st="0" end="0"/>
                                            </p:txEl>
                                          </p:spTgt>
                                        </p:tgtEl>
                                        <p:attrNameLst>
                                          <p:attrName>style.visibility</p:attrName>
                                        </p:attrNameLst>
                                      </p:cBhvr>
                                      <p:to>
                                        <p:strVal val="visible"/>
                                      </p:to>
                                    </p:set>
                                    <p:animEffect transition="in" filter="wipe(left)">
                                      <p:cBhvr>
                                        <p:cTn id="10" dur="500"/>
                                        <p:tgtEl>
                                          <p:spTgt spid="8">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left)">
                                      <p:cBhvr>
                                        <p:cTn id="15" dur="500"/>
                                        <p:tgtEl>
                                          <p:spTgt spid="8">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
                                            <p:txEl>
                                              <p:pRg st="2" end="2"/>
                                            </p:txEl>
                                          </p:spTgt>
                                        </p:tgtEl>
                                        <p:attrNameLst>
                                          <p:attrName>style.visibility</p:attrName>
                                        </p:attrNameLst>
                                      </p:cBhvr>
                                      <p:to>
                                        <p:strVal val="visible"/>
                                      </p:to>
                                    </p:set>
                                    <p:animEffect transition="in" filter="wipe(left)">
                                      <p:cBhvr>
                                        <p:cTn id="20" dur="500"/>
                                        <p:tgtEl>
                                          <p:spTgt spid="8">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Effect transition="in" filter="wipe(left)">
                                      <p:cBhvr>
                                        <p:cTn id="25" dur="500"/>
                                        <p:tgtEl>
                                          <p:spTgt spid="8">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8">
                                            <p:txEl>
                                              <p:pRg st="4" end="4"/>
                                            </p:txEl>
                                          </p:spTgt>
                                        </p:tgtEl>
                                        <p:attrNameLst>
                                          <p:attrName>style.visibility</p:attrName>
                                        </p:attrNameLst>
                                      </p:cBhvr>
                                      <p:to>
                                        <p:strVal val="visible"/>
                                      </p:to>
                                    </p:set>
                                    <p:animEffect transition="in" filter="wipe(left)">
                                      <p:cBhvr>
                                        <p:cTn id="30"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30005" y="32614"/>
            <a:ext cx="8229600" cy="490538"/>
          </a:xfrm>
        </p:spPr>
        <p:txBody>
          <a:bodyPr/>
          <a:lstStyle/>
          <a:p>
            <a:endParaRPr lang="zh-CN" altLang="en-US"/>
          </a:p>
        </p:txBody>
      </p:sp>
      <p:sp>
        <p:nvSpPr>
          <p:cNvPr id="5" name="Rectangle 3"/>
          <p:cNvSpPr>
            <a:spLocks noChangeArrowheads="1"/>
          </p:cNvSpPr>
          <p:nvPr/>
        </p:nvSpPr>
        <p:spPr bwMode="auto">
          <a:xfrm>
            <a:off x="335360" y="580039"/>
            <a:ext cx="1033366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indent="304800" fontAlgn="base">
              <a:lnSpc>
                <a:spcPct val="150000"/>
              </a:lnSpc>
              <a:spcBef>
                <a:spcPct val="0"/>
              </a:spcBef>
              <a:spcAft>
                <a:spcPct val="0"/>
              </a:spcAft>
            </a:pPr>
            <a:r>
              <a:rPr lang="zh-CN" altLang="en-US" sz="2400" b="1" dirty="0">
                <a:latin typeface="Times New Roman" pitchFamily="18" charset="0"/>
                <a:ea typeface="宋体" pitchFamily="2" charset="-122"/>
                <a:cs typeface="Times New Roman" pitchFamily="18" charset="0"/>
              </a:rPr>
              <a:t>将下列氧化还原反应设计成原电池，写出电极反应及电池符号：</a:t>
            </a:r>
            <a:endParaRPr lang="zh-CN" altLang="en-US" sz="2400" b="1" dirty="0">
              <a:latin typeface="Arial" pitchFamily="34" charset="0"/>
              <a:ea typeface="宋体" pitchFamily="2" charset="-122"/>
              <a:cs typeface="宋体" pitchFamily="2" charset="-122"/>
            </a:endParaRPr>
          </a:p>
          <a:p>
            <a:pPr indent="304800" eaLnBrk="0" fontAlgn="base" hangingPunct="0">
              <a:lnSpc>
                <a:spcPct val="150000"/>
              </a:lnSpc>
              <a:spcBef>
                <a:spcPct val="0"/>
              </a:spcBef>
              <a:spcAft>
                <a:spcPct val="0"/>
              </a:spcAft>
            </a:pPr>
            <a:r>
              <a:rPr lang="zh-CN" altLang="de-DE" sz="2400" b="1" dirty="0">
                <a:latin typeface="Times New Roman" pitchFamily="18" charset="0"/>
                <a:ea typeface="宋体" pitchFamily="2" charset="-122"/>
                <a:cs typeface="Times New Roman" pitchFamily="18" charset="0"/>
              </a:rPr>
              <a:t>（</a:t>
            </a:r>
            <a:r>
              <a:rPr lang="de-DE" altLang="zh-CN" sz="2400" b="1" dirty="0">
                <a:latin typeface="Times New Roman" pitchFamily="18" charset="0"/>
                <a:ea typeface="宋体" pitchFamily="2" charset="-122"/>
                <a:cs typeface="Times New Roman" pitchFamily="18" charset="0"/>
              </a:rPr>
              <a:t>1</a:t>
            </a:r>
            <a:r>
              <a:rPr lang="zh-CN" altLang="de-DE" sz="2400" b="1" dirty="0">
                <a:latin typeface="Times New Roman" pitchFamily="18" charset="0"/>
                <a:ea typeface="宋体" pitchFamily="2" charset="-122"/>
                <a:cs typeface="Times New Roman" pitchFamily="18" charset="0"/>
              </a:rPr>
              <a:t>） </a:t>
            </a:r>
            <a:r>
              <a:rPr lang="de-DE" altLang="zh-CN" sz="2400" b="1" dirty="0">
                <a:solidFill>
                  <a:srgbClr val="000000"/>
                </a:solidFill>
                <a:latin typeface="Times New Roman" pitchFamily="18" charset="0"/>
                <a:ea typeface="宋体" pitchFamily="2" charset="-122"/>
                <a:cs typeface="Times New Roman" pitchFamily="18" charset="0"/>
              </a:rPr>
              <a:t>Fe</a:t>
            </a:r>
            <a:r>
              <a:rPr lang="de-DE" altLang="zh-CN" sz="2400" b="1" baseline="30000" dirty="0">
                <a:solidFill>
                  <a:srgbClr val="000000"/>
                </a:solidFill>
                <a:latin typeface="Times New Roman" pitchFamily="18" charset="0"/>
                <a:ea typeface="宋体" pitchFamily="2" charset="-122"/>
                <a:cs typeface="Times New Roman" pitchFamily="18" charset="0"/>
              </a:rPr>
              <a:t>2+</a:t>
            </a:r>
            <a:r>
              <a:rPr lang="de-DE" altLang="zh-CN" sz="2400" b="1" dirty="0">
                <a:solidFill>
                  <a:srgbClr val="000000"/>
                </a:solidFill>
                <a:latin typeface="Times New Roman" pitchFamily="18" charset="0"/>
                <a:ea typeface="宋体" pitchFamily="2" charset="-122"/>
                <a:cs typeface="Times New Roman" pitchFamily="18" charset="0"/>
              </a:rPr>
              <a:t> + Ag</a:t>
            </a:r>
            <a:r>
              <a:rPr lang="de-DE" altLang="zh-CN" sz="2400" b="1" baseline="30000" dirty="0">
                <a:solidFill>
                  <a:srgbClr val="000000"/>
                </a:solidFill>
                <a:latin typeface="Times New Roman" pitchFamily="18" charset="0"/>
                <a:ea typeface="宋体" pitchFamily="2" charset="-122"/>
                <a:cs typeface="Times New Roman" pitchFamily="18" charset="0"/>
              </a:rPr>
              <a:t>+ </a:t>
            </a:r>
            <a:r>
              <a:rPr lang="en-US" altLang="zh-CN" sz="2400" b="1" dirty="0">
                <a:solidFill>
                  <a:srgbClr val="000000"/>
                </a:solidFill>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 </a:t>
            </a:r>
            <a:r>
              <a:rPr lang="de-DE" altLang="zh-CN" sz="2400" b="1" dirty="0">
                <a:solidFill>
                  <a:srgbClr val="000000"/>
                </a:solidFill>
                <a:latin typeface="Times New Roman" pitchFamily="18" charset="0"/>
                <a:ea typeface="宋体" pitchFamily="2" charset="-122"/>
                <a:cs typeface="Times New Roman" pitchFamily="18" charset="0"/>
              </a:rPr>
              <a:t>Fe</a:t>
            </a:r>
            <a:r>
              <a:rPr lang="de-DE" altLang="zh-CN" sz="2400" b="1" baseline="30000" dirty="0">
                <a:solidFill>
                  <a:srgbClr val="000000"/>
                </a:solidFill>
                <a:latin typeface="Times New Roman" pitchFamily="18" charset="0"/>
                <a:ea typeface="宋体" pitchFamily="2" charset="-122"/>
                <a:cs typeface="Times New Roman" pitchFamily="18" charset="0"/>
              </a:rPr>
              <a:t>3+</a:t>
            </a:r>
            <a:r>
              <a:rPr lang="de-DE" altLang="zh-CN" sz="2400" b="1" dirty="0">
                <a:solidFill>
                  <a:srgbClr val="000000"/>
                </a:solidFill>
                <a:latin typeface="Times New Roman" pitchFamily="18" charset="0"/>
                <a:ea typeface="宋体" pitchFamily="2" charset="-122"/>
                <a:cs typeface="Times New Roman" pitchFamily="18" charset="0"/>
              </a:rPr>
              <a:t> + Ag </a:t>
            </a:r>
            <a:endParaRPr lang="de-DE" altLang="zh-CN" sz="2400" b="1" dirty="0">
              <a:latin typeface="Arial" pitchFamily="34" charset="0"/>
              <a:ea typeface="宋体" pitchFamily="2" charset="-122"/>
              <a:cs typeface="宋体" pitchFamily="2" charset="-122"/>
            </a:endParaRPr>
          </a:p>
          <a:p>
            <a:pPr indent="304800" eaLnBrk="0" fontAlgn="base" hangingPunct="0">
              <a:lnSpc>
                <a:spcPct val="150000"/>
              </a:lnSpc>
              <a:spcBef>
                <a:spcPct val="0"/>
              </a:spcBef>
              <a:spcAft>
                <a:spcPct val="0"/>
              </a:spcAft>
            </a:pPr>
            <a:r>
              <a:rPr lang="zh-CN" altLang="pt-BR" sz="2400" b="1" dirty="0">
                <a:latin typeface="Times New Roman" pitchFamily="18" charset="0"/>
                <a:ea typeface="宋体" pitchFamily="2" charset="-122"/>
                <a:cs typeface="Times New Roman" pitchFamily="18" charset="0"/>
              </a:rPr>
              <a:t>（</a:t>
            </a:r>
            <a:r>
              <a:rPr lang="pt-BR" altLang="zh-CN" sz="2400" b="1" dirty="0">
                <a:latin typeface="Times New Roman" pitchFamily="18" charset="0"/>
                <a:ea typeface="宋体" pitchFamily="2" charset="-122"/>
                <a:cs typeface="Times New Roman" pitchFamily="18" charset="0"/>
              </a:rPr>
              <a:t>2</a:t>
            </a:r>
            <a:r>
              <a:rPr lang="zh-CN" altLang="pt-BR" sz="2400" b="1" dirty="0">
                <a:latin typeface="Times New Roman" pitchFamily="18" charset="0"/>
                <a:ea typeface="宋体" pitchFamily="2" charset="-122"/>
                <a:cs typeface="Times New Roman" pitchFamily="18" charset="0"/>
              </a:rPr>
              <a:t>） </a:t>
            </a:r>
            <a:r>
              <a:rPr lang="pt-BR" altLang="zh-CN" sz="2400" b="1" dirty="0">
                <a:latin typeface="Times New Roman" pitchFamily="18" charset="0"/>
                <a:ea typeface="宋体" pitchFamily="2" charset="-122"/>
                <a:cs typeface="Times New Roman" pitchFamily="18" charset="0"/>
              </a:rPr>
              <a:t>MnO</a:t>
            </a:r>
            <a:r>
              <a:rPr lang="pt-BR" altLang="zh-CN" sz="2400" b="1" baseline="-30000" dirty="0">
                <a:latin typeface="Times New Roman" pitchFamily="18" charset="0"/>
                <a:ea typeface="宋体" pitchFamily="2" charset="-122"/>
                <a:cs typeface="Times New Roman" pitchFamily="18" charset="0"/>
              </a:rPr>
              <a:t>4</a:t>
            </a:r>
            <a:r>
              <a:rPr lang="pt-BR" altLang="zh-CN" sz="2400" b="1" baseline="30000" dirty="0">
                <a:latin typeface="Times New Roman" pitchFamily="18" charset="0"/>
                <a:ea typeface="宋体" pitchFamily="2" charset="-122"/>
                <a:cs typeface="Times New Roman" pitchFamily="18" charset="0"/>
              </a:rPr>
              <a:t>-</a:t>
            </a:r>
            <a:r>
              <a:rPr lang="pt-BR" altLang="zh-CN" sz="2400" b="1" dirty="0">
                <a:latin typeface="Times New Roman" pitchFamily="18" charset="0"/>
                <a:ea typeface="宋体" pitchFamily="2" charset="-122"/>
                <a:cs typeface="Times New Roman" pitchFamily="18" charset="0"/>
              </a:rPr>
              <a:t> + 5Fe</a:t>
            </a:r>
            <a:r>
              <a:rPr lang="pt-BR" altLang="zh-CN" sz="2400" b="1" baseline="30000" dirty="0">
                <a:latin typeface="Times New Roman" pitchFamily="18" charset="0"/>
                <a:ea typeface="宋体" pitchFamily="2" charset="-122"/>
                <a:cs typeface="Times New Roman" pitchFamily="18" charset="0"/>
              </a:rPr>
              <a:t>2+</a:t>
            </a:r>
            <a:r>
              <a:rPr lang="pt-BR" altLang="zh-CN" sz="2400" b="1" dirty="0">
                <a:latin typeface="Times New Roman" pitchFamily="18" charset="0"/>
                <a:ea typeface="宋体" pitchFamily="2" charset="-122"/>
                <a:cs typeface="Times New Roman" pitchFamily="18" charset="0"/>
              </a:rPr>
              <a:t> + 8H</a:t>
            </a:r>
            <a:r>
              <a:rPr lang="pt-BR" altLang="zh-CN" sz="2400" b="1" baseline="30000"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t>
            </a:r>
            <a:r>
              <a:rPr lang="pt-BR" altLang="zh-CN" sz="2400" b="1" dirty="0">
                <a:latin typeface="Times New Roman" pitchFamily="18" charset="0"/>
                <a:ea typeface="宋体" pitchFamily="2" charset="-122"/>
                <a:cs typeface="Times New Roman" pitchFamily="18" charset="0"/>
              </a:rPr>
              <a:t> Mn</a:t>
            </a:r>
            <a:r>
              <a:rPr lang="pt-BR" altLang="zh-CN" sz="2400" b="1" baseline="30000" dirty="0">
                <a:latin typeface="Times New Roman" pitchFamily="18" charset="0"/>
                <a:ea typeface="宋体" pitchFamily="2" charset="-122"/>
                <a:cs typeface="Times New Roman" pitchFamily="18" charset="0"/>
              </a:rPr>
              <a:t>2+</a:t>
            </a:r>
            <a:r>
              <a:rPr lang="pt-BR" altLang="zh-CN" sz="2400" b="1" dirty="0">
                <a:latin typeface="Times New Roman" pitchFamily="18" charset="0"/>
                <a:ea typeface="宋体" pitchFamily="2" charset="-122"/>
                <a:cs typeface="Times New Roman" pitchFamily="18" charset="0"/>
              </a:rPr>
              <a:t> + 5Fe</a:t>
            </a:r>
            <a:r>
              <a:rPr lang="pt-BR" altLang="zh-CN" sz="2400" b="1" baseline="30000" dirty="0">
                <a:latin typeface="Times New Roman" pitchFamily="18" charset="0"/>
                <a:ea typeface="宋体" pitchFamily="2" charset="-122"/>
                <a:cs typeface="Times New Roman" pitchFamily="18" charset="0"/>
              </a:rPr>
              <a:t>3+</a:t>
            </a:r>
            <a:r>
              <a:rPr lang="pt-BR" altLang="zh-CN" sz="2400" b="1" dirty="0">
                <a:latin typeface="Times New Roman" pitchFamily="18" charset="0"/>
                <a:ea typeface="宋体" pitchFamily="2" charset="-122"/>
                <a:cs typeface="Times New Roman" pitchFamily="18" charset="0"/>
              </a:rPr>
              <a:t> + 4H</a:t>
            </a:r>
            <a:r>
              <a:rPr lang="pt-BR" altLang="zh-CN" sz="2400" b="1" baseline="-30000" dirty="0">
                <a:latin typeface="Times New Roman" pitchFamily="18" charset="0"/>
                <a:ea typeface="宋体" pitchFamily="2" charset="-122"/>
                <a:cs typeface="Times New Roman" pitchFamily="18" charset="0"/>
              </a:rPr>
              <a:t>2</a:t>
            </a:r>
            <a:r>
              <a:rPr lang="pt-BR" altLang="zh-CN" sz="2400" b="1" dirty="0">
                <a:latin typeface="Times New Roman" pitchFamily="18" charset="0"/>
                <a:ea typeface="宋体" pitchFamily="2" charset="-122"/>
                <a:cs typeface="Times New Roman" pitchFamily="18" charset="0"/>
              </a:rPr>
              <a:t>O </a:t>
            </a:r>
            <a:endParaRPr lang="de-DE" altLang="zh-CN" sz="2400" b="1" dirty="0">
              <a:latin typeface="Arial" pitchFamily="34" charset="0"/>
              <a:ea typeface="宋体" pitchFamily="2" charset="-122"/>
              <a:cs typeface="宋体" pitchFamily="2"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495025860"/>
              </p:ext>
            </p:extLst>
          </p:nvPr>
        </p:nvGraphicFramePr>
        <p:xfrm>
          <a:off x="2279576" y="2204864"/>
          <a:ext cx="6966089" cy="4653136"/>
        </p:xfrm>
        <a:graphic>
          <a:graphicData uri="http://schemas.openxmlformats.org/presentationml/2006/ole">
            <mc:AlternateContent xmlns:mc="http://schemas.openxmlformats.org/markup-compatibility/2006">
              <mc:Choice xmlns:v="urn:schemas-microsoft-com:vml" Requires="v">
                <p:oleObj spid="_x0000_s50276" name="Document" r:id="rId3" imgW="6091293" imgH="4068786" progId="Word.Document.8">
                  <p:embed/>
                </p:oleObj>
              </mc:Choice>
              <mc:Fallback>
                <p:oleObj name="Document" r:id="rId3" imgW="6091293" imgH="4068786" progId="Word.Document.8">
                  <p:embed/>
                  <p:pic>
                    <p:nvPicPr>
                      <p:cNvPr id="0" name=""/>
                      <p:cNvPicPr/>
                      <p:nvPr/>
                    </p:nvPicPr>
                    <p:blipFill>
                      <a:blip r:embed="rId4"/>
                      <a:stretch>
                        <a:fillRect/>
                      </a:stretch>
                    </p:blipFill>
                    <p:spPr>
                      <a:xfrm>
                        <a:off x="2279576" y="2204864"/>
                        <a:ext cx="6966089" cy="4653136"/>
                      </a:xfrm>
                      <a:prstGeom prst="rect">
                        <a:avLst/>
                      </a:prstGeom>
                    </p:spPr>
                  </p:pic>
                </p:oleObj>
              </mc:Fallback>
            </mc:AlternateContent>
          </a:graphicData>
        </a:graphic>
      </p:graphicFrame>
    </p:spTree>
    <p:extLst>
      <p:ext uri="{BB962C8B-B14F-4D97-AF65-F5344CB8AC3E}">
        <p14:creationId xmlns:p14="http://schemas.microsoft.com/office/powerpoint/2010/main" val="36661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7" name="Rectangle 5"/>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常见电极的类型</a:t>
            </a:r>
          </a:p>
        </p:txBody>
      </p:sp>
      <p:sp>
        <p:nvSpPr>
          <p:cNvPr id="182278" name="Text Box 6"/>
          <p:cNvSpPr txBox="1">
            <a:spLocks noChangeArrowheads="1"/>
          </p:cNvSpPr>
          <p:nvPr/>
        </p:nvSpPr>
        <p:spPr bwMode="auto">
          <a:xfrm>
            <a:off x="191344" y="836712"/>
            <a:ext cx="115932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en-US" altLang="zh-CN" sz="2400" b="1" dirty="0">
                <a:latin typeface="Times New Roman" pitchFamily="18" charset="0"/>
                <a:ea typeface="楷体_GB2312" pitchFamily="49" charset="-122"/>
              </a:rPr>
              <a:t>1. </a:t>
            </a:r>
            <a:r>
              <a:rPr kumimoji="1" lang="zh-CN" altLang="en-US" sz="2400" b="1" dirty="0">
                <a:latin typeface="Times New Roman" pitchFamily="18" charset="0"/>
                <a:ea typeface="楷体_GB2312" pitchFamily="49" charset="-122"/>
              </a:rPr>
              <a:t>第一类电极：  主要包括金属电极和气体电极</a:t>
            </a:r>
          </a:p>
          <a:p>
            <a:pPr>
              <a:lnSpc>
                <a:spcPct val="150000"/>
              </a:lnSpc>
            </a:pP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1</a:t>
            </a:r>
            <a:r>
              <a:rPr kumimoji="1" lang="zh-CN" altLang="en-US" sz="2400" b="1" dirty="0">
                <a:latin typeface="Times New Roman" pitchFamily="18" charset="0"/>
                <a:ea typeface="楷体_GB2312" pitchFamily="49" charset="-122"/>
              </a:rPr>
              <a:t>）金属</a:t>
            </a:r>
            <a:r>
              <a:rPr kumimoji="1" lang="en-US" altLang="zh-CN" sz="2400" b="1" dirty="0">
                <a:latin typeface="Times New Roman" pitchFamily="18" charset="0"/>
                <a:ea typeface="楷体_GB2312" pitchFamily="49" charset="-122"/>
              </a:rPr>
              <a:t>-</a:t>
            </a:r>
            <a:r>
              <a:rPr kumimoji="1" lang="zh-CN" altLang="en-US" sz="2400" b="1" dirty="0">
                <a:latin typeface="Times New Roman" pitchFamily="18" charset="0"/>
                <a:ea typeface="楷体_GB2312" pitchFamily="49" charset="-122"/>
              </a:rPr>
              <a:t>金属电极：将金属插入含有该金属离子的溶液中，构成的电极为金属电极。</a:t>
            </a:r>
          </a:p>
        </p:txBody>
      </p:sp>
      <p:sp>
        <p:nvSpPr>
          <p:cNvPr id="182280" name="Text Box 8"/>
          <p:cNvSpPr txBox="1">
            <a:spLocks noChangeArrowheads="1"/>
          </p:cNvSpPr>
          <p:nvPr/>
        </p:nvSpPr>
        <p:spPr bwMode="auto">
          <a:xfrm>
            <a:off x="586023" y="2037041"/>
            <a:ext cx="702286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latin typeface="Times New Roman" pitchFamily="18" charset="0"/>
                <a:ea typeface="楷体_GB2312" pitchFamily="49" charset="-122"/>
              </a:rPr>
              <a:t>如</a:t>
            </a:r>
            <a:r>
              <a:rPr lang="en-US" altLang="zh-CN" sz="2400" b="1" dirty="0">
                <a:latin typeface="Times New Roman" pitchFamily="18" charset="0"/>
                <a:ea typeface="楷体_GB2312" pitchFamily="49" charset="-122"/>
              </a:rPr>
              <a:t>Cu (s)</a:t>
            </a:r>
            <a:r>
              <a:rPr lang="zh-CN" altLang="en-US" sz="2400" b="1" dirty="0">
                <a:latin typeface="Times New Roman" pitchFamily="18" charset="0"/>
                <a:ea typeface="楷体_GB2312" pitchFamily="49" charset="-122"/>
              </a:rPr>
              <a:t>插在</a:t>
            </a:r>
            <a:r>
              <a:rPr lang="en-US" altLang="zh-CN" sz="2400" b="1" dirty="0">
                <a:latin typeface="Times New Roman" pitchFamily="18" charset="0"/>
                <a:ea typeface="楷体_GB2312" pitchFamily="49" charset="-122"/>
              </a:rPr>
              <a:t>CuSO</a:t>
            </a:r>
            <a:r>
              <a:rPr lang="en-US" altLang="zh-CN" sz="2400" b="1" baseline="-25000" dirty="0">
                <a:latin typeface="Times New Roman" pitchFamily="18" charset="0"/>
                <a:ea typeface="楷体_GB2312" pitchFamily="49" charset="-122"/>
              </a:rPr>
              <a:t>4</a:t>
            </a:r>
            <a:r>
              <a:rPr lang="zh-CN" altLang="en-US" sz="2400" b="1" dirty="0">
                <a:latin typeface="Times New Roman" pitchFamily="18" charset="0"/>
                <a:ea typeface="楷体_GB2312" pitchFamily="49" charset="-122"/>
              </a:rPr>
              <a:t>溶液中构成的金属电极</a:t>
            </a:r>
          </a:p>
          <a:p>
            <a:pPr>
              <a:lnSpc>
                <a:spcPct val="150000"/>
              </a:lnSpc>
            </a:pPr>
            <a:r>
              <a:rPr lang="zh-CN" altLang="en-US" sz="2400" b="1" dirty="0">
                <a:latin typeface="Times New Roman" pitchFamily="18" charset="0"/>
                <a:ea typeface="楷体_GB2312" pitchFamily="49" charset="-122"/>
              </a:rPr>
              <a:t>当电极作为正极时</a:t>
            </a:r>
          </a:p>
          <a:p>
            <a:pPr>
              <a:lnSpc>
                <a:spcPct val="150000"/>
              </a:lnSpc>
            </a:pPr>
            <a:r>
              <a:rPr lang="zh-CN" altLang="en-US" sz="2400" b="1" dirty="0">
                <a:latin typeface="Times New Roman" pitchFamily="18" charset="0"/>
                <a:ea typeface="楷体_GB2312" pitchFamily="49" charset="-122"/>
              </a:rPr>
              <a:t>                   电极表示   </a:t>
            </a:r>
            <a:r>
              <a:rPr lang="en-US" altLang="zh-CN" sz="2400" b="1" dirty="0">
                <a:latin typeface="Times New Roman" pitchFamily="18" charset="0"/>
                <a:ea typeface="楷体_GB2312" pitchFamily="49" charset="-122"/>
              </a:rPr>
              <a:t>CuSO</a:t>
            </a:r>
            <a:r>
              <a:rPr lang="en-US" altLang="zh-CN" sz="2400" b="1" baseline="-25000" dirty="0">
                <a:latin typeface="Times New Roman" pitchFamily="18" charset="0"/>
                <a:ea typeface="楷体_GB2312" pitchFamily="49" charset="-122"/>
              </a:rPr>
              <a:t>4</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aq</a:t>
            </a:r>
            <a:r>
              <a:rPr lang="en-US" altLang="zh-CN" sz="2400" b="1" dirty="0">
                <a:latin typeface="Times New Roman" pitchFamily="18" charset="0"/>
                <a:ea typeface="楷体_GB2312" pitchFamily="49" charset="-122"/>
              </a:rPr>
              <a:t>)∣Cu (s)               </a:t>
            </a:r>
          </a:p>
          <a:p>
            <a:pPr>
              <a:lnSpc>
                <a:spcPct val="150000"/>
              </a:lnSpc>
            </a:pPr>
            <a:r>
              <a:rPr lang="zh-CN" altLang="en-US" sz="2400" b="1" dirty="0">
                <a:latin typeface="Times New Roman" pitchFamily="18" charset="0"/>
                <a:ea typeface="楷体_GB2312" pitchFamily="49" charset="-122"/>
              </a:rPr>
              <a:t>                   电极反应   </a:t>
            </a:r>
            <a:r>
              <a:rPr lang="en-US" altLang="zh-CN" sz="2400" b="1" dirty="0">
                <a:latin typeface="Times New Roman" pitchFamily="18" charset="0"/>
                <a:ea typeface="楷体_GB2312" pitchFamily="49" charset="-122"/>
              </a:rPr>
              <a:t>Cu</a:t>
            </a:r>
            <a:r>
              <a:rPr lang="en-US" altLang="zh-CN" sz="2400" b="1" baseline="30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aq</a:t>
            </a:r>
            <a:r>
              <a:rPr lang="en-US" altLang="zh-CN" sz="2400" b="1" dirty="0">
                <a:latin typeface="Times New Roman" pitchFamily="18" charset="0"/>
                <a:ea typeface="楷体_GB2312" pitchFamily="49" charset="-122"/>
              </a:rPr>
              <a:t>) + 2e</a:t>
            </a:r>
            <a:r>
              <a:rPr lang="en-US" altLang="zh-CN" sz="2400" b="1" baseline="30000"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Cu (s)</a:t>
            </a:r>
          </a:p>
          <a:p>
            <a:pPr>
              <a:lnSpc>
                <a:spcPct val="150000"/>
              </a:lnSpc>
            </a:pPr>
            <a:r>
              <a:rPr lang="zh-CN" altLang="en-US" sz="2400" b="1" dirty="0">
                <a:latin typeface="Times New Roman" pitchFamily="18" charset="0"/>
                <a:ea typeface="楷体_GB2312" pitchFamily="49" charset="-122"/>
              </a:rPr>
              <a:t>当电极作为负极时</a:t>
            </a:r>
          </a:p>
          <a:p>
            <a:pPr>
              <a:lnSpc>
                <a:spcPct val="150000"/>
              </a:lnSpc>
            </a:pPr>
            <a:r>
              <a:rPr lang="zh-CN" altLang="en-US" sz="2400" b="1" dirty="0">
                <a:latin typeface="Times New Roman" pitchFamily="18" charset="0"/>
                <a:ea typeface="楷体_GB2312" pitchFamily="49" charset="-122"/>
              </a:rPr>
              <a:t>                   电极表示   </a:t>
            </a:r>
            <a:r>
              <a:rPr lang="en-US" altLang="zh-CN" sz="2400" b="1" dirty="0">
                <a:latin typeface="Times New Roman" pitchFamily="18" charset="0"/>
                <a:ea typeface="楷体_GB2312" pitchFamily="49" charset="-122"/>
              </a:rPr>
              <a:t>Cu (s) ∣CuSO</a:t>
            </a:r>
            <a:r>
              <a:rPr lang="en-US" altLang="zh-CN" sz="2400" b="1" baseline="-25000" dirty="0">
                <a:latin typeface="Times New Roman" pitchFamily="18" charset="0"/>
                <a:ea typeface="楷体_GB2312" pitchFamily="49" charset="-122"/>
              </a:rPr>
              <a:t>4</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aq</a:t>
            </a:r>
            <a:r>
              <a:rPr lang="en-US" altLang="zh-CN" sz="2400" b="1" dirty="0">
                <a:latin typeface="Times New Roman" pitchFamily="18" charset="0"/>
                <a:ea typeface="楷体_GB2312" pitchFamily="49" charset="-122"/>
              </a:rPr>
              <a:t>) </a:t>
            </a:r>
          </a:p>
          <a:p>
            <a:pPr>
              <a:lnSpc>
                <a:spcPct val="150000"/>
              </a:lnSpc>
            </a:pPr>
            <a:r>
              <a:rPr lang="zh-CN" altLang="en-US" sz="2400" b="1" dirty="0">
                <a:latin typeface="Times New Roman" pitchFamily="18" charset="0"/>
                <a:ea typeface="楷体_GB2312" pitchFamily="49" charset="-122"/>
              </a:rPr>
              <a:t>                   电极反应   </a:t>
            </a:r>
            <a:r>
              <a:rPr lang="en-US" altLang="zh-CN" sz="2400" b="1" dirty="0">
                <a:latin typeface="Times New Roman" pitchFamily="18" charset="0"/>
                <a:ea typeface="楷体_GB2312" pitchFamily="49" charset="-122"/>
              </a:rPr>
              <a:t>Cu (s) </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Cu</a:t>
            </a:r>
            <a:r>
              <a:rPr lang="en-US" altLang="zh-CN" sz="2400" b="1" baseline="30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aq</a:t>
            </a:r>
            <a:r>
              <a:rPr lang="en-US" altLang="zh-CN" sz="2400" b="1" dirty="0">
                <a:latin typeface="Times New Roman" pitchFamily="18" charset="0"/>
                <a:ea typeface="楷体_GB2312" pitchFamily="49" charset="-122"/>
              </a:rPr>
              <a:t>) + 2e</a:t>
            </a:r>
            <a:r>
              <a:rPr lang="en-US" altLang="zh-CN" sz="2400" b="1" baseline="30000" dirty="0">
                <a:latin typeface="Times New Roman" pitchFamily="18" charset="0"/>
                <a:ea typeface="楷体_GB2312" pitchFamily="49" charset="-122"/>
                <a:sym typeface="Symbol" pitchFamily="18" charset="2"/>
              </a:rPr>
              <a:t>         </a:t>
            </a:r>
          </a:p>
        </p:txBody>
      </p:sp>
      <p:sp>
        <p:nvSpPr>
          <p:cNvPr id="182281" name="Rectangle 9"/>
          <p:cNvSpPr>
            <a:spLocks noChangeArrowheads="1"/>
          </p:cNvSpPr>
          <p:nvPr/>
        </p:nvSpPr>
        <p:spPr bwMode="auto">
          <a:xfrm>
            <a:off x="8256589" y="3429000"/>
            <a:ext cx="1582737" cy="1296988"/>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2282" name="Rectangle 10"/>
          <p:cNvSpPr>
            <a:spLocks noChangeArrowheads="1"/>
          </p:cNvSpPr>
          <p:nvPr/>
        </p:nvSpPr>
        <p:spPr bwMode="auto">
          <a:xfrm>
            <a:off x="8831263" y="2997200"/>
            <a:ext cx="360362" cy="1295400"/>
          </a:xfrm>
          <a:prstGeom prst="rect">
            <a:avLst/>
          </a:prstGeom>
          <a:gradFill rotWithShape="1">
            <a:gsLst>
              <a:gs pos="0">
                <a:srgbClr val="FF9900"/>
              </a:gs>
              <a:gs pos="50000">
                <a:schemeClr val="bg1"/>
              </a:gs>
              <a:gs pos="100000">
                <a:srgbClr val="FF9900"/>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latin typeface="Times New Roman" pitchFamily="18" charset="0"/>
              </a:rPr>
              <a:t>Cu</a:t>
            </a:r>
          </a:p>
        </p:txBody>
      </p:sp>
      <p:sp>
        <p:nvSpPr>
          <p:cNvPr id="182283" name="Text Box 11"/>
          <p:cNvSpPr txBox="1">
            <a:spLocks noChangeArrowheads="1"/>
          </p:cNvSpPr>
          <p:nvPr/>
        </p:nvSpPr>
        <p:spPr bwMode="auto">
          <a:xfrm>
            <a:off x="8615364" y="4327526"/>
            <a:ext cx="100745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solidFill>
                  <a:srgbClr val="FF0000"/>
                </a:solidFill>
                <a:latin typeface="Times New Roman" pitchFamily="18" charset="0"/>
              </a:rPr>
              <a:t>CuSO</a:t>
            </a:r>
            <a:r>
              <a:rPr lang="en-US" altLang="zh-CN" sz="2000" b="1" baseline="-25000" dirty="0">
                <a:solidFill>
                  <a:srgbClr val="FF0000"/>
                </a:solidFill>
                <a:latin typeface="Times New Roman" pitchFamily="18" charset="0"/>
              </a:rPr>
              <a:t>4</a:t>
            </a:r>
            <a:endParaRPr lang="en-US" altLang="zh-CN" sz="2000" b="1" dirty="0">
              <a:solidFill>
                <a:srgbClr val="FF0000"/>
              </a:solidFill>
              <a:latin typeface="Times New Roman" pitchFamily="18" charset="0"/>
            </a:endParaRPr>
          </a:p>
        </p:txBody>
      </p:sp>
      <p:sp>
        <p:nvSpPr>
          <p:cNvPr id="182284" name="Text Box 12"/>
          <p:cNvSpPr txBox="1">
            <a:spLocks noChangeArrowheads="1"/>
          </p:cNvSpPr>
          <p:nvPr/>
        </p:nvSpPr>
        <p:spPr bwMode="auto">
          <a:xfrm>
            <a:off x="435415" y="6117947"/>
            <a:ext cx="108385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400" b="1" dirty="0">
                <a:latin typeface="Times New Roman" pitchFamily="18" charset="0"/>
                <a:ea typeface="楷体_GB2312" pitchFamily="49" charset="-122"/>
              </a:rPr>
              <a:t>一些活泼的金属，可以把金属溶于汞，做成汞齐电极 </a:t>
            </a:r>
            <a:r>
              <a:rPr lang="en-US" altLang="zh-CN" sz="2400" b="1" dirty="0">
                <a:latin typeface="Times New Roman" pitchFamily="18" charset="0"/>
              </a:rPr>
              <a:t>Na</a:t>
            </a:r>
            <a:r>
              <a:rPr lang="en-US" altLang="zh-CN" sz="2400" b="1" baseline="30000" dirty="0">
                <a:latin typeface="Times New Roman" pitchFamily="18" charset="0"/>
              </a:rPr>
              <a:t>+</a:t>
            </a:r>
            <a:r>
              <a:rPr lang="en-US" altLang="zh-CN" sz="2400" b="1" dirty="0">
                <a:latin typeface="Times New Roman" pitchFamily="18" charset="0"/>
              </a:rPr>
              <a:t>(</a:t>
            </a:r>
            <a:r>
              <a:rPr lang="en-US" altLang="zh-CN" sz="2400" b="1" i="1" dirty="0">
                <a:latin typeface="Times New Roman" pitchFamily="18" charset="0"/>
              </a:rPr>
              <a:t>a</a:t>
            </a:r>
            <a:r>
              <a:rPr lang="en-US" altLang="zh-CN" sz="2400" b="1" baseline="30000" dirty="0">
                <a:latin typeface="Times New Roman" pitchFamily="18" charset="0"/>
              </a:rPr>
              <a:t>+</a:t>
            </a:r>
            <a:r>
              <a:rPr lang="en-US" altLang="zh-CN" sz="2400" b="1" dirty="0">
                <a:latin typeface="Times New Roman" pitchFamily="18" charset="0"/>
              </a:rPr>
              <a:t>)∣Na</a:t>
            </a:r>
            <a:r>
              <a:rPr lang="zh-CN" altLang="en-US" sz="2400" b="1" dirty="0">
                <a:latin typeface="Times New Roman" pitchFamily="18" charset="0"/>
              </a:rPr>
              <a:t>（</a:t>
            </a:r>
            <a:r>
              <a:rPr lang="en-US" altLang="zh-CN" sz="2400" b="1" dirty="0">
                <a:latin typeface="Times New Roman" pitchFamily="18" charset="0"/>
              </a:rPr>
              <a:t>Hg</a:t>
            </a:r>
            <a:r>
              <a:rPr lang="zh-CN" altLang="en-US" sz="2400" b="1" dirty="0">
                <a:latin typeface="Times New Roman" pitchFamily="18" charset="0"/>
              </a:rPr>
              <a:t>）</a:t>
            </a:r>
            <a:r>
              <a:rPr lang="en-US" altLang="zh-CN" sz="2400" b="1" dirty="0">
                <a:latin typeface="Times New Roman" pitchFamily="18" charset="0"/>
              </a:rPr>
              <a:t>(</a:t>
            </a:r>
            <a:r>
              <a:rPr lang="en-US" altLang="zh-CN" sz="2400" b="1" i="1" dirty="0">
                <a:latin typeface="Times New Roman" pitchFamily="18" charset="0"/>
              </a:rPr>
              <a:t>a</a:t>
            </a:r>
            <a:r>
              <a:rPr lang="en-US" altLang="zh-CN" sz="2400" b="1" dirty="0">
                <a:latin typeface="Times New Roman" pitchFamily="18" charset="0"/>
              </a:rPr>
              <a:t>)</a:t>
            </a:r>
            <a:r>
              <a:rPr lang="en-US" altLang="zh-CN" sz="2400" dirty="0"/>
              <a:t> </a:t>
            </a:r>
            <a:r>
              <a:rPr lang="en-US" altLang="zh-CN" sz="2400" b="1" dirty="0">
                <a:latin typeface="Times New Roman" pitchFamily="18" charset="0"/>
                <a:ea typeface="楷体_GB2312" pitchFamily="49" charset="-122"/>
              </a:rPr>
              <a:t> </a:t>
            </a:r>
          </a:p>
        </p:txBody>
      </p:sp>
    </p:spTree>
    <p:extLst>
      <p:ext uri="{BB962C8B-B14F-4D97-AF65-F5344CB8AC3E}">
        <p14:creationId xmlns:p14="http://schemas.microsoft.com/office/powerpoint/2010/main" val="38691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ChangeArrowheads="1"/>
          </p:cNvSpPr>
          <p:nvPr/>
        </p:nvSpPr>
        <p:spPr bwMode="auto">
          <a:xfrm>
            <a:off x="263352" y="764705"/>
            <a:ext cx="116518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pPr>
            <a:r>
              <a:rPr kumimoji="1" lang="zh-CN" altLang="en-US" sz="2400" b="1" dirty="0">
                <a:latin typeface="Times New Roman" pitchFamily="18" charset="0"/>
                <a:ea typeface="楷体_GB2312" pitchFamily="49" charset="-122"/>
                <a:cs typeface="Times New Roman" pitchFamily="18" charset="0"/>
              </a:rPr>
              <a:t>（</a:t>
            </a:r>
            <a:r>
              <a:rPr kumimoji="1" lang="en-US" altLang="zh-CN" sz="2400" b="1" dirty="0">
                <a:latin typeface="Times New Roman" pitchFamily="18" charset="0"/>
                <a:ea typeface="楷体_GB2312" pitchFamily="49" charset="-122"/>
                <a:cs typeface="Times New Roman" pitchFamily="18" charset="0"/>
              </a:rPr>
              <a:t>2</a:t>
            </a:r>
            <a:r>
              <a:rPr kumimoji="1" lang="zh-CN" altLang="en-US" sz="2400" b="1" dirty="0">
                <a:latin typeface="Times New Roman" pitchFamily="18" charset="0"/>
                <a:ea typeface="楷体_GB2312" pitchFamily="49" charset="-122"/>
                <a:cs typeface="Times New Roman" pitchFamily="18" charset="0"/>
              </a:rPr>
              <a:t>）气体</a:t>
            </a:r>
            <a:r>
              <a:rPr kumimoji="1" lang="en-US" altLang="zh-CN" sz="2400" b="1" dirty="0">
                <a:latin typeface="Times New Roman" pitchFamily="18" charset="0"/>
                <a:ea typeface="楷体_GB2312" pitchFamily="49" charset="-122"/>
                <a:cs typeface="Times New Roman" pitchFamily="18" charset="0"/>
              </a:rPr>
              <a:t>-</a:t>
            </a:r>
            <a:r>
              <a:rPr kumimoji="1" lang="zh-CN" altLang="en-US" sz="2400" b="1" dirty="0">
                <a:latin typeface="Times New Roman" pitchFamily="18" charset="0"/>
                <a:ea typeface="楷体_GB2312" pitchFamily="49" charset="-122"/>
                <a:cs typeface="Times New Roman" pitchFamily="18" charset="0"/>
              </a:rPr>
              <a:t>离子电极：吸附了某气体的惰性金属插入含有该元素离子的溶液中构成的电极是气体电极。</a:t>
            </a:r>
          </a:p>
        </p:txBody>
      </p:sp>
      <p:sp>
        <p:nvSpPr>
          <p:cNvPr id="183301" name="Rectangle 5"/>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常见电极的类型</a:t>
            </a:r>
          </a:p>
        </p:txBody>
      </p:sp>
      <p:sp>
        <p:nvSpPr>
          <p:cNvPr id="183302" name="Text Box 6"/>
          <p:cNvSpPr txBox="1">
            <a:spLocks noChangeArrowheads="1"/>
          </p:cNvSpPr>
          <p:nvPr/>
        </p:nvSpPr>
        <p:spPr bwMode="auto">
          <a:xfrm>
            <a:off x="626077" y="1786390"/>
            <a:ext cx="6766067"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kumimoji="1" lang="zh-CN" altLang="en-US" sz="2400" b="1" dirty="0">
                <a:latin typeface="Times New Roman" pitchFamily="18" charset="0"/>
                <a:ea typeface="楷体_GB2312" pitchFamily="49" charset="-122"/>
                <a:cs typeface="Times New Roman" pitchFamily="18" charset="0"/>
              </a:rPr>
              <a:t>氢电极（碱性溶液中）</a:t>
            </a: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电极表示  </a:t>
            </a:r>
            <a:r>
              <a:rPr kumimoji="1" lang="en-US" altLang="zh-CN" sz="2400" b="1" dirty="0">
                <a:latin typeface="Times New Roman" pitchFamily="18" charset="0"/>
                <a:ea typeface="楷体_GB2312" pitchFamily="49" charset="-122"/>
                <a:cs typeface="Times New Roman" pitchFamily="18" charset="0"/>
              </a:rPr>
              <a:t>OH</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err="1">
                <a:latin typeface="Times New Roman" pitchFamily="18" charset="0"/>
                <a:ea typeface="楷体_GB2312" pitchFamily="49" charset="-122"/>
                <a:cs typeface="Times New Roman" pitchFamily="18" charset="0"/>
                <a:sym typeface="Symbol" pitchFamily="18" charset="2"/>
              </a:rPr>
              <a:t>aq</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a:latin typeface="Times New Roman" pitchFamily="18" charset="0"/>
                <a:ea typeface="楷体_GB2312" pitchFamily="49" charset="-122"/>
                <a:cs typeface="Times New Roman" pitchFamily="18" charset="0"/>
              </a:rPr>
              <a:t>H</a:t>
            </a:r>
            <a:r>
              <a:rPr lang="en-US" altLang="zh-CN" sz="2400" b="1" baseline="-25000" dirty="0">
                <a:latin typeface="Times New Roman" pitchFamily="18" charset="0"/>
                <a:ea typeface="楷体_GB2312" pitchFamily="49" charset="-122"/>
                <a:cs typeface="Times New Roman" pitchFamily="18" charset="0"/>
              </a:rPr>
              <a:t>2</a:t>
            </a:r>
            <a:r>
              <a:rPr lang="en-US" altLang="zh-CN" sz="2400" b="1" dirty="0">
                <a:latin typeface="Times New Roman" pitchFamily="18" charset="0"/>
                <a:ea typeface="楷体_GB2312" pitchFamily="49" charset="-122"/>
                <a:cs typeface="Times New Roman" pitchFamily="18" charset="0"/>
              </a:rPr>
              <a:t>(g)</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err="1">
                <a:latin typeface="Times New Roman" pitchFamily="18" charset="0"/>
                <a:ea typeface="楷体_GB2312" pitchFamily="49" charset="-122"/>
                <a:cs typeface="Times New Roman" pitchFamily="18" charset="0"/>
                <a:sym typeface="Symbol" pitchFamily="18" charset="2"/>
              </a:rPr>
              <a:t>Pt</a:t>
            </a:r>
            <a:r>
              <a:rPr lang="en-US" altLang="zh-CN" sz="2400" b="1" dirty="0">
                <a:latin typeface="Times New Roman" pitchFamily="18" charset="0"/>
                <a:ea typeface="楷体_GB2312" pitchFamily="49" charset="-122"/>
                <a:cs typeface="Times New Roman" pitchFamily="18" charset="0"/>
                <a:sym typeface="Symbol" pitchFamily="18" charset="2"/>
              </a:rPr>
              <a:t>     </a:t>
            </a:r>
            <a:r>
              <a:rPr kumimoji="1" lang="en-US" altLang="zh-CN" sz="2400" b="1" dirty="0">
                <a:latin typeface="Times New Roman" pitchFamily="18" charset="0"/>
                <a:ea typeface="楷体_GB2312" pitchFamily="49" charset="-122"/>
                <a:cs typeface="Times New Roman" pitchFamily="18" charset="0"/>
              </a:rPr>
              <a:t> </a:t>
            </a: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电极反应  </a:t>
            </a:r>
            <a:r>
              <a:rPr kumimoji="1" lang="en-US" altLang="zh-CN" sz="2400" b="1" dirty="0">
                <a:latin typeface="Times New Roman" pitchFamily="18" charset="0"/>
                <a:ea typeface="楷体_GB2312" pitchFamily="49" charset="-122"/>
                <a:cs typeface="Times New Roman" pitchFamily="18" charset="0"/>
              </a:rPr>
              <a:t>2H</a:t>
            </a:r>
            <a:r>
              <a:rPr kumimoji="1" lang="en-US" altLang="zh-CN" sz="2400" b="1" baseline="-25000" dirty="0">
                <a:latin typeface="Times New Roman" pitchFamily="18" charset="0"/>
                <a:ea typeface="楷体_GB2312" pitchFamily="49" charset="-122"/>
                <a:cs typeface="Times New Roman" pitchFamily="18" charset="0"/>
              </a:rPr>
              <a:t>2</a:t>
            </a:r>
            <a:r>
              <a:rPr kumimoji="1" lang="en-US" altLang="zh-CN" sz="2400" b="1" dirty="0">
                <a:latin typeface="Times New Roman" pitchFamily="18" charset="0"/>
                <a:ea typeface="楷体_GB2312" pitchFamily="49" charset="-122"/>
                <a:cs typeface="Times New Roman" pitchFamily="18" charset="0"/>
              </a:rPr>
              <a:t>O +2e</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H</a:t>
            </a:r>
            <a:r>
              <a:rPr kumimoji="1" lang="en-US" altLang="zh-CN" sz="2400" b="1" baseline="-25000" dirty="0">
                <a:latin typeface="Times New Roman" pitchFamily="18" charset="0"/>
                <a:ea typeface="楷体_GB2312" pitchFamily="49" charset="-122"/>
                <a:cs typeface="Times New Roman" pitchFamily="18" charset="0"/>
              </a:rPr>
              <a:t>2 </a:t>
            </a:r>
            <a:r>
              <a:rPr kumimoji="1" lang="en-US" altLang="zh-CN" sz="2400" b="1" dirty="0">
                <a:latin typeface="Times New Roman" pitchFamily="18" charset="0"/>
                <a:ea typeface="楷体_GB2312" pitchFamily="49" charset="-122"/>
                <a:cs typeface="Times New Roman" pitchFamily="18" charset="0"/>
              </a:rPr>
              <a:t>(g)+ 2OH</a:t>
            </a:r>
            <a:r>
              <a:rPr lang="en-US" altLang="zh-CN" sz="2400" b="1" baseline="30000" dirty="0">
                <a:latin typeface="Times New Roman" pitchFamily="18" charset="0"/>
                <a:ea typeface="楷体_GB2312" pitchFamily="49" charset="-122"/>
                <a:cs typeface="Times New Roman" pitchFamily="18" charset="0"/>
                <a:sym typeface="Symbol" pitchFamily="18" charset="2"/>
              </a:rPr>
              <a:t> </a:t>
            </a:r>
            <a:r>
              <a:rPr lang="en-US" altLang="zh-CN" sz="2400" b="1" dirty="0">
                <a:latin typeface="Times New Roman" pitchFamily="18" charset="0"/>
                <a:ea typeface="楷体_GB2312" pitchFamily="49" charset="-122"/>
                <a:cs typeface="Times New Roman" pitchFamily="18" charset="0"/>
                <a:sym typeface="Symbol" pitchFamily="18" charset="2"/>
              </a:rPr>
              <a:t>(a)</a:t>
            </a:r>
            <a:endParaRPr kumimoji="1" lang="en-US" altLang="zh-CN" sz="2400" b="1" dirty="0">
              <a:latin typeface="Times New Roman" pitchFamily="18" charset="0"/>
              <a:ea typeface="楷体_GB2312" pitchFamily="49" charset="-122"/>
              <a:cs typeface="Times New Roman" pitchFamily="18" charset="0"/>
            </a:endParaRPr>
          </a:p>
          <a:p>
            <a:pPr>
              <a:lnSpc>
                <a:spcPct val="150000"/>
              </a:lnSpc>
            </a:pPr>
            <a:r>
              <a:rPr kumimoji="1" lang="zh-CN" altLang="en-US" sz="2400" b="1" dirty="0">
                <a:latin typeface="Times New Roman" pitchFamily="18" charset="0"/>
                <a:ea typeface="楷体_GB2312" pitchFamily="49" charset="-122"/>
                <a:cs typeface="Times New Roman" pitchFamily="18" charset="0"/>
              </a:rPr>
              <a:t>氧电极</a:t>
            </a: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电极表示  </a:t>
            </a:r>
            <a:r>
              <a:rPr kumimoji="1" lang="en-US" altLang="zh-CN" sz="2400" b="1" dirty="0">
                <a:latin typeface="Times New Roman" pitchFamily="18" charset="0"/>
                <a:ea typeface="楷体_GB2312" pitchFamily="49" charset="-122"/>
                <a:cs typeface="Times New Roman" pitchFamily="18" charset="0"/>
              </a:rPr>
              <a:t>H</a:t>
            </a:r>
            <a:r>
              <a:rPr kumimoji="1" lang="en-US" altLang="zh-CN" sz="2400" b="1" baseline="30000"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sym typeface="Symbol" pitchFamily="18" charset="2"/>
              </a:rPr>
              <a:t>(a)</a:t>
            </a:r>
            <a:r>
              <a:rPr lang="en-US" altLang="zh-CN" sz="2400" b="1" dirty="0">
                <a:latin typeface="Times New Roman" pitchFamily="18" charset="0"/>
                <a:ea typeface="楷体_GB2312" pitchFamily="49" charset="-122"/>
                <a:cs typeface="Times New Roman" pitchFamily="18" charset="0"/>
              </a:rPr>
              <a:t>O</a:t>
            </a:r>
            <a:r>
              <a:rPr lang="en-US" altLang="zh-CN" sz="2400" b="1" baseline="-25000" dirty="0">
                <a:latin typeface="Times New Roman" pitchFamily="18" charset="0"/>
                <a:ea typeface="楷体_GB2312" pitchFamily="49" charset="-122"/>
                <a:cs typeface="Times New Roman" pitchFamily="18" charset="0"/>
              </a:rPr>
              <a:t>2</a:t>
            </a:r>
            <a:r>
              <a:rPr lang="en-US" altLang="zh-CN" sz="2400" b="1" dirty="0">
                <a:latin typeface="Times New Roman" pitchFamily="18" charset="0"/>
                <a:ea typeface="楷体_GB2312" pitchFamily="49" charset="-122"/>
                <a:cs typeface="Times New Roman" pitchFamily="18" charset="0"/>
              </a:rPr>
              <a:t>(g)</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err="1">
                <a:latin typeface="Times New Roman" pitchFamily="18" charset="0"/>
                <a:ea typeface="楷体_GB2312" pitchFamily="49" charset="-122"/>
                <a:cs typeface="Times New Roman" pitchFamily="18" charset="0"/>
                <a:sym typeface="Symbol" pitchFamily="18" charset="2"/>
              </a:rPr>
              <a:t>Pt</a:t>
            </a:r>
            <a:r>
              <a:rPr lang="en-US" altLang="zh-CN" sz="2400" b="1" dirty="0">
                <a:latin typeface="Times New Roman" pitchFamily="18" charset="0"/>
                <a:ea typeface="楷体_GB2312" pitchFamily="49" charset="-122"/>
                <a:cs typeface="Times New Roman" pitchFamily="18" charset="0"/>
                <a:sym typeface="Symbol" pitchFamily="18" charset="2"/>
              </a:rPr>
              <a:t> </a:t>
            </a:r>
            <a:endParaRPr kumimoji="1" lang="en-US" altLang="zh-CN" sz="2400" b="1" dirty="0">
              <a:latin typeface="Times New Roman" pitchFamily="18" charset="0"/>
              <a:ea typeface="楷体_GB2312" pitchFamily="49" charset="-122"/>
              <a:cs typeface="Times New Roman" pitchFamily="18" charset="0"/>
            </a:endParaRP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电极反应  </a:t>
            </a:r>
            <a:r>
              <a:rPr kumimoji="1" lang="en-US" altLang="zh-CN" sz="2400" b="1" dirty="0">
                <a:latin typeface="Times New Roman" pitchFamily="18" charset="0"/>
                <a:ea typeface="楷体_GB2312" pitchFamily="49" charset="-122"/>
                <a:cs typeface="Times New Roman" pitchFamily="18" charset="0"/>
              </a:rPr>
              <a:t>O</a:t>
            </a:r>
            <a:r>
              <a:rPr kumimoji="1" lang="en-US" altLang="zh-CN" sz="2400" b="1" baseline="-25000" dirty="0">
                <a:latin typeface="Times New Roman" pitchFamily="18" charset="0"/>
                <a:ea typeface="楷体_GB2312" pitchFamily="49" charset="-122"/>
                <a:cs typeface="Times New Roman" pitchFamily="18" charset="0"/>
              </a:rPr>
              <a:t>2 </a:t>
            </a:r>
            <a:r>
              <a:rPr kumimoji="1" lang="en-US" altLang="zh-CN" sz="2400" b="1" dirty="0">
                <a:latin typeface="Times New Roman" pitchFamily="18" charset="0"/>
                <a:ea typeface="楷体_GB2312" pitchFamily="49" charset="-122"/>
                <a:cs typeface="Times New Roman" pitchFamily="18" charset="0"/>
              </a:rPr>
              <a:t>(p) + 4H</a:t>
            </a:r>
            <a:r>
              <a:rPr kumimoji="1" lang="en-US" altLang="zh-CN" sz="2400" b="1" baseline="30000"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sym typeface="Symbol" pitchFamily="18" charset="2"/>
              </a:rPr>
              <a:t>(a)</a:t>
            </a:r>
            <a:r>
              <a:rPr kumimoji="1" lang="en-US" altLang="zh-CN" sz="2400" b="1" baseline="30000" dirty="0">
                <a:latin typeface="Times New Roman" pitchFamily="18" charset="0"/>
                <a:ea typeface="楷体_GB2312" pitchFamily="49" charset="-122"/>
                <a:cs typeface="Times New Roman" pitchFamily="18" charset="0"/>
              </a:rPr>
              <a:t> </a:t>
            </a:r>
            <a:r>
              <a:rPr kumimoji="1" lang="en-US" altLang="zh-CN" sz="2400" b="1" dirty="0">
                <a:latin typeface="Times New Roman" pitchFamily="18" charset="0"/>
                <a:ea typeface="楷体_GB2312" pitchFamily="49" charset="-122"/>
                <a:cs typeface="Times New Roman" pitchFamily="18" charset="0"/>
              </a:rPr>
              <a:t>+ 4e</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2H</a:t>
            </a:r>
            <a:r>
              <a:rPr kumimoji="1" lang="en-US" altLang="zh-CN" sz="2400" b="1" baseline="-25000" dirty="0">
                <a:latin typeface="Times New Roman" pitchFamily="18" charset="0"/>
                <a:ea typeface="楷体_GB2312" pitchFamily="49" charset="-122"/>
                <a:cs typeface="Times New Roman" pitchFamily="18" charset="0"/>
              </a:rPr>
              <a:t>2</a:t>
            </a:r>
            <a:r>
              <a:rPr kumimoji="1" lang="en-US" altLang="zh-CN" sz="2400" b="1" dirty="0">
                <a:latin typeface="Times New Roman" pitchFamily="18" charset="0"/>
                <a:ea typeface="楷体_GB2312" pitchFamily="49" charset="-122"/>
                <a:cs typeface="Times New Roman" pitchFamily="18" charset="0"/>
              </a:rPr>
              <a:t>O</a:t>
            </a:r>
          </a:p>
          <a:p>
            <a:pPr>
              <a:lnSpc>
                <a:spcPct val="150000"/>
              </a:lnSpc>
            </a:pPr>
            <a:r>
              <a:rPr kumimoji="1" lang="zh-CN" altLang="en-US" sz="2400" b="1" dirty="0">
                <a:latin typeface="Times New Roman" pitchFamily="18" charset="0"/>
                <a:ea typeface="楷体_GB2312" pitchFamily="49" charset="-122"/>
                <a:cs typeface="Times New Roman" pitchFamily="18" charset="0"/>
              </a:rPr>
              <a:t>卤素电极</a:t>
            </a: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电极表示  </a:t>
            </a:r>
            <a:r>
              <a:rPr kumimoji="1" lang="en-US" altLang="zh-CN" sz="2400" b="1" dirty="0" err="1">
                <a:latin typeface="Times New Roman" pitchFamily="18" charset="0"/>
                <a:ea typeface="楷体_GB2312" pitchFamily="49" charset="-122"/>
                <a:cs typeface="Times New Roman" pitchFamily="18" charset="0"/>
              </a:rPr>
              <a:t>Cl</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err="1">
                <a:latin typeface="Times New Roman" pitchFamily="18" charset="0"/>
                <a:ea typeface="楷体_GB2312" pitchFamily="49" charset="-122"/>
                <a:cs typeface="Times New Roman" pitchFamily="18" charset="0"/>
                <a:sym typeface="Symbol" pitchFamily="18" charset="2"/>
              </a:rPr>
              <a:t>aq</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a:latin typeface="Times New Roman" pitchFamily="18" charset="0"/>
                <a:ea typeface="楷体_GB2312" pitchFamily="49" charset="-122"/>
                <a:cs typeface="Times New Roman" pitchFamily="18" charset="0"/>
              </a:rPr>
              <a:t>Cl</a:t>
            </a:r>
            <a:r>
              <a:rPr lang="en-US" altLang="zh-CN" sz="2400" b="1" baseline="-25000" dirty="0">
                <a:latin typeface="Times New Roman" pitchFamily="18" charset="0"/>
                <a:ea typeface="楷体_GB2312" pitchFamily="49" charset="-122"/>
                <a:cs typeface="Times New Roman" pitchFamily="18" charset="0"/>
              </a:rPr>
              <a:t>2</a:t>
            </a:r>
            <a:r>
              <a:rPr lang="en-US" altLang="zh-CN" sz="2400" b="1" dirty="0">
                <a:latin typeface="Times New Roman" pitchFamily="18" charset="0"/>
                <a:ea typeface="楷体_GB2312" pitchFamily="49" charset="-122"/>
                <a:cs typeface="Times New Roman" pitchFamily="18" charset="0"/>
              </a:rPr>
              <a:t>(g)</a:t>
            </a:r>
            <a:r>
              <a:rPr lang="en-US" altLang="zh-CN" sz="2400" b="1" dirty="0">
                <a:latin typeface="Times New Roman" pitchFamily="18" charset="0"/>
                <a:ea typeface="楷体_GB2312" pitchFamily="49" charset="-122"/>
                <a:cs typeface="Times New Roman" pitchFamily="18" charset="0"/>
                <a:sym typeface="Symbol" pitchFamily="18" charset="2"/>
              </a:rPr>
              <a:t></a:t>
            </a:r>
            <a:r>
              <a:rPr lang="en-US" altLang="zh-CN" sz="2400" b="1" dirty="0" err="1">
                <a:latin typeface="Times New Roman" pitchFamily="18" charset="0"/>
                <a:ea typeface="楷体_GB2312" pitchFamily="49" charset="-122"/>
                <a:cs typeface="Times New Roman" pitchFamily="18" charset="0"/>
                <a:sym typeface="Symbol" pitchFamily="18" charset="2"/>
              </a:rPr>
              <a:t>Pt</a:t>
            </a:r>
            <a:r>
              <a:rPr lang="en-US" altLang="zh-CN" sz="2400" b="1" dirty="0">
                <a:latin typeface="Times New Roman" pitchFamily="18" charset="0"/>
                <a:ea typeface="楷体_GB2312" pitchFamily="49" charset="-122"/>
                <a:cs typeface="Times New Roman" pitchFamily="18" charset="0"/>
                <a:sym typeface="Symbol" pitchFamily="18" charset="2"/>
              </a:rPr>
              <a:t> </a:t>
            </a:r>
            <a:endParaRPr lang="en-US" altLang="zh-CN" sz="2400" b="1" baseline="30000" dirty="0">
              <a:latin typeface="Times New Roman" pitchFamily="18" charset="0"/>
              <a:ea typeface="楷体_GB2312" pitchFamily="49" charset="-122"/>
              <a:cs typeface="Times New Roman" pitchFamily="18" charset="0"/>
              <a:sym typeface="Symbol" pitchFamily="18" charset="2"/>
            </a:endParaRPr>
          </a:p>
          <a:p>
            <a:pPr marL="266700">
              <a:lnSpc>
                <a:spcPct val="150000"/>
              </a:lnSpc>
            </a:pPr>
            <a:r>
              <a:rPr kumimoji="1" lang="zh-CN" altLang="en-US" sz="2400" b="1" dirty="0">
                <a:latin typeface="Times New Roman" pitchFamily="18" charset="0"/>
                <a:ea typeface="楷体_GB2312" pitchFamily="49" charset="-122"/>
                <a:cs typeface="Times New Roman" pitchFamily="18" charset="0"/>
              </a:rPr>
              <a:t>电极反应  </a:t>
            </a:r>
            <a:r>
              <a:rPr kumimoji="1" lang="en-US" altLang="zh-CN" sz="2400" b="1" dirty="0">
                <a:latin typeface="Times New Roman" pitchFamily="18" charset="0"/>
                <a:ea typeface="楷体_GB2312" pitchFamily="49" charset="-122"/>
                <a:cs typeface="Times New Roman" pitchFamily="18" charset="0"/>
              </a:rPr>
              <a:t>Cl</a:t>
            </a:r>
            <a:r>
              <a:rPr kumimoji="1" lang="en-US" altLang="zh-CN" sz="2400" b="1" baseline="-25000" dirty="0">
                <a:latin typeface="Times New Roman" pitchFamily="18" charset="0"/>
                <a:ea typeface="楷体_GB2312" pitchFamily="49" charset="-122"/>
                <a:cs typeface="Times New Roman" pitchFamily="18" charset="0"/>
              </a:rPr>
              <a:t>2 </a:t>
            </a:r>
            <a:r>
              <a:rPr kumimoji="1" lang="en-US" altLang="zh-CN" sz="2400" b="1" dirty="0">
                <a:latin typeface="Times New Roman" pitchFamily="18" charset="0"/>
                <a:ea typeface="楷体_GB2312" pitchFamily="49" charset="-122"/>
                <a:cs typeface="Times New Roman" pitchFamily="18" charset="0"/>
              </a:rPr>
              <a:t>(l) +2e</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2Cl</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kumimoji="1" lang="en-US" altLang="zh-CN" sz="2400" b="1" dirty="0">
                <a:latin typeface="Times New Roman" pitchFamily="18" charset="0"/>
                <a:ea typeface="楷体_GB2312" pitchFamily="49" charset="-122"/>
                <a:cs typeface="Times New Roman" pitchFamily="18" charset="0"/>
              </a:rPr>
              <a:t>  </a:t>
            </a:r>
          </a:p>
        </p:txBody>
      </p:sp>
      <p:sp>
        <p:nvSpPr>
          <p:cNvPr id="183304" name="Rectangle 8"/>
          <p:cNvSpPr>
            <a:spLocks noChangeArrowheads="1"/>
          </p:cNvSpPr>
          <p:nvPr/>
        </p:nvSpPr>
        <p:spPr bwMode="auto">
          <a:xfrm>
            <a:off x="7642268" y="3102231"/>
            <a:ext cx="2558188" cy="2270985"/>
          </a:xfrm>
          <a:prstGeom prst="rect">
            <a:avLst/>
          </a:prstGeom>
          <a:ln>
            <a:headEnd/>
            <a:tailEnd/>
          </a:ln>
        </p:spPr>
        <p:style>
          <a:lnRef idx="0">
            <a:schemeClr val="accent5"/>
          </a:lnRef>
          <a:fillRef idx="3">
            <a:schemeClr val="accent5"/>
          </a:fillRef>
          <a:effectRef idx="3">
            <a:schemeClr val="accent5"/>
          </a:effectRef>
          <a:fontRef idx="minor">
            <a:schemeClr val="lt1"/>
          </a:fontRef>
        </p:style>
        <p:txBody>
          <a:bodyPr wrap="none" anchor="ctr"/>
          <a:lstStyle/>
          <a:p>
            <a:endParaRPr lang="zh-CN" altLang="en-US"/>
          </a:p>
        </p:txBody>
      </p:sp>
      <p:sp>
        <p:nvSpPr>
          <p:cNvPr id="183305" name="Rectangle 9"/>
          <p:cNvSpPr>
            <a:spLocks noChangeArrowheads="1"/>
          </p:cNvSpPr>
          <p:nvPr/>
        </p:nvSpPr>
        <p:spPr bwMode="auto">
          <a:xfrm>
            <a:off x="8627179" y="3816182"/>
            <a:ext cx="732829" cy="996101"/>
          </a:xfrm>
          <a:prstGeom prst="rect">
            <a:avLst/>
          </a:prstGeom>
          <a:ln>
            <a:headEnd/>
            <a:tailEnd/>
          </a:ln>
        </p:spPr>
        <p:style>
          <a:lnRef idx="0">
            <a:schemeClr val="accent4"/>
          </a:lnRef>
          <a:fillRef idx="3">
            <a:schemeClr val="accent4"/>
          </a:fillRef>
          <a:effectRef idx="3">
            <a:schemeClr val="accent4"/>
          </a:effectRef>
          <a:fontRef idx="minor">
            <a:schemeClr val="lt1"/>
          </a:fontRef>
        </p:style>
        <p:txBody>
          <a:bodyPr wrap="none" anchor="ctr"/>
          <a:lstStyle/>
          <a:p>
            <a:pPr algn="ctr"/>
            <a:r>
              <a:rPr lang="en-US" altLang="zh-CN" sz="2000" dirty="0" err="1">
                <a:solidFill>
                  <a:schemeClr val="bg1"/>
                </a:solidFill>
                <a:latin typeface="Times New Roman" pitchFamily="18" charset="0"/>
              </a:rPr>
              <a:t>Pt</a:t>
            </a:r>
            <a:endParaRPr lang="en-US" altLang="zh-CN" sz="2000" dirty="0">
              <a:solidFill>
                <a:schemeClr val="bg1"/>
              </a:solidFill>
              <a:latin typeface="Times New Roman" pitchFamily="18" charset="0"/>
            </a:endParaRPr>
          </a:p>
        </p:txBody>
      </p:sp>
      <p:sp>
        <p:nvSpPr>
          <p:cNvPr id="183306" name="Text Box 10"/>
          <p:cNvSpPr txBox="1">
            <a:spLocks noChangeArrowheads="1"/>
          </p:cNvSpPr>
          <p:nvPr/>
        </p:nvSpPr>
        <p:spPr bwMode="auto">
          <a:xfrm>
            <a:off x="7786730" y="4973105"/>
            <a:ext cx="24137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a:spcBef>
                <a:spcPct val="50000"/>
              </a:spcBef>
            </a:pPr>
            <a:r>
              <a:rPr lang="zh-CN" altLang="en-US" sz="2000" b="1">
                <a:latin typeface="Times New Roman" pitchFamily="18" charset="0"/>
                <a:ea typeface="楷体_GB2312" pitchFamily="49" charset="-122"/>
              </a:rPr>
              <a:t>含</a:t>
            </a:r>
            <a:r>
              <a:rPr lang="en-US" altLang="zh-CN" sz="2000" b="1">
                <a:latin typeface="Times New Roman" pitchFamily="18" charset="0"/>
                <a:ea typeface="楷体_GB2312" pitchFamily="49" charset="-122"/>
              </a:rPr>
              <a:t>A</a:t>
            </a:r>
            <a:r>
              <a:rPr lang="en-US" altLang="zh-CN" sz="2000" b="1" baseline="30000">
                <a:latin typeface="Times New Roman" pitchFamily="18" charset="0"/>
                <a:ea typeface="楷体_GB2312" pitchFamily="49" charset="-122"/>
              </a:rPr>
              <a:t>z-</a:t>
            </a:r>
            <a:r>
              <a:rPr lang="zh-CN" altLang="en-US" sz="2000" b="1">
                <a:latin typeface="Times New Roman" pitchFamily="18" charset="0"/>
                <a:ea typeface="楷体_GB2312" pitchFamily="49" charset="-122"/>
              </a:rPr>
              <a:t>溶液</a:t>
            </a:r>
          </a:p>
        </p:txBody>
      </p:sp>
      <p:sp>
        <p:nvSpPr>
          <p:cNvPr id="183307" name="Line 11"/>
          <p:cNvSpPr>
            <a:spLocks noChangeShapeType="1"/>
          </p:cNvSpPr>
          <p:nvPr/>
        </p:nvSpPr>
        <p:spPr bwMode="auto">
          <a:xfrm flipV="1">
            <a:off x="8973636" y="2160012"/>
            <a:ext cx="2685" cy="1989068"/>
          </a:xfrm>
          <a:prstGeom prst="line">
            <a:avLst/>
          </a:prstGeom>
          <a:ln w="63500">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p>
        </p:txBody>
      </p:sp>
      <p:grpSp>
        <p:nvGrpSpPr>
          <p:cNvPr id="183318" name="Group 22"/>
          <p:cNvGrpSpPr>
            <a:grpSpLocks/>
          </p:cNvGrpSpPr>
          <p:nvPr/>
        </p:nvGrpSpPr>
        <p:grpSpPr bwMode="auto">
          <a:xfrm>
            <a:off x="7858168" y="2454531"/>
            <a:ext cx="609347" cy="2700122"/>
            <a:chOff x="4558" y="1752"/>
            <a:chExt cx="227" cy="862"/>
          </a:xfrm>
        </p:grpSpPr>
        <p:grpSp>
          <p:nvGrpSpPr>
            <p:cNvPr id="183316" name="Group 20"/>
            <p:cNvGrpSpPr>
              <a:grpSpLocks/>
            </p:cNvGrpSpPr>
            <p:nvPr/>
          </p:nvGrpSpPr>
          <p:grpSpPr bwMode="auto">
            <a:xfrm>
              <a:off x="4558" y="1752"/>
              <a:ext cx="227" cy="862"/>
              <a:chOff x="4558" y="1842"/>
              <a:chExt cx="227" cy="862"/>
            </a:xfrm>
          </p:grpSpPr>
          <p:sp>
            <p:nvSpPr>
              <p:cNvPr id="183308" name="Line 12"/>
              <p:cNvSpPr>
                <a:spLocks noChangeShapeType="1"/>
              </p:cNvSpPr>
              <p:nvPr/>
            </p:nvSpPr>
            <p:spPr bwMode="auto">
              <a:xfrm>
                <a:off x="4558" y="1842"/>
                <a:ext cx="1" cy="86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09" name="Line 13"/>
              <p:cNvSpPr>
                <a:spLocks noChangeShapeType="1"/>
              </p:cNvSpPr>
              <p:nvPr/>
            </p:nvSpPr>
            <p:spPr bwMode="auto">
              <a:xfrm>
                <a:off x="4649" y="1842"/>
                <a:ext cx="1" cy="77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10" name="Line 14"/>
              <p:cNvSpPr>
                <a:spLocks noChangeShapeType="1"/>
              </p:cNvSpPr>
              <p:nvPr/>
            </p:nvSpPr>
            <p:spPr bwMode="auto">
              <a:xfrm flipV="1">
                <a:off x="4558" y="2659"/>
                <a:ext cx="227" cy="45"/>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3311" name="Line 15"/>
              <p:cNvSpPr>
                <a:spLocks noChangeShapeType="1"/>
              </p:cNvSpPr>
              <p:nvPr/>
            </p:nvSpPr>
            <p:spPr bwMode="auto">
              <a:xfrm>
                <a:off x="4649" y="2614"/>
                <a:ext cx="136"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3317" name="Freeform 21"/>
            <p:cNvSpPr>
              <a:spLocks/>
            </p:cNvSpPr>
            <p:nvPr/>
          </p:nvSpPr>
          <p:spPr bwMode="auto">
            <a:xfrm>
              <a:off x="4558" y="1752"/>
              <a:ext cx="227" cy="862"/>
            </a:xfrm>
            <a:custGeom>
              <a:avLst/>
              <a:gdLst>
                <a:gd name="T0" fmla="*/ 227 w 227"/>
                <a:gd name="T1" fmla="*/ 771 h 862"/>
                <a:gd name="T2" fmla="*/ 91 w 227"/>
                <a:gd name="T3" fmla="*/ 771 h 862"/>
                <a:gd name="T4" fmla="*/ 91 w 227"/>
                <a:gd name="T5" fmla="*/ 0 h 862"/>
                <a:gd name="T6" fmla="*/ 0 w 227"/>
                <a:gd name="T7" fmla="*/ 0 h 862"/>
                <a:gd name="T8" fmla="*/ 0 w 227"/>
                <a:gd name="T9" fmla="*/ 862 h 862"/>
                <a:gd name="T10" fmla="*/ 227 w 227"/>
                <a:gd name="T11" fmla="*/ 816 h 862"/>
                <a:gd name="T12" fmla="*/ 227 w 227"/>
                <a:gd name="T13" fmla="*/ 771 h 862"/>
              </a:gdLst>
              <a:ahLst/>
              <a:cxnLst>
                <a:cxn ang="0">
                  <a:pos x="T0" y="T1"/>
                </a:cxn>
                <a:cxn ang="0">
                  <a:pos x="T2" y="T3"/>
                </a:cxn>
                <a:cxn ang="0">
                  <a:pos x="T4" y="T5"/>
                </a:cxn>
                <a:cxn ang="0">
                  <a:pos x="T6" y="T7"/>
                </a:cxn>
                <a:cxn ang="0">
                  <a:pos x="T8" y="T9"/>
                </a:cxn>
                <a:cxn ang="0">
                  <a:pos x="T10" y="T11"/>
                </a:cxn>
                <a:cxn ang="0">
                  <a:pos x="T12" y="T13"/>
                </a:cxn>
              </a:cxnLst>
              <a:rect l="0" t="0" r="r" b="b"/>
              <a:pathLst>
                <a:path w="227" h="862">
                  <a:moveTo>
                    <a:pt x="227" y="771"/>
                  </a:moveTo>
                  <a:lnTo>
                    <a:pt x="91" y="771"/>
                  </a:lnTo>
                  <a:lnTo>
                    <a:pt x="91" y="0"/>
                  </a:lnTo>
                  <a:lnTo>
                    <a:pt x="0" y="0"/>
                  </a:lnTo>
                  <a:lnTo>
                    <a:pt x="0" y="862"/>
                  </a:lnTo>
                  <a:lnTo>
                    <a:pt x="227" y="816"/>
                  </a:lnTo>
                  <a:lnTo>
                    <a:pt x="227" y="771"/>
                  </a:lnTo>
                  <a:close/>
                </a:path>
              </a:pathLst>
            </a:custGeom>
            <a:ln/>
          </p:spPr>
          <p:style>
            <a:lnRef idx="0">
              <a:schemeClr val="accent5"/>
            </a:lnRef>
            <a:fillRef idx="3">
              <a:schemeClr val="accent5"/>
            </a:fillRef>
            <a:effectRef idx="3">
              <a:schemeClr val="accent5"/>
            </a:effectRef>
            <a:fontRef idx="minor">
              <a:schemeClr val="lt1"/>
            </a:fontRef>
          </p:style>
          <p:txBody>
            <a:bodyPr/>
            <a:lstStyle/>
            <a:p>
              <a:endParaRPr lang="zh-CN" altLang="en-US"/>
            </a:p>
          </p:txBody>
        </p:sp>
      </p:grpSp>
      <p:sp>
        <p:nvSpPr>
          <p:cNvPr id="183319" name="Oval 23"/>
          <p:cNvSpPr>
            <a:spLocks noChangeArrowheads="1"/>
          </p:cNvSpPr>
          <p:nvPr/>
        </p:nvSpPr>
        <p:spPr bwMode="auto">
          <a:xfrm>
            <a:off x="8409397" y="4875871"/>
            <a:ext cx="123480" cy="140957"/>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3320" name="Oval 24"/>
          <p:cNvSpPr>
            <a:spLocks noChangeArrowheads="1"/>
          </p:cNvSpPr>
          <p:nvPr/>
        </p:nvSpPr>
        <p:spPr bwMode="auto">
          <a:xfrm>
            <a:off x="8405774" y="4872739"/>
            <a:ext cx="123480" cy="140957"/>
          </a:xfrm>
          <a:prstGeom prst="ellipse">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3078375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3319"/>
                                        </p:tgtEl>
                                        <p:attrNameLst>
                                          <p:attrName>style.visibility</p:attrName>
                                        </p:attrNameLst>
                                      </p:cBhvr>
                                      <p:to>
                                        <p:strVal val="visible"/>
                                      </p:to>
                                    </p:set>
                                  </p:childTnLst>
                                </p:cTn>
                              </p:par>
                            </p:childTnLst>
                          </p:cTn>
                        </p:par>
                        <p:par>
                          <p:cTn id="7" fill="hold">
                            <p:stCondLst>
                              <p:cond delay="0"/>
                            </p:stCondLst>
                            <p:childTnLst>
                              <p:par>
                                <p:cTn id="8" presetID="0" presetClass="path" presetSubtype="0" repeatCount="indefinite" accel="50000" decel="50000" fill="hold" grpId="1" nodeType="afterEffect">
                                  <p:stCondLst>
                                    <p:cond delay="0"/>
                                  </p:stCondLst>
                                  <p:childTnLst>
                                    <p:animMotion origin="layout" path="M 0.00035 0.00093 C 0.02587 -0.00046 0.05156 -0.00092 0.06129 -0.01527 C 0.07101 -0.02962 0.06077 -0.06643 0.05834 -0.08495 C 0.05591 -0.10347 0.04722 -0.10162 0.0467 -0.12615 C 0.04618 -0.15046 0.05052 -0.19097 0.05538 -0.23148 " pathEditMode="relative" rAng="0" ptsTypes="aaaaA">
                                      <p:cBhvr>
                                        <p:cTn id="9" dur="2000" fill="hold"/>
                                        <p:tgtEl>
                                          <p:spTgt spid="183319"/>
                                        </p:tgtEl>
                                        <p:attrNameLst>
                                          <p:attrName>ppt_x</p:attrName>
                                          <p:attrName>ppt_y</p:attrName>
                                        </p:attrNameLst>
                                      </p:cBhvr>
                                      <p:rCtr x="3524" y="-1162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19" grpId="0" animBg="1"/>
      <p:bldP spid="183319"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4" name="Rectangle 4"/>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常见电极的类型</a:t>
            </a:r>
          </a:p>
        </p:txBody>
      </p:sp>
      <p:sp>
        <p:nvSpPr>
          <p:cNvPr id="184325" name="Text Box 5"/>
          <p:cNvSpPr txBox="1">
            <a:spLocks noChangeArrowheads="1"/>
          </p:cNvSpPr>
          <p:nvPr/>
        </p:nvSpPr>
        <p:spPr bwMode="auto">
          <a:xfrm>
            <a:off x="17639" y="682436"/>
            <a:ext cx="105648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．第二类电极：</a:t>
            </a:r>
            <a:r>
              <a:rPr kumimoji="1" lang="zh-CN" altLang="en-US" sz="2400" b="1" dirty="0">
                <a:latin typeface="Times New Roman" pitchFamily="18" charset="0"/>
                <a:ea typeface="楷体_GB2312" pitchFamily="49" charset="-122"/>
              </a:rPr>
              <a:t>包括金属－难溶盐电极和金属－难溶氧化物电极。</a:t>
            </a:r>
            <a:endParaRPr lang="zh-CN" altLang="en-US" sz="2400" b="1" dirty="0">
              <a:latin typeface="Times New Roman" pitchFamily="18" charset="0"/>
              <a:ea typeface="楷体_GB2312" pitchFamily="49" charset="-122"/>
            </a:endParaRPr>
          </a:p>
        </p:txBody>
      </p:sp>
      <p:sp>
        <p:nvSpPr>
          <p:cNvPr id="184327" name="Text Box 7"/>
          <p:cNvSpPr txBox="1">
            <a:spLocks noChangeArrowheads="1"/>
          </p:cNvSpPr>
          <p:nvPr/>
        </p:nvSpPr>
        <p:spPr bwMode="auto">
          <a:xfrm>
            <a:off x="191351" y="1444687"/>
            <a:ext cx="777685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1</a:t>
            </a:r>
            <a:r>
              <a:rPr lang="zh-CN" altLang="en-US" sz="2400" b="1" dirty="0">
                <a:latin typeface="Times New Roman" pitchFamily="18" charset="0"/>
                <a:ea typeface="楷体_GB2312" pitchFamily="49" charset="-122"/>
              </a:rPr>
              <a:t>）金属</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难溶盐电极：在金属表面覆盖一层该金属的难溶盐，然后浸入含有该难溶盐的负离子溶液中构成。 </a:t>
            </a:r>
          </a:p>
        </p:txBody>
      </p:sp>
      <p:sp>
        <p:nvSpPr>
          <p:cNvPr id="184331" name="Text Box 11"/>
          <p:cNvSpPr txBox="1">
            <a:spLocks noChangeArrowheads="1"/>
          </p:cNvSpPr>
          <p:nvPr/>
        </p:nvSpPr>
        <p:spPr bwMode="auto">
          <a:xfrm>
            <a:off x="396009" y="2719750"/>
            <a:ext cx="36718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楷体_GB2312" pitchFamily="49" charset="-122"/>
                <a:ea typeface="楷体_GB2312" pitchFamily="49" charset="-122"/>
              </a:rPr>
              <a:t>如银</a:t>
            </a:r>
            <a:r>
              <a:rPr lang="en-US" altLang="zh-CN" sz="2400" b="1" dirty="0">
                <a:latin typeface="楷体_GB2312" pitchFamily="49" charset="-122"/>
                <a:ea typeface="楷体_GB2312" pitchFamily="49" charset="-122"/>
              </a:rPr>
              <a:t>-</a:t>
            </a:r>
            <a:r>
              <a:rPr lang="zh-CN" altLang="en-US" sz="2400" b="1" dirty="0">
                <a:latin typeface="楷体_GB2312" pitchFamily="49" charset="-122"/>
                <a:ea typeface="楷体_GB2312" pitchFamily="49" charset="-122"/>
              </a:rPr>
              <a:t>氯化银电极 </a:t>
            </a:r>
          </a:p>
        </p:txBody>
      </p:sp>
      <p:sp>
        <p:nvSpPr>
          <p:cNvPr id="184332" name="Text Box 12"/>
          <p:cNvSpPr txBox="1">
            <a:spLocks noChangeArrowheads="1"/>
          </p:cNvSpPr>
          <p:nvPr/>
        </p:nvSpPr>
        <p:spPr bwMode="auto">
          <a:xfrm>
            <a:off x="1619971" y="3318966"/>
            <a:ext cx="629085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400" b="1" dirty="0">
                <a:latin typeface="Times New Roman" pitchFamily="18" charset="0"/>
                <a:ea typeface="楷体_GB2312" pitchFamily="49" charset="-122"/>
              </a:rPr>
              <a:t>电极组成  </a:t>
            </a:r>
            <a:r>
              <a:rPr lang="en-US" altLang="zh-CN" sz="2400" b="1" dirty="0" err="1">
                <a:latin typeface="Times New Roman" pitchFamily="18" charset="0"/>
                <a:ea typeface="楷体_GB2312" pitchFamily="49" charset="-122"/>
              </a:rPr>
              <a:t>Cl</a:t>
            </a:r>
            <a:r>
              <a:rPr lang="en-US" altLang="zh-CN" sz="2400" b="1" baseline="30000"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rPr>
              <a:t>｜</a:t>
            </a:r>
            <a:r>
              <a:rPr lang="en-US" altLang="zh-CN" sz="2400" b="1" dirty="0" err="1">
                <a:latin typeface="Times New Roman" pitchFamily="18" charset="0"/>
                <a:ea typeface="楷体_GB2312" pitchFamily="49" charset="-122"/>
              </a:rPr>
              <a:t>AgCl</a:t>
            </a:r>
            <a:r>
              <a:rPr lang="en-US" altLang="zh-CN" sz="2400" b="1" dirty="0">
                <a:latin typeface="Times New Roman" pitchFamily="18" charset="0"/>
                <a:ea typeface="楷体_GB2312" pitchFamily="49" charset="-122"/>
              </a:rPr>
              <a:t> (s)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Ag (s)</a:t>
            </a:r>
          </a:p>
          <a:p>
            <a:pPr>
              <a:lnSpc>
                <a:spcPct val="150000"/>
              </a:lnSpc>
              <a:spcBef>
                <a:spcPct val="50000"/>
              </a:spcBef>
            </a:pPr>
            <a:r>
              <a:rPr lang="zh-CN" altLang="en-US" sz="2400" b="1" dirty="0">
                <a:latin typeface="Times New Roman" pitchFamily="18" charset="0"/>
                <a:ea typeface="楷体_GB2312" pitchFamily="49" charset="-122"/>
              </a:rPr>
              <a:t>电极反应  </a:t>
            </a:r>
            <a:r>
              <a:rPr lang="en-US" altLang="zh-CN" sz="2400" b="1" dirty="0" err="1">
                <a:latin typeface="Times New Roman" pitchFamily="18" charset="0"/>
                <a:ea typeface="楷体_GB2312" pitchFamily="49" charset="-122"/>
              </a:rPr>
              <a:t>AgCl</a:t>
            </a:r>
            <a:r>
              <a:rPr lang="en-US" altLang="zh-CN" sz="2400" b="1" dirty="0">
                <a:latin typeface="Times New Roman" pitchFamily="18" charset="0"/>
                <a:ea typeface="楷体_GB2312" pitchFamily="49" charset="-122"/>
              </a:rPr>
              <a:t> (s)+ e</a:t>
            </a:r>
            <a:r>
              <a:rPr lang="en-US" altLang="zh-CN" sz="2400" b="1" baseline="30000"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Ag (s) + </a:t>
            </a:r>
            <a:r>
              <a:rPr lang="en-US" altLang="zh-CN" sz="2400" b="1" dirty="0" err="1">
                <a:latin typeface="Times New Roman" pitchFamily="18" charset="0"/>
                <a:ea typeface="楷体_GB2312" pitchFamily="49" charset="-122"/>
              </a:rPr>
              <a:t>Cl</a:t>
            </a:r>
            <a:r>
              <a:rPr lang="en-US" altLang="zh-CN" sz="2400" b="1" baseline="30000" dirty="0">
                <a:latin typeface="Times New Roman" pitchFamily="18" charset="0"/>
                <a:ea typeface="楷体_GB2312" pitchFamily="49" charset="-122"/>
                <a:sym typeface="Symbol" pitchFamily="18" charset="2"/>
              </a:rPr>
              <a:t>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sym typeface="Symbol" pitchFamily="18" charset="2"/>
              </a:rPr>
              <a:t>)</a:t>
            </a:r>
            <a:r>
              <a:rPr lang="en-US" altLang="zh-CN" sz="2400" b="1" baseline="30000" dirty="0">
                <a:latin typeface="Times New Roman" pitchFamily="18" charset="0"/>
                <a:ea typeface="楷体_GB2312" pitchFamily="49" charset="-122"/>
                <a:sym typeface="Symbol" pitchFamily="18" charset="2"/>
              </a:rPr>
              <a:t> </a:t>
            </a:r>
            <a:endParaRPr lang="en-US" altLang="zh-CN" sz="2400" b="1" dirty="0">
              <a:latin typeface="Times New Roman" pitchFamily="18" charset="0"/>
              <a:ea typeface="楷体_GB2312" pitchFamily="49" charset="-122"/>
            </a:endParaRPr>
          </a:p>
        </p:txBody>
      </p:sp>
      <p:grpSp>
        <p:nvGrpSpPr>
          <p:cNvPr id="184336" name="Group 16"/>
          <p:cNvGrpSpPr>
            <a:grpSpLocks/>
          </p:cNvGrpSpPr>
          <p:nvPr/>
        </p:nvGrpSpPr>
        <p:grpSpPr bwMode="auto">
          <a:xfrm>
            <a:off x="8021638" y="1432822"/>
            <a:ext cx="2646363" cy="4876499"/>
            <a:chOff x="4193" y="663"/>
            <a:chExt cx="1409" cy="2553"/>
          </a:xfrm>
        </p:grpSpPr>
        <p:sp>
          <p:nvSpPr>
            <p:cNvPr id="184337" name="Freeform 17" descr="横虚线">
              <a:hlinkClick r:id="" action="ppaction://noaction" highlightClick="1"/>
              <a:hlinkHover r:id="" action="ppaction://noaction" highlightClick="1"/>
            </p:cNvPr>
            <p:cNvSpPr>
              <a:spLocks/>
            </p:cNvSpPr>
            <p:nvPr/>
          </p:nvSpPr>
          <p:spPr bwMode="auto">
            <a:xfrm>
              <a:off x="4285" y="1499"/>
              <a:ext cx="389" cy="1707"/>
            </a:xfrm>
            <a:custGeom>
              <a:avLst/>
              <a:gdLst>
                <a:gd name="T0" fmla="*/ 276 w 465"/>
                <a:gd name="T1" fmla="*/ 0 h 1803"/>
                <a:gd name="T2" fmla="*/ 276 w 465"/>
                <a:gd name="T3" fmla="*/ 903 h 1803"/>
                <a:gd name="T4" fmla="*/ 402 w 465"/>
                <a:gd name="T5" fmla="*/ 986 h 1803"/>
                <a:gd name="T6" fmla="*/ 465 w 465"/>
                <a:gd name="T7" fmla="*/ 1079 h 1803"/>
                <a:gd name="T8" fmla="*/ 462 w 465"/>
                <a:gd name="T9" fmla="*/ 1797 h 1803"/>
                <a:gd name="T10" fmla="*/ 312 w 465"/>
                <a:gd name="T11" fmla="*/ 1803 h 1803"/>
                <a:gd name="T12" fmla="*/ 312 w 465"/>
                <a:gd name="T13" fmla="*/ 1107 h 1803"/>
                <a:gd name="T14" fmla="*/ 252 w 465"/>
                <a:gd name="T15" fmla="*/ 1059 h 1803"/>
                <a:gd name="T16" fmla="*/ 150 w 465"/>
                <a:gd name="T17" fmla="*/ 993 h 1803"/>
                <a:gd name="T18" fmla="*/ 48 w 465"/>
                <a:gd name="T19" fmla="*/ 963 h 1803"/>
                <a:gd name="T20" fmla="*/ 3 w 465"/>
                <a:gd name="T21" fmla="*/ 924 h 1803"/>
                <a:gd name="T22" fmla="*/ 0 w 465"/>
                <a:gd name="T23" fmla="*/ 9 h 1803"/>
                <a:gd name="T24" fmla="*/ 276 w 465"/>
                <a:gd name="T25" fmla="*/ 0 h 18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5" h="1803">
                  <a:moveTo>
                    <a:pt x="276" y="0"/>
                  </a:moveTo>
                  <a:lnTo>
                    <a:pt x="276" y="903"/>
                  </a:lnTo>
                  <a:lnTo>
                    <a:pt x="402" y="986"/>
                  </a:lnTo>
                  <a:lnTo>
                    <a:pt x="465" y="1079"/>
                  </a:lnTo>
                  <a:lnTo>
                    <a:pt x="462" y="1797"/>
                  </a:lnTo>
                  <a:lnTo>
                    <a:pt x="312" y="1803"/>
                  </a:lnTo>
                  <a:lnTo>
                    <a:pt x="312" y="1107"/>
                  </a:lnTo>
                  <a:lnTo>
                    <a:pt x="252" y="1059"/>
                  </a:lnTo>
                  <a:lnTo>
                    <a:pt x="150" y="993"/>
                  </a:lnTo>
                  <a:lnTo>
                    <a:pt x="48" y="963"/>
                  </a:lnTo>
                  <a:lnTo>
                    <a:pt x="3" y="924"/>
                  </a:lnTo>
                  <a:lnTo>
                    <a:pt x="0" y="9"/>
                  </a:lnTo>
                  <a:lnTo>
                    <a:pt x="276" y="0"/>
                  </a:lnTo>
                  <a:close/>
                </a:path>
              </a:pathLst>
            </a:custGeom>
            <a:pattFill prst="dashHorz">
              <a:fgClr>
                <a:srgbClr val="333399"/>
              </a:fgClr>
              <a:bgClr>
                <a:srgbClr val="FFFFFF"/>
              </a:bgClr>
            </a:pattFill>
            <a:ln>
              <a:noFill/>
            </a:ln>
            <a:extLst>
              <a:ext uri="{91240B29-F687-4F45-9708-019B960494DF}">
                <a14:hiddenLine xmlns:a14="http://schemas.microsoft.com/office/drawing/2010/main" w="12700" cmpd="sng">
                  <a:solidFill>
                    <a:srgbClr val="000000"/>
                  </a:solidFill>
                  <a:round/>
                  <a:headEnd/>
                  <a:tailEnd/>
                </a14:hiddenLine>
              </a:ext>
            </a:extLst>
          </p:spPr>
          <p:txBody>
            <a:bodyPr/>
            <a:lstStyle/>
            <a:p>
              <a:endParaRPr lang="zh-CN" altLang="en-US"/>
            </a:p>
          </p:txBody>
        </p:sp>
        <p:sp>
          <p:nvSpPr>
            <p:cNvPr id="184338" name="Freeform 18"/>
            <p:cNvSpPr>
              <a:spLocks/>
            </p:cNvSpPr>
            <p:nvPr/>
          </p:nvSpPr>
          <p:spPr bwMode="auto">
            <a:xfrm>
              <a:off x="4193" y="1191"/>
              <a:ext cx="490" cy="2007"/>
            </a:xfrm>
            <a:custGeom>
              <a:avLst/>
              <a:gdLst>
                <a:gd name="T0" fmla="*/ 123 w 585"/>
                <a:gd name="T1" fmla="*/ 0 h 2119"/>
                <a:gd name="T2" fmla="*/ 396 w 585"/>
                <a:gd name="T3" fmla="*/ 0 h 2119"/>
                <a:gd name="T4" fmla="*/ 396 w 585"/>
                <a:gd name="T5" fmla="*/ 1219 h 2119"/>
                <a:gd name="T6" fmla="*/ 522 w 585"/>
                <a:gd name="T7" fmla="*/ 1302 h 2119"/>
                <a:gd name="T8" fmla="*/ 585 w 585"/>
                <a:gd name="T9" fmla="*/ 1395 h 2119"/>
                <a:gd name="T10" fmla="*/ 582 w 585"/>
                <a:gd name="T11" fmla="*/ 2113 h 2119"/>
                <a:gd name="T12" fmla="*/ 432 w 585"/>
                <a:gd name="T13" fmla="*/ 2119 h 2119"/>
                <a:gd name="T14" fmla="*/ 432 w 585"/>
                <a:gd name="T15" fmla="*/ 1423 h 2119"/>
                <a:gd name="T16" fmla="*/ 372 w 585"/>
                <a:gd name="T17" fmla="*/ 1375 h 2119"/>
                <a:gd name="T18" fmla="*/ 270 w 585"/>
                <a:gd name="T19" fmla="*/ 1309 h 2119"/>
                <a:gd name="T20" fmla="*/ 168 w 585"/>
                <a:gd name="T21" fmla="*/ 1279 h 2119"/>
                <a:gd name="T22" fmla="*/ 123 w 585"/>
                <a:gd name="T23" fmla="*/ 1240 h 2119"/>
                <a:gd name="T24" fmla="*/ 120 w 585"/>
                <a:gd name="T25" fmla="*/ 325 h 2119"/>
                <a:gd name="T26" fmla="*/ 0 w 585"/>
                <a:gd name="T27" fmla="*/ 331 h 2119"/>
                <a:gd name="T28" fmla="*/ 0 w 585"/>
                <a:gd name="T29" fmla="*/ 193 h 2119"/>
                <a:gd name="T30" fmla="*/ 120 w 585"/>
                <a:gd name="T31" fmla="*/ 187 h 2119"/>
                <a:gd name="T32" fmla="*/ 123 w 585"/>
                <a:gd name="T33" fmla="*/ 0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85" h="2119">
                  <a:moveTo>
                    <a:pt x="123" y="0"/>
                  </a:moveTo>
                  <a:lnTo>
                    <a:pt x="396" y="0"/>
                  </a:lnTo>
                  <a:lnTo>
                    <a:pt x="396" y="1219"/>
                  </a:lnTo>
                  <a:lnTo>
                    <a:pt x="522" y="1302"/>
                  </a:lnTo>
                  <a:lnTo>
                    <a:pt x="585" y="1395"/>
                  </a:lnTo>
                  <a:lnTo>
                    <a:pt x="582" y="2113"/>
                  </a:lnTo>
                  <a:lnTo>
                    <a:pt x="432" y="2119"/>
                  </a:lnTo>
                  <a:lnTo>
                    <a:pt x="432" y="1423"/>
                  </a:lnTo>
                  <a:lnTo>
                    <a:pt x="372" y="1375"/>
                  </a:lnTo>
                  <a:lnTo>
                    <a:pt x="270" y="1309"/>
                  </a:lnTo>
                  <a:lnTo>
                    <a:pt x="168" y="1279"/>
                  </a:lnTo>
                  <a:lnTo>
                    <a:pt x="123" y="1240"/>
                  </a:lnTo>
                  <a:lnTo>
                    <a:pt x="120" y="325"/>
                  </a:lnTo>
                  <a:lnTo>
                    <a:pt x="0" y="331"/>
                  </a:lnTo>
                  <a:lnTo>
                    <a:pt x="0" y="193"/>
                  </a:lnTo>
                  <a:lnTo>
                    <a:pt x="120" y="187"/>
                  </a:lnTo>
                  <a:lnTo>
                    <a:pt x="123" y="0"/>
                  </a:lnTo>
                  <a:close/>
                </a:path>
              </a:pathLst>
            </a:custGeom>
            <a:noFill/>
            <a:ln w="38100"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4339" name="Rectangle 19"/>
            <p:cNvSpPr>
              <a:spLocks noChangeArrowheads="1"/>
            </p:cNvSpPr>
            <p:nvPr/>
          </p:nvSpPr>
          <p:spPr bwMode="auto">
            <a:xfrm>
              <a:off x="4356" y="1191"/>
              <a:ext cx="105" cy="851"/>
            </a:xfrm>
            <a:prstGeom prst="rect">
              <a:avLst/>
            </a:prstGeom>
            <a:solidFill>
              <a:srgbClr val="FFFFFF"/>
            </a:solidFill>
            <a:ln w="38100">
              <a:solidFill>
                <a:srgbClr val="000000"/>
              </a:solidFill>
              <a:miter lim="800000"/>
              <a:headEnd/>
              <a:tailEnd/>
            </a:ln>
          </p:spPr>
          <p:txBody>
            <a:bodyPr/>
            <a:lstStyle/>
            <a:p>
              <a:endParaRPr lang="zh-CN" altLang="en-US"/>
            </a:p>
          </p:txBody>
        </p:sp>
        <p:sp>
          <p:nvSpPr>
            <p:cNvPr id="184340" name="Rectangle 20" descr="5%">
              <a:hlinkClick r:id="" action="ppaction://noaction" highlightClick="1"/>
              <a:hlinkHover r:id="" action="ppaction://noaction" highlightClick="1"/>
            </p:cNvPr>
            <p:cNvSpPr>
              <a:spLocks noChangeArrowheads="1"/>
            </p:cNvSpPr>
            <p:nvPr/>
          </p:nvSpPr>
          <p:spPr bwMode="auto">
            <a:xfrm>
              <a:off x="4366" y="1690"/>
              <a:ext cx="88" cy="294"/>
            </a:xfrm>
            <a:prstGeom prst="rect">
              <a:avLst/>
            </a:prstGeom>
            <a:pattFill prst="pct5">
              <a:fgClr>
                <a:srgbClr val="000000"/>
              </a:fgClr>
              <a:bgClr>
                <a:srgbClr val="FFFFFF"/>
              </a:bgClr>
            </a:pattFill>
            <a:ln w="38100">
              <a:solidFill>
                <a:srgbClr val="000000"/>
              </a:solidFill>
              <a:miter lim="800000"/>
              <a:headEnd/>
              <a:tailEnd/>
            </a:ln>
          </p:spPr>
          <p:txBody>
            <a:bodyPr/>
            <a:lstStyle/>
            <a:p>
              <a:endParaRPr lang="zh-CN" altLang="en-US"/>
            </a:p>
          </p:txBody>
        </p:sp>
        <p:sp>
          <p:nvSpPr>
            <p:cNvPr id="184341" name="Rectangle 21" descr="浅色竖线"/>
            <p:cNvSpPr>
              <a:spLocks noChangeArrowheads="1"/>
            </p:cNvSpPr>
            <p:nvPr/>
          </p:nvSpPr>
          <p:spPr bwMode="auto">
            <a:xfrm>
              <a:off x="4366" y="1984"/>
              <a:ext cx="88" cy="58"/>
            </a:xfrm>
            <a:prstGeom prst="rect">
              <a:avLst/>
            </a:prstGeom>
            <a:pattFill prst="ltVert">
              <a:fgClr>
                <a:srgbClr val="000000"/>
              </a:fgClr>
              <a:bgClr>
                <a:srgbClr val="FFFFFF"/>
              </a:bgClr>
            </a:pattFill>
            <a:ln w="38100">
              <a:solidFill>
                <a:srgbClr val="000000"/>
              </a:solidFill>
              <a:miter lim="800000"/>
              <a:headEnd/>
              <a:tailEnd/>
            </a:ln>
          </p:spPr>
          <p:txBody>
            <a:bodyPr/>
            <a:lstStyle/>
            <a:p>
              <a:endParaRPr lang="zh-CN" altLang="en-US"/>
            </a:p>
          </p:txBody>
        </p:sp>
        <p:sp>
          <p:nvSpPr>
            <p:cNvPr id="184342" name="Line 22"/>
            <p:cNvSpPr>
              <a:spLocks noChangeShapeType="1"/>
            </p:cNvSpPr>
            <p:nvPr/>
          </p:nvSpPr>
          <p:spPr bwMode="auto">
            <a:xfrm flipV="1">
              <a:off x="4401" y="663"/>
              <a:ext cx="0" cy="939"/>
            </a:xfrm>
            <a:prstGeom prst="line">
              <a:avLst/>
            </a:prstGeom>
            <a:noFill/>
            <a:ln w="38100">
              <a:solidFill>
                <a:srgbClr val="8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43" name="Freeform 23"/>
            <p:cNvSpPr>
              <a:spLocks/>
            </p:cNvSpPr>
            <p:nvPr/>
          </p:nvSpPr>
          <p:spPr bwMode="auto">
            <a:xfrm>
              <a:off x="4261" y="854"/>
              <a:ext cx="298" cy="337"/>
            </a:xfrm>
            <a:custGeom>
              <a:avLst/>
              <a:gdLst>
                <a:gd name="T0" fmla="*/ 0 w 357"/>
                <a:gd name="T1" fmla="*/ 77 h 418"/>
                <a:gd name="T2" fmla="*/ 0 w 357"/>
                <a:gd name="T3" fmla="*/ 418 h 418"/>
                <a:gd name="T4" fmla="*/ 357 w 357"/>
                <a:gd name="T5" fmla="*/ 418 h 418"/>
                <a:gd name="T6" fmla="*/ 357 w 357"/>
                <a:gd name="T7" fmla="*/ 77 h 418"/>
                <a:gd name="T8" fmla="*/ 279 w 357"/>
                <a:gd name="T9" fmla="*/ 24 h 418"/>
                <a:gd name="T10" fmla="*/ 171 w 357"/>
                <a:gd name="T11" fmla="*/ 0 h 418"/>
                <a:gd name="T12" fmla="*/ 63 w 357"/>
                <a:gd name="T13" fmla="*/ 18 h 418"/>
                <a:gd name="T14" fmla="*/ 0 w 357"/>
                <a:gd name="T15" fmla="*/ 77 h 41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7" h="418">
                  <a:moveTo>
                    <a:pt x="0" y="77"/>
                  </a:moveTo>
                  <a:lnTo>
                    <a:pt x="0" y="418"/>
                  </a:lnTo>
                  <a:lnTo>
                    <a:pt x="357" y="418"/>
                  </a:lnTo>
                  <a:lnTo>
                    <a:pt x="357" y="77"/>
                  </a:lnTo>
                  <a:lnTo>
                    <a:pt x="279" y="24"/>
                  </a:lnTo>
                  <a:lnTo>
                    <a:pt x="171" y="0"/>
                  </a:lnTo>
                  <a:lnTo>
                    <a:pt x="63" y="18"/>
                  </a:lnTo>
                  <a:lnTo>
                    <a:pt x="0" y="77"/>
                  </a:lnTo>
                  <a:close/>
                </a:path>
              </a:pathLst>
            </a:custGeom>
            <a:solidFill>
              <a:srgbClr val="969696"/>
            </a:solidFill>
            <a:ln w="38100" cmpd="sng">
              <a:solidFill>
                <a:srgbClr val="000000"/>
              </a:solidFill>
              <a:round/>
              <a:headEnd/>
              <a:tailEnd/>
            </a:ln>
          </p:spPr>
          <p:txBody>
            <a:bodyPr/>
            <a:lstStyle/>
            <a:p>
              <a:endParaRPr lang="zh-CN" altLang="en-US"/>
            </a:p>
          </p:txBody>
        </p:sp>
        <p:sp>
          <p:nvSpPr>
            <p:cNvPr id="184344" name="Rectangle 24" descr="浅色竖线"/>
            <p:cNvSpPr>
              <a:spLocks noChangeArrowheads="1"/>
            </p:cNvSpPr>
            <p:nvPr/>
          </p:nvSpPr>
          <p:spPr bwMode="auto">
            <a:xfrm>
              <a:off x="4542" y="3161"/>
              <a:ext cx="143" cy="55"/>
            </a:xfrm>
            <a:prstGeom prst="rect">
              <a:avLst/>
            </a:prstGeom>
            <a:pattFill prst="ltVert">
              <a:fgClr>
                <a:srgbClr val="000000"/>
              </a:fgClr>
              <a:bgClr>
                <a:srgbClr val="FFFFFF"/>
              </a:bgClr>
            </a:pattFill>
            <a:ln w="38100">
              <a:solidFill>
                <a:srgbClr val="000000"/>
              </a:solidFill>
              <a:miter lim="800000"/>
              <a:headEnd/>
              <a:tailEnd/>
            </a:ln>
          </p:spPr>
          <p:txBody>
            <a:bodyPr/>
            <a:lstStyle/>
            <a:p>
              <a:endParaRPr lang="zh-CN" altLang="en-US"/>
            </a:p>
          </p:txBody>
        </p:sp>
        <p:sp>
          <p:nvSpPr>
            <p:cNvPr id="184345" name="Rectangle 25"/>
            <p:cNvSpPr>
              <a:spLocks noChangeArrowheads="1"/>
            </p:cNvSpPr>
            <p:nvPr/>
          </p:nvSpPr>
          <p:spPr bwMode="auto">
            <a:xfrm>
              <a:off x="4558" y="2961"/>
              <a:ext cx="36" cy="59"/>
            </a:xfrm>
            <a:prstGeom prst="rect">
              <a:avLst/>
            </a:prstGeom>
            <a:solidFill>
              <a:srgbClr val="808080"/>
            </a:solidFill>
            <a:ln w="38100">
              <a:solidFill>
                <a:srgbClr val="000000"/>
              </a:solidFill>
              <a:miter lim="800000"/>
              <a:headEnd/>
              <a:tailEnd/>
            </a:ln>
          </p:spPr>
          <p:txBody>
            <a:bodyPr/>
            <a:lstStyle/>
            <a:p>
              <a:endParaRPr lang="zh-CN" altLang="en-US"/>
            </a:p>
          </p:txBody>
        </p:sp>
        <p:sp>
          <p:nvSpPr>
            <p:cNvPr id="184346" name="Rectangle 26"/>
            <p:cNvSpPr>
              <a:spLocks noChangeArrowheads="1"/>
            </p:cNvSpPr>
            <p:nvPr/>
          </p:nvSpPr>
          <p:spPr bwMode="auto">
            <a:xfrm>
              <a:off x="4594" y="3064"/>
              <a:ext cx="35" cy="59"/>
            </a:xfrm>
            <a:prstGeom prst="rect">
              <a:avLst/>
            </a:prstGeom>
            <a:solidFill>
              <a:srgbClr val="808080"/>
            </a:solidFill>
            <a:ln w="38100">
              <a:solidFill>
                <a:srgbClr val="000000"/>
              </a:solidFill>
              <a:miter lim="800000"/>
              <a:headEnd/>
              <a:tailEnd/>
            </a:ln>
          </p:spPr>
          <p:txBody>
            <a:bodyPr/>
            <a:lstStyle/>
            <a:p>
              <a:endParaRPr lang="zh-CN" altLang="en-US"/>
            </a:p>
          </p:txBody>
        </p:sp>
        <p:sp>
          <p:nvSpPr>
            <p:cNvPr id="184347" name="Rectangle 27"/>
            <p:cNvSpPr>
              <a:spLocks noChangeArrowheads="1"/>
            </p:cNvSpPr>
            <p:nvPr/>
          </p:nvSpPr>
          <p:spPr bwMode="auto">
            <a:xfrm>
              <a:off x="4594" y="2932"/>
              <a:ext cx="35" cy="58"/>
            </a:xfrm>
            <a:prstGeom prst="rect">
              <a:avLst/>
            </a:prstGeom>
            <a:solidFill>
              <a:srgbClr val="808080"/>
            </a:solidFill>
            <a:ln w="38100">
              <a:solidFill>
                <a:srgbClr val="000000"/>
              </a:solidFill>
              <a:miter lim="800000"/>
              <a:headEnd/>
              <a:tailEnd/>
            </a:ln>
          </p:spPr>
          <p:txBody>
            <a:bodyPr/>
            <a:lstStyle/>
            <a:p>
              <a:endParaRPr lang="zh-CN" altLang="en-US"/>
            </a:p>
          </p:txBody>
        </p:sp>
        <p:sp>
          <p:nvSpPr>
            <p:cNvPr id="184348" name="Rectangle 28"/>
            <p:cNvSpPr>
              <a:spLocks noChangeArrowheads="1"/>
            </p:cNvSpPr>
            <p:nvPr/>
          </p:nvSpPr>
          <p:spPr bwMode="auto">
            <a:xfrm>
              <a:off x="4629" y="3020"/>
              <a:ext cx="35" cy="59"/>
            </a:xfrm>
            <a:prstGeom prst="rect">
              <a:avLst/>
            </a:prstGeom>
            <a:solidFill>
              <a:srgbClr val="808080"/>
            </a:solidFill>
            <a:ln w="38100">
              <a:solidFill>
                <a:srgbClr val="000000"/>
              </a:solidFill>
              <a:miter lim="800000"/>
              <a:headEnd/>
              <a:tailEnd/>
            </a:ln>
          </p:spPr>
          <p:txBody>
            <a:bodyPr/>
            <a:lstStyle/>
            <a:p>
              <a:endParaRPr lang="zh-CN" altLang="en-US"/>
            </a:p>
          </p:txBody>
        </p:sp>
        <p:sp>
          <p:nvSpPr>
            <p:cNvPr id="184349" name="Rectangle 29"/>
            <p:cNvSpPr>
              <a:spLocks noChangeArrowheads="1"/>
            </p:cNvSpPr>
            <p:nvPr/>
          </p:nvSpPr>
          <p:spPr bwMode="auto">
            <a:xfrm>
              <a:off x="4612" y="2806"/>
              <a:ext cx="35" cy="58"/>
            </a:xfrm>
            <a:prstGeom prst="rect">
              <a:avLst/>
            </a:prstGeom>
            <a:solidFill>
              <a:srgbClr val="808080"/>
            </a:solidFill>
            <a:ln w="38100">
              <a:solidFill>
                <a:srgbClr val="000000"/>
              </a:solidFill>
              <a:miter lim="800000"/>
              <a:headEnd/>
              <a:tailEnd/>
            </a:ln>
          </p:spPr>
          <p:txBody>
            <a:bodyPr/>
            <a:lstStyle/>
            <a:p>
              <a:endParaRPr lang="zh-CN" altLang="en-US"/>
            </a:p>
          </p:txBody>
        </p:sp>
        <p:sp>
          <p:nvSpPr>
            <p:cNvPr id="184350" name="Freeform 30" descr="大纸屑">
              <a:hlinkClick r:id="" action="ppaction://noaction" highlightClick="1"/>
              <a:hlinkHover r:id="" action="ppaction://noaction" highlightClick="1"/>
            </p:cNvPr>
            <p:cNvSpPr>
              <a:spLocks/>
            </p:cNvSpPr>
            <p:nvPr/>
          </p:nvSpPr>
          <p:spPr bwMode="auto">
            <a:xfrm>
              <a:off x="4366" y="1590"/>
              <a:ext cx="103" cy="130"/>
            </a:xfrm>
            <a:custGeom>
              <a:avLst/>
              <a:gdLst>
                <a:gd name="T0" fmla="*/ 0 w 123"/>
                <a:gd name="T1" fmla="*/ 137 h 138"/>
                <a:gd name="T2" fmla="*/ 42 w 123"/>
                <a:gd name="T3" fmla="*/ 106 h 138"/>
                <a:gd name="T4" fmla="*/ 75 w 123"/>
                <a:gd name="T5" fmla="*/ 114 h 138"/>
                <a:gd name="T6" fmla="*/ 123 w 123"/>
                <a:gd name="T7" fmla="*/ 138 h 138"/>
                <a:gd name="T8" fmla="*/ 123 w 123"/>
                <a:gd name="T9" fmla="*/ 36 h 138"/>
                <a:gd name="T10" fmla="*/ 75 w 123"/>
                <a:gd name="T11" fmla="*/ 0 h 138"/>
                <a:gd name="T12" fmla="*/ 33 w 123"/>
                <a:gd name="T13" fmla="*/ 6 h 138"/>
                <a:gd name="T14" fmla="*/ 0 w 123"/>
                <a:gd name="T15" fmla="*/ 44 h 138"/>
                <a:gd name="T16" fmla="*/ 0 w 123"/>
                <a:gd name="T17" fmla="*/ 13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38">
                  <a:moveTo>
                    <a:pt x="0" y="137"/>
                  </a:moveTo>
                  <a:lnTo>
                    <a:pt x="42" y="106"/>
                  </a:lnTo>
                  <a:lnTo>
                    <a:pt x="75" y="114"/>
                  </a:lnTo>
                  <a:lnTo>
                    <a:pt x="123" y="138"/>
                  </a:lnTo>
                  <a:lnTo>
                    <a:pt x="123" y="36"/>
                  </a:lnTo>
                  <a:lnTo>
                    <a:pt x="75" y="0"/>
                  </a:lnTo>
                  <a:lnTo>
                    <a:pt x="33" y="6"/>
                  </a:lnTo>
                  <a:lnTo>
                    <a:pt x="0" y="44"/>
                  </a:lnTo>
                  <a:lnTo>
                    <a:pt x="0" y="137"/>
                  </a:lnTo>
                  <a:close/>
                </a:path>
              </a:pathLst>
            </a:custGeom>
            <a:pattFill prst="lgConfetti">
              <a:fgClr>
                <a:srgbClr val="000000"/>
              </a:fgClr>
              <a:bgClr>
                <a:srgbClr val="FFFFFF"/>
              </a:bgClr>
            </a:pattFill>
            <a:ln w="38100" cmpd="sng">
              <a:solidFill>
                <a:srgbClr val="000000"/>
              </a:solidFill>
              <a:round/>
              <a:headEnd/>
              <a:tailEnd/>
            </a:ln>
          </p:spPr>
          <p:txBody>
            <a:bodyPr/>
            <a:lstStyle/>
            <a:p>
              <a:endParaRPr lang="zh-CN" altLang="en-US"/>
            </a:p>
          </p:txBody>
        </p:sp>
        <p:sp>
          <p:nvSpPr>
            <p:cNvPr id="184351" name="Text Box 31"/>
            <p:cNvSpPr txBox="1">
              <a:spLocks noChangeArrowheads="1"/>
            </p:cNvSpPr>
            <p:nvPr/>
          </p:nvSpPr>
          <p:spPr bwMode="auto">
            <a:xfrm>
              <a:off x="4929" y="1499"/>
              <a:ext cx="463"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dirty="0">
                  <a:solidFill>
                    <a:schemeClr val="accent2"/>
                  </a:solidFill>
                  <a:latin typeface="Times New Roman" pitchFamily="18" charset="0"/>
                </a:rPr>
                <a:t>Hg</a:t>
              </a:r>
            </a:p>
          </p:txBody>
        </p:sp>
        <p:sp>
          <p:nvSpPr>
            <p:cNvPr id="184352" name="Line 32"/>
            <p:cNvSpPr>
              <a:spLocks noChangeShapeType="1"/>
            </p:cNvSpPr>
            <p:nvPr/>
          </p:nvSpPr>
          <p:spPr bwMode="auto">
            <a:xfrm>
              <a:off x="4436" y="1661"/>
              <a:ext cx="492"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3" name="Line 33"/>
            <p:cNvSpPr>
              <a:spLocks noChangeShapeType="1"/>
            </p:cNvSpPr>
            <p:nvPr/>
          </p:nvSpPr>
          <p:spPr bwMode="auto">
            <a:xfrm>
              <a:off x="4436" y="1887"/>
              <a:ext cx="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354" name="Text Box 34"/>
            <p:cNvSpPr txBox="1">
              <a:spLocks noChangeArrowheads="1"/>
            </p:cNvSpPr>
            <p:nvPr/>
          </p:nvSpPr>
          <p:spPr bwMode="auto">
            <a:xfrm>
              <a:off x="4929" y="1719"/>
              <a:ext cx="67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a:solidFill>
                    <a:schemeClr val="accent2"/>
                  </a:solidFill>
                  <a:latin typeface="Times New Roman" pitchFamily="18" charset="0"/>
                </a:rPr>
                <a:t>Hg</a:t>
              </a:r>
              <a:r>
                <a:rPr lang="en-US" altLang="zh-CN" sz="2000" b="1" baseline="-25000">
                  <a:solidFill>
                    <a:schemeClr val="accent2"/>
                  </a:solidFill>
                  <a:latin typeface="Times New Roman" pitchFamily="18" charset="0"/>
                </a:rPr>
                <a:t>2</a:t>
              </a:r>
              <a:r>
                <a:rPr lang="en-US" altLang="zh-CN" sz="2000" b="1">
                  <a:solidFill>
                    <a:schemeClr val="accent2"/>
                  </a:solidFill>
                  <a:latin typeface="Times New Roman" pitchFamily="18" charset="0"/>
                </a:rPr>
                <a:t>Cl</a:t>
              </a:r>
              <a:r>
                <a:rPr lang="en-US" altLang="zh-CN" sz="2000" b="1" baseline="-25000">
                  <a:solidFill>
                    <a:schemeClr val="accent2"/>
                  </a:solidFill>
                  <a:latin typeface="Times New Roman" pitchFamily="18" charset="0"/>
                </a:rPr>
                <a:t>2</a:t>
              </a:r>
            </a:p>
          </p:txBody>
        </p:sp>
        <p:sp>
          <p:nvSpPr>
            <p:cNvPr id="184355" name="Text Box 35"/>
            <p:cNvSpPr txBox="1">
              <a:spLocks noChangeArrowheads="1"/>
            </p:cNvSpPr>
            <p:nvPr/>
          </p:nvSpPr>
          <p:spPr bwMode="auto">
            <a:xfrm>
              <a:off x="4929" y="2072"/>
              <a:ext cx="555"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0" hangingPunct="0"/>
              <a:r>
                <a:rPr lang="en-US" altLang="zh-CN" sz="2000" b="1" dirty="0" err="1">
                  <a:solidFill>
                    <a:schemeClr val="accent2"/>
                  </a:solidFill>
                  <a:latin typeface="Times New Roman" pitchFamily="18" charset="0"/>
                </a:rPr>
                <a:t>KCl</a:t>
              </a:r>
              <a:endParaRPr lang="en-US" altLang="zh-CN" sz="2000" b="1" dirty="0">
                <a:solidFill>
                  <a:schemeClr val="accent2"/>
                </a:solidFill>
                <a:latin typeface="Times New Roman" pitchFamily="18" charset="0"/>
              </a:endParaRPr>
            </a:p>
          </p:txBody>
        </p:sp>
        <p:sp>
          <p:nvSpPr>
            <p:cNvPr id="184356" name="Line 36"/>
            <p:cNvSpPr>
              <a:spLocks noChangeShapeType="1"/>
            </p:cNvSpPr>
            <p:nvPr/>
          </p:nvSpPr>
          <p:spPr bwMode="auto">
            <a:xfrm>
              <a:off x="4436" y="2218"/>
              <a:ext cx="49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84358" name="Text Box 38"/>
          <p:cNvSpPr txBox="1">
            <a:spLocks noChangeArrowheads="1"/>
          </p:cNvSpPr>
          <p:nvPr/>
        </p:nvSpPr>
        <p:spPr bwMode="auto">
          <a:xfrm>
            <a:off x="396009" y="4657405"/>
            <a:ext cx="24479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zh-CN" altLang="en-US" sz="2400" b="1" dirty="0">
                <a:latin typeface="楷体_GB2312" pitchFamily="49" charset="-122"/>
                <a:ea typeface="楷体_GB2312" pitchFamily="49" charset="-122"/>
              </a:rPr>
              <a:t>如甘汞电极 </a:t>
            </a:r>
          </a:p>
        </p:txBody>
      </p:sp>
      <p:sp>
        <p:nvSpPr>
          <p:cNvPr id="184359" name="Text Box 39"/>
          <p:cNvSpPr txBox="1">
            <a:spLocks noChangeArrowheads="1"/>
          </p:cNvSpPr>
          <p:nvPr/>
        </p:nvSpPr>
        <p:spPr bwMode="auto">
          <a:xfrm>
            <a:off x="764783" y="5277472"/>
            <a:ext cx="717598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latin typeface="Times New Roman" pitchFamily="18" charset="0"/>
                <a:ea typeface="楷体_GB2312" pitchFamily="49" charset="-122"/>
              </a:rPr>
              <a:t>电极组成  </a:t>
            </a:r>
            <a:r>
              <a:rPr lang="en-US" altLang="zh-CN" sz="2400" b="1" dirty="0" err="1">
                <a:latin typeface="Times New Roman" pitchFamily="18" charset="0"/>
                <a:ea typeface="楷体_GB2312" pitchFamily="49" charset="-122"/>
              </a:rPr>
              <a:t>Cl</a:t>
            </a:r>
            <a:r>
              <a:rPr lang="en-US" altLang="zh-CN" sz="2400" b="1" baseline="30000" dirty="0">
                <a:latin typeface="Times New Roman" pitchFamily="18" charset="0"/>
                <a:ea typeface="楷体_GB2312" pitchFamily="49" charset="-122"/>
                <a:sym typeface="Symbol" pitchFamily="18" charset="2"/>
              </a:rPr>
              <a:t>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Hg</a:t>
            </a:r>
            <a:r>
              <a:rPr lang="en-US" altLang="zh-CN" sz="2400" b="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Cl</a:t>
            </a:r>
            <a:r>
              <a:rPr lang="en-US" altLang="zh-CN" sz="2400" b="1" baseline="-25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Hg (l)</a:t>
            </a:r>
          </a:p>
          <a:p>
            <a:pPr>
              <a:lnSpc>
                <a:spcPct val="150000"/>
              </a:lnSpc>
            </a:pPr>
            <a:r>
              <a:rPr lang="zh-CN" altLang="en-US" sz="2400" b="1" dirty="0">
                <a:latin typeface="Times New Roman" pitchFamily="18" charset="0"/>
                <a:ea typeface="楷体_GB2312" pitchFamily="49" charset="-122"/>
              </a:rPr>
              <a:t>电极反应  </a:t>
            </a:r>
            <a:r>
              <a:rPr lang="en-US" altLang="zh-CN" sz="2400" b="1" dirty="0">
                <a:latin typeface="Times New Roman" pitchFamily="18" charset="0"/>
                <a:ea typeface="楷体_GB2312" pitchFamily="49" charset="-122"/>
              </a:rPr>
              <a:t>Hg</a:t>
            </a:r>
            <a:r>
              <a:rPr lang="en-US" altLang="zh-CN" sz="2400" b="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Cl</a:t>
            </a:r>
            <a:r>
              <a:rPr lang="en-US" altLang="zh-CN" sz="2400" b="1" baseline="-25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rPr>
              <a:t>(s)+ 2e</a:t>
            </a:r>
            <a:r>
              <a:rPr lang="en-US" altLang="zh-CN" sz="2400" b="1" baseline="30000"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2Hg (l)+ 2Cl</a:t>
            </a:r>
            <a:r>
              <a:rPr lang="en-US" altLang="zh-CN" sz="2400" b="1" baseline="30000" dirty="0">
                <a:latin typeface="Times New Roman" pitchFamily="18" charset="0"/>
                <a:ea typeface="楷体_GB2312" pitchFamily="49" charset="-122"/>
                <a:sym typeface="Symbol" pitchFamily="18" charset="2"/>
              </a:rPr>
              <a:t>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 </a:t>
            </a:r>
            <a:endParaRPr lang="en-US" altLang="zh-CN" sz="2400" b="1" dirty="0">
              <a:latin typeface="Times New Roman" pitchFamily="18" charset="0"/>
              <a:ea typeface="楷体_GB2312" pitchFamily="49" charset="-122"/>
            </a:endParaRPr>
          </a:p>
        </p:txBody>
      </p:sp>
    </p:spTree>
    <p:extLst>
      <p:ext uri="{BB962C8B-B14F-4D97-AF65-F5344CB8AC3E}">
        <p14:creationId xmlns:p14="http://schemas.microsoft.com/office/powerpoint/2010/main" val="365539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9" name="Rectangle 5"/>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常用电极的类型</a:t>
            </a:r>
          </a:p>
        </p:txBody>
      </p:sp>
      <p:sp>
        <p:nvSpPr>
          <p:cNvPr id="185350" name="Text Box 6"/>
          <p:cNvSpPr txBox="1">
            <a:spLocks noChangeArrowheads="1"/>
          </p:cNvSpPr>
          <p:nvPr/>
        </p:nvSpPr>
        <p:spPr bwMode="auto">
          <a:xfrm>
            <a:off x="263352" y="836713"/>
            <a:ext cx="113772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）金属</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难溶盐电极：在金属表面覆盖一层该金属的氧化物，然后浸在含有</a:t>
            </a:r>
            <a:r>
              <a:rPr lang="en-US" altLang="zh-CN" sz="2400" b="1" dirty="0">
                <a:latin typeface="Times New Roman" pitchFamily="18" charset="0"/>
                <a:ea typeface="楷体_GB2312" pitchFamily="49" charset="-122"/>
              </a:rPr>
              <a:t>H</a:t>
            </a:r>
            <a:r>
              <a:rPr lang="en-US" altLang="zh-CN" sz="2400" b="1" baseline="30000"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或</a:t>
            </a:r>
            <a:r>
              <a:rPr lang="en-US" altLang="zh-CN" sz="2400" b="1" dirty="0">
                <a:latin typeface="Times New Roman" pitchFamily="18" charset="0"/>
                <a:ea typeface="楷体_GB2312" pitchFamily="49" charset="-122"/>
              </a:rPr>
              <a:t>OH</a:t>
            </a:r>
            <a:r>
              <a:rPr lang="zh-CN" altLang="en-US" sz="2400" b="1" baseline="30000"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的溶液中构成的 。 </a:t>
            </a:r>
          </a:p>
        </p:txBody>
      </p:sp>
      <p:sp>
        <p:nvSpPr>
          <p:cNvPr id="185351" name="Text Box 7"/>
          <p:cNvSpPr txBox="1">
            <a:spLocks noChangeArrowheads="1"/>
          </p:cNvSpPr>
          <p:nvPr/>
        </p:nvSpPr>
        <p:spPr bwMode="auto">
          <a:xfrm>
            <a:off x="1379076" y="2333685"/>
            <a:ext cx="94338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pPr>
            <a:r>
              <a:rPr lang="zh-CN" altLang="en-US" sz="2400" b="1" dirty="0">
                <a:ea typeface="楷体_GB2312" pitchFamily="49" charset="-122"/>
              </a:rPr>
              <a:t>在碱性溶液中</a:t>
            </a:r>
            <a:endParaRPr lang="en-US" altLang="zh-CN" sz="2400" b="1" dirty="0">
              <a:latin typeface="Times New Roman" pitchFamily="18" charset="0"/>
              <a:ea typeface="楷体_GB2312" pitchFamily="49" charset="-122"/>
            </a:endParaRPr>
          </a:p>
          <a:p>
            <a:pPr marL="633413">
              <a:lnSpc>
                <a:spcPct val="200000"/>
              </a:lnSpc>
            </a:pPr>
            <a:r>
              <a:rPr lang="zh-CN" altLang="en-US" sz="2400" b="1" dirty="0">
                <a:latin typeface="Times New Roman" pitchFamily="18" charset="0"/>
                <a:ea typeface="楷体_GB2312" pitchFamily="49" charset="-122"/>
              </a:rPr>
              <a:t>电极表示  </a:t>
            </a:r>
            <a:r>
              <a:rPr lang="en-US" altLang="zh-CN" sz="2400" b="1" dirty="0">
                <a:solidFill>
                  <a:srgbClr val="FF0000"/>
                </a:solidFill>
                <a:latin typeface="Times New Roman" pitchFamily="18" charset="0"/>
                <a:ea typeface="楷体_GB2312" pitchFamily="49" charset="-122"/>
              </a:rPr>
              <a:t>OH</a:t>
            </a:r>
            <a:r>
              <a:rPr lang="en-US" altLang="zh-CN" sz="2400" b="1" baseline="30000" dirty="0">
                <a:solidFill>
                  <a:srgbClr val="FF0000"/>
                </a:solidFill>
                <a:latin typeface="Times New Roman" pitchFamily="18" charset="0"/>
                <a:ea typeface="楷体_GB2312" pitchFamily="49" charset="-122"/>
                <a:sym typeface="Symbol" pitchFamily="18" charset="2"/>
              </a:rPr>
              <a:t></a:t>
            </a:r>
            <a:r>
              <a:rPr lang="en-US" altLang="zh-CN" sz="2400" b="1" dirty="0">
                <a:solidFill>
                  <a:srgbClr val="FF0000"/>
                </a:solidFill>
                <a:latin typeface="Times New Roman" pitchFamily="18" charset="0"/>
                <a:ea typeface="楷体_GB2312" pitchFamily="49" charset="-122"/>
                <a:sym typeface="Symbol" pitchFamily="18" charset="2"/>
              </a:rPr>
              <a:t>(</a:t>
            </a:r>
            <a:r>
              <a:rPr lang="en-US" altLang="zh-CN" sz="2400" b="1" i="1" dirty="0">
                <a:solidFill>
                  <a:srgbClr val="FF0000"/>
                </a:solidFill>
                <a:latin typeface="Times New Roman" pitchFamily="18" charset="0"/>
                <a:ea typeface="楷体_GB2312" pitchFamily="49" charset="-122"/>
              </a:rPr>
              <a:t>a</a:t>
            </a:r>
            <a:r>
              <a:rPr lang="en-US" altLang="zh-CN" sz="2400" b="1" dirty="0">
                <a:solidFill>
                  <a:srgbClr val="FF0000"/>
                </a:solidFill>
                <a:latin typeface="Times New Roman" pitchFamily="18" charset="0"/>
                <a:ea typeface="楷体_GB2312" pitchFamily="49" charset="-122"/>
              </a:rPr>
              <a:t>)</a:t>
            </a:r>
            <a:r>
              <a:rPr lang="zh-CN" altLang="en-US" sz="2400" b="1" dirty="0">
                <a:solidFill>
                  <a:srgbClr val="FF0000"/>
                </a:solidFill>
                <a:latin typeface="Times New Roman" pitchFamily="18" charset="0"/>
                <a:ea typeface="楷体_GB2312" pitchFamily="49" charset="-122"/>
              </a:rPr>
              <a:t>｜</a:t>
            </a:r>
            <a:r>
              <a:rPr lang="en-US" altLang="zh-CN" sz="2400" b="1" dirty="0" err="1">
                <a:solidFill>
                  <a:srgbClr val="FF0000"/>
                </a:solidFill>
                <a:latin typeface="Times New Roman" pitchFamily="18" charset="0"/>
                <a:ea typeface="楷体_GB2312" pitchFamily="49" charset="-122"/>
              </a:rPr>
              <a:t>HgO</a:t>
            </a:r>
            <a:r>
              <a:rPr lang="en-US" altLang="zh-CN" sz="2400" b="1" dirty="0">
                <a:solidFill>
                  <a:srgbClr val="FF0000"/>
                </a:solidFill>
                <a:latin typeface="Times New Roman" pitchFamily="18" charset="0"/>
                <a:ea typeface="楷体_GB2312" pitchFamily="49" charset="-122"/>
              </a:rPr>
              <a:t> (s)</a:t>
            </a:r>
            <a:r>
              <a:rPr lang="zh-CN" altLang="en-US" sz="2400" b="1" dirty="0">
                <a:solidFill>
                  <a:srgbClr val="FF0000"/>
                </a:solidFill>
                <a:latin typeface="Times New Roman" pitchFamily="18" charset="0"/>
                <a:ea typeface="楷体_GB2312" pitchFamily="49" charset="-122"/>
              </a:rPr>
              <a:t>｜</a:t>
            </a:r>
            <a:r>
              <a:rPr lang="en-US" altLang="zh-CN" sz="2400" b="1" dirty="0">
                <a:solidFill>
                  <a:srgbClr val="FF0000"/>
                </a:solidFill>
                <a:latin typeface="Times New Roman" pitchFamily="18" charset="0"/>
                <a:ea typeface="楷体_GB2312" pitchFamily="49" charset="-122"/>
              </a:rPr>
              <a:t>Hg (l)</a:t>
            </a:r>
          </a:p>
          <a:p>
            <a:pPr marL="633413">
              <a:lnSpc>
                <a:spcPct val="200000"/>
              </a:lnSpc>
            </a:pPr>
            <a:r>
              <a:rPr lang="zh-CN" altLang="en-US" sz="2400" b="1" dirty="0">
                <a:latin typeface="Times New Roman" pitchFamily="18" charset="0"/>
                <a:ea typeface="楷体_GB2312" pitchFamily="49" charset="-122"/>
              </a:rPr>
              <a:t>电极反应  </a:t>
            </a:r>
            <a:r>
              <a:rPr lang="en-US" altLang="zh-CN" sz="2400" b="1" dirty="0" err="1">
                <a:solidFill>
                  <a:srgbClr val="FF0000"/>
                </a:solidFill>
                <a:latin typeface="Times New Roman" pitchFamily="18" charset="0"/>
                <a:ea typeface="楷体_GB2312" pitchFamily="49" charset="-122"/>
              </a:rPr>
              <a:t>HgO</a:t>
            </a:r>
            <a:r>
              <a:rPr lang="en-US" altLang="zh-CN" sz="2400" b="1" dirty="0">
                <a:solidFill>
                  <a:srgbClr val="FF0000"/>
                </a:solidFill>
                <a:latin typeface="Times New Roman" pitchFamily="18" charset="0"/>
                <a:ea typeface="楷体_GB2312" pitchFamily="49" charset="-122"/>
              </a:rPr>
              <a:t> (s) + H</a:t>
            </a:r>
            <a:r>
              <a:rPr lang="en-US" altLang="zh-CN" sz="2400" b="1" baseline="-25000" dirty="0">
                <a:solidFill>
                  <a:srgbClr val="FF0000"/>
                </a:solidFill>
                <a:latin typeface="Times New Roman" pitchFamily="18" charset="0"/>
                <a:ea typeface="楷体_GB2312" pitchFamily="49" charset="-122"/>
              </a:rPr>
              <a:t>2</a:t>
            </a:r>
            <a:r>
              <a:rPr lang="en-US" altLang="zh-CN" sz="2400" b="1" dirty="0">
                <a:solidFill>
                  <a:srgbClr val="FF0000"/>
                </a:solidFill>
                <a:latin typeface="Times New Roman" pitchFamily="18" charset="0"/>
                <a:ea typeface="楷体_GB2312" pitchFamily="49" charset="-122"/>
              </a:rPr>
              <a:t>O + 2e</a:t>
            </a:r>
            <a:r>
              <a:rPr lang="en-US" altLang="zh-CN" sz="2400" b="1" baseline="30000" dirty="0">
                <a:solidFill>
                  <a:srgbClr val="FF0000"/>
                </a:solidFill>
                <a:latin typeface="Times New Roman" pitchFamily="18" charset="0"/>
                <a:ea typeface="楷体_GB2312" pitchFamily="49" charset="-122"/>
                <a:sym typeface="Symbol" pitchFamily="18" charset="2"/>
              </a:rPr>
              <a:t></a:t>
            </a:r>
            <a:r>
              <a:rPr lang="en-US" altLang="zh-CN" sz="2400" b="1" dirty="0">
                <a:solidFill>
                  <a:srgbClr val="FF0000"/>
                </a:solidFill>
                <a:latin typeface="Times New Roman" pitchFamily="18" charset="0"/>
                <a:ea typeface="楷体_GB2312" pitchFamily="49" charset="-122"/>
              </a:rPr>
              <a:t> </a:t>
            </a:r>
            <a:r>
              <a:rPr lang="en-US" altLang="zh-CN" sz="2400" b="1" dirty="0">
                <a:solidFill>
                  <a:srgbClr val="FF0000"/>
                </a:solidFill>
                <a:latin typeface="Times New Roman" pitchFamily="18" charset="0"/>
                <a:ea typeface="楷体_GB2312" pitchFamily="49" charset="-122"/>
                <a:sym typeface="Symbol" pitchFamily="18" charset="2"/>
              </a:rPr>
              <a:t></a:t>
            </a:r>
            <a:r>
              <a:rPr lang="en-US" altLang="zh-CN" sz="2400" b="1" dirty="0">
                <a:solidFill>
                  <a:srgbClr val="FF0000"/>
                </a:solidFill>
                <a:latin typeface="Times New Roman" pitchFamily="18" charset="0"/>
                <a:ea typeface="楷体_GB2312" pitchFamily="49" charset="-122"/>
              </a:rPr>
              <a:t> Hg (l) + 2OH</a:t>
            </a:r>
            <a:r>
              <a:rPr lang="en-US" altLang="zh-CN" sz="2400" b="1" baseline="30000" dirty="0">
                <a:solidFill>
                  <a:srgbClr val="FF0000"/>
                </a:solidFill>
                <a:latin typeface="Times New Roman" pitchFamily="18" charset="0"/>
                <a:ea typeface="楷体_GB2312" pitchFamily="49" charset="-122"/>
                <a:sym typeface="Symbol" pitchFamily="18" charset="2"/>
              </a:rPr>
              <a:t> </a:t>
            </a:r>
            <a:r>
              <a:rPr lang="en-US" altLang="zh-CN" sz="2400" b="1" dirty="0">
                <a:solidFill>
                  <a:srgbClr val="FF0000"/>
                </a:solidFill>
                <a:latin typeface="Times New Roman" pitchFamily="18" charset="0"/>
                <a:ea typeface="楷体_GB2312" pitchFamily="49" charset="-122"/>
              </a:rPr>
              <a:t>(</a:t>
            </a:r>
            <a:r>
              <a:rPr lang="en-US" altLang="zh-CN" sz="2400" b="1" i="1" dirty="0">
                <a:solidFill>
                  <a:srgbClr val="FF0000"/>
                </a:solidFill>
                <a:latin typeface="Times New Roman" pitchFamily="18" charset="0"/>
                <a:ea typeface="楷体_GB2312" pitchFamily="49" charset="-122"/>
              </a:rPr>
              <a:t>a</a:t>
            </a:r>
            <a:r>
              <a:rPr lang="en-US" altLang="zh-CN" sz="2400" b="1" dirty="0">
                <a:solidFill>
                  <a:srgbClr val="FF0000"/>
                </a:solidFill>
                <a:latin typeface="Times New Roman" pitchFamily="18" charset="0"/>
                <a:ea typeface="楷体_GB2312" pitchFamily="49" charset="-122"/>
              </a:rPr>
              <a:t>)</a:t>
            </a:r>
          </a:p>
          <a:p>
            <a:pPr>
              <a:lnSpc>
                <a:spcPct val="200000"/>
              </a:lnSpc>
            </a:pPr>
            <a:r>
              <a:rPr lang="zh-CN" altLang="en-US" sz="2400" b="1" dirty="0">
                <a:latin typeface="Times New Roman" pitchFamily="18" charset="0"/>
                <a:ea typeface="楷体_GB2312" pitchFamily="49" charset="-122"/>
              </a:rPr>
              <a:t>在酸性溶液中</a:t>
            </a:r>
          </a:p>
          <a:p>
            <a:pPr marL="633413">
              <a:lnSpc>
                <a:spcPct val="200000"/>
              </a:lnSpc>
            </a:pPr>
            <a:r>
              <a:rPr lang="zh-CN" altLang="en-US" sz="2400" b="1" dirty="0">
                <a:latin typeface="Times New Roman" pitchFamily="18" charset="0"/>
                <a:ea typeface="楷体_GB2312" pitchFamily="49" charset="-122"/>
              </a:rPr>
              <a:t>电极表示  </a:t>
            </a:r>
            <a:r>
              <a:rPr lang="en-US" altLang="zh-CN" sz="2400" b="1" dirty="0">
                <a:solidFill>
                  <a:srgbClr val="FF0000"/>
                </a:solidFill>
                <a:latin typeface="Times New Roman" pitchFamily="18" charset="0"/>
                <a:ea typeface="楷体_GB2312" pitchFamily="49" charset="-122"/>
              </a:rPr>
              <a:t>H</a:t>
            </a:r>
            <a:r>
              <a:rPr lang="en-US" altLang="zh-CN" sz="2400" b="1" baseline="30000" dirty="0">
                <a:solidFill>
                  <a:srgbClr val="FF0000"/>
                </a:solidFill>
                <a:latin typeface="Times New Roman" pitchFamily="18" charset="0"/>
                <a:ea typeface="楷体_GB2312" pitchFamily="49" charset="-122"/>
              </a:rPr>
              <a:t>+</a:t>
            </a:r>
            <a:r>
              <a:rPr lang="en-US" altLang="zh-CN" sz="2400" b="1" dirty="0">
                <a:solidFill>
                  <a:srgbClr val="FF0000"/>
                </a:solidFill>
                <a:latin typeface="Times New Roman" pitchFamily="18" charset="0"/>
                <a:ea typeface="楷体_GB2312" pitchFamily="49" charset="-122"/>
              </a:rPr>
              <a:t>(</a:t>
            </a:r>
            <a:r>
              <a:rPr lang="en-US" altLang="zh-CN" sz="2400" b="1" i="1" dirty="0">
                <a:solidFill>
                  <a:srgbClr val="FF0000"/>
                </a:solidFill>
                <a:latin typeface="Times New Roman" pitchFamily="18" charset="0"/>
                <a:ea typeface="楷体_GB2312" pitchFamily="49" charset="-122"/>
              </a:rPr>
              <a:t>a</a:t>
            </a:r>
            <a:r>
              <a:rPr lang="en-US" altLang="zh-CN" sz="2400" b="1" dirty="0">
                <a:solidFill>
                  <a:srgbClr val="FF0000"/>
                </a:solidFill>
                <a:latin typeface="Times New Roman" pitchFamily="18" charset="0"/>
                <a:ea typeface="楷体_GB2312" pitchFamily="49" charset="-122"/>
              </a:rPr>
              <a:t>)</a:t>
            </a:r>
            <a:r>
              <a:rPr lang="zh-CN" altLang="en-US" sz="2400" b="1" dirty="0">
                <a:solidFill>
                  <a:srgbClr val="FF0000"/>
                </a:solidFill>
                <a:latin typeface="Times New Roman" pitchFamily="18" charset="0"/>
                <a:ea typeface="楷体_GB2312" pitchFamily="49" charset="-122"/>
              </a:rPr>
              <a:t>｜</a:t>
            </a:r>
            <a:r>
              <a:rPr lang="en-US" altLang="zh-CN" sz="2400" b="1" dirty="0" err="1">
                <a:solidFill>
                  <a:srgbClr val="FF0000"/>
                </a:solidFill>
                <a:latin typeface="Times New Roman" pitchFamily="18" charset="0"/>
                <a:ea typeface="楷体_GB2312" pitchFamily="49" charset="-122"/>
              </a:rPr>
              <a:t>HgO</a:t>
            </a:r>
            <a:r>
              <a:rPr lang="en-US" altLang="zh-CN" sz="2400" b="1" dirty="0">
                <a:solidFill>
                  <a:srgbClr val="FF0000"/>
                </a:solidFill>
                <a:latin typeface="Times New Roman" pitchFamily="18" charset="0"/>
                <a:ea typeface="楷体_GB2312" pitchFamily="49" charset="-122"/>
              </a:rPr>
              <a:t> (s)</a:t>
            </a:r>
            <a:r>
              <a:rPr lang="zh-CN" altLang="en-US" sz="2400" b="1" dirty="0">
                <a:solidFill>
                  <a:srgbClr val="FF0000"/>
                </a:solidFill>
                <a:latin typeface="Times New Roman" pitchFamily="18" charset="0"/>
                <a:ea typeface="楷体_GB2312" pitchFamily="49" charset="-122"/>
              </a:rPr>
              <a:t>｜</a:t>
            </a:r>
            <a:r>
              <a:rPr lang="en-US" altLang="zh-CN" sz="2400" b="1" dirty="0">
                <a:solidFill>
                  <a:srgbClr val="FF0000"/>
                </a:solidFill>
                <a:latin typeface="Times New Roman" pitchFamily="18" charset="0"/>
                <a:ea typeface="楷体_GB2312" pitchFamily="49" charset="-122"/>
              </a:rPr>
              <a:t>Hg (l)</a:t>
            </a:r>
          </a:p>
          <a:p>
            <a:pPr marL="633413">
              <a:lnSpc>
                <a:spcPct val="200000"/>
              </a:lnSpc>
            </a:pPr>
            <a:r>
              <a:rPr lang="zh-CN" altLang="en-US" sz="2400" b="1" dirty="0">
                <a:latin typeface="Times New Roman" pitchFamily="18" charset="0"/>
                <a:ea typeface="楷体_GB2312" pitchFamily="49" charset="-122"/>
              </a:rPr>
              <a:t>电极反应  </a:t>
            </a:r>
            <a:r>
              <a:rPr lang="en-US" altLang="zh-CN" sz="2400" b="1" dirty="0" err="1">
                <a:solidFill>
                  <a:srgbClr val="FF0000"/>
                </a:solidFill>
                <a:latin typeface="Times New Roman" pitchFamily="18" charset="0"/>
                <a:ea typeface="楷体_GB2312" pitchFamily="49" charset="-122"/>
              </a:rPr>
              <a:t>HgO</a:t>
            </a:r>
            <a:r>
              <a:rPr lang="en-US" altLang="zh-CN" sz="2400" b="1" dirty="0">
                <a:solidFill>
                  <a:srgbClr val="FF0000"/>
                </a:solidFill>
                <a:latin typeface="Times New Roman" pitchFamily="18" charset="0"/>
                <a:ea typeface="楷体_GB2312" pitchFamily="49" charset="-122"/>
              </a:rPr>
              <a:t> (s)+ 2H</a:t>
            </a:r>
            <a:r>
              <a:rPr lang="en-US" altLang="zh-CN" sz="2400" b="1" baseline="30000" dirty="0">
                <a:solidFill>
                  <a:srgbClr val="FF0000"/>
                </a:solidFill>
                <a:latin typeface="Times New Roman" pitchFamily="18" charset="0"/>
                <a:ea typeface="楷体_GB2312" pitchFamily="49" charset="-122"/>
              </a:rPr>
              <a:t>+</a:t>
            </a:r>
            <a:r>
              <a:rPr lang="en-US" altLang="zh-CN" sz="2400" b="1" dirty="0">
                <a:solidFill>
                  <a:srgbClr val="FF0000"/>
                </a:solidFill>
                <a:latin typeface="Times New Roman" pitchFamily="18" charset="0"/>
                <a:ea typeface="楷体_GB2312" pitchFamily="49" charset="-122"/>
              </a:rPr>
              <a:t> (</a:t>
            </a:r>
            <a:r>
              <a:rPr lang="en-US" altLang="zh-CN" sz="2400" b="1" i="1" dirty="0">
                <a:solidFill>
                  <a:srgbClr val="FF0000"/>
                </a:solidFill>
                <a:latin typeface="Times New Roman" pitchFamily="18" charset="0"/>
                <a:ea typeface="楷体_GB2312" pitchFamily="49" charset="-122"/>
              </a:rPr>
              <a:t>a</a:t>
            </a:r>
            <a:r>
              <a:rPr lang="en-US" altLang="zh-CN" sz="2400" b="1" dirty="0">
                <a:solidFill>
                  <a:srgbClr val="FF0000"/>
                </a:solidFill>
                <a:latin typeface="Times New Roman" pitchFamily="18" charset="0"/>
                <a:ea typeface="楷体_GB2312" pitchFamily="49" charset="-122"/>
              </a:rPr>
              <a:t>) + 2e</a:t>
            </a:r>
            <a:r>
              <a:rPr lang="en-US" altLang="zh-CN" sz="2400" b="1" baseline="30000" dirty="0">
                <a:solidFill>
                  <a:srgbClr val="FF0000"/>
                </a:solidFill>
                <a:latin typeface="Times New Roman" pitchFamily="18" charset="0"/>
                <a:ea typeface="楷体_GB2312" pitchFamily="49" charset="-122"/>
                <a:sym typeface="Symbol" pitchFamily="18" charset="2"/>
              </a:rPr>
              <a:t></a:t>
            </a:r>
            <a:r>
              <a:rPr lang="en-US" altLang="zh-CN" sz="2400" b="1" dirty="0">
                <a:solidFill>
                  <a:srgbClr val="FF0000"/>
                </a:solidFill>
                <a:latin typeface="Times New Roman" pitchFamily="18" charset="0"/>
                <a:ea typeface="楷体_GB2312" pitchFamily="49" charset="-122"/>
              </a:rPr>
              <a:t> </a:t>
            </a:r>
            <a:r>
              <a:rPr lang="en-US" altLang="zh-CN" sz="2400" b="1" dirty="0">
                <a:solidFill>
                  <a:srgbClr val="FF0000"/>
                </a:solidFill>
                <a:latin typeface="Times New Roman" pitchFamily="18" charset="0"/>
                <a:ea typeface="楷体_GB2312" pitchFamily="49" charset="-122"/>
                <a:sym typeface="Symbol" pitchFamily="18" charset="2"/>
              </a:rPr>
              <a:t></a:t>
            </a:r>
            <a:r>
              <a:rPr lang="en-US" altLang="zh-CN" sz="2400" b="1" dirty="0">
                <a:solidFill>
                  <a:srgbClr val="FF0000"/>
                </a:solidFill>
                <a:latin typeface="Times New Roman" pitchFamily="18" charset="0"/>
                <a:ea typeface="楷体_GB2312" pitchFamily="49" charset="-122"/>
              </a:rPr>
              <a:t> Hg (l) + H</a:t>
            </a:r>
            <a:r>
              <a:rPr lang="en-US" altLang="zh-CN" sz="2400" b="1" baseline="-25000" dirty="0">
                <a:solidFill>
                  <a:srgbClr val="FF0000"/>
                </a:solidFill>
                <a:latin typeface="Times New Roman" pitchFamily="18" charset="0"/>
                <a:ea typeface="楷体_GB2312" pitchFamily="49" charset="-122"/>
              </a:rPr>
              <a:t>2</a:t>
            </a:r>
            <a:r>
              <a:rPr lang="en-US" altLang="zh-CN" sz="2400" b="1" dirty="0">
                <a:solidFill>
                  <a:srgbClr val="FF0000"/>
                </a:solidFill>
                <a:latin typeface="Times New Roman" pitchFamily="18" charset="0"/>
                <a:ea typeface="楷体_GB2312" pitchFamily="49" charset="-122"/>
              </a:rPr>
              <a:t>O</a:t>
            </a:r>
          </a:p>
        </p:txBody>
      </p:sp>
      <p:sp>
        <p:nvSpPr>
          <p:cNvPr id="185352" name="Text Box 8"/>
          <p:cNvSpPr txBox="1">
            <a:spLocks noChangeArrowheads="1"/>
          </p:cNvSpPr>
          <p:nvPr/>
        </p:nvSpPr>
        <p:spPr bwMode="auto">
          <a:xfrm>
            <a:off x="119336" y="2066977"/>
            <a:ext cx="43926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a:latin typeface="楷体_GB2312" pitchFamily="49" charset="-122"/>
                <a:ea typeface="楷体_GB2312" pitchFamily="49" charset="-122"/>
              </a:rPr>
              <a:t>例如汞</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氧化汞电极</a:t>
            </a:r>
          </a:p>
        </p:txBody>
      </p:sp>
    </p:spTree>
    <p:extLst>
      <p:ext uri="{BB962C8B-B14F-4D97-AF65-F5344CB8AC3E}">
        <p14:creationId xmlns:p14="http://schemas.microsoft.com/office/powerpoint/2010/main" val="505920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2" name="Rectangle 4"/>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常用电极的类型</a:t>
            </a:r>
          </a:p>
        </p:txBody>
      </p:sp>
      <p:sp>
        <p:nvSpPr>
          <p:cNvPr id="186373" name="Text Box 5"/>
          <p:cNvSpPr txBox="1">
            <a:spLocks noChangeArrowheads="1"/>
          </p:cNvSpPr>
          <p:nvPr/>
        </p:nvSpPr>
        <p:spPr bwMode="auto">
          <a:xfrm>
            <a:off x="263352" y="692151"/>
            <a:ext cx="1180931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400" b="1" dirty="0">
                <a:latin typeface="Times New Roman" pitchFamily="18" charset="0"/>
                <a:ea typeface="楷体_GB2312" pitchFamily="49" charset="-122"/>
              </a:rPr>
              <a:t>3</a:t>
            </a:r>
            <a:r>
              <a:rPr lang="zh-CN" altLang="en-US" sz="2400" b="1" dirty="0">
                <a:latin typeface="Times New Roman" pitchFamily="18" charset="0"/>
                <a:ea typeface="楷体_GB2312" pitchFamily="49" charset="-122"/>
              </a:rPr>
              <a:t>．第三类电极：离子氧化还原电极</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这类电极由惰性金属（如</a:t>
            </a:r>
            <a:r>
              <a:rPr lang="en-US" altLang="zh-CN" sz="2400" b="1" dirty="0" err="1">
                <a:latin typeface="Times New Roman" pitchFamily="18" charset="0"/>
                <a:ea typeface="楷体_GB2312" pitchFamily="49" charset="-122"/>
              </a:rPr>
              <a:t>Pt</a:t>
            </a:r>
            <a:r>
              <a:rPr lang="zh-CN" altLang="en-US" sz="2400" b="1" dirty="0">
                <a:latin typeface="Times New Roman" pitchFamily="18" charset="0"/>
                <a:ea typeface="楷体_GB2312" pitchFamily="49" charset="-122"/>
              </a:rPr>
              <a:t>）插入含有某种离子的两种不同氧化态的溶液中构成。</a:t>
            </a:r>
          </a:p>
        </p:txBody>
      </p:sp>
      <p:sp>
        <p:nvSpPr>
          <p:cNvPr id="186376" name="Text Box 8"/>
          <p:cNvSpPr txBox="1">
            <a:spLocks noChangeArrowheads="1"/>
          </p:cNvSpPr>
          <p:nvPr/>
        </p:nvSpPr>
        <p:spPr bwMode="auto">
          <a:xfrm>
            <a:off x="1511301" y="2132856"/>
            <a:ext cx="8686798" cy="4274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dirty="0">
                <a:latin typeface="Times New Roman" pitchFamily="18" charset="0"/>
                <a:ea typeface="楷体_GB2312" pitchFamily="49" charset="-122"/>
              </a:rPr>
              <a:t>如</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3+</a:t>
            </a:r>
            <a:r>
              <a:rPr kumimoji="1" lang="zh-CN" altLang="en-US" sz="2400" b="1" dirty="0">
                <a:latin typeface="Times New Roman" pitchFamily="18" charset="0"/>
                <a:ea typeface="楷体_GB2312" pitchFamily="49" charset="-122"/>
              </a:rPr>
              <a:t>与 </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构成的电极</a:t>
            </a:r>
          </a:p>
          <a:p>
            <a:pPr marL="450850">
              <a:lnSpc>
                <a:spcPct val="150000"/>
              </a:lnSpc>
              <a:spcBef>
                <a:spcPct val="50000"/>
              </a:spcBef>
            </a:pPr>
            <a:r>
              <a:rPr kumimoji="1" lang="zh-CN" altLang="en-US" sz="2400" b="1" dirty="0">
                <a:latin typeface="Times New Roman" pitchFamily="18" charset="0"/>
                <a:ea typeface="楷体_GB2312" pitchFamily="49" charset="-122"/>
              </a:rPr>
              <a:t>电极表示  </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3+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baseline="-25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i="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r>
              <a:rPr kumimoji="1" lang="en-US" altLang="zh-CN" sz="2400" b="1" dirty="0" err="1">
                <a:latin typeface="Times New Roman" pitchFamily="18" charset="0"/>
                <a:ea typeface="楷体_GB2312" pitchFamily="49" charset="-122"/>
              </a:rPr>
              <a:t>Pt</a:t>
            </a:r>
            <a:endParaRPr kumimoji="1" lang="en-US" altLang="zh-CN" sz="2400" b="1" baseline="30000" dirty="0">
              <a:latin typeface="Times New Roman" pitchFamily="18" charset="0"/>
              <a:ea typeface="楷体_GB2312" pitchFamily="49" charset="-122"/>
            </a:endParaRPr>
          </a:p>
          <a:p>
            <a:pPr marL="450850">
              <a:lnSpc>
                <a:spcPct val="150000"/>
              </a:lnSpc>
              <a:spcBef>
                <a:spcPct val="50000"/>
              </a:spcBef>
            </a:pPr>
            <a:r>
              <a:rPr kumimoji="1" lang="zh-CN" altLang="en-US" sz="2400" b="1" dirty="0">
                <a:latin typeface="Times New Roman" pitchFamily="18" charset="0"/>
                <a:ea typeface="楷体_GB2312" pitchFamily="49" charset="-122"/>
              </a:rPr>
              <a:t>电极反应  </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3+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baseline="-25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e</a:t>
            </a:r>
            <a:r>
              <a:rPr lang="en-US" altLang="zh-CN" sz="2400" b="1" baseline="30000" dirty="0">
                <a:latin typeface="Times New Roman" pitchFamily="18" charset="0"/>
                <a:ea typeface="楷体_GB2312" pitchFamily="49" charset="-122"/>
                <a:sym typeface="Symbol" pitchFamily="18" charset="2"/>
              </a:rPr>
              <a:t></a:t>
            </a:r>
            <a:r>
              <a:rPr kumimoji="1" lang="en-US" altLang="zh-CN" sz="2400" b="1" baseline="30000" dirty="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→Fe</a:t>
            </a:r>
            <a:r>
              <a:rPr kumimoji="1" lang="en-US" altLang="zh-CN" sz="2400" b="1" baseline="30000" dirty="0">
                <a:latin typeface="Times New Roman" pitchFamily="18" charset="0"/>
                <a:ea typeface="楷体_GB2312" pitchFamily="49" charset="-122"/>
              </a:rPr>
              <a:t>2+</a:t>
            </a:r>
            <a:r>
              <a:rPr kumimoji="1" lang="en-US" altLang="zh-CN"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p>
          <a:p>
            <a:pPr>
              <a:lnSpc>
                <a:spcPct val="150000"/>
              </a:lnSpc>
              <a:spcBef>
                <a:spcPct val="50000"/>
              </a:spcBef>
            </a:pPr>
            <a:r>
              <a:rPr kumimoji="1" lang="en-US" altLang="zh-CN" sz="2400" b="1" dirty="0">
                <a:latin typeface="Times New Roman" pitchFamily="18" charset="0"/>
                <a:ea typeface="楷体_GB2312" pitchFamily="49" charset="-122"/>
              </a:rPr>
              <a:t>Sn</a:t>
            </a:r>
            <a:r>
              <a:rPr kumimoji="1" lang="en-US" altLang="zh-CN" sz="2400" b="1" baseline="30000" dirty="0">
                <a:latin typeface="Times New Roman" pitchFamily="18" charset="0"/>
                <a:ea typeface="楷体_GB2312" pitchFamily="49" charset="-122"/>
              </a:rPr>
              <a:t>4+</a:t>
            </a:r>
            <a:r>
              <a:rPr kumimoji="1" lang="zh-CN" altLang="en-US" sz="2400" b="1" dirty="0">
                <a:latin typeface="Times New Roman" pitchFamily="18" charset="0"/>
                <a:ea typeface="楷体_GB2312" pitchFamily="49" charset="-122"/>
              </a:rPr>
              <a:t>与</a:t>
            </a:r>
            <a:r>
              <a:rPr kumimoji="1" lang="en-US" altLang="zh-CN" sz="2400" b="1" dirty="0">
                <a:latin typeface="Times New Roman" pitchFamily="18" charset="0"/>
                <a:ea typeface="楷体_GB2312" pitchFamily="49" charset="-122"/>
              </a:rPr>
              <a:t>Sn</a:t>
            </a:r>
            <a:r>
              <a:rPr kumimoji="1" lang="en-US" altLang="zh-CN" sz="2400" b="1" baseline="30000" dirty="0">
                <a:latin typeface="Times New Roman" pitchFamily="18" charset="0"/>
                <a:ea typeface="楷体_GB2312" pitchFamily="49" charset="-122"/>
              </a:rPr>
              <a:t>2+</a:t>
            </a:r>
            <a:r>
              <a:rPr kumimoji="1" lang="zh-CN" altLang="en-US" sz="2400" b="1" dirty="0">
                <a:latin typeface="Times New Roman" pitchFamily="18" charset="0"/>
                <a:ea typeface="楷体_GB2312" pitchFamily="49" charset="-122"/>
              </a:rPr>
              <a:t>构成的电极</a:t>
            </a:r>
          </a:p>
          <a:p>
            <a:pPr marL="450850">
              <a:lnSpc>
                <a:spcPct val="150000"/>
              </a:lnSpc>
              <a:spcBef>
                <a:spcPct val="50000"/>
              </a:spcBef>
            </a:pPr>
            <a:r>
              <a:rPr kumimoji="1" lang="zh-CN" altLang="en-US" sz="2400" b="1" dirty="0">
                <a:latin typeface="Times New Roman" pitchFamily="18" charset="0"/>
                <a:ea typeface="楷体_GB2312" pitchFamily="49" charset="-122"/>
              </a:rPr>
              <a:t>电极表示  </a:t>
            </a:r>
            <a:r>
              <a:rPr kumimoji="1" lang="en-US" altLang="zh-CN" sz="2400" b="1" dirty="0">
                <a:latin typeface="Times New Roman" pitchFamily="18" charset="0"/>
                <a:ea typeface="楷体_GB2312" pitchFamily="49" charset="-122"/>
              </a:rPr>
              <a:t>Sn</a:t>
            </a:r>
            <a:r>
              <a:rPr kumimoji="1" lang="en-US" altLang="zh-CN" sz="2400" b="1" baseline="30000" dirty="0">
                <a:latin typeface="Times New Roman" pitchFamily="18" charset="0"/>
                <a:ea typeface="楷体_GB2312" pitchFamily="49" charset="-122"/>
              </a:rPr>
              <a:t>4+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baseline="-25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Sn</a:t>
            </a:r>
            <a:r>
              <a:rPr kumimoji="1" lang="en-US" altLang="zh-CN" sz="2400" b="1" baseline="30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i="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a:t>
            </a:r>
            <a:r>
              <a:rPr kumimoji="1" lang="en-US" altLang="zh-CN" sz="2400" b="1" dirty="0" err="1">
                <a:latin typeface="Times New Roman" pitchFamily="18" charset="0"/>
                <a:ea typeface="楷体_GB2312" pitchFamily="49" charset="-122"/>
              </a:rPr>
              <a:t>Pt</a:t>
            </a:r>
            <a:endParaRPr kumimoji="1" lang="en-US" altLang="zh-CN" sz="2400" b="1" dirty="0">
              <a:latin typeface="Times New Roman" pitchFamily="18" charset="0"/>
              <a:ea typeface="楷体_GB2312" pitchFamily="49" charset="-122"/>
            </a:endParaRPr>
          </a:p>
          <a:p>
            <a:pPr marL="450850">
              <a:lnSpc>
                <a:spcPct val="150000"/>
              </a:lnSpc>
              <a:spcBef>
                <a:spcPct val="50000"/>
              </a:spcBef>
            </a:pPr>
            <a:r>
              <a:rPr kumimoji="1" lang="zh-CN" altLang="en-US" sz="2400" b="1" dirty="0">
                <a:latin typeface="Times New Roman" pitchFamily="18" charset="0"/>
                <a:ea typeface="楷体_GB2312" pitchFamily="49" charset="-122"/>
              </a:rPr>
              <a:t>电极反应  </a:t>
            </a:r>
            <a:r>
              <a:rPr kumimoji="1" lang="en-US" altLang="zh-CN" sz="2400" b="1" dirty="0">
                <a:latin typeface="Times New Roman" pitchFamily="18" charset="0"/>
                <a:ea typeface="楷体_GB2312" pitchFamily="49" charset="-122"/>
              </a:rPr>
              <a:t>Sn</a:t>
            </a:r>
            <a:r>
              <a:rPr kumimoji="1" lang="en-US" altLang="zh-CN" sz="2400" b="1" baseline="30000" dirty="0">
                <a:latin typeface="Times New Roman" pitchFamily="18" charset="0"/>
                <a:ea typeface="楷体_GB2312" pitchFamily="49" charset="-122"/>
              </a:rPr>
              <a:t>4+</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baseline="-25000" dirty="0">
                <a:latin typeface="Times New Roman" pitchFamily="18" charset="0"/>
                <a:ea typeface="楷体_GB2312" pitchFamily="49" charset="-122"/>
              </a:rPr>
              <a:t>1</a:t>
            </a:r>
            <a:r>
              <a:rPr lang="en-US" altLang="zh-CN"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a:t>
            </a:r>
            <a:r>
              <a:rPr kumimoji="1" lang="en-US" altLang="zh-CN" sz="2400" b="1" dirty="0">
                <a:latin typeface="Times New Roman" pitchFamily="18" charset="0"/>
                <a:ea typeface="楷体_GB2312" pitchFamily="49" charset="-122"/>
              </a:rPr>
              <a:t>2e</a:t>
            </a:r>
            <a:r>
              <a:rPr lang="en-US" altLang="zh-CN" sz="2400" b="1" baseline="30000" dirty="0">
                <a:latin typeface="Times New Roman" pitchFamily="18" charset="0"/>
                <a:ea typeface="楷体_GB2312" pitchFamily="49" charset="-122"/>
                <a:sym typeface="Symbol" pitchFamily="18" charset="2"/>
              </a:rPr>
              <a:t></a:t>
            </a:r>
            <a:r>
              <a:rPr kumimoji="1" lang="en-US" altLang="zh-CN" sz="2400" b="1" baseline="30000" dirty="0">
                <a:latin typeface="Times New Roman" pitchFamily="18" charset="0"/>
                <a:ea typeface="楷体_GB2312" pitchFamily="49" charset="-122"/>
              </a:rPr>
              <a:t> </a:t>
            </a:r>
            <a:r>
              <a:rPr kumimoji="1" lang="en-US" altLang="zh-CN" sz="2400" b="1" dirty="0">
                <a:latin typeface="Times New Roman" pitchFamily="18" charset="0"/>
                <a:ea typeface="楷体_GB2312" pitchFamily="49" charset="-122"/>
              </a:rPr>
              <a:t>→ Sn</a:t>
            </a:r>
            <a:r>
              <a:rPr kumimoji="1" lang="en-US" altLang="zh-CN" sz="2400" b="1" baseline="30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a</a:t>
            </a:r>
            <a:r>
              <a:rPr lang="en-US" altLang="zh-CN" sz="2400" b="1" i="1" baseline="-25000" dirty="0">
                <a:latin typeface="Times New Roman" pitchFamily="18" charset="0"/>
                <a:ea typeface="楷体_GB2312" pitchFamily="49" charset="-122"/>
              </a:rPr>
              <a:t>2</a:t>
            </a:r>
            <a:r>
              <a:rPr lang="en-US" altLang="zh-CN" sz="2400" b="1" dirty="0">
                <a:latin typeface="Times New Roman" pitchFamily="18" charset="0"/>
                <a:ea typeface="楷体_GB2312" pitchFamily="49" charset="-122"/>
              </a:rPr>
              <a:t>)</a:t>
            </a:r>
            <a:endParaRPr kumimoji="1" lang="en-US" altLang="zh-CN" sz="2400" b="1" baseline="-30000" dirty="0">
              <a:latin typeface="Times New Roman" pitchFamily="18" charset="0"/>
              <a:ea typeface="楷体_GB2312" pitchFamily="49" charset="-122"/>
            </a:endParaRPr>
          </a:p>
        </p:txBody>
      </p:sp>
    </p:spTree>
    <p:extLst>
      <p:ext uri="{BB962C8B-B14F-4D97-AF65-F5344CB8AC3E}">
        <p14:creationId xmlns:p14="http://schemas.microsoft.com/office/powerpoint/2010/main" val="1129953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ea typeface="华文新魏" pitchFamily="2" charset="-122"/>
              </a:rPr>
              <a:t>常用电极的类型</a:t>
            </a:r>
            <a:endParaRPr lang="zh-CN" altLang="en-US" dirty="0"/>
          </a:p>
        </p:txBody>
      </p:sp>
      <p:sp>
        <p:nvSpPr>
          <p:cNvPr id="3" name="Text Box 5"/>
          <p:cNvSpPr txBox="1">
            <a:spLocks noChangeArrowheads="1"/>
          </p:cNvSpPr>
          <p:nvPr/>
        </p:nvSpPr>
        <p:spPr bwMode="auto">
          <a:xfrm>
            <a:off x="27184" y="675983"/>
            <a:ext cx="115932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400" b="1" dirty="0">
                <a:latin typeface="Times New Roman" pitchFamily="18" charset="0"/>
                <a:ea typeface="楷体_GB2312" pitchFamily="49" charset="-122"/>
              </a:rPr>
              <a:t>3</a:t>
            </a:r>
            <a:r>
              <a:rPr lang="zh-CN" altLang="en-US" sz="2400" b="1" dirty="0">
                <a:latin typeface="Times New Roman" pitchFamily="18" charset="0"/>
                <a:ea typeface="楷体_GB2312" pitchFamily="49" charset="-122"/>
              </a:rPr>
              <a:t>．第四类电极：离子选择性电极（膜电势）</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电极上没有电子的转移，电势的产生是离子交换或扩散的结果</a:t>
            </a:r>
          </a:p>
        </p:txBody>
      </p:sp>
      <p:pic>
        <p:nvPicPr>
          <p:cNvPr id="37890" name="Picture 2" descr="http://i1.ymfile.com/uploads/llc/phb/04/06/x1_1.1365261192_369_543_6500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2338566"/>
            <a:ext cx="2982756" cy="4389259"/>
          </a:xfrm>
          <a:prstGeom prst="rect">
            <a:avLst/>
          </a:prstGeom>
          <a:noFill/>
          <a:extLst>
            <a:ext uri="{909E8E84-426E-40DD-AFC4-6F175D3DCCD1}">
              <a14:hiddenFill xmlns:a14="http://schemas.microsoft.com/office/drawing/2010/main">
                <a:solidFill>
                  <a:srgbClr val="FFFFFF"/>
                </a:solidFill>
              </a14:hiddenFill>
            </a:ext>
          </a:extLst>
        </p:spPr>
      </p:pic>
      <p:pic>
        <p:nvPicPr>
          <p:cNvPr id="37892" name="Picture 4" descr="http://p14.qhimg.com/t018651bc6e167ef58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9896" y="2492896"/>
            <a:ext cx="4933950"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794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a:xfrm>
            <a:off x="1775520" y="2565401"/>
            <a:ext cx="8892480" cy="1470025"/>
          </a:xfrm>
        </p:spPr>
        <p:txBody>
          <a:bodyPr/>
          <a:lstStyle/>
          <a:p>
            <a:r>
              <a:rPr lang="zh-CN" altLang="en-US" sz="4000" dirty="0"/>
              <a:t>第三节  电极电势和原电池的电动势</a:t>
            </a:r>
          </a:p>
        </p:txBody>
      </p:sp>
    </p:spTree>
    <p:extLst>
      <p:ext uri="{BB962C8B-B14F-4D97-AF65-F5344CB8AC3E}">
        <p14:creationId xmlns:p14="http://schemas.microsoft.com/office/powerpoint/2010/main" val="300710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http://attachment.huaxi100.com/data/attachment/forum/201210/25/090905qyzqyhyjd0zjfyf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9416" y="34285"/>
            <a:ext cx="10042482" cy="640871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dirty="0"/>
          </a:p>
        </p:txBody>
      </p:sp>
    </p:spTree>
    <p:extLst>
      <p:ext uri="{BB962C8B-B14F-4D97-AF65-F5344CB8AC3E}">
        <p14:creationId xmlns:p14="http://schemas.microsoft.com/office/powerpoint/2010/main" val="2088308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1524000" y="44450"/>
            <a:ext cx="8229600" cy="490538"/>
          </a:xfrm>
        </p:spPr>
        <p:txBody>
          <a:bodyPr/>
          <a:lstStyle/>
          <a:p>
            <a:r>
              <a:rPr kumimoji="1" lang="zh-CN" altLang="en-US"/>
              <a:t>一、电池电动势的产生机理</a:t>
            </a:r>
          </a:p>
        </p:txBody>
      </p:sp>
      <p:sp>
        <p:nvSpPr>
          <p:cNvPr id="196616" name="Rectangle 8"/>
          <p:cNvSpPr>
            <a:spLocks noChangeArrowheads="1"/>
          </p:cNvSpPr>
          <p:nvPr/>
        </p:nvSpPr>
        <p:spPr bwMode="auto">
          <a:xfrm>
            <a:off x="1774826" y="720695"/>
            <a:ext cx="27655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zh-CN" altLang="en-US" sz="2000" b="1" dirty="0">
                <a:latin typeface="楷体_GB2312" pitchFamily="49" charset="-122"/>
                <a:ea typeface="楷体_GB2312" pitchFamily="49" charset="-122"/>
              </a:rPr>
              <a:t>（一）电极电势的产生</a:t>
            </a:r>
          </a:p>
        </p:txBody>
      </p:sp>
      <p:sp>
        <p:nvSpPr>
          <p:cNvPr id="196617" name="Text Box 9"/>
          <p:cNvSpPr txBox="1">
            <a:spLocks noChangeArrowheads="1"/>
          </p:cNvSpPr>
          <p:nvPr/>
        </p:nvSpPr>
        <p:spPr bwMode="auto">
          <a:xfrm>
            <a:off x="335360" y="1259593"/>
            <a:ext cx="5608240" cy="22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25000"/>
              </a:spcBef>
            </a:pP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将金属片插入水中，晶格中的金属离子将与水分子发生水合作用，</a:t>
            </a:r>
            <a:r>
              <a:rPr lang="zh-CN" altLang="en-US" sz="2400" b="1" dirty="0">
                <a:latin typeface="楷体_GB2312" pitchFamily="49" charset="-122"/>
                <a:ea typeface="楷体_GB2312" pitchFamily="49" charset="-122"/>
              </a:rPr>
              <a:t>而溶入水相，使金属表面带负电，而液相带正电，</a:t>
            </a:r>
            <a:r>
              <a:rPr lang="zh-CN" altLang="en-US" sz="2400" b="1" dirty="0">
                <a:solidFill>
                  <a:srgbClr val="FF0000"/>
                </a:solidFill>
                <a:latin typeface="楷体_GB2312" pitchFamily="49" charset="-122"/>
                <a:ea typeface="楷体_GB2312" pitchFamily="49" charset="-122"/>
              </a:rPr>
              <a:t>在固液界面上形成双电层结构。</a:t>
            </a:r>
          </a:p>
        </p:txBody>
      </p:sp>
      <p:grpSp>
        <p:nvGrpSpPr>
          <p:cNvPr id="196994" name="Group 386"/>
          <p:cNvGrpSpPr>
            <a:grpSpLocks/>
          </p:cNvGrpSpPr>
          <p:nvPr/>
        </p:nvGrpSpPr>
        <p:grpSpPr bwMode="auto">
          <a:xfrm>
            <a:off x="7517855" y="1403637"/>
            <a:ext cx="1368425" cy="3671888"/>
            <a:chOff x="2789" y="1525"/>
            <a:chExt cx="862" cy="2313"/>
          </a:xfrm>
        </p:grpSpPr>
        <p:sp>
          <p:nvSpPr>
            <p:cNvPr id="196817" name="Rectangle 209"/>
            <p:cNvSpPr>
              <a:spLocks noChangeArrowheads="1"/>
            </p:cNvSpPr>
            <p:nvPr/>
          </p:nvSpPr>
          <p:spPr bwMode="auto">
            <a:xfrm>
              <a:off x="2789" y="1525"/>
              <a:ext cx="862" cy="2313"/>
            </a:xfrm>
            <a:prstGeom prst="rect">
              <a:avLst/>
            </a:prstGeom>
            <a:gradFill rotWithShape="1">
              <a:gsLst>
                <a:gs pos="0">
                  <a:srgbClr val="DDDDDD"/>
                </a:gs>
                <a:gs pos="100000">
                  <a:srgbClr val="DDDDDD">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867" name="Text Box 259"/>
            <p:cNvSpPr txBox="1">
              <a:spLocks noChangeArrowheads="1"/>
            </p:cNvSpPr>
            <p:nvPr/>
          </p:nvSpPr>
          <p:spPr bwMode="auto">
            <a:xfrm>
              <a:off x="2832" y="2600"/>
              <a:ext cx="328" cy="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a:solidFill>
                    <a:srgbClr val="0033CC"/>
                  </a:solidFill>
                  <a:ea typeface="楷体_GB2312" pitchFamily="49" charset="-122"/>
                </a:rPr>
                <a:t>金属</a:t>
              </a:r>
            </a:p>
          </p:txBody>
        </p:sp>
        <p:sp>
          <p:nvSpPr>
            <p:cNvPr id="196938" name="Oval 330"/>
            <p:cNvSpPr>
              <a:spLocks noChangeArrowheads="1"/>
            </p:cNvSpPr>
            <p:nvPr/>
          </p:nvSpPr>
          <p:spPr bwMode="auto">
            <a:xfrm>
              <a:off x="3469" y="1570"/>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39" name="Oval 331"/>
            <p:cNvSpPr>
              <a:spLocks noChangeArrowheads="1"/>
            </p:cNvSpPr>
            <p:nvPr/>
          </p:nvSpPr>
          <p:spPr bwMode="auto">
            <a:xfrm>
              <a:off x="3469" y="1752"/>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0" name="Oval 332"/>
            <p:cNvSpPr>
              <a:spLocks noChangeArrowheads="1"/>
            </p:cNvSpPr>
            <p:nvPr/>
          </p:nvSpPr>
          <p:spPr bwMode="auto">
            <a:xfrm>
              <a:off x="3469" y="1933"/>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1" name="Oval 333"/>
            <p:cNvSpPr>
              <a:spLocks noChangeArrowheads="1"/>
            </p:cNvSpPr>
            <p:nvPr/>
          </p:nvSpPr>
          <p:spPr bwMode="auto">
            <a:xfrm>
              <a:off x="3469" y="2125"/>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2" name="Oval 334"/>
            <p:cNvSpPr>
              <a:spLocks noChangeArrowheads="1"/>
            </p:cNvSpPr>
            <p:nvPr/>
          </p:nvSpPr>
          <p:spPr bwMode="auto">
            <a:xfrm>
              <a:off x="3469" y="2296"/>
              <a:ext cx="137" cy="125"/>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3" name="Oval 335"/>
            <p:cNvSpPr>
              <a:spLocks noChangeArrowheads="1"/>
            </p:cNvSpPr>
            <p:nvPr/>
          </p:nvSpPr>
          <p:spPr bwMode="auto">
            <a:xfrm>
              <a:off x="3469" y="2523"/>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4" name="Oval 336"/>
            <p:cNvSpPr>
              <a:spLocks noChangeArrowheads="1"/>
            </p:cNvSpPr>
            <p:nvPr/>
          </p:nvSpPr>
          <p:spPr bwMode="auto">
            <a:xfrm>
              <a:off x="3469" y="2703"/>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5" name="Oval 337"/>
            <p:cNvSpPr>
              <a:spLocks noChangeArrowheads="1"/>
            </p:cNvSpPr>
            <p:nvPr/>
          </p:nvSpPr>
          <p:spPr bwMode="auto">
            <a:xfrm>
              <a:off x="3469" y="2896"/>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6" name="Oval 338"/>
            <p:cNvSpPr>
              <a:spLocks noChangeArrowheads="1"/>
            </p:cNvSpPr>
            <p:nvPr/>
          </p:nvSpPr>
          <p:spPr bwMode="auto">
            <a:xfrm>
              <a:off x="3469" y="3077"/>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7" name="Oval 339"/>
            <p:cNvSpPr>
              <a:spLocks noChangeArrowheads="1"/>
            </p:cNvSpPr>
            <p:nvPr/>
          </p:nvSpPr>
          <p:spPr bwMode="auto">
            <a:xfrm>
              <a:off x="3469" y="3259"/>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8" name="Oval 340"/>
            <p:cNvSpPr>
              <a:spLocks noChangeArrowheads="1"/>
            </p:cNvSpPr>
            <p:nvPr/>
          </p:nvSpPr>
          <p:spPr bwMode="auto">
            <a:xfrm>
              <a:off x="3469" y="3475"/>
              <a:ext cx="137" cy="12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sp>
          <p:nvSpPr>
            <p:cNvPr id="196949" name="Oval 341"/>
            <p:cNvSpPr>
              <a:spLocks noChangeArrowheads="1"/>
            </p:cNvSpPr>
            <p:nvPr/>
          </p:nvSpPr>
          <p:spPr bwMode="auto">
            <a:xfrm>
              <a:off x="3469" y="3657"/>
              <a:ext cx="136" cy="13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solidFill>
                    <a:srgbClr val="FF3300"/>
                  </a:solidFill>
                </a:rPr>
                <a:t>-</a:t>
              </a:r>
            </a:p>
          </p:txBody>
        </p:sp>
      </p:grpSp>
      <p:sp>
        <p:nvSpPr>
          <p:cNvPr id="196951" name="Rectangle 343"/>
          <p:cNvSpPr>
            <a:spLocks noChangeArrowheads="1"/>
          </p:cNvSpPr>
          <p:nvPr/>
        </p:nvSpPr>
        <p:spPr bwMode="auto">
          <a:xfrm>
            <a:off x="8832304" y="1403637"/>
            <a:ext cx="2805112" cy="3671888"/>
          </a:xfrm>
          <a:prstGeom prst="rect">
            <a:avLst/>
          </a:prstGeom>
          <a:gradFill rotWithShape="1">
            <a:gsLst>
              <a:gs pos="0">
                <a:srgbClr val="CCECFF"/>
              </a:gs>
              <a:gs pos="50000">
                <a:srgbClr val="CCECFF">
                  <a:gamma/>
                  <a:shade val="81961"/>
                  <a:invGamma/>
                </a:srgbClr>
              </a:gs>
              <a:gs pos="100000">
                <a:srgbClr val="CCECFF"/>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6952" name="Group 344"/>
          <p:cNvGrpSpPr>
            <a:grpSpLocks/>
          </p:cNvGrpSpPr>
          <p:nvPr/>
        </p:nvGrpSpPr>
        <p:grpSpPr bwMode="auto">
          <a:xfrm>
            <a:off x="8548142" y="1375063"/>
            <a:ext cx="352425" cy="366713"/>
            <a:chOff x="1367" y="2842"/>
            <a:chExt cx="222" cy="231"/>
          </a:xfrm>
        </p:grpSpPr>
        <p:sp>
          <p:nvSpPr>
            <p:cNvPr id="196953" name="Oval 345"/>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54" name="Text Box 346"/>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55" name="Group 347"/>
          <p:cNvGrpSpPr>
            <a:grpSpLocks/>
          </p:cNvGrpSpPr>
          <p:nvPr/>
        </p:nvGrpSpPr>
        <p:grpSpPr bwMode="auto">
          <a:xfrm>
            <a:off x="8532267" y="1683038"/>
            <a:ext cx="352425" cy="366713"/>
            <a:chOff x="1367" y="2842"/>
            <a:chExt cx="222" cy="231"/>
          </a:xfrm>
        </p:grpSpPr>
        <p:sp>
          <p:nvSpPr>
            <p:cNvPr id="196956" name="Oval 348"/>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57" name="Text Box 349"/>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58" name="Group 350"/>
          <p:cNvGrpSpPr>
            <a:grpSpLocks/>
          </p:cNvGrpSpPr>
          <p:nvPr/>
        </p:nvGrpSpPr>
        <p:grpSpPr bwMode="auto">
          <a:xfrm>
            <a:off x="8530680" y="1983075"/>
            <a:ext cx="352425" cy="366712"/>
            <a:chOff x="1367" y="2842"/>
            <a:chExt cx="222" cy="231"/>
          </a:xfrm>
        </p:grpSpPr>
        <p:sp>
          <p:nvSpPr>
            <p:cNvPr id="196959" name="Oval 351"/>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60" name="Text Box 352"/>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61" name="Group 353"/>
          <p:cNvGrpSpPr>
            <a:grpSpLocks/>
          </p:cNvGrpSpPr>
          <p:nvPr/>
        </p:nvGrpSpPr>
        <p:grpSpPr bwMode="auto">
          <a:xfrm>
            <a:off x="8537030" y="2291050"/>
            <a:ext cx="352425" cy="366712"/>
            <a:chOff x="1367" y="2842"/>
            <a:chExt cx="222" cy="231"/>
          </a:xfrm>
        </p:grpSpPr>
        <p:sp>
          <p:nvSpPr>
            <p:cNvPr id="196962" name="Oval 354"/>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63" name="Text Box 355"/>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64" name="Group 356"/>
          <p:cNvGrpSpPr>
            <a:grpSpLocks/>
          </p:cNvGrpSpPr>
          <p:nvPr/>
        </p:nvGrpSpPr>
        <p:grpSpPr bwMode="auto">
          <a:xfrm>
            <a:off x="8525917" y="2581563"/>
            <a:ext cx="352425" cy="366713"/>
            <a:chOff x="1367" y="2842"/>
            <a:chExt cx="222" cy="231"/>
          </a:xfrm>
        </p:grpSpPr>
        <p:sp>
          <p:nvSpPr>
            <p:cNvPr id="196965" name="Oval 357"/>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66" name="Text Box 358"/>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67" name="Group 359"/>
          <p:cNvGrpSpPr>
            <a:grpSpLocks/>
          </p:cNvGrpSpPr>
          <p:nvPr/>
        </p:nvGrpSpPr>
        <p:grpSpPr bwMode="auto">
          <a:xfrm>
            <a:off x="8532267" y="2889538"/>
            <a:ext cx="352425" cy="366713"/>
            <a:chOff x="1367" y="2842"/>
            <a:chExt cx="222" cy="231"/>
          </a:xfrm>
        </p:grpSpPr>
        <p:sp>
          <p:nvSpPr>
            <p:cNvPr id="196968" name="Oval 360"/>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69" name="Text Box 361"/>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70" name="Group 362"/>
          <p:cNvGrpSpPr>
            <a:grpSpLocks/>
          </p:cNvGrpSpPr>
          <p:nvPr/>
        </p:nvGrpSpPr>
        <p:grpSpPr bwMode="auto">
          <a:xfrm>
            <a:off x="8530680" y="3189575"/>
            <a:ext cx="352425" cy="366712"/>
            <a:chOff x="1367" y="2842"/>
            <a:chExt cx="222" cy="231"/>
          </a:xfrm>
        </p:grpSpPr>
        <p:sp>
          <p:nvSpPr>
            <p:cNvPr id="196971" name="Oval 363"/>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72" name="Text Box 364"/>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73" name="Group 365"/>
          <p:cNvGrpSpPr>
            <a:grpSpLocks/>
          </p:cNvGrpSpPr>
          <p:nvPr/>
        </p:nvGrpSpPr>
        <p:grpSpPr bwMode="auto">
          <a:xfrm>
            <a:off x="8537030" y="3497550"/>
            <a:ext cx="352425" cy="366712"/>
            <a:chOff x="1367" y="2842"/>
            <a:chExt cx="222" cy="231"/>
          </a:xfrm>
        </p:grpSpPr>
        <p:sp>
          <p:nvSpPr>
            <p:cNvPr id="196974" name="Oval 366"/>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75" name="Text Box 367"/>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76" name="Group 368"/>
          <p:cNvGrpSpPr>
            <a:grpSpLocks/>
          </p:cNvGrpSpPr>
          <p:nvPr/>
        </p:nvGrpSpPr>
        <p:grpSpPr bwMode="auto">
          <a:xfrm>
            <a:off x="8530680" y="3792825"/>
            <a:ext cx="352425" cy="366712"/>
            <a:chOff x="1367" y="2842"/>
            <a:chExt cx="222" cy="231"/>
          </a:xfrm>
        </p:grpSpPr>
        <p:sp>
          <p:nvSpPr>
            <p:cNvPr id="196977" name="Oval 369"/>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78" name="Text Box 370"/>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79" name="Group 371"/>
          <p:cNvGrpSpPr>
            <a:grpSpLocks/>
          </p:cNvGrpSpPr>
          <p:nvPr/>
        </p:nvGrpSpPr>
        <p:grpSpPr bwMode="auto">
          <a:xfrm>
            <a:off x="8537030" y="4100800"/>
            <a:ext cx="352425" cy="366712"/>
            <a:chOff x="1367" y="2842"/>
            <a:chExt cx="222" cy="231"/>
          </a:xfrm>
        </p:grpSpPr>
        <p:sp>
          <p:nvSpPr>
            <p:cNvPr id="196980" name="Oval 372"/>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81" name="Text Box 373"/>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82" name="Group 374"/>
          <p:cNvGrpSpPr>
            <a:grpSpLocks/>
          </p:cNvGrpSpPr>
          <p:nvPr/>
        </p:nvGrpSpPr>
        <p:grpSpPr bwMode="auto">
          <a:xfrm>
            <a:off x="8535442" y="4400838"/>
            <a:ext cx="352425" cy="366713"/>
            <a:chOff x="1367" y="2842"/>
            <a:chExt cx="222" cy="231"/>
          </a:xfrm>
        </p:grpSpPr>
        <p:sp>
          <p:nvSpPr>
            <p:cNvPr id="196983" name="Oval 375"/>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84" name="Text Box 376"/>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grpSp>
        <p:nvGrpSpPr>
          <p:cNvPr id="196985" name="Group 377"/>
          <p:cNvGrpSpPr>
            <a:grpSpLocks/>
          </p:cNvGrpSpPr>
          <p:nvPr/>
        </p:nvGrpSpPr>
        <p:grpSpPr bwMode="auto">
          <a:xfrm>
            <a:off x="8541792" y="4708813"/>
            <a:ext cx="352425" cy="366713"/>
            <a:chOff x="1367" y="2842"/>
            <a:chExt cx="222" cy="231"/>
          </a:xfrm>
        </p:grpSpPr>
        <p:sp>
          <p:nvSpPr>
            <p:cNvPr id="196986" name="Oval 378"/>
            <p:cNvSpPr>
              <a:spLocks noChangeArrowheads="1"/>
            </p:cNvSpPr>
            <p:nvPr/>
          </p:nvSpPr>
          <p:spPr bwMode="auto">
            <a:xfrm>
              <a:off x="1382" y="2861"/>
              <a:ext cx="173" cy="173"/>
            </a:xfrm>
            <a:prstGeom prst="ellipse">
              <a:avLst/>
            </a:prstGeom>
            <a:gradFill rotWithShape="1">
              <a:gsLst>
                <a:gs pos="0">
                  <a:srgbClr val="66FF33"/>
                </a:gs>
                <a:gs pos="100000">
                  <a:srgbClr val="66FF33">
                    <a:gamma/>
                    <a:shade val="18039"/>
                    <a:invGamma/>
                  </a:srgb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6987" name="Text Box 379"/>
            <p:cNvSpPr txBox="1">
              <a:spLocks noChangeArrowheads="1"/>
            </p:cNvSpPr>
            <p:nvPr/>
          </p:nvSpPr>
          <p:spPr bwMode="auto">
            <a:xfrm>
              <a:off x="1367" y="2842"/>
              <a:ext cx="2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a:solidFill>
                    <a:srgbClr val="800000"/>
                  </a:solidFill>
                </a:rPr>
                <a:t>+</a:t>
              </a:r>
            </a:p>
          </p:txBody>
        </p:sp>
      </p:grpSp>
      <p:sp>
        <p:nvSpPr>
          <p:cNvPr id="196996" name="Freeform 388"/>
          <p:cNvSpPr>
            <a:spLocks/>
          </p:cNvSpPr>
          <p:nvPr/>
        </p:nvSpPr>
        <p:spPr bwMode="auto">
          <a:xfrm>
            <a:off x="9894341" y="1403637"/>
            <a:ext cx="1727200" cy="3600450"/>
          </a:xfrm>
          <a:custGeom>
            <a:avLst/>
            <a:gdLst>
              <a:gd name="T0" fmla="*/ 0 w 1088"/>
              <a:gd name="T1" fmla="*/ 0 h 2268"/>
              <a:gd name="T2" fmla="*/ 379 w 1088"/>
              <a:gd name="T3" fmla="*/ 196 h 2268"/>
              <a:gd name="T4" fmla="*/ 617 w 1088"/>
              <a:gd name="T5" fmla="*/ 410 h 2268"/>
              <a:gd name="T6" fmla="*/ 667 w 1088"/>
              <a:gd name="T7" fmla="*/ 476 h 2268"/>
              <a:gd name="T8" fmla="*/ 907 w 1088"/>
              <a:gd name="T9" fmla="*/ 1043 h 2268"/>
              <a:gd name="T10" fmla="*/ 1088 w 1088"/>
              <a:gd name="T11" fmla="*/ 2268 h 2268"/>
            </a:gdLst>
            <a:ahLst/>
            <a:cxnLst>
              <a:cxn ang="0">
                <a:pos x="T0" y="T1"/>
              </a:cxn>
              <a:cxn ang="0">
                <a:pos x="T2" y="T3"/>
              </a:cxn>
              <a:cxn ang="0">
                <a:pos x="T4" y="T5"/>
              </a:cxn>
              <a:cxn ang="0">
                <a:pos x="T6" y="T7"/>
              </a:cxn>
              <a:cxn ang="0">
                <a:pos x="T8" y="T9"/>
              </a:cxn>
              <a:cxn ang="0">
                <a:pos x="T10" y="T11"/>
              </a:cxn>
            </a:cxnLst>
            <a:rect l="0" t="0" r="r" b="b"/>
            <a:pathLst>
              <a:path w="1088" h="2268">
                <a:moveTo>
                  <a:pt x="0" y="0"/>
                </a:moveTo>
                <a:cubicBezTo>
                  <a:pt x="63" y="33"/>
                  <a:pt x="276" y="128"/>
                  <a:pt x="379" y="196"/>
                </a:cubicBezTo>
                <a:cubicBezTo>
                  <a:pt x="482" y="264"/>
                  <a:pt x="569" y="363"/>
                  <a:pt x="617" y="410"/>
                </a:cubicBezTo>
                <a:cubicBezTo>
                  <a:pt x="665" y="457"/>
                  <a:pt x="619" y="370"/>
                  <a:pt x="667" y="476"/>
                </a:cubicBezTo>
                <a:cubicBezTo>
                  <a:pt x="715" y="582"/>
                  <a:pt x="837" y="744"/>
                  <a:pt x="907" y="1043"/>
                </a:cubicBezTo>
                <a:cubicBezTo>
                  <a:pt x="977" y="1342"/>
                  <a:pt x="1058" y="2056"/>
                  <a:pt x="1088" y="2268"/>
                </a:cubicBezTo>
              </a:path>
            </a:pathLst>
          </a:custGeom>
          <a:noFill/>
          <a:ln w="38100" cap="flat" cmpd="sng">
            <a:solidFill>
              <a:srgbClr val="0099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997" name="Text Box 389"/>
          <p:cNvSpPr txBox="1">
            <a:spLocks noChangeArrowheads="1"/>
          </p:cNvSpPr>
          <p:nvPr/>
        </p:nvSpPr>
        <p:spPr bwMode="auto">
          <a:xfrm>
            <a:off x="441176" y="4380242"/>
            <a:ext cx="675283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dirty="0">
                <a:latin typeface="Times New Roman" pitchFamily="18" charset="0"/>
                <a:ea typeface="楷体_GB2312" pitchFamily="49" charset="-122"/>
              </a:rPr>
              <a:t>紧密层：厚度约为</a:t>
            </a:r>
            <a:r>
              <a:rPr kumimoji="1" lang="en-US" altLang="zh-CN" sz="2400" b="1" dirty="0">
                <a:latin typeface="Times New Roman" pitchFamily="18" charset="0"/>
                <a:ea typeface="楷体_GB2312" pitchFamily="49" charset="-122"/>
              </a:rPr>
              <a:t>10</a:t>
            </a:r>
            <a:r>
              <a:rPr kumimoji="1" lang="en-US" altLang="zh-CN" sz="2400" b="1" baseline="30000" dirty="0">
                <a:latin typeface="Times New Roman" pitchFamily="18" charset="0"/>
                <a:ea typeface="楷体_GB2312" pitchFamily="49" charset="-122"/>
              </a:rPr>
              <a:t>-10</a:t>
            </a:r>
            <a:r>
              <a:rPr kumimoji="1" lang="en-US" altLang="zh-CN" sz="2400" b="1" dirty="0">
                <a:latin typeface="Times New Roman" pitchFamily="18" charset="0"/>
                <a:ea typeface="楷体_GB2312" pitchFamily="49" charset="-122"/>
              </a:rPr>
              <a:t>m</a:t>
            </a:r>
            <a:r>
              <a:rPr kumimoji="1" lang="zh-CN" altLang="en-US" sz="2400" b="1" dirty="0">
                <a:latin typeface="Times New Roman" pitchFamily="18" charset="0"/>
                <a:ea typeface="楷体_GB2312" pitchFamily="49" charset="-122"/>
              </a:rPr>
              <a:t>，因静电吸引而形成；</a:t>
            </a:r>
          </a:p>
        </p:txBody>
      </p:sp>
      <p:sp>
        <p:nvSpPr>
          <p:cNvPr id="196998" name="Text Box 390"/>
          <p:cNvSpPr txBox="1">
            <a:spLocks noChangeArrowheads="1"/>
          </p:cNvSpPr>
          <p:nvPr/>
        </p:nvSpPr>
        <p:spPr bwMode="auto">
          <a:xfrm>
            <a:off x="8310017" y="5483513"/>
            <a:ext cx="2735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solidFill>
                  <a:srgbClr val="0033CC"/>
                </a:solidFill>
                <a:ea typeface="楷体_GB2312" pitchFamily="49" charset="-122"/>
              </a:rPr>
              <a:t>双电层结构示意图</a:t>
            </a:r>
          </a:p>
        </p:txBody>
      </p:sp>
      <p:sp>
        <p:nvSpPr>
          <p:cNvPr id="196995" name="Line 387"/>
          <p:cNvSpPr>
            <a:spLocks noChangeShapeType="1"/>
          </p:cNvSpPr>
          <p:nvPr/>
        </p:nvSpPr>
        <p:spPr bwMode="auto">
          <a:xfrm>
            <a:off x="9533979" y="1403637"/>
            <a:ext cx="0" cy="3671888"/>
          </a:xfrm>
          <a:prstGeom prst="line">
            <a:avLst/>
          </a:prstGeom>
          <a:noFill/>
          <a:ln w="38100">
            <a:solidFill>
              <a:srgbClr val="CC66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7005" name="Group 397"/>
          <p:cNvGrpSpPr>
            <a:grpSpLocks/>
          </p:cNvGrpSpPr>
          <p:nvPr/>
        </p:nvGrpSpPr>
        <p:grpSpPr bwMode="auto">
          <a:xfrm>
            <a:off x="8741817" y="5027900"/>
            <a:ext cx="798513" cy="336550"/>
            <a:chOff x="3742" y="3173"/>
            <a:chExt cx="503" cy="212"/>
          </a:xfrm>
        </p:grpSpPr>
        <p:sp>
          <p:nvSpPr>
            <p:cNvPr id="197001" name="Line 393"/>
            <p:cNvSpPr>
              <a:spLocks noChangeShapeType="1"/>
            </p:cNvSpPr>
            <p:nvPr/>
          </p:nvSpPr>
          <p:spPr bwMode="auto">
            <a:xfrm>
              <a:off x="4241" y="3203"/>
              <a:ext cx="0" cy="181"/>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02" name="Line 394"/>
            <p:cNvSpPr>
              <a:spLocks noChangeShapeType="1"/>
            </p:cNvSpPr>
            <p:nvPr/>
          </p:nvSpPr>
          <p:spPr bwMode="auto">
            <a:xfrm>
              <a:off x="3787" y="3203"/>
              <a:ext cx="0" cy="181"/>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03" name="Rectangle 395"/>
            <p:cNvSpPr>
              <a:spLocks noChangeArrowheads="1"/>
            </p:cNvSpPr>
            <p:nvPr/>
          </p:nvSpPr>
          <p:spPr bwMode="auto">
            <a:xfrm>
              <a:off x="3742" y="3173"/>
              <a:ext cx="50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sz="1600" b="1">
                  <a:solidFill>
                    <a:srgbClr val="FF3300"/>
                  </a:solidFill>
                  <a:ea typeface="楷体_GB2312" pitchFamily="49" charset="-122"/>
                </a:rPr>
                <a:t>紧密层</a:t>
              </a:r>
            </a:p>
          </p:txBody>
        </p:sp>
      </p:grpSp>
      <p:sp>
        <p:nvSpPr>
          <p:cNvPr id="197006" name="Text Box 398"/>
          <p:cNvSpPr txBox="1">
            <a:spLocks noChangeArrowheads="1"/>
          </p:cNvSpPr>
          <p:nvPr/>
        </p:nvSpPr>
        <p:spPr bwMode="auto">
          <a:xfrm>
            <a:off x="403623" y="5755085"/>
            <a:ext cx="849694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kumimoji="1" lang="zh-CN" altLang="en-US" sz="2400" b="1" dirty="0">
                <a:latin typeface="Times New Roman" pitchFamily="18" charset="0"/>
                <a:ea typeface="楷体_GB2312" pitchFamily="49" charset="-122"/>
              </a:rPr>
              <a:t>扩散层：厚度约</a:t>
            </a:r>
            <a:r>
              <a:rPr kumimoji="1" lang="en-US" altLang="zh-CN" sz="2400" b="1" dirty="0"/>
              <a:t>10</a:t>
            </a:r>
            <a:r>
              <a:rPr kumimoji="1" lang="en-US" altLang="zh-CN" sz="2400" b="1" baseline="30000" dirty="0"/>
              <a:t>-10 </a:t>
            </a:r>
            <a:r>
              <a:rPr kumimoji="1" lang="en-US" altLang="zh-CN" sz="2400" b="1" dirty="0"/>
              <a:t>m </a:t>
            </a:r>
            <a:r>
              <a:rPr kumimoji="1" lang="zh-CN" altLang="en-US" sz="2400" b="1" dirty="0"/>
              <a:t>～ </a:t>
            </a:r>
            <a:r>
              <a:rPr kumimoji="1" lang="en-US" altLang="zh-CN" sz="2400" b="1" dirty="0"/>
              <a:t>10</a:t>
            </a:r>
            <a:r>
              <a:rPr kumimoji="1" lang="en-US" altLang="zh-CN" sz="2400" b="1" baseline="30000" dirty="0"/>
              <a:t>-6 </a:t>
            </a:r>
            <a:r>
              <a:rPr kumimoji="1" lang="en-US" altLang="zh-CN" sz="2400" b="1" dirty="0"/>
              <a:t>m</a:t>
            </a:r>
            <a:r>
              <a:rPr kumimoji="1" lang="zh-CN" altLang="en-US" sz="2400" b="1" dirty="0">
                <a:latin typeface="Times New Roman" pitchFamily="18" charset="0"/>
                <a:ea typeface="楷体_GB2312" pitchFamily="49" charset="-122"/>
              </a:rPr>
              <a:t>，因离子的热运动而形成。</a:t>
            </a:r>
          </a:p>
        </p:txBody>
      </p:sp>
      <p:sp>
        <p:nvSpPr>
          <p:cNvPr id="197007" name="Line 399"/>
          <p:cNvSpPr>
            <a:spLocks noChangeShapeType="1"/>
          </p:cNvSpPr>
          <p:nvPr/>
        </p:nvSpPr>
        <p:spPr bwMode="auto">
          <a:xfrm>
            <a:off x="11621541" y="5075526"/>
            <a:ext cx="0" cy="288925"/>
          </a:xfrm>
          <a:prstGeom prst="line">
            <a:avLst/>
          </a:prstGeom>
          <a:noFill/>
          <a:ln w="2857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08" name="Line 400"/>
          <p:cNvSpPr>
            <a:spLocks noChangeShapeType="1"/>
          </p:cNvSpPr>
          <p:nvPr/>
        </p:nvSpPr>
        <p:spPr bwMode="auto">
          <a:xfrm>
            <a:off x="9533979" y="5219987"/>
            <a:ext cx="792162"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09" name="Line 401"/>
          <p:cNvSpPr>
            <a:spLocks noChangeShapeType="1"/>
          </p:cNvSpPr>
          <p:nvPr/>
        </p:nvSpPr>
        <p:spPr bwMode="auto">
          <a:xfrm flipH="1">
            <a:off x="10973841" y="5219987"/>
            <a:ext cx="6477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010" name="Text Box 402"/>
          <p:cNvSpPr txBox="1">
            <a:spLocks noChangeArrowheads="1"/>
          </p:cNvSpPr>
          <p:nvPr/>
        </p:nvSpPr>
        <p:spPr bwMode="auto">
          <a:xfrm>
            <a:off x="10253117" y="5075525"/>
            <a:ext cx="10080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solidFill>
                  <a:srgbClr val="009900"/>
                </a:solidFill>
                <a:ea typeface="楷体_GB2312" pitchFamily="49" charset="-122"/>
              </a:rPr>
              <a:t>扩散层</a:t>
            </a:r>
          </a:p>
        </p:txBody>
      </p:sp>
    </p:spTree>
    <p:extLst>
      <p:ext uri="{BB962C8B-B14F-4D97-AF65-F5344CB8AC3E}">
        <p14:creationId xmlns:p14="http://schemas.microsoft.com/office/powerpoint/2010/main" val="73374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6998"/>
                                        </p:tgtEl>
                                        <p:attrNameLst>
                                          <p:attrName>style.visibility</p:attrName>
                                        </p:attrNameLst>
                                      </p:cBhvr>
                                      <p:to>
                                        <p:strVal val="visible"/>
                                      </p:to>
                                    </p:set>
                                    <p:animEffect transition="in" filter="wipe(left)">
                                      <p:cBhvr>
                                        <p:cTn id="7" dur="500"/>
                                        <p:tgtEl>
                                          <p:spTgt spid="196998"/>
                                        </p:tgtEl>
                                      </p:cBhvr>
                                    </p:animEffect>
                                  </p:childTnLst>
                                </p:cTn>
                              </p:par>
                            </p:childTnLst>
                          </p:cTn>
                        </p:par>
                        <p:par>
                          <p:cTn id="8" fill="hold" nodeType="afterGroup">
                            <p:stCondLst>
                              <p:cond delay="500"/>
                            </p:stCondLst>
                            <p:childTnLst>
                              <p:par>
                                <p:cTn id="9" presetID="1" presetClass="entr" presetSubtype="0" fill="hold" nodeType="afterEffect">
                                  <p:stCondLst>
                                    <p:cond delay="0"/>
                                  </p:stCondLst>
                                  <p:childTnLst>
                                    <p:set>
                                      <p:cBhvr>
                                        <p:cTn id="10" dur="1" fill="hold">
                                          <p:stCondLst>
                                            <p:cond delay="0"/>
                                          </p:stCondLst>
                                        </p:cTn>
                                        <p:tgtEl>
                                          <p:spTgt spid="196994"/>
                                        </p:tgtEl>
                                        <p:attrNameLst>
                                          <p:attrName>style.visibility</p:attrName>
                                        </p:attrNameLst>
                                      </p:cBhvr>
                                      <p:to>
                                        <p:strVal val="visible"/>
                                      </p:to>
                                    </p:set>
                                  </p:childTnLst>
                                </p:cTn>
                              </p:par>
                              <p:par>
                                <p:cTn id="11" presetID="3" presetClass="entr" presetSubtype="10" fill="hold" grpId="0" nodeType="withEffect">
                                  <p:stCondLst>
                                    <p:cond delay="0"/>
                                  </p:stCondLst>
                                  <p:childTnLst>
                                    <p:set>
                                      <p:cBhvr>
                                        <p:cTn id="12" dur="1" fill="hold">
                                          <p:stCondLst>
                                            <p:cond delay="0"/>
                                          </p:stCondLst>
                                        </p:cTn>
                                        <p:tgtEl>
                                          <p:spTgt spid="196951"/>
                                        </p:tgtEl>
                                        <p:attrNameLst>
                                          <p:attrName>style.visibility</p:attrName>
                                        </p:attrNameLst>
                                      </p:cBhvr>
                                      <p:to>
                                        <p:strVal val="visible"/>
                                      </p:to>
                                    </p:set>
                                    <p:animEffect transition="in" filter="blinds(horizontal)">
                                      <p:cBhvr>
                                        <p:cTn id="13" dur="500"/>
                                        <p:tgtEl>
                                          <p:spTgt spid="196951"/>
                                        </p:tgtEl>
                                      </p:cBhvr>
                                    </p:animEffect>
                                  </p:childTnLst>
                                </p:cTn>
                              </p:par>
                              <p:par>
                                <p:cTn id="14" presetID="1" presetClass="entr" presetSubtype="0" fill="hold" nodeType="withEffect">
                                  <p:stCondLst>
                                    <p:cond delay="0"/>
                                  </p:stCondLst>
                                  <p:childTnLst>
                                    <p:set>
                                      <p:cBhvr>
                                        <p:cTn id="15" dur="1" fill="hold">
                                          <p:stCondLst>
                                            <p:cond delay="0"/>
                                          </p:stCondLst>
                                        </p:cTn>
                                        <p:tgtEl>
                                          <p:spTgt spid="196952"/>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96955"/>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9695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9696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9696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96967"/>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9697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96973"/>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96976"/>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9697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9698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96985"/>
                                        </p:tgtEl>
                                        <p:attrNameLst>
                                          <p:attrName>style.visibility</p:attrName>
                                        </p:attrNameLst>
                                      </p:cBhvr>
                                      <p:to>
                                        <p:strVal val="visible"/>
                                      </p:to>
                                    </p:set>
                                  </p:childTnLst>
                                </p:cTn>
                              </p:par>
                              <p:par>
                                <p:cTn id="38" presetID="0" presetClass="path" presetSubtype="0" accel="50000" decel="50000" fill="hold" nodeType="withEffect">
                                  <p:stCondLst>
                                    <p:cond delay="0"/>
                                  </p:stCondLst>
                                  <p:childTnLst>
                                    <p:animMotion origin="layout" path="M 5E-6 0.07061 C 0.06993 0.03959 0.14128 0.00926 0.18737 0.04144 C 0.23373 0.07061 0.25508 0.16273 0.27748 0.25047 " pathEditMode="relative" rAng="0" ptsTypes="AAA">
                                      <p:cBhvr>
                                        <p:cTn id="39" dur="2000" fill="hold"/>
                                        <p:tgtEl>
                                          <p:spTgt spid="196952"/>
                                        </p:tgtEl>
                                        <p:attrNameLst>
                                          <p:attrName>ppt_x</p:attrName>
                                          <p:attrName>ppt_y</p:attrName>
                                        </p:attrNameLst>
                                      </p:cBhvr>
                                      <p:rCtr x="13867" y="6829"/>
                                    </p:animMotion>
                                  </p:childTnLst>
                                </p:cTn>
                              </p:par>
                              <p:par>
                                <p:cTn id="40" presetID="0" presetClass="path" presetSubtype="0" accel="50000" decel="50000" fill="hold" nodeType="withEffect">
                                  <p:stCondLst>
                                    <p:cond delay="0"/>
                                  </p:stCondLst>
                                  <p:childTnLst>
                                    <p:animMotion origin="layout" path="M -2.91667E-6 -7.40741E-7 C 0.00899 -0.00718 0.01823 -0.01435 0.02604 -0.01551 C 0.03373 -0.01667 0.04232 -0.01088 0.04675 -0.00671 C 0.05104 -0.00255 0.05144 0.00301 0.05209 0.0088 " pathEditMode="relative" rAng="0" ptsTypes="AAAA">
                                      <p:cBhvr>
                                        <p:cTn id="41" dur="2000" fill="hold"/>
                                        <p:tgtEl>
                                          <p:spTgt spid="196955"/>
                                        </p:tgtEl>
                                        <p:attrNameLst>
                                          <p:attrName>ppt_x</p:attrName>
                                          <p:attrName>ppt_y</p:attrName>
                                        </p:attrNameLst>
                                      </p:cBhvr>
                                      <p:rCtr x="2604" y="-347"/>
                                    </p:animMotion>
                                  </p:childTnLst>
                                </p:cTn>
                              </p:par>
                              <p:par>
                                <p:cTn id="42" presetID="0" presetClass="path" presetSubtype="0" accel="50000" decel="50000" fill="hold" nodeType="withEffect">
                                  <p:stCondLst>
                                    <p:cond delay="0"/>
                                  </p:stCondLst>
                                  <p:childTnLst>
                                    <p:animMotion origin="layout" path="M -2.70833E-6 0.00046 C 0.01133 0.00278 0.02279 0.00532 0.03607 0.00255 C 0.04896 -0.00023 0.06211 -0.00764 0.07826 -0.01551 C 0.09492 -0.02315 0.11159 -0.04282 0.13425 -0.04514 C 0.15716 -0.04722 0.18659 -0.03819 0.21654 -0.02917 " pathEditMode="relative" rAng="0" ptsTypes="AAAAA">
                                      <p:cBhvr>
                                        <p:cTn id="43" dur="2000" fill="hold"/>
                                        <p:tgtEl>
                                          <p:spTgt spid="196958"/>
                                        </p:tgtEl>
                                        <p:attrNameLst>
                                          <p:attrName>ppt_x</p:attrName>
                                          <p:attrName>ppt_y</p:attrName>
                                        </p:attrNameLst>
                                      </p:cBhvr>
                                      <p:rCtr x="10820" y="-2153"/>
                                    </p:animMotion>
                                  </p:childTnLst>
                                </p:cTn>
                              </p:par>
                              <p:par>
                                <p:cTn id="44" presetID="0" presetClass="path" presetSubtype="0" accel="50000" decel="50000" fill="hold" nodeType="withEffect">
                                  <p:stCondLst>
                                    <p:cond delay="0"/>
                                  </p:stCondLst>
                                  <p:childTnLst>
                                    <p:animMotion origin="layout" path="M -3.54167E-6 1.85185E-6 L 0.0556 -0.01088 " pathEditMode="relative" rAng="0" ptsTypes="AA">
                                      <p:cBhvr>
                                        <p:cTn id="45" dur="2000" fill="hold"/>
                                        <p:tgtEl>
                                          <p:spTgt spid="196961"/>
                                        </p:tgtEl>
                                        <p:attrNameLst>
                                          <p:attrName>ppt_x</p:attrName>
                                          <p:attrName>ppt_y</p:attrName>
                                        </p:attrNameLst>
                                      </p:cBhvr>
                                      <p:rCtr x="2773" y="-556"/>
                                    </p:animMotion>
                                  </p:childTnLst>
                                </p:cTn>
                              </p:par>
                              <p:par>
                                <p:cTn id="46" presetID="0" presetClass="path" presetSubtype="0" accel="50000" decel="50000" fill="hold" nodeType="withEffect">
                                  <p:stCondLst>
                                    <p:cond delay="0"/>
                                  </p:stCondLst>
                                  <p:childTnLst>
                                    <p:animMotion origin="layout" path="M -2.08333E-6 0.00301 C 0.00925 0.00301 0.01888 0.00301 0.03073 0.00417 C 0.04271 0.00532 0.05938 0.00926 0.07031 0.00926 C 0.08138 0.00926 0.08334 0.00555 0.09623 0.00417 C 0.10899 0.00278 0.13685 0.00463 0.14779 0.00069 C 0.15873 -0.00324 0.1599 -0.01181 0.16185 -0.01991 " pathEditMode="relative" rAng="0" ptsTypes="AAAAAA">
                                      <p:cBhvr>
                                        <p:cTn id="47" dur="2000" fill="hold"/>
                                        <p:tgtEl>
                                          <p:spTgt spid="196964"/>
                                        </p:tgtEl>
                                        <p:attrNameLst>
                                          <p:attrName>ppt_x</p:attrName>
                                          <p:attrName>ppt_y</p:attrName>
                                        </p:attrNameLst>
                                      </p:cBhvr>
                                      <p:rCtr x="8086" y="-833"/>
                                    </p:animMotion>
                                  </p:childTnLst>
                                </p:cTn>
                              </p:par>
                              <p:par>
                                <p:cTn id="48" presetID="0" presetClass="path" presetSubtype="0" accel="50000" decel="50000" fill="hold" nodeType="withEffect">
                                  <p:stCondLst>
                                    <p:cond delay="0"/>
                                  </p:stCondLst>
                                  <p:childTnLst>
                                    <p:animMotion origin="layout" path="M 0.00039 0.00023 C 0.0194 -0.0007 0.03867 -0.00116 0.04805 -0.00463 C 0.05769 -0.00811 0.05729 -0.01505 0.05729 -0.02153 " pathEditMode="relative" rAng="0" ptsTypes="AAA">
                                      <p:cBhvr>
                                        <p:cTn id="49" dur="2000" fill="hold"/>
                                        <p:tgtEl>
                                          <p:spTgt spid="196967"/>
                                        </p:tgtEl>
                                        <p:attrNameLst>
                                          <p:attrName>ppt_x</p:attrName>
                                          <p:attrName>ppt_y</p:attrName>
                                        </p:attrNameLst>
                                      </p:cBhvr>
                                      <p:rCtr x="2839" y="-1088"/>
                                    </p:animMotion>
                                  </p:childTnLst>
                                </p:cTn>
                              </p:par>
                              <p:par>
                                <p:cTn id="50" presetID="0" presetClass="path" presetSubtype="0" accel="50000" decel="50000" fill="hold" nodeType="withEffect">
                                  <p:stCondLst>
                                    <p:cond delay="0"/>
                                  </p:stCondLst>
                                  <p:childTnLst>
                                    <p:animMotion origin="layout" path="M 0.00052 0.00092 C 0.01354 -0.00695 0.02657 -0.01459 0.03438 -0.0169 C 0.04219 -0.01922 0.04492 -0.01482 0.04831 -0.0125 C 0.05157 -0.01019 0.05313 -0.00695 0.05469 -0.00348 " pathEditMode="relative" rAng="0" ptsTypes="AAAA">
                                      <p:cBhvr>
                                        <p:cTn id="51" dur="2000" fill="hold"/>
                                        <p:tgtEl>
                                          <p:spTgt spid="196970"/>
                                        </p:tgtEl>
                                        <p:attrNameLst>
                                          <p:attrName>ppt_x</p:attrName>
                                          <p:attrName>ppt_y</p:attrName>
                                        </p:attrNameLst>
                                      </p:cBhvr>
                                      <p:rCtr x="2708" y="-926"/>
                                    </p:animMotion>
                                  </p:childTnLst>
                                </p:cTn>
                              </p:par>
                              <p:par>
                                <p:cTn id="52" presetID="0" presetClass="path" presetSubtype="0" accel="50000" decel="50000" fill="hold" nodeType="withEffect">
                                  <p:stCondLst>
                                    <p:cond delay="0"/>
                                  </p:stCondLst>
                                  <p:childTnLst>
                                    <p:animMotion origin="layout" path="M -3.54167E-6 -4.07407E-6 C 0.01263 0.00625 0.02565 0.0125 0.03737 0.0132 C 0.04909 0.01389 0.05951 0.01135 0.07032 0.0044 C 0.08112 -0.00254 0.09115 -0.02407 0.10209 -0.02893 C 0.11342 -0.03379 0.125 -0.02916 0.13698 -0.02453 " pathEditMode="relative" rAng="0" ptsTypes="AAAAA">
                                      <p:cBhvr>
                                        <p:cTn id="53" dur="2000" fill="hold"/>
                                        <p:tgtEl>
                                          <p:spTgt spid="196973"/>
                                        </p:tgtEl>
                                        <p:attrNameLst>
                                          <p:attrName>ppt_x</p:attrName>
                                          <p:attrName>ppt_y</p:attrName>
                                        </p:attrNameLst>
                                      </p:cBhvr>
                                      <p:rCtr x="6849" y="-903"/>
                                    </p:animMotion>
                                  </p:childTnLst>
                                </p:cTn>
                              </p:par>
                              <p:par>
                                <p:cTn id="54" presetID="0" presetClass="path" presetSubtype="0" accel="50000" decel="50000" fill="hold" nodeType="withEffect">
                                  <p:stCondLst>
                                    <p:cond delay="0"/>
                                  </p:stCondLst>
                                  <p:childTnLst>
                                    <p:animMotion origin="layout" path="M -2.70833E-6 0.00139 C 0.01628 0.00509 0.03295 0.00903 0.04258 0.00417 C 0.05248 -0.00023 0.05482 -0.01273 0.05795 -0.02454 " pathEditMode="relative" rAng="0" ptsTypes="AAA">
                                      <p:cBhvr>
                                        <p:cTn id="55" dur="2000" fill="hold"/>
                                        <p:tgtEl>
                                          <p:spTgt spid="196976"/>
                                        </p:tgtEl>
                                        <p:attrNameLst>
                                          <p:attrName>ppt_x</p:attrName>
                                          <p:attrName>ppt_y</p:attrName>
                                        </p:attrNameLst>
                                      </p:cBhvr>
                                      <p:rCtr x="2891" y="-1065"/>
                                    </p:animMotion>
                                  </p:childTnLst>
                                </p:cTn>
                              </p:par>
                              <p:par>
                                <p:cTn id="56" presetID="0" presetClass="path" presetSubtype="0" accel="50000" decel="50000" fill="hold" nodeType="withEffect">
                                  <p:stCondLst>
                                    <p:cond delay="0"/>
                                  </p:stCondLst>
                                  <p:childTnLst>
                                    <p:animMotion origin="layout" path="M -3.54167E-6 2.96296E-6 C 0.01211 0.00324 0.02513 0.00578 0.03438 0.00717 C 0.04388 0.0081 0.05013 0.00764 0.05664 0.00717 " pathEditMode="relative" rAng="0" ptsTypes="AAA">
                                      <p:cBhvr>
                                        <p:cTn id="57" dur="2000" fill="hold"/>
                                        <p:tgtEl>
                                          <p:spTgt spid="196979"/>
                                        </p:tgtEl>
                                        <p:attrNameLst>
                                          <p:attrName>ppt_x</p:attrName>
                                          <p:attrName>ppt_y</p:attrName>
                                        </p:attrNameLst>
                                      </p:cBhvr>
                                      <p:rCtr x="2826" y="370"/>
                                    </p:animMotion>
                                  </p:childTnLst>
                                </p:cTn>
                              </p:par>
                              <p:par>
                                <p:cTn id="58" presetID="0" presetClass="path" presetSubtype="0" accel="50000" decel="50000" fill="hold" nodeType="withEffect">
                                  <p:stCondLst>
                                    <p:cond delay="0"/>
                                  </p:stCondLst>
                                  <p:childTnLst>
                                    <p:animMotion origin="layout" path="M -3.33333E-6 2.96296E-6 C 0.00677 -0.00486 0.01407 -0.00903 0.02357 -0.0125 C 0.03295 -0.01598 0.04701 -0.0213 0.05716 -0.02199 C 0.06732 -0.02246 0.07188 -0.01991 0.08503 -0.01574 C 0.09844 -0.01158 0.1198 0.00856 0.13698 0.00324 C 0.1543 -0.00209 0.17188 -0.03935 0.18907 -0.04699 C 0.20612 -0.05463 0.23086 -0.04445 0.23959 -0.04375 " pathEditMode="relative" rAng="0" ptsTypes="AAAAAAA">
                                      <p:cBhvr>
                                        <p:cTn id="59" dur="2000" fill="hold"/>
                                        <p:tgtEl>
                                          <p:spTgt spid="196982"/>
                                        </p:tgtEl>
                                        <p:attrNameLst>
                                          <p:attrName>ppt_x</p:attrName>
                                          <p:attrName>ppt_y</p:attrName>
                                        </p:attrNameLst>
                                      </p:cBhvr>
                                      <p:rCtr x="11979" y="-2315"/>
                                    </p:animMotion>
                                  </p:childTnLst>
                                </p:cTn>
                              </p:par>
                              <p:par>
                                <p:cTn id="60" presetID="0" presetClass="path" presetSubtype="0" accel="50000" decel="50000" fill="hold" nodeType="withEffect">
                                  <p:stCondLst>
                                    <p:cond delay="0"/>
                                  </p:stCondLst>
                                  <p:childTnLst>
                                    <p:animMotion origin="layout" path="M -4.16667E-6 -0.0074 C 0.01459 0.0044 0.0293 0.0169 0.03855 0.01505 C 0.04779 0.01343 0.05092 -0.00185 0.05456 -0.01666 " pathEditMode="relative" rAng="0" ptsTypes="AAA">
                                      <p:cBhvr>
                                        <p:cTn id="61" dur="2000" fill="hold"/>
                                        <p:tgtEl>
                                          <p:spTgt spid="196985"/>
                                        </p:tgtEl>
                                        <p:attrNameLst>
                                          <p:attrName>ppt_x</p:attrName>
                                          <p:attrName>ppt_y</p:attrName>
                                        </p:attrNameLst>
                                      </p:cBhvr>
                                      <p:rCtr x="2721" y="648"/>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96997"/>
                                        </p:tgtEl>
                                        <p:attrNameLst>
                                          <p:attrName>style.visibility</p:attrName>
                                        </p:attrNameLst>
                                      </p:cBhvr>
                                      <p:to>
                                        <p:strVal val="visible"/>
                                      </p:to>
                                    </p:set>
                                    <p:animEffect transition="in" filter="wipe(left)">
                                      <p:cBhvr>
                                        <p:cTn id="66" dur="500"/>
                                        <p:tgtEl>
                                          <p:spTgt spid="196997"/>
                                        </p:tgtEl>
                                      </p:cBhvr>
                                    </p:animEffect>
                                  </p:childTnLst>
                                </p:cTn>
                              </p:par>
                            </p:childTnLst>
                          </p:cTn>
                        </p:par>
                        <p:par>
                          <p:cTn id="67" fill="hold" nodeType="afterGroup">
                            <p:stCondLst>
                              <p:cond delay="500"/>
                            </p:stCondLst>
                            <p:childTnLst>
                              <p:par>
                                <p:cTn id="68" presetID="22" presetClass="entr" presetSubtype="1" fill="hold" grpId="0" nodeType="afterEffect">
                                  <p:stCondLst>
                                    <p:cond delay="0"/>
                                  </p:stCondLst>
                                  <p:childTnLst>
                                    <p:set>
                                      <p:cBhvr>
                                        <p:cTn id="69" dur="1" fill="hold">
                                          <p:stCondLst>
                                            <p:cond delay="0"/>
                                          </p:stCondLst>
                                        </p:cTn>
                                        <p:tgtEl>
                                          <p:spTgt spid="196995"/>
                                        </p:tgtEl>
                                        <p:attrNameLst>
                                          <p:attrName>style.visibility</p:attrName>
                                        </p:attrNameLst>
                                      </p:cBhvr>
                                      <p:to>
                                        <p:strVal val="visible"/>
                                      </p:to>
                                    </p:set>
                                    <p:animEffect transition="in" filter="wipe(up)">
                                      <p:cBhvr>
                                        <p:cTn id="70" dur="500"/>
                                        <p:tgtEl>
                                          <p:spTgt spid="196995"/>
                                        </p:tgtEl>
                                      </p:cBhvr>
                                    </p:animEffect>
                                  </p:childTnLst>
                                </p:cTn>
                              </p:par>
                            </p:childTnLst>
                          </p:cTn>
                        </p:par>
                        <p:par>
                          <p:cTn id="71" fill="hold" nodeType="afterGroup">
                            <p:stCondLst>
                              <p:cond delay="1000"/>
                            </p:stCondLst>
                            <p:childTnLst>
                              <p:par>
                                <p:cTn id="72" presetID="22" presetClass="entr" presetSubtype="8" fill="hold" nodeType="afterEffect">
                                  <p:stCondLst>
                                    <p:cond delay="0"/>
                                  </p:stCondLst>
                                  <p:childTnLst>
                                    <p:set>
                                      <p:cBhvr>
                                        <p:cTn id="73" dur="1" fill="hold">
                                          <p:stCondLst>
                                            <p:cond delay="0"/>
                                          </p:stCondLst>
                                        </p:cTn>
                                        <p:tgtEl>
                                          <p:spTgt spid="197005"/>
                                        </p:tgtEl>
                                        <p:attrNameLst>
                                          <p:attrName>style.visibility</p:attrName>
                                        </p:attrNameLst>
                                      </p:cBhvr>
                                      <p:to>
                                        <p:strVal val="visible"/>
                                      </p:to>
                                    </p:set>
                                    <p:animEffect transition="in" filter="wipe(left)">
                                      <p:cBhvr>
                                        <p:cTn id="74" dur="500"/>
                                        <p:tgtEl>
                                          <p:spTgt spid="19700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197006"/>
                                        </p:tgtEl>
                                        <p:attrNameLst>
                                          <p:attrName>style.visibility</p:attrName>
                                        </p:attrNameLst>
                                      </p:cBhvr>
                                      <p:to>
                                        <p:strVal val="visible"/>
                                      </p:to>
                                    </p:set>
                                    <p:animEffect transition="in" filter="wipe(left)">
                                      <p:cBhvr>
                                        <p:cTn id="79" dur="500"/>
                                        <p:tgtEl>
                                          <p:spTgt spid="197006"/>
                                        </p:tgtEl>
                                      </p:cBhvr>
                                    </p:animEffect>
                                  </p:childTnLst>
                                </p:cTn>
                              </p:par>
                            </p:childTnLst>
                          </p:cTn>
                        </p:par>
                        <p:par>
                          <p:cTn id="80" fill="hold" nodeType="afterGroup">
                            <p:stCondLst>
                              <p:cond delay="500"/>
                            </p:stCondLst>
                            <p:childTnLst>
                              <p:par>
                                <p:cTn id="81" presetID="22" presetClass="entr" presetSubtype="1" fill="hold" grpId="0" nodeType="afterEffect">
                                  <p:stCondLst>
                                    <p:cond delay="0"/>
                                  </p:stCondLst>
                                  <p:childTnLst>
                                    <p:set>
                                      <p:cBhvr>
                                        <p:cTn id="82" dur="1" fill="hold">
                                          <p:stCondLst>
                                            <p:cond delay="0"/>
                                          </p:stCondLst>
                                        </p:cTn>
                                        <p:tgtEl>
                                          <p:spTgt spid="196996"/>
                                        </p:tgtEl>
                                        <p:attrNameLst>
                                          <p:attrName>style.visibility</p:attrName>
                                        </p:attrNameLst>
                                      </p:cBhvr>
                                      <p:to>
                                        <p:strVal val="visible"/>
                                      </p:to>
                                    </p:set>
                                    <p:animEffect transition="in" filter="wipe(up)">
                                      <p:cBhvr>
                                        <p:cTn id="83" dur="500"/>
                                        <p:tgtEl>
                                          <p:spTgt spid="196996"/>
                                        </p:tgtEl>
                                      </p:cBhvr>
                                    </p:animEffect>
                                  </p:childTnLst>
                                </p:cTn>
                              </p:par>
                            </p:childTnLst>
                          </p:cTn>
                        </p:par>
                        <p:par>
                          <p:cTn id="84" fill="hold" nodeType="afterGroup">
                            <p:stCondLst>
                              <p:cond delay="1000"/>
                            </p:stCondLst>
                            <p:childTnLst>
                              <p:par>
                                <p:cTn id="85" presetID="22" presetClass="entr" presetSubtype="1" fill="hold" grpId="0" nodeType="afterEffect">
                                  <p:stCondLst>
                                    <p:cond delay="0"/>
                                  </p:stCondLst>
                                  <p:childTnLst>
                                    <p:set>
                                      <p:cBhvr>
                                        <p:cTn id="86" dur="1" fill="hold">
                                          <p:stCondLst>
                                            <p:cond delay="0"/>
                                          </p:stCondLst>
                                        </p:cTn>
                                        <p:tgtEl>
                                          <p:spTgt spid="197007"/>
                                        </p:tgtEl>
                                        <p:attrNameLst>
                                          <p:attrName>style.visibility</p:attrName>
                                        </p:attrNameLst>
                                      </p:cBhvr>
                                      <p:to>
                                        <p:strVal val="visible"/>
                                      </p:to>
                                    </p:set>
                                    <p:animEffect transition="in" filter="wipe(up)">
                                      <p:cBhvr>
                                        <p:cTn id="87" dur="500"/>
                                        <p:tgtEl>
                                          <p:spTgt spid="197007"/>
                                        </p:tgtEl>
                                      </p:cBhvr>
                                    </p:animEffect>
                                  </p:childTnLst>
                                </p:cTn>
                              </p:par>
                            </p:childTnLst>
                          </p:cTn>
                        </p:par>
                        <p:par>
                          <p:cTn id="88" fill="hold" nodeType="afterGroup">
                            <p:stCondLst>
                              <p:cond delay="1500"/>
                            </p:stCondLst>
                            <p:childTnLst>
                              <p:par>
                                <p:cTn id="89" presetID="22" presetClass="entr" presetSubtype="8" fill="hold" grpId="0" nodeType="afterEffect">
                                  <p:stCondLst>
                                    <p:cond delay="0"/>
                                  </p:stCondLst>
                                  <p:childTnLst>
                                    <p:set>
                                      <p:cBhvr>
                                        <p:cTn id="90" dur="1" fill="hold">
                                          <p:stCondLst>
                                            <p:cond delay="0"/>
                                          </p:stCondLst>
                                        </p:cTn>
                                        <p:tgtEl>
                                          <p:spTgt spid="197008"/>
                                        </p:tgtEl>
                                        <p:attrNameLst>
                                          <p:attrName>style.visibility</p:attrName>
                                        </p:attrNameLst>
                                      </p:cBhvr>
                                      <p:to>
                                        <p:strVal val="visible"/>
                                      </p:to>
                                    </p:set>
                                    <p:animEffect transition="in" filter="wipe(left)">
                                      <p:cBhvr>
                                        <p:cTn id="91" dur="500"/>
                                        <p:tgtEl>
                                          <p:spTgt spid="197008"/>
                                        </p:tgtEl>
                                      </p:cBhvr>
                                    </p:animEffect>
                                  </p:childTnLst>
                                </p:cTn>
                              </p:par>
                            </p:childTnLst>
                          </p:cTn>
                        </p:par>
                        <p:par>
                          <p:cTn id="92" fill="hold" nodeType="afterGroup">
                            <p:stCondLst>
                              <p:cond delay="2000"/>
                            </p:stCondLst>
                            <p:childTnLst>
                              <p:par>
                                <p:cTn id="93" presetID="22" presetClass="entr" presetSubtype="2" fill="hold" grpId="0" nodeType="afterEffect">
                                  <p:stCondLst>
                                    <p:cond delay="0"/>
                                  </p:stCondLst>
                                  <p:childTnLst>
                                    <p:set>
                                      <p:cBhvr>
                                        <p:cTn id="94" dur="1" fill="hold">
                                          <p:stCondLst>
                                            <p:cond delay="0"/>
                                          </p:stCondLst>
                                        </p:cTn>
                                        <p:tgtEl>
                                          <p:spTgt spid="197009"/>
                                        </p:tgtEl>
                                        <p:attrNameLst>
                                          <p:attrName>style.visibility</p:attrName>
                                        </p:attrNameLst>
                                      </p:cBhvr>
                                      <p:to>
                                        <p:strVal val="visible"/>
                                      </p:to>
                                    </p:set>
                                    <p:animEffect transition="in" filter="wipe(right)">
                                      <p:cBhvr>
                                        <p:cTn id="95" dur="500"/>
                                        <p:tgtEl>
                                          <p:spTgt spid="197009"/>
                                        </p:tgtEl>
                                      </p:cBhvr>
                                    </p:animEffect>
                                  </p:childTnLst>
                                </p:cTn>
                              </p:par>
                            </p:childTnLst>
                          </p:cTn>
                        </p:par>
                        <p:par>
                          <p:cTn id="96" fill="hold" nodeType="afterGroup">
                            <p:stCondLst>
                              <p:cond delay="2500"/>
                            </p:stCondLst>
                            <p:childTnLst>
                              <p:par>
                                <p:cTn id="97" presetID="22" presetClass="entr" presetSubtype="4" fill="hold" grpId="0" nodeType="afterEffect">
                                  <p:stCondLst>
                                    <p:cond delay="0"/>
                                  </p:stCondLst>
                                  <p:childTnLst>
                                    <p:set>
                                      <p:cBhvr>
                                        <p:cTn id="98" dur="1" fill="hold">
                                          <p:stCondLst>
                                            <p:cond delay="0"/>
                                          </p:stCondLst>
                                        </p:cTn>
                                        <p:tgtEl>
                                          <p:spTgt spid="197010"/>
                                        </p:tgtEl>
                                        <p:attrNameLst>
                                          <p:attrName>style.visibility</p:attrName>
                                        </p:attrNameLst>
                                      </p:cBhvr>
                                      <p:to>
                                        <p:strVal val="visible"/>
                                      </p:to>
                                    </p:set>
                                    <p:animEffect transition="in" filter="wipe(down)">
                                      <p:cBhvr>
                                        <p:cTn id="99" dur="500"/>
                                        <p:tgtEl>
                                          <p:spTgt spid="197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951" grpId="0" animBg="1"/>
      <p:bldP spid="196996" grpId="0" animBg="1"/>
      <p:bldP spid="196997" grpId="0"/>
      <p:bldP spid="196998" grpId="0"/>
      <p:bldP spid="196995" grpId="0" animBg="1"/>
      <p:bldP spid="197006" grpId="0"/>
      <p:bldP spid="197007" grpId="0" animBg="1"/>
      <p:bldP spid="197008" grpId="0" animBg="1"/>
      <p:bldP spid="197009" grpId="0" animBg="1"/>
      <p:bldP spid="1970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2" name="Rectangle 4"/>
          <p:cNvSpPr>
            <a:spLocks noChangeArrowheads="1"/>
          </p:cNvSpPr>
          <p:nvPr/>
        </p:nvSpPr>
        <p:spPr bwMode="auto">
          <a:xfrm>
            <a:off x="173990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电池电动势的测定</a:t>
            </a:r>
          </a:p>
        </p:txBody>
      </p:sp>
      <p:sp>
        <p:nvSpPr>
          <p:cNvPr id="191493" name="Text Box 5"/>
          <p:cNvSpPr txBox="1">
            <a:spLocks noChangeArrowheads="1"/>
          </p:cNvSpPr>
          <p:nvPr/>
        </p:nvSpPr>
        <p:spPr bwMode="auto">
          <a:xfrm>
            <a:off x="141577" y="772594"/>
            <a:ext cx="49688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itchFamily="18" charset="0"/>
                <a:ea typeface="楷体_GB2312" pitchFamily="49" charset="-122"/>
              </a:rPr>
              <a:t>1. </a:t>
            </a:r>
            <a:r>
              <a:rPr lang="zh-CN" altLang="en-US" sz="2400" b="1" dirty="0">
                <a:latin typeface="Times New Roman" pitchFamily="18" charset="0"/>
                <a:ea typeface="楷体_GB2312" pitchFamily="49" charset="-122"/>
              </a:rPr>
              <a:t>对消法测电池电动势</a:t>
            </a:r>
          </a:p>
        </p:txBody>
      </p:sp>
      <p:sp>
        <p:nvSpPr>
          <p:cNvPr id="191494" name="Text Box 6"/>
          <p:cNvSpPr txBox="1">
            <a:spLocks noChangeArrowheads="1"/>
          </p:cNvSpPr>
          <p:nvPr/>
        </p:nvSpPr>
        <p:spPr bwMode="auto">
          <a:xfrm>
            <a:off x="540277" y="1280296"/>
            <a:ext cx="6724918" cy="94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latin typeface="Times New Roman" pitchFamily="18" charset="0"/>
                <a:ea typeface="楷体_GB2312" pitchFamily="49" charset="-122"/>
              </a:rPr>
              <a:t>原理：无电流通过时（对消，补偿）测得电动势 </a:t>
            </a:r>
          </a:p>
          <a:p>
            <a:pPr>
              <a:lnSpc>
                <a:spcPct val="120000"/>
              </a:lnSpc>
            </a:pPr>
            <a:r>
              <a:rPr kumimoji="1" lang="zh-CN" altLang="en-US" sz="2400" b="1" dirty="0">
                <a:latin typeface="Times New Roman" pitchFamily="18" charset="0"/>
                <a:ea typeface="楷体_GB2312" pitchFamily="49" charset="-122"/>
              </a:rPr>
              <a:t>仪器：电位差计（不能用万用表） </a:t>
            </a:r>
          </a:p>
        </p:txBody>
      </p:sp>
      <p:sp>
        <p:nvSpPr>
          <p:cNvPr id="191495" name="Text Box 7"/>
          <p:cNvSpPr txBox="1">
            <a:spLocks noChangeArrowheads="1"/>
          </p:cNvSpPr>
          <p:nvPr/>
        </p:nvSpPr>
        <p:spPr bwMode="auto">
          <a:xfrm>
            <a:off x="728997" y="2497281"/>
            <a:ext cx="180049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Times New Roman" pitchFamily="18" charset="0"/>
                <a:ea typeface="楷体_GB2312" pitchFamily="49" charset="-122"/>
              </a:rPr>
              <a:t>工作过程： </a:t>
            </a:r>
          </a:p>
        </p:txBody>
      </p:sp>
      <p:sp>
        <p:nvSpPr>
          <p:cNvPr id="191496" name="Text Box 8"/>
          <p:cNvSpPr txBox="1">
            <a:spLocks noChangeArrowheads="1"/>
          </p:cNvSpPr>
          <p:nvPr/>
        </p:nvSpPr>
        <p:spPr bwMode="auto">
          <a:xfrm>
            <a:off x="896508" y="3059620"/>
            <a:ext cx="46987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ea typeface="楷体_GB2312" pitchFamily="49" charset="-122"/>
              </a:rPr>
              <a:t>(1) </a:t>
            </a:r>
            <a:r>
              <a:rPr kumimoji="1" lang="zh-CN" altLang="en-US" sz="2400" b="1" dirty="0">
                <a:latin typeface="Times New Roman" pitchFamily="18" charset="0"/>
                <a:ea typeface="楷体_GB2312" pitchFamily="49" charset="-122"/>
              </a:rPr>
              <a:t>根据实验温度，调整标准电阻 </a:t>
            </a:r>
          </a:p>
        </p:txBody>
      </p:sp>
      <p:sp>
        <p:nvSpPr>
          <p:cNvPr id="191497" name="Text Box 9"/>
          <p:cNvSpPr txBox="1">
            <a:spLocks noChangeArrowheads="1"/>
          </p:cNvSpPr>
          <p:nvPr/>
        </p:nvSpPr>
        <p:spPr bwMode="auto">
          <a:xfrm>
            <a:off x="885616" y="4168775"/>
            <a:ext cx="435888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ea typeface="楷体_GB2312" pitchFamily="49" charset="-122"/>
              </a:rPr>
              <a:t>(2) </a:t>
            </a:r>
            <a:r>
              <a:rPr kumimoji="1" lang="zh-CN" altLang="en-US" sz="2400" b="1" dirty="0">
                <a:latin typeface="Times New Roman" pitchFamily="18" charset="0"/>
                <a:ea typeface="楷体_GB2312" pitchFamily="49" charset="-122"/>
              </a:rPr>
              <a:t>接通</a:t>
            </a:r>
            <a:r>
              <a:rPr kumimoji="1" lang="en-US" altLang="zh-CN" sz="2400" b="1" i="1" dirty="0">
                <a:latin typeface="Times New Roman" pitchFamily="18" charset="0"/>
                <a:ea typeface="楷体_GB2312" pitchFamily="49" charset="-122"/>
              </a:rPr>
              <a:t>E</a:t>
            </a:r>
            <a:r>
              <a:rPr kumimoji="1" lang="en-US" altLang="zh-CN" sz="2400" b="1" baseline="-30000" dirty="0">
                <a:latin typeface="Times New Roman" pitchFamily="18" charset="0"/>
                <a:ea typeface="楷体_GB2312" pitchFamily="49" charset="-122"/>
              </a:rPr>
              <a:t>S</a:t>
            </a:r>
            <a:r>
              <a:rPr kumimoji="1" lang="zh-CN" altLang="en-US" sz="2400" b="1" dirty="0">
                <a:latin typeface="Times New Roman" pitchFamily="18" charset="0"/>
                <a:ea typeface="楷体_GB2312" pitchFamily="49" charset="-122"/>
              </a:rPr>
              <a:t>，调</a:t>
            </a:r>
            <a:r>
              <a:rPr kumimoji="1" lang="en-US" altLang="zh-CN" sz="2400" b="1" i="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W</a:t>
            </a:r>
            <a:r>
              <a:rPr kumimoji="1" lang="zh-CN" altLang="en-US" sz="2400" b="1" dirty="0">
                <a:latin typeface="Times New Roman" pitchFamily="18" charset="0"/>
                <a:ea typeface="楷体_GB2312" pitchFamily="49" charset="-122"/>
              </a:rPr>
              <a:t>，使</a:t>
            </a:r>
            <a:r>
              <a:rPr kumimoji="1" lang="en-US" altLang="zh-CN" sz="2400" b="1" dirty="0">
                <a:latin typeface="Times New Roman" pitchFamily="18" charset="0"/>
                <a:ea typeface="楷体_GB2312" pitchFamily="49" charset="-122"/>
              </a:rPr>
              <a:t>G</a:t>
            </a:r>
            <a:r>
              <a:rPr kumimoji="1" lang="zh-CN" altLang="en-US" sz="2400" b="1" dirty="0">
                <a:latin typeface="Times New Roman" pitchFamily="18" charset="0"/>
                <a:ea typeface="楷体_GB2312" pitchFamily="49" charset="-122"/>
              </a:rPr>
              <a:t>指零，</a:t>
            </a:r>
          </a:p>
        </p:txBody>
      </p:sp>
      <p:grpSp>
        <p:nvGrpSpPr>
          <p:cNvPr id="191561" name="Group 73"/>
          <p:cNvGrpSpPr>
            <a:grpSpLocks/>
          </p:cNvGrpSpPr>
          <p:nvPr/>
        </p:nvGrpSpPr>
        <p:grpSpPr bwMode="auto">
          <a:xfrm>
            <a:off x="2591386" y="4683174"/>
            <a:ext cx="1990727" cy="749300"/>
            <a:chOff x="1571" y="2242"/>
            <a:chExt cx="1254" cy="472"/>
          </a:xfrm>
        </p:grpSpPr>
        <p:graphicFrame>
          <p:nvGraphicFramePr>
            <p:cNvPr id="191499" name="Object 11"/>
            <p:cNvGraphicFramePr>
              <a:graphicFrameLocks noChangeAspect="1"/>
            </p:cNvGraphicFramePr>
            <p:nvPr>
              <p:extLst>
                <p:ext uri="{D42A27DB-BD31-4B8C-83A1-F6EECF244321}">
                  <p14:modId xmlns:p14="http://schemas.microsoft.com/office/powerpoint/2010/main" val="1501625963"/>
                </p:ext>
              </p:extLst>
            </p:nvPr>
          </p:nvGraphicFramePr>
          <p:xfrm>
            <a:off x="1571" y="2242"/>
            <a:ext cx="549" cy="472"/>
          </p:xfrm>
          <a:graphic>
            <a:graphicData uri="http://schemas.openxmlformats.org/presentationml/2006/ole">
              <mc:AlternateContent xmlns:mc="http://schemas.openxmlformats.org/markup-compatibility/2006">
                <mc:Choice xmlns:v="urn:schemas-microsoft-com:vml" Requires="v">
                  <p:oleObj spid="_x0000_s1308" name="公式" r:id="rId3" imgW="457200" imgH="393480" progId="Equation.3">
                    <p:embed/>
                  </p:oleObj>
                </mc:Choice>
                <mc:Fallback>
                  <p:oleObj name="公式" r:id="rId3" imgW="457200" imgH="393480" progId="Equation.3">
                    <p:embed/>
                    <p:pic>
                      <p:nvPicPr>
                        <p:cNvPr id="0" name=""/>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1" y="2242"/>
                          <a:ext cx="549" cy="472"/>
                        </a:xfrm>
                        <a:prstGeom prst="rect">
                          <a:avLst/>
                        </a:prstGeom>
                        <a:noFill/>
                      </p:spPr>
                    </p:pic>
                  </p:oleObj>
                </mc:Fallback>
              </mc:AlternateContent>
            </a:graphicData>
          </a:graphic>
        </p:graphicFrame>
        <p:sp>
          <p:nvSpPr>
            <p:cNvPr id="191500" name="Text Box 12"/>
            <p:cNvSpPr txBox="1">
              <a:spLocks noChangeArrowheads="1"/>
            </p:cNvSpPr>
            <p:nvPr/>
          </p:nvSpPr>
          <p:spPr bwMode="auto">
            <a:xfrm>
              <a:off x="2114" y="2353"/>
              <a:ext cx="711"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ea typeface="楷体_GB2312" pitchFamily="49" charset="-122"/>
                </a:rPr>
                <a:t>= </a:t>
              </a:r>
              <a:r>
                <a:rPr kumimoji="1" lang="zh-CN" altLang="en-US" sz="2400" b="1" dirty="0">
                  <a:latin typeface="Times New Roman" pitchFamily="18" charset="0"/>
                  <a:ea typeface="楷体_GB2312" pitchFamily="49" charset="-122"/>
                </a:rPr>
                <a:t>常数 </a:t>
              </a:r>
            </a:p>
          </p:txBody>
        </p:sp>
      </p:grpSp>
      <p:sp>
        <p:nvSpPr>
          <p:cNvPr id="191501" name="Text Box 13"/>
          <p:cNvSpPr txBox="1">
            <a:spLocks noChangeArrowheads="1"/>
          </p:cNvSpPr>
          <p:nvPr/>
        </p:nvSpPr>
        <p:spPr bwMode="auto">
          <a:xfrm>
            <a:off x="913720" y="5651627"/>
            <a:ext cx="537999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dirty="0">
                <a:latin typeface="Times New Roman" pitchFamily="18" charset="0"/>
                <a:ea typeface="楷体_GB2312" pitchFamily="49" charset="-122"/>
              </a:rPr>
              <a:t>(3) </a:t>
            </a:r>
            <a:r>
              <a:rPr kumimoji="1" lang="zh-CN" altLang="en-US" sz="2400" b="1" dirty="0">
                <a:latin typeface="Times New Roman" pitchFamily="18" charset="0"/>
                <a:ea typeface="楷体_GB2312" pitchFamily="49" charset="-122"/>
              </a:rPr>
              <a:t>接通</a:t>
            </a:r>
            <a:r>
              <a:rPr kumimoji="1" lang="en-US" altLang="zh-CN" sz="2400" b="1" i="1" dirty="0">
                <a:latin typeface="Times New Roman" pitchFamily="18" charset="0"/>
                <a:ea typeface="楷体_GB2312" pitchFamily="49" charset="-122"/>
              </a:rPr>
              <a:t>E</a:t>
            </a:r>
            <a:r>
              <a:rPr kumimoji="1" lang="en-US" altLang="zh-CN" sz="2400" b="1" baseline="-30000" dirty="0">
                <a:latin typeface="Times New Roman" pitchFamily="18" charset="0"/>
                <a:ea typeface="楷体_GB2312" pitchFamily="49" charset="-122"/>
              </a:rPr>
              <a:t>X</a:t>
            </a:r>
            <a:r>
              <a:rPr kumimoji="1" lang="zh-CN" altLang="en-US" sz="2400" b="1" dirty="0">
                <a:latin typeface="Times New Roman" pitchFamily="18" charset="0"/>
                <a:ea typeface="楷体_GB2312" pitchFamily="49" charset="-122"/>
              </a:rPr>
              <a:t>，调</a:t>
            </a:r>
            <a:r>
              <a:rPr kumimoji="1" lang="en-US" altLang="zh-CN" sz="2400" b="1" i="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X</a:t>
            </a:r>
            <a:r>
              <a:rPr kumimoji="1" lang="zh-CN" altLang="en-US" sz="2400" b="1" dirty="0">
                <a:latin typeface="Times New Roman" pitchFamily="18" charset="0"/>
                <a:ea typeface="楷体_GB2312" pitchFamily="49" charset="-122"/>
              </a:rPr>
              <a:t>，使</a:t>
            </a:r>
            <a:r>
              <a:rPr kumimoji="1" lang="en-US" altLang="zh-CN" sz="2400" b="1" dirty="0">
                <a:latin typeface="Times New Roman" pitchFamily="18" charset="0"/>
                <a:ea typeface="楷体_GB2312" pitchFamily="49" charset="-122"/>
              </a:rPr>
              <a:t>G</a:t>
            </a:r>
            <a:r>
              <a:rPr kumimoji="1" lang="zh-CN" altLang="en-US" sz="2400" b="1" dirty="0">
                <a:latin typeface="Times New Roman" pitchFamily="18" charset="0"/>
                <a:ea typeface="楷体_GB2312" pitchFamily="49" charset="-122"/>
              </a:rPr>
              <a:t>指零，测得</a:t>
            </a:r>
            <a:r>
              <a:rPr kumimoji="1" lang="en-US" altLang="zh-CN" sz="2400" b="1" i="1" dirty="0">
                <a:latin typeface="Times New Roman" pitchFamily="18" charset="0"/>
                <a:ea typeface="楷体_GB2312" pitchFamily="49" charset="-122"/>
              </a:rPr>
              <a:t>E</a:t>
            </a:r>
            <a:r>
              <a:rPr kumimoji="1" lang="en-US" altLang="zh-CN" sz="2400" b="1" baseline="-30000" dirty="0">
                <a:latin typeface="Times New Roman" pitchFamily="18" charset="0"/>
                <a:ea typeface="楷体_GB2312" pitchFamily="49" charset="-122"/>
              </a:rPr>
              <a:t>X</a:t>
            </a:r>
            <a:r>
              <a:rPr kumimoji="1" lang="en-US" altLang="zh-CN" sz="2400" b="1" dirty="0">
                <a:latin typeface="Times New Roman" pitchFamily="18" charset="0"/>
                <a:ea typeface="楷体_GB2312" pitchFamily="49" charset="-122"/>
              </a:rPr>
              <a:t> </a:t>
            </a:r>
          </a:p>
        </p:txBody>
      </p:sp>
      <p:sp>
        <p:nvSpPr>
          <p:cNvPr id="191502" name="Text Box 14"/>
          <p:cNvSpPr txBox="1">
            <a:spLocks noChangeArrowheads="1"/>
          </p:cNvSpPr>
          <p:nvPr/>
        </p:nvSpPr>
        <p:spPr bwMode="auto">
          <a:xfrm>
            <a:off x="6730442" y="5651626"/>
            <a:ext cx="278954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i="1" dirty="0">
                <a:latin typeface="Times New Roman" pitchFamily="18" charset="0"/>
                <a:ea typeface="楷体_GB2312" pitchFamily="49" charset="-122"/>
              </a:rPr>
              <a:t>E</a:t>
            </a:r>
            <a:r>
              <a:rPr kumimoji="1" lang="en-US" altLang="zh-CN" sz="2400" b="1" baseline="-30000" dirty="0">
                <a:latin typeface="Times New Roman" pitchFamily="18" charset="0"/>
                <a:ea typeface="楷体_GB2312" pitchFamily="49" charset="-122"/>
              </a:rPr>
              <a:t>X</a:t>
            </a:r>
            <a:r>
              <a:rPr kumimoji="1" lang="en-US" altLang="zh-CN" sz="2400" b="1" dirty="0">
                <a:latin typeface="Times New Roman" pitchFamily="18" charset="0"/>
                <a:ea typeface="楷体_GB2312" pitchFamily="49" charset="-122"/>
              </a:rPr>
              <a:t> = </a:t>
            </a:r>
            <a:r>
              <a:rPr kumimoji="1" lang="en-US" altLang="zh-CN" sz="2400" b="1" i="1" dirty="0">
                <a:latin typeface="Times New Roman" pitchFamily="18" charset="0"/>
                <a:ea typeface="楷体_GB2312" pitchFamily="49" charset="-122"/>
              </a:rPr>
              <a:t>IR</a:t>
            </a:r>
            <a:r>
              <a:rPr kumimoji="1" lang="en-US" altLang="zh-CN" sz="2400" b="1" baseline="-30000" dirty="0">
                <a:latin typeface="Times New Roman" pitchFamily="18" charset="0"/>
                <a:ea typeface="楷体_GB2312" pitchFamily="49" charset="-122"/>
              </a:rPr>
              <a:t>X</a:t>
            </a:r>
            <a:r>
              <a:rPr kumimoji="1" lang="en-US" altLang="zh-CN" sz="2400" b="1" dirty="0">
                <a:latin typeface="Times New Roman" pitchFamily="18" charset="0"/>
                <a:ea typeface="楷体_GB2312" pitchFamily="49" charset="-122"/>
              </a:rPr>
              <a:t> = </a:t>
            </a:r>
            <a:r>
              <a:rPr kumimoji="1" lang="zh-CN" altLang="en-US" sz="2400" b="1" dirty="0">
                <a:latin typeface="Times New Roman" pitchFamily="18" charset="0"/>
                <a:ea typeface="楷体_GB2312" pitchFamily="49" charset="-122"/>
              </a:rPr>
              <a:t>常数</a:t>
            </a:r>
            <a:r>
              <a:rPr kumimoji="1" lang="zh-CN" altLang="en-US" sz="2400" b="1" dirty="0">
                <a:latin typeface="Times New Roman" pitchFamily="18" charset="0"/>
                <a:ea typeface="楷体_GB2312" pitchFamily="49" charset="-122"/>
                <a:sym typeface="Symbol" pitchFamily="18" charset="2"/>
              </a:rPr>
              <a:t></a:t>
            </a:r>
            <a:r>
              <a:rPr kumimoji="1" lang="en-US" altLang="zh-CN" sz="2400" b="1" i="1" dirty="0">
                <a:latin typeface="Times New Roman" pitchFamily="18" charset="0"/>
                <a:ea typeface="楷体_GB2312" pitchFamily="49" charset="-122"/>
              </a:rPr>
              <a:t>R</a:t>
            </a:r>
            <a:r>
              <a:rPr kumimoji="1" lang="en-US" altLang="zh-CN" sz="2400" b="1" baseline="-30000" dirty="0">
                <a:latin typeface="Times New Roman" pitchFamily="18" charset="0"/>
                <a:ea typeface="楷体_GB2312" pitchFamily="49" charset="-122"/>
              </a:rPr>
              <a:t>X</a:t>
            </a:r>
            <a:r>
              <a:rPr kumimoji="1" lang="en-US" altLang="zh-CN" sz="2400" b="1" dirty="0">
                <a:latin typeface="Times New Roman" pitchFamily="18" charset="0"/>
                <a:ea typeface="楷体_GB2312" pitchFamily="49" charset="-122"/>
              </a:rPr>
              <a:t> </a:t>
            </a:r>
          </a:p>
        </p:txBody>
      </p:sp>
      <p:sp>
        <p:nvSpPr>
          <p:cNvPr id="191503" name="Line 15"/>
          <p:cNvSpPr>
            <a:spLocks noChangeShapeType="1"/>
          </p:cNvSpPr>
          <p:nvPr/>
        </p:nvSpPr>
        <p:spPr bwMode="auto">
          <a:xfrm flipV="1">
            <a:off x="8853489" y="3827463"/>
            <a:ext cx="528637" cy="34131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000000"/>
                </a:solidFill>
                <a:round/>
                <a:headEnd/>
                <a:tailEnd type="stealth" w="sm" len="med"/>
              </a14:hiddenLine>
            </a:ext>
          </a:extLst>
        </p:spPr>
        <p:txBody>
          <a:bodyPr/>
          <a:lstStyle/>
          <a:p>
            <a:endParaRPr lang="zh-CN" altLang="en-US"/>
          </a:p>
        </p:txBody>
      </p:sp>
      <p:grpSp>
        <p:nvGrpSpPr>
          <p:cNvPr id="191504" name="Group 16"/>
          <p:cNvGrpSpPr>
            <a:grpSpLocks/>
          </p:cNvGrpSpPr>
          <p:nvPr/>
        </p:nvGrpSpPr>
        <p:grpSpPr bwMode="auto">
          <a:xfrm>
            <a:off x="7434264" y="4013200"/>
            <a:ext cx="2212975" cy="528638"/>
            <a:chOff x="3723" y="2427"/>
            <a:chExt cx="1394" cy="333"/>
          </a:xfrm>
        </p:grpSpPr>
        <p:sp>
          <p:nvSpPr>
            <p:cNvPr id="191505" name="Text Box 17"/>
            <p:cNvSpPr txBox="1">
              <a:spLocks noChangeArrowheads="1"/>
            </p:cNvSpPr>
            <p:nvPr/>
          </p:nvSpPr>
          <p:spPr bwMode="auto">
            <a:xfrm>
              <a:off x="4647" y="2427"/>
              <a:ext cx="4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R</a:t>
              </a:r>
              <a:r>
                <a:rPr lang="en-US" altLang="zh-CN" b="1" baseline="-25000">
                  <a:solidFill>
                    <a:schemeClr val="accent2"/>
                  </a:solidFill>
                  <a:latin typeface="Times New Roman" pitchFamily="18" charset="0"/>
                  <a:ea typeface="楷体_GB2312" pitchFamily="49" charset="-122"/>
                </a:rPr>
                <a:t>W</a:t>
              </a:r>
            </a:p>
          </p:txBody>
        </p:sp>
        <p:sp>
          <p:nvSpPr>
            <p:cNvPr id="191506" name="Text Box 18"/>
            <p:cNvSpPr txBox="1">
              <a:spLocks noChangeArrowheads="1"/>
            </p:cNvSpPr>
            <p:nvPr/>
          </p:nvSpPr>
          <p:spPr bwMode="auto">
            <a:xfrm>
              <a:off x="3723" y="2466"/>
              <a:ext cx="4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E</a:t>
              </a:r>
              <a:r>
                <a:rPr lang="en-US" altLang="zh-CN" b="1" baseline="-25000">
                  <a:solidFill>
                    <a:schemeClr val="accent2"/>
                  </a:solidFill>
                  <a:latin typeface="Times New Roman" pitchFamily="18" charset="0"/>
                  <a:ea typeface="楷体_GB2312" pitchFamily="49" charset="-122"/>
                </a:rPr>
                <a:t>W</a:t>
              </a:r>
            </a:p>
          </p:txBody>
        </p:sp>
      </p:grpSp>
      <p:grpSp>
        <p:nvGrpSpPr>
          <p:cNvPr id="191507" name="Group 19"/>
          <p:cNvGrpSpPr>
            <a:grpSpLocks/>
          </p:cNvGrpSpPr>
          <p:nvPr/>
        </p:nvGrpSpPr>
        <p:grpSpPr bwMode="auto">
          <a:xfrm>
            <a:off x="7410451" y="3141664"/>
            <a:ext cx="2887663" cy="128587"/>
            <a:chOff x="3708" y="1878"/>
            <a:chExt cx="1819" cy="81"/>
          </a:xfrm>
        </p:grpSpPr>
        <p:sp>
          <p:nvSpPr>
            <p:cNvPr id="191508" name="Freeform 20"/>
            <p:cNvSpPr>
              <a:spLocks/>
            </p:cNvSpPr>
            <p:nvPr/>
          </p:nvSpPr>
          <p:spPr bwMode="auto">
            <a:xfrm>
              <a:off x="4224" y="1920"/>
              <a:ext cx="1303" cy="1"/>
            </a:xfrm>
            <a:custGeom>
              <a:avLst/>
              <a:gdLst>
                <a:gd name="T0" fmla="*/ 0 w 1806"/>
                <a:gd name="T1" fmla="*/ 1 h 1"/>
                <a:gd name="T2" fmla="*/ 1806 w 1806"/>
                <a:gd name="T3" fmla="*/ 0 h 1"/>
              </a:gdLst>
              <a:ahLst/>
              <a:cxnLst>
                <a:cxn ang="0">
                  <a:pos x="T0" y="T1"/>
                </a:cxn>
                <a:cxn ang="0">
                  <a:pos x="T2" y="T3"/>
                </a:cxn>
              </a:cxnLst>
              <a:rect l="0" t="0" r="r" b="b"/>
              <a:pathLst>
                <a:path w="1806" h="1">
                  <a:moveTo>
                    <a:pt x="0" y="1"/>
                  </a:moveTo>
                  <a:lnTo>
                    <a:pt x="1806" y="0"/>
                  </a:lnTo>
                </a:path>
              </a:pathLst>
            </a:custGeom>
            <a:noFill/>
            <a:ln w="38100" cmpd="sng">
              <a:solidFill>
                <a:srgbClr val="0000FF"/>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09" name="Rectangle 21"/>
            <p:cNvSpPr>
              <a:spLocks noChangeArrowheads="1"/>
            </p:cNvSpPr>
            <p:nvPr/>
          </p:nvSpPr>
          <p:spPr bwMode="auto">
            <a:xfrm>
              <a:off x="3708" y="1881"/>
              <a:ext cx="500" cy="78"/>
            </a:xfrm>
            <a:prstGeom prst="rect">
              <a:avLst/>
            </a:prstGeom>
            <a:solidFill>
              <a:srgbClr val="FF99CC"/>
            </a:solidFill>
            <a:ln w="38100">
              <a:solidFill>
                <a:srgbClr val="993300"/>
              </a:solidFill>
              <a:miter lim="800000"/>
              <a:headEnd/>
              <a:tailEnd/>
            </a:ln>
          </p:spPr>
          <p:txBody>
            <a:bodyPr/>
            <a:lstStyle/>
            <a:p>
              <a:endParaRPr lang="zh-CN" altLang="en-US"/>
            </a:p>
          </p:txBody>
        </p:sp>
        <p:sp>
          <p:nvSpPr>
            <p:cNvPr id="191510" name="Rectangle 22"/>
            <p:cNvSpPr>
              <a:spLocks noChangeArrowheads="1"/>
            </p:cNvSpPr>
            <p:nvPr/>
          </p:nvSpPr>
          <p:spPr bwMode="auto">
            <a:xfrm>
              <a:off x="4859" y="1878"/>
              <a:ext cx="500" cy="79"/>
            </a:xfrm>
            <a:prstGeom prst="rect">
              <a:avLst/>
            </a:prstGeom>
            <a:solidFill>
              <a:srgbClr val="FF99CC"/>
            </a:solidFill>
            <a:ln w="38100">
              <a:solidFill>
                <a:srgbClr val="993300"/>
              </a:solidFill>
              <a:miter lim="800000"/>
              <a:headEnd/>
              <a:tailEnd/>
            </a:ln>
          </p:spPr>
          <p:txBody>
            <a:bodyPr/>
            <a:lstStyle/>
            <a:p>
              <a:endParaRPr lang="zh-CN" altLang="en-US"/>
            </a:p>
          </p:txBody>
        </p:sp>
      </p:grpSp>
      <p:grpSp>
        <p:nvGrpSpPr>
          <p:cNvPr id="191511" name="Group 23"/>
          <p:cNvGrpSpPr>
            <a:grpSpLocks/>
          </p:cNvGrpSpPr>
          <p:nvPr/>
        </p:nvGrpSpPr>
        <p:grpSpPr bwMode="auto">
          <a:xfrm>
            <a:off x="7602539" y="3205164"/>
            <a:ext cx="2573337" cy="466725"/>
            <a:chOff x="3829" y="1918"/>
            <a:chExt cx="1621" cy="294"/>
          </a:xfrm>
        </p:grpSpPr>
        <p:sp>
          <p:nvSpPr>
            <p:cNvPr id="191512" name="Text Box 24"/>
            <p:cNvSpPr txBox="1">
              <a:spLocks noChangeArrowheads="1"/>
            </p:cNvSpPr>
            <p:nvPr/>
          </p:nvSpPr>
          <p:spPr bwMode="auto">
            <a:xfrm>
              <a:off x="3829" y="1918"/>
              <a:ext cx="4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R</a:t>
              </a:r>
              <a:r>
                <a:rPr lang="en-US" altLang="zh-CN" b="1" baseline="-25000">
                  <a:solidFill>
                    <a:schemeClr val="accent2"/>
                  </a:solidFill>
                  <a:latin typeface="Times New Roman" pitchFamily="18" charset="0"/>
                  <a:ea typeface="楷体_GB2312" pitchFamily="49" charset="-122"/>
                </a:rPr>
                <a:t>x</a:t>
              </a:r>
            </a:p>
          </p:txBody>
        </p:sp>
        <p:sp>
          <p:nvSpPr>
            <p:cNvPr id="191513" name="Text Box 25"/>
            <p:cNvSpPr txBox="1">
              <a:spLocks noChangeArrowheads="1"/>
            </p:cNvSpPr>
            <p:nvPr/>
          </p:nvSpPr>
          <p:spPr bwMode="auto">
            <a:xfrm>
              <a:off x="4980" y="1918"/>
              <a:ext cx="470"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R</a:t>
              </a:r>
              <a:r>
                <a:rPr lang="en-US" altLang="zh-CN" b="1" baseline="-25000">
                  <a:solidFill>
                    <a:schemeClr val="accent2"/>
                  </a:solidFill>
                  <a:latin typeface="Times New Roman" pitchFamily="18" charset="0"/>
                  <a:ea typeface="楷体_GB2312" pitchFamily="49" charset="-122"/>
                </a:rPr>
                <a:t>S</a:t>
              </a:r>
            </a:p>
          </p:txBody>
        </p:sp>
      </p:grpSp>
      <p:grpSp>
        <p:nvGrpSpPr>
          <p:cNvPr id="191514" name="Group 26"/>
          <p:cNvGrpSpPr>
            <a:grpSpLocks/>
          </p:cNvGrpSpPr>
          <p:nvPr/>
        </p:nvGrpSpPr>
        <p:grpSpPr bwMode="auto">
          <a:xfrm>
            <a:off x="8382000" y="2141539"/>
            <a:ext cx="577850" cy="1063625"/>
            <a:chOff x="4320" y="1248"/>
            <a:chExt cx="364" cy="670"/>
          </a:xfrm>
        </p:grpSpPr>
        <p:grpSp>
          <p:nvGrpSpPr>
            <p:cNvPr id="191515" name="Group 27"/>
            <p:cNvGrpSpPr>
              <a:grpSpLocks/>
            </p:cNvGrpSpPr>
            <p:nvPr/>
          </p:nvGrpSpPr>
          <p:grpSpPr bwMode="auto">
            <a:xfrm>
              <a:off x="4320" y="1248"/>
              <a:ext cx="364" cy="670"/>
              <a:chOff x="4344" y="1248"/>
              <a:chExt cx="364" cy="670"/>
            </a:xfrm>
          </p:grpSpPr>
          <p:sp>
            <p:nvSpPr>
              <p:cNvPr id="191516" name="Line 28"/>
              <p:cNvSpPr>
                <a:spLocks noChangeShapeType="1"/>
              </p:cNvSpPr>
              <p:nvPr/>
            </p:nvSpPr>
            <p:spPr bwMode="auto">
              <a:xfrm>
                <a:off x="4541" y="1448"/>
                <a:ext cx="0" cy="47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17" name="Oval 29"/>
              <p:cNvSpPr>
                <a:spLocks noChangeArrowheads="1"/>
              </p:cNvSpPr>
              <p:nvPr/>
            </p:nvSpPr>
            <p:spPr bwMode="auto">
              <a:xfrm>
                <a:off x="4344" y="1526"/>
                <a:ext cx="364" cy="313"/>
              </a:xfrm>
              <a:prstGeom prst="ellipse">
                <a:avLst/>
              </a:prstGeom>
              <a:solidFill>
                <a:srgbClr val="CCFFCC"/>
              </a:solidFill>
              <a:ln w="38100">
                <a:solidFill>
                  <a:srgbClr val="000000"/>
                </a:solidFill>
                <a:round/>
                <a:headEnd/>
                <a:tailEnd/>
              </a:ln>
            </p:spPr>
            <p:txBody>
              <a:bodyPr/>
              <a:lstStyle/>
              <a:p>
                <a:pPr algn="just" eaLnBrk="0" hangingPunct="0"/>
                <a:r>
                  <a:rPr lang="en-US" altLang="zh-CN" b="1">
                    <a:solidFill>
                      <a:schemeClr val="accent2"/>
                    </a:solidFill>
                    <a:latin typeface="Times New Roman" pitchFamily="18" charset="0"/>
                    <a:ea typeface="楷体_GB2312" pitchFamily="49" charset="-122"/>
                  </a:rPr>
                  <a:t>G</a:t>
                </a:r>
              </a:p>
            </p:txBody>
          </p:sp>
          <p:sp>
            <p:nvSpPr>
              <p:cNvPr id="191518" name="Line 30"/>
              <p:cNvSpPr>
                <a:spLocks noChangeShapeType="1"/>
              </p:cNvSpPr>
              <p:nvPr/>
            </p:nvSpPr>
            <p:spPr bwMode="auto">
              <a:xfrm flipV="1">
                <a:off x="4526" y="1248"/>
                <a:ext cx="34" cy="20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1519" name="Oval 31"/>
            <p:cNvSpPr>
              <a:spLocks noChangeArrowheads="1"/>
            </p:cNvSpPr>
            <p:nvPr/>
          </p:nvSpPr>
          <p:spPr bwMode="auto">
            <a:xfrm>
              <a:off x="4487" y="1448"/>
              <a:ext cx="45" cy="39"/>
            </a:xfrm>
            <a:prstGeom prst="ellipse">
              <a:avLst/>
            </a:prstGeom>
            <a:solidFill>
              <a:srgbClr val="0000FF"/>
            </a:solidFill>
            <a:ln w="38100">
              <a:solidFill>
                <a:srgbClr val="000000"/>
              </a:solidFill>
              <a:round/>
              <a:headEnd/>
              <a:tailEnd/>
            </a:ln>
          </p:spPr>
          <p:txBody>
            <a:bodyPr/>
            <a:lstStyle/>
            <a:p>
              <a:endParaRPr lang="zh-CN" altLang="en-US"/>
            </a:p>
          </p:txBody>
        </p:sp>
      </p:grpSp>
      <p:grpSp>
        <p:nvGrpSpPr>
          <p:cNvPr id="191520" name="Group 32"/>
          <p:cNvGrpSpPr>
            <a:grpSpLocks/>
          </p:cNvGrpSpPr>
          <p:nvPr/>
        </p:nvGrpSpPr>
        <p:grpSpPr bwMode="auto">
          <a:xfrm>
            <a:off x="7169151" y="2271714"/>
            <a:ext cx="3127375" cy="1912937"/>
            <a:chOff x="3556" y="1330"/>
            <a:chExt cx="1970" cy="1205"/>
          </a:xfrm>
        </p:grpSpPr>
        <p:grpSp>
          <p:nvGrpSpPr>
            <p:cNvPr id="191521" name="Group 33"/>
            <p:cNvGrpSpPr>
              <a:grpSpLocks/>
            </p:cNvGrpSpPr>
            <p:nvPr/>
          </p:nvGrpSpPr>
          <p:grpSpPr bwMode="auto">
            <a:xfrm>
              <a:off x="3883" y="2349"/>
              <a:ext cx="139" cy="186"/>
              <a:chOff x="3883" y="2349"/>
              <a:chExt cx="139" cy="186"/>
            </a:xfrm>
          </p:grpSpPr>
          <p:grpSp>
            <p:nvGrpSpPr>
              <p:cNvPr id="191522" name="Group 34"/>
              <p:cNvGrpSpPr>
                <a:grpSpLocks/>
              </p:cNvGrpSpPr>
              <p:nvPr/>
            </p:nvGrpSpPr>
            <p:grpSpPr bwMode="auto">
              <a:xfrm>
                <a:off x="3883" y="2349"/>
                <a:ext cx="52" cy="181"/>
                <a:chOff x="7491" y="2688"/>
                <a:chExt cx="72" cy="287"/>
              </a:xfrm>
            </p:grpSpPr>
            <p:sp>
              <p:nvSpPr>
                <p:cNvPr id="191523" name="Line 35"/>
                <p:cNvSpPr>
                  <a:spLocks noChangeShapeType="1"/>
                </p:cNvSpPr>
                <p:nvPr/>
              </p:nvSpPr>
              <p:spPr bwMode="auto">
                <a:xfrm>
                  <a:off x="7491" y="2742"/>
                  <a:ext cx="0" cy="186"/>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24" name="Line 36"/>
                <p:cNvSpPr>
                  <a:spLocks noChangeShapeType="1"/>
                </p:cNvSpPr>
                <p:nvPr/>
              </p:nvSpPr>
              <p:spPr bwMode="auto">
                <a:xfrm flipH="1">
                  <a:off x="7554" y="2688"/>
                  <a:ext cx="9" cy="28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1525" name="Group 37"/>
              <p:cNvGrpSpPr>
                <a:grpSpLocks/>
              </p:cNvGrpSpPr>
              <p:nvPr/>
            </p:nvGrpSpPr>
            <p:grpSpPr bwMode="auto">
              <a:xfrm>
                <a:off x="3970" y="2354"/>
                <a:ext cx="52" cy="181"/>
                <a:chOff x="7491" y="2688"/>
                <a:chExt cx="72" cy="287"/>
              </a:xfrm>
            </p:grpSpPr>
            <p:sp>
              <p:nvSpPr>
                <p:cNvPr id="191526" name="Line 38"/>
                <p:cNvSpPr>
                  <a:spLocks noChangeShapeType="1"/>
                </p:cNvSpPr>
                <p:nvPr/>
              </p:nvSpPr>
              <p:spPr bwMode="auto">
                <a:xfrm>
                  <a:off x="7491" y="2742"/>
                  <a:ext cx="0" cy="186"/>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27" name="Line 39"/>
                <p:cNvSpPr>
                  <a:spLocks noChangeShapeType="1"/>
                </p:cNvSpPr>
                <p:nvPr/>
              </p:nvSpPr>
              <p:spPr bwMode="auto">
                <a:xfrm flipH="1">
                  <a:off x="7554" y="2688"/>
                  <a:ext cx="9" cy="28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191528" name="Rectangle 40"/>
            <p:cNvSpPr>
              <a:spLocks noChangeArrowheads="1"/>
            </p:cNvSpPr>
            <p:nvPr/>
          </p:nvSpPr>
          <p:spPr bwMode="auto">
            <a:xfrm>
              <a:off x="4526" y="2388"/>
              <a:ext cx="500" cy="79"/>
            </a:xfrm>
            <a:prstGeom prst="rect">
              <a:avLst/>
            </a:prstGeom>
            <a:solidFill>
              <a:srgbClr val="FF99CC"/>
            </a:solidFill>
            <a:ln w="38100">
              <a:solidFill>
                <a:srgbClr val="993300"/>
              </a:solidFill>
              <a:miter lim="800000"/>
              <a:headEnd/>
              <a:tailEnd/>
            </a:ln>
          </p:spPr>
          <p:txBody>
            <a:bodyPr/>
            <a:lstStyle/>
            <a:p>
              <a:endParaRPr lang="zh-CN" altLang="en-US"/>
            </a:p>
          </p:txBody>
        </p:sp>
        <p:sp>
          <p:nvSpPr>
            <p:cNvPr id="191529" name="Freeform 41"/>
            <p:cNvSpPr>
              <a:spLocks/>
            </p:cNvSpPr>
            <p:nvPr/>
          </p:nvSpPr>
          <p:spPr bwMode="auto">
            <a:xfrm>
              <a:off x="5026" y="1330"/>
              <a:ext cx="500" cy="1097"/>
            </a:xfrm>
            <a:custGeom>
              <a:avLst/>
              <a:gdLst>
                <a:gd name="T0" fmla="*/ 0 w 693"/>
                <a:gd name="T1" fmla="*/ 1736 h 1736"/>
                <a:gd name="T2" fmla="*/ 693 w 693"/>
                <a:gd name="T3" fmla="*/ 1736 h 1736"/>
                <a:gd name="T4" fmla="*/ 693 w 693"/>
                <a:gd name="T5" fmla="*/ 0 h 1736"/>
                <a:gd name="T6" fmla="*/ 21 w 693"/>
                <a:gd name="T7" fmla="*/ 0 h 1736"/>
              </a:gdLst>
              <a:ahLst/>
              <a:cxnLst>
                <a:cxn ang="0">
                  <a:pos x="T0" y="T1"/>
                </a:cxn>
                <a:cxn ang="0">
                  <a:pos x="T2" y="T3"/>
                </a:cxn>
                <a:cxn ang="0">
                  <a:pos x="T4" y="T5"/>
                </a:cxn>
                <a:cxn ang="0">
                  <a:pos x="T6" y="T7"/>
                </a:cxn>
              </a:cxnLst>
              <a:rect l="0" t="0" r="r" b="b"/>
              <a:pathLst>
                <a:path w="693" h="1736">
                  <a:moveTo>
                    <a:pt x="0" y="1736"/>
                  </a:moveTo>
                  <a:lnTo>
                    <a:pt x="693" y="1736"/>
                  </a:lnTo>
                  <a:lnTo>
                    <a:pt x="693" y="0"/>
                  </a:lnTo>
                  <a:lnTo>
                    <a:pt x="21" y="0"/>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30" name="Freeform 42"/>
            <p:cNvSpPr>
              <a:spLocks/>
            </p:cNvSpPr>
            <p:nvPr/>
          </p:nvSpPr>
          <p:spPr bwMode="auto">
            <a:xfrm>
              <a:off x="3556" y="1918"/>
              <a:ext cx="321" cy="513"/>
            </a:xfrm>
            <a:custGeom>
              <a:avLst/>
              <a:gdLst>
                <a:gd name="T0" fmla="*/ 444 w 444"/>
                <a:gd name="T1" fmla="*/ 812 h 812"/>
                <a:gd name="T2" fmla="*/ 0 w 444"/>
                <a:gd name="T3" fmla="*/ 806 h 812"/>
                <a:gd name="T4" fmla="*/ 0 w 444"/>
                <a:gd name="T5" fmla="*/ 0 h 812"/>
                <a:gd name="T6" fmla="*/ 189 w 444"/>
                <a:gd name="T7" fmla="*/ 2 h 812"/>
              </a:gdLst>
              <a:ahLst/>
              <a:cxnLst>
                <a:cxn ang="0">
                  <a:pos x="T0" y="T1"/>
                </a:cxn>
                <a:cxn ang="0">
                  <a:pos x="T2" y="T3"/>
                </a:cxn>
                <a:cxn ang="0">
                  <a:pos x="T4" y="T5"/>
                </a:cxn>
                <a:cxn ang="0">
                  <a:pos x="T6" y="T7"/>
                </a:cxn>
              </a:cxnLst>
              <a:rect l="0" t="0" r="r" b="b"/>
              <a:pathLst>
                <a:path w="444" h="812">
                  <a:moveTo>
                    <a:pt x="444" y="812"/>
                  </a:moveTo>
                  <a:lnTo>
                    <a:pt x="0" y="806"/>
                  </a:lnTo>
                  <a:lnTo>
                    <a:pt x="0" y="0"/>
                  </a:lnTo>
                  <a:lnTo>
                    <a:pt x="189" y="2"/>
                  </a:lnTo>
                </a:path>
              </a:pathLst>
            </a:custGeom>
            <a:noFill/>
            <a:ln w="38100" cmpd="sng">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91531" name="Line 43"/>
            <p:cNvSpPr>
              <a:spLocks noChangeShapeType="1"/>
            </p:cNvSpPr>
            <p:nvPr/>
          </p:nvSpPr>
          <p:spPr bwMode="auto">
            <a:xfrm>
              <a:off x="4041" y="2427"/>
              <a:ext cx="50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1532" name="Group 44"/>
          <p:cNvGrpSpPr>
            <a:grpSpLocks/>
          </p:cNvGrpSpPr>
          <p:nvPr/>
        </p:nvGrpSpPr>
        <p:grpSpPr bwMode="auto">
          <a:xfrm>
            <a:off x="8924926" y="2139950"/>
            <a:ext cx="563563" cy="287338"/>
            <a:chOff x="4662" y="1247"/>
            <a:chExt cx="355" cy="181"/>
          </a:xfrm>
        </p:grpSpPr>
        <p:sp>
          <p:nvSpPr>
            <p:cNvPr id="191533" name="Oval 45"/>
            <p:cNvSpPr>
              <a:spLocks noChangeArrowheads="1"/>
            </p:cNvSpPr>
            <p:nvPr/>
          </p:nvSpPr>
          <p:spPr bwMode="auto">
            <a:xfrm>
              <a:off x="4662" y="1311"/>
              <a:ext cx="46" cy="39"/>
            </a:xfrm>
            <a:prstGeom prst="ellipse">
              <a:avLst/>
            </a:prstGeom>
            <a:solidFill>
              <a:srgbClr val="0000FF"/>
            </a:solidFill>
            <a:ln w="38100">
              <a:solidFill>
                <a:srgbClr val="000000"/>
              </a:solidFill>
              <a:round/>
              <a:headEnd/>
              <a:tailEnd/>
            </a:ln>
          </p:spPr>
          <p:txBody>
            <a:bodyPr/>
            <a:lstStyle/>
            <a:p>
              <a:endParaRPr lang="zh-CN" altLang="en-US"/>
            </a:p>
          </p:txBody>
        </p:sp>
        <p:grpSp>
          <p:nvGrpSpPr>
            <p:cNvPr id="191534" name="Group 46"/>
            <p:cNvGrpSpPr>
              <a:grpSpLocks/>
            </p:cNvGrpSpPr>
            <p:nvPr/>
          </p:nvGrpSpPr>
          <p:grpSpPr bwMode="auto">
            <a:xfrm>
              <a:off x="4704" y="1247"/>
              <a:ext cx="313" cy="181"/>
              <a:chOff x="4704" y="1247"/>
              <a:chExt cx="313" cy="181"/>
            </a:xfrm>
          </p:grpSpPr>
          <p:grpSp>
            <p:nvGrpSpPr>
              <p:cNvPr id="191535" name="Group 47"/>
              <p:cNvGrpSpPr>
                <a:grpSpLocks/>
              </p:cNvGrpSpPr>
              <p:nvPr/>
            </p:nvGrpSpPr>
            <p:grpSpPr bwMode="auto">
              <a:xfrm>
                <a:off x="4965" y="1247"/>
                <a:ext cx="52" cy="181"/>
                <a:chOff x="7491" y="2688"/>
                <a:chExt cx="72" cy="287"/>
              </a:xfrm>
            </p:grpSpPr>
            <p:sp>
              <p:nvSpPr>
                <p:cNvPr id="191536" name="Line 48"/>
                <p:cNvSpPr>
                  <a:spLocks noChangeShapeType="1"/>
                </p:cNvSpPr>
                <p:nvPr/>
              </p:nvSpPr>
              <p:spPr bwMode="auto">
                <a:xfrm>
                  <a:off x="7491" y="2742"/>
                  <a:ext cx="0" cy="186"/>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37" name="Line 49"/>
                <p:cNvSpPr>
                  <a:spLocks noChangeShapeType="1"/>
                </p:cNvSpPr>
                <p:nvPr/>
              </p:nvSpPr>
              <p:spPr bwMode="auto">
                <a:xfrm flipH="1">
                  <a:off x="7554" y="2688"/>
                  <a:ext cx="9" cy="28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1538" name="Line 50"/>
              <p:cNvSpPr>
                <a:spLocks noChangeShapeType="1"/>
              </p:cNvSpPr>
              <p:nvPr/>
            </p:nvSpPr>
            <p:spPr bwMode="auto">
              <a:xfrm>
                <a:off x="4704" y="1344"/>
                <a:ext cx="28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91539" name="Group 51"/>
          <p:cNvGrpSpPr>
            <a:grpSpLocks/>
          </p:cNvGrpSpPr>
          <p:nvPr/>
        </p:nvGrpSpPr>
        <p:grpSpPr bwMode="auto">
          <a:xfrm>
            <a:off x="7162801" y="2147888"/>
            <a:ext cx="1330325" cy="995362"/>
            <a:chOff x="3552" y="1252"/>
            <a:chExt cx="838" cy="627"/>
          </a:xfrm>
        </p:grpSpPr>
        <p:sp>
          <p:nvSpPr>
            <p:cNvPr id="191540" name="Oval 52"/>
            <p:cNvSpPr>
              <a:spLocks noChangeArrowheads="1"/>
            </p:cNvSpPr>
            <p:nvPr/>
          </p:nvSpPr>
          <p:spPr bwMode="auto">
            <a:xfrm>
              <a:off x="4344" y="1311"/>
              <a:ext cx="46" cy="39"/>
            </a:xfrm>
            <a:prstGeom prst="ellipse">
              <a:avLst/>
            </a:prstGeom>
            <a:solidFill>
              <a:srgbClr val="0000FF"/>
            </a:solidFill>
            <a:ln w="38100">
              <a:solidFill>
                <a:srgbClr val="000000"/>
              </a:solidFill>
              <a:round/>
              <a:headEnd/>
              <a:tailEnd/>
            </a:ln>
          </p:spPr>
          <p:txBody>
            <a:bodyPr/>
            <a:lstStyle/>
            <a:p>
              <a:endParaRPr lang="zh-CN" altLang="en-US"/>
            </a:p>
          </p:txBody>
        </p:sp>
        <p:grpSp>
          <p:nvGrpSpPr>
            <p:cNvPr id="191541" name="Group 53"/>
            <p:cNvGrpSpPr>
              <a:grpSpLocks/>
            </p:cNvGrpSpPr>
            <p:nvPr/>
          </p:nvGrpSpPr>
          <p:grpSpPr bwMode="auto">
            <a:xfrm>
              <a:off x="3552" y="1252"/>
              <a:ext cx="823" cy="627"/>
              <a:chOff x="3552" y="1252"/>
              <a:chExt cx="823" cy="627"/>
            </a:xfrm>
          </p:grpSpPr>
          <p:grpSp>
            <p:nvGrpSpPr>
              <p:cNvPr id="191542" name="Group 54"/>
              <p:cNvGrpSpPr>
                <a:grpSpLocks/>
              </p:cNvGrpSpPr>
              <p:nvPr/>
            </p:nvGrpSpPr>
            <p:grpSpPr bwMode="auto">
              <a:xfrm>
                <a:off x="3859" y="1252"/>
                <a:ext cx="52" cy="181"/>
                <a:chOff x="7491" y="2688"/>
                <a:chExt cx="72" cy="287"/>
              </a:xfrm>
            </p:grpSpPr>
            <p:sp>
              <p:nvSpPr>
                <p:cNvPr id="191543" name="Line 55"/>
                <p:cNvSpPr>
                  <a:spLocks noChangeShapeType="1"/>
                </p:cNvSpPr>
                <p:nvPr/>
              </p:nvSpPr>
              <p:spPr bwMode="auto">
                <a:xfrm>
                  <a:off x="7491" y="2742"/>
                  <a:ext cx="0" cy="186"/>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44" name="Line 56"/>
                <p:cNvSpPr>
                  <a:spLocks noChangeShapeType="1"/>
                </p:cNvSpPr>
                <p:nvPr/>
              </p:nvSpPr>
              <p:spPr bwMode="auto">
                <a:xfrm flipH="1">
                  <a:off x="7554" y="2688"/>
                  <a:ext cx="9" cy="287"/>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91545" name="Group 57"/>
              <p:cNvGrpSpPr>
                <a:grpSpLocks/>
              </p:cNvGrpSpPr>
              <p:nvPr/>
            </p:nvGrpSpPr>
            <p:grpSpPr bwMode="auto">
              <a:xfrm>
                <a:off x="3552" y="1330"/>
                <a:ext cx="823" cy="549"/>
                <a:chOff x="3552" y="1330"/>
                <a:chExt cx="823" cy="549"/>
              </a:xfrm>
            </p:grpSpPr>
            <p:sp>
              <p:nvSpPr>
                <p:cNvPr id="191546" name="Line 58"/>
                <p:cNvSpPr>
                  <a:spLocks noChangeShapeType="1"/>
                </p:cNvSpPr>
                <p:nvPr/>
              </p:nvSpPr>
              <p:spPr bwMode="auto">
                <a:xfrm flipH="1">
                  <a:off x="3905" y="1330"/>
                  <a:ext cx="470"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1547" name="Freeform 59"/>
                <p:cNvSpPr>
                  <a:spLocks/>
                </p:cNvSpPr>
                <p:nvPr/>
              </p:nvSpPr>
              <p:spPr bwMode="auto">
                <a:xfrm>
                  <a:off x="3552" y="1330"/>
                  <a:ext cx="433" cy="549"/>
                </a:xfrm>
                <a:custGeom>
                  <a:avLst/>
                  <a:gdLst>
                    <a:gd name="T0" fmla="*/ 405 w 600"/>
                    <a:gd name="T1" fmla="*/ 0 h 868"/>
                    <a:gd name="T2" fmla="*/ 0 w 600"/>
                    <a:gd name="T3" fmla="*/ 2 h 868"/>
                    <a:gd name="T4" fmla="*/ 0 w 600"/>
                    <a:gd name="T5" fmla="*/ 557 h 868"/>
                    <a:gd name="T6" fmla="*/ 600 w 600"/>
                    <a:gd name="T7" fmla="*/ 557 h 868"/>
                    <a:gd name="T8" fmla="*/ 594 w 600"/>
                    <a:gd name="T9" fmla="*/ 868 h 868"/>
                  </a:gdLst>
                  <a:ahLst/>
                  <a:cxnLst>
                    <a:cxn ang="0">
                      <a:pos x="T0" y="T1"/>
                    </a:cxn>
                    <a:cxn ang="0">
                      <a:pos x="T2" y="T3"/>
                    </a:cxn>
                    <a:cxn ang="0">
                      <a:pos x="T4" y="T5"/>
                    </a:cxn>
                    <a:cxn ang="0">
                      <a:pos x="T6" y="T7"/>
                    </a:cxn>
                    <a:cxn ang="0">
                      <a:pos x="T8" y="T9"/>
                    </a:cxn>
                  </a:cxnLst>
                  <a:rect l="0" t="0" r="r" b="b"/>
                  <a:pathLst>
                    <a:path w="600" h="868">
                      <a:moveTo>
                        <a:pt x="405" y="0"/>
                      </a:moveTo>
                      <a:lnTo>
                        <a:pt x="0" y="2"/>
                      </a:lnTo>
                      <a:lnTo>
                        <a:pt x="0" y="557"/>
                      </a:lnTo>
                      <a:lnTo>
                        <a:pt x="600" y="557"/>
                      </a:lnTo>
                      <a:lnTo>
                        <a:pt x="594" y="868"/>
                      </a:lnTo>
                    </a:path>
                  </a:pathLst>
                </a:custGeom>
                <a:noFill/>
                <a:ln w="38100" cmpd="sng">
                  <a:solidFill>
                    <a:srgbClr val="0000FF"/>
                  </a:solidFill>
                  <a:round/>
                  <a:headEnd/>
                  <a:tailEnd type="stealth" w="sm"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sp>
        <p:nvSpPr>
          <p:cNvPr id="191548" name="Text Box 60"/>
          <p:cNvSpPr txBox="1">
            <a:spLocks noChangeArrowheads="1"/>
          </p:cNvSpPr>
          <p:nvPr/>
        </p:nvSpPr>
        <p:spPr bwMode="auto">
          <a:xfrm>
            <a:off x="7178676" y="1760539"/>
            <a:ext cx="746125"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E</a:t>
            </a:r>
            <a:r>
              <a:rPr lang="en-US" altLang="zh-CN" b="1" baseline="-25000">
                <a:solidFill>
                  <a:schemeClr val="accent2"/>
                </a:solidFill>
                <a:latin typeface="Times New Roman" pitchFamily="18" charset="0"/>
                <a:ea typeface="楷体_GB2312" pitchFamily="49" charset="-122"/>
              </a:rPr>
              <a:t>X</a:t>
            </a:r>
          </a:p>
        </p:txBody>
      </p:sp>
      <p:sp>
        <p:nvSpPr>
          <p:cNvPr id="191549" name="Text Box 61"/>
          <p:cNvSpPr txBox="1">
            <a:spLocks noChangeArrowheads="1"/>
          </p:cNvSpPr>
          <p:nvPr/>
        </p:nvSpPr>
        <p:spPr bwMode="auto">
          <a:xfrm>
            <a:off x="8915400" y="1751014"/>
            <a:ext cx="5334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i="1">
                <a:solidFill>
                  <a:schemeClr val="accent2"/>
                </a:solidFill>
                <a:latin typeface="Times New Roman" pitchFamily="18" charset="0"/>
                <a:ea typeface="楷体_GB2312" pitchFamily="49" charset="-122"/>
              </a:rPr>
              <a:t>E</a:t>
            </a:r>
            <a:r>
              <a:rPr lang="en-US" altLang="zh-CN" b="1" baseline="-25000">
                <a:solidFill>
                  <a:schemeClr val="accent2"/>
                </a:solidFill>
                <a:latin typeface="Times New Roman" pitchFamily="18" charset="0"/>
                <a:ea typeface="楷体_GB2312" pitchFamily="49" charset="-122"/>
              </a:rPr>
              <a:t>S</a:t>
            </a:r>
          </a:p>
        </p:txBody>
      </p:sp>
      <p:sp>
        <p:nvSpPr>
          <p:cNvPr id="191550" name="Text Box 62"/>
          <p:cNvSpPr txBox="1">
            <a:spLocks noChangeArrowheads="1"/>
          </p:cNvSpPr>
          <p:nvPr/>
        </p:nvSpPr>
        <p:spPr bwMode="auto">
          <a:xfrm>
            <a:off x="1296779" y="4813300"/>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Times New Roman" pitchFamily="18" charset="0"/>
                <a:ea typeface="楷体_GB2312" pitchFamily="49" charset="-122"/>
              </a:rPr>
              <a:t>工作电流</a:t>
            </a:r>
          </a:p>
        </p:txBody>
      </p:sp>
      <p:sp>
        <p:nvSpPr>
          <p:cNvPr id="191551" name="Oval 63"/>
          <p:cNvSpPr>
            <a:spLocks noChangeArrowheads="1"/>
          </p:cNvSpPr>
          <p:nvPr/>
        </p:nvSpPr>
        <p:spPr bwMode="auto">
          <a:xfrm>
            <a:off x="9372600" y="3055938"/>
            <a:ext cx="762000" cy="762000"/>
          </a:xfrm>
          <a:prstGeom prst="ellipse">
            <a:avLst/>
          </a:pr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91552" name="Group 64"/>
          <p:cNvGrpSpPr>
            <a:grpSpLocks/>
          </p:cNvGrpSpPr>
          <p:nvPr/>
        </p:nvGrpSpPr>
        <p:grpSpPr bwMode="auto">
          <a:xfrm>
            <a:off x="8648700" y="2065338"/>
            <a:ext cx="266700" cy="457200"/>
            <a:chOff x="4488" y="1200"/>
            <a:chExt cx="168" cy="288"/>
          </a:xfrm>
        </p:grpSpPr>
        <p:sp>
          <p:nvSpPr>
            <p:cNvPr id="191553" name="Line 65"/>
            <p:cNvSpPr>
              <a:spLocks noChangeShapeType="1"/>
            </p:cNvSpPr>
            <p:nvPr/>
          </p:nvSpPr>
          <p:spPr bwMode="auto">
            <a:xfrm flipH="1">
              <a:off x="4512" y="1296"/>
              <a:ext cx="144" cy="192"/>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54" name="Line 66"/>
            <p:cNvSpPr>
              <a:spLocks noChangeShapeType="1"/>
            </p:cNvSpPr>
            <p:nvPr/>
          </p:nvSpPr>
          <p:spPr bwMode="auto">
            <a:xfrm flipH="1">
              <a:off x="4488" y="1200"/>
              <a:ext cx="66" cy="240"/>
            </a:xfrm>
            <a:prstGeom prst="line">
              <a:avLst/>
            </a:prstGeom>
            <a:noFill/>
            <a:ln w="7620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1555" name="Group 67"/>
          <p:cNvGrpSpPr>
            <a:grpSpLocks/>
          </p:cNvGrpSpPr>
          <p:nvPr/>
        </p:nvGrpSpPr>
        <p:grpSpPr bwMode="auto">
          <a:xfrm>
            <a:off x="8458200" y="2141538"/>
            <a:ext cx="533400" cy="381000"/>
            <a:chOff x="4368" y="1248"/>
            <a:chExt cx="336" cy="240"/>
          </a:xfrm>
        </p:grpSpPr>
        <p:sp>
          <p:nvSpPr>
            <p:cNvPr id="191556" name="Line 68"/>
            <p:cNvSpPr>
              <a:spLocks noChangeShapeType="1"/>
            </p:cNvSpPr>
            <p:nvPr/>
          </p:nvSpPr>
          <p:spPr bwMode="auto">
            <a:xfrm>
              <a:off x="4368" y="1248"/>
              <a:ext cx="144" cy="240"/>
            </a:xfrm>
            <a:prstGeom prst="line">
              <a:avLst/>
            </a:prstGeom>
            <a:noFill/>
            <a:ln w="381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557" name="Line 69"/>
            <p:cNvSpPr>
              <a:spLocks noChangeShapeType="1"/>
            </p:cNvSpPr>
            <p:nvPr/>
          </p:nvSpPr>
          <p:spPr bwMode="auto">
            <a:xfrm flipH="1">
              <a:off x="4560" y="1248"/>
              <a:ext cx="144" cy="192"/>
            </a:xfrm>
            <a:prstGeom prst="line">
              <a:avLst/>
            </a:prstGeom>
            <a:noFill/>
            <a:ln w="76200">
              <a:solidFill>
                <a:srgbClr val="FF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91558" name="Group 70"/>
          <p:cNvGrpSpPr>
            <a:grpSpLocks/>
          </p:cNvGrpSpPr>
          <p:nvPr/>
        </p:nvGrpSpPr>
        <p:grpSpPr bwMode="auto">
          <a:xfrm>
            <a:off x="8229600" y="3170238"/>
            <a:ext cx="1352550" cy="685800"/>
            <a:chOff x="4224" y="1896"/>
            <a:chExt cx="852" cy="432"/>
          </a:xfrm>
        </p:grpSpPr>
        <p:sp>
          <p:nvSpPr>
            <p:cNvPr id="191559" name="Text Box 71"/>
            <p:cNvSpPr txBox="1">
              <a:spLocks noChangeArrowheads="1"/>
            </p:cNvSpPr>
            <p:nvPr/>
          </p:nvSpPr>
          <p:spPr bwMode="auto">
            <a:xfrm>
              <a:off x="4390" y="1896"/>
              <a:ext cx="314"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p>
              <a:pPr algn="just" eaLnBrk="0" hangingPunct="0"/>
              <a:r>
                <a:rPr lang="en-US" altLang="zh-CN" b="1">
                  <a:solidFill>
                    <a:schemeClr val="accent2"/>
                  </a:solidFill>
                  <a:latin typeface="Times New Roman" pitchFamily="18" charset="0"/>
                  <a:ea typeface="楷体_GB2312" pitchFamily="49" charset="-122"/>
                </a:rPr>
                <a:t>I</a:t>
              </a:r>
              <a:endParaRPr lang="en-US" altLang="zh-CN" b="1" baseline="-25000">
                <a:solidFill>
                  <a:schemeClr val="accent2"/>
                </a:solidFill>
                <a:latin typeface="Times New Roman" pitchFamily="18" charset="0"/>
                <a:ea typeface="楷体_GB2312" pitchFamily="49" charset="-122"/>
              </a:endParaRPr>
            </a:p>
          </p:txBody>
        </p:sp>
        <p:sp>
          <p:nvSpPr>
            <p:cNvPr id="191560" name="Freeform 72"/>
            <p:cNvSpPr>
              <a:spLocks/>
            </p:cNvSpPr>
            <p:nvPr/>
          </p:nvSpPr>
          <p:spPr bwMode="auto">
            <a:xfrm>
              <a:off x="4224" y="2136"/>
              <a:ext cx="852" cy="192"/>
            </a:xfrm>
            <a:custGeom>
              <a:avLst/>
              <a:gdLst>
                <a:gd name="T0" fmla="*/ 540 w 852"/>
                <a:gd name="T1" fmla="*/ 168 h 192"/>
                <a:gd name="T2" fmla="*/ 720 w 852"/>
                <a:gd name="T3" fmla="*/ 168 h 192"/>
                <a:gd name="T4" fmla="*/ 732 w 852"/>
                <a:gd name="T5" fmla="*/ 24 h 192"/>
                <a:gd name="T6" fmla="*/ 0 w 852"/>
                <a:gd name="T7" fmla="*/ 24 h 192"/>
              </a:gdLst>
              <a:ahLst/>
              <a:cxnLst>
                <a:cxn ang="0">
                  <a:pos x="T0" y="T1"/>
                </a:cxn>
                <a:cxn ang="0">
                  <a:pos x="T2" y="T3"/>
                </a:cxn>
                <a:cxn ang="0">
                  <a:pos x="T4" y="T5"/>
                </a:cxn>
                <a:cxn ang="0">
                  <a:pos x="T6" y="T7"/>
                </a:cxn>
              </a:cxnLst>
              <a:rect l="0" t="0" r="r" b="b"/>
              <a:pathLst>
                <a:path w="852" h="192">
                  <a:moveTo>
                    <a:pt x="540" y="168"/>
                  </a:moveTo>
                  <a:cubicBezTo>
                    <a:pt x="570" y="168"/>
                    <a:pt x="688" y="192"/>
                    <a:pt x="720" y="168"/>
                  </a:cubicBezTo>
                  <a:cubicBezTo>
                    <a:pt x="752" y="144"/>
                    <a:pt x="852" y="48"/>
                    <a:pt x="732" y="24"/>
                  </a:cubicBezTo>
                  <a:cubicBezTo>
                    <a:pt x="612" y="0"/>
                    <a:pt x="152" y="24"/>
                    <a:pt x="0" y="24"/>
                  </a:cubicBezTo>
                </a:path>
              </a:pathLst>
            </a:custGeom>
            <a:noFill/>
            <a:ln w="38100" cmpd="sng">
              <a:solidFill>
                <a:srgbClr val="FF0000"/>
              </a:solidFill>
              <a:round/>
              <a:headEnd/>
              <a:tailEnd type="stealth"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27402786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1551"/>
                                        </p:tgtEl>
                                        <p:attrNameLst>
                                          <p:attrName>style.visibility</p:attrName>
                                        </p:attrNameLst>
                                      </p:cBhvr>
                                      <p:to>
                                        <p:strVal val="visible"/>
                                      </p:to>
                                    </p:set>
                                    <p:animEffect transition="in" filter="wipe(left)">
                                      <p:cBhvr>
                                        <p:cTn id="7" dur="500"/>
                                        <p:tgtEl>
                                          <p:spTgt spid="191551"/>
                                        </p:tgtEl>
                                      </p:cBhvr>
                                    </p:animEffect>
                                  </p:childTnLst>
                                  <p:subTnLst>
                                    <p:set>
                                      <p:cBhvr override="childStyle">
                                        <p:cTn dur="1" fill="hold" display="0" masterRel="nextClick" afterEffect="1"/>
                                        <p:tgtEl>
                                          <p:spTgt spid="19155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19155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2" fill="hold" nodeType="clickEffect">
                                  <p:stCondLst>
                                    <p:cond delay="0"/>
                                  </p:stCondLst>
                                  <p:childTnLst>
                                    <p:set>
                                      <p:cBhvr>
                                        <p:cTn id="15" dur="1" fill="hold">
                                          <p:stCondLst>
                                            <p:cond delay="0"/>
                                          </p:stCondLst>
                                        </p:cTn>
                                        <p:tgtEl>
                                          <p:spTgt spid="191558"/>
                                        </p:tgtEl>
                                        <p:attrNameLst>
                                          <p:attrName>style.visibility</p:attrName>
                                        </p:attrNameLst>
                                      </p:cBhvr>
                                      <p:to>
                                        <p:strVal val="visible"/>
                                      </p:to>
                                    </p:set>
                                    <p:animEffect transition="in" filter="wipe(right)">
                                      <p:cBhvr>
                                        <p:cTn id="16" dur="500"/>
                                        <p:tgtEl>
                                          <p:spTgt spid="19155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1915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5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4" name="Rectangle 4"/>
          <p:cNvSpPr>
            <a:spLocks noChangeArrowheads="1"/>
          </p:cNvSpPr>
          <p:nvPr/>
        </p:nvSpPr>
        <p:spPr bwMode="auto">
          <a:xfrm>
            <a:off x="1415480" y="58739"/>
            <a:ext cx="8229600" cy="49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a:solidFill>
                  <a:srgbClr val="FF0000"/>
                </a:solidFill>
                <a:ea typeface="华文新魏" pitchFamily="2" charset="-122"/>
              </a:rPr>
              <a:t>四、电池电动势的测定</a:t>
            </a:r>
          </a:p>
        </p:txBody>
      </p:sp>
      <p:sp>
        <p:nvSpPr>
          <p:cNvPr id="189445" name="Text Box 5"/>
          <p:cNvSpPr txBox="1">
            <a:spLocks noChangeArrowheads="1"/>
          </p:cNvSpPr>
          <p:nvPr/>
        </p:nvSpPr>
        <p:spPr bwMode="auto">
          <a:xfrm>
            <a:off x="193759" y="743304"/>
            <a:ext cx="44640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楷体_GB2312" pitchFamily="49" charset="-122"/>
                <a:ea typeface="楷体_GB2312" pitchFamily="49" charset="-122"/>
              </a:rPr>
              <a:t>2. </a:t>
            </a:r>
            <a:r>
              <a:rPr lang="zh-CN" altLang="en-US" sz="2400" b="1" dirty="0">
                <a:latin typeface="楷体_GB2312" pitchFamily="49" charset="-122"/>
                <a:ea typeface="楷体_GB2312" pitchFamily="49" charset="-122"/>
              </a:rPr>
              <a:t>标准电池（</a:t>
            </a:r>
            <a:r>
              <a:rPr lang="en-US" altLang="zh-CN" sz="2400" b="1" dirty="0" err="1">
                <a:latin typeface="楷体_GB2312" pitchFamily="49" charset="-122"/>
                <a:ea typeface="楷体_GB2312" pitchFamily="49" charset="-122"/>
              </a:rPr>
              <a:t>Es</a:t>
            </a:r>
            <a:r>
              <a:rPr lang="zh-CN" altLang="en-US" sz="2400" b="1" dirty="0">
                <a:latin typeface="楷体_GB2312" pitchFamily="49" charset="-122"/>
                <a:ea typeface="楷体_GB2312" pitchFamily="49" charset="-122"/>
              </a:rPr>
              <a:t>） </a:t>
            </a:r>
          </a:p>
        </p:txBody>
      </p:sp>
      <p:sp>
        <p:nvSpPr>
          <p:cNvPr id="189446" name="Text Box 6"/>
          <p:cNvSpPr txBox="1">
            <a:spLocks noChangeArrowheads="1"/>
          </p:cNvSpPr>
          <p:nvPr/>
        </p:nvSpPr>
        <p:spPr bwMode="auto">
          <a:xfrm>
            <a:off x="335363" y="1211342"/>
            <a:ext cx="726222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spcBef>
                <a:spcPct val="50000"/>
              </a:spcBef>
            </a:pPr>
            <a:r>
              <a:rPr kumimoji="1" lang="en-US" altLang="zh-CN" sz="2400" b="1" dirty="0">
                <a:latin typeface="楷体_GB2312" pitchFamily="49" charset="-122"/>
                <a:ea typeface="楷体_GB2312" pitchFamily="49" charset="-122"/>
              </a:rPr>
              <a:t>    </a:t>
            </a:r>
            <a:r>
              <a:rPr kumimoji="1" lang="zh-CN" altLang="en-US" sz="2400" b="1" dirty="0">
                <a:latin typeface="楷体_GB2312" pitchFamily="49" charset="-122"/>
                <a:ea typeface="楷体_GB2312" pitchFamily="49" charset="-122"/>
              </a:rPr>
              <a:t>韦斯顿标准电池是实验室中测定电动势时最为常用的，它的正极为</a:t>
            </a:r>
            <a:r>
              <a:rPr kumimoji="1" lang="en-US" altLang="zh-CN" sz="2400" b="1" dirty="0">
                <a:latin typeface="楷体_GB2312" pitchFamily="49" charset="-122"/>
                <a:ea typeface="楷体_GB2312" pitchFamily="49" charset="-122"/>
              </a:rPr>
              <a:t>Hg</a:t>
            </a:r>
            <a:r>
              <a:rPr kumimoji="1" lang="zh-CN" altLang="en-US" sz="2400" b="1" dirty="0">
                <a:latin typeface="楷体_GB2312" pitchFamily="49" charset="-122"/>
                <a:ea typeface="楷体_GB2312" pitchFamily="49" charset="-122"/>
              </a:rPr>
              <a:t>和</a:t>
            </a:r>
            <a:r>
              <a:rPr kumimoji="1" lang="en-US" altLang="zh-CN" sz="2400" b="1" dirty="0">
                <a:latin typeface="楷体_GB2312" pitchFamily="49" charset="-122"/>
                <a:ea typeface="楷体_GB2312" pitchFamily="49" charset="-122"/>
              </a:rPr>
              <a:t>Hg</a:t>
            </a:r>
            <a:r>
              <a:rPr kumimoji="1" lang="en-US" altLang="zh-CN" sz="2400" b="1" baseline="-25000" dirty="0">
                <a:latin typeface="楷体_GB2312" pitchFamily="49" charset="-122"/>
                <a:ea typeface="楷体_GB2312" pitchFamily="49" charset="-122"/>
              </a:rPr>
              <a:t>2</a:t>
            </a:r>
            <a:r>
              <a:rPr kumimoji="1" lang="en-US" altLang="zh-CN" sz="2400" b="1" dirty="0">
                <a:latin typeface="楷体_GB2312" pitchFamily="49" charset="-122"/>
                <a:ea typeface="楷体_GB2312" pitchFamily="49" charset="-122"/>
              </a:rPr>
              <a:t>SO</a:t>
            </a:r>
            <a:r>
              <a:rPr kumimoji="1" lang="en-US" altLang="zh-CN" sz="2400" b="1" baseline="-25000" dirty="0">
                <a:latin typeface="楷体_GB2312" pitchFamily="49" charset="-122"/>
                <a:ea typeface="楷体_GB2312" pitchFamily="49" charset="-122"/>
              </a:rPr>
              <a:t>4</a:t>
            </a:r>
            <a:r>
              <a:rPr kumimoji="1" lang="zh-CN" altLang="en-US" sz="2400" b="1" dirty="0">
                <a:latin typeface="楷体_GB2312" pitchFamily="49" charset="-122"/>
                <a:ea typeface="楷体_GB2312" pitchFamily="49" charset="-122"/>
              </a:rPr>
              <a:t>的糊状物，负极为含</a:t>
            </a:r>
            <a:r>
              <a:rPr kumimoji="1" lang="en-US" altLang="zh-CN" sz="2400" b="1" dirty="0">
                <a:latin typeface="楷体_GB2312" pitchFamily="49" charset="-122"/>
                <a:ea typeface="楷体_GB2312" pitchFamily="49" charset="-122"/>
              </a:rPr>
              <a:t>Cd 12.5%</a:t>
            </a:r>
            <a:r>
              <a:rPr kumimoji="1" lang="zh-CN" altLang="en-US" sz="2400" b="1" dirty="0">
                <a:latin typeface="楷体_GB2312" pitchFamily="49" charset="-122"/>
                <a:ea typeface="楷体_GB2312" pitchFamily="49" charset="-122"/>
              </a:rPr>
              <a:t>的镉汞齐 ，正、负极均浸入</a:t>
            </a:r>
            <a:r>
              <a:rPr kumimoji="1" lang="en-US" altLang="zh-CN" sz="2400" b="1" dirty="0">
                <a:latin typeface="楷体_GB2312" pitchFamily="49" charset="-122"/>
                <a:ea typeface="楷体_GB2312" pitchFamily="49" charset="-122"/>
              </a:rPr>
              <a:t>CdSO</a:t>
            </a:r>
            <a:r>
              <a:rPr kumimoji="1" lang="en-US" altLang="zh-CN" sz="2400" b="1" baseline="-25000" dirty="0">
                <a:latin typeface="楷体_GB2312" pitchFamily="49" charset="-122"/>
                <a:ea typeface="楷体_GB2312" pitchFamily="49" charset="-122"/>
              </a:rPr>
              <a:t>4</a:t>
            </a:r>
            <a:r>
              <a:rPr kumimoji="1" lang="en-US" altLang="zh-CN" sz="2400" b="1" dirty="0">
                <a:latin typeface="楷体_GB2312" pitchFamily="49" charset="-122"/>
                <a:ea typeface="楷体_GB2312" pitchFamily="49" charset="-122"/>
                <a:sym typeface="Symbol" pitchFamily="18" charset="2"/>
              </a:rPr>
              <a:t></a:t>
            </a:r>
            <a:r>
              <a:rPr kumimoji="1" lang="en-US" altLang="zh-CN" sz="2400" b="1" dirty="0">
                <a:latin typeface="楷体_GB2312" pitchFamily="49" charset="-122"/>
                <a:ea typeface="楷体_GB2312" pitchFamily="49" charset="-122"/>
              </a:rPr>
              <a:t>8/3H</a:t>
            </a:r>
            <a:r>
              <a:rPr kumimoji="1" lang="en-US" altLang="zh-CN" sz="2400" b="1" baseline="-25000" dirty="0">
                <a:latin typeface="楷体_GB2312" pitchFamily="49" charset="-122"/>
                <a:ea typeface="楷体_GB2312" pitchFamily="49" charset="-122"/>
              </a:rPr>
              <a:t>2</a:t>
            </a:r>
            <a:r>
              <a:rPr kumimoji="1" lang="en-US" altLang="zh-CN" sz="2400" b="1" dirty="0">
                <a:latin typeface="楷体_GB2312" pitchFamily="49" charset="-122"/>
                <a:ea typeface="楷体_GB2312" pitchFamily="49" charset="-122"/>
              </a:rPr>
              <a:t>O</a:t>
            </a:r>
            <a:r>
              <a:rPr kumimoji="1" lang="zh-CN" altLang="en-US" sz="2400" b="1" dirty="0">
                <a:latin typeface="楷体_GB2312" pitchFamily="49" charset="-122"/>
                <a:ea typeface="楷体_GB2312" pitchFamily="49" charset="-122"/>
              </a:rPr>
              <a:t>晶体的饱和溶液中。  </a:t>
            </a:r>
          </a:p>
        </p:txBody>
      </p:sp>
      <p:sp>
        <p:nvSpPr>
          <p:cNvPr id="189447" name="Text Box 7"/>
          <p:cNvSpPr txBox="1">
            <a:spLocks noChangeArrowheads="1"/>
          </p:cNvSpPr>
          <p:nvPr/>
        </p:nvSpPr>
        <p:spPr bwMode="auto">
          <a:xfrm>
            <a:off x="1043087" y="4174913"/>
            <a:ext cx="913993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kumimoji="1" lang="zh-CN" altLang="en-US" sz="2400" b="1" dirty="0">
                <a:latin typeface="Times New Roman" pitchFamily="18" charset="0"/>
                <a:ea typeface="楷体_GB2312" pitchFamily="49" charset="-122"/>
              </a:rPr>
              <a:t>正极反应  </a:t>
            </a:r>
            <a:r>
              <a:rPr kumimoji="1" lang="en-US" altLang="zh-CN" sz="2400" b="1" dirty="0">
                <a:solidFill>
                  <a:srgbClr val="CC6600"/>
                </a:solidFill>
                <a:latin typeface="Times New Roman" pitchFamily="18" charset="0"/>
                <a:ea typeface="楷体_GB2312" pitchFamily="49" charset="-122"/>
              </a:rPr>
              <a:t>HgSO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dirty="0">
                <a:solidFill>
                  <a:srgbClr val="CC6600"/>
                </a:solidFill>
                <a:latin typeface="Times New Roman" pitchFamily="18" charset="0"/>
                <a:ea typeface="楷体_GB2312" pitchFamily="49" charset="-122"/>
              </a:rPr>
              <a:t>(s) +2e  </a:t>
            </a:r>
            <a:r>
              <a:rPr kumimoji="1" lang="en-US" altLang="zh-CN" sz="2400" b="1" dirty="0">
                <a:solidFill>
                  <a:srgbClr val="CC6600"/>
                </a:solidFill>
                <a:latin typeface="Times New Roman" pitchFamily="18" charset="0"/>
                <a:ea typeface="楷体_GB2312" pitchFamily="49" charset="-122"/>
                <a:sym typeface="Symbol" pitchFamily="18" charset="2"/>
              </a:rPr>
              <a:t></a:t>
            </a:r>
            <a:r>
              <a:rPr kumimoji="1" lang="en-US" altLang="zh-CN" sz="2400" b="1" dirty="0">
                <a:solidFill>
                  <a:srgbClr val="CC6600"/>
                </a:solidFill>
                <a:latin typeface="Times New Roman" pitchFamily="18" charset="0"/>
                <a:ea typeface="楷体_GB2312" pitchFamily="49" charset="-122"/>
              </a:rPr>
              <a:t>2Hg(l) + 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baseline="38000" dirty="0">
                <a:solidFill>
                  <a:srgbClr val="CC6600"/>
                </a:solidFill>
                <a:latin typeface="Times New Roman" pitchFamily="18" charset="0"/>
                <a:ea typeface="楷体_GB2312" pitchFamily="49" charset="-122"/>
              </a:rPr>
              <a:t>2-</a:t>
            </a:r>
            <a:endParaRPr kumimoji="1" lang="en-US" altLang="zh-CN" sz="2400" b="1" dirty="0">
              <a:solidFill>
                <a:srgbClr val="CC6600"/>
              </a:solidFill>
              <a:latin typeface="Times New Roman" pitchFamily="18" charset="0"/>
              <a:ea typeface="楷体_GB2312" pitchFamily="49" charset="-122"/>
            </a:endParaRPr>
          </a:p>
          <a:p>
            <a:pPr>
              <a:lnSpc>
                <a:spcPct val="200000"/>
              </a:lnSpc>
              <a:spcBef>
                <a:spcPct val="50000"/>
              </a:spcBef>
            </a:pPr>
            <a:r>
              <a:rPr kumimoji="1" lang="zh-CN" altLang="en-US" sz="2400" b="1" dirty="0">
                <a:latin typeface="Times New Roman" pitchFamily="18" charset="0"/>
                <a:ea typeface="楷体_GB2312" pitchFamily="49" charset="-122"/>
              </a:rPr>
              <a:t>负极反应  </a:t>
            </a:r>
            <a:r>
              <a:rPr kumimoji="1" lang="en-US" altLang="zh-CN" sz="2400" b="1" dirty="0">
                <a:solidFill>
                  <a:srgbClr val="CC6600"/>
                </a:solidFill>
                <a:latin typeface="Times New Roman" pitchFamily="18" charset="0"/>
                <a:ea typeface="楷体_GB2312" pitchFamily="49" charset="-122"/>
              </a:rPr>
              <a:t>Cd(Hg</a:t>
            </a:r>
            <a:r>
              <a:rPr kumimoji="1" lang="zh-CN" altLang="en-US" sz="2400" b="1" dirty="0">
                <a:solidFill>
                  <a:srgbClr val="CC6600"/>
                </a:solidFill>
                <a:latin typeface="Times New Roman" pitchFamily="18" charset="0"/>
                <a:ea typeface="楷体_GB2312" pitchFamily="49" charset="-122"/>
              </a:rPr>
              <a:t>齐</a:t>
            </a:r>
            <a:r>
              <a:rPr kumimoji="1" lang="en-US" altLang="zh-CN" sz="2400" b="1" dirty="0">
                <a:solidFill>
                  <a:srgbClr val="CC6600"/>
                </a:solidFill>
                <a:latin typeface="Times New Roman" pitchFamily="18" charset="0"/>
                <a:ea typeface="楷体_GB2312" pitchFamily="49" charset="-122"/>
              </a:rPr>
              <a:t>) + 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baseline="38000" dirty="0">
                <a:solidFill>
                  <a:srgbClr val="CC6600"/>
                </a:solidFill>
                <a:latin typeface="Times New Roman" pitchFamily="18" charset="0"/>
                <a:ea typeface="楷体_GB2312" pitchFamily="49" charset="-122"/>
              </a:rPr>
              <a:t>2- </a:t>
            </a:r>
            <a:r>
              <a:rPr kumimoji="1" lang="en-US" altLang="zh-CN" sz="2400" b="1" dirty="0">
                <a:solidFill>
                  <a:srgbClr val="CC6600"/>
                </a:solidFill>
                <a:latin typeface="Times New Roman" pitchFamily="18" charset="0"/>
                <a:ea typeface="楷体_GB2312" pitchFamily="49" charset="-122"/>
                <a:sym typeface="Symbol" pitchFamily="18" charset="2"/>
              </a:rPr>
              <a:t></a:t>
            </a:r>
            <a:r>
              <a:rPr kumimoji="1" lang="en-US" altLang="zh-CN" sz="2400" b="1" baseline="38000" dirty="0">
                <a:solidFill>
                  <a:srgbClr val="CC6600"/>
                </a:solidFill>
                <a:latin typeface="Times New Roman" pitchFamily="18" charset="0"/>
                <a:ea typeface="楷体_GB2312" pitchFamily="49" charset="-122"/>
              </a:rPr>
              <a:t> </a:t>
            </a:r>
            <a:r>
              <a:rPr kumimoji="1" lang="en-US" altLang="zh-CN" sz="2400" b="1" dirty="0">
                <a:solidFill>
                  <a:srgbClr val="CC6600"/>
                </a:solidFill>
                <a:latin typeface="Times New Roman" pitchFamily="18" charset="0"/>
                <a:ea typeface="楷体_GB2312" pitchFamily="49" charset="-122"/>
              </a:rPr>
              <a:t>2e</a:t>
            </a:r>
            <a:r>
              <a:rPr kumimoji="1" lang="en-US" altLang="zh-CN" sz="2400" b="1" baseline="30000" dirty="0">
                <a:solidFill>
                  <a:srgbClr val="CC6600"/>
                </a:solidFill>
                <a:latin typeface="Times New Roman" pitchFamily="18" charset="0"/>
                <a:ea typeface="楷体_GB2312" pitchFamily="49" charset="-122"/>
                <a:sym typeface="Symbol" pitchFamily="18" charset="2"/>
              </a:rPr>
              <a:t></a:t>
            </a:r>
            <a:r>
              <a:rPr kumimoji="1" lang="en-US" altLang="zh-CN" sz="2400" b="1" baseline="30000" dirty="0">
                <a:solidFill>
                  <a:srgbClr val="CC6600"/>
                </a:solidFill>
                <a:latin typeface="Times New Roman" pitchFamily="18" charset="0"/>
                <a:ea typeface="楷体_GB2312" pitchFamily="49" charset="-122"/>
              </a:rPr>
              <a:t>     </a:t>
            </a:r>
            <a:r>
              <a:rPr kumimoji="1" lang="en-US" altLang="zh-CN" sz="2400" b="1" dirty="0">
                <a:solidFill>
                  <a:srgbClr val="CC6600"/>
                </a:solidFill>
                <a:latin typeface="Times New Roman" pitchFamily="18" charset="0"/>
                <a:ea typeface="楷体_GB2312" pitchFamily="49" charset="-122"/>
                <a:sym typeface="Symbol" pitchFamily="18" charset="2"/>
              </a:rPr>
              <a:t></a:t>
            </a:r>
            <a:r>
              <a:rPr kumimoji="1" lang="en-US" altLang="zh-CN" sz="2400" b="1" baseline="38000" dirty="0">
                <a:solidFill>
                  <a:srgbClr val="CC6600"/>
                </a:solidFill>
                <a:latin typeface="Times New Roman" pitchFamily="18" charset="0"/>
                <a:ea typeface="楷体_GB2312" pitchFamily="49" charset="-122"/>
              </a:rPr>
              <a:t> </a:t>
            </a:r>
            <a:r>
              <a:rPr kumimoji="1" lang="en-US" altLang="zh-CN" sz="2400" b="1" dirty="0">
                <a:solidFill>
                  <a:srgbClr val="CC6600"/>
                </a:solidFill>
                <a:latin typeface="Times New Roman" pitchFamily="18" charset="0"/>
                <a:ea typeface="楷体_GB2312" pitchFamily="49" charset="-122"/>
              </a:rPr>
              <a:t>CdSO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dirty="0">
                <a:solidFill>
                  <a:srgbClr val="CC6600"/>
                </a:solidFill>
                <a:latin typeface="Times New Roman" pitchFamily="18" charset="0"/>
                <a:ea typeface="楷体_GB2312" pitchFamily="49" charset="-122"/>
              </a:rPr>
              <a:t> (s) </a:t>
            </a:r>
          </a:p>
          <a:p>
            <a:pPr>
              <a:lnSpc>
                <a:spcPct val="200000"/>
              </a:lnSpc>
              <a:spcBef>
                <a:spcPct val="50000"/>
              </a:spcBef>
            </a:pPr>
            <a:r>
              <a:rPr kumimoji="1" lang="zh-CN" altLang="en-US" sz="2400" b="1" dirty="0">
                <a:latin typeface="Times New Roman" pitchFamily="18" charset="0"/>
                <a:ea typeface="楷体_GB2312" pitchFamily="49" charset="-122"/>
              </a:rPr>
              <a:t>电池反应  </a:t>
            </a:r>
            <a:r>
              <a:rPr kumimoji="1" lang="en-US" altLang="zh-CN" sz="2400" b="1" dirty="0">
                <a:solidFill>
                  <a:srgbClr val="CC6600"/>
                </a:solidFill>
                <a:latin typeface="Times New Roman" pitchFamily="18" charset="0"/>
                <a:ea typeface="楷体_GB2312" pitchFamily="49" charset="-122"/>
              </a:rPr>
              <a:t>Cd(Hg</a:t>
            </a:r>
            <a:r>
              <a:rPr kumimoji="1" lang="zh-CN" altLang="en-US" sz="2400" b="1" dirty="0">
                <a:solidFill>
                  <a:srgbClr val="CC6600"/>
                </a:solidFill>
                <a:latin typeface="Times New Roman" pitchFamily="18" charset="0"/>
                <a:ea typeface="楷体_GB2312" pitchFamily="49" charset="-122"/>
              </a:rPr>
              <a:t>齐</a:t>
            </a:r>
            <a:r>
              <a:rPr kumimoji="1" lang="en-US" altLang="zh-CN" sz="2400" b="1" dirty="0">
                <a:solidFill>
                  <a:srgbClr val="CC6600"/>
                </a:solidFill>
                <a:latin typeface="Times New Roman" pitchFamily="18" charset="0"/>
                <a:ea typeface="楷体_GB2312" pitchFamily="49" charset="-122"/>
              </a:rPr>
              <a:t>) + HgSO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dirty="0">
                <a:solidFill>
                  <a:srgbClr val="CC6600"/>
                </a:solidFill>
                <a:latin typeface="Times New Roman" pitchFamily="18" charset="0"/>
                <a:ea typeface="楷体_GB2312" pitchFamily="49" charset="-122"/>
              </a:rPr>
              <a:t>(s) </a:t>
            </a:r>
            <a:r>
              <a:rPr kumimoji="1" lang="en-US" altLang="zh-CN" sz="2400" b="1" dirty="0">
                <a:solidFill>
                  <a:srgbClr val="CC6600"/>
                </a:solidFill>
                <a:latin typeface="Times New Roman" pitchFamily="18" charset="0"/>
                <a:ea typeface="楷体_GB2312" pitchFamily="49" charset="-122"/>
                <a:sym typeface="Symbol" pitchFamily="18" charset="2"/>
              </a:rPr>
              <a:t></a:t>
            </a:r>
            <a:r>
              <a:rPr kumimoji="1" lang="en-US" altLang="zh-CN" sz="2400" b="1" dirty="0">
                <a:solidFill>
                  <a:srgbClr val="CC6600"/>
                </a:solidFill>
                <a:latin typeface="Times New Roman" pitchFamily="18" charset="0"/>
                <a:ea typeface="楷体_GB2312" pitchFamily="49" charset="-122"/>
              </a:rPr>
              <a:t> 2Hg(l) + CdSO</a:t>
            </a:r>
            <a:r>
              <a:rPr kumimoji="1" lang="en-US" altLang="zh-CN" sz="2400" b="1" baseline="-25000" dirty="0">
                <a:solidFill>
                  <a:srgbClr val="CC6600"/>
                </a:solidFill>
                <a:latin typeface="Times New Roman" pitchFamily="18" charset="0"/>
                <a:ea typeface="楷体_GB2312" pitchFamily="49" charset="-122"/>
              </a:rPr>
              <a:t>4</a:t>
            </a:r>
            <a:r>
              <a:rPr kumimoji="1" lang="en-US" altLang="zh-CN" sz="2400" b="1" dirty="0">
                <a:solidFill>
                  <a:srgbClr val="CC6600"/>
                </a:solidFill>
                <a:latin typeface="Times New Roman" pitchFamily="18" charset="0"/>
                <a:ea typeface="楷体_GB2312" pitchFamily="49" charset="-122"/>
              </a:rPr>
              <a:t> (s)</a:t>
            </a:r>
            <a:endParaRPr kumimoji="1" lang="en-US" altLang="zh-CN" sz="2400" b="1" dirty="0">
              <a:latin typeface="Times New Roman" pitchFamily="18" charset="0"/>
              <a:ea typeface="楷体_GB2312" pitchFamily="49" charset="-122"/>
            </a:endParaRPr>
          </a:p>
        </p:txBody>
      </p:sp>
      <p:grpSp>
        <p:nvGrpSpPr>
          <p:cNvPr id="189513" name="Group 73"/>
          <p:cNvGrpSpPr>
            <a:grpSpLocks/>
          </p:cNvGrpSpPr>
          <p:nvPr/>
        </p:nvGrpSpPr>
        <p:grpSpPr bwMode="auto">
          <a:xfrm>
            <a:off x="7481706" y="743304"/>
            <a:ext cx="4392613" cy="3462338"/>
            <a:chOff x="3152" y="1480"/>
            <a:chExt cx="2767" cy="2181"/>
          </a:xfrm>
        </p:grpSpPr>
        <p:sp>
          <p:nvSpPr>
            <p:cNvPr id="189451" name="Text Box 11"/>
            <p:cNvSpPr txBox="1">
              <a:spLocks noChangeArrowheads="1"/>
            </p:cNvSpPr>
            <p:nvPr/>
          </p:nvSpPr>
          <p:spPr bwMode="auto">
            <a:xfrm>
              <a:off x="3466" y="3430"/>
              <a:ext cx="221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b="1" dirty="0">
                  <a:solidFill>
                    <a:srgbClr val="0033CC"/>
                  </a:solidFill>
                  <a:latin typeface="楷体_GB2312" pitchFamily="49" charset="-122"/>
                  <a:ea typeface="楷体_GB2312" pitchFamily="49" charset="-122"/>
                </a:rPr>
                <a:t>Weston</a:t>
              </a:r>
              <a:r>
                <a:rPr lang="zh-CN" altLang="en-US" b="1" dirty="0">
                  <a:solidFill>
                    <a:srgbClr val="0033CC"/>
                  </a:solidFill>
                  <a:latin typeface="楷体_GB2312" pitchFamily="49" charset="-122"/>
                  <a:ea typeface="楷体_GB2312" pitchFamily="49" charset="-122"/>
                </a:rPr>
                <a:t>标准电池示意图</a:t>
              </a:r>
            </a:p>
          </p:txBody>
        </p:sp>
        <p:sp>
          <p:nvSpPr>
            <p:cNvPr id="189453" name="Rectangle 13"/>
            <p:cNvSpPr>
              <a:spLocks noChangeArrowheads="1"/>
            </p:cNvSpPr>
            <p:nvPr/>
          </p:nvSpPr>
          <p:spPr bwMode="auto">
            <a:xfrm>
              <a:off x="3891" y="1480"/>
              <a:ext cx="425" cy="217"/>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4" name="Line 14"/>
            <p:cNvSpPr>
              <a:spLocks noChangeShapeType="1"/>
            </p:cNvSpPr>
            <p:nvPr/>
          </p:nvSpPr>
          <p:spPr bwMode="auto">
            <a:xfrm>
              <a:off x="3933" y="1697"/>
              <a:ext cx="0" cy="130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5" name="Line 15"/>
            <p:cNvSpPr>
              <a:spLocks noChangeShapeType="1"/>
            </p:cNvSpPr>
            <p:nvPr/>
          </p:nvSpPr>
          <p:spPr bwMode="auto">
            <a:xfrm>
              <a:off x="4273" y="1697"/>
              <a:ext cx="0" cy="3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6" name="Line 16"/>
            <p:cNvSpPr>
              <a:spLocks noChangeShapeType="1"/>
            </p:cNvSpPr>
            <p:nvPr/>
          </p:nvSpPr>
          <p:spPr bwMode="auto">
            <a:xfrm>
              <a:off x="4273" y="2046"/>
              <a:ext cx="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7" name="Rectangle 17"/>
            <p:cNvSpPr>
              <a:spLocks noChangeArrowheads="1"/>
            </p:cNvSpPr>
            <p:nvPr/>
          </p:nvSpPr>
          <p:spPr bwMode="auto">
            <a:xfrm>
              <a:off x="4528" y="1480"/>
              <a:ext cx="426" cy="217"/>
            </a:xfrm>
            <a:prstGeom prst="rect">
              <a:avLst/>
            </a:prstGeom>
            <a:solidFill>
              <a:srgbClr val="5F5F5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58" name="Line 18"/>
            <p:cNvSpPr>
              <a:spLocks noChangeShapeType="1"/>
            </p:cNvSpPr>
            <p:nvPr/>
          </p:nvSpPr>
          <p:spPr bwMode="auto">
            <a:xfrm>
              <a:off x="4570" y="1697"/>
              <a:ext cx="0" cy="34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59" name="Line 19"/>
            <p:cNvSpPr>
              <a:spLocks noChangeShapeType="1"/>
            </p:cNvSpPr>
            <p:nvPr/>
          </p:nvSpPr>
          <p:spPr bwMode="auto">
            <a:xfrm>
              <a:off x="4910" y="1697"/>
              <a:ext cx="0" cy="126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0" name="Line 20"/>
            <p:cNvSpPr>
              <a:spLocks noChangeShapeType="1"/>
            </p:cNvSpPr>
            <p:nvPr/>
          </p:nvSpPr>
          <p:spPr bwMode="auto">
            <a:xfrm>
              <a:off x="4273" y="2221"/>
              <a:ext cx="29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1" name="Line 21"/>
            <p:cNvSpPr>
              <a:spLocks noChangeShapeType="1"/>
            </p:cNvSpPr>
            <p:nvPr/>
          </p:nvSpPr>
          <p:spPr bwMode="auto">
            <a:xfrm>
              <a:off x="4273" y="2221"/>
              <a:ext cx="0" cy="7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2" name="Line 22"/>
            <p:cNvSpPr>
              <a:spLocks noChangeShapeType="1"/>
            </p:cNvSpPr>
            <p:nvPr/>
          </p:nvSpPr>
          <p:spPr bwMode="auto">
            <a:xfrm>
              <a:off x="4570" y="2221"/>
              <a:ext cx="0" cy="74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3" name="Oval 23" descr="宽上对角线"/>
            <p:cNvSpPr>
              <a:spLocks noChangeArrowheads="1"/>
            </p:cNvSpPr>
            <p:nvPr/>
          </p:nvSpPr>
          <p:spPr bwMode="auto">
            <a:xfrm>
              <a:off x="3933" y="2832"/>
              <a:ext cx="339" cy="305"/>
            </a:xfrm>
            <a:prstGeom prst="ellipse">
              <a:avLst/>
            </a:prstGeom>
            <a:pattFill prst="wdUpDiag">
              <a:fgClr>
                <a:srgbClr val="FF9900"/>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4" name="Oval 24"/>
            <p:cNvSpPr>
              <a:spLocks noChangeArrowheads="1"/>
            </p:cNvSpPr>
            <p:nvPr/>
          </p:nvSpPr>
          <p:spPr bwMode="auto">
            <a:xfrm>
              <a:off x="4570" y="2832"/>
              <a:ext cx="340" cy="305"/>
            </a:xfrm>
            <a:prstGeom prst="ellipse">
              <a:avLst/>
            </a:prstGeom>
            <a:solidFill>
              <a:srgbClr val="96969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465" name="Line 25"/>
            <p:cNvSpPr>
              <a:spLocks noChangeShapeType="1"/>
            </p:cNvSpPr>
            <p:nvPr/>
          </p:nvSpPr>
          <p:spPr bwMode="auto">
            <a:xfrm>
              <a:off x="3934" y="1829"/>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6" name="Line 26"/>
            <p:cNvSpPr>
              <a:spLocks noChangeShapeType="1"/>
            </p:cNvSpPr>
            <p:nvPr/>
          </p:nvSpPr>
          <p:spPr bwMode="auto">
            <a:xfrm>
              <a:off x="3976" y="1917"/>
              <a:ext cx="2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7" name="Line 27"/>
            <p:cNvSpPr>
              <a:spLocks noChangeShapeType="1"/>
            </p:cNvSpPr>
            <p:nvPr/>
          </p:nvSpPr>
          <p:spPr bwMode="auto">
            <a:xfrm>
              <a:off x="3934" y="2004"/>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8" name="Line 28"/>
            <p:cNvSpPr>
              <a:spLocks noChangeShapeType="1"/>
            </p:cNvSpPr>
            <p:nvPr/>
          </p:nvSpPr>
          <p:spPr bwMode="auto">
            <a:xfrm>
              <a:off x="3934" y="2135"/>
              <a:ext cx="976"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69" name="Line 29"/>
            <p:cNvSpPr>
              <a:spLocks noChangeShapeType="1"/>
            </p:cNvSpPr>
            <p:nvPr/>
          </p:nvSpPr>
          <p:spPr bwMode="auto">
            <a:xfrm>
              <a:off x="3934" y="2221"/>
              <a:ext cx="93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0" name="Line 30"/>
            <p:cNvSpPr>
              <a:spLocks noChangeShapeType="1"/>
            </p:cNvSpPr>
            <p:nvPr/>
          </p:nvSpPr>
          <p:spPr bwMode="auto">
            <a:xfrm>
              <a:off x="4570" y="1829"/>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1" name="Line 31"/>
            <p:cNvSpPr>
              <a:spLocks noChangeShapeType="1"/>
            </p:cNvSpPr>
            <p:nvPr/>
          </p:nvSpPr>
          <p:spPr bwMode="auto">
            <a:xfrm>
              <a:off x="4656" y="1917"/>
              <a:ext cx="212"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2" name="Line 32"/>
            <p:cNvSpPr>
              <a:spLocks noChangeShapeType="1"/>
            </p:cNvSpPr>
            <p:nvPr/>
          </p:nvSpPr>
          <p:spPr bwMode="auto">
            <a:xfrm>
              <a:off x="4614" y="2004"/>
              <a:ext cx="2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3" name="Line 33"/>
            <p:cNvSpPr>
              <a:spLocks noChangeShapeType="1"/>
            </p:cNvSpPr>
            <p:nvPr/>
          </p:nvSpPr>
          <p:spPr bwMode="auto">
            <a:xfrm>
              <a:off x="3934" y="2309"/>
              <a:ext cx="2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4" name="Line 34"/>
            <p:cNvSpPr>
              <a:spLocks noChangeShapeType="1"/>
            </p:cNvSpPr>
            <p:nvPr/>
          </p:nvSpPr>
          <p:spPr bwMode="auto">
            <a:xfrm>
              <a:off x="4570" y="2309"/>
              <a:ext cx="29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5" name="Line 35"/>
            <p:cNvSpPr>
              <a:spLocks noChangeShapeType="1"/>
            </p:cNvSpPr>
            <p:nvPr/>
          </p:nvSpPr>
          <p:spPr bwMode="auto">
            <a:xfrm>
              <a:off x="3976" y="2396"/>
              <a:ext cx="298"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6" name="Line 36"/>
            <p:cNvSpPr>
              <a:spLocks noChangeShapeType="1"/>
            </p:cNvSpPr>
            <p:nvPr/>
          </p:nvSpPr>
          <p:spPr bwMode="auto">
            <a:xfrm>
              <a:off x="4614" y="2396"/>
              <a:ext cx="2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7" name="Line 37"/>
            <p:cNvSpPr>
              <a:spLocks noChangeShapeType="1"/>
            </p:cNvSpPr>
            <p:nvPr/>
          </p:nvSpPr>
          <p:spPr bwMode="auto">
            <a:xfrm>
              <a:off x="3934" y="2484"/>
              <a:ext cx="29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8" name="Line 38"/>
            <p:cNvSpPr>
              <a:spLocks noChangeShapeType="1"/>
            </p:cNvSpPr>
            <p:nvPr/>
          </p:nvSpPr>
          <p:spPr bwMode="auto">
            <a:xfrm>
              <a:off x="4614" y="2484"/>
              <a:ext cx="2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79" name="Line 39"/>
            <p:cNvSpPr>
              <a:spLocks noChangeShapeType="1"/>
            </p:cNvSpPr>
            <p:nvPr/>
          </p:nvSpPr>
          <p:spPr bwMode="auto">
            <a:xfrm>
              <a:off x="3934" y="2571"/>
              <a:ext cx="297"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80" name="Line 40"/>
            <p:cNvSpPr>
              <a:spLocks noChangeShapeType="1"/>
            </p:cNvSpPr>
            <p:nvPr/>
          </p:nvSpPr>
          <p:spPr bwMode="auto">
            <a:xfrm>
              <a:off x="4570" y="2571"/>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81" name="Text Box 41"/>
            <p:cNvSpPr txBox="1">
              <a:spLocks noChangeArrowheads="1"/>
            </p:cNvSpPr>
            <p:nvPr/>
          </p:nvSpPr>
          <p:spPr bwMode="auto">
            <a:xfrm>
              <a:off x="4876" y="2492"/>
              <a:ext cx="104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ea typeface="楷体_GB2312" pitchFamily="49" charset="-122"/>
                </a:rPr>
                <a:t>3CdSO</a:t>
              </a:r>
              <a:r>
                <a:rPr lang="en-US" altLang="zh-CN" sz="1600" b="1" baseline="-25000">
                  <a:latin typeface="Times New Roman" pitchFamily="18" charset="0"/>
                  <a:ea typeface="楷体_GB2312" pitchFamily="49" charset="-122"/>
                </a:rPr>
                <a:t>4</a:t>
              </a:r>
              <a:r>
                <a:rPr lang="en-US" altLang="zh-CN" sz="1600" b="1">
                  <a:latin typeface="Times New Roman" pitchFamily="18" charset="0"/>
                  <a:ea typeface="楷体_GB2312" pitchFamily="49" charset="-122"/>
                  <a:sym typeface="Symbol" pitchFamily="18" charset="2"/>
                </a:rPr>
                <a:t>8H</a:t>
              </a:r>
              <a:r>
                <a:rPr lang="en-US" altLang="zh-CN" sz="1600" b="1" baseline="-25000">
                  <a:latin typeface="Times New Roman" pitchFamily="18" charset="0"/>
                  <a:ea typeface="楷体_GB2312" pitchFamily="49" charset="-122"/>
                  <a:sym typeface="Symbol" pitchFamily="18" charset="2"/>
                </a:rPr>
                <a:t>2</a:t>
              </a:r>
              <a:r>
                <a:rPr lang="en-US" altLang="zh-CN" sz="1600" b="1">
                  <a:latin typeface="Times New Roman" pitchFamily="18" charset="0"/>
                  <a:ea typeface="楷体_GB2312" pitchFamily="49" charset="-122"/>
                  <a:sym typeface="Symbol" pitchFamily="18" charset="2"/>
                </a:rPr>
                <a:t>O</a:t>
              </a:r>
            </a:p>
          </p:txBody>
        </p:sp>
        <p:sp>
          <p:nvSpPr>
            <p:cNvPr id="189482" name="Line 42"/>
            <p:cNvSpPr>
              <a:spLocks noChangeShapeType="1"/>
            </p:cNvSpPr>
            <p:nvPr/>
          </p:nvSpPr>
          <p:spPr bwMode="auto">
            <a:xfrm flipV="1">
              <a:off x="4910" y="2701"/>
              <a:ext cx="171" cy="88"/>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84" name="Text Box 44"/>
            <p:cNvSpPr txBox="1">
              <a:spLocks noChangeArrowheads="1"/>
            </p:cNvSpPr>
            <p:nvPr/>
          </p:nvSpPr>
          <p:spPr bwMode="auto">
            <a:xfrm>
              <a:off x="4945" y="2750"/>
              <a:ext cx="7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ea typeface="楷体_GB2312" pitchFamily="49" charset="-122"/>
                </a:rPr>
                <a:t>Hg</a:t>
              </a:r>
              <a:r>
                <a:rPr lang="en-US" altLang="zh-CN" sz="1600" b="1" baseline="-25000">
                  <a:latin typeface="Times New Roman" pitchFamily="18" charset="0"/>
                  <a:ea typeface="楷体_GB2312" pitchFamily="49" charset="-122"/>
                </a:rPr>
                <a:t>2</a:t>
              </a:r>
              <a:r>
                <a:rPr lang="en-US" altLang="zh-CN" sz="1600" b="1">
                  <a:latin typeface="Times New Roman" pitchFamily="18" charset="0"/>
                  <a:ea typeface="楷体_GB2312" pitchFamily="49" charset="-122"/>
                </a:rPr>
                <a:t>SO</a:t>
              </a:r>
              <a:r>
                <a:rPr lang="en-US" altLang="zh-CN" sz="1600" b="1" baseline="-25000">
                  <a:latin typeface="Times New Roman" pitchFamily="18" charset="0"/>
                  <a:ea typeface="楷体_GB2312" pitchFamily="49" charset="-122"/>
                </a:rPr>
                <a:t>4</a:t>
              </a:r>
              <a:r>
                <a:rPr lang="en-US" altLang="zh-CN" sz="1600" b="1">
                  <a:latin typeface="Times New Roman" pitchFamily="18" charset="0"/>
                  <a:ea typeface="楷体_GB2312" pitchFamily="49" charset="-122"/>
                </a:rPr>
                <a:t>+Hg</a:t>
              </a:r>
            </a:p>
          </p:txBody>
        </p:sp>
        <p:sp>
          <p:nvSpPr>
            <p:cNvPr id="189485" name="Line 45"/>
            <p:cNvSpPr>
              <a:spLocks noChangeShapeType="1"/>
            </p:cNvSpPr>
            <p:nvPr/>
          </p:nvSpPr>
          <p:spPr bwMode="auto">
            <a:xfrm>
              <a:off x="4741" y="3050"/>
              <a:ext cx="340" cy="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86" name="Text Box 46"/>
            <p:cNvSpPr txBox="1">
              <a:spLocks noChangeArrowheads="1"/>
            </p:cNvSpPr>
            <p:nvPr/>
          </p:nvSpPr>
          <p:spPr bwMode="auto">
            <a:xfrm>
              <a:off x="5057" y="2931"/>
              <a:ext cx="38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ea typeface="楷体_GB2312" pitchFamily="49" charset="-122"/>
                </a:rPr>
                <a:t>Hg</a:t>
              </a:r>
            </a:p>
          </p:txBody>
        </p:sp>
        <p:grpSp>
          <p:nvGrpSpPr>
            <p:cNvPr id="189487" name="Group 47"/>
            <p:cNvGrpSpPr>
              <a:grpSpLocks/>
            </p:cNvGrpSpPr>
            <p:nvPr/>
          </p:nvGrpSpPr>
          <p:grpSpPr bwMode="auto">
            <a:xfrm>
              <a:off x="4740" y="3137"/>
              <a:ext cx="340" cy="275"/>
              <a:chOff x="2154" y="2704"/>
              <a:chExt cx="363" cy="286"/>
            </a:xfrm>
          </p:grpSpPr>
          <p:sp>
            <p:nvSpPr>
              <p:cNvPr id="189488" name="Line 48"/>
              <p:cNvSpPr>
                <a:spLocks noChangeShapeType="1"/>
              </p:cNvSpPr>
              <p:nvPr/>
            </p:nvSpPr>
            <p:spPr bwMode="auto">
              <a:xfrm>
                <a:off x="2154" y="2704"/>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89" name="Line 49"/>
              <p:cNvSpPr>
                <a:spLocks noChangeShapeType="1"/>
              </p:cNvSpPr>
              <p:nvPr/>
            </p:nvSpPr>
            <p:spPr bwMode="auto">
              <a:xfrm>
                <a:off x="2154" y="2795"/>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90" name="Text Box 50"/>
              <p:cNvSpPr txBox="1">
                <a:spLocks noChangeArrowheads="1"/>
              </p:cNvSpPr>
              <p:nvPr/>
            </p:nvSpPr>
            <p:spPr bwMode="auto">
              <a:xfrm>
                <a:off x="2154" y="2750"/>
                <a:ext cx="36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a:t>
                </a:r>
              </a:p>
            </p:txBody>
          </p:sp>
        </p:grpSp>
        <p:sp>
          <p:nvSpPr>
            <p:cNvPr id="189491" name="Line 51"/>
            <p:cNvSpPr>
              <a:spLocks noChangeShapeType="1"/>
            </p:cNvSpPr>
            <p:nvPr/>
          </p:nvSpPr>
          <p:spPr bwMode="auto">
            <a:xfrm flipH="1" flipV="1">
              <a:off x="3721" y="2875"/>
              <a:ext cx="213" cy="0"/>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92" name="Text Box 52"/>
            <p:cNvSpPr txBox="1">
              <a:spLocks noChangeArrowheads="1"/>
            </p:cNvSpPr>
            <p:nvPr/>
          </p:nvSpPr>
          <p:spPr bwMode="auto">
            <a:xfrm>
              <a:off x="3260" y="2703"/>
              <a:ext cx="935"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45000"/>
                </a:lnSpc>
                <a:spcBef>
                  <a:spcPct val="50000"/>
                </a:spcBef>
              </a:pPr>
              <a:r>
                <a:rPr lang="en-US" altLang="zh-CN" sz="1600" b="1">
                  <a:latin typeface="Times New Roman" pitchFamily="18" charset="0"/>
                  <a:ea typeface="楷体_GB2312" pitchFamily="49" charset="-122"/>
                </a:rPr>
                <a:t>3CdSO</a:t>
              </a:r>
              <a:r>
                <a:rPr lang="en-US" altLang="zh-CN" sz="1600" b="1" baseline="-25000">
                  <a:latin typeface="Times New Roman" pitchFamily="18" charset="0"/>
                  <a:ea typeface="楷体_GB2312" pitchFamily="49" charset="-122"/>
                </a:rPr>
                <a:t>4</a:t>
              </a:r>
            </a:p>
            <a:p>
              <a:pPr>
                <a:lnSpc>
                  <a:spcPct val="45000"/>
                </a:lnSpc>
                <a:spcBef>
                  <a:spcPct val="50000"/>
                </a:spcBef>
              </a:pPr>
              <a:r>
                <a:rPr lang="en-US" altLang="zh-CN" sz="1600" b="1">
                  <a:latin typeface="Times New Roman" pitchFamily="18" charset="0"/>
                  <a:ea typeface="楷体_GB2312" pitchFamily="49" charset="-122"/>
                  <a:sym typeface="Symbol" pitchFamily="18" charset="2"/>
                </a:rPr>
                <a:t>8H</a:t>
              </a:r>
              <a:r>
                <a:rPr lang="en-US" altLang="zh-CN" sz="1600" b="1" baseline="-25000">
                  <a:latin typeface="Times New Roman" pitchFamily="18" charset="0"/>
                  <a:ea typeface="楷体_GB2312" pitchFamily="49" charset="-122"/>
                  <a:sym typeface="Symbol" pitchFamily="18" charset="2"/>
                </a:rPr>
                <a:t>2</a:t>
              </a:r>
              <a:r>
                <a:rPr lang="en-US" altLang="zh-CN" sz="1600" b="1">
                  <a:latin typeface="Times New Roman" pitchFamily="18" charset="0"/>
                  <a:ea typeface="楷体_GB2312" pitchFamily="49" charset="-122"/>
                  <a:sym typeface="Symbol" pitchFamily="18" charset="2"/>
                </a:rPr>
                <a:t>O</a:t>
              </a:r>
            </a:p>
          </p:txBody>
        </p:sp>
        <p:sp>
          <p:nvSpPr>
            <p:cNvPr id="189493" name="Line 53"/>
            <p:cNvSpPr>
              <a:spLocks noChangeShapeType="1"/>
            </p:cNvSpPr>
            <p:nvPr/>
          </p:nvSpPr>
          <p:spPr bwMode="auto">
            <a:xfrm flipH="1">
              <a:off x="3763" y="3049"/>
              <a:ext cx="255" cy="1"/>
            </a:xfrm>
            <a:prstGeom prst="line">
              <a:avLst/>
            </a:prstGeom>
            <a:noFill/>
            <a:ln w="9525">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94" name="Text Box 54"/>
            <p:cNvSpPr txBox="1">
              <a:spLocks noChangeArrowheads="1"/>
            </p:cNvSpPr>
            <p:nvPr/>
          </p:nvSpPr>
          <p:spPr bwMode="auto">
            <a:xfrm>
              <a:off x="3152" y="2931"/>
              <a:ext cx="93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latin typeface="Times New Roman" pitchFamily="18" charset="0"/>
                  <a:ea typeface="楷体_GB2312" pitchFamily="49" charset="-122"/>
                </a:rPr>
                <a:t>Cd(Hg</a:t>
              </a:r>
              <a:r>
                <a:rPr lang="zh-CN" altLang="en-US" sz="1600" b="1">
                  <a:latin typeface="Times New Roman" pitchFamily="18" charset="0"/>
                  <a:ea typeface="楷体_GB2312" pitchFamily="49" charset="-122"/>
                </a:rPr>
                <a:t>齐</a:t>
              </a:r>
              <a:r>
                <a:rPr lang="en-US" altLang="zh-CN" sz="1600" b="1">
                  <a:latin typeface="Times New Roman" pitchFamily="18" charset="0"/>
                  <a:ea typeface="楷体_GB2312" pitchFamily="49" charset="-122"/>
                </a:rPr>
                <a:t>)</a:t>
              </a:r>
            </a:p>
          </p:txBody>
        </p:sp>
        <p:grpSp>
          <p:nvGrpSpPr>
            <p:cNvPr id="189495" name="Group 55"/>
            <p:cNvGrpSpPr>
              <a:grpSpLocks/>
            </p:cNvGrpSpPr>
            <p:nvPr/>
          </p:nvGrpSpPr>
          <p:grpSpPr bwMode="auto">
            <a:xfrm>
              <a:off x="3848" y="3133"/>
              <a:ext cx="382" cy="231"/>
              <a:chOff x="1202" y="2700"/>
              <a:chExt cx="408" cy="240"/>
            </a:xfrm>
          </p:grpSpPr>
          <p:sp>
            <p:nvSpPr>
              <p:cNvPr id="189496" name="Line 56"/>
              <p:cNvSpPr>
                <a:spLocks noChangeShapeType="1"/>
              </p:cNvSpPr>
              <p:nvPr/>
            </p:nvSpPr>
            <p:spPr bwMode="auto">
              <a:xfrm>
                <a:off x="1474" y="2704"/>
                <a:ext cx="0" cy="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97" name="Line 57"/>
              <p:cNvSpPr>
                <a:spLocks noChangeShapeType="1"/>
              </p:cNvSpPr>
              <p:nvPr/>
            </p:nvSpPr>
            <p:spPr bwMode="auto">
              <a:xfrm flipH="1">
                <a:off x="1202" y="2795"/>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498" name="Text Box 58"/>
              <p:cNvSpPr txBox="1">
                <a:spLocks noChangeArrowheads="1"/>
              </p:cNvSpPr>
              <p:nvPr/>
            </p:nvSpPr>
            <p:spPr bwMode="auto">
              <a:xfrm>
                <a:off x="1247" y="2700"/>
                <a:ext cx="363"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cs typeface="Arial" pitchFamily="34" charset="0"/>
                    <a:sym typeface="Symbol" pitchFamily="18" charset="2"/>
                  </a:rPr>
                  <a:t>_</a:t>
                </a:r>
              </a:p>
            </p:txBody>
          </p:sp>
        </p:grpSp>
        <p:sp>
          <p:nvSpPr>
            <p:cNvPr id="189499" name="Rectangle 59" descr="球体"/>
            <p:cNvSpPr>
              <a:spLocks noChangeArrowheads="1"/>
            </p:cNvSpPr>
            <p:nvPr/>
          </p:nvSpPr>
          <p:spPr bwMode="auto">
            <a:xfrm>
              <a:off x="3934" y="2745"/>
              <a:ext cx="340" cy="218"/>
            </a:xfrm>
            <a:prstGeom prst="rect">
              <a:avLst/>
            </a:prstGeom>
            <a:pattFill prst="sphere">
              <a:fgClr>
                <a:srgbClr val="99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500" name="Rectangle 60" descr="轮廓式菱形"/>
            <p:cNvSpPr>
              <a:spLocks noChangeArrowheads="1"/>
            </p:cNvSpPr>
            <p:nvPr/>
          </p:nvSpPr>
          <p:spPr bwMode="auto">
            <a:xfrm>
              <a:off x="4570" y="2832"/>
              <a:ext cx="340" cy="131"/>
            </a:xfrm>
            <a:prstGeom prst="rect">
              <a:avLst/>
            </a:prstGeom>
            <a:pattFill prst="openDmnd">
              <a:fgClr>
                <a:srgbClr val="0099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501" name="Rectangle 61" descr="球体"/>
            <p:cNvSpPr>
              <a:spLocks noChangeArrowheads="1"/>
            </p:cNvSpPr>
            <p:nvPr/>
          </p:nvSpPr>
          <p:spPr bwMode="auto">
            <a:xfrm>
              <a:off x="4570" y="2745"/>
              <a:ext cx="340" cy="87"/>
            </a:xfrm>
            <a:prstGeom prst="rect">
              <a:avLst/>
            </a:prstGeom>
            <a:pattFill prst="sphere">
              <a:fgClr>
                <a:srgbClr val="990000"/>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9502" name="Line 62"/>
            <p:cNvSpPr>
              <a:spLocks noChangeShapeType="1"/>
            </p:cNvSpPr>
            <p:nvPr/>
          </p:nvSpPr>
          <p:spPr bwMode="auto">
            <a:xfrm>
              <a:off x="3934" y="2571"/>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3" name="Line 63"/>
            <p:cNvSpPr>
              <a:spLocks noChangeShapeType="1"/>
            </p:cNvSpPr>
            <p:nvPr/>
          </p:nvSpPr>
          <p:spPr bwMode="auto">
            <a:xfrm>
              <a:off x="3934" y="2658"/>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4" name="Line 64"/>
            <p:cNvSpPr>
              <a:spLocks noChangeShapeType="1"/>
            </p:cNvSpPr>
            <p:nvPr/>
          </p:nvSpPr>
          <p:spPr bwMode="auto">
            <a:xfrm>
              <a:off x="4570" y="2571"/>
              <a:ext cx="340"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5" name="Line 65"/>
            <p:cNvSpPr>
              <a:spLocks noChangeShapeType="1"/>
            </p:cNvSpPr>
            <p:nvPr/>
          </p:nvSpPr>
          <p:spPr bwMode="auto">
            <a:xfrm>
              <a:off x="4614" y="2658"/>
              <a:ext cx="296"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6" name="Line 66"/>
            <p:cNvSpPr>
              <a:spLocks noChangeShapeType="1"/>
            </p:cNvSpPr>
            <p:nvPr/>
          </p:nvSpPr>
          <p:spPr bwMode="auto">
            <a:xfrm>
              <a:off x="3763" y="2091"/>
              <a:ext cx="383" cy="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7" name="Rectangle 67"/>
            <p:cNvSpPr>
              <a:spLocks noChangeArrowheads="1"/>
            </p:cNvSpPr>
            <p:nvPr/>
          </p:nvSpPr>
          <p:spPr bwMode="auto">
            <a:xfrm>
              <a:off x="3201" y="1888"/>
              <a:ext cx="632"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600" b="1">
                  <a:latin typeface="Times New Roman" pitchFamily="18" charset="0"/>
                  <a:ea typeface="楷体_GB2312" pitchFamily="49" charset="-122"/>
                </a:rPr>
                <a:t>CdSO</a:t>
              </a:r>
              <a:r>
                <a:rPr lang="en-US" altLang="zh-CN" sz="1600" b="1" baseline="-25000">
                  <a:latin typeface="Times New Roman" pitchFamily="18" charset="0"/>
                  <a:ea typeface="楷体_GB2312" pitchFamily="49" charset="-122"/>
                </a:rPr>
                <a:t>4</a:t>
              </a:r>
            </a:p>
            <a:p>
              <a:r>
                <a:rPr lang="zh-CN" altLang="en-US" sz="1600" b="1">
                  <a:latin typeface="Times New Roman" pitchFamily="18" charset="0"/>
                  <a:ea typeface="楷体_GB2312" pitchFamily="49" charset="-122"/>
                </a:rPr>
                <a:t>饱和溶液</a:t>
              </a:r>
              <a:endParaRPr lang="zh-CN" altLang="en-US" sz="1600" b="1" baseline="-25000">
                <a:latin typeface="Times New Roman" pitchFamily="18" charset="0"/>
                <a:ea typeface="楷体_GB2312" pitchFamily="49" charset="-122"/>
              </a:endParaRPr>
            </a:p>
          </p:txBody>
        </p:sp>
        <p:sp>
          <p:nvSpPr>
            <p:cNvPr id="189508" name="Line 68"/>
            <p:cNvSpPr>
              <a:spLocks noChangeShapeType="1"/>
            </p:cNvSpPr>
            <p:nvPr/>
          </p:nvSpPr>
          <p:spPr bwMode="auto">
            <a:xfrm>
              <a:off x="4614" y="2003"/>
              <a:ext cx="254"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09" name="Line 69"/>
            <p:cNvSpPr>
              <a:spLocks noChangeShapeType="1"/>
            </p:cNvSpPr>
            <p:nvPr/>
          </p:nvSpPr>
          <p:spPr bwMode="auto">
            <a:xfrm>
              <a:off x="3934" y="1785"/>
              <a:ext cx="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10" name="Line 70"/>
            <p:cNvSpPr>
              <a:spLocks noChangeShapeType="1"/>
            </p:cNvSpPr>
            <p:nvPr/>
          </p:nvSpPr>
          <p:spPr bwMode="auto">
            <a:xfrm>
              <a:off x="4570" y="1785"/>
              <a:ext cx="34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11" name="Line 71"/>
            <p:cNvSpPr>
              <a:spLocks noChangeShapeType="1"/>
            </p:cNvSpPr>
            <p:nvPr/>
          </p:nvSpPr>
          <p:spPr bwMode="auto">
            <a:xfrm>
              <a:off x="3934" y="2091"/>
              <a:ext cx="976" cy="0"/>
            </a:xfrm>
            <a:prstGeom prst="line">
              <a:avLst/>
            </a:prstGeom>
            <a:noFill/>
            <a:ln w="9525">
              <a:solidFill>
                <a:schemeClr val="tx1"/>
              </a:solidFill>
              <a:prstDash val="lg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9512" name="Line 72"/>
            <p:cNvSpPr>
              <a:spLocks noChangeShapeType="1"/>
            </p:cNvSpPr>
            <p:nvPr/>
          </p:nvSpPr>
          <p:spPr bwMode="auto">
            <a:xfrm flipH="1">
              <a:off x="4830" y="2886"/>
              <a:ext cx="13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054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9447">
                                            <p:txEl>
                                              <p:pRg st="0" end="0"/>
                                            </p:txEl>
                                          </p:spTgt>
                                        </p:tgtEl>
                                        <p:attrNameLst>
                                          <p:attrName>style.visibility</p:attrName>
                                        </p:attrNameLst>
                                      </p:cBhvr>
                                      <p:to>
                                        <p:strVal val="visible"/>
                                      </p:to>
                                    </p:set>
                                    <p:animEffect transition="in" filter="wipe(left)">
                                      <p:cBhvr>
                                        <p:cTn id="7" dur="500"/>
                                        <p:tgtEl>
                                          <p:spTgt spid="1894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89447">
                                            <p:txEl>
                                              <p:pRg st="1" end="1"/>
                                            </p:txEl>
                                          </p:spTgt>
                                        </p:tgtEl>
                                        <p:attrNameLst>
                                          <p:attrName>style.visibility</p:attrName>
                                        </p:attrNameLst>
                                      </p:cBhvr>
                                      <p:to>
                                        <p:strVal val="visible"/>
                                      </p:to>
                                    </p:set>
                                    <p:animEffect transition="in" filter="wipe(left)">
                                      <p:cBhvr>
                                        <p:cTn id="12" dur="500"/>
                                        <p:tgtEl>
                                          <p:spTgt spid="1894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89447">
                                            <p:txEl>
                                              <p:pRg st="2" end="2"/>
                                            </p:txEl>
                                          </p:spTgt>
                                        </p:tgtEl>
                                        <p:attrNameLst>
                                          <p:attrName>style.visibility</p:attrName>
                                        </p:attrNameLst>
                                      </p:cBhvr>
                                      <p:to>
                                        <p:strVal val="visible"/>
                                      </p:to>
                                    </p:set>
                                    <p:animEffect transition="in" filter="wipe(left)">
                                      <p:cBhvr>
                                        <p:cTn id="17" dur="500"/>
                                        <p:tgtEl>
                                          <p:spTgt spid="1894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900" name="Text Box 4"/>
          <p:cNvSpPr txBox="1">
            <a:spLocks noChangeArrowheads="1"/>
          </p:cNvSpPr>
          <p:nvPr/>
        </p:nvSpPr>
        <p:spPr bwMode="auto">
          <a:xfrm>
            <a:off x="28945" y="681771"/>
            <a:ext cx="3889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楷体_GB2312" pitchFamily="49" charset="-122"/>
              </a:rPr>
              <a:t>（四）电池电动势</a:t>
            </a:r>
          </a:p>
        </p:txBody>
      </p:sp>
      <p:sp>
        <p:nvSpPr>
          <p:cNvPr id="208901" name="Rectangle 5"/>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0000"/>
                </a:solidFill>
                <a:ea typeface="华文新魏" pitchFamily="2" charset="-122"/>
              </a:rPr>
              <a:t>一、电池电动势的产生机理</a:t>
            </a:r>
          </a:p>
        </p:txBody>
      </p:sp>
      <p:sp>
        <p:nvSpPr>
          <p:cNvPr id="208902" name="Text Box 6"/>
          <p:cNvSpPr txBox="1">
            <a:spLocks noChangeArrowheads="1"/>
          </p:cNvSpPr>
          <p:nvPr/>
        </p:nvSpPr>
        <p:spPr bwMode="auto">
          <a:xfrm>
            <a:off x="3057526" y="740882"/>
            <a:ext cx="82073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楷体_GB2312" pitchFamily="49" charset="-122"/>
                <a:ea typeface="楷体_GB2312" pitchFamily="49" charset="-122"/>
              </a:rPr>
              <a:t>原电池的电动势应为电池内各相界面上的电势差的代数和 </a:t>
            </a:r>
          </a:p>
        </p:txBody>
      </p:sp>
      <p:sp>
        <p:nvSpPr>
          <p:cNvPr id="208903" name="Text Box 7"/>
          <p:cNvSpPr txBox="1">
            <a:spLocks noChangeArrowheads="1"/>
          </p:cNvSpPr>
          <p:nvPr/>
        </p:nvSpPr>
        <p:spPr bwMode="auto">
          <a:xfrm>
            <a:off x="695400" y="1578375"/>
            <a:ext cx="40322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b="1" dirty="0">
                <a:latin typeface="Times New Roman" pitchFamily="18" charset="0"/>
                <a:ea typeface="楷体_GB2312" pitchFamily="49" charset="-122"/>
              </a:rPr>
              <a:t>如丹聂尔电池</a:t>
            </a:r>
          </a:p>
        </p:txBody>
      </p:sp>
      <p:sp>
        <p:nvSpPr>
          <p:cNvPr id="208904" name="Rectangle 8"/>
          <p:cNvSpPr>
            <a:spLocks noChangeArrowheads="1"/>
          </p:cNvSpPr>
          <p:nvPr/>
        </p:nvSpPr>
        <p:spPr bwMode="auto">
          <a:xfrm>
            <a:off x="3079161" y="1591814"/>
            <a:ext cx="6692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dirty="0">
                <a:latin typeface="Times New Roman" pitchFamily="18" charset="0"/>
                <a:ea typeface="楷体_GB2312" pitchFamily="49" charset="-122"/>
              </a:rPr>
              <a:t>Cu (</a:t>
            </a:r>
            <a:r>
              <a:rPr lang="zh-CN" altLang="en-US" sz="2400" b="1" dirty="0">
                <a:latin typeface="Times New Roman" pitchFamily="18" charset="0"/>
                <a:ea typeface="楷体_GB2312" pitchFamily="49" charset="-122"/>
              </a:rPr>
              <a:t>导线</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Zn (s)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ZnSO</a:t>
            </a:r>
            <a:r>
              <a:rPr lang="en-US" altLang="zh-CN" sz="2400" b="1" baseline="-25000" dirty="0">
                <a:latin typeface="Times New Roman" pitchFamily="18" charset="0"/>
                <a:ea typeface="楷体_GB2312" pitchFamily="49" charset="-122"/>
              </a:rPr>
              <a:t>4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)‖CuSO</a:t>
            </a:r>
            <a:r>
              <a:rPr lang="en-US" altLang="zh-CN" sz="2400" b="1" baseline="-25000" dirty="0">
                <a:latin typeface="Times New Roman" pitchFamily="18" charset="0"/>
                <a:ea typeface="楷体_GB2312" pitchFamily="49" charset="-122"/>
              </a:rPr>
              <a:t>4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Cu (s)</a:t>
            </a:r>
          </a:p>
        </p:txBody>
      </p:sp>
      <p:sp>
        <p:nvSpPr>
          <p:cNvPr id="208905" name="Text Box 9"/>
          <p:cNvSpPr txBox="1">
            <a:spLocks noChangeArrowheads="1"/>
          </p:cNvSpPr>
          <p:nvPr/>
        </p:nvSpPr>
        <p:spPr bwMode="auto">
          <a:xfrm>
            <a:off x="1461087" y="3032919"/>
            <a:ext cx="515234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spcBef>
                <a:spcPct val="50000"/>
              </a:spcBef>
            </a:pPr>
            <a:r>
              <a:rPr lang="en-US" altLang="zh-CN" sz="2400" b="1" i="1" dirty="0">
                <a:solidFill>
                  <a:srgbClr val="0033CC"/>
                </a:solidFill>
                <a:latin typeface="Times New Roman" pitchFamily="18" charset="0"/>
                <a:ea typeface="楷体_GB2312" pitchFamily="49" charset="-122"/>
              </a:rPr>
              <a:t>E</a:t>
            </a:r>
            <a:r>
              <a:rPr lang="en-US" altLang="zh-CN" sz="2400" b="1" dirty="0">
                <a:solidFill>
                  <a:srgbClr val="0033CC"/>
                </a:solidFill>
                <a:latin typeface="Times New Roman" pitchFamily="18" charset="0"/>
                <a:ea typeface="楷体_GB2312" pitchFamily="49" charset="-122"/>
              </a:rPr>
              <a:t>=</a:t>
            </a:r>
            <a:r>
              <a:rPr lang="en-US" altLang="zh-CN" sz="2400" b="1" i="1" dirty="0">
                <a:solidFill>
                  <a:srgbClr val="0033CC"/>
                </a:solidFill>
                <a:latin typeface="Times New Roman" pitchFamily="18" charset="0"/>
                <a:ea typeface="楷体_GB2312" pitchFamily="49" charset="-122"/>
                <a:sym typeface="Symbol" pitchFamily="18" charset="2"/>
              </a:rPr>
              <a:t></a:t>
            </a:r>
            <a:r>
              <a:rPr lang="zh-CN" altLang="en-US" sz="2400" b="1" baseline="-25000" dirty="0">
                <a:solidFill>
                  <a:srgbClr val="0033CC"/>
                </a:solidFill>
                <a:latin typeface="Times New Roman" pitchFamily="18" charset="0"/>
                <a:ea typeface="楷体_GB2312" pitchFamily="49" charset="-122"/>
              </a:rPr>
              <a:t>接触</a:t>
            </a:r>
            <a:r>
              <a:rPr lang="en-US" altLang="zh-CN" sz="2400" b="1" dirty="0">
                <a:solidFill>
                  <a:srgbClr val="0033CC"/>
                </a:solidFill>
                <a:latin typeface="Times New Roman" pitchFamily="18" charset="0"/>
                <a:ea typeface="楷体_GB2312" pitchFamily="49" charset="-122"/>
              </a:rPr>
              <a:t>(Cu-Zn) </a:t>
            </a:r>
          </a:p>
          <a:p>
            <a:pPr>
              <a:lnSpc>
                <a:spcPct val="150000"/>
              </a:lnSpc>
              <a:spcBef>
                <a:spcPct val="50000"/>
              </a:spcBef>
            </a:pPr>
            <a:r>
              <a:rPr lang="en-US" altLang="zh-CN" sz="2400" b="1" dirty="0">
                <a:latin typeface="Times New Roman" pitchFamily="18" charset="0"/>
                <a:ea typeface="楷体_GB2312" pitchFamily="49" charset="-122"/>
              </a:rPr>
              <a:t>  </a:t>
            </a:r>
            <a:r>
              <a:rPr lang="en-US" altLang="zh-CN" sz="2400" b="1" dirty="0">
                <a:solidFill>
                  <a:srgbClr val="0033CC"/>
                </a:solidFill>
                <a:latin typeface="Times New Roman" pitchFamily="18" charset="0"/>
                <a:ea typeface="楷体_GB2312" pitchFamily="49" charset="-122"/>
              </a:rPr>
              <a:t>+</a:t>
            </a:r>
            <a:r>
              <a:rPr lang="en-US" altLang="zh-CN" sz="2400" b="1" i="1" dirty="0">
                <a:solidFill>
                  <a:srgbClr val="0033CC"/>
                </a:solidFill>
                <a:latin typeface="Times New Roman" pitchFamily="18" charset="0"/>
                <a:ea typeface="楷体_GB2312" pitchFamily="49" charset="-122"/>
                <a:sym typeface="Symbol" pitchFamily="18" charset="2"/>
              </a:rPr>
              <a:t></a:t>
            </a:r>
            <a:r>
              <a:rPr lang="en-US" altLang="zh-CN" sz="2400" b="1" baseline="-25000" dirty="0">
                <a:solidFill>
                  <a:srgbClr val="0033CC"/>
                </a:solidFill>
                <a:latin typeface="Times New Roman" pitchFamily="18" charset="0"/>
                <a:ea typeface="楷体_GB2312" pitchFamily="49" charset="-122"/>
              </a:rPr>
              <a:t>-</a:t>
            </a:r>
            <a:r>
              <a:rPr lang="en-US" altLang="zh-CN" sz="2400" b="1" dirty="0">
                <a:solidFill>
                  <a:srgbClr val="0033CC"/>
                </a:solidFill>
                <a:latin typeface="Times New Roman" pitchFamily="18" charset="0"/>
                <a:ea typeface="楷体_GB2312" pitchFamily="49" charset="-122"/>
              </a:rPr>
              <a:t>(Zn-ZnSO</a:t>
            </a:r>
            <a:r>
              <a:rPr lang="en-US" altLang="zh-CN" sz="2400" b="1" baseline="-25000" dirty="0">
                <a:solidFill>
                  <a:srgbClr val="0033CC"/>
                </a:solidFill>
                <a:latin typeface="Times New Roman" pitchFamily="18" charset="0"/>
                <a:ea typeface="楷体_GB2312" pitchFamily="49" charset="-122"/>
              </a:rPr>
              <a:t>4</a:t>
            </a:r>
            <a:r>
              <a:rPr lang="zh-CN" altLang="en-US" sz="2400" b="1" dirty="0">
                <a:solidFill>
                  <a:srgbClr val="0033CC"/>
                </a:solidFill>
                <a:latin typeface="Times New Roman" pitchFamily="18" charset="0"/>
                <a:ea typeface="楷体_GB2312" pitchFamily="49" charset="-122"/>
              </a:rPr>
              <a:t>溶液</a:t>
            </a:r>
            <a:r>
              <a:rPr lang="en-US" altLang="zh-CN" sz="2400" b="1" dirty="0">
                <a:solidFill>
                  <a:srgbClr val="0033CC"/>
                </a:solidFill>
                <a:latin typeface="Times New Roman" pitchFamily="18" charset="0"/>
                <a:ea typeface="楷体_GB2312" pitchFamily="49" charset="-122"/>
              </a:rPr>
              <a:t>)</a:t>
            </a:r>
          </a:p>
          <a:p>
            <a:pPr>
              <a:lnSpc>
                <a:spcPct val="150000"/>
              </a:lnSpc>
              <a:spcBef>
                <a:spcPct val="50000"/>
              </a:spcBef>
            </a:pPr>
            <a:r>
              <a:rPr lang="en-US" altLang="zh-CN" sz="2400" b="1" dirty="0">
                <a:latin typeface="Times New Roman" pitchFamily="18" charset="0"/>
                <a:ea typeface="楷体_GB2312" pitchFamily="49" charset="-122"/>
              </a:rPr>
              <a:t>  </a:t>
            </a:r>
            <a:r>
              <a:rPr lang="en-US" altLang="zh-CN" sz="2400" b="1" dirty="0">
                <a:solidFill>
                  <a:srgbClr val="0033CC"/>
                </a:solidFill>
                <a:latin typeface="Times New Roman" pitchFamily="18" charset="0"/>
                <a:ea typeface="楷体_GB2312" pitchFamily="49" charset="-122"/>
              </a:rPr>
              <a:t>+</a:t>
            </a:r>
            <a:r>
              <a:rPr lang="en-US" altLang="zh-CN" sz="2400" b="1" i="1" dirty="0">
                <a:solidFill>
                  <a:srgbClr val="0033CC"/>
                </a:solidFill>
                <a:latin typeface="Times New Roman" pitchFamily="18" charset="0"/>
                <a:ea typeface="楷体_GB2312" pitchFamily="49" charset="-122"/>
                <a:sym typeface="Symbol" pitchFamily="18" charset="2"/>
              </a:rPr>
              <a:t></a:t>
            </a:r>
            <a:r>
              <a:rPr lang="en-US" altLang="zh-CN" sz="2400" b="1" dirty="0">
                <a:solidFill>
                  <a:srgbClr val="0033CC"/>
                </a:solidFill>
                <a:latin typeface="Times New Roman" pitchFamily="18" charset="0"/>
                <a:ea typeface="楷体_GB2312" pitchFamily="49" charset="-122"/>
              </a:rPr>
              <a:t> </a:t>
            </a:r>
            <a:r>
              <a:rPr lang="zh-CN" altLang="en-US" sz="2400" b="1" baseline="-25000" dirty="0">
                <a:solidFill>
                  <a:srgbClr val="0033CC"/>
                </a:solidFill>
                <a:latin typeface="Times New Roman" pitchFamily="18" charset="0"/>
                <a:ea typeface="楷体_GB2312" pitchFamily="49" charset="-122"/>
              </a:rPr>
              <a:t>液接</a:t>
            </a:r>
            <a:r>
              <a:rPr lang="en-US" altLang="zh-CN" sz="2400" b="1" dirty="0">
                <a:solidFill>
                  <a:srgbClr val="0033CC"/>
                </a:solidFill>
                <a:latin typeface="Times New Roman" pitchFamily="18" charset="0"/>
                <a:ea typeface="楷体_GB2312" pitchFamily="49" charset="-122"/>
              </a:rPr>
              <a:t>(ZnSO</a:t>
            </a:r>
            <a:r>
              <a:rPr lang="en-US" altLang="zh-CN" sz="2400" b="1" baseline="-25000" dirty="0">
                <a:solidFill>
                  <a:srgbClr val="0033CC"/>
                </a:solidFill>
                <a:latin typeface="Times New Roman" pitchFamily="18" charset="0"/>
                <a:ea typeface="楷体_GB2312" pitchFamily="49" charset="-122"/>
              </a:rPr>
              <a:t>4</a:t>
            </a:r>
            <a:r>
              <a:rPr lang="zh-CN" altLang="en-US" sz="2400" b="1" dirty="0">
                <a:solidFill>
                  <a:srgbClr val="0033CC"/>
                </a:solidFill>
                <a:latin typeface="Times New Roman" pitchFamily="18" charset="0"/>
                <a:ea typeface="楷体_GB2312" pitchFamily="49" charset="-122"/>
              </a:rPr>
              <a:t>溶液</a:t>
            </a:r>
            <a:r>
              <a:rPr lang="en-US" altLang="zh-CN" sz="2400" b="1" dirty="0">
                <a:solidFill>
                  <a:srgbClr val="0033CC"/>
                </a:solidFill>
                <a:latin typeface="Times New Roman" pitchFamily="18" charset="0"/>
                <a:ea typeface="楷体_GB2312" pitchFamily="49" charset="-122"/>
              </a:rPr>
              <a:t>-CuSO</a:t>
            </a:r>
            <a:r>
              <a:rPr lang="en-US" altLang="zh-CN" sz="2400" b="1" baseline="-25000" dirty="0">
                <a:solidFill>
                  <a:srgbClr val="0033CC"/>
                </a:solidFill>
                <a:latin typeface="Times New Roman" pitchFamily="18" charset="0"/>
                <a:ea typeface="楷体_GB2312" pitchFamily="49" charset="-122"/>
              </a:rPr>
              <a:t>4</a:t>
            </a:r>
            <a:r>
              <a:rPr lang="zh-CN" altLang="en-US" sz="2400" b="1" dirty="0">
                <a:solidFill>
                  <a:srgbClr val="0033CC"/>
                </a:solidFill>
                <a:latin typeface="Times New Roman" pitchFamily="18" charset="0"/>
                <a:ea typeface="楷体_GB2312" pitchFamily="49" charset="-122"/>
              </a:rPr>
              <a:t>溶液</a:t>
            </a:r>
            <a:r>
              <a:rPr lang="en-US" altLang="zh-CN" sz="2400" b="1" dirty="0">
                <a:solidFill>
                  <a:srgbClr val="0033CC"/>
                </a:solidFill>
                <a:latin typeface="Times New Roman" pitchFamily="18" charset="0"/>
                <a:ea typeface="楷体_GB2312" pitchFamily="49" charset="-122"/>
              </a:rPr>
              <a:t>)</a:t>
            </a:r>
          </a:p>
          <a:p>
            <a:pPr>
              <a:lnSpc>
                <a:spcPct val="150000"/>
              </a:lnSpc>
              <a:spcBef>
                <a:spcPct val="50000"/>
              </a:spcBef>
            </a:pPr>
            <a:r>
              <a:rPr lang="en-US" altLang="zh-CN" sz="2400" b="1" dirty="0">
                <a:latin typeface="Times New Roman" pitchFamily="18" charset="0"/>
                <a:ea typeface="楷体_GB2312" pitchFamily="49" charset="-122"/>
              </a:rPr>
              <a:t>  </a:t>
            </a:r>
            <a:r>
              <a:rPr lang="en-US" altLang="zh-CN" sz="2400" b="1" dirty="0">
                <a:solidFill>
                  <a:srgbClr val="0033CC"/>
                </a:solidFill>
                <a:latin typeface="Times New Roman" pitchFamily="18" charset="0"/>
                <a:ea typeface="楷体_GB2312" pitchFamily="49" charset="-122"/>
              </a:rPr>
              <a:t>+</a:t>
            </a:r>
            <a:r>
              <a:rPr lang="en-US" altLang="zh-CN" sz="2400" b="1" i="1" dirty="0">
                <a:solidFill>
                  <a:srgbClr val="0033CC"/>
                </a:solidFill>
                <a:latin typeface="Times New Roman" pitchFamily="18" charset="0"/>
                <a:ea typeface="楷体_GB2312" pitchFamily="49" charset="-122"/>
                <a:sym typeface="Symbol" pitchFamily="18" charset="2"/>
              </a:rPr>
              <a:t></a:t>
            </a:r>
            <a:r>
              <a:rPr lang="en-US" altLang="zh-CN" sz="2400" b="1" baseline="-25000" dirty="0">
                <a:solidFill>
                  <a:srgbClr val="0033CC"/>
                </a:solidFill>
                <a:latin typeface="Times New Roman" pitchFamily="18" charset="0"/>
                <a:ea typeface="楷体_GB2312" pitchFamily="49" charset="-122"/>
              </a:rPr>
              <a:t>+ </a:t>
            </a:r>
            <a:r>
              <a:rPr lang="en-US" altLang="zh-CN" sz="2400" b="1" dirty="0">
                <a:solidFill>
                  <a:srgbClr val="0033CC"/>
                </a:solidFill>
                <a:latin typeface="Times New Roman" pitchFamily="18" charset="0"/>
                <a:ea typeface="楷体_GB2312" pitchFamily="49" charset="-122"/>
              </a:rPr>
              <a:t>(Cu-CuSO</a:t>
            </a:r>
            <a:r>
              <a:rPr lang="en-US" altLang="zh-CN" sz="2400" b="1" baseline="-25000" dirty="0">
                <a:solidFill>
                  <a:srgbClr val="0033CC"/>
                </a:solidFill>
                <a:latin typeface="Times New Roman" pitchFamily="18" charset="0"/>
                <a:ea typeface="楷体_GB2312" pitchFamily="49" charset="-122"/>
              </a:rPr>
              <a:t>4</a:t>
            </a:r>
            <a:r>
              <a:rPr lang="zh-CN" altLang="en-US" sz="2400" b="1" dirty="0">
                <a:solidFill>
                  <a:srgbClr val="0033CC"/>
                </a:solidFill>
                <a:latin typeface="Times New Roman" pitchFamily="18" charset="0"/>
                <a:ea typeface="楷体_GB2312" pitchFamily="49" charset="-122"/>
              </a:rPr>
              <a:t>溶液</a:t>
            </a:r>
            <a:r>
              <a:rPr lang="en-US" altLang="zh-CN" sz="2400" b="1" dirty="0">
                <a:solidFill>
                  <a:srgbClr val="0033CC"/>
                </a:solidFill>
                <a:latin typeface="Times New Roman" pitchFamily="18" charset="0"/>
                <a:ea typeface="楷体_GB2312" pitchFamily="49" charset="-122"/>
              </a:rPr>
              <a:t>)</a:t>
            </a:r>
          </a:p>
        </p:txBody>
      </p:sp>
      <p:grpSp>
        <p:nvGrpSpPr>
          <p:cNvPr id="209070" name="Group 174"/>
          <p:cNvGrpSpPr>
            <a:grpSpLocks/>
          </p:cNvGrpSpPr>
          <p:nvPr/>
        </p:nvGrpSpPr>
        <p:grpSpPr bwMode="auto">
          <a:xfrm>
            <a:off x="7161214" y="2132336"/>
            <a:ext cx="2592387" cy="3486495"/>
            <a:chOff x="3515" y="1616"/>
            <a:chExt cx="1633" cy="1493"/>
          </a:xfrm>
        </p:grpSpPr>
        <p:sp>
          <p:nvSpPr>
            <p:cNvPr id="209037" name="Line 141"/>
            <p:cNvSpPr>
              <a:spLocks noChangeShapeType="1"/>
            </p:cNvSpPr>
            <p:nvPr/>
          </p:nvSpPr>
          <p:spPr bwMode="auto">
            <a:xfrm flipH="1">
              <a:off x="3515" y="2251"/>
              <a:ext cx="1"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38" name="Line 142"/>
            <p:cNvSpPr>
              <a:spLocks noChangeShapeType="1"/>
            </p:cNvSpPr>
            <p:nvPr/>
          </p:nvSpPr>
          <p:spPr bwMode="auto">
            <a:xfrm flipH="1">
              <a:off x="5147" y="2251"/>
              <a:ext cx="1" cy="77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39" name="Rectangle 143"/>
            <p:cNvSpPr>
              <a:spLocks noChangeArrowheads="1"/>
            </p:cNvSpPr>
            <p:nvPr/>
          </p:nvSpPr>
          <p:spPr bwMode="auto">
            <a:xfrm>
              <a:off x="3832" y="2069"/>
              <a:ext cx="182" cy="772"/>
            </a:xfrm>
            <a:prstGeom prst="rect">
              <a:avLst/>
            </a:prstGeom>
            <a:solidFill>
              <a:srgbClr val="CCE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40" name="Rectangle 144"/>
            <p:cNvSpPr>
              <a:spLocks noChangeArrowheads="1"/>
            </p:cNvSpPr>
            <p:nvPr/>
          </p:nvSpPr>
          <p:spPr bwMode="auto">
            <a:xfrm>
              <a:off x="4648" y="2069"/>
              <a:ext cx="182" cy="772"/>
            </a:xfrm>
            <a:prstGeom prst="rect">
              <a:avLst/>
            </a:prstGeom>
            <a:solidFill>
              <a:srgbClr val="CC99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41" name="Line 145"/>
            <p:cNvSpPr>
              <a:spLocks noChangeShapeType="1"/>
            </p:cNvSpPr>
            <p:nvPr/>
          </p:nvSpPr>
          <p:spPr bwMode="auto">
            <a:xfrm flipV="1">
              <a:off x="3922" y="175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2" name="Line 146"/>
            <p:cNvSpPr>
              <a:spLocks noChangeShapeType="1"/>
            </p:cNvSpPr>
            <p:nvPr/>
          </p:nvSpPr>
          <p:spPr bwMode="auto">
            <a:xfrm flipV="1">
              <a:off x="4739" y="1752"/>
              <a:ext cx="0" cy="31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3" name="Line 147"/>
            <p:cNvSpPr>
              <a:spLocks noChangeShapeType="1"/>
            </p:cNvSpPr>
            <p:nvPr/>
          </p:nvSpPr>
          <p:spPr bwMode="auto">
            <a:xfrm>
              <a:off x="3922" y="1752"/>
              <a:ext cx="3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4" name="Line 148"/>
            <p:cNvSpPr>
              <a:spLocks noChangeShapeType="1"/>
            </p:cNvSpPr>
            <p:nvPr/>
          </p:nvSpPr>
          <p:spPr bwMode="auto">
            <a:xfrm flipH="1">
              <a:off x="4421" y="1752"/>
              <a:ext cx="31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5" name="Oval 149"/>
            <p:cNvSpPr>
              <a:spLocks noChangeArrowheads="1"/>
            </p:cNvSpPr>
            <p:nvPr/>
          </p:nvSpPr>
          <p:spPr bwMode="auto">
            <a:xfrm rot="-363340">
              <a:off x="4241" y="1709"/>
              <a:ext cx="137" cy="133"/>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46" name="Line 150"/>
            <p:cNvSpPr>
              <a:spLocks noChangeShapeType="1"/>
            </p:cNvSpPr>
            <p:nvPr/>
          </p:nvSpPr>
          <p:spPr bwMode="auto">
            <a:xfrm rot="20531046" flipV="1">
              <a:off x="4241" y="1758"/>
              <a:ext cx="128" cy="46"/>
            </a:xfrm>
            <a:prstGeom prst="line">
              <a:avLst/>
            </a:prstGeom>
            <a:noFill/>
            <a:ln w="9525">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7" name="Line 151"/>
            <p:cNvSpPr>
              <a:spLocks noChangeShapeType="1"/>
            </p:cNvSpPr>
            <p:nvPr/>
          </p:nvSpPr>
          <p:spPr bwMode="auto">
            <a:xfrm>
              <a:off x="4013" y="2251"/>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8" name="Line 152"/>
            <p:cNvSpPr>
              <a:spLocks noChangeShapeType="1"/>
            </p:cNvSpPr>
            <p:nvPr/>
          </p:nvSpPr>
          <p:spPr bwMode="auto">
            <a:xfrm>
              <a:off x="4376" y="2251"/>
              <a:ext cx="2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49" name="Text Box 153"/>
            <p:cNvSpPr txBox="1">
              <a:spLocks noChangeArrowheads="1"/>
            </p:cNvSpPr>
            <p:nvPr/>
          </p:nvSpPr>
          <p:spPr bwMode="auto">
            <a:xfrm>
              <a:off x="3560" y="2904"/>
              <a:ext cx="727"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solidFill>
                    <a:srgbClr val="009900"/>
                  </a:solidFill>
                  <a:latin typeface="Times New Roman" pitchFamily="18" charset="0"/>
                  <a:ea typeface="楷体_GB2312" pitchFamily="49" charset="-122"/>
                </a:rPr>
                <a:t>  ZnSO</a:t>
              </a:r>
              <a:r>
                <a:rPr lang="en-US" altLang="zh-CN" sz="1400" b="1" baseline="-25000" dirty="0">
                  <a:solidFill>
                    <a:srgbClr val="009900"/>
                  </a:solidFill>
                  <a:latin typeface="Times New Roman" pitchFamily="18" charset="0"/>
                  <a:ea typeface="楷体_GB2312" pitchFamily="49" charset="-122"/>
                </a:rPr>
                <a:t>4</a:t>
              </a:r>
              <a:r>
                <a:rPr lang="zh-CN" altLang="en-US" sz="1400" b="1" dirty="0">
                  <a:solidFill>
                    <a:srgbClr val="009900"/>
                  </a:solidFill>
                  <a:latin typeface="Times New Roman" pitchFamily="18" charset="0"/>
                  <a:ea typeface="楷体_GB2312" pitchFamily="49" charset="-122"/>
                </a:rPr>
                <a:t>溶液</a:t>
              </a:r>
            </a:p>
          </p:txBody>
        </p:sp>
        <p:sp>
          <p:nvSpPr>
            <p:cNvPr id="209050" name="Text Box 154"/>
            <p:cNvSpPr txBox="1">
              <a:spLocks noChangeArrowheads="1"/>
            </p:cNvSpPr>
            <p:nvPr/>
          </p:nvSpPr>
          <p:spPr bwMode="auto">
            <a:xfrm>
              <a:off x="4377" y="2911"/>
              <a:ext cx="727"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solidFill>
                    <a:srgbClr val="009900"/>
                  </a:solidFill>
                  <a:latin typeface="Times New Roman" pitchFamily="18" charset="0"/>
                  <a:ea typeface="楷体_GB2312" pitchFamily="49" charset="-122"/>
                </a:rPr>
                <a:t>CuSO</a:t>
              </a:r>
              <a:r>
                <a:rPr lang="en-US" altLang="zh-CN" sz="1400" b="1" baseline="-25000" dirty="0">
                  <a:solidFill>
                    <a:srgbClr val="009900"/>
                  </a:solidFill>
                  <a:latin typeface="Times New Roman" pitchFamily="18" charset="0"/>
                  <a:ea typeface="楷体_GB2312" pitchFamily="49" charset="-122"/>
                </a:rPr>
                <a:t>4</a:t>
              </a:r>
              <a:r>
                <a:rPr lang="zh-CN" altLang="en-US" sz="1400" b="1" dirty="0">
                  <a:solidFill>
                    <a:srgbClr val="009900"/>
                  </a:solidFill>
                  <a:latin typeface="Times New Roman" pitchFamily="18" charset="0"/>
                  <a:ea typeface="楷体_GB2312" pitchFamily="49" charset="-122"/>
                </a:rPr>
                <a:t>溶液</a:t>
              </a:r>
            </a:p>
          </p:txBody>
        </p:sp>
        <p:sp>
          <p:nvSpPr>
            <p:cNvPr id="209051" name="Text Box 155"/>
            <p:cNvSpPr txBox="1">
              <a:spLocks noChangeArrowheads="1"/>
            </p:cNvSpPr>
            <p:nvPr/>
          </p:nvSpPr>
          <p:spPr bwMode="auto">
            <a:xfrm>
              <a:off x="3787" y="2069"/>
              <a:ext cx="272"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rgbClr val="FF3300"/>
                  </a:solidFill>
                  <a:latin typeface="Times New Roman" pitchFamily="18" charset="0"/>
                </a:rPr>
                <a:t>Zn</a:t>
              </a:r>
            </a:p>
          </p:txBody>
        </p:sp>
        <p:sp>
          <p:nvSpPr>
            <p:cNvPr id="209052" name="Text Box 156"/>
            <p:cNvSpPr txBox="1">
              <a:spLocks noChangeArrowheads="1"/>
            </p:cNvSpPr>
            <p:nvPr/>
          </p:nvSpPr>
          <p:spPr bwMode="auto">
            <a:xfrm>
              <a:off x="4604" y="2069"/>
              <a:ext cx="318"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solidFill>
                    <a:schemeClr val="bg1"/>
                  </a:solidFill>
                  <a:latin typeface="Times New Roman" pitchFamily="18" charset="0"/>
                </a:rPr>
                <a:t>Cu</a:t>
              </a:r>
            </a:p>
          </p:txBody>
        </p:sp>
        <p:sp>
          <p:nvSpPr>
            <p:cNvPr id="209053" name="Freeform 157"/>
            <p:cNvSpPr>
              <a:spLocks/>
            </p:cNvSpPr>
            <p:nvPr/>
          </p:nvSpPr>
          <p:spPr bwMode="auto">
            <a:xfrm>
              <a:off x="3832" y="1707"/>
              <a:ext cx="111" cy="136"/>
            </a:xfrm>
            <a:custGeom>
              <a:avLst/>
              <a:gdLst>
                <a:gd name="T0" fmla="*/ 31 w 156"/>
                <a:gd name="T1" fmla="*/ 150 h 150"/>
                <a:gd name="T2" fmla="*/ 156 w 156"/>
                <a:gd name="T3" fmla="*/ 0 h 150"/>
              </a:gdLst>
              <a:ahLst/>
              <a:cxnLst>
                <a:cxn ang="0">
                  <a:pos x="T0" y="T1"/>
                </a:cxn>
                <a:cxn ang="0">
                  <a:pos x="T2" y="T3"/>
                </a:cxn>
              </a:cxnLst>
              <a:rect l="0" t="0" r="r" b="b"/>
              <a:pathLst>
                <a:path w="156" h="150">
                  <a:moveTo>
                    <a:pt x="31" y="150"/>
                  </a:moveTo>
                  <a:cubicBezTo>
                    <a:pt x="0" y="51"/>
                    <a:pt x="58" y="0"/>
                    <a:pt x="156"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54" name="Freeform 158"/>
            <p:cNvSpPr>
              <a:spLocks/>
            </p:cNvSpPr>
            <p:nvPr/>
          </p:nvSpPr>
          <p:spPr bwMode="auto">
            <a:xfrm>
              <a:off x="4693" y="1707"/>
              <a:ext cx="88" cy="102"/>
            </a:xfrm>
            <a:custGeom>
              <a:avLst/>
              <a:gdLst>
                <a:gd name="T0" fmla="*/ 0 w 178"/>
                <a:gd name="T1" fmla="*/ 10 h 148"/>
                <a:gd name="T2" fmla="*/ 175 w 178"/>
                <a:gd name="T3" fmla="*/ 85 h 148"/>
                <a:gd name="T4" fmla="*/ 175 w 178"/>
                <a:gd name="T5" fmla="*/ 148 h 148"/>
              </a:gdLst>
              <a:ahLst/>
              <a:cxnLst>
                <a:cxn ang="0">
                  <a:pos x="T0" y="T1"/>
                </a:cxn>
                <a:cxn ang="0">
                  <a:pos x="T2" y="T3"/>
                </a:cxn>
                <a:cxn ang="0">
                  <a:pos x="T4" y="T5"/>
                </a:cxn>
              </a:cxnLst>
              <a:rect l="0" t="0" r="r" b="b"/>
              <a:pathLst>
                <a:path w="178" h="148">
                  <a:moveTo>
                    <a:pt x="0" y="10"/>
                  </a:moveTo>
                  <a:cubicBezTo>
                    <a:pt x="59" y="16"/>
                    <a:pt x="164" y="0"/>
                    <a:pt x="175" y="85"/>
                  </a:cubicBezTo>
                  <a:cubicBezTo>
                    <a:pt x="178" y="106"/>
                    <a:pt x="175" y="127"/>
                    <a:pt x="175" y="14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55" name="Text Box 159"/>
            <p:cNvSpPr txBox="1">
              <a:spLocks noChangeArrowheads="1"/>
            </p:cNvSpPr>
            <p:nvPr/>
          </p:nvSpPr>
          <p:spPr bwMode="auto">
            <a:xfrm>
              <a:off x="3741" y="1616"/>
              <a:ext cx="227"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a:latin typeface="Times New Roman" pitchFamily="18" charset="0"/>
                </a:rPr>
                <a:t>e-</a:t>
              </a:r>
            </a:p>
          </p:txBody>
        </p:sp>
        <p:sp>
          <p:nvSpPr>
            <p:cNvPr id="209056" name="Text Box 160"/>
            <p:cNvSpPr txBox="1">
              <a:spLocks noChangeArrowheads="1"/>
            </p:cNvSpPr>
            <p:nvPr/>
          </p:nvSpPr>
          <p:spPr bwMode="auto">
            <a:xfrm>
              <a:off x="4739" y="1616"/>
              <a:ext cx="182"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000">
                  <a:latin typeface="Times New Roman" pitchFamily="18" charset="0"/>
                </a:rPr>
                <a:t>e-</a:t>
              </a:r>
            </a:p>
          </p:txBody>
        </p:sp>
        <p:sp>
          <p:nvSpPr>
            <p:cNvPr id="209057" name="Line 161"/>
            <p:cNvSpPr>
              <a:spLocks noChangeShapeType="1"/>
            </p:cNvSpPr>
            <p:nvPr/>
          </p:nvSpPr>
          <p:spPr bwMode="auto">
            <a:xfrm>
              <a:off x="3922" y="1707"/>
              <a:ext cx="4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58" name="Line 162"/>
            <p:cNvSpPr>
              <a:spLocks noChangeShapeType="1"/>
            </p:cNvSpPr>
            <p:nvPr/>
          </p:nvSpPr>
          <p:spPr bwMode="auto">
            <a:xfrm>
              <a:off x="4784" y="1797"/>
              <a:ext cx="0" cy="4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59" name="Rectangle 163" descr="小纸屑"/>
            <p:cNvSpPr>
              <a:spLocks noChangeArrowheads="1"/>
            </p:cNvSpPr>
            <p:nvPr/>
          </p:nvSpPr>
          <p:spPr bwMode="auto">
            <a:xfrm>
              <a:off x="4285" y="2115"/>
              <a:ext cx="91" cy="907"/>
            </a:xfrm>
            <a:prstGeom prst="rect">
              <a:avLst/>
            </a:prstGeom>
            <a:pattFill prst="smConfetti">
              <a:fgClr>
                <a:srgbClr val="FFCCFF"/>
              </a:fgClr>
              <a:bgClr>
                <a:schemeClr val="bg1"/>
              </a:bgClr>
            </a:patt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1000"/>
            </a:p>
          </p:txBody>
        </p:sp>
        <p:sp>
          <p:nvSpPr>
            <p:cNvPr id="209060" name="Line 164"/>
            <p:cNvSpPr>
              <a:spLocks noChangeShapeType="1"/>
            </p:cNvSpPr>
            <p:nvPr/>
          </p:nvSpPr>
          <p:spPr bwMode="auto">
            <a:xfrm>
              <a:off x="4829" y="2251"/>
              <a:ext cx="319"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61" name="Line 165"/>
            <p:cNvSpPr>
              <a:spLocks noChangeShapeType="1"/>
            </p:cNvSpPr>
            <p:nvPr/>
          </p:nvSpPr>
          <p:spPr bwMode="auto">
            <a:xfrm>
              <a:off x="3515" y="2251"/>
              <a:ext cx="31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62" name="Line 166"/>
            <p:cNvSpPr>
              <a:spLocks noChangeShapeType="1"/>
            </p:cNvSpPr>
            <p:nvPr/>
          </p:nvSpPr>
          <p:spPr bwMode="auto">
            <a:xfrm>
              <a:off x="3515" y="3022"/>
              <a:ext cx="163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63" name="Text Box 167"/>
            <p:cNvSpPr txBox="1">
              <a:spLocks noChangeArrowheads="1"/>
            </p:cNvSpPr>
            <p:nvPr/>
          </p:nvSpPr>
          <p:spPr bwMode="auto">
            <a:xfrm>
              <a:off x="4149" y="3004"/>
              <a:ext cx="408" cy="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000" b="1"/>
                <a:t>素烧瓷</a:t>
              </a:r>
            </a:p>
          </p:txBody>
        </p:sp>
      </p:grpSp>
      <p:sp>
        <p:nvSpPr>
          <p:cNvPr id="209064" name="Text Box 168"/>
          <p:cNvSpPr txBox="1">
            <a:spLocks noChangeArrowheads="1"/>
          </p:cNvSpPr>
          <p:nvPr/>
        </p:nvSpPr>
        <p:spPr bwMode="auto">
          <a:xfrm>
            <a:off x="6959600" y="5582568"/>
            <a:ext cx="30241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en-US" b="1" dirty="0">
                <a:solidFill>
                  <a:srgbClr val="FF3300"/>
                </a:solidFill>
                <a:latin typeface="楷体_GB2312" pitchFamily="49" charset="-122"/>
                <a:ea typeface="楷体_GB2312" pitchFamily="49" charset="-122"/>
              </a:rPr>
              <a:t>丹聂尔电池示意图</a:t>
            </a:r>
          </a:p>
        </p:txBody>
      </p:sp>
      <p:sp>
        <p:nvSpPr>
          <p:cNvPr id="209065" name="Text Box 169"/>
          <p:cNvSpPr txBox="1">
            <a:spLocks noChangeArrowheads="1"/>
          </p:cNvSpPr>
          <p:nvPr/>
        </p:nvSpPr>
        <p:spPr bwMode="auto">
          <a:xfrm>
            <a:off x="7680326" y="3644900"/>
            <a:ext cx="358775"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dirty="0"/>
              <a:t>+</a:t>
            </a:r>
          </a:p>
          <a:p>
            <a:pPr>
              <a:lnSpc>
                <a:spcPct val="50000"/>
              </a:lnSpc>
              <a:spcBef>
                <a:spcPct val="50000"/>
              </a:spcBef>
            </a:pPr>
            <a:r>
              <a:rPr lang="en-US" altLang="zh-CN" dirty="0"/>
              <a:t>+</a:t>
            </a:r>
          </a:p>
          <a:p>
            <a:pPr>
              <a:lnSpc>
                <a:spcPct val="50000"/>
              </a:lnSpc>
              <a:spcBef>
                <a:spcPct val="50000"/>
              </a:spcBef>
            </a:pPr>
            <a:r>
              <a:rPr lang="en-US" altLang="zh-CN" dirty="0"/>
              <a:t>+</a:t>
            </a:r>
          </a:p>
          <a:p>
            <a:pPr>
              <a:lnSpc>
                <a:spcPct val="50000"/>
              </a:lnSpc>
              <a:spcBef>
                <a:spcPct val="50000"/>
              </a:spcBef>
            </a:pPr>
            <a:r>
              <a:rPr lang="en-US" altLang="zh-CN" dirty="0"/>
              <a:t>+</a:t>
            </a:r>
          </a:p>
          <a:p>
            <a:pPr>
              <a:lnSpc>
                <a:spcPct val="50000"/>
              </a:lnSpc>
              <a:spcBef>
                <a:spcPct val="50000"/>
              </a:spcBef>
            </a:pPr>
            <a:r>
              <a:rPr lang="en-US" altLang="zh-CN" dirty="0"/>
              <a:t>+</a:t>
            </a:r>
          </a:p>
        </p:txBody>
      </p:sp>
      <p:sp>
        <p:nvSpPr>
          <p:cNvPr id="209066" name="Line 170"/>
          <p:cNvSpPr>
            <a:spLocks noChangeShapeType="1"/>
          </p:cNvSpPr>
          <p:nvPr/>
        </p:nvSpPr>
        <p:spPr bwMode="auto">
          <a:xfrm flipH="1">
            <a:off x="7464425" y="3933826"/>
            <a:ext cx="2159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67" name="Text Box 171"/>
          <p:cNvSpPr txBox="1">
            <a:spLocks noChangeArrowheads="1"/>
          </p:cNvSpPr>
          <p:nvPr/>
        </p:nvSpPr>
        <p:spPr bwMode="auto">
          <a:xfrm>
            <a:off x="7104063" y="4060825"/>
            <a:ext cx="6477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a:latin typeface="Times New Roman" pitchFamily="18" charset="0"/>
              </a:rPr>
              <a:t>Zn2+</a:t>
            </a:r>
          </a:p>
        </p:txBody>
      </p:sp>
      <p:sp>
        <p:nvSpPr>
          <p:cNvPr id="209069" name="Rectangle 173"/>
          <p:cNvSpPr>
            <a:spLocks noChangeArrowheads="1"/>
          </p:cNvSpPr>
          <p:nvPr/>
        </p:nvSpPr>
        <p:spPr bwMode="auto">
          <a:xfrm>
            <a:off x="388532" y="2324704"/>
            <a:ext cx="357020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50000"/>
              </a:lnSpc>
            </a:pPr>
            <a:r>
              <a:rPr lang="zh-CN" altLang="en-US" sz="2400" b="1" dirty="0">
                <a:latin typeface="Times New Roman" pitchFamily="18" charset="0"/>
                <a:ea typeface="楷体_GB2312" pitchFamily="49" charset="-122"/>
              </a:rPr>
              <a:t>各相界面上的电势差包括</a:t>
            </a:r>
          </a:p>
        </p:txBody>
      </p:sp>
      <p:sp>
        <p:nvSpPr>
          <p:cNvPr id="209071" name="Text Box 175"/>
          <p:cNvSpPr txBox="1">
            <a:spLocks noChangeArrowheads="1"/>
          </p:cNvSpPr>
          <p:nvPr/>
        </p:nvSpPr>
        <p:spPr bwMode="auto">
          <a:xfrm>
            <a:off x="5951539" y="2852738"/>
            <a:ext cx="136683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400" b="1">
                <a:solidFill>
                  <a:srgbClr val="CC6600"/>
                </a:solidFill>
                <a:latin typeface="Times New Roman" pitchFamily="18" charset="0"/>
              </a:rPr>
              <a:t>Cu</a:t>
            </a:r>
            <a:r>
              <a:rPr lang="zh-CN" altLang="en-US" sz="1400" b="1">
                <a:solidFill>
                  <a:srgbClr val="CC6600"/>
                </a:solidFill>
                <a:latin typeface="Times New Roman" pitchFamily="18" charset="0"/>
              </a:rPr>
              <a:t>导线</a:t>
            </a:r>
            <a:r>
              <a:rPr lang="en-US" altLang="zh-CN" sz="1400" b="1">
                <a:solidFill>
                  <a:srgbClr val="CC6600"/>
                </a:solidFill>
                <a:latin typeface="Times New Roman" pitchFamily="18" charset="0"/>
              </a:rPr>
              <a:t>-Zn</a:t>
            </a:r>
          </a:p>
        </p:txBody>
      </p:sp>
      <p:sp>
        <p:nvSpPr>
          <p:cNvPr id="209072" name="Line 176"/>
          <p:cNvSpPr>
            <a:spLocks noChangeShapeType="1"/>
          </p:cNvSpPr>
          <p:nvPr/>
        </p:nvSpPr>
        <p:spPr bwMode="auto">
          <a:xfrm>
            <a:off x="7104063" y="2997200"/>
            <a:ext cx="6477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74" name="Line 178"/>
          <p:cNvSpPr>
            <a:spLocks noChangeShapeType="1"/>
          </p:cNvSpPr>
          <p:nvPr/>
        </p:nvSpPr>
        <p:spPr bwMode="auto">
          <a:xfrm>
            <a:off x="7104064" y="3068638"/>
            <a:ext cx="504825" cy="2159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75" name="Text Box 179"/>
          <p:cNvSpPr txBox="1">
            <a:spLocks noChangeArrowheads="1"/>
          </p:cNvSpPr>
          <p:nvPr/>
        </p:nvSpPr>
        <p:spPr bwMode="auto">
          <a:xfrm>
            <a:off x="7896225" y="3648075"/>
            <a:ext cx="2159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b="1">
                <a:latin typeface="Times New Roman" pitchFamily="18" charset="0"/>
                <a:sym typeface="Symbol" pitchFamily="18" charset="2"/>
              </a:rPr>
              <a:t>     </a:t>
            </a:r>
          </a:p>
        </p:txBody>
      </p:sp>
      <p:sp>
        <p:nvSpPr>
          <p:cNvPr id="209077" name="Text Box 181"/>
          <p:cNvSpPr txBox="1">
            <a:spLocks noChangeArrowheads="1"/>
          </p:cNvSpPr>
          <p:nvPr/>
        </p:nvSpPr>
        <p:spPr bwMode="auto">
          <a:xfrm>
            <a:off x="8832850" y="3500438"/>
            <a:ext cx="28733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bg1"/>
                </a:solidFill>
                <a:latin typeface="Times New Roman" pitchFamily="18" charset="0"/>
                <a:sym typeface="Symbol" pitchFamily="18" charset="2"/>
              </a:rPr>
              <a:t>     </a:t>
            </a:r>
          </a:p>
        </p:txBody>
      </p:sp>
      <p:sp>
        <p:nvSpPr>
          <p:cNvPr id="209078" name="Text Box 182"/>
          <p:cNvSpPr txBox="1">
            <a:spLocks noChangeArrowheads="1"/>
          </p:cNvSpPr>
          <p:nvPr/>
        </p:nvSpPr>
        <p:spPr bwMode="auto">
          <a:xfrm>
            <a:off x="8688389" y="3587750"/>
            <a:ext cx="287337"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50000"/>
              </a:lnSpc>
              <a:spcBef>
                <a:spcPct val="50000"/>
              </a:spcBef>
            </a:pPr>
            <a:r>
              <a:rPr lang="en-US" altLang="zh-CN"/>
              <a:t>+</a:t>
            </a:r>
          </a:p>
          <a:p>
            <a:pPr>
              <a:lnSpc>
                <a:spcPct val="50000"/>
              </a:lnSpc>
              <a:spcBef>
                <a:spcPct val="50000"/>
              </a:spcBef>
            </a:pPr>
            <a:r>
              <a:rPr lang="en-US" altLang="zh-CN"/>
              <a:t>+</a:t>
            </a:r>
          </a:p>
          <a:p>
            <a:pPr>
              <a:lnSpc>
                <a:spcPct val="50000"/>
              </a:lnSpc>
              <a:spcBef>
                <a:spcPct val="50000"/>
              </a:spcBef>
            </a:pPr>
            <a:r>
              <a:rPr lang="en-US" altLang="zh-CN"/>
              <a:t>+</a:t>
            </a:r>
          </a:p>
          <a:p>
            <a:pPr>
              <a:lnSpc>
                <a:spcPct val="50000"/>
              </a:lnSpc>
              <a:spcBef>
                <a:spcPct val="50000"/>
              </a:spcBef>
            </a:pPr>
            <a:r>
              <a:rPr lang="en-US" altLang="zh-CN"/>
              <a:t>+</a:t>
            </a:r>
          </a:p>
          <a:p>
            <a:pPr>
              <a:lnSpc>
                <a:spcPct val="50000"/>
              </a:lnSpc>
              <a:spcBef>
                <a:spcPct val="50000"/>
              </a:spcBef>
            </a:pPr>
            <a:r>
              <a:rPr lang="en-US" altLang="zh-CN"/>
              <a:t>+</a:t>
            </a:r>
          </a:p>
        </p:txBody>
      </p:sp>
      <p:grpSp>
        <p:nvGrpSpPr>
          <p:cNvPr id="209083" name="Group 187"/>
          <p:cNvGrpSpPr>
            <a:grpSpLocks/>
          </p:cNvGrpSpPr>
          <p:nvPr/>
        </p:nvGrpSpPr>
        <p:grpSpPr bwMode="auto">
          <a:xfrm>
            <a:off x="9120185" y="4076694"/>
            <a:ext cx="863599" cy="304800"/>
            <a:chOff x="4785" y="2568"/>
            <a:chExt cx="544" cy="192"/>
          </a:xfrm>
        </p:grpSpPr>
        <p:sp>
          <p:nvSpPr>
            <p:cNvPr id="209081" name="Line 185"/>
            <p:cNvSpPr>
              <a:spLocks noChangeShapeType="1"/>
            </p:cNvSpPr>
            <p:nvPr/>
          </p:nvSpPr>
          <p:spPr bwMode="auto">
            <a:xfrm flipH="1" flipV="1">
              <a:off x="4785" y="2568"/>
              <a:ext cx="182" cy="4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9082" name="Text Box 186"/>
            <p:cNvSpPr txBox="1">
              <a:spLocks noChangeArrowheads="1"/>
            </p:cNvSpPr>
            <p:nvPr/>
          </p:nvSpPr>
          <p:spPr bwMode="auto">
            <a:xfrm>
              <a:off x="4921" y="2568"/>
              <a:ext cx="408"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b="1" dirty="0">
                  <a:latin typeface="Times New Roman" pitchFamily="18" charset="0"/>
                </a:rPr>
                <a:t>Cu2+</a:t>
              </a:r>
            </a:p>
          </p:txBody>
        </p:sp>
      </p:grpSp>
      <p:sp>
        <p:nvSpPr>
          <p:cNvPr id="209084" name="Text Box 188"/>
          <p:cNvSpPr txBox="1">
            <a:spLocks noChangeArrowheads="1"/>
          </p:cNvSpPr>
          <p:nvPr/>
        </p:nvSpPr>
        <p:spPr bwMode="auto">
          <a:xfrm>
            <a:off x="1521078" y="6190151"/>
            <a:ext cx="7562458" cy="517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15000"/>
              </a:lnSpc>
              <a:spcBef>
                <a:spcPct val="50000"/>
              </a:spcBef>
            </a:pPr>
            <a:r>
              <a:rPr lang="en-US" altLang="zh-CN" sz="2400" b="1" i="1" dirty="0">
                <a:latin typeface="Times New Roman" pitchFamily="18" charset="0"/>
                <a:ea typeface="楷体_GB2312" pitchFamily="49" charset="-122"/>
              </a:rPr>
              <a:t>    ε</a:t>
            </a:r>
            <a:r>
              <a:rPr lang="zh-CN" altLang="en-US" sz="2400" b="1" baseline="-25000" dirty="0">
                <a:latin typeface="Times New Roman" pitchFamily="18" charset="0"/>
                <a:ea typeface="楷体_GB2312" pitchFamily="49" charset="-122"/>
              </a:rPr>
              <a:t>接触</a:t>
            </a:r>
            <a:r>
              <a:rPr lang="zh-CN" altLang="en-US" sz="2400" b="1" dirty="0">
                <a:latin typeface="Times New Roman" pitchFamily="18" charset="0"/>
                <a:ea typeface="楷体_GB2312" pitchFamily="49" charset="-122"/>
              </a:rPr>
              <a:t>可忽略，</a:t>
            </a:r>
            <a:r>
              <a:rPr lang="en-US" altLang="zh-CN" sz="2400" b="1" i="1" dirty="0">
                <a:latin typeface="Times New Roman" pitchFamily="18" charset="0"/>
                <a:ea typeface="楷体_GB2312" pitchFamily="49" charset="-122"/>
              </a:rPr>
              <a:t>ε</a:t>
            </a:r>
            <a:r>
              <a:rPr lang="zh-CN" altLang="en-US" sz="2400" b="1" baseline="-25000" dirty="0">
                <a:latin typeface="Times New Roman" pitchFamily="18" charset="0"/>
                <a:ea typeface="楷体_GB2312" pitchFamily="49" charset="-122"/>
              </a:rPr>
              <a:t>液接</a:t>
            </a:r>
            <a:r>
              <a:rPr lang="zh-CN" altLang="en-US" sz="2400" b="1" dirty="0">
                <a:latin typeface="Times New Roman" pitchFamily="18" charset="0"/>
                <a:ea typeface="楷体_GB2312" pitchFamily="49" charset="-122"/>
              </a:rPr>
              <a:t>可用盐桥基本消除，则 </a:t>
            </a:r>
            <a:r>
              <a:rPr lang="en-US" altLang="zh-CN" sz="2400" b="1" i="1" dirty="0">
                <a:latin typeface="Times New Roman" pitchFamily="18" charset="0"/>
                <a:ea typeface="楷体_GB2312" pitchFamily="49" charset="-122"/>
              </a:rPr>
              <a:t>E </a:t>
            </a:r>
            <a:r>
              <a:rPr lang="en-US" altLang="zh-CN" sz="2400" b="1" i="1" dirty="0">
                <a:latin typeface="Times New Roman" pitchFamily="18" charset="0"/>
                <a:ea typeface="楷体_GB2312" pitchFamily="49" charset="-122"/>
                <a:sym typeface="Symbol" pitchFamily="18" charset="2"/>
              </a:rPr>
              <a:t></a:t>
            </a:r>
            <a:r>
              <a:rPr lang="en-US" altLang="zh-CN" sz="2400" b="1" i="1" dirty="0">
                <a:latin typeface="Times New Roman" pitchFamily="18" charset="0"/>
                <a:ea typeface="楷体_GB2312" pitchFamily="49" charset="-122"/>
              </a:rPr>
              <a:t> </a:t>
            </a:r>
            <a:r>
              <a:rPr lang="en-US" altLang="zh-CN" sz="2400" b="1" i="1" dirty="0">
                <a:latin typeface="Times New Roman" pitchFamily="18" charset="0"/>
                <a:ea typeface="楷体_GB2312" pitchFamily="49" charset="-122"/>
                <a:sym typeface="Symbol" pitchFamily="18" charset="2"/>
              </a:rPr>
              <a:t></a:t>
            </a:r>
            <a:r>
              <a:rPr lang="en-US" altLang="zh-CN" sz="2400" b="1" i="1" baseline="-25000" dirty="0">
                <a:latin typeface="Times New Roman" pitchFamily="18" charset="0"/>
                <a:ea typeface="楷体_GB2312" pitchFamily="49" charset="-122"/>
                <a:sym typeface="Symbol" pitchFamily="18" charset="2"/>
              </a:rPr>
              <a:t>+ </a:t>
            </a:r>
            <a:r>
              <a:rPr lang="en-US" altLang="zh-CN" sz="2400" b="1" i="1" dirty="0">
                <a:latin typeface="Times New Roman" pitchFamily="18" charset="0"/>
                <a:ea typeface="楷体_GB2312" pitchFamily="49" charset="-122"/>
                <a:sym typeface="Symbol" pitchFamily="18" charset="2"/>
              </a:rPr>
              <a:t>+ </a:t>
            </a:r>
            <a:r>
              <a:rPr lang="en-US" altLang="zh-CN" sz="2400" b="1" i="1" baseline="-25000" dirty="0">
                <a:latin typeface="Times New Roman" pitchFamily="18" charset="0"/>
                <a:ea typeface="楷体_GB2312" pitchFamily="49" charset="-122"/>
                <a:sym typeface="Symbol" pitchFamily="18" charset="2"/>
              </a:rPr>
              <a:t></a:t>
            </a:r>
            <a:endParaRPr lang="en-US" altLang="zh-CN" sz="2400" i="1" dirty="0">
              <a:latin typeface="Times New Roman" pitchFamily="18" charset="0"/>
              <a:ea typeface="楷体_GB2312" pitchFamily="49" charset="-122"/>
            </a:endParaRPr>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23</a:t>
            </a:fld>
            <a:endParaRPr lang="zh-CN" altLang="en-US"/>
          </a:p>
        </p:txBody>
      </p:sp>
    </p:spTree>
    <p:extLst>
      <p:ext uri="{BB962C8B-B14F-4D97-AF65-F5344CB8AC3E}">
        <p14:creationId xmlns:p14="http://schemas.microsoft.com/office/powerpoint/2010/main" val="4146293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9064"/>
                                        </p:tgtEl>
                                        <p:attrNameLst>
                                          <p:attrName>style.visibility</p:attrName>
                                        </p:attrNameLst>
                                      </p:cBhvr>
                                      <p:to>
                                        <p:strVal val="visible"/>
                                      </p:to>
                                    </p:set>
                                    <p:animEffect transition="in" filter="wipe(left)">
                                      <p:cBhvr>
                                        <p:cTn id="7" dur="500"/>
                                        <p:tgtEl>
                                          <p:spTgt spid="209064"/>
                                        </p:tgtEl>
                                      </p:cBhvr>
                                    </p:animEffect>
                                  </p:childTnLst>
                                </p:cTn>
                              </p:par>
                              <p:par>
                                <p:cTn id="8" presetID="22" presetClass="entr" presetSubtype="1" fill="hold" nodeType="withEffect">
                                  <p:stCondLst>
                                    <p:cond delay="0"/>
                                  </p:stCondLst>
                                  <p:childTnLst>
                                    <p:set>
                                      <p:cBhvr>
                                        <p:cTn id="9" dur="1" fill="hold">
                                          <p:stCondLst>
                                            <p:cond delay="0"/>
                                          </p:stCondLst>
                                        </p:cTn>
                                        <p:tgtEl>
                                          <p:spTgt spid="209070"/>
                                        </p:tgtEl>
                                        <p:attrNameLst>
                                          <p:attrName>style.visibility</p:attrName>
                                        </p:attrNameLst>
                                      </p:cBhvr>
                                      <p:to>
                                        <p:strVal val="visible"/>
                                      </p:to>
                                    </p:set>
                                    <p:animEffect transition="in" filter="wipe(up)">
                                      <p:cBhvr>
                                        <p:cTn id="10" dur="500"/>
                                        <p:tgtEl>
                                          <p:spTgt spid="20907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9071"/>
                                        </p:tgtEl>
                                        <p:attrNameLst>
                                          <p:attrName>style.visibility</p:attrName>
                                        </p:attrNameLst>
                                      </p:cBhvr>
                                      <p:to>
                                        <p:strVal val="visible"/>
                                      </p:to>
                                    </p:set>
                                    <p:animEffect transition="in" filter="wipe(left)">
                                      <p:cBhvr>
                                        <p:cTn id="13" dur="500"/>
                                        <p:tgtEl>
                                          <p:spTgt spid="209071"/>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9074"/>
                                        </p:tgtEl>
                                        <p:attrNameLst>
                                          <p:attrName>style.visibility</p:attrName>
                                        </p:attrNameLst>
                                      </p:cBhvr>
                                      <p:to>
                                        <p:strVal val="visible"/>
                                      </p:to>
                                    </p:set>
                                    <p:animEffect transition="in" filter="wipe(left)">
                                      <p:cBhvr>
                                        <p:cTn id="16" dur="500"/>
                                        <p:tgtEl>
                                          <p:spTgt spid="20907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9072"/>
                                        </p:tgtEl>
                                        <p:attrNameLst>
                                          <p:attrName>style.visibility</p:attrName>
                                        </p:attrNameLst>
                                      </p:cBhvr>
                                      <p:to>
                                        <p:strVal val="visible"/>
                                      </p:to>
                                    </p:set>
                                    <p:animEffect transition="in" filter="wipe(left)">
                                      <p:cBhvr>
                                        <p:cTn id="19" dur="500"/>
                                        <p:tgtEl>
                                          <p:spTgt spid="20907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209066"/>
                                        </p:tgtEl>
                                        <p:attrNameLst>
                                          <p:attrName>style.visibility</p:attrName>
                                        </p:attrNameLst>
                                      </p:cBhvr>
                                      <p:to>
                                        <p:strVal val="visible"/>
                                      </p:to>
                                    </p:set>
                                    <p:animEffect transition="in" filter="wipe(up)">
                                      <p:cBhvr>
                                        <p:cTn id="24" dur="500"/>
                                        <p:tgtEl>
                                          <p:spTgt spid="20906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09067"/>
                                        </p:tgtEl>
                                        <p:attrNameLst>
                                          <p:attrName>style.visibility</p:attrName>
                                        </p:attrNameLst>
                                      </p:cBhvr>
                                      <p:to>
                                        <p:strVal val="visible"/>
                                      </p:to>
                                    </p:set>
                                    <p:animEffect transition="in" filter="wipe(up)">
                                      <p:cBhvr>
                                        <p:cTn id="27" dur="500"/>
                                        <p:tgtEl>
                                          <p:spTgt spid="209067"/>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09065"/>
                                        </p:tgtEl>
                                        <p:attrNameLst>
                                          <p:attrName>style.visibility</p:attrName>
                                        </p:attrNameLst>
                                      </p:cBhvr>
                                      <p:to>
                                        <p:strVal val="visible"/>
                                      </p:to>
                                    </p:set>
                                    <p:animEffect transition="in" filter="wipe(left)">
                                      <p:cBhvr>
                                        <p:cTn id="30" dur="500"/>
                                        <p:tgtEl>
                                          <p:spTgt spid="20906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09075"/>
                                        </p:tgtEl>
                                        <p:attrNameLst>
                                          <p:attrName>style.visibility</p:attrName>
                                        </p:attrNameLst>
                                      </p:cBhvr>
                                      <p:to>
                                        <p:strVal val="visible"/>
                                      </p:to>
                                    </p:set>
                                    <p:animEffect transition="in" filter="wipe(left)">
                                      <p:cBhvr>
                                        <p:cTn id="33" dur="500"/>
                                        <p:tgtEl>
                                          <p:spTgt spid="20907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nodeType="clickEffect">
                                  <p:stCondLst>
                                    <p:cond delay="0"/>
                                  </p:stCondLst>
                                  <p:childTnLst>
                                    <p:set>
                                      <p:cBhvr>
                                        <p:cTn id="37" dur="1" fill="hold">
                                          <p:stCondLst>
                                            <p:cond delay="0"/>
                                          </p:stCondLst>
                                        </p:cTn>
                                        <p:tgtEl>
                                          <p:spTgt spid="209083"/>
                                        </p:tgtEl>
                                        <p:attrNameLst>
                                          <p:attrName>style.visibility</p:attrName>
                                        </p:attrNameLst>
                                      </p:cBhvr>
                                      <p:to>
                                        <p:strVal val="visible"/>
                                      </p:to>
                                    </p:set>
                                    <p:animEffect transition="in" filter="wipe(down)">
                                      <p:cBhvr>
                                        <p:cTn id="38" dur="500"/>
                                        <p:tgtEl>
                                          <p:spTgt spid="209083"/>
                                        </p:tgtEl>
                                      </p:cBhvr>
                                    </p:animEffect>
                                  </p:childTnLst>
                                </p:cTn>
                              </p:par>
                            </p:childTnLst>
                          </p:cTn>
                        </p:par>
                        <p:par>
                          <p:cTn id="39" fill="hold" nodeType="afterGroup">
                            <p:stCondLst>
                              <p:cond delay="500"/>
                            </p:stCondLst>
                            <p:childTnLst>
                              <p:par>
                                <p:cTn id="40" presetID="22" presetClass="entr" presetSubtype="1" fill="hold" grpId="0" nodeType="afterEffect">
                                  <p:stCondLst>
                                    <p:cond delay="0"/>
                                  </p:stCondLst>
                                  <p:childTnLst>
                                    <p:set>
                                      <p:cBhvr>
                                        <p:cTn id="41" dur="1" fill="hold">
                                          <p:stCondLst>
                                            <p:cond delay="0"/>
                                          </p:stCondLst>
                                        </p:cTn>
                                        <p:tgtEl>
                                          <p:spTgt spid="209078"/>
                                        </p:tgtEl>
                                        <p:attrNameLst>
                                          <p:attrName>style.visibility</p:attrName>
                                        </p:attrNameLst>
                                      </p:cBhvr>
                                      <p:to>
                                        <p:strVal val="visible"/>
                                      </p:to>
                                    </p:set>
                                    <p:animEffect transition="in" filter="wipe(up)">
                                      <p:cBhvr>
                                        <p:cTn id="42" dur="500"/>
                                        <p:tgtEl>
                                          <p:spTgt spid="209078"/>
                                        </p:tgtEl>
                                      </p:cBhvr>
                                    </p:animEffect>
                                  </p:childTnLst>
                                </p:cTn>
                              </p:par>
                            </p:childTnLst>
                          </p:cTn>
                        </p:par>
                        <p:par>
                          <p:cTn id="43" fill="hold" nodeType="afterGroup">
                            <p:stCondLst>
                              <p:cond delay="1000"/>
                            </p:stCondLst>
                            <p:childTnLst>
                              <p:par>
                                <p:cTn id="44" presetID="22" presetClass="entr" presetSubtype="1" fill="hold" grpId="0" nodeType="afterEffect">
                                  <p:stCondLst>
                                    <p:cond delay="0"/>
                                  </p:stCondLst>
                                  <p:childTnLst>
                                    <p:set>
                                      <p:cBhvr>
                                        <p:cTn id="45" dur="1" fill="hold">
                                          <p:stCondLst>
                                            <p:cond delay="0"/>
                                          </p:stCondLst>
                                        </p:cTn>
                                        <p:tgtEl>
                                          <p:spTgt spid="209077"/>
                                        </p:tgtEl>
                                        <p:attrNameLst>
                                          <p:attrName>style.visibility</p:attrName>
                                        </p:attrNameLst>
                                      </p:cBhvr>
                                      <p:to>
                                        <p:strVal val="visible"/>
                                      </p:to>
                                    </p:set>
                                    <p:animEffect transition="in" filter="wipe(up)">
                                      <p:cBhvr>
                                        <p:cTn id="46" dur="500"/>
                                        <p:tgtEl>
                                          <p:spTgt spid="20907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209084"/>
                                        </p:tgtEl>
                                        <p:attrNameLst>
                                          <p:attrName>style.visibility</p:attrName>
                                        </p:attrNameLst>
                                      </p:cBhvr>
                                      <p:to>
                                        <p:strVal val="visible"/>
                                      </p:to>
                                    </p:set>
                                    <p:animEffect transition="in" filter="wipe(left)">
                                      <p:cBhvr>
                                        <p:cTn id="51" dur="500"/>
                                        <p:tgtEl>
                                          <p:spTgt spid="209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064" grpId="0"/>
      <p:bldP spid="209065" grpId="0"/>
      <p:bldP spid="209066" grpId="0" animBg="1"/>
      <p:bldP spid="209067" grpId="0"/>
      <p:bldP spid="209071" grpId="0"/>
      <p:bldP spid="209072" grpId="0" animBg="1"/>
      <p:bldP spid="209074" grpId="0" animBg="1"/>
      <p:bldP spid="209075" grpId="0"/>
      <p:bldP spid="209077" grpId="0"/>
      <p:bldP spid="209078" grpId="0"/>
      <p:bldP spid="20908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5" name="Rectangle 5"/>
          <p:cNvSpPr>
            <a:spLocks noChangeArrowheads="1"/>
          </p:cNvSpPr>
          <p:nvPr/>
        </p:nvSpPr>
        <p:spPr bwMode="auto">
          <a:xfrm>
            <a:off x="79304" y="42998"/>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3300"/>
                </a:solidFill>
                <a:ea typeface="华文新魏" pitchFamily="2" charset="-122"/>
              </a:rPr>
              <a:t>二、</a:t>
            </a:r>
            <a:r>
              <a:rPr lang="zh-CN" altLang="en-US" sz="3200" b="1" dirty="0">
                <a:solidFill>
                  <a:srgbClr val="FF3300"/>
                </a:solidFill>
                <a:ea typeface="华文新魏" pitchFamily="2" charset="-122"/>
              </a:rPr>
              <a:t>电极电势</a:t>
            </a:r>
            <a:endParaRPr kumimoji="1" lang="zh-CN" altLang="en-US" sz="3200" b="1" dirty="0">
              <a:solidFill>
                <a:srgbClr val="FF3300"/>
              </a:solidFill>
              <a:ea typeface="华文新魏" pitchFamily="2" charset="-122"/>
            </a:endParaRPr>
          </a:p>
        </p:txBody>
      </p:sp>
      <p:sp>
        <p:nvSpPr>
          <p:cNvPr id="209927" name="Text Box 7"/>
          <p:cNvSpPr txBox="1">
            <a:spLocks noChangeArrowheads="1"/>
          </p:cNvSpPr>
          <p:nvPr/>
        </p:nvSpPr>
        <p:spPr bwMode="auto">
          <a:xfrm>
            <a:off x="79304" y="737295"/>
            <a:ext cx="37449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itchFamily="18" charset="0"/>
                <a:ea typeface="楷体_GB2312" pitchFamily="49" charset="-122"/>
              </a:rPr>
              <a:t>（一）标准氢电极</a:t>
            </a:r>
          </a:p>
        </p:txBody>
      </p:sp>
      <mc:AlternateContent xmlns:mc="http://schemas.openxmlformats.org/markup-compatibility/2006" xmlns:a14="http://schemas.microsoft.com/office/drawing/2010/main">
        <mc:Choice Requires="a14">
          <p:sp>
            <p:nvSpPr>
              <p:cNvPr id="209932" name="Text Box 12"/>
              <p:cNvSpPr txBox="1">
                <a:spLocks noChangeArrowheads="1"/>
              </p:cNvSpPr>
              <p:nvPr/>
            </p:nvSpPr>
            <p:spPr bwMode="auto">
              <a:xfrm>
                <a:off x="200975" y="2775313"/>
                <a:ext cx="6659268" cy="4617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ea typeface="楷体_GB2312" pitchFamily="49" charset="-122"/>
                  </a:rPr>
                  <a:t>电极符号：</a:t>
                </a:r>
                <a:r>
                  <a:rPr lang="en-US" altLang="zh-CN" sz="2400" b="1" dirty="0">
                    <a:solidFill>
                      <a:srgbClr val="CC0000"/>
                    </a:solidFill>
                    <a:latin typeface="Times New Roman" pitchFamily="18" charset="0"/>
                    <a:ea typeface="楷体_GB2312" pitchFamily="49" charset="-122"/>
                    <a:cs typeface="Times New Roman" pitchFamily="18" charset="0"/>
                  </a:rPr>
                  <a:t>Pt</a:t>
                </a:r>
                <a:r>
                  <a:rPr lang="zh-CN" altLang="en-US" sz="2400" b="1" dirty="0">
                    <a:solidFill>
                      <a:srgbClr val="CC0000"/>
                    </a:solidFill>
                    <a:latin typeface="Times New Roman" pitchFamily="18" charset="0"/>
                    <a:ea typeface="楷体_GB2312" pitchFamily="49" charset="-122"/>
                    <a:cs typeface="Times New Roman" pitchFamily="18" charset="0"/>
                  </a:rPr>
                  <a:t>｜</a:t>
                </a:r>
                <a:r>
                  <a:rPr lang="en-US" altLang="zh-CN" sz="2400" b="1" dirty="0">
                    <a:solidFill>
                      <a:srgbClr val="CC0000"/>
                    </a:solidFill>
                    <a:latin typeface="Times New Roman" pitchFamily="18" charset="0"/>
                    <a:ea typeface="楷体_GB2312" pitchFamily="49" charset="-122"/>
                    <a:cs typeface="Times New Roman" pitchFamily="18" charset="0"/>
                  </a:rPr>
                  <a:t>H</a:t>
                </a:r>
                <a:r>
                  <a:rPr lang="en-US" altLang="zh-CN" sz="2400" b="1" baseline="-30000" dirty="0">
                    <a:solidFill>
                      <a:srgbClr val="CC0000"/>
                    </a:solidFill>
                    <a:latin typeface="Times New Roman" pitchFamily="18" charset="0"/>
                    <a:ea typeface="楷体_GB2312" pitchFamily="49" charset="-122"/>
                    <a:cs typeface="Times New Roman" pitchFamily="18" charset="0"/>
                  </a:rPr>
                  <a:t>2</a:t>
                </a:r>
                <a:r>
                  <a:rPr lang="zh-CN" altLang="en-US" sz="2400" b="1" dirty="0">
                    <a:solidFill>
                      <a:srgbClr val="CC0000"/>
                    </a:solidFill>
                    <a:latin typeface="Times New Roman" pitchFamily="18" charset="0"/>
                    <a:ea typeface="楷体_GB2312" pitchFamily="49" charset="-122"/>
                    <a:cs typeface="Times New Roman" pitchFamily="18" charset="0"/>
                  </a:rPr>
                  <a:t>（</a:t>
                </a:r>
                <a:r>
                  <a:rPr lang="en-US" altLang="zh-CN" sz="2400" b="1" i="1" dirty="0">
                    <a:solidFill>
                      <a:srgbClr val="CC0000"/>
                    </a:solidFill>
                    <a:latin typeface="Times New Roman" pitchFamily="18" charset="0"/>
                    <a:ea typeface="楷体_GB2312" pitchFamily="49" charset="-122"/>
                    <a:cs typeface="Times New Roman" pitchFamily="18" charset="0"/>
                  </a:rPr>
                  <a:t>p</a:t>
                </a:r>
                <a:r>
                  <a:rPr lang="en-US" altLang="zh-CN" sz="2400" b="1" baseline="30000" dirty="0">
                    <a:solidFill>
                      <a:srgbClr val="CC0000"/>
                    </a:solidFill>
                    <a:latin typeface="Times New Roman" pitchFamily="18" charset="0"/>
                    <a:ea typeface="楷体_GB2312" pitchFamily="49" charset="-122"/>
                    <a:cs typeface="Times New Roman" pitchFamily="18" charset="0"/>
                    <a:sym typeface="Symbol" pitchFamily="18" charset="2"/>
                  </a:rPr>
                  <a:t></a:t>
                </a:r>
                <a:r>
                  <a:rPr lang="zh-CN" altLang="en-US" sz="2400" b="1" dirty="0">
                    <a:solidFill>
                      <a:srgbClr val="CC0000"/>
                    </a:solidFill>
                    <a:latin typeface="Times New Roman" pitchFamily="18" charset="0"/>
                    <a:ea typeface="楷体_GB2312" pitchFamily="49" charset="-122"/>
                    <a:cs typeface="Times New Roman" pitchFamily="18" charset="0"/>
                  </a:rPr>
                  <a:t>）｜</a:t>
                </a:r>
                <a:r>
                  <a:rPr lang="en-US" altLang="zh-CN" sz="2400" b="1" dirty="0">
                    <a:solidFill>
                      <a:srgbClr val="CC0000"/>
                    </a:solidFill>
                    <a:latin typeface="Times New Roman" pitchFamily="18" charset="0"/>
                    <a:ea typeface="楷体_GB2312" pitchFamily="49" charset="-122"/>
                    <a:cs typeface="Times New Roman" pitchFamily="18" charset="0"/>
                  </a:rPr>
                  <a:t>H</a:t>
                </a:r>
                <a:r>
                  <a:rPr lang="en-US" altLang="zh-CN" sz="2400" b="1" baseline="30000" dirty="0">
                    <a:solidFill>
                      <a:srgbClr val="CC0000"/>
                    </a:solidFill>
                    <a:latin typeface="Times New Roman" pitchFamily="18" charset="0"/>
                    <a:ea typeface="楷体_GB2312" pitchFamily="49" charset="-122"/>
                    <a:cs typeface="Times New Roman" pitchFamily="18" charset="0"/>
                  </a:rPr>
                  <a:t>+</a:t>
                </a:r>
                <a:r>
                  <a:rPr lang="en-US" altLang="zh-CN" sz="2400" b="1" dirty="0">
                    <a:solidFill>
                      <a:srgbClr val="CC0000"/>
                    </a:solidFill>
                    <a:latin typeface="Times New Roman" pitchFamily="18" charset="0"/>
                    <a:ea typeface="楷体_GB2312" pitchFamily="49" charset="-122"/>
                    <a:cs typeface="Times New Roman" pitchFamily="18" charset="0"/>
                  </a:rPr>
                  <a:t>(</a:t>
                </a:r>
                <a14:m>
                  <m:oMath xmlns:m="http://schemas.openxmlformats.org/officeDocument/2006/math">
                    <m:sSub>
                      <m:sSubPr>
                        <m:ctrlPr>
                          <a:rPr lang="en-US" altLang="zh-CN" sz="2400" b="1" i="1">
                            <a:solidFill>
                              <a:srgbClr val="CC0000"/>
                            </a:solidFill>
                            <a:latin typeface="Cambria Math" panose="02040503050406030204" pitchFamily="18" charset="0"/>
                          </a:rPr>
                        </m:ctrlPr>
                      </m:sSubPr>
                      <m:e>
                        <m:r>
                          <a:rPr lang="zh-CN" altLang="en-US" sz="2400" b="1" i="1">
                            <a:solidFill>
                              <a:srgbClr val="CC0000"/>
                            </a:solidFill>
                            <a:latin typeface="Cambria Math"/>
                          </a:rPr>
                          <m:t>𝜶</m:t>
                        </m:r>
                      </m:e>
                      <m:sub>
                        <m:sSup>
                          <m:sSupPr>
                            <m:ctrlPr>
                              <a:rPr lang="en-US" altLang="zh-CN" sz="2400" b="1" i="1">
                                <a:solidFill>
                                  <a:srgbClr val="CC0000"/>
                                </a:solidFill>
                                <a:latin typeface="Cambria Math" panose="02040503050406030204" pitchFamily="18" charset="0"/>
                              </a:rPr>
                            </m:ctrlPr>
                          </m:sSupPr>
                          <m:e>
                            <m:r>
                              <a:rPr lang="en-US" altLang="zh-CN" sz="2400" b="1" i="1">
                                <a:solidFill>
                                  <a:srgbClr val="CC0000"/>
                                </a:solidFill>
                                <a:latin typeface="Cambria Math"/>
                              </a:rPr>
                              <m:t>𝑯</m:t>
                            </m:r>
                          </m:e>
                          <m:sup>
                            <m:r>
                              <a:rPr lang="en-US" altLang="zh-CN" sz="2400" b="1" i="1">
                                <a:solidFill>
                                  <a:srgbClr val="CC0000"/>
                                </a:solidFill>
                                <a:latin typeface="Cambria Math"/>
                              </a:rPr>
                              <m:t>+</m:t>
                            </m:r>
                          </m:sup>
                        </m:sSup>
                      </m:sub>
                    </m:sSub>
                    <m:r>
                      <a:rPr lang="en-US" altLang="zh-CN" sz="2400" b="1" i="1">
                        <a:solidFill>
                          <a:srgbClr val="CC0000"/>
                        </a:solidFill>
                        <a:latin typeface="Cambria Math"/>
                      </a:rPr>
                      <m:t>=</m:t>
                    </m:r>
                    <m:r>
                      <a:rPr lang="en-US" altLang="zh-CN" sz="2400" b="1" i="1">
                        <a:solidFill>
                          <a:srgbClr val="CC0000"/>
                        </a:solidFill>
                        <a:latin typeface="Cambria Math"/>
                      </a:rPr>
                      <m:t>𝟏</m:t>
                    </m:r>
                  </m:oMath>
                </a14:m>
                <a:r>
                  <a:rPr lang="zh-CN" altLang="en-US" sz="2400" b="1" dirty="0">
                    <a:solidFill>
                      <a:srgbClr val="CC0000"/>
                    </a:solidFill>
                    <a:latin typeface="Times New Roman" pitchFamily="18" charset="0"/>
                    <a:ea typeface="楷体_GB2312" pitchFamily="49" charset="-122"/>
                    <a:cs typeface="Times New Roman" pitchFamily="18" charset="0"/>
                  </a:rPr>
                  <a:t>）</a:t>
                </a:r>
                <a:endParaRPr lang="zh-CN" altLang="en-US" sz="2400" b="1" dirty="0">
                  <a:ea typeface="楷体_GB2312" pitchFamily="49" charset="-122"/>
                </a:endParaRPr>
              </a:p>
            </p:txBody>
          </p:sp>
        </mc:Choice>
        <mc:Fallback xmlns="">
          <p:sp>
            <p:nvSpPr>
              <p:cNvPr id="209932" name="Text Box 12"/>
              <p:cNvSpPr txBox="1">
                <a:spLocks noRot="1" noChangeAspect="1" noMove="1" noResize="1" noEditPoints="1" noAdjustHandles="1" noChangeArrowheads="1" noChangeShapeType="1" noTextEdit="1"/>
              </p:cNvSpPr>
              <p:nvPr/>
            </p:nvSpPr>
            <p:spPr bwMode="auto">
              <a:xfrm>
                <a:off x="200975" y="2775313"/>
                <a:ext cx="6659268" cy="461729"/>
              </a:xfrm>
              <a:prstGeom prst="rect">
                <a:avLst/>
              </a:prstGeom>
              <a:blipFill>
                <a:blip r:embed="rId3"/>
                <a:stretch>
                  <a:fillRect l="-1465" t="-10526"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9937" name="Text Box 17"/>
              <p:cNvSpPr txBox="1">
                <a:spLocks noChangeArrowheads="1"/>
              </p:cNvSpPr>
              <p:nvPr/>
            </p:nvSpPr>
            <p:spPr bwMode="auto">
              <a:xfrm>
                <a:off x="227100" y="3852395"/>
                <a:ext cx="5967300" cy="4617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ea typeface="楷体_GB2312" pitchFamily="49" charset="-122"/>
                  </a:rPr>
                  <a:t>电极反应：</a:t>
                </a:r>
                <a:r>
                  <a:rPr lang="en-US" altLang="zh-CN" sz="2400" b="1" dirty="0">
                    <a:solidFill>
                      <a:srgbClr val="CC0000"/>
                    </a:solidFill>
                    <a:latin typeface="Times New Roman" pitchFamily="18" charset="0"/>
                  </a:rPr>
                  <a:t>H</a:t>
                </a:r>
                <a:r>
                  <a:rPr lang="en-US" altLang="zh-CN" sz="2400" b="1" baseline="-25000" dirty="0">
                    <a:solidFill>
                      <a:srgbClr val="CC0000"/>
                    </a:solidFill>
                    <a:latin typeface="Times New Roman" pitchFamily="18" charset="0"/>
                  </a:rPr>
                  <a:t>2</a:t>
                </a:r>
                <a:r>
                  <a:rPr lang="zh-CN" altLang="en-US" sz="2400" b="1" dirty="0">
                    <a:solidFill>
                      <a:srgbClr val="CC0000"/>
                    </a:solidFill>
                    <a:latin typeface="Times New Roman" pitchFamily="18" charset="0"/>
                  </a:rPr>
                  <a:t>（</a:t>
                </a:r>
                <a:r>
                  <a:rPr lang="en-US" altLang="zh-CN" sz="2400" b="1" i="1" dirty="0">
                    <a:solidFill>
                      <a:srgbClr val="CC0000"/>
                    </a:solidFill>
                    <a:latin typeface="Times New Roman" pitchFamily="18" charset="0"/>
                  </a:rPr>
                  <a:t>p</a:t>
                </a:r>
                <a:r>
                  <a:rPr lang="en-US" altLang="zh-CN" sz="2400" b="1" baseline="30000" dirty="0">
                    <a:solidFill>
                      <a:srgbClr val="CC0000"/>
                    </a:solidFill>
                    <a:sym typeface="Symbol" pitchFamily="18" charset="2"/>
                  </a:rPr>
                  <a:t></a:t>
                </a:r>
                <a:r>
                  <a:rPr lang="zh-CN" altLang="en-US" sz="2400" b="1" dirty="0">
                    <a:solidFill>
                      <a:srgbClr val="CC0000"/>
                    </a:solidFill>
                    <a:latin typeface="Times New Roman" pitchFamily="18" charset="0"/>
                  </a:rPr>
                  <a:t>）</a:t>
                </a:r>
                <a:r>
                  <a:rPr lang="zh-CN" altLang="en-US" sz="2400" b="1" dirty="0">
                    <a:solidFill>
                      <a:srgbClr val="CC0000"/>
                    </a:solidFill>
                    <a:latin typeface="Times New Roman" pitchFamily="18" charset="0"/>
                    <a:sym typeface="Symbol" pitchFamily="18" charset="2"/>
                  </a:rPr>
                  <a:t></a:t>
                </a:r>
                <a:r>
                  <a:rPr lang="zh-CN" altLang="en-US" sz="2400" b="1" dirty="0">
                    <a:solidFill>
                      <a:srgbClr val="CC0000"/>
                    </a:solidFill>
                    <a:latin typeface="Times New Roman" pitchFamily="18" charset="0"/>
                  </a:rPr>
                  <a:t> </a:t>
                </a:r>
                <a:r>
                  <a:rPr lang="en-US" altLang="zh-CN" sz="2400" b="1" dirty="0">
                    <a:solidFill>
                      <a:srgbClr val="CC0000"/>
                    </a:solidFill>
                    <a:latin typeface="Times New Roman" pitchFamily="18" charset="0"/>
                  </a:rPr>
                  <a:t>H</a:t>
                </a:r>
                <a:r>
                  <a:rPr lang="en-US" altLang="zh-CN" sz="2400" b="1" baseline="30000" dirty="0">
                    <a:solidFill>
                      <a:srgbClr val="CC0000"/>
                    </a:solidFill>
                    <a:latin typeface="Times New Roman" pitchFamily="18" charset="0"/>
                  </a:rPr>
                  <a:t>+</a:t>
                </a:r>
                <a:r>
                  <a:rPr lang="en-US" altLang="zh-CN" sz="2400" b="1" dirty="0">
                    <a:solidFill>
                      <a:srgbClr val="CC0000"/>
                    </a:solidFill>
                    <a:latin typeface="Times New Roman" pitchFamily="18" charset="0"/>
                  </a:rPr>
                  <a:t>(</a:t>
                </a:r>
                <a14:m>
                  <m:oMath xmlns:m="http://schemas.openxmlformats.org/officeDocument/2006/math">
                    <m:sSub>
                      <m:sSubPr>
                        <m:ctrlPr>
                          <a:rPr lang="en-US" altLang="zh-CN" sz="2400" b="1" i="1">
                            <a:solidFill>
                              <a:srgbClr val="CC0000"/>
                            </a:solidFill>
                            <a:latin typeface="Cambria Math" panose="02040503050406030204" pitchFamily="18" charset="0"/>
                          </a:rPr>
                        </m:ctrlPr>
                      </m:sSubPr>
                      <m:e>
                        <m:r>
                          <a:rPr lang="zh-CN" altLang="en-US" sz="2400" b="1" i="1">
                            <a:solidFill>
                              <a:srgbClr val="CC0000"/>
                            </a:solidFill>
                            <a:latin typeface="Cambria Math"/>
                          </a:rPr>
                          <m:t>𝜶</m:t>
                        </m:r>
                      </m:e>
                      <m:sub>
                        <m:sSup>
                          <m:sSupPr>
                            <m:ctrlPr>
                              <a:rPr lang="en-US" altLang="zh-CN" sz="2400" b="1" i="1">
                                <a:solidFill>
                                  <a:srgbClr val="CC0000"/>
                                </a:solidFill>
                                <a:latin typeface="Cambria Math" panose="02040503050406030204" pitchFamily="18" charset="0"/>
                              </a:rPr>
                            </m:ctrlPr>
                          </m:sSupPr>
                          <m:e>
                            <m:r>
                              <a:rPr lang="en-US" altLang="zh-CN" sz="2400" b="1" i="1">
                                <a:solidFill>
                                  <a:srgbClr val="CC0000"/>
                                </a:solidFill>
                                <a:latin typeface="Cambria Math"/>
                              </a:rPr>
                              <m:t>𝑯</m:t>
                            </m:r>
                          </m:e>
                          <m:sup>
                            <m:r>
                              <a:rPr lang="en-US" altLang="zh-CN" sz="2400" b="1" i="1">
                                <a:solidFill>
                                  <a:srgbClr val="CC0000"/>
                                </a:solidFill>
                                <a:latin typeface="Cambria Math"/>
                              </a:rPr>
                              <m:t>+</m:t>
                            </m:r>
                          </m:sup>
                        </m:sSup>
                      </m:sub>
                    </m:sSub>
                    <m:r>
                      <a:rPr lang="en-US" altLang="zh-CN" sz="2400" b="1" i="1">
                        <a:solidFill>
                          <a:srgbClr val="CC0000"/>
                        </a:solidFill>
                        <a:latin typeface="Cambria Math"/>
                      </a:rPr>
                      <m:t>=</m:t>
                    </m:r>
                    <m:r>
                      <a:rPr lang="en-US" altLang="zh-CN" sz="2400" b="1" i="1">
                        <a:solidFill>
                          <a:srgbClr val="CC0000"/>
                        </a:solidFill>
                        <a:latin typeface="Cambria Math"/>
                      </a:rPr>
                      <m:t>𝟏</m:t>
                    </m:r>
                  </m:oMath>
                </a14:m>
                <a:r>
                  <a:rPr lang="en-US" altLang="zh-CN" sz="2400" b="1" dirty="0">
                    <a:solidFill>
                      <a:srgbClr val="CC0000"/>
                    </a:solidFill>
                    <a:latin typeface="Times New Roman" pitchFamily="18" charset="0"/>
                  </a:rPr>
                  <a:t>)</a:t>
                </a:r>
                <a:r>
                  <a:rPr lang="zh-CN" altLang="en-US" sz="2400" b="1" dirty="0">
                    <a:solidFill>
                      <a:srgbClr val="CC0000"/>
                    </a:solidFill>
                    <a:latin typeface="Times New Roman" pitchFamily="18" charset="0"/>
                  </a:rPr>
                  <a:t>＋</a:t>
                </a:r>
                <a:r>
                  <a:rPr lang="en-US" altLang="zh-CN" sz="2400" b="1" dirty="0">
                    <a:solidFill>
                      <a:srgbClr val="CC0000"/>
                    </a:solidFill>
                    <a:latin typeface="Times New Roman" pitchFamily="18" charset="0"/>
                  </a:rPr>
                  <a:t>e</a:t>
                </a:r>
                <a:r>
                  <a:rPr lang="en-US" altLang="zh-CN" sz="2400" b="1" baseline="30000" dirty="0">
                    <a:solidFill>
                      <a:srgbClr val="CC0000"/>
                    </a:solidFill>
                    <a:latin typeface="Times New Roman" pitchFamily="18" charset="0"/>
                    <a:sym typeface="Symbol" pitchFamily="18" charset="2"/>
                  </a:rPr>
                  <a:t></a:t>
                </a:r>
                <a:endParaRPr lang="zh-CN" altLang="en-US" sz="2400" b="1" dirty="0">
                  <a:ea typeface="楷体_GB2312" pitchFamily="49" charset="-122"/>
                </a:endParaRPr>
              </a:p>
            </p:txBody>
          </p:sp>
        </mc:Choice>
        <mc:Fallback xmlns="">
          <p:sp>
            <p:nvSpPr>
              <p:cNvPr id="209937" name="Text Box 17"/>
              <p:cNvSpPr txBox="1">
                <a:spLocks noRot="1" noChangeAspect="1" noMove="1" noResize="1" noEditPoints="1" noAdjustHandles="1" noChangeArrowheads="1" noChangeShapeType="1" noTextEdit="1"/>
              </p:cNvSpPr>
              <p:nvPr/>
            </p:nvSpPr>
            <p:spPr bwMode="auto">
              <a:xfrm>
                <a:off x="227100" y="3852395"/>
                <a:ext cx="5967300" cy="461729"/>
              </a:xfrm>
              <a:prstGeom prst="rect">
                <a:avLst/>
              </a:prstGeom>
              <a:blipFill>
                <a:blip r:embed="rId4"/>
                <a:stretch>
                  <a:fillRect l="-1532" t="-15789"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9944" name="Text Box 24"/>
          <p:cNvSpPr txBox="1">
            <a:spLocks noChangeArrowheads="1"/>
          </p:cNvSpPr>
          <p:nvPr/>
        </p:nvSpPr>
        <p:spPr bwMode="auto">
          <a:xfrm>
            <a:off x="227100" y="4832141"/>
            <a:ext cx="47558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ea typeface="楷体_GB2312" pitchFamily="49" charset="-122"/>
              </a:rPr>
              <a:t>电极电势：任意温度下，</a:t>
            </a:r>
          </a:p>
        </p:txBody>
      </p:sp>
      <p:graphicFrame>
        <p:nvGraphicFramePr>
          <p:cNvPr id="209945" name="Object 25"/>
          <p:cNvGraphicFramePr>
            <a:graphicFrameLocks noChangeAspect="1"/>
          </p:cNvGraphicFramePr>
          <p:nvPr>
            <p:extLst>
              <p:ext uri="{D42A27DB-BD31-4B8C-83A1-F6EECF244321}">
                <p14:modId xmlns:p14="http://schemas.microsoft.com/office/powerpoint/2010/main" val="3284042618"/>
              </p:ext>
            </p:extLst>
          </p:nvPr>
        </p:nvGraphicFramePr>
        <p:xfrm>
          <a:off x="3806689" y="4692143"/>
          <a:ext cx="1558925" cy="601663"/>
        </p:xfrm>
        <a:graphic>
          <a:graphicData uri="http://schemas.openxmlformats.org/presentationml/2006/ole">
            <mc:AlternateContent xmlns:mc="http://schemas.openxmlformats.org/markup-compatibility/2006">
              <mc:Choice xmlns:v="urn:schemas-microsoft-com:vml" Requires="v">
                <p:oleObj spid="_x0000_s2445" name="公式" r:id="rId5" imgW="634680" imgH="266400" progId="Equation.3">
                  <p:embed/>
                </p:oleObj>
              </mc:Choice>
              <mc:Fallback>
                <p:oleObj name="公式" r:id="rId5" imgW="634680" imgH="266400" progId="Equation.3">
                  <p:embed/>
                  <p:pic>
                    <p:nvPicPr>
                      <p:cNvPr id="0" name=""/>
                      <p:cNvPicPr>
                        <a:picLocks noChangeAspect="1" noChangeArrowheads="1"/>
                      </p:cNvPicPr>
                      <p:nvPr/>
                    </p:nvPicPr>
                    <p:blipFill>
                      <a:blip r:embed="rId6"/>
                      <a:srcRect/>
                      <a:stretch>
                        <a:fillRect/>
                      </a:stretch>
                    </p:blipFill>
                    <p:spPr bwMode="auto">
                      <a:xfrm>
                        <a:off x="3806689" y="4692143"/>
                        <a:ext cx="1558925" cy="601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9947" name="Text Box 27"/>
          <p:cNvSpPr txBox="1">
            <a:spLocks noChangeArrowheads="1"/>
          </p:cNvSpPr>
          <p:nvPr/>
        </p:nvSpPr>
        <p:spPr bwMode="auto">
          <a:xfrm>
            <a:off x="200976" y="1218825"/>
            <a:ext cx="75512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ea typeface="楷体_GB2312" pitchFamily="49" charset="-122"/>
              </a:rPr>
              <a:t>1. </a:t>
            </a:r>
            <a:r>
              <a:rPr lang="zh-CN" altLang="en-US" sz="2400" b="1" dirty="0">
                <a:latin typeface="Times New Roman" pitchFamily="18" charset="0"/>
                <a:ea typeface="楷体_GB2312" pitchFamily="49" charset="-122"/>
              </a:rPr>
              <a:t>将镀铂黑的铂片浸入含氢离子活度等于</a:t>
            </a:r>
            <a:r>
              <a:rPr lang="en-US" altLang="zh-CN" sz="2400" b="1" dirty="0">
                <a:latin typeface="Times New Roman" pitchFamily="18" charset="0"/>
                <a:ea typeface="楷体_GB2312" pitchFamily="49" charset="-122"/>
              </a:rPr>
              <a:t>1</a:t>
            </a:r>
            <a:r>
              <a:rPr lang="zh-CN" altLang="en-US" sz="2400" b="1" dirty="0">
                <a:latin typeface="Times New Roman" pitchFamily="18" charset="0"/>
                <a:ea typeface="楷体_GB2312" pitchFamily="49" charset="-122"/>
              </a:rPr>
              <a:t>的溶液中  </a:t>
            </a:r>
          </a:p>
        </p:txBody>
      </p:sp>
      <p:sp>
        <p:nvSpPr>
          <p:cNvPr id="209948" name="Text Box 28"/>
          <p:cNvSpPr txBox="1">
            <a:spLocks noChangeArrowheads="1"/>
          </p:cNvSpPr>
          <p:nvPr/>
        </p:nvSpPr>
        <p:spPr bwMode="auto">
          <a:xfrm>
            <a:off x="200975" y="1841348"/>
            <a:ext cx="541962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ea typeface="楷体_GB2312" pitchFamily="49" charset="-122"/>
              </a:rPr>
              <a:t>2.  </a:t>
            </a:r>
            <a:r>
              <a:rPr lang="zh-CN" altLang="en-US" sz="2400" b="1" dirty="0">
                <a:latin typeface="Times New Roman" pitchFamily="18" charset="0"/>
                <a:ea typeface="楷体_GB2312" pitchFamily="49" charset="-122"/>
              </a:rPr>
              <a:t>用标准压力的纯净氢气冲打铂片</a:t>
            </a:r>
          </a:p>
        </p:txBody>
      </p:sp>
      <p:grpSp>
        <p:nvGrpSpPr>
          <p:cNvPr id="4" name="组合 3"/>
          <p:cNvGrpSpPr/>
          <p:nvPr/>
        </p:nvGrpSpPr>
        <p:grpSpPr>
          <a:xfrm>
            <a:off x="6577329" y="1545764"/>
            <a:ext cx="4142800" cy="5304596"/>
            <a:chOff x="5053329" y="1545764"/>
            <a:chExt cx="4142800" cy="5304596"/>
          </a:xfrm>
        </p:grpSpPr>
        <p:pic>
          <p:nvPicPr>
            <p:cNvPr id="2361" name="Picture 313" descr="z99"/>
            <p:cNvPicPr>
              <a:picLocks noChangeAspect="1" noChangeArrowheads="1"/>
            </p:cNvPicPr>
            <p:nvPr/>
          </p:nvPicPr>
          <p:blipFill>
            <a:blip r:embed="rId7">
              <a:extLst>
                <a:ext uri="{BEBA8EAE-BF5A-486C-A8C5-ECC9F3942E4B}">
                  <a14:imgProps xmlns:a14="http://schemas.microsoft.com/office/drawing/2010/main">
                    <a14:imgLayer r:embed="rId8">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053329" y="1545764"/>
              <a:ext cx="4142800" cy="53045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58" name="Text Box 38"/>
            <p:cNvSpPr txBox="1">
              <a:spLocks noChangeArrowheads="1"/>
            </p:cNvSpPr>
            <p:nvPr/>
          </p:nvSpPr>
          <p:spPr bwMode="auto">
            <a:xfrm>
              <a:off x="6526716" y="5949280"/>
              <a:ext cx="5762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solidFill>
                    <a:srgbClr val="FFFF00"/>
                  </a:solidFill>
                  <a:latin typeface="Times New Roman" pitchFamily="18" charset="0"/>
                </a:rPr>
                <a:t>H</a:t>
              </a:r>
              <a:r>
                <a:rPr lang="en-US" altLang="zh-CN" sz="2400" b="1" baseline="30000" dirty="0">
                  <a:solidFill>
                    <a:srgbClr val="FFFF00"/>
                  </a:solidFill>
                  <a:latin typeface="Times New Roman" pitchFamily="18" charset="0"/>
                </a:rPr>
                <a:t>+</a:t>
              </a:r>
            </a:p>
          </p:txBody>
        </p:sp>
      </p:grpSp>
      <p:sp>
        <p:nvSpPr>
          <p:cNvPr id="2" name="椭圆 1"/>
          <p:cNvSpPr/>
          <p:nvPr/>
        </p:nvSpPr>
        <p:spPr bwMode="auto">
          <a:xfrm flipH="1">
            <a:off x="8256240" y="5380233"/>
            <a:ext cx="72390" cy="45719"/>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baseline="30000">
              <a:latin typeface="Arial" pitchFamily="34" charset="0"/>
              <a:ea typeface="宋体" pitchFamily="2" charset="-122"/>
            </a:endParaRPr>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24</a:t>
            </a:fld>
            <a:endParaRPr lang="zh-CN" altLang="en-US"/>
          </a:p>
        </p:txBody>
      </p:sp>
    </p:spTree>
    <p:extLst>
      <p:ext uri="{BB962C8B-B14F-4D97-AF65-F5344CB8AC3E}">
        <p14:creationId xmlns:p14="http://schemas.microsoft.com/office/powerpoint/2010/main" val="3933966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11" name="Rectangle 7"/>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3300"/>
                </a:solidFill>
                <a:ea typeface="华文新魏" pitchFamily="2" charset="-122"/>
              </a:rPr>
              <a:t>二、</a:t>
            </a:r>
            <a:r>
              <a:rPr lang="zh-CN" altLang="en-US" sz="3200" b="1" dirty="0">
                <a:solidFill>
                  <a:srgbClr val="FF3300"/>
                </a:solidFill>
                <a:ea typeface="华文新魏" pitchFamily="2" charset="-122"/>
              </a:rPr>
              <a:t>电极电势</a:t>
            </a:r>
          </a:p>
        </p:txBody>
      </p:sp>
      <p:sp>
        <p:nvSpPr>
          <p:cNvPr id="200713" name="Text Box 9"/>
          <p:cNvSpPr txBox="1">
            <a:spLocks noChangeArrowheads="1"/>
          </p:cNvSpPr>
          <p:nvPr/>
        </p:nvSpPr>
        <p:spPr bwMode="auto">
          <a:xfrm>
            <a:off x="155575" y="762234"/>
            <a:ext cx="56165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latin typeface="Times New Roman" pitchFamily="18" charset="0"/>
                <a:ea typeface="楷体_GB2312" pitchFamily="49" charset="-122"/>
              </a:rPr>
              <a:t>（二）任意电极的电极电势</a:t>
            </a:r>
          </a:p>
        </p:txBody>
      </p:sp>
      <p:sp>
        <p:nvSpPr>
          <p:cNvPr id="200714" name="Text Box 10"/>
          <p:cNvSpPr txBox="1">
            <a:spLocks noChangeArrowheads="1"/>
          </p:cNvSpPr>
          <p:nvPr/>
        </p:nvSpPr>
        <p:spPr bwMode="auto">
          <a:xfrm>
            <a:off x="911424" y="1139260"/>
            <a:ext cx="10657184"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lang="en-US" altLang="zh-CN" sz="2400" b="1" dirty="0">
                <a:latin typeface="楷体_GB2312" pitchFamily="49" charset="-122"/>
                <a:ea typeface="楷体_GB2312" pitchFamily="49" charset="-122"/>
              </a:rPr>
              <a:t>    </a:t>
            </a:r>
            <a:r>
              <a:rPr lang="zh-CN" altLang="en-US" sz="2400" b="1" dirty="0">
                <a:latin typeface="楷体_GB2312" pitchFamily="49" charset="-122"/>
                <a:ea typeface="楷体_GB2312" pitchFamily="49" charset="-122"/>
              </a:rPr>
              <a:t>将给定电极作为发生还原反应的正极与标准氢电极组成电池，则该电池的电动势为给定电极的氢标还原电极电势，简称电极电势。</a:t>
            </a:r>
          </a:p>
        </p:txBody>
      </p:sp>
      <mc:AlternateContent xmlns:mc="http://schemas.openxmlformats.org/markup-compatibility/2006" xmlns:a14="http://schemas.microsoft.com/office/drawing/2010/main">
        <mc:Choice Requires="a14">
          <p:sp>
            <p:nvSpPr>
              <p:cNvPr id="200724" name="Text Box 20"/>
              <p:cNvSpPr txBox="1">
                <a:spLocks noChangeArrowheads="1"/>
              </p:cNvSpPr>
              <p:nvPr/>
            </p:nvSpPr>
            <p:spPr bwMode="auto">
              <a:xfrm>
                <a:off x="2310632" y="4005065"/>
                <a:ext cx="7241752"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ea typeface="楷体_GB2312" pitchFamily="49" charset="-122"/>
                  </a:rPr>
                  <a:t>由还原电势计算电池电动势的规定</a:t>
                </a:r>
                <a:r>
                  <a:rPr lang="en-US" altLang="zh-CN" sz="2400" b="1" dirty="0">
                    <a:ea typeface="楷体_GB2312" pitchFamily="49" charset="-122"/>
                  </a:rPr>
                  <a:t> </a:t>
                </a:r>
                <a14:m>
                  <m:oMath xmlns:m="http://schemas.openxmlformats.org/officeDocument/2006/math">
                    <m:sSub>
                      <m:sSubPr>
                        <m:ctrlPr>
                          <a:rPr lang="en-US" altLang="zh-CN" sz="2400" b="1" i="1">
                            <a:latin typeface="Cambria Math" panose="02040503050406030204" pitchFamily="18" charset="0"/>
                            <a:ea typeface="楷体_GB2312" pitchFamily="49" charset="-122"/>
                          </a:rPr>
                        </m:ctrlPr>
                      </m:sSubPr>
                      <m:e>
                        <m:r>
                          <a:rPr lang="en-US" altLang="zh-CN" sz="2400" b="1" i="1">
                            <a:latin typeface="Cambria Math"/>
                            <a:ea typeface="楷体_GB2312" pitchFamily="49" charset="-122"/>
                          </a:rPr>
                          <m:t>𝑬</m:t>
                        </m:r>
                        <m:r>
                          <a:rPr lang="en-US" altLang="zh-CN" sz="2400" b="1" i="1">
                            <a:latin typeface="Cambria Math"/>
                            <a:ea typeface="楷体_GB2312" pitchFamily="49" charset="-122"/>
                          </a:rPr>
                          <m:t>=</m:t>
                        </m:r>
                        <m:r>
                          <a:rPr lang="zh-CN" altLang="en-US" sz="2400" b="1" i="1">
                            <a:latin typeface="Cambria Math"/>
                            <a:ea typeface="楷体_GB2312" pitchFamily="49" charset="-122"/>
                          </a:rPr>
                          <m:t>𝝋</m:t>
                        </m:r>
                      </m:e>
                      <m:sub>
                        <m:r>
                          <a:rPr lang="en-US" altLang="zh-CN" sz="2400" b="1" i="1">
                            <a:latin typeface="Cambria Math"/>
                            <a:ea typeface="楷体_GB2312" pitchFamily="49" charset="-122"/>
                          </a:rPr>
                          <m:t>+</m:t>
                        </m:r>
                      </m:sub>
                    </m:sSub>
                    <m:r>
                      <a:rPr lang="en-US" altLang="zh-CN" sz="2400" b="1" i="1">
                        <a:latin typeface="Cambria Math"/>
                        <a:ea typeface="楷体_GB2312" pitchFamily="49" charset="-122"/>
                      </a:rPr>
                      <m:t>−</m:t>
                    </m:r>
                    <m:sSub>
                      <m:sSubPr>
                        <m:ctrlPr>
                          <a:rPr lang="en-US" altLang="zh-CN" sz="2400" b="1" i="1">
                            <a:latin typeface="Cambria Math" panose="02040503050406030204" pitchFamily="18" charset="0"/>
                            <a:ea typeface="楷体_GB2312" pitchFamily="49" charset="-122"/>
                          </a:rPr>
                        </m:ctrlPr>
                      </m:sSubPr>
                      <m:e>
                        <m:r>
                          <a:rPr lang="zh-CN" altLang="en-US" sz="2400" b="1" i="1">
                            <a:latin typeface="Cambria Math"/>
                            <a:ea typeface="楷体_GB2312" pitchFamily="49" charset="-122"/>
                          </a:rPr>
                          <m:t>𝝋</m:t>
                        </m:r>
                      </m:e>
                      <m:sub>
                        <m:r>
                          <a:rPr lang="en-US" altLang="zh-CN" sz="2400" b="1" i="1">
                            <a:latin typeface="Cambria Math"/>
                            <a:ea typeface="楷体_GB2312" pitchFamily="49" charset="-122"/>
                          </a:rPr>
                          <m:t>−</m:t>
                        </m:r>
                      </m:sub>
                    </m:sSub>
                  </m:oMath>
                </a14:m>
                <a:endParaRPr lang="zh-CN" altLang="en-US" sz="2400" b="1" dirty="0">
                  <a:ea typeface="楷体_GB2312" pitchFamily="49" charset="-122"/>
                </a:endParaRPr>
              </a:p>
            </p:txBody>
          </p:sp>
        </mc:Choice>
        <mc:Fallback xmlns="">
          <p:sp>
            <p:nvSpPr>
              <p:cNvPr id="200724" name="Text Box 20"/>
              <p:cNvSpPr txBox="1">
                <a:spLocks noRot="1" noChangeAspect="1" noMove="1" noResize="1" noEditPoints="1" noAdjustHandles="1" noChangeArrowheads="1" noChangeShapeType="1" noTextEdit="1"/>
              </p:cNvSpPr>
              <p:nvPr/>
            </p:nvSpPr>
            <p:spPr bwMode="auto">
              <a:xfrm>
                <a:off x="2310632" y="4005065"/>
                <a:ext cx="7241752" cy="461665"/>
              </a:xfrm>
              <a:prstGeom prst="rect">
                <a:avLst/>
              </a:prstGeom>
              <a:blipFill>
                <a:blip r:embed="rId4"/>
                <a:stretch>
                  <a:fillRect l="-1263" t="-10526"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00727" name="Text Box 23"/>
          <p:cNvSpPr txBox="1">
            <a:spLocks noChangeArrowheads="1"/>
          </p:cNvSpPr>
          <p:nvPr/>
        </p:nvSpPr>
        <p:spPr bwMode="auto">
          <a:xfrm>
            <a:off x="2207568" y="4725144"/>
            <a:ext cx="71291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ea typeface="楷体_GB2312" pitchFamily="49" charset="-122"/>
              </a:rPr>
              <a:t>当组成电池的各组分均处于标准状态时规定</a:t>
            </a:r>
          </a:p>
        </p:txBody>
      </p:sp>
      <p:graphicFrame>
        <p:nvGraphicFramePr>
          <p:cNvPr id="200728" name="Object 24"/>
          <p:cNvGraphicFramePr>
            <a:graphicFrameLocks noChangeAspect="1"/>
          </p:cNvGraphicFramePr>
          <p:nvPr>
            <p:extLst>
              <p:ext uri="{D42A27DB-BD31-4B8C-83A1-F6EECF244321}">
                <p14:modId xmlns:p14="http://schemas.microsoft.com/office/powerpoint/2010/main" val="2206004775"/>
              </p:ext>
            </p:extLst>
          </p:nvPr>
        </p:nvGraphicFramePr>
        <p:xfrm>
          <a:off x="8383922" y="4742474"/>
          <a:ext cx="1681005" cy="414718"/>
        </p:xfrm>
        <a:graphic>
          <a:graphicData uri="http://schemas.openxmlformats.org/presentationml/2006/ole">
            <mc:AlternateContent xmlns:mc="http://schemas.openxmlformats.org/markup-compatibility/2006">
              <mc:Choice xmlns:v="urn:schemas-microsoft-com:vml" Requires="v">
                <p:oleObj spid="_x0000_s3473" name="公式" r:id="rId5" imgW="977760" imgH="241200" progId="Equation.3">
                  <p:embed/>
                </p:oleObj>
              </mc:Choice>
              <mc:Fallback>
                <p:oleObj name="公式" r:id="rId5" imgW="977760" imgH="241200" progId="Equation.3">
                  <p:embed/>
                  <p:pic>
                    <p:nvPicPr>
                      <p:cNvPr id="0" name=""/>
                      <p:cNvPicPr>
                        <a:picLocks noChangeAspect="1" noChangeArrowheads="1"/>
                      </p:cNvPicPr>
                      <p:nvPr/>
                    </p:nvPicPr>
                    <p:blipFill>
                      <a:blip r:embed="rId6"/>
                      <a:srcRect/>
                      <a:stretch>
                        <a:fillRect/>
                      </a:stretch>
                    </p:blipFill>
                    <p:spPr bwMode="auto">
                      <a:xfrm>
                        <a:off x="8383922" y="4742474"/>
                        <a:ext cx="1681005" cy="414718"/>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16" name="Text Box 12"/>
              <p:cNvSpPr txBox="1">
                <a:spLocks noChangeArrowheads="1"/>
              </p:cNvSpPr>
              <p:nvPr/>
            </p:nvSpPr>
            <p:spPr bwMode="auto">
              <a:xfrm>
                <a:off x="2179120" y="3068960"/>
                <a:ext cx="7805313" cy="46172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负）</a:t>
                </a:r>
                <a:r>
                  <a:rPr lang="en-US" altLang="zh-CN" sz="2400" b="1" dirty="0" err="1">
                    <a:latin typeface="Times New Roman" pitchFamily="18" charset="0"/>
                    <a:ea typeface="楷体_GB2312" pitchFamily="49" charset="-122"/>
                    <a:cs typeface="Times New Roman" pitchFamily="18" charset="0"/>
                  </a:rPr>
                  <a:t>Pt</a:t>
                </a:r>
                <a:r>
                  <a:rPr lang="zh-CN" altLang="en-US" sz="2400" b="1" dirty="0">
                    <a:latin typeface="Times New Roman" pitchFamily="18" charset="0"/>
                    <a:ea typeface="楷体_GB2312" pitchFamily="49" charset="-122"/>
                    <a:cs typeface="Times New Roman" pitchFamily="18" charset="0"/>
                  </a:rPr>
                  <a:t>｜</a:t>
                </a:r>
                <a:r>
                  <a:rPr lang="en-US" altLang="zh-CN" sz="2400" b="1" dirty="0">
                    <a:latin typeface="Times New Roman" pitchFamily="18" charset="0"/>
                    <a:ea typeface="楷体_GB2312" pitchFamily="49" charset="-122"/>
                    <a:cs typeface="Times New Roman" pitchFamily="18" charset="0"/>
                  </a:rPr>
                  <a:t>H</a:t>
                </a:r>
                <a:r>
                  <a:rPr lang="en-US" altLang="zh-CN" sz="2400" b="1" baseline="-30000" dirty="0">
                    <a:latin typeface="Times New Roman" pitchFamily="18" charset="0"/>
                    <a:ea typeface="楷体_GB2312" pitchFamily="49" charset="-122"/>
                    <a:cs typeface="Times New Roman" pitchFamily="18" charset="0"/>
                  </a:rPr>
                  <a:t>2</a:t>
                </a:r>
                <a:r>
                  <a:rPr lang="zh-CN" altLang="en-US" sz="2400" b="1" dirty="0">
                    <a:latin typeface="Times New Roman" pitchFamily="18" charset="0"/>
                    <a:ea typeface="楷体_GB2312" pitchFamily="49" charset="-122"/>
                    <a:cs typeface="Times New Roman" pitchFamily="18" charset="0"/>
                  </a:rPr>
                  <a:t>（</a:t>
                </a:r>
                <a:r>
                  <a:rPr lang="en-US" altLang="zh-CN" sz="2400" b="1" i="1" dirty="0">
                    <a:latin typeface="Times New Roman" pitchFamily="18" charset="0"/>
                    <a:ea typeface="楷体_GB2312" pitchFamily="49" charset="-122"/>
                    <a:cs typeface="Times New Roman" pitchFamily="18" charset="0"/>
                  </a:rPr>
                  <a:t>p</a:t>
                </a:r>
                <a:r>
                  <a:rPr lang="en-US" altLang="zh-CN" sz="2400" b="1" baseline="30000" dirty="0">
                    <a:latin typeface="Times New Roman" pitchFamily="18" charset="0"/>
                    <a:ea typeface="楷体_GB2312" pitchFamily="49" charset="-122"/>
                    <a:cs typeface="Times New Roman" pitchFamily="18" charset="0"/>
                    <a:sym typeface="Symbol" pitchFamily="18" charset="2"/>
                  </a:rPr>
                  <a:t></a:t>
                </a:r>
                <a:r>
                  <a:rPr lang="zh-CN" altLang="en-US" sz="2400" b="1" dirty="0">
                    <a:latin typeface="Times New Roman" pitchFamily="18" charset="0"/>
                    <a:ea typeface="楷体_GB2312" pitchFamily="49" charset="-122"/>
                    <a:cs typeface="Times New Roman" pitchFamily="18" charset="0"/>
                  </a:rPr>
                  <a:t>）｜</a:t>
                </a:r>
                <a:r>
                  <a:rPr lang="en-US" altLang="zh-CN" sz="2400" b="1" dirty="0">
                    <a:latin typeface="Times New Roman" pitchFamily="18" charset="0"/>
                    <a:ea typeface="楷体_GB2312" pitchFamily="49" charset="-122"/>
                    <a:cs typeface="Times New Roman" pitchFamily="18" charset="0"/>
                  </a:rPr>
                  <a:t>H</a:t>
                </a:r>
                <a:r>
                  <a:rPr lang="en-US" altLang="zh-CN" sz="2400" b="1" baseline="30000" dirty="0">
                    <a:latin typeface="Times New Roman" pitchFamily="18" charset="0"/>
                    <a:ea typeface="楷体_GB2312" pitchFamily="49" charset="-122"/>
                    <a:cs typeface="Times New Roman" pitchFamily="18" charset="0"/>
                  </a:rPr>
                  <a:t>+ </a:t>
                </a:r>
                <a:r>
                  <a:rPr lang="en-US" altLang="zh-CN" sz="2400" b="1" dirty="0">
                    <a:latin typeface="Times New Roman" pitchFamily="18" charset="0"/>
                    <a:ea typeface="楷体_GB2312" pitchFamily="49" charset="-122"/>
                    <a:cs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𝑯</m:t>
                            </m:r>
                          </m:e>
                          <m:sup>
                            <m:r>
                              <a:rPr lang="en-US" altLang="zh-CN" sz="2400" b="1" i="1">
                                <a:latin typeface="Cambria Math"/>
                              </a:rPr>
                              <m:t>+</m:t>
                            </m:r>
                          </m:sup>
                        </m:sSup>
                      </m:sub>
                    </m:sSub>
                    <m:r>
                      <a:rPr lang="en-US" altLang="zh-CN" sz="2400" b="1" i="1">
                        <a:latin typeface="Cambria Math"/>
                      </a:rPr>
                      <m:t>=</m:t>
                    </m:r>
                    <m:r>
                      <a:rPr lang="en-US" altLang="zh-CN" sz="2400" b="1" i="1">
                        <a:latin typeface="Cambria Math"/>
                      </a:rPr>
                      <m:t>𝟏</m:t>
                    </m:r>
                  </m:oMath>
                </a14:m>
                <a:r>
                  <a:rPr lang="zh-CN" altLang="en-US" sz="2400" b="1" dirty="0">
                    <a:latin typeface="Times New Roman" pitchFamily="18" charset="0"/>
                    <a:ea typeface="楷体_GB2312" pitchFamily="49" charset="-122"/>
                    <a:cs typeface="Times New Roman" pitchFamily="18" charset="0"/>
                  </a:rPr>
                  <a:t>）</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给定电极</a:t>
                </a:r>
                <a:r>
                  <a:rPr lang="en-US" altLang="zh-CN" sz="2400" b="1" dirty="0">
                    <a:latin typeface="Times New Roman" pitchFamily="18" charset="0"/>
                    <a:ea typeface="楷体_GB2312" pitchFamily="49" charset="-122"/>
                    <a:cs typeface="Times New Roman" pitchFamily="18" charset="0"/>
                  </a:rPr>
                  <a:t>(</a:t>
                </a:r>
                <a:r>
                  <a:rPr lang="zh-CN" altLang="en-US" sz="2400" b="1" dirty="0">
                    <a:latin typeface="Times New Roman" pitchFamily="18" charset="0"/>
                    <a:ea typeface="楷体_GB2312" pitchFamily="49" charset="-122"/>
                    <a:cs typeface="Times New Roman" pitchFamily="18" charset="0"/>
                  </a:rPr>
                  <a:t>正）</a:t>
                </a:r>
                <a:endParaRPr lang="zh-CN" altLang="en-US" sz="2400" b="1" dirty="0">
                  <a:ea typeface="楷体_GB2312" pitchFamily="49" charset="-122"/>
                </a:endParaRPr>
              </a:p>
            </p:txBody>
          </p:sp>
        </mc:Choice>
        <mc:Fallback xmlns="">
          <p:sp>
            <p:nvSpPr>
              <p:cNvPr id="16" name="Text Box 12"/>
              <p:cNvSpPr txBox="1">
                <a:spLocks noRot="1" noChangeAspect="1" noMove="1" noResize="1" noEditPoints="1" noAdjustHandles="1" noChangeArrowheads="1" noChangeShapeType="1" noTextEdit="1"/>
              </p:cNvSpPr>
              <p:nvPr/>
            </p:nvSpPr>
            <p:spPr bwMode="auto">
              <a:xfrm>
                <a:off x="2179120" y="3068960"/>
                <a:ext cx="7805313" cy="461729"/>
              </a:xfrm>
              <a:prstGeom prst="rect">
                <a:avLst/>
              </a:prstGeom>
              <a:blipFill>
                <a:blip r:embed="rId7"/>
                <a:stretch>
                  <a:fillRect l="-1171" t="-10526"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灯片编号占位符 1"/>
          <p:cNvSpPr>
            <a:spLocks noGrp="1"/>
          </p:cNvSpPr>
          <p:nvPr>
            <p:ph type="sldNum" sz="quarter" idx="10"/>
          </p:nvPr>
        </p:nvSpPr>
        <p:spPr/>
        <p:txBody>
          <a:bodyPr/>
          <a:lstStyle/>
          <a:p>
            <a:fld id="{0C913308-F349-4B6D-A68A-DD1791B4A57B}" type="slidenum">
              <a:rPr lang="zh-CN" altLang="en-US" smtClean="0"/>
              <a:pPr/>
              <a:t>25</a:t>
            </a:fld>
            <a:endParaRPr lang="zh-CN" altLang="en-US"/>
          </a:p>
        </p:txBody>
      </p:sp>
    </p:spTree>
    <p:extLst>
      <p:ext uri="{BB962C8B-B14F-4D97-AF65-F5344CB8AC3E}">
        <p14:creationId xmlns:p14="http://schemas.microsoft.com/office/powerpoint/2010/main" val="3391146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0724"/>
                                        </p:tgtEl>
                                        <p:attrNameLst>
                                          <p:attrName>style.visibility</p:attrName>
                                        </p:attrNameLst>
                                      </p:cBhvr>
                                      <p:to>
                                        <p:strVal val="visible"/>
                                      </p:to>
                                    </p:set>
                                    <p:animEffect transition="in" filter="wipe(left)">
                                      <p:cBhvr>
                                        <p:cTn id="7" dur="500"/>
                                        <p:tgtEl>
                                          <p:spTgt spid="20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0727"/>
                                        </p:tgtEl>
                                        <p:attrNameLst>
                                          <p:attrName>style.visibility</p:attrName>
                                        </p:attrNameLst>
                                      </p:cBhvr>
                                      <p:to>
                                        <p:strVal val="visible"/>
                                      </p:to>
                                    </p:set>
                                    <p:animEffect transition="in" filter="wipe(left)">
                                      <p:cBhvr>
                                        <p:cTn id="12" dur="500"/>
                                        <p:tgtEl>
                                          <p:spTgt spid="200727"/>
                                        </p:tgtEl>
                                      </p:cBhvr>
                                    </p:animEffect>
                                  </p:childTnLst>
                                </p:cTn>
                              </p:par>
                              <p:par>
                                <p:cTn id="13" presetID="22" presetClass="entr" presetSubtype="8" fill="hold" nodeType="withEffect">
                                  <p:stCondLst>
                                    <p:cond delay="0"/>
                                  </p:stCondLst>
                                  <p:childTnLst>
                                    <p:set>
                                      <p:cBhvr>
                                        <p:cTn id="14" dur="1" fill="hold">
                                          <p:stCondLst>
                                            <p:cond delay="0"/>
                                          </p:stCondLst>
                                        </p:cTn>
                                        <p:tgtEl>
                                          <p:spTgt spid="200728"/>
                                        </p:tgtEl>
                                        <p:attrNameLst>
                                          <p:attrName>style.visibility</p:attrName>
                                        </p:attrNameLst>
                                      </p:cBhvr>
                                      <p:to>
                                        <p:strVal val="visible"/>
                                      </p:to>
                                    </p:set>
                                    <p:animEffect transition="in" filter="wipe(left)">
                                      <p:cBhvr>
                                        <p:cTn id="15" dur="500"/>
                                        <p:tgtEl>
                                          <p:spTgt spid="2007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24" grpId="0"/>
      <p:bldP spid="20072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8" name="Rectangle 4"/>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3300"/>
                </a:solidFill>
                <a:ea typeface="华文新魏" pitchFamily="2" charset="-122"/>
              </a:rPr>
              <a:t>二、</a:t>
            </a:r>
            <a:r>
              <a:rPr lang="zh-CN" altLang="en-US" sz="3200" b="1" dirty="0">
                <a:solidFill>
                  <a:srgbClr val="FF3300"/>
                </a:solidFill>
                <a:ea typeface="华文新魏" pitchFamily="2" charset="-122"/>
              </a:rPr>
              <a:t>电极电势</a:t>
            </a:r>
          </a:p>
        </p:txBody>
      </p:sp>
      <mc:AlternateContent xmlns:mc="http://schemas.openxmlformats.org/markup-compatibility/2006" xmlns:a14="http://schemas.microsoft.com/office/drawing/2010/main">
        <mc:Choice Requires="a14">
          <p:sp>
            <p:nvSpPr>
              <p:cNvPr id="210949" name="Text Box 5"/>
              <p:cNvSpPr txBox="1">
                <a:spLocks noChangeArrowheads="1"/>
              </p:cNvSpPr>
              <p:nvPr/>
            </p:nvSpPr>
            <p:spPr bwMode="auto">
              <a:xfrm>
                <a:off x="119336" y="889090"/>
                <a:ext cx="7056586" cy="46346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Times New Roman" pitchFamily="18" charset="0"/>
                    <a:ea typeface="楷体_GB2312" pitchFamily="49" charset="-122"/>
                  </a:rPr>
                  <a:t>若测定铜电极</a:t>
                </a:r>
                <a:r>
                  <a:rPr lang="en-US" altLang="zh-CN" sz="2400" b="1" dirty="0">
                    <a:latin typeface="Times New Roman" pitchFamily="18" charset="0"/>
                  </a:rPr>
                  <a:t>Cu</a:t>
                </a:r>
                <a:r>
                  <a:rPr lang="en-US" altLang="zh-CN" sz="2400" b="1" baseline="30000" dirty="0">
                    <a:latin typeface="Times New Roman" pitchFamily="18" charset="0"/>
                  </a:rPr>
                  <a:t>2+</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𝑪𝒖</m:t>
                            </m:r>
                          </m:e>
                          <m:sup>
                            <m:r>
                              <a:rPr lang="en-US" altLang="zh-CN" sz="2400" b="1" i="1">
                                <a:latin typeface="Cambria Math"/>
                              </a:rPr>
                              <m:t>+</m:t>
                            </m:r>
                          </m:sup>
                        </m:sSup>
                      </m:sub>
                    </m:sSub>
                  </m:oMath>
                </a14:m>
                <a:r>
                  <a:rPr lang="en-US" altLang="zh-CN" sz="2400" b="1" dirty="0">
                    <a:latin typeface="Times New Roman" pitchFamily="18" charset="0"/>
                  </a:rPr>
                  <a:t>) </a:t>
                </a:r>
                <a:r>
                  <a:rPr lang="zh-CN" altLang="en-US" sz="2400" b="1" dirty="0">
                    <a:latin typeface="Times New Roman" pitchFamily="18" charset="0"/>
                  </a:rPr>
                  <a:t>｜ </a:t>
                </a:r>
                <a:r>
                  <a:rPr lang="en-US" altLang="zh-CN" sz="2400" b="1" dirty="0">
                    <a:latin typeface="Times New Roman" pitchFamily="18" charset="0"/>
                    <a:ea typeface="楷体_GB2312" pitchFamily="49" charset="-122"/>
                  </a:rPr>
                  <a:t>Cu</a:t>
                </a:r>
                <a:r>
                  <a:rPr lang="zh-CN" altLang="en-US" sz="2400" b="1" dirty="0">
                    <a:latin typeface="Times New Roman" pitchFamily="18" charset="0"/>
                    <a:ea typeface="楷体_GB2312" pitchFamily="49" charset="-122"/>
                  </a:rPr>
                  <a:t>的电极电势 </a:t>
                </a:r>
              </a:p>
            </p:txBody>
          </p:sp>
        </mc:Choice>
        <mc:Fallback xmlns="">
          <p:sp>
            <p:nvSpPr>
              <p:cNvPr id="210949" name="Text Box 5"/>
              <p:cNvSpPr txBox="1">
                <a:spLocks noRot="1" noChangeAspect="1" noMove="1" noResize="1" noEditPoints="1" noAdjustHandles="1" noChangeArrowheads="1" noChangeShapeType="1" noTextEdit="1"/>
              </p:cNvSpPr>
              <p:nvPr/>
            </p:nvSpPr>
            <p:spPr bwMode="auto">
              <a:xfrm>
                <a:off x="119336" y="889090"/>
                <a:ext cx="7056586" cy="463460"/>
              </a:xfrm>
              <a:prstGeom prst="rect">
                <a:avLst/>
              </a:prstGeom>
              <a:blipFill>
                <a:blip r:embed="rId3"/>
                <a:stretch>
                  <a:fillRect l="-1383" t="-15789" b="-289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952" name="Text Box 8"/>
              <p:cNvSpPr txBox="1">
                <a:spLocks noChangeArrowheads="1"/>
              </p:cNvSpPr>
              <p:nvPr/>
            </p:nvSpPr>
            <p:spPr bwMode="auto">
              <a:xfrm>
                <a:off x="1610568" y="2085862"/>
                <a:ext cx="8877920" cy="4790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楷体_GB2312" pitchFamily="49" charset="-122"/>
                    <a:ea typeface="楷体_GB2312" pitchFamily="49" charset="-122"/>
                  </a:rPr>
                  <a:t>组成电池 </a:t>
                </a:r>
                <a:r>
                  <a:rPr lang="en-US" altLang="zh-CN" sz="2400" b="1" dirty="0">
                    <a:latin typeface="Times New Roman" pitchFamily="18" charset="0"/>
                    <a:ea typeface="楷体_GB2312" pitchFamily="49" charset="-122"/>
                  </a:rPr>
                  <a:t> </a:t>
                </a:r>
                <a:r>
                  <a:rPr lang="en-US" altLang="zh-CN" sz="2400" b="1" dirty="0" err="1">
                    <a:latin typeface="Times New Roman" pitchFamily="18" charset="0"/>
                  </a:rPr>
                  <a:t>Pt</a:t>
                </a:r>
                <a:r>
                  <a:rPr lang="zh-CN" altLang="en-US" sz="2400" b="1" dirty="0">
                    <a:latin typeface="Times New Roman" pitchFamily="18" charset="0"/>
                  </a:rPr>
                  <a:t>｜</a:t>
                </a:r>
                <a:r>
                  <a:rPr lang="en-US" altLang="zh-CN" sz="2400" b="1" dirty="0">
                    <a:latin typeface="Times New Roman" pitchFamily="18" charset="0"/>
                  </a:rPr>
                  <a:t>H</a:t>
                </a:r>
                <a:r>
                  <a:rPr lang="en-US" altLang="zh-CN" sz="2400" b="1" baseline="-25000" dirty="0">
                    <a:latin typeface="Times New Roman" pitchFamily="18" charset="0"/>
                  </a:rPr>
                  <a:t>2</a:t>
                </a:r>
                <a:r>
                  <a:rPr lang="zh-CN" altLang="en-US" sz="2400" b="1" dirty="0">
                    <a:latin typeface="Times New Roman" pitchFamily="18" charset="0"/>
                  </a:rPr>
                  <a:t> </a:t>
                </a:r>
                <a:r>
                  <a:rPr lang="en-US" altLang="zh-CN" sz="2400" b="1" dirty="0">
                    <a:latin typeface="Times New Roman" pitchFamily="18" charset="0"/>
                  </a:rPr>
                  <a:t>(</a:t>
                </a:r>
                <a:r>
                  <a:rPr lang="en-US" altLang="zh-CN" sz="2400" b="1" i="1" dirty="0">
                    <a:latin typeface="Times New Roman" pitchFamily="18" charset="0"/>
                  </a:rPr>
                  <a:t>p</a:t>
                </a:r>
                <a14:m>
                  <m:oMath xmlns:m="http://schemas.openxmlformats.org/officeDocument/2006/math">
                    <m:r>
                      <a:rPr lang="en-US" altLang="zh-CN" sz="2400" b="1" i="1">
                        <a:latin typeface="Cambria Math"/>
                        <a:ea typeface="楷体_GB2312" pitchFamily="49" charset="-122"/>
                      </a:rPr>
                      <m:t>)</m:t>
                    </m:r>
                    <m:r>
                      <a:rPr lang="zh-CN" altLang="en-US" sz="2400" b="1" i="1" baseline="30000">
                        <a:latin typeface="Cambria Math"/>
                        <a:ea typeface="楷体_GB2312" pitchFamily="49" charset="-122"/>
                      </a:rPr>
                      <m:t>𝜽</m:t>
                    </m:r>
                  </m:oMath>
                </a14:m>
                <a:r>
                  <a:rPr lang="zh-CN" altLang="en-US" sz="2400" b="1" dirty="0">
                    <a:latin typeface="Times New Roman" pitchFamily="18" charset="0"/>
                  </a:rPr>
                  <a:t>｜</a:t>
                </a:r>
                <a:r>
                  <a:rPr lang="en-US" altLang="zh-CN" sz="2400" b="1" dirty="0">
                    <a:latin typeface="Times New Roman" pitchFamily="18" charset="0"/>
                  </a:rPr>
                  <a:t>H</a:t>
                </a:r>
                <a:r>
                  <a:rPr lang="en-US" altLang="zh-CN" sz="2400" b="1" baseline="30000" dirty="0">
                    <a:latin typeface="Times New Roman" pitchFamily="18" charset="0"/>
                  </a:rPr>
                  <a:t>+</a:t>
                </a:r>
                <a:r>
                  <a:rPr lang="zh-CN" altLang="en-US" sz="2400" b="1" dirty="0">
                    <a:latin typeface="Times New Roman" pitchFamily="18" charset="0"/>
                  </a:rPr>
                  <a:t> </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𝑯</m:t>
                            </m:r>
                          </m:e>
                          <m:sup>
                            <m:r>
                              <a:rPr lang="en-US" altLang="zh-CN" sz="2400" b="1" i="1">
                                <a:latin typeface="Cambria Math"/>
                              </a:rPr>
                              <m:t>+</m:t>
                            </m:r>
                          </m:sup>
                        </m:sSup>
                      </m:sub>
                    </m:sSub>
                    <m:r>
                      <a:rPr lang="en-US" altLang="zh-CN" sz="2400" b="1" i="1">
                        <a:latin typeface="Cambria Math"/>
                      </a:rPr>
                      <m:t>=</m:t>
                    </m:r>
                    <m:r>
                      <a:rPr lang="en-US" altLang="zh-CN" sz="2400" b="1" i="1">
                        <a:latin typeface="Cambria Math"/>
                      </a:rPr>
                      <m:t>𝟏</m:t>
                    </m:r>
                  </m:oMath>
                </a14:m>
                <a:r>
                  <a:rPr lang="en-US" altLang="zh-CN" sz="2400" b="1" dirty="0">
                    <a:latin typeface="Times New Roman" pitchFamily="18" charset="0"/>
                  </a:rPr>
                  <a:t>)‖Cu</a:t>
                </a:r>
                <a:r>
                  <a:rPr lang="en-US" altLang="zh-CN" sz="2400" b="1" baseline="30000" dirty="0">
                    <a:latin typeface="Times New Roman" pitchFamily="18" charset="0"/>
                  </a:rPr>
                  <a:t>2+</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𝑪𝒖</m:t>
                            </m:r>
                          </m:e>
                          <m:sup>
                            <m:r>
                              <a:rPr lang="en-US" altLang="zh-CN" sz="2400" b="1" i="1">
                                <a:latin typeface="Cambria Math"/>
                              </a:rPr>
                              <m:t>𝟐</m:t>
                            </m:r>
                            <m:r>
                              <a:rPr lang="en-US" altLang="zh-CN" sz="2400" b="1" i="1">
                                <a:latin typeface="Cambria Math"/>
                              </a:rPr>
                              <m:t>+</m:t>
                            </m:r>
                          </m:sup>
                        </m:sSup>
                      </m:sub>
                    </m:sSub>
                    <m:r>
                      <a:rPr lang="en-US" altLang="zh-CN" sz="2400" b="1" i="1">
                        <a:latin typeface="Cambria Math"/>
                      </a:rPr>
                      <m:t>=</m:t>
                    </m:r>
                    <m:r>
                      <a:rPr lang="en-US" altLang="zh-CN" sz="2400" b="1" i="1">
                        <a:latin typeface="Cambria Math"/>
                      </a:rPr>
                      <m:t>𝟏</m:t>
                    </m:r>
                  </m:oMath>
                </a14:m>
                <a:r>
                  <a:rPr lang="en-US" altLang="zh-CN" sz="2400" b="1" dirty="0">
                    <a:latin typeface="Times New Roman" pitchFamily="18" charset="0"/>
                  </a:rPr>
                  <a:t>)</a:t>
                </a:r>
                <a:r>
                  <a:rPr lang="zh-CN" altLang="en-US" sz="2400" b="1" dirty="0">
                    <a:latin typeface="Times New Roman" pitchFamily="18" charset="0"/>
                  </a:rPr>
                  <a:t>｜</a:t>
                </a:r>
                <a:r>
                  <a:rPr lang="en-US" altLang="zh-CN" sz="2400" b="1" dirty="0">
                    <a:latin typeface="Times New Roman" pitchFamily="18" charset="0"/>
                  </a:rPr>
                  <a:t>Cu</a:t>
                </a:r>
                <a:r>
                  <a:rPr lang="zh-CN" altLang="en-US" sz="2400" b="1" dirty="0">
                    <a:latin typeface="Times New Roman" pitchFamily="18" charset="0"/>
                  </a:rPr>
                  <a:t>（</a:t>
                </a:r>
                <a:r>
                  <a:rPr lang="en-US" altLang="zh-CN" sz="2400" b="1" dirty="0">
                    <a:latin typeface="Times New Roman" pitchFamily="18" charset="0"/>
                  </a:rPr>
                  <a:t>s</a:t>
                </a:r>
                <a:r>
                  <a:rPr lang="zh-CN" altLang="en-US" sz="2400" b="1" dirty="0">
                    <a:latin typeface="Times New Roman" pitchFamily="18" charset="0"/>
                  </a:rPr>
                  <a:t>）</a:t>
                </a:r>
                <a:r>
                  <a:rPr lang="zh-CN" altLang="en-US" sz="2400" b="1" dirty="0">
                    <a:latin typeface="楷体_GB2312" pitchFamily="49" charset="-122"/>
                    <a:ea typeface="楷体_GB2312" pitchFamily="49" charset="-122"/>
                  </a:rPr>
                  <a:t> </a:t>
                </a:r>
              </a:p>
            </p:txBody>
          </p:sp>
        </mc:Choice>
        <mc:Fallback xmlns="">
          <p:sp>
            <p:nvSpPr>
              <p:cNvPr id="210952" name="Text Box 8"/>
              <p:cNvSpPr txBox="1">
                <a:spLocks noRot="1" noChangeAspect="1" noMove="1" noResize="1" noEditPoints="1" noAdjustHandles="1" noChangeArrowheads="1" noChangeShapeType="1" noTextEdit="1"/>
              </p:cNvSpPr>
              <p:nvPr/>
            </p:nvSpPr>
            <p:spPr bwMode="auto">
              <a:xfrm>
                <a:off x="1610568" y="2085862"/>
                <a:ext cx="8877920" cy="479042"/>
              </a:xfrm>
              <a:prstGeom prst="rect">
                <a:avLst/>
              </a:prstGeom>
              <a:blipFill>
                <a:blip r:embed="rId4"/>
                <a:stretch>
                  <a:fillRect l="-1030" t="-15190" r="-549" b="-240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983" name="Rectangle 39"/>
              <p:cNvSpPr>
                <a:spLocks noChangeArrowheads="1"/>
              </p:cNvSpPr>
              <p:nvPr/>
            </p:nvSpPr>
            <p:spPr bwMode="auto">
              <a:xfrm>
                <a:off x="1610568" y="3165982"/>
                <a:ext cx="8704306" cy="4790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p>
                <a:r>
                  <a:rPr lang="zh-CN" altLang="en-US" sz="2400" b="1" dirty="0">
                    <a:ea typeface="楷体_GB2312" pitchFamily="49" charset="-122"/>
                  </a:rPr>
                  <a:t>电池反应</a:t>
                </a:r>
                <a:r>
                  <a:rPr lang="en-US" altLang="zh-CN" sz="2400" b="1" dirty="0">
                    <a:latin typeface="Times New Roman" pitchFamily="18" charset="0"/>
                    <a:ea typeface="楷体_GB2312" pitchFamily="49" charset="-122"/>
                  </a:rPr>
                  <a:t>H</a:t>
                </a:r>
                <a:r>
                  <a:rPr lang="en-US" altLang="zh-CN" sz="2400" b="1" baseline="-25000" dirty="0">
                    <a:latin typeface="Times New Roman" pitchFamily="18" charset="0"/>
                    <a:ea typeface="楷体_GB2312" pitchFamily="49" charset="-122"/>
                  </a:rPr>
                  <a:t>2</a:t>
                </a:r>
                <a:r>
                  <a:rPr lang="en-US" altLang="zh-CN" sz="2400" b="1" dirty="0">
                    <a:latin typeface="Times New Roman" pitchFamily="18" charset="0"/>
                  </a:rPr>
                  <a:t> (</a:t>
                </a:r>
                <a:r>
                  <a:rPr lang="en-US" altLang="zh-CN" sz="2400" b="1" i="1" dirty="0">
                    <a:latin typeface="Times New Roman" pitchFamily="18" charset="0"/>
                  </a:rPr>
                  <a:t>p</a:t>
                </a:r>
                <a14:m>
                  <m:oMath xmlns:m="http://schemas.openxmlformats.org/officeDocument/2006/math">
                    <m:r>
                      <a:rPr lang="en-US" altLang="zh-CN" sz="2400" b="1" i="1">
                        <a:latin typeface="Cambria Math"/>
                        <a:ea typeface="楷体_GB2312" pitchFamily="49" charset="-122"/>
                      </a:rPr>
                      <m:t>)</m:t>
                    </m:r>
                    <m:r>
                      <a:rPr lang="zh-CN" altLang="en-US" sz="2400" b="1" i="1" baseline="30000">
                        <a:latin typeface="Cambria Math"/>
                        <a:ea typeface="楷体_GB2312" pitchFamily="49" charset="-122"/>
                      </a:rPr>
                      <m:t>𝜽</m:t>
                    </m:r>
                  </m:oMath>
                </a14:m>
                <a:r>
                  <a:rPr lang="en-US" altLang="zh-CN" sz="2400" b="1" dirty="0">
                    <a:latin typeface="Times New Roman" pitchFamily="18" charset="0"/>
                    <a:ea typeface="楷体_GB2312" pitchFamily="49" charset="-122"/>
                  </a:rPr>
                  <a:t> + Cu</a:t>
                </a:r>
                <a:r>
                  <a:rPr lang="en-US" altLang="zh-CN" sz="2400" b="1" baseline="30000" dirty="0">
                    <a:latin typeface="Times New Roman" pitchFamily="18" charset="0"/>
                    <a:ea typeface="楷体_GB2312" pitchFamily="49" charset="-122"/>
                  </a:rPr>
                  <a:t>2+ </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𝑪𝒖</m:t>
                            </m:r>
                          </m:e>
                          <m:sup>
                            <m:r>
                              <a:rPr lang="en-US" altLang="zh-CN" sz="2400" b="1" i="1">
                                <a:latin typeface="Cambria Math"/>
                              </a:rPr>
                              <m:t>𝟐</m:t>
                            </m:r>
                            <m:r>
                              <a:rPr lang="en-US" altLang="zh-CN" sz="2400" b="1" i="1">
                                <a:latin typeface="Cambria Math"/>
                              </a:rPr>
                              <m:t>+</m:t>
                            </m:r>
                          </m:sup>
                        </m:sSup>
                      </m:sub>
                    </m:sSub>
                    <m:r>
                      <a:rPr lang="en-US" altLang="zh-CN" sz="2400" b="1" i="1">
                        <a:latin typeface="Cambria Math"/>
                      </a:rPr>
                      <m:t>=</m:t>
                    </m:r>
                    <m:r>
                      <a:rPr lang="en-US" altLang="zh-CN" sz="2400" b="1" i="1">
                        <a:latin typeface="Cambria Math"/>
                      </a:rPr>
                      <m:t>𝟏</m:t>
                    </m:r>
                  </m:oMath>
                </a14:m>
                <a:r>
                  <a:rPr lang="en-US" altLang="zh-CN" sz="2400" b="1" dirty="0">
                    <a:latin typeface="Times New Roman" pitchFamily="18" charset="0"/>
                  </a:rPr>
                  <a:t>) </a:t>
                </a:r>
                <a:r>
                  <a:rPr lang="zh-CN" altLang="en-US"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Cu</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+ 2H</a:t>
                </a:r>
                <a:r>
                  <a:rPr lang="en-US" altLang="zh-CN" sz="2400" b="1" baseline="30000" dirty="0">
                    <a:latin typeface="Times New Roman" pitchFamily="18" charset="0"/>
                    <a:ea typeface="楷体_GB2312" pitchFamily="49" charset="-122"/>
                  </a:rPr>
                  <a:t>+ </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zh-CN" altLang="en-US" sz="2400" b="1" i="1">
                            <a:latin typeface="Cambria Math"/>
                          </a:rPr>
                          <m:t>𝜶</m:t>
                        </m:r>
                      </m:e>
                      <m:sub>
                        <m:sSup>
                          <m:sSupPr>
                            <m:ctrlPr>
                              <a:rPr lang="en-US" altLang="zh-CN" sz="2400" b="1" i="1">
                                <a:latin typeface="Cambria Math" panose="02040503050406030204" pitchFamily="18" charset="0"/>
                              </a:rPr>
                            </m:ctrlPr>
                          </m:sSupPr>
                          <m:e>
                            <m:r>
                              <a:rPr lang="en-US" altLang="zh-CN" sz="2400" b="1" i="1">
                                <a:latin typeface="Cambria Math"/>
                              </a:rPr>
                              <m:t>𝑯</m:t>
                            </m:r>
                          </m:e>
                          <m:sup>
                            <m:r>
                              <a:rPr lang="en-US" altLang="zh-CN" sz="2400" b="1" i="1">
                                <a:latin typeface="Cambria Math"/>
                              </a:rPr>
                              <m:t>+</m:t>
                            </m:r>
                          </m:sup>
                        </m:sSup>
                      </m:sub>
                    </m:sSub>
                    <m:r>
                      <a:rPr lang="en-US" altLang="zh-CN" sz="2400" b="1" i="1">
                        <a:latin typeface="Cambria Math"/>
                      </a:rPr>
                      <m:t>=</m:t>
                    </m:r>
                    <m:r>
                      <a:rPr lang="en-US" altLang="zh-CN" sz="2400" b="1" i="1">
                        <a:latin typeface="Cambria Math"/>
                      </a:rPr>
                      <m:t>𝟏</m:t>
                    </m:r>
                    <m:r>
                      <a:rPr lang="en-US" altLang="zh-CN" sz="2400" b="1" i="1">
                        <a:latin typeface="Cambria Math"/>
                      </a:rPr>
                      <m:t> </m:t>
                    </m:r>
                  </m:oMath>
                </a14:m>
                <a:r>
                  <a:rPr lang="en-US" altLang="zh-CN" sz="2400" b="1" dirty="0">
                    <a:latin typeface="Times New Roman" pitchFamily="18" charset="0"/>
                    <a:ea typeface="楷体_GB2312" pitchFamily="49" charset="-122"/>
                  </a:rPr>
                  <a:t>)</a:t>
                </a:r>
                <a:endParaRPr lang="zh-CN" altLang="en-US" sz="2400" b="1" dirty="0">
                  <a:ea typeface="楷体_GB2312" pitchFamily="49" charset="-122"/>
                </a:endParaRPr>
              </a:p>
            </p:txBody>
          </p:sp>
        </mc:Choice>
        <mc:Fallback xmlns="">
          <p:sp>
            <p:nvSpPr>
              <p:cNvPr id="210983" name="Rectangle 39"/>
              <p:cNvSpPr>
                <a:spLocks noRot="1" noChangeAspect="1" noMove="1" noResize="1" noEditPoints="1" noAdjustHandles="1" noChangeArrowheads="1" noChangeShapeType="1" noTextEdit="1"/>
              </p:cNvSpPr>
              <p:nvPr/>
            </p:nvSpPr>
            <p:spPr bwMode="auto">
              <a:xfrm>
                <a:off x="1610568" y="3165982"/>
                <a:ext cx="8704306" cy="479042"/>
              </a:xfrm>
              <a:prstGeom prst="rect">
                <a:avLst/>
              </a:prstGeom>
              <a:blipFill>
                <a:blip r:embed="rId5"/>
                <a:stretch>
                  <a:fillRect l="-1050" t="-11392" r="-140" b="-240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0987" name="Text Box 43"/>
              <p:cNvSpPr txBox="1">
                <a:spLocks noChangeArrowheads="1"/>
              </p:cNvSpPr>
              <p:nvPr/>
            </p:nvSpPr>
            <p:spPr bwMode="auto">
              <a:xfrm>
                <a:off x="263352" y="4124815"/>
                <a:ext cx="10104167" cy="18440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p>
                <a:pPr>
                  <a:lnSpc>
                    <a:spcPct val="200000"/>
                  </a:lnSpc>
                  <a:spcBef>
                    <a:spcPct val="50000"/>
                  </a:spcBef>
                </a:pPr>
                <a:r>
                  <a:rPr lang="en-US" altLang="zh-CN" sz="2400" b="1" dirty="0">
                    <a:latin typeface="楷体_GB2312" pitchFamily="49" charset="-122"/>
                    <a:ea typeface="楷体_GB2312" pitchFamily="49" charset="-122"/>
                  </a:rPr>
                  <a:t>2. </a:t>
                </a:r>
                <a:r>
                  <a:rPr lang="zh-CN" altLang="en-US" sz="2400" b="1" dirty="0">
                    <a:latin typeface="楷体_GB2312" pitchFamily="49" charset="-122"/>
                    <a:ea typeface="楷体_GB2312" pitchFamily="49" charset="-122"/>
                  </a:rPr>
                  <a:t>测定电池电动势，确定电极电势：</a:t>
                </a:r>
                <a:r>
                  <a:rPr lang="en-US" altLang="zh-CN" sz="2400" b="1" dirty="0">
                    <a:latin typeface="Times New Roman" pitchFamily="18" charset="0"/>
                    <a:ea typeface="楷体_GB2312" pitchFamily="49" charset="-122"/>
                  </a:rPr>
                  <a:t>298 K</a:t>
                </a:r>
                <a:r>
                  <a:rPr lang="zh-CN" altLang="en-US" sz="2400" b="1" dirty="0">
                    <a:latin typeface="Times New Roman" pitchFamily="18" charset="0"/>
                    <a:ea typeface="楷体_GB2312" pitchFamily="49" charset="-122"/>
                  </a:rPr>
                  <a:t>时，该电池的电动势为</a:t>
                </a:r>
                <a:r>
                  <a:rPr lang="en-US" altLang="zh-CN" sz="2400" b="1" dirty="0">
                    <a:latin typeface="Times New Roman" pitchFamily="18" charset="0"/>
                    <a:ea typeface="楷体_GB2312" pitchFamily="49" charset="-122"/>
                  </a:rPr>
                  <a:t>0.337V</a:t>
                </a:r>
                <a:r>
                  <a:rPr lang="zh-CN" altLang="en-US" sz="2400" b="1" dirty="0">
                    <a:latin typeface="Times New Roman" pitchFamily="18" charset="0"/>
                    <a:ea typeface="楷体_GB2312" pitchFamily="49" charset="-122"/>
                  </a:rPr>
                  <a:t>，则铜电极的标准电极电势为 </a:t>
                </a:r>
                <a14:m>
                  <m:oMath xmlns:m="http://schemas.openxmlformats.org/officeDocument/2006/math">
                    <m:sSub>
                      <m:sSubPr>
                        <m:ctrlPr>
                          <a:rPr lang="en-US" altLang="zh-CN" sz="2400" b="1" i="1">
                            <a:latin typeface="Cambria Math" panose="02040503050406030204" pitchFamily="18" charset="0"/>
                            <a:ea typeface="楷体_GB2312" pitchFamily="49" charset="-122"/>
                          </a:rPr>
                        </m:ctrlPr>
                      </m:sSubPr>
                      <m:e>
                        <m:sSubSup>
                          <m:sSubSupPr>
                            <m:ctrlPr>
                              <a:rPr lang="en-US" altLang="zh-CN" sz="2400" b="1" i="1">
                                <a:latin typeface="Cambria Math" panose="02040503050406030204" pitchFamily="18" charset="0"/>
                                <a:ea typeface="楷体_GB2312" pitchFamily="49" charset="-122"/>
                              </a:rPr>
                            </m:ctrlPr>
                          </m:sSubSupPr>
                          <m:e>
                            <m:r>
                              <a:rPr lang="zh-CN" altLang="en-US" sz="2400" b="1" i="1">
                                <a:latin typeface="Cambria Math"/>
                                <a:ea typeface="楷体_GB2312" pitchFamily="49" charset="-122"/>
                              </a:rPr>
                              <m:t>𝝋</m:t>
                            </m:r>
                          </m:e>
                          <m:sub/>
                          <m:sup>
                            <m:r>
                              <a:rPr lang="zh-CN" altLang="en-US" sz="2400" b="1" i="1">
                                <a:latin typeface="Cambria Math"/>
                                <a:ea typeface="楷体_GB2312" pitchFamily="49" charset="-122"/>
                              </a:rPr>
                              <m:t>𝜽</m:t>
                            </m:r>
                          </m:sup>
                        </m:sSubSup>
                      </m:e>
                      <m:sub>
                        <m:f>
                          <m:fPr>
                            <m:type m:val="lin"/>
                            <m:ctrlPr>
                              <a:rPr lang="zh-CN" altLang="en-US" sz="2400" b="1" i="1">
                                <a:latin typeface="Cambria Math" panose="02040503050406030204" pitchFamily="18" charset="0"/>
                                <a:ea typeface="楷体_GB2312" pitchFamily="49" charset="-122"/>
                              </a:rPr>
                            </m:ctrlPr>
                          </m:fPr>
                          <m:num>
                            <m:sSup>
                              <m:sSupPr>
                                <m:ctrlPr>
                                  <a:rPr lang="en-US" altLang="zh-CN" sz="2400" b="1" i="1">
                                    <a:latin typeface="Cambria Math" panose="02040503050406030204" pitchFamily="18" charset="0"/>
                                    <a:ea typeface="楷体_GB2312" pitchFamily="49" charset="-122"/>
                                  </a:rPr>
                                </m:ctrlPr>
                              </m:sSupPr>
                              <m:e>
                                <m:r>
                                  <a:rPr lang="en-US" altLang="zh-CN" sz="2400" b="1" i="1">
                                    <a:latin typeface="Cambria Math"/>
                                    <a:ea typeface="楷体_GB2312" pitchFamily="49" charset="-122"/>
                                  </a:rPr>
                                  <m:t>𝑪𝒖</m:t>
                                </m:r>
                              </m:e>
                              <m:sup>
                                <m:r>
                                  <a:rPr lang="en-US" altLang="zh-CN" sz="2400" b="1" i="1">
                                    <a:latin typeface="Cambria Math"/>
                                    <a:ea typeface="楷体_GB2312" pitchFamily="49" charset="-122"/>
                                  </a:rPr>
                                  <m:t>𝟐</m:t>
                                </m:r>
                                <m:r>
                                  <a:rPr lang="en-US" altLang="zh-CN" sz="2400" b="1" i="1">
                                    <a:latin typeface="Cambria Math"/>
                                    <a:ea typeface="楷体_GB2312" pitchFamily="49" charset="-122"/>
                                  </a:rPr>
                                  <m:t>+</m:t>
                                </m:r>
                              </m:sup>
                            </m:sSup>
                          </m:num>
                          <m:den>
                            <m:r>
                              <a:rPr lang="en-US" altLang="zh-CN" sz="2400" b="1" i="1">
                                <a:latin typeface="Cambria Math"/>
                                <a:ea typeface="楷体_GB2312" pitchFamily="49" charset="-122"/>
                              </a:rPr>
                              <m:t>𝑪𝒖</m:t>
                            </m:r>
                          </m:den>
                        </m:f>
                      </m:sub>
                    </m:sSub>
                  </m:oMath>
                </a14:m>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0.337V</a:t>
                </a:r>
                <a:r>
                  <a:rPr lang="zh-CN" altLang="en-US" sz="2400" b="1" dirty="0">
                    <a:latin typeface="Times New Roman" pitchFamily="18" charset="0"/>
                    <a:ea typeface="楷体_GB2312" pitchFamily="49" charset="-122"/>
                  </a:rPr>
                  <a:t>  。</a:t>
                </a:r>
              </a:p>
            </p:txBody>
          </p:sp>
        </mc:Choice>
        <mc:Fallback xmlns="">
          <p:sp>
            <p:nvSpPr>
              <p:cNvPr id="210987" name="Text Box 43"/>
              <p:cNvSpPr txBox="1">
                <a:spLocks noRot="1" noChangeAspect="1" noMove="1" noResize="1" noEditPoints="1" noAdjustHandles="1" noChangeArrowheads="1" noChangeShapeType="1" noTextEdit="1"/>
              </p:cNvSpPr>
              <p:nvPr/>
            </p:nvSpPr>
            <p:spPr bwMode="auto">
              <a:xfrm>
                <a:off x="263352" y="4124815"/>
                <a:ext cx="10104167" cy="1844095"/>
              </a:xfrm>
              <a:prstGeom prst="rect">
                <a:avLst/>
              </a:prstGeom>
              <a:blipFill>
                <a:blip r:embed="rId6"/>
                <a:stretch>
                  <a:fillRect l="-905" r="-138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灯片编号占位符 1"/>
          <p:cNvSpPr>
            <a:spLocks noGrp="1"/>
          </p:cNvSpPr>
          <p:nvPr>
            <p:ph type="sldNum" sz="quarter" idx="10"/>
          </p:nvPr>
        </p:nvSpPr>
        <p:spPr/>
        <p:txBody>
          <a:bodyPr/>
          <a:lstStyle/>
          <a:p>
            <a:fld id="{0C913308-F349-4B6D-A68A-DD1791B4A57B}" type="slidenum">
              <a:rPr lang="zh-CN" altLang="en-US" smtClean="0"/>
              <a:pPr/>
              <a:t>26</a:t>
            </a:fld>
            <a:endParaRPr lang="zh-CN" altLang="en-US"/>
          </a:p>
        </p:txBody>
      </p:sp>
    </p:spTree>
    <p:extLst>
      <p:ext uri="{BB962C8B-B14F-4D97-AF65-F5344CB8AC3E}">
        <p14:creationId xmlns:p14="http://schemas.microsoft.com/office/powerpoint/2010/main" val="138765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0987"/>
                                        </p:tgtEl>
                                        <p:attrNameLst>
                                          <p:attrName>style.visibility</p:attrName>
                                        </p:attrNameLst>
                                      </p:cBhvr>
                                      <p:to>
                                        <p:strVal val="visible"/>
                                      </p:to>
                                    </p:set>
                                    <p:animEffect transition="in" filter="wipe(left)">
                                      <p:cBhvr>
                                        <p:cTn id="7" dur="500"/>
                                        <p:tgtEl>
                                          <p:spTgt spid="210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8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44624"/>
            <a:ext cx="8229600" cy="490538"/>
          </a:xfrm>
        </p:spPr>
        <p:txBody>
          <a:bodyPr/>
          <a:lstStyle/>
          <a:p>
            <a:r>
              <a:rPr lang="zh-CN" altLang="en-US" dirty="0"/>
              <a:t>电池电动势与</a:t>
            </a:r>
            <a:r>
              <a:rPr lang="en-US" altLang="zh-CN" dirty="0"/>
              <a:t>Gibbs</a:t>
            </a:r>
            <a:r>
              <a:rPr lang="zh-CN" altLang="en-US" dirty="0"/>
              <a:t>自由能</a:t>
            </a:r>
          </a:p>
        </p:txBody>
      </p:sp>
      <p:sp>
        <p:nvSpPr>
          <p:cNvPr id="4" name="Rectangle 129"/>
          <p:cNvSpPr>
            <a:spLocks noChangeArrowheads="1"/>
          </p:cNvSpPr>
          <p:nvPr/>
        </p:nvSpPr>
        <p:spPr bwMode="auto">
          <a:xfrm>
            <a:off x="3770437" y="1743200"/>
            <a:ext cx="4230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Times New Roman" pitchFamily="18" charset="0"/>
                <a:ea typeface="楷体_GB2312" pitchFamily="49" charset="-122"/>
                <a:cs typeface="Times New Roman" pitchFamily="18" charset="0"/>
                <a:sym typeface="Symbol" pitchFamily="18" charset="2"/>
              </a:rPr>
              <a:t>(</a:t>
            </a:r>
            <a:r>
              <a:rPr kumimoji="1" lang="en-US" altLang="zh-CN" sz="2400" b="1" baseline="-25000" dirty="0" err="1">
                <a:latin typeface="Times New Roman" pitchFamily="18" charset="0"/>
                <a:ea typeface="楷体_GB2312" pitchFamily="49" charset="-122"/>
                <a:cs typeface="Times New Roman" pitchFamily="18" charset="0"/>
                <a:sym typeface="Symbol" pitchFamily="18" charset="2"/>
              </a:rPr>
              <a:t>r</a:t>
            </a:r>
            <a:r>
              <a:rPr kumimoji="1" lang="en-US" altLang="zh-CN" sz="2400" b="1" i="1" dirty="0" err="1">
                <a:latin typeface="Times New Roman" pitchFamily="18" charset="0"/>
                <a:ea typeface="楷体_GB2312" pitchFamily="49" charset="-122"/>
                <a:cs typeface="Times New Roman" pitchFamily="18" charset="0"/>
              </a:rPr>
              <a:t>G</a:t>
            </a:r>
            <a:r>
              <a:rPr kumimoji="1" lang="en-US" altLang="zh-CN" sz="2400" b="1" baseline="-25000" dirty="0" err="1">
                <a:latin typeface="Times New Roman" pitchFamily="18" charset="0"/>
                <a:ea typeface="楷体_GB2312" pitchFamily="49" charset="-122"/>
                <a:cs typeface="Times New Roman" pitchFamily="18" charset="0"/>
              </a:rPr>
              <a:t>m</a:t>
            </a:r>
            <a:r>
              <a:rPr kumimoji="1" lang="en-US" altLang="zh-CN" sz="2400" b="1" dirty="0">
                <a:latin typeface="Times New Roman" pitchFamily="18" charset="0"/>
                <a:ea typeface="楷体_GB2312" pitchFamily="49" charset="-122"/>
                <a:cs typeface="Times New Roman" pitchFamily="18" charset="0"/>
              </a:rPr>
              <a:t>)</a:t>
            </a:r>
            <a:r>
              <a:rPr kumimoji="1" lang="en-US" altLang="zh-CN" sz="2400" b="1" i="1" baseline="-25000" dirty="0" err="1">
                <a:latin typeface="Times New Roman" pitchFamily="18" charset="0"/>
                <a:ea typeface="楷体_GB2312" pitchFamily="49" charset="-122"/>
                <a:cs typeface="Times New Roman" pitchFamily="18" charset="0"/>
              </a:rPr>
              <a:t>T,p</a:t>
            </a:r>
            <a:r>
              <a:rPr kumimoji="1" lang="en-US" altLang="zh-CN" sz="2400" b="1" dirty="0">
                <a:latin typeface="Times New Roman" pitchFamily="18" charset="0"/>
                <a:ea typeface="楷体_GB2312" pitchFamily="49" charset="-122"/>
                <a:cs typeface="Times New Roman" pitchFamily="18" charset="0"/>
              </a:rPr>
              <a:t> = -W</a:t>
            </a:r>
            <a:r>
              <a:rPr kumimoji="1" lang="zh-CN" altLang="en-US" sz="2400" b="1" baseline="-25000" dirty="0">
                <a:latin typeface="Times New Roman" pitchFamily="18" charset="0"/>
                <a:ea typeface="楷体_GB2312" pitchFamily="49" charset="-122"/>
                <a:cs typeface="Times New Roman" pitchFamily="18" charset="0"/>
              </a:rPr>
              <a:t>电功 </a:t>
            </a:r>
            <a:r>
              <a:rPr kumimoji="1" lang="en-US" altLang="zh-CN" sz="2400" b="1" dirty="0">
                <a:latin typeface="Times New Roman" pitchFamily="18" charset="0"/>
                <a:ea typeface="楷体_GB2312" pitchFamily="49" charset="-122"/>
                <a:cs typeface="Times New Roman" pitchFamily="18" charset="0"/>
              </a:rPr>
              <a:t>=  -</a:t>
            </a:r>
            <a:r>
              <a:rPr kumimoji="1" lang="en-US" altLang="zh-CN" sz="2400" b="1" i="1" dirty="0" err="1">
                <a:latin typeface="Times New Roman" pitchFamily="18" charset="0"/>
                <a:ea typeface="楷体_GB2312" pitchFamily="49" charset="-122"/>
                <a:cs typeface="Times New Roman" pitchFamily="18" charset="0"/>
              </a:rPr>
              <a:t>nFE</a:t>
            </a:r>
            <a:endParaRPr kumimoji="1" lang="en-US" altLang="zh-CN" sz="2400" b="1" i="1" dirty="0">
              <a:latin typeface="Times New Roman" pitchFamily="18" charset="0"/>
              <a:ea typeface="楷体_GB2312" pitchFamily="49" charset="-122"/>
              <a:cs typeface="Times New Roman" pitchFamily="18" charset="0"/>
            </a:endParaRPr>
          </a:p>
        </p:txBody>
      </p:sp>
      <p:sp>
        <p:nvSpPr>
          <p:cNvPr id="5" name="Text Box 130"/>
          <p:cNvSpPr txBox="1">
            <a:spLocks noChangeArrowheads="1"/>
          </p:cNvSpPr>
          <p:nvPr/>
        </p:nvSpPr>
        <p:spPr bwMode="auto">
          <a:xfrm>
            <a:off x="1888989" y="2545408"/>
            <a:ext cx="79930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zh-CN" altLang="en-US" sz="2400" b="1" dirty="0">
                <a:ea typeface="楷体_GB2312" pitchFamily="49" charset="-122"/>
              </a:rPr>
              <a:t>当参加电池反应的组分均处于标准状态时，上式为</a:t>
            </a:r>
          </a:p>
        </p:txBody>
      </p:sp>
      <p:graphicFrame>
        <p:nvGraphicFramePr>
          <p:cNvPr id="6" name="Object 134"/>
          <p:cNvGraphicFramePr>
            <a:graphicFrameLocks noChangeAspect="1"/>
          </p:cNvGraphicFramePr>
          <p:nvPr>
            <p:extLst>
              <p:ext uri="{D42A27DB-BD31-4B8C-83A1-F6EECF244321}">
                <p14:modId xmlns:p14="http://schemas.microsoft.com/office/powerpoint/2010/main" val="2292954560"/>
              </p:ext>
            </p:extLst>
          </p:nvPr>
        </p:nvGraphicFramePr>
        <p:xfrm>
          <a:off x="4114975" y="3284984"/>
          <a:ext cx="3962299" cy="792088"/>
        </p:xfrm>
        <a:graphic>
          <a:graphicData uri="http://schemas.openxmlformats.org/presentationml/2006/ole">
            <mc:AlternateContent xmlns:mc="http://schemas.openxmlformats.org/markup-compatibility/2006">
              <mc:Choice xmlns:v="urn:schemas-microsoft-com:vml" Requires="v">
                <p:oleObj spid="_x0000_s41161" name="公式" r:id="rId4" imgW="990360" imgH="241200" progId="Equation.3">
                  <p:embed/>
                </p:oleObj>
              </mc:Choice>
              <mc:Fallback>
                <p:oleObj name="公式" r:id="rId4" imgW="990360" imgH="241200" progId="Equation.3">
                  <p:embed/>
                  <p:pic>
                    <p:nvPicPr>
                      <p:cNvPr id="0" name=""/>
                      <p:cNvPicPr>
                        <a:picLocks noChangeAspect="1" noChangeArrowheads="1"/>
                      </p:cNvPicPr>
                      <p:nvPr/>
                    </p:nvPicPr>
                    <p:blipFill>
                      <a:blip r:embed="rId5"/>
                      <a:srcRect/>
                      <a:stretch>
                        <a:fillRect/>
                      </a:stretch>
                    </p:blipFill>
                    <p:spPr bwMode="auto">
                      <a:xfrm>
                        <a:off x="4114975" y="3284984"/>
                        <a:ext cx="3962299" cy="792088"/>
                      </a:xfrm>
                      <a:prstGeom prst="rect">
                        <a:avLst/>
                      </a:prstGeom>
                      <a:noFill/>
                    </p:spPr>
                  </p:pic>
                </p:oleObj>
              </mc:Fallback>
            </mc:AlternateContent>
          </a:graphicData>
        </a:graphic>
      </p:graphicFrame>
      <p:sp>
        <p:nvSpPr>
          <p:cNvPr id="7" name="Rectangle 139"/>
          <p:cNvSpPr>
            <a:spLocks noChangeArrowheads="1"/>
          </p:cNvSpPr>
          <p:nvPr/>
        </p:nvSpPr>
        <p:spPr bwMode="auto">
          <a:xfrm>
            <a:off x="191344" y="847787"/>
            <a:ext cx="87852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dirty="0">
                <a:latin typeface="楷体_GB2312" pitchFamily="49" charset="-122"/>
                <a:ea typeface="楷体_GB2312" pitchFamily="49" charset="-122"/>
              </a:rPr>
              <a:t>在恒温、恒压下吉布斯函数的增量等于可逆的非体积功</a:t>
            </a:r>
            <a:r>
              <a:rPr kumimoji="1" lang="en-US" altLang="zh-CN" sz="2400" b="1" dirty="0">
                <a:latin typeface="Arial"/>
                <a:ea typeface="楷体_GB2312" pitchFamily="49" charset="-122"/>
              </a:rPr>
              <a:t>——</a:t>
            </a:r>
            <a:r>
              <a:rPr kumimoji="1" lang="zh-CN" altLang="en-US" sz="2400" b="1" dirty="0">
                <a:latin typeface="楷体_GB2312" pitchFamily="49" charset="-122"/>
                <a:ea typeface="楷体_GB2312" pitchFamily="49" charset="-122"/>
              </a:rPr>
              <a:t>电功</a:t>
            </a:r>
          </a:p>
        </p:txBody>
      </p:sp>
      <p:sp>
        <p:nvSpPr>
          <p:cNvPr id="8" name="矩形 7"/>
          <p:cNvSpPr/>
          <p:nvPr/>
        </p:nvSpPr>
        <p:spPr>
          <a:xfrm>
            <a:off x="1888989" y="4149080"/>
            <a:ext cx="7447371" cy="2308324"/>
          </a:xfrm>
          <a:prstGeom prst="rect">
            <a:avLst/>
          </a:prstGeom>
        </p:spPr>
        <p:txBody>
          <a:bodyPr wrap="square">
            <a:spAutoFit/>
          </a:bodyPr>
          <a:lstStyle/>
          <a:p>
            <a:pPr>
              <a:lnSpc>
                <a:spcPct val="200000"/>
              </a:lnSpc>
            </a:pPr>
            <a:r>
              <a:rPr lang="zh-CN" altLang="zh-CN" sz="2400" b="1" dirty="0">
                <a:latin typeface="Times New Roman" pitchFamily="18" charset="0"/>
                <a:cs typeface="Times New Roman" pitchFamily="18" charset="0"/>
              </a:rPr>
              <a:t>式中</a:t>
            </a:r>
            <a:r>
              <a:rPr lang="en-US" altLang="zh-CN" sz="2400" b="1" i="1" dirty="0">
                <a:latin typeface="Times New Roman" pitchFamily="18" charset="0"/>
                <a:cs typeface="Times New Roman" pitchFamily="18" charset="0"/>
              </a:rPr>
              <a:t>n</a:t>
            </a:r>
            <a:r>
              <a:rPr lang="zh-CN" altLang="zh-CN" sz="2400" b="1" i="1" dirty="0">
                <a:latin typeface="Times New Roman" pitchFamily="18" charset="0"/>
                <a:cs typeface="Times New Roman" pitchFamily="18" charset="0"/>
              </a:rPr>
              <a:t>—— </a:t>
            </a:r>
            <a:r>
              <a:rPr lang="zh-CN" altLang="zh-CN" sz="2400" b="1" dirty="0">
                <a:latin typeface="Times New Roman" pitchFamily="18" charset="0"/>
                <a:cs typeface="Times New Roman" pitchFamily="18" charset="0"/>
              </a:rPr>
              <a:t>得失电子数</a:t>
            </a:r>
          </a:p>
          <a:p>
            <a:pPr>
              <a:lnSpc>
                <a:spcPct val="200000"/>
              </a:lnSpc>
            </a:pPr>
            <a:r>
              <a:rPr lang="en-US" altLang="zh-CN" sz="2400" b="1" i="1" dirty="0">
                <a:latin typeface="Times New Roman" pitchFamily="18" charset="0"/>
                <a:cs typeface="Times New Roman" pitchFamily="18" charset="0"/>
              </a:rPr>
              <a:t>F</a:t>
            </a:r>
            <a:r>
              <a:rPr lang="zh-CN" altLang="zh-CN" sz="2400" b="1" i="1" dirty="0">
                <a:latin typeface="Times New Roman" pitchFamily="18" charset="0"/>
                <a:cs typeface="Times New Roman" pitchFamily="18" charset="0"/>
              </a:rPr>
              <a:t>—— </a:t>
            </a:r>
            <a:r>
              <a:rPr lang="en-US" altLang="zh-CN" sz="2400" b="1" dirty="0">
                <a:latin typeface="Times New Roman" pitchFamily="18" charset="0"/>
                <a:cs typeface="Times New Roman" pitchFamily="18" charset="0"/>
              </a:rPr>
              <a:t>Faraday</a:t>
            </a:r>
            <a:r>
              <a:rPr lang="zh-CN" altLang="zh-CN" sz="2400" b="1" dirty="0">
                <a:latin typeface="Times New Roman" pitchFamily="18" charset="0"/>
                <a:cs typeface="Times New Roman" pitchFamily="18" charset="0"/>
              </a:rPr>
              <a:t>常数（</a:t>
            </a:r>
            <a:r>
              <a:rPr lang="en-US" altLang="zh-CN" sz="2400" b="1" dirty="0">
                <a:latin typeface="Times New Roman" pitchFamily="18" charset="0"/>
                <a:cs typeface="Times New Roman" pitchFamily="18" charset="0"/>
              </a:rPr>
              <a:t>96485 C·mol</a:t>
            </a:r>
            <a:r>
              <a:rPr lang="en-US" altLang="zh-CN" sz="2400" b="1" baseline="30000" dirty="0">
                <a:latin typeface="Times New Roman" pitchFamily="18" charset="0"/>
                <a:cs typeface="Times New Roman" pitchFamily="18" charset="0"/>
              </a:rPr>
              <a:t>-1</a:t>
            </a:r>
            <a:r>
              <a:rPr lang="zh-CN" alt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1C</a:t>
            </a:r>
            <a:r>
              <a:rPr lang="zh-CN" altLang="zh-CN"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 J·V</a:t>
            </a:r>
            <a:r>
              <a:rPr lang="en-US" altLang="zh-CN" sz="2400" b="1" baseline="30000" dirty="0">
                <a:latin typeface="Times New Roman" pitchFamily="18" charset="0"/>
                <a:cs typeface="Times New Roman" pitchFamily="18" charset="0"/>
              </a:rPr>
              <a:t>-1</a:t>
            </a:r>
            <a:r>
              <a:rPr lang="zh-CN" altLang="zh-CN" sz="2400" b="1" dirty="0">
                <a:latin typeface="Times New Roman" pitchFamily="18" charset="0"/>
                <a:cs typeface="Times New Roman" pitchFamily="18" charset="0"/>
              </a:rPr>
              <a:t>）</a:t>
            </a:r>
          </a:p>
          <a:p>
            <a:pPr>
              <a:lnSpc>
                <a:spcPct val="200000"/>
              </a:lnSpc>
            </a:pPr>
            <a:r>
              <a:rPr lang="en-US" altLang="zh-CN" sz="2400" b="1" i="1" dirty="0">
                <a:latin typeface="Times New Roman" pitchFamily="18" charset="0"/>
                <a:cs typeface="Times New Roman" pitchFamily="18" charset="0"/>
              </a:rPr>
              <a:t>E</a:t>
            </a:r>
            <a:r>
              <a:rPr lang="zh-CN" altLang="zh-CN" sz="2400" b="1" i="1" dirty="0">
                <a:latin typeface="Times New Roman" pitchFamily="18" charset="0"/>
                <a:cs typeface="Times New Roman" pitchFamily="18" charset="0"/>
              </a:rPr>
              <a:t>—— </a:t>
            </a:r>
            <a:r>
              <a:rPr lang="zh-CN" altLang="zh-CN" sz="2400" b="1" dirty="0">
                <a:latin typeface="Times New Roman" pitchFamily="18" charset="0"/>
                <a:cs typeface="Times New Roman" pitchFamily="18" charset="0"/>
              </a:rPr>
              <a:t>电池电动势</a:t>
            </a:r>
            <a:r>
              <a:rPr lang="en-US" altLang="zh-CN" sz="2400" b="1" dirty="0">
                <a:latin typeface="Times New Roman" pitchFamily="18" charset="0"/>
                <a:cs typeface="Times New Roman" pitchFamily="18" charset="0"/>
              </a:rPr>
              <a:t>(V)</a:t>
            </a:r>
            <a:endParaRPr lang="zh-CN" altLang="zh-CN" sz="2400" b="1" dirty="0">
              <a:latin typeface="Times New Roman" pitchFamily="18" charset="0"/>
              <a:cs typeface="Times New Roman" pitchFamily="18" charset="0"/>
            </a:endParaRPr>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27</a:t>
            </a:fld>
            <a:endParaRPr lang="zh-CN" altLang="en-US"/>
          </a:p>
        </p:txBody>
      </p:sp>
    </p:spTree>
    <p:extLst>
      <p:ext uri="{BB962C8B-B14F-4D97-AF65-F5344CB8AC3E}">
        <p14:creationId xmlns:p14="http://schemas.microsoft.com/office/powerpoint/2010/main" val="349211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dirty="0">
                <a:solidFill>
                  <a:srgbClr val="FF3300"/>
                </a:solidFill>
                <a:ea typeface="华文新魏" pitchFamily="2" charset="-122"/>
              </a:rPr>
              <a:t>四、</a:t>
            </a:r>
            <a:r>
              <a:rPr lang="zh-CN" altLang="en-US" dirty="0">
                <a:solidFill>
                  <a:srgbClr val="FF3300"/>
                </a:solidFill>
                <a:ea typeface="华文新魏" pitchFamily="2" charset="-122"/>
              </a:rPr>
              <a:t>电极反应的能斯特方程</a:t>
            </a:r>
          </a:p>
        </p:txBody>
      </p:sp>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10347949"/>
              </p:ext>
            </p:extLst>
          </p:nvPr>
        </p:nvGraphicFramePr>
        <p:xfrm>
          <a:off x="2423592" y="3717032"/>
          <a:ext cx="6648738" cy="2880320"/>
        </p:xfrm>
        <a:graphic>
          <a:graphicData uri="http://schemas.openxmlformats.org/presentationml/2006/ole">
            <mc:AlternateContent xmlns:mc="http://schemas.openxmlformats.org/markup-compatibility/2006">
              <mc:Choice xmlns:v="urn:schemas-microsoft-com:vml" Requires="v">
                <p:oleObj spid="_x0000_s42363" r:id="rId3" imgW="2641320" imgH="1143000" progId="">
                  <p:embed/>
                </p:oleObj>
              </mc:Choice>
              <mc:Fallback>
                <p:oleObj r:id="rId3" imgW="2641320" imgH="11430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3592" y="3717032"/>
                        <a:ext cx="6648738" cy="2880320"/>
                      </a:xfrm>
                      <a:prstGeom prst="rect">
                        <a:avLst/>
                      </a:prstGeom>
                      <a:noFill/>
                      <a:ln>
                        <a:noFill/>
                      </a:ln>
                    </p:spPr>
                  </p:pic>
                </p:oleObj>
              </mc:Fallback>
            </mc:AlternateContent>
          </a:graphicData>
        </a:graphic>
      </p:graphicFrame>
      <p:sp>
        <p:nvSpPr>
          <p:cNvPr id="8" name="TextBox 7"/>
          <p:cNvSpPr txBox="1"/>
          <p:nvPr/>
        </p:nvSpPr>
        <p:spPr>
          <a:xfrm>
            <a:off x="3143672" y="1148181"/>
            <a:ext cx="4830168" cy="523220"/>
          </a:xfrm>
          <a:prstGeom prst="rect">
            <a:avLst/>
          </a:prstGeom>
          <a:noFill/>
        </p:spPr>
        <p:txBody>
          <a:bodyPr wrap="none" rtlCol="0">
            <a:spAutoFit/>
          </a:bodyPr>
          <a:lstStyle/>
          <a:p>
            <a:r>
              <a:rPr lang="en-US" altLang="zh-CN" sz="2800" dirty="0">
                <a:latin typeface="Times New Roman" pitchFamily="18" charset="0"/>
                <a:cs typeface="Times New Roman" pitchFamily="18" charset="0"/>
              </a:rPr>
              <a:t>mOx</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 n Red</a:t>
            </a:r>
            <a:r>
              <a:rPr lang="en-US" altLang="zh-CN" sz="2800" baseline="-25000" dirty="0">
                <a:latin typeface="Times New Roman" pitchFamily="18" charset="0"/>
                <a:cs typeface="Times New Roman" pitchFamily="18" charset="0"/>
              </a:rPr>
              <a:t>2</a:t>
            </a:r>
            <a:r>
              <a:rPr lang="en-US" altLang="zh-CN" sz="2800" dirty="0">
                <a:latin typeface="Times New Roman" pitchFamily="18" charset="0"/>
                <a:cs typeface="Times New Roman" pitchFamily="18" charset="0"/>
              </a:rPr>
              <a:t> = p Red</a:t>
            </a:r>
            <a:r>
              <a:rPr lang="en-US" altLang="zh-CN" sz="2800" baseline="-25000" dirty="0">
                <a:latin typeface="Times New Roman" pitchFamily="18" charset="0"/>
                <a:cs typeface="Times New Roman" pitchFamily="18" charset="0"/>
              </a:rPr>
              <a:t>1</a:t>
            </a:r>
            <a:r>
              <a:rPr lang="en-US" altLang="zh-CN" sz="2800" dirty="0">
                <a:latin typeface="Times New Roman" pitchFamily="18" charset="0"/>
                <a:cs typeface="Times New Roman" pitchFamily="18" charset="0"/>
              </a:rPr>
              <a:t> +qOX</a:t>
            </a:r>
            <a:r>
              <a:rPr lang="en-US" altLang="zh-CN" sz="2800" baseline="-25000" dirty="0">
                <a:latin typeface="Times New Roman" pitchFamily="18" charset="0"/>
                <a:cs typeface="Times New Roman" pitchFamily="18" charset="0"/>
              </a:rPr>
              <a:t>2</a:t>
            </a:r>
            <a:endParaRPr lang="zh-CN" altLang="en-US" sz="2800" dirty="0">
              <a:latin typeface="Times New Roman" pitchFamily="18" charset="0"/>
              <a:cs typeface="Times New Roman" pitchFamily="18" charset="0"/>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1017812404"/>
              </p:ext>
            </p:extLst>
          </p:nvPr>
        </p:nvGraphicFramePr>
        <p:xfrm>
          <a:off x="2495600" y="2060849"/>
          <a:ext cx="6876256" cy="1146043"/>
        </p:xfrm>
        <a:graphic>
          <a:graphicData uri="http://schemas.openxmlformats.org/presentationml/2006/ole">
            <mc:AlternateContent xmlns:mc="http://schemas.openxmlformats.org/markup-compatibility/2006">
              <mc:Choice xmlns:v="urn:schemas-microsoft-com:vml" Requires="v">
                <p:oleObj spid="_x0000_s42364" name="公式" r:id="rId5" imgW="2654280" imgH="457200" progId="Equation.3">
                  <p:embed/>
                </p:oleObj>
              </mc:Choice>
              <mc:Fallback>
                <p:oleObj name="公式" r:id="rId5" imgW="2654280" imgH="457200" progId="Equation.3">
                  <p:embed/>
                  <p:pic>
                    <p:nvPicPr>
                      <p:cNvPr id="0" name="Object 2"/>
                      <p:cNvPicPr>
                        <a:picLocks noChangeAspect="1" noChangeArrowheads="1"/>
                      </p:cNvPicPr>
                      <p:nvPr/>
                    </p:nvPicPr>
                    <p:blipFill>
                      <a:blip r:embed="rId6"/>
                      <a:srcRect/>
                      <a:stretch>
                        <a:fillRect/>
                      </a:stretch>
                    </p:blipFill>
                    <p:spPr bwMode="auto">
                      <a:xfrm>
                        <a:off x="2495600" y="2060849"/>
                        <a:ext cx="6876256" cy="1146043"/>
                      </a:xfrm>
                      <a:prstGeom prst="rect">
                        <a:avLst/>
                      </a:prstGeom>
                      <a:noFill/>
                      <a:ln>
                        <a:noFill/>
                      </a:ln>
                    </p:spPr>
                  </p:pic>
                </p:oleObj>
              </mc:Fallback>
            </mc:AlternateContent>
          </a:graphicData>
        </a:graphic>
      </p:graphicFrame>
      <p:sp>
        <p:nvSpPr>
          <p:cNvPr id="3" name="灯片编号占位符 2"/>
          <p:cNvSpPr>
            <a:spLocks noGrp="1"/>
          </p:cNvSpPr>
          <p:nvPr>
            <p:ph type="sldNum" sz="quarter" idx="10"/>
          </p:nvPr>
        </p:nvSpPr>
        <p:spPr/>
        <p:txBody>
          <a:bodyPr/>
          <a:lstStyle/>
          <a:p>
            <a:fld id="{0C913308-F349-4B6D-A68A-DD1791B4A57B}" type="slidenum">
              <a:rPr lang="zh-CN" altLang="en-US" smtClean="0"/>
              <a:pPr/>
              <a:t>28</a:t>
            </a:fld>
            <a:endParaRPr lang="zh-CN" altLang="en-US"/>
          </a:p>
        </p:txBody>
      </p:sp>
    </p:spTree>
    <p:extLst>
      <p:ext uri="{BB962C8B-B14F-4D97-AF65-F5344CB8AC3E}">
        <p14:creationId xmlns:p14="http://schemas.microsoft.com/office/powerpoint/2010/main" val="2905993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sz="3200" b="1" dirty="0">
                <a:solidFill>
                  <a:srgbClr val="FF3300"/>
                </a:solidFill>
                <a:ea typeface="华文新魏" pitchFamily="2" charset="-122"/>
              </a:rPr>
              <a:t>三、</a:t>
            </a:r>
            <a:r>
              <a:rPr lang="zh-CN" altLang="en-US" sz="3200" b="1" dirty="0">
                <a:solidFill>
                  <a:srgbClr val="FF3300"/>
                </a:solidFill>
                <a:ea typeface="华文新魏" pitchFamily="2" charset="-122"/>
              </a:rPr>
              <a:t>电极反应的能斯特方程</a:t>
            </a:r>
          </a:p>
        </p:txBody>
      </p:sp>
      <mc:AlternateContent xmlns:mc="http://schemas.openxmlformats.org/markup-compatibility/2006" xmlns:a14="http://schemas.microsoft.com/office/drawing/2010/main">
        <mc:Choice Requires="a14">
          <p:sp>
            <p:nvSpPr>
              <p:cNvPr id="214027" name="Text Box 11"/>
              <p:cNvSpPr txBox="1">
                <a:spLocks noChangeArrowheads="1"/>
              </p:cNvSpPr>
              <p:nvPr/>
            </p:nvSpPr>
            <p:spPr bwMode="auto">
              <a:xfrm>
                <a:off x="2855913" y="692153"/>
                <a:ext cx="7632700" cy="4790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itchFamily="18" charset="0"/>
                  </a:rPr>
                  <a:t>Pt</a:t>
                </a:r>
                <a:r>
                  <a:rPr lang="zh-CN" altLang="en-US" sz="2400" b="1" dirty="0">
                    <a:latin typeface="Times New Roman" pitchFamily="18" charset="0"/>
                  </a:rPr>
                  <a:t>｜</a:t>
                </a:r>
                <a:r>
                  <a:rPr lang="en-US" altLang="zh-CN" sz="2400" b="1" dirty="0">
                    <a:latin typeface="Times New Roman" pitchFamily="18" charset="0"/>
                  </a:rPr>
                  <a:t>H</a:t>
                </a:r>
                <a:r>
                  <a:rPr lang="en-US" altLang="zh-CN" sz="2400" b="1" baseline="-25000" dirty="0">
                    <a:latin typeface="Times New Roman" pitchFamily="18" charset="0"/>
                  </a:rPr>
                  <a:t>2</a:t>
                </a:r>
                <a:r>
                  <a:rPr lang="zh-CN" altLang="en-US" sz="2400" b="1" dirty="0">
                    <a:latin typeface="Times New Roman" pitchFamily="18" charset="0"/>
                  </a:rPr>
                  <a:t> </a:t>
                </a:r>
                <a:r>
                  <a:rPr lang="en-US" altLang="zh-CN" sz="2400" b="1" dirty="0">
                    <a:latin typeface="Times New Roman" pitchFamily="18" charset="0"/>
                  </a:rPr>
                  <a:t>(</a:t>
                </a:r>
                <a:r>
                  <a:rPr lang="en-US" altLang="zh-CN" sz="2400" b="1" i="1" dirty="0">
                    <a:latin typeface="Times New Roman" pitchFamily="18" charset="0"/>
                  </a:rPr>
                  <a:t>p</a:t>
                </a:r>
                <a14:m>
                  <m:oMath xmlns:m="http://schemas.openxmlformats.org/officeDocument/2006/math">
                    <m:r>
                      <a:rPr lang="en-US" altLang="zh-CN" sz="2400" b="1" i="1">
                        <a:latin typeface="Cambria Math"/>
                        <a:ea typeface="楷体_GB2312" pitchFamily="49" charset="-122"/>
                      </a:rPr>
                      <m:t>)</m:t>
                    </m:r>
                    <m:r>
                      <a:rPr lang="zh-CN" altLang="en-US" sz="2400" b="1" i="1" baseline="30000">
                        <a:latin typeface="Cambria Math"/>
                        <a:ea typeface="楷体_GB2312" pitchFamily="49" charset="-122"/>
                      </a:rPr>
                      <m:t>𝜽</m:t>
                    </m:r>
                  </m:oMath>
                </a14:m>
                <a:r>
                  <a:rPr lang="zh-CN" altLang="en-US" sz="2400" b="1" dirty="0">
                    <a:latin typeface="Times New Roman" pitchFamily="18" charset="0"/>
                  </a:rPr>
                  <a:t>｜</a:t>
                </a:r>
                <a:r>
                  <a:rPr lang="en-US" altLang="zh-CN" sz="2400" b="1" dirty="0">
                    <a:latin typeface="Times New Roman" pitchFamily="18" charset="0"/>
                  </a:rPr>
                  <a:t>H</a:t>
                </a:r>
                <a:r>
                  <a:rPr lang="en-US" altLang="zh-CN" sz="2400" b="1" baseline="30000" dirty="0">
                    <a:latin typeface="Times New Roman" pitchFamily="18" charset="0"/>
                  </a:rPr>
                  <a:t>+</a:t>
                </a:r>
                <a:r>
                  <a:rPr lang="zh-CN" altLang="en-US" sz="2400" b="1" dirty="0">
                    <a:latin typeface="Times New Roman" pitchFamily="18" charset="0"/>
                  </a:rPr>
                  <a:t> </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𝒄</m:t>
                        </m:r>
                      </m:e>
                      <m:sub>
                        <m:sSup>
                          <m:sSupPr>
                            <m:ctrlPr>
                              <a:rPr lang="en-US" altLang="zh-CN" sz="2400" b="1" i="1">
                                <a:latin typeface="Cambria Math" panose="02040503050406030204" pitchFamily="18" charset="0"/>
                              </a:rPr>
                            </m:ctrlPr>
                          </m:sSupPr>
                          <m:e>
                            <m:r>
                              <a:rPr lang="en-US" altLang="zh-CN" sz="2400" b="1" i="1">
                                <a:latin typeface="Cambria Math"/>
                              </a:rPr>
                              <m:t>𝑯</m:t>
                            </m:r>
                          </m:e>
                          <m:sup>
                            <m:r>
                              <a:rPr lang="en-US" altLang="zh-CN" sz="2400" b="1" i="1">
                                <a:latin typeface="Cambria Math"/>
                              </a:rPr>
                              <m:t>+</m:t>
                            </m:r>
                          </m:sup>
                        </m:sSup>
                      </m:sub>
                    </m:sSub>
                  </m:oMath>
                </a14:m>
                <a:r>
                  <a:rPr lang="en-US" altLang="zh-CN" sz="2400" b="1" dirty="0">
                    <a:latin typeface="Times New Roman" pitchFamily="18" charset="0"/>
                  </a:rPr>
                  <a:t>)‖Cu</a:t>
                </a:r>
                <a:r>
                  <a:rPr lang="en-US" altLang="zh-CN" sz="2400" b="1" baseline="30000" dirty="0">
                    <a:latin typeface="Times New Roman" pitchFamily="18" charset="0"/>
                  </a:rPr>
                  <a:t>2+</a:t>
                </a:r>
                <a:r>
                  <a:rPr lang="en-US" altLang="zh-CN" sz="2400" b="1" dirty="0">
                    <a:latin typeface="Times New Roman" pitchFamily="18" charset="0"/>
                  </a:rPr>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𝒄</m:t>
                        </m:r>
                      </m:e>
                      <m:sub>
                        <m:sSup>
                          <m:sSupPr>
                            <m:ctrlPr>
                              <a:rPr lang="en-US" altLang="zh-CN" sz="2400" b="1" i="1">
                                <a:latin typeface="Cambria Math" panose="02040503050406030204" pitchFamily="18" charset="0"/>
                              </a:rPr>
                            </m:ctrlPr>
                          </m:sSupPr>
                          <m:e>
                            <m:r>
                              <a:rPr lang="en-US" altLang="zh-CN" sz="2400" b="1" i="1">
                                <a:latin typeface="Cambria Math"/>
                              </a:rPr>
                              <m:t>𝑪𝒖</m:t>
                            </m:r>
                          </m:e>
                          <m:sup>
                            <m:r>
                              <a:rPr lang="en-US" altLang="zh-CN" sz="2400" b="1" i="1">
                                <a:latin typeface="Cambria Math"/>
                              </a:rPr>
                              <m:t>𝟐</m:t>
                            </m:r>
                            <m:r>
                              <a:rPr lang="en-US" altLang="zh-CN" sz="2400" b="1" i="1">
                                <a:latin typeface="Cambria Math"/>
                              </a:rPr>
                              <m:t>+</m:t>
                            </m:r>
                          </m:sup>
                        </m:sSup>
                      </m:sub>
                    </m:sSub>
                  </m:oMath>
                </a14:m>
                <a:r>
                  <a:rPr lang="en-US" altLang="zh-CN" sz="2400" b="1" dirty="0">
                    <a:latin typeface="Times New Roman" pitchFamily="18" charset="0"/>
                  </a:rPr>
                  <a:t>)</a:t>
                </a:r>
                <a:r>
                  <a:rPr lang="zh-CN" altLang="en-US" sz="2400" b="1" dirty="0">
                    <a:latin typeface="Times New Roman" pitchFamily="18" charset="0"/>
                  </a:rPr>
                  <a:t>｜</a:t>
                </a:r>
                <a:r>
                  <a:rPr lang="en-US" altLang="zh-CN" sz="2400" b="1" dirty="0">
                    <a:latin typeface="Times New Roman" pitchFamily="18" charset="0"/>
                  </a:rPr>
                  <a:t>Cu</a:t>
                </a:r>
                <a:r>
                  <a:rPr lang="zh-CN" altLang="en-US" sz="2400" b="1" dirty="0">
                    <a:latin typeface="Times New Roman" pitchFamily="18" charset="0"/>
                  </a:rPr>
                  <a:t>（</a:t>
                </a:r>
                <a:r>
                  <a:rPr lang="en-US" altLang="zh-CN" sz="2400" b="1" dirty="0">
                    <a:latin typeface="Times New Roman" pitchFamily="18" charset="0"/>
                  </a:rPr>
                  <a:t>s</a:t>
                </a:r>
                <a:r>
                  <a:rPr lang="zh-CN" altLang="en-US" sz="2400" b="1" dirty="0">
                    <a:latin typeface="Times New Roman" pitchFamily="18" charset="0"/>
                  </a:rPr>
                  <a:t>）</a:t>
                </a:r>
              </a:p>
            </p:txBody>
          </p:sp>
        </mc:Choice>
        <mc:Fallback xmlns="">
          <p:sp>
            <p:nvSpPr>
              <p:cNvPr id="214027" name="Text Box 11"/>
              <p:cNvSpPr txBox="1">
                <a:spLocks noRot="1" noChangeAspect="1" noMove="1" noResize="1" noEditPoints="1" noAdjustHandles="1" noChangeArrowheads="1" noChangeShapeType="1" noTextEdit="1"/>
              </p:cNvSpPr>
              <p:nvPr/>
            </p:nvSpPr>
            <p:spPr bwMode="auto">
              <a:xfrm>
                <a:off x="2855913" y="692153"/>
                <a:ext cx="7632700" cy="479042"/>
              </a:xfrm>
              <a:prstGeom prst="rect">
                <a:avLst/>
              </a:prstGeom>
              <a:blipFill>
                <a:blip r:embed="rId3"/>
                <a:stretch>
                  <a:fillRect l="-1197" t="-15385" b="-2564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4036" name="Text Box 20"/>
          <p:cNvSpPr txBox="1">
            <a:spLocks noChangeArrowheads="1"/>
          </p:cNvSpPr>
          <p:nvPr/>
        </p:nvSpPr>
        <p:spPr bwMode="auto">
          <a:xfrm>
            <a:off x="1774825" y="692150"/>
            <a:ext cx="1295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楷体_GB2312" pitchFamily="49" charset="-122"/>
              </a:rPr>
              <a:t>电池：</a:t>
            </a:r>
          </a:p>
        </p:txBody>
      </p:sp>
      <mc:AlternateContent xmlns:mc="http://schemas.openxmlformats.org/markup-compatibility/2006" xmlns:a14="http://schemas.microsoft.com/office/drawing/2010/main">
        <mc:Choice Requires="a14">
          <p:sp>
            <p:nvSpPr>
              <p:cNvPr id="214037" name="Text Box 21"/>
              <p:cNvSpPr txBox="1">
                <a:spLocks noChangeArrowheads="1"/>
              </p:cNvSpPr>
              <p:nvPr/>
            </p:nvSpPr>
            <p:spPr bwMode="auto">
              <a:xfrm>
                <a:off x="3216275" y="1268415"/>
                <a:ext cx="7416800" cy="47904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spcBef>
                    <a:spcPct val="50000"/>
                  </a:spcBef>
                </a:pPr>
                <a:r>
                  <a:rPr lang="en-US" altLang="zh-CN" sz="2400" b="1" dirty="0">
                    <a:latin typeface="Times New Roman" pitchFamily="18" charset="0"/>
                    <a:ea typeface="楷体_GB2312" pitchFamily="49" charset="-122"/>
                  </a:rPr>
                  <a:t>H</a:t>
                </a:r>
                <a:r>
                  <a:rPr lang="en-US" altLang="zh-CN" sz="2400" b="1" baseline="-25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p </a:t>
                </a:r>
                <a:r>
                  <a:rPr lang="en-US" altLang="zh-CN" sz="2400" b="1" dirty="0">
                    <a:latin typeface="Times New Roman" pitchFamily="18" charset="0"/>
                    <a:ea typeface="楷体_GB2312" pitchFamily="49" charset="-122"/>
                  </a:rPr>
                  <a:t>)</a:t>
                </a:r>
                <a14:m>
                  <m:oMath xmlns:m="http://schemas.openxmlformats.org/officeDocument/2006/math">
                    <m:r>
                      <a:rPr lang="zh-CN" altLang="en-US" sz="2400" b="1" i="1" baseline="30000">
                        <a:latin typeface="Cambria Math"/>
                        <a:ea typeface="楷体_GB2312" pitchFamily="49" charset="-122"/>
                      </a:rPr>
                      <m:t>𝜽</m:t>
                    </m:r>
                  </m:oMath>
                </a14:m>
                <a:r>
                  <a:rPr lang="en-US" altLang="zh-CN" sz="2400" b="1" dirty="0">
                    <a:latin typeface="Times New Roman" pitchFamily="18" charset="0"/>
                    <a:ea typeface="楷体_GB2312" pitchFamily="49" charset="-122"/>
                  </a:rPr>
                  <a:t>+ Cu</a:t>
                </a:r>
                <a:r>
                  <a:rPr lang="en-US" altLang="zh-CN" sz="2400" b="1" baseline="30000" dirty="0">
                    <a:latin typeface="Times New Roman" pitchFamily="18" charset="0"/>
                    <a:ea typeface="楷体_GB2312" pitchFamily="49" charset="-122"/>
                  </a:rPr>
                  <a:t>2+ </a:t>
                </a:r>
                <a:r>
                  <a:rPr lang="en-US" altLang="zh-CN" sz="2400" b="1" dirty="0">
                    <a:latin typeface="Times New Roman" pitchFamily="18" charset="0"/>
                    <a:ea typeface="楷体_GB2312" pitchFamily="49" charset="-122"/>
                  </a:rPr>
                  <a:t>(</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𝒄</m:t>
                        </m:r>
                      </m:e>
                      <m:sub>
                        <m:sSup>
                          <m:sSupPr>
                            <m:ctrlPr>
                              <a:rPr lang="en-US" altLang="zh-CN" sz="2400" b="1" i="1">
                                <a:latin typeface="Cambria Math" panose="02040503050406030204" pitchFamily="18" charset="0"/>
                              </a:rPr>
                            </m:ctrlPr>
                          </m:sSupPr>
                          <m:e>
                            <m:r>
                              <a:rPr lang="en-US" altLang="zh-CN" sz="2400" b="1" i="1">
                                <a:latin typeface="Cambria Math"/>
                              </a:rPr>
                              <m:t>𝑪𝒖</m:t>
                            </m:r>
                          </m:e>
                          <m:sup>
                            <m:r>
                              <a:rPr lang="en-US" altLang="zh-CN" sz="2400" b="1" i="1">
                                <a:latin typeface="Cambria Math"/>
                              </a:rPr>
                              <m:t>𝟐</m:t>
                            </m:r>
                            <m:r>
                              <a:rPr lang="en-US" altLang="zh-CN" sz="2400" b="1" i="1">
                                <a:latin typeface="Cambria Math"/>
                              </a:rPr>
                              <m:t>+</m:t>
                            </m:r>
                          </m:sup>
                        </m:sSup>
                      </m:sub>
                    </m:sSub>
                  </m:oMath>
                </a14:m>
                <a:r>
                  <a:rPr lang="zh-CN" altLang="en-US" sz="2400" b="1" dirty="0">
                    <a:latin typeface="Times New Roman" pitchFamily="18" charset="0"/>
                  </a:rPr>
                  <a:t> </a:t>
                </a:r>
                <a:r>
                  <a:rPr lang="en-US" altLang="zh-CN"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  </a:t>
                </a:r>
                <a:r>
                  <a:rPr lang="zh-CN" altLang="en-US"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2H</a:t>
                </a:r>
                <a:r>
                  <a:rPr lang="en-US" altLang="zh-CN" sz="2400" b="1" baseline="30000" dirty="0">
                    <a:latin typeface="Times New Roman" pitchFamily="18" charset="0"/>
                    <a:ea typeface="楷体_GB2312" pitchFamily="49" charset="-122"/>
                  </a:rPr>
                  <a:t>+</a:t>
                </a:r>
                <a:r>
                  <a:rPr lang="zh-CN" altLang="en-US" sz="2400" b="1" dirty="0">
                    <a:latin typeface="Times New Roman" pitchFamily="18" charset="0"/>
                    <a:ea typeface="楷体_GB2312" pitchFamily="49" charset="-122"/>
                  </a:rPr>
                  <a:t>（</a:t>
                </a:r>
                <a:r>
                  <a:rPr lang="en-US" altLang="zh-CN" sz="2400" b="1" dirty="0"/>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a:rPr>
                          <m:t>𝒄</m:t>
                        </m:r>
                      </m:e>
                      <m:sub>
                        <m:sSup>
                          <m:sSupPr>
                            <m:ctrlPr>
                              <a:rPr lang="en-US" altLang="zh-CN" sz="2400" b="1" i="1">
                                <a:latin typeface="Cambria Math" panose="02040503050406030204" pitchFamily="18" charset="0"/>
                              </a:rPr>
                            </m:ctrlPr>
                          </m:sSupPr>
                          <m:e>
                            <m:r>
                              <a:rPr lang="en-US" altLang="zh-CN" sz="2400" b="1" i="1">
                                <a:latin typeface="Cambria Math"/>
                              </a:rPr>
                              <m:t>𝑯</m:t>
                            </m:r>
                          </m:e>
                          <m:sup>
                            <m:r>
                              <a:rPr lang="en-US" altLang="zh-CN" sz="2400" b="1" i="1">
                                <a:latin typeface="Cambria Math"/>
                              </a:rPr>
                              <m:t>+</m:t>
                            </m:r>
                          </m:sup>
                        </m:sSup>
                      </m:sub>
                    </m:sSub>
                    <m:r>
                      <a:rPr lang="en-US" altLang="zh-CN" sz="2400" b="1" i="1">
                        <a:latin typeface="Cambria Math"/>
                      </a:rPr>
                      <m:t> </m:t>
                    </m:r>
                  </m:oMath>
                </a14:m>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 Cu</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p>
            </p:txBody>
          </p:sp>
        </mc:Choice>
        <mc:Fallback xmlns="">
          <p:sp>
            <p:nvSpPr>
              <p:cNvPr id="214037" name="Text Box 21"/>
              <p:cNvSpPr txBox="1">
                <a:spLocks noRot="1" noChangeAspect="1" noMove="1" noResize="1" noEditPoints="1" noAdjustHandles="1" noChangeArrowheads="1" noChangeShapeType="1" noTextEdit="1"/>
              </p:cNvSpPr>
              <p:nvPr/>
            </p:nvSpPr>
            <p:spPr bwMode="auto">
              <a:xfrm>
                <a:off x="3216275" y="1268415"/>
                <a:ext cx="7416800" cy="479042"/>
              </a:xfrm>
              <a:prstGeom prst="rect">
                <a:avLst/>
              </a:prstGeom>
              <a:blipFill>
                <a:blip r:embed="rId4"/>
                <a:stretch>
                  <a:fillRect l="-1316" t="-11392" b="-2405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14045" name="Rectangle 29"/>
          <p:cNvSpPr>
            <a:spLocks noChangeArrowheads="1"/>
          </p:cNvSpPr>
          <p:nvPr/>
        </p:nvSpPr>
        <p:spPr bwMode="auto">
          <a:xfrm>
            <a:off x="1774825" y="126841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imes New Roman" pitchFamily="18" charset="0"/>
                <a:ea typeface="楷体_GB2312" pitchFamily="49" charset="-122"/>
              </a:rPr>
              <a:t>电池反应</a:t>
            </a:r>
          </a:p>
        </p:txBody>
      </p:sp>
      <p:graphicFrame>
        <p:nvGraphicFramePr>
          <p:cNvPr id="214047" name="Object 31"/>
          <p:cNvGraphicFramePr>
            <a:graphicFrameLocks noChangeAspect="1"/>
          </p:cNvGraphicFramePr>
          <p:nvPr>
            <p:extLst>
              <p:ext uri="{D42A27DB-BD31-4B8C-83A1-F6EECF244321}">
                <p14:modId xmlns:p14="http://schemas.microsoft.com/office/powerpoint/2010/main" val="1677910537"/>
              </p:ext>
            </p:extLst>
          </p:nvPr>
        </p:nvGraphicFramePr>
        <p:xfrm>
          <a:off x="1764975" y="1907210"/>
          <a:ext cx="7861300" cy="1773237"/>
        </p:xfrm>
        <a:graphic>
          <a:graphicData uri="http://schemas.openxmlformats.org/presentationml/2006/ole">
            <mc:AlternateContent xmlns:mc="http://schemas.openxmlformats.org/markup-compatibility/2006">
              <mc:Choice xmlns:v="urn:schemas-microsoft-com:vml" Requires="v">
                <p:oleObj spid="_x0000_s7132" name="公式" r:id="rId5" imgW="4508280" imgH="1015920" progId="Equation.3">
                  <p:embed/>
                </p:oleObj>
              </mc:Choice>
              <mc:Fallback>
                <p:oleObj name="公式" r:id="rId5" imgW="4508280" imgH="1015920" progId="Equation.3">
                  <p:embed/>
                  <p:pic>
                    <p:nvPicPr>
                      <p:cNvPr id="0" name=""/>
                      <p:cNvPicPr>
                        <a:picLocks noChangeAspect="1" noChangeArrowheads="1"/>
                      </p:cNvPicPr>
                      <p:nvPr/>
                    </p:nvPicPr>
                    <p:blipFill>
                      <a:blip r:embed="rId6"/>
                      <a:srcRect/>
                      <a:stretch>
                        <a:fillRect/>
                      </a:stretch>
                    </p:blipFill>
                    <p:spPr bwMode="auto">
                      <a:xfrm>
                        <a:off x="1764975" y="1907210"/>
                        <a:ext cx="7861300" cy="1773237"/>
                      </a:xfrm>
                      <a:prstGeom prst="rect">
                        <a:avLst/>
                      </a:prstGeom>
                      <a:noFill/>
                    </p:spPr>
                  </p:pic>
                </p:oleObj>
              </mc:Fallback>
            </mc:AlternateContent>
          </a:graphicData>
        </a:graphic>
      </p:graphicFrame>
      <p:sp>
        <p:nvSpPr>
          <p:cNvPr id="214084" name="Text Box 68"/>
          <p:cNvSpPr txBox="1">
            <a:spLocks noChangeArrowheads="1"/>
          </p:cNvSpPr>
          <p:nvPr/>
        </p:nvSpPr>
        <p:spPr bwMode="auto">
          <a:xfrm>
            <a:off x="1018926" y="3884513"/>
            <a:ext cx="86416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楷体_GB2312" pitchFamily="49" charset="-122"/>
                <a:ea typeface="楷体_GB2312" pitchFamily="49" charset="-122"/>
              </a:rPr>
              <a:t>对于任意电极       </a:t>
            </a:r>
            <a:r>
              <a:rPr lang="en-US" altLang="zh-CN" sz="2400" b="1" dirty="0">
                <a:latin typeface="楷体_GB2312" pitchFamily="49" charset="-122"/>
                <a:ea typeface="楷体_GB2312" pitchFamily="49" charset="-122"/>
              </a:rPr>
              <a:t>m</a:t>
            </a:r>
            <a:r>
              <a:rPr lang="zh-CN" altLang="en-US" sz="2400" b="1" dirty="0">
                <a:latin typeface="Times New Roman" pitchFamily="18" charset="0"/>
                <a:ea typeface="楷体_GB2312" pitchFamily="49" charset="-122"/>
              </a:rPr>
              <a:t> </a:t>
            </a:r>
            <a:r>
              <a:rPr lang="en-US" altLang="zh-CN" sz="2400" b="1" dirty="0"/>
              <a:t>Ox(</a:t>
            </a:r>
            <a:r>
              <a:rPr lang="zh-CN" altLang="en-US" sz="2400" b="1" dirty="0">
                <a:latin typeface="Times New Roman" pitchFamily="18" charset="0"/>
                <a:ea typeface="楷体_GB2312" pitchFamily="49" charset="-122"/>
              </a:rPr>
              <a:t>氧化态</a:t>
            </a:r>
            <a:r>
              <a:rPr lang="en-US" altLang="zh-CN" sz="2400" b="1" dirty="0"/>
              <a:t>)</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a:t>
            </a:r>
            <a:r>
              <a:rPr lang="en-US" altLang="zh-CN" sz="2400" b="1" i="1" dirty="0" err="1">
                <a:latin typeface="Times New Roman" pitchFamily="18" charset="0"/>
                <a:ea typeface="楷体_GB2312" pitchFamily="49" charset="-122"/>
              </a:rPr>
              <a:t>z</a:t>
            </a:r>
            <a:r>
              <a:rPr lang="en-US" altLang="zh-CN" sz="2400" b="1" dirty="0" err="1">
                <a:latin typeface="Times New Roman" pitchFamily="18" charset="0"/>
                <a:ea typeface="楷体_GB2312" pitchFamily="49" charset="-122"/>
              </a:rPr>
              <a:t>e</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sym typeface="Symbol" pitchFamily="18" charset="2"/>
              </a:rPr>
              <a:t></a:t>
            </a:r>
            <a:r>
              <a:rPr lang="en-US" altLang="zh-CN" sz="2400" b="1" dirty="0">
                <a:latin typeface="Times New Roman" pitchFamily="18" charset="0"/>
                <a:ea typeface="楷体_GB2312" pitchFamily="49" charset="-122"/>
              </a:rPr>
              <a:t> n Red(</a:t>
            </a:r>
            <a:r>
              <a:rPr lang="zh-CN" altLang="en-US" sz="2400" b="1" dirty="0">
                <a:latin typeface="Times New Roman" pitchFamily="18" charset="0"/>
                <a:ea typeface="楷体_GB2312" pitchFamily="49" charset="-122"/>
              </a:rPr>
              <a:t>还原态</a:t>
            </a:r>
            <a:r>
              <a:rPr lang="en-US" altLang="zh-CN" sz="2400" b="1" dirty="0">
                <a:latin typeface="Times New Roman" pitchFamily="18" charset="0"/>
                <a:ea typeface="楷体_GB2312" pitchFamily="49" charset="-122"/>
              </a:rPr>
              <a:t>)</a:t>
            </a:r>
            <a:endParaRPr lang="zh-CN" altLang="en-US" sz="2400" b="1" dirty="0">
              <a:latin typeface="楷体_GB2312" pitchFamily="49" charset="-122"/>
              <a:ea typeface="楷体_GB2312" pitchFamily="49" charset="-122"/>
            </a:endParaRPr>
          </a:p>
        </p:txBody>
      </p:sp>
      <p:grpSp>
        <p:nvGrpSpPr>
          <p:cNvPr id="3" name="组合 2"/>
          <p:cNvGrpSpPr/>
          <p:nvPr/>
        </p:nvGrpSpPr>
        <p:grpSpPr>
          <a:xfrm>
            <a:off x="1055440" y="4670214"/>
            <a:ext cx="7859093" cy="1835972"/>
            <a:chOff x="982198" y="4107588"/>
            <a:chExt cx="8496362" cy="2159149"/>
          </a:xfrm>
        </p:grpSpPr>
        <p:graphicFrame>
          <p:nvGraphicFramePr>
            <p:cNvPr id="214087" name="Object 71"/>
            <p:cNvGraphicFramePr>
              <a:graphicFrameLocks noChangeAspect="1"/>
            </p:cNvGraphicFramePr>
            <p:nvPr>
              <p:extLst>
                <p:ext uri="{D42A27DB-BD31-4B8C-83A1-F6EECF244321}">
                  <p14:modId xmlns:p14="http://schemas.microsoft.com/office/powerpoint/2010/main" val="3370553877"/>
                </p:ext>
              </p:extLst>
            </p:nvPr>
          </p:nvGraphicFramePr>
          <p:xfrm>
            <a:off x="1749267" y="4869737"/>
            <a:ext cx="7729293" cy="1397000"/>
          </p:xfrm>
          <a:graphic>
            <a:graphicData uri="http://schemas.openxmlformats.org/presentationml/2006/ole">
              <mc:AlternateContent xmlns:mc="http://schemas.openxmlformats.org/markup-compatibility/2006">
                <mc:Choice xmlns:v="urn:schemas-microsoft-com:vml" Requires="v">
                  <p:oleObj spid="_x0000_s7133" name="公式" r:id="rId7" imgW="2679480" imgH="507960" progId="Equation.3">
                    <p:embed/>
                  </p:oleObj>
                </mc:Choice>
                <mc:Fallback>
                  <p:oleObj name="公式" r:id="rId7" imgW="2679480" imgH="507960" progId="Equation.3">
                    <p:embed/>
                    <p:pic>
                      <p:nvPicPr>
                        <p:cNvPr id="0" name=""/>
                        <p:cNvPicPr>
                          <a:picLocks noChangeAspect="1" noChangeArrowheads="1"/>
                        </p:cNvPicPr>
                        <p:nvPr/>
                      </p:nvPicPr>
                      <p:blipFill>
                        <a:blip r:embed="rId8"/>
                        <a:srcRect/>
                        <a:stretch>
                          <a:fillRect/>
                        </a:stretch>
                      </p:blipFill>
                      <p:spPr bwMode="auto">
                        <a:xfrm>
                          <a:off x="1749267" y="4869737"/>
                          <a:ext cx="7729293" cy="1397000"/>
                        </a:xfrm>
                        <a:prstGeom prst="rect">
                          <a:avLst/>
                        </a:prstGeom>
                        <a:noFill/>
                      </p:spPr>
                    </p:pic>
                  </p:oleObj>
                </mc:Fallback>
              </mc:AlternateContent>
            </a:graphicData>
          </a:graphic>
        </p:graphicFrame>
        <p:sp>
          <p:nvSpPr>
            <p:cNvPr id="214091" name="Text Box 75"/>
            <p:cNvSpPr txBox="1">
              <a:spLocks noChangeArrowheads="1"/>
            </p:cNvSpPr>
            <p:nvPr/>
          </p:nvSpPr>
          <p:spPr bwMode="auto">
            <a:xfrm>
              <a:off x="982198" y="4107588"/>
              <a:ext cx="2373781" cy="54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latin typeface="Times New Roman" pitchFamily="18" charset="0"/>
                  <a:ea typeface="楷体_GB2312" pitchFamily="49" charset="-122"/>
                </a:rPr>
                <a:t>能斯特方程：</a:t>
              </a:r>
            </a:p>
          </p:txBody>
        </p:sp>
      </p:grpSp>
      <p:sp>
        <p:nvSpPr>
          <p:cNvPr id="2" name="灯片编号占位符 1"/>
          <p:cNvSpPr>
            <a:spLocks noGrp="1"/>
          </p:cNvSpPr>
          <p:nvPr>
            <p:ph type="sldNum" sz="quarter" idx="10"/>
          </p:nvPr>
        </p:nvSpPr>
        <p:spPr/>
        <p:txBody>
          <a:bodyPr/>
          <a:lstStyle/>
          <a:p>
            <a:fld id="{0C913308-F349-4B6D-A68A-DD1791B4A57B}" type="slidenum">
              <a:rPr lang="zh-CN" altLang="en-US" smtClean="0"/>
              <a:pPr/>
              <a:t>29</a:t>
            </a:fld>
            <a:endParaRPr lang="zh-CN" altLang="en-US"/>
          </a:p>
        </p:txBody>
      </p:sp>
    </p:spTree>
    <p:extLst>
      <p:ext uri="{BB962C8B-B14F-4D97-AF65-F5344CB8AC3E}">
        <p14:creationId xmlns:p14="http://schemas.microsoft.com/office/powerpoint/2010/main" val="42149451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4084"/>
                                        </p:tgtEl>
                                        <p:attrNameLst>
                                          <p:attrName>style.visibility</p:attrName>
                                        </p:attrNameLst>
                                      </p:cBhvr>
                                      <p:to>
                                        <p:strVal val="visible"/>
                                      </p:to>
                                    </p:set>
                                    <p:animEffect transition="in" filter="wipe(left)">
                                      <p:cBhvr>
                                        <p:cTn id="7" dur="500"/>
                                        <p:tgtEl>
                                          <p:spTgt spid="214084"/>
                                        </p:tgtEl>
                                      </p:cBhvr>
                                    </p:animEffect>
                                  </p:childTnLst>
                                </p:cTn>
                              </p:par>
                              <p:par>
                                <p:cTn id="8" presetID="16" presetClass="entr" presetSubtype="2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8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p:txBody>
          <a:bodyPr>
            <a:normAutofit/>
          </a:bodyPr>
          <a:lstStyle/>
          <a:p>
            <a:r>
              <a:rPr lang="zh-CN" altLang="en-US" sz="4000" dirty="0">
                <a:solidFill>
                  <a:schemeClr val="tx1"/>
                </a:solidFill>
                <a:ea typeface="黑体" pitchFamily="49" charset="-122"/>
              </a:rPr>
              <a:t>第一节 氧化还原反应 </a:t>
            </a:r>
            <a:br>
              <a:rPr lang="en-US" altLang="zh-CN" sz="4000" dirty="0">
                <a:solidFill>
                  <a:schemeClr val="tx1"/>
                </a:solidFill>
                <a:ea typeface="黑体" pitchFamily="49" charset="-122"/>
              </a:rPr>
            </a:br>
            <a:r>
              <a:rPr lang="zh-CN" altLang="en-US" sz="4000" dirty="0">
                <a:solidFill>
                  <a:schemeClr val="tx1"/>
                </a:solidFill>
                <a:ea typeface="黑体" pitchFamily="49" charset="-122"/>
              </a:rPr>
              <a:t>（</a:t>
            </a:r>
            <a:r>
              <a:rPr lang="en-US" altLang="zh-CN" sz="4000" dirty="0">
                <a:solidFill>
                  <a:schemeClr val="tx1"/>
                </a:solidFill>
                <a:ea typeface="黑体" pitchFamily="49" charset="-122"/>
              </a:rPr>
              <a:t>Oxidation-Reduction  Reaction</a:t>
            </a:r>
            <a:r>
              <a:rPr lang="zh-CN" altLang="en-US" sz="4000" dirty="0">
                <a:solidFill>
                  <a:schemeClr val="tx1"/>
                </a:solidFill>
                <a:ea typeface="黑体" pitchFamily="49" charset="-122"/>
              </a:rPr>
              <a:t>）</a:t>
            </a:r>
            <a:endParaRPr lang="zh-CN" altLang="en-US" sz="4000" dirty="0">
              <a:solidFill>
                <a:schemeClr val="tx1"/>
              </a:solidFill>
            </a:endParaRPr>
          </a:p>
        </p:txBody>
      </p:sp>
      <p:sp>
        <p:nvSpPr>
          <p:cNvPr id="4" name="灯片编号占位符 3"/>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3</a:t>
            </a:fld>
            <a:endParaRPr lang="zh-CN" altLang="en-US"/>
          </a:p>
        </p:txBody>
      </p:sp>
    </p:spTree>
    <p:extLst>
      <p:ext uri="{BB962C8B-B14F-4D97-AF65-F5344CB8AC3E}">
        <p14:creationId xmlns:p14="http://schemas.microsoft.com/office/powerpoint/2010/main" val="226287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p:cNvSpPr>
            <a:spLocks noGrp="1" noChangeArrowheads="1"/>
          </p:cNvSpPr>
          <p:nvPr>
            <p:ph type="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kumimoji="1" lang="zh-CN" altLang="en-US" dirty="0">
                <a:solidFill>
                  <a:srgbClr val="FF3300"/>
                </a:solidFill>
                <a:ea typeface="华文新魏" pitchFamily="2" charset="-122"/>
              </a:rPr>
              <a:t>三、</a:t>
            </a:r>
            <a:r>
              <a:rPr lang="zh-CN" altLang="en-US" dirty="0">
                <a:solidFill>
                  <a:srgbClr val="FF3300"/>
                </a:solidFill>
                <a:ea typeface="华文新魏" pitchFamily="2" charset="-122"/>
              </a:rPr>
              <a:t>电极反应的能斯特方程</a:t>
            </a:r>
          </a:p>
        </p:txBody>
      </p:sp>
      <p:sp>
        <p:nvSpPr>
          <p:cNvPr id="8" name="矩形 7"/>
          <p:cNvSpPr/>
          <p:nvPr/>
        </p:nvSpPr>
        <p:spPr>
          <a:xfrm>
            <a:off x="609600" y="2274325"/>
            <a:ext cx="10972799" cy="3970318"/>
          </a:xfrm>
          <a:prstGeom prst="rect">
            <a:avLst/>
          </a:prstGeom>
        </p:spPr>
        <p:txBody>
          <a:bodyPr wrap="square">
            <a:spAutoFit/>
          </a:bodyPr>
          <a:lstStyle/>
          <a:p>
            <a:pPr marL="457200" indent="-457200">
              <a:lnSpc>
                <a:spcPct val="150000"/>
              </a:lnSpc>
              <a:buFont typeface="+mj-ea"/>
              <a:buAutoNum type="circleNumDbPlain"/>
            </a:pPr>
            <a:r>
              <a:rPr lang="zh-CN" altLang="zh-CN" sz="2400" b="1" dirty="0"/>
              <a:t>若电极反应式中有</a:t>
            </a:r>
            <a:r>
              <a:rPr lang="zh-CN" altLang="zh-CN" sz="2400" b="1" u="heavy" dirty="0">
                <a:solidFill>
                  <a:srgbClr val="FF0000"/>
                </a:solidFill>
              </a:rPr>
              <a:t>纯固体、纯液体或介质水</a:t>
            </a:r>
            <a:r>
              <a:rPr lang="zh-CN" altLang="zh-CN" sz="2400" b="1" dirty="0"/>
              <a:t>时，</a:t>
            </a:r>
            <a:r>
              <a:rPr lang="zh-CN" altLang="en-US" sz="2400" b="1" dirty="0"/>
              <a:t>其</a:t>
            </a:r>
            <a:r>
              <a:rPr lang="zh-CN" altLang="zh-CN" sz="2400" b="1" dirty="0"/>
              <a:t>浓度不列入方程式中；</a:t>
            </a:r>
            <a:endParaRPr lang="en-US" altLang="zh-CN" sz="2400" b="1" dirty="0"/>
          </a:p>
          <a:p>
            <a:pPr marL="457200" indent="-457200">
              <a:lnSpc>
                <a:spcPct val="150000"/>
              </a:lnSpc>
              <a:buFont typeface="+mj-ea"/>
              <a:buAutoNum type="circleNumDbPlain"/>
            </a:pPr>
            <a:r>
              <a:rPr lang="zh-CN" altLang="zh-CN" sz="2400" b="1" dirty="0"/>
              <a:t>反应式中的气体物质用分压表示，即用</a:t>
            </a:r>
            <a:r>
              <a:rPr lang="zh-CN" altLang="zh-CN" sz="2400" b="1" u="heavy" dirty="0">
                <a:solidFill>
                  <a:srgbClr val="FF0000"/>
                </a:solidFill>
              </a:rPr>
              <a:t>气体的压力除以</a:t>
            </a:r>
            <a:r>
              <a:rPr lang="en-US" altLang="zh-CN" sz="2400" b="1" u="heavy" dirty="0">
                <a:solidFill>
                  <a:srgbClr val="FF0000"/>
                </a:solidFill>
              </a:rPr>
              <a:t>100 </a:t>
            </a:r>
            <a:r>
              <a:rPr lang="en-US" altLang="zh-CN" sz="2400" b="1" u="heavy" dirty="0" err="1">
                <a:solidFill>
                  <a:srgbClr val="FF0000"/>
                </a:solidFill>
              </a:rPr>
              <a:t>kPa</a:t>
            </a:r>
            <a:r>
              <a:rPr lang="zh-CN" altLang="zh-CN" sz="2400" b="1" dirty="0"/>
              <a:t>表示；</a:t>
            </a:r>
          </a:p>
          <a:p>
            <a:pPr marL="457200" indent="-457200">
              <a:lnSpc>
                <a:spcPct val="150000"/>
              </a:lnSpc>
              <a:buFont typeface="+mj-ea"/>
              <a:buAutoNum type="circleNumDbPlain"/>
            </a:pPr>
            <a:r>
              <a:rPr lang="zh-CN" altLang="zh-CN" sz="2400" b="1" dirty="0"/>
              <a:t>若电极反应式中氧化型、还原型物质前的系数不等于</a:t>
            </a:r>
            <a:r>
              <a:rPr lang="en-US" altLang="zh-CN" sz="2400" b="1" dirty="0"/>
              <a:t>1</a:t>
            </a:r>
            <a:r>
              <a:rPr lang="zh-CN" altLang="zh-CN" sz="2400" b="1" dirty="0"/>
              <a:t>时，则在方程式中它们的浓度项应以对应的系数为指数；</a:t>
            </a:r>
          </a:p>
          <a:p>
            <a:pPr marL="457200" indent="-457200">
              <a:lnSpc>
                <a:spcPct val="150000"/>
              </a:lnSpc>
              <a:buFont typeface="+mj-ea"/>
              <a:buAutoNum type="circleNumDbPlain"/>
            </a:pPr>
            <a:r>
              <a:rPr lang="zh-CN" altLang="zh-CN" sz="2400" b="1" u="heavy" dirty="0">
                <a:solidFill>
                  <a:srgbClr val="FF0000"/>
                </a:solidFill>
              </a:rPr>
              <a:t>若电极反应中有</a:t>
            </a:r>
            <a:r>
              <a:rPr lang="en-US" altLang="zh-CN" sz="2400" b="1" u="heavy" dirty="0">
                <a:solidFill>
                  <a:srgbClr val="FF0000"/>
                </a:solidFill>
              </a:rPr>
              <a:t>H</a:t>
            </a:r>
            <a:r>
              <a:rPr lang="en-US" altLang="zh-CN" sz="2400" b="1" u="heavy" baseline="30000" dirty="0">
                <a:solidFill>
                  <a:srgbClr val="FF0000"/>
                </a:solidFill>
              </a:rPr>
              <a:t>+</a:t>
            </a:r>
            <a:r>
              <a:rPr lang="zh-CN" altLang="zh-CN" sz="2400" b="1" u="heavy" dirty="0">
                <a:solidFill>
                  <a:srgbClr val="FF0000"/>
                </a:solidFill>
              </a:rPr>
              <a:t>或</a:t>
            </a:r>
            <a:r>
              <a:rPr lang="en-US" altLang="zh-CN" sz="2400" b="1" u="heavy" dirty="0">
                <a:solidFill>
                  <a:srgbClr val="FF0000"/>
                </a:solidFill>
              </a:rPr>
              <a:t>OH</a:t>
            </a:r>
            <a:r>
              <a:rPr lang="en-US" altLang="zh-CN" sz="2400" b="1" u="heavy" baseline="30000" dirty="0">
                <a:solidFill>
                  <a:srgbClr val="FF0000"/>
                </a:solidFill>
              </a:rPr>
              <a:t>-</a:t>
            </a:r>
            <a:r>
              <a:rPr lang="zh-CN" altLang="zh-CN" sz="2400" b="1" u="heavy" dirty="0">
                <a:solidFill>
                  <a:srgbClr val="FF0000"/>
                </a:solidFill>
              </a:rPr>
              <a:t>等参加，它们的浓度应代入</a:t>
            </a:r>
            <a:r>
              <a:rPr lang="en-US" altLang="zh-CN" sz="2400" b="1" u="heavy" dirty="0">
                <a:solidFill>
                  <a:srgbClr val="FF0000"/>
                </a:solidFill>
              </a:rPr>
              <a:t>Nernst</a:t>
            </a:r>
            <a:r>
              <a:rPr lang="zh-CN" altLang="zh-CN" sz="2400" b="1" u="heavy" dirty="0">
                <a:solidFill>
                  <a:srgbClr val="FF0000"/>
                </a:solidFill>
              </a:rPr>
              <a:t>方程，而且浓度的指数为它们在电极反应中的系数。</a:t>
            </a:r>
            <a:endParaRPr lang="en-US" altLang="zh-CN" sz="2400" b="1" u="heavy" dirty="0">
              <a:solidFill>
                <a:srgbClr val="FF0000"/>
              </a:solidFill>
            </a:endParaRPr>
          </a:p>
          <a:p>
            <a:pPr marL="457200" indent="-457200">
              <a:lnSpc>
                <a:spcPct val="150000"/>
              </a:lnSpc>
              <a:buFont typeface="+mj-ea"/>
              <a:buAutoNum type="circleNumDbPlain"/>
            </a:pPr>
            <a:r>
              <a:rPr lang="zh-CN" altLang="en-US" sz="2400" b="1" u="heavy" dirty="0">
                <a:solidFill>
                  <a:srgbClr val="FF0000"/>
                </a:solidFill>
              </a:rPr>
              <a:t>当</a:t>
            </a:r>
            <a:r>
              <a:rPr lang="en-US" altLang="zh-CN" sz="2400" b="1" u="heavy" dirty="0">
                <a:solidFill>
                  <a:srgbClr val="FF0000"/>
                </a:solidFill>
              </a:rPr>
              <a:t>T=298K</a:t>
            </a:r>
            <a:r>
              <a:rPr lang="zh-CN" altLang="en-US" sz="2400" b="1" u="heavy" dirty="0">
                <a:solidFill>
                  <a:srgbClr val="FF0000"/>
                </a:solidFill>
              </a:rPr>
              <a:t>时，</a:t>
            </a:r>
            <a:r>
              <a:rPr lang="en-US" altLang="zh-CN" sz="2400" b="1" u="heavy" dirty="0">
                <a:solidFill>
                  <a:srgbClr val="FF0000"/>
                </a:solidFill>
              </a:rPr>
              <a:t>RT/F = 0.05916 </a:t>
            </a:r>
            <a:r>
              <a:rPr lang="zh-CN" altLang="en-US" sz="2400" b="1" u="heavy" dirty="0">
                <a:solidFill>
                  <a:srgbClr val="FF0000"/>
                </a:solidFill>
              </a:rPr>
              <a:t>（</a:t>
            </a:r>
            <a:r>
              <a:rPr lang="en-US" altLang="zh-CN" sz="2400" b="1" u="heavy" dirty="0">
                <a:solidFill>
                  <a:srgbClr val="FF0000"/>
                </a:solidFill>
              </a:rPr>
              <a:t>ln </a:t>
            </a:r>
            <a:r>
              <a:rPr lang="zh-CN" altLang="en-US" sz="2400" b="1" u="heavy" dirty="0">
                <a:solidFill>
                  <a:srgbClr val="FF0000"/>
                </a:solidFill>
              </a:rPr>
              <a:t>要更换成</a:t>
            </a:r>
            <a:r>
              <a:rPr lang="en-US" altLang="zh-CN" sz="2400" b="1" u="heavy" dirty="0" err="1">
                <a:solidFill>
                  <a:srgbClr val="FF0000"/>
                </a:solidFill>
              </a:rPr>
              <a:t>lg</a:t>
            </a:r>
            <a:r>
              <a:rPr lang="en-US" altLang="zh-CN" sz="2400" b="1" u="heavy" dirty="0">
                <a:solidFill>
                  <a:srgbClr val="FF0000"/>
                </a:solidFill>
              </a:rPr>
              <a:t>)</a:t>
            </a:r>
            <a:endParaRPr lang="zh-CN" altLang="zh-CN" sz="2400" b="1" u="heavy" dirty="0">
              <a:solidFill>
                <a:srgbClr val="FF0000"/>
              </a:solidFill>
            </a:endParaRPr>
          </a:p>
        </p:txBody>
      </p:sp>
      <p:graphicFrame>
        <p:nvGraphicFramePr>
          <p:cNvPr id="12" name="Object 71"/>
          <p:cNvGraphicFramePr>
            <a:graphicFrameLocks noChangeAspect="1"/>
          </p:cNvGraphicFramePr>
          <p:nvPr>
            <p:extLst>
              <p:ext uri="{D42A27DB-BD31-4B8C-83A1-F6EECF244321}">
                <p14:modId xmlns:p14="http://schemas.microsoft.com/office/powerpoint/2010/main" val="285194090"/>
              </p:ext>
            </p:extLst>
          </p:nvPr>
        </p:nvGraphicFramePr>
        <p:xfrm>
          <a:off x="1703512" y="611948"/>
          <a:ext cx="8170861" cy="1397000"/>
        </p:xfrm>
        <a:graphic>
          <a:graphicData uri="http://schemas.openxmlformats.org/presentationml/2006/ole">
            <mc:AlternateContent xmlns:mc="http://schemas.openxmlformats.org/markup-compatibility/2006">
              <mc:Choice xmlns:v="urn:schemas-microsoft-com:vml" Requires="v">
                <p:oleObj spid="_x0000_s43171" name="公式" r:id="rId3" imgW="2679480" imgH="507960" progId="Equation.3">
                  <p:embed/>
                </p:oleObj>
              </mc:Choice>
              <mc:Fallback>
                <p:oleObj name="公式" r:id="rId3" imgW="2679480" imgH="507960" progId="Equation.3">
                  <p:embed/>
                  <p:pic>
                    <p:nvPicPr>
                      <p:cNvPr id="0" name=""/>
                      <p:cNvPicPr>
                        <a:picLocks noChangeAspect="1" noChangeArrowheads="1"/>
                      </p:cNvPicPr>
                      <p:nvPr/>
                    </p:nvPicPr>
                    <p:blipFill>
                      <a:blip r:embed="rId4"/>
                      <a:srcRect/>
                      <a:stretch>
                        <a:fillRect/>
                      </a:stretch>
                    </p:blipFill>
                    <p:spPr bwMode="auto">
                      <a:xfrm>
                        <a:off x="1703512" y="611948"/>
                        <a:ext cx="8170861" cy="1397000"/>
                      </a:xfrm>
                      <a:prstGeom prst="rect">
                        <a:avLst/>
                      </a:prstGeom>
                      <a:noFill/>
                    </p:spPr>
                  </p:pic>
                </p:oleObj>
              </mc:Fallback>
            </mc:AlternateContent>
          </a:graphicData>
        </a:graphic>
      </p:graphicFrame>
      <p:sp>
        <p:nvSpPr>
          <p:cNvPr id="2" name="灯片编号占位符 1"/>
          <p:cNvSpPr>
            <a:spLocks noGrp="1"/>
          </p:cNvSpPr>
          <p:nvPr>
            <p:ph type="sldNum" sz="quarter" idx="10"/>
          </p:nvPr>
        </p:nvSpPr>
        <p:spPr/>
        <p:txBody>
          <a:bodyPr/>
          <a:lstStyle/>
          <a:p>
            <a:fld id="{0C913308-F349-4B6D-A68A-DD1791B4A57B}" type="slidenum">
              <a:rPr lang="zh-CN" altLang="en-US" smtClean="0"/>
              <a:pPr/>
              <a:t>30</a:t>
            </a:fld>
            <a:endParaRPr lang="zh-CN" altLang="en-US"/>
          </a:p>
        </p:txBody>
      </p:sp>
    </p:spTree>
    <p:extLst>
      <p:ext uri="{BB962C8B-B14F-4D97-AF65-F5344CB8AC3E}">
        <p14:creationId xmlns:p14="http://schemas.microsoft.com/office/powerpoint/2010/main" val="3739368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0" y="32966"/>
            <a:ext cx="8229600" cy="490538"/>
          </a:xfrm>
        </p:spPr>
        <p:txBody>
          <a:bodyPr/>
          <a:lstStyle/>
          <a:p>
            <a:r>
              <a:rPr lang="zh-CN" altLang="zh-CN" sz="2800" dirty="0"/>
              <a:t>例</a:t>
            </a:r>
            <a:r>
              <a:rPr lang="en-US" altLang="zh-CN" sz="2800" dirty="0"/>
              <a:t>8</a:t>
            </a:r>
            <a:r>
              <a:rPr lang="zh-CN" altLang="zh-CN" sz="2800" dirty="0"/>
              <a:t>－</a:t>
            </a:r>
            <a:r>
              <a:rPr lang="en-US" altLang="zh-CN" sz="2800" dirty="0"/>
              <a:t>4</a:t>
            </a:r>
            <a:endParaRPr lang="zh-CN" altLang="en-US" sz="2800" dirty="0"/>
          </a:p>
        </p:txBody>
      </p:sp>
      <p:sp>
        <p:nvSpPr>
          <p:cNvPr id="3" name="内容占位符 2"/>
          <p:cNvSpPr>
            <a:spLocks noGrp="1"/>
          </p:cNvSpPr>
          <p:nvPr>
            <p:ph idx="1"/>
          </p:nvPr>
        </p:nvSpPr>
        <p:spPr>
          <a:xfrm>
            <a:off x="479375" y="692696"/>
            <a:ext cx="11695691" cy="1224136"/>
          </a:xfrm>
        </p:spPr>
        <p:txBody>
          <a:bodyPr/>
          <a:lstStyle/>
          <a:p>
            <a:pPr marL="0" indent="0">
              <a:lnSpc>
                <a:spcPct val="150000"/>
              </a:lnSpc>
              <a:buNone/>
            </a:pPr>
            <a:r>
              <a:rPr lang="zh-CN" altLang="zh-CN" sz="2400" dirty="0"/>
              <a:t>求电极反应 </a:t>
            </a:r>
            <a:r>
              <a:rPr lang="en-US" altLang="zh-CN" sz="2400" dirty="0"/>
              <a:t>MnO</a:t>
            </a:r>
            <a:r>
              <a:rPr lang="en-US" altLang="zh-CN" sz="2400" baseline="-25000" dirty="0"/>
              <a:t>4</a:t>
            </a:r>
            <a:r>
              <a:rPr lang="en-US" altLang="zh-CN" sz="2400" baseline="30000" dirty="0"/>
              <a:t>-</a:t>
            </a:r>
            <a:r>
              <a:rPr lang="zh-CN" altLang="zh-CN" sz="2400" dirty="0"/>
              <a:t>＋</a:t>
            </a:r>
            <a:r>
              <a:rPr lang="en-US" altLang="zh-CN" sz="2400" dirty="0"/>
              <a:t>8H</a:t>
            </a:r>
            <a:r>
              <a:rPr lang="en-US" altLang="zh-CN" sz="2400" baseline="30000" dirty="0"/>
              <a:t>+</a:t>
            </a:r>
            <a:r>
              <a:rPr lang="zh-CN" altLang="zh-CN" sz="2400" dirty="0"/>
              <a:t>＋</a:t>
            </a:r>
            <a:r>
              <a:rPr lang="en-US" altLang="zh-CN" sz="2400" dirty="0"/>
              <a:t>5e</a:t>
            </a:r>
            <a:r>
              <a:rPr lang="en-US" altLang="zh-CN" sz="2400" baseline="30000" dirty="0"/>
              <a:t>-</a:t>
            </a:r>
            <a:r>
              <a:rPr lang="en-US" altLang="zh-CN" sz="2400" dirty="0"/>
              <a:t> → Mn</a:t>
            </a:r>
            <a:r>
              <a:rPr lang="en-US" altLang="zh-CN" sz="2400" baseline="30000" dirty="0"/>
              <a:t>2+</a:t>
            </a:r>
            <a:r>
              <a:rPr lang="zh-CN" altLang="zh-CN" sz="2400" dirty="0"/>
              <a:t>＋</a:t>
            </a:r>
            <a:r>
              <a:rPr lang="en-US" altLang="zh-CN" sz="2400" dirty="0"/>
              <a:t>4H</a:t>
            </a:r>
            <a:r>
              <a:rPr lang="en-US" altLang="zh-CN" sz="2400" baseline="-25000" dirty="0"/>
              <a:t>2</a:t>
            </a:r>
            <a:r>
              <a:rPr lang="en-US" altLang="zh-CN" sz="2400" dirty="0"/>
              <a:t>O </a:t>
            </a:r>
            <a:r>
              <a:rPr lang="zh-CN" altLang="zh-CN" sz="2400" dirty="0"/>
              <a:t>在</a:t>
            </a:r>
            <a:r>
              <a:rPr lang="en-US" altLang="zh-CN" sz="2400" dirty="0"/>
              <a:t>pH = 7</a:t>
            </a:r>
            <a:r>
              <a:rPr lang="zh-CN" altLang="zh-CN" sz="2400" dirty="0"/>
              <a:t>时的电极电势（其他条件同标准态）。</a:t>
            </a:r>
          </a:p>
          <a:p>
            <a:pPr>
              <a:lnSpc>
                <a:spcPct val="150000"/>
              </a:lnSpc>
            </a:pPr>
            <a:endParaRPr lang="zh-CN" altLang="en-US" sz="2400" dirty="0"/>
          </a:p>
        </p:txBody>
      </p:sp>
      <p:sp>
        <p:nvSpPr>
          <p:cNvPr id="6" name="Rectangle 3"/>
          <p:cNvSpPr>
            <a:spLocks noChangeArrowheads="1"/>
          </p:cNvSpPr>
          <p:nvPr/>
        </p:nvSpPr>
        <p:spPr bwMode="auto">
          <a:xfrm>
            <a:off x="263352" y="1755408"/>
            <a:ext cx="7598875"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90513" eaLnBrk="0" fontAlgn="base" hangingPunct="0">
              <a:lnSpc>
                <a:spcPct val="150000"/>
              </a:lnSpc>
              <a:spcBef>
                <a:spcPct val="0"/>
              </a:spcBef>
              <a:spcAft>
                <a:spcPct val="0"/>
              </a:spcAft>
            </a:pPr>
            <a:r>
              <a:rPr lang="zh-CN" altLang="zh-CN" dirty="0"/>
              <a:t>解：</a:t>
            </a:r>
            <a:r>
              <a:rPr lang="zh-CN" altLang="pt-BR" b="1" dirty="0">
                <a:latin typeface="Times New Roman" pitchFamily="18" charset="0"/>
                <a:ea typeface="宋体" pitchFamily="2" charset="-122"/>
                <a:cs typeface="Times New Roman" pitchFamily="18" charset="0"/>
              </a:rPr>
              <a:t>电极反应</a:t>
            </a:r>
            <a:r>
              <a:rPr lang="zh-CN" altLang="de-DE" b="1" dirty="0">
                <a:latin typeface="Times New Roman" pitchFamily="18" charset="0"/>
                <a:ea typeface="宋体" pitchFamily="2" charset="-122"/>
                <a:cs typeface="Times New Roman" pitchFamily="18" charset="0"/>
              </a:rPr>
              <a:t>： </a:t>
            </a:r>
            <a:endParaRPr lang="zh-CN" altLang="de-DE" b="1" dirty="0">
              <a:latin typeface="Arial" pitchFamily="34" charset="0"/>
              <a:ea typeface="宋体" pitchFamily="2" charset="-122"/>
              <a:cs typeface="宋体" pitchFamily="2" charset="-122"/>
            </a:endParaRPr>
          </a:p>
          <a:p>
            <a:pPr indent="290513" eaLnBrk="0" fontAlgn="base" hangingPunct="0">
              <a:lnSpc>
                <a:spcPct val="150000"/>
              </a:lnSpc>
              <a:spcBef>
                <a:spcPct val="0"/>
              </a:spcBef>
              <a:spcAft>
                <a:spcPct val="0"/>
              </a:spcAft>
            </a:pPr>
            <a:r>
              <a:rPr lang="zh-CN" altLang="it-IT" b="1" dirty="0">
                <a:latin typeface="Times New Roman" pitchFamily="18" charset="0"/>
                <a:ea typeface="宋体" pitchFamily="2" charset="-122"/>
                <a:cs typeface="Times New Roman" pitchFamily="18" charset="0"/>
              </a:rPr>
              <a:t>正极</a:t>
            </a:r>
            <a:r>
              <a:rPr lang="zh-CN" altLang="de-DE" b="1" dirty="0">
                <a:latin typeface="Times New Roman" pitchFamily="18" charset="0"/>
                <a:ea typeface="宋体" pitchFamily="2" charset="-122"/>
                <a:cs typeface="Times New Roman" pitchFamily="18" charset="0"/>
              </a:rPr>
              <a:t>：   </a:t>
            </a:r>
            <a:r>
              <a:rPr lang="de-DE" altLang="zh-CN" b="1" dirty="0">
                <a:latin typeface="Times New Roman" pitchFamily="18" charset="0"/>
                <a:ea typeface="宋体" pitchFamily="2" charset="-122"/>
                <a:cs typeface="Times New Roman" pitchFamily="18" charset="0"/>
              </a:rPr>
              <a:t>MnO</a:t>
            </a:r>
            <a:r>
              <a:rPr lang="de-DE" altLang="zh-CN" b="1" baseline="-30000" dirty="0">
                <a:latin typeface="Times New Roman" pitchFamily="18" charset="0"/>
                <a:ea typeface="宋体" pitchFamily="2" charset="-122"/>
                <a:cs typeface="Times New Roman" pitchFamily="18" charset="0"/>
              </a:rPr>
              <a:t>4</a:t>
            </a:r>
            <a:r>
              <a:rPr lang="de-DE" altLang="zh-CN" b="1" baseline="30000" dirty="0">
                <a:latin typeface="Times New Roman" pitchFamily="18" charset="0"/>
                <a:ea typeface="宋体" pitchFamily="2" charset="-122"/>
                <a:cs typeface="Times New Roman" pitchFamily="18" charset="0"/>
              </a:rPr>
              <a:t>- </a:t>
            </a:r>
            <a:r>
              <a:rPr lang="de-DE" altLang="zh-CN" b="1" dirty="0">
                <a:latin typeface="Times New Roman" pitchFamily="18" charset="0"/>
                <a:ea typeface="宋体" pitchFamily="2" charset="-122"/>
                <a:cs typeface="Times New Roman" pitchFamily="18" charset="0"/>
              </a:rPr>
              <a:t>+ 8H</a:t>
            </a:r>
            <a:r>
              <a:rPr lang="de-DE" altLang="zh-CN" b="1" baseline="30000" dirty="0">
                <a:latin typeface="Times New Roman" pitchFamily="18" charset="0"/>
                <a:ea typeface="宋体" pitchFamily="2" charset="-122"/>
                <a:cs typeface="Times New Roman" pitchFamily="18" charset="0"/>
              </a:rPr>
              <a:t>+ </a:t>
            </a:r>
            <a:r>
              <a:rPr lang="de-DE" altLang="zh-CN" b="1" dirty="0">
                <a:solidFill>
                  <a:srgbClr val="000000"/>
                </a:solidFill>
                <a:latin typeface="Times New Roman" pitchFamily="18" charset="0"/>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 5e</a:t>
            </a:r>
            <a:r>
              <a:rPr lang="de-DE" altLang="zh-CN" b="1" baseline="30000" dirty="0">
                <a:latin typeface="Times New Roman" pitchFamily="18" charset="0"/>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 </a:t>
            </a:r>
            <a:r>
              <a:rPr lang="de-DE" altLang="zh-CN" b="1" dirty="0">
                <a:latin typeface="宋体" pitchFamily="2" charset="-122"/>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 Mn</a:t>
            </a:r>
            <a:r>
              <a:rPr lang="de-DE" altLang="zh-CN" b="1" baseline="30000" dirty="0">
                <a:latin typeface="Times New Roman" pitchFamily="18" charset="0"/>
                <a:ea typeface="宋体" pitchFamily="2" charset="-122"/>
                <a:cs typeface="Times New Roman" pitchFamily="18" charset="0"/>
              </a:rPr>
              <a:t>2+</a:t>
            </a:r>
            <a:r>
              <a:rPr lang="de-DE" altLang="zh-CN" b="1" dirty="0">
                <a:latin typeface="Times New Roman" pitchFamily="18" charset="0"/>
                <a:ea typeface="宋体" pitchFamily="2" charset="-122"/>
                <a:cs typeface="Times New Roman" pitchFamily="18" charset="0"/>
              </a:rPr>
              <a:t> + 4H</a:t>
            </a:r>
            <a:r>
              <a:rPr lang="de-DE" altLang="zh-CN" b="1" baseline="-30000" dirty="0">
                <a:latin typeface="Times New Roman" pitchFamily="18" charset="0"/>
                <a:ea typeface="宋体" pitchFamily="2" charset="-122"/>
                <a:cs typeface="Times New Roman" pitchFamily="18" charset="0"/>
              </a:rPr>
              <a:t>2</a:t>
            </a:r>
            <a:r>
              <a:rPr lang="de-DE" altLang="zh-CN" b="1" dirty="0">
                <a:latin typeface="Times New Roman" pitchFamily="18" charset="0"/>
                <a:ea typeface="宋体" pitchFamily="2" charset="-122"/>
                <a:cs typeface="Times New Roman" pitchFamily="18" charset="0"/>
              </a:rPr>
              <a:t>O      </a:t>
            </a:r>
            <a:r>
              <a:rPr lang="zh-CN" altLang="it-IT" b="1" dirty="0">
                <a:latin typeface="Times New Roman" pitchFamily="18" charset="0"/>
                <a:ea typeface="宋体" pitchFamily="2" charset="-122"/>
                <a:cs typeface="Times New Roman" pitchFamily="18" charset="0"/>
              </a:rPr>
              <a:t>还原反应</a:t>
            </a:r>
            <a:endParaRPr lang="zh-CN" altLang="it-IT" b="1" dirty="0">
              <a:latin typeface="Arial" pitchFamily="34" charset="0"/>
              <a:ea typeface="宋体" pitchFamily="2" charset="-122"/>
              <a:cs typeface="宋体" pitchFamily="2" charset="-122"/>
            </a:endParaRPr>
          </a:p>
          <a:p>
            <a:pPr indent="290513" eaLnBrk="0" fontAlgn="base" hangingPunct="0">
              <a:lnSpc>
                <a:spcPct val="150000"/>
              </a:lnSpc>
              <a:spcBef>
                <a:spcPct val="0"/>
              </a:spcBef>
              <a:spcAft>
                <a:spcPct val="0"/>
              </a:spcAft>
            </a:pPr>
            <a:r>
              <a:rPr lang="zh-CN" altLang="it-IT" b="1" dirty="0">
                <a:latin typeface="Times New Roman" pitchFamily="18" charset="0"/>
                <a:ea typeface="宋体" pitchFamily="2" charset="-122"/>
                <a:cs typeface="Times New Roman" pitchFamily="18" charset="0"/>
              </a:rPr>
              <a:t>负极</a:t>
            </a:r>
            <a:r>
              <a:rPr lang="zh-CN" altLang="de-DE" b="1" dirty="0">
                <a:latin typeface="Times New Roman" pitchFamily="18" charset="0"/>
                <a:ea typeface="宋体" pitchFamily="2" charset="-122"/>
                <a:cs typeface="Times New Roman" pitchFamily="18" charset="0"/>
              </a:rPr>
              <a:t>：   </a:t>
            </a:r>
            <a:r>
              <a:rPr lang="de-DE" altLang="zh-CN" b="1" dirty="0">
                <a:solidFill>
                  <a:srgbClr val="000000"/>
                </a:solidFill>
                <a:latin typeface="Times New Roman" pitchFamily="18" charset="0"/>
                <a:ea typeface="宋体" pitchFamily="2" charset="-122"/>
                <a:cs typeface="Times New Roman" pitchFamily="18" charset="0"/>
              </a:rPr>
              <a:t>Fe</a:t>
            </a:r>
            <a:r>
              <a:rPr lang="de-DE" altLang="zh-CN" b="1" baseline="30000" dirty="0">
                <a:solidFill>
                  <a:srgbClr val="000000"/>
                </a:solidFill>
                <a:latin typeface="Times New Roman" pitchFamily="18" charset="0"/>
                <a:ea typeface="宋体" pitchFamily="2" charset="-122"/>
                <a:cs typeface="Times New Roman" pitchFamily="18" charset="0"/>
              </a:rPr>
              <a:t>2+</a:t>
            </a:r>
            <a:r>
              <a:rPr lang="de-DE" altLang="zh-CN" b="1" dirty="0">
                <a:latin typeface="Times New Roman" pitchFamily="18" charset="0"/>
                <a:ea typeface="宋体" pitchFamily="2" charset="-122"/>
                <a:cs typeface="Times New Roman" pitchFamily="18" charset="0"/>
              </a:rPr>
              <a:t> </a:t>
            </a:r>
            <a:r>
              <a:rPr lang="zh-CN" altLang="de-DE" b="1" dirty="0">
                <a:latin typeface="Times New Roman" pitchFamily="18" charset="0"/>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e</a:t>
            </a:r>
            <a:r>
              <a:rPr lang="de-DE" altLang="zh-CN" b="1" baseline="30000" dirty="0">
                <a:latin typeface="Times New Roman" pitchFamily="18" charset="0"/>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  </a:t>
            </a:r>
            <a:r>
              <a:rPr lang="de-DE" altLang="zh-CN" b="1" dirty="0">
                <a:latin typeface="宋体" pitchFamily="2" charset="-122"/>
                <a:ea typeface="宋体" pitchFamily="2" charset="-122"/>
                <a:cs typeface="Times New Roman" pitchFamily="18" charset="0"/>
              </a:rPr>
              <a:t>→</a:t>
            </a:r>
            <a:r>
              <a:rPr lang="de-DE" altLang="zh-CN" b="1" dirty="0">
                <a:latin typeface="Times New Roman" pitchFamily="18" charset="0"/>
                <a:ea typeface="宋体" pitchFamily="2" charset="-122"/>
                <a:cs typeface="Times New Roman" pitchFamily="18" charset="0"/>
              </a:rPr>
              <a:t>  </a:t>
            </a:r>
            <a:r>
              <a:rPr lang="de-DE" altLang="zh-CN" b="1" dirty="0">
                <a:solidFill>
                  <a:srgbClr val="000000"/>
                </a:solidFill>
                <a:latin typeface="Times New Roman" pitchFamily="18" charset="0"/>
                <a:ea typeface="宋体" pitchFamily="2" charset="-122"/>
                <a:cs typeface="Times New Roman" pitchFamily="18" charset="0"/>
              </a:rPr>
              <a:t>Fe</a:t>
            </a:r>
            <a:r>
              <a:rPr lang="de-DE" altLang="zh-CN" b="1" baseline="30000" dirty="0">
                <a:solidFill>
                  <a:srgbClr val="000000"/>
                </a:solidFill>
                <a:latin typeface="Times New Roman" pitchFamily="18" charset="0"/>
                <a:ea typeface="宋体" pitchFamily="2" charset="-122"/>
                <a:cs typeface="Times New Roman" pitchFamily="18" charset="0"/>
              </a:rPr>
              <a:t>3+</a:t>
            </a:r>
            <a:r>
              <a:rPr lang="de-DE" altLang="zh-CN" b="1" dirty="0">
                <a:latin typeface="Times New Roman" pitchFamily="18" charset="0"/>
                <a:ea typeface="宋体" pitchFamily="2" charset="-122"/>
                <a:cs typeface="Times New Roman" pitchFamily="18" charset="0"/>
              </a:rPr>
              <a:t>                   </a:t>
            </a:r>
            <a:r>
              <a:rPr lang="zh-CN" altLang="it-IT" b="1" dirty="0">
                <a:latin typeface="Times New Roman" pitchFamily="18" charset="0"/>
                <a:ea typeface="宋体" pitchFamily="2" charset="-122"/>
                <a:cs typeface="Times New Roman" pitchFamily="18" charset="0"/>
              </a:rPr>
              <a:t>氧化反应</a:t>
            </a:r>
            <a:endParaRPr lang="zh-CN" altLang="it-IT" b="1" dirty="0">
              <a:latin typeface="Arial" pitchFamily="34" charset="0"/>
              <a:ea typeface="宋体" pitchFamily="2" charset="-122"/>
              <a:cs typeface="宋体" pitchFamily="2" charset="-122"/>
            </a:endParaRPr>
          </a:p>
          <a:p>
            <a:pPr indent="290513" eaLnBrk="0" fontAlgn="base" hangingPunct="0">
              <a:lnSpc>
                <a:spcPct val="150000"/>
              </a:lnSpc>
              <a:spcBef>
                <a:spcPct val="0"/>
              </a:spcBef>
              <a:spcAft>
                <a:spcPct val="0"/>
              </a:spcAft>
            </a:pPr>
            <a:r>
              <a:rPr lang="zh-CN" altLang="it-IT" b="1" dirty="0">
                <a:latin typeface="Times New Roman" pitchFamily="18" charset="0"/>
                <a:ea typeface="宋体" pitchFamily="2" charset="-122"/>
                <a:cs typeface="Times New Roman" pitchFamily="18" charset="0"/>
              </a:rPr>
              <a:t>电池符号为</a:t>
            </a:r>
            <a:r>
              <a:rPr lang="zh-CN" altLang="pt-BR" b="1" dirty="0">
                <a:latin typeface="Times New Roman" pitchFamily="18" charset="0"/>
                <a:ea typeface="宋体" pitchFamily="2" charset="-122"/>
                <a:cs typeface="Times New Roman" pitchFamily="18" charset="0"/>
              </a:rPr>
              <a:t>：   </a:t>
            </a:r>
            <a:r>
              <a:rPr lang="pt-BR" altLang="zh-CN" b="1" dirty="0">
                <a:latin typeface="Times New Roman" pitchFamily="18" charset="0"/>
                <a:ea typeface="宋体" pitchFamily="2" charset="-122"/>
                <a:cs typeface="Times New Roman" pitchFamily="18" charset="0"/>
              </a:rPr>
              <a:t>(</a:t>
            </a:r>
            <a:r>
              <a:rPr lang="zh-CN" altLang="pt-BR" b="1" dirty="0">
                <a:latin typeface="Times New Roman" pitchFamily="18" charset="0"/>
                <a:ea typeface="宋体" pitchFamily="2" charset="-122"/>
                <a:cs typeface="Times New Roman" pitchFamily="18" charset="0"/>
              </a:rPr>
              <a:t>－</a:t>
            </a:r>
            <a:r>
              <a:rPr lang="pt-BR" altLang="zh-CN" b="1" dirty="0">
                <a:latin typeface="Times New Roman" pitchFamily="18" charset="0"/>
                <a:ea typeface="宋体" pitchFamily="2" charset="-122"/>
                <a:cs typeface="Times New Roman" pitchFamily="18" charset="0"/>
              </a:rPr>
              <a:t>) Pt | </a:t>
            </a:r>
            <a:r>
              <a:rPr lang="pt-BR" altLang="zh-CN" b="1" dirty="0">
                <a:solidFill>
                  <a:srgbClr val="000000"/>
                </a:solidFill>
                <a:latin typeface="Times New Roman" pitchFamily="18" charset="0"/>
                <a:ea typeface="宋体" pitchFamily="2" charset="-122"/>
                <a:cs typeface="Times New Roman" pitchFamily="18" charset="0"/>
              </a:rPr>
              <a:t>Fe</a:t>
            </a:r>
            <a:r>
              <a:rPr lang="pt-BR" altLang="zh-CN" b="1" baseline="30000" dirty="0">
                <a:solidFill>
                  <a:srgbClr val="000000"/>
                </a:solidFill>
                <a:latin typeface="Times New Roman" pitchFamily="18" charset="0"/>
                <a:ea typeface="宋体" pitchFamily="2" charset="-122"/>
                <a:cs typeface="Times New Roman" pitchFamily="18" charset="0"/>
              </a:rPr>
              <a:t>3+</a:t>
            </a:r>
            <a:r>
              <a:rPr lang="pt-BR" altLang="zh-CN" b="1" baseline="-30000" dirty="0">
                <a:latin typeface="Times New Roman" pitchFamily="18" charset="0"/>
                <a:ea typeface="宋体" pitchFamily="2" charset="-122"/>
                <a:cs typeface="Times New Roman" pitchFamily="18" charset="0"/>
              </a:rPr>
              <a:t> </a:t>
            </a:r>
            <a:r>
              <a:rPr lang="pt-BR" altLang="zh-CN" b="1" dirty="0">
                <a:latin typeface="Times New Roman" pitchFamily="18" charset="0"/>
                <a:ea typeface="宋体" pitchFamily="2" charset="-122"/>
                <a:cs typeface="Times New Roman" pitchFamily="18" charset="0"/>
              </a:rPr>
              <a:t>(</a:t>
            </a:r>
            <a:r>
              <a:rPr lang="pt-BR" altLang="zh-CN" b="1" i="1" dirty="0">
                <a:latin typeface="Times New Roman" pitchFamily="18" charset="0"/>
                <a:ea typeface="宋体" pitchFamily="2" charset="-122"/>
                <a:cs typeface="Times New Roman" pitchFamily="18" charset="0"/>
              </a:rPr>
              <a:t>c</a:t>
            </a:r>
            <a:r>
              <a:rPr lang="pt-BR" altLang="zh-CN" b="1" baseline="-30000" dirty="0">
                <a:latin typeface="Times New Roman" pitchFamily="18" charset="0"/>
                <a:ea typeface="宋体" pitchFamily="2" charset="-122"/>
                <a:cs typeface="Times New Roman" pitchFamily="18" charset="0"/>
              </a:rPr>
              <a:t>1</a:t>
            </a:r>
            <a:r>
              <a:rPr lang="pt-BR" altLang="zh-CN" b="1" dirty="0">
                <a:latin typeface="Times New Roman" pitchFamily="18" charset="0"/>
                <a:ea typeface="宋体" pitchFamily="2" charset="-122"/>
                <a:cs typeface="Times New Roman" pitchFamily="18" charset="0"/>
              </a:rPr>
              <a:t>) ,</a:t>
            </a:r>
            <a:r>
              <a:rPr lang="pt-BR" altLang="zh-CN" b="1" dirty="0">
                <a:solidFill>
                  <a:srgbClr val="000000"/>
                </a:solidFill>
                <a:latin typeface="Times New Roman" pitchFamily="18" charset="0"/>
                <a:ea typeface="宋体" pitchFamily="2" charset="-122"/>
                <a:cs typeface="Times New Roman" pitchFamily="18" charset="0"/>
              </a:rPr>
              <a:t> Fe</a:t>
            </a:r>
            <a:r>
              <a:rPr lang="pt-BR" altLang="zh-CN" b="1" baseline="30000" dirty="0">
                <a:solidFill>
                  <a:srgbClr val="000000"/>
                </a:solidFill>
                <a:latin typeface="Times New Roman" pitchFamily="18" charset="0"/>
                <a:ea typeface="宋体" pitchFamily="2" charset="-122"/>
                <a:cs typeface="Times New Roman" pitchFamily="18" charset="0"/>
              </a:rPr>
              <a:t>2+</a:t>
            </a:r>
            <a:r>
              <a:rPr lang="pt-BR" altLang="zh-CN" b="1" baseline="30000" dirty="0">
                <a:latin typeface="Times New Roman" pitchFamily="18" charset="0"/>
                <a:ea typeface="宋体" pitchFamily="2" charset="-122"/>
                <a:cs typeface="Times New Roman" pitchFamily="18" charset="0"/>
              </a:rPr>
              <a:t> </a:t>
            </a:r>
            <a:r>
              <a:rPr lang="pt-BR" altLang="zh-CN" b="1" dirty="0">
                <a:latin typeface="Times New Roman" pitchFamily="18" charset="0"/>
                <a:ea typeface="宋体" pitchFamily="2" charset="-122"/>
                <a:cs typeface="Times New Roman" pitchFamily="18" charset="0"/>
              </a:rPr>
              <a:t>(</a:t>
            </a:r>
            <a:r>
              <a:rPr lang="pt-BR" altLang="zh-CN" b="1" i="1" dirty="0">
                <a:latin typeface="Times New Roman" pitchFamily="18" charset="0"/>
                <a:ea typeface="宋体" pitchFamily="2" charset="-122"/>
                <a:cs typeface="Times New Roman" pitchFamily="18" charset="0"/>
              </a:rPr>
              <a:t>c</a:t>
            </a:r>
            <a:r>
              <a:rPr lang="pt-BR" altLang="zh-CN" b="1" baseline="-30000" dirty="0">
                <a:latin typeface="Times New Roman" pitchFamily="18" charset="0"/>
                <a:ea typeface="宋体" pitchFamily="2" charset="-122"/>
                <a:cs typeface="Times New Roman" pitchFamily="18" charset="0"/>
              </a:rPr>
              <a:t>2</a:t>
            </a:r>
            <a:r>
              <a:rPr lang="pt-BR" altLang="zh-CN" b="1" dirty="0">
                <a:latin typeface="Times New Roman" pitchFamily="18" charset="0"/>
                <a:ea typeface="宋体" pitchFamily="2" charset="-122"/>
                <a:cs typeface="Times New Roman" pitchFamily="18" charset="0"/>
              </a:rPr>
              <a:t>) || MnO</a:t>
            </a:r>
            <a:r>
              <a:rPr lang="pt-BR" altLang="zh-CN" b="1" baseline="-30000" dirty="0">
                <a:latin typeface="Times New Roman" pitchFamily="18" charset="0"/>
                <a:ea typeface="宋体" pitchFamily="2" charset="-122"/>
                <a:cs typeface="Times New Roman" pitchFamily="18" charset="0"/>
              </a:rPr>
              <a:t>4</a:t>
            </a:r>
            <a:r>
              <a:rPr lang="pt-BR" altLang="zh-CN" b="1" baseline="30000" dirty="0">
                <a:latin typeface="Times New Roman" pitchFamily="18" charset="0"/>
                <a:ea typeface="宋体" pitchFamily="2" charset="-122"/>
                <a:cs typeface="Times New Roman" pitchFamily="18" charset="0"/>
              </a:rPr>
              <a:t>- </a:t>
            </a:r>
            <a:r>
              <a:rPr lang="pt-BR" altLang="zh-CN" b="1" dirty="0">
                <a:latin typeface="Times New Roman" pitchFamily="18" charset="0"/>
                <a:ea typeface="宋体" pitchFamily="2" charset="-122"/>
                <a:cs typeface="Times New Roman" pitchFamily="18" charset="0"/>
              </a:rPr>
              <a:t>(</a:t>
            </a:r>
            <a:r>
              <a:rPr lang="pt-BR" altLang="zh-CN" b="1" i="1" dirty="0">
                <a:latin typeface="Times New Roman" pitchFamily="18" charset="0"/>
                <a:ea typeface="宋体" pitchFamily="2" charset="-122"/>
                <a:cs typeface="Times New Roman" pitchFamily="18" charset="0"/>
              </a:rPr>
              <a:t>c</a:t>
            </a:r>
            <a:r>
              <a:rPr lang="pt-BR" altLang="zh-CN" b="1" baseline="-30000" dirty="0">
                <a:latin typeface="Times New Roman" pitchFamily="18" charset="0"/>
                <a:ea typeface="宋体" pitchFamily="2" charset="-122"/>
                <a:cs typeface="Times New Roman" pitchFamily="18" charset="0"/>
              </a:rPr>
              <a:t>3</a:t>
            </a:r>
            <a:r>
              <a:rPr lang="pt-BR" altLang="zh-CN" b="1" dirty="0">
                <a:latin typeface="Times New Roman" pitchFamily="18" charset="0"/>
                <a:ea typeface="宋体" pitchFamily="2" charset="-122"/>
                <a:cs typeface="Times New Roman" pitchFamily="18" charset="0"/>
              </a:rPr>
              <a:t>) , Mn</a:t>
            </a:r>
            <a:r>
              <a:rPr lang="pt-BR" altLang="zh-CN" b="1" baseline="30000" dirty="0">
                <a:latin typeface="Times New Roman" pitchFamily="18" charset="0"/>
                <a:ea typeface="宋体" pitchFamily="2" charset="-122"/>
                <a:cs typeface="Times New Roman" pitchFamily="18" charset="0"/>
              </a:rPr>
              <a:t>2+</a:t>
            </a:r>
            <a:r>
              <a:rPr lang="pt-BR" altLang="zh-CN" b="1" dirty="0">
                <a:latin typeface="Times New Roman" pitchFamily="18" charset="0"/>
                <a:ea typeface="宋体" pitchFamily="2" charset="-122"/>
                <a:cs typeface="Times New Roman" pitchFamily="18" charset="0"/>
              </a:rPr>
              <a:t>(</a:t>
            </a:r>
            <a:r>
              <a:rPr lang="pt-BR" altLang="zh-CN" b="1" i="1" dirty="0">
                <a:latin typeface="Times New Roman" pitchFamily="18" charset="0"/>
                <a:ea typeface="宋体" pitchFamily="2" charset="-122"/>
                <a:cs typeface="Times New Roman" pitchFamily="18" charset="0"/>
              </a:rPr>
              <a:t>c</a:t>
            </a:r>
            <a:r>
              <a:rPr lang="pt-BR" altLang="zh-CN" b="1" baseline="-30000" dirty="0">
                <a:latin typeface="Times New Roman" pitchFamily="18" charset="0"/>
                <a:ea typeface="宋体" pitchFamily="2" charset="-122"/>
                <a:cs typeface="Times New Roman" pitchFamily="18" charset="0"/>
              </a:rPr>
              <a:t>4</a:t>
            </a:r>
            <a:r>
              <a:rPr lang="pt-BR" altLang="zh-CN" b="1" dirty="0">
                <a:latin typeface="Times New Roman" pitchFamily="18" charset="0"/>
                <a:ea typeface="宋体" pitchFamily="2" charset="-122"/>
                <a:cs typeface="Times New Roman" pitchFamily="18" charset="0"/>
              </a:rPr>
              <a:t>) | Pt (+)</a:t>
            </a:r>
            <a:endParaRPr lang="pt-BR" altLang="zh-CN" b="1" dirty="0">
              <a:latin typeface="Arial" pitchFamily="34" charset="0"/>
              <a:ea typeface="宋体" pitchFamily="2" charset="-122"/>
              <a:cs typeface="宋体" pitchFamily="2" charset="-122"/>
            </a:endParaRPr>
          </a:p>
        </p:txBody>
      </p:sp>
      <p:sp>
        <p:nvSpPr>
          <p:cNvPr id="8" name="矩形 7"/>
          <p:cNvSpPr/>
          <p:nvPr/>
        </p:nvSpPr>
        <p:spPr>
          <a:xfrm>
            <a:off x="8303568" y="1961885"/>
            <a:ext cx="3888432" cy="1477328"/>
          </a:xfrm>
          <a:prstGeom prst="rect">
            <a:avLst/>
          </a:prstGeom>
        </p:spPr>
        <p:txBody>
          <a:bodyPr wrap="square">
            <a:spAutoFit/>
          </a:bodyPr>
          <a:lstStyle/>
          <a:p>
            <a:pPr>
              <a:lnSpc>
                <a:spcPct val="150000"/>
              </a:lnSpc>
            </a:pPr>
            <a:r>
              <a:rPr lang="en-US" altLang="zh-CN" sz="2000" i="1" dirty="0" err="1"/>
              <a:t>c</a:t>
            </a:r>
            <a:r>
              <a:rPr lang="en-US" altLang="zh-CN" sz="2000" i="1" baseline="-25000" dirty="0" err="1"/>
              <a:t>r</a:t>
            </a:r>
            <a:r>
              <a:rPr lang="en-US" altLang="zh-CN" sz="2000" dirty="0"/>
              <a:t>(MnO</a:t>
            </a:r>
            <a:r>
              <a:rPr lang="en-US" altLang="zh-CN" sz="2000" baseline="-25000" dirty="0"/>
              <a:t>4</a:t>
            </a:r>
            <a:r>
              <a:rPr lang="en-US" altLang="zh-CN" sz="2000" baseline="30000" dirty="0"/>
              <a:t>-</a:t>
            </a:r>
            <a:r>
              <a:rPr lang="en-US" altLang="zh-CN" sz="2000" dirty="0"/>
              <a:t>)</a:t>
            </a:r>
            <a:r>
              <a:rPr lang="zh-CN" altLang="zh-CN" sz="2000" dirty="0"/>
              <a:t>＝</a:t>
            </a:r>
            <a:r>
              <a:rPr lang="en-US" altLang="zh-CN" sz="2000" i="1" dirty="0" err="1"/>
              <a:t>c</a:t>
            </a:r>
            <a:r>
              <a:rPr lang="en-US" altLang="zh-CN" sz="2000" i="1" baseline="-25000" dirty="0" err="1"/>
              <a:t>r</a:t>
            </a:r>
            <a:r>
              <a:rPr lang="en-US" altLang="zh-CN" sz="2000" dirty="0"/>
              <a:t>(Mn</a:t>
            </a:r>
            <a:r>
              <a:rPr lang="en-US" altLang="zh-CN" sz="2000" baseline="30000" dirty="0"/>
              <a:t>2+</a:t>
            </a:r>
            <a:r>
              <a:rPr lang="en-US" altLang="zh-CN" sz="2000" dirty="0"/>
              <a:t>)</a:t>
            </a:r>
            <a:r>
              <a:rPr lang="zh-CN" altLang="zh-CN" sz="2000" dirty="0"/>
              <a:t>＝</a:t>
            </a:r>
            <a:r>
              <a:rPr lang="en-US" altLang="zh-CN" sz="2000" dirty="0"/>
              <a:t>1.000</a:t>
            </a:r>
            <a:endParaRPr lang="zh-CN" altLang="zh-CN" sz="2000" dirty="0"/>
          </a:p>
          <a:p>
            <a:pPr>
              <a:lnSpc>
                <a:spcPct val="150000"/>
              </a:lnSpc>
            </a:pPr>
            <a:r>
              <a:rPr lang="en-US" altLang="zh-CN" sz="2000" dirty="0"/>
              <a:t> </a:t>
            </a:r>
            <a:r>
              <a:rPr lang="pt-BR" altLang="zh-CN" sz="2000" i="1" dirty="0"/>
              <a:t>c</a:t>
            </a:r>
            <a:r>
              <a:rPr lang="pt-BR" altLang="zh-CN" sz="2000" i="1" baseline="-25000" dirty="0"/>
              <a:t>r</a:t>
            </a:r>
            <a:r>
              <a:rPr lang="pt-BR" altLang="zh-CN" sz="2000" dirty="0"/>
              <a:t>(H</a:t>
            </a:r>
            <a:r>
              <a:rPr lang="pt-BR" altLang="zh-CN" sz="2000" baseline="30000" dirty="0"/>
              <a:t>+</a:t>
            </a:r>
            <a:r>
              <a:rPr lang="pt-BR" altLang="zh-CN" sz="2000" dirty="0"/>
              <a:t>)</a:t>
            </a:r>
            <a:r>
              <a:rPr lang="zh-CN" altLang="zh-CN" sz="2000" dirty="0"/>
              <a:t>＝</a:t>
            </a:r>
            <a:r>
              <a:rPr lang="pt-BR" altLang="zh-CN" sz="2000" dirty="0"/>
              <a:t>1.000×10</a:t>
            </a:r>
            <a:r>
              <a:rPr lang="pt-BR" altLang="zh-CN" sz="2000" baseline="30000" dirty="0"/>
              <a:t>-7 </a:t>
            </a:r>
            <a:endParaRPr lang="zh-CN" altLang="zh-CN" sz="2000" dirty="0"/>
          </a:p>
          <a:p>
            <a:pPr>
              <a:lnSpc>
                <a:spcPct val="150000"/>
              </a:lnSpc>
            </a:pPr>
            <a:r>
              <a:rPr lang="en-US" altLang="zh-CN" sz="2000" i="1" dirty="0"/>
              <a:t> φ</a:t>
            </a:r>
            <a:r>
              <a:rPr lang="pt-BR" altLang="zh-CN" sz="2000" strike="sngStrike" baseline="30000" dirty="0"/>
              <a:t>ө</a:t>
            </a:r>
            <a:r>
              <a:rPr lang="pt-BR" altLang="zh-CN" sz="2000" dirty="0"/>
              <a:t> (MnO</a:t>
            </a:r>
            <a:r>
              <a:rPr lang="pt-BR" altLang="zh-CN" sz="2000" baseline="-25000" dirty="0"/>
              <a:t>4</a:t>
            </a:r>
            <a:r>
              <a:rPr lang="pt-BR" altLang="zh-CN" sz="2000" baseline="30000" dirty="0"/>
              <a:t>-</a:t>
            </a:r>
            <a:r>
              <a:rPr lang="pt-BR" altLang="zh-CN" sz="2000" dirty="0"/>
              <a:t>/Mn</a:t>
            </a:r>
            <a:r>
              <a:rPr lang="pt-BR" altLang="zh-CN" sz="2000" baseline="30000" dirty="0"/>
              <a:t>2+</a:t>
            </a:r>
            <a:r>
              <a:rPr lang="pt-BR" altLang="zh-CN" sz="2000" dirty="0"/>
              <a:t>) </a:t>
            </a:r>
            <a:r>
              <a:rPr lang="zh-CN" altLang="zh-CN" sz="2000" dirty="0"/>
              <a:t>＝</a:t>
            </a:r>
            <a:r>
              <a:rPr lang="pt-BR" altLang="zh-CN" sz="2000" dirty="0"/>
              <a:t> + 1.507 V</a:t>
            </a:r>
            <a:endParaRPr lang="zh-CN" altLang="en-US" sz="2000" dirty="0"/>
          </a:p>
        </p:txBody>
      </p:sp>
      <p:graphicFrame>
        <p:nvGraphicFramePr>
          <p:cNvPr id="4" name="对象 3"/>
          <p:cNvGraphicFramePr>
            <a:graphicFrameLocks noChangeAspect="1"/>
          </p:cNvGraphicFramePr>
          <p:nvPr>
            <p:extLst>
              <p:ext uri="{D42A27DB-BD31-4B8C-83A1-F6EECF244321}">
                <p14:modId xmlns:p14="http://schemas.microsoft.com/office/powerpoint/2010/main" val="3336160136"/>
              </p:ext>
            </p:extLst>
          </p:nvPr>
        </p:nvGraphicFramePr>
        <p:xfrm>
          <a:off x="1847528" y="4365104"/>
          <a:ext cx="8215313" cy="1681163"/>
        </p:xfrm>
        <a:graphic>
          <a:graphicData uri="http://schemas.openxmlformats.org/presentationml/2006/ole">
            <mc:AlternateContent xmlns:mc="http://schemas.openxmlformats.org/markup-compatibility/2006">
              <mc:Choice xmlns:v="urn:schemas-microsoft-com:vml" Requires="v">
                <p:oleObj spid="_x0000_s44193" name="公式" r:id="rId3" imgW="3987720" imgH="812520" progId="Equation.3">
                  <p:embed/>
                </p:oleObj>
              </mc:Choice>
              <mc:Fallback>
                <p:oleObj name="公式" r:id="rId3" imgW="3987720" imgH="812520" progId="Equation.3">
                  <p:embed/>
                  <p:pic>
                    <p:nvPicPr>
                      <p:cNvPr id="0" name="对象 6"/>
                      <p:cNvPicPr>
                        <a:picLocks noChangeAspect="1" noChangeArrowheads="1"/>
                      </p:cNvPicPr>
                      <p:nvPr/>
                    </p:nvPicPr>
                    <p:blipFill>
                      <a:blip r:embed="rId4"/>
                      <a:srcRect/>
                      <a:stretch>
                        <a:fillRect/>
                      </a:stretch>
                    </p:blipFill>
                    <p:spPr bwMode="auto">
                      <a:xfrm>
                        <a:off x="1847528" y="4365104"/>
                        <a:ext cx="8215313" cy="168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灯片编号占位符 4"/>
          <p:cNvSpPr>
            <a:spLocks noGrp="1"/>
          </p:cNvSpPr>
          <p:nvPr>
            <p:ph type="sldNum" sz="quarter" idx="10"/>
          </p:nvPr>
        </p:nvSpPr>
        <p:spPr/>
        <p:txBody>
          <a:bodyPr/>
          <a:lstStyle/>
          <a:p>
            <a:fld id="{0C913308-F349-4B6D-A68A-DD1791B4A57B}" type="slidenum">
              <a:rPr lang="zh-CN" altLang="en-US" smtClean="0"/>
              <a:pPr/>
              <a:t>31</a:t>
            </a:fld>
            <a:endParaRPr lang="zh-CN" altLang="en-US"/>
          </a:p>
        </p:txBody>
      </p:sp>
    </p:spTree>
    <p:extLst>
      <p:ext uri="{BB962C8B-B14F-4D97-AF65-F5344CB8AC3E}">
        <p14:creationId xmlns:p14="http://schemas.microsoft.com/office/powerpoint/2010/main" val="2067436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五电极电势的应用</a:t>
            </a:r>
          </a:p>
        </p:txBody>
      </p:sp>
      <p:sp>
        <p:nvSpPr>
          <p:cNvPr id="3" name="内容占位符 2"/>
          <p:cNvSpPr>
            <a:spLocks noGrp="1"/>
          </p:cNvSpPr>
          <p:nvPr>
            <p:ph idx="1"/>
          </p:nvPr>
        </p:nvSpPr>
        <p:spPr>
          <a:xfrm>
            <a:off x="1051811" y="1266836"/>
            <a:ext cx="9885784" cy="4525963"/>
          </a:xfrm>
        </p:spPr>
        <p:txBody>
          <a:bodyPr/>
          <a:lstStyle/>
          <a:p>
            <a:pPr>
              <a:lnSpc>
                <a:spcPct val="200000"/>
              </a:lnSpc>
            </a:pPr>
            <a:r>
              <a:rPr lang="zh-CN" altLang="zh-CN" sz="2800" b="1" dirty="0"/>
              <a:t>（一） 利用标准电极电势比较氧化剂和还原剂的相对强弱</a:t>
            </a:r>
          </a:p>
          <a:p>
            <a:pPr>
              <a:lnSpc>
                <a:spcPct val="200000"/>
              </a:lnSpc>
            </a:pPr>
            <a:r>
              <a:rPr lang="zh-CN" altLang="zh-CN" sz="2800" b="1" dirty="0"/>
              <a:t>（二） 判断氧化还原反应的方向</a:t>
            </a:r>
          </a:p>
          <a:p>
            <a:pPr>
              <a:lnSpc>
                <a:spcPct val="200000"/>
              </a:lnSpc>
            </a:pPr>
            <a:r>
              <a:rPr lang="zh-CN" altLang="zh-CN" sz="2800" b="1" dirty="0"/>
              <a:t>（三） 确定氧化还原反应进行的程度</a:t>
            </a:r>
          </a:p>
          <a:p>
            <a:pPr>
              <a:lnSpc>
                <a:spcPct val="200000"/>
              </a:lnSpc>
            </a:pPr>
            <a:r>
              <a:rPr lang="zh-CN" altLang="zh-CN" sz="2800" b="1" dirty="0"/>
              <a:t>（四） 计算原电池的电池电动势</a:t>
            </a:r>
            <a:r>
              <a:rPr lang="en-US" altLang="zh-CN" sz="2800" b="1" dirty="0"/>
              <a:t> </a:t>
            </a:r>
            <a:endParaRPr lang="zh-CN" altLang="en-US" sz="2800" b="1"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32</a:t>
            </a:fld>
            <a:endParaRPr lang="zh-CN" altLang="en-US"/>
          </a:p>
        </p:txBody>
      </p:sp>
    </p:spTree>
    <p:extLst>
      <p:ext uri="{BB962C8B-B14F-4D97-AF65-F5344CB8AC3E}">
        <p14:creationId xmlns:p14="http://schemas.microsoft.com/office/powerpoint/2010/main" val="22923680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（一） 利用标准电极电势比较氧化剂和还原剂的相对强弱</a:t>
            </a:r>
            <a:endParaRPr lang="zh-CN" altLang="en-US" sz="2400" dirty="0"/>
          </a:p>
        </p:txBody>
      </p:sp>
      <p:sp>
        <p:nvSpPr>
          <p:cNvPr id="3" name="矩形 2"/>
          <p:cNvSpPr/>
          <p:nvPr/>
        </p:nvSpPr>
        <p:spPr>
          <a:xfrm>
            <a:off x="263352" y="548680"/>
            <a:ext cx="11305256" cy="1451744"/>
          </a:xfrm>
          <a:prstGeom prst="rect">
            <a:avLst/>
          </a:prstGeom>
        </p:spPr>
        <p:txBody>
          <a:bodyPr wrap="square">
            <a:spAutoFit/>
          </a:bodyPr>
          <a:lstStyle/>
          <a:p>
            <a:pPr marL="342900" indent="-342900">
              <a:lnSpc>
                <a:spcPct val="200000"/>
              </a:lnSpc>
              <a:buFont typeface="Wingdings" pitchFamily="2" charset="2"/>
              <a:buChar char="Ø"/>
            </a:pPr>
            <a:r>
              <a:rPr lang="zh-CN" altLang="zh-CN" sz="2400" b="1" dirty="0"/>
              <a:t>电对的标准电极电势值越高，其氧化剂的氧化性越强，还原剂的还原性越弱；</a:t>
            </a:r>
            <a:endParaRPr lang="en-US" altLang="zh-CN" sz="2400" b="1" dirty="0"/>
          </a:p>
          <a:p>
            <a:pPr marL="342900" indent="-342900">
              <a:lnSpc>
                <a:spcPct val="200000"/>
              </a:lnSpc>
              <a:buFont typeface="Wingdings" pitchFamily="2" charset="2"/>
              <a:buChar char="Ø"/>
            </a:pPr>
            <a:r>
              <a:rPr lang="zh-CN" altLang="zh-CN" sz="2400" b="1" dirty="0"/>
              <a:t>电对的标准电极电势值越低，其还原剂的还原性越强，氧化剂的氧化性越弱。</a:t>
            </a:r>
            <a:endParaRPr lang="zh-CN" altLang="en-US" sz="2400" b="1" dirty="0"/>
          </a:p>
        </p:txBody>
      </p:sp>
      <p:graphicFrame>
        <p:nvGraphicFramePr>
          <p:cNvPr id="4" name="对象 3"/>
          <p:cNvGraphicFramePr>
            <a:graphicFrameLocks noChangeAspect="1"/>
          </p:cNvGraphicFramePr>
          <p:nvPr>
            <p:extLst>
              <p:ext uri="{D42A27DB-BD31-4B8C-83A1-F6EECF244321}">
                <p14:modId xmlns:p14="http://schemas.microsoft.com/office/powerpoint/2010/main" val="3406023671"/>
              </p:ext>
            </p:extLst>
          </p:nvPr>
        </p:nvGraphicFramePr>
        <p:xfrm>
          <a:off x="1343472" y="2492026"/>
          <a:ext cx="7864475" cy="3703637"/>
        </p:xfrm>
        <a:graphic>
          <a:graphicData uri="http://schemas.openxmlformats.org/presentationml/2006/ole">
            <mc:AlternateContent xmlns:mc="http://schemas.openxmlformats.org/markup-compatibility/2006">
              <mc:Choice xmlns:v="urn:schemas-microsoft-com:vml" Requires="v">
                <p:oleObj spid="_x0000_s45204" name="Document" r:id="rId3" imgW="7123063" imgH="3372094" progId="Word.Document.8">
                  <p:embed/>
                </p:oleObj>
              </mc:Choice>
              <mc:Fallback>
                <p:oleObj name="Document" r:id="rId3" imgW="7123063" imgH="3372094" progId="Word.Document.8">
                  <p:embed/>
                  <p:pic>
                    <p:nvPicPr>
                      <p:cNvPr id="0" name=""/>
                      <p:cNvPicPr/>
                      <p:nvPr/>
                    </p:nvPicPr>
                    <p:blipFill>
                      <a:blip r:embed="rId4"/>
                      <a:stretch>
                        <a:fillRect/>
                      </a:stretch>
                    </p:blipFill>
                    <p:spPr>
                      <a:xfrm>
                        <a:off x="1343472" y="2492026"/>
                        <a:ext cx="7864475" cy="3703637"/>
                      </a:xfrm>
                      <a:prstGeom prst="rect">
                        <a:avLst/>
                      </a:prstGeom>
                    </p:spPr>
                  </p:pic>
                </p:oleObj>
              </mc:Fallback>
            </mc:AlternateContent>
          </a:graphicData>
        </a:graphic>
      </p:graphicFrame>
      <p:cxnSp>
        <p:nvCxnSpPr>
          <p:cNvPr id="6" name="直接箭头连接符 5"/>
          <p:cNvCxnSpPr/>
          <p:nvPr/>
        </p:nvCxnSpPr>
        <p:spPr bwMode="auto">
          <a:xfrm>
            <a:off x="7968208" y="2780928"/>
            <a:ext cx="0" cy="2376264"/>
          </a:xfrm>
          <a:prstGeom prst="straightConnector1">
            <a:avLst/>
          </a:prstGeom>
          <a:ln>
            <a:solidFill>
              <a:srgbClr val="FF0000"/>
            </a:solidFill>
            <a:headEnd type="none" w="med" len="med"/>
            <a:tailEnd type="triangle" w="med" len="med"/>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9300939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2400" dirty="0"/>
              <a:t>（二） 判断氧化还原反应的方向</a:t>
            </a:r>
            <a:endParaRPr lang="zh-CN" altLang="en-US" sz="2400" dirty="0"/>
          </a:p>
        </p:txBody>
      </p:sp>
      <p:sp>
        <p:nvSpPr>
          <p:cNvPr id="3" name="Rectangle 129"/>
          <p:cNvSpPr>
            <a:spLocks noChangeArrowheads="1"/>
          </p:cNvSpPr>
          <p:nvPr/>
        </p:nvSpPr>
        <p:spPr bwMode="auto">
          <a:xfrm>
            <a:off x="3584355" y="4126721"/>
            <a:ext cx="4230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2400" b="1" dirty="0">
                <a:latin typeface="Times New Roman" pitchFamily="18" charset="0"/>
                <a:ea typeface="楷体_GB2312" pitchFamily="49" charset="-122"/>
                <a:cs typeface="Times New Roman" pitchFamily="18" charset="0"/>
                <a:sym typeface="Symbol" pitchFamily="18" charset="2"/>
              </a:rPr>
              <a:t>(</a:t>
            </a:r>
            <a:r>
              <a:rPr kumimoji="1" lang="en-US" altLang="zh-CN" sz="2400" b="1" baseline="-25000" dirty="0" err="1">
                <a:latin typeface="Times New Roman" pitchFamily="18" charset="0"/>
                <a:ea typeface="楷体_GB2312" pitchFamily="49" charset="-122"/>
                <a:cs typeface="Times New Roman" pitchFamily="18" charset="0"/>
                <a:sym typeface="Symbol" pitchFamily="18" charset="2"/>
              </a:rPr>
              <a:t>r</a:t>
            </a:r>
            <a:r>
              <a:rPr kumimoji="1" lang="en-US" altLang="zh-CN" sz="2400" b="1" i="1" dirty="0" err="1">
                <a:latin typeface="Times New Roman" pitchFamily="18" charset="0"/>
                <a:ea typeface="楷体_GB2312" pitchFamily="49" charset="-122"/>
                <a:cs typeface="Times New Roman" pitchFamily="18" charset="0"/>
              </a:rPr>
              <a:t>G</a:t>
            </a:r>
            <a:r>
              <a:rPr kumimoji="1" lang="en-US" altLang="zh-CN" sz="2400" b="1" baseline="-25000" dirty="0" err="1">
                <a:latin typeface="Times New Roman" pitchFamily="18" charset="0"/>
                <a:ea typeface="楷体_GB2312" pitchFamily="49" charset="-122"/>
                <a:cs typeface="Times New Roman" pitchFamily="18" charset="0"/>
              </a:rPr>
              <a:t>m</a:t>
            </a:r>
            <a:r>
              <a:rPr kumimoji="1" lang="en-US" altLang="zh-CN" sz="2400" b="1" dirty="0">
                <a:latin typeface="Times New Roman" pitchFamily="18" charset="0"/>
                <a:ea typeface="楷体_GB2312" pitchFamily="49" charset="-122"/>
                <a:cs typeface="Times New Roman" pitchFamily="18" charset="0"/>
              </a:rPr>
              <a:t>)</a:t>
            </a:r>
            <a:r>
              <a:rPr kumimoji="1" lang="en-US" altLang="zh-CN" sz="2400" b="1" i="1" baseline="-25000" dirty="0" err="1">
                <a:latin typeface="Times New Roman" pitchFamily="18" charset="0"/>
                <a:ea typeface="楷体_GB2312" pitchFamily="49" charset="-122"/>
                <a:cs typeface="Times New Roman" pitchFamily="18" charset="0"/>
              </a:rPr>
              <a:t>T,p</a:t>
            </a:r>
            <a:r>
              <a:rPr kumimoji="1" lang="en-US" altLang="zh-CN" sz="2400" b="1" dirty="0">
                <a:latin typeface="Times New Roman" pitchFamily="18" charset="0"/>
                <a:ea typeface="楷体_GB2312" pitchFamily="49" charset="-122"/>
                <a:cs typeface="Times New Roman" pitchFamily="18" charset="0"/>
              </a:rPr>
              <a:t> = -W</a:t>
            </a:r>
            <a:r>
              <a:rPr kumimoji="1" lang="zh-CN" altLang="en-US" sz="2400" b="1" baseline="-25000" dirty="0">
                <a:latin typeface="Times New Roman" pitchFamily="18" charset="0"/>
                <a:ea typeface="楷体_GB2312" pitchFamily="49" charset="-122"/>
                <a:cs typeface="Times New Roman" pitchFamily="18" charset="0"/>
              </a:rPr>
              <a:t>电功 </a:t>
            </a:r>
            <a:r>
              <a:rPr kumimoji="1" lang="en-US" altLang="zh-CN" sz="2400" b="1" dirty="0">
                <a:latin typeface="Times New Roman" pitchFamily="18" charset="0"/>
                <a:ea typeface="楷体_GB2312" pitchFamily="49" charset="-122"/>
                <a:cs typeface="Times New Roman" pitchFamily="18" charset="0"/>
              </a:rPr>
              <a:t>=  -</a:t>
            </a:r>
            <a:r>
              <a:rPr kumimoji="1" lang="en-US" altLang="zh-CN" sz="2400" b="1" i="1" dirty="0" err="1">
                <a:latin typeface="Times New Roman" pitchFamily="18" charset="0"/>
                <a:ea typeface="楷体_GB2312" pitchFamily="49" charset="-122"/>
                <a:cs typeface="Times New Roman" pitchFamily="18" charset="0"/>
              </a:rPr>
              <a:t>nFE</a:t>
            </a:r>
            <a:endParaRPr kumimoji="1" lang="en-US" altLang="zh-CN" sz="2400" b="1" i="1" dirty="0">
              <a:latin typeface="Times New Roman" pitchFamily="18" charset="0"/>
              <a:ea typeface="楷体_GB2312" pitchFamily="49" charset="-122"/>
              <a:cs typeface="Times New Roman" pitchFamily="18" charset="0"/>
            </a:endParaRPr>
          </a:p>
        </p:txBody>
      </p:sp>
      <p:sp>
        <p:nvSpPr>
          <p:cNvPr id="5" name="灯片编号占位符 4"/>
          <p:cNvSpPr txBox="1">
            <a:spLocks/>
          </p:cNvSpPr>
          <p:nvPr/>
        </p:nvSpPr>
        <p:spPr>
          <a:xfrm>
            <a:off x="8499608" y="6337126"/>
            <a:ext cx="2133600" cy="476250"/>
          </a:xfrm>
          <a:prstGeom prst="rect">
            <a:avLst/>
          </a:prstGeom>
        </p:spPr>
        <p:txBody>
          <a:bodyPr vert="horz" lIns="91440" tIns="45720" rIns="91440" bIns="45720" rtlCol="0" anchor="ctr"/>
          <a:lstStyle>
            <a:defPPr>
              <a:defRPr lang="zh-CN"/>
            </a:defPPr>
            <a:lvl1pPr marL="0" algn="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F2340D-118E-44E0-BF74-865389F93919}" type="slidenum">
              <a:rPr lang="en-US" altLang="zh-CN"/>
              <a:pPr/>
              <a:t>34</a:t>
            </a:fld>
            <a:endParaRPr lang="en-US" altLang="zh-CN"/>
          </a:p>
        </p:txBody>
      </p:sp>
      <p:graphicFrame>
        <p:nvGraphicFramePr>
          <p:cNvPr id="6" name="Object 4"/>
          <p:cNvGraphicFramePr>
            <a:graphicFrameLocks noChangeAspect="1"/>
          </p:cNvGraphicFramePr>
          <p:nvPr>
            <p:extLst>
              <p:ext uri="{D42A27DB-BD31-4B8C-83A1-F6EECF244321}">
                <p14:modId xmlns:p14="http://schemas.microsoft.com/office/powerpoint/2010/main" val="1701772570"/>
              </p:ext>
            </p:extLst>
          </p:nvPr>
        </p:nvGraphicFramePr>
        <p:xfrm>
          <a:off x="4668177" y="1727309"/>
          <a:ext cx="1816438" cy="459474"/>
        </p:xfrm>
        <a:graphic>
          <a:graphicData uri="http://schemas.openxmlformats.org/presentationml/2006/ole">
            <mc:AlternateContent xmlns:mc="http://schemas.openxmlformats.org/markup-compatibility/2006">
              <mc:Choice xmlns:v="urn:schemas-microsoft-com:vml" Requires="v">
                <p:oleObj spid="_x0000_s46498" name="Equation" r:id="rId3" imgW="1015920" imgH="253800" progId="Equation.DSMT4">
                  <p:embed/>
                </p:oleObj>
              </mc:Choice>
              <mc:Fallback>
                <p:oleObj name="Equation" r:id="rId3" imgW="1015920" imgH="253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8177" y="1727309"/>
                        <a:ext cx="1816438" cy="459474"/>
                      </a:xfrm>
                      <a:prstGeom prst="rect">
                        <a:avLst/>
                      </a:prstGeom>
                      <a:noFill/>
                    </p:spPr>
                  </p:pic>
                </p:oleObj>
              </mc:Fallback>
            </mc:AlternateContent>
          </a:graphicData>
        </a:graphic>
      </p:graphicFrame>
      <p:sp>
        <p:nvSpPr>
          <p:cNvPr id="7" name="Rectangle 5"/>
          <p:cNvSpPr>
            <a:spLocks noChangeArrowheads="1"/>
          </p:cNvSpPr>
          <p:nvPr/>
        </p:nvSpPr>
        <p:spPr bwMode="auto">
          <a:xfrm>
            <a:off x="6636569" y="1627298"/>
            <a:ext cx="1210588" cy="430887"/>
          </a:xfrm>
          <a:prstGeom prst="rect">
            <a:avLst/>
          </a:prstGeom>
          <a:noFill/>
          <a:ln w="9525">
            <a:noFill/>
            <a:miter lim="800000"/>
            <a:headEnd/>
            <a:tailEnd/>
          </a:ln>
        </p:spPr>
        <p:txBody>
          <a:bodyPr wrap="none">
            <a:spAutoFit/>
          </a:bodyPr>
          <a:lstStyle/>
          <a:p>
            <a:pPr eaLnBrk="0" hangingPunct="0">
              <a:lnSpc>
                <a:spcPct val="110000"/>
              </a:lnSpc>
            </a:pPr>
            <a:r>
              <a:rPr lang="zh-CN" altLang="en-US" sz="2000" b="1" dirty="0">
                <a:latin typeface="楷体_GB2312" pitchFamily="49" charset="-122"/>
                <a:ea typeface="楷体_GB2312" pitchFamily="49" charset="-122"/>
              </a:rPr>
              <a:t>自发过程</a:t>
            </a:r>
          </a:p>
        </p:txBody>
      </p:sp>
      <p:sp>
        <p:nvSpPr>
          <p:cNvPr id="8" name="Rectangle 7"/>
          <p:cNvSpPr>
            <a:spLocks noChangeArrowheads="1"/>
          </p:cNvSpPr>
          <p:nvPr/>
        </p:nvSpPr>
        <p:spPr bwMode="auto">
          <a:xfrm>
            <a:off x="6636570" y="2419460"/>
            <a:ext cx="2749471" cy="430887"/>
          </a:xfrm>
          <a:prstGeom prst="rect">
            <a:avLst/>
          </a:prstGeom>
          <a:noFill/>
          <a:ln w="9525">
            <a:noFill/>
            <a:miter lim="800000"/>
            <a:headEnd/>
            <a:tailEnd/>
          </a:ln>
        </p:spPr>
        <p:txBody>
          <a:bodyPr wrap="none">
            <a:spAutoFit/>
          </a:bodyPr>
          <a:lstStyle/>
          <a:p>
            <a:pPr eaLnBrk="0" hangingPunct="0">
              <a:lnSpc>
                <a:spcPct val="110000"/>
              </a:lnSpc>
            </a:pPr>
            <a:r>
              <a:rPr lang="zh-CN" altLang="en-US" sz="2000" b="1" dirty="0">
                <a:latin typeface="楷体_GB2312" pitchFamily="49" charset="-122"/>
                <a:ea typeface="楷体_GB2312" pitchFamily="49" charset="-122"/>
              </a:rPr>
              <a:t>可逆过程或处于平衡态</a:t>
            </a:r>
          </a:p>
        </p:txBody>
      </p:sp>
      <p:sp>
        <p:nvSpPr>
          <p:cNvPr id="9" name="Rectangle 9"/>
          <p:cNvSpPr>
            <a:spLocks noChangeArrowheads="1"/>
          </p:cNvSpPr>
          <p:nvPr/>
        </p:nvSpPr>
        <p:spPr bwMode="auto">
          <a:xfrm>
            <a:off x="6600057" y="3195748"/>
            <a:ext cx="2749471" cy="430887"/>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sz="2000" b="1">
                <a:latin typeface="楷体_GB2312" pitchFamily="49" charset="-122"/>
                <a:ea typeface="楷体_GB2312" pitchFamily="49" charset="-122"/>
              </a:rPr>
              <a:t>不可能自发进行的过程</a:t>
            </a:r>
          </a:p>
        </p:txBody>
      </p:sp>
      <p:sp>
        <p:nvSpPr>
          <p:cNvPr id="10" name="Text Box 7"/>
          <p:cNvSpPr txBox="1">
            <a:spLocks noChangeArrowheads="1"/>
          </p:cNvSpPr>
          <p:nvPr/>
        </p:nvSpPr>
        <p:spPr bwMode="auto">
          <a:xfrm>
            <a:off x="1558024" y="778840"/>
            <a:ext cx="4608512" cy="566309"/>
          </a:xfrm>
          <a:prstGeom prst="rect">
            <a:avLst/>
          </a:prstGeom>
          <a:noFill/>
          <a:ln w="9525">
            <a:noFill/>
            <a:miter lim="800000"/>
            <a:headEnd/>
            <a:tailEnd/>
          </a:ln>
        </p:spPr>
        <p:txBody>
          <a:bodyPr wrap="square">
            <a:spAutoFit/>
          </a:bodyPr>
          <a:lstStyle/>
          <a:p>
            <a:pPr eaLnBrk="0" hangingPunct="0">
              <a:lnSpc>
                <a:spcPct val="110000"/>
              </a:lnSpc>
            </a:pPr>
            <a:r>
              <a:rPr lang="zh-CN" altLang="en-US" sz="2800" b="1" dirty="0">
                <a:solidFill>
                  <a:srgbClr val="FF0000"/>
                </a:solidFill>
                <a:latin typeface="楷体_GB2312" pitchFamily="49" charset="-122"/>
                <a:ea typeface="楷体_GB2312" pitchFamily="49" charset="-122"/>
              </a:rPr>
              <a:t>化学反应自发方向的判据：</a:t>
            </a:r>
          </a:p>
        </p:txBody>
      </p:sp>
      <p:grpSp>
        <p:nvGrpSpPr>
          <p:cNvPr id="11" name="Group 10"/>
          <p:cNvGrpSpPr>
            <a:grpSpLocks/>
          </p:cNvGrpSpPr>
          <p:nvPr/>
        </p:nvGrpSpPr>
        <p:grpSpPr bwMode="auto">
          <a:xfrm>
            <a:off x="1695312" y="1412775"/>
            <a:ext cx="2816512" cy="2267576"/>
            <a:chOff x="3585" y="2195"/>
            <a:chExt cx="2064" cy="1614"/>
          </a:xfrm>
        </p:grpSpPr>
        <p:sp>
          <p:nvSpPr>
            <p:cNvPr id="12" name="Arc 30"/>
            <p:cNvSpPr>
              <a:spLocks/>
            </p:cNvSpPr>
            <p:nvPr/>
          </p:nvSpPr>
          <p:spPr bwMode="auto">
            <a:xfrm rot="10599480">
              <a:off x="4062" y="2353"/>
              <a:ext cx="1147" cy="1141"/>
            </a:xfrm>
            <a:custGeom>
              <a:avLst/>
              <a:gdLst>
                <a:gd name="T0" fmla="*/ 0 w 41860"/>
                <a:gd name="T1" fmla="*/ 110764098 h 21600"/>
                <a:gd name="T2" fmla="*/ 79205445 w 41860"/>
                <a:gd name="T3" fmla="*/ 118344876 h 21600"/>
                <a:gd name="T4" fmla="*/ 39343513 w 41860"/>
                <a:gd name="T5" fmla="*/ 151895437 h 21600"/>
                <a:gd name="T6" fmla="*/ 0 60000 65536"/>
                <a:gd name="T7" fmla="*/ 0 60000 65536"/>
                <a:gd name="T8" fmla="*/ 0 60000 65536"/>
                <a:gd name="T9" fmla="*/ 0 w 41860"/>
                <a:gd name="T10" fmla="*/ 0 h 21600"/>
                <a:gd name="T11" fmla="*/ 41860 w 41860"/>
                <a:gd name="T12" fmla="*/ 21600 h 21600"/>
              </a:gdLst>
              <a:ahLst/>
              <a:cxnLst>
                <a:cxn ang="T6">
                  <a:pos x="T0" y="T1"/>
                </a:cxn>
                <a:cxn ang="T7">
                  <a:pos x="T2" y="T3"/>
                </a:cxn>
                <a:cxn ang="T8">
                  <a:pos x="T4" y="T5"/>
                </a:cxn>
              </a:cxnLst>
              <a:rect l="T9" t="T10" r="T11" b="T12"/>
              <a:pathLst>
                <a:path w="41860" h="21600" fill="none" extrusionOk="0">
                  <a:moveTo>
                    <a:pt x="-1" y="15750"/>
                  </a:moveTo>
                  <a:cubicBezTo>
                    <a:pt x="2620" y="6435"/>
                    <a:pt x="11116" y="-1"/>
                    <a:pt x="20793" y="0"/>
                  </a:cubicBezTo>
                  <a:cubicBezTo>
                    <a:pt x="30884" y="0"/>
                    <a:pt x="39630" y="6987"/>
                    <a:pt x="41859" y="16829"/>
                  </a:cubicBezTo>
                </a:path>
                <a:path w="41860" h="21600" stroke="0" extrusionOk="0">
                  <a:moveTo>
                    <a:pt x="-1" y="15750"/>
                  </a:moveTo>
                  <a:cubicBezTo>
                    <a:pt x="2620" y="6435"/>
                    <a:pt x="11116" y="-1"/>
                    <a:pt x="20793" y="0"/>
                  </a:cubicBezTo>
                  <a:cubicBezTo>
                    <a:pt x="30884" y="0"/>
                    <a:pt x="39630" y="6987"/>
                    <a:pt x="41859" y="16829"/>
                  </a:cubicBezTo>
                  <a:lnTo>
                    <a:pt x="20793" y="21600"/>
                  </a:lnTo>
                  <a:close/>
                </a:path>
              </a:pathLst>
            </a:custGeom>
            <a:noFill/>
            <a:ln w="38100">
              <a:solidFill>
                <a:srgbClr val="D60093"/>
              </a:solidFill>
              <a:round/>
              <a:headEnd/>
              <a:tailEnd/>
            </a:ln>
          </p:spPr>
          <p:txBody>
            <a:bodyPr rot="10800000" wrap="none" anchor="ctr"/>
            <a:lstStyle/>
            <a:p>
              <a:pPr>
                <a:lnSpc>
                  <a:spcPct val="100000"/>
                </a:lnSpc>
                <a:spcBef>
                  <a:spcPct val="0"/>
                </a:spcBef>
              </a:pPr>
              <a:endParaRPr lang="zh-CN" altLang="zh-CN" sz="2400">
                <a:latin typeface="Arial" charset="0"/>
              </a:endParaRPr>
            </a:p>
          </p:txBody>
        </p:sp>
        <p:sp>
          <p:nvSpPr>
            <p:cNvPr id="13" name="Line 19"/>
            <p:cNvSpPr>
              <a:spLocks noChangeShapeType="1"/>
            </p:cNvSpPr>
            <p:nvPr/>
          </p:nvSpPr>
          <p:spPr bwMode="auto">
            <a:xfrm>
              <a:off x="4674" y="3261"/>
              <a:ext cx="0" cy="227"/>
            </a:xfrm>
            <a:prstGeom prst="line">
              <a:avLst/>
            </a:prstGeom>
            <a:noFill/>
            <a:ln w="28575">
              <a:solidFill>
                <a:schemeClr val="tx1"/>
              </a:solidFill>
              <a:round/>
              <a:headEnd/>
              <a:tailEnd type="triangle" w="med" len="med"/>
            </a:ln>
          </p:spPr>
          <p:txBody>
            <a:bodyPr/>
            <a:lstStyle/>
            <a:p>
              <a:endParaRPr lang="zh-CN" altLang="en-US"/>
            </a:p>
          </p:txBody>
        </p:sp>
        <p:sp>
          <p:nvSpPr>
            <p:cNvPr id="14" name="Text Box 20"/>
            <p:cNvSpPr txBox="1">
              <a:spLocks noChangeArrowheads="1"/>
            </p:cNvSpPr>
            <p:nvPr/>
          </p:nvSpPr>
          <p:spPr bwMode="auto">
            <a:xfrm>
              <a:off x="4383" y="3526"/>
              <a:ext cx="643" cy="283"/>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b="1" dirty="0">
                  <a:latin typeface="楷体_GB2312" pitchFamily="49" charset="-122"/>
                  <a:ea typeface="楷体_GB2312" pitchFamily="49" charset="-122"/>
                </a:rPr>
                <a:t>平衡态</a:t>
              </a:r>
            </a:p>
          </p:txBody>
        </p:sp>
        <p:sp>
          <p:nvSpPr>
            <p:cNvPr id="15" name="Text Box 23"/>
            <p:cNvSpPr txBox="1">
              <a:spLocks noChangeArrowheads="1"/>
            </p:cNvSpPr>
            <p:nvPr/>
          </p:nvSpPr>
          <p:spPr bwMode="auto">
            <a:xfrm rot="3943533">
              <a:off x="3892" y="2702"/>
              <a:ext cx="789" cy="291"/>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b="1" dirty="0">
                  <a:latin typeface="楷体_GB2312" pitchFamily="49" charset="-122"/>
                  <a:ea typeface="楷体_GB2312" pitchFamily="49" charset="-122"/>
                </a:rPr>
                <a:t>自发过程</a:t>
              </a:r>
            </a:p>
          </p:txBody>
        </p:sp>
        <p:sp>
          <p:nvSpPr>
            <p:cNvPr id="16" name="Line 25"/>
            <p:cNvSpPr>
              <a:spLocks noChangeShapeType="1"/>
            </p:cNvSpPr>
            <p:nvPr/>
          </p:nvSpPr>
          <p:spPr bwMode="auto">
            <a:xfrm flipH="1">
              <a:off x="5082" y="2762"/>
              <a:ext cx="91" cy="379"/>
            </a:xfrm>
            <a:prstGeom prst="line">
              <a:avLst/>
            </a:prstGeom>
            <a:noFill/>
            <a:ln w="28575">
              <a:solidFill>
                <a:srgbClr val="0000FF"/>
              </a:solidFill>
              <a:round/>
              <a:headEnd/>
              <a:tailEnd type="triangle" w="med" len="med"/>
            </a:ln>
          </p:spPr>
          <p:txBody>
            <a:bodyPr/>
            <a:lstStyle/>
            <a:p>
              <a:endParaRPr lang="zh-CN" altLang="en-US"/>
            </a:p>
          </p:txBody>
        </p:sp>
        <p:sp>
          <p:nvSpPr>
            <p:cNvPr id="17" name="Text Box 26"/>
            <p:cNvSpPr txBox="1">
              <a:spLocks noChangeArrowheads="1"/>
            </p:cNvSpPr>
            <p:nvPr/>
          </p:nvSpPr>
          <p:spPr bwMode="auto">
            <a:xfrm rot="17415524">
              <a:off x="4523" y="2652"/>
              <a:ext cx="842" cy="291"/>
            </a:xfrm>
            <a:prstGeom prst="rect">
              <a:avLst/>
            </a:prstGeom>
            <a:noFill/>
            <a:ln w="9525">
              <a:noFill/>
              <a:miter lim="800000"/>
              <a:headEnd/>
              <a:tailEnd/>
            </a:ln>
          </p:spPr>
          <p:txBody>
            <a:bodyPr>
              <a:spAutoFit/>
            </a:bodyPr>
            <a:lstStyle/>
            <a:p>
              <a:pPr eaLnBrk="0" hangingPunct="0">
                <a:lnSpc>
                  <a:spcPct val="110000"/>
                </a:lnSpc>
                <a:spcBef>
                  <a:spcPct val="0"/>
                </a:spcBef>
              </a:pPr>
              <a:r>
                <a:rPr lang="zh-CN" altLang="en-US" b="1" dirty="0">
                  <a:latin typeface="楷体_GB2312" pitchFamily="49" charset="-122"/>
                  <a:ea typeface="楷体_GB2312" pitchFamily="49" charset="-122"/>
                </a:rPr>
                <a:t>自发过程</a:t>
              </a:r>
            </a:p>
          </p:txBody>
        </p:sp>
        <p:sp>
          <p:nvSpPr>
            <p:cNvPr id="18" name="Line 28"/>
            <p:cNvSpPr>
              <a:spLocks noChangeShapeType="1"/>
            </p:cNvSpPr>
            <p:nvPr/>
          </p:nvSpPr>
          <p:spPr bwMode="auto">
            <a:xfrm>
              <a:off x="3812" y="2240"/>
              <a:ext cx="0" cy="154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19" name="Line 29"/>
            <p:cNvSpPr>
              <a:spLocks noChangeShapeType="1"/>
            </p:cNvSpPr>
            <p:nvPr/>
          </p:nvSpPr>
          <p:spPr bwMode="auto">
            <a:xfrm>
              <a:off x="3812" y="3782"/>
              <a:ext cx="1837"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20" name="Text Box 31"/>
            <p:cNvSpPr txBox="1">
              <a:spLocks noChangeArrowheads="1"/>
            </p:cNvSpPr>
            <p:nvPr/>
          </p:nvSpPr>
          <p:spPr bwMode="auto">
            <a:xfrm>
              <a:off x="3585" y="2195"/>
              <a:ext cx="281" cy="307"/>
            </a:xfrm>
            <a:prstGeom prst="rect">
              <a:avLst/>
            </a:prstGeom>
            <a:noFill/>
            <a:ln w="9525">
              <a:noFill/>
              <a:miter lim="800000"/>
              <a:headEnd/>
              <a:tailEnd/>
            </a:ln>
          </p:spPr>
          <p:txBody>
            <a:bodyPr wrap="none">
              <a:spAutoFit/>
            </a:bodyPr>
            <a:lstStyle/>
            <a:p>
              <a:pPr eaLnBrk="0" hangingPunct="0">
                <a:lnSpc>
                  <a:spcPct val="110000"/>
                </a:lnSpc>
                <a:spcBef>
                  <a:spcPct val="0"/>
                </a:spcBef>
              </a:pPr>
              <a:r>
                <a:rPr lang="en-US" altLang="zh-CN" sz="2000" b="1" i="1">
                  <a:ea typeface="楷体_GB2312" pitchFamily="49" charset="-122"/>
                  <a:cs typeface="Times New Roman" pitchFamily="18" charset="0"/>
                </a:rPr>
                <a:t>G</a:t>
              </a:r>
            </a:p>
          </p:txBody>
        </p:sp>
        <p:sp>
          <p:nvSpPr>
            <p:cNvPr id="21" name="Line 22"/>
            <p:cNvSpPr>
              <a:spLocks noChangeShapeType="1"/>
            </p:cNvSpPr>
            <p:nvPr/>
          </p:nvSpPr>
          <p:spPr bwMode="auto">
            <a:xfrm>
              <a:off x="4107" y="2943"/>
              <a:ext cx="136" cy="250"/>
            </a:xfrm>
            <a:prstGeom prst="line">
              <a:avLst/>
            </a:prstGeom>
            <a:noFill/>
            <a:ln w="28575">
              <a:solidFill>
                <a:srgbClr val="0000FF"/>
              </a:solidFill>
              <a:round/>
              <a:headEnd/>
              <a:tailEnd type="triangle" w="med" len="med"/>
            </a:ln>
          </p:spPr>
          <p:txBody>
            <a:bodyPr/>
            <a:lstStyle/>
            <a:p>
              <a:endParaRPr lang="zh-CN" altLang="en-US"/>
            </a:p>
          </p:txBody>
        </p:sp>
      </p:grpSp>
      <p:graphicFrame>
        <p:nvGraphicFramePr>
          <p:cNvPr id="22" name="Object 9"/>
          <p:cNvGraphicFramePr>
            <a:graphicFrameLocks noChangeAspect="1"/>
          </p:cNvGraphicFramePr>
          <p:nvPr>
            <p:extLst>
              <p:ext uri="{D42A27DB-BD31-4B8C-83A1-F6EECF244321}">
                <p14:modId xmlns:p14="http://schemas.microsoft.com/office/powerpoint/2010/main" val="2118212524"/>
              </p:ext>
            </p:extLst>
          </p:nvPr>
        </p:nvGraphicFramePr>
        <p:xfrm>
          <a:off x="4676115" y="2479784"/>
          <a:ext cx="1816439" cy="459474"/>
        </p:xfrm>
        <a:graphic>
          <a:graphicData uri="http://schemas.openxmlformats.org/presentationml/2006/ole">
            <mc:AlternateContent xmlns:mc="http://schemas.openxmlformats.org/markup-compatibility/2006">
              <mc:Choice xmlns:v="urn:schemas-microsoft-com:vml" Requires="v">
                <p:oleObj spid="_x0000_s46499" name="Equation" r:id="rId5" imgW="1015920" imgH="253800" progId="Equation.DSMT4">
                  <p:embed/>
                </p:oleObj>
              </mc:Choice>
              <mc:Fallback>
                <p:oleObj name="Equation" r:id="rId5" imgW="101592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6115" y="2479784"/>
                        <a:ext cx="1816439" cy="459474"/>
                      </a:xfrm>
                      <a:prstGeom prst="rect">
                        <a:avLst/>
                      </a:prstGeom>
                      <a:noFill/>
                    </p:spPr>
                  </p:pic>
                </p:oleObj>
              </mc:Fallback>
            </mc:AlternateContent>
          </a:graphicData>
        </a:graphic>
      </p:graphicFrame>
      <p:graphicFrame>
        <p:nvGraphicFramePr>
          <p:cNvPr id="23" name="Object 10"/>
          <p:cNvGraphicFramePr>
            <a:graphicFrameLocks noChangeAspect="1"/>
          </p:cNvGraphicFramePr>
          <p:nvPr>
            <p:extLst>
              <p:ext uri="{D42A27DB-BD31-4B8C-83A1-F6EECF244321}">
                <p14:modId xmlns:p14="http://schemas.microsoft.com/office/powerpoint/2010/main" val="4210747529"/>
              </p:ext>
            </p:extLst>
          </p:nvPr>
        </p:nvGraphicFramePr>
        <p:xfrm>
          <a:off x="4639602" y="3100498"/>
          <a:ext cx="1816438" cy="460736"/>
        </p:xfrm>
        <a:graphic>
          <a:graphicData uri="http://schemas.openxmlformats.org/presentationml/2006/ole">
            <mc:AlternateContent xmlns:mc="http://schemas.openxmlformats.org/markup-compatibility/2006">
              <mc:Choice xmlns:v="urn:schemas-microsoft-com:vml" Requires="v">
                <p:oleObj spid="_x0000_s46500" name="Equation" r:id="rId7" imgW="1015920" imgH="253800" progId="Equation.DSMT4">
                  <p:embed/>
                </p:oleObj>
              </mc:Choice>
              <mc:Fallback>
                <p:oleObj name="Equation" r:id="rId7" imgW="1015920" imgH="2538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39602" y="3100498"/>
                        <a:ext cx="1816438" cy="460736"/>
                      </a:xfrm>
                      <a:prstGeom prst="rect">
                        <a:avLst/>
                      </a:prstGeom>
                      <a:noFill/>
                    </p:spPr>
                  </p:pic>
                </p:oleObj>
              </mc:Fallback>
            </mc:AlternateContent>
          </a:graphicData>
        </a:graphic>
      </p:graphicFrame>
      <p:sp>
        <p:nvSpPr>
          <p:cNvPr id="24" name="矩形 23"/>
          <p:cNvSpPr/>
          <p:nvPr/>
        </p:nvSpPr>
        <p:spPr>
          <a:xfrm>
            <a:off x="2500420" y="4588385"/>
            <a:ext cx="6865137" cy="2308324"/>
          </a:xfrm>
          <a:prstGeom prst="rect">
            <a:avLst/>
          </a:prstGeom>
        </p:spPr>
        <p:txBody>
          <a:bodyPr wrap="square">
            <a:spAutoFit/>
          </a:bodyPr>
          <a:lstStyle/>
          <a:p>
            <a:pPr>
              <a:lnSpc>
                <a:spcPct val="200000"/>
              </a:lnSpc>
            </a:pPr>
            <a:r>
              <a:rPr lang="en-US" altLang="zh-CN" sz="2400" b="1" i="1" dirty="0"/>
              <a:t>∆</a:t>
            </a:r>
            <a:r>
              <a:rPr lang="en-US" altLang="zh-CN" sz="2400" b="1" baseline="-25000" dirty="0" err="1"/>
              <a:t>r</a:t>
            </a:r>
            <a:r>
              <a:rPr lang="en-US" altLang="zh-CN" sz="2400" b="1" i="1" dirty="0" err="1"/>
              <a:t>G</a:t>
            </a:r>
            <a:r>
              <a:rPr lang="en-US" altLang="zh-CN" sz="2400" b="1" baseline="-25000" dirty="0" err="1"/>
              <a:t>m</a:t>
            </a:r>
            <a:r>
              <a:rPr lang="en-US" altLang="zh-CN" sz="2400" b="1" dirty="0"/>
              <a:t> &lt; 0</a:t>
            </a:r>
            <a:r>
              <a:rPr lang="zh-CN" altLang="zh-CN" sz="2400" b="1" dirty="0"/>
              <a:t>，</a:t>
            </a:r>
            <a:r>
              <a:rPr lang="en-US" altLang="zh-CN" sz="2400" b="1" i="1" dirty="0"/>
              <a:t>E</a:t>
            </a:r>
            <a:r>
              <a:rPr lang="en-US" altLang="zh-CN" sz="2400" b="1" dirty="0"/>
              <a:t> &gt; 0</a:t>
            </a:r>
            <a:r>
              <a:rPr lang="zh-CN" altLang="zh-CN" sz="2400" b="1" dirty="0"/>
              <a:t>，氧化还原反应自发正向进行；</a:t>
            </a:r>
          </a:p>
          <a:p>
            <a:pPr>
              <a:lnSpc>
                <a:spcPct val="200000"/>
              </a:lnSpc>
            </a:pPr>
            <a:r>
              <a:rPr lang="en-US" altLang="zh-CN" sz="2400" b="1" i="1" dirty="0"/>
              <a:t>∆</a:t>
            </a:r>
            <a:r>
              <a:rPr lang="en-US" altLang="zh-CN" sz="2400" b="1" baseline="-25000" dirty="0" err="1"/>
              <a:t>r</a:t>
            </a:r>
            <a:r>
              <a:rPr lang="en-US" altLang="zh-CN" sz="2400" b="1" i="1" dirty="0" err="1"/>
              <a:t>G</a:t>
            </a:r>
            <a:r>
              <a:rPr lang="en-US" altLang="zh-CN" sz="2400" b="1" baseline="-25000" dirty="0" err="1"/>
              <a:t>m</a:t>
            </a:r>
            <a:r>
              <a:rPr lang="en-US" altLang="zh-CN" sz="2400" b="1" dirty="0"/>
              <a:t> &gt; 0</a:t>
            </a:r>
            <a:r>
              <a:rPr lang="zh-CN" altLang="zh-CN" sz="2400" b="1" dirty="0"/>
              <a:t>，</a:t>
            </a:r>
            <a:r>
              <a:rPr lang="en-US" altLang="zh-CN" sz="2400" b="1" i="1" dirty="0"/>
              <a:t>E</a:t>
            </a:r>
            <a:r>
              <a:rPr lang="en-US" altLang="zh-CN" sz="2400" b="1" dirty="0"/>
              <a:t> &lt; 0</a:t>
            </a:r>
            <a:r>
              <a:rPr lang="zh-CN" altLang="zh-CN" sz="2400" b="1" dirty="0"/>
              <a:t>，氧化还原反应自发逆向进行；</a:t>
            </a:r>
          </a:p>
          <a:p>
            <a:pPr>
              <a:lnSpc>
                <a:spcPct val="200000"/>
              </a:lnSpc>
            </a:pPr>
            <a:r>
              <a:rPr lang="en-US" altLang="zh-CN" sz="2400" b="1" i="1" dirty="0"/>
              <a:t>∆</a:t>
            </a:r>
            <a:r>
              <a:rPr lang="en-US" altLang="zh-CN" sz="2400" b="1" baseline="-25000" dirty="0" err="1"/>
              <a:t>r</a:t>
            </a:r>
            <a:r>
              <a:rPr lang="en-US" altLang="zh-CN" sz="2400" b="1" i="1" dirty="0" err="1"/>
              <a:t>G</a:t>
            </a:r>
            <a:r>
              <a:rPr lang="en-US" altLang="zh-CN" sz="2400" b="1" baseline="-25000" dirty="0" err="1"/>
              <a:t>m</a:t>
            </a:r>
            <a:r>
              <a:rPr lang="zh-CN" altLang="zh-CN" sz="2400" b="1" dirty="0"/>
              <a:t>＝</a:t>
            </a:r>
            <a:r>
              <a:rPr lang="en-US" altLang="zh-CN" sz="2400" b="1" dirty="0"/>
              <a:t>0</a:t>
            </a:r>
            <a:r>
              <a:rPr lang="zh-CN" altLang="zh-CN" sz="2400" b="1" dirty="0"/>
              <a:t>，</a:t>
            </a:r>
            <a:r>
              <a:rPr lang="en-US" altLang="zh-CN" sz="2400" b="1" i="1" dirty="0"/>
              <a:t>E</a:t>
            </a:r>
            <a:r>
              <a:rPr lang="zh-CN" altLang="zh-CN" sz="2400" b="1" dirty="0"/>
              <a:t>＝</a:t>
            </a:r>
            <a:r>
              <a:rPr lang="en-US" altLang="zh-CN" sz="2400" b="1" dirty="0"/>
              <a:t>0</a:t>
            </a:r>
            <a:r>
              <a:rPr lang="zh-CN" altLang="zh-CN" sz="2400" b="1" dirty="0"/>
              <a:t>，氧化还原反应达到平衡状态。</a:t>
            </a:r>
          </a:p>
        </p:txBody>
      </p:sp>
    </p:spTree>
    <p:extLst>
      <p:ext uri="{BB962C8B-B14F-4D97-AF65-F5344CB8AC3E}">
        <p14:creationId xmlns:p14="http://schemas.microsoft.com/office/powerpoint/2010/main" val="4182872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arn(inVertical)">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（三） 确定氧化还原反应进行的程度</a:t>
            </a:r>
            <a:endParaRPr lang="zh-CN" altLang="en-US" dirty="0"/>
          </a:p>
        </p:txBody>
      </p:sp>
      <p:sp>
        <p:nvSpPr>
          <p:cNvPr id="3" name="矩形 2"/>
          <p:cNvSpPr/>
          <p:nvPr/>
        </p:nvSpPr>
        <p:spPr>
          <a:xfrm>
            <a:off x="3287688" y="2314768"/>
            <a:ext cx="7056784" cy="523220"/>
          </a:xfrm>
          <a:prstGeom prst="rect">
            <a:avLst/>
          </a:prstGeom>
        </p:spPr>
        <p:txBody>
          <a:bodyPr wrap="square">
            <a:spAutoFit/>
          </a:bodyPr>
          <a:lstStyle/>
          <a:p>
            <a:pPr algn="ctr"/>
            <a:r>
              <a:rPr lang="en-US" altLang="zh-CN" sz="2800" b="1" dirty="0" err="1">
                <a:latin typeface="Times New Roman" pitchFamily="18" charset="0"/>
                <a:ea typeface="黑体" pitchFamily="2" charset="-122"/>
                <a:cs typeface="Times New Roman" pitchFamily="18" charset="0"/>
              </a:rPr>
              <a:t>Δ</a:t>
            </a:r>
            <a:r>
              <a:rPr lang="en-US" altLang="zh-CN" sz="2800" b="1" baseline="-25000" dirty="0" err="1">
                <a:latin typeface="Times New Roman" pitchFamily="18" charset="0"/>
                <a:ea typeface="黑体" pitchFamily="2" charset="-122"/>
                <a:cs typeface="Times New Roman" pitchFamily="18" charset="0"/>
              </a:rPr>
              <a:t>r</a:t>
            </a:r>
            <a:r>
              <a:rPr lang="en-US" altLang="zh-CN" sz="2800" b="1" i="1" dirty="0" err="1">
                <a:latin typeface="Times New Roman" pitchFamily="18" charset="0"/>
                <a:ea typeface="黑体" pitchFamily="2" charset="-122"/>
                <a:cs typeface="Times New Roman" pitchFamily="18" charset="0"/>
              </a:rPr>
              <a:t>G</a:t>
            </a:r>
            <a:r>
              <a:rPr lang="en-US" altLang="zh-CN" sz="2800" b="1" baseline="-25000" dirty="0" err="1">
                <a:latin typeface="Times New Roman" pitchFamily="18" charset="0"/>
                <a:ea typeface="黑体" pitchFamily="2" charset="-122"/>
                <a:cs typeface="Times New Roman" pitchFamily="18" charset="0"/>
              </a:rPr>
              <a:t>m</a:t>
            </a:r>
            <a:r>
              <a:rPr lang="en-US" altLang="zh-CN" sz="2800" b="1" baseline="30000" dirty="0">
                <a:latin typeface="Times New Roman" pitchFamily="18" charset="0"/>
                <a:ea typeface="黑体" pitchFamily="2" charset="-122"/>
                <a:cs typeface="Times New Roman" pitchFamily="18" charset="0"/>
                <a:sym typeface="Symbol" pitchFamily="18" charset="2"/>
              </a:rPr>
              <a:t></a:t>
            </a:r>
            <a:r>
              <a:rPr lang="en-US" altLang="zh-CN" sz="2800" b="1" dirty="0">
                <a:latin typeface="Times New Roman" pitchFamily="18" charset="0"/>
                <a:ea typeface="黑体" pitchFamily="2" charset="-122"/>
                <a:cs typeface="Times New Roman" pitchFamily="18" charset="0"/>
              </a:rPr>
              <a:t> </a:t>
            </a:r>
            <a:r>
              <a:rPr lang="zh-CN" altLang="en-US" sz="2800" b="1" dirty="0">
                <a:latin typeface="Times New Roman" pitchFamily="18" charset="0"/>
                <a:ea typeface="黑体" pitchFamily="2" charset="-122"/>
                <a:cs typeface="Times New Roman" pitchFamily="18" charset="0"/>
              </a:rPr>
              <a:t>＝</a:t>
            </a:r>
            <a:r>
              <a:rPr kumimoji="1" lang="en-US" altLang="zh-CN" sz="2800" b="1" dirty="0">
                <a:latin typeface="Times New Roman" pitchFamily="18" charset="0"/>
                <a:ea typeface="楷体_GB2312" pitchFamily="49" charset="-122"/>
                <a:cs typeface="Times New Roman" pitchFamily="18" charset="0"/>
              </a:rPr>
              <a:t>-</a:t>
            </a:r>
            <a:r>
              <a:rPr kumimoji="1" lang="en-US" altLang="zh-CN" sz="2800" b="1" i="1" dirty="0" err="1">
                <a:latin typeface="Times New Roman" pitchFamily="18" charset="0"/>
                <a:ea typeface="楷体_GB2312" pitchFamily="49" charset="-122"/>
                <a:cs typeface="Times New Roman" pitchFamily="18" charset="0"/>
              </a:rPr>
              <a:t>nFE</a:t>
            </a:r>
            <a:r>
              <a:rPr kumimoji="1" lang="en-US" altLang="zh-CN" sz="2800" b="1" i="1" baseline="30000" dirty="0" err="1">
                <a:latin typeface="Times New Roman" pitchFamily="18" charset="0"/>
                <a:ea typeface="楷体_GB2312" pitchFamily="49" charset="-122"/>
                <a:cs typeface="Times New Roman" pitchFamily="18" charset="0"/>
              </a:rPr>
              <a:t>ɵ</a:t>
            </a:r>
            <a:r>
              <a:rPr kumimoji="1" lang="en-US" altLang="zh-CN" sz="2800" b="1" i="1" dirty="0">
                <a:latin typeface="Times New Roman" pitchFamily="18" charset="0"/>
                <a:ea typeface="楷体_GB2312" pitchFamily="49" charset="-122"/>
                <a:cs typeface="Times New Roman" pitchFamily="18" charset="0"/>
              </a:rPr>
              <a:t> = </a:t>
            </a:r>
            <a:r>
              <a:rPr lang="en-US" altLang="zh-CN" sz="2800" b="1" dirty="0">
                <a:latin typeface="Times New Roman" pitchFamily="18" charset="0"/>
                <a:ea typeface="黑体" pitchFamily="2" charset="-122"/>
                <a:cs typeface="Times New Roman" pitchFamily="18" charset="0"/>
              </a:rPr>
              <a:t>–</a:t>
            </a:r>
            <a:r>
              <a:rPr lang="en-US" altLang="zh-CN" sz="2800" b="1" i="1" dirty="0" err="1">
                <a:latin typeface="Times New Roman" pitchFamily="18" charset="0"/>
                <a:ea typeface="黑体" pitchFamily="2" charset="-122"/>
                <a:cs typeface="Times New Roman" pitchFamily="18" charset="0"/>
              </a:rPr>
              <a:t>RT</a:t>
            </a:r>
            <a:r>
              <a:rPr lang="en-US" altLang="zh-CN" sz="2800" b="1" dirty="0" err="1">
                <a:latin typeface="Times New Roman" pitchFamily="18" charset="0"/>
                <a:ea typeface="黑体" pitchFamily="2" charset="-122"/>
                <a:cs typeface="Times New Roman" pitchFamily="18" charset="0"/>
              </a:rPr>
              <a:t>ln</a:t>
            </a:r>
            <a:r>
              <a:rPr lang="en-US" altLang="zh-CN" sz="2800" b="1" i="1" dirty="0" err="1">
                <a:latin typeface="Times New Roman" pitchFamily="18" charset="0"/>
                <a:cs typeface="Times New Roman" pitchFamily="18" charset="0"/>
              </a:rPr>
              <a:t>K</a:t>
            </a:r>
            <a:r>
              <a:rPr lang="en-US" altLang="zh-CN" sz="2800" b="1" baseline="30000" dirty="0">
                <a:latin typeface="Times New Roman" pitchFamily="18" charset="0"/>
                <a:cs typeface="Times New Roman" pitchFamily="18" charset="0"/>
                <a:sym typeface="Symbol" pitchFamily="18" charset="2"/>
              </a:rPr>
              <a:t></a:t>
            </a:r>
            <a:endParaRPr lang="en-US" altLang="zh-CN" sz="2800" b="1" i="1" baseline="30000" dirty="0">
              <a:latin typeface="Times New Roman" pitchFamily="18" charset="0"/>
              <a:ea typeface="黑体" pitchFamily="2" charset="-122"/>
              <a:cs typeface="Times New Roman" pitchFamily="18" charset="0"/>
            </a:endParaRPr>
          </a:p>
        </p:txBody>
      </p:sp>
      <p:sp>
        <p:nvSpPr>
          <p:cNvPr id="4" name="下箭头 3"/>
          <p:cNvSpPr/>
          <p:nvPr/>
        </p:nvSpPr>
        <p:spPr bwMode="auto">
          <a:xfrm>
            <a:off x="6600056" y="3111212"/>
            <a:ext cx="360040" cy="57606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baseline="30000">
              <a:solidFill>
                <a:schemeClr val="tx1"/>
              </a:solidFill>
              <a:latin typeface="Arial" pitchFamily="34" charset="0"/>
              <a:ea typeface="宋体" pitchFamily="2" charset="-122"/>
            </a:endParaRPr>
          </a:p>
        </p:txBody>
      </p:sp>
      <mc:AlternateContent xmlns:mc="http://schemas.openxmlformats.org/markup-compatibility/2006" xmlns:a14="http://schemas.microsoft.com/office/drawing/2010/main">
        <mc:Choice Requires="a14">
          <p:sp>
            <p:nvSpPr>
              <p:cNvPr id="5" name="矩形 4"/>
              <p:cNvSpPr/>
              <p:nvPr/>
            </p:nvSpPr>
            <p:spPr>
              <a:xfrm>
                <a:off x="3287688" y="3687277"/>
                <a:ext cx="7056784" cy="978217"/>
              </a:xfrm>
              <a:prstGeom prst="rect">
                <a:avLst/>
              </a:prstGeom>
            </p:spPr>
            <p:txBody>
              <a:bodyPr wrap="square">
                <a:spAutoFit/>
              </a:bodyPr>
              <a:lstStyle/>
              <a:p>
                <a:pPr algn="ctr"/>
                <a:r>
                  <a:rPr kumimoji="1" lang="en-US" altLang="zh-CN" sz="3600" b="1" i="1" dirty="0">
                    <a:latin typeface="Times New Roman" pitchFamily="18" charset="0"/>
                    <a:ea typeface="楷体_GB2312" pitchFamily="49" charset="-122"/>
                    <a:cs typeface="Times New Roman" pitchFamily="18" charset="0"/>
                  </a:rPr>
                  <a:t>lnK</a:t>
                </a:r>
                <a:r>
                  <a:rPr lang="en-US" altLang="zh-CN" sz="3600" b="1" baseline="30000" dirty="0">
                    <a:latin typeface="Times New Roman" pitchFamily="18" charset="0"/>
                    <a:cs typeface="Times New Roman" pitchFamily="18" charset="0"/>
                    <a:sym typeface="Symbol" pitchFamily="18" charset="2"/>
                  </a:rPr>
                  <a:t>  </a:t>
                </a:r>
                <a:r>
                  <a:rPr kumimoji="1" lang="en-US" altLang="zh-CN" sz="3600" b="1" i="1" dirty="0">
                    <a:latin typeface="Times New Roman" pitchFamily="18" charset="0"/>
                    <a:ea typeface="楷体_GB2312" pitchFamily="49" charset="-122"/>
                    <a:cs typeface="Times New Roman" pitchFamily="18" charset="0"/>
                  </a:rPr>
                  <a:t>=</a:t>
                </a:r>
                <a14:m>
                  <m:oMath xmlns:m="http://schemas.openxmlformats.org/officeDocument/2006/math">
                    <m:f>
                      <m:fPr>
                        <m:ctrlPr>
                          <a:rPr kumimoji="1" lang="en-US" altLang="zh-CN" sz="3600" b="1" i="1">
                            <a:latin typeface="Cambria Math" panose="02040503050406030204" pitchFamily="18" charset="0"/>
                            <a:ea typeface="楷体_GB2312" pitchFamily="49" charset="-122"/>
                            <a:cs typeface="Times New Roman" pitchFamily="18" charset="0"/>
                          </a:rPr>
                        </m:ctrlPr>
                      </m:fPr>
                      <m:num>
                        <m:r>
                          <a:rPr kumimoji="1" lang="en-US" altLang="zh-CN" sz="3600" b="1" i="1">
                            <a:latin typeface="Cambria Math"/>
                            <a:ea typeface="楷体_GB2312" pitchFamily="49" charset="-122"/>
                            <a:cs typeface="Times New Roman" pitchFamily="18" charset="0"/>
                          </a:rPr>
                          <m:t>𝒏𝑭</m:t>
                        </m:r>
                        <m:sSup>
                          <m:sSupPr>
                            <m:ctrlPr>
                              <a:rPr lang="en-US" altLang="zh-CN" sz="3600" b="1" i="1" dirty="0">
                                <a:latin typeface="Cambria Math" panose="02040503050406030204" pitchFamily="18" charset="0"/>
                                <a:ea typeface="黑体" pitchFamily="2" charset="-122"/>
                                <a:cs typeface="Times New Roman" pitchFamily="18" charset="0"/>
                              </a:rPr>
                            </m:ctrlPr>
                          </m:sSupPr>
                          <m:e>
                            <m:r>
                              <a:rPr lang="en-US" altLang="zh-CN" sz="3600" b="1" i="1" dirty="0">
                                <a:latin typeface="Cambria Math"/>
                                <a:ea typeface="黑体" pitchFamily="2" charset="-122"/>
                                <a:cs typeface="Times New Roman" pitchFamily="18" charset="0"/>
                              </a:rPr>
                              <m:t>𝑬</m:t>
                            </m:r>
                          </m:e>
                          <m:sup>
                            <m:r>
                              <a:rPr lang="zh-CN" altLang="en-US" sz="3600" b="1" i="1" dirty="0">
                                <a:latin typeface="Cambria Math"/>
                                <a:ea typeface="黑体" pitchFamily="2" charset="-122"/>
                                <a:cs typeface="Times New Roman" pitchFamily="18" charset="0"/>
                              </a:rPr>
                              <m:t>𝜽</m:t>
                            </m:r>
                          </m:sup>
                        </m:sSup>
                      </m:num>
                      <m:den>
                        <m:r>
                          <a:rPr kumimoji="1" lang="en-US" altLang="zh-CN" sz="3600" b="1" i="1">
                            <a:latin typeface="Cambria Math"/>
                            <a:ea typeface="楷体_GB2312" pitchFamily="49" charset="-122"/>
                            <a:cs typeface="Times New Roman" pitchFamily="18" charset="0"/>
                          </a:rPr>
                          <m:t>𝑹𝑻</m:t>
                        </m:r>
                      </m:den>
                    </m:f>
                  </m:oMath>
                </a14:m>
                <a:endParaRPr lang="en-US" altLang="zh-CN" sz="3600" b="1" i="1" baseline="30000" dirty="0">
                  <a:latin typeface="Times New Roman" pitchFamily="18" charset="0"/>
                  <a:ea typeface="黑体" pitchFamily="2" charset="-122"/>
                  <a:cs typeface="Times New Roman"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3287688" y="3687277"/>
                <a:ext cx="7056784" cy="978217"/>
              </a:xfrm>
              <a:prstGeom prst="rect">
                <a:avLst/>
              </a:prstGeom>
              <a:blipFill>
                <a:blip r:embed="rId2"/>
                <a:stretch>
                  <a:fillRect b="-10000"/>
                </a:stretch>
              </a:blipFill>
            </p:spPr>
            <p:txBody>
              <a:bodyPr/>
              <a:lstStyle/>
              <a:p>
                <a:r>
                  <a:rPr lang="zh-CN" altLang="en-US">
                    <a:noFill/>
                  </a:rPr>
                  <a:t> </a:t>
                </a:r>
              </a:p>
            </p:txBody>
          </p:sp>
        </mc:Fallback>
      </mc:AlternateContent>
      <p:sp>
        <p:nvSpPr>
          <p:cNvPr id="6" name="下箭头 5"/>
          <p:cNvSpPr/>
          <p:nvPr/>
        </p:nvSpPr>
        <p:spPr bwMode="auto">
          <a:xfrm>
            <a:off x="6600056" y="4695388"/>
            <a:ext cx="360040" cy="576064"/>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fontAlgn="base">
              <a:spcBef>
                <a:spcPct val="0"/>
              </a:spcBef>
              <a:spcAft>
                <a:spcPct val="0"/>
              </a:spcAft>
            </a:pPr>
            <a:endParaRPr lang="zh-CN" altLang="en-US" sz="2400" baseline="30000">
              <a:solidFill>
                <a:schemeClr val="tx1"/>
              </a:solidFill>
              <a:latin typeface="Arial" pitchFamily="34" charset="0"/>
              <a:ea typeface="宋体" pitchFamily="2" charset="-122"/>
            </a:endParaRPr>
          </a:p>
        </p:txBody>
      </p:sp>
      <mc:AlternateContent xmlns:mc="http://schemas.openxmlformats.org/markup-compatibility/2006" xmlns:a14="http://schemas.microsoft.com/office/drawing/2010/main">
        <mc:Choice Requires="a14">
          <p:sp>
            <p:nvSpPr>
              <p:cNvPr id="8" name="矩形 7"/>
              <p:cNvSpPr/>
              <p:nvPr/>
            </p:nvSpPr>
            <p:spPr>
              <a:xfrm>
                <a:off x="3287688" y="5271453"/>
                <a:ext cx="7056784" cy="978217"/>
              </a:xfrm>
              <a:prstGeom prst="rect">
                <a:avLst/>
              </a:prstGeom>
            </p:spPr>
            <p:txBody>
              <a:bodyPr wrap="square">
                <a:spAutoFit/>
              </a:bodyPr>
              <a:lstStyle/>
              <a:p>
                <a:pPr algn="ctr"/>
                <a:r>
                  <a:rPr kumimoji="1" lang="en-US" altLang="zh-CN" sz="3600" b="1" i="1" dirty="0">
                    <a:latin typeface="Times New Roman" pitchFamily="18" charset="0"/>
                    <a:ea typeface="楷体_GB2312" pitchFamily="49" charset="-122"/>
                    <a:cs typeface="Times New Roman" pitchFamily="18" charset="0"/>
                  </a:rPr>
                  <a:t>lgK</a:t>
                </a:r>
                <a:r>
                  <a:rPr lang="en-US" altLang="zh-CN" sz="3600" b="1" baseline="30000" dirty="0">
                    <a:latin typeface="Times New Roman" pitchFamily="18" charset="0"/>
                    <a:cs typeface="Times New Roman" pitchFamily="18" charset="0"/>
                    <a:sym typeface="Symbol" pitchFamily="18" charset="2"/>
                  </a:rPr>
                  <a:t>  </a:t>
                </a:r>
                <a:r>
                  <a:rPr kumimoji="1" lang="en-US" altLang="zh-CN" sz="3600" b="1" i="1" dirty="0">
                    <a:latin typeface="Times New Roman" pitchFamily="18" charset="0"/>
                    <a:ea typeface="楷体_GB2312" pitchFamily="49" charset="-122"/>
                    <a:cs typeface="Times New Roman" pitchFamily="18" charset="0"/>
                  </a:rPr>
                  <a:t>= </a:t>
                </a:r>
                <a14:m>
                  <m:oMath xmlns:m="http://schemas.openxmlformats.org/officeDocument/2006/math">
                    <m:f>
                      <m:fPr>
                        <m:ctrlPr>
                          <a:rPr kumimoji="1" lang="en-US" altLang="zh-CN" sz="3600" b="1" i="1">
                            <a:latin typeface="Cambria Math" panose="02040503050406030204" pitchFamily="18" charset="0"/>
                            <a:ea typeface="楷体_GB2312" pitchFamily="49" charset="-122"/>
                            <a:cs typeface="Times New Roman" pitchFamily="18" charset="0"/>
                          </a:rPr>
                        </m:ctrlPr>
                      </m:fPr>
                      <m:num>
                        <m:r>
                          <a:rPr kumimoji="1" lang="en-US" altLang="zh-CN" sz="3600" b="1" i="1">
                            <a:latin typeface="Cambria Math"/>
                            <a:ea typeface="楷体_GB2312" pitchFamily="49" charset="-122"/>
                            <a:cs typeface="Times New Roman" pitchFamily="18" charset="0"/>
                          </a:rPr>
                          <m:t>𝒏</m:t>
                        </m:r>
                        <m:sSup>
                          <m:sSupPr>
                            <m:ctrlPr>
                              <a:rPr lang="en-US" altLang="zh-CN" sz="3600" b="1" i="1" dirty="0">
                                <a:latin typeface="Cambria Math" panose="02040503050406030204" pitchFamily="18" charset="0"/>
                                <a:ea typeface="黑体" pitchFamily="2" charset="-122"/>
                                <a:cs typeface="Times New Roman" pitchFamily="18" charset="0"/>
                              </a:rPr>
                            </m:ctrlPr>
                          </m:sSupPr>
                          <m:e>
                            <m:r>
                              <a:rPr lang="en-US" altLang="zh-CN" sz="3600" b="1" i="1" dirty="0">
                                <a:latin typeface="Cambria Math"/>
                                <a:ea typeface="黑体" pitchFamily="2" charset="-122"/>
                                <a:cs typeface="Times New Roman" pitchFamily="18" charset="0"/>
                              </a:rPr>
                              <m:t>𝑬</m:t>
                            </m:r>
                          </m:e>
                          <m:sup>
                            <m:r>
                              <a:rPr lang="zh-CN" altLang="en-US" sz="3600" b="1" i="1" dirty="0">
                                <a:latin typeface="Cambria Math"/>
                                <a:ea typeface="黑体" pitchFamily="2" charset="-122"/>
                                <a:cs typeface="Times New Roman" pitchFamily="18" charset="0"/>
                              </a:rPr>
                              <m:t>𝜽</m:t>
                            </m:r>
                          </m:sup>
                        </m:sSup>
                      </m:num>
                      <m:den>
                        <m:r>
                          <a:rPr kumimoji="1" lang="en-US" altLang="zh-CN" sz="3600" b="1">
                            <a:latin typeface="Cambria Math"/>
                            <a:ea typeface="楷体_GB2312" pitchFamily="49" charset="-122"/>
                            <a:cs typeface="Times New Roman" pitchFamily="18" charset="0"/>
                          </a:rPr>
                          <m:t>𝟎</m:t>
                        </m:r>
                        <m:r>
                          <a:rPr kumimoji="1" lang="en-US" altLang="zh-CN" sz="3600" b="1">
                            <a:latin typeface="Cambria Math"/>
                            <a:ea typeface="楷体_GB2312" pitchFamily="49" charset="-122"/>
                            <a:cs typeface="Times New Roman" pitchFamily="18" charset="0"/>
                          </a:rPr>
                          <m:t>.</m:t>
                        </m:r>
                        <m:r>
                          <a:rPr kumimoji="1" lang="en-US" altLang="zh-CN" sz="3600" b="1">
                            <a:latin typeface="Cambria Math"/>
                            <a:ea typeface="楷体_GB2312" pitchFamily="49" charset="-122"/>
                            <a:cs typeface="Times New Roman" pitchFamily="18" charset="0"/>
                          </a:rPr>
                          <m:t>𝟎𝟓𝟗𝟏𝟔𝐕</m:t>
                        </m:r>
                      </m:den>
                    </m:f>
                  </m:oMath>
                </a14:m>
                <a:endParaRPr lang="en-US" altLang="zh-CN" sz="3600" b="1" i="1" baseline="30000" dirty="0">
                  <a:latin typeface="Times New Roman" pitchFamily="18" charset="0"/>
                  <a:ea typeface="黑体" pitchFamily="2" charset="-122"/>
                  <a:cs typeface="Times New Roman"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3287688" y="5271453"/>
                <a:ext cx="7056784" cy="978217"/>
              </a:xfrm>
              <a:prstGeom prst="rect">
                <a:avLst/>
              </a:prstGeom>
              <a:blipFill>
                <a:blip r:embed="rId3"/>
                <a:stretch>
                  <a:fillRect b="-10000"/>
                </a:stretch>
              </a:blipFill>
            </p:spPr>
            <p:txBody>
              <a:bodyPr/>
              <a:lstStyle/>
              <a:p>
                <a:r>
                  <a:rPr lang="zh-CN" altLang="en-US">
                    <a:noFill/>
                  </a:rPr>
                  <a:t> </a:t>
                </a:r>
              </a:p>
            </p:txBody>
          </p:sp>
        </mc:Fallback>
      </mc:AlternateContent>
      <p:grpSp>
        <p:nvGrpSpPr>
          <p:cNvPr id="9" name="Group 10"/>
          <p:cNvGrpSpPr>
            <a:grpSpLocks/>
          </p:cNvGrpSpPr>
          <p:nvPr/>
        </p:nvGrpSpPr>
        <p:grpSpPr bwMode="auto">
          <a:xfrm>
            <a:off x="1637528" y="840261"/>
            <a:ext cx="2816512" cy="2267576"/>
            <a:chOff x="3585" y="2195"/>
            <a:chExt cx="2064" cy="1614"/>
          </a:xfrm>
        </p:grpSpPr>
        <p:sp>
          <p:nvSpPr>
            <p:cNvPr id="10" name="Arc 30"/>
            <p:cNvSpPr>
              <a:spLocks/>
            </p:cNvSpPr>
            <p:nvPr/>
          </p:nvSpPr>
          <p:spPr bwMode="auto">
            <a:xfrm rot="10599480">
              <a:off x="4062" y="2353"/>
              <a:ext cx="1147" cy="1141"/>
            </a:xfrm>
            <a:custGeom>
              <a:avLst/>
              <a:gdLst>
                <a:gd name="T0" fmla="*/ 0 w 41860"/>
                <a:gd name="T1" fmla="*/ 110764098 h 21600"/>
                <a:gd name="T2" fmla="*/ 79205445 w 41860"/>
                <a:gd name="T3" fmla="*/ 118344876 h 21600"/>
                <a:gd name="T4" fmla="*/ 39343513 w 41860"/>
                <a:gd name="T5" fmla="*/ 151895437 h 21600"/>
                <a:gd name="T6" fmla="*/ 0 60000 65536"/>
                <a:gd name="T7" fmla="*/ 0 60000 65536"/>
                <a:gd name="T8" fmla="*/ 0 60000 65536"/>
                <a:gd name="T9" fmla="*/ 0 w 41860"/>
                <a:gd name="T10" fmla="*/ 0 h 21600"/>
                <a:gd name="T11" fmla="*/ 41860 w 41860"/>
                <a:gd name="T12" fmla="*/ 21600 h 21600"/>
              </a:gdLst>
              <a:ahLst/>
              <a:cxnLst>
                <a:cxn ang="T6">
                  <a:pos x="T0" y="T1"/>
                </a:cxn>
                <a:cxn ang="T7">
                  <a:pos x="T2" y="T3"/>
                </a:cxn>
                <a:cxn ang="T8">
                  <a:pos x="T4" y="T5"/>
                </a:cxn>
              </a:cxnLst>
              <a:rect l="T9" t="T10" r="T11" b="T12"/>
              <a:pathLst>
                <a:path w="41860" h="21600" fill="none" extrusionOk="0">
                  <a:moveTo>
                    <a:pt x="-1" y="15750"/>
                  </a:moveTo>
                  <a:cubicBezTo>
                    <a:pt x="2620" y="6435"/>
                    <a:pt x="11116" y="-1"/>
                    <a:pt x="20793" y="0"/>
                  </a:cubicBezTo>
                  <a:cubicBezTo>
                    <a:pt x="30884" y="0"/>
                    <a:pt x="39630" y="6987"/>
                    <a:pt x="41859" y="16829"/>
                  </a:cubicBezTo>
                </a:path>
                <a:path w="41860" h="21600" stroke="0" extrusionOk="0">
                  <a:moveTo>
                    <a:pt x="-1" y="15750"/>
                  </a:moveTo>
                  <a:cubicBezTo>
                    <a:pt x="2620" y="6435"/>
                    <a:pt x="11116" y="-1"/>
                    <a:pt x="20793" y="0"/>
                  </a:cubicBezTo>
                  <a:cubicBezTo>
                    <a:pt x="30884" y="0"/>
                    <a:pt x="39630" y="6987"/>
                    <a:pt x="41859" y="16829"/>
                  </a:cubicBezTo>
                  <a:lnTo>
                    <a:pt x="20793" y="21600"/>
                  </a:lnTo>
                  <a:close/>
                </a:path>
              </a:pathLst>
            </a:custGeom>
            <a:noFill/>
            <a:ln w="38100">
              <a:solidFill>
                <a:srgbClr val="D60093"/>
              </a:solidFill>
              <a:round/>
              <a:headEnd/>
              <a:tailEnd/>
            </a:ln>
          </p:spPr>
          <p:txBody>
            <a:bodyPr rot="10800000" wrap="none" anchor="ctr"/>
            <a:lstStyle/>
            <a:p>
              <a:pPr>
                <a:lnSpc>
                  <a:spcPct val="100000"/>
                </a:lnSpc>
                <a:spcBef>
                  <a:spcPct val="0"/>
                </a:spcBef>
              </a:pPr>
              <a:endParaRPr lang="zh-CN" altLang="zh-CN" sz="2400">
                <a:latin typeface="Arial" charset="0"/>
              </a:endParaRPr>
            </a:p>
          </p:txBody>
        </p:sp>
        <p:sp>
          <p:nvSpPr>
            <p:cNvPr id="11" name="Line 19"/>
            <p:cNvSpPr>
              <a:spLocks noChangeShapeType="1"/>
            </p:cNvSpPr>
            <p:nvPr/>
          </p:nvSpPr>
          <p:spPr bwMode="auto">
            <a:xfrm>
              <a:off x="4674" y="3261"/>
              <a:ext cx="0" cy="227"/>
            </a:xfrm>
            <a:prstGeom prst="line">
              <a:avLst/>
            </a:prstGeom>
            <a:noFill/>
            <a:ln w="28575">
              <a:solidFill>
                <a:schemeClr val="tx1"/>
              </a:solidFill>
              <a:round/>
              <a:headEnd/>
              <a:tailEnd type="triangle" w="med" len="med"/>
            </a:ln>
          </p:spPr>
          <p:txBody>
            <a:bodyPr/>
            <a:lstStyle/>
            <a:p>
              <a:endParaRPr lang="zh-CN" altLang="en-US"/>
            </a:p>
          </p:txBody>
        </p:sp>
        <p:sp>
          <p:nvSpPr>
            <p:cNvPr id="12" name="Text Box 20"/>
            <p:cNvSpPr txBox="1">
              <a:spLocks noChangeArrowheads="1"/>
            </p:cNvSpPr>
            <p:nvPr/>
          </p:nvSpPr>
          <p:spPr bwMode="auto">
            <a:xfrm>
              <a:off x="4383" y="3526"/>
              <a:ext cx="643" cy="283"/>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b="1" dirty="0">
                  <a:latin typeface="楷体_GB2312" pitchFamily="49" charset="-122"/>
                  <a:ea typeface="楷体_GB2312" pitchFamily="49" charset="-122"/>
                </a:rPr>
                <a:t>平衡态</a:t>
              </a:r>
            </a:p>
          </p:txBody>
        </p:sp>
        <p:sp>
          <p:nvSpPr>
            <p:cNvPr id="13" name="Text Box 23"/>
            <p:cNvSpPr txBox="1">
              <a:spLocks noChangeArrowheads="1"/>
            </p:cNvSpPr>
            <p:nvPr/>
          </p:nvSpPr>
          <p:spPr bwMode="auto">
            <a:xfrm rot="3943533">
              <a:off x="3892" y="2702"/>
              <a:ext cx="789" cy="291"/>
            </a:xfrm>
            <a:prstGeom prst="rect">
              <a:avLst/>
            </a:prstGeom>
            <a:noFill/>
            <a:ln w="9525">
              <a:noFill/>
              <a:miter lim="800000"/>
              <a:headEnd/>
              <a:tailEnd/>
            </a:ln>
          </p:spPr>
          <p:txBody>
            <a:bodyPr wrap="none">
              <a:spAutoFit/>
            </a:bodyPr>
            <a:lstStyle/>
            <a:p>
              <a:pPr eaLnBrk="0" hangingPunct="0">
                <a:lnSpc>
                  <a:spcPct val="110000"/>
                </a:lnSpc>
                <a:spcBef>
                  <a:spcPct val="0"/>
                </a:spcBef>
              </a:pPr>
              <a:r>
                <a:rPr lang="zh-CN" altLang="en-US" b="1" dirty="0">
                  <a:latin typeface="楷体_GB2312" pitchFamily="49" charset="-122"/>
                  <a:ea typeface="楷体_GB2312" pitchFamily="49" charset="-122"/>
                </a:rPr>
                <a:t>自发过程</a:t>
              </a:r>
            </a:p>
          </p:txBody>
        </p:sp>
        <p:sp>
          <p:nvSpPr>
            <p:cNvPr id="14" name="Line 25"/>
            <p:cNvSpPr>
              <a:spLocks noChangeShapeType="1"/>
            </p:cNvSpPr>
            <p:nvPr/>
          </p:nvSpPr>
          <p:spPr bwMode="auto">
            <a:xfrm flipH="1">
              <a:off x="5082" y="2762"/>
              <a:ext cx="91" cy="379"/>
            </a:xfrm>
            <a:prstGeom prst="line">
              <a:avLst/>
            </a:prstGeom>
            <a:noFill/>
            <a:ln w="28575">
              <a:solidFill>
                <a:srgbClr val="0000FF"/>
              </a:solidFill>
              <a:round/>
              <a:headEnd/>
              <a:tailEnd type="triangle" w="med" len="med"/>
            </a:ln>
          </p:spPr>
          <p:txBody>
            <a:bodyPr/>
            <a:lstStyle/>
            <a:p>
              <a:endParaRPr lang="zh-CN" altLang="en-US"/>
            </a:p>
          </p:txBody>
        </p:sp>
        <p:sp>
          <p:nvSpPr>
            <p:cNvPr id="15" name="Text Box 26"/>
            <p:cNvSpPr txBox="1">
              <a:spLocks noChangeArrowheads="1"/>
            </p:cNvSpPr>
            <p:nvPr/>
          </p:nvSpPr>
          <p:spPr bwMode="auto">
            <a:xfrm rot="17415524">
              <a:off x="4523" y="2652"/>
              <a:ext cx="842" cy="291"/>
            </a:xfrm>
            <a:prstGeom prst="rect">
              <a:avLst/>
            </a:prstGeom>
            <a:noFill/>
            <a:ln w="9525">
              <a:noFill/>
              <a:miter lim="800000"/>
              <a:headEnd/>
              <a:tailEnd/>
            </a:ln>
          </p:spPr>
          <p:txBody>
            <a:bodyPr>
              <a:spAutoFit/>
            </a:bodyPr>
            <a:lstStyle/>
            <a:p>
              <a:pPr eaLnBrk="0" hangingPunct="0">
                <a:lnSpc>
                  <a:spcPct val="110000"/>
                </a:lnSpc>
                <a:spcBef>
                  <a:spcPct val="0"/>
                </a:spcBef>
              </a:pPr>
              <a:r>
                <a:rPr lang="zh-CN" altLang="en-US" b="1" dirty="0">
                  <a:latin typeface="楷体_GB2312" pitchFamily="49" charset="-122"/>
                  <a:ea typeface="楷体_GB2312" pitchFamily="49" charset="-122"/>
                </a:rPr>
                <a:t>自发过程</a:t>
              </a:r>
            </a:p>
          </p:txBody>
        </p:sp>
        <p:sp>
          <p:nvSpPr>
            <p:cNvPr id="16" name="Line 28"/>
            <p:cNvSpPr>
              <a:spLocks noChangeShapeType="1"/>
            </p:cNvSpPr>
            <p:nvPr/>
          </p:nvSpPr>
          <p:spPr bwMode="auto">
            <a:xfrm>
              <a:off x="3812" y="2240"/>
              <a:ext cx="0" cy="1542"/>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17" name="Line 29"/>
            <p:cNvSpPr>
              <a:spLocks noChangeShapeType="1"/>
            </p:cNvSpPr>
            <p:nvPr/>
          </p:nvSpPr>
          <p:spPr bwMode="auto">
            <a:xfrm>
              <a:off x="3812" y="3782"/>
              <a:ext cx="1837" cy="0"/>
            </a:xfrm>
            <a:prstGeom prst="line">
              <a:avLst/>
            </a:prstGeom>
            <a:ln>
              <a:headEnd/>
              <a:tailEnd/>
            </a:ln>
          </p:spPr>
          <p:style>
            <a:lnRef idx="3">
              <a:schemeClr val="accent4"/>
            </a:lnRef>
            <a:fillRef idx="0">
              <a:schemeClr val="accent4"/>
            </a:fillRef>
            <a:effectRef idx="2">
              <a:schemeClr val="accent4"/>
            </a:effectRef>
            <a:fontRef idx="minor">
              <a:schemeClr val="tx1"/>
            </a:fontRef>
          </p:style>
          <p:txBody>
            <a:bodyPr/>
            <a:lstStyle/>
            <a:p>
              <a:endParaRPr lang="zh-CN" altLang="en-US">
                <a:ln w="76200">
                  <a:solidFill>
                    <a:schemeClr val="tx1"/>
                  </a:solidFill>
                </a:ln>
              </a:endParaRPr>
            </a:p>
          </p:txBody>
        </p:sp>
        <p:sp>
          <p:nvSpPr>
            <p:cNvPr id="18" name="Text Box 31"/>
            <p:cNvSpPr txBox="1">
              <a:spLocks noChangeArrowheads="1"/>
            </p:cNvSpPr>
            <p:nvPr/>
          </p:nvSpPr>
          <p:spPr bwMode="auto">
            <a:xfrm>
              <a:off x="3585" y="2195"/>
              <a:ext cx="281" cy="307"/>
            </a:xfrm>
            <a:prstGeom prst="rect">
              <a:avLst/>
            </a:prstGeom>
            <a:noFill/>
            <a:ln w="9525">
              <a:noFill/>
              <a:miter lim="800000"/>
              <a:headEnd/>
              <a:tailEnd/>
            </a:ln>
          </p:spPr>
          <p:txBody>
            <a:bodyPr wrap="none">
              <a:spAutoFit/>
            </a:bodyPr>
            <a:lstStyle/>
            <a:p>
              <a:pPr eaLnBrk="0" hangingPunct="0">
                <a:lnSpc>
                  <a:spcPct val="110000"/>
                </a:lnSpc>
                <a:spcBef>
                  <a:spcPct val="0"/>
                </a:spcBef>
              </a:pPr>
              <a:r>
                <a:rPr lang="en-US" altLang="zh-CN" sz="2000" b="1" i="1">
                  <a:ea typeface="楷体_GB2312" pitchFamily="49" charset="-122"/>
                  <a:cs typeface="Times New Roman" pitchFamily="18" charset="0"/>
                </a:rPr>
                <a:t>G</a:t>
              </a:r>
            </a:p>
          </p:txBody>
        </p:sp>
        <p:sp>
          <p:nvSpPr>
            <p:cNvPr id="19" name="Line 22"/>
            <p:cNvSpPr>
              <a:spLocks noChangeShapeType="1"/>
            </p:cNvSpPr>
            <p:nvPr/>
          </p:nvSpPr>
          <p:spPr bwMode="auto">
            <a:xfrm>
              <a:off x="4107" y="2943"/>
              <a:ext cx="136" cy="250"/>
            </a:xfrm>
            <a:prstGeom prst="line">
              <a:avLst/>
            </a:prstGeom>
            <a:noFill/>
            <a:ln w="28575">
              <a:solidFill>
                <a:srgbClr val="0000FF"/>
              </a:solidFill>
              <a:round/>
              <a:headEnd/>
              <a:tailEnd type="triangle" w="med" len="med"/>
            </a:ln>
          </p:spPr>
          <p:txBody>
            <a:bodyPr/>
            <a:lstStyle/>
            <a:p>
              <a:endParaRPr lang="zh-CN" altLang="en-US"/>
            </a:p>
          </p:txBody>
        </p:sp>
      </p:grpSp>
    </p:spTree>
    <p:extLst>
      <p:ext uri="{BB962C8B-B14F-4D97-AF65-F5344CB8AC3E}">
        <p14:creationId xmlns:p14="http://schemas.microsoft.com/office/powerpoint/2010/main" val="32952787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例</a:t>
            </a:r>
            <a:r>
              <a:rPr lang="en-US" altLang="zh-CN" dirty="0"/>
              <a:t>8-8</a:t>
            </a:r>
            <a:endParaRPr lang="zh-CN" altLang="en-US" dirty="0"/>
          </a:p>
        </p:txBody>
      </p:sp>
      <p:sp>
        <p:nvSpPr>
          <p:cNvPr id="4" name="内容占位符 3"/>
          <p:cNvSpPr>
            <a:spLocks noGrp="1"/>
          </p:cNvSpPr>
          <p:nvPr>
            <p:ph idx="1"/>
          </p:nvPr>
        </p:nvSpPr>
        <p:spPr>
          <a:xfrm>
            <a:off x="407368" y="1840325"/>
            <a:ext cx="10801200" cy="2236747"/>
          </a:xfrm>
        </p:spPr>
        <p:txBody>
          <a:bodyPr/>
          <a:lstStyle/>
          <a:p>
            <a:pPr marL="0" indent="0">
              <a:lnSpc>
                <a:spcPct val="150000"/>
              </a:lnSpc>
              <a:buNone/>
            </a:pPr>
            <a:r>
              <a:rPr lang="zh-CN" altLang="zh-CN" sz="2000" dirty="0"/>
              <a:t>解： 按题意写出氧化还原反应及电极反应式，查出</a:t>
            </a:r>
            <a:r>
              <a:rPr lang="en-US" altLang="zh-CN" sz="2000" i="1" dirty="0"/>
              <a:t>φ</a:t>
            </a:r>
            <a:r>
              <a:rPr lang="zh-CN" altLang="zh-CN" sz="2000" i="1" baseline="30000" dirty="0"/>
              <a:t>θ</a:t>
            </a:r>
            <a:r>
              <a:rPr lang="zh-CN" altLang="zh-CN" sz="2000" dirty="0"/>
              <a:t>值：</a:t>
            </a:r>
          </a:p>
          <a:p>
            <a:pPr marL="0" indent="0">
              <a:lnSpc>
                <a:spcPct val="150000"/>
              </a:lnSpc>
              <a:buNone/>
            </a:pPr>
            <a:r>
              <a:rPr lang="pt-BR" altLang="zh-CN" sz="2000" dirty="0"/>
              <a:t>   MnO</a:t>
            </a:r>
            <a:r>
              <a:rPr lang="pt-BR" altLang="zh-CN" sz="2000" baseline="30000" dirty="0"/>
              <a:t>-</a:t>
            </a:r>
            <a:r>
              <a:rPr lang="pt-BR" altLang="zh-CN" sz="2000" baseline="-25000" dirty="0"/>
              <a:t>4</a:t>
            </a:r>
            <a:r>
              <a:rPr lang="zh-CN" altLang="zh-CN" sz="2000" dirty="0"/>
              <a:t>＋</a:t>
            </a:r>
            <a:r>
              <a:rPr lang="pt-BR" altLang="zh-CN" sz="2000" dirty="0"/>
              <a:t>5Fe</a:t>
            </a:r>
            <a:r>
              <a:rPr lang="pt-BR" altLang="zh-CN" sz="2000" baseline="30000" dirty="0"/>
              <a:t>2+</a:t>
            </a:r>
            <a:r>
              <a:rPr lang="zh-CN" altLang="zh-CN" sz="2000" dirty="0"/>
              <a:t>＋</a:t>
            </a:r>
            <a:r>
              <a:rPr lang="pt-BR" altLang="zh-CN" sz="2000" dirty="0"/>
              <a:t>8H</a:t>
            </a:r>
            <a:r>
              <a:rPr lang="pt-BR" altLang="zh-CN" sz="2000" baseline="30000" dirty="0"/>
              <a:t>+</a:t>
            </a:r>
            <a:r>
              <a:rPr lang="en-US" altLang="zh-CN" sz="2000" dirty="0"/>
              <a:t> → </a:t>
            </a:r>
            <a:r>
              <a:rPr lang="pt-BR" altLang="zh-CN" sz="2000" dirty="0"/>
              <a:t>Mn</a:t>
            </a:r>
            <a:r>
              <a:rPr lang="pt-BR" altLang="zh-CN" sz="2000" baseline="30000" dirty="0"/>
              <a:t>2+</a:t>
            </a:r>
            <a:r>
              <a:rPr lang="zh-CN" altLang="zh-CN" sz="2000" dirty="0"/>
              <a:t>＋</a:t>
            </a:r>
            <a:r>
              <a:rPr lang="pt-BR" altLang="zh-CN" sz="2000" dirty="0"/>
              <a:t>5Fe</a:t>
            </a:r>
            <a:r>
              <a:rPr lang="pt-BR" altLang="zh-CN" sz="2000" baseline="30000" dirty="0"/>
              <a:t>3+</a:t>
            </a:r>
            <a:r>
              <a:rPr lang="zh-CN" altLang="zh-CN" sz="2000" dirty="0"/>
              <a:t>＋</a:t>
            </a:r>
            <a:r>
              <a:rPr lang="pt-BR" altLang="zh-CN" sz="2000" dirty="0"/>
              <a:t>4H</a:t>
            </a:r>
            <a:r>
              <a:rPr lang="pt-BR" altLang="zh-CN" sz="2000" baseline="-25000" dirty="0"/>
              <a:t>2</a:t>
            </a:r>
            <a:r>
              <a:rPr lang="pt-BR" altLang="zh-CN" sz="2000" dirty="0"/>
              <a:t>O</a:t>
            </a:r>
            <a:endParaRPr lang="en-US" altLang="zh-CN" sz="2000" dirty="0"/>
          </a:p>
          <a:p>
            <a:pPr marL="0" indent="0">
              <a:lnSpc>
                <a:spcPct val="150000"/>
              </a:lnSpc>
              <a:buNone/>
            </a:pPr>
            <a:r>
              <a:rPr lang="pt-BR" altLang="zh-CN" sz="2000" dirty="0"/>
              <a:t>   MnO</a:t>
            </a:r>
            <a:r>
              <a:rPr lang="pt-BR" altLang="zh-CN" sz="2000" baseline="30000" dirty="0"/>
              <a:t>-</a:t>
            </a:r>
            <a:r>
              <a:rPr lang="pt-BR" altLang="zh-CN" sz="2000" baseline="-25000" dirty="0"/>
              <a:t>4</a:t>
            </a:r>
            <a:r>
              <a:rPr lang="zh-CN" altLang="zh-CN" sz="2000" dirty="0"/>
              <a:t>＋</a:t>
            </a:r>
            <a:r>
              <a:rPr lang="pt-BR" altLang="zh-CN" sz="2000" dirty="0"/>
              <a:t>8H</a:t>
            </a:r>
            <a:r>
              <a:rPr lang="pt-BR" altLang="zh-CN" sz="2000" baseline="30000" dirty="0"/>
              <a:t>+</a:t>
            </a:r>
            <a:r>
              <a:rPr lang="zh-CN" altLang="zh-CN" sz="2000" dirty="0"/>
              <a:t>＋</a:t>
            </a:r>
            <a:r>
              <a:rPr lang="pt-BR" altLang="zh-CN" sz="2000" dirty="0"/>
              <a:t>5e</a:t>
            </a:r>
            <a:r>
              <a:rPr lang="zh-CN" altLang="zh-CN" sz="2000" baseline="30000" dirty="0"/>
              <a:t>－</a:t>
            </a:r>
            <a:r>
              <a:rPr lang="en-US" altLang="zh-CN" sz="2000" dirty="0"/>
              <a:t> → </a:t>
            </a:r>
            <a:r>
              <a:rPr lang="pt-BR" altLang="zh-CN" sz="2000" dirty="0"/>
              <a:t> Mn</a:t>
            </a:r>
            <a:r>
              <a:rPr lang="pt-BR" altLang="zh-CN" sz="2000" baseline="30000" dirty="0"/>
              <a:t>2+</a:t>
            </a:r>
            <a:r>
              <a:rPr lang="pt-BR" altLang="zh-CN" sz="2000" dirty="0"/>
              <a:t> </a:t>
            </a:r>
            <a:r>
              <a:rPr lang="zh-CN" altLang="zh-CN" sz="2000" dirty="0"/>
              <a:t>＋</a:t>
            </a:r>
            <a:r>
              <a:rPr lang="pt-BR" altLang="zh-CN" sz="2000" dirty="0"/>
              <a:t> 4H</a:t>
            </a:r>
            <a:r>
              <a:rPr lang="pt-BR" altLang="zh-CN" sz="2000" baseline="-25000" dirty="0"/>
              <a:t>2</a:t>
            </a:r>
            <a:r>
              <a:rPr lang="pt-BR" altLang="zh-CN" sz="2000" dirty="0"/>
              <a:t>O         </a:t>
            </a:r>
            <a:r>
              <a:rPr lang="en-US" altLang="zh-CN" sz="2000" i="1" dirty="0"/>
              <a:t>φ</a:t>
            </a:r>
            <a:r>
              <a:rPr lang="zh-CN" altLang="zh-CN" sz="2000" i="1" baseline="30000" dirty="0"/>
              <a:t>θ</a:t>
            </a:r>
            <a:r>
              <a:rPr lang="pt-BR" altLang="zh-CN" sz="2000" dirty="0"/>
              <a:t> (MnO</a:t>
            </a:r>
            <a:r>
              <a:rPr lang="pt-BR" altLang="zh-CN" sz="2000" baseline="-25000" dirty="0"/>
              <a:t>4</a:t>
            </a:r>
            <a:r>
              <a:rPr lang="pt-BR" altLang="zh-CN" sz="2000" baseline="30000" dirty="0"/>
              <a:t>-</a:t>
            </a:r>
            <a:r>
              <a:rPr lang="pt-BR" altLang="zh-CN" sz="2000" dirty="0"/>
              <a:t>/Mn</a:t>
            </a:r>
            <a:r>
              <a:rPr lang="pt-BR" altLang="zh-CN" sz="2000" baseline="30000" dirty="0"/>
              <a:t>2+</a:t>
            </a:r>
            <a:r>
              <a:rPr lang="pt-BR" altLang="zh-CN" sz="2000" dirty="0"/>
              <a:t>)= 1.507 V</a:t>
            </a:r>
            <a:endParaRPr lang="zh-CN" altLang="zh-CN" sz="2000" dirty="0"/>
          </a:p>
          <a:p>
            <a:pPr marL="0" indent="0">
              <a:lnSpc>
                <a:spcPct val="150000"/>
              </a:lnSpc>
              <a:buNone/>
            </a:pPr>
            <a:r>
              <a:rPr lang="pt-BR" altLang="zh-CN" sz="2000" dirty="0"/>
              <a:t>   Fe</a:t>
            </a:r>
            <a:r>
              <a:rPr lang="pt-BR" altLang="zh-CN" sz="2000" baseline="30000" dirty="0"/>
              <a:t>3+</a:t>
            </a:r>
            <a:r>
              <a:rPr lang="zh-CN" altLang="zh-CN" sz="2000" dirty="0"/>
              <a:t>＋</a:t>
            </a:r>
            <a:r>
              <a:rPr lang="pt-BR" altLang="zh-CN" sz="2000" dirty="0"/>
              <a:t>e</a:t>
            </a:r>
            <a:r>
              <a:rPr lang="zh-CN" altLang="zh-CN" sz="2000" baseline="30000" dirty="0"/>
              <a:t>－ </a:t>
            </a:r>
            <a:r>
              <a:rPr lang="en-US" altLang="zh-CN" sz="2000" dirty="0"/>
              <a:t> → </a:t>
            </a:r>
            <a:r>
              <a:rPr lang="pt-BR" altLang="zh-CN" sz="2000" dirty="0"/>
              <a:t> Fe</a:t>
            </a:r>
            <a:r>
              <a:rPr lang="pt-BR" altLang="zh-CN" sz="2000" baseline="30000" dirty="0"/>
              <a:t>2+</a:t>
            </a:r>
            <a:r>
              <a:rPr lang="pt-BR" altLang="zh-CN" sz="2000" dirty="0"/>
              <a:t>                                      </a:t>
            </a:r>
            <a:r>
              <a:rPr lang="en-US" altLang="zh-CN" sz="2000" i="1" dirty="0"/>
              <a:t>φ</a:t>
            </a:r>
            <a:r>
              <a:rPr lang="zh-CN" altLang="zh-CN" sz="2000" i="1" baseline="30000" dirty="0"/>
              <a:t>θ</a:t>
            </a:r>
            <a:r>
              <a:rPr lang="pt-BR" altLang="zh-CN" sz="2000" dirty="0"/>
              <a:t> (Fe</a:t>
            </a:r>
            <a:r>
              <a:rPr lang="pt-BR" altLang="zh-CN" sz="2000" baseline="30000" dirty="0"/>
              <a:t>3+</a:t>
            </a:r>
            <a:r>
              <a:rPr lang="pt-BR" altLang="zh-CN" sz="2000" dirty="0"/>
              <a:t>/Fe</a:t>
            </a:r>
            <a:r>
              <a:rPr lang="pt-BR" altLang="zh-CN" sz="2000" baseline="30000" dirty="0"/>
              <a:t>2+</a:t>
            </a:r>
            <a:r>
              <a:rPr lang="pt-BR" altLang="zh-CN" sz="2000" dirty="0"/>
              <a:t>) = 0.771 V</a:t>
            </a:r>
            <a:endParaRPr lang="zh-CN" altLang="en-US" sz="2000" dirty="0"/>
          </a:p>
        </p:txBody>
      </p:sp>
      <p:sp>
        <p:nvSpPr>
          <p:cNvPr id="3" name="矩形 2"/>
          <p:cNvSpPr/>
          <p:nvPr/>
        </p:nvSpPr>
        <p:spPr>
          <a:xfrm>
            <a:off x="263351" y="692696"/>
            <a:ext cx="11911715" cy="1200329"/>
          </a:xfrm>
          <a:prstGeom prst="rect">
            <a:avLst/>
          </a:prstGeom>
        </p:spPr>
        <p:txBody>
          <a:bodyPr wrap="square">
            <a:spAutoFit/>
          </a:bodyPr>
          <a:lstStyle/>
          <a:p>
            <a:pPr>
              <a:lnSpc>
                <a:spcPct val="150000"/>
              </a:lnSpc>
            </a:pPr>
            <a:r>
              <a:rPr lang="zh-CN" altLang="zh-CN" sz="2400" b="1" dirty="0"/>
              <a:t>当加</a:t>
            </a:r>
            <a:r>
              <a:rPr lang="en-US" altLang="zh-CN" sz="2400" b="1" dirty="0"/>
              <a:t>KMnO</a:t>
            </a:r>
            <a:r>
              <a:rPr lang="en-US" altLang="zh-CN" sz="2400" b="1" baseline="-25000" dirty="0"/>
              <a:t>4</a:t>
            </a:r>
            <a:r>
              <a:rPr lang="zh-CN" altLang="zh-CN" sz="2400" b="1" dirty="0"/>
              <a:t>的酸性溶液于</a:t>
            </a:r>
            <a:r>
              <a:rPr lang="en-US" altLang="zh-CN" sz="2400" b="1" dirty="0"/>
              <a:t>FeSO</a:t>
            </a:r>
            <a:r>
              <a:rPr lang="en-US" altLang="zh-CN" sz="2400" b="1" baseline="-25000" dirty="0"/>
              <a:t>4</a:t>
            </a:r>
            <a:r>
              <a:rPr lang="zh-CN" altLang="zh-CN" sz="2400" b="1" dirty="0"/>
              <a:t>溶液时，是否会发生氧化还原反应？（设温度为</a:t>
            </a:r>
            <a:r>
              <a:rPr lang="en-US" altLang="zh-CN" sz="2400" b="1" dirty="0"/>
              <a:t>298 K</a:t>
            </a:r>
            <a:r>
              <a:rPr lang="zh-CN" altLang="zh-CN" sz="2400" b="1" dirty="0"/>
              <a:t>，各种离子浓度为</a:t>
            </a:r>
            <a:r>
              <a:rPr lang="en-US" altLang="zh-CN" sz="2400" b="1" dirty="0"/>
              <a:t>0.100 mol·L</a:t>
            </a:r>
            <a:r>
              <a:rPr lang="en-US" altLang="zh-CN" sz="2400" b="1" baseline="30000" dirty="0"/>
              <a:t>-1</a:t>
            </a:r>
            <a:r>
              <a:rPr lang="zh-CN" altLang="zh-CN" sz="2400" b="1" dirty="0"/>
              <a:t>）</a:t>
            </a:r>
            <a:endParaRPr lang="zh-CN" altLang="en-US" sz="2400" b="1" dirty="0"/>
          </a:p>
        </p:txBody>
      </p:sp>
      <p:graphicFrame>
        <p:nvGraphicFramePr>
          <p:cNvPr id="7" name="对象 6"/>
          <p:cNvGraphicFramePr>
            <a:graphicFrameLocks noChangeAspect="1"/>
          </p:cNvGraphicFramePr>
          <p:nvPr>
            <p:extLst>
              <p:ext uri="{D42A27DB-BD31-4B8C-83A1-F6EECF244321}">
                <p14:modId xmlns:p14="http://schemas.microsoft.com/office/powerpoint/2010/main" val="3202138816"/>
              </p:ext>
            </p:extLst>
          </p:nvPr>
        </p:nvGraphicFramePr>
        <p:xfrm>
          <a:off x="249487" y="4265062"/>
          <a:ext cx="5904656" cy="1399827"/>
        </p:xfrm>
        <a:graphic>
          <a:graphicData uri="http://schemas.openxmlformats.org/presentationml/2006/ole">
            <mc:AlternateContent xmlns:mc="http://schemas.openxmlformats.org/markup-compatibility/2006">
              <mc:Choice xmlns:v="urn:schemas-microsoft-com:vml" Requires="v">
                <p:oleObj spid="_x0000_s47347" name="公式" r:id="rId3" imgW="3441600" imgH="812520" progId="Equation.3">
                  <p:embed/>
                </p:oleObj>
              </mc:Choice>
              <mc:Fallback>
                <p:oleObj name="公式" r:id="rId3" imgW="3441600" imgH="812520" progId="Equation.3">
                  <p:embed/>
                  <p:pic>
                    <p:nvPicPr>
                      <p:cNvPr id="0" name="Object 8"/>
                      <p:cNvPicPr>
                        <a:picLocks noChangeAspect="1" noChangeArrowheads="1"/>
                      </p:cNvPicPr>
                      <p:nvPr/>
                    </p:nvPicPr>
                    <p:blipFill>
                      <a:blip r:embed="rId4"/>
                      <a:srcRect/>
                      <a:stretch>
                        <a:fillRect/>
                      </a:stretch>
                    </p:blipFill>
                    <p:spPr bwMode="auto">
                      <a:xfrm>
                        <a:off x="249487" y="4265062"/>
                        <a:ext cx="5904656" cy="1399827"/>
                      </a:xfrm>
                      <a:prstGeom prst="rect">
                        <a:avLst/>
                      </a:prstGeom>
                      <a:noFill/>
                      <a:ln>
                        <a:noFill/>
                      </a:ln>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094887321"/>
              </p:ext>
            </p:extLst>
          </p:nvPr>
        </p:nvGraphicFramePr>
        <p:xfrm>
          <a:off x="6219208" y="4109719"/>
          <a:ext cx="5924835" cy="1519256"/>
        </p:xfrm>
        <a:graphic>
          <a:graphicData uri="http://schemas.openxmlformats.org/presentationml/2006/ole">
            <mc:AlternateContent xmlns:mc="http://schemas.openxmlformats.org/markup-compatibility/2006">
              <mc:Choice xmlns:v="urn:schemas-microsoft-com:vml" Requires="v">
                <p:oleObj spid="_x0000_s47348" name="公式" r:id="rId5" imgW="3479760" imgH="888840" progId="Equation.3">
                  <p:embed/>
                </p:oleObj>
              </mc:Choice>
              <mc:Fallback>
                <p:oleObj name="公式" r:id="rId5" imgW="3479760" imgH="888840" progId="Equation.3">
                  <p:embed/>
                  <p:pic>
                    <p:nvPicPr>
                      <p:cNvPr id="0" name="对象 6"/>
                      <p:cNvPicPr>
                        <a:picLocks noChangeAspect="1" noChangeArrowheads="1"/>
                      </p:cNvPicPr>
                      <p:nvPr/>
                    </p:nvPicPr>
                    <p:blipFill>
                      <a:blip r:embed="rId6"/>
                      <a:srcRect/>
                      <a:stretch>
                        <a:fillRect/>
                      </a:stretch>
                    </p:blipFill>
                    <p:spPr bwMode="auto">
                      <a:xfrm>
                        <a:off x="6219208" y="4109719"/>
                        <a:ext cx="5924835" cy="1519256"/>
                      </a:xfrm>
                      <a:prstGeom prst="rect">
                        <a:avLst/>
                      </a:prstGeom>
                      <a:noFill/>
                      <a:ln>
                        <a:noFill/>
                      </a:ln>
                    </p:spPr>
                  </p:pic>
                </p:oleObj>
              </mc:Fallback>
            </mc:AlternateContent>
          </a:graphicData>
        </a:graphic>
      </p:graphicFrame>
      <p:sp>
        <p:nvSpPr>
          <p:cNvPr id="5" name="灯片编号占位符 4"/>
          <p:cNvSpPr>
            <a:spLocks noGrp="1"/>
          </p:cNvSpPr>
          <p:nvPr>
            <p:ph type="sldNum" sz="quarter" idx="10"/>
          </p:nvPr>
        </p:nvSpPr>
        <p:spPr/>
        <p:txBody>
          <a:bodyPr/>
          <a:lstStyle/>
          <a:p>
            <a:fld id="{0C913308-F349-4B6D-A68A-DD1791B4A57B}" type="slidenum">
              <a:rPr lang="zh-CN" altLang="en-US" smtClean="0"/>
              <a:pPr/>
              <a:t>36</a:t>
            </a:fld>
            <a:endParaRPr lang="zh-CN" altLang="en-US"/>
          </a:p>
        </p:txBody>
      </p:sp>
    </p:spTree>
    <p:extLst>
      <p:ext uri="{BB962C8B-B14F-4D97-AF65-F5344CB8AC3E}">
        <p14:creationId xmlns:p14="http://schemas.microsoft.com/office/powerpoint/2010/main" val="28964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arn(inVertic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arn(inVertic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barn(inVertical)">
                                      <p:cBhvr>
                                        <p:cTn id="22" dur="500"/>
                                        <p:tgtEl>
                                          <p:spTgt spid="4">
                                            <p:txEl>
                                              <p:pRg st="3" end="3"/>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par>
                                <p:cTn id="26" presetID="16" presetClass="entr" presetSubtype="21"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0" y="908720"/>
            <a:ext cx="11665296" cy="4525963"/>
          </a:xfrm>
        </p:spPr>
        <p:txBody>
          <a:bodyPr/>
          <a:lstStyle/>
          <a:p>
            <a:pPr>
              <a:lnSpc>
                <a:spcPct val="200000"/>
              </a:lnSpc>
            </a:pPr>
            <a:r>
              <a:rPr lang="zh-CN" altLang="zh-CN" sz="2800" dirty="0"/>
              <a:t>在</a:t>
            </a:r>
            <a:r>
              <a:rPr lang="pt-BR" altLang="zh-CN" sz="2800" dirty="0"/>
              <a:t>Ag</a:t>
            </a:r>
            <a:r>
              <a:rPr lang="pt-BR" altLang="zh-CN" sz="2800" baseline="30000" dirty="0"/>
              <a:t>+</a:t>
            </a:r>
            <a:r>
              <a:rPr lang="zh-CN" altLang="zh-CN" sz="2800" dirty="0"/>
              <a:t>、</a:t>
            </a:r>
            <a:r>
              <a:rPr lang="pt-BR" altLang="zh-CN" sz="2800" dirty="0"/>
              <a:t>Cu</a:t>
            </a:r>
            <a:r>
              <a:rPr lang="pt-BR" altLang="zh-CN" sz="2800" baseline="30000" dirty="0"/>
              <a:t>2+</a:t>
            </a:r>
            <a:r>
              <a:rPr lang="zh-CN" altLang="zh-CN" sz="2800" dirty="0"/>
              <a:t>浓度分别为</a:t>
            </a:r>
            <a:r>
              <a:rPr lang="pt-BR" altLang="zh-CN" sz="2800" dirty="0"/>
              <a:t>1.00×10</a:t>
            </a:r>
            <a:r>
              <a:rPr lang="pt-BR" altLang="zh-CN" sz="2800" baseline="30000" dirty="0"/>
              <a:t>-2</a:t>
            </a:r>
            <a:r>
              <a:rPr lang="pt-BR" altLang="zh-CN" sz="2800" dirty="0"/>
              <a:t> mol·L</a:t>
            </a:r>
            <a:r>
              <a:rPr lang="pt-BR" altLang="zh-CN" sz="2800" baseline="30000" dirty="0"/>
              <a:t>-1</a:t>
            </a:r>
            <a:r>
              <a:rPr lang="zh-CN" altLang="zh-CN" sz="2800" dirty="0"/>
              <a:t>和</a:t>
            </a:r>
            <a:r>
              <a:rPr lang="pt-BR" altLang="zh-CN" sz="2800" dirty="0"/>
              <a:t>1.00 mol·L</a:t>
            </a:r>
            <a:r>
              <a:rPr lang="pt-BR" altLang="zh-CN" sz="2800" baseline="30000" dirty="0"/>
              <a:t>-1</a:t>
            </a:r>
            <a:r>
              <a:rPr lang="zh-CN" altLang="zh-CN" sz="2800" dirty="0"/>
              <a:t>的溶液中加入铁粉，哪一种金属被先还原？当第二种金属离被还原时，第一种金属离子在溶液中的浓度为多少？已知</a:t>
            </a:r>
            <a:r>
              <a:rPr lang="en-US" altLang="zh-CN" sz="2800" i="1" dirty="0" err="1"/>
              <a:t>φ</a:t>
            </a:r>
            <a:r>
              <a:rPr lang="en-US" altLang="zh-CN" sz="2800" baseline="30000" dirty="0" err="1"/>
              <a:t>θ</a:t>
            </a:r>
            <a:r>
              <a:rPr lang="pt-BR" altLang="zh-CN" sz="2800" dirty="0"/>
              <a:t>(Cu</a:t>
            </a:r>
            <a:r>
              <a:rPr lang="pt-BR" altLang="zh-CN" sz="2800" baseline="30000" dirty="0"/>
              <a:t>2+</a:t>
            </a:r>
            <a:r>
              <a:rPr lang="pt-BR" altLang="zh-CN" sz="2800" dirty="0"/>
              <a:t>/Cu) = 0.341 9 V</a:t>
            </a:r>
            <a:r>
              <a:rPr lang="zh-CN" altLang="zh-CN" sz="2800" dirty="0"/>
              <a:t>，</a:t>
            </a:r>
            <a:r>
              <a:rPr lang="en-US" altLang="zh-CN" sz="2800" i="1" dirty="0" err="1"/>
              <a:t>φ</a:t>
            </a:r>
            <a:r>
              <a:rPr lang="en-US" altLang="zh-CN" sz="2800" baseline="30000" dirty="0" err="1"/>
              <a:t>θ</a:t>
            </a:r>
            <a:r>
              <a:rPr lang="pt-BR" altLang="zh-CN" sz="2800" dirty="0"/>
              <a:t>(Ag</a:t>
            </a:r>
            <a:r>
              <a:rPr lang="pt-BR" altLang="zh-CN" sz="2800" baseline="30000" dirty="0"/>
              <a:t>+</a:t>
            </a:r>
            <a:r>
              <a:rPr lang="pt-BR" altLang="zh-CN" sz="2800" dirty="0"/>
              <a:t>/Ag) = 0.799 6 V</a:t>
            </a:r>
            <a:r>
              <a:rPr lang="zh-CN" altLang="zh-CN" sz="2800" dirty="0"/>
              <a:t>。</a:t>
            </a:r>
            <a:endParaRPr lang="zh-CN" altLang="en-US" sz="2800" dirty="0"/>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37</a:t>
            </a:fld>
            <a:endParaRPr lang="zh-CN" altLang="en-US"/>
          </a:p>
        </p:txBody>
      </p:sp>
    </p:spTree>
    <p:extLst>
      <p:ext uri="{BB962C8B-B14F-4D97-AF65-F5344CB8AC3E}">
        <p14:creationId xmlns:p14="http://schemas.microsoft.com/office/powerpoint/2010/main" val="3256077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38</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08526784"/>
              </p:ext>
            </p:extLst>
          </p:nvPr>
        </p:nvGraphicFramePr>
        <p:xfrm>
          <a:off x="191344" y="944724"/>
          <a:ext cx="11860899" cy="5076564"/>
        </p:xfrm>
        <a:graphic>
          <a:graphicData uri="http://schemas.openxmlformats.org/presentationml/2006/ole">
            <mc:AlternateContent xmlns:mc="http://schemas.openxmlformats.org/markup-compatibility/2006">
              <mc:Choice xmlns:v="urn:schemas-microsoft-com:vml" Requires="v">
                <p:oleObj spid="_x0000_s64559" name="Document" r:id="rId3" imgW="5540204" imgH="2278495" progId="Word.Document.8">
                  <p:embed/>
                </p:oleObj>
              </mc:Choice>
              <mc:Fallback>
                <p:oleObj name="Document" r:id="rId3" imgW="5540204" imgH="2278495" progId="Word.Document.8">
                  <p:embed/>
                  <p:pic>
                    <p:nvPicPr>
                      <p:cNvPr id="0" name=""/>
                      <p:cNvPicPr/>
                      <p:nvPr/>
                    </p:nvPicPr>
                    <p:blipFill>
                      <a:blip r:embed="rId4"/>
                      <a:stretch>
                        <a:fillRect/>
                      </a:stretch>
                    </p:blipFill>
                    <p:spPr>
                      <a:xfrm>
                        <a:off x="191344" y="944724"/>
                        <a:ext cx="11860899" cy="5076564"/>
                      </a:xfrm>
                      <a:prstGeom prst="rect">
                        <a:avLst/>
                      </a:prstGeom>
                    </p:spPr>
                  </p:pic>
                </p:oleObj>
              </mc:Fallback>
            </mc:AlternateContent>
          </a:graphicData>
        </a:graphic>
      </p:graphicFrame>
    </p:spTree>
    <p:extLst>
      <p:ext uri="{BB962C8B-B14F-4D97-AF65-F5344CB8AC3E}">
        <p14:creationId xmlns:p14="http://schemas.microsoft.com/office/powerpoint/2010/main" val="3742859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（四） 计算原电池的电池电动势</a:t>
            </a:r>
            <a:r>
              <a:rPr lang="en-US" altLang="zh-CN" dirty="0"/>
              <a:t> </a:t>
            </a:r>
            <a:endParaRPr lang="zh-CN" altLang="en-US" dirty="0"/>
          </a:p>
        </p:txBody>
      </p:sp>
      <p:sp>
        <p:nvSpPr>
          <p:cNvPr id="3" name="矩形 2"/>
          <p:cNvSpPr/>
          <p:nvPr/>
        </p:nvSpPr>
        <p:spPr>
          <a:xfrm>
            <a:off x="445840" y="688370"/>
            <a:ext cx="10081120" cy="2236574"/>
          </a:xfrm>
          <a:prstGeom prst="rect">
            <a:avLst/>
          </a:prstGeom>
        </p:spPr>
        <p:txBody>
          <a:bodyPr wrap="square">
            <a:spAutoFit/>
          </a:bodyPr>
          <a:lstStyle/>
          <a:p>
            <a:pPr>
              <a:lnSpc>
                <a:spcPct val="150000"/>
              </a:lnSpc>
            </a:pPr>
            <a:r>
              <a:rPr lang="zh-CN" altLang="zh-CN" sz="2400" b="1" dirty="0"/>
              <a:t>将</a:t>
            </a:r>
            <a:r>
              <a:rPr lang="pt-BR" altLang="zh-CN" sz="2400" b="1" dirty="0"/>
              <a:t>Cu</a:t>
            </a:r>
            <a:r>
              <a:rPr lang="zh-CN" altLang="zh-CN" sz="2400" b="1" dirty="0"/>
              <a:t>片插入盛有</a:t>
            </a:r>
            <a:r>
              <a:rPr lang="pt-BR" altLang="zh-CN" sz="2400" b="1" dirty="0"/>
              <a:t>0.5mol∙L</a:t>
            </a:r>
            <a:r>
              <a:rPr lang="pt-BR" altLang="zh-CN" sz="2400" b="1" baseline="30000" dirty="0"/>
              <a:t>-1</a:t>
            </a:r>
            <a:r>
              <a:rPr lang="zh-CN" altLang="zh-CN" sz="2400" b="1" dirty="0"/>
              <a:t>的</a:t>
            </a:r>
            <a:r>
              <a:rPr lang="pt-BR" altLang="zh-CN" sz="2400" b="1" dirty="0"/>
              <a:t>CuSO</a:t>
            </a:r>
            <a:r>
              <a:rPr lang="pt-BR" altLang="zh-CN" sz="2400" b="1" baseline="-25000" dirty="0"/>
              <a:t>4</a:t>
            </a:r>
            <a:r>
              <a:rPr lang="zh-CN" altLang="zh-CN" sz="2400" b="1" dirty="0"/>
              <a:t>溶液的烧杯中，</a:t>
            </a:r>
            <a:r>
              <a:rPr lang="pt-BR" altLang="zh-CN" sz="2400" b="1" dirty="0"/>
              <a:t>Ag</a:t>
            </a:r>
            <a:r>
              <a:rPr lang="zh-CN" altLang="zh-CN" sz="2400" b="1" dirty="0"/>
              <a:t>片插入盛有</a:t>
            </a:r>
            <a:r>
              <a:rPr lang="pt-BR" altLang="zh-CN" sz="2400" b="1" dirty="0"/>
              <a:t>0.5mol∙L</a:t>
            </a:r>
            <a:r>
              <a:rPr lang="pt-BR" altLang="zh-CN" sz="2400" b="1" baseline="30000" dirty="0"/>
              <a:t>-1</a:t>
            </a:r>
            <a:r>
              <a:rPr lang="zh-CN" altLang="zh-CN" sz="2400" b="1" dirty="0"/>
              <a:t>的</a:t>
            </a:r>
            <a:r>
              <a:rPr lang="pt-BR" altLang="zh-CN" sz="2400" b="1" dirty="0"/>
              <a:t>AgNO</a:t>
            </a:r>
            <a:r>
              <a:rPr lang="pt-BR" altLang="zh-CN" sz="2400" b="1" baseline="-25000" dirty="0"/>
              <a:t>3</a:t>
            </a:r>
            <a:r>
              <a:rPr lang="zh-CN" altLang="zh-CN" sz="2400" b="1" dirty="0"/>
              <a:t>溶液的烧杯中。</a:t>
            </a:r>
          </a:p>
          <a:p>
            <a:pPr>
              <a:lnSpc>
                <a:spcPct val="150000"/>
              </a:lnSpc>
            </a:pPr>
            <a:r>
              <a:rPr lang="zh-CN" altLang="zh-CN" sz="2400" b="1" dirty="0"/>
              <a:t>（</a:t>
            </a:r>
            <a:r>
              <a:rPr lang="en-US" altLang="zh-CN" sz="2400" b="1" dirty="0"/>
              <a:t>1</a:t>
            </a:r>
            <a:r>
              <a:rPr lang="zh-CN" altLang="zh-CN" sz="2400" b="1" dirty="0"/>
              <a:t>）写出该原电池的符号；</a:t>
            </a:r>
          </a:p>
          <a:p>
            <a:pPr>
              <a:lnSpc>
                <a:spcPct val="150000"/>
              </a:lnSpc>
            </a:pPr>
            <a:r>
              <a:rPr lang="zh-CN" altLang="zh-CN" sz="2400" b="1" dirty="0"/>
              <a:t>（</a:t>
            </a:r>
            <a:r>
              <a:rPr lang="en-US" altLang="zh-CN" sz="2400" b="1" dirty="0"/>
              <a:t>2</a:t>
            </a:r>
            <a:r>
              <a:rPr lang="zh-CN" altLang="zh-CN" sz="2400" b="1" dirty="0"/>
              <a:t>）写出电极反应和电池反应，并计算反应的平衡常数和电池的电动势；</a:t>
            </a:r>
            <a:endParaRPr lang="zh-CN" altLang="en-US" sz="2400" b="1" dirty="0"/>
          </a:p>
        </p:txBody>
      </p:sp>
      <p:graphicFrame>
        <p:nvGraphicFramePr>
          <p:cNvPr id="4" name="对象 3"/>
          <p:cNvGraphicFramePr>
            <a:graphicFrameLocks noChangeAspect="1"/>
          </p:cNvGraphicFramePr>
          <p:nvPr>
            <p:extLst>
              <p:ext uri="{D42A27DB-BD31-4B8C-83A1-F6EECF244321}">
                <p14:modId xmlns:p14="http://schemas.microsoft.com/office/powerpoint/2010/main" val="179688816"/>
              </p:ext>
            </p:extLst>
          </p:nvPr>
        </p:nvGraphicFramePr>
        <p:xfrm>
          <a:off x="1751013" y="2924175"/>
          <a:ext cx="8848725" cy="4043363"/>
        </p:xfrm>
        <a:graphic>
          <a:graphicData uri="http://schemas.openxmlformats.org/presentationml/2006/ole">
            <mc:AlternateContent xmlns:mc="http://schemas.openxmlformats.org/markup-compatibility/2006">
              <mc:Choice xmlns:v="urn:schemas-microsoft-com:vml" Requires="v">
                <p:oleObj spid="_x0000_s51290" name="Document" r:id="rId3" imgW="5196528" imgH="2373036" progId="Word.Document.8">
                  <p:embed/>
                </p:oleObj>
              </mc:Choice>
              <mc:Fallback>
                <p:oleObj name="Document" r:id="rId3" imgW="5196528" imgH="2373036" progId="Word.Document.8">
                  <p:embed/>
                  <p:pic>
                    <p:nvPicPr>
                      <p:cNvPr id="0" name=""/>
                      <p:cNvPicPr/>
                      <p:nvPr/>
                    </p:nvPicPr>
                    <p:blipFill>
                      <a:blip r:embed="rId4"/>
                      <a:stretch>
                        <a:fillRect/>
                      </a:stretch>
                    </p:blipFill>
                    <p:spPr>
                      <a:xfrm>
                        <a:off x="1751013" y="2924175"/>
                        <a:ext cx="8848725" cy="4043363"/>
                      </a:xfrm>
                      <a:prstGeom prst="rect">
                        <a:avLst/>
                      </a:prstGeom>
                    </p:spPr>
                  </p:pic>
                </p:oleObj>
              </mc:Fallback>
            </mc:AlternateContent>
          </a:graphicData>
        </a:graphic>
      </p:graphicFrame>
    </p:spTree>
    <p:extLst>
      <p:ext uri="{BB962C8B-B14F-4D97-AF65-F5344CB8AC3E}">
        <p14:creationId xmlns:p14="http://schemas.microsoft.com/office/powerpoint/2010/main" val="22952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9" name="Rectangle 9"/>
          <p:cNvSpPr>
            <a:spLocks noChangeArrowheads="1"/>
          </p:cNvSpPr>
          <p:nvPr/>
        </p:nvSpPr>
        <p:spPr bwMode="auto">
          <a:xfrm>
            <a:off x="407368" y="836712"/>
            <a:ext cx="10153128" cy="522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30000"/>
              </a:lnSpc>
              <a:spcBef>
                <a:spcPct val="50000"/>
              </a:spcBef>
              <a:buClr>
                <a:schemeClr val="accent1"/>
              </a:buClr>
              <a:buSzPct val="90000"/>
              <a:buFont typeface="Monotype Sorts" pitchFamily="2" charset="2"/>
              <a:buNone/>
            </a:pPr>
            <a:r>
              <a:rPr lang="zh-CN" altLang="en-US" sz="2400" b="1" dirty="0">
                <a:latin typeface="黑体" pitchFamily="49" charset="-122"/>
                <a:ea typeface="黑体" pitchFamily="49" charset="-122"/>
              </a:rPr>
              <a:t>氧化还原概念的发展</a:t>
            </a:r>
            <a:r>
              <a:rPr lang="zh-CN" altLang="en-US" sz="2400" b="1" dirty="0"/>
              <a:t>      </a:t>
            </a:r>
          </a:p>
          <a:p>
            <a:pPr>
              <a:lnSpc>
                <a:spcPct val="130000"/>
              </a:lnSpc>
              <a:spcBef>
                <a:spcPct val="50000"/>
              </a:spcBef>
              <a:buClr>
                <a:schemeClr val="accent1"/>
              </a:buClr>
              <a:buSzPct val="90000"/>
              <a:buFont typeface="Monotype Sorts" pitchFamily="2" charset="2"/>
              <a:buNone/>
            </a:pPr>
            <a:r>
              <a:rPr lang="zh-CN" altLang="en-US" sz="2400" b="1" dirty="0">
                <a:latin typeface="宋体" pitchFamily="2" charset="-122"/>
              </a:rPr>
              <a:t>起先  </a:t>
            </a:r>
            <a:r>
              <a:rPr lang="en-US" altLang="zh-CN" sz="2400" b="1" dirty="0"/>
              <a:t>2Mg(s)+O</a:t>
            </a:r>
            <a:r>
              <a:rPr lang="en-US" altLang="zh-CN" sz="2400" b="1" baseline="-25000" dirty="0"/>
              <a:t>2</a:t>
            </a:r>
            <a:r>
              <a:rPr lang="en-US" altLang="zh-CN" sz="2400" b="1" dirty="0"/>
              <a:t>(g) = 2MgO(s)</a:t>
            </a:r>
            <a:r>
              <a:rPr lang="en-US" altLang="zh-CN" sz="2400" b="1" dirty="0">
                <a:latin typeface="宋体" pitchFamily="2" charset="-122"/>
              </a:rPr>
              <a:t>        </a:t>
            </a:r>
            <a:r>
              <a:rPr lang="zh-CN" altLang="en-US" sz="2400" b="1" dirty="0">
                <a:latin typeface="宋体" pitchFamily="2" charset="-122"/>
              </a:rPr>
              <a:t>与氧结合</a:t>
            </a:r>
            <a:endParaRPr lang="en-US" altLang="zh-CN" sz="2400" b="1" dirty="0">
              <a:latin typeface="宋体" pitchFamily="2" charset="-122"/>
            </a:endParaRPr>
          </a:p>
          <a:p>
            <a:pPr>
              <a:lnSpc>
                <a:spcPct val="130000"/>
              </a:lnSpc>
              <a:spcBef>
                <a:spcPct val="50000"/>
              </a:spcBef>
              <a:buClr>
                <a:schemeClr val="accent1"/>
              </a:buClr>
              <a:buSzPct val="90000"/>
              <a:buFont typeface="Monotype Sorts" pitchFamily="2" charset="2"/>
              <a:buNone/>
            </a:pPr>
            <a:endParaRPr lang="zh-CN" altLang="en-US" sz="2400" b="1" dirty="0">
              <a:latin typeface="宋体" pitchFamily="2" charset="-122"/>
            </a:endParaRPr>
          </a:p>
          <a:p>
            <a:pPr>
              <a:lnSpc>
                <a:spcPct val="130000"/>
              </a:lnSpc>
              <a:spcBef>
                <a:spcPct val="50000"/>
              </a:spcBef>
              <a:buClr>
                <a:schemeClr val="accent1"/>
              </a:buClr>
              <a:buSzPct val="90000"/>
              <a:buFont typeface="Monotype Sorts" pitchFamily="2" charset="2"/>
              <a:buNone/>
            </a:pPr>
            <a:r>
              <a:rPr lang="zh-CN" altLang="en-US" sz="2400" b="1" dirty="0">
                <a:latin typeface="宋体" pitchFamily="2" charset="-122"/>
              </a:rPr>
              <a:t>后来   </a:t>
            </a:r>
            <a:r>
              <a:rPr lang="en-US" altLang="zh-CN" sz="2400" b="1" dirty="0"/>
              <a:t>Mg→Mg</a:t>
            </a:r>
            <a:r>
              <a:rPr lang="en-US" altLang="zh-CN" sz="2400" b="1" baseline="30000" dirty="0"/>
              <a:t>2+</a:t>
            </a:r>
            <a:r>
              <a:rPr lang="en-US" altLang="zh-CN" sz="2400" b="1" dirty="0"/>
              <a:t>+2e</a:t>
            </a:r>
            <a:r>
              <a:rPr lang="en-US" altLang="zh-CN" sz="2400" b="1" dirty="0">
                <a:latin typeface="宋体" pitchFamily="2" charset="-122"/>
              </a:rPr>
              <a:t>               </a:t>
            </a:r>
            <a:r>
              <a:rPr lang="zh-CN" altLang="en-US" sz="2400" b="1" dirty="0">
                <a:latin typeface="宋体" pitchFamily="2" charset="-122"/>
              </a:rPr>
              <a:t>电子转移</a:t>
            </a:r>
            <a:endParaRPr lang="en-US" altLang="zh-CN" sz="2400" b="1" dirty="0">
              <a:latin typeface="宋体" pitchFamily="2" charset="-122"/>
            </a:endParaRPr>
          </a:p>
          <a:p>
            <a:pPr>
              <a:lnSpc>
                <a:spcPct val="130000"/>
              </a:lnSpc>
              <a:spcBef>
                <a:spcPct val="50000"/>
              </a:spcBef>
              <a:buClr>
                <a:schemeClr val="accent1"/>
              </a:buClr>
              <a:buSzPct val="90000"/>
              <a:buFont typeface="Monotype Sorts" pitchFamily="2" charset="2"/>
              <a:buNone/>
            </a:pPr>
            <a:endParaRPr lang="en-US" altLang="zh-CN" sz="2400" b="1" dirty="0">
              <a:latin typeface="宋体" pitchFamily="2" charset="-122"/>
            </a:endParaRPr>
          </a:p>
          <a:p>
            <a:pPr>
              <a:lnSpc>
                <a:spcPct val="130000"/>
              </a:lnSpc>
              <a:spcBef>
                <a:spcPct val="50000"/>
              </a:spcBef>
              <a:buClr>
                <a:schemeClr val="accent1"/>
              </a:buClr>
              <a:buSzPct val="90000"/>
              <a:buFont typeface="Monotype Sorts" pitchFamily="2" charset="2"/>
              <a:buNone/>
            </a:pPr>
            <a:endParaRPr lang="en-US" altLang="zh-CN" sz="2400" b="1" dirty="0">
              <a:latin typeface="宋体" pitchFamily="2" charset="-122"/>
            </a:endParaRPr>
          </a:p>
          <a:p>
            <a:pPr>
              <a:lnSpc>
                <a:spcPct val="130000"/>
              </a:lnSpc>
              <a:spcBef>
                <a:spcPct val="50000"/>
              </a:spcBef>
              <a:buClr>
                <a:schemeClr val="accent1"/>
              </a:buClr>
              <a:buSzPct val="90000"/>
              <a:buFont typeface="Monotype Sorts" pitchFamily="2" charset="2"/>
              <a:buNone/>
            </a:pPr>
            <a:endParaRPr lang="zh-CN" altLang="en-US" sz="2400" b="1" dirty="0">
              <a:latin typeface="宋体" pitchFamily="2" charset="-122"/>
            </a:endParaRPr>
          </a:p>
          <a:p>
            <a:pPr>
              <a:lnSpc>
                <a:spcPct val="130000"/>
              </a:lnSpc>
              <a:spcBef>
                <a:spcPct val="50000"/>
              </a:spcBef>
              <a:buClr>
                <a:schemeClr val="accent1"/>
              </a:buClr>
              <a:buSzPct val="90000"/>
              <a:buFont typeface="Monotype Sorts" pitchFamily="2" charset="2"/>
              <a:buNone/>
            </a:pPr>
            <a:r>
              <a:rPr lang="zh-CN" altLang="en-US" sz="2400" b="1" dirty="0">
                <a:latin typeface="宋体" pitchFamily="2" charset="-122"/>
              </a:rPr>
              <a:t>现在   </a:t>
            </a:r>
            <a:r>
              <a:rPr lang="en-US" altLang="zh-CN" sz="2400" b="1" dirty="0"/>
              <a:t>2P(s)+2Cl</a:t>
            </a:r>
            <a:r>
              <a:rPr lang="en-US" altLang="zh-CN" sz="2400" b="1" baseline="-25000" dirty="0"/>
              <a:t>2</a:t>
            </a:r>
            <a:r>
              <a:rPr lang="en-US" altLang="zh-CN" sz="2400" b="1" dirty="0"/>
              <a:t>(g) = 2PCl</a:t>
            </a:r>
            <a:r>
              <a:rPr lang="en-US" altLang="zh-CN" sz="2400" b="1" baseline="-25000" dirty="0"/>
              <a:t>3</a:t>
            </a:r>
            <a:r>
              <a:rPr lang="en-US" altLang="zh-CN" sz="2400" b="1" dirty="0"/>
              <a:t>(l)</a:t>
            </a:r>
            <a:r>
              <a:rPr lang="en-US" altLang="zh-CN" sz="2400" b="1" dirty="0">
                <a:latin typeface="宋体" pitchFamily="2" charset="-122"/>
              </a:rPr>
              <a:t>        </a:t>
            </a:r>
            <a:r>
              <a:rPr lang="zh-CN" altLang="en-US" sz="2400" b="1" dirty="0">
                <a:latin typeface="宋体" pitchFamily="2" charset="-122"/>
              </a:rPr>
              <a:t>电子偏移</a:t>
            </a:r>
          </a:p>
        </p:txBody>
      </p:sp>
      <p:sp>
        <p:nvSpPr>
          <p:cNvPr id="2" name="AutoShape 2" descr="http://www.1-123.com/Education/UploadFiles_6227/200912/20091208113021297.jp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http://www.1-123.com/Education/UploadFiles_6227/200912/20091208113021297.jpg"/>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8" descr="http://res.tongyi.com/resources/article/student/senior/2011/xxff/0115/37.files/image033.gif"/>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9227" name="Picture 11" descr="http://res.tongyi.com/resources/article/student/senior/2011/xxff/0115/37.files/image03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635" y="3531637"/>
            <a:ext cx="7581112" cy="1793745"/>
          </a:xfrm>
          <a:prstGeom prst="rect">
            <a:avLst/>
          </a:prstGeom>
          <a:noFill/>
          <a:extLst>
            <a:ext uri="{909E8E84-426E-40DD-AFC4-6F175D3DCCD1}">
              <a14:hiddenFill xmlns:a14="http://schemas.microsoft.com/office/drawing/2010/main">
                <a:solidFill>
                  <a:srgbClr val="FFFFFF"/>
                </a:solidFill>
              </a14:hiddenFill>
            </a:ext>
          </a:extLst>
        </p:spPr>
      </p:pic>
      <p:sp>
        <p:nvSpPr>
          <p:cNvPr id="6" name="标题 5"/>
          <p:cNvSpPr>
            <a:spLocks noGrp="1"/>
          </p:cNvSpPr>
          <p:nvPr>
            <p:ph type="title"/>
          </p:nvPr>
        </p:nvSpPr>
        <p:spPr/>
        <p:txBody>
          <a:bodyPr/>
          <a:lstStyle/>
          <a:p>
            <a:r>
              <a:rPr lang="zh-CN" altLang="en-US" sz="2400" dirty="0">
                <a:ea typeface="黑体" pitchFamily="49" charset="-122"/>
              </a:rPr>
              <a:t>氧化还原反应 （</a:t>
            </a:r>
            <a:r>
              <a:rPr lang="en-US" altLang="zh-CN" sz="2400" dirty="0">
                <a:ea typeface="黑体" pitchFamily="49" charset="-122"/>
              </a:rPr>
              <a:t>Oxidation-Reduction Reaction</a:t>
            </a:r>
            <a:endParaRPr lang="zh-CN" altLang="en-US" sz="2400" dirty="0"/>
          </a:p>
        </p:txBody>
      </p:sp>
      <p:sp>
        <p:nvSpPr>
          <p:cNvPr id="5" name="灯片编号占位符 4"/>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373202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3602650463"/>
              </p:ext>
            </p:extLst>
          </p:nvPr>
        </p:nvGraphicFramePr>
        <p:xfrm>
          <a:off x="2209801" y="685800"/>
          <a:ext cx="7193395" cy="6172200"/>
        </p:xfrm>
        <a:graphic>
          <a:graphicData uri="http://schemas.openxmlformats.org/presentationml/2006/ole">
            <mc:AlternateContent xmlns:mc="http://schemas.openxmlformats.org/markup-compatibility/2006">
              <mc:Choice xmlns:v="urn:schemas-microsoft-com:vml" Requires="v">
                <p:oleObj spid="_x0000_s52314" name="Document" r:id="rId3" imgW="3797054" imgH="3274374" progId="Word.Document.8">
                  <p:embed/>
                </p:oleObj>
              </mc:Choice>
              <mc:Fallback>
                <p:oleObj name="Document" r:id="rId3" imgW="3797054" imgH="3274374" progId="Word.Document.8">
                  <p:embed/>
                  <p:pic>
                    <p:nvPicPr>
                      <p:cNvPr id="0" name=""/>
                      <p:cNvPicPr/>
                      <p:nvPr/>
                    </p:nvPicPr>
                    <p:blipFill>
                      <a:blip r:embed="rId4"/>
                      <a:stretch>
                        <a:fillRect/>
                      </a:stretch>
                    </p:blipFill>
                    <p:spPr>
                      <a:xfrm>
                        <a:off x="2209801" y="685800"/>
                        <a:ext cx="7193395" cy="6172200"/>
                      </a:xfrm>
                      <a:prstGeom prst="rect">
                        <a:avLst/>
                      </a:prstGeom>
                    </p:spPr>
                  </p:pic>
                </p:oleObj>
              </mc:Fallback>
            </mc:AlternateContent>
          </a:graphicData>
        </a:graphic>
      </p:graphicFrame>
    </p:spTree>
    <p:extLst>
      <p:ext uri="{BB962C8B-B14F-4D97-AF65-F5344CB8AC3E}">
        <p14:creationId xmlns:p14="http://schemas.microsoft.com/office/powerpoint/2010/main" val="2748495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8" name="Rectangle 4"/>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3200" b="1" dirty="0">
              <a:solidFill>
                <a:srgbClr val="FF3300"/>
              </a:solidFill>
              <a:ea typeface="华文新魏" pitchFamily="2" charset="-122"/>
            </a:endParaRPr>
          </a:p>
        </p:txBody>
      </p:sp>
      <p:sp>
        <p:nvSpPr>
          <p:cNvPr id="216075" name="Rectangle 11"/>
          <p:cNvSpPr>
            <a:spLocks noChangeArrowheads="1"/>
          </p:cNvSpPr>
          <p:nvPr/>
        </p:nvSpPr>
        <p:spPr bwMode="auto">
          <a:xfrm>
            <a:off x="1524001"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216081" name="Text Box 17"/>
          <p:cNvSpPr txBox="1">
            <a:spLocks noChangeArrowheads="1"/>
          </p:cNvSpPr>
          <p:nvPr/>
        </p:nvSpPr>
        <p:spPr bwMode="auto">
          <a:xfrm>
            <a:off x="479376" y="645677"/>
            <a:ext cx="115212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200000"/>
              </a:lnSpc>
              <a:spcBef>
                <a:spcPct val="50000"/>
              </a:spcBef>
            </a:pPr>
            <a:r>
              <a:rPr lang="zh-CN" altLang="en-US" sz="2400" b="1" dirty="0">
                <a:latin typeface="Times New Roman" pitchFamily="18" charset="0"/>
                <a:ea typeface="楷体_GB2312" pitchFamily="49" charset="-122"/>
              </a:rPr>
              <a:t>例  </a:t>
            </a:r>
            <a:r>
              <a:rPr lang="en-US" altLang="zh-CN" sz="2400" b="1" dirty="0">
                <a:latin typeface="Times New Roman" pitchFamily="18" charset="0"/>
                <a:ea typeface="楷体_GB2312" pitchFamily="49" charset="-122"/>
              </a:rPr>
              <a:t>298 K</a:t>
            </a:r>
            <a:r>
              <a:rPr lang="zh-CN" altLang="en-US" sz="2400" b="1" dirty="0">
                <a:latin typeface="Times New Roman" pitchFamily="18" charset="0"/>
                <a:ea typeface="楷体_GB2312" pitchFamily="49" charset="-122"/>
              </a:rPr>
              <a:t>时，有电对：</a:t>
            </a:r>
            <a:r>
              <a:rPr lang="en-US" altLang="zh-CN" sz="2400" b="1" dirty="0" err="1">
                <a:latin typeface="Times New Roman" pitchFamily="18" charset="0"/>
                <a:ea typeface="楷体_GB2312" pitchFamily="49" charset="-122"/>
              </a:rPr>
              <a:t>Sn</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SnCl</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0.1</a:t>
            </a:r>
            <a:r>
              <a:rPr lang="zh-CN" altLang="en-US" sz="2400" b="1" dirty="0">
                <a:latin typeface="Times New Roman" pitchFamily="18" charset="0"/>
                <a:ea typeface="楷体_GB2312" pitchFamily="49" charset="-122"/>
              </a:rPr>
              <a:t>）和</a:t>
            </a:r>
            <a:r>
              <a:rPr lang="en-US" altLang="zh-CN" sz="2400" b="1" dirty="0" err="1">
                <a:latin typeface="Times New Roman" pitchFamily="18" charset="0"/>
                <a:ea typeface="楷体_GB2312" pitchFamily="49" charset="-122"/>
              </a:rPr>
              <a:t>Pb</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PbCl</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0.01</a:t>
            </a:r>
            <a:r>
              <a:rPr lang="zh-CN" altLang="en-US" sz="2400" b="1" dirty="0">
                <a:latin typeface="Times New Roman" pitchFamily="18" charset="0"/>
                <a:ea typeface="楷体_GB2312" pitchFamily="49" charset="-122"/>
              </a:rPr>
              <a:t>），指明正负极，并写出电池反应。</a:t>
            </a:r>
          </a:p>
        </p:txBody>
      </p:sp>
      <p:grpSp>
        <p:nvGrpSpPr>
          <p:cNvPr id="2" name="组合 1"/>
          <p:cNvGrpSpPr/>
          <p:nvPr/>
        </p:nvGrpSpPr>
        <p:grpSpPr>
          <a:xfrm>
            <a:off x="272959" y="2465062"/>
            <a:ext cx="11268021" cy="3622470"/>
            <a:chOff x="-148465" y="2033588"/>
            <a:chExt cx="10018862" cy="2761992"/>
          </a:xfrm>
        </p:grpSpPr>
        <p:sp>
          <p:nvSpPr>
            <p:cNvPr id="216082" name="Text Box 18"/>
            <p:cNvSpPr txBox="1">
              <a:spLocks noChangeArrowheads="1"/>
            </p:cNvSpPr>
            <p:nvPr/>
          </p:nvSpPr>
          <p:spPr bwMode="auto">
            <a:xfrm>
              <a:off x="323850" y="2033588"/>
              <a:ext cx="799306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dirty="0">
                  <a:latin typeface="Times New Roman" pitchFamily="18" charset="0"/>
                  <a:ea typeface="楷体_GB2312" pitchFamily="49" charset="-122"/>
                </a:rPr>
                <a:t>解：</a:t>
              </a:r>
            </a:p>
          </p:txBody>
        </p:sp>
        <p:sp>
          <p:nvSpPr>
            <p:cNvPr id="216084" name="Text Box 20"/>
            <p:cNvSpPr txBox="1">
              <a:spLocks noChangeArrowheads="1"/>
            </p:cNvSpPr>
            <p:nvPr/>
          </p:nvSpPr>
          <p:spPr bwMode="auto">
            <a:xfrm>
              <a:off x="2485127" y="2584119"/>
              <a:ext cx="4569797" cy="35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a:latin typeface="Times New Roman" pitchFamily="18" charset="0"/>
                </a:rPr>
                <a:t>Pb</a:t>
              </a:r>
              <a:r>
                <a:rPr lang="en-US" altLang="zh-CN" sz="2400" b="1" baseline="30000" dirty="0">
                  <a:latin typeface="Times New Roman" pitchFamily="18" charset="0"/>
                </a:rPr>
                <a:t>2+</a:t>
              </a:r>
              <a:r>
                <a:rPr lang="zh-CN" altLang="en-US" sz="2400" b="1" dirty="0">
                  <a:latin typeface="Times New Roman" pitchFamily="18" charset="0"/>
                </a:rPr>
                <a:t>（</a:t>
              </a:r>
              <a:r>
                <a:rPr lang="en-US" altLang="zh-CN" sz="2400" b="1" i="1" dirty="0">
                  <a:latin typeface="Times New Roman" pitchFamily="18" charset="0"/>
                </a:rPr>
                <a:t>a</a:t>
              </a:r>
              <a:r>
                <a:rPr lang="en-US" altLang="zh-CN" sz="2400" b="1" dirty="0">
                  <a:latin typeface="Times New Roman" pitchFamily="18" charset="0"/>
                </a:rPr>
                <a:t>=0.01</a:t>
              </a:r>
              <a:r>
                <a:rPr lang="zh-CN" altLang="en-US" sz="2400" b="1" dirty="0">
                  <a:latin typeface="Times New Roman" pitchFamily="18" charset="0"/>
                </a:rPr>
                <a:t>）</a:t>
              </a:r>
              <a:r>
                <a:rPr lang="en-US" altLang="zh-CN" sz="2400" b="1" dirty="0">
                  <a:latin typeface="Times New Roman" pitchFamily="18" charset="0"/>
                </a:rPr>
                <a:t>+ 2e</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a:latin typeface="Times New Roman" pitchFamily="18" charset="0"/>
                  <a:sym typeface="Symbol" pitchFamily="18" charset="2"/>
                </a:rPr>
                <a:t></a:t>
              </a:r>
              <a:r>
                <a:rPr lang="en-US" altLang="zh-CN" sz="2400" b="1" dirty="0">
                  <a:latin typeface="Times New Roman" pitchFamily="18" charset="0"/>
                </a:rPr>
                <a:t> </a:t>
              </a:r>
              <a:r>
                <a:rPr lang="en-US" altLang="zh-CN" sz="2400" b="1" dirty="0" err="1">
                  <a:latin typeface="Times New Roman" pitchFamily="18" charset="0"/>
                </a:rPr>
                <a:t>Pb</a:t>
              </a:r>
              <a:r>
                <a:rPr lang="zh-CN" altLang="en-US" sz="2400" b="1" dirty="0">
                  <a:latin typeface="Times New Roman" pitchFamily="18" charset="0"/>
                </a:rPr>
                <a:t>（</a:t>
              </a:r>
              <a:r>
                <a:rPr lang="en-US" altLang="zh-CN" sz="2400" b="1" dirty="0">
                  <a:latin typeface="Times New Roman" pitchFamily="18" charset="0"/>
                </a:rPr>
                <a:t>s</a:t>
              </a:r>
              <a:r>
                <a:rPr lang="zh-CN" altLang="en-US" sz="2400" b="1" dirty="0">
                  <a:latin typeface="Times New Roman" pitchFamily="18" charset="0"/>
                </a:rPr>
                <a:t>） </a:t>
              </a:r>
            </a:p>
          </p:txBody>
        </p:sp>
        <p:sp>
          <p:nvSpPr>
            <p:cNvPr id="216087" name="Rectangle 23"/>
            <p:cNvSpPr>
              <a:spLocks noChangeArrowheads="1"/>
            </p:cNvSpPr>
            <p:nvPr/>
          </p:nvSpPr>
          <p:spPr bwMode="auto">
            <a:xfrm>
              <a:off x="942506" y="2059305"/>
              <a:ext cx="4353139" cy="35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latin typeface="Times New Roman" pitchFamily="18" charset="0"/>
                  <a:ea typeface="楷体_GB2312" pitchFamily="49" charset="-122"/>
                </a:rPr>
                <a:t>电对：</a:t>
              </a:r>
              <a:r>
                <a:rPr lang="en-US" altLang="zh-CN" sz="2400" b="1" dirty="0" err="1">
                  <a:latin typeface="Times New Roman" pitchFamily="18" charset="0"/>
                  <a:ea typeface="楷体_GB2312" pitchFamily="49" charset="-122"/>
                </a:rPr>
                <a:t>Pb</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PbCl</a:t>
              </a:r>
              <a:r>
                <a:rPr lang="en-US" altLang="zh-CN" sz="2400" b="1" baseline="-25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0.01</a:t>
              </a:r>
              <a:r>
                <a:rPr lang="zh-CN" altLang="en-US" sz="2400" b="1" dirty="0">
                  <a:latin typeface="Times New Roman" pitchFamily="18" charset="0"/>
                  <a:ea typeface="楷体_GB2312" pitchFamily="49" charset="-122"/>
                </a:rPr>
                <a:t>）</a:t>
              </a:r>
            </a:p>
          </p:txBody>
        </p:sp>
        <p:sp>
          <p:nvSpPr>
            <p:cNvPr id="216088" name="Text Box 24"/>
            <p:cNvSpPr txBox="1">
              <a:spLocks noChangeArrowheads="1"/>
            </p:cNvSpPr>
            <p:nvPr/>
          </p:nvSpPr>
          <p:spPr bwMode="auto">
            <a:xfrm>
              <a:off x="1086522" y="2571543"/>
              <a:ext cx="2232025" cy="352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400" b="1" dirty="0">
                  <a:ea typeface="楷体_GB2312" pitchFamily="49" charset="-122"/>
                </a:rPr>
                <a:t>电极反应：</a:t>
              </a:r>
            </a:p>
          </p:txBody>
        </p:sp>
        <p:graphicFrame>
          <p:nvGraphicFramePr>
            <p:cNvPr id="216085" name="Object 21"/>
            <p:cNvGraphicFramePr>
              <a:graphicFrameLocks noChangeAspect="1"/>
            </p:cNvGraphicFramePr>
            <p:nvPr>
              <p:extLst>
                <p:ext uri="{D42A27DB-BD31-4B8C-83A1-F6EECF244321}">
                  <p14:modId xmlns:p14="http://schemas.microsoft.com/office/powerpoint/2010/main" val="3581296844"/>
                </p:ext>
              </p:extLst>
            </p:nvPr>
          </p:nvGraphicFramePr>
          <p:xfrm>
            <a:off x="-148465" y="3083781"/>
            <a:ext cx="10018862" cy="1711799"/>
          </p:xfrm>
          <a:graphic>
            <a:graphicData uri="http://schemas.openxmlformats.org/presentationml/2006/ole">
              <mc:AlternateContent xmlns:mc="http://schemas.openxmlformats.org/markup-compatibility/2006">
                <mc:Choice xmlns:v="urn:schemas-microsoft-com:vml" Requires="v">
                  <p:oleObj spid="_x0000_s48228" name="公式" r:id="rId3" imgW="4724280" imgH="1091880" progId="Equation.3">
                    <p:embed/>
                  </p:oleObj>
                </mc:Choice>
                <mc:Fallback>
                  <p:oleObj name="公式" r:id="rId3" imgW="4724280" imgH="1091880" progId="Equation.3">
                    <p:embed/>
                    <p:pic>
                      <p:nvPicPr>
                        <p:cNvPr id="0" name=""/>
                        <p:cNvPicPr>
                          <a:picLocks noChangeAspect="1" noChangeArrowheads="1"/>
                        </p:cNvPicPr>
                        <p:nvPr/>
                      </p:nvPicPr>
                      <p:blipFill>
                        <a:blip r:embed="rId4"/>
                        <a:srcRect/>
                        <a:stretch>
                          <a:fillRect/>
                        </a:stretch>
                      </p:blipFill>
                      <p:spPr bwMode="auto">
                        <a:xfrm>
                          <a:off x="-148465" y="3083781"/>
                          <a:ext cx="10018862" cy="1711799"/>
                        </a:xfrm>
                        <a:prstGeom prst="rect">
                          <a:avLst/>
                        </a:prstGeom>
                        <a:noFill/>
                      </p:spPr>
                    </p:pic>
                  </p:oleObj>
                </mc:Fallback>
              </mc:AlternateContent>
            </a:graphicData>
          </a:graphic>
        </p:graphicFrame>
      </p:grpSp>
      <p:sp>
        <p:nvSpPr>
          <p:cNvPr id="12" name="标题 1"/>
          <p:cNvSpPr>
            <a:spLocks noGrp="1"/>
          </p:cNvSpPr>
          <p:nvPr>
            <p:ph type="title"/>
          </p:nvPr>
        </p:nvSpPr>
        <p:spPr>
          <a:xfrm>
            <a:off x="144873" y="99795"/>
            <a:ext cx="8229600" cy="490538"/>
          </a:xfrm>
        </p:spPr>
        <p:txBody>
          <a:bodyPr/>
          <a:lstStyle/>
          <a:p>
            <a:r>
              <a:rPr lang="zh-CN" altLang="zh-CN" dirty="0"/>
              <a:t>（四） 计算原电池的电池电动势</a:t>
            </a:r>
            <a:r>
              <a:rPr lang="en-US" altLang="zh-CN" dirty="0"/>
              <a:t> </a:t>
            </a:r>
            <a:endParaRPr lang="zh-CN" altLang="en-US" dirty="0"/>
          </a:p>
        </p:txBody>
      </p:sp>
      <p:sp>
        <p:nvSpPr>
          <p:cNvPr id="3" name="灯片编号占位符 2"/>
          <p:cNvSpPr>
            <a:spLocks noGrp="1"/>
          </p:cNvSpPr>
          <p:nvPr>
            <p:ph type="sldNum" sz="quarter" idx="10"/>
          </p:nvPr>
        </p:nvSpPr>
        <p:spPr/>
        <p:txBody>
          <a:bodyPr/>
          <a:lstStyle/>
          <a:p>
            <a:fld id="{0C913308-F349-4B6D-A68A-DD1791B4A57B}" type="slidenum">
              <a:rPr lang="zh-CN" altLang="en-US" smtClean="0"/>
              <a:pPr/>
              <a:t>41</a:t>
            </a:fld>
            <a:endParaRPr lang="zh-CN" altLang="en-US"/>
          </a:p>
        </p:txBody>
      </p:sp>
    </p:spTree>
    <p:extLst>
      <p:ext uri="{BB962C8B-B14F-4D97-AF65-F5344CB8AC3E}">
        <p14:creationId xmlns:p14="http://schemas.microsoft.com/office/powerpoint/2010/main" val="26270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2" name="Text Box 4"/>
          <p:cNvSpPr txBox="1">
            <a:spLocks noChangeArrowheads="1"/>
          </p:cNvSpPr>
          <p:nvPr/>
        </p:nvSpPr>
        <p:spPr bwMode="auto">
          <a:xfrm>
            <a:off x="6868049" y="765175"/>
            <a:ext cx="381664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b="1" dirty="0">
                <a:latin typeface="Times New Roman" pitchFamily="18" charset="0"/>
              </a:rPr>
              <a:t>Sn</a:t>
            </a:r>
            <a:r>
              <a:rPr lang="en-US" altLang="zh-CN" sz="2000" b="1" baseline="30000" dirty="0">
                <a:latin typeface="Times New Roman" pitchFamily="18" charset="0"/>
              </a:rPr>
              <a:t>2+</a:t>
            </a:r>
            <a:r>
              <a:rPr lang="zh-CN" altLang="en-US" sz="2000" b="1" dirty="0">
                <a:latin typeface="Times New Roman" pitchFamily="18" charset="0"/>
              </a:rPr>
              <a:t>（</a:t>
            </a:r>
            <a:r>
              <a:rPr lang="en-US" altLang="zh-CN" sz="2000" b="1" i="1" dirty="0">
                <a:latin typeface="Times New Roman" pitchFamily="18" charset="0"/>
              </a:rPr>
              <a:t>a</a:t>
            </a:r>
            <a:r>
              <a:rPr lang="en-US" altLang="zh-CN" sz="2000" b="1" dirty="0">
                <a:latin typeface="Times New Roman" pitchFamily="18" charset="0"/>
              </a:rPr>
              <a:t>=0.1</a:t>
            </a:r>
            <a:r>
              <a:rPr lang="zh-CN" altLang="en-US" sz="2000" b="1" dirty="0">
                <a:latin typeface="Times New Roman" pitchFamily="18" charset="0"/>
              </a:rPr>
              <a:t>）</a:t>
            </a:r>
            <a:r>
              <a:rPr lang="en-US" altLang="zh-CN" sz="2000" b="1" dirty="0">
                <a:latin typeface="Times New Roman" pitchFamily="18" charset="0"/>
              </a:rPr>
              <a:t>+ 2e</a:t>
            </a:r>
            <a:r>
              <a:rPr lang="en-US" altLang="zh-CN" sz="2000" b="1" dirty="0">
                <a:latin typeface="Times New Roman" pitchFamily="18" charset="0"/>
                <a:sym typeface="Symbol" pitchFamily="18" charset="2"/>
              </a:rPr>
              <a:t> </a:t>
            </a:r>
            <a:r>
              <a:rPr lang="en-US" altLang="zh-CN" sz="2000" b="1" dirty="0">
                <a:latin typeface="Times New Roman" pitchFamily="18" charset="0"/>
              </a:rPr>
              <a:t> </a:t>
            </a:r>
            <a:r>
              <a:rPr lang="en-US" altLang="zh-CN" sz="2000" b="1" dirty="0">
                <a:latin typeface="Times New Roman" pitchFamily="18" charset="0"/>
                <a:sym typeface="Symbol" pitchFamily="18" charset="2"/>
              </a:rPr>
              <a:t> </a:t>
            </a:r>
            <a:r>
              <a:rPr lang="en-US" altLang="zh-CN" sz="2000" b="1" dirty="0" err="1">
                <a:latin typeface="Times New Roman" pitchFamily="18" charset="0"/>
              </a:rPr>
              <a:t>Sn</a:t>
            </a:r>
            <a:r>
              <a:rPr lang="zh-CN" altLang="en-US" sz="2000" b="1" dirty="0">
                <a:latin typeface="Times New Roman" pitchFamily="18" charset="0"/>
              </a:rPr>
              <a:t>（</a:t>
            </a:r>
            <a:r>
              <a:rPr lang="en-US" altLang="zh-CN" sz="2000" b="1" dirty="0">
                <a:latin typeface="Times New Roman" pitchFamily="18" charset="0"/>
              </a:rPr>
              <a:t>s</a:t>
            </a:r>
            <a:r>
              <a:rPr lang="zh-CN" altLang="en-US" sz="2000" b="1" dirty="0">
                <a:latin typeface="Times New Roman" pitchFamily="18" charset="0"/>
              </a:rPr>
              <a:t>）</a:t>
            </a:r>
          </a:p>
        </p:txBody>
      </p:sp>
      <p:sp>
        <p:nvSpPr>
          <p:cNvPr id="217093" name="Rectangle 5"/>
          <p:cNvSpPr>
            <a:spLocks noChangeArrowheads="1"/>
          </p:cNvSpPr>
          <p:nvPr/>
        </p:nvSpPr>
        <p:spPr bwMode="auto">
          <a:xfrm>
            <a:off x="983432" y="751534"/>
            <a:ext cx="39677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dirty="0">
                <a:latin typeface="Times New Roman" pitchFamily="18" charset="0"/>
                <a:ea typeface="楷体_GB2312" pitchFamily="49" charset="-122"/>
              </a:rPr>
              <a:t>电对：</a:t>
            </a:r>
            <a:r>
              <a:rPr lang="en-US" altLang="zh-CN" sz="2000" b="1" dirty="0" err="1">
                <a:latin typeface="Times New Roman" pitchFamily="18" charset="0"/>
                <a:ea typeface="楷体_GB2312" pitchFamily="49" charset="-122"/>
              </a:rPr>
              <a:t>Sn</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s</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SnCl</a:t>
            </a:r>
            <a:r>
              <a:rPr lang="en-US" altLang="zh-CN" sz="2000" b="1" baseline="-25000" dirty="0">
                <a:latin typeface="Times New Roman" pitchFamily="18" charset="0"/>
                <a:ea typeface="楷体_GB2312" pitchFamily="49" charset="-122"/>
              </a:rPr>
              <a:t>2</a:t>
            </a:r>
            <a:r>
              <a:rPr lang="zh-CN" altLang="en-US" sz="2000" b="1" dirty="0">
                <a:latin typeface="Times New Roman" pitchFamily="18" charset="0"/>
                <a:ea typeface="楷体_GB2312" pitchFamily="49" charset="-122"/>
              </a:rPr>
              <a:t>（</a:t>
            </a:r>
            <a:r>
              <a:rPr lang="en-US" altLang="zh-CN" sz="2000" b="1" i="1" dirty="0">
                <a:latin typeface="Times New Roman" pitchFamily="18" charset="0"/>
                <a:ea typeface="楷体_GB2312" pitchFamily="49" charset="-122"/>
              </a:rPr>
              <a:t>a</a:t>
            </a:r>
            <a:r>
              <a:rPr lang="zh-CN" altLang="en-US" sz="2000" b="1" dirty="0">
                <a:latin typeface="Times New Roman" pitchFamily="18" charset="0"/>
                <a:ea typeface="楷体_GB2312" pitchFamily="49" charset="-122"/>
              </a:rPr>
              <a:t>＝</a:t>
            </a:r>
            <a:r>
              <a:rPr lang="en-US" altLang="zh-CN" sz="2000" b="1" dirty="0">
                <a:latin typeface="Times New Roman" pitchFamily="18" charset="0"/>
                <a:ea typeface="楷体_GB2312" pitchFamily="49" charset="-122"/>
              </a:rPr>
              <a:t>0.1</a:t>
            </a:r>
            <a:r>
              <a:rPr lang="zh-CN" altLang="en-US" sz="2000" b="1" dirty="0">
                <a:latin typeface="Times New Roman" pitchFamily="18" charset="0"/>
                <a:ea typeface="楷体_GB2312" pitchFamily="49" charset="-122"/>
              </a:rPr>
              <a:t>）</a:t>
            </a:r>
          </a:p>
        </p:txBody>
      </p:sp>
      <p:sp>
        <p:nvSpPr>
          <p:cNvPr id="217094" name="Text Box 6"/>
          <p:cNvSpPr txBox="1">
            <a:spLocks noChangeArrowheads="1"/>
          </p:cNvSpPr>
          <p:nvPr/>
        </p:nvSpPr>
        <p:spPr bwMode="auto">
          <a:xfrm>
            <a:off x="5519937" y="765175"/>
            <a:ext cx="22320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ea typeface="楷体_GB2312" pitchFamily="49" charset="-122"/>
              </a:rPr>
              <a:t>电极反应：</a:t>
            </a:r>
          </a:p>
        </p:txBody>
      </p:sp>
      <p:sp>
        <p:nvSpPr>
          <p:cNvPr id="217095" name="Text Box 7"/>
          <p:cNvSpPr txBox="1">
            <a:spLocks noChangeArrowheads="1"/>
          </p:cNvSpPr>
          <p:nvPr/>
        </p:nvSpPr>
        <p:spPr bwMode="auto">
          <a:xfrm>
            <a:off x="1844169" y="1484784"/>
            <a:ext cx="18002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dirty="0">
                <a:ea typeface="楷体_GB2312" pitchFamily="49" charset="-122"/>
              </a:rPr>
              <a:t>电极电势：</a:t>
            </a:r>
          </a:p>
        </p:txBody>
      </p:sp>
      <p:sp>
        <p:nvSpPr>
          <p:cNvPr id="217097" name="Rectangle 9"/>
          <p:cNvSpPr>
            <a:spLocks noChangeArrowheads="1"/>
          </p:cNvSpPr>
          <p:nvPr/>
        </p:nvSpPr>
        <p:spPr bwMode="auto">
          <a:xfrm>
            <a:off x="1524001" y="2810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217098" name="Object 10"/>
          <p:cNvGraphicFramePr>
            <a:graphicFrameLocks noChangeAspect="1"/>
          </p:cNvGraphicFramePr>
          <p:nvPr>
            <p:extLst>
              <p:ext uri="{D42A27DB-BD31-4B8C-83A1-F6EECF244321}">
                <p14:modId xmlns:p14="http://schemas.microsoft.com/office/powerpoint/2010/main" val="2065306258"/>
              </p:ext>
            </p:extLst>
          </p:nvPr>
        </p:nvGraphicFramePr>
        <p:xfrm>
          <a:off x="2495601" y="3717033"/>
          <a:ext cx="5478463" cy="566737"/>
        </p:xfrm>
        <a:graphic>
          <a:graphicData uri="http://schemas.openxmlformats.org/presentationml/2006/ole">
            <mc:AlternateContent xmlns:mc="http://schemas.openxmlformats.org/markup-compatibility/2006">
              <mc:Choice xmlns:v="urn:schemas-microsoft-com:vml" Requires="v">
                <p:oleObj spid="_x0000_s49350" name="公式" r:id="rId3" imgW="2412720" imgH="253800" progId="Equation.3">
                  <p:embed/>
                </p:oleObj>
              </mc:Choice>
              <mc:Fallback>
                <p:oleObj name="公式" r:id="rId3" imgW="2412720" imgH="253800" progId="Equation.3">
                  <p:embed/>
                  <p:pic>
                    <p:nvPicPr>
                      <p:cNvPr id="0" name=""/>
                      <p:cNvPicPr>
                        <a:picLocks noChangeAspect="1" noChangeArrowheads="1"/>
                      </p:cNvPicPr>
                      <p:nvPr/>
                    </p:nvPicPr>
                    <p:blipFill>
                      <a:blip r:embed="rId4"/>
                      <a:srcRect/>
                      <a:stretch>
                        <a:fillRect/>
                      </a:stretch>
                    </p:blipFill>
                    <p:spPr bwMode="auto">
                      <a:xfrm>
                        <a:off x="2495601" y="3717033"/>
                        <a:ext cx="5478463" cy="566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7096" name="Object 8"/>
          <p:cNvGraphicFramePr>
            <a:graphicFrameLocks noChangeAspect="1"/>
          </p:cNvGraphicFramePr>
          <p:nvPr>
            <p:extLst>
              <p:ext uri="{D42A27DB-BD31-4B8C-83A1-F6EECF244321}">
                <p14:modId xmlns:p14="http://schemas.microsoft.com/office/powerpoint/2010/main" val="4094824404"/>
              </p:ext>
            </p:extLst>
          </p:nvPr>
        </p:nvGraphicFramePr>
        <p:xfrm>
          <a:off x="3321573" y="1187988"/>
          <a:ext cx="7092950" cy="1836737"/>
        </p:xfrm>
        <a:graphic>
          <a:graphicData uri="http://schemas.openxmlformats.org/presentationml/2006/ole">
            <mc:AlternateContent xmlns:mc="http://schemas.openxmlformats.org/markup-compatibility/2006">
              <mc:Choice xmlns:v="urn:schemas-microsoft-com:vml" Requires="v">
                <p:oleObj spid="_x0000_s49351" name="公式" r:id="rId5" imgW="3441600" imgH="888840" progId="Equation.3">
                  <p:embed/>
                </p:oleObj>
              </mc:Choice>
              <mc:Fallback>
                <p:oleObj name="公式" r:id="rId5" imgW="3441600" imgH="888840" progId="Equation.3">
                  <p:embed/>
                  <p:pic>
                    <p:nvPicPr>
                      <p:cNvPr id="0" name=""/>
                      <p:cNvPicPr>
                        <a:picLocks noChangeAspect="1" noChangeArrowheads="1"/>
                      </p:cNvPicPr>
                      <p:nvPr/>
                    </p:nvPicPr>
                    <p:blipFill>
                      <a:blip r:embed="rId6"/>
                      <a:srcRect/>
                      <a:stretch>
                        <a:fillRect/>
                      </a:stretch>
                    </p:blipFill>
                    <p:spPr bwMode="auto">
                      <a:xfrm>
                        <a:off x="3321573" y="1187988"/>
                        <a:ext cx="7092950" cy="1836737"/>
                      </a:xfrm>
                      <a:prstGeom prst="rect">
                        <a:avLst/>
                      </a:prstGeom>
                      <a:noFill/>
                    </p:spPr>
                  </p:pic>
                </p:oleObj>
              </mc:Fallback>
            </mc:AlternateContent>
          </a:graphicData>
        </a:graphic>
      </p:graphicFrame>
      <p:sp>
        <p:nvSpPr>
          <p:cNvPr id="217111" name="Rectangle 23"/>
          <p:cNvSpPr>
            <a:spLocks noChangeArrowheads="1"/>
          </p:cNvSpPr>
          <p:nvPr/>
        </p:nvSpPr>
        <p:spPr bwMode="auto">
          <a:xfrm>
            <a:off x="1524000" y="44450"/>
            <a:ext cx="822960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3200" b="1" dirty="0">
              <a:solidFill>
                <a:srgbClr val="FF3300"/>
              </a:solidFill>
              <a:ea typeface="华文新魏" pitchFamily="2" charset="-122"/>
            </a:endParaRPr>
          </a:p>
        </p:txBody>
      </p:sp>
      <p:sp>
        <p:nvSpPr>
          <p:cNvPr id="14" name="Text Box 18"/>
          <p:cNvSpPr txBox="1">
            <a:spLocks noChangeArrowheads="1"/>
          </p:cNvSpPr>
          <p:nvPr/>
        </p:nvSpPr>
        <p:spPr bwMode="auto">
          <a:xfrm>
            <a:off x="1721163" y="5346960"/>
            <a:ext cx="77385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b="1" dirty="0" err="1">
                <a:latin typeface="Times New Roman" pitchFamily="18" charset="0"/>
                <a:ea typeface="楷体_GB2312" pitchFamily="49" charset="-122"/>
              </a:rPr>
              <a:t>Pb</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 Sn</a:t>
            </a:r>
            <a:r>
              <a:rPr lang="en-US" altLang="zh-CN" sz="2400" b="1" baseline="30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0.1</a:t>
            </a:r>
            <a:r>
              <a:rPr lang="zh-CN" altLang="en-US" sz="2400" b="1" dirty="0">
                <a:latin typeface="Times New Roman" pitchFamily="18" charset="0"/>
                <a:ea typeface="楷体_GB2312" pitchFamily="49" charset="-122"/>
              </a:rPr>
              <a:t>）</a:t>
            </a:r>
            <a:r>
              <a:rPr lang="zh-CN" altLang="en-US" sz="2400" b="1" dirty="0">
                <a:latin typeface="Times New Roman" pitchFamily="18" charset="0"/>
                <a:ea typeface="楷体_GB2312" pitchFamily="49" charset="-122"/>
                <a:sym typeface="Symbol" pitchFamily="18" charset="2"/>
              </a:rPr>
              <a:t></a:t>
            </a:r>
            <a:r>
              <a:rPr lang="zh-CN" altLang="en-US" sz="2400" b="1" dirty="0">
                <a:latin typeface="Times New Roman" pitchFamily="18" charset="0"/>
                <a:ea typeface="楷体_GB2312" pitchFamily="49" charset="-122"/>
              </a:rPr>
              <a:t> </a:t>
            </a:r>
            <a:r>
              <a:rPr lang="en-US" altLang="zh-CN" sz="2400" b="1" dirty="0">
                <a:latin typeface="Times New Roman" pitchFamily="18" charset="0"/>
                <a:ea typeface="楷体_GB2312" pitchFamily="49" charset="-122"/>
              </a:rPr>
              <a:t>Pb</a:t>
            </a:r>
            <a:r>
              <a:rPr lang="en-US" altLang="zh-CN" sz="2400" b="1" baseline="30000" dirty="0">
                <a:latin typeface="Times New Roman" pitchFamily="18" charset="0"/>
                <a:ea typeface="楷体_GB2312" pitchFamily="49" charset="-122"/>
              </a:rPr>
              <a:t>2+</a:t>
            </a:r>
            <a:r>
              <a:rPr lang="zh-CN" altLang="en-US" sz="2400" b="1" dirty="0">
                <a:latin typeface="Times New Roman" pitchFamily="18" charset="0"/>
                <a:ea typeface="楷体_GB2312" pitchFamily="49" charset="-122"/>
              </a:rPr>
              <a:t>（</a:t>
            </a:r>
            <a:r>
              <a:rPr lang="en-US" altLang="zh-CN" sz="2400" b="1" i="1" dirty="0">
                <a:latin typeface="Times New Roman" pitchFamily="18" charset="0"/>
                <a:ea typeface="楷体_GB2312" pitchFamily="49" charset="-122"/>
              </a:rPr>
              <a:t>a=</a:t>
            </a:r>
            <a:r>
              <a:rPr lang="en-US" altLang="zh-CN" sz="2400" b="1" dirty="0">
                <a:latin typeface="Times New Roman" pitchFamily="18" charset="0"/>
                <a:ea typeface="楷体_GB2312" pitchFamily="49" charset="-122"/>
              </a:rPr>
              <a:t>0.01</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 </a:t>
            </a:r>
            <a:r>
              <a:rPr lang="en-US" altLang="zh-CN" sz="2400" b="1" dirty="0" err="1">
                <a:latin typeface="Times New Roman" pitchFamily="18" charset="0"/>
                <a:ea typeface="楷体_GB2312" pitchFamily="49" charset="-122"/>
              </a:rPr>
              <a:t>Sn</a:t>
            </a:r>
            <a:r>
              <a:rPr lang="zh-CN" altLang="en-US" sz="2400" b="1" dirty="0">
                <a:latin typeface="Times New Roman" pitchFamily="18" charset="0"/>
                <a:ea typeface="楷体_GB2312" pitchFamily="49" charset="-122"/>
              </a:rPr>
              <a:t>（</a:t>
            </a:r>
            <a:r>
              <a:rPr lang="en-US" altLang="zh-CN" sz="2400" b="1" dirty="0">
                <a:latin typeface="Times New Roman" pitchFamily="18" charset="0"/>
                <a:ea typeface="楷体_GB2312" pitchFamily="49" charset="-122"/>
              </a:rPr>
              <a:t>s</a:t>
            </a:r>
            <a:r>
              <a:rPr lang="zh-CN" altLang="en-US" sz="2400" b="1" dirty="0">
                <a:latin typeface="Times New Roman" pitchFamily="18" charset="0"/>
                <a:ea typeface="楷体_GB2312" pitchFamily="49" charset="-122"/>
              </a:rPr>
              <a:t>）</a:t>
            </a:r>
          </a:p>
        </p:txBody>
      </p:sp>
      <p:sp>
        <p:nvSpPr>
          <p:cNvPr id="13" name="标题 1"/>
          <p:cNvSpPr>
            <a:spLocks noGrp="1"/>
          </p:cNvSpPr>
          <p:nvPr>
            <p:ph type="title"/>
          </p:nvPr>
        </p:nvSpPr>
        <p:spPr>
          <a:xfrm>
            <a:off x="-290774" y="82697"/>
            <a:ext cx="8229600" cy="490538"/>
          </a:xfrm>
        </p:spPr>
        <p:txBody>
          <a:bodyPr/>
          <a:lstStyle/>
          <a:p>
            <a:r>
              <a:rPr lang="zh-CN" altLang="zh-CN" dirty="0"/>
              <a:t>（四） 计算原电池的电池电动势</a:t>
            </a:r>
            <a:r>
              <a:rPr lang="en-US" altLang="zh-CN" dirty="0"/>
              <a:t> </a:t>
            </a:r>
            <a:endParaRPr lang="zh-CN" altLang="en-US" dirty="0"/>
          </a:p>
        </p:txBody>
      </p:sp>
      <p:sp>
        <p:nvSpPr>
          <p:cNvPr id="2" name="灯片编号占位符 1"/>
          <p:cNvSpPr>
            <a:spLocks noGrp="1"/>
          </p:cNvSpPr>
          <p:nvPr>
            <p:ph type="sldNum" sz="quarter" idx="10"/>
          </p:nvPr>
        </p:nvSpPr>
        <p:spPr/>
        <p:txBody>
          <a:bodyPr/>
          <a:lstStyle/>
          <a:p>
            <a:fld id="{0C913308-F349-4B6D-A68A-DD1791B4A57B}" type="slidenum">
              <a:rPr lang="zh-CN" altLang="en-US" smtClean="0"/>
              <a:pPr/>
              <a:t>42</a:t>
            </a:fld>
            <a:endParaRPr lang="zh-CN" altLang="en-US"/>
          </a:p>
        </p:txBody>
      </p:sp>
    </p:spTree>
    <p:extLst>
      <p:ext uri="{BB962C8B-B14F-4D97-AF65-F5344CB8AC3E}">
        <p14:creationId xmlns:p14="http://schemas.microsoft.com/office/powerpoint/2010/main" val="2024329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6688" y="692696"/>
            <a:ext cx="11737304" cy="2016224"/>
          </a:xfrm>
        </p:spPr>
        <p:txBody>
          <a:bodyPr/>
          <a:lstStyle/>
          <a:p>
            <a:pPr>
              <a:lnSpc>
                <a:spcPct val="200000"/>
              </a:lnSpc>
            </a:pPr>
            <a:r>
              <a:rPr lang="en-US" altLang="zh-CN" sz="2800" dirty="0">
                <a:latin typeface="Times New Roman" panose="02020603050405020304" pitchFamily="18" charset="0"/>
                <a:cs typeface="Times New Roman" panose="02020603050405020304" pitchFamily="18" charset="0"/>
              </a:rPr>
              <a:t>298 K</a:t>
            </a:r>
            <a:r>
              <a:rPr lang="zh-CN" altLang="zh-CN" sz="2800" dirty="0">
                <a:latin typeface="Times New Roman" panose="02020603050405020304" pitchFamily="18" charset="0"/>
                <a:cs typeface="Times New Roman" panose="02020603050405020304" pitchFamily="18" charset="0"/>
              </a:rPr>
              <a:t>时，将银丝插入</a:t>
            </a:r>
            <a:r>
              <a:rPr lang="en-US" altLang="zh-CN" sz="2800" dirty="0">
                <a:latin typeface="Times New Roman" panose="02020603050405020304" pitchFamily="18" charset="0"/>
                <a:cs typeface="Times New Roman" panose="02020603050405020304" pitchFamily="18" charset="0"/>
              </a:rPr>
              <a:t>AgNO</a:t>
            </a:r>
            <a:r>
              <a:rPr lang="en-US" altLang="zh-CN" sz="2800" baseline="-25000" dirty="0">
                <a:latin typeface="Times New Roman" panose="02020603050405020304" pitchFamily="18" charset="0"/>
                <a:cs typeface="Times New Roman" panose="02020603050405020304" pitchFamily="18" charset="0"/>
              </a:rPr>
              <a:t>3</a:t>
            </a:r>
            <a:r>
              <a:rPr lang="zh-CN" altLang="zh-CN" sz="2800" dirty="0">
                <a:latin typeface="Times New Roman" panose="02020603050405020304" pitchFamily="18" charset="0"/>
                <a:cs typeface="Times New Roman" panose="02020603050405020304" pitchFamily="18" charset="0"/>
              </a:rPr>
              <a:t>溶液中，并在此溶液中再加入</a:t>
            </a:r>
            <a:r>
              <a:rPr lang="en-US" altLang="zh-CN" sz="2800" dirty="0" err="1">
                <a:latin typeface="Times New Roman" panose="02020603050405020304" pitchFamily="18" charset="0"/>
                <a:cs typeface="Times New Roman" panose="02020603050405020304" pitchFamily="18" charset="0"/>
              </a:rPr>
              <a:t>NaCl</a:t>
            </a:r>
            <a:r>
              <a:rPr lang="zh-CN" altLang="zh-CN" sz="2800" dirty="0">
                <a:latin typeface="Times New Roman" panose="02020603050405020304" pitchFamily="18" charset="0"/>
                <a:cs typeface="Times New Roman" panose="02020603050405020304" pitchFamily="18" charset="0"/>
              </a:rPr>
              <a:t>，维持溶液中</a:t>
            </a:r>
            <a:r>
              <a:rPr lang="en-US" altLang="zh-CN" sz="2800" dirty="0">
                <a:latin typeface="Times New Roman" panose="02020603050405020304" pitchFamily="18" charset="0"/>
                <a:cs typeface="Times New Roman" panose="02020603050405020304" pitchFamily="18" charset="0"/>
              </a:rPr>
              <a:t>Cl</a:t>
            </a:r>
            <a:r>
              <a:rPr lang="en-US" altLang="zh-CN" sz="2800" baseline="300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的浓度为</a:t>
            </a:r>
            <a:r>
              <a:rPr lang="en-US" altLang="zh-CN" sz="2800" dirty="0">
                <a:latin typeface="Times New Roman" panose="02020603050405020304" pitchFamily="18" charset="0"/>
                <a:cs typeface="Times New Roman" panose="02020603050405020304" pitchFamily="18" charset="0"/>
              </a:rPr>
              <a:t>1 mol∙L</a:t>
            </a:r>
            <a:r>
              <a:rPr lang="en-US" altLang="zh-CN" sz="2800" baseline="30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，计算</a:t>
            </a:r>
            <a:r>
              <a:rPr lang="en-US" altLang="zh-CN" sz="2800" i="1" dirty="0">
                <a:latin typeface="Times New Roman" panose="02020603050405020304" pitchFamily="18" charset="0"/>
                <a:cs typeface="Times New Roman" panose="02020603050405020304" pitchFamily="18" charset="0"/>
              </a:rPr>
              <a:t>φ</a:t>
            </a:r>
            <a:r>
              <a:rPr lang="en-US" altLang="zh-CN" sz="2800" dirty="0">
                <a:latin typeface="Times New Roman" panose="02020603050405020304" pitchFamily="18" charset="0"/>
                <a:cs typeface="Times New Roman" panose="02020603050405020304" pitchFamily="18" charset="0"/>
              </a:rPr>
              <a:t>(Ag</a:t>
            </a:r>
            <a:r>
              <a:rPr lang="en-US" altLang="zh-CN" sz="2800" baseline="300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/Ag)</a:t>
            </a:r>
            <a:r>
              <a:rPr lang="zh-CN" altLang="zh-CN" sz="28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43</a:t>
            </a:fld>
            <a:endParaRPr lang="zh-CN" altLang="en-US"/>
          </a:p>
        </p:txBody>
      </p:sp>
      <p:pic>
        <p:nvPicPr>
          <p:cNvPr id="5"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40407"/>
          <a:stretch/>
        </p:blipFill>
        <p:spPr bwMode="auto">
          <a:xfrm>
            <a:off x="1631504" y="2328389"/>
            <a:ext cx="7163923" cy="4293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1033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例</a:t>
            </a:r>
          </a:p>
        </p:txBody>
      </p:sp>
      <p:sp>
        <p:nvSpPr>
          <p:cNvPr id="6" name="内容占位符 5"/>
          <p:cNvSpPr>
            <a:spLocks noGrp="1"/>
          </p:cNvSpPr>
          <p:nvPr>
            <p:ph idx="1"/>
          </p:nvPr>
        </p:nvSpPr>
        <p:spPr>
          <a:xfrm>
            <a:off x="477160" y="980728"/>
            <a:ext cx="11665296" cy="3484984"/>
          </a:xfrm>
        </p:spPr>
        <p:txBody>
          <a:bodyPr/>
          <a:lstStyle/>
          <a:p>
            <a:pPr>
              <a:lnSpc>
                <a:spcPct val="200000"/>
              </a:lnSpc>
            </a:pPr>
            <a:r>
              <a:rPr lang="zh-CN" altLang="zh-CN" sz="2800" dirty="0">
                <a:latin typeface="Times New Roman" panose="02020603050405020304" pitchFamily="18" charset="0"/>
                <a:cs typeface="Times New Roman" panose="02020603050405020304" pitchFamily="18" charset="0"/>
              </a:rPr>
              <a:t>判断在</a:t>
            </a:r>
            <a:r>
              <a:rPr lang="de-DE" altLang="zh-CN" sz="2800" dirty="0">
                <a:latin typeface="Times New Roman" panose="02020603050405020304" pitchFamily="18" charset="0"/>
                <a:cs typeface="Times New Roman" panose="02020603050405020304" pitchFamily="18" charset="0"/>
              </a:rPr>
              <a:t>298 K</a:t>
            </a:r>
            <a:r>
              <a:rPr lang="zh-CN" altLang="zh-CN" sz="2800" dirty="0">
                <a:latin typeface="Times New Roman" panose="02020603050405020304" pitchFamily="18" charset="0"/>
                <a:cs typeface="Times New Roman" panose="02020603050405020304" pitchFamily="18" charset="0"/>
              </a:rPr>
              <a:t>时，水溶液中氧化还原反应</a:t>
            </a:r>
            <a:r>
              <a:rPr lang="de-DE" altLang="zh-CN" sz="2800" dirty="0">
                <a:latin typeface="Times New Roman" panose="02020603050405020304" pitchFamily="18" charset="0"/>
                <a:cs typeface="Times New Roman" panose="02020603050405020304" pitchFamily="18" charset="0"/>
              </a:rPr>
              <a:t>Cr</a:t>
            </a:r>
            <a:r>
              <a:rPr lang="de-DE" altLang="zh-CN" sz="2800" baseline="-25000" dirty="0">
                <a:latin typeface="Times New Roman" panose="02020603050405020304" pitchFamily="18" charset="0"/>
                <a:cs typeface="Times New Roman" panose="02020603050405020304" pitchFamily="18" charset="0"/>
              </a:rPr>
              <a:t>2</a:t>
            </a:r>
            <a:r>
              <a:rPr lang="de-DE" altLang="zh-CN" sz="2800" dirty="0">
                <a:latin typeface="Times New Roman" panose="02020603050405020304" pitchFamily="18" charset="0"/>
                <a:cs typeface="Times New Roman" panose="02020603050405020304" pitchFamily="18" charset="0"/>
              </a:rPr>
              <a:t>O</a:t>
            </a:r>
            <a:r>
              <a:rPr lang="de-DE" altLang="zh-CN" sz="2800" baseline="-25000" dirty="0">
                <a:latin typeface="Times New Roman" panose="02020603050405020304" pitchFamily="18" charset="0"/>
                <a:cs typeface="Times New Roman" panose="02020603050405020304" pitchFamily="18" charset="0"/>
              </a:rPr>
              <a:t>7</a:t>
            </a:r>
            <a:r>
              <a:rPr lang="de-DE" altLang="zh-CN" sz="2800" baseline="30000" dirty="0">
                <a:latin typeface="Times New Roman" panose="02020603050405020304" pitchFamily="18" charset="0"/>
                <a:cs typeface="Times New Roman" panose="02020603050405020304" pitchFamily="18" charset="0"/>
              </a:rPr>
              <a:t>2-</a:t>
            </a:r>
            <a:r>
              <a:rPr lang="de-DE" altLang="zh-CN" sz="2800" dirty="0">
                <a:latin typeface="Times New Roman" panose="02020603050405020304" pitchFamily="18" charset="0"/>
                <a:cs typeface="Times New Roman" panose="02020603050405020304" pitchFamily="18" charset="0"/>
              </a:rPr>
              <a:t> + 14H</a:t>
            </a:r>
            <a:r>
              <a:rPr lang="de-DE" altLang="zh-CN" sz="2800" baseline="30000" dirty="0">
                <a:latin typeface="Times New Roman" panose="02020603050405020304" pitchFamily="18" charset="0"/>
                <a:cs typeface="Times New Roman" panose="02020603050405020304" pitchFamily="18" charset="0"/>
              </a:rPr>
              <a:t>+</a:t>
            </a:r>
            <a:r>
              <a:rPr lang="de-DE" altLang="zh-CN" sz="2800" dirty="0">
                <a:latin typeface="Times New Roman" panose="02020603050405020304" pitchFamily="18" charset="0"/>
                <a:cs typeface="Times New Roman" panose="02020603050405020304" pitchFamily="18" charset="0"/>
              </a:rPr>
              <a:t> + 6Cl</a:t>
            </a:r>
            <a:r>
              <a:rPr lang="de-DE" altLang="zh-CN" sz="2800" baseline="30000" dirty="0">
                <a:latin typeface="Times New Roman" panose="02020603050405020304" pitchFamily="18" charset="0"/>
                <a:cs typeface="Times New Roman" panose="02020603050405020304" pitchFamily="18" charset="0"/>
              </a:rPr>
              <a:t>-</a:t>
            </a:r>
            <a:r>
              <a:rPr lang="de-DE" altLang="zh-CN" sz="2800" dirty="0">
                <a:latin typeface="Times New Roman" panose="02020603050405020304" pitchFamily="18" charset="0"/>
                <a:cs typeface="Times New Roman" panose="02020603050405020304" pitchFamily="18" charset="0"/>
              </a:rPr>
              <a:t> = 2Cr</a:t>
            </a:r>
            <a:r>
              <a:rPr lang="de-DE" altLang="zh-CN" sz="2800" baseline="30000" dirty="0">
                <a:latin typeface="Times New Roman" panose="02020603050405020304" pitchFamily="18" charset="0"/>
                <a:cs typeface="Times New Roman" panose="02020603050405020304" pitchFamily="18" charset="0"/>
              </a:rPr>
              <a:t>3+</a:t>
            </a:r>
            <a:r>
              <a:rPr lang="de-DE" altLang="zh-CN" sz="2800" dirty="0">
                <a:latin typeface="Times New Roman" panose="02020603050405020304" pitchFamily="18" charset="0"/>
                <a:cs typeface="Times New Roman" panose="02020603050405020304" pitchFamily="18" charset="0"/>
              </a:rPr>
              <a:t> + 3Cl</a:t>
            </a:r>
            <a:r>
              <a:rPr lang="de-DE" altLang="zh-CN" sz="2800" baseline="-25000" dirty="0">
                <a:latin typeface="Times New Roman" panose="02020603050405020304" pitchFamily="18" charset="0"/>
                <a:cs typeface="Times New Roman" panose="02020603050405020304" pitchFamily="18" charset="0"/>
              </a:rPr>
              <a:t>2</a:t>
            </a:r>
            <a:r>
              <a:rPr lang="de-DE" altLang="zh-CN" sz="2800" dirty="0">
                <a:latin typeface="Times New Roman" panose="02020603050405020304" pitchFamily="18" charset="0"/>
                <a:cs typeface="Times New Roman" panose="02020603050405020304" pitchFamily="18" charset="0"/>
              </a:rPr>
              <a:t> + 7H</a:t>
            </a:r>
            <a:r>
              <a:rPr lang="de-DE" altLang="zh-CN" sz="2800" baseline="-25000" dirty="0">
                <a:latin typeface="Times New Roman" panose="02020603050405020304" pitchFamily="18" charset="0"/>
                <a:cs typeface="Times New Roman" panose="02020603050405020304" pitchFamily="18" charset="0"/>
              </a:rPr>
              <a:t>2</a:t>
            </a:r>
            <a:r>
              <a:rPr lang="de-DE" altLang="zh-CN" sz="2800" dirty="0">
                <a:latin typeface="Times New Roman" panose="02020603050405020304" pitchFamily="18" charset="0"/>
                <a:cs typeface="Times New Roman" panose="02020603050405020304" pitchFamily="18" charset="0"/>
              </a:rPr>
              <a:t>O </a:t>
            </a:r>
            <a:r>
              <a:rPr lang="zh-CN" altLang="zh-CN" sz="2800" dirty="0">
                <a:latin typeface="Times New Roman" panose="02020603050405020304" pitchFamily="18" charset="0"/>
                <a:cs typeface="Times New Roman" panose="02020603050405020304" pitchFamily="18" charset="0"/>
              </a:rPr>
              <a:t>在下列条件下进行的方向：</a:t>
            </a:r>
          </a:p>
          <a:p>
            <a:pPr>
              <a:lnSpc>
                <a:spcPct val="200000"/>
              </a:lnSpc>
            </a:pP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）标准状态时；</a:t>
            </a:r>
          </a:p>
          <a:p>
            <a:pPr>
              <a:lnSpc>
                <a:spcPct val="200000"/>
              </a:lnSpc>
            </a:pP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2</a:t>
            </a:r>
            <a:r>
              <a:rPr lang="zh-CN" altLang="zh-CN" sz="2800" dirty="0">
                <a:latin typeface="Times New Roman" panose="02020603050405020304" pitchFamily="18" charset="0"/>
                <a:cs typeface="Times New Roman" panose="02020603050405020304" pitchFamily="18" charset="0"/>
              </a:rPr>
              <a:t>）</a:t>
            </a:r>
            <a:r>
              <a:rPr lang="pt-BR" altLang="zh-CN" sz="2800" dirty="0">
                <a:latin typeface="Times New Roman" panose="02020603050405020304" pitchFamily="18" charset="0"/>
                <a:cs typeface="Times New Roman" panose="02020603050405020304" pitchFamily="18" charset="0"/>
              </a:rPr>
              <a:t>H</a:t>
            </a:r>
            <a:r>
              <a:rPr lang="pt-BR" altLang="zh-CN" sz="2800" baseline="300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和</a:t>
            </a:r>
            <a:r>
              <a:rPr lang="pt-BR" altLang="zh-CN" sz="2800" dirty="0">
                <a:latin typeface="Times New Roman" panose="02020603050405020304" pitchFamily="18" charset="0"/>
                <a:cs typeface="Times New Roman" panose="02020603050405020304" pitchFamily="18" charset="0"/>
              </a:rPr>
              <a:t>Cl</a:t>
            </a:r>
            <a:r>
              <a:rPr lang="pt-BR" altLang="zh-CN" sz="2800" baseline="30000" dirty="0">
                <a:latin typeface="Times New Roman" panose="02020603050405020304" pitchFamily="18" charset="0"/>
                <a:cs typeface="Times New Roman" panose="02020603050405020304" pitchFamily="18" charset="0"/>
              </a:rPr>
              <a:t>-</a:t>
            </a:r>
            <a:r>
              <a:rPr lang="zh-CN" altLang="zh-CN" sz="2800" dirty="0">
                <a:latin typeface="Times New Roman" panose="02020603050405020304" pitchFamily="18" charset="0"/>
                <a:cs typeface="Times New Roman" panose="02020603050405020304" pitchFamily="18" charset="0"/>
              </a:rPr>
              <a:t>来源于浓度为</a:t>
            </a:r>
            <a:r>
              <a:rPr lang="pt-BR" altLang="zh-CN" sz="2800" dirty="0">
                <a:latin typeface="Times New Roman" panose="02020603050405020304" pitchFamily="18" charset="0"/>
                <a:cs typeface="Times New Roman" panose="02020603050405020304" pitchFamily="18" charset="0"/>
              </a:rPr>
              <a:t>6 mol∙L</a:t>
            </a:r>
            <a:r>
              <a:rPr lang="pt-BR" altLang="zh-CN" sz="2800" baseline="30000" dirty="0">
                <a:latin typeface="Times New Roman" panose="02020603050405020304" pitchFamily="18" charset="0"/>
                <a:cs typeface="Times New Roman" panose="02020603050405020304" pitchFamily="18" charset="0"/>
              </a:rPr>
              <a:t>-1</a:t>
            </a:r>
            <a:r>
              <a:rPr lang="zh-CN" altLang="zh-CN" sz="2800" dirty="0">
                <a:latin typeface="Times New Roman" panose="02020603050405020304" pitchFamily="18" charset="0"/>
                <a:cs typeface="Times New Roman" panose="02020603050405020304" pitchFamily="18" charset="0"/>
              </a:rPr>
              <a:t>的盐酸，其他条件不变。</a:t>
            </a:r>
            <a:endParaRPr lang="zh-CN" altLang="en-US" sz="2800" dirty="0">
              <a:latin typeface="Times New Roman" panose="02020603050405020304" pitchFamily="18" charset="0"/>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44</a:t>
            </a:fld>
            <a:endParaRPr lang="zh-CN" altLang="en-US"/>
          </a:p>
        </p:txBody>
      </p:sp>
    </p:spTree>
    <p:extLst>
      <p:ext uri="{BB962C8B-B14F-4D97-AF65-F5344CB8AC3E}">
        <p14:creationId xmlns:p14="http://schemas.microsoft.com/office/powerpoint/2010/main" val="2022268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0"/>
          </p:nvPr>
        </p:nvSpPr>
        <p:spPr/>
        <p:txBody>
          <a:bodyPr/>
          <a:lstStyle/>
          <a:p>
            <a:fld id="{0C913308-F349-4B6D-A68A-DD1791B4A57B}" type="slidenum">
              <a:rPr lang="zh-CN" altLang="en-US" smtClean="0"/>
              <a:pPr/>
              <a:t>45</a:t>
            </a:fld>
            <a:endParaRPr lang="zh-CN" altLang="en-US"/>
          </a:p>
        </p:txBody>
      </p:sp>
      <p:pic>
        <p:nvPicPr>
          <p:cNvPr id="66562"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37040"/>
          <a:stretch/>
        </p:blipFill>
        <p:spPr bwMode="auto">
          <a:xfrm>
            <a:off x="165270" y="1196752"/>
            <a:ext cx="5880976" cy="2455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656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8135"/>
          <a:stretch/>
        </p:blipFill>
        <p:spPr bwMode="auto">
          <a:xfrm>
            <a:off x="5015880" y="620713"/>
            <a:ext cx="6977096" cy="5472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1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solidFill>
                  <a:schemeClr val="tx1"/>
                </a:solidFill>
              </a:rPr>
              <a:t>第四节 电势法测定溶液的</a:t>
            </a:r>
            <a:r>
              <a:rPr lang="en-US" altLang="zh-CN" dirty="0">
                <a:solidFill>
                  <a:schemeClr val="tx1"/>
                </a:solidFill>
              </a:rPr>
              <a:t>pH</a:t>
            </a:r>
            <a:r>
              <a:rPr lang="zh-CN" altLang="en-US" dirty="0">
                <a:solidFill>
                  <a:schemeClr val="tx1"/>
                </a:solidFill>
              </a:rPr>
              <a:t>值</a:t>
            </a:r>
            <a:endParaRPr lang="zh-CN" altLang="en-US" dirty="0"/>
          </a:p>
        </p:txBody>
      </p:sp>
    </p:spTree>
    <p:extLst>
      <p:ext uri="{BB962C8B-B14F-4D97-AF65-F5344CB8AC3E}">
        <p14:creationId xmlns:p14="http://schemas.microsoft.com/office/powerpoint/2010/main" val="2039444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fontScale="90000"/>
          </a:bodyPr>
          <a:lstStyle/>
          <a:p>
            <a:pPr algn="l"/>
            <a:r>
              <a:rPr lang="zh-CN" altLang="en-US" dirty="0"/>
              <a:t>指示电极</a:t>
            </a:r>
          </a:p>
        </p:txBody>
      </p:sp>
      <p:sp>
        <p:nvSpPr>
          <p:cNvPr id="4" name="灯片编号占位符 3"/>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47</a:t>
            </a:fld>
            <a:endParaRPr lang="zh-CN" altLang="en-US"/>
          </a:p>
        </p:txBody>
      </p:sp>
      <p:pic>
        <p:nvPicPr>
          <p:cNvPr id="53252" name="Picture 4" descr="http://www.saikehb.cn/images/upload/Image/201112070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5595" y="2996953"/>
            <a:ext cx="4145569" cy="32773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p:cNvSpPr>
            <a:spLocks noChangeArrowheads="1"/>
          </p:cNvSpPr>
          <p:nvPr/>
        </p:nvSpPr>
        <p:spPr bwMode="auto">
          <a:xfrm>
            <a:off x="390319" y="724091"/>
            <a:ext cx="77338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indent="276225" fontAlgn="base">
              <a:spcBef>
                <a:spcPct val="0"/>
              </a:spcBef>
              <a:spcAft>
                <a:spcPct val="0"/>
              </a:spcAft>
            </a:pPr>
            <a:r>
              <a:rPr lang="zh-CN" altLang="en-US" sz="2400" b="1" dirty="0">
                <a:latin typeface="Times New Roman" pitchFamily="18" charset="0"/>
                <a:ea typeface="宋体" pitchFamily="2" charset="-122"/>
                <a:cs typeface="Times New Roman" pitchFamily="18" charset="0"/>
              </a:rPr>
              <a:t>氯化银电极的电极反应为：</a:t>
            </a:r>
            <a:r>
              <a:rPr lang="en-US" altLang="zh-CN" sz="2400" b="1" dirty="0" err="1">
                <a:latin typeface="Times New Roman" pitchFamily="18" charset="0"/>
                <a:ea typeface="宋体" pitchFamily="2" charset="-122"/>
                <a:cs typeface="Times New Roman" pitchFamily="18" charset="0"/>
              </a:rPr>
              <a:t>AgCl</a:t>
            </a:r>
            <a:r>
              <a:rPr lang="en-US" altLang="zh-CN" sz="2400" b="1" dirty="0">
                <a:latin typeface="Times New Roman" pitchFamily="18" charset="0"/>
                <a:ea typeface="宋体" pitchFamily="2" charset="-122"/>
                <a:cs typeface="Times New Roman" pitchFamily="18" charset="0"/>
              </a:rPr>
              <a:t> </a:t>
            </a:r>
            <a:r>
              <a:rPr lang="zh-CN" altLang="en-US" sz="2400" b="1" dirty="0">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e</a:t>
            </a:r>
            <a:r>
              <a:rPr lang="zh-CN" altLang="en-US" sz="2400" b="1" baseline="30000"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  →  </a:t>
            </a:r>
            <a:r>
              <a:rPr lang="zh-CN" altLang="en-US" sz="2400" b="1" dirty="0">
                <a:latin typeface="Lucida Sans Unicode" pitchFamily="34" charset="0"/>
                <a:ea typeface="宋体" pitchFamily="2" charset="-122"/>
                <a:cs typeface="Lucida Sans Unicode" pitchFamily="34" charset="0"/>
              </a:rPr>
              <a:t> </a:t>
            </a:r>
            <a:r>
              <a:rPr lang="zh-CN" altLang="en-US" sz="2400" b="1" dirty="0">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Ag </a:t>
            </a:r>
            <a:r>
              <a:rPr lang="zh-CN" altLang="en-US" sz="2400" b="1" dirty="0">
                <a:latin typeface="Times New Roman" pitchFamily="18" charset="0"/>
                <a:ea typeface="宋体" pitchFamily="2" charset="-122"/>
                <a:cs typeface="Times New Roman" pitchFamily="18" charset="0"/>
              </a:rPr>
              <a:t>＋ </a:t>
            </a:r>
            <a:r>
              <a:rPr lang="en-US" altLang="zh-CN" sz="2400" b="1" dirty="0" err="1">
                <a:latin typeface="Times New Roman" pitchFamily="18" charset="0"/>
                <a:ea typeface="宋体" pitchFamily="2" charset="-122"/>
                <a:cs typeface="Times New Roman" pitchFamily="18" charset="0"/>
              </a:rPr>
              <a:t>Cl</a:t>
            </a:r>
            <a:r>
              <a:rPr lang="zh-CN" altLang="en-US" sz="2400" b="1" baseline="30000" dirty="0">
                <a:latin typeface="Times New Roman" pitchFamily="18" charset="0"/>
                <a:ea typeface="宋体" pitchFamily="2" charset="-122"/>
                <a:cs typeface="Times New Roman" pitchFamily="18" charset="0"/>
              </a:rPr>
              <a:t>－</a:t>
            </a:r>
            <a:endParaRPr lang="zh-CN" altLang="en-US" sz="2400" b="1" dirty="0">
              <a:latin typeface="Arial" pitchFamily="34" charset="0"/>
              <a:ea typeface="宋体" pitchFamily="2" charset="-122"/>
              <a:cs typeface="宋体" pitchFamily="2" charset="-122"/>
            </a:endParaRPr>
          </a:p>
        </p:txBody>
      </p:sp>
      <p:sp>
        <p:nvSpPr>
          <p:cNvPr id="8" name="Rectangle 9"/>
          <p:cNvSpPr>
            <a:spLocks noChangeArrowheads="1"/>
          </p:cNvSpPr>
          <p:nvPr/>
        </p:nvSpPr>
        <p:spPr bwMode="auto">
          <a:xfrm>
            <a:off x="1199456" y="1284052"/>
            <a:ext cx="1008112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200000"/>
              </a:lnSpc>
              <a:spcBef>
                <a:spcPct val="0"/>
              </a:spcBef>
              <a:spcAft>
                <a:spcPct val="0"/>
              </a:spcAft>
            </a:pPr>
            <a:r>
              <a:rPr lang="zh-CN" altLang="en-US" sz="2400" b="1" dirty="0">
                <a:latin typeface="Times New Roman" pitchFamily="18" charset="0"/>
                <a:ea typeface="宋体" pitchFamily="2" charset="-122"/>
                <a:cs typeface="Times New Roman" pitchFamily="18" charset="0"/>
              </a:rPr>
              <a:t>将氯化银电极的银丝与导线相连即构成玻璃电极。玻璃电极可表示为：</a:t>
            </a:r>
            <a:endParaRPr lang="zh-CN" altLang="en-US" sz="2400" b="1" dirty="0">
              <a:latin typeface="Arial" pitchFamily="34" charset="0"/>
              <a:ea typeface="宋体" pitchFamily="2" charset="-122"/>
              <a:cs typeface="宋体" pitchFamily="2" charset="-122"/>
            </a:endParaRPr>
          </a:p>
          <a:p>
            <a:pPr eaLnBrk="0" fontAlgn="base" hangingPunct="0">
              <a:lnSpc>
                <a:spcPct val="200000"/>
              </a:lnSpc>
              <a:spcBef>
                <a:spcPct val="0"/>
              </a:spcBef>
              <a:spcAft>
                <a:spcPct val="0"/>
              </a:spcAft>
            </a:pPr>
            <a:r>
              <a:rPr lang="en-US" altLang="zh-CN" sz="2400" b="1" dirty="0">
                <a:latin typeface="Times New Roman" pitchFamily="18" charset="0"/>
                <a:ea typeface="宋体" pitchFamily="2" charset="-122"/>
                <a:cs typeface="Times New Roman" pitchFamily="18" charset="0"/>
              </a:rPr>
              <a:t>Ag | </a:t>
            </a:r>
            <a:r>
              <a:rPr lang="en-US" altLang="zh-CN" sz="2400" b="1" dirty="0" err="1">
                <a:latin typeface="Times New Roman" pitchFamily="18" charset="0"/>
                <a:ea typeface="宋体" pitchFamily="2" charset="-122"/>
                <a:cs typeface="Times New Roman" pitchFamily="18" charset="0"/>
              </a:rPr>
              <a:t>AgCl</a:t>
            </a:r>
            <a:r>
              <a:rPr lang="en-US" altLang="zh-CN" sz="2400" b="1" dirty="0">
                <a:latin typeface="Times New Roman" pitchFamily="18" charset="0"/>
                <a:ea typeface="宋体" pitchFamily="2" charset="-122"/>
                <a:cs typeface="Times New Roman" pitchFamily="18" charset="0"/>
              </a:rPr>
              <a:t>(s) | </a:t>
            </a:r>
            <a:r>
              <a:rPr lang="en-US" altLang="zh-CN" sz="2400" b="1" dirty="0" err="1">
                <a:latin typeface="Times New Roman" pitchFamily="18" charset="0"/>
                <a:ea typeface="宋体" pitchFamily="2" charset="-122"/>
                <a:cs typeface="Times New Roman" pitchFamily="18" charset="0"/>
              </a:rPr>
              <a:t>HCl</a:t>
            </a:r>
            <a:r>
              <a:rPr lang="en-US" altLang="zh-CN" sz="2400" b="1" dirty="0">
                <a:latin typeface="Times New Roman" pitchFamily="18" charset="0"/>
                <a:ea typeface="宋体" pitchFamily="2" charset="-122"/>
                <a:cs typeface="Times New Roman" pitchFamily="18" charset="0"/>
              </a:rPr>
              <a:t> (0.1 </a:t>
            </a:r>
            <a:r>
              <a:rPr lang="en-US" altLang="zh-CN" sz="2400" b="1" dirty="0" err="1">
                <a:latin typeface="Times New Roman" pitchFamily="18" charset="0"/>
                <a:ea typeface="宋体" pitchFamily="2" charset="-122"/>
                <a:cs typeface="Times New Roman" pitchFamily="18" charset="0"/>
              </a:rPr>
              <a:t>mol</a:t>
            </a:r>
            <a:r>
              <a:rPr lang="en-US" altLang="zh-CN" sz="2400" b="1" dirty="0" err="1">
                <a:latin typeface="Arial"/>
                <a:ea typeface="宋体" pitchFamily="2" charset="-122"/>
                <a:cs typeface="Times New Roman" pitchFamily="18" charset="0"/>
              </a:rPr>
              <a:t>·</a:t>
            </a:r>
            <a:r>
              <a:rPr lang="en-US" altLang="zh-CN" sz="2400" b="1" dirty="0" err="1">
                <a:latin typeface="Times New Roman" pitchFamily="18" charset="0"/>
                <a:ea typeface="宋体" pitchFamily="2" charset="-122"/>
                <a:cs typeface="Times New Roman" pitchFamily="18" charset="0"/>
              </a:rPr>
              <a:t>L</a:t>
            </a:r>
            <a:r>
              <a:rPr lang="zh-CN" altLang="en-US" sz="2400" b="1" baseline="30000" dirty="0">
                <a:latin typeface="Times New Roman" pitchFamily="18" charset="0"/>
                <a:ea typeface="宋体" pitchFamily="2" charset="-122"/>
                <a:cs typeface="Times New Roman" pitchFamily="18" charset="0"/>
              </a:rPr>
              <a:t>－</a:t>
            </a:r>
            <a:r>
              <a:rPr lang="en-US" altLang="zh-CN" sz="2400" b="1" baseline="30000" dirty="0">
                <a:latin typeface="Times New Roman" pitchFamily="18" charset="0"/>
                <a:ea typeface="宋体" pitchFamily="2" charset="-122"/>
                <a:cs typeface="Times New Roman" pitchFamily="18" charset="0"/>
              </a:rPr>
              <a:t>1</a:t>
            </a:r>
            <a:r>
              <a:rPr lang="en-US" altLang="zh-CN" sz="2400" b="1" dirty="0">
                <a:latin typeface="Times New Roman" pitchFamily="18" charset="0"/>
                <a:ea typeface="宋体" pitchFamily="2" charset="-122"/>
                <a:cs typeface="Times New Roman" pitchFamily="18" charset="0"/>
              </a:rPr>
              <a:t>) | </a:t>
            </a:r>
            <a:r>
              <a:rPr lang="zh-CN" altLang="en-US" sz="2400" b="1" dirty="0">
                <a:latin typeface="Times New Roman" pitchFamily="18" charset="0"/>
                <a:ea typeface="宋体" pitchFamily="2" charset="-122"/>
                <a:cs typeface="Times New Roman" pitchFamily="18" charset="0"/>
              </a:rPr>
              <a:t>玻璃膜 </a:t>
            </a:r>
            <a:r>
              <a:rPr lang="en-US" altLang="zh-CN" sz="2400" b="1" dirty="0">
                <a:latin typeface="Times New Roman" pitchFamily="18" charset="0"/>
                <a:ea typeface="宋体" pitchFamily="2" charset="-122"/>
                <a:cs typeface="Times New Roman" pitchFamily="18" charset="0"/>
              </a:rPr>
              <a:t>| H</a:t>
            </a:r>
            <a:r>
              <a:rPr lang="en-US" altLang="zh-CN" sz="2400" b="1" baseline="30000"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待测溶液</a:t>
            </a:r>
            <a:r>
              <a:rPr lang="en-US" altLang="zh-CN" sz="2400" b="1" dirty="0">
                <a:latin typeface="Times New Roman" pitchFamily="18" charset="0"/>
                <a:ea typeface="宋体" pitchFamily="2" charset="-122"/>
                <a:cs typeface="Times New Roman" pitchFamily="18" charset="0"/>
              </a:rPr>
              <a:t>)</a:t>
            </a:r>
            <a:endParaRPr lang="en-US" altLang="zh-CN" sz="2400" b="1" dirty="0">
              <a:latin typeface="Arial" pitchFamily="34" charset="0"/>
              <a:ea typeface="宋体" pitchFamily="2" charset="-122"/>
              <a:cs typeface="宋体"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753064866"/>
              </p:ext>
            </p:extLst>
          </p:nvPr>
        </p:nvGraphicFramePr>
        <p:xfrm>
          <a:off x="6312024" y="3771549"/>
          <a:ext cx="3578374" cy="1728192"/>
        </p:xfrm>
        <a:graphic>
          <a:graphicData uri="http://schemas.openxmlformats.org/presentationml/2006/ole">
            <mc:AlternateContent xmlns:mc="http://schemas.openxmlformats.org/markup-compatibility/2006">
              <mc:Choice xmlns:v="urn:schemas-microsoft-com:vml" Requires="v">
                <p:oleObj spid="_x0000_s63538" r:id="rId5" imgW="1676160" imgH="812520" progId="">
                  <p:embed/>
                </p:oleObj>
              </mc:Choice>
              <mc:Fallback>
                <p:oleObj r:id="rId5" imgW="1676160" imgH="812520" progId="">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12024" y="3771549"/>
                        <a:ext cx="3578374" cy="17281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323941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p:cNvGraphicFramePr>
            <a:graphicFrameLocks noChangeAspect="1"/>
          </p:cNvGraphicFramePr>
          <p:nvPr>
            <p:extLst>
              <p:ext uri="{D42A27DB-BD31-4B8C-83A1-F6EECF244321}">
                <p14:modId xmlns:p14="http://schemas.microsoft.com/office/powerpoint/2010/main" val="2436667143"/>
              </p:ext>
            </p:extLst>
          </p:nvPr>
        </p:nvGraphicFramePr>
        <p:xfrm>
          <a:off x="3938230" y="2951283"/>
          <a:ext cx="8041900" cy="2308323"/>
        </p:xfrm>
        <a:graphic>
          <a:graphicData uri="http://schemas.openxmlformats.org/presentationml/2006/ole">
            <mc:AlternateContent xmlns:mc="http://schemas.openxmlformats.org/markup-compatibility/2006">
              <mc:Choice xmlns:v="urn:schemas-microsoft-com:vml" Requires="v">
                <p:oleObj spid="_x0000_s54404" r:id="rId4" imgW="3085920" imgH="888840" progId="">
                  <p:embed/>
                </p:oleObj>
              </mc:Choice>
              <mc:Fallback>
                <p:oleObj r:id="rId4" imgW="3085920" imgH="888840" progId="">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8230" y="2951283"/>
                        <a:ext cx="8041900" cy="2308323"/>
                      </a:xfrm>
                      <a:prstGeom prst="rect">
                        <a:avLst/>
                      </a:prstGeom>
                      <a:noFill/>
                      <a:ln>
                        <a:noFill/>
                      </a:ln>
                    </p:spPr>
                  </p:pic>
                </p:oleObj>
              </mc:Fallback>
            </mc:AlternateContent>
          </a:graphicData>
        </a:graphic>
      </p:graphicFrame>
      <p:sp>
        <p:nvSpPr>
          <p:cNvPr id="3" name="标题 2"/>
          <p:cNvSpPr>
            <a:spLocks noGrp="1"/>
          </p:cNvSpPr>
          <p:nvPr>
            <p:ph type="title"/>
          </p:nvPr>
        </p:nvSpPr>
        <p:spPr/>
        <p:txBody>
          <a:bodyPr>
            <a:normAutofit fontScale="90000"/>
          </a:bodyPr>
          <a:lstStyle/>
          <a:p>
            <a:r>
              <a:rPr lang="zh-CN" altLang="en-US" sz="3600" dirty="0"/>
              <a:t>参比电极</a:t>
            </a:r>
          </a:p>
        </p:txBody>
      </p:sp>
      <p:sp>
        <p:nvSpPr>
          <p:cNvPr id="2" name="灯片编号占位符 1"/>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48</a:t>
            </a:fld>
            <a:endParaRPr lang="zh-CN" altLang="en-US"/>
          </a:p>
        </p:txBody>
      </p:sp>
      <p:pic>
        <p:nvPicPr>
          <p:cNvPr id="54276" name="Picture 4" descr="http://img2.jingpinke.com/cover/resource/4028811d-1637f5dc-0116-37f5f374-1f5c"/>
          <p:cNvPicPr>
            <a:picLocks noChangeAspect="1" noChangeArrowheads="1"/>
          </p:cNvPicPr>
          <p:nvPr/>
        </p:nvPicPr>
        <p:blipFill rotWithShape="1">
          <a:blip r:embed="rId6">
            <a:extLst>
              <a:ext uri="{28A0092B-C50C-407E-A947-70E740481C1C}">
                <a14:useLocalDpi xmlns:a14="http://schemas.microsoft.com/office/drawing/2010/main" val="0"/>
              </a:ext>
            </a:extLst>
          </a:blip>
          <a:srcRect l="13906" t="2398" r="16590"/>
          <a:stretch/>
        </p:blipFill>
        <p:spPr bwMode="auto">
          <a:xfrm>
            <a:off x="1211797" y="1825953"/>
            <a:ext cx="2376264" cy="377054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Rectangle 6"/>
          <p:cNvSpPr>
            <a:spLocks noChangeArrowheads="1"/>
          </p:cNvSpPr>
          <p:nvPr/>
        </p:nvSpPr>
        <p:spPr bwMode="auto">
          <a:xfrm>
            <a:off x="3911590" y="707807"/>
            <a:ext cx="744099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200000"/>
              </a:lnSpc>
              <a:spcBef>
                <a:spcPct val="0"/>
              </a:spcBef>
              <a:spcAft>
                <a:spcPct val="0"/>
              </a:spcAft>
            </a:pPr>
            <a:r>
              <a:rPr lang="zh-CN" altLang="en-US" sz="2400" b="1" dirty="0">
                <a:latin typeface="Times New Roman" pitchFamily="18" charset="0"/>
                <a:ea typeface="宋体" pitchFamily="2" charset="-122"/>
                <a:cs typeface="Times New Roman" pitchFamily="18" charset="0"/>
              </a:rPr>
              <a:t>饱和甘汞电极的组成式为：</a:t>
            </a:r>
            <a:endParaRPr lang="en-US" altLang="zh-CN" sz="2400" b="1" dirty="0">
              <a:latin typeface="Times New Roman" pitchFamily="18" charset="0"/>
              <a:ea typeface="宋体" pitchFamily="2" charset="-122"/>
              <a:cs typeface="Times New Roman" pitchFamily="18" charset="0"/>
            </a:endParaRPr>
          </a:p>
          <a:p>
            <a:pPr indent="304800" fontAlgn="base">
              <a:lnSpc>
                <a:spcPct val="200000"/>
              </a:lnSpc>
              <a:spcBef>
                <a:spcPct val="0"/>
              </a:spcBef>
              <a:spcAft>
                <a:spcPct val="0"/>
              </a:spcAft>
            </a:pPr>
            <a:r>
              <a:rPr lang="en-US" altLang="zh-CN" sz="2400" b="1" dirty="0" err="1">
                <a:latin typeface="Times New Roman" pitchFamily="18" charset="0"/>
                <a:ea typeface="宋体" pitchFamily="2" charset="-122"/>
                <a:cs typeface="Times New Roman" pitchFamily="18" charset="0"/>
              </a:rPr>
              <a:t>Pt</a:t>
            </a:r>
            <a:r>
              <a:rPr lang="en-US" altLang="zh-CN" sz="2400" b="1" dirty="0">
                <a:solidFill>
                  <a:srgbClr val="FF0000"/>
                </a:solidFill>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 Hg (l) | Hg</a:t>
            </a:r>
            <a:r>
              <a:rPr lang="en-US" altLang="zh-CN" sz="2400" b="1" baseline="-30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Cl</a:t>
            </a:r>
            <a:r>
              <a:rPr lang="en-US" altLang="zh-CN" sz="2400" b="1" baseline="-30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(s)│</a:t>
            </a:r>
            <a:r>
              <a:rPr lang="en-US" altLang="zh-CN" sz="2400" b="1" dirty="0" err="1">
                <a:latin typeface="Times New Roman" pitchFamily="18" charset="0"/>
                <a:ea typeface="宋体" pitchFamily="2" charset="-122"/>
                <a:cs typeface="Times New Roman" pitchFamily="18" charset="0"/>
              </a:rPr>
              <a:t>KCl</a:t>
            </a:r>
            <a:r>
              <a:rPr lang="zh-CN" altLang="en-US" sz="2400" b="1" dirty="0">
                <a:latin typeface="Times New Roman" pitchFamily="18" charset="0"/>
                <a:ea typeface="宋体" pitchFamily="2" charset="-122"/>
                <a:cs typeface="Times New Roman" pitchFamily="18" charset="0"/>
              </a:rPr>
              <a:t>（饱和）其电极反应为：</a:t>
            </a:r>
            <a:endParaRPr lang="en-US" altLang="zh-CN" sz="2400" b="1" dirty="0">
              <a:latin typeface="Times New Roman" pitchFamily="18" charset="0"/>
              <a:ea typeface="宋体" pitchFamily="2" charset="-122"/>
              <a:cs typeface="Times New Roman" pitchFamily="18" charset="0"/>
            </a:endParaRPr>
          </a:p>
          <a:p>
            <a:pPr indent="304800" fontAlgn="base">
              <a:lnSpc>
                <a:spcPct val="200000"/>
              </a:lnSpc>
              <a:spcBef>
                <a:spcPct val="0"/>
              </a:spcBef>
              <a:spcAft>
                <a:spcPct val="0"/>
              </a:spcAft>
            </a:pPr>
            <a:r>
              <a:rPr lang="en-US" altLang="zh-CN" sz="2400" b="1" dirty="0">
                <a:latin typeface="Times New Roman" pitchFamily="18" charset="0"/>
                <a:ea typeface="宋体" pitchFamily="2" charset="-122"/>
                <a:cs typeface="Times New Roman" pitchFamily="18" charset="0"/>
              </a:rPr>
              <a:t>Hg</a:t>
            </a:r>
            <a:r>
              <a:rPr lang="en-US" altLang="zh-CN" sz="2400" b="1" baseline="-30000" dirty="0">
                <a:latin typeface="Times New Roman" pitchFamily="18" charset="0"/>
                <a:ea typeface="宋体" pitchFamily="2" charset="-122"/>
                <a:cs typeface="Times New Roman" pitchFamily="18" charset="0"/>
              </a:rPr>
              <a:t>2</a:t>
            </a:r>
            <a:r>
              <a:rPr lang="en-US" altLang="zh-CN" sz="2400" b="1" dirty="0">
                <a:latin typeface="Times New Roman" pitchFamily="18" charset="0"/>
                <a:ea typeface="宋体" pitchFamily="2" charset="-122"/>
                <a:cs typeface="Times New Roman" pitchFamily="18" charset="0"/>
              </a:rPr>
              <a:t>Cl</a:t>
            </a:r>
            <a:r>
              <a:rPr lang="en-US" altLang="zh-CN" sz="2400" b="1" baseline="-30000" dirty="0">
                <a:latin typeface="Times New Roman" pitchFamily="18" charset="0"/>
                <a:ea typeface="宋体" pitchFamily="2" charset="-122"/>
                <a:cs typeface="Times New Roman" pitchFamily="18" charset="0"/>
              </a:rPr>
              <a:t>2</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2e</a:t>
            </a:r>
            <a:r>
              <a:rPr lang="zh-CN" altLang="en-US" sz="2400" b="1" baseline="30000" dirty="0">
                <a:latin typeface="Times New Roman" pitchFamily="18" charset="0"/>
                <a:ea typeface="宋体" pitchFamily="2" charset="-122"/>
                <a:cs typeface="Times New Roman" pitchFamily="18" charset="0"/>
              </a:rPr>
              <a:t>－</a:t>
            </a:r>
            <a:r>
              <a:rPr lang="zh-CN" altLang="en-US" sz="2400" b="1" dirty="0">
                <a:latin typeface="Times New Roman" pitchFamily="18" charset="0"/>
                <a:ea typeface="宋体" pitchFamily="2" charset="-122"/>
                <a:cs typeface="Times New Roman" pitchFamily="18" charset="0"/>
              </a:rPr>
              <a:t>→  </a:t>
            </a:r>
            <a:r>
              <a:rPr lang="en-US" altLang="zh-CN" sz="2400" b="1" dirty="0">
                <a:latin typeface="Times New Roman" pitchFamily="18" charset="0"/>
                <a:ea typeface="宋体" pitchFamily="2" charset="-122"/>
                <a:cs typeface="Times New Roman" pitchFamily="18" charset="0"/>
              </a:rPr>
              <a:t>2Hg</a:t>
            </a:r>
            <a:r>
              <a:rPr lang="zh-CN" altLang="en-US" sz="2400" b="1" dirty="0">
                <a:latin typeface="Times New Roman" pitchFamily="18" charset="0"/>
                <a:ea typeface="宋体" pitchFamily="2" charset="-122"/>
                <a:cs typeface="Times New Roman" pitchFamily="18" charset="0"/>
              </a:rPr>
              <a:t>＋</a:t>
            </a:r>
            <a:r>
              <a:rPr lang="en-US" altLang="zh-CN" sz="2400" b="1" dirty="0">
                <a:latin typeface="Times New Roman" pitchFamily="18" charset="0"/>
                <a:ea typeface="宋体" pitchFamily="2" charset="-122"/>
                <a:cs typeface="Times New Roman" pitchFamily="18" charset="0"/>
              </a:rPr>
              <a:t>2Cl</a:t>
            </a:r>
            <a:r>
              <a:rPr lang="zh-CN" altLang="en-US" sz="2400" b="1" baseline="30000" dirty="0">
                <a:latin typeface="Times New Roman" pitchFamily="18" charset="0"/>
                <a:ea typeface="宋体" pitchFamily="2" charset="-122"/>
                <a:cs typeface="Times New Roman" pitchFamily="18" charset="0"/>
              </a:rPr>
              <a:t>－</a:t>
            </a:r>
            <a:endParaRPr lang="zh-CN" altLang="en-US" sz="2400" b="1" dirty="0">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5" name="TextBox 4"/>
              <p:cNvSpPr txBox="1"/>
              <p:nvPr/>
            </p:nvSpPr>
            <p:spPr>
              <a:xfrm>
                <a:off x="3911590" y="5596497"/>
                <a:ext cx="6648906" cy="461665"/>
              </a:xfrm>
              <a:prstGeom prst="rect">
                <a:avLst/>
              </a:prstGeom>
              <a:noFill/>
            </p:spPr>
            <p:txBody>
              <a:bodyPr wrap="square" rtlCol="0">
                <a:spAutoFit/>
              </a:bodyPr>
              <a:lstStyle/>
              <a:p>
                <a14:m>
                  <m:oMath xmlns:m="http://schemas.openxmlformats.org/officeDocument/2006/math">
                    <m:r>
                      <a:rPr lang="zh-CN" altLang="en-US" sz="2400" i="1">
                        <a:latin typeface="Cambria Math"/>
                      </a:rPr>
                      <m:t>𝜑</m:t>
                    </m:r>
                    <m:r>
                      <a:rPr lang="en-US" altLang="zh-CN" sz="2400" i="1">
                        <a:latin typeface="Cambria Math"/>
                      </a:rPr>
                      <m:t>(</m:t>
                    </m:r>
                    <m:r>
                      <a:rPr lang="en-US" altLang="zh-CN" sz="2400" i="1">
                        <a:latin typeface="Cambria Math"/>
                      </a:rPr>
                      <m:t>𝐻𝑔</m:t>
                    </m:r>
                    <m:r>
                      <a:rPr lang="en-US" altLang="zh-CN" sz="2400" i="1" baseline="-25000">
                        <a:latin typeface="Cambria Math"/>
                      </a:rPr>
                      <m:t>2</m:t>
                    </m:r>
                    <m:r>
                      <a:rPr lang="en-US" altLang="zh-CN" sz="2400" i="1">
                        <a:latin typeface="Cambria Math"/>
                      </a:rPr>
                      <m:t>𝐶𝑙</m:t>
                    </m:r>
                    <m:r>
                      <a:rPr lang="en-US" altLang="zh-CN" sz="2400" i="1" baseline="-25000">
                        <a:latin typeface="Cambria Math"/>
                      </a:rPr>
                      <m:t>2</m:t>
                    </m:r>
                    <m:r>
                      <a:rPr lang="en-US" altLang="zh-CN" sz="2400" i="1">
                        <a:latin typeface="Cambria Math"/>
                      </a:rPr>
                      <m:t>/</m:t>
                    </m:r>
                    <m:r>
                      <a:rPr lang="en-US" altLang="zh-CN" sz="2400" i="1">
                        <a:latin typeface="Cambria Math"/>
                      </a:rPr>
                      <m:t>𝐻𝑔</m:t>
                    </m:r>
                  </m:oMath>
                </a14:m>
                <a:r>
                  <a:rPr lang="en-US" altLang="zh-CN" sz="2400" dirty="0"/>
                  <a:t>) =</a:t>
                </a:r>
                <a14:m>
                  <m:oMath xmlns:m="http://schemas.openxmlformats.org/officeDocument/2006/math">
                    <m:r>
                      <a:rPr lang="zh-CN" altLang="en-US" sz="2400" i="1">
                        <a:latin typeface="Cambria Math"/>
                      </a:rPr>
                      <m:t>𝜑</m:t>
                    </m:r>
                    <m:r>
                      <m:rPr>
                        <m:sty m:val="p"/>
                      </m:rPr>
                      <a:rPr lang="el-GR" altLang="zh-CN" sz="2400" i="1" baseline="30000">
                        <a:latin typeface="Cambria Math"/>
                      </a:rPr>
                      <m:t>θ</m:t>
                    </m:r>
                    <m:r>
                      <a:rPr lang="en-US" altLang="zh-CN" sz="2400" i="1">
                        <a:latin typeface="Cambria Math"/>
                      </a:rPr>
                      <m:t>(</m:t>
                    </m:r>
                    <m:r>
                      <a:rPr lang="en-US" altLang="zh-CN" sz="2400" i="1">
                        <a:latin typeface="Cambria Math"/>
                      </a:rPr>
                      <m:t>𝐻𝑔</m:t>
                    </m:r>
                    <m:r>
                      <a:rPr lang="en-US" altLang="zh-CN" sz="2400" i="1" baseline="-25000">
                        <a:latin typeface="Cambria Math"/>
                      </a:rPr>
                      <m:t>2</m:t>
                    </m:r>
                    <m:r>
                      <a:rPr lang="en-US" altLang="zh-CN" sz="2400" i="1">
                        <a:latin typeface="Cambria Math"/>
                      </a:rPr>
                      <m:t>𝐶𝑙</m:t>
                    </m:r>
                    <m:r>
                      <a:rPr lang="en-US" altLang="zh-CN" sz="2400" i="1" baseline="-25000">
                        <a:latin typeface="Cambria Math"/>
                      </a:rPr>
                      <m:t>2</m:t>
                    </m:r>
                    <m:r>
                      <a:rPr lang="en-US" altLang="zh-CN" sz="2400" i="1">
                        <a:latin typeface="Cambria Math"/>
                      </a:rPr>
                      <m:t>/</m:t>
                    </m:r>
                    <m:r>
                      <a:rPr lang="en-US" altLang="zh-CN" sz="2400" i="1">
                        <a:latin typeface="Cambria Math"/>
                      </a:rPr>
                      <m:t>𝐻𝑔</m:t>
                    </m:r>
                  </m:oMath>
                </a14:m>
                <a:r>
                  <a:rPr lang="en-US" altLang="zh-CN" sz="2400" dirty="0"/>
                  <a:t>) +……… </a:t>
                </a:r>
                <a:endParaRPr lang="zh-CN" alt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3911590" y="5596497"/>
                <a:ext cx="6648906" cy="461665"/>
              </a:xfrm>
              <a:prstGeom prst="rect">
                <a:avLst/>
              </a:prstGeom>
              <a:blipFill>
                <a:blip r:embed="rId7"/>
                <a:stretch>
                  <a:fillRect l="-275" t="-9211" b="-30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79239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溶液</a:t>
            </a:r>
            <a:r>
              <a:rPr lang="en-US" altLang="zh-CN" dirty="0"/>
              <a:t>PH</a:t>
            </a:r>
            <a:r>
              <a:rPr lang="zh-CN" altLang="en-US" dirty="0"/>
              <a:t>值的测定</a:t>
            </a:r>
          </a:p>
        </p:txBody>
      </p:sp>
      <p:sp>
        <p:nvSpPr>
          <p:cNvPr id="3" name="灯片编号占位符 2"/>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49</a:t>
            </a:fld>
            <a:endParaRPr lang="zh-CN" altLang="en-US"/>
          </a:p>
        </p:txBody>
      </p:sp>
      <p:pic>
        <p:nvPicPr>
          <p:cNvPr id="4" name="Picture 6" descr="http://img2.imgtn.bdimg.com/it/u=443462602,1308366364&amp;fm=21&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671" y="1530540"/>
            <a:ext cx="3283312" cy="2330508"/>
          </a:xfrm>
          <a:prstGeom prst="rect">
            <a:avLst/>
          </a:prstGeom>
          <a:noFill/>
          <a:extLst>
            <a:ext uri="{909E8E84-426E-40DD-AFC4-6F175D3DCCD1}">
              <a14:hiddenFill xmlns:a14="http://schemas.microsoft.com/office/drawing/2010/main">
                <a:solidFill>
                  <a:srgbClr val="FFFFFF"/>
                </a:solidFill>
              </a14:hiddenFill>
            </a:ext>
          </a:extLst>
        </p:spPr>
      </p:pic>
      <p:pic>
        <p:nvPicPr>
          <p:cNvPr id="55300" name="Picture 4" descr="http://www.zgkxyqw.com/ProductPic/2007022714124446438.jpg"/>
          <p:cNvPicPr>
            <a:picLocks noChangeAspect="1" noChangeArrowheads="1"/>
          </p:cNvPicPr>
          <p:nvPr/>
        </p:nvPicPr>
        <p:blipFill rotWithShape="1">
          <a:blip r:embed="rId4">
            <a:extLst>
              <a:ext uri="{28A0092B-C50C-407E-A947-70E740481C1C}">
                <a14:useLocalDpi xmlns:a14="http://schemas.microsoft.com/office/drawing/2010/main" val="0"/>
              </a:ext>
            </a:extLst>
          </a:blip>
          <a:srcRect r="47680"/>
          <a:stretch/>
        </p:blipFill>
        <p:spPr bwMode="auto">
          <a:xfrm>
            <a:off x="2207568" y="1272632"/>
            <a:ext cx="2762054" cy="275595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717540" y="4046208"/>
            <a:ext cx="6264696" cy="400110"/>
          </a:xfrm>
          <a:prstGeom prst="rect">
            <a:avLst/>
          </a:prstGeom>
        </p:spPr>
        <p:txBody>
          <a:bodyPr wrap="square">
            <a:spAutoFit/>
          </a:bodyPr>
          <a:lstStyle/>
          <a:p>
            <a:pPr algn="ctr"/>
            <a:r>
              <a:rPr lang="zh-CN" altLang="zh-CN" sz="2000" b="1" dirty="0"/>
              <a:t>（－）玻璃电极│待测</a:t>
            </a:r>
            <a:r>
              <a:rPr lang="en-US" altLang="zh-CN" sz="2000" b="1" dirty="0"/>
              <a:t>pH</a:t>
            </a:r>
            <a:r>
              <a:rPr lang="zh-CN" altLang="zh-CN" sz="2000" b="1" dirty="0"/>
              <a:t>溶液 </a:t>
            </a:r>
            <a:r>
              <a:rPr lang="it-IT" altLang="zh-CN" sz="2000" b="1" dirty="0"/>
              <a:t>|| </a:t>
            </a:r>
            <a:r>
              <a:rPr lang="zh-CN" altLang="zh-CN" sz="2000" b="1" dirty="0"/>
              <a:t>饱和甘汞电极（＋）</a:t>
            </a:r>
          </a:p>
        </p:txBody>
      </p:sp>
      <p:graphicFrame>
        <p:nvGraphicFramePr>
          <p:cNvPr id="6" name="对象 5"/>
          <p:cNvGraphicFramePr>
            <a:graphicFrameLocks noChangeAspect="1"/>
          </p:cNvGraphicFramePr>
          <p:nvPr>
            <p:extLst>
              <p:ext uri="{D42A27DB-BD31-4B8C-83A1-F6EECF244321}">
                <p14:modId xmlns:p14="http://schemas.microsoft.com/office/powerpoint/2010/main" val="3550319370"/>
              </p:ext>
            </p:extLst>
          </p:nvPr>
        </p:nvGraphicFramePr>
        <p:xfrm>
          <a:off x="3431704" y="4725144"/>
          <a:ext cx="5396364" cy="1872208"/>
        </p:xfrm>
        <a:graphic>
          <a:graphicData uri="http://schemas.openxmlformats.org/presentationml/2006/ole">
            <mc:AlternateContent xmlns:mc="http://schemas.openxmlformats.org/markup-compatibility/2006">
              <mc:Choice xmlns:v="urn:schemas-microsoft-com:vml" Requires="v">
                <p:oleObj spid="_x0000_s55378" r:id="rId5" imgW="2336760" imgH="812520" progId="">
                  <p:embed/>
                </p:oleObj>
              </mc:Choice>
              <mc:Fallback>
                <p:oleObj r:id="rId5" imgW="2336760" imgH="812520" progId="">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1704" y="4725144"/>
                        <a:ext cx="5396364" cy="187220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46203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a:t>氧化还原新定义</a:t>
            </a:r>
          </a:p>
        </p:txBody>
      </p:sp>
      <p:sp>
        <p:nvSpPr>
          <p:cNvPr id="5" name="灯片编号占位符 4"/>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5</a:t>
            </a:fld>
            <a:endParaRPr lang="zh-CN" altLang="en-US"/>
          </a:p>
        </p:txBody>
      </p:sp>
      <p:pic>
        <p:nvPicPr>
          <p:cNvPr id="33794" name="Picture 2" descr="http://www.jydoc.com/uploads/jydoc/p06501/20092111814212967780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5680" y="1052736"/>
            <a:ext cx="5688632" cy="39820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675620" y="5268411"/>
            <a:ext cx="3384376" cy="830997"/>
          </a:xfrm>
          <a:prstGeom prst="rect">
            <a:avLst/>
          </a:prstGeom>
          <a:noFill/>
        </p:spPr>
        <p:txBody>
          <a:bodyPr wrap="square" rtlCol="0">
            <a:spAutoFit/>
          </a:bodyPr>
          <a:lstStyle/>
          <a:p>
            <a:pPr algn="ctr"/>
            <a:r>
              <a:rPr lang="zh-CN" altLang="en-US" sz="2400" b="1" dirty="0"/>
              <a:t>失去电子或给出电子对</a:t>
            </a:r>
            <a:r>
              <a:rPr lang="en-US" altLang="zh-CN" sz="2400" b="1" dirty="0"/>
              <a:t>,</a:t>
            </a:r>
            <a:r>
              <a:rPr lang="zh-CN" altLang="en-US" sz="2400" b="1" dirty="0"/>
              <a:t>氧化值升高的过程</a:t>
            </a:r>
          </a:p>
        </p:txBody>
      </p:sp>
      <p:sp>
        <p:nvSpPr>
          <p:cNvPr id="6" name="TextBox 5"/>
          <p:cNvSpPr txBox="1"/>
          <p:nvPr/>
        </p:nvSpPr>
        <p:spPr>
          <a:xfrm>
            <a:off x="6312024" y="5262300"/>
            <a:ext cx="3384376" cy="830997"/>
          </a:xfrm>
          <a:prstGeom prst="rect">
            <a:avLst/>
          </a:prstGeom>
          <a:noFill/>
        </p:spPr>
        <p:txBody>
          <a:bodyPr wrap="square" rtlCol="0">
            <a:spAutoFit/>
          </a:bodyPr>
          <a:lstStyle/>
          <a:p>
            <a:pPr algn="ctr"/>
            <a:r>
              <a:rPr lang="zh-CN" altLang="en-US" sz="2400" b="1" dirty="0"/>
              <a:t>得到电子或获得电子对</a:t>
            </a:r>
            <a:r>
              <a:rPr lang="en-US" altLang="zh-CN" sz="2400" b="1" dirty="0"/>
              <a:t>,</a:t>
            </a:r>
            <a:r>
              <a:rPr lang="zh-CN" altLang="en-US" sz="2400" b="1" dirty="0"/>
              <a:t>氧化值降低的过程</a:t>
            </a:r>
          </a:p>
        </p:txBody>
      </p:sp>
    </p:spTree>
    <p:extLst>
      <p:ext uri="{BB962C8B-B14F-4D97-AF65-F5344CB8AC3E}">
        <p14:creationId xmlns:p14="http://schemas.microsoft.com/office/powerpoint/2010/main" val="5875717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endParaRPr lang="zh-CN" altLang="en-US"/>
          </a:p>
        </p:txBody>
      </p:sp>
      <p:sp>
        <p:nvSpPr>
          <p:cNvPr id="3" name="灯片编号占位符 2"/>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50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15813142"/>
              </p:ext>
            </p:extLst>
          </p:nvPr>
        </p:nvGraphicFramePr>
        <p:xfrm>
          <a:off x="407368" y="620712"/>
          <a:ext cx="11544519" cy="4968527"/>
        </p:xfrm>
        <a:graphic>
          <a:graphicData uri="http://schemas.openxmlformats.org/presentationml/2006/ole">
            <mc:AlternateContent xmlns:mc="http://schemas.openxmlformats.org/markup-compatibility/2006">
              <mc:Choice xmlns:v="urn:schemas-microsoft-com:vml" Requires="v">
                <p:oleObj spid="_x0000_s57417" name="Document" r:id="rId3" imgW="5037305" imgH="2177868" progId="Word.Document.8">
                  <p:embed/>
                </p:oleObj>
              </mc:Choice>
              <mc:Fallback>
                <p:oleObj name="Document" r:id="rId3" imgW="5037305" imgH="2177868" progId="Word.Document.8">
                  <p:embed/>
                  <p:pic>
                    <p:nvPicPr>
                      <p:cNvPr id="0" name=""/>
                      <p:cNvPicPr/>
                      <p:nvPr/>
                    </p:nvPicPr>
                    <p:blipFill>
                      <a:blip r:embed="rId4"/>
                      <a:stretch>
                        <a:fillRect/>
                      </a:stretch>
                    </p:blipFill>
                    <p:spPr>
                      <a:xfrm>
                        <a:off x="407368" y="620712"/>
                        <a:ext cx="11544519" cy="4968527"/>
                      </a:xfrm>
                      <a:prstGeom prst="rect">
                        <a:avLst/>
                      </a:prstGeom>
                    </p:spPr>
                  </p:pic>
                </p:oleObj>
              </mc:Fallback>
            </mc:AlternateContent>
          </a:graphicData>
        </a:graphic>
      </p:graphicFrame>
    </p:spTree>
    <p:extLst>
      <p:ext uri="{BB962C8B-B14F-4D97-AF65-F5344CB8AC3E}">
        <p14:creationId xmlns:p14="http://schemas.microsoft.com/office/powerpoint/2010/main" val="28650364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697720834"/>
              </p:ext>
            </p:extLst>
          </p:nvPr>
        </p:nvGraphicFramePr>
        <p:xfrm>
          <a:off x="551384" y="607593"/>
          <a:ext cx="11381180" cy="4608512"/>
        </p:xfrm>
        <a:graphic>
          <a:graphicData uri="http://schemas.openxmlformats.org/presentationml/2006/ole">
            <mc:AlternateContent xmlns:mc="http://schemas.openxmlformats.org/markup-compatibility/2006">
              <mc:Choice xmlns:v="urn:schemas-microsoft-com:vml" Requires="v">
                <p:oleObj spid="_x0000_s62516" name="文档" r:id="rId3" imgW="4899819" imgH="2381232" progId="Word.Document.12">
                  <p:embed/>
                </p:oleObj>
              </mc:Choice>
              <mc:Fallback>
                <p:oleObj name="文档" r:id="rId3" imgW="4899819" imgH="2381232" progId="Word.Document.12">
                  <p:embed/>
                  <p:pic>
                    <p:nvPicPr>
                      <p:cNvPr id="0" name=""/>
                      <p:cNvPicPr/>
                      <p:nvPr/>
                    </p:nvPicPr>
                    <p:blipFill>
                      <a:blip r:embed="rId4"/>
                      <a:stretch>
                        <a:fillRect/>
                      </a:stretch>
                    </p:blipFill>
                    <p:spPr>
                      <a:xfrm>
                        <a:off x="551384" y="607593"/>
                        <a:ext cx="11381180" cy="4608512"/>
                      </a:xfrm>
                      <a:prstGeom prst="rect">
                        <a:avLst/>
                      </a:prstGeom>
                    </p:spPr>
                  </p:pic>
                </p:oleObj>
              </mc:Fallback>
            </mc:AlternateContent>
          </a:graphicData>
        </a:graphic>
      </p:graphicFrame>
      <p:pic>
        <p:nvPicPr>
          <p:cNvPr id="4" name="Picture 6" descr="http://img2.imgtn.bdimg.com/it/u=443462602,1308366364&amp;fm=21&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7808" y="4534261"/>
            <a:ext cx="3283312" cy="233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1268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903337232"/>
              </p:ext>
            </p:extLst>
          </p:nvPr>
        </p:nvGraphicFramePr>
        <p:xfrm>
          <a:off x="191343" y="469455"/>
          <a:ext cx="6659873" cy="6388545"/>
        </p:xfrm>
        <a:graphic>
          <a:graphicData uri="http://schemas.openxmlformats.org/presentationml/2006/ole">
            <mc:AlternateContent xmlns:mc="http://schemas.openxmlformats.org/markup-compatibility/2006">
              <mc:Choice xmlns:v="urn:schemas-microsoft-com:vml" Requires="v">
                <p:oleObj spid="_x0000_s58473" name="Document" r:id="rId3" imgW="4153005" imgH="3989393" progId="Word.Document.8">
                  <p:embed/>
                </p:oleObj>
              </mc:Choice>
              <mc:Fallback>
                <p:oleObj name="Document" r:id="rId3" imgW="4153005" imgH="3989393" progId="Word.Document.8">
                  <p:embed/>
                  <p:pic>
                    <p:nvPicPr>
                      <p:cNvPr id="0" name=""/>
                      <p:cNvPicPr/>
                      <p:nvPr/>
                    </p:nvPicPr>
                    <p:blipFill>
                      <a:blip r:embed="rId4"/>
                      <a:stretch>
                        <a:fillRect/>
                      </a:stretch>
                    </p:blipFill>
                    <p:spPr>
                      <a:xfrm>
                        <a:off x="191343" y="469455"/>
                        <a:ext cx="6659873" cy="6388545"/>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1437076376"/>
              </p:ext>
            </p:extLst>
          </p:nvPr>
        </p:nvGraphicFramePr>
        <p:xfrm>
          <a:off x="6456040" y="2492896"/>
          <a:ext cx="5209396" cy="3312368"/>
        </p:xfrm>
        <a:graphic>
          <a:graphicData uri="http://schemas.openxmlformats.org/presentationml/2006/ole">
            <mc:AlternateContent xmlns:mc="http://schemas.openxmlformats.org/markup-compatibility/2006">
              <mc:Choice xmlns:v="urn:schemas-microsoft-com:vml" Requires="v">
                <p:oleObj spid="_x0000_s58474" name="Document" r:id="rId5" imgW="2470064" imgH="1572103" progId="Word.Document.8">
                  <p:embed/>
                </p:oleObj>
              </mc:Choice>
              <mc:Fallback>
                <p:oleObj name="Document" r:id="rId5" imgW="2470064" imgH="1572103" progId="Word.Document.8">
                  <p:embed/>
                  <p:pic>
                    <p:nvPicPr>
                      <p:cNvPr id="0" name="对象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56040" y="2492896"/>
                        <a:ext cx="5209396" cy="331236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423825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335360" y="1772816"/>
            <a:ext cx="10297144" cy="1569660"/>
          </a:xfrm>
          <a:prstGeom prst="rect">
            <a:avLst/>
          </a:prstGeom>
        </p:spPr>
        <p:txBody>
          <a:bodyPr wrap="square">
            <a:spAutoFit/>
          </a:bodyPr>
          <a:lstStyle/>
          <a:p>
            <a:pPr>
              <a:lnSpc>
                <a:spcPct val="200000"/>
              </a:lnSpc>
            </a:pPr>
            <a:r>
              <a:rPr lang="zh-CN" altLang="zh-CN" sz="2400" dirty="0"/>
              <a:t>分别计算氢电极在生物体液（</a:t>
            </a:r>
            <a:r>
              <a:rPr lang="en-US" altLang="zh-CN" sz="2400" dirty="0"/>
              <a:t>pH≈7</a:t>
            </a:r>
            <a:r>
              <a:rPr lang="zh-CN" altLang="zh-CN" sz="2400" dirty="0"/>
              <a:t>）、</a:t>
            </a:r>
            <a:r>
              <a:rPr lang="en-US" altLang="zh-CN" sz="2400" dirty="0"/>
              <a:t>0.01 </a:t>
            </a:r>
            <a:r>
              <a:rPr lang="en-US" altLang="zh-CN" sz="2400" dirty="0" err="1"/>
              <a:t>mol</a:t>
            </a:r>
            <a:r>
              <a:rPr lang="pt-BR" altLang="zh-CN" sz="2400" dirty="0"/>
              <a:t>∙</a:t>
            </a:r>
            <a:r>
              <a:rPr lang="en-US" altLang="zh-CN" sz="2400" dirty="0"/>
              <a:t>L</a:t>
            </a:r>
            <a:r>
              <a:rPr lang="en-US" altLang="zh-CN" sz="2400" baseline="30000" dirty="0"/>
              <a:t>-1</a:t>
            </a:r>
            <a:r>
              <a:rPr lang="en-US" altLang="zh-CN" sz="2400" dirty="0"/>
              <a:t> </a:t>
            </a:r>
            <a:r>
              <a:rPr lang="en-US" altLang="zh-CN" sz="2400" dirty="0" err="1"/>
              <a:t>HCl</a:t>
            </a:r>
            <a:r>
              <a:rPr lang="zh-CN" altLang="zh-CN" sz="2400" dirty="0"/>
              <a:t>溶液、</a:t>
            </a:r>
            <a:r>
              <a:rPr lang="en-US" altLang="zh-CN" sz="2400" dirty="0"/>
              <a:t>0.01 </a:t>
            </a:r>
            <a:r>
              <a:rPr lang="en-US" altLang="zh-CN" sz="2400" dirty="0" err="1"/>
              <a:t>mol</a:t>
            </a:r>
            <a:r>
              <a:rPr lang="pt-BR" altLang="zh-CN" sz="2400" dirty="0"/>
              <a:t>∙L</a:t>
            </a:r>
            <a:r>
              <a:rPr lang="pt-BR" altLang="zh-CN" sz="2400" baseline="30000" dirty="0"/>
              <a:t>-1</a:t>
            </a:r>
            <a:r>
              <a:rPr lang="en-US" altLang="zh-CN" sz="2400" dirty="0"/>
              <a:t> </a:t>
            </a:r>
            <a:r>
              <a:rPr lang="en-US" altLang="zh-CN" sz="2400" dirty="0" err="1"/>
              <a:t>NaOH</a:t>
            </a:r>
            <a:r>
              <a:rPr lang="zh-CN" altLang="zh-CN" sz="2400" dirty="0"/>
              <a:t>溶液中电极电势（其它条件为标准态）。</a:t>
            </a:r>
            <a:endParaRPr lang="zh-CN" altLang="en-US" sz="2400" dirty="0"/>
          </a:p>
        </p:txBody>
      </p:sp>
    </p:spTree>
    <p:extLst>
      <p:ext uri="{BB962C8B-B14F-4D97-AF65-F5344CB8AC3E}">
        <p14:creationId xmlns:p14="http://schemas.microsoft.com/office/powerpoint/2010/main" val="34689539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424984144"/>
              </p:ext>
            </p:extLst>
          </p:nvPr>
        </p:nvGraphicFramePr>
        <p:xfrm>
          <a:off x="479376" y="586252"/>
          <a:ext cx="6840760" cy="3054076"/>
        </p:xfrm>
        <a:graphic>
          <a:graphicData uri="http://schemas.openxmlformats.org/presentationml/2006/ole">
            <mc:AlternateContent xmlns:mc="http://schemas.openxmlformats.org/markup-compatibility/2006">
              <mc:Choice xmlns:v="urn:schemas-microsoft-com:vml" Requires="v">
                <p:oleObj spid="_x0000_s61541" name="Document" r:id="rId3" imgW="3376678" imgH="1515493" progId="Word.Document.8">
                  <p:embed/>
                </p:oleObj>
              </mc:Choice>
              <mc:Fallback>
                <p:oleObj name="Document" r:id="rId3" imgW="3376678" imgH="1515493" progId="Word.Document.8">
                  <p:embed/>
                  <p:pic>
                    <p:nvPicPr>
                      <p:cNvPr id="0" name=""/>
                      <p:cNvPicPr/>
                      <p:nvPr/>
                    </p:nvPicPr>
                    <p:blipFill>
                      <a:blip r:embed="rId4"/>
                      <a:stretch>
                        <a:fillRect/>
                      </a:stretch>
                    </p:blipFill>
                    <p:spPr>
                      <a:xfrm>
                        <a:off x="479376" y="586252"/>
                        <a:ext cx="6840760" cy="3054076"/>
                      </a:xfrm>
                      <a:prstGeom prst="rect">
                        <a:avLst/>
                      </a:prstGeom>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1727423727"/>
              </p:ext>
            </p:extLst>
          </p:nvPr>
        </p:nvGraphicFramePr>
        <p:xfrm>
          <a:off x="1155888" y="3975324"/>
          <a:ext cx="6164411" cy="3096344"/>
        </p:xfrm>
        <a:graphic>
          <a:graphicData uri="http://schemas.openxmlformats.org/presentationml/2006/ole">
            <mc:AlternateContent xmlns:mc="http://schemas.openxmlformats.org/markup-compatibility/2006">
              <mc:Choice xmlns:v="urn:schemas-microsoft-com:vml" Requires="v">
                <p:oleObj spid="_x0000_s61542" name="Document" r:id="rId5" imgW="3154614" imgH="1592296" progId="Word.Document.8">
                  <p:embed/>
                </p:oleObj>
              </mc:Choice>
              <mc:Fallback>
                <p:oleObj name="Document" r:id="rId5" imgW="3154614" imgH="1592296" progId="Word.Document.8">
                  <p:embed/>
                  <p:pic>
                    <p:nvPicPr>
                      <p:cNvPr id="0" name=""/>
                      <p:cNvPicPr/>
                      <p:nvPr/>
                    </p:nvPicPr>
                    <p:blipFill>
                      <a:blip r:embed="rId6"/>
                      <a:stretch>
                        <a:fillRect/>
                      </a:stretch>
                    </p:blipFill>
                    <p:spPr>
                      <a:xfrm>
                        <a:off x="1155888" y="3975324"/>
                        <a:ext cx="6164411" cy="3096344"/>
                      </a:xfrm>
                      <a:prstGeom prst="rect">
                        <a:avLst/>
                      </a:prstGeom>
                    </p:spPr>
                  </p:pic>
                </p:oleObj>
              </mc:Fallback>
            </mc:AlternateContent>
          </a:graphicData>
        </a:graphic>
      </p:graphicFrame>
    </p:spTree>
    <p:extLst>
      <p:ext uri="{BB962C8B-B14F-4D97-AF65-F5344CB8AC3E}">
        <p14:creationId xmlns:p14="http://schemas.microsoft.com/office/powerpoint/2010/main" val="3733656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3" name="Text Box 5"/>
          <p:cNvSpPr txBox="1">
            <a:spLocks noChangeArrowheads="1"/>
          </p:cNvSpPr>
          <p:nvPr/>
        </p:nvSpPr>
        <p:spPr bwMode="auto">
          <a:xfrm>
            <a:off x="623392" y="688549"/>
            <a:ext cx="10801200" cy="5632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457200" indent="-457200">
              <a:lnSpc>
                <a:spcPct val="250000"/>
              </a:lnSpc>
              <a:buFont typeface="+mj-ea"/>
              <a:buAutoNum type="circleNumDbPlain"/>
            </a:pPr>
            <a:r>
              <a:rPr lang="en-US" altLang="zh-CN" sz="2400" b="1" dirty="0"/>
              <a:t> </a:t>
            </a:r>
            <a:r>
              <a:rPr lang="zh-CN" altLang="en-US" sz="2400" b="1" dirty="0"/>
              <a:t>离子型化合物中，元素的</a:t>
            </a:r>
            <a:r>
              <a:rPr lang="zh-CN" altLang="en-US" sz="2400" b="1" dirty="0">
                <a:solidFill>
                  <a:srgbClr val="FF0000"/>
                </a:solidFill>
              </a:rPr>
              <a:t>氧化数</a:t>
            </a:r>
            <a:r>
              <a:rPr lang="zh-CN" altLang="en-US" sz="2400" b="1" dirty="0"/>
              <a:t>等于该离子所带的电荷数</a:t>
            </a:r>
          </a:p>
          <a:p>
            <a:pPr marL="457200" indent="-457200">
              <a:lnSpc>
                <a:spcPct val="250000"/>
              </a:lnSpc>
              <a:buFont typeface="+mj-ea"/>
              <a:buAutoNum type="circleNumDbPlain"/>
            </a:pPr>
            <a:r>
              <a:rPr lang="en-US" altLang="zh-CN" sz="2400" b="1" dirty="0"/>
              <a:t> </a:t>
            </a:r>
            <a:r>
              <a:rPr lang="zh-CN" altLang="en-US" sz="2400" b="1" dirty="0"/>
              <a:t>共价型化合物中，共用电子对偏向于电负性大的原子 ，两原子的形式电荷数即为它们的</a:t>
            </a:r>
            <a:r>
              <a:rPr lang="zh-CN" altLang="en-US" sz="2400" b="1" dirty="0">
                <a:solidFill>
                  <a:srgbClr val="FF0000"/>
                </a:solidFill>
              </a:rPr>
              <a:t>氧化数</a:t>
            </a:r>
          </a:p>
          <a:p>
            <a:pPr marL="457200" indent="-457200">
              <a:lnSpc>
                <a:spcPct val="250000"/>
              </a:lnSpc>
              <a:buFont typeface="+mj-ea"/>
              <a:buAutoNum type="circleNumDbPlain"/>
            </a:pPr>
            <a:r>
              <a:rPr lang="en-US" altLang="zh-CN" sz="2400" b="1" dirty="0"/>
              <a:t> </a:t>
            </a:r>
            <a:r>
              <a:rPr lang="zh-CN" altLang="en-US" sz="2400" b="1" dirty="0"/>
              <a:t>单质中，元素的</a:t>
            </a:r>
            <a:r>
              <a:rPr lang="zh-CN" altLang="en-US" sz="2400" b="1" dirty="0">
                <a:solidFill>
                  <a:srgbClr val="FF0000"/>
                </a:solidFill>
              </a:rPr>
              <a:t>氧化数</a:t>
            </a:r>
            <a:r>
              <a:rPr lang="zh-CN" altLang="en-US" sz="2400" b="1" dirty="0"/>
              <a:t>为零； 离子</a:t>
            </a:r>
            <a:r>
              <a:rPr lang="en-US" altLang="zh-CN" sz="2400" b="1" dirty="0" err="1"/>
              <a:t>X</a:t>
            </a:r>
            <a:r>
              <a:rPr lang="en-US" altLang="zh-CN" sz="2400" b="1" baseline="30000" dirty="0" err="1"/>
              <a:t>n</a:t>
            </a:r>
            <a:r>
              <a:rPr lang="en-US" altLang="zh-CN" sz="2400" b="1" baseline="30000" dirty="0"/>
              <a:t>-</a:t>
            </a:r>
            <a:r>
              <a:rPr lang="zh-CN" altLang="en-US" sz="2400" b="1" dirty="0"/>
              <a:t>氧化数为</a:t>
            </a:r>
            <a:r>
              <a:rPr lang="en-US" altLang="zh-CN" sz="2400" b="1" dirty="0"/>
              <a:t>n-</a:t>
            </a:r>
          </a:p>
          <a:p>
            <a:pPr marL="457200" indent="-457200">
              <a:lnSpc>
                <a:spcPct val="250000"/>
              </a:lnSpc>
              <a:buFont typeface="+mj-ea"/>
              <a:buAutoNum type="circleNumDbPlain"/>
            </a:pPr>
            <a:r>
              <a:rPr lang="zh-CN" altLang="en-US" sz="2400" b="1" dirty="0"/>
              <a:t>中性分子中，各元素原子的氧化数的代数和为零 ，复杂离子的电荷等于各元素</a:t>
            </a:r>
            <a:r>
              <a:rPr lang="zh-CN" altLang="en-US" sz="2400" b="1" dirty="0">
                <a:solidFill>
                  <a:srgbClr val="FF0000"/>
                </a:solidFill>
              </a:rPr>
              <a:t>氧化数</a:t>
            </a:r>
            <a:r>
              <a:rPr lang="zh-CN" altLang="en-US" sz="2400" b="1" dirty="0"/>
              <a:t>的代数和   </a:t>
            </a:r>
          </a:p>
        </p:txBody>
      </p:sp>
      <p:sp>
        <p:nvSpPr>
          <p:cNvPr id="201734" name="Rectangle 6"/>
          <p:cNvSpPr>
            <a:spLocks noChangeArrowheads="1"/>
          </p:cNvSpPr>
          <p:nvPr/>
        </p:nvSpPr>
        <p:spPr bwMode="auto">
          <a:xfrm>
            <a:off x="1524000" y="25009"/>
            <a:ext cx="90364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r>
              <a:rPr lang="zh-CN" altLang="en-US" sz="2000" b="1" dirty="0">
                <a:solidFill>
                  <a:srgbClr val="FF0000"/>
                </a:solidFill>
                <a:ea typeface="黑体" pitchFamily="49" charset="-122"/>
              </a:rPr>
              <a:t>确定氧化态的规则</a:t>
            </a:r>
            <a:r>
              <a:rPr lang="zh-CN" altLang="en-US" sz="2000" b="1" dirty="0">
                <a:solidFill>
                  <a:srgbClr val="FF0000"/>
                </a:solidFill>
              </a:rPr>
              <a:t>  </a:t>
            </a:r>
            <a:r>
              <a:rPr lang="en-US" altLang="zh-CN" sz="2000" b="1" dirty="0">
                <a:solidFill>
                  <a:srgbClr val="FF0000"/>
                </a:solidFill>
              </a:rPr>
              <a:t>(the rules for the determination of oxidation state)</a:t>
            </a:r>
          </a:p>
        </p:txBody>
      </p:sp>
      <p:graphicFrame>
        <p:nvGraphicFramePr>
          <p:cNvPr id="201737" name="Object 9"/>
          <p:cNvGraphicFramePr>
            <a:graphicFrameLocks noChangeAspect="1"/>
          </p:cNvGraphicFramePr>
          <p:nvPr/>
        </p:nvGraphicFramePr>
        <p:xfrm>
          <a:off x="6940550" y="5915026"/>
          <a:ext cx="96838" cy="214313"/>
        </p:xfrm>
        <a:graphic>
          <a:graphicData uri="http://schemas.openxmlformats.org/presentationml/2006/ole">
            <mc:AlternateContent xmlns:mc="http://schemas.openxmlformats.org/markup-compatibility/2006">
              <mc:Choice xmlns:v="urn:schemas-microsoft-com:vml" Requires="v">
                <p:oleObj spid="_x0000_s35096"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550" y="5915026"/>
                        <a:ext cx="96838"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4147216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81" name="Text Box 5"/>
          <p:cNvSpPr txBox="1">
            <a:spLocks noChangeArrowheads="1"/>
          </p:cNvSpPr>
          <p:nvPr/>
        </p:nvSpPr>
        <p:spPr bwMode="auto">
          <a:xfrm>
            <a:off x="443372" y="1074509"/>
            <a:ext cx="11305256" cy="470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marL="514350" indent="-514350">
              <a:lnSpc>
                <a:spcPct val="250000"/>
              </a:lnSpc>
              <a:buFont typeface="+mj-ea"/>
              <a:buAutoNum type="circleNumDbPlain" startAt="5"/>
            </a:pP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氢的氧化数一般为</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，在金属氢化物中为  </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，如</a:t>
            </a:r>
            <a:r>
              <a:rPr lang="en-US" altLang="zh-CN" sz="2400" b="1" dirty="0" err="1">
                <a:latin typeface="Times New Roman" pitchFamily="18" charset="0"/>
                <a:cs typeface="Times New Roman" pitchFamily="18" charset="0"/>
              </a:rPr>
              <a:t>NaH</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marL="514350" indent="-514350">
              <a:lnSpc>
                <a:spcPct val="250000"/>
              </a:lnSpc>
              <a:buFont typeface="+mj-ea"/>
              <a:buAutoNum type="circleNumDbPlain" startAt="5"/>
            </a:pPr>
            <a:r>
              <a:rPr lang="zh-CN" altLang="en-US" sz="2400" b="1" dirty="0">
                <a:latin typeface="Times New Roman" pitchFamily="18" charset="0"/>
                <a:cs typeface="Times New Roman" pitchFamily="18" charset="0"/>
              </a:rPr>
              <a:t>氧的氧化数一般为</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，例外有</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等， 在过氧化物中为 </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，如   </a:t>
            </a:r>
            <a:r>
              <a:rPr lang="en-US" altLang="zh-CN" sz="2400" b="1" dirty="0">
                <a:latin typeface="Times New Roman" pitchFamily="18" charset="0"/>
                <a:cs typeface="Times New Roman" pitchFamily="18" charset="0"/>
              </a:rPr>
              <a:t>Na</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O</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，在超氧化物中 为</a:t>
            </a:r>
            <a:r>
              <a:rPr lang="en-US" altLang="zh-CN" sz="2400" b="1" dirty="0">
                <a:latin typeface="Times New Roman" pitchFamily="18" charset="0"/>
                <a:cs typeface="Times New Roman" pitchFamily="18" charset="0"/>
              </a:rPr>
              <a:t>-0.5</a:t>
            </a:r>
            <a:r>
              <a:rPr lang="zh-CN" altLang="en-US" sz="2400" b="1" dirty="0">
                <a:latin typeface="Times New Roman" pitchFamily="18" charset="0"/>
                <a:cs typeface="Times New Roman" pitchFamily="18" charset="0"/>
              </a:rPr>
              <a:t>，如 </a:t>
            </a:r>
            <a:r>
              <a:rPr lang="en-US" altLang="zh-CN" sz="2400" b="1" dirty="0">
                <a:latin typeface="Times New Roman" pitchFamily="18" charset="0"/>
                <a:cs typeface="Times New Roman" pitchFamily="18" charset="0"/>
              </a:rPr>
              <a:t>KO</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，在氧的氟化物中 为 </a:t>
            </a:r>
            <a:r>
              <a:rPr lang="en-US" altLang="zh-CN" sz="2400" b="1" dirty="0">
                <a:latin typeface="Times New Roman" pitchFamily="18" charset="0"/>
                <a:cs typeface="Times New Roman" pitchFamily="18" charset="0"/>
              </a:rPr>
              <a:t>+1</a:t>
            </a:r>
            <a:r>
              <a:rPr lang="zh-CN" altLang="en-US" sz="2400" b="1" dirty="0">
                <a:latin typeface="Times New Roman" pitchFamily="18" charset="0"/>
                <a:cs typeface="Times New Roman" pitchFamily="18" charset="0"/>
              </a:rPr>
              <a:t>或 </a:t>
            </a:r>
            <a:r>
              <a:rPr lang="en-US" altLang="zh-CN" sz="2400" b="1"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，如</a:t>
            </a:r>
            <a:r>
              <a:rPr lang="en-US" altLang="zh-CN" sz="2400" b="1" dirty="0">
                <a:latin typeface="Times New Roman" pitchFamily="18" charset="0"/>
                <a:cs typeface="Times New Roman" pitchFamily="18" charset="0"/>
              </a:rPr>
              <a:t>O</a:t>
            </a:r>
            <a:r>
              <a:rPr lang="en-US" altLang="zh-CN" sz="2400" b="1" baseline="-25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F</a:t>
            </a:r>
            <a:r>
              <a:rPr lang="en-US" altLang="zh-CN" sz="2400" b="1" baseline="-25000" dirty="0">
                <a:latin typeface="Times New Roman" pitchFamily="18" charset="0"/>
                <a:cs typeface="Times New Roman" pitchFamily="18" charset="0"/>
              </a:rPr>
              <a:t>2   </a:t>
            </a:r>
            <a:r>
              <a:rPr lang="zh-CN" altLang="en-US" sz="2400" b="1" dirty="0">
                <a:latin typeface="Times New Roman" pitchFamily="18" charset="0"/>
                <a:cs typeface="Times New Roman" pitchFamily="18" charset="0"/>
              </a:rPr>
              <a:t>和</a:t>
            </a:r>
            <a:r>
              <a:rPr lang="en-US" altLang="zh-CN" sz="2400" b="1" dirty="0">
                <a:latin typeface="Times New Roman" pitchFamily="18" charset="0"/>
                <a:cs typeface="Times New Roman" pitchFamily="18" charset="0"/>
              </a:rPr>
              <a:t>OF</a:t>
            </a:r>
            <a:r>
              <a:rPr lang="en-US" altLang="zh-CN" sz="2400" b="1" baseline="-25000" dirty="0">
                <a:latin typeface="Times New Roman" pitchFamily="18" charset="0"/>
                <a:cs typeface="Times New Roman" pitchFamily="18" charset="0"/>
              </a:rPr>
              <a:t>2</a:t>
            </a:r>
            <a:r>
              <a:rPr lang="zh-CN" altLang="en-US" sz="2400" b="1" dirty="0">
                <a:latin typeface="Times New Roman" pitchFamily="18" charset="0"/>
                <a:cs typeface="Times New Roman" pitchFamily="18" charset="0"/>
              </a:rPr>
              <a:t>。</a:t>
            </a:r>
          </a:p>
          <a:p>
            <a:pPr marL="514350" indent="-514350">
              <a:lnSpc>
                <a:spcPct val="250000"/>
              </a:lnSpc>
              <a:buFont typeface="+mj-ea"/>
              <a:buAutoNum type="circleNumDbPlain" startAt="5"/>
            </a:pPr>
            <a:r>
              <a:rPr lang="zh-CN" altLang="en-US" sz="2400" b="1" dirty="0">
                <a:latin typeface="Times New Roman" pitchFamily="18" charset="0"/>
                <a:cs typeface="Times New Roman" pitchFamily="18" charset="0"/>
              </a:rPr>
              <a:t>氧化数可以是分数；例如</a:t>
            </a:r>
            <a:r>
              <a:rPr lang="en-US" altLang="zh-CN" sz="2400" b="1" dirty="0">
                <a:latin typeface="Times New Roman" pitchFamily="18" charset="0"/>
                <a:cs typeface="Times New Roman" pitchFamily="18" charset="0"/>
              </a:rPr>
              <a:t>Fe</a:t>
            </a:r>
            <a:r>
              <a:rPr lang="en-US" altLang="zh-CN" sz="2400" b="1" baseline="-30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O</a:t>
            </a:r>
            <a:r>
              <a:rPr lang="en-US" altLang="zh-CN" sz="2400" b="1" baseline="-30000" dirty="0">
                <a:latin typeface="Times New Roman" pitchFamily="18" charset="0"/>
                <a:cs typeface="Times New Roman" pitchFamily="18" charset="0"/>
              </a:rPr>
              <a:t>4</a:t>
            </a:r>
            <a:r>
              <a:rPr lang="en-US" altLang="zh-CN" sz="2400" b="1" dirty="0">
                <a:latin typeface="Times New Roman" pitchFamily="18" charset="0"/>
                <a:cs typeface="Times New Roman" pitchFamily="18" charset="0"/>
              </a:rPr>
              <a:t>(Fe</a:t>
            </a:r>
            <a:r>
              <a:rPr lang="en-US" altLang="zh-CN" sz="2400" b="1" baseline="-30000" dirty="0">
                <a:latin typeface="Times New Roman" pitchFamily="18" charset="0"/>
                <a:cs typeface="Times New Roman" pitchFamily="18" charset="0"/>
              </a:rPr>
              <a:t>2</a:t>
            </a:r>
            <a:r>
              <a:rPr lang="en-US" altLang="zh-CN" sz="2400" b="1" dirty="0">
                <a:latin typeface="Times New Roman" pitchFamily="18" charset="0"/>
                <a:cs typeface="Times New Roman" pitchFamily="18" charset="0"/>
              </a:rPr>
              <a:t>O</a:t>
            </a:r>
            <a:r>
              <a:rPr lang="en-US" altLang="zh-CN" sz="2400" b="1" baseline="-30000" dirty="0">
                <a:latin typeface="Times New Roman" pitchFamily="18" charset="0"/>
                <a:cs typeface="Times New Roman" pitchFamily="18" charset="0"/>
              </a:rPr>
              <a:t>3</a:t>
            </a:r>
            <a:r>
              <a:rPr lang="en-US" altLang="zh-CN" sz="2400" b="1" dirty="0">
                <a:latin typeface="Times New Roman" pitchFamily="18" charset="0"/>
                <a:cs typeface="Times New Roman" pitchFamily="18" charset="0"/>
              </a:rPr>
              <a:t>·FeO)</a:t>
            </a:r>
            <a:r>
              <a:rPr lang="zh-CN" altLang="en-US" sz="2400" b="1" dirty="0">
                <a:latin typeface="Times New Roman" pitchFamily="18" charset="0"/>
                <a:cs typeface="Times New Roman" pitchFamily="18" charset="0"/>
              </a:rPr>
              <a:t>，</a:t>
            </a:r>
            <a:r>
              <a:rPr lang="en-US" altLang="zh-CN" sz="2400" b="1" dirty="0">
                <a:latin typeface="Times New Roman" pitchFamily="18" charset="0"/>
                <a:cs typeface="Times New Roman" pitchFamily="18" charset="0"/>
              </a:rPr>
              <a:t>Fe</a:t>
            </a:r>
            <a:r>
              <a:rPr lang="zh-CN" altLang="en-US" sz="2400" b="1" dirty="0">
                <a:latin typeface="Times New Roman" pitchFamily="18" charset="0"/>
                <a:cs typeface="Times New Roman" pitchFamily="18" charset="0"/>
              </a:rPr>
              <a:t>的氧化数为</a:t>
            </a:r>
            <a:r>
              <a:rPr lang="en-US" altLang="zh-CN" sz="2400" b="1" dirty="0">
                <a:latin typeface="Times New Roman" pitchFamily="18" charset="0"/>
                <a:cs typeface="Times New Roman" pitchFamily="18" charset="0"/>
              </a:rPr>
              <a:t>8/3</a:t>
            </a:r>
            <a:r>
              <a:rPr lang="zh-CN" altLang="en-US" sz="2400" b="1" dirty="0">
                <a:latin typeface="Times New Roman" pitchFamily="18" charset="0"/>
                <a:cs typeface="Times New Roman" pitchFamily="18" charset="0"/>
              </a:rPr>
              <a:t>，可见是 </a:t>
            </a:r>
            <a:r>
              <a:rPr lang="zh-CN" altLang="en-US" sz="2400" b="1" dirty="0">
                <a:solidFill>
                  <a:srgbClr val="0000FF"/>
                </a:solidFill>
                <a:latin typeface="Times New Roman" pitchFamily="18" charset="0"/>
                <a:cs typeface="Times New Roman" pitchFamily="18" charset="0"/>
              </a:rPr>
              <a:t>平均氧化数。</a:t>
            </a:r>
            <a:endParaRPr lang="zh-CN" altLang="en-US" sz="2400" b="1" dirty="0">
              <a:latin typeface="Times New Roman" pitchFamily="18" charset="0"/>
              <a:cs typeface="Times New Roman" pitchFamily="18" charset="0"/>
            </a:endParaRPr>
          </a:p>
        </p:txBody>
      </p:sp>
      <p:graphicFrame>
        <p:nvGraphicFramePr>
          <p:cNvPr id="203785" name="Object 9"/>
          <p:cNvGraphicFramePr>
            <a:graphicFrameLocks noChangeAspect="1"/>
          </p:cNvGraphicFramePr>
          <p:nvPr/>
        </p:nvGraphicFramePr>
        <p:xfrm>
          <a:off x="6940550" y="5915026"/>
          <a:ext cx="96838" cy="214313"/>
        </p:xfrm>
        <a:graphic>
          <a:graphicData uri="http://schemas.openxmlformats.org/presentationml/2006/ole">
            <mc:AlternateContent xmlns:mc="http://schemas.openxmlformats.org/markup-compatibility/2006">
              <mc:Choice xmlns:v="urn:schemas-microsoft-com:vml" Requires="v">
                <p:oleObj spid="_x0000_s36118"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0550" y="5915026"/>
                        <a:ext cx="96838"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6"/>
          <p:cNvSpPr>
            <a:spLocks noChangeArrowheads="1"/>
          </p:cNvSpPr>
          <p:nvPr/>
        </p:nvSpPr>
        <p:spPr bwMode="auto">
          <a:xfrm>
            <a:off x="1524000" y="25010"/>
            <a:ext cx="903649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r>
              <a:rPr lang="zh-CN" altLang="en-US" sz="2400" b="1" dirty="0">
                <a:solidFill>
                  <a:srgbClr val="FF0000"/>
                </a:solidFill>
                <a:ea typeface="黑体" pitchFamily="49" charset="-122"/>
              </a:rPr>
              <a:t>确定氧化态的规则</a:t>
            </a:r>
            <a:r>
              <a:rPr lang="zh-CN" altLang="en-US" sz="2400" b="1" dirty="0">
                <a:solidFill>
                  <a:srgbClr val="FF0000"/>
                </a:solidFill>
              </a:rPr>
              <a:t>  </a:t>
            </a:r>
            <a:r>
              <a:rPr lang="en-US" altLang="zh-CN" sz="2000" b="1" dirty="0">
                <a:solidFill>
                  <a:srgbClr val="FF0000"/>
                </a:solidFill>
              </a:rPr>
              <a:t>(the rules for the determination of oxidation state)</a:t>
            </a:r>
            <a:endParaRPr lang="en-US" altLang="zh-CN" sz="2400" b="1" dirty="0">
              <a:solidFill>
                <a:srgbClr val="FF0000"/>
              </a:solidFill>
            </a:endParaRPr>
          </a:p>
        </p:txBody>
      </p:sp>
      <p:sp>
        <p:nvSpPr>
          <p:cNvPr id="2" name="灯片编号占位符 1"/>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944312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对象 9"/>
          <p:cNvGraphicFramePr>
            <a:graphicFrameLocks noChangeAspect="1"/>
          </p:cNvGraphicFramePr>
          <p:nvPr>
            <p:extLst>
              <p:ext uri="{D42A27DB-BD31-4B8C-83A1-F6EECF244321}">
                <p14:modId xmlns:p14="http://schemas.microsoft.com/office/powerpoint/2010/main" val="2170694802"/>
              </p:ext>
            </p:extLst>
          </p:nvPr>
        </p:nvGraphicFramePr>
        <p:xfrm>
          <a:off x="1889125" y="3108325"/>
          <a:ext cx="8428038" cy="3384550"/>
        </p:xfrm>
        <a:graphic>
          <a:graphicData uri="http://schemas.openxmlformats.org/presentationml/2006/ole">
            <mc:AlternateContent xmlns:mc="http://schemas.openxmlformats.org/markup-compatibility/2006">
              <mc:Choice xmlns:v="urn:schemas-microsoft-com:vml" Requires="v">
                <p:oleObj spid="_x0000_s37141" name="文档" r:id="rId4" imgW="3934899" imgH="1587608" progId="Word.Document.12">
                  <p:embed/>
                </p:oleObj>
              </mc:Choice>
              <mc:Fallback>
                <p:oleObj name="文档" r:id="rId4" imgW="3934899" imgH="1587608" progId="Word.Document.12">
                  <p:embed/>
                  <p:pic>
                    <p:nvPicPr>
                      <p:cNvPr id="0" name=""/>
                      <p:cNvPicPr/>
                      <p:nvPr/>
                    </p:nvPicPr>
                    <p:blipFill>
                      <a:blip r:embed="rId5"/>
                      <a:stretch>
                        <a:fillRect/>
                      </a:stretch>
                    </p:blipFill>
                    <p:spPr>
                      <a:xfrm>
                        <a:off x="1889125" y="3108325"/>
                        <a:ext cx="8428038" cy="3384550"/>
                      </a:xfrm>
                      <a:prstGeom prst="rect">
                        <a:avLst/>
                      </a:prstGeom>
                    </p:spPr>
                  </p:pic>
                </p:oleObj>
              </mc:Fallback>
            </mc:AlternateContent>
          </a:graphicData>
        </a:graphic>
      </p:graphicFrame>
      <p:sp>
        <p:nvSpPr>
          <p:cNvPr id="2" name="标题 1"/>
          <p:cNvSpPr>
            <a:spLocks noGrp="1"/>
          </p:cNvSpPr>
          <p:nvPr>
            <p:ph type="title"/>
          </p:nvPr>
        </p:nvSpPr>
        <p:spPr/>
        <p:txBody>
          <a:bodyPr>
            <a:noAutofit/>
          </a:bodyPr>
          <a:lstStyle/>
          <a:p>
            <a:r>
              <a:rPr lang="zh-CN" altLang="en-US" sz="2800" dirty="0"/>
              <a:t>氧化还原对</a:t>
            </a:r>
          </a:p>
        </p:txBody>
      </p:sp>
      <p:sp>
        <p:nvSpPr>
          <p:cNvPr id="11" name="灯片编号占位符 10"/>
          <p:cNvSpPr>
            <a:spLocks noGrp="1"/>
          </p:cNvSpPr>
          <p:nvPr>
            <p:ph type="sldNum" sz="quarter" idx="4294967295"/>
          </p:nvPr>
        </p:nvSpPr>
        <p:spPr>
          <a:xfrm>
            <a:off x="8534400" y="6381751"/>
            <a:ext cx="2133600" cy="365125"/>
          </a:xfrm>
        </p:spPr>
        <p:txBody>
          <a:bodyPr/>
          <a:lstStyle/>
          <a:p>
            <a:fld id="{0C913308-F349-4B6D-A68A-DD1791B4A57B}" type="slidenum">
              <a:rPr lang="zh-CN" altLang="en-US" smtClean="0"/>
              <a:t>8</a:t>
            </a:fld>
            <a:endParaRPr lang="zh-CN" altLang="en-US"/>
          </a:p>
        </p:txBody>
      </p:sp>
      <p:pic>
        <p:nvPicPr>
          <p:cNvPr id="4" name="Picture 11" descr="http://res.tongyi.com/resources/article/student/senior/2011/xxff/0115/37.files/image033.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1584" y="980729"/>
            <a:ext cx="7581112" cy="1793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737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ctrTitle"/>
          </p:nvPr>
        </p:nvSpPr>
        <p:spPr>
          <a:xfrm>
            <a:off x="2208213" y="2276476"/>
            <a:ext cx="7772400" cy="2016125"/>
          </a:xfrm>
        </p:spPr>
        <p:txBody>
          <a:bodyPr/>
          <a:lstStyle/>
          <a:p>
            <a:r>
              <a:rPr lang="zh-CN" altLang="en-US" sz="4000" dirty="0">
                <a:solidFill>
                  <a:schemeClr val="tx1"/>
                </a:solidFill>
              </a:rPr>
              <a:t>第二节  原电池</a:t>
            </a:r>
          </a:p>
        </p:txBody>
      </p:sp>
    </p:spTree>
    <p:extLst>
      <p:ext uri="{BB962C8B-B14F-4D97-AF65-F5344CB8AC3E}">
        <p14:creationId xmlns:p14="http://schemas.microsoft.com/office/powerpoint/2010/main" val="12226604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5.4">
  <a:themeElements>
    <a:clrScheme name="5.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4">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5.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6">
  <a:themeElements>
    <a:clrScheme name="5.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6">
      <a:majorFont>
        <a:latin typeface="Arial"/>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3000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2400" b="0" i="0" u="none" strike="noStrike" cap="none" normalizeH="0" baseline="30000" smtClean="0">
            <a:ln>
              <a:noFill/>
            </a:ln>
            <a:solidFill>
              <a:schemeClr val="tx1"/>
            </a:solidFill>
            <a:effectLst/>
            <a:latin typeface="Arial" pitchFamily="34" charset="0"/>
            <a:ea typeface="宋体" pitchFamily="2" charset="-122"/>
          </a:defRPr>
        </a:defPPr>
      </a:lstStyle>
    </a:lnDef>
  </a:objectDefaults>
  <a:extraClrSchemeLst>
    <a:extraClrScheme>
      <a:clrScheme name="5.6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6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6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6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6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6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6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6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6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6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6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6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1220</TotalTime>
  <Words>3909</Words>
  <Application>Microsoft Office PowerPoint</Application>
  <PresentationFormat>宽屏</PresentationFormat>
  <Paragraphs>400</Paragraphs>
  <Slides>54</Slides>
  <Notes>12</Notes>
  <HiddenSlides>0</HiddenSlides>
  <MMClips>0</MMClips>
  <ScaleCrop>false</ScaleCrop>
  <HeadingPairs>
    <vt:vector size="8" baseType="variant">
      <vt:variant>
        <vt:lpstr>已用的字体</vt:lpstr>
      </vt:variant>
      <vt:variant>
        <vt:i4>12</vt:i4>
      </vt:variant>
      <vt:variant>
        <vt:lpstr>主题</vt:lpstr>
      </vt:variant>
      <vt:variant>
        <vt:i4>3</vt:i4>
      </vt:variant>
      <vt:variant>
        <vt:lpstr>嵌入 OLE 服务器</vt:lpstr>
      </vt:variant>
      <vt:variant>
        <vt:i4>4</vt:i4>
      </vt:variant>
      <vt:variant>
        <vt:lpstr>幻灯片标题</vt:lpstr>
      </vt:variant>
      <vt:variant>
        <vt:i4>54</vt:i4>
      </vt:variant>
    </vt:vector>
  </HeadingPairs>
  <TitlesOfParts>
    <vt:vector size="73" baseType="lpstr">
      <vt:lpstr>Monotype Sorts</vt:lpstr>
      <vt:lpstr>黑体</vt:lpstr>
      <vt:lpstr>华文琥珀</vt:lpstr>
      <vt:lpstr>楷体</vt:lpstr>
      <vt:lpstr>楷体_GB2312</vt:lpstr>
      <vt:lpstr>宋体</vt:lpstr>
      <vt:lpstr>Arial</vt:lpstr>
      <vt:lpstr>Calibri</vt:lpstr>
      <vt:lpstr>Cambria Math</vt:lpstr>
      <vt:lpstr>Lucida Sans Unicode</vt:lpstr>
      <vt:lpstr>Times New Roman</vt:lpstr>
      <vt:lpstr>Wingdings</vt:lpstr>
      <vt:lpstr>Office 主题</vt:lpstr>
      <vt:lpstr>5.4</vt:lpstr>
      <vt:lpstr>5.6</vt:lpstr>
      <vt:lpstr>公式</vt:lpstr>
      <vt:lpstr>文档</vt:lpstr>
      <vt:lpstr>Document</vt:lpstr>
      <vt:lpstr>Equation</vt:lpstr>
      <vt:lpstr>第八章 氧化还原反应与电极电势 </vt:lpstr>
      <vt:lpstr>PowerPoint 演示文稿</vt:lpstr>
      <vt:lpstr>第一节 氧化还原反应  （Oxidation-Reduction  Reaction）</vt:lpstr>
      <vt:lpstr>氧化还原反应 （Oxidation-Reduction Reaction</vt:lpstr>
      <vt:lpstr>氧化还原新定义</vt:lpstr>
      <vt:lpstr>PowerPoint 演示文稿</vt:lpstr>
      <vt:lpstr>PowerPoint 演示文稿</vt:lpstr>
      <vt:lpstr>氧化还原对</vt:lpstr>
      <vt:lpstr>第二节  原电池</vt:lpstr>
      <vt:lpstr>原电池与电极</vt:lpstr>
      <vt:lpstr>电池的书写方式</vt:lpstr>
      <vt:lpstr>PowerPoint 演示文稿</vt:lpstr>
      <vt:lpstr>PowerPoint 演示文稿</vt:lpstr>
      <vt:lpstr>PowerPoint 演示文稿</vt:lpstr>
      <vt:lpstr>PowerPoint 演示文稿</vt:lpstr>
      <vt:lpstr>PowerPoint 演示文稿</vt:lpstr>
      <vt:lpstr>PowerPoint 演示文稿</vt:lpstr>
      <vt:lpstr>常用电极的类型</vt:lpstr>
      <vt:lpstr>第三节  电极电势和原电池的电动势</vt:lpstr>
      <vt:lpstr>一、电池电动势的产生机理</vt:lpstr>
      <vt:lpstr>PowerPoint 演示文稿</vt:lpstr>
      <vt:lpstr>PowerPoint 演示文稿</vt:lpstr>
      <vt:lpstr>PowerPoint 演示文稿</vt:lpstr>
      <vt:lpstr>PowerPoint 演示文稿</vt:lpstr>
      <vt:lpstr>PowerPoint 演示文稿</vt:lpstr>
      <vt:lpstr>PowerPoint 演示文稿</vt:lpstr>
      <vt:lpstr>电池电动势与Gibbs自由能</vt:lpstr>
      <vt:lpstr>四、电极反应的能斯特方程</vt:lpstr>
      <vt:lpstr>PowerPoint 演示文稿</vt:lpstr>
      <vt:lpstr>三、电极反应的能斯特方程</vt:lpstr>
      <vt:lpstr>例8－4</vt:lpstr>
      <vt:lpstr>五电极电势的应用</vt:lpstr>
      <vt:lpstr>（一） 利用标准电极电势比较氧化剂和还原剂的相对强弱</vt:lpstr>
      <vt:lpstr>（二） 判断氧化还原反应的方向</vt:lpstr>
      <vt:lpstr>（三） 确定氧化还原反应进行的程度</vt:lpstr>
      <vt:lpstr>例8-8</vt:lpstr>
      <vt:lpstr>PowerPoint 演示文稿</vt:lpstr>
      <vt:lpstr>PowerPoint 演示文稿</vt:lpstr>
      <vt:lpstr>（四） 计算原电池的电池电动势 </vt:lpstr>
      <vt:lpstr>PowerPoint 演示文稿</vt:lpstr>
      <vt:lpstr>（四） 计算原电池的电池电动势 </vt:lpstr>
      <vt:lpstr>（四） 计算原电池的电池电动势 </vt:lpstr>
      <vt:lpstr>PowerPoint 演示文稿</vt:lpstr>
      <vt:lpstr>例</vt:lpstr>
      <vt:lpstr>PowerPoint 演示文稿</vt:lpstr>
      <vt:lpstr>第四节 电势法测定溶液的pH值</vt:lpstr>
      <vt:lpstr>指示电极</vt:lpstr>
      <vt:lpstr>参比电极</vt:lpstr>
      <vt:lpstr>溶液PH值的测定</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zhongzhen</cp:lastModifiedBy>
  <cp:revision>262</cp:revision>
  <dcterms:created xsi:type="dcterms:W3CDTF">2015-05-06T10:07:36Z</dcterms:created>
  <dcterms:modified xsi:type="dcterms:W3CDTF">2021-10-26T03:29:53Z</dcterms:modified>
</cp:coreProperties>
</file>