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0"/>
  </p:notesMasterIdLst>
  <p:sldIdLst>
    <p:sldId id="361" r:id="rId2"/>
    <p:sldId id="363" r:id="rId3"/>
    <p:sldId id="370" r:id="rId4"/>
    <p:sldId id="369" r:id="rId5"/>
    <p:sldId id="364" r:id="rId6"/>
    <p:sldId id="256" r:id="rId7"/>
    <p:sldId id="305" r:id="rId8"/>
    <p:sldId id="308" r:id="rId9"/>
    <p:sldId id="259" r:id="rId10"/>
    <p:sldId id="260" r:id="rId11"/>
    <p:sldId id="261" r:id="rId12"/>
    <p:sldId id="309" r:id="rId13"/>
    <p:sldId id="262" r:id="rId14"/>
    <p:sldId id="264" r:id="rId15"/>
    <p:sldId id="312" r:id="rId16"/>
    <p:sldId id="313" r:id="rId17"/>
    <p:sldId id="314" r:id="rId18"/>
    <p:sldId id="315" r:id="rId19"/>
    <p:sldId id="316" r:id="rId20"/>
    <p:sldId id="317" r:id="rId21"/>
    <p:sldId id="320" r:id="rId22"/>
    <p:sldId id="268" r:id="rId23"/>
    <p:sldId id="321" r:id="rId24"/>
    <p:sldId id="269" r:id="rId25"/>
    <p:sldId id="322" r:id="rId26"/>
    <p:sldId id="270" r:id="rId27"/>
    <p:sldId id="272" r:id="rId28"/>
    <p:sldId id="271" r:id="rId29"/>
    <p:sldId id="273" r:id="rId30"/>
    <p:sldId id="274" r:id="rId31"/>
    <p:sldId id="298" r:id="rId32"/>
    <p:sldId id="275" r:id="rId33"/>
    <p:sldId id="327" r:id="rId34"/>
    <p:sldId id="328" r:id="rId35"/>
    <p:sldId id="299" r:id="rId36"/>
    <p:sldId id="323" r:id="rId37"/>
    <p:sldId id="324" r:id="rId38"/>
    <p:sldId id="325" r:id="rId39"/>
    <p:sldId id="300" r:id="rId40"/>
    <p:sldId id="302" r:id="rId41"/>
    <p:sldId id="365" r:id="rId42"/>
    <p:sldId id="330" r:id="rId43"/>
    <p:sldId id="332" r:id="rId44"/>
    <p:sldId id="333" r:id="rId45"/>
    <p:sldId id="276" r:id="rId46"/>
    <p:sldId id="329" r:id="rId47"/>
    <p:sldId id="278" r:id="rId48"/>
    <p:sldId id="279" r:id="rId49"/>
    <p:sldId id="280" r:id="rId50"/>
    <p:sldId id="334" r:id="rId51"/>
    <p:sldId id="335" r:id="rId52"/>
    <p:sldId id="336" r:id="rId53"/>
    <p:sldId id="337" r:id="rId54"/>
    <p:sldId id="360" r:id="rId55"/>
    <p:sldId id="366" r:id="rId56"/>
    <p:sldId id="281" r:id="rId57"/>
    <p:sldId id="371" r:id="rId58"/>
    <p:sldId id="372" r:id="rId59"/>
    <p:sldId id="339" r:id="rId60"/>
    <p:sldId id="350" r:id="rId61"/>
    <p:sldId id="343" r:id="rId62"/>
    <p:sldId id="368" r:id="rId63"/>
    <p:sldId id="367" r:id="rId64"/>
    <p:sldId id="287" r:id="rId65"/>
    <p:sldId id="288" r:id="rId66"/>
    <p:sldId id="289" r:id="rId67"/>
    <p:sldId id="344" r:id="rId68"/>
    <p:sldId id="291" r:id="rId69"/>
    <p:sldId id="362" r:id="rId70"/>
    <p:sldId id="345" r:id="rId71"/>
    <p:sldId id="293" r:id="rId72"/>
    <p:sldId id="351" r:id="rId73"/>
    <p:sldId id="352" r:id="rId74"/>
    <p:sldId id="354" r:id="rId75"/>
    <p:sldId id="355" r:id="rId76"/>
    <p:sldId id="356" r:id="rId77"/>
    <p:sldId id="358" r:id="rId78"/>
    <p:sldId id="359" r:id="rId79"/>
  </p:sldIdLst>
  <p:sldSz cx="9144000" cy="6858000" type="screen4x3"/>
  <p:notesSz cx="6858000" cy="9144000"/>
  <p:defaultTextStyle>
    <a:defPPr>
      <a:defRPr lang="zh-CN"/>
    </a:defPPr>
    <a:lvl1pPr algn="ctr" rtl="0" fontAlgn="base">
      <a:spcBef>
        <a:spcPct val="0"/>
      </a:spcBef>
      <a:spcAft>
        <a:spcPct val="0"/>
      </a:spcAft>
      <a:defRPr sz="2800" b="1" kern="1200">
        <a:solidFill>
          <a:srgbClr val="000000"/>
        </a:solidFill>
        <a:latin typeface="Arial" charset="0"/>
        <a:ea typeface="宋体" pitchFamily="2" charset="-122"/>
        <a:cs typeface="+mn-cs"/>
      </a:defRPr>
    </a:lvl1pPr>
    <a:lvl2pPr marL="457200" algn="ctr" rtl="0" fontAlgn="base">
      <a:spcBef>
        <a:spcPct val="0"/>
      </a:spcBef>
      <a:spcAft>
        <a:spcPct val="0"/>
      </a:spcAft>
      <a:defRPr sz="2800" b="1" kern="1200">
        <a:solidFill>
          <a:srgbClr val="000000"/>
        </a:solidFill>
        <a:latin typeface="Arial" charset="0"/>
        <a:ea typeface="宋体" pitchFamily="2" charset="-122"/>
        <a:cs typeface="+mn-cs"/>
      </a:defRPr>
    </a:lvl2pPr>
    <a:lvl3pPr marL="914400" algn="ctr" rtl="0" fontAlgn="base">
      <a:spcBef>
        <a:spcPct val="0"/>
      </a:spcBef>
      <a:spcAft>
        <a:spcPct val="0"/>
      </a:spcAft>
      <a:defRPr sz="2800" b="1" kern="1200">
        <a:solidFill>
          <a:srgbClr val="000000"/>
        </a:solidFill>
        <a:latin typeface="Arial" charset="0"/>
        <a:ea typeface="宋体" pitchFamily="2" charset="-122"/>
        <a:cs typeface="+mn-cs"/>
      </a:defRPr>
    </a:lvl3pPr>
    <a:lvl4pPr marL="1371600" algn="ctr" rtl="0" fontAlgn="base">
      <a:spcBef>
        <a:spcPct val="0"/>
      </a:spcBef>
      <a:spcAft>
        <a:spcPct val="0"/>
      </a:spcAft>
      <a:defRPr sz="2800" b="1" kern="1200">
        <a:solidFill>
          <a:srgbClr val="000000"/>
        </a:solidFill>
        <a:latin typeface="Arial" charset="0"/>
        <a:ea typeface="宋体" pitchFamily="2" charset="-122"/>
        <a:cs typeface="+mn-cs"/>
      </a:defRPr>
    </a:lvl4pPr>
    <a:lvl5pPr marL="1828800" algn="ctr" rtl="0" fontAlgn="base">
      <a:spcBef>
        <a:spcPct val="0"/>
      </a:spcBef>
      <a:spcAft>
        <a:spcPct val="0"/>
      </a:spcAft>
      <a:defRPr sz="2800" b="1" kern="1200">
        <a:solidFill>
          <a:srgbClr val="000000"/>
        </a:solidFill>
        <a:latin typeface="Arial" charset="0"/>
        <a:ea typeface="宋体" pitchFamily="2" charset="-122"/>
        <a:cs typeface="+mn-cs"/>
      </a:defRPr>
    </a:lvl5pPr>
    <a:lvl6pPr marL="2286000" algn="l" defTabSz="914400" rtl="0" eaLnBrk="1" latinLnBrk="0" hangingPunct="1">
      <a:defRPr sz="2800" b="1" kern="1200">
        <a:solidFill>
          <a:srgbClr val="000000"/>
        </a:solidFill>
        <a:latin typeface="Arial" charset="0"/>
        <a:ea typeface="宋体" pitchFamily="2" charset="-122"/>
        <a:cs typeface="+mn-cs"/>
      </a:defRPr>
    </a:lvl6pPr>
    <a:lvl7pPr marL="2743200" algn="l" defTabSz="914400" rtl="0" eaLnBrk="1" latinLnBrk="0" hangingPunct="1">
      <a:defRPr sz="2800" b="1" kern="1200">
        <a:solidFill>
          <a:srgbClr val="000000"/>
        </a:solidFill>
        <a:latin typeface="Arial" charset="0"/>
        <a:ea typeface="宋体" pitchFamily="2" charset="-122"/>
        <a:cs typeface="+mn-cs"/>
      </a:defRPr>
    </a:lvl7pPr>
    <a:lvl8pPr marL="3200400" algn="l" defTabSz="914400" rtl="0" eaLnBrk="1" latinLnBrk="0" hangingPunct="1">
      <a:defRPr sz="2800" b="1" kern="1200">
        <a:solidFill>
          <a:srgbClr val="000000"/>
        </a:solidFill>
        <a:latin typeface="Arial" charset="0"/>
        <a:ea typeface="宋体" pitchFamily="2" charset="-122"/>
        <a:cs typeface="+mn-cs"/>
      </a:defRPr>
    </a:lvl8pPr>
    <a:lvl9pPr marL="3657600" algn="l" defTabSz="914400" rtl="0" eaLnBrk="1" latinLnBrk="0" hangingPunct="1">
      <a:defRPr sz="2800" b="1" kern="1200">
        <a:solidFill>
          <a:srgbClr val="000000"/>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00"/>
    <a:srgbClr val="FFFF66"/>
    <a:srgbClr val="660033"/>
    <a:srgbClr val="FF0066"/>
    <a:srgbClr val="FF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9" autoAdjust="0"/>
    <p:restoredTop sz="84072" autoAdjust="0"/>
  </p:normalViewPr>
  <p:slideViewPr>
    <p:cSldViewPr>
      <p:cViewPr>
        <p:scale>
          <a:sx n="76" d="100"/>
          <a:sy n="76" d="100"/>
        </p:scale>
        <p:origin x="-3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defRPr>
            </a:lvl1pPr>
          </a:lstStyle>
          <a:p>
            <a:endParaRPr lang="en-US" altLang="zh-CN"/>
          </a:p>
        </p:txBody>
      </p:sp>
      <p:sp>
        <p:nvSpPr>
          <p:cNvPr id="44035"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defRPr>
            </a:lvl1pPr>
          </a:lstStyle>
          <a:p>
            <a:endParaRPr lang="en-US" altLang="zh-CN"/>
          </a:p>
        </p:txBody>
      </p:sp>
      <p:sp>
        <p:nvSpPr>
          <p:cNvPr id="440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8"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defRPr>
            </a:lvl1pPr>
          </a:lstStyle>
          <a:p>
            <a:endParaRPr lang="en-US" altLang="zh-CN"/>
          </a:p>
        </p:txBody>
      </p:sp>
      <p:sp>
        <p:nvSpPr>
          <p:cNvPr id="44039"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defRPr>
            </a:lvl1pPr>
          </a:lstStyle>
          <a:p>
            <a:fld id="{D6B17297-DDAE-4038-BCCC-46CA25D5E167}" type="slidenum">
              <a:rPr lang="en-US" altLang="zh-CN"/>
              <a:pPr/>
              <a:t>‹#›</a:t>
            </a:fld>
            <a:endParaRPr lang="en-US" altLang="zh-CN"/>
          </a:p>
        </p:txBody>
      </p:sp>
    </p:spTree>
    <p:extLst>
      <p:ext uri="{BB962C8B-B14F-4D97-AF65-F5344CB8AC3E}">
        <p14:creationId xmlns:p14="http://schemas.microsoft.com/office/powerpoint/2010/main" val="31461302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BDD336-40E9-40FC-85A9-57453AC76820}" type="slidenum">
              <a:rPr lang="en-US" altLang="zh-CN"/>
              <a:pPr/>
              <a:t>2</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a:t>第三章所学的化学反应速率属于化学动力学问题</a:t>
            </a:r>
            <a:r>
              <a:rPr lang="en-US" altLang="zh-CN"/>
              <a:t>,</a:t>
            </a:r>
            <a:r>
              <a:rPr lang="zh-CN" altLang="en-US"/>
              <a:t>这一章我们就要学习化学热力学问题。热力学的理论基础是热力学第一定律和第二定律。我们把热力学原理和方法用于研究化学现象以及与化学现象有关的物理现象的分支叫做化学热力学。化学热力学主要解决化学反应中的三个问题：</a:t>
            </a:r>
            <a:r>
              <a:rPr lang="en-US" altLang="zh-CN"/>
              <a:t>1</a:t>
            </a:r>
            <a:r>
              <a:rPr lang="zh-CN" altLang="en-US"/>
              <a:t>、化学反应中的能量转化问题；</a:t>
            </a:r>
            <a:r>
              <a:rPr lang="en-US" altLang="zh-CN"/>
              <a:t>2</a:t>
            </a:r>
            <a:r>
              <a:rPr lang="zh-CN" altLang="en-US"/>
              <a:t>、化学反应的方向性；</a:t>
            </a:r>
            <a:r>
              <a:rPr lang="en-US" altLang="zh-CN"/>
              <a:t>3</a:t>
            </a:r>
            <a:r>
              <a:rPr lang="zh-CN" altLang="en-US"/>
              <a:t>、反应进行的程度。</a:t>
            </a:r>
            <a:r>
              <a:rPr lang="zh-CN" altLang="en-US" sz="1000">
                <a:solidFill>
                  <a:srgbClr val="000000"/>
                </a:solidFill>
                <a:latin typeface="宋体" pitchFamily="2" charset="-122"/>
              </a:rPr>
              <a:t>热力学只讨论宏观体系，不考虑物质的微观结构。因此，对于涉及微观结构的性质，如反应速率和反应历程，则不能做出本质的具体解答。</a:t>
            </a:r>
            <a:r>
              <a:rPr kumimoji="1" lang="zh-CN" altLang="en-US" sz="3200">
                <a:solidFill>
                  <a:srgbClr val="FF0066"/>
                </a:solidFill>
              </a:rPr>
              <a:t>本章教学要点：</a:t>
            </a:r>
            <a:r>
              <a:rPr kumimoji="1" lang="en-US" altLang="zh-CN" sz="3200">
                <a:solidFill>
                  <a:srgbClr val="000000"/>
                </a:solidFill>
              </a:rPr>
              <a:t>1. </a:t>
            </a:r>
            <a:r>
              <a:rPr kumimoji="1" lang="zh-CN" altLang="en-US" sz="3200">
                <a:solidFill>
                  <a:srgbClr val="000000"/>
                </a:solidFill>
              </a:rPr>
              <a:t>掌握热力学函数</a:t>
            </a:r>
            <a:r>
              <a:rPr kumimoji="1" lang="en-US" altLang="zh-CN" sz="3200" i="1">
                <a:solidFill>
                  <a:srgbClr val="800000"/>
                </a:solidFill>
                <a:effectLst>
                  <a:outerShdw blurRad="38100" dist="38100" dir="2700000" algn="tl">
                    <a:srgbClr val="C0C0C0"/>
                  </a:outerShdw>
                </a:effectLst>
              </a:rPr>
              <a:t>U</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H</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S</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G</a:t>
            </a:r>
            <a:r>
              <a:rPr kumimoji="1" lang="zh-CN" altLang="en-US" sz="3200">
                <a:solidFill>
                  <a:srgbClr val="000000"/>
                </a:solidFill>
              </a:rPr>
              <a:t>的物理意义。</a:t>
            </a:r>
            <a:r>
              <a:rPr kumimoji="1" lang="en-US" altLang="zh-CN" sz="3200">
                <a:solidFill>
                  <a:srgbClr val="000000"/>
                </a:solidFill>
              </a:rPr>
              <a:t>2. </a:t>
            </a:r>
            <a:r>
              <a:rPr kumimoji="1" lang="zh-CN" altLang="en-US" sz="3200">
                <a:solidFill>
                  <a:srgbClr val="000000"/>
                </a:solidFill>
              </a:rPr>
              <a:t>应用热力学函数进行计算，根据热力学函数进行</a:t>
            </a:r>
            <a:r>
              <a:rPr kumimoji="1" lang="zh-CN" altLang="en-US" sz="3200">
                <a:solidFill>
                  <a:srgbClr val="800000"/>
                </a:solidFill>
              </a:rPr>
              <a:t>反应自发性</a:t>
            </a:r>
            <a:r>
              <a:rPr kumimoji="1" lang="zh-CN" altLang="en-US" sz="3200">
                <a:solidFill>
                  <a:srgbClr val="000000"/>
                </a:solidFill>
              </a:rPr>
              <a:t>的判断。</a:t>
            </a:r>
            <a:r>
              <a:rPr kumimoji="1" lang="en-US" altLang="zh-CN" sz="3200">
                <a:solidFill>
                  <a:srgbClr val="000000"/>
                </a:solidFill>
              </a:rPr>
              <a:t>3. </a:t>
            </a:r>
            <a:r>
              <a:rPr kumimoji="1" lang="zh-CN" altLang="en-US" sz="3200">
                <a:solidFill>
                  <a:srgbClr val="000000"/>
                </a:solidFill>
              </a:rPr>
              <a:t>掌握</a:t>
            </a:r>
            <a:r>
              <a:rPr kumimoji="1" lang="zh-CN" altLang="en-US" sz="3200">
                <a:solidFill>
                  <a:srgbClr val="800000"/>
                </a:solidFill>
              </a:rPr>
              <a:t>吉布斯</a:t>
            </a:r>
            <a:r>
              <a:rPr kumimoji="1" lang="en-US" altLang="zh-CN" sz="3200">
                <a:solidFill>
                  <a:srgbClr val="800000"/>
                </a:solidFill>
              </a:rPr>
              <a:t>-</a:t>
            </a:r>
            <a:r>
              <a:rPr kumimoji="1" lang="zh-CN" altLang="en-US" sz="3200">
                <a:solidFill>
                  <a:srgbClr val="800000"/>
                </a:solidFill>
              </a:rPr>
              <a:t>赫姆霍兹</a:t>
            </a:r>
            <a:r>
              <a:rPr kumimoji="1" lang="zh-CN" altLang="en-US" sz="3200">
                <a:solidFill>
                  <a:srgbClr val="000000"/>
                </a:solidFill>
              </a:rPr>
              <a:t>公式，计算及其应用。</a:t>
            </a:r>
            <a:r>
              <a:rPr lang="zh-CN" altLang="en-US"/>
              <a:t>这一章的内容分三小节。</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C5A013-B102-4EE7-A692-72E239474D9D}" type="slidenum">
              <a:rPr lang="en-US" altLang="zh-CN"/>
              <a:pPr/>
              <a:t>13</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pPr>
              <a:lnSpc>
                <a:spcPct val="110000"/>
              </a:lnSpc>
            </a:pPr>
            <a:r>
              <a:rPr lang="zh-CN" altLang="en-US" sz="800">
                <a:solidFill>
                  <a:srgbClr val="000000"/>
                </a:solidFill>
                <a:latin typeface="宋体" pitchFamily="2" charset="-122"/>
              </a:rPr>
              <a:t>根据描述体系性质的物理量</a:t>
            </a:r>
            <a:r>
              <a:rPr lang="zh-CN" altLang="en-US" sz="800">
                <a:latin typeface="宋体" pitchFamily="2" charset="-122"/>
              </a:rPr>
              <a:t>与体系中物质的量的关系</a:t>
            </a:r>
            <a:r>
              <a:rPr lang="zh-CN" altLang="en-US" sz="800">
                <a:solidFill>
                  <a:srgbClr val="000000"/>
                </a:solidFill>
                <a:latin typeface="宋体" pitchFamily="2" charset="-122"/>
              </a:rPr>
              <a:t>，可以将状态函数分为两类：</a:t>
            </a:r>
          </a:p>
          <a:p>
            <a:pPr>
              <a:lnSpc>
                <a:spcPct val="110000"/>
              </a:lnSpc>
            </a:pPr>
            <a:r>
              <a:rPr lang="zh-CN" altLang="en-US" sz="800">
                <a:solidFill>
                  <a:srgbClr val="000000"/>
                </a:solidFill>
                <a:latin typeface="宋体" pitchFamily="2" charset="-122"/>
              </a:rPr>
              <a:t>具有</a:t>
            </a:r>
            <a:r>
              <a:rPr lang="zh-CN" altLang="en-US" sz="800">
                <a:latin typeface="宋体" pitchFamily="2" charset="-122"/>
              </a:rPr>
              <a:t>广度性质</a:t>
            </a:r>
            <a:r>
              <a:rPr lang="en-US" altLang="zh-CN" sz="800">
                <a:latin typeface="宋体" pitchFamily="2" charset="-122"/>
              </a:rPr>
              <a:t>(extensive property)</a:t>
            </a:r>
            <a:r>
              <a:rPr lang="zh-CN" altLang="en-US" sz="800">
                <a:solidFill>
                  <a:srgbClr val="000000"/>
                </a:solidFill>
                <a:latin typeface="宋体" pitchFamily="2" charset="-122"/>
              </a:rPr>
              <a:t>的物理量，这类性质具有加合性。是体系中各部分该性质的总和。</a:t>
            </a:r>
            <a:r>
              <a:rPr lang="zh-CN" altLang="en-US" sz="900">
                <a:solidFill>
                  <a:srgbClr val="000000"/>
                </a:solidFill>
                <a:latin typeface="宋体" pitchFamily="2" charset="-122"/>
              </a:rPr>
              <a:t>：如体积</a:t>
            </a:r>
            <a:r>
              <a:rPr lang="en-US" altLang="zh-CN" sz="900" i="1">
                <a:solidFill>
                  <a:srgbClr val="000000"/>
                </a:solidFill>
                <a:latin typeface="宋体" pitchFamily="2" charset="-122"/>
              </a:rPr>
              <a:t>V</a:t>
            </a:r>
            <a:r>
              <a:rPr lang="zh-CN" altLang="en-US" sz="900">
                <a:solidFill>
                  <a:srgbClr val="000000"/>
                </a:solidFill>
                <a:latin typeface="宋体" pitchFamily="2" charset="-122"/>
              </a:rPr>
              <a:t>、物质的量</a:t>
            </a:r>
            <a:r>
              <a:rPr lang="en-US" altLang="zh-CN" sz="900" i="1">
                <a:solidFill>
                  <a:srgbClr val="000000"/>
                </a:solidFill>
                <a:latin typeface="宋体" pitchFamily="2" charset="-122"/>
              </a:rPr>
              <a:t>n</a:t>
            </a:r>
            <a:r>
              <a:rPr lang="zh-CN" altLang="en-US" sz="900">
                <a:solidFill>
                  <a:srgbClr val="000000"/>
                </a:solidFill>
                <a:latin typeface="宋体" pitchFamily="2" charset="-122"/>
              </a:rPr>
              <a:t>、质量</a:t>
            </a:r>
            <a:r>
              <a:rPr lang="en-US" altLang="zh-CN" sz="900" i="1">
                <a:solidFill>
                  <a:srgbClr val="000000"/>
                </a:solidFill>
                <a:latin typeface="宋体" pitchFamily="2" charset="-122"/>
              </a:rPr>
              <a:t>m</a:t>
            </a:r>
            <a:r>
              <a:rPr lang="zh-CN" altLang="en-US" sz="900">
                <a:solidFill>
                  <a:srgbClr val="000000"/>
                </a:solidFill>
                <a:latin typeface="宋体" pitchFamily="2" charset="-122"/>
              </a:rPr>
              <a:t>及后面将介绍的热力学能、焓、熵、自由能等。</a:t>
            </a:r>
            <a:endParaRPr lang="zh-CN" altLang="en-US" sz="800">
              <a:solidFill>
                <a:srgbClr val="000000"/>
              </a:solidFill>
              <a:latin typeface="宋体" pitchFamily="2" charset="-122"/>
            </a:endParaRPr>
          </a:p>
          <a:p>
            <a:pPr>
              <a:lnSpc>
                <a:spcPct val="110000"/>
              </a:lnSpc>
            </a:pPr>
            <a:r>
              <a:rPr lang="zh-CN" altLang="en-US" sz="800">
                <a:solidFill>
                  <a:srgbClr val="000000"/>
                </a:solidFill>
                <a:latin typeface="宋体" pitchFamily="2" charset="-122"/>
              </a:rPr>
              <a:t>具有</a:t>
            </a:r>
            <a:r>
              <a:rPr lang="zh-CN" altLang="en-US" sz="800">
                <a:latin typeface="宋体" pitchFamily="2" charset="-122"/>
              </a:rPr>
              <a:t>强度性质</a:t>
            </a:r>
            <a:r>
              <a:rPr lang="en-US" altLang="zh-CN" sz="800">
                <a:latin typeface="宋体" pitchFamily="2" charset="-122"/>
              </a:rPr>
              <a:t>(intensive property)</a:t>
            </a:r>
            <a:r>
              <a:rPr lang="zh-CN" altLang="en-US" sz="800">
                <a:solidFill>
                  <a:srgbClr val="000000"/>
                </a:solidFill>
                <a:latin typeface="宋体" pitchFamily="2" charset="-122"/>
              </a:rPr>
              <a:t>的物理量，这些性质没有加合性。仅取决于体系的特征。</a:t>
            </a:r>
            <a:r>
              <a:rPr lang="zh-CN" altLang="en-US" sz="900">
                <a:solidFill>
                  <a:srgbClr val="000000"/>
                </a:solidFill>
                <a:latin typeface="宋体" pitchFamily="2" charset="-122"/>
              </a:rPr>
              <a:t>如温度、压力、密度等。</a:t>
            </a:r>
            <a:r>
              <a:rPr lang="zh-CN" altLang="en-US" sz="800">
                <a:solidFill>
                  <a:srgbClr val="000000"/>
                </a:solidFill>
                <a:latin typeface="宋体" pitchFamily="2" charset="-122"/>
              </a:rPr>
              <a:t>例如</a:t>
            </a:r>
            <a:r>
              <a:rPr lang="en-US" altLang="zh-CN" sz="800">
                <a:solidFill>
                  <a:srgbClr val="000000"/>
                </a:solidFill>
                <a:latin typeface="宋体" pitchFamily="2" charset="-122"/>
              </a:rPr>
              <a:t>50℃</a:t>
            </a:r>
            <a:r>
              <a:rPr lang="zh-CN" altLang="en-US" sz="800">
                <a:solidFill>
                  <a:srgbClr val="000000"/>
                </a:solidFill>
                <a:latin typeface="宋体" pitchFamily="2" charset="-122"/>
              </a:rPr>
              <a:t>的水与</a:t>
            </a:r>
            <a:r>
              <a:rPr lang="en-US" altLang="zh-CN" sz="800">
                <a:solidFill>
                  <a:srgbClr val="000000"/>
                </a:solidFill>
                <a:latin typeface="宋体" pitchFamily="2" charset="-122"/>
              </a:rPr>
              <a:t>50℃</a:t>
            </a:r>
            <a:r>
              <a:rPr lang="zh-CN" altLang="en-US" sz="800">
                <a:solidFill>
                  <a:srgbClr val="000000"/>
                </a:solidFill>
                <a:latin typeface="宋体" pitchFamily="2" charset="-122"/>
              </a:rPr>
              <a:t>的水相混合，水的温度仍为</a:t>
            </a:r>
            <a:r>
              <a:rPr lang="en-US" altLang="zh-CN" sz="800">
                <a:solidFill>
                  <a:srgbClr val="000000"/>
                </a:solidFill>
                <a:latin typeface="宋体" pitchFamily="2" charset="-122"/>
              </a:rPr>
              <a:t>50℃</a:t>
            </a:r>
            <a:r>
              <a:rPr lang="zh-CN" altLang="en-US" sz="800">
                <a:solidFill>
                  <a:srgbClr val="000000"/>
                </a:solidFill>
                <a:latin typeface="宋体" pitchFamily="2" charset="-122"/>
              </a:rPr>
              <a:t>。</a:t>
            </a:r>
            <a:r>
              <a:rPr lang="zh-CN" altLang="en-US" sz="800" b="1">
                <a:solidFill>
                  <a:srgbClr val="000000"/>
                </a:solidFill>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168F42A-CD84-4324-A2C7-F76C61C71A81}" type="slidenum">
              <a:rPr lang="en-US" altLang="zh-CN"/>
              <a:pPr/>
              <a:t>14</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kumimoji="1" lang="en-US" altLang="zh-CN"/>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02C796E-4048-455D-8C62-E4C5ABADD3EC}" type="slidenum">
              <a:rPr lang="en-US" altLang="zh-CN"/>
              <a:pPr/>
              <a:t>22</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pPr>
              <a:lnSpc>
                <a:spcPct val="110000"/>
              </a:lnSpc>
            </a:pPr>
            <a:r>
              <a:rPr lang="zh-CN" altLang="en-US" sz="1000">
                <a:solidFill>
                  <a:srgbClr val="000000"/>
                </a:solidFill>
                <a:latin typeface="宋体" pitchFamily="2" charset="-122"/>
              </a:rPr>
              <a:t>体系的内能一般包括：分子运动的动能</a:t>
            </a:r>
            <a:r>
              <a:rPr lang="en-US" altLang="zh-CN" sz="1000">
                <a:solidFill>
                  <a:srgbClr val="000000"/>
                </a:solidFill>
              </a:rPr>
              <a:t>(</a:t>
            </a:r>
            <a:r>
              <a:rPr lang="zh-CN" altLang="en-US" sz="1000">
                <a:solidFill>
                  <a:srgbClr val="000000"/>
                </a:solidFill>
                <a:latin typeface="宋体" pitchFamily="2" charset="-122"/>
              </a:rPr>
              <a:t>即平动能和转动能</a:t>
            </a:r>
            <a:r>
              <a:rPr lang="en-US" altLang="zh-CN" sz="1000">
                <a:solidFill>
                  <a:srgbClr val="000000"/>
                </a:solidFill>
              </a:rPr>
              <a:t>)</a:t>
            </a:r>
            <a:r>
              <a:rPr lang="zh-CN" altLang="en-US" sz="1000">
                <a:solidFill>
                  <a:srgbClr val="000000"/>
                </a:solidFill>
                <a:latin typeface="宋体" pitchFamily="2" charset="-122"/>
              </a:rPr>
              <a:t>，分子间的势能（即分子间互相吸引和排斥的能量），分子内的能量（即分子内电子与原子核的作用能、原子核与原子核间的作用能、电子与电子间的作用能）。还包括：原子振动能、化学键能、电子激发能、原子核内的能量、核内粒子之间的作用能量等。</a:t>
            </a:r>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7072947-7B10-4913-AF23-EC6956E095CD}" type="slidenum">
              <a:rPr lang="en-US" altLang="zh-CN"/>
              <a:pPr/>
              <a:t>25</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8D3CE26-8E24-4837-84CA-AE814503E1C3}" type="slidenum">
              <a:rPr lang="en-US" altLang="zh-CN"/>
              <a:pPr/>
              <a:t>26</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a:solidFill>
                  <a:srgbClr val="000000"/>
                </a:solidFill>
              </a:rPr>
              <a:t>化学反应总是伴随着热量的放出或吸收。反应物化学键的断裂要吸收热量，产物化学键的形成要放出热量。这种由化学键的断裂和生成所引起的热量变化就决定了是放热反应还是吸热反应。有热量放出的反应称为</a:t>
            </a:r>
            <a:r>
              <a:rPr lang="zh-CN" altLang="en-US"/>
              <a:t>放热反应</a:t>
            </a:r>
            <a:r>
              <a:rPr lang="en-US" altLang="zh-CN"/>
              <a:t>(exothermal reaction)</a:t>
            </a:r>
            <a:r>
              <a:rPr lang="zh-CN" altLang="en-US"/>
              <a:t>，</a:t>
            </a:r>
            <a:r>
              <a:rPr lang="zh-CN" altLang="en-US">
                <a:solidFill>
                  <a:srgbClr val="000000"/>
                </a:solidFill>
              </a:rPr>
              <a:t>反应中吸收热量的反应称为</a:t>
            </a:r>
            <a:r>
              <a:rPr lang="zh-CN" altLang="en-US"/>
              <a:t>吸热反应</a:t>
            </a:r>
            <a:r>
              <a:rPr lang="en-US" altLang="zh-CN"/>
              <a:t>(endothermal reaction)</a:t>
            </a:r>
            <a:r>
              <a:rPr lang="zh-CN" altLang="en-US">
                <a:solidFill>
                  <a:srgbClr val="000000"/>
                </a:solidFill>
              </a:rPr>
              <a:t>。研究化学反应热变化的一门学科，称为</a:t>
            </a:r>
            <a:r>
              <a:rPr lang="zh-CN" altLang="en-US"/>
              <a:t>热化学</a:t>
            </a:r>
            <a:r>
              <a:rPr lang="en-US" altLang="zh-CN"/>
              <a:t>(thermochemistry)</a:t>
            </a:r>
            <a:r>
              <a:rPr lang="zh-CN" altLang="en-US"/>
              <a:t>。</a:t>
            </a:r>
          </a:p>
          <a:p>
            <a:endParaRPr lang="en-US" altLang="zh-CN">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0494410-9088-4660-A3F1-7AD943E4BBB5}" type="slidenum">
              <a:rPr lang="en-US" altLang="zh-CN"/>
              <a:pPr/>
              <a:t>28</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sz="1000" b="1">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14E8AA1-8BD9-473F-A862-B9A25D7F2958}" type="slidenum">
              <a:rPr lang="en-US" altLang="zh-CN"/>
              <a:pPr/>
              <a:t>29</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zh-CN" altLang="en-US">
                <a:solidFill>
                  <a:srgbClr val="000000"/>
                </a:solidFill>
                <a:latin typeface="宋体" pitchFamily="2" charset="-122"/>
              </a:rPr>
              <a:t>在实验室或在生物体内进行的化学反应，一般不是在恒容下进行，而常在恒压下进行，即在普通大气压下实现化学反应。</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E5072BD-9105-4A45-810F-E9D340CF9C67}" type="slidenum">
              <a:rPr lang="en-US" altLang="zh-CN"/>
              <a:pPr/>
              <a:t>33</a:t>
            </a:fld>
            <a:endParaRPr lang="en-US" altLang="zh-CN"/>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pPr>
              <a:lnSpc>
                <a:spcPct val="130000"/>
              </a:lnSpc>
              <a:spcBef>
                <a:spcPct val="0"/>
              </a:spcBef>
            </a:pPr>
            <a:r>
              <a:rPr kumimoji="1" lang="zh-CN" altLang="en-US">
                <a:sym typeface="Symbol" pitchFamily="18" charset="2"/>
              </a:rPr>
              <a:t>反应放出的热量，使量热计及其内容物（包括产物和剩余的反应物）从原来温度升高到反应后的温度。测得温度升高值   </a:t>
            </a:r>
            <a:r>
              <a:rPr kumimoji="1" lang="en-US" altLang="zh-CN">
                <a:sym typeface="Symbol" pitchFamily="18" charset="2"/>
              </a:rPr>
              <a:t>T </a:t>
            </a:r>
            <a:r>
              <a:rPr kumimoji="1" lang="zh-CN" altLang="en-US">
                <a:sym typeface="Symbol" pitchFamily="18" charset="2"/>
              </a:rPr>
              <a:t>。</a:t>
            </a:r>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B22F0D0-7D2B-4957-A018-BF5E2920C0CC}" type="slidenum">
              <a:rPr lang="en-US" altLang="zh-CN"/>
              <a:pPr/>
              <a:t>39</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pPr>
              <a:lnSpc>
                <a:spcPct val="130000"/>
              </a:lnSpc>
              <a:spcBef>
                <a:spcPct val="0"/>
              </a:spcBef>
            </a:pPr>
            <a:r>
              <a:rPr kumimoji="1" lang="zh-CN" altLang="en-US"/>
              <a:t>消耗掉  </a:t>
            </a:r>
            <a:r>
              <a:rPr kumimoji="1" lang="en-US" altLang="zh-CN"/>
              <a:t>1 mol  </a:t>
            </a:r>
            <a:r>
              <a:rPr kumimoji="1" lang="zh-CN" altLang="zh-CN"/>
              <a:t>和</a:t>
            </a:r>
            <a:r>
              <a:rPr kumimoji="1" lang="zh-CN" altLang="en-US"/>
              <a:t>  </a:t>
            </a:r>
            <a:r>
              <a:rPr kumimoji="1" lang="en-US" altLang="zh-CN"/>
              <a:t>2 mol  </a:t>
            </a:r>
            <a:r>
              <a:rPr kumimoji="1" lang="zh-CN" altLang="en-US"/>
              <a:t>碳时，放热多少并不一样。但方程式给出的只是  </a:t>
            </a:r>
            <a:r>
              <a:rPr kumimoji="1" lang="en-US" altLang="zh-CN">
                <a:sym typeface="Symbol" pitchFamily="18" charset="2"/>
              </a:rPr>
              <a:t>C</a:t>
            </a:r>
            <a:r>
              <a:rPr kumimoji="1" lang="zh-CN" altLang="en-US">
                <a:sym typeface="Symbol" pitchFamily="18" charset="2"/>
              </a:rPr>
              <a:t>，</a:t>
            </a:r>
            <a:r>
              <a:rPr kumimoji="1" lang="en-US" altLang="zh-CN">
                <a:sym typeface="Symbol" pitchFamily="18" charset="2"/>
              </a:rPr>
              <a:t>O2  </a:t>
            </a:r>
            <a:r>
              <a:rPr kumimoji="1" lang="zh-CN" altLang="en-US">
                <a:sym typeface="Symbol" pitchFamily="18" charset="2"/>
              </a:rPr>
              <a:t>和  </a:t>
            </a:r>
            <a:r>
              <a:rPr kumimoji="1" lang="en-US" altLang="zh-CN">
                <a:sym typeface="Symbol" pitchFamily="18" charset="2"/>
              </a:rPr>
              <a:t>CO2   </a:t>
            </a:r>
            <a:r>
              <a:rPr kumimoji="1" lang="zh-CN" altLang="en-US">
                <a:sym typeface="Symbol" pitchFamily="18" charset="2"/>
              </a:rPr>
              <a:t>的比例关系，并不能说明某时刻这一反应实际进行多少。因而，不能知道放热多少。</a:t>
            </a:r>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97AE66E-16A1-41D3-9E28-3B874F2BD14F}" type="slidenum">
              <a:rPr lang="en-US" altLang="zh-CN"/>
              <a:pPr/>
              <a:t>40</a:t>
            </a:fld>
            <a:endParaRPr lang="en-US" altLang="zh-CN"/>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kumimoji="1" lang="en-US" altLang="zh-CN">
                <a:sym typeface="Symbol" pitchFamily="18" charset="2"/>
              </a:rPr>
              <a:t>=</a:t>
            </a:r>
            <a:r>
              <a:rPr kumimoji="1" lang="en-US" altLang="zh-CN">
                <a:latin typeface="Tahoma" pitchFamily="34" charset="0"/>
                <a:sym typeface="Symbol" pitchFamily="18" charset="2"/>
              </a:rPr>
              <a:t>-</a:t>
            </a:r>
            <a:r>
              <a:rPr kumimoji="1" lang="en-US" altLang="zh-CN">
                <a:latin typeface="楷体_GB2312" pitchFamily="49" charset="-122"/>
                <a:ea typeface="楷体_GB2312" pitchFamily="49" charset="-122"/>
                <a:sym typeface="Symbol" pitchFamily="18" charset="2"/>
              </a:rPr>
              <a:t>△n(</a:t>
            </a:r>
            <a:r>
              <a:rPr kumimoji="1" lang="zh-CN" altLang="en-US">
                <a:latin typeface="楷体_GB2312" pitchFamily="49" charset="-122"/>
                <a:ea typeface="楷体_GB2312" pitchFamily="49" charset="-122"/>
                <a:sym typeface="Symbol" pitchFamily="18" charset="2"/>
              </a:rPr>
              <a:t>反应物</a:t>
            </a:r>
            <a:r>
              <a:rPr kumimoji="1" lang="en-US" altLang="zh-CN">
                <a:latin typeface="楷体_GB2312" pitchFamily="49" charset="-122"/>
                <a:ea typeface="楷体_GB2312" pitchFamily="49" charset="-122"/>
                <a:sym typeface="Symbol" pitchFamily="18" charset="2"/>
              </a:rPr>
              <a:t>)/v(</a:t>
            </a:r>
            <a:r>
              <a:rPr kumimoji="1" lang="zh-CN" altLang="en-US">
                <a:latin typeface="楷体_GB2312" pitchFamily="49" charset="-122"/>
                <a:ea typeface="楷体_GB2312" pitchFamily="49" charset="-122"/>
                <a:sym typeface="Symbol" pitchFamily="18" charset="2"/>
              </a:rPr>
              <a:t>反应物</a:t>
            </a:r>
            <a:r>
              <a:rPr kumimoji="1" lang="en-US" altLang="zh-CN">
                <a:latin typeface="楷体_GB2312" pitchFamily="49" charset="-122"/>
                <a:ea typeface="楷体_GB2312" pitchFamily="49" charset="-122"/>
                <a:sym typeface="Symbol" pitchFamily="18" charset="2"/>
              </a:rPr>
              <a:t>)= △n(</a:t>
            </a:r>
            <a:r>
              <a:rPr kumimoji="1" lang="zh-CN" altLang="en-US">
                <a:latin typeface="楷体_GB2312" pitchFamily="49" charset="-122"/>
                <a:ea typeface="楷体_GB2312" pitchFamily="49" charset="-122"/>
                <a:sym typeface="Symbol" pitchFamily="18" charset="2"/>
              </a:rPr>
              <a:t>生成物</a:t>
            </a:r>
            <a:r>
              <a:rPr kumimoji="1" lang="en-US" altLang="zh-CN">
                <a:latin typeface="楷体_GB2312" pitchFamily="49" charset="-122"/>
                <a:ea typeface="楷体_GB2312" pitchFamily="49" charset="-122"/>
                <a:sym typeface="Symbol" pitchFamily="18" charset="2"/>
              </a:rPr>
              <a:t>)/v(</a:t>
            </a:r>
            <a:r>
              <a:rPr kumimoji="1" lang="zh-CN" altLang="en-US">
                <a:latin typeface="楷体_GB2312" pitchFamily="49" charset="-122"/>
                <a:ea typeface="楷体_GB2312" pitchFamily="49" charset="-122"/>
                <a:sym typeface="Symbol" pitchFamily="18" charset="2"/>
              </a:rPr>
              <a:t>生成物</a:t>
            </a:r>
            <a:r>
              <a:rPr kumimoji="1" lang="en-US" altLang="zh-CN">
                <a:latin typeface="楷体_GB2312" pitchFamily="49" charset="-122"/>
                <a:ea typeface="楷体_GB2312" pitchFamily="49" charset="-122"/>
                <a:sym typeface="Symbol" pitchFamily="18" charset="2"/>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BDD336-40E9-40FC-85A9-57453AC76820}" type="slidenum">
              <a:rPr lang="en-US" altLang="zh-CN"/>
              <a:pPr/>
              <a:t>3</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a:t>第三章所学的化学反应速率属于化学动力学问题</a:t>
            </a:r>
            <a:r>
              <a:rPr lang="en-US" altLang="zh-CN"/>
              <a:t>,</a:t>
            </a:r>
            <a:r>
              <a:rPr lang="zh-CN" altLang="en-US"/>
              <a:t>这一章我们就要学习化学热力学问题。热力学的理论基础是热力学第一定律和第二定律。我们把热力学原理和方法用于研究化学现象以及与化学现象有关的物理现象的分支叫做化学热力学。化学热力学主要解决化学反应中的三个问题：</a:t>
            </a:r>
            <a:r>
              <a:rPr lang="en-US" altLang="zh-CN"/>
              <a:t>1</a:t>
            </a:r>
            <a:r>
              <a:rPr lang="zh-CN" altLang="en-US"/>
              <a:t>、化学反应中的能量转化问题；</a:t>
            </a:r>
            <a:r>
              <a:rPr lang="en-US" altLang="zh-CN"/>
              <a:t>2</a:t>
            </a:r>
            <a:r>
              <a:rPr lang="zh-CN" altLang="en-US"/>
              <a:t>、化学反应的方向性；</a:t>
            </a:r>
            <a:r>
              <a:rPr lang="en-US" altLang="zh-CN"/>
              <a:t>3</a:t>
            </a:r>
            <a:r>
              <a:rPr lang="zh-CN" altLang="en-US"/>
              <a:t>、反应进行的程度。</a:t>
            </a:r>
            <a:r>
              <a:rPr lang="zh-CN" altLang="en-US" sz="1000">
                <a:solidFill>
                  <a:srgbClr val="000000"/>
                </a:solidFill>
                <a:latin typeface="宋体" pitchFamily="2" charset="-122"/>
              </a:rPr>
              <a:t>热力学只讨论宏观体系，不考虑物质的微观结构。因此，对于涉及微观结构的性质，如反应速率和反应历程，则不能做出本质的具体解答。</a:t>
            </a:r>
            <a:r>
              <a:rPr kumimoji="1" lang="zh-CN" altLang="en-US" sz="3200">
                <a:solidFill>
                  <a:srgbClr val="FF0066"/>
                </a:solidFill>
              </a:rPr>
              <a:t>本章教学要点：</a:t>
            </a:r>
            <a:r>
              <a:rPr kumimoji="1" lang="en-US" altLang="zh-CN" sz="3200">
                <a:solidFill>
                  <a:srgbClr val="000000"/>
                </a:solidFill>
              </a:rPr>
              <a:t>1. </a:t>
            </a:r>
            <a:r>
              <a:rPr kumimoji="1" lang="zh-CN" altLang="en-US" sz="3200">
                <a:solidFill>
                  <a:srgbClr val="000000"/>
                </a:solidFill>
              </a:rPr>
              <a:t>掌握热力学函数</a:t>
            </a:r>
            <a:r>
              <a:rPr kumimoji="1" lang="en-US" altLang="zh-CN" sz="3200" i="1">
                <a:solidFill>
                  <a:srgbClr val="800000"/>
                </a:solidFill>
                <a:effectLst>
                  <a:outerShdw blurRad="38100" dist="38100" dir="2700000" algn="tl">
                    <a:srgbClr val="C0C0C0"/>
                  </a:outerShdw>
                </a:effectLst>
              </a:rPr>
              <a:t>U</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H</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S</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G</a:t>
            </a:r>
            <a:r>
              <a:rPr kumimoji="1" lang="zh-CN" altLang="en-US" sz="3200">
                <a:solidFill>
                  <a:srgbClr val="000000"/>
                </a:solidFill>
              </a:rPr>
              <a:t>的物理意义。</a:t>
            </a:r>
            <a:r>
              <a:rPr kumimoji="1" lang="en-US" altLang="zh-CN" sz="3200">
                <a:solidFill>
                  <a:srgbClr val="000000"/>
                </a:solidFill>
              </a:rPr>
              <a:t>2. </a:t>
            </a:r>
            <a:r>
              <a:rPr kumimoji="1" lang="zh-CN" altLang="en-US" sz="3200">
                <a:solidFill>
                  <a:srgbClr val="000000"/>
                </a:solidFill>
              </a:rPr>
              <a:t>应用热力学函数进行计算，根据热力学函数进行</a:t>
            </a:r>
            <a:r>
              <a:rPr kumimoji="1" lang="zh-CN" altLang="en-US" sz="3200">
                <a:solidFill>
                  <a:srgbClr val="800000"/>
                </a:solidFill>
              </a:rPr>
              <a:t>反应自发性</a:t>
            </a:r>
            <a:r>
              <a:rPr kumimoji="1" lang="zh-CN" altLang="en-US" sz="3200">
                <a:solidFill>
                  <a:srgbClr val="000000"/>
                </a:solidFill>
              </a:rPr>
              <a:t>的判断。</a:t>
            </a:r>
            <a:r>
              <a:rPr kumimoji="1" lang="en-US" altLang="zh-CN" sz="3200">
                <a:solidFill>
                  <a:srgbClr val="000000"/>
                </a:solidFill>
              </a:rPr>
              <a:t>3. </a:t>
            </a:r>
            <a:r>
              <a:rPr kumimoji="1" lang="zh-CN" altLang="en-US" sz="3200">
                <a:solidFill>
                  <a:srgbClr val="000000"/>
                </a:solidFill>
              </a:rPr>
              <a:t>掌握</a:t>
            </a:r>
            <a:r>
              <a:rPr kumimoji="1" lang="zh-CN" altLang="en-US" sz="3200">
                <a:solidFill>
                  <a:srgbClr val="800000"/>
                </a:solidFill>
              </a:rPr>
              <a:t>吉布斯</a:t>
            </a:r>
            <a:r>
              <a:rPr kumimoji="1" lang="en-US" altLang="zh-CN" sz="3200">
                <a:solidFill>
                  <a:srgbClr val="800000"/>
                </a:solidFill>
              </a:rPr>
              <a:t>-</a:t>
            </a:r>
            <a:r>
              <a:rPr kumimoji="1" lang="zh-CN" altLang="en-US" sz="3200">
                <a:solidFill>
                  <a:srgbClr val="800000"/>
                </a:solidFill>
              </a:rPr>
              <a:t>赫姆霍兹</a:t>
            </a:r>
            <a:r>
              <a:rPr kumimoji="1" lang="zh-CN" altLang="en-US" sz="3200">
                <a:solidFill>
                  <a:srgbClr val="000000"/>
                </a:solidFill>
              </a:rPr>
              <a:t>公式，计算及其应用。</a:t>
            </a:r>
            <a:r>
              <a:rPr lang="zh-CN" altLang="en-US"/>
              <a:t>这一章的内容分三小节。</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97AE66E-16A1-41D3-9E28-3B874F2BD14F}" type="slidenum">
              <a:rPr lang="en-US" altLang="zh-CN"/>
              <a:pPr/>
              <a:t>41</a:t>
            </a:fld>
            <a:endParaRPr lang="en-US" altLang="zh-CN"/>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kumimoji="1" lang="en-US" altLang="zh-CN">
                <a:sym typeface="Symbol" pitchFamily="18" charset="2"/>
              </a:rPr>
              <a:t>=</a:t>
            </a:r>
            <a:r>
              <a:rPr kumimoji="1" lang="en-US" altLang="zh-CN">
                <a:latin typeface="Tahoma" pitchFamily="34" charset="0"/>
                <a:sym typeface="Symbol" pitchFamily="18" charset="2"/>
              </a:rPr>
              <a:t>-</a:t>
            </a:r>
            <a:r>
              <a:rPr kumimoji="1" lang="en-US" altLang="zh-CN">
                <a:latin typeface="楷体_GB2312" pitchFamily="49" charset="-122"/>
                <a:ea typeface="楷体_GB2312" pitchFamily="49" charset="-122"/>
                <a:sym typeface="Symbol" pitchFamily="18" charset="2"/>
              </a:rPr>
              <a:t>△n(</a:t>
            </a:r>
            <a:r>
              <a:rPr kumimoji="1" lang="zh-CN" altLang="en-US">
                <a:latin typeface="楷体_GB2312" pitchFamily="49" charset="-122"/>
                <a:ea typeface="楷体_GB2312" pitchFamily="49" charset="-122"/>
                <a:sym typeface="Symbol" pitchFamily="18" charset="2"/>
              </a:rPr>
              <a:t>反应物</a:t>
            </a:r>
            <a:r>
              <a:rPr kumimoji="1" lang="en-US" altLang="zh-CN">
                <a:latin typeface="楷体_GB2312" pitchFamily="49" charset="-122"/>
                <a:ea typeface="楷体_GB2312" pitchFamily="49" charset="-122"/>
                <a:sym typeface="Symbol" pitchFamily="18" charset="2"/>
              </a:rPr>
              <a:t>)/v(</a:t>
            </a:r>
            <a:r>
              <a:rPr kumimoji="1" lang="zh-CN" altLang="en-US">
                <a:latin typeface="楷体_GB2312" pitchFamily="49" charset="-122"/>
                <a:ea typeface="楷体_GB2312" pitchFamily="49" charset="-122"/>
                <a:sym typeface="Symbol" pitchFamily="18" charset="2"/>
              </a:rPr>
              <a:t>反应物</a:t>
            </a:r>
            <a:r>
              <a:rPr kumimoji="1" lang="en-US" altLang="zh-CN">
                <a:latin typeface="楷体_GB2312" pitchFamily="49" charset="-122"/>
                <a:ea typeface="楷体_GB2312" pitchFamily="49" charset="-122"/>
                <a:sym typeface="Symbol" pitchFamily="18" charset="2"/>
              </a:rPr>
              <a:t>)= △n(</a:t>
            </a:r>
            <a:r>
              <a:rPr kumimoji="1" lang="zh-CN" altLang="en-US">
                <a:latin typeface="楷体_GB2312" pitchFamily="49" charset="-122"/>
                <a:ea typeface="楷体_GB2312" pitchFamily="49" charset="-122"/>
                <a:sym typeface="Symbol" pitchFamily="18" charset="2"/>
              </a:rPr>
              <a:t>生成物</a:t>
            </a:r>
            <a:r>
              <a:rPr kumimoji="1" lang="en-US" altLang="zh-CN">
                <a:latin typeface="楷体_GB2312" pitchFamily="49" charset="-122"/>
                <a:ea typeface="楷体_GB2312" pitchFamily="49" charset="-122"/>
                <a:sym typeface="Symbol" pitchFamily="18" charset="2"/>
              </a:rPr>
              <a:t>)/v(</a:t>
            </a:r>
            <a:r>
              <a:rPr kumimoji="1" lang="zh-CN" altLang="en-US">
                <a:latin typeface="楷体_GB2312" pitchFamily="49" charset="-122"/>
                <a:ea typeface="楷体_GB2312" pitchFamily="49" charset="-122"/>
                <a:sym typeface="Symbol" pitchFamily="18" charset="2"/>
              </a:rPr>
              <a:t>生成物</a:t>
            </a:r>
            <a:r>
              <a:rPr kumimoji="1" lang="en-US" altLang="zh-CN">
                <a:latin typeface="楷体_GB2312" pitchFamily="49" charset="-122"/>
                <a:ea typeface="楷体_GB2312" pitchFamily="49" charset="-122"/>
                <a:sym typeface="Symbol" pitchFamily="18" charset="2"/>
              </a:rPr>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A81D291-0E29-4056-9FC8-25953CD40EB4}" type="slidenum">
              <a:rPr lang="en-US" altLang="zh-CN"/>
              <a:pPr/>
              <a:t>43</a:t>
            </a:fld>
            <a:endParaRPr lang="en-US" altLang="zh-CN"/>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zh-CN" altLang="en-US"/>
              <a:t>如果温度为</a:t>
            </a:r>
            <a:r>
              <a:rPr lang="en-US" altLang="zh-CN"/>
              <a:t>298K</a:t>
            </a:r>
            <a:r>
              <a:rPr lang="zh-CN" altLang="en-US"/>
              <a:t>，压强为</a:t>
            </a:r>
            <a:r>
              <a:rPr lang="en-US" altLang="zh-CN"/>
              <a:t>P</a:t>
            </a:r>
            <a:r>
              <a:rPr kumimoji="1" lang="en-US" altLang="en-US" b="1" i="1" baseline="30000">
                <a:solidFill>
                  <a:srgbClr val="000000"/>
                </a:solidFill>
                <a:sym typeface="Symbol" pitchFamily="18" charset="2"/>
              </a:rPr>
              <a:t></a:t>
            </a:r>
            <a:r>
              <a:rPr lang="zh-CN" altLang="en-US"/>
              <a:t>时，习惯上不注明。</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714E53B-CB4A-4F06-A236-888DA4C79DF0}" type="slidenum">
              <a:rPr lang="en-US" altLang="zh-CN"/>
              <a:pPr/>
              <a:t>47</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ltLang="zh-CN">
                <a:solidFill>
                  <a:srgbClr val="000000"/>
                </a:solidFill>
              </a:rPr>
              <a:t>1840</a:t>
            </a:r>
            <a:r>
              <a:rPr lang="zh-CN" altLang="en-US">
                <a:solidFill>
                  <a:srgbClr val="000000"/>
                </a:solidFill>
              </a:rPr>
              <a:t>年盖斯</a:t>
            </a:r>
            <a:r>
              <a:rPr lang="en-US" altLang="zh-CN">
                <a:solidFill>
                  <a:srgbClr val="000000"/>
                </a:solidFill>
              </a:rPr>
              <a:t>(Hess)</a:t>
            </a:r>
            <a:r>
              <a:rPr lang="zh-CN" altLang="en-US">
                <a:solidFill>
                  <a:srgbClr val="000000"/>
                </a:solidFill>
              </a:rPr>
              <a:t>通过大量实验，总结出一条规律，即</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98DE5D2-70CA-4D55-977F-FA5BB293F1D5}" type="slidenum">
              <a:rPr lang="en-US" altLang="zh-CN"/>
              <a:pPr/>
              <a:t>48</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zh-CN" altLang="en-US" sz="900">
                <a:solidFill>
                  <a:srgbClr val="000000"/>
                </a:solidFill>
              </a:rPr>
              <a:t>尤其是某些反应的热效应不易准确地直接测定（如有的反应进行得太慢，时间太长，量热计散失热量太多，误差太大）或根本不能直接测定，更需要利用盖斯定律间接进行计算。</a:t>
            </a:r>
          </a:p>
          <a:p>
            <a:r>
              <a:rPr lang="zh-CN" altLang="en-US" sz="900">
                <a:solidFill>
                  <a:srgbClr val="000000"/>
                </a:solidFill>
              </a:rPr>
              <a:t>碳与氧化合生成一氧化碳的反应热是很难准确测定的，因为无法控制</a:t>
            </a:r>
            <a:r>
              <a:rPr lang="en-US" altLang="zh-CN" sz="900">
                <a:solidFill>
                  <a:srgbClr val="000000"/>
                </a:solidFill>
              </a:rPr>
              <a:t>C</a:t>
            </a:r>
            <a:r>
              <a:rPr lang="zh-CN" altLang="en-US" sz="900">
                <a:solidFill>
                  <a:srgbClr val="000000"/>
                </a:solidFill>
              </a:rPr>
              <a:t>在氧气中燃烧只生成</a:t>
            </a:r>
            <a:r>
              <a:rPr lang="en-US" altLang="zh-CN" sz="900">
                <a:solidFill>
                  <a:srgbClr val="000000"/>
                </a:solidFill>
              </a:rPr>
              <a:t>CO</a:t>
            </a:r>
            <a:r>
              <a:rPr lang="zh-CN" altLang="en-US" sz="900">
                <a:solidFill>
                  <a:srgbClr val="000000"/>
                </a:solidFill>
              </a:rPr>
              <a:t>。但是，碳与氧化合生成二氧化碳，一氧化碳与氧化合生成二氧化碳两个反应的热效应却是很容易测定的，因而可用盖斯定律把碳与氧化合成一氧化碳的反应热间接地计算出来。</a:t>
            </a:r>
            <a:r>
              <a:rPr lang="zh-CN" altLang="en-US" sz="900"/>
              <a:t> </a:t>
            </a:r>
          </a:p>
          <a:p>
            <a:endParaRPr lang="en-US" altLang="zh-CN" sz="90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C502702-715D-4ADD-97D4-0F81E9384FB7}" type="slidenum">
              <a:rPr lang="en-US" altLang="zh-CN"/>
              <a:pPr/>
              <a:t>49</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zh-CN" altLang="en-US"/>
              <a:t>根据上述定义，最稳定单质的标准生成焓</a:t>
            </a:r>
            <a:r>
              <a:rPr lang="zh-CN" altLang="en-US" sz="1000" b="1">
                <a:latin typeface="宋体" pitchFamily="2" charset="-122"/>
              </a:rPr>
              <a:t>△</a:t>
            </a:r>
            <a:r>
              <a:rPr lang="en-US" altLang="zh-CN" sz="1000" b="1" baseline="-30000"/>
              <a:t>f</a:t>
            </a:r>
            <a:r>
              <a:rPr lang="en-US" altLang="zh-CN" sz="1000" b="1" i="1"/>
              <a:t>H</a:t>
            </a:r>
            <a:r>
              <a:rPr lang="en-US" altLang="zh-CN" sz="1000" b="1" baseline="30000">
                <a:latin typeface="黑体" pitchFamily="2" charset="-122"/>
                <a:sym typeface="Symbol" pitchFamily="18" charset="2"/>
              </a:rPr>
              <a:t></a:t>
            </a:r>
            <a:r>
              <a:rPr lang="zh-CN" altLang="en-US"/>
              <a:t>都等于</a:t>
            </a:r>
            <a:r>
              <a:rPr lang="en-US" altLang="zh-CN"/>
              <a:t>0</a:t>
            </a:r>
            <a:r>
              <a:rPr lang="zh-CN" altLang="en-US"/>
              <a:t>。</a:t>
            </a:r>
          </a:p>
          <a:p>
            <a:r>
              <a:rPr lang="zh-CN" altLang="en-US"/>
              <a:t>有了标准生成焓就可以用盖斯定律去计算在该条件下的反应热了。如</a:t>
            </a:r>
            <a:r>
              <a:rPr lang="en-US" altLang="zh-CN"/>
              <a:t>P59</a:t>
            </a:r>
            <a:r>
              <a:rPr lang="zh-CN" altLang="en-US"/>
              <a:t>例</a:t>
            </a:r>
            <a:r>
              <a:rPr lang="en-US" altLang="zh-CN"/>
              <a:t>4-4</a:t>
            </a:r>
            <a:r>
              <a:rPr lang="zh-CN" altLang="en-US"/>
              <a:t>，你们自己看一下。</a:t>
            </a:r>
          </a:p>
          <a:p>
            <a:r>
              <a:rPr kumimoji="1" lang="zh-CN" altLang="en-US">
                <a:sym typeface="Symbol" pitchFamily="18" charset="2"/>
              </a:rPr>
              <a:t>人们根据大量试验，  测得  </a:t>
            </a:r>
            <a:r>
              <a:rPr kumimoji="1" lang="en-US" altLang="zh-CN">
                <a:sym typeface="Symbol" pitchFamily="18" charset="2"/>
              </a:rPr>
              <a:t>298 K  </a:t>
            </a:r>
            <a:r>
              <a:rPr kumimoji="1" lang="zh-CN" altLang="en-US">
                <a:sym typeface="Symbol" pitchFamily="18" charset="2"/>
              </a:rPr>
              <a:t>时的各种物质的标准生成热，将其列成表，供查阅使用。见</a:t>
            </a:r>
            <a:r>
              <a:rPr kumimoji="1" lang="en-US" altLang="zh-CN">
                <a:sym typeface="Symbol" pitchFamily="18" charset="2"/>
              </a:rPr>
              <a:t>P60</a:t>
            </a:r>
            <a:r>
              <a:rPr kumimoji="1" lang="zh-CN" altLang="en-US">
                <a:sym typeface="Symbol" pitchFamily="18" charset="2"/>
              </a:rPr>
              <a:t>表</a:t>
            </a:r>
            <a:r>
              <a:rPr kumimoji="1" lang="en-US" altLang="zh-CN">
                <a:sym typeface="Symbol" pitchFamily="18" charset="2"/>
              </a:rPr>
              <a:t>4-1</a:t>
            </a:r>
            <a:r>
              <a:rPr kumimoji="1" lang="zh-CN" altLang="en-US">
                <a:sym typeface="Symbol" pitchFamily="18" charset="2"/>
              </a:rPr>
              <a:t>及附录</a:t>
            </a:r>
            <a:r>
              <a:rPr kumimoji="1" lang="en-US" altLang="zh-CN">
                <a:sym typeface="Symbol" pitchFamily="18" charset="2"/>
              </a:rPr>
              <a:t>397</a:t>
            </a:r>
            <a:r>
              <a:rPr kumimoji="1" lang="zh-CN" altLang="en-US">
                <a:sym typeface="Symbol" pitchFamily="18" charset="2"/>
              </a:rPr>
              <a:t>页。</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A860D32-03F7-44F7-BCED-DF0A1B31E62F}" type="slidenum">
              <a:rPr lang="en-US" altLang="zh-CN"/>
              <a:pPr/>
              <a:t>54</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r>
              <a:rPr lang="zh-CN" altLang="en-US"/>
              <a:t>根据上述定义，最稳定单质的标准生成焓</a:t>
            </a:r>
            <a:r>
              <a:rPr lang="zh-CN" altLang="en-US" sz="1000" b="1">
                <a:latin typeface="宋体" pitchFamily="2" charset="-122"/>
              </a:rPr>
              <a:t>△</a:t>
            </a:r>
            <a:r>
              <a:rPr lang="en-US" altLang="zh-CN" sz="1000" b="1" baseline="-30000"/>
              <a:t>f</a:t>
            </a:r>
            <a:r>
              <a:rPr lang="en-US" altLang="zh-CN" sz="1000" b="1" i="1"/>
              <a:t>H</a:t>
            </a:r>
            <a:r>
              <a:rPr lang="en-US" altLang="zh-CN" sz="1000" b="1" baseline="30000">
                <a:latin typeface="黑体" pitchFamily="2" charset="-122"/>
                <a:sym typeface="Symbol" pitchFamily="18" charset="2"/>
              </a:rPr>
              <a:t></a:t>
            </a:r>
            <a:r>
              <a:rPr lang="zh-CN" altLang="en-US"/>
              <a:t>都等于</a:t>
            </a:r>
            <a:r>
              <a:rPr lang="en-US" altLang="zh-CN"/>
              <a:t>0</a:t>
            </a:r>
            <a:r>
              <a:rPr lang="zh-CN" altLang="en-US"/>
              <a:t>。</a:t>
            </a:r>
          </a:p>
          <a:p>
            <a:r>
              <a:rPr lang="zh-CN" altLang="en-US"/>
              <a:t>有了标准生成焓就可以用盖斯定律去计算在该条件下的反应热了。如</a:t>
            </a:r>
            <a:r>
              <a:rPr lang="en-US" altLang="zh-CN"/>
              <a:t>P59</a:t>
            </a:r>
            <a:r>
              <a:rPr lang="zh-CN" altLang="en-US"/>
              <a:t>例</a:t>
            </a:r>
            <a:r>
              <a:rPr lang="en-US" altLang="zh-CN"/>
              <a:t>4-4</a:t>
            </a:r>
            <a:r>
              <a:rPr lang="zh-CN" altLang="en-US"/>
              <a:t>，你们自己看一下。</a:t>
            </a:r>
          </a:p>
          <a:p>
            <a:r>
              <a:rPr kumimoji="1" lang="zh-CN" altLang="en-US">
                <a:sym typeface="Symbol" pitchFamily="18" charset="2"/>
              </a:rPr>
              <a:t>人们根据大量试验，  测得  </a:t>
            </a:r>
            <a:r>
              <a:rPr kumimoji="1" lang="en-US" altLang="zh-CN">
                <a:sym typeface="Symbol" pitchFamily="18" charset="2"/>
              </a:rPr>
              <a:t>298 K  </a:t>
            </a:r>
            <a:r>
              <a:rPr kumimoji="1" lang="zh-CN" altLang="en-US">
                <a:sym typeface="Symbol" pitchFamily="18" charset="2"/>
              </a:rPr>
              <a:t>时的各种物质的标准生成热，将其列成表，供查阅使用。见</a:t>
            </a:r>
            <a:r>
              <a:rPr kumimoji="1" lang="en-US" altLang="zh-CN">
                <a:sym typeface="Symbol" pitchFamily="18" charset="2"/>
              </a:rPr>
              <a:t>P60</a:t>
            </a:r>
            <a:r>
              <a:rPr kumimoji="1" lang="zh-CN" altLang="en-US">
                <a:sym typeface="Symbol" pitchFamily="18" charset="2"/>
              </a:rPr>
              <a:t>表</a:t>
            </a:r>
            <a:r>
              <a:rPr kumimoji="1" lang="en-US" altLang="zh-CN">
                <a:sym typeface="Symbol" pitchFamily="18" charset="2"/>
              </a:rPr>
              <a:t>4-1</a:t>
            </a:r>
            <a:r>
              <a:rPr kumimoji="1" lang="zh-CN" altLang="en-US">
                <a:sym typeface="Symbol" pitchFamily="18" charset="2"/>
              </a:rPr>
              <a:t>及附录</a:t>
            </a:r>
            <a:r>
              <a:rPr kumimoji="1" lang="en-US" altLang="zh-CN">
                <a:sym typeface="Symbol" pitchFamily="18" charset="2"/>
              </a:rPr>
              <a:t>397</a:t>
            </a:r>
            <a:r>
              <a:rPr kumimoji="1" lang="zh-CN" altLang="en-US">
                <a:sym typeface="Symbol" pitchFamily="18" charset="2"/>
              </a:rPr>
              <a:t>页。</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1A4AA9-47B3-48EB-94A2-A72C4B0DCFBA}" type="slidenum">
              <a:rPr lang="en-US" altLang="zh-CN"/>
              <a:pPr/>
              <a:t>56</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zh-CN" altLang="en-US" sz="1000" b="1">
                <a:solidFill>
                  <a:srgbClr val="000000"/>
                </a:solidFill>
              </a:rPr>
              <a:t>（</a:t>
            </a:r>
            <a:r>
              <a:rPr lang="en-US" altLang="zh-CN" sz="1000" b="1">
                <a:solidFill>
                  <a:srgbClr val="000000"/>
                </a:solidFill>
              </a:rPr>
              <a:t>1</a:t>
            </a:r>
            <a:r>
              <a:rPr lang="zh-CN" altLang="en-US" sz="1000" b="1">
                <a:solidFill>
                  <a:srgbClr val="000000"/>
                </a:solidFill>
              </a:rPr>
              <a:t>）热自然地从高温物体传到低温物体，直到没有温差</a:t>
            </a:r>
            <a:r>
              <a:rPr lang="en-US" altLang="zh-CN" sz="1000" b="1">
                <a:solidFill>
                  <a:srgbClr val="000000"/>
                </a:solidFill>
              </a:rPr>
              <a:t>(</a:t>
            </a:r>
            <a:r>
              <a:rPr lang="zh-CN" altLang="en-US" sz="1000" b="1">
                <a:solidFill>
                  <a:srgbClr val="000000"/>
                </a:solidFill>
              </a:rPr>
              <a:t>即热平衡</a:t>
            </a:r>
            <a:r>
              <a:rPr lang="en-US" altLang="zh-CN" sz="1000" b="1">
                <a:solidFill>
                  <a:srgbClr val="000000"/>
                </a:solidFill>
              </a:rPr>
              <a:t>)</a:t>
            </a:r>
            <a:r>
              <a:rPr lang="zh-CN" altLang="en-US" sz="1000" b="1">
                <a:solidFill>
                  <a:srgbClr val="000000"/>
                </a:solidFill>
              </a:rPr>
              <a:t>为止。</a:t>
            </a:r>
          </a:p>
          <a:p>
            <a:r>
              <a:rPr lang="zh-CN" altLang="en-US" sz="1000" b="1">
                <a:solidFill>
                  <a:srgbClr val="000000"/>
                </a:solidFill>
              </a:rPr>
              <a:t> （</a:t>
            </a:r>
            <a:r>
              <a:rPr lang="en-US" altLang="zh-CN" sz="1000" b="1">
                <a:solidFill>
                  <a:srgbClr val="000000"/>
                </a:solidFill>
              </a:rPr>
              <a:t>2</a:t>
            </a:r>
            <a:r>
              <a:rPr lang="zh-CN" altLang="en-US" sz="1000" b="1">
                <a:solidFill>
                  <a:srgbClr val="000000"/>
                </a:solidFill>
              </a:rPr>
              <a:t>）在没有维持压力差的机械壁的情况下，气体自然地从压力大的一方往压力小的一方扩散，直到无压力差</a:t>
            </a:r>
            <a:r>
              <a:rPr lang="en-US" altLang="zh-CN" sz="1000" b="1">
                <a:solidFill>
                  <a:srgbClr val="000000"/>
                </a:solidFill>
              </a:rPr>
              <a:t>(</a:t>
            </a:r>
            <a:r>
              <a:rPr lang="zh-CN" altLang="en-US" sz="1000" b="1">
                <a:solidFill>
                  <a:srgbClr val="000000"/>
                </a:solidFill>
              </a:rPr>
              <a:t>即压力平衡</a:t>
            </a:r>
            <a:r>
              <a:rPr lang="en-US" altLang="zh-CN" sz="1000" b="1">
                <a:solidFill>
                  <a:srgbClr val="000000"/>
                </a:solidFill>
              </a:rPr>
              <a:t>)</a:t>
            </a:r>
            <a:r>
              <a:rPr lang="zh-CN" altLang="en-US" sz="1000" b="1">
                <a:solidFill>
                  <a:srgbClr val="000000"/>
                </a:solidFill>
              </a:rPr>
              <a:t>为止。</a:t>
            </a:r>
          </a:p>
          <a:p>
            <a:r>
              <a:rPr lang="zh-CN" altLang="en-US" sz="1000" b="1">
                <a:solidFill>
                  <a:srgbClr val="000000"/>
                </a:solidFill>
              </a:rPr>
              <a:t>（</a:t>
            </a:r>
            <a:r>
              <a:rPr lang="en-US" altLang="zh-CN" sz="1000" b="1">
                <a:solidFill>
                  <a:srgbClr val="000000"/>
                </a:solidFill>
              </a:rPr>
              <a:t>3</a:t>
            </a:r>
            <a:r>
              <a:rPr lang="zh-CN" altLang="en-US" sz="1000" b="1">
                <a:solidFill>
                  <a:srgbClr val="000000"/>
                </a:solidFill>
              </a:rPr>
              <a:t>）溶质自然地从浓度大的一方往浓度小的一方转移，直到体系内各部分组成相同（即物质平衡）为止。</a:t>
            </a:r>
          </a:p>
          <a:p>
            <a:endParaRPr lang="en-US" altLang="zh-CN" sz="1000" b="1">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1A4AA9-47B3-48EB-94A2-A72C4B0DCFBA}" type="slidenum">
              <a:rPr lang="en-US" altLang="zh-CN"/>
              <a:pPr/>
              <a:t>57</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zh-CN" altLang="en-US" sz="1000" b="1">
                <a:solidFill>
                  <a:srgbClr val="000000"/>
                </a:solidFill>
              </a:rPr>
              <a:t>（</a:t>
            </a:r>
            <a:r>
              <a:rPr lang="en-US" altLang="zh-CN" sz="1000" b="1">
                <a:solidFill>
                  <a:srgbClr val="000000"/>
                </a:solidFill>
              </a:rPr>
              <a:t>1</a:t>
            </a:r>
            <a:r>
              <a:rPr lang="zh-CN" altLang="en-US" sz="1000" b="1">
                <a:solidFill>
                  <a:srgbClr val="000000"/>
                </a:solidFill>
              </a:rPr>
              <a:t>）热自然地从高温物体传到低温物体，直到没有温差</a:t>
            </a:r>
            <a:r>
              <a:rPr lang="en-US" altLang="zh-CN" sz="1000" b="1">
                <a:solidFill>
                  <a:srgbClr val="000000"/>
                </a:solidFill>
              </a:rPr>
              <a:t>(</a:t>
            </a:r>
            <a:r>
              <a:rPr lang="zh-CN" altLang="en-US" sz="1000" b="1">
                <a:solidFill>
                  <a:srgbClr val="000000"/>
                </a:solidFill>
              </a:rPr>
              <a:t>即热平衡</a:t>
            </a:r>
            <a:r>
              <a:rPr lang="en-US" altLang="zh-CN" sz="1000" b="1">
                <a:solidFill>
                  <a:srgbClr val="000000"/>
                </a:solidFill>
              </a:rPr>
              <a:t>)</a:t>
            </a:r>
            <a:r>
              <a:rPr lang="zh-CN" altLang="en-US" sz="1000" b="1">
                <a:solidFill>
                  <a:srgbClr val="000000"/>
                </a:solidFill>
              </a:rPr>
              <a:t>为止。</a:t>
            </a:r>
          </a:p>
          <a:p>
            <a:r>
              <a:rPr lang="zh-CN" altLang="en-US" sz="1000" b="1">
                <a:solidFill>
                  <a:srgbClr val="000000"/>
                </a:solidFill>
              </a:rPr>
              <a:t> （</a:t>
            </a:r>
            <a:r>
              <a:rPr lang="en-US" altLang="zh-CN" sz="1000" b="1">
                <a:solidFill>
                  <a:srgbClr val="000000"/>
                </a:solidFill>
              </a:rPr>
              <a:t>2</a:t>
            </a:r>
            <a:r>
              <a:rPr lang="zh-CN" altLang="en-US" sz="1000" b="1">
                <a:solidFill>
                  <a:srgbClr val="000000"/>
                </a:solidFill>
              </a:rPr>
              <a:t>）在没有维持压力差的机械壁的情况下，气体自然地从压力大的一方往压力小的一方扩散，直到无压力差</a:t>
            </a:r>
            <a:r>
              <a:rPr lang="en-US" altLang="zh-CN" sz="1000" b="1">
                <a:solidFill>
                  <a:srgbClr val="000000"/>
                </a:solidFill>
              </a:rPr>
              <a:t>(</a:t>
            </a:r>
            <a:r>
              <a:rPr lang="zh-CN" altLang="en-US" sz="1000" b="1">
                <a:solidFill>
                  <a:srgbClr val="000000"/>
                </a:solidFill>
              </a:rPr>
              <a:t>即压力平衡</a:t>
            </a:r>
            <a:r>
              <a:rPr lang="en-US" altLang="zh-CN" sz="1000" b="1">
                <a:solidFill>
                  <a:srgbClr val="000000"/>
                </a:solidFill>
              </a:rPr>
              <a:t>)</a:t>
            </a:r>
            <a:r>
              <a:rPr lang="zh-CN" altLang="en-US" sz="1000" b="1">
                <a:solidFill>
                  <a:srgbClr val="000000"/>
                </a:solidFill>
              </a:rPr>
              <a:t>为止。</a:t>
            </a:r>
          </a:p>
          <a:p>
            <a:r>
              <a:rPr lang="zh-CN" altLang="en-US" sz="1000" b="1">
                <a:solidFill>
                  <a:srgbClr val="000000"/>
                </a:solidFill>
              </a:rPr>
              <a:t>（</a:t>
            </a:r>
            <a:r>
              <a:rPr lang="en-US" altLang="zh-CN" sz="1000" b="1">
                <a:solidFill>
                  <a:srgbClr val="000000"/>
                </a:solidFill>
              </a:rPr>
              <a:t>3</a:t>
            </a:r>
            <a:r>
              <a:rPr lang="zh-CN" altLang="en-US" sz="1000" b="1">
                <a:solidFill>
                  <a:srgbClr val="000000"/>
                </a:solidFill>
              </a:rPr>
              <a:t>）溶质自然地从浓度大的一方往浓度小的一方转移，直到体系内各部分组成相同（即物质平衡）为止。</a:t>
            </a:r>
          </a:p>
          <a:p>
            <a:endParaRPr lang="en-US" altLang="zh-CN" sz="1000" b="1">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1A4AA9-47B3-48EB-94A2-A72C4B0DCFBA}" type="slidenum">
              <a:rPr lang="en-US" altLang="zh-CN"/>
              <a:pPr/>
              <a:t>58</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zh-CN" altLang="en-US" sz="1000" b="1">
                <a:solidFill>
                  <a:srgbClr val="000000"/>
                </a:solidFill>
              </a:rPr>
              <a:t>（</a:t>
            </a:r>
            <a:r>
              <a:rPr lang="en-US" altLang="zh-CN" sz="1000" b="1">
                <a:solidFill>
                  <a:srgbClr val="000000"/>
                </a:solidFill>
              </a:rPr>
              <a:t>1</a:t>
            </a:r>
            <a:r>
              <a:rPr lang="zh-CN" altLang="en-US" sz="1000" b="1">
                <a:solidFill>
                  <a:srgbClr val="000000"/>
                </a:solidFill>
              </a:rPr>
              <a:t>）热自然地从高温物体传到低温物体，直到没有温差</a:t>
            </a:r>
            <a:r>
              <a:rPr lang="en-US" altLang="zh-CN" sz="1000" b="1">
                <a:solidFill>
                  <a:srgbClr val="000000"/>
                </a:solidFill>
              </a:rPr>
              <a:t>(</a:t>
            </a:r>
            <a:r>
              <a:rPr lang="zh-CN" altLang="en-US" sz="1000" b="1">
                <a:solidFill>
                  <a:srgbClr val="000000"/>
                </a:solidFill>
              </a:rPr>
              <a:t>即热平衡</a:t>
            </a:r>
            <a:r>
              <a:rPr lang="en-US" altLang="zh-CN" sz="1000" b="1">
                <a:solidFill>
                  <a:srgbClr val="000000"/>
                </a:solidFill>
              </a:rPr>
              <a:t>)</a:t>
            </a:r>
            <a:r>
              <a:rPr lang="zh-CN" altLang="en-US" sz="1000" b="1">
                <a:solidFill>
                  <a:srgbClr val="000000"/>
                </a:solidFill>
              </a:rPr>
              <a:t>为止。</a:t>
            </a:r>
          </a:p>
          <a:p>
            <a:r>
              <a:rPr lang="zh-CN" altLang="en-US" sz="1000" b="1">
                <a:solidFill>
                  <a:srgbClr val="000000"/>
                </a:solidFill>
              </a:rPr>
              <a:t> （</a:t>
            </a:r>
            <a:r>
              <a:rPr lang="en-US" altLang="zh-CN" sz="1000" b="1">
                <a:solidFill>
                  <a:srgbClr val="000000"/>
                </a:solidFill>
              </a:rPr>
              <a:t>2</a:t>
            </a:r>
            <a:r>
              <a:rPr lang="zh-CN" altLang="en-US" sz="1000" b="1">
                <a:solidFill>
                  <a:srgbClr val="000000"/>
                </a:solidFill>
              </a:rPr>
              <a:t>）在没有维持压力差的机械壁的情况下，气体自然地从压力大的一方往压力小的一方扩散，直到无压力差</a:t>
            </a:r>
            <a:r>
              <a:rPr lang="en-US" altLang="zh-CN" sz="1000" b="1">
                <a:solidFill>
                  <a:srgbClr val="000000"/>
                </a:solidFill>
              </a:rPr>
              <a:t>(</a:t>
            </a:r>
            <a:r>
              <a:rPr lang="zh-CN" altLang="en-US" sz="1000" b="1">
                <a:solidFill>
                  <a:srgbClr val="000000"/>
                </a:solidFill>
              </a:rPr>
              <a:t>即压力平衡</a:t>
            </a:r>
            <a:r>
              <a:rPr lang="en-US" altLang="zh-CN" sz="1000" b="1">
                <a:solidFill>
                  <a:srgbClr val="000000"/>
                </a:solidFill>
              </a:rPr>
              <a:t>)</a:t>
            </a:r>
            <a:r>
              <a:rPr lang="zh-CN" altLang="en-US" sz="1000" b="1">
                <a:solidFill>
                  <a:srgbClr val="000000"/>
                </a:solidFill>
              </a:rPr>
              <a:t>为止。</a:t>
            </a:r>
          </a:p>
          <a:p>
            <a:r>
              <a:rPr lang="zh-CN" altLang="en-US" sz="1000" b="1">
                <a:solidFill>
                  <a:srgbClr val="000000"/>
                </a:solidFill>
              </a:rPr>
              <a:t>（</a:t>
            </a:r>
            <a:r>
              <a:rPr lang="en-US" altLang="zh-CN" sz="1000" b="1">
                <a:solidFill>
                  <a:srgbClr val="000000"/>
                </a:solidFill>
              </a:rPr>
              <a:t>3</a:t>
            </a:r>
            <a:r>
              <a:rPr lang="zh-CN" altLang="en-US" sz="1000" b="1">
                <a:solidFill>
                  <a:srgbClr val="000000"/>
                </a:solidFill>
              </a:rPr>
              <a:t>）溶质自然地从浓度大的一方往浓度小的一方转移，直到体系内各部分组成相同（即物质平衡）为止。</a:t>
            </a:r>
          </a:p>
          <a:p>
            <a:endParaRPr lang="en-US" altLang="zh-CN" sz="1000" b="1">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6E090F6-28B3-491B-9F78-60460802B1C7}" type="slidenum">
              <a:rPr lang="en-US" altLang="zh-CN"/>
              <a:pPr/>
              <a:t>59</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r>
              <a:rPr lang="en-US" altLang="zh-CN">
                <a:solidFill>
                  <a:srgbClr val="000000"/>
                </a:solidFill>
              </a:rPr>
              <a:t>1</a:t>
            </a:r>
            <a:r>
              <a:rPr lang="zh-CN" altLang="en-US">
                <a:solidFill>
                  <a:srgbClr val="000000"/>
                </a:solidFill>
              </a:rPr>
              <a:t>、熵值越大，表示体系所处状态的微观状态数越多，即混乱度越大。</a:t>
            </a:r>
          </a:p>
          <a:p>
            <a:r>
              <a:rPr lang="zh-CN" altLang="en-US">
                <a:solidFill>
                  <a:srgbClr val="000000"/>
                </a:solidFill>
              </a:rPr>
              <a:t>熵是广度性质，具有加合性。</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BDD336-40E9-40FC-85A9-57453AC76820}" type="slidenum">
              <a:rPr lang="en-US" altLang="zh-CN"/>
              <a:pPr/>
              <a:t>4</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a:t>第三章所学的化学反应速率属于化学动力学问题</a:t>
            </a:r>
            <a:r>
              <a:rPr lang="en-US" altLang="zh-CN"/>
              <a:t>,</a:t>
            </a:r>
            <a:r>
              <a:rPr lang="zh-CN" altLang="en-US"/>
              <a:t>这一章我们就要学习化学热力学问题。热力学的理论基础是热力学第一定律和第二定律。我们把热力学原理和方法用于研究化学现象以及与化学现象有关的物理现象的分支叫做化学热力学。化学热力学主要解决化学反应中的三个问题：</a:t>
            </a:r>
            <a:r>
              <a:rPr lang="en-US" altLang="zh-CN"/>
              <a:t>1</a:t>
            </a:r>
            <a:r>
              <a:rPr lang="zh-CN" altLang="en-US"/>
              <a:t>、化学反应中的能量转化问题；</a:t>
            </a:r>
            <a:r>
              <a:rPr lang="en-US" altLang="zh-CN"/>
              <a:t>2</a:t>
            </a:r>
            <a:r>
              <a:rPr lang="zh-CN" altLang="en-US"/>
              <a:t>、化学反应的方向性；</a:t>
            </a:r>
            <a:r>
              <a:rPr lang="en-US" altLang="zh-CN"/>
              <a:t>3</a:t>
            </a:r>
            <a:r>
              <a:rPr lang="zh-CN" altLang="en-US"/>
              <a:t>、反应进行的程度。</a:t>
            </a:r>
            <a:r>
              <a:rPr lang="zh-CN" altLang="en-US" sz="1000">
                <a:solidFill>
                  <a:srgbClr val="000000"/>
                </a:solidFill>
                <a:latin typeface="宋体" pitchFamily="2" charset="-122"/>
              </a:rPr>
              <a:t>热力学只讨论宏观体系，不考虑物质的微观结构。因此，对于涉及微观结构的性质，如反应速率和反应历程，则不能做出本质的具体解答。</a:t>
            </a:r>
            <a:r>
              <a:rPr kumimoji="1" lang="zh-CN" altLang="en-US" sz="3200">
                <a:solidFill>
                  <a:srgbClr val="FF0066"/>
                </a:solidFill>
              </a:rPr>
              <a:t>本章教学要点：</a:t>
            </a:r>
            <a:r>
              <a:rPr kumimoji="1" lang="en-US" altLang="zh-CN" sz="3200">
                <a:solidFill>
                  <a:srgbClr val="000000"/>
                </a:solidFill>
              </a:rPr>
              <a:t>1. </a:t>
            </a:r>
            <a:r>
              <a:rPr kumimoji="1" lang="zh-CN" altLang="en-US" sz="3200">
                <a:solidFill>
                  <a:srgbClr val="000000"/>
                </a:solidFill>
              </a:rPr>
              <a:t>掌握热力学函数</a:t>
            </a:r>
            <a:r>
              <a:rPr kumimoji="1" lang="en-US" altLang="zh-CN" sz="3200" i="1">
                <a:solidFill>
                  <a:srgbClr val="800000"/>
                </a:solidFill>
                <a:effectLst>
                  <a:outerShdw blurRad="38100" dist="38100" dir="2700000" algn="tl">
                    <a:srgbClr val="C0C0C0"/>
                  </a:outerShdw>
                </a:effectLst>
              </a:rPr>
              <a:t>U</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H</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S</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G</a:t>
            </a:r>
            <a:r>
              <a:rPr kumimoji="1" lang="zh-CN" altLang="en-US" sz="3200">
                <a:solidFill>
                  <a:srgbClr val="000000"/>
                </a:solidFill>
              </a:rPr>
              <a:t>的物理意义。</a:t>
            </a:r>
            <a:r>
              <a:rPr kumimoji="1" lang="en-US" altLang="zh-CN" sz="3200">
                <a:solidFill>
                  <a:srgbClr val="000000"/>
                </a:solidFill>
              </a:rPr>
              <a:t>2. </a:t>
            </a:r>
            <a:r>
              <a:rPr kumimoji="1" lang="zh-CN" altLang="en-US" sz="3200">
                <a:solidFill>
                  <a:srgbClr val="000000"/>
                </a:solidFill>
              </a:rPr>
              <a:t>应用热力学函数进行计算，根据热力学函数进行</a:t>
            </a:r>
            <a:r>
              <a:rPr kumimoji="1" lang="zh-CN" altLang="en-US" sz="3200">
                <a:solidFill>
                  <a:srgbClr val="800000"/>
                </a:solidFill>
              </a:rPr>
              <a:t>反应自发性</a:t>
            </a:r>
            <a:r>
              <a:rPr kumimoji="1" lang="zh-CN" altLang="en-US" sz="3200">
                <a:solidFill>
                  <a:srgbClr val="000000"/>
                </a:solidFill>
              </a:rPr>
              <a:t>的判断。</a:t>
            </a:r>
            <a:r>
              <a:rPr kumimoji="1" lang="en-US" altLang="zh-CN" sz="3200">
                <a:solidFill>
                  <a:srgbClr val="000000"/>
                </a:solidFill>
              </a:rPr>
              <a:t>3. </a:t>
            </a:r>
            <a:r>
              <a:rPr kumimoji="1" lang="zh-CN" altLang="en-US" sz="3200">
                <a:solidFill>
                  <a:srgbClr val="000000"/>
                </a:solidFill>
              </a:rPr>
              <a:t>掌握</a:t>
            </a:r>
            <a:r>
              <a:rPr kumimoji="1" lang="zh-CN" altLang="en-US" sz="3200">
                <a:solidFill>
                  <a:srgbClr val="800000"/>
                </a:solidFill>
              </a:rPr>
              <a:t>吉布斯</a:t>
            </a:r>
            <a:r>
              <a:rPr kumimoji="1" lang="en-US" altLang="zh-CN" sz="3200">
                <a:solidFill>
                  <a:srgbClr val="800000"/>
                </a:solidFill>
              </a:rPr>
              <a:t>-</a:t>
            </a:r>
            <a:r>
              <a:rPr kumimoji="1" lang="zh-CN" altLang="en-US" sz="3200">
                <a:solidFill>
                  <a:srgbClr val="800000"/>
                </a:solidFill>
              </a:rPr>
              <a:t>赫姆霍兹</a:t>
            </a:r>
            <a:r>
              <a:rPr kumimoji="1" lang="zh-CN" altLang="en-US" sz="3200">
                <a:solidFill>
                  <a:srgbClr val="000000"/>
                </a:solidFill>
              </a:rPr>
              <a:t>公式，计算及其应用。</a:t>
            </a:r>
            <a:r>
              <a:rPr lang="zh-CN" altLang="en-US"/>
              <a:t>这一章的内容分三小节。</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44B695D-02F4-4A42-8025-5486D0B226FA}" type="slidenum">
              <a:rPr lang="en-US" altLang="zh-CN"/>
              <a:pPr/>
              <a:t>61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zh-CN" altLang="en-US" sz="1000">
                <a:solidFill>
                  <a:srgbClr val="000000"/>
                </a:solidFill>
                <a:latin typeface="宋体" pitchFamily="2" charset="-122"/>
              </a:rPr>
              <a:t>由此我们会想到</a:t>
            </a:r>
            <a:r>
              <a:rPr lang="en-US" altLang="zh-CN" sz="1000">
                <a:solidFill>
                  <a:srgbClr val="000000"/>
                </a:solidFill>
                <a:latin typeface="宋体" pitchFamily="2" charset="-122"/>
              </a:rPr>
              <a:t>,</a:t>
            </a:r>
            <a:r>
              <a:rPr lang="zh-CN" altLang="en-US" sz="1000">
                <a:solidFill>
                  <a:srgbClr val="000000"/>
                </a:solidFill>
                <a:latin typeface="宋体" pitchFamily="2" charset="-122"/>
              </a:rPr>
              <a:t>化学反应一般是在恒温、恒压、与周围环境有</a:t>
            </a:r>
            <a:r>
              <a:rPr lang="zh-CN" altLang="en-US" sz="1000">
                <a:latin typeface="宋体" pitchFamily="2" charset="-122"/>
              </a:rPr>
              <a:t>能量交换</a:t>
            </a:r>
            <a:r>
              <a:rPr lang="zh-CN" altLang="en-US" sz="1000">
                <a:solidFill>
                  <a:srgbClr val="000000"/>
                </a:solidFill>
                <a:latin typeface="宋体" pitchFamily="2" charset="-122"/>
              </a:rPr>
              <a:t>的情况下进行的，如果用△</a:t>
            </a:r>
            <a:r>
              <a:rPr lang="en-US" altLang="zh-CN" sz="1000" baseline="-30000">
                <a:solidFill>
                  <a:srgbClr val="000000"/>
                </a:solidFill>
                <a:latin typeface="宋体" pitchFamily="2" charset="-122"/>
              </a:rPr>
              <a:t>r</a:t>
            </a:r>
            <a:r>
              <a:rPr lang="en-US" altLang="zh-CN" sz="1000" i="1">
                <a:solidFill>
                  <a:srgbClr val="000000"/>
                </a:solidFill>
              </a:rPr>
              <a:t>S</a:t>
            </a:r>
            <a:r>
              <a:rPr lang="zh-CN" altLang="en-US" sz="1000">
                <a:solidFill>
                  <a:srgbClr val="000000"/>
                </a:solidFill>
                <a:latin typeface="宋体" pitchFamily="2" charset="-122"/>
              </a:rPr>
              <a:t>来判断反应的方向和限度时，必须考虑环境的熵变，计算比较麻烦。需要有一个将热效应与混乱度综合考虑的判断标准，就是反应的自由能变化。</a:t>
            </a:r>
            <a:r>
              <a:rPr lang="zh-CN" altLang="en-US" sz="1000"/>
              <a:t> </a:t>
            </a:r>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44B695D-02F4-4A42-8025-5486D0B226FA}" type="slidenum">
              <a:rPr lang="en-US" altLang="zh-CN"/>
              <a:pPr/>
              <a:t>62</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zh-CN" altLang="en-US" sz="1000">
                <a:solidFill>
                  <a:srgbClr val="000000"/>
                </a:solidFill>
                <a:latin typeface="宋体" pitchFamily="2" charset="-122"/>
              </a:rPr>
              <a:t>由此我们会想到</a:t>
            </a:r>
            <a:r>
              <a:rPr lang="en-US" altLang="zh-CN" sz="1000">
                <a:solidFill>
                  <a:srgbClr val="000000"/>
                </a:solidFill>
                <a:latin typeface="宋体" pitchFamily="2" charset="-122"/>
              </a:rPr>
              <a:t>,</a:t>
            </a:r>
            <a:r>
              <a:rPr lang="zh-CN" altLang="en-US" sz="1000">
                <a:solidFill>
                  <a:srgbClr val="000000"/>
                </a:solidFill>
                <a:latin typeface="宋体" pitchFamily="2" charset="-122"/>
              </a:rPr>
              <a:t>化学反应一般是在恒温、恒压、与周围环境有</a:t>
            </a:r>
            <a:r>
              <a:rPr lang="zh-CN" altLang="en-US" sz="1000">
                <a:latin typeface="宋体" pitchFamily="2" charset="-122"/>
              </a:rPr>
              <a:t>能量交换</a:t>
            </a:r>
            <a:r>
              <a:rPr lang="zh-CN" altLang="en-US" sz="1000">
                <a:solidFill>
                  <a:srgbClr val="000000"/>
                </a:solidFill>
                <a:latin typeface="宋体" pitchFamily="2" charset="-122"/>
              </a:rPr>
              <a:t>的情况下进行的，如果用△</a:t>
            </a:r>
            <a:r>
              <a:rPr lang="en-US" altLang="zh-CN" sz="1000" baseline="-30000">
                <a:solidFill>
                  <a:srgbClr val="000000"/>
                </a:solidFill>
                <a:latin typeface="宋体" pitchFamily="2" charset="-122"/>
              </a:rPr>
              <a:t>r</a:t>
            </a:r>
            <a:r>
              <a:rPr lang="en-US" altLang="zh-CN" sz="1000" i="1">
                <a:solidFill>
                  <a:srgbClr val="000000"/>
                </a:solidFill>
              </a:rPr>
              <a:t>S</a:t>
            </a:r>
            <a:r>
              <a:rPr lang="zh-CN" altLang="en-US" sz="1000">
                <a:solidFill>
                  <a:srgbClr val="000000"/>
                </a:solidFill>
                <a:latin typeface="宋体" pitchFamily="2" charset="-122"/>
              </a:rPr>
              <a:t>来判断反应的方向和限度时，必须考虑环境的熵变，计算比较麻烦。需要有一个将热效应与混乱度综合考虑的判断标准，就是反应的自由能变化。</a:t>
            </a:r>
            <a:r>
              <a:rPr lang="zh-CN" altLang="en-US" sz="1000"/>
              <a:t> </a:t>
            </a:r>
          </a:p>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46A20B4-FB20-446A-9063-9EA3432317F7}" type="slidenum">
              <a:rPr lang="en-US" altLang="zh-CN"/>
              <a:pPr/>
              <a:t>63</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zh-CN" altLang="en-US"/>
              <a:t>因为在 </a:t>
            </a:r>
            <a:r>
              <a:rPr kumimoji="1" lang="en-US" altLang="zh-CN"/>
              <a:t>0K</a:t>
            </a:r>
            <a:r>
              <a:rPr kumimoji="1" lang="zh-CN" altLang="en-US"/>
              <a:t>时，</a:t>
            </a:r>
            <a:r>
              <a:rPr kumimoji="1" lang="zh-CN" altLang="zh-CN"/>
              <a:t>晶体粒子的热运动停止，粒子完全固定在一定位置上，微观状态数 </a:t>
            </a:r>
            <a:r>
              <a:rPr kumimoji="1" lang="zh-CN" altLang="en-US">
                <a:sym typeface="Symbol" pitchFamily="18" charset="2"/>
              </a:rPr>
              <a:t> </a:t>
            </a:r>
            <a:r>
              <a:rPr kumimoji="1" lang="zh-CN" altLang="zh-CN"/>
              <a:t>为 1，</a:t>
            </a:r>
            <a:r>
              <a:rPr kumimoji="1" lang="zh-CN" altLang="en-US"/>
              <a:t>所以熵 </a:t>
            </a:r>
            <a:r>
              <a:rPr kumimoji="1" lang="en-US" altLang="zh-CN"/>
              <a:t>S = 0 </a:t>
            </a:r>
            <a:r>
              <a:rPr kumimoji="1" lang="zh-CN" altLang="en-US"/>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F2DB9C7-3563-4E22-8FE9-2DE692EFBDC1}" type="slidenum">
              <a:rPr lang="en-US" altLang="zh-CN"/>
              <a:pPr/>
              <a:t>65</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zh-CN" altLang="en-US"/>
              <a:t>非体积功即有用功。</a:t>
            </a:r>
          </a:p>
          <a:p>
            <a:r>
              <a:rPr lang="zh-CN" altLang="en-US" sz="1000">
                <a:solidFill>
                  <a:srgbClr val="000000"/>
                </a:solidFill>
                <a:latin typeface="宋体" pitchFamily="2" charset="-122"/>
              </a:rPr>
              <a:t>根据大量实验事实，吉布斯找到了一个可作为恒温、恒压下化学反应进行方向和限度的判据的状态函数。</a:t>
            </a:r>
            <a:r>
              <a:rPr lang="zh-CN" altLang="en-US" sz="1000" b="1">
                <a:solidFill>
                  <a:srgbClr val="000000"/>
                </a:solidFill>
              </a:rPr>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01EE624-4EC4-49C0-A973-8771FE5BB137}" type="slidenum">
              <a:rPr lang="en-US" altLang="zh-CN"/>
              <a:pPr/>
              <a:t>66</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zh-CN" altLang="en-US"/>
              <a:t>吉布斯能又叫吉布斯自由能，简称自由能。</a:t>
            </a:r>
          </a:p>
          <a:p>
            <a:r>
              <a:rPr lang="zh-CN" altLang="en-US"/>
              <a:t>由于焓</a:t>
            </a:r>
            <a:r>
              <a:rPr lang="en-US" altLang="zh-CN" i="1"/>
              <a:t>H</a:t>
            </a:r>
            <a:r>
              <a:rPr lang="zh-CN" altLang="en-US"/>
              <a:t>、温度</a:t>
            </a:r>
            <a:r>
              <a:rPr lang="en-US" altLang="zh-CN" i="1"/>
              <a:t>T</a:t>
            </a:r>
            <a:r>
              <a:rPr lang="zh-CN" altLang="en-US"/>
              <a:t>、熵</a:t>
            </a:r>
            <a:r>
              <a:rPr lang="en-US" altLang="zh-CN" i="1"/>
              <a:t>S</a:t>
            </a:r>
            <a:r>
              <a:rPr lang="zh-CN" altLang="en-US"/>
              <a:t>都是状态函数，由状态函数组合起来的新函数</a:t>
            </a:r>
            <a:r>
              <a:rPr lang="en-US" altLang="zh-CN" i="1"/>
              <a:t>G</a:t>
            </a:r>
            <a:r>
              <a:rPr lang="zh-CN" altLang="en-US"/>
              <a:t>也是一个状态函数。又因</a:t>
            </a:r>
            <a:r>
              <a:rPr lang="en-US" altLang="zh-CN" i="1"/>
              <a:t>H</a:t>
            </a:r>
            <a:r>
              <a:rPr lang="zh-CN" altLang="en-US"/>
              <a:t>和</a:t>
            </a:r>
            <a:r>
              <a:rPr lang="en-US" altLang="zh-CN" i="1"/>
              <a:t>S</a:t>
            </a:r>
            <a:r>
              <a:rPr lang="zh-CN" altLang="en-US"/>
              <a:t>都是广度性质，所以</a:t>
            </a:r>
            <a:r>
              <a:rPr lang="en-US" altLang="zh-CN" i="1"/>
              <a:t>G</a:t>
            </a:r>
            <a:r>
              <a:rPr lang="zh-CN" altLang="en-US"/>
              <a:t>也是广度性质。当体系的始、终态一定时，吉布斯能的增量</a:t>
            </a:r>
            <a:r>
              <a:rPr lang="zh-CN" altLang="en-US" i="1">
                <a:latin typeface="楷体_GB2312" pitchFamily="49" charset="-122"/>
                <a:ea typeface="楷体_GB2312" pitchFamily="49" charset="-122"/>
              </a:rPr>
              <a:t>△</a:t>
            </a:r>
            <a:r>
              <a:rPr lang="en-US" altLang="zh-CN" i="1">
                <a:latin typeface="楷体_GB2312" pitchFamily="49" charset="-122"/>
                <a:ea typeface="楷体_GB2312" pitchFamily="49" charset="-122"/>
              </a:rPr>
              <a:t>G</a:t>
            </a:r>
            <a:r>
              <a:rPr lang="zh-CN" altLang="en-US">
                <a:latin typeface="楷体_GB2312" pitchFamily="49" charset="-122"/>
                <a:ea typeface="楷体_GB2312" pitchFamily="49" charset="-122"/>
              </a:rPr>
              <a:t>就为定值，与变化的途径无关。</a:t>
            </a:r>
          </a:p>
          <a:p>
            <a:r>
              <a:rPr lang="zh-CN" altLang="en-US">
                <a:latin typeface="楷体_GB2312" pitchFamily="49" charset="-122"/>
                <a:ea typeface="楷体_GB2312" pitchFamily="49" charset="-122"/>
              </a:rPr>
              <a:t>等温等压过程吉布斯能的变化等于反应的热效应与体系熵变所表达的能量的代数值。化学反应的热效应只有一部分能量可用于做有用功，而另一部分则用于维持体系的温度和增加体系的混乱度。</a:t>
            </a:r>
          </a:p>
          <a:p>
            <a:endParaRPr lang="en-US" altLang="zh-CN">
              <a:latin typeface="楷体_GB2312" pitchFamily="49" charset="-122"/>
              <a:ea typeface="楷体_GB2312" pitchFamily="49"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3FE291A-A22A-43BA-A43E-3A789A105704}" type="slidenum">
              <a:rPr lang="en-US" altLang="zh-CN"/>
              <a:pPr/>
              <a:t>67</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zh-CN" altLang="en-US" sz="900">
                <a:solidFill>
                  <a:srgbClr val="000000"/>
                </a:solidFill>
                <a:latin typeface="宋体" pitchFamily="2" charset="-122"/>
              </a:rPr>
              <a:t>自由能是体系在上述过程中具有做非体积功的那一部分能量。自由能变化△</a:t>
            </a:r>
            <a:r>
              <a:rPr lang="en-US" altLang="zh-CN" sz="900" i="1">
                <a:solidFill>
                  <a:srgbClr val="000000"/>
                </a:solidFill>
              </a:rPr>
              <a:t>G</a:t>
            </a:r>
            <a:r>
              <a:rPr lang="zh-CN" altLang="en-US" sz="900">
                <a:solidFill>
                  <a:srgbClr val="000000"/>
                </a:solidFill>
                <a:latin typeface="宋体" pitchFamily="2" charset="-122"/>
              </a:rPr>
              <a:t>是自发过程的动力，可以作为过程的方向和限度的判据。</a:t>
            </a:r>
            <a:r>
              <a:rPr lang="zh-CN" altLang="en-US" sz="900">
                <a:solidFill>
                  <a:srgbClr val="000000"/>
                </a:solidFill>
              </a:rPr>
              <a:t> </a:t>
            </a:r>
          </a:p>
          <a:p>
            <a:endParaRPr lang="en-US" altLang="zh-CN">
              <a:latin typeface="楷体_GB2312" pitchFamily="49" charset="-122"/>
              <a:ea typeface="楷体_GB2312" pitchFamily="49"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FDE814A-B2D7-4382-B062-9927308789FD}" type="slidenum">
              <a:rPr lang="en-US" altLang="zh-CN"/>
              <a:pPr/>
              <a:t>68</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zh-CN" altLang="en-US"/>
              <a:t>前面讲的是体系对外作非体积功的能力，而实际的化学反应一般只考虑体积功，不涉及非体积功。所以这里讲的是实际情况。</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824975D-B673-4F2E-A732-0ACC3FC59192}" type="slidenum">
              <a:rPr lang="en-US" altLang="zh-CN"/>
              <a:pPr/>
              <a:t>69</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zh-CN" altLang="en-US" sz="900">
                <a:solidFill>
                  <a:srgbClr val="000000"/>
                </a:solidFill>
                <a:latin typeface="宋体" pitchFamily="2" charset="-122"/>
              </a:rPr>
              <a:t>自由能是体系在上述过程中具有做非体积功的那一部分能量。自由能变化△</a:t>
            </a:r>
            <a:r>
              <a:rPr lang="en-US" altLang="zh-CN" sz="900" i="1">
                <a:solidFill>
                  <a:srgbClr val="000000"/>
                </a:solidFill>
              </a:rPr>
              <a:t>G</a:t>
            </a:r>
            <a:r>
              <a:rPr lang="zh-CN" altLang="en-US" sz="900">
                <a:solidFill>
                  <a:srgbClr val="000000"/>
                </a:solidFill>
                <a:latin typeface="宋体" pitchFamily="2" charset="-122"/>
              </a:rPr>
              <a:t>是自发过程的动力，可以作为过程的方向和限度的判据。</a:t>
            </a:r>
            <a:r>
              <a:rPr lang="zh-CN" altLang="en-US" sz="900">
                <a:solidFill>
                  <a:srgbClr val="000000"/>
                </a:solidFill>
              </a:rPr>
              <a:t> </a:t>
            </a:r>
          </a:p>
          <a:p>
            <a:endParaRPr lang="en-US" altLang="zh-CN">
              <a:latin typeface="楷体_GB2312" pitchFamily="49" charset="-122"/>
              <a:ea typeface="楷体_GB2312" pitchFamily="49"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DBFA568-1E15-43B0-959C-4FBDAFF86A9E}" type="slidenum">
              <a:rPr lang="en-US" altLang="zh-CN"/>
              <a:pPr/>
              <a:t>75</a:t>
            </a:fld>
            <a:endParaRPr lang="en-US" altLang="zh-CN"/>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zh-CN" altLang="en-US">
                <a:solidFill>
                  <a:srgbClr val="000000"/>
                </a:solidFill>
              </a:rPr>
              <a:t>熵是</a:t>
            </a:r>
            <a:r>
              <a:rPr lang="zh-CN" altLang="en-US"/>
              <a:t>描述体系混乱度</a:t>
            </a:r>
            <a:r>
              <a:rPr lang="zh-CN" altLang="en-US">
                <a:solidFill>
                  <a:srgbClr val="000000"/>
                </a:solidFill>
              </a:rPr>
              <a:t>的</a:t>
            </a:r>
            <a:r>
              <a:rPr lang="zh-CN" altLang="en-US"/>
              <a:t>状态函数。</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F69B7BC-B766-4BB2-BF65-659533751932}" type="slidenum">
              <a:rPr lang="en-US" altLang="zh-CN"/>
              <a:pPr/>
              <a:t>77</a:t>
            </a:fld>
            <a:endParaRPr lang="en-US" altLang="zh-CN"/>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zh-CN" altLang="en-US">
                <a:solidFill>
                  <a:srgbClr val="000000"/>
                </a:solidFill>
                <a:latin typeface="宋体" pitchFamily="2" charset="-122"/>
              </a:rPr>
              <a:t>在标准状态和指定温度下，由最稳定单质生成</a:t>
            </a:r>
            <a:r>
              <a:rPr lang="en-US" altLang="zh-CN">
                <a:solidFill>
                  <a:srgbClr val="000000"/>
                </a:solidFill>
              </a:rPr>
              <a:t>1mol</a:t>
            </a:r>
            <a:r>
              <a:rPr lang="zh-CN" altLang="en-US">
                <a:solidFill>
                  <a:srgbClr val="000000"/>
                </a:solidFill>
                <a:latin typeface="宋体" pitchFamily="2" charset="-122"/>
              </a:rPr>
              <a:t>化合物的</a:t>
            </a:r>
            <a:r>
              <a:rPr lang="zh-CN" altLang="en-US">
                <a:solidFill>
                  <a:srgbClr val="000000"/>
                </a:solidFill>
              </a:rPr>
              <a:t>吉布斯</a:t>
            </a:r>
            <a:r>
              <a:rPr lang="zh-CN" altLang="en-US">
                <a:solidFill>
                  <a:srgbClr val="000000"/>
                </a:solidFill>
                <a:latin typeface="宋体" pitchFamily="2" charset="-122"/>
              </a:rPr>
              <a:t>能变化为</a:t>
            </a:r>
            <a:r>
              <a:rPr lang="zh-CN" altLang="en-US">
                <a:latin typeface="宋体" pitchFamily="2" charset="-122"/>
              </a:rPr>
              <a:t>标准（摩尔）生成</a:t>
            </a:r>
            <a:r>
              <a:rPr lang="zh-CN" altLang="en-US"/>
              <a:t>吉布斯</a:t>
            </a:r>
            <a:r>
              <a:rPr lang="zh-CN" altLang="en-US">
                <a:latin typeface="宋体" pitchFamily="2" charset="-122"/>
              </a:rPr>
              <a:t>能。</a:t>
            </a:r>
          </a:p>
          <a:p>
            <a:r>
              <a:rPr lang="en-US" altLang="zh-CN">
                <a:latin typeface="宋体" pitchFamily="2" charset="-122"/>
              </a:rPr>
              <a:t>T</a:t>
            </a:r>
            <a:r>
              <a:rPr lang="zh-CN" altLang="en-US">
                <a:latin typeface="宋体" pitchFamily="2" charset="-122"/>
              </a:rPr>
              <a:t>为任意温度，一般假定</a:t>
            </a:r>
            <a:r>
              <a:rPr lang="zh-CN" altLang="en-US" sz="3200" b="1">
                <a:solidFill>
                  <a:srgbClr val="000000"/>
                </a:solidFill>
              </a:rPr>
              <a:t>△</a:t>
            </a:r>
            <a:r>
              <a:rPr lang="en-US" altLang="zh-CN" sz="3200" b="1" baseline="-25000">
                <a:solidFill>
                  <a:srgbClr val="000000"/>
                </a:solidFill>
              </a:rPr>
              <a:t>r</a:t>
            </a:r>
            <a:r>
              <a:rPr lang="en-US" altLang="zh-CN" sz="3200" b="1" i="1">
                <a:solidFill>
                  <a:srgbClr val="000000"/>
                </a:solidFill>
              </a:rPr>
              <a:t>H</a:t>
            </a:r>
            <a:r>
              <a:rPr lang="en-US" altLang="zh-CN" sz="3200" b="1" baseline="-25000">
                <a:solidFill>
                  <a:srgbClr val="000000"/>
                </a:solidFill>
              </a:rPr>
              <a:t>m </a:t>
            </a:r>
            <a:r>
              <a:rPr lang="en-US" altLang="zh-CN" sz="3200" b="1" baseline="30000">
                <a:solidFill>
                  <a:srgbClr val="000000"/>
                </a:solidFill>
                <a:sym typeface="Symbol" pitchFamily="18" charset="2"/>
              </a:rPr>
              <a:t></a:t>
            </a:r>
            <a:r>
              <a:rPr lang="zh-CN" altLang="en-US">
                <a:solidFill>
                  <a:srgbClr val="000000"/>
                </a:solidFill>
                <a:latin typeface="宋体" pitchFamily="2" charset="-122"/>
              </a:rPr>
              <a:t>和</a:t>
            </a:r>
            <a:r>
              <a:rPr lang="zh-CN" altLang="en-US" sz="3200" b="1">
                <a:solidFill>
                  <a:srgbClr val="000000"/>
                </a:solidFill>
              </a:rPr>
              <a:t>△</a:t>
            </a:r>
            <a:r>
              <a:rPr lang="en-US" altLang="zh-CN" sz="3200" b="1" baseline="-25000">
                <a:solidFill>
                  <a:srgbClr val="000000"/>
                </a:solidFill>
              </a:rPr>
              <a:t>r</a:t>
            </a:r>
            <a:r>
              <a:rPr lang="en-US" altLang="zh-CN" sz="3200" b="1" i="1">
                <a:solidFill>
                  <a:srgbClr val="000000"/>
                </a:solidFill>
              </a:rPr>
              <a:t>S</a:t>
            </a:r>
            <a:r>
              <a:rPr lang="en-US" altLang="zh-CN" sz="3200" b="1" baseline="-25000">
                <a:solidFill>
                  <a:srgbClr val="000000"/>
                </a:solidFill>
              </a:rPr>
              <a:t>m</a:t>
            </a:r>
            <a:r>
              <a:rPr lang="en-US" altLang="zh-CN" sz="3200" b="1" baseline="30000">
                <a:solidFill>
                  <a:srgbClr val="000000"/>
                </a:solidFill>
                <a:sym typeface="Symbol" pitchFamily="18" charset="2"/>
              </a:rPr>
              <a:t></a:t>
            </a:r>
            <a:r>
              <a:rPr lang="zh-CN" altLang="en-US">
                <a:solidFill>
                  <a:srgbClr val="000000"/>
                </a:solidFill>
                <a:latin typeface="宋体" pitchFamily="2" charset="-122"/>
              </a:rPr>
              <a:t>不随温度变化。</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BDD336-40E9-40FC-85A9-57453AC76820}" type="slidenum">
              <a:rPr lang="en-US" altLang="zh-CN"/>
              <a:pPr/>
              <a:t>5</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a:t>第三章所学的化学反应速率属于化学动力学问题</a:t>
            </a:r>
            <a:r>
              <a:rPr lang="en-US" altLang="zh-CN"/>
              <a:t>,</a:t>
            </a:r>
            <a:r>
              <a:rPr lang="zh-CN" altLang="en-US"/>
              <a:t>这一章我们就要学习化学热力学问题。热力学的理论基础是热力学第一定律和第二定律。我们把热力学原理和方法用于研究化学现象以及与化学现象有关的物理现象的分支叫做化学热力学。化学热力学主要解决化学反应中的三个问题：</a:t>
            </a:r>
            <a:r>
              <a:rPr lang="en-US" altLang="zh-CN"/>
              <a:t>1</a:t>
            </a:r>
            <a:r>
              <a:rPr lang="zh-CN" altLang="en-US"/>
              <a:t>、化学反应中的能量转化问题；</a:t>
            </a:r>
            <a:r>
              <a:rPr lang="en-US" altLang="zh-CN"/>
              <a:t>2</a:t>
            </a:r>
            <a:r>
              <a:rPr lang="zh-CN" altLang="en-US"/>
              <a:t>、化学反应的方向性；</a:t>
            </a:r>
            <a:r>
              <a:rPr lang="en-US" altLang="zh-CN"/>
              <a:t>3</a:t>
            </a:r>
            <a:r>
              <a:rPr lang="zh-CN" altLang="en-US"/>
              <a:t>、反应进行的程度。</a:t>
            </a:r>
            <a:r>
              <a:rPr lang="zh-CN" altLang="en-US" sz="1000">
                <a:solidFill>
                  <a:srgbClr val="000000"/>
                </a:solidFill>
                <a:latin typeface="宋体" pitchFamily="2" charset="-122"/>
              </a:rPr>
              <a:t>热力学只讨论宏观体系，不考虑物质的微观结构。因此，对于涉及微观结构的性质，如反应速率和反应历程，则不能做出本质的具体解答。</a:t>
            </a:r>
            <a:r>
              <a:rPr kumimoji="1" lang="zh-CN" altLang="en-US" sz="3200">
                <a:solidFill>
                  <a:srgbClr val="FF0066"/>
                </a:solidFill>
              </a:rPr>
              <a:t>本章教学要点：</a:t>
            </a:r>
            <a:r>
              <a:rPr kumimoji="1" lang="en-US" altLang="zh-CN" sz="3200">
                <a:solidFill>
                  <a:srgbClr val="000000"/>
                </a:solidFill>
              </a:rPr>
              <a:t>1. </a:t>
            </a:r>
            <a:r>
              <a:rPr kumimoji="1" lang="zh-CN" altLang="en-US" sz="3200">
                <a:solidFill>
                  <a:srgbClr val="000000"/>
                </a:solidFill>
              </a:rPr>
              <a:t>掌握热力学函数</a:t>
            </a:r>
            <a:r>
              <a:rPr kumimoji="1" lang="en-US" altLang="zh-CN" sz="3200" i="1">
                <a:solidFill>
                  <a:srgbClr val="800000"/>
                </a:solidFill>
                <a:effectLst>
                  <a:outerShdw blurRad="38100" dist="38100" dir="2700000" algn="tl">
                    <a:srgbClr val="C0C0C0"/>
                  </a:outerShdw>
                </a:effectLst>
              </a:rPr>
              <a:t>U</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H</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S</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G</a:t>
            </a:r>
            <a:r>
              <a:rPr kumimoji="1" lang="zh-CN" altLang="en-US" sz="3200">
                <a:solidFill>
                  <a:srgbClr val="000000"/>
                </a:solidFill>
              </a:rPr>
              <a:t>的物理意义。</a:t>
            </a:r>
            <a:r>
              <a:rPr kumimoji="1" lang="en-US" altLang="zh-CN" sz="3200">
                <a:solidFill>
                  <a:srgbClr val="000000"/>
                </a:solidFill>
              </a:rPr>
              <a:t>2. </a:t>
            </a:r>
            <a:r>
              <a:rPr kumimoji="1" lang="zh-CN" altLang="en-US" sz="3200">
                <a:solidFill>
                  <a:srgbClr val="000000"/>
                </a:solidFill>
              </a:rPr>
              <a:t>应用热力学函数进行计算，根据热力学函数进行</a:t>
            </a:r>
            <a:r>
              <a:rPr kumimoji="1" lang="zh-CN" altLang="en-US" sz="3200">
                <a:solidFill>
                  <a:srgbClr val="800000"/>
                </a:solidFill>
              </a:rPr>
              <a:t>反应自发性</a:t>
            </a:r>
            <a:r>
              <a:rPr kumimoji="1" lang="zh-CN" altLang="en-US" sz="3200">
                <a:solidFill>
                  <a:srgbClr val="000000"/>
                </a:solidFill>
              </a:rPr>
              <a:t>的判断。</a:t>
            </a:r>
            <a:r>
              <a:rPr kumimoji="1" lang="en-US" altLang="zh-CN" sz="3200">
                <a:solidFill>
                  <a:srgbClr val="000000"/>
                </a:solidFill>
              </a:rPr>
              <a:t>3. </a:t>
            </a:r>
            <a:r>
              <a:rPr kumimoji="1" lang="zh-CN" altLang="en-US" sz="3200">
                <a:solidFill>
                  <a:srgbClr val="000000"/>
                </a:solidFill>
              </a:rPr>
              <a:t>掌握</a:t>
            </a:r>
            <a:r>
              <a:rPr kumimoji="1" lang="zh-CN" altLang="en-US" sz="3200">
                <a:solidFill>
                  <a:srgbClr val="800000"/>
                </a:solidFill>
              </a:rPr>
              <a:t>吉布斯</a:t>
            </a:r>
            <a:r>
              <a:rPr kumimoji="1" lang="en-US" altLang="zh-CN" sz="3200">
                <a:solidFill>
                  <a:srgbClr val="800000"/>
                </a:solidFill>
              </a:rPr>
              <a:t>-</a:t>
            </a:r>
            <a:r>
              <a:rPr kumimoji="1" lang="zh-CN" altLang="en-US" sz="3200">
                <a:solidFill>
                  <a:srgbClr val="800000"/>
                </a:solidFill>
              </a:rPr>
              <a:t>赫姆霍兹</a:t>
            </a:r>
            <a:r>
              <a:rPr kumimoji="1" lang="zh-CN" altLang="en-US" sz="3200">
                <a:solidFill>
                  <a:srgbClr val="000000"/>
                </a:solidFill>
              </a:rPr>
              <a:t>公式，计算及其应用。</a:t>
            </a:r>
            <a:r>
              <a:rPr lang="zh-CN" altLang="en-US"/>
              <a:t>这一章的内容分三小节。</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BDD336-40E9-40FC-85A9-57453AC76820}" type="slidenum">
              <a:rPr lang="en-US" altLang="zh-CN"/>
              <a:pPr/>
              <a:t>6</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a:t>第三章所学的化学反应速率属于化学动力学问题</a:t>
            </a:r>
            <a:r>
              <a:rPr lang="en-US" altLang="zh-CN"/>
              <a:t>,</a:t>
            </a:r>
            <a:r>
              <a:rPr lang="zh-CN" altLang="en-US"/>
              <a:t>这一章我们就要学习化学热力学问题。热力学的理论基础是热力学第一定律和第二定律。我们把热力学原理和方法用于研究化学现象以及与化学现象有关的物理现象的分支叫做化学热力学。化学热力学主要解决化学反应中的三个问题：</a:t>
            </a:r>
            <a:r>
              <a:rPr lang="en-US" altLang="zh-CN"/>
              <a:t>1</a:t>
            </a:r>
            <a:r>
              <a:rPr lang="zh-CN" altLang="en-US"/>
              <a:t>、化学反应中的能量转化问题；</a:t>
            </a:r>
            <a:r>
              <a:rPr lang="en-US" altLang="zh-CN"/>
              <a:t>2</a:t>
            </a:r>
            <a:r>
              <a:rPr lang="zh-CN" altLang="en-US"/>
              <a:t>、化学反应的方向性；</a:t>
            </a:r>
            <a:r>
              <a:rPr lang="en-US" altLang="zh-CN"/>
              <a:t>3</a:t>
            </a:r>
            <a:r>
              <a:rPr lang="zh-CN" altLang="en-US"/>
              <a:t>、反应进行的程度。</a:t>
            </a:r>
            <a:r>
              <a:rPr lang="zh-CN" altLang="en-US" sz="1000">
                <a:solidFill>
                  <a:srgbClr val="000000"/>
                </a:solidFill>
                <a:latin typeface="宋体" pitchFamily="2" charset="-122"/>
              </a:rPr>
              <a:t>热力学只讨论宏观体系，不考虑物质的微观结构。因此，对于涉及微观结构的性质，如反应速率和反应历程，则不能做出本质的具体解答。</a:t>
            </a:r>
            <a:r>
              <a:rPr kumimoji="1" lang="zh-CN" altLang="en-US" sz="3200">
                <a:solidFill>
                  <a:srgbClr val="FF0066"/>
                </a:solidFill>
              </a:rPr>
              <a:t>本章教学要点：</a:t>
            </a:r>
            <a:r>
              <a:rPr kumimoji="1" lang="en-US" altLang="zh-CN" sz="3200">
                <a:solidFill>
                  <a:srgbClr val="000000"/>
                </a:solidFill>
              </a:rPr>
              <a:t>1. </a:t>
            </a:r>
            <a:r>
              <a:rPr kumimoji="1" lang="zh-CN" altLang="en-US" sz="3200">
                <a:solidFill>
                  <a:srgbClr val="000000"/>
                </a:solidFill>
              </a:rPr>
              <a:t>掌握热力学函数</a:t>
            </a:r>
            <a:r>
              <a:rPr kumimoji="1" lang="en-US" altLang="zh-CN" sz="3200" i="1">
                <a:solidFill>
                  <a:srgbClr val="800000"/>
                </a:solidFill>
                <a:effectLst>
                  <a:outerShdw blurRad="38100" dist="38100" dir="2700000" algn="tl">
                    <a:srgbClr val="C0C0C0"/>
                  </a:outerShdw>
                </a:effectLst>
              </a:rPr>
              <a:t>U</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H</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S</a:t>
            </a:r>
            <a:r>
              <a:rPr kumimoji="1" lang="zh-CN" altLang="en-US" sz="3200" i="1">
                <a:solidFill>
                  <a:srgbClr val="800000"/>
                </a:solidFill>
                <a:effectLst>
                  <a:outerShdw blurRad="38100" dist="38100" dir="2700000" algn="tl">
                    <a:srgbClr val="C0C0C0"/>
                  </a:outerShdw>
                </a:effectLst>
              </a:rPr>
              <a:t>、</a:t>
            </a:r>
            <a:r>
              <a:rPr kumimoji="1" lang="en-US" altLang="zh-CN" sz="3200" i="1">
                <a:solidFill>
                  <a:srgbClr val="800000"/>
                </a:solidFill>
                <a:effectLst>
                  <a:outerShdw blurRad="38100" dist="38100" dir="2700000" algn="tl">
                    <a:srgbClr val="C0C0C0"/>
                  </a:outerShdw>
                </a:effectLst>
              </a:rPr>
              <a:t>G</a:t>
            </a:r>
            <a:r>
              <a:rPr kumimoji="1" lang="zh-CN" altLang="en-US" sz="3200">
                <a:solidFill>
                  <a:srgbClr val="000000"/>
                </a:solidFill>
              </a:rPr>
              <a:t>的物理意义。</a:t>
            </a:r>
            <a:r>
              <a:rPr kumimoji="1" lang="en-US" altLang="zh-CN" sz="3200">
                <a:solidFill>
                  <a:srgbClr val="000000"/>
                </a:solidFill>
              </a:rPr>
              <a:t>2. </a:t>
            </a:r>
            <a:r>
              <a:rPr kumimoji="1" lang="zh-CN" altLang="en-US" sz="3200">
                <a:solidFill>
                  <a:srgbClr val="000000"/>
                </a:solidFill>
              </a:rPr>
              <a:t>应用热力学函数进行计算，根据热力学函数进行</a:t>
            </a:r>
            <a:r>
              <a:rPr kumimoji="1" lang="zh-CN" altLang="en-US" sz="3200">
                <a:solidFill>
                  <a:srgbClr val="800000"/>
                </a:solidFill>
              </a:rPr>
              <a:t>反应自发性</a:t>
            </a:r>
            <a:r>
              <a:rPr kumimoji="1" lang="zh-CN" altLang="en-US" sz="3200">
                <a:solidFill>
                  <a:srgbClr val="000000"/>
                </a:solidFill>
              </a:rPr>
              <a:t>的判断。</a:t>
            </a:r>
            <a:r>
              <a:rPr kumimoji="1" lang="en-US" altLang="zh-CN" sz="3200">
                <a:solidFill>
                  <a:srgbClr val="000000"/>
                </a:solidFill>
              </a:rPr>
              <a:t>3. </a:t>
            </a:r>
            <a:r>
              <a:rPr kumimoji="1" lang="zh-CN" altLang="en-US" sz="3200">
                <a:solidFill>
                  <a:srgbClr val="000000"/>
                </a:solidFill>
              </a:rPr>
              <a:t>掌握</a:t>
            </a:r>
            <a:r>
              <a:rPr kumimoji="1" lang="zh-CN" altLang="en-US" sz="3200">
                <a:solidFill>
                  <a:srgbClr val="800000"/>
                </a:solidFill>
              </a:rPr>
              <a:t>吉布斯</a:t>
            </a:r>
            <a:r>
              <a:rPr kumimoji="1" lang="en-US" altLang="zh-CN" sz="3200">
                <a:solidFill>
                  <a:srgbClr val="800000"/>
                </a:solidFill>
              </a:rPr>
              <a:t>-</a:t>
            </a:r>
            <a:r>
              <a:rPr kumimoji="1" lang="zh-CN" altLang="en-US" sz="3200">
                <a:solidFill>
                  <a:srgbClr val="800000"/>
                </a:solidFill>
              </a:rPr>
              <a:t>赫姆霍兹</a:t>
            </a:r>
            <a:r>
              <a:rPr kumimoji="1" lang="zh-CN" altLang="en-US" sz="3200">
                <a:solidFill>
                  <a:srgbClr val="000000"/>
                </a:solidFill>
              </a:rPr>
              <a:t>公式，计算及其应用。</a:t>
            </a:r>
            <a:r>
              <a:rPr lang="zh-CN" altLang="en-US"/>
              <a:t>这一章的内容分三小节。</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48E6851-7187-4EE3-82CA-FA2371F955AE}" type="slidenum">
              <a:rPr lang="en-US" altLang="zh-CN"/>
              <a:pPr/>
              <a:t>7</a:t>
            </a:fld>
            <a:endParaRPr lang="en-US" altLang="zh-CN"/>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pPr algn="just">
              <a:spcBef>
                <a:spcPct val="20000"/>
              </a:spcBef>
              <a:buClr>
                <a:srgbClr val="A50021"/>
              </a:buClr>
              <a:buSzPct val="75000"/>
              <a:buFont typeface="Wingdings" pitchFamily="2" charset="2"/>
              <a:buNone/>
            </a:pPr>
            <a:r>
              <a:rPr kumimoji="1" lang="zh-CN" altLang="en-US">
                <a:solidFill>
                  <a:srgbClr val="FF0000"/>
                </a:solidFill>
              </a:rPr>
              <a:t>体系：</a:t>
            </a:r>
            <a:r>
              <a:rPr kumimoji="1" lang="zh-CN" altLang="en-US">
                <a:solidFill>
                  <a:srgbClr val="000000"/>
                </a:solidFill>
              </a:rPr>
              <a:t>作为研究对象的一部分物体，包含一定种类和一定数量的物质。</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712908B-A972-487E-AE2A-FCDAD2D6936D}" type="slidenum">
              <a:rPr lang="en-US" altLang="zh-CN"/>
              <a:pPr/>
              <a:t>8</a:t>
            </a:fld>
            <a:endParaRPr lang="en-US" altLang="zh-CN"/>
          </a:p>
        </p:txBody>
      </p:sp>
      <p:sp>
        <p:nvSpPr>
          <p:cNvPr id="1484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8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spcBef>
                <a:spcPct val="20000"/>
              </a:spcBef>
              <a:buClr>
                <a:srgbClr val="A50021"/>
              </a:buClr>
              <a:buSzPct val="75000"/>
              <a:buFont typeface="Wingdings" pitchFamily="2" charset="2"/>
              <a:buNone/>
            </a:pPr>
            <a:r>
              <a:rPr kumimoji="1" lang="zh-CN" altLang="en-US">
                <a:solidFill>
                  <a:srgbClr val="FF0000"/>
                </a:solidFill>
              </a:rPr>
              <a:t>体系：</a:t>
            </a:r>
            <a:r>
              <a:rPr kumimoji="1" lang="zh-CN" altLang="en-US">
                <a:solidFill>
                  <a:srgbClr val="000000"/>
                </a:solidFill>
              </a:rPr>
              <a:t>作为研究对象的一部分物体，包含一定种类和一定数量的物质。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D6E67A4-D5C9-4848-B33D-3C765DEEFCD2}" type="slidenum">
              <a:rPr lang="en-US" altLang="zh-CN"/>
              <a:pPr/>
              <a:t>10</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zh-CN" altLang="en-US">
                <a:solidFill>
                  <a:srgbClr val="000000"/>
                </a:solidFill>
              </a:rPr>
              <a:t>它们之间满足</a:t>
            </a:r>
            <a:r>
              <a:rPr lang="en-US" altLang="zh-CN" i="1">
                <a:solidFill>
                  <a:srgbClr val="000000"/>
                </a:solidFill>
              </a:rPr>
              <a:t>pV</a:t>
            </a:r>
            <a:r>
              <a:rPr lang="zh-CN" altLang="en-US">
                <a:solidFill>
                  <a:srgbClr val="000000"/>
                </a:solidFill>
              </a:rPr>
              <a:t>＝</a:t>
            </a:r>
            <a:r>
              <a:rPr lang="en-US" altLang="zh-CN" i="1">
                <a:solidFill>
                  <a:srgbClr val="000000"/>
                </a:solidFill>
              </a:rPr>
              <a:t>n</a:t>
            </a:r>
            <a:r>
              <a:rPr lang="en-US" altLang="zh-CN">
                <a:solidFill>
                  <a:srgbClr val="000000"/>
                </a:solidFill>
              </a:rPr>
              <a:t>R</a:t>
            </a:r>
            <a:r>
              <a:rPr lang="en-US" altLang="zh-CN" i="1">
                <a:solidFill>
                  <a:srgbClr val="000000"/>
                </a:solidFill>
              </a:rPr>
              <a:t>T</a:t>
            </a:r>
            <a:r>
              <a:rPr lang="zh-CN" altLang="en-US">
                <a:solidFill>
                  <a:srgbClr val="000000"/>
                </a:solidFill>
              </a:rPr>
              <a:t>的函数关系，其中</a:t>
            </a:r>
            <a:r>
              <a:rPr lang="en-US" altLang="zh-CN" i="1">
                <a:solidFill>
                  <a:srgbClr val="000000"/>
                </a:solidFill>
              </a:rPr>
              <a:t>R</a:t>
            </a:r>
            <a:r>
              <a:rPr lang="zh-CN" altLang="en-US">
                <a:solidFill>
                  <a:srgbClr val="000000"/>
                </a:solidFill>
              </a:rPr>
              <a:t>为常数，</a:t>
            </a:r>
            <a:r>
              <a:rPr lang="en-US" altLang="zh-CN" i="1">
                <a:solidFill>
                  <a:srgbClr val="000000"/>
                </a:solidFill>
              </a:rPr>
              <a:t>p</a:t>
            </a:r>
            <a:r>
              <a:rPr lang="zh-CN" altLang="en-US" i="1">
                <a:solidFill>
                  <a:srgbClr val="000000"/>
                </a:solidFill>
              </a:rPr>
              <a:t>、</a:t>
            </a:r>
            <a:r>
              <a:rPr lang="en-US" altLang="zh-CN" i="1">
                <a:solidFill>
                  <a:srgbClr val="000000"/>
                </a:solidFill>
              </a:rPr>
              <a:t>V</a:t>
            </a:r>
            <a:r>
              <a:rPr lang="zh-CN" altLang="en-US" i="1">
                <a:solidFill>
                  <a:srgbClr val="000000"/>
                </a:solidFill>
              </a:rPr>
              <a:t>、</a:t>
            </a:r>
            <a:r>
              <a:rPr lang="en-US" altLang="zh-CN" i="1">
                <a:solidFill>
                  <a:srgbClr val="000000"/>
                </a:solidFill>
              </a:rPr>
              <a:t>n</a:t>
            </a:r>
            <a:r>
              <a:rPr lang="zh-CN" altLang="en-US" i="1">
                <a:solidFill>
                  <a:srgbClr val="000000"/>
                </a:solidFill>
              </a:rPr>
              <a:t>、</a:t>
            </a:r>
            <a:r>
              <a:rPr lang="en-US" altLang="zh-CN" i="1">
                <a:solidFill>
                  <a:srgbClr val="000000"/>
                </a:solidFill>
              </a:rPr>
              <a:t>T</a:t>
            </a:r>
            <a:r>
              <a:rPr lang="zh-CN" altLang="en-US">
                <a:solidFill>
                  <a:srgbClr val="000000"/>
                </a:solidFill>
              </a:rPr>
              <a:t>均为可变量，如果它们中的任意三个被确定，则第四个也就随之被确定。</a:t>
            </a:r>
          </a:p>
          <a:p>
            <a:r>
              <a:rPr kumimoji="1" lang="zh-CN" altLang="en-US"/>
              <a:t>这就是一种状态。是由  </a:t>
            </a:r>
            <a:r>
              <a:rPr kumimoji="1" lang="en-US" altLang="zh-CN"/>
              <a:t>n</a:t>
            </a:r>
            <a:r>
              <a:rPr kumimoji="1" lang="zh-CN" altLang="en-US"/>
              <a:t>、</a:t>
            </a:r>
            <a:r>
              <a:rPr kumimoji="1" lang="en-US" altLang="zh-CN"/>
              <a:t>p</a:t>
            </a:r>
            <a:r>
              <a:rPr kumimoji="1" lang="zh-CN" altLang="en-US"/>
              <a:t>、</a:t>
            </a:r>
            <a:r>
              <a:rPr kumimoji="1" lang="en-US" altLang="zh-CN"/>
              <a:t>V</a:t>
            </a:r>
            <a:r>
              <a:rPr kumimoji="1" lang="zh-CN" altLang="en-US"/>
              <a:t>、</a:t>
            </a:r>
            <a:r>
              <a:rPr kumimoji="1" lang="en-US" altLang="zh-CN"/>
              <a:t>T  </a:t>
            </a:r>
            <a:r>
              <a:rPr kumimoji="1" lang="zh-CN" altLang="en-US"/>
              <a:t>所确定下来的体系的一种存在形式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B4E282C-E64B-4CA0-AB06-59632AC03771}" type="slidenum">
              <a:rPr lang="en-US" altLang="zh-CN"/>
              <a:pPr/>
              <a:t>11</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zh-CN" altLang="en-US" sz="1300">
                <a:solidFill>
                  <a:srgbClr val="000000"/>
                </a:solidFill>
              </a:rPr>
              <a:t>体系一旦恢复到原来状态，状态函数也恢复到原来的数值。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752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10752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07524"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107525"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107526" name="Rectangle 6"/>
          <p:cNvSpPr>
            <a:spLocks noGrp="1" noChangeArrowheads="1"/>
          </p:cNvSpPr>
          <p:nvPr>
            <p:ph type="sldNum" sz="quarter" idx="4"/>
          </p:nvPr>
        </p:nvSpPr>
        <p:spPr>
          <a:xfrm>
            <a:off x="6553200" y="6076950"/>
            <a:ext cx="2289175" cy="476250"/>
          </a:xfrm>
        </p:spPr>
        <p:txBody>
          <a:bodyPr/>
          <a:lstStyle>
            <a:lvl1pPr>
              <a:defRPr/>
            </a:lvl1pPr>
          </a:lstStyle>
          <a:p>
            <a:fld id="{D456AF61-9886-4FF8-AD5B-CFAFE312944F}" type="slidenum">
              <a:rPr lang="en-US" altLang="zh-CN"/>
              <a:pPr/>
              <a:t>‹#›</a:t>
            </a:fld>
            <a:endParaRPr lang="en-US" altLang="zh-CN"/>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468D3F-48E3-430D-AF43-F9B383D9D515}" type="slidenum">
              <a:rPr lang="en-US" altLang="zh-CN"/>
              <a:pPr/>
              <a:t>‹#›</a:t>
            </a:fld>
            <a:endParaRPr lang="en-US" altLang="zh-CN"/>
          </a:p>
        </p:txBody>
      </p:sp>
    </p:spTree>
    <p:extLst>
      <p:ext uri="{BB962C8B-B14F-4D97-AF65-F5344CB8AC3E}">
        <p14:creationId xmlns:p14="http://schemas.microsoft.com/office/powerpoint/2010/main" val="404709885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BCB461-9D40-4A7E-9A83-722E36DF3808}" type="slidenum">
              <a:rPr lang="en-US" altLang="zh-CN"/>
              <a:pPr/>
              <a:t>‹#›</a:t>
            </a:fld>
            <a:endParaRPr lang="en-US" altLang="zh-CN"/>
          </a:p>
        </p:txBody>
      </p:sp>
    </p:spTree>
    <p:extLst>
      <p:ext uri="{BB962C8B-B14F-4D97-AF65-F5344CB8AC3E}">
        <p14:creationId xmlns:p14="http://schemas.microsoft.com/office/powerpoint/2010/main" val="346875830"/>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C90859F-8109-4211-9878-5F10341A6CBB}" type="slidenum">
              <a:rPr lang="en-US" altLang="zh-CN"/>
              <a:pPr/>
              <a:t>‹#›</a:t>
            </a:fld>
            <a:endParaRPr lang="en-US" altLang="zh-CN"/>
          </a:p>
        </p:txBody>
      </p:sp>
    </p:spTree>
    <p:extLst>
      <p:ext uri="{BB962C8B-B14F-4D97-AF65-F5344CB8AC3E}">
        <p14:creationId xmlns:p14="http://schemas.microsoft.com/office/powerpoint/2010/main" val="3814424314"/>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6EC0AD4-9971-4A93-83EF-479FBB109D0F}" type="slidenum">
              <a:rPr lang="en-US" altLang="zh-CN"/>
              <a:pPr/>
              <a:t>‹#›</a:t>
            </a:fld>
            <a:endParaRPr lang="en-US" altLang="zh-CN"/>
          </a:p>
        </p:txBody>
      </p:sp>
    </p:spTree>
    <p:extLst>
      <p:ext uri="{BB962C8B-B14F-4D97-AF65-F5344CB8AC3E}">
        <p14:creationId xmlns:p14="http://schemas.microsoft.com/office/powerpoint/2010/main" val="249974231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7C4E520-D236-4A80-88BD-127457F7E4D6}" type="slidenum">
              <a:rPr lang="en-US" altLang="zh-CN"/>
              <a:pPr/>
              <a:t>‹#›</a:t>
            </a:fld>
            <a:endParaRPr lang="en-US" altLang="zh-CN"/>
          </a:p>
        </p:txBody>
      </p:sp>
    </p:spTree>
    <p:extLst>
      <p:ext uri="{BB962C8B-B14F-4D97-AF65-F5344CB8AC3E}">
        <p14:creationId xmlns:p14="http://schemas.microsoft.com/office/powerpoint/2010/main" val="327527354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D64D97B-CB81-4D37-9862-1E4E26A5C617}" type="slidenum">
              <a:rPr lang="en-US" altLang="zh-CN"/>
              <a:pPr/>
              <a:t>‹#›</a:t>
            </a:fld>
            <a:endParaRPr lang="en-US" altLang="zh-CN"/>
          </a:p>
        </p:txBody>
      </p:sp>
    </p:spTree>
    <p:extLst>
      <p:ext uri="{BB962C8B-B14F-4D97-AF65-F5344CB8AC3E}">
        <p14:creationId xmlns:p14="http://schemas.microsoft.com/office/powerpoint/2010/main" val="345517808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B106C54-D5B9-48F4-9143-F4408C4272A5}" type="slidenum">
              <a:rPr lang="en-US" altLang="zh-CN"/>
              <a:pPr/>
              <a:t>‹#›</a:t>
            </a:fld>
            <a:endParaRPr lang="en-US" altLang="zh-CN"/>
          </a:p>
        </p:txBody>
      </p:sp>
    </p:spTree>
    <p:extLst>
      <p:ext uri="{BB962C8B-B14F-4D97-AF65-F5344CB8AC3E}">
        <p14:creationId xmlns:p14="http://schemas.microsoft.com/office/powerpoint/2010/main" val="355687942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F1161F8-5919-4DD4-A87F-1229274428B8}" type="slidenum">
              <a:rPr lang="en-US" altLang="zh-CN"/>
              <a:pPr/>
              <a:t>‹#›</a:t>
            </a:fld>
            <a:endParaRPr lang="en-US" altLang="zh-CN"/>
          </a:p>
        </p:txBody>
      </p:sp>
    </p:spTree>
    <p:extLst>
      <p:ext uri="{BB962C8B-B14F-4D97-AF65-F5344CB8AC3E}">
        <p14:creationId xmlns:p14="http://schemas.microsoft.com/office/powerpoint/2010/main" val="2015997234"/>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E5A2380-67EF-4388-A764-B36DE90FE5A1}" type="slidenum">
              <a:rPr lang="en-US" altLang="zh-CN"/>
              <a:pPr/>
              <a:t>‹#›</a:t>
            </a:fld>
            <a:endParaRPr lang="en-US" altLang="zh-CN"/>
          </a:p>
        </p:txBody>
      </p:sp>
    </p:spTree>
    <p:extLst>
      <p:ext uri="{BB962C8B-B14F-4D97-AF65-F5344CB8AC3E}">
        <p14:creationId xmlns:p14="http://schemas.microsoft.com/office/powerpoint/2010/main" val="322923534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B52B681-8925-4192-9DFA-98CF2E34B19F}" type="slidenum">
              <a:rPr lang="en-US" altLang="zh-CN"/>
              <a:pPr/>
              <a:t>‹#›</a:t>
            </a:fld>
            <a:endParaRPr lang="en-US" altLang="zh-CN"/>
          </a:p>
        </p:txBody>
      </p:sp>
    </p:spTree>
    <p:extLst>
      <p:ext uri="{BB962C8B-B14F-4D97-AF65-F5344CB8AC3E}">
        <p14:creationId xmlns:p14="http://schemas.microsoft.com/office/powerpoint/2010/main" val="162824320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6499"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650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endParaRPr lang="en-US" altLang="zh-CN"/>
          </a:p>
        </p:txBody>
      </p:sp>
      <p:sp>
        <p:nvSpPr>
          <p:cNvPr id="10650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endParaRPr lang="en-US" altLang="zh-CN"/>
          </a:p>
        </p:txBody>
      </p:sp>
      <p:sp>
        <p:nvSpPr>
          <p:cNvPr id="10650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323382B7-A8DB-4EF9-8C16-84AEF049917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spd="med">
    <p:wipe dir="r"/>
  </p:transition>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ideo" Target="file:///G:\DZJAXIN\&#31532;&#20108;&#31456;\2-2p9.avi" TargetMode="Externa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p:txBody>
          <a:bodyPr/>
          <a:lstStyle/>
          <a:p>
            <a:fld id="{9E0F92AA-D62C-45F5-BDF2-1EAB9DD8F630}" type="slidenum">
              <a:rPr lang="en-US" altLang="zh-CN"/>
              <a:pPr/>
              <a:t>1</a:t>
            </a:fld>
            <a:endParaRPr lang="en-US" altLang="zh-CN"/>
          </a:p>
        </p:txBody>
      </p:sp>
      <p:sp>
        <p:nvSpPr>
          <p:cNvPr id="226308" name="Rectangle 4"/>
          <p:cNvSpPr>
            <a:spLocks noGrp="1" noRot="1" noChangeArrowheads="1"/>
          </p:cNvSpPr>
          <p:nvPr>
            <p:ph type="ctrTitle"/>
          </p:nvPr>
        </p:nvSpPr>
        <p:spPr>
          <a:xfrm>
            <a:off x="3924300" y="2276475"/>
            <a:ext cx="4648200" cy="1981200"/>
          </a:xfrm>
          <a:noFill/>
          <a:ln w="19050">
            <a:solidFill>
              <a:schemeClr val="folHlink"/>
            </a:solidFill>
            <a:miter lim="800000"/>
            <a:headEnd/>
            <a:tailEnd/>
          </a:ln>
        </p:spPr>
        <p:txBody>
          <a:bodyPr/>
          <a:lstStyle/>
          <a:p>
            <a:r>
              <a:rPr lang="en-US" altLang="zh-CN" b="1">
                <a:solidFill>
                  <a:schemeClr val="hlink"/>
                </a:solidFill>
                <a:latin typeface="Times New Roman" pitchFamily="18" charset="0"/>
                <a:ea typeface="黑体" pitchFamily="2" charset="-122"/>
              </a:rPr>
              <a:t>Chap 2. </a:t>
            </a:r>
            <a:r>
              <a:rPr lang="zh-CN" altLang="en-US" b="1">
                <a:solidFill>
                  <a:schemeClr val="hlink"/>
                </a:solidFill>
                <a:latin typeface="Times New Roman" pitchFamily="18" charset="0"/>
                <a:ea typeface="黑体" pitchFamily="2" charset="-122"/>
              </a:rPr>
              <a:t>化学热力学初步</a:t>
            </a: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827B16DC-0632-407D-97D3-42D8DF980776}" type="slidenum">
              <a:rPr lang="en-US" altLang="zh-CN"/>
              <a:pPr/>
              <a:t>10</a:t>
            </a:fld>
            <a:endParaRPr lang="en-US" altLang="zh-CN"/>
          </a:p>
        </p:txBody>
      </p:sp>
      <p:sp>
        <p:nvSpPr>
          <p:cNvPr id="6147" name="Rectangle 3"/>
          <p:cNvSpPr>
            <a:spLocks noGrp="1" noRot="1" noChangeArrowheads="1"/>
          </p:cNvSpPr>
          <p:nvPr>
            <p:ph idx="1"/>
          </p:nvPr>
        </p:nvSpPr>
        <p:spPr>
          <a:xfrm>
            <a:off x="304800" y="1917700"/>
            <a:ext cx="8540750" cy="1223963"/>
          </a:xfrm>
        </p:spPr>
        <p:txBody>
          <a:bodyPr/>
          <a:lstStyle/>
          <a:p>
            <a:pPr>
              <a:lnSpc>
                <a:spcPct val="120000"/>
              </a:lnSpc>
            </a:pPr>
            <a:r>
              <a:rPr lang="zh-CN" altLang="en-US" b="1">
                <a:solidFill>
                  <a:srgbClr val="000000"/>
                </a:solidFill>
                <a:latin typeface="Times New Roman" pitchFamily="18" charset="0"/>
              </a:rPr>
              <a:t>确定体系状态的物理量称为</a:t>
            </a:r>
            <a:r>
              <a:rPr lang="zh-CN" altLang="en-US" b="1">
                <a:latin typeface="Times New Roman" pitchFamily="18" charset="0"/>
              </a:rPr>
              <a:t>状态函数</a:t>
            </a:r>
            <a:r>
              <a:rPr lang="en-US" altLang="zh-CN" b="1">
                <a:latin typeface="Times New Roman" pitchFamily="18" charset="0"/>
              </a:rPr>
              <a:t>(state function)</a:t>
            </a:r>
            <a:r>
              <a:rPr lang="zh-CN" altLang="en-US" b="1">
                <a:solidFill>
                  <a:srgbClr val="000000"/>
                </a:solidFill>
                <a:latin typeface="Times New Roman" pitchFamily="18" charset="0"/>
              </a:rPr>
              <a:t>。</a:t>
            </a:r>
          </a:p>
        </p:txBody>
      </p:sp>
      <p:sp>
        <p:nvSpPr>
          <p:cNvPr id="6148" name="Text Box 4"/>
          <p:cNvSpPr txBox="1">
            <a:spLocks noChangeArrowheads="1"/>
          </p:cNvSpPr>
          <p:nvPr/>
        </p:nvSpPr>
        <p:spPr bwMode="auto">
          <a:xfrm>
            <a:off x="684213" y="3162300"/>
            <a:ext cx="79914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zh-CN" altLang="en-US" dirty="0">
                <a:latin typeface="Times New Roman" pitchFamily="18" charset="0"/>
              </a:rPr>
              <a:t>如</a:t>
            </a:r>
            <a:r>
              <a:rPr kumimoji="1" lang="en-US" altLang="zh-CN" dirty="0">
                <a:latin typeface="Times New Roman" pitchFamily="18" charset="0"/>
              </a:rPr>
              <a:t>:</a:t>
            </a:r>
            <a:r>
              <a:rPr kumimoji="1" lang="zh-CN" altLang="en-US" dirty="0">
                <a:latin typeface="Times New Roman" pitchFamily="18" charset="0"/>
              </a:rPr>
              <a:t>某理想气体体系</a:t>
            </a:r>
            <a:r>
              <a:rPr kumimoji="1" lang="en-US" altLang="zh-CN" i="1" dirty="0">
                <a:latin typeface="Times New Roman" pitchFamily="18" charset="0"/>
              </a:rPr>
              <a:t>n</a:t>
            </a:r>
            <a:r>
              <a:rPr kumimoji="1" lang="en-US" altLang="zh-CN" dirty="0">
                <a:latin typeface="Times New Roman" pitchFamily="18" charset="0"/>
              </a:rPr>
              <a:t> = 2 </a:t>
            </a:r>
            <a:r>
              <a:rPr kumimoji="1" lang="en-US" altLang="zh-CN" dirty="0" err="1">
                <a:latin typeface="Times New Roman" pitchFamily="18" charset="0"/>
              </a:rPr>
              <a:t>mol</a:t>
            </a:r>
            <a:r>
              <a:rPr kumimoji="1" lang="zh-CN" altLang="en-US" dirty="0">
                <a:latin typeface="Times New Roman" pitchFamily="18" charset="0"/>
              </a:rPr>
              <a:t>，</a:t>
            </a:r>
            <a:r>
              <a:rPr kumimoji="1" lang="en-US" altLang="zh-CN" i="1" dirty="0">
                <a:latin typeface="Times New Roman" pitchFamily="18" charset="0"/>
              </a:rPr>
              <a:t>p</a:t>
            </a:r>
            <a:r>
              <a:rPr kumimoji="1" lang="en-US" altLang="zh-CN" dirty="0">
                <a:latin typeface="Times New Roman" pitchFamily="18" charset="0"/>
              </a:rPr>
              <a:t> = 1.013 </a:t>
            </a:r>
            <a:r>
              <a:rPr kumimoji="1" lang="en-US" altLang="zh-CN" dirty="0">
                <a:latin typeface="Times New Roman" pitchFamily="18" charset="0"/>
                <a:sym typeface="Symbol" pitchFamily="18" charset="2"/>
              </a:rPr>
              <a:t> 10 </a:t>
            </a:r>
            <a:r>
              <a:rPr kumimoji="1" lang="en-US" altLang="zh-CN" baseline="30000" dirty="0">
                <a:latin typeface="Times New Roman" pitchFamily="18" charset="0"/>
                <a:sym typeface="Symbol" pitchFamily="18" charset="2"/>
              </a:rPr>
              <a:t>5</a:t>
            </a:r>
            <a:r>
              <a:rPr kumimoji="1" lang="en-US" altLang="zh-CN" dirty="0">
                <a:latin typeface="Times New Roman" pitchFamily="18" charset="0"/>
              </a:rPr>
              <a:t> Pa</a:t>
            </a:r>
            <a:r>
              <a:rPr kumimoji="1" lang="zh-CN" altLang="en-US" dirty="0">
                <a:latin typeface="Times New Roman" pitchFamily="18" charset="0"/>
              </a:rPr>
              <a:t>，</a:t>
            </a:r>
            <a:r>
              <a:rPr kumimoji="1" lang="en-US" altLang="zh-CN" i="1" dirty="0">
                <a:latin typeface="Times New Roman" pitchFamily="18" charset="0"/>
              </a:rPr>
              <a:t>V</a:t>
            </a:r>
            <a:r>
              <a:rPr kumimoji="1" lang="en-US" altLang="zh-CN" dirty="0">
                <a:latin typeface="Times New Roman" pitchFamily="18" charset="0"/>
              </a:rPr>
              <a:t> = 44.8 </a:t>
            </a:r>
            <a:r>
              <a:rPr kumimoji="1" lang="en-US" altLang="zh-CN" dirty="0" err="1">
                <a:latin typeface="Times New Roman" pitchFamily="18" charset="0"/>
              </a:rPr>
              <a:t>dm</a:t>
            </a:r>
            <a:r>
              <a:rPr kumimoji="1" lang="en-US" altLang="zh-CN" dirty="0">
                <a:latin typeface="Times New Roman" pitchFamily="18" charset="0"/>
              </a:rPr>
              <a:t> </a:t>
            </a:r>
            <a:r>
              <a:rPr kumimoji="1" lang="en-US" altLang="zh-CN" baseline="30000" dirty="0">
                <a:latin typeface="Times New Roman" pitchFamily="18" charset="0"/>
              </a:rPr>
              <a:t>3</a:t>
            </a:r>
            <a:r>
              <a:rPr kumimoji="1" lang="en-US" altLang="zh-CN" dirty="0">
                <a:latin typeface="Times New Roman" pitchFamily="18" charset="0"/>
              </a:rPr>
              <a:t> </a:t>
            </a:r>
            <a:r>
              <a:rPr kumimoji="1" lang="zh-CN" altLang="en-US" dirty="0">
                <a:latin typeface="Times New Roman" pitchFamily="18" charset="0"/>
              </a:rPr>
              <a:t>，</a:t>
            </a:r>
            <a:r>
              <a:rPr kumimoji="1" lang="en-US" altLang="zh-CN" i="1" dirty="0">
                <a:latin typeface="Times New Roman" pitchFamily="18" charset="0"/>
              </a:rPr>
              <a:t>T</a:t>
            </a:r>
            <a:r>
              <a:rPr kumimoji="1" lang="en-US" altLang="zh-CN" dirty="0">
                <a:latin typeface="Times New Roman" pitchFamily="18" charset="0"/>
              </a:rPr>
              <a:t> = 273.15 </a:t>
            </a:r>
            <a:r>
              <a:rPr kumimoji="1" lang="en-US" altLang="zh-CN" dirty="0" smtClean="0">
                <a:latin typeface="Times New Roman" pitchFamily="18" charset="0"/>
              </a:rPr>
              <a:t>K</a:t>
            </a:r>
            <a:endParaRPr kumimoji="1" lang="zh-CN" altLang="en-US" dirty="0">
              <a:latin typeface="Times New Roman" pitchFamily="18" charset="0"/>
            </a:endParaRPr>
          </a:p>
        </p:txBody>
      </p:sp>
      <p:sp>
        <p:nvSpPr>
          <p:cNvPr id="6149" name="Text Box 5"/>
          <p:cNvSpPr txBox="1">
            <a:spLocks noChangeArrowheads="1"/>
          </p:cNvSpPr>
          <p:nvPr/>
        </p:nvSpPr>
        <p:spPr bwMode="auto">
          <a:xfrm>
            <a:off x="539750" y="4437063"/>
            <a:ext cx="734536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dirty="0">
                <a:latin typeface="Times New Roman" pitchFamily="18" charset="0"/>
              </a:rPr>
              <a:t>  </a:t>
            </a:r>
            <a:r>
              <a:rPr kumimoji="1" lang="zh-CN" altLang="en-US" dirty="0">
                <a:latin typeface="Times New Roman" pitchFamily="18" charset="0"/>
              </a:rPr>
              <a:t>这就是一种</a:t>
            </a:r>
            <a:r>
              <a:rPr kumimoji="1" lang="zh-CN" altLang="en-US" dirty="0">
                <a:solidFill>
                  <a:schemeClr val="tx1"/>
                </a:solidFill>
                <a:latin typeface="Times New Roman" pitchFamily="18" charset="0"/>
              </a:rPr>
              <a:t>状态</a:t>
            </a:r>
            <a:r>
              <a:rPr kumimoji="1" lang="zh-CN" altLang="en-US" dirty="0">
                <a:latin typeface="Times New Roman" pitchFamily="18" charset="0"/>
              </a:rPr>
              <a:t>。</a:t>
            </a:r>
          </a:p>
          <a:p>
            <a:pPr algn="l">
              <a:lnSpc>
                <a:spcPct val="130000"/>
              </a:lnSpc>
            </a:pPr>
            <a:r>
              <a:rPr kumimoji="1" lang="zh-CN" altLang="en-US" dirty="0">
                <a:latin typeface="Times New Roman" pitchFamily="18" charset="0"/>
              </a:rPr>
              <a:t>  因而 </a:t>
            </a:r>
            <a:r>
              <a:rPr kumimoji="1" lang="en-US" altLang="zh-CN" i="1" dirty="0">
                <a:latin typeface="Times New Roman" pitchFamily="18" charset="0"/>
              </a:rPr>
              <a:t>n</a:t>
            </a:r>
            <a:r>
              <a:rPr kumimoji="1" lang="zh-CN" altLang="en-US" dirty="0">
                <a:latin typeface="Times New Roman" pitchFamily="18" charset="0"/>
              </a:rPr>
              <a:t>、</a:t>
            </a:r>
            <a:r>
              <a:rPr kumimoji="1" lang="en-US" altLang="zh-CN" i="1" dirty="0">
                <a:latin typeface="Times New Roman" pitchFamily="18" charset="0"/>
              </a:rPr>
              <a:t>p</a:t>
            </a:r>
            <a:r>
              <a:rPr kumimoji="1" lang="zh-CN" altLang="en-US" dirty="0">
                <a:latin typeface="Times New Roman" pitchFamily="18" charset="0"/>
              </a:rPr>
              <a:t>、</a:t>
            </a:r>
            <a:r>
              <a:rPr kumimoji="1" lang="en-US" altLang="zh-CN" i="1" dirty="0">
                <a:latin typeface="Times New Roman" pitchFamily="18" charset="0"/>
              </a:rPr>
              <a:t>V</a:t>
            </a:r>
            <a:r>
              <a:rPr kumimoji="1" lang="zh-CN" altLang="en-US" dirty="0">
                <a:latin typeface="Times New Roman" pitchFamily="18" charset="0"/>
              </a:rPr>
              <a:t>、</a:t>
            </a:r>
            <a:r>
              <a:rPr kumimoji="1" lang="en-US" altLang="zh-CN" i="1" dirty="0">
                <a:latin typeface="Times New Roman" pitchFamily="18" charset="0"/>
              </a:rPr>
              <a:t>T</a:t>
            </a:r>
            <a:r>
              <a:rPr kumimoji="1" lang="en-US" altLang="zh-CN" dirty="0">
                <a:latin typeface="Times New Roman" pitchFamily="18" charset="0"/>
              </a:rPr>
              <a:t>  </a:t>
            </a:r>
            <a:r>
              <a:rPr kumimoji="1" lang="zh-CN" altLang="en-US" dirty="0">
                <a:latin typeface="Times New Roman" pitchFamily="18" charset="0"/>
              </a:rPr>
              <a:t>都是体系的</a:t>
            </a:r>
            <a:r>
              <a:rPr kumimoji="1" lang="zh-CN" altLang="en-US" dirty="0">
                <a:solidFill>
                  <a:schemeClr val="tx1"/>
                </a:solidFill>
                <a:latin typeface="Times New Roman" pitchFamily="18" charset="0"/>
              </a:rPr>
              <a:t>状态函数</a:t>
            </a:r>
            <a:r>
              <a:rPr kumimoji="1" lang="zh-CN" altLang="en-US" dirty="0">
                <a:latin typeface="Times New Roman" pitchFamily="18" charset="0"/>
              </a:rPr>
              <a:t>。</a:t>
            </a:r>
          </a:p>
        </p:txBody>
      </p:sp>
      <p:sp>
        <p:nvSpPr>
          <p:cNvPr id="6154" name="Rectangle 10"/>
          <p:cNvSpPr>
            <a:spLocks noGrp="1" noRot="1" noChangeArrowheads="1"/>
          </p:cNvSpPr>
          <p:nvPr>
            <p:ph type="title"/>
          </p:nvPr>
        </p:nvSpPr>
        <p:spPr>
          <a:xfrm>
            <a:off x="684213" y="1196975"/>
            <a:ext cx="7921625" cy="719138"/>
          </a:xfrm>
          <a:noFill/>
          <a:ln/>
        </p:spPr>
        <p:txBody>
          <a:bodyPr/>
          <a:lstStyle/>
          <a:p>
            <a:pPr algn="l"/>
            <a:r>
              <a:rPr lang="zh-CN" altLang="en-US" sz="3600" b="1">
                <a:ea typeface="黑体" pitchFamily="2" charset="-122"/>
              </a:rPr>
              <a:t>二、状态和状态函数</a:t>
            </a:r>
          </a:p>
        </p:txBody>
      </p:sp>
      <p:sp>
        <p:nvSpPr>
          <p:cNvPr id="6155" name="Rectangle 11"/>
          <p:cNvSpPr>
            <a:spLocks noRot="1" noChangeArrowheads="1"/>
          </p:cNvSpPr>
          <p:nvPr/>
        </p:nvSpPr>
        <p:spPr bwMode="auto">
          <a:xfrm>
            <a:off x="533400" y="228600"/>
            <a:ext cx="77660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en-US" sz="4000" dirty="0">
                <a:latin typeface="Times New Roman" panose="02020603050405020304" pitchFamily="18" charset="0"/>
                <a:ea typeface="黑体" pitchFamily="2" charset="-122"/>
                <a:cs typeface="Times New Roman" panose="02020603050405020304" pitchFamily="18" charset="0"/>
              </a:rPr>
              <a:t>2.1 </a:t>
            </a:r>
            <a:r>
              <a:rPr lang="en-US" altLang="en-US" sz="4000" dirty="0" err="1">
                <a:latin typeface="Times New Roman" panose="02020603050405020304" pitchFamily="18" charset="0"/>
                <a:ea typeface="黑体" pitchFamily="2" charset="-122"/>
                <a:cs typeface="Times New Roman" panose="02020603050405020304" pitchFamily="18" charset="0"/>
              </a:rPr>
              <a:t>热力学常用术语</a:t>
            </a:r>
            <a:endParaRPr lang="zh-CN" altLang="en-US" sz="4000" dirty="0">
              <a:latin typeface="Times New Roman" panose="02020603050405020304" pitchFamily="18" charset="0"/>
              <a:ea typeface="黑体" pitchFamily="2" charset="-122"/>
              <a:cs typeface="Times New Roman" panose="02020603050405020304" pitchFamily="18" charset="0"/>
            </a:endParaRPr>
          </a:p>
        </p:txBody>
      </p:sp>
      <p:sp>
        <p:nvSpPr>
          <p:cNvPr id="6156" name="Line 12"/>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0-#ppt_w/2"/>
                                          </p:val>
                                        </p:tav>
                                        <p:tav tm="100000">
                                          <p:val>
                                            <p:strVal val="#ppt_x"/>
                                          </p:val>
                                        </p:tav>
                                      </p:tavLst>
                                    </p:anim>
                                    <p:anim calcmode="lin" valueType="num">
                                      <p:cBhvr additive="base">
                                        <p:cTn id="8"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0-#ppt_w/2"/>
                                          </p:val>
                                        </p:tav>
                                        <p:tav tm="100000">
                                          <p:val>
                                            <p:strVal val="#ppt_x"/>
                                          </p:val>
                                        </p:tav>
                                      </p:tavLst>
                                    </p:anim>
                                    <p:anim calcmode="lin" valueType="num">
                                      <p:cBhvr additive="base">
                                        <p:cTn id="14"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1E1D3CD5-1D10-4FE0-AAFD-0D0F9FB6A1F8}" type="slidenum">
              <a:rPr lang="en-US" altLang="zh-CN"/>
              <a:pPr/>
              <a:t>11</a:t>
            </a:fld>
            <a:endParaRPr lang="en-US" altLang="zh-CN"/>
          </a:p>
        </p:txBody>
      </p:sp>
      <p:sp>
        <p:nvSpPr>
          <p:cNvPr id="7170" name="Rectangle 2"/>
          <p:cNvSpPr>
            <a:spLocks noGrp="1" noRot="1" noChangeArrowheads="1"/>
          </p:cNvSpPr>
          <p:nvPr>
            <p:ph type="title"/>
          </p:nvPr>
        </p:nvSpPr>
        <p:spPr>
          <a:xfrm>
            <a:off x="611188" y="1773238"/>
            <a:ext cx="8001000" cy="863600"/>
          </a:xfrm>
        </p:spPr>
        <p:txBody>
          <a:bodyPr/>
          <a:lstStyle/>
          <a:p>
            <a:pPr algn="l">
              <a:buClr>
                <a:schemeClr val="hlink"/>
              </a:buClr>
              <a:buFont typeface="Wingdings" pitchFamily="2" charset="2"/>
              <a:buChar char="Ø"/>
            </a:pPr>
            <a:r>
              <a:rPr lang="zh-CN" altLang="en-US" sz="3200" b="1" dirty="0">
                <a:solidFill>
                  <a:srgbClr val="000000"/>
                </a:solidFill>
              </a:rPr>
              <a:t>状态函数的特征：</a:t>
            </a:r>
          </a:p>
        </p:txBody>
      </p:sp>
      <p:sp>
        <p:nvSpPr>
          <p:cNvPr id="7172" name="Rectangle 4"/>
          <p:cNvSpPr>
            <a:spLocks noGrp="1" noRot="1" noChangeArrowheads="1"/>
          </p:cNvSpPr>
          <p:nvPr>
            <p:ph idx="1"/>
          </p:nvPr>
        </p:nvSpPr>
        <p:spPr>
          <a:xfrm>
            <a:off x="508326" y="2564904"/>
            <a:ext cx="8064500" cy="2455862"/>
          </a:xfrm>
        </p:spPr>
        <p:txBody>
          <a:bodyPr/>
          <a:lstStyle/>
          <a:p>
            <a:pPr>
              <a:lnSpc>
                <a:spcPct val="110000"/>
              </a:lnSpc>
              <a:buFont typeface="Wingdings" pitchFamily="2" charset="2"/>
              <a:buNone/>
            </a:pPr>
            <a:r>
              <a:rPr kumimoji="1" lang="en-US" altLang="zh-CN" b="1" dirty="0">
                <a:solidFill>
                  <a:srgbClr val="000000"/>
                </a:solidFill>
                <a:latin typeface="Times New Roman" pitchFamily="18" charset="0"/>
              </a:rPr>
              <a:t>(1) </a:t>
            </a:r>
            <a:r>
              <a:rPr kumimoji="1" lang="zh-CN" altLang="en-US" b="1" dirty="0">
                <a:solidFill>
                  <a:srgbClr val="000000"/>
                </a:solidFill>
                <a:latin typeface="Times New Roman" pitchFamily="18" charset="0"/>
              </a:rPr>
              <a:t>状态一定</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状态函数一定。</a:t>
            </a:r>
          </a:p>
          <a:p>
            <a:pPr>
              <a:lnSpc>
                <a:spcPct val="110000"/>
              </a:lnSpc>
              <a:buFont typeface="Wingdings" pitchFamily="2" charset="2"/>
              <a:buNone/>
            </a:pPr>
            <a:r>
              <a:rPr kumimoji="1" lang="en-US" altLang="zh-CN" b="1" dirty="0">
                <a:solidFill>
                  <a:srgbClr val="000000"/>
                </a:solidFill>
                <a:latin typeface="Times New Roman" pitchFamily="18" charset="0"/>
              </a:rPr>
              <a:t>(2) </a:t>
            </a:r>
            <a:r>
              <a:rPr kumimoji="1" lang="zh-CN" altLang="en-US" b="1" dirty="0">
                <a:solidFill>
                  <a:srgbClr val="000000"/>
                </a:solidFill>
                <a:latin typeface="Times New Roman" pitchFamily="18" charset="0"/>
              </a:rPr>
              <a:t>状态变化</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状态函数也随之而变</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且状态函数的变化值只与</a:t>
            </a:r>
            <a:r>
              <a:rPr kumimoji="1" lang="zh-CN" altLang="en-US" b="1" dirty="0">
                <a:solidFill>
                  <a:schemeClr val="hlink"/>
                </a:solidFill>
                <a:latin typeface="Times New Roman" pitchFamily="18" charset="0"/>
              </a:rPr>
              <a:t>始态</a:t>
            </a:r>
            <a:r>
              <a:rPr lang="en-US" altLang="zh-CN" sz="3400" b="1" dirty="0">
                <a:latin typeface="Times New Roman" pitchFamily="18" charset="0"/>
              </a:rPr>
              <a:t>(initial state)</a:t>
            </a:r>
            <a:r>
              <a:rPr kumimoji="1" lang="en-US" altLang="zh-CN" b="1" dirty="0">
                <a:solidFill>
                  <a:srgbClr val="000000"/>
                </a:solidFill>
                <a:latin typeface="Times New Roman" pitchFamily="18" charset="0"/>
              </a:rPr>
              <a:t> </a:t>
            </a:r>
            <a:r>
              <a:rPr kumimoji="1" lang="zh-CN" altLang="en-US" b="1" dirty="0">
                <a:solidFill>
                  <a:srgbClr val="000000"/>
                </a:solidFill>
                <a:latin typeface="Times New Roman" pitchFamily="18" charset="0"/>
              </a:rPr>
              <a:t>、</a:t>
            </a:r>
            <a:r>
              <a:rPr kumimoji="1" lang="zh-CN" altLang="en-US" b="1" dirty="0">
                <a:solidFill>
                  <a:schemeClr val="hlink"/>
                </a:solidFill>
                <a:latin typeface="Times New Roman" pitchFamily="18" charset="0"/>
              </a:rPr>
              <a:t>终态</a:t>
            </a:r>
            <a:r>
              <a:rPr lang="en-US" altLang="zh-CN" sz="3400" b="1" dirty="0">
                <a:latin typeface="Times New Roman" pitchFamily="18" charset="0"/>
              </a:rPr>
              <a:t>(final state)</a:t>
            </a:r>
            <a:r>
              <a:rPr kumimoji="1" lang="zh-CN" altLang="en-US" b="1" dirty="0">
                <a:solidFill>
                  <a:srgbClr val="000000"/>
                </a:solidFill>
                <a:latin typeface="Times New Roman" pitchFamily="18" charset="0"/>
              </a:rPr>
              <a:t>有关</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而与变化途径无关。</a:t>
            </a:r>
          </a:p>
        </p:txBody>
      </p:sp>
      <p:sp>
        <p:nvSpPr>
          <p:cNvPr id="7173" name="Rectangle 5"/>
          <p:cNvSpPr>
            <a:spLocks noRot="1" noChangeArrowheads="1"/>
          </p:cNvSpPr>
          <p:nvPr/>
        </p:nvSpPr>
        <p:spPr bwMode="auto">
          <a:xfrm>
            <a:off x="684213" y="1196975"/>
            <a:ext cx="792162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3600">
                <a:ea typeface="黑体" pitchFamily="2" charset="-122"/>
              </a:rPr>
              <a:t>二、状态和状态函数</a:t>
            </a:r>
          </a:p>
        </p:txBody>
      </p:sp>
      <p:sp>
        <p:nvSpPr>
          <p:cNvPr id="7174" name="Rectangle 6"/>
          <p:cNvSpPr>
            <a:spLocks noRot="1" noChangeArrowheads="1"/>
          </p:cNvSpPr>
          <p:nvPr/>
        </p:nvSpPr>
        <p:spPr bwMode="auto">
          <a:xfrm>
            <a:off x="533400" y="228600"/>
            <a:ext cx="77660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en-US" sz="4000" dirty="0">
                <a:latin typeface="Times New Roman" panose="02020603050405020304" pitchFamily="18" charset="0"/>
                <a:ea typeface="黑体" pitchFamily="2" charset="-122"/>
                <a:cs typeface="Times New Roman" panose="02020603050405020304" pitchFamily="18" charset="0"/>
              </a:rPr>
              <a:t>2.1 </a:t>
            </a:r>
            <a:r>
              <a:rPr lang="en-US" altLang="en-US" sz="4000" dirty="0" err="1">
                <a:latin typeface="Times New Roman" panose="02020603050405020304" pitchFamily="18" charset="0"/>
                <a:ea typeface="黑体" pitchFamily="2" charset="-122"/>
                <a:cs typeface="Times New Roman" panose="02020603050405020304" pitchFamily="18" charset="0"/>
              </a:rPr>
              <a:t>热力学常用术语</a:t>
            </a:r>
            <a:endParaRPr lang="zh-CN" altLang="en-US" sz="4000" dirty="0">
              <a:latin typeface="Times New Roman" panose="02020603050405020304" pitchFamily="18" charset="0"/>
              <a:ea typeface="黑体" pitchFamily="2" charset="-122"/>
              <a:cs typeface="Times New Roman" panose="02020603050405020304" pitchFamily="18" charset="0"/>
            </a:endParaRPr>
          </a:p>
        </p:txBody>
      </p:sp>
      <p:sp>
        <p:nvSpPr>
          <p:cNvPr id="7175" name="Line 7"/>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280423EB-DF08-49DF-A5C7-9454D3058EEA}" type="slidenum">
              <a:rPr lang="en-US" altLang="zh-CN"/>
              <a:pPr/>
              <a:t>12</a:t>
            </a:fld>
            <a:endParaRPr lang="en-US" altLang="zh-CN"/>
          </a:p>
        </p:txBody>
      </p:sp>
      <p:sp>
        <p:nvSpPr>
          <p:cNvPr id="152580" name="AutoShape 4"/>
          <p:cNvSpPr>
            <a:spLocks noChangeArrowheads="1"/>
          </p:cNvSpPr>
          <p:nvPr/>
        </p:nvSpPr>
        <p:spPr bwMode="auto">
          <a:xfrm>
            <a:off x="3636070" y="2924175"/>
            <a:ext cx="2088058" cy="1524000"/>
          </a:xfrm>
          <a:prstGeom prst="flowChartProcess">
            <a:avLst/>
          </a:prstGeom>
          <a:solidFill>
            <a:srgbClr val="3366FF"/>
          </a:solidFill>
          <a:ln w="12700" cap="sq">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kumimoji="1" lang="en-US" altLang="zh-CN" sz="2400" i="1">
                <a:solidFill>
                  <a:schemeClr val="bg1"/>
                </a:solidFill>
                <a:latin typeface="Times New Roman" pitchFamily="18" charset="0"/>
              </a:rPr>
              <a:t>P</a:t>
            </a:r>
            <a:r>
              <a:rPr kumimoji="1" lang="en-US" altLang="zh-CN" sz="2400" i="1" baseline="-25000">
                <a:solidFill>
                  <a:schemeClr val="bg1"/>
                </a:solidFill>
                <a:latin typeface="Times New Roman" pitchFamily="18" charset="0"/>
              </a:rPr>
              <a:t>3</a:t>
            </a:r>
            <a:r>
              <a:rPr kumimoji="1" lang="en-US" altLang="zh-CN" sz="2400">
                <a:solidFill>
                  <a:schemeClr val="bg1"/>
                </a:solidFill>
                <a:latin typeface="Times New Roman" pitchFamily="18" charset="0"/>
              </a:rPr>
              <a:t>=303.9kPa</a:t>
            </a:r>
          </a:p>
          <a:p>
            <a:pPr algn="l" eaLnBrk="0" hangingPunct="0"/>
            <a:r>
              <a:rPr kumimoji="1" lang="en-US" altLang="zh-CN" sz="2400" i="1">
                <a:solidFill>
                  <a:schemeClr val="bg1"/>
                </a:solidFill>
                <a:latin typeface="Times New Roman" pitchFamily="18" charset="0"/>
              </a:rPr>
              <a:t>T</a:t>
            </a:r>
            <a:r>
              <a:rPr kumimoji="1" lang="en-US" altLang="zh-CN" sz="2400" i="1" baseline="-25000">
                <a:solidFill>
                  <a:schemeClr val="bg1"/>
                </a:solidFill>
                <a:latin typeface="Times New Roman" pitchFamily="18" charset="0"/>
              </a:rPr>
              <a:t>3</a:t>
            </a:r>
            <a:r>
              <a:rPr kumimoji="1" lang="en-US" altLang="zh-CN" sz="2400">
                <a:solidFill>
                  <a:schemeClr val="bg1"/>
                </a:solidFill>
                <a:latin typeface="Times New Roman" pitchFamily="18" charset="0"/>
              </a:rPr>
              <a:t>=473K</a:t>
            </a:r>
          </a:p>
          <a:p>
            <a:pPr algn="l" eaLnBrk="0" hangingPunct="0"/>
            <a:r>
              <a:rPr kumimoji="1" lang="en-US" altLang="zh-CN" sz="2400" i="1">
                <a:solidFill>
                  <a:schemeClr val="bg1"/>
                </a:solidFill>
                <a:latin typeface="Times New Roman" pitchFamily="18" charset="0"/>
              </a:rPr>
              <a:t>V</a:t>
            </a:r>
            <a:r>
              <a:rPr kumimoji="1" lang="en-US" altLang="zh-CN" sz="2400" i="1" baseline="-25000">
                <a:solidFill>
                  <a:schemeClr val="bg1"/>
                </a:solidFill>
                <a:latin typeface="Times New Roman" pitchFamily="18" charset="0"/>
              </a:rPr>
              <a:t>3</a:t>
            </a:r>
            <a:r>
              <a:rPr kumimoji="1" lang="en-US" altLang="zh-CN" sz="2400">
                <a:solidFill>
                  <a:schemeClr val="bg1"/>
                </a:solidFill>
                <a:latin typeface="Times New Roman" pitchFamily="18" charset="0"/>
              </a:rPr>
              <a:t>=0.845m</a:t>
            </a:r>
            <a:r>
              <a:rPr kumimoji="1" lang="en-US" altLang="zh-CN" sz="2400" baseline="30000">
                <a:solidFill>
                  <a:schemeClr val="bg1"/>
                </a:solidFill>
                <a:latin typeface="Times New Roman" pitchFamily="18" charset="0"/>
              </a:rPr>
              <a:t>3</a:t>
            </a:r>
            <a:endParaRPr kumimoji="1" lang="zh-CN" altLang="zh-CN" sz="2400">
              <a:solidFill>
                <a:schemeClr val="bg1"/>
              </a:solidFill>
              <a:latin typeface="Times New Roman" pitchFamily="18" charset="0"/>
            </a:endParaRPr>
          </a:p>
        </p:txBody>
      </p:sp>
      <p:sp>
        <p:nvSpPr>
          <p:cNvPr id="152582" name="Text Box 6"/>
          <p:cNvSpPr txBox="1">
            <a:spLocks noChangeArrowheads="1"/>
          </p:cNvSpPr>
          <p:nvPr/>
        </p:nvSpPr>
        <p:spPr bwMode="auto">
          <a:xfrm>
            <a:off x="1115565" y="1557338"/>
            <a:ext cx="1872259" cy="1200329"/>
          </a:xfrm>
          <a:prstGeom prst="rect">
            <a:avLst/>
          </a:prstGeom>
          <a:solidFill>
            <a:srgbClr val="3366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kumimoji="1" lang="en-US" altLang="zh-CN" sz="2400" i="1">
                <a:solidFill>
                  <a:schemeClr val="bg1"/>
                </a:solidFill>
                <a:latin typeface="Times New Roman" pitchFamily="18" charset="0"/>
              </a:rPr>
              <a:t>P</a:t>
            </a:r>
            <a:r>
              <a:rPr kumimoji="1" lang="en-US" altLang="zh-CN" sz="2400" i="1" baseline="-25000">
                <a:solidFill>
                  <a:schemeClr val="bg1"/>
                </a:solidFill>
                <a:latin typeface="Times New Roman" pitchFamily="18" charset="0"/>
              </a:rPr>
              <a:t>1</a:t>
            </a:r>
            <a:r>
              <a:rPr kumimoji="1" lang="en-US" altLang="zh-CN" sz="2400">
                <a:solidFill>
                  <a:schemeClr val="bg1"/>
                </a:solidFill>
                <a:latin typeface="Times New Roman" pitchFamily="18" charset="0"/>
              </a:rPr>
              <a:t>=101.3kPa</a:t>
            </a:r>
          </a:p>
          <a:p>
            <a:pPr algn="l" eaLnBrk="0" hangingPunct="0"/>
            <a:r>
              <a:rPr kumimoji="1" lang="en-US" altLang="zh-CN" sz="2400" i="1">
                <a:solidFill>
                  <a:schemeClr val="bg1"/>
                </a:solidFill>
                <a:latin typeface="Times New Roman" pitchFamily="18" charset="0"/>
              </a:rPr>
              <a:t>T</a:t>
            </a:r>
            <a:r>
              <a:rPr kumimoji="1" lang="en-US" altLang="zh-CN" sz="2400" i="1" baseline="-25000">
                <a:solidFill>
                  <a:schemeClr val="bg1"/>
                </a:solidFill>
                <a:latin typeface="Times New Roman" pitchFamily="18" charset="0"/>
              </a:rPr>
              <a:t>1</a:t>
            </a:r>
            <a:r>
              <a:rPr kumimoji="1" lang="en-US" altLang="zh-CN" sz="2400">
                <a:solidFill>
                  <a:schemeClr val="bg1"/>
                </a:solidFill>
                <a:latin typeface="Times New Roman" pitchFamily="18" charset="0"/>
              </a:rPr>
              <a:t>=373K</a:t>
            </a:r>
          </a:p>
          <a:p>
            <a:pPr algn="l" eaLnBrk="0" hangingPunct="0"/>
            <a:r>
              <a:rPr kumimoji="1" lang="en-US" altLang="zh-CN" sz="2400" i="1">
                <a:solidFill>
                  <a:schemeClr val="bg1"/>
                </a:solidFill>
                <a:latin typeface="Times New Roman" pitchFamily="18" charset="0"/>
              </a:rPr>
              <a:t>V</a:t>
            </a:r>
            <a:r>
              <a:rPr kumimoji="1" lang="en-US" altLang="zh-CN" sz="2400" i="1" baseline="-25000">
                <a:solidFill>
                  <a:schemeClr val="bg1"/>
                </a:solidFill>
                <a:latin typeface="Times New Roman" pitchFamily="18" charset="0"/>
              </a:rPr>
              <a:t>1</a:t>
            </a:r>
            <a:r>
              <a:rPr kumimoji="1" lang="en-US" altLang="zh-CN" sz="2400">
                <a:solidFill>
                  <a:schemeClr val="bg1"/>
                </a:solidFill>
                <a:latin typeface="Times New Roman" pitchFamily="18" charset="0"/>
              </a:rPr>
              <a:t>=2m</a:t>
            </a:r>
            <a:r>
              <a:rPr kumimoji="1" lang="en-US" altLang="zh-CN" sz="2400" baseline="30000">
                <a:solidFill>
                  <a:schemeClr val="bg1"/>
                </a:solidFill>
                <a:latin typeface="Times New Roman" pitchFamily="18" charset="0"/>
              </a:rPr>
              <a:t>3</a:t>
            </a:r>
            <a:endParaRPr kumimoji="1" lang="zh-CN" altLang="zh-CN" sz="2400">
              <a:solidFill>
                <a:schemeClr val="bg1"/>
              </a:solidFill>
              <a:latin typeface="Times New Roman" pitchFamily="18" charset="0"/>
            </a:endParaRPr>
          </a:p>
        </p:txBody>
      </p:sp>
      <p:sp>
        <p:nvSpPr>
          <p:cNvPr id="152583" name="Line 7"/>
          <p:cNvSpPr>
            <a:spLocks noChangeShapeType="1"/>
          </p:cNvSpPr>
          <p:nvPr/>
        </p:nvSpPr>
        <p:spPr bwMode="auto">
          <a:xfrm>
            <a:off x="1835150" y="2781300"/>
            <a:ext cx="0" cy="990600"/>
          </a:xfrm>
          <a:prstGeom prst="line">
            <a:avLst/>
          </a:prstGeom>
          <a:ln>
            <a:headEnd type="none" w="sm" len="sm"/>
            <a:tailEnd type="none" w="sm" len="sm"/>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52585" name="Text Box 9"/>
          <p:cNvSpPr txBox="1">
            <a:spLocks noChangeArrowheads="1"/>
          </p:cNvSpPr>
          <p:nvPr/>
        </p:nvSpPr>
        <p:spPr bwMode="auto">
          <a:xfrm>
            <a:off x="6229872" y="1484313"/>
            <a:ext cx="1869554" cy="1200329"/>
          </a:xfrm>
          <a:prstGeom prst="rect">
            <a:avLst/>
          </a:prstGeom>
          <a:solidFill>
            <a:srgbClr val="3366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kumimoji="1" lang="en-US" altLang="zh-CN" sz="2400" i="1" dirty="0">
                <a:solidFill>
                  <a:schemeClr val="bg1"/>
                </a:solidFill>
                <a:latin typeface="Times New Roman" pitchFamily="18" charset="0"/>
              </a:rPr>
              <a:t>P</a:t>
            </a:r>
            <a:r>
              <a:rPr kumimoji="1" lang="en-US" altLang="zh-CN" sz="2400" i="1" baseline="-25000" dirty="0">
                <a:solidFill>
                  <a:schemeClr val="bg1"/>
                </a:solidFill>
                <a:latin typeface="Times New Roman" pitchFamily="18" charset="0"/>
              </a:rPr>
              <a:t>2</a:t>
            </a:r>
            <a:r>
              <a:rPr kumimoji="1" lang="en-US" altLang="zh-CN" sz="2400" dirty="0">
                <a:solidFill>
                  <a:schemeClr val="bg1"/>
                </a:solidFill>
                <a:latin typeface="Times New Roman" pitchFamily="18" charset="0"/>
              </a:rPr>
              <a:t>=202.6kPa</a:t>
            </a:r>
          </a:p>
          <a:p>
            <a:pPr algn="l" eaLnBrk="0" hangingPunct="0"/>
            <a:r>
              <a:rPr kumimoji="1" lang="en-US" altLang="zh-CN" sz="2400" i="1" dirty="0">
                <a:solidFill>
                  <a:schemeClr val="bg1"/>
                </a:solidFill>
                <a:latin typeface="Times New Roman" pitchFamily="18" charset="0"/>
              </a:rPr>
              <a:t>T</a:t>
            </a:r>
            <a:r>
              <a:rPr kumimoji="1" lang="en-US" altLang="zh-CN" sz="2400" i="1" baseline="-25000" dirty="0">
                <a:solidFill>
                  <a:schemeClr val="bg1"/>
                </a:solidFill>
                <a:latin typeface="Times New Roman" pitchFamily="18" charset="0"/>
              </a:rPr>
              <a:t>2</a:t>
            </a:r>
            <a:r>
              <a:rPr kumimoji="1" lang="en-US" altLang="zh-CN" sz="2400" dirty="0">
                <a:solidFill>
                  <a:schemeClr val="bg1"/>
                </a:solidFill>
                <a:latin typeface="Times New Roman" pitchFamily="18" charset="0"/>
              </a:rPr>
              <a:t>=373K</a:t>
            </a:r>
          </a:p>
          <a:p>
            <a:pPr algn="l" eaLnBrk="0" hangingPunct="0"/>
            <a:r>
              <a:rPr kumimoji="1" lang="en-US" altLang="zh-CN" sz="2400" i="1" dirty="0">
                <a:solidFill>
                  <a:schemeClr val="bg1"/>
                </a:solidFill>
                <a:latin typeface="Times New Roman" pitchFamily="18" charset="0"/>
              </a:rPr>
              <a:t>V</a:t>
            </a:r>
            <a:r>
              <a:rPr kumimoji="1" lang="en-US" altLang="zh-CN" sz="2400" i="1" baseline="-25000" dirty="0">
                <a:solidFill>
                  <a:schemeClr val="bg1"/>
                </a:solidFill>
                <a:latin typeface="Times New Roman" pitchFamily="18" charset="0"/>
              </a:rPr>
              <a:t>2</a:t>
            </a:r>
            <a:r>
              <a:rPr kumimoji="1" lang="en-US" altLang="zh-CN" sz="2400" dirty="0">
                <a:solidFill>
                  <a:schemeClr val="bg1"/>
                </a:solidFill>
                <a:latin typeface="Times New Roman" pitchFamily="18" charset="0"/>
              </a:rPr>
              <a:t>=1m</a:t>
            </a:r>
            <a:r>
              <a:rPr kumimoji="1" lang="en-US" altLang="zh-CN" sz="2400" baseline="30000" dirty="0">
                <a:solidFill>
                  <a:schemeClr val="bg1"/>
                </a:solidFill>
                <a:latin typeface="Times New Roman" pitchFamily="18" charset="0"/>
              </a:rPr>
              <a:t>3</a:t>
            </a:r>
          </a:p>
        </p:txBody>
      </p:sp>
      <p:sp>
        <p:nvSpPr>
          <p:cNvPr id="152586" name="Line 10"/>
          <p:cNvSpPr>
            <a:spLocks noChangeShapeType="1"/>
          </p:cNvSpPr>
          <p:nvPr/>
        </p:nvSpPr>
        <p:spPr bwMode="auto">
          <a:xfrm>
            <a:off x="1835150" y="3789363"/>
            <a:ext cx="1800920" cy="0"/>
          </a:xfrm>
          <a:prstGeom prst="line">
            <a:avLst/>
          </a:prstGeom>
          <a:ln>
            <a:headEnd type="none" w="sm" len="sm"/>
            <a:tailEnd type="triangle" w="med" len="me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52587" name="Line 11"/>
          <p:cNvSpPr>
            <a:spLocks noChangeShapeType="1"/>
          </p:cNvSpPr>
          <p:nvPr/>
        </p:nvSpPr>
        <p:spPr bwMode="auto">
          <a:xfrm flipV="1">
            <a:off x="5724128" y="3716336"/>
            <a:ext cx="1727597" cy="1588"/>
          </a:xfrm>
          <a:prstGeom prst="line">
            <a:avLst/>
          </a:prstGeom>
          <a:ln>
            <a:headEnd type="none" w="sm" len="sm"/>
            <a:tailEnd type="none" w="sm" len="sm"/>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52588" name="Line 12"/>
          <p:cNvSpPr>
            <a:spLocks noChangeShapeType="1"/>
          </p:cNvSpPr>
          <p:nvPr/>
        </p:nvSpPr>
        <p:spPr bwMode="auto">
          <a:xfrm flipV="1">
            <a:off x="7451725" y="2636838"/>
            <a:ext cx="0" cy="1081087"/>
          </a:xfrm>
          <a:prstGeom prst="line">
            <a:avLst/>
          </a:prstGeom>
          <a:ln>
            <a:headEnd type="none" w="sm" len="sm"/>
            <a:tailEnd type="triangle" w="med" len="med"/>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52589" name="Line 13"/>
          <p:cNvSpPr>
            <a:spLocks noChangeShapeType="1"/>
          </p:cNvSpPr>
          <p:nvPr/>
        </p:nvSpPr>
        <p:spPr bwMode="auto">
          <a:xfrm>
            <a:off x="1835696" y="908050"/>
            <a:ext cx="5562600" cy="0"/>
          </a:xfrm>
          <a:prstGeom prst="line">
            <a:avLst/>
          </a:prstGeom>
          <a:ln>
            <a:headEnd type="none" w="sm" len="sm"/>
            <a:tailEnd type="none" w="sm" len="sm"/>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52591" name="Text Box 15"/>
          <p:cNvSpPr txBox="1">
            <a:spLocks noChangeArrowheads="1"/>
          </p:cNvSpPr>
          <p:nvPr/>
        </p:nvSpPr>
        <p:spPr bwMode="auto">
          <a:xfrm>
            <a:off x="3109913" y="420688"/>
            <a:ext cx="218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zh-CN" sz="2400">
                <a:solidFill>
                  <a:schemeClr val="tx1"/>
                </a:solidFill>
                <a:latin typeface="Times New Roman" pitchFamily="18" charset="0"/>
              </a:rPr>
              <a:t>   </a:t>
            </a:r>
            <a:r>
              <a:rPr kumimoji="1" lang="zh-CN" altLang="zh-CN" sz="2400">
                <a:latin typeface="Times New Roman" pitchFamily="18" charset="0"/>
              </a:rPr>
              <a:t>（</a:t>
            </a:r>
            <a:r>
              <a:rPr kumimoji="1" lang="en-US" altLang="zh-CN" sz="2400">
                <a:latin typeface="Times New Roman" pitchFamily="18" charset="0"/>
              </a:rPr>
              <a:t>I</a:t>
            </a:r>
            <a:r>
              <a:rPr kumimoji="1" lang="zh-CN" altLang="en-US" sz="2400">
                <a:latin typeface="Times New Roman" pitchFamily="18" charset="0"/>
              </a:rPr>
              <a:t>）加  压</a:t>
            </a:r>
          </a:p>
        </p:txBody>
      </p:sp>
      <p:sp>
        <p:nvSpPr>
          <p:cNvPr id="152592" name="Text Box 16"/>
          <p:cNvSpPr txBox="1">
            <a:spLocks noChangeArrowheads="1"/>
          </p:cNvSpPr>
          <p:nvPr/>
        </p:nvSpPr>
        <p:spPr bwMode="auto">
          <a:xfrm>
            <a:off x="684213" y="3933825"/>
            <a:ext cx="2649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400">
                <a:latin typeface="Times New Roman" pitchFamily="18" charset="0"/>
              </a:rPr>
              <a:t>（</a:t>
            </a:r>
            <a:r>
              <a:rPr kumimoji="1" lang="en-US" altLang="zh-CN" sz="2400">
                <a:latin typeface="Times New Roman" pitchFamily="18" charset="0"/>
              </a:rPr>
              <a:t>II</a:t>
            </a:r>
            <a:r>
              <a:rPr kumimoji="1" lang="zh-CN" altLang="en-US" sz="2400">
                <a:latin typeface="Times New Roman" pitchFamily="18" charset="0"/>
              </a:rPr>
              <a:t>）加压、升温</a:t>
            </a:r>
          </a:p>
        </p:txBody>
      </p:sp>
      <p:sp>
        <p:nvSpPr>
          <p:cNvPr id="152593" name="Text Box 17"/>
          <p:cNvSpPr txBox="1">
            <a:spLocks noChangeArrowheads="1"/>
          </p:cNvSpPr>
          <p:nvPr/>
        </p:nvSpPr>
        <p:spPr bwMode="auto">
          <a:xfrm>
            <a:off x="5940425" y="3933825"/>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400"/>
              <a:t>减压、降温</a:t>
            </a:r>
          </a:p>
        </p:txBody>
      </p:sp>
      <p:sp>
        <p:nvSpPr>
          <p:cNvPr id="152594" name="Text Box 18"/>
          <p:cNvSpPr txBox="1">
            <a:spLocks noChangeArrowheads="1"/>
          </p:cNvSpPr>
          <p:nvPr/>
        </p:nvSpPr>
        <p:spPr bwMode="auto">
          <a:xfrm>
            <a:off x="356047" y="1556768"/>
            <a:ext cx="615553" cy="136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lgn="l" eaLnBrk="0" hangingPunct="0"/>
            <a:r>
              <a:rPr kumimoji="1" lang="zh-CN" altLang="en-US" dirty="0">
                <a:solidFill>
                  <a:srgbClr val="800000"/>
                </a:solidFill>
              </a:rPr>
              <a:t>始  </a:t>
            </a:r>
            <a:r>
              <a:rPr kumimoji="1" lang="zh-CN" altLang="en-US" dirty="0" smtClean="0">
                <a:solidFill>
                  <a:srgbClr val="800000"/>
                </a:solidFill>
              </a:rPr>
              <a:t>  </a:t>
            </a:r>
            <a:r>
              <a:rPr kumimoji="1" lang="zh-CN" altLang="en-US" dirty="0">
                <a:solidFill>
                  <a:srgbClr val="800000"/>
                </a:solidFill>
              </a:rPr>
              <a:t>态</a:t>
            </a:r>
          </a:p>
        </p:txBody>
      </p:sp>
      <p:sp>
        <p:nvSpPr>
          <p:cNvPr id="152595" name="Text Box 19"/>
          <p:cNvSpPr txBox="1">
            <a:spLocks noChangeArrowheads="1"/>
          </p:cNvSpPr>
          <p:nvPr/>
        </p:nvSpPr>
        <p:spPr bwMode="auto">
          <a:xfrm>
            <a:off x="8172400" y="1484511"/>
            <a:ext cx="61555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lgn="l" eaLnBrk="0" hangingPunct="0"/>
            <a:r>
              <a:rPr kumimoji="1" lang="zh-CN" altLang="en-US" dirty="0">
                <a:solidFill>
                  <a:srgbClr val="800000"/>
                </a:solidFill>
              </a:rPr>
              <a:t>终 </a:t>
            </a:r>
            <a:r>
              <a:rPr kumimoji="1" lang="zh-CN" altLang="en-US" dirty="0" smtClean="0">
                <a:solidFill>
                  <a:srgbClr val="800000"/>
                </a:solidFill>
              </a:rPr>
              <a:t>   </a:t>
            </a:r>
            <a:r>
              <a:rPr kumimoji="1" lang="zh-CN" altLang="en-US" dirty="0">
                <a:solidFill>
                  <a:srgbClr val="800000"/>
                </a:solidFill>
              </a:rPr>
              <a:t>态</a:t>
            </a:r>
          </a:p>
        </p:txBody>
      </p:sp>
      <p:sp>
        <p:nvSpPr>
          <p:cNvPr id="152596" name="Text Box 20"/>
          <p:cNvSpPr txBox="1">
            <a:spLocks noChangeArrowheads="1"/>
          </p:cNvSpPr>
          <p:nvPr/>
        </p:nvSpPr>
        <p:spPr bwMode="auto">
          <a:xfrm>
            <a:off x="1476375" y="5589588"/>
            <a:ext cx="5976938" cy="531812"/>
          </a:xfrm>
          <a:prstGeom prst="rect">
            <a:avLst/>
          </a:prstGeom>
          <a:noFill/>
          <a:ln w="12700" cap="sq">
            <a:solidFill>
              <a:srgbClr val="660033"/>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en-US" altLang="zh-CN"/>
              <a:t>    </a:t>
            </a:r>
            <a:r>
              <a:rPr kumimoji="1" lang="zh-CN" altLang="en-US"/>
              <a:t>理想气体变化的两种不同途径</a:t>
            </a:r>
          </a:p>
        </p:txBody>
      </p:sp>
      <p:sp>
        <p:nvSpPr>
          <p:cNvPr id="152597" name="Line 21"/>
          <p:cNvSpPr>
            <a:spLocks noChangeShapeType="1"/>
          </p:cNvSpPr>
          <p:nvPr/>
        </p:nvSpPr>
        <p:spPr bwMode="auto">
          <a:xfrm flipH="1">
            <a:off x="1835696" y="908050"/>
            <a:ext cx="3175" cy="576263"/>
          </a:xfrm>
          <a:prstGeom prst="line">
            <a:avLst/>
          </a:prstGeom>
          <a:ln>
            <a:headEnd type="none" w="sm" len="sm"/>
            <a:tailEnd type="none" w="sm" len="sm"/>
          </a:ln>
        </p:spPr>
        <p:style>
          <a:lnRef idx="2">
            <a:schemeClr val="accent4"/>
          </a:lnRef>
          <a:fillRef idx="0">
            <a:schemeClr val="accent4"/>
          </a:fillRef>
          <a:effectRef idx="1">
            <a:schemeClr val="accent4"/>
          </a:effectRef>
          <a:fontRef idx="minor">
            <a:schemeClr val="tx1"/>
          </a:fontRef>
        </p:style>
        <p:txBody>
          <a:bodyPr/>
          <a:lstStyle/>
          <a:p>
            <a:endParaRPr lang="zh-CN" altLang="en-US"/>
          </a:p>
        </p:txBody>
      </p:sp>
      <p:sp>
        <p:nvSpPr>
          <p:cNvPr id="152598" name="Line 22"/>
          <p:cNvSpPr>
            <a:spLocks noChangeShapeType="1"/>
          </p:cNvSpPr>
          <p:nvPr/>
        </p:nvSpPr>
        <p:spPr bwMode="auto">
          <a:xfrm>
            <a:off x="7380312" y="908050"/>
            <a:ext cx="0" cy="576263"/>
          </a:xfrm>
          <a:prstGeom prst="line">
            <a:avLst/>
          </a:prstGeom>
          <a:noFill/>
          <a:ln w="254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599" name="Text Box 23"/>
          <p:cNvSpPr txBox="1">
            <a:spLocks noChangeArrowheads="1"/>
          </p:cNvSpPr>
          <p:nvPr/>
        </p:nvSpPr>
        <p:spPr bwMode="auto">
          <a:xfrm>
            <a:off x="755650" y="4797425"/>
            <a:ext cx="734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en-US" altLang="zh-CN">
                <a:solidFill>
                  <a:schemeClr val="tx1"/>
                </a:solidFill>
                <a:latin typeface="Times New Roman" pitchFamily="18" charset="0"/>
              </a:rPr>
              <a:t>△</a:t>
            </a:r>
            <a:r>
              <a:rPr kumimoji="1" lang="en-US" altLang="zh-CN" i="1">
                <a:solidFill>
                  <a:schemeClr val="tx1"/>
                </a:solidFill>
                <a:latin typeface="Times New Roman" pitchFamily="18" charset="0"/>
              </a:rPr>
              <a:t>P</a:t>
            </a:r>
            <a:r>
              <a:rPr kumimoji="1" lang="en-US" altLang="zh-CN">
                <a:solidFill>
                  <a:schemeClr val="tx1"/>
                </a:solidFill>
                <a:latin typeface="Times New Roman" pitchFamily="18" charset="0"/>
              </a:rPr>
              <a:t>=</a:t>
            </a:r>
            <a:r>
              <a:rPr kumimoji="1" lang="en-US" altLang="zh-CN" i="1">
                <a:solidFill>
                  <a:schemeClr val="tx1"/>
                </a:solidFill>
                <a:latin typeface="Times New Roman" pitchFamily="18" charset="0"/>
              </a:rPr>
              <a:t>P</a:t>
            </a:r>
            <a:r>
              <a:rPr kumimoji="1" lang="en-US" altLang="zh-CN" baseline="-25000">
                <a:solidFill>
                  <a:schemeClr val="tx1"/>
                </a:solidFill>
                <a:latin typeface="Times New Roman" pitchFamily="18" charset="0"/>
              </a:rPr>
              <a:t>2</a:t>
            </a:r>
            <a:r>
              <a:rPr kumimoji="1" lang="en-US" altLang="zh-CN">
                <a:solidFill>
                  <a:schemeClr val="tx1"/>
                </a:solidFill>
                <a:latin typeface="Times New Roman" pitchFamily="18" charset="0"/>
              </a:rPr>
              <a:t>-</a:t>
            </a:r>
            <a:r>
              <a:rPr kumimoji="1" lang="en-US" altLang="zh-CN" i="1">
                <a:solidFill>
                  <a:schemeClr val="tx1"/>
                </a:solidFill>
                <a:latin typeface="Times New Roman" pitchFamily="18" charset="0"/>
              </a:rPr>
              <a:t>P</a:t>
            </a:r>
            <a:r>
              <a:rPr kumimoji="1" lang="en-US" altLang="zh-CN" baseline="-25000">
                <a:solidFill>
                  <a:schemeClr val="tx1"/>
                </a:solidFill>
                <a:latin typeface="Times New Roman" pitchFamily="18" charset="0"/>
              </a:rPr>
              <a:t>1</a:t>
            </a:r>
            <a:r>
              <a:rPr kumimoji="1" lang="en-US" altLang="zh-CN">
                <a:solidFill>
                  <a:schemeClr val="tx1"/>
                </a:solidFill>
                <a:latin typeface="Times New Roman" pitchFamily="18" charset="0"/>
              </a:rPr>
              <a:t>         △</a:t>
            </a:r>
            <a:r>
              <a:rPr kumimoji="1" lang="en-US" altLang="zh-CN" i="1">
                <a:solidFill>
                  <a:schemeClr val="tx1"/>
                </a:solidFill>
                <a:latin typeface="Times New Roman" pitchFamily="18" charset="0"/>
              </a:rPr>
              <a:t>T</a:t>
            </a:r>
            <a:r>
              <a:rPr kumimoji="1" lang="en-US" altLang="zh-CN">
                <a:solidFill>
                  <a:schemeClr val="tx1"/>
                </a:solidFill>
                <a:latin typeface="Times New Roman" pitchFamily="18" charset="0"/>
              </a:rPr>
              <a:t>=</a:t>
            </a:r>
            <a:r>
              <a:rPr kumimoji="1" lang="en-US" altLang="zh-CN" i="1">
                <a:solidFill>
                  <a:schemeClr val="tx1"/>
                </a:solidFill>
                <a:latin typeface="Times New Roman" pitchFamily="18" charset="0"/>
              </a:rPr>
              <a:t>T</a:t>
            </a:r>
            <a:r>
              <a:rPr kumimoji="1" lang="en-US" altLang="zh-CN" baseline="-25000">
                <a:solidFill>
                  <a:schemeClr val="tx1"/>
                </a:solidFill>
                <a:latin typeface="Times New Roman" pitchFamily="18" charset="0"/>
              </a:rPr>
              <a:t>2</a:t>
            </a:r>
            <a:r>
              <a:rPr kumimoji="1" lang="en-US" altLang="zh-CN">
                <a:solidFill>
                  <a:schemeClr val="tx1"/>
                </a:solidFill>
                <a:latin typeface="Times New Roman" pitchFamily="18" charset="0"/>
              </a:rPr>
              <a:t>-</a:t>
            </a:r>
            <a:r>
              <a:rPr kumimoji="1" lang="en-US" altLang="zh-CN" i="1">
                <a:solidFill>
                  <a:schemeClr val="tx1"/>
                </a:solidFill>
                <a:latin typeface="Times New Roman" pitchFamily="18" charset="0"/>
              </a:rPr>
              <a:t>T</a:t>
            </a:r>
            <a:r>
              <a:rPr kumimoji="1" lang="en-US" altLang="zh-CN" baseline="-25000">
                <a:solidFill>
                  <a:schemeClr val="tx1"/>
                </a:solidFill>
                <a:latin typeface="Times New Roman" pitchFamily="18" charset="0"/>
              </a:rPr>
              <a:t>1</a:t>
            </a:r>
            <a:r>
              <a:rPr kumimoji="1" lang="en-US" altLang="zh-CN">
                <a:solidFill>
                  <a:schemeClr val="tx1"/>
                </a:solidFill>
                <a:latin typeface="Times New Roman" pitchFamily="18" charset="0"/>
              </a:rPr>
              <a:t>         △</a:t>
            </a:r>
            <a:r>
              <a:rPr kumimoji="1" lang="en-US" altLang="zh-CN" i="1">
                <a:solidFill>
                  <a:schemeClr val="tx1"/>
                </a:solidFill>
                <a:latin typeface="Times New Roman" pitchFamily="18" charset="0"/>
              </a:rPr>
              <a:t>V</a:t>
            </a:r>
            <a:r>
              <a:rPr kumimoji="1" lang="en-US" altLang="zh-CN">
                <a:solidFill>
                  <a:schemeClr val="tx1"/>
                </a:solidFill>
                <a:latin typeface="Times New Roman" pitchFamily="18" charset="0"/>
              </a:rPr>
              <a:t>=</a:t>
            </a:r>
            <a:r>
              <a:rPr kumimoji="1" lang="en-US" altLang="zh-CN" i="1">
                <a:solidFill>
                  <a:schemeClr val="tx1"/>
                </a:solidFill>
                <a:latin typeface="Times New Roman" pitchFamily="18" charset="0"/>
              </a:rPr>
              <a:t>V</a:t>
            </a:r>
            <a:r>
              <a:rPr kumimoji="1" lang="en-US" altLang="zh-CN" baseline="-25000">
                <a:solidFill>
                  <a:schemeClr val="tx1"/>
                </a:solidFill>
                <a:latin typeface="Times New Roman" pitchFamily="18" charset="0"/>
              </a:rPr>
              <a:t>2</a:t>
            </a:r>
            <a:r>
              <a:rPr kumimoji="1" lang="en-US" altLang="zh-CN">
                <a:solidFill>
                  <a:schemeClr val="tx1"/>
                </a:solidFill>
                <a:latin typeface="Times New Roman" pitchFamily="18" charset="0"/>
              </a:rPr>
              <a:t>-</a:t>
            </a:r>
            <a:r>
              <a:rPr kumimoji="1" lang="en-US" altLang="zh-CN" i="1">
                <a:solidFill>
                  <a:schemeClr val="tx1"/>
                </a:solidFill>
                <a:latin typeface="Times New Roman" pitchFamily="18" charset="0"/>
              </a:rPr>
              <a:t>V</a:t>
            </a:r>
            <a:r>
              <a:rPr kumimoji="1" lang="en-US" altLang="zh-CN" baseline="-25000">
                <a:solidFill>
                  <a:schemeClr val="tx1"/>
                </a:solidFill>
                <a:latin typeface="Times New Roman" pitchFamily="18" charset="0"/>
              </a:rPr>
              <a:t>1</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2006319-0E6B-4358-9F14-BE3D64D553C1}" type="slidenum">
              <a:rPr lang="en-US" altLang="zh-CN"/>
              <a:pPr/>
              <a:t>13</a:t>
            </a:fld>
            <a:endParaRPr lang="en-US" altLang="zh-CN"/>
          </a:p>
        </p:txBody>
      </p:sp>
      <p:sp>
        <p:nvSpPr>
          <p:cNvPr id="8194" name="Rectangle 2"/>
          <p:cNvSpPr>
            <a:spLocks noGrp="1" noRot="1" noChangeArrowheads="1"/>
          </p:cNvSpPr>
          <p:nvPr>
            <p:ph type="title"/>
          </p:nvPr>
        </p:nvSpPr>
        <p:spPr>
          <a:xfrm>
            <a:off x="323850" y="476250"/>
            <a:ext cx="8540750" cy="798513"/>
          </a:xfrm>
        </p:spPr>
        <p:txBody>
          <a:bodyPr/>
          <a:lstStyle/>
          <a:p>
            <a:r>
              <a:rPr lang="zh-CN" altLang="en-US" sz="3600" b="1" u="sng">
                <a:latin typeface="Times New Roman" pitchFamily="18" charset="0"/>
                <a:ea typeface="黑体" pitchFamily="2" charset="-122"/>
              </a:rPr>
              <a:t>体系的广度性质和强度性质</a:t>
            </a:r>
          </a:p>
        </p:txBody>
      </p:sp>
      <p:sp>
        <p:nvSpPr>
          <p:cNvPr id="8195" name="Rectangle 3"/>
          <p:cNvSpPr>
            <a:spLocks noGrp="1" noRot="1" noChangeArrowheads="1"/>
          </p:cNvSpPr>
          <p:nvPr>
            <p:ph idx="1"/>
          </p:nvPr>
        </p:nvSpPr>
        <p:spPr>
          <a:xfrm>
            <a:off x="395288" y="1484313"/>
            <a:ext cx="8353425" cy="4608512"/>
          </a:xfrm>
        </p:spPr>
        <p:txBody>
          <a:bodyPr/>
          <a:lstStyle/>
          <a:p>
            <a:pPr>
              <a:lnSpc>
                <a:spcPct val="110000"/>
              </a:lnSpc>
            </a:pPr>
            <a:r>
              <a:rPr lang="zh-CN" altLang="en-US" sz="2800" b="1" dirty="0">
                <a:solidFill>
                  <a:srgbClr val="000000"/>
                </a:solidFill>
                <a:latin typeface="宋体" pitchFamily="2" charset="-122"/>
              </a:rPr>
              <a:t>根据与</a:t>
            </a:r>
            <a:r>
              <a:rPr lang="zh-CN" altLang="en-US" sz="2800" b="1" dirty="0">
                <a:latin typeface="宋体" pitchFamily="2" charset="-122"/>
              </a:rPr>
              <a:t>物质的量</a:t>
            </a:r>
            <a:r>
              <a:rPr lang="zh-CN" altLang="en-US" sz="2800" b="1" dirty="0">
                <a:solidFill>
                  <a:srgbClr val="000000"/>
                </a:solidFill>
                <a:latin typeface="宋体" pitchFamily="2" charset="-122"/>
              </a:rPr>
              <a:t>的关系，状态函数分为两类：</a:t>
            </a:r>
          </a:p>
          <a:p>
            <a:pPr>
              <a:lnSpc>
                <a:spcPct val="110000"/>
              </a:lnSpc>
            </a:pPr>
            <a:r>
              <a:rPr lang="zh-CN" altLang="en-US" sz="2800" b="1" dirty="0">
                <a:latin typeface="宋体" pitchFamily="2" charset="-122"/>
              </a:rPr>
              <a:t>广度性质</a:t>
            </a:r>
            <a:r>
              <a:rPr lang="en-US" altLang="zh-CN" sz="2800" b="1" dirty="0">
                <a:latin typeface="宋体" pitchFamily="2" charset="-122"/>
              </a:rPr>
              <a:t>(</a:t>
            </a:r>
            <a:r>
              <a:rPr lang="en-US" altLang="zh-CN" sz="2800" b="1" dirty="0">
                <a:latin typeface="Times New Roman" pitchFamily="18" charset="0"/>
                <a:cs typeface="Times New Roman" pitchFamily="18" charset="0"/>
              </a:rPr>
              <a:t>extensive property</a:t>
            </a:r>
            <a:r>
              <a:rPr lang="en-US" altLang="zh-CN" sz="2800" b="1" dirty="0">
                <a:latin typeface="宋体" pitchFamily="2" charset="-122"/>
              </a:rPr>
              <a:t>)</a:t>
            </a:r>
            <a:r>
              <a:rPr lang="zh-CN" altLang="en-US" sz="2800" b="1" dirty="0">
                <a:solidFill>
                  <a:srgbClr val="000000"/>
                </a:solidFill>
                <a:latin typeface="宋体" pitchFamily="2" charset="-122"/>
              </a:rPr>
              <a:t>：与体系中物质的量成正比的物理量，具有</a:t>
            </a:r>
            <a:r>
              <a:rPr lang="zh-CN" altLang="en-US" sz="2800" b="1" dirty="0" smtClean="0">
                <a:solidFill>
                  <a:srgbClr val="000000"/>
                </a:solidFill>
                <a:latin typeface="宋体" pitchFamily="2" charset="-122"/>
              </a:rPr>
              <a:t>加和性</a:t>
            </a:r>
            <a:r>
              <a:rPr lang="zh-CN" altLang="en-US" sz="2800" b="1" dirty="0">
                <a:solidFill>
                  <a:srgbClr val="000000"/>
                </a:solidFill>
                <a:latin typeface="宋体" pitchFamily="2" charset="-122"/>
              </a:rPr>
              <a:t>。</a:t>
            </a:r>
          </a:p>
          <a:p>
            <a:pPr>
              <a:lnSpc>
                <a:spcPct val="110000"/>
              </a:lnSpc>
            </a:pPr>
            <a:r>
              <a:rPr lang="zh-CN" altLang="en-US" sz="2800" b="1" dirty="0">
                <a:latin typeface="宋体" pitchFamily="2" charset="-122"/>
              </a:rPr>
              <a:t>强度性质</a:t>
            </a:r>
            <a:r>
              <a:rPr lang="en-US" altLang="zh-CN" sz="2800" b="1" dirty="0">
                <a:latin typeface="宋体" pitchFamily="2" charset="-122"/>
              </a:rPr>
              <a:t>(</a:t>
            </a:r>
            <a:r>
              <a:rPr lang="en-US" altLang="zh-CN" sz="2800" b="1" dirty="0">
                <a:latin typeface="Times New Roman" pitchFamily="18" charset="0"/>
                <a:cs typeface="Times New Roman" pitchFamily="18" charset="0"/>
              </a:rPr>
              <a:t>intensive property</a:t>
            </a:r>
            <a:r>
              <a:rPr lang="en-US" altLang="zh-CN" sz="2800" b="1" dirty="0">
                <a:latin typeface="宋体" pitchFamily="2" charset="-122"/>
              </a:rPr>
              <a:t>)</a:t>
            </a:r>
            <a:r>
              <a:rPr lang="zh-CN" altLang="en-US" sz="2800" b="1" dirty="0">
                <a:solidFill>
                  <a:srgbClr val="000000"/>
                </a:solidFill>
                <a:latin typeface="宋体" pitchFamily="2" charset="-122"/>
              </a:rPr>
              <a:t>：数值上不随体系中物质总量的变化而变化的物理量，没有加合性。  如：</a:t>
            </a:r>
            <a:r>
              <a:rPr lang="en-US" altLang="zh-CN" sz="2800" b="1" dirty="0">
                <a:solidFill>
                  <a:srgbClr val="000000"/>
                </a:solidFill>
                <a:latin typeface="宋体" pitchFamily="2" charset="-122"/>
              </a:rPr>
              <a:t>50℃</a:t>
            </a:r>
            <a:r>
              <a:rPr lang="zh-CN" altLang="en-US" sz="2800" b="1" dirty="0">
                <a:solidFill>
                  <a:srgbClr val="000000"/>
                </a:solidFill>
                <a:latin typeface="宋体" pitchFamily="2" charset="-122"/>
              </a:rPr>
              <a:t>的水与</a:t>
            </a:r>
            <a:r>
              <a:rPr lang="en-US" altLang="zh-CN" sz="2800" b="1" dirty="0">
                <a:solidFill>
                  <a:srgbClr val="000000"/>
                </a:solidFill>
                <a:latin typeface="宋体" pitchFamily="2" charset="-122"/>
              </a:rPr>
              <a:t>50℃</a:t>
            </a:r>
            <a:r>
              <a:rPr lang="zh-CN" altLang="en-US" sz="2800" b="1" dirty="0">
                <a:solidFill>
                  <a:srgbClr val="000000"/>
                </a:solidFill>
                <a:latin typeface="宋体" pitchFamily="2" charset="-122"/>
              </a:rPr>
              <a:t>的水相混合，水温仍为</a:t>
            </a:r>
            <a:r>
              <a:rPr lang="en-US" altLang="zh-CN" sz="2800" b="1" dirty="0">
                <a:solidFill>
                  <a:srgbClr val="000000"/>
                </a:solidFill>
                <a:latin typeface="宋体" pitchFamily="2" charset="-122"/>
              </a:rPr>
              <a:t>50℃</a:t>
            </a:r>
            <a:r>
              <a:rPr lang="zh-CN" altLang="en-US" sz="2800" b="1" dirty="0">
                <a:solidFill>
                  <a:srgbClr val="000000"/>
                </a:solidFill>
                <a:latin typeface="宋体" pitchFamily="2" charset="-122"/>
              </a:rPr>
              <a:t>。</a:t>
            </a:r>
            <a:r>
              <a:rPr lang="zh-CN" altLang="en-US" sz="2800" b="1" dirty="0">
                <a:solidFill>
                  <a:srgbClr val="000000"/>
                </a:solidFill>
              </a:rPr>
              <a:t> </a:t>
            </a: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8CCF8E3-A0CF-4B48-8435-6335C4CB0A3C}" type="slidenum">
              <a:rPr lang="en-US" altLang="zh-CN"/>
              <a:pPr/>
              <a:t>14</a:t>
            </a:fld>
            <a:endParaRPr lang="en-US" altLang="zh-CN"/>
          </a:p>
        </p:txBody>
      </p:sp>
      <p:sp>
        <p:nvSpPr>
          <p:cNvPr id="10242" name="Rectangle 2"/>
          <p:cNvSpPr>
            <a:spLocks noGrp="1" noRot="1" noChangeArrowheads="1"/>
          </p:cNvSpPr>
          <p:nvPr>
            <p:ph type="title"/>
          </p:nvPr>
        </p:nvSpPr>
        <p:spPr>
          <a:xfrm>
            <a:off x="641350" y="1268413"/>
            <a:ext cx="8107363" cy="720725"/>
          </a:xfrm>
        </p:spPr>
        <p:txBody>
          <a:bodyPr/>
          <a:lstStyle/>
          <a:p>
            <a:pPr algn="l"/>
            <a:r>
              <a:rPr lang="zh-CN" altLang="en-US" sz="3600" b="1" dirty="0">
                <a:latin typeface="黑体" pitchFamily="2" charset="-122"/>
                <a:ea typeface="黑体" pitchFamily="2" charset="-122"/>
              </a:rPr>
              <a:t>三、过程和途径 </a:t>
            </a:r>
          </a:p>
        </p:txBody>
      </p:sp>
      <p:sp>
        <p:nvSpPr>
          <p:cNvPr id="10243" name="Rectangle 3"/>
          <p:cNvSpPr>
            <a:spLocks noGrp="1" noRot="1" noChangeArrowheads="1"/>
          </p:cNvSpPr>
          <p:nvPr>
            <p:ph idx="1"/>
          </p:nvPr>
        </p:nvSpPr>
        <p:spPr>
          <a:xfrm>
            <a:off x="395288" y="2060575"/>
            <a:ext cx="8351837" cy="3959225"/>
          </a:xfrm>
        </p:spPr>
        <p:txBody>
          <a:bodyPr/>
          <a:lstStyle/>
          <a:p>
            <a:pPr>
              <a:buSzTx/>
              <a:buFont typeface="Wingdings" pitchFamily="2" charset="2"/>
              <a:buChar char="Ø"/>
            </a:pPr>
            <a:r>
              <a:rPr kumimoji="1" lang="zh-CN" altLang="en-US" sz="2800" b="1" dirty="0">
                <a:solidFill>
                  <a:srgbClr val="000000"/>
                </a:solidFill>
                <a:latin typeface="宋体" pitchFamily="2" charset="-122"/>
              </a:rPr>
              <a:t>状态变化的经过称为</a:t>
            </a:r>
            <a:r>
              <a:rPr lang="zh-CN" altLang="en-US" sz="2800" b="1" dirty="0">
                <a:latin typeface="宋体" pitchFamily="2" charset="-122"/>
              </a:rPr>
              <a:t>过程</a:t>
            </a:r>
            <a:r>
              <a:rPr lang="en-US" altLang="zh-CN" sz="2800" b="1" dirty="0">
                <a:latin typeface="宋体" pitchFamily="2" charset="-122"/>
              </a:rPr>
              <a:t>(</a:t>
            </a:r>
            <a:r>
              <a:rPr lang="en-US" altLang="zh-CN" sz="2800" b="1" dirty="0">
                <a:latin typeface="Times New Roman" pitchFamily="18" charset="0"/>
                <a:cs typeface="Times New Roman" pitchFamily="18" charset="0"/>
              </a:rPr>
              <a:t>process</a:t>
            </a:r>
            <a:r>
              <a:rPr lang="en-US" altLang="zh-CN" sz="2800" b="1" dirty="0">
                <a:latin typeface="宋体" pitchFamily="2" charset="-122"/>
              </a:rPr>
              <a:t>)</a:t>
            </a:r>
            <a:r>
              <a:rPr lang="zh-CN" altLang="en-US" sz="2800" b="1" dirty="0">
                <a:solidFill>
                  <a:srgbClr val="000000"/>
                </a:solidFill>
                <a:latin typeface="宋体" pitchFamily="2" charset="-122"/>
              </a:rPr>
              <a:t>。</a:t>
            </a:r>
          </a:p>
          <a:p>
            <a:r>
              <a:rPr lang="zh-CN" altLang="en-US" sz="2800" b="1" dirty="0">
                <a:latin typeface="宋体" pitchFamily="2" charset="-122"/>
              </a:rPr>
              <a:t>恒温过程</a:t>
            </a:r>
            <a:r>
              <a:rPr kumimoji="1" lang="en-US" altLang="zh-CN" sz="2800" b="1" dirty="0">
                <a:solidFill>
                  <a:srgbClr val="000000"/>
                </a:solidFill>
                <a:latin typeface="宋体" pitchFamily="2" charset="-122"/>
              </a:rPr>
              <a:t>:</a:t>
            </a:r>
            <a:r>
              <a:rPr kumimoji="1" lang="zh-CN" altLang="en-US" sz="2800" b="1" dirty="0">
                <a:solidFill>
                  <a:srgbClr val="000000"/>
                </a:solidFill>
                <a:latin typeface="宋体" pitchFamily="2" charset="-122"/>
              </a:rPr>
              <a:t>始态、终态温度相等，并且过程中始终保持这个温度。 </a:t>
            </a:r>
            <a:r>
              <a:rPr lang="zh-CN" altLang="en-US" sz="2800" b="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b="1" i="1" dirty="0">
                <a:solidFill>
                  <a:srgbClr val="000000"/>
                </a:solidFill>
                <a:latin typeface="Times New Roman" panose="02020603050405020304" pitchFamily="18" charset="0"/>
                <a:cs typeface="Times New Roman" panose="02020603050405020304" pitchFamily="18" charset="0"/>
                <a:sym typeface="Symbol" pitchFamily="18" charset="2"/>
              </a:rPr>
              <a:t>T</a:t>
            </a:r>
            <a:r>
              <a:rPr lang="en-US" altLang="zh-CN" sz="2800" b="1" dirty="0">
                <a:solidFill>
                  <a:srgbClr val="000000"/>
                </a:solidFill>
                <a:latin typeface="Times New Roman" panose="02020603050405020304" pitchFamily="18" charset="0"/>
                <a:cs typeface="Times New Roman" panose="02020603050405020304" pitchFamily="18" charset="0"/>
                <a:sym typeface="Symbol" pitchFamily="18" charset="2"/>
              </a:rPr>
              <a:t> = 0</a:t>
            </a: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r>
              <a:rPr lang="zh-CN" altLang="en-US" sz="2800" b="1" dirty="0">
                <a:latin typeface="宋体" pitchFamily="2" charset="-122"/>
              </a:rPr>
              <a:t>恒压过程</a:t>
            </a:r>
            <a:r>
              <a:rPr kumimoji="1" lang="en-US" altLang="zh-CN" sz="2800" b="1" dirty="0">
                <a:solidFill>
                  <a:srgbClr val="000000"/>
                </a:solidFill>
                <a:latin typeface="宋体" pitchFamily="2" charset="-122"/>
              </a:rPr>
              <a:t>:</a:t>
            </a:r>
            <a:r>
              <a:rPr kumimoji="1" lang="zh-CN" altLang="en-US" sz="2800" b="1" dirty="0">
                <a:solidFill>
                  <a:srgbClr val="000000"/>
                </a:solidFill>
                <a:latin typeface="宋体" pitchFamily="2" charset="-122"/>
              </a:rPr>
              <a:t>始态、终态压力相等，并且过程中始终保持这个压力。 </a:t>
            </a:r>
            <a:r>
              <a:rPr lang="zh-CN" altLang="en-US" sz="2800" b="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b="1" i="1" dirty="0">
                <a:solidFill>
                  <a:srgbClr val="000000"/>
                </a:solidFill>
                <a:latin typeface="Times New Roman" panose="02020603050405020304" pitchFamily="18" charset="0"/>
                <a:cs typeface="Times New Roman" panose="02020603050405020304" pitchFamily="18" charset="0"/>
                <a:sym typeface="Symbol" pitchFamily="18" charset="2"/>
              </a:rPr>
              <a:t>P</a:t>
            </a:r>
            <a:r>
              <a:rPr lang="en-US" altLang="zh-CN" sz="2800" b="1" dirty="0">
                <a:solidFill>
                  <a:srgbClr val="000000"/>
                </a:solidFill>
                <a:latin typeface="Times New Roman" panose="02020603050405020304" pitchFamily="18" charset="0"/>
                <a:cs typeface="Times New Roman" panose="02020603050405020304" pitchFamily="18" charset="0"/>
                <a:sym typeface="Symbol" pitchFamily="18" charset="2"/>
              </a:rPr>
              <a:t> = 0</a:t>
            </a: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r>
              <a:rPr kumimoji="1" lang="zh-CN" altLang="en-US" sz="2800" b="1" dirty="0">
                <a:latin typeface="宋体" pitchFamily="2" charset="-122"/>
              </a:rPr>
              <a:t>恒容过程</a:t>
            </a:r>
            <a:r>
              <a:rPr kumimoji="1" lang="en-US" altLang="zh-CN" sz="2800" b="1" dirty="0">
                <a:solidFill>
                  <a:srgbClr val="000000"/>
                </a:solidFill>
                <a:latin typeface="宋体" pitchFamily="2" charset="-122"/>
              </a:rPr>
              <a:t>:</a:t>
            </a:r>
            <a:r>
              <a:rPr kumimoji="1" lang="zh-CN" altLang="en-US" sz="2800" b="1" dirty="0">
                <a:solidFill>
                  <a:srgbClr val="000000"/>
                </a:solidFill>
                <a:latin typeface="宋体" pitchFamily="2" charset="-122"/>
              </a:rPr>
              <a:t>始态、终态容积相等，并且过程中始终保持这个容积。 </a:t>
            </a:r>
            <a:r>
              <a:rPr lang="zh-CN" altLang="en-US" sz="2800" b="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800" b="1" i="1" dirty="0">
                <a:solidFill>
                  <a:srgbClr val="000000"/>
                </a:solidFill>
                <a:latin typeface="Times New Roman" panose="02020603050405020304" pitchFamily="18" charset="0"/>
                <a:cs typeface="Times New Roman" panose="02020603050405020304" pitchFamily="18" charset="0"/>
                <a:sym typeface="Symbol" pitchFamily="18" charset="2"/>
              </a:rPr>
              <a:t>V</a:t>
            </a:r>
            <a:r>
              <a:rPr lang="en-US" altLang="zh-CN" sz="2800" b="1" dirty="0">
                <a:solidFill>
                  <a:srgbClr val="000000"/>
                </a:solidFill>
                <a:latin typeface="Times New Roman" panose="02020603050405020304" pitchFamily="18" charset="0"/>
                <a:cs typeface="Times New Roman" panose="02020603050405020304" pitchFamily="18" charset="0"/>
                <a:sym typeface="Symbol" pitchFamily="18" charset="2"/>
              </a:rPr>
              <a:t> = 0</a:t>
            </a:r>
          </a:p>
          <a:p>
            <a:r>
              <a:rPr lang="zh-CN" altLang="en-US" sz="2800" b="1" dirty="0">
                <a:latin typeface="宋体" pitchFamily="2" charset="-122"/>
              </a:rPr>
              <a:t>绝热过程</a:t>
            </a:r>
            <a:r>
              <a:rPr kumimoji="1" lang="en-US" altLang="zh-CN" sz="2800" b="1" dirty="0">
                <a:solidFill>
                  <a:srgbClr val="000000"/>
                </a:solidFill>
                <a:latin typeface="宋体" pitchFamily="2" charset="-122"/>
              </a:rPr>
              <a:t>:</a:t>
            </a:r>
            <a:r>
              <a:rPr lang="zh-CN" altLang="en-US" sz="2800" b="1" dirty="0">
                <a:solidFill>
                  <a:srgbClr val="000000"/>
                </a:solidFill>
                <a:latin typeface="宋体" pitchFamily="2" charset="-122"/>
              </a:rPr>
              <a:t>体系与环境无热量交换。</a:t>
            </a:r>
            <a:r>
              <a:rPr lang="en-US" altLang="zh-CN" sz="2800" b="1" i="1" dirty="0">
                <a:solidFill>
                  <a:srgbClr val="000000"/>
                </a:solidFill>
                <a:latin typeface="Times New Roman" panose="02020603050405020304" pitchFamily="18" charset="0"/>
                <a:cs typeface="Times New Roman" panose="02020603050405020304" pitchFamily="18" charset="0"/>
                <a:sym typeface="Symbol" pitchFamily="18" charset="2"/>
              </a:rPr>
              <a:t>Q</a:t>
            </a:r>
            <a:r>
              <a:rPr lang="en-US" altLang="zh-CN" sz="2800" b="1" dirty="0">
                <a:solidFill>
                  <a:srgbClr val="000000"/>
                </a:solidFill>
                <a:latin typeface="Times New Roman" panose="02020603050405020304" pitchFamily="18" charset="0"/>
                <a:cs typeface="Times New Roman" panose="02020603050405020304" pitchFamily="18" charset="0"/>
                <a:sym typeface="Symbol" pitchFamily="18" charset="2"/>
              </a:rPr>
              <a:t> = 0</a:t>
            </a:r>
          </a:p>
        </p:txBody>
      </p:sp>
      <p:sp>
        <p:nvSpPr>
          <p:cNvPr id="10244" name="Rectangle 4"/>
          <p:cNvSpPr>
            <a:spLocks noRot="1" noChangeArrowheads="1"/>
          </p:cNvSpPr>
          <p:nvPr/>
        </p:nvSpPr>
        <p:spPr bwMode="auto">
          <a:xfrm>
            <a:off x="533400" y="228600"/>
            <a:ext cx="77660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en-US" sz="4000" dirty="0">
                <a:latin typeface="Times New Roman" panose="02020603050405020304" pitchFamily="18" charset="0"/>
                <a:ea typeface="黑体" pitchFamily="2" charset="-122"/>
                <a:cs typeface="Times New Roman" panose="02020603050405020304" pitchFamily="18" charset="0"/>
              </a:rPr>
              <a:t>2.1 </a:t>
            </a:r>
            <a:r>
              <a:rPr lang="en-US" altLang="en-US" sz="4000" dirty="0" err="1">
                <a:latin typeface="Times New Roman" panose="02020603050405020304" pitchFamily="18" charset="0"/>
                <a:ea typeface="黑体" pitchFamily="2" charset="-122"/>
                <a:cs typeface="Times New Roman" panose="02020603050405020304" pitchFamily="18" charset="0"/>
              </a:rPr>
              <a:t>热力学常用术语</a:t>
            </a:r>
            <a:endParaRPr lang="zh-CN" altLang="en-US" sz="4000" dirty="0">
              <a:latin typeface="Times New Roman" panose="02020603050405020304" pitchFamily="18" charset="0"/>
              <a:ea typeface="黑体" pitchFamily="2" charset="-122"/>
              <a:cs typeface="Times New Roman" panose="02020603050405020304" pitchFamily="18" charset="0"/>
            </a:endParaRPr>
          </a:p>
        </p:txBody>
      </p:sp>
      <p:sp>
        <p:nvSpPr>
          <p:cNvPr id="10245"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ircle(in)">
                                      <p:cBhvr>
                                        <p:cTn id="7" dur="20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ircle(in)">
                                      <p:cBhvr>
                                        <p:cTn id="12" dur="20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ircle(in)">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circle(in)">
                                      <p:cBhvr>
                                        <p:cTn id="22" dur="20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circle(in)">
                                      <p:cBhvr>
                                        <p:cTn id="27" dur="20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fld id="{DF4906D5-D111-4D15-9904-1766C2C8184C}" type="slidenum">
              <a:rPr lang="en-US" altLang="zh-CN"/>
              <a:pPr/>
              <a:t>15</a:t>
            </a:fld>
            <a:endParaRPr lang="en-US" altLang="zh-CN"/>
          </a:p>
        </p:txBody>
      </p:sp>
      <p:sp>
        <p:nvSpPr>
          <p:cNvPr id="156674" name="Text Box 2"/>
          <p:cNvSpPr txBox="1">
            <a:spLocks noChangeArrowheads="1"/>
          </p:cNvSpPr>
          <p:nvPr/>
        </p:nvSpPr>
        <p:spPr bwMode="auto">
          <a:xfrm>
            <a:off x="442913" y="477838"/>
            <a:ext cx="732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endParaRPr kumimoji="1" lang="zh-CN" altLang="zh-CN" sz="2400" b="0">
              <a:solidFill>
                <a:schemeClr val="tx1"/>
              </a:solidFill>
            </a:endParaRPr>
          </a:p>
        </p:txBody>
      </p:sp>
      <p:sp>
        <p:nvSpPr>
          <p:cNvPr id="156675" name="Text Box 3"/>
          <p:cNvSpPr txBox="1">
            <a:spLocks noChangeArrowheads="1"/>
          </p:cNvSpPr>
          <p:nvPr/>
        </p:nvSpPr>
        <p:spPr bwMode="auto">
          <a:xfrm>
            <a:off x="703263" y="1558925"/>
            <a:ext cx="2667000" cy="609600"/>
          </a:xfrm>
          <a:prstGeom prst="rect">
            <a:avLst/>
          </a:prstGeom>
          <a:solidFill>
            <a:srgbClr val="00CCFF"/>
          </a:solidFill>
          <a:ln w="9525">
            <a:solidFill>
              <a:srgbClr val="99CCFF"/>
            </a:solidFill>
            <a:miter lim="800000"/>
            <a:headEnd/>
            <a:tailEnd/>
          </a:ln>
        </p:spPr>
        <p:txBody>
          <a:bodyPr/>
          <a:lstStyle/>
          <a:p>
            <a:pPr algn="just" eaLnBrk="0" hangingPunct="0"/>
            <a:r>
              <a:rPr lang="en-US" altLang="zh-CN" sz="2400">
                <a:latin typeface="Times New Roman" pitchFamily="18" charset="0"/>
              </a:rPr>
              <a:t>298 K</a:t>
            </a:r>
            <a:r>
              <a:rPr lang="zh-CN" altLang="en-US" sz="2400">
                <a:latin typeface="Times New Roman" pitchFamily="18" charset="0"/>
              </a:rPr>
              <a:t>，</a:t>
            </a:r>
            <a:r>
              <a:rPr lang="en-US" altLang="zh-CN" sz="2400">
                <a:latin typeface="Times New Roman" pitchFamily="18" charset="0"/>
              </a:rPr>
              <a:t>101.3 kPa</a:t>
            </a:r>
          </a:p>
        </p:txBody>
      </p:sp>
      <p:sp>
        <p:nvSpPr>
          <p:cNvPr id="156676" name="Text Box 4"/>
          <p:cNvSpPr txBox="1">
            <a:spLocks noChangeArrowheads="1"/>
          </p:cNvSpPr>
          <p:nvPr/>
        </p:nvSpPr>
        <p:spPr bwMode="auto">
          <a:xfrm>
            <a:off x="4710113" y="1655763"/>
            <a:ext cx="313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endParaRPr kumimoji="1" lang="zh-CN" altLang="zh-CN" sz="2400" b="0">
              <a:solidFill>
                <a:schemeClr val="tx1"/>
              </a:solidFill>
            </a:endParaRPr>
          </a:p>
        </p:txBody>
      </p:sp>
      <p:sp>
        <p:nvSpPr>
          <p:cNvPr id="156677" name="Text Box 5"/>
          <p:cNvSpPr txBox="1">
            <a:spLocks noChangeArrowheads="1"/>
          </p:cNvSpPr>
          <p:nvPr/>
        </p:nvSpPr>
        <p:spPr bwMode="auto">
          <a:xfrm>
            <a:off x="5410200" y="1555750"/>
            <a:ext cx="2667000" cy="577850"/>
          </a:xfrm>
          <a:prstGeom prst="rect">
            <a:avLst/>
          </a:prstGeom>
          <a:solidFill>
            <a:srgbClr val="00CCFF"/>
          </a:solidFill>
          <a:ln w="9525">
            <a:solidFill>
              <a:srgbClr val="000000"/>
            </a:solidFill>
            <a:miter lim="800000"/>
            <a:headEnd/>
            <a:tailEnd/>
          </a:ln>
        </p:spPr>
        <p:txBody>
          <a:bodyPr/>
          <a:lstStyle/>
          <a:p>
            <a:pPr algn="just" eaLnBrk="0" hangingPunct="0"/>
            <a:r>
              <a:rPr lang="en-US" altLang="zh-CN" sz="2400">
                <a:latin typeface="Times New Roman" pitchFamily="18" charset="0"/>
              </a:rPr>
              <a:t>298K</a:t>
            </a:r>
            <a:r>
              <a:rPr lang="zh-CN" altLang="en-US" sz="2400">
                <a:latin typeface="Times New Roman" pitchFamily="18" charset="0"/>
              </a:rPr>
              <a:t>，</a:t>
            </a:r>
            <a:r>
              <a:rPr lang="en-US" altLang="zh-CN" sz="2400">
                <a:latin typeface="Times New Roman" pitchFamily="18" charset="0"/>
              </a:rPr>
              <a:t>506.5 kPa</a:t>
            </a:r>
          </a:p>
        </p:txBody>
      </p:sp>
      <p:sp>
        <p:nvSpPr>
          <p:cNvPr id="156678" name="Text Box 6"/>
          <p:cNvSpPr txBox="1">
            <a:spLocks noChangeArrowheads="1"/>
          </p:cNvSpPr>
          <p:nvPr/>
        </p:nvSpPr>
        <p:spPr bwMode="auto">
          <a:xfrm>
            <a:off x="1433513" y="2798763"/>
            <a:ext cx="16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kumimoji="1" lang="zh-CN" altLang="zh-CN" sz="2400" b="0">
              <a:solidFill>
                <a:schemeClr val="tx1"/>
              </a:solidFill>
            </a:endParaRPr>
          </a:p>
        </p:txBody>
      </p:sp>
      <p:sp>
        <p:nvSpPr>
          <p:cNvPr id="156679" name="Text Box 7"/>
          <p:cNvSpPr txBox="1">
            <a:spLocks noChangeArrowheads="1"/>
          </p:cNvSpPr>
          <p:nvPr/>
        </p:nvSpPr>
        <p:spPr bwMode="auto">
          <a:xfrm>
            <a:off x="762000" y="4759325"/>
            <a:ext cx="2590800" cy="609600"/>
          </a:xfrm>
          <a:prstGeom prst="rect">
            <a:avLst/>
          </a:prstGeom>
          <a:solidFill>
            <a:srgbClr val="00CCFF"/>
          </a:solidFill>
          <a:ln w="9525">
            <a:solidFill>
              <a:srgbClr val="000000"/>
            </a:solidFill>
            <a:miter lim="800000"/>
            <a:headEnd/>
            <a:tailEnd/>
          </a:ln>
        </p:spPr>
        <p:txBody>
          <a:bodyPr/>
          <a:lstStyle/>
          <a:p>
            <a:pPr algn="just" eaLnBrk="0" hangingPunct="0"/>
            <a:r>
              <a:rPr lang="en-US" altLang="zh-CN" sz="2400">
                <a:latin typeface="Times New Roman" pitchFamily="18" charset="0"/>
              </a:rPr>
              <a:t>375 K</a:t>
            </a:r>
            <a:r>
              <a:rPr lang="zh-CN" altLang="en-US" sz="2400">
                <a:latin typeface="Times New Roman" pitchFamily="18" charset="0"/>
              </a:rPr>
              <a:t>，</a:t>
            </a:r>
            <a:r>
              <a:rPr lang="en-US" altLang="zh-CN" sz="2400">
                <a:latin typeface="Times New Roman" pitchFamily="18" charset="0"/>
              </a:rPr>
              <a:t>101.3 kPa</a:t>
            </a:r>
          </a:p>
        </p:txBody>
      </p:sp>
      <p:sp>
        <p:nvSpPr>
          <p:cNvPr id="156680" name="Text Box 8"/>
          <p:cNvSpPr txBox="1">
            <a:spLocks noChangeArrowheads="1"/>
          </p:cNvSpPr>
          <p:nvPr/>
        </p:nvSpPr>
        <p:spPr bwMode="auto">
          <a:xfrm>
            <a:off x="4938713" y="3636963"/>
            <a:ext cx="16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kumimoji="1" lang="zh-CN" altLang="zh-CN" sz="2400" b="0">
              <a:solidFill>
                <a:schemeClr val="tx1"/>
              </a:solidFill>
            </a:endParaRPr>
          </a:p>
        </p:txBody>
      </p:sp>
      <p:sp>
        <p:nvSpPr>
          <p:cNvPr id="156681" name="Text Box 9"/>
          <p:cNvSpPr txBox="1">
            <a:spLocks noChangeArrowheads="1"/>
          </p:cNvSpPr>
          <p:nvPr/>
        </p:nvSpPr>
        <p:spPr bwMode="auto">
          <a:xfrm>
            <a:off x="5486400" y="4759325"/>
            <a:ext cx="2628900" cy="609600"/>
          </a:xfrm>
          <a:prstGeom prst="rect">
            <a:avLst/>
          </a:prstGeom>
          <a:solidFill>
            <a:srgbClr val="00CCFF"/>
          </a:solidFill>
          <a:ln w="9525">
            <a:solidFill>
              <a:srgbClr val="00CCFF"/>
            </a:solidFill>
            <a:miter lim="800000"/>
            <a:headEnd/>
            <a:tailEnd/>
          </a:ln>
        </p:spPr>
        <p:txBody>
          <a:bodyPr/>
          <a:lstStyle/>
          <a:p>
            <a:pPr algn="just" eaLnBrk="0" hangingPunct="0"/>
            <a:r>
              <a:rPr lang="en-US" altLang="zh-CN" sz="2400">
                <a:latin typeface="Times New Roman" pitchFamily="18" charset="0"/>
              </a:rPr>
              <a:t>375 K</a:t>
            </a:r>
            <a:r>
              <a:rPr lang="zh-CN" altLang="en-US" sz="2400">
                <a:latin typeface="Times New Roman" pitchFamily="18" charset="0"/>
              </a:rPr>
              <a:t>，</a:t>
            </a:r>
            <a:r>
              <a:rPr lang="en-US" altLang="zh-CN" sz="2400">
                <a:latin typeface="Times New Roman" pitchFamily="18" charset="0"/>
              </a:rPr>
              <a:t>506.5 kPa</a:t>
            </a:r>
          </a:p>
        </p:txBody>
      </p:sp>
      <p:sp>
        <p:nvSpPr>
          <p:cNvPr id="156682" name="Line 10"/>
          <p:cNvSpPr>
            <a:spLocks noChangeShapeType="1"/>
          </p:cNvSpPr>
          <p:nvPr/>
        </p:nvSpPr>
        <p:spPr bwMode="auto">
          <a:xfrm>
            <a:off x="3352800" y="1863725"/>
            <a:ext cx="19812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3" name="Text Box 11"/>
          <p:cNvSpPr txBox="1">
            <a:spLocks noChangeArrowheads="1"/>
          </p:cNvSpPr>
          <p:nvPr/>
        </p:nvSpPr>
        <p:spPr bwMode="auto">
          <a:xfrm>
            <a:off x="3635375" y="1400175"/>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400">
                <a:solidFill>
                  <a:schemeClr val="tx1"/>
                </a:solidFill>
              </a:rPr>
              <a:t>恒温过程</a:t>
            </a:r>
          </a:p>
        </p:txBody>
      </p:sp>
      <p:sp>
        <p:nvSpPr>
          <p:cNvPr id="156684" name="Text Box 12"/>
          <p:cNvSpPr txBox="1">
            <a:spLocks noChangeArrowheads="1"/>
          </p:cNvSpPr>
          <p:nvPr/>
        </p:nvSpPr>
        <p:spPr bwMode="auto">
          <a:xfrm>
            <a:off x="971550" y="549275"/>
            <a:ext cx="7343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hlink"/>
              </a:buClr>
              <a:buFont typeface="Wingdings" pitchFamily="2" charset="2"/>
              <a:buChar char="Ø"/>
            </a:pPr>
            <a:r>
              <a:rPr lang="zh-CN" altLang="en-US" sz="3200">
                <a:latin typeface="Times New Roman" pitchFamily="18" charset="0"/>
              </a:rPr>
              <a:t>完成过程的具体步骤称为</a:t>
            </a:r>
            <a:r>
              <a:rPr lang="zh-CN" altLang="en-US" sz="3200">
                <a:solidFill>
                  <a:schemeClr val="hlink"/>
                </a:solidFill>
                <a:latin typeface="Times New Roman" pitchFamily="18" charset="0"/>
              </a:rPr>
              <a:t>途径</a:t>
            </a:r>
            <a:r>
              <a:rPr lang="en-US" altLang="zh-CN" sz="3200">
                <a:solidFill>
                  <a:schemeClr val="tx1"/>
                </a:solidFill>
                <a:latin typeface="Times New Roman" pitchFamily="18" charset="0"/>
              </a:rPr>
              <a:t>(path)</a:t>
            </a:r>
            <a:r>
              <a:rPr lang="zh-CN" altLang="en-US" sz="3200">
                <a:latin typeface="Times New Roman" pitchFamily="18" charset="0"/>
              </a:rPr>
              <a:t>。</a:t>
            </a:r>
            <a:endParaRPr kumimoji="1" lang="zh-CN" altLang="en-US" sz="3200">
              <a:latin typeface="Times New Roman" pitchFamily="18" charset="0"/>
            </a:endParaRPr>
          </a:p>
        </p:txBody>
      </p:sp>
      <p:sp>
        <p:nvSpPr>
          <p:cNvPr id="156685" name="Line 13"/>
          <p:cNvSpPr>
            <a:spLocks noChangeShapeType="1"/>
          </p:cNvSpPr>
          <p:nvPr/>
        </p:nvSpPr>
        <p:spPr bwMode="auto">
          <a:xfrm>
            <a:off x="1828800" y="2168525"/>
            <a:ext cx="0" cy="25908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6" name="Text Box 14"/>
          <p:cNvSpPr txBox="1">
            <a:spLocks noChangeArrowheads="1"/>
          </p:cNvSpPr>
          <p:nvPr/>
        </p:nvSpPr>
        <p:spPr bwMode="auto">
          <a:xfrm>
            <a:off x="1223963" y="2701925"/>
            <a:ext cx="549275"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eaLnBrk="0" hangingPunct="0"/>
            <a:r>
              <a:rPr kumimoji="1" lang="zh-CN" altLang="en-US" sz="2400">
                <a:solidFill>
                  <a:schemeClr val="tx1"/>
                </a:solidFill>
              </a:rPr>
              <a:t>恒压过程</a:t>
            </a:r>
          </a:p>
        </p:txBody>
      </p:sp>
      <p:sp>
        <p:nvSpPr>
          <p:cNvPr id="156687" name="Text Box 15"/>
          <p:cNvSpPr txBox="1">
            <a:spLocks noChangeArrowheads="1"/>
          </p:cNvSpPr>
          <p:nvPr/>
        </p:nvSpPr>
        <p:spPr bwMode="auto">
          <a:xfrm>
            <a:off x="395288" y="2930525"/>
            <a:ext cx="5492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eaLnBrk="0" hangingPunct="0"/>
            <a:r>
              <a:rPr kumimoji="1" lang="zh-CN" altLang="en-US" sz="2400"/>
              <a:t>途径</a:t>
            </a:r>
          </a:p>
        </p:txBody>
      </p:sp>
      <p:sp>
        <p:nvSpPr>
          <p:cNvPr id="156688" name="Text Box 16"/>
          <p:cNvSpPr txBox="1">
            <a:spLocks noChangeArrowheads="1"/>
          </p:cNvSpPr>
          <p:nvPr/>
        </p:nvSpPr>
        <p:spPr bwMode="auto">
          <a:xfrm>
            <a:off x="395288" y="3575050"/>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zh-CN" sz="2400">
                <a:latin typeface="Times New Roman" pitchFamily="18" charset="0"/>
              </a:rPr>
              <a:t>(</a:t>
            </a:r>
            <a:r>
              <a:rPr kumimoji="1" lang="en-US" altLang="zh-CN" sz="2400">
                <a:latin typeface="Times New Roman" pitchFamily="18" charset="0"/>
              </a:rPr>
              <a:t>I)</a:t>
            </a:r>
          </a:p>
        </p:txBody>
      </p:sp>
      <p:sp>
        <p:nvSpPr>
          <p:cNvPr id="156689" name="Line 17"/>
          <p:cNvSpPr>
            <a:spLocks noChangeShapeType="1"/>
          </p:cNvSpPr>
          <p:nvPr/>
        </p:nvSpPr>
        <p:spPr bwMode="auto">
          <a:xfrm>
            <a:off x="6553200" y="2168525"/>
            <a:ext cx="0" cy="25146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90" name="Line 18"/>
          <p:cNvSpPr>
            <a:spLocks noChangeShapeType="1"/>
          </p:cNvSpPr>
          <p:nvPr/>
        </p:nvSpPr>
        <p:spPr bwMode="auto">
          <a:xfrm>
            <a:off x="3429000" y="5064125"/>
            <a:ext cx="19050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91" name="Text Box 19"/>
          <p:cNvSpPr txBox="1">
            <a:spLocks noChangeArrowheads="1"/>
          </p:cNvSpPr>
          <p:nvPr/>
        </p:nvSpPr>
        <p:spPr bwMode="auto">
          <a:xfrm>
            <a:off x="3657600" y="4530725"/>
            <a:ext cx="154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400">
                <a:solidFill>
                  <a:schemeClr val="tx1"/>
                </a:solidFill>
              </a:rPr>
              <a:t>恒温过程</a:t>
            </a:r>
          </a:p>
        </p:txBody>
      </p:sp>
      <p:sp>
        <p:nvSpPr>
          <p:cNvPr id="156693" name="Text Box 21"/>
          <p:cNvSpPr txBox="1">
            <a:spLocks noChangeArrowheads="1"/>
          </p:cNvSpPr>
          <p:nvPr/>
        </p:nvSpPr>
        <p:spPr bwMode="auto">
          <a:xfrm>
            <a:off x="6707188" y="2625725"/>
            <a:ext cx="54927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eaLnBrk="0" hangingPunct="0"/>
            <a:r>
              <a:rPr kumimoji="1" lang="zh-CN" altLang="en-US" sz="2400">
                <a:solidFill>
                  <a:schemeClr val="tx1"/>
                </a:solidFill>
              </a:rPr>
              <a:t>恒压过程</a:t>
            </a:r>
          </a:p>
        </p:txBody>
      </p:sp>
      <p:sp>
        <p:nvSpPr>
          <p:cNvPr id="156695" name="Line 23"/>
          <p:cNvSpPr>
            <a:spLocks noChangeShapeType="1"/>
          </p:cNvSpPr>
          <p:nvPr/>
        </p:nvSpPr>
        <p:spPr bwMode="auto">
          <a:xfrm>
            <a:off x="2514600" y="2168525"/>
            <a:ext cx="3733800" cy="2438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96" name="Text Box 24"/>
          <p:cNvSpPr txBox="1">
            <a:spLocks noChangeArrowheads="1"/>
          </p:cNvSpPr>
          <p:nvPr/>
        </p:nvSpPr>
        <p:spPr bwMode="auto">
          <a:xfrm>
            <a:off x="3567113" y="2417763"/>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400"/>
              <a:t>实</a:t>
            </a:r>
          </a:p>
        </p:txBody>
      </p:sp>
      <p:sp>
        <p:nvSpPr>
          <p:cNvPr id="156697" name="Text Box 25"/>
          <p:cNvSpPr txBox="1">
            <a:spLocks noChangeArrowheads="1"/>
          </p:cNvSpPr>
          <p:nvPr/>
        </p:nvSpPr>
        <p:spPr bwMode="auto">
          <a:xfrm>
            <a:off x="4176713" y="2722563"/>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400"/>
              <a:t>际</a:t>
            </a:r>
          </a:p>
        </p:txBody>
      </p:sp>
      <p:sp>
        <p:nvSpPr>
          <p:cNvPr id="156698" name="Text Box 26"/>
          <p:cNvSpPr txBox="1">
            <a:spLocks noChangeArrowheads="1"/>
          </p:cNvSpPr>
          <p:nvPr/>
        </p:nvSpPr>
        <p:spPr bwMode="auto">
          <a:xfrm>
            <a:off x="4633913" y="3027363"/>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400"/>
              <a:t>过</a:t>
            </a:r>
          </a:p>
        </p:txBody>
      </p:sp>
      <p:sp>
        <p:nvSpPr>
          <p:cNvPr id="156699" name="Text Box 27"/>
          <p:cNvSpPr txBox="1">
            <a:spLocks noChangeArrowheads="1"/>
          </p:cNvSpPr>
          <p:nvPr/>
        </p:nvSpPr>
        <p:spPr bwMode="auto">
          <a:xfrm>
            <a:off x="5243513" y="3484563"/>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400"/>
              <a:t>程</a:t>
            </a:r>
          </a:p>
        </p:txBody>
      </p:sp>
      <p:sp>
        <p:nvSpPr>
          <p:cNvPr id="156700" name="Text Box 28"/>
          <p:cNvSpPr txBox="1">
            <a:spLocks noChangeArrowheads="1"/>
          </p:cNvSpPr>
          <p:nvPr/>
        </p:nvSpPr>
        <p:spPr bwMode="auto">
          <a:xfrm>
            <a:off x="1619250" y="5734050"/>
            <a:ext cx="52736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20000"/>
              </a:spcBef>
              <a:buClr>
                <a:schemeClr val="tx2"/>
              </a:buClr>
            </a:pPr>
            <a:r>
              <a:rPr kumimoji="1" lang="en-US" altLang="zh-CN">
                <a:latin typeface="Times New Roman" pitchFamily="18" charset="0"/>
              </a:rPr>
              <a:t> </a:t>
            </a:r>
            <a:r>
              <a:rPr kumimoji="1" lang="zh-CN" altLang="en-US">
                <a:latin typeface="Times New Roman" pitchFamily="18" charset="0"/>
              </a:rPr>
              <a:t>实际过程与完成过程的不同途径</a:t>
            </a:r>
            <a:endParaRPr kumimoji="1" lang="zh-CN" altLang="en-US" sz="2400"/>
          </a:p>
        </p:txBody>
      </p:sp>
      <p:sp>
        <p:nvSpPr>
          <p:cNvPr id="156701" name="Text Box 29"/>
          <p:cNvSpPr txBox="1">
            <a:spLocks noChangeArrowheads="1"/>
          </p:cNvSpPr>
          <p:nvPr/>
        </p:nvSpPr>
        <p:spPr bwMode="auto">
          <a:xfrm>
            <a:off x="7956550" y="2708275"/>
            <a:ext cx="54927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eaLnBrk="0" hangingPunct="0"/>
            <a:r>
              <a:rPr kumimoji="1" lang="zh-CN" altLang="en-US" sz="2400"/>
              <a:t>途径</a:t>
            </a:r>
            <a:endParaRPr kumimoji="1" lang="zh-CN" altLang="en-US"/>
          </a:p>
        </p:txBody>
      </p:sp>
      <p:sp>
        <p:nvSpPr>
          <p:cNvPr id="156702" name="Text Box 30"/>
          <p:cNvSpPr txBox="1">
            <a:spLocks noChangeArrowheads="1"/>
          </p:cNvSpPr>
          <p:nvPr/>
        </p:nvSpPr>
        <p:spPr bwMode="auto">
          <a:xfrm>
            <a:off x="7977188" y="335915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en-US" altLang="zh-CN" sz="2400">
                <a:latin typeface="Times New Roman" pitchFamily="18" charset="0"/>
              </a:rPr>
              <a:t>(II)</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B384BEC-9ADB-449E-9CF0-7EE74BB5DCD4}" type="slidenum">
              <a:rPr lang="en-US" altLang="zh-CN"/>
              <a:pPr/>
              <a:t>16</a:t>
            </a:fld>
            <a:endParaRPr lang="en-US" altLang="zh-CN"/>
          </a:p>
        </p:txBody>
      </p:sp>
      <p:sp>
        <p:nvSpPr>
          <p:cNvPr id="157698" name="Text Box 2"/>
          <p:cNvSpPr txBox="1">
            <a:spLocks noChangeArrowheads="1"/>
          </p:cNvSpPr>
          <p:nvPr/>
        </p:nvSpPr>
        <p:spPr bwMode="auto">
          <a:xfrm>
            <a:off x="539750" y="2060575"/>
            <a:ext cx="8064500" cy="267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20000"/>
              </a:lnSpc>
            </a:pPr>
            <a:r>
              <a:rPr kumimoji="1" lang="zh-CN" altLang="en-US" sz="3200">
                <a:solidFill>
                  <a:schemeClr val="tx1"/>
                </a:solidFill>
                <a:latin typeface="Times New Roman" pitchFamily="18" charset="0"/>
              </a:rPr>
              <a:t>热（</a:t>
            </a:r>
            <a:r>
              <a:rPr kumimoji="1" lang="en-US" altLang="zh-CN" sz="3200">
                <a:solidFill>
                  <a:schemeClr val="tx1"/>
                </a:solidFill>
                <a:latin typeface="Times New Roman" pitchFamily="18" charset="0"/>
              </a:rPr>
              <a:t>Heat</a:t>
            </a:r>
            <a:r>
              <a:rPr kumimoji="1" lang="zh-CN" altLang="en-US" sz="3200">
                <a:solidFill>
                  <a:schemeClr val="tx1"/>
                </a:solidFill>
                <a:latin typeface="Times New Roman" pitchFamily="18" charset="0"/>
              </a:rPr>
              <a:t>）：</a:t>
            </a:r>
            <a:r>
              <a:rPr kumimoji="1" lang="zh-CN" altLang="en-US" sz="3200">
                <a:latin typeface="Times New Roman" pitchFamily="18" charset="0"/>
              </a:rPr>
              <a:t>系统与环境之间由于存在温差而传递的能量。</a:t>
            </a:r>
          </a:p>
          <a:p>
            <a:pPr algn="l">
              <a:lnSpc>
                <a:spcPct val="120000"/>
              </a:lnSpc>
            </a:pPr>
            <a:r>
              <a:rPr kumimoji="1" lang="zh-CN" altLang="en-US" sz="3200">
                <a:solidFill>
                  <a:schemeClr val="tx1"/>
                </a:solidFill>
                <a:latin typeface="Times New Roman" pitchFamily="18" charset="0"/>
              </a:rPr>
              <a:t>                </a:t>
            </a:r>
            <a:r>
              <a:rPr kumimoji="1" lang="zh-CN" altLang="en-US" sz="3200">
                <a:latin typeface="Times New Roman" pitchFamily="18" charset="0"/>
              </a:rPr>
              <a:t>系统吸热</a:t>
            </a:r>
            <a:r>
              <a:rPr kumimoji="1" lang="en-US" altLang="zh-CN" sz="3200">
                <a:latin typeface="Times New Roman" pitchFamily="18" charset="0"/>
              </a:rPr>
              <a:t>: </a:t>
            </a:r>
            <a:r>
              <a:rPr kumimoji="1" lang="en-US" altLang="zh-CN" sz="3200" i="1">
                <a:solidFill>
                  <a:schemeClr val="tx1"/>
                </a:solidFill>
                <a:latin typeface="Times New Roman" pitchFamily="18" charset="0"/>
              </a:rPr>
              <a:t>Q </a:t>
            </a:r>
            <a:r>
              <a:rPr kumimoji="1" lang="en-US" altLang="zh-CN" sz="3200">
                <a:solidFill>
                  <a:schemeClr val="tx1"/>
                </a:solidFill>
                <a:latin typeface="Times New Roman" pitchFamily="18" charset="0"/>
              </a:rPr>
              <a:t>&gt;0</a:t>
            </a:r>
            <a:r>
              <a:rPr kumimoji="1" lang="zh-CN" altLang="en-US" sz="3200">
                <a:latin typeface="Times New Roman" pitchFamily="18" charset="0"/>
              </a:rPr>
              <a:t>；</a:t>
            </a:r>
          </a:p>
          <a:p>
            <a:pPr algn="l">
              <a:lnSpc>
                <a:spcPct val="120000"/>
              </a:lnSpc>
              <a:spcBef>
                <a:spcPct val="50000"/>
              </a:spcBef>
            </a:pPr>
            <a:r>
              <a:rPr kumimoji="1" lang="zh-CN" altLang="en-US" sz="3200">
                <a:latin typeface="Times New Roman" pitchFamily="18" charset="0"/>
              </a:rPr>
              <a:t>                系统放热</a:t>
            </a:r>
            <a:r>
              <a:rPr kumimoji="1" lang="en-US" altLang="zh-CN" sz="3200">
                <a:latin typeface="Times New Roman" pitchFamily="18" charset="0"/>
              </a:rPr>
              <a:t>: </a:t>
            </a:r>
            <a:r>
              <a:rPr kumimoji="1" lang="en-US" altLang="zh-CN" sz="3200" i="1">
                <a:solidFill>
                  <a:schemeClr val="tx1"/>
                </a:solidFill>
                <a:latin typeface="Times New Roman" pitchFamily="18" charset="0"/>
              </a:rPr>
              <a:t>Q</a:t>
            </a:r>
            <a:r>
              <a:rPr kumimoji="1" lang="en-US" altLang="zh-CN" sz="3200">
                <a:solidFill>
                  <a:schemeClr val="tx1"/>
                </a:solidFill>
                <a:latin typeface="Times New Roman" pitchFamily="18" charset="0"/>
              </a:rPr>
              <a:t> &lt;0</a:t>
            </a:r>
            <a:r>
              <a:rPr kumimoji="1" lang="zh-CN" altLang="en-US" sz="3200">
                <a:latin typeface="Times New Roman" pitchFamily="18" charset="0"/>
              </a:rPr>
              <a:t>。</a:t>
            </a:r>
          </a:p>
        </p:txBody>
      </p:sp>
      <p:sp>
        <p:nvSpPr>
          <p:cNvPr id="157700" name="Text Box 4"/>
          <p:cNvSpPr txBox="1">
            <a:spLocks noChangeArrowheads="1"/>
          </p:cNvSpPr>
          <p:nvPr/>
        </p:nvSpPr>
        <p:spPr bwMode="auto">
          <a:xfrm>
            <a:off x="444500" y="503238"/>
            <a:ext cx="8304213"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75000"/>
              </a:lnSpc>
            </a:pPr>
            <a:r>
              <a:rPr lang="en-US" altLang="zh-CN" sz="4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2.2 </a:t>
            </a:r>
            <a:r>
              <a:rPr lang="zh-CN" altLang="en-US" sz="4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热力学第一定律     </a:t>
            </a:r>
          </a:p>
        </p:txBody>
      </p:sp>
      <p:sp>
        <p:nvSpPr>
          <p:cNvPr id="157702" name="Text Box 6"/>
          <p:cNvSpPr txBox="1">
            <a:spLocks noChangeArrowheads="1"/>
          </p:cNvSpPr>
          <p:nvPr/>
        </p:nvSpPr>
        <p:spPr bwMode="auto">
          <a:xfrm>
            <a:off x="684213" y="1268413"/>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1" lang="zh-CN" altLang="en-US" sz="3600" dirty="0">
                <a:solidFill>
                  <a:schemeClr val="tx2"/>
                </a:solidFill>
                <a:latin typeface="Times New Roman" pitchFamily="18" charset="0"/>
                <a:ea typeface="黑体" pitchFamily="2" charset="-122"/>
              </a:rPr>
              <a:t>一、热和功</a:t>
            </a:r>
          </a:p>
        </p:txBody>
      </p:sp>
      <p:sp>
        <p:nvSpPr>
          <p:cNvPr id="157704" name="Line 8"/>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animEffect transition="in" filter="wipe(left)">
                                      <p:cBhvr>
                                        <p:cTn id="7" dur="500"/>
                                        <p:tgtEl>
                                          <p:spTgt spid="157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7698">
                                            <p:txEl>
                                              <p:pRg st="1" end="1"/>
                                            </p:txEl>
                                          </p:spTgt>
                                        </p:tgtEl>
                                        <p:attrNameLst>
                                          <p:attrName>style.visibility</p:attrName>
                                        </p:attrNameLst>
                                      </p:cBhvr>
                                      <p:to>
                                        <p:strVal val="visible"/>
                                      </p:to>
                                    </p:set>
                                    <p:animEffect transition="in" filter="wipe(left)">
                                      <p:cBhvr>
                                        <p:cTn id="12" dur="500"/>
                                        <p:tgtEl>
                                          <p:spTgt spid="157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698">
                                            <p:txEl>
                                              <p:pRg st="2" end="2"/>
                                            </p:txEl>
                                          </p:spTgt>
                                        </p:tgtEl>
                                        <p:attrNameLst>
                                          <p:attrName>style.visibility</p:attrName>
                                        </p:attrNameLst>
                                      </p:cBhvr>
                                      <p:to>
                                        <p:strVal val="visible"/>
                                      </p:to>
                                    </p:set>
                                    <p:animEffect transition="in" filter="wipe(left)">
                                      <p:cBhvr>
                                        <p:cTn id="17" dur="500"/>
                                        <p:tgtEl>
                                          <p:spTgt spid="1576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2E6C195B-647A-468C-9729-07AE13D4E4A3}" type="slidenum">
              <a:rPr lang="en-US" altLang="zh-CN"/>
              <a:pPr/>
              <a:t>17</a:t>
            </a:fld>
            <a:endParaRPr lang="en-US" altLang="zh-CN"/>
          </a:p>
        </p:txBody>
      </p:sp>
      <p:sp>
        <p:nvSpPr>
          <p:cNvPr id="158722" name="Rectangle 2"/>
          <p:cNvSpPr>
            <a:spLocks noChangeArrowheads="1"/>
          </p:cNvSpPr>
          <p:nvPr/>
        </p:nvSpPr>
        <p:spPr bwMode="auto">
          <a:xfrm>
            <a:off x="827088" y="549275"/>
            <a:ext cx="7710487" cy="2354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zh-CN" altLang="en-US" sz="3200">
                <a:solidFill>
                  <a:schemeClr val="tx1"/>
                </a:solidFill>
                <a:latin typeface="Times New Roman" pitchFamily="18" charset="0"/>
              </a:rPr>
              <a:t>功</a:t>
            </a:r>
            <a:r>
              <a:rPr kumimoji="1" lang="en-US" altLang="zh-CN" sz="3200">
                <a:solidFill>
                  <a:schemeClr val="tx1"/>
                </a:solidFill>
                <a:latin typeface="Times New Roman" pitchFamily="18" charset="0"/>
              </a:rPr>
              <a:t>( </a:t>
            </a:r>
            <a:r>
              <a:rPr kumimoji="1" lang="en-US" altLang="zh-CN" sz="3200" i="1">
                <a:solidFill>
                  <a:schemeClr val="tx1"/>
                </a:solidFill>
                <a:latin typeface="Times New Roman" pitchFamily="18" charset="0"/>
              </a:rPr>
              <a:t>W </a:t>
            </a:r>
            <a:r>
              <a:rPr kumimoji="1" lang="en-US" altLang="zh-CN" sz="3200">
                <a:solidFill>
                  <a:schemeClr val="tx1"/>
                </a:solidFill>
                <a:latin typeface="Times New Roman" pitchFamily="18" charset="0"/>
              </a:rPr>
              <a:t> )</a:t>
            </a:r>
            <a:r>
              <a:rPr kumimoji="1" lang="zh-CN" altLang="en-US" sz="3200">
                <a:solidFill>
                  <a:schemeClr val="tx1"/>
                </a:solidFill>
                <a:latin typeface="Times New Roman" pitchFamily="18" charset="0"/>
              </a:rPr>
              <a:t>：</a:t>
            </a:r>
            <a:r>
              <a:rPr kumimoji="1" lang="zh-CN" altLang="en-US" sz="3200">
                <a:latin typeface="Times New Roman" pitchFamily="18" charset="0"/>
              </a:rPr>
              <a:t>系统与环境之间除热之外以</a:t>
            </a:r>
            <a:r>
              <a:rPr kumimoji="1" lang="zh-CN" altLang="en-US" sz="3200">
                <a:solidFill>
                  <a:schemeClr val="tx1"/>
                </a:solidFill>
                <a:latin typeface="Times New Roman" pitchFamily="18" charset="0"/>
              </a:rPr>
              <a:t>其它形式</a:t>
            </a:r>
            <a:r>
              <a:rPr kumimoji="1" lang="zh-CN" altLang="en-US" sz="3200">
                <a:latin typeface="Times New Roman" pitchFamily="18" charset="0"/>
              </a:rPr>
              <a:t>传递的能量 。                                       </a:t>
            </a:r>
          </a:p>
          <a:p>
            <a:pPr algn="l">
              <a:spcBef>
                <a:spcPct val="50000"/>
              </a:spcBef>
            </a:pPr>
            <a:r>
              <a:rPr kumimoji="1" lang="zh-CN" altLang="en-US" sz="3200">
                <a:solidFill>
                  <a:schemeClr val="tx1"/>
                </a:solidFill>
              </a:rPr>
              <a:t>        </a:t>
            </a:r>
            <a:r>
              <a:rPr kumimoji="1" lang="zh-CN" altLang="en-US">
                <a:latin typeface="Times New Roman" pitchFamily="18" charset="0"/>
              </a:rPr>
              <a:t>系统对环境做功，</a:t>
            </a:r>
            <a:r>
              <a:rPr kumimoji="1" lang="en-US" altLang="zh-CN" i="1">
                <a:solidFill>
                  <a:schemeClr val="tx1"/>
                </a:solidFill>
                <a:latin typeface="Times New Roman" pitchFamily="18" charset="0"/>
              </a:rPr>
              <a:t>W</a:t>
            </a:r>
            <a:r>
              <a:rPr kumimoji="1" lang="en-US" altLang="zh-CN">
                <a:solidFill>
                  <a:schemeClr val="tx1"/>
                </a:solidFill>
                <a:latin typeface="Times New Roman" pitchFamily="18" charset="0"/>
              </a:rPr>
              <a:t>&lt;0</a:t>
            </a:r>
            <a:r>
              <a:rPr kumimoji="1" lang="zh-CN" altLang="en-US">
                <a:latin typeface="Times New Roman" pitchFamily="18" charset="0"/>
              </a:rPr>
              <a:t>（失功）；</a:t>
            </a:r>
          </a:p>
          <a:p>
            <a:pPr algn="l">
              <a:lnSpc>
                <a:spcPct val="80000"/>
              </a:lnSpc>
              <a:spcBef>
                <a:spcPct val="50000"/>
              </a:spcBef>
            </a:pPr>
            <a:r>
              <a:rPr kumimoji="1" lang="zh-CN" altLang="en-US">
                <a:latin typeface="Times New Roman" pitchFamily="18" charset="0"/>
              </a:rPr>
              <a:t>          环境对系统做功，</a:t>
            </a:r>
            <a:r>
              <a:rPr kumimoji="1" lang="en-US" altLang="zh-CN" i="1">
                <a:solidFill>
                  <a:schemeClr val="tx1"/>
                </a:solidFill>
                <a:latin typeface="Times New Roman" pitchFamily="18" charset="0"/>
              </a:rPr>
              <a:t>W</a:t>
            </a:r>
            <a:r>
              <a:rPr kumimoji="1" lang="en-US" altLang="zh-CN">
                <a:solidFill>
                  <a:schemeClr val="tx1"/>
                </a:solidFill>
                <a:latin typeface="Times New Roman" pitchFamily="18" charset="0"/>
              </a:rPr>
              <a:t>&gt;0</a:t>
            </a:r>
            <a:r>
              <a:rPr kumimoji="1" lang="zh-CN" altLang="en-US">
                <a:latin typeface="Times New Roman" pitchFamily="18" charset="0"/>
              </a:rPr>
              <a:t>（得功）。</a:t>
            </a:r>
          </a:p>
        </p:txBody>
      </p:sp>
      <p:sp>
        <p:nvSpPr>
          <p:cNvPr id="158741" name="AutoShape 21"/>
          <p:cNvSpPr>
            <a:spLocks noChangeArrowheads="1"/>
          </p:cNvSpPr>
          <p:nvPr/>
        </p:nvSpPr>
        <p:spPr bwMode="auto">
          <a:xfrm>
            <a:off x="1692275" y="3284538"/>
            <a:ext cx="4608513" cy="1746250"/>
          </a:xfrm>
          <a:prstGeom prst="cloudCallout">
            <a:avLst>
              <a:gd name="adj1" fmla="val 9801"/>
              <a:gd name="adj2" fmla="val -70454"/>
            </a:avLst>
          </a:prstGeom>
          <a:solidFill>
            <a:srgbClr val="FFFF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i="1" dirty="0">
                <a:latin typeface="Times New Roman" pitchFamily="18" charset="0"/>
                <a:ea typeface="黑体" pitchFamily="2" charset="-122"/>
              </a:rPr>
              <a:t>Q</a:t>
            </a:r>
            <a:r>
              <a:rPr kumimoji="1" lang="zh-CN" altLang="en-US" i="1" dirty="0">
                <a:latin typeface="Times New Roman" pitchFamily="18" charset="0"/>
                <a:ea typeface="黑体" pitchFamily="2" charset="-122"/>
              </a:rPr>
              <a:t>、</a:t>
            </a:r>
            <a:r>
              <a:rPr kumimoji="1" lang="en-US" altLang="zh-CN" i="1" dirty="0">
                <a:latin typeface="Times New Roman" pitchFamily="18" charset="0"/>
                <a:ea typeface="黑体" pitchFamily="2" charset="-122"/>
              </a:rPr>
              <a:t>W</a:t>
            </a:r>
            <a:r>
              <a:rPr kumimoji="1" lang="zh-CN" altLang="en-US" dirty="0">
                <a:latin typeface="Times New Roman" pitchFamily="18" charset="0"/>
                <a:ea typeface="黑体" pitchFamily="2" charset="-122"/>
              </a:rPr>
              <a:t>：</a:t>
            </a:r>
            <a:r>
              <a:rPr kumimoji="1" lang="zh-CN" altLang="en-US" dirty="0">
                <a:latin typeface="仿宋" pitchFamily="49" charset="-122"/>
                <a:ea typeface="仿宋" pitchFamily="49" charset="-122"/>
              </a:rPr>
              <a:t>得到为正      </a:t>
            </a:r>
          </a:p>
          <a:p>
            <a:r>
              <a:rPr kumimoji="1" lang="zh-CN" altLang="en-US" dirty="0">
                <a:latin typeface="仿宋" pitchFamily="49" charset="-122"/>
                <a:ea typeface="仿宋" pitchFamily="49" charset="-122"/>
              </a:rPr>
              <a:t>    失去为负</a:t>
            </a:r>
          </a:p>
        </p:txBody>
      </p:sp>
      <p:sp>
        <p:nvSpPr>
          <p:cNvPr id="158743" name="Rectangle 23"/>
          <p:cNvSpPr>
            <a:spLocks noRot="1" noChangeArrowheads="1"/>
          </p:cNvSpPr>
          <p:nvPr/>
        </p:nvSpPr>
        <p:spPr bwMode="auto">
          <a:xfrm>
            <a:off x="684213" y="5157788"/>
            <a:ext cx="748823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algn="l">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lgn="l">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algn="l">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lgn="l">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fontAlgn="base">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fontAlgn="base">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fontAlgn="base">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fontAlgn="base">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r>
              <a:rPr lang="zh-CN" altLang="en-US">
                <a:solidFill>
                  <a:srgbClr val="000000"/>
                </a:solidFill>
                <a:latin typeface="宋体" pitchFamily="2" charset="-122"/>
              </a:rPr>
              <a:t>热和功不是状态函数，不取决于过程的始、终态，而与途径有关。 </a:t>
            </a:r>
            <a:endParaRPr lang="zh-CN" altLang="en-US">
              <a:solidFill>
                <a:srgbClr val="00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8722">
                                            <p:txEl>
                                              <p:pRg st="1" end="1"/>
                                            </p:txEl>
                                          </p:spTgt>
                                        </p:tgtEl>
                                        <p:attrNameLst>
                                          <p:attrName>style.visibility</p:attrName>
                                        </p:attrNameLst>
                                      </p:cBhvr>
                                      <p:to>
                                        <p:strVal val="visible"/>
                                      </p:to>
                                    </p:set>
                                    <p:animEffect transition="in" filter="box(in)">
                                      <p:cBhvr>
                                        <p:cTn id="7" dur="500"/>
                                        <p:tgtEl>
                                          <p:spTgt spid="158722">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8722">
                                            <p:txEl>
                                              <p:pRg st="2" end="2"/>
                                            </p:txEl>
                                          </p:spTgt>
                                        </p:tgtEl>
                                        <p:attrNameLst>
                                          <p:attrName>style.visibility</p:attrName>
                                        </p:attrNameLst>
                                      </p:cBhvr>
                                      <p:to>
                                        <p:strVal val="visible"/>
                                      </p:to>
                                    </p:set>
                                    <p:animEffect transition="in" filter="box(in)">
                                      <p:cBhvr>
                                        <p:cTn id="10" dur="500"/>
                                        <p:tgtEl>
                                          <p:spTgt spid="158722">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8741"/>
                                        </p:tgtEl>
                                        <p:attrNameLst>
                                          <p:attrName>style.visibility</p:attrName>
                                        </p:attrNameLst>
                                      </p:cBhvr>
                                      <p:to>
                                        <p:strVal val="visible"/>
                                      </p:to>
                                    </p:set>
                                    <p:animEffect transition="in" filter="box(in)">
                                      <p:cBhvr>
                                        <p:cTn id="15" dur="500"/>
                                        <p:tgtEl>
                                          <p:spTgt spid="158741"/>
                                        </p:tgtEl>
                                      </p:cBhvr>
                                    </p:animEffect>
                                  </p:childTnLst>
                                </p:cTn>
                              </p:par>
                            </p:childTnLst>
                          </p:cTn>
                        </p:par>
                        <p:par>
                          <p:cTn id="16" fill="hold" nodeType="afterGroup">
                            <p:stCondLst>
                              <p:cond delay="500"/>
                            </p:stCondLst>
                            <p:childTnLst>
                              <p:par>
                                <p:cTn id="17" presetID="8" presetClass="entr" presetSubtype="16" fill="hold" grpId="0" nodeType="afterEffect">
                                  <p:stCondLst>
                                    <p:cond delay="0"/>
                                  </p:stCondLst>
                                  <p:childTnLst>
                                    <p:set>
                                      <p:cBhvr>
                                        <p:cTn id="18" dur="1" fill="hold">
                                          <p:stCondLst>
                                            <p:cond delay="0"/>
                                          </p:stCondLst>
                                        </p:cTn>
                                        <p:tgtEl>
                                          <p:spTgt spid="158743"/>
                                        </p:tgtEl>
                                        <p:attrNameLst>
                                          <p:attrName>style.visibility</p:attrName>
                                        </p:attrNameLst>
                                      </p:cBhvr>
                                      <p:to>
                                        <p:strVal val="visible"/>
                                      </p:to>
                                    </p:set>
                                    <p:animEffect transition="in" filter="diamond(in)">
                                      <p:cBhvr>
                                        <p:cTn id="19" dur="2000"/>
                                        <p:tgtEl>
                                          <p:spTgt spid="158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1" grpId="0" animBg="1"/>
      <p:bldP spid="1587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fld id="{A9631497-43BB-40E3-BCE4-F94FA2DC5179}" type="slidenum">
              <a:rPr lang="en-US" altLang="zh-CN"/>
              <a:pPr/>
              <a:t>18</a:t>
            </a:fld>
            <a:endParaRPr lang="en-US" altLang="zh-CN"/>
          </a:p>
        </p:txBody>
      </p:sp>
      <p:sp>
        <p:nvSpPr>
          <p:cNvPr id="159748" name="Text Box 4"/>
          <p:cNvSpPr txBox="1">
            <a:spLocks noChangeArrowheads="1"/>
          </p:cNvSpPr>
          <p:nvPr/>
        </p:nvSpPr>
        <p:spPr bwMode="auto">
          <a:xfrm>
            <a:off x="628348" y="4983956"/>
            <a:ext cx="502377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57200" indent="-457200" algn="l">
              <a:spcBef>
                <a:spcPct val="50000"/>
              </a:spcBef>
              <a:buClr>
                <a:srgbClr val="C00000"/>
              </a:buClr>
              <a:buFont typeface="Wingdings" pitchFamily="2" charset="2"/>
              <a:buChar char="u"/>
            </a:pPr>
            <a:r>
              <a:rPr kumimoji="1" lang="zh-CN" altLang="en-US" dirty="0">
                <a:latin typeface="Times New Roman" pitchFamily="18" charset="0"/>
              </a:rPr>
              <a:t>非体积功</a:t>
            </a:r>
            <a:r>
              <a:rPr kumimoji="1" lang="en-US" altLang="zh-CN" dirty="0">
                <a:latin typeface="Times New Roman" pitchFamily="18" charset="0"/>
              </a:rPr>
              <a:t>:</a:t>
            </a:r>
            <a:r>
              <a:rPr kumimoji="1" lang="zh-CN" altLang="en-US" dirty="0">
                <a:latin typeface="Times New Roman" pitchFamily="18" charset="0"/>
              </a:rPr>
              <a:t>如电功、机械功</a:t>
            </a:r>
          </a:p>
        </p:txBody>
      </p:sp>
      <p:sp>
        <p:nvSpPr>
          <p:cNvPr id="159765" name="Text Box 21"/>
          <p:cNvSpPr txBox="1">
            <a:spLocks noChangeArrowheads="1"/>
          </p:cNvSpPr>
          <p:nvPr/>
        </p:nvSpPr>
        <p:spPr bwMode="auto">
          <a:xfrm>
            <a:off x="2220913" y="568325"/>
            <a:ext cx="3863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3600" u="sng">
                <a:solidFill>
                  <a:schemeClr val="hlink"/>
                </a:solidFill>
                <a:latin typeface="Times New Roman" pitchFamily="18" charset="0"/>
                <a:ea typeface="黑体" pitchFamily="2" charset="-122"/>
              </a:rPr>
              <a:t>关于体积功</a:t>
            </a:r>
          </a:p>
        </p:txBody>
      </p:sp>
      <p:grpSp>
        <p:nvGrpSpPr>
          <p:cNvPr id="2" name="组合 1"/>
          <p:cNvGrpSpPr/>
          <p:nvPr/>
        </p:nvGrpSpPr>
        <p:grpSpPr>
          <a:xfrm>
            <a:off x="5220072" y="1642219"/>
            <a:ext cx="2819400" cy="3082925"/>
            <a:chOff x="5220072" y="1642219"/>
            <a:chExt cx="2819400" cy="3082925"/>
          </a:xfrm>
        </p:grpSpPr>
        <p:sp>
          <p:nvSpPr>
            <p:cNvPr id="159749" name="Line 5"/>
            <p:cNvSpPr>
              <a:spLocks noChangeShapeType="1"/>
            </p:cNvSpPr>
            <p:nvPr/>
          </p:nvSpPr>
          <p:spPr bwMode="auto">
            <a:xfrm>
              <a:off x="5220072" y="2362944"/>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0" name="Line 6"/>
            <p:cNvSpPr>
              <a:spLocks noChangeShapeType="1"/>
            </p:cNvSpPr>
            <p:nvPr/>
          </p:nvSpPr>
          <p:spPr bwMode="auto">
            <a:xfrm>
              <a:off x="5220072" y="4191744"/>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1" name="Line 7"/>
            <p:cNvSpPr>
              <a:spLocks noChangeShapeType="1"/>
            </p:cNvSpPr>
            <p:nvPr/>
          </p:nvSpPr>
          <p:spPr bwMode="auto">
            <a:xfrm>
              <a:off x="5220072" y="2362944"/>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2" name="Rectangle 8"/>
            <p:cNvSpPr>
              <a:spLocks noChangeArrowheads="1"/>
            </p:cNvSpPr>
            <p:nvPr/>
          </p:nvSpPr>
          <p:spPr bwMode="auto">
            <a:xfrm>
              <a:off x="6439272" y="2362944"/>
              <a:ext cx="76200" cy="1828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9753" name="Rectangle 9"/>
            <p:cNvSpPr>
              <a:spLocks noChangeArrowheads="1"/>
            </p:cNvSpPr>
            <p:nvPr/>
          </p:nvSpPr>
          <p:spPr bwMode="auto">
            <a:xfrm>
              <a:off x="7201272" y="2362944"/>
              <a:ext cx="76200" cy="1828800"/>
            </a:xfrm>
            <a:prstGeom prst="rect">
              <a:avLst/>
            </a:prstGeom>
            <a:solidFill>
              <a:schemeClr val="accent1"/>
            </a:solidFill>
            <a:ln w="9525">
              <a:solidFill>
                <a:schemeClr val="tx1"/>
              </a:solidFill>
              <a:prstDash val="sysDot"/>
              <a:miter lim="800000"/>
              <a:headEnd/>
              <a:tailEnd/>
            </a:ln>
          </p:spPr>
          <p:txBody>
            <a:bodyPr wrap="none" anchor="ctr"/>
            <a:lstStyle/>
            <a:p>
              <a:endParaRPr lang="zh-CN" altLang="en-US"/>
            </a:p>
          </p:txBody>
        </p:sp>
        <p:sp>
          <p:nvSpPr>
            <p:cNvPr id="159754" name="Line 10"/>
            <p:cNvSpPr>
              <a:spLocks noChangeShapeType="1"/>
            </p:cNvSpPr>
            <p:nvPr/>
          </p:nvSpPr>
          <p:spPr bwMode="auto">
            <a:xfrm flipH="1">
              <a:off x="6515472" y="3277344"/>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5" name="Text Box 11"/>
            <p:cNvSpPr txBox="1">
              <a:spLocks noChangeArrowheads="1"/>
            </p:cNvSpPr>
            <p:nvPr/>
          </p:nvSpPr>
          <p:spPr bwMode="auto">
            <a:xfrm>
              <a:off x="6515472" y="2667744"/>
              <a:ext cx="9144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3200" i="1">
                  <a:solidFill>
                    <a:schemeClr val="tx1"/>
                  </a:solidFill>
                  <a:latin typeface="Times New Roman" pitchFamily="18" charset="0"/>
                </a:rPr>
                <a:t>p</a:t>
              </a:r>
              <a:r>
                <a:rPr kumimoji="1" lang="en-US" altLang="zh-CN" sz="3200" baseline="-25000">
                  <a:solidFill>
                    <a:schemeClr val="tx1"/>
                  </a:solidFill>
                  <a:latin typeface="Times New Roman" pitchFamily="18" charset="0"/>
                </a:rPr>
                <a:t>ex</a:t>
              </a:r>
              <a:endParaRPr kumimoji="1" lang="en-US" altLang="zh-CN" sz="3200">
                <a:solidFill>
                  <a:schemeClr val="tx1"/>
                </a:solidFill>
                <a:latin typeface="Times New Roman" pitchFamily="18" charset="0"/>
              </a:endParaRPr>
            </a:p>
          </p:txBody>
        </p:sp>
        <p:sp>
          <p:nvSpPr>
            <p:cNvPr id="159756" name="Text Box 12"/>
            <p:cNvSpPr txBox="1">
              <a:spLocks noChangeArrowheads="1"/>
            </p:cNvSpPr>
            <p:nvPr/>
          </p:nvSpPr>
          <p:spPr bwMode="auto">
            <a:xfrm>
              <a:off x="5453435" y="3299569"/>
              <a:ext cx="762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i="1" dirty="0">
                  <a:solidFill>
                    <a:schemeClr val="tx1"/>
                  </a:solidFill>
                  <a:latin typeface="Times New Roman" pitchFamily="18" charset="0"/>
                </a:rPr>
                <a:t>V</a:t>
              </a:r>
              <a:r>
                <a:rPr kumimoji="1" lang="en-US" altLang="zh-CN" baseline="-25000" dirty="0">
                  <a:solidFill>
                    <a:schemeClr val="tx1"/>
                  </a:solidFill>
                  <a:latin typeface="Times New Roman" pitchFamily="18" charset="0"/>
                </a:rPr>
                <a:t>1</a:t>
              </a:r>
              <a:endParaRPr kumimoji="1" lang="en-US" altLang="zh-CN" dirty="0">
                <a:solidFill>
                  <a:schemeClr val="tx1"/>
                </a:solidFill>
                <a:latin typeface="Times New Roman" pitchFamily="18" charset="0"/>
              </a:endParaRPr>
            </a:p>
          </p:txBody>
        </p:sp>
        <p:grpSp>
          <p:nvGrpSpPr>
            <p:cNvPr id="159757" name="Group 13"/>
            <p:cNvGrpSpPr>
              <a:grpSpLocks/>
            </p:cNvGrpSpPr>
            <p:nvPr/>
          </p:nvGrpSpPr>
          <p:grpSpPr bwMode="auto">
            <a:xfrm>
              <a:off x="6439272" y="4191744"/>
              <a:ext cx="762000" cy="304800"/>
              <a:chOff x="4272" y="2112"/>
              <a:chExt cx="480" cy="192"/>
            </a:xfrm>
          </p:grpSpPr>
          <p:sp>
            <p:nvSpPr>
              <p:cNvPr id="159758" name="Line 14"/>
              <p:cNvSpPr>
                <a:spLocks noChangeShapeType="1"/>
              </p:cNvSpPr>
              <p:nvPr/>
            </p:nvSpPr>
            <p:spPr bwMode="auto">
              <a:xfrm>
                <a:off x="4272"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9" name="Line 15"/>
              <p:cNvSpPr>
                <a:spLocks noChangeShapeType="1"/>
              </p:cNvSpPr>
              <p:nvPr/>
            </p:nvSpPr>
            <p:spPr bwMode="auto">
              <a:xfrm>
                <a:off x="4752"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0" name="Line 16"/>
              <p:cNvSpPr>
                <a:spLocks noChangeShapeType="1"/>
              </p:cNvSpPr>
              <p:nvPr/>
            </p:nvSpPr>
            <p:spPr bwMode="auto">
              <a:xfrm>
                <a:off x="4272" y="2208"/>
                <a:ext cx="48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59761" name="Object 17"/>
            <p:cNvGraphicFramePr>
              <a:graphicFrameLocks noChangeAspect="1"/>
            </p:cNvGraphicFramePr>
            <p:nvPr>
              <p:extLst>
                <p:ext uri="{D42A27DB-BD31-4B8C-83A1-F6EECF244321}">
                  <p14:modId xmlns:p14="http://schemas.microsoft.com/office/powerpoint/2010/main" val="4120419836"/>
                </p:ext>
              </p:extLst>
            </p:nvPr>
          </p:nvGraphicFramePr>
          <p:xfrm>
            <a:off x="6744072" y="4344144"/>
            <a:ext cx="188913" cy="381000"/>
          </p:xfrm>
          <a:graphic>
            <a:graphicData uri="http://schemas.openxmlformats.org/presentationml/2006/ole">
              <mc:AlternateContent xmlns:mc="http://schemas.openxmlformats.org/markup-compatibility/2006">
                <mc:Choice xmlns:v="urn:schemas-microsoft-com:vml" Requires="v">
                  <p:oleObj spid="_x0000_s159812" name="公式" r:id="rId3" imgW="88669" imgH="177338" progId="Equation.3">
                    <p:embed/>
                  </p:oleObj>
                </mc:Choice>
                <mc:Fallback>
                  <p:oleObj name="公式" r:id="rId3" imgW="88669" imgH="177338"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072" y="4344144"/>
                          <a:ext cx="188913"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9767" name="Text Box 23"/>
            <p:cNvSpPr txBox="1">
              <a:spLocks noChangeArrowheads="1"/>
            </p:cNvSpPr>
            <p:nvPr/>
          </p:nvSpPr>
          <p:spPr bwMode="auto">
            <a:xfrm>
              <a:off x="6029697" y="1642219"/>
              <a:ext cx="762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i="1" dirty="0">
                  <a:solidFill>
                    <a:schemeClr val="tx1"/>
                  </a:solidFill>
                  <a:latin typeface="Times New Roman" pitchFamily="18" charset="0"/>
                </a:rPr>
                <a:t>V</a:t>
              </a:r>
              <a:r>
                <a:rPr kumimoji="1" lang="en-US" altLang="zh-CN" baseline="-25000" dirty="0">
                  <a:solidFill>
                    <a:schemeClr val="tx1"/>
                  </a:solidFill>
                  <a:latin typeface="Times New Roman" pitchFamily="18" charset="0"/>
                </a:rPr>
                <a:t>2</a:t>
              </a:r>
              <a:endParaRPr kumimoji="1" lang="en-US" altLang="zh-CN" dirty="0">
                <a:solidFill>
                  <a:schemeClr val="tx1"/>
                </a:solidFill>
                <a:latin typeface="Times New Roman" pitchFamily="18" charset="0"/>
              </a:endParaRPr>
            </a:p>
          </p:txBody>
        </p:sp>
      </p:grpSp>
      <p:sp>
        <p:nvSpPr>
          <p:cNvPr id="20" name="Text Box 4"/>
          <p:cNvSpPr txBox="1">
            <a:spLocks noChangeArrowheads="1"/>
          </p:cNvSpPr>
          <p:nvPr/>
        </p:nvSpPr>
        <p:spPr bwMode="auto">
          <a:xfrm>
            <a:off x="755576" y="1481976"/>
            <a:ext cx="4681537" cy="328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Autofit/>
          </a:bodyPr>
          <a:lstStyle/>
          <a:p>
            <a:pPr marL="457200" indent="-457200" algn="l">
              <a:spcBef>
                <a:spcPct val="50000"/>
              </a:spcBef>
              <a:buClr>
                <a:srgbClr val="C00000"/>
              </a:buClr>
              <a:buFont typeface="Wingdings" pitchFamily="2" charset="2"/>
              <a:buChar char="u"/>
            </a:pPr>
            <a:r>
              <a:rPr kumimoji="1" lang="zh-CN" altLang="en-US" dirty="0" smtClean="0">
                <a:latin typeface="Times New Roman" pitchFamily="18" charset="0"/>
              </a:rPr>
              <a:t>体积功</a:t>
            </a:r>
            <a:r>
              <a:rPr kumimoji="1" lang="en-US" altLang="zh-CN" i="1" dirty="0" smtClean="0">
                <a:latin typeface="Times New Roman" pitchFamily="18" charset="0"/>
              </a:rPr>
              <a:t>W</a:t>
            </a:r>
            <a:r>
              <a:rPr kumimoji="1" lang="en-US" altLang="zh-CN" dirty="0" smtClean="0">
                <a:latin typeface="Times New Roman" pitchFamily="18" charset="0"/>
              </a:rPr>
              <a:t>:</a:t>
            </a:r>
          </a:p>
          <a:p>
            <a:pPr algn="l">
              <a:spcBef>
                <a:spcPct val="50000"/>
              </a:spcBef>
            </a:pPr>
            <a:r>
              <a:rPr kumimoji="1" lang="en-US" altLang="zh-CN" dirty="0" smtClean="0">
                <a:latin typeface="Times New Roman" pitchFamily="18" charset="0"/>
              </a:rPr>
              <a:t>W = -</a:t>
            </a:r>
            <a:r>
              <a:rPr kumimoji="1" lang="en-US" altLang="zh-CN" i="1" dirty="0" err="1" smtClean="0">
                <a:latin typeface="Times New Roman" pitchFamily="18" charset="0"/>
              </a:rPr>
              <a:t>F</a:t>
            </a:r>
            <a:r>
              <a:rPr kumimoji="1" lang="en-US" altLang="zh-CN" baseline="-25000" dirty="0" err="1" smtClean="0">
                <a:latin typeface="Times New Roman" pitchFamily="18" charset="0"/>
              </a:rPr>
              <a:t>ex</a:t>
            </a:r>
            <a:r>
              <a:rPr kumimoji="1" lang="zh-CN" altLang="en-US" dirty="0" smtClean="0">
                <a:latin typeface="Times New Roman" pitchFamily="18" charset="0"/>
                <a:sym typeface="Symbol"/>
              </a:rPr>
              <a:t></a:t>
            </a:r>
            <a:r>
              <a:rPr kumimoji="1" lang="en-US" altLang="zh-CN" i="1" dirty="0" smtClean="0">
                <a:latin typeface="Times New Roman" pitchFamily="18" charset="0"/>
              </a:rPr>
              <a:t>l</a:t>
            </a:r>
          </a:p>
          <a:p>
            <a:pPr algn="l">
              <a:spcBef>
                <a:spcPct val="50000"/>
              </a:spcBef>
            </a:pPr>
            <a:r>
              <a:rPr kumimoji="1" lang="en-US" altLang="zh-CN" dirty="0">
                <a:latin typeface="Times New Roman" pitchFamily="18" charset="0"/>
              </a:rPr>
              <a:t> </a:t>
            </a:r>
            <a:r>
              <a:rPr kumimoji="1" lang="en-US" altLang="zh-CN" dirty="0" smtClean="0">
                <a:latin typeface="Times New Roman" pitchFamily="18" charset="0"/>
              </a:rPr>
              <a:t>    = -</a:t>
            </a:r>
            <a:r>
              <a:rPr kumimoji="1" lang="en-US" altLang="zh-CN" i="1" dirty="0" err="1" smtClean="0">
                <a:latin typeface="Times New Roman" pitchFamily="18" charset="0"/>
              </a:rPr>
              <a:t>p</a:t>
            </a:r>
            <a:r>
              <a:rPr kumimoji="1" lang="en-US" altLang="zh-CN" baseline="-25000" dirty="0" err="1" smtClean="0">
                <a:latin typeface="Times New Roman" pitchFamily="18" charset="0"/>
              </a:rPr>
              <a:t>ex</a:t>
            </a:r>
            <a:r>
              <a:rPr kumimoji="1" lang="zh-CN" altLang="en-US" dirty="0">
                <a:latin typeface="Times New Roman" pitchFamily="18" charset="0"/>
                <a:sym typeface="Symbol"/>
              </a:rPr>
              <a:t>  </a:t>
            </a:r>
            <a:r>
              <a:rPr kumimoji="1" lang="en-US" altLang="zh-CN" i="1" dirty="0" smtClean="0">
                <a:latin typeface="Times New Roman" pitchFamily="18" charset="0"/>
              </a:rPr>
              <a:t>A</a:t>
            </a:r>
            <a:r>
              <a:rPr kumimoji="1" lang="zh-CN" altLang="en-US" dirty="0">
                <a:latin typeface="Times New Roman" pitchFamily="18" charset="0"/>
                <a:sym typeface="Symbol"/>
              </a:rPr>
              <a:t>  </a:t>
            </a:r>
            <a:r>
              <a:rPr kumimoji="1" lang="en-US" altLang="zh-CN" i="1" dirty="0" smtClean="0">
                <a:latin typeface="Times New Roman" pitchFamily="18" charset="0"/>
              </a:rPr>
              <a:t>l</a:t>
            </a:r>
          </a:p>
          <a:p>
            <a:pPr algn="l">
              <a:spcBef>
                <a:spcPct val="50000"/>
              </a:spcBef>
            </a:pPr>
            <a:r>
              <a:rPr kumimoji="1" lang="en-US" altLang="zh-CN" i="1" dirty="0">
                <a:latin typeface="Times New Roman" pitchFamily="18" charset="0"/>
              </a:rPr>
              <a:t> </a:t>
            </a:r>
            <a:r>
              <a:rPr kumimoji="1" lang="en-US" altLang="zh-CN" i="1" dirty="0" smtClean="0">
                <a:latin typeface="Times New Roman" pitchFamily="18" charset="0"/>
              </a:rPr>
              <a:t>    = </a:t>
            </a:r>
            <a:r>
              <a:rPr kumimoji="1" lang="en-US" altLang="zh-CN" dirty="0">
                <a:latin typeface="Times New Roman" pitchFamily="18" charset="0"/>
              </a:rPr>
              <a:t>-</a:t>
            </a:r>
            <a:r>
              <a:rPr kumimoji="1" lang="en-US" altLang="zh-CN" i="1" dirty="0" err="1">
                <a:latin typeface="Times New Roman" pitchFamily="18" charset="0"/>
              </a:rPr>
              <a:t>p</a:t>
            </a:r>
            <a:r>
              <a:rPr kumimoji="1" lang="en-US" altLang="zh-CN" baseline="-25000" dirty="0" err="1">
                <a:latin typeface="Times New Roman" pitchFamily="18" charset="0"/>
              </a:rPr>
              <a:t>ex</a:t>
            </a:r>
            <a:r>
              <a:rPr kumimoji="1" lang="zh-CN" altLang="en-US" dirty="0">
                <a:latin typeface="Times New Roman" pitchFamily="18" charset="0"/>
                <a:sym typeface="Symbol"/>
              </a:rPr>
              <a:t>  </a:t>
            </a:r>
            <a:r>
              <a:rPr kumimoji="1" lang="en-US" altLang="zh-CN" dirty="0" smtClean="0">
                <a:latin typeface="Times New Roman" pitchFamily="18" charset="0"/>
                <a:sym typeface="Symbol"/>
              </a:rPr>
              <a:t>(</a:t>
            </a:r>
            <a:r>
              <a:rPr kumimoji="1" lang="en-US" altLang="zh-CN" i="1" dirty="0" smtClean="0">
                <a:latin typeface="Times New Roman" pitchFamily="18" charset="0"/>
                <a:sym typeface="Symbol"/>
              </a:rPr>
              <a:t>V</a:t>
            </a:r>
            <a:r>
              <a:rPr kumimoji="1" lang="en-US" altLang="zh-CN" baseline="-25000" dirty="0" smtClean="0">
                <a:latin typeface="Times New Roman" pitchFamily="18" charset="0"/>
                <a:sym typeface="Symbol"/>
              </a:rPr>
              <a:t>2</a:t>
            </a:r>
            <a:r>
              <a:rPr kumimoji="1" lang="en-US" altLang="zh-CN" dirty="0" smtClean="0">
                <a:latin typeface="Times New Roman" pitchFamily="18" charset="0"/>
                <a:sym typeface="Symbol"/>
              </a:rPr>
              <a:t>-</a:t>
            </a:r>
            <a:r>
              <a:rPr kumimoji="1" lang="en-US" altLang="zh-CN" i="1" dirty="0" smtClean="0">
                <a:latin typeface="Times New Roman" pitchFamily="18" charset="0"/>
                <a:sym typeface="Symbol"/>
              </a:rPr>
              <a:t>V</a:t>
            </a:r>
            <a:r>
              <a:rPr kumimoji="1" lang="en-US" altLang="zh-CN" baseline="-25000" dirty="0" smtClean="0">
                <a:latin typeface="Times New Roman" pitchFamily="18" charset="0"/>
                <a:sym typeface="Symbol"/>
              </a:rPr>
              <a:t>1</a:t>
            </a:r>
            <a:r>
              <a:rPr kumimoji="1" lang="en-US" altLang="zh-CN" dirty="0" smtClean="0">
                <a:latin typeface="Times New Roman" pitchFamily="18" charset="0"/>
                <a:sym typeface="Symbol"/>
              </a:rPr>
              <a:t>)</a:t>
            </a:r>
          </a:p>
          <a:p>
            <a:pPr algn="l">
              <a:spcBef>
                <a:spcPct val="50000"/>
              </a:spcBef>
            </a:pPr>
            <a:r>
              <a:rPr kumimoji="1" lang="en-US" altLang="zh-CN" dirty="0">
                <a:latin typeface="Times New Roman" pitchFamily="18" charset="0"/>
                <a:sym typeface="Symbol"/>
              </a:rPr>
              <a:t> </a:t>
            </a:r>
            <a:r>
              <a:rPr kumimoji="1" lang="en-US" altLang="zh-CN" dirty="0" smtClean="0">
                <a:latin typeface="Times New Roman" pitchFamily="18" charset="0"/>
                <a:sym typeface="Symbol"/>
              </a:rPr>
              <a:t>    = </a:t>
            </a:r>
            <a:r>
              <a:rPr kumimoji="1" lang="en-US" altLang="zh-CN" dirty="0">
                <a:latin typeface="Times New Roman" pitchFamily="18" charset="0"/>
              </a:rPr>
              <a:t>-</a:t>
            </a:r>
            <a:r>
              <a:rPr kumimoji="1" lang="en-US" altLang="zh-CN" i="1" dirty="0" err="1">
                <a:latin typeface="Times New Roman" pitchFamily="18" charset="0"/>
              </a:rPr>
              <a:t>p</a:t>
            </a:r>
            <a:r>
              <a:rPr kumimoji="1" lang="en-US" altLang="zh-CN" baseline="-25000" dirty="0" err="1">
                <a:latin typeface="Times New Roman" pitchFamily="18" charset="0"/>
              </a:rPr>
              <a:t>ex</a:t>
            </a:r>
            <a:r>
              <a:rPr kumimoji="1" lang="zh-CN" altLang="en-US" dirty="0">
                <a:latin typeface="Times New Roman" pitchFamily="18" charset="0"/>
                <a:sym typeface="Symbol"/>
              </a:rPr>
              <a:t>  </a:t>
            </a:r>
            <a:r>
              <a:rPr kumimoji="1" lang="zh-CN" altLang="en-US" dirty="0" smtClean="0">
                <a:latin typeface="Times New Roman" pitchFamily="18" charset="0"/>
                <a:sym typeface="Symbol"/>
              </a:rPr>
              <a:t></a:t>
            </a:r>
            <a:r>
              <a:rPr kumimoji="1" lang="en-US" altLang="zh-CN" i="1" dirty="0" smtClean="0">
                <a:latin typeface="Times New Roman" pitchFamily="18" charset="0"/>
                <a:sym typeface="Symbol"/>
              </a:rPr>
              <a:t>V</a:t>
            </a:r>
            <a:endParaRPr kumimoji="1" lang="en-US" altLang="zh-CN" dirty="0" smtClean="0">
              <a:latin typeface="Times New Roman"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animEffect transition="in" filter="wipe(left)">
                                      <p:cBhvr>
                                        <p:cTn id="7" dur="500"/>
                                        <p:tgtEl>
                                          <p:spTgt spid="1597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2"/>
          </p:nvPr>
        </p:nvSpPr>
        <p:spPr/>
        <p:txBody>
          <a:bodyPr/>
          <a:lstStyle/>
          <a:p>
            <a:fld id="{D38DBE12-F716-4F4B-B7CB-7B0C616469C8}" type="slidenum">
              <a:rPr lang="en-US" altLang="zh-CN"/>
              <a:pPr/>
              <a:t>19</a:t>
            </a:fld>
            <a:endParaRPr lang="en-US" altLang="zh-CN"/>
          </a:p>
        </p:txBody>
      </p:sp>
      <p:sp>
        <p:nvSpPr>
          <p:cNvPr id="161795" name="Text Box 3"/>
          <p:cNvSpPr txBox="1">
            <a:spLocks noChangeArrowheads="1"/>
          </p:cNvSpPr>
          <p:nvPr/>
        </p:nvSpPr>
        <p:spPr bwMode="auto">
          <a:xfrm>
            <a:off x="1331913" y="476250"/>
            <a:ext cx="496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u="sng">
                <a:solidFill>
                  <a:schemeClr val="hlink"/>
                </a:solidFill>
                <a:ea typeface="黑体" pitchFamily="2" charset="-122"/>
              </a:rPr>
              <a:t>热和功与途径的关系</a:t>
            </a:r>
            <a:endParaRPr kumimoji="1" lang="zh-CN" altLang="en-US" sz="3200" u="sng">
              <a:solidFill>
                <a:schemeClr val="hlink"/>
              </a:solidFill>
              <a:latin typeface="Times New Roman" pitchFamily="18" charset="0"/>
              <a:ea typeface="黑体" pitchFamily="2" charset="-122"/>
            </a:endParaRPr>
          </a:p>
        </p:txBody>
      </p:sp>
      <p:grpSp>
        <p:nvGrpSpPr>
          <p:cNvPr id="161797" name="Group 5"/>
          <p:cNvGrpSpPr>
            <a:grpSpLocks/>
          </p:cNvGrpSpPr>
          <p:nvPr/>
        </p:nvGrpSpPr>
        <p:grpSpPr bwMode="auto">
          <a:xfrm>
            <a:off x="7086600" y="304800"/>
            <a:ext cx="1600200" cy="6324600"/>
            <a:chOff x="4368" y="2160"/>
            <a:chExt cx="624" cy="2064"/>
          </a:xfrm>
        </p:grpSpPr>
        <p:grpSp>
          <p:nvGrpSpPr>
            <p:cNvPr id="161798" name="Group 6"/>
            <p:cNvGrpSpPr>
              <a:grpSpLocks/>
            </p:cNvGrpSpPr>
            <p:nvPr/>
          </p:nvGrpSpPr>
          <p:grpSpPr bwMode="auto">
            <a:xfrm>
              <a:off x="4368" y="2208"/>
              <a:ext cx="624" cy="2016"/>
              <a:chOff x="4368" y="2208"/>
              <a:chExt cx="624" cy="2016"/>
            </a:xfrm>
          </p:grpSpPr>
          <p:sp>
            <p:nvSpPr>
              <p:cNvPr id="161799" name="Rectangle 7" descr="深色上对角线"/>
              <p:cNvSpPr>
                <a:spLocks noChangeArrowheads="1"/>
              </p:cNvSpPr>
              <p:nvPr/>
            </p:nvSpPr>
            <p:spPr bwMode="auto">
              <a:xfrm>
                <a:off x="4368" y="3744"/>
                <a:ext cx="624" cy="48"/>
              </a:xfrm>
              <a:prstGeom prst="rect">
                <a:avLst/>
              </a:prstGeom>
              <a:pattFill prst="dkUpDiag">
                <a:fgClr>
                  <a:srgbClr val="000066"/>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0" name="Rectangle 8" descr="深色上对角线"/>
              <p:cNvSpPr>
                <a:spLocks noChangeArrowheads="1"/>
              </p:cNvSpPr>
              <p:nvPr/>
            </p:nvSpPr>
            <p:spPr bwMode="auto">
              <a:xfrm>
                <a:off x="4368" y="2400"/>
                <a:ext cx="624" cy="48"/>
              </a:xfrm>
              <a:prstGeom prst="rect">
                <a:avLst/>
              </a:prstGeom>
              <a:pattFill prst="dkUpDiag">
                <a:fgClr>
                  <a:srgbClr val="000066"/>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1801" name="Group 9"/>
              <p:cNvGrpSpPr>
                <a:grpSpLocks/>
              </p:cNvGrpSpPr>
              <p:nvPr/>
            </p:nvGrpSpPr>
            <p:grpSpPr bwMode="auto">
              <a:xfrm>
                <a:off x="4368" y="2880"/>
                <a:ext cx="624" cy="480"/>
                <a:chOff x="4368" y="2880"/>
                <a:chExt cx="624" cy="480"/>
              </a:xfrm>
            </p:grpSpPr>
            <p:sp>
              <p:nvSpPr>
                <p:cNvPr id="161802" name="Line 10"/>
                <p:cNvSpPr>
                  <a:spLocks noChangeShapeType="1"/>
                </p:cNvSpPr>
                <p:nvPr/>
              </p:nvSpPr>
              <p:spPr bwMode="auto">
                <a:xfrm>
                  <a:off x="4368" y="33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3" name="Line 11"/>
                <p:cNvSpPr>
                  <a:spLocks noChangeShapeType="1"/>
                </p:cNvSpPr>
                <p:nvPr/>
              </p:nvSpPr>
              <p:spPr bwMode="auto">
                <a:xfrm>
                  <a:off x="4896" y="33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4" name="Line 12"/>
                <p:cNvSpPr>
                  <a:spLocks noChangeShapeType="1"/>
                </p:cNvSpPr>
                <p:nvPr/>
              </p:nvSpPr>
              <p:spPr bwMode="auto">
                <a:xfrm>
                  <a:off x="4368" y="288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5" name="Line 13"/>
                <p:cNvSpPr>
                  <a:spLocks noChangeShapeType="1"/>
                </p:cNvSpPr>
                <p:nvPr/>
              </p:nvSpPr>
              <p:spPr bwMode="auto">
                <a:xfrm>
                  <a:off x="4896" y="288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1806" name="Rectangle 14"/>
              <p:cNvSpPr>
                <a:spLocks noChangeArrowheads="1"/>
              </p:cNvSpPr>
              <p:nvPr/>
            </p:nvSpPr>
            <p:spPr bwMode="auto">
              <a:xfrm>
                <a:off x="4368" y="3792"/>
                <a:ext cx="624" cy="432"/>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en-US" altLang="zh-CN" sz="2400">
                    <a:latin typeface="Times New Roman" pitchFamily="18" charset="0"/>
                  </a:rPr>
                  <a:t>4 </a:t>
                </a:r>
                <a:r>
                  <a:rPr kumimoji="1" lang="en-US" altLang="zh-CN" sz="2400">
                    <a:latin typeface="Times New Roman" pitchFamily="18" charset="0"/>
                    <a:sym typeface="Symbol" pitchFamily="18" charset="2"/>
                  </a:rPr>
                  <a:t> 10 </a:t>
                </a:r>
                <a:r>
                  <a:rPr kumimoji="1" lang="en-US" altLang="zh-CN" sz="2400" baseline="30000">
                    <a:latin typeface="Times New Roman" pitchFamily="18" charset="0"/>
                    <a:sym typeface="Symbol" pitchFamily="18" charset="2"/>
                  </a:rPr>
                  <a:t>5</a:t>
                </a:r>
                <a:r>
                  <a:rPr kumimoji="1" lang="en-US" altLang="zh-CN" sz="2400">
                    <a:latin typeface="Times New Roman" pitchFamily="18" charset="0"/>
                    <a:sym typeface="Symbol" pitchFamily="18" charset="2"/>
                  </a:rPr>
                  <a:t> Pa</a:t>
                </a:r>
              </a:p>
              <a:p>
                <a:pPr>
                  <a:spcBef>
                    <a:spcPct val="50000"/>
                  </a:spcBef>
                </a:pPr>
                <a:r>
                  <a:rPr kumimoji="1" lang="en-US" altLang="zh-CN" sz="2400">
                    <a:latin typeface="Times New Roman" pitchFamily="18" charset="0"/>
                    <a:sym typeface="Symbol" pitchFamily="18" charset="2"/>
                  </a:rPr>
                  <a:t>4 dm</a:t>
                </a:r>
                <a:r>
                  <a:rPr kumimoji="1" lang="en-US" altLang="zh-CN" sz="2400" baseline="30000">
                    <a:latin typeface="Times New Roman" pitchFamily="18" charset="0"/>
                    <a:sym typeface="Symbol" pitchFamily="18" charset="2"/>
                  </a:rPr>
                  <a:t>3</a:t>
                </a:r>
                <a:endParaRPr kumimoji="1" lang="en-US" altLang="zh-CN" sz="2000" baseline="30000">
                  <a:latin typeface="Times New Roman" pitchFamily="18" charset="0"/>
                  <a:sym typeface="Symbol" pitchFamily="18" charset="2"/>
                </a:endParaRPr>
              </a:p>
            </p:txBody>
          </p:sp>
          <p:sp>
            <p:nvSpPr>
              <p:cNvPr id="161807" name="Rectangle 15"/>
              <p:cNvSpPr>
                <a:spLocks noChangeArrowheads="1"/>
              </p:cNvSpPr>
              <p:nvPr/>
            </p:nvSpPr>
            <p:spPr bwMode="auto">
              <a:xfrm>
                <a:off x="4368" y="2448"/>
                <a:ext cx="624" cy="1344"/>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en-US" altLang="zh-CN" sz="2400">
                    <a:latin typeface="Times New Roman" pitchFamily="18" charset="0"/>
                  </a:rPr>
                  <a:t>1 </a:t>
                </a:r>
                <a:r>
                  <a:rPr kumimoji="1" lang="en-US" altLang="zh-CN" sz="2400">
                    <a:latin typeface="Times New Roman" pitchFamily="18" charset="0"/>
                    <a:sym typeface="Symbol" pitchFamily="18" charset="2"/>
                  </a:rPr>
                  <a:t> 10 </a:t>
                </a:r>
                <a:r>
                  <a:rPr kumimoji="1" lang="en-US" altLang="zh-CN" sz="2400" baseline="30000">
                    <a:latin typeface="Times New Roman" pitchFamily="18" charset="0"/>
                    <a:sym typeface="Symbol" pitchFamily="18" charset="2"/>
                  </a:rPr>
                  <a:t>5</a:t>
                </a:r>
                <a:r>
                  <a:rPr kumimoji="1" lang="en-US" altLang="zh-CN" sz="2400">
                    <a:latin typeface="Times New Roman" pitchFamily="18" charset="0"/>
                    <a:sym typeface="Symbol" pitchFamily="18" charset="2"/>
                  </a:rPr>
                  <a:t> Pa</a:t>
                </a:r>
              </a:p>
              <a:p>
                <a:pPr>
                  <a:spcBef>
                    <a:spcPct val="50000"/>
                  </a:spcBef>
                </a:pPr>
                <a:r>
                  <a:rPr kumimoji="1" lang="en-US" altLang="zh-CN" sz="2400">
                    <a:latin typeface="Times New Roman" pitchFamily="18" charset="0"/>
                    <a:sym typeface="Symbol" pitchFamily="18" charset="2"/>
                  </a:rPr>
                  <a:t>16 dm</a:t>
                </a:r>
                <a:r>
                  <a:rPr kumimoji="1" lang="en-US" altLang="zh-CN" sz="2400" baseline="30000">
                    <a:latin typeface="Times New Roman" pitchFamily="18" charset="0"/>
                    <a:sym typeface="Symbol" pitchFamily="18" charset="2"/>
                  </a:rPr>
                  <a:t>3</a:t>
                </a:r>
                <a:endParaRPr kumimoji="1" lang="en-US" altLang="zh-CN" sz="2000" baseline="30000">
                  <a:latin typeface="Times New Roman" pitchFamily="18" charset="0"/>
                  <a:sym typeface="Symbol" pitchFamily="18" charset="2"/>
                </a:endParaRPr>
              </a:p>
            </p:txBody>
          </p:sp>
          <p:sp>
            <p:nvSpPr>
              <p:cNvPr id="161808" name="Line 16"/>
              <p:cNvSpPr>
                <a:spLocks noChangeShapeType="1"/>
              </p:cNvSpPr>
              <p:nvPr/>
            </p:nvSpPr>
            <p:spPr bwMode="auto">
              <a:xfrm flipV="1">
                <a:off x="4368" y="2208"/>
                <a:ext cx="0" cy="24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9" name="Line 17"/>
              <p:cNvSpPr>
                <a:spLocks noChangeShapeType="1"/>
              </p:cNvSpPr>
              <p:nvPr/>
            </p:nvSpPr>
            <p:spPr bwMode="auto">
              <a:xfrm flipV="1">
                <a:off x="4992" y="2208"/>
                <a:ext cx="0" cy="24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0" name="Group 18"/>
            <p:cNvGrpSpPr>
              <a:grpSpLocks/>
            </p:cNvGrpSpPr>
            <p:nvPr/>
          </p:nvGrpSpPr>
          <p:grpSpPr bwMode="auto">
            <a:xfrm>
              <a:off x="4608" y="3504"/>
              <a:ext cx="144" cy="240"/>
              <a:chOff x="2448" y="3696"/>
              <a:chExt cx="192" cy="288"/>
            </a:xfrm>
          </p:grpSpPr>
          <p:sp>
            <p:nvSpPr>
              <p:cNvPr id="161811" name="AutoShape 19"/>
              <p:cNvSpPr>
                <a:spLocks noChangeArrowheads="1"/>
              </p:cNvSpPr>
              <p:nvPr/>
            </p:nvSpPr>
            <p:spPr bwMode="auto">
              <a:xfrm>
                <a:off x="2448" y="3792"/>
                <a:ext cx="192" cy="192"/>
              </a:xfrm>
              <a:prstGeom prst="can">
                <a:avLst>
                  <a:gd name="adj" fmla="val 25000"/>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2" name="Oval 20"/>
              <p:cNvSpPr>
                <a:spLocks noChangeArrowheads="1"/>
              </p:cNvSpPr>
              <p:nvPr/>
            </p:nvSpPr>
            <p:spPr bwMode="auto">
              <a:xfrm>
                <a:off x="2496" y="3696"/>
                <a:ext cx="96" cy="96"/>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3" name="Group 21"/>
            <p:cNvGrpSpPr>
              <a:grpSpLocks/>
            </p:cNvGrpSpPr>
            <p:nvPr/>
          </p:nvGrpSpPr>
          <p:grpSpPr bwMode="auto">
            <a:xfrm>
              <a:off x="4608" y="2160"/>
              <a:ext cx="144" cy="240"/>
              <a:chOff x="2448" y="3696"/>
              <a:chExt cx="192" cy="288"/>
            </a:xfrm>
          </p:grpSpPr>
          <p:sp>
            <p:nvSpPr>
              <p:cNvPr id="161814" name="AutoShape 22"/>
              <p:cNvSpPr>
                <a:spLocks noChangeArrowheads="1"/>
              </p:cNvSpPr>
              <p:nvPr/>
            </p:nvSpPr>
            <p:spPr bwMode="auto">
              <a:xfrm>
                <a:off x="2448" y="3792"/>
                <a:ext cx="192" cy="192"/>
              </a:xfrm>
              <a:prstGeom prst="can">
                <a:avLst>
                  <a:gd name="adj" fmla="val 25000"/>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5" name="Oval 23"/>
              <p:cNvSpPr>
                <a:spLocks noChangeArrowheads="1"/>
              </p:cNvSpPr>
              <p:nvPr/>
            </p:nvSpPr>
            <p:spPr bwMode="auto">
              <a:xfrm>
                <a:off x="2496" y="3696"/>
                <a:ext cx="96" cy="96"/>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TextBox 1"/>
          <p:cNvSpPr txBox="1"/>
          <p:nvPr/>
        </p:nvSpPr>
        <p:spPr>
          <a:xfrm>
            <a:off x="755576" y="1340768"/>
            <a:ext cx="6192688" cy="523220"/>
          </a:xfrm>
          <a:prstGeom prst="rect">
            <a:avLst/>
          </a:prstGeom>
          <a:noFill/>
        </p:spPr>
        <p:txBody>
          <a:bodyPr wrap="square" rtlCol="0">
            <a:spAutoFit/>
          </a:bodyPr>
          <a:lstStyle/>
          <a:p>
            <a:pPr algn="l"/>
            <a:r>
              <a:rPr lang="zh-CN" altLang="en-US" dirty="0" smtClean="0"/>
              <a:t>理想气体恒温膨胀：</a:t>
            </a:r>
            <a:endParaRPr lang="zh-CN" altLang="en-US" dirty="0"/>
          </a:p>
        </p:txBody>
      </p:sp>
      <p:sp>
        <p:nvSpPr>
          <p:cNvPr id="3" name="TextBox 2"/>
          <p:cNvSpPr txBox="1"/>
          <p:nvPr/>
        </p:nvSpPr>
        <p:spPr>
          <a:xfrm>
            <a:off x="827584" y="2114649"/>
            <a:ext cx="1800200" cy="830997"/>
          </a:xfrm>
          <a:prstGeom prst="rect">
            <a:avLst/>
          </a:prstGeom>
          <a:noFill/>
          <a:ln w="15875">
            <a:solidFill>
              <a:schemeClr val="tx1"/>
            </a:solidFill>
          </a:ln>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4×10</a:t>
            </a:r>
            <a:r>
              <a:rPr lang="en-US" altLang="zh-CN" sz="2400" baseline="30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Pa</a:t>
            </a:r>
          </a:p>
          <a:p>
            <a:r>
              <a:rPr lang="en-US" altLang="zh-CN" sz="2400" dirty="0" smtClean="0">
                <a:latin typeface="Times New Roman" panose="02020603050405020304" pitchFamily="18" charset="0"/>
                <a:cs typeface="Times New Roman" panose="02020603050405020304" pitchFamily="18" charset="0"/>
              </a:rPr>
              <a:t>4dm</a:t>
            </a:r>
            <a:r>
              <a:rPr lang="en-US" altLang="zh-CN" sz="2400" baseline="30000" dirty="0" smtClean="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4499992" y="2132856"/>
            <a:ext cx="1800200" cy="830997"/>
          </a:xfrm>
          <a:prstGeom prst="rect">
            <a:avLst/>
          </a:prstGeom>
          <a:noFill/>
          <a:ln w="15875">
            <a:solidFill>
              <a:schemeClr val="tx1"/>
            </a:solidFill>
          </a:ln>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1×10</a:t>
            </a:r>
            <a:r>
              <a:rPr lang="en-US" altLang="zh-CN" sz="2400" baseline="30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Pa</a:t>
            </a:r>
          </a:p>
          <a:p>
            <a:r>
              <a:rPr lang="en-US" altLang="zh-CN" sz="2400" dirty="0" smtClean="0">
                <a:latin typeface="Times New Roman" panose="02020603050405020304" pitchFamily="18" charset="0"/>
                <a:cs typeface="Times New Roman" panose="02020603050405020304" pitchFamily="18" charset="0"/>
              </a:rPr>
              <a:t>16dm</a:t>
            </a:r>
            <a:r>
              <a:rPr lang="en-US" altLang="zh-CN" sz="2400" baseline="30000" dirty="0" smtClean="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cxnSp>
        <p:nvCxnSpPr>
          <p:cNvPr id="7" name="直接箭头连接符 6"/>
          <p:cNvCxnSpPr/>
          <p:nvPr/>
        </p:nvCxnSpPr>
        <p:spPr bwMode="auto">
          <a:xfrm>
            <a:off x="2771800" y="2548356"/>
            <a:ext cx="1584176" cy="0"/>
          </a:xfrm>
          <a:prstGeom prst="straightConnector1">
            <a:avLst/>
          </a:prstGeom>
          <a:ln>
            <a:headEnd type="none" w="med" len="med"/>
            <a:tailEnd type="triangle" w="med" len="med"/>
          </a:ln>
          <a:extLst/>
        </p:spPr>
        <p:style>
          <a:lnRef idx="2">
            <a:schemeClr val="accent4"/>
          </a:lnRef>
          <a:fillRef idx="0">
            <a:schemeClr val="accent4"/>
          </a:fillRef>
          <a:effectRef idx="1">
            <a:schemeClr val="accent4"/>
          </a:effectRef>
          <a:fontRef idx="minor">
            <a:schemeClr val="tx1"/>
          </a:fontRef>
        </p:style>
      </p:cxnSp>
      <p:sp>
        <p:nvSpPr>
          <p:cNvPr id="16" name="矩形 15"/>
          <p:cNvSpPr/>
          <p:nvPr/>
        </p:nvSpPr>
        <p:spPr>
          <a:xfrm>
            <a:off x="3113284" y="2092786"/>
            <a:ext cx="901208" cy="400110"/>
          </a:xfrm>
          <a:prstGeom prst="rect">
            <a:avLst/>
          </a:prstGeom>
        </p:spPr>
        <p:txBody>
          <a:bodyPr wrap="none">
            <a:spAutoFit/>
          </a:bodyPr>
          <a:lstStyle/>
          <a:p>
            <a:r>
              <a:rPr lang="zh-CN" altLang="en-US" sz="2000" dirty="0">
                <a:latin typeface="Times New Roman" panose="02020603050405020304" pitchFamily="18" charset="0"/>
                <a:cs typeface="Times New Roman" panose="02020603050405020304" pitchFamily="18" charset="0"/>
                <a:sym typeface="Symbol" pitchFamily="18" charset="2"/>
              </a:rPr>
              <a:t></a:t>
            </a:r>
            <a:r>
              <a:rPr lang="en-US" altLang="zh-CN" sz="2000" i="1" dirty="0">
                <a:latin typeface="Times New Roman" panose="02020603050405020304" pitchFamily="18" charset="0"/>
                <a:cs typeface="Times New Roman" panose="02020603050405020304" pitchFamily="18" charset="0"/>
                <a:sym typeface="Symbol" pitchFamily="18" charset="2"/>
              </a:rPr>
              <a:t>T</a:t>
            </a:r>
            <a:r>
              <a:rPr lang="en-US" altLang="zh-CN" sz="2000" dirty="0">
                <a:latin typeface="Times New Roman" panose="02020603050405020304" pitchFamily="18" charset="0"/>
                <a:cs typeface="Times New Roman" panose="02020603050405020304" pitchFamily="18" charset="0"/>
                <a:sym typeface="Symbol" pitchFamily="18" charset="2"/>
              </a:rPr>
              <a:t> = 0</a:t>
            </a:r>
            <a:endParaRPr kumimoji="1" lang="en-US" altLang="zh-CN"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99592" y="3212976"/>
            <a:ext cx="4968552" cy="966931"/>
          </a:xfrm>
          <a:prstGeom prst="rect">
            <a:avLst/>
          </a:prstGeom>
          <a:noFill/>
        </p:spPr>
        <p:txBody>
          <a:bodyPr wrap="square" rtlCol="0">
            <a:spAutoFit/>
          </a:bodyPr>
          <a:lstStyle/>
          <a:p>
            <a:pPr>
              <a:spcBef>
                <a:spcPts val="50"/>
              </a:spcBef>
            </a:pPr>
            <a:r>
              <a:rPr lang="zh-CN" altLang="en-US" dirty="0" smtClean="0">
                <a:solidFill>
                  <a:srgbClr val="FF0000"/>
                </a:solidFill>
                <a:latin typeface="Times New Roman" panose="02020603050405020304" pitchFamily="18" charset="0"/>
                <a:cs typeface="Times New Roman" panose="02020603050405020304" pitchFamily="18" charset="0"/>
              </a:rPr>
              <a:t>途径</a:t>
            </a:r>
            <a:r>
              <a:rPr lang="en-US" altLang="zh-CN" dirty="0" smtClean="0">
                <a:solidFill>
                  <a:srgbClr val="FF0000"/>
                </a:solidFill>
                <a:latin typeface="Times New Roman" panose="02020603050405020304" pitchFamily="18" charset="0"/>
                <a:cs typeface="Times New Roman" panose="02020603050405020304" pitchFamily="18" charset="0"/>
              </a:rPr>
              <a:t>A</a:t>
            </a:r>
            <a:r>
              <a:rPr lang="zh-CN" altLang="en-US" dirty="0" smtClean="0">
                <a:solidFill>
                  <a:srgbClr val="FF0000"/>
                </a:solidFill>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反抗外压</a:t>
            </a:r>
            <a:r>
              <a:rPr lang="en-US" altLang="zh-CN" i="1"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=1×10</a:t>
            </a:r>
            <a:r>
              <a:rPr lang="en-US" altLang="zh-CN" baseline="30000" dirty="0" smtClean="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Pa</a:t>
            </a:r>
          </a:p>
          <a:p>
            <a:pPr algn="l">
              <a:spcBef>
                <a:spcPts val="5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一次膨胀</a:t>
            </a:r>
            <a:endParaRPr lang="en-US" altLang="zh-CN"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755576" y="4149080"/>
            <a:ext cx="5616624" cy="2031325"/>
          </a:xfrm>
          <a:prstGeom prst="rect">
            <a:avLst/>
          </a:prstGeom>
          <a:noFill/>
        </p:spPr>
        <p:txBody>
          <a:bodyPr wrap="square" rtlCol="0">
            <a:spAutoFit/>
          </a:bodyPr>
          <a:lstStyle/>
          <a:p>
            <a:pPr algn="l">
              <a:lnSpc>
                <a:spcPct val="150000"/>
              </a:lnSpc>
            </a:pPr>
            <a:r>
              <a:rPr lang="en-US" altLang="zh-CN" dirty="0" smtClean="0">
                <a:latin typeface="Times New Roman" panose="02020603050405020304" pitchFamily="18" charset="0"/>
                <a:cs typeface="Times New Roman" panose="02020603050405020304" pitchFamily="18" charset="0"/>
              </a:rPr>
              <a:t>W</a:t>
            </a:r>
            <a:r>
              <a:rPr lang="en-US" altLang="zh-CN" baseline="-25000"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sym typeface="Symbol" pitchFamily="18" charset="2"/>
              </a:rPr>
              <a:t> </a:t>
            </a:r>
            <a:r>
              <a:rPr lang="zh-CN" altLang="en-US" dirty="0" smtClean="0">
                <a:latin typeface="Times New Roman" panose="02020603050405020304" pitchFamily="18" charset="0"/>
                <a:cs typeface="Times New Roman" panose="02020603050405020304" pitchFamily="18" charset="0"/>
                <a:sym typeface="Symbol" pitchFamily="18" charset="2"/>
              </a:rPr>
              <a:t></a:t>
            </a:r>
            <a:r>
              <a:rPr lang="en-US" altLang="zh-CN" i="1" dirty="0" smtClean="0">
                <a:latin typeface="Times New Roman" panose="02020603050405020304" pitchFamily="18" charset="0"/>
                <a:cs typeface="Times New Roman" panose="02020603050405020304" pitchFamily="18" charset="0"/>
                <a:sym typeface="Symbol" pitchFamily="18" charset="2"/>
              </a:rPr>
              <a:t>V</a:t>
            </a:r>
            <a:endParaRPr lang="en-US" altLang="zh-CN" i="1" dirty="0">
              <a:latin typeface="Times New Roman" panose="02020603050405020304" pitchFamily="18" charset="0"/>
              <a:cs typeface="Times New Roman" panose="02020603050405020304" pitchFamily="18" charset="0"/>
              <a:sym typeface="Symbol" pitchFamily="18" charset="2"/>
            </a:endParaRPr>
          </a:p>
          <a:p>
            <a:pPr algn="l">
              <a:lnSpc>
                <a:spcPct val="150000"/>
              </a:lnSpc>
            </a:pPr>
            <a:r>
              <a:rPr lang="en-US" altLang="zh-CN" dirty="0" smtClean="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 = -1×10</a:t>
            </a:r>
            <a:r>
              <a:rPr lang="en-US" altLang="zh-CN" baseline="30000" dirty="0" smtClean="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Pa×(16-4)</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×10</a:t>
            </a:r>
            <a:r>
              <a:rPr lang="en-US" altLang="zh-CN" baseline="30000" dirty="0" smtClean="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m</a:t>
            </a:r>
            <a:r>
              <a:rPr lang="en-US" altLang="zh-CN" baseline="30000"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p>
            <a:pPr algn="l">
              <a:lnSpc>
                <a:spcPct val="150000"/>
              </a:lnSpc>
            </a:pPr>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=-1200J</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1797"/>
                                        </p:tgtEl>
                                        <p:attrNameLst>
                                          <p:attrName>style.visibility</p:attrName>
                                        </p:attrNameLst>
                                      </p:cBhvr>
                                      <p:to>
                                        <p:strVal val="visible"/>
                                      </p:to>
                                    </p:set>
                                    <p:anim calcmode="lin" valueType="num">
                                      <p:cBhvr additive="base">
                                        <p:cTn id="7" dur="500" fill="hold"/>
                                        <p:tgtEl>
                                          <p:spTgt spid="161797"/>
                                        </p:tgtEl>
                                        <p:attrNameLst>
                                          <p:attrName>ppt_x</p:attrName>
                                        </p:attrNameLst>
                                      </p:cBhvr>
                                      <p:tavLst>
                                        <p:tav tm="0">
                                          <p:val>
                                            <p:strVal val="1+#ppt_w/2"/>
                                          </p:val>
                                        </p:tav>
                                        <p:tav tm="100000">
                                          <p:val>
                                            <p:strVal val="#ppt_x"/>
                                          </p:val>
                                        </p:tav>
                                      </p:tavLst>
                                    </p:anim>
                                    <p:anim calcmode="lin" valueType="num">
                                      <p:cBhvr additive="base">
                                        <p:cTn id="8" dur="500" fill="hold"/>
                                        <p:tgtEl>
                                          <p:spTgt spid="1617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3203A3D-6764-4457-A2A8-31A3E0EA20C3}" type="slidenum">
              <a:rPr lang="en-US" altLang="zh-CN"/>
              <a:pPr/>
              <a:t>2</a:t>
            </a:fld>
            <a:endParaRPr lang="en-US" altLang="zh-CN"/>
          </a:p>
        </p:txBody>
      </p:sp>
      <p:sp>
        <p:nvSpPr>
          <p:cNvPr id="2050" name="Rectangle 2"/>
          <p:cNvSpPr>
            <a:spLocks noGrp="1" noRot="1" noChangeArrowheads="1"/>
          </p:cNvSpPr>
          <p:nvPr>
            <p:ph type="title"/>
          </p:nvPr>
        </p:nvSpPr>
        <p:spPr>
          <a:xfrm>
            <a:off x="323850" y="469900"/>
            <a:ext cx="8540750" cy="655638"/>
          </a:xfrm>
        </p:spPr>
        <p:txBody>
          <a:bodyPr/>
          <a:lstStyle/>
          <a:p>
            <a:r>
              <a:rPr lang="zh-CN" altLang="en-US" sz="4000" b="1" dirty="0" smtClean="0">
                <a:latin typeface="Times New Roman" panose="02020603050405020304" pitchFamily="18" charset="0"/>
                <a:ea typeface="黑体" pitchFamily="2" charset="-122"/>
                <a:cs typeface="Times New Roman" panose="02020603050405020304" pitchFamily="18" charset="0"/>
              </a:rPr>
              <a:t>引  言</a:t>
            </a:r>
            <a:endParaRPr lang="zh-CN" altLang="en-US" sz="4000" b="1" dirty="0">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Rot="1" noChangeArrowheads="1"/>
          </p:cNvSpPr>
          <p:nvPr>
            <p:ph idx="1"/>
          </p:nvPr>
        </p:nvSpPr>
        <p:spPr>
          <a:xfrm>
            <a:off x="648494" y="1484784"/>
            <a:ext cx="7920037" cy="2520280"/>
          </a:xfrm>
        </p:spPr>
        <p:txBody>
          <a:bodyPr/>
          <a:lstStyle/>
          <a:p>
            <a:pPr>
              <a:buClr>
                <a:srgbClr val="C00000"/>
              </a:buClr>
              <a:buSzPct val="90000"/>
              <a:buFont typeface="Wingdings" pitchFamily="2" charset="2"/>
              <a:buChar char="Ø"/>
            </a:pPr>
            <a:r>
              <a:rPr lang="zh-CN" altLang="en-US" b="1" dirty="0" smtClean="0">
                <a:solidFill>
                  <a:srgbClr val="000000"/>
                </a:solidFill>
                <a:latin typeface="黑体" pitchFamily="49" charset="-122"/>
                <a:ea typeface="黑体" pitchFamily="49" charset="-122"/>
              </a:rPr>
              <a:t>什么热力学？</a:t>
            </a:r>
            <a:endParaRPr lang="en-US" altLang="zh-CN" b="1" dirty="0" smtClean="0">
              <a:solidFill>
                <a:srgbClr val="000000"/>
              </a:solidFill>
              <a:latin typeface="黑体" pitchFamily="49" charset="-122"/>
              <a:ea typeface="黑体" pitchFamily="49" charset="-122"/>
            </a:endParaRPr>
          </a:p>
          <a:p>
            <a:pPr>
              <a:buClr>
                <a:srgbClr val="C00000"/>
              </a:buClr>
              <a:buSzPct val="90000"/>
              <a:buFont typeface="Wingdings" pitchFamily="2" charset="2"/>
              <a:buChar char="Ø"/>
            </a:pPr>
            <a:r>
              <a:rPr lang="zh-CN" altLang="en-US" b="1" dirty="0" smtClean="0">
                <a:solidFill>
                  <a:srgbClr val="000000"/>
                </a:solidFill>
                <a:latin typeface="黑体" pitchFamily="49" charset="-122"/>
                <a:ea typeface="黑体" pitchFamily="49" charset="-122"/>
              </a:rPr>
              <a:t>为什么要学热力学？</a:t>
            </a:r>
            <a:endParaRPr lang="en-US" altLang="zh-CN" b="1" dirty="0" smtClean="0">
              <a:solidFill>
                <a:srgbClr val="000000"/>
              </a:solidFill>
              <a:latin typeface="黑体" pitchFamily="49" charset="-122"/>
              <a:ea typeface="黑体" pitchFamily="49" charset="-122"/>
            </a:endParaRPr>
          </a:p>
          <a:p>
            <a:pPr>
              <a:buClr>
                <a:srgbClr val="C00000"/>
              </a:buClr>
              <a:buSzPct val="90000"/>
              <a:buFont typeface="Wingdings" pitchFamily="2" charset="2"/>
              <a:buChar char="Ø"/>
            </a:pPr>
            <a:r>
              <a:rPr lang="zh-CN" altLang="en-US" b="1" dirty="0" smtClean="0">
                <a:solidFill>
                  <a:srgbClr val="000000"/>
                </a:solidFill>
                <a:latin typeface="黑体" pitchFamily="49" charset="-122"/>
                <a:ea typeface="黑体" pitchFamily="49" charset="-122"/>
              </a:rPr>
              <a:t>热力学解决什么问题？</a:t>
            </a:r>
            <a:endParaRPr lang="en-US" altLang="zh-CN" b="1" dirty="0" smtClean="0">
              <a:solidFill>
                <a:srgbClr val="000000"/>
              </a:solidFill>
              <a:latin typeface="黑体" pitchFamily="49" charset="-122"/>
              <a:ea typeface="黑体" pitchFamily="49" charset="-122"/>
            </a:endParaRPr>
          </a:p>
          <a:p>
            <a:pPr>
              <a:buClr>
                <a:srgbClr val="C00000"/>
              </a:buClr>
              <a:buSzPct val="90000"/>
              <a:buFont typeface="Wingdings" pitchFamily="2" charset="2"/>
              <a:buChar char="Ø"/>
            </a:pPr>
            <a:r>
              <a:rPr lang="zh-CN" altLang="en-US" b="1" dirty="0" smtClean="0">
                <a:solidFill>
                  <a:srgbClr val="000000"/>
                </a:solidFill>
                <a:latin typeface="黑体" pitchFamily="49" charset="-122"/>
                <a:ea typeface="黑体" pitchFamily="49" charset="-122"/>
              </a:rPr>
              <a:t>掌握哪些基本理论和概念？</a:t>
            </a:r>
            <a:endParaRPr lang="zh-CN" altLang="en-US" b="1" dirty="0">
              <a:solidFill>
                <a:srgbClr val="000000"/>
              </a:solidFill>
              <a:latin typeface="黑体" pitchFamily="49" charset="-122"/>
              <a:ea typeface="黑体" pitchFamily="49" charset="-122"/>
            </a:endParaRPr>
          </a:p>
        </p:txBody>
      </p:sp>
      <p:sp>
        <p:nvSpPr>
          <p:cNvPr id="2052" name="Line 4"/>
          <p:cNvSpPr>
            <a:spLocks noChangeShapeType="1"/>
          </p:cNvSpPr>
          <p:nvPr/>
        </p:nvSpPr>
        <p:spPr bwMode="auto">
          <a:xfrm>
            <a:off x="900113" y="1268413"/>
            <a:ext cx="741680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extLst>
      <p:ext uri="{BB962C8B-B14F-4D97-AF65-F5344CB8AC3E}">
        <p14:creationId xmlns:p14="http://schemas.microsoft.com/office/powerpoint/2010/main" val="1799464206"/>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fld id="{448AF541-25FB-42D6-8774-48C503F2163D}" type="slidenum">
              <a:rPr lang="en-US" altLang="zh-CN"/>
              <a:pPr/>
              <a:t>20</a:t>
            </a:fld>
            <a:endParaRPr lang="en-US" altLang="zh-CN"/>
          </a:p>
        </p:txBody>
      </p:sp>
      <p:sp>
        <p:nvSpPr>
          <p:cNvPr id="162820" name="Text Box 4"/>
          <p:cNvSpPr txBox="1">
            <a:spLocks noChangeArrowheads="1"/>
          </p:cNvSpPr>
          <p:nvPr/>
        </p:nvSpPr>
        <p:spPr bwMode="auto">
          <a:xfrm>
            <a:off x="827088" y="836613"/>
            <a:ext cx="4679950"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zh-CN" altLang="en-US" sz="3200" dirty="0">
                <a:solidFill>
                  <a:srgbClr val="FF0000"/>
                </a:solidFill>
                <a:latin typeface="Times New Roman" pitchFamily="18" charset="0"/>
              </a:rPr>
              <a:t>途径 </a:t>
            </a:r>
            <a:r>
              <a:rPr kumimoji="1" lang="en-US" altLang="zh-CN" sz="3200" dirty="0">
                <a:solidFill>
                  <a:srgbClr val="FF0000"/>
                </a:solidFill>
                <a:latin typeface="Times New Roman" pitchFamily="18" charset="0"/>
              </a:rPr>
              <a:t>B</a:t>
            </a:r>
            <a:r>
              <a:rPr kumimoji="1" lang="zh-CN" altLang="en-US" sz="3200" dirty="0">
                <a:solidFill>
                  <a:srgbClr val="FF0000"/>
                </a:solidFill>
                <a:latin typeface="Times New Roman" pitchFamily="18" charset="0"/>
              </a:rPr>
              <a:t>：</a:t>
            </a:r>
            <a:r>
              <a:rPr kumimoji="1" lang="zh-CN" altLang="en-US" sz="3200" dirty="0">
                <a:latin typeface="Times New Roman" pitchFamily="18" charset="0"/>
              </a:rPr>
              <a:t>分两步膨胀</a:t>
            </a:r>
            <a:r>
              <a:rPr kumimoji="1" lang="zh-CN" altLang="en-US" sz="3200" dirty="0">
                <a:latin typeface="Times New Roman" pitchFamily="18" charset="0"/>
                <a:sym typeface="Symbol" pitchFamily="18" charset="2"/>
              </a:rPr>
              <a:t>      </a:t>
            </a:r>
            <a:endParaRPr kumimoji="1" lang="zh-CN" altLang="en-US" sz="3200" dirty="0">
              <a:latin typeface="Times New Roman" pitchFamily="18" charset="0"/>
            </a:endParaRPr>
          </a:p>
        </p:txBody>
      </p:sp>
      <p:sp>
        <p:nvSpPr>
          <p:cNvPr id="162836" name="AutoShape 20"/>
          <p:cNvSpPr>
            <a:spLocks/>
          </p:cNvSpPr>
          <p:nvPr/>
        </p:nvSpPr>
        <p:spPr bwMode="auto">
          <a:xfrm flipH="1">
            <a:off x="6659563" y="3805238"/>
            <a:ext cx="285750" cy="2647950"/>
          </a:xfrm>
          <a:prstGeom prst="rightBrace">
            <a:avLst>
              <a:gd name="adj1" fmla="val 77222"/>
              <a:gd name="adj2" fmla="val 63787"/>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2854" name="Group 38"/>
          <p:cNvGrpSpPr>
            <a:grpSpLocks/>
          </p:cNvGrpSpPr>
          <p:nvPr/>
        </p:nvGrpSpPr>
        <p:grpSpPr bwMode="auto">
          <a:xfrm>
            <a:off x="7038975" y="128588"/>
            <a:ext cx="1571625" cy="6324600"/>
            <a:chOff x="4434" y="81"/>
            <a:chExt cx="990" cy="3984"/>
          </a:xfrm>
        </p:grpSpPr>
        <p:sp>
          <p:nvSpPr>
            <p:cNvPr id="162822" name="Rectangle 6" descr="深色上对角线"/>
            <p:cNvSpPr>
              <a:spLocks noChangeArrowheads="1"/>
            </p:cNvSpPr>
            <p:nvPr/>
          </p:nvSpPr>
          <p:spPr bwMode="auto">
            <a:xfrm>
              <a:off x="4434" y="3138"/>
              <a:ext cx="990" cy="93"/>
            </a:xfrm>
            <a:prstGeom prst="rect">
              <a:avLst/>
            </a:prstGeom>
            <a:pattFill prst="dkUpDiag">
              <a:fgClr>
                <a:srgbClr val="000066"/>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3" name="Rectangle 7" descr="深色上对角线"/>
            <p:cNvSpPr>
              <a:spLocks noChangeArrowheads="1"/>
            </p:cNvSpPr>
            <p:nvPr/>
          </p:nvSpPr>
          <p:spPr bwMode="auto">
            <a:xfrm>
              <a:off x="4434" y="544"/>
              <a:ext cx="990" cy="93"/>
            </a:xfrm>
            <a:prstGeom prst="rect">
              <a:avLst/>
            </a:prstGeom>
            <a:pattFill prst="dkUpDiag">
              <a:fgClr>
                <a:srgbClr val="000066"/>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2824" name="Group 8"/>
            <p:cNvGrpSpPr>
              <a:grpSpLocks/>
            </p:cNvGrpSpPr>
            <p:nvPr/>
          </p:nvGrpSpPr>
          <p:grpSpPr bwMode="auto">
            <a:xfrm>
              <a:off x="4434" y="1471"/>
              <a:ext cx="990" cy="926"/>
              <a:chOff x="4368" y="2880"/>
              <a:chExt cx="624" cy="480"/>
            </a:xfrm>
          </p:grpSpPr>
          <p:sp>
            <p:nvSpPr>
              <p:cNvPr id="162825" name="Line 9"/>
              <p:cNvSpPr>
                <a:spLocks noChangeShapeType="1"/>
              </p:cNvSpPr>
              <p:nvPr/>
            </p:nvSpPr>
            <p:spPr bwMode="auto">
              <a:xfrm>
                <a:off x="4368" y="33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6" name="Line 10"/>
              <p:cNvSpPr>
                <a:spLocks noChangeShapeType="1"/>
              </p:cNvSpPr>
              <p:nvPr/>
            </p:nvSpPr>
            <p:spPr bwMode="auto">
              <a:xfrm>
                <a:off x="4896" y="336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7" name="Line 11"/>
              <p:cNvSpPr>
                <a:spLocks noChangeShapeType="1"/>
              </p:cNvSpPr>
              <p:nvPr/>
            </p:nvSpPr>
            <p:spPr bwMode="auto">
              <a:xfrm>
                <a:off x="4368" y="288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8" name="Line 12"/>
              <p:cNvSpPr>
                <a:spLocks noChangeShapeType="1"/>
              </p:cNvSpPr>
              <p:nvPr/>
            </p:nvSpPr>
            <p:spPr bwMode="auto">
              <a:xfrm>
                <a:off x="4896" y="288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2829" name="Rectangle 13"/>
            <p:cNvSpPr>
              <a:spLocks noChangeArrowheads="1"/>
            </p:cNvSpPr>
            <p:nvPr/>
          </p:nvSpPr>
          <p:spPr bwMode="auto">
            <a:xfrm>
              <a:off x="4434" y="3231"/>
              <a:ext cx="990" cy="834"/>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en-US" altLang="zh-CN" sz="2400">
                  <a:latin typeface="Times New Roman" pitchFamily="18" charset="0"/>
                </a:rPr>
                <a:t>4 </a:t>
              </a:r>
              <a:r>
                <a:rPr kumimoji="1" lang="en-US" altLang="zh-CN" sz="2400">
                  <a:latin typeface="Times New Roman" pitchFamily="18" charset="0"/>
                  <a:sym typeface="Symbol" pitchFamily="18" charset="2"/>
                </a:rPr>
                <a:t> 10 </a:t>
              </a:r>
              <a:r>
                <a:rPr kumimoji="1" lang="en-US" altLang="zh-CN" sz="2400" baseline="30000">
                  <a:latin typeface="Times New Roman" pitchFamily="18" charset="0"/>
                  <a:sym typeface="Symbol" pitchFamily="18" charset="2"/>
                </a:rPr>
                <a:t>5</a:t>
              </a:r>
              <a:r>
                <a:rPr kumimoji="1" lang="en-US" altLang="zh-CN" sz="2400">
                  <a:latin typeface="Times New Roman" pitchFamily="18" charset="0"/>
                  <a:sym typeface="Symbol" pitchFamily="18" charset="2"/>
                </a:rPr>
                <a:t> Pa</a:t>
              </a:r>
            </a:p>
            <a:p>
              <a:pPr>
                <a:spcBef>
                  <a:spcPct val="50000"/>
                </a:spcBef>
              </a:pPr>
              <a:r>
                <a:rPr kumimoji="1" lang="en-US" altLang="zh-CN" sz="2400">
                  <a:latin typeface="Times New Roman" pitchFamily="18" charset="0"/>
                  <a:sym typeface="Symbol" pitchFamily="18" charset="2"/>
                </a:rPr>
                <a:t>4 dm</a:t>
              </a:r>
              <a:r>
                <a:rPr kumimoji="1" lang="en-US" altLang="zh-CN" sz="2400" baseline="30000">
                  <a:latin typeface="Times New Roman" pitchFamily="18" charset="0"/>
                  <a:sym typeface="Symbol" pitchFamily="18" charset="2"/>
                </a:rPr>
                <a:t>3</a:t>
              </a:r>
              <a:endParaRPr kumimoji="1" lang="en-US" altLang="zh-CN" sz="2000" baseline="30000">
                <a:latin typeface="Times New Roman" pitchFamily="18" charset="0"/>
                <a:sym typeface="Symbol" pitchFamily="18" charset="2"/>
              </a:endParaRPr>
            </a:p>
          </p:txBody>
        </p:sp>
        <p:sp>
          <p:nvSpPr>
            <p:cNvPr id="162830" name="Rectangle 14"/>
            <p:cNvSpPr>
              <a:spLocks noChangeArrowheads="1"/>
            </p:cNvSpPr>
            <p:nvPr/>
          </p:nvSpPr>
          <p:spPr bwMode="auto">
            <a:xfrm>
              <a:off x="4434" y="637"/>
              <a:ext cx="990" cy="2594"/>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kumimoji="1" lang="en-US" altLang="zh-CN" sz="2000" b="0" baseline="30000">
                <a:solidFill>
                  <a:schemeClr val="tx1"/>
                </a:solidFill>
                <a:latin typeface="Times New Roman" pitchFamily="18" charset="0"/>
                <a:sym typeface="Symbol" pitchFamily="18" charset="2"/>
              </a:endParaRPr>
            </a:p>
          </p:txBody>
        </p:sp>
        <p:sp>
          <p:nvSpPr>
            <p:cNvPr id="162831" name="Line 15"/>
            <p:cNvSpPr>
              <a:spLocks noChangeShapeType="1"/>
            </p:cNvSpPr>
            <p:nvPr/>
          </p:nvSpPr>
          <p:spPr bwMode="auto">
            <a:xfrm flipV="1">
              <a:off x="4434" y="174"/>
              <a:ext cx="0" cy="463"/>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2" name="Line 16"/>
            <p:cNvSpPr>
              <a:spLocks noChangeShapeType="1"/>
            </p:cNvSpPr>
            <p:nvPr/>
          </p:nvSpPr>
          <p:spPr bwMode="auto">
            <a:xfrm flipV="1">
              <a:off x="5424" y="174"/>
              <a:ext cx="0" cy="463"/>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2833" name="Group 17"/>
            <p:cNvGrpSpPr>
              <a:grpSpLocks/>
            </p:cNvGrpSpPr>
            <p:nvPr/>
          </p:nvGrpSpPr>
          <p:grpSpPr bwMode="auto">
            <a:xfrm>
              <a:off x="4586" y="2675"/>
              <a:ext cx="229" cy="463"/>
              <a:chOff x="2448" y="3696"/>
              <a:chExt cx="192" cy="288"/>
            </a:xfrm>
          </p:grpSpPr>
          <p:sp>
            <p:nvSpPr>
              <p:cNvPr id="162834" name="AutoShape 18"/>
              <p:cNvSpPr>
                <a:spLocks noChangeArrowheads="1"/>
              </p:cNvSpPr>
              <p:nvPr/>
            </p:nvSpPr>
            <p:spPr bwMode="auto">
              <a:xfrm>
                <a:off x="2448" y="3792"/>
                <a:ext cx="192" cy="192"/>
              </a:xfrm>
              <a:prstGeom prst="can">
                <a:avLst>
                  <a:gd name="adj" fmla="val 25000"/>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5" name="Oval 19"/>
              <p:cNvSpPr>
                <a:spLocks noChangeArrowheads="1"/>
              </p:cNvSpPr>
              <p:nvPr/>
            </p:nvSpPr>
            <p:spPr bwMode="auto">
              <a:xfrm>
                <a:off x="2496" y="3696"/>
                <a:ext cx="96" cy="96"/>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2837" name="Group 21"/>
            <p:cNvGrpSpPr>
              <a:grpSpLocks/>
            </p:cNvGrpSpPr>
            <p:nvPr/>
          </p:nvGrpSpPr>
          <p:grpSpPr bwMode="auto">
            <a:xfrm>
              <a:off x="5043" y="2675"/>
              <a:ext cx="228" cy="463"/>
              <a:chOff x="2448" y="3696"/>
              <a:chExt cx="192" cy="288"/>
            </a:xfrm>
          </p:grpSpPr>
          <p:sp>
            <p:nvSpPr>
              <p:cNvPr id="162838" name="AutoShape 22"/>
              <p:cNvSpPr>
                <a:spLocks noChangeArrowheads="1"/>
              </p:cNvSpPr>
              <p:nvPr/>
            </p:nvSpPr>
            <p:spPr bwMode="auto">
              <a:xfrm>
                <a:off x="2448" y="3792"/>
                <a:ext cx="192" cy="192"/>
              </a:xfrm>
              <a:prstGeom prst="can">
                <a:avLst>
                  <a:gd name="adj" fmla="val 25000"/>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9" name="Oval 23"/>
              <p:cNvSpPr>
                <a:spLocks noChangeArrowheads="1"/>
              </p:cNvSpPr>
              <p:nvPr/>
            </p:nvSpPr>
            <p:spPr bwMode="auto">
              <a:xfrm>
                <a:off x="2496" y="3696"/>
                <a:ext cx="96" cy="96"/>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2840" name="Group 24"/>
            <p:cNvGrpSpPr>
              <a:grpSpLocks/>
            </p:cNvGrpSpPr>
            <p:nvPr/>
          </p:nvGrpSpPr>
          <p:grpSpPr bwMode="auto">
            <a:xfrm>
              <a:off x="4815" y="1841"/>
              <a:ext cx="228" cy="464"/>
              <a:chOff x="2448" y="3696"/>
              <a:chExt cx="192" cy="288"/>
            </a:xfrm>
          </p:grpSpPr>
          <p:sp>
            <p:nvSpPr>
              <p:cNvPr id="162841" name="AutoShape 25"/>
              <p:cNvSpPr>
                <a:spLocks noChangeArrowheads="1"/>
              </p:cNvSpPr>
              <p:nvPr/>
            </p:nvSpPr>
            <p:spPr bwMode="auto">
              <a:xfrm>
                <a:off x="2448" y="3792"/>
                <a:ext cx="192" cy="192"/>
              </a:xfrm>
              <a:prstGeom prst="can">
                <a:avLst>
                  <a:gd name="adj" fmla="val 25000"/>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2" name="Oval 26"/>
              <p:cNvSpPr>
                <a:spLocks noChangeArrowheads="1"/>
              </p:cNvSpPr>
              <p:nvPr/>
            </p:nvSpPr>
            <p:spPr bwMode="auto">
              <a:xfrm>
                <a:off x="2496" y="3696"/>
                <a:ext cx="96" cy="96"/>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2843" name="Rectangle 27" descr="深色上对角线"/>
            <p:cNvSpPr>
              <a:spLocks noChangeArrowheads="1"/>
            </p:cNvSpPr>
            <p:nvPr/>
          </p:nvSpPr>
          <p:spPr bwMode="auto">
            <a:xfrm>
              <a:off x="4434" y="2305"/>
              <a:ext cx="990" cy="92"/>
            </a:xfrm>
            <a:prstGeom prst="rect">
              <a:avLst/>
            </a:prstGeom>
            <a:pattFill prst="dkUpDiag">
              <a:fgClr>
                <a:srgbClr val="000066"/>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2844" name="Group 28"/>
            <p:cNvGrpSpPr>
              <a:grpSpLocks/>
            </p:cNvGrpSpPr>
            <p:nvPr/>
          </p:nvGrpSpPr>
          <p:grpSpPr bwMode="auto">
            <a:xfrm>
              <a:off x="4815" y="81"/>
              <a:ext cx="228" cy="463"/>
              <a:chOff x="2448" y="3696"/>
              <a:chExt cx="192" cy="288"/>
            </a:xfrm>
          </p:grpSpPr>
          <p:sp>
            <p:nvSpPr>
              <p:cNvPr id="162845" name="AutoShape 29"/>
              <p:cNvSpPr>
                <a:spLocks noChangeArrowheads="1"/>
              </p:cNvSpPr>
              <p:nvPr/>
            </p:nvSpPr>
            <p:spPr bwMode="auto">
              <a:xfrm>
                <a:off x="2448" y="3792"/>
                <a:ext cx="192" cy="192"/>
              </a:xfrm>
              <a:prstGeom prst="can">
                <a:avLst>
                  <a:gd name="adj" fmla="val 25000"/>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6" name="Oval 30"/>
              <p:cNvSpPr>
                <a:spLocks noChangeArrowheads="1"/>
              </p:cNvSpPr>
              <p:nvPr/>
            </p:nvSpPr>
            <p:spPr bwMode="auto">
              <a:xfrm>
                <a:off x="2496" y="3696"/>
                <a:ext cx="96" cy="96"/>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62851" name="AutoShape 35"/>
          <p:cNvSpPr>
            <a:spLocks/>
          </p:cNvSpPr>
          <p:nvPr/>
        </p:nvSpPr>
        <p:spPr bwMode="auto">
          <a:xfrm>
            <a:off x="6591300" y="990600"/>
            <a:ext cx="212725" cy="5462588"/>
          </a:xfrm>
          <a:prstGeom prst="leftBrace">
            <a:avLst>
              <a:gd name="adj1" fmla="val 218968"/>
              <a:gd name="adj2" fmla="val 4956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Box 31"/>
          <p:cNvSpPr txBox="1"/>
          <p:nvPr/>
        </p:nvSpPr>
        <p:spPr>
          <a:xfrm>
            <a:off x="5004048" y="3318083"/>
            <a:ext cx="1512168" cy="830997"/>
          </a:xfrm>
          <a:prstGeom prst="rect">
            <a:avLst/>
          </a:prstGeom>
          <a:noFill/>
          <a:ln w="15875">
            <a:solidFill>
              <a:schemeClr val="tx1"/>
            </a:solidFill>
          </a:ln>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1×10</a:t>
            </a:r>
            <a:r>
              <a:rPr lang="en-US" altLang="zh-CN" sz="2400" baseline="30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Pa</a:t>
            </a:r>
          </a:p>
          <a:p>
            <a:r>
              <a:rPr lang="en-US" altLang="zh-CN" sz="2400" dirty="0" smtClean="0">
                <a:latin typeface="Times New Roman" panose="02020603050405020304" pitchFamily="18" charset="0"/>
                <a:cs typeface="Times New Roman" panose="02020603050405020304" pitchFamily="18" charset="0"/>
              </a:rPr>
              <a:t>16dm</a:t>
            </a:r>
            <a:r>
              <a:rPr lang="en-US" altLang="zh-CN" sz="2400" baseline="30000" dirty="0" smtClean="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5004048" y="5126346"/>
            <a:ext cx="1547584" cy="830997"/>
          </a:xfrm>
          <a:prstGeom prst="rect">
            <a:avLst/>
          </a:prstGeom>
          <a:noFill/>
          <a:ln w="15875">
            <a:solidFill>
              <a:schemeClr val="tx1"/>
            </a:solidFill>
          </a:ln>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2×10</a:t>
            </a:r>
            <a:r>
              <a:rPr lang="en-US" altLang="zh-CN" sz="2400" baseline="30000" dirty="0" smtClean="0">
                <a:latin typeface="Times New Roman" panose="02020603050405020304" pitchFamily="18" charset="0"/>
                <a:cs typeface="Times New Roman" panose="02020603050405020304" pitchFamily="18" charset="0"/>
              </a:rPr>
              <a:t>5</a:t>
            </a:r>
            <a:r>
              <a:rPr lang="en-US" altLang="zh-CN" sz="2400" dirty="0" smtClean="0">
                <a:latin typeface="Times New Roman" panose="02020603050405020304" pitchFamily="18" charset="0"/>
                <a:cs typeface="Times New Roman" panose="02020603050405020304" pitchFamily="18" charset="0"/>
              </a:rPr>
              <a:t>Pa</a:t>
            </a:r>
          </a:p>
          <a:p>
            <a:r>
              <a:rPr lang="en-US" altLang="zh-CN" sz="2400" dirty="0" smtClean="0">
                <a:latin typeface="Times New Roman" panose="02020603050405020304" pitchFamily="18" charset="0"/>
                <a:cs typeface="Times New Roman" panose="02020603050405020304" pitchFamily="18" charset="0"/>
              </a:rPr>
              <a:t>8dm</a:t>
            </a:r>
            <a:r>
              <a:rPr lang="en-US" altLang="zh-CN" sz="2400" baseline="30000" dirty="0" smtClean="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67544" y="1700808"/>
            <a:ext cx="6048672" cy="1384995"/>
          </a:xfrm>
          <a:prstGeom prst="rect">
            <a:avLst/>
          </a:prstGeom>
          <a:noFill/>
        </p:spPr>
        <p:txBody>
          <a:bodyPr wrap="square" rtlCol="0">
            <a:spAutoFit/>
          </a:bodyPr>
          <a:lstStyle/>
          <a:p>
            <a:pPr marL="514350" indent="-514350" algn="l">
              <a:lnSpc>
                <a:spcPct val="150000"/>
              </a:lnSpc>
              <a:spcBef>
                <a:spcPts val="20"/>
              </a:spcBef>
              <a:spcAft>
                <a:spcPts val="20"/>
              </a:spcAft>
              <a:buAutoNum type="arabicParenR"/>
            </a:pPr>
            <a:r>
              <a:rPr lang="zh-CN" altLang="en-US" dirty="0" smtClean="0">
                <a:latin typeface="Times New Roman" panose="02020603050405020304" pitchFamily="18" charset="0"/>
                <a:cs typeface="Times New Roman" panose="02020603050405020304" pitchFamily="18" charset="0"/>
              </a:rPr>
              <a:t>反抗外压</a:t>
            </a:r>
            <a:r>
              <a:rPr lang="en-US" altLang="zh-CN" i="1"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=2×10</a:t>
            </a:r>
            <a:r>
              <a:rPr lang="en-US" altLang="zh-CN" baseline="30000" dirty="0" smtClean="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Pa ,</a:t>
            </a: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20"/>
              </a:spcBef>
              <a:spcAft>
                <a:spcPts val="20"/>
              </a:spcAft>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膨胀</a:t>
            </a:r>
            <a:r>
              <a:rPr lang="zh-CN" altLang="en-US" dirty="0">
                <a:latin typeface="Times New Roman" panose="02020603050405020304" pitchFamily="18" charset="0"/>
                <a:cs typeface="Times New Roman" panose="02020603050405020304" pitchFamily="18" charset="0"/>
              </a:rPr>
              <a:t>到</a:t>
            </a:r>
            <a:r>
              <a:rPr lang="en-US" altLang="zh-CN" dirty="0" smtClean="0">
                <a:latin typeface="Times New Roman" panose="02020603050405020304" pitchFamily="18" charset="0"/>
                <a:cs typeface="Times New Roman" panose="02020603050405020304" pitchFamily="18" charset="0"/>
              </a:rPr>
              <a:t>8dm</a:t>
            </a:r>
            <a:r>
              <a:rPr lang="en-US" altLang="zh-CN" baseline="30000" dirty="0" smtClean="0">
                <a:latin typeface="Times New Roman" panose="02020603050405020304" pitchFamily="18" charset="0"/>
                <a:cs typeface="Times New Roman" panose="02020603050405020304" pitchFamily="18" charset="0"/>
              </a:rPr>
              <a:t>3</a:t>
            </a:r>
            <a:endParaRPr lang="en-US" altLang="zh-CN"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467544" y="3284984"/>
            <a:ext cx="4283888" cy="2031325"/>
          </a:xfrm>
          <a:prstGeom prst="rect">
            <a:avLst/>
          </a:prstGeom>
          <a:noFill/>
        </p:spPr>
        <p:txBody>
          <a:bodyPr wrap="square" rtlCol="0">
            <a:spAutoFit/>
          </a:bodyPr>
          <a:lstStyle/>
          <a:p>
            <a:pPr algn="l">
              <a:lnSpc>
                <a:spcPct val="150000"/>
              </a:lnSpc>
            </a:pPr>
            <a:r>
              <a:rPr lang="en-US" altLang="zh-CN" dirty="0" smtClean="0">
                <a:latin typeface="Times New Roman" panose="02020603050405020304" pitchFamily="18" charset="0"/>
                <a:cs typeface="Times New Roman" panose="02020603050405020304" pitchFamily="18" charset="0"/>
              </a:rPr>
              <a:t>W</a:t>
            </a:r>
            <a:r>
              <a:rPr lang="en-US" altLang="zh-CN" baseline="-25000"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sym typeface="Symbol" pitchFamily="18" charset="2"/>
              </a:rPr>
              <a:t> </a:t>
            </a:r>
            <a:r>
              <a:rPr lang="en-US" altLang="zh-CN" i="1" dirty="0" smtClean="0">
                <a:latin typeface="Times New Roman" panose="02020603050405020304" pitchFamily="18" charset="0"/>
                <a:cs typeface="Times New Roman" panose="02020603050405020304" pitchFamily="18" charset="0"/>
                <a:sym typeface="Symbol" pitchFamily="18" charset="2"/>
              </a:rPr>
              <a:t>V</a:t>
            </a:r>
            <a:endParaRPr lang="en-US" altLang="zh-CN" i="1" dirty="0">
              <a:latin typeface="Times New Roman" panose="02020603050405020304" pitchFamily="18" charset="0"/>
              <a:cs typeface="Times New Roman" panose="02020603050405020304" pitchFamily="18" charset="0"/>
              <a:sym typeface="Symbol" pitchFamily="18" charset="2"/>
            </a:endParaRPr>
          </a:p>
          <a:p>
            <a:pPr algn="l">
              <a:lnSpc>
                <a:spcPct val="150000"/>
              </a:lnSpc>
            </a:pPr>
            <a:r>
              <a:rPr lang="en-US" altLang="zh-CN" dirty="0" smtClean="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 = -2×10</a:t>
            </a:r>
            <a:r>
              <a:rPr lang="en-US" altLang="zh-CN" baseline="30000" dirty="0" smtClean="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×(8-4)</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×10</a:t>
            </a:r>
            <a:r>
              <a:rPr lang="en-US" altLang="zh-CN" baseline="30000"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p>
            <a:pPr algn="l">
              <a:lnSpc>
                <a:spcPct val="150000"/>
              </a:lnSpc>
            </a:pPr>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=-800</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41C37872-DF51-41D0-B7BE-B7C04173D8AC}" type="slidenum">
              <a:rPr lang="en-US" altLang="zh-CN"/>
              <a:pPr/>
              <a:t>21</a:t>
            </a:fld>
            <a:endParaRPr lang="en-US" altLang="zh-CN"/>
          </a:p>
        </p:txBody>
      </p:sp>
      <p:sp>
        <p:nvSpPr>
          <p:cNvPr id="165925" name="Text Box 37"/>
          <p:cNvSpPr txBox="1">
            <a:spLocks noChangeArrowheads="1"/>
          </p:cNvSpPr>
          <p:nvPr/>
        </p:nvSpPr>
        <p:spPr bwMode="auto">
          <a:xfrm>
            <a:off x="900113" y="692150"/>
            <a:ext cx="600551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dirty="0">
                <a:latin typeface="Times New Roman" pitchFamily="18" charset="0"/>
                <a:sym typeface="Symbol" pitchFamily="18" charset="2"/>
              </a:rPr>
              <a:t>2 )  </a:t>
            </a:r>
            <a:r>
              <a:rPr kumimoji="1" lang="zh-CN" altLang="en-US" dirty="0">
                <a:latin typeface="Times New Roman" pitchFamily="18" charset="0"/>
              </a:rPr>
              <a:t>再反抗外压  </a:t>
            </a:r>
            <a:r>
              <a:rPr kumimoji="1" lang="en-US" altLang="zh-CN" dirty="0">
                <a:latin typeface="Times New Roman" pitchFamily="18" charset="0"/>
              </a:rPr>
              <a:t>p</a:t>
            </a:r>
            <a:r>
              <a:rPr kumimoji="1" lang="en-US" altLang="zh-CN" baseline="-25000" dirty="0">
                <a:latin typeface="Times New Roman" pitchFamily="18" charset="0"/>
              </a:rPr>
              <a:t>2 </a:t>
            </a:r>
            <a:r>
              <a:rPr kumimoji="1" lang="en-US" altLang="zh-CN" dirty="0">
                <a:latin typeface="Times New Roman" pitchFamily="18" charset="0"/>
              </a:rPr>
              <a:t> =  1 </a:t>
            </a:r>
            <a:r>
              <a:rPr kumimoji="1" lang="en-US" altLang="zh-CN" dirty="0">
                <a:latin typeface="Times New Roman" pitchFamily="18" charset="0"/>
                <a:sym typeface="Symbol" pitchFamily="18" charset="2"/>
              </a:rPr>
              <a:t> 10 </a:t>
            </a:r>
            <a:r>
              <a:rPr kumimoji="1" lang="en-US" altLang="zh-CN" baseline="30000" dirty="0">
                <a:latin typeface="Times New Roman" pitchFamily="18" charset="0"/>
                <a:sym typeface="Symbol" pitchFamily="18" charset="2"/>
              </a:rPr>
              <a:t>5</a:t>
            </a:r>
            <a:r>
              <a:rPr kumimoji="1" lang="en-US" altLang="zh-CN" dirty="0">
                <a:latin typeface="Times New Roman" pitchFamily="18" charset="0"/>
                <a:sym typeface="Symbol" pitchFamily="18" charset="2"/>
              </a:rPr>
              <a:t> Pa </a:t>
            </a:r>
            <a:r>
              <a:rPr kumimoji="1" lang="zh-CN" altLang="en-US" dirty="0">
                <a:latin typeface="Times New Roman" pitchFamily="18" charset="0"/>
                <a:sym typeface="Symbol" pitchFamily="18" charset="2"/>
              </a:rPr>
              <a:t>，</a:t>
            </a:r>
          </a:p>
          <a:p>
            <a:pPr algn="l">
              <a:lnSpc>
                <a:spcPct val="130000"/>
              </a:lnSpc>
            </a:pPr>
            <a:r>
              <a:rPr kumimoji="1" lang="zh-CN" altLang="en-US" dirty="0">
                <a:latin typeface="Times New Roman" pitchFamily="18" charset="0"/>
                <a:sym typeface="Symbol" pitchFamily="18" charset="2"/>
              </a:rPr>
              <a:t>       膨胀到  </a:t>
            </a:r>
            <a:r>
              <a:rPr kumimoji="1" lang="en-US" altLang="zh-CN" dirty="0">
                <a:latin typeface="Times New Roman" pitchFamily="18" charset="0"/>
                <a:sym typeface="Symbol" pitchFamily="18" charset="2"/>
              </a:rPr>
              <a:t>16 dm</a:t>
            </a:r>
            <a:r>
              <a:rPr kumimoji="1" lang="en-US" altLang="zh-CN" baseline="30000" dirty="0">
                <a:latin typeface="Times New Roman" pitchFamily="18" charset="0"/>
                <a:sym typeface="Symbol" pitchFamily="18" charset="2"/>
              </a:rPr>
              <a:t>3</a:t>
            </a:r>
            <a:r>
              <a:rPr kumimoji="1" lang="en-US" altLang="zh-CN" dirty="0">
                <a:latin typeface="Times New Roman" pitchFamily="18" charset="0"/>
              </a:rPr>
              <a:t> </a:t>
            </a:r>
          </a:p>
        </p:txBody>
      </p:sp>
      <p:sp>
        <p:nvSpPr>
          <p:cNvPr id="165926" name="Text Box 38"/>
          <p:cNvSpPr txBox="1">
            <a:spLocks noChangeArrowheads="1"/>
          </p:cNvSpPr>
          <p:nvPr/>
        </p:nvSpPr>
        <p:spPr bwMode="auto">
          <a:xfrm>
            <a:off x="900113" y="1773238"/>
            <a:ext cx="6294437"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i="1" dirty="0">
                <a:latin typeface="Times New Roman" pitchFamily="18" charset="0"/>
              </a:rPr>
              <a:t>W</a:t>
            </a:r>
            <a:r>
              <a:rPr kumimoji="1" lang="en-US" altLang="zh-CN" baseline="-25000" dirty="0">
                <a:latin typeface="Times New Roman" pitchFamily="18" charset="0"/>
              </a:rPr>
              <a:t>2</a:t>
            </a:r>
            <a:r>
              <a:rPr kumimoji="1" lang="en-US" altLang="zh-CN" dirty="0">
                <a:latin typeface="Times New Roman" pitchFamily="18" charset="0"/>
              </a:rPr>
              <a:t>  = </a:t>
            </a:r>
            <a:r>
              <a:rPr kumimoji="1" lang="en-US" altLang="zh-CN" dirty="0">
                <a:latin typeface="Tahoma" pitchFamily="34" charset="0"/>
              </a:rPr>
              <a:t>- </a:t>
            </a:r>
            <a:r>
              <a:rPr kumimoji="1" lang="en-US" altLang="zh-CN" i="1" dirty="0">
                <a:latin typeface="Times New Roman" pitchFamily="18" charset="0"/>
              </a:rPr>
              <a:t>p</a:t>
            </a:r>
            <a:r>
              <a:rPr kumimoji="1" lang="zh-CN" altLang="en-US" baseline="-25000" dirty="0">
                <a:latin typeface="Times New Roman" pitchFamily="18" charset="0"/>
              </a:rPr>
              <a:t>外</a:t>
            </a:r>
            <a:r>
              <a:rPr kumimoji="1" lang="zh-CN" altLang="en-US" dirty="0">
                <a:latin typeface="Times New Roman" pitchFamily="18" charset="0"/>
              </a:rPr>
              <a:t>  </a:t>
            </a:r>
            <a:r>
              <a:rPr kumimoji="1" lang="en-US" altLang="en-US" dirty="0">
                <a:latin typeface="Times New Roman" pitchFamily="18" charset="0"/>
                <a:sym typeface="Symbol" pitchFamily="18" charset="2"/>
              </a:rPr>
              <a:t></a:t>
            </a:r>
            <a:r>
              <a:rPr kumimoji="1" lang="en-US" altLang="zh-CN" i="1" dirty="0">
                <a:latin typeface="Times New Roman" pitchFamily="18" charset="0"/>
                <a:sym typeface="Symbol" pitchFamily="18" charset="2"/>
              </a:rPr>
              <a:t>V</a:t>
            </a:r>
            <a:r>
              <a:rPr kumimoji="1" lang="en-US" altLang="zh-CN" dirty="0">
                <a:latin typeface="Times New Roman" pitchFamily="18" charset="0"/>
                <a:sym typeface="Symbol" pitchFamily="18" charset="2"/>
              </a:rPr>
              <a:t> </a:t>
            </a:r>
          </a:p>
          <a:p>
            <a:pPr algn="l">
              <a:lnSpc>
                <a:spcPct val="130000"/>
              </a:lnSpc>
            </a:pPr>
            <a:r>
              <a:rPr kumimoji="1" lang="en-US" altLang="zh-CN" dirty="0">
                <a:latin typeface="Times New Roman" pitchFamily="18" charset="0"/>
                <a:sym typeface="Symbol" pitchFamily="18" charset="2"/>
              </a:rPr>
              <a:t>         = </a:t>
            </a:r>
            <a:r>
              <a:rPr kumimoji="1" lang="en-US" altLang="zh-CN" dirty="0">
                <a:latin typeface="Tahoma" pitchFamily="34" charset="0"/>
              </a:rPr>
              <a:t>-</a:t>
            </a:r>
            <a:r>
              <a:rPr kumimoji="1" lang="en-US" altLang="zh-CN" dirty="0">
                <a:latin typeface="Tahoma" pitchFamily="34" charset="0"/>
                <a:sym typeface="Symbol" pitchFamily="18" charset="2"/>
              </a:rPr>
              <a:t> </a:t>
            </a:r>
            <a:r>
              <a:rPr kumimoji="1" lang="en-US" altLang="zh-CN" dirty="0">
                <a:latin typeface="Times New Roman" pitchFamily="18" charset="0"/>
              </a:rPr>
              <a:t>1 </a:t>
            </a:r>
            <a:r>
              <a:rPr kumimoji="1" lang="en-US" altLang="zh-CN" dirty="0">
                <a:latin typeface="Times New Roman" pitchFamily="18" charset="0"/>
                <a:sym typeface="Symbol" pitchFamily="18" charset="2"/>
              </a:rPr>
              <a:t> 10 </a:t>
            </a:r>
            <a:r>
              <a:rPr kumimoji="1" lang="en-US" altLang="zh-CN" baseline="30000" dirty="0">
                <a:latin typeface="Times New Roman" pitchFamily="18" charset="0"/>
                <a:sym typeface="Symbol" pitchFamily="18" charset="2"/>
              </a:rPr>
              <a:t>5</a:t>
            </a:r>
            <a:r>
              <a:rPr kumimoji="1" lang="en-US" altLang="zh-CN" dirty="0">
                <a:latin typeface="Times New Roman" pitchFamily="18" charset="0"/>
                <a:sym typeface="Symbol" pitchFamily="18" charset="2"/>
              </a:rPr>
              <a:t>  ( 16 </a:t>
            </a:r>
            <a:r>
              <a:rPr kumimoji="1" lang="zh-CN" altLang="en-US" dirty="0">
                <a:latin typeface="Times New Roman" pitchFamily="18" charset="0"/>
                <a:sym typeface="Symbol" pitchFamily="18" charset="2"/>
              </a:rPr>
              <a:t>－ </a:t>
            </a:r>
            <a:r>
              <a:rPr kumimoji="1" lang="en-US" altLang="zh-CN" dirty="0">
                <a:latin typeface="Times New Roman" pitchFamily="18" charset="0"/>
                <a:sym typeface="Symbol" pitchFamily="18" charset="2"/>
              </a:rPr>
              <a:t>8 )  10</a:t>
            </a:r>
            <a:r>
              <a:rPr kumimoji="1" lang="zh-CN" altLang="en-US" baseline="30000" dirty="0">
                <a:latin typeface="Times New Roman" pitchFamily="18" charset="0"/>
                <a:sym typeface="Symbol" pitchFamily="18" charset="2"/>
              </a:rPr>
              <a:t>－</a:t>
            </a:r>
            <a:r>
              <a:rPr kumimoji="1" lang="en-US" altLang="zh-CN" baseline="30000" dirty="0">
                <a:latin typeface="Times New Roman" pitchFamily="18" charset="0"/>
                <a:sym typeface="Symbol" pitchFamily="18" charset="2"/>
              </a:rPr>
              <a:t>3</a:t>
            </a:r>
            <a:r>
              <a:rPr kumimoji="1" lang="en-US" altLang="zh-CN" dirty="0">
                <a:latin typeface="Times New Roman" pitchFamily="18" charset="0"/>
                <a:sym typeface="Symbol" pitchFamily="18" charset="2"/>
              </a:rPr>
              <a:t> </a:t>
            </a:r>
          </a:p>
          <a:p>
            <a:pPr algn="l">
              <a:lnSpc>
                <a:spcPct val="130000"/>
              </a:lnSpc>
            </a:pPr>
            <a:r>
              <a:rPr kumimoji="1" lang="en-US" altLang="zh-CN" dirty="0">
                <a:latin typeface="Times New Roman" pitchFamily="18" charset="0"/>
                <a:sym typeface="Symbol" pitchFamily="18" charset="2"/>
              </a:rPr>
              <a:t>         = </a:t>
            </a:r>
            <a:r>
              <a:rPr kumimoji="1" lang="en-US" altLang="zh-CN" dirty="0">
                <a:latin typeface="Tahoma" pitchFamily="34" charset="0"/>
              </a:rPr>
              <a:t>-</a:t>
            </a:r>
            <a:r>
              <a:rPr kumimoji="1" lang="en-US" altLang="zh-CN" dirty="0">
                <a:latin typeface="Tahoma" pitchFamily="34" charset="0"/>
                <a:sym typeface="Symbol" pitchFamily="18" charset="2"/>
              </a:rPr>
              <a:t> </a:t>
            </a:r>
            <a:r>
              <a:rPr kumimoji="1" lang="en-US" altLang="zh-CN" dirty="0">
                <a:latin typeface="Times New Roman" pitchFamily="18" charset="0"/>
                <a:sym typeface="Symbol" pitchFamily="18" charset="2"/>
              </a:rPr>
              <a:t>800 </a:t>
            </a:r>
            <a:r>
              <a:rPr kumimoji="1" lang="zh-CN" altLang="en-US" dirty="0">
                <a:latin typeface="Times New Roman" pitchFamily="18" charset="0"/>
                <a:sym typeface="Symbol" pitchFamily="18" charset="2"/>
              </a:rPr>
              <a:t>（</a:t>
            </a:r>
            <a:r>
              <a:rPr kumimoji="1" lang="en-US" altLang="zh-CN" dirty="0">
                <a:latin typeface="Times New Roman" pitchFamily="18" charset="0"/>
                <a:sym typeface="Symbol" pitchFamily="18" charset="2"/>
              </a:rPr>
              <a:t>J</a:t>
            </a:r>
            <a:r>
              <a:rPr kumimoji="1" lang="zh-CN" altLang="en-US" dirty="0">
                <a:latin typeface="Times New Roman" pitchFamily="18" charset="0"/>
                <a:sym typeface="Symbol" pitchFamily="18" charset="2"/>
              </a:rPr>
              <a:t>）</a:t>
            </a:r>
            <a:endParaRPr kumimoji="1" lang="zh-CN" altLang="en-US" dirty="0">
              <a:latin typeface="Times New Roman" pitchFamily="18" charset="0"/>
            </a:endParaRPr>
          </a:p>
        </p:txBody>
      </p:sp>
      <p:sp>
        <p:nvSpPr>
          <p:cNvPr id="165927" name="Text Box 39"/>
          <p:cNvSpPr txBox="1">
            <a:spLocks noChangeArrowheads="1"/>
          </p:cNvSpPr>
          <p:nvPr/>
        </p:nvSpPr>
        <p:spPr bwMode="auto">
          <a:xfrm>
            <a:off x="971550" y="3500438"/>
            <a:ext cx="7202488"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i="1" dirty="0">
                <a:latin typeface="Times New Roman" pitchFamily="18" charset="0"/>
              </a:rPr>
              <a:t>W</a:t>
            </a:r>
            <a:r>
              <a:rPr kumimoji="1" lang="en-US" altLang="zh-CN" baseline="-25000" dirty="0">
                <a:latin typeface="Times New Roman" pitchFamily="18" charset="0"/>
              </a:rPr>
              <a:t>B</a:t>
            </a:r>
            <a:r>
              <a:rPr kumimoji="1" lang="en-US" altLang="zh-CN" dirty="0">
                <a:latin typeface="Times New Roman" pitchFamily="18" charset="0"/>
              </a:rPr>
              <a:t> = </a:t>
            </a:r>
            <a:r>
              <a:rPr kumimoji="1" lang="en-US" altLang="zh-CN" i="1" dirty="0">
                <a:latin typeface="Times New Roman" pitchFamily="18" charset="0"/>
              </a:rPr>
              <a:t>W</a:t>
            </a:r>
            <a:r>
              <a:rPr kumimoji="1" lang="en-US" altLang="zh-CN" baseline="-25000" dirty="0">
                <a:latin typeface="Times New Roman" pitchFamily="18" charset="0"/>
              </a:rPr>
              <a:t>1</a:t>
            </a:r>
            <a:r>
              <a:rPr kumimoji="1" lang="en-US" altLang="zh-CN" dirty="0">
                <a:latin typeface="Times New Roman" pitchFamily="18" charset="0"/>
              </a:rPr>
              <a:t>  +  </a:t>
            </a:r>
            <a:r>
              <a:rPr kumimoji="1" lang="en-US" altLang="zh-CN" i="1" dirty="0">
                <a:latin typeface="Times New Roman" pitchFamily="18" charset="0"/>
              </a:rPr>
              <a:t>W</a:t>
            </a:r>
            <a:r>
              <a:rPr kumimoji="1" lang="en-US" altLang="zh-CN" baseline="-25000" dirty="0">
                <a:latin typeface="Times New Roman" pitchFamily="18" charset="0"/>
              </a:rPr>
              <a:t>2</a:t>
            </a:r>
            <a:r>
              <a:rPr kumimoji="1" lang="en-US" altLang="zh-CN" dirty="0">
                <a:latin typeface="Times New Roman" pitchFamily="18" charset="0"/>
              </a:rPr>
              <a:t>   = </a:t>
            </a:r>
            <a:r>
              <a:rPr kumimoji="1" lang="zh-CN" altLang="en-US" dirty="0">
                <a:latin typeface="Times New Roman" pitchFamily="18" charset="0"/>
              </a:rPr>
              <a:t>（</a:t>
            </a:r>
            <a:r>
              <a:rPr kumimoji="1" lang="en-US" altLang="zh-CN" dirty="0">
                <a:latin typeface="Tahoma" pitchFamily="34" charset="0"/>
              </a:rPr>
              <a:t>-</a:t>
            </a:r>
            <a:r>
              <a:rPr kumimoji="1" lang="en-US" altLang="zh-CN" dirty="0">
                <a:latin typeface="Times New Roman" pitchFamily="18" charset="0"/>
              </a:rPr>
              <a:t> 800</a:t>
            </a:r>
            <a:r>
              <a:rPr kumimoji="1" lang="zh-CN" altLang="en-US" dirty="0">
                <a:latin typeface="Times New Roman" pitchFamily="18" charset="0"/>
              </a:rPr>
              <a:t>）  </a:t>
            </a:r>
            <a:r>
              <a:rPr kumimoji="1" lang="en-US" altLang="zh-CN" dirty="0">
                <a:latin typeface="Times New Roman" pitchFamily="18" charset="0"/>
              </a:rPr>
              <a:t>+ </a:t>
            </a:r>
            <a:r>
              <a:rPr kumimoji="1" lang="zh-CN" altLang="en-US" dirty="0">
                <a:latin typeface="Times New Roman" pitchFamily="18" charset="0"/>
              </a:rPr>
              <a:t>（</a:t>
            </a:r>
            <a:r>
              <a:rPr kumimoji="1" lang="en-US" altLang="zh-CN" dirty="0">
                <a:latin typeface="Tahoma" pitchFamily="34" charset="0"/>
              </a:rPr>
              <a:t>-</a:t>
            </a:r>
            <a:r>
              <a:rPr kumimoji="1" lang="en-US" altLang="zh-CN" dirty="0">
                <a:latin typeface="Times New Roman" pitchFamily="18" charset="0"/>
              </a:rPr>
              <a:t> 800 </a:t>
            </a:r>
            <a:r>
              <a:rPr kumimoji="1" lang="zh-CN" altLang="en-US" dirty="0">
                <a:latin typeface="Times New Roman" pitchFamily="18" charset="0"/>
              </a:rPr>
              <a:t>） </a:t>
            </a:r>
          </a:p>
          <a:p>
            <a:pPr algn="l">
              <a:lnSpc>
                <a:spcPct val="130000"/>
              </a:lnSpc>
            </a:pPr>
            <a:r>
              <a:rPr kumimoji="1" lang="zh-CN" altLang="en-US" dirty="0">
                <a:latin typeface="Times New Roman" pitchFamily="18" charset="0"/>
              </a:rPr>
              <a:t>        </a:t>
            </a:r>
            <a:r>
              <a:rPr kumimoji="1" lang="zh-CN" altLang="en-US" dirty="0">
                <a:latin typeface="Times New Roman" pitchFamily="18" charset="0"/>
                <a:sym typeface="Symbol" pitchFamily="18" charset="2"/>
              </a:rPr>
              <a:t> </a:t>
            </a:r>
            <a:r>
              <a:rPr kumimoji="1" lang="en-US" altLang="zh-CN" dirty="0">
                <a:latin typeface="Times New Roman" pitchFamily="18" charset="0"/>
                <a:sym typeface="Symbol" pitchFamily="18" charset="2"/>
              </a:rPr>
              <a:t>= </a:t>
            </a:r>
            <a:r>
              <a:rPr kumimoji="1" lang="en-US" altLang="zh-CN" dirty="0">
                <a:solidFill>
                  <a:schemeClr val="tx1"/>
                </a:solidFill>
                <a:latin typeface="Tahoma" pitchFamily="34" charset="0"/>
              </a:rPr>
              <a:t>-</a:t>
            </a:r>
            <a:r>
              <a:rPr kumimoji="1" lang="en-US" altLang="zh-CN" dirty="0">
                <a:solidFill>
                  <a:schemeClr val="tx1"/>
                </a:solidFill>
                <a:latin typeface="Tahoma" pitchFamily="34" charset="0"/>
                <a:sym typeface="Symbol" pitchFamily="18" charset="2"/>
              </a:rPr>
              <a:t> </a:t>
            </a:r>
            <a:r>
              <a:rPr kumimoji="1" lang="en-US" altLang="zh-CN" dirty="0">
                <a:solidFill>
                  <a:schemeClr val="tx1"/>
                </a:solidFill>
                <a:latin typeface="Times New Roman" pitchFamily="18" charset="0"/>
                <a:sym typeface="Symbol" pitchFamily="18" charset="2"/>
              </a:rPr>
              <a:t>1600  ( J )</a:t>
            </a:r>
            <a:endParaRPr kumimoji="1" lang="en-US" altLang="zh-CN" dirty="0">
              <a:solidFill>
                <a:schemeClr val="tx1"/>
              </a:solidFill>
              <a:latin typeface="Times New Roman" pitchFamily="18" charset="0"/>
            </a:endParaRPr>
          </a:p>
        </p:txBody>
      </p:sp>
      <p:sp>
        <p:nvSpPr>
          <p:cNvPr id="165928" name="Rectangle 40"/>
          <p:cNvSpPr>
            <a:spLocks noChangeArrowheads="1"/>
          </p:cNvSpPr>
          <p:nvPr/>
        </p:nvSpPr>
        <p:spPr bwMode="auto">
          <a:xfrm>
            <a:off x="611188" y="4879975"/>
            <a:ext cx="7777162" cy="1212850"/>
          </a:xfrm>
          <a:prstGeom prst="rect">
            <a:avLst/>
          </a:prstGeom>
          <a:noFill/>
          <a:ln w="9525" algn="ctr">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zh-CN" altLang="en-US" dirty="0">
                <a:latin typeface="Times New Roman" pitchFamily="18" charset="0"/>
                <a:ea typeface="华文行楷" pitchFamily="2" charset="-122"/>
              </a:rPr>
              <a:t>途径不同，完成同一过程时，体系的功</a:t>
            </a:r>
            <a:r>
              <a:rPr kumimoji="1" lang="en-US" altLang="zh-CN" i="1" dirty="0">
                <a:latin typeface="Times New Roman" pitchFamily="18" charset="0"/>
              </a:rPr>
              <a:t>W</a:t>
            </a:r>
            <a:r>
              <a:rPr kumimoji="1" lang="zh-CN" altLang="en-US" dirty="0">
                <a:latin typeface="Times New Roman" pitchFamily="18" charset="0"/>
                <a:ea typeface="华文行楷" pitchFamily="2" charset="-122"/>
              </a:rPr>
              <a:t>不相等。由热力学第一定律可知，</a:t>
            </a:r>
            <a:r>
              <a:rPr kumimoji="1" lang="zh-CN" altLang="en-US" dirty="0">
                <a:latin typeface="Times New Roman" pitchFamily="18" charset="0"/>
                <a:ea typeface="华文行楷" pitchFamily="2" charset="-122"/>
                <a:sym typeface="Symbol" pitchFamily="18" charset="2"/>
              </a:rPr>
              <a:t>热量</a:t>
            </a:r>
            <a:r>
              <a:rPr kumimoji="1" lang="en-US" altLang="zh-CN" i="1" dirty="0">
                <a:latin typeface="Times New Roman" pitchFamily="18" charset="0"/>
                <a:sym typeface="Symbol" pitchFamily="18" charset="2"/>
              </a:rPr>
              <a:t>Q</a:t>
            </a:r>
            <a:r>
              <a:rPr kumimoji="1" lang="zh-CN" altLang="en-US" dirty="0">
                <a:latin typeface="Times New Roman" pitchFamily="18" charset="0"/>
                <a:ea typeface="华文行楷" pitchFamily="2" charset="-122"/>
                <a:sym typeface="Symbol" pitchFamily="18" charset="2"/>
              </a:rPr>
              <a:t>也不等。</a:t>
            </a:r>
            <a:endParaRPr kumimoji="1" lang="zh-CN" altLang="en-US" dirty="0">
              <a:latin typeface="Times New Roman" pitchFamily="18" charset="0"/>
              <a:ea typeface="华文行楷"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5928"/>
                                        </p:tgtEl>
                                        <p:attrNameLst>
                                          <p:attrName>style.visibility</p:attrName>
                                        </p:attrNameLst>
                                      </p:cBhvr>
                                      <p:to>
                                        <p:strVal val="visible"/>
                                      </p:to>
                                    </p:set>
                                    <p:animEffect transition="in" filter="fade">
                                      <p:cBhvr>
                                        <p:cTn id="7" dur="1000"/>
                                        <p:tgtEl>
                                          <p:spTgt spid="165928"/>
                                        </p:tgtEl>
                                      </p:cBhvr>
                                    </p:animEffect>
                                    <p:anim calcmode="lin" valueType="num">
                                      <p:cBhvr>
                                        <p:cTn id="8" dur="1000" fill="hold"/>
                                        <p:tgtEl>
                                          <p:spTgt spid="165928"/>
                                        </p:tgtEl>
                                        <p:attrNameLst>
                                          <p:attrName>ppt_x</p:attrName>
                                        </p:attrNameLst>
                                      </p:cBhvr>
                                      <p:tavLst>
                                        <p:tav tm="0">
                                          <p:val>
                                            <p:strVal val="#ppt_x"/>
                                          </p:val>
                                        </p:tav>
                                        <p:tav tm="100000">
                                          <p:val>
                                            <p:strVal val="#ppt_x"/>
                                          </p:val>
                                        </p:tav>
                                      </p:tavLst>
                                    </p:anim>
                                    <p:anim calcmode="lin" valueType="num">
                                      <p:cBhvr>
                                        <p:cTn id="9" dur="1000" fill="hold"/>
                                        <p:tgtEl>
                                          <p:spTgt spid="1659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93EE922-B8D3-42CE-B780-9C634EE6A23E}" type="slidenum">
              <a:rPr lang="en-US" altLang="zh-CN"/>
              <a:pPr/>
              <a:t>22</a:t>
            </a:fld>
            <a:endParaRPr lang="en-US" altLang="zh-CN"/>
          </a:p>
        </p:txBody>
      </p:sp>
      <p:sp>
        <p:nvSpPr>
          <p:cNvPr id="14338" name="Rectangle 2"/>
          <p:cNvSpPr>
            <a:spLocks noGrp="1" noRot="1" noChangeArrowheads="1"/>
          </p:cNvSpPr>
          <p:nvPr>
            <p:ph type="title"/>
          </p:nvPr>
        </p:nvSpPr>
        <p:spPr>
          <a:xfrm>
            <a:off x="684213" y="1268413"/>
            <a:ext cx="7920037" cy="647700"/>
          </a:xfrm>
        </p:spPr>
        <p:txBody>
          <a:bodyPr/>
          <a:lstStyle/>
          <a:p>
            <a:pPr algn="l"/>
            <a:r>
              <a:rPr lang="zh-CN" altLang="en-US" sz="3600" b="1" dirty="0">
                <a:latin typeface="Times New Roman" pitchFamily="18" charset="0"/>
                <a:ea typeface="黑体" pitchFamily="2" charset="-122"/>
              </a:rPr>
              <a:t>二、内能</a:t>
            </a:r>
          </a:p>
        </p:txBody>
      </p:sp>
      <p:sp>
        <p:nvSpPr>
          <p:cNvPr id="14339" name="Rectangle 3"/>
          <p:cNvSpPr>
            <a:spLocks noGrp="1" noRot="1" noChangeArrowheads="1"/>
          </p:cNvSpPr>
          <p:nvPr>
            <p:ph idx="1"/>
          </p:nvPr>
        </p:nvSpPr>
        <p:spPr>
          <a:xfrm>
            <a:off x="323850" y="1989138"/>
            <a:ext cx="8424863" cy="4032250"/>
          </a:xfrm>
        </p:spPr>
        <p:txBody>
          <a:bodyPr/>
          <a:lstStyle/>
          <a:p>
            <a:pPr>
              <a:lnSpc>
                <a:spcPct val="110000"/>
              </a:lnSpc>
            </a:pPr>
            <a:r>
              <a:rPr lang="zh-CN" altLang="en-US" b="1" dirty="0">
                <a:latin typeface="宋体" pitchFamily="2" charset="-122"/>
              </a:rPr>
              <a:t>内能</a:t>
            </a:r>
            <a:r>
              <a:rPr lang="en-US" altLang="en-US" b="1" dirty="0">
                <a:latin typeface="Times New Roman" pitchFamily="18" charset="0"/>
              </a:rPr>
              <a:t>(internal energy)</a:t>
            </a:r>
            <a:r>
              <a:rPr lang="en-US" altLang="zh-CN" b="1" dirty="0">
                <a:latin typeface="Times New Roman" pitchFamily="18" charset="0"/>
              </a:rPr>
              <a:t>:</a:t>
            </a:r>
            <a:r>
              <a:rPr lang="zh-CN" altLang="en-US" b="1" dirty="0">
                <a:solidFill>
                  <a:srgbClr val="000000"/>
                </a:solidFill>
                <a:latin typeface="宋体" pitchFamily="2" charset="-122"/>
              </a:rPr>
              <a:t>体系内部一切能量的总和（包括位能、平动能、电子的动能及核能等）。用</a:t>
            </a:r>
            <a:r>
              <a:rPr lang="en-US" altLang="zh-CN" b="1" i="1" dirty="0">
                <a:solidFill>
                  <a:srgbClr val="000000"/>
                </a:solidFill>
                <a:latin typeface="Times New Roman" pitchFamily="18" charset="0"/>
                <a:ea typeface="宋体" pitchFamily="2" charset="-122"/>
                <a:cs typeface="Times New Roman" pitchFamily="18" charset="0"/>
              </a:rPr>
              <a:t>U</a:t>
            </a:r>
            <a:r>
              <a:rPr lang="zh-CN" altLang="en-US" b="1" dirty="0">
                <a:solidFill>
                  <a:srgbClr val="000000"/>
                </a:solidFill>
                <a:latin typeface="宋体" pitchFamily="2" charset="-122"/>
              </a:rPr>
              <a:t>表示。</a:t>
            </a:r>
          </a:p>
          <a:p>
            <a:pPr>
              <a:lnSpc>
                <a:spcPct val="110000"/>
              </a:lnSpc>
            </a:pPr>
            <a:r>
              <a:rPr lang="zh-CN" altLang="en-US" b="1" dirty="0">
                <a:solidFill>
                  <a:srgbClr val="000000"/>
                </a:solidFill>
              </a:rPr>
              <a:t>内能不包括体系整体运动的动能和在外场中的势能。</a:t>
            </a:r>
          </a:p>
          <a:p>
            <a:pPr>
              <a:lnSpc>
                <a:spcPct val="110000"/>
              </a:lnSpc>
            </a:pPr>
            <a:r>
              <a:rPr lang="zh-CN" altLang="en-US" b="1" dirty="0">
                <a:solidFill>
                  <a:srgbClr val="000000"/>
                </a:solidFill>
              </a:rPr>
              <a:t>也称为</a:t>
            </a:r>
            <a:r>
              <a:rPr lang="zh-CN" altLang="en-US" b="1" dirty="0"/>
              <a:t>热力学能</a:t>
            </a:r>
            <a:r>
              <a:rPr lang="en-US" altLang="zh-CN" sz="3600" b="1" dirty="0">
                <a:solidFill>
                  <a:srgbClr val="000000"/>
                </a:solidFill>
                <a:latin typeface="Times New Roman" pitchFamily="18" charset="0"/>
                <a:ea typeface="黑体" pitchFamily="2" charset="-122"/>
              </a:rPr>
              <a:t>(thermodynamic energy)</a:t>
            </a:r>
            <a:endParaRPr lang="en-US" altLang="zh-CN" dirty="0"/>
          </a:p>
        </p:txBody>
      </p:sp>
      <p:sp>
        <p:nvSpPr>
          <p:cNvPr id="14340" name="Text Box 4"/>
          <p:cNvSpPr txBox="1">
            <a:spLocks noChangeArrowheads="1"/>
          </p:cNvSpPr>
          <p:nvPr/>
        </p:nvSpPr>
        <p:spPr bwMode="auto">
          <a:xfrm>
            <a:off x="444500" y="503238"/>
            <a:ext cx="8304213"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75000"/>
              </a:lnSpc>
            </a:pPr>
            <a:r>
              <a:rPr lang="en-US" altLang="zh-CN" sz="4000">
                <a:solidFill>
                  <a:schemeClr val="tx2"/>
                </a:solidFill>
                <a:latin typeface="Times New Roman" pitchFamily="18" charset="0"/>
                <a:ea typeface="黑体" pitchFamily="2" charset="-122"/>
              </a:rPr>
              <a:t>2.2 </a:t>
            </a:r>
            <a:r>
              <a:rPr lang="zh-CN" altLang="en-US" sz="4000">
                <a:solidFill>
                  <a:schemeClr val="tx2"/>
                </a:solidFill>
                <a:latin typeface="Times New Roman" pitchFamily="18" charset="0"/>
                <a:ea typeface="黑体" pitchFamily="2" charset="-122"/>
              </a:rPr>
              <a:t>热力学第一定律     </a:t>
            </a:r>
          </a:p>
        </p:txBody>
      </p:sp>
      <p:sp>
        <p:nvSpPr>
          <p:cNvPr id="14341"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28CAA2E-6E17-4CDA-8C12-ED86ECC7DEEE}" type="slidenum">
              <a:rPr lang="en-US" altLang="zh-CN"/>
              <a:pPr/>
              <a:t>23</a:t>
            </a:fld>
            <a:endParaRPr lang="en-US" altLang="zh-CN"/>
          </a:p>
        </p:txBody>
      </p:sp>
      <p:sp>
        <p:nvSpPr>
          <p:cNvPr id="166914" name="Rectangle 2"/>
          <p:cNvSpPr>
            <a:spLocks noGrp="1" noRot="1" noChangeArrowheads="1"/>
          </p:cNvSpPr>
          <p:nvPr>
            <p:ph type="title"/>
          </p:nvPr>
        </p:nvSpPr>
        <p:spPr>
          <a:xfrm>
            <a:off x="684213" y="1196975"/>
            <a:ext cx="7856537" cy="936625"/>
          </a:xfrm>
        </p:spPr>
        <p:txBody>
          <a:bodyPr/>
          <a:lstStyle/>
          <a:p>
            <a:pPr algn="l">
              <a:buClr>
                <a:schemeClr val="hlink"/>
              </a:buClr>
              <a:buFont typeface="Wingdings" pitchFamily="2" charset="2"/>
              <a:buChar char="Ø"/>
            </a:pPr>
            <a:r>
              <a:rPr lang="zh-CN" altLang="en-US" sz="3200" b="1" dirty="0"/>
              <a:t>关于内能</a:t>
            </a:r>
          </a:p>
        </p:txBody>
      </p:sp>
      <p:sp>
        <p:nvSpPr>
          <p:cNvPr id="166915" name="Rectangle 3"/>
          <p:cNvSpPr>
            <a:spLocks noGrp="1" noRot="1" noChangeArrowheads="1"/>
          </p:cNvSpPr>
          <p:nvPr>
            <p:ph type="body" idx="1"/>
          </p:nvPr>
        </p:nvSpPr>
        <p:spPr>
          <a:xfrm>
            <a:off x="539750" y="1988840"/>
            <a:ext cx="7993063" cy="4176713"/>
          </a:xfrm>
        </p:spPr>
        <p:txBody>
          <a:bodyPr/>
          <a:lstStyle/>
          <a:p>
            <a:pPr>
              <a:lnSpc>
                <a:spcPct val="110000"/>
              </a:lnSpc>
            </a:pPr>
            <a:r>
              <a:rPr lang="zh-CN" altLang="en-US" b="1" dirty="0">
                <a:latin typeface="Times New Roman" pitchFamily="18" charset="0"/>
              </a:rPr>
              <a:t>内能是状态函数</a:t>
            </a:r>
            <a:r>
              <a:rPr lang="zh-CN" altLang="en-US" b="1" dirty="0">
                <a:solidFill>
                  <a:srgbClr val="000000"/>
                </a:solidFill>
                <a:latin typeface="Times New Roman" pitchFamily="18" charset="0"/>
              </a:rPr>
              <a:t>，△</a:t>
            </a:r>
            <a:r>
              <a:rPr lang="en-US" altLang="zh-CN" b="1" i="1" dirty="0">
                <a:solidFill>
                  <a:srgbClr val="000000"/>
                </a:solidFill>
                <a:latin typeface="Times New Roman" pitchFamily="18" charset="0"/>
              </a:rPr>
              <a:t>U</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U</a:t>
            </a:r>
            <a:r>
              <a:rPr lang="en-US" altLang="zh-CN" b="1" baseline="-25000" dirty="0">
                <a:solidFill>
                  <a:srgbClr val="000000"/>
                </a:solidFill>
                <a:latin typeface="Times New Roman" pitchFamily="18" charset="0"/>
              </a:rPr>
              <a:t>2</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U</a:t>
            </a:r>
            <a:r>
              <a:rPr lang="en-US" altLang="zh-CN" b="1" baseline="-25000" dirty="0">
                <a:solidFill>
                  <a:srgbClr val="000000"/>
                </a:solidFill>
                <a:latin typeface="Times New Roman" pitchFamily="18" charset="0"/>
              </a:rPr>
              <a:t>1</a:t>
            </a:r>
            <a:r>
              <a:rPr lang="zh-CN" altLang="en-US" b="1" dirty="0">
                <a:solidFill>
                  <a:srgbClr val="000000"/>
                </a:solidFill>
                <a:latin typeface="Times New Roman" pitchFamily="18" charset="0"/>
              </a:rPr>
              <a:t>只取决于始态和终态，与途径无关。</a:t>
            </a:r>
            <a:endParaRPr kumimoji="1" lang="zh-CN" altLang="en-US" b="1" dirty="0">
              <a:solidFill>
                <a:srgbClr val="000000"/>
              </a:solidFill>
              <a:latin typeface="Times New Roman" pitchFamily="18" charset="0"/>
            </a:endParaRPr>
          </a:p>
          <a:p>
            <a:pPr>
              <a:lnSpc>
                <a:spcPct val="110000"/>
              </a:lnSpc>
            </a:pPr>
            <a:r>
              <a:rPr kumimoji="1" lang="zh-CN" altLang="en-US" b="1" dirty="0">
                <a:solidFill>
                  <a:srgbClr val="000000"/>
                </a:solidFill>
                <a:latin typeface="Times New Roman" pitchFamily="18" charset="0"/>
              </a:rPr>
              <a:t>绝对值无法确定</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但体系的状态一定时，内能是一个固定值； </a:t>
            </a:r>
          </a:p>
          <a:p>
            <a:pPr>
              <a:lnSpc>
                <a:spcPct val="110000"/>
              </a:lnSpc>
            </a:pPr>
            <a:r>
              <a:rPr kumimoji="1" lang="zh-CN" altLang="en-US" b="1" dirty="0">
                <a:solidFill>
                  <a:srgbClr val="000000"/>
                </a:solidFill>
                <a:latin typeface="Times New Roman" pitchFamily="18" charset="0"/>
              </a:rPr>
              <a:t>体系状态发生改变时，体系和环境有能量交换，有热和功的传递，因此可确定体系</a:t>
            </a:r>
            <a:r>
              <a:rPr kumimoji="1" lang="zh-CN" altLang="en-US" b="1" dirty="0">
                <a:latin typeface="Times New Roman" pitchFamily="18" charset="0"/>
              </a:rPr>
              <a:t>内能的变化值△</a:t>
            </a:r>
            <a:r>
              <a:rPr kumimoji="1" lang="en-US" altLang="zh-CN" b="1" i="1" dirty="0">
                <a:latin typeface="Times New Roman" pitchFamily="18" charset="0"/>
              </a:rPr>
              <a:t>U</a:t>
            </a:r>
            <a:r>
              <a:rPr kumimoji="1" lang="zh-CN" altLang="en-US" b="1" dirty="0">
                <a:latin typeface="Times New Roman" pitchFamily="18" charset="0"/>
              </a:rPr>
              <a:t>。</a:t>
            </a:r>
          </a:p>
        </p:txBody>
      </p:sp>
      <p:sp>
        <p:nvSpPr>
          <p:cNvPr id="166916" name="Text Box 4"/>
          <p:cNvSpPr txBox="1">
            <a:spLocks noChangeArrowheads="1"/>
          </p:cNvSpPr>
          <p:nvPr/>
        </p:nvSpPr>
        <p:spPr bwMode="auto">
          <a:xfrm>
            <a:off x="444500" y="503238"/>
            <a:ext cx="8304213"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75000"/>
              </a:lnSpc>
            </a:pPr>
            <a:r>
              <a:rPr lang="en-US" altLang="zh-CN" sz="4000">
                <a:solidFill>
                  <a:schemeClr val="tx2"/>
                </a:solidFill>
                <a:latin typeface="Times New Roman" pitchFamily="18" charset="0"/>
                <a:ea typeface="黑体" pitchFamily="2" charset="-122"/>
              </a:rPr>
              <a:t>2.2 </a:t>
            </a:r>
            <a:r>
              <a:rPr lang="zh-CN" altLang="en-US" sz="4000">
                <a:solidFill>
                  <a:schemeClr val="tx2"/>
                </a:solidFill>
                <a:latin typeface="Times New Roman" pitchFamily="18" charset="0"/>
                <a:ea typeface="黑体" pitchFamily="2" charset="-122"/>
              </a:rPr>
              <a:t>热力学第一定律     </a:t>
            </a:r>
          </a:p>
        </p:txBody>
      </p:sp>
      <p:sp>
        <p:nvSpPr>
          <p:cNvPr id="166917"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22F65C9-FF14-460D-AA1E-69DD41951A20}" type="slidenum">
              <a:rPr lang="en-US" altLang="zh-CN"/>
              <a:pPr/>
              <a:t>24</a:t>
            </a:fld>
            <a:endParaRPr lang="en-US" altLang="zh-CN"/>
          </a:p>
        </p:txBody>
      </p:sp>
      <p:sp>
        <p:nvSpPr>
          <p:cNvPr id="15362" name="Rectangle 2"/>
          <p:cNvSpPr>
            <a:spLocks noGrp="1" noRot="1" noChangeArrowheads="1"/>
          </p:cNvSpPr>
          <p:nvPr>
            <p:ph type="title"/>
          </p:nvPr>
        </p:nvSpPr>
        <p:spPr>
          <a:xfrm>
            <a:off x="684213" y="1268413"/>
            <a:ext cx="8180387" cy="584200"/>
          </a:xfrm>
        </p:spPr>
        <p:txBody>
          <a:bodyPr/>
          <a:lstStyle/>
          <a:p>
            <a:pPr algn="l"/>
            <a:r>
              <a:rPr lang="zh-CN" altLang="en-US" sz="3600" b="1">
                <a:ea typeface="黑体" pitchFamily="2" charset="-122"/>
              </a:rPr>
              <a:t>三、热力学第一定律</a:t>
            </a:r>
          </a:p>
        </p:txBody>
      </p:sp>
      <p:sp>
        <p:nvSpPr>
          <p:cNvPr id="15363" name="Rectangle 3"/>
          <p:cNvSpPr>
            <a:spLocks noGrp="1" noRot="1" noChangeArrowheads="1"/>
          </p:cNvSpPr>
          <p:nvPr>
            <p:ph idx="1"/>
          </p:nvPr>
        </p:nvSpPr>
        <p:spPr>
          <a:xfrm>
            <a:off x="395288" y="1989138"/>
            <a:ext cx="8353425" cy="3816350"/>
          </a:xfrm>
        </p:spPr>
        <p:txBody>
          <a:bodyPr/>
          <a:lstStyle/>
          <a:p>
            <a:pPr>
              <a:lnSpc>
                <a:spcPct val="110000"/>
              </a:lnSpc>
            </a:pPr>
            <a:r>
              <a:rPr lang="zh-CN" altLang="en-US" b="1" dirty="0">
                <a:solidFill>
                  <a:srgbClr val="000000"/>
                </a:solidFill>
                <a:latin typeface="宋体" pitchFamily="2" charset="-122"/>
              </a:rPr>
              <a:t>热力学第一定律</a:t>
            </a:r>
            <a:r>
              <a:rPr lang="zh-CN" altLang="en-GB" b="1" dirty="0">
                <a:solidFill>
                  <a:srgbClr val="000000"/>
                </a:solidFill>
                <a:latin typeface="Times New Roman" pitchFamily="18" charset="0"/>
                <a:cs typeface="Times New Roman" pitchFamily="18" charset="0"/>
              </a:rPr>
              <a:t>（</a:t>
            </a:r>
            <a:r>
              <a:rPr lang="en-GB" altLang="zh-CN" b="1" dirty="0">
                <a:solidFill>
                  <a:srgbClr val="000000"/>
                </a:solidFill>
                <a:latin typeface="Times New Roman" pitchFamily="18" charset="0"/>
                <a:cs typeface="Times New Roman" pitchFamily="18" charset="0"/>
              </a:rPr>
              <a:t>the first law of thermo-dynamics</a:t>
            </a:r>
            <a:r>
              <a:rPr lang="zh-CN" altLang="en-GB" b="1" dirty="0">
                <a:solidFill>
                  <a:srgbClr val="000000"/>
                </a:solidFill>
                <a:latin typeface="Times New Roman" pitchFamily="18" charset="0"/>
                <a:cs typeface="Times New Roman" pitchFamily="18" charset="0"/>
              </a:rPr>
              <a:t>）</a:t>
            </a:r>
            <a:r>
              <a:rPr lang="zh-CN" altLang="en-US" b="1" dirty="0">
                <a:solidFill>
                  <a:srgbClr val="000000"/>
                </a:solidFill>
                <a:latin typeface="宋体" pitchFamily="2" charset="-122"/>
              </a:rPr>
              <a:t>就是</a:t>
            </a:r>
            <a:r>
              <a:rPr lang="zh-CN" altLang="en-US" b="1" dirty="0">
                <a:latin typeface="宋体" pitchFamily="2" charset="-122"/>
              </a:rPr>
              <a:t>能量转化与守恒定律</a:t>
            </a:r>
            <a:r>
              <a:rPr lang="zh-CN" altLang="en-US" b="1" dirty="0">
                <a:solidFill>
                  <a:srgbClr val="000000"/>
                </a:solidFill>
                <a:latin typeface="宋体" pitchFamily="2" charset="-122"/>
              </a:rPr>
              <a:t>，即能量只能从一种形式转化为另一种形式，从一个物体传递给另一个物体，但在转化和传递过程中，能量的总数量不变。在任何孤立体系中，储存的</a:t>
            </a:r>
            <a:r>
              <a:rPr lang="zh-CN" altLang="en-US" b="1" dirty="0">
                <a:latin typeface="宋体" pitchFamily="2" charset="-122"/>
              </a:rPr>
              <a:t>总能量</a:t>
            </a:r>
            <a:r>
              <a:rPr lang="en-US" altLang="zh-CN" b="1" dirty="0"/>
              <a:t>(</a:t>
            </a:r>
            <a:r>
              <a:rPr lang="zh-CN" altLang="en-US" b="1" dirty="0">
                <a:latin typeface="宋体" pitchFamily="2" charset="-122"/>
              </a:rPr>
              <a:t>内能</a:t>
            </a:r>
            <a:r>
              <a:rPr lang="en-US" altLang="zh-CN" b="1" dirty="0"/>
              <a:t>)</a:t>
            </a:r>
            <a:r>
              <a:rPr lang="zh-CN" altLang="en-US" b="1" dirty="0">
                <a:latin typeface="宋体" pitchFamily="2" charset="-122"/>
              </a:rPr>
              <a:t>保持不变</a:t>
            </a:r>
            <a:r>
              <a:rPr lang="zh-CN" altLang="en-US" b="1" dirty="0">
                <a:solidFill>
                  <a:srgbClr val="000000"/>
                </a:solidFill>
                <a:latin typeface="宋体" pitchFamily="2" charset="-122"/>
              </a:rPr>
              <a:t>。</a:t>
            </a:r>
            <a:r>
              <a:rPr lang="zh-CN" altLang="en-US" b="1" dirty="0">
                <a:solidFill>
                  <a:srgbClr val="000000"/>
                </a:solidFill>
              </a:rPr>
              <a:t> </a:t>
            </a:r>
          </a:p>
        </p:txBody>
      </p:sp>
      <p:sp>
        <p:nvSpPr>
          <p:cNvPr id="15364" name="Text Box 4"/>
          <p:cNvSpPr txBox="1">
            <a:spLocks noChangeArrowheads="1"/>
          </p:cNvSpPr>
          <p:nvPr/>
        </p:nvSpPr>
        <p:spPr bwMode="auto">
          <a:xfrm>
            <a:off x="444500" y="503238"/>
            <a:ext cx="8304213"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75000"/>
              </a:lnSpc>
            </a:pPr>
            <a:r>
              <a:rPr lang="en-US" altLang="zh-CN" sz="4000">
                <a:solidFill>
                  <a:schemeClr val="tx2"/>
                </a:solidFill>
                <a:latin typeface="Times New Roman" pitchFamily="18" charset="0"/>
                <a:ea typeface="黑体" pitchFamily="2" charset="-122"/>
              </a:rPr>
              <a:t>2.2 </a:t>
            </a:r>
            <a:r>
              <a:rPr lang="zh-CN" altLang="en-US" sz="4000">
                <a:solidFill>
                  <a:schemeClr val="tx2"/>
                </a:solidFill>
                <a:latin typeface="Times New Roman" pitchFamily="18" charset="0"/>
                <a:ea typeface="黑体" pitchFamily="2" charset="-122"/>
              </a:rPr>
              <a:t>热力学第一定律     </a:t>
            </a:r>
          </a:p>
        </p:txBody>
      </p:sp>
      <p:sp>
        <p:nvSpPr>
          <p:cNvPr id="15365"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1546AE79-9212-4479-941F-CEC7DE42DCF5}" type="slidenum">
              <a:rPr lang="en-US" altLang="zh-CN"/>
              <a:pPr/>
              <a:t>25</a:t>
            </a:fld>
            <a:endParaRPr lang="en-US" altLang="zh-CN"/>
          </a:p>
        </p:txBody>
      </p:sp>
      <p:sp>
        <p:nvSpPr>
          <p:cNvPr id="167939" name="Text Box 3"/>
          <p:cNvSpPr txBox="1">
            <a:spLocks noChangeArrowheads="1"/>
          </p:cNvSpPr>
          <p:nvPr/>
        </p:nvSpPr>
        <p:spPr bwMode="auto">
          <a:xfrm>
            <a:off x="1403350" y="555625"/>
            <a:ext cx="55626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3600" u="sng">
                <a:solidFill>
                  <a:schemeClr val="hlink"/>
                </a:solidFill>
                <a:latin typeface="黑体" pitchFamily="2" charset="-122"/>
                <a:ea typeface="黑体" pitchFamily="2" charset="-122"/>
              </a:rPr>
              <a:t>热力学第一定律</a:t>
            </a:r>
          </a:p>
        </p:txBody>
      </p:sp>
      <p:sp>
        <p:nvSpPr>
          <p:cNvPr id="167941" name="Text Box 5"/>
          <p:cNvSpPr txBox="1">
            <a:spLocks noChangeArrowheads="1"/>
          </p:cNvSpPr>
          <p:nvPr/>
        </p:nvSpPr>
        <p:spPr bwMode="auto">
          <a:xfrm>
            <a:off x="611188" y="4365625"/>
            <a:ext cx="7620000" cy="131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zh-CN" altLang="en-US" sz="3200">
                <a:latin typeface="Times New Roman" pitchFamily="18" charset="0"/>
              </a:rPr>
              <a:t>对于封闭系统，热力学第一定律为：</a:t>
            </a:r>
          </a:p>
          <a:p>
            <a:pPr algn="l">
              <a:spcBef>
                <a:spcPct val="50000"/>
              </a:spcBef>
            </a:pPr>
            <a:r>
              <a:rPr kumimoji="1" lang="zh-CN" altLang="en-US" sz="3200" i="1">
                <a:latin typeface="Times New Roman" pitchFamily="18" charset="0"/>
                <a:cs typeface="Times New Roman" pitchFamily="18" charset="0"/>
              </a:rPr>
              <a:t>                     ∆</a:t>
            </a:r>
            <a:r>
              <a:rPr kumimoji="1" lang="en-US" altLang="zh-CN" sz="3200" i="1">
                <a:latin typeface="Times New Roman" pitchFamily="18" charset="0"/>
              </a:rPr>
              <a:t>U</a:t>
            </a:r>
            <a:r>
              <a:rPr kumimoji="1" lang="en-US" altLang="zh-CN" sz="3200">
                <a:latin typeface="Times New Roman" pitchFamily="18" charset="0"/>
              </a:rPr>
              <a:t> = </a:t>
            </a:r>
            <a:r>
              <a:rPr kumimoji="1" lang="en-US" altLang="zh-CN" sz="3200" i="1">
                <a:latin typeface="Times New Roman" pitchFamily="18" charset="0"/>
              </a:rPr>
              <a:t>Q </a:t>
            </a:r>
            <a:r>
              <a:rPr kumimoji="1" lang="en-US" altLang="zh-CN" sz="3200">
                <a:latin typeface="Times New Roman" pitchFamily="18" charset="0"/>
              </a:rPr>
              <a:t>+</a:t>
            </a:r>
            <a:r>
              <a:rPr kumimoji="1" lang="en-US" altLang="zh-CN" sz="3200" i="1">
                <a:latin typeface="Times New Roman" pitchFamily="18" charset="0"/>
              </a:rPr>
              <a:t> W</a:t>
            </a:r>
          </a:p>
        </p:txBody>
      </p:sp>
      <p:pic>
        <p:nvPicPr>
          <p:cNvPr id="167942" name="2-2p9.avi">
            <a:hlinkClick r:id="" action="ppaction://media"/>
          </p:cNvPr>
          <p:cNvPicPr>
            <a:picLocks noRot="1" noChangeAspect="1" noChangeArrowheads="1"/>
          </p:cNvPicPr>
          <p:nvPr>
            <a:videoFile r:link="rId1"/>
          </p:nvPr>
        </p:nvPicPr>
        <p:blipFill>
          <a:blip r:embed="rId4" cstate="print">
            <a:extLst>
              <a:ext uri="{28A0092B-C50C-407E-A947-70E740481C1C}">
                <a14:useLocalDpi xmlns:a14="http://schemas.microsoft.com/office/drawing/2010/main" val="0"/>
              </a:ext>
            </a:extLst>
          </a:blip>
          <a:srcRect/>
          <a:stretch>
            <a:fillRect/>
          </a:stretch>
        </p:blipFill>
        <p:spPr bwMode="auto">
          <a:xfrm>
            <a:off x="5435600" y="1844675"/>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67944" name="Text Box 8"/>
          <p:cNvSpPr txBox="1">
            <a:spLocks noChangeArrowheads="1"/>
          </p:cNvSpPr>
          <p:nvPr/>
        </p:nvSpPr>
        <p:spPr bwMode="auto">
          <a:xfrm>
            <a:off x="1403350" y="1844675"/>
            <a:ext cx="3581400" cy="2043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3200" i="1">
                <a:latin typeface="Times New Roman" pitchFamily="18" charset="0"/>
              </a:rPr>
              <a:t>U</a:t>
            </a:r>
            <a:r>
              <a:rPr kumimoji="1" lang="en-US" altLang="zh-CN" sz="3200" baseline="-25000">
                <a:latin typeface="Times New Roman" pitchFamily="18" charset="0"/>
              </a:rPr>
              <a:t>1</a:t>
            </a:r>
            <a:r>
              <a:rPr kumimoji="1" lang="en-US" altLang="zh-CN" sz="3200">
                <a:latin typeface="Times New Roman" pitchFamily="18" charset="0"/>
              </a:rPr>
              <a:t>            </a:t>
            </a:r>
            <a:r>
              <a:rPr kumimoji="1" lang="en-US" altLang="zh-CN" sz="3200" i="1">
                <a:latin typeface="Times New Roman" pitchFamily="18" charset="0"/>
              </a:rPr>
              <a:t>U</a:t>
            </a:r>
            <a:r>
              <a:rPr kumimoji="1" lang="en-US" altLang="zh-CN" sz="3200" baseline="-25000">
                <a:latin typeface="Times New Roman" pitchFamily="18" charset="0"/>
              </a:rPr>
              <a:t>2</a:t>
            </a:r>
          </a:p>
          <a:p>
            <a:pPr algn="l">
              <a:spcBef>
                <a:spcPct val="50000"/>
              </a:spcBef>
            </a:pPr>
            <a:r>
              <a:rPr kumimoji="1" lang="en-US" altLang="zh-CN" sz="3200" i="1">
                <a:latin typeface="Times New Roman" pitchFamily="18" charset="0"/>
              </a:rPr>
              <a:t>U</a:t>
            </a:r>
            <a:r>
              <a:rPr kumimoji="1" lang="en-US" altLang="zh-CN" sz="3200" baseline="-25000">
                <a:latin typeface="Times New Roman" pitchFamily="18" charset="0"/>
              </a:rPr>
              <a:t>2 </a:t>
            </a:r>
            <a:r>
              <a:rPr kumimoji="1" lang="en-US" altLang="zh-CN" sz="3200">
                <a:latin typeface="Times New Roman" pitchFamily="18" charset="0"/>
              </a:rPr>
              <a:t>= </a:t>
            </a:r>
            <a:r>
              <a:rPr kumimoji="1" lang="en-US" altLang="zh-CN" sz="3200" i="1">
                <a:latin typeface="Times New Roman" pitchFamily="18" charset="0"/>
              </a:rPr>
              <a:t>U</a:t>
            </a:r>
            <a:r>
              <a:rPr kumimoji="1" lang="en-US" altLang="zh-CN" sz="3200" baseline="-25000">
                <a:latin typeface="Times New Roman" pitchFamily="18" charset="0"/>
              </a:rPr>
              <a:t>1</a:t>
            </a:r>
            <a:r>
              <a:rPr kumimoji="1" lang="en-US" altLang="zh-CN" sz="3200">
                <a:latin typeface="Times New Roman" pitchFamily="18" charset="0"/>
              </a:rPr>
              <a:t> + </a:t>
            </a:r>
            <a:r>
              <a:rPr kumimoji="1" lang="en-US" altLang="zh-CN" sz="3200" i="1">
                <a:latin typeface="Times New Roman" pitchFamily="18" charset="0"/>
              </a:rPr>
              <a:t>Q </a:t>
            </a:r>
            <a:r>
              <a:rPr kumimoji="1" lang="en-US" altLang="zh-CN" sz="3200">
                <a:latin typeface="Times New Roman" pitchFamily="18" charset="0"/>
              </a:rPr>
              <a:t>+</a:t>
            </a:r>
            <a:r>
              <a:rPr kumimoji="1" lang="en-US" altLang="zh-CN" sz="3200" i="1">
                <a:latin typeface="Times New Roman" pitchFamily="18" charset="0"/>
              </a:rPr>
              <a:t> W</a:t>
            </a:r>
          </a:p>
          <a:p>
            <a:pPr algn="l">
              <a:spcBef>
                <a:spcPct val="50000"/>
              </a:spcBef>
            </a:pPr>
            <a:r>
              <a:rPr kumimoji="1" lang="en-US" altLang="zh-CN" sz="3200" i="1">
                <a:latin typeface="Times New Roman" pitchFamily="18" charset="0"/>
              </a:rPr>
              <a:t>U</a:t>
            </a:r>
            <a:r>
              <a:rPr kumimoji="1" lang="en-US" altLang="zh-CN" sz="3200" baseline="-25000">
                <a:latin typeface="Times New Roman" pitchFamily="18" charset="0"/>
              </a:rPr>
              <a:t>2 </a:t>
            </a:r>
            <a:r>
              <a:rPr kumimoji="1" lang="en-US" altLang="zh-CN" sz="3200">
                <a:latin typeface="Times New Roman" pitchFamily="18" charset="0"/>
              </a:rPr>
              <a:t>- </a:t>
            </a:r>
            <a:r>
              <a:rPr kumimoji="1" lang="en-US" altLang="zh-CN" sz="3200" i="1">
                <a:latin typeface="Times New Roman" pitchFamily="18" charset="0"/>
              </a:rPr>
              <a:t>U</a:t>
            </a:r>
            <a:r>
              <a:rPr kumimoji="1" lang="en-US" altLang="zh-CN" sz="3200" baseline="-25000">
                <a:latin typeface="Times New Roman" pitchFamily="18" charset="0"/>
              </a:rPr>
              <a:t>1</a:t>
            </a:r>
            <a:r>
              <a:rPr kumimoji="1" lang="en-US" altLang="zh-CN" sz="3200">
                <a:latin typeface="Times New Roman" pitchFamily="18" charset="0"/>
              </a:rPr>
              <a:t> = </a:t>
            </a:r>
            <a:r>
              <a:rPr kumimoji="1" lang="en-US" altLang="zh-CN" sz="3200" i="1">
                <a:latin typeface="Times New Roman" pitchFamily="18" charset="0"/>
              </a:rPr>
              <a:t>Q </a:t>
            </a:r>
            <a:r>
              <a:rPr kumimoji="1" lang="en-US" altLang="zh-CN" sz="3200">
                <a:latin typeface="Times New Roman" pitchFamily="18" charset="0"/>
              </a:rPr>
              <a:t>+</a:t>
            </a:r>
            <a:r>
              <a:rPr kumimoji="1" lang="en-US" altLang="zh-CN" sz="3200" i="1">
                <a:latin typeface="Times New Roman" pitchFamily="18" charset="0"/>
              </a:rPr>
              <a:t> W</a:t>
            </a:r>
          </a:p>
        </p:txBody>
      </p:sp>
      <p:sp>
        <p:nvSpPr>
          <p:cNvPr id="167945" name="Line 9"/>
          <p:cNvSpPr>
            <a:spLocks noChangeShapeType="1"/>
          </p:cNvSpPr>
          <p:nvPr/>
        </p:nvSpPr>
        <p:spPr bwMode="auto">
          <a:xfrm>
            <a:off x="2051050" y="2133600"/>
            <a:ext cx="990600" cy="0"/>
          </a:xfrm>
          <a:prstGeom prst="line">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6" name="Rectangle 10"/>
          <p:cNvSpPr>
            <a:spLocks noChangeArrowheads="1"/>
          </p:cNvSpPr>
          <p:nvPr/>
        </p:nvSpPr>
        <p:spPr bwMode="auto">
          <a:xfrm>
            <a:off x="2362200" y="2300288"/>
            <a:ext cx="4572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167947" name="Text Box 11"/>
          <p:cNvSpPr txBox="1">
            <a:spLocks noChangeArrowheads="1"/>
          </p:cNvSpPr>
          <p:nvPr/>
        </p:nvSpPr>
        <p:spPr bwMode="auto">
          <a:xfrm>
            <a:off x="2195513" y="1557338"/>
            <a:ext cx="762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3200" i="1">
                <a:latin typeface="Times New Roman" pitchFamily="18" charset="0"/>
              </a:rPr>
              <a:t>Q</a:t>
            </a:r>
            <a:endParaRPr kumimoji="1" lang="en-US" altLang="zh-CN" sz="3200">
              <a:latin typeface="Times New Roman" pitchFamily="18" charset="0"/>
            </a:endParaRPr>
          </a:p>
        </p:txBody>
      </p:sp>
      <p:sp>
        <p:nvSpPr>
          <p:cNvPr id="167948" name="Text Box 12"/>
          <p:cNvSpPr txBox="1">
            <a:spLocks noChangeArrowheads="1"/>
          </p:cNvSpPr>
          <p:nvPr/>
        </p:nvSpPr>
        <p:spPr bwMode="auto">
          <a:xfrm>
            <a:off x="2195513" y="2060575"/>
            <a:ext cx="762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kumimoji="1" lang="en-US" altLang="zh-CN" sz="3200" i="1">
                <a:latin typeface="Times New Roman" pitchFamily="18" charset="0"/>
              </a:rPr>
              <a:t>W</a:t>
            </a:r>
            <a:endParaRPr kumimoji="1" lang="en-US" altLang="zh-CN" sz="3200">
              <a:latin typeface="Times New Roman" pitchFamily="18" charset="0"/>
            </a:endParaRPr>
          </a:p>
        </p:txBody>
      </p:sp>
    </p:spTree>
  </p:cSld>
  <p:clrMapOvr>
    <a:masterClrMapping/>
  </p:clrMapOvr>
  <p:transition spd="med">
    <p:wipe dir="r"/>
  </p:transition>
  <p:timing>
    <p:tnLst>
      <p:par>
        <p:cTn id="1" dur="indefinite" restart="never" nodeType="tmRoot">
          <p:childTnLst>
            <p:seq concurrent="1" nextAc="seek">
              <p:cTn id="2" restart="whenNotActive" fill="hold" evtFilter="cancelBubble" nodeType="interactiveSeq">
                <p:stCondLst>
                  <p:cond evt="onClick" delay="0">
                    <p:tgtEl>
                      <p:spTgt spid="16794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167942"/>
                                        </p:tgtEl>
                                      </p:cBhvr>
                                    </p:cmd>
                                  </p:childTnLst>
                                </p:cTn>
                              </p:par>
                            </p:childTnLst>
                          </p:cTn>
                        </p:par>
                      </p:childTnLst>
                    </p:cTn>
                  </p:par>
                </p:childTnLst>
              </p:cTn>
              <p:nextCondLst>
                <p:cond evt="onClick" delay="0">
                  <p:tgtEl>
                    <p:spTgt spid="167942"/>
                  </p:tgtEl>
                </p:cond>
              </p:nextCondLst>
            </p:seq>
            <p:video>
              <p:cMediaNode>
                <p:cTn id="7" fill="hold" display="0">
                  <p:stCondLst>
                    <p:cond delay="indefinite"/>
                  </p:stCondLst>
                  <p:endCondLst>
                    <p:cond evt="onNext" delay="0">
                      <p:tgtEl>
                        <p:sldTgt/>
                      </p:tgtEl>
                    </p:cond>
                    <p:cond evt="onPrev" delay="0">
                      <p:tgtEl>
                        <p:sldTgt/>
                      </p:tgtEl>
                    </p:cond>
                  </p:endCondLst>
                </p:cTn>
                <p:tgtEl>
                  <p:spTgt spid="167942"/>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6CC2201-DC20-4D34-82CE-2D492CBD3BA2}" type="slidenum">
              <a:rPr lang="en-US" altLang="zh-CN"/>
              <a:pPr/>
              <a:t>26</a:t>
            </a:fld>
            <a:endParaRPr lang="en-US" altLang="zh-CN"/>
          </a:p>
        </p:txBody>
      </p:sp>
      <p:sp>
        <p:nvSpPr>
          <p:cNvPr id="16386" name="Rectangle 2"/>
          <p:cNvSpPr>
            <a:spLocks noGrp="1" noRot="1" noChangeArrowheads="1"/>
          </p:cNvSpPr>
          <p:nvPr>
            <p:ph type="title"/>
          </p:nvPr>
        </p:nvSpPr>
        <p:spPr>
          <a:xfrm>
            <a:off x="323850" y="260350"/>
            <a:ext cx="8540750" cy="871538"/>
          </a:xfrm>
        </p:spPr>
        <p:txBody>
          <a:bodyPr/>
          <a:lstStyle/>
          <a:p>
            <a:r>
              <a:rPr lang="en-US" altLang="zh-CN" sz="4000" b="1">
                <a:latin typeface="Times New Roman" pitchFamily="18" charset="0"/>
                <a:ea typeface="黑体" pitchFamily="2" charset="-122"/>
              </a:rPr>
              <a:t>2.3</a:t>
            </a:r>
            <a:r>
              <a:rPr lang="en-US" altLang="zh-CN" sz="4000" b="1">
                <a:latin typeface="黑体" pitchFamily="2" charset="-122"/>
                <a:ea typeface="黑体" pitchFamily="2" charset="-122"/>
              </a:rPr>
              <a:t> </a:t>
            </a:r>
            <a:r>
              <a:rPr lang="zh-CN" altLang="en-US" sz="4000" b="1">
                <a:latin typeface="黑体" pitchFamily="2" charset="-122"/>
                <a:ea typeface="黑体" pitchFamily="2" charset="-122"/>
              </a:rPr>
              <a:t>化学反应的热效应</a:t>
            </a:r>
            <a:r>
              <a:rPr lang="zh-CN" altLang="en-US" sz="4000">
                <a:latin typeface="黑体" pitchFamily="2" charset="-122"/>
                <a:ea typeface="黑体" pitchFamily="2" charset="-122"/>
              </a:rPr>
              <a:t> </a:t>
            </a:r>
          </a:p>
        </p:txBody>
      </p:sp>
      <p:sp>
        <p:nvSpPr>
          <p:cNvPr id="16387" name="Rectangle 3"/>
          <p:cNvSpPr>
            <a:spLocks noGrp="1" noRot="1" noChangeArrowheads="1"/>
          </p:cNvSpPr>
          <p:nvPr>
            <p:ph idx="1"/>
          </p:nvPr>
        </p:nvSpPr>
        <p:spPr>
          <a:xfrm>
            <a:off x="395288" y="2060575"/>
            <a:ext cx="8353425" cy="3744913"/>
          </a:xfrm>
        </p:spPr>
        <p:txBody>
          <a:bodyPr/>
          <a:lstStyle/>
          <a:p>
            <a:pPr algn="just">
              <a:lnSpc>
                <a:spcPct val="105000"/>
              </a:lnSpc>
            </a:pPr>
            <a:r>
              <a:rPr lang="zh-CN" altLang="en-US" b="1" dirty="0">
                <a:latin typeface="Times New Roman" pitchFamily="18" charset="0"/>
              </a:rPr>
              <a:t>热化学</a:t>
            </a:r>
            <a:r>
              <a:rPr lang="en-US" altLang="zh-CN" b="1" dirty="0">
                <a:latin typeface="Times New Roman" pitchFamily="18" charset="0"/>
              </a:rPr>
              <a:t>(thermochemistry)</a:t>
            </a:r>
            <a:r>
              <a:rPr lang="zh-CN" altLang="en-US" b="1" dirty="0">
                <a:latin typeface="Times New Roman" pitchFamily="18" charset="0"/>
              </a:rPr>
              <a:t>：</a:t>
            </a:r>
            <a:r>
              <a:rPr lang="zh-CN" altLang="en-US" b="1" dirty="0">
                <a:solidFill>
                  <a:srgbClr val="000000"/>
                </a:solidFill>
                <a:latin typeface="Times New Roman" pitchFamily="18" charset="0"/>
              </a:rPr>
              <a:t>研究</a:t>
            </a:r>
            <a:r>
              <a:rPr lang="zh-CN" altLang="en-US" b="1" dirty="0" smtClean="0">
                <a:solidFill>
                  <a:srgbClr val="000000"/>
                </a:solidFill>
                <a:latin typeface="Times New Roman" pitchFamily="18" charset="0"/>
              </a:rPr>
              <a:t>反应热效应</a:t>
            </a:r>
            <a:r>
              <a:rPr lang="zh-CN" altLang="en-US" b="1" dirty="0">
                <a:solidFill>
                  <a:srgbClr val="000000"/>
                </a:solidFill>
                <a:latin typeface="Times New Roman" pitchFamily="18" charset="0"/>
              </a:rPr>
              <a:t>的学科称作热化学。</a:t>
            </a:r>
            <a:endParaRPr lang="zh-CN" altLang="en-US" b="1" dirty="0">
              <a:latin typeface="Times New Roman" pitchFamily="18" charset="0"/>
            </a:endParaRPr>
          </a:p>
          <a:p>
            <a:pPr>
              <a:lnSpc>
                <a:spcPct val="105000"/>
              </a:lnSpc>
            </a:pPr>
            <a:r>
              <a:rPr lang="zh-CN" altLang="en-US" b="1" dirty="0">
                <a:solidFill>
                  <a:srgbClr val="000000"/>
                </a:solidFill>
                <a:latin typeface="Times New Roman" pitchFamily="18" charset="0"/>
              </a:rPr>
              <a:t>在化学反应中，当反应物和产物具有相同的温度，并且除体积功外不做其它功，这时体系吸收或放出的热量称为</a:t>
            </a:r>
            <a:r>
              <a:rPr lang="zh-CN" altLang="en-US" b="1" dirty="0">
                <a:latin typeface="Times New Roman" pitchFamily="18" charset="0"/>
              </a:rPr>
              <a:t>化学反应的热效应</a:t>
            </a:r>
            <a:r>
              <a:rPr lang="en-US" altLang="zh-CN" b="1" dirty="0">
                <a:latin typeface="Times New Roman" pitchFamily="18" charset="0"/>
              </a:rPr>
              <a:t>(heat effect)</a:t>
            </a:r>
            <a:r>
              <a:rPr lang="zh-CN" altLang="en-US" b="1" dirty="0">
                <a:solidFill>
                  <a:srgbClr val="000000"/>
                </a:solidFill>
                <a:latin typeface="Times New Roman" pitchFamily="18" charset="0"/>
              </a:rPr>
              <a:t>，简称</a:t>
            </a:r>
            <a:r>
              <a:rPr lang="zh-CN" altLang="en-US" b="1" dirty="0">
                <a:latin typeface="Times New Roman" pitchFamily="18" charset="0"/>
              </a:rPr>
              <a:t>反应热</a:t>
            </a:r>
            <a:r>
              <a:rPr lang="en-US" altLang="zh-CN" b="1" dirty="0">
                <a:latin typeface="Times New Roman" pitchFamily="18" charset="0"/>
              </a:rPr>
              <a:t>(heat of reaction)</a:t>
            </a:r>
            <a:r>
              <a:rPr lang="zh-CN" altLang="en-US" b="1" dirty="0">
                <a:latin typeface="Times New Roman" pitchFamily="18" charset="0"/>
              </a:rPr>
              <a:t>。 </a:t>
            </a:r>
          </a:p>
        </p:txBody>
      </p:sp>
      <p:sp>
        <p:nvSpPr>
          <p:cNvPr id="16388" name="Rectangle 4"/>
          <p:cNvSpPr>
            <a:spLocks noRot="1" noChangeArrowheads="1"/>
          </p:cNvSpPr>
          <p:nvPr/>
        </p:nvSpPr>
        <p:spPr bwMode="auto">
          <a:xfrm>
            <a:off x="539750" y="1268413"/>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3600">
                <a:latin typeface="黑体" pitchFamily="2" charset="-122"/>
                <a:ea typeface="黑体" pitchFamily="2" charset="-122"/>
              </a:rPr>
              <a:t>一、化学反应的热效应</a:t>
            </a:r>
            <a:r>
              <a:rPr lang="zh-CN" altLang="en-US" sz="3600" b="0">
                <a:latin typeface="黑体" pitchFamily="2" charset="-122"/>
                <a:ea typeface="黑体" pitchFamily="2" charset="-122"/>
              </a:rPr>
              <a:t> </a:t>
            </a:r>
          </a:p>
        </p:txBody>
      </p:sp>
      <p:sp>
        <p:nvSpPr>
          <p:cNvPr id="16389"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A783962-0A71-44AC-8545-0CFCF6221B1C}" type="slidenum">
              <a:rPr lang="en-US" altLang="zh-CN"/>
              <a:pPr/>
              <a:t>27</a:t>
            </a:fld>
            <a:endParaRPr lang="en-US" altLang="zh-CN"/>
          </a:p>
        </p:txBody>
      </p:sp>
      <p:sp>
        <p:nvSpPr>
          <p:cNvPr id="18434" name="Rectangle 2"/>
          <p:cNvSpPr>
            <a:spLocks noGrp="1" noRot="1" noChangeArrowheads="1"/>
          </p:cNvSpPr>
          <p:nvPr>
            <p:ph type="title"/>
          </p:nvPr>
        </p:nvSpPr>
        <p:spPr>
          <a:xfrm>
            <a:off x="611188" y="1189038"/>
            <a:ext cx="7921625" cy="727075"/>
          </a:xfrm>
        </p:spPr>
        <p:txBody>
          <a:bodyPr/>
          <a:lstStyle/>
          <a:p>
            <a:pPr algn="l">
              <a:buClr>
                <a:schemeClr val="hlink"/>
              </a:buClr>
              <a:buFont typeface="Wingdings" pitchFamily="2" charset="2"/>
              <a:buChar char="Ø"/>
            </a:pPr>
            <a:r>
              <a:rPr lang="zh-CN" altLang="en-US" sz="3200" b="1" dirty="0"/>
              <a:t>化学反应中的内能变化</a:t>
            </a:r>
          </a:p>
        </p:txBody>
      </p:sp>
      <p:sp>
        <p:nvSpPr>
          <p:cNvPr id="18435" name="Rectangle 3"/>
          <p:cNvSpPr>
            <a:spLocks noGrp="1" noRot="1" noChangeArrowheads="1"/>
          </p:cNvSpPr>
          <p:nvPr>
            <p:ph idx="1"/>
          </p:nvPr>
        </p:nvSpPr>
        <p:spPr>
          <a:xfrm>
            <a:off x="539750" y="1978025"/>
            <a:ext cx="8001000" cy="4114800"/>
          </a:xfrm>
        </p:spPr>
        <p:txBody>
          <a:bodyPr/>
          <a:lstStyle/>
          <a:p>
            <a:pPr algn="just">
              <a:lnSpc>
                <a:spcPct val="105000"/>
              </a:lnSpc>
            </a:pPr>
            <a:r>
              <a:rPr lang="zh-CN" altLang="en-US" b="1" dirty="0">
                <a:solidFill>
                  <a:srgbClr val="000000"/>
                </a:solidFill>
                <a:latin typeface="Times New Roman" pitchFamily="18" charset="0"/>
              </a:rPr>
              <a:t>热力学第一定律的数学表达式中的</a:t>
            </a:r>
            <a:r>
              <a:rPr lang="en-US" altLang="zh-CN" b="1" i="1" dirty="0">
                <a:solidFill>
                  <a:srgbClr val="000000"/>
                </a:solidFill>
                <a:latin typeface="Times New Roman" pitchFamily="18" charset="0"/>
              </a:rPr>
              <a:t>W</a:t>
            </a:r>
            <a:r>
              <a:rPr lang="zh-CN" altLang="en-US" b="1" dirty="0">
                <a:solidFill>
                  <a:srgbClr val="000000"/>
                </a:solidFill>
                <a:latin typeface="Times New Roman" pitchFamily="18" charset="0"/>
              </a:rPr>
              <a:t>包括体积功</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W</a:t>
            </a:r>
            <a:r>
              <a:rPr lang="zh-CN" altLang="en-US" b="1" baseline="-30000" dirty="0">
                <a:solidFill>
                  <a:srgbClr val="000000"/>
                </a:solidFill>
                <a:latin typeface="Times New Roman" pitchFamily="18" charset="0"/>
              </a:rPr>
              <a:t>体</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和非体积功</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W</a:t>
            </a:r>
            <a:r>
              <a:rPr lang="en-US" altLang="zh-CN" b="1" dirty="0">
                <a:solidFill>
                  <a:srgbClr val="000000"/>
                </a:solidFill>
                <a:latin typeface="Times New Roman" pitchFamily="18" charset="0"/>
                <a:cs typeface="Arial" charset="0"/>
              </a:rPr>
              <a:t>′</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两项，即</a:t>
            </a:r>
          </a:p>
          <a:p>
            <a:pPr algn="ctr">
              <a:lnSpc>
                <a:spcPct val="105000"/>
              </a:lnSpc>
              <a:buFont typeface="Wingdings" pitchFamily="2" charset="2"/>
              <a:buNone/>
            </a:pPr>
            <a:r>
              <a:rPr lang="en-US" altLang="zh-CN" b="1" i="1" dirty="0">
                <a:solidFill>
                  <a:srgbClr val="000000"/>
                </a:solidFill>
                <a:latin typeface="Times New Roman" pitchFamily="18" charset="0"/>
              </a:rPr>
              <a:t>W</a:t>
            </a:r>
            <a:r>
              <a:rPr lang="zh-CN" altLang="en-US" b="1" dirty="0">
                <a:solidFill>
                  <a:srgbClr val="000000"/>
                </a:solidFill>
                <a:latin typeface="Times New Roman" pitchFamily="18" charset="0"/>
              </a:rPr>
              <a:t>＝</a:t>
            </a:r>
            <a:r>
              <a:rPr lang="en-US" altLang="zh-CN" b="1" i="1" dirty="0">
                <a:solidFill>
                  <a:srgbClr val="000000"/>
                </a:solidFill>
                <a:latin typeface="Times New Roman" pitchFamily="18" charset="0"/>
              </a:rPr>
              <a:t>W</a:t>
            </a:r>
            <a:r>
              <a:rPr lang="zh-CN" altLang="en-US" b="1" baseline="-30000" dirty="0">
                <a:solidFill>
                  <a:srgbClr val="000000"/>
                </a:solidFill>
                <a:latin typeface="Times New Roman" pitchFamily="18" charset="0"/>
              </a:rPr>
              <a:t>体</a:t>
            </a:r>
            <a:r>
              <a:rPr lang="zh-CN" altLang="en-US" b="1" dirty="0">
                <a:solidFill>
                  <a:srgbClr val="000000"/>
                </a:solidFill>
                <a:latin typeface="Times New Roman" pitchFamily="18" charset="0"/>
              </a:rPr>
              <a:t>＋</a:t>
            </a:r>
            <a:r>
              <a:rPr lang="en-US" altLang="zh-CN" b="1" i="1" dirty="0">
                <a:solidFill>
                  <a:srgbClr val="000000"/>
                </a:solidFill>
                <a:latin typeface="Times New Roman" pitchFamily="18" charset="0"/>
              </a:rPr>
              <a:t>W </a:t>
            </a:r>
            <a:r>
              <a:rPr lang="en-US" altLang="zh-CN" b="1" dirty="0">
                <a:solidFill>
                  <a:srgbClr val="000000"/>
                </a:solidFill>
                <a:latin typeface="Times New Roman" pitchFamily="18" charset="0"/>
                <a:cs typeface="Arial" charset="0"/>
              </a:rPr>
              <a:t>′</a:t>
            </a:r>
          </a:p>
          <a:p>
            <a:pPr algn="just">
              <a:lnSpc>
                <a:spcPct val="105000"/>
              </a:lnSpc>
            </a:pPr>
            <a:r>
              <a:rPr lang="zh-CN" altLang="en-US" b="1" dirty="0">
                <a:solidFill>
                  <a:srgbClr val="000000"/>
                </a:solidFill>
                <a:latin typeface="Times New Roman" pitchFamily="18" charset="0"/>
              </a:rPr>
              <a:t>对于化学反应，在变化过程中只涉及体积功，即</a:t>
            </a:r>
            <a:r>
              <a:rPr lang="en-US" altLang="zh-CN" b="1" i="1" dirty="0">
                <a:solidFill>
                  <a:srgbClr val="000000"/>
                </a:solidFill>
                <a:latin typeface="Times New Roman" pitchFamily="18" charset="0"/>
              </a:rPr>
              <a:t>W </a:t>
            </a:r>
            <a:r>
              <a:rPr lang="en-US" altLang="zh-CN" b="1" dirty="0">
                <a:solidFill>
                  <a:srgbClr val="000000"/>
                </a:solidFill>
                <a:latin typeface="Times New Roman" pitchFamily="18" charset="0"/>
                <a:cs typeface="Arial" charset="0"/>
              </a:rPr>
              <a:t>′</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0</a:t>
            </a:r>
            <a:r>
              <a:rPr lang="zh-CN" altLang="en-US" b="1" dirty="0">
                <a:solidFill>
                  <a:srgbClr val="000000"/>
                </a:solidFill>
                <a:latin typeface="Times New Roman" pitchFamily="18" charset="0"/>
              </a:rPr>
              <a:t>，由于</a:t>
            </a:r>
            <a:r>
              <a:rPr lang="en-US" altLang="zh-CN" b="1" i="1" dirty="0">
                <a:solidFill>
                  <a:srgbClr val="000000"/>
                </a:solidFill>
                <a:latin typeface="Times New Roman" pitchFamily="18" charset="0"/>
              </a:rPr>
              <a:t>W</a:t>
            </a:r>
            <a:r>
              <a:rPr lang="zh-CN" altLang="en-US" b="1" baseline="-30000" dirty="0">
                <a:solidFill>
                  <a:srgbClr val="000000"/>
                </a:solidFill>
                <a:latin typeface="Times New Roman" pitchFamily="18" charset="0"/>
              </a:rPr>
              <a:t>体</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cs typeface="Arial" charset="0"/>
              </a:rPr>
              <a:t>–</a:t>
            </a:r>
            <a:r>
              <a:rPr lang="en-US" altLang="zh-CN" b="1" i="1" dirty="0" err="1">
                <a:solidFill>
                  <a:srgbClr val="000000"/>
                </a:solidFill>
                <a:latin typeface="Times New Roman" pitchFamily="18" charset="0"/>
              </a:rPr>
              <a:t>p</a:t>
            </a:r>
            <a:r>
              <a:rPr lang="en-US" altLang="zh-CN" b="1" dirty="0" err="1">
                <a:solidFill>
                  <a:srgbClr val="000000"/>
                </a:solidFill>
                <a:latin typeface="Times New Roman" pitchFamily="18" charset="0"/>
              </a:rPr>
              <a:t>△</a:t>
            </a:r>
            <a:r>
              <a:rPr lang="en-US" altLang="zh-CN" b="1" i="1" dirty="0" err="1">
                <a:solidFill>
                  <a:srgbClr val="000000"/>
                </a:solidFill>
                <a:latin typeface="Times New Roman" pitchFamily="18" charset="0"/>
              </a:rPr>
              <a:t>V</a:t>
            </a:r>
            <a:r>
              <a:rPr lang="zh-CN" altLang="en-US" b="1" dirty="0">
                <a:solidFill>
                  <a:srgbClr val="000000"/>
                </a:solidFill>
                <a:latin typeface="Times New Roman" pitchFamily="18" charset="0"/>
              </a:rPr>
              <a:t>，所以热力学第一定律的数学式可写为：</a:t>
            </a:r>
          </a:p>
          <a:p>
            <a:pPr algn="ctr">
              <a:lnSpc>
                <a:spcPct val="105000"/>
              </a:lnSpc>
              <a:buFont typeface="Wingdings" pitchFamily="2" charset="2"/>
              <a:buNone/>
            </a:pPr>
            <a:r>
              <a:rPr lang="zh-CN" altLang="en-US" b="1" dirty="0">
                <a:latin typeface="Times New Roman" pitchFamily="18" charset="0"/>
              </a:rPr>
              <a:t>△</a:t>
            </a:r>
            <a:r>
              <a:rPr lang="en-US" altLang="zh-CN" b="1" i="1" dirty="0">
                <a:latin typeface="Times New Roman" pitchFamily="18" charset="0"/>
              </a:rPr>
              <a:t>U</a:t>
            </a:r>
            <a:r>
              <a:rPr lang="zh-CN" altLang="en-US" b="1" dirty="0">
                <a:latin typeface="Times New Roman" pitchFamily="18" charset="0"/>
              </a:rPr>
              <a:t>＝</a:t>
            </a:r>
            <a:r>
              <a:rPr lang="en-US" altLang="zh-CN" b="1" i="1" dirty="0">
                <a:latin typeface="Times New Roman" pitchFamily="18" charset="0"/>
              </a:rPr>
              <a:t>Q </a:t>
            </a:r>
            <a:r>
              <a:rPr lang="en-US" altLang="zh-CN" b="1" dirty="0">
                <a:latin typeface="Times New Roman" pitchFamily="18" charset="0"/>
                <a:cs typeface="Arial" charset="0"/>
              </a:rPr>
              <a:t>–</a:t>
            </a:r>
            <a:r>
              <a:rPr lang="en-US" altLang="zh-CN" b="1" dirty="0">
                <a:latin typeface="Times New Roman" pitchFamily="18" charset="0"/>
              </a:rPr>
              <a:t> </a:t>
            </a:r>
            <a:r>
              <a:rPr lang="en-US" altLang="zh-CN" b="1" i="1" dirty="0" err="1">
                <a:latin typeface="Times New Roman" pitchFamily="18" charset="0"/>
              </a:rPr>
              <a:t>p</a:t>
            </a:r>
            <a:r>
              <a:rPr lang="en-US" altLang="zh-CN" b="1" dirty="0" err="1">
                <a:latin typeface="Times New Roman" pitchFamily="18" charset="0"/>
              </a:rPr>
              <a:t>△</a:t>
            </a:r>
            <a:r>
              <a:rPr lang="en-US" altLang="zh-CN" b="1" i="1" dirty="0" err="1">
                <a:latin typeface="Times New Roman" pitchFamily="18" charset="0"/>
              </a:rPr>
              <a:t>V</a:t>
            </a:r>
            <a:r>
              <a:rPr lang="en-US" altLang="zh-CN" b="1" dirty="0">
                <a:latin typeface="Times New Roman" pitchFamily="18" charset="0"/>
              </a:rPr>
              <a:t> </a:t>
            </a:r>
          </a:p>
        </p:txBody>
      </p:sp>
      <p:sp>
        <p:nvSpPr>
          <p:cNvPr id="18436" name="Rectangle 4"/>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a:latin typeface="Times New Roman" pitchFamily="18" charset="0"/>
                <a:ea typeface="黑体" pitchFamily="2" charset="-122"/>
              </a:rPr>
              <a:t>2.3</a:t>
            </a:r>
            <a:r>
              <a:rPr lang="en-US" altLang="zh-CN" sz="4000">
                <a:latin typeface="黑体" pitchFamily="2" charset="-122"/>
                <a:ea typeface="黑体" pitchFamily="2" charset="-122"/>
              </a:rPr>
              <a:t> </a:t>
            </a:r>
            <a:r>
              <a:rPr lang="zh-CN" altLang="en-US" sz="4000">
                <a:latin typeface="黑体" pitchFamily="2" charset="-122"/>
                <a:ea typeface="黑体" pitchFamily="2" charset="-122"/>
              </a:rPr>
              <a:t>化学反应的热效应</a:t>
            </a:r>
            <a:r>
              <a:rPr lang="zh-CN" altLang="en-US" sz="4000" b="0">
                <a:latin typeface="黑体" pitchFamily="2" charset="-122"/>
                <a:ea typeface="黑体" pitchFamily="2" charset="-122"/>
              </a:rPr>
              <a:t> </a:t>
            </a:r>
          </a:p>
        </p:txBody>
      </p:sp>
      <p:sp>
        <p:nvSpPr>
          <p:cNvPr id="18437"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79D3451-C11E-4B60-A792-1D94F90F5A5E}" type="slidenum">
              <a:rPr lang="en-US" altLang="zh-CN"/>
              <a:pPr/>
              <a:t>28</a:t>
            </a:fld>
            <a:endParaRPr lang="en-US" altLang="zh-CN"/>
          </a:p>
        </p:txBody>
      </p:sp>
      <p:sp>
        <p:nvSpPr>
          <p:cNvPr id="17410" name="Rectangle 2"/>
          <p:cNvSpPr>
            <a:spLocks noGrp="1" noRot="1" noChangeArrowheads="1"/>
          </p:cNvSpPr>
          <p:nvPr>
            <p:ph type="title"/>
          </p:nvPr>
        </p:nvSpPr>
        <p:spPr>
          <a:xfrm>
            <a:off x="323528" y="476672"/>
            <a:ext cx="8540750" cy="798512"/>
          </a:xfrm>
        </p:spPr>
        <p:txBody>
          <a:bodyPr/>
          <a:lstStyle/>
          <a:p>
            <a:r>
              <a:rPr lang="zh-CN" altLang="en-US" sz="3600" b="1" u="sng" dirty="0">
                <a:ea typeface="黑体" pitchFamily="2" charset="-122"/>
              </a:rPr>
              <a:t>等容反应热</a:t>
            </a:r>
          </a:p>
        </p:txBody>
      </p:sp>
      <p:sp>
        <p:nvSpPr>
          <p:cNvPr id="17411" name="Rectangle 3"/>
          <p:cNvSpPr>
            <a:spLocks noGrp="1" noRot="1" noChangeArrowheads="1"/>
          </p:cNvSpPr>
          <p:nvPr>
            <p:ph idx="1"/>
          </p:nvPr>
        </p:nvSpPr>
        <p:spPr>
          <a:xfrm>
            <a:off x="395536" y="1484784"/>
            <a:ext cx="8355012" cy="4191000"/>
          </a:xfrm>
        </p:spPr>
        <p:txBody>
          <a:bodyPr/>
          <a:lstStyle/>
          <a:p>
            <a:pPr algn="just">
              <a:lnSpc>
                <a:spcPct val="150000"/>
              </a:lnSpc>
            </a:pPr>
            <a:r>
              <a:rPr lang="zh-CN" altLang="en-US" sz="2800" b="1" dirty="0">
                <a:solidFill>
                  <a:srgbClr val="000000"/>
                </a:solidFill>
                <a:latin typeface="Times New Roman" pitchFamily="18" charset="0"/>
              </a:rPr>
              <a:t>如果化学反应是在体积不变</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等容</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的条件下进行，△</a:t>
            </a:r>
            <a:r>
              <a:rPr lang="en-US" altLang="zh-CN" sz="2800" b="1" i="1" dirty="0">
                <a:solidFill>
                  <a:srgbClr val="000000"/>
                </a:solidFill>
                <a:latin typeface="Times New Roman" pitchFamily="18" charset="0"/>
              </a:rPr>
              <a:t>V</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，则：</a:t>
            </a:r>
            <a:r>
              <a:rPr lang="zh-CN" altLang="en-US" sz="2800" b="1" dirty="0">
                <a:latin typeface="Times New Roman" pitchFamily="18" charset="0"/>
              </a:rPr>
              <a:t> </a:t>
            </a:r>
          </a:p>
          <a:p>
            <a:pPr algn="just">
              <a:lnSpc>
                <a:spcPct val="150000"/>
              </a:lnSpc>
              <a:buFont typeface="Wingdings" pitchFamily="2" charset="2"/>
              <a:buNone/>
            </a:pPr>
            <a:r>
              <a:rPr lang="zh-CN" altLang="en-US" sz="2800" b="1" dirty="0">
                <a:latin typeface="Times New Roman" pitchFamily="18" charset="0"/>
              </a:rPr>
              <a:t>                          △</a:t>
            </a:r>
            <a:r>
              <a:rPr lang="en-US" altLang="zh-CN" sz="2800" b="1" i="1" dirty="0">
                <a:latin typeface="Times New Roman" pitchFamily="18" charset="0"/>
              </a:rPr>
              <a:t>U</a:t>
            </a:r>
            <a:r>
              <a:rPr lang="zh-CN" altLang="en-US" sz="2800" b="1" dirty="0">
                <a:latin typeface="Times New Roman" pitchFamily="18" charset="0"/>
              </a:rPr>
              <a:t>＝</a:t>
            </a:r>
            <a:r>
              <a:rPr lang="en-US" altLang="zh-CN" sz="2800" b="1" i="1" dirty="0">
                <a:latin typeface="Times New Roman" pitchFamily="18" charset="0"/>
              </a:rPr>
              <a:t>Q</a:t>
            </a:r>
            <a:r>
              <a:rPr lang="en-US" altLang="zh-CN" sz="2800" b="1" baseline="-30000" dirty="0">
                <a:latin typeface="Times New Roman" pitchFamily="18" charset="0"/>
              </a:rPr>
              <a:t>v</a:t>
            </a:r>
            <a:r>
              <a:rPr lang="en-US" altLang="zh-CN" sz="2800" b="1" dirty="0">
                <a:latin typeface="Times New Roman" pitchFamily="18" charset="0"/>
              </a:rPr>
              <a:t> 			</a:t>
            </a:r>
          </a:p>
          <a:p>
            <a:pPr algn="just">
              <a:lnSpc>
                <a:spcPct val="150000"/>
              </a:lnSpc>
            </a:pPr>
            <a:r>
              <a:rPr lang="zh-CN" altLang="en-US" sz="2800" b="1" dirty="0">
                <a:solidFill>
                  <a:srgbClr val="000000"/>
                </a:solidFill>
                <a:latin typeface="Times New Roman" pitchFamily="18" charset="0"/>
              </a:rPr>
              <a:t>该式中</a:t>
            </a:r>
            <a:r>
              <a:rPr lang="en-US" altLang="zh-CN" sz="2800" b="1" i="1" dirty="0">
                <a:solidFill>
                  <a:srgbClr val="000000"/>
                </a:solidFill>
                <a:latin typeface="Times New Roman" pitchFamily="18" charset="0"/>
              </a:rPr>
              <a:t>Q</a:t>
            </a:r>
            <a:r>
              <a:rPr lang="en-US" altLang="zh-CN" sz="2800" b="1" baseline="-30000" dirty="0">
                <a:solidFill>
                  <a:srgbClr val="000000"/>
                </a:solidFill>
                <a:latin typeface="Times New Roman" pitchFamily="18" charset="0"/>
              </a:rPr>
              <a:t>v</a:t>
            </a:r>
            <a:r>
              <a:rPr lang="zh-CN" altLang="en-US" sz="2800" b="1" dirty="0">
                <a:solidFill>
                  <a:srgbClr val="000000"/>
                </a:solidFill>
                <a:latin typeface="Times New Roman" pitchFamily="18" charset="0"/>
              </a:rPr>
              <a:t>表示体积不变的等容反应热，表明在封闭体系中，不做其它功的条件下，</a:t>
            </a:r>
            <a:r>
              <a:rPr lang="zh-CN" altLang="en-US" sz="2800" b="1" dirty="0">
                <a:latin typeface="Times New Roman" pitchFamily="18" charset="0"/>
              </a:rPr>
              <a:t>等容过程中体系吸收的热量</a:t>
            </a:r>
            <a:r>
              <a:rPr lang="en-US" altLang="zh-CN" sz="2800" b="1" i="1" dirty="0">
                <a:latin typeface="Times New Roman" pitchFamily="18" charset="0"/>
              </a:rPr>
              <a:t>Q</a:t>
            </a:r>
            <a:r>
              <a:rPr lang="en-US" altLang="zh-CN" sz="2800" b="1" baseline="-30000" dirty="0">
                <a:latin typeface="Times New Roman" pitchFamily="18" charset="0"/>
              </a:rPr>
              <a:t>v</a:t>
            </a:r>
            <a:r>
              <a:rPr lang="zh-CN" altLang="en-US" sz="2800" b="1" dirty="0">
                <a:latin typeface="Times New Roman" pitchFamily="18" charset="0"/>
              </a:rPr>
              <a:t>全部用来增加体系的内能</a:t>
            </a:r>
            <a:r>
              <a:rPr lang="zh-CN" altLang="en-US" sz="2800" b="1" dirty="0">
                <a:solidFill>
                  <a:srgbClr val="000000"/>
                </a:solidFill>
                <a:latin typeface="Times New Roman" pitchFamily="18" charset="0"/>
              </a:rPr>
              <a:t>。</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947CBB-AE46-4C33-9994-BDB36866C415}" type="slidenum">
              <a:rPr lang="en-US" altLang="zh-CN"/>
              <a:pPr/>
              <a:t>29</a:t>
            </a:fld>
            <a:endParaRPr lang="en-US" altLang="zh-CN"/>
          </a:p>
        </p:txBody>
      </p:sp>
      <p:sp>
        <p:nvSpPr>
          <p:cNvPr id="19459" name="Rectangle 3"/>
          <p:cNvSpPr>
            <a:spLocks noGrp="1" noRot="1" noChangeArrowheads="1"/>
          </p:cNvSpPr>
          <p:nvPr>
            <p:ph idx="1"/>
          </p:nvPr>
        </p:nvSpPr>
        <p:spPr>
          <a:xfrm>
            <a:off x="395288" y="1628775"/>
            <a:ext cx="8208962" cy="4211638"/>
          </a:xfrm>
        </p:spPr>
        <p:txBody>
          <a:bodyPr/>
          <a:lstStyle/>
          <a:p>
            <a:pPr>
              <a:lnSpc>
                <a:spcPct val="150000"/>
              </a:lnSpc>
              <a:spcBef>
                <a:spcPct val="10000"/>
              </a:spcBef>
            </a:pPr>
            <a:r>
              <a:rPr lang="zh-CN" altLang="en-US" sz="2800" b="1" dirty="0">
                <a:solidFill>
                  <a:srgbClr val="000000"/>
                </a:solidFill>
                <a:latin typeface="Times New Roman" pitchFamily="18" charset="0"/>
              </a:rPr>
              <a:t>在等压条件下，体系的容积与热量同时发生变化。就吸热反应来说，体系吸收了总热量</a:t>
            </a:r>
            <a:r>
              <a:rPr lang="en-US" altLang="zh-CN" sz="2800" b="1" i="1" dirty="0" err="1">
                <a:solidFill>
                  <a:srgbClr val="000000"/>
                </a:solidFill>
                <a:latin typeface="Times New Roman" pitchFamily="18" charset="0"/>
              </a:rPr>
              <a:t>Q</a:t>
            </a:r>
            <a:r>
              <a:rPr lang="en-US" altLang="zh-CN" sz="2800" b="1" baseline="-30000" dirty="0" err="1">
                <a:solidFill>
                  <a:srgbClr val="000000"/>
                </a:solidFill>
                <a:latin typeface="Times New Roman" pitchFamily="18" charset="0"/>
              </a:rPr>
              <a:t>p</a:t>
            </a:r>
            <a:r>
              <a:rPr lang="en-US" altLang="zh-CN" sz="2800" b="1" baseline="-30000" dirty="0">
                <a:solidFill>
                  <a:srgbClr val="000000"/>
                </a:solidFill>
                <a:latin typeface="Times New Roman" pitchFamily="18" charset="0"/>
              </a:rPr>
              <a:t> </a:t>
            </a:r>
            <a:r>
              <a:rPr lang="en-US" altLang="zh-CN" sz="2800" b="1" dirty="0">
                <a:solidFill>
                  <a:srgbClr val="000000"/>
                </a:solidFill>
                <a:latin typeface="Times New Roman" pitchFamily="18" charset="0"/>
              </a:rPr>
              <a:t>(</a:t>
            </a:r>
            <a:r>
              <a:rPr lang="en-US" altLang="zh-CN" sz="2800" b="1" i="1" dirty="0" err="1">
                <a:solidFill>
                  <a:srgbClr val="000000"/>
                </a:solidFill>
                <a:latin typeface="Times New Roman" pitchFamily="18" charset="0"/>
              </a:rPr>
              <a:t>Q</a:t>
            </a:r>
            <a:r>
              <a:rPr lang="en-US" altLang="zh-CN" sz="2800" b="1" baseline="-30000" dirty="0" err="1">
                <a:solidFill>
                  <a:srgbClr val="000000"/>
                </a:solidFill>
                <a:latin typeface="Times New Roman" pitchFamily="18" charset="0"/>
              </a:rPr>
              <a:t>p</a:t>
            </a:r>
            <a:r>
              <a:rPr lang="zh-CN" altLang="en-US" sz="2800" b="1" dirty="0">
                <a:solidFill>
                  <a:srgbClr val="000000"/>
                </a:solidFill>
                <a:latin typeface="Times New Roman" pitchFamily="18" charset="0"/>
              </a:rPr>
              <a:t>表示压力不变的等压热效应</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，一部分要用于对外做体积功</a:t>
            </a:r>
            <a:r>
              <a:rPr lang="en-US" altLang="zh-CN" sz="2800" b="1" dirty="0">
                <a:solidFill>
                  <a:srgbClr val="000000"/>
                </a:solidFill>
                <a:latin typeface="Times New Roman" pitchFamily="18" charset="0"/>
              </a:rPr>
              <a:t>(</a:t>
            </a:r>
            <a:r>
              <a:rPr lang="en-US" altLang="zh-CN" sz="2800" b="1" dirty="0">
                <a:solidFill>
                  <a:srgbClr val="000000"/>
                </a:solidFill>
                <a:latin typeface="Times New Roman" pitchFamily="18" charset="0"/>
                <a:cs typeface="Arial" charset="0"/>
              </a:rPr>
              <a:t>–</a:t>
            </a:r>
            <a:r>
              <a:rPr lang="en-US" altLang="zh-CN" sz="2800" b="1" i="1" dirty="0" err="1">
                <a:solidFill>
                  <a:srgbClr val="000000"/>
                </a:solidFill>
                <a:latin typeface="Times New Roman" pitchFamily="18" charset="0"/>
              </a:rPr>
              <a:t>p</a:t>
            </a:r>
            <a:r>
              <a:rPr lang="en-US" altLang="zh-CN" sz="2800" b="1" dirty="0" err="1">
                <a:solidFill>
                  <a:srgbClr val="000000"/>
                </a:solidFill>
                <a:latin typeface="Times New Roman" pitchFamily="18" charset="0"/>
              </a:rPr>
              <a:t>△</a:t>
            </a:r>
            <a:r>
              <a:rPr lang="en-US" altLang="zh-CN" sz="2800" b="1" i="1" dirty="0" err="1">
                <a:solidFill>
                  <a:srgbClr val="000000"/>
                </a:solidFill>
                <a:latin typeface="Times New Roman" pitchFamily="18" charset="0"/>
              </a:rPr>
              <a:t>V</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，而另一部分要用于增加体系的内能</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U</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 即</a:t>
            </a:r>
          </a:p>
          <a:p>
            <a:pPr algn="ctr">
              <a:lnSpc>
                <a:spcPct val="150000"/>
              </a:lnSpc>
              <a:spcBef>
                <a:spcPct val="10000"/>
              </a:spcBef>
              <a:buFont typeface="Wingdings" pitchFamily="2" charset="2"/>
              <a:buNone/>
            </a:pPr>
            <a:r>
              <a:rPr lang="zh-CN" altLang="en-US" sz="2800" b="1" dirty="0">
                <a:latin typeface="Times New Roman" pitchFamily="18" charset="0"/>
              </a:rPr>
              <a:t>△</a:t>
            </a:r>
            <a:r>
              <a:rPr lang="en-US" altLang="zh-CN" sz="2800" b="1" i="1" dirty="0">
                <a:latin typeface="Times New Roman" pitchFamily="18" charset="0"/>
              </a:rPr>
              <a:t>U</a:t>
            </a:r>
            <a:r>
              <a:rPr lang="zh-CN" altLang="en-US" sz="2800" b="1" dirty="0">
                <a:latin typeface="Times New Roman" pitchFamily="18" charset="0"/>
              </a:rPr>
              <a:t>＝</a:t>
            </a:r>
            <a:r>
              <a:rPr lang="en-US" altLang="zh-CN" sz="2800" b="1" i="1" dirty="0" err="1">
                <a:latin typeface="Times New Roman" pitchFamily="18" charset="0"/>
              </a:rPr>
              <a:t>Q</a:t>
            </a:r>
            <a:r>
              <a:rPr lang="en-US" altLang="zh-CN" sz="2800" b="1" baseline="-30000" dirty="0" err="1">
                <a:latin typeface="Times New Roman" pitchFamily="18" charset="0"/>
              </a:rPr>
              <a:t>p</a:t>
            </a:r>
            <a:r>
              <a:rPr lang="en-US" altLang="zh-CN" sz="2800" b="1" dirty="0">
                <a:latin typeface="Times New Roman" pitchFamily="18" charset="0"/>
                <a:cs typeface="Arial" charset="0"/>
              </a:rPr>
              <a:t>–</a:t>
            </a:r>
            <a:r>
              <a:rPr lang="en-US" altLang="zh-CN" sz="2800" b="1" dirty="0">
                <a:latin typeface="Times New Roman" pitchFamily="18" charset="0"/>
              </a:rPr>
              <a:t> </a:t>
            </a:r>
            <a:r>
              <a:rPr lang="en-US" altLang="zh-CN" sz="2800" b="1" i="1" dirty="0" err="1">
                <a:latin typeface="Times New Roman" pitchFamily="18" charset="0"/>
              </a:rPr>
              <a:t>p</a:t>
            </a:r>
            <a:r>
              <a:rPr lang="en-US" altLang="zh-CN" sz="2800" b="1" dirty="0" err="1">
                <a:latin typeface="Times New Roman" pitchFamily="18" charset="0"/>
              </a:rPr>
              <a:t>△</a:t>
            </a:r>
            <a:r>
              <a:rPr lang="en-US" altLang="zh-CN" sz="2800" b="1" i="1" dirty="0" err="1">
                <a:latin typeface="Times New Roman" pitchFamily="18" charset="0"/>
              </a:rPr>
              <a:t>V</a:t>
            </a:r>
            <a:r>
              <a:rPr lang="en-US" altLang="zh-CN" sz="2800" b="1" dirty="0">
                <a:solidFill>
                  <a:srgbClr val="000000"/>
                </a:solidFill>
                <a:latin typeface="Times New Roman" pitchFamily="18" charset="0"/>
              </a:rPr>
              <a:t> </a:t>
            </a:r>
          </a:p>
          <a:p>
            <a:pPr>
              <a:lnSpc>
                <a:spcPct val="150000"/>
              </a:lnSpc>
              <a:spcBef>
                <a:spcPct val="10000"/>
              </a:spcBef>
              <a:buFont typeface="Wingdings" pitchFamily="2" charset="2"/>
              <a:buNone/>
            </a:pPr>
            <a:endParaRPr lang="en-US" altLang="zh-CN" sz="2800" b="1" dirty="0">
              <a:solidFill>
                <a:srgbClr val="000000"/>
              </a:solidFill>
              <a:latin typeface="Times New Roman" pitchFamily="18" charset="0"/>
            </a:endParaRPr>
          </a:p>
        </p:txBody>
      </p:sp>
      <p:sp>
        <p:nvSpPr>
          <p:cNvPr id="19460" name="Rectangle 4"/>
          <p:cNvSpPr>
            <a:spLocks noGrp="1" noRot="1" noChangeArrowheads="1"/>
          </p:cNvSpPr>
          <p:nvPr>
            <p:ph type="title"/>
          </p:nvPr>
        </p:nvSpPr>
        <p:spPr>
          <a:xfrm>
            <a:off x="323850" y="620713"/>
            <a:ext cx="8540750" cy="798512"/>
          </a:xfrm>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600" b="1" u="sng">
                <a:latin typeface="宋体" pitchFamily="2" charset="-122"/>
                <a:ea typeface="黑体" pitchFamily="2" charset="-122"/>
              </a:rPr>
              <a:t>等压反应热</a:t>
            </a:r>
            <a:endParaRPr lang="zh-CN" altLang="en-US" sz="3600" b="1" u="sng">
              <a:ea typeface="黑体" pitchFamily="2" charset="-122"/>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3203A3D-6764-4457-A2A8-31A3E0EA20C3}" type="slidenum">
              <a:rPr lang="en-US" altLang="zh-CN"/>
              <a:pPr/>
              <a:t>3</a:t>
            </a:fld>
            <a:endParaRPr lang="en-US" altLang="zh-CN"/>
          </a:p>
        </p:txBody>
      </p:sp>
      <p:sp>
        <p:nvSpPr>
          <p:cNvPr id="2050" name="Rectangle 2"/>
          <p:cNvSpPr>
            <a:spLocks noGrp="1" noRot="1" noChangeArrowheads="1"/>
          </p:cNvSpPr>
          <p:nvPr>
            <p:ph type="title"/>
          </p:nvPr>
        </p:nvSpPr>
        <p:spPr>
          <a:xfrm>
            <a:off x="323850" y="469900"/>
            <a:ext cx="8540750" cy="655638"/>
          </a:xfrm>
        </p:spPr>
        <p:txBody>
          <a:bodyPr/>
          <a:lstStyle/>
          <a:p>
            <a:r>
              <a:rPr lang="zh-CN" altLang="en-US" sz="4000" b="1" dirty="0" smtClean="0">
                <a:latin typeface="Times New Roman" panose="02020603050405020304" pitchFamily="18" charset="0"/>
                <a:ea typeface="黑体" pitchFamily="2" charset="-122"/>
                <a:cs typeface="Times New Roman" panose="02020603050405020304" pitchFamily="18" charset="0"/>
              </a:rPr>
              <a:t>引  言</a:t>
            </a:r>
            <a:endParaRPr lang="zh-CN" altLang="en-US" sz="4000" b="1" dirty="0">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Rot="1" noChangeArrowheads="1"/>
          </p:cNvSpPr>
          <p:nvPr>
            <p:ph idx="1"/>
          </p:nvPr>
        </p:nvSpPr>
        <p:spPr>
          <a:xfrm>
            <a:off x="971600" y="5229200"/>
            <a:ext cx="2880320" cy="1080120"/>
          </a:xfrm>
        </p:spPr>
        <p:txBody>
          <a:bodyPr/>
          <a:lstStyle/>
          <a:p>
            <a:pPr marL="0" indent="0">
              <a:buClr>
                <a:srgbClr val="C00000"/>
              </a:buClr>
              <a:buSzPct val="90000"/>
              <a:buNone/>
            </a:pPr>
            <a:r>
              <a:rPr lang="zh-CN" altLang="en-US" sz="2400" b="1" dirty="0" smtClean="0">
                <a:solidFill>
                  <a:srgbClr val="FF0000"/>
                </a:solidFill>
                <a:latin typeface="黑体" pitchFamily="49" charset="-122"/>
                <a:ea typeface="黑体" pitchFamily="49" charset="-122"/>
              </a:rPr>
              <a:t>为什么水从高处往低处流？</a:t>
            </a:r>
            <a:endParaRPr lang="en-US" altLang="zh-CN" sz="2400" b="1" dirty="0" smtClean="0">
              <a:solidFill>
                <a:srgbClr val="FF0000"/>
              </a:solidFill>
              <a:latin typeface="黑体" pitchFamily="49" charset="-122"/>
              <a:ea typeface="黑体" pitchFamily="49" charset="-122"/>
            </a:endParaRPr>
          </a:p>
        </p:txBody>
      </p:sp>
      <p:sp>
        <p:nvSpPr>
          <p:cNvPr id="2052" name="Line 4"/>
          <p:cNvSpPr>
            <a:spLocks noChangeShapeType="1"/>
          </p:cNvSpPr>
          <p:nvPr/>
        </p:nvSpPr>
        <p:spPr bwMode="auto">
          <a:xfrm>
            <a:off x="900113" y="1268413"/>
            <a:ext cx="741680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pic>
        <p:nvPicPr>
          <p:cNvPr id="237570" name="Picture 2" descr="http://www.chinadaily.com.cn/m/taishan/images/attachement/jpg/site1/20091208/0023ae80a2120c8811d2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4"/>
            <a:ext cx="2664296" cy="34635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txBox="1">
            <a:spLocks noRot="1" noChangeArrowheads="1"/>
          </p:cNvSpPr>
          <p:nvPr/>
        </p:nvSpPr>
        <p:spPr bwMode="auto">
          <a:xfrm>
            <a:off x="4909447" y="5301208"/>
            <a:ext cx="350961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0" indent="0">
              <a:buClr>
                <a:srgbClr val="C00000"/>
              </a:buClr>
              <a:buSzPct val="90000"/>
              <a:buFont typeface="Wingdings" pitchFamily="2" charset="2"/>
              <a:buNone/>
            </a:pPr>
            <a:r>
              <a:rPr lang="zh-CN" altLang="en-US" sz="2400" b="1" dirty="0" smtClean="0">
                <a:solidFill>
                  <a:srgbClr val="FF0000"/>
                </a:solidFill>
                <a:latin typeface="黑体" pitchFamily="49" charset="-122"/>
                <a:ea typeface="黑体" pitchFamily="49" charset="-122"/>
              </a:rPr>
              <a:t>为什么盐酸和氢氧化钠瞬间反应？</a:t>
            </a:r>
            <a:endParaRPr lang="en-US" altLang="zh-CN" sz="2400" b="1" dirty="0" smtClean="0">
              <a:solidFill>
                <a:srgbClr val="FF0000"/>
              </a:solidFill>
              <a:latin typeface="黑体" pitchFamily="49" charset="-122"/>
              <a:ea typeface="黑体" pitchFamily="49" charset="-122"/>
            </a:endParaRPr>
          </a:p>
        </p:txBody>
      </p:sp>
      <p:pic>
        <p:nvPicPr>
          <p:cNvPr id="238594" name="Picture 2" descr="http://img95.699pic.com/xsj/03/l7/h0.jpg!/fw/700/watermark/url/L3hzai93YXRlcl9kZXRhaWwyLnBuZw/align/southea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9447" y="1693111"/>
            <a:ext cx="3046929" cy="304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82918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circle(in)">
                                      <p:cBhvr>
                                        <p:cTn id="7" dur="2000"/>
                                        <p:tgtEl>
                                          <p:spTgt spid="237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circle(in)">
                                      <p:cBhvr>
                                        <p:cTn id="12" dur="2000"/>
                                        <p:tgtEl>
                                          <p:spTgt spid="20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8594"/>
                                        </p:tgtEl>
                                        <p:attrNameLst>
                                          <p:attrName>style.visibility</p:attrName>
                                        </p:attrNameLst>
                                      </p:cBhvr>
                                      <p:to>
                                        <p:strVal val="visible"/>
                                      </p:to>
                                    </p:set>
                                    <p:animEffect transition="in" filter="circle(in)">
                                      <p:cBhvr>
                                        <p:cTn id="17" dur="2000"/>
                                        <p:tgtEl>
                                          <p:spTgt spid="238594"/>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5D4663E-51A8-4DA3-AE0E-BA71283CACCC}" type="slidenum">
              <a:rPr lang="en-US" altLang="zh-CN"/>
              <a:pPr/>
              <a:t>30</a:t>
            </a:fld>
            <a:endParaRPr lang="en-US" altLang="zh-CN"/>
          </a:p>
        </p:txBody>
      </p:sp>
      <p:sp>
        <p:nvSpPr>
          <p:cNvPr id="20482" name="Rectangle 2"/>
          <p:cNvSpPr>
            <a:spLocks noGrp="1" noRot="1" noChangeArrowheads="1"/>
          </p:cNvSpPr>
          <p:nvPr>
            <p:ph type="title"/>
          </p:nvPr>
        </p:nvSpPr>
        <p:spPr>
          <a:xfrm>
            <a:off x="323850" y="549275"/>
            <a:ext cx="8540750" cy="719138"/>
          </a:xfrm>
        </p:spPr>
        <p:txBody>
          <a:bodyPr/>
          <a:lstStyle/>
          <a:p>
            <a:r>
              <a:rPr lang="zh-CN" altLang="en-US" sz="3600" b="1" u="sng">
                <a:latin typeface="黑体" pitchFamily="2" charset="-122"/>
                <a:ea typeface="黑体" pitchFamily="2" charset="-122"/>
              </a:rPr>
              <a:t>焓的概念</a:t>
            </a:r>
          </a:p>
        </p:txBody>
      </p:sp>
      <p:sp>
        <p:nvSpPr>
          <p:cNvPr id="20483" name="Rectangle 3"/>
          <p:cNvSpPr>
            <a:spLocks noGrp="1" noRot="1" noChangeArrowheads="1"/>
          </p:cNvSpPr>
          <p:nvPr>
            <p:ph idx="1"/>
          </p:nvPr>
        </p:nvSpPr>
        <p:spPr>
          <a:xfrm>
            <a:off x="541338" y="1412875"/>
            <a:ext cx="8207375" cy="4967288"/>
          </a:xfrm>
        </p:spPr>
        <p:txBody>
          <a:bodyPr/>
          <a:lstStyle/>
          <a:p>
            <a:pPr algn="just">
              <a:lnSpc>
                <a:spcPct val="110000"/>
              </a:lnSpc>
              <a:buFont typeface="Wingdings" pitchFamily="2" charset="2"/>
              <a:buNone/>
            </a:pPr>
            <a:r>
              <a:rPr lang="en-US" altLang="zh-CN" sz="2800" b="1" i="1" dirty="0">
                <a:solidFill>
                  <a:srgbClr val="000000"/>
                </a:solidFill>
                <a:latin typeface="Times New Roman" pitchFamily="18" charset="0"/>
              </a:rPr>
              <a:t> </a:t>
            </a:r>
            <a:r>
              <a:rPr lang="en-US" altLang="zh-CN" sz="2800" b="1" i="1" dirty="0" err="1">
                <a:solidFill>
                  <a:srgbClr val="000000"/>
                </a:solidFill>
                <a:latin typeface="Times New Roman" pitchFamily="18" charset="0"/>
              </a:rPr>
              <a:t>Q</a:t>
            </a:r>
            <a:r>
              <a:rPr lang="en-US" altLang="zh-CN" sz="2800" b="1" baseline="-30000" dirty="0" err="1">
                <a:solidFill>
                  <a:srgbClr val="000000"/>
                </a:solidFill>
                <a:latin typeface="Times New Roman" pitchFamily="18" charset="0"/>
              </a:rPr>
              <a:t>p</a:t>
            </a:r>
            <a:r>
              <a:rPr lang="zh-CN" altLang="en-US" sz="2800" b="1" dirty="0">
                <a:solidFill>
                  <a:srgbClr val="000000"/>
                </a:solidFill>
                <a:latin typeface="Times New Roman" pitchFamily="18" charset="0"/>
              </a:rPr>
              <a:t>可表示为： </a:t>
            </a:r>
            <a:r>
              <a:rPr lang="en-US" altLang="zh-CN" sz="2800" b="1" i="1" dirty="0" err="1">
                <a:solidFill>
                  <a:srgbClr val="000000"/>
                </a:solidFill>
                <a:latin typeface="Times New Roman" pitchFamily="18" charset="0"/>
              </a:rPr>
              <a:t>Q</a:t>
            </a:r>
            <a:r>
              <a:rPr lang="en-US" altLang="zh-CN" sz="2800" b="1" baseline="-30000" dirty="0" err="1">
                <a:solidFill>
                  <a:srgbClr val="000000"/>
                </a:solidFill>
                <a:latin typeface="Times New Roman" pitchFamily="18" charset="0"/>
              </a:rPr>
              <a:t>p</a:t>
            </a:r>
            <a:r>
              <a:rPr lang="en-US" altLang="zh-CN" sz="2800" b="1" baseline="-30000" dirty="0">
                <a:solidFill>
                  <a:srgbClr val="000000"/>
                </a:solidFill>
                <a:latin typeface="Times New Roman" pitchFamily="18" charset="0"/>
              </a:rPr>
              <a:t> </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U</a:t>
            </a:r>
            <a:r>
              <a:rPr lang="zh-CN" altLang="en-US" sz="2800" b="1" dirty="0">
                <a:solidFill>
                  <a:srgbClr val="000000"/>
                </a:solidFill>
                <a:latin typeface="Times New Roman" pitchFamily="18" charset="0"/>
              </a:rPr>
              <a:t>＋</a:t>
            </a:r>
            <a:r>
              <a:rPr lang="en-US" altLang="zh-CN" sz="2800" b="1" i="1" dirty="0" err="1">
                <a:solidFill>
                  <a:srgbClr val="000000"/>
                </a:solidFill>
                <a:latin typeface="Times New Roman" pitchFamily="18" charset="0"/>
              </a:rPr>
              <a:t>p</a:t>
            </a:r>
            <a:r>
              <a:rPr lang="en-US" altLang="zh-CN" sz="2800" b="1" dirty="0" err="1">
                <a:solidFill>
                  <a:srgbClr val="000000"/>
                </a:solidFill>
                <a:latin typeface="Times New Roman" pitchFamily="18" charset="0"/>
              </a:rPr>
              <a:t>△</a:t>
            </a:r>
            <a:r>
              <a:rPr lang="en-US" altLang="zh-CN" sz="2800" b="1" i="1" dirty="0" err="1">
                <a:solidFill>
                  <a:srgbClr val="000000"/>
                </a:solidFill>
                <a:latin typeface="Times New Roman" pitchFamily="18" charset="0"/>
              </a:rPr>
              <a:t>V</a:t>
            </a:r>
            <a:endParaRPr lang="en-US" altLang="zh-CN" sz="2800" b="1" i="1" dirty="0">
              <a:solidFill>
                <a:srgbClr val="000000"/>
              </a:solidFill>
              <a:latin typeface="Times New Roman" pitchFamily="18" charset="0"/>
            </a:endParaRPr>
          </a:p>
          <a:p>
            <a:pPr algn="just">
              <a:lnSpc>
                <a:spcPct val="110000"/>
              </a:lnSpc>
              <a:buFont typeface="Wingdings" pitchFamily="2" charset="2"/>
              <a:buNone/>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 </a:t>
            </a:r>
            <a:r>
              <a:rPr lang="en-US" altLang="zh-CN" sz="2800" b="1" i="1" dirty="0">
                <a:solidFill>
                  <a:srgbClr val="000000"/>
                </a:solidFill>
                <a:latin typeface="Times New Roman" pitchFamily="18" charset="0"/>
              </a:rPr>
              <a:t>U</a:t>
            </a:r>
            <a:r>
              <a:rPr lang="en-US" altLang="zh-CN" sz="2800" b="1" baseline="-30000"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U</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p</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V</a:t>
            </a:r>
            <a:r>
              <a:rPr lang="en-US" altLang="zh-CN" sz="2800" b="1" baseline="-30000"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V</a:t>
            </a:r>
            <a:r>
              <a:rPr lang="en-US" altLang="zh-CN" sz="2800" b="1" baseline="-30000" dirty="0">
                <a:solidFill>
                  <a:srgbClr val="000000"/>
                </a:solidFill>
                <a:latin typeface="Times New Roman" pitchFamily="18" charset="0"/>
              </a:rPr>
              <a:t>1</a:t>
            </a:r>
            <a:r>
              <a:rPr lang="en-US" altLang="zh-CN" sz="2800" b="1" dirty="0">
                <a:solidFill>
                  <a:srgbClr val="000000"/>
                </a:solidFill>
                <a:latin typeface="Times New Roman" pitchFamily="18" charset="0"/>
              </a:rPr>
              <a:t>)</a:t>
            </a:r>
          </a:p>
          <a:p>
            <a:pPr algn="just">
              <a:lnSpc>
                <a:spcPct val="110000"/>
              </a:lnSpc>
              <a:buFont typeface="Wingdings" pitchFamily="2" charset="2"/>
              <a:buNone/>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 </a:t>
            </a:r>
            <a:r>
              <a:rPr lang="en-US" altLang="zh-CN" sz="2800" b="1" i="1" dirty="0">
                <a:solidFill>
                  <a:srgbClr val="000000"/>
                </a:solidFill>
                <a:latin typeface="Times New Roman" pitchFamily="18" charset="0"/>
              </a:rPr>
              <a:t>U</a:t>
            </a:r>
            <a:r>
              <a:rPr lang="en-US" altLang="zh-CN" sz="2800" b="1" baseline="-30000"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U</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pV</a:t>
            </a:r>
            <a:r>
              <a:rPr lang="en-US" altLang="zh-CN" sz="2800" b="1" baseline="-30000"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pV</a:t>
            </a:r>
            <a:r>
              <a:rPr lang="en-US" altLang="zh-CN" sz="2800" b="1" baseline="-30000" dirty="0">
                <a:solidFill>
                  <a:srgbClr val="000000"/>
                </a:solidFill>
                <a:latin typeface="Times New Roman" pitchFamily="18" charset="0"/>
              </a:rPr>
              <a:t>1</a:t>
            </a:r>
            <a:endParaRPr lang="en-US" altLang="zh-CN" sz="2800" b="1" dirty="0">
              <a:solidFill>
                <a:srgbClr val="000000"/>
              </a:solidFill>
              <a:latin typeface="Times New Roman" pitchFamily="18" charset="0"/>
            </a:endParaRPr>
          </a:p>
          <a:p>
            <a:pPr algn="just">
              <a:lnSpc>
                <a:spcPct val="110000"/>
              </a:lnSpc>
              <a:buFont typeface="Wingdings" pitchFamily="2" charset="2"/>
              <a:buNone/>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U</a:t>
            </a:r>
            <a:r>
              <a:rPr lang="en-US" altLang="zh-CN" sz="2800" b="1" baseline="-30000" dirty="0">
                <a:solidFill>
                  <a:srgbClr val="000000"/>
                </a:solidFill>
                <a:latin typeface="Times New Roman" pitchFamily="18" charset="0"/>
              </a:rPr>
              <a:t>2</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pV</a:t>
            </a:r>
            <a:r>
              <a:rPr lang="en-US" altLang="zh-CN" sz="2800" b="1" baseline="-30000" dirty="0">
                <a:solidFill>
                  <a:srgbClr val="000000"/>
                </a:solidFill>
                <a:latin typeface="Times New Roman" pitchFamily="18" charset="0"/>
              </a:rPr>
              <a:t>2</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U</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pV</a:t>
            </a:r>
            <a:r>
              <a:rPr lang="en-US" altLang="zh-CN" sz="2800" b="1" baseline="-30000" dirty="0">
                <a:solidFill>
                  <a:srgbClr val="000000"/>
                </a:solidFill>
                <a:latin typeface="Times New Roman" pitchFamily="18" charset="0"/>
              </a:rPr>
              <a:t>1</a:t>
            </a:r>
            <a:r>
              <a:rPr lang="en-US" altLang="zh-CN" sz="2800" b="1" dirty="0">
                <a:solidFill>
                  <a:srgbClr val="000000"/>
                </a:solidFill>
                <a:latin typeface="Times New Roman" pitchFamily="18" charset="0"/>
              </a:rPr>
              <a:t>) </a:t>
            </a:r>
          </a:p>
          <a:p>
            <a:pPr algn="just">
              <a:lnSpc>
                <a:spcPct val="110000"/>
              </a:lnSpc>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在热力学中，我们把</a:t>
            </a:r>
            <a:r>
              <a:rPr lang="en-US" altLang="zh-CN" sz="2800" b="1" dirty="0">
                <a:solidFill>
                  <a:srgbClr val="000000"/>
                </a:solidFill>
                <a:latin typeface="Times New Roman" pitchFamily="18" charset="0"/>
              </a:rPr>
              <a:t>(</a:t>
            </a:r>
            <a:r>
              <a:rPr lang="en-US" altLang="zh-CN" sz="2800" b="1" i="1" dirty="0" err="1">
                <a:solidFill>
                  <a:srgbClr val="000000"/>
                </a:solidFill>
                <a:latin typeface="Times New Roman" pitchFamily="18" charset="0"/>
              </a:rPr>
              <a:t>U</a:t>
            </a:r>
            <a:r>
              <a:rPr lang="en-US" altLang="zh-CN" sz="2800" b="1" dirty="0" err="1">
                <a:solidFill>
                  <a:srgbClr val="000000"/>
                </a:solidFill>
                <a:latin typeface="Times New Roman" pitchFamily="18" charset="0"/>
              </a:rPr>
              <a:t>+</a:t>
            </a:r>
            <a:r>
              <a:rPr lang="en-US" altLang="zh-CN" sz="2800" b="1" i="1" dirty="0" err="1">
                <a:solidFill>
                  <a:srgbClr val="000000"/>
                </a:solidFill>
                <a:latin typeface="Times New Roman" pitchFamily="18" charset="0"/>
              </a:rPr>
              <a:t>pV</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定义为焓</a:t>
            </a:r>
            <a:r>
              <a:rPr lang="en-US" altLang="zh-CN" sz="2800" b="1" dirty="0">
                <a:solidFill>
                  <a:srgbClr val="000000"/>
                </a:solidFill>
                <a:latin typeface="Times New Roman" pitchFamily="18" charset="0"/>
              </a:rPr>
              <a:t>(enthalpy)</a:t>
            </a:r>
            <a:r>
              <a:rPr lang="zh-CN" altLang="en-US" sz="2800" b="1" dirty="0">
                <a:solidFill>
                  <a:srgbClr val="000000"/>
                </a:solidFill>
                <a:latin typeface="Times New Roman" pitchFamily="18" charset="0"/>
              </a:rPr>
              <a:t>，用符号</a:t>
            </a:r>
            <a:r>
              <a:rPr lang="en-US" altLang="zh-CN" sz="2800" b="1" i="1" dirty="0">
                <a:solidFill>
                  <a:srgbClr val="000000"/>
                </a:solidFill>
                <a:latin typeface="Times New Roman" pitchFamily="18" charset="0"/>
              </a:rPr>
              <a:t>H</a:t>
            </a:r>
            <a:r>
              <a:rPr lang="zh-CN" altLang="en-US" sz="2800" b="1" dirty="0">
                <a:solidFill>
                  <a:srgbClr val="000000"/>
                </a:solidFill>
                <a:latin typeface="Times New Roman" pitchFamily="18" charset="0"/>
              </a:rPr>
              <a:t>表示，</a:t>
            </a:r>
          </a:p>
          <a:p>
            <a:pPr algn="just">
              <a:lnSpc>
                <a:spcPct val="110000"/>
              </a:lnSpc>
              <a:buFont typeface="Wingdings" pitchFamily="2" charset="2"/>
              <a:buNone/>
            </a:pPr>
            <a:r>
              <a:rPr lang="zh-CN" altLang="en-US" sz="2800" b="1" dirty="0">
                <a:solidFill>
                  <a:srgbClr val="000000"/>
                </a:solidFill>
                <a:latin typeface="Times New Roman" pitchFamily="18" charset="0"/>
              </a:rPr>
              <a:t>                   即：</a:t>
            </a:r>
            <a:r>
              <a:rPr lang="en-US" altLang="zh-CN" sz="2800" b="1" i="1" dirty="0">
                <a:latin typeface="Times New Roman" pitchFamily="18" charset="0"/>
              </a:rPr>
              <a:t>H</a:t>
            </a:r>
            <a:r>
              <a:rPr lang="zh-CN" altLang="en-US" sz="2800" b="1" dirty="0">
                <a:latin typeface="Times New Roman" pitchFamily="18" charset="0"/>
              </a:rPr>
              <a:t>＝</a:t>
            </a:r>
            <a:r>
              <a:rPr lang="en-US" altLang="zh-CN" sz="2800" b="1" i="1" dirty="0">
                <a:latin typeface="Times New Roman" pitchFamily="18" charset="0"/>
              </a:rPr>
              <a:t>U</a:t>
            </a:r>
            <a:r>
              <a:rPr lang="zh-CN" altLang="en-US" sz="2800" b="1" dirty="0">
                <a:latin typeface="Times New Roman" pitchFamily="18" charset="0"/>
              </a:rPr>
              <a:t>＋</a:t>
            </a:r>
            <a:r>
              <a:rPr lang="en-US" altLang="zh-CN" sz="2800" b="1" i="1" dirty="0" err="1">
                <a:latin typeface="Times New Roman" pitchFamily="18" charset="0"/>
              </a:rPr>
              <a:t>pV</a:t>
            </a:r>
            <a:endParaRPr lang="en-US" altLang="zh-CN" sz="2800" b="1" i="1" dirty="0">
              <a:latin typeface="Times New Roman" pitchFamily="18" charset="0"/>
            </a:endParaRPr>
          </a:p>
          <a:p>
            <a:pPr algn="just">
              <a:lnSpc>
                <a:spcPct val="110000"/>
              </a:lnSpc>
              <a:buFont typeface="Wingdings" pitchFamily="2" charset="2"/>
              <a:buNone/>
            </a:pPr>
            <a:r>
              <a:rPr kumimoji="1" lang="en-US" altLang="zh-CN" sz="2800" b="1" dirty="0">
                <a:solidFill>
                  <a:schemeClr val="accent2"/>
                </a:solidFill>
                <a:latin typeface="Times New Roman" pitchFamily="18" charset="0"/>
                <a:cs typeface="Times New Roman" pitchFamily="18" charset="0"/>
              </a:rPr>
              <a:t>                         ∴ </a:t>
            </a:r>
            <a:r>
              <a:rPr lang="en-US" altLang="zh-CN" sz="2800" b="1" i="1" dirty="0" err="1">
                <a:latin typeface="Times New Roman" pitchFamily="18" charset="0"/>
              </a:rPr>
              <a:t>Q</a:t>
            </a:r>
            <a:r>
              <a:rPr lang="en-US" altLang="zh-CN" sz="2800" b="1" baseline="-30000" dirty="0" err="1">
                <a:latin typeface="Times New Roman" pitchFamily="18" charset="0"/>
              </a:rPr>
              <a:t>p</a:t>
            </a:r>
            <a:r>
              <a:rPr lang="en-US" altLang="zh-CN" sz="2800" b="1" baseline="-30000" dirty="0">
                <a:latin typeface="Times New Roman" pitchFamily="18" charset="0"/>
              </a:rPr>
              <a:t> </a:t>
            </a:r>
            <a:r>
              <a:rPr lang="zh-CN" altLang="en-US" sz="2800" b="1" dirty="0">
                <a:latin typeface="Times New Roman" pitchFamily="18" charset="0"/>
              </a:rPr>
              <a:t>＝</a:t>
            </a:r>
            <a:r>
              <a:rPr kumimoji="1" lang="zh-CN" altLang="en-US" sz="2800" b="1" dirty="0">
                <a:solidFill>
                  <a:srgbClr val="3333CC"/>
                </a:solidFill>
                <a:latin typeface="Times New Roman" pitchFamily="18" charset="0"/>
                <a:sym typeface="Symbol" pitchFamily="18" charset="2"/>
              </a:rPr>
              <a:t></a:t>
            </a:r>
            <a:r>
              <a:rPr kumimoji="1" lang="en-US" altLang="zh-CN" sz="2800" b="1" i="1" dirty="0">
                <a:solidFill>
                  <a:srgbClr val="3333CC"/>
                </a:solidFill>
                <a:latin typeface="Times New Roman" pitchFamily="18" charset="0"/>
                <a:sym typeface="Symbol" pitchFamily="18" charset="2"/>
              </a:rPr>
              <a:t>H</a:t>
            </a: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CA093EA-5B57-4F30-AB9C-DAD62C490C19}" type="slidenum">
              <a:rPr lang="en-US" altLang="zh-CN"/>
              <a:pPr/>
              <a:t>31</a:t>
            </a:fld>
            <a:endParaRPr lang="en-US" altLang="zh-CN"/>
          </a:p>
        </p:txBody>
      </p:sp>
      <p:sp>
        <p:nvSpPr>
          <p:cNvPr id="117762" name="Rectangle 2"/>
          <p:cNvSpPr>
            <a:spLocks noGrp="1" noRot="1" noChangeArrowheads="1"/>
          </p:cNvSpPr>
          <p:nvPr>
            <p:ph type="title"/>
          </p:nvPr>
        </p:nvSpPr>
        <p:spPr>
          <a:xfrm>
            <a:off x="301625" y="685800"/>
            <a:ext cx="8540750" cy="582613"/>
          </a:xfrm>
        </p:spPr>
        <p:txBody>
          <a:bodyPr/>
          <a:lstStyle/>
          <a:p>
            <a:r>
              <a:rPr kumimoji="1" lang="en-US" altLang="zh-CN" sz="3600" b="1" i="1" u="sng">
                <a:latin typeface="Times New Roman" pitchFamily="18" charset="0"/>
                <a:ea typeface="黑体" pitchFamily="2" charset="-122"/>
              </a:rPr>
              <a:t>ΔH</a:t>
            </a:r>
            <a:r>
              <a:rPr kumimoji="1" lang="zh-CN" altLang="en-US" sz="3600" b="1" u="sng">
                <a:latin typeface="Times New Roman" pitchFamily="18" charset="0"/>
                <a:ea typeface="黑体" pitchFamily="2" charset="-122"/>
              </a:rPr>
              <a:t>的物理意义</a:t>
            </a:r>
          </a:p>
        </p:txBody>
      </p:sp>
      <p:sp>
        <p:nvSpPr>
          <p:cNvPr id="117763" name="Rectangle 3"/>
          <p:cNvSpPr>
            <a:spLocks noGrp="1" noRot="1" noChangeArrowheads="1"/>
          </p:cNvSpPr>
          <p:nvPr>
            <p:ph idx="1"/>
          </p:nvPr>
        </p:nvSpPr>
        <p:spPr>
          <a:xfrm>
            <a:off x="395288" y="1484313"/>
            <a:ext cx="8299450" cy="4419600"/>
          </a:xfrm>
        </p:spPr>
        <p:txBody>
          <a:bodyPr/>
          <a:lstStyle/>
          <a:p>
            <a:pPr>
              <a:lnSpc>
                <a:spcPct val="120000"/>
              </a:lnSpc>
              <a:buClr>
                <a:srgbClr val="A50021"/>
              </a:buClr>
              <a:buSzPct val="75000"/>
              <a:buFont typeface="Wingdings" pitchFamily="2" charset="2"/>
              <a:buNone/>
            </a:pPr>
            <a:r>
              <a:rPr kumimoji="1" lang="en-US" altLang="zh-CN" b="1">
                <a:solidFill>
                  <a:srgbClr val="800000"/>
                </a:solidFill>
                <a:latin typeface="Times New Roman" pitchFamily="18" charset="0"/>
              </a:rPr>
              <a:t>           </a:t>
            </a:r>
            <a:r>
              <a:rPr kumimoji="1" lang="zh-CN" altLang="en-US" b="1">
                <a:solidFill>
                  <a:srgbClr val="000000"/>
                </a:solidFill>
                <a:latin typeface="Times New Roman" pitchFamily="18" charset="0"/>
              </a:rPr>
              <a:t>在封闭体系中，在等压且不做其它功的条件下，</a:t>
            </a:r>
            <a:r>
              <a:rPr kumimoji="1" lang="zh-CN" altLang="en-US" b="1">
                <a:latin typeface="Times New Roman" pitchFamily="18" charset="0"/>
              </a:rPr>
              <a:t>体系吸收的热量</a:t>
            </a:r>
            <a:r>
              <a:rPr lang="en-US" altLang="zh-CN" b="1" i="1">
                <a:latin typeface="Times New Roman" pitchFamily="18" charset="0"/>
              </a:rPr>
              <a:t>Q</a:t>
            </a:r>
            <a:r>
              <a:rPr lang="en-US" altLang="zh-CN" b="1" baseline="-30000">
                <a:latin typeface="Times New Roman" pitchFamily="18" charset="0"/>
              </a:rPr>
              <a:t>p</a:t>
            </a:r>
            <a:r>
              <a:rPr kumimoji="1" lang="zh-CN" altLang="en-US" b="1">
                <a:latin typeface="Times New Roman" pitchFamily="18" charset="0"/>
              </a:rPr>
              <a:t>全部用来增加体系的焓</a:t>
            </a:r>
            <a:r>
              <a:rPr kumimoji="1" lang="zh-CN" altLang="en-US" b="1">
                <a:solidFill>
                  <a:srgbClr val="000000"/>
                </a:solidFill>
                <a:latin typeface="Times New Roman" pitchFamily="18" charset="0"/>
              </a:rPr>
              <a:t>。即等压反应热就是体系的焓变。</a:t>
            </a:r>
          </a:p>
          <a:p>
            <a:pPr>
              <a:lnSpc>
                <a:spcPct val="120000"/>
              </a:lnSpc>
              <a:buClr>
                <a:srgbClr val="A50021"/>
              </a:buClr>
              <a:buSzPct val="75000"/>
              <a:buFont typeface="Wingdings" pitchFamily="2" charset="2"/>
              <a:buNone/>
            </a:pPr>
            <a:r>
              <a:rPr lang="zh-CN" altLang="en-US" b="1" i="1">
                <a:solidFill>
                  <a:srgbClr val="000000"/>
                </a:solidFill>
                <a:latin typeface="Times New Roman" pitchFamily="18" charset="0"/>
              </a:rPr>
              <a:t>            </a:t>
            </a:r>
            <a:r>
              <a:rPr lang="zh-CN" altLang="en-US" b="1">
                <a:solidFill>
                  <a:srgbClr val="000000"/>
                </a:solidFill>
                <a:latin typeface="Times New Roman" pitchFamily="18" charset="0"/>
              </a:rPr>
              <a:t>由于</a:t>
            </a:r>
            <a:r>
              <a:rPr lang="en-US" altLang="zh-CN" b="1" i="1">
                <a:solidFill>
                  <a:srgbClr val="000000"/>
                </a:solidFill>
                <a:latin typeface="Times New Roman" pitchFamily="18" charset="0"/>
              </a:rPr>
              <a:t>U</a:t>
            </a:r>
            <a:r>
              <a:rPr lang="zh-CN" altLang="en-US" b="1">
                <a:solidFill>
                  <a:srgbClr val="000000"/>
                </a:solidFill>
                <a:latin typeface="Times New Roman" pitchFamily="18" charset="0"/>
              </a:rPr>
              <a:t>、</a:t>
            </a:r>
            <a:r>
              <a:rPr lang="en-US" altLang="zh-CN" b="1" i="1">
                <a:solidFill>
                  <a:srgbClr val="000000"/>
                </a:solidFill>
                <a:latin typeface="Times New Roman" pitchFamily="18" charset="0"/>
              </a:rPr>
              <a:t>p</a:t>
            </a:r>
            <a:r>
              <a:rPr lang="zh-CN" altLang="en-US" b="1">
                <a:solidFill>
                  <a:srgbClr val="000000"/>
                </a:solidFill>
                <a:latin typeface="Times New Roman" pitchFamily="18" charset="0"/>
              </a:rPr>
              <a:t>和</a:t>
            </a:r>
            <a:r>
              <a:rPr lang="en-US" altLang="zh-CN" b="1" i="1">
                <a:solidFill>
                  <a:srgbClr val="000000"/>
                </a:solidFill>
                <a:latin typeface="Times New Roman" pitchFamily="18" charset="0"/>
              </a:rPr>
              <a:t>V</a:t>
            </a:r>
            <a:r>
              <a:rPr lang="zh-CN" altLang="en-US" b="1">
                <a:solidFill>
                  <a:srgbClr val="000000"/>
                </a:solidFill>
                <a:latin typeface="Times New Roman" pitchFamily="18" charset="0"/>
              </a:rPr>
              <a:t>都是状态函数，所以</a:t>
            </a:r>
            <a:r>
              <a:rPr lang="en-US" altLang="zh-CN" b="1" i="1">
                <a:solidFill>
                  <a:srgbClr val="000000"/>
                </a:solidFill>
                <a:latin typeface="Times New Roman" pitchFamily="18" charset="0"/>
              </a:rPr>
              <a:t>H</a:t>
            </a:r>
            <a:r>
              <a:rPr lang="zh-CN" altLang="en-US" b="1">
                <a:solidFill>
                  <a:srgbClr val="000000"/>
                </a:solidFill>
                <a:latin typeface="Times New Roman" pitchFamily="18" charset="0"/>
              </a:rPr>
              <a:t>也是一个状态函数。</a:t>
            </a:r>
            <a:endParaRPr kumimoji="1" lang="zh-CN" altLang="en-US" b="1">
              <a:solidFill>
                <a:srgbClr val="000000"/>
              </a:solidFill>
              <a:latin typeface="Times New Roman" pitchFamily="18" charset="0"/>
            </a:endParaRPr>
          </a:p>
          <a:p>
            <a:pPr>
              <a:lnSpc>
                <a:spcPct val="120000"/>
              </a:lnSpc>
              <a:buClr>
                <a:srgbClr val="A50021"/>
              </a:buClr>
              <a:buSzPct val="75000"/>
              <a:buFont typeface="Wingdings" pitchFamily="2" charset="2"/>
              <a:buNone/>
            </a:pPr>
            <a:r>
              <a:rPr kumimoji="1" lang="zh-CN" altLang="en-US" b="1">
                <a:solidFill>
                  <a:srgbClr val="000000"/>
                </a:solidFill>
                <a:latin typeface="Times New Roman" pitchFamily="18" charset="0"/>
              </a:rPr>
              <a:t>               </a:t>
            </a:r>
            <a:r>
              <a:rPr kumimoji="1" lang="en-US" altLang="zh-CN" b="1" i="1">
                <a:solidFill>
                  <a:srgbClr val="000000"/>
                </a:solidFill>
                <a:latin typeface="Times New Roman" pitchFamily="18" charset="0"/>
              </a:rPr>
              <a:t>ΔH = ΔU + pΔV</a:t>
            </a:r>
            <a:r>
              <a:rPr kumimoji="1" lang="en-US" altLang="zh-CN" b="1">
                <a:solidFill>
                  <a:srgbClr val="000000"/>
                </a:solidFill>
                <a:latin typeface="Times New Roman" pitchFamily="18" charset="0"/>
              </a:rPr>
              <a:t> =</a:t>
            </a:r>
            <a:r>
              <a:rPr kumimoji="1" lang="en-US" altLang="zh-CN" b="1">
                <a:solidFill>
                  <a:schemeClr val="accent2"/>
                </a:solidFill>
                <a:latin typeface="Times New Roman" pitchFamily="18" charset="0"/>
                <a:cs typeface="Times New Roman" pitchFamily="18" charset="0"/>
              </a:rPr>
              <a:t> </a:t>
            </a:r>
            <a:r>
              <a:rPr lang="en-US" altLang="zh-CN" b="1" i="1">
                <a:solidFill>
                  <a:srgbClr val="000000"/>
                </a:solidFill>
                <a:latin typeface="Times New Roman" pitchFamily="18" charset="0"/>
              </a:rPr>
              <a:t>Q</a:t>
            </a:r>
            <a:r>
              <a:rPr lang="en-US" altLang="zh-CN" b="1" baseline="-30000">
                <a:solidFill>
                  <a:srgbClr val="000000"/>
                </a:solidFill>
                <a:latin typeface="Times New Roman" pitchFamily="18" charset="0"/>
              </a:rPr>
              <a:t>p</a:t>
            </a:r>
            <a:r>
              <a:rPr lang="en-US" altLang="zh-CN" b="1" baseline="-30000">
                <a:latin typeface="Times New Roman" pitchFamily="18" charset="0"/>
              </a:rPr>
              <a:t> </a:t>
            </a:r>
            <a:r>
              <a:rPr kumimoji="1" lang="en-US" altLang="zh-CN" b="1">
                <a:solidFill>
                  <a:srgbClr val="000000"/>
                </a:solidFill>
                <a:latin typeface="Times New Roman" pitchFamily="18" charset="0"/>
              </a:rPr>
              <a:t> </a:t>
            </a: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AC9C985-B06E-498A-92A5-812E593968A1}" type="slidenum">
              <a:rPr lang="en-US" altLang="zh-CN"/>
              <a:pPr/>
              <a:t>32</a:t>
            </a:fld>
            <a:endParaRPr lang="en-US" altLang="zh-CN"/>
          </a:p>
        </p:txBody>
      </p:sp>
      <p:sp>
        <p:nvSpPr>
          <p:cNvPr id="21506" name="Rectangle 2"/>
          <p:cNvSpPr>
            <a:spLocks noGrp="1" noRot="1" noChangeArrowheads="1"/>
          </p:cNvSpPr>
          <p:nvPr>
            <p:ph type="title"/>
          </p:nvPr>
        </p:nvSpPr>
        <p:spPr>
          <a:xfrm>
            <a:off x="323850" y="549275"/>
            <a:ext cx="8540750" cy="647700"/>
          </a:xfrm>
        </p:spPr>
        <p:txBody>
          <a:bodyPr/>
          <a:lstStyle/>
          <a:p>
            <a:r>
              <a:rPr kumimoji="1" lang="en-US" altLang="zh-CN" sz="3600" b="1" i="1" u="sng">
                <a:latin typeface="Times New Roman" pitchFamily="18" charset="0"/>
                <a:ea typeface="黑体" pitchFamily="2" charset="-122"/>
              </a:rPr>
              <a:t>Qp</a:t>
            </a:r>
            <a:r>
              <a:rPr kumimoji="1" lang="zh-CN" altLang="zh-CN" sz="3600" b="1" u="sng">
                <a:latin typeface="Times New Roman" pitchFamily="18" charset="0"/>
                <a:ea typeface="黑体" pitchFamily="2" charset="-122"/>
              </a:rPr>
              <a:t>与</a:t>
            </a:r>
            <a:r>
              <a:rPr kumimoji="1" lang="zh-CN" altLang="zh-CN" sz="3600" b="1" i="1" u="sng">
                <a:latin typeface="Times New Roman" pitchFamily="18" charset="0"/>
                <a:ea typeface="黑体" pitchFamily="2" charset="-122"/>
              </a:rPr>
              <a:t>Q</a:t>
            </a:r>
            <a:r>
              <a:rPr kumimoji="1" lang="en-US" altLang="zh-CN" sz="3600" b="1" i="1" u="sng">
                <a:latin typeface="Times New Roman" pitchFamily="18" charset="0"/>
                <a:ea typeface="黑体" pitchFamily="2" charset="-122"/>
              </a:rPr>
              <a:t>v</a:t>
            </a:r>
            <a:r>
              <a:rPr kumimoji="1" lang="zh-CN" altLang="en-US" sz="3600" b="1" u="sng">
                <a:latin typeface="Times New Roman" pitchFamily="18" charset="0"/>
                <a:ea typeface="黑体" pitchFamily="2" charset="-122"/>
              </a:rPr>
              <a:t>之间的关系</a:t>
            </a:r>
          </a:p>
        </p:txBody>
      </p:sp>
      <p:sp>
        <p:nvSpPr>
          <p:cNvPr id="21507" name="Rectangle 3"/>
          <p:cNvSpPr>
            <a:spLocks noGrp="1" noRot="1" noChangeArrowheads="1"/>
          </p:cNvSpPr>
          <p:nvPr>
            <p:ph idx="1"/>
          </p:nvPr>
        </p:nvSpPr>
        <p:spPr>
          <a:xfrm>
            <a:off x="684213" y="1341438"/>
            <a:ext cx="8064500" cy="3413125"/>
          </a:xfrm>
        </p:spPr>
        <p:txBody>
          <a:bodyPr/>
          <a:lstStyle/>
          <a:p>
            <a:pPr algn="just">
              <a:lnSpc>
                <a:spcPct val="105000"/>
              </a:lnSpc>
              <a:buSzTx/>
              <a:buFont typeface="Wingdings" pitchFamily="2" charset="2"/>
              <a:buChar char="Ø"/>
            </a:pPr>
            <a:r>
              <a:rPr lang="en-US" altLang="zh-CN" sz="2800">
                <a:latin typeface="Times New Roman" pitchFamily="18" charset="0"/>
              </a:rPr>
              <a:t> </a:t>
            </a:r>
            <a:r>
              <a:rPr kumimoji="1" lang="en-US" altLang="zh-CN" sz="2800" b="1" i="1">
                <a:solidFill>
                  <a:srgbClr val="3333CC"/>
                </a:solidFill>
                <a:latin typeface="Times New Roman" pitchFamily="18" charset="0"/>
              </a:rPr>
              <a:t>Q</a:t>
            </a:r>
            <a:r>
              <a:rPr kumimoji="1" lang="en-US" altLang="zh-CN" sz="2800" b="1" i="1" baseline="-25000">
                <a:solidFill>
                  <a:srgbClr val="3333CC"/>
                </a:solidFill>
                <a:latin typeface="Times New Roman" pitchFamily="18" charset="0"/>
              </a:rPr>
              <a:t>p</a:t>
            </a:r>
            <a:r>
              <a:rPr kumimoji="1" lang="en-US" altLang="zh-CN" sz="2800" b="1">
                <a:solidFill>
                  <a:srgbClr val="3333CC"/>
                </a:solidFill>
                <a:latin typeface="Times New Roman" pitchFamily="18" charset="0"/>
              </a:rPr>
              <a:t> = </a:t>
            </a:r>
            <a:r>
              <a:rPr kumimoji="1" lang="en-US" altLang="zh-CN" sz="2800" b="1" i="1">
                <a:solidFill>
                  <a:srgbClr val="3333CC"/>
                </a:solidFill>
                <a:latin typeface="Times New Roman" pitchFamily="18" charset="0"/>
                <a:sym typeface="Symbol" pitchFamily="18" charset="2"/>
              </a:rPr>
              <a:t>H</a:t>
            </a:r>
            <a:r>
              <a:rPr kumimoji="1" lang="en-US" altLang="zh-CN" sz="2800" b="1">
                <a:solidFill>
                  <a:srgbClr val="3333CC"/>
                </a:solidFill>
                <a:latin typeface="Times New Roman" pitchFamily="18" charset="0"/>
                <a:sym typeface="Symbol" pitchFamily="18" charset="2"/>
              </a:rPr>
              <a:t> </a:t>
            </a:r>
            <a:r>
              <a:rPr kumimoji="1" lang="en-US" altLang="zh-CN" sz="2800" b="1" i="1">
                <a:solidFill>
                  <a:srgbClr val="3333CC"/>
                </a:solidFill>
                <a:latin typeface="Times New Roman" pitchFamily="18" charset="0"/>
                <a:sym typeface="Symbol" pitchFamily="18" charset="2"/>
              </a:rPr>
              <a:t>= U + p V = Q</a:t>
            </a:r>
            <a:r>
              <a:rPr kumimoji="1" lang="en-US" altLang="zh-CN" sz="2800" b="1" i="1" baseline="-25000">
                <a:solidFill>
                  <a:srgbClr val="3333CC"/>
                </a:solidFill>
                <a:latin typeface="Times New Roman" pitchFamily="18" charset="0"/>
                <a:sym typeface="Symbol" pitchFamily="18" charset="2"/>
              </a:rPr>
              <a:t>v</a:t>
            </a:r>
            <a:r>
              <a:rPr kumimoji="1" lang="en-US" altLang="zh-CN" sz="2800" b="1" i="1">
                <a:solidFill>
                  <a:srgbClr val="3333CC"/>
                </a:solidFill>
                <a:latin typeface="Times New Roman" pitchFamily="18" charset="0"/>
                <a:sym typeface="Symbol" pitchFamily="18" charset="2"/>
              </a:rPr>
              <a:t> + nRT</a:t>
            </a:r>
          </a:p>
          <a:p>
            <a:pPr>
              <a:lnSpc>
                <a:spcPct val="120000"/>
              </a:lnSpc>
              <a:buSzTx/>
              <a:buFont typeface="Wingdings" pitchFamily="2" charset="2"/>
              <a:buChar char="Ø"/>
            </a:pPr>
            <a:r>
              <a:rPr kumimoji="1" lang="zh-CN" altLang="en-US" sz="2800" b="1">
                <a:solidFill>
                  <a:srgbClr val="000000"/>
                </a:solidFill>
                <a:latin typeface="Times New Roman" pitchFamily="18" charset="0"/>
                <a:sym typeface="Symbol" pitchFamily="18" charset="2"/>
              </a:rPr>
              <a:t>对液态和固态反应，</a:t>
            </a:r>
            <a:r>
              <a:rPr kumimoji="1" lang="en-US" altLang="en-US" sz="2800" b="1" i="1">
                <a:solidFill>
                  <a:srgbClr val="3333CC"/>
                </a:solidFill>
                <a:latin typeface="Times New Roman" pitchFamily="18" charset="0"/>
                <a:sym typeface="Symbol" pitchFamily="18" charset="2"/>
              </a:rPr>
              <a:t>Q</a:t>
            </a:r>
            <a:r>
              <a:rPr kumimoji="1" lang="en-US" altLang="en-US" sz="2800" b="1" i="1" baseline="-25000">
                <a:solidFill>
                  <a:srgbClr val="3333CC"/>
                </a:solidFill>
                <a:latin typeface="Times New Roman" pitchFamily="18" charset="0"/>
                <a:sym typeface="Symbol" pitchFamily="18" charset="2"/>
              </a:rPr>
              <a:t>p</a:t>
            </a:r>
            <a:r>
              <a:rPr kumimoji="1" lang="en-US" altLang="en-US" sz="2800" b="1" i="1">
                <a:solidFill>
                  <a:srgbClr val="3333CC"/>
                </a:solidFill>
                <a:latin typeface="Times New Roman" pitchFamily="18" charset="0"/>
                <a:sym typeface="Symbol" pitchFamily="18" charset="2"/>
              </a:rPr>
              <a:t> </a:t>
            </a:r>
            <a:r>
              <a:rPr kumimoji="1" lang="en-US" altLang="zh-CN" sz="2800" b="1" i="1">
                <a:solidFill>
                  <a:srgbClr val="3333CC"/>
                </a:solidFill>
                <a:latin typeface="Times New Roman" pitchFamily="18" charset="0"/>
                <a:sym typeface="Symbol" pitchFamily="18" charset="2"/>
              </a:rPr>
              <a:t>≈</a:t>
            </a:r>
            <a:r>
              <a:rPr kumimoji="1" lang="en-US" altLang="en-US" sz="2800" b="1" i="1">
                <a:solidFill>
                  <a:srgbClr val="3333CC"/>
                </a:solidFill>
                <a:latin typeface="Times New Roman" pitchFamily="18" charset="0"/>
                <a:sym typeface="Symbol" pitchFamily="18" charset="2"/>
              </a:rPr>
              <a:t> Q</a:t>
            </a:r>
            <a:r>
              <a:rPr kumimoji="1" lang="en-US" altLang="en-US" sz="2800" b="1" i="1" baseline="-25000">
                <a:solidFill>
                  <a:srgbClr val="3333CC"/>
                </a:solidFill>
                <a:latin typeface="Times New Roman" pitchFamily="18" charset="0"/>
                <a:sym typeface="Symbol" pitchFamily="18" charset="2"/>
              </a:rPr>
              <a:t>v</a:t>
            </a:r>
            <a:r>
              <a:rPr kumimoji="1" lang="en-US" altLang="en-US" sz="2800" b="1" i="1">
                <a:solidFill>
                  <a:srgbClr val="3333CC"/>
                </a:solidFill>
                <a:latin typeface="Times New Roman" pitchFamily="18" charset="0"/>
                <a:sym typeface="Symbol" pitchFamily="18" charset="2"/>
              </a:rPr>
              <a:t>,    </a:t>
            </a:r>
            <a:r>
              <a:rPr kumimoji="1" lang="en-US" altLang="zh-CN" sz="2800" b="1" i="1">
                <a:solidFill>
                  <a:srgbClr val="3333CC"/>
                </a:solidFill>
                <a:latin typeface="Times New Roman" pitchFamily="18" charset="0"/>
                <a:sym typeface="Symbol" pitchFamily="18" charset="2"/>
              </a:rPr>
              <a:t>H ≈  U</a:t>
            </a:r>
          </a:p>
          <a:p>
            <a:pPr>
              <a:lnSpc>
                <a:spcPct val="120000"/>
              </a:lnSpc>
              <a:buSzTx/>
              <a:buFont typeface="Wingdings" pitchFamily="2" charset="2"/>
              <a:buChar char="Ø"/>
            </a:pPr>
            <a:r>
              <a:rPr kumimoji="1" lang="zh-CN" altLang="en-US" sz="2800" b="1">
                <a:solidFill>
                  <a:srgbClr val="000000"/>
                </a:solidFill>
                <a:latin typeface="Times New Roman" pitchFamily="18" charset="0"/>
                <a:sym typeface="Symbol" pitchFamily="18" charset="2"/>
              </a:rPr>
              <a:t>对于有气体参加的反应，</a:t>
            </a:r>
            <a:r>
              <a:rPr kumimoji="1" lang="zh-CN" altLang="en-US" sz="2800" b="1" i="1">
                <a:solidFill>
                  <a:srgbClr val="3333CC"/>
                </a:solidFill>
                <a:latin typeface="Times New Roman" pitchFamily="18" charset="0"/>
                <a:sym typeface="Symbol" pitchFamily="18" charset="2"/>
              </a:rPr>
              <a:t></a:t>
            </a:r>
            <a:r>
              <a:rPr kumimoji="1" lang="en-US" altLang="zh-CN" sz="2800" b="1" i="1">
                <a:solidFill>
                  <a:srgbClr val="3333CC"/>
                </a:solidFill>
                <a:latin typeface="Times New Roman" pitchFamily="18" charset="0"/>
                <a:sym typeface="Symbol" pitchFamily="18" charset="2"/>
              </a:rPr>
              <a:t>V </a:t>
            </a:r>
            <a:r>
              <a:rPr kumimoji="1" lang="en-US" altLang="en-US" sz="2800" b="1" i="1">
                <a:solidFill>
                  <a:srgbClr val="000000"/>
                </a:solidFill>
                <a:latin typeface="Times New Roman" pitchFamily="18" charset="0"/>
                <a:sym typeface="Symbol" pitchFamily="18" charset="2"/>
              </a:rPr>
              <a:t> </a:t>
            </a:r>
            <a:r>
              <a:rPr kumimoji="1" lang="en-US" altLang="en-US" sz="2800" b="1" i="1">
                <a:solidFill>
                  <a:srgbClr val="3333CC"/>
                </a:solidFill>
                <a:latin typeface="Times New Roman" pitchFamily="18" charset="0"/>
                <a:sym typeface="Symbol" pitchFamily="18" charset="2"/>
              </a:rPr>
              <a:t>≠ 0</a:t>
            </a:r>
            <a:r>
              <a:rPr kumimoji="1" lang="en-US" altLang="en-US" sz="2800" b="1" i="1">
                <a:solidFill>
                  <a:srgbClr val="000000"/>
                </a:solidFill>
                <a:latin typeface="Times New Roman" pitchFamily="18" charset="0"/>
                <a:sym typeface="Symbol" pitchFamily="18" charset="2"/>
              </a:rPr>
              <a:t>, </a:t>
            </a:r>
            <a:r>
              <a:rPr kumimoji="1" lang="en-US" altLang="en-US" sz="2800" b="1" i="1">
                <a:solidFill>
                  <a:srgbClr val="3333CC"/>
                </a:solidFill>
                <a:latin typeface="Times New Roman" pitchFamily="18" charset="0"/>
                <a:sym typeface="Symbol" pitchFamily="18" charset="2"/>
              </a:rPr>
              <a:t>Q</a:t>
            </a:r>
            <a:r>
              <a:rPr kumimoji="1" lang="en-US" altLang="en-US" sz="2800" b="1" i="1" baseline="-25000">
                <a:solidFill>
                  <a:srgbClr val="3333CC"/>
                </a:solidFill>
                <a:latin typeface="Times New Roman" pitchFamily="18" charset="0"/>
                <a:sym typeface="Symbol" pitchFamily="18" charset="2"/>
              </a:rPr>
              <a:t>p</a:t>
            </a:r>
            <a:r>
              <a:rPr kumimoji="1" lang="en-US" altLang="en-US" sz="2800" b="1" i="1">
                <a:solidFill>
                  <a:srgbClr val="3333CC"/>
                </a:solidFill>
                <a:latin typeface="Times New Roman" pitchFamily="18" charset="0"/>
                <a:sym typeface="Symbol" pitchFamily="18" charset="2"/>
              </a:rPr>
              <a:t> ≠Q</a:t>
            </a:r>
            <a:r>
              <a:rPr kumimoji="1" lang="en-US" altLang="en-US" sz="2800" b="1" i="1" baseline="-25000">
                <a:solidFill>
                  <a:srgbClr val="3333CC"/>
                </a:solidFill>
                <a:latin typeface="Times New Roman" pitchFamily="18" charset="0"/>
                <a:sym typeface="Symbol" pitchFamily="18" charset="2"/>
              </a:rPr>
              <a:t>v</a:t>
            </a:r>
          </a:p>
          <a:p>
            <a:pPr algn="just">
              <a:lnSpc>
                <a:spcPct val="120000"/>
              </a:lnSpc>
              <a:buSzTx/>
              <a:buFont typeface="Wingdings" pitchFamily="2" charset="2"/>
              <a:buChar char="Ø"/>
            </a:pPr>
            <a:r>
              <a:rPr kumimoji="1" lang="en-US" altLang="zh-CN" sz="2800" b="1">
                <a:solidFill>
                  <a:srgbClr val="3333CC"/>
                </a:solidFill>
                <a:latin typeface="Times New Roman" pitchFamily="18" charset="0"/>
                <a:sym typeface="Symbol" pitchFamily="18" charset="2"/>
              </a:rPr>
              <a:t>Δ</a:t>
            </a:r>
            <a:r>
              <a:rPr kumimoji="1" lang="en-US" altLang="zh-CN" sz="2800" b="1" i="1">
                <a:solidFill>
                  <a:srgbClr val="3333CC"/>
                </a:solidFill>
                <a:latin typeface="Times New Roman" pitchFamily="18" charset="0"/>
                <a:sym typeface="Symbol" pitchFamily="18" charset="2"/>
              </a:rPr>
              <a:t>H</a:t>
            </a:r>
            <a:r>
              <a:rPr kumimoji="1" lang="en-US" altLang="zh-CN" sz="2800" b="1">
                <a:solidFill>
                  <a:srgbClr val="3333CC"/>
                </a:solidFill>
                <a:latin typeface="Times New Roman" pitchFamily="18" charset="0"/>
                <a:sym typeface="Symbol" pitchFamily="18" charset="2"/>
              </a:rPr>
              <a:t> </a:t>
            </a:r>
            <a:r>
              <a:rPr kumimoji="1" lang="en-US" altLang="zh-CN" sz="2800" b="1">
                <a:latin typeface="Times New Roman" pitchFamily="18" charset="0"/>
                <a:sym typeface="Symbol" pitchFamily="18" charset="2"/>
              </a:rPr>
              <a:t>&gt; 0</a:t>
            </a:r>
            <a:r>
              <a:rPr kumimoji="1" lang="en-US" altLang="zh-CN" sz="2800" b="1">
                <a:solidFill>
                  <a:srgbClr val="000000"/>
                </a:solidFill>
                <a:latin typeface="Times New Roman" pitchFamily="18" charset="0"/>
                <a:sym typeface="Symbol" pitchFamily="18" charset="2"/>
              </a:rPr>
              <a:t> </a:t>
            </a:r>
            <a:r>
              <a:rPr kumimoji="1" lang="zh-CN" altLang="en-US" sz="2800" b="1">
                <a:solidFill>
                  <a:srgbClr val="000000"/>
                </a:solidFill>
                <a:latin typeface="Times New Roman" pitchFamily="18" charset="0"/>
                <a:sym typeface="Symbol" pitchFamily="18" charset="2"/>
              </a:rPr>
              <a:t>体系从环境吸收热量，</a:t>
            </a:r>
            <a:r>
              <a:rPr kumimoji="1" lang="zh-CN" altLang="en-US" sz="2800" b="1">
                <a:latin typeface="Times New Roman" pitchFamily="18" charset="0"/>
                <a:sym typeface="Symbol" pitchFamily="18" charset="2"/>
              </a:rPr>
              <a:t>吸热反应；</a:t>
            </a:r>
          </a:p>
          <a:p>
            <a:pPr>
              <a:lnSpc>
                <a:spcPct val="120000"/>
              </a:lnSpc>
              <a:buSzTx/>
              <a:buFont typeface="Wingdings" pitchFamily="2" charset="2"/>
              <a:buChar char="Ø"/>
            </a:pPr>
            <a:r>
              <a:rPr kumimoji="1" lang="en-US" altLang="zh-CN" sz="2800" b="1">
                <a:solidFill>
                  <a:srgbClr val="3333CC"/>
                </a:solidFill>
                <a:latin typeface="Times New Roman" pitchFamily="18" charset="0"/>
                <a:sym typeface="Symbol" pitchFamily="18" charset="2"/>
              </a:rPr>
              <a:t>Δ</a:t>
            </a:r>
            <a:r>
              <a:rPr kumimoji="1" lang="en-US" altLang="zh-CN" sz="2800" b="1" i="1">
                <a:solidFill>
                  <a:srgbClr val="3333CC"/>
                </a:solidFill>
                <a:latin typeface="Times New Roman" pitchFamily="18" charset="0"/>
                <a:sym typeface="Symbol" pitchFamily="18" charset="2"/>
              </a:rPr>
              <a:t>H</a:t>
            </a:r>
            <a:r>
              <a:rPr kumimoji="1" lang="en-US" altLang="zh-CN" sz="2800" b="1">
                <a:solidFill>
                  <a:srgbClr val="3333CC"/>
                </a:solidFill>
                <a:latin typeface="Times New Roman" pitchFamily="18" charset="0"/>
                <a:sym typeface="Symbol" pitchFamily="18" charset="2"/>
              </a:rPr>
              <a:t> </a:t>
            </a:r>
            <a:r>
              <a:rPr kumimoji="1" lang="en-US" altLang="zh-CN" sz="2800" b="1">
                <a:latin typeface="Times New Roman" pitchFamily="18" charset="0"/>
                <a:sym typeface="Symbol" pitchFamily="18" charset="2"/>
              </a:rPr>
              <a:t>&lt; 0</a:t>
            </a:r>
            <a:r>
              <a:rPr kumimoji="1" lang="en-US" altLang="zh-CN" sz="2800" b="1">
                <a:solidFill>
                  <a:srgbClr val="000000"/>
                </a:solidFill>
                <a:latin typeface="Times New Roman" pitchFamily="18" charset="0"/>
                <a:sym typeface="Symbol" pitchFamily="18" charset="2"/>
              </a:rPr>
              <a:t> </a:t>
            </a:r>
            <a:r>
              <a:rPr kumimoji="1" lang="zh-CN" altLang="en-US" sz="2800" b="1">
                <a:solidFill>
                  <a:srgbClr val="000000"/>
                </a:solidFill>
                <a:latin typeface="Times New Roman" pitchFamily="18" charset="0"/>
                <a:sym typeface="Symbol" pitchFamily="18" charset="2"/>
              </a:rPr>
              <a:t>体系向环境放出热量，</a:t>
            </a:r>
            <a:r>
              <a:rPr kumimoji="1" lang="zh-CN" altLang="en-US" sz="2800" b="1">
                <a:latin typeface="Times New Roman" pitchFamily="18" charset="0"/>
                <a:sym typeface="Symbol" pitchFamily="18" charset="2"/>
              </a:rPr>
              <a:t>放热反应。</a:t>
            </a:r>
          </a:p>
        </p:txBody>
      </p:sp>
      <p:sp>
        <p:nvSpPr>
          <p:cNvPr id="21508" name="Rectangle 4"/>
          <p:cNvSpPr>
            <a:spLocks noChangeArrowheads="1"/>
          </p:cNvSpPr>
          <p:nvPr/>
        </p:nvSpPr>
        <p:spPr bwMode="auto">
          <a:xfrm>
            <a:off x="611188" y="4652963"/>
            <a:ext cx="8207375" cy="1066800"/>
          </a:xfrm>
          <a:prstGeom prst="rect">
            <a:avLst/>
          </a:prstGeom>
          <a:noFill/>
          <a:ln w="9525" algn="ctr">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a:solidFill>
                  <a:srgbClr val="000000"/>
                </a:solidFill>
                <a:latin typeface="华文行楷" pitchFamily="2" charset="-122"/>
                <a:ea typeface="华文行楷" pitchFamily="2" charset="-122"/>
              </a:rPr>
              <a:t>适用条件：</a:t>
            </a:r>
          </a:p>
          <a:p>
            <a:pPr algn="ctr"/>
            <a:r>
              <a:rPr lang="zh-CN" altLang="en-US" sz="3200">
                <a:solidFill>
                  <a:srgbClr val="000000"/>
                </a:solidFill>
                <a:latin typeface="华文行楷" pitchFamily="2" charset="-122"/>
                <a:ea typeface="华文行楷" pitchFamily="2" charset="-122"/>
              </a:rPr>
              <a:t> 封闭体系，等温等压，只做体积功。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ox(in)">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AC98DC1-507B-4874-9BDD-9FD4F52519A8}" type="slidenum">
              <a:rPr lang="en-US" altLang="zh-CN"/>
              <a:pPr/>
              <a:t>33</a:t>
            </a:fld>
            <a:endParaRPr lang="en-US" altLang="zh-CN"/>
          </a:p>
        </p:txBody>
      </p:sp>
      <p:graphicFrame>
        <p:nvGraphicFramePr>
          <p:cNvPr id="174084" name="Object 4"/>
          <p:cNvGraphicFramePr>
            <a:graphicFrameLocks noChangeAspect="1"/>
          </p:cNvGraphicFramePr>
          <p:nvPr/>
        </p:nvGraphicFramePr>
        <p:xfrm>
          <a:off x="6011863" y="1268413"/>
          <a:ext cx="2940050" cy="5130800"/>
        </p:xfrm>
        <a:graphic>
          <a:graphicData uri="http://schemas.openxmlformats.org/presentationml/2006/ole">
            <mc:AlternateContent xmlns:mc="http://schemas.openxmlformats.org/markup-compatibility/2006">
              <mc:Choice xmlns:v="urn:schemas-microsoft-com:vml" Requires="v">
                <p:oleObj spid="_x0000_s174128" name="Image" r:id="rId4" imgW="11608163" imgH="20257959" progId="">
                  <p:embed/>
                </p:oleObj>
              </mc:Choice>
              <mc:Fallback>
                <p:oleObj name="Image" r:id="rId4" imgW="11608163" imgH="20257959"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1268413"/>
                        <a:ext cx="294005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3" name="Rectangle 3"/>
          <p:cNvSpPr>
            <a:spLocks noGrp="1" noRot="1" noChangeArrowheads="1"/>
          </p:cNvSpPr>
          <p:nvPr>
            <p:ph type="body" idx="1"/>
          </p:nvPr>
        </p:nvSpPr>
        <p:spPr>
          <a:xfrm>
            <a:off x="323528" y="1196975"/>
            <a:ext cx="5688632" cy="4876800"/>
          </a:xfrm>
        </p:spPr>
        <p:txBody>
          <a:bodyPr/>
          <a:lstStyle/>
          <a:p>
            <a:pPr marL="0" indent="0" eaLnBrk="0" hangingPunct="0">
              <a:lnSpc>
                <a:spcPct val="105000"/>
              </a:lnSpc>
              <a:spcBef>
                <a:spcPct val="0"/>
              </a:spcBef>
              <a:buNone/>
            </a:pPr>
            <a:r>
              <a:rPr lang="en-US" altLang="zh-CN" sz="2400" b="1" dirty="0" smtClean="0">
                <a:solidFill>
                  <a:srgbClr val="000000"/>
                </a:solidFill>
                <a:latin typeface="Times New Roman" pitchFamily="18" charset="0"/>
              </a:rPr>
              <a:t> 1</a:t>
            </a:r>
            <a:r>
              <a:rPr lang="zh-CN" altLang="en-US" sz="2400" b="1" dirty="0">
                <a:solidFill>
                  <a:srgbClr val="000000"/>
                </a:solidFill>
                <a:latin typeface="Times New Roman" pitchFamily="18" charset="0"/>
              </a:rPr>
              <a:t>）</a:t>
            </a:r>
            <a:r>
              <a:rPr lang="zh-CN" altLang="en-US" sz="2400" b="1" dirty="0">
                <a:latin typeface="Times New Roman" pitchFamily="18" charset="0"/>
              </a:rPr>
              <a:t>等压反应热 </a:t>
            </a:r>
            <a:r>
              <a:rPr lang="en-US" altLang="zh-CN" sz="2400" b="1" i="1" dirty="0" err="1">
                <a:latin typeface="Times New Roman" pitchFamily="18" charset="0"/>
              </a:rPr>
              <a:t>Q</a:t>
            </a:r>
            <a:r>
              <a:rPr lang="en-US" altLang="zh-CN" sz="2400" b="1" i="1" baseline="-25000" dirty="0" err="1">
                <a:latin typeface="Times New Roman" pitchFamily="18" charset="0"/>
              </a:rPr>
              <a:t>p</a:t>
            </a:r>
            <a:r>
              <a:rPr lang="en-US" altLang="zh-CN" sz="2400" b="1" dirty="0">
                <a:latin typeface="Times New Roman" pitchFamily="18" charset="0"/>
              </a:rPr>
              <a:t>——</a:t>
            </a:r>
            <a:r>
              <a:rPr lang="zh-CN" altLang="en-US" sz="2400" b="1" dirty="0">
                <a:latin typeface="Times New Roman" pitchFamily="18" charset="0"/>
              </a:rPr>
              <a:t>保温杯式量热计</a:t>
            </a:r>
            <a:r>
              <a:rPr lang="zh-CN" altLang="en-US" sz="2400" b="1" dirty="0">
                <a:solidFill>
                  <a:srgbClr val="000000"/>
                </a:solidFill>
                <a:latin typeface="Times New Roman" pitchFamily="18" charset="0"/>
              </a:rPr>
              <a:t>（</a:t>
            </a:r>
            <a:r>
              <a:rPr kumimoji="1" lang="zh-CN" altLang="en-US" sz="2400" b="1" dirty="0">
                <a:solidFill>
                  <a:srgbClr val="000000"/>
                </a:solidFill>
                <a:latin typeface="Times New Roman" pitchFamily="18" charset="0"/>
                <a:sym typeface="Symbol" pitchFamily="18" charset="2"/>
              </a:rPr>
              <a:t>测液相反应的反应热，溶解热，中和热等）</a:t>
            </a:r>
            <a:r>
              <a:rPr kumimoji="1" lang="zh-CN" altLang="en-US" sz="2400" dirty="0">
                <a:latin typeface="Times New Roman" pitchFamily="18" charset="0"/>
                <a:sym typeface="Symbol" pitchFamily="18" charset="2"/>
              </a:rPr>
              <a:t>       </a:t>
            </a:r>
          </a:p>
          <a:p>
            <a:pPr eaLnBrk="0" hangingPunct="0">
              <a:lnSpc>
                <a:spcPct val="120000"/>
              </a:lnSpc>
              <a:spcBef>
                <a:spcPct val="0"/>
              </a:spcBef>
              <a:buFont typeface="Wingdings" pitchFamily="2" charset="2"/>
              <a:buNone/>
            </a:pPr>
            <a:r>
              <a:rPr lang="zh-CN" altLang="en-US" sz="2400" b="1" dirty="0">
                <a:solidFill>
                  <a:srgbClr val="000000"/>
                </a:solidFill>
                <a:latin typeface="Times New Roman" pitchFamily="18" charset="0"/>
              </a:rPr>
              <a:t>                   </a:t>
            </a:r>
            <a:r>
              <a:rPr lang="en-US" altLang="zh-CN" sz="2400" b="1" i="1" dirty="0">
                <a:solidFill>
                  <a:srgbClr val="000000"/>
                </a:solidFill>
                <a:latin typeface="Times New Roman" pitchFamily="18" charset="0"/>
              </a:rPr>
              <a:t>Q</a:t>
            </a:r>
            <a:r>
              <a:rPr lang="zh-CN" altLang="en-US" sz="2400" b="1" baseline="-25000" dirty="0">
                <a:solidFill>
                  <a:srgbClr val="000000"/>
                </a:solidFill>
                <a:latin typeface="Times New Roman" pitchFamily="18" charset="0"/>
              </a:rPr>
              <a:t>放 </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Q</a:t>
            </a:r>
            <a:r>
              <a:rPr lang="zh-CN" altLang="en-US" sz="2400" b="1" baseline="-25000" dirty="0">
                <a:solidFill>
                  <a:srgbClr val="000000"/>
                </a:solidFill>
                <a:latin typeface="Times New Roman" pitchFamily="18" charset="0"/>
              </a:rPr>
              <a:t>吸</a:t>
            </a:r>
          </a:p>
          <a:p>
            <a:pPr>
              <a:lnSpc>
                <a:spcPct val="110000"/>
              </a:lnSpc>
              <a:buFont typeface="Wingdings" pitchFamily="2" charset="2"/>
              <a:buNone/>
            </a:pPr>
            <a:r>
              <a:rPr lang="zh-CN" altLang="en-US" sz="2400" b="1" dirty="0">
                <a:solidFill>
                  <a:srgbClr val="000000"/>
                </a:solidFill>
                <a:latin typeface="Times New Roman" pitchFamily="18" charset="0"/>
              </a:rPr>
              <a:t>                   </a:t>
            </a:r>
            <a:r>
              <a:rPr lang="en-US" altLang="zh-CN" sz="2400" b="1" i="1" dirty="0" err="1">
                <a:solidFill>
                  <a:srgbClr val="000000"/>
                </a:solidFill>
                <a:latin typeface="Times New Roman" pitchFamily="18" charset="0"/>
              </a:rPr>
              <a:t>Q</a:t>
            </a:r>
            <a:r>
              <a:rPr lang="en-US" altLang="zh-CN" sz="2400" b="1" baseline="-25000" dirty="0" err="1">
                <a:solidFill>
                  <a:srgbClr val="000000"/>
                </a:solidFill>
                <a:latin typeface="Times New Roman" pitchFamily="18" charset="0"/>
              </a:rPr>
              <a:t>p</a:t>
            </a:r>
            <a:r>
              <a:rPr lang="en-US" altLang="zh-CN" sz="2400" b="1" baseline="-25000" dirty="0">
                <a:solidFill>
                  <a:srgbClr val="000000"/>
                </a:solidFill>
                <a:latin typeface="Times New Roman" pitchFamily="18" charset="0"/>
              </a:rPr>
              <a:t>  </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Q</a:t>
            </a:r>
            <a:r>
              <a:rPr lang="zh-CN" altLang="en-US" sz="2400" b="1" baseline="-25000" dirty="0">
                <a:solidFill>
                  <a:srgbClr val="000000"/>
                </a:solidFill>
                <a:latin typeface="Times New Roman" pitchFamily="18" charset="0"/>
              </a:rPr>
              <a:t>溶液</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Q</a:t>
            </a:r>
            <a:r>
              <a:rPr lang="zh-CN" altLang="en-US" sz="2400" b="1" baseline="-25000" dirty="0">
                <a:solidFill>
                  <a:srgbClr val="000000"/>
                </a:solidFill>
                <a:latin typeface="Times New Roman" pitchFamily="18" charset="0"/>
              </a:rPr>
              <a:t>杯</a:t>
            </a:r>
          </a:p>
          <a:p>
            <a:pPr>
              <a:lnSpc>
                <a:spcPct val="105000"/>
              </a:lnSpc>
              <a:buFont typeface="Wingdings" pitchFamily="2" charset="2"/>
              <a:buNone/>
            </a:pPr>
            <a:r>
              <a:rPr kumimoji="1" lang="zh-CN" altLang="en-US" sz="2400" b="1" dirty="0">
                <a:solidFill>
                  <a:srgbClr val="000000"/>
                </a:solidFill>
                <a:latin typeface="Times New Roman" pitchFamily="18" charset="0"/>
                <a:sym typeface="Symbol" pitchFamily="18" charset="2"/>
              </a:rPr>
              <a:t>            </a:t>
            </a:r>
            <a:r>
              <a:rPr kumimoji="1" lang="en-US" altLang="zh-CN" sz="2400" b="1" i="1" dirty="0" err="1">
                <a:solidFill>
                  <a:srgbClr val="000000"/>
                </a:solidFill>
                <a:latin typeface="Times New Roman" pitchFamily="18" charset="0"/>
                <a:sym typeface="Symbol" pitchFamily="18" charset="2"/>
              </a:rPr>
              <a:t>Q</a:t>
            </a:r>
            <a:r>
              <a:rPr kumimoji="1" lang="en-US" altLang="zh-CN" sz="2400" b="1" baseline="-25000" dirty="0" err="1">
                <a:solidFill>
                  <a:srgbClr val="000000"/>
                </a:solidFill>
                <a:latin typeface="Times New Roman" pitchFamily="18" charset="0"/>
                <a:sym typeface="Symbol" pitchFamily="18" charset="2"/>
              </a:rPr>
              <a:t>p</a:t>
            </a:r>
            <a:r>
              <a:rPr kumimoji="1" lang="en-US" altLang="zh-CN" sz="2400" b="1" dirty="0">
                <a:solidFill>
                  <a:srgbClr val="000000"/>
                </a:solidFill>
                <a:latin typeface="Times New Roman" pitchFamily="18" charset="0"/>
                <a:sym typeface="Symbol" pitchFamily="18" charset="2"/>
              </a:rPr>
              <a:t>  =  </a:t>
            </a:r>
            <a:r>
              <a:rPr kumimoji="1" lang="en-US" altLang="zh-CN" sz="2400" b="1" i="1" dirty="0">
                <a:solidFill>
                  <a:srgbClr val="000000"/>
                </a:solidFill>
                <a:latin typeface="Times New Roman" pitchFamily="18" charset="0"/>
                <a:sym typeface="Symbol" pitchFamily="18" charset="2"/>
              </a:rPr>
              <a:t>T</a:t>
            </a:r>
            <a:r>
              <a:rPr kumimoji="1" lang="en-US" altLang="zh-CN" sz="2400" b="1" dirty="0">
                <a:solidFill>
                  <a:srgbClr val="000000"/>
                </a:solidFill>
                <a:latin typeface="Times New Roman" pitchFamily="18" charset="0"/>
                <a:sym typeface="Symbol" pitchFamily="18" charset="2"/>
              </a:rPr>
              <a:t> ( C</a:t>
            </a:r>
            <a:r>
              <a:rPr kumimoji="1" lang="en-US" altLang="zh-CN" sz="2400" b="1" baseline="-25000" dirty="0">
                <a:solidFill>
                  <a:srgbClr val="000000"/>
                </a:solidFill>
                <a:latin typeface="Times New Roman" pitchFamily="18" charset="0"/>
                <a:sym typeface="Symbol" pitchFamily="18" charset="2"/>
              </a:rPr>
              <a:t>p</a:t>
            </a:r>
            <a:r>
              <a:rPr kumimoji="1" lang="en-US" altLang="zh-CN" sz="2400" b="1" dirty="0">
                <a:solidFill>
                  <a:srgbClr val="000000"/>
                </a:solidFill>
                <a:latin typeface="Times New Roman" pitchFamily="18" charset="0"/>
                <a:sym typeface="Symbol" pitchFamily="18" charset="2"/>
              </a:rPr>
              <a:t>  +  C )    </a:t>
            </a:r>
          </a:p>
          <a:p>
            <a:pPr>
              <a:lnSpc>
                <a:spcPct val="105000"/>
              </a:lnSpc>
              <a:buFont typeface="Wingdings" pitchFamily="2" charset="2"/>
              <a:buNone/>
            </a:pPr>
            <a:r>
              <a:rPr kumimoji="1" lang="en-US" altLang="zh-CN" sz="2400" b="1" dirty="0">
                <a:solidFill>
                  <a:srgbClr val="000000"/>
                </a:solidFill>
                <a:latin typeface="Times New Roman" pitchFamily="18" charset="0"/>
                <a:sym typeface="Symbol" pitchFamily="18" charset="2"/>
              </a:rPr>
              <a:t>  C</a:t>
            </a:r>
            <a:r>
              <a:rPr kumimoji="1" lang="en-US" altLang="zh-CN" sz="2400" b="1" baseline="-25000" dirty="0">
                <a:solidFill>
                  <a:srgbClr val="000000"/>
                </a:solidFill>
                <a:latin typeface="Times New Roman" pitchFamily="18" charset="0"/>
                <a:sym typeface="Symbol" pitchFamily="18" charset="2"/>
              </a:rPr>
              <a:t>p</a:t>
            </a:r>
            <a:r>
              <a:rPr kumimoji="1" lang="zh-CN" altLang="en-US" sz="2400" b="1" dirty="0">
                <a:solidFill>
                  <a:srgbClr val="000000"/>
                </a:solidFill>
                <a:latin typeface="Times New Roman" pitchFamily="18" charset="0"/>
                <a:sym typeface="Symbol" pitchFamily="18" charset="2"/>
              </a:rPr>
              <a:t>：</a:t>
            </a:r>
            <a:r>
              <a:rPr kumimoji="1" lang="zh-CN" altLang="zh-CN" sz="2400" b="1" dirty="0">
                <a:solidFill>
                  <a:srgbClr val="000000"/>
                </a:solidFill>
                <a:latin typeface="Times New Roman" pitchFamily="18" charset="0"/>
                <a:sym typeface="Symbol" pitchFamily="18" charset="2"/>
              </a:rPr>
              <a:t>内容物</a:t>
            </a:r>
            <a:r>
              <a:rPr kumimoji="1" lang="zh-CN" altLang="en-US" sz="2400" b="1" dirty="0">
                <a:solidFill>
                  <a:srgbClr val="000000"/>
                </a:solidFill>
                <a:latin typeface="Times New Roman" pitchFamily="18" charset="0"/>
                <a:sym typeface="Symbol" pitchFamily="18" charset="2"/>
              </a:rPr>
              <a:t>（包括产物和剩余的反应物）</a:t>
            </a:r>
            <a:r>
              <a:rPr kumimoji="1" lang="zh-CN" altLang="zh-CN" sz="2400" b="1" dirty="0">
                <a:solidFill>
                  <a:srgbClr val="000000"/>
                </a:solidFill>
                <a:latin typeface="Times New Roman" pitchFamily="18" charset="0"/>
                <a:sym typeface="Symbol" pitchFamily="18" charset="2"/>
              </a:rPr>
              <a:t>的热容，指内容物升高 1 </a:t>
            </a:r>
            <a:r>
              <a:rPr kumimoji="1" lang="en-US" altLang="zh-CN" sz="2400" b="1" dirty="0">
                <a:solidFill>
                  <a:srgbClr val="000000"/>
                </a:solidFill>
                <a:latin typeface="Times New Roman" pitchFamily="18" charset="0"/>
                <a:sym typeface="Symbol" pitchFamily="18" charset="2"/>
              </a:rPr>
              <a:t>K </a:t>
            </a:r>
            <a:r>
              <a:rPr kumimoji="1" lang="zh-CN" altLang="en-US" sz="2400" b="1" dirty="0">
                <a:solidFill>
                  <a:srgbClr val="000000"/>
                </a:solidFill>
                <a:latin typeface="Times New Roman" pitchFamily="18" charset="0"/>
                <a:sym typeface="Symbol" pitchFamily="18" charset="2"/>
              </a:rPr>
              <a:t>所需要的热量；</a:t>
            </a:r>
          </a:p>
          <a:p>
            <a:pPr>
              <a:lnSpc>
                <a:spcPct val="105000"/>
              </a:lnSpc>
              <a:buFont typeface="Wingdings" pitchFamily="2" charset="2"/>
              <a:buNone/>
            </a:pPr>
            <a:r>
              <a:rPr kumimoji="1" lang="zh-CN" altLang="en-US" sz="2400" b="1" dirty="0">
                <a:solidFill>
                  <a:srgbClr val="000000"/>
                </a:solidFill>
                <a:latin typeface="Times New Roman" pitchFamily="18" charset="0"/>
                <a:sym typeface="Symbol" pitchFamily="18" charset="2"/>
              </a:rPr>
              <a:t>   </a:t>
            </a:r>
            <a:r>
              <a:rPr kumimoji="1" lang="en-US" altLang="zh-CN" sz="2400" b="1" dirty="0">
                <a:solidFill>
                  <a:srgbClr val="000000"/>
                </a:solidFill>
                <a:latin typeface="Times New Roman" pitchFamily="18" charset="0"/>
                <a:sym typeface="Symbol" pitchFamily="18" charset="2"/>
              </a:rPr>
              <a:t>C </a:t>
            </a:r>
            <a:r>
              <a:rPr kumimoji="1" lang="zh-CN" altLang="en-US" sz="2400" b="1" dirty="0">
                <a:solidFill>
                  <a:srgbClr val="000000"/>
                </a:solidFill>
                <a:latin typeface="Times New Roman" pitchFamily="18" charset="0"/>
                <a:sym typeface="Symbol" pitchFamily="18" charset="2"/>
              </a:rPr>
              <a:t>：量热计常数，整个量热计升高  </a:t>
            </a:r>
            <a:r>
              <a:rPr kumimoji="1" lang="en-US" altLang="zh-CN" sz="2400" b="1" dirty="0">
                <a:solidFill>
                  <a:srgbClr val="000000"/>
                </a:solidFill>
                <a:latin typeface="Times New Roman" pitchFamily="18" charset="0"/>
                <a:sym typeface="Symbol" pitchFamily="18" charset="2"/>
              </a:rPr>
              <a:t>1 K </a:t>
            </a:r>
            <a:r>
              <a:rPr kumimoji="1" lang="zh-CN" altLang="en-US" sz="2400" b="1" dirty="0">
                <a:solidFill>
                  <a:srgbClr val="000000"/>
                </a:solidFill>
                <a:latin typeface="Times New Roman" pitchFamily="18" charset="0"/>
                <a:sym typeface="Symbol" pitchFamily="18" charset="2"/>
              </a:rPr>
              <a:t>所需要的热量。</a:t>
            </a:r>
          </a:p>
        </p:txBody>
      </p:sp>
      <p:sp>
        <p:nvSpPr>
          <p:cNvPr id="174085" name="Rectangle 5"/>
          <p:cNvSpPr>
            <a:spLocks noChangeArrowheads="1"/>
          </p:cNvSpPr>
          <p:nvPr/>
        </p:nvSpPr>
        <p:spPr bwMode="auto">
          <a:xfrm>
            <a:off x="2700338" y="404813"/>
            <a:ext cx="3167062"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90000"/>
              </a:lnSpc>
              <a:buClr>
                <a:schemeClr val="folHlink"/>
              </a:buClr>
              <a:buSzPct val="60000"/>
              <a:buFont typeface="Wingdings" pitchFamily="2" charset="2"/>
              <a:buNone/>
            </a:pPr>
            <a:r>
              <a:rPr kumimoji="1" lang="zh-CN" altLang="en-US" sz="3600" u="sng">
                <a:solidFill>
                  <a:schemeClr val="tx2"/>
                </a:solidFill>
                <a:latin typeface="黑体" pitchFamily="2" charset="-122"/>
                <a:ea typeface="黑体" pitchFamily="2" charset="-122"/>
              </a:rPr>
              <a:t>反应热的测量</a:t>
            </a:r>
          </a:p>
        </p:txBody>
      </p:sp>
      <p:sp>
        <p:nvSpPr>
          <p:cNvPr id="174087" name="Text Box 7"/>
          <p:cNvSpPr txBox="1">
            <a:spLocks noChangeArrowheads="1"/>
          </p:cNvSpPr>
          <p:nvPr/>
        </p:nvSpPr>
        <p:spPr bwMode="auto">
          <a:xfrm>
            <a:off x="6011863" y="5876925"/>
            <a:ext cx="2916237"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spAutoFit/>
          </a:bodyPr>
          <a:lstStyle/>
          <a:p>
            <a:pPr>
              <a:spcBef>
                <a:spcPct val="50000"/>
              </a:spcBef>
            </a:pPr>
            <a:r>
              <a:rPr lang="zh-CN" altLang="en-US" sz="2400" dirty="0">
                <a:solidFill>
                  <a:srgbClr val="660033"/>
                </a:solidFill>
              </a:rPr>
              <a:t>保温杯式量热计</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4"/>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74087"/>
                                        </p:tgtEl>
                                        <p:attrNameLst>
                                          <p:attrName>style.visibility</p:attrName>
                                        </p:attrNameLst>
                                      </p:cBhvr>
                                      <p:to>
                                        <p:strVal val="visible"/>
                                      </p:to>
                                    </p:set>
                                    <p:animEffect transition="in" filter="blinds(horizontal)">
                                      <p:cBhvr>
                                        <p:cTn id="10" dur="500"/>
                                        <p:tgtEl>
                                          <p:spTgt spid="174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A57DC306-391B-4478-81C2-CA65E5546AFD}" type="slidenum">
              <a:rPr lang="en-US" altLang="zh-CN"/>
              <a:pPr/>
              <a:t>34</a:t>
            </a:fld>
            <a:endParaRPr lang="en-US" altLang="zh-CN"/>
          </a:p>
        </p:txBody>
      </p:sp>
      <p:sp>
        <p:nvSpPr>
          <p:cNvPr id="177155" name="Rectangle 3"/>
          <p:cNvSpPr>
            <a:spLocks noGrp="1" noRot="1" noChangeArrowheads="1"/>
          </p:cNvSpPr>
          <p:nvPr>
            <p:ph type="body" idx="1"/>
          </p:nvPr>
        </p:nvSpPr>
        <p:spPr>
          <a:xfrm>
            <a:off x="683568" y="1268412"/>
            <a:ext cx="4752528" cy="4608859"/>
          </a:xfrm>
        </p:spPr>
        <p:txBody>
          <a:bodyPr/>
          <a:lstStyle/>
          <a:p>
            <a:pPr marL="0" indent="0" eaLnBrk="0" hangingPunct="0">
              <a:lnSpc>
                <a:spcPct val="120000"/>
              </a:lnSpc>
              <a:spcBef>
                <a:spcPct val="0"/>
              </a:spcBef>
              <a:buNone/>
            </a:pPr>
            <a:r>
              <a:rPr lang="en-US" altLang="zh-CN" sz="2400" b="1" dirty="0">
                <a:solidFill>
                  <a:srgbClr val="000000"/>
                </a:solidFill>
                <a:latin typeface="Times New Roman" pitchFamily="18" charset="0"/>
              </a:rPr>
              <a:t>2</a:t>
            </a:r>
            <a:r>
              <a:rPr lang="zh-CN" altLang="en-US" sz="2400" b="1" dirty="0">
                <a:solidFill>
                  <a:srgbClr val="000000"/>
                </a:solidFill>
                <a:latin typeface="Times New Roman" pitchFamily="18" charset="0"/>
              </a:rPr>
              <a:t>）</a:t>
            </a:r>
            <a:r>
              <a:rPr lang="zh-CN" altLang="en-US" sz="2400" b="1" dirty="0">
                <a:latin typeface="Times New Roman" pitchFamily="18" charset="0"/>
              </a:rPr>
              <a:t>等容反应热 </a:t>
            </a:r>
            <a:r>
              <a:rPr lang="en-US" altLang="zh-CN" sz="2400" b="1" i="1" dirty="0" err="1">
                <a:latin typeface="Times New Roman" pitchFamily="18" charset="0"/>
              </a:rPr>
              <a:t>Q</a:t>
            </a:r>
            <a:r>
              <a:rPr lang="en-US" altLang="zh-CN" sz="2400" b="1" i="1" baseline="-25000" dirty="0" err="1">
                <a:latin typeface="Times New Roman" pitchFamily="18" charset="0"/>
              </a:rPr>
              <a:t>v</a:t>
            </a:r>
            <a:r>
              <a:rPr lang="en-US" altLang="zh-CN" sz="2400" b="1" dirty="0">
                <a:latin typeface="Times New Roman" pitchFamily="18" charset="0"/>
              </a:rPr>
              <a:t>——</a:t>
            </a:r>
            <a:r>
              <a:rPr lang="zh-CN" altLang="en-US" sz="2400" b="1" dirty="0">
                <a:latin typeface="Times New Roman" pitchFamily="18" charset="0"/>
              </a:rPr>
              <a:t>弹式量热计</a:t>
            </a:r>
            <a:r>
              <a:rPr lang="en-US" altLang="zh-CN" sz="2400" b="1" dirty="0">
                <a:solidFill>
                  <a:srgbClr val="000000"/>
                </a:solidFill>
                <a:latin typeface="Times New Roman" pitchFamily="18" charset="0"/>
              </a:rPr>
              <a:t>(</a:t>
            </a:r>
            <a:r>
              <a:rPr lang="zh-CN" altLang="en-US" sz="2400" b="1" dirty="0">
                <a:solidFill>
                  <a:srgbClr val="000000"/>
                </a:solidFill>
                <a:latin typeface="Times New Roman" pitchFamily="18" charset="0"/>
              </a:rPr>
              <a:t>测定燃烧热</a:t>
            </a:r>
            <a:r>
              <a:rPr lang="en-US" altLang="zh-CN" sz="2400" b="1" dirty="0">
                <a:solidFill>
                  <a:srgbClr val="000000"/>
                </a:solidFill>
                <a:latin typeface="Times New Roman" pitchFamily="18" charset="0"/>
              </a:rPr>
              <a:t>)</a:t>
            </a:r>
          </a:p>
          <a:p>
            <a:pPr>
              <a:lnSpc>
                <a:spcPct val="120000"/>
              </a:lnSpc>
              <a:buFont typeface="Wingdings" pitchFamily="2" charset="2"/>
              <a:buNone/>
            </a:pPr>
            <a:r>
              <a:rPr lang="en-US" altLang="zh-CN" sz="2400" b="1" i="1" dirty="0">
                <a:solidFill>
                  <a:srgbClr val="000000"/>
                </a:solidFill>
                <a:latin typeface="Times New Roman" pitchFamily="18" charset="0"/>
              </a:rPr>
              <a:t>    Q</a:t>
            </a:r>
            <a:r>
              <a:rPr lang="zh-CN" altLang="en-US" sz="2400" b="1" baseline="-25000" dirty="0">
                <a:solidFill>
                  <a:srgbClr val="000000"/>
                </a:solidFill>
                <a:latin typeface="Times New Roman" pitchFamily="18" charset="0"/>
              </a:rPr>
              <a:t>放</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Q</a:t>
            </a:r>
            <a:r>
              <a:rPr lang="zh-CN" altLang="en-US" sz="2400" b="1" baseline="-25000" dirty="0">
                <a:solidFill>
                  <a:srgbClr val="000000"/>
                </a:solidFill>
                <a:latin typeface="Times New Roman" pitchFamily="18" charset="0"/>
              </a:rPr>
              <a:t>吸</a:t>
            </a:r>
          </a:p>
          <a:p>
            <a:pPr>
              <a:lnSpc>
                <a:spcPct val="120000"/>
              </a:lnSpc>
              <a:buFont typeface="Wingdings" pitchFamily="2" charset="2"/>
              <a:buNone/>
            </a:pPr>
            <a:r>
              <a:rPr lang="zh-CN" altLang="en-US" sz="2400" b="1" i="1" dirty="0">
                <a:solidFill>
                  <a:srgbClr val="000000"/>
                </a:solidFill>
                <a:latin typeface="Times New Roman" pitchFamily="18" charset="0"/>
              </a:rPr>
              <a:t>    </a:t>
            </a:r>
            <a:r>
              <a:rPr lang="en-US" altLang="zh-CN" sz="2400" b="1" i="1" dirty="0" err="1">
                <a:solidFill>
                  <a:srgbClr val="000000"/>
                </a:solidFill>
                <a:latin typeface="Times New Roman" pitchFamily="18" charset="0"/>
              </a:rPr>
              <a:t>Q</a:t>
            </a:r>
            <a:r>
              <a:rPr lang="en-US" altLang="zh-CN" sz="2400" b="1" baseline="-25000" dirty="0" err="1">
                <a:solidFill>
                  <a:srgbClr val="000000"/>
                </a:solidFill>
                <a:latin typeface="Times New Roman" pitchFamily="18" charset="0"/>
              </a:rPr>
              <a:t>v</a:t>
            </a:r>
            <a:r>
              <a:rPr lang="en-US" altLang="zh-CN" sz="2400" b="1" baseline="-25000" dirty="0">
                <a:solidFill>
                  <a:srgbClr val="000000"/>
                </a:solidFill>
                <a:latin typeface="Times New Roman" pitchFamily="18" charset="0"/>
              </a:rPr>
              <a:t> </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Q</a:t>
            </a:r>
            <a:r>
              <a:rPr lang="zh-CN" altLang="en-US" sz="2400" b="1" baseline="-25000" dirty="0">
                <a:solidFill>
                  <a:srgbClr val="000000"/>
                </a:solidFill>
                <a:latin typeface="Times New Roman" pitchFamily="18" charset="0"/>
              </a:rPr>
              <a:t>水</a:t>
            </a:r>
            <a:r>
              <a:rPr lang="en-US" altLang="zh-CN" sz="2400" b="1" dirty="0">
                <a:solidFill>
                  <a:srgbClr val="000000"/>
                </a:solidFill>
                <a:latin typeface="Times New Roman" pitchFamily="18" charset="0"/>
              </a:rPr>
              <a:t>+ </a:t>
            </a:r>
            <a:r>
              <a:rPr lang="en-US" altLang="zh-CN" sz="2400" b="1" i="1" dirty="0">
                <a:solidFill>
                  <a:srgbClr val="000000"/>
                </a:solidFill>
                <a:latin typeface="Times New Roman" pitchFamily="18" charset="0"/>
              </a:rPr>
              <a:t>Q</a:t>
            </a:r>
            <a:r>
              <a:rPr lang="zh-CN" altLang="en-US" sz="2400" b="1" baseline="-25000" dirty="0">
                <a:solidFill>
                  <a:srgbClr val="000000"/>
                </a:solidFill>
                <a:latin typeface="Times New Roman" pitchFamily="18" charset="0"/>
              </a:rPr>
              <a:t>弹</a:t>
            </a:r>
          </a:p>
          <a:p>
            <a:pPr>
              <a:lnSpc>
                <a:spcPct val="120000"/>
              </a:lnSpc>
              <a:buFont typeface="Wingdings" pitchFamily="2" charset="2"/>
              <a:buNone/>
            </a:pPr>
            <a:r>
              <a:rPr lang="zh-CN" altLang="en-US" sz="2400" b="1" dirty="0">
                <a:solidFill>
                  <a:srgbClr val="000000"/>
                </a:solidFill>
                <a:latin typeface="Times New Roman" pitchFamily="18" charset="0"/>
              </a:rPr>
              <a:t>         </a:t>
            </a:r>
            <a:r>
              <a:rPr lang="en-US" altLang="zh-CN" sz="2400" b="1" dirty="0">
                <a:solidFill>
                  <a:srgbClr val="000000"/>
                </a:solidFill>
                <a:latin typeface="Times New Roman" pitchFamily="18" charset="0"/>
              </a:rPr>
              <a:t>=4.18</a:t>
            </a:r>
            <a:r>
              <a:rPr lang="en-US" altLang="zh-CN" sz="2400" b="1"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m</a:t>
            </a:r>
            <a:r>
              <a:rPr lang="en-US" altLang="zh-CN" sz="2400" b="1" dirty="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sym typeface="Symbol" pitchFamily="18" charset="2"/>
              </a:rPr>
              <a:t></a:t>
            </a:r>
            <a:r>
              <a:rPr lang="en-US" altLang="zh-CN" sz="2400" b="1" i="1" dirty="0" smtClean="0">
                <a:solidFill>
                  <a:srgbClr val="000000"/>
                </a:solidFill>
                <a:latin typeface="Times New Roman" pitchFamily="18" charset="0"/>
                <a:sym typeface="Symbol" pitchFamily="18" charset="2"/>
              </a:rPr>
              <a:t>T </a:t>
            </a:r>
            <a:r>
              <a:rPr lang="en-US" altLang="zh-CN" sz="2400" b="1" i="1" dirty="0">
                <a:solidFill>
                  <a:srgbClr val="000000"/>
                </a:solidFill>
                <a:latin typeface="Times New Roman" pitchFamily="18" charset="0"/>
                <a:sym typeface="Symbol" pitchFamily="18" charset="2"/>
              </a:rPr>
              <a:t>+</a:t>
            </a:r>
            <a:r>
              <a:rPr lang="en-US" altLang="zh-CN" sz="2400" b="1" i="1" dirty="0">
                <a:solidFill>
                  <a:srgbClr val="000000"/>
                </a:solidFill>
                <a:latin typeface="Times New Roman" pitchFamily="18" charset="0"/>
              </a:rPr>
              <a:t>C</a:t>
            </a:r>
            <a:r>
              <a:rPr lang="en-US" altLang="zh-CN" sz="2400" b="1" dirty="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sym typeface="Symbol" pitchFamily="18" charset="2"/>
              </a:rPr>
              <a:t></a:t>
            </a:r>
            <a:r>
              <a:rPr lang="en-US" altLang="zh-CN" sz="2400" b="1" i="1" dirty="0" smtClean="0">
                <a:solidFill>
                  <a:srgbClr val="000000"/>
                </a:solidFill>
                <a:latin typeface="Times New Roman" pitchFamily="18" charset="0"/>
                <a:sym typeface="Symbol" pitchFamily="18" charset="2"/>
              </a:rPr>
              <a:t>T</a:t>
            </a:r>
            <a:endParaRPr lang="en-US" altLang="zh-CN" sz="2400" b="1" baseline="-25000" dirty="0">
              <a:solidFill>
                <a:srgbClr val="000000"/>
              </a:solidFill>
              <a:latin typeface="Times New Roman" pitchFamily="18" charset="0"/>
            </a:endParaRPr>
          </a:p>
          <a:p>
            <a:pPr>
              <a:lnSpc>
                <a:spcPct val="120000"/>
              </a:lnSpc>
              <a:buFont typeface="Wingdings" pitchFamily="2" charset="2"/>
              <a:buNone/>
            </a:pPr>
            <a:r>
              <a:rPr lang="zh-CN" altLang="en-US" sz="2400" b="1" dirty="0">
                <a:solidFill>
                  <a:srgbClr val="000000"/>
                </a:solidFill>
                <a:latin typeface="Times New Roman" pitchFamily="18" charset="0"/>
              </a:rPr>
              <a:t>设：水浴中水量为 </a:t>
            </a:r>
            <a:r>
              <a:rPr lang="en-US" altLang="zh-CN" sz="2400" b="1" i="1" dirty="0">
                <a:solidFill>
                  <a:srgbClr val="000000"/>
                </a:solidFill>
                <a:latin typeface="Times New Roman" pitchFamily="18" charset="0"/>
              </a:rPr>
              <a:t>m (</a:t>
            </a:r>
            <a:r>
              <a:rPr lang="en-US" altLang="zh-CN" sz="2400" b="1" dirty="0">
                <a:solidFill>
                  <a:srgbClr val="000000"/>
                </a:solidFill>
                <a:latin typeface="Times New Roman" pitchFamily="18" charset="0"/>
              </a:rPr>
              <a:t>g), </a:t>
            </a:r>
            <a:r>
              <a:rPr lang="zh-CN" altLang="en-US" sz="2400" b="1" dirty="0">
                <a:solidFill>
                  <a:srgbClr val="000000"/>
                </a:solidFill>
                <a:latin typeface="Times New Roman" pitchFamily="18" charset="0"/>
              </a:rPr>
              <a:t>水的比热是</a:t>
            </a:r>
            <a:r>
              <a:rPr lang="en-US" altLang="zh-CN" sz="2400" b="1" dirty="0">
                <a:solidFill>
                  <a:srgbClr val="000000"/>
                </a:solidFill>
                <a:latin typeface="Times New Roman" pitchFamily="18" charset="0"/>
              </a:rPr>
              <a:t>4.18 J · g</a:t>
            </a:r>
            <a:r>
              <a:rPr lang="en-US" altLang="zh-CN" sz="2400" b="1" baseline="30000" dirty="0">
                <a:solidFill>
                  <a:srgbClr val="000000"/>
                </a:solidFill>
                <a:latin typeface="Times New Roman" pitchFamily="18" charset="0"/>
              </a:rPr>
              <a:t>-1</a:t>
            </a:r>
            <a:r>
              <a:rPr lang="en-US" altLang="zh-CN" sz="2400" b="1" dirty="0">
                <a:solidFill>
                  <a:srgbClr val="000000"/>
                </a:solidFill>
                <a:latin typeface="Times New Roman" pitchFamily="18" charset="0"/>
              </a:rPr>
              <a:t> · </a:t>
            </a:r>
            <a:r>
              <a:rPr lang="en-US" altLang="zh-CN" sz="2400" b="1" dirty="0">
                <a:solidFill>
                  <a:srgbClr val="000000"/>
                </a:solidFill>
                <a:latin typeface="Times New Roman" pitchFamily="18" charset="0"/>
                <a:cs typeface="Times New Roman" pitchFamily="18" charset="0"/>
              </a:rPr>
              <a:t>℃ </a:t>
            </a:r>
            <a:r>
              <a:rPr lang="en-US" altLang="zh-CN" sz="2400" b="1" baseline="30000" dirty="0">
                <a:solidFill>
                  <a:srgbClr val="000000"/>
                </a:solidFill>
                <a:latin typeface="Times New Roman" pitchFamily="18" charset="0"/>
                <a:cs typeface="Times New Roman" pitchFamily="18" charset="0"/>
              </a:rPr>
              <a:t>-1</a:t>
            </a: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rPr>
              <a:t>温升为 </a:t>
            </a:r>
            <a:r>
              <a:rPr lang="zh-CN" altLang="en-US" sz="2400" b="1" dirty="0" smtClean="0">
                <a:solidFill>
                  <a:srgbClr val="000000"/>
                </a:solidFill>
                <a:latin typeface="Times New Roman" pitchFamily="18" charset="0"/>
                <a:sym typeface="Symbol" pitchFamily="18" charset="2"/>
              </a:rPr>
              <a:t></a:t>
            </a:r>
            <a:r>
              <a:rPr lang="en-US" altLang="zh-CN" sz="2400" b="1" i="1" dirty="0" smtClean="0">
                <a:solidFill>
                  <a:srgbClr val="000000"/>
                </a:solidFill>
                <a:latin typeface="Times New Roman" pitchFamily="18" charset="0"/>
                <a:sym typeface="Symbol" pitchFamily="18" charset="2"/>
              </a:rPr>
              <a:t>T</a:t>
            </a:r>
            <a:r>
              <a:rPr lang="en-US" altLang="zh-CN" sz="2400" b="1" dirty="0" smtClean="0">
                <a:solidFill>
                  <a:srgbClr val="000000"/>
                </a:solidFill>
                <a:latin typeface="Times New Roman" pitchFamily="18" charset="0"/>
                <a:sym typeface="Symbol" pitchFamily="18" charset="2"/>
              </a:rPr>
              <a:t> </a:t>
            </a: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latin typeface="Times New Roman" pitchFamily="18" charset="0"/>
              </a:rPr>
              <a:t>；</a:t>
            </a:r>
            <a:endParaRPr lang="zh-CN" altLang="en-US" sz="2400" b="1" i="1" dirty="0">
              <a:solidFill>
                <a:srgbClr val="000000"/>
              </a:solidFill>
              <a:latin typeface="Times New Roman" pitchFamily="18" charset="0"/>
              <a:sym typeface="Symbol" pitchFamily="18" charset="2"/>
            </a:endParaRPr>
          </a:p>
          <a:p>
            <a:pPr>
              <a:lnSpc>
                <a:spcPct val="120000"/>
              </a:lnSpc>
              <a:buFont typeface="Wingdings" pitchFamily="2" charset="2"/>
              <a:buNone/>
            </a:pPr>
            <a:r>
              <a:rPr lang="en-US" altLang="zh-CN" sz="2400" b="1" i="1" dirty="0">
                <a:solidFill>
                  <a:srgbClr val="000000"/>
                </a:solidFill>
                <a:latin typeface="Times New Roman" pitchFamily="18" charset="0"/>
              </a:rPr>
              <a:t>C</a:t>
            </a:r>
            <a:r>
              <a:rPr lang="en-US" altLang="zh-CN" sz="2400" b="1" dirty="0">
                <a:solidFill>
                  <a:srgbClr val="000000"/>
                </a:solidFill>
                <a:latin typeface="Times New Roman" pitchFamily="18" charset="0"/>
              </a:rPr>
              <a:t> </a:t>
            </a:r>
            <a:r>
              <a:rPr lang="zh-CN" altLang="en-US" sz="2400" b="1" dirty="0">
                <a:solidFill>
                  <a:srgbClr val="000000"/>
                </a:solidFill>
                <a:latin typeface="Times New Roman" pitchFamily="18" charset="0"/>
              </a:rPr>
              <a:t>是量热计常数。</a:t>
            </a:r>
          </a:p>
        </p:txBody>
      </p:sp>
      <p:graphicFrame>
        <p:nvGraphicFramePr>
          <p:cNvPr id="177156" name="Object 4"/>
          <p:cNvGraphicFramePr>
            <a:graphicFrameLocks noChangeAspect="1"/>
          </p:cNvGraphicFramePr>
          <p:nvPr/>
        </p:nvGraphicFramePr>
        <p:xfrm>
          <a:off x="5943600" y="1752600"/>
          <a:ext cx="2811463" cy="4064000"/>
        </p:xfrm>
        <a:graphic>
          <a:graphicData uri="http://schemas.openxmlformats.org/presentationml/2006/ole">
            <mc:AlternateContent xmlns:mc="http://schemas.openxmlformats.org/markup-compatibility/2006">
              <mc:Choice xmlns:v="urn:schemas-microsoft-com:vml" Requires="v">
                <p:oleObj spid="_x0000_s177202" name="Image" r:id="rId3" imgW="9844898" imgH="14233469" progId="">
                  <p:embed/>
                </p:oleObj>
              </mc:Choice>
              <mc:Fallback>
                <p:oleObj name="Image" r:id="rId3" imgW="9844898" imgH="14233469" progId="">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752600"/>
                        <a:ext cx="2811463"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57" name="Rectangle 5"/>
          <p:cNvSpPr>
            <a:spLocks noChangeArrowheads="1"/>
          </p:cNvSpPr>
          <p:nvPr/>
        </p:nvSpPr>
        <p:spPr bwMode="auto">
          <a:xfrm>
            <a:off x="5486400" y="54864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kumimoji="1" lang="zh-CN" altLang="en-US" sz="2400">
                <a:solidFill>
                  <a:srgbClr val="0066FF"/>
                </a:solidFill>
                <a:latin typeface="Times New Roman" pitchFamily="18" charset="0"/>
              </a:rPr>
              <a:t>绝热外套</a:t>
            </a:r>
          </a:p>
        </p:txBody>
      </p:sp>
      <p:sp>
        <p:nvSpPr>
          <p:cNvPr id="177158" name="Rectangle 6"/>
          <p:cNvSpPr>
            <a:spLocks noChangeArrowheads="1"/>
          </p:cNvSpPr>
          <p:nvPr/>
        </p:nvSpPr>
        <p:spPr bwMode="auto">
          <a:xfrm>
            <a:off x="6934200" y="56388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0066FF"/>
                </a:solidFill>
                <a:latin typeface="Times New Roman" pitchFamily="18" charset="0"/>
              </a:rPr>
              <a:t>钢弹（氧弹）</a:t>
            </a:r>
          </a:p>
        </p:txBody>
      </p:sp>
      <p:sp>
        <p:nvSpPr>
          <p:cNvPr id="177159" name="Text Box 7"/>
          <p:cNvSpPr txBox="1">
            <a:spLocks noChangeArrowheads="1"/>
          </p:cNvSpPr>
          <p:nvPr/>
        </p:nvSpPr>
        <p:spPr bwMode="auto">
          <a:xfrm>
            <a:off x="6324600" y="114300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0033"/>
                </a:solidFill>
                <a:latin typeface="Times New Roman" pitchFamily="18" charset="0"/>
              </a:rPr>
              <a:t>弹式量热计</a:t>
            </a:r>
          </a:p>
        </p:txBody>
      </p:sp>
      <p:sp>
        <p:nvSpPr>
          <p:cNvPr id="177161" name="Rectangle 9"/>
          <p:cNvSpPr>
            <a:spLocks noChangeArrowheads="1"/>
          </p:cNvSpPr>
          <p:nvPr/>
        </p:nvSpPr>
        <p:spPr bwMode="auto">
          <a:xfrm>
            <a:off x="2700338" y="404813"/>
            <a:ext cx="3167062"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90000"/>
              </a:lnSpc>
              <a:buClr>
                <a:schemeClr val="folHlink"/>
              </a:buClr>
              <a:buSzPct val="60000"/>
              <a:buFont typeface="Wingdings" pitchFamily="2" charset="2"/>
              <a:buNone/>
            </a:pPr>
            <a:r>
              <a:rPr kumimoji="1" lang="zh-CN" altLang="en-US" sz="3600" u="sng">
                <a:solidFill>
                  <a:schemeClr val="tx2"/>
                </a:solidFill>
                <a:latin typeface="黑体" pitchFamily="2" charset="-122"/>
                <a:ea typeface="黑体" pitchFamily="2" charset="-122"/>
              </a:rPr>
              <a:t>反应热的测量</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7156"/>
                                        </p:tgtEl>
                                        <p:attrNameLst>
                                          <p:attrName>style.visibility</p:attrName>
                                        </p:attrNameLst>
                                      </p:cBhvr>
                                      <p:to>
                                        <p:strVal val="visible"/>
                                      </p:to>
                                    </p:set>
                                  </p:childTnLst>
                                </p:cTn>
                              </p:par>
                            </p:childTnLst>
                          </p:cTn>
                        </p:par>
                        <p:par>
                          <p:cTn id="7" fill="hold" nodeType="afterGroup">
                            <p:stCondLst>
                              <p:cond delay="500"/>
                            </p:stCondLst>
                            <p:childTnLst>
                              <p:par>
                                <p:cTn id="8" presetID="4" presetClass="entr" presetSubtype="16" fill="hold" grpId="0" nodeType="afterEffect">
                                  <p:stCondLst>
                                    <p:cond delay="0"/>
                                  </p:stCondLst>
                                  <p:childTnLst>
                                    <p:set>
                                      <p:cBhvr>
                                        <p:cTn id="9" dur="1" fill="hold">
                                          <p:stCondLst>
                                            <p:cond delay="0"/>
                                          </p:stCondLst>
                                        </p:cTn>
                                        <p:tgtEl>
                                          <p:spTgt spid="177159"/>
                                        </p:tgtEl>
                                        <p:attrNameLst>
                                          <p:attrName>style.visibility</p:attrName>
                                        </p:attrNameLst>
                                      </p:cBhvr>
                                      <p:to>
                                        <p:strVal val="visible"/>
                                      </p:to>
                                    </p:set>
                                    <p:animEffect transition="in" filter="box(in)">
                                      <p:cBhvr>
                                        <p:cTn id="10" dur="500"/>
                                        <p:tgtEl>
                                          <p:spTgt spid="177159"/>
                                        </p:tgtEl>
                                      </p:cBhvr>
                                    </p:animEffect>
                                  </p:childTnLst>
                                </p:cTn>
                              </p:par>
                            </p:childTnLst>
                          </p:cTn>
                        </p:par>
                        <p:par>
                          <p:cTn id="11" fill="hold" nodeType="afterGroup">
                            <p:stCondLst>
                              <p:cond delay="1000"/>
                            </p:stCondLst>
                            <p:childTnLst>
                              <p:par>
                                <p:cTn id="12" presetID="4" presetClass="entr" presetSubtype="16" fill="hold" grpId="0" nodeType="afterEffect">
                                  <p:stCondLst>
                                    <p:cond delay="0"/>
                                  </p:stCondLst>
                                  <p:childTnLst>
                                    <p:set>
                                      <p:cBhvr>
                                        <p:cTn id="13" dur="1" fill="hold">
                                          <p:stCondLst>
                                            <p:cond delay="0"/>
                                          </p:stCondLst>
                                        </p:cTn>
                                        <p:tgtEl>
                                          <p:spTgt spid="177157"/>
                                        </p:tgtEl>
                                        <p:attrNameLst>
                                          <p:attrName>style.visibility</p:attrName>
                                        </p:attrNameLst>
                                      </p:cBhvr>
                                      <p:to>
                                        <p:strVal val="visible"/>
                                      </p:to>
                                    </p:set>
                                    <p:animEffect transition="in" filter="box(in)">
                                      <p:cBhvr>
                                        <p:cTn id="14" dur="500"/>
                                        <p:tgtEl>
                                          <p:spTgt spid="177157"/>
                                        </p:tgtEl>
                                      </p:cBhvr>
                                    </p:animEffect>
                                  </p:childTnLst>
                                </p:cTn>
                              </p:par>
                            </p:childTnLst>
                          </p:cTn>
                        </p:par>
                        <p:par>
                          <p:cTn id="15" fill="hold" nodeType="afterGroup">
                            <p:stCondLst>
                              <p:cond delay="1500"/>
                            </p:stCondLst>
                            <p:childTnLst>
                              <p:par>
                                <p:cTn id="16" presetID="8" presetClass="entr" presetSubtype="16" fill="hold" grpId="0" nodeType="afterEffect">
                                  <p:stCondLst>
                                    <p:cond delay="0"/>
                                  </p:stCondLst>
                                  <p:childTnLst>
                                    <p:set>
                                      <p:cBhvr>
                                        <p:cTn id="17" dur="1" fill="hold">
                                          <p:stCondLst>
                                            <p:cond delay="0"/>
                                          </p:stCondLst>
                                        </p:cTn>
                                        <p:tgtEl>
                                          <p:spTgt spid="177158"/>
                                        </p:tgtEl>
                                        <p:attrNameLst>
                                          <p:attrName>style.visibility</p:attrName>
                                        </p:attrNameLst>
                                      </p:cBhvr>
                                      <p:to>
                                        <p:strVal val="visible"/>
                                      </p:to>
                                    </p:set>
                                    <p:animEffect transition="in" filter="diamond(in)">
                                      <p:cBhvr>
                                        <p:cTn id="18" dur="500"/>
                                        <p:tgtEl>
                                          <p:spTgt spid="17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p:bldP spid="177158" grpId="0"/>
      <p:bldP spid="1771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93CA9EF-BBF6-45F8-B40B-B18DB6F28148}" type="slidenum">
              <a:rPr lang="en-US" altLang="zh-CN"/>
              <a:pPr/>
              <a:t>35</a:t>
            </a:fld>
            <a:endParaRPr lang="en-US" altLang="zh-CN"/>
          </a:p>
        </p:txBody>
      </p:sp>
      <p:sp>
        <p:nvSpPr>
          <p:cNvPr id="118786" name="Text Box 2"/>
          <p:cNvSpPr txBox="1">
            <a:spLocks noChangeArrowheads="1"/>
          </p:cNvSpPr>
          <p:nvPr/>
        </p:nvSpPr>
        <p:spPr bwMode="auto">
          <a:xfrm>
            <a:off x="539750" y="692150"/>
            <a:ext cx="8078788" cy="1031875"/>
          </a:xfrm>
          <a:prstGeom prst="rect">
            <a:avLst/>
          </a:prstGeom>
          <a:noFill/>
          <a:ln w="0" cap="sq">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buClr>
                <a:schemeClr val="tx2"/>
              </a:buClr>
            </a:pPr>
            <a:r>
              <a:rPr kumimoji="1" lang="zh-CN" altLang="en-US">
                <a:solidFill>
                  <a:schemeClr val="tx1"/>
                </a:solidFill>
                <a:latin typeface="Times New Roman" pitchFamily="18" charset="0"/>
              </a:rPr>
              <a:t>例</a:t>
            </a:r>
            <a:r>
              <a:rPr kumimoji="1" lang="en-US" altLang="zh-CN">
                <a:solidFill>
                  <a:schemeClr val="tx1"/>
                </a:solidFill>
                <a:latin typeface="Times New Roman" pitchFamily="18" charset="0"/>
              </a:rPr>
              <a:t>1</a:t>
            </a:r>
            <a:r>
              <a:rPr kumimoji="1" lang="zh-CN" altLang="en-US">
                <a:latin typeface="Times New Roman" pitchFamily="18" charset="0"/>
              </a:rPr>
              <a:t>：用弹式量热计测得</a:t>
            </a:r>
            <a:r>
              <a:rPr kumimoji="1" lang="en-US" altLang="zh-CN">
                <a:latin typeface="Times New Roman" pitchFamily="18" charset="0"/>
              </a:rPr>
              <a:t>298K</a:t>
            </a:r>
            <a:r>
              <a:rPr kumimoji="1" lang="zh-CN" altLang="zh-CN">
                <a:latin typeface="Times New Roman" pitchFamily="18" charset="0"/>
              </a:rPr>
              <a:t>时，燃烧1</a:t>
            </a:r>
            <a:r>
              <a:rPr kumimoji="1" lang="en-US" altLang="zh-CN">
                <a:latin typeface="Times New Roman" pitchFamily="18" charset="0"/>
              </a:rPr>
              <a:t>mol</a:t>
            </a:r>
            <a:r>
              <a:rPr kumimoji="1" lang="zh-CN" altLang="en-US">
                <a:latin typeface="Times New Roman" pitchFamily="18" charset="0"/>
              </a:rPr>
              <a:t>正庚烷的</a:t>
            </a:r>
            <a:r>
              <a:rPr kumimoji="1" lang="zh-CN" altLang="en-US">
                <a:solidFill>
                  <a:schemeClr val="tx1"/>
                </a:solidFill>
                <a:latin typeface="Times New Roman" pitchFamily="18" charset="0"/>
              </a:rPr>
              <a:t>等容</a:t>
            </a:r>
            <a:r>
              <a:rPr kumimoji="1" lang="zh-CN" altLang="en-US">
                <a:latin typeface="Times New Roman" pitchFamily="18" charset="0"/>
              </a:rPr>
              <a:t>反应热为</a:t>
            </a:r>
            <a:r>
              <a:rPr kumimoji="1" lang="en-US" altLang="zh-CN">
                <a:latin typeface="Times New Roman" pitchFamily="18" charset="0"/>
              </a:rPr>
              <a:t>- 4807.12 kJ</a:t>
            </a:r>
            <a:r>
              <a:rPr kumimoji="1" lang="en-US" altLang="zh-CN">
                <a:latin typeface="Times New Roman" pitchFamily="18" charset="0"/>
                <a:sym typeface="Symbol" pitchFamily="18" charset="2"/>
              </a:rPr>
              <a:t>mol</a:t>
            </a:r>
            <a:r>
              <a:rPr kumimoji="1" lang="en-US" altLang="zh-TW" baseline="30000">
                <a:latin typeface="Times New Roman" pitchFamily="18" charset="0"/>
                <a:sym typeface="Symbol" pitchFamily="18" charset="2"/>
              </a:rPr>
              <a:t>-1</a:t>
            </a:r>
            <a:r>
              <a:rPr kumimoji="1" lang="en-US" altLang="zh-TW">
                <a:latin typeface="Times New Roman" pitchFamily="18" charset="0"/>
                <a:sym typeface="Symbol" pitchFamily="18" charset="2"/>
              </a:rPr>
              <a:t>,</a:t>
            </a:r>
            <a:r>
              <a:rPr kumimoji="1" lang="zh-CN" altLang="en-US">
                <a:latin typeface="Times New Roman" pitchFamily="18" charset="0"/>
                <a:sym typeface="Symbol" pitchFamily="18" charset="2"/>
              </a:rPr>
              <a:t>求其</a:t>
            </a:r>
            <a:r>
              <a:rPr kumimoji="1" lang="en-US" altLang="zh-CN" i="1">
                <a:solidFill>
                  <a:schemeClr val="tx1"/>
                </a:solidFill>
                <a:latin typeface="Times New Roman" pitchFamily="18" charset="0"/>
                <a:sym typeface="Symbol" pitchFamily="18" charset="2"/>
              </a:rPr>
              <a:t>Q</a:t>
            </a:r>
            <a:r>
              <a:rPr kumimoji="1" lang="en-US" altLang="zh-CN" i="1" baseline="-25000">
                <a:solidFill>
                  <a:schemeClr val="tx1"/>
                </a:solidFill>
                <a:latin typeface="Times New Roman" pitchFamily="18" charset="0"/>
                <a:sym typeface="Symbol" pitchFamily="18" charset="2"/>
              </a:rPr>
              <a:t>p</a:t>
            </a:r>
            <a:r>
              <a:rPr kumimoji="1" lang="zh-CN" altLang="en-US">
                <a:latin typeface="Times New Roman" pitchFamily="18" charset="0"/>
                <a:sym typeface="Symbol" pitchFamily="18" charset="2"/>
              </a:rPr>
              <a:t>值。</a:t>
            </a:r>
            <a:endParaRPr kumimoji="1" lang="zh-CN" altLang="en-US" baseline="30000">
              <a:latin typeface="Times New Roman" pitchFamily="18" charset="0"/>
              <a:sym typeface="Symbol" pitchFamily="18" charset="2"/>
            </a:endParaRPr>
          </a:p>
        </p:txBody>
      </p:sp>
      <p:sp>
        <p:nvSpPr>
          <p:cNvPr id="118788" name="Text Box 4"/>
          <p:cNvSpPr txBox="1">
            <a:spLocks noChangeArrowheads="1"/>
          </p:cNvSpPr>
          <p:nvPr/>
        </p:nvSpPr>
        <p:spPr bwMode="auto">
          <a:xfrm>
            <a:off x="539750" y="2205038"/>
            <a:ext cx="8078788"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2"/>
              </a:buClr>
            </a:pPr>
            <a:r>
              <a:rPr kumimoji="1" lang="zh-CN" altLang="en-US" dirty="0">
                <a:latin typeface="Times New Roman" pitchFamily="18" charset="0"/>
                <a:sym typeface="Symbol" pitchFamily="18" charset="2"/>
              </a:rPr>
              <a:t>解：</a:t>
            </a:r>
            <a:r>
              <a:rPr kumimoji="1" lang="en-US" altLang="zh-CN"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7</a:t>
            </a:r>
            <a:r>
              <a:rPr kumimoji="1" lang="en-US" altLang="zh-CN" dirty="0">
                <a:latin typeface="Times New Roman" pitchFamily="18" charset="0"/>
                <a:sym typeface="Symbol" pitchFamily="18" charset="2"/>
              </a:rPr>
              <a:t>H</a:t>
            </a:r>
            <a:r>
              <a:rPr kumimoji="1" lang="en-US" altLang="zh-CN" baseline="-25000" dirty="0">
                <a:latin typeface="Times New Roman" pitchFamily="18" charset="0"/>
                <a:sym typeface="Symbol" pitchFamily="18" charset="2"/>
              </a:rPr>
              <a:t>16</a:t>
            </a:r>
            <a:r>
              <a:rPr kumimoji="1" lang="en-US" altLang="zh-CN" dirty="0">
                <a:latin typeface="Times New Roman" pitchFamily="18" charset="0"/>
                <a:sym typeface="Symbol" pitchFamily="18" charset="2"/>
              </a:rPr>
              <a:t>(l) + 11O</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 7CO</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(g)+ 8H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O(l)</a:t>
            </a:r>
          </a:p>
          <a:p>
            <a:pPr algn="l">
              <a:spcBef>
                <a:spcPct val="20000"/>
              </a:spcBef>
              <a:buClr>
                <a:schemeClr val="tx2"/>
              </a:buClr>
            </a:pPr>
            <a:r>
              <a:rPr kumimoji="1" lang="en-US" altLang="zh-CN" dirty="0">
                <a:latin typeface="Times New Roman" pitchFamily="18" charset="0"/>
                <a:sym typeface="Symbol" pitchFamily="18" charset="2"/>
              </a:rPr>
              <a:t>          </a:t>
            </a:r>
            <a:r>
              <a:rPr kumimoji="1" lang="en-US" altLang="zh-CN" i="1" dirty="0">
                <a:latin typeface="Times New Roman" pitchFamily="18" charset="0"/>
                <a:sym typeface="Symbol" pitchFamily="18" charset="2"/>
              </a:rPr>
              <a:t>n</a:t>
            </a:r>
            <a:r>
              <a:rPr kumimoji="1" lang="en-US" altLang="zh-CN" dirty="0">
                <a:latin typeface="Times New Roman" pitchFamily="18" charset="0"/>
                <a:sym typeface="Symbol" pitchFamily="18" charset="2"/>
              </a:rPr>
              <a:t> = 7 - 11 =  - 4mol </a:t>
            </a:r>
          </a:p>
          <a:p>
            <a:pPr algn="l">
              <a:spcBef>
                <a:spcPct val="20000"/>
              </a:spcBef>
              <a:buClr>
                <a:schemeClr val="tx2"/>
              </a:buClr>
            </a:pPr>
            <a:r>
              <a:rPr kumimoji="1" lang="en-US" altLang="zh-CN" dirty="0">
                <a:latin typeface="Times New Roman" pitchFamily="18" charset="0"/>
                <a:sym typeface="Symbol" pitchFamily="18" charset="2"/>
              </a:rPr>
              <a:t>      </a:t>
            </a:r>
            <a:r>
              <a:rPr kumimoji="1" lang="en-US" altLang="zh-CN" i="1" dirty="0" err="1">
                <a:solidFill>
                  <a:schemeClr val="tx1"/>
                </a:solidFill>
                <a:latin typeface="Times New Roman" pitchFamily="18" charset="0"/>
                <a:sym typeface="Symbol" pitchFamily="18" charset="2"/>
              </a:rPr>
              <a:t>Q</a:t>
            </a:r>
            <a:r>
              <a:rPr kumimoji="1" lang="en-US" altLang="zh-CN" i="1" baseline="-25000" dirty="0" err="1">
                <a:solidFill>
                  <a:schemeClr val="tx1"/>
                </a:solidFill>
                <a:latin typeface="Times New Roman" pitchFamily="18" charset="0"/>
                <a:sym typeface="Symbol" pitchFamily="18" charset="2"/>
              </a:rPr>
              <a:t>p</a:t>
            </a:r>
            <a:r>
              <a:rPr kumimoji="1" lang="en-US" altLang="zh-CN" i="1" dirty="0">
                <a:solidFill>
                  <a:schemeClr val="tx1"/>
                </a:solidFill>
                <a:latin typeface="Times New Roman" pitchFamily="18" charset="0"/>
                <a:sym typeface="Symbol" pitchFamily="18" charset="2"/>
              </a:rPr>
              <a:t> = Q</a:t>
            </a:r>
            <a:r>
              <a:rPr kumimoji="1" lang="en-US" altLang="zh-CN" i="1" baseline="-25000" dirty="0">
                <a:solidFill>
                  <a:schemeClr val="tx1"/>
                </a:solidFill>
                <a:latin typeface="Times New Roman" pitchFamily="18" charset="0"/>
                <a:sym typeface="Symbol" pitchFamily="18" charset="2"/>
              </a:rPr>
              <a:t>v</a:t>
            </a:r>
            <a:r>
              <a:rPr kumimoji="1" lang="en-US" altLang="zh-CN" i="1" dirty="0">
                <a:solidFill>
                  <a:schemeClr val="tx1"/>
                </a:solidFill>
                <a:latin typeface="Times New Roman" pitchFamily="18" charset="0"/>
                <a:sym typeface="Symbol" pitchFamily="18" charset="2"/>
              </a:rPr>
              <a:t> + </a:t>
            </a:r>
            <a:r>
              <a:rPr kumimoji="1" lang="en-US" altLang="zh-CN" i="1" dirty="0" err="1">
                <a:solidFill>
                  <a:schemeClr val="tx1"/>
                </a:solidFill>
                <a:latin typeface="Times New Roman" pitchFamily="18" charset="0"/>
                <a:sym typeface="Symbol" pitchFamily="18" charset="2"/>
              </a:rPr>
              <a:t>nRT</a:t>
            </a:r>
            <a:r>
              <a:rPr kumimoji="1" lang="en-US" altLang="zh-CN" dirty="0">
                <a:solidFill>
                  <a:schemeClr val="tx1"/>
                </a:solidFill>
                <a:latin typeface="Times New Roman" pitchFamily="18" charset="0"/>
                <a:sym typeface="Symbol" pitchFamily="18" charset="2"/>
              </a:rPr>
              <a:t> </a:t>
            </a:r>
          </a:p>
          <a:p>
            <a:pPr algn="l">
              <a:spcBef>
                <a:spcPct val="20000"/>
              </a:spcBef>
              <a:buClr>
                <a:schemeClr val="tx2"/>
              </a:buClr>
            </a:pPr>
            <a:r>
              <a:rPr kumimoji="1" lang="en-US" altLang="zh-CN" dirty="0">
                <a:latin typeface="Times New Roman" pitchFamily="18" charset="0"/>
                <a:sym typeface="Symbol" pitchFamily="18" charset="2"/>
              </a:rPr>
              <a:t>            = - 4807.12 </a:t>
            </a:r>
            <a:r>
              <a:rPr kumimoji="1" lang="en-US" altLang="zh-CN" dirty="0">
                <a:latin typeface="Times New Roman" pitchFamily="18" charset="0"/>
              </a:rPr>
              <a:t>kJ</a:t>
            </a:r>
            <a:r>
              <a:rPr kumimoji="1" lang="en-US" altLang="zh-CN" dirty="0">
                <a:latin typeface="Times New Roman" pitchFamily="18" charset="0"/>
                <a:sym typeface="Symbol" pitchFamily="18" charset="2"/>
              </a:rPr>
              <a:t>mol</a:t>
            </a:r>
            <a:r>
              <a:rPr kumimoji="1" lang="en-US" altLang="zh-TW" baseline="30000" dirty="0">
                <a:latin typeface="Times New Roman" pitchFamily="18" charset="0"/>
                <a:sym typeface="Symbol" pitchFamily="18" charset="2"/>
              </a:rPr>
              <a:t>-1</a:t>
            </a:r>
            <a:r>
              <a:rPr kumimoji="1" lang="en-US" altLang="zh-CN" dirty="0">
                <a:latin typeface="Times New Roman" pitchFamily="18" charset="0"/>
                <a:sym typeface="Symbol" pitchFamily="18" charset="2"/>
              </a:rPr>
              <a:t>+ </a:t>
            </a:r>
          </a:p>
          <a:p>
            <a:pPr algn="l">
              <a:spcBef>
                <a:spcPct val="20000"/>
              </a:spcBef>
              <a:buClr>
                <a:schemeClr val="tx2"/>
              </a:buClr>
            </a:pPr>
            <a:r>
              <a:rPr kumimoji="1" lang="en-US" altLang="zh-CN" dirty="0">
                <a:latin typeface="Times New Roman" pitchFamily="18" charset="0"/>
                <a:sym typeface="Symbol" pitchFamily="18" charset="2"/>
              </a:rPr>
              <a:t>                (- 4)</a:t>
            </a:r>
            <a:r>
              <a:rPr kumimoji="1" lang="en-US" altLang="zh-CN" dirty="0" err="1">
                <a:latin typeface="Times New Roman" pitchFamily="18" charset="0"/>
                <a:sym typeface="Symbol" pitchFamily="18" charset="2"/>
              </a:rPr>
              <a:t>mol</a:t>
            </a:r>
            <a:r>
              <a:rPr kumimoji="1" lang="en-US" altLang="zh-CN" dirty="0">
                <a:latin typeface="Times New Roman" pitchFamily="18" charset="0"/>
                <a:sym typeface="Symbol" pitchFamily="18" charset="2"/>
              </a:rPr>
              <a:t> 8.314</a:t>
            </a:r>
            <a:r>
              <a:rPr kumimoji="1" lang="en-US" altLang="zh-CN" dirty="0">
                <a:latin typeface="Times New Roman" pitchFamily="18" charset="0"/>
              </a:rPr>
              <a:t>J</a:t>
            </a:r>
            <a:r>
              <a:rPr kumimoji="1" lang="en-US" altLang="zh-CN" dirty="0">
                <a:latin typeface="Times New Roman" pitchFamily="18" charset="0"/>
                <a:sym typeface="Symbol" pitchFamily="18" charset="2"/>
              </a:rPr>
              <a:t></a:t>
            </a:r>
            <a:r>
              <a:rPr kumimoji="1" lang="en-US" altLang="zh-TW" dirty="0">
                <a:latin typeface="Times New Roman" pitchFamily="18" charset="0"/>
                <a:cs typeface="Times New Roman" pitchFamily="18" charset="0"/>
                <a:sym typeface="Symbol" pitchFamily="18" charset="2"/>
              </a:rPr>
              <a:t>K</a:t>
            </a:r>
            <a:r>
              <a:rPr kumimoji="1" lang="en-US" altLang="zh-TW" baseline="30000" dirty="0">
                <a:latin typeface="Times New Roman" pitchFamily="18" charset="0"/>
                <a:cs typeface="Times New Roman" pitchFamily="18" charset="0"/>
                <a:sym typeface="Symbol" pitchFamily="18" charset="2"/>
              </a:rPr>
              <a:t>-1</a:t>
            </a:r>
            <a:r>
              <a:rPr kumimoji="1" lang="en-US" altLang="zh-CN" dirty="0">
                <a:latin typeface="Times New Roman" pitchFamily="18" charset="0"/>
                <a:sym typeface="Symbol" pitchFamily="18" charset="2"/>
              </a:rPr>
              <a:t>mol</a:t>
            </a:r>
            <a:r>
              <a:rPr kumimoji="1" lang="en-US" altLang="zh-TW" baseline="30000" dirty="0">
                <a:latin typeface="Times New Roman" pitchFamily="18" charset="0"/>
                <a:sym typeface="Symbol" pitchFamily="18" charset="2"/>
              </a:rPr>
              <a:t>-1</a:t>
            </a:r>
            <a:r>
              <a:rPr kumimoji="1" lang="en-US" altLang="zh-CN" dirty="0">
                <a:latin typeface="Times New Roman" pitchFamily="18" charset="0"/>
                <a:sym typeface="Symbol" pitchFamily="18" charset="2"/>
              </a:rPr>
              <a:t>  298 </a:t>
            </a:r>
            <a:r>
              <a:rPr kumimoji="1" lang="en-US" altLang="zh-TW" dirty="0">
                <a:latin typeface="Times New Roman" pitchFamily="18" charset="0"/>
                <a:cs typeface="Times New Roman" pitchFamily="18" charset="0"/>
                <a:sym typeface="Symbol" pitchFamily="18" charset="2"/>
              </a:rPr>
              <a:t>K</a:t>
            </a:r>
            <a:r>
              <a:rPr kumimoji="1" lang="en-US" altLang="zh-CN" dirty="0">
                <a:latin typeface="Times New Roman" pitchFamily="18" charset="0"/>
                <a:sym typeface="Symbol" pitchFamily="18" charset="2"/>
              </a:rPr>
              <a:t> /1000</a:t>
            </a:r>
          </a:p>
          <a:p>
            <a:pPr algn="l">
              <a:spcBef>
                <a:spcPct val="20000"/>
              </a:spcBef>
              <a:buClr>
                <a:schemeClr val="tx2"/>
              </a:buClr>
            </a:pPr>
            <a:r>
              <a:rPr kumimoji="1" lang="en-US" altLang="zh-CN" dirty="0">
                <a:latin typeface="Times New Roman" pitchFamily="18" charset="0"/>
                <a:sym typeface="Symbol" pitchFamily="18" charset="2"/>
              </a:rPr>
              <a:t>           = - 4817.03 </a:t>
            </a:r>
            <a:r>
              <a:rPr kumimoji="1" lang="en-US" altLang="zh-CN" dirty="0">
                <a:latin typeface="Times New Roman" pitchFamily="18" charset="0"/>
              </a:rPr>
              <a:t>kJ</a:t>
            </a:r>
            <a:r>
              <a:rPr kumimoji="1" lang="en-US" altLang="zh-CN" dirty="0">
                <a:latin typeface="Times New Roman" pitchFamily="18" charset="0"/>
                <a:sym typeface="Symbol" pitchFamily="18" charset="2"/>
              </a:rPr>
              <a:t>mol</a:t>
            </a:r>
            <a:r>
              <a:rPr kumimoji="1" lang="en-US" altLang="zh-TW" baseline="30000" dirty="0">
                <a:latin typeface="Times New Roman" pitchFamily="18" charset="0"/>
                <a:sym typeface="Symbol" pitchFamily="18" charset="2"/>
              </a:rPr>
              <a:t>-1</a:t>
            </a:r>
            <a:endParaRPr kumimoji="1" lang="en-US" altLang="zh-CN" baseline="30000"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 calcmode="lin" valueType="num">
                                      <p:cBhvr additive="base">
                                        <p:cTn id="7" dur="500" fill="hold"/>
                                        <p:tgtEl>
                                          <p:spTgt spid="118788"/>
                                        </p:tgtEl>
                                        <p:attrNameLst>
                                          <p:attrName>ppt_x</p:attrName>
                                        </p:attrNameLst>
                                      </p:cBhvr>
                                      <p:tavLst>
                                        <p:tav tm="0">
                                          <p:val>
                                            <p:strVal val="#ppt_x"/>
                                          </p:val>
                                        </p:tav>
                                        <p:tav tm="100000">
                                          <p:val>
                                            <p:strVal val="#ppt_x"/>
                                          </p:val>
                                        </p:tav>
                                      </p:tavLst>
                                    </p:anim>
                                    <p:anim calcmode="lin" valueType="num">
                                      <p:cBhvr additive="base">
                                        <p:cTn id="8"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F914919-7AEA-4333-9FDD-7486900C0967}" type="slidenum">
              <a:rPr lang="en-US" altLang="zh-CN"/>
              <a:pPr/>
              <a:t>36</a:t>
            </a:fld>
            <a:endParaRPr lang="en-US" altLang="zh-CN"/>
          </a:p>
        </p:txBody>
      </p:sp>
      <p:sp>
        <p:nvSpPr>
          <p:cNvPr id="169988" name="Text Box 4"/>
          <p:cNvSpPr txBox="1">
            <a:spLocks noChangeArrowheads="1"/>
          </p:cNvSpPr>
          <p:nvPr/>
        </p:nvSpPr>
        <p:spPr bwMode="auto">
          <a:xfrm>
            <a:off x="755650" y="2060575"/>
            <a:ext cx="7561263" cy="1958975"/>
          </a:xfrm>
          <a:prstGeom prst="rect">
            <a:avLst/>
          </a:prstGeom>
          <a:solidFill>
            <a:srgbClr val="3366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Bef>
                <a:spcPct val="20000"/>
              </a:spcBef>
              <a:buClr>
                <a:schemeClr val="tx2"/>
              </a:buClr>
            </a:pPr>
            <a:r>
              <a:rPr kumimoji="1" lang="en-US" altLang="zh-TW" sz="3600" b="0">
                <a:latin typeface="Times New Roman" pitchFamily="18" charset="0"/>
                <a:sym typeface="Symbol" pitchFamily="18" charset="2"/>
              </a:rPr>
              <a:t>        </a:t>
            </a:r>
            <a:r>
              <a:rPr kumimoji="1" lang="en-US" altLang="zh-TW" sz="3600" b="0" i="1">
                <a:solidFill>
                  <a:schemeClr val="bg1"/>
                </a:solidFill>
                <a:latin typeface="Times New Roman" pitchFamily="18" charset="0"/>
                <a:sym typeface="Symbol" pitchFamily="18" charset="2"/>
              </a:rPr>
              <a:t>R</a:t>
            </a:r>
            <a:r>
              <a:rPr kumimoji="1" lang="en-US" altLang="zh-TW" sz="3600" b="0">
                <a:solidFill>
                  <a:schemeClr val="bg1"/>
                </a:solidFill>
                <a:latin typeface="Times New Roman" pitchFamily="18" charset="0"/>
                <a:sym typeface="Symbol" pitchFamily="18" charset="2"/>
              </a:rPr>
              <a:t>  =  </a:t>
            </a:r>
            <a:r>
              <a:rPr kumimoji="1" lang="en-US" altLang="zh-CN" sz="3600" b="0">
                <a:solidFill>
                  <a:schemeClr val="bg1"/>
                </a:solidFill>
                <a:latin typeface="Times New Roman" pitchFamily="18" charset="0"/>
                <a:sym typeface="Symbol" pitchFamily="18" charset="2"/>
              </a:rPr>
              <a:t>8.314 </a:t>
            </a:r>
            <a:r>
              <a:rPr kumimoji="1" lang="en-US" altLang="zh-CN" sz="3600" b="0">
                <a:solidFill>
                  <a:schemeClr val="bg1"/>
                </a:solidFill>
                <a:latin typeface="Times New Roman" pitchFamily="18" charset="0"/>
              </a:rPr>
              <a:t>J</a:t>
            </a:r>
            <a:r>
              <a:rPr kumimoji="1" lang="en-US" altLang="zh-CN" sz="3600" b="0">
                <a:solidFill>
                  <a:schemeClr val="bg1"/>
                </a:solidFill>
                <a:latin typeface="Times New Roman" pitchFamily="18" charset="0"/>
                <a:sym typeface="Symbol" pitchFamily="18" charset="2"/>
              </a:rPr>
              <a:t> </a:t>
            </a:r>
            <a:r>
              <a:rPr kumimoji="1" lang="en-US" altLang="zh-TW" sz="3600" b="0">
                <a:solidFill>
                  <a:schemeClr val="bg1"/>
                </a:solidFill>
                <a:latin typeface="Times New Roman" pitchFamily="18" charset="0"/>
                <a:cs typeface="Times New Roman" pitchFamily="18" charset="0"/>
                <a:sym typeface="Symbol" pitchFamily="18" charset="2"/>
              </a:rPr>
              <a:t>K</a:t>
            </a:r>
            <a:r>
              <a:rPr kumimoji="1" lang="en-US" altLang="zh-TW" sz="3600" b="0" baseline="30000">
                <a:solidFill>
                  <a:schemeClr val="bg1"/>
                </a:solidFill>
                <a:latin typeface="Times New Roman" pitchFamily="18" charset="0"/>
                <a:cs typeface="Times New Roman" pitchFamily="18" charset="0"/>
                <a:sym typeface="Symbol" pitchFamily="18" charset="2"/>
              </a:rPr>
              <a:t>-1 </a:t>
            </a:r>
            <a:r>
              <a:rPr kumimoji="1" lang="en-US" altLang="zh-CN" sz="3600" b="0">
                <a:solidFill>
                  <a:schemeClr val="bg1"/>
                </a:solidFill>
                <a:latin typeface="Times New Roman" pitchFamily="18" charset="0"/>
                <a:sym typeface="Symbol" pitchFamily="18" charset="2"/>
              </a:rPr>
              <a:t> mol</a:t>
            </a:r>
            <a:r>
              <a:rPr kumimoji="1" lang="en-US" altLang="zh-TW" sz="3600" b="0" baseline="30000">
                <a:solidFill>
                  <a:schemeClr val="bg1"/>
                </a:solidFill>
                <a:latin typeface="Times New Roman" pitchFamily="18" charset="0"/>
                <a:sym typeface="Symbol" pitchFamily="18" charset="2"/>
              </a:rPr>
              <a:t>-1</a:t>
            </a:r>
          </a:p>
          <a:p>
            <a:pPr algn="just">
              <a:spcBef>
                <a:spcPct val="20000"/>
              </a:spcBef>
              <a:buClr>
                <a:schemeClr val="tx2"/>
              </a:buClr>
            </a:pPr>
            <a:r>
              <a:rPr kumimoji="1" lang="en-US" altLang="zh-TW" sz="3600" b="0" baseline="30000">
                <a:solidFill>
                  <a:schemeClr val="bg1"/>
                </a:solidFill>
                <a:latin typeface="Times New Roman" pitchFamily="18" charset="0"/>
                <a:sym typeface="Symbol" pitchFamily="18" charset="2"/>
              </a:rPr>
              <a:t>                   </a:t>
            </a:r>
            <a:r>
              <a:rPr kumimoji="1" lang="en-US" altLang="zh-TW" sz="3600" b="0">
                <a:solidFill>
                  <a:schemeClr val="bg1"/>
                </a:solidFill>
                <a:latin typeface="Times New Roman" pitchFamily="18" charset="0"/>
                <a:sym typeface="Symbol" pitchFamily="18" charset="2"/>
              </a:rPr>
              <a:t>= </a:t>
            </a:r>
            <a:r>
              <a:rPr kumimoji="1" lang="en-US" altLang="zh-CN" sz="3600" b="0">
                <a:solidFill>
                  <a:schemeClr val="bg1"/>
                </a:solidFill>
                <a:latin typeface="Times New Roman" pitchFamily="18" charset="0"/>
                <a:sym typeface="Symbol" pitchFamily="18" charset="2"/>
              </a:rPr>
              <a:t>8.314 </a:t>
            </a:r>
            <a:r>
              <a:rPr kumimoji="1" lang="en-US" altLang="zh-CN" sz="3600" b="0">
                <a:solidFill>
                  <a:schemeClr val="bg1"/>
                </a:solidFill>
                <a:latin typeface="Times New Roman" pitchFamily="18" charset="0"/>
              </a:rPr>
              <a:t>Pa</a:t>
            </a:r>
            <a:r>
              <a:rPr kumimoji="1" lang="en-US" altLang="zh-CN" sz="3600" b="0">
                <a:solidFill>
                  <a:schemeClr val="bg1"/>
                </a:solidFill>
                <a:latin typeface="Times New Roman" pitchFamily="18" charset="0"/>
                <a:sym typeface="Symbol" pitchFamily="18" charset="2"/>
              </a:rPr>
              <a:t>m</a:t>
            </a:r>
            <a:r>
              <a:rPr kumimoji="1" lang="en-US" altLang="zh-CN" sz="3600" b="0" baseline="30000">
                <a:solidFill>
                  <a:schemeClr val="bg1"/>
                </a:solidFill>
                <a:latin typeface="Times New Roman" pitchFamily="18" charset="0"/>
                <a:sym typeface="Symbol" pitchFamily="18" charset="2"/>
              </a:rPr>
              <a:t>3</a:t>
            </a:r>
            <a:r>
              <a:rPr kumimoji="1" lang="en-US" altLang="zh-CN" sz="3600" b="0">
                <a:solidFill>
                  <a:schemeClr val="bg1"/>
                </a:solidFill>
                <a:latin typeface="Times New Roman" pitchFamily="18" charset="0"/>
                <a:sym typeface="Symbol" pitchFamily="18" charset="2"/>
              </a:rPr>
              <a:t>  </a:t>
            </a:r>
            <a:r>
              <a:rPr kumimoji="1" lang="en-US" altLang="zh-TW" sz="3600" b="0">
                <a:solidFill>
                  <a:schemeClr val="bg1"/>
                </a:solidFill>
                <a:latin typeface="Times New Roman" pitchFamily="18" charset="0"/>
                <a:cs typeface="Times New Roman" pitchFamily="18" charset="0"/>
                <a:sym typeface="Symbol" pitchFamily="18" charset="2"/>
              </a:rPr>
              <a:t>K</a:t>
            </a:r>
            <a:r>
              <a:rPr kumimoji="1" lang="en-US" altLang="zh-TW" sz="3600" b="0" baseline="30000">
                <a:solidFill>
                  <a:schemeClr val="bg1"/>
                </a:solidFill>
                <a:latin typeface="Times New Roman" pitchFamily="18" charset="0"/>
                <a:cs typeface="Times New Roman" pitchFamily="18" charset="0"/>
                <a:sym typeface="Symbol" pitchFamily="18" charset="2"/>
              </a:rPr>
              <a:t>-1 </a:t>
            </a:r>
            <a:r>
              <a:rPr kumimoji="1" lang="en-US" altLang="zh-CN" sz="3600" b="0">
                <a:solidFill>
                  <a:schemeClr val="bg1"/>
                </a:solidFill>
                <a:latin typeface="Times New Roman" pitchFamily="18" charset="0"/>
                <a:sym typeface="Symbol" pitchFamily="18" charset="2"/>
              </a:rPr>
              <a:t> mol</a:t>
            </a:r>
            <a:r>
              <a:rPr kumimoji="1" lang="en-US" altLang="zh-TW" sz="3600" b="0" baseline="30000">
                <a:solidFill>
                  <a:schemeClr val="bg1"/>
                </a:solidFill>
                <a:latin typeface="Times New Roman" pitchFamily="18" charset="0"/>
                <a:sym typeface="Symbol" pitchFamily="18" charset="2"/>
              </a:rPr>
              <a:t>-1</a:t>
            </a:r>
            <a:endParaRPr kumimoji="1" lang="en-US" altLang="zh-TW" sz="3600" b="0">
              <a:solidFill>
                <a:schemeClr val="bg1"/>
              </a:solidFill>
              <a:latin typeface="Times New Roman" pitchFamily="18" charset="0"/>
              <a:cs typeface="Times New Roman" pitchFamily="18" charset="0"/>
              <a:sym typeface="Symbol" pitchFamily="18" charset="2"/>
            </a:endParaRPr>
          </a:p>
          <a:p>
            <a:pPr algn="just">
              <a:spcBef>
                <a:spcPct val="20000"/>
              </a:spcBef>
              <a:buClr>
                <a:schemeClr val="tx2"/>
              </a:buClr>
            </a:pPr>
            <a:r>
              <a:rPr kumimoji="1" lang="en-US" altLang="zh-TW" sz="3600" b="0">
                <a:solidFill>
                  <a:schemeClr val="bg1"/>
                </a:solidFill>
                <a:latin typeface="Times New Roman" pitchFamily="18" charset="0"/>
                <a:cs typeface="Times New Roman" pitchFamily="18" charset="0"/>
                <a:sym typeface="Symbol" pitchFamily="18" charset="2"/>
              </a:rPr>
              <a:t>            = </a:t>
            </a:r>
            <a:r>
              <a:rPr kumimoji="1" lang="en-US" altLang="zh-CN" sz="3600" b="0">
                <a:solidFill>
                  <a:schemeClr val="bg1"/>
                </a:solidFill>
                <a:latin typeface="Times New Roman" pitchFamily="18" charset="0"/>
                <a:sym typeface="Symbol" pitchFamily="18" charset="2"/>
              </a:rPr>
              <a:t>8.314 k</a:t>
            </a:r>
            <a:r>
              <a:rPr kumimoji="1" lang="en-US" altLang="zh-CN" sz="3600" b="0">
                <a:solidFill>
                  <a:schemeClr val="bg1"/>
                </a:solidFill>
                <a:latin typeface="Times New Roman" pitchFamily="18" charset="0"/>
              </a:rPr>
              <a:t>Pa</a:t>
            </a:r>
            <a:r>
              <a:rPr kumimoji="1" lang="en-US" altLang="zh-CN" sz="3600" b="0">
                <a:solidFill>
                  <a:schemeClr val="bg1"/>
                </a:solidFill>
                <a:latin typeface="Times New Roman" pitchFamily="18" charset="0"/>
                <a:sym typeface="Symbol" pitchFamily="18" charset="2"/>
              </a:rPr>
              <a:t>dm</a:t>
            </a:r>
            <a:r>
              <a:rPr kumimoji="1" lang="en-US" altLang="zh-CN" sz="3600" b="0" baseline="30000">
                <a:solidFill>
                  <a:schemeClr val="bg1"/>
                </a:solidFill>
                <a:latin typeface="Times New Roman" pitchFamily="18" charset="0"/>
                <a:sym typeface="Symbol" pitchFamily="18" charset="2"/>
              </a:rPr>
              <a:t>3</a:t>
            </a:r>
            <a:r>
              <a:rPr kumimoji="1" lang="en-US" altLang="zh-CN" sz="3600" b="0">
                <a:solidFill>
                  <a:schemeClr val="bg1"/>
                </a:solidFill>
                <a:latin typeface="Times New Roman" pitchFamily="18" charset="0"/>
                <a:sym typeface="Symbol" pitchFamily="18" charset="2"/>
              </a:rPr>
              <a:t>  </a:t>
            </a:r>
            <a:r>
              <a:rPr kumimoji="1" lang="en-US" altLang="zh-TW" sz="3600" b="0">
                <a:solidFill>
                  <a:schemeClr val="bg1"/>
                </a:solidFill>
                <a:latin typeface="Times New Roman" pitchFamily="18" charset="0"/>
                <a:cs typeface="Times New Roman" pitchFamily="18" charset="0"/>
                <a:sym typeface="Symbol" pitchFamily="18" charset="2"/>
              </a:rPr>
              <a:t>K</a:t>
            </a:r>
            <a:r>
              <a:rPr kumimoji="1" lang="en-US" altLang="zh-TW" sz="3600" b="0" baseline="30000">
                <a:solidFill>
                  <a:schemeClr val="bg1"/>
                </a:solidFill>
                <a:latin typeface="Times New Roman" pitchFamily="18" charset="0"/>
                <a:cs typeface="Times New Roman" pitchFamily="18" charset="0"/>
                <a:sym typeface="Symbol" pitchFamily="18" charset="2"/>
              </a:rPr>
              <a:t>-1 </a:t>
            </a:r>
            <a:r>
              <a:rPr kumimoji="1" lang="en-US" altLang="zh-CN" sz="3600" b="0">
                <a:solidFill>
                  <a:schemeClr val="bg1"/>
                </a:solidFill>
                <a:latin typeface="Times New Roman" pitchFamily="18" charset="0"/>
                <a:sym typeface="Symbol" pitchFamily="18" charset="2"/>
              </a:rPr>
              <a:t> mol</a:t>
            </a:r>
            <a:r>
              <a:rPr kumimoji="1" lang="en-US" altLang="zh-TW" sz="3600" b="0" baseline="30000">
                <a:solidFill>
                  <a:schemeClr val="bg1"/>
                </a:solidFill>
                <a:latin typeface="Times New Roman" pitchFamily="18" charset="0"/>
                <a:sym typeface="Symbol" pitchFamily="18" charset="2"/>
              </a:rPr>
              <a:t>-1</a:t>
            </a:r>
            <a:endParaRPr lang="en-US" altLang="zh-CN" sz="3600" b="0">
              <a:solidFill>
                <a:schemeClr val="bg1"/>
              </a:solidFill>
              <a:latin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54D60E2-3B62-4180-92A1-2B5044772486}" type="slidenum">
              <a:rPr lang="en-US" altLang="zh-CN"/>
              <a:pPr/>
              <a:t>37</a:t>
            </a:fld>
            <a:endParaRPr lang="en-US" altLang="zh-CN"/>
          </a:p>
        </p:txBody>
      </p:sp>
      <p:sp>
        <p:nvSpPr>
          <p:cNvPr id="171010" name="Text Box 2"/>
          <p:cNvSpPr txBox="1">
            <a:spLocks noChangeArrowheads="1"/>
          </p:cNvSpPr>
          <p:nvPr/>
        </p:nvSpPr>
        <p:spPr bwMode="auto">
          <a:xfrm>
            <a:off x="755650" y="765175"/>
            <a:ext cx="7470775" cy="1981200"/>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lnSpc>
                <a:spcPct val="110000"/>
              </a:lnSpc>
            </a:pPr>
            <a:r>
              <a:rPr kumimoji="1" lang="zh-CN" altLang="en-US" dirty="0">
                <a:solidFill>
                  <a:schemeClr val="tx1"/>
                </a:solidFill>
                <a:latin typeface="Times New Roman" pitchFamily="18" charset="0"/>
                <a:cs typeface="Times New Roman" pitchFamily="18" charset="0"/>
              </a:rPr>
              <a:t>例</a:t>
            </a:r>
            <a:r>
              <a:rPr kumimoji="1" lang="en-US" altLang="zh-CN" dirty="0">
                <a:solidFill>
                  <a:schemeClr val="tx1"/>
                </a:solidFill>
                <a:latin typeface="Times New Roman" pitchFamily="18" charset="0"/>
                <a:cs typeface="Times New Roman" pitchFamily="18" charset="0"/>
              </a:rPr>
              <a:t>2</a:t>
            </a:r>
            <a:r>
              <a:rPr kumimoji="1" lang="en-US" altLang="zh-CN" dirty="0">
                <a:latin typeface="Times New Roman" pitchFamily="18" charset="0"/>
                <a:cs typeface="Times New Roman" pitchFamily="18" charset="0"/>
              </a:rPr>
              <a:t>: </a:t>
            </a:r>
            <a:r>
              <a:rPr kumimoji="1" lang="zh-CN" altLang="en-US" dirty="0">
                <a:latin typeface="Times New Roman" pitchFamily="18" charset="0"/>
                <a:cs typeface="Times New Roman" pitchFamily="18" charset="0"/>
              </a:rPr>
              <a:t>在</a:t>
            </a:r>
            <a:r>
              <a:rPr kumimoji="1" lang="en-US" altLang="zh-CN" dirty="0">
                <a:latin typeface="Times New Roman" pitchFamily="18" charset="0"/>
                <a:cs typeface="Times New Roman" pitchFamily="18" charset="0"/>
              </a:rPr>
              <a:t>101.3 </a:t>
            </a:r>
            <a:r>
              <a:rPr kumimoji="1" lang="en-US" altLang="zh-CN" dirty="0" err="1">
                <a:latin typeface="Times New Roman" pitchFamily="18" charset="0"/>
                <a:cs typeface="Times New Roman" pitchFamily="18" charset="0"/>
              </a:rPr>
              <a:t>kPa</a:t>
            </a:r>
            <a:r>
              <a:rPr kumimoji="1" lang="zh-CN" altLang="en-US" dirty="0">
                <a:latin typeface="Times New Roman" pitchFamily="18" charset="0"/>
                <a:cs typeface="Times New Roman" pitchFamily="18" charset="0"/>
              </a:rPr>
              <a:t>条件下，</a:t>
            </a:r>
            <a:r>
              <a:rPr kumimoji="1" lang="en-US" altLang="zh-CN" dirty="0">
                <a:latin typeface="Times New Roman" pitchFamily="18" charset="0"/>
                <a:cs typeface="Times New Roman" pitchFamily="18" charset="0"/>
              </a:rPr>
              <a:t>373 K</a:t>
            </a:r>
            <a:r>
              <a:rPr kumimoji="1" lang="zh-CN" altLang="en-US" dirty="0">
                <a:latin typeface="Times New Roman" pitchFamily="18" charset="0"/>
                <a:cs typeface="Times New Roman" pitchFamily="18" charset="0"/>
              </a:rPr>
              <a:t>时，反应        </a:t>
            </a:r>
            <a:r>
              <a:rPr kumimoji="1" lang="en-US" altLang="zh-CN" dirty="0">
                <a:latin typeface="Times New Roman" pitchFamily="18" charset="0"/>
                <a:cs typeface="Times New Roman" pitchFamily="18" charset="0"/>
              </a:rPr>
              <a:t>2H</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cs typeface="Times New Roman" pitchFamily="18" charset="0"/>
              </a:rPr>
              <a:t>(g)+O</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cs typeface="Times New Roman" pitchFamily="18" charset="0"/>
              </a:rPr>
              <a:t>(g</a:t>
            </a:r>
            <a:r>
              <a:rPr kumimoji="1" lang="en-US" altLang="zh-CN" dirty="0" smtClean="0">
                <a:latin typeface="Times New Roman" pitchFamily="18" charset="0"/>
                <a:cs typeface="Times New Roman" pitchFamily="18" charset="0"/>
              </a:rPr>
              <a:t>) = 2H</a:t>
            </a:r>
            <a:r>
              <a:rPr kumimoji="1" lang="en-US" altLang="zh-CN" baseline="-30000" dirty="0" smtClean="0">
                <a:latin typeface="Times New Roman" pitchFamily="18" charset="0"/>
                <a:cs typeface="Times New Roman" pitchFamily="18" charset="0"/>
              </a:rPr>
              <a:t>2</a:t>
            </a:r>
            <a:r>
              <a:rPr kumimoji="1" lang="en-US" altLang="zh-CN" dirty="0" smtClean="0">
                <a:latin typeface="Times New Roman" pitchFamily="18" charset="0"/>
                <a:cs typeface="Times New Roman" pitchFamily="18" charset="0"/>
              </a:rPr>
              <a:t>O(g</a:t>
            </a:r>
            <a:r>
              <a:rPr kumimoji="1" lang="en-US" altLang="zh-CN" dirty="0">
                <a:latin typeface="Times New Roman" pitchFamily="18" charset="0"/>
                <a:cs typeface="Times New Roman" pitchFamily="18" charset="0"/>
              </a:rPr>
              <a:t>)</a:t>
            </a:r>
            <a:r>
              <a:rPr kumimoji="1" lang="zh-CN" altLang="en-US" dirty="0">
                <a:latin typeface="Times New Roman" pitchFamily="18" charset="0"/>
                <a:cs typeface="Times New Roman" pitchFamily="18" charset="0"/>
              </a:rPr>
              <a:t>的</a:t>
            </a:r>
            <a:r>
              <a:rPr kumimoji="1" lang="zh-CN" altLang="en-US" dirty="0">
                <a:solidFill>
                  <a:schemeClr val="tx1"/>
                </a:solidFill>
                <a:latin typeface="Times New Roman" pitchFamily="18" charset="0"/>
                <a:cs typeface="Times New Roman" pitchFamily="18" charset="0"/>
              </a:rPr>
              <a:t>等压</a:t>
            </a:r>
            <a:r>
              <a:rPr kumimoji="1" lang="zh-CN" altLang="en-US" dirty="0">
                <a:latin typeface="Times New Roman" pitchFamily="18" charset="0"/>
                <a:cs typeface="Times New Roman" pitchFamily="18" charset="0"/>
              </a:rPr>
              <a:t>反应热是</a:t>
            </a:r>
          </a:p>
          <a:p>
            <a:pPr algn="just" eaLnBrk="0" hangingPunct="0">
              <a:lnSpc>
                <a:spcPct val="110000"/>
              </a:lnSpc>
            </a:pPr>
            <a:r>
              <a:rPr kumimoji="1" lang="en-US" altLang="zh-CN" dirty="0">
                <a:latin typeface="Times New Roman" pitchFamily="18" charset="0"/>
                <a:cs typeface="Times New Roman" pitchFamily="18" charset="0"/>
              </a:rPr>
              <a:t>-</a:t>
            </a:r>
            <a:r>
              <a:rPr kumimoji="1" lang="en-US" altLang="zh-CN" dirty="0" smtClean="0">
                <a:latin typeface="Times New Roman" pitchFamily="18" charset="0"/>
                <a:cs typeface="Times New Roman" pitchFamily="18" charset="0"/>
              </a:rPr>
              <a:t>483.7kJ·mol</a:t>
            </a:r>
            <a:r>
              <a:rPr kumimoji="1" lang="en-US" altLang="zh-CN" baseline="30000" dirty="0" smtClean="0">
                <a:latin typeface="Times New Roman" pitchFamily="18" charset="0"/>
                <a:cs typeface="Times New Roman" pitchFamily="18" charset="0"/>
              </a:rPr>
              <a:t>–1</a:t>
            </a:r>
            <a:r>
              <a:rPr kumimoji="1" lang="zh-CN" altLang="en-US" dirty="0">
                <a:latin typeface="Times New Roman" pitchFamily="18" charset="0"/>
                <a:cs typeface="Times New Roman" pitchFamily="18" charset="0"/>
              </a:rPr>
              <a:t>，求生成</a:t>
            </a:r>
            <a:r>
              <a:rPr kumimoji="1" lang="en-US" altLang="zh-CN" dirty="0">
                <a:latin typeface="Times New Roman" pitchFamily="18" charset="0"/>
                <a:cs typeface="Times New Roman" pitchFamily="18" charset="0"/>
              </a:rPr>
              <a:t>1mol H</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cs typeface="Times New Roman" pitchFamily="18" charset="0"/>
              </a:rPr>
              <a:t>O(g)</a:t>
            </a:r>
            <a:r>
              <a:rPr kumimoji="1" lang="zh-CN" altLang="en-US" dirty="0">
                <a:latin typeface="Times New Roman" pitchFamily="18" charset="0"/>
                <a:cs typeface="Times New Roman" pitchFamily="18" charset="0"/>
              </a:rPr>
              <a:t>时的等压反应热</a:t>
            </a:r>
            <a:r>
              <a:rPr kumimoji="1" lang="en-US" altLang="zh-CN" i="1" dirty="0">
                <a:latin typeface="Times New Roman" pitchFamily="18" charset="0"/>
                <a:cs typeface="Times New Roman" pitchFamily="18" charset="0"/>
              </a:rPr>
              <a:t>Q</a:t>
            </a:r>
            <a:r>
              <a:rPr kumimoji="1" lang="en-US" altLang="zh-CN" i="1" baseline="-30000" dirty="0">
                <a:latin typeface="Times New Roman" pitchFamily="18" charset="0"/>
                <a:cs typeface="Times New Roman" pitchFamily="18" charset="0"/>
              </a:rPr>
              <a:t>P</a:t>
            </a:r>
            <a:r>
              <a:rPr kumimoji="1" lang="zh-CN" altLang="en-US" dirty="0">
                <a:latin typeface="Times New Roman" pitchFamily="18" charset="0"/>
                <a:cs typeface="Times New Roman" pitchFamily="18" charset="0"/>
              </a:rPr>
              <a:t>及等容反应热</a:t>
            </a:r>
            <a:r>
              <a:rPr kumimoji="1" lang="en-US" altLang="zh-CN" i="1" dirty="0">
                <a:latin typeface="Times New Roman" pitchFamily="18" charset="0"/>
                <a:cs typeface="Times New Roman" pitchFamily="18" charset="0"/>
              </a:rPr>
              <a:t>Q</a:t>
            </a:r>
            <a:r>
              <a:rPr kumimoji="1" lang="en-US" altLang="zh-CN" i="1" baseline="-30000" dirty="0">
                <a:latin typeface="Times New Roman" pitchFamily="18" charset="0"/>
                <a:cs typeface="Times New Roman" pitchFamily="18" charset="0"/>
              </a:rPr>
              <a:t>V</a:t>
            </a:r>
            <a:r>
              <a:rPr kumimoji="1" lang="en-US" altLang="zh-CN" i="1" dirty="0">
                <a:latin typeface="Times New Roman" pitchFamily="18" charset="0"/>
                <a:cs typeface="Times New Roman" pitchFamily="18" charset="0"/>
              </a:rPr>
              <a:t> </a:t>
            </a:r>
            <a:r>
              <a:rPr kumimoji="1" lang="zh-CN" altLang="en-US" dirty="0">
                <a:latin typeface="Times New Roman" pitchFamily="18" charset="0"/>
                <a:cs typeface="Times New Roman" pitchFamily="18" charset="0"/>
              </a:rPr>
              <a:t>。</a:t>
            </a:r>
          </a:p>
        </p:txBody>
      </p:sp>
      <p:sp>
        <p:nvSpPr>
          <p:cNvPr id="171011" name="Text Box 3"/>
          <p:cNvSpPr txBox="1">
            <a:spLocks noChangeArrowheads="1"/>
          </p:cNvSpPr>
          <p:nvPr/>
        </p:nvSpPr>
        <p:spPr bwMode="auto">
          <a:xfrm>
            <a:off x="827088" y="3068638"/>
            <a:ext cx="7559675"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lnSpc>
                <a:spcPct val="120000"/>
              </a:lnSpc>
            </a:pPr>
            <a:r>
              <a:rPr kumimoji="1" lang="zh-CN" altLang="en-US" dirty="0">
                <a:latin typeface="Times New Roman" pitchFamily="18" charset="0"/>
              </a:rPr>
              <a:t>解：① 由于</a:t>
            </a:r>
            <a:r>
              <a:rPr kumimoji="1" lang="en-US" altLang="zh-CN" dirty="0">
                <a:latin typeface="Times New Roman" pitchFamily="18" charset="0"/>
              </a:rPr>
              <a:t>H</a:t>
            </a:r>
            <a:r>
              <a:rPr kumimoji="1" lang="en-US" altLang="zh-CN" baseline="-25000" dirty="0">
                <a:latin typeface="Times New Roman" pitchFamily="18" charset="0"/>
              </a:rPr>
              <a:t>2</a:t>
            </a:r>
            <a:r>
              <a:rPr kumimoji="1" lang="en-US" altLang="zh-CN" dirty="0">
                <a:latin typeface="Times New Roman" pitchFamily="18" charset="0"/>
              </a:rPr>
              <a:t>(g)+ 1/2O</a:t>
            </a:r>
            <a:r>
              <a:rPr kumimoji="1" lang="en-US" altLang="zh-CN" baseline="-25000" dirty="0">
                <a:latin typeface="Times New Roman" pitchFamily="18" charset="0"/>
              </a:rPr>
              <a:t>2</a:t>
            </a:r>
            <a:r>
              <a:rPr kumimoji="1" lang="en-US" altLang="zh-CN" dirty="0">
                <a:latin typeface="Times New Roman" pitchFamily="18" charset="0"/>
              </a:rPr>
              <a:t>(g) = H</a:t>
            </a:r>
            <a:r>
              <a:rPr kumimoji="1" lang="en-US" altLang="zh-CN" baseline="-25000" dirty="0">
                <a:latin typeface="Times New Roman" pitchFamily="18" charset="0"/>
              </a:rPr>
              <a:t>2</a:t>
            </a:r>
            <a:r>
              <a:rPr kumimoji="1" lang="en-US" altLang="zh-CN" dirty="0">
                <a:latin typeface="Times New Roman" pitchFamily="18" charset="0"/>
              </a:rPr>
              <a:t>O(g) </a:t>
            </a:r>
          </a:p>
          <a:p>
            <a:pPr algn="just" eaLnBrk="0" hangingPunct="0">
              <a:lnSpc>
                <a:spcPct val="120000"/>
              </a:lnSpc>
            </a:pPr>
            <a:r>
              <a:rPr kumimoji="1" lang="en-US" altLang="zh-CN" dirty="0">
                <a:latin typeface="Times New Roman" pitchFamily="18" charset="0"/>
              </a:rPr>
              <a:t>   ∵   </a:t>
            </a:r>
            <a:r>
              <a:rPr kumimoji="1" lang="zh-CN" altLang="en-US" dirty="0">
                <a:latin typeface="Times New Roman" pitchFamily="18" charset="0"/>
              </a:rPr>
              <a:t>反应在等压条件下进行，</a:t>
            </a:r>
          </a:p>
          <a:p>
            <a:pPr algn="just" eaLnBrk="0" hangingPunct="0">
              <a:lnSpc>
                <a:spcPct val="120000"/>
              </a:lnSpc>
            </a:pPr>
            <a:r>
              <a:rPr kumimoji="1" lang="zh-CN" altLang="en-US" dirty="0">
                <a:latin typeface="Times New Roman" pitchFamily="18" charset="0"/>
              </a:rPr>
              <a:t>  ∴   </a:t>
            </a:r>
            <a:r>
              <a:rPr kumimoji="1" lang="en-US" altLang="zh-CN" i="1" dirty="0" err="1">
                <a:latin typeface="Times New Roman" pitchFamily="18" charset="0"/>
              </a:rPr>
              <a:t>Q</a:t>
            </a:r>
            <a:r>
              <a:rPr kumimoji="1" lang="en-US" altLang="zh-CN" baseline="-25000" dirty="0" err="1">
                <a:latin typeface="Times New Roman" pitchFamily="18" charset="0"/>
              </a:rPr>
              <a:t>p</a:t>
            </a:r>
            <a:r>
              <a:rPr kumimoji="1" lang="en-US" altLang="zh-CN" dirty="0">
                <a:latin typeface="Times New Roman" pitchFamily="18" charset="0"/>
              </a:rPr>
              <a:t> = Δ </a:t>
            </a:r>
            <a:r>
              <a:rPr kumimoji="1" lang="en-US" altLang="zh-CN" i="1" dirty="0">
                <a:latin typeface="Times New Roman" pitchFamily="18" charset="0"/>
              </a:rPr>
              <a:t>H</a:t>
            </a:r>
            <a:r>
              <a:rPr kumimoji="1" lang="en-US" altLang="zh-CN" dirty="0">
                <a:latin typeface="Times New Roman" pitchFamily="18" charset="0"/>
              </a:rPr>
              <a:t> = 1/2(</a:t>
            </a:r>
            <a:r>
              <a:rPr kumimoji="1" lang="en-US" altLang="zh-CN" dirty="0">
                <a:latin typeface="Tahoma" pitchFamily="34" charset="0"/>
              </a:rPr>
              <a:t>- </a:t>
            </a:r>
            <a:r>
              <a:rPr kumimoji="1" lang="en-US" altLang="zh-CN" dirty="0">
                <a:latin typeface="Times New Roman" pitchFamily="18" charset="0"/>
              </a:rPr>
              <a:t>483.7) </a:t>
            </a:r>
          </a:p>
          <a:p>
            <a:pPr algn="just" eaLnBrk="0" hangingPunct="0">
              <a:lnSpc>
                <a:spcPct val="120000"/>
              </a:lnSpc>
            </a:pPr>
            <a:r>
              <a:rPr kumimoji="1" lang="en-US" altLang="zh-CN" dirty="0">
                <a:latin typeface="Times New Roman" pitchFamily="18" charset="0"/>
              </a:rPr>
              <a:t>                = </a:t>
            </a:r>
            <a:r>
              <a:rPr kumimoji="1" lang="en-US" altLang="zh-CN" dirty="0">
                <a:latin typeface="Tahoma" pitchFamily="34" charset="0"/>
              </a:rPr>
              <a:t>-</a:t>
            </a:r>
            <a:r>
              <a:rPr kumimoji="1" lang="en-US" altLang="zh-CN" dirty="0">
                <a:latin typeface="Times New Roman" pitchFamily="18" charset="0"/>
              </a:rPr>
              <a:t> 241.9 kJ · </a:t>
            </a:r>
            <a:r>
              <a:rPr kumimoji="1" lang="en-US" altLang="zh-CN" dirty="0" err="1">
                <a:latin typeface="Times New Roman" pitchFamily="18" charset="0"/>
              </a:rPr>
              <a:t>mol</a:t>
            </a:r>
            <a:r>
              <a:rPr kumimoji="1" lang="en-US" altLang="zh-CN" dirty="0">
                <a:latin typeface="Times New Roman" pitchFamily="18" charset="0"/>
              </a:rPr>
              <a:t> </a:t>
            </a:r>
            <a:r>
              <a:rPr kumimoji="1" lang="en-US" altLang="zh-CN" baseline="30000" dirty="0">
                <a:latin typeface="Times New Roman" pitchFamily="18" charset="0"/>
              </a:rPr>
              <a:t>– 1</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checkerboard(across)">
                                      <p:cBhvr>
                                        <p:cTn id="7" dur="5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7D7EE9C-BC05-4700-8086-8ED9F541E5B3}" type="slidenum">
              <a:rPr lang="en-US" altLang="zh-CN"/>
              <a:pPr/>
              <a:t>38</a:t>
            </a:fld>
            <a:endParaRPr lang="en-US" altLang="zh-CN"/>
          </a:p>
        </p:txBody>
      </p:sp>
      <p:sp>
        <p:nvSpPr>
          <p:cNvPr id="172034" name="Text Box 2"/>
          <p:cNvSpPr txBox="1">
            <a:spLocks noChangeArrowheads="1"/>
          </p:cNvSpPr>
          <p:nvPr/>
        </p:nvSpPr>
        <p:spPr bwMode="auto">
          <a:xfrm>
            <a:off x="1331913" y="620713"/>
            <a:ext cx="6480175" cy="492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lnSpc>
                <a:spcPct val="110000"/>
              </a:lnSpc>
            </a:pPr>
            <a:r>
              <a:rPr kumimoji="1" lang="zh-CN" altLang="zh-CN" sz="3200" dirty="0">
                <a:latin typeface="Times New Roman" pitchFamily="18" charset="0"/>
              </a:rPr>
              <a:t>②</a:t>
            </a:r>
            <a:r>
              <a:rPr kumimoji="1" lang="en-US" altLang="zh-CN" sz="3200" dirty="0">
                <a:latin typeface="Times New Roman" pitchFamily="18" charset="0"/>
              </a:rPr>
              <a:t>  </a:t>
            </a:r>
            <a:r>
              <a:rPr kumimoji="1" lang="en-US" altLang="zh-CN" sz="3200" dirty="0">
                <a:latin typeface="Times New Roman" pitchFamily="18" charset="0"/>
                <a:cs typeface="Times New Roman" pitchFamily="18" charset="0"/>
              </a:rPr>
              <a:t>H</a:t>
            </a:r>
            <a:r>
              <a:rPr kumimoji="1" lang="en-US" altLang="zh-CN" sz="3200" baseline="-30000" dirty="0">
                <a:latin typeface="Times New Roman" pitchFamily="18" charset="0"/>
                <a:cs typeface="Times New Roman" pitchFamily="18" charset="0"/>
              </a:rPr>
              <a:t>2</a:t>
            </a:r>
            <a:r>
              <a:rPr kumimoji="1" lang="en-US" altLang="zh-CN" sz="3200" dirty="0">
                <a:latin typeface="Times New Roman" pitchFamily="18" charset="0"/>
                <a:cs typeface="Times New Roman" pitchFamily="18" charset="0"/>
              </a:rPr>
              <a:t>(g)+ 1/2O</a:t>
            </a:r>
            <a:r>
              <a:rPr kumimoji="1" lang="en-US" altLang="zh-CN" sz="3200" baseline="-30000" dirty="0">
                <a:latin typeface="Times New Roman" pitchFamily="18" charset="0"/>
                <a:cs typeface="Times New Roman" pitchFamily="18" charset="0"/>
              </a:rPr>
              <a:t>2</a:t>
            </a:r>
            <a:r>
              <a:rPr kumimoji="1" lang="en-US" altLang="zh-CN" sz="3200" dirty="0">
                <a:latin typeface="Times New Roman" pitchFamily="18" charset="0"/>
                <a:cs typeface="Times New Roman" pitchFamily="18" charset="0"/>
              </a:rPr>
              <a:t>(g) = H</a:t>
            </a:r>
            <a:r>
              <a:rPr kumimoji="1" lang="en-US" altLang="zh-CN" sz="3200" baseline="-30000" dirty="0">
                <a:latin typeface="Times New Roman" pitchFamily="18" charset="0"/>
                <a:cs typeface="Times New Roman" pitchFamily="18" charset="0"/>
              </a:rPr>
              <a:t>2</a:t>
            </a:r>
            <a:r>
              <a:rPr kumimoji="1" lang="en-US" altLang="zh-CN" sz="3200" dirty="0">
                <a:latin typeface="Times New Roman" pitchFamily="18" charset="0"/>
                <a:cs typeface="Times New Roman" pitchFamily="18" charset="0"/>
              </a:rPr>
              <a:t>O(g)</a:t>
            </a:r>
          </a:p>
          <a:p>
            <a:pPr algn="just" eaLnBrk="0" hangingPunct="0">
              <a:lnSpc>
                <a:spcPct val="110000"/>
              </a:lnSpc>
            </a:pPr>
            <a:r>
              <a:rPr kumimoji="1" lang="en-US" altLang="zh-CN" sz="3200" dirty="0">
                <a:latin typeface="Times New Roman" pitchFamily="18" charset="0"/>
                <a:cs typeface="Times New Roman" pitchFamily="18" charset="0"/>
              </a:rPr>
              <a:t>               </a:t>
            </a:r>
            <a:r>
              <a:rPr kumimoji="1" lang="en-US" altLang="zh-CN" sz="3200" dirty="0" err="1">
                <a:latin typeface="Times New Roman" pitchFamily="18" charset="0"/>
                <a:cs typeface="Times New Roman" pitchFamily="18" charset="0"/>
              </a:rPr>
              <a:t>Δ</a:t>
            </a:r>
            <a:r>
              <a:rPr kumimoji="1" lang="en-US" altLang="zh-CN" sz="3200" i="1" dirty="0" err="1">
                <a:latin typeface="Times New Roman" pitchFamily="18" charset="0"/>
                <a:cs typeface="Times New Roman" pitchFamily="18" charset="0"/>
              </a:rPr>
              <a:t>n</a:t>
            </a:r>
            <a:r>
              <a:rPr kumimoji="1" lang="en-US" altLang="zh-CN" sz="3200" dirty="0">
                <a:latin typeface="Times New Roman" pitchFamily="18" charset="0"/>
                <a:cs typeface="Times New Roman" pitchFamily="18" charset="0"/>
              </a:rPr>
              <a:t> = - 0.5mol</a:t>
            </a:r>
            <a:r>
              <a:rPr kumimoji="1" lang="zh-CN" altLang="en-US" sz="3200" dirty="0">
                <a:latin typeface="Times New Roman" pitchFamily="18" charset="0"/>
              </a:rPr>
              <a:t>，</a:t>
            </a:r>
            <a:endParaRPr kumimoji="1" lang="zh-CN" altLang="en-US" sz="3200" dirty="0">
              <a:latin typeface="Times New Roman" pitchFamily="18" charset="0"/>
              <a:cs typeface="Times New Roman" pitchFamily="18" charset="0"/>
            </a:endParaRPr>
          </a:p>
          <a:p>
            <a:pPr algn="just" eaLnBrk="0" hangingPunct="0">
              <a:lnSpc>
                <a:spcPct val="110000"/>
              </a:lnSpc>
            </a:pPr>
            <a:r>
              <a:rPr kumimoji="1" lang="zh-CN" altLang="en-US" sz="3200" dirty="0">
                <a:latin typeface="Times New Roman" pitchFamily="18" charset="0"/>
              </a:rPr>
              <a:t>    ∴</a:t>
            </a:r>
            <a:r>
              <a:rPr kumimoji="1" lang="zh-CN" altLang="en-US" sz="3200" dirty="0">
                <a:latin typeface="Times New Roman" pitchFamily="18" charset="0"/>
                <a:cs typeface="Times New Roman" pitchFamily="18" charset="0"/>
              </a:rPr>
              <a:t> </a:t>
            </a:r>
            <a:r>
              <a:rPr kumimoji="1" lang="en-US" altLang="zh-CN" sz="3200" i="1" dirty="0" err="1">
                <a:latin typeface="Times New Roman" pitchFamily="18" charset="0"/>
                <a:cs typeface="Times New Roman" pitchFamily="18" charset="0"/>
              </a:rPr>
              <a:t>pΔV</a:t>
            </a:r>
            <a:r>
              <a:rPr kumimoji="1" lang="en-US" altLang="zh-CN" sz="3200" i="1" dirty="0">
                <a:latin typeface="Times New Roman" pitchFamily="18" charset="0"/>
                <a:cs typeface="Times New Roman" pitchFamily="18" charset="0"/>
              </a:rPr>
              <a:t> = </a:t>
            </a:r>
            <a:r>
              <a:rPr kumimoji="1" lang="en-US" altLang="zh-CN" dirty="0" err="1" smtClean="0">
                <a:latin typeface="Times New Roman" pitchFamily="18" charset="0"/>
              </a:rPr>
              <a:t>Δ</a:t>
            </a:r>
            <a:r>
              <a:rPr kumimoji="1" lang="en-US" altLang="zh-CN" i="1" dirty="0" err="1" smtClean="0">
                <a:latin typeface="Times New Roman" pitchFamily="18" charset="0"/>
              </a:rPr>
              <a:t>n</a:t>
            </a:r>
            <a:r>
              <a:rPr kumimoji="1" lang="en-US" altLang="zh-CN" sz="3200" i="1" dirty="0" err="1" smtClean="0">
                <a:latin typeface="Times New Roman" pitchFamily="18" charset="0"/>
                <a:cs typeface="Times New Roman" pitchFamily="18" charset="0"/>
              </a:rPr>
              <a:t>RT</a:t>
            </a:r>
            <a:r>
              <a:rPr kumimoji="1" lang="en-US" altLang="zh-CN" sz="3200" dirty="0" smtClean="0">
                <a:latin typeface="Times New Roman" pitchFamily="18" charset="0"/>
                <a:cs typeface="Times New Roman" pitchFamily="18" charset="0"/>
              </a:rPr>
              <a:t> </a:t>
            </a:r>
            <a:endParaRPr kumimoji="1" lang="en-US" altLang="zh-CN" sz="3200" dirty="0">
              <a:latin typeface="Times New Roman" pitchFamily="18" charset="0"/>
              <a:cs typeface="Times New Roman" pitchFamily="18" charset="0"/>
            </a:endParaRPr>
          </a:p>
          <a:p>
            <a:pPr algn="just" eaLnBrk="0" hangingPunct="0">
              <a:lnSpc>
                <a:spcPct val="110000"/>
              </a:lnSpc>
            </a:pPr>
            <a:r>
              <a:rPr kumimoji="1" lang="en-US" altLang="zh-CN" sz="3200" dirty="0">
                <a:latin typeface="Times New Roman" pitchFamily="18" charset="0"/>
                <a:cs typeface="Times New Roman" pitchFamily="18" charset="0"/>
              </a:rPr>
              <a:t>                   = - 0.5 </a:t>
            </a:r>
            <a:r>
              <a:rPr kumimoji="1" lang="en-US" altLang="zh-CN" sz="3200" dirty="0">
                <a:latin typeface="Times New Roman" pitchFamily="18" charset="0"/>
                <a:cs typeface="Times New Roman" pitchFamily="18" charset="0"/>
                <a:sym typeface="Symbol" pitchFamily="18" charset="2"/>
              </a:rPr>
              <a:t></a:t>
            </a:r>
            <a:r>
              <a:rPr kumimoji="1" lang="en-US" altLang="zh-CN" sz="3200" dirty="0">
                <a:latin typeface="Times New Roman" pitchFamily="18" charset="0"/>
                <a:cs typeface="Times New Roman" pitchFamily="18" charset="0"/>
              </a:rPr>
              <a:t> 8.314 </a:t>
            </a:r>
            <a:r>
              <a:rPr kumimoji="1" lang="en-US" altLang="zh-CN" sz="3200" dirty="0">
                <a:latin typeface="Times New Roman" pitchFamily="18" charset="0"/>
                <a:cs typeface="Times New Roman" pitchFamily="18" charset="0"/>
                <a:sym typeface="Symbol" pitchFamily="18" charset="2"/>
              </a:rPr>
              <a:t></a:t>
            </a:r>
            <a:r>
              <a:rPr kumimoji="1" lang="en-US" altLang="zh-CN" sz="3200" dirty="0">
                <a:latin typeface="Times New Roman" pitchFamily="18" charset="0"/>
                <a:cs typeface="Times New Roman" pitchFamily="18" charset="0"/>
              </a:rPr>
              <a:t> 373</a:t>
            </a:r>
          </a:p>
          <a:p>
            <a:pPr algn="just" eaLnBrk="0" hangingPunct="0">
              <a:lnSpc>
                <a:spcPct val="110000"/>
              </a:lnSpc>
            </a:pPr>
            <a:r>
              <a:rPr kumimoji="1" lang="en-US" altLang="zh-CN" sz="3200" dirty="0">
                <a:latin typeface="Times New Roman" pitchFamily="18" charset="0"/>
                <a:cs typeface="Times New Roman" pitchFamily="18" charset="0"/>
              </a:rPr>
              <a:t>                   = - 1.55 kJ · </a:t>
            </a:r>
            <a:r>
              <a:rPr kumimoji="1" lang="en-US" altLang="zh-CN" sz="3200" dirty="0" err="1">
                <a:latin typeface="Times New Roman" pitchFamily="18" charset="0"/>
                <a:cs typeface="Times New Roman" pitchFamily="18" charset="0"/>
              </a:rPr>
              <a:t>mol</a:t>
            </a:r>
            <a:r>
              <a:rPr kumimoji="1" lang="en-US" altLang="zh-CN" sz="3200" dirty="0">
                <a:latin typeface="Times New Roman" pitchFamily="18" charset="0"/>
                <a:cs typeface="Times New Roman" pitchFamily="18" charset="0"/>
              </a:rPr>
              <a:t> </a:t>
            </a:r>
            <a:r>
              <a:rPr kumimoji="1" lang="en-US" altLang="zh-CN" sz="3200" baseline="30000" dirty="0">
                <a:latin typeface="Times New Roman" pitchFamily="18" charset="0"/>
                <a:cs typeface="Times New Roman" pitchFamily="18" charset="0"/>
              </a:rPr>
              <a:t>– 1</a:t>
            </a:r>
            <a:endParaRPr kumimoji="1" lang="en-US" altLang="zh-CN" sz="3200" dirty="0">
              <a:latin typeface="Times New Roman" pitchFamily="18" charset="0"/>
              <a:cs typeface="Times New Roman" pitchFamily="18" charset="0"/>
            </a:endParaRPr>
          </a:p>
          <a:p>
            <a:pPr algn="just" eaLnBrk="0" hangingPunct="0">
              <a:lnSpc>
                <a:spcPct val="110000"/>
              </a:lnSpc>
            </a:pPr>
            <a:r>
              <a:rPr kumimoji="1" lang="en-US" altLang="zh-CN" sz="3200" dirty="0">
                <a:latin typeface="Times New Roman" pitchFamily="18" charset="0"/>
              </a:rPr>
              <a:t>    ∵      </a:t>
            </a:r>
            <a:r>
              <a:rPr kumimoji="1" lang="en-US" altLang="zh-CN" sz="3200" i="1" dirty="0" err="1">
                <a:solidFill>
                  <a:schemeClr val="tx1"/>
                </a:solidFill>
                <a:latin typeface="Times New Roman" pitchFamily="18" charset="0"/>
                <a:sym typeface="Symbol" pitchFamily="18" charset="2"/>
              </a:rPr>
              <a:t>Q</a:t>
            </a:r>
            <a:r>
              <a:rPr kumimoji="1" lang="en-US" altLang="zh-CN" sz="3200" i="1" baseline="-25000" dirty="0" err="1">
                <a:solidFill>
                  <a:schemeClr val="tx1"/>
                </a:solidFill>
                <a:latin typeface="Times New Roman" pitchFamily="18" charset="0"/>
                <a:sym typeface="Symbol" pitchFamily="18" charset="2"/>
              </a:rPr>
              <a:t>p</a:t>
            </a:r>
            <a:r>
              <a:rPr kumimoji="1" lang="en-US" altLang="zh-CN" sz="3200" i="1" dirty="0">
                <a:solidFill>
                  <a:schemeClr val="tx1"/>
                </a:solidFill>
                <a:latin typeface="Times New Roman" pitchFamily="18" charset="0"/>
                <a:sym typeface="Symbol" pitchFamily="18" charset="2"/>
              </a:rPr>
              <a:t> = Q</a:t>
            </a:r>
            <a:r>
              <a:rPr kumimoji="1" lang="en-US" altLang="zh-CN" sz="3200" i="1" baseline="-25000" dirty="0">
                <a:solidFill>
                  <a:schemeClr val="tx1"/>
                </a:solidFill>
                <a:latin typeface="Times New Roman" pitchFamily="18" charset="0"/>
                <a:sym typeface="Symbol" pitchFamily="18" charset="2"/>
              </a:rPr>
              <a:t>v</a:t>
            </a:r>
            <a:r>
              <a:rPr kumimoji="1" lang="en-US" altLang="zh-CN" sz="3200" i="1" dirty="0">
                <a:solidFill>
                  <a:schemeClr val="tx1"/>
                </a:solidFill>
                <a:latin typeface="Times New Roman" pitchFamily="18" charset="0"/>
                <a:sym typeface="Symbol" pitchFamily="18" charset="2"/>
              </a:rPr>
              <a:t> + </a:t>
            </a:r>
            <a:r>
              <a:rPr kumimoji="1" lang="en-US" altLang="zh-CN" sz="3200" i="1" dirty="0" err="1">
                <a:solidFill>
                  <a:schemeClr val="tx1"/>
                </a:solidFill>
                <a:latin typeface="Times New Roman" pitchFamily="18" charset="0"/>
                <a:sym typeface="Symbol" pitchFamily="18" charset="2"/>
              </a:rPr>
              <a:t>nRT</a:t>
            </a:r>
            <a:r>
              <a:rPr kumimoji="1" lang="en-US" altLang="zh-CN" sz="3200" dirty="0">
                <a:solidFill>
                  <a:srgbClr val="FF0000"/>
                </a:solidFill>
                <a:latin typeface="Times New Roman" pitchFamily="18" charset="0"/>
                <a:sym typeface="Symbol" pitchFamily="18" charset="2"/>
              </a:rPr>
              <a:t> </a:t>
            </a:r>
            <a:endParaRPr kumimoji="1" lang="en-US" altLang="zh-CN" sz="3200" dirty="0">
              <a:solidFill>
                <a:srgbClr val="FF0000"/>
              </a:solidFill>
              <a:latin typeface="Times New Roman" pitchFamily="18" charset="0"/>
              <a:cs typeface="Times New Roman" pitchFamily="18" charset="0"/>
            </a:endParaRPr>
          </a:p>
          <a:p>
            <a:pPr algn="just" eaLnBrk="0" hangingPunct="0">
              <a:lnSpc>
                <a:spcPct val="110000"/>
              </a:lnSpc>
            </a:pPr>
            <a:r>
              <a:rPr kumimoji="1" lang="en-US" altLang="zh-CN" sz="3200" dirty="0">
                <a:latin typeface="Times New Roman" pitchFamily="18" charset="0"/>
              </a:rPr>
              <a:t>    ∴     </a:t>
            </a:r>
            <a:r>
              <a:rPr kumimoji="1" lang="en-US" altLang="zh-CN" sz="3200" i="1" dirty="0">
                <a:solidFill>
                  <a:schemeClr val="tx1"/>
                </a:solidFill>
                <a:latin typeface="Times New Roman" pitchFamily="18" charset="0"/>
                <a:sym typeface="Symbol" pitchFamily="18" charset="2"/>
              </a:rPr>
              <a:t>Q</a:t>
            </a:r>
            <a:r>
              <a:rPr kumimoji="1" lang="en-US" altLang="zh-CN" sz="3200" i="1" baseline="-25000" dirty="0">
                <a:solidFill>
                  <a:schemeClr val="tx1"/>
                </a:solidFill>
                <a:latin typeface="Times New Roman" pitchFamily="18" charset="0"/>
                <a:sym typeface="Symbol" pitchFamily="18" charset="2"/>
              </a:rPr>
              <a:t>v</a:t>
            </a:r>
            <a:r>
              <a:rPr kumimoji="1" lang="en-US" altLang="zh-CN" sz="3200" dirty="0">
                <a:solidFill>
                  <a:schemeClr val="tx1"/>
                </a:solidFill>
                <a:latin typeface="Times New Roman" pitchFamily="18" charset="0"/>
              </a:rPr>
              <a:t>  </a:t>
            </a:r>
            <a:r>
              <a:rPr kumimoji="1" lang="en-US" altLang="zh-CN" sz="3200" i="1" dirty="0">
                <a:solidFill>
                  <a:schemeClr val="tx1"/>
                </a:solidFill>
                <a:latin typeface="Times New Roman" pitchFamily="18" charset="0"/>
                <a:cs typeface="Times New Roman" pitchFamily="18" charset="0"/>
              </a:rPr>
              <a:t>= </a:t>
            </a:r>
            <a:r>
              <a:rPr kumimoji="1" lang="en-US" altLang="zh-CN" sz="3200" i="1" dirty="0" err="1">
                <a:solidFill>
                  <a:schemeClr val="tx1"/>
                </a:solidFill>
                <a:latin typeface="Times New Roman" pitchFamily="18" charset="0"/>
                <a:sym typeface="Symbol" pitchFamily="18" charset="2"/>
              </a:rPr>
              <a:t>Q</a:t>
            </a:r>
            <a:r>
              <a:rPr kumimoji="1" lang="en-US" altLang="zh-CN" sz="3200" i="1" baseline="-25000" dirty="0" err="1">
                <a:solidFill>
                  <a:schemeClr val="tx1"/>
                </a:solidFill>
                <a:latin typeface="Times New Roman" pitchFamily="18" charset="0"/>
                <a:sym typeface="Symbol" pitchFamily="18" charset="2"/>
              </a:rPr>
              <a:t>p</a:t>
            </a:r>
            <a:r>
              <a:rPr kumimoji="1" lang="en-US" altLang="zh-CN" sz="3200" i="1" dirty="0">
                <a:solidFill>
                  <a:schemeClr val="tx1"/>
                </a:solidFill>
                <a:latin typeface="Times New Roman" pitchFamily="18" charset="0"/>
                <a:cs typeface="Times New Roman" pitchFamily="18" charset="0"/>
              </a:rPr>
              <a:t>  – </a:t>
            </a:r>
            <a:r>
              <a:rPr kumimoji="1" lang="en-US" altLang="zh-CN" sz="3200" i="1" dirty="0">
                <a:solidFill>
                  <a:schemeClr val="tx1"/>
                </a:solidFill>
                <a:latin typeface="Times New Roman" pitchFamily="18" charset="0"/>
                <a:sym typeface="Symbol" pitchFamily="18" charset="2"/>
              </a:rPr>
              <a:t></a:t>
            </a:r>
            <a:r>
              <a:rPr kumimoji="1" lang="en-US" altLang="zh-CN" sz="3200" i="1" dirty="0" err="1">
                <a:solidFill>
                  <a:schemeClr val="tx1"/>
                </a:solidFill>
                <a:latin typeface="Times New Roman" pitchFamily="18" charset="0"/>
                <a:sym typeface="Symbol" pitchFamily="18" charset="2"/>
              </a:rPr>
              <a:t>nRT</a:t>
            </a:r>
            <a:r>
              <a:rPr kumimoji="1" lang="en-US" altLang="zh-CN" sz="3200" dirty="0">
                <a:solidFill>
                  <a:srgbClr val="FF0000"/>
                </a:solidFill>
                <a:latin typeface="Times New Roman" pitchFamily="18" charset="0"/>
                <a:sym typeface="Symbol" pitchFamily="18" charset="2"/>
              </a:rPr>
              <a:t> </a:t>
            </a:r>
            <a:endParaRPr kumimoji="1" lang="en-US" altLang="zh-CN" sz="3200" i="1" dirty="0">
              <a:latin typeface="Times New Roman" pitchFamily="18" charset="0"/>
              <a:cs typeface="Times New Roman" pitchFamily="18" charset="0"/>
            </a:endParaRPr>
          </a:p>
          <a:p>
            <a:pPr algn="just" eaLnBrk="0" hangingPunct="0">
              <a:lnSpc>
                <a:spcPct val="110000"/>
              </a:lnSpc>
            </a:pPr>
            <a:r>
              <a:rPr kumimoji="1" lang="en-US" altLang="zh-CN" sz="3200" dirty="0">
                <a:latin typeface="Times New Roman" pitchFamily="18" charset="0"/>
                <a:cs typeface="Times New Roman" pitchFamily="18" charset="0"/>
              </a:rPr>
              <a:t>                    = - 241.9 – (-1.55) </a:t>
            </a:r>
          </a:p>
          <a:p>
            <a:pPr algn="just" eaLnBrk="0" hangingPunct="0">
              <a:lnSpc>
                <a:spcPct val="110000"/>
              </a:lnSpc>
            </a:pPr>
            <a:r>
              <a:rPr kumimoji="1" lang="en-US" altLang="zh-CN" sz="3200" dirty="0">
                <a:latin typeface="Times New Roman" pitchFamily="18" charset="0"/>
                <a:cs typeface="Times New Roman" pitchFamily="18" charset="0"/>
              </a:rPr>
              <a:t>                    =  - 240.35 kJ · </a:t>
            </a:r>
            <a:r>
              <a:rPr kumimoji="1" lang="en-US" altLang="zh-CN" sz="3200" dirty="0" err="1">
                <a:latin typeface="Times New Roman" pitchFamily="18" charset="0"/>
                <a:cs typeface="Times New Roman" pitchFamily="18" charset="0"/>
              </a:rPr>
              <a:t>mol</a:t>
            </a:r>
            <a:r>
              <a:rPr kumimoji="1" lang="en-US" altLang="zh-CN" sz="3200" dirty="0">
                <a:latin typeface="Times New Roman" pitchFamily="18" charset="0"/>
                <a:cs typeface="Times New Roman" pitchFamily="18" charset="0"/>
              </a:rPr>
              <a:t> </a:t>
            </a:r>
            <a:r>
              <a:rPr kumimoji="1" lang="en-US" altLang="zh-CN" sz="3200" baseline="30000" dirty="0">
                <a:latin typeface="Times New Roman" pitchFamily="18" charset="0"/>
                <a:cs typeface="Times New Roman" pitchFamily="18" charset="0"/>
              </a:rPr>
              <a:t>– 1</a:t>
            </a:r>
            <a:endParaRPr lang="en-US" altLang="zh-CN" sz="2400" dirty="0">
              <a:latin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7F3588A-0ADD-479A-8D49-77CB015BC802}" type="slidenum">
              <a:rPr lang="en-US" altLang="zh-CN"/>
              <a:pPr/>
              <a:t>39</a:t>
            </a:fld>
            <a:endParaRPr lang="en-US" altLang="zh-CN"/>
          </a:p>
        </p:txBody>
      </p:sp>
      <p:sp>
        <p:nvSpPr>
          <p:cNvPr id="119810" name="Rectangle 2"/>
          <p:cNvSpPr>
            <a:spLocks noGrp="1" noRot="1" noChangeArrowheads="1"/>
          </p:cNvSpPr>
          <p:nvPr>
            <p:ph type="title"/>
          </p:nvPr>
        </p:nvSpPr>
        <p:spPr>
          <a:xfrm>
            <a:off x="611188" y="1268413"/>
            <a:ext cx="7993062" cy="727075"/>
          </a:xfrm>
        </p:spPr>
        <p:txBody>
          <a:bodyPr/>
          <a:lstStyle/>
          <a:p>
            <a:pPr algn="l"/>
            <a:r>
              <a:rPr lang="zh-CN" altLang="en-US" sz="3600" b="1" dirty="0">
                <a:latin typeface="Times New Roman" pitchFamily="18" charset="0"/>
                <a:ea typeface="黑体" pitchFamily="2" charset="-122"/>
              </a:rPr>
              <a:t>二、反应进度概念</a:t>
            </a:r>
          </a:p>
        </p:txBody>
      </p:sp>
      <p:sp>
        <p:nvSpPr>
          <p:cNvPr id="119813" name="Rectangle 5"/>
          <p:cNvSpPr>
            <a:spLocks noGrp="1" noRot="1" noChangeArrowheads="1"/>
          </p:cNvSpPr>
          <p:nvPr>
            <p:ph type="body" idx="1"/>
          </p:nvPr>
        </p:nvSpPr>
        <p:spPr>
          <a:xfrm>
            <a:off x="611188" y="2133600"/>
            <a:ext cx="7993062" cy="2606675"/>
          </a:xfrm>
          <a:noFill/>
        </p:spPr>
        <p:txBody>
          <a:bodyPr lIns="0" tIns="0" rIns="0" bIns="0">
            <a:spAutoFit/>
          </a:bodyPr>
          <a:lstStyle/>
          <a:p>
            <a:pPr fontAlgn="ctr">
              <a:lnSpc>
                <a:spcPct val="110000"/>
              </a:lnSpc>
            </a:pPr>
            <a:r>
              <a:rPr kumimoji="1" lang="zh-CN" altLang="en-US" sz="2800" b="1">
                <a:solidFill>
                  <a:srgbClr val="000000"/>
                </a:solidFill>
                <a:latin typeface="Times New Roman" pitchFamily="18" charset="0"/>
                <a:sym typeface="Symbol" pitchFamily="18" charset="2"/>
              </a:rPr>
              <a:t>煤炭燃烧中的重要反应</a:t>
            </a:r>
            <a:r>
              <a:rPr kumimoji="1" lang="en-US" altLang="zh-CN" sz="2800" b="1">
                <a:solidFill>
                  <a:srgbClr val="000000"/>
                </a:solidFill>
                <a:latin typeface="Times New Roman" pitchFamily="18" charset="0"/>
                <a:sym typeface="Symbol" pitchFamily="18" charset="2"/>
              </a:rPr>
              <a:t>:</a:t>
            </a:r>
          </a:p>
          <a:p>
            <a:pPr fontAlgn="ctr">
              <a:lnSpc>
                <a:spcPct val="110000"/>
              </a:lnSpc>
              <a:buFont typeface="Wingdings" pitchFamily="2" charset="2"/>
              <a:buNone/>
            </a:pPr>
            <a:r>
              <a:rPr kumimoji="1" lang="en-US" altLang="zh-CN" sz="2800" b="1">
                <a:solidFill>
                  <a:srgbClr val="000000"/>
                </a:solidFill>
                <a:latin typeface="Times New Roman" pitchFamily="18" charset="0"/>
                <a:sym typeface="Symbol" pitchFamily="18" charset="2"/>
              </a:rPr>
              <a:t>                         C + O</a:t>
            </a:r>
            <a:r>
              <a:rPr kumimoji="1" lang="en-US" altLang="zh-CN" sz="2800" b="1" baseline="-25000">
                <a:solidFill>
                  <a:srgbClr val="000000"/>
                </a:solidFill>
                <a:latin typeface="Times New Roman" pitchFamily="18" charset="0"/>
                <a:sym typeface="Symbol" pitchFamily="18" charset="2"/>
              </a:rPr>
              <a:t>2</a:t>
            </a:r>
            <a:r>
              <a:rPr kumimoji="1" lang="en-US" altLang="zh-CN" sz="2800" b="1">
                <a:solidFill>
                  <a:srgbClr val="000000"/>
                </a:solidFill>
                <a:latin typeface="Times New Roman" pitchFamily="18" charset="0"/>
                <a:sym typeface="Symbol" pitchFamily="18" charset="2"/>
              </a:rPr>
              <a:t> —— CO</a:t>
            </a:r>
            <a:r>
              <a:rPr kumimoji="1" lang="en-US" altLang="zh-CN" sz="2800" b="1" baseline="-25000">
                <a:solidFill>
                  <a:srgbClr val="000000"/>
                </a:solidFill>
                <a:latin typeface="Times New Roman" pitchFamily="18" charset="0"/>
                <a:sym typeface="Symbol" pitchFamily="18" charset="2"/>
              </a:rPr>
              <a:t>2</a:t>
            </a:r>
          </a:p>
          <a:p>
            <a:pPr fontAlgn="ctr">
              <a:lnSpc>
                <a:spcPct val="110000"/>
              </a:lnSpc>
              <a:buFont typeface="Wingdings" pitchFamily="2" charset="2"/>
              <a:buNone/>
            </a:pPr>
            <a:r>
              <a:rPr kumimoji="1" lang="en-US" altLang="zh-CN" sz="2800" b="1">
                <a:solidFill>
                  <a:srgbClr val="000000"/>
                </a:solidFill>
                <a:latin typeface="Times New Roman" pitchFamily="18" charset="0"/>
                <a:sym typeface="Symbol" pitchFamily="18" charset="2"/>
              </a:rPr>
              <a:t>    </a:t>
            </a:r>
            <a:r>
              <a:rPr kumimoji="1" lang="zh-CN" altLang="en-US" sz="2800" b="1">
                <a:solidFill>
                  <a:srgbClr val="000000"/>
                </a:solidFill>
                <a:latin typeface="Times New Roman" pitchFamily="18" charset="0"/>
                <a:sym typeface="Symbol" pitchFamily="18" charset="2"/>
              </a:rPr>
              <a:t>是放热反应，放热多少和反应掉多少煤炭有关。</a:t>
            </a:r>
          </a:p>
          <a:p>
            <a:pPr fontAlgn="ctr">
              <a:lnSpc>
                <a:spcPct val="110000"/>
              </a:lnSpc>
              <a:buFont typeface="Wingdings" pitchFamily="2" charset="2"/>
              <a:buNone/>
            </a:pPr>
            <a:r>
              <a:rPr kumimoji="1" lang="zh-CN" altLang="en-US" sz="2800" b="1">
                <a:solidFill>
                  <a:srgbClr val="000000"/>
                </a:solidFill>
                <a:latin typeface="Times New Roman" pitchFamily="18" charset="0"/>
                <a:sym typeface="Symbol" pitchFamily="18" charset="2"/>
              </a:rPr>
              <a:t>           因此要规定一个物理量，表明反应进行多少，以便计算反应热。</a:t>
            </a:r>
            <a:endParaRPr lang="zh-CN" altLang="en-US" sz="2800" b="1">
              <a:solidFill>
                <a:srgbClr val="000000"/>
              </a:solidFill>
              <a:latin typeface="Times New Roman" pitchFamily="18" charset="0"/>
            </a:endParaRPr>
          </a:p>
        </p:txBody>
      </p:sp>
      <p:sp>
        <p:nvSpPr>
          <p:cNvPr id="119816" name="Rectangle 8"/>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dirty="0">
                <a:latin typeface="Times New Roman" pitchFamily="18" charset="0"/>
                <a:ea typeface="黑体" pitchFamily="2" charset="-122"/>
              </a:rPr>
              <a:t>2.3</a:t>
            </a:r>
            <a:r>
              <a:rPr lang="en-US" altLang="zh-CN" sz="4000" dirty="0">
                <a:latin typeface="黑体" pitchFamily="2" charset="-122"/>
                <a:ea typeface="黑体" pitchFamily="2" charset="-122"/>
              </a:rPr>
              <a:t> </a:t>
            </a:r>
            <a:r>
              <a:rPr lang="zh-CN" altLang="en-US" sz="4000" dirty="0">
                <a:latin typeface="黑体" pitchFamily="2" charset="-122"/>
                <a:ea typeface="黑体" pitchFamily="2" charset="-122"/>
              </a:rPr>
              <a:t>化学反应的热效应</a:t>
            </a:r>
            <a:r>
              <a:rPr lang="zh-CN" altLang="en-US" sz="4000" b="0" dirty="0">
                <a:latin typeface="黑体" pitchFamily="2" charset="-122"/>
                <a:ea typeface="黑体" pitchFamily="2" charset="-122"/>
              </a:rPr>
              <a:t> </a:t>
            </a:r>
          </a:p>
        </p:txBody>
      </p:sp>
      <p:sp>
        <p:nvSpPr>
          <p:cNvPr id="119817" name="Line 9"/>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3203A3D-6764-4457-A2A8-31A3E0EA20C3}" type="slidenum">
              <a:rPr lang="en-US" altLang="zh-CN"/>
              <a:pPr/>
              <a:t>4</a:t>
            </a:fld>
            <a:endParaRPr lang="en-US" altLang="zh-CN"/>
          </a:p>
        </p:txBody>
      </p:sp>
      <p:sp>
        <p:nvSpPr>
          <p:cNvPr id="2050" name="Rectangle 2"/>
          <p:cNvSpPr>
            <a:spLocks noGrp="1" noRot="1" noChangeArrowheads="1"/>
          </p:cNvSpPr>
          <p:nvPr>
            <p:ph type="title"/>
          </p:nvPr>
        </p:nvSpPr>
        <p:spPr>
          <a:xfrm>
            <a:off x="323850" y="469900"/>
            <a:ext cx="8540750" cy="655638"/>
          </a:xfrm>
        </p:spPr>
        <p:txBody>
          <a:bodyPr/>
          <a:lstStyle/>
          <a:p>
            <a:r>
              <a:rPr lang="zh-CN" altLang="en-US" sz="4000" b="1" dirty="0" smtClean="0">
                <a:latin typeface="Times New Roman" panose="02020603050405020304" pitchFamily="18" charset="0"/>
                <a:ea typeface="黑体" pitchFamily="2" charset="-122"/>
                <a:cs typeface="Times New Roman" panose="02020603050405020304" pitchFamily="18" charset="0"/>
              </a:rPr>
              <a:t>引  言</a:t>
            </a:r>
            <a:endParaRPr lang="zh-CN" altLang="en-US" sz="4000" b="1" dirty="0">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Rot="1" noChangeArrowheads="1"/>
          </p:cNvSpPr>
          <p:nvPr>
            <p:ph idx="1"/>
          </p:nvPr>
        </p:nvSpPr>
        <p:spPr>
          <a:xfrm>
            <a:off x="648494" y="1484784"/>
            <a:ext cx="7920037" cy="4680545"/>
          </a:xfrm>
        </p:spPr>
        <p:txBody>
          <a:bodyPr/>
          <a:lstStyle/>
          <a:p>
            <a:pPr>
              <a:buSzPct val="90000"/>
              <a:buFont typeface="Wingdings" pitchFamily="2" charset="2"/>
              <a:buChar char="Ø"/>
            </a:pPr>
            <a:r>
              <a:rPr lang="zh-CN" altLang="en-US" b="1" dirty="0" smtClean="0">
                <a:latin typeface="黑体" pitchFamily="49" charset="-122"/>
                <a:ea typeface="黑体" pitchFamily="49" charset="-122"/>
              </a:rPr>
              <a:t>化学研究</a:t>
            </a:r>
            <a:endParaRPr lang="en-US" altLang="zh-CN" b="1" dirty="0" smtClean="0">
              <a:latin typeface="黑体" pitchFamily="49" charset="-122"/>
              <a:ea typeface="黑体" pitchFamily="49" charset="-122"/>
            </a:endParaRPr>
          </a:p>
          <a:p>
            <a:pPr lvl="1">
              <a:buClr>
                <a:schemeClr val="accent5">
                  <a:lumMod val="50000"/>
                </a:schemeClr>
              </a:buClr>
              <a:buSzPct val="90000"/>
              <a:buFont typeface="Wingdings" pitchFamily="2" charset="2"/>
              <a:buChar char="Ø"/>
            </a:pPr>
            <a:r>
              <a:rPr lang="zh-CN" altLang="en-US" b="1" dirty="0" smtClean="0">
                <a:solidFill>
                  <a:srgbClr val="000000"/>
                </a:solidFill>
                <a:latin typeface="+mn-ea"/>
              </a:rPr>
              <a:t>结构组成：原子结构；分子结构；宏观物质</a:t>
            </a:r>
            <a:endParaRPr lang="en-US" altLang="zh-CN" b="1" dirty="0" smtClean="0">
              <a:solidFill>
                <a:srgbClr val="000000"/>
              </a:solidFill>
              <a:latin typeface="+mn-ea"/>
            </a:endParaRPr>
          </a:p>
          <a:p>
            <a:pPr lvl="1">
              <a:buClr>
                <a:schemeClr val="accent5">
                  <a:lumMod val="50000"/>
                </a:schemeClr>
              </a:buClr>
              <a:buSzPct val="90000"/>
              <a:buFont typeface="Wingdings" pitchFamily="2" charset="2"/>
              <a:buChar char="Ø"/>
            </a:pPr>
            <a:r>
              <a:rPr lang="zh-CN" altLang="en-US" b="1" dirty="0" smtClean="0">
                <a:solidFill>
                  <a:srgbClr val="000000"/>
                </a:solidFill>
                <a:latin typeface="+mn-ea"/>
              </a:rPr>
              <a:t>性质应用：描述变化规律；推测变化结果</a:t>
            </a:r>
            <a:endParaRPr lang="en-US" altLang="zh-CN" b="1" dirty="0" smtClean="0">
              <a:solidFill>
                <a:srgbClr val="000000"/>
              </a:solidFill>
              <a:latin typeface="+mn-ea"/>
            </a:endParaRPr>
          </a:p>
          <a:p>
            <a:pPr>
              <a:buSzPct val="90000"/>
              <a:buFont typeface="Wingdings" pitchFamily="2" charset="2"/>
              <a:buChar char="Ø"/>
            </a:pPr>
            <a:r>
              <a:rPr lang="zh-CN" altLang="en-US" b="1" dirty="0" smtClean="0">
                <a:latin typeface="黑体" pitchFamily="49" charset="-122"/>
                <a:ea typeface="黑体" pitchFamily="49" charset="-122"/>
              </a:rPr>
              <a:t>化学性质</a:t>
            </a:r>
            <a:r>
              <a:rPr lang="zh-CN" altLang="en-US" b="1" dirty="0">
                <a:latin typeface="黑体" pitchFamily="49" charset="-122"/>
                <a:ea typeface="黑体" pitchFamily="49" charset="-122"/>
              </a:rPr>
              <a:t>（</a:t>
            </a:r>
            <a:r>
              <a:rPr lang="zh-CN" altLang="en-US" b="1" dirty="0" smtClean="0">
                <a:latin typeface="黑体" pitchFamily="49" charset="-122"/>
                <a:ea typeface="黑体" pitchFamily="49" charset="-122"/>
              </a:rPr>
              <a:t>反应方程式）</a:t>
            </a:r>
            <a:endParaRPr lang="en-US" altLang="zh-CN" b="1" dirty="0" smtClean="0">
              <a:latin typeface="黑体" pitchFamily="49" charset="-122"/>
              <a:ea typeface="黑体" pitchFamily="49" charset="-122"/>
            </a:endParaRPr>
          </a:p>
          <a:p>
            <a:pPr lvl="1">
              <a:buClr>
                <a:schemeClr val="accent6"/>
              </a:buClr>
              <a:buSzPct val="90000"/>
              <a:buFont typeface="Wingdings" pitchFamily="2" charset="2"/>
              <a:buChar char="Ø"/>
            </a:pPr>
            <a:r>
              <a:rPr lang="zh-CN" altLang="en-US" b="1" dirty="0" smtClean="0">
                <a:solidFill>
                  <a:srgbClr val="000000"/>
                </a:solidFill>
                <a:latin typeface="+mn-ea"/>
              </a:rPr>
              <a:t>方向：自发进行方向</a:t>
            </a:r>
            <a:endParaRPr lang="en-US" altLang="zh-CN" b="1" dirty="0" smtClean="0">
              <a:solidFill>
                <a:srgbClr val="000000"/>
              </a:solidFill>
              <a:latin typeface="+mn-ea"/>
            </a:endParaRPr>
          </a:p>
          <a:p>
            <a:pPr lvl="1">
              <a:buClr>
                <a:schemeClr val="accent6"/>
              </a:buClr>
              <a:buSzPct val="90000"/>
              <a:buFont typeface="Wingdings" pitchFamily="2" charset="2"/>
              <a:buChar char="Ø"/>
            </a:pPr>
            <a:r>
              <a:rPr lang="zh-CN" altLang="en-US" b="1" dirty="0" smtClean="0">
                <a:solidFill>
                  <a:srgbClr val="000000"/>
                </a:solidFill>
                <a:latin typeface="+mn-ea"/>
              </a:rPr>
              <a:t>程度：化学平衡</a:t>
            </a:r>
            <a:endParaRPr lang="en-US" altLang="zh-CN" b="1" dirty="0" smtClean="0">
              <a:solidFill>
                <a:srgbClr val="000000"/>
              </a:solidFill>
              <a:latin typeface="+mn-ea"/>
            </a:endParaRPr>
          </a:p>
          <a:p>
            <a:pPr lvl="1">
              <a:buClr>
                <a:schemeClr val="accent6"/>
              </a:buClr>
              <a:buSzPct val="90000"/>
              <a:buFont typeface="Wingdings" pitchFamily="2" charset="2"/>
              <a:buChar char="Ø"/>
            </a:pPr>
            <a:r>
              <a:rPr lang="zh-CN" altLang="en-US" b="1" dirty="0" smtClean="0">
                <a:solidFill>
                  <a:srgbClr val="000000"/>
                </a:solidFill>
                <a:latin typeface="+mn-ea"/>
              </a:rPr>
              <a:t>能量：热效应</a:t>
            </a:r>
            <a:endParaRPr lang="en-US" altLang="zh-CN" b="1" dirty="0">
              <a:solidFill>
                <a:srgbClr val="000000"/>
              </a:solidFill>
              <a:latin typeface="+mn-ea"/>
            </a:endParaRPr>
          </a:p>
          <a:p>
            <a:pPr marL="0" indent="0">
              <a:buSzPct val="90000"/>
              <a:buNone/>
            </a:pPr>
            <a:endParaRPr lang="zh-CN" altLang="en-US" b="1" dirty="0">
              <a:latin typeface="黑体" pitchFamily="49" charset="-122"/>
              <a:ea typeface="黑体" pitchFamily="49" charset="-122"/>
            </a:endParaRPr>
          </a:p>
        </p:txBody>
      </p:sp>
      <p:sp>
        <p:nvSpPr>
          <p:cNvPr id="2052" name="Line 4"/>
          <p:cNvSpPr>
            <a:spLocks noChangeShapeType="1"/>
          </p:cNvSpPr>
          <p:nvPr/>
        </p:nvSpPr>
        <p:spPr bwMode="auto">
          <a:xfrm>
            <a:off x="900113" y="1268413"/>
            <a:ext cx="741680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extLst>
      <p:ext uri="{BB962C8B-B14F-4D97-AF65-F5344CB8AC3E}">
        <p14:creationId xmlns:p14="http://schemas.microsoft.com/office/powerpoint/2010/main" val="296582484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1">
                                            <p:txEl>
                                              <p:pRg st="3" end="3"/>
                                            </p:txEl>
                                          </p:spTgt>
                                        </p:tgtEl>
                                        <p:attrNameLst>
                                          <p:attrName>style.visibility</p:attrName>
                                        </p:attrNameLst>
                                      </p:cBhvr>
                                      <p:to>
                                        <p:strVal val="visible"/>
                                      </p:to>
                                    </p:set>
                                    <p:animEffect transition="in" filter="fade">
                                      <p:cBhvr>
                                        <p:cTn id="7" dur="1000"/>
                                        <p:tgtEl>
                                          <p:spTgt spid="2051">
                                            <p:txEl>
                                              <p:pRg st="3" end="3"/>
                                            </p:txEl>
                                          </p:spTgt>
                                        </p:tgtEl>
                                      </p:cBhvr>
                                    </p:animEffect>
                                    <p:anim calcmode="lin" valueType="num">
                                      <p:cBhvr>
                                        <p:cTn id="8" dur="1000" fill="hold"/>
                                        <p:tgtEl>
                                          <p:spTgt spid="205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051">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1">
                                            <p:txEl>
                                              <p:pRg st="4" end="4"/>
                                            </p:txEl>
                                          </p:spTgt>
                                        </p:tgtEl>
                                        <p:attrNameLst>
                                          <p:attrName>style.visibility</p:attrName>
                                        </p:attrNameLst>
                                      </p:cBhvr>
                                      <p:to>
                                        <p:strVal val="visible"/>
                                      </p:to>
                                    </p:set>
                                    <p:animEffect transition="in" filter="fade">
                                      <p:cBhvr>
                                        <p:cTn id="12" dur="1000"/>
                                        <p:tgtEl>
                                          <p:spTgt spid="2051">
                                            <p:txEl>
                                              <p:pRg st="4" end="4"/>
                                            </p:txEl>
                                          </p:spTgt>
                                        </p:tgtEl>
                                      </p:cBhvr>
                                    </p:animEffect>
                                    <p:anim calcmode="lin" valueType="num">
                                      <p:cBhvr>
                                        <p:cTn id="13" dur="1000" fill="hold"/>
                                        <p:tgtEl>
                                          <p:spTgt spid="2051">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051">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1">
                                            <p:txEl>
                                              <p:pRg st="5" end="5"/>
                                            </p:txEl>
                                          </p:spTgt>
                                        </p:tgtEl>
                                        <p:attrNameLst>
                                          <p:attrName>style.visibility</p:attrName>
                                        </p:attrNameLst>
                                      </p:cBhvr>
                                      <p:to>
                                        <p:strVal val="visible"/>
                                      </p:to>
                                    </p:set>
                                    <p:animEffect transition="in" filter="fade">
                                      <p:cBhvr>
                                        <p:cTn id="17" dur="1000"/>
                                        <p:tgtEl>
                                          <p:spTgt spid="2051">
                                            <p:txEl>
                                              <p:pRg st="5" end="5"/>
                                            </p:txEl>
                                          </p:spTgt>
                                        </p:tgtEl>
                                      </p:cBhvr>
                                    </p:animEffect>
                                    <p:anim calcmode="lin" valueType="num">
                                      <p:cBhvr>
                                        <p:cTn id="18" dur="1000" fill="hold"/>
                                        <p:tgtEl>
                                          <p:spTgt spid="2051">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051">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1">
                                            <p:txEl>
                                              <p:pRg st="6" end="6"/>
                                            </p:txEl>
                                          </p:spTgt>
                                        </p:tgtEl>
                                        <p:attrNameLst>
                                          <p:attrName>style.visibility</p:attrName>
                                        </p:attrNameLst>
                                      </p:cBhvr>
                                      <p:to>
                                        <p:strVal val="visible"/>
                                      </p:to>
                                    </p:set>
                                    <p:animEffect transition="in" filter="fade">
                                      <p:cBhvr>
                                        <p:cTn id="22" dur="1000"/>
                                        <p:tgtEl>
                                          <p:spTgt spid="2051">
                                            <p:txEl>
                                              <p:pRg st="6" end="6"/>
                                            </p:txEl>
                                          </p:spTgt>
                                        </p:tgtEl>
                                      </p:cBhvr>
                                    </p:animEffect>
                                    <p:anim calcmode="lin" valueType="num">
                                      <p:cBhvr>
                                        <p:cTn id="23" dur="1000" fill="hold"/>
                                        <p:tgtEl>
                                          <p:spTgt spid="2051">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205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9EB01CC-1617-4F0F-8D98-B96BB8C09FB5}" type="slidenum">
              <a:rPr lang="en-US" altLang="zh-CN"/>
              <a:pPr/>
              <a:t>40</a:t>
            </a:fld>
            <a:endParaRPr lang="en-US" altLang="zh-CN"/>
          </a:p>
        </p:txBody>
      </p:sp>
      <mc:AlternateContent xmlns:mc="http://schemas.openxmlformats.org/markup-compatibility/2006" xmlns:a14="http://schemas.microsoft.com/office/drawing/2010/main">
        <mc:Choice Requires="a14">
          <p:sp>
            <p:nvSpPr>
              <p:cNvPr id="2" name="TextBox 1"/>
              <p:cNvSpPr txBox="1"/>
              <p:nvPr/>
            </p:nvSpPr>
            <p:spPr bwMode="auto">
              <a:xfrm>
                <a:off x="556092" y="1988840"/>
                <a:ext cx="8048158" cy="4248472"/>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wrap="square" rtlCol="0">
                <a:noAutofit/>
              </a:bodyPr>
              <a:lstStyle/>
              <a:p>
                <a:pPr algn="l">
                  <a:spcBef>
                    <a:spcPct val="50000"/>
                  </a:spcBef>
                </a:pPr>
                <a:r>
                  <a:rPr kumimoji="1" lang="zh-CN" altLang="en-US" dirty="0" smtClean="0">
                    <a:latin typeface="Times New Roman" pitchFamily="18" charset="0"/>
                  </a:rPr>
                  <a:t>设有化学反应 </a:t>
                </a:r>
                <a:r>
                  <a:rPr kumimoji="1" lang="en-US" altLang="zh-CN" dirty="0" smtClean="0">
                    <a:latin typeface="Times New Roman" pitchFamily="18" charset="0"/>
                  </a:rPr>
                  <a:t>   </a:t>
                </a:r>
                <a:r>
                  <a:rPr kumimoji="1" lang="en-US" altLang="zh-CN" dirty="0" smtClean="0">
                    <a:latin typeface="Times New Roman" pitchFamily="18" charset="0"/>
                    <a:sym typeface="Symbol"/>
                  </a:rPr>
                  <a:t></a:t>
                </a:r>
                <a:r>
                  <a:rPr kumimoji="1" lang="en-US" altLang="zh-CN" baseline="-25000" dirty="0" smtClean="0">
                    <a:latin typeface="Times New Roman" pitchFamily="18" charset="0"/>
                    <a:sym typeface="Symbol"/>
                  </a:rPr>
                  <a:t>A</a:t>
                </a:r>
                <a:r>
                  <a:rPr kumimoji="1" lang="en-US" altLang="zh-CN" dirty="0" smtClean="0">
                    <a:latin typeface="Times New Roman" pitchFamily="18" charset="0"/>
                  </a:rPr>
                  <a:t>A    +    </a:t>
                </a:r>
                <a:r>
                  <a:rPr kumimoji="1" lang="en-US" altLang="zh-CN" dirty="0" smtClean="0">
                    <a:latin typeface="Times New Roman" pitchFamily="18" charset="0"/>
                    <a:sym typeface="Symbol"/>
                  </a:rPr>
                  <a:t></a:t>
                </a:r>
                <a:r>
                  <a:rPr kumimoji="1" lang="en-US" altLang="zh-CN" baseline="-25000" dirty="0" smtClean="0">
                    <a:latin typeface="Times New Roman" pitchFamily="18" charset="0"/>
                    <a:sym typeface="Symbol"/>
                  </a:rPr>
                  <a:t>B</a:t>
                </a:r>
                <a:r>
                  <a:rPr kumimoji="1" lang="en-US" altLang="zh-CN" dirty="0" smtClean="0">
                    <a:latin typeface="Times New Roman" pitchFamily="18" charset="0"/>
                  </a:rPr>
                  <a:t>B    ——   </a:t>
                </a:r>
                <a:r>
                  <a:rPr kumimoji="1" lang="en-US" altLang="zh-CN" dirty="0" smtClean="0">
                    <a:latin typeface="Times New Roman" pitchFamily="18" charset="0"/>
                    <a:sym typeface="Symbol"/>
                  </a:rPr>
                  <a:t></a:t>
                </a:r>
                <a:r>
                  <a:rPr kumimoji="1" lang="en-US" altLang="zh-CN" baseline="-25000" dirty="0" smtClean="0">
                    <a:latin typeface="Times New Roman" pitchFamily="18" charset="0"/>
                    <a:sym typeface="Symbol"/>
                  </a:rPr>
                  <a:t>C</a:t>
                </a:r>
                <a:r>
                  <a:rPr kumimoji="1" lang="en-US" altLang="zh-CN" dirty="0" smtClean="0">
                    <a:latin typeface="Times New Roman" pitchFamily="18" charset="0"/>
                  </a:rPr>
                  <a:t>C </a:t>
                </a:r>
              </a:p>
              <a:p>
                <a:pPr algn="l">
                  <a:spcBef>
                    <a:spcPct val="50000"/>
                  </a:spcBef>
                </a:pPr>
                <a:r>
                  <a:rPr kumimoji="1" lang="en-US" altLang="zh-CN" dirty="0">
                    <a:latin typeface="Times New Roman" pitchFamily="18" charset="0"/>
                  </a:rPr>
                  <a:t> </a:t>
                </a:r>
                <a:r>
                  <a:rPr kumimoji="1" lang="en-US" altLang="zh-CN" dirty="0" smtClean="0">
                    <a:latin typeface="Times New Roman" pitchFamily="18" charset="0"/>
                  </a:rPr>
                  <a:t>           </a:t>
                </a:r>
                <a:r>
                  <a:rPr kumimoji="1" lang="en-US" altLang="zh-CN" i="1" dirty="0" smtClean="0">
                    <a:latin typeface="Times New Roman" pitchFamily="18" charset="0"/>
                  </a:rPr>
                  <a:t>t</a:t>
                </a:r>
                <a:r>
                  <a:rPr kumimoji="1" lang="en-US" altLang="zh-CN" baseline="-25000" dirty="0" smtClean="0">
                    <a:latin typeface="Times New Roman" pitchFamily="18" charset="0"/>
                  </a:rPr>
                  <a:t>0</a:t>
                </a:r>
                <a:r>
                  <a:rPr kumimoji="1" lang="en-US" altLang="zh-CN" dirty="0" smtClean="0">
                    <a:latin typeface="Times New Roman" pitchFamily="18" charset="0"/>
                  </a:rPr>
                  <a:t>               </a:t>
                </a:r>
                <a:r>
                  <a:rPr kumimoji="1" lang="en-US" altLang="zh-CN" i="1" dirty="0" smtClean="0">
                    <a:latin typeface="Times New Roman" pitchFamily="18" charset="0"/>
                  </a:rPr>
                  <a:t>n</a:t>
                </a:r>
                <a:r>
                  <a:rPr kumimoji="1" lang="en-US" altLang="zh-CN" baseline="-25000" dirty="0" smtClean="0">
                    <a:latin typeface="Times New Roman" pitchFamily="18" charset="0"/>
                  </a:rPr>
                  <a:t>0A</a:t>
                </a:r>
                <a:r>
                  <a:rPr kumimoji="1" lang="en-US" altLang="zh-CN" dirty="0" smtClean="0">
                    <a:latin typeface="Times New Roman" pitchFamily="18" charset="0"/>
                  </a:rPr>
                  <a:t>           </a:t>
                </a:r>
                <a:r>
                  <a:rPr kumimoji="1" lang="en-US" altLang="zh-CN" i="1" dirty="0" smtClean="0">
                    <a:latin typeface="Times New Roman" pitchFamily="18" charset="0"/>
                  </a:rPr>
                  <a:t>n</a:t>
                </a:r>
                <a:r>
                  <a:rPr kumimoji="1" lang="en-US" altLang="zh-CN" baseline="-25000" dirty="0" smtClean="0">
                    <a:latin typeface="Times New Roman" pitchFamily="18" charset="0"/>
                  </a:rPr>
                  <a:t>0B                         </a:t>
                </a:r>
                <a:r>
                  <a:rPr kumimoji="1" lang="en-US" altLang="zh-CN" i="1" dirty="0" smtClean="0">
                    <a:latin typeface="Times New Roman" pitchFamily="18" charset="0"/>
                  </a:rPr>
                  <a:t>n</a:t>
                </a:r>
                <a:r>
                  <a:rPr kumimoji="1" lang="en-US" altLang="zh-CN" baseline="-25000" dirty="0" smtClean="0">
                    <a:latin typeface="Times New Roman" pitchFamily="18" charset="0"/>
                  </a:rPr>
                  <a:t>0C</a:t>
                </a:r>
              </a:p>
              <a:p>
                <a:pPr algn="l">
                  <a:spcBef>
                    <a:spcPct val="50000"/>
                  </a:spcBef>
                </a:pPr>
                <a:r>
                  <a:rPr kumimoji="1" lang="en-US" altLang="zh-CN" dirty="0">
                    <a:latin typeface="Times New Roman" pitchFamily="18" charset="0"/>
                  </a:rPr>
                  <a:t> </a:t>
                </a:r>
                <a:r>
                  <a:rPr kumimoji="1" lang="en-US" altLang="zh-CN" dirty="0" smtClean="0">
                    <a:latin typeface="Times New Roman" pitchFamily="18" charset="0"/>
                  </a:rPr>
                  <a:t>            </a:t>
                </a:r>
                <a:r>
                  <a:rPr kumimoji="1" lang="en-US" altLang="zh-CN" i="1" dirty="0" smtClean="0">
                    <a:latin typeface="Times New Roman" pitchFamily="18" charset="0"/>
                  </a:rPr>
                  <a:t>t</a:t>
                </a:r>
                <a:r>
                  <a:rPr kumimoji="1" lang="en-US" altLang="zh-CN" baseline="-25000" dirty="0" smtClean="0">
                    <a:latin typeface="Times New Roman" pitchFamily="18" charset="0"/>
                  </a:rPr>
                  <a:t>  </a:t>
                </a:r>
                <a:r>
                  <a:rPr kumimoji="1" lang="en-US" altLang="zh-CN" dirty="0" smtClean="0">
                    <a:latin typeface="Times New Roman" pitchFamily="18" charset="0"/>
                  </a:rPr>
                  <a:t>               </a:t>
                </a:r>
                <a:r>
                  <a:rPr kumimoji="1" lang="en-US" altLang="zh-CN" i="1" dirty="0" err="1" smtClean="0">
                    <a:latin typeface="Times New Roman" pitchFamily="18" charset="0"/>
                  </a:rPr>
                  <a:t>n</a:t>
                </a:r>
                <a:r>
                  <a:rPr kumimoji="1" lang="en-US" altLang="zh-CN" baseline="-25000" dirty="0" err="1" smtClean="0">
                    <a:latin typeface="Times New Roman" pitchFamily="18" charset="0"/>
                  </a:rPr>
                  <a:t>A</a:t>
                </a:r>
                <a:r>
                  <a:rPr kumimoji="1" lang="en-US" altLang="zh-CN" dirty="0" smtClean="0">
                    <a:latin typeface="Times New Roman" pitchFamily="18" charset="0"/>
                  </a:rPr>
                  <a:t>            </a:t>
                </a:r>
                <a:r>
                  <a:rPr kumimoji="1" lang="en-US" altLang="zh-CN" i="1" dirty="0" err="1" smtClean="0">
                    <a:latin typeface="Times New Roman" pitchFamily="18" charset="0"/>
                  </a:rPr>
                  <a:t>n</a:t>
                </a:r>
                <a:r>
                  <a:rPr kumimoji="1" lang="en-US" altLang="zh-CN" baseline="-25000" dirty="0" err="1" smtClean="0">
                    <a:latin typeface="Times New Roman" pitchFamily="18" charset="0"/>
                  </a:rPr>
                  <a:t>B</a:t>
                </a:r>
                <a:r>
                  <a:rPr kumimoji="1" lang="en-US" altLang="zh-CN" baseline="-25000" dirty="0" smtClean="0">
                    <a:latin typeface="Times New Roman" pitchFamily="18" charset="0"/>
                  </a:rPr>
                  <a:t>                           </a:t>
                </a:r>
                <a:r>
                  <a:rPr kumimoji="1" lang="en-US" altLang="zh-CN" i="1" dirty="0" err="1" smtClean="0">
                    <a:latin typeface="Times New Roman" pitchFamily="18" charset="0"/>
                  </a:rPr>
                  <a:t>n</a:t>
                </a:r>
                <a:r>
                  <a:rPr kumimoji="1" lang="en-US" altLang="zh-CN" baseline="-25000" dirty="0" err="1" smtClean="0">
                    <a:latin typeface="Times New Roman" pitchFamily="18" charset="0"/>
                  </a:rPr>
                  <a:t>C</a:t>
                </a:r>
                <a:endParaRPr kumimoji="1" lang="en-US" altLang="zh-CN" baseline="-25000" dirty="0" smtClean="0">
                  <a:latin typeface="Times New Roman" pitchFamily="18" charset="0"/>
                </a:endParaRPr>
              </a:p>
              <a:p>
                <a:pPr algn="l">
                  <a:spcBef>
                    <a:spcPct val="50000"/>
                  </a:spcBef>
                </a:pPr>
                <a:r>
                  <a:rPr kumimoji="1" lang="en-US" altLang="zh-CN" dirty="0">
                    <a:latin typeface="Times New Roman" pitchFamily="18" charset="0"/>
                  </a:rPr>
                  <a:t> </a:t>
                </a:r>
                <a:r>
                  <a:rPr kumimoji="1" lang="en-US" altLang="zh-CN" dirty="0" smtClean="0">
                    <a:latin typeface="Times New Roman" pitchFamily="18" charset="0"/>
                  </a:rPr>
                  <a:t>    </a:t>
                </a:r>
                <a:r>
                  <a:rPr kumimoji="1" lang="zh-CN" altLang="en-US" dirty="0" smtClean="0">
                    <a:latin typeface="Times New Roman" pitchFamily="18" charset="0"/>
                  </a:rPr>
                  <a:t>其中 </a:t>
                </a:r>
                <a:r>
                  <a:rPr kumimoji="1" lang="en-US" altLang="zh-CN" dirty="0">
                    <a:latin typeface="Times New Roman" pitchFamily="18" charset="0"/>
                    <a:sym typeface="Symbol"/>
                  </a:rPr>
                  <a:t></a:t>
                </a:r>
                <a:r>
                  <a:rPr kumimoji="1" lang="zh-CN" altLang="en-US" dirty="0" smtClean="0">
                    <a:latin typeface="Times New Roman" pitchFamily="18" charset="0"/>
                  </a:rPr>
                  <a:t>是化学计量数，为一正数。</a:t>
                </a:r>
                <a:endParaRPr kumimoji="1" lang="en-US" altLang="zh-CN" dirty="0" smtClean="0">
                  <a:latin typeface="Times New Roman" pitchFamily="18" charset="0"/>
                </a:endParaRPr>
              </a:p>
              <a:p>
                <a:pPr algn="l">
                  <a:spcBef>
                    <a:spcPct val="50000"/>
                  </a:spcBef>
                </a:pPr>
                <a:r>
                  <a:rPr kumimoji="1" lang="en-US" altLang="zh-CN" dirty="0" smtClean="0">
                    <a:latin typeface="Times New Roman" pitchFamily="18" charset="0"/>
                  </a:rPr>
                  <a:t>     </a:t>
                </a:r>
                <a:r>
                  <a:rPr kumimoji="1" lang="zh-CN" altLang="en-US" dirty="0" smtClean="0">
                    <a:latin typeface="Times New Roman" pitchFamily="18" charset="0"/>
                  </a:rPr>
                  <a:t>定义：</a:t>
                </a:r>
                <a:r>
                  <a:rPr kumimoji="1" lang="en-US" altLang="zh-CN" dirty="0" smtClean="0">
                    <a:latin typeface="Times New Roman" pitchFamily="18" charset="0"/>
                  </a:rPr>
                  <a:t>t</a:t>
                </a:r>
                <a:r>
                  <a:rPr kumimoji="1" lang="zh-CN" altLang="en-US" dirty="0" smtClean="0">
                    <a:latin typeface="Times New Roman" pitchFamily="18" charset="0"/>
                  </a:rPr>
                  <a:t>时刻的反应进度为  </a:t>
                </a:r>
                <a:r>
                  <a:rPr kumimoji="1" lang="en-US" altLang="zh-CN" dirty="0" smtClean="0">
                    <a:latin typeface="Times New Roman" pitchFamily="18" charset="0"/>
                  </a:rPr>
                  <a:t>(</a:t>
                </a:r>
                <a:r>
                  <a:rPr kumimoji="1" lang="en-US" altLang="zh-CN" dirty="0" smtClean="0">
                    <a:latin typeface="Times New Roman" pitchFamily="18" charset="0"/>
                    <a:sym typeface="Symbol"/>
                  </a:rPr>
                  <a:t></a:t>
                </a:r>
                <a:r>
                  <a:rPr kumimoji="1" lang="en-US" altLang="zh-CN" dirty="0" smtClean="0">
                    <a:latin typeface="Times New Roman" pitchFamily="18" charset="0"/>
                  </a:rPr>
                  <a:t> /</a:t>
                </a:r>
                <a:r>
                  <a:rPr kumimoji="1" lang="en-US" altLang="zh-CN" dirty="0" err="1" smtClean="0">
                    <a:latin typeface="Times New Roman" pitchFamily="18" charset="0"/>
                  </a:rPr>
                  <a:t>ksai</a:t>
                </a:r>
                <a:r>
                  <a:rPr kumimoji="1" lang="en-US" altLang="zh-CN" dirty="0" smtClean="0">
                    <a:latin typeface="Times New Roman" pitchFamily="18" charset="0"/>
                  </a:rPr>
                  <a:t>/</a:t>
                </a:r>
                <a:r>
                  <a:rPr kumimoji="1" lang="zh-CN" altLang="en-US" dirty="0" smtClean="0">
                    <a:latin typeface="Times New Roman" pitchFamily="18" charset="0"/>
                  </a:rPr>
                  <a:t>克赛</a:t>
                </a:r>
                <a:r>
                  <a:rPr kumimoji="1" lang="en-US" altLang="zh-CN" dirty="0" smtClean="0">
                    <a:latin typeface="Times New Roman" pitchFamily="18" charset="0"/>
                  </a:rPr>
                  <a:t>)</a:t>
                </a:r>
              </a:p>
              <a:p>
                <a:pPr algn="l">
                  <a:spcBef>
                    <a:spcPct val="50000"/>
                  </a:spcBef>
                </a:pPr>
                <a14:m>
                  <m:oMath xmlns:m="http://schemas.openxmlformats.org/officeDocument/2006/math">
                    <m:r>
                      <m:rPr>
                        <m:nor/>
                      </m:rPr>
                      <a:rPr kumimoji="1" lang="en-US" altLang="zh-CN" b="1" i="0" dirty="0" smtClean="0">
                        <a:latin typeface="Times New Roman" pitchFamily="18" charset="0"/>
                        <a:sym typeface="Symbol"/>
                      </a:rPr>
                      <m:t>            </m:t>
                    </m:r>
                    <m:r>
                      <m:rPr>
                        <m:nor/>
                      </m:rPr>
                      <a:rPr kumimoji="1" lang="en-US" altLang="zh-CN" dirty="0">
                        <a:latin typeface="Times New Roman" pitchFamily="18" charset="0"/>
                        <a:sym typeface="Symbol"/>
                      </a:rPr>
                      <m:t></m:t>
                    </m:r>
                    <m:r>
                      <a:rPr kumimoji="1" lang="en-US" altLang="zh-CN" i="1" smtClean="0">
                        <a:latin typeface="Cambria Math"/>
                      </a:rPr>
                      <m:t>=</m:t>
                    </m:r>
                    <m:f>
                      <m:fPr>
                        <m:ctrlPr>
                          <a:rPr kumimoji="1" lang="en-US" altLang="zh-CN" i="1" smtClean="0">
                            <a:latin typeface="Cambria Math"/>
                          </a:rPr>
                        </m:ctrlPr>
                      </m:fPr>
                      <m:num>
                        <m:r>
                          <m:rPr>
                            <m:nor/>
                          </m:rPr>
                          <a:rPr kumimoji="1" lang="en-US" altLang="zh-CN" i="1" dirty="0">
                            <a:latin typeface="Times New Roman" pitchFamily="18" charset="0"/>
                          </a:rPr>
                          <m:t>n</m:t>
                        </m:r>
                        <m:r>
                          <m:rPr>
                            <m:nor/>
                          </m:rPr>
                          <a:rPr kumimoji="1" lang="en-US" altLang="zh-CN" baseline="-25000" dirty="0">
                            <a:latin typeface="Times New Roman" pitchFamily="18" charset="0"/>
                          </a:rPr>
                          <m:t>0</m:t>
                        </m:r>
                        <m:r>
                          <m:rPr>
                            <m:nor/>
                          </m:rPr>
                          <a:rPr kumimoji="1" lang="en-US" altLang="zh-CN" baseline="-25000" dirty="0">
                            <a:latin typeface="Times New Roman" pitchFamily="18" charset="0"/>
                          </a:rPr>
                          <m:t>A</m:t>
                        </m:r>
                        <m:r>
                          <a:rPr kumimoji="1" lang="en-US" altLang="zh-CN" b="1" i="1" dirty="0" smtClean="0">
                            <a:latin typeface="Cambria Math"/>
                          </a:rPr>
                          <m:t>−</m:t>
                        </m:r>
                        <m:r>
                          <m:rPr>
                            <m:nor/>
                          </m:rPr>
                          <a:rPr kumimoji="1" lang="en-US" altLang="zh-CN" i="1" dirty="0">
                            <a:latin typeface="Times New Roman" pitchFamily="18" charset="0"/>
                          </a:rPr>
                          <m:t>n</m:t>
                        </m:r>
                        <m:r>
                          <m:rPr>
                            <m:nor/>
                          </m:rPr>
                          <a:rPr kumimoji="1" lang="en-US" altLang="zh-CN" baseline="-25000" dirty="0">
                            <a:latin typeface="Times New Roman" pitchFamily="18" charset="0"/>
                          </a:rPr>
                          <m:t>A</m:t>
                        </m:r>
                      </m:num>
                      <m:den>
                        <m:r>
                          <m:rPr>
                            <m:nor/>
                          </m:rPr>
                          <a:rPr kumimoji="1" lang="en-US" altLang="zh-CN" dirty="0">
                            <a:latin typeface="Times New Roman" pitchFamily="18" charset="0"/>
                            <a:sym typeface="Symbol"/>
                          </a:rPr>
                          <m:t></m:t>
                        </m:r>
                        <m:r>
                          <m:rPr>
                            <m:nor/>
                          </m:rPr>
                          <a:rPr kumimoji="1" lang="en-US" altLang="zh-CN" baseline="-25000" dirty="0">
                            <a:latin typeface="Times New Roman" pitchFamily="18" charset="0"/>
                            <a:sym typeface="Symbol"/>
                          </a:rPr>
                          <m:t>A</m:t>
                        </m:r>
                      </m:den>
                    </m:f>
                  </m:oMath>
                </a14:m>
                <a:r>
                  <a:rPr kumimoji="1" lang="en-US" altLang="zh-CN" dirty="0" smtClean="0">
                    <a:latin typeface="Times New Roman" pitchFamily="18" charset="0"/>
                  </a:rPr>
                  <a:t> = </a:t>
                </a:r>
                <a14:m>
                  <m:oMath xmlns:m="http://schemas.openxmlformats.org/officeDocument/2006/math">
                    <m:f>
                      <m:fPr>
                        <m:ctrlPr>
                          <a:rPr kumimoji="1" lang="en-US" altLang="zh-CN" i="1">
                            <a:latin typeface="Cambria Math"/>
                          </a:rPr>
                        </m:ctrlPr>
                      </m:fPr>
                      <m:num>
                        <m:r>
                          <m:rPr>
                            <m:nor/>
                          </m:rPr>
                          <a:rPr kumimoji="1" lang="en-US" altLang="zh-CN" i="1" dirty="0">
                            <a:latin typeface="Times New Roman" pitchFamily="18" charset="0"/>
                          </a:rPr>
                          <m:t>n</m:t>
                        </m:r>
                        <m:r>
                          <m:rPr>
                            <m:nor/>
                          </m:rPr>
                          <a:rPr kumimoji="1" lang="en-US" altLang="zh-CN" baseline="-25000" dirty="0">
                            <a:latin typeface="Times New Roman" pitchFamily="18" charset="0"/>
                          </a:rPr>
                          <m:t>0</m:t>
                        </m:r>
                        <m:r>
                          <m:rPr>
                            <m:nor/>
                          </m:rPr>
                          <a:rPr kumimoji="1" lang="en-US" altLang="zh-CN" b="1" i="0" baseline="-25000" dirty="0" smtClean="0">
                            <a:latin typeface="Times New Roman" pitchFamily="18" charset="0"/>
                          </a:rPr>
                          <m:t>B</m:t>
                        </m:r>
                        <m:r>
                          <a:rPr kumimoji="1" lang="en-US" altLang="zh-CN" i="1" dirty="0">
                            <a:latin typeface="Cambria Math"/>
                          </a:rPr>
                          <m:t>−</m:t>
                        </m:r>
                        <m:r>
                          <m:rPr>
                            <m:nor/>
                          </m:rPr>
                          <a:rPr kumimoji="1" lang="en-US" altLang="zh-CN" i="1" dirty="0">
                            <a:latin typeface="Times New Roman" pitchFamily="18" charset="0"/>
                          </a:rPr>
                          <m:t>n</m:t>
                        </m:r>
                        <m:r>
                          <m:rPr>
                            <m:nor/>
                          </m:rPr>
                          <a:rPr kumimoji="1" lang="en-US" altLang="zh-CN" b="1" i="0" baseline="-25000" dirty="0" smtClean="0">
                            <a:latin typeface="Times New Roman" pitchFamily="18" charset="0"/>
                          </a:rPr>
                          <m:t>B</m:t>
                        </m:r>
                        <m:r>
                          <m:rPr>
                            <m:nor/>
                          </m:rPr>
                          <a:rPr kumimoji="1" lang="en-US" altLang="zh-CN" b="1" i="0" baseline="-25000" dirty="0" smtClean="0">
                            <a:latin typeface="Times New Roman" pitchFamily="18" charset="0"/>
                          </a:rPr>
                          <m:t> </m:t>
                        </m:r>
                      </m:num>
                      <m:den>
                        <m:r>
                          <m:rPr>
                            <m:nor/>
                          </m:rPr>
                          <a:rPr kumimoji="1" lang="en-US" altLang="zh-CN" dirty="0">
                            <a:latin typeface="Times New Roman" pitchFamily="18" charset="0"/>
                            <a:sym typeface="Symbol"/>
                          </a:rPr>
                          <m:t></m:t>
                        </m:r>
                        <m:r>
                          <m:rPr>
                            <m:nor/>
                          </m:rPr>
                          <a:rPr kumimoji="1" lang="en-US" altLang="zh-CN" b="1" i="0" baseline="-25000" dirty="0" smtClean="0">
                            <a:latin typeface="Times New Roman" pitchFamily="18" charset="0"/>
                            <a:sym typeface="Symbol"/>
                          </a:rPr>
                          <m:t>B</m:t>
                        </m:r>
                      </m:den>
                    </m:f>
                  </m:oMath>
                </a14:m>
                <a:r>
                  <a:rPr kumimoji="1" lang="en-US" altLang="zh-CN" dirty="0" smtClean="0">
                    <a:latin typeface="Times New Roman" pitchFamily="18" charset="0"/>
                  </a:rPr>
                  <a:t> = </a:t>
                </a:r>
                <a14:m>
                  <m:oMath xmlns:m="http://schemas.openxmlformats.org/officeDocument/2006/math">
                    <m:f>
                      <m:fPr>
                        <m:ctrlPr>
                          <a:rPr kumimoji="1" lang="en-US" altLang="zh-CN" i="1">
                            <a:latin typeface="Cambria Math"/>
                          </a:rPr>
                        </m:ctrlPr>
                      </m:fPr>
                      <m:num>
                        <m:r>
                          <m:rPr>
                            <m:nor/>
                          </m:rPr>
                          <a:rPr kumimoji="1" lang="en-US" altLang="zh-CN" i="1" dirty="0">
                            <a:latin typeface="Times New Roman" pitchFamily="18" charset="0"/>
                          </a:rPr>
                          <m:t>n</m:t>
                        </m:r>
                        <m:r>
                          <m:rPr>
                            <m:nor/>
                          </m:rPr>
                          <a:rPr kumimoji="1" lang="en-US" altLang="zh-CN" b="1" i="0" baseline="-25000" dirty="0" smtClean="0">
                            <a:latin typeface="Times New Roman" pitchFamily="18" charset="0"/>
                          </a:rPr>
                          <m:t>C</m:t>
                        </m:r>
                        <m:r>
                          <a:rPr kumimoji="1" lang="en-US" altLang="zh-CN" i="1" dirty="0">
                            <a:latin typeface="Cambria Math"/>
                          </a:rPr>
                          <m:t>−</m:t>
                        </m:r>
                        <m:r>
                          <m:rPr>
                            <m:nor/>
                          </m:rPr>
                          <a:rPr kumimoji="1" lang="en-US" altLang="zh-CN" i="1" dirty="0">
                            <a:latin typeface="Times New Roman" pitchFamily="18" charset="0"/>
                          </a:rPr>
                          <m:t>n</m:t>
                        </m:r>
                        <m:r>
                          <m:rPr>
                            <m:nor/>
                          </m:rPr>
                          <a:rPr kumimoji="1" lang="en-US" altLang="zh-CN" baseline="-25000" dirty="0">
                            <a:latin typeface="Times New Roman" pitchFamily="18" charset="0"/>
                          </a:rPr>
                          <m:t>0</m:t>
                        </m:r>
                        <m:r>
                          <m:rPr>
                            <m:nor/>
                          </m:rPr>
                          <a:rPr kumimoji="1" lang="en-US" altLang="zh-CN" b="1" i="0" baseline="-25000" dirty="0" smtClean="0">
                            <a:latin typeface="Times New Roman" pitchFamily="18" charset="0"/>
                          </a:rPr>
                          <m:t>C</m:t>
                        </m:r>
                      </m:num>
                      <m:den>
                        <m:r>
                          <m:rPr>
                            <m:nor/>
                          </m:rPr>
                          <a:rPr kumimoji="1" lang="en-US" altLang="zh-CN" dirty="0">
                            <a:latin typeface="Times New Roman" pitchFamily="18" charset="0"/>
                            <a:sym typeface="Symbol"/>
                          </a:rPr>
                          <m:t></m:t>
                        </m:r>
                        <m:r>
                          <m:rPr>
                            <m:nor/>
                          </m:rPr>
                          <a:rPr kumimoji="1" lang="en-US" altLang="zh-CN" b="1" i="0" baseline="-25000" dirty="0" smtClean="0">
                            <a:latin typeface="Times New Roman" pitchFamily="18" charset="0"/>
                            <a:sym typeface="Symbol"/>
                          </a:rPr>
                          <m:t>C</m:t>
                        </m:r>
                      </m:den>
                    </m:f>
                  </m:oMath>
                </a14:m>
                <a:endParaRPr kumimoji="1" lang="zh-CN" altLang="en-US" dirty="0" smtClean="0">
                  <a:latin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bwMode="auto">
              <a:xfrm>
                <a:off x="556092" y="1988840"/>
                <a:ext cx="8048158" cy="4248472"/>
              </a:xfrm>
              <a:prstGeom prst="rect">
                <a:avLst/>
              </a:prstGeom>
              <a:blipFill rotWithShape="1">
                <a:blip r:embed="rId3"/>
                <a:stretch>
                  <a:fillRect l="-1515" t="-1865"/>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sp>
        <p:nvSpPr>
          <p:cNvPr id="6" name="Rectangle 2"/>
          <p:cNvSpPr txBox="1">
            <a:spLocks noRot="1" noChangeArrowheads="1"/>
          </p:cNvSpPr>
          <p:nvPr/>
        </p:nvSpPr>
        <p:spPr>
          <a:xfrm>
            <a:off x="611188" y="1268760"/>
            <a:ext cx="7993062" cy="727075"/>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3600" b="1" dirty="0" smtClean="0">
                <a:latin typeface="Times New Roman" pitchFamily="18" charset="0"/>
                <a:ea typeface="黑体" pitchFamily="2" charset="-122"/>
              </a:rPr>
              <a:t>二、反应进度概念</a:t>
            </a:r>
            <a:endParaRPr lang="zh-CN" altLang="en-US" sz="3600" b="1" dirty="0">
              <a:latin typeface="Times New Roman" pitchFamily="18" charset="0"/>
              <a:ea typeface="黑体" pitchFamily="2" charset="-122"/>
            </a:endParaRPr>
          </a:p>
        </p:txBody>
      </p:sp>
      <p:sp>
        <p:nvSpPr>
          <p:cNvPr id="7" name="Line 9"/>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8" name="Rectangle 8"/>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dirty="0">
                <a:latin typeface="Times New Roman" pitchFamily="18" charset="0"/>
                <a:ea typeface="黑体" pitchFamily="2" charset="-122"/>
              </a:rPr>
              <a:t>2.3</a:t>
            </a:r>
            <a:r>
              <a:rPr lang="en-US" altLang="zh-CN" sz="4000" dirty="0">
                <a:latin typeface="黑体" pitchFamily="2" charset="-122"/>
                <a:ea typeface="黑体" pitchFamily="2" charset="-122"/>
              </a:rPr>
              <a:t> </a:t>
            </a:r>
            <a:r>
              <a:rPr lang="zh-CN" altLang="en-US" sz="4000" dirty="0">
                <a:latin typeface="黑体" pitchFamily="2" charset="-122"/>
                <a:ea typeface="黑体" pitchFamily="2" charset="-122"/>
              </a:rPr>
              <a:t>化学反应的热效应</a:t>
            </a:r>
            <a:r>
              <a:rPr lang="zh-CN" altLang="en-US" sz="4000" b="0" dirty="0">
                <a:latin typeface="黑体" pitchFamily="2" charset="-122"/>
                <a:ea typeface="黑体" pitchFamily="2" charset="-122"/>
              </a:rPr>
              <a:t> </a:t>
            </a: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9EB01CC-1617-4F0F-8D98-B96BB8C09FB5}" type="slidenum">
              <a:rPr lang="en-US" altLang="zh-CN"/>
              <a:pPr/>
              <a:t>41</a:t>
            </a:fld>
            <a:endParaRPr lang="en-US" altLang="zh-CN"/>
          </a:p>
        </p:txBody>
      </p:sp>
      <mc:AlternateContent xmlns:mc="http://schemas.openxmlformats.org/markup-compatibility/2006" xmlns:a14="http://schemas.microsoft.com/office/drawing/2010/main">
        <mc:Choice Requires="a14">
          <p:sp>
            <p:nvSpPr>
              <p:cNvPr id="2" name="TextBox 1"/>
              <p:cNvSpPr txBox="1"/>
              <p:nvPr/>
            </p:nvSpPr>
            <p:spPr bwMode="auto">
              <a:xfrm>
                <a:off x="556092" y="1988840"/>
                <a:ext cx="8048158" cy="4248472"/>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wrap="square" rtlCol="0">
                <a:noAutofit/>
              </a:bodyPr>
              <a:lstStyle/>
              <a:p>
                <a:pPr algn="l">
                  <a:spcBef>
                    <a:spcPct val="50000"/>
                  </a:spcBef>
                </a:pPr>
                <a:r>
                  <a:rPr kumimoji="1" lang="zh-CN" altLang="en-US" dirty="0" smtClean="0">
                    <a:latin typeface="Times New Roman" pitchFamily="18" charset="0"/>
                  </a:rPr>
                  <a:t>    对于同一个反应，若反应的计量数不同，如：</a:t>
                </a:r>
                <a:endParaRPr kumimoji="1" lang="en-US" altLang="zh-CN" dirty="0" smtClean="0">
                  <a:latin typeface="Times New Roman" pitchFamily="18" charset="0"/>
                </a:endParaRPr>
              </a:p>
              <a:p>
                <a:pPr algn="l">
                  <a:spcBef>
                    <a:spcPct val="50000"/>
                  </a:spcBef>
                </a:pPr>
                <a:r>
                  <a:rPr kumimoji="1" lang="en-US" altLang="zh-CN" dirty="0">
                    <a:latin typeface="Times New Roman" pitchFamily="18" charset="0"/>
                  </a:rPr>
                  <a:t> </a:t>
                </a:r>
                <a:r>
                  <a:rPr kumimoji="1" lang="en-US" altLang="zh-CN" dirty="0" smtClean="0">
                    <a:latin typeface="Times New Roman" pitchFamily="18" charset="0"/>
                  </a:rPr>
                  <a:t>         </a:t>
                </a:r>
                <a:r>
                  <a:rPr kumimoji="1" lang="zh-CN" altLang="en-US" dirty="0" smtClean="0">
                    <a:latin typeface="Times New Roman" pitchFamily="18" charset="0"/>
                  </a:rPr>
                  <a:t> </a:t>
                </a:r>
                <a:r>
                  <a:rPr kumimoji="1" lang="en-US" altLang="zh-CN" dirty="0" smtClean="0">
                    <a:latin typeface="Times New Roman" pitchFamily="18" charset="0"/>
                  </a:rPr>
                  <a:t>   N</a:t>
                </a:r>
                <a:r>
                  <a:rPr kumimoji="1" lang="en-US" altLang="zh-CN" baseline="-25000" dirty="0" smtClean="0">
                    <a:latin typeface="Times New Roman" pitchFamily="18" charset="0"/>
                    <a:sym typeface="Symbol"/>
                  </a:rPr>
                  <a:t>2</a:t>
                </a:r>
                <a:r>
                  <a:rPr kumimoji="1" lang="en-US" altLang="zh-CN" dirty="0" smtClean="0">
                    <a:latin typeface="Times New Roman" pitchFamily="18" charset="0"/>
                  </a:rPr>
                  <a:t>   +   </a:t>
                </a:r>
                <a:r>
                  <a:rPr kumimoji="1" lang="en-US" altLang="zh-CN" dirty="0" smtClean="0">
                    <a:latin typeface="Times New Roman" pitchFamily="18" charset="0"/>
                    <a:sym typeface="Symbol"/>
                  </a:rPr>
                  <a:t>3</a:t>
                </a:r>
                <a:r>
                  <a:rPr kumimoji="1" lang="en-US" altLang="zh-CN" dirty="0" smtClean="0">
                    <a:latin typeface="Times New Roman" pitchFamily="18" charset="0"/>
                  </a:rPr>
                  <a:t>H</a:t>
                </a:r>
                <a:r>
                  <a:rPr kumimoji="1" lang="en-US" altLang="zh-CN" baseline="-25000" dirty="0" smtClean="0">
                    <a:latin typeface="Times New Roman" pitchFamily="18" charset="0"/>
                    <a:sym typeface="Symbol"/>
                  </a:rPr>
                  <a:t>2</a:t>
                </a:r>
                <a:r>
                  <a:rPr kumimoji="1" lang="en-US" altLang="zh-CN" dirty="0" smtClean="0">
                    <a:latin typeface="Times New Roman" pitchFamily="18" charset="0"/>
                  </a:rPr>
                  <a:t>    ——   </a:t>
                </a:r>
                <a:r>
                  <a:rPr kumimoji="1" lang="en-US" altLang="zh-CN" dirty="0" smtClean="0">
                    <a:latin typeface="Times New Roman" pitchFamily="18" charset="0"/>
                    <a:sym typeface="Symbol"/>
                  </a:rPr>
                  <a:t>2</a:t>
                </a:r>
                <a:r>
                  <a:rPr kumimoji="1" lang="en-US" altLang="zh-CN" dirty="0" smtClean="0">
                    <a:latin typeface="Times New Roman" pitchFamily="18" charset="0"/>
                  </a:rPr>
                  <a:t>NH</a:t>
                </a:r>
                <a:r>
                  <a:rPr kumimoji="1" lang="en-US" altLang="zh-CN" baseline="-25000" dirty="0" smtClean="0">
                    <a:latin typeface="Times New Roman" pitchFamily="18" charset="0"/>
                    <a:sym typeface="Symbol"/>
                  </a:rPr>
                  <a:t>3</a:t>
                </a:r>
                <a:r>
                  <a:rPr kumimoji="1" lang="en-US" altLang="zh-CN" dirty="0" smtClean="0">
                    <a:latin typeface="Times New Roman" pitchFamily="18" charset="0"/>
                  </a:rPr>
                  <a:t>          (1)</a:t>
                </a:r>
              </a:p>
              <a:p>
                <a:pPr algn="l">
                  <a:spcBef>
                    <a:spcPct val="50000"/>
                  </a:spcBef>
                </a:pPr>
                <a:r>
                  <a:rPr kumimoji="1" lang="en-US" altLang="zh-CN" dirty="0" smtClean="0">
                    <a:latin typeface="Times New Roman" pitchFamily="18" charset="0"/>
                  </a:rPr>
                  <a:t>              </a:t>
                </a:r>
                <a14:m>
                  <m:oMath xmlns:m="http://schemas.openxmlformats.org/officeDocument/2006/math">
                    <m:f>
                      <m:fPr>
                        <m:ctrlPr>
                          <a:rPr kumimoji="1" lang="en-US" altLang="zh-CN" i="1">
                            <a:latin typeface="Cambria Math"/>
                          </a:rPr>
                        </m:ctrlPr>
                      </m:fPr>
                      <m:num>
                        <m:r>
                          <m:rPr>
                            <m:nor/>
                          </m:rPr>
                          <a:rPr kumimoji="1" lang="en-US" altLang="zh-CN" b="1" i="0" smtClean="0">
                            <a:latin typeface="Cambria Math"/>
                          </a:rPr>
                          <m:t>1</m:t>
                        </m:r>
                      </m:num>
                      <m:den>
                        <m:r>
                          <m:rPr>
                            <m:nor/>
                          </m:rPr>
                          <a:rPr kumimoji="1" lang="en-US" altLang="zh-CN" b="1" i="0" dirty="0" smtClean="0">
                            <a:latin typeface="Times New Roman" pitchFamily="18" charset="0"/>
                            <a:sym typeface="Symbol"/>
                          </a:rPr>
                          <m:t>2</m:t>
                        </m:r>
                      </m:den>
                    </m:f>
                  </m:oMath>
                </a14:m>
                <a:r>
                  <a:rPr kumimoji="1" lang="en-US" altLang="zh-CN" dirty="0" smtClean="0">
                    <a:latin typeface="Times New Roman" pitchFamily="18" charset="0"/>
                  </a:rPr>
                  <a:t>N</a:t>
                </a:r>
                <a:r>
                  <a:rPr kumimoji="1" lang="en-US" altLang="zh-CN" baseline="-25000" dirty="0" smtClean="0">
                    <a:latin typeface="Times New Roman" pitchFamily="18" charset="0"/>
                    <a:sym typeface="Symbol"/>
                  </a:rPr>
                  <a:t>2</a:t>
                </a:r>
                <a:r>
                  <a:rPr kumimoji="1" lang="en-US" altLang="zh-CN" dirty="0" smtClean="0">
                    <a:latin typeface="Times New Roman" pitchFamily="18" charset="0"/>
                  </a:rPr>
                  <a:t>   </a:t>
                </a:r>
                <a:r>
                  <a:rPr kumimoji="1" lang="en-US" altLang="zh-CN" dirty="0">
                    <a:latin typeface="Times New Roman" pitchFamily="18" charset="0"/>
                  </a:rPr>
                  <a:t>+ </a:t>
                </a:r>
                <a14:m>
                  <m:oMath xmlns:m="http://schemas.openxmlformats.org/officeDocument/2006/math">
                    <m:f>
                      <m:fPr>
                        <m:ctrlPr>
                          <a:rPr kumimoji="1" lang="en-US" altLang="zh-CN" i="1">
                            <a:latin typeface="Cambria Math"/>
                          </a:rPr>
                        </m:ctrlPr>
                      </m:fPr>
                      <m:num>
                        <m:r>
                          <m:rPr>
                            <m:nor/>
                          </m:rPr>
                          <a:rPr kumimoji="1" lang="en-US" altLang="zh-CN" b="1" i="0" smtClean="0">
                            <a:latin typeface="Cambria Math"/>
                          </a:rPr>
                          <m:t>3</m:t>
                        </m:r>
                      </m:num>
                      <m:den>
                        <m:r>
                          <m:rPr>
                            <m:nor/>
                          </m:rPr>
                          <a:rPr kumimoji="1" lang="en-US" altLang="zh-CN" dirty="0">
                            <a:latin typeface="Times New Roman" pitchFamily="18" charset="0"/>
                            <a:sym typeface="Symbol"/>
                          </a:rPr>
                          <m:t>2</m:t>
                        </m:r>
                      </m:den>
                    </m:f>
                    <m:r>
                      <a:rPr kumimoji="1" lang="en-US" altLang="zh-CN" i="1" dirty="0">
                        <a:latin typeface="Cambria Math"/>
                        <a:sym typeface="Symbol"/>
                      </a:rPr>
                      <m:t> </m:t>
                    </m:r>
                  </m:oMath>
                </a14:m>
                <a:r>
                  <a:rPr kumimoji="1" lang="en-US" altLang="zh-CN" dirty="0" smtClean="0">
                    <a:latin typeface="Times New Roman" pitchFamily="18" charset="0"/>
                  </a:rPr>
                  <a:t>H</a:t>
                </a:r>
                <a:r>
                  <a:rPr kumimoji="1" lang="en-US" altLang="zh-CN" baseline="-25000" dirty="0" smtClean="0">
                    <a:latin typeface="Times New Roman" pitchFamily="18" charset="0"/>
                    <a:sym typeface="Symbol"/>
                  </a:rPr>
                  <a:t>2</a:t>
                </a:r>
                <a:r>
                  <a:rPr kumimoji="1" lang="en-US" altLang="zh-CN" dirty="0" smtClean="0">
                    <a:latin typeface="Times New Roman" pitchFamily="18" charset="0"/>
                  </a:rPr>
                  <a:t>    </a:t>
                </a:r>
                <a:r>
                  <a:rPr kumimoji="1" lang="en-US" altLang="zh-CN" dirty="0">
                    <a:latin typeface="Times New Roman" pitchFamily="18" charset="0"/>
                  </a:rPr>
                  <a:t>——   </a:t>
                </a:r>
                <a:r>
                  <a:rPr kumimoji="1" lang="en-US" altLang="zh-CN" dirty="0" smtClean="0">
                    <a:latin typeface="Times New Roman" pitchFamily="18" charset="0"/>
                  </a:rPr>
                  <a:t>NH</a:t>
                </a:r>
                <a:r>
                  <a:rPr kumimoji="1" lang="en-US" altLang="zh-CN" baseline="-25000" dirty="0" smtClean="0">
                    <a:latin typeface="Times New Roman" pitchFamily="18" charset="0"/>
                    <a:sym typeface="Symbol"/>
                  </a:rPr>
                  <a:t>3</a:t>
                </a:r>
                <a:r>
                  <a:rPr kumimoji="1" lang="en-US" altLang="zh-CN" dirty="0" smtClean="0">
                    <a:latin typeface="Times New Roman" pitchFamily="18" charset="0"/>
                    <a:sym typeface="Symbol"/>
                  </a:rPr>
                  <a:t>           (2)</a:t>
                </a:r>
                <a:endParaRPr kumimoji="1" lang="en-US" altLang="zh-CN" dirty="0" smtClean="0">
                  <a:latin typeface="Times New Roman" pitchFamily="18" charset="0"/>
                </a:endParaRPr>
              </a:p>
              <a:p>
                <a:pPr algn="l">
                  <a:spcBef>
                    <a:spcPct val="50000"/>
                  </a:spcBef>
                </a:pPr>
                <a:r>
                  <a:rPr kumimoji="1" lang="zh-CN" altLang="en-US" dirty="0" smtClean="0">
                    <a:latin typeface="Times New Roman" pitchFamily="18" charset="0"/>
                  </a:rPr>
                  <a:t>    同样</a:t>
                </a:r>
                <a14:m>
                  <m:oMath xmlns:m="http://schemas.openxmlformats.org/officeDocument/2006/math">
                    <m:r>
                      <m:rPr>
                        <m:nor/>
                      </m:rPr>
                      <a:rPr kumimoji="1" lang="en-US" altLang="zh-CN" i="1" dirty="0">
                        <a:latin typeface="Times New Roman" pitchFamily="18" charset="0"/>
                        <a:sym typeface="Symbol"/>
                      </a:rPr>
                      <m:t></m:t>
                    </m:r>
                  </m:oMath>
                </a14:m>
                <a:r>
                  <a:rPr kumimoji="1" lang="en-US" altLang="zh-CN" dirty="0" smtClean="0">
                    <a:latin typeface="Times New Roman" pitchFamily="18" charset="0"/>
                  </a:rPr>
                  <a:t> =1 </a:t>
                </a:r>
                <a:r>
                  <a:rPr kumimoji="1" lang="en-US" altLang="zh-CN" dirty="0" err="1" smtClean="0">
                    <a:latin typeface="Times New Roman" pitchFamily="18" charset="0"/>
                  </a:rPr>
                  <a:t>mol</a:t>
                </a:r>
                <a:r>
                  <a:rPr kumimoji="1" lang="zh-CN" altLang="en-US" dirty="0" smtClean="0">
                    <a:latin typeface="Times New Roman" pitchFamily="18" charset="0"/>
                  </a:rPr>
                  <a:t>时：</a:t>
                </a:r>
                <a:endParaRPr kumimoji="1" lang="en-US" altLang="zh-CN" dirty="0" smtClean="0">
                  <a:latin typeface="Times New Roman" pitchFamily="18" charset="0"/>
                </a:endParaRPr>
              </a:p>
              <a:p>
                <a:pPr algn="l">
                  <a:spcBef>
                    <a:spcPct val="50000"/>
                  </a:spcBef>
                </a:pPr>
                <a:r>
                  <a:rPr kumimoji="1" lang="en-US" altLang="zh-CN" dirty="0" smtClean="0">
                    <a:latin typeface="Times New Roman" pitchFamily="18" charset="0"/>
                  </a:rPr>
                  <a:t>     (1) </a:t>
                </a:r>
                <a:r>
                  <a:rPr kumimoji="1" lang="zh-CN" altLang="en-US" dirty="0" smtClean="0">
                    <a:latin typeface="Times New Roman" pitchFamily="18" charset="0"/>
                  </a:rPr>
                  <a:t>表示生成了 </a:t>
                </a:r>
                <a:r>
                  <a:rPr kumimoji="1" lang="en-US" altLang="zh-CN" dirty="0" smtClean="0">
                    <a:latin typeface="Times New Roman" pitchFamily="18" charset="0"/>
                  </a:rPr>
                  <a:t>2 </a:t>
                </a:r>
                <a:r>
                  <a:rPr kumimoji="1" lang="en-US" altLang="zh-CN" dirty="0" err="1" smtClean="0">
                    <a:latin typeface="Times New Roman" pitchFamily="18" charset="0"/>
                  </a:rPr>
                  <a:t>mol</a:t>
                </a:r>
                <a:r>
                  <a:rPr kumimoji="1" lang="en-US" altLang="zh-CN" dirty="0" smtClean="0">
                    <a:latin typeface="Times New Roman" pitchFamily="18" charset="0"/>
                  </a:rPr>
                  <a:t> </a:t>
                </a:r>
                <a:r>
                  <a:rPr kumimoji="1" lang="zh-CN" altLang="en-US" dirty="0" smtClean="0">
                    <a:latin typeface="Times New Roman" pitchFamily="18" charset="0"/>
                  </a:rPr>
                  <a:t>的</a:t>
                </a:r>
                <a:r>
                  <a:rPr kumimoji="1" lang="en-US" altLang="zh-CN" dirty="0" smtClean="0">
                    <a:latin typeface="Times New Roman" pitchFamily="18" charset="0"/>
                  </a:rPr>
                  <a:t>NH</a:t>
                </a:r>
                <a:r>
                  <a:rPr kumimoji="1" lang="en-US" altLang="zh-CN" baseline="-25000" dirty="0" smtClean="0">
                    <a:latin typeface="Times New Roman" pitchFamily="18" charset="0"/>
                    <a:sym typeface="Symbol"/>
                  </a:rPr>
                  <a:t>3</a:t>
                </a:r>
                <a:endParaRPr kumimoji="1" lang="en-US" altLang="zh-CN" dirty="0" smtClean="0">
                  <a:latin typeface="Times New Roman" pitchFamily="18" charset="0"/>
                </a:endParaRPr>
              </a:p>
              <a:p>
                <a:pPr algn="l">
                  <a:spcBef>
                    <a:spcPct val="50000"/>
                  </a:spcBef>
                </a:pPr>
                <a:r>
                  <a:rPr kumimoji="1" lang="en-US" altLang="zh-CN" dirty="0" smtClean="0">
                    <a:latin typeface="Times New Roman" pitchFamily="18" charset="0"/>
                  </a:rPr>
                  <a:t>     (2)</a:t>
                </a:r>
                <a:r>
                  <a:rPr kumimoji="1" lang="zh-CN" altLang="en-US" dirty="0">
                    <a:latin typeface="Times New Roman" pitchFamily="18" charset="0"/>
                  </a:rPr>
                  <a:t>表示生成</a:t>
                </a:r>
                <a:r>
                  <a:rPr kumimoji="1" lang="zh-CN" altLang="en-US" dirty="0" smtClean="0">
                    <a:latin typeface="Times New Roman" pitchFamily="18" charset="0"/>
                  </a:rPr>
                  <a:t>了 </a:t>
                </a:r>
                <a:r>
                  <a:rPr kumimoji="1" lang="en-US" altLang="zh-CN" dirty="0" smtClean="0">
                    <a:latin typeface="Times New Roman" pitchFamily="18" charset="0"/>
                  </a:rPr>
                  <a:t>1 </a:t>
                </a:r>
                <a:r>
                  <a:rPr kumimoji="1" lang="en-US" altLang="zh-CN" dirty="0" err="1" smtClean="0">
                    <a:latin typeface="Times New Roman" pitchFamily="18" charset="0"/>
                  </a:rPr>
                  <a:t>mol</a:t>
                </a:r>
                <a:r>
                  <a:rPr kumimoji="1" lang="en-US" altLang="zh-CN" dirty="0" smtClean="0">
                    <a:latin typeface="Times New Roman" pitchFamily="18" charset="0"/>
                  </a:rPr>
                  <a:t> </a:t>
                </a:r>
                <a:r>
                  <a:rPr kumimoji="1" lang="zh-CN" altLang="en-US" dirty="0" smtClean="0">
                    <a:latin typeface="Times New Roman" pitchFamily="18" charset="0"/>
                  </a:rPr>
                  <a:t>的</a:t>
                </a:r>
                <a:r>
                  <a:rPr kumimoji="1" lang="en-US" altLang="zh-CN" dirty="0">
                    <a:latin typeface="Times New Roman" pitchFamily="18" charset="0"/>
                  </a:rPr>
                  <a:t>NH</a:t>
                </a:r>
                <a:r>
                  <a:rPr kumimoji="1" lang="en-US" altLang="zh-CN" baseline="-25000" dirty="0">
                    <a:latin typeface="Times New Roman" pitchFamily="18" charset="0"/>
                    <a:sym typeface="Symbol"/>
                  </a:rPr>
                  <a:t>3</a:t>
                </a:r>
                <a:endParaRPr kumimoji="1" lang="zh-CN" altLang="en-US" dirty="0" smtClean="0">
                  <a:latin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bwMode="auto">
              <a:xfrm>
                <a:off x="556092" y="1988840"/>
                <a:ext cx="8048158" cy="4248472"/>
              </a:xfrm>
              <a:prstGeom prst="rect">
                <a:avLst/>
              </a:prstGeom>
              <a:blipFill rotWithShape="1">
                <a:blip r:embed="rId3"/>
                <a:stretch>
                  <a:fillRect t="-1865" b="-717"/>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sp>
        <p:nvSpPr>
          <p:cNvPr id="6" name="Rectangle 2"/>
          <p:cNvSpPr txBox="1">
            <a:spLocks noRot="1" noChangeArrowheads="1"/>
          </p:cNvSpPr>
          <p:nvPr/>
        </p:nvSpPr>
        <p:spPr>
          <a:xfrm>
            <a:off x="611188" y="1268760"/>
            <a:ext cx="7993062" cy="727075"/>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3600" b="1" dirty="0" smtClean="0">
                <a:latin typeface="Times New Roman" pitchFamily="18" charset="0"/>
                <a:ea typeface="黑体" pitchFamily="2" charset="-122"/>
              </a:rPr>
              <a:t>二、反应进度概念</a:t>
            </a:r>
            <a:endParaRPr lang="zh-CN" altLang="en-US" sz="3600" b="1" dirty="0">
              <a:latin typeface="Times New Roman" pitchFamily="18" charset="0"/>
              <a:ea typeface="黑体" pitchFamily="2" charset="-122"/>
            </a:endParaRPr>
          </a:p>
        </p:txBody>
      </p:sp>
      <p:sp>
        <p:nvSpPr>
          <p:cNvPr id="7" name="Line 9"/>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8" name="Rectangle 8"/>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dirty="0">
                <a:latin typeface="Times New Roman" pitchFamily="18" charset="0"/>
                <a:ea typeface="黑体" pitchFamily="2" charset="-122"/>
              </a:rPr>
              <a:t>2.3</a:t>
            </a:r>
            <a:r>
              <a:rPr lang="en-US" altLang="zh-CN" sz="4000" dirty="0">
                <a:latin typeface="黑体" pitchFamily="2" charset="-122"/>
                <a:ea typeface="黑体" pitchFamily="2" charset="-122"/>
              </a:rPr>
              <a:t> </a:t>
            </a:r>
            <a:r>
              <a:rPr lang="zh-CN" altLang="en-US" sz="4000" dirty="0">
                <a:latin typeface="黑体" pitchFamily="2" charset="-122"/>
                <a:ea typeface="黑体" pitchFamily="2" charset="-122"/>
              </a:rPr>
              <a:t>化学反应的热效应</a:t>
            </a:r>
            <a:r>
              <a:rPr lang="zh-CN" altLang="en-US" sz="4000" b="0" dirty="0">
                <a:latin typeface="黑体" pitchFamily="2" charset="-122"/>
                <a:ea typeface="黑体" pitchFamily="2" charset="-122"/>
              </a:rPr>
              <a:t> </a:t>
            </a:r>
          </a:p>
        </p:txBody>
      </p:sp>
    </p:spTree>
    <p:extLst>
      <p:ext uri="{BB962C8B-B14F-4D97-AF65-F5344CB8AC3E}">
        <p14:creationId xmlns:p14="http://schemas.microsoft.com/office/powerpoint/2010/main" val="2344130598"/>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BCAAA73-3257-4661-8C3B-9A2FA6B85340}" type="slidenum">
              <a:rPr lang="en-US" altLang="zh-CN"/>
              <a:pPr/>
              <a:t>42</a:t>
            </a:fld>
            <a:endParaRPr lang="en-US" altLang="zh-CN"/>
          </a:p>
        </p:txBody>
      </p:sp>
      <p:sp>
        <p:nvSpPr>
          <p:cNvPr id="180226" name="Rectangle 2"/>
          <p:cNvSpPr>
            <a:spLocks noGrp="1" noRot="1" noChangeArrowheads="1"/>
          </p:cNvSpPr>
          <p:nvPr>
            <p:ph type="title"/>
          </p:nvPr>
        </p:nvSpPr>
        <p:spPr>
          <a:xfrm>
            <a:off x="611188" y="1125538"/>
            <a:ext cx="7921625" cy="719137"/>
          </a:xfrm>
        </p:spPr>
        <p:txBody>
          <a:bodyPr/>
          <a:lstStyle/>
          <a:p>
            <a:pPr algn="l"/>
            <a:r>
              <a:rPr lang="zh-CN" altLang="en-US" sz="3600" b="1" dirty="0">
                <a:ea typeface="黑体" pitchFamily="2" charset="-122"/>
              </a:rPr>
              <a:t>三、热化学方程式</a:t>
            </a:r>
          </a:p>
        </p:txBody>
      </p:sp>
      <p:sp>
        <p:nvSpPr>
          <p:cNvPr id="180227" name="Rectangle 3"/>
          <p:cNvSpPr>
            <a:spLocks noGrp="1" noRot="1" noChangeArrowheads="1"/>
          </p:cNvSpPr>
          <p:nvPr>
            <p:ph idx="1"/>
          </p:nvPr>
        </p:nvSpPr>
        <p:spPr>
          <a:xfrm>
            <a:off x="539750" y="1773238"/>
            <a:ext cx="8135938" cy="4608512"/>
          </a:xfrm>
        </p:spPr>
        <p:txBody>
          <a:bodyPr/>
          <a:lstStyle/>
          <a:p>
            <a:pPr marL="533400" indent="-533400">
              <a:lnSpc>
                <a:spcPct val="110000"/>
              </a:lnSpc>
            </a:pPr>
            <a:r>
              <a:rPr lang="zh-CN" altLang="en-US" b="1" dirty="0">
                <a:solidFill>
                  <a:srgbClr val="000000"/>
                </a:solidFill>
                <a:latin typeface="Times New Roman" pitchFamily="18" charset="0"/>
              </a:rPr>
              <a:t>标明参与反应的各物质状态、反应温度、压力和热效应的化学方程式，叫做</a:t>
            </a:r>
            <a:r>
              <a:rPr lang="zh-CN" altLang="en-US" b="1" dirty="0">
                <a:latin typeface="Times New Roman" pitchFamily="18" charset="0"/>
              </a:rPr>
              <a:t>热化学方程式</a:t>
            </a:r>
            <a:r>
              <a:rPr lang="zh-CN" altLang="en-US" b="1" dirty="0">
                <a:solidFill>
                  <a:srgbClr val="000000"/>
                </a:solidFill>
                <a:latin typeface="Times New Roman" pitchFamily="18" charset="0"/>
              </a:rPr>
              <a:t>。</a:t>
            </a:r>
          </a:p>
          <a:p>
            <a:pPr marL="533400" indent="-533400">
              <a:buFont typeface="Wingdings" pitchFamily="2" charset="2"/>
              <a:buNone/>
            </a:pPr>
            <a:r>
              <a:rPr lang="zh-CN" altLang="en-US" b="1" dirty="0">
                <a:solidFill>
                  <a:srgbClr val="000000"/>
                </a:solidFill>
                <a:latin typeface="Times New Roman" pitchFamily="18" charset="0"/>
              </a:rPr>
              <a:t>        </a:t>
            </a:r>
            <a:r>
              <a:rPr kumimoji="1" lang="en-US" altLang="zh-CN" sz="2800" b="1" dirty="0">
                <a:solidFill>
                  <a:srgbClr val="000000"/>
                </a:solidFill>
                <a:latin typeface="Times New Roman" pitchFamily="18" charset="0"/>
              </a:rPr>
              <a:t>2H</a:t>
            </a:r>
            <a:r>
              <a:rPr kumimoji="1" lang="en-US" altLang="zh-CN" sz="2800" b="1" baseline="-25000" dirty="0">
                <a:solidFill>
                  <a:srgbClr val="000000"/>
                </a:solidFill>
                <a:latin typeface="Times New Roman" pitchFamily="18" charset="0"/>
              </a:rPr>
              <a:t>2</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g</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 O</a:t>
            </a:r>
            <a:r>
              <a:rPr kumimoji="1" lang="en-US" altLang="zh-CN" sz="2800" b="1" baseline="-25000" dirty="0">
                <a:solidFill>
                  <a:srgbClr val="000000"/>
                </a:solidFill>
                <a:latin typeface="Times New Roman" pitchFamily="18" charset="0"/>
              </a:rPr>
              <a:t>2</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g</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 2H</a:t>
            </a:r>
            <a:r>
              <a:rPr kumimoji="1" lang="en-US" altLang="zh-CN" sz="2800" b="1" baseline="-25000" dirty="0">
                <a:solidFill>
                  <a:srgbClr val="000000"/>
                </a:solidFill>
                <a:latin typeface="Times New Roman" pitchFamily="18" charset="0"/>
              </a:rPr>
              <a:t>2</a:t>
            </a:r>
            <a:r>
              <a:rPr kumimoji="1" lang="en-US" altLang="zh-CN" sz="2800" b="1" dirty="0">
                <a:solidFill>
                  <a:srgbClr val="000000"/>
                </a:solidFill>
                <a:latin typeface="Times New Roman" pitchFamily="18" charset="0"/>
              </a:rPr>
              <a:t>O</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g</a:t>
            </a:r>
            <a:r>
              <a:rPr kumimoji="1" lang="zh-CN" altLang="en-US" sz="2800" b="1" dirty="0">
                <a:solidFill>
                  <a:srgbClr val="000000"/>
                </a:solidFill>
                <a:latin typeface="Times New Roman" pitchFamily="18" charset="0"/>
              </a:rPr>
              <a:t>）</a:t>
            </a:r>
          </a:p>
          <a:p>
            <a:pPr marL="533400" indent="-533400">
              <a:buFont typeface="Wingdings" pitchFamily="2" charset="2"/>
              <a:buNone/>
            </a:pPr>
            <a:r>
              <a:rPr kumimoji="1" lang="zh-CN" altLang="en-US" sz="2800" b="1" dirty="0">
                <a:solidFill>
                  <a:srgbClr val="000000"/>
                </a:solidFill>
                <a:latin typeface="Times New Roman" pitchFamily="18" charset="0"/>
              </a:rPr>
              <a:t>               </a:t>
            </a:r>
            <a:r>
              <a:rPr kumimoji="1" lang="zh-CN" altLang="en-US" sz="2800" b="1" dirty="0">
                <a:solidFill>
                  <a:srgbClr val="000000"/>
                </a:solidFill>
                <a:latin typeface="Times New Roman" pitchFamily="18" charset="0"/>
                <a:sym typeface="Symbol" pitchFamily="18" charset="2"/>
              </a:rPr>
              <a:t></a:t>
            </a:r>
            <a:r>
              <a:rPr kumimoji="1" lang="en-US" altLang="zh-CN" sz="2800" b="1" i="1" baseline="-25000" dirty="0" err="1">
                <a:solidFill>
                  <a:srgbClr val="000000"/>
                </a:solidFill>
                <a:latin typeface="Times New Roman" pitchFamily="18" charset="0"/>
              </a:rPr>
              <a:t>r</a:t>
            </a:r>
            <a:r>
              <a:rPr kumimoji="1" lang="en-US" altLang="zh-CN" sz="2800" b="1" i="1" dirty="0" err="1">
                <a:solidFill>
                  <a:srgbClr val="000000"/>
                </a:solidFill>
                <a:latin typeface="Times New Roman" pitchFamily="18" charset="0"/>
              </a:rPr>
              <a:t>H</a:t>
            </a:r>
            <a:r>
              <a:rPr kumimoji="1" lang="en-US" altLang="zh-CN" sz="2800" b="1" i="1" baseline="-25000" dirty="0" err="1">
                <a:solidFill>
                  <a:srgbClr val="000000"/>
                </a:solidFill>
                <a:latin typeface="Times New Roman" pitchFamily="18" charset="0"/>
              </a:rPr>
              <a:t>m</a:t>
            </a:r>
            <a:r>
              <a:rPr kumimoji="1" lang="en-US" altLang="zh-CN" sz="2800" b="1" baseline="30000" dirty="0">
                <a:solidFill>
                  <a:srgbClr val="000000"/>
                </a:solidFill>
                <a:latin typeface="Times New Roman" pitchFamily="18" charset="0"/>
                <a:sym typeface="Symbol" pitchFamily="18" charset="2"/>
              </a:rPr>
              <a:t></a:t>
            </a:r>
            <a:r>
              <a:rPr kumimoji="1" lang="en-US" altLang="zh-CN" sz="2800" b="1" dirty="0">
                <a:solidFill>
                  <a:srgbClr val="000000"/>
                </a:solidFill>
                <a:latin typeface="Times New Roman" pitchFamily="18" charset="0"/>
              </a:rPr>
              <a:t>(298) =  - 483.6 kJ</a:t>
            </a:r>
            <a:r>
              <a:rPr kumimoji="1" lang="en-US" altLang="zh-CN" sz="2800" b="1" dirty="0">
                <a:solidFill>
                  <a:srgbClr val="000000"/>
                </a:solidFill>
                <a:latin typeface="Times New Roman" pitchFamily="18" charset="0"/>
                <a:sym typeface="Symbol" pitchFamily="18" charset="2"/>
              </a:rPr>
              <a:t></a:t>
            </a:r>
            <a:r>
              <a:rPr kumimoji="1" lang="en-US" altLang="zh-CN" sz="2800" b="1" dirty="0">
                <a:solidFill>
                  <a:srgbClr val="000000"/>
                </a:solidFill>
                <a:latin typeface="Times New Roman" pitchFamily="18" charset="0"/>
              </a:rPr>
              <a:t>mol</a:t>
            </a:r>
            <a:r>
              <a:rPr kumimoji="1" lang="en-US" altLang="zh-CN" sz="2800" b="1" baseline="30000" dirty="0">
                <a:solidFill>
                  <a:srgbClr val="000000"/>
                </a:solidFill>
                <a:latin typeface="Times New Roman" pitchFamily="18" charset="0"/>
              </a:rPr>
              <a:t>-1</a:t>
            </a:r>
          </a:p>
          <a:p>
            <a:pPr marL="533400" indent="-533400">
              <a:buFont typeface="Wingdings" pitchFamily="2" charset="2"/>
              <a:buNone/>
            </a:pPr>
            <a:r>
              <a:rPr kumimoji="1" lang="en-US" altLang="zh-CN" sz="2800" b="1" dirty="0">
                <a:solidFill>
                  <a:srgbClr val="000000"/>
                </a:solidFill>
                <a:latin typeface="Times New Roman" pitchFamily="18" charset="0"/>
              </a:rPr>
              <a:t>     </a:t>
            </a:r>
            <a:r>
              <a:rPr kumimoji="1" lang="en-US" altLang="zh-CN" sz="2800" b="1" i="1" dirty="0">
                <a:solidFill>
                  <a:srgbClr val="000000"/>
                </a:solidFill>
                <a:latin typeface="Times New Roman" pitchFamily="18" charset="0"/>
              </a:rPr>
              <a:t> r </a:t>
            </a:r>
            <a:r>
              <a:rPr kumimoji="1" lang="en-US" altLang="zh-CN" sz="2800" b="1" dirty="0">
                <a:solidFill>
                  <a:srgbClr val="000000"/>
                </a:solidFill>
                <a:latin typeface="Times New Roman" pitchFamily="18" charset="0"/>
              </a:rPr>
              <a:t>: reaction</a:t>
            </a:r>
            <a:r>
              <a:rPr kumimoji="1" lang="zh-CN" altLang="en-US" sz="2800" b="1" dirty="0">
                <a:solidFill>
                  <a:srgbClr val="000000"/>
                </a:solidFill>
                <a:latin typeface="Times New Roman" pitchFamily="18" charset="0"/>
              </a:rPr>
              <a:t>；      </a:t>
            </a:r>
            <a:r>
              <a:rPr kumimoji="1" lang="en-US" altLang="zh-CN" sz="2800" b="1" i="1" dirty="0">
                <a:solidFill>
                  <a:srgbClr val="000000"/>
                </a:solidFill>
                <a:latin typeface="Times New Roman" pitchFamily="18" charset="0"/>
              </a:rPr>
              <a:t>m </a:t>
            </a:r>
            <a:r>
              <a:rPr kumimoji="1" lang="en-US" altLang="zh-CN" sz="2800" b="1" dirty="0">
                <a:solidFill>
                  <a:srgbClr val="000000"/>
                </a:solidFill>
                <a:latin typeface="Times New Roman" pitchFamily="18" charset="0"/>
              </a:rPr>
              <a:t>:</a:t>
            </a:r>
            <a:r>
              <a:rPr kumimoji="1" lang="zh-CN" altLang="en-US" sz="2800" b="1" dirty="0">
                <a:solidFill>
                  <a:srgbClr val="000000"/>
                </a:solidFill>
                <a:latin typeface="Times New Roman" pitchFamily="18" charset="0"/>
              </a:rPr>
              <a:t>反应进度为</a:t>
            </a:r>
            <a:r>
              <a:rPr kumimoji="1" lang="en-US" altLang="zh-CN" sz="2800" b="1" dirty="0">
                <a:solidFill>
                  <a:srgbClr val="000000"/>
                </a:solidFill>
                <a:latin typeface="Times New Roman" pitchFamily="18" charset="0"/>
              </a:rPr>
              <a:t>1mol  </a:t>
            </a:r>
            <a:r>
              <a:rPr kumimoji="1" lang="zh-CN" altLang="en-US" sz="2800" b="1" dirty="0">
                <a:solidFill>
                  <a:srgbClr val="000000"/>
                </a:solidFill>
                <a:latin typeface="Times New Roman" pitchFamily="18" charset="0"/>
              </a:rPr>
              <a:t>； </a:t>
            </a:r>
          </a:p>
          <a:p>
            <a:pPr marL="533400" indent="-533400">
              <a:buFont typeface="Wingdings" pitchFamily="2" charset="2"/>
              <a:buNone/>
            </a:pPr>
            <a:r>
              <a:rPr kumimoji="1" lang="zh-CN" altLang="en-US" sz="2800" b="1" dirty="0">
                <a:solidFill>
                  <a:srgbClr val="000000"/>
                </a:solidFill>
                <a:latin typeface="Times New Roman" pitchFamily="18" charset="0"/>
                <a:ea typeface="Gulim" pitchFamily="34" charset="-127"/>
              </a:rPr>
              <a:t>     </a:t>
            </a:r>
            <a:r>
              <a:rPr kumimoji="1" lang="zh-CN" altLang="en-US" sz="2800" b="1" dirty="0">
                <a:solidFill>
                  <a:srgbClr val="000000"/>
                </a:solidFill>
                <a:latin typeface="Times New Roman" pitchFamily="18" charset="0"/>
                <a:ea typeface="Gulim" pitchFamily="34" charset="-127"/>
                <a:sym typeface="Symbol" pitchFamily="18" charset="2"/>
              </a:rPr>
              <a:t></a:t>
            </a:r>
            <a:r>
              <a:rPr kumimoji="1" lang="zh-CN" altLang="en-US" sz="2800" b="1" i="1" dirty="0">
                <a:solidFill>
                  <a:srgbClr val="000000"/>
                </a:solidFill>
                <a:latin typeface="Times New Roman" pitchFamily="18" charset="0"/>
                <a:sym typeface="Symbol" pitchFamily="18" charset="2"/>
              </a:rPr>
              <a:t> </a:t>
            </a:r>
            <a:r>
              <a:rPr kumimoji="1" lang="zh-CN" altLang="en-US" sz="2800" b="1" dirty="0">
                <a:solidFill>
                  <a:srgbClr val="000000"/>
                </a:solidFill>
                <a:latin typeface="Times New Roman" pitchFamily="18" charset="0"/>
              </a:rPr>
              <a:t>：热力学标准态。</a:t>
            </a:r>
          </a:p>
          <a:p>
            <a:pPr marL="533400" indent="-533400">
              <a:buFont typeface="Wingdings" pitchFamily="2" charset="2"/>
              <a:buNone/>
            </a:pPr>
            <a:r>
              <a:rPr kumimoji="1" lang="zh-CN" altLang="en-US" sz="2800" b="1" dirty="0">
                <a:solidFill>
                  <a:srgbClr val="000000"/>
                </a:solidFill>
                <a:latin typeface="Times New Roman" pitchFamily="18" charset="0"/>
              </a:rPr>
              <a:t>     </a:t>
            </a:r>
            <a:r>
              <a:rPr kumimoji="1" lang="zh-CN" altLang="en-US" sz="2800" b="1" dirty="0">
                <a:solidFill>
                  <a:srgbClr val="000000"/>
                </a:solidFill>
                <a:latin typeface="Times New Roman" pitchFamily="18" charset="0"/>
                <a:sym typeface="Symbol" pitchFamily="18" charset="2"/>
              </a:rPr>
              <a:t></a:t>
            </a:r>
            <a:r>
              <a:rPr kumimoji="1" lang="en-US" altLang="zh-CN" sz="2800" b="1" i="1" baseline="-25000" dirty="0" err="1">
                <a:solidFill>
                  <a:srgbClr val="000000"/>
                </a:solidFill>
                <a:latin typeface="Times New Roman" pitchFamily="18" charset="0"/>
              </a:rPr>
              <a:t>r</a:t>
            </a:r>
            <a:r>
              <a:rPr kumimoji="1" lang="en-US" altLang="zh-CN" sz="2800" b="1" i="1" dirty="0" err="1">
                <a:solidFill>
                  <a:srgbClr val="000000"/>
                </a:solidFill>
                <a:latin typeface="Times New Roman" pitchFamily="18" charset="0"/>
              </a:rPr>
              <a:t>H</a:t>
            </a:r>
            <a:r>
              <a:rPr kumimoji="1" lang="en-US" altLang="zh-CN" sz="2800" b="1" i="1" baseline="-25000" dirty="0" err="1">
                <a:solidFill>
                  <a:srgbClr val="000000"/>
                </a:solidFill>
                <a:latin typeface="Times New Roman" pitchFamily="18" charset="0"/>
              </a:rPr>
              <a:t>m</a:t>
            </a:r>
            <a:r>
              <a:rPr kumimoji="1" lang="en-US" altLang="zh-CN" sz="2800" b="1" i="1" baseline="-25000" dirty="0">
                <a:solidFill>
                  <a:srgbClr val="000000"/>
                </a:solidFill>
                <a:latin typeface="Times New Roman" pitchFamily="18" charset="0"/>
              </a:rPr>
              <a:t> </a:t>
            </a:r>
            <a:r>
              <a:rPr kumimoji="1" lang="en-US" altLang="zh-CN" sz="2800" b="1" baseline="30000" dirty="0">
                <a:solidFill>
                  <a:srgbClr val="000000"/>
                </a:solidFill>
                <a:latin typeface="Times New Roman" pitchFamily="18" charset="0"/>
                <a:sym typeface="Symbol" pitchFamily="18" charset="2"/>
              </a:rPr>
              <a:t></a:t>
            </a:r>
            <a:r>
              <a:rPr kumimoji="1" lang="zh-CN" altLang="en-US" sz="2800" b="1" dirty="0">
                <a:solidFill>
                  <a:srgbClr val="000000"/>
                </a:solidFill>
                <a:latin typeface="Times New Roman" pitchFamily="18" charset="0"/>
              </a:rPr>
              <a:t>表示反应的</a:t>
            </a:r>
            <a:r>
              <a:rPr kumimoji="1" lang="zh-CN" altLang="en-US" sz="2800" b="1" dirty="0">
                <a:latin typeface="Times New Roman" pitchFamily="18" charset="0"/>
              </a:rPr>
              <a:t>标准摩尔焓</a:t>
            </a:r>
            <a:r>
              <a:rPr kumimoji="1" lang="zh-CN" altLang="en-US" sz="2800" b="1" dirty="0" smtClean="0">
                <a:latin typeface="Times New Roman" pitchFamily="18" charset="0"/>
              </a:rPr>
              <a:t>变。</a:t>
            </a:r>
            <a:endParaRPr kumimoji="1" lang="zh-CN" altLang="en-US" sz="2800" b="1" dirty="0">
              <a:solidFill>
                <a:srgbClr val="000000"/>
              </a:solidFill>
              <a:latin typeface="Times New Roman" pitchFamily="18" charset="0"/>
            </a:endParaRPr>
          </a:p>
        </p:txBody>
      </p:sp>
      <p:sp>
        <p:nvSpPr>
          <p:cNvPr id="180228" name="Rectangle 4"/>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a:latin typeface="Times New Roman" pitchFamily="18" charset="0"/>
                <a:ea typeface="黑体" pitchFamily="2" charset="-122"/>
              </a:rPr>
              <a:t>2.3</a:t>
            </a:r>
            <a:r>
              <a:rPr lang="en-US" altLang="zh-CN" sz="4000">
                <a:latin typeface="黑体" pitchFamily="2" charset="-122"/>
                <a:ea typeface="黑体" pitchFamily="2" charset="-122"/>
              </a:rPr>
              <a:t> </a:t>
            </a:r>
            <a:r>
              <a:rPr lang="zh-CN" altLang="en-US" sz="4000">
                <a:latin typeface="黑体" pitchFamily="2" charset="-122"/>
                <a:ea typeface="黑体" pitchFamily="2" charset="-122"/>
              </a:rPr>
              <a:t>化学反应的热效应</a:t>
            </a:r>
            <a:r>
              <a:rPr lang="zh-CN" altLang="en-US" sz="4000" b="0">
                <a:latin typeface="黑体" pitchFamily="2" charset="-122"/>
                <a:ea typeface="黑体" pitchFamily="2" charset="-122"/>
              </a:rPr>
              <a:t> </a:t>
            </a:r>
          </a:p>
        </p:txBody>
      </p:sp>
      <p:sp>
        <p:nvSpPr>
          <p:cNvPr id="180229"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EB7F1C78-2C25-43A6-B771-775C57E083C6}" type="slidenum">
              <a:rPr lang="en-US" altLang="zh-CN"/>
              <a:pPr/>
              <a:t>43</a:t>
            </a:fld>
            <a:endParaRPr lang="en-US" altLang="zh-CN"/>
          </a:p>
        </p:txBody>
      </p:sp>
      <p:sp>
        <p:nvSpPr>
          <p:cNvPr id="182274" name="Text Box 2"/>
          <p:cNvSpPr txBox="1">
            <a:spLocks noChangeArrowheads="1"/>
          </p:cNvSpPr>
          <p:nvPr/>
        </p:nvSpPr>
        <p:spPr bwMode="auto">
          <a:xfrm>
            <a:off x="395288" y="1830388"/>
            <a:ext cx="8353425" cy="455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120000"/>
              </a:lnSpc>
              <a:buClr>
                <a:srgbClr val="660033"/>
              </a:buClr>
              <a:buFont typeface="Wingdings" pitchFamily="2" charset="2"/>
              <a:buChar char="ü"/>
            </a:pPr>
            <a:r>
              <a:rPr kumimoji="1" lang="zh-CN" altLang="en-US" sz="3200" dirty="0">
                <a:solidFill>
                  <a:srgbClr val="660033"/>
                </a:solidFill>
                <a:latin typeface="Times New Roman" pitchFamily="18" charset="0"/>
              </a:rPr>
              <a:t>书写热化学方程式：</a:t>
            </a:r>
          </a:p>
          <a:p>
            <a:pPr algn="l" eaLnBrk="0" hangingPunct="0">
              <a:lnSpc>
                <a:spcPct val="120000"/>
              </a:lnSpc>
            </a:pPr>
            <a:r>
              <a:rPr kumimoji="1" lang="en-US" altLang="zh-CN" sz="3200" dirty="0" smtClean="0">
                <a:latin typeface="Times New Roman" pitchFamily="18" charset="0"/>
              </a:rPr>
              <a:t>1.</a:t>
            </a:r>
            <a:r>
              <a:rPr kumimoji="1" lang="zh-CN" altLang="en-US" sz="3200" dirty="0" smtClean="0">
                <a:latin typeface="Times New Roman" pitchFamily="18" charset="0"/>
              </a:rPr>
              <a:t>注明</a:t>
            </a:r>
            <a:r>
              <a:rPr kumimoji="1" lang="zh-CN" altLang="en-US" sz="3200" dirty="0">
                <a:latin typeface="Times New Roman" pitchFamily="18" charset="0"/>
              </a:rPr>
              <a:t>反应的温度和压强条件；</a:t>
            </a:r>
          </a:p>
          <a:p>
            <a:pPr algn="l" eaLnBrk="0" hangingPunct="0">
              <a:lnSpc>
                <a:spcPct val="120000"/>
              </a:lnSpc>
            </a:pPr>
            <a:r>
              <a:rPr kumimoji="1" lang="en-US" altLang="zh-CN" sz="3200" dirty="0" smtClean="0">
                <a:latin typeface="Times New Roman" pitchFamily="18" charset="0"/>
              </a:rPr>
              <a:t>2.</a:t>
            </a:r>
            <a:r>
              <a:rPr kumimoji="1" lang="zh-CN" altLang="en-US" sz="3200" dirty="0" smtClean="0">
                <a:latin typeface="Times New Roman" pitchFamily="18" charset="0"/>
              </a:rPr>
              <a:t>注明</a:t>
            </a:r>
            <a:r>
              <a:rPr kumimoji="1" lang="zh-CN" altLang="en-US" sz="3200" dirty="0">
                <a:latin typeface="Times New Roman" pitchFamily="18" charset="0"/>
              </a:rPr>
              <a:t>反应物与生成物的聚集状态（</a:t>
            </a:r>
            <a:r>
              <a:rPr kumimoji="1" lang="en-US" altLang="en-US" sz="3200" dirty="0">
                <a:latin typeface="Times New Roman" pitchFamily="18" charset="0"/>
              </a:rPr>
              <a:t>g-</a:t>
            </a:r>
            <a:r>
              <a:rPr kumimoji="1" lang="zh-CN" altLang="en-US" sz="3200" dirty="0">
                <a:latin typeface="Times New Roman" pitchFamily="18" charset="0"/>
              </a:rPr>
              <a:t>气态</a:t>
            </a:r>
            <a:r>
              <a:rPr kumimoji="1" lang="en-US" altLang="zh-CN" sz="3200" dirty="0">
                <a:latin typeface="Times New Roman" pitchFamily="18" charset="0"/>
              </a:rPr>
              <a:t>;   </a:t>
            </a:r>
          </a:p>
          <a:p>
            <a:pPr algn="l" eaLnBrk="0" hangingPunct="0">
              <a:lnSpc>
                <a:spcPct val="120000"/>
              </a:lnSpc>
            </a:pPr>
            <a:r>
              <a:rPr kumimoji="1" lang="en-US" altLang="zh-CN" sz="3200" dirty="0">
                <a:latin typeface="Times New Roman" pitchFamily="18" charset="0"/>
              </a:rPr>
              <a:t>      </a:t>
            </a:r>
            <a:r>
              <a:rPr kumimoji="1" lang="en-US" altLang="en-US" sz="3200" dirty="0">
                <a:latin typeface="Times New Roman" pitchFamily="18" charset="0"/>
              </a:rPr>
              <a:t>l-</a:t>
            </a:r>
            <a:r>
              <a:rPr kumimoji="1" lang="zh-CN" altLang="en-US" sz="3200" dirty="0">
                <a:latin typeface="Times New Roman" pitchFamily="18" charset="0"/>
              </a:rPr>
              <a:t>液态 ；</a:t>
            </a:r>
            <a:r>
              <a:rPr kumimoji="1" lang="en-US" altLang="en-US" sz="3200" dirty="0">
                <a:latin typeface="Times New Roman" pitchFamily="18" charset="0"/>
              </a:rPr>
              <a:t>s-</a:t>
            </a:r>
            <a:r>
              <a:rPr kumimoji="1" lang="zh-CN" altLang="en-US" sz="3200" dirty="0">
                <a:latin typeface="Times New Roman" pitchFamily="18" charset="0"/>
              </a:rPr>
              <a:t>固态）；</a:t>
            </a:r>
          </a:p>
          <a:p>
            <a:pPr algn="l" eaLnBrk="0" hangingPunct="0">
              <a:lnSpc>
                <a:spcPct val="120000"/>
              </a:lnSpc>
            </a:pPr>
            <a:r>
              <a:rPr kumimoji="1" lang="zh-CN" altLang="en-US" sz="3200" i="1" dirty="0">
                <a:latin typeface="Times New Roman" pitchFamily="18" charset="0"/>
                <a:sym typeface="Symbol" pitchFamily="18" charset="2"/>
              </a:rPr>
              <a:t>    </a:t>
            </a:r>
            <a:r>
              <a:rPr kumimoji="1" lang="zh-CN" altLang="en-US" sz="3200" dirty="0">
                <a:latin typeface="Times New Roman" pitchFamily="18" charset="0"/>
                <a:sym typeface="Symbol" pitchFamily="18" charset="2"/>
              </a:rPr>
              <a:t></a:t>
            </a:r>
            <a:r>
              <a:rPr kumimoji="1" lang="en-US" altLang="en-US" sz="3200" i="1" baseline="-25000" dirty="0" err="1">
                <a:latin typeface="Times New Roman" pitchFamily="18" charset="0"/>
                <a:sym typeface="Symbol" pitchFamily="18" charset="2"/>
              </a:rPr>
              <a:t>r</a:t>
            </a:r>
            <a:r>
              <a:rPr kumimoji="1" lang="en-US" altLang="en-US" sz="3200" i="1" dirty="0" err="1">
                <a:latin typeface="Times New Roman" pitchFamily="18" charset="0"/>
                <a:sym typeface="Symbol" pitchFamily="18" charset="2"/>
              </a:rPr>
              <a:t>H</a:t>
            </a:r>
            <a:r>
              <a:rPr kumimoji="1" lang="en-US" altLang="en-US" sz="3200" i="1" baseline="-25000" dirty="0" err="1">
                <a:latin typeface="Times New Roman" pitchFamily="18" charset="0"/>
                <a:sym typeface="Symbol" pitchFamily="18" charset="2"/>
              </a:rPr>
              <a:t>m</a:t>
            </a:r>
            <a:r>
              <a:rPr kumimoji="1" lang="en-US" altLang="en-US" sz="3200" i="1" baseline="-25000" dirty="0">
                <a:latin typeface="Times New Roman" pitchFamily="18" charset="0"/>
                <a:sym typeface="Symbol" pitchFamily="18" charset="2"/>
              </a:rPr>
              <a:t> </a:t>
            </a:r>
            <a:r>
              <a:rPr kumimoji="1" lang="en-US" altLang="zh-CN" baseline="30000" dirty="0">
                <a:sym typeface="Symbol" pitchFamily="18" charset="2"/>
              </a:rPr>
              <a:t></a:t>
            </a:r>
            <a:r>
              <a:rPr kumimoji="1" lang="en-US" altLang="en-US" sz="3200" baseline="30000" dirty="0">
                <a:latin typeface="Times New Roman" pitchFamily="18" charset="0"/>
                <a:sym typeface="Symbol" pitchFamily="18" charset="2"/>
              </a:rPr>
              <a:t> </a:t>
            </a:r>
            <a:r>
              <a:rPr kumimoji="1" lang="zh-CN" altLang="en-US" sz="3200" dirty="0">
                <a:latin typeface="Times New Roman" pitchFamily="18" charset="0"/>
                <a:sym typeface="Symbol" pitchFamily="18" charset="2"/>
              </a:rPr>
              <a:t>值与状态有关，如：</a:t>
            </a:r>
          </a:p>
          <a:p>
            <a:pPr algn="l" eaLnBrk="0" hangingPunct="0">
              <a:lnSpc>
                <a:spcPct val="120000"/>
              </a:lnSpc>
            </a:pPr>
            <a:r>
              <a:rPr kumimoji="1" lang="zh-CN" altLang="en-US" dirty="0">
                <a:latin typeface="Times New Roman" pitchFamily="18" charset="0"/>
                <a:sym typeface="Symbol" pitchFamily="18" charset="2"/>
              </a:rPr>
              <a:t>  </a:t>
            </a:r>
            <a:r>
              <a:rPr kumimoji="1" lang="en-US" altLang="zh-CN" dirty="0">
                <a:latin typeface="Times New Roman" pitchFamily="18" charset="0"/>
                <a:sym typeface="Symbol" pitchFamily="18" charset="2"/>
              </a:rPr>
              <a:t>2H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 O</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 2H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O </a:t>
            </a:r>
            <a:r>
              <a:rPr kumimoji="1" lang="en-US" altLang="zh-CN" dirty="0">
                <a:solidFill>
                  <a:schemeClr val="tx1"/>
                </a:solidFill>
                <a:latin typeface="Times New Roman" pitchFamily="18" charset="0"/>
                <a:sym typeface="Symbol" pitchFamily="18" charset="2"/>
              </a:rPr>
              <a:t>(g)</a:t>
            </a:r>
            <a:r>
              <a:rPr kumimoji="1" lang="en-US" altLang="zh-CN" dirty="0">
                <a:latin typeface="Times New Roman" pitchFamily="18" charset="0"/>
                <a:sym typeface="Symbol" pitchFamily="18" charset="2"/>
              </a:rPr>
              <a:t>,  </a:t>
            </a:r>
            <a:r>
              <a:rPr kumimoji="1" lang="en-US" altLang="en-US" i="1" baseline="-25000" dirty="0" err="1">
                <a:latin typeface="Times New Roman" pitchFamily="18" charset="0"/>
                <a:sym typeface="Symbol" pitchFamily="18" charset="2"/>
              </a:rPr>
              <a:t>r</a:t>
            </a:r>
            <a:r>
              <a:rPr kumimoji="1" lang="en-US" altLang="en-US" i="1" dirty="0" err="1">
                <a:latin typeface="Times New Roman" pitchFamily="18" charset="0"/>
                <a:sym typeface="Symbol" pitchFamily="18" charset="2"/>
              </a:rPr>
              <a:t>H</a:t>
            </a:r>
            <a:r>
              <a:rPr kumimoji="1" lang="en-US" altLang="en-US" i="1" baseline="-25000" dirty="0" err="1">
                <a:latin typeface="Times New Roman" pitchFamily="18" charset="0"/>
                <a:sym typeface="Symbol" pitchFamily="18" charset="2"/>
              </a:rPr>
              <a:t>m</a:t>
            </a:r>
            <a:r>
              <a:rPr kumimoji="1" lang="en-US" altLang="en-US" i="1" baseline="-25000" dirty="0">
                <a:latin typeface="Times New Roman" pitchFamily="18" charset="0"/>
                <a:sym typeface="Symbol" pitchFamily="18" charset="2"/>
              </a:rPr>
              <a:t> </a:t>
            </a:r>
            <a:r>
              <a:rPr kumimoji="1" lang="en-US" altLang="zh-CN" baseline="30000" dirty="0">
                <a:sym typeface="Symbol" pitchFamily="18" charset="2"/>
              </a:rPr>
              <a:t></a:t>
            </a:r>
            <a:r>
              <a:rPr kumimoji="1" lang="en-US" altLang="en-US" baseline="30000" dirty="0">
                <a:latin typeface="Times New Roman" pitchFamily="18" charset="0"/>
                <a:sym typeface="Symbol" pitchFamily="18" charset="2"/>
              </a:rPr>
              <a:t> </a:t>
            </a:r>
            <a:r>
              <a:rPr kumimoji="1" lang="en-US" altLang="en-US" dirty="0">
                <a:latin typeface="Times New Roman" pitchFamily="18" charset="0"/>
                <a:sym typeface="Symbol" pitchFamily="18" charset="2"/>
              </a:rPr>
              <a:t>= -483.6 kJ·mol</a:t>
            </a:r>
            <a:r>
              <a:rPr kumimoji="1" lang="en-US" altLang="en-US" baseline="30000" dirty="0">
                <a:latin typeface="Times New Roman" pitchFamily="18" charset="0"/>
                <a:sym typeface="Symbol" pitchFamily="18" charset="2"/>
              </a:rPr>
              <a:t>-1</a:t>
            </a:r>
            <a:endParaRPr kumimoji="1" lang="en-US" altLang="en-US" dirty="0">
              <a:latin typeface="Times New Roman" pitchFamily="18" charset="0"/>
              <a:sym typeface="Symbol" pitchFamily="18" charset="2"/>
            </a:endParaRPr>
          </a:p>
          <a:p>
            <a:pPr algn="l" eaLnBrk="0" hangingPunct="0">
              <a:lnSpc>
                <a:spcPct val="120000"/>
              </a:lnSpc>
            </a:pPr>
            <a:r>
              <a:rPr kumimoji="1" lang="en-US" altLang="zh-CN" dirty="0">
                <a:latin typeface="Times New Roman" pitchFamily="18" charset="0"/>
                <a:sym typeface="Symbol" pitchFamily="18" charset="2"/>
              </a:rPr>
              <a:t>  2H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 O</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 2H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O </a:t>
            </a:r>
            <a:r>
              <a:rPr kumimoji="1" lang="en-US" altLang="zh-CN" dirty="0">
                <a:solidFill>
                  <a:schemeClr val="tx1"/>
                </a:solidFill>
                <a:latin typeface="Times New Roman" pitchFamily="18" charset="0"/>
                <a:sym typeface="Symbol" pitchFamily="18" charset="2"/>
              </a:rPr>
              <a:t>(l)</a:t>
            </a:r>
            <a:r>
              <a:rPr kumimoji="1" lang="en-US" altLang="zh-CN" dirty="0">
                <a:latin typeface="Times New Roman" pitchFamily="18" charset="0"/>
                <a:sym typeface="Symbol" pitchFamily="18" charset="2"/>
              </a:rPr>
              <a:t>,   </a:t>
            </a:r>
            <a:r>
              <a:rPr kumimoji="1" lang="en-US" altLang="en-US" i="1" baseline="-25000" dirty="0" err="1">
                <a:latin typeface="Times New Roman" pitchFamily="18" charset="0"/>
                <a:sym typeface="Symbol" pitchFamily="18" charset="2"/>
              </a:rPr>
              <a:t>r</a:t>
            </a:r>
            <a:r>
              <a:rPr kumimoji="1" lang="en-US" altLang="en-US" i="1" dirty="0" err="1">
                <a:latin typeface="Times New Roman" pitchFamily="18" charset="0"/>
                <a:sym typeface="Symbol" pitchFamily="18" charset="2"/>
              </a:rPr>
              <a:t>H</a:t>
            </a:r>
            <a:r>
              <a:rPr kumimoji="1" lang="en-US" altLang="en-US" i="1" baseline="-25000" dirty="0" err="1">
                <a:latin typeface="Times New Roman" pitchFamily="18" charset="0"/>
                <a:sym typeface="Symbol" pitchFamily="18" charset="2"/>
              </a:rPr>
              <a:t>m</a:t>
            </a:r>
            <a:r>
              <a:rPr kumimoji="1" lang="en-US" altLang="en-US" i="1" baseline="30000" dirty="0">
                <a:latin typeface="Times New Roman" pitchFamily="18" charset="0"/>
                <a:sym typeface="Symbol" pitchFamily="18" charset="2"/>
              </a:rPr>
              <a:t> </a:t>
            </a:r>
            <a:r>
              <a:rPr kumimoji="1" lang="en-US" altLang="zh-CN" baseline="30000" dirty="0">
                <a:sym typeface="Symbol" pitchFamily="18" charset="2"/>
              </a:rPr>
              <a:t></a:t>
            </a:r>
            <a:r>
              <a:rPr kumimoji="1" lang="en-US" altLang="en-US" baseline="30000" dirty="0">
                <a:latin typeface="Times New Roman" pitchFamily="18" charset="0"/>
                <a:sym typeface="Symbol" pitchFamily="18" charset="2"/>
              </a:rPr>
              <a:t> </a:t>
            </a:r>
            <a:r>
              <a:rPr kumimoji="1" lang="en-US" altLang="en-US" dirty="0">
                <a:latin typeface="Times New Roman" pitchFamily="18" charset="0"/>
                <a:sym typeface="Symbol" pitchFamily="18" charset="2"/>
              </a:rPr>
              <a:t>= -571.68 kJ·mol</a:t>
            </a:r>
            <a:r>
              <a:rPr kumimoji="1" lang="en-US" altLang="en-US" baseline="30000" dirty="0">
                <a:latin typeface="Times New Roman" pitchFamily="18" charset="0"/>
                <a:sym typeface="Symbol" pitchFamily="18" charset="2"/>
              </a:rPr>
              <a:t>-1</a:t>
            </a:r>
            <a:endParaRPr kumimoji="1" lang="en-US" altLang="en-US" dirty="0">
              <a:latin typeface="Times New Roman" pitchFamily="18" charset="0"/>
              <a:sym typeface="Symbol" pitchFamily="18" charset="2"/>
            </a:endParaRPr>
          </a:p>
          <a:p>
            <a:pPr algn="l" eaLnBrk="0" hangingPunct="0">
              <a:lnSpc>
                <a:spcPct val="120000"/>
              </a:lnSpc>
            </a:pPr>
            <a:r>
              <a:rPr kumimoji="1" lang="en-US" altLang="zh-CN" dirty="0">
                <a:latin typeface="Times New Roman" pitchFamily="18" charset="0"/>
                <a:sym typeface="Symbol" pitchFamily="18" charset="2"/>
              </a:rPr>
              <a:t>  </a:t>
            </a:r>
          </a:p>
        </p:txBody>
      </p:sp>
      <p:sp>
        <p:nvSpPr>
          <p:cNvPr id="182275" name="Rectangle 3"/>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a:latin typeface="Times New Roman" pitchFamily="18" charset="0"/>
                <a:ea typeface="黑体" pitchFamily="2" charset="-122"/>
              </a:rPr>
              <a:t>2.3</a:t>
            </a:r>
            <a:r>
              <a:rPr lang="en-US" altLang="zh-CN" sz="4000">
                <a:latin typeface="黑体" pitchFamily="2" charset="-122"/>
                <a:ea typeface="黑体" pitchFamily="2" charset="-122"/>
              </a:rPr>
              <a:t> </a:t>
            </a:r>
            <a:r>
              <a:rPr lang="zh-CN" altLang="en-US" sz="4000">
                <a:latin typeface="黑体" pitchFamily="2" charset="-122"/>
                <a:ea typeface="黑体" pitchFamily="2" charset="-122"/>
              </a:rPr>
              <a:t>化学反应的热效应</a:t>
            </a:r>
            <a:r>
              <a:rPr lang="zh-CN" altLang="en-US" sz="4000" b="0">
                <a:latin typeface="黑体" pitchFamily="2" charset="-122"/>
                <a:ea typeface="黑体" pitchFamily="2" charset="-122"/>
              </a:rPr>
              <a:t> </a:t>
            </a:r>
          </a:p>
        </p:txBody>
      </p:sp>
      <p:sp>
        <p:nvSpPr>
          <p:cNvPr id="182276" name="Line 4"/>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182277" name="Rectangle 5"/>
          <p:cNvSpPr>
            <a:spLocks noRot="1" noChangeArrowheads="1"/>
          </p:cNvSpPr>
          <p:nvPr/>
        </p:nvSpPr>
        <p:spPr bwMode="auto">
          <a:xfrm>
            <a:off x="611188" y="1125538"/>
            <a:ext cx="792162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3600">
                <a:ea typeface="黑体" pitchFamily="2" charset="-122"/>
              </a:rPr>
              <a:t>三、热化学方程式</a:t>
            </a: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744E87D7-00B7-44F4-8F08-42E55B049950}" type="slidenum">
              <a:rPr lang="en-US" altLang="zh-CN"/>
              <a:pPr/>
              <a:t>44</a:t>
            </a:fld>
            <a:endParaRPr lang="en-US" altLang="zh-CN"/>
          </a:p>
        </p:txBody>
      </p:sp>
      <p:sp>
        <p:nvSpPr>
          <p:cNvPr id="183298" name="Text Box 2"/>
          <p:cNvSpPr txBox="1">
            <a:spLocks noChangeArrowheads="1"/>
          </p:cNvSpPr>
          <p:nvPr/>
        </p:nvSpPr>
        <p:spPr bwMode="auto">
          <a:xfrm>
            <a:off x="558208" y="1864336"/>
            <a:ext cx="8243888" cy="3958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0000"/>
              </a:lnSpc>
            </a:pPr>
            <a:r>
              <a:rPr kumimoji="1" lang="en-US" altLang="zh-CN" sz="3200" dirty="0" smtClean="0">
                <a:latin typeface="Times New Roman" pitchFamily="18" charset="0"/>
              </a:rPr>
              <a:t>3.</a:t>
            </a:r>
            <a:r>
              <a:rPr kumimoji="1" lang="zh-CN" altLang="en-US" sz="3200" dirty="0" smtClean="0"/>
              <a:t>化学计量</a:t>
            </a:r>
            <a:r>
              <a:rPr kumimoji="1" lang="zh-CN" altLang="en-US" sz="3200" dirty="0"/>
              <a:t>数不同，</a:t>
            </a:r>
            <a:r>
              <a:rPr kumimoji="1" lang="zh-CN" altLang="en-US" sz="3200" dirty="0">
                <a:latin typeface="Times New Roman" pitchFamily="18" charset="0"/>
              </a:rPr>
              <a:t>其摩尔反应热不同；</a:t>
            </a:r>
            <a:endParaRPr kumimoji="1" lang="zh-CN" altLang="en-US" sz="3200" dirty="0">
              <a:latin typeface="Times New Roman" pitchFamily="18" charset="0"/>
              <a:cs typeface="Times New Roman" pitchFamily="18" charset="0"/>
            </a:endParaRPr>
          </a:p>
          <a:p>
            <a:pPr algn="just" eaLnBrk="0" hangingPunct="0">
              <a:lnSpc>
                <a:spcPct val="120000"/>
              </a:lnSpc>
            </a:pPr>
            <a:r>
              <a:rPr kumimoji="1" lang="zh-CN" altLang="en-US" sz="3200" dirty="0">
                <a:latin typeface="Times New Roman" pitchFamily="18" charset="0"/>
                <a:cs typeface="Times New Roman" pitchFamily="18" charset="0"/>
              </a:rPr>
              <a:t> </a:t>
            </a:r>
            <a:r>
              <a:rPr kumimoji="1" lang="en-US" altLang="zh-CN" dirty="0">
                <a:latin typeface="Times New Roman" pitchFamily="18" charset="0"/>
                <a:cs typeface="Times New Roman" pitchFamily="18" charset="0"/>
              </a:rPr>
              <a:t>H</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rPr>
              <a:t>(</a:t>
            </a:r>
            <a:r>
              <a:rPr kumimoji="1" lang="en-US" altLang="zh-CN" dirty="0">
                <a:latin typeface="Times New Roman" pitchFamily="18" charset="0"/>
                <a:cs typeface="Times New Roman" pitchFamily="18" charset="0"/>
              </a:rPr>
              <a:t>g</a:t>
            </a:r>
            <a:r>
              <a:rPr kumimoji="1" lang="en-US" altLang="zh-CN" dirty="0">
                <a:latin typeface="Times New Roman" pitchFamily="18" charset="0"/>
              </a:rPr>
              <a:t>)</a:t>
            </a:r>
            <a:r>
              <a:rPr kumimoji="1" lang="en-US" altLang="zh-CN" dirty="0">
                <a:latin typeface="Times New Roman" pitchFamily="18" charset="0"/>
                <a:cs typeface="Times New Roman" pitchFamily="18" charset="0"/>
              </a:rPr>
              <a:t>+1/2O</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rPr>
              <a:t>(</a:t>
            </a:r>
            <a:r>
              <a:rPr kumimoji="1" lang="en-US" altLang="zh-CN" dirty="0">
                <a:latin typeface="Times New Roman" pitchFamily="18" charset="0"/>
                <a:cs typeface="Times New Roman" pitchFamily="18" charset="0"/>
              </a:rPr>
              <a:t>g</a:t>
            </a:r>
            <a:r>
              <a:rPr kumimoji="1" lang="en-US" altLang="zh-CN" dirty="0">
                <a:latin typeface="Times New Roman" pitchFamily="18" charset="0"/>
              </a:rPr>
              <a:t>)</a:t>
            </a:r>
            <a:r>
              <a:rPr kumimoji="1" lang="en-US" altLang="zh-CN" dirty="0">
                <a:latin typeface="Times New Roman" pitchFamily="18" charset="0"/>
                <a:cs typeface="Times New Roman" pitchFamily="18" charset="0"/>
              </a:rPr>
              <a:t>=H</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cs typeface="Times New Roman" pitchFamily="18" charset="0"/>
              </a:rPr>
              <a:t>O</a:t>
            </a:r>
            <a:r>
              <a:rPr kumimoji="1" lang="en-US" altLang="zh-CN" dirty="0">
                <a:latin typeface="Times New Roman" pitchFamily="18" charset="0"/>
              </a:rPr>
              <a:t>(</a:t>
            </a:r>
            <a:r>
              <a:rPr kumimoji="1" lang="en-US" altLang="zh-CN" dirty="0">
                <a:latin typeface="Times New Roman" pitchFamily="18" charset="0"/>
                <a:cs typeface="Times New Roman" pitchFamily="18" charset="0"/>
              </a:rPr>
              <a:t>g</a:t>
            </a:r>
            <a:r>
              <a:rPr kumimoji="1" lang="en-US" altLang="zh-CN" dirty="0">
                <a:latin typeface="Times New Roman" pitchFamily="18" charset="0"/>
              </a:rPr>
              <a:t>) </a:t>
            </a:r>
            <a:r>
              <a:rPr kumimoji="1" lang="en-US" altLang="zh-CN" dirty="0">
                <a:latin typeface="Times New Roman" pitchFamily="18" charset="0"/>
                <a:cs typeface="Times New Roman" pitchFamily="18" charset="0"/>
                <a:sym typeface="Symbol" pitchFamily="18" charset="2"/>
              </a:rPr>
              <a:t></a:t>
            </a:r>
            <a:r>
              <a:rPr kumimoji="1" lang="en-US" altLang="zh-CN" i="1" baseline="-30000" dirty="0" err="1">
                <a:latin typeface="Times New Roman" pitchFamily="18" charset="0"/>
                <a:cs typeface="Times New Roman" pitchFamily="18" charset="0"/>
              </a:rPr>
              <a:t>r</a:t>
            </a:r>
            <a:r>
              <a:rPr kumimoji="1" lang="en-US" altLang="zh-CN" i="1" dirty="0" err="1">
                <a:latin typeface="Times New Roman" pitchFamily="18" charset="0"/>
                <a:cs typeface="Times New Roman" pitchFamily="18" charset="0"/>
              </a:rPr>
              <a:t>H</a:t>
            </a:r>
            <a:r>
              <a:rPr kumimoji="1" lang="en-US" altLang="zh-CN" i="1" baseline="-30000" dirty="0" err="1">
                <a:latin typeface="Times New Roman" pitchFamily="18" charset="0"/>
                <a:cs typeface="Times New Roman" pitchFamily="18" charset="0"/>
              </a:rPr>
              <a:t>m</a:t>
            </a:r>
            <a:r>
              <a:rPr kumimoji="1" lang="en-US" altLang="zh-CN" baseline="30000" dirty="0">
                <a:latin typeface="Times New Roman" pitchFamily="18" charset="0"/>
                <a:cs typeface="Times New Roman" pitchFamily="18" charset="0"/>
                <a:sym typeface="Symbol" pitchFamily="18" charset="2"/>
              </a:rPr>
              <a:t></a:t>
            </a:r>
            <a:r>
              <a:rPr kumimoji="1" lang="en-US" altLang="zh-CN" dirty="0">
                <a:latin typeface="Times New Roman" pitchFamily="18" charset="0"/>
                <a:cs typeface="Times New Roman" pitchFamily="18" charset="0"/>
              </a:rPr>
              <a:t>= -241.8 kJ</a:t>
            </a:r>
            <a:r>
              <a:rPr kumimoji="1" lang="en-US" altLang="zh-CN" dirty="0">
                <a:latin typeface="Times New Roman" pitchFamily="18" charset="0"/>
                <a:cs typeface="Times New Roman" pitchFamily="18" charset="0"/>
                <a:sym typeface="Symbol" pitchFamily="18" charset="2"/>
              </a:rPr>
              <a:t></a:t>
            </a:r>
            <a:r>
              <a:rPr kumimoji="1" lang="en-US" altLang="zh-CN" dirty="0">
                <a:latin typeface="Times New Roman" pitchFamily="18" charset="0"/>
                <a:cs typeface="Times New Roman" pitchFamily="18" charset="0"/>
              </a:rPr>
              <a:t>mol</a:t>
            </a:r>
            <a:r>
              <a:rPr kumimoji="1" lang="en-US" altLang="zh-CN" baseline="30000" dirty="0">
                <a:latin typeface="Times New Roman" pitchFamily="18" charset="0"/>
                <a:cs typeface="Times New Roman" pitchFamily="18" charset="0"/>
              </a:rPr>
              <a:t>-1</a:t>
            </a:r>
            <a:endParaRPr kumimoji="1" lang="en-US" altLang="zh-CN" dirty="0">
              <a:latin typeface="Times New Roman" pitchFamily="18" charset="0"/>
              <a:cs typeface="Times New Roman" pitchFamily="18" charset="0"/>
            </a:endParaRPr>
          </a:p>
          <a:p>
            <a:pPr algn="just" eaLnBrk="0" hangingPunct="0">
              <a:lnSpc>
                <a:spcPct val="120000"/>
              </a:lnSpc>
            </a:pPr>
            <a:r>
              <a:rPr kumimoji="1" lang="en-US" altLang="zh-CN" dirty="0">
                <a:latin typeface="Times New Roman" pitchFamily="18" charset="0"/>
                <a:cs typeface="Times New Roman" pitchFamily="18" charset="0"/>
              </a:rPr>
              <a:t> 2H</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rPr>
              <a:t>(</a:t>
            </a:r>
            <a:r>
              <a:rPr kumimoji="1" lang="en-US" altLang="zh-CN" dirty="0">
                <a:latin typeface="Times New Roman" pitchFamily="18" charset="0"/>
                <a:cs typeface="Times New Roman" pitchFamily="18" charset="0"/>
              </a:rPr>
              <a:t>g</a:t>
            </a:r>
            <a:r>
              <a:rPr kumimoji="1" lang="en-US" altLang="zh-CN" dirty="0">
                <a:latin typeface="Times New Roman" pitchFamily="18" charset="0"/>
              </a:rPr>
              <a:t>)</a:t>
            </a:r>
            <a:r>
              <a:rPr kumimoji="1" lang="en-US" altLang="zh-CN" dirty="0">
                <a:latin typeface="Times New Roman" pitchFamily="18" charset="0"/>
                <a:cs typeface="Times New Roman" pitchFamily="18" charset="0"/>
              </a:rPr>
              <a:t>+ O</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rPr>
              <a:t>(</a:t>
            </a:r>
            <a:r>
              <a:rPr kumimoji="1" lang="en-US" altLang="zh-CN" dirty="0">
                <a:latin typeface="Times New Roman" pitchFamily="18" charset="0"/>
                <a:cs typeface="Times New Roman" pitchFamily="18" charset="0"/>
              </a:rPr>
              <a:t>g</a:t>
            </a:r>
            <a:r>
              <a:rPr kumimoji="1" lang="en-US" altLang="zh-CN" dirty="0">
                <a:latin typeface="Times New Roman" pitchFamily="18" charset="0"/>
              </a:rPr>
              <a:t>)</a:t>
            </a:r>
            <a:r>
              <a:rPr kumimoji="1" lang="en-US" altLang="zh-CN" dirty="0">
                <a:latin typeface="Times New Roman" pitchFamily="18" charset="0"/>
                <a:cs typeface="Times New Roman" pitchFamily="18" charset="0"/>
              </a:rPr>
              <a:t>= 2H</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cs typeface="Times New Roman" pitchFamily="18" charset="0"/>
              </a:rPr>
              <a:t>O</a:t>
            </a:r>
            <a:r>
              <a:rPr kumimoji="1" lang="en-US" altLang="zh-CN" dirty="0">
                <a:latin typeface="Times New Roman" pitchFamily="18" charset="0"/>
              </a:rPr>
              <a:t>(</a:t>
            </a:r>
            <a:r>
              <a:rPr kumimoji="1" lang="en-US" altLang="zh-CN" dirty="0">
                <a:latin typeface="Times New Roman" pitchFamily="18" charset="0"/>
                <a:cs typeface="Times New Roman" pitchFamily="18" charset="0"/>
              </a:rPr>
              <a:t>g</a:t>
            </a:r>
            <a:r>
              <a:rPr kumimoji="1" lang="en-US" altLang="zh-CN" dirty="0">
                <a:latin typeface="Times New Roman" pitchFamily="18" charset="0"/>
              </a:rPr>
              <a:t>)</a:t>
            </a:r>
            <a:r>
              <a:rPr kumimoji="1" lang="en-US" altLang="zh-CN" dirty="0">
                <a:latin typeface="Times New Roman" pitchFamily="18" charset="0"/>
                <a:cs typeface="Times New Roman" pitchFamily="18" charset="0"/>
              </a:rPr>
              <a:t> </a:t>
            </a:r>
            <a:r>
              <a:rPr kumimoji="1" lang="en-US" altLang="zh-CN" dirty="0">
                <a:latin typeface="Times New Roman" pitchFamily="18" charset="0"/>
                <a:cs typeface="Times New Roman" pitchFamily="18" charset="0"/>
                <a:sym typeface="Symbol" pitchFamily="18" charset="2"/>
              </a:rPr>
              <a:t></a:t>
            </a:r>
            <a:r>
              <a:rPr kumimoji="1" lang="en-US" altLang="zh-CN" i="1" baseline="-30000" dirty="0" err="1">
                <a:latin typeface="Times New Roman" pitchFamily="18" charset="0"/>
                <a:cs typeface="Times New Roman" pitchFamily="18" charset="0"/>
              </a:rPr>
              <a:t>r</a:t>
            </a:r>
            <a:r>
              <a:rPr kumimoji="1" lang="en-US" altLang="zh-CN" i="1" dirty="0" err="1">
                <a:latin typeface="Times New Roman" pitchFamily="18" charset="0"/>
                <a:cs typeface="Times New Roman" pitchFamily="18" charset="0"/>
              </a:rPr>
              <a:t>H</a:t>
            </a:r>
            <a:r>
              <a:rPr kumimoji="1" lang="en-US" altLang="zh-CN" i="1" baseline="-30000" dirty="0" err="1">
                <a:latin typeface="Times New Roman" pitchFamily="18" charset="0"/>
                <a:cs typeface="Times New Roman" pitchFamily="18" charset="0"/>
              </a:rPr>
              <a:t>m</a:t>
            </a:r>
            <a:r>
              <a:rPr kumimoji="1" lang="en-US" altLang="zh-CN" baseline="30000" dirty="0">
                <a:latin typeface="Times New Roman" pitchFamily="18" charset="0"/>
                <a:cs typeface="Times New Roman" pitchFamily="18" charset="0"/>
                <a:sym typeface="Symbol" pitchFamily="18" charset="2"/>
              </a:rPr>
              <a:t></a:t>
            </a:r>
            <a:r>
              <a:rPr kumimoji="1" lang="en-US" altLang="zh-CN" dirty="0">
                <a:latin typeface="Times New Roman" pitchFamily="18" charset="0"/>
                <a:cs typeface="Times New Roman" pitchFamily="18" charset="0"/>
              </a:rPr>
              <a:t>= - 483.6 kJ</a:t>
            </a:r>
            <a:r>
              <a:rPr kumimoji="1" lang="en-US" altLang="zh-CN" dirty="0">
                <a:latin typeface="Times New Roman" pitchFamily="18" charset="0"/>
                <a:cs typeface="Times New Roman" pitchFamily="18" charset="0"/>
                <a:sym typeface="Symbol" pitchFamily="18" charset="2"/>
              </a:rPr>
              <a:t></a:t>
            </a:r>
            <a:r>
              <a:rPr kumimoji="1" lang="en-US" altLang="zh-CN" dirty="0">
                <a:latin typeface="Times New Roman" pitchFamily="18" charset="0"/>
                <a:cs typeface="Times New Roman" pitchFamily="18" charset="0"/>
              </a:rPr>
              <a:t>mol</a:t>
            </a:r>
            <a:r>
              <a:rPr kumimoji="1" lang="en-US" altLang="zh-CN" baseline="30000" dirty="0">
                <a:latin typeface="Times New Roman" pitchFamily="18" charset="0"/>
                <a:cs typeface="Times New Roman" pitchFamily="18" charset="0"/>
              </a:rPr>
              <a:t>-1</a:t>
            </a:r>
          </a:p>
          <a:p>
            <a:pPr algn="just" eaLnBrk="0" hangingPunct="0">
              <a:lnSpc>
                <a:spcPct val="150000"/>
              </a:lnSpc>
            </a:pPr>
            <a:r>
              <a:rPr kumimoji="1" lang="en-US" altLang="zh-CN" dirty="0">
                <a:latin typeface="Times New Roman" pitchFamily="18" charset="0"/>
                <a:cs typeface="Times New Roman" pitchFamily="18" charset="0"/>
              </a:rPr>
              <a:t> </a:t>
            </a:r>
            <a:r>
              <a:rPr kumimoji="1" lang="en-US" altLang="zh-CN" sz="3200" dirty="0" smtClean="0">
                <a:latin typeface="Times New Roman" pitchFamily="18" charset="0"/>
              </a:rPr>
              <a:t>4.</a:t>
            </a:r>
            <a:r>
              <a:rPr kumimoji="1" lang="zh-CN" altLang="en-US" sz="3200" dirty="0" smtClean="0">
                <a:latin typeface="Times New Roman" pitchFamily="18" charset="0"/>
              </a:rPr>
              <a:t>正</a:t>
            </a:r>
            <a:r>
              <a:rPr kumimoji="1" lang="zh-CN" altLang="en-US" sz="3200" dirty="0">
                <a:latin typeface="Times New Roman" pitchFamily="18" charset="0"/>
              </a:rPr>
              <a:t>逆反应的反应热数值相等，符号相反。</a:t>
            </a:r>
          </a:p>
          <a:p>
            <a:pPr>
              <a:lnSpc>
                <a:spcPct val="120000"/>
              </a:lnSpc>
            </a:pPr>
            <a:r>
              <a:rPr kumimoji="1" lang="en-US" altLang="zh-CN" dirty="0">
                <a:latin typeface="Times New Roman" pitchFamily="18" charset="0"/>
                <a:sym typeface="Symbol" pitchFamily="18" charset="2"/>
              </a:rPr>
              <a:t>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+1/2 O</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O (g),</a:t>
            </a:r>
            <a:r>
              <a:rPr kumimoji="1" lang="en-US" altLang="en-US" i="1" baseline="-25000" dirty="0" err="1">
                <a:latin typeface="Times New Roman" pitchFamily="18" charset="0"/>
                <a:sym typeface="Symbol" pitchFamily="18" charset="2"/>
              </a:rPr>
              <a:t>r</a:t>
            </a:r>
            <a:r>
              <a:rPr kumimoji="1" lang="en-US" altLang="en-US" i="1" dirty="0" err="1">
                <a:latin typeface="Times New Roman" pitchFamily="18" charset="0"/>
                <a:sym typeface="Symbol" pitchFamily="18" charset="2"/>
              </a:rPr>
              <a:t>H</a:t>
            </a:r>
            <a:r>
              <a:rPr kumimoji="1" lang="en-US" altLang="en-US" baseline="-25000" dirty="0" err="1">
                <a:latin typeface="Times New Roman" pitchFamily="18" charset="0"/>
                <a:sym typeface="Symbol" pitchFamily="18" charset="2"/>
              </a:rPr>
              <a:t>m</a:t>
            </a:r>
            <a:r>
              <a:rPr kumimoji="1" lang="en-US" altLang="zh-CN" baseline="30000" dirty="0">
                <a:latin typeface="Times New Roman" pitchFamily="18" charset="0"/>
                <a:cs typeface="Times New Roman" pitchFamily="18" charset="0"/>
                <a:sym typeface="Symbol" pitchFamily="18" charset="2"/>
              </a:rPr>
              <a:t></a:t>
            </a:r>
            <a:r>
              <a:rPr kumimoji="1" lang="en-US" altLang="en-US" dirty="0">
                <a:latin typeface="Times New Roman" pitchFamily="18" charset="0"/>
                <a:sym typeface="Symbol" pitchFamily="18" charset="2"/>
              </a:rPr>
              <a:t>= -241.8 kJ·mol</a:t>
            </a:r>
            <a:r>
              <a:rPr kumimoji="1" lang="en-US" altLang="en-US" baseline="30000" dirty="0">
                <a:latin typeface="Times New Roman" pitchFamily="18" charset="0"/>
                <a:sym typeface="Symbol" pitchFamily="18" charset="2"/>
              </a:rPr>
              <a:t>-1</a:t>
            </a:r>
          </a:p>
          <a:p>
            <a:pPr>
              <a:lnSpc>
                <a:spcPct val="120000"/>
              </a:lnSpc>
            </a:pPr>
            <a:r>
              <a:rPr kumimoji="1" lang="en-US" altLang="zh-CN" dirty="0">
                <a:latin typeface="Times New Roman" pitchFamily="18" charset="0"/>
                <a:sym typeface="Symbol" pitchFamily="18" charset="2"/>
              </a:rPr>
              <a:t>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O (g) = H</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 +1/2 O</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(g),</a:t>
            </a:r>
            <a:r>
              <a:rPr kumimoji="1" lang="en-US" altLang="en-US" i="1" baseline="-25000" dirty="0" err="1">
                <a:latin typeface="Times New Roman" pitchFamily="18" charset="0"/>
                <a:sym typeface="Symbol" pitchFamily="18" charset="2"/>
              </a:rPr>
              <a:t>r</a:t>
            </a:r>
            <a:r>
              <a:rPr kumimoji="1" lang="en-US" altLang="en-US" i="1" dirty="0" err="1">
                <a:latin typeface="Times New Roman" pitchFamily="18" charset="0"/>
                <a:sym typeface="Symbol" pitchFamily="18" charset="2"/>
              </a:rPr>
              <a:t>H</a:t>
            </a:r>
            <a:r>
              <a:rPr kumimoji="1" lang="en-US" altLang="en-US" baseline="-25000" dirty="0" err="1">
                <a:latin typeface="Times New Roman" pitchFamily="18" charset="0"/>
                <a:sym typeface="Symbol" pitchFamily="18" charset="2"/>
              </a:rPr>
              <a:t>m</a:t>
            </a:r>
            <a:r>
              <a:rPr kumimoji="1" lang="en-US" altLang="zh-CN" baseline="30000" dirty="0">
                <a:latin typeface="Times New Roman" pitchFamily="18" charset="0"/>
                <a:cs typeface="Times New Roman" pitchFamily="18" charset="0"/>
                <a:sym typeface="Symbol" pitchFamily="18" charset="2"/>
              </a:rPr>
              <a:t></a:t>
            </a:r>
            <a:r>
              <a:rPr kumimoji="1" lang="en-US" altLang="en-US" dirty="0">
                <a:latin typeface="Times New Roman" pitchFamily="18" charset="0"/>
                <a:sym typeface="Symbol" pitchFamily="18" charset="2"/>
              </a:rPr>
              <a:t>= 241.8 kJ·mol</a:t>
            </a:r>
            <a:r>
              <a:rPr kumimoji="1" lang="en-US" altLang="en-US" baseline="30000" dirty="0">
                <a:latin typeface="Times New Roman" pitchFamily="18" charset="0"/>
                <a:sym typeface="Symbol" pitchFamily="18" charset="2"/>
              </a:rPr>
              <a:t>-1</a:t>
            </a:r>
            <a:endParaRPr kumimoji="1" lang="en-US" altLang="zh-CN" baseline="30000" dirty="0">
              <a:latin typeface="Times New Roman" pitchFamily="18" charset="0"/>
              <a:sym typeface="Symbol" pitchFamily="18" charset="2"/>
            </a:endParaRPr>
          </a:p>
          <a:p>
            <a:pPr algn="l" eaLnBrk="0" hangingPunct="0">
              <a:lnSpc>
                <a:spcPct val="120000"/>
              </a:lnSpc>
            </a:pPr>
            <a:endParaRPr kumimoji="1" lang="en-US" altLang="zh-CN" sz="3200" baseline="30000" dirty="0">
              <a:latin typeface="Times New Roman" pitchFamily="18" charset="0"/>
              <a:cs typeface="Times New Roman" pitchFamily="18" charset="0"/>
            </a:endParaRPr>
          </a:p>
        </p:txBody>
      </p:sp>
      <p:sp>
        <p:nvSpPr>
          <p:cNvPr id="183299" name="Rectangle 3"/>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a:latin typeface="Times New Roman" pitchFamily="18" charset="0"/>
                <a:ea typeface="黑体" pitchFamily="2" charset="-122"/>
              </a:rPr>
              <a:t>2.3</a:t>
            </a:r>
            <a:r>
              <a:rPr lang="en-US" altLang="zh-CN" sz="4000">
                <a:latin typeface="黑体" pitchFamily="2" charset="-122"/>
                <a:ea typeface="黑体" pitchFamily="2" charset="-122"/>
              </a:rPr>
              <a:t> </a:t>
            </a:r>
            <a:r>
              <a:rPr lang="zh-CN" altLang="en-US" sz="4000">
                <a:latin typeface="黑体" pitchFamily="2" charset="-122"/>
                <a:ea typeface="黑体" pitchFamily="2" charset="-122"/>
              </a:rPr>
              <a:t>化学反应的热效应</a:t>
            </a:r>
            <a:r>
              <a:rPr lang="zh-CN" altLang="en-US" sz="4000" b="0">
                <a:latin typeface="黑体" pitchFamily="2" charset="-122"/>
                <a:ea typeface="黑体" pitchFamily="2" charset="-122"/>
              </a:rPr>
              <a:t> </a:t>
            </a:r>
          </a:p>
        </p:txBody>
      </p:sp>
      <p:sp>
        <p:nvSpPr>
          <p:cNvPr id="183300" name="Line 4"/>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183301" name="Rectangle 5"/>
          <p:cNvSpPr>
            <a:spLocks noRot="1" noChangeArrowheads="1"/>
          </p:cNvSpPr>
          <p:nvPr/>
        </p:nvSpPr>
        <p:spPr bwMode="auto">
          <a:xfrm>
            <a:off x="611188" y="1125538"/>
            <a:ext cx="792162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3600">
                <a:ea typeface="黑体" pitchFamily="2" charset="-122"/>
              </a:rPr>
              <a:t>三、热化学方程式</a:t>
            </a: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D5BFD2C-68F1-4502-A494-08A258189DAA}" type="slidenum">
              <a:rPr lang="en-US" altLang="zh-CN"/>
              <a:pPr/>
              <a:t>45</a:t>
            </a:fld>
            <a:endParaRPr lang="en-US" altLang="zh-CN"/>
          </a:p>
        </p:txBody>
      </p:sp>
      <p:sp>
        <p:nvSpPr>
          <p:cNvPr id="22530" name="Rectangle 2"/>
          <p:cNvSpPr>
            <a:spLocks noGrp="1" noRot="1" noChangeArrowheads="1"/>
          </p:cNvSpPr>
          <p:nvPr>
            <p:ph type="title"/>
          </p:nvPr>
        </p:nvSpPr>
        <p:spPr>
          <a:xfrm>
            <a:off x="755650" y="1268413"/>
            <a:ext cx="7848600" cy="647700"/>
          </a:xfrm>
        </p:spPr>
        <p:txBody>
          <a:bodyPr/>
          <a:lstStyle/>
          <a:p>
            <a:pPr algn="l"/>
            <a:r>
              <a:rPr lang="zh-CN" altLang="en-US" sz="3600" b="1" dirty="0">
                <a:latin typeface="Times New Roman" pitchFamily="18" charset="0"/>
                <a:ea typeface="黑体" pitchFamily="2" charset="-122"/>
              </a:rPr>
              <a:t>四、</a:t>
            </a:r>
            <a:r>
              <a:rPr lang="en-US" altLang="zh-CN" sz="3600" b="1" dirty="0">
                <a:latin typeface="Times New Roman" pitchFamily="18" charset="0"/>
                <a:ea typeface="黑体" pitchFamily="2" charset="-122"/>
              </a:rPr>
              <a:t>Hess</a:t>
            </a:r>
            <a:r>
              <a:rPr lang="zh-CN" altLang="en-US" sz="3600" b="1" dirty="0">
                <a:latin typeface="Times New Roman" pitchFamily="18" charset="0"/>
                <a:ea typeface="黑体" pitchFamily="2" charset="-122"/>
              </a:rPr>
              <a:t>定律</a:t>
            </a:r>
          </a:p>
        </p:txBody>
      </p:sp>
      <p:sp>
        <p:nvSpPr>
          <p:cNvPr id="22531" name="Rectangle 3"/>
          <p:cNvSpPr>
            <a:spLocks noGrp="1" noRot="1" noChangeArrowheads="1"/>
          </p:cNvSpPr>
          <p:nvPr>
            <p:ph idx="1"/>
          </p:nvPr>
        </p:nvSpPr>
        <p:spPr>
          <a:xfrm>
            <a:off x="468313" y="1989138"/>
            <a:ext cx="8064500" cy="3384550"/>
          </a:xfrm>
        </p:spPr>
        <p:txBody>
          <a:bodyPr/>
          <a:lstStyle/>
          <a:p>
            <a:pPr marL="533400" indent="-533400">
              <a:lnSpc>
                <a:spcPct val="110000"/>
              </a:lnSpc>
              <a:buSzTx/>
              <a:buFont typeface="Wingdings" pitchFamily="2" charset="2"/>
              <a:buChar char="Ø"/>
            </a:pPr>
            <a:r>
              <a:rPr lang="zh-CN" altLang="en-US" b="1" dirty="0">
                <a:solidFill>
                  <a:srgbClr val="000000"/>
                </a:solidFill>
                <a:latin typeface="Times New Roman" pitchFamily="18" charset="0"/>
              </a:rPr>
              <a:t>标准状态</a:t>
            </a:r>
          </a:p>
          <a:p>
            <a:pPr marL="533400" indent="-533400">
              <a:lnSpc>
                <a:spcPct val="110000"/>
              </a:lnSpc>
            </a:pPr>
            <a:r>
              <a:rPr lang="zh-CN" altLang="en-US" b="1" dirty="0">
                <a:solidFill>
                  <a:srgbClr val="000000"/>
                </a:solidFill>
                <a:latin typeface="Times New Roman" pitchFamily="18" charset="0"/>
              </a:rPr>
              <a:t>在温度</a:t>
            </a:r>
            <a:r>
              <a:rPr lang="en-US" altLang="zh-CN" b="1" i="1" dirty="0">
                <a:solidFill>
                  <a:srgbClr val="000000"/>
                </a:solidFill>
                <a:latin typeface="Times New Roman" pitchFamily="18" charset="0"/>
              </a:rPr>
              <a:t>T</a:t>
            </a:r>
            <a:r>
              <a:rPr lang="zh-CN" altLang="en-US" b="1" dirty="0">
                <a:solidFill>
                  <a:srgbClr val="000000"/>
                </a:solidFill>
                <a:latin typeface="Times New Roman" pitchFamily="18" charset="0"/>
              </a:rPr>
              <a:t>和标准压力</a:t>
            </a:r>
            <a:r>
              <a:rPr lang="en-US" altLang="zh-CN" b="1" i="1" dirty="0">
                <a:solidFill>
                  <a:srgbClr val="000000"/>
                </a:solidFill>
                <a:latin typeface="Times New Roman" pitchFamily="18" charset="0"/>
              </a:rPr>
              <a:t>p </a:t>
            </a:r>
            <a:r>
              <a:rPr kumimoji="1" lang="en-US" altLang="zh-CN" sz="2800" b="1" baseline="30000" dirty="0">
                <a:solidFill>
                  <a:srgbClr val="000000"/>
                </a:solidFill>
                <a:latin typeface="Times New Roman" pitchFamily="18" charset="0"/>
                <a:sym typeface="Symbol" pitchFamily="18" charset="2"/>
              </a:rPr>
              <a:t></a:t>
            </a:r>
            <a:r>
              <a:rPr lang="en-US" altLang="zh-CN" dirty="0">
                <a:latin typeface="Times New Roman" pitchFamily="18" charset="0"/>
                <a:sym typeface="Symbol" pitchFamily="18" charset="2"/>
              </a:rPr>
              <a:t> </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100kPa</a:t>
            </a:r>
            <a:r>
              <a:rPr lang="zh-CN" altLang="en-US" b="1" dirty="0">
                <a:solidFill>
                  <a:srgbClr val="000000"/>
                </a:solidFill>
                <a:latin typeface="Times New Roman" pitchFamily="18" charset="0"/>
              </a:rPr>
              <a:t>）下物质的状态称</a:t>
            </a:r>
            <a:r>
              <a:rPr lang="zh-CN" altLang="en-US" b="1" dirty="0">
                <a:latin typeface="Times New Roman" pitchFamily="18" charset="0"/>
              </a:rPr>
              <a:t>标准状态</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standard state</a:t>
            </a:r>
            <a:r>
              <a:rPr lang="zh-CN" altLang="en-US" b="1" dirty="0">
                <a:solidFill>
                  <a:srgbClr val="000000"/>
                </a:solidFill>
                <a:latin typeface="Times New Roman" pitchFamily="18" charset="0"/>
              </a:rPr>
              <a:t>），简称标准态。</a:t>
            </a:r>
          </a:p>
        </p:txBody>
      </p:sp>
      <p:sp>
        <p:nvSpPr>
          <p:cNvPr id="22533" name="Rectangle 5"/>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a:latin typeface="Times New Roman" pitchFamily="18" charset="0"/>
                <a:ea typeface="黑体" pitchFamily="2" charset="-122"/>
              </a:rPr>
              <a:t>2.3</a:t>
            </a:r>
            <a:r>
              <a:rPr lang="en-US" altLang="zh-CN" sz="4000">
                <a:latin typeface="黑体" pitchFamily="2" charset="-122"/>
                <a:ea typeface="黑体" pitchFamily="2" charset="-122"/>
              </a:rPr>
              <a:t> </a:t>
            </a:r>
            <a:r>
              <a:rPr lang="zh-CN" altLang="en-US" sz="4000">
                <a:latin typeface="黑体" pitchFamily="2" charset="-122"/>
                <a:ea typeface="黑体" pitchFamily="2" charset="-122"/>
              </a:rPr>
              <a:t>化学反应的热效应</a:t>
            </a:r>
            <a:r>
              <a:rPr lang="zh-CN" altLang="en-US" sz="4000" b="0">
                <a:latin typeface="黑体" pitchFamily="2" charset="-122"/>
                <a:ea typeface="黑体" pitchFamily="2" charset="-122"/>
              </a:rPr>
              <a:t> </a:t>
            </a:r>
          </a:p>
        </p:txBody>
      </p:sp>
      <p:sp>
        <p:nvSpPr>
          <p:cNvPr id="22534" name="Line 6"/>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A59A92A6-F4F4-4750-A8D9-808A5EB83313}" type="slidenum">
              <a:rPr lang="en-US" altLang="zh-CN"/>
              <a:pPr/>
              <a:t>46</a:t>
            </a:fld>
            <a:endParaRPr lang="en-US" altLang="zh-CN"/>
          </a:p>
        </p:txBody>
      </p:sp>
      <p:sp>
        <p:nvSpPr>
          <p:cNvPr id="179202" name="Rectangle 2"/>
          <p:cNvSpPr>
            <a:spLocks noChangeArrowheads="1"/>
          </p:cNvSpPr>
          <p:nvPr/>
        </p:nvSpPr>
        <p:spPr bwMode="auto">
          <a:xfrm>
            <a:off x="539750" y="836613"/>
            <a:ext cx="79660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gn="just" eaLnBrk="0" hangingPunct="0">
              <a:lnSpc>
                <a:spcPct val="130000"/>
              </a:lnSpc>
              <a:buClr>
                <a:schemeClr val="hlink"/>
              </a:buClr>
              <a:buFont typeface="Wingdings" pitchFamily="2" charset="2"/>
              <a:buChar char="Ø"/>
            </a:pPr>
            <a:r>
              <a:rPr kumimoji="1" lang="zh-CN" altLang="en-US" sz="3200" dirty="0">
                <a:solidFill>
                  <a:schemeClr val="tx1"/>
                </a:solidFill>
                <a:latin typeface="Times New Roman" pitchFamily="18" charset="0"/>
                <a:cs typeface="Times New Roman" pitchFamily="18" charset="0"/>
              </a:rPr>
              <a:t>热力学标准态</a:t>
            </a:r>
            <a:r>
              <a:rPr kumimoji="1" lang="en-US" altLang="zh-CN" sz="3200" dirty="0">
                <a:solidFill>
                  <a:schemeClr val="tx1"/>
                </a:solidFill>
                <a:latin typeface="Times New Roman" pitchFamily="18" charset="0"/>
                <a:cs typeface="Times New Roman" pitchFamily="18" charset="0"/>
              </a:rPr>
              <a:t>(</a:t>
            </a:r>
            <a:r>
              <a:rPr kumimoji="1" lang="en-US" altLang="zh-CN" sz="3200" dirty="0">
                <a:solidFill>
                  <a:schemeClr val="tx1"/>
                </a:solidFill>
                <a:latin typeface="Times New Roman" pitchFamily="18" charset="0"/>
                <a:cs typeface="Times New Roman" pitchFamily="18" charset="0"/>
                <a:sym typeface="Symbol" pitchFamily="18" charset="2"/>
              </a:rPr>
              <a:t></a:t>
            </a:r>
            <a:r>
              <a:rPr kumimoji="1" lang="en-US" altLang="zh-CN" sz="3200" dirty="0">
                <a:solidFill>
                  <a:schemeClr val="tx1"/>
                </a:solidFill>
                <a:latin typeface="Times New Roman" pitchFamily="18" charset="0"/>
                <a:cs typeface="Times New Roman" pitchFamily="18" charset="0"/>
              </a:rPr>
              <a:t>) </a:t>
            </a:r>
            <a:r>
              <a:rPr kumimoji="1" lang="zh-CN" altLang="en-US" sz="3200" dirty="0">
                <a:solidFill>
                  <a:schemeClr val="tx1"/>
                </a:solidFill>
                <a:latin typeface="Times New Roman" pitchFamily="18" charset="0"/>
                <a:cs typeface="Times New Roman" pitchFamily="18" charset="0"/>
              </a:rPr>
              <a:t>：</a:t>
            </a:r>
          </a:p>
          <a:p>
            <a:pPr algn="just" eaLnBrk="0" hangingPunct="0">
              <a:lnSpc>
                <a:spcPct val="130000"/>
              </a:lnSpc>
            </a:pPr>
            <a:r>
              <a:rPr kumimoji="1" lang="en-US" altLang="zh-CN" sz="3200" dirty="0">
                <a:latin typeface="Times New Roman" pitchFamily="18" charset="0"/>
                <a:cs typeface="Times New Roman" pitchFamily="18" charset="0"/>
              </a:rPr>
              <a:t>(1)</a:t>
            </a:r>
            <a:r>
              <a:rPr kumimoji="1" lang="zh-CN" altLang="en-US" sz="3200" dirty="0">
                <a:latin typeface="Times New Roman" pitchFamily="18" charset="0"/>
                <a:cs typeface="Times New Roman" pitchFamily="18" charset="0"/>
              </a:rPr>
              <a:t>反应物或生成物都是气体时，各物质分压为</a:t>
            </a:r>
            <a:r>
              <a:rPr kumimoji="1" lang="en-US" altLang="zh-CN" sz="3200" dirty="0">
                <a:latin typeface="Times New Roman" pitchFamily="18" charset="0"/>
                <a:cs typeface="Times New Roman" pitchFamily="18" charset="0"/>
              </a:rPr>
              <a:t>1</a:t>
            </a:r>
            <a:r>
              <a:rPr kumimoji="1" lang="en-US" altLang="zh-CN" sz="3200" dirty="0">
                <a:latin typeface="Times New Roman" pitchFamily="18" charset="0"/>
                <a:cs typeface="Times New Roman" pitchFamily="18" charset="0"/>
                <a:sym typeface="Symbol" pitchFamily="18" charset="2"/>
              </a:rPr>
              <a:t></a:t>
            </a:r>
            <a:r>
              <a:rPr kumimoji="1" lang="en-US" altLang="zh-CN" sz="3200" dirty="0">
                <a:latin typeface="Times New Roman" pitchFamily="18" charset="0"/>
                <a:cs typeface="Times New Roman" pitchFamily="18" charset="0"/>
              </a:rPr>
              <a:t>10</a:t>
            </a:r>
            <a:r>
              <a:rPr kumimoji="1" lang="en-US" altLang="zh-CN" sz="3200" baseline="30000" dirty="0">
                <a:latin typeface="Times New Roman" pitchFamily="18" charset="0"/>
                <a:cs typeface="Times New Roman" pitchFamily="18" charset="0"/>
              </a:rPr>
              <a:t>5</a:t>
            </a:r>
            <a:r>
              <a:rPr kumimoji="1" lang="en-US" altLang="zh-CN" sz="3200" dirty="0">
                <a:latin typeface="Times New Roman" pitchFamily="18" charset="0"/>
                <a:cs typeface="Times New Roman" pitchFamily="18" charset="0"/>
              </a:rPr>
              <a:t> Pa</a:t>
            </a:r>
            <a:r>
              <a:rPr kumimoji="1" lang="zh-CN" altLang="en-US" sz="3200" dirty="0">
                <a:latin typeface="Times New Roman" pitchFamily="18" charset="0"/>
                <a:cs typeface="Times New Roman" pitchFamily="18" charset="0"/>
              </a:rPr>
              <a:t>；</a:t>
            </a:r>
          </a:p>
          <a:p>
            <a:pPr algn="just" eaLnBrk="0" hangingPunct="0">
              <a:lnSpc>
                <a:spcPct val="130000"/>
              </a:lnSpc>
            </a:pPr>
            <a:r>
              <a:rPr kumimoji="1" lang="en-US" altLang="zh-CN" sz="3200" dirty="0">
                <a:latin typeface="Times New Roman" pitchFamily="18" charset="0"/>
                <a:cs typeface="Times New Roman" pitchFamily="18" charset="0"/>
              </a:rPr>
              <a:t>(2)</a:t>
            </a:r>
            <a:r>
              <a:rPr kumimoji="1" lang="zh-CN" altLang="en-US" sz="3200" dirty="0">
                <a:latin typeface="Times New Roman" pitchFamily="18" charset="0"/>
                <a:cs typeface="Times New Roman" pitchFamily="18" charset="0"/>
              </a:rPr>
              <a:t>反应及生成物都是溶液状态时，各物质的浓度</a:t>
            </a:r>
            <a:r>
              <a:rPr kumimoji="1" lang="en-US" altLang="zh-CN" sz="3200" i="1" dirty="0" err="1">
                <a:latin typeface="Times New Roman" pitchFamily="18" charset="0"/>
                <a:cs typeface="Times New Roman" pitchFamily="18" charset="0"/>
              </a:rPr>
              <a:t>b</a:t>
            </a:r>
            <a:r>
              <a:rPr kumimoji="1" lang="en-US" altLang="zh-CN" sz="3200" baseline="-25000" dirty="0" err="1">
                <a:latin typeface="Times New Roman" pitchFamily="18" charset="0"/>
                <a:cs typeface="Times New Roman" pitchFamily="18" charset="0"/>
              </a:rPr>
              <a:t>B</a:t>
            </a:r>
            <a:r>
              <a:rPr kumimoji="1" lang="en-US" altLang="zh-CN" sz="3200" dirty="0">
                <a:latin typeface="Times New Roman" pitchFamily="18" charset="0"/>
                <a:cs typeface="Times New Roman" pitchFamily="18" charset="0"/>
              </a:rPr>
              <a:t>=1mol</a:t>
            </a:r>
            <a:r>
              <a:rPr kumimoji="1" lang="en-US" altLang="zh-CN" sz="3200" dirty="0">
                <a:latin typeface="Times New Roman" pitchFamily="18" charset="0"/>
                <a:cs typeface="Times New Roman" pitchFamily="18" charset="0"/>
                <a:sym typeface="Symbol" pitchFamily="18" charset="2"/>
              </a:rPr>
              <a:t></a:t>
            </a:r>
            <a:r>
              <a:rPr kumimoji="1" lang="en-US" altLang="zh-CN" sz="3200" dirty="0">
                <a:latin typeface="Times New Roman" pitchFamily="18" charset="0"/>
                <a:cs typeface="Times New Roman" pitchFamily="18" charset="0"/>
              </a:rPr>
              <a:t>kg</a:t>
            </a:r>
            <a:r>
              <a:rPr kumimoji="1" lang="en-US" altLang="zh-CN" sz="3200" baseline="30000" dirty="0">
                <a:latin typeface="Times New Roman" pitchFamily="18" charset="0"/>
                <a:cs typeface="Times New Roman" pitchFamily="18" charset="0"/>
              </a:rPr>
              <a:t>-1</a:t>
            </a:r>
            <a:r>
              <a:rPr kumimoji="1" lang="zh-CN" altLang="en-US" sz="3200" dirty="0">
                <a:latin typeface="Times New Roman" pitchFamily="18" charset="0"/>
                <a:cs typeface="Times New Roman" pitchFamily="18" charset="0"/>
              </a:rPr>
              <a:t>（近似</a:t>
            </a:r>
            <a:r>
              <a:rPr kumimoji="1" lang="en-US" altLang="zh-CN" sz="3200" dirty="0">
                <a:latin typeface="Times New Roman" pitchFamily="18" charset="0"/>
                <a:cs typeface="Times New Roman" pitchFamily="18" charset="0"/>
              </a:rPr>
              <a:t>1mol</a:t>
            </a:r>
            <a:r>
              <a:rPr kumimoji="1" lang="en-US" altLang="zh-CN" sz="3200" dirty="0">
                <a:latin typeface="Times New Roman" pitchFamily="18" charset="0"/>
                <a:cs typeface="Times New Roman" pitchFamily="18" charset="0"/>
                <a:sym typeface="Symbol" pitchFamily="18" charset="2"/>
              </a:rPr>
              <a:t></a:t>
            </a:r>
            <a:r>
              <a:rPr kumimoji="1" lang="en-US" altLang="zh-CN" sz="3200" dirty="0">
                <a:latin typeface="Times New Roman" pitchFamily="18" charset="0"/>
                <a:cs typeface="Times New Roman" pitchFamily="18" charset="0"/>
              </a:rPr>
              <a:t>dm</a:t>
            </a:r>
            <a:r>
              <a:rPr kumimoji="1" lang="en-US" altLang="zh-CN" sz="3200" baseline="30000" dirty="0">
                <a:latin typeface="Times New Roman" pitchFamily="18" charset="0"/>
                <a:cs typeface="Times New Roman" pitchFamily="18" charset="0"/>
              </a:rPr>
              <a:t>-3</a:t>
            </a:r>
            <a:r>
              <a:rPr kumimoji="1" lang="zh-CN" altLang="en-US" sz="3200" dirty="0">
                <a:latin typeface="Times New Roman" pitchFamily="18" charset="0"/>
                <a:cs typeface="Times New Roman" pitchFamily="18" charset="0"/>
              </a:rPr>
              <a:t>）</a:t>
            </a:r>
            <a:r>
              <a:rPr kumimoji="1" lang="en-US" altLang="zh-CN" sz="3200" dirty="0">
                <a:latin typeface="Times New Roman" pitchFamily="18" charset="0"/>
                <a:cs typeface="Times New Roman" pitchFamily="18" charset="0"/>
              </a:rPr>
              <a:t>;</a:t>
            </a:r>
          </a:p>
          <a:p>
            <a:pPr algn="just" eaLnBrk="0" hangingPunct="0">
              <a:lnSpc>
                <a:spcPct val="130000"/>
              </a:lnSpc>
            </a:pPr>
            <a:r>
              <a:rPr kumimoji="1" lang="en-US" altLang="zh-CN" sz="3200" dirty="0">
                <a:latin typeface="Times New Roman" pitchFamily="18" charset="0"/>
                <a:cs typeface="Times New Roman" pitchFamily="18" charset="0"/>
              </a:rPr>
              <a:t>(3)</a:t>
            </a:r>
            <a:r>
              <a:rPr kumimoji="1" lang="zh-CN" altLang="en-US" sz="3200" dirty="0">
                <a:latin typeface="Times New Roman" pitchFamily="18" charset="0"/>
                <a:cs typeface="Times New Roman" pitchFamily="18" charset="0"/>
              </a:rPr>
              <a:t>固体和液体的标准态则指处于标准压力下的纯物质</a:t>
            </a:r>
            <a:r>
              <a:rPr kumimoji="1" lang="en-US" altLang="zh-CN" sz="3200" dirty="0">
                <a:latin typeface="Times New Roman" pitchFamily="18" charset="0"/>
                <a:cs typeface="Times New Roman" pitchFamily="18" charset="0"/>
              </a:rPr>
              <a:t>,x=1</a:t>
            </a:r>
            <a:r>
              <a:rPr kumimoji="1" lang="zh-CN" altLang="en-US" sz="3200" dirty="0">
                <a:latin typeface="Times New Roman" pitchFamily="18" charset="0"/>
                <a:cs typeface="Times New Roman" pitchFamily="18" charset="0"/>
              </a:rPr>
              <a:t>；</a:t>
            </a:r>
          </a:p>
          <a:p>
            <a:pPr algn="just" eaLnBrk="0" hangingPunct="0">
              <a:lnSpc>
                <a:spcPct val="130000"/>
              </a:lnSpc>
            </a:pPr>
            <a:r>
              <a:rPr kumimoji="1" lang="en-US" altLang="zh-CN" dirty="0">
                <a:latin typeface="Times New Roman" pitchFamily="18" charset="0"/>
                <a:cs typeface="Times New Roman" pitchFamily="18" charset="0"/>
              </a:rPr>
              <a:t>(4)</a:t>
            </a:r>
            <a:r>
              <a:rPr kumimoji="1" lang="zh-CN" altLang="en-US" sz="3200" dirty="0">
                <a:latin typeface="Times New Roman" pitchFamily="18" charset="0"/>
                <a:cs typeface="Times New Roman" pitchFamily="18" charset="0"/>
              </a:rPr>
              <a:t>标准态对温度没有规定。</a:t>
            </a:r>
            <a:endParaRPr kumimoji="1" lang="zh-CN" altLang="zh-CN" sz="3200"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5A20ADF-3C9B-437F-9284-3DB15F542923}" type="slidenum">
              <a:rPr lang="en-US" altLang="zh-CN"/>
              <a:pPr/>
              <a:t>47</a:t>
            </a:fld>
            <a:endParaRPr lang="en-US" altLang="zh-CN"/>
          </a:p>
        </p:txBody>
      </p:sp>
      <p:sp>
        <p:nvSpPr>
          <p:cNvPr id="24578" name="Rectangle 2"/>
          <p:cNvSpPr>
            <a:spLocks noGrp="1" noRot="1" noChangeArrowheads="1"/>
          </p:cNvSpPr>
          <p:nvPr>
            <p:ph type="title"/>
          </p:nvPr>
        </p:nvSpPr>
        <p:spPr>
          <a:xfrm>
            <a:off x="827088" y="685800"/>
            <a:ext cx="7848600" cy="727075"/>
          </a:xfrm>
        </p:spPr>
        <p:txBody>
          <a:bodyPr/>
          <a:lstStyle/>
          <a:p>
            <a:r>
              <a:rPr lang="zh-CN" altLang="en-US" sz="3600" b="1" u="sng">
                <a:latin typeface="Times New Roman" pitchFamily="18" charset="0"/>
                <a:ea typeface="黑体" pitchFamily="2" charset="-122"/>
              </a:rPr>
              <a:t>反应热的计算</a:t>
            </a:r>
          </a:p>
        </p:txBody>
      </p:sp>
      <p:sp>
        <p:nvSpPr>
          <p:cNvPr id="24579" name="Rectangle 3"/>
          <p:cNvSpPr>
            <a:spLocks noGrp="1" noRot="1" noChangeArrowheads="1"/>
          </p:cNvSpPr>
          <p:nvPr>
            <p:ph idx="1"/>
          </p:nvPr>
        </p:nvSpPr>
        <p:spPr>
          <a:xfrm>
            <a:off x="323850" y="1628775"/>
            <a:ext cx="8351838" cy="4032250"/>
          </a:xfrm>
        </p:spPr>
        <p:txBody>
          <a:bodyPr/>
          <a:lstStyle/>
          <a:p>
            <a:pPr>
              <a:lnSpc>
                <a:spcPct val="110000"/>
              </a:lnSpc>
            </a:pPr>
            <a:r>
              <a:rPr lang="zh-CN" altLang="en-US" b="1">
                <a:latin typeface="Times New Roman" pitchFamily="18" charset="0"/>
              </a:rPr>
              <a:t>盖斯定律</a:t>
            </a:r>
            <a:r>
              <a:rPr lang="zh-CN" altLang="en-US" b="1">
                <a:solidFill>
                  <a:srgbClr val="000000"/>
                </a:solidFill>
                <a:latin typeface="Times New Roman" pitchFamily="18" charset="0"/>
              </a:rPr>
              <a:t>：一个反应若能分解成</a:t>
            </a:r>
            <a:r>
              <a:rPr lang="en-US" altLang="zh-CN" b="1">
                <a:solidFill>
                  <a:srgbClr val="000000"/>
                </a:solidFill>
                <a:latin typeface="Times New Roman" pitchFamily="18" charset="0"/>
              </a:rPr>
              <a:t>2</a:t>
            </a:r>
            <a:r>
              <a:rPr lang="zh-CN" altLang="en-US" b="1">
                <a:solidFill>
                  <a:srgbClr val="000000"/>
                </a:solidFill>
                <a:latin typeface="Times New Roman" pitchFamily="18" charset="0"/>
              </a:rPr>
              <a:t>步或几步实现，则总反应的</a:t>
            </a:r>
            <a:r>
              <a:rPr lang="zh-CN" altLang="en-US" b="1">
                <a:solidFill>
                  <a:srgbClr val="000000"/>
                </a:solidFill>
                <a:latin typeface="Times New Roman" pitchFamily="18" charset="0"/>
                <a:sym typeface="Symbol" pitchFamily="18" charset="2"/>
              </a:rPr>
              <a:t></a:t>
            </a:r>
            <a:r>
              <a:rPr lang="en-US" altLang="zh-CN" b="1" i="1">
                <a:solidFill>
                  <a:srgbClr val="000000"/>
                </a:solidFill>
                <a:latin typeface="Times New Roman" pitchFamily="18" charset="0"/>
                <a:sym typeface="Symbol" pitchFamily="18" charset="2"/>
              </a:rPr>
              <a:t>H</a:t>
            </a:r>
            <a:r>
              <a:rPr lang="zh-CN" altLang="en-US" b="1">
                <a:solidFill>
                  <a:srgbClr val="000000"/>
                </a:solidFill>
                <a:latin typeface="Times New Roman" pitchFamily="18" charset="0"/>
                <a:sym typeface="Symbol" pitchFamily="18" charset="2"/>
              </a:rPr>
              <a:t>等于各分步反应</a:t>
            </a:r>
            <a:r>
              <a:rPr lang="en-US" altLang="zh-CN" b="1" i="1">
                <a:solidFill>
                  <a:srgbClr val="000000"/>
                </a:solidFill>
                <a:latin typeface="Times New Roman" pitchFamily="18" charset="0"/>
                <a:sym typeface="Symbol" pitchFamily="18" charset="2"/>
              </a:rPr>
              <a:t>H</a:t>
            </a:r>
            <a:r>
              <a:rPr lang="zh-CN" altLang="en-US" b="1">
                <a:solidFill>
                  <a:srgbClr val="000000"/>
                </a:solidFill>
                <a:latin typeface="Times New Roman" pitchFamily="18" charset="0"/>
                <a:sym typeface="Symbol" pitchFamily="18" charset="2"/>
              </a:rPr>
              <a:t>值之和。</a:t>
            </a:r>
          </a:p>
          <a:p>
            <a:pPr>
              <a:lnSpc>
                <a:spcPct val="110000"/>
              </a:lnSpc>
            </a:pPr>
            <a:r>
              <a:rPr lang="zh-CN" altLang="en-US" b="1">
                <a:solidFill>
                  <a:srgbClr val="000000"/>
                </a:solidFill>
                <a:latin typeface="Times New Roman" pitchFamily="18" charset="0"/>
              </a:rPr>
              <a:t>盖斯定律实质上是</a:t>
            </a:r>
            <a:r>
              <a:rPr lang="zh-CN" altLang="en-US" b="1">
                <a:latin typeface="Times New Roman" pitchFamily="18" charset="0"/>
              </a:rPr>
              <a:t>热力学第一定律</a:t>
            </a:r>
            <a:r>
              <a:rPr lang="zh-CN" altLang="en-US" b="1">
                <a:solidFill>
                  <a:srgbClr val="000000"/>
                </a:solidFill>
                <a:latin typeface="Times New Roman" pitchFamily="18" charset="0"/>
              </a:rPr>
              <a:t>在热化学中应用的必然结果。因为焓</a:t>
            </a:r>
            <a:r>
              <a:rPr lang="en-US" altLang="zh-CN" b="1">
                <a:solidFill>
                  <a:srgbClr val="000000"/>
                </a:solidFill>
                <a:latin typeface="Times New Roman" pitchFamily="18" charset="0"/>
              </a:rPr>
              <a:t>(</a:t>
            </a:r>
            <a:r>
              <a:rPr lang="zh-CN" altLang="en-US" b="1">
                <a:solidFill>
                  <a:srgbClr val="000000"/>
                </a:solidFill>
                <a:latin typeface="Times New Roman" pitchFamily="18" charset="0"/>
              </a:rPr>
              <a:t>或内能</a:t>
            </a:r>
            <a:r>
              <a:rPr lang="en-US" altLang="zh-CN" b="1">
                <a:solidFill>
                  <a:srgbClr val="000000"/>
                </a:solidFill>
                <a:latin typeface="Times New Roman" pitchFamily="18" charset="0"/>
              </a:rPr>
              <a:t>)</a:t>
            </a:r>
            <a:r>
              <a:rPr lang="zh-CN" altLang="en-US" b="1">
                <a:solidFill>
                  <a:srgbClr val="000000"/>
                </a:solidFill>
                <a:latin typeface="Times New Roman" pitchFamily="18" charset="0"/>
              </a:rPr>
              <a:t>是状态函数，只要化学反应的始态和终态一定，则</a:t>
            </a:r>
            <a:r>
              <a:rPr kumimoji="1" lang="zh-CN" altLang="en-US" b="1">
                <a:solidFill>
                  <a:srgbClr val="000000"/>
                </a:solidFill>
                <a:latin typeface="Times New Roman" pitchFamily="18" charset="0"/>
                <a:sym typeface="Symbol" pitchFamily="18" charset="2"/>
              </a:rPr>
              <a:t></a:t>
            </a:r>
            <a:r>
              <a:rPr lang="zh-CN" altLang="en-US" b="1">
                <a:solidFill>
                  <a:srgbClr val="000000"/>
                </a:solidFill>
                <a:latin typeface="Times New Roman" pitchFamily="18" charset="0"/>
              </a:rPr>
              <a:t> </a:t>
            </a:r>
            <a:r>
              <a:rPr lang="en-US" altLang="zh-CN" b="1" i="1">
                <a:solidFill>
                  <a:srgbClr val="000000"/>
                </a:solidFill>
                <a:latin typeface="Times New Roman" pitchFamily="18" charset="0"/>
              </a:rPr>
              <a:t>H</a:t>
            </a:r>
            <a:r>
              <a:rPr lang="en-US" altLang="zh-CN" b="1">
                <a:solidFill>
                  <a:srgbClr val="000000"/>
                </a:solidFill>
                <a:latin typeface="Times New Roman" pitchFamily="18" charset="0"/>
              </a:rPr>
              <a:t> (</a:t>
            </a:r>
            <a:r>
              <a:rPr lang="zh-CN" altLang="en-US" b="1">
                <a:solidFill>
                  <a:srgbClr val="000000"/>
                </a:solidFill>
                <a:latin typeface="Times New Roman" pitchFamily="18" charset="0"/>
              </a:rPr>
              <a:t>或</a:t>
            </a:r>
            <a:r>
              <a:rPr kumimoji="1" lang="zh-CN" altLang="en-US" b="1">
                <a:solidFill>
                  <a:srgbClr val="000000"/>
                </a:solidFill>
                <a:latin typeface="Times New Roman" pitchFamily="18" charset="0"/>
                <a:sym typeface="Symbol" pitchFamily="18" charset="2"/>
              </a:rPr>
              <a:t></a:t>
            </a:r>
            <a:r>
              <a:rPr lang="zh-CN" altLang="en-US" b="1">
                <a:solidFill>
                  <a:srgbClr val="000000"/>
                </a:solidFill>
                <a:latin typeface="Times New Roman" pitchFamily="18" charset="0"/>
              </a:rPr>
              <a:t> </a:t>
            </a:r>
            <a:r>
              <a:rPr lang="en-US" altLang="zh-CN" b="1" i="1">
                <a:solidFill>
                  <a:srgbClr val="000000"/>
                </a:solidFill>
                <a:latin typeface="Times New Roman" pitchFamily="18" charset="0"/>
              </a:rPr>
              <a:t>U</a:t>
            </a:r>
            <a:r>
              <a:rPr lang="en-US" altLang="zh-CN" b="1">
                <a:solidFill>
                  <a:srgbClr val="000000"/>
                </a:solidFill>
                <a:latin typeface="Times New Roman" pitchFamily="18" charset="0"/>
              </a:rPr>
              <a:t>)</a:t>
            </a:r>
            <a:r>
              <a:rPr lang="zh-CN" altLang="en-US" b="1">
                <a:solidFill>
                  <a:srgbClr val="000000"/>
                </a:solidFill>
                <a:latin typeface="Times New Roman" pitchFamily="18" charset="0"/>
              </a:rPr>
              <a:t>便是定值，与反应途径无关。</a:t>
            </a: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992E52C1-CB78-4DB1-A8E9-E20E7F2472D8}" type="slidenum">
              <a:rPr lang="en-US" altLang="zh-CN"/>
              <a:pPr/>
              <a:t>48</a:t>
            </a:fld>
            <a:endParaRPr lang="en-US" altLang="zh-CN"/>
          </a:p>
        </p:txBody>
      </p:sp>
      <p:sp>
        <p:nvSpPr>
          <p:cNvPr id="25602" name="Rectangle 2"/>
          <p:cNvSpPr>
            <a:spLocks noGrp="1" noRot="1" noChangeArrowheads="1"/>
          </p:cNvSpPr>
          <p:nvPr>
            <p:ph type="title"/>
          </p:nvPr>
        </p:nvSpPr>
        <p:spPr>
          <a:xfrm>
            <a:off x="468313" y="685800"/>
            <a:ext cx="8135937" cy="727075"/>
          </a:xfrm>
        </p:spPr>
        <p:txBody>
          <a:bodyPr/>
          <a:lstStyle/>
          <a:p>
            <a:r>
              <a:rPr lang="zh-CN" altLang="en-US" sz="3600" b="1" u="sng">
                <a:ea typeface="黑体" pitchFamily="2" charset="-122"/>
              </a:rPr>
              <a:t>盖斯定律的应用</a:t>
            </a:r>
          </a:p>
        </p:txBody>
      </p:sp>
      <p:sp>
        <p:nvSpPr>
          <p:cNvPr id="25603" name="Rectangle 3"/>
          <p:cNvSpPr>
            <a:spLocks noGrp="1" noRot="1" noChangeArrowheads="1"/>
          </p:cNvSpPr>
          <p:nvPr>
            <p:ph idx="1"/>
          </p:nvPr>
        </p:nvSpPr>
        <p:spPr>
          <a:xfrm>
            <a:off x="611188" y="1628775"/>
            <a:ext cx="7993062" cy="1656209"/>
          </a:xfrm>
        </p:spPr>
        <p:txBody>
          <a:bodyPr/>
          <a:lstStyle/>
          <a:p>
            <a:r>
              <a:rPr lang="zh-CN" altLang="en-US" b="1" dirty="0">
                <a:solidFill>
                  <a:srgbClr val="000000"/>
                </a:solidFill>
                <a:latin typeface="Times New Roman" pitchFamily="18" charset="0"/>
              </a:rPr>
              <a:t>根据盖斯定律，可以用少量已知的热效应数据计算出许多化学反应的热效应。</a:t>
            </a:r>
          </a:p>
          <a:p>
            <a:r>
              <a:rPr lang="zh-CN" altLang="en-US" b="1" dirty="0">
                <a:solidFill>
                  <a:srgbClr val="000000"/>
                </a:solidFill>
                <a:latin typeface="Times New Roman" pitchFamily="18" charset="0"/>
              </a:rPr>
              <a:t>例如：</a:t>
            </a:r>
          </a:p>
          <a:p>
            <a:pPr>
              <a:buFont typeface="Wingdings" pitchFamily="2" charset="2"/>
              <a:buNone/>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2</a:t>
            </a:r>
            <a:r>
              <a:rPr lang="en-US" altLang="zh-CN" sz="3600" b="1" dirty="0">
                <a:solidFill>
                  <a:srgbClr val="000000"/>
                </a:solidFill>
                <a:latin typeface="Times New Roman" pitchFamily="18" charset="0"/>
              </a:rPr>
              <a:t>C+O</a:t>
            </a:r>
            <a:r>
              <a:rPr lang="en-US" altLang="zh-CN" sz="3600" b="1" baseline="-25000" dirty="0">
                <a:solidFill>
                  <a:srgbClr val="000000"/>
                </a:solidFill>
                <a:latin typeface="Times New Roman" pitchFamily="18" charset="0"/>
              </a:rPr>
              <a:t>2</a:t>
            </a:r>
            <a:r>
              <a:rPr lang="en-US" altLang="zh-CN" sz="3600" b="1" dirty="0">
                <a:solidFill>
                  <a:srgbClr val="000000"/>
                </a:solidFill>
                <a:latin typeface="Times New Roman" pitchFamily="18" charset="0"/>
              </a:rPr>
              <a:t>=2CO     </a:t>
            </a:r>
            <a:r>
              <a:rPr kumimoji="1" lang="en-US" altLang="zh-CN" b="1" dirty="0">
                <a:solidFill>
                  <a:srgbClr val="000000"/>
                </a:solidFill>
                <a:latin typeface="Times New Roman" pitchFamily="18" charset="0"/>
                <a:sym typeface="Symbol" pitchFamily="18" charset="2"/>
              </a:rPr>
              <a:t></a:t>
            </a:r>
            <a:r>
              <a:rPr kumimoji="1" lang="en-US" altLang="en-US" b="1" i="1" baseline="-25000" dirty="0" err="1">
                <a:solidFill>
                  <a:srgbClr val="000000"/>
                </a:solidFill>
                <a:latin typeface="Times New Roman" pitchFamily="18" charset="0"/>
                <a:sym typeface="Symbol" pitchFamily="18" charset="2"/>
              </a:rPr>
              <a:t>r</a:t>
            </a:r>
            <a:r>
              <a:rPr kumimoji="1" lang="en-US" altLang="en-US" b="1" i="1" dirty="0" err="1">
                <a:solidFill>
                  <a:srgbClr val="000000"/>
                </a:solidFill>
                <a:latin typeface="Times New Roman" pitchFamily="18" charset="0"/>
                <a:sym typeface="Symbol" pitchFamily="18" charset="2"/>
              </a:rPr>
              <a:t>H</a:t>
            </a:r>
            <a:r>
              <a:rPr kumimoji="1" lang="en-US" altLang="zh-CN" b="1" i="1" baseline="30000" dirty="0">
                <a:solidFill>
                  <a:srgbClr val="000000"/>
                </a:solidFill>
                <a:latin typeface="Times New Roman" pitchFamily="18" charset="0"/>
                <a:sym typeface="Symbol" pitchFamily="18" charset="2"/>
              </a:rPr>
              <a:t></a:t>
            </a:r>
            <a:endParaRPr kumimoji="1" lang="en-US" altLang="zh-CN" dirty="0">
              <a:latin typeface="Times New Roman" pitchFamily="18" charset="0"/>
              <a:sym typeface="Symbol" pitchFamily="18" charset="2"/>
            </a:endParaRPr>
          </a:p>
        </p:txBody>
      </p:sp>
      <p:sp>
        <p:nvSpPr>
          <p:cNvPr id="25604" name="Text Box 4"/>
          <p:cNvSpPr txBox="1">
            <a:spLocks noChangeArrowheads="1"/>
          </p:cNvSpPr>
          <p:nvPr/>
        </p:nvSpPr>
        <p:spPr bwMode="auto">
          <a:xfrm>
            <a:off x="971550" y="4149725"/>
            <a:ext cx="671671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3200" dirty="0">
                <a:latin typeface="Times New Roman" pitchFamily="18" charset="0"/>
              </a:rPr>
              <a:t>C+O</a:t>
            </a:r>
            <a:r>
              <a:rPr lang="en-US" altLang="zh-CN" sz="3200" baseline="-25000" dirty="0">
                <a:latin typeface="Times New Roman" pitchFamily="18" charset="0"/>
              </a:rPr>
              <a:t>2</a:t>
            </a:r>
            <a:r>
              <a:rPr lang="en-US" altLang="zh-CN" sz="3200" dirty="0">
                <a:latin typeface="Times New Roman" pitchFamily="18" charset="0"/>
              </a:rPr>
              <a:t>=CO</a:t>
            </a:r>
            <a:r>
              <a:rPr lang="en-US" altLang="zh-CN" sz="3200" baseline="-25000" dirty="0">
                <a:latin typeface="Times New Roman" pitchFamily="18" charset="0"/>
              </a:rPr>
              <a:t>2               </a:t>
            </a:r>
            <a:r>
              <a:rPr kumimoji="1" lang="en-US" altLang="zh-CN" dirty="0">
                <a:latin typeface="Times New Roman" pitchFamily="18" charset="0"/>
                <a:sym typeface="Symbol" pitchFamily="18" charset="2"/>
              </a:rPr>
              <a:t></a:t>
            </a:r>
            <a:r>
              <a:rPr kumimoji="1" lang="en-US" altLang="en-US" i="1" baseline="-25000" dirty="0">
                <a:latin typeface="Times New Roman" pitchFamily="18" charset="0"/>
                <a:sym typeface="Symbol" pitchFamily="18" charset="2"/>
              </a:rPr>
              <a:t>r</a:t>
            </a:r>
            <a:r>
              <a:rPr kumimoji="1" lang="en-US" altLang="en-US" i="1" dirty="0">
                <a:latin typeface="Times New Roman" pitchFamily="18" charset="0"/>
                <a:sym typeface="Symbol" pitchFamily="18" charset="2"/>
              </a:rPr>
              <a:t>H</a:t>
            </a:r>
            <a:r>
              <a:rPr kumimoji="1" lang="en-US" altLang="zh-CN" i="1" baseline="-25000" dirty="0">
                <a:latin typeface="Times New Roman" pitchFamily="18" charset="0"/>
                <a:sym typeface="Symbol" pitchFamily="18" charset="2"/>
              </a:rPr>
              <a:t>1</a:t>
            </a:r>
            <a:r>
              <a:rPr kumimoji="1" lang="en-US" altLang="zh-CN" sz="3200" i="1" baseline="30000" dirty="0">
                <a:latin typeface="Times New Roman" pitchFamily="18" charset="0"/>
                <a:sym typeface="Symbol" pitchFamily="18" charset="2"/>
              </a:rPr>
              <a:t></a:t>
            </a:r>
            <a:endParaRPr lang="en-US" altLang="zh-CN" sz="3200" dirty="0">
              <a:latin typeface="Times New Roman" pitchFamily="18" charset="0"/>
              <a:ea typeface="黑体" pitchFamily="2" charset="-122"/>
            </a:endParaRPr>
          </a:p>
          <a:p>
            <a:pPr algn="l">
              <a:lnSpc>
                <a:spcPct val="110000"/>
              </a:lnSpc>
            </a:pPr>
            <a:r>
              <a:rPr lang="en-US" altLang="zh-CN" sz="3200" dirty="0">
                <a:latin typeface="Times New Roman" pitchFamily="18" charset="0"/>
              </a:rPr>
              <a:t>2CO+O</a:t>
            </a:r>
            <a:r>
              <a:rPr lang="en-US" altLang="zh-CN" sz="3200" baseline="-25000" dirty="0">
                <a:latin typeface="Times New Roman" pitchFamily="18" charset="0"/>
              </a:rPr>
              <a:t>2</a:t>
            </a:r>
            <a:r>
              <a:rPr lang="en-US" altLang="zh-CN" sz="3200" dirty="0">
                <a:latin typeface="Times New Roman" pitchFamily="18" charset="0"/>
              </a:rPr>
              <a:t>=2CO</a:t>
            </a:r>
            <a:r>
              <a:rPr lang="en-US" altLang="zh-CN" sz="3200" baseline="-25000" dirty="0">
                <a:latin typeface="Times New Roman" pitchFamily="18" charset="0"/>
              </a:rPr>
              <a:t>2     </a:t>
            </a:r>
            <a:r>
              <a:rPr kumimoji="1" lang="en-US" altLang="zh-CN" dirty="0">
                <a:latin typeface="Times New Roman" pitchFamily="18" charset="0"/>
                <a:sym typeface="Symbol" pitchFamily="18" charset="2"/>
              </a:rPr>
              <a:t></a:t>
            </a:r>
            <a:r>
              <a:rPr kumimoji="1" lang="en-US" altLang="en-US" i="1" baseline="-25000" dirty="0">
                <a:latin typeface="Times New Roman" pitchFamily="18" charset="0"/>
                <a:sym typeface="Symbol" pitchFamily="18" charset="2"/>
              </a:rPr>
              <a:t>r</a:t>
            </a:r>
            <a:r>
              <a:rPr kumimoji="1" lang="en-US" altLang="en-US" i="1" dirty="0">
                <a:latin typeface="Times New Roman" pitchFamily="18" charset="0"/>
                <a:sym typeface="Symbol" pitchFamily="18" charset="2"/>
              </a:rPr>
              <a:t>H</a:t>
            </a:r>
            <a:r>
              <a:rPr kumimoji="1" lang="en-US" altLang="zh-CN" i="1" baseline="-25000" dirty="0">
                <a:latin typeface="Times New Roman" pitchFamily="18" charset="0"/>
                <a:sym typeface="Symbol" pitchFamily="18" charset="2"/>
              </a:rPr>
              <a:t>2</a:t>
            </a:r>
            <a:r>
              <a:rPr kumimoji="1" lang="en-US" altLang="zh-CN" sz="3200" i="1" baseline="30000" dirty="0">
                <a:latin typeface="Times New Roman" pitchFamily="18" charset="0"/>
                <a:sym typeface="Symbol" pitchFamily="18" charset="2"/>
              </a:rPr>
              <a:t></a:t>
            </a:r>
            <a:r>
              <a:rPr kumimoji="1" lang="en-US" altLang="en-US" dirty="0">
                <a:latin typeface="Times New Roman" pitchFamily="18" charset="0"/>
                <a:sym typeface="Symbol" pitchFamily="18" charset="2"/>
              </a:rPr>
              <a:t> </a:t>
            </a:r>
            <a:endParaRPr kumimoji="1" lang="en-US" altLang="zh-CN" dirty="0">
              <a:latin typeface="Times New Roman" pitchFamily="18" charset="0"/>
              <a:sym typeface="Symbol" pitchFamily="18" charset="2"/>
            </a:endParaRPr>
          </a:p>
        </p:txBody>
      </p:sp>
      <p:sp>
        <p:nvSpPr>
          <p:cNvPr id="25606" name="AutoShape 6"/>
          <p:cNvSpPr>
            <a:spLocks/>
          </p:cNvSpPr>
          <p:nvPr/>
        </p:nvSpPr>
        <p:spPr bwMode="auto">
          <a:xfrm>
            <a:off x="5148263" y="4365625"/>
            <a:ext cx="217487" cy="769938"/>
          </a:xfrm>
          <a:prstGeom prst="rightBrace">
            <a:avLst>
              <a:gd name="adj1" fmla="val 29501"/>
              <a:gd name="adj2" fmla="val 50000"/>
            </a:avLst>
          </a:prstGeom>
          <a:noFill/>
          <a:ln w="34925">
            <a:solidFill>
              <a:srgbClr val="FF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AutoShape 7"/>
          <p:cNvSpPr>
            <a:spLocks noChangeArrowheads="1"/>
          </p:cNvSpPr>
          <p:nvPr/>
        </p:nvSpPr>
        <p:spPr bwMode="auto">
          <a:xfrm flipV="1">
            <a:off x="5508625" y="3356992"/>
            <a:ext cx="791567" cy="1512168"/>
          </a:xfrm>
          <a:prstGeom prst="curvedLeftArrow">
            <a:avLst>
              <a:gd name="adj1" fmla="val 37926"/>
              <a:gd name="adj2" fmla="val 75853"/>
              <a:gd name="adj3" fmla="val 33333"/>
            </a:avLst>
          </a:prstGeom>
          <a:solidFill>
            <a:srgbClr val="CCCCFF"/>
          </a:solidFill>
          <a:ln w="9525">
            <a:solidFill>
              <a:srgbClr val="000000"/>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25608" name="Text Box 8"/>
          <p:cNvSpPr txBox="1">
            <a:spLocks noChangeArrowheads="1"/>
          </p:cNvSpPr>
          <p:nvPr/>
        </p:nvSpPr>
        <p:spPr bwMode="auto">
          <a:xfrm>
            <a:off x="827088" y="5516563"/>
            <a:ext cx="4897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hlink"/>
              </a:buClr>
              <a:buSzPct val="70000"/>
              <a:buFont typeface="Wingdings" pitchFamily="2" charset="2"/>
              <a:buNone/>
            </a:pPr>
            <a:r>
              <a:rPr kumimoji="0" lang="en-US" altLang="zh-CN" sz="3200" dirty="0">
                <a:solidFill>
                  <a:srgbClr val="000000"/>
                </a:solidFill>
                <a:sym typeface="Symbol" pitchFamily="18" charset="2"/>
              </a:rPr>
              <a:t>  </a:t>
            </a:r>
            <a:r>
              <a:rPr kumimoji="0" lang="en-US" altLang="zh-CN" sz="3200" dirty="0">
                <a:sym typeface="Symbol" pitchFamily="18" charset="2"/>
              </a:rPr>
              <a:t></a:t>
            </a:r>
            <a:r>
              <a:rPr kumimoji="0" lang="en-US" altLang="en-US" sz="3200" baseline="-25000" dirty="0" err="1">
                <a:sym typeface="Symbol" pitchFamily="18" charset="2"/>
              </a:rPr>
              <a:t>r</a:t>
            </a:r>
            <a:r>
              <a:rPr kumimoji="0" lang="en-US" altLang="en-US" sz="3200" i="1" dirty="0" err="1">
                <a:sym typeface="Symbol" pitchFamily="18" charset="2"/>
              </a:rPr>
              <a:t>H</a:t>
            </a:r>
            <a:r>
              <a:rPr kumimoji="0" lang="en-US" altLang="zh-CN" sz="3200" baseline="30000" dirty="0">
                <a:sym typeface="Symbol" pitchFamily="18" charset="2"/>
              </a:rPr>
              <a:t></a:t>
            </a:r>
            <a:r>
              <a:rPr kumimoji="0" lang="en-US" altLang="zh-CN" sz="3200" dirty="0">
                <a:sym typeface="Symbol" pitchFamily="18" charset="2"/>
              </a:rPr>
              <a:t>= 2</a:t>
            </a:r>
            <a:r>
              <a:rPr kumimoji="0" lang="en-US" altLang="en-US" sz="3200" baseline="-25000" dirty="0">
                <a:sym typeface="Symbol" pitchFamily="18" charset="2"/>
              </a:rPr>
              <a:t>r</a:t>
            </a:r>
            <a:r>
              <a:rPr kumimoji="0" lang="en-US" altLang="en-US" sz="3200" i="1" dirty="0">
                <a:sym typeface="Symbol" pitchFamily="18" charset="2"/>
              </a:rPr>
              <a:t>H</a:t>
            </a:r>
            <a:r>
              <a:rPr kumimoji="0" lang="en-US" altLang="zh-CN" sz="3200" baseline="-25000" dirty="0">
                <a:sym typeface="Symbol" pitchFamily="18" charset="2"/>
              </a:rPr>
              <a:t>1</a:t>
            </a:r>
            <a:r>
              <a:rPr kumimoji="0" lang="en-US" altLang="zh-CN" sz="3200" baseline="30000" dirty="0">
                <a:sym typeface="Symbol" pitchFamily="18" charset="2"/>
              </a:rPr>
              <a:t></a:t>
            </a:r>
            <a:r>
              <a:rPr kumimoji="0" lang="en-US" altLang="en-US" sz="3200" dirty="0">
                <a:sym typeface="Symbol" pitchFamily="18" charset="2"/>
              </a:rPr>
              <a:t> </a:t>
            </a:r>
            <a:r>
              <a:rPr kumimoji="0" lang="en-US" altLang="zh-CN" sz="3200" dirty="0">
                <a:sym typeface="Symbol" pitchFamily="18" charset="2"/>
              </a:rPr>
              <a:t>- </a:t>
            </a:r>
            <a:r>
              <a:rPr kumimoji="0" lang="en-US" altLang="en-US" sz="3200" baseline="-25000" dirty="0">
                <a:sym typeface="Symbol" pitchFamily="18" charset="2"/>
              </a:rPr>
              <a:t>r</a:t>
            </a:r>
            <a:r>
              <a:rPr kumimoji="0" lang="en-US" altLang="en-US" sz="3200" i="1" dirty="0">
                <a:sym typeface="Symbol" pitchFamily="18" charset="2"/>
              </a:rPr>
              <a:t>H</a:t>
            </a:r>
            <a:r>
              <a:rPr kumimoji="0" lang="en-US" altLang="zh-CN" sz="3200" baseline="-25000" dirty="0">
                <a:sym typeface="Symbol" pitchFamily="18" charset="2"/>
              </a:rPr>
              <a:t>2</a:t>
            </a:r>
            <a:r>
              <a:rPr kumimoji="0" lang="en-US" altLang="zh-CN" sz="3200" baseline="30000" dirty="0">
                <a:sym typeface="Symbol" pitchFamily="18" charset="2"/>
              </a:rPr>
              <a:t></a:t>
            </a:r>
            <a:r>
              <a:rPr kumimoji="0" lang="en-US" altLang="en-US" sz="3200" dirty="0">
                <a:solidFill>
                  <a:srgbClr val="000000"/>
                </a:solidFill>
                <a:sym typeface="Symbol" pitchFamily="18" charset="2"/>
              </a:rPr>
              <a:t> </a:t>
            </a:r>
            <a:endParaRPr kumimoji="0" lang="en-US" altLang="zh-CN" sz="3200" dirty="0">
              <a:solidFill>
                <a:srgbClr val="000000"/>
              </a:solidFill>
              <a:sym typeface="Symbol"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07"/>
                                        </p:tgtEl>
                                        <p:attrNameLst>
                                          <p:attrName>style.visibility</p:attrName>
                                        </p:attrNameLst>
                                      </p:cBhvr>
                                      <p:to>
                                        <p:strVal val="visible"/>
                                      </p:to>
                                    </p:set>
                                    <p:anim calcmode="lin" valueType="num">
                                      <p:cBhvr additive="base">
                                        <p:cTn id="11" dur="500" fill="hold"/>
                                        <p:tgtEl>
                                          <p:spTgt spid="25607"/>
                                        </p:tgtEl>
                                        <p:attrNameLst>
                                          <p:attrName>ppt_x</p:attrName>
                                        </p:attrNameLst>
                                      </p:cBhvr>
                                      <p:tavLst>
                                        <p:tav tm="0">
                                          <p:val>
                                            <p:strVal val="#ppt_x"/>
                                          </p:val>
                                        </p:tav>
                                        <p:tav tm="100000">
                                          <p:val>
                                            <p:strVal val="#ppt_x"/>
                                          </p:val>
                                        </p:tav>
                                      </p:tavLst>
                                    </p:anim>
                                    <p:anim calcmode="lin" valueType="num">
                                      <p:cBhvr additive="base">
                                        <p:cTn id="12" dur="500" fill="hold"/>
                                        <p:tgtEl>
                                          <p:spTgt spid="2560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606"/>
                                        </p:tgtEl>
                                        <p:attrNameLst>
                                          <p:attrName>style.visibility</p:attrName>
                                        </p:attrNameLst>
                                      </p:cBhvr>
                                      <p:to>
                                        <p:strVal val="visible"/>
                                      </p:to>
                                    </p:set>
                                    <p:anim calcmode="lin" valueType="num">
                                      <p:cBhvr additive="base">
                                        <p:cTn id="15" dur="500" fill="hold"/>
                                        <p:tgtEl>
                                          <p:spTgt spid="25606"/>
                                        </p:tgtEl>
                                        <p:attrNameLst>
                                          <p:attrName>ppt_x</p:attrName>
                                        </p:attrNameLst>
                                      </p:cBhvr>
                                      <p:tavLst>
                                        <p:tav tm="0">
                                          <p:val>
                                            <p:strVal val="#ppt_x"/>
                                          </p:val>
                                        </p:tav>
                                        <p:tav tm="100000">
                                          <p:val>
                                            <p:strVal val="#ppt_x"/>
                                          </p:val>
                                        </p:tav>
                                      </p:tavLst>
                                    </p:anim>
                                    <p:anim calcmode="lin" valueType="num">
                                      <p:cBhvr additive="base">
                                        <p:cTn id="16"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608"/>
                                        </p:tgtEl>
                                        <p:attrNameLst>
                                          <p:attrName>style.visibility</p:attrName>
                                        </p:attrNameLst>
                                      </p:cBhvr>
                                      <p:to>
                                        <p:strVal val="visible"/>
                                      </p:to>
                                    </p:set>
                                    <p:anim calcmode="lin" valueType="num">
                                      <p:cBhvr additive="base">
                                        <p:cTn id="21" dur="500" fill="hold"/>
                                        <p:tgtEl>
                                          <p:spTgt spid="25608"/>
                                        </p:tgtEl>
                                        <p:attrNameLst>
                                          <p:attrName>ppt_x</p:attrName>
                                        </p:attrNameLst>
                                      </p:cBhvr>
                                      <p:tavLst>
                                        <p:tav tm="0">
                                          <p:val>
                                            <p:strVal val="#ppt_x"/>
                                          </p:val>
                                        </p:tav>
                                        <p:tav tm="100000">
                                          <p:val>
                                            <p:strVal val="#ppt_x"/>
                                          </p:val>
                                        </p:tav>
                                      </p:tavLst>
                                    </p:anim>
                                    <p:anim calcmode="lin" valueType="num">
                                      <p:cBhvr additive="base">
                                        <p:cTn id="22" dur="500" fill="hold"/>
                                        <p:tgtEl>
                                          <p:spTgt spid="25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6" grpId="0" animBg="1"/>
      <p:bldP spid="25607" grpId="0" animBg="1"/>
      <p:bldP spid="2560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18107C9-AD1C-444D-93A2-4D27DE0AB6B4}" type="slidenum">
              <a:rPr lang="en-US" altLang="zh-CN"/>
              <a:pPr/>
              <a:t>49</a:t>
            </a:fld>
            <a:endParaRPr lang="en-US" altLang="zh-CN"/>
          </a:p>
        </p:txBody>
      </p:sp>
      <p:sp>
        <p:nvSpPr>
          <p:cNvPr id="27650" name="Rectangle 2"/>
          <p:cNvSpPr>
            <a:spLocks noGrp="1" noRot="1" noChangeArrowheads="1"/>
          </p:cNvSpPr>
          <p:nvPr>
            <p:ph type="title"/>
          </p:nvPr>
        </p:nvSpPr>
        <p:spPr>
          <a:xfrm>
            <a:off x="684213" y="1268413"/>
            <a:ext cx="8064500" cy="582612"/>
          </a:xfrm>
        </p:spPr>
        <p:txBody>
          <a:bodyPr/>
          <a:lstStyle/>
          <a:p>
            <a:pPr algn="l"/>
            <a:r>
              <a:rPr lang="zh-CN" altLang="en-US" sz="3600" b="1" dirty="0">
                <a:ea typeface="黑体" pitchFamily="2" charset="-122"/>
              </a:rPr>
              <a:t>五、标准摩尔生成焓</a:t>
            </a:r>
          </a:p>
        </p:txBody>
      </p:sp>
      <p:sp>
        <p:nvSpPr>
          <p:cNvPr id="27651" name="Rectangle 3"/>
          <p:cNvSpPr>
            <a:spLocks noGrp="1" noRot="1" noChangeArrowheads="1"/>
          </p:cNvSpPr>
          <p:nvPr>
            <p:ph idx="1"/>
          </p:nvPr>
        </p:nvSpPr>
        <p:spPr>
          <a:xfrm>
            <a:off x="395288" y="1916113"/>
            <a:ext cx="8424862" cy="4392612"/>
          </a:xfrm>
        </p:spPr>
        <p:txBody>
          <a:bodyPr/>
          <a:lstStyle/>
          <a:p>
            <a:pPr>
              <a:lnSpc>
                <a:spcPct val="110000"/>
              </a:lnSpc>
            </a:pPr>
            <a:r>
              <a:rPr kumimoji="1" lang="zh-CN" altLang="en-US" sz="2800" b="1" dirty="0">
                <a:solidFill>
                  <a:srgbClr val="000000"/>
                </a:solidFill>
                <a:latin typeface="Times New Roman" pitchFamily="18" charset="0"/>
              </a:rPr>
              <a:t>某</a:t>
            </a:r>
            <a:r>
              <a:rPr kumimoji="1" lang="zh-CN" altLang="en-US" sz="2800" b="1" dirty="0">
                <a:latin typeface="Times New Roman" pitchFamily="18" charset="0"/>
              </a:rPr>
              <a:t>温度</a:t>
            </a:r>
            <a:r>
              <a:rPr kumimoji="1" lang="zh-CN" altLang="en-US" sz="2800" b="1" dirty="0">
                <a:solidFill>
                  <a:srgbClr val="000000"/>
                </a:solidFill>
                <a:latin typeface="Times New Roman" pitchFamily="18" charset="0"/>
              </a:rPr>
              <a:t>时，在</a:t>
            </a:r>
            <a:r>
              <a:rPr kumimoji="1" lang="en-US" altLang="zh-CN" sz="2800" b="1" dirty="0">
                <a:solidFill>
                  <a:srgbClr val="000000"/>
                </a:solidFill>
                <a:latin typeface="Times New Roman" pitchFamily="18" charset="0"/>
              </a:rPr>
              <a:t>1.013 </a:t>
            </a:r>
            <a:r>
              <a:rPr kumimoji="1" lang="en-US" altLang="zh-CN" sz="2800" b="1" dirty="0">
                <a:solidFill>
                  <a:srgbClr val="000000"/>
                </a:solidFill>
                <a:latin typeface="Times New Roman" pitchFamily="18" charset="0"/>
                <a:sym typeface="Symbol" pitchFamily="18" charset="2"/>
              </a:rPr>
              <a:t></a:t>
            </a:r>
            <a:r>
              <a:rPr kumimoji="1" lang="en-US" altLang="zh-CN" sz="2800" b="1" dirty="0">
                <a:solidFill>
                  <a:srgbClr val="000000"/>
                </a:solidFill>
                <a:latin typeface="Times New Roman" pitchFamily="18" charset="0"/>
              </a:rPr>
              <a:t>10</a:t>
            </a:r>
            <a:r>
              <a:rPr kumimoji="1" lang="en-US" altLang="zh-CN" sz="2800" b="1" baseline="30000" dirty="0">
                <a:solidFill>
                  <a:srgbClr val="000000"/>
                </a:solidFill>
                <a:latin typeface="Times New Roman" pitchFamily="18" charset="0"/>
              </a:rPr>
              <a:t>5</a:t>
            </a:r>
            <a:r>
              <a:rPr kumimoji="1" lang="en-US" altLang="zh-CN" sz="2800" b="1" dirty="0">
                <a:solidFill>
                  <a:srgbClr val="000000"/>
                </a:solidFill>
                <a:latin typeface="Times New Roman" pitchFamily="18" charset="0"/>
              </a:rPr>
              <a:t>Pa </a:t>
            </a:r>
            <a:r>
              <a:rPr kumimoji="1" lang="zh-CN" altLang="en-US" sz="2800" b="1" dirty="0">
                <a:latin typeface="Times New Roman" pitchFamily="18" charset="0"/>
              </a:rPr>
              <a:t>压强</a:t>
            </a:r>
            <a:r>
              <a:rPr kumimoji="1" lang="zh-CN" altLang="en-US" sz="2800" b="1" dirty="0">
                <a:solidFill>
                  <a:srgbClr val="000000"/>
                </a:solidFill>
                <a:latin typeface="Times New Roman" pitchFamily="18" charset="0"/>
              </a:rPr>
              <a:t>下，由处于</a:t>
            </a:r>
            <a:r>
              <a:rPr kumimoji="1" lang="zh-CN" altLang="en-US" sz="2800" b="1" dirty="0">
                <a:latin typeface="Times New Roman" pitchFamily="18" charset="0"/>
              </a:rPr>
              <a:t>标准状态</a:t>
            </a:r>
            <a:r>
              <a:rPr kumimoji="1" lang="zh-CN" altLang="en-US" sz="2800" b="1" dirty="0">
                <a:solidFill>
                  <a:srgbClr val="000000"/>
                </a:solidFill>
                <a:latin typeface="Times New Roman" pitchFamily="18" charset="0"/>
              </a:rPr>
              <a:t>的各种元素的最稳定单质，生成</a:t>
            </a:r>
            <a:r>
              <a:rPr kumimoji="1" lang="zh-CN" altLang="en-US" sz="2800" b="1" dirty="0">
                <a:latin typeface="Times New Roman" pitchFamily="18" charset="0"/>
              </a:rPr>
              <a:t>标准状态</a:t>
            </a:r>
            <a:r>
              <a:rPr kumimoji="1" lang="zh-CN" altLang="en-US" sz="2800" b="1" dirty="0">
                <a:solidFill>
                  <a:srgbClr val="000000"/>
                </a:solidFill>
                <a:latin typeface="Times New Roman" pitchFamily="18" charset="0"/>
              </a:rPr>
              <a:t>的 </a:t>
            </a:r>
            <a:r>
              <a:rPr kumimoji="1" lang="en-US" altLang="zh-CN" sz="2800" b="1" dirty="0">
                <a:solidFill>
                  <a:srgbClr val="000000"/>
                </a:solidFill>
                <a:latin typeface="Times New Roman" pitchFamily="18" charset="0"/>
              </a:rPr>
              <a:t>1 </a:t>
            </a:r>
            <a:r>
              <a:rPr kumimoji="1" lang="en-US" altLang="zh-CN" sz="2800" b="1" dirty="0" err="1">
                <a:solidFill>
                  <a:srgbClr val="000000"/>
                </a:solidFill>
                <a:latin typeface="Times New Roman" pitchFamily="18" charset="0"/>
              </a:rPr>
              <a:t>mol</a:t>
            </a:r>
            <a:r>
              <a:rPr kumimoji="1" lang="en-US" altLang="zh-CN" sz="2800" b="1" dirty="0">
                <a:solidFill>
                  <a:srgbClr val="000000"/>
                </a:solidFill>
                <a:latin typeface="Times New Roman" pitchFamily="18" charset="0"/>
              </a:rPr>
              <a:t>  </a:t>
            </a:r>
            <a:r>
              <a:rPr kumimoji="1" lang="zh-CN" altLang="en-US" sz="2800" b="1" dirty="0">
                <a:solidFill>
                  <a:srgbClr val="000000"/>
                </a:solidFill>
                <a:latin typeface="Times New Roman" pitchFamily="18" charset="0"/>
              </a:rPr>
              <a:t>某物质时的热效应，叫做该物质的</a:t>
            </a:r>
            <a:r>
              <a:rPr kumimoji="1" lang="zh-CN" altLang="en-US" sz="2800" b="1" dirty="0">
                <a:latin typeface="Times New Roman" pitchFamily="18" charset="0"/>
              </a:rPr>
              <a:t>标准</a:t>
            </a:r>
            <a:r>
              <a:rPr kumimoji="1" lang="en-US" altLang="zh-CN" sz="2800" b="1" dirty="0">
                <a:latin typeface="Times New Roman" pitchFamily="18" charset="0"/>
              </a:rPr>
              <a:t>(</a:t>
            </a:r>
            <a:r>
              <a:rPr kumimoji="1" lang="zh-CN" altLang="en-US" sz="2800" b="1" dirty="0">
                <a:latin typeface="Times New Roman" pitchFamily="18" charset="0"/>
              </a:rPr>
              <a:t>摩尔</a:t>
            </a:r>
            <a:r>
              <a:rPr kumimoji="1" lang="en-US" altLang="zh-CN" sz="2800" b="1" dirty="0">
                <a:latin typeface="Times New Roman" pitchFamily="18" charset="0"/>
              </a:rPr>
              <a:t>)</a:t>
            </a:r>
            <a:r>
              <a:rPr kumimoji="1" lang="zh-CN" altLang="en-US" sz="2800" b="1" dirty="0">
                <a:latin typeface="Times New Roman" pitchFamily="18" charset="0"/>
              </a:rPr>
              <a:t>生成焓</a:t>
            </a:r>
            <a:r>
              <a:rPr lang="en-US" altLang="zh-CN" sz="2800" b="1" dirty="0">
                <a:solidFill>
                  <a:srgbClr val="000000"/>
                </a:solidFill>
                <a:latin typeface="Times New Roman" pitchFamily="18" charset="0"/>
              </a:rPr>
              <a:t>(standard molar enthalpy of formation)</a:t>
            </a:r>
            <a:r>
              <a:rPr lang="zh-CN" altLang="en-US" sz="2800" b="1" dirty="0">
                <a:solidFill>
                  <a:srgbClr val="000000"/>
                </a:solidFill>
                <a:latin typeface="Times New Roman" pitchFamily="18" charset="0"/>
              </a:rPr>
              <a:t>，用</a:t>
            </a:r>
            <a:r>
              <a:rPr kumimoji="1" lang="zh-CN" altLang="en-US" b="1"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f</a:t>
            </a:r>
            <a:r>
              <a:rPr lang="en-US" altLang="zh-CN" sz="2800" b="1" i="1" dirty="0" err="1">
                <a:solidFill>
                  <a:srgbClr val="000000"/>
                </a:solidFill>
                <a:latin typeface="Times New Roman" pitchFamily="18" charset="0"/>
              </a:rPr>
              <a:t>H</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zh-CN" altLang="en-US" sz="2800" b="1" dirty="0">
                <a:solidFill>
                  <a:srgbClr val="000000"/>
                </a:solidFill>
                <a:latin typeface="Times New Roman" pitchFamily="18" charset="0"/>
              </a:rPr>
              <a:t>表示。</a:t>
            </a:r>
            <a:r>
              <a:rPr kumimoji="1" lang="zh-CN" altLang="en-US" sz="2800" b="1" dirty="0">
                <a:solidFill>
                  <a:srgbClr val="000000"/>
                </a:solidFill>
                <a:latin typeface="Times New Roman" pitchFamily="18" charset="0"/>
              </a:rPr>
              <a:t> </a:t>
            </a:r>
            <a:r>
              <a:rPr kumimoji="1" lang="zh-CN" altLang="zh-CN" sz="2800" b="1" dirty="0">
                <a:solidFill>
                  <a:srgbClr val="000000"/>
                </a:solidFill>
                <a:latin typeface="Times New Roman" pitchFamily="18" charset="0"/>
                <a:sym typeface="Symbol" pitchFamily="18" charset="2"/>
              </a:rPr>
              <a:t>单位为  </a:t>
            </a:r>
            <a:r>
              <a:rPr kumimoji="1" lang="en-US" altLang="zh-CN" sz="2800" b="1" dirty="0">
                <a:solidFill>
                  <a:srgbClr val="000000"/>
                </a:solidFill>
                <a:latin typeface="Times New Roman" pitchFamily="18" charset="0"/>
                <a:sym typeface="Symbol" pitchFamily="18" charset="2"/>
              </a:rPr>
              <a:t>kJ · </a:t>
            </a:r>
            <a:r>
              <a:rPr kumimoji="1" lang="en-US" altLang="zh-CN" sz="2800" b="1" dirty="0" err="1">
                <a:solidFill>
                  <a:srgbClr val="000000"/>
                </a:solidFill>
                <a:latin typeface="Times New Roman" pitchFamily="18" charset="0"/>
                <a:sym typeface="Symbol" pitchFamily="18" charset="2"/>
              </a:rPr>
              <a:t>mol</a:t>
            </a:r>
            <a:r>
              <a:rPr kumimoji="1" lang="en-US" altLang="zh-CN" sz="2800" b="1" dirty="0">
                <a:solidFill>
                  <a:srgbClr val="000000"/>
                </a:solidFill>
                <a:latin typeface="Times New Roman" pitchFamily="18" charset="0"/>
                <a:sym typeface="Symbol" pitchFamily="18" charset="2"/>
              </a:rPr>
              <a:t> </a:t>
            </a:r>
            <a:r>
              <a:rPr kumimoji="1" lang="en-US" altLang="zh-CN" sz="2800" b="1" baseline="30000" dirty="0">
                <a:solidFill>
                  <a:srgbClr val="000000"/>
                </a:solidFill>
                <a:latin typeface="Times New Roman" pitchFamily="18" charset="0"/>
                <a:sym typeface="Symbol" pitchFamily="18" charset="2"/>
              </a:rPr>
              <a:t>-1</a:t>
            </a:r>
            <a:r>
              <a:rPr kumimoji="1" lang="en-US" altLang="zh-CN" sz="2800" b="1" dirty="0">
                <a:solidFill>
                  <a:srgbClr val="000000"/>
                </a:solidFill>
                <a:latin typeface="Times New Roman" pitchFamily="18" charset="0"/>
                <a:sym typeface="Symbol" pitchFamily="18" charset="2"/>
              </a:rPr>
              <a:t> </a:t>
            </a:r>
            <a:r>
              <a:rPr kumimoji="1" lang="zh-CN" altLang="en-US" sz="2800" b="1" dirty="0">
                <a:solidFill>
                  <a:srgbClr val="000000"/>
                </a:solidFill>
                <a:latin typeface="Times New Roman" pitchFamily="18" charset="0"/>
                <a:sym typeface="Symbol" pitchFamily="18" charset="2"/>
              </a:rPr>
              <a:t>。</a:t>
            </a:r>
          </a:p>
          <a:p>
            <a:pPr>
              <a:lnSpc>
                <a:spcPct val="110000"/>
              </a:lnSpc>
            </a:pPr>
            <a:r>
              <a:rPr lang="zh-CN" altLang="en-US" sz="2800" b="1" dirty="0">
                <a:solidFill>
                  <a:srgbClr val="000000"/>
                </a:solidFill>
                <a:latin typeface="Times New Roman" pitchFamily="18" charset="0"/>
              </a:rPr>
              <a:t>最稳定单质的标准生成焓 都等于零。如有几种同素异形体，最稳定的却只有一种。如碳有金刚石和石墨，石墨是最稳定单质；磷有红磷和白磷，白磷是最稳定单质。</a:t>
            </a:r>
          </a:p>
        </p:txBody>
      </p:sp>
      <p:sp>
        <p:nvSpPr>
          <p:cNvPr id="27653" name="Rectangle 5"/>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a:latin typeface="Times New Roman" pitchFamily="18" charset="0"/>
                <a:ea typeface="黑体" pitchFamily="2" charset="-122"/>
              </a:rPr>
              <a:t>2.3</a:t>
            </a:r>
            <a:r>
              <a:rPr lang="en-US" altLang="zh-CN" sz="4000">
                <a:latin typeface="黑体" pitchFamily="2" charset="-122"/>
                <a:ea typeface="黑体" pitchFamily="2" charset="-122"/>
              </a:rPr>
              <a:t> </a:t>
            </a:r>
            <a:r>
              <a:rPr lang="zh-CN" altLang="en-US" sz="4000">
                <a:latin typeface="黑体" pitchFamily="2" charset="-122"/>
                <a:ea typeface="黑体" pitchFamily="2" charset="-122"/>
              </a:rPr>
              <a:t>化学反应的热效应</a:t>
            </a:r>
            <a:r>
              <a:rPr lang="zh-CN" altLang="en-US" sz="4000" b="0">
                <a:latin typeface="黑体" pitchFamily="2" charset="-122"/>
                <a:ea typeface="黑体" pitchFamily="2" charset="-122"/>
              </a:rPr>
              <a:t> </a:t>
            </a:r>
          </a:p>
        </p:txBody>
      </p:sp>
      <p:sp>
        <p:nvSpPr>
          <p:cNvPr id="27654" name="Line 6"/>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3203A3D-6764-4457-A2A8-31A3E0EA20C3}" type="slidenum">
              <a:rPr lang="en-US" altLang="zh-CN"/>
              <a:pPr/>
              <a:t>5</a:t>
            </a:fld>
            <a:endParaRPr lang="en-US" altLang="zh-CN"/>
          </a:p>
        </p:txBody>
      </p:sp>
      <p:sp>
        <p:nvSpPr>
          <p:cNvPr id="2050" name="Rectangle 2"/>
          <p:cNvSpPr>
            <a:spLocks noGrp="1" noRot="1" noChangeArrowheads="1"/>
          </p:cNvSpPr>
          <p:nvPr>
            <p:ph type="title"/>
          </p:nvPr>
        </p:nvSpPr>
        <p:spPr>
          <a:xfrm>
            <a:off x="323850" y="469900"/>
            <a:ext cx="8540750" cy="655638"/>
          </a:xfrm>
        </p:spPr>
        <p:txBody>
          <a:bodyPr/>
          <a:lstStyle/>
          <a:p>
            <a:r>
              <a:rPr lang="zh-CN" altLang="en-US" sz="4000" b="1" dirty="0" smtClean="0">
                <a:latin typeface="Times New Roman" panose="02020603050405020304" pitchFamily="18" charset="0"/>
                <a:ea typeface="黑体" pitchFamily="2" charset="-122"/>
                <a:cs typeface="Times New Roman" panose="02020603050405020304" pitchFamily="18" charset="0"/>
              </a:rPr>
              <a:t>引  言</a:t>
            </a:r>
            <a:endParaRPr lang="zh-CN" altLang="en-US" sz="4000" b="1" dirty="0">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Rot="1" noChangeArrowheads="1"/>
          </p:cNvSpPr>
          <p:nvPr>
            <p:ph idx="1"/>
          </p:nvPr>
        </p:nvSpPr>
        <p:spPr>
          <a:xfrm>
            <a:off x="648494" y="1412776"/>
            <a:ext cx="7920037" cy="4680545"/>
          </a:xfrm>
        </p:spPr>
        <p:txBody>
          <a:bodyPr/>
          <a:lstStyle/>
          <a:p>
            <a:pPr>
              <a:buSzPct val="90000"/>
              <a:buFont typeface="Wingdings" pitchFamily="2" charset="2"/>
              <a:buChar char="Ø"/>
            </a:pPr>
            <a:r>
              <a:rPr lang="zh-CN" altLang="en-US" b="1" dirty="0" smtClean="0">
                <a:latin typeface="黑体" pitchFamily="49" charset="-122"/>
                <a:ea typeface="黑体" pitchFamily="49" charset="-122"/>
              </a:rPr>
              <a:t>物理化学的基本理论</a:t>
            </a:r>
            <a:endParaRPr lang="en-US" altLang="zh-CN" b="1" dirty="0" smtClean="0">
              <a:latin typeface="黑体" pitchFamily="49" charset="-122"/>
              <a:ea typeface="黑体" pitchFamily="49" charset="-122"/>
            </a:endParaRPr>
          </a:p>
          <a:p>
            <a:pPr lvl="1">
              <a:buSzPct val="90000"/>
              <a:buFont typeface="Wingdings" pitchFamily="2" charset="2"/>
              <a:buChar char="Ø"/>
            </a:pPr>
            <a:r>
              <a:rPr lang="zh-CN" altLang="en-US" b="1" dirty="0" smtClean="0">
                <a:solidFill>
                  <a:srgbClr val="000000"/>
                </a:solidFill>
                <a:latin typeface="+mn-ea"/>
              </a:rPr>
              <a:t>热力学：解决方向与进行程度问题</a:t>
            </a:r>
            <a:endParaRPr lang="en-US" altLang="zh-CN" b="1" dirty="0" smtClean="0">
              <a:solidFill>
                <a:srgbClr val="000000"/>
              </a:solidFill>
              <a:latin typeface="+mn-ea"/>
            </a:endParaRPr>
          </a:p>
          <a:p>
            <a:pPr lvl="1">
              <a:buSzPct val="90000"/>
              <a:buFont typeface="Wingdings" pitchFamily="2" charset="2"/>
              <a:buChar char="Ø"/>
            </a:pPr>
            <a:r>
              <a:rPr lang="zh-CN" altLang="en-US" b="1" dirty="0" smtClean="0">
                <a:solidFill>
                  <a:srgbClr val="000000"/>
                </a:solidFill>
                <a:latin typeface="+mn-ea"/>
              </a:rPr>
              <a:t>动力学：解决途径与速率问题</a:t>
            </a:r>
            <a:endParaRPr lang="en-US" altLang="zh-CN" b="1" dirty="0" smtClean="0">
              <a:solidFill>
                <a:srgbClr val="000000"/>
              </a:solidFill>
              <a:latin typeface="+mn-ea"/>
            </a:endParaRPr>
          </a:p>
          <a:p>
            <a:pPr lvl="1">
              <a:buSzPct val="90000"/>
              <a:buFont typeface="Wingdings" pitchFamily="2" charset="2"/>
              <a:buChar char="Ø"/>
            </a:pPr>
            <a:r>
              <a:rPr lang="zh-CN" altLang="en-US" b="1" dirty="0" smtClean="0">
                <a:solidFill>
                  <a:srgbClr val="000000"/>
                </a:solidFill>
                <a:latin typeface="+mn-ea"/>
              </a:rPr>
              <a:t>电化学：解决氧化还原反应</a:t>
            </a:r>
            <a:r>
              <a:rPr lang="zh-CN" altLang="en-US" b="1" dirty="0">
                <a:solidFill>
                  <a:srgbClr val="000000"/>
                </a:solidFill>
                <a:latin typeface="+mn-ea"/>
              </a:rPr>
              <a:t>方向与进行程度问题</a:t>
            </a:r>
            <a:r>
              <a:rPr lang="zh-CN" altLang="en-US" b="1" dirty="0" smtClean="0">
                <a:solidFill>
                  <a:srgbClr val="000000"/>
                </a:solidFill>
                <a:latin typeface="+mn-ea"/>
              </a:rPr>
              <a:t>；化学能与电能转换等问题</a:t>
            </a:r>
            <a:endParaRPr lang="en-US" altLang="zh-CN" b="1" dirty="0">
              <a:solidFill>
                <a:srgbClr val="000000"/>
              </a:solidFill>
              <a:latin typeface="+mn-ea"/>
            </a:endParaRPr>
          </a:p>
          <a:p>
            <a:pPr>
              <a:buSzPct val="90000"/>
              <a:buFont typeface="Wingdings" pitchFamily="2" charset="2"/>
              <a:buChar char="Ø"/>
            </a:pPr>
            <a:r>
              <a:rPr lang="zh-CN" altLang="en-US" b="1" dirty="0" smtClean="0">
                <a:latin typeface="黑体" pitchFamily="49" charset="-122"/>
                <a:ea typeface="黑体" pitchFamily="49" charset="-122"/>
              </a:rPr>
              <a:t>对应的学习内容</a:t>
            </a:r>
            <a:endParaRPr lang="en-US" altLang="zh-CN" b="1" dirty="0" smtClean="0">
              <a:latin typeface="黑体" pitchFamily="49" charset="-122"/>
              <a:ea typeface="黑体" pitchFamily="49" charset="-122"/>
            </a:endParaRPr>
          </a:p>
          <a:p>
            <a:pPr lvl="1">
              <a:buSzPct val="90000"/>
              <a:buFont typeface="Wingdings" pitchFamily="2" charset="2"/>
              <a:buChar char="Ø"/>
            </a:pPr>
            <a:r>
              <a:rPr lang="zh-CN" altLang="en-US" b="1" dirty="0" smtClean="0">
                <a:solidFill>
                  <a:srgbClr val="000000"/>
                </a:solidFill>
                <a:latin typeface="+mn-ea"/>
              </a:rPr>
              <a:t>热力学</a:t>
            </a:r>
            <a:r>
              <a:rPr lang="en-US" altLang="zh-CN" b="1" dirty="0" smtClean="0">
                <a:solidFill>
                  <a:srgbClr val="000000"/>
                </a:solidFill>
                <a:latin typeface="+mn-ea"/>
              </a:rPr>
              <a:t>—</a:t>
            </a:r>
            <a:r>
              <a:rPr lang="zh-CN" altLang="en-US" b="1" dirty="0" smtClean="0">
                <a:solidFill>
                  <a:srgbClr val="000000"/>
                </a:solidFill>
                <a:latin typeface="+mn-ea"/>
              </a:rPr>
              <a:t>化学热力学初步；各类化学平衡</a:t>
            </a:r>
            <a:endParaRPr lang="en-US" altLang="zh-CN" b="1" dirty="0">
              <a:solidFill>
                <a:srgbClr val="000000"/>
              </a:solidFill>
              <a:latin typeface="+mn-ea"/>
            </a:endParaRPr>
          </a:p>
          <a:p>
            <a:pPr lvl="1">
              <a:buSzPct val="90000"/>
              <a:buFont typeface="Wingdings" pitchFamily="2" charset="2"/>
              <a:buChar char="Ø"/>
            </a:pPr>
            <a:r>
              <a:rPr lang="zh-CN" altLang="en-US" b="1" dirty="0" smtClean="0">
                <a:solidFill>
                  <a:srgbClr val="000000"/>
                </a:solidFill>
                <a:latin typeface="+mn-ea"/>
              </a:rPr>
              <a:t>动力学</a:t>
            </a:r>
            <a:r>
              <a:rPr lang="en-US" altLang="zh-CN" b="1" dirty="0" smtClean="0">
                <a:solidFill>
                  <a:srgbClr val="000000"/>
                </a:solidFill>
                <a:latin typeface="+mn-ea"/>
              </a:rPr>
              <a:t>—</a:t>
            </a:r>
            <a:r>
              <a:rPr lang="zh-CN" altLang="en-US" b="1" dirty="0" smtClean="0">
                <a:solidFill>
                  <a:srgbClr val="000000"/>
                </a:solidFill>
                <a:latin typeface="+mn-ea"/>
              </a:rPr>
              <a:t>化学反应速率</a:t>
            </a:r>
            <a:endParaRPr lang="en-US" altLang="zh-CN" b="1" dirty="0" smtClean="0">
              <a:solidFill>
                <a:srgbClr val="000000"/>
              </a:solidFill>
              <a:latin typeface="+mn-ea"/>
            </a:endParaRPr>
          </a:p>
          <a:p>
            <a:pPr lvl="1">
              <a:buSzPct val="90000"/>
              <a:buFont typeface="Wingdings" pitchFamily="2" charset="2"/>
              <a:buChar char="Ø"/>
            </a:pPr>
            <a:r>
              <a:rPr lang="zh-CN" altLang="en-US" b="1" dirty="0" smtClean="0">
                <a:solidFill>
                  <a:srgbClr val="000000"/>
                </a:solidFill>
                <a:latin typeface="+mn-ea"/>
              </a:rPr>
              <a:t>电化学</a:t>
            </a:r>
            <a:r>
              <a:rPr lang="en-US" altLang="zh-CN" b="1" dirty="0" smtClean="0">
                <a:solidFill>
                  <a:srgbClr val="000000"/>
                </a:solidFill>
                <a:latin typeface="+mn-ea"/>
              </a:rPr>
              <a:t>—</a:t>
            </a:r>
            <a:r>
              <a:rPr lang="zh-CN" altLang="en-US" b="1" dirty="0" smtClean="0">
                <a:solidFill>
                  <a:srgbClr val="000000"/>
                </a:solidFill>
                <a:latin typeface="+mn-ea"/>
              </a:rPr>
              <a:t>氧化还原反应与电极电势</a:t>
            </a:r>
            <a:endParaRPr lang="en-US" altLang="zh-CN" b="1" dirty="0">
              <a:solidFill>
                <a:srgbClr val="000000"/>
              </a:solidFill>
              <a:latin typeface="+mn-ea"/>
            </a:endParaRPr>
          </a:p>
          <a:p>
            <a:pPr marL="0" indent="0">
              <a:buSzPct val="90000"/>
              <a:buNone/>
            </a:pPr>
            <a:endParaRPr lang="en-US" altLang="zh-CN" b="1" dirty="0" smtClean="0">
              <a:latin typeface="黑体" pitchFamily="49" charset="-122"/>
              <a:ea typeface="黑体" pitchFamily="49" charset="-122"/>
            </a:endParaRPr>
          </a:p>
          <a:p>
            <a:pPr marL="0" indent="0">
              <a:buSzPct val="90000"/>
              <a:buNone/>
            </a:pPr>
            <a:endParaRPr lang="zh-CN" altLang="en-US" b="1" dirty="0">
              <a:latin typeface="黑体" pitchFamily="49" charset="-122"/>
              <a:ea typeface="黑体" pitchFamily="49" charset="-122"/>
            </a:endParaRPr>
          </a:p>
        </p:txBody>
      </p:sp>
      <p:sp>
        <p:nvSpPr>
          <p:cNvPr id="2052" name="Line 4"/>
          <p:cNvSpPr>
            <a:spLocks noChangeShapeType="1"/>
          </p:cNvSpPr>
          <p:nvPr/>
        </p:nvSpPr>
        <p:spPr bwMode="auto">
          <a:xfrm>
            <a:off x="900113" y="1268413"/>
            <a:ext cx="741680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extLst>
      <p:ext uri="{BB962C8B-B14F-4D97-AF65-F5344CB8AC3E}">
        <p14:creationId xmlns:p14="http://schemas.microsoft.com/office/powerpoint/2010/main" val="8198372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1">
                                            <p:txEl>
                                              <p:pRg st="4" end="4"/>
                                            </p:txEl>
                                          </p:spTgt>
                                        </p:tgtEl>
                                        <p:attrNameLst>
                                          <p:attrName>style.visibility</p:attrName>
                                        </p:attrNameLst>
                                      </p:cBhvr>
                                      <p:to>
                                        <p:strVal val="visible"/>
                                      </p:to>
                                    </p:set>
                                    <p:animEffect transition="in" filter="fade">
                                      <p:cBhvr>
                                        <p:cTn id="7" dur="1000"/>
                                        <p:tgtEl>
                                          <p:spTgt spid="2051">
                                            <p:txEl>
                                              <p:pRg st="4" end="4"/>
                                            </p:txEl>
                                          </p:spTgt>
                                        </p:tgtEl>
                                      </p:cBhvr>
                                    </p:animEffect>
                                    <p:anim calcmode="lin" valueType="num">
                                      <p:cBhvr>
                                        <p:cTn id="8" dur="1000" fill="hold"/>
                                        <p:tgtEl>
                                          <p:spTgt spid="205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05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1">
                                            <p:txEl>
                                              <p:pRg st="5" end="5"/>
                                            </p:txEl>
                                          </p:spTgt>
                                        </p:tgtEl>
                                        <p:attrNameLst>
                                          <p:attrName>style.visibility</p:attrName>
                                        </p:attrNameLst>
                                      </p:cBhvr>
                                      <p:to>
                                        <p:strVal val="visible"/>
                                      </p:to>
                                    </p:set>
                                    <p:animEffect transition="in" filter="fade">
                                      <p:cBhvr>
                                        <p:cTn id="12" dur="1000"/>
                                        <p:tgtEl>
                                          <p:spTgt spid="2051">
                                            <p:txEl>
                                              <p:pRg st="5" end="5"/>
                                            </p:txEl>
                                          </p:spTgt>
                                        </p:tgtEl>
                                      </p:cBhvr>
                                    </p:animEffect>
                                    <p:anim calcmode="lin" valueType="num">
                                      <p:cBhvr>
                                        <p:cTn id="13" dur="1000" fill="hold"/>
                                        <p:tgtEl>
                                          <p:spTgt spid="205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051">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1">
                                            <p:txEl>
                                              <p:pRg st="6" end="6"/>
                                            </p:txEl>
                                          </p:spTgt>
                                        </p:tgtEl>
                                        <p:attrNameLst>
                                          <p:attrName>style.visibility</p:attrName>
                                        </p:attrNameLst>
                                      </p:cBhvr>
                                      <p:to>
                                        <p:strVal val="visible"/>
                                      </p:to>
                                    </p:set>
                                    <p:animEffect transition="in" filter="fade">
                                      <p:cBhvr>
                                        <p:cTn id="17" dur="1000"/>
                                        <p:tgtEl>
                                          <p:spTgt spid="2051">
                                            <p:txEl>
                                              <p:pRg st="6" end="6"/>
                                            </p:txEl>
                                          </p:spTgt>
                                        </p:tgtEl>
                                      </p:cBhvr>
                                    </p:animEffect>
                                    <p:anim calcmode="lin" valueType="num">
                                      <p:cBhvr>
                                        <p:cTn id="18" dur="1000" fill="hold"/>
                                        <p:tgtEl>
                                          <p:spTgt spid="2051">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051">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1">
                                            <p:txEl>
                                              <p:pRg st="7" end="7"/>
                                            </p:txEl>
                                          </p:spTgt>
                                        </p:tgtEl>
                                        <p:attrNameLst>
                                          <p:attrName>style.visibility</p:attrName>
                                        </p:attrNameLst>
                                      </p:cBhvr>
                                      <p:to>
                                        <p:strVal val="visible"/>
                                      </p:to>
                                    </p:set>
                                    <p:animEffect transition="in" filter="fade">
                                      <p:cBhvr>
                                        <p:cTn id="22" dur="1000"/>
                                        <p:tgtEl>
                                          <p:spTgt spid="2051">
                                            <p:txEl>
                                              <p:pRg st="7" end="7"/>
                                            </p:txEl>
                                          </p:spTgt>
                                        </p:tgtEl>
                                      </p:cBhvr>
                                    </p:animEffect>
                                    <p:anim calcmode="lin" valueType="num">
                                      <p:cBhvr>
                                        <p:cTn id="23" dur="1000" fill="hold"/>
                                        <p:tgtEl>
                                          <p:spTgt spid="2051">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0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89767530-F8F2-427E-A704-73B8BAAAE113}" type="slidenum">
              <a:rPr lang="en-US" altLang="zh-CN"/>
              <a:pPr/>
              <a:t>50</a:t>
            </a:fld>
            <a:endParaRPr lang="en-US" altLang="zh-CN"/>
          </a:p>
        </p:txBody>
      </p:sp>
      <p:grpSp>
        <p:nvGrpSpPr>
          <p:cNvPr id="185362" name="Group 18"/>
          <p:cNvGrpSpPr>
            <a:grpSpLocks/>
          </p:cNvGrpSpPr>
          <p:nvPr/>
        </p:nvGrpSpPr>
        <p:grpSpPr bwMode="auto">
          <a:xfrm>
            <a:off x="395288" y="1773238"/>
            <a:ext cx="8280400" cy="2771775"/>
            <a:chOff x="386" y="1570"/>
            <a:chExt cx="5080" cy="1627"/>
          </a:xfrm>
        </p:grpSpPr>
        <p:sp>
          <p:nvSpPr>
            <p:cNvPr id="185346" name="Rectangle 2"/>
            <p:cNvSpPr>
              <a:spLocks noChangeArrowheads="1"/>
            </p:cNvSpPr>
            <p:nvPr/>
          </p:nvSpPr>
          <p:spPr bwMode="auto">
            <a:xfrm>
              <a:off x="2336" y="1570"/>
              <a:ext cx="124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a:solidFill>
                    <a:schemeClr val="tx1"/>
                  </a:solidFill>
                  <a:latin typeface="Times New Roman" pitchFamily="18" charset="0"/>
                  <a:sym typeface="Symbol" pitchFamily="18" charset="2"/>
                </a:rPr>
                <a:t> </a:t>
              </a:r>
              <a:r>
                <a:rPr kumimoji="1" lang="en-US" altLang="zh-CN" sz="2400" baseline="-25000">
                  <a:solidFill>
                    <a:schemeClr val="tx1"/>
                  </a:solidFill>
                  <a:latin typeface="Times New Roman" pitchFamily="18" charset="0"/>
                  <a:sym typeface="Symbol" pitchFamily="18" charset="2"/>
                </a:rPr>
                <a:t>r </a:t>
              </a:r>
              <a:r>
                <a:rPr kumimoji="1" lang="en-US" altLang="zh-CN" sz="2400" i="1">
                  <a:solidFill>
                    <a:schemeClr val="tx1"/>
                  </a:solidFill>
                  <a:latin typeface="Times New Roman" pitchFamily="18" charset="0"/>
                  <a:sym typeface="Symbol" pitchFamily="18" charset="2"/>
                </a:rPr>
                <a:t>H</a:t>
              </a:r>
              <a:r>
                <a:rPr kumimoji="1" lang="en-US" altLang="zh-CN" sz="2400" baseline="30000">
                  <a:solidFill>
                    <a:schemeClr val="tx1"/>
                  </a:solidFill>
                  <a:latin typeface="Times New Roman" pitchFamily="18" charset="0"/>
                  <a:sym typeface="Symbol" pitchFamily="18" charset="2"/>
                </a:rPr>
                <a:t></a:t>
              </a:r>
              <a:r>
                <a:rPr kumimoji="1" lang="en-US" altLang="zh-CN" sz="2400" baseline="-25000">
                  <a:solidFill>
                    <a:schemeClr val="tx1"/>
                  </a:solidFill>
                  <a:latin typeface="Times New Roman" pitchFamily="18" charset="0"/>
                  <a:sym typeface="Symbol" pitchFamily="18" charset="2"/>
                </a:rPr>
                <a:t>m</a:t>
              </a:r>
              <a:r>
                <a:rPr kumimoji="1" lang="en-US" altLang="zh-CN" sz="2400">
                  <a:solidFill>
                    <a:schemeClr val="tx1"/>
                  </a:solidFill>
                  <a:latin typeface="Times New Roman" pitchFamily="18" charset="0"/>
                  <a:sym typeface="Symbol" pitchFamily="18" charset="2"/>
                </a:rPr>
                <a:t> ( II )        </a:t>
              </a:r>
            </a:p>
          </p:txBody>
        </p:sp>
        <p:sp>
          <p:nvSpPr>
            <p:cNvPr id="185347" name="Text Box 3"/>
            <p:cNvSpPr txBox="1">
              <a:spLocks noChangeArrowheads="1"/>
            </p:cNvSpPr>
            <p:nvPr/>
          </p:nvSpPr>
          <p:spPr bwMode="auto">
            <a:xfrm>
              <a:off x="3609" y="2208"/>
              <a:ext cx="1857"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sz="2400" dirty="0">
                  <a:solidFill>
                    <a:schemeClr val="tx1"/>
                  </a:solidFill>
                  <a:latin typeface="Times New Roman" pitchFamily="18" charset="0"/>
                  <a:sym typeface="Symbol" pitchFamily="18" charset="2"/>
                </a:rPr>
                <a:t>     </a:t>
              </a:r>
              <a:r>
                <a:rPr kumimoji="1" lang="en-US" altLang="zh-CN" sz="2400" baseline="-25000" dirty="0">
                  <a:solidFill>
                    <a:schemeClr val="tx1"/>
                  </a:solidFill>
                  <a:latin typeface="Times New Roman" pitchFamily="18" charset="0"/>
                  <a:sym typeface="Symbol" pitchFamily="18" charset="2"/>
                </a:rPr>
                <a:t>r </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a:solidFill>
                    <a:schemeClr val="tx1"/>
                  </a:solidFill>
                  <a:latin typeface="Times New Roman" pitchFamily="18" charset="0"/>
                  <a:sym typeface="Symbol" pitchFamily="18" charset="2"/>
                </a:rPr>
                <a:t></a:t>
              </a:r>
              <a:r>
                <a:rPr kumimoji="1" lang="en-US" altLang="zh-CN" sz="2400" baseline="-25000" dirty="0" err="1">
                  <a:solidFill>
                    <a:schemeClr val="tx1"/>
                  </a:solidFill>
                  <a:latin typeface="Times New Roman" pitchFamily="18" charset="0"/>
                  <a:sym typeface="Symbol" pitchFamily="18" charset="2"/>
                </a:rPr>
                <a:t>m</a:t>
              </a:r>
              <a:r>
                <a:rPr kumimoji="1" lang="en-US" altLang="zh-CN" sz="2400" dirty="0">
                  <a:solidFill>
                    <a:schemeClr val="tx1"/>
                  </a:solidFill>
                  <a:latin typeface="Times New Roman" pitchFamily="18" charset="0"/>
                  <a:sym typeface="Symbol" pitchFamily="18" charset="2"/>
                </a:rPr>
                <a:t> (III)</a:t>
              </a:r>
            </a:p>
            <a:p>
              <a:pPr algn="l">
                <a:lnSpc>
                  <a:spcPct val="130000"/>
                </a:lnSpc>
              </a:pPr>
              <a:r>
                <a:rPr kumimoji="1" lang="en-US" altLang="zh-CN" sz="2400" dirty="0">
                  <a:solidFill>
                    <a:schemeClr val="tx1"/>
                  </a:solidFill>
                  <a:latin typeface="Times New Roman" pitchFamily="18" charset="0"/>
                  <a:sym typeface="Symbol" pitchFamily="18" charset="2"/>
                </a:rPr>
                <a:t> = 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i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f </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a:solidFill>
                    <a:schemeClr val="tx1"/>
                  </a:solidFill>
                  <a:latin typeface="Times New Roman" pitchFamily="18" charset="0"/>
                  <a:sym typeface="Symbol" pitchFamily="18" charset="2"/>
                </a:rPr>
                <a:t></a:t>
              </a:r>
              <a:r>
                <a:rPr kumimoji="1" lang="en-US" altLang="zh-CN" sz="2400" baseline="-25000" dirty="0" err="1">
                  <a:solidFill>
                    <a:schemeClr val="tx1"/>
                  </a:solidFill>
                  <a:latin typeface="Times New Roman" pitchFamily="18" charset="0"/>
                  <a:sym typeface="Symbol" pitchFamily="18" charset="2"/>
                </a:rPr>
                <a:t>m</a:t>
              </a:r>
              <a:r>
                <a:rPr kumimoji="1" lang="en-US" altLang="zh-CN" sz="2400" dirty="0">
                  <a:solidFill>
                    <a:schemeClr val="tx1"/>
                  </a:solidFill>
                  <a:latin typeface="Times New Roman" pitchFamily="18" charset="0"/>
                  <a:sym typeface="Symbol" pitchFamily="18" charset="2"/>
                </a:rPr>
                <a:t> (</a:t>
              </a:r>
              <a:r>
                <a:rPr kumimoji="1" lang="zh-CN" altLang="en-US" sz="2400" dirty="0">
                  <a:solidFill>
                    <a:schemeClr val="tx1"/>
                  </a:solidFill>
                  <a:latin typeface="Times New Roman" pitchFamily="18" charset="0"/>
                  <a:sym typeface="Symbol" pitchFamily="18" charset="2"/>
                </a:rPr>
                <a:t>生</a:t>
              </a:r>
              <a:r>
                <a:rPr kumimoji="1" lang="en-US" altLang="zh-CN" sz="2400" dirty="0">
                  <a:solidFill>
                    <a:schemeClr val="tx1"/>
                  </a:solidFill>
                  <a:latin typeface="Times New Roman" pitchFamily="18" charset="0"/>
                  <a:sym typeface="Symbol" pitchFamily="18" charset="2"/>
                </a:rPr>
                <a:t>)</a:t>
              </a:r>
            </a:p>
          </p:txBody>
        </p:sp>
        <p:grpSp>
          <p:nvGrpSpPr>
            <p:cNvPr id="185350" name="Group 6"/>
            <p:cNvGrpSpPr>
              <a:grpSpLocks/>
            </p:cNvGrpSpPr>
            <p:nvPr/>
          </p:nvGrpSpPr>
          <p:grpSpPr bwMode="auto">
            <a:xfrm>
              <a:off x="1344" y="1844"/>
              <a:ext cx="3072" cy="1353"/>
              <a:chOff x="1343" y="2666"/>
              <a:chExt cx="3072" cy="1436"/>
            </a:xfrm>
          </p:grpSpPr>
          <p:sp>
            <p:nvSpPr>
              <p:cNvPr id="185351" name="Text Box 7"/>
              <p:cNvSpPr txBox="1">
                <a:spLocks noChangeArrowheads="1"/>
              </p:cNvSpPr>
              <p:nvPr/>
            </p:nvSpPr>
            <p:spPr bwMode="auto">
              <a:xfrm>
                <a:off x="2495" y="3812"/>
                <a:ext cx="720" cy="2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latin typeface="Times New Roman" pitchFamily="18" charset="0"/>
                  </a:rPr>
                  <a:t>单    质</a:t>
                </a:r>
              </a:p>
            </p:txBody>
          </p:sp>
          <p:sp>
            <p:nvSpPr>
              <p:cNvPr id="185352" name="Text Box 8"/>
              <p:cNvSpPr txBox="1">
                <a:spLocks noChangeArrowheads="1"/>
              </p:cNvSpPr>
              <p:nvPr/>
            </p:nvSpPr>
            <p:spPr bwMode="auto">
              <a:xfrm>
                <a:off x="1343" y="2666"/>
                <a:ext cx="720" cy="29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latin typeface="Times New Roman" pitchFamily="18" charset="0"/>
                  </a:rPr>
                  <a:t>反应物</a:t>
                </a:r>
              </a:p>
            </p:txBody>
          </p:sp>
          <p:sp>
            <p:nvSpPr>
              <p:cNvPr id="185353" name="Text Box 9"/>
              <p:cNvSpPr txBox="1">
                <a:spLocks noChangeArrowheads="1"/>
              </p:cNvSpPr>
              <p:nvPr/>
            </p:nvSpPr>
            <p:spPr bwMode="auto">
              <a:xfrm>
                <a:off x="3695" y="2666"/>
                <a:ext cx="720" cy="29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latin typeface="Times New Roman" pitchFamily="18" charset="0"/>
                  </a:rPr>
                  <a:t>生成物</a:t>
                </a:r>
              </a:p>
            </p:txBody>
          </p:sp>
          <p:sp>
            <p:nvSpPr>
              <p:cNvPr id="185354" name="Line 10"/>
              <p:cNvSpPr>
                <a:spLocks noChangeShapeType="1"/>
              </p:cNvSpPr>
              <p:nvPr/>
            </p:nvSpPr>
            <p:spPr bwMode="auto">
              <a:xfrm>
                <a:off x="2303" y="2810"/>
                <a:ext cx="12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5" name="Line 11"/>
              <p:cNvSpPr>
                <a:spLocks noChangeShapeType="1"/>
              </p:cNvSpPr>
              <p:nvPr/>
            </p:nvSpPr>
            <p:spPr bwMode="auto">
              <a:xfrm flipH="1" flipV="1">
                <a:off x="1871" y="3002"/>
                <a:ext cx="528" cy="81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6" name="Line 12"/>
              <p:cNvSpPr>
                <a:spLocks noChangeShapeType="1"/>
              </p:cNvSpPr>
              <p:nvPr/>
            </p:nvSpPr>
            <p:spPr bwMode="auto">
              <a:xfrm flipV="1">
                <a:off x="3261" y="3002"/>
                <a:ext cx="578" cy="81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7" name="Rectangle 13"/>
              <p:cNvSpPr>
                <a:spLocks noChangeArrowheads="1"/>
              </p:cNvSpPr>
              <p:nvPr/>
            </p:nvSpPr>
            <p:spPr bwMode="auto">
              <a:xfrm>
                <a:off x="2160" y="3146"/>
                <a:ext cx="18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latin typeface="Times New Roman" pitchFamily="18" charset="0"/>
                    <a:sym typeface="Symbol" pitchFamily="18" charset="2"/>
                  </a:rPr>
                  <a:t>I</a:t>
                </a:r>
              </a:p>
            </p:txBody>
          </p:sp>
          <p:sp>
            <p:nvSpPr>
              <p:cNvPr id="185358" name="Rectangle 14"/>
              <p:cNvSpPr>
                <a:spLocks noChangeArrowheads="1"/>
              </p:cNvSpPr>
              <p:nvPr/>
            </p:nvSpPr>
            <p:spPr bwMode="auto">
              <a:xfrm>
                <a:off x="3258" y="3146"/>
                <a:ext cx="33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latin typeface="Times New Roman" pitchFamily="18" charset="0"/>
                    <a:sym typeface="Symbol" pitchFamily="18" charset="2"/>
                  </a:rPr>
                  <a:t>III</a:t>
                </a:r>
              </a:p>
            </p:txBody>
          </p:sp>
          <p:sp>
            <p:nvSpPr>
              <p:cNvPr id="185359" name="Rectangle 15"/>
              <p:cNvSpPr>
                <a:spLocks noChangeArrowheads="1"/>
              </p:cNvSpPr>
              <p:nvPr/>
            </p:nvSpPr>
            <p:spPr bwMode="auto">
              <a:xfrm>
                <a:off x="2752" y="2810"/>
                <a:ext cx="40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a:latin typeface="Times New Roman" pitchFamily="18" charset="0"/>
                    <a:sym typeface="Symbol" pitchFamily="18" charset="2"/>
                  </a:rPr>
                  <a:t>II</a:t>
                </a:r>
              </a:p>
            </p:txBody>
          </p:sp>
        </p:grpSp>
        <p:sp>
          <p:nvSpPr>
            <p:cNvPr id="185360" name="Text Box 16"/>
            <p:cNvSpPr txBox="1">
              <a:spLocks noChangeArrowheads="1"/>
            </p:cNvSpPr>
            <p:nvPr/>
          </p:nvSpPr>
          <p:spPr bwMode="auto">
            <a:xfrm>
              <a:off x="386" y="2208"/>
              <a:ext cx="1784"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sz="2400" dirty="0">
                  <a:solidFill>
                    <a:schemeClr val="tx1"/>
                  </a:solidFill>
                  <a:latin typeface="Times New Roman" pitchFamily="18" charset="0"/>
                  <a:sym typeface="Symbol" pitchFamily="18" charset="2"/>
                </a:rPr>
                <a:t>      </a:t>
              </a:r>
              <a:r>
                <a:rPr kumimoji="1" lang="en-US" altLang="zh-CN" sz="2400" baseline="-25000" dirty="0" err="1">
                  <a:solidFill>
                    <a:schemeClr val="tx1"/>
                  </a:solidFill>
                  <a:latin typeface="Times New Roman" pitchFamily="18" charset="0"/>
                  <a:sym typeface="Symbol" pitchFamily="18" charset="2"/>
                </a:rPr>
                <a:t>r</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a:solidFill>
                    <a:schemeClr val="tx1"/>
                  </a:solidFill>
                  <a:latin typeface="Times New Roman" pitchFamily="18" charset="0"/>
                  <a:sym typeface="Symbol" pitchFamily="18" charset="2"/>
                </a:rPr>
                <a:t></a:t>
              </a:r>
              <a:r>
                <a:rPr kumimoji="1" lang="en-US" altLang="zh-CN" sz="2400" baseline="-25000" dirty="0" err="1">
                  <a:solidFill>
                    <a:schemeClr val="tx1"/>
                  </a:solidFill>
                  <a:latin typeface="Times New Roman" pitchFamily="18" charset="0"/>
                  <a:sym typeface="Symbol" pitchFamily="18" charset="2"/>
                </a:rPr>
                <a:t>m</a:t>
              </a:r>
              <a:r>
                <a:rPr kumimoji="1" lang="en-US" altLang="zh-CN" sz="2400" dirty="0">
                  <a:solidFill>
                    <a:schemeClr val="tx1"/>
                  </a:solidFill>
                  <a:latin typeface="Times New Roman" pitchFamily="18" charset="0"/>
                  <a:sym typeface="Symbol" pitchFamily="18" charset="2"/>
                </a:rPr>
                <a:t> ( I ) </a:t>
              </a:r>
            </a:p>
            <a:p>
              <a:pPr algn="l">
                <a:lnSpc>
                  <a:spcPct val="130000"/>
                </a:lnSpc>
              </a:pPr>
              <a:r>
                <a:rPr kumimoji="1" lang="en-US" altLang="zh-CN" sz="2400" dirty="0">
                  <a:solidFill>
                    <a:schemeClr val="tx1"/>
                  </a:solidFill>
                  <a:latin typeface="Times New Roman" pitchFamily="18" charset="0"/>
                  <a:sym typeface="Symbol" pitchFamily="18" charset="2"/>
                </a:rPr>
                <a:t>  = 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i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f </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a:solidFill>
                    <a:schemeClr val="tx1"/>
                  </a:solidFill>
                  <a:latin typeface="Times New Roman" pitchFamily="18" charset="0"/>
                  <a:sym typeface="Symbol" pitchFamily="18" charset="2"/>
                </a:rPr>
                <a:t></a:t>
              </a:r>
              <a:r>
                <a:rPr kumimoji="1" lang="en-US" altLang="zh-CN" sz="2400" baseline="-25000" dirty="0" err="1">
                  <a:solidFill>
                    <a:schemeClr val="tx1"/>
                  </a:solidFill>
                  <a:latin typeface="Times New Roman" pitchFamily="18" charset="0"/>
                  <a:sym typeface="Symbol" pitchFamily="18" charset="2"/>
                </a:rPr>
                <a:t>m</a:t>
              </a:r>
              <a:r>
                <a:rPr kumimoji="1" lang="en-US" altLang="zh-CN" sz="2400" dirty="0">
                  <a:solidFill>
                    <a:schemeClr val="tx1"/>
                  </a:solidFill>
                  <a:latin typeface="Times New Roman" pitchFamily="18" charset="0"/>
                  <a:sym typeface="Symbol" pitchFamily="18" charset="2"/>
                </a:rPr>
                <a:t> (</a:t>
              </a:r>
              <a:r>
                <a:rPr kumimoji="1" lang="zh-CN" altLang="en-US" sz="2400" dirty="0">
                  <a:solidFill>
                    <a:schemeClr val="tx1"/>
                  </a:solidFill>
                  <a:latin typeface="Times New Roman" pitchFamily="18" charset="0"/>
                  <a:sym typeface="Symbol" pitchFamily="18" charset="2"/>
                </a:rPr>
                <a:t>反</a:t>
              </a:r>
              <a:r>
                <a:rPr kumimoji="1" lang="en-US" altLang="zh-CN" sz="2400" dirty="0">
                  <a:solidFill>
                    <a:schemeClr val="tx1"/>
                  </a:solidFill>
                  <a:latin typeface="Times New Roman" pitchFamily="18" charset="0"/>
                  <a:sym typeface="Symbol" pitchFamily="18" charset="2"/>
                </a:rPr>
                <a:t>)</a:t>
              </a:r>
            </a:p>
          </p:txBody>
        </p:sp>
      </p:grpSp>
      <p:sp>
        <p:nvSpPr>
          <p:cNvPr id="185361" name="Text Box 17"/>
          <p:cNvSpPr txBox="1">
            <a:spLocks noChangeArrowheads="1"/>
          </p:cNvSpPr>
          <p:nvPr/>
        </p:nvSpPr>
        <p:spPr bwMode="auto">
          <a:xfrm>
            <a:off x="1835150" y="692150"/>
            <a:ext cx="490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u="sng">
                <a:solidFill>
                  <a:schemeClr val="tx2"/>
                </a:solidFill>
                <a:latin typeface="黑体" pitchFamily="2" charset="-122"/>
                <a:ea typeface="黑体" pitchFamily="2" charset="-122"/>
              </a:rPr>
              <a:t>标准生成焓的应用</a:t>
            </a: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AF8A132-2182-4249-984E-BBDBF740E2DE}" type="slidenum">
              <a:rPr lang="en-US" altLang="zh-CN"/>
              <a:pPr/>
              <a:t>51</a:t>
            </a:fld>
            <a:endParaRPr lang="en-US" altLang="zh-CN"/>
          </a:p>
        </p:txBody>
      </p:sp>
      <p:sp>
        <p:nvSpPr>
          <p:cNvPr id="186370" name="Text Box 2"/>
          <p:cNvSpPr txBox="1">
            <a:spLocks noChangeArrowheads="1"/>
          </p:cNvSpPr>
          <p:nvPr/>
        </p:nvSpPr>
        <p:spPr bwMode="auto">
          <a:xfrm>
            <a:off x="395288" y="908050"/>
            <a:ext cx="8353425" cy="241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buClr>
                <a:srgbClr val="660033"/>
              </a:buClr>
              <a:buFont typeface="Wingdings" pitchFamily="2" charset="2"/>
              <a:buChar char="Ø"/>
            </a:pPr>
            <a:r>
              <a:rPr kumimoji="1" lang="en-US" altLang="zh-CN" dirty="0">
                <a:latin typeface="Times New Roman" pitchFamily="18" charset="0"/>
              </a:rPr>
              <a:t>   </a:t>
            </a:r>
            <a:r>
              <a:rPr kumimoji="1" lang="zh-CN" altLang="en-US" sz="3200" dirty="0">
                <a:latin typeface="Times New Roman" pitchFamily="18" charset="0"/>
              </a:rPr>
              <a:t>根据 </a:t>
            </a:r>
            <a:r>
              <a:rPr kumimoji="1" lang="en-US" altLang="zh-CN" sz="3200" dirty="0">
                <a:latin typeface="Times New Roman" pitchFamily="18" charset="0"/>
              </a:rPr>
              <a:t>Hess </a:t>
            </a:r>
            <a:r>
              <a:rPr kumimoji="1" lang="zh-CN" altLang="en-US" sz="3200" dirty="0">
                <a:latin typeface="Times New Roman" pitchFamily="18" charset="0"/>
              </a:rPr>
              <a:t>定律：</a:t>
            </a:r>
          </a:p>
          <a:p>
            <a:pPr algn="l">
              <a:lnSpc>
                <a:spcPct val="130000"/>
              </a:lnSpc>
            </a:pPr>
            <a:r>
              <a:rPr kumimoji="1" lang="zh-CN" altLang="en-US" dirty="0">
                <a:latin typeface="Times New Roman" pitchFamily="18" charset="0"/>
              </a:rPr>
              <a:t>	 </a:t>
            </a:r>
            <a:r>
              <a:rPr kumimoji="1" lang="zh-CN" altLang="en-US" dirty="0">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r</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en-US" altLang="zh-CN" dirty="0">
                <a:latin typeface="Times New Roman" pitchFamily="18" charset="0"/>
                <a:sym typeface="Symbol" pitchFamily="18" charset="2"/>
              </a:rPr>
              <a:t> ( I )  +  </a:t>
            </a:r>
            <a:r>
              <a:rPr kumimoji="1" lang="en-US" altLang="zh-CN" baseline="-25000" dirty="0" err="1">
                <a:latin typeface="Times New Roman" pitchFamily="18" charset="0"/>
                <a:sym typeface="Symbol" pitchFamily="18" charset="2"/>
              </a:rPr>
              <a:t>r</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en-US" altLang="zh-CN" dirty="0">
                <a:latin typeface="Times New Roman" pitchFamily="18" charset="0"/>
                <a:sym typeface="Symbol" pitchFamily="18" charset="2"/>
              </a:rPr>
              <a:t> ( II )  =  </a:t>
            </a:r>
            <a:r>
              <a:rPr kumimoji="1" lang="en-US" altLang="zh-CN" baseline="-25000" dirty="0" err="1">
                <a:latin typeface="Times New Roman" pitchFamily="18" charset="0"/>
                <a:sym typeface="Symbol" pitchFamily="18" charset="2"/>
              </a:rPr>
              <a:t>r</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en-US" altLang="zh-CN" dirty="0">
                <a:latin typeface="Times New Roman" pitchFamily="18" charset="0"/>
                <a:sym typeface="Symbol" pitchFamily="18" charset="2"/>
              </a:rPr>
              <a:t> (III)</a:t>
            </a:r>
          </a:p>
          <a:p>
            <a:pPr algn="l">
              <a:lnSpc>
                <a:spcPct val="130000"/>
              </a:lnSpc>
            </a:pPr>
            <a:r>
              <a:rPr kumimoji="1" lang="en-US" altLang="zh-CN" dirty="0">
                <a:latin typeface="Times New Roman" pitchFamily="18" charset="0"/>
                <a:sym typeface="Symbol" pitchFamily="18" charset="2"/>
              </a:rPr>
              <a:t>     </a:t>
            </a:r>
            <a:r>
              <a:rPr kumimoji="1" lang="zh-CN" altLang="en-US" dirty="0">
                <a:latin typeface="Times New Roman" pitchFamily="18" charset="0"/>
                <a:sym typeface="Symbol" pitchFamily="18" charset="2"/>
              </a:rPr>
              <a:t>所以  </a:t>
            </a:r>
            <a:r>
              <a:rPr kumimoji="1" lang="en-US" altLang="zh-CN" baseline="-25000" dirty="0" err="1">
                <a:latin typeface="Times New Roman" pitchFamily="18" charset="0"/>
                <a:sym typeface="Symbol" pitchFamily="18" charset="2"/>
              </a:rPr>
              <a:t>r</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en-US" altLang="zh-CN" dirty="0">
                <a:latin typeface="Times New Roman" pitchFamily="18" charset="0"/>
                <a:sym typeface="Symbol" pitchFamily="18" charset="2"/>
              </a:rPr>
              <a:t> ( II )  =  </a:t>
            </a:r>
            <a:r>
              <a:rPr kumimoji="1" lang="en-US" altLang="zh-CN" baseline="-25000" dirty="0" err="1">
                <a:latin typeface="Times New Roman" pitchFamily="18" charset="0"/>
                <a:sym typeface="Symbol" pitchFamily="18" charset="2"/>
              </a:rPr>
              <a:t>r</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en-US" altLang="zh-CN" dirty="0">
                <a:latin typeface="Times New Roman" pitchFamily="18" charset="0"/>
                <a:sym typeface="Symbol" pitchFamily="18" charset="2"/>
              </a:rPr>
              <a:t> (III)  </a:t>
            </a:r>
            <a:r>
              <a:rPr kumimoji="1" lang="zh-CN" altLang="en-US" dirty="0">
                <a:latin typeface="Times New Roman" pitchFamily="18" charset="0"/>
                <a:sym typeface="Symbol" pitchFamily="18" charset="2"/>
              </a:rPr>
              <a:t>－  </a:t>
            </a:r>
            <a:r>
              <a:rPr kumimoji="1" lang="en-US" altLang="zh-CN" baseline="-25000" dirty="0" err="1">
                <a:latin typeface="Times New Roman" pitchFamily="18" charset="0"/>
                <a:sym typeface="Symbol" pitchFamily="18" charset="2"/>
              </a:rPr>
              <a:t>r</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en-US" altLang="zh-CN" dirty="0">
                <a:latin typeface="Times New Roman" pitchFamily="18" charset="0"/>
                <a:sym typeface="Symbol" pitchFamily="18" charset="2"/>
              </a:rPr>
              <a:t> ( I )</a:t>
            </a:r>
          </a:p>
          <a:p>
            <a:pPr algn="l">
              <a:lnSpc>
                <a:spcPct val="130000"/>
              </a:lnSpc>
            </a:pPr>
            <a:r>
              <a:rPr kumimoji="1" lang="en-US" altLang="zh-CN" dirty="0">
                <a:latin typeface="Times New Roman" pitchFamily="18" charset="0"/>
                <a:sym typeface="Symbol" pitchFamily="18" charset="2"/>
              </a:rPr>
              <a:t>     </a:t>
            </a:r>
            <a:r>
              <a:rPr kumimoji="1" lang="zh-CN" altLang="en-US" dirty="0" smtClean="0">
                <a:latin typeface="Times New Roman" pitchFamily="18" charset="0"/>
                <a:sym typeface="Symbol" pitchFamily="18" charset="2"/>
              </a:rPr>
              <a:t>即</a:t>
            </a:r>
            <a:r>
              <a:rPr kumimoji="1" lang="en-US" altLang="zh-CN" dirty="0" smtClean="0">
                <a:latin typeface="Times New Roman" pitchFamily="18" charset="0"/>
                <a:sym typeface="Symbol" pitchFamily="18" charset="2"/>
              </a:rPr>
              <a:t>  </a:t>
            </a:r>
            <a:r>
              <a:rPr kumimoji="1" lang="zh-CN" altLang="en-US" dirty="0" smtClean="0">
                <a:latin typeface="Times New Roman" pitchFamily="18" charset="0"/>
                <a:sym typeface="Symbol" pitchFamily="18" charset="2"/>
              </a:rPr>
              <a:t> </a:t>
            </a:r>
            <a:endParaRPr kumimoji="1" lang="en-US" altLang="zh-CN" dirty="0">
              <a:solidFill>
                <a:schemeClr val="tx1"/>
              </a:solidFill>
              <a:latin typeface="Times New Roman" pitchFamily="18" charset="0"/>
              <a:sym typeface="Symbol" pitchFamily="18" charset="2"/>
            </a:endParaRPr>
          </a:p>
        </p:txBody>
      </p:sp>
      <p:sp>
        <p:nvSpPr>
          <p:cNvPr id="186371" name="Text Box 3"/>
          <p:cNvSpPr txBox="1">
            <a:spLocks noChangeArrowheads="1"/>
          </p:cNvSpPr>
          <p:nvPr/>
        </p:nvSpPr>
        <p:spPr bwMode="auto">
          <a:xfrm>
            <a:off x="467544" y="4293096"/>
            <a:ext cx="8028409"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kumimoji="1" lang="en-US" altLang="zh-CN" dirty="0">
                <a:latin typeface="Times New Roman" pitchFamily="18" charset="0"/>
              </a:rPr>
              <a:t>        </a:t>
            </a:r>
            <a:r>
              <a:rPr kumimoji="1" lang="zh-CN" altLang="en-US" dirty="0">
                <a:latin typeface="Times New Roman" pitchFamily="18" charset="0"/>
              </a:rPr>
              <a:t>由于各物质的</a:t>
            </a:r>
            <a:r>
              <a:rPr kumimoji="1" lang="zh-CN" altLang="en-US" dirty="0">
                <a:latin typeface="Times New Roman" pitchFamily="18" charset="0"/>
                <a:sym typeface="Symbol" pitchFamily="18" charset="2"/>
              </a:rPr>
              <a:t> </a:t>
            </a:r>
            <a:r>
              <a:rPr kumimoji="1" lang="en-US" altLang="zh-CN" baseline="-25000" dirty="0">
                <a:latin typeface="Times New Roman" pitchFamily="18" charset="0"/>
                <a:sym typeface="Symbol" pitchFamily="18" charset="2"/>
              </a:rPr>
              <a:t>f </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zh-CN" altLang="zh-CN" dirty="0">
                <a:latin typeface="Times New Roman" pitchFamily="18" charset="0"/>
                <a:sym typeface="Symbol" pitchFamily="18" charset="2"/>
              </a:rPr>
              <a:t>有表可查，故</a:t>
            </a:r>
            <a:r>
              <a:rPr kumimoji="1" lang="zh-CN" altLang="en-US" dirty="0">
                <a:latin typeface="Times New Roman" pitchFamily="18" charset="0"/>
                <a:sym typeface="Symbol" pitchFamily="18" charset="2"/>
              </a:rPr>
              <a:t>用此</a:t>
            </a:r>
            <a:r>
              <a:rPr kumimoji="1" lang="zh-CN" altLang="zh-CN" dirty="0">
                <a:latin typeface="Times New Roman" pitchFamily="18" charset="0"/>
                <a:sym typeface="Symbol" pitchFamily="18" charset="2"/>
              </a:rPr>
              <a:t>公式可求出各种反应的焓变</a:t>
            </a:r>
            <a:r>
              <a:rPr kumimoji="1" lang="zh-CN" altLang="en-US" dirty="0">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r</a:t>
            </a:r>
            <a:r>
              <a:rPr kumimoji="1" lang="en-US" altLang="zh-CN" i="1" dirty="0" err="1">
                <a:latin typeface="Times New Roman" pitchFamily="18" charset="0"/>
                <a:sym typeface="Symbol" pitchFamily="18" charset="2"/>
              </a:rPr>
              <a:t>H</a:t>
            </a:r>
            <a:r>
              <a:rPr kumimoji="1" lang="en-US" altLang="zh-CN" baseline="30000" dirty="0" err="1">
                <a:latin typeface="Times New Roman" pitchFamily="18" charset="0"/>
                <a:sym typeface="Symbol" pitchFamily="18" charset="2"/>
              </a:rPr>
              <a:t></a:t>
            </a:r>
            <a:r>
              <a:rPr kumimoji="1" lang="en-US" altLang="zh-CN" baseline="-25000" dirty="0" err="1">
                <a:latin typeface="Times New Roman" pitchFamily="18" charset="0"/>
                <a:sym typeface="Symbol" pitchFamily="18" charset="2"/>
              </a:rPr>
              <a:t>m</a:t>
            </a:r>
            <a:r>
              <a:rPr kumimoji="1" lang="zh-CN" altLang="en-US" dirty="0">
                <a:latin typeface="Times New Roman" pitchFamily="18" charset="0"/>
                <a:sym typeface="Symbol" pitchFamily="18" charset="2"/>
              </a:rPr>
              <a:t>，即求出反应的热效应。</a:t>
            </a:r>
          </a:p>
        </p:txBody>
      </p:sp>
      <p:sp>
        <p:nvSpPr>
          <p:cNvPr id="2" name="矩形 1"/>
          <p:cNvSpPr/>
          <p:nvPr/>
        </p:nvSpPr>
        <p:spPr>
          <a:xfrm>
            <a:off x="860690" y="3378495"/>
            <a:ext cx="7311710" cy="652486"/>
          </a:xfrm>
          <a:prstGeom prst="rect">
            <a:avLst/>
          </a:prstGeom>
          <a:ln>
            <a:solidFill>
              <a:srgbClr val="FF0000"/>
            </a:solidFill>
          </a:ln>
        </p:spPr>
        <p:txBody>
          <a:bodyPr wrap="square">
            <a:spAutoFit/>
          </a:bodyPr>
          <a:lstStyle/>
          <a:p>
            <a:pPr lvl="0" algn="l">
              <a:lnSpc>
                <a:spcPct val="130000"/>
              </a:lnSpc>
            </a:pPr>
            <a:r>
              <a:rPr kumimoji="1" lang="zh-CN" altLang="en-US" dirty="0" smtClean="0">
                <a:solidFill>
                  <a:srgbClr val="0033CC"/>
                </a:solidFill>
                <a:latin typeface="Times New Roman" pitchFamily="18" charset="0"/>
                <a:sym typeface="Symbol" pitchFamily="18" charset="2"/>
              </a:rPr>
              <a:t>   </a:t>
            </a:r>
            <a:r>
              <a:rPr kumimoji="1" lang="en-US" altLang="zh-CN" baseline="-25000" dirty="0" err="1">
                <a:solidFill>
                  <a:srgbClr val="0033CC"/>
                </a:solidFill>
                <a:latin typeface="Times New Roman" pitchFamily="18" charset="0"/>
                <a:sym typeface="Symbol" pitchFamily="18" charset="2"/>
              </a:rPr>
              <a:t>r</a:t>
            </a:r>
            <a:r>
              <a:rPr kumimoji="1" lang="en-US" altLang="zh-CN" i="1" dirty="0" err="1">
                <a:solidFill>
                  <a:srgbClr val="0033CC"/>
                </a:solidFill>
                <a:latin typeface="Times New Roman" pitchFamily="18" charset="0"/>
                <a:sym typeface="Symbol" pitchFamily="18" charset="2"/>
              </a:rPr>
              <a:t>H</a:t>
            </a:r>
            <a:r>
              <a:rPr kumimoji="1" lang="en-US" altLang="zh-CN" baseline="30000" dirty="0" err="1">
                <a:solidFill>
                  <a:srgbClr val="0033CC"/>
                </a:solidFill>
                <a:latin typeface="Times New Roman" pitchFamily="18" charset="0"/>
                <a:sym typeface="Symbol" pitchFamily="18" charset="2"/>
              </a:rPr>
              <a:t></a:t>
            </a:r>
            <a:r>
              <a:rPr kumimoji="1" lang="en-US" altLang="zh-CN" baseline="-25000" dirty="0" err="1">
                <a:solidFill>
                  <a:srgbClr val="0033CC"/>
                </a:solidFill>
                <a:latin typeface="Times New Roman" pitchFamily="18" charset="0"/>
                <a:sym typeface="Symbol" pitchFamily="18" charset="2"/>
              </a:rPr>
              <a:t>m</a:t>
            </a:r>
            <a:r>
              <a:rPr kumimoji="1" lang="en-US" altLang="zh-CN" dirty="0">
                <a:solidFill>
                  <a:srgbClr val="0033CC"/>
                </a:solidFill>
                <a:latin typeface="Times New Roman" pitchFamily="18" charset="0"/>
                <a:sym typeface="Symbol" pitchFamily="18" charset="2"/>
              </a:rPr>
              <a:t>=  </a:t>
            </a:r>
            <a:r>
              <a:rPr kumimoji="1" lang="en-US" altLang="zh-CN" baseline="-25000" dirty="0">
                <a:solidFill>
                  <a:srgbClr val="0033CC"/>
                </a:solidFill>
                <a:latin typeface="Times New Roman" pitchFamily="18" charset="0"/>
                <a:sym typeface="Symbol" pitchFamily="18" charset="2"/>
              </a:rPr>
              <a:t>i </a:t>
            </a:r>
            <a:r>
              <a:rPr kumimoji="1" lang="en-US" altLang="zh-CN" dirty="0">
                <a:solidFill>
                  <a:srgbClr val="0033CC"/>
                </a:solidFill>
                <a:latin typeface="Times New Roman" pitchFamily="18" charset="0"/>
                <a:sym typeface="Symbol" pitchFamily="18" charset="2"/>
              </a:rPr>
              <a:t> </a:t>
            </a:r>
            <a:r>
              <a:rPr kumimoji="1" lang="en-US" altLang="zh-CN" baseline="-25000" dirty="0">
                <a:solidFill>
                  <a:srgbClr val="0033CC"/>
                </a:solidFill>
                <a:latin typeface="Times New Roman" pitchFamily="18" charset="0"/>
                <a:sym typeface="Symbol" pitchFamily="18" charset="2"/>
              </a:rPr>
              <a:t>f</a:t>
            </a:r>
            <a:r>
              <a:rPr kumimoji="1" lang="en-US" altLang="zh-CN" i="1" dirty="0">
                <a:solidFill>
                  <a:srgbClr val="0033CC"/>
                </a:solidFill>
                <a:latin typeface="Times New Roman" pitchFamily="18" charset="0"/>
                <a:sym typeface="Symbol" pitchFamily="18" charset="2"/>
              </a:rPr>
              <a:t> </a:t>
            </a:r>
            <a:r>
              <a:rPr kumimoji="1" lang="en-US" altLang="zh-CN" i="1" dirty="0" err="1">
                <a:solidFill>
                  <a:srgbClr val="0033CC"/>
                </a:solidFill>
                <a:latin typeface="Times New Roman" pitchFamily="18" charset="0"/>
                <a:sym typeface="Symbol" pitchFamily="18" charset="2"/>
              </a:rPr>
              <a:t>H</a:t>
            </a:r>
            <a:r>
              <a:rPr kumimoji="1" lang="en-US" altLang="zh-CN" baseline="30000" dirty="0" err="1">
                <a:solidFill>
                  <a:srgbClr val="0033CC"/>
                </a:solidFill>
                <a:latin typeface="Times New Roman" pitchFamily="18" charset="0"/>
                <a:sym typeface="Symbol" pitchFamily="18" charset="2"/>
              </a:rPr>
              <a:t></a:t>
            </a:r>
            <a:r>
              <a:rPr kumimoji="1" lang="en-US" altLang="zh-CN" baseline="-25000" dirty="0" err="1">
                <a:solidFill>
                  <a:srgbClr val="0033CC"/>
                </a:solidFill>
                <a:latin typeface="Times New Roman" pitchFamily="18" charset="0"/>
                <a:sym typeface="Symbol" pitchFamily="18" charset="2"/>
              </a:rPr>
              <a:t>m</a:t>
            </a:r>
            <a:r>
              <a:rPr kumimoji="1" lang="en-US" altLang="zh-CN" dirty="0">
                <a:solidFill>
                  <a:srgbClr val="0033CC"/>
                </a:solidFill>
                <a:latin typeface="Times New Roman" pitchFamily="18" charset="0"/>
                <a:sym typeface="Symbol" pitchFamily="18" charset="2"/>
              </a:rPr>
              <a:t> ( </a:t>
            </a:r>
            <a:r>
              <a:rPr kumimoji="1" lang="zh-CN" altLang="en-US" dirty="0">
                <a:solidFill>
                  <a:srgbClr val="0033CC"/>
                </a:solidFill>
                <a:latin typeface="Times New Roman" pitchFamily="18" charset="0"/>
                <a:sym typeface="Symbol" pitchFamily="18" charset="2"/>
              </a:rPr>
              <a:t>生 </a:t>
            </a:r>
            <a:r>
              <a:rPr kumimoji="1" lang="en-US" altLang="zh-CN" dirty="0">
                <a:solidFill>
                  <a:srgbClr val="0033CC"/>
                </a:solidFill>
                <a:latin typeface="Times New Roman" pitchFamily="18" charset="0"/>
                <a:sym typeface="Symbol" pitchFamily="18" charset="2"/>
              </a:rPr>
              <a:t>)</a:t>
            </a:r>
            <a:r>
              <a:rPr kumimoji="1" lang="en-US" altLang="zh-CN" dirty="0">
                <a:solidFill>
                  <a:srgbClr val="0033CC"/>
                </a:solidFill>
                <a:latin typeface="Tahoma" pitchFamily="34" charset="0"/>
                <a:sym typeface="Symbol" pitchFamily="18" charset="2"/>
              </a:rPr>
              <a:t>-</a:t>
            </a:r>
            <a:r>
              <a:rPr kumimoji="1" lang="en-US" altLang="zh-CN" dirty="0">
                <a:solidFill>
                  <a:srgbClr val="0033CC"/>
                </a:solidFill>
                <a:latin typeface="Times New Roman" pitchFamily="18" charset="0"/>
                <a:sym typeface="Symbol" pitchFamily="18" charset="2"/>
              </a:rPr>
              <a:t> </a:t>
            </a:r>
            <a:r>
              <a:rPr kumimoji="1" lang="en-US" altLang="zh-CN" baseline="-25000" dirty="0">
                <a:solidFill>
                  <a:srgbClr val="0033CC"/>
                </a:solidFill>
                <a:latin typeface="Times New Roman" pitchFamily="18" charset="0"/>
                <a:sym typeface="Symbol" pitchFamily="18" charset="2"/>
              </a:rPr>
              <a:t>i </a:t>
            </a:r>
            <a:r>
              <a:rPr kumimoji="1" lang="en-US" altLang="zh-CN" dirty="0">
                <a:solidFill>
                  <a:srgbClr val="0033CC"/>
                </a:solidFill>
                <a:latin typeface="Times New Roman" pitchFamily="18" charset="0"/>
                <a:sym typeface="Symbol" pitchFamily="18" charset="2"/>
              </a:rPr>
              <a:t> </a:t>
            </a:r>
            <a:r>
              <a:rPr kumimoji="1" lang="en-US" altLang="zh-CN" baseline="-25000" dirty="0">
                <a:solidFill>
                  <a:srgbClr val="0033CC"/>
                </a:solidFill>
                <a:latin typeface="Times New Roman" pitchFamily="18" charset="0"/>
                <a:sym typeface="Symbol" pitchFamily="18" charset="2"/>
              </a:rPr>
              <a:t>f </a:t>
            </a:r>
            <a:r>
              <a:rPr kumimoji="1" lang="en-US" altLang="zh-CN" i="1" dirty="0" err="1">
                <a:solidFill>
                  <a:srgbClr val="0033CC"/>
                </a:solidFill>
                <a:latin typeface="Times New Roman" pitchFamily="18" charset="0"/>
                <a:sym typeface="Symbol" pitchFamily="18" charset="2"/>
              </a:rPr>
              <a:t>H</a:t>
            </a:r>
            <a:r>
              <a:rPr kumimoji="1" lang="en-US" altLang="zh-CN" baseline="30000" dirty="0" err="1">
                <a:solidFill>
                  <a:srgbClr val="0033CC"/>
                </a:solidFill>
                <a:latin typeface="Times New Roman" pitchFamily="18" charset="0"/>
                <a:sym typeface="Symbol" pitchFamily="18" charset="2"/>
              </a:rPr>
              <a:t></a:t>
            </a:r>
            <a:r>
              <a:rPr kumimoji="1" lang="en-US" altLang="zh-CN" baseline="-25000" dirty="0" err="1">
                <a:solidFill>
                  <a:srgbClr val="0033CC"/>
                </a:solidFill>
                <a:latin typeface="Times New Roman" pitchFamily="18" charset="0"/>
                <a:sym typeface="Symbol" pitchFamily="18" charset="2"/>
              </a:rPr>
              <a:t>m</a:t>
            </a:r>
            <a:r>
              <a:rPr kumimoji="1" lang="en-US" altLang="zh-CN" dirty="0">
                <a:solidFill>
                  <a:srgbClr val="0033CC"/>
                </a:solidFill>
                <a:latin typeface="Times New Roman" pitchFamily="18" charset="0"/>
                <a:sym typeface="Symbol" pitchFamily="18" charset="2"/>
              </a:rPr>
              <a:t> ( </a:t>
            </a:r>
            <a:r>
              <a:rPr kumimoji="1" lang="zh-CN" altLang="en-US" dirty="0">
                <a:solidFill>
                  <a:srgbClr val="0033CC"/>
                </a:solidFill>
                <a:latin typeface="Times New Roman" pitchFamily="18" charset="0"/>
                <a:sym typeface="Symbol" pitchFamily="18" charset="2"/>
              </a:rPr>
              <a:t>反 </a:t>
            </a:r>
            <a:r>
              <a:rPr kumimoji="1" lang="en-US" altLang="zh-CN" dirty="0">
                <a:solidFill>
                  <a:srgbClr val="0033CC"/>
                </a:solidFill>
                <a:latin typeface="Times New Roman" pitchFamily="18" charset="0"/>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6370"/>
                                        </p:tgtEl>
                                        <p:attrNameLst>
                                          <p:attrName>style.visibility</p:attrName>
                                        </p:attrNameLst>
                                      </p:cBhvr>
                                      <p:to>
                                        <p:strVal val="visible"/>
                                      </p:to>
                                    </p:set>
                                    <p:anim calcmode="lin" valueType="num">
                                      <p:cBhvr additive="base">
                                        <p:cTn id="7" dur="500" fill="hold"/>
                                        <p:tgtEl>
                                          <p:spTgt spid="186370"/>
                                        </p:tgtEl>
                                        <p:attrNameLst>
                                          <p:attrName>ppt_x</p:attrName>
                                        </p:attrNameLst>
                                      </p:cBhvr>
                                      <p:tavLst>
                                        <p:tav tm="0">
                                          <p:val>
                                            <p:strVal val="0-#ppt_w/2"/>
                                          </p:val>
                                        </p:tav>
                                        <p:tav tm="100000">
                                          <p:val>
                                            <p:strVal val="#ppt_x"/>
                                          </p:val>
                                        </p:tav>
                                      </p:tavLst>
                                    </p:anim>
                                    <p:anim calcmode="lin" valueType="num">
                                      <p:cBhvr additive="base">
                                        <p:cTn id="8" dur="500" fill="hold"/>
                                        <p:tgtEl>
                                          <p:spTgt spid="186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86371"/>
                                        </p:tgtEl>
                                        <p:attrNameLst>
                                          <p:attrName>style.visibility</p:attrName>
                                        </p:attrNameLst>
                                      </p:cBhvr>
                                      <p:to>
                                        <p:strVal val="visible"/>
                                      </p:to>
                                    </p:set>
                                    <p:anim calcmode="lin" valueType="num">
                                      <p:cBhvr additive="base">
                                        <p:cTn id="13" dur="500" fill="hold"/>
                                        <p:tgtEl>
                                          <p:spTgt spid="186371"/>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P spid="18637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1345C077-7D2B-49B1-97B7-79502FD44688}" type="slidenum">
              <a:rPr lang="en-US" altLang="zh-CN"/>
              <a:pPr/>
              <a:t>52</a:t>
            </a:fld>
            <a:endParaRPr lang="en-US" altLang="zh-CN"/>
          </a:p>
        </p:txBody>
      </p:sp>
      <p:sp>
        <p:nvSpPr>
          <p:cNvPr id="187394" name="Text Box 2"/>
          <p:cNvSpPr txBox="1">
            <a:spLocks noChangeArrowheads="1"/>
          </p:cNvSpPr>
          <p:nvPr/>
        </p:nvSpPr>
        <p:spPr bwMode="auto">
          <a:xfrm>
            <a:off x="492125" y="620713"/>
            <a:ext cx="8112125" cy="1358900"/>
          </a:xfrm>
          <a:prstGeom prst="rect">
            <a:avLst/>
          </a:prstGeom>
          <a:noFill/>
          <a:ln w="0" cap="sq">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pPr>
            <a:r>
              <a:rPr kumimoji="1" lang="zh-CN" altLang="en-US" sz="3200">
                <a:solidFill>
                  <a:schemeClr val="tx1"/>
                </a:solidFill>
                <a:latin typeface="Times New Roman" pitchFamily="18" charset="0"/>
              </a:rPr>
              <a:t>例</a:t>
            </a:r>
            <a:r>
              <a:rPr kumimoji="1" lang="en-US" altLang="zh-CN" sz="3200">
                <a:solidFill>
                  <a:schemeClr val="tx1"/>
                </a:solidFill>
                <a:latin typeface="Times New Roman" pitchFamily="18" charset="0"/>
              </a:rPr>
              <a:t>3:</a:t>
            </a:r>
            <a:r>
              <a:rPr kumimoji="1" lang="en-US" altLang="zh-CN">
                <a:latin typeface="Times New Roman" pitchFamily="18" charset="0"/>
              </a:rPr>
              <a:t> </a:t>
            </a:r>
            <a:r>
              <a:rPr kumimoji="1" lang="zh-CN" altLang="en-US" sz="3200">
                <a:latin typeface="Times New Roman" pitchFamily="18" charset="0"/>
              </a:rPr>
              <a:t>计算反应</a:t>
            </a:r>
          </a:p>
          <a:p>
            <a:pPr algn="l" eaLnBrk="0" hangingPunct="0">
              <a:lnSpc>
                <a:spcPct val="130000"/>
              </a:lnSpc>
            </a:pPr>
            <a:r>
              <a:rPr kumimoji="1" lang="zh-CN" altLang="en-US" sz="3200">
                <a:latin typeface="Times New Roman" pitchFamily="18" charset="0"/>
              </a:rPr>
              <a:t>         </a:t>
            </a:r>
            <a:r>
              <a:rPr kumimoji="1" lang="en-US" altLang="zh-CN" sz="3200">
                <a:latin typeface="Times New Roman" pitchFamily="18" charset="0"/>
              </a:rPr>
              <a:t>CaCO</a:t>
            </a:r>
            <a:r>
              <a:rPr kumimoji="1" lang="en-US" altLang="zh-CN" sz="3200" baseline="-30000">
                <a:latin typeface="Times New Roman" pitchFamily="18" charset="0"/>
              </a:rPr>
              <a:t>3</a:t>
            </a:r>
            <a:r>
              <a:rPr kumimoji="1" lang="en-US" altLang="zh-CN" sz="3200">
                <a:latin typeface="Times New Roman" pitchFamily="18" charset="0"/>
              </a:rPr>
              <a:t>(s) =CaO(s)+CO</a:t>
            </a:r>
            <a:r>
              <a:rPr kumimoji="1" lang="en-US" altLang="zh-CN" sz="3200" baseline="-30000">
                <a:latin typeface="Times New Roman" pitchFamily="18" charset="0"/>
              </a:rPr>
              <a:t>2</a:t>
            </a:r>
            <a:r>
              <a:rPr kumimoji="1" lang="en-US" altLang="zh-CN" sz="3200">
                <a:latin typeface="Times New Roman" pitchFamily="18" charset="0"/>
              </a:rPr>
              <a:t>(g) </a:t>
            </a:r>
            <a:r>
              <a:rPr kumimoji="1" lang="zh-CN" altLang="en-US" sz="3200">
                <a:latin typeface="Times New Roman" pitchFamily="18" charset="0"/>
              </a:rPr>
              <a:t>的热效应。    </a:t>
            </a:r>
          </a:p>
        </p:txBody>
      </p:sp>
      <p:sp>
        <p:nvSpPr>
          <p:cNvPr id="187395" name="Text Box 3"/>
          <p:cNvSpPr txBox="1">
            <a:spLocks noChangeArrowheads="1"/>
          </p:cNvSpPr>
          <p:nvPr/>
        </p:nvSpPr>
        <p:spPr bwMode="auto">
          <a:xfrm>
            <a:off x="528638" y="2205038"/>
            <a:ext cx="822007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pPr>
            <a:r>
              <a:rPr kumimoji="1" lang="en-US" altLang="zh-CN" sz="3200">
                <a:latin typeface="Times New Roman" pitchFamily="18" charset="0"/>
              </a:rPr>
              <a:t> </a:t>
            </a:r>
            <a:r>
              <a:rPr kumimoji="1" lang="zh-CN" altLang="en-US" sz="3200">
                <a:latin typeface="Times New Roman" pitchFamily="18" charset="0"/>
              </a:rPr>
              <a:t>解：             </a:t>
            </a:r>
            <a:r>
              <a:rPr kumimoji="1" lang="en-US" altLang="zh-CN" sz="3200">
                <a:latin typeface="Times New Roman" pitchFamily="18" charset="0"/>
              </a:rPr>
              <a:t>CaCO</a:t>
            </a:r>
            <a:r>
              <a:rPr kumimoji="1" lang="en-US" altLang="zh-CN" sz="3200" baseline="-30000">
                <a:latin typeface="Times New Roman" pitchFamily="18" charset="0"/>
              </a:rPr>
              <a:t>3</a:t>
            </a:r>
            <a:r>
              <a:rPr kumimoji="1" lang="en-US" altLang="zh-CN" sz="3200">
                <a:latin typeface="Times New Roman" pitchFamily="18" charset="0"/>
              </a:rPr>
              <a:t>(s) = CaO(s) + CO</a:t>
            </a:r>
            <a:r>
              <a:rPr kumimoji="1" lang="en-US" altLang="zh-CN" sz="3200" baseline="-30000">
                <a:latin typeface="Times New Roman" pitchFamily="18" charset="0"/>
              </a:rPr>
              <a:t>2</a:t>
            </a:r>
            <a:r>
              <a:rPr kumimoji="1" lang="en-US" altLang="zh-CN" sz="3200">
                <a:latin typeface="Times New Roman" pitchFamily="18" charset="0"/>
              </a:rPr>
              <a:t> (g)</a:t>
            </a:r>
          </a:p>
          <a:p>
            <a:pPr algn="just" eaLnBrk="0" hangingPunct="0">
              <a:lnSpc>
                <a:spcPct val="130000"/>
              </a:lnSpc>
            </a:pPr>
            <a:r>
              <a:rPr kumimoji="1" lang="en-US" altLang="zh-CN">
                <a:sym typeface="Symbol" pitchFamily="18" charset="2"/>
              </a:rPr>
              <a:t> </a:t>
            </a:r>
            <a:r>
              <a:rPr kumimoji="1" lang="en-US" altLang="zh-CN" i="1" baseline="-30000">
                <a:latin typeface="Times New Roman" pitchFamily="18" charset="0"/>
              </a:rPr>
              <a:t>f</a:t>
            </a:r>
            <a:r>
              <a:rPr kumimoji="1" lang="en-US" altLang="zh-CN" i="1">
                <a:latin typeface="Times New Roman" pitchFamily="18" charset="0"/>
              </a:rPr>
              <a:t>H</a:t>
            </a:r>
            <a:r>
              <a:rPr kumimoji="1" lang="en-US" altLang="zh-CN" i="1" baseline="-30000">
                <a:latin typeface="Times New Roman" pitchFamily="18" charset="0"/>
              </a:rPr>
              <a:t>m</a:t>
            </a:r>
            <a:r>
              <a:rPr kumimoji="1" lang="en-US" altLang="zh-CN" baseline="30000">
                <a:latin typeface="Times New Roman" pitchFamily="18" charset="0"/>
                <a:sym typeface="Symbol" pitchFamily="18" charset="2"/>
              </a:rPr>
              <a:t></a:t>
            </a:r>
            <a:r>
              <a:rPr kumimoji="1" lang="en-US" altLang="zh-CN">
                <a:latin typeface="Times New Roman" pitchFamily="18" charset="0"/>
              </a:rPr>
              <a:t>/kJ</a:t>
            </a:r>
            <a:r>
              <a:rPr kumimoji="1" lang="en-US" altLang="zh-CN">
                <a:latin typeface="Times New Roman" pitchFamily="18" charset="0"/>
                <a:sym typeface="Symbol" pitchFamily="18" charset="2"/>
              </a:rPr>
              <a:t></a:t>
            </a:r>
            <a:r>
              <a:rPr kumimoji="1" lang="en-US" altLang="zh-CN">
                <a:latin typeface="Times New Roman" pitchFamily="18" charset="0"/>
              </a:rPr>
              <a:t>mol</a:t>
            </a:r>
            <a:r>
              <a:rPr kumimoji="1" lang="en-US" altLang="zh-CN" baseline="30000">
                <a:latin typeface="Times New Roman" pitchFamily="18" charset="0"/>
              </a:rPr>
              <a:t>-1</a:t>
            </a:r>
            <a:r>
              <a:rPr kumimoji="1" lang="en-US" altLang="zh-CN" sz="3200">
                <a:latin typeface="Times New Roman" pitchFamily="18" charset="0"/>
              </a:rPr>
              <a:t>   -1206.9       -635.6      -393.5   </a:t>
            </a:r>
          </a:p>
        </p:txBody>
      </p:sp>
      <p:sp>
        <p:nvSpPr>
          <p:cNvPr id="187396" name="Text Box 4"/>
          <p:cNvSpPr txBox="1">
            <a:spLocks noChangeArrowheads="1"/>
          </p:cNvSpPr>
          <p:nvPr/>
        </p:nvSpPr>
        <p:spPr bwMode="auto">
          <a:xfrm>
            <a:off x="250825" y="3716338"/>
            <a:ext cx="8388350"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30000"/>
              </a:lnSpc>
            </a:pPr>
            <a:r>
              <a:rPr kumimoji="1" lang="en-US" altLang="zh-CN" sz="3200">
                <a:latin typeface="Times New Roman" pitchFamily="18" charset="0"/>
              </a:rPr>
              <a:t>  ∴ </a:t>
            </a:r>
            <a:r>
              <a:rPr kumimoji="1" lang="en-US" altLang="zh-CN">
                <a:sym typeface="Symbol" pitchFamily="18" charset="2"/>
              </a:rPr>
              <a:t> </a:t>
            </a:r>
            <a:r>
              <a:rPr kumimoji="1" lang="en-US" altLang="zh-CN" sz="3200" i="1" baseline="-30000">
                <a:latin typeface="Times New Roman" pitchFamily="18" charset="0"/>
              </a:rPr>
              <a:t>r</a:t>
            </a:r>
            <a:r>
              <a:rPr kumimoji="1" lang="en-US" altLang="zh-CN" sz="3200" i="1">
                <a:latin typeface="Times New Roman" pitchFamily="18" charset="0"/>
              </a:rPr>
              <a:t>H</a:t>
            </a:r>
            <a:r>
              <a:rPr kumimoji="1" lang="en-US" altLang="zh-CN" sz="3200" i="1" baseline="-30000">
                <a:latin typeface="Times New Roman" pitchFamily="18" charset="0"/>
              </a:rPr>
              <a:t>m</a:t>
            </a:r>
            <a:r>
              <a:rPr kumimoji="1" lang="en-US" altLang="zh-CN" baseline="30000">
                <a:latin typeface="Times New Roman" pitchFamily="18" charset="0"/>
                <a:sym typeface="Symbol" pitchFamily="18" charset="2"/>
              </a:rPr>
              <a:t></a:t>
            </a:r>
            <a:r>
              <a:rPr kumimoji="1" lang="en-US" altLang="zh-CN" sz="3200">
                <a:latin typeface="Times New Roman" pitchFamily="18" charset="0"/>
              </a:rPr>
              <a:t>=[(-635.6) + (-393.5) – (-1206.9)]   </a:t>
            </a:r>
          </a:p>
          <a:p>
            <a:pPr algn="just" eaLnBrk="0" hangingPunct="0">
              <a:lnSpc>
                <a:spcPct val="130000"/>
              </a:lnSpc>
            </a:pPr>
            <a:r>
              <a:rPr kumimoji="1" lang="en-US" altLang="zh-CN" sz="3200">
                <a:latin typeface="Times New Roman" pitchFamily="18" charset="0"/>
              </a:rPr>
              <a:t>                  = 177 kJ</a:t>
            </a:r>
            <a:r>
              <a:rPr kumimoji="1" lang="en-US" altLang="zh-CN" sz="3200">
                <a:latin typeface="Times New Roman" pitchFamily="18" charset="0"/>
                <a:sym typeface="Symbol" pitchFamily="18" charset="2"/>
              </a:rPr>
              <a:t></a:t>
            </a:r>
            <a:r>
              <a:rPr kumimoji="1" lang="en-US" altLang="zh-CN" sz="3200">
                <a:latin typeface="Times New Roman" pitchFamily="18" charset="0"/>
              </a:rPr>
              <a:t>mol</a:t>
            </a:r>
            <a:r>
              <a:rPr kumimoji="1" lang="en-US" altLang="zh-CN" sz="3200" baseline="30000">
                <a:latin typeface="Times New Roman" pitchFamily="18" charset="0"/>
              </a:rPr>
              <a:t>-1</a:t>
            </a:r>
            <a:endParaRPr kumimoji="1" lang="en-US" altLang="zh-CN" sz="3200">
              <a:latin typeface="Times New Roman" pitchFamily="18" charset="0"/>
            </a:endParaRPr>
          </a:p>
          <a:p>
            <a:pPr algn="just" eaLnBrk="0" hangingPunct="0">
              <a:lnSpc>
                <a:spcPct val="130000"/>
              </a:lnSpc>
            </a:pPr>
            <a:r>
              <a:rPr kumimoji="1" lang="en-US" altLang="zh-CN" sz="3200">
                <a:latin typeface="Times New Roman" pitchFamily="18" charset="0"/>
              </a:rPr>
              <a:t>        </a:t>
            </a:r>
            <a:r>
              <a:rPr kumimoji="1" lang="zh-CN" altLang="en-US" sz="3200">
                <a:latin typeface="Times New Roman" pitchFamily="18" charset="0"/>
              </a:rPr>
              <a:t>为吸热反应，反应热为</a:t>
            </a:r>
            <a:r>
              <a:rPr kumimoji="1" lang="en-US" altLang="zh-CN" sz="3200">
                <a:latin typeface="Times New Roman" pitchFamily="18" charset="0"/>
              </a:rPr>
              <a:t>177 kJ</a:t>
            </a:r>
            <a:r>
              <a:rPr kumimoji="1" lang="en-US" altLang="zh-CN" sz="3200">
                <a:latin typeface="Times New Roman" pitchFamily="18" charset="0"/>
                <a:sym typeface="Symbol" pitchFamily="18" charset="2"/>
              </a:rPr>
              <a:t></a:t>
            </a:r>
            <a:r>
              <a:rPr kumimoji="1" lang="en-US" altLang="zh-CN" sz="3200">
                <a:latin typeface="Times New Roman" pitchFamily="18" charset="0"/>
              </a:rPr>
              <a:t>mol</a:t>
            </a:r>
            <a:r>
              <a:rPr kumimoji="1" lang="en-US" altLang="zh-CN" sz="3200" baseline="30000">
                <a:latin typeface="Times New Roman" pitchFamily="18" charset="0"/>
              </a:rPr>
              <a:t>-1</a:t>
            </a:r>
            <a:r>
              <a:rPr kumimoji="1" lang="en-US" altLang="zh-CN">
                <a:latin typeface="Times New Roman" pitchFamily="18" charset="0"/>
              </a:rPr>
              <a:t> </a:t>
            </a:r>
            <a:r>
              <a:rPr kumimoji="1" lang="zh-CN" altLang="en-US" sz="3200">
                <a:latin typeface="Times New Roman" pitchFamily="18" charset="0"/>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 calcmode="lin" valueType="num">
                                      <p:cBhvr additive="base">
                                        <p:cTn id="7" dur="500" fill="hold"/>
                                        <p:tgtEl>
                                          <p:spTgt spid="187395"/>
                                        </p:tgtEl>
                                        <p:attrNameLst>
                                          <p:attrName>ppt_x</p:attrName>
                                        </p:attrNameLst>
                                      </p:cBhvr>
                                      <p:tavLst>
                                        <p:tav tm="0">
                                          <p:val>
                                            <p:strVal val="#ppt_x"/>
                                          </p:val>
                                        </p:tav>
                                        <p:tav tm="100000">
                                          <p:val>
                                            <p:strVal val="#ppt_x"/>
                                          </p:val>
                                        </p:tav>
                                      </p:tavLst>
                                    </p:anim>
                                    <p:anim calcmode="lin" valueType="num">
                                      <p:cBhvr additive="base">
                                        <p:cTn id="8" dur="500" fill="hold"/>
                                        <p:tgtEl>
                                          <p:spTgt spid="1873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7396"/>
                                        </p:tgtEl>
                                        <p:attrNameLst>
                                          <p:attrName>style.visibility</p:attrName>
                                        </p:attrNameLst>
                                      </p:cBhvr>
                                      <p:to>
                                        <p:strVal val="visible"/>
                                      </p:to>
                                    </p:set>
                                    <p:anim calcmode="lin" valueType="num">
                                      <p:cBhvr additive="base">
                                        <p:cTn id="13" dur="500" fill="hold"/>
                                        <p:tgtEl>
                                          <p:spTgt spid="187396"/>
                                        </p:tgtEl>
                                        <p:attrNameLst>
                                          <p:attrName>ppt_x</p:attrName>
                                        </p:attrNameLst>
                                      </p:cBhvr>
                                      <p:tavLst>
                                        <p:tav tm="0">
                                          <p:val>
                                            <p:strVal val="#ppt_x"/>
                                          </p:val>
                                        </p:tav>
                                        <p:tav tm="100000">
                                          <p:val>
                                            <p:strVal val="#ppt_x"/>
                                          </p:val>
                                        </p:tav>
                                      </p:tavLst>
                                    </p:anim>
                                    <p:anim calcmode="lin" valueType="num">
                                      <p:cBhvr additive="base">
                                        <p:cTn id="14" dur="500" fill="hold"/>
                                        <p:tgtEl>
                                          <p:spTgt spid="187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DBBD2D34-186A-476F-A587-00F2382342D9}" type="slidenum">
              <a:rPr lang="en-US" altLang="zh-CN"/>
              <a:pPr/>
              <a:t>53</a:t>
            </a:fld>
            <a:endParaRPr lang="en-US" altLang="zh-CN"/>
          </a:p>
        </p:txBody>
      </p:sp>
      <p:sp>
        <p:nvSpPr>
          <p:cNvPr id="188418" name="Text Box 2"/>
          <p:cNvSpPr txBox="1">
            <a:spLocks noChangeArrowheads="1"/>
          </p:cNvSpPr>
          <p:nvPr/>
        </p:nvSpPr>
        <p:spPr bwMode="auto">
          <a:xfrm>
            <a:off x="539750" y="908050"/>
            <a:ext cx="8328025" cy="579438"/>
          </a:xfrm>
          <a:prstGeom prst="rect">
            <a:avLst/>
          </a:prstGeom>
          <a:noFill/>
          <a:ln w="0" cap="sq">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zh-CN" altLang="en-US" sz="3200">
                <a:solidFill>
                  <a:schemeClr val="tx1"/>
                </a:solidFill>
                <a:latin typeface="Times New Roman" pitchFamily="18" charset="0"/>
              </a:rPr>
              <a:t>例</a:t>
            </a:r>
            <a:r>
              <a:rPr kumimoji="1" lang="en-US" altLang="zh-CN" sz="3200">
                <a:solidFill>
                  <a:schemeClr val="tx1"/>
                </a:solidFill>
                <a:latin typeface="Times New Roman" pitchFamily="18" charset="0"/>
                <a:cs typeface="Times New Roman" pitchFamily="18" charset="0"/>
              </a:rPr>
              <a:t>4:</a:t>
            </a:r>
            <a:r>
              <a:rPr kumimoji="1" lang="en-US" altLang="zh-CN" sz="3200">
                <a:latin typeface="Times New Roman" pitchFamily="18" charset="0"/>
                <a:cs typeface="Times New Roman" pitchFamily="18" charset="0"/>
              </a:rPr>
              <a:t>   </a:t>
            </a:r>
            <a:r>
              <a:rPr kumimoji="1" lang="zh-CN" altLang="en-US" sz="3200">
                <a:latin typeface="Times New Roman" pitchFamily="18" charset="0"/>
              </a:rPr>
              <a:t>计算反应</a:t>
            </a:r>
            <a:r>
              <a:rPr kumimoji="1" lang="en-US" altLang="zh-CN" sz="3200">
                <a:latin typeface="Times New Roman" pitchFamily="18" charset="0"/>
                <a:cs typeface="Times New Roman" pitchFamily="18" charset="0"/>
              </a:rPr>
              <a:t>3C</a:t>
            </a:r>
            <a:r>
              <a:rPr kumimoji="1" lang="en-US" altLang="zh-CN" sz="3200" baseline="-30000">
                <a:latin typeface="Times New Roman" pitchFamily="18" charset="0"/>
                <a:cs typeface="Times New Roman" pitchFamily="18" charset="0"/>
              </a:rPr>
              <a:t>2</a:t>
            </a:r>
            <a:r>
              <a:rPr kumimoji="1" lang="en-US" altLang="zh-CN" sz="3200">
                <a:latin typeface="Times New Roman" pitchFamily="18" charset="0"/>
                <a:cs typeface="Times New Roman" pitchFamily="18" charset="0"/>
              </a:rPr>
              <a:t>H</a:t>
            </a:r>
            <a:r>
              <a:rPr kumimoji="1" lang="en-US" altLang="zh-CN" sz="3200" baseline="-30000">
                <a:latin typeface="Times New Roman" pitchFamily="18" charset="0"/>
                <a:cs typeface="Times New Roman" pitchFamily="18" charset="0"/>
              </a:rPr>
              <a:t>2</a:t>
            </a:r>
            <a:r>
              <a:rPr kumimoji="1" lang="en-US" altLang="zh-CN" sz="3200">
                <a:latin typeface="Times New Roman" pitchFamily="18" charset="0"/>
                <a:cs typeface="Times New Roman" pitchFamily="18" charset="0"/>
              </a:rPr>
              <a:t>(g)= C</a:t>
            </a:r>
            <a:r>
              <a:rPr kumimoji="1" lang="en-US" altLang="zh-CN" sz="3200" baseline="-30000">
                <a:latin typeface="Times New Roman" pitchFamily="18" charset="0"/>
                <a:cs typeface="Times New Roman" pitchFamily="18" charset="0"/>
              </a:rPr>
              <a:t>6</a:t>
            </a:r>
            <a:r>
              <a:rPr kumimoji="1" lang="en-US" altLang="zh-CN" sz="3200">
                <a:latin typeface="Times New Roman" pitchFamily="18" charset="0"/>
                <a:cs typeface="Times New Roman" pitchFamily="18" charset="0"/>
              </a:rPr>
              <a:t>H</a:t>
            </a:r>
            <a:r>
              <a:rPr kumimoji="1" lang="en-US" altLang="zh-CN" sz="3200" baseline="-30000">
                <a:latin typeface="Times New Roman" pitchFamily="18" charset="0"/>
                <a:cs typeface="Times New Roman" pitchFamily="18" charset="0"/>
              </a:rPr>
              <a:t>6</a:t>
            </a:r>
            <a:r>
              <a:rPr kumimoji="1" lang="en-US" altLang="zh-CN" sz="3200">
                <a:latin typeface="Times New Roman" pitchFamily="18" charset="0"/>
                <a:cs typeface="Times New Roman" pitchFamily="18" charset="0"/>
              </a:rPr>
              <a:t>(g) </a:t>
            </a:r>
            <a:r>
              <a:rPr kumimoji="1" lang="zh-CN" altLang="en-US" sz="3200">
                <a:latin typeface="Times New Roman" pitchFamily="18" charset="0"/>
              </a:rPr>
              <a:t>的热效应。       </a:t>
            </a:r>
            <a:endParaRPr kumimoji="1" lang="zh-CN" altLang="en-US" sz="3200">
              <a:solidFill>
                <a:schemeClr val="tx1"/>
              </a:solidFill>
            </a:endParaRPr>
          </a:p>
        </p:txBody>
      </p:sp>
      <p:sp>
        <p:nvSpPr>
          <p:cNvPr id="188419" name="Text Box 3"/>
          <p:cNvSpPr txBox="1">
            <a:spLocks noChangeArrowheads="1"/>
          </p:cNvSpPr>
          <p:nvPr/>
        </p:nvSpPr>
        <p:spPr bwMode="auto">
          <a:xfrm>
            <a:off x="684213" y="2060575"/>
            <a:ext cx="7848600" cy="296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sq">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en-US" altLang="zh-CN" sz="3200">
                <a:latin typeface="Times New Roman" pitchFamily="18" charset="0"/>
              </a:rPr>
              <a:t>   </a:t>
            </a:r>
            <a:r>
              <a:rPr kumimoji="1" lang="zh-CN" altLang="en-US" sz="3200">
                <a:latin typeface="Times New Roman" pitchFamily="18" charset="0"/>
              </a:rPr>
              <a:t>解：</a:t>
            </a:r>
            <a:r>
              <a:rPr kumimoji="1" lang="zh-CN" altLang="en-US" sz="3200">
                <a:latin typeface="Times New Roman" pitchFamily="18" charset="0"/>
                <a:cs typeface="Times New Roman" pitchFamily="18" charset="0"/>
              </a:rPr>
              <a:t>                  </a:t>
            </a:r>
            <a:r>
              <a:rPr kumimoji="1" lang="en-US" altLang="zh-CN" sz="3200">
                <a:latin typeface="Times New Roman" pitchFamily="18" charset="0"/>
                <a:cs typeface="Times New Roman" pitchFamily="18" charset="0"/>
              </a:rPr>
              <a:t>3C</a:t>
            </a:r>
            <a:r>
              <a:rPr kumimoji="1" lang="en-US" altLang="zh-CN" sz="3200" baseline="-30000">
                <a:latin typeface="Times New Roman" pitchFamily="18" charset="0"/>
                <a:cs typeface="Times New Roman" pitchFamily="18" charset="0"/>
              </a:rPr>
              <a:t>2</a:t>
            </a:r>
            <a:r>
              <a:rPr kumimoji="1" lang="en-US" altLang="zh-CN" sz="3200">
                <a:latin typeface="Times New Roman" pitchFamily="18" charset="0"/>
                <a:cs typeface="Times New Roman" pitchFamily="18" charset="0"/>
              </a:rPr>
              <a:t>H</a:t>
            </a:r>
            <a:r>
              <a:rPr kumimoji="1" lang="en-US" altLang="zh-CN" sz="3200" baseline="-30000">
                <a:latin typeface="Times New Roman" pitchFamily="18" charset="0"/>
                <a:cs typeface="Times New Roman" pitchFamily="18" charset="0"/>
              </a:rPr>
              <a:t>2</a:t>
            </a:r>
            <a:r>
              <a:rPr kumimoji="1" lang="en-US" altLang="zh-CN" sz="3200">
                <a:latin typeface="Times New Roman" pitchFamily="18" charset="0"/>
                <a:cs typeface="Times New Roman" pitchFamily="18" charset="0"/>
              </a:rPr>
              <a:t>(g) = C</a:t>
            </a:r>
            <a:r>
              <a:rPr kumimoji="1" lang="en-US" altLang="zh-CN" sz="3200" baseline="-30000">
                <a:latin typeface="Times New Roman" pitchFamily="18" charset="0"/>
                <a:cs typeface="Times New Roman" pitchFamily="18" charset="0"/>
              </a:rPr>
              <a:t>6</a:t>
            </a:r>
            <a:r>
              <a:rPr kumimoji="1" lang="en-US" altLang="zh-CN" sz="3200">
                <a:latin typeface="Times New Roman" pitchFamily="18" charset="0"/>
                <a:cs typeface="Times New Roman" pitchFamily="18" charset="0"/>
              </a:rPr>
              <a:t>H</a:t>
            </a:r>
            <a:r>
              <a:rPr kumimoji="1" lang="en-US" altLang="zh-CN" sz="3200" baseline="-30000">
                <a:latin typeface="Times New Roman" pitchFamily="18" charset="0"/>
                <a:cs typeface="Times New Roman" pitchFamily="18" charset="0"/>
              </a:rPr>
              <a:t>6</a:t>
            </a:r>
            <a:r>
              <a:rPr kumimoji="1" lang="en-US" altLang="zh-CN" sz="3200">
                <a:latin typeface="Times New Roman" pitchFamily="18" charset="0"/>
                <a:cs typeface="Times New Roman" pitchFamily="18" charset="0"/>
              </a:rPr>
              <a:t>(g) </a:t>
            </a:r>
          </a:p>
          <a:p>
            <a:pPr algn="just" eaLnBrk="0" hangingPunct="0">
              <a:lnSpc>
                <a:spcPct val="130000"/>
              </a:lnSpc>
            </a:pPr>
            <a:r>
              <a:rPr kumimoji="1" lang="en-US" altLang="zh-CN" sz="3200">
                <a:latin typeface="Times New Roman" pitchFamily="18" charset="0"/>
                <a:cs typeface="Times New Roman" pitchFamily="18" charset="0"/>
                <a:sym typeface="Symbol" pitchFamily="18" charset="2"/>
              </a:rPr>
              <a:t></a:t>
            </a:r>
            <a:r>
              <a:rPr kumimoji="1" lang="en-US" altLang="zh-CN" sz="3200" i="1" baseline="-30000">
                <a:latin typeface="Times New Roman" pitchFamily="18" charset="0"/>
                <a:cs typeface="Times New Roman" pitchFamily="18" charset="0"/>
              </a:rPr>
              <a:t>f</a:t>
            </a:r>
            <a:r>
              <a:rPr kumimoji="1" lang="en-US" altLang="zh-CN" sz="3200" i="1">
                <a:latin typeface="Times New Roman" pitchFamily="18" charset="0"/>
                <a:cs typeface="Times New Roman" pitchFamily="18" charset="0"/>
              </a:rPr>
              <a:t>H</a:t>
            </a:r>
            <a:r>
              <a:rPr kumimoji="1" lang="en-US" altLang="zh-CN" sz="3200" i="1" baseline="-30000">
                <a:latin typeface="Times New Roman" pitchFamily="18" charset="0"/>
                <a:cs typeface="Times New Roman" pitchFamily="18" charset="0"/>
              </a:rPr>
              <a:t>m</a:t>
            </a:r>
            <a:r>
              <a:rPr kumimoji="1" lang="en-US" altLang="zh-CN" sz="3200" baseline="30000">
                <a:latin typeface="Times New Roman" pitchFamily="18" charset="0"/>
                <a:cs typeface="Times New Roman" pitchFamily="18" charset="0"/>
                <a:sym typeface="Symbol" pitchFamily="18" charset="2"/>
              </a:rPr>
              <a:t></a:t>
            </a:r>
            <a:r>
              <a:rPr kumimoji="1" lang="en-US" altLang="zh-CN" sz="3200">
                <a:latin typeface="Times New Roman" pitchFamily="18" charset="0"/>
                <a:cs typeface="Times New Roman" pitchFamily="18" charset="0"/>
              </a:rPr>
              <a:t>/kJ</a:t>
            </a:r>
            <a:r>
              <a:rPr kumimoji="1" lang="en-US" altLang="zh-CN" sz="3200">
                <a:latin typeface="Times New Roman" pitchFamily="18" charset="0"/>
                <a:cs typeface="Times New Roman" pitchFamily="18" charset="0"/>
                <a:sym typeface="Symbol" pitchFamily="18" charset="2"/>
              </a:rPr>
              <a:t></a:t>
            </a:r>
            <a:r>
              <a:rPr kumimoji="1" lang="en-US" altLang="zh-CN" sz="3200">
                <a:latin typeface="Times New Roman" pitchFamily="18" charset="0"/>
                <a:cs typeface="Times New Roman" pitchFamily="18" charset="0"/>
              </a:rPr>
              <a:t>mol</a:t>
            </a:r>
            <a:r>
              <a:rPr kumimoji="1" lang="en-US" altLang="zh-CN" sz="3200" baseline="30000">
                <a:latin typeface="Times New Roman" pitchFamily="18" charset="0"/>
                <a:cs typeface="Times New Roman" pitchFamily="18" charset="0"/>
              </a:rPr>
              <a:t>-1</a:t>
            </a:r>
            <a:r>
              <a:rPr kumimoji="1" lang="en-US" altLang="zh-CN" sz="3200">
                <a:latin typeface="Times New Roman" pitchFamily="18" charset="0"/>
                <a:cs typeface="Times New Roman" pitchFamily="18" charset="0"/>
              </a:rPr>
              <a:t>       227                83</a:t>
            </a:r>
          </a:p>
          <a:p>
            <a:pPr algn="just" eaLnBrk="0" hangingPunct="0">
              <a:lnSpc>
                <a:spcPct val="130000"/>
              </a:lnSpc>
            </a:pPr>
            <a:r>
              <a:rPr kumimoji="1" lang="en-US" altLang="zh-CN" sz="3200">
                <a:latin typeface="Times New Roman" pitchFamily="18" charset="0"/>
              </a:rPr>
              <a:t> ∴  </a:t>
            </a:r>
            <a:r>
              <a:rPr kumimoji="1" lang="en-US" altLang="zh-CN" sz="3200">
                <a:latin typeface="Times New Roman" pitchFamily="18" charset="0"/>
                <a:cs typeface="Times New Roman" pitchFamily="18" charset="0"/>
                <a:sym typeface="Symbol" pitchFamily="18" charset="2"/>
              </a:rPr>
              <a:t></a:t>
            </a:r>
            <a:r>
              <a:rPr kumimoji="1" lang="en-US" altLang="zh-CN" sz="3200" i="1" baseline="-30000">
                <a:latin typeface="Times New Roman" pitchFamily="18" charset="0"/>
                <a:cs typeface="Times New Roman" pitchFamily="18" charset="0"/>
              </a:rPr>
              <a:t>r</a:t>
            </a:r>
            <a:r>
              <a:rPr kumimoji="1" lang="en-US" altLang="zh-CN" sz="3200" i="1">
                <a:latin typeface="Times New Roman" pitchFamily="18" charset="0"/>
                <a:cs typeface="Times New Roman" pitchFamily="18" charset="0"/>
              </a:rPr>
              <a:t>H</a:t>
            </a:r>
            <a:r>
              <a:rPr kumimoji="1" lang="en-US" altLang="zh-CN" sz="3200" i="1" baseline="-30000">
                <a:latin typeface="Times New Roman" pitchFamily="18" charset="0"/>
                <a:cs typeface="Times New Roman" pitchFamily="18" charset="0"/>
              </a:rPr>
              <a:t>m</a:t>
            </a:r>
            <a:r>
              <a:rPr kumimoji="1" lang="en-US" altLang="zh-CN" sz="3200" i="1">
                <a:latin typeface="Times New Roman" pitchFamily="18" charset="0"/>
                <a:cs typeface="Times New Roman" pitchFamily="18" charset="0"/>
              </a:rPr>
              <a:t> </a:t>
            </a:r>
            <a:r>
              <a:rPr kumimoji="1" lang="en-US" altLang="zh-CN" sz="3200" baseline="30000">
                <a:latin typeface="Times New Roman" pitchFamily="18" charset="0"/>
                <a:cs typeface="Times New Roman" pitchFamily="18" charset="0"/>
                <a:sym typeface="Symbol" pitchFamily="18" charset="2"/>
              </a:rPr>
              <a:t></a:t>
            </a:r>
            <a:r>
              <a:rPr kumimoji="1" lang="en-US" altLang="zh-CN" sz="3200">
                <a:latin typeface="Times New Roman" pitchFamily="18" charset="0"/>
                <a:cs typeface="Times New Roman" pitchFamily="18" charset="0"/>
              </a:rPr>
              <a:t> = 83 – </a:t>
            </a:r>
            <a:r>
              <a:rPr kumimoji="1" lang="en-US" altLang="zh-CN" sz="3200">
                <a:solidFill>
                  <a:schemeClr val="tx1"/>
                </a:solidFill>
                <a:latin typeface="Times New Roman" pitchFamily="18" charset="0"/>
                <a:cs typeface="Times New Roman" pitchFamily="18" charset="0"/>
              </a:rPr>
              <a:t>3×</a:t>
            </a:r>
            <a:r>
              <a:rPr kumimoji="1" lang="en-US" altLang="zh-CN" sz="3200">
                <a:latin typeface="Times New Roman" pitchFamily="18" charset="0"/>
                <a:cs typeface="Times New Roman" pitchFamily="18" charset="0"/>
              </a:rPr>
              <a:t>227 = –598 kJ</a:t>
            </a:r>
            <a:r>
              <a:rPr kumimoji="1" lang="en-US" altLang="zh-CN" sz="3200">
                <a:latin typeface="Times New Roman" pitchFamily="18" charset="0"/>
                <a:cs typeface="Times New Roman" pitchFamily="18" charset="0"/>
                <a:sym typeface="Symbol" pitchFamily="18" charset="2"/>
              </a:rPr>
              <a:t></a:t>
            </a:r>
            <a:r>
              <a:rPr kumimoji="1" lang="en-US" altLang="zh-CN" sz="3200">
                <a:latin typeface="Times New Roman" pitchFamily="18" charset="0"/>
                <a:cs typeface="Times New Roman" pitchFamily="18" charset="0"/>
              </a:rPr>
              <a:t>mol</a:t>
            </a:r>
            <a:r>
              <a:rPr kumimoji="1" lang="en-US" altLang="zh-CN" sz="3200" baseline="30000">
                <a:latin typeface="Times New Roman" pitchFamily="18" charset="0"/>
                <a:cs typeface="Times New Roman" pitchFamily="18" charset="0"/>
              </a:rPr>
              <a:t>-1</a:t>
            </a:r>
            <a:endParaRPr kumimoji="1" lang="en-US" altLang="zh-CN" sz="3200">
              <a:latin typeface="Times New Roman" pitchFamily="18" charset="0"/>
              <a:cs typeface="Times New Roman" pitchFamily="18" charset="0"/>
            </a:endParaRPr>
          </a:p>
          <a:p>
            <a:pPr algn="just" eaLnBrk="0" hangingPunct="0">
              <a:lnSpc>
                <a:spcPct val="130000"/>
              </a:lnSpc>
            </a:pPr>
            <a:r>
              <a:rPr kumimoji="1" lang="zh-CN" altLang="en-US" sz="3200">
                <a:latin typeface="Times New Roman" pitchFamily="18" charset="0"/>
              </a:rPr>
              <a:t>为放热反应，反应热为</a:t>
            </a:r>
            <a:r>
              <a:rPr kumimoji="1" lang="zh-CN" altLang="en-US" sz="3200">
                <a:latin typeface="Times New Roman" pitchFamily="18" charset="0"/>
                <a:cs typeface="Times New Roman" pitchFamily="18" charset="0"/>
              </a:rPr>
              <a:t> </a:t>
            </a:r>
            <a:r>
              <a:rPr kumimoji="1" lang="en-US" altLang="zh-CN" sz="3200">
                <a:latin typeface="Times New Roman" pitchFamily="18" charset="0"/>
                <a:cs typeface="Times New Roman" pitchFamily="18" charset="0"/>
              </a:rPr>
              <a:t>– 598 kJ</a:t>
            </a:r>
            <a:r>
              <a:rPr kumimoji="1" lang="en-US" altLang="zh-CN" sz="3200">
                <a:latin typeface="Times New Roman" pitchFamily="18" charset="0"/>
                <a:cs typeface="Times New Roman" pitchFamily="18" charset="0"/>
                <a:sym typeface="Symbol" pitchFamily="18" charset="2"/>
              </a:rPr>
              <a:t></a:t>
            </a:r>
            <a:r>
              <a:rPr kumimoji="1" lang="en-US" altLang="zh-CN" sz="3200">
                <a:latin typeface="Times New Roman" pitchFamily="18" charset="0"/>
                <a:cs typeface="Times New Roman" pitchFamily="18" charset="0"/>
              </a:rPr>
              <a:t>mol</a:t>
            </a:r>
            <a:r>
              <a:rPr kumimoji="1" lang="en-US" altLang="zh-CN" sz="3200" baseline="30000">
                <a:latin typeface="Times New Roman" pitchFamily="18" charset="0"/>
                <a:cs typeface="Times New Roman" pitchFamily="18" charset="0"/>
              </a:rPr>
              <a:t>-1</a:t>
            </a:r>
            <a:r>
              <a:rPr kumimoji="1" lang="zh-CN" altLang="en-US" sz="3200">
                <a:latin typeface="Times New Roman" pitchFamily="18" charset="0"/>
              </a:rPr>
              <a:t>。</a:t>
            </a:r>
            <a:endParaRPr kumimoji="1" lang="zh-CN" altLang="en-US" sz="3200">
              <a:latin typeface="Times New Roman" pitchFamily="18" charset="0"/>
              <a:cs typeface="Times New Roman" pitchFamily="18" charset="0"/>
            </a:endParaRPr>
          </a:p>
          <a:p>
            <a:pPr algn="l" eaLnBrk="0" hangingPunct="0"/>
            <a:endParaRPr kumimoji="1" lang="en-US" altLang="zh-CN" sz="3200">
              <a:solidFill>
                <a:schemeClr val="tx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additive="base">
                                        <p:cTn id="7" dur="500" fill="hold"/>
                                        <p:tgtEl>
                                          <p:spTgt spid="188419"/>
                                        </p:tgtEl>
                                        <p:attrNameLst>
                                          <p:attrName>ppt_x</p:attrName>
                                        </p:attrNameLst>
                                      </p:cBhvr>
                                      <p:tavLst>
                                        <p:tav tm="0">
                                          <p:val>
                                            <p:strVal val="#ppt_x"/>
                                          </p:val>
                                        </p:tav>
                                        <p:tav tm="100000">
                                          <p:val>
                                            <p:strVal val="#ppt_x"/>
                                          </p:val>
                                        </p:tav>
                                      </p:tavLst>
                                    </p:anim>
                                    <p:anim calcmode="lin" valueType="num">
                                      <p:cBhvr additive="base">
                                        <p:cTn id="8" dur="500" fill="hold"/>
                                        <p:tgtEl>
                                          <p:spTgt spid="188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14557B0-8239-49FE-9DCB-A35B9E2037C7}" type="slidenum">
              <a:rPr lang="en-US" altLang="zh-CN"/>
              <a:pPr/>
              <a:t>54</a:t>
            </a:fld>
            <a:endParaRPr lang="en-US" altLang="zh-CN"/>
          </a:p>
        </p:txBody>
      </p:sp>
      <p:sp>
        <p:nvSpPr>
          <p:cNvPr id="224258" name="Rectangle 2"/>
          <p:cNvSpPr>
            <a:spLocks noGrp="1" noRot="1" noChangeArrowheads="1"/>
          </p:cNvSpPr>
          <p:nvPr>
            <p:ph type="title"/>
          </p:nvPr>
        </p:nvSpPr>
        <p:spPr>
          <a:xfrm>
            <a:off x="611188" y="1268413"/>
            <a:ext cx="8064500" cy="582612"/>
          </a:xfrm>
        </p:spPr>
        <p:txBody>
          <a:bodyPr/>
          <a:lstStyle/>
          <a:p>
            <a:pPr algn="l"/>
            <a:r>
              <a:rPr lang="zh-CN" altLang="en-US" sz="3600" b="1">
                <a:ea typeface="黑体" pitchFamily="2" charset="-122"/>
              </a:rPr>
              <a:t>六、标准摩尔燃烧焓</a:t>
            </a:r>
          </a:p>
        </p:txBody>
      </p:sp>
      <p:sp>
        <p:nvSpPr>
          <p:cNvPr id="224259" name="Rectangle 3"/>
          <p:cNvSpPr>
            <a:spLocks noGrp="1" noRot="1" noChangeArrowheads="1"/>
          </p:cNvSpPr>
          <p:nvPr>
            <p:ph idx="1"/>
          </p:nvPr>
        </p:nvSpPr>
        <p:spPr>
          <a:xfrm>
            <a:off x="468313" y="1989138"/>
            <a:ext cx="8228012" cy="3962400"/>
          </a:xfrm>
        </p:spPr>
        <p:txBody>
          <a:bodyPr/>
          <a:lstStyle/>
          <a:p>
            <a:pPr>
              <a:lnSpc>
                <a:spcPct val="110000"/>
              </a:lnSpc>
            </a:pPr>
            <a:r>
              <a:rPr kumimoji="1" lang="zh-CN" altLang="en-US" b="1">
                <a:solidFill>
                  <a:srgbClr val="000000"/>
                </a:solidFill>
                <a:latin typeface="Times New Roman" pitchFamily="18" charset="0"/>
              </a:rPr>
              <a:t>在</a:t>
            </a:r>
            <a:r>
              <a:rPr kumimoji="1" lang="zh-CN" altLang="en-US" b="1">
                <a:latin typeface="Times New Roman" pitchFamily="18" charset="0"/>
              </a:rPr>
              <a:t>标准压力</a:t>
            </a:r>
            <a:r>
              <a:rPr kumimoji="1" lang="zh-CN" altLang="en-US" b="1">
                <a:solidFill>
                  <a:srgbClr val="000000"/>
                </a:solidFill>
                <a:latin typeface="Times New Roman" pitchFamily="18" charset="0"/>
              </a:rPr>
              <a:t>和</a:t>
            </a:r>
            <a:r>
              <a:rPr kumimoji="1" lang="zh-CN" altLang="en-US" b="1">
                <a:latin typeface="Times New Roman" pitchFamily="18" charset="0"/>
              </a:rPr>
              <a:t>指定温度</a:t>
            </a:r>
            <a:r>
              <a:rPr kumimoji="1" lang="zh-CN" altLang="en-US" b="1">
                <a:solidFill>
                  <a:srgbClr val="000000"/>
                </a:solidFill>
                <a:latin typeface="Times New Roman" pitchFamily="18" charset="0"/>
              </a:rPr>
              <a:t>下，</a:t>
            </a:r>
            <a:r>
              <a:rPr kumimoji="1" lang="en-US" altLang="zh-CN" b="1">
                <a:solidFill>
                  <a:srgbClr val="000000"/>
                </a:solidFill>
                <a:latin typeface="Times New Roman" pitchFamily="18" charset="0"/>
              </a:rPr>
              <a:t>1 mol  </a:t>
            </a:r>
            <a:r>
              <a:rPr kumimoji="1" lang="zh-CN" altLang="en-US" b="1">
                <a:solidFill>
                  <a:srgbClr val="000000"/>
                </a:solidFill>
                <a:latin typeface="Times New Roman" pitchFamily="18" charset="0"/>
              </a:rPr>
              <a:t>物质完全燃烧的恒压热效应，叫做该物质的</a:t>
            </a:r>
            <a:r>
              <a:rPr kumimoji="1" lang="zh-CN" altLang="en-US" b="1">
                <a:latin typeface="Times New Roman" pitchFamily="18" charset="0"/>
              </a:rPr>
              <a:t>标准</a:t>
            </a:r>
            <a:r>
              <a:rPr kumimoji="1" lang="en-US" altLang="zh-CN" b="1">
                <a:latin typeface="Times New Roman" pitchFamily="18" charset="0"/>
              </a:rPr>
              <a:t>(</a:t>
            </a:r>
            <a:r>
              <a:rPr kumimoji="1" lang="zh-CN" altLang="en-US" b="1">
                <a:latin typeface="Times New Roman" pitchFamily="18" charset="0"/>
              </a:rPr>
              <a:t>摩尔</a:t>
            </a:r>
            <a:r>
              <a:rPr kumimoji="1" lang="en-US" altLang="zh-CN" b="1">
                <a:latin typeface="Times New Roman" pitchFamily="18" charset="0"/>
              </a:rPr>
              <a:t>)</a:t>
            </a:r>
            <a:r>
              <a:rPr kumimoji="1" lang="zh-CN" altLang="en-US" b="1">
                <a:latin typeface="Times New Roman" pitchFamily="18" charset="0"/>
              </a:rPr>
              <a:t>燃烧焓</a:t>
            </a:r>
            <a:r>
              <a:rPr lang="en-US" altLang="zh-CN" b="1">
                <a:solidFill>
                  <a:srgbClr val="000000"/>
                </a:solidFill>
                <a:latin typeface="Times New Roman" pitchFamily="18" charset="0"/>
              </a:rPr>
              <a:t>(standard molar enthalpy of combustion)</a:t>
            </a:r>
            <a:r>
              <a:rPr lang="zh-CN" altLang="en-US" b="1">
                <a:solidFill>
                  <a:srgbClr val="000000"/>
                </a:solidFill>
                <a:latin typeface="Times New Roman" pitchFamily="18" charset="0"/>
              </a:rPr>
              <a:t>，用</a:t>
            </a:r>
            <a:r>
              <a:rPr lang="el-GR" altLang="zh-CN" b="1">
                <a:solidFill>
                  <a:srgbClr val="000000"/>
                </a:solidFill>
                <a:latin typeface="Times New Roman" pitchFamily="18" charset="0"/>
                <a:cs typeface="Times New Roman" pitchFamily="18" charset="0"/>
              </a:rPr>
              <a:t>Δ</a:t>
            </a:r>
            <a:r>
              <a:rPr lang="en-US" altLang="zh-CN" b="1" baseline="-30000">
                <a:solidFill>
                  <a:srgbClr val="000000"/>
                </a:solidFill>
                <a:latin typeface="Times New Roman" pitchFamily="18" charset="0"/>
              </a:rPr>
              <a:t>c</a:t>
            </a:r>
            <a:r>
              <a:rPr lang="en-US" altLang="zh-CN" b="1" i="1">
                <a:solidFill>
                  <a:srgbClr val="000000"/>
                </a:solidFill>
                <a:latin typeface="Times New Roman" pitchFamily="18" charset="0"/>
              </a:rPr>
              <a:t>H</a:t>
            </a:r>
            <a:r>
              <a:rPr lang="en-US" altLang="zh-CN" b="1" baseline="30000">
                <a:solidFill>
                  <a:srgbClr val="000000"/>
                </a:solidFill>
                <a:latin typeface="Times New Roman" pitchFamily="18" charset="0"/>
                <a:sym typeface="Symbol" pitchFamily="18" charset="2"/>
              </a:rPr>
              <a:t></a:t>
            </a:r>
            <a:r>
              <a:rPr lang="en-US" altLang="zh-CN" b="1" baseline="-30000">
                <a:solidFill>
                  <a:srgbClr val="000000"/>
                </a:solidFill>
                <a:latin typeface="Times New Roman" pitchFamily="18" charset="0"/>
              </a:rPr>
              <a:t>m</a:t>
            </a:r>
            <a:r>
              <a:rPr lang="zh-CN" altLang="en-US" b="1">
                <a:solidFill>
                  <a:srgbClr val="000000"/>
                </a:solidFill>
                <a:latin typeface="Times New Roman" pitchFamily="18" charset="0"/>
              </a:rPr>
              <a:t>表示。</a:t>
            </a:r>
            <a:r>
              <a:rPr kumimoji="1" lang="zh-CN" altLang="en-US" b="1">
                <a:solidFill>
                  <a:srgbClr val="000000"/>
                </a:solidFill>
                <a:latin typeface="Times New Roman" pitchFamily="18" charset="0"/>
              </a:rPr>
              <a:t> </a:t>
            </a:r>
            <a:r>
              <a:rPr kumimoji="1" lang="zh-CN" altLang="zh-CN" b="1">
                <a:solidFill>
                  <a:srgbClr val="000000"/>
                </a:solidFill>
                <a:latin typeface="Times New Roman" pitchFamily="18" charset="0"/>
                <a:sym typeface="Symbol" pitchFamily="18" charset="2"/>
              </a:rPr>
              <a:t>单位为  </a:t>
            </a:r>
            <a:r>
              <a:rPr kumimoji="1" lang="en-US" altLang="zh-CN" b="1">
                <a:solidFill>
                  <a:srgbClr val="000000"/>
                </a:solidFill>
                <a:latin typeface="Times New Roman" pitchFamily="18" charset="0"/>
                <a:sym typeface="Symbol" pitchFamily="18" charset="2"/>
              </a:rPr>
              <a:t>kJ · mol </a:t>
            </a:r>
            <a:r>
              <a:rPr kumimoji="1" lang="en-US" altLang="zh-CN" b="1" baseline="30000">
                <a:solidFill>
                  <a:srgbClr val="000000"/>
                </a:solidFill>
                <a:latin typeface="Times New Roman" pitchFamily="18" charset="0"/>
                <a:sym typeface="Symbol" pitchFamily="18" charset="2"/>
              </a:rPr>
              <a:t>-1</a:t>
            </a:r>
            <a:r>
              <a:rPr kumimoji="1" lang="en-US" altLang="zh-CN" b="1">
                <a:solidFill>
                  <a:srgbClr val="000000"/>
                </a:solidFill>
                <a:latin typeface="Times New Roman" pitchFamily="18" charset="0"/>
                <a:sym typeface="Symbol" pitchFamily="18" charset="2"/>
              </a:rPr>
              <a:t> </a:t>
            </a:r>
            <a:r>
              <a:rPr kumimoji="1" lang="zh-CN" altLang="en-US" b="1">
                <a:solidFill>
                  <a:srgbClr val="000000"/>
                </a:solidFill>
                <a:latin typeface="Times New Roman" pitchFamily="18" charset="0"/>
                <a:sym typeface="Symbol" pitchFamily="18" charset="2"/>
              </a:rPr>
              <a:t>。</a:t>
            </a:r>
          </a:p>
          <a:p>
            <a:pPr>
              <a:lnSpc>
                <a:spcPct val="110000"/>
              </a:lnSpc>
            </a:pPr>
            <a:r>
              <a:rPr kumimoji="1" lang="zh-CN" altLang="en-US" b="1">
                <a:solidFill>
                  <a:srgbClr val="000000"/>
                </a:solidFill>
                <a:latin typeface="Times New Roman" pitchFamily="18" charset="0"/>
                <a:sym typeface="Symbol" pitchFamily="18" charset="2"/>
              </a:rPr>
              <a:t>完全燃烧是指被燃烧的物质变成最稳定的燃烧产物。</a:t>
            </a:r>
            <a:r>
              <a:rPr kumimoji="1" lang="en-US" altLang="zh-CN" b="1">
                <a:solidFill>
                  <a:srgbClr val="000000"/>
                </a:solidFill>
                <a:latin typeface="Times New Roman" pitchFamily="18" charset="0"/>
                <a:sym typeface="Symbol" pitchFamily="18" charset="2"/>
              </a:rPr>
              <a:t>C</a:t>
            </a:r>
            <a:r>
              <a:rPr kumimoji="1" lang="en-US" altLang="zh-CN" b="1">
                <a:solidFill>
                  <a:srgbClr val="000000"/>
                </a:solidFill>
                <a:latin typeface="Times New Roman" pitchFamily="18" charset="0"/>
                <a:cs typeface="Times New Roman" pitchFamily="18" charset="0"/>
                <a:sym typeface="Symbol" pitchFamily="18" charset="2"/>
              </a:rPr>
              <a:t>→</a:t>
            </a:r>
            <a:r>
              <a:rPr kumimoji="1" lang="en-US" altLang="zh-CN" b="1">
                <a:solidFill>
                  <a:srgbClr val="000000"/>
                </a:solidFill>
                <a:latin typeface="Times New Roman" pitchFamily="18" charset="0"/>
                <a:sym typeface="Symbol" pitchFamily="18" charset="2"/>
              </a:rPr>
              <a:t>CO</a:t>
            </a:r>
            <a:r>
              <a:rPr kumimoji="1" lang="en-US" altLang="zh-CN" b="1" baseline="-25000">
                <a:solidFill>
                  <a:srgbClr val="000000"/>
                </a:solidFill>
                <a:latin typeface="Times New Roman" pitchFamily="18" charset="0"/>
                <a:sym typeface="Symbol" pitchFamily="18" charset="2"/>
              </a:rPr>
              <a:t>2      </a:t>
            </a:r>
            <a:r>
              <a:rPr kumimoji="1" lang="en-US" altLang="zh-CN" b="1">
                <a:solidFill>
                  <a:srgbClr val="000000"/>
                </a:solidFill>
                <a:latin typeface="Times New Roman" pitchFamily="18" charset="0"/>
                <a:sym typeface="Symbol" pitchFamily="18" charset="2"/>
              </a:rPr>
              <a:t>;  H</a:t>
            </a:r>
            <a:r>
              <a:rPr kumimoji="1" lang="en-US" altLang="zh-CN" b="1">
                <a:solidFill>
                  <a:srgbClr val="000000"/>
                </a:solidFill>
                <a:latin typeface="Times New Roman" pitchFamily="18" charset="0"/>
                <a:cs typeface="Times New Roman" pitchFamily="18" charset="0"/>
                <a:sym typeface="Symbol" pitchFamily="18" charset="2"/>
              </a:rPr>
              <a:t>→</a:t>
            </a:r>
            <a:r>
              <a:rPr kumimoji="1" lang="en-US" altLang="zh-CN" b="1">
                <a:solidFill>
                  <a:srgbClr val="000000"/>
                </a:solidFill>
                <a:latin typeface="Times New Roman" pitchFamily="18" charset="0"/>
                <a:sym typeface="Symbol" pitchFamily="18" charset="2"/>
              </a:rPr>
              <a:t>H</a:t>
            </a:r>
            <a:r>
              <a:rPr kumimoji="1" lang="en-US" altLang="zh-CN" b="1" baseline="-25000">
                <a:solidFill>
                  <a:srgbClr val="000000"/>
                </a:solidFill>
                <a:latin typeface="Times New Roman" pitchFamily="18" charset="0"/>
                <a:sym typeface="Symbol" pitchFamily="18" charset="2"/>
              </a:rPr>
              <a:t>2</a:t>
            </a:r>
            <a:r>
              <a:rPr kumimoji="1" lang="en-US" altLang="zh-CN" b="1">
                <a:solidFill>
                  <a:srgbClr val="000000"/>
                </a:solidFill>
                <a:latin typeface="Times New Roman" pitchFamily="18" charset="0"/>
                <a:sym typeface="Symbol" pitchFamily="18" charset="2"/>
              </a:rPr>
              <a:t>O</a:t>
            </a:r>
          </a:p>
        </p:txBody>
      </p:sp>
      <p:sp>
        <p:nvSpPr>
          <p:cNvPr id="224264" name="Rectangle 8"/>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zh-CN" sz="4000">
                <a:latin typeface="Times New Roman" pitchFamily="18" charset="0"/>
                <a:ea typeface="黑体" pitchFamily="2" charset="-122"/>
              </a:rPr>
              <a:t>2.3</a:t>
            </a:r>
            <a:r>
              <a:rPr lang="en-US" altLang="zh-CN" sz="4000">
                <a:latin typeface="黑体" pitchFamily="2" charset="-122"/>
                <a:ea typeface="黑体" pitchFamily="2" charset="-122"/>
              </a:rPr>
              <a:t> </a:t>
            </a:r>
            <a:r>
              <a:rPr lang="zh-CN" altLang="en-US" sz="4000">
                <a:latin typeface="黑体" pitchFamily="2" charset="-122"/>
                <a:ea typeface="黑体" pitchFamily="2" charset="-122"/>
              </a:rPr>
              <a:t>化学反应的热效应</a:t>
            </a:r>
            <a:r>
              <a:rPr lang="zh-CN" altLang="en-US" sz="4000" b="0">
                <a:latin typeface="黑体" pitchFamily="2" charset="-122"/>
                <a:ea typeface="黑体" pitchFamily="2" charset="-122"/>
              </a:rPr>
              <a:t> </a:t>
            </a:r>
          </a:p>
        </p:txBody>
      </p:sp>
      <p:sp>
        <p:nvSpPr>
          <p:cNvPr id="224265" name="Line 9"/>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89767530-F8F2-427E-A704-73B8BAAAE113}" type="slidenum">
              <a:rPr lang="en-US" altLang="zh-CN"/>
              <a:pPr/>
              <a:t>55</a:t>
            </a:fld>
            <a:endParaRPr lang="en-US" altLang="zh-CN"/>
          </a:p>
        </p:txBody>
      </p:sp>
      <p:grpSp>
        <p:nvGrpSpPr>
          <p:cNvPr id="185362" name="Group 18"/>
          <p:cNvGrpSpPr>
            <a:grpSpLocks/>
          </p:cNvGrpSpPr>
          <p:nvPr/>
        </p:nvGrpSpPr>
        <p:grpSpPr bwMode="auto">
          <a:xfrm>
            <a:off x="395288" y="1597434"/>
            <a:ext cx="8280400" cy="2492382"/>
            <a:chOff x="386" y="1570"/>
            <a:chExt cx="5080" cy="1463"/>
          </a:xfrm>
        </p:grpSpPr>
        <p:sp>
          <p:nvSpPr>
            <p:cNvPr id="185346" name="Rectangle 2"/>
            <p:cNvSpPr>
              <a:spLocks noChangeArrowheads="1"/>
            </p:cNvSpPr>
            <p:nvPr/>
          </p:nvSpPr>
          <p:spPr bwMode="auto">
            <a:xfrm>
              <a:off x="2336" y="1570"/>
              <a:ext cx="124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chemeClr val="tx1"/>
                  </a:solidFill>
                  <a:latin typeface="Times New Roman" pitchFamily="18" charset="0"/>
                  <a:sym typeface="Symbol" pitchFamily="18" charset="2"/>
                </a:rPr>
                <a:t> </a:t>
              </a:r>
              <a:r>
                <a:rPr kumimoji="1" lang="en-US" altLang="zh-CN" sz="2400" baseline="-25000" dirty="0">
                  <a:solidFill>
                    <a:schemeClr val="tx1"/>
                  </a:solidFill>
                  <a:latin typeface="Times New Roman" pitchFamily="18" charset="0"/>
                  <a:sym typeface="Symbol" pitchFamily="18" charset="2"/>
                </a:rPr>
                <a:t>r </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a:solidFill>
                    <a:schemeClr val="tx1"/>
                  </a:solidFill>
                  <a:latin typeface="Times New Roman" pitchFamily="18" charset="0"/>
                  <a:sym typeface="Symbol" pitchFamily="18" charset="2"/>
                </a:rPr>
                <a:t></a:t>
              </a:r>
              <a:r>
                <a:rPr kumimoji="1" lang="en-US" altLang="zh-CN" sz="2400" baseline="-25000" dirty="0" err="1">
                  <a:solidFill>
                    <a:schemeClr val="tx1"/>
                  </a:solidFill>
                  <a:latin typeface="Times New Roman" pitchFamily="18" charset="0"/>
                  <a:sym typeface="Symbol" pitchFamily="18" charset="2"/>
                </a:rPr>
                <a:t>m</a:t>
              </a:r>
              <a:r>
                <a:rPr kumimoji="1" lang="en-US" altLang="zh-CN" sz="2400" dirty="0">
                  <a:solidFill>
                    <a:schemeClr val="tx1"/>
                  </a:solidFill>
                  <a:latin typeface="Times New Roman" pitchFamily="18" charset="0"/>
                  <a:sym typeface="Symbol" pitchFamily="18" charset="2"/>
                </a:rPr>
                <a:t> ( </a:t>
              </a:r>
              <a:r>
                <a:rPr kumimoji="1" lang="en-US" altLang="zh-CN" sz="2400" dirty="0" smtClean="0">
                  <a:solidFill>
                    <a:schemeClr val="tx1"/>
                  </a:solidFill>
                  <a:latin typeface="Times New Roman" pitchFamily="18" charset="0"/>
                  <a:sym typeface="Symbol" pitchFamily="18" charset="2"/>
                </a:rPr>
                <a:t>III </a:t>
              </a:r>
              <a:r>
                <a:rPr kumimoji="1" lang="en-US" altLang="zh-CN" sz="2400" dirty="0">
                  <a:solidFill>
                    <a:schemeClr val="tx1"/>
                  </a:solidFill>
                  <a:latin typeface="Times New Roman" pitchFamily="18" charset="0"/>
                  <a:sym typeface="Symbol" pitchFamily="18" charset="2"/>
                </a:rPr>
                <a:t>)        </a:t>
              </a:r>
            </a:p>
          </p:txBody>
        </p:sp>
        <p:sp>
          <p:nvSpPr>
            <p:cNvPr id="185347" name="Text Box 3"/>
            <p:cNvSpPr txBox="1">
              <a:spLocks noChangeArrowheads="1"/>
            </p:cNvSpPr>
            <p:nvPr/>
          </p:nvSpPr>
          <p:spPr bwMode="auto">
            <a:xfrm>
              <a:off x="3609" y="2208"/>
              <a:ext cx="1857"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sz="2400" dirty="0">
                  <a:solidFill>
                    <a:schemeClr val="tx1"/>
                  </a:solidFill>
                  <a:latin typeface="Times New Roman" pitchFamily="18" charset="0"/>
                  <a:sym typeface="Symbol" pitchFamily="18" charset="2"/>
                </a:rPr>
                <a:t>     </a:t>
              </a:r>
              <a:r>
                <a:rPr kumimoji="1" lang="en-US" altLang="zh-CN" sz="2400" baseline="-25000" dirty="0">
                  <a:solidFill>
                    <a:schemeClr val="tx1"/>
                  </a:solidFill>
                  <a:latin typeface="Times New Roman" pitchFamily="18" charset="0"/>
                  <a:sym typeface="Symbol" pitchFamily="18" charset="2"/>
                </a:rPr>
                <a:t>r </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a:solidFill>
                    <a:schemeClr val="tx1"/>
                  </a:solidFill>
                  <a:latin typeface="Times New Roman" pitchFamily="18" charset="0"/>
                  <a:sym typeface="Symbol" pitchFamily="18" charset="2"/>
                </a:rPr>
                <a:t></a:t>
              </a:r>
              <a:r>
                <a:rPr kumimoji="1" lang="en-US" altLang="zh-CN" sz="2400" baseline="-25000" dirty="0" err="1">
                  <a:solidFill>
                    <a:schemeClr val="tx1"/>
                  </a:solidFill>
                  <a:latin typeface="Times New Roman" pitchFamily="18" charset="0"/>
                  <a:sym typeface="Symbol" pitchFamily="18" charset="2"/>
                </a:rPr>
                <a:t>m</a:t>
              </a:r>
              <a:r>
                <a:rPr kumimoji="1" lang="en-US" altLang="zh-CN" sz="2400" dirty="0">
                  <a:solidFill>
                    <a:schemeClr val="tx1"/>
                  </a:solidFill>
                  <a:latin typeface="Times New Roman" pitchFamily="18" charset="0"/>
                  <a:sym typeface="Symbol" pitchFamily="18" charset="2"/>
                </a:rPr>
                <a:t> (</a:t>
              </a:r>
              <a:r>
                <a:rPr kumimoji="1" lang="en-US" altLang="zh-CN" sz="2400" dirty="0" smtClean="0">
                  <a:solidFill>
                    <a:schemeClr val="tx1"/>
                  </a:solidFill>
                  <a:latin typeface="Times New Roman" pitchFamily="18" charset="0"/>
                  <a:sym typeface="Symbol" pitchFamily="18" charset="2"/>
                </a:rPr>
                <a:t>II)</a:t>
              </a:r>
              <a:endParaRPr kumimoji="1" lang="en-US" altLang="zh-CN" sz="2400" dirty="0">
                <a:solidFill>
                  <a:schemeClr val="tx1"/>
                </a:solidFill>
                <a:latin typeface="Times New Roman" pitchFamily="18" charset="0"/>
                <a:sym typeface="Symbol" pitchFamily="18" charset="2"/>
              </a:endParaRPr>
            </a:p>
            <a:p>
              <a:pPr algn="l">
                <a:lnSpc>
                  <a:spcPct val="130000"/>
                </a:lnSpc>
              </a:pPr>
              <a:r>
                <a:rPr kumimoji="1" lang="en-US" altLang="zh-CN" sz="2400" dirty="0">
                  <a:solidFill>
                    <a:schemeClr val="tx1"/>
                  </a:solidFill>
                  <a:latin typeface="Times New Roman" pitchFamily="18" charset="0"/>
                  <a:sym typeface="Symbol" pitchFamily="18" charset="2"/>
                </a:rPr>
                <a:t> = 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i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c </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smtClean="0">
                  <a:solidFill>
                    <a:schemeClr val="tx1"/>
                  </a:solidFill>
                  <a:latin typeface="Times New Roman" pitchFamily="18" charset="0"/>
                  <a:sym typeface="Symbol" pitchFamily="18" charset="2"/>
                </a:rPr>
                <a:t></a:t>
              </a:r>
              <a:r>
                <a:rPr kumimoji="1" lang="en-US" altLang="zh-CN" sz="2400" baseline="-25000" dirty="0" err="1" smtClean="0">
                  <a:solidFill>
                    <a:schemeClr val="tx1"/>
                  </a:solidFill>
                  <a:latin typeface="Times New Roman" pitchFamily="18" charset="0"/>
                  <a:sym typeface="Symbol" pitchFamily="18" charset="2"/>
                </a:rPr>
                <a:t>m</a:t>
              </a:r>
              <a:r>
                <a:rPr kumimoji="1" lang="en-US" altLang="zh-CN" sz="2400" dirty="0" smtClean="0">
                  <a:solidFill>
                    <a:schemeClr val="tx1"/>
                  </a:solidFill>
                  <a:latin typeface="Times New Roman" pitchFamily="18" charset="0"/>
                  <a:sym typeface="Symbol" pitchFamily="18" charset="2"/>
                </a:rPr>
                <a:t> </a:t>
              </a:r>
              <a:r>
                <a:rPr kumimoji="1" lang="en-US" altLang="zh-CN" sz="2400" dirty="0">
                  <a:solidFill>
                    <a:schemeClr val="tx1"/>
                  </a:solidFill>
                  <a:latin typeface="Times New Roman" pitchFamily="18" charset="0"/>
                  <a:sym typeface="Symbol" pitchFamily="18" charset="2"/>
                </a:rPr>
                <a:t>(</a:t>
              </a:r>
              <a:r>
                <a:rPr kumimoji="1" lang="zh-CN" altLang="en-US" sz="2400" dirty="0">
                  <a:solidFill>
                    <a:schemeClr val="tx1"/>
                  </a:solidFill>
                  <a:latin typeface="Times New Roman" pitchFamily="18" charset="0"/>
                  <a:sym typeface="Symbol" pitchFamily="18" charset="2"/>
                </a:rPr>
                <a:t>生</a:t>
              </a:r>
              <a:r>
                <a:rPr kumimoji="1" lang="en-US" altLang="zh-CN" sz="2400" dirty="0">
                  <a:solidFill>
                    <a:schemeClr val="tx1"/>
                  </a:solidFill>
                  <a:latin typeface="Times New Roman" pitchFamily="18" charset="0"/>
                  <a:sym typeface="Symbol" pitchFamily="18" charset="2"/>
                </a:rPr>
                <a:t>)</a:t>
              </a:r>
            </a:p>
          </p:txBody>
        </p:sp>
        <p:grpSp>
          <p:nvGrpSpPr>
            <p:cNvPr id="185350" name="Group 6"/>
            <p:cNvGrpSpPr>
              <a:grpSpLocks/>
            </p:cNvGrpSpPr>
            <p:nvPr/>
          </p:nvGrpSpPr>
          <p:grpSpPr bwMode="auto">
            <a:xfrm>
              <a:off x="1344" y="1853"/>
              <a:ext cx="3072" cy="1180"/>
              <a:chOff x="1343" y="2666"/>
              <a:chExt cx="3072" cy="1249"/>
            </a:xfrm>
          </p:grpSpPr>
          <p:sp>
            <p:nvSpPr>
              <p:cNvPr id="185351" name="Text Box 7"/>
              <p:cNvSpPr txBox="1">
                <a:spLocks noChangeArrowheads="1"/>
              </p:cNvSpPr>
              <p:nvPr/>
            </p:nvSpPr>
            <p:spPr bwMode="auto">
              <a:xfrm>
                <a:off x="2415" y="3628"/>
                <a:ext cx="886" cy="2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400" dirty="0" smtClean="0">
                    <a:latin typeface="Times New Roman" pitchFamily="18" charset="0"/>
                  </a:rPr>
                  <a:t>燃烧产物</a:t>
                </a:r>
                <a:endParaRPr kumimoji="1" lang="zh-CN" altLang="en-US" sz="2400" dirty="0">
                  <a:latin typeface="Times New Roman" pitchFamily="18" charset="0"/>
                </a:endParaRPr>
              </a:p>
            </p:txBody>
          </p:sp>
          <p:sp>
            <p:nvSpPr>
              <p:cNvPr id="185352" name="Text Box 8"/>
              <p:cNvSpPr txBox="1">
                <a:spLocks noChangeArrowheads="1"/>
              </p:cNvSpPr>
              <p:nvPr/>
            </p:nvSpPr>
            <p:spPr bwMode="auto">
              <a:xfrm>
                <a:off x="1343" y="2666"/>
                <a:ext cx="720" cy="29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latin typeface="Times New Roman" pitchFamily="18" charset="0"/>
                  </a:rPr>
                  <a:t>反应物</a:t>
                </a:r>
              </a:p>
            </p:txBody>
          </p:sp>
          <p:sp>
            <p:nvSpPr>
              <p:cNvPr id="185353" name="Text Box 9"/>
              <p:cNvSpPr txBox="1">
                <a:spLocks noChangeArrowheads="1"/>
              </p:cNvSpPr>
              <p:nvPr/>
            </p:nvSpPr>
            <p:spPr bwMode="auto">
              <a:xfrm>
                <a:off x="3695" y="2666"/>
                <a:ext cx="720" cy="29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latin typeface="Times New Roman" pitchFamily="18" charset="0"/>
                  </a:rPr>
                  <a:t>生成物</a:t>
                </a:r>
              </a:p>
            </p:txBody>
          </p:sp>
          <p:sp>
            <p:nvSpPr>
              <p:cNvPr id="185354" name="Line 10"/>
              <p:cNvSpPr>
                <a:spLocks noChangeShapeType="1"/>
              </p:cNvSpPr>
              <p:nvPr/>
            </p:nvSpPr>
            <p:spPr bwMode="auto">
              <a:xfrm>
                <a:off x="2303" y="2810"/>
                <a:ext cx="124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5" name="Line 11"/>
              <p:cNvSpPr>
                <a:spLocks noChangeShapeType="1"/>
              </p:cNvSpPr>
              <p:nvPr/>
            </p:nvSpPr>
            <p:spPr bwMode="auto">
              <a:xfrm>
                <a:off x="1871" y="3052"/>
                <a:ext cx="432" cy="7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6" name="Line 12"/>
              <p:cNvSpPr>
                <a:spLocks noChangeShapeType="1"/>
              </p:cNvSpPr>
              <p:nvPr/>
            </p:nvSpPr>
            <p:spPr bwMode="auto">
              <a:xfrm flipH="1">
                <a:off x="3424" y="3043"/>
                <a:ext cx="495" cy="7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57" name="Rectangle 13"/>
              <p:cNvSpPr>
                <a:spLocks noChangeArrowheads="1"/>
              </p:cNvSpPr>
              <p:nvPr/>
            </p:nvSpPr>
            <p:spPr bwMode="auto">
              <a:xfrm>
                <a:off x="2160" y="3146"/>
                <a:ext cx="18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latin typeface="Times New Roman" pitchFamily="18" charset="0"/>
                    <a:sym typeface="Symbol" pitchFamily="18" charset="2"/>
                  </a:rPr>
                  <a:t>I</a:t>
                </a:r>
              </a:p>
            </p:txBody>
          </p:sp>
          <p:sp>
            <p:nvSpPr>
              <p:cNvPr id="185358" name="Rectangle 14"/>
              <p:cNvSpPr>
                <a:spLocks noChangeArrowheads="1"/>
              </p:cNvSpPr>
              <p:nvPr/>
            </p:nvSpPr>
            <p:spPr bwMode="auto">
              <a:xfrm>
                <a:off x="3258" y="3146"/>
                <a:ext cx="26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smtClean="0">
                    <a:latin typeface="Times New Roman" pitchFamily="18" charset="0"/>
                    <a:sym typeface="Symbol" pitchFamily="18" charset="2"/>
                  </a:rPr>
                  <a:t>II</a:t>
                </a:r>
                <a:endParaRPr kumimoji="1" lang="en-US" altLang="zh-CN" sz="2400" dirty="0">
                  <a:latin typeface="Times New Roman" pitchFamily="18" charset="0"/>
                  <a:sym typeface="Symbol" pitchFamily="18" charset="2"/>
                </a:endParaRPr>
              </a:p>
            </p:txBody>
          </p:sp>
          <p:sp>
            <p:nvSpPr>
              <p:cNvPr id="185359" name="Rectangle 15"/>
              <p:cNvSpPr>
                <a:spLocks noChangeArrowheads="1"/>
              </p:cNvSpPr>
              <p:nvPr/>
            </p:nvSpPr>
            <p:spPr bwMode="auto">
              <a:xfrm>
                <a:off x="2752" y="2810"/>
                <a:ext cx="40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smtClean="0">
                    <a:latin typeface="Times New Roman" pitchFamily="18" charset="0"/>
                    <a:sym typeface="Symbol" pitchFamily="18" charset="2"/>
                  </a:rPr>
                  <a:t>III</a:t>
                </a:r>
                <a:endParaRPr kumimoji="1" lang="en-US" altLang="zh-CN" sz="2400" dirty="0">
                  <a:latin typeface="Times New Roman" pitchFamily="18" charset="0"/>
                  <a:sym typeface="Symbol" pitchFamily="18" charset="2"/>
                </a:endParaRPr>
              </a:p>
            </p:txBody>
          </p:sp>
        </p:grpSp>
        <p:sp>
          <p:nvSpPr>
            <p:cNvPr id="185360" name="Text Box 16"/>
            <p:cNvSpPr txBox="1">
              <a:spLocks noChangeArrowheads="1"/>
            </p:cNvSpPr>
            <p:nvPr/>
          </p:nvSpPr>
          <p:spPr bwMode="auto">
            <a:xfrm>
              <a:off x="386" y="2208"/>
              <a:ext cx="1784" cy="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en-US" altLang="zh-CN" sz="2400" dirty="0">
                  <a:solidFill>
                    <a:schemeClr val="tx1"/>
                  </a:solidFill>
                  <a:latin typeface="Times New Roman" pitchFamily="18" charset="0"/>
                  <a:sym typeface="Symbol" pitchFamily="18" charset="2"/>
                </a:rPr>
                <a:t>      </a:t>
              </a:r>
              <a:r>
                <a:rPr kumimoji="1" lang="en-US" altLang="zh-CN" sz="2400" baseline="-25000" dirty="0" err="1">
                  <a:solidFill>
                    <a:schemeClr val="tx1"/>
                  </a:solidFill>
                  <a:latin typeface="Times New Roman" pitchFamily="18" charset="0"/>
                  <a:sym typeface="Symbol" pitchFamily="18" charset="2"/>
                </a:rPr>
                <a:t>r</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a:solidFill>
                    <a:schemeClr val="tx1"/>
                  </a:solidFill>
                  <a:latin typeface="Times New Roman" pitchFamily="18" charset="0"/>
                  <a:sym typeface="Symbol" pitchFamily="18" charset="2"/>
                </a:rPr>
                <a:t></a:t>
              </a:r>
              <a:r>
                <a:rPr kumimoji="1" lang="en-US" altLang="zh-CN" sz="2400" baseline="-25000" dirty="0" err="1">
                  <a:solidFill>
                    <a:schemeClr val="tx1"/>
                  </a:solidFill>
                  <a:latin typeface="Times New Roman" pitchFamily="18" charset="0"/>
                  <a:sym typeface="Symbol" pitchFamily="18" charset="2"/>
                </a:rPr>
                <a:t>m</a:t>
              </a:r>
              <a:r>
                <a:rPr kumimoji="1" lang="en-US" altLang="zh-CN" sz="2400" dirty="0">
                  <a:solidFill>
                    <a:schemeClr val="tx1"/>
                  </a:solidFill>
                  <a:latin typeface="Times New Roman" pitchFamily="18" charset="0"/>
                  <a:sym typeface="Symbol" pitchFamily="18" charset="2"/>
                </a:rPr>
                <a:t> ( I ) </a:t>
              </a:r>
            </a:p>
            <a:p>
              <a:pPr algn="l">
                <a:lnSpc>
                  <a:spcPct val="130000"/>
                </a:lnSpc>
              </a:pPr>
              <a:r>
                <a:rPr kumimoji="1" lang="en-US" altLang="zh-CN" sz="2400" dirty="0">
                  <a:solidFill>
                    <a:schemeClr val="tx1"/>
                  </a:solidFill>
                  <a:latin typeface="Times New Roman" pitchFamily="18" charset="0"/>
                  <a:sym typeface="Symbol" pitchFamily="18" charset="2"/>
                </a:rPr>
                <a:t>  = 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i </a:t>
              </a:r>
              <a:r>
                <a:rPr kumimoji="1" lang="en-US" altLang="zh-CN" sz="2400" dirty="0" smtClean="0">
                  <a:solidFill>
                    <a:schemeClr val="tx1"/>
                  </a:solidFill>
                  <a:latin typeface="Times New Roman" pitchFamily="18" charset="0"/>
                  <a:sym typeface="Symbol" pitchFamily="18" charset="2"/>
                </a:rPr>
                <a:t></a:t>
              </a:r>
              <a:r>
                <a:rPr kumimoji="1" lang="en-US" altLang="zh-CN" sz="2400" baseline="-25000" dirty="0" smtClean="0">
                  <a:solidFill>
                    <a:schemeClr val="tx1"/>
                  </a:solidFill>
                  <a:latin typeface="Times New Roman" pitchFamily="18" charset="0"/>
                  <a:sym typeface="Symbol" pitchFamily="18" charset="2"/>
                </a:rPr>
                <a:t>c </a:t>
              </a:r>
              <a:r>
                <a:rPr kumimoji="1" lang="en-US" altLang="zh-CN" sz="2400" i="1" dirty="0" err="1">
                  <a:solidFill>
                    <a:schemeClr val="tx1"/>
                  </a:solidFill>
                  <a:latin typeface="Times New Roman" pitchFamily="18" charset="0"/>
                  <a:sym typeface="Symbol" pitchFamily="18" charset="2"/>
                </a:rPr>
                <a:t>H</a:t>
              </a:r>
              <a:r>
                <a:rPr kumimoji="1" lang="en-US" altLang="zh-CN" sz="2400" baseline="30000" dirty="0" err="1" smtClean="0">
                  <a:solidFill>
                    <a:schemeClr val="tx1"/>
                  </a:solidFill>
                  <a:latin typeface="Times New Roman" pitchFamily="18" charset="0"/>
                  <a:sym typeface="Symbol" pitchFamily="18" charset="2"/>
                </a:rPr>
                <a:t></a:t>
              </a:r>
              <a:r>
                <a:rPr kumimoji="1" lang="en-US" altLang="zh-CN" sz="2400" baseline="-25000" dirty="0" err="1" smtClean="0">
                  <a:solidFill>
                    <a:schemeClr val="tx1"/>
                  </a:solidFill>
                  <a:latin typeface="Times New Roman" pitchFamily="18" charset="0"/>
                  <a:sym typeface="Symbol" pitchFamily="18" charset="2"/>
                </a:rPr>
                <a:t>m</a:t>
              </a:r>
              <a:r>
                <a:rPr kumimoji="1" lang="en-US" altLang="zh-CN" sz="2400" dirty="0" smtClean="0">
                  <a:solidFill>
                    <a:schemeClr val="tx1"/>
                  </a:solidFill>
                  <a:latin typeface="Times New Roman" pitchFamily="18" charset="0"/>
                  <a:sym typeface="Symbol" pitchFamily="18" charset="2"/>
                </a:rPr>
                <a:t> </a:t>
              </a:r>
              <a:r>
                <a:rPr kumimoji="1" lang="en-US" altLang="zh-CN" sz="2400" dirty="0">
                  <a:solidFill>
                    <a:schemeClr val="tx1"/>
                  </a:solidFill>
                  <a:latin typeface="Times New Roman" pitchFamily="18" charset="0"/>
                  <a:sym typeface="Symbol" pitchFamily="18" charset="2"/>
                </a:rPr>
                <a:t>(</a:t>
              </a:r>
              <a:r>
                <a:rPr kumimoji="1" lang="zh-CN" altLang="en-US" sz="2400" dirty="0">
                  <a:solidFill>
                    <a:schemeClr val="tx1"/>
                  </a:solidFill>
                  <a:latin typeface="Times New Roman" pitchFamily="18" charset="0"/>
                  <a:sym typeface="Symbol" pitchFamily="18" charset="2"/>
                </a:rPr>
                <a:t>反</a:t>
              </a:r>
              <a:r>
                <a:rPr kumimoji="1" lang="en-US" altLang="zh-CN" sz="2400" dirty="0">
                  <a:solidFill>
                    <a:schemeClr val="tx1"/>
                  </a:solidFill>
                  <a:latin typeface="Times New Roman" pitchFamily="18" charset="0"/>
                  <a:sym typeface="Symbol" pitchFamily="18" charset="2"/>
                </a:rPr>
                <a:t>)</a:t>
              </a:r>
            </a:p>
          </p:txBody>
        </p:sp>
      </p:grpSp>
      <p:sp>
        <p:nvSpPr>
          <p:cNvPr id="185361" name="Text Box 17"/>
          <p:cNvSpPr txBox="1">
            <a:spLocks noChangeArrowheads="1"/>
          </p:cNvSpPr>
          <p:nvPr/>
        </p:nvSpPr>
        <p:spPr bwMode="auto">
          <a:xfrm>
            <a:off x="1835150" y="692150"/>
            <a:ext cx="490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u="sng" dirty="0" smtClean="0">
                <a:solidFill>
                  <a:schemeClr val="tx2"/>
                </a:solidFill>
                <a:latin typeface="黑体" pitchFamily="2" charset="-122"/>
                <a:ea typeface="黑体" pitchFamily="2" charset="-122"/>
              </a:rPr>
              <a:t>标准摩尔燃烧焓</a:t>
            </a:r>
            <a:r>
              <a:rPr kumimoji="1" lang="zh-CN" altLang="en-US" sz="3600" u="sng" dirty="0">
                <a:solidFill>
                  <a:schemeClr val="tx2"/>
                </a:solidFill>
                <a:latin typeface="黑体" pitchFamily="2" charset="-122"/>
                <a:ea typeface="黑体" pitchFamily="2" charset="-122"/>
              </a:rPr>
              <a:t>的应用</a:t>
            </a:r>
          </a:p>
        </p:txBody>
      </p:sp>
      <p:cxnSp>
        <p:nvCxnSpPr>
          <p:cNvPr id="3" name="直接箭头连接符 2"/>
          <p:cNvCxnSpPr/>
          <p:nvPr/>
        </p:nvCxnSpPr>
        <p:spPr bwMode="auto">
          <a:xfrm>
            <a:off x="2817468" y="4089152"/>
            <a:ext cx="1775040" cy="914400"/>
          </a:xfrm>
          <a:prstGeom prst="straightConnector1">
            <a:avLst/>
          </a:prstGeom>
          <a:noFill/>
          <a:ln>
            <a:noFill/>
            <a:tailEnd type="arrow"/>
          </a:ln>
          <a:effectLst>
            <a:outerShdw dist="107763" dir="2700000" algn="ctr" rotWithShape="0">
              <a:srgbClr val="808080"/>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cxnSp>
      <p:sp>
        <p:nvSpPr>
          <p:cNvPr id="21" name="Text Box 16"/>
          <p:cNvSpPr txBox="1">
            <a:spLocks noChangeArrowheads="1"/>
          </p:cNvSpPr>
          <p:nvPr/>
        </p:nvSpPr>
        <p:spPr bwMode="auto">
          <a:xfrm>
            <a:off x="683798" y="4546352"/>
            <a:ext cx="7776634" cy="65248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kumimoji="1" lang="en-US" altLang="zh-CN" dirty="0" smtClean="0">
                <a:solidFill>
                  <a:schemeClr val="tx1"/>
                </a:solidFill>
                <a:latin typeface="Times New Roman" pitchFamily="18" charset="0"/>
                <a:sym typeface="Symbol" pitchFamily="18" charset="2"/>
              </a:rPr>
              <a:t>    </a:t>
            </a:r>
            <a:r>
              <a:rPr kumimoji="1" lang="en-US" altLang="zh-CN" baseline="-25000" dirty="0">
                <a:solidFill>
                  <a:schemeClr val="tx1"/>
                </a:solidFill>
                <a:latin typeface="Times New Roman" pitchFamily="18" charset="0"/>
                <a:sym typeface="Symbol" pitchFamily="18" charset="2"/>
              </a:rPr>
              <a:t>r </a:t>
            </a:r>
            <a:r>
              <a:rPr kumimoji="1" lang="en-US" altLang="zh-CN" i="1" dirty="0" err="1">
                <a:solidFill>
                  <a:schemeClr val="tx1"/>
                </a:solidFill>
                <a:latin typeface="Times New Roman" pitchFamily="18" charset="0"/>
                <a:sym typeface="Symbol" pitchFamily="18" charset="2"/>
              </a:rPr>
              <a:t>H</a:t>
            </a:r>
            <a:r>
              <a:rPr kumimoji="1" lang="en-US" altLang="zh-CN" baseline="30000" dirty="0" err="1">
                <a:solidFill>
                  <a:schemeClr val="tx1"/>
                </a:solidFill>
                <a:latin typeface="Times New Roman" pitchFamily="18" charset="0"/>
                <a:sym typeface="Symbol" pitchFamily="18" charset="2"/>
              </a:rPr>
              <a:t></a:t>
            </a:r>
            <a:r>
              <a:rPr kumimoji="1" lang="en-US" altLang="zh-CN" baseline="-25000" dirty="0" err="1">
                <a:solidFill>
                  <a:schemeClr val="tx1"/>
                </a:solidFill>
                <a:latin typeface="Times New Roman" pitchFamily="18" charset="0"/>
                <a:sym typeface="Symbol" pitchFamily="18" charset="2"/>
              </a:rPr>
              <a:t>m</a:t>
            </a:r>
            <a:r>
              <a:rPr kumimoji="1" lang="en-US" altLang="zh-CN" dirty="0">
                <a:solidFill>
                  <a:schemeClr val="tx1"/>
                </a:solidFill>
                <a:latin typeface="Times New Roman" pitchFamily="18" charset="0"/>
                <a:sym typeface="Symbol" pitchFamily="18" charset="2"/>
              </a:rPr>
              <a:t> ( </a:t>
            </a:r>
            <a:r>
              <a:rPr kumimoji="1" lang="en-US" altLang="zh-CN" dirty="0" smtClean="0">
                <a:solidFill>
                  <a:schemeClr val="tx1"/>
                </a:solidFill>
                <a:latin typeface="Times New Roman" pitchFamily="18" charset="0"/>
                <a:sym typeface="Symbol" pitchFamily="18" charset="2"/>
              </a:rPr>
              <a:t>II </a:t>
            </a:r>
            <a:r>
              <a:rPr kumimoji="1" lang="en-US" altLang="zh-CN" dirty="0">
                <a:solidFill>
                  <a:schemeClr val="tx1"/>
                </a:solidFill>
                <a:latin typeface="Times New Roman" pitchFamily="18" charset="0"/>
                <a:sym typeface="Symbol" pitchFamily="18" charset="2"/>
              </a:rPr>
              <a:t>) </a:t>
            </a:r>
            <a:r>
              <a:rPr kumimoji="1" lang="en-US" altLang="zh-CN" dirty="0" smtClean="0">
                <a:solidFill>
                  <a:schemeClr val="tx1"/>
                </a:solidFill>
                <a:latin typeface="Times New Roman" pitchFamily="18" charset="0"/>
                <a:sym typeface="Symbol" pitchFamily="18" charset="2"/>
              </a:rPr>
              <a:t>=</a:t>
            </a:r>
            <a:r>
              <a:rPr kumimoji="1" lang="en-US" altLang="zh-CN" dirty="0">
                <a:solidFill>
                  <a:schemeClr val="tx1"/>
                </a:solidFill>
                <a:latin typeface="Times New Roman" pitchFamily="18" charset="0"/>
                <a:sym typeface="Symbol" pitchFamily="18" charset="2"/>
              </a:rPr>
              <a:t> </a:t>
            </a:r>
            <a:r>
              <a:rPr kumimoji="1" lang="en-US" altLang="zh-CN" dirty="0" smtClean="0">
                <a:solidFill>
                  <a:schemeClr val="tx1"/>
                </a:solidFill>
                <a:latin typeface="Times New Roman" pitchFamily="18" charset="0"/>
                <a:sym typeface="Symbol" pitchFamily="18" charset="2"/>
              </a:rPr>
              <a:t></a:t>
            </a:r>
            <a:r>
              <a:rPr kumimoji="1" lang="en-US" altLang="zh-CN" baseline="-25000" dirty="0" smtClean="0">
                <a:solidFill>
                  <a:schemeClr val="tx1"/>
                </a:solidFill>
                <a:latin typeface="Times New Roman" pitchFamily="18" charset="0"/>
                <a:sym typeface="Symbol" pitchFamily="18" charset="2"/>
              </a:rPr>
              <a:t>i </a:t>
            </a:r>
            <a:r>
              <a:rPr kumimoji="1" lang="en-US" altLang="zh-CN" dirty="0" smtClean="0">
                <a:solidFill>
                  <a:schemeClr val="tx1"/>
                </a:solidFill>
                <a:latin typeface="Times New Roman" pitchFamily="18" charset="0"/>
                <a:sym typeface="Symbol" pitchFamily="18" charset="2"/>
              </a:rPr>
              <a:t></a:t>
            </a:r>
            <a:r>
              <a:rPr kumimoji="1" lang="en-US" altLang="zh-CN" baseline="-25000" dirty="0" smtClean="0">
                <a:solidFill>
                  <a:schemeClr val="tx1"/>
                </a:solidFill>
                <a:latin typeface="Times New Roman" pitchFamily="18" charset="0"/>
                <a:sym typeface="Symbol" pitchFamily="18" charset="2"/>
              </a:rPr>
              <a:t>c </a:t>
            </a:r>
            <a:r>
              <a:rPr kumimoji="1" lang="en-US" altLang="zh-CN" i="1" dirty="0" err="1">
                <a:solidFill>
                  <a:schemeClr val="tx1"/>
                </a:solidFill>
                <a:latin typeface="Times New Roman" pitchFamily="18" charset="0"/>
                <a:sym typeface="Symbol" pitchFamily="18" charset="2"/>
              </a:rPr>
              <a:t>H</a:t>
            </a:r>
            <a:r>
              <a:rPr kumimoji="1" lang="en-US" altLang="zh-CN" baseline="30000" dirty="0" err="1" smtClean="0">
                <a:solidFill>
                  <a:schemeClr val="tx1"/>
                </a:solidFill>
                <a:latin typeface="Times New Roman" pitchFamily="18" charset="0"/>
                <a:sym typeface="Symbol" pitchFamily="18" charset="2"/>
              </a:rPr>
              <a:t></a:t>
            </a:r>
            <a:r>
              <a:rPr kumimoji="1" lang="en-US" altLang="zh-CN" baseline="-25000" dirty="0" err="1" smtClean="0">
                <a:solidFill>
                  <a:schemeClr val="tx1"/>
                </a:solidFill>
                <a:latin typeface="Times New Roman" pitchFamily="18" charset="0"/>
                <a:sym typeface="Symbol" pitchFamily="18" charset="2"/>
              </a:rPr>
              <a:t>m</a:t>
            </a:r>
            <a:r>
              <a:rPr kumimoji="1" lang="en-US" altLang="zh-CN" dirty="0" smtClean="0">
                <a:solidFill>
                  <a:schemeClr val="tx1"/>
                </a:solidFill>
                <a:latin typeface="Times New Roman" pitchFamily="18" charset="0"/>
                <a:sym typeface="Symbol" pitchFamily="18" charset="2"/>
              </a:rPr>
              <a:t> </a:t>
            </a:r>
            <a:r>
              <a:rPr kumimoji="1" lang="en-US" altLang="zh-CN" dirty="0">
                <a:solidFill>
                  <a:schemeClr val="tx1"/>
                </a:solidFill>
                <a:latin typeface="Times New Roman" pitchFamily="18" charset="0"/>
                <a:sym typeface="Symbol" pitchFamily="18" charset="2"/>
              </a:rPr>
              <a:t>(</a:t>
            </a:r>
            <a:r>
              <a:rPr kumimoji="1" lang="zh-CN" altLang="en-US" dirty="0">
                <a:solidFill>
                  <a:schemeClr val="tx1"/>
                </a:solidFill>
                <a:latin typeface="Times New Roman" pitchFamily="18" charset="0"/>
                <a:sym typeface="Symbol" pitchFamily="18" charset="2"/>
              </a:rPr>
              <a:t>反</a:t>
            </a:r>
            <a:r>
              <a:rPr kumimoji="1" lang="en-US" altLang="zh-CN" dirty="0" smtClean="0">
                <a:solidFill>
                  <a:schemeClr val="tx1"/>
                </a:solidFill>
                <a:latin typeface="Times New Roman" pitchFamily="18" charset="0"/>
                <a:sym typeface="Symbol" pitchFamily="18" charset="2"/>
              </a:rPr>
              <a:t>)-</a:t>
            </a:r>
            <a:r>
              <a:rPr kumimoji="1" lang="en-US" altLang="zh-CN" dirty="0">
                <a:solidFill>
                  <a:schemeClr val="tx1"/>
                </a:solidFill>
                <a:latin typeface="Times New Roman" pitchFamily="18" charset="0"/>
                <a:sym typeface="Symbol" pitchFamily="18" charset="2"/>
              </a:rPr>
              <a:t> </a:t>
            </a:r>
            <a:r>
              <a:rPr kumimoji="1" lang="en-US" altLang="zh-CN" dirty="0" smtClean="0">
                <a:solidFill>
                  <a:schemeClr val="tx1"/>
                </a:solidFill>
                <a:latin typeface="Times New Roman" pitchFamily="18" charset="0"/>
                <a:sym typeface="Symbol" pitchFamily="18" charset="2"/>
              </a:rPr>
              <a:t></a:t>
            </a:r>
            <a:r>
              <a:rPr kumimoji="1" lang="en-US" altLang="zh-CN" baseline="-25000" dirty="0" smtClean="0">
                <a:solidFill>
                  <a:schemeClr val="tx1"/>
                </a:solidFill>
                <a:latin typeface="Times New Roman" pitchFamily="18" charset="0"/>
                <a:sym typeface="Symbol" pitchFamily="18" charset="2"/>
              </a:rPr>
              <a:t>i </a:t>
            </a:r>
            <a:r>
              <a:rPr kumimoji="1" lang="en-US" altLang="zh-CN" dirty="0" smtClean="0">
                <a:solidFill>
                  <a:schemeClr val="tx1"/>
                </a:solidFill>
                <a:latin typeface="Times New Roman" pitchFamily="18" charset="0"/>
                <a:sym typeface="Symbol" pitchFamily="18" charset="2"/>
              </a:rPr>
              <a:t></a:t>
            </a:r>
            <a:r>
              <a:rPr kumimoji="1" lang="en-US" altLang="zh-CN" baseline="-25000" dirty="0" smtClean="0">
                <a:solidFill>
                  <a:schemeClr val="tx1"/>
                </a:solidFill>
                <a:latin typeface="Times New Roman" pitchFamily="18" charset="0"/>
                <a:sym typeface="Symbol" pitchFamily="18" charset="2"/>
              </a:rPr>
              <a:t>c </a:t>
            </a:r>
            <a:r>
              <a:rPr kumimoji="1" lang="en-US" altLang="zh-CN" i="1" dirty="0" err="1">
                <a:solidFill>
                  <a:schemeClr val="tx1"/>
                </a:solidFill>
                <a:latin typeface="Times New Roman" pitchFamily="18" charset="0"/>
                <a:sym typeface="Symbol" pitchFamily="18" charset="2"/>
              </a:rPr>
              <a:t>H</a:t>
            </a:r>
            <a:r>
              <a:rPr kumimoji="1" lang="en-US" altLang="zh-CN" baseline="30000" dirty="0" err="1" smtClean="0">
                <a:solidFill>
                  <a:schemeClr val="tx1"/>
                </a:solidFill>
                <a:latin typeface="Times New Roman" pitchFamily="18" charset="0"/>
                <a:sym typeface="Symbol" pitchFamily="18" charset="2"/>
              </a:rPr>
              <a:t></a:t>
            </a:r>
            <a:r>
              <a:rPr kumimoji="1" lang="en-US" altLang="zh-CN" baseline="-25000" dirty="0" err="1" smtClean="0">
                <a:solidFill>
                  <a:schemeClr val="tx1"/>
                </a:solidFill>
                <a:latin typeface="Times New Roman" pitchFamily="18" charset="0"/>
                <a:sym typeface="Symbol" pitchFamily="18" charset="2"/>
              </a:rPr>
              <a:t>m</a:t>
            </a:r>
            <a:r>
              <a:rPr kumimoji="1" lang="en-US" altLang="zh-CN" dirty="0" smtClean="0">
                <a:solidFill>
                  <a:schemeClr val="tx1"/>
                </a:solidFill>
                <a:latin typeface="Times New Roman" pitchFamily="18" charset="0"/>
                <a:sym typeface="Symbol" pitchFamily="18" charset="2"/>
              </a:rPr>
              <a:t> </a:t>
            </a:r>
            <a:r>
              <a:rPr kumimoji="1" lang="en-US" altLang="zh-CN" dirty="0">
                <a:solidFill>
                  <a:schemeClr val="tx1"/>
                </a:solidFill>
                <a:latin typeface="Times New Roman" pitchFamily="18" charset="0"/>
                <a:sym typeface="Symbol" pitchFamily="18" charset="2"/>
              </a:rPr>
              <a:t>(</a:t>
            </a:r>
            <a:r>
              <a:rPr kumimoji="1" lang="zh-CN" altLang="en-US" dirty="0">
                <a:solidFill>
                  <a:schemeClr val="tx1"/>
                </a:solidFill>
                <a:latin typeface="Times New Roman" pitchFamily="18" charset="0"/>
                <a:sym typeface="Symbol" pitchFamily="18" charset="2"/>
              </a:rPr>
              <a:t>生</a:t>
            </a:r>
            <a:r>
              <a:rPr kumimoji="1" lang="en-US" altLang="zh-CN" dirty="0" smtClean="0">
                <a:solidFill>
                  <a:schemeClr val="tx1"/>
                </a:solidFill>
                <a:latin typeface="Times New Roman" pitchFamily="18" charset="0"/>
                <a:sym typeface="Symbol" pitchFamily="18" charset="2"/>
              </a:rPr>
              <a:t>)</a:t>
            </a:r>
            <a:endParaRPr kumimoji="1" lang="en-US" altLang="zh-CN" dirty="0">
              <a:solidFill>
                <a:schemeClr val="tx1"/>
              </a:solidFill>
              <a:latin typeface="Times New Roman" pitchFamily="18" charset="0"/>
              <a:sym typeface="Symbol" pitchFamily="18" charset="2"/>
            </a:endParaRPr>
          </a:p>
        </p:txBody>
      </p:sp>
    </p:spTree>
    <p:extLst>
      <p:ext uri="{BB962C8B-B14F-4D97-AF65-F5344CB8AC3E}">
        <p14:creationId xmlns:p14="http://schemas.microsoft.com/office/powerpoint/2010/main" val="2267102863"/>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3"/>
          <p:cNvSpPr>
            <a:spLocks noGrp="1" noRot="1" noChangeArrowheads="1"/>
          </p:cNvSpPr>
          <p:nvPr>
            <p:ph idx="1"/>
          </p:nvPr>
        </p:nvSpPr>
        <p:spPr>
          <a:xfrm>
            <a:off x="539552" y="1340768"/>
            <a:ext cx="8064896" cy="4752528"/>
          </a:xfrm>
        </p:spPr>
        <p:txBody>
          <a:bodyPr/>
          <a:lstStyle/>
          <a:p>
            <a:pPr algn="just">
              <a:lnSpc>
                <a:spcPct val="110000"/>
              </a:lnSpc>
            </a:pPr>
            <a:r>
              <a:rPr lang="zh-CN" altLang="en-US" sz="2800" dirty="0" smtClean="0">
                <a:solidFill>
                  <a:srgbClr val="000000"/>
                </a:solidFill>
                <a:ea typeface="黑体" pitchFamily="2" charset="-122"/>
                <a:cs typeface="Arial" charset="0"/>
              </a:rPr>
              <a:t>了解自发过程</a:t>
            </a:r>
            <a:r>
              <a:rPr lang="zh-CN" altLang="en-US" sz="2800" dirty="0">
                <a:solidFill>
                  <a:srgbClr val="000000"/>
                </a:solidFill>
                <a:ea typeface="黑体" pitchFamily="2" charset="-122"/>
                <a:cs typeface="Arial" charset="0"/>
              </a:rPr>
              <a:t>的</a:t>
            </a:r>
            <a:r>
              <a:rPr lang="zh-CN" altLang="en-US" sz="2800" dirty="0" smtClean="0">
                <a:solidFill>
                  <a:srgbClr val="000000"/>
                </a:solidFill>
                <a:ea typeface="黑体" pitchFamily="2" charset="-122"/>
                <a:cs typeface="Arial" charset="0"/>
              </a:rPr>
              <a:t>概念、</a:t>
            </a:r>
            <a:r>
              <a:rPr lang="zh-CN" altLang="en-US" sz="2800" b="1" dirty="0" smtClean="0">
                <a:solidFill>
                  <a:srgbClr val="000000"/>
                </a:solidFill>
                <a:latin typeface="Times New Roman" pitchFamily="18" charset="0"/>
              </a:rPr>
              <a:t>自发过程</a:t>
            </a:r>
            <a:r>
              <a:rPr lang="zh-CN" altLang="en-US" sz="2800" b="1" dirty="0">
                <a:solidFill>
                  <a:srgbClr val="000000"/>
                </a:solidFill>
                <a:latin typeface="Times New Roman" pitchFamily="18" charset="0"/>
              </a:rPr>
              <a:t>的特征 </a:t>
            </a:r>
            <a:endParaRPr lang="en-US" altLang="zh-CN" sz="2800" b="1" dirty="0" smtClean="0">
              <a:solidFill>
                <a:srgbClr val="000000"/>
              </a:solidFill>
              <a:latin typeface="Times New Roman" pitchFamily="18" charset="0"/>
            </a:endParaRPr>
          </a:p>
          <a:p>
            <a:pPr algn="just">
              <a:lnSpc>
                <a:spcPct val="110000"/>
              </a:lnSpc>
            </a:pPr>
            <a:r>
              <a:rPr lang="zh-CN" altLang="en-US" sz="2800" b="1" dirty="0" smtClean="0">
                <a:solidFill>
                  <a:srgbClr val="000000"/>
                </a:solidFill>
                <a:latin typeface="Times New Roman" pitchFamily="18" charset="0"/>
              </a:rPr>
              <a:t>了解混乱度的概念，熵的定义，熵的物理意义</a:t>
            </a:r>
            <a:endParaRPr lang="en-US" altLang="zh-CN" sz="2800" b="1" dirty="0" smtClean="0">
              <a:solidFill>
                <a:srgbClr val="000000"/>
              </a:solidFill>
              <a:latin typeface="Times New Roman" pitchFamily="18" charset="0"/>
            </a:endParaRPr>
          </a:p>
          <a:p>
            <a:pPr algn="just">
              <a:lnSpc>
                <a:spcPct val="110000"/>
              </a:lnSpc>
            </a:pPr>
            <a:r>
              <a:rPr lang="zh-CN" altLang="en-US" sz="2800" b="1" dirty="0" smtClean="0">
                <a:solidFill>
                  <a:srgbClr val="000000"/>
                </a:solidFill>
                <a:latin typeface="Times New Roman" pitchFamily="18" charset="0"/>
              </a:rPr>
              <a:t>了解热力学第二定律、第三定律</a:t>
            </a:r>
            <a:endParaRPr lang="en-US" altLang="zh-CN" sz="2800" b="1" dirty="0" smtClean="0">
              <a:solidFill>
                <a:srgbClr val="000000"/>
              </a:solidFill>
              <a:latin typeface="Times New Roman" pitchFamily="18" charset="0"/>
            </a:endParaRPr>
          </a:p>
          <a:p>
            <a:pPr algn="just">
              <a:lnSpc>
                <a:spcPct val="110000"/>
              </a:lnSpc>
            </a:pPr>
            <a:r>
              <a:rPr lang="zh-CN" altLang="en-US" sz="2800" b="1" dirty="0" smtClean="0">
                <a:solidFill>
                  <a:srgbClr val="000000"/>
                </a:solidFill>
                <a:latin typeface="Times New Roman" pitchFamily="18" charset="0"/>
              </a:rPr>
              <a:t>掌握焓判据、熵判据</a:t>
            </a:r>
            <a:endParaRPr lang="en-US" altLang="zh-CN" sz="2800" b="1" dirty="0" smtClean="0">
              <a:solidFill>
                <a:srgbClr val="000000"/>
              </a:solidFill>
              <a:latin typeface="Times New Roman" pitchFamily="18" charset="0"/>
            </a:endParaRPr>
          </a:p>
          <a:p>
            <a:pPr algn="just">
              <a:lnSpc>
                <a:spcPct val="110000"/>
              </a:lnSpc>
            </a:pPr>
            <a:r>
              <a:rPr lang="zh-CN" altLang="en-US" sz="2800" b="1" dirty="0" smtClean="0">
                <a:solidFill>
                  <a:srgbClr val="000000"/>
                </a:solidFill>
                <a:latin typeface="Times New Roman" pitchFamily="18" charset="0"/>
              </a:rPr>
              <a:t>熟悉规定熵的概念，掌握化学反应熵的计算</a:t>
            </a:r>
            <a:endParaRPr lang="en-US" altLang="zh-CN" sz="2800" b="1" dirty="0" smtClean="0">
              <a:solidFill>
                <a:srgbClr val="000000"/>
              </a:solidFill>
              <a:latin typeface="Times New Roman" pitchFamily="18" charset="0"/>
            </a:endParaRPr>
          </a:p>
          <a:p>
            <a:pPr algn="just">
              <a:lnSpc>
                <a:spcPct val="110000"/>
              </a:lnSpc>
            </a:pPr>
            <a:r>
              <a:rPr lang="zh-CN" altLang="en-US" sz="2800" b="1" dirty="0">
                <a:solidFill>
                  <a:srgbClr val="000000"/>
                </a:solidFill>
                <a:latin typeface="Times New Roman" pitchFamily="18" charset="0"/>
              </a:rPr>
              <a:t>掌握吉布斯自由能概念，</a:t>
            </a:r>
            <a:r>
              <a:rPr lang="zh-CN" altLang="en-US" sz="2800" b="1" dirty="0" smtClean="0">
                <a:solidFill>
                  <a:srgbClr val="000000"/>
                </a:solidFill>
                <a:latin typeface="Times New Roman" pitchFamily="18" charset="0"/>
              </a:rPr>
              <a:t>吉布斯自由能计算公式</a:t>
            </a:r>
            <a:endParaRPr lang="en-US" altLang="zh-CN" sz="2800" b="1" dirty="0" smtClean="0">
              <a:solidFill>
                <a:srgbClr val="000000"/>
              </a:solidFill>
              <a:latin typeface="Times New Roman" pitchFamily="18" charset="0"/>
            </a:endParaRPr>
          </a:p>
          <a:p>
            <a:pPr algn="just">
              <a:lnSpc>
                <a:spcPct val="110000"/>
              </a:lnSpc>
            </a:pPr>
            <a:r>
              <a:rPr lang="zh-CN" altLang="en-US" sz="2800" b="1" dirty="0">
                <a:solidFill>
                  <a:srgbClr val="000000"/>
                </a:solidFill>
                <a:latin typeface="Times New Roman" pitchFamily="18" charset="0"/>
              </a:rPr>
              <a:t>掌握</a:t>
            </a:r>
            <a:r>
              <a:rPr lang="zh-CN" altLang="en-US" sz="2800" b="1" dirty="0" smtClean="0">
                <a:solidFill>
                  <a:srgbClr val="000000"/>
                </a:solidFill>
                <a:latin typeface="Times New Roman" pitchFamily="18" charset="0"/>
              </a:rPr>
              <a:t>吉布斯自由能判据的应用</a:t>
            </a:r>
            <a:endParaRPr lang="en-US" altLang="zh-CN" sz="2800" b="1" dirty="0" smtClean="0">
              <a:solidFill>
                <a:srgbClr val="000000"/>
              </a:solidFill>
              <a:latin typeface="Times New Roman" pitchFamily="18" charset="0"/>
            </a:endParaRPr>
          </a:p>
          <a:p>
            <a:pPr algn="just">
              <a:lnSpc>
                <a:spcPct val="110000"/>
              </a:lnSpc>
            </a:pPr>
            <a:endParaRPr lang="en-US" altLang="zh-CN" sz="2800" b="1" dirty="0" smtClean="0">
              <a:solidFill>
                <a:srgbClr val="000000"/>
              </a:solidFill>
              <a:latin typeface="Times New Roman" pitchFamily="18" charset="0"/>
            </a:endParaRPr>
          </a:p>
          <a:p>
            <a:pPr algn="just">
              <a:lnSpc>
                <a:spcPct val="110000"/>
              </a:lnSpc>
            </a:pPr>
            <a:endParaRPr lang="en-US" altLang="zh-CN" sz="2800" b="1" dirty="0" smtClean="0">
              <a:solidFill>
                <a:srgbClr val="000000"/>
              </a:solidFill>
              <a:latin typeface="Times New Roman" pitchFamily="18" charset="0"/>
            </a:endParaRPr>
          </a:p>
          <a:p>
            <a:pPr algn="just">
              <a:lnSpc>
                <a:spcPct val="110000"/>
              </a:lnSpc>
            </a:pPr>
            <a:endParaRPr lang="en-US" altLang="zh-CN" sz="2800" b="1" dirty="0" smtClean="0">
              <a:solidFill>
                <a:srgbClr val="000000"/>
              </a:solidFill>
              <a:latin typeface="Times New Roman" pitchFamily="18" charset="0"/>
            </a:endParaRPr>
          </a:p>
          <a:p>
            <a:pPr algn="just">
              <a:lnSpc>
                <a:spcPct val="110000"/>
              </a:lnSpc>
            </a:pPr>
            <a:endParaRPr lang="zh-CN" altLang="en-US" sz="2800" b="1" dirty="0">
              <a:solidFill>
                <a:srgbClr val="000000"/>
              </a:solidFill>
              <a:latin typeface="Times New Roman" pitchFamily="18" charset="0"/>
            </a:endParaRPr>
          </a:p>
        </p:txBody>
      </p:sp>
      <p:sp>
        <p:nvSpPr>
          <p:cNvPr id="28689" name="Rectangle 17"/>
          <p:cNvSpPr>
            <a:spLocks noRot="1" noChangeArrowheads="1"/>
          </p:cNvSpPr>
          <p:nvPr/>
        </p:nvSpPr>
        <p:spPr bwMode="auto">
          <a:xfrm>
            <a:off x="611188" y="1268413"/>
            <a:ext cx="764698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endParaRPr lang="en-US" altLang="zh-CN" sz="3200" dirty="0" smtClean="0">
              <a:solidFill>
                <a:srgbClr val="FF0000"/>
              </a:solidFill>
              <a:latin typeface="黑体" pitchFamily="2" charset="-122"/>
              <a:ea typeface="黑体" pitchFamily="2" charset="-122"/>
            </a:endParaRPr>
          </a:p>
        </p:txBody>
      </p:sp>
      <p:sp>
        <p:nvSpPr>
          <p:cNvPr id="28691" name="Rectangle 19"/>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lvl="0"/>
            <a:r>
              <a:rPr lang="en-US" altLang="zh-CN" sz="4000" dirty="0">
                <a:latin typeface="Times New Roman" pitchFamily="18" charset="0"/>
                <a:ea typeface="黑体" pitchFamily="2" charset="-122"/>
              </a:rPr>
              <a:t>2.4</a:t>
            </a:r>
            <a:r>
              <a:rPr lang="en-US" altLang="zh-CN" sz="4000" dirty="0">
                <a:latin typeface="黑体" pitchFamily="2" charset="-122"/>
                <a:ea typeface="黑体" pitchFamily="2" charset="-122"/>
              </a:rPr>
              <a:t> </a:t>
            </a:r>
            <a:r>
              <a:rPr lang="zh-CN" altLang="en-US" sz="4000" dirty="0">
                <a:latin typeface="黑体" pitchFamily="2" charset="-122"/>
                <a:ea typeface="黑体" pitchFamily="2" charset="-122"/>
              </a:rPr>
              <a:t>化学反应的</a:t>
            </a:r>
            <a:r>
              <a:rPr lang="zh-CN" altLang="en-US" sz="4000" dirty="0" smtClean="0">
                <a:latin typeface="黑体" pitchFamily="2" charset="-122"/>
                <a:ea typeface="黑体" pitchFamily="2" charset="-122"/>
              </a:rPr>
              <a:t>方向</a:t>
            </a:r>
            <a:r>
              <a:rPr lang="zh-CN" altLang="en-US" sz="3200" dirty="0">
                <a:solidFill>
                  <a:srgbClr val="FF0000"/>
                </a:solidFill>
                <a:latin typeface="黑体" pitchFamily="2" charset="-122"/>
                <a:ea typeface="黑体" pitchFamily="2" charset="-122"/>
              </a:rPr>
              <a:t>（线上自主学习</a:t>
            </a:r>
            <a:r>
              <a:rPr lang="zh-CN" altLang="en-US" sz="3200" dirty="0" smtClean="0">
                <a:solidFill>
                  <a:srgbClr val="FF0000"/>
                </a:solidFill>
                <a:latin typeface="黑体" pitchFamily="2" charset="-122"/>
                <a:ea typeface="黑体" pitchFamily="2" charset="-122"/>
              </a:rPr>
              <a:t>）</a:t>
            </a:r>
            <a:endParaRPr lang="zh-CN" altLang="en-US" sz="4000" b="0" dirty="0">
              <a:latin typeface="黑体" pitchFamily="2" charset="-122"/>
              <a:ea typeface="黑体" pitchFamily="2" charset="-122"/>
            </a:endParaRPr>
          </a:p>
        </p:txBody>
      </p:sp>
      <p:sp>
        <p:nvSpPr>
          <p:cNvPr id="28692"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Rot="1" noChangeArrowheads="1"/>
          </p:cNvSpPr>
          <p:nvPr>
            <p:ph idx="1"/>
          </p:nvPr>
        </p:nvSpPr>
        <p:spPr>
          <a:xfrm>
            <a:off x="539552" y="2132856"/>
            <a:ext cx="8064896" cy="3960440"/>
          </a:xfrm>
        </p:spPr>
        <p:txBody>
          <a:bodyPr/>
          <a:lstStyle/>
          <a:p>
            <a:r>
              <a:rPr lang="zh-CN" altLang="zh-CN" sz="2800" b="1" dirty="0" smtClean="0">
                <a:solidFill>
                  <a:srgbClr val="000000"/>
                </a:solidFill>
              </a:rPr>
              <a:t>主线</a:t>
            </a:r>
            <a:r>
              <a:rPr lang="zh-CN" altLang="zh-CN" sz="2800" b="1" dirty="0">
                <a:solidFill>
                  <a:srgbClr val="000000"/>
                </a:solidFill>
              </a:rPr>
              <a:t>：自发过程</a:t>
            </a:r>
            <a:r>
              <a:rPr lang="en-US" altLang="zh-CN" sz="2800" b="1" dirty="0">
                <a:solidFill>
                  <a:srgbClr val="000000"/>
                </a:solidFill>
                <a:sym typeface="Wingdings"/>
              </a:rPr>
              <a:t></a:t>
            </a:r>
            <a:r>
              <a:rPr lang="zh-CN" altLang="zh-CN" sz="2800" b="1" dirty="0">
                <a:solidFill>
                  <a:srgbClr val="000000"/>
                </a:solidFill>
              </a:rPr>
              <a:t>化学反应自发过程</a:t>
            </a:r>
            <a:r>
              <a:rPr lang="en-US" altLang="zh-CN" sz="2800" b="1" dirty="0">
                <a:solidFill>
                  <a:srgbClr val="000000"/>
                </a:solidFill>
                <a:sym typeface="Wingdings"/>
              </a:rPr>
              <a:t></a:t>
            </a:r>
            <a:r>
              <a:rPr lang="zh-CN" altLang="zh-CN" sz="2800" b="1" dirty="0">
                <a:solidFill>
                  <a:srgbClr val="000000"/>
                </a:solidFill>
              </a:rPr>
              <a:t>自发过程预判</a:t>
            </a:r>
            <a:r>
              <a:rPr lang="en-US" altLang="zh-CN" sz="2800" b="1" dirty="0">
                <a:solidFill>
                  <a:srgbClr val="000000"/>
                </a:solidFill>
                <a:sym typeface="Wingdings"/>
              </a:rPr>
              <a:t></a:t>
            </a:r>
            <a:r>
              <a:rPr lang="zh-CN" altLang="zh-CN" sz="2800" b="1" dirty="0">
                <a:solidFill>
                  <a:srgbClr val="000000"/>
                </a:solidFill>
              </a:rPr>
              <a:t>自发过程的判据（焓判据，熵判据，吉布斯自由能判据）；</a:t>
            </a:r>
          </a:p>
          <a:p>
            <a:r>
              <a:rPr lang="zh-CN" altLang="zh-CN" sz="2800" b="1" dirty="0">
                <a:solidFill>
                  <a:srgbClr val="000000"/>
                </a:solidFill>
              </a:rPr>
              <a:t>思考：自然界自发过程原因？一般化学反应的自发原因？冰自动化成水？水在低温下自动结冰？</a:t>
            </a:r>
          </a:p>
          <a:p>
            <a:r>
              <a:rPr lang="zh-CN" altLang="zh-CN" sz="2800" b="1" dirty="0">
                <a:solidFill>
                  <a:srgbClr val="000000"/>
                </a:solidFill>
              </a:rPr>
              <a:t>重点：吉布斯自由能判据应用。</a:t>
            </a:r>
          </a:p>
          <a:p>
            <a:pPr algn="just">
              <a:lnSpc>
                <a:spcPct val="110000"/>
              </a:lnSpc>
            </a:pPr>
            <a:endParaRPr lang="en-US" altLang="zh-CN" sz="2800" b="1" dirty="0" smtClean="0">
              <a:solidFill>
                <a:srgbClr val="000000"/>
              </a:solidFill>
              <a:latin typeface="Times New Roman" pitchFamily="18" charset="0"/>
            </a:endParaRPr>
          </a:p>
          <a:p>
            <a:pPr algn="just">
              <a:lnSpc>
                <a:spcPct val="110000"/>
              </a:lnSpc>
            </a:pPr>
            <a:endParaRPr lang="en-US" altLang="zh-CN" sz="2800" b="1" dirty="0" smtClean="0">
              <a:solidFill>
                <a:srgbClr val="000000"/>
              </a:solidFill>
              <a:latin typeface="Times New Roman" pitchFamily="18" charset="0"/>
            </a:endParaRPr>
          </a:p>
          <a:p>
            <a:pPr algn="just">
              <a:lnSpc>
                <a:spcPct val="110000"/>
              </a:lnSpc>
            </a:pPr>
            <a:endParaRPr lang="en-US" altLang="zh-CN" sz="2800" b="1" dirty="0" smtClean="0">
              <a:solidFill>
                <a:srgbClr val="000000"/>
              </a:solidFill>
              <a:latin typeface="Times New Roman" pitchFamily="18" charset="0"/>
            </a:endParaRPr>
          </a:p>
          <a:p>
            <a:pPr algn="just">
              <a:lnSpc>
                <a:spcPct val="110000"/>
              </a:lnSpc>
            </a:pPr>
            <a:endParaRPr lang="zh-CN" altLang="en-US" sz="2800" b="1" dirty="0">
              <a:solidFill>
                <a:srgbClr val="000000"/>
              </a:solidFill>
              <a:latin typeface="Times New Roman" pitchFamily="18" charset="0"/>
            </a:endParaRPr>
          </a:p>
        </p:txBody>
      </p:sp>
      <p:sp>
        <p:nvSpPr>
          <p:cNvPr id="28689" name="Rectangle 17"/>
          <p:cNvSpPr>
            <a:spLocks noRot="1" noChangeArrowheads="1"/>
          </p:cNvSpPr>
          <p:nvPr/>
        </p:nvSpPr>
        <p:spPr bwMode="auto">
          <a:xfrm>
            <a:off x="611188" y="1268413"/>
            <a:ext cx="764698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endParaRPr lang="en-US" altLang="zh-CN" sz="3200" dirty="0" smtClean="0">
              <a:solidFill>
                <a:srgbClr val="FF0000"/>
              </a:solidFill>
              <a:latin typeface="黑体" pitchFamily="2" charset="-122"/>
              <a:ea typeface="黑体" pitchFamily="2" charset="-122"/>
            </a:endParaRPr>
          </a:p>
        </p:txBody>
      </p:sp>
      <p:sp>
        <p:nvSpPr>
          <p:cNvPr id="28691" name="Rectangle 19"/>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lvl="0"/>
            <a:r>
              <a:rPr lang="en-US" altLang="zh-CN" sz="4000" dirty="0">
                <a:latin typeface="Times New Roman" pitchFamily="18" charset="0"/>
                <a:ea typeface="黑体" pitchFamily="2" charset="-122"/>
              </a:rPr>
              <a:t>2.4</a:t>
            </a:r>
            <a:r>
              <a:rPr lang="en-US" altLang="zh-CN" sz="4000" dirty="0">
                <a:latin typeface="黑体" pitchFamily="2" charset="-122"/>
                <a:ea typeface="黑体" pitchFamily="2" charset="-122"/>
              </a:rPr>
              <a:t> </a:t>
            </a:r>
            <a:r>
              <a:rPr lang="zh-CN" altLang="en-US" sz="4000" dirty="0">
                <a:latin typeface="黑体" pitchFamily="2" charset="-122"/>
                <a:ea typeface="黑体" pitchFamily="2" charset="-122"/>
              </a:rPr>
              <a:t>化学反应的</a:t>
            </a:r>
            <a:r>
              <a:rPr lang="zh-CN" altLang="en-US" sz="4000" dirty="0" smtClean="0">
                <a:latin typeface="黑体" pitchFamily="2" charset="-122"/>
                <a:ea typeface="黑体" pitchFamily="2" charset="-122"/>
              </a:rPr>
              <a:t>方向</a:t>
            </a:r>
            <a:r>
              <a:rPr lang="zh-CN" altLang="en-US" sz="3200" dirty="0">
                <a:solidFill>
                  <a:srgbClr val="FF0000"/>
                </a:solidFill>
                <a:latin typeface="黑体" pitchFamily="2" charset="-122"/>
                <a:ea typeface="黑体" pitchFamily="2" charset="-122"/>
              </a:rPr>
              <a:t>（线上自主学习</a:t>
            </a:r>
            <a:r>
              <a:rPr lang="zh-CN" altLang="en-US" sz="3200" dirty="0" smtClean="0">
                <a:solidFill>
                  <a:srgbClr val="FF0000"/>
                </a:solidFill>
                <a:latin typeface="黑体" pitchFamily="2" charset="-122"/>
                <a:ea typeface="黑体" pitchFamily="2" charset="-122"/>
              </a:rPr>
              <a:t>）</a:t>
            </a:r>
            <a:endParaRPr lang="zh-CN" altLang="en-US" sz="4000" b="0" dirty="0">
              <a:latin typeface="黑体" pitchFamily="2" charset="-122"/>
              <a:ea typeface="黑体" pitchFamily="2" charset="-122"/>
            </a:endParaRPr>
          </a:p>
        </p:txBody>
      </p:sp>
      <p:sp>
        <p:nvSpPr>
          <p:cNvPr id="28692"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2" name="矩形 1"/>
          <p:cNvSpPr/>
          <p:nvPr/>
        </p:nvSpPr>
        <p:spPr>
          <a:xfrm>
            <a:off x="2895959" y="1341062"/>
            <a:ext cx="3077444" cy="584775"/>
          </a:xfrm>
          <a:prstGeom prst="rect">
            <a:avLst/>
          </a:prstGeom>
        </p:spPr>
        <p:txBody>
          <a:bodyPr wrap="square">
            <a:spAutoFit/>
          </a:bodyPr>
          <a:lstStyle/>
          <a:p>
            <a:pPr lvl="0">
              <a:spcBef>
                <a:spcPct val="20000"/>
              </a:spcBef>
              <a:buClr>
                <a:srgbClr val="CC0066"/>
              </a:buClr>
              <a:buSzPct val="70000"/>
            </a:pPr>
            <a:r>
              <a:rPr lang="zh-CN" altLang="zh-CN" sz="3200" u="sng" kern="0" dirty="0">
                <a:latin typeface="Arial"/>
                <a:ea typeface="宋体"/>
              </a:rPr>
              <a:t>线上学习提纲</a:t>
            </a:r>
          </a:p>
        </p:txBody>
      </p:sp>
    </p:spTree>
    <p:extLst>
      <p:ext uri="{BB962C8B-B14F-4D97-AF65-F5344CB8AC3E}">
        <p14:creationId xmlns:p14="http://schemas.microsoft.com/office/powerpoint/2010/main" val="34649512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circle(in)">
                                      <p:cBhvr>
                                        <p:cTn id="7" dur="20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circle(in)">
                                      <p:cBhvr>
                                        <p:cTn id="12" dur="20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circle(in)">
                                      <p:cBhvr>
                                        <p:cTn id="17" dur="20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Rot="1" noChangeArrowheads="1"/>
          </p:cNvSpPr>
          <p:nvPr>
            <p:ph idx="1"/>
          </p:nvPr>
        </p:nvSpPr>
        <p:spPr>
          <a:xfrm>
            <a:off x="454025" y="1520824"/>
            <a:ext cx="8280400" cy="3743325"/>
          </a:xfrm>
        </p:spPr>
        <p:txBody>
          <a:bodyPr/>
          <a:lstStyle/>
          <a:p>
            <a:pPr algn="just">
              <a:lnSpc>
                <a:spcPct val="110000"/>
              </a:lnSpc>
            </a:pPr>
            <a:r>
              <a:rPr lang="zh-CN" altLang="en-US" sz="2800" b="1" dirty="0">
                <a:solidFill>
                  <a:srgbClr val="000000"/>
                </a:solidFill>
                <a:latin typeface="Times New Roman" pitchFamily="18" charset="0"/>
              </a:rPr>
              <a:t>日常生活中可以看到许多自然发生的变化。</a:t>
            </a:r>
          </a:p>
          <a:p>
            <a:pPr algn="just">
              <a:lnSpc>
                <a:spcPct val="110000"/>
              </a:lnSpc>
              <a:buFont typeface="Wingdings" pitchFamily="2" charset="2"/>
              <a:buNone/>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）有温差的物体接触</a:t>
            </a:r>
          </a:p>
          <a:p>
            <a:pPr algn="just">
              <a:lnSpc>
                <a:spcPct val="110000"/>
              </a:lnSpc>
              <a:buFont typeface="Wingdings" pitchFamily="2" charset="2"/>
              <a:buNone/>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）有压力差的气体</a:t>
            </a:r>
          </a:p>
          <a:p>
            <a:pPr algn="just">
              <a:lnSpc>
                <a:spcPct val="110000"/>
              </a:lnSpc>
              <a:buFont typeface="Wingdings" pitchFamily="2" charset="2"/>
              <a:buNone/>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3</a:t>
            </a:r>
            <a:r>
              <a:rPr lang="zh-CN" altLang="en-US" sz="2800" b="1" dirty="0">
                <a:solidFill>
                  <a:srgbClr val="000000"/>
                </a:solidFill>
                <a:latin typeface="Times New Roman" pitchFamily="18" charset="0"/>
              </a:rPr>
              <a:t>）有浓度差的溶液相接触   </a:t>
            </a:r>
          </a:p>
          <a:p>
            <a:pPr algn="just">
              <a:lnSpc>
                <a:spcPct val="110000"/>
              </a:lnSpc>
              <a:buFont typeface="Wingdings" pitchFamily="2" charset="2"/>
              <a:buNone/>
            </a:pP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4</a:t>
            </a:r>
            <a:r>
              <a:rPr lang="zh-CN" altLang="en-US" sz="2800" b="1" dirty="0">
                <a:solidFill>
                  <a:srgbClr val="000000"/>
                </a:solidFill>
                <a:latin typeface="Times New Roman" pitchFamily="18" charset="0"/>
              </a:rPr>
              <a:t>）盐酸与氢氧化钠放在一起</a:t>
            </a:r>
          </a:p>
        </p:txBody>
      </p:sp>
      <p:sp>
        <p:nvSpPr>
          <p:cNvPr id="28676" name="AutoShape 4"/>
          <p:cNvSpPr>
            <a:spLocks noChangeArrowheads="1"/>
          </p:cNvSpPr>
          <p:nvPr/>
        </p:nvSpPr>
        <p:spPr bwMode="auto">
          <a:xfrm>
            <a:off x="4427538" y="2206129"/>
            <a:ext cx="863600" cy="358775"/>
          </a:xfrm>
          <a:prstGeom prst="rightArrow">
            <a:avLst>
              <a:gd name="adj1" fmla="val 50000"/>
              <a:gd name="adj2" fmla="val 60177"/>
            </a:avLst>
          </a:prstGeom>
          <a:solidFill>
            <a:srgbClr val="CCCCFF"/>
          </a:solidFill>
          <a:ln w="9525" algn="ctr">
            <a:solidFill>
              <a:srgbClr val="000000"/>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28677" name="AutoShape 5"/>
          <p:cNvSpPr>
            <a:spLocks noChangeArrowheads="1"/>
          </p:cNvSpPr>
          <p:nvPr/>
        </p:nvSpPr>
        <p:spPr bwMode="auto">
          <a:xfrm>
            <a:off x="4067175" y="2780928"/>
            <a:ext cx="863600" cy="358775"/>
          </a:xfrm>
          <a:prstGeom prst="rightArrow">
            <a:avLst>
              <a:gd name="adj1" fmla="val 50000"/>
              <a:gd name="adj2" fmla="val 60177"/>
            </a:avLst>
          </a:prstGeom>
          <a:solidFill>
            <a:srgbClr val="CCCCFF"/>
          </a:solidFill>
          <a:ln w="9525" algn="ctr">
            <a:solidFill>
              <a:srgbClr val="000000"/>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28678" name="AutoShape 6"/>
          <p:cNvSpPr>
            <a:spLocks noChangeArrowheads="1"/>
          </p:cNvSpPr>
          <p:nvPr/>
        </p:nvSpPr>
        <p:spPr bwMode="auto">
          <a:xfrm>
            <a:off x="5076825" y="3284984"/>
            <a:ext cx="863600" cy="358775"/>
          </a:xfrm>
          <a:prstGeom prst="rightArrow">
            <a:avLst>
              <a:gd name="adj1" fmla="val 50000"/>
              <a:gd name="adj2" fmla="val 60177"/>
            </a:avLst>
          </a:prstGeom>
          <a:solidFill>
            <a:srgbClr val="CCCCFF"/>
          </a:solidFill>
          <a:ln w="9525" algn="ctr">
            <a:solidFill>
              <a:srgbClr val="000000"/>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28683" name="Rectangle 11"/>
          <p:cNvSpPr>
            <a:spLocks noChangeArrowheads="1"/>
          </p:cNvSpPr>
          <p:nvPr/>
        </p:nvSpPr>
        <p:spPr bwMode="auto">
          <a:xfrm>
            <a:off x="5508625" y="2132856"/>
            <a:ext cx="1657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zh-CN" altLang="en-US" dirty="0">
                <a:solidFill>
                  <a:schemeClr val="tx1"/>
                </a:solidFill>
                <a:latin typeface="Times New Roman" pitchFamily="18" charset="0"/>
              </a:rPr>
              <a:t>热平衡</a:t>
            </a:r>
            <a:endParaRPr kumimoji="1" lang="zh-CN" altLang="en-US" dirty="0">
              <a:latin typeface="Times New Roman" pitchFamily="18" charset="0"/>
            </a:endParaRPr>
          </a:p>
        </p:txBody>
      </p:sp>
      <p:sp>
        <p:nvSpPr>
          <p:cNvPr id="28684" name="Rectangle 12"/>
          <p:cNvSpPr>
            <a:spLocks noChangeArrowheads="1"/>
          </p:cNvSpPr>
          <p:nvPr/>
        </p:nvSpPr>
        <p:spPr bwMode="auto">
          <a:xfrm>
            <a:off x="5148263" y="2708920"/>
            <a:ext cx="16557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zh-CN" altLang="en-US" dirty="0">
                <a:solidFill>
                  <a:schemeClr val="tx1"/>
                </a:solidFill>
                <a:latin typeface="Times New Roman" pitchFamily="18" charset="0"/>
              </a:rPr>
              <a:t>压力平衡</a:t>
            </a:r>
            <a:endParaRPr kumimoji="1" lang="zh-CN" altLang="en-US" dirty="0">
              <a:latin typeface="Times New Roman" pitchFamily="18" charset="0"/>
            </a:endParaRPr>
          </a:p>
        </p:txBody>
      </p:sp>
      <p:sp>
        <p:nvSpPr>
          <p:cNvPr id="28685" name="Rectangle 13"/>
          <p:cNvSpPr>
            <a:spLocks noChangeArrowheads="1"/>
          </p:cNvSpPr>
          <p:nvPr/>
        </p:nvSpPr>
        <p:spPr bwMode="auto">
          <a:xfrm>
            <a:off x="6084888" y="3212976"/>
            <a:ext cx="16557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kumimoji="1" lang="zh-CN" altLang="en-US" dirty="0">
                <a:solidFill>
                  <a:schemeClr val="tx1"/>
                </a:solidFill>
                <a:latin typeface="Times New Roman" pitchFamily="18" charset="0"/>
              </a:rPr>
              <a:t>物质平衡</a:t>
            </a:r>
            <a:endParaRPr kumimoji="1" lang="zh-CN" altLang="en-US" dirty="0">
              <a:latin typeface="Times New Roman" pitchFamily="18" charset="0"/>
            </a:endParaRPr>
          </a:p>
        </p:txBody>
      </p:sp>
      <p:sp>
        <p:nvSpPr>
          <p:cNvPr id="28686" name="Rectangle 14"/>
          <p:cNvSpPr>
            <a:spLocks noChangeArrowheads="1"/>
          </p:cNvSpPr>
          <p:nvPr/>
        </p:nvSpPr>
        <p:spPr bwMode="auto">
          <a:xfrm>
            <a:off x="3924300" y="4365104"/>
            <a:ext cx="388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hlink"/>
              </a:buClr>
              <a:buSzPct val="70000"/>
              <a:buFont typeface="Wingdings" pitchFamily="2" charset="2"/>
              <a:buNone/>
            </a:pPr>
            <a:r>
              <a:rPr lang="zh-CN" altLang="en-US" dirty="0">
                <a:solidFill>
                  <a:schemeClr val="tx1"/>
                </a:solidFill>
              </a:rPr>
              <a:t>自动生成氯化钠和水</a:t>
            </a:r>
            <a:endParaRPr kumimoji="1" lang="zh-CN" altLang="en-US" dirty="0">
              <a:latin typeface="Times New Roman" pitchFamily="18" charset="0"/>
            </a:endParaRPr>
          </a:p>
        </p:txBody>
      </p:sp>
      <p:sp>
        <p:nvSpPr>
          <p:cNvPr id="28687" name="AutoShape 15"/>
          <p:cNvSpPr>
            <a:spLocks noChangeArrowheads="1"/>
          </p:cNvSpPr>
          <p:nvPr/>
        </p:nvSpPr>
        <p:spPr bwMode="auto">
          <a:xfrm>
            <a:off x="2916238" y="4437112"/>
            <a:ext cx="863600" cy="358775"/>
          </a:xfrm>
          <a:prstGeom prst="rightArrow">
            <a:avLst>
              <a:gd name="adj1" fmla="val 50000"/>
              <a:gd name="adj2" fmla="val 60177"/>
            </a:avLst>
          </a:prstGeom>
          <a:solidFill>
            <a:srgbClr val="CCCCFF"/>
          </a:solidFill>
          <a:ln w="9525" algn="ctr">
            <a:solidFill>
              <a:srgbClr val="000000"/>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28689" name="Rectangle 17"/>
          <p:cNvSpPr>
            <a:spLocks noRot="1" noChangeArrowheads="1"/>
          </p:cNvSpPr>
          <p:nvPr/>
        </p:nvSpPr>
        <p:spPr bwMode="auto">
          <a:xfrm>
            <a:off x="785019" y="456887"/>
            <a:ext cx="764698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zh-CN" altLang="en-US" sz="3600" dirty="0" smtClean="0">
                <a:ea typeface="黑体" pitchFamily="2" charset="-122"/>
                <a:cs typeface="Arial" charset="0"/>
              </a:rPr>
              <a:t>自发过程</a:t>
            </a:r>
            <a:endParaRPr lang="zh-CN" altLang="en-US" sz="3600" dirty="0">
              <a:ea typeface="黑体" pitchFamily="2" charset="-122"/>
              <a:cs typeface="Arial" charset="0"/>
            </a:endParaRPr>
          </a:p>
        </p:txBody>
      </p:sp>
      <p:sp>
        <p:nvSpPr>
          <p:cNvPr id="28691" name="Rectangle 19"/>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endParaRPr lang="zh-CN" altLang="en-US" sz="4000" b="0" dirty="0">
              <a:latin typeface="黑体" pitchFamily="2" charset="-122"/>
              <a:ea typeface="黑体" pitchFamily="2" charset="-122"/>
            </a:endParaRPr>
          </a:p>
        </p:txBody>
      </p:sp>
      <p:sp>
        <p:nvSpPr>
          <p:cNvPr id="28692"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extLst>
      <p:ext uri="{BB962C8B-B14F-4D97-AF65-F5344CB8AC3E}">
        <p14:creationId xmlns:p14="http://schemas.microsoft.com/office/powerpoint/2010/main" val="228693039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0-#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8683"/>
                                        </p:tgtEl>
                                        <p:attrNameLst>
                                          <p:attrName>style.visibility</p:attrName>
                                        </p:attrNameLst>
                                      </p:cBhvr>
                                      <p:to>
                                        <p:strVal val="visible"/>
                                      </p:to>
                                    </p:set>
                                    <p:anim calcmode="lin" valueType="num">
                                      <p:cBhvr additive="base">
                                        <p:cTn id="12" dur="500" fill="hold"/>
                                        <p:tgtEl>
                                          <p:spTgt spid="28683"/>
                                        </p:tgtEl>
                                        <p:attrNameLst>
                                          <p:attrName>ppt_x</p:attrName>
                                        </p:attrNameLst>
                                      </p:cBhvr>
                                      <p:tavLst>
                                        <p:tav tm="0">
                                          <p:val>
                                            <p:strVal val="0-#ppt_w/2"/>
                                          </p:val>
                                        </p:tav>
                                        <p:tav tm="100000">
                                          <p:val>
                                            <p:strVal val="#ppt_x"/>
                                          </p:val>
                                        </p:tav>
                                      </p:tavLst>
                                    </p:anim>
                                    <p:anim calcmode="lin" valueType="num">
                                      <p:cBhvr additive="base">
                                        <p:cTn id="13" dur="500" fill="hold"/>
                                        <p:tgtEl>
                                          <p:spTgt spid="2868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7"/>
                                        </p:tgtEl>
                                        <p:attrNameLst>
                                          <p:attrName>style.visibility</p:attrName>
                                        </p:attrNameLst>
                                      </p:cBhvr>
                                      <p:to>
                                        <p:strVal val="visible"/>
                                      </p:to>
                                    </p:set>
                                    <p:anim calcmode="lin" valueType="num">
                                      <p:cBhvr additive="base">
                                        <p:cTn id="18" dur="500" fill="hold"/>
                                        <p:tgtEl>
                                          <p:spTgt spid="28677"/>
                                        </p:tgtEl>
                                        <p:attrNameLst>
                                          <p:attrName>ppt_x</p:attrName>
                                        </p:attrNameLst>
                                      </p:cBhvr>
                                      <p:tavLst>
                                        <p:tav tm="0">
                                          <p:val>
                                            <p:strVal val="0-#ppt_w/2"/>
                                          </p:val>
                                        </p:tav>
                                        <p:tav tm="100000">
                                          <p:val>
                                            <p:strVal val="#ppt_x"/>
                                          </p:val>
                                        </p:tav>
                                      </p:tavLst>
                                    </p:anim>
                                    <p:anim calcmode="lin" valueType="num">
                                      <p:cBhvr additive="base">
                                        <p:cTn id="19" dur="500" fill="hold"/>
                                        <p:tgtEl>
                                          <p:spTgt spid="2867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28684"/>
                                        </p:tgtEl>
                                        <p:attrNameLst>
                                          <p:attrName>style.visibility</p:attrName>
                                        </p:attrNameLst>
                                      </p:cBhvr>
                                      <p:to>
                                        <p:strVal val="visible"/>
                                      </p:to>
                                    </p:set>
                                    <p:anim calcmode="lin" valueType="num">
                                      <p:cBhvr additive="base">
                                        <p:cTn id="23" dur="500" fill="hold"/>
                                        <p:tgtEl>
                                          <p:spTgt spid="28684"/>
                                        </p:tgtEl>
                                        <p:attrNameLst>
                                          <p:attrName>ppt_x</p:attrName>
                                        </p:attrNameLst>
                                      </p:cBhvr>
                                      <p:tavLst>
                                        <p:tav tm="0">
                                          <p:val>
                                            <p:strVal val="0-#ppt_w/2"/>
                                          </p:val>
                                        </p:tav>
                                        <p:tav tm="100000">
                                          <p:val>
                                            <p:strVal val="#ppt_x"/>
                                          </p:val>
                                        </p:tav>
                                      </p:tavLst>
                                    </p:anim>
                                    <p:anim calcmode="lin" valueType="num">
                                      <p:cBhvr additive="base">
                                        <p:cTn id="24" dur="500" fill="hold"/>
                                        <p:tgtEl>
                                          <p:spTgt spid="2868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678"/>
                                        </p:tgtEl>
                                        <p:attrNameLst>
                                          <p:attrName>style.visibility</p:attrName>
                                        </p:attrNameLst>
                                      </p:cBhvr>
                                      <p:to>
                                        <p:strVal val="visible"/>
                                      </p:to>
                                    </p:set>
                                    <p:anim calcmode="lin" valueType="num">
                                      <p:cBhvr additive="base">
                                        <p:cTn id="29" dur="500" fill="hold"/>
                                        <p:tgtEl>
                                          <p:spTgt spid="28678"/>
                                        </p:tgtEl>
                                        <p:attrNameLst>
                                          <p:attrName>ppt_x</p:attrName>
                                        </p:attrNameLst>
                                      </p:cBhvr>
                                      <p:tavLst>
                                        <p:tav tm="0">
                                          <p:val>
                                            <p:strVal val="0-#ppt_w/2"/>
                                          </p:val>
                                        </p:tav>
                                        <p:tav tm="100000">
                                          <p:val>
                                            <p:strVal val="#ppt_x"/>
                                          </p:val>
                                        </p:tav>
                                      </p:tavLst>
                                    </p:anim>
                                    <p:anim calcmode="lin" valueType="num">
                                      <p:cBhvr additive="base">
                                        <p:cTn id="30" dur="500" fill="hold"/>
                                        <p:tgtEl>
                                          <p:spTgt spid="2867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28685"/>
                                        </p:tgtEl>
                                        <p:attrNameLst>
                                          <p:attrName>style.visibility</p:attrName>
                                        </p:attrNameLst>
                                      </p:cBhvr>
                                      <p:to>
                                        <p:strVal val="visible"/>
                                      </p:to>
                                    </p:set>
                                    <p:anim calcmode="lin" valueType="num">
                                      <p:cBhvr additive="base">
                                        <p:cTn id="34" dur="500" fill="hold"/>
                                        <p:tgtEl>
                                          <p:spTgt spid="28685"/>
                                        </p:tgtEl>
                                        <p:attrNameLst>
                                          <p:attrName>ppt_x</p:attrName>
                                        </p:attrNameLst>
                                      </p:cBhvr>
                                      <p:tavLst>
                                        <p:tav tm="0">
                                          <p:val>
                                            <p:strVal val="0-#ppt_w/2"/>
                                          </p:val>
                                        </p:tav>
                                        <p:tav tm="100000">
                                          <p:val>
                                            <p:strVal val="#ppt_x"/>
                                          </p:val>
                                        </p:tav>
                                      </p:tavLst>
                                    </p:anim>
                                    <p:anim calcmode="lin" valueType="num">
                                      <p:cBhvr additive="base">
                                        <p:cTn id="35" dur="500" fill="hold"/>
                                        <p:tgtEl>
                                          <p:spTgt spid="2868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8687"/>
                                        </p:tgtEl>
                                        <p:attrNameLst>
                                          <p:attrName>style.visibility</p:attrName>
                                        </p:attrNameLst>
                                      </p:cBhvr>
                                      <p:to>
                                        <p:strVal val="visible"/>
                                      </p:to>
                                    </p:set>
                                    <p:anim calcmode="lin" valueType="num">
                                      <p:cBhvr additive="base">
                                        <p:cTn id="40" dur="500" fill="hold"/>
                                        <p:tgtEl>
                                          <p:spTgt spid="28687"/>
                                        </p:tgtEl>
                                        <p:attrNameLst>
                                          <p:attrName>ppt_x</p:attrName>
                                        </p:attrNameLst>
                                      </p:cBhvr>
                                      <p:tavLst>
                                        <p:tav tm="0">
                                          <p:val>
                                            <p:strVal val="0-#ppt_w/2"/>
                                          </p:val>
                                        </p:tav>
                                        <p:tav tm="100000">
                                          <p:val>
                                            <p:strVal val="#ppt_x"/>
                                          </p:val>
                                        </p:tav>
                                      </p:tavLst>
                                    </p:anim>
                                    <p:anim calcmode="lin" valueType="num">
                                      <p:cBhvr additive="base">
                                        <p:cTn id="41" dur="500" fill="hold"/>
                                        <p:tgtEl>
                                          <p:spTgt spid="28687"/>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28686"/>
                                        </p:tgtEl>
                                        <p:attrNameLst>
                                          <p:attrName>style.visibility</p:attrName>
                                        </p:attrNameLst>
                                      </p:cBhvr>
                                      <p:to>
                                        <p:strVal val="visible"/>
                                      </p:to>
                                    </p:set>
                                    <p:anim calcmode="lin" valueType="num">
                                      <p:cBhvr additive="base">
                                        <p:cTn id="45" dur="500" fill="hold"/>
                                        <p:tgtEl>
                                          <p:spTgt spid="28686"/>
                                        </p:tgtEl>
                                        <p:attrNameLst>
                                          <p:attrName>ppt_x</p:attrName>
                                        </p:attrNameLst>
                                      </p:cBhvr>
                                      <p:tavLst>
                                        <p:tav tm="0">
                                          <p:val>
                                            <p:strVal val="0-#ppt_w/2"/>
                                          </p:val>
                                        </p:tav>
                                        <p:tav tm="100000">
                                          <p:val>
                                            <p:strVal val="#ppt_x"/>
                                          </p:val>
                                        </p:tav>
                                      </p:tavLst>
                                    </p:anim>
                                    <p:anim calcmode="lin" valueType="num">
                                      <p:cBhvr additive="base">
                                        <p:cTn id="46" dur="500" fill="hold"/>
                                        <p:tgtEl>
                                          <p:spTgt spid="28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animBg="1"/>
      <p:bldP spid="28678" grpId="0" animBg="1"/>
      <p:bldP spid="28683" grpId="0" autoUpdateAnimBg="0"/>
      <p:bldP spid="28684" grpId="0" autoUpdateAnimBg="0"/>
      <p:bldP spid="28685" grpId="0" autoUpdateAnimBg="0"/>
      <p:bldP spid="28686" grpId="0" autoUpdateAnimBg="0"/>
      <p:bldP spid="2868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6637EB4-8D79-4B9F-A36A-1FC9964F3A3C}" type="slidenum">
              <a:rPr lang="en-US" altLang="zh-CN"/>
              <a:pPr/>
              <a:t>59</a:t>
            </a:fld>
            <a:endParaRPr lang="en-US" altLang="zh-CN"/>
          </a:p>
        </p:txBody>
      </p:sp>
      <p:sp>
        <p:nvSpPr>
          <p:cNvPr id="190466" name="Rectangle 2"/>
          <p:cNvSpPr>
            <a:spLocks noGrp="1" noRot="1" noChangeArrowheads="1"/>
          </p:cNvSpPr>
          <p:nvPr>
            <p:ph type="title"/>
          </p:nvPr>
        </p:nvSpPr>
        <p:spPr>
          <a:xfrm>
            <a:off x="2843808" y="340519"/>
            <a:ext cx="3024187" cy="784225"/>
          </a:xfrm>
        </p:spPr>
        <p:txBody>
          <a:bodyPr/>
          <a:lstStyle/>
          <a:p>
            <a:pPr algn="l"/>
            <a:r>
              <a:rPr lang="zh-CN" altLang="en-US" sz="3600" b="1" dirty="0">
                <a:ea typeface="黑体" pitchFamily="2" charset="-122"/>
              </a:rPr>
              <a:t>熵的物理意义</a:t>
            </a:r>
          </a:p>
        </p:txBody>
      </p:sp>
      <p:sp>
        <p:nvSpPr>
          <p:cNvPr id="190467" name="Rectangle 3"/>
          <p:cNvSpPr>
            <a:spLocks noGrp="1" noRot="1" noChangeArrowheads="1"/>
          </p:cNvSpPr>
          <p:nvPr>
            <p:ph idx="1"/>
          </p:nvPr>
        </p:nvSpPr>
        <p:spPr>
          <a:xfrm>
            <a:off x="468313" y="1484784"/>
            <a:ext cx="8208962" cy="3540125"/>
          </a:xfrm>
        </p:spPr>
        <p:txBody>
          <a:bodyPr/>
          <a:lstStyle/>
          <a:p>
            <a:pPr>
              <a:buFont typeface="Wingdings" pitchFamily="2" charset="2"/>
              <a:buNone/>
            </a:pPr>
            <a:r>
              <a:rPr lang="en-US" altLang="zh-CN" b="1" dirty="0">
                <a:solidFill>
                  <a:srgbClr val="000000"/>
                </a:solidFill>
                <a:latin typeface="Times New Roman" pitchFamily="18" charset="0"/>
              </a:rPr>
              <a:t>1</a:t>
            </a:r>
            <a:r>
              <a:rPr lang="zh-CN" altLang="en-US" b="1" dirty="0">
                <a:solidFill>
                  <a:srgbClr val="000000"/>
                </a:solidFill>
                <a:latin typeface="Times New Roman" pitchFamily="18" charset="0"/>
              </a:rPr>
              <a:t>、熵是大量粒子构成的体系微观状态数的量度。</a:t>
            </a:r>
          </a:p>
          <a:p>
            <a:pPr>
              <a:buFont typeface="Wingdings" pitchFamily="2" charset="2"/>
              <a:buNone/>
            </a:pPr>
            <a:r>
              <a:rPr lang="en-US" altLang="zh-CN" b="1" dirty="0">
                <a:solidFill>
                  <a:srgbClr val="000000"/>
                </a:solidFill>
                <a:latin typeface="Times New Roman" pitchFamily="18" charset="0"/>
              </a:rPr>
              <a:t>2</a:t>
            </a:r>
            <a:r>
              <a:rPr lang="zh-CN" altLang="en-US" b="1" dirty="0">
                <a:solidFill>
                  <a:srgbClr val="000000"/>
                </a:solidFill>
                <a:latin typeface="Times New Roman" pitchFamily="18" charset="0"/>
              </a:rPr>
              <a:t>、在</a:t>
            </a:r>
            <a:r>
              <a:rPr lang="zh-CN" altLang="en-US" b="1" dirty="0">
                <a:latin typeface="Times New Roman" pitchFamily="18" charset="0"/>
              </a:rPr>
              <a:t>孤立体系</a:t>
            </a:r>
            <a:r>
              <a:rPr lang="zh-CN" altLang="en-US" b="1" dirty="0">
                <a:solidFill>
                  <a:srgbClr val="000000"/>
                </a:solidFill>
                <a:latin typeface="Times New Roman" pitchFamily="18" charset="0"/>
              </a:rPr>
              <a:t>中，自发过程的方向总是熵增大的方向，直到熵值达到最大值为止。</a:t>
            </a:r>
          </a:p>
          <a:p>
            <a:pPr>
              <a:buFont typeface="Wingdings" pitchFamily="2" charset="2"/>
              <a:buNone/>
            </a:pPr>
            <a:r>
              <a:rPr lang="en-US" altLang="zh-CN" b="1" dirty="0">
                <a:solidFill>
                  <a:srgbClr val="000000"/>
                </a:solidFill>
                <a:latin typeface="Times New Roman" pitchFamily="18" charset="0"/>
              </a:rPr>
              <a:t>3</a:t>
            </a:r>
            <a:r>
              <a:rPr lang="zh-CN" altLang="en-US" b="1" dirty="0">
                <a:solidFill>
                  <a:srgbClr val="000000"/>
                </a:solidFill>
                <a:latin typeface="Times New Roman" pitchFamily="18" charset="0"/>
              </a:rPr>
              <a:t>、可以把熵值增加作为判断变化方向的依据，简称为</a:t>
            </a:r>
            <a:r>
              <a:rPr lang="zh-CN" altLang="en-US" b="1" dirty="0">
                <a:latin typeface="Times New Roman" pitchFamily="18" charset="0"/>
              </a:rPr>
              <a:t>熵判据</a:t>
            </a:r>
            <a:r>
              <a:rPr lang="en-US" altLang="zh-CN" b="1" dirty="0">
                <a:solidFill>
                  <a:srgbClr val="000000"/>
                </a:solidFill>
                <a:latin typeface="Times New Roman" pitchFamily="18" charset="0"/>
              </a:rPr>
              <a:t>(entropy criterion)</a:t>
            </a:r>
            <a:r>
              <a:rPr lang="zh-CN" altLang="en-US" b="1" dirty="0">
                <a:solidFill>
                  <a:srgbClr val="000000"/>
                </a:solidFill>
                <a:latin typeface="Times New Roman" pitchFamily="18" charset="0"/>
              </a:rPr>
              <a:t>。 </a:t>
            </a:r>
          </a:p>
        </p:txBody>
      </p:sp>
      <p:sp>
        <p:nvSpPr>
          <p:cNvPr id="5"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3203A3D-6764-4457-A2A8-31A3E0EA20C3}" type="slidenum">
              <a:rPr lang="en-US" altLang="zh-CN"/>
              <a:pPr/>
              <a:t>6</a:t>
            </a:fld>
            <a:endParaRPr lang="en-US" altLang="zh-CN"/>
          </a:p>
        </p:txBody>
      </p:sp>
      <p:sp>
        <p:nvSpPr>
          <p:cNvPr id="2050" name="Rectangle 2"/>
          <p:cNvSpPr>
            <a:spLocks noGrp="1" noRot="1" noChangeArrowheads="1"/>
          </p:cNvSpPr>
          <p:nvPr>
            <p:ph type="title"/>
          </p:nvPr>
        </p:nvSpPr>
        <p:spPr>
          <a:xfrm>
            <a:off x="323850" y="469900"/>
            <a:ext cx="8540750" cy="655638"/>
          </a:xfrm>
        </p:spPr>
        <p:txBody>
          <a:bodyPr/>
          <a:lstStyle/>
          <a:p>
            <a:r>
              <a:rPr lang="en-US" altLang="zh-CN" sz="4000" b="1" dirty="0">
                <a:latin typeface="Times New Roman" panose="02020603050405020304" pitchFamily="18" charset="0"/>
                <a:ea typeface="黑体" pitchFamily="2" charset="-122"/>
                <a:cs typeface="Times New Roman" panose="02020603050405020304" pitchFamily="18" charset="0"/>
              </a:rPr>
              <a:t>Chap 2. </a:t>
            </a:r>
            <a:r>
              <a:rPr lang="zh-CN" altLang="en-US" sz="4000" b="1" dirty="0">
                <a:latin typeface="Times New Roman" panose="02020603050405020304" pitchFamily="18" charset="0"/>
                <a:ea typeface="黑体" pitchFamily="2" charset="-122"/>
                <a:cs typeface="Times New Roman" panose="02020603050405020304" pitchFamily="18" charset="0"/>
              </a:rPr>
              <a:t>化学热力学初步</a:t>
            </a:r>
          </a:p>
        </p:txBody>
      </p:sp>
      <p:sp>
        <p:nvSpPr>
          <p:cNvPr id="2051" name="Rectangle 3"/>
          <p:cNvSpPr>
            <a:spLocks noGrp="1" noRot="1" noChangeArrowheads="1"/>
          </p:cNvSpPr>
          <p:nvPr>
            <p:ph idx="1"/>
          </p:nvPr>
        </p:nvSpPr>
        <p:spPr>
          <a:xfrm>
            <a:off x="684213" y="1628775"/>
            <a:ext cx="7920037" cy="3886200"/>
          </a:xfrm>
        </p:spPr>
        <p:txBody>
          <a:bodyPr/>
          <a:lstStyle/>
          <a:p>
            <a:pPr>
              <a:buFont typeface="Wingdings" pitchFamily="2" charset="2"/>
              <a:buNone/>
            </a:pPr>
            <a:r>
              <a:rPr lang="zh-CN" altLang="en-US" b="1" dirty="0" smtClean="0">
                <a:solidFill>
                  <a:srgbClr val="000000"/>
                </a:solidFill>
                <a:latin typeface="黑体" pitchFamily="49" charset="-122"/>
                <a:ea typeface="黑体" pitchFamily="49" charset="-122"/>
                <a:cs typeface="Arial" charset="0"/>
              </a:rPr>
              <a:t>一、</a:t>
            </a:r>
            <a:r>
              <a:rPr lang="zh-CN" altLang="en-US" b="1" dirty="0" smtClean="0">
                <a:solidFill>
                  <a:srgbClr val="000000"/>
                </a:solidFill>
                <a:latin typeface="黑体" pitchFamily="49" charset="-122"/>
                <a:ea typeface="黑体" pitchFamily="49" charset="-122"/>
              </a:rPr>
              <a:t>热力学</a:t>
            </a:r>
            <a:r>
              <a:rPr lang="zh-CN" altLang="en-US" b="1" dirty="0">
                <a:solidFill>
                  <a:srgbClr val="000000"/>
                </a:solidFill>
                <a:latin typeface="黑体" pitchFamily="49" charset="-122"/>
                <a:ea typeface="黑体" pitchFamily="49" charset="-122"/>
              </a:rPr>
              <a:t>常用术语</a:t>
            </a:r>
            <a:endParaRPr lang="zh-CN" altLang="en-US" b="1" dirty="0">
              <a:latin typeface="黑体" pitchFamily="49" charset="-122"/>
              <a:ea typeface="黑体" pitchFamily="49" charset="-122"/>
            </a:endParaRPr>
          </a:p>
          <a:p>
            <a:pPr>
              <a:buFont typeface="Wingdings" pitchFamily="2" charset="2"/>
              <a:buNone/>
            </a:pPr>
            <a:r>
              <a:rPr lang="zh-CN" altLang="en-US" b="1" dirty="0" smtClean="0">
                <a:solidFill>
                  <a:srgbClr val="000000"/>
                </a:solidFill>
                <a:latin typeface="黑体" pitchFamily="49" charset="-122"/>
                <a:ea typeface="黑体" pitchFamily="49" charset="-122"/>
              </a:rPr>
              <a:t>二、热力学第一定律   </a:t>
            </a:r>
            <a:endParaRPr lang="zh-CN" altLang="en-US" b="1" dirty="0">
              <a:solidFill>
                <a:srgbClr val="000000"/>
              </a:solidFill>
              <a:latin typeface="黑体" pitchFamily="49" charset="-122"/>
              <a:ea typeface="黑体" pitchFamily="49" charset="-122"/>
            </a:endParaRPr>
          </a:p>
          <a:p>
            <a:pPr>
              <a:buFont typeface="Wingdings" pitchFamily="2" charset="2"/>
              <a:buNone/>
            </a:pPr>
            <a:r>
              <a:rPr lang="zh-CN" altLang="en-US" b="1" dirty="0" smtClean="0">
                <a:solidFill>
                  <a:srgbClr val="000000"/>
                </a:solidFill>
                <a:latin typeface="黑体" pitchFamily="49" charset="-122"/>
                <a:ea typeface="黑体" pitchFamily="49" charset="-122"/>
              </a:rPr>
              <a:t>三、化学反应</a:t>
            </a:r>
            <a:r>
              <a:rPr lang="zh-CN" altLang="en-US" b="1" dirty="0">
                <a:solidFill>
                  <a:srgbClr val="000000"/>
                </a:solidFill>
                <a:latin typeface="黑体" pitchFamily="49" charset="-122"/>
                <a:ea typeface="黑体" pitchFamily="49" charset="-122"/>
              </a:rPr>
              <a:t>的热效应</a:t>
            </a:r>
          </a:p>
          <a:p>
            <a:pPr>
              <a:buFont typeface="Wingdings" pitchFamily="2" charset="2"/>
              <a:buNone/>
            </a:pPr>
            <a:r>
              <a:rPr lang="zh-CN" altLang="en-US" b="1" dirty="0" smtClean="0">
                <a:solidFill>
                  <a:srgbClr val="000000"/>
                </a:solidFill>
                <a:latin typeface="黑体" pitchFamily="49" charset="-122"/>
                <a:ea typeface="黑体" pitchFamily="49" charset="-122"/>
                <a:cs typeface="Arial" charset="0"/>
              </a:rPr>
              <a:t>四、化学反应</a:t>
            </a:r>
            <a:r>
              <a:rPr lang="zh-CN" altLang="en-US" b="1" dirty="0">
                <a:solidFill>
                  <a:srgbClr val="000000"/>
                </a:solidFill>
                <a:latin typeface="黑体" pitchFamily="49" charset="-122"/>
                <a:ea typeface="黑体" pitchFamily="49" charset="-122"/>
                <a:cs typeface="Arial" charset="0"/>
              </a:rPr>
              <a:t>的方向</a:t>
            </a:r>
            <a:endParaRPr lang="zh-CN" altLang="en-US" b="1" dirty="0">
              <a:solidFill>
                <a:srgbClr val="000000"/>
              </a:solidFill>
              <a:latin typeface="黑体" pitchFamily="49" charset="-122"/>
              <a:ea typeface="黑体" pitchFamily="49" charset="-122"/>
            </a:endParaRPr>
          </a:p>
          <a:p>
            <a:pPr>
              <a:buFont typeface="Wingdings" pitchFamily="2" charset="2"/>
              <a:buNone/>
            </a:pPr>
            <a:r>
              <a:rPr lang="zh-CN" altLang="en-US" b="1" dirty="0">
                <a:latin typeface="黑体" pitchFamily="49" charset="-122"/>
                <a:ea typeface="黑体" pitchFamily="49" charset="-122"/>
              </a:rPr>
              <a:t>    </a:t>
            </a:r>
          </a:p>
        </p:txBody>
      </p:sp>
      <p:sp>
        <p:nvSpPr>
          <p:cNvPr id="2052" name="Line 4"/>
          <p:cNvSpPr>
            <a:spLocks noChangeShapeType="1"/>
          </p:cNvSpPr>
          <p:nvPr/>
        </p:nvSpPr>
        <p:spPr bwMode="auto">
          <a:xfrm>
            <a:off x="900113" y="1268413"/>
            <a:ext cx="741680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C5A0634-46BA-4112-A7D3-A176332F2369}" type="slidenum">
              <a:rPr lang="en-US" altLang="zh-CN"/>
              <a:pPr/>
              <a:t>60</a:t>
            </a:fld>
            <a:endParaRPr lang="en-US" altLang="zh-CN"/>
          </a:p>
        </p:txBody>
      </p:sp>
      <p:sp>
        <p:nvSpPr>
          <p:cNvPr id="209922" name="Rectangle 2"/>
          <p:cNvSpPr>
            <a:spLocks noGrp="1" noRot="1" noChangeArrowheads="1"/>
          </p:cNvSpPr>
          <p:nvPr>
            <p:ph type="title"/>
          </p:nvPr>
        </p:nvSpPr>
        <p:spPr>
          <a:xfrm>
            <a:off x="755576" y="325214"/>
            <a:ext cx="7920038" cy="871538"/>
          </a:xfrm>
        </p:spPr>
        <p:txBody>
          <a:bodyPr/>
          <a:lstStyle/>
          <a:p>
            <a:r>
              <a:rPr lang="zh-CN" altLang="en-US" sz="3600" b="1" dirty="0">
                <a:ea typeface="黑体" pitchFamily="2" charset="-122"/>
              </a:rPr>
              <a:t>反应自发性的焓</a:t>
            </a:r>
            <a:r>
              <a:rPr lang="zh-CN" altLang="en-US" sz="3600" b="1" dirty="0" smtClean="0">
                <a:ea typeface="黑体" pitchFamily="2" charset="-122"/>
              </a:rPr>
              <a:t>判据（</a:t>
            </a:r>
            <a:r>
              <a:rPr lang="zh-CN" altLang="en-US" sz="3600" b="1" dirty="0" smtClean="0">
                <a:solidFill>
                  <a:srgbClr val="C00000"/>
                </a:solidFill>
                <a:ea typeface="黑体" pitchFamily="2" charset="-122"/>
              </a:rPr>
              <a:t>不完善</a:t>
            </a:r>
            <a:r>
              <a:rPr lang="zh-CN" altLang="en-US" sz="3600" b="1" dirty="0" smtClean="0">
                <a:ea typeface="黑体" pitchFamily="2" charset="-122"/>
              </a:rPr>
              <a:t>）</a:t>
            </a:r>
            <a:endParaRPr lang="zh-CN" altLang="en-US" sz="3600" b="1" dirty="0">
              <a:ea typeface="黑体" pitchFamily="2" charset="-122"/>
            </a:endParaRPr>
          </a:p>
        </p:txBody>
      </p:sp>
      <p:sp>
        <p:nvSpPr>
          <p:cNvPr id="209923" name="Rectangle 3"/>
          <p:cNvSpPr>
            <a:spLocks noGrp="1" noRot="1" noChangeArrowheads="1"/>
          </p:cNvSpPr>
          <p:nvPr>
            <p:ph type="body" idx="1"/>
          </p:nvPr>
        </p:nvSpPr>
        <p:spPr>
          <a:xfrm>
            <a:off x="539750" y="1556792"/>
            <a:ext cx="7920038" cy="3097213"/>
          </a:xfrm>
        </p:spPr>
        <p:txBody>
          <a:bodyPr/>
          <a:lstStyle/>
          <a:p>
            <a:r>
              <a:rPr kumimoji="1" lang="zh-CN" altLang="en-US" b="1" dirty="0">
                <a:solidFill>
                  <a:srgbClr val="000000"/>
                </a:solidFill>
                <a:latin typeface="Times New Roman" pitchFamily="18" charset="0"/>
              </a:rPr>
              <a:t>焓判据：</a:t>
            </a:r>
            <a:endParaRPr lang="zh-CN" altLang="en-US" b="1" dirty="0">
              <a:latin typeface="Times New Roman" pitchFamily="18" charset="0"/>
            </a:endParaRPr>
          </a:p>
          <a:p>
            <a:pPr lvl="1">
              <a:buFont typeface="Wingdings" pitchFamily="2" charset="2"/>
              <a:buNone/>
            </a:pPr>
            <a:r>
              <a:rPr lang="zh-CN" altLang="en-US" sz="3200" b="1" dirty="0">
                <a:latin typeface="Times New Roman" pitchFamily="18" charset="0"/>
                <a:sym typeface="Symbol" pitchFamily="18" charset="2"/>
              </a:rPr>
              <a:t></a:t>
            </a:r>
            <a:r>
              <a:rPr lang="en-US" altLang="zh-CN" sz="3200" b="1" i="1" dirty="0">
                <a:latin typeface="Times New Roman" pitchFamily="18" charset="0"/>
                <a:sym typeface="Symbol" pitchFamily="18" charset="2"/>
              </a:rPr>
              <a:t>H</a:t>
            </a:r>
            <a:r>
              <a:rPr lang="en-US" altLang="zh-CN" sz="3200" b="1" dirty="0">
                <a:latin typeface="Times New Roman" pitchFamily="18" charset="0"/>
                <a:sym typeface="Symbol" pitchFamily="18" charset="2"/>
              </a:rPr>
              <a:t>  0</a:t>
            </a:r>
            <a:r>
              <a:rPr lang="en-US" altLang="zh-CN" sz="3200" b="1" dirty="0">
                <a:solidFill>
                  <a:srgbClr val="000000"/>
                </a:solidFill>
                <a:latin typeface="Times New Roman" pitchFamily="18" charset="0"/>
                <a:sym typeface="Symbol" pitchFamily="18" charset="2"/>
              </a:rPr>
              <a:t>  </a:t>
            </a:r>
            <a:r>
              <a:rPr lang="zh-CN" altLang="en-US" sz="3200" b="1" dirty="0">
                <a:solidFill>
                  <a:srgbClr val="000000"/>
                </a:solidFill>
                <a:latin typeface="Times New Roman" pitchFamily="18" charset="0"/>
                <a:sym typeface="Symbol" pitchFamily="18" charset="2"/>
              </a:rPr>
              <a:t>放热反应， 反应</a:t>
            </a:r>
            <a:r>
              <a:rPr lang="zh-CN" altLang="en-US" sz="3200" b="1" dirty="0">
                <a:latin typeface="Times New Roman" pitchFamily="18" charset="0"/>
                <a:sym typeface="Symbol" pitchFamily="18" charset="2"/>
              </a:rPr>
              <a:t>自发</a:t>
            </a:r>
            <a:r>
              <a:rPr lang="zh-CN" altLang="en-US" sz="3200" b="1" dirty="0">
                <a:solidFill>
                  <a:srgbClr val="000000"/>
                </a:solidFill>
                <a:latin typeface="Times New Roman" pitchFamily="18" charset="0"/>
                <a:sym typeface="Symbol" pitchFamily="18" charset="2"/>
              </a:rPr>
              <a:t>进行</a:t>
            </a:r>
          </a:p>
          <a:p>
            <a:pPr lvl="1">
              <a:buFont typeface="Wingdings" pitchFamily="2" charset="2"/>
              <a:buNone/>
            </a:pPr>
            <a:r>
              <a:rPr lang="zh-CN" altLang="en-US" sz="3200" b="1" dirty="0">
                <a:latin typeface="Times New Roman" pitchFamily="18" charset="0"/>
                <a:sym typeface="Symbol" pitchFamily="18" charset="2"/>
              </a:rPr>
              <a:t></a:t>
            </a:r>
            <a:r>
              <a:rPr lang="en-US" altLang="zh-CN" sz="3200" b="1" i="1" dirty="0">
                <a:latin typeface="Times New Roman" pitchFamily="18" charset="0"/>
                <a:sym typeface="Symbol" pitchFamily="18" charset="2"/>
              </a:rPr>
              <a:t>H</a:t>
            </a:r>
            <a:r>
              <a:rPr lang="en-US" altLang="zh-CN" sz="3200" b="1" dirty="0">
                <a:latin typeface="Times New Roman" pitchFamily="18" charset="0"/>
                <a:sym typeface="Symbol" pitchFamily="18" charset="2"/>
              </a:rPr>
              <a:t>  0</a:t>
            </a:r>
            <a:r>
              <a:rPr lang="en-US" altLang="zh-CN" sz="3200" b="1" dirty="0">
                <a:solidFill>
                  <a:srgbClr val="000000"/>
                </a:solidFill>
                <a:latin typeface="Times New Roman" pitchFamily="18" charset="0"/>
                <a:sym typeface="Symbol" pitchFamily="18" charset="2"/>
              </a:rPr>
              <a:t>  </a:t>
            </a:r>
            <a:r>
              <a:rPr lang="zh-CN" altLang="en-US" sz="3200" b="1" dirty="0">
                <a:solidFill>
                  <a:srgbClr val="000000"/>
                </a:solidFill>
                <a:latin typeface="Times New Roman" pitchFamily="18" charset="0"/>
                <a:sym typeface="Symbol" pitchFamily="18" charset="2"/>
              </a:rPr>
              <a:t>吸热反应， 反应</a:t>
            </a:r>
            <a:r>
              <a:rPr lang="zh-CN" altLang="en-US" sz="3200" b="1" dirty="0">
                <a:latin typeface="Times New Roman" pitchFamily="18" charset="0"/>
                <a:sym typeface="Symbol" pitchFamily="18" charset="2"/>
              </a:rPr>
              <a:t>不能自发</a:t>
            </a:r>
            <a:r>
              <a:rPr lang="zh-CN" altLang="en-US" sz="3200" b="1" dirty="0">
                <a:solidFill>
                  <a:srgbClr val="000000"/>
                </a:solidFill>
                <a:latin typeface="Times New Roman" pitchFamily="18" charset="0"/>
                <a:sym typeface="Symbol" pitchFamily="18" charset="2"/>
              </a:rPr>
              <a:t>进行</a:t>
            </a:r>
            <a:endParaRPr kumimoji="1" lang="zh-CN" altLang="en-US" b="1" dirty="0">
              <a:solidFill>
                <a:srgbClr val="000000"/>
              </a:solidFill>
              <a:latin typeface="Times New Roman" pitchFamily="18" charset="0"/>
              <a:sym typeface="Symbol" pitchFamily="18" charset="2"/>
            </a:endParaRPr>
          </a:p>
          <a:p>
            <a:r>
              <a:rPr lang="zh-CN" altLang="en-US" b="1" dirty="0">
                <a:solidFill>
                  <a:srgbClr val="000000"/>
                </a:solidFill>
                <a:latin typeface="Times New Roman" pitchFamily="18" charset="0"/>
                <a:sym typeface="Symbol" pitchFamily="18" charset="2"/>
              </a:rPr>
              <a:t>但是，</a:t>
            </a:r>
            <a:r>
              <a:rPr lang="en-US" altLang="zh-CN" b="1" dirty="0">
                <a:solidFill>
                  <a:srgbClr val="000000"/>
                </a:solidFill>
                <a:latin typeface="Times New Roman" pitchFamily="18" charset="0"/>
                <a:sym typeface="Symbol" pitchFamily="18" charset="2"/>
              </a:rPr>
              <a:t>H</a:t>
            </a:r>
            <a:r>
              <a:rPr lang="en-US" altLang="zh-CN" b="1" baseline="-25000" dirty="0">
                <a:solidFill>
                  <a:srgbClr val="000000"/>
                </a:solidFill>
                <a:latin typeface="Times New Roman" pitchFamily="18" charset="0"/>
                <a:sym typeface="Symbol" pitchFamily="18" charset="2"/>
              </a:rPr>
              <a:t>2</a:t>
            </a:r>
            <a:r>
              <a:rPr lang="en-US" altLang="zh-CN" b="1" dirty="0">
                <a:solidFill>
                  <a:srgbClr val="000000"/>
                </a:solidFill>
                <a:latin typeface="Times New Roman" pitchFamily="18" charset="0"/>
                <a:sym typeface="Symbol" pitchFamily="18" charset="2"/>
              </a:rPr>
              <a:t>O(s) = H</a:t>
            </a:r>
            <a:r>
              <a:rPr lang="en-US" altLang="zh-CN" b="1" baseline="-25000" dirty="0">
                <a:solidFill>
                  <a:srgbClr val="000000"/>
                </a:solidFill>
                <a:latin typeface="Times New Roman" pitchFamily="18" charset="0"/>
                <a:sym typeface="Symbol" pitchFamily="18" charset="2"/>
              </a:rPr>
              <a:t>2</a:t>
            </a:r>
            <a:r>
              <a:rPr lang="en-US" altLang="zh-CN" b="1" dirty="0">
                <a:solidFill>
                  <a:srgbClr val="000000"/>
                </a:solidFill>
                <a:latin typeface="Times New Roman" pitchFamily="18" charset="0"/>
                <a:sym typeface="Symbol" pitchFamily="18" charset="2"/>
              </a:rPr>
              <a:t>O(l)</a:t>
            </a:r>
            <a:r>
              <a:rPr lang="en-US" altLang="zh-CN" sz="3600" b="1" dirty="0">
                <a:solidFill>
                  <a:srgbClr val="000000"/>
                </a:solidFill>
                <a:latin typeface="Times New Roman" pitchFamily="18" charset="0"/>
                <a:sym typeface="Symbol" pitchFamily="18" charset="2"/>
              </a:rPr>
              <a:t>  </a:t>
            </a:r>
            <a:r>
              <a:rPr lang="en-US" altLang="zh-CN" b="1" dirty="0">
                <a:solidFill>
                  <a:srgbClr val="000000"/>
                </a:solidFill>
                <a:latin typeface="Times New Roman" pitchFamily="18" charset="0"/>
                <a:sym typeface="Symbol" pitchFamily="18" charset="2"/>
              </a:rPr>
              <a:t></a:t>
            </a:r>
            <a:r>
              <a:rPr lang="en-US" altLang="zh-CN" b="1" i="1" dirty="0">
                <a:solidFill>
                  <a:srgbClr val="000000"/>
                </a:solidFill>
                <a:latin typeface="Times New Roman" pitchFamily="18" charset="0"/>
                <a:sym typeface="Symbol" pitchFamily="18" charset="2"/>
              </a:rPr>
              <a:t>H</a:t>
            </a:r>
            <a:r>
              <a:rPr lang="en-US" altLang="zh-CN" b="1" baseline="30000" dirty="0">
                <a:solidFill>
                  <a:srgbClr val="000000"/>
                </a:solidFill>
                <a:latin typeface="Times New Roman" pitchFamily="18" charset="0"/>
                <a:sym typeface="Symbol" pitchFamily="18" charset="2"/>
              </a:rPr>
              <a:t></a:t>
            </a:r>
            <a:r>
              <a:rPr lang="en-US" altLang="zh-CN" b="1" dirty="0">
                <a:solidFill>
                  <a:srgbClr val="000000"/>
                </a:solidFill>
                <a:latin typeface="Times New Roman" pitchFamily="18" charset="0"/>
                <a:sym typeface="Symbol" pitchFamily="18" charset="2"/>
              </a:rPr>
              <a:t> = 6.01 kJ/mol</a:t>
            </a:r>
            <a:r>
              <a:rPr lang="zh-CN" altLang="en-US" b="1" dirty="0">
                <a:solidFill>
                  <a:srgbClr val="000000"/>
                </a:solidFill>
                <a:latin typeface="Times New Roman" pitchFamily="18" charset="0"/>
                <a:sym typeface="Symbol" pitchFamily="18" charset="2"/>
              </a:rPr>
              <a:t>可自发进行。因为</a:t>
            </a:r>
            <a:r>
              <a:rPr lang="zh-CN" altLang="en-US" sz="3600" b="1" dirty="0">
                <a:solidFill>
                  <a:srgbClr val="660033"/>
                </a:solidFill>
                <a:latin typeface="Times New Roman" pitchFamily="18" charset="0"/>
                <a:sym typeface="Symbol" pitchFamily="18" charset="2"/>
              </a:rPr>
              <a:t></a:t>
            </a:r>
            <a:r>
              <a:rPr lang="en-US" altLang="zh-CN" sz="3600" b="1" i="1" dirty="0">
                <a:solidFill>
                  <a:srgbClr val="660033"/>
                </a:solidFill>
                <a:latin typeface="Times New Roman" pitchFamily="18" charset="0"/>
                <a:sym typeface="Symbol" pitchFamily="18" charset="2"/>
              </a:rPr>
              <a:t>S</a:t>
            </a:r>
            <a:r>
              <a:rPr lang="en-US" altLang="zh-CN" sz="3600" b="1" dirty="0">
                <a:solidFill>
                  <a:srgbClr val="660033"/>
                </a:solidFill>
                <a:latin typeface="Times New Roman" pitchFamily="18" charset="0"/>
                <a:sym typeface="Symbol" pitchFamily="18" charset="2"/>
              </a:rPr>
              <a:t> &gt; 0</a:t>
            </a:r>
            <a:r>
              <a:rPr lang="en-US" altLang="zh-CN" sz="3600" b="1" dirty="0">
                <a:solidFill>
                  <a:srgbClr val="000000"/>
                </a:solidFill>
                <a:latin typeface="Times New Roman" pitchFamily="18" charset="0"/>
                <a:sym typeface="Symbol" pitchFamily="18" charset="2"/>
              </a:rPr>
              <a:t> </a:t>
            </a:r>
            <a:r>
              <a:rPr lang="en-US" altLang="zh-CN" b="1" dirty="0">
                <a:solidFill>
                  <a:srgbClr val="000000"/>
                </a:solidFill>
                <a:latin typeface="Times New Roman" pitchFamily="18" charset="0"/>
                <a:sym typeface="Symbol" pitchFamily="18" charset="2"/>
              </a:rPr>
              <a:t>  </a:t>
            </a:r>
            <a:r>
              <a:rPr lang="zh-CN" altLang="en-US" b="1" dirty="0">
                <a:solidFill>
                  <a:srgbClr val="000000"/>
                </a:solidFill>
                <a:effectLst>
                  <a:outerShdw blurRad="38100" dist="38100" dir="2700000" algn="tl">
                    <a:srgbClr val="C0C0C0"/>
                  </a:outerShdw>
                </a:effectLst>
                <a:latin typeface="Times New Roman" pitchFamily="18" charset="0"/>
                <a:sym typeface="Symbol" pitchFamily="18" charset="2"/>
              </a:rPr>
              <a:t>。</a:t>
            </a:r>
          </a:p>
        </p:txBody>
      </p:sp>
      <p:sp>
        <p:nvSpPr>
          <p:cNvPr id="5"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4E7CC8D-0C0F-4269-AD03-AB0F8EC50196}" type="slidenum">
              <a:rPr lang="en-US" altLang="zh-CN"/>
              <a:pPr/>
              <a:t>61</a:t>
            </a:fld>
            <a:endParaRPr lang="en-US" altLang="zh-CN"/>
          </a:p>
        </p:txBody>
      </p:sp>
      <p:sp>
        <p:nvSpPr>
          <p:cNvPr id="198658" name="Rectangle 2"/>
          <p:cNvSpPr>
            <a:spLocks noGrp="1" noRot="1" noChangeArrowheads="1"/>
          </p:cNvSpPr>
          <p:nvPr>
            <p:ph type="title"/>
          </p:nvPr>
        </p:nvSpPr>
        <p:spPr>
          <a:xfrm>
            <a:off x="1115616" y="404664"/>
            <a:ext cx="7129462" cy="719138"/>
          </a:xfrm>
        </p:spPr>
        <p:txBody>
          <a:bodyPr/>
          <a:lstStyle/>
          <a:p>
            <a:r>
              <a:rPr lang="zh-CN" altLang="en-US" sz="3600" b="1" dirty="0">
                <a:ea typeface="黑体" pitchFamily="2" charset="-122"/>
              </a:rPr>
              <a:t>反应自发性的熵判据</a:t>
            </a:r>
          </a:p>
        </p:txBody>
      </p:sp>
      <p:sp>
        <p:nvSpPr>
          <p:cNvPr id="198659" name="Rectangle 3"/>
          <p:cNvSpPr>
            <a:spLocks noGrp="1" noRot="1" noChangeArrowheads="1"/>
          </p:cNvSpPr>
          <p:nvPr>
            <p:ph type="body" idx="1"/>
          </p:nvPr>
        </p:nvSpPr>
        <p:spPr>
          <a:xfrm>
            <a:off x="539750" y="1341438"/>
            <a:ext cx="8064500" cy="4535487"/>
          </a:xfrm>
        </p:spPr>
        <p:txBody>
          <a:bodyPr/>
          <a:lstStyle/>
          <a:p>
            <a:pPr>
              <a:lnSpc>
                <a:spcPct val="110000"/>
              </a:lnSpc>
            </a:pPr>
            <a:r>
              <a:rPr lang="zh-CN" altLang="en-US" sz="2800" b="1" dirty="0">
                <a:solidFill>
                  <a:srgbClr val="000000"/>
                </a:solidFill>
                <a:latin typeface="Times New Roman" pitchFamily="18" charset="0"/>
              </a:rPr>
              <a:t>熵增加原理：</a:t>
            </a:r>
            <a:r>
              <a:rPr lang="zh-CN" altLang="en-US" sz="2800" b="1" dirty="0">
                <a:latin typeface="Times New Roman" pitchFamily="18" charset="0"/>
              </a:rPr>
              <a:t>孤立体系</a:t>
            </a:r>
            <a:r>
              <a:rPr lang="zh-CN" altLang="en-US" sz="2800" b="1" dirty="0">
                <a:solidFill>
                  <a:srgbClr val="000000"/>
                </a:solidFill>
                <a:latin typeface="Times New Roman" pitchFamily="18" charset="0"/>
              </a:rPr>
              <a:t>有自发倾向于混乱度增加的趋势</a:t>
            </a:r>
            <a:r>
              <a:rPr lang="zh-CN" altLang="en-US" sz="2800" b="1" dirty="0" smtClean="0">
                <a:solidFill>
                  <a:srgbClr val="000000"/>
                </a:solidFill>
                <a:latin typeface="Times New Roman" pitchFamily="18" charset="0"/>
              </a:rPr>
              <a:t>。</a:t>
            </a:r>
            <a:endParaRPr lang="en-US" altLang="zh-CN" sz="2800" b="1" dirty="0" smtClean="0">
              <a:solidFill>
                <a:srgbClr val="000000"/>
              </a:solidFill>
              <a:latin typeface="Times New Roman" pitchFamily="18" charset="0"/>
            </a:endParaRPr>
          </a:p>
          <a:p>
            <a:pPr>
              <a:lnSpc>
                <a:spcPct val="110000"/>
              </a:lnSpc>
            </a:pPr>
            <a:r>
              <a:rPr lang="zh-CN" altLang="en-US" sz="2800" b="1" dirty="0" smtClean="0">
                <a:latin typeface="Times New Roman" pitchFamily="18" charset="0"/>
              </a:rPr>
              <a:t>热力学第二定律</a:t>
            </a:r>
            <a:r>
              <a:rPr lang="zh-CN" altLang="en-US" sz="2800" b="1" dirty="0">
                <a:solidFill>
                  <a:srgbClr val="000000"/>
                </a:solidFill>
                <a:latin typeface="Times New Roman" pitchFamily="18" charset="0"/>
              </a:rPr>
              <a:t>的熵</a:t>
            </a:r>
            <a:r>
              <a:rPr lang="zh-CN" altLang="en-US" sz="2800" b="1" dirty="0" smtClean="0">
                <a:solidFill>
                  <a:srgbClr val="000000"/>
                </a:solidFill>
                <a:latin typeface="Times New Roman" pitchFamily="18" charset="0"/>
              </a:rPr>
              <a:t>表述：</a:t>
            </a:r>
            <a:endParaRPr lang="en-US" altLang="zh-CN" sz="2800" b="1" dirty="0" smtClean="0">
              <a:solidFill>
                <a:srgbClr val="000000"/>
              </a:solidFill>
              <a:latin typeface="Times New Roman" pitchFamily="18" charset="0"/>
            </a:endParaRPr>
          </a:p>
          <a:p>
            <a:pPr lvl="1">
              <a:lnSpc>
                <a:spcPct val="110000"/>
              </a:lnSpc>
            </a:pPr>
            <a:r>
              <a:rPr lang="zh-CN" altLang="en-US" b="1" dirty="0">
                <a:solidFill>
                  <a:srgbClr val="000000"/>
                </a:solidFill>
                <a:latin typeface="Times New Roman" pitchFamily="18" charset="0"/>
              </a:rPr>
              <a:t>热力学第二定律</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克劳修斯</a:t>
            </a:r>
            <a:r>
              <a:rPr lang="en-US" altLang="zh-CN" b="1" dirty="0">
                <a:solidFill>
                  <a:srgbClr val="000000"/>
                </a:solidFill>
                <a:latin typeface="Times New Roman" pitchFamily="18" charset="0"/>
              </a:rPr>
              <a:t>(</a:t>
            </a:r>
            <a:r>
              <a:rPr lang="en-US" altLang="zh-CN" b="1" dirty="0" err="1">
                <a:solidFill>
                  <a:srgbClr val="000000"/>
                </a:solidFill>
                <a:latin typeface="Times New Roman" pitchFamily="18" charset="0"/>
              </a:rPr>
              <a:t>Clausius</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的说法</a:t>
            </a:r>
            <a:r>
              <a:rPr lang="en-US" altLang="zh-CN" b="1" dirty="0">
                <a:solidFill>
                  <a:srgbClr val="000000"/>
                </a:solidFill>
                <a:latin typeface="Times New Roman" pitchFamily="18" charset="0"/>
              </a:rPr>
              <a:t>: </a:t>
            </a:r>
            <a:r>
              <a:rPr lang="zh-CN" altLang="en-US" b="1" dirty="0">
                <a:solidFill>
                  <a:srgbClr val="000000"/>
                </a:solidFill>
                <a:latin typeface="Times New Roman" pitchFamily="18" charset="0"/>
              </a:rPr>
              <a:t>不可能把热从低温物体传到高温物体，而不引起其它变化。 </a:t>
            </a:r>
          </a:p>
          <a:p>
            <a:pPr lvl="1">
              <a:lnSpc>
                <a:spcPct val="110000"/>
              </a:lnSpc>
            </a:pPr>
            <a:r>
              <a:rPr lang="zh-CN" altLang="en-US" b="1" dirty="0" smtClean="0">
                <a:solidFill>
                  <a:srgbClr val="000000"/>
                </a:solidFill>
                <a:latin typeface="Times New Roman" pitchFamily="18" charset="0"/>
              </a:rPr>
              <a:t>热力学第二定律</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开尔文</a:t>
            </a:r>
            <a:r>
              <a:rPr lang="en-US" altLang="zh-CN" b="1" dirty="0">
                <a:solidFill>
                  <a:srgbClr val="000000"/>
                </a:solidFill>
                <a:latin typeface="Times New Roman" pitchFamily="18" charset="0"/>
              </a:rPr>
              <a:t>(Kelvin)</a:t>
            </a:r>
            <a:r>
              <a:rPr lang="zh-CN" altLang="en-US" b="1" dirty="0">
                <a:solidFill>
                  <a:srgbClr val="000000"/>
                </a:solidFill>
                <a:latin typeface="Times New Roman" pitchFamily="18" charset="0"/>
              </a:rPr>
              <a:t>的说法</a:t>
            </a:r>
            <a:r>
              <a:rPr lang="en-US" altLang="zh-CN" b="1" dirty="0">
                <a:solidFill>
                  <a:srgbClr val="000000"/>
                </a:solidFill>
                <a:latin typeface="Times New Roman" pitchFamily="18" charset="0"/>
              </a:rPr>
              <a:t>: </a:t>
            </a:r>
            <a:r>
              <a:rPr lang="zh-CN" altLang="en-US" b="1" dirty="0">
                <a:solidFill>
                  <a:srgbClr val="000000"/>
                </a:solidFill>
                <a:latin typeface="Times New Roman" pitchFamily="18" charset="0"/>
              </a:rPr>
              <a:t>不可能从单一热源取出热使之完全变为功</a:t>
            </a:r>
            <a:r>
              <a:rPr lang="en-US" altLang="zh-CN" b="1" dirty="0">
                <a:solidFill>
                  <a:srgbClr val="000000"/>
                </a:solidFill>
                <a:latin typeface="Times New Roman" pitchFamily="18" charset="0"/>
              </a:rPr>
              <a:t>, </a:t>
            </a:r>
            <a:r>
              <a:rPr lang="zh-CN" altLang="en-US" b="1" dirty="0">
                <a:solidFill>
                  <a:srgbClr val="000000"/>
                </a:solidFill>
                <a:latin typeface="Times New Roman" pitchFamily="18" charset="0"/>
              </a:rPr>
              <a:t>而不引起其它变化</a:t>
            </a:r>
            <a:r>
              <a:rPr lang="zh-CN" altLang="en-US" b="1" dirty="0" smtClean="0">
                <a:solidFill>
                  <a:srgbClr val="000000"/>
                </a:solidFill>
                <a:latin typeface="Times New Roman" pitchFamily="18" charset="0"/>
              </a:rPr>
              <a:t>。</a:t>
            </a:r>
            <a:endParaRPr lang="zh-CN" altLang="en-US" b="1" dirty="0">
              <a:solidFill>
                <a:srgbClr val="000000"/>
              </a:solidFill>
              <a:latin typeface="Times New Roman" pitchFamily="18" charset="0"/>
            </a:endParaRPr>
          </a:p>
        </p:txBody>
      </p:sp>
      <p:sp>
        <p:nvSpPr>
          <p:cNvPr id="5"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4E7CC8D-0C0F-4269-AD03-AB0F8EC50196}" type="slidenum">
              <a:rPr lang="en-US" altLang="zh-CN"/>
              <a:pPr/>
              <a:t>62</a:t>
            </a:fld>
            <a:endParaRPr lang="en-US" altLang="zh-CN"/>
          </a:p>
        </p:txBody>
      </p:sp>
      <p:sp>
        <p:nvSpPr>
          <p:cNvPr id="198658" name="Rectangle 2"/>
          <p:cNvSpPr>
            <a:spLocks noGrp="1" noRot="1" noChangeArrowheads="1"/>
          </p:cNvSpPr>
          <p:nvPr>
            <p:ph type="title"/>
          </p:nvPr>
        </p:nvSpPr>
        <p:spPr>
          <a:xfrm>
            <a:off x="1115616" y="405606"/>
            <a:ext cx="7129462" cy="719138"/>
          </a:xfrm>
        </p:spPr>
        <p:txBody>
          <a:bodyPr/>
          <a:lstStyle/>
          <a:p>
            <a:r>
              <a:rPr lang="zh-CN" altLang="en-US" sz="3600" b="1" dirty="0">
                <a:ea typeface="黑体" pitchFamily="2" charset="-122"/>
              </a:rPr>
              <a:t>反应自发性的熵判据</a:t>
            </a:r>
          </a:p>
        </p:txBody>
      </p:sp>
      <p:sp>
        <p:nvSpPr>
          <p:cNvPr id="198659" name="Rectangle 3"/>
          <p:cNvSpPr>
            <a:spLocks noGrp="1" noRot="1" noChangeArrowheads="1"/>
          </p:cNvSpPr>
          <p:nvPr>
            <p:ph type="body" idx="1"/>
          </p:nvPr>
        </p:nvSpPr>
        <p:spPr>
          <a:xfrm>
            <a:off x="539750" y="1341438"/>
            <a:ext cx="8064500" cy="4535487"/>
          </a:xfrm>
        </p:spPr>
        <p:txBody>
          <a:bodyPr/>
          <a:lstStyle/>
          <a:p>
            <a:pPr>
              <a:lnSpc>
                <a:spcPct val="110000"/>
              </a:lnSpc>
            </a:pPr>
            <a:r>
              <a:rPr lang="zh-CN" altLang="en-US" sz="2800" b="1" dirty="0">
                <a:solidFill>
                  <a:srgbClr val="000000"/>
                </a:solidFill>
                <a:latin typeface="Times New Roman" pitchFamily="18" charset="0"/>
              </a:rPr>
              <a:t>熵增加原理：</a:t>
            </a:r>
            <a:r>
              <a:rPr lang="zh-CN" altLang="en-US" sz="2800" b="1" dirty="0">
                <a:latin typeface="Times New Roman" pitchFamily="18" charset="0"/>
              </a:rPr>
              <a:t>孤立体系</a:t>
            </a:r>
            <a:r>
              <a:rPr lang="zh-CN" altLang="en-US" sz="2800" b="1" dirty="0">
                <a:solidFill>
                  <a:srgbClr val="000000"/>
                </a:solidFill>
                <a:latin typeface="Times New Roman" pitchFamily="18" charset="0"/>
              </a:rPr>
              <a:t>有自发倾向于混乱度增加的趋势</a:t>
            </a:r>
            <a:r>
              <a:rPr lang="zh-CN" altLang="en-US" sz="2800" b="1" dirty="0" smtClean="0">
                <a:solidFill>
                  <a:srgbClr val="000000"/>
                </a:solidFill>
                <a:latin typeface="Times New Roman" pitchFamily="18" charset="0"/>
              </a:rPr>
              <a:t>。</a:t>
            </a:r>
            <a:endParaRPr lang="en-US" altLang="zh-CN" sz="2800" b="1" dirty="0" smtClean="0">
              <a:solidFill>
                <a:srgbClr val="000000"/>
              </a:solidFill>
              <a:latin typeface="Times New Roman" pitchFamily="18" charset="0"/>
            </a:endParaRPr>
          </a:p>
          <a:p>
            <a:pPr lvl="1" algn="just">
              <a:lnSpc>
                <a:spcPct val="110000"/>
              </a:lnSpc>
              <a:buFont typeface="Wingdings" pitchFamily="2" charset="2"/>
              <a:buNone/>
            </a:pPr>
            <a:r>
              <a:rPr lang="zh-CN" altLang="en-US" b="1" dirty="0" smtClean="0">
                <a:solidFill>
                  <a:srgbClr val="000000"/>
                </a:solidFill>
                <a:latin typeface="Times New Roman" pitchFamily="18" charset="0"/>
                <a:sym typeface="Symbol" pitchFamily="18" charset="2"/>
              </a:rPr>
              <a:t></a:t>
            </a:r>
            <a:r>
              <a:rPr lang="en-US" altLang="zh-CN" b="1" i="1" dirty="0">
                <a:solidFill>
                  <a:srgbClr val="000000"/>
                </a:solidFill>
                <a:latin typeface="Times New Roman" pitchFamily="18" charset="0"/>
                <a:sym typeface="Symbol" pitchFamily="18" charset="2"/>
              </a:rPr>
              <a:t>S</a:t>
            </a:r>
            <a:r>
              <a:rPr lang="zh-CN" altLang="en-US" b="1" baseline="-25000" dirty="0">
                <a:solidFill>
                  <a:srgbClr val="000000"/>
                </a:solidFill>
                <a:latin typeface="Times New Roman" pitchFamily="18" charset="0"/>
                <a:sym typeface="Symbol" pitchFamily="18" charset="2"/>
              </a:rPr>
              <a:t>孤</a:t>
            </a:r>
            <a:r>
              <a:rPr lang="zh-CN" altLang="en-US" b="1" dirty="0">
                <a:solidFill>
                  <a:srgbClr val="000000"/>
                </a:solidFill>
                <a:latin typeface="Times New Roman" pitchFamily="18" charset="0"/>
                <a:sym typeface="Symbol" pitchFamily="18" charset="2"/>
              </a:rPr>
              <a:t> </a:t>
            </a:r>
            <a:r>
              <a:rPr lang="en-US" altLang="zh-CN" b="1" dirty="0">
                <a:solidFill>
                  <a:srgbClr val="000000"/>
                </a:solidFill>
                <a:latin typeface="Times New Roman" pitchFamily="18" charset="0"/>
                <a:sym typeface="Symbol" pitchFamily="18" charset="2"/>
              </a:rPr>
              <a:t>&gt; 0            </a:t>
            </a:r>
            <a:r>
              <a:rPr lang="zh-CN" altLang="en-US" b="1" dirty="0">
                <a:solidFill>
                  <a:srgbClr val="000000"/>
                </a:solidFill>
                <a:latin typeface="Times New Roman" pitchFamily="18" charset="0"/>
                <a:sym typeface="Symbol" pitchFamily="18" charset="2"/>
              </a:rPr>
              <a:t>自发</a:t>
            </a:r>
          </a:p>
          <a:p>
            <a:pPr lvl="1" algn="just">
              <a:lnSpc>
                <a:spcPct val="110000"/>
              </a:lnSpc>
              <a:buFont typeface="Wingdings" pitchFamily="2" charset="2"/>
              <a:buNone/>
            </a:pPr>
            <a:r>
              <a:rPr lang="zh-CN" altLang="en-US" b="1" dirty="0">
                <a:solidFill>
                  <a:srgbClr val="000000"/>
                </a:solidFill>
                <a:latin typeface="Times New Roman" pitchFamily="18" charset="0"/>
                <a:sym typeface="Symbol" pitchFamily="18" charset="2"/>
              </a:rPr>
              <a:t></a:t>
            </a:r>
            <a:r>
              <a:rPr lang="en-US" altLang="zh-CN" b="1" i="1" dirty="0">
                <a:solidFill>
                  <a:srgbClr val="000000"/>
                </a:solidFill>
                <a:latin typeface="Times New Roman" pitchFamily="18" charset="0"/>
                <a:sym typeface="Symbol" pitchFamily="18" charset="2"/>
              </a:rPr>
              <a:t>S</a:t>
            </a:r>
            <a:r>
              <a:rPr lang="zh-CN" altLang="en-US" b="1" baseline="-25000" dirty="0">
                <a:solidFill>
                  <a:srgbClr val="000000"/>
                </a:solidFill>
                <a:latin typeface="Times New Roman" pitchFamily="18" charset="0"/>
                <a:sym typeface="Symbol" pitchFamily="18" charset="2"/>
              </a:rPr>
              <a:t>孤</a:t>
            </a:r>
            <a:r>
              <a:rPr lang="zh-CN" altLang="en-US" b="1" dirty="0">
                <a:solidFill>
                  <a:srgbClr val="000000"/>
                </a:solidFill>
                <a:latin typeface="Times New Roman" pitchFamily="18" charset="0"/>
                <a:sym typeface="Symbol" pitchFamily="18" charset="2"/>
              </a:rPr>
              <a:t> </a:t>
            </a:r>
            <a:r>
              <a:rPr lang="en-US" altLang="zh-CN" b="1" dirty="0">
                <a:solidFill>
                  <a:srgbClr val="000000"/>
                </a:solidFill>
                <a:latin typeface="Times New Roman" pitchFamily="18" charset="0"/>
                <a:sym typeface="Symbol" pitchFamily="18" charset="2"/>
              </a:rPr>
              <a:t>&lt; 0            </a:t>
            </a:r>
            <a:r>
              <a:rPr lang="zh-CN" altLang="en-US" b="1" dirty="0">
                <a:solidFill>
                  <a:srgbClr val="000000"/>
                </a:solidFill>
                <a:latin typeface="Times New Roman" pitchFamily="18" charset="0"/>
                <a:sym typeface="Symbol" pitchFamily="18" charset="2"/>
              </a:rPr>
              <a:t>非</a:t>
            </a:r>
            <a:r>
              <a:rPr lang="zh-CN" altLang="en-US" b="1" dirty="0" smtClean="0">
                <a:solidFill>
                  <a:srgbClr val="000000"/>
                </a:solidFill>
                <a:latin typeface="Times New Roman" pitchFamily="18" charset="0"/>
                <a:sym typeface="Symbol" pitchFamily="18" charset="2"/>
              </a:rPr>
              <a:t>自发</a:t>
            </a:r>
            <a:endParaRPr lang="zh-CN" altLang="en-US" b="1" dirty="0">
              <a:solidFill>
                <a:srgbClr val="000000"/>
              </a:solidFill>
              <a:latin typeface="Times New Roman" pitchFamily="18" charset="0"/>
              <a:sym typeface="Symbol" pitchFamily="18" charset="2"/>
            </a:endParaRPr>
          </a:p>
          <a:p>
            <a:pPr lvl="1" algn="just">
              <a:lnSpc>
                <a:spcPct val="110000"/>
              </a:lnSpc>
              <a:buFont typeface="Wingdings" pitchFamily="2" charset="2"/>
              <a:buNone/>
            </a:pPr>
            <a:r>
              <a:rPr lang="zh-CN" altLang="en-US" b="1" dirty="0">
                <a:solidFill>
                  <a:srgbClr val="000000"/>
                </a:solidFill>
                <a:latin typeface="Times New Roman" pitchFamily="18" charset="0"/>
                <a:sym typeface="Symbol" pitchFamily="18" charset="2"/>
              </a:rPr>
              <a:t></a:t>
            </a:r>
            <a:r>
              <a:rPr lang="en-US" altLang="zh-CN" b="1" i="1" dirty="0">
                <a:solidFill>
                  <a:srgbClr val="000000"/>
                </a:solidFill>
                <a:latin typeface="Times New Roman" pitchFamily="18" charset="0"/>
                <a:sym typeface="Symbol" pitchFamily="18" charset="2"/>
              </a:rPr>
              <a:t>S</a:t>
            </a:r>
            <a:r>
              <a:rPr lang="zh-CN" altLang="en-US" b="1" baseline="-25000" dirty="0">
                <a:solidFill>
                  <a:srgbClr val="000000"/>
                </a:solidFill>
                <a:latin typeface="Times New Roman" pitchFamily="18" charset="0"/>
                <a:sym typeface="Symbol" pitchFamily="18" charset="2"/>
              </a:rPr>
              <a:t>孤</a:t>
            </a:r>
            <a:r>
              <a:rPr lang="zh-CN" altLang="en-US" b="1" dirty="0">
                <a:solidFill>
                  <a:srgbClr val="000000"/>
                </a:solidFill>
                <a:latin typeface="Times New Roman" pitchFamily="18" charset="0"/>
                <a:sym typeface="Symbol" pitchFamily="18" charset="2"/>
              </a:rPr>
              <a:t> </a:t>
            </a:r>
            <a:r>
              <a:rPr lang="en-US" altLang="zh-CN" b="1" dirty="0">
                <a:solidFill>
                  <a:srgbClr val="000000"/>
                </a:solidFill>
                <a:latin typeface="Times New Roman" pitchFamily="18" charset="0"/>
                <a:sym typeface="Symbol" pitchFamily="18" charset="2"/>
              </a:rPr>
              <a:t>= 0            </a:t>
            </a:r>
            <a:r>
              <a:rPr lang="zh-CN" altLang="en-US" b="1" dirty="0">
                <a:solidFill>
                  <a:srgbClr val="000000"/>
                </a:solidFill>
                <a:latin typeface="Times New Roman" pitchFamily="18" charset="0"/>
                <a:sym typeface="Symbol" pitchFamily="18" charset="2"/>
              </a:rPr>
              <a:t>体系处于平衡状态</a:t>
            </a:r>
          </a:p>
          <a:p>
            <a:pPr algn="just">
              <a:lnSpc>
                <a:spcPct val="110000"/>
              </a:lnSpc>
            </a:pPr>
            <a:r>
              <a:rPr lang="zh-CN" altLang="en-US" sz="2800" b="1" dirty="0">
                <a:solidFill>
                  <a:srgbClr val="000000"/>
                </a:solidFill>
                <a:latin typeface="Times New Roman" pitchFamily="18" charset="0"/>
              </a:rPr>
              <a:t>但对于</a:t>
            </a:r>
            <a:r>
              <a:rPr lang="zh-CN" altLang="en-US" sz="2800" b="1" dirty="0">
                <a:latin typeface="Times New Roman" pitchFamily="18" charset="0"/>
              </a:rPr>
              <a:t>封闭体系</a:t>
            </a:r>
            <a:r>
              <a:rPr lang="zh-CN" altLang="en-US" sz="2800" b="1" dirty="0">
                <a:solidFill>
                  <a:srgbClr val="000000"/>
                </a:solidFill>
                <a:latin typeface="Times New Roman" pitchFamily="18" charset="0"/>
              </a:rPr>
              <a:t>，上述结论不适用：</a:t>
            </a:r>
          </a:p>
          <a:p>
            <a:pPr algn="just">
              <a:lnSpc>
                <a:spcPct val="110000"/>
              </a:lnSpc>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-10</a:t>
            </a:r>
            <a:r>
              <a:rPr lang="en-US" altLang="zh-CN" sz="2800" b="1" dirty="0">
                <a:solidFill>
                  <a:srgbClr val="000000"/>
                </a:solidFill>
                <a:latin typeface="Times New Roman" pitchFamily="18" charset="0"/>
                <a:cs typeface="Times New Roman" pitchFamily="18" charset="0"/>
              </a:rPr>
              <a:t>℃</a:t>
            </a:r>
            <a:r>
              <a:rPr lang="zh-CN" altLang="en-US" sz="2800" b="1" dirty="0">
                <a:solidFill>
                  <a:srgbClr val="000000"/>
                </a:solidFill>
                <a:latin typeface="Times New Roman" pitchFamily="18" charset="0"/>
              </a:rPr>
              <a:t>的液态水会自动结冰，尽管是熵减少。因为结冰过程中，体系放热到环境</a:t>
            </a:r>
            <a:r>
              <a:rPr lang="en-US" altLang="zh-CN" sz="2800" b="1" dirty="0">
                <a:solidFill>
                  <a:srgbClr val="000000"/>
                </a:solidFill>
                <a:latin typeface="Times New Roman" pitchFamily="18" charset="0"/>
              </a:rPr>
              <a:t>(</a:t>
            </a:r>
            <a:r>
              <a:rPr lang="en-US" altLang="zh-CN" sz="2800" b="1" dirty="0">
                <a:solidFill>
                  <a:srgbClr val="000000"/>
                </a:solidFill>
                <a:latin typeface="Times New Roman" pitchFamily="18" charset="0"/>
                <a:sym typeface="Symbol" pitchFamily="18" charset="2"/>
              </a:rPr>
              <a:t></a:t>
            </a:r>
            <a:r>
              <a:rPr lang="en-US" altLang="zh-CN" sz="2800" b="1" i="1" dirty="0">
                <a:solidFill>
                  <a:srgbClr val="000000"/>
                </a:solidFill>
                <a:latin typeface="Times New Roman" pitchFamily="18" charset="0"/>
                <a:sym typeface="Symbol" pitchFamily="18" charset="2"/>
              </a:rPr>
              <a:t>H</a:t>
            </a:r>
            <a:r>
              <a:rPr lang="en-US" altLang="zh-CN" sz="2800" b="1" dirty="0">
                <a:solidFill>
                  <a:srgbClr val="000000"/>
                </a:solidFill>
                <a:latin typeface="Times New Roman" pitchFamily="18" charset="0"/>
                <a:sym typeface="Symbol" pitchFamily="18" charset="2"/>
              </a:rPr>
              <a:t> &lt; 0)</a:t>
            </a:r>
            <a:r>
              <a:rPr lang="zh-CN" altLang="en-US" sz="2800" b="1" dirty="0">
                <a:solidFill>
                  <a:srgbClr val="000000"/>
                </a:solidFill>
                <a:latin typeface="Times New Roman" pitchFamily="18" charset="0"/>
                <a:sym typeface="Symbol" pitchFamily="18" charset="2"/>
              </a:rPr>
              <a:t>。</a:t>
            </a:r>
          </a:p>
        </p:txBody>
      </p:sp>
      <p:sp>
        <p:nvSpPr>
          <p:cNvPr id="5"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extLst>
      <p:ext uri="{BB962C8B-B14F-4D97-AF65-F5344CB8AC3E}">
        <p14:creationId xmlns:p14="http://schemas.microsoft.com/office/powerpoint/2010/main" val="3737141650"/>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E1EEDDC-BA4F-4FC8-B6CD-A608695DCA39}" type="slidenum">
              <a:rPr lang="en-US" altLang="zh-CN"/>
              <a:pPr/>
              <a:t>63</a:t>
            </a:fld>
            <a:endParaRPr lang="en-US" altLang="zh-CN"/>
          </a:p>
        </p:txBody>
      </p:sp>
      <p:sp>
        <p:nvSpPr>
          <p:cNvPr id="33794" name="Rectangle 2"/>
          <p:cNvSpPr>
            <a:spLocks noGrp="1" noRot="1" noChangeArrowheads="1"/>
          </p:cNvSpPr>
          <p:nvPr>
            <p:ph type="title"/>
          </p:nvPr>
        </p:nvSpPr>
        <p:spPr>
          <a:xfrm>
            <a:off x="468313" y="476672"/>
            <a:ext cx="8207375" cy="655638"/>
          </a:xfrm>
        </p:spPr>
        <p:txBody>
          <a:bodyPr/>
          <a:lstStyle/>
          <a:p>
            <a:pPr>
              <a:buClr>
                <a:schemeClr val="hlink"/>
              </a:buClr>
              <a:buFont typeface="Wingdings" pitchFamily="2" charset="2"/>
              <a:buNone/>
            </a:pPr>
            <a:r>
              <a:rPr lang="zh-CN" altLang="en-US" sz="3600" b="1" dirty="0">
                <a:ea typeface="黑体" pitchFamily="2" charset="-122"/>
              </a:rPr>
              <a:t>纯物质的规定熵</a:t>
            </a:r>
          </a:p>
        </p:txBody>
      </p:sp>
      <p:sp>
        <p:nvSpPr>
          <p:cNvPr id="33795" name="Rectangle 3"/>
          <p:cNvSpPr>
            <a:spLocks noGrp="1" noRot="1" noChangeArrowheads="1"/>
          </p:cNvSpPr>
          <p:nvPr>
            <p:ph idx="1"/>
          </p:nvPr>
        </p:nvSpPr>
        <p:spPr>
          <a:xfrm>
            <a:off x="250825" y="1340768"/>
            <a:ext cx="8353425" cy="4824412"/>
          </a:xfrm>
        </p:spPr>
        <p:txBody>
          <a:bodyPr/>
          <a:lstStyle/>
          <a:p>
            <a:r>
              <a:rPr lang="zh-CN" altLang="en-US" b="1" dirty="0">
                <a:latin typeface="Times New Roman" pitchFamily="18" charset="0"/>
              </a:rPr>
              <a:t>热力学第三定律：</a:t>
            </a:r>
            <a:r>
              <a:rPr lang="zh-CN" altLang="en-US" b="1" dirty="0">
                <a:solidFill>
                  <a:srgbClr val="000000"/>
                </a:solidFill>
                <a:latin typeface="Times New Roman" pitchFamily="18" charset="0"/>
              </a:rPr>
              <a:t>在</a:t>
            </a:r>
            <a:r>
              <a:rPr lang="en-US" altLang="zh-CN" b="1" dirty="0">
                <a:latin typeface="Times New Roman" pitchFamily="18" charset="0"/>
              </a:rPr>
              <a:t>0K</a:t>
            </a:r>
            <a:r>
              <a:rPr lang="zh-CN" altLang="en-US" b="1" dirty="0">
                <a:solidFill>
                  <a:srgbClr val="000000"/>
                </a:solidFill>
                <a:latin typeface="Times New Roman" pitchFamily="18" charset="0"/>
              </a:rPr>
              <a:t>时，任何纯物质的完整晶体熵值为零。</a:t>
            </a:r>
          </a:p>
          <a:p>
            <a:r>
              <a:rPr lang="zh-CN" altLang="en-US" b="1" dirty="0">
                <a:solidFill>
                  <a:srgbClr val="000000"/>
                </a:solidFill>
                <a:latin typeface="Times New Roman" pitchFamily="18" charset="0"/>
              </a:rPr>
              <a:t>标准压力下</a:t>
            </a:r>
            <a:r>
              <a:rPr lang="en-US" altLang="zh-CN" b="1" dirty="0">
                <a:solidFill>
                  <a:srgbClr val="000000"/>
                </a:solidFill>
                <a:latin typeface="Times New Roman" pitchFamily="18" charset="0"/>
              </a:rPr>
              <a:t>1mol</a:t>
            </a:r>
            <a:r>
              <a:rPr lang="zh-CN" altLang="en-US" b="1" dirty="0">
                <a:solidFill>
                  <a:srgbClr val="000000"/>
                </a:solidFill>
                <a:latin typeface="Times New Roman" pitchFamily="18" charset="0"/>
              </a:rPr>
              <a:t>某纯物质的规定熵称</a:t>
            </a:r>
            <a:r>
              <a:rPr lang="zh-CN" altLang="en-US" b="1" dirty="0">
                <a:latin typeface="Times New Roman" pitchFamily="18" charset="0"/>
              </a:rPr>
              <a:t>标准熵</a:t>
            </a:r>
            <a:r>
              <a:rPr lang="zh-CN" altLang="en-US" b="1" dirty="0">
                <a:solidFill>
                  <a:srgbClr val="000000"/>
                </a:solidFill>
                <a:latin typeface="Times New Roman" pitchFamily="18" charset="0"/>
              </a:rPr>
              <a:t>，用符号      表示，单位</a:t>
            </a:r>
            <a:r>
              <a:rPr lang="en-US" altLang="zh-CN" b="1" dirty="0">
                <a:solidFill>
                  <a:srgbClr val="000000"/>
                </a:solidFill>
                <a:latin typeface="Times New Roman" pitchFamily="18" charset="0"/>
              </a:rPr>
              <a:t>J·K</a:t>
            </a:r>
            <a:r>
              <a:rPr lang="en-US" altLang="zh-CN" b="1" baseline="30000" dirty="0">
                <a:solidFill>
                  <a:srgbClr val="000000"/>
                </a:solidFill>
                <a:latin typeface="Times New Roman" pitchFamily="18" charset="0"/>
              </a:rPr>
              <a:t>-1</a:t>
            </a:r>
            <a:r>
              <a:rPr lang="en-US" altLang="zh-CN" b="1" dirty="0">
                <a:solidFill>
                  <a:srgbClr val="000000"/>
                </a:solidFill>
                <a:latin typeface="Times New Roman" pitchFamily="18" charset="0"/>
              </a:rPr>
              <a:t>·mol</a:t>
            </a:r>
            <a:r>
              <a:rPr lang="en-US" altLang="zh-CN" b="1" baseline="30000" dirty="0">
                <a:solidFill>
                  <a:srgbClr val="000000"/>
                </a:solidFill>
                <a:latin typeface="Times New Roman" pitchFamily="18" charset="0"/>
              </a:rPr>
              <a:t>-1</a:t>
            </a:r>
            <a:r>
              <a:rPr lang="zh-CN" altLang="en-US" b="1" dirty="0">
                <a:solidFill>
                  <a:srgbClr val="000000"/>
                </a:solidFill>
                <a:latin typeface="Times New Roman" pitchFamily="18" charset="0"/>
              </a:rPr>
              <a:t>。通常数据表中采用的是物质在</a:t>
            </a:r>
            <a:r>
              <a:rPr lang="en-US" altLang="zh-CN" b="1" dirty="0">
                <a:solidFill>
                  <a:srgbClr val="000000"/>
                </a:solidFill>
                <a:latin typeface="Times New Roman" pitchFamily="18" charset="0"/>
              </a:rPr>
              <a:t>298K</a:t>
            </a:r>
            <a:r>
              <a:rPr lang="zh-CN" altLang="en-US" b="1" dirty="0">
                <a:solidFill>
                  <a:srgbClr val="000000"/>
                </a:solidFill>
                <a:latin typeface="Times New Roman" pitchFamily="18" charset="0"/>
              </a:rPr>
              <a:t>时的标准熵。</a:t>
            </a:r>
          </a:p>
          <a:p>
            <a:r>
              <a:rPr lang="zh-CN" altLang="en-US" b="1" dirty="0">
                <a:solidFill>
                  <a:srgbClr val="000000"/>
                </a:solidFill>
                <a:latin typeface="Times New Roman" pitchFamily="18" charset="0"/>
              </a:rPr>
              <a:t>同一物质，</a:t>
            </a:r>
            <a:r>
              <a:rPr lang="en-US" altLang="zh-CN" b="1" i="1" dirty="0" err="1">
                <a:solidFill>
                  <a:srgbClr val="000000"/>
                </a:solidFill>
                <a:latin typeface="Times New Roman" pitchFamily="18" charset="0"/>
              </a:rPr>
              <a:t>S</a:t>
            </a:r>
            <a:r>
              <a:rPr lang="en-US" altLang="zh-CN" b="1" baseline="-25000" dirty="0" err="1">
                <a:solidFill>
                  <a:srgbClr val="000000"/>
                </a:solidFill>
                <a:latin typeface="Times New Roman" pitchFamily="18" charset="0"/>
              </a:rPr>
              <a:t>g</a:t>
            </a:r>
            <a:r>
              <a:rPr lang="en-US" altLang="zh-CN" b="1" dirty="0">
                <a:solidFill>
                  <a:srgbClr val="000000"/>
                </a:solidFill>
                <a:latin typeface="Times New Roman" pitchFamily="18" charset="0"/>
              </a:rPr>
              <a:t>&gt;</a:t>
            </a:r>
            <a:r>
              <a:rPr lang="en-US" altLang="zh-CN" b="1" i="1" dirty="0" err="1">
                <a:solidFill>
                  <a:srgbClr val="000000"/>
                </a:solidFill>
                <a:latin typeface="Times New Roman" pitchFamily="18" charset="0"/>
              </a:rPr>
              <a:t>S</a:t>
            </a:r>
            <a:r>
              <a:rPr lang="en-US" altLang="zh-CN" b="1" baseline="-25000" dirty="0" err="1">
                <a:solidFill>
                  <a:srgbClr val="000000"/>
                </a:solidFill>
                <a:latin typeface="Times New Roman" pitchFamily="18" charset="0"/>
              </a:rPr>
              <a:t>l</a:t>
            </a:r>
            <a:r>
              <a:rPr lang="en-US" altLang="zh-CN" b="1" dirty="0">
                <a:solidFill>
                  <a:srgbClr val="000000"/>
                </a:solidFill>
                <a:latin typeface="Times New Roman" pitchFamily="18" charset="0"/>
              </a:rPr>
              <a:t>&gt;</a:t>
            </a:r>
            <a:r>
              <a:rPr lang="en-US" altLang="zh-CN" b="1" i="1" dirty="0" err="1">
                <a:solidFill>
                  <a:srgbClr val="000000"/>
                </a:solidFill>
                <a:latin typeface="Times New Roman" pitchFamily="18" charset="0"/>
              </a:rPr>
              <a:t>S</a:t>
            </a:r>
            <a:r>
              <a:rPr lang="en-US" altLang="zh-CN" b="1" baseline="-25000" dirty="0" err="1">
                <a:solidFill>
                  <a:srgbClr val="000000"/>
                </a:solidFill>
                <a:latin typeface="Times New Roman" pitchFamily="18" charset="0"/>
              </a:rPr>
              <a:t>s</a:t>
            </a:r>
            <a:r>
              <a:rPr lang="en-US" altLang="zh-CN" b="1" baseline="-25000" dirty="0">
                <a:solidFill>
                  <a:srgbClr val="000000"/>
                </a:solidFill>
                <a:latin typeface="Times New Roman" pitchFamily="18" charset="0"/>
              </a:rPr>
              <a:t> </a:t>
            </a:r>
            <a:r>
              <a:rPr lang="zh-CN" altLang="en-US" b="1" dirty="0">
                <a:solidFill>
                  <a:srgbClr val="000000"/>
                </a:solidFill>
                <a:latin typeface="Times New Roman" pitchFamily="18" charset="0"/>
              </a:rPr>
              <a:t>。</a:t>
            </a:r>
          </a:p>
          <a:p>
            <a:r>
              <a:rPr lang="zh-CN" altLang="en-US" b="1" dirty="0">
                <a:solidFill>
                  <a:srgbClr val="000000"/>
                </a:solidFill>
                <a:latin typeface="Times New Roman" pitchFamily="18" charset="0"/>
              </a:rPr>
              <a:t>同一物态的物质，分子中原子或电子数目较多者熵值较大。</a:t>
            </a:r>
          </a:p>
        </p:txBody>
      </p:sp>
      <p:graphicFrame>
        <p:nvGraphicFramePr>
          <p:cNvPr id="33796" name="Object 4"/>
          <p:cNvGraphicFramePr>
            <a:graphicFrameLocks noChangeAspect="1"/>
          </p:cNvGraphicFramePr>
          <p:nvPr>
            <p:extLst>
              <p:ext uri="{D42A27DB-BD31-4B8C-83A1-F6EECF244321}">
                <p14:modId xmlns:p14="http://schemas.microsoft.com/office/powerpoint/2010/main" val="2027617505"/>
              </p:ext>
            </p:extLst>
          </p:nvPr>
        </p:nvGraphicFramePr>
        <p:xfrm>
          <a:off x="2051720" y="2924175"/>
          <a:ext cx="392112" cy="504825"/>
        </p:xfrm>
        <a:graphic>
          <a:graphicData uri="http://schemas.openxmlformats.org/presentationml/2006/ole">
            <mc:AlternateContent xmlns:mc="http://schemas.openxmlformats.org/markup-compatibility/2006">
              <mc:Choice xmlns:v="urn:schemas-microsoft-com:vml" Requires="v">
                <p:oleObj spid="_x0000_s236561" name="Equation" r:id="rId4" imgW="215806" imgH="228501" progId="">
                  <p:embed/>
                </p:oleObj>
              </mc:Choice>
              <mc:Fallback>
                <p:oleObj name="Equation" r:id="rId4" imgW="215806" imgH="22850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2924175"/>
                        <a:ext cx="39211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extLst>
      <p:ext uri="{BB962C8B-B14F-4D97-AF65-F5344CB8AC3E}">
        <p14:creationId xmlns:p14="http://schemas.microsoft.com/office/powerpoint/2010/main" val="95955033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9BB2DAA-A3B8-4F83-86A0-35DD8AD8BA33}" type="slidenum">
              <a:rPr lang="en-US" altLang="zh-CN"/>
              <a:pPr/>
              <a:t>64</a:t>
            </a:fld>
            <a:endParaRPr lang="en-US" altLang="zh-CN"/>
          </a:p>
        </p:txBody>
      </p:sp>
      <p:sp>
        <p:nvSpPr>
          <p:cNvPr id="34818" name="Rectangle 2"/>
          <p:cNvSpPr>
            <a:spLocks noGrp="1" noRot="1" noChangeArrowheads="1"/>
          </p:cNvSpPr>
          <p:nvPr>
            <p:ph type="title"/>
          </p:nvPr>
        </p:nvSpPr>
        <p:spPr>
          <a:xfrm>
            <a:off x="517525" y="469106"/>
            <a:ext cx="8158163" cy="655638"/>
          </a:xfrm>
        </p:spPr>
        <p:txBody>
          <a:bodyPr/>
          <a:lstStyle/>
          <a:p>
            <a:r>
              <a:rPr lang="zh-CN" altLang="en-US" sz="3600" b="1" dirty="0">
                <a:ea typeface="黑体" pitchFamily="2" charset="-122"/>
              </a:rPr>
              <a:t>化学反应熵变的计算</a:t>
            </a:r>
          </a:p>
        </p:txBody>
      </p:sp>
      <p:sp>
        <p:nvSpPr>
          <p:cNvPr id="34819" name="Rectangle 3"/>
          <p:cNvSpPr>
            <a:spLocks noGrp="1" noRot="1" noChangeArrowheads="1"/>
          </p:cNvSpPr>
          <p:nvPr>
            <p:ph idx="1"/>
          </p:nvPr>
        </p:nvSpPr>
        <p:spPr>
          <a:xfrm>
            <a:off x="304800" y="1484784"/>
            <a:ext cx="8228013" cy="3886200"/>
          </a:xfrm>
        </p:spPr>
        <p:txBody>
          <a:bodyPr/>
          <a:lstStyle/>
          <a:p>
            <a:pPr algn="just">
              <a:lnSpc>
                <a:spcPct val="150000"/>
              </a:lnSpc>
            </a:pPr>
            <a:r>
              <a:rPr lang="zh-CN" altLang="en-US" sz="2800" b="1" dirty="0">
                <a:solidFill>
                  <a:srgbClr val="000000"/>
                </a:solidFill>
                <a:latin typeface="Times New Roman" pitchFamily="18" charset="0"/>
              </a:rPr>
              <a:t>计算化学反应的标准熵变</a:t>
            </a:r>
            <a:r>
              <a:rPr kumimoji="1" lang="zh-CN" altLang="en-US" sz="2800" b="1" dirty="0">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S</a:t>
            </a:r>
            <a:r>
              <a:rPr lang="en-US" altLang="zh-CN" sz="2800" b="1" baseline="30000"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可以用生成物的标准摩尔熵的总和减去反应物的标准摩尔熵的总和：</a:t>
            </a:r>
            <a:endParaRPr lang="zh-CN" altLang="en-US" sz="2800" b="1" dirty="0">
              <a:latin typeface="Times New Roman" pitchFamily="18" charset="0"/>
            </a:endParaRPr>
          </a:p>
          <a:p>
            <a:pPr algn="ctr">
              <a:buFont typeface="Wingdings" pitchFamily="2" charset="2"/>
              <a:buNone/>
            </a:pPr>
            <a:r>
              <a:rPr kumimoji="1" lang="zh-CN" altLang="en-US" b="1" dirty="0">
                <a:latin typeface="Times New Roman" pitchFamily="18" charset="0"/>
                <a:sym typeface="Symbol" pitchFamily="18" charset="2"/>
              </a:rPr>
              <a:t></a:t>
            </a:r>
            <a:r>
              <a:rPr lang="zh-CN" altLang="en-US" sz="2800" b="1" dirty="0">
                <a:latin typeface="Times New Roman" pitchFamily="18" charset="0"/>
              </a:rPr>
              <a:t> </a:t>
            </a:r>
            <a:r>
              <a:rPr lang="en-US" altLang="zh-CN" sz="2800" b="1" baseline="-30000" dirty="0" err="1">
                <a:latin typeface="Times New Roman" pitchFamily="18" charset="0"/>
              </a:rPr>
              <a:t>r</a:t>
            </a:r>
            <a:r>
              <a:rPr lang="en-US" altLang="zh-CN" sz="2800" b="1" i="1" dirty="0" err="1">
                <a:latin typeface="Times New Roman" pitchFamily="18" charset="0"/>
              </a:rPr>
              <a:t>S</a:t>
            </a:r>
            <a:r>
              <a:rPr lang="en-US" altLang="zh-CN" sz="2800" b="1" baseline="30000" dirty="0">
                <a:latin typeface="Times New Roman" pitchFamily="18" charset="0"/>
                <a:sym typeface="Symbol" pitchFamily="18" charset="2"/>
              </a:rPr>
              <a:t></a:t>
            </a:r>
            <a:r>
              <a:rPr lang="zh-CN" altLang="en-US" sz="2800" b="1" dirty="0">
                <a:latin typeface="Times New Roman" pitchFamily="18" charset="0"/>
              </a:rPr>
              <a:t>＝∑</a:t>
            </a:r>
            <a:r>
              <a:rPr lang="el-GR" altLang="zh-CN" sz="2800" b="1" dirty="0">
                <a:latin typeface="Times New Roman" pitchFamily="18" charset="0"/>
              </a:rPr>
              <a:t>ν</a:t>
            </a:r>
            <a:r>
              <a:rPr lang="en-US" altLang="zh-CN" sz="2800" b="1" baseline="-25000" dirty="0">
                <a:latin typeface="Times New Roman" pitchFamily="18" charset="0"/>
              </a:rPr>
              <a:t>i </a:t>
            </a:r>
            <a:r>
              <a:rPr kumimoji="1" lang="en-US" altLang="zh-CN" b="1" dirty="0">
                <a:latin typeface="Times New Roman" pitchFamily="18" charset="0"/>
                <a:sym typeface="Symbol" pitchFamily="18" charset="2"/>
              </a:rPr>
              <a:t></a:t>
            </a:r>
            <a:r>
              <a:rPr lang="en-US" altLang="zh-CN" sz="2800" b="1" dirty="0">
                <a:latin typeface="Times New Roman" pitchFamily="18" charset="0"/>
              </a:rPr>
              <a:t> </a:t>
            </a:r>
            <a:r>
              <a:rPr lang="en-US" altLang="zh-CN" sz="2800" b="1" baseline="-30000" dirty="0" err="1">
                <a:latin typeface="Times New Roman" pitchFamily="18" charset="0"/>
              </a:rPr>
              <a:t>r</a:t>
            </a:r>
            <a:r>
              <a:rPr lang="en-US" altLang="zh-CN" sz="2800" b="1" i="1" dirty="0" err="1">
                <a:latin typeface="Times New Roman" pitchFamily="18" charset="0"/>
              </a:rPr>
              <a:t>S</a:t>
            </a:r>
            <a:r>
              <a:rPr lang="en-US" altLang="zh-CN" sz="2800" b="1" baseline="30000" dirty="0" err="1">
                <a:latin typeface="Times New Roman" pitchFamily="18" charset="0"/>
                <a:sym typeface="Symbol" pitchFamily="18" charset="2"/>
              </a:rPr>
              <a:t></a:t>
            </a:r>
            <a:r>
              <a:rPr lang="en-US" altLang="zh-CN" sz="2800" b="1" baseline="-30000" dirty="0" err="1">
                <a:latin typeface="Times New Roman" pitchFamily="18" charset="0"/>
              </a:rPr>
              <a:t>m</a:t>
            </a:r>
            <a:r>
              <a:rPr lang="en-US" altLang="zh-CN" sz="2800" b="1" dirty="0">
                <a:latin typeface="Times New Roman" pitchFamily="18" charset="0"/>
              </a:rPr>
              <a:t> (</a:t>
            </a:r>
            <a:r>
              <a:rPr lang="zh-CN" altLang="en-US" sz="2800" b="1" dirty="0">
                <a:latin typeface="Times New Roman" pitchFamily="18" charset="0"/>
              </a:rPr>
              <a:t>生成物</a:t>
            </a:r>
            <a:r>
              <a:rPr lang="en-US" altLang="zh-CN" sz="2800" b="1" dirty="0">
                <a:latin typeface="Times New Roman" pitchFamily="18" charset="0"/>
              </a:rPr>
              <a:t>)</a:t>
            </a:r>
            <a:r>
              <a:rPr lang="zh-CN" altLang="en-US" sz="2800" b="1" dirty="0">
                <a:latin typeface="Times New Roman" pitchFamily="18" charset="0"/>
              </a:rPr>
              <a:t>－∑</a:t>
            </a:r>
            <a:r>
              <a:rPr lang="el-GR" altLang="zh-CN" sz="2800" b="1" dirty="0">
                <a:latin typeface="Times New Roman" pitchFamily="18" charset="0"/>
              </a:rPr>
              <a:t>ν</a:t>
            </a:r>
            <a:r>
              <a:rPr lang="en-US" altLang="zh-CN" sz="2800" b="1" baseline="-25000" dirty="0">
                <a:latin typeface="Times New Roman" pitchFamily="18" charset="0"/>
              </a:rPr>
              <a:t>i </a:t>
            </a:r>
            <a:r>
              <a:rPr kumimoji="1" lang="en-US" altLang="zh-CN" b="1" dirty="0">
                <a:latin typeface="Times New Roman" pitchFamily="18" charset="0"/>
                <a:sym typeface="Symbol" pitchFamily="18" charset="2"/>
              </a:rPr>
              <a:t></a:t>
            </a:r>
            <a:r>
              <a:rPr lang="en-US" altLang="zh-CN" sz="2800" b="1" dirty="0">
                <a:latin typeface="Times New Roman" pitchFamily="18" charset="0"/>
              </a:rPr>
              <a:t> </a:t>
            </a:r>
            <a:r>
              <a:rPr lang="en-US" altLang="zh-CN" sz="2800" b="1" baseline="-30000" dirty="0" err="1">
                <a:latin typeface="Times New Roman" pitchFamily="18" charset="0"/>
              </a:rPr>
              <a:t>r</a:t>
            </a:r>
            <a:r>
              <a:rPr lang="en-US" altLang="zh-CN" sz="2800" b="1" i="1" dirty="0" err="1">
                <a:latin typeface="Times New Roman" pitchFamily="18" charset="0"/>
              </a:rPr>
              <a:t>S</a:t>
            </a:r>
            <a:r>
              <a:rPr lang="en-US" altLang="zh-CN" sz="2800" b="1" baseline="30000" dirty="0" err="1">
                <a:latin typeface="Times New Roman" pitchFamily="18" charset="0"/>
                <a:sym typeface="Symbol" pitchFamily="18" charset="2"/>
              </a:rPr>
              <a:t></a:t>
            </a:r>
            <a:r>
              <a:rPr lang="en-US" altLang="zh-CN" sz="2800" b="1" baseline="-30000" dirty="0" err="1">
                <a:latin typeface="Times New Roman" pitchFamily="18" charset="0"/>
              </a:rPr>
              <a:t>m</a:t>
            </a:r>
            <a:r>
              <a:rPr lang="en-US" altLang="zh-CN" sz="2800" b="1" dirty="0">
                <a:latin typeface="Times New Roman" pitchFamily="18" charset="0"/>
              </a:rPr>
              <a:t> (</a:t>
            </a:r>
            <a:r>
              <a:rPr lang="zh-CN" altLang="en-US" sz="2800" b="1" dirty="0">
                <a:latin typeface="Times New Roman" pitchFamily="18" charset="0"/>
              </a:rPr>
              <a:t>反应物</a:t>
            </a:r>
            <a:r>
              <a:rPr lang="en-US" altLang="zh-CN" sz="2800" b="1" dirty="0">
                <a:latin typeface="Times New Roman" pitchFamily="18" charset="0"/>
              </a:rPr>
              <a:t>)</a:t>
            </a:r>
            <a:r>
              <a:rPr lang="en-US" altLang="zh-CN" sz="2800" b="1" dirty="0">
                <a:solidFill>
                  <a:srgbClr val="000000"/>
                </a:solidFill>
                <a:latin typeface="Times New Roman" pitchFamily="18" charset="0"/>
              </a:rPr>
              <a:t> </a:t>
            </a:r>
          </a:p>
        </p:txBody>
      </p:sp>
      <p:sp>
        <p:nvSpPr>
          <p:cNvPr id="5"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DE77A40-863D-43BA-A536-4BA94AD164D5}" type="slidenum">
              <a:rPr lang="en-US" altLang="zh-CN"/>
              <a:pPr/>
              <a:t>65</a:t>
            </a:fld>
            <a:endParaRPr lang="en-US" altLang="zh-CN"/>
          </a:p>
        </p:txBody>
      </p:sp>
      <p:sp>
        <p:nvSpPr>
          <p:cNvPr id="35843" name="Rectangle 3"/>
          <p:cNvSpPr>
            <a:spLocks noGrp="1" noRot="1" noChangeArrowheads="1"/>
          </p:cNvSpPr>
          <p:nvPr>
            <p:ph idx="1"/>
          </p:nvPr>
        </p:nvSpPr>
        <p:spPr>
          <a:xfrm>
            <a:off x="539552" y="1556792"/>
            <a:ext cx="7915275" cy="4032250"/>
          </a:xfrm>
        </p:spPr>
        <p:txBody>
          <a:bodyPr/>
          <a:lstStyle/>
          <a:p>
            <a:pPr>
              <a:lnSpc>
                <a:spcPct val="110000"/>
              </a:lnSpc>
            </a:pPr>
            <a:r>
              <a:rPr lang="en-US" altLang="zh-CN" b="1" dirty="0">
                <a:solidFill>
                  <a:srgbClr val="000000"/>
                </a:solidFill>
                <a:latin typeface="Times New Roman" pitchFamily="18" charset="0"/>
              </a:rPr>
              <a:t>1876</a:t>
            </a:r>
            <a:r>
              <a:rPr lang="zh-CN" altLang="en-US" b="1" dirty="0">
                <a:solidFill>
                  <a:srgbClr val="000000"/>
                </a:solidFill>
                <a:latin typeface="Times New Roman" pitchFamily="18" charset="0"/>
              </a:rPr>
              <a:t>年吉布斯</a:t>
            </a:r>
            <a:r>
              <a:rPr lang="en-US" altLang="zh-CN" b="1" dirty="0">
                <a:solidFill>
                  <a:srgbClr val="000000"/>
                </a:solidFill>
                <a:latin typeface="Times New Roman" pitchFamily="18" charset="0"/>
              </a:rPr>
              <a:t>(Gibbs)</a:t>
            </a:r>
            <a:r>
              <a:rPr lang="zh-CN" altLang="en-US" b="1" dirty="0">
                <a:solidFill>
                  <a:srgbClr val="000000"/>
                </a:solidFill>
                <a:latin typeface="Times New Roman" pitchFamily="18" charset="0"/>
              </a:rPr>
              <a:t>提出并证明了衡量反应自发性的标准是它产生非体积功的本领。在恒温、恒压下，如果一个反应无论在理论或实践上都</a:t>
            </a:r>
            <a:r>
              <a:rPr lang="zh-CN" altLang="en-US" b="1" dirty="0">
                <a:latin typeface="Times New Roman" pitchFamily="18" charset="0"/>
              </a:rPr>
              <a:t>能用来做非体积功</a:t>
            </a:r>
            <a:r>
              <a:rPr lang="zh-CN" altLang="en-US" b="1" dirty="0">
                <a:solidFill>
                  <a:srgbClr val="000000"/>
                </a:solidFill>
                <a:latin typeface="Times New Roman" pitchFamily="18" charset="0"/>
              </a:rPr>
              <a:t>，则这个反应是</a:t>
            </a:r>
            <a:r>
              <a:rPr lang="zh-CN" altLang="en-US" b="1" dirty="0">
                <a:latin typeface="Times New Roman" pitchFamily="18" charset="0"/>
              </a:rPr>
              <a:t>自发</a:t>
            </a:r>
            <a:r>
              <a:rPr lang="zh-CN" altLang="en-US" b="1" dirty="0">
                <a:solidFill>
                  <a:srgbClr val="000000"/>
                </a:solidFill>
                <a:latin typeface="Times New Roman" pitchFamily="18" charset="0"/>
              </a:rPr>
              <a:t>的。如果要环境提供非体积功才能发生，则这个反应就是非自发的。</a:t>
            </a:r>
          </a:p>
        </p:txBody>
      </p:sp>
      <p:sp>
        <p:nvSpPr>
          <p:cNvPr id="35844" name="Rectangle 4"/>
          <p:cNvSpPr>
            <a:spLocks noRot="1" noChangeArrowheads="1"/>
          </p:cNvSpPr>
          <p:nvPr/>
        </p:nvSpPr>
        <p:spPr bwMode="auto">
          <a:xfrm>
            <a:off x="323850" y="260350"/>
            <a:ext cx="854075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endParaRPr lang="zh-CN" altLang="en-US" sz="4000" b="0" dirty="0">
              <a:latin typeface="黑体" pitchFamily="2" charset="-122"/>
              <a:ea typeface="黑体" pitchFamily="2" charset="-122"/>
            </a:endParaRPr>
          </a:p>
        </p:txBody>
      </p:sp>
      <p:sp>
        <p:nvSpPr>
          <p:cNvPr id="35845"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2" name="矩形 1"/>
          <p:cNvSpPr/>
          <p:nvPr/>
        </p:nvSpPr>
        <p:spPr>
          <a:xfrm>
            <a:off x="1331639" y="485557"/>
            <a:ext cx="6801123" cy="646331"/>
          </a:xfrm>
          <a:prstGeom prst="rect">
            <a:avLst/>
          </a:prstGeom>
        </p:spPr>
        <p:txBody>
          <a:bodyPr wrap="square">
            <a:spAutoFit/>
          </a:bodyPr>
          <a:lstStyle/>
          <a:p>
            <a:r>
              <a:rPr lang="zh-CN" altLang="en-US" sz="3600" kern="0" dirty="0">
                <a:solidFill>
                  <a:srgbClr val="007572"/>
                </a:solidFill>
                <a:latin typeface="Times New Roman" pitchFamily="18" charset="0"/>
                <a:ea typeface="黑体" pitchFamily="2" charset="-122"/>
                <a:cs typeface="+mj-cs"/>
              </a:rPr>
              <a:t>吉布斯自由能变和化学反应方向</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D083D84-2C61-4B61-A151-FC8B4D55FB49}" type="slidenum">
              <a:rPr lang="en-US" altLang="zh-CN"/>
              <a:pPr/>
              <a:t>66</a:t>
            </a:fld>
            <a:endParaRPr lang="en-US" altLang="zh-CN"/>
          </a:p>
        </p:txBody>
      </p:sp>
      <p:sp>
        <p:nvSpPr>
          <p:cNvPr id="36866" name="Rectangle 2"/>
          <p:cNvSpPr>
            <a:spLocks noGrp="1" noRot="1" noChangeArrowheads="1"/>
          </p:cNvSpPr>
          <p:nvPr>
            <p:ph type="title"/>
          </p:nvPr>
        </p:nvSpPr>
        <p:spPr>
          <a:xfrm>
            <a:off x="301625" y="476672"/>
            <a:ext cx="8540750" cy="727075"/>
          </a:xfrm>
        </p:spPr>
        <p:txBody>
          <a:bodyPr/>
          <a:lstStyle/>
          <a:p>
            <a:r>
              <a:rPr lang="zh-CN" altLang="en-US" sz="3600" b="1" dirty="0">
                <a:ea typeface="黑体" pitchFamily="2" charset="-122"/>
              </a:rPr>
              <a:t>吉布斯能与反应的自发性</a:t>
            </a:r>
          </a:p>
        </p:txBody>
      </p:sp>
      <p:sp>
        <p:nvSpPr>
          <p:cNvPr id="36867" name="Rectangle 3"/>
          <p:cNvSpPr>
            <a:spLocks noGrp="1" noRot="1" noChangeArrowheads="1"/>
          </p:cNvSpPr>
          <p:nvPr>
            <p:ph idx="1"/>
          </p:nvPr>
        </p:nvSpPr>
        <p:spPr>
          <a:xfrm>
            <a:off x="539750" y="1484784"/>
            <a:ext cx="7777163" cy="2304405"/>
          </a:xfrm>
        </p:spPr>
        <p:txBody>
          <a:bodyPr/>
          <a:lstStyle/>
          <a:p>
            <a:pPr algn="just"/>
            <a:r>
              <a:rPr lang="zh-CN" altLang="en-US" b="1" dirty="0">
                <a:solidFill>
                  <a:srgbClr val="000000"/>
                </a:solidFill>
                <a:latin typeface="Times New Roman" pitchFamily="18" charset="0"/>
              </a:rPr>
              <a:t>热力学上，用吉布斯能</a:t>
            </a:r>
            <a:r>
              <a:rPr lang="en-US" altLang="zh-CN" b="1" dirty="0">
                <a:solidFill>
                  <a:srgbClr val="000000"/>
                </a:solidFill>
                <a:latin typeface="Times New Roman" pitchFamily="18" charset="0"/>
              </a:rPr>
              <a:t>(Gibbs energy)</a:t>
            </a:r>
            <a:r>
              <a:rPr lang="zh-CN" altLang="en-US" b="1" dirty="0">
                <a:solidFill>
                  <a:srgbClr val="000000"/>
                </a:solidFill>
                <a:latin typeface="Times New Roman" pitchFamily="18" charset="0"/>
              </a:rPr>
              <a:t>表示恒温、恒压下体系做功的本领，用符号</a:t>
            </a:r>
            <a:r>
              <a:rPr lang="en-US" altLang="zh-CN" b="1" i="1" dirty="0">
                <a:solidFill>
                  <a:srgbClr val="000000"/>
                </a:solidFill>
                <a:latin typeface="Times New Roman" pitchFamily="18" charset="0"/>
              </a:rPr>
              <a:t>G</a:t>
            </a:r>
            <a:r>
              <a:rPr lang="zh-CN" altLang="en-US" b="1" dirty="0">
                <a:solidFill>
                  <a:srgbClr val="000000"/>
                </a:solidFill>
                <a:latin typeface="Times New Roman" pitchFamily="18" charset="0"/>
              </a:rPr>
              <a:t>表示，定义为：</a:t>
            </a:r>
          </a:p>
          <a:p>
            <a:pPr algn="ctr">
              <a:buFont typeface="Wingdings" pitchFamily="2" charset="2"/>
              <a:buNone/>
            </a:pPr>
            <a:r>
              <a:rPr lang="en-US" altLang="zh-CN" b="1" i="1" dirty="0">
                <a:latin typeface="Times New Roman" pitchFamily="18" charset="0"/>
              </a:rPr>
              <a:t>G</a:t>
            </a:r>
            <a:r>
              <a:rPr lang="zh-CN" altLang="en-US" b="1" dirty="0">
                <a:latin typeface="Times New Roman" pitchFamily="18" charset="0"/>
              </a:rPr>
              <a:t>＝</a:t>
            </a:r>
            <a:r>
              <a:rPr lang="en-US" altLang="zh-CN" b="1" i="1" dirty="0">
                <a:latin typeface="Times New Roman" pitchFamily="18" charset="0"/>
              </a:rPr>
              <a:t>H</a:t>
            </a:r>
            <a:r>
              <a:rPr lang="en-US" altLang="zh-CN" b="1" dirty="0">
                <a:latin typeface="Times New Roman" pitchFamily="18" charset="0"/>
              </a:rPr>
              <a:t> </a:t>
            </a:r>
            <a:r>
              <a:rPr lang="zh-CN" altLang="en-US" b="1" dirty="0">
                <a:latin typeface="Times New Roman" pitchFamily="18" charset="0"/>
              </a:rPr>
              <a:t>－</a:t>
            </a:r>
            <a:r>
              <a:rPr lang="en-US" altLang="zh-CN" b="1" i="1" dirty="0" smtClean="0">
                <a:latin typeface="Times New Roman" pitchFamily="18" charset="0"/>
              </a:rPr>
              <a:t>TS</a:t>
            </a:r>
            <a:endParaRPr lang="en-US" altLang="zh-CN" b="1" dirty="0">
              <a:latin typeface="Times New Roman" pitchFamily="18" charset="0"/>
            </a:endParaRPr>
          </a:p>
        </p:txBody>
      </p:sp>
      <p:grpSp>
        <p:nvGrpSpPr>
          <p:cNvPr id="2" name="组合 1"/>
          <p:cNvGrpSpPr/>
          <p:nvPr/>
        </p:nvGrpSpPr>
        <p:grpSpPr>
          <a:xfrm>
            <a:off x="539552" y="3789040"/>
            <a:ext cx="4705619" cy="1800200"/>
            <a:chOff x="586461" y="3933056"/>
            <a:chExt cx="4705619" cy="1800200"/>
          </a:xfrm>
        </p:grpSpPr>
        <p:sp>
          <p:nvSpPr>
            <p:cNvPr id="36869" name="AutoShape 5"/>
            <p:cNvSpPr>
              <a:spLocks/>
            </p:cNvSpPr>
            <p:nvPr/>
          </p:nvSpPr>
          <p:spPr bwMode="auto">
            <a:xfrm>
              <a:off x="1474507" y="4221175"/>
              <a:ext cx="287337" cy="1223962"/>
            </a:xfrm>
            <a:prstGeom prst="leftBrace">
              <a:avLst>
                <a:gd name="adj1" fmla="val 35497"/>
                <a:gd name="adj2" fmla="val 50000"/>
              </a:avLst>
            </a:prstGeom>
            <a:noFill/>
            <a:ln w="444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Rectangle 3"/>
            <p:cNvSpPr txBox="1">
              <a:spLocks noRot="1" noChangeArrowheads="1"/>
            </p:cNvSpPr>
            <p:nvPr/>
          </p:nvSpPr>
          <p:spPr bwMode="auto">
            <a:xfrm>
              <a:off x="586461" y="3933056"/>
              <a:ext cx="470561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0" indent="0">
                <a:buNone/>
              </a:pPr>
              <a:r>
                <a:rPr kumimoji="1" lang="zh-CN" altLang="en-US" dirty="0" smtClean="0">
                  <a:solidFill>
                    <a:srgbClr val="000000"/>
                  </a:solidFill>
                  <a:latin typeface="Times New Roman" pitchFamily="18" charset="0"/>
                  <a:sym typeface="Symbol" pitchFamily="18" charset="2"/>
                </a:rPr>
                <a:t>            状态函数</a:t>
              </a:r>
              <a:endParaRPr kumimoji="1" lang="en-US" altLang="zh-CN" b="1" i="1" dirty="0" smtClean="0">
                <a:solidFill>
                  <a:srgbClr val="000000"/>
                </a:solidFill>
                <a:latin typeface="Times New Roman" pitchFamily="18" charset="0"/>
                <a:sym typeface="Symbol" pitchFamily="18" charset="2"/>
              </a:endParaRPr>
            </a:p>
            <a:p>
              <a:r>
                <a:rPr kumimoji="1" lang="en-US" altLang="zh-CN" b="1" i="1" dirty="0" smtClean="0">
                  <a:solidFill>
                    <a:srgbClr val="000000"/>
                  </a:solidFill>
                  <a:latin typeface="Times New Roman" pitchFamily="18" charset="0"/>
                  <a:sym typeface="Symbol" pitchFamily="18" charset="2"/>
                </a:rPr>
                <a:t>G      </a:t>
              </a:r>
              <a:r>
                <a:rPr kumimoji="1" lang="zh-CN" altLang="en-US" dirty="0" smtClean="0">
                  <a:solidFill>
                    <a:srgbClr val="000000"/>
                  </a:solidFill>
                  <a:latin typeface="Times New Roman" pitchFamily="18" charset="0"/>
                  <a:sym typeface="Symbol" pitchFamily="18" charset="2"/>
                </a:rPr>
                <a:t>广度性质</a:t>
              </a:r>
              <a:endParaRPr kumimoji="1" lang="zh-CN" altLang="en-US" dirty="0">
                <a:solidFill>
                  <a:srgbClr val="000000"/>
                </a:solidFill>
                <a:latin typeface="Times New Roman" pitchFamily="18" charset="0"/>
                <a:sym typeface="Symbol" pitchFamily="18" charset="2"/>
              </a:endParaRPr>
            </a:p>
            <a:p>
              <a:pPr marL="0" indent="0">
                <a:buNone/>
              </a:pPr>
              <a:r>
                <a:rPr kumimoji="1" lang="zh-CN" altLang="en-US" dirty="0" smtClean="0">
                  <a:solidFill>
                    <a:srgbClr val="000000"/>
                  </a:solidFill>
                  <a:latin typeface="Times New Roman" pitchFamily="18" charset="0"/>
                  <a:sym typeface="Symbol" pitchFamily="18" charset="2"/>
                </a:rPr>
                <a:t>            单位</a:t>
              </a:r>
              <a:r>
                <a:rPr kumimoji="1" lang="en-US" altLang="zh-CN" dirty="0">
                  <a:solidFill>
                    <a:srgbClr val="000000"/>
                  </a:solidFill>
                  <a:latin typeface="Times New Roman" pitchFamily="18" charset="0"/>
                  <a:sym typeface="Symbol" pitchFamily="18" charset="2"/>
                </a:rPr>
                <a:t>J·mol</a:t>
              </a:r>
              <a:r>
                <a:rPr kumimoji="1" lang="en-US" altLang="zh-CN" baseline="30000" dirty="0">
                  <a:solidFill>
                    <a:srgbClr val="000000"/>
                  </a:solidFill>
                  <a:latin typeface="Times New Roman" pitchFamily="18" charset="0"/>
                  <a:sym typeface="Symbol" pitchFamily="18" charset="2"/>
                </a:rPr>
                <a:t>-1</a:t>
              </a:r>
              <a:endParaRPr kumimoji="1" lang="en-US" altLang="zh-CN" dirty="0">
                <a:solidFill>
                  <a:srgbClr val="000000"/>
                </a:solidFill>
                <a:latin typeface="Times New Roman" pitchFamily="18" charset="0"/>
                <a:sym typeface="Symbol" pitchFamily="18" charset="2"/>
              </a:endParaRPr>
            </a:p>
            <a:p>
              <a:endParaRPr kumimoji="1" lang="en-US" altLang="zh-CN" b="1" dirty="0" smtClean="0">
                <a:solidFill>
                  <a:srgbClr val="000000"/>
                </a:solidFill>
                <a:latin typeface="Times New Roman" pitchFamily="18" charset="0"/>
                <a:sym typeface="Symbol" pitchFamily="18" charset="2"/>
              </a:endParaRPr>
            </a:p>
          </p:txBody>
        </p:sp>
      </p:grpSp>
      <p:sp>
        <p:nvSpPr>
          <p:cNvPr id="8"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7D7B113-0B6F-493A-AD2A-BAE291FEFB26}" type="slidenum">
              <a:rPr lang="en-US" altLang="zh-CN"/>
              <a:pPr/>
              <a:t>67</a:t>
            </a:fld>
            <a:endParaRPr lang="en-US" altLang="zh-CN"/>
          </a:p>
        </p:txBody>
      </p:sp>
      <p:sp>
        <p:nvSpPr>
          <p:cNvPr id="200707" name="Rectangle 3"/>
          <p:cNvSpPr>
            <a:spLocks noGrp="1" noRot="1" noChangeArrowheads="1"/>
          </p:cNvSpPr>
          <p:nvPr>
            <p:ph idx="1"/>
          </p:nvPr>
        </p:nvSpPr>
        <p:spPr>
          <a:xfrm>
            <a:off x="304800" y="1556792"/>
            <a:ext cx="8299648" cy="3463925"/>
          </a:xfrm>
        </p:spPr>
        <p:txBody>
          <a:bodyPr/>
          <a:lstStyle/>
          <a:p>
            <a:pPr algn="just"/>
            <a:r>
              <a:rPr lang="zh-CN" altLang="en-US" b="1" dirty="0">
                <a:solidFill>
                  <a:srgbClr val="000000"/>
                </a:solidFill>
                <a:latin typeface="Times New Roman" pitchFamily="18" charset="0"/>
              </a:rPr>
              <a:t>吉布斯</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赫姆霍兹</a:t>
            </a:r>
            <a:r>
              <a:rPr lang="en-US" altLang="zh-CN" b="1" dirty="0">
                <a:solidFill>
                  <a:srgbClr val="000000"/>
                </a:solidFill>
                <a:latin typeface="Times New Roman" pitchFamily="18" charset="0"/>
              </a:rPr>
              <a:t>(Gibbs-Helmholtz)</a:t>
            </a:r>
            <a:r>
              <a:rPr lang="zh-CN" altLang="en-US" b="1" dirty="0">
                <a:solidFill>
                  <a:srgbClr val="000000"/>
                </a:solidFill>
                <a:latin typeface="Times New Roman" pitchFamily="18" charset="0"/>
              </a:rPr>
              <a:t>方程式</a:t>
            </a:r>
            <a:r>
              <a:rPr lang="en-US" altLang="zh-CN" b="1" dirty="0">
                <a:solidFill>
                  <a:srgbClr val="000000"/>
                </a:solidFill>
                <a:latin typeface="Times New Roman" pitchFamily="18" charset="0"/>
              </a:rPr>
              <a:t>:   </a:t>
            </a:r>
          </a:p>
          <a:p>
            <a:pPr algn="ctr">
              <a:buFont typeface="Wingdings" pitchFamily="2" charset="2"/>
              <a:buNone/>
            </a:pPr>
            <a:r>
              <a:rPr lang="en-US" altLang="zh-CN" b="1" dirty="0">
                <a:solidFill>
                  <a:srgbClr val="000000"/>
                </a:solidFill>
                <a:latin typeface="Times New Roman" pitchFamily="18" charset="0"/>
              </a:rPr>
              <a:t> </a:t>
            </a:r>
            <a:r>
              <a:rPr kumimoji="1" lang="en-US" altLang="zh-CN" b="1" dirty="0">
                <a:solidFill>
                  <a:srgbClr val="000000"/>
                </a:solidFill>
                <a:latin typeface="Times New Roman" pitchFamily="18" charset="0"/>
                <a:sym typeface="Symbol" pitchFamily="18" charset="2"/>
              </a:rPr>
              <a:t></a:t>
            </a:r>
            <a:r>
              <a:rPr lang="en-US" altLang="zh-CN" b="1" dirty="0">
                <a:solidFill>
                  <a:srgbClr val="000000"/>
                </a:solidFill>
                <a:latin typeface="Times New Roman" pitchFamily="18" charset="0"/>
              </a:rPr>
              <a:t> </a:t>
            </a:r>
            <a:r>
              <a:rPr lang="en-US" altLang="zh-CN" b="1" i="1" dirty="0">
                <a:solidFill>
                  <a:srgbClr val="000000"/>
                </a:solidFill>
                <a:latin typeface="Times New Roman" pitchFamily="18" charset="0"/>
              </a:rPr>
              <a:t>G= </a:t>
            </a:r>
            <a:r>
              <a:rPr kumimoji="1" lang="en-US" altLang="zh-CN" b="1" dirty="0">
                <a:solidFill>
                  <a:srgbClr val="000000"/>
                </a:solidFill>
                <a:latin typeface="Times New Roman" pitchFamily="18" charset="0"/>
                <a:sym typeface="Symbol" pitchFamily="18" charset="2"/>
              </a:rPr>
              <a:t></a:t>
            </a:r>
            <a:r>
              <a:rPr lang="en-US" altLang="zh-CN" b="1" dirty="0">
                <a:solidFill>
                  <a:srgbClr val="000000"/>
                </a:solidFill>
                <a:latin typeface="Times New Roman" pitchFamily="18" charset="0"/>
              </a:rPr>
              <a:t> </a:t>
            </a:r>
            <a:r>
              <a:rPr lang="en-US" altLang="zh-CN" b="1" i="1" dirty="0">
                <a:solidFill>
                  <a:srgbClr val="000000"/>
                </a:solidFill>
                <a:latin typeface="Times New Roman" pitchFamily="18" charset="0"/>
              </a:rPr>
              <a:t>H</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T </a:t>
            </a:r>
            <a:r>
              <a:rPr kumimoji="1" lang="en-US" altLang="zh-CN" b="1" dirty="0">
                <a:solidFill>
                  <a:srgbClr val="000000"/>
                </a:solidFill>
                <a:latin typeface="Times New Roman" pitchFamily="18" charset="0"/>
                <a:sym typeface="Symbol" pitchFamily="18" charset="2"/>
              </a:rPr>
              <a:t></a:t>
            </a:r>
            <a:r>
              <a:rPr lang="en-US" altLang="zh-CN" b="1" dirty="0">
                <a:solidFill>
                  <a:srgbClr val="000000"/>
                </a:solidFill>
                <a:latin typeface="Times New Roman" pitchFamily="18" charset="0"/>
              </a:rPr>
              <a:t> </a:t>
            </a:r>
            <a:r>
              <a:rPr lang="en-US" altLang="zh-CN" b="1" i="1" dirty="0">
                <a:solidFill>
                  <a:srgbClr val="000000"/>
                </a:solidFill>
                <a:latin typeface="Times New Roman" pitchFamily="18" charset="0"/>
              </a:rPr>
              <a:t>S</a:t>
            </a:r>
            <a:endParaRPr lang="en-US" altLang="zh-CN" b="1" i="1" baseline="-30000" dirty="0">
              <a:solidFill>
                <a:srgbClr val="000000"/>
              </a:solidFill>
              <a:latin typeface="Times New Roman" pitchFamily="18" charset="0"/>
            </a:endParaRPr>
          </a:p>
          <a:p>
            <a:r>
              <a:rPr lang="zh-CN" altLang="en-US" b="1" dirty="0">
                <a:solidFill>
                  <a:srgbClr val="000000"/>
                </a:solidFill>
                <a:latin typeface="Times New Roman" pitchFamily="18" charset="0"/>
                <a:ea typeface="楷体_GB2312" pitchFamily="49" charset="-122"/>
              </a:rPr>
              <a:t>热力学已证明：封闭体系在等温等压条件下，体系的吉布斯能的</a:t>
            </a:r>
            <a:r>
              <a:rPr lang="zh-CN" altLang="en-US" b="1" dirty="0" smtClean="0">
                <a:solidFill>
                  <a:srgbClr val="000000"/>
                </a:solidFill>
                <a:latin typeface="Times New Roman" pitchFamily="18" charset="0"/>
                <a:ea typeface="楷体_GB2312" pitchFamily="49" charset="-122"/>
              </a:rPr>
              <a:t>减少（</a:t>
            </a:r>
            <a:r>
              <a:rPr lang="en-US" altLang="zh-CN" b="1" dirty="0" smtClean="0">
                <a:solidFill>
                  <a:srgbClr val="000000"/>
                </a:solidFill>
                <a:latin typeface="Times New Roman" pitchFamily="18" charset="0"/>
                <a:ea typeface="楷体_GB2312" pitchFamily="49" charset="-122"/>
              </a:rPr>
              <a:t>–</a:t>
            </a:r>
            <a:r>
              <a:rPr kumimoji="1" lang="en-US" altLang="zh-CN" b="1" dirty="0">
                <a:solidFill>
                  <a:srgbClr val="000000"/>
                </a:solidFill>
                <a:latin typeface="Times New Roman" pitchFamily="18" charset="0"/>
                <a:sym typeface="Symbol" pitchFamily="18" charset="2"/>
              </a:rPr>
              <a:t></a:t>
            </a:r>
            <a:r>
              <a:rPr lang="en-US" altLang="zh-CN" b="1" i="1" dirty="0" smtClean="0">
                <a:solidFill>
                  <a:srgbClr val="000000"/>
                </a:solidFill>
                <a:latin typeface="Times New Roman" pitchFamily="18" charset="0"/>
                <a:ea typeface="楷体_GB2312" pitchFamily="49" charset="-122"/>
              </a:rPr>
              <a:t>G</a:t>
            </a:r>
            <a:r>
              <a:rPr lang="zh-CN" altLang="en-US" b="1" i="1" dirty="0" smtClean="0">
                <a:solidFill>
                  <a:srgbClr val="000000"/>
                </a:solidFill>
                <a:latin typeface="Times New Roman" pitchFamily="18" charset="0"/>
                <a:ea typeface="楷体_GB2312" pitchFamily="49" charset="-122"/>
              </a:rPr>
              <a:t>）</a:t>
            </a:r>
            <a:r>
              <a:rPr lang="en-US" altLang="zh-CN" b="1" dirty="0" smtClean="0">
                <a:solidFill>
                  <a:srgbClr val="000000"/>
                </a:solidFill>
                <a:latin typeface="Times New Roman" pitchFamily="18" charset="0"/>
                <a:ea typeface="楷体_GB2312" pitchFamily="49" charset="-122"/>
              </a:rPr>
              <a:t> </a:t>
            </a:r>
            <a:r>
              <a:rPr lang="zh-CN" altLang="en-US" b="1" dirty="0">
                <a:solidFill>
                  <a:srgbClr val="000000"/>
                </a:solidFill>
                <a:latin typeface="Times New Roman" pitchFamily="18" charset="0"/>
                <a:ea typeface="楷体_GB2312" pitchFamily="49" charset="-122"/>
              </a:rPr>
              <a:t>等于体系对外所做的最大非体积功</a:t>
            </a:r>
            <a:r>
              <a:rPr lang="zh-CN" altLang="en-US" b="1" dirty="0">
                <a:solidFill>
                  <a:srgbClr val="000000"/>
                </a:solidFill>
                <a:latin typeface="Times New Roman" pitchFamily="18" charset="0"/>
              </a:rPr>
              <a:t>。</a:t>
            </a:r>
          </a:p>
          <a:p>
            <a:pPr>
              <a:buFont typeface="Wingdings" pitchFamily="2" charset="2"/>
              <a:buNone/>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G</a:t>
            </a:r>
            <a:r>
              <a:rPr lang="en-US" altLang="zh-CN" b="1" baseline="-30000" dirty="0">
                <a:solidFill>
                  <a:srgbClr val="000000"/>
                </a:solidFill>
                <a:latin typeface="Times New Roman" pitchFamily="18" charset="0"/>
              </a:rPr>
              <a:t> </a:t>
            </a:r>
            <a:r>
              <a:rPr lang="zh-CN" altLang="en-US" b="1" dirty="0">
                <a:solidFill>
                  <a:srgbClr val="000000"/>
                </a:solidFill>
                <a:latin typeface="Times New Roman" pitchFamily="18" charset="0"/>
              </a:rPr>
              <a:t>＝</a:t>
            </a:r>
            <a:r>
              <a:rPr lang="en-US" altLang="zh-CN" b="1" dirty="0">
                <a:solidFill>
                  <a:srgbClr val="000000"/>
                </a:solidFill>
                <a:latin typeface="Times New Roman" pitchFamily="18" charset="0"/>
              </a:rPr>
              <a:t>–(</a:t>
            </a:r>
            <a:r>
              <a:rPr lang="en-US" altLang="zh-CN" b="1" i="1" dirty="0">
                <a:solidFill>
                  <a:srgbClr val="000000"/>
                </a:solidFill>
                <a:latin typeface="Times New Roman" pitchFamily="18" charset="0"/>
              </a:rPr>
              <a:t>G</a:t>
            </a:r>
            <a:r>
              <a:rPr lang="en-US" altLang="zh-CN" b="1" baseline="-30000" dirty="0">
                <a:solidFill>
                  <a:srgbClr val="000000"/>
                </a:solidFill>
                <a:latin typeface="Times New Roman" pitchFamily="18" charset="0"/>
              </a:rPr>
              <a:t>2</a:t>
            </a:r>
            <a:r>
              <a:rPr lang="zh-CN" altLang="en-US" b="1" dirty="0">
                <a:solidFill>
                  <a:srgbClr val="000000"/>
                </a:solidFill>
                <a:latin typeface="Times New Roman" pitchFamily="18" charset="0"/>
              </a:rPr>
              <a:t>－</a:t>
            </a:r>
            <a:r>
              <a:rPr lang="en-US" altLang="zh-CN" b="1" i="1" dirty="0">
                <a:solidFill>
                  <a:srgbClr val="000000"/>
                </a:solidFill>
                <a:latin typeface="Times New Roman" pitchFamily="18" charset="0"/>
              </a:rPr>
              <a:t>G</a:t>
            </a:r>
            <a:r>
              <a:rPr lang="en-US" altLang="zh-CN" b="1" baseline="-30000" dirty="0">
                <a:solidFill>
                  <a:srgbClr val="000000"/>
                </a:solidFill>
                <a:latin typeface="Times New Roman" pitchFamily="18" charset="0"/>
              </a:rPr>
              <a:t>1</a:t>
            </a:r>
            <a:r>
              <a:rPr lang="en-US" altLang="zh-CN" b="1" dirty="0">
                <a:solidFill>
                  <a:srgbClr val="000000"/>
                </a:solidFill>
                <a:latin typeface="Times New Roman" pitchFamily="18" charset="0"/>
              </a:rPr>
              <a:t>)</a:t>
            </a: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a:t>
            </a:r>
            <a:r>
              <a:rPr lang="en-US" altLang="zh-CN" b="1" i="1" dirty="0" err="1">
                <a:solidFill>
                  <a:srgbClr val="000000"/>
                </a:solidFill>
                <a:latin typeface="Times New Roman" pitchFamily="18" charset="0"/>
              </a:rPr>
              <a:t>W</a:t>
            </a:r>
            <a:r>
              <a:rPr lang="en-US" altLang="zh-CN" b="1" dirty="0" err="1">
                <a:solidFill>
                  <a:srgbClr val="000000"/>
                </a:solidFill>
                <a:latin typeface="Times New Roman" pitchFamily="18" charset="0"/>
              </a:rPr>
              <a:t>’</a:t>
            </a:r>
            <a:r>
              <a:rPr lang="en-US" altLang="zh-CN" b="1" i="1" baseline="-25000" dirty="0" err="1">
                <a:solidFill>
                  <a:srgbClr val="000000"/>
                </a:solidFill>
                <a:latin typeface="Times New Roman" pitchFamily="18" charset="0"/>
              </a:rPr>
              <a:t>max</a:t>
            </a:r>
            <a:endParaRPr lang="en-US" altLang="zh-CN" b="1" i="1" baseline="-25000" dirty="0">
              <a:solidFill>
                <a:srgbClr val="000000"/>
              </a:solidFill>
              <a:latin typeface="Times New Roman" pitchFamily="18" charset="0"/>
            </a:endParaRPr>
          </a:p>
        </p:txBody>
      </p:sp>
      <p:sp>
        <p:nvSpPr>
          <p:cNvPr id="200709" name="Rectangle 5"/>
          <p:cNvSpPr>
            <a:spLocks noGrp="1" noRot="1" noChangeArrowheads="1"/>
          </p:cNvSpPr>
          <p:nvPr>
            <p:ph type="title"/>
          </p:nvPr>
        </p:nvSpPr>
        <p:spPr>
          <a:xfrm>
            <a:off x="301625" y="469677"/>
            <a:ext cx="8540750" cy="727075"/>
          </a:xfrm>
          <a:noFill/>
          <a:ln/>
        </p:spPr>
        <p:txBody>
          <a:bodyPr/>
          <a:lstStyle/>
          <a:p>
            <a:r>
              <a:rPr lang="zh-CN" altLang="en-US" sz="3600" b="1" dirty="0">
                <a:ea typeface="黑体" pitchFamily="2" charset="-122"/>
              </a:rPr>
              <a:t>吉布斯能与反应的自发性</a:t>
            </a:r>
          </a:p>
        </p:txBody>
      </p:sp>
      <p:sp>
        <p:nvSpPr>
          <p:cNvPr id="5"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8F637BA-05A4-422B-8F3D-8FB293F8DB61}" type="slidenum">
              <a:rPr lang="en-US" altLang="zh-CN"/>
              <a:pPr/>
              <a:t>68</a:t>
            </a:fld>
            <a:endParaRPr lang="en-US" altLang="zh-CN"/>
          </a:p>
        </p:txBody>
      </p:sp>
      <p:sp>
        <p:nvSpPr>
          <p:cNvPr id="38914" name="Rectangle 2"/>
          <p:cNvSpPr>
            <a:spLocks noGrp="1" noRot="1" noChangeArrowheads="1"/>
          </p:cNvSpPr>
          <p:nvPr>
            <p:ph type="title"/>
          </p:nvPr>
        </p:nvSpPr>
        <p:spPr>
          <a:xfrm>
            <a:off x="301625" y="332656"/>
            <a:ext cx="8540750" cy="792088"/>
          </a:xfrm>
        </p:spPr>
        <p:txBody>
          <a:bodyPr/>
          <a:lstStyle/>
          <a:p>
            <a:r>
              <a:rPr lang="zh-CN" altLang="en-US" sz="3600" b="1" dirty="0">
                <a:ea typeface="黑体" pitchFamily="2" charset="-122"/>
              </a:rPr>
              <a:t>自发反应的吉布斯能判据</a:t>
            </a:r>
          </a:p>
        </p:txBody>
      </p:sp>
      <p:sp>
        <p:nvSpPr>
          <p:cNvPr id="38915" name="Rectangle 3"/>
          <p:cNvSpPr>
            <a:spLocks noGrp="1" noRot="1" noChangeArrowheads="1"/>
          </p:cNvSpPr>
          <p:nvPr>
            <p:ph idx="1"/>
          </p:nvPr>
        </p:nvSpPr>
        <p:spPr>
          <a:xfrm>
            <a:off x="539552" y="1628800"/>
            <a:ext cx="7777163" cy="2952750"/>
          </a:xfrm>
        </p:spPr>
        <p:txBody>
          <a:bodyPr/>
          <a:lstStyle/>
          <a:p>
            <a:pPr algn="just"/>
            <a:r>
              <a:rPr lang="zh-CN" altLang="en-US" b="1" dirty="0">
                <a:solidFill>
                  <a:srgbClr val="000000"/>
                </a:solidFill>
                <a:latin typeface="Times New Roman" pitchFamily="18" charset="0"/>
              </a:rPr>
              <a:t>对于</a:t>
            </a:r>
            <a:r>
              <a:rPr lang="zh-CN" altLang="en-US" b="1" dirty="0">
                <a:latin typeface="Times New Roman" pitchFamily="18" charset="0"/>
              </a:rPr>
              <a:t>恒温</a:t>
            </a:r>
            <a:r>
              <a:rPr lang="zh-CN" altLang="en-US" b="1" dirty="0">
                <a:solidFill>
                  <a:srgbClr val="000000"/>
                </a:solidFill>
                <a:latin typeface="Times New Roman" pitchFamily="18" charset="0"/>
              </a:rPr>
              <a:t>、</a:t>
            </a:r>
            <a:r>
              <a:rPr lang="zh-CN" altLang="en-US" b="1" dirty="0">
                <a:latin typeface="Times New Roman" pitchFamily="18" charset="0"/>
              </a:rPr>
              <a:t>恒压</a:t>
            </a:r>
            <a:r>
              <a:rPr lang="zh-CN" altLang="en-US" b="1" dirty="0">
                <a:solidFill>
                  <a:srgbClr val="000000"/>
                </a:solidFill>
                <a:latin typeface="Times New Roman" pitchFamily="18" charset="0"/>
              </a:rPr>
              <a:t>下，</a:t>
            </a:r>
            <a:r>
              <a:rPr lang="zh-CN" altLang="en-US" b="1" dirty="0">
                <a:latin typeface="Times New Roman" pitchFamily="18" charset="0"/>
              </a:rPr>
              <a:t>不做非体积功</a:t>
            </a:r>
            <a:r>
              <a:rPr lang="zh-CN" altLang="en-US" b="1" dirty="0">
                <a:solidFill>
                  <a:srgbClr val="000000"/>
                </a:solidFill>
                <a:latin typeface="Times New Roman" pitchFamily="18" charset="0"/>
              </a:rPr>
              <a:t>的化学反应来说： </a:t>
            </a:r>
          </a:p>
          <a:p>
            <a:pPr algn="just">
              <a:buFont typeface="Wingdings" pitchFamily="2" charset="2"/>
              <a:buNone/>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&lt; 0   </a:t>
            </a:r>
            <a:r>
              <a:rPr lang="zh-CN" altLang="en-US" b="1" dirty="0">
                <a:solidFill>
                  <a:srgbClr val="000000"/>
                </a:solidFill>
                <a:latin typeface="Times New Roman" pitchFamily="18" charset="0"/>
              </a:rPr>
              <a:t>反应自发进行</a:t>
            </a:r>
          </a:p>
          <a:p>
            <a:pPr algn="just">
              <a:buFont typeface="Wingdings" pitchFamily="2" charset="2"/>
              <a:buNone/>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Δ</a:t>
            </a:r>
            <a:r>
              <a:rPr lang="en-US" altLang="zh-CN" b="1" i="1" dirty="0">
                <a:solidFill>
                  <a:srgbClr val="000000"/>
                </a:solidFill>
                <a:latin typeface="Times New Roman" pitchFamily="18" charset="0"/>
              </a:rPr>
              <a:t>G</a:t>
            </a:r>
            <a:r>
              <a:rPr lang="en-US" altLang="zh-CN" b="1" baseline="-30000" dirty="0">
                <a:solidFill>
                  <a:srgbClr val="000000"/>
                </a:solidFill>
                <a:latin typeface="Times New Roman" pitchFamily="18" charset="0"/>
              </a:rPr>
              <a:t>            </a:t>
            </a:r>
            <a:r>
              <a:rPr lang="en-US" altLang="zh-CN" b="1" dirty="0">
                <a:solidFill>
                  <a:srgbClr val="000000"/>
                </a:solidFill>
                <a:latin typeface="Times New Roman" pitchFamily="18" charset="0"/>
              </a:rPr>
              <a:t>= 0  </a:t>
            </a:r>
            <a:r>
              <a:rPr lang="zh-CN" altLang="en-US" b="1" dirty="0">
                <a:solidFill>
                  <a:srgbClr val="000000"/>
                </a:solidFill>
                <a:latin typeface="Times New Roman" pitchFamily="18" charset="0"/>
              </a:rPr>
              <a:t>反应处于平衡状态                    </a:t>
            </a:r>
          </a:p>
          <a:p>
            <a:pPr>
              <a:buFont typeface="Wingdings" pitchFamily="2" charset="2"/>
              <a:buNone/>
            </a:pPr>
            <a:r>
              <a:rPr lang="zh-CN" altLang="en-US" b="1" dirty="0">
                <a:solidFill>
                  <a:srgbClr val="000000"/>
                </a:solidFill>
                <a:latin typeface="Times New Roman" pitchFamily="18" charset="0"/>
              </a:rPr>
              <a:t>                         </a:t>
            </a:r>
            <a:r>
              <a:rPr lang="en-US" altLang="zh-CN" b="1" dirty="0">
                <a:solidFill>
                  <a:srgbClr val="000000"/>
                </a:solidFill>
                <a:latin typeface="Times New Roman" pitchFamily="18" charset="0"/>
              </a:rPr>
              <a:t>&gt; 0   </a:t>
            </a:r>
            <a:r>
              <a:rPr lang="zh-CN" altLang="en-US" b="1" dirty="0">
                <a:latin typeface="Times New Roman" pitchFamily="18" charset="0"/>
              </a:rPr>
              <a:t>反应不能自发进行</a:t>
            </a:r>
            <a:r>
              <a:rPr lang="zh-CN" altLang="en-US" dirty="0">
                <a:latin typeface="Times New Roman" pitchFamily="18" charset="0"/>
              </a:rPr>
              <a:t> </a:t>
            </a:r>
          </a:p>
        </p:txBody>
      </p:sp>
      <p:sp>
        <p:nvSpPr>
          <p:cNvPr id="38917" name="AutoShape 5"/>
          <p:cNvSpPr>
            <a:spLocks/>
          </p:cNvSpPr>
          <p:nvPr/>
        </p:nvSpPr>
        <p:spPr bwMode="auto">
          <a:xfrm>
            <a:off x="2700338" y="3006080"/>
            <a:ext cx="360362" cy="1143000"/>
          </a:xfrm>
          <a:prstGeom prst="leftBrace">
            <a:avLst>
              <a:gd name="adj1" fmla="val 26432"/>
              <a:gd name="adj2" fmla="val 50000"/>
            </a:avLst>
          </a:pr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A2CB2BB3-E124-4C13-BEC5-3F9F467881FE}" type="slidenum">
              <a:rPr lang="en-US" altLang="zh-CN"/>
              <a:pPr/>
              <a:t>69</a:t>
            </a:fld>
            <a:endParaRPr lang="en-US" altLang="zh-CN"/>
          </a:p>
        </p:txBody>
      </p:sp>
      <p:sp>
        <p:nvSpPr>
          <p:cNvPr id="235522" name="Rectangle 2"/>
          <p:cNvSpPr>
            <a:spLocks noGrp="1" noRot="1" noChangeArrowheads="1"/>
          </p:cNvSpPr>
          <p:nvPr>
            <p:ph idx="1"/>
          </p:nvPr>
        </p:nvSpPr>
        <p:spPr>
          <a:xfrm>
            <a:off x="304800" y="1484784"/>
            <a:ext cx="8228013" cy="1079500"/>
          </a:xfrm>
        </p:spPr>
        <p:txBody>
          <a:bodyPr/>
          <a:lstStyle/>
          <a:p>
            <a:pPr algn="just"/>
            <a:r>
              <a:rPr lang="zh-CN" altLang="en-US" sz="2800" b="1" dirty="0">
                <a:solidFill>
                  <a:srgbClr val="000000"/>
                </a:solidFill>
                <a:latin typeface="Times New Roman" pitchFamily="18" charset="0"/>
              </a:rPr>
              <a:t>如果反应是在标准状态下进行，则吉布斯</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赫姆霍兹方程式为</a:t>
            </a:r>
            <a:r>
              <a:rPr lang="en-US" altLang="zh-CN" sz="2800" b="1" dirty="0">
                <a:solidFill>
                  <a:srgbClr val="000000"/>
                </a:solidFill>
                <a:latin typeface="Times New Roman" pitchFamily="18" charset="0"/>
              </a:rPr>
              <a:t>:                     </a:t>
            </a:r>
            <a:endParaRPr lang="en-US" altLang="zh-CN" sz="2800" b="1" i="1" baseline="-30000" dirty="0">
              <a:solidFill>
                <a:srgbClr val="000000"/>
              </a:solidFill>
              <a:latin typeface="Times New Roman" pitchFamily="18" charset="0"/>
            </a:endParaRPr>
          </a:p>
          <a:p>
            <a:pPr>
              <a:buFont typeface="Wingdings" pitchFamily="2" charset="2"/>
              <a:buNone/>
            </a:pPr>
            <a:endParaRPr lang="en-US" altLang="zh-CN" sz="2800" b="1" i="1" baseline="-25000" dirty="0">
              <a:solidFill>
                <a:srgbClr val="000000"/>
              </a:solidFill>
              <a:latin typeface="Times New Roman" pitchFamily="18" charset="0"/>
            </a:endParaRPr>
          </a:p>
        </p:txBody>
      </p:sp>
      <p:sp>
        <p:nvSpPr>
          <p:cNvPr id="235523" name="Rectangle 3"/>
          <p:cNvSpPr>
            <a:spLocks noGrp="1" noRot="1" noChangeArrowheads="1"/>
          </p:cNvSpPr>
          <p:nvPr>
            <p:ph type="title"/>
          </p:nvPr>
        </p:nvSpPr>
        <p:spPr>
          <a:xfrm>
            <a:off x="301625" y="404664"/>
            <a:ext cx="8540750" cy="727075"/>
          </a:xfrm>
          <a:noFill/>
          <a:ln/>
        </p:spPr>
        <p:txBody>
          <a:bodyPr/>
          <a:lstStyle/>
          <a:p>
            <a:r>
              <a:rPr lang="zh-CN" altLang="en-US" sz="3600" b="1" dirty="0">
                <a:ea typeface="黑体" pitchFamily="2" charset="-122"/>
              </a:rPr>
              <a:t>标准摩尔反应吉布斯能变</a:t>
            </a:r>
          </a:p>
        </p:txBody>
      </p:sp>
      <p:sp>
        <p:nvSpPr>
          <p:cNvPr id="235525" name="Rectangle 5"/>
          <p:cNvSpPr>
            <a:spLocks noChangeArrowheads="1"/>
          </p:cNvSpPr>
          <p:nvPr/>
        </p:nvSpPr>
        <p:spPr bwMode="auto">
          <a:xfrm>
            <a:off x="0" y="0"/>
            <a:ext cx="9144000" cy="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endParaRPr lang="zh-CN" altLang="en-US"/>
          </a:p>
        </p:txBody>
      </p:sp>
      <p:graphicFrame>
        <p:nvGraphicFramePr>
          <p:cNvPr id="235524" name="Object 4"/>
          <p:cNvGraphicFramePr>
            <a:graphicFrameLocks noChangeAspect="1"/>
          </p:cNvGraphicFramePr>
          <p:nvPr>
            <p:extLst>
              <p:ext uri="{D42A27DB-BD31-4B8C-83A1-F6EECF244321}">
                <p14:modId xmlns:p14="http://schemas.microsoft.com/office/powerpoint/2010/main" val="743100034"/>
              </p:ext>
            </p:extLst>
          </p:nvPr>
        </p:nvGraphicFramePr>
        <p:xfrm>
          <a:off x="2160588" y="2712948"/>
          <a:ext cx="4355628" cy="716052"/>
        </p:xfrm>
        <a:graphic>
          <a:graphicData uri="http://schemas.openxmlformats.org/presentationml/2006/ole">
            <mc:AlternateContent xmlns:mc="http://schemas.openxmlformats.org/markup-compatibility/2006">
              <mc:Choice xmlns:v="urn:schemas-microsoft-com:vml" Requires="v">
                <p:oleObj spid="_x0000_s235611" r:id="rId4" imgW="1459866" imgH="241195" progId="">
                  <p:embed/>
                </p:oleObj>
              </mc:Choice>
              <mc:Fallback>
                <p:oleObj r:id="rId4" imgW="1459866" imgH="241195"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588" y="2712948"/>
                        <a:ext cx="4355628" cy="716052"/>
                      </a:xfrm>
                      <a:prstGeom prst="rect">
                        <a:avLst/>
                      </a:prstGeom>
                      <a:noFill/>
                      <a:extLst/>
                    </p:spPr>
                  </p:pic>
                </p:oleObj>
              </mc:Fallback>
            </mc:AlternateContent>
          </a:graphicData>
        </a:graphic>
      </p:graphicFrame>
      <p:sp>
        <p:nvSpPr>
          <p:cNvPr id="235527" name="Rectangle 7"/>
          <p:cNvSpPr>
            <a:spLocks noChangeArrowheads="1"/>
          </p:cNvSpPr>
          <p:nvPr/>
        </p:nvSpPr>
        <p:spPr bwMode="auto">
          <a:xfrm>
            <a:off x="1763713" y="3916304"/>
            <a:ext cx="6769100" cy="95628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nchor="ctr">
            <a:spAutoFit/>
          </a:bodyPr>
          <a:lstStyle/>
          <a:p>
            <a:pPr algn="l"/>
            <a:r>
              <a:rPr kumimoji="1" lang="zh-CN" altLang="en-US" dirty="0">
                <a:solidFill>
                  <a:schemeClr val="tx1"/>
                </a:solidFill>
                <a:latin typeface="Times New Roman" pitchFamily="18" charset="0"/>
                <a:cs typeface="Times New Roman" pitchFamily="18" charset="0"/>
              </a:rPr>
              <a:t>标准摩尔反应吉布斯自由能变</a:t>
            </a:r>
            <a:r>
              <a:rPr kumimoji="1" lang="en-US" altLang="zh-CN" b="0" dirty="0">
                <a:solidFill>
                  <a:schemeClr val="tx1"/>
                </a:solidFill>
                <a:latin typeface="Times New Roman" pitchFamily="18" charset="0"/>
              </a:rPr>
              <a:t>( standard Gibbs free energy of reaction)</a:t>
            </a:r>
            <a:r>
              <a:rPr kumimoji="1" lang="en-US" altLang="zh-CN" dirty="0">
                <a:latin typeface="Times New Roman" pitchFamily="18" charset="0"/>
              </a:rPr>
              <a:t> </a:t>
            </a:r>
          </a:p>
        </p:txBody>
      </p:sp>
      <p:graphicFrame>
        <p:nvGraphicFramePr>
          <p:cNvPr id="235526" name="Object 6"/>
          <p:cNvGraphicFramePr>
            <a:graphicFrameLocks noChangeAspect="1"/>
          </p:cNvGraphicFramePr>
          <p:nvPr>
            <p:extLst>
              <p:ext uri="{D42A27DB-BD31-4B8C-83A1-F6EECF244321}">
                <p14:modId xmlns:p14="http://schemas.microsoft.com/office/powerpoint/2010/main" val="265148908"/>
              </p:ext>
            </p:extLst>
          </p:nvPr>
        </p:nvGraphicFramePr>
        <p:xfrm>
          <a:off x="684213" y="3933056"/>
          <a:ext cx="1008062" cy="630237"/>
        </p:xfrm>
        <a:graphic>
          <a:graphicData uri="http://schemas.openxmlformats.org/presentationml/2006/ole">
            <mc:AlternateContent xmlns:mc="http://schemas.openxmlformats.org/markup-compatibility/2006">
              <mc:Choice xmlns:v="urn:schemas-microsoft-com:vml" Requires="v">
                <p:oleObj spid="_x0000_s235612" r:id="rId6" imgW="380835" imgH="241195" progId="">
                  <p:embed/>
                </p:oleObj>
              </mc:Choice>
              <mc:Fallback>
                <p:oleObj r:id="rId6" imgW="380835" imgH="241195" progId="">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3933056"/>
                        <a:ext cx="1008062"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E66C4682-6069-4E67-B399-B5541F7C4E92}" type="slidenum">
              <a:rPr lang="en-US" altLang="zh-CN"/>
              <a:pPr/>
              <a:t>7</a:t>
            </a:fld>
            <a:endParaRPr lang="en-US" altLang="zh-CN"/>
          </a:p>
        </p:txBody>
      </p:sp>
      <p:sp>
        <p:nvSpPr>
          <p:cNvPr id="143362" name="Rectangle 2"/>
          <p:cNvSpPr>
            <a:spLocks noGrp="1" noRot="1" noChangeArrowheads="1"/>
          </p:cNvSpPr>
          <p:nvPr>
            <p:ph type="title"/>
          </p:nvPr>
        </p:nvSpPr>
        <p:spPr>
          <a:xfrm>
            <a:off x="533400" y="228600"/>
            <a:ext cx="7766050" cy="968375"/>
          </a:xfrm>
        </p:spPr>
        <p:txBody>
          <a:bodyPr/>
          <a:lstStyle/>
          <a:p>
            <a:r>
              <a:rPr lang="en-US" altLang="en-US" sz="4000" b="1" dirty="0">
                <a:latin typeface="Times New Roman" panose="02020603050405020304" pitchFamily="18" charset="0"/>
                <a:ea typeface="黑体" pitchFamily="2" charset="-122"/>
                <a:cs typeface="Times New Roman" panose="02020603050405020304" pitchFamily="18" charset="0"/>
              </a:rPr>
              <a:t>2.1 </a:t>
            </a:r>
            <a:r>
              <a:rPr lang="en-US" altLang="en-US" sz="4000" b="1" dirty="0" err="1">
                <a:latin typeface="Times New Roman" panose="02020603050405020304" pitchFamily="18" charset="0"/>
                <a:ea typeface="黑体" pitchFamily="2" charset="-122"/>
                <a:cs typeface="Times New Roman" panose="02020603050405020304" pitchFamily="18" charset="0"/>
              </a:rPr>
              <a:t>热力学常用术语</a:t>
            </a:r>
            <a:endParaRPr lang="zh-CN" altLang="en-US" sz="4000" b="1" dirty="0">
              <a:latin typeface="Times New Roman" panose="02020603050405020304" pitchFamily="18" charset="0"/>
              <a:ea typeface="黑体" pitchFamily="2" charset="-122"/>
              <a:cs typeface="Times New Roman" panose="02020603050405020304" pitchFamily="18" charset="0"/>
            </a:endParaRPr>
          </a:p>
        </p:txBody>
      </p:sp>
      <p:sp>
        <p:nvSpPr>
          <p:cNvPr id="143363" name="Rectangle 3"/>
          <p:cNvSpPr>
            <a:spLocks noGrp="1" noRot="1" noChangeArrowheads="1"/>
          </p:cNvSpPr>
          <p:nvPr>
            <p:ph type="body" idx="1"/>
          </p:nvPr>
        </p:nvSpPr>
        <p:spPr>
          <a:xfrm>
            <a:off x="611188" y="2060575"/>
            <a:ext cx="7772400" cy="1368425"/>
          </a:xfrm>
        </p:spPr>
        <p:txBody>
          <a:bodyPr/>
          <a:lstStyle/>
          <a:p>
            <a:pPr>
              <a:buFont typeface="Wingdings" pitchFamily="2" charset="2"/>
              <a:buNone/>
            </a:pPr>
            <a:r>
              <a:rPr lang="zh-CN" altLang="en-US" b="1" dirty="0"/>
              <a:t>体系</a:t>
            </a:r>
            <a:r>
              <a:rPr lang="zh-CN" altLang="en-US" b="1" dirty="0">
                <a:solidFill>
                  <a:srgbClr val="000000"/>
                </a:solidFill>
              </a:rPr>
              <a:t>：</a:t>
            </a:r>
            <a:r>
              <a:rPr kumimoji="1" lang="zh-CN" altLang="en-US" b="1" dirty="0">
                <a:solidFill>
                  <a:srgbClr val="000000"/>
                </a:solidFill>
                <a:latin typeface="Times New Roman" pitchFamily="18" charset="0"/>
              </a:rPr>
              <a:t>被研究的对象，也称</a:t>
            </a:r>
            <a:r>
              <a:rPr lang="zh-CN" altLang="en-US" b="1" dirty="0"/>
              <a:t>系统</a:t>
            </a:r>
            <a:r>
              <a:rPr kumimoji="1" lang="zh-CN" altLang="en-US" b="1" dirty="0">
                <a:solidFill>
                  <a:srgbClr val="000000"/>
                </a:solidFill>
                <a:latin typeface="Times New Roman" pitchFamily="18" charset="0"/>
              </a:rPr>
              <a:t>；</a:t>
            </a:r>
          </a:p>
          <a:p>
            <a:pPr>
              <a:buFont typeface="Wingdings" pitchFamily="2" charset="2"/>
              <a:buNone/>
            </a:pPr>
            <a:r>
              <a:rPr lang="zh-CN" altLang="en-US" b="1" dirty="0"/>
              <a:t>环境</a:t>
            </a:r>
            <a:r>
              <a:rPr lang="zh-CN" altLang="en-US" b="1" dirty="0">
                <a:solidFill>
                  <a:srgbClr val="000000"/>
                </a:solidFill>
              </a:rPr>
              <a:t>：体系以外</a:t>
            </a:r>
            <a:r>
              <a:rPr lang="en-US" altLang="zh-CN" b="1" dirty="0">
                <a:solidFill>
                  <a:srgbClr val="000000"/>
                </a:solidFill>
              </a:rPr>
              <a:t>,</a:t>
            </a:r>
            <a:r>
              <a:rPr lang="zh-CN" altLang="en-US" b="1" dirty="0">
                <a:solidFill>
                  <a:srgbClr val="000000"/>
                </a:solidFill>
              </a:rPr>
              <a:t>与其密切相关的部分。</a:t>
            </a:r>
          </a:p>
        </p:txBody>
      </p:sp>
      <p:grpSp>
        <p:nvGrpSpPr>
          <p:cNvPr id="143366" name="Group 6"/>
          <p:cNvGrpSpPr>
            <a:grpSpLocks/>
          </p:cNvGrpSpPr>
          <p:nvPr/>
        </p:nvGrpSpPr>
        <p:grpSpPr bwMode="auto">
          <a:xfrm>
            <a:off x="2700338" y="3644900"/>
            <a:ext cx="3959225" cy="1971675"/>
            <a:chOff x="1680" y="960"/>
            <a:chExt cx="2160" cy="1152"/>
          </a:xfrm>
        </p:grpSpPr>
        <p:sp>
          <p:nvSpPr>
            <p:cNvPr id="143367" name="Oval 7"/>
            <p:cNvSpPr>
              <a:spLocks noChangeArrowheads="1"/>
            </p:cNvSpPr>
            <p:nvPr/>
          </p:nvSpPr>
          <p:spPr bwMode="auto">
            <a:xfrm>
              <a:off x="2400" y="1200"/>
              <a:ext cx="672" cy="672"/>
            </a:xfrm>
            <a:prstGeom prst="ellipse">
              <a:avLst/>
            </a:prstGeom>
            <a:solidFill>
              <a:schemeClr val="accent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a:solidFill>
                    <a:srgbClr val="FF0000"/>
                  </a:solidFill>
                  <a:effectLst>
                    <a:outerShdw blurRad="38100" dist="38100" dir="2700000" algn="tl">
                      <a:srgbClr val="000000"/>
                    </a:outerShdw>
                  </a:effectLst>
                  <a:latin typeface="Times New Roman" pitchFamily="18" charset="0"/>
                </a:rPr>
                <a:t>体系</a:t>
              </a:r>
            </a:p>
          </p:txBody>
        </p:sp>
        <p:sp>
          <p:nvSpPr>
            <p:cNvPr id="143368" name="Line 8"/>
            <p:cNvSpPr>
              <a:spLocks noChangeShapeType="1"/>
            </p:cNvSpPr>
            <p:nvPr/>
          </p:nvSpPr>
          <p:spPr bwMode="auto">
            <a:xfrm flipH="1">
              <a:off x="2160" y="15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69" name="Line 9"/>
            <p:cNvSpPr>
              <a:spLocks noChangeShapeType="1"/>
            </p:cNvSpPr>
            <p:nvPr/>
          </p:nvSpPr>
          <p:spPr bwMode="auto">
            <a:xfrm flipH="1">
              <a:off x="3072" y="15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0" name="Line 10"/>
            <p:cNvSpPr>
              <a:spLocks noChangeShapeType="1"/>
            </p:cNvSpPr>
            <p:nvPr/>
          </p:nvSpPr>
          <p:spPr bwMode="auto">
            <a:xfrm flipV="1">
              <a:off x="2736" y="96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1" name="Line 11"/>
            <p:cNvSpPr>
              <a:spLocks noChangeShapeType="1"/>
            </p:cNvSpPr>
            <p:nvPr/>
          </p:nvSpPr>
          <p:spPr bwMode="auto">
            <a:xfrm flipV="1">
              <a:off x="2736" y="187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2" name="Line 12"/>
            <p:cNvSpPr>
              <a:spLocks noChangeShapeType="1"/>
            </p:cNvSpPr>
            <p:nvPr/>
          </p:nvSpPr>
          <p:spPr bwMode="auto">
            <a:xfrm flipH="1" flipV="1">
              <a:off x="2304" y="1152"/>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3" name="Line 13"/>
            <p:cNvSpPr>
              <a:spLocks noChangeShapeType="1"/>
            </p:cNvSpPr>
            <p:nvPr/>
          </p:nvSpPr>
          <p:spPr bwMode="auto">
            <a:xfrm flipH="1" flipV="1">
              <a:off x="2976" y="1776"/>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4" name="Line 14"/>
            <p:cNvSpPr>
              <a:spLocks noChangeShapeType="1"/>
            </p:cNvSpPr>
            <p:nvPr/>
          </p:nvSpPr>
          <p:spPr bwMode="auto">
            <a:xfrm flipV="1">
              <a:off x="2976" y="1152"/>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5" name="Line 15"/>
            <p:cNvSpPr>
              <a:spLocks noChangeShapeType="1"/>
            </p:cNvSpPr>
            <p:nvPr/>
          </p:nvSpPr>
          <p:spPr bwMode="auto">
            <a:xfrm flipH="1">
              <a:off x="2304" y="1776"/>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6" name="Text Box 16"/>
            <p:cNvSpPr txBox="1">
              <a:spLocks noChangeArrowheads="1"/>
            </p:cNvSpPr>
            <p:nvPr/>
          </p:nvSpPr>
          <p:spPr bwMode="auto">
            <a:xfrm>
              <a:off x="1680" y="1392"/>
              <a:ext cx="33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chemeClr val="tx1"/>
                  </a:solidFill>
                  <a:effectLst>
                    <a:outerShdw blurRad="38100" dist="38100" dir="2700000" algn="tl">
                      <a:srgbClr val="C0C0C0"/>
                    </a:outerShdw>
                  </a:effectLst>
                  <a:latin typeface="Times New Roman" pitchFamily="18" charset="0"/>
                </a:rPr>
                <a:t>环</a:t>
              </a:r>
            </a:p>
          </p:txBody>
        </p:sp>
        <p:sp>
          <p:nvSpPr>
            <p:cNvPr id="143377" name="Text Box 17"/>
            <p:cNvSpPr txBox="1">
              <a:spLocks noChangeArrowheads="1"/>
            </p:cNvSpPr>
            <p:nvPr/>
          </p:nvSpPr>
          <p:spPr bwMode="auto">
            <a:xfrm>
              <a:off x="3456" y="1353"/>
              <a:ext cx="38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chemeClr val="tx1"/>
                  </a:solidFill>
                  <a:effectLst>
                    <a:outerShdw blurRad="38100" dist="38100" dir="2700000" algn="tl">
                      <a:srgbClr val="C0C0C0"/>
                    </a:outerShdw>
                  </a:effectLst>
                  <a:latin typeface="Times New Roman" pitchFamily="18" charset="0"/>
                </a:rPr>
                <a:t>境</a:t>
              </a:r>
            </a:p>
          </p:txBody>
        </p:sp>
      </p:grpSp>
      <p:sp>
        <p:nvSpPr>
          <p:cNvPr id="143381" name="Rectangle 21"/>
          <p:cNvSpPr>
            <a:spLocks noRot="1" noChangeArrowheads="1"/>
          </p:cNvSpPr>
          <p:nvPr/>
        </p:nvSpPr>
        <p:spPr bwMode="auto">
          <a:xfrm>
            <a:off x="684213" y="1268413"/>
            <a:ext cx="7766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a:r>
              <a:rPr lang="zh-CN" altLang="en-US" sz="3600" dirty="0">
                <a:ea typeface="黑体" pitchFamily="2" charset="-122"/>
              </a:rPr>
              <a:t>一、体系和环境</a:t>
            </a:r>
          </a:p>
        </p:txBody>
      </p:sp>
      <p:sp>
        <p:nvSpPr>
          <p:cNvPr id="143383" name="Line 23"/>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3381"/>
                                        </p:tgtEl>
                                        <p:attrNameLst>
                                          <p:attrName>style.visibility</p:attrName>
                                        </p:attrNameLst>
                                      </p:cBhvr>
                                      <p:to>
                                        <p:strVal val="visible"/>
                                      </p:to>
                                    </p:set>
                                    <p:animEffect transition="in" filter="blinds(horizontal)">
                                      <p:cBhvr>
                                        <p:cTn id="7" dur="500"/>
                                        <p:tgtEl>
                                          <p:spTgt spid="143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63">
                                            <p:txEl>
                                              <p:pRg st="0" end="0"/>
                                            </p:txEl>
                                          </p:spTgt>
                                        </p:tgtEl>
                                        <p:attrNameLst>
                                          <p:attrName>style.visibility</p:attrName>
                                        </p:attrNameLst>
                                      </p:cBhvr>
                                      <p:to>
                                        <p:strVal val="visible"/>
                                      </p:to>
                                    </p:set>
                                    <p:animEffect transition="in" filter="box(in)">
                                      <p:cBhvr>
                                        <p:cTn id="12" dur="500"/>
                                        <p:tgtEl>
                                          <p:spTgt spid="1433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363">
                                            <p:txEl>
                                              <p:pRg st="1" end="1"/>
                                            </p:txEl>
                                          </p:spTgt>
                                        </p:tgtEl>
                                        <p:attrNameLst>
                                          <p:attrName>style.visibility</p:attrName>
                                        </p:attrNameLst>
                                      </p:cBhvr>
                                      <p:to>
                                        <p:strVal val="visible"/>
                                      </p:to>
                                    </p:set>
                                    <p:animEffect transition="in" filter="box(in)">
                                      <p:cBhvr>
                                        <p:cTn id="17" dur="500"/>
                                        <p:tgtEl>
                                          <p:spTgt spid="1433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43366"/>
                                        </p:tgtEl>
                                        <p:attrNameLst>
                                          <p:attrName>style.visibility</p:attrName>
                                        </p:attrNameLst>
                                      </p:cBhvr>
                                      <p:to>
                                        <p:strVal val="visible"/>
                                      </p:to>
                                    </p:set>
                                    <p:animEffect transition="in" filter="checkerboard(across)">
                                      <p:cBhvr>
                                        <p:cTn id="22" dur="5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8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fld id="{1AE57878-91E2-417A-9F3B-980C4008ECB0}" type="slidenum">
              <a:rPr lang="en-US" altLang="zh-CN"/>
              <a:pPr/>
              <a:t>70</a:t>
            </a:fld>
            <a:endParaRPr lang="en-US" altLang="zh-CN"/>
          </a:p>
        </p:txBody>
      </p:sp>
      <p:sp>
        <p:nvSpPr>
          <p:cNvPr id="203778" name="Rectangle 2"/>
          <p:cNvSpPr>
            <a:spLocks noGrp="1" noRot="1" noChangeArrowheads="1"/>
          </p:cNvSpPr>
          <p:nvPr>
            <p:ph type="title"/>
          </p:nvPr>
        </p:nvSpPr>
        <p:spPr>
          <a:xfrm>
            <a:off x="323850" y="549275"/>
            <a:ext cx="8540750" cy="863600"/>
          </a:xfrm>
        </p:spPr>
        <p:txBody>
          <a:bodyPr/>
          <a:lstStyle/>
          <a:p>
            <a:r>
              <a:rPr lang="zh-CN" altLang="en-US" sz="3600" b="1" u="sng">
                <a:ea typeface="黑体" pitchFamily="2" charset="-122"/>
              </a:rPr>
              <a:t>反应自发性的判断</a:t>
            </a:r>
          </a:p>
        </p:txBody>
      </p:sp>
      <p:graphicFrame>
        <p:nvGraphicFramePr>
          <p:cNvPr id="203779" name="Group 3"/>
          <p:cNvGraphicFramePr>
            <a:graphicFrameLocks noGrp="1"/>
          </p:cNvGraphicFramePr>
          <p:nvPr/>
        </p:nvGraphicFramePr>
        <p:xfrm>
          <a:off x="1116013" y="1700213"/>
          <a:ext cx="6858000" cy="4039616"/>
        </p:xfrm>
        <a:graphic>
          <a:graphicData uri="http://schemas.openxmlformats.org/drawingml/2006/table">
            <a:tbl>
              <a:tblPr/>
              <a:tblGrid>
                <a:gridCol w="942975"/>
                <a:gridCol w="942975"/>
                <a:gridCol w="2571750"/>
                <a:gridCol w="2400300"/>
              </a:tblGrid>
              <a:tr h="812800">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endParaRPr>
                    </a:p>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rPr>
                        <a:t></a:t>
                      </a: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sym typeface="Symbol" pitchFamily="18" charset="2"/>
                        </a:rPr>
                        <a:t>H</a:t>
                      </a:r>
                      <a:r>
                        <a:rPr kumimoji="0" lang="en-US" altLang="zh-CN" sz="2400" b="1" i="0" u="none" strike="noStrike" cap="none" normalizeH="0" baseline="30000" smtClean="0">
                          <a:ln>
                            <a:noFill/>
                          </a:ln>
                          <a:solidFill>
                            <a:srgbClr val="000000"/>
                          </a:solidFill>
                          <a:effectLst/>
                          <a:latin typeface="Times New Roman" pitchFamily="18" charset="0"/>
                          <a:ea typeface="宋体" pitchFamily="2" charset="-122"/>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endParaRPr>
                    </a:p>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rPr>
                        <a:t></a:t>
                      </a: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sym typeface="Symbol" pitchFamily="18" charset="2"/>
                        </a:rPr>
                        <a:t>S</a:t>
                      </a:r>
                      <a:r>
                        <a:rPr kumimoji="0" lang="en-US" altLang="zh-CN" sz="2400" b="1" i="0" u="none" strike="noStrike" cap="none" normalizeH="0" baseline="30000" smtClean="0">
                          <a:ln>
                            <a:noFill/>
                          </a:ln>
                          <a:solidFill>
                            <a:srgbClr val="000000"/>
                          </a:solidFill>
                          <a:effectLst/>
                          <a:latin typeface="Times New Roman" pitchFamily="18"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rPr>
                        <a:t></a:t>
                      </a: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sym typeface="Symbol" pitchFamily="18" charset="2"/>
                        </a:rPr>
                        <a:t>G</a:t>
                      </a:r>
                      <a:r>
                        <a:rPr kumimoji="0" lang="en-US" altLang="zh-CN" sz="2400" b="1" i="0" u="none" strike="noStrike" cap="none" normalizeH="0" baseline="30000" smtClean="0">
                          <a:ln>
                            <a:noFill/>
                          </a:ln>
                          <a:solidFill>
                            <a:srgbClr val="000000"/>
                          </a:solidFill>
                          <a:effectLst/>
                          <a:latin typeface="Times New Roman" pitchFamily="18" charset="0"/>
                          <a:ea typeface="宋体" pitchFamily="2" charset="-122"/>
                          <a:sym typeface="Symbol" pitchFamily="18" charset="2"/>
                        </a:rPr>
                        <a:t></a:t>
                      </a: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rPr>
                        <a:t>= </a:t>
                      </a: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sym typeface="Symbol" pitchFamily="18" charset="2"/>
                        </a:rPr>
                        <a:t>H</a:t>
                      </a:r>
                      <a:r>
                        <a:rPr kumimoji="0" lang="en-US" altLang="zh-CN" sz="2400" b="1" i="0" u="none" strike="noStrike" cap="none" normalizeH="0" baseline="30000" smtClean="0">
                          <a:ln>
                            <a:noFill/>
                          </a:ln>
                          <a:solidFill>
                            <a:srgbClr val="000000"/>
                          </a:solidFill>
                          <a:effectLst/>
                          <a:latin typeface="Times New Roman" pitchFamily="18" charset="0"/>
                          <a:ea typeface="宋体" pitchFamily="2" charset="-122"/>
                          <a:sym typeface="Symbol" pitchFamily="18" charset="2"/>
                        </a:rPr>
                        <a:t></a:t>
                      </a: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rPr>
                        <a:t>-</a:t>
                      </a: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sym typeface="Symbol" pitchFamily="18" charset="2"/>
                        </a:rPr>
                        <a:t>T</a:t>
                      </a: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rPr>
                        <a:t> </a:t>
                      </a: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sym typeface="Symbol" pitchFamily="18" charset="2"/>
                        </a:rPr>
                        <a:t>S</a:t>
                      </a:r>
                      <a:r>
                        <a:rPr kumimoji="0" lang="en-US" altLang="zh-CN" sz="2400" b="1" i="0" u="none" strike="noStrike" cap="none" normalizeH="0" baseline="30000" smtClean="0">
                          <a:ln>
                            <a:noFill/>
                          </a:ln>
                          <a:solidFill>
                            <a:srgbClr val="000000"/>
                          </a:solidFill>
                          <a:effectLst/>
                          <a:latin typeface="Times New Roman" pitchFamily="18" charset="0"/>
                          <a:ea typeface="宋体" pitchFamily="2" charset="-122"/>
                          <a:sym typeface="Symbol" pitchFamily="18" charset="2"/>
                        </a:rPr>
                        <a:t></a:t>
                      </a:r>
                    </a:p>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endParaRPr kumimoji="0" lang="en-US" altLang="zh-CN" sz="1000" b="1" i="0" u="none" strike="noStrike" cap="none" normalizeH="0" baseline="30000" smtClean="0">
                        <a:ln>
                          <a:noFill/>
                        </a:ln>
                        <a:solidFill>
                          <a:srgbClr val="000000"/>
                        </a:solidFill>
                        <a:effectLst/>
                        <a:latin typeface="Times New Roman" pitchFamily="18" charset="0"/>
                        <a:ea typeface="宋体" pitchFamily="2" charset="-122"/>
                        <a:sym typeface="Symbol" pitchFamily="18" charset="2"/>
                      </a:endParaRPr>
                    </a:p>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低温</a:t>
                      </a: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sym typeface="Symbol" pitchFamily="18" charset="2"/>
                        </a:rPr>
                        <a: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高温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正向</a:t>
                      </a: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反应自发性</a:t>
                      </a:r>
                    </a:p>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随温度的变化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endParaRPr kumimoji="0" lang="en-US" altLang="zh-CN" sz="28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任何温度下</a:t>
                      </a:r>
                    </a:p>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均自发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endParaRPr kumimoji="0" lang="en-US" altLang="zh-CN" sz="28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任何温度下</a:t>
                      </a:r>
                    </a:p>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   </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均非自发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endParaRPr kumimoji="0" lang="en-US" altLang="zh-CN" sz="28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endParaRPr kumimoji="0" lang="en-US" altLang="zh-CN" sz="2800" b="1" i="0" u="none" strike="noStrike" cap="none" normalizeH="0" baseline="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低温时 自发</a:t>
                      </a:r>
                    </a:p>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高温时 非自发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rPr>
                        <a:t>+             </a:t>
                      </a:r>
                      <a:r>
                        <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endParaRPr kumimoji="0" lang="en-US" altLang="zh-CN" sz="28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70000"/>
                        <a:buFont typeface="Wingdings" pitchFamily="2" charset="2"/>
                        <a:defRPr sz="2800">
                          <a:solidFill>
                            <a:schemeClr val="tx1"/>
                          </a:solidFill>
                          <a:latin typeface="Arial" charset="0"/>
                          <a:ea typeface="宋体" pitchFamily="2" charset="-122"/>
                        </a:defRPr>
                      </a:lvl1pPr>
                      <a:lvl2pPr algn="l">
                        <a:spcBef>
                          <a:spcPct val="20000"/>
                        </a:spcBef>
                        <a:buClr>
                          <a:schemeClr val="accent2"/>
                        </a:buClr>
                        <a:buSzPct val="85000"/>
                        <a:buFont typeface="Wingdings" pitchFamily="2" charset="2"/>
                        <a:defRPr sz="2400">
                          <a:solidFill>
                            <a:schemeClr val="tx1"/>
                          </a:solidFill>
                          <a:latin typeface="Arial" charset="0"/>
                          <a:ea typeface="宋体" pitchFamily="2" charset="-122"/>
                        </a:defRPr>
                      </a:lvl2pPr>
                      <a:lvl3pPr algn="l">
                        <a:spcBef>
                          <a:spcPct val="20000"/>
                        </a:spcBef>
                        <a:buClr>
                          <a:schemeClr val="hlink"/>
                        </a:buClr>
                        <a:buSzPct val="80000"/>
                        <a:buFont typeface="Wingdings" pitchFamily="2" charset="2"/>
                        <a:defRPr sz="2000">
                          <a:solidFill>
                            <a:schemeClr val="tx1"/>
                          </a:solidFill>
                          <a:latin typeface="Arial" charset="0"/>
                          <a:ea typeface="宋体" pitchFamily="2" charset="-122"/>
                        </a:defRPr>
                      </a:lvl3pPr>
                      <a:lvl4pPr algn="l">
                        <a:spcBef>
                          <a:spcPct val="20000"/>
                        </a:spcBef>
                        <a:buClr>
                          <a:schemeClr val="accent2"/>
                        </a:buClr>
                        <a:buSzPct val="90000"/>
                        <a:buFont typeface="Wingdings" pitchFamily="2" charset="2"/>
                        <a:defRPr>
                          <a:solidFill>
                            <a:schemeClr val="tx1"/>
                          </a:solidFill>
                          <a:latin typeface="Arial" charset="0"/>
                          <a:ea typeface="宋体" pitchFamily="2" charset="-122"/>
                        </a:defRPr>
                      </a:lvl4pPr>
                      <a:lvl5pPr algn="l">
                        <a:spcBef>
                          <a:spcPct val="20000"/>
                        </a:spcBef>
                        <a:buClr>
                          <a:schemeClr val="hlink"/>
                        </a:buClr>
                        <a:buSzPct val="8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低温时 非自发</a:t>
                      </a:r>
                    </a:p>
                    <a:p>
                      <a:pPr marL="0" marR="0" lvl="0" indent="0" algn="l" defTabSz="914400" rtl="0" eaLnBrk="1" fontAlgn="base" latinLnBrk="0" hangingPunct="1">
                        <a:lnSpc>
                          <a:spcPct val="8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高温时 自发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3811" name="Text Box 35"/>
          <p:cNvSpPr txBox="1">
            <a:spLocks noChangeArrowheads="1"/>
          </p:cNvSpPr>
          <p:nvPr/>
        </p:nvSpPr>
        <p:spPr bwMode="auto">
          <a:xfrm>
            <a:off x="685800" y="5334000"/>
            <a:ext cx="75438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pPr>
            <a:endParaRPr kumimoji="1" lang="zh-CN" altLang="zh-CN" sz="2400">
              <a:latin typeface="Times New Roman" pitchFamily="18" charset="0"/>
              <a:sym typeface="Symbol" pitchFamily="18" charset="2"/>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0CCAB77-5404-4B59-8941-C9263B7352C0}" type="slidenum">
              <a:rPr lang="en-US" altLang="zh-CN"/>
              <a:pPr/>
              <a:t>71</a:t>
            </a:fld>
            <a:endParaRPr lang="en-US" altLang="zh-CN"/>
          </a:p>
        </p:txBody>
      </p:sp>
      <p:sp>
        <p:nvSpPr>
          <p:cNvPr id="40962" name="Rectangle 2"/>
          <p:cNvSpPr>
            <a:spLocks noGrp="1" noRot="1" noChangeArrowheads="1"/>
          </p:cNvSpPr>
          <p:nvPr>
            <p:ph type="title"/>
          </p:nvPr>
        </p:nvSpPr>
        <p:spPr>
          <a:xfrm>
            <a:off x="323850" y="404589"/>
            <a:ext cx="8540750" cy="792163"/>
          </a:xfrm>
        </p:spPr>
        <p:txBody>
          <a:bodyPr/>
          <a:lstStyle/>
          <a:p>
            <a:r>
              <a:rPr lang="zh-CN" altLang="en-US" sz="3600" b="1" dirty="0">
                <a:ea typeface="黑体" pitchFamily="2" charset="-122"/>
              </a:rPr>
              <a:t>标准生成吉布斯能</a:t>
            </a:r>
          </a:p>
        </p:txBody>
      </p:sp>
      <p:sp>
        <p:nvSpPr>
          <p:cNvPr id="40963" name="Rectangle 3"/>
          <p:cNvSpPr>
            <a:spLocks noGrp="1" noRot="1" noChangeArrowheads="1"/>
          </p:cNvSpPr>
          <p:nvPr>
            <p:ph idx="1"/>
          </p:nvPr>
        </p:nvSpPr>
        <p:spPr>
          <a:xfrm>
            <a:off x="395288" y="1341438"/>
            <a:ext cx="8280400" cy="3959770"/>
          </a:xfrm>
        </p:spPr>
        <p:txBody>
          <a:bodyPr/>
          <a:lstStyle/>
          <a:p>
            <a:pPr>
              <a:lnSpc>
                <a:spcPct val="120000"/>
              </a:lnSpc>
            </a:pPr>
            <a:r>
              <a:rPr lang="zh-CN" altLang="en-US" sz="2800" b="1" dirty="0">
                <a:solidFill>
                  <a:srgbClr val="000000"/>
                </a:solidFill>
                <a:latin typeface="Times New Roman" pitchFamily="18" charset="0"/>
              </a:rPr>
              <a:t>在标准状态和指定温度下，由最稳定单质生成</a:t>
            </a:r>
            <a:r>
              <a:rPr lang="en-US" altLang="zh-CN" sz="2800" b="1" dirty="0">
                <a:solidFill>
                  <a:srgbClr val="000000"/>
                </a:solidFill>
                <a:latin typeface="Times New Roman" pitchFamily="18" charset="0"/>
              </a:rPr>
              <a:t>1mol</a:t>
            </a:r>
            <a:r>
              <a:rPr lang="zh-CN" altLang="en-US" sz="2800" b="1" dirty="0">
                <a:solidFill>
                  <a:srgbClr val="000000"/>
                </a:solidFill>
                <a:latin typeface="Times New Roman" pitchFamily="18" charset="0"/>
              </a:rPr>
              <a:t>化合物的吉布斯能变化为</a:t>
            </a:r>
            <a:r>
              <a:rPr lang="zh-CN" altLang="en-US" sz="2800" b="1" dirty="0">
                <a:latin typeface="Times New Roman" pitchFamily="18" charset="0"/>
              </a:rPr>
              <a:t>标准（摩尔）生成吉布斯能</a:t>
            </a:r>
            <a:r>
              <a:rPr lang="en-US" altLang="zh-CN" sz="2800" b="1" dirty="0">
                <a:solidFill>
                  <a:srgbClr val="000000"/>
                </a:solidFill>
                <a:latin typeface="Times New Roman" pitchFamily="18" charset="0"/>
              </a:rPr>
              <a:t>(standard Gibbs energy of formation)</a:t>
            </a:r>
            <a:r>
              <a:rPr lang="zh-CN" altLang="en-US" sz="2800" b="1" dirty="0">
                <a:solidFill>
                  <a:srgbClr val="000000"/>
                </a:solidFill>
                <a:latin typeface="Times New Roman" pitchFamily="18" charset="0"/>
              </a:rPr>
              <a:t>，用</a:t>
            </a:r>
            <a:r>
              <a:rPr lang="el-GR" altLang="zh-CN" sz="2800" b="1" dirty="0">
                <a:solidFill>
                  <a:srgbClr val="000000"/>
                </a:solidFill>
                <a:latin typeface="Times New Roman" pitchFamily="18" charset="0"/>
                <a:cs typeface="Times New Roman" pitchFamily="18" charset="0"/>
              </a:rPr>
              <a:t>Δ</a:t>
            </a:r>
            <a:r>
              <a:rPr lang="en-US" altLang="zh-CN" sz="2800" b="1" baseline="-30000" dirty="0" err="1">
                <a:solidFill>
                  <a:srgbClr val="000000"/>
                </a:solidFill>
                <a:latin typeface="Times New Roman" pitchFamily="18" charset="0"/>
              </a:rPr>
              <a:t>f</a:t>
            </a:r>
            <a:r>
              <a:rPr lang="en-US" altLang="zh-CN" sz="2800" b="1" i="1" dirty="0" err="1">
                <a:solidFill>
                  <a:srgbClr val="000000"/>
                </a:solidFill>
                <a:latin typeface="Times New Roman" pitchFamily="18" charset="0"/>
              </a:rPr>
              <a:t>G</a:t>
            </a:r>
            <a:r>
              <a:rPr lang="en-US" altLang="zh-CN" sz="2800" b="1" baseline="-30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表示，单位是</a:t>
            </a:r>
            <a:r>
              <a:rPr lang="en-US" altLang="zh-CN" sz="2800" b="1" dirty="0">
                <a:solidFill>
                  <a:srgbClr val="000000"/>
                </a:solidFill>
                <a:latin typeface="Times New Roman" pitchFamily="18" charset="0"/>
              </a:rPr>
              <a:t>kJ·mol</a:t>
            </a:r>
            <a:r>
              <a:rPr lang="en-US" altLang="zh-CN" sz="2800" b="1" baseline="30000" dirty="0">
                <a:solidFill>
                  <a:srgbClr val="000000"/>
                </a:solidFill>
                <a:latin typeface="Times New Roman" pitchFamily="18" charset="0"/>
              </a:rPr>
              <a:t>-1</a:t>
            </a:r>
            <a:r>
              <a:rPr lang="zh-CN" altLang="en-US" sz="2800" b="1" dirty="0">
                <a:solidFill>
                  <a:srgbClr val="000000"/>
                </a:solidFill>
                <a:latin typeface="Times New Roman" pitchFamily="18" charset="0"/>
              </a:rPr>
              <a:t>。</a:t>
            </a:r>
          </a:p>
          <a:p>
            <a:pPr>
              <a:lnSpc>
                <a:spcPct val="120000"/>
              </a:lnSpc>
            </a:pPr>
            <a:r>
              <a:rPr lang="zh-CN" altLang="en-US" sz="2800" b="1" dirty="0">
                <a:solidFill>
                  <a:srgbClr val="000000"/>
                </a:solidFill>
                <a:latin typeface="Times New Roman" pitchFamily="18" charset="0"/>
              </a:rPr>
              <a:t>按照标准生成吉布斯能</a:t>
            </a:r>
            <a:r>
              <a:rPr lang="el-GR" altLang="zh-CN" sz="2800" b="1" dirty="0">
                <a:solidFill>
                  <a:srgbClr val="000000"/>
                </a:solidFill>
                <a:latin typeface="Times New Roman" pitchFamily="18" charset="0"/>
                <a:cs typeface="Times New Roman" pitchFamily="18" charset="0"/>
              </a:rPr>
              <a:t>Δ</a:t>
            </a:r>
            <a:r>
              <a:rPr lang="en-US" altLang="zh-CN" sz="2800" b="1" baseline="-30000" dirty="0" err="1">
                <a:solidFill>
                  <a:srgbClr val="000000"/>
                </a:solidFill>
                <a:latin typeface="Times New Roman" pitchFamily="18" charset="0"/>
              </a:rPr>
              <a:t>f</a:t>
            </a:r>
            <a:r>
              <a:rPr lang="en-US" altLang="zh-CN" sz="2800" b="1" i="1" dirty="0" err="1">
                <a:solidFill>
                  <a:srgbClr val="000000"/>
                </a:solidFill>
                <a:latin typeface="Times New Roman" pitchFamily="18" charset="0"/>
              </a:rPr>
              <a:t>G</a:t>
            </a:r>
            <a:r>
              <a:rPr lang="en-US" altLang="zh-CN" sz="2800" b="1" baseline="-30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的定义，热力学规定稳定单质的标准生成吉布斯能为零。 </a:t>
            </a:r>
          </a:p>
          <a:p>
            <a:pPr algn="just">
              <a:lnSpc>
                <a:spcPct val="120000"/>
              </a:lnSpc>
            </a:pPr>
            <a:r>
              <a:rPr lang="zh-CN" altLang="en-US" sz="2800" b="1" dirty="0">
                <a:solidFill>
                  <a:srgbClr val="000000"/>
                </a:solidFill>
                <a:latin typeface="Times New Roman" pitchFamily="18" charset="0"/>
              </a:rPr>
              <a:t>通常采用</a:t>
            </a:r>
            <a:r>
              <a:rPr lang="en-US" altLang="zh-CN" sz="2800" b="1" dirty="0">
                <a:solidFill>
                  <a:srgbClr val="000000"/>
                </a:solidFill>
                <a:latin typeface="Times New Roman" pitchFamily="18" charset="0"/>
              </a:rPr>
              <a:t>298K</a:t>
            </a:r>
            <a:r>
              <a:rPr lang="zh-CN" altLang="en-US" sz="2800" b="1" dirty="0">
                <a:solidFill>
                  <a:srgbClr val="000000"/>
                </a:solidFill>
                <a:latin typeface="Times New Roman" pitchFamily="18" charset="0"/>
              </a:rPr>
              <a:t>的数据。</a:t>
            </a:r>
            <a:endParaRPr lang="zh-CN" altLang="en-US" sz="2800" dirty="0">
              <a:latin typeface="Times New Roman" pitchFamily="18" charset="0"/>
            </a:endParaRPr>
          </a:p>
        </p:txBody>
      </p:sp>
      <p:sp>
        <p:nvSpPr>
          <p:cNvPr id="5" name="Line 20"/>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7" name="Rectangle 3"/>
          <p:cNvSpPr txBox="1">
            <a:spLocks noRot="1" noChangeArrowheads="1"/>
          </p:cNvSpPr>
          <p:nvPr/>
        </p:nvSpPr>
        <p:spPr bwMode="auto">
          <a:xfrm>
            <a:off x="431800" y="5147862"/>
            <a:ext cx="8353425" cy="118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a:lnSpc>
                <a:spcPct val="120000"/>
              </a:lnSpc>
            </a:pPr>
            <a:r>
              <a:rPr lang="el-GR" altLang="zh-CN" sz="2800" b="1" dirty="0" smtClean="0">
                <a:latin typeface="Times New Roman" pitchFamily="18" charset="0"/>
                <a:cs typeface="Times New Roman" pitchFamily="18" charset="0"/>
              </a:rPr>
              <a:t>Δ</a:t>
            </a:r>
            <a:r>
              <a:rPr lang="en-US" altLang="zh-CN" sz="2800" b="1" baseline="-30000" dirty="0" err="1" smtClean="0">
                <a:latin typeface="Times New Roman" pitchFamily="18" charset="0"/>
              </a:rPr>
              <a:t>r</a:t>
            </a:r>
            <a:r>
              <a:rPr lang="en-US" altLang="zh-CN" sz="2800" b="1" i="1" dirty="0" err="1" smtClean="0">
                <a:latin typeface="Times New Roman" pitchFamily="18" charset="0"/>
              </a:rPr>
              <a:t>G</a:t>
            </a:r>
            <a:r>
              <a:rPr lang="en-US" altLang="zh-CN" sz="2800" b="1" baseline="30000" dirty="0" smtClean="0">
                <a:latin typeface="Times New Roman" pitchFamily="18" charset="0"/>
                <a:sym typeface="Symbol" pitchFamily="18" charset="2"/>
              </a:rPr>
              <a:t></a:t>
            </a:r>
            <a:r>
              <a:rPr lang="zh-CN" altLang="en-US" sz="2800" b="1" dirty="0" smtClean="0">
                <a:latin typeface="Times New Roman" pitchFamily="18" charset="0"/>
              </a:rPr>
              <a:t>＝∑</a:t>
            </a:r>
            <a:r>
              <a:rPr lang="el-GR" altLang="zh-CN" sz="2800" b="1" dirty="0" smtClean="0">
                <a:latin typeface="Times New Roman" pitchFamily="18" charset="0"/>
              </a:rPr>
              <a:t>ν</a:t>
            </a:r>
            <a:r>
              <a:rPr lang="en-US" altLang="zh-CN" sz="2800" b="1" baseline="-25000" dirty="0" smtClean="0">
                <a:latin typeface="Times New Roman" pitchFamily="18" charset="0"/>
              </a:rPr>
              <a:t>i</a:t>
            </a:r>
            <a:r>
              <a:rPr lang="el-GR" altLang="zh-CN" sz="2800" b="1" dirty="0" smtClean="0">
                <a:latin typeface="Times New Roman" pitchFamily="18" charset="0"/>
                <a:cs typeface="Times New Roman" pitchFamily="18" charset="0"/>
              </a:rPr>
              <a:t>Δ</a:t>
            </a:r>
            <a:r>
              <a:rPr lang="en-US" altLang="zh-CN" sz="2800" b="1" baseline="-30000" dirty="0" err="1" smtClean="0">
                <a:latin typeface="Times New Roman" pitchFamily="18" charset="0"/>
              </a:rPr>
              <a:t>f</a:t>
            </a:r>
            <a:r>
              <a:rPr lang="en-US" altLang="zh-CN" sz="2800" b="1" i="1" dirty="0" err="1" smtClean="0">
                <a:latin typeface="Times New Roman" pitchFamily="18" charset="0"/>
              </a:rPr>
              <a:t>G</a:t>
            </a:r>
            <a:r>
              <a:rPr lang="en-US" altLang="zh-CN" sz="2800" b="1" baseline="30000" dirty="0" smtClean="0">
                <a:latin typeface="Times New Roman" pitchFamily="18" charset="0"/>
                <a:sym typeface="Symbol" pitchFamily="18" charset="2"/>
              </a:rPr>
              <a:t></a:t>
            </a:r>
            <a:r>
              <a:rPr lang="en-US" altLang="zh-CN" sz="2800" b="1" dirty="0" smtClean="0">
                <a:latin typeface="Times New Roman" pitchFamily="18" charset="0"/>
              </a:rPr>
              <a:t> (</a:t>
            </a:r>
            <a:r>
              <a:rPr lang="zh-CN" altLang="en-US" sz="2800" b="1" dirty="0" smtClean="0">
                <a:latin typeface="Times New Roman" pitchFamily="18" charset="0"/>
              </a:rPr>
              <a:t>生成物</a:t>
            </a:r>
            <a:r>
              <a:rPr lang="en-US" altLang="zh-CN" sz="2800" b="1" dirty="0" smtClean="0">
                <a:latin typeface="Times New Roman" pitchFamily="18" charset="0"/>
              </a:rPr>
              <a:t>)</a:t>
            </a:r>
            <a:r>
              <a:rPr lang="zh-CN" altLang="en-US" sz="2800" b="1" dirty="0" smtClean="0">
                <a:latin typeface="Times New Roman" pitchFamily="18" charset="0"/>
              </a:rPr>
              <a:t>－∑</a:t>
            </a:r>
            <a:r>
              <a:rPr lang="el-GR" altLang="zh-CN" sz="2800" b="1" dirty="0" smtClean="0">
                <a:latin typeface="Times New Roman" pitchFamily="18" charset="0"/>
              </a:rPr>
              <a:t>ν</a:t>
            </a:r>
            <a:r>
              <a:rPr lang="en-US" altLang="zh-CN" sz="2800" b="1" baseline="-25000" dirty="0" smtClean="0">
                <a:latin typeface="Times New Roman" pitchFamily="18" charset="0"/>
              </a:rPr>
              <a:t>i</a:t>
            </a:r>
            <a:r>
              <a:rPr lang="el-GR" altLang="zh-CN" sz="2800" b="1" dirty="0" smtClean="0">
                <a:latin typeface="Times New Roman" pitchFamily="18" charset="0"/>
                <a:cs typeface="Times New Roman" pitchFamily="18" charset="0"/>
              </a:rPr>
              <a:t>Δ</a:t>
            </a:r>
            <a:r>
              <a:rPr lang="en-US" altLang="zh-CN" sz="2800" b="1" baseline="-30000" dirty="0" err="1" smtClean="0">
                <a:latin typeface="Times New Roman" pitchFamily="18" charset="0"/>
              </a:rPr>
              <a:t>f</a:t>
            </a:r>
            <a:r>
              <a:rPr lang="en-US" altLang="zh-CN" sz="2800" b="1" i="1" dirty="0" err="1" smtClean="0">
                <a:latin typeface="Times New Roman" pitchFamily="18" charset="0"/>
              </a:rPr>
              <a:t>G</a:t>
            </a:r>
            <a:r>
              <a:rPr lang="en-US" altLang="zh-CN" sz="2800" b="1" baseline="30000" dirty="0" smtClean="0">
                <a:latin typeface="Times New Roman" pitchFamily="18" charset="0"/>
                <a:sym typeface="Symbol" pitchFamily="18" charset="2"/>
              </a:rPr>
              <a:t></a:t>
            </a:r>
            <a:r>
              <a:rPr lang="zh-CN" altLang="en-US" sz="2800" b="1" dirty="0" smtClean="0">
                <a:latin typeface="Times New Roman" pitchFamily="18" charset="0"/>
              </a:rPr>
              <a:t>（反应物）</a:t>
            </a:r>
          </a:p>
          <a:p>
            <a:pPr>
              <a:lnSpc>
                <a:spcPct val="120000"/>
              </a:lnSpc>
            </a:pPr>
            <a:r>
              <a:rPr lang="zh-CN" altLang="en-US" sz="2800" b="1" dirty="0" smtClean="0">
                <a:solidFill>
                  <a:srgbClr val="000000"/>
                </a:solidFill>
                <a:latin typeface="Times New Roman" pitchFamily="18" charset="0"/>
              </a:rPr>
              <a:t>利用</a:t>
            </a:r>
            <a:r>
              <a:rPr lang="zh-CN" altLang="en-US" sz="2800" dirty="0" smtClean="0">
                <a:solidFill>
                  <a:srgbClr val="000000"/>
                </a:solidFill>
                <a:latin typeface="Times New Roman" pitchFamily="18" charset="0"/>
              </a:rPr>
              <a:t> </a:t>
            </a:r>
            <a:r>
              <a:rPr lang="el-GR" altLang="zh-CN" sz="2800" b="1" dirty="0" smtClean="0">
                <a:solidFill>
                  <a:srgbClr val="000000"/>
                </a:solidFill>
                <a:latin typeface="Times New Roman" pitchFamily="18" charset="0"/>
                <a:cs typeface="Times New Roman" pitchFamily="18" charset="0"/>
              </a:rPr>
              <a:t>Δ</a:t>
            </a:r>
            <a:r>
              <a:rPr lang="en-US" altLang="zh-CN" sz="2800" b="1" baseline="-30000" dirty="0" err="1" smtClean="0">
                <a:solidFill>
                  <a:srgbClr val="000000"/>
                </a:solidFill>
                <a:latin typeface="Times New Roman" pitchFamily="18" charset="0"/>
              </a:rPr>
              <a:t>r</a:t>
            </a:r>
            <a:r>
              <a:rPr lang="en-US" altLang="zh-CN" sz="2800" b="1" i="1" dirty="0" err="1" smtClean="0">
                <a:solidFill>
                  <a:srgbClr val="000000"/>
                </a:solidFill>
                <a:latin typeface="Times New Roman" pitchFamily="18" charset="0"/>
              </a:rPr>
              <a:t>G</a:t>
            </a:r>
            <a:r>
              <a:rPr lang="en-US" altLang="zh-CN" sz="2800" b="1" baseline="30000" dirty="0" smtClean="0">
                <a:solidFill>
                  <a:srgbClr val="000000"/>
                </a:solidFill>
                <a:latin typeface="Times New Roman" pitchFamily="18" charset="0"/>
                <a:sym typeface="Symbol" pitchFamily="18" charset="2"/>
              </a:rPr>
              <a:t></a:t>
            </a:r>
            <a:r>
              <a:rPr lang="zh-CN" altLang="en-US" sz="2800" b="1" dirty="0" smtClean="0">
                <a:solidFill>
                  <a:srgbClr val="000000"/>
                </a:solidFill>
                <a:latin typeface="Times New Roman" pitchFamily="18" charset="0"/>
              </a:rPr>
              <a:t>可判断化学反应进行的方向。</a:t>
            </a:r>
            <a:endParaRPr lang="zh-CN" altLang="en-US" sz="2800" b="1" dirty="0">
              <a:solidFill>
                <a:srgbClr val="000000"/>
              </a:solidFill>
              <a:latin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ABBB2F4-8EF2-4C05-A6B4-4D53E6FF912E}" type="slidenum">
              <a:rPr lang="en-US" altLang="zh-CN"/>
              <a:pPr/>
              <a:t>72</a:t>
            </a:fld>
            <a:endParaRPr lang="en-US" altLang="zh-CN"/>
          </a:p>
        </p:txBody>
      </p:sp>
      <p:sp>
        <p:nvSpPr>
          <p:cNvPr id="210946" name="Rectangle 2"/>
          <p:cNvSpPr>
            <a:spLocks noGrp="1" noRot="1" noChangeArrowheads="1"/>
          </p:cNvSpPr>
          <p:nvPr>
            <p:ph type="title"/>
          </p:nvPr>
        </p:nvSpPr>
        <p:spPr>
          <a:xfrm>
            <a:off x="301625" y="476250"/>
            <a:ext cx="8540750" cy="942975"/>
          </a:xfrm>
        </p:spPr>
        <p:txBody>
          <a:bodyPr/>
          <a:lstStyle/>
          <a:p>
            <a:r>
              <a:rPr lang="zh-CN" altLang="en-US" sz="4000" b="1" u="sng">
                <a:ea typeface="黑体" pitchFamily="2" charset="-122"/>
              </a:rPr>
              <a:t>本章小结</a:t>
            </a:r>
          </a:p>
        </p:txBody>
      </p:sp>
      <p:sp>
        <p:nvSpPr>
          <p:cNvPr id="210947" name="Rectangle 3"/>
          <p:cNvSpPr>
            <a:spLocks noGrp="1" noRot="1" noChangeArrowheads="1"/>
          </p:cNvSpPr>
          <p:nvPr>
            <p:ph type="body" idx="1"/>
          </p:nvPr>
        </p:nvSpPr>
        <p:spPr>
          <a:xfrm>
            <a:off x="609600" y="1484784"/>
            <a:ext cx="7850832" cy="4077816"/>
          </a:xfrm>
          <a:ln w="19050">
            <a:solidFill>
              <a:srgbClr val="660033"/>
            </a:solidFill>
            <a:miter lim="800000"/>
            <a:headEnd/>
            <a:tailEnd/>
          </a:ln>
        </p:spPr>
        <p:txBody>
          <a:bodyPr/>
          <a:lstStyle/>
          <a:p>
            <a:pPr>
              <a:lnSpc>
                <a:spcPct val="120000"/>
              </a:lnSpc>
              <a:spcBef>
                <a:spcPts val="0"/>
              </a:spcBef>
              <a:buFont typeface="Wingdings" pitchFamily="2" charset="2"/>
              <a:buNone/>
            </a:pPr>
            <a:r>
              <a:rPr lang="zh-CN" altLang="en-US" b="1" dirty="0">
                <a:solidFill>
                  <a:srgbClr val="000000"/>
                </a:solidFill>
                <a:latin typeface="Times New Roman" pitchFamily="18" charset="0"/>
              </a:rPr>
              <a:t>一、基本概念：</a:t>
            </a:r>
          </a:p>
          <a:p>
            <a:pPr>
              <a:lnSpc>
                <a:spcPct val="120000"/>
              </a:lnSpc>
              <a:spcBef>
                <a:spcPts val="0"/>
              </a:spcBef>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、状态和状态函数；</a:t>
            </a:r>
          </a:p>
          <a:p>
            <a:pPr>
              <a:lnSpc>
                <a:spcPct val="120000"/>
              </a:lnSpc>
              <a:spcBef>
                <a:spcPts val="0"/>
              </a:spcBef>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、过程与途径；</a:t>
            </a:r>
          </a:p>
          <a:p>
            <a:pPr>
              <a:lnSpc>
                <a:spcPct val="120000"/>
              </a:lnSpc>
              <a:spcBef>
                <a:spcPts val="0"/>
              </a:spcBef>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3</a:t>
            </a:r>
            <a:r>
              <a:rPr lang="zh-CN" altLang="en-US" sz="2800" b="1" dirty="0">
                <a:solidFill>
                  <a:srgbClr val="000000"/>
                </a:solidFill>
                <a:latin typeface="Times New Roman" pitchFamily="18" charset="0"/>
              </a:rPr>
              <a:t>、热和功；</a:t>
            </a:r>
          </a:p>
          <a:p>
            <a:pPr>
              <a:lnSpc>
                <a:spcPct val="120000"/>
              </a:lnSpc>
              <a:spcBef>
                <a:spcPts val="0"/>
              </a:spcBef>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4</a:t>
            </a:r>
            <a:r>
              <a:rPr lang="zh-CN" altLang="en-US" sz="2800" b="1" dirty="0">
                <a:solidFill>
                  <a:srgbClr val="000000"/>
                </a:solidFill>
                <a:latin typeface="Times New Roman" pitchFamily="18" charset="0"/>
              </a:rPr>
              <a:t>、内能；</a:t>
            </a:r>
          </a:p>
          <a:p>
            <a:pPr>
              <a:lnSpc>
                <a:spcPct val="120000"/>
              </a:lnSpc>
              <a:spcBef>
                <a:spcPts val="0"/>
              </a:spcBef>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5</a:t>
            </a:r>
            <a:r>
              <a:rPr lang="zh-CN" altLang="en-US" sz="2800" b="1" dirty="0">
                <a:solidFill>
                  <a:srgbClr val="000000"/>
                </a:solidFill>
                <a:latin typeface="Times New Roman" pitchFamily="18" charset="0"/>
              </a:rPr>
              <a:t>、热力学第一定律：</a:t>
            </a:r>
            <a:r>
              <a:rPr lang="zh-CN" altLang="en-US" b="1" dirty="0">
                <a:solidFill>
                  <a:srgbClr val="000000"/>
                </a:solidFill>
                <a:latin typeface="Times New Roman" pitchFamily="18" charset="0"/>
                <a:sym typeface="Symbol" pitchFamily="18" charset="2"/>
              </a:rPr>
              <a:t></a:t>
            </a:r>
            <a:r>
              <a:rPr lang="en-US" altLang="zh-CN" sz="2800" b="1" i="1" dirty="0">
                <a:solidFill>
                  <a:srgbClr val="000000"/>
                </a:solidFill>
                <a:latin typeface="Times New Roman" pitchFamily="18" charset="0"/>
              </a:rPr>
              <a:t>U</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Q</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W</a:t>
            </a:r>
            <a:r>
              <a:rPr lang="zh-CN" altLang="en-US" sz="2800" b="1" dirty="0">
                <a:solidFill>
                  <a:srgbClr val="000000"/>
                </a:solidFill>
                <a:latin typeface="Times New Roman" pitchFamily="18" charset="0"/>
              </a:rPr>
              <a:t>；</a:t>
            </a:r>
          </a:p>
          <a:p>
            <a:pPr>
              <a:lnSpc>
                <a:spcPct val="120000"/>
              </a:lnSpc>
              <a:spcBef>
                <a:spcPts val="0"/>
              </a:spcBef>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6</a:t>
            </a:r>
            <a:r>
              <a:rPr lang="zh-CN" altLang="en-US" sz="2800" b="1" dirty="0">
                <a:solidFill>
                  <a:srgbClr val="000000"/>
                </a:solidFill>
                <a:latin typeface="Times New Roman" pitchFamily="18" charset="0"/>
              </a:rPr>
              <a:t>、焓</a:t>
            </a:r>
            <a:r>
              <a:rPr lang="en-US" altLang="zh-CN" sz="2800" b="1" i="1" dirty="0">
                <a:solidFill>
                  <a:srgbClr val="000000"/>
                </a:solidFill>
                <a:latin typeface="Times New Roman" pitchFamily="18" charset="0"/>
              </a:rPr>
              <a:t>H</a:t>
            </a:r>
            <a:r>
              <a:rPr lang="en-US" altLang="zh-CN" sz="2800" b="1" dirty="0">
                <a:solidFill>
                  <a:srgbClr val="000000"/>
                </a:solidFill>
                <a:latin typeface="Times New Roman" pitchFamily="18" charset="0"/>
              </a:rPr>
              <a:t>=</a:t>
            </a:r>
            <a:r>
              <a:rPr lang="en-US" altLang="zh-CN" sz="2800" b="1" i="1" dirty="0" err="1">
                <a:solidFill>
                  <a:srgbClr val="000000"/>
                </a:solidFill>
                <a:latin typeface="Times New Roman" pitchFamily="18" charset="0"/>
              </a:rPr>
              <a:t>U</a:t>
            </a:r>
            <a:r>
              <a:rPr lang="en-US" altLang="zh-CN" sz="2800" b="1" dirty="0" err="1">
                <a:solidFill>
                  <a:srgbClr val="000000"/>
                </a:solidFill>
                <a:latin typeface="Times New Roman" pitchFamily="18" charset="0"/>
              </a:rPr>
              <a:t>+</a:t>
            </a:r>
            <a:r>
              <a:rPr lang="en-US" altLang="zh-CN" sz="2800" b="1" i="1" dirty="0" err="1">
                <a:solidFill>
                  <a:srgbClr val="000000"/>
                </a:solidFill>
                <a:latin typeface="Times New Roman" pitchFamily="18" charset="0"/>
              </a:rPr>
              <a:t>pV</a:t>
            </a:r>
            <a:r>
              <a:rPr lang="zh-CN" altLang="en-US" sz="2800" b="1" dirty="0">
                <a:solidFill>
                  <a:srgbClr val="000000"/>
                </a:solidFill>
                <a:latin typeface="Times New Roman" pitchFamily="18" charset="0"/>
              </a:rPr>
              <a:t>。</a:t>
            </a: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8F1D481-D921-4101-A619-85C078274C1A}" type="slidenum">
              <a:rPr lang="en-US" altLang="zh-CN"/>
              <a:pPr/>
              <a:t>73</a:t>
            </a:fld>
            <a:endParaRPr lang="en-US" altLang="zh-CN"/>
          </a:p>
        </p:txBody>
      </p:sp>
      <p:sp>
        <p:nvSpPr>
          <p:cNvPr id="211971" name="Rectangle 3"/>
          <p:cNvSpPr>
            <a:spLocks noGrp="1" noRot="1" noChangeArrowheads="1"/>
          </p:cNvSpPr>
          <p:nvPr>
            <p:ph type="body" idx="1"/>
          </p:nvPr>
        </p:nvSpPr>
        <p:spPr>
          <a:xfrm>
            <a:off x="755650" y="1773238"/>
            <a:ext cx="7696200" cy="4320058"/>
          </a:xfrm>
          <a:ln w="19050">
            <a:solidFill>
              <a:srgbClr val="660033"/>
            </a:solidFill>
            <a:miter lim="800000"/>
            <a:headEnd/>
            <a:tailEnd/>
          </a:ln>
        </p:spPr>
        <p:txBody>
          <a:bodyPr/>
          <a:lstStyle/>
          <a:p>
            <a:pPr>
              <a:buFont typeface="Wingdings" pitchFamily="2" charset="2"/>
              <a:buNone/>
            </a:pPr>
            <a:r>
              <a:rPr lang="zh-CN" altLang="en-US" b="1" dirty="0">
                <a:solidFill>
                  <a:srgbClr val="000000"/>
                </a:solidFill>
                <a:latin typeface="Times New Roman" pitchFamily="18" charset="0"/>
              </a:rPr>
              <a:t>二、化学反应的热效应</a:t>
            </a:r>
          </a:p>
          <a:p>
            <a:pPr>
              <a:buFont typeface="Wingdings" pitchFamily="2" charset="2"/>
              <a:buNone/>
            </a:pP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、恒容反应热和恒压反应热</a:t>
            </a:r>
          </a:p>
          <a:p>
            <a:pPr>
              <a:buFont typeface="Wingdings" pitchFamily="2" charset="2"/>
              <a:buNone/>
            </a:pPr>
            <a:r>
              <a:rPr lang="zh-CN" altLang="en-US" sz="2800" b="1" dirty="0">
                <a:solidFill>
                  <a:srgbClr val="000000"/>
                </a:solidFill>
                <a:latin typeface="Times New Roman" pitchFamily="18" charset="0"/>
              </a:rPr>
              <a:t>       </a:t>
            </a:r>
            <a:r>
              <a:rPr lang="en-US" altLang="zh-CN" sz="2800" b="1" i="1" dirty="0">
                <a:solidFill>
                  <a:srgbClr val="000000"/>
                </a:solidFill>
                <a:latin typeface="Times New Roman" pitchFamily="18" charset="0"/>
              </a:rPr>
              <a:t>Q</a:t>
            </a:r>
            <a:r>
              <a:rPr lang="en-US" altLang="zh-CN" sz="2800" b="1" baseline="-25000" dirty="0">
                <a:solidFill>
                  <a:srgbClr val="000000"/>
                </a:solidFill>
                <a:latin typeface="Times New Roman" pitchFamily="18" charset="0"/>
              </a:rPr>
              <a:t>V</a:t>
            </a:r>
            <a:r>
              <a:rPr lang="en-US" altLang="zh-CN" sz="2800" b="1" dirty="0">
                <a:solidFill>
                  <a:srgbClr val="000000"/>
                </a:solidFill>
                <a:latin typeface="Times New Roman" pitchFamily="18" charset="0"/>
              </a:rPr>
              <a:t>= </a:t>
            </a:r>
            <a:r>
              <a:rPr lang="en-US" altLang="zh-CN" sz="2800" b="1" dirty="0">
                <a:solidFill>
                  <a:srgbClr val="000000"/>
                </a:solidFill>
                <a:latin typeface="Times New Roman" pitchFamily="18" charset="0"/>
                <a:sym typeface="Symbol" pitchFamily="18" charset="2"/>
              </a:rPr>
              <a:t></a:t>
            </a:r>
            <a:r>
              <a:rPr lang="en-US" altLang="zh-CN" sz="2800" b="1" i="1" dirty="0" smtClean="0">
                <a:solidFill>
                  <a:srgbClr val="000000"/>
                </a:solidFill>
                <a:latin typeface="Times New Roman" pitchFamily="18" charset="0"/>
              </a:rPr>
              <a:t>U</a:t>
            </a:r>
            <a:r>
              <a:rPr lang="zh-CN" altLang="en-US" sz="2800" b="1" i="1" dirty="0" smtClean="0">
                <a:solidFill>
                  <a:srgbClr val="000000"/>
                </a:solidFill>
                <a:latin typeface="Times New Roman" pitchFamily="18" charset="0"/>
              </a:rPr>
              <a:t>；</a:t>
            </a:r>
            <a:r>
              <a:rPr lang="en-US" altLang="zh-CN" sz="2800" b="1" i="1" dirty="0" smtClean="0">
                <a:solidFill>
                  <a:srgbClr val="000000"/>
                </a:solidFill>
                <a:latin typeface="Times New Roman" pitchFamily="18" charset="0"/>
              </a:rPr>
              <a:t> </a:t>
            </a:r>
            <a:r>
              <a:rPr lang="en-US" altLang="zh-CN" sz="2800" b="1" i="1" dirty="0">
                <a:solidFill>
                  <a:srgbClr val="000000"/>
                </a:solidFill>
                <a:latin typeface="Times New Roman" pitchFamily="18" charset="0"/>
              </a:rPr>
              <a:t>Q</a:t>
            </a:r>
            <a:r>
              <a:rPr lang="en-US" altLang="zh-CN" sz="2800" b="1" i="1" baseline="-25000" dirty="0">
                <a:solidFill>
                  <a:srgbClr val="000000"/>
                </a:solidFill>
                <a:latin typeface="Times New Roman" pitchFamily="18" charset="0"/>
              </a:rPr>
              <a:t>P</a:t>
            </a:r>
            <a:r>
              <a:rPr lang="en-US" altLang="zh-CN" sz="2800" b="1" i="1" dirty="0">
                <a:solidFill>
                  <a:srgbClr val="000000"/>
                </a:solidFill>
                <a:latin typeface="Times New Roman" pitchFamily="18" charset="0"/>
              </a:rPr>
              <a:t>= </a:t>
            </a:r>
            <a:r>
              <a:rPr lang="en-US" altLang="zh-CN" sz="2800" b="1" dirty="0">
                <a:solidFill>
                  <a:srgbClr val="000000"/>
                </a:solidFill>
                <a:latin typeface="Times New Roman" pitchFamily="18" charset="0"/>
                <a:sym typeface="Symbol" pitchFamily="18" charset="2"/>
              </a:rPr>
              <a:t></a:t>
            </a:r>
            <a:r>
              <a:rPr lang="en-US" altLang="zh-CN" sz="2800" b="1" i="1" dirty="0" smtClean="0">
                <a:solidFill>
                  <a:srgbClr val="000000"/>
                </a:solidFill>
                <a:latin typeface="Times New Roman" pitchFamily="18" charset="0"/>
              </a:rPr>
              <a:t>H</a:t>
            </a:r>
            <a:r>
              <a:rPr lang="zh-CN" altLang="en-US" sz="2800" b="1" i="1" dirty="0" smtClean="0">
                <a:solidFill>
                  <a:srgbClr val="000000"/>
                </a:solidFill>
                <a:latin typeface="Times New Roman" pitchFamily="18" charset="0"/>
              </a:rPr>
              <a:t>；</a:t>
            </a:r>
            <a:r>
              <a:rPr lang="en-US" altLang="zh-CN" sz="2800" b="1" i="1" dirty="0" smtClean="0">
                <a:solidFill>
                  <a:srgbClr val="000000"/>
                </a:solidFill>
                <a:latin typeface="Times New Roman" pitchFamily="18" charset="0"/>
              </a:rPr>
              <a:t>   </a:t>
            </a:r>
            <a:r>
              <a:rPr lang="en-US" altLang="zh-CN" sz="2800" b="1" i="1" dirty="0">
                <a:solidFill>
                  <a:srgbClr val="000000"/>
                </a:solidFill>
                <a:latin typeface="Times New Roman" pitchFamily="18" charset="0"/>
              </a:rPr>
              <a:t>Q</a:t>
            </a:r>
            <a:r>
              <a:rPr lang="en-US" altLang="zh-CN" sz="2800" b="1" i="1" baseline="-25000" dirty="0">
                <a:solidFill>
                  <a:srgbClr val="000000"/>
                </a:solidFill>
                <a:latin typeface="Times New Roman" pitchFamily="18" charset="0"/>
              </a:rPr>
              <a:t>P</a:t>
            </a:r>
            <a:r>
              <a:rPr lang="en-US" altLang="zh-CN" sz="2800" b="1" i="1" dirty="0">
                <a:solidFill>
                  <a:srgbClr val="000000"/>
                </a:solidFill>
                <a:latin typeface="Times New Roman" pitchFamily="18" charset="0"/>
              </a:rPr>
              <a:t>= </a:t>
            </a:r>
            <a:r>
              <a:rPr lang="en-US" altLang="zh-CN" sz="2800" b="1" dirty="0">
                <a:solidFill>
                  <a:srgbClr val="000000"/>
                </a:solidFill>
                <a:latin typeface="Times New Roman" pitchFamily="18" charset="0"/>
              </a:rPr>
              <a:t>Q</a:t>
            </a:r>
            <a:r>
              <a:rPr lang="en-US" altLang="zh-CN" sz="2800" b="1" baseline="-25000" dirty="0">
                <a:solidFill>
                  <a:srgbClr val="000000"/>
                </a:solidFill>
                <a:latin typeface="Times New Roman" pitchFamily="18" charset="0"/>
              </a:rPr>
              <a:t>V</a:t>
            </a:r>
            <a:r>
              <a:rPr lang="en-US" altLang="zh-CN" sz="2800" b="1" i="1" dirty="0">
                <a:solidFill>
                  <a:srgbClr val="000000"/>
                </a:solidFill>
                <a:latin typeface="Times New Roman" pitchFamily="18" charset="0"/>
              </a:rPr>
              <a:t>+ </a:t>
            </a:r>
            <a:r>
              <a:rPr lang="en-US" altLang="zh-CN" sz="2800" b="1" dirty="0">
                <a:solidFill>
                  <a:srgbClr val="000000"/>
                </a:solidFill>
                <a:latin typeface="Times New Roman" pitchFamily="18" charset="0"/>
                <a:sym typeface="Symbol" pitchFamily="18" charset="2"/>
              </a:rPr>
              <a:t></a:t>
            </a:r>
            <a:r>
              <a:rPr lang="en-US" altLang="zh-CN" sz="2800" b="1" i="1" dirty="0" err="1">
                <a:solidFill>
                  <a:srgbClr val="000000"/>
                </a:solidFill>
                <a:latin typeface="Times New Roman" pitchFamily="18" charset="0"/>
              </a:rPr>
              <a:t>nRT</a:t>
            </a:r>
            <a:endParaRPr lang="en-US" altLang="zh-CN" sz="2800" b="1" i="1" dirty="0">
              <a:solidFill>
                <a:srgbClr val="000000"/>
              </a:solidFill>
              <a:latin typeface="Times New Roman" pitchFamily="18" charset="0"/>
            </a:endParaRPr>
          </a:p>
          <a:p>
            <a:pPr>
              <a:buNone/>
            </a:pP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、热化学方程式</a:t>
            </a:r>
          </a:p>
          <a:p>
            <a:pPr>
              <a:buNone/>
            </a:pPr>
            <a:r>
              <a:rPr lang="en-US" altLang="zh-CN" sz="2800" b="1" dirty="0">
                <a:solidFill>
                  <a:srgbClr val="000000"/>
                </a:solidFill>
                <a:latin typeface="Times New Roman" pitchFamily="18" charset="0"/>
              </a:rPr>
              <a:t>3</a:t>
            </a:r>
            <a:r>
              <a:rPr lang="zh-CN" altLang="en-US" sz="2800" b="1" dirty="0">
                <a:solidFill>
                  <a:srgbClr val="000000"/>
                </a:solidFill>
                <a:latin typeface="Times New Roman" pitchFamily="18" charset="0"/>
              </a:rPr>
              <a:t>、盖斯定律</a:t>
            </a:r>
          </a:p>
          <a:p>
            <a:pPr>
              <a:buNone/>
            </a:pPr>
            <a:r>
              <a:rPr lang="en-US" altLang="zh-CN" sz="2800" b="1" dirty="0">
                <a:solidFill>
                  <a:srgbClr val="000000"/>
                </a:solidFill>
                <a:latin typeface="Times New Roman" pitchFamily="18" charset="0"/>
              </a:rPr>
              <a:t>4</a:t>
            </a:r>
            <a:r>
              <a:rPr lang="zh-CN" altLang="en-US" sz="2800" b="1" dirty="0">
                <a:solidFill>
                  <a:srgbClr val="000000"/>
                </a:solidFill>
                <a:latin typeface="Times New Roman" pitchFamily="18" charset="0"/>
              </a:rPr>
              <a:t>、标准摩尔生成焓</a:t>
            </a:r>
            <a:r>
              <a:rPr kumimoji="1" lang="zh-CN" altLang="en-US" sz="2800" b="1"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f</a:t>
            </a:r>
            <a:r>
              <a:rPr lang="en-US" altLang="zh-CN" sz="2800" b="1" i="1" dirty="0" err="1">
                <a:solidFill>
                  <a:srgbClr val="000000"/>
                </a:solidFill>
                <a:latin typeface="Times New Roman" pitchFamily="18" charset="0"/>
              </a:rPr>
              <a:t>H</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endParaRPr lang="en-US" altLang="zh-CN" sz="2800" b="1" baseline="-30000" dirty="0">
              <a:solidFill>
                <a:srgbClr val="000000"/>
              </a:solidFill>
              <a:latin typeface="Times New Roman" pitchFamily="18" charset="0"/>
            </a:endParaRPr>
          </a:p>
          <a:p>
            <a:pPr>
              <a:buNone/>
            </a:pPr>
            <a:r>
              <a:rPr lang="en-US" altLang="zh-CN" sz="2800" b="1" dirty="0">
                <a:solidFill>
                  <a:srgbClr val="000000"/>
                </a:solidFill>
                <a:latin typeface="Times New Roman" pitchFamily="18" charset="0"/>
              </a:rPr>
              <a:t>5</a:t>
            </a:r>
            <a:r>
              <a:rPr lang="zh-CN" altLang="en-US" sz="2800" b="1" dirty="0">
                <a:solidFill>
                  <a:srgbClr val="000000"/>
                </a:solidFill>
                <a:latin typeface="Times New Roman" pitchFamily="18" charset="0"/>
              </a:rPr>
              <a:t>、</a:t>
            </a:r>
            <a:r>
              <a:rPr lang="zh-CN" altLang="en-US" sz="2800" b="1" dirty="0" smtClean="0">
                <a:solidFill>
                  <a:srgbClr val="000000"/>
                </a:solidFill>
                <a:latin typeface="Times New Roman" pitchFamily="18" charset="0"/>
              </a:rPr>
              <a:t>标准态：气体压力</a:t>
            </a:r>
            <a:r>
              <a:rPr lang="en-US" altLang="zh-CN" sz="2800" b="1" dirty="0" smtClean="0">
                <a:solidFill>
                  <a:srgbClr val="000000"/>
                </a:solidFill>
                <a:latin typeface="Times New Roman" pitchFamily="18" charset="0"/>
              </a:rPr>
              <a:t>10</a:t>
            </a:r>
            <a:r>
              <a:rPr lang="en-US" altLang="zh-CN" sz="2800" b="1" baseline="30000" dirty="0" smtClean="0">
                <a:solidFill>
                  <a:srgbClr val="000000"/>
                </a:solidFill>
                <a:latin typeface="Times New Roman" pitchFamily="18" charset="0"/>
              </a:rPr>
              <a:t>5</a:t>
            </a:r>
            <a:r>
              <a:rPr lang="en-US" altLang="zh-CN" sz="2800" b="1" dirty="0" smtClean="0">
                <a:solidFill>
                  <a:srgbClr val="000000"/>
                </a:solidFill>
                <a:latin typeface="Times New Roman" pitchFamily="18" charset="0"/>
              </a:rPr>
              <a:t>Pa</a:t>
            </a:r>
            <a:r>
              <a:rPr lang="zh-CN" altLang="en-US" sz="2800" b="1" dirty="0" smtClean="0">
                <a:solidFill>
                  <a:srgbClr val="000000"/>
                </a:solidFill>
                <a:latin typeface="Times New Roman" pitchFamily="18" charset="0"/>
              </a:rPr>
              <a:t>；溶液浓度</a:t>
            </a:r>
            <a:r>
              <a:rPr lang="en-US" altLang="zh-CN" sz="2800" b="1" dirty="0">
                <a:solidFill>
                  <a:srgbClr val="000000"/>
                </a:solidFill>
                <a:latin typeface="Times New Roman" pitchFamily="18" charset="0"/>
              </a:rPr>
              <a:t>1mol </a:t>
            </a:r>
            <a:r>
              <a:rPr kumimoji="1" lang="en-US" altLang="zh-CN" sz="2800" b="1" dirty="0">
                <a:solidFill>
                  <a:srgbClr val="000000"/>
                </a:solidFill>
                <a:latin typeface="Times New Roman" pitchFamily="18" charset="0"/>
                <a:sym typeface="Symbol" pitchFamily="18" charset="2"/>
              </a:rPr>
              <a:t>·</a:t>
            </a:r>
            <a:r>
              <a:rPr kumimoji="1" lang="en-US" altLang="zh-CN" sz="2800" b="1" dirty="0" smtClean="0">
                <a:solidFill>
                  <a:srgbClr val="000000"/>
                </a:solidFill>
                <a:latin typeface="Times New Roman" pitchFamily="18" charset="0"/>
                <a:sym typeface="Symbol" pitchFamily="18" charset="2"/>
              </a:rPr>
              <a:t>L</a:t>
            </a:r>
            <a:r>
              <a:rPr kumimoji="1" lang="en-US" altLang="zh-CN" sz="2800" b="1" baseline="30000" dirty="0" smtClean="0">
                <a:solidFill>
                  <a:srgbClr val="000000"/>
                </a:solidFill>
                <a:latin typeface="Times New Roman" pitchFamily="18" charset="0"/>
                <a:sym typeface="Symbol" pitchFamily="18" charset="2"/>
              </a:rPr>
              <a:t>-1</a:t>
            </a:r>
            <a:r>
              <a:rPr kumimoji="1" lang="zh-CN" altLang="en-US" sz="2800" b="1" dirty="0" smtClean="0">
                <a:solidFill>
                  <a:srgbClr val="000000"/>
                </a:solidFill>
                <a:latin typeface="Times New Roman" pitchFamily="18" charset="0"/>
                <a:sym typeface="Symbol" pitchFamily="18" charset="2"/>
              </a:rPr>
              <a:t>；</a:t>
            </a:r>
            <a:endParaRPr kumimoji="1" lang="en-US" altLang="zh-CN" sz="2800" b="1" baseline="30000" dirty="0">
              <a:solidFill>
                <a:srgbClr val="000000"/>
              </a:solidFill>
              <a:latin typeface="Times New Roman" pitchFamily="18" charset="0"/>
              <a:sym typeface="Symbol" pitchFamily="18" charset="2"/>
            </a:endParaRPr>
          </a:p>
          <a:p>
            <a:pPr>
              <a:buNone/>
            </a:pPr>
            <a:r>
              <a:rPr kumimoji="1" lang="en-US" altLang="zh-CN" sz="2800" b="1" dirty="0">
                <a:solidFill>
                  <a:srgbClr val="000000"/>
                </a:solidFill>
                <a:latin typeface="Times New Roman" pitchFamily="18" charset="0"/>
                <a:sym typeface="Symbol" pitchFamily="18" charset="2"/>
              </a:rPr>
              <a:t>                     </a:t>
            </a:r>
            <a:r>
              <a:rPr kumimoji="1" lang="zh-CN" altLang="en-US" sz="2800" b="1" dirty="0">
                <a:solidFill>
                  <a:srgbClr val="000000"/>
                </a:solidFill>
                <a:latin typeface="Times New Roman" pitchFamily="18" charset="0"/>
                <a:sym typeface="Symbol" pitchFamily="18" charset="2"/>
              </a:rPr>
              <a:t>固体、</a:t>
            </a:r>
            <a:r>
              <a:rPr kumimoji="1" lang="zh-CN" altLang="en-US" sz="2800" b="1" dirty="0" smtClean="0">
                <a:solidFill>
                  <a:srgbClr val="000000"/>
                </a:solidFill>
                <a:latin typeface="Times New Roman" pitchFamily="18" charset="0"/>
                <a:sym typeface="Symbol" pitchFamily="18" charset="2"/>
              </a:rPr>
              <a:t>液体</a:t>
            </a:r>
            <a:r>
              <a:rPr lang="en-US" altLang="zh-CN" sz="2800" b="1" dirty="0" smtClean="0">
                <a:solidFill>
                  <a:srgbClr val="000000"/>
                </a:solidFill>
                <a:latin typeface="Times New Roman" pitchFamily="18" charset="0"/>
              </a:rPr>
              <a:t>10</a:t>
            </a:r>
            <a:r>
              <a:rPr lang="en-US" altLang="zh-CN" sz="2800" b="1" baseline="30000" dirty="0" smtClean="0">
                <a:solidFill>
                  <a:srgbClr val="000000"/>
                </a:solidFill>
                <a:latin typeface="Times New Roman" pitchFamily="18" charset="0"/>
              </a:rPr>
              <a:t>5</a:t>
            </a:r>
            <a:r>
              <a:rPr lang="en-US" altLang="zh-CN" sz="2800" b="1" dirty="0" smtClean="0">
                <a:solidFill>
                  <a:srgbClr val="000000"/>
                </a:solidFill>
                <a:latin typeface="Times New Roman" pitchFamily="18" charset="0"/>
              </a:rPr>
              <a:t>Pa</a:t>
            </a:r>
            <a:r>
              <a:rPr lang="zh-CN" altLang="en-US" sz="2800" b="1" dirty="0">
                <a:solidFill>
                  <a:srgbClr val="000000"/>
                </a:solidFill>
                <a:latin typeface="Times New Roman" pitchFamily="18" charset="0"/>
              </a:rPr>
              <a:t>下的纯物质</a:t>
            </a:r>
          </a:p>
          <a:p>
            <a:pPr>
              <a:buNone/>
            </a:pPr>
            <a:endParaRPr lang="en-US" altLang="zh-CN" sz="2800" b="1" i="1" dirty="0">
              <a:solidFill>
                <a:srgbClr val="000000"/>
              </a:solidFill>
              <a:latin typeface="Times New Roman" pitchFamily="18" charset="0"/>
            </a:endParaRPr>
          </a:p>
          <a:p>
            <a:pPr>
              <a:buFont typeface="Wingdings" pitchFamily="2" charset="2"/>
              <a:buNone/>
            </a:pPr>
            <a:endParaRPr lang="en-US" altLang="zh-CN" sz="2800" b="1" i="1" dirty="0">
              <a:solidFill>
                <a:srgbClr val="000000"/>
              </a:solidFill>
              <a:latin typeface="Times New Roman" pitchFamily="18" charset="0"/>
            </a:endParaRPr>
          </a:p>
        </p:txBody>
      </p:sp>
      <p:sp>
        <p:nvSpPr>
          <p:cNvPr id="211973" name="Rectangle 5"/>
          <p:cNvSpPr>
            <a:spLocks noGrp="1" noRot="1" noChangeArrowheads="1"/>
          </p:cNvSpPr>
          <p:nvPr>
            <p:ph type="title"/>
          </p:nvPr>
        </p:nvSpPr>
        <p:spPr>
          <a:xfrm>
            <a:off x="301625" y="476250"/>
            <a:ext cx="8540750" cy="942975"/>
          </a:xfrm>
          <a:noFill/>
          <a:ln/>
        </p:spPr>
        <p:txBody>
          <a:bodyPr/>
          <a:lstStyle/>
          <a:p>
            <a:r>
              <a:rPr lang="zh-CN" altLang="en-US" sz="4000" b="1" u="sng">
                <a:ea typeface="黑体" pitchFamily="2" charset="-122"/>
              </a:rPr>
              <a:t>本章小结</a:t>
            </a: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0DD4AB5-F8DC-4A7D-BB0D-AC2569D3248C}" type="slidenum">
              <a:rPr lang="en-US" altLang="zh-CN"/>
              <a:pPr/>
              <a:t>74</a:t>
            </a:fld>
            <a:endParaRPr lang="en-US" altLang="zh-CN"/>
          </a:p>
        </p:txBody>
      </p:sp>
      <p:sp>
        <p:nvSpPr>
          <p:cNvPr id="215043" name="Rectangle 3"/>
          <p:cNvSpPr>
            <a:spLocks noGrp="1" noRot="1" noChangeArrowheads="1"/>
          </p:cNvSpPr>
          <p:nvPr>
            <p:ph type="body" idx="1"/>
          </p:nvPr>
        </p:nvSpPr>
        <p:spPr>
          <a:xfrm>
            <a:off x="684213" y="1412776"/>
            <a:ext cx="7775575" cy="4752528"/>
          </a:xfrm>
          <a:ln w="19050">
            <a:solidFill>
              <a:srgbClr val="660033"/>
            </a:solidFill>
            <a:miter lim="800000"/>
            <a:headEnd/>
            <a:tailEnd/>
          </a:ln>
        </p:spPr>
        <p:txBody>
          <a:bodyPr/>
          <a:lstStyle/>
          <a:p>
            <a:pPr>
              <a:lnSpc>
                <a:spcPct val="150000"/>
              </a:lnSpc>
              <a:spcBef>
                <a:spcPts val="0"/>
              </a:spcBef>
              <a:spcAft>
                <a:spcPts val="0"/>
              </a:spcAft>
              <a:buFont typeface="Wingdings" pitchFamily="2" charset="2"/>
              <a:buNone/>
            </a:pPr>
            <a:r>
              <a:rPr lang="en-US" altLang="zh-CN" sz="2800" b="1" dirty="0">
                <a:solidFill>
                  <a:srgbClr val="000000"/>
                </a:solidFill>
                <a:latin typeface="Times New Roman" pitchFamily="18" charset="0"/>
              </a:rPr>
              <a:t>6</a:t>
            </a:r>
            <a:r>
              <a:rPr lang="zh-CN" altLang="en-US" sz="2800" b="1" dirty="0">
                <a:solidFill>
                  <a:srgbClr val="000000"/>
                </a:solidFill>
                <a:latin typeface="Times New Roman" pitchFamily="18" charset="0"/>
              </a:rPr>
              <a:t>、反应热</a:t>
            </a:r>
            <a:r>
              <a:rPr kumimoji="1" lang="zh-CN" altLang="en-US" sz="2800" b="1"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H</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zh-CN" altLang="en-US" sz="2800" b="1" dirty="0">
                <a:solidFill>
                  <a:srgbClr val="000000"/>
                </a:solidFill>
                <a:latin typeface="Times New Roman" pitchFamily="18" charset="0"/>
              </a:rPr>
              <a:t>的计算</a:t>
            </a:r>
          </a:p>
          <a:p>
            <a:pPr>
              <a:lnSpc>
                <a:spcPct val="150000"/>
              </a:lnSpc>
              <a:spcBef>
                <a:spcPts val="0"/>
              </a:spcBef>
              <a:spcAft>
                <a:spcPts val="0"/>
              </a:spcAft>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由标准摩尔生成焓</a:t>
            </a:r>
          </a:p>
          <a:p>
            <a:pPr>
              <a:lnSpc>
                <a:spcPct val="150000"/>
              </a:lnSpc>
              <a:spcBef>
                <a:spcPts val="0"/>
              </a:spcBef>
              <a:spcAft>
                <a:spcPts val="0"/>
              </a:spcAft>
              <a:buFont typeface="Wingdings" pitchFamily="2" charset="2"/>
              <a:buNone/>
            </a:pPr>
            <a:r>
              <a:rPr lang="zh-CN" altLang="en-US" sz="2800" b="1" dirty="0">
                <a:solidFill>
                  <a:srgbClr val="000000"/>
                </a:solidFill>
                <a:latin typeface="Times New Roman" pitchFamily="18" charset="0"/>
              </a:rPr>
              <a:t>          </a:t>
            </a:r>
            <a:r>
              <a:rPr kumimoji="1" lang="zh-CN" altLang="en-US" sz="2800" b="1" dirty="0">
                <a:solidFill>
                  <a:srgbClr val="000000"/>
                </a:solidFill>
                <a:latin typeface="Times New Roman" pitchFamily="18" charset="0"/>
                <a:sym typeface="Symbol" pitchFamily="18" charset="2"/>
              </a:rPr>
              <a:t></a:t>
            </a:r>
            <a:r>
              <a:rPr kumimoji="1" lang="en-US" altLang="zh-CN" sz="2800" b="1" baseline="-25000" dirty="0" err="1">
                <a:solidFill>
                  <a:srgbClr val="000000"/>
                </a:solidFill>
                <a:latin typeface="Times New Roman" pitchFamily="18" charset="0"/>
                <a:sym typeface="Symbol" pitchFamily="18" charset="2"/>
              </a:rPr>
              <a:t>r</a:t>
            </a:r>
            <a:r>
              <a:rPr kumimoji="1" lang="en-US" altLang="zh-CN" sz="2800" b="1" i="1" dirty="0" err="1">
                <a:solidFill>
                  <a:srgbClr val="000000"/>
                </a:solidFill>
                <a:latin typeface="Times New Roman" pitchFamily="18" charset="0"/>
                <a:sym typeface="Symbol" pitchFamily="18" charset="2"/>
              </a:rPr>
              <a:t>H</a:t>
            </a:r>
            <a:r>
              <a:rPr kumimoji="1" lang="en-US" altLang="zh-CN" sz="2800" b="1" baseline="30000" dirty="0" err="1">
                <a:solidFill>
                  <a:srgbClr val="000000"/>
                </a:solidFill>
                <a:latin typeface="Times New Roman" pitchFamily="18" charset="0"/>
                <a:sym typeface="Symbol" pitchFamily="18" charset="2"/>
              </a:rPr>
              <a:t></a:t>
            </a:r>
            <a:r>
              <a:rPr kumimoji="1" lang="en-US" altLang="zh-CN" sz="2800" b="1" baseline="-25000" dirty="0" err="1">
                <a:solidFill>
                  <a:srgbClr val="000000"/>
                </a:solidFill>
                <a:latin typeface="Times New Roman" pitchFamily="18" charset="0"/>
                <a:sym typeface="Symbol" pitchFamily="18" charset="2"/>
              </a:rPr>
              <a:t>m</a:t>
            </a:r>
            <a:r>
              <a:rPr kumimoji="1" lang="en-US" altLang="zh-CN" sz="2800" b="1" dirty="0">
                <a:solidFill>
                  <a:srgbClr val="000000"/>
                </a:solidFill>
                <a:latin typeface="Times New Roman" pitchFamily="18" charset="0"/>
                <a:sym typeface="Symbol" pitchFamily="18" charset="2"/>
              </a:rPr>
              <a:t>= </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i </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f</a:t>
            </a:r>
            <a:r>
              <a:rPr kumimoji="1" lang="en-US" altLang="zh-CN" sz="2800" b="1" i="1" dirty="0" smtClean="0">
                <a:solidFill>
                  <a:srgbClr val="000000"/>
                </a:solidFill>
                <a:latin typeface="Times New Roman" pitchFamily="18" charset="0"/>
                <a:sym typeface="Symbol" pitchFamily="18" charset="2"/>
              </a:rPr>
              <a:t> </a:t>
            </a:r>
            <a:r>
              <a:rPr kumimoji="1" lang="en-US" altLang="zh-CN" sz="2800" b="1" i="1" dirty="0" err="1">
                <a:solidFill>
                  <a:srgbClr val="000000"/>
                </a:solidFill>
                <a:latin typeface="Times New Roman" pitchFamily="18" charset="0"/>
                <a:sym typeface="Symbol" pitchFamily="18" charset="2"/>
              </a:rPr>
              <a:t>H</a:t>
            </a:r>
            <a:r>
              <a:rPr kumimoji="1" lang="en-US" altLang="zh-CN" sz="2800" b="1" baseline="30000" dirty="0" err="1">
                <a:solidFill>
                  <a:srgbClr val="000000"/>
                </a:solidFill>
                <a:latin typeface="Times New Roman" pitchFamily="18" charset="0"/>
                <a:sym typeface="Symbol" pitchFamily="18" charset="2"/>
              </a:rPr>
              <a:t></a:t>
            </a:r>
            <a:r>
              <a:rPr kumimoji="1" lang="en-US" altLang="zh-CN" sz="2800" b="1" baseline="-25000" dirty="0" err="1">
                <a:solidFill>
                  <a:srgbClr val="000000"/>
                </a:solidFill>
                <a:latin typeface="Times New Roman" pitchFamily="18" charset="0"/>
                <a:sym typeface="Symbol" pitchFamily="18" charset="2"/>
              </a:rPr>
              <a:t>m</a:t>
            </a:r>
            <a:r>
              <a:rPr kumimoji="1" lang="en-US" altLang="zh-CN" sz="2800" b="1" dirty="0">
                <a:solidFill>
                  <a:srgbClr val="000000"/>
                </a:solidFill>
                <a:latin typeface="Times New Roman" pitchFamily="18" charset="0"/>
                <a:sym typeface="Symbol" pitchFamily="18" charset="2"/>
              </a:rPr>
              <a:t> ( </a:t>
            </a:r>
            <a:r>
              <a:rPr kumimoji="1" lang="zh-CN" altLang="en-US" sz="2800" b="1" dirty="0">
                <a:solidFill>
                  <a:srgbClr val="000000"/>
                </a:solidFill>
                <a:latin typeface="Times New Roman" pitchFamily="18" charset="0"/>
                <a:sym typeface="Symbol" pitchFamily="18" charset="2"/>
              </a:rPr>
              <a:t>生 </a:t>
            </a:r>
            <a:r>
              <a:rPr kumimoji="1" lang="en-US" altLang="zh-CN" sz="2800" b="1" dirty="0">
                <a:solidFill>
                  <a:srgbClr val="000000"/>
                </a:solidFill>
                <a:latin typeface="Times New Roman" pitchFamily="18" charset="0"/>
                <a:sym typeface="Symbol" pitchFamily="18" charset="2"/>
              </a:rPr>
              <a:t>)-</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i </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f </a:t>
            </a:r>
            <a:r>
              <a:rPr kumimoji="1" lang="en-US" altLang="zh-CN" sz="2800" b="1" i="1" dirty="0" err="1">
                <a:solidFill>
                  <a:srgbClr val="000000"/>
                </a:solidFill>
                <a:latin typeface="Times New Roman" pitchFamily="18" charset="0"/>
                <a:sym typeface="Symbol" pitchFamily="18" charset="2"/>
              </a:rPr>
              <a:t>H</a:t>
            </a:r>
            <a:r>
              <a:rPr kumimoji="1" lang="en-US" altLang="zh-CN" sz="2800" b="1" baseline="30000" dirty="0" err="1">
                <a:solidFill>
                  <a:srgbClr val="000000"/>
                </a:solidFill>
                <a:latin typeface="Times New Roman" pitchFamily="18" charset="0"/>
                <a:sym typeface="Symbol" pitchFamily="18" charset="2"/>
              </a:rPr>
              <a:t></a:t>
            </a:r>
            <a:r>
              <a:rPr kumimoji="1" lang="en-US" altLang="zh-CN" sz="2800" b="1" baseline="-25000" dirty="0" err="1">
                <a:solidFill>
                  <a:srgbClr val="000000"/>
                </a:solidFill>
                <a:latin typeface="Times New Roman" pitchFamily="18" charset="0"/>
                <a:sym typeface="Symbol" pitchFamily="18" charset="2"/>
              </a:rPr>
              <a:t>m</a:t>
            </a:r>
            <a:r>
              <a:rPr kumimoji="1" lang="en-US" altLang="zh-CN" sz="2800" b="1" dirty="0">
                <a:solidFill>
                  <a:srgbClr val="000000"/>
                </a:solidFill>
                <a:latin typeface="Times New Roman" pitchFamily="18" charset="0"/>
                <a:sym typeface="Symbol" pitchFamily="18" charset="2"/>
              </a:rPr>
              <a:t> ( </a:t>
            </a:r>
            <a:r>
              <a:rPr kumimoji="1" lang="zh-CN" altLang="en-US" sz="2800" b="1" dirty="0">
                <a:solidFill>
                  <a:srgbClr val="000000"/>
                </a:solidFill>
                <a:latin typeface="Times New Roman" pitchFamily="18" charset="0"/>
                <a:sym typeface="Symbol" pitchFamily="18" charset="2"/>
              </a:rPr>
              <a:t>反 </a:t>
            </a:r>
            <a:r>
              <a:rPr kumimoji="1" lang="en-US" altLang="zh-CN" sz="2800" b="1" dirty="0" smtClean="0">
                <a:solidFill>
                  <a:srgbClr val="000000"/>
                </a:solidFill>
                <a:latin typeface="Times New Roman" pitchFamily="18" charset="0"/>
                <a:sym typeface="Symbol" pitchFamily="18" charset="2"/>
              </a:rPr>
              <a:t>)</a:t>
            </a:r>
          </a:p>
          <a:p>
            <a:pPr>
              <a:lnSpc>
                <a:spcPct val="150000"/>
              </a:lnSpc>
              <a:spcBef>
                <a:spcPts val="0"/>
              </a:spcBef>
              <a:spcAft>
                <a:spcPts val="0"/>
              </a:spcAft>
              <a:buFont typeface="Wingdings" pitchFamily="2" charset="2"/>
              <a:buNone/>
            </a:pPr>
            <a:r>
              <a:rPr kumimoji="1" lang="en-US" altLang="zh-CN" sz="2800" b="1" dirty="0">
                <a:solidFill>
                  <a:srgbClr val="000000"/>
                </a:solidFill>
                <a:latin typeface="Times New Roman" pitchFamily="18" charset="0"/>
                <a:sym typeface="Symbol" pitchFamily="18" charset="2"/>
              </a:rPr>
              <a:t> </a:t>
            </a:r>
            <a:r>
              <a:rPr kumimoji="1" lang="en-US" altLang="zh-CN" sz="2800" b="1" dirty="0" smtClean="0">
                <a:solidFill>
                  <a:srgbClr val="000000"/>
                </a:solidFill>
                <a:latin typeface="Times New Roman" pitchFamily="18" charset="0"/>
                <a:sym typeface="Symbol" pitchFamily="18" charset="2"/>
              </a:rPr>
              <a:t>     (2)</a:t>
            </a:r>
            <a:r>
              <a:rPr kumimoji="1" lang="zh-CN" altLang="en-US" sz="2800" b="1" dirty="0" smtClean="0">
                <a:solidFill>
                  <a:srgbClr val="000000"/>
                </a:solidFill>
                <a:latin typeface="Times New Roman" pitchFamily="18" charset="0"/>
                <a:sym typeface="Symbol" pitchFamily="18" charset="2"/>
              </a:rPr>
              <a:t>由标准燃烧焓计算</a:t>
            </a:r>
            <a:endParaRPr kumimoji="1" lang="en-US" altLang="zh-CN" sz="2800" b="1" dirty="0" smtClean="0">
              <a:solidFill>
                <a:srgbClr val="000000"/>
              </a:solidFill>
              <a:latin typeface="Times New Roman" pitchFamily="18" charset="0"/>
              <a:sym typeface="Symbol" pitchFamily="18" charset="2"/>
            </a:endParaRPr>
          </a:p>
          <a:p>
            <a:pPr>
              <a:lnSpc>
                <a:spcPct val="150000"/>
              </a:lnSpc>
              <a:spcBef>
                <a:spcPts val="0"/>
              </a:spcBef>
              <a:spcAft>
                <a:spcPts val="0"/>
              </a:spcAft>
              <a:buNone/>
            </a:pPr>
            <a:r>
              <a:rPr kumimoji="1" lang="zh-CN" altLang="en-US" sz="2800" b="1" dirty="0" smtClean="0">
                <a:solidFill>
                  <a:srgbClr val="000000"/>
                </a:solidFill>
                <a:latin typeface="Times New Roman" pitchFamily="18" charset="0"/>
                <a:sym typeface="Symbol" pitchFamily="18" charset="2"/>
              </a:rPr>
              <a:t>        </a:t>
            </a:r>
            <a:r>
              <a:rPr kumimoji="1" lang="en-US" altLang="zh-CN" sz="2800" b="1" baseline="-25000" dirty="0" err="1">
                <a:solidFill>
                  <a:srgbClr val="000000"/>
                </a:solidFill>
                <a:latin typeface="Times New Roman" pitchFamily="18" charset="0"/>
                <a:sym typeface="Symbol" pitchFamily="18" charset="2"/>
              </a:rPr>
              <a:t>r</a:t>
            </a:r>
            <a:r>
              <a:rPr kumimoji="1" lang="en-US" altLang="zh-CN" sz="2800" b="1" i="1" dirty="0" err="1">
                <a:solidFill>
                  <a:srgbClr val="000000"/>
                </a:solidFill>
                <a:latin typeface="Times New Roman" pitchFamily="18" charset="0"/>
                <a:sym typeface="Symbol" pitchFamily="18" charset="2"/>
              </a:rPr>
              <a:t>H</a:t>
            </a:r>
            <a:r>
              <a:rPr kumimoji="1" lang="en-US" altLang="zh-CN" sz="2800" b="1" baseline="30000" dirty="0" err="1">
                <a:solidFill>
                  <a:srgbClr val="000000"/>
                </a:solidFill>
                <a:latin typeface="Times New Roman" pitchFamily="18" charset="0"/>
                <a:sym typeface="Symbol" pitchFamily="18" charset="2"/>
              </a:rPr>
              <a:t></a:t>
            </a:r>
            <a:r>
              <a:rPr kumimoji="1" lang="en-US" altLang="zh-CN" sz="2800" b="1" baseline="-25000" dirty="0" err="1">
                <a:solidFill>
                  <a:srgbClr val="000000"/>
                </a:solidFill>
                <a:latin typeface="Times New Roman" pitchFamily="18" charset="0"/>
                <a:sym typeface="Symbol" pitchFamily="18" charset="2"/>
              </a:rPr>
              <a:t>m</a:t>
            </a:r>
            <a:r>
              <a:rPr kumimoji="1" lang="en-US" altLang="zh-CN" sz="2800" b="1" dirty="0">
                <a:solidFill>
                  <a:srgbClr val="000000"/>
                </a:solidFill>
                <a:latin typeface="Times New Roman" pitchFamily="18" charset="0"/>
                <a:sym typeface="Symbol" pitchFamily="18" charset="2"/>
              </a:rPr>
              <a:t>= </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i </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c</a:t>
            </a:r>
            <a:r>
              <a:rPr kumimoji="1" lang="en-US" altLang="zh-CN" sz="2800" b="1" i="1" dirty="0" smtClean="0">
                <a:solidFill>
                  <a:srgbClr val="000000"/>
                </a:solidFill>
                <a:latin typeface="Times New Roman" pitchFamily="18" charset="0"/>
                <a:sym typeface="Symbol" pitchFamily="18" charset="2"/>
              </a:rPr>
              <a:t> </a:t>
            </a:r>
            <a:r>
              <a:rPr kumimoji="1" lang="en-US" altLang="zh-CN" sz="2800" b="1" i="1" dirty="0" err="1">
                <a:solidFill>
                  <a:srgbClr val="000000"/>
                </a:solidFill>
                <a:latin typeface="Times New Roman" pitchFamily="18" charset="0"/>
                <a:sym typeface="Symbol" pitchFamily="18" charset="2"/>
              </a:rPr>
              <a:t>H</a:t>
            </a:r>
            <a:r>
              <a:rPr kumimoji="1" lang="en-US" altLang="zh-CN" sz="2800" b="1" baseline="30000" dirty="0" err="1">
                <a:solidFill>
                  <a:srgbClr val="000000"/>
                </a:solidFill>
                <a:latin typeface="Times New Roman" pitchFamily="18" charset="0"/>
                <a:sym typeface="Symbol" pitchFamily="18" charset="2"/>
              </a:rPr>
              <a:t></a:t>
            </a:r>
            <a:r>
              <a:rPr kumimoji="1" lang="en-US" altLang="zh-CN" sz="2800" b="1" baseline="-25000" dirty="0" err="1">
                <a:solidFill>
                  <a:srgbClr val="000000"/>
                </a:solidFill>
                <a:latin typeface="Times New Roman" pitchFamily="18" charset="0"/>
                <a:sym typeface="Symbol" pitchFamily="18" charset="2"/>
              </a:rPr>
              <a:t>m</a:t>
            </a:r>
            <a:r>
              <a:rPr kumimoji="1" lang="en-US" altLang="zh-CN" sz="2800" b="1" dirty="0">
                <a:solidFill>
                  <a:srgbClr val="000000"/>
                </a:solidFill>
                <a:latin typeface="Times New Roman" pitchFamily="18" charset="0"/>
                <a:sym typeface="Symbol" pitchFamily="18" charset="2"/>
              </a:rPr>
              <a:t> ( </a:t>
            </a:r>
            <a:r>
              <a:rPr kumimoji="1" lang="zh-CN" altLang="en-US" sz="2800" b="1" dirty="0">
                <a:solidFill>
                  <a:srgbClr val="000000"/>
                </a:solidFill>
                <a:latin typeface="Times New Roman" pitchFamily="18" charset="0"/>
                <a:sym typeface="Symbol" pitchFamily="18" charset="2"/>
              </a:rPr>
              <a:t>反</a:t>
            </a:r>
            <a:r>
              <a:rPr kumimoji="1" lang="zh-CN" altLang="en-US" sz="2800" b="1" dirty="0" smtClean="0">
                <a:solidFill>
                  <a:srgbClr val="000000"/>
                </a:solidFill>
                <a:latin typeface="Times New Roman" pitchFamily="18" charset="0"/>
                <a:sym typeface="Symbol" pitchFamily="18" charset="2"/>
              </a:rPr>
              <a:t> </a:t>
            </a:r>
            <a:r>
              <a:rPr kumimoji="1" lang="en-US" altLang="zh-CN" sz="2800" b="1" dirty="0">
                <a:solidFill>
                  <a:srgbClr val="000000"/>
                </a:solidFill>
                <a:latin typeface="Times New Roman" pitchFamily="18" charset="0"/>
                <a:sym typeface="Symbol" pitchFamily="18" charset="2"/>
              </a:rPr>
              <a:t>)-</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i </a:t>
            </a:r>
            <a:r>
              <a:rPr kumimoji="1" lang="en-US" altLang="zh-CN" sz="2800" b="1" dirty="0" smtClean="0">
                <a:solidFill>
                  <a:srgbClr val="000000"/>
                </a:solidFill>
                <a:latin typeface="Times New Roman" pitchFamily="18" charset="0"/>
                <a:sym typeface="Symbol" pitchFamily="18" charset="2"/>
              </a:rPr>
              <a:t></a:t>
            </a:r>
            <a:r>
              <a:rPr kumimoji="1" lang="en-US" altLang="zh-CN" sz="2800" b="1" baseline="-25000" dirty="0" smtClean="0">
                <a:solidFill>
                  <a:srgbClr val="000000"/>
                </a:solidFill>
                <a:latin typeface="Times New Roman" pitchFamily="18" charset="0"/>
                <a:sym typeface="Symbol" pitchFamily="18" charset="2"/>
              </a:rPr>
              <a:t>c </a:t>
            </a:r>
            <a:r>
              <a:rPr kumimoji="1" lang="en-US" altLang="zh-CN" sz="2800" b="1" i="1" dirty="0" err="1">
                <a:solidFill>
                  <a:srgbClr val="000000"/>
                </a:solidFill>
                <a:latin typeface="Times New Roman" pitchFamily="18" charset="0"/>
                <a:sym typeface="Symbol" pitchFamily="18" charset="2"/>
              </a:rPr>
              <a:t>H</a:t>
            </a:r>
            <a:r>
              <a:rPr kumimoji="1" lang="en-US" altLang="zh-CN" sz="2800" b="1" baseline="30000" dirty="0" err="1">
                <a:solidFill>
                  <a:srgbClr val="000000"/>
                </a:solidFill>
                <a:latin typeface="Times New Roman" pitchFamily="18" charset="0"/>
                <a:sym typeface="Symbol" pitchFamily="18" charset="2"/>
              </a:rPr>
              <a:t></a:t>
            </a:r>
            <a:r>
              <a:rPr kumimoji="1" lang="en-US" altLang="zh-CN" sz="2800" b="1" baseline="-25000" dirty="0" err="1">
                <a:solidFill>
                  <a:srgbClr val="000000"/>
                </a:solidFill>
                <a:latin typeface="Times New Roman" pitchFamily="18" charset="0"/>
                <a:sym typeface="Symbol" pitchFamily="18" charset="2"/>
              </a:rPr>
              <a:t>m</a:t>
            </a:r>
            <a:r>
              <a:rPr kumimoji="1" lang="en-US" altLang="zh-CN" sz="2800" b="1" dirty="0">
                <a:solidFill>
                  <a:srgbClr val="000000"/>
                </a:solidFill>
                <a:latin typeface="Times New Roman" pitchFamily="18" charset="0"/>
                <a:sym typeface="Symbol" pitchFamily="18" charset="2"/>
              </a:rPr>
              <a:t> ( </a:t>
            </a:r>
            <a:r>
              <a:rPr kumimoji="1" lang="zh-CN" altLang="en-US" sz="2800" b="1" dirty="0" smtClean="0">
                <a:solidFill>
                  <a:srgbClr val="000000"/>
                </a:solidFill>
                <a:latin typeface="Times New Roman" pitchFamily="18" charset="0"/>
                <a:sym typeface="Symbol" pitchFamily="18" charset="2"/>
              </a:rPr>
              <a:t>生 </a:t>
            </a:r>
            <a:r>
              <a:rPr kumimoji="1" lang="en-US" altLang="zh-CN" sz="2800" b="1" dirty="0" smtClean="0">
                <a:solidFill>
                  <a:srgbClr val="000000"/>
                </a:solidFill>
                <a:latin typeface="Times New Roman" pitchFamily="18" charset="0"/>
                <a:sym typeface="Symbol" pitchFamily="18" charset="2"/>
              </a:rPr>
              <a:t>)</a:t>
            </a:r>
            <a:endParaRPr kumimoji="1" lang="en-US" altLang="zh-CN" sz="2800" b="1" dirty="0">
              <a:solidFill>
                <a:srgbClr val="000000"/>
              </a:solidFill>
              <a:latin typeface="Times New Roman" pitchFamily="18" charset="0"/>
              <a:sym typeface="Symbol" pitchFamily="18" charset="2"/>
            </a:endParaRPr>
          </a:p>
          <a:p>
            <a:pPr>
              <a:lnSpc>
                <a:spcPct val="150000"/>
              </a:lnSpc>
              <a:spcBef>
                <a:spcPts val="0"/>
              </a:spcBef>
              <a:spcAft>
                <a:spcPts val="0"/>
              </a:spcAft>
              <a:buFont typeface="Wingdings" pitchFamily="2" charset="2"/>
              <a:buNone/>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(3)</a:t>
            </a:r>
            <a:r>
              <a:rPr lang="zh-CN" altLang="en-US" sz="2800" b="1" dirty="0">
                <a:solidFill>
                  <a:srgbClr val="000000"/>
                </a:solidFill>
                <a:latin typeface="Times New Roman" pitchFamily="18" charset="0"/>
              </a:rPr>
              <a:t>由吉布斯</a:t>
            </a:r>
            <a:r>
              <a:rPr lang="zh-CN" altLang="en-US" sz="2800" b="1" dirty="0" smtClean="0">
                <a:solidFill>
                  <a:srgbClr val="000000"/>
                </a:solidFill>
                <a:latin typeface="Times New Roman" pitchFamily="18" charset="0"/>
              </a:rPr>
              <a:t>公式    </a:t>
            </a:r>
            <a:r>
              <a:rPr kumimoji="1" lang="zh-CN" altLang="en-US" sz="2800" b="1"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G</a:t>
            </a:r>
            <a:r>
              <a:rPr lang="en-US" altLang="zh-CN" sz="2800" b="1" i="1" dirty="0">
                <a:solidFill>
                  <a:srgbClr val="000000"/>
                </a:solidFill>
                <a:latin typeface="Times New Roman" pitchFamily="18" charset="0"/>
              </a:rPr>
              <a:t> </a:t>
            </a:r>
            <a:r>
              <a:rPr lang="en-US" altLang="zh-CN" sz="2800" b="1" baseline="30000" dirty="0">
                <a:solidFill>
                  <a:srgbClr val="000000"/>
                </a:solidFill>
                <a:latin typeface="Times New Roman" pitchFamily="18" charset="0"/>
                <a:sym typeface="Symbol" pitchFamily="18" charset="2"/>
              </a:rPr>
              <a:t></a:t>
            </a:r>
            <a:r>
              <a:rPr lang="en-US" altLang="zh-CN" sz="2800" b="1" i="1" baseline="-25000" dirty="0">
                <a:solidFill>
                  <a:srgbClr val="000000"/>
                </a:solidFill>
                <a:latin typeface="Times New Roman" pitchFamily="18" charset="0"/>
              </a:rPr>
              <a:t>m</a:t>
            </a:r>
            <a:r>
              <a:rPr lang="en-US" altLang="zh-CN" sz="2800" b="1" i="1" dirty="0">
                <a:solidFill>
                  <a:srgbClr val="000000"/>
                </a:solidFill>
                <a:latin typeface="Times New Roman" pitchFamily="18" charset="0"/>
              </a:rPr>
              <a: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H</a:t>
            </a:r>
            <a:r>
              <a:rPr lang="en-US" altLang="zh-CN" sz="2800" b="1" baseline="30000" dirty="0" err="1">
                <a:solidFill>
                  <a:srgbClr val="000000"/>
                </a:solidFill>
                <a:latin typeface="Times New Roman" pitchFamily="18" charset="0"/>
                <a:sym typeface="Symbol" pitchFamily="18" charset="2"/>
              </a:rPr>
              <a:t></a:t>
            </a:r>
            <a:r>
              <a:rPr lang="en-US" altLang="zh-CN" sz="2800" b="1" baseline="-25000" dirty="0" err="1">
                <a:solidFill>
                  <a:srgbClr val="000000"/>
                </a:solidFill>
                <a:latin typeface="Times New Roman" pitchFamily="18" charset="0"/>
                <a:sym typeface="Symbol" pitchFamily="18" charset="2"/>
              </a:rPr>
              <a:t>m</a:t>
            </a:r>
            <a:r>
              <a:rPr lang="en-US" altLang="zh-CN" sz="2800" b="1" i="1" dirty="0">
                <a:solidFill>
                  <a:srgbClr val="000000"/>
                </a:solidFill>
                <a:latin typeface="Times New Roman" pitchFamily="18" charset="0"/>
              </a:rPr>
              <a:t> </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S</a:t>
            </a:r>
            <a:r>
              <a:rPr lang="en-US" altLang="zh-CN" sz="2800" b="1" baseline="30000" dirty="0" err="1">
                <a:solidFill>
                  <a:srgbClr val="000000"/>
                </a:solidFill>
                <a:latin typeface="Times New Roman" pitchFamily="18" charset="0"/>
                <a:sym typeface="Symbol" pitchFamily="18" charset="2"/>
              </a:rPr>
              <a:t></a:t>
            </a:r>
            <a:r>
              <a:rPr lang="en-US" altLang="zh-CN" sz="2800" b="1" baseline="-25000" dirty="0" err="1">
                <a:solidFill>
                  <a:srgbClr val="000000"/>
                </a:solidFill>
                <a:latin typeface="Times New Roman" pitchFamily="18" charset="0"/>
                <a:sym typeface="Symbol" pitchFamily="18" charset="2"/>
              </a:rPr>
              <a:t>m</a:t>
            </a:r>
            <a:endParaRPr lang="en-US" altLang="zh-CN" sz="2800" b="1" dirty="0">
              <a:solidFill>
                <a:srgbClr val="000000"/>
              </a:solidFill>
              <a:latin typeface="Times New Roman" pitchFamily="18" charset="0"/>
            </a:endParaRPr>
          </a:p>
          <a:p>
            <a:pPr>
              <a:lnSpc>
                <a:spcPct val="150000"/>
              </a:lnSpc>
              <a:spcBef>
                <a:spcPts val="0"/>
              </a:spcBef>
              <a:spcAft>
                <a:spcPts val="0"/>
              </a:spcAft>
              <a:buFont typeface="Wingdings" pitchFamily="2" charset="2"/>
              <a:buNone/>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(4)</a:t>
            </a:r>
            <a:r>
              <a:rPr lang="zh-CN" altLang="en-US" sz="2800" b="1" dirty="0">
                <a:solidFill>
                  <a:srgbClr val="000000"/>
                </a:solidFill>
                <a:latin typeface="Times New Roman" pitchFamily="18" charset="0"/>
              </a:rPr>
              <a:t>由盖斯定律间接计算</a:t>
            </a:r>
          </a:p>
        </p:txBody>
      </p:sp>
      <p:sp>
        <p:nvSpPr>
          <p:cNvPr id="215046" name="Rectangle 6"/>
          <p:cNvSpPr>
            <a:spLocks noGrp="1" noRot="1" noChangeArrowheads="1"/>
          </p:cNvSpPr>
          <p:nvPr>
            <p:ph type="title"/>
          </p:nvPr>
        </p:nvSpPr>
        <p:spPr>
          <a:xfrm>
            <a:off x="301625" y="476250"/>
            <a:ext cx="8540750" cy="942975"/>
          </a:xfrm>
          <a:noFill/>
          <a:ln/>
        </p:spPr>
        <p:txBody>
          <a:bodyPr/>
          <a:lstStyle/>
          <a:p>
            <a:r>
              <a:rPr lang="zh-CN" altLang="en-US" sz="4000" b="1" u="sng">
                <a:ea typeface="黑体" pitchFamily="2" charset="-122"/>
              </a:rPr>
              <a:t>本章小结</a:t>
            </a:r>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4C98B44-68E9-48C8-925B-2D4B990CDFB6}" type="slidenum">
              <a:rPr lang="en-US" altLang="zh-CN"/>
              <a:pPr/>
              <a:t>75</a:t>
            </a:fld>
            <a:endParaRPr lang="en-US" altLang="zh-CN"/>
          </a:p>
        </p:txBody>
      </p:sp>
      <p:sp>
        <p:nvSpPr>
          <p:cNvPr id="216067" name="Rectangle 3"/>
          <p:cNvSpPr>
            <a:spLocks noGrp="1" noRot="1" noChangeArrowheads="1"/>
          </p:cNvSpPr>
          <p:nvPr>
            <p:ph type="body" idx="1"/>
          </p:nvPr>
        </p:nvSpPr>
        <p:spPr>
          <a:xfrm>
            <a:off x="684213" y="1556792"/>
            <a:ext cx="7920235" cy="4248050"/>
          </a:xfrm>
          <a:ln w="19050">
            <a:solidFill>
              <a:srgbClr val="660033"/>
            </a:solidFill>
            <a:miter lim="800000"/>
            <a:headEnd/>
            <a:tailEnd/>
          </a:ln>
        </p:spPr>
        <p:txBody>
          <a:bodyPr/>
          <a:lstStyle/>
          <a:p>
            <a:pPr>
              <a:lnSpc>
                <a:spcPct val="150000"/>
              </a:lnSpc>
              <a:spcBef>
                <a:spcPts val="0"/>
              </a:spcBef>
              <a:buFont typeface="Wingdings" pitchFamily="2" charset="2"/>
              <a:buNone/>
            </a:pPr>
            <a:r>
              <a:rPr lang="zh-CN" altLang="en-US" b="1" dirty="0">
                <a:solidFill>
                  <a:srgbClr val="000000"/>
                </a:solidFill>
                <a:latin typeface="Times New Roman" pitchFamily="18" charset="0"/>
              </a:rPr>
              <a:t>三、熵和熵变的计算</a:t>
            </a:r>
          </a:p>
          <a:p>
            <a:pPr>
              <a:lnSpc>
                <a:spcPct val="150000"/>
              </a:lnSpc>
              <a:spcBef>
                <a:spcPts val="0"/>
              </a:spcBef>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1</a:t>
            </a:r>
            <a:r>
              <a:rPr lang="zh-CN" altLang="en-US" sz="2800" b="1" dirty="0" smtClean="0">
                <a:solidFill>
                  <a:srgbClr val="000000"/>
                </a:solidFill>
                <a:latin typeface="Times New Roman" pitchFamily="18" charset="0"/>
              </a:rPr>
              <a:t>、</a:t>
            </a:r>
            <a:r>
              <a:rPr lang="zh-CN" altLang="en-US" sz="2800" b="1" dirty="0" smtClean="0">
                <a:latin typeface="Times New Roman" pitchFamily="18" charset="0"/>
              </a:rPr>
              <a:t>孤立</a:t>
            </a:r>
            <a:r>
              <a:rPr lang="zh-CN" altLang="en-US" sz="2800" b="1" dirty="0">
                <a:latin typeface="Times New Roman" pitchFamily="18" charset="0"/>
              </a:rPr>
              <a:t>体系</a:t>
            </a:r>
            <a:r>
              <a:rPr lang="zh-CN" altLang="en-US" sz="2800" b="1" dirty="0" smtClean="0">
                <a:solidFill>
                  <a:srgbClr val="000000"/>
                </a:solidFill>
                <a:latin typeface="Times New Roman" pitchFamily="18" charset="0"/>
              </a:rPr>
              <a:t>熵增加原理</a:t>
            </a:r>
            <a:r>
              <a:rPr lang="en-US" altLang="zh-CN" sz="2800" b="1" dirty="0" smtClean="0">
                <a:solidFill>
                  <a:srgbClr val="000000"/>
                </a:solidFill>
                <a:latin typeface="Times New Roman" pitchFamily="18" charset="0"/>
              </a:rPr>
              <a:t> </a:t>
            </a:r>
            <a:r>
              <a:rPr lang="zh-CN" altLang="en-US" sz="2800" b="1" dirty="0" smtClean="0">
                <a:solidFill>
                  <a:srgbClr val="000000"/>
                </a:solidFill>
                <a:latin typeface="Times New Roman" pitchFamily="18" charset="0"/>
              </a:rPr>
              <a:t>（</a:t>
            </a:r>
            <a:r>
              <a:rPr lang="zh-CN" altLang="en-US" sz="2800" b="1" dirty="0">
                <a:solidFill>
                  <a:srgbClr val="000000"/>
                </a:solidFill>
                <a:latin typeface="Times New Roman" pitchFamily="18" charset="0"/>
              </a:rPr>
              <a:t>热力学第二定律</a:t>
            </a:r>
            <a:r>
              <a:rPr lang="zh-CN" altLang="en-US" sz="2800" b="1" dirty="0" smtClean="0">
                <a:solidFill>
                  <a:srgbClr val="000000"/>
                </a:solidFill>
                <a:latin typeface="Times New Roman" pitchFamily="18" charset="0"/>
              </a:rPr>
              <a:t>）</a:t>
            </a:r>
            <a:endParaRPr lang="zh-CN" altLang="en-US" sz="2800" b="1" dirty="0">
              <a:solidFill>
                <a:srgbClr val="000000"/>
              </a:solidFill>
              <a:latin typeface="Times New Roman" pitchFamily="18" charset="0"/>
            </a:endParaRPr>
          </a:p>
          <a:p>
            <a:pPr>
              <a:lnSpc>
                <a:spcPct val="150000"/>
              </a:lnSpc>
              <a:spcBef>
                <a:spcPts val="0"/>
              </a:spcBef>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、热力学第三定律：</a:t>
            </a:r>
            <a:r>
              <a:rPr lang="en-US" altLang="zh-CN" sz="2800" b="1" i="1" dirty="0">
                <a:solidFill>
                  <a:srgbClr val="000000"/>
                </a:solidFill>
                <a:latin typeface="Times New Roman" pitchFamily="18" charset="0"/>
              </a:rPr>
              <a:t>S</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0K</a:t>
            </a:r>
            <a:r>
              <a:rPr lang="zh-CN" altLang="en-US" sz="2800" b="1" dirty="0">
                <a:solidFill>
                  <a:srgbClr val="000000"/>
                </a:solidFill>
                <a:latin typeface="Times New Roman" pitchFamily="18" charset="0"/>
              </a:rPr>
              <a:t>）</a:t>
            </a:r>
            <a:r>
              <a:rPr lang="en-US" altLang="zh-CN" sz="2800" b="1" dirty="0">
                <a:solidFill>
                  <a:srgbClr val="000000"/>
                </a:solidFill>
                <a:latin typeface="Times New Roman" pitchFamily="18" charset="0"/>
              </a:rPr>
              <a:t>=0</a:t>
            </a:r>
            <a:r>
              <a:rPr lang="zh-CN" altLang="en-US" sz="2800" b="1" dirty="0">
                <a:solidFill>
                  <a:srgbClr val="000000"/>
                </a:solidFill>
                <a:latin typeface="Times New Roman" pitchFamily="18" charset="0"/>
              </a:rPr>
              <a:t>；</a:t>
            </a:r>
          </a:p>
          <a:p>
            <a:pPr>
              <a:lnSpc>
                <a:spcPct val="150000"/>
              </a:lnSpc>
              <a:spcBef>
                <a:spcPts val="0"/>
              </a:spcBef>
              <a:spcAft>
                <a:spcPts val="600"/>
              </a:spcAft>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3</a:t>
            </a:r>
            <a:r>
              <a:rPr lang="zh-CN" altLang="en-US" sz="2800" b="1" dirty="0">
                <a:solidFill>
                  <a:srgbClr val="000000"/>
                </a:solidFill>
                <a:latin typeface="Times New Roman" pitchFamily="18" charset="0"/>
              </a:rPr>
              <a:t>、标准摩尔熵变的计算</a:t>
            </a:r>
            <a:r>
              <a:rPr lang="en-US" altLang="zh-CN" sz="2800" b="1" dirty="0">
                <a:solidFill>
                  <a:srgbClr val="000000"/>
                </a:solidFill>
                <a:latin typeface="Times New Roman" pitchFamily="18" charset="0"/>
              </a:rPr>
              <a:t>:</a:t>
            </a:r>
          </a:p>
          <a:p>
            <a:pPr>
              <a:lnSpc>
                <a:spcPct val="150000"/>
              </a:lnSpc>
              <a:spcBef>
                <a:spcPts val="0"/>
              </a:spcBef>
              <a:spcAft>
                <a:spcPts val="600"/>
              </a:spcAft>
              <a:buFont typeface="Wingdings" pitchFamily="2" charset="2"/>
              <a:buNone/>
            </a:pPr>
            <a:r>
              <a:rPr lang="en-US" altLang="zh-CN" sz="2800" b="1" dirty="0">
                <a:solidFill>
                  <a:srgbClr val="000000"/>
                </a:solidFill>
                <a:latin typeface="Times New Roman" pitchFamily="18" charset="0"/>
              </a:rPr>
              <a:t>   (1)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S</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en-US" altLang="zh-CN" sz="2800" b="1" dirty="0">
                <a:solidFill>
                  <a:srgbClr val="000000"/>
                </a:solidFill>
                <a:latin typeface="Times New Roman" pitchFamily="18" charset="0"/>
              </a:rPr>
              <a:t>=∑</a:t>
            </a:r>
            <a:r>
              <a:rPr lang="el-GR" altLang="zh-CN" sz="2800" b="1" dirty="0">
                <a:solidFill>
                  <a:srgbClr val="000000"/>
                </a:solidFill>
                <a:latin typeface="Times New Roman" pitchFamily="18" charset="0"/>
              </a:rPr>
              <a:t>ν</a:t>
            </a:r>
            <a:r>
              <a:rPr lang="en-US" altLang="zh-CN" sz="2800" b="1" baseline="-25000" dirty="0" err="1">
                <a:solidFill>
                  <a:srgbClr val="000000"/>
                </a:solidFill>
                <a:latin typeface="Times New Roman" pitchFamily="18" charset="0"/>
              </a:rPr>
              <a:t>i</a:t>
            </a:r>
            <a:r>
              <a:rPr lang="en-US" altLang="zh-CN" sz="2800" b="1" baseline="-25000" dirty="0">
                <a:solidFill>
                  <a:srgbClr val="000000"/>
                </a:solidFill>
                <a:latin typeface="Times New Roman" pitchFamily="18" charset="0"/>
              </a:rPr>
              <a: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S</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生</a:t>
            </a:r>
            <a:r>
              <a:rPr lang="en-US" altLang="zh-CN" sz="2800" b="1" dirty="0">
                <a:solidFill>
                  <a:srgbClr val="000000"/>
                </a:solidFill>
                <a:latin typeface="Times New Roman" pitchFamily="18" charset="0"/>
              </a:rPr>
              <a:t>)-∑</a:t>
            </a:r>
            <a:r>
              <a:rPr lang="el-GR" altLang="zh-CN" sz="2800" b="1" dirty="0">
                <a:solidFill>
                  <a:srgbClr val="000000"/>
                </a:solidFill>
                <a:latin typeface="Times New Roman" pitchFamily="18" charset="0"/>
              </a:rPr>
              <a:t>ν</a:t>
            </a:r>
            <a:r>
              <a:rPr lang="en-US" altLang="zh-CN" sz="2800" b="1" baseline="-25000" dirty="0" err="1">
                <a:solidFill>
                  <a:srgbClr val="000000"/>
                </a:solidFill>
                <a:latin typeface="Times New Roman" pitchFamily="18" charset="0"/>
              </a:rPr>
              <a:t>i</a:t>
            </a:r>
            <a:r>
              <a:rPr lang="en-US" altLang="zh-CN" sz="2800" b="1" baseline="-25000" dirty="0">
                <a:solidFill>
                  <a:srgbClr val="000000"/>
                </a:solidFill>
                <a:latin typeface="Times New Roman" pitchFamily="18" charset="0"/>
              </a:rPr>
              <a: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S</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反</a:t>
            </a:r>
            <a:r>
              <a:rPr lang="en-US" altLang="zh-CN" sz="2800" b="1" dirty="0">
                <a:solidFill>
                  <a:srgbClr val="000000"/>
                </a:solidFill>
                <a:latin typeface="Times New Roman" pitchFamily="18" charset="0"/>
              </a:rPr>
              <a:t>) </a:t>
            </a:r>
          </a:p>
          <a:p>
            <a:pPr>
              <a:lnSpc>
                <a:spcPct val="150000"/>
              </a:lnSpc>
              <a:spcBef>
                <a:spcPts val="0"/>
              </a:spcBef>
              <a:buFont typeface="Wingdings" pitchFamily="2" charset="2"/>
              <a:buNone/>
            </a:pPr>
            <a:r>
              <a:rPr lang="en-US" altLang="zh-CN" sz="2800" b="1" dirty="0">
                <a:solidFill>
                  <a:srgbClr val="000000"/>
                </a:solidFill>
                <a:latin typeface="Times New Roman" pitchFamily="18" charset="0"/>
              </a:rPr>
              <a:t>   (2)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S</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rPr>
              <a:t> </a:t>
            </a:r>
            <a:r>
              <a:rPr lang="en-US" altLang="zh-CN" sz="2800" b="1" dirty="0">
                <a:solidFill>
                  <a:srgbClr val="000000"/>
                </a:solidFill>
                <a:latin typeface="Times New Roman" pitchFamily="18" charset="0"/>
              </a:rPr>
              <a:t>=(</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H</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rPr>
              <a:t> </a:t>
            </a:r>
            <a:r>
              <a:rPr lang="en-US" altLang="zh-CN" sz="2800" b="1" dirty="0">
                <a:solidFill>
                  <a:srgbClr val="000000"/>
                </a:solidFill>
                <a:latin typeface="Times New Roman" pitchFamily="18" charset="0"/>
              </a:rPr>
              <a: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30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G</a:t>
            </a:r>
            <a:r>
              <a:rPr lang="en-US" altLang="zh-CN" sz="2800" b="1" baseline="30000" dirty="0" err="1">
                <a:solidFill>
                  <a:srgbClr val="000000"/>
                </a:solidFill>
                <a:latin typeface="Times New Roman" pitchFamily="18" charset="0"/>
                <a:sym typeface="Symbol" pitchFamily="18" charset="2"/>
              </a:rPr>
              <a:t></a:t>
            </a:r>
            <a:r>
              <a:rPr lang="en-US" altLang="zh-CN" sz="2800" b="1" baseline="-30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rPr>
              <a:t> </a:t>
            </a:r>
            <a:r>
              <a:rPr lang="en-US" altLang="zh-CN" sz="2800" b="1" dirty="0">
                <a:solidFill>
                  <a:srgbClr val="000000"/>
                </a:solidFill>
                <a:latin typeface="Times New Roman" pitchFamily="18" charset="0"/>
              </a:rPr>
              <a:t>)/T</a:t>
            </a:r>
          </a:p>
        </p:txBody>
      </p:sp>
      <p:sp>
        <p:nvSpPr>
          <p:cNvPr id="216070" name="Rectangle 6"/>
          <p:cNvSpPr>
            <a:spLocks noGrp="1" noRot="1" noChangeArrowheads="1"/>
          </p:cNvSpPr>
          <p:nvPr>
            <p:ph type="title"/>
          </p:nvPr>
        </p:nvSpPr>
        <p:spPr>
          <a:xfrm>
            <a:off x="301625" y="476250"/>
            <a:ext cx="8540750" cy="942975"/>
          </a:xfrm>
          <a:noFill/>
          <a:ln/>
        </p:spPr>
        <p:txBody>
          <a:bodyPr/>
          <a:lstStyle/>
          <a:p>
            <a:r>
              <a:rPr lang="zh-CN" altLang="en-US" sz="4000" b="1" u="sng">
                <a:ea typeface="黑体" pitchFamily="2" charset="-122"/>
              </a:rPr>
              <a:t>本章小结</a:t>
            </a:r>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BFE9348-3CB8-4421-8EB6-B077913141E3}" type="slidenum">
              <a:rPr lang="en-US" altLang="zh-CN"/>
              <a:pPr/>
              <a:t>76</a:t>
            </a:fld>
            <a:endParaRPr lang="en-US" altLang="zh-CN"/>
          </a:p>
        </p:txBody>
      </p:sp>
      <p:sp>
        <p:nvSpPr>
          <p:cNvPr id="218115" name="Rectangle 3"/>
          <p:cNvSpPr>
            <a:spLocks noGrp="1" noRot="1" noChangeArrowheads="1"/>
          </p:cNvSpPr>
          <p:nvPr>
            <p:ph type="body" idx="1"/>
          </p:nvPr>
        </p:nvSpPr>
        <p:spPr>
          <a:xfrm>
            <a:off x="684213" y="1556792"/>
            <a:ext cx="7776219" cy="4536504"/>
          </a:xfrm>
          <a:ln w="19050">
            <a:solidFill>
              <a:srgbClr val="660033"/>
            </a:solidFill>
            <a:miter lim="800000"/>
            <a:headEnd/>
            <a:tailEnd/>
          </a:ln>
        </p:spPr>
        <p:txBody>
          <a:bodyPr/>
          <a:lstStyle/>
          <a:p>
            <a:pPr>
              <a:lnSpc>
                <a:spcPct val="105000"/>
              </a:lnSpc>
              <a:buFont typeface="Wingdings" pitchFamily="2" charset="2"/>
              <a:buNone/>
            </a:pPr>
            <a:r>
              <a:rPr lang="zh-CN" altLang="en-US" b="1" dirty="0">
                <a:solidFill>
                  <a:srgbClr val="000000"/>
                </a:solidFill>
                <a:latin typeface="Times New Roman" pitchFamily="18" charset="0"/>
              </a:rPr>
              <a:t>四、吉布斯能与化学反应的方向</a:t>
            </a:r>
          </a:p>
          <a:p>
            <a:pPr>
              <a:lnSpc>
                <a:spcPct val="105000"/>
              </a:lnSpc>
              <a:buFont typeface="Wingdings" pitchFamily="2" charset="2"/>
              <a:buNone/>
            </a:pPr>
            <a:r>
              <a:rPr lang="zh-CN" altLang="en-US" sz="2800" b="1" dirty="0">
                <a:solidFill>
                  <a:srgbClr val="000000"/>
                </a:solidFill>
                <a:latin typeface="Times New Roman" pitchFamily="18" charset="0"/>
              </a:rPr>
              <a:t>   </a:t>
            </a:r>
            <a:r>
              <a:rPr lang="en-US" altLang="zh-CN" sz="2800" b="1" dirty="0">
                <a:solidFill>
                  <a:srgbClr val="000000"/>
                </a:solidFill>
                <a:latin typeface="Times New Roman" pitchFamily="18" charset="0"/>
              </a:rPr>
              <a:t>1</a:t>
            </a:r>
            <a:r>
              <a:rPr lang="zh-CN" altLang="en-US" sz="2800" b="1" dirty="0">
                <a:solidFill>
                  <a:srgbClr val="000000"/>
                </a:solidFill>
                <a:latin typeface="Times New Roman" pitchFamily="18" charset="0"/>
              </a:rPr>
              <a:t>、定义：</a:t>
            </a:r>
            <a:r>
              <a:rPr lang="en-US" altLang="zh-CN" sz="2800" b="1" i="1" dirty="0">
                <a:solidFill>
                  <a:srgbClr val="000000"/>
                </a:solidFill>
                <a:latin typeface="Times New Roman" pitchFamily="18" charset="0"/>
              </a:rPr>
              <a:t>G</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H</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TS</a:t>
            </a:r>
          </a:p>
          <a:p>
            <a:pPr>
              <a:lnSpc>
                <a:spcPct val="105000"/>
              </a:lnSpc>
              <a:buFont typeface="Wingdings" pitchFamily="2" charset="2"/>
              <a:buNone/>
            </a:pPr>
            <a:r>
              <a:rPr lang="en-US" altLang="zh-CN" sz="2800" b="1" i="1" dirty="0">
                <a:solidFill>
                  <a:srgbClr val="000000"/>
                </a:solidFill>
                <a:latin typeface="Times New Roman" pitchFamily="18" charset="0"/>
              </a:rPr>
              <a:t>   </a:t>
            </a:r>
            <a:r>
              <a:rPr lang="en-US" altLang="zh-CN" sz="2800" b="1" dirty="0">
                <a:solidFill>
                  <a:srgbClr val="000000"/>
                </a:solidFill>
                <a:latin typeface="Times New Roman" pitchFamily="18" charset="0"/>
              </a:rPr>
              <a:t>2</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G</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H</a:t>
            </a:r>
            <a:r>
              <a:rPr lang="zh-CN" altLang="en-US" sz="2800" b="1" dirty="0">
                <a:solidFill>
                  <a:srgbClr val="000000"/>
                </a:solidFill>
                <a:latin typeface="Times New Roman" pitchFamily="18" charset="0"/>
              </a:rPr>
              <a:t>方程式： </a:t>
            </a:r>
            <a:r>
              <a:rPr kumimoji="1" lang="zh-CN" altLang="en-US" sz="2800" b="1"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 </a:t>
            </a:r>
            <a:r>
              <a:rPr lang="en-US" altLang="zh-CN" sz="2800" b="1" i="1" dirty="0">
                <a:solidFill>
                  <a:srgbClr val="000000"/>
                </a:solidFill>
                <a:latin typeface="Times New Roman" pitchFamily="18" charset="0"/>
              </a:rPr>
              <a:t>G</a:t>
            </a:r>
            <a:r>
              <a:rPr lang="en-US" altLang="zh-CN" sz="2800" b="1" dirty="0">
                <a:solidFill>
                  <a:srgbClr val="000000"/>
                </a:solidFill>
                <a:latin typeface="Times New Roman" pitchFamily="18" charset="0"/>
              </a:rPr>
              <a: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i="1" dirty="0">
                <a:solidFill>
                  <a:srgbClr val="000000"/>
                </a:solidFill>
                <a:latin typeface="Times New Roman" pitchFamily="18" charset="0"/>
              </a:rPr>
              <a:t>H</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i="1" dirty="0">
                <a:solidFill>
                  <a:srgbClr val="000000"/>
                </a:solidFill>
                <a:latin typeface="Times New Roman" pitchFamily="18" charset="0"/>
              </a:rPr>
              <a:t>S</a:t>
            </a:r>
          </a:p>
          <a:p>
            <a:pPr>
              <a:lnSpc>
                <a:spcPct val="105000"/>
              </a:lnSpc>
              <a:buFont typeface="Wingdings" pitchFamily="2" charset="2"/>
              <a:buNone/>
            </a:pPr>
            <a:r>
              <a:rPr lang="en-US" altLang="zh-CN" sz="2800" b="1" i="1" dirty="0">
                <a:solidFill>
                  <a:srgbClr val="000000"/>
                </a:solidFill>
                <a:latin typeface="Times New Roman" pitchFamily="18" charset="0"/>
              </a:rPr>
              <a:t>  </a:t>
            </a:r>
            <a:r>
              <a:rPr lang="en-US" altLang="zh-CN" sz="2800" b="1" i="1" dirty="0" smtClean="0">
                <a:solidFill>
                  <a:srgbClr val="000000"/>
                </a:solidFill>
                <a:latin typeface="Times New Roman" pitchFamily="18" charset="0"/>
              </a:rPr>
              <a:t> </a:t>
            </a:r>
            <a:r>
              <a:rPr lang="en-US" altLang="zh-CN" sz="2800" b="1" dirty="0">
                <a:solidFill>
                  <a:srgbClr val="000000"/>
                </a:solidFill>
                <a:latin typeface="Times New Roman" pitchFamily="18" charset="0"/>
              </a:rPr>
              <a:t>3</a:t>
            </a:r>
            <a:r>
              <a:rPr lang="zh-CN" altLang="en-US" sz="2800" b="1" dirty="0">
                <a:solidFill>
                  <a:srgbClr val="000000"/>
                </a:solidFill>
                <a:latin typeface="Times New Roman" pitchFamily="18" charset="0"/>
              </a:rPr>
              <a:t>、化学反应自发性的判据：</a:t>
            </a:r>
          </a:p>
          <a:p>
            <a:pPr>
              <a:lnSpc>
                <a:spcPct val="105000"/>
              </a:lnSpc>
              <a:buFont typeface="Wingdings" pitchFamily="2" charset="2"/>
              <a:buNone/>
            </a:pPr>
            <a:r>
              <a:rPr lang="zh-CN" altLang="en-US"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&lt; </a:t>
            </a:r>
            <a:r>
              <a:rPr lang="en-US" altLang="zh-CN" sz="2800" b="1" dirty="0">
                <a:solidFill>
                  <a:srgbClr val="000000"/>
                </a:solidFill>
                <a:latin typeface="Times New Roman" pitchFamily="18" charset="0"/>
              </a:rPr>
              <a:t>0   </a:t>
            </a:r>
            <a:r>
              <a:rPr lang="zh-CN" altLang="en-US" sz="2800" b="1" dirty="0">
                <a:solidFill>
                  <a:srgbClr val="000000"/>
                </a:solidFill>
                <a:latin typeface="Times New Roman" pitchFamily="18" charset="0"/>
              </a:rPr>
              <a:t>自发过程</a:t>
            </a:r>
          </a:p>
          <a:p>
            <a:pPr>
              <a:lnSpc>
                <a:spcPct val="105000"/>
              </a:lnSpc>
              <a:buFont typeface="Wingdings" pitchFamily="2" charset="2"/>
              <a:buNone/>
            </a:pPr>
            <a:r>
              <a:rPr lang="zh-CN" altLang="en-US" sz="2800" b="1" dirty="0">
                <a:solidFill>
                  <a:srgbClr val="000000"/>
                </a:solidFill>
                <a:latin typeface="Times New Roman" pitchFamily="18" charset="0"/>
              </a:rPr>
              <a:t>  </a:t>
            </a:r>
            <a:r>
              <a:rPr lang="zh-CN" altLang="en-US" sz="2800" b="1" dirty="0" smtClean="0">
                <a:solidFill>
                  <a:srgbClr val="000000"/>
                </a:solidFill>
                <a:latin typeface="Times New Roman" pitchFamily="18" charset="0"/>
              </a:rPr>
              <a:t>      </a:t>
            </a:r>
            <a:r>
              <a:rPr lang="en-US" altLang="zh-CN" sz="2800" b="1" dirty="0">
                <a:solidFill>
                  <a:srgbClr val="000000"/>
                </a:solidFill>
                <a:latin typeface="Times New Roman" pitchFamily="18" charset="0"/>
              </a:rPr>
              <a:t>Δ</a:t>
            </a:r>
            <a:r>
              <a:rPr lang="en-US" altLang="zh-CN" sz="2800" b="1" i="1" dirty="0">
                <a:solidFill>
                  <a:srgbClr val="000000"/>
                </a:solidFill>
                <a:latin typeface="Times New Roman" pitchFamily="18" charset="0"/>
              </a:rPr>
              <a:t>G</a:t>
            </a: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en-US" altLang="zh-CN" sz="2800" b="1" dirty="0">
                <a:solidFill>
                  <a:srgbClr val="000000"/>
                </a:solidFill>
                <a:latin typeface="Times New Roman" pitchFamily="18" charset="0"/>
              </a:rPr>
              <a:t>= 0  </a:t>
            </a:r>
            <a:r>
              <a:rPr lang="zh-CN" altLang="en-US" sz="2800" b="1" dirty="0">
                <a:solidFill>
                  <a:srgbClr val="000000"/>
                </a:solidFill>
                <a:latin typeface="Times New Roman" pitchFamily="18" charset="0"/>
              </a:rPr>
              <a:t>平衡状态                    </a:t>
            </a:r>
          </a:p>
          <a:p>
            <a:pPr>
              <a:lnSpc>
                <a:spcPct val="105000"/>
              </a:lnSpc>
              <a:buFont typeface="Wingdings" pitchFamily="2" charset="2"/>
              <a:buNone/>
            </a:pPr>
            <a:r>
              <a:rPr lang="zh-CN" altLang="en-US"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&gt; </a:t>
            </a:r>
            <a:r>
              <a:rPr lang="en-US" altLang="zh-CN" sz="2800" b="1" dirty="0">
                <a:solidFill>
                  <a:srgbClr val="000000"/>
                </a:solidFill>
                <a:latin typeface="Times New Roman" pitchFamily="18" charset="0"/>
              </a:rPr>
              <a:t>0   </a:t>
            </a:r>
            <a:r>
              <a:rPr lang="zh-CN" altLang="en-US" sz="2800" b="1" dirty="0" smtClean="0">
                <a:solidFill>
                  <a:srgbClr val="000000"/>
                </a:solidFill>
                <a:latin typeface="Times New Roman" pitchFamily="18" charset="0"/>
              </a:rPr>
              <a:t>非自发过程</a:t>
            </a:r>
            <a:endParaRPr lang="en-US" altLang="zh-CN" sz="2800" b="1" dirty="0" smtClean="0">
              <a:solidFill>
                <a:srgbClr val="000000"/>
              </a:solidFill>
              <a:latin typeface="Times New Roman" pitchFamily="18" charset="0"/>
            </a:endParaRPr>
          </a:p>
          <a:p>
            <a:pPr>
              <a:lnSpc>
                <a:spcPct val="105000"/>
              </a:lnSpc>
              <a:buNone/>
            </a:pPr>
            <a:r>
              <a:rPr lang="en-US" altLang="zh-CN" sz="2800" b="1" dirty="0" smtClean="0">
                <a:solidFill>
                  <a:srgbClr val="000000"/>
                </a:solidFill>
                <a:latin typeface="Times New Roman" pitchFamily="18" charset="0"/>
              </a:rPr>
              <a:t>  4</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G</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H</a:t>
            </a:r>
            <a:r>
              <a:rPr lang="zh-CN" altLang="en-US" sz="2800" b="1" dirty="0">
                <a:solidFill>
                  <a:srgbClr val="000000"/>
                </a:solidFill>
              </a:rPr>
              <a:t>公式的应用</a:t>
            </a:r>
          </a:p>
          <a:p>
            <a:pPr>
              <a:lnSpc>
                <a:spcPct val="105000"/>
              </a:lnSpc>
              <a:buFont typeface="Wingdings" pitchFamily="2" charset="2"/>
              <a:buNone/>
            </a:pPr>
            <a:endParaRPr lang="zh-CN" altLang="en-US" sz="2800" b="1" dirty="0">
              <a:solidFill>
                <a:srgbClr val="000000"/>
              </a:solidFill>
              <a:latin typeface="Times New Roman" pitchFamily="18" charset="0"/>
            </a:endParaRPr>
          </a:p>
        </p:txBody>
      </p:sp>
      <p:sp>
        <p:nvSpPr>
          <p:cNvPr id="218116" name="Rectangle 4"/>
          <p:cNvSpPr>
            <a:spLocks noChangeArrowheads="1"/>
          </p:cNvSpPr>
          <p:nvPr/>
        </p:nvSpPr>
        <p:spPr bwMode="auto">
          <a:xfrm>
            <a:off x="1066800" y="4191000"/>
            <a:ext cx="60579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chemeClr val="hlink"/>
              </a:buClr>
              <a:buSzPct val="70000"/>
              <a:buFont typeface="Wingdings" pitchFamily="2" charset="2"/>
              <a:buNone/>
            </a:pPr>
            <a:r>
              <a:rPr kumimoji="0" lang="en-US" altLang="zh-CN" sz="2800">
                <a:solidFill>
                  <a:srgbClr val="000000"/>
                </a:solidFill>
                <a:latin typeface="Arial" charset="0"/>
              </a:rPr>
              <a:t>                   </a:t>
            </a:r>
          </a:p>
        </p:txBody>
      </p:sp>
      <p:sp>
        <p:nvSpPr>
          <p:cNvPr id="218117" name="AutoShape 5"/>
          <p:cNvSpPr>
            <a:spLocks/>
          </p:cNvSpPr>
          <p:nvPr/>
        </p:nvSpPr>
        <p:spPr bwMode="auto">
          <a:xfrm>
            <a:off x="2124075" y="4149725"/>
            <a:ext cx="215900" cy="1008063"/>
          </a:xfrm>
          <a:prstGeom prst="leftBrace">
            <a:avLst>
              <a:gd name="adj1" fmla="val 38909"/>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20" name="Rectangle 8"/>
          <p:cNvSpPr>
            <a:spLocks noGrp="1" noRot="1" noChangeArrowheads="1"/>
          </p:cNvSpPr>
          <p:nvPr>
            <p:ph type="title"/>
          </p:nvPr>
        </p:nvSpPr>
        <p:spPr>
          <a:xfrm>
            <a:off x="301625" y="476250"/>
            <a:ext cx="8540750" cy="942975"/>
          </a:xfrm>
          <a:noFill/>
          <a:ln/>
        </p:spPr>
        <p:txBody>
          <a:bodyPr/>
          <a:lstStyle/>
          <a:p>
            <a:r>
              <a:rPr lang="zh-CN" altLang="en-US" sz="4000" b="1" u="sng">
                <a:ea typeface="黑体" pitchFamily="2" charset="-122"/>
              </a:rPr>
              <a:t>本章小结</a:t>
            </a:r>
          </a:p>
        </p:txBody>
      </p:sp>
    </p:spTree>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3C8CED1-8708-4D01-8C54-42E75B5DAEEE}" type="slidenum">
              <a:rPr lang="en-US" altLang="zh-CN"/>
              <a:pPr/>
              <a:t>77</a:t>
            </a:fld>
            <a:endParaRPr lang="en-US" altLang="zh-CN"/>
          </a:p>
        </p:txBody>
      </p:sp>
      <p:sp>
        <p:nvSpPr>
          <p:cNvPr id="220164" name="Rectangle 4"/>
          <p:cNvSpPr>
            <a:spLocks noChangeArrowheads="1"/>
          </p:cNvSpPr>
          <p:nvPr/>
        </p:nvSpPr>
        <p:spPr bwMode="auto">
          <a:xfrm>
            <a:off x="1331913" y="5734050"/>
            <a:ext cx="7239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endParaRPr kumimoji="0" lang="zh-CN" altLang="zh-CN" sz="2800">
              <a:solidFill>
                <a:srgbClr val="000000"/>
              </a:solidFill>
              <a:latin typeface="Arial" charset="0"/>
            </a:endParaRPr>
          </a:p>
        </p:txBody>
      </p:sp>
      <p:sp>
        <p:nvSpPr>
          <p:cNvPr id="220165" name="Rectangle 5"/>
          <p:cNvSpPr>
            <a:spLocks noChangeArrowheads="1"/>
          </p:cNvSpPr>
          <p:nvPr/>
        </p:nvSpPr>
        <p:spPr bwMode="auto">
          <a:xfrm>
            <a:off x="684213" y="5589588"/>
            <a:ext cx="73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sz="2800">
                <a:solidFill>
                  <a:srgbClr val="000000"/>
                </a:solidFill>
              </a:rPr>
              <a:t> </a:t>
            </a:r>
          </a:p>
        </p:txBody>
      </p:sp>
      <p:sp>
        <p:nvSpPr>
          <p:cNvPr id="220168" name="Rectangle 8"/>
          <p:cNvSpPr>
            <a:spLocks noGrp="1" noRot="1" noChangeArrowheads="1"/>
          </p:cNvSpPr>
          <p:nvPr>
            <p:ph type="title"/>
          </p:nvPr>
        </p:nvSpPr>
        <p:spPr>
          <a:xfrm>
            <a:off x="301625" y="476250"/>
            <a:ext cx="8540750" cy="942975"/>
          </a:xfrm>
          <a:noFill/>
          <a:ln/>
        </p:spPr>
        <p:txBody>
          <a:bodyPr/>
          <a:lstStyle/>
          <a:p>
            <a:r>
              <a:rPr lang="zh-CN" altLang="en-US" sz="4000" b="1" u="sng">
                <a:ea typeface="黑体" pitchFamily="2" charset="-122"/>
              </a:rPr>
              <a:t>本章小结</a:t>
            </a:r>
          </a:p>
        </p:txBody>
      </p:sp>
      <p:sp>
        <p:nvSpPr>
          <p:cNvPr id="220163" name="Rectangle 3"/>
          <p:cNvSpPr>
            <a:spLocks noGrp="1" noRot="1" noChangeArrowheads="1"/>
          </p:cNvSpPr>
          <p:nvPr>
            <p:ph type="body" idx="1"/>
          </p:nvPr>
        </p:nvSpPr>
        <p:spPr>
          <a:xfrm>
            <a:off x="612775" y="1692275"/>
            <a:ext cx="7920038" cy="3968750"/>
          </a:xfrm>
          <a:ln w="19050">
            <a:solidFill>
              <a:srgbClr val="660033"/>
            </a:solidFill>
            <a:miter lim="800000"/>
            <a:headEnd/>
            <a:tailEnd/>
          </a:ln>
        </p:spPr>
        <p:txBody>
          <a:bodyPr/>
          <a:lstStyle/>
          <a:p>
            <a:pPr>
              <a:lnSpc>
                <a:spcPct val="150000"/>
              </a:lnSpc>
              <a:spcBef>
                <a:spcPts val="0"/>
              </a:spcBef>
              <a:spcAft>
                <a:spcPts val="0"/>
              </a:spcAft>
              <a:buFont typeface="Wingdings" pitchFamily="2" charset="2"/>
              <a:buNone/>
            </a:pPr>
            <a:r>
              <a:rPr lang="en-US" altLang="zh-CN" sz="2800" b="1" dirty="0">
                <a:solidFill>
                  <a:srgbClr val="000000"/>
                </a:solidFill>
                <a:latin typeface="Times New Roman" pitchFamily="18" charset="0"/>
              </a:rPr>
              <a:t>5</a:t>
            </a:r>
            <a:r>
              <a:rPr lang="zh-CN" altLang="en-US" sz="2800" b="1" dirty="0">
                <a:solidFill>
                  <a:srgbClr val="000000"/>
                </a:solidFill>
                <a:latin typeface="Times New Roman" pitchFamily="18" charset="0"/>
              </a:rPr>
              <a:t>、标准生成吉布斯能</a:t>
            </a:r>
            <a:r>
              <a:rPr lang="zh-CN" altLang="en-US" sz="2800" b="1" dirty="0">
                <a:solidFill>
                  <a:srgbClr val="000000"/>
                </a:solidFill>
                <a:latin typeface="Times New Roman" pitchFamily="18" charset="0"/>
                <a:sym typeface="Symbol" pitchFamily="18" charset="2"/>
              </a:rPr>
              <a:t></a:t>
            </a:r>
            <a:r>
              <a:rPr lang="en-US" altLang="zh-CN" sz="2800" b="1" baseline="-25000" dirty="0" err="1">
                <a:solidFill>
                  <a:srgbClr val="000000"/>
                </a:solidFill>
                <a:latin typeface="Times New Roman" pitchFamily="18" charset="0"/>
                <a:sym typeface="Symbol" pitchFamily="18" charset="2"/>
              </a:rPr>
              <a:t>f</a:t>
            </a:r>
            <a:r>
              <a:rPr lang="en-US" altLang="zh-CN" sz="2800" b="1" i="1" dirty="0" err="1">
                <a:solidFill>
                  <a:srgbClr val="000000"/>
                </a:solidFill>
                <a:latin typeface="Times New Roman" pitchFamily="18" charset="0"/>
                <a:sym typeface="Symbol" pitchFamily="18" charset="2"/>
              </a:rPr>
              <a:t>G</a:t>
            </a:r>
            <a:r>
              <a:rPr lang="en-US" altLang="zh-CN" sz="2800" b="1" i="1" baseline="-25000" dirty="0" err="1">
                <a:solidFill>
                  <a:srgbClr val="000000"/>
                </a:solidFill>
                <a:latin typeface="Times New Roman" pitchFamily="18" charset="0"/>
                <a:sym typeface="Symbol" pitchFamily="18" charset="2"/>
              </a:rPr>
              <a:t>m</a:t>
            </a:r>
            <a:r>
              <a:rPr lang="en-US" altLang="zh-CN" sz="2800" b="1" baseline="30000" dirty="0">
                <a:solidFill>
                  <a:srgbClr val="000000"/>
                </a:solidFill>
                <a:latin typeface="Times New Roman" pitchFamily="18" charset="0"/>
                <a:sym typeface="Symbol" pitchFamily="18" charset="2"/>
              </a:rPr>
              <a:t></a:t>
            </a:r>
          </a:p>
          <a:p>
            <a:pPr>
              <a:lnSpc>
                <a:spcPct val="150000"/>
              </a:lnSpc>
              <a:spcBef>
                <a:spcPts val="0"/>
              </a:spcBef>
              <a:spcAft>
                <a:spcPts val="0"/>
              </a:spcAft>
              <a:buFont typeface="Wingdings" pitchFamily="2" charset="2"/>
              <a:buNone/>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定义：    </a:t>
            </a:r>
            <a:r>
              <a:rPr lang="zh-CN" altLang="en-US" sz="2800" b="1" dirty="0">
                <a:solidFill>
                  <a:srgbClr val="000000"/>
                </a:solidFill>
                <a:latin typeface="Times New Roman" pitchFamily="18" charset="0"/>
                <a:sym typeface="Symbol" pitchFamily="18" charset="2"/>
              </a:rPr>
              <a:t></a:t>
            </a:r>
            <a:r>
              <a:rPr lang="en-US" altLang="zh-CN" sz="2800" b="1" baseline="-25000" dirty="0" err="1">
                <a:solidFill>
                  <a:srgbClr val="000000"/>
                </a:solidFill>
                <a:latin typeface="Times New Roman" pitchFamily="18" charset="0"/>
                <a:sym typeface="Symbol" pitchFamily="18" charset="2"/>
              </a:rPr>
              <a:t>f</a:t>
            </a:r>
            <a:r>
              <a:rPr lang="en-US" altLang="zh-CN" sz="2800" b="1" i="1" dirty="0" err="1">
                <a:solidFill>
                  <a:srgbClr val="000000"/>
                </a:solidFill>
                <a:latin typeface="Times New Roman" pitchFamily="18" charset="0"/>
                <a:sym typeface="Symbol" pitchFamily="18" charset="2"/>
              </a:rPr>
              <a:t>G</a:t>
            </a:r>
            <a:r>
              <a:rPr lang="en-US" altLang="zh-CN" sz="2800" b="1" i="1" baseline="-25000" dirty="0" err="1">
                <a:solidFill>
                  <a:srgbClr val="000000"/>
                </a:solidFill>
                <a:latin typeface="Times New Roman" pitchFamily="18" charset="0"/>
                <a:sym typeface="Symbol" pitchFamily="18" charset="2"/>
              </a:rPr>
              <a:t>m</a:t>
            </a:r>
            <a:r>
              <a:rPr lang="en-US" altLang="zh-CN" sz="2800" b="1" baseline="30000"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稳定单质）</a:t>
            </a:r>
            <a:r>
              <a:rPr lang="en-US" altLang="zh-CN" sz="2800" b="1" dirty="0">
                <a:solidFill>
                  <a:srgbClr val="000000"/>
                </a:solidFill>
                <a:latin typeface="Times New Roman" pitchFamily="18" charset="0"/>
              </a:rPr>
              <a:t>=0</a:t>
            </a:r>
          </a:p>
          <a:p>
            <a:pPr>
              <a:lnSpc>
                <a:spcPct val="150000"/>
              </a:lnSpc>
              <a:spcBef>
                <a:spcPts val="0"/>
              </a:spcBef>
              <a:spcAft>
                <a:spcPts val="0"/>
              </a:spcAft>
              <a:buFont typeface="Wingdings" pitchFamily="2" charset="2"/>
              <a:buNone/>
            </a:pPr>
            <a:r>
              <a:rPr lang="en-US" altLang="zh-CN" sz="2800" b="1" dirty="0">
                <a:solidFill>
                  <a:srgbClr val="000000"/>
                </a:solidFill>
                <a:latin typeface="Times New Roman" pitchFamily="18" charset="0"/>
              </a:rPr>
              <a:t>6</a:t>
            </a:r>
            <a:r>
              <a:rPr lang="zh-CN" altLang="en-US" sz="2800" b="1" dirty="0">
                <a:solidFill>
                  <a:srgbClr val="000000"/>
                </a:solidFill>
                <a:latin typeface="Times New Roman" pitchFamily="18" charset="0"/>
              </a:rPr>
              <a:t>、标准吉布斯能变</a:t>
            </a:r>
            <a:r>
              <a:rPr lang="zh-CN" altLang="en-US" sz="2800" b="1" dirty="0">
                <a:solidFill>
                  <a:srgbClr val="000000"/>
                </a:solidFill>
                <a:latin typeface="Times New Roman" pitchFamily="18" charset="0"/>
                <a:sym typeface="Symbol" pitchFamily="18" charset="2"/>
              </a:rPr>
              <a:t></a:t>
            </a:r>
            <a:r>
              <a:rPr lang="en-US" altLang="zh-CN" sz="2800" b="1" baseline="-25000" dirty="0" err="1">
                <a:solidFill>
                  <a:srgbClr val="000000"/>
                </a:solidFill>
                <a:latin typeface="Times New Roman" pitchFamily="18" charset="0"/>
                <a:sym typeface="Symbol" pitchFamily="18" charset="2"/>
              </a:rPr>
              <a:t>r</a:t>
            </a:r>
            <a:r>
              <a:rPr lang="en-US" altLang="zh-CN" sz="2800" b="1" i="1" dirty="0" err="1">
                <a:solidFill>
                  <a:srgbClr val="000000"/>
                </a:solidFill>
                <a:latin typeface="Times New Roman" pitchFamily="18" charset="0"/>
                <a:sym typeface="Symbol" pitchFamily="18" charset="2"/>
              </a:rPr>
              <a:t>G</a:t>
            </a:r>
            <a:r>
              <a:rPr lang="en-US" altLang="zh-CN" sz="2800" b="1" i="1" baseline="-25000" dirty="0" err="1">
                <a:solidFill>
                  <a:srgbClr val="000000"/>
                </a:solidFill>
                <a:latin typeface="Times New Roman" pitchFamily="18" charset="0"/>
                <a:sym typeface="Symbol" pitchFamily="18" charset="2"/>
              </a:rPr>
              <a:t>m</a:t>
            </a:r>
            <a:r>
              <a:rPr lang="en-US" altLang="zh-CN" sz="2800" b="1" baseline="30000"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的计算</a:t>
            </a:r>
            <a:r>
              <a:rPr lang="en-US" altLang="zh-CN" sz="2800" b="1" dirty="0">
                <a:solidFill>
                  <a:srgbClr val="000000"/>
                </a:solidFill>
                <a:latin typeface="Times New Roman" pitchFamily="18" charset="0"/>
              </a:rPr>
              <a:t>:</a:t>
            </a:r>
          </a:p>
          <a:p>
            <a:pPr>
              <a:lnSpc>
                <a:spcPct val="150000"/>
              </a:lnSpc>
              <a:spcBef>
                <a:spcPts val="0"/>
              </a:spcBef>
              <a:spcAft>
                <a:spcPts val="0"/>
              </a:spcAft>
              <a:buFont typeface="Wingdings" pitchFamily="2" charset="2"/>
              <a:buNone/>
            </a:pPr>
            <a:r>
              <a:rPr lang="en-US" altLang="zh-CN" sz="2800" b="1" dirty="0">
                <a:solidFill>
                  <a:srgbClr val="000000"/>
                </a:solidFill>
                <a:latin typeface="Times New Roman" pitchFamily="18" charset="0"/>
              </a:rPr>
              <a:t>     (1)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G</a:t>
            </a:r>
            <a:r>
              <a:rPr lang="en-US" altLang="zh-CN" sz="2800" b="1" baseline="-25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a:t>
            </a:r>
            <a:r>
              <a:rPr lang="el-GR" altLang="zh-CN" sz="2800" b="1" dirty="0">
                <a:solidFill>
                  <a:srgbClr val="000000"/>
                </a:solidFill>
                <a:latin typeface="Times New Roman" pitchFamily="18" charset="0"/>
              </a:rPr>
              <a:t>ν</a:t>
            </a:r>
            <a:r>
              <a:rPr lang="en-US" altLang="zh-CN" sz="2800" b="1" baseline="-25000" dirty="0" err="1">
                <a:solidFill>
                  <a:srgbClr val="000000"/>
                </a:solidFill>
                <a:latin typeface="Times New Roman" pitchFamily="18" charset="0"/>
              </a:rPr>
              <a:t>i</a:t>
            </a:r>
            <a:r>
              <a:rPr lang="en-US" altLang="zh-CN" sz="2800" b="1" baseline="-25000" dirty="0">
                <a:solidFill>
                  <a:srgbClr val="000000"/>
                </a:solidFill>
                <a:latin typeface="Times New Roman" pitchFamily="18" charset="0"/>
              </a:rPr>
              <a: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f</a:t>
            </a:r>
            <a:r>
              <a:rPr lang="en-US" altLang="zh-CN" sz="2800" b="1" i="1" dirty="0" err="1">
                <a:solidFill>
                  <a:srgbClr val="000000"/>
                </a:solidFill>
                <a:latin typeface="Times New Roman" pitchFamily="18" charset="0"/>
              </a:rPr>
              <a:t>G</a:t>
            </a:r>
            <a:r>
              <a:rPr lang="en-US" altLang="zh-CN" sz="2800" b="1" baseline="-25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生</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a:t>
            </a:r>
            <a:r>
              <a:rPr lang="el-GR" altLang="zh-CN" sz="2800" b="1" dirty="0">
                <a:solidFill>
                  <a:srgbClr val="000000"/>
                </a:solidFill>
                <a:latin typeface="Times New Roman" pitchFamily="18" charset="0"/>
              </a:rPr>
              <a:t>ν</a:t>
            </a:r>
            <a:r>
              <a:rPr lang="en-US" altLang="zh-CN" sz="2800" b="1" baseline="-25000" dirty="0" err="1">
                <a:solidFill>
                  <a:srgbClr val="000000"/>
                </a:solidFill>
                <a:latin typeface="Times New Roman" pitchFamily="18" charset="0"/>
              </a:rPr>
              <a:t>i</a:t>
            </a:r>
            <a:r>
              <a:rPr lang="en-US" altLang="zh-CN" sz="2800" b="1" baseline="-25000" dirty="0">
                <a:solidFill>
                  <a:srgbClr val="000000"/>
                </a:solidFill>
                <a:latin typeface="Times New Roman" pitchFamily="18" charset="0"/>
              </a:rPr>
              <a: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f</a:t>
            </a:r>
            <a:r>
              <a:rPr lang="en-US" altLang="zh-CN" sz="2800" b="1" i="1" dirty="0" err="1">
                <a:solidFill>
                  <a:srgbClr val="000000"/>
                </a:solidFill>
                <a:latin typeface="Times New Roman" pitchFamily="18" charset="0"/>
              </a:rPr>
              <a:t>G</a:t>
            </a:r>
            <a:r>
              <a:rPr lang="en-US" altLang="zh-CN" sz="2800" b="1" baseline="-25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 </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反</a:t>
            </a:r>
            <a:r>
              <a:rPr lang="en-US" altLang="zh-CN" sz="2800" b="1" dirty="0">
                <a:solidFill>
                  <a:srgbClr val="000000"/>
                </a:solidFill>
                <a:latin typeface="Times New Roman" pitchFamily="18" charset="0"/>
              </a:rPr>
              <a:t>)</a:t>
            </a:r>
          </a:p>
          <a:p>
            <a:pPr>
              <a:lnSpc>
                <a:spcPct val="150000"/>
              </a:lnSpc>
              <a:spcBef>
                <a:spcPts val="0"/>
              </a:spcBef>
              <a:spcAft>
                <a:spcPts val="0"/>
              </a:spcAft>
              <a:buClrTx/>
              <a:buSzTx/>
              <a:buFontTx/>
              <a:buNone/>
            </a:pPr>
            <a:r>
              <a:rPr lang="en-US" altLang="zh-CN" sz="2800" b="1" dirty="0" smtClean="0">
                <a:solidFill>
                  <a:srgbClr val="000000"/>
                </a:solidFill>
                <a:latin typeface="Times New Roman" pitchFamily="18" charset="0"/>
              </a:rPr>
              <a:t>     </a:t>
            </a:r>
            <a:r>
              <a:rPr lang="en-US" altLang="zh-CN" sz="2800" b="1" dirty="0">
                <a:solidFill>
                  <a:srgbClr val="000000"/>
                </a:solidFill>
                <a:latin typeface="Times New Roman" pitchFamily="18" charset="0"/>
              </a:rPr>
              <a:t>(2)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G</a:t>
            </a:r>
            <a:r>
              <a:rPr lang="en-US" altLang="zh-CN" sz="2800" b="1" baseline="-25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 </a:t>
            </a:r>
            <a:r>
              <a:rPr kumimoji="1" lang="zh-CN" altLang="en-US" sz="2800" b="1" dirty="0">
                <a:solidFill>
                  <a:srgbClr val="000000"/>
                </a:solidFill>
                <a:latin typeface="Times New Roman" pitchFamily="18" charset="0"/>
                <a:sym typeface="Symbol" pitchFamily="18" charset="2"/>
              </a:rPr>
              <a:t></a:t>
            </a:r>
            <a:r>
              <a:rPr lang="zh-CN" altLang="en-US"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H</a:t>
            </a:r>
            <a:r>
              <a:rPr lang="en-US" altLang="zh-CN" sz="2800" b="1" baseline="-25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a:t>
            </a:r>
            <a:r>
              <a:rPr lang="en-US" altLang="zh-CN" sz="2800" b="1" i="1" dirty="0">
                <a:solidFill>
                  <a:srgbClr val="000000"/>
                </a:solidFill>
                <a:latin typeface="Times New Roman" pitchFamily="18" charset="0"/>
              </a:rPr>
              <a:t>T </a:t>
            </a:r>
            <a:r>
              <a:rPr kumimoji="1" lang="en-US" altLang="zh-CN" sz="2800" b="1" dirty="0">
                <a:solidFill>
                  <a:srgbClr val="000000"/>
                </a:solidFill>
                <a:latin typeface="Times New Roman" pitchFamily="18" charset="0"/>
                <a:sym typeface="Symbol" pitchFamily="18" charset="2"/>
              </a:rPr>
              <a:t></a:t>
            </a:r>
            <a:r>
              <a:rPr lang="en-US" altLang="zh-CN" sz="2800" b="1" dirty="0">
                <a:solidFill>
                  <a:srgbClr val="000000"/>
                </a:solidFill>
                <a:latin typeface="Times New Roman" pitchFamily="18" charset="0"/>
              </a:rPr>
              <a:t> </a:t>
            </a:r>
            <a:r>
              <a:rPr lang="en-US" altLang="zh-CN" sz="2800" b="1" baseline="-25000" dirty="0" err="1">
                <a:solidFill>
                  <a:srgbClr val="000000"/>
                </a:solidFill>
                <a:latin typeface="Times New Roman" pitchFamily="18" charset="0"/>
              </a:rPr>
              <a:t>r</a:t>
            </a:r>
            <a:r>
              <a:rPr lang="en-US" altLang="zh-CN" sz="2800" b="1" i="1" dirty="0" err="1">
                <a:solidFill>
                  <a:srgbClr val="000000"/>
                </a:solidFill>
                <a:latin typeface="Times New Roman" pitchFamily="18" charset="0"/>
              </a:rPr>
              <a:t>S</a:t>
            </a:r>
            <a:r>
              <a:rPr lang="en-US" altLang="zh-CN" sz="2800" b="1" baseline="-25000" dirty="0" err="1">
                <a:solidFill>
                  <a:srgbClr val="000000"/>
                </a:solidFill>
                <a:latin typeface="Times New Roman" pitchFamily="18" charset="0"/>
              </a:rPr>
              <a:t>m</a:t>
            </a:r>
            <a:r>
              <a:rPr lang="en-US" altLang="zh-CN" sz="2800" b="1" baseline="30000" dirty="0">
                <a:solidFill>
                  <a:srgbClr val="000000"/>
                </a:solidFill>
                <a:latin typeface="Times New Roman" pitchFamily="18" charset="0"/>
                <a:sym typeface="Symbol" pitchFamily="18" charset="2"/>
              </a:rPr>
              <a:t></a:t>
            </a:r>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D5D128D9-9609-4C2A-A084-3C63DF5C6856}" type="slidenum">
              <a:rPr lang="en-US" altLang="zh-CN"/>
              <a:pPr/>
              <a:t>78</a:t>
            </a:fld>
            <a:endParaRPr lang="en-US" altLang="zh-CN"/>
          </a:p>
        </p:txBody>
      </p:sp>
      <p:sp>
        <p:nvSpPr>
          <p:cNvPr id="222213" name="WordArt 5"/>
          <p:cNvSpPr>
            <a:spLocks noChangeArrowheads="1" noChangeShapeType="1" noTextEdit="1"/>
          </p:cNvSpPr>
          <p:nvPr/>
        </p:nvSpPr>
        <p:spPr bwMode="auto">
          <a:xfrm>
            <a:off x="2916238" y="2133600"/>
            <a:ext cx="3311525" cy="273526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r>
              <a:rPr lang="zh-CN" altLang="en-US" sz="3600" i="1" kern="10">
                <a:ln w="9525">
                  <a:round/>
                  <a:headEnd/>
                  <a:tailEnd/>
                </a:ln>
                <a:gradFill rotWithShape="0">
                  <a:gsLst>
                    <a:gs pos="0">
                      <a:srgbClr val="FFE701"/>
                    </a:gs>
                    <a:gs pos="100000">
                      <a:srgbClr val="FE3E02"/>
                    </a:gs>
                  </a:gsLst>
                  <a:lin ang="5400000" scaled="1"/>
                </a:gradFill>
                <a:latin typeface="宋体"/>
                <a:ea typeface="宋体"/>
              </a:rPr>
              <a:t>谢谢</a:t>
            </a:r>
            <a:r>
              <a:rPr lang="en-US" altLang="zh-CN" sz="3600" i="1" kern="10">
                <a:ln w="9525">
                  <a:round/>
                  <a:headEnd/>
                  <a:tailEnd/>
                </a:ln>
                <a:gradFill rotWithShape="0">
                  <a:gsLst>
                    <a:gs pos="0">
                      <a:srgbClr val="FFE701"/>
                    </a:gs>
                    <a:gs pos="100000">
                      <a:srgbClr val="FE3E02"/>
                    </a:gs>
                  </a:gsLst>
                  <a:lin ang="5400000" scaled="1"/>
                </a:gradFill>
                <a:latin typeface="宋体"/>
                <a:ea typeface="宋体"/>
              </a:rPr>
              <a:t>!</a:t>
            </a:r>
            <a:endParaRPr lang="zh-CN" altLang="en-US" sz="3600" i="1" kern="10">
              <a:ln w="9525">
                <a:round/>
                <a:headEnd/>
                <a:tailEnd/>
              </a:ln>
              <a:gradFill rotWithShape="0">
                <a:gsLst>
                  <a:gs pos="0">
                    <a:srgbClr val="FFE701"/>
                  </a:gs>
                  <a:gs pos="100000">
                    <a:srgbClr val="FE3E02"/>
                  </a:gs>
                </a:gsLst>
                <a:lin ang="5400000" scaled="1"/>
              </a:gradFill>
              <a:latin typeface="宋体"/>
              <a:ea typeface="宋体"/>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p:txBody>
          <a:bodyPr/>
          <a:lstStyle/>
          <a:p>
            <a:fld id="{A2EE5DF9-DE58-4E6E-9B50-45DB3D0E016A}" type="slidenum">
              <a:rPr lang="en-US" altLang="zh-CN"/>
              <a:pPr/>
              <a:t>8</a:t>
            </a:fld>
            <a:endParaRPr lang="en-US" altLang="zh-CN"/>
          </a:p>
        </p:txBody>
      </p:sp>
      <p:sp>
        <p:nvSpPr>
          <p:cNvPr id="147460" name="Rectangle 4"/>
          <p:cNvSpPr>
            <a:spLocks noChangeArrowheads="1"/>
          </p:cNvSpPr>
          <p:nvPr/>
        </p:nvSpPr>
        <p:spPr bwMode="auto">
          <a:xfrm>
            <a:off x="107950" y="4652963"/>
            <a:ext cx="8785225"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65000"/>
              </a:lnSpc>
              <a:spcBef>
                <a:spcPct val="50000"/>
              </a:spcBef>
            </a:pPr>
            <a:r>
              <a:rPr kumimoji="1" lang="zh-CN" altLang="en-US" dirty="0">
                <a:latin typeface="Times New Roman" pitchFamily="18" charset="0"/>
              </a:rPr>
              <a:t>物质交换：    有                    无                      无</a:t>
            </a:r>
          </a:p>
          <a:p>
            <a:pPr lvl="1" algn="l">
              <a:lnSpc>
                <a:spcPct val="65000"/>
              </a:lnSpc>
              <a:spcBef>
                <a:spcPct val="50000"/>
              </a:spcBef>
            </a:pPr>
            <a:r>
              <a:rPr kumimoji="1" lang="zh-CN" altLang="en-US" dirty="0">
                <a:latin typeface="Times New Roman" pitchFamily="18" charset="0"/>
              </a:rPr>
              <a:t>能量交换 ：   有                    有                      无</a:t>
            </a:r>
          </a:p>
        </p:txBody>
      </p:sp>
      <p:sp>
        <p:nvSpPr>
          <p:cNvPr id="147505" name="Rectangle 49"/>
          <p:cNvSpPr>
            <a:spLocks noChangeArrowheads="1"/>
          </p:cNvSpPr>
          <p:nvPr/>
        </p:nvSpPr>
        <p:spPr bwMode="auto">
          <a:xfrm>
            <a:off x="1763713" y="4005263"/>
            <a:ext cx="71120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85000"/>
              </a:lnSpc>
              <a:spcBef>
                <a:spcPct val="50000"/>
              </a:spcBef>
            </a:pPr>
            <a:r>
              <a:rPr kumimoji="1" lang="zh-CN" altLang="en-US">
                <a:latin typeface="Times New Roman" pitchFamily="18" charset="0"/>
              </a:rPr>
              <a:t>敞开体系          封闭体系         孤立体系</a:t>
            </a:r>
          </a:p>
        </p:txBody>
      </p:sp>
      <p:grpSp>
        <p:nvGrpSpPr>
          <p:cNvPr id="147520" name="Group 64"/>
          <p:cNvGrpSpPr>
            <a:grpSpLocks/>
          </p:cNvGrpSpPr>
          <p:nvPr/>
        </p:nvGrpSpPr>
        <p:grpSpPr bwMode="auto">
          <a:xfrm>
            <a:off x="611188" y="1412875"/>
            <a:ext cx="7705725" cy="2376488"/>
            <a:chOff x="385" y="981"/>
            <a:chExt cx="4854" cy="1497"/>
          </a:xfrm>
        </p:grpSpPr>
        <p:grpSp>
          <p:nvGrpSpPr>
            <p:cNvPr id="147511" name="Group 55"/>
            <p:cNvGrpSpPr>
              <a:grpSpLocks/>
            </p:cNvGrpSpPr>
            <p:nvPr/>
          </p:nvGrpSpPr>
          <p:grpSpPr bwMode="auto">
            <a:xfrm>
              <a:off x="1337" y="1389"/>
              <a:ext cx="1089" cy="1089"/>
              <a:chOff x="1111" y="1389"/>
              <a:chExt cx="1089" cy="1089"/>
            </a:xfrm>
          </p:grpSpPr>
          <p:sp>
            <p:nvSpPr>
              <p:cNvPr id="147487" name="Line 31"/>
              <p:cNvSpPr>
                <a:spLocks noChangeShapeType="1"/>
              </p:cNvSpPr>
              <p:nvPr/>
            </p:nvSpPr>
            <p:spPr bwMode="auto">
              <a:xfrm>
                <a:off x="1610" y="1706"/>
                <a:ext cx="46" cy="46"/>
              </a:xfrm>
              <a:prstGeom prst="line">
                <a:avLst/>
              </a:prstGeom>
              <a:noFill/>
              <a:ln w="1905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
            <p:nvSpPr>
              <p:cNvPr id="147490" name="Rectangle 34"/>
              <p:cNvSpPr>
                <a:spLocks noChangeArrowheads="1"/>
              </p:cNvSpPr>
              <p:nvPr/>
            </p:nvSpPr>
            <p:spPr bwMode="auto">
              <a:xfrm>
                <a:off x="1111" y="1389"/>
                <a:ext cx="1089" cy="1089"/>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nchor="ctr">
                <a:spAutoFit/>
              </a:bodyPr>
              <a:lstStyle/>
              <a:p>
                <a:endParaRPr lang="zh-CN" altLang="en-US"/>
              </a:p>
            </p:txBody>
          </p:sp>
          <p:sp>
            <p:nvSpPr>
              <p:cNvPr id="147488" name="Rectangle 32"/>
              <p:cNvSpPr>
                <a:spLocks noChangeArrowheads="1"/>
              </p:cNvSpPr>
              <p:nvPr/>
            </p:nvSpPr>
            <p:spPr bwMode="auto">
              <a:xfrm>
                <a:off x="1428" y="1707"/>
                <a:ext cx="454" cy="499"/>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47489" name="Rectangle 33"/>
              <p:cNvSpPr>
                <a:spLocks noChangeArrowheads="1"/>
              </p:cNvSpPr>
              <p:nvPr/>
            </p:nvSpPr>
            <p:spPr bwMode="auto">
              <a:xfrm>
                <a:off x="1428" y="1934"/>
                <a:ext cx="454" cy="272"/>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47512" name="Group 56"/>
            <p:cNvGrpSpPr>
              <a:grpSpLocks/>
            </p:cNvGrpSpPr>
            <p:nvPr/>
          </p:nvGrpSpPr>
          <p:grpSpPr bwMode="auto">
            <a:xfrm>
              <a:off x="2744" y="1389"/>
              <a:ext cx="1089" cy="1089"/>
              <a:chOff x="2744" y="1389"/>
              <a:chExt cx="1089" cy="1089"/>
            </a:xfrm>
          </p:grpSpPr>
          <p:sp>
            <p:nvSpPr>
              <p:cNvPr id="147494" name="Rectangle 38"/>
              <p:cNvSpPr>
                <a:spLocks noChangeArrowheads="1"/>
              </p:cNvSpPr>
              <p:nvPr/>
            </p:nvSpPr>
            <p:spPr bwMode="auto">
              <a:xfrm>
                <a:off x="2744" y="1389"/>
                <a:ext cx="1089" cy="1089"/>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nchor="ctr">
                <a:spAutoFit/>
              </a:bodyPr>
              <a:lstStyle/>
              <a:p>
                <a:endParaRPr lang="zh-CN" altLang="en-US"/>
              </a:p>
            </p:txBody>
          </p:sp>
          <p:sp>
            <p:nvSpPr>
              <p:cNvPr id="147495" name="Rectangle 39"/>
              <p:cNvSpPr>
                <a:spLocks noChangeArrowheads="1"/>
              </p:cNvSpPr>
              <p:nvPr/>
            </p:nvSpPr>
            <p:spPr bwMode="auto">
              <a:xfrm>
                <a:off x="3061" y="1707"/>
                <a:ext cx="454" cy="499"/>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47496" name="Rectangle 40"/>
              <p:cNvSpPr>
                <a:spLocks noChangeArrowheads="1"/>
              </p:cNvSpPr>
              <p:nvPr/>
            </p:nvSpPr>
            <p:spPr bwMode="auto">
              <a:xfrm>
                <a:off x="3061" y="1934"/>
                <a:ext cx="454" cy="272"/>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47497" name="Rectangle 41"/>
              <p:cNvSpPr>
                <a:spLocks noChangeArrowheads="1"/>
              </p:cNvSpPr>
              <p:nvPr/>
            </p:nvSpPr>
            <p:spPr bwMode="auto">
              <a:xfrm>
                <a:off x="3017" y="1661"/>
                <a:ext cx="544" cy="45"/>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grpSp>
        <p:grpSp>
          <p:nvGrpSpPr>
            <p:cNvPr id="147513" name="Group 57"/>
            <p:cNvGrpSpPr>
              <a:grpSpLocks/>
            </p:cNvGrpSpPr>
            <p:nvPr/>
          </p:nvGrpSpPr>
          <p:grpSpPr bwMode="auto">
            <a:xfrm>
              <a:off x="4150" y="1389"/>
              <a:ext cx="1089" cy="1089"/>
              <a:chOff x="4195" y="1389"/>
              <a:chExt cx="1089" cy="1089"/>
            </a:xfrm>
          </p:grpSpPr>
          <p:sp>
            <p:nvSpPr>
              <p:cNvPr id="147499" name="Rectangle 43"/>
              <p:cNvSpPr>
                <a:spLocks noChangeArrowheads="1"/>
              </p:cNvSpPr>
              <p:nvPr/>
            </p:nvSpPr>
            <p:spPr bwMode="auto">
              <a:xfrm>
                <a:off x="4195" y="1389"/>
                <a:ext cx="1089" cy="1089"/>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nchor="ctr">
                <a:spAutoFit/>
              </a:bodyPr>
              <a:lstStyle/>
              <a:p>
                <a:endParaRPr lang="zh-CN" altLang="en-US"/>
              </a:p>
            </p:txBody>
          </p:sp>
          <p:sp>
            <p:nvSpPr>
              <p:cNvPr id="147503" name="Rectangle 47" descr="浅色下对角线"/>
              <p:cNvSpPr>
                <a:spLocks noChangeArrowheads="1"/>
              </p:cNvSpPr>
              <p:nvPr/>
            </p:nvSpPr>
            <p:spPr bwMode="auto">
              <a:xfrm>
                <a:off x="4376" y="1571"/>
                <a:ext cx="726" cy="726"/>
              </a:xfrm>
              <a:prstGeom prst="rect">
                <a:avLst/>
              </a:prstGeom>
              <a:pattFill prst="ltDnDiag">
                <a:fgClr>
                  <a:srgbClr val="660033"/>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47500" name="Rectangle 44"/>
              <p:cNvSpPr>
                <a:spLocks noChangeArrowheads="1"/>
              </p:cNvSpPr>
              <p:nvPr/>
            </p:nvSpPr>
            <p:spPr bwMode="auto">
              <a:xfrm>
                <a:off x="4512" y="1707"/>
                <a:ext cx="454" cy="499"/>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47501" name="Rectangle 45"/>
              <p:cNvSpPr>
                <a:spLocks noChangeArrowheads="1"/>
              </p:cNvSpPr>
              <p:nvPr/>
            </p:nvSpPr>
            <p:spPr bwMode="auto">
              <a:xfrm>
                <a:off x="4512" y="1934"/>
                <a:ext cx="454" cy="272"/>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147502" name="Rectangle 46"/>
              <p:cNvSpPr>
                <a:spLocks noChangeArrowheads="1"/>
              </p:cNvSpPr>
              <p:nvPr/>
            </p:nvSpPr>
            <p:spPr bwMode="auto">
              <a:xfrm>
                <a:off x="4468" y="1662"/>
                <a:ext cx="544" cy="45"/>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nchor="ctr">
                <a:spAutoFit/>
              </a:bodyPr>
              <a:lstStyle/>
              <a:p>
                <a:endParaRPr lang="zh-CN" altLang="en-US"/>
              </a:p>
            </p:txBody>
          </p:sp>
        </p:grpSp>
        <p:sp>
          <p:nvSpPr>
            <p:cNvPr id="147514" name="Line 58"/>
            <p:cNvSpPr>
              <a:spLocks noChangeShapeType="1"/>
            </p:cNvSpPr>
            <p:nvPr/>
          </p:nvSpPr>
          <p:spPr bwMode="auto">
            <a:xfrm>
              <a:off x="1111" y="2115"/>
              <a:ext cx="5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spAutoFit/>
            </a:bodyPr>
            <a:lstStyle/>
            <a:p>
              <a:endParaRPr lang="zh-CN" altLang="en-US"/>
            </a:p>
          </p:txBody>
        </p:sp>
        <p:sp>
          <p:nvSpPr>
            <p:cNvPr id="147515" name="Text Box 59"/>
            <p:cNvSpPr txBox="1">
              <a:spLocks noChangeArrowheads="1"/>
            </p:cNvSpPr>
            <p:nvPr/>
          </p:nvSpPr>
          <p:spPr bwMode="auto">
            <a:xfrm>
              <a:off x="522" y="1963"/>
              <a:ext cx="589" cy="28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spAutoFit/>
            </a:bodyPr>
            <a:lstStyle/>
            <a:p>
              <a:pPr>
                <a:spcBef>
                  <a:spcPct val="50000"/>
                </a:spcBef>
              </a:pPr>
              <a:r>
                <a:rPr lang="zh-CN" altLang="en-US" sz="2400">
                  <a:solidFill>
                    <a:srgbClr val="660033"/>
                  </a:solidFill>
                </a:rPr>
                <a:t>体系</a:t>
              </a:r>
            </a:p>
          </p:txBody>
        </p:sp>
        <p:sp>
          <p:nvSpPr>
            <p:cNvPr id="147516" name="Line 60"/>
            <p:cNvSpPr>
              <a:spLocks noChangeShapeType="1"/>
            </p:cNvSpPr>
            <p:nvPr/>
          </p:nvSpPr>
          <p:spPr bwMode="auto">
            <a:xfrm>
              <a:off x="975" y="1570"/>
              <a:ext cx="5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spAutoFit/>
            </a:bodyPr>
            <a:lstStyle/>
            <a:p>
              <a:endParaRPr lang="zh-CN" altLang="en-US"/>
            </a:p>
          </p:txBody>
        </p:sp>
        <p:sp>
          <p:nvSpPr>
            <p:cNvPr id="147517" name="Text Box 61"/>
            <p:cNvSpPr txBox="1">
              <a:spLocks noChangeArrowheads="1"/>
            </p:cNvSpPr>
            <p:nvPr/>
          </p:nvSpPr>
          <p:spPr bwMode="auto">
            <a:xfrm>
              <a:off x="385" y="1418"/>
              <a:ext cx="589" cy="28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spAutoFit/>
            </a:bodyPr>
            <a:lstStyle/>
            <a:p>
              <a:pPr>
                <a:spcBef>
                  <a:spcPct val="50000"/>
                </a:spcBef>
              </a:pPr>
              <a:r>
                <a:rPr lang="zh-CN" altLang="en-US" sz="2400">
                  <a:solidFill>
                    <a:srgbClr val="660033"/>
                  </a:solidFill>
                </a:rPr>
                <a:t>环境</a:t>
              </a:r>
            </a:p>
          </p:txBody>
        </p:sp>
        <p:sp>
          <p:nvSpPr>
            <p:cNvPr id="147518" name="Line 62"/>
            <p:cNvSpPr>
              <a:spLocks noChangeShapeType="1"/>
            </p:cNvSpPr>
            <p:nvPr/>
          </p:nvSpPr>
          <p:spPr bwMode="auto">
            <a:xfrm>
              <a:off x="4195" y="1253"/>
              <a:ext cx="227" cy="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spAutoFit/>
            </a:bodyPr>
            <a:lstStyle/>
            <a:p>
              <a:endParaRPr lang="zh-CN" altLang="en-US"/>
            </a:p>
          </p:txBody>
        </p:sp>
        <p:sp>
          <p:nvSpPr>
            <p:cNvPr id="147519" name="Text Box 63"/>
            <p:cNvSpPr txBox="1">
              <a:spLocks noChangeArrowheads="1"/>
            </p:cNvSpPr>
            <p:nvPr/>
          </p:nvSpPr>
          <p:spPr bwMode="auto">
            <a:xfrm>
              <a:off x="3698" y="981"/>
              <a:ext cx="770" cy="28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90000" tIns="46800" rIns="90000" bIns="46800">
              <a:spAutoFit/>
            </a:bodyPr>
            <a:lstStyle/>
            <a:p>
              <a:pPr>
                <a:spcBef>
                  <a:spcPct val="50000"/>
                </a:spcBef>
              </a:pPr>
              <a:r>
                <a:rPr lang="zh-CN" altLang="en-US" sz="2400">
                  <a:solidFill>
                    <a:srgbClr val="660033"/>
                  </a:solidFill>
                </a:rPr>
                <a:t>隔热层</a:t>
              </a:r>
            </a:p>
          </p:txBody>
        </p:sp>
      </p:grpSp>
      <p:sp>
        <p:nvSpPr>
          <p:cNvPr id="147523" name="Rectangle 67"/>
          <p:cNvSpPr>
            <a:spLocks noGrp="1" noRot="1" noChangeArrowheads="1"/>
          </p:cNvSpPr>
          <p:nvPr>
            <p:ph type="title"/>
          </p:nvPr>
        </p:nvSpPr>
        <p:spPr>
          <a:xfrm>
            <a:off x="533400" y="228600"/>
            <a:ext cx="7766050" cy="968375"/>
          </a:xfrm>
          <a:noFill/>
          <a:ln/>
        </p:spPr>
        <p:txBody>
          <a:bodyPr/>
          <a:lstStyle/>
          <a:p>
            <a:r>
              <a:rPr lang="en-US" altLang="en-US" sz="4000" b="1" dirty="0">
                <a:latin typeface="Times New Roman" panose="02020603050405020304" pitchFamily="18" charset="0"/>
                <a:ea typeface="黑体" pitchFamily="2" charset="-122"/>
                <a:cs typeface="Times New Roman" panose="02020603050405020304" pitchFamily="18" charset="0"/>
              </a:rPr>
              <a:t>2.1 </a:t>
            </a:r>
            <a:r>
              <a:rPr lang="en-US" altLang="en-US" sz="4000" b="1" dirty="0" err="1">
                <a:latin typeface="Times New Roman" panose="02020603050405020304" pitchFamily="18" charset="0"/>
                <a:ea typeface="黑体" pitchFamily="2" charset="-122"/>
                <a:cs typeface="Times New Roman" panose="02020603050405020304" pitchFamily="18" charset="0"/>
              </a:rPr>
              <a:t>热力学常用术语</a:t>
            </a:r>
            <a:endParaRPr lang="zh-CN" altLang="en-US" sz="4000" b="1" dirty="0">
              <a:latin typeface="Times New Roman" panose="02020603050405020304" pitchFamily="18" charset="0"/>
              <a:ea typeface="黑体" pitchFamily="2" charset="-122"/>
              <a:cs typeface="Times New Roman" panose="02020603050405020304" pitchFamily="18" charset="0"/>
            </a:endParaRPr>
          </a:p>
        </p:txBody>
      </p:sp>
      <p:sp>
        <p:nvSpPr>
          <p:cNvPr id="147524" name="Line 68"/>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circle(in)">
                                      <p:cBhvr>
                                        <p:cTn id="7" dur="20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8DE0F2E-7D87-483C-8487-0FF8CCB5DFCD}" type="slidenum">
              <a:rPr lang="en-US" altLang="zh-CN"/>
              <a:pPr/>
              <a:t>9</a:t>
            </a:fld>
            <a:endParaRPr lang="en-US" altLang="zh-CN"/>
          </a:p>
        </p:txBody>
      </p:sp>
      <p:sp>
        <p:nvSpPr>
          <p:cNvPr id="5122" name="Rectangle 2"/>
          <p:cNvSpPr>
            <a:spLocks noGrp="1" noRot="1" noChangeArrowheads="1"/>
          </p:cNvSpPr>
          <p:nvPr>
            <p:ph type="title"/>
          </p:nvPr>
        </p:nvSpPr>
        <p:spPr>
          <a:xfrm>
            <a:off x="684213" y="1196975"/>
            <a:ext cx="7921625" cy="719138"/>
          </a:xfrm>
        </p:spPr>
        <p:txBody>
          <a:bodyPr/>
          <a:lstStyle/>
          <a:p>
            <a:pPr algn="l"/>
            <a:r>
              <a:rPr lang="zh-CN" altLang="en-US" sz="3600" b="1" dirty="0">
                <a:ea typeface="黑体" pitchFamily="2" charset="-122"/>
              </a:rPr>
              <a:t>二、状态和状态函数</a:t>
            </a:r>
          </a:p>
        </p:txBody>
      </p:sp>
      <p:sp>
        <p:nvSpPr>
          <p:cNvPr id="5123" name="Rectangle 3"/>
          <p:cNvSpPr>
            <a:spLocks noGrp="1" noRot="1" noChangeArrowheads="1"/>
          </p:cNvSpPr>
          <p:nvPr>
            <p:ph idx="1"/>
          </p:nvPr>
        </p:nvSpPr>
        <p:spPr>
          <a:xfrm>
            <a:off x="323850" y="1989138"/>
            <a:ext cx="8540750" cy="3886200"/>
          </a:xfrm>
        </p:spPr>
        <p:txBody>
          <a:bodyPr/>
          <a:lstStyle/>
          <a:p>
            <a:pPr>
              <a:lnSpc>
                <a:spcPct val="105000"/>
              </a:lnSpc>
            </a:pPr>
            <a:r>
              <a:rPr kumimoji="1" lang="zh-CN" altLang="en-US" b="1" dirty="0">
                <a:solidFill>
                  <a:srgbClr val="000000"/>
                </a:solidFill>
              </a:rPr>
              <a:t>由压力、温度、体积和物质的量等物理量</a:t>
            </a:r>
            <a:r>
              <a:rPr kumimoji="1" lang="zh-CN" altLang="en-US" b="1" dirty="0" smtClean="0">
                <a:solidFill>
                  <a:srgbClr val="000000"/>
                </a:solidFill>
              </a:rPr>
              <a:t>所   </a:t>
            </a:r>
            <a:r>
              <a:rPr kumimoji="1" lang="zh-CN" altLang="en-US" b="1" dirty="0">
                <a:solidFill>
                  <a:srgbClr val="000000"/>
                </a:solidFill>
              </a:rPr>
              <a:t>确定下来的体系存在的形式称为体系的</a:t>
            </a:r>
            <a:r>
              <a:rPr kumimoji="1" lang="zh-CN" altLang="en-US" b="1" dirty="0"/>
              <a:t>状态</a:t>
            </a:r>
            <a:r>
              <a:rPr lang="en-US" altLang="zh-CN" b="1" dirty="0">
                <a:latin typeface="Times New Roman" pitchFamily="18" charset="0"/>
              </a:rPr>
              <a:t>(state)</a:t>
            </a:r>
            <a:r>
              <a:rPr lang="zh-CN" altLang="en-US" b="1" dirty="0"/>
              <a:t>。</a:t>
            </a:r>
          </a:p>
          <a:p>
            <a:pPr>
              <a:lnSpc>
                <a:spcPct val="105000"/>
              </a:lnSpc>
            </a:pPr>
            <a:r>
              <a:rPr lang="zh-CN" altLang="en-US" b="1" dirty="0">
                <a:solidFill>
                  <a:srgbClr val="000000"/>
                </a:solidFill>
              </a:rPr>
              <a:t>换句话说，</a:t>
            </a:r>
            <a:r>
              <a:rPr lang="zh-CN" altLang="en-US" b="1" dirty="0">
                <a:solidFill>
                  <a:schemeClr val="hlink"/>
                </a:solidFill>
              </a:rPr>
              <a:t>状态就是体系各种宏观性质的综合表现。</a:t>
            </a:r>
          </a:p>
          <a:p>
            <a:pPr>
              <a:lnSpc>
                <a:spcPct val="105000"/>
              </a:lnSpc>
            </a:pPr>
            <a:r>
              <a:rPr lang="zh-CN" altLang="en-US" b="1" dirty="0">
                <a:solidFill>
                  <a:srgbClr val="000000"/>
                </a:solidFill>
              </a:rPr>
              <a:t>体系的任何一种性质发生变化，体系就从一种状态过渡到另一种状态。 </a:t>
            </a:r>
          </a:p>
        </p:txBody>
      </p:sp>
      <p:sp>
        <p:nvSpPr>
          <p:cNvPr id="5124" name="Rectangle 4"/>
          <p:cNvSpPr>
            <a:spLocks noRot="1" noChangeArrowheads="1"/>
          </p:cNvSpPr>
          <p:nvPr/>
        </p:nvSpPr>
        <p:spPr bwMode="auto">
          <a:xfrm>
            <a:off x="533400" y="228600"/>
            <a:ext cx="77660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宋体" pitchFamily="2" charset="-122"/>
              </a:defRPr>
            </a:lvl1pPr>
            <a:lvl2pPr>
              <a:defRPr sz="4400">
                <a:solidFill>
                  <a:schemeClr val="tx2"/>
                </a:solidFill>
                <a:latin typeface="Arial" charset="0"/>
                <a:ea typeface="宋体" pitchFamily="2" charset="-122"/>
              </a:defRPr>
            </a:lvl2pPr>
            <a:lvl3pPr>
              <a:defRPr sz="4400">
                <a:solidFill>
                  <a:schemeClr val="tx2"/>
                </a:solidFill>
                <a:latin typeface="Arial" charset="0"/>
                <a:ea typeface="宋体" pitchFamily="2" charset="-122"/>
              </a:defRPr>
            </a:lvl3pPr>
            <a:lvl4pPr>
              <a:defRPr sz="4400">
                <a:solidFill>
                  <a:schemeClr val="tx2"/>
                </a:solidFill>
                <a:latin typeface="Arial" charset="0"/>
                <a:ea typeface="宋体" pitchFamily="2" charset="-122"/>
              </a:defRPr>
            </a:lvl4pPr>
            <a:lvl5pP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en-US" altLang="en-US" sz="4000" dirty="0">
                <a:latin typeface="Times New Roman" panose="02020603050405020304" pitchFamily="18" charset="0"/>
                <a:ea typeface="黑体" pitchFamily="2" charset="-122"/>
                <a:cs typeface="Times New Roman" panose="02020603050405020304" pitchFamily="18" charset="0"/>
              </a:rPr>
              <a:t>2.1 </a:t>
            </a:r>
            <a:r>
              <a:rPr lang="en-US" altLang="en-US" sz="4000" dirty="0" err="1">
                <a:latin typeface="Times New Roman" panose="02020603050405020304" pitchFamily="18" charset="0"/>
                <a:ea typeface="黑体" pitchFamily="2" charset="-122"/>
                <a:cs typeface="Times New Roman" panose="02020603050405020304" pitchFamily="18" charset="0"/>
              </a:rPr>
              <a:t>热力学常用术语</a:t>
            </a:r>
            <a:endParaRPr lang="zh-CN" altLang="en-US" sz="4000" dirty="0">
              <a:latin typeface="Times New Roman" panose="02020603050405020304" pitchFamily="18" charset="0"/>
              <a:ea typeface="黑体" pitchFamily="2" charset="-122"/>
              <a:cs typeface="Times New Roman" panose="02020603050405020304" pitchFamily="18" charset="0"/>
            </a:endParaRPr>
          </a:p>
        </p:txBody>
      </p:sp>
      <p:sp>
        <p:nvSpPr>
          <p:cNvPr id="5125" name="Line 5"/>
          <p:cNvSpPr>
            <a:spLocks noChangeShapeType="1"/>
          </p:cNvSpPr>
          <p:nvPr/>
        </p:nvSpPr>
        <p:spPr bwMode="auto">
          <a:xfrm>
            <a:off x="900113" y="1125538"/>
            <a:ext cx="741680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90000" tIns="46800" rIns="90000" bIns="46800">
            <a:spAutoFit/>
          </a:bodyP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circle(in)">
                                      <p:cBhvr>
                                        <p:cTn id="7" dur="20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circle(in)">
                                      <p:cBhvr>
                                        <p:cTn id="12" dur="2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circle(in)">
                                      <p:cBhvr>
                                        <p:cTn id="17" dur="20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rgbClr val="808080"/>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outerShdw dist="107763" dir="2700000" algn="ctr" rotWithShape="0">
            <a:srgbClr val="808080"/>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000000"/>
            </a:solidFill>
            <a:effectLst/>
            <a:latin typeface="Arial" charset="0"/>
            <a:ea typeface="宋体" pitchFamily="2" charset="-122"/>
          </a:defRPr>
        </a:defPPr>
      </a:lstStyle>
    </a:lnDef>
    <a:txDef>
      <a:spPr bwMode="auto">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a:spPr>
      <a:bodyPr>
        <a:spAutoFit/>
      </a:bodyPr>
      <a:lstStyle>
        <a:defPPr algn="l">
          <a:spcBef>
            <a:spcPct val="50000"/>
          </a:spcBef>
          <a:defRPr kumimoji="1" dirty="0" smtClean="0">
            <a:latin typeface="Times New Roman" pitchFamily="18" charset="0"/>
          </a:defRPr>
        </a:defPPr>
      </a:lstStyle>
    </a:tx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5183</TotalTime>
  <Words>7638</Words>
  <Application>Microsoft Office PowerPoint</Application>
  <PresentationFormat>全屏显示(4:3)</PresentationFormat>
  <Paragraphs>715</Paragraphs>
  <Slides>78</Slides>
  <Notes>39</Notes>
  <HiddenSlides>0</HiddenSlides>
  <MMClips>1</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82" baseType="lpstr">
      <vt:lpstr>古瓶荷花</vt:lpstr>
      <vt:lpstr>公式</vt:lpstr>
      <vt:lpstr>Image</vt:lpstr>
      <vt:lpstr>Equation</vt:lpstr>
      <vt:lpstr>Chap 2. 化学热力学初步</vt:lpstr>
      <vt:lpstr>引  言</vt:lpstr>
      <vt:lpstr>引  言</vt:lpstr>
      <vt:lpstr>引  言</vt:lpstr>
      <vt:lpstr>引  言</vt:lpstr>
      <vt:lpstr>Chap 2. 化学热力学初步</vt:lpstr>
      <vt:lpstr>2.1 热力学常用术语</vt:lpstr>
      <vt:lpstr>2.1 热力学常用术语</vt:lpstr>
      <vt:lpstr>二、状态和状态函数</vt:lpstr>
      <vt:lpstr>二、状态和状态函数</vt:lpstr>
      <vt:lpstr>状态函数的特征：</vt:lpstr>
      <vt:lpstr>PowerPoint 演示文稿</vt:lpstr>
      <vt:lpstr>体系的广度性质和强度性质</vt:lpstr>
      <vt:lpstr>三、过程和途径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二、内能</vt:lpstr>
      <vt:lpstr>关于内能</vt:lpstr>
      <vt:lpstr>三、热力学第一定律</vt:lpstr>
      <vt:lpstr>PowerPoint 演示文稿</vt:lpstr>
      <vt:lpstr>2.3 化学反应的热效应 </vt:lpstr>
      <vt:lpstr>化学反应中的内能变化</vt:lpstr>
      <vt:lpstr>等容反应热</vt:lpstr>
      <vt:lpstr>等压反应热</vt:lpstr>
      <vt:lpstr>焓的概念</vt:lpstr>
      <vt:lpstr>ΔH的物理意义</vt:lpstr>
      <vt:lpstr>Qp与Qv之间的关系</vt:lpstr>
      <vt:lpstr>PowerPoint 演示文稿</vt:lpstr>
      <vt:lpstr>PowerPoint 演示文稿</vt:lpstr>
      <vt:lpstr>PowerPoint 演示文稿</vt:lpstr>
      <vt:lpstr>PowerPoint 演示文稿</vt:lpstr>
      <vt:lpstr>PowerPoint 演示文稿</vt:lpstr>
      <vt:lpstr>PowerPoint 演示文稿</vt:lpstr>
      <vt:lpstr>二、反应进度概念</vt:lpstr>
      <vt:lpstr>PowerPoint 演示文稿</vt:lpstr>
      <vt:lpstr>PowerPoint 演示文稿</vt:lpstr>
      <vt:lpstr>三、热化学方程式</vt:lpstr>
      <vt:lpstr>PowerPoint 演示文稿</vt:lpstr>
      <vt:lpstr>PowerPoint 演示文稿</vt:lpstr>
      <vt:lpstr>四、Hess定律</vt:lpstr>
      <vt:lpstr>PowerPoint 演示文稿</vt:lpstr>
      <vt:lpstr>反应热的计算</vt:lpstr>
      <vt:lpstr>盖斯定律的应用</vt:lpstr>
      <vt:lpstr>五、标准摩尔生成焓</vt:lpstr>
      <vt:lpstr>PowerPoint 演示文稿</vt:lpstr>
      <vt:lpstr>PowerPoint 演示文稿</vt:lpstr>
      <vt:lpstr>PowerPoint 演示文稿</vt:lpstr>
      <vt:lpstr>PowerPoint 演示文稿</vt:lpstr>
      <vt:lpstr>六、标准摩尔燃烧焓</vt:lpstr>
      <vt:lpstr>PowerPoint 演示文稿</vt:lpstr>
      <vt:lpstr>PowerPoint 演示文稿</vt:lpstr>
      <vt:lpstr>PowerPoint 演示文稿</vt:lpstr>
      <vt:lpstr>PowerPoint 演示文稿</vt:lpstr>
      <vt:lpstr>熵的物理意义</vt:lpstr>
      <vt:lpstr>反应自发性的焓判据（不完善）</vt:lpstr>
      <vt:lpstr>反应自发性的熵判据</vt:lpstr>
      <vt:lpstr>反应自发性的熵判据</vt:lpstr>
      <vt:lpstr>纯物质的规定熵</vt:lpstr>
      <vt:lpstr>化学反应熵变的计算</vt:lpstr>
      <vt:lpstr>PowerPoint 演示文稿</vt:lpstr>
      <vt:lpstr>吉布斯能与反应的自发性</vt:lpstr>
      <vt:lpstr>吉布斯能与反应的自发性</vt:lpstr>
      <vt:lpstr>自发反应的吉布斯能判据</vt:lpstr>
      <vt:lpstr>标准摩尔反应吉布斯能变</vt:lpstr>
      <vt:lpstr>反应自发性的判断</vt:lpstr>
      <vt:lpstr>标准生成吉布斯能</vt:lpstr>
      <vt:lpstr>本章小结</vt:lpstr>
      <vt:lpstr>本章小结</vt:lpstr>
      <vt:lpstr>本章小结</vt:lpstr>
      <vt:lpstr>本章小结</vt:lpstr>
      <vt:lpstr>本章小结</vt:lpstr>
      <vt:lpstr>本章小结</vt:lpstr>
      <vt:lpstr>PowerPoint 演示文稿</vt:lpstr>
    </vt:vector>
  </TitlesOfParts>
  <Company>第一军医大学化学教研室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前言</dc:title>
  <dc:creator>dell</dc:creator>
  <cp:lastModifiedBy>China</cp:lastModifiedBy>
  <cp:revision>347</cp:revision>
  <dcterms:created xsi:type="dcterms:W3CDTF">2003-10-09T00:59:02Z</dcterms:created>
  <dcterms:modified xsi:type="dcterms:W3CDTF">2022-10-09T07:28:50Z</dcterms:modified>
</cp:coreProperties>
</file>