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60" r:id="rId1"/>
    <p:sldMasterId id="2147483673" r:id="rId2"/>
  </p:sldMasterIdLst>
  <p:notesMasterIdLst>
    <p:notesMasterId r:id="rId10"/>
  </p:notesMasterIdLst>
  <p:sldIdLst>
    <p:sldId id="278" r:id="rId3"/>
    <p:sldId id="337" r:id="rId4"/>
    <p:sldId id="293" r:id="rId5"/>
    <p:sldId id="330" r:id="rId6"/>
    <p:sldId id="430" r:id="rId7"/>
    <p:sldId id="435" r:id="rId8"/>
    <p:sldId id="34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紫意" initials="陈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83400" autoAdjust="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060FD-19F2-417A-AC6D-62F7EDF9F0A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D3DF-8B29-4BBF-8363-7F1AB70A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看起来好像是一个挺索然无味的学术词语，咀嚼起来没有味道。但是心里好像隐隐约约知道它的重要性，有时候生活中我们好像很容易被情绪左右，被情绪控制影响。这样看起来管理好像确实挺重要的</a:t>
            </a:r>
            <a:r>
              <a:rPr lang="en-US" altLang="zh-CN" dirty="0"/>
              <a:t>~~</a:t>
            </a:r>
            <a:r>
              <a:rPr lang="zh-CN" altLang="en-US" dirty="0"/>
              <a:t>有句话说：情不知所起，一往而深。我先勉为其难的把它套进去这句话里，用情绪来替代这个情，那么怎么一往而深呢，到底有多深呢？</a:t>
            </a:r>
            <a:r>
              <a:rPr lang="en-US" altLang="zh-CN" dirty="0"/>
              <a:t>——</a:t>
            </a:r>
            <a:r>
              <a:rPr lang="zh-CN" altLang="en-US" dirty="0"/>
              <a:t>这就涉及到一堂课的主要目标</a:t>
            </a:r>
            <a:r>
              <a:rPr lang="en-US" altLang="zh-CN" dirty="0"/>
              <a:t>——</a:t>
            </a:r>
            <a:r>
              <a:rPr lang="zh-CN" altLang="en-US" dirty="0"/>
              <a:t>识别你的情绪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D3DF-8B29-4BBF-8363-7F1AB70AADFB}" type="slidenum">
              <a:rPr 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6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2E256F-0C3D-41FD-BCF5-1966745D4689}" type="datetimeFigureOut">
              <a:rPr lang="en-US" smtClean="0">
                <a:solidFill>
                  <a:srgbClr val="191B0E"/>
                </a:solidFill>
              </a:rPr>
              <a:t>9/16/2021</a:t>
            </a:fld>
            <a:endParaRPr lang="en-US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113EC7-26D0-441A-ABDC-FFA5F35937C3}" type="slidenum">
              <a:rPr lang="en-US" smtClean="0">
                <a:solidFill>
                  <a:srgbClr val="191B0E"/>
                </a:solidFill>
              </a:rPr>
              <a:t>‹#›</a:t>
            </a:fld>
            <a:endParaRPr lang="en-US">
              <a:solidFill>
                <a:srgbClr val="191B0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256F-0C3D-41FD-BCF5-1966745D4689}" type="datetimeFigureOut">
              <a:rPr lang="en-US" smtClean="0">
                <a:solidFill>
                  <a:srgbClr val="191B0E"/>
                </a:solidFill>
              </a:rPr>
              <a:t>9/16/2021</a:t>
            </a:fld>
            <a:endParaRPr lang="en-US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3EC7-26D0-441A-ABDC-FFA5F35937C3}" type="slidenum">
              <a:rPr lang="en-US" smtClean="0">
                <a:solidFill>
                  <a:srgbClr val="191B0E"/>
                </a:solidFill>
              </a:rPr>
              <a:t>‹#›</a:t>
            </a:fld>
            <a:endParaRPr lang="en-US">
              <a:solidFill>
                <a:srgbClr val="191B0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2E256F-0C3D-41FD-BCF5-1966745D4689}" type="datetimeFigureOut">
              <a:rPr lang="en-US" smtClean="0">
                <a:solidFill>
                  <a:srgbClr val="EFEDE3"/>
                </a:solidFill>
              </a:rPr>
              <a:t>9/16/2021</a:t>
            </a:fld>
            <a:endParaRPr lang="en-US">
              <a:solidFill>
                <a:srgbClr val="EFEDE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FEDE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113EC7-26D0-441A-ABDC-FFA5F35937C3}" type="slidenum">
              <a:rPr lang="en-US" smtClean="0">
                <a:solidFill>
                  <a:srgbClr val="EFEDE3"/>
                </a:solidFill>
              </a:rPr>
              <a:t>‹#›</a:t>
            </a:fld>
            <a:endParaRPr lang="en-US">
              <a:solidFill>
                <a:srgbClr val="EFEDE3"/>
              </a:solidFill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256F-0C3D-41FD-BCF5-1966745D4689}" type="datetimeFigureOut">
              <a:rPr lang="en-US" smtClean="0">
                <a:solidFill>
                  <a:srgbClr val="191B0E"/>
                </a:solidFill>
              </a:rPr>
              <a:t>9/16/2021</a:t>
            </a:fld>
            <a:endParaRPr lang="en-US">
              <a:solidFill>
                <a:srgbClr val="191B0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91B0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3EC7-26D0-441A-ABDC-FFA5F35937C3}" type="slidenum">
              <a:rPr lang="en-US" smtClean="0">
                <a:solidFill>
                  <a:srgbClr val="191B0E"/>
                </a:solidFill>
              </a:rPr>
              <a:t>‹#›</a:t>
            </a:fld>
            <a:endParaRPr lang="en-US">
              <a:solidFill>
                <a:srgbClr val="191B0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256F-0C3D-41FD-BCF5-1966745D4689}" type="datetimeFigureOut">
              <a:rPr lang="en-US" smtClean="0">
                <a:solidFill>
                  <a:srgbClr val="191B0E"/>
                </a:solidFill>
              </a:rPr>
              <a:t>9/16/2021</a:t>
            </a:fld>
            <a:endParaRPr lang="en-US">
              <a:solidFill>
                <a:srgbClr val="191B0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91B0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3EC7-26D0-441A-ABDC-FFA5F35937C3}" type="slidenum">
              <a:rPr lang="en-US" smtClean="0">
                <a:solidFill>
                  <a:srgbClr val="191B0E"/>
                </a:solidFill>
              </a:rPr>
              <a:t>‹#›</a:t>
            </a:fld>
            <a:endParaRPr lang="en-US">
              <a:solidFill>
                <a:srgbClr val="191B0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256F-0C3D-41FD-BCF5-1966745D4689}" type="datetimeFigureOut">
              <a:rPr lang="en-US" smtClean="0">
                <a:solidFill>
                  <a:srgbClr val="191B0E"/>
                </a:solidFill>
              </a:rPr>
              <a:t>9/16/2021</a:t>
            </a:fld>
            <a:endParaRPr lang="en-US">
              <a:solidFill>
                <a:srgbClr val="191B0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91B0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3EC7-26D0-441A-ABDC-FFA5F35937C3}" type="slidenum">
              <a:rPr lang="en-US" smtClean="0">
                <a:solidFill>
                  <a:srgbClr val="191B0E"/>
                </a:solidFill>
              </a:rPr>
              <a:t>‹#›</a:t>
            </a:fld>
            <a:endParaRPr lang="en-US">
              <a:solidFill>
                <a:srgbClr val="191B0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256F-0C3D-41FD-BCF5-1966745D4689}" type="datetimeFigureOut">
              <a:rPr lang="en-US" smtClean="0">
                <a:solidFill>
                  <a:srgbClr val="191B0E"/>
                </a:solidFill>
              </a:rPr>
              <a:t>9/16/2021</a:t>
            </a:fld>
            <a:endParaRPr lang="en-US">
              <a:solidFill>
                <a:srgbClr val="191B0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91B0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3EC7-26D0-441A-ABDC-FFA5F35937C3}" type="slidenum">
              <a:rPr lang="en-US" smtClean="0">
                <a:solidFill>
                  <a:srgbClr val="191B0E"/>
                </a:solidFill>
              </a:rPr>
              <a:t>‹#›</a:t>
            </a:fld>
            <a:endParaRPr lang="en-US">
              <a:solidFill>
                <a:srgbClr val="191B0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2E256F-0C3D-41FD-BCF5-1966745D4689}" type="datetimeFigureOut">
              <a:rPr lang="en-US" smtClean="0">
                <a:solidFill>
                  <a:srgbClr val="191B0E"/>
                </a:solidFill>
              </a:rPr>
              <a:t>9/16/2021</a:t>
            </a:fld>
            <a:endParaRPr lang="en-US">
              <a:solidFill>
                <a:srgbClr val="191B0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91B0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113EC7-26D0-441A-ABDC-FFA5F35937C3}" type="slidenum">
              <a:rPr lang="en-US" smtClean="0">
                <a:solidFill>
                  <a:srgbClr val="191B0E"/>
                </a:solidFill>
              </a:rPr>
              <a:t>‹#›</a:t>
            </a:fld>
            <a:endParaRPr lang="en-US">
              <a:solidFill>
                <a:srgbClr val="191B0E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2E256F-0C3D-41FD-BCF5-1966745D4689}" type="datetimeFigureOut">
              <a:rPr lang="en-US" smtClean="0">
                <a:solidFill>
                  <a:srgbClr val="191B0E"/>
                </a:solidFill>
              </a:rPr>
              <a:t>9/16/2021</a:t>
            </a:fld>
            <a:endParaRPr lang="en-US">
              <a:solidFill>
                <a:srgbClr val="191B0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91B0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113EC7-26D0-441A-ABDC-FFA5F35937C3}" type="slidenum">
              <a:rPr lang="en-US" smtClean="0">
                <a:solidFill>
                  <a:srgbClr val="191B0E"/>
                </a:solidFill>
              </a:rPr>
              <a:t>‹#›</a:t>
            </a:fld>
            <a:endParaRPr lang="en-US">
              <a:solidFill>
                <a:srgbClr val="191B0E"/>
              </a:solidFill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256F-0C3D-41FD-BCF5-1966745D4689}" type="datetimeFigureOut">
              <a:rPr lang="en-US" smtClean="0">
                <a:solidFill>
                  <a:srgbClr val="191B0E"/>
                </a:solidFill>
              </a:rPr>
              <a:t>9/16/2021</a:t>
            </a:fld>
            <a:endParaRPr lang="en-US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3EC7-26D0-441A-ABDC-FFA5F35937C3}" type="slidenum">
              <a:rPr lang="en-US" smtClean="0">
                <a:solidFill>
                  <a:srgbClr val="191B0E"/>
                </a:solidFill>
              </a:rPr>
              <a:t>‹#›</a:t>
            </a:fld>
            <a:endParaRPr lang="en-US">
              <a:solidFill>
                <a:srgbClr val="191B0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256F-0C3D-41FD-BCF5-1966745D4689}" type="datetimeFigureOut">
              <a:rPr lang="en-US" smtClean="0">
                <a:solidFill>
                  <a:srgbClr val="191B0E"/>
                </a:solidFill>
              </a:rPr>
              <a:t>9/16/2021</a:t>
            </a:fld>
            <a:endParaRPr lang="en-US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3EC7-26D0-441A-ABDC-FFA5F35937C3}" type="slidenum">
              <a:rPr lang="en-US" smtClean="0">
                <a:solidFill>
                  <a:srgbClr val="191B0E"/>
                </a:solidFill>
              </a:rPr>
              <a:t>‹#›</a:t>
            </a:fld>
            <a:endParaRPr lang="en-US">
              <a:solidFill>
                <a:srgbClr val="191B0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72E256F-0C3D-41FD-BCF5-1966745D4689}" type="datetimeFigureOut">
              <a:rPr lang="en-US" smtClean="0">
                <a:solidFill>
                  <a:srgbClr val="191B0E"/>
                </a:solidFill>
              </a:rPr>
              <a:t>9/16/2021</a:t>
            </a:fld>
            <a:endParaRPr lang="en-US">
              <a:solidFill>
                <a:srgbClr val="191B0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191B0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113EC7-26D0-441A-ABDC-FFA5F35937C3}" type="slidenum">
              <a:rPr lang="en-US" smtClean="0">
                <a:solidFill>
                  <a:srgbClr val="191B0E"/>
                </a:solidFill>
              </a:rPr>
              <a:t>‹#›</a:t>
            </a:fld>
            <a:endParaRPr lang="en-US">
              <a:solidFill>
                <a:srgbClr val="191B0E"/>
              </a:solidFill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32664" y="179168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情绪与调节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认识大脑里的特工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E83300-32D6-45E6-8F55-B45C79963C2E}"/>
              </a:ext>
            </a:extLst>
          </p:cNvPr>
          <p:cNvSpPr txBox="1"/>
          <p:nvPr/>
        </p:nvSpPr>
        <p:spPr>
          <a:xfrm>
            <a:off x="5889905" y="5066313"/>
            <a:ext cx="6001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cap="all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心理健康教育与咨询中心   李雪果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8"/>
          <p:cNvSpPr>
            <a:spLocks noChangeArrowheads="1"/>
          </p:cNvSpPr>
          <p:nvPr/>
        </p:nvSpPr>
        <p:spPr bwMode="auto">
          <a:xfrm>
            <a:off x="0" y="0"/>
            <a:ext cx="12192000" cy="723900"/>
          </a:xfrm>
          <a:prstGeom prst="rect">
            <a:avLst/>
          </a:prstGeom>
          <a:solidFill>
            <a:srgbClr val="3D3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194" name="组合 22"/>
          <p:cNvGrpSpPr/>
          <p:nvPr/>
        </p:nvGrpSpPr>
        <p:grpSpPr bwMode="auto">
          <a:xfrm>
            <a:off x="498475" y="-4763"/>
            <a:ext cx="4164013" cy="723901"/>
            <a:chOff x="0" y="0"/>
            <a:chExt cx="4164012" cy="723900"/>
          </a:xfrm>
        </p:grpSpPr>
        <p:sp>
          <p:nvSpPr>
            <p:cNvPr id="8195" name="矩形 20"/>
            <p:cNvSpPr>
              <a:spLocks noChangeArrowheads="1"/>
            </p:cNvSpPr>
            <p:nvPr/>
          </p:nvSpPr>
          <p:spPr bwMode="auto">
            <a:xfrm>
              <a:off x="0" y="0"/>
              <a:ext cx="4164012" cy="723900"/>
            </a:xfrm>
            <a:prstGeom prst="rect">
              <a:avLst/>
            </a:prstGeom>
            <a:solidFill>
              <a:srgbClr val="16A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6" name="矩形 38"/>
            <p:cNvSpPr>
              <a:spLocks noChangeArrowheads="1"/>
            </p:cNvSpPr>
            <p:nvPr/>
          </p:nvSpPr>
          <p:spPr bwMode="auto">
            <a:xfrm>
              <a:off x="0" y="90154"/>
              <a:ext cx="4164012" cy="584775"/>
            </a:xfrm>
            <a:prstGeom prst="rect">
              <a:avLst/>
            </a:prstGeom>
            <a:solidFill>
              <a:srgbClr val="16A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简体" pitchFamily="2" charset="-122"/>
                </a:rPr>
                <a:t>情绪的理论</a:t>
              </a:r>
            </a:p>
          </p:txBody>
        </p:sp>
      </p:grpSp>
      <p:sp>
        <p:nvSpPr>
          <p:cNvPr id="8197" name="矩形 46"/>
          <p:cNvSpPr>
            <a:spLocks noChangeArrowheads="1"/>
          </p:cNvSpPr>
          <p:nvPr/>
        </p:nvSpPr>
        <p:spPr bwMode="auto">
          <a:xfrm>
            <a:off x="0" y="6134100"/>
            <a:ext cx="12192000" cy="723900"/>
          </a:xfrm>
          <a:prstGeom prst="rect">
            <a:avLst/>
          </a:prstGeom>
          <a:solidFill>
            <a:srgbClr val="3D3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574742" y="876671"/>
            <a:ext cx="408774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认知理论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     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“很重要的三角形”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</p:txBody>
      </p:sp>
      <p:sp>
        <p:nvSpPr>
          <p:cNvPr id="10" name="MH_Desc_1"/>
          <p:cNvSpPr>
            <a:spLocks noChangeArrowheads="1"/>
          </p:cNvSpPr>
          <p:nvPr/>
        </p:nvSpPr>
        <p:spPr bwMode="auto">
          <a:xfrm>
            <a:off x="603415" y="2273810"/>
            <a:ext cx="3769516" cy="3516290"/>
          </a:xfrm>
          <a:prstGeom prst="roundRect">
            <a:avLst>
              <a:gd name="adj" fmla="val 8912"/>
            </a:avLst>
          </a:prstGeom>
          <a:solidFill>
            <a:srgbClr val="E8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FFFFFF"/>
                </a:solidFill>
                <a:ea typeface="幼圆" panose="02010509060101010101" pitchFamily="49" charset="-122"/>
              </a:rPr>
              <a:t>    Aaron T. Beck</a:t>
            </a:r>
            <a:r>
              <a:rPr lang="zh-CN" altLang="en-US" sz="2400" b="1" dirty="0">
                <a:solidFill>
                  <a:srgbClr val="FFFFFF"/>
                </a:solidFill>
                <a:ea typeface="幼圆" panose="02010509060101010101" pitchFamily="49" charset="-122"/>
              </a:rPr>
              <a:t>：“不是事件本身影响了我们的情绪和行为，而是我们对事件的看法影响了我们的情绪和行为。”</a:t>
            </a:r>
          </a:p>
        </p:txBody>
      </p:sp>
      <p:sp>
        <p:nvSpPr>
          <p:cNvPr id="11" name="椭圆 1">
            <a:extLst>
              <a:ext uri="{FF2B5EF4-FFF2-40B4-BE49-F238E27FC236}">
                <a16:creationId xmlns:a16="http://schemas.microsoft.com/office/drawing/2014/main" id="{1962776D-96F0-4C1E-A7B6-8292D2B5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021" y="4638997"/>
            <a:ext cx="1347787" cy="631215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情绪</a:t>
            </a:r>
          </a:p>
        </p:txBody>
      </p:sp>
      <p:sp>
        <p:nvSpPr>
          <p:cNvPr id="12" name="椭圆 13">
            <a:extLst>
              <a:ext uri="{FF2B5EF4-FFF2-40B4-BE49-F238E27FC236}">
                <a16:creationId xmlns:a16="http://schemas.microsoft.com/office/drawing/2014/main" id="{347406E6-B618-4C72-ABC4-FE26C0F9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509" y="2135165"/>
            <a:ext cx="1452208" cy="658824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想法</a:t>
            </a:r>
          </a:p>
        </p:txBody>
      </p:sp>
      <p:sp>
        <p:nvSpPr>
          <p:cNvPr id="13" name="椭圆 14">
            <a:extLst>
              <a:ext uri="{FF2B5EF4-FFF2-40B4-BE49-F238E27FC236}">
                <a16:creationId xmlns:a16="http://schemas.microsoft.com/office/drawing/2014/main" id="{2FAEF6E6-B1A8-4C66-A28C-D2CBF0F59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585" y="4657832"/>
            <a:ext cx="1756167" cy="631215"/>
          </a:xfrm>
          <a:prstGeom prst="ellipse">
            <a:avLst/>
          </a:prstGeom>
          <a:noFill/>
          <a:ln w="952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生理</a:t>
            </a:r>
          </a:p>
        </p:txBody>
      </p:sp>
      <p:cxnSp>
        <p:nvCxnSpPr>
          <p:cNvPr id="14" name="直接箭头连接符 9">
            <a:extLst>
              <a:ext uri="{FF2B5EF4-FFF2-40B4-BE49-F238E27FC236}">
                <a16:creationId xmlns:a16="http://schemas.microsoft.com/office/drawing/2014/main" id="{8D6DD00D-A905-47C4-818A-224B8C157A1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91915" y="2803859"/>
            <a:ext cx="1580226" cy="164573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24">
            <a:extLst>
              <a:ext uri="{FF2B5EF4-FFF2-40B4-BE49-F238E27FC236}">
                <a16:creationId xmlns:a16="http://schemas.microsoft.com/office/drawing/2014/main" id="{6949B4AC-F0FA-4F5D-951D-360759DEDD1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13857" y="2983392"/>
            <a:ext cx="1438183" cy="14978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25">
            <a:extLst>
              <a:ext uri="{FF2B5EF4-FFF2-40B4-BE49-F238E27FC236}">
                <a16:creationId xmlns:a16="http://schemas.microsoft.com/office/drawing/2014/main" id="{B2EB7149-FA97-450C-98DA-E7C66572AD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294913" y="3011714"/>
            <a:ext cx="1686758" cy="146955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26">
            <a:extLst>
              <a:ext uri="{FF2B5EF4-FFF2-40B4-BE49-F238E27FC236}">
                <a16:creationId xmlns:a16="http://schemas.microsoft.com/office/drawing/2014/main" id="{D87CD2F3-7E62-4E9D-8840-532137C5B87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447445" y="2873883"/>
            <a:ext cx="1756168" cy="157774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33">
            <a:extLst>
              <a:ext uri="{FF2B5EF4-FFF2-40B4-BE49-F238E27FC236}">
                <a16:creationId xmlns:a16="http://schemas.microsoft.com/office/drawing/2014/main" id="{D9AC88D6-58D6-4F5B-BEA8-14E740D4BF8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67521" y="4853901"/>
            <a:ext cx="2702742" cy="130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34">
            <a:extLst>
              <a:ext uri="{FF2B5EF4-FFF2-40B4-BE49-F238E27FC236}">
                <a16:creationId xmlns:a16="http://schemas.microsoft.com/office/drawing/2014/main" id="{37EAEFE8-4E29-4143-870B-941271CE3CA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438542" y="5056310"/>
            <a:ext cx="265553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9F4E2D4-C513-400D-85D0-4C962209F331}"/>
              </a:ext>
            </a:extLst>
          </p:cNvPr>
          <p:cNvSpPr/>
          <p:nvPr/>
        </p:nvSpPr>
        <p:spPr>
          <a:xfrm>
            <a:off x="6333955" y="2179111"/>
            <a:ext cx="1046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事件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1A8ED19-E122-4B11-9A8F-BAE6FFCDE88B}"/>
              </a:ext>
            </a:extLst>
          </p:cNvPr>
          <p:cNvCxnSpPr>
            <a:cxnSpLocks/>
          </p:cNvCxnSpPr>
          <p:nvPr/>
        </p:nvCxnSpPr>
        <p:spPr bwMode="auto">
          <a:xfrm>
            <a:off x="7182028" y="2405377"/>
            <a:ext cx="7102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utoUpdateAnimBg="0"/>
      <p:bldP spid="10" grpId="1" bldLvl="0" autoUpdateAnimBg="0"/>
      <p:bldP spid="10" grpId="2" bldLvl="0" autoUpdateAnimBg="0"/>
      <p:bldP spid="10" grpId="3" bldLvl="0" autoUpdateAnimBg="0"/>
      <p:bldP spid="10" grpId="4" bldLvl="0" autoUpdateAnimBg="0"/>
      <p:bldP spid="10" grpId="5" bldLvl="0" autoUpdateAnimBg="0"/>
      <p:bldP spid="10" grpId="6" bldLvl="0" autoUpdateAnimBg="0"/>
      <p:bldP spid="10" grpId="7" bldLvl="0" autoUpdateAnimBg="0"/>
      <p:bldP spid="10" grpId="8" bldLvl="0" autoUpdateAnimBg="0"/>
      <p:bldP spid="10" grpId="9" bldLvl="0" autoUpdateAnimBg="0"/>
      <p:bldP spid="10" grpId="10" bldLvl="0" autoUpdateAnimBg="0"/>
      <p:bldP spid="10" grpId="11" bldLvl="0" autoUpdateAnimBg="0"/>
      <p:bldP spid="10" grpId="12" bldLvl="0" autoUpdateAnimBg="0"/>
      <p:bldP spid="10" grpId="13" bldLvl="0" autoUpdateAnimBg="0"/>
      <p:bldP spid="10" grpId="14" bldLvl="0" autoUpdateAnimBg="0"/>
      <p:bldP spid="10" grpId="15" bldLvl="0" autoUpdateAnimBg="0"/>
      <p:bldP spid="10" grpId="16" bldLvl="0" autoUpdateAnimBg="0"/>
      <p:bldP spid="10" grpId="17" bldLvl="0" autoUpdateAnimBg="0"/>
      <p:bldP spid="10" grpId="18" bldLvl="0" autoUpdateAnimBg="0"/>
      <p:bldP spid="10" grpId="19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8"/>
          <p:cNvSpPr>
            <a:spLocks noChangeArrowheads="1"/>
          </p:cNvSpPr>
          <p:nvPr/>
        </p:nvSpPr>
        <p:spPr bwMode="auto">
          <a:xfrm>
            <a:off x="0" y="0"/>
            <a:ext cx="12192000" cy="723900"/>
          </a:xfrm>
          <a:prstGeom prst="rect">
            <a:avLst/>
          </a:prstGeom>
          <a:solidFill>
            <a:srgbClr val="3D3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194" name="组合 22"/>
          <p:cNvGrpSpPr/>
          <p:nvPr/>
        </p:nvGrpSpPr>
        <p:grpSpPr bwMode="auto">
          <a:xfrm>
            <a:off x="498475" y="-4763"/>
            <a:ext cx="4164013" cy="723901"/>
            <a:chOff x="0" y="0"/>
            <a:chExt cx="4164012" cy="723900"/>
          </a:xfrm>
        </p:grpSpPr>
        <p:sp>
          <p:nvSpPr>
            <p:cNvPr id="8195" name="矩形 20"/>
            <p:cNvSpPr>
              <a:spLocks noChangeArrowheads="1"/>
            </p:cNvSpPr>
            <p:nvPr/>
          </p:nvSpPr>
          <p:spPr bwMode="auto">
            <a:xfrm>
              <a:off x="0" y="0"/>
              <a:ext cx="4164012" cy="723900"/>
            </a:xfrm>
            <a:prstGeom prst="rect">
              <a:avLst/>
            </a:prstGeom>
            <a:solidFill>
              <a:srgbClr val="16A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6" name="矩形 38"/>
            <p:cNvSpPr>
              <a:spLocks noChangeArrowheads="1"/>
            </p:cNvSpPr>
            <p:nvPr/>
          </p:nvSpPr>
          <p:spPr bwMode="auto">
            <a:xfrm>
              <a:off x="0" y="90154"/>
              <a:ext cx="4164012" cy="584775"/>
            </a:xfrm>
            <a:prstGeom prst="rect">
              <a:avLst/>
            </a:prstGeom>
            <a:solidFill>
              <a:srgbClr val="16A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简体" pitchFamily="2" charset="-122"/>
                </a:rPr>
                <a:t>情绪的调节</a:t>
              </a:r>
            </a:p>
          </p:txBody>
        </p:sp>
      </p:grpSp>
      <p:sp>
        <p:nvSpPr>
          <p:cNvPr id="8197" name="矩形 46"/>
          <p:cNvSpPr>
            <a:spLocks noChangeArrowheads="1"/>
          </p:cNvSpPr>
          <p:nvPr/>
        </p:nvSpPr>
        <p:spPr bwMode="auto">
          <a:xfrm>
            <a:off x="0" y="6134100"/>
            <a:ext cx="12192000" cy="723900"/>
          </a:xfrm>
          <a:prstGeom prst="rect">
            <a:avLst/>
          </a:prstGeom>
          <a:solidFill>
            <a:srgbClr val="3D3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640143" y="1867314"/>
            <a:ext cx="7087181" cy="335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一、觉察情绪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                   ——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给情绪命名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      随时随地都清楚知道自己处于怎样的情绪状态，能够察觉某种情绪的出现，监视情绪时时刻刻的变化，也能够觉察情绪出现的原因。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     </a:t>
            </a:r>
          </a:p>
        </p:txBody>
      </p:sp>
      <p:pic>
        <p:nvPicPr>
          <p:cNvPr id="9" name="Picture 5" descr="D:\My Documents\My Pictures\读图时代\表情\0409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324" y="2009294"/>
            <a:ext cx="4457204" cy="283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8"/>
          <p:cNvSpPr>
            <a:spLocks noChangeArrowheads="1"/>
          </p:cNvSpPr>
          <p:nvPr/>
        </p:nvSpPr>
        <p:spPr bwMode="auto">
          <a:xfrm>
            <a:off x="0" y="0"/>
            <a:ext cx="12192000" cy="723900"/>
          </a:xfrm>
          <a:prstGeom prst="rect">
            <a:avLst/>
          </a:prstGeom>
          <a:solidFill>
            <a:srgbClr val="3D3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194" name="组合 22"/>
          <p:cNvGrpSpPr/>
          <p:nvPr/>
        </p:nvGrpSpPr>
        <p:grpSpPr bwMode="auto">
          <a:xfrm>
            <a:off x="498475" y="-4763"/>
            <a:ext cx="4164013" cy="723901"/>
            <a:chOff x="0" y="0"/>
            <a:chExt cx="4164012" cy="723900"/>
          </a:xfrm>
        </p:grpSpPr>
        <p:sp>
          <p:nvSpPr>
            <p:cNvPr id="8195" name="矩形 20"/>
            <p:cNvSpPr>
              <a:spLocks noChangeArrowheads="1"/>
            </p:cNvSpPr>
            <p:nvPr/>
          </p:nvSpPr>
          <p:spPr bwMode="auto">
            <a:xfrm>
              <a:off x="0" y="0"/>
              <a:ext cx="4164012" cy="723900"/>
            </a:xfrm>
            <a:prstGeom prst="rect">
              <a:avLst/>
            </a:prstGeom>
            <a:solidFill>
              <a:srgbClr val="16A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6" name="矩形 38"/>
            <p:cNvSpPr>
              <a:spLocks noChangeArrowheads="1"/>
            </p:cNvSpPr>
            <p:nvPr/>
          </p:nvSpPr>
          <p:spPr bwMode="auto">
            <a:xfrm>
              <a:off x="0" y="90154"/>
              <a:ext cx="4164012" cy="584775"/>
            </a:xfrm>
            <a:prstGeom prst="rect">
              <a:avLst/>
            </a:prstGeom>
            <a:solidFill>
              <a:srgbClr val="16A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简体" pitchFamily="2" charset="-122"/>
                </a:rPr>
                <a:t>情绪的调节</a:t>
              </a:r>
            </a:p>
          </p:txBody>
        </p:sp>
      </p:grpSp>
      <p:sp>
        <p:nvSpPr>
          <p:cNvPr id="8197" name="矩形 46"/>
          <p:cNvSpPr>
            <a:spLocks noChangeArrowheads="1"/>
          </p:cNvSpPr>
          <p:nvPr/>
        </p:nvSpPr>
        <p:spPr bwMode="auto">
          <a:xfrm>
            <a:off x="0" y="6134100"/>
            <a:ext cx="12192000" cy="723900"/>
          </a:xfrm>
          <a:prstGeom prst="rect">
            <a:avLst/>
          </a:prstGeom>
          <a:solidFill>
            <a:srgbClr val="3D3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692535" y="1119533"/>
            <a:ext cx="8291667" cy="55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二、悦纳情绪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      除了清楚知道自己处于怎样的情绪状态，还能总是与自己的感觉在一起，接纳自己的情绪状态。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      情绪是一种能量，一旦出现不会凭空消失，需要有效疏解的管道。</a:t>
            </a:r>
            <a:r>
              <a:rPr lang="zh-CN" altLang="en-US" sz="2400" dirty="0">
                <a:solidFill>
                  <a:srgbClr val="806D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既不躲避也不压制，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无条件地接纳，不评判自己的情绪</a:t>
            </a:r>
            <a:r>
              <a:rPr lang="zh-CN" altLang="en-US" sz="2400" dirty="0">
                <a:solidFill>
                  <a:srgbClr val="806D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，不要为它贴任何标签。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806D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无论情绪是什么，都让它自然释放，像第三方一样观察自己的情绪和念头，什么都不用做，就让它释放。</a:t>
            </a:r>
            <a:endParaRPr lang="en-US" altLang="zh-CN" sz="2400" dirty="0">
              <a:solidFill>
                <a:srgbClr val="806D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C2A889-B536-4F38-AA6C-57C529A5FDD6}"/>
              </a:ext>
            </a:extLst>
          </p:cNvPr>
          <p:cNvSpPr/>
          <p:nvPr/>
        </p:nvSpPr>
        <p:spPr>
          <a:xfrm>
            <a:off x="9408375" y="5117522"/>
            <a:ext cx="276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806D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F58BBC-FB9A-49FD-899B-F8C3635E6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922" y="2189335"/>
            <a:ext cx="1931601" cy="283945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8"/>
          <p:cNvSpPr>
            <a:spLocks noChangeArrowheads="1"/>
          </p:cNvSpPr>
          <p:nvPr/>
        </p:nvSpPr>
        <p:spPr bwMode="auto">
          <a:xfrm>
            <a:off x="0" y="0"/>
            <a:ext cx="12192000" cy="723900"/>
          </a:xfrm>
          <a:prstGeom prst="rect">
            <a:avLst/>
          </a:prstGeom>
          <a:solidFill>
            <a:srgbClr val="3D3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194" name="组合 22"/>
          <p:cNvGrpSpPr/>
          <p:nvPr/>
        </p:nvGrpSpPr>
        <p:grpSpPr bwMode="auto">
          <a:xfrm>
            <a:off x="498475" y="-4763"/>
            <a:ext cx="4164013" cy="723901"/>
            <a:chOff x="0" y="0"/>
            <a:chExt cx="4164012" cy="723900"/>
          </a:xfrm>
        </p:grpSpPr>
        <p:sp>
          <p:nvSpPr>
            <p:cNvPr id="8195" name="矩形 20"/>
            <p:cNvSpPr>
              <a:spLocks noChangeArrowheads="1"/>
            </p:cNvSpPr>
            <p:nvPr/>
          </p:nvSpPr>
          <p:spPr bwMode="auto">
            <a:xfrm>
              <a:off x="0" y="0"/>
              <a:ext cx="4164012" cy="723900"/>
            </a:xfrm>
            <a:prstGeom prst="rect">
              <a:avLst/>
            </a:prstGeom>
            <a:solidFill>
              <a:srgbClr val="16A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6" name="矩形 38"/>
            <p:cNvSpPr>
              <a:spLocks noChangeArrowheads="1"/>
            </p:cNvSpPr>
            <p:nvPr/>
          </p:nvSpPr>
          <p:spPr bwMode="auto">
            <a:xfrm>
              <a:off x="0" y="90154"/>
              <a:ext cx="4164012" cy="584775"/>
            </a:xfrm>
            <a:prstGeom prst="rect">
              <a:avLst/>
            </a:prstGeom>
            <a:solidFill>
              <a:srgbClr val="16A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简体" pitchFamily="2" charset="-122"/>
                </a:rPr>
                <a:t>行为的调节</a:t>
              </a:r>
            </a:p>
          </p:txBody>
        </p:sp>
      </p:grpSp>
      <p:sp>
        <p:nvSpPr>
          <p:cNvPr id="8197" name="矩形 46"/>
          <p:cNvSpPr>
            <a:spLocks noChangeArrowheads="1"/>
          </p:cNvSpPr>
          <p:nvPr/>
        </p:nvSpPr>
        <p:spPr bwMode="auto">
          <a:xfrm>
            <a:off x="0" y="6134100"/>
            <a:ext cx="12192000" cy="723900"/>
          </a:xfrm>
          <a:prstGeom prst="rect">
            <a:avLst/>
          </a:prstGeom>
          <a:solidFill>
            <a:srgbClr val="3D3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577126" y="945687"/>
            <a:ext cx="7821149" cy="335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相反行为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每一种情绪都有一种行为驱力，通过相反行为改变这种行为驱力，从而达到改变情绪的目的。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              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90F3BD86-D0F8-4D14-9182-54DF947ED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71911"/>
              </p:ext>
            </p:extLst>
          </p:nvPr>
        </p:nvGraphicFramePr>
        <p:xfrm>
          <a:off x="981021" y="3074368"/>
          <a:ext cx="7013358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900">
                  <a:extLst>
                    <a:ext uri="{9D8B030D-6E8A-4147-A177-3AD203B41FA5}">
                      <a16:colId xmlns:a16="http://schemas.microsoft.com/office/drawing/2014/main" val="3945475760"/>
                    </a:ext>
                  </a:extLst>
                </a:gridCol>
                <a:gridCol w="1717396">
                  <a:extLst>
                    <a:ext uri="{9D8B030D-6E8A-4147-A177-3AD203B41FA5}">
                      <a16:colId xmlns:a16="http://schemas.microsoft.com/office/drawing/2014/main" val="1032977099"/>
                    </a:ext>
                  </a:extLst>
                </a:gridCol>
                <a:gridCol w="4010062">
                  <a:extLst>
                    <a:ext uri="{9D8B030D-6E8A-4147-A177-3AD203B41FA5}">
                      <a16:colId xmlns:a16="http://schemas.microsoft.com/office/drawing/2014/main" val="1102827255"/>
                    </a:ext>
                  </a:extLst>
                </a:gridCol>
              </a:tblGrid>
              <a:tr h="40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行为驱力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相反行为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36625"/>
                  </a:ext>
                </a:extLst>
              </a:tr>
              <a:tr h="40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害怕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逃跑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接近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不回避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4476"/>
                  </a:ext>
                </a:extLst>
              </a:tr>
              <a:tr h="40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攻击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温和的回避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友善对待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16953"/>
                  </a:ext>
                </a:extLst>
              </a:tr>
              <a:tr h="40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悲伤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隔离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保持活力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51509"/>
                  </a:ext>
                </a:extLst>
              </a:tr>
              <a:tr h="4039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愧疚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回避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把秘密告诉可以接受他的人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9997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61A6554-10F9-48D1-9ACF-2D077FD0B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887" y="1970843"/>
            <a:ext cx="3420875" cy="31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210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8"/>
          <p:cNvSpPr>
            <a:spLocks noChangeArrowheads="1"/>
          </p:cNvSpPr>
          <p:nvPr/>
        </p:nvSpPr>
        <p:spPr bwMode="auto">
          <a:xfrm>
            <a:off x="0" y="0"/>
            <a:ext cx="12192000" cy="723900"/>
          </a:xfrm>
          <a:prstGeom prst="rect">
            <a:avLst/>
          </a:prstGeom>
          <a:solidFill>
            <a:srgbClr val="3D3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194" name="组合 22"/>
          <p:cNvGrpSpPr/>
          <p:nvPr/>
        </p:nvGrpSpPr>
        <p:grpSpPr bwMode="auto">
          <a:xfrm>
            <a:off x="498475" y="-4763"/>
            <a:ext cx="4164013" cy="723901"/>
            <a:chOff x="0" y="0"/>
            <a:chExt cx="4164012" cy="723900"/>
          </a:xfrm>
        </p:grpSpPr>
        <p:sp>
          <p:nvSpPr>
            <p:cNvPr id="8195" name="矩形 20"/>
            <p:cNvSpPr>
              <a:spLocks noChangeArrowheads="1"/>
            </p:cNvSpPr>
            <p:nvPr/>
          </p:nvSpPr>
          <p:spPr bwMode="auto">
            <a:xfrm>
              <a:off x="0" y="0"/>
              <a:ext cx="4164012" cy="723900"/>
            </a:xfrm>
            <a:prstGeom prst="rect">
              <a:avLst/>
            </a:prstGeom>
            <a:solidFill>
              <a:srgbClr val="16A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6" name="矩形 38"/>
            <p:cNvSpPr>
              <a:spLocks noChangeArrowheads="1"/>
            </p:cNvSpPr>
            <p:nvPr/>
          </p:nvSpPr>
          <p:spPr bwMode="auto">
            <a:xfrm>
              <a:off x="0" y="90154"/>
              <a:ext cx="4164012" cy="584775"/>
            </a:xfrm>
            <a:prstGeom prst="rect">
              <a:avLst/>
            </a:prstGeom>
            <a:solidFill>
              <a:srgbClr val="16A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简体" pitchFamily="2" charset="-122"/>
                </a:rPr>
                <a:t>生理的调节</a:t>
              </a:r>
            </a:p>
          </p:txBody>
        </p:sp>
      </p:grpSp>
      <p:sp>
        <p:nvSpPr>
          <p:cNvPr id="8197" name="矩形 46"/>
          <p:cNvSpPr>
            <a:spLocks noChangeArrowheads="1"/>
          </p:cNvSpPr>
          <p:nvPr/>
        </p:nvSpPr>
        <p:spPr bwMode="auto">
          <a:xfrm>
            <a:off x="0" y="6134100"/>
            <a:ext cx="12192000" cy="723900"/>
          </a:xfrm>
          <a:prstGeom prst="rect">
            <a:avLst/>
          </a:prstGeom>
          <a:solidFill>
            <a:srgbClr val="3D3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ACC343-D289-490D-987C-2AA9FFF2517A}"/>
              </a:ext>
            </a:extLst>
          </p:cNvPr>
          <p:cNvSpPr/>
          <p:nvPr/>
        </p:nvSpPr>
        <p:spPr>
          <a:xfrm>
            <a:off x="589455" y="1123450"/>
            <a:ext cx="2031325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身体放松练习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正大黑简体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1C081E1-E0BE-45B0-9BA1-6297BD9C1AC0}"/>
              </a:ext>
            </a:extLst>
          </p:cNvPr>
          <p:cNvSpPr txBox="1">
            <a:spLocks/>
          </p:cNvSpPr>
          <p:nvPr/>
        </p:nvSpPr>
        <p:spPr>
          <a:xfrm>
            <a:off x="836457" y="1859441"/>
            <a:ext cx="6125858" cy="4368165"/>
          </a:xfrm>
          <a:prstGeom prst="rect">
            <a:avLst/>
          </a:prstGeom>
        </p:spPr>
        <p:txBody>
          <a:bodyPr wrap="square" lIns="91440" tIns="45720" rIns="91440" bIns="45720" anchor="t"/>
          <a:lstStyle>
            <a:lvl1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2pPr>
            <a:lvl3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3pPr>
            <a:lvl4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4pPr>
            <a:lvl5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pPr marL="342900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腹式呼吸放松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defTabSz="914400">
              <a:lnSpc>
                <a:spcPct val="150000"/>
              </a:lnSpc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双手放在腹部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defTabSz="914400">
              <a:lnSpc>
                <a:spcPct val="150000"/>
              </a:lnSpc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2.通过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鼻子深深吸气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，腹部鼓起来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defTabSz="914400">
              <a:lnSpc>
                <a:spcPct val="150000"/>
              </a:lnSpc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3.缓慢均匀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呼出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气体</a:t>
            </a:r>
          </a:p>
          <a:p>
            <a:pPr marL="342900" lvl="1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kern="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kern="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肌肉放松</a:t>
            </a:r>
          </a:p>
          <a:p>
            <a:pPr lvl="1" defTabSz="914400">
              <a:lnSpc>
                <a:spcPct val="150000"/>
              </a:lnSpc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先把全身肌肉绷紧，然后再放松</a:t>
            </a:r>
          </a:p>
          <a:p>
            <a:pPr lvl="1" defTabSz="914400">
              <a:lnSpc>
                <a:spcPct val="150000"/>
              </a:lnSpc>
            </a:pP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E8B397-FDFC-45DE-8799-25524CAE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454" y="2035845"/>
            <a:ext cx="1869440" cy="20116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C09B71-0F3D-40C5-92F6-1BBBD910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033" y="2043093"/>
            <a:ext cx="2016760" cy="20300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0993109-589F-48DB-A416-04A200C1A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454" y="4253600"/>
            <a:ext cx="2733780" cy="18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079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文本框 2"/>
          <p:cNvSpPr>
            <a:spLocks noChangeArrowheads="1"/>
          </p:cNvSpPr>
          <p:nvPr/>
        </p:nvSpPr>
        <p:spPr bwMode="auto">
          <a:xfrm>
            <a:off x="2701925" y="2652713"/>
            <a:ext cx="7235825" cy="14462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Thank </a:t>
            </a:r>
            <a:r>
              <a:rPr lang="en-US" altLang="zh-CN" sz="8800" b="1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You</a:t>
            </a:r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正大黑简体" pitchFamily="2" charset="-122"/>
              </a:rPr>
              <a:t>！</a:t>
            </a:r>
          </a:p>
        </p:txBody>
      </p:sp>
      <p:sp>
        <p:nvSpPr>
          <p:cNvPr id="98306" name="矩形 44"/>
          <p:cNvSpPr>
            <a:spLocks noChangeArrowheads="1"/>
          </p:cNvSpPr>
          <p:nvPr/>
        </p:nvSpPr>
        <p:spPr bwMode="auto">
          <a:xfrm>
            <a:off x="0" y="0"/>
            <a:ext cx="12192000" cy="552450"/>
          </a:xfrm>
          <a:prstGeom prst="rect">
            <a:avLst/>
          </a:prstGeom>
          <a:solidFill>
            <a:srgbClr val="3D3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8307" name="矩形 45"/>
          <p:cNvSpPr>
            <a:spLocks noChangeArrowheads="1"/>
          </p:cNvSpPr>
          <p:nvPr/>
        </p:nvSpPr>
        <p:spPr bwMode="auto">
          <a:xfrm>
            <a:off x="0" y="6153150"/>
            <a:ext cx="12192000" cy="704850"/>
          </a:xfrm>
          <a:prstGeom prst="rect">
            <a:avLst/>
          </a:prstGeom>
          <a:solidFill>
            <a:srgbClr val="3D3B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867</TotalTime>
  <Words>464</Words>
  <Application>Microsoft Office PowerPoint</Application>
  <PresentationFormat>宽屏</PresentationFormat>
  <Paragraphs>54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Franklin Gothic Book</vt:lpstr>
      <vt:lpstr>Office 主题</vt:lpstr>
      <vt:lpstr>1_裁剪</vt:lpstr>
      <vt:lpstr>情绪与调节           ——认识大脑里的特工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头脑里的特工队</dc:title>
  <dc:creator>陈 紫意</dc:creator>
  <cp:lastModifiedBy>xueguo li</cp:lastModifiedBy>
  <cp:revision>177</cp:revision>
  <dcterms:created xsi:type="dcterms:W3CDTF">2018-05-04T08:51:00Z</dcterms:created>
  <dcterms:modified xsi:type="dcterms:W3CDTF">2021-09-16T09:15:19Z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2052-10.1.0.6159</vt:lpwstr>
  </property>
</Properties>
</file>