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comments/comment3.xml" ContentType="application/vnd.openxmlformats-officedocument.presentationml.comments+xml"/>
  <Override PartName="/ppt/tags/tag3.xml" ContentType="application/vnd.openxmlformats-officedocument.presentationml.tags+xml"/>
  <Override PartName="/ppt/notesSlides/notesSlide3.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5"/>
  </p:handoutMasterIdLst>
  <p:sldIdLst>
    <p:sldId id="261" r:id="rId2"/>
    <p:sldId id="465" r:id="rId3"/>
    <p:sldId id="466" r:id="rId4"/>
    <p:sldId id="268" r:id="rId5"/>
    <p:sldId id="359" r:id="rId6"/>
    <p:sldId id="272" r:id="rId7"/>
    <p:sldId id="461" r:id="rId8"/>
    <p:sldId id="462" r:id="rId9"/>
    <p:sldId id="271" r:id="rId10"/>
    <p:sldId id="312" r:id="rId11"/>
    <p:sldId id="313" r:id="rId12"/>
    <p:sldId id="444" r:id="rId13"/>
    <p:sldId id="433" r:id="rId14"/>
    <p:sldId id="454" r:id="rId15"/>
    <p:sldId id="455" r:id="rId16"/>
    <p:sldId id="470" r:id="rId17"/>
    <p:sldId id="317" r:id="rId18"/>
    <p:sldId id="432" r:id="rId19"/>
    <p:sldId id="316" r:id="rId20"/>
    <p:sldId id="440" r:id="rId21"/>
    <p:sldId id="300" r:id="rId22"/>
    <p:sldId id="468" r:id="rId23"/>
    <p:sldId id="449" r:id="rId24"/>
    <p:sldId id="463" r:id="rId25"/>
    <p:sldId id="446" r:id="rId26"/>
    <p:sldId id="389" r:id="rId27"/>
    <p:sldId id="438" r:id="rId28"/>
    <p:sldId id="437" r:id="rId29"/>
    <p:sldId id="290" r:id="rId30"/>
    <p:sldId id="439" r:id="rId31"/>
    <p:sldId id="322" r:id="rId32"/>
    <p:sldId id="318"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0">
          <p15:clr>
            <a:srgbClr val="A4A3A4"/>
          </p15:clr>
        </p15:guide>
        <p15:guide id="2" pos="3840">
          <p15:clr>
            <a:srgbClr val="A4A3A4"/>
          </p15:clr>
        </p15:guide>
      </p15:sldGuideLst>
    </p:ext>
    <p:ext uri="{505F2C04-C923-438B-8C0F-E0CD2BADF298}">
      <wppc:fontMiss xmlns="" xmlns:wppc="http://www.wps.cn/officeDocument/PresentationCustomData"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SUS" initials="A" lastIdx="0" clrIdx="0"/>
  <p:cmAuthor id="1" name="ning Xiao" initials="nX" lastIdx="39" clrIdx="1">
    <p:extLst>
      <p:ext uri="{19B8F6BF-5375-455C-9EA6-DF929625EA0E}">
        <p15:presenceInfo xmlns:p15="http://schemas.microsoft.com/office/powerpoint/2012/main" userId="ef11fb5607286d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CCA64"/>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28" autoAdjust="0"/>
    <p:restoredTop sz="94660"/>
  </p:normalViewPr>
  <p:slideViewPr>
    <p:cSldViewPr snapToGrid="0">
      <p:cViewPr varScale="1">
        <p:scale>
          <a:sx n="93" d="100"/>
          <a:sy n="93" d="100"/>
        </p:scale>
        <p:origin x="392" y="72"/>
      </p:cViewPr>
      <p:guideLst>
        <p:guide orient="horz" pos="210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24T21:36:46.441" idx="39">
    <p:pos x="10" y="10"/>
    <p:text>你这样做是侮辱我的人格
某某人格很高尚
这个人天生就是这样的性格</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0-24T21:49:25.165" idx="4">
    <p:pos x="10" y="10"/>
    <p:text>看电影的实验</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0-25T23:59:42.234" idx="9">
    <p:pos x="10" y="10"/>
    <p:text>	多巴胺是一种强有力的神经递质，与运动、注意、警觉状态和学习最为有关。
	性格内向的人对多巴胺却是高度的敏感。太多的多巴胺使他们感到刺激太多。性格内向的人，在他们较占优势的神经传导通路上使用的是一种完全不同的神经递质，乙酰胆碱。</p:text>
    <p:extLst>
      <p:ext uri="{C676402C-5697-4E1C-873F-D02D1690AC5C}">
        <p15:threadingInfo xmlns:p15="http://schemas.microsoft.com/office/powerpoint/2012/main" timeZoneBias="-480"/>
      </p:ext>
    </p:extLst>
  </p:cm>
  <p:cm authorId="1" dt="2020-10-26T00:00:13.200" idx="10">
    <p:pos x="146" y="146"/>
    <p:text>内向只是不善于表达，和社交恐惧是两码事，内向的人不害怕和人交往，只是不喜欢过多的与人交往。</p:text>
    <p:extLst>
      <p:ext uri="{C676402C-5697-4E1C-873F-D02D1690AC5C}">
        <p15:threadingInfo xmlns:p15="http://schemas.microsoft.com/office/powerpoint/2012/main" timeZoneBias="-480"/>
      </p:ext>
    </p:extLst>
  </p:cm>
  <p:cm authorId="1" dt="2020-10-26T00:01:01.623" idx="11">
    <p:pos x="146" y="282"/>
    <p:text>除了不善于表达，内向有更多的优点，比如通常认为 内向的人更自律和理智。他们不会容易因为眼前的快乐失去理智，更具有自律性的他们能够为了长期更大的利益，拒绝掉眼前的诱惑。</p:text>
    <p:extLst>
      <p:ext uri="{C676402C-5697-4E1C-873F-D02D1690AC5C}">
        <p15:threadingInfo xmlns:p15="http://schemas.microsoft.com/office/powerpoint/2012/main" timeZoneBias="-480">
          <p15:parentCm authorId="1" idx="10"/>
        </p15:threadingInfo>
      </p:ext>
    </p:extLst>
  </p:cm>
  <p:cm authorId="1" dt="2020-10-26T00:01:40.756" idx="12">
    <p:pos x="146" y="418"/>
    <p:text>思考更深入，喜欢独处，有机会培养特长和爱好</p:text>
    <p:extLst>
      <p:ext uri="{C676402C-5697-4E1C-873F-D02D1690AC5C}">
        <p15:threadingInfo xmlns:p15="http://schemas.microsoft.com/office/powerpoint/2012/main" timeZoneBias="-480">
          <p15:parentCm authorId="1" idx="10"/>
        </p15:threadingInfo>
      </p:ext>
    </p:extLst>
  </p:cm>
  <p:cm authorId="1" dt="2020-10-26T00:02:24.486" idx="13">
    <p:pos x="146" y="554"/>
    <p:text>在真挚的朋友方面，内向的人不比外向的人少。</p:text>
    <p:extLst>
      <p:ext uri="{C676402C-5697-4E1C-873F-D02D1690AC5C}">
        <p15:threadingInfo xmlns:p15="http://schemas.microsoft.com/office/powerpoint/2012/main" timeZoneBias="-480">
          <p15:parentCm authorId="1" idx="10"/>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0-25T23:59:42.234" idx="27">
    <p:pos x="10" y="10"/>
    <p:text>	多巴胺是一种强有力的神经递质，与运动、注意、警觉状态和学习最为有关。
	性格内向的人对多巴胺却是高度的敏感。太多的多巴胺使他们感到刺激太多。性格内向的人，在他们较占优势的神经传导通路上使用的是一种完全不同的神经递质，乙酰胆碱。</p:text>
    <p:extLst>
      <p:ext uri="{C676402C-5697-4E1C-873F-D02D1690AC5C}">
        <p15:threadingInfo xmlns:p15="http://schemas.microsoft.com/office/powerpoint/2012/main" timeZoneBias="-480"/>
      </p:ext>
    </p:extLst>
  </p:cm>
  <p:cm authorId="1" dt="2020-10-26T00:00:13.200" idx="28">
    <p:pos x="146" y="146"/>
    <p:text>内向只是不善于表达，和社交恐惧是两码事，内向的人不害怕和人交往，只是不喜欢过多的与人交往。</p:text>
    <p:extLst>
      <p:ext uri="{C676402C-5697-4E1C-873F-D02D1690AC5C}">
        <p15:threadingInfo xmlns:p15="http://schemas.microsoft.com/office/powerpoint/2012/main" timeZoneBias="-480"/>
      </p:ext>
    </p:extLst>
  </p:cm>
  <p:cm authorId="1" dt="2020-10-26T00:01:01.623" idx="29">
    <p:pos x="146" y="282"/>
    <p:text>除了不善于表达，内向有更多的优点，比如通常认为 内向的人更自律和理智。他们不会容易因为眼前的快乐失去理智，更具有自律性的他们能够为了长期更大的利益，拒绝掉眼前的诱惑。</p:text>
    <p:extLst>
      <p:ext uri="{C676402C-5697-4E1C-873F-D02D1690AC5C}">
        <p15:threadingInfo xmlns:p15="http://schemas.microsoft.com/office/powerpoint/2012/main" timeZoneBias="-480">
          <p15:parentCm authorId="1" idx="28"/>
        </p15:threadingInfo>
      </p:ext>
    </p:extLst>
  </p:cm>
  <p:cm authorId="1" dt="2020-10-26T00:01:40.756" idx="30">
    <p:pos x="146" y="418"/>
    <p:text>思考更深入，喜欢独处，有机会培养特长和爱好</p:text>
    <p:extLst>
      <p:ext uri="{C676402C-5697-4E1C-873F-D02D1690AC5C}">
        <p15:threadingInfo xmlns:p15="http://schemas.microsoft.com/office/powerpoint/2012/main" timeZoneBias="-480">
          <p15:parentCm authorId="1" idx="28"/>
        </p15:threadingInfo>
      </p:ext>
    </p:extLst>
  </p:cm>
  <p:cm authorId="1" dt="2020-10-26T00:02:24.486" idx="31">
    <p:pos x="146" y="554"/>
    <p:text>在真挚的朋友方面，内向的人不比外向的人少。</p:text>
    <p:extLst>
      <p:ext uri="{C676402C-5697-4E1C-873F-D02D1690AC5C}">
        <p15:threadingInfo xmlns:p15="http://schemas.microsoft.com/office/powerpoint/2012/main" timeZoneBias="-480">
          <p15:parentCm authorId="1" idx="28"/>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10-25T23:59:01.601" idx="26">
    <p:pos x="10" y="10"/>
    <p:text>《现在，发现你的优势》一书的作者马库斯·白金汉其实在每次大型演讲前抑制不住地紧张，而且他非常不擅长参加演讲后的就会，但是这并不妨碍他成为非常著名的急着和培训师，他发现经过自己充分准备后，在人数规模较小的群体中演讲，自己会发挥地非常好。他发现，紧张的优势促使他一次次完成了演讲任务，但是他容易焦虑和紧张的天性并未发生巨大的改变。</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10-24T22:35:34.199" idx="7">
    <p:pos x="10" y="10"/>
    <p:text>渐进式、主动性的改变</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10-24T22:34:37.233" idx="6">
    <p:pos x="1079" y="969"/>
    <p:text>面对天性，服从天性，善用天性</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10-24T22:31:49.854" idx="5">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2023/10/23</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20164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2023/10/23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extLst>
      <p:ext uri="{BB962C8B-B14F-4D97-AF65-F5344CB8AC3E}">
        <p14:creationId xmlns:p14="http://schemas.microsoft.com/office/powerpoint/2010/main" val="3105240360"/>
      </p:ext>
    </p:extLst>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205846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697283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43244F4-8239-4FBA-BAF8-1D7BA70E9511}" type="datetimeFigureOut">
              <a:rPr lang="zh-CN" altLang="en-US" smtClean="0"/>
              <a:t>2023/10/23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303B9C-3929-4105-9A36-5366D33C22D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43244F4-8239-4FBA-BAF8-1D7BA70E9511}" type="datetimeFigureOut">
              <a:rPr lang="zh-CN" altLang="en-US" smtClean="0"/>
              <a:t>2023/10/23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303B9C-3929-4105-9A36-5366D33C22D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43244F4-8239-4FBA-BAF8-1D7BA70E9511}" type="datetimeFigureOut">
              <a:rPr lang="zh-CN" altLang="en-US" smtClean="0"/>
              <a:t>2023/10/23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303B9C-3929-4105-9A36-5366D33C22D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43244F4-8239-4FBA-BAF8-1D7BA70E9511}" type="datetimeFigureOut">
              <a:rPr lang="zh-CN" altLang="en-US" smtClean="0"/>
              <a:t>2023/10/23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303B9C-3929-4105-9A36-5366D33C22D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43244F4-8239-4FBA-BAF8-1D7BA70E9511}" type="datetimeFigureOut">
              <a:rPr lang="zh-CN" altLang="en-US" smtClean="0"/>
              <a:t>2023/10/23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303B9C-3929-4105-9A36-5366D33C22D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43244F4-8239-4FBA-BAF8-1D7BA70E9511}" type="datetimeFigureOut">
              <a:rPr lang="zh-CN" altLang="en-US" smtClean="0"/>
              <a:t>2023/10/23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303B9C-3929-4105-9A36-5366D33C22D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43244F4-8239-4FBA-BAF8-1D7BA70E9511}" type="datetimeFigureOut">
              <a:rPr lang="zh-CN" altLang="en-US" smtClean="0"/>
              <a:t>2023/10/23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7303B9C-3929-4105-9A36-5366D33C22D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43244F4-8239-4FBA-BAF8-1D7BA70E9511}" type="datetimeFigureOut">
              <a:rPr lang="zh-CN" altLang="en-US" smtClean="0"/>
              <a:t>2023/10/23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303B9C-3929-4105-9A36-5366D33C22D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3244F4-8239-4FBA-BAF8-1D7BA70E9511}" type="datetimeFigureOut">
              <a:rPr lang="zh-CN" altLang="en-US" smtClean="0"/>
              <a:t>2023/10/23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7303B9C-3929-4105-9A36-5366D33C22D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43244F4-8239-4FBA-BAF8-1D7BA70E9511}" type="datetimeFigureOut">
              <a:rPr lang="zh-CN" altLang="en-US" smtClean="0"/>
              <a:t>2023/10/23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303B9C-3929-4105-9A36-5366D33C22D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43244F4-8239-4FBA-BAF8-1D7BA70E9511}" type="datetimeFigureOut">
              <a:rPr lang="zh-CN" altLang="en-US" smtClean="0"/>
              <a:t>2023/10/23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303B9C-3929-4105-9A36-5366D33C22D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3244F4-8239-4FBA-BAF8-1D7BA70E9511}" type="datetimeFigureOut">
              <a:rPr lang="zh-CN" altLang="en-US" smtClean="0"/>
              <a:t>2023/10/23</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303B9C-3929-4105-9A36-5366D33C22D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1.png"/><Relationship Id="rId7" Type="http://schemas.openxmlformats.org/officeDocument/2006/relationships/image" Target="../media/image4.emf"/><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3.emf"/><Relationship Id="rId5" Type="http://schemas.openxmlformats.org/officeDocument/2006/relationships/image" Target="../media/image2.emf"/><Relationship Id="rId4" Type="http://schemas.microsoft.com/office/2007/relationships/hdphoto" Target="../media/hdphoto1.wdp"/><Relationship Id="rId9" Type="http://schemas.openxmlformats.org/officeDocument/2006/relationships/image" Target="../media/image6.emf"/></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comments" Target="../comments/comment3.xml"/><Relationship Id="rId4" Type="http://schemas.openxmlformats.org/officeDocument/2006/relationships/image" Target="../media/image15.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comments" Target="../comments/comment4.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emf"/><Relationship Id="rId5" Type="http://schemas.microsoft.com/office/2007/relationships/hdphoto" Target="NUL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10.jfif"/></Relationships>
</file>

<file path=ppt/slides/_rels/slide8.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12.jfif"/></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6000"/>
            <a:extLst>
              <a:ext uri="{BEBA8EAE-BF5A-486C-A8C5-ECC9F3942E4B}">
                <a14:imgProps xmlns:a14="http://schemas.microsoft.com/office/drawing/2010/main">
                  <a14:imgLayer r:embed="rId4">
                    <a14:imgEffect>
                      <a14:artisticTexturizer/>
                    </a14:imgEffect>
                    <a14:imgEffect>
                      <a14:brightnessContrast bright="18000"/>
                    </a14:imgEffect>
                    <a14:imgEffect>
                      <a14:colorTemperature colorTemp="5591"/>
                    </a14:imgEffect>
                    <a14:imgEffect>
                      <a14:saturation sat="28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pic>
        <p:nvPicPr>
          <p:cNvPr id="5963" name="图片 5962"/>
          <p:cNvPicPr>
            <a:picLocks noChangeAspect="1"/>
          </p:cNvPicPr>
          <p:nvPr/>
        </p:nvPicPr>
        <p:blipFill>
          <a:blip r:embed="rId5"/>
          <a:stretch>
            <a:fillRect/>
          </a:stretch>
        </p:blipFill>
        <p:spPr>
          <a:xfrm flipH="1" flipV="1">
            <a:off x="10031225" y="-358654"/>
            <a:ext cx="2160777" cy="2796943"/>
          </a:xfrm>
          <a:prstGeom prst="rect">
            <a:avLst/>
          </a:prstGeom>
        </p:spPr>
      </p:pic>
      <p:pic>
        <p:nvPicPr>
          <p:cNvPr id="5964" name="图片 5963"/>
          <p:cNvPicPr>
            <a:picLocks noChangeAspect="1"/>
          </p:cNvPicPr>
          <p:nvPr/>
        </p:nvPicPr>
        <p:blipFill>
          <a:blip r:embed="rId6"/>
          <a:stretch>
            <a:fillRect/>
          </a:stretch>
        </p:blipFill>
        <p:spPr>
          <a:xfrm>
            <a:off x="-1198339" y="4859459"/>
            <a:ext cx="208048" cy="869944"/>
          </a:xfrm>
          <a:prstGeom prst="rect">
            <a:avLst/>
          </a:prstGeom>
        </p:spPr>
      </p:pic>
      <p:pic>
        <p:nvPicPr>
          <p:cNvPr id="5960" name="图片 5959"/>
          <p:cNvPicPr>
            <a:picLocks noChangeAspect="1"/>
          </p:cNvPicPr>
          <p:nvPr/>
        </p:nvPicPr>
        <p:blipFill>
          <a:blip r:embed="rId7"/>
          <a:stretch>
            <a:fillRect/>
          </a:stretch>
        </p:blipFill>
        <p:spPr>
          <a:xfrm flipH="1">
            <a:off x="10758660" y="662105"/>
            <a:ext cx="1063421" cy="683444"/>
          </a:xfrm>
          <a:prstGeom prst="rect">
            <a:avLst/>
          </a:prstGeom>
        </p:spPr>
      </p:pic>
      <p:sp>
        <p:nvSpPr>
          <p:cNvPr id="5968" name="椭圆 5967"/>
          <p:cNvSpPr/>
          <p:nvPr/>
        </p:nvSpPr>
        <p:spPr>
          <a:xfrm>
            <a:off x="7939145" y="2345169"/>
            <a:ext cx="311971" cy="2689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69" name="椭圆 5968"/>
          <p:cNvSpPr/>
          <p:nvPr/>
        </p:nvSpPr>
        <p:spPr>
          <a:xfrm>
            <a:off x="9348351" y="2360673"/>
            <a:ext cx="225375" cy="178133"/>
          </a:xfrm>
          <a:custGeom>
            <a:avLst/>
            <a:gdLst>
              <a:gd name="connsiteX0" fmla="*/ 0 w 225329"/>
              <a:gd name="connsiteY0" fmla="*/ 67551 h 135102"/>
              <a:gd name="connsiteX1" fmla="*/ 112665 w 225329"/>
              <a:gd name="connsiteY1" fmla="*/ 0 h 135102"/>
              <a:gd name="connsiteX2" fmla="*/ 225330 w 225329"/>
              <a:gd name="connsiteY2" fmla="*/ 67551 h 135102"/>
              <a:gd name="connsiteX3" fmla="*/ 112665 w 225329"/>
              <a:gd name="connsiteY3" fmla="*/ 135102 h 135102"/>
              <a:gd name="connsiteX4" fmla="*/ 0 w 225329"/>
              <a:gd name="connsiteY4" fmla="*/ 67551 h 135102"/>
              <a:gd name="connsiteX0-1" fmla="*/ 44 w 225374"/>
              <a:gd name="connsiteY0-2" fmla="*/ 110582 h 178133"/>
              <a:gd name="connsiteX1-3" fmla="*/ 123466 w 225374"/>
              <a:gd name="connsiteY1-4" fmla="*/ 0 h 178133"/>
              <a:gd name="connsiteX2-5" fmla="*/ 225374 w 225374"/>
              <a:gd name="connsiteY2-6" fmla="*/ 110582 h 178133"/>
              <a:gd name="connsiteX3-7" fmla="*/ 112709 w 225374"/>
              <a:gd name="connsiteY3-8" fmla="*/ 178133 h 178133"/>
              <a:gd name="connsiteX4-9" fmla="*/ 44 w 225374"/>
              <a:gd name="connsiteY4-10" fmla="*/ 110582 h 17813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74" h="178133">
                <a:moveTo>
                  <a:pt x="44" y="110582"/>
                </a:moveTo>
                <a:cubicBezTo>
                  <a:pt x="1837" y="80893"/>
                  <a:pt x="61243" y="0"/>
                  <a:pt x="123466" y="0"/>
                </a:cubicBezTo>
                <a:cubicBezTo>
                  <a:pt x="185689" y="0"/>
                  <a:pt x="225374" y="73275"/>
                  <a:pt x="225374" y="110582"/>
                </a:cubicBezTo>
                <a:cubicBezTo>
                  <a:pt x="225374" y="147889"/>
                  <a:pt x="174932" y="178133"/>
                  <a:pt x="112709" y="178133"/>
                </a:cubicBezTo>
                <a:cubicBezTo>
                  <a:pt x="50486" y="178133"/>
                  <a:pt x="-1749" y="140271"/>
                  <a:pt x="44" y="1105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0" name="椭圆 5969"/>
          <p:cNvSpPr/>
          <p:nvPr/>
        </p:nvSpPr>
        <p:spPr>
          <a:xfrm>
            <a:off x="7551868" y="3318141"/>
            <a:ext cx="64547" cy="159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1" name="椭圆 5970"/>
          <p:cNvSpPr/>
          <p:nvPr/>
        </p:nvSpPr>
        <p:spPr>
          <a:xfrm>
            <a:off x="9660368" y="4963030"/>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2" name="椭圆 5971"/>
          <p:cNvSpPr/>
          <p:nvPr/>
        </p:nvSpPr>
        <p:spPr>
          <a:xfrm>
            <a:off x="5475643" y="4832781"/>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3" name="椭圆 5972"/>
          <p:cNvSpPr/>
          <p:nvPr/>
        </p:nvSpPr>
        <p:spPr>
          <a:xfrm>
            <a:off x="5787615" y="2283219"/>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4" name="椭圆 5973"/>
          <p:cNvSpPr/>
          <p:nvPr/>
        </p:nvSpPr>
        <p:spPr>
          <a:xfrm>
            <a:off x="8498542" y="1521578"/>
            <a:ext cx="112269" cy="1936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5" name="椭圆 5974"/>
          <p:cNvSpPr/>
          <p:nvPr/>
        </p:nvSpPr>
        <p:spPr>
          <a:xfrm>
            <a:off x="8810514" y="3746259"/>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6" name="椭圆 5975"/>
          <p:cNvSpPr/>
          <p:nvPr/>
        </p:nvSpPr>
        <p:spPr>
          <a:xfrm>
            <a:off x="11360076" y="4843537"/>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7" name="椭圆 5976"/>
          <p:cNvSpPr/>
          <p:nvPr/>
        </p:nvSpPr>
        <p:spPr>
          <a:xfrm>
            <a:off x="9821732" y="6026879"/>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8" name="椭圆 5977"/>
          <p:cNvSpPr/>
          <p:nvPr/>
        </p:nvSpPr>
        <p:spPr>
          <a:xfrm>
            <a:off x="10143466" y="3476356"/>
            <a:ext cx="151607" cy="144329"/>
          </a:xfrm>
          <a:custGeom>
            <a:avLst/>
            <a:gdLst>
              <a:gd name="connsiteX0" fmla="*/ 0 w 161365"/>
              <a:gd name="connsiteY0" fmla="*/ 60242 h 120484"/>
              <a:gd name="connsiteX1" fmla="*/ 80683 w 161365"/>
              <a:gd name="connsiteY1" fmla="*/ 0 h 120484"/>
              <a:gd name="connsiteX2" fmla="*/ 161366 w 161365"/>
              <a:gd name="connsiteY2" fmla="*/ 60242 h 120484"/>
              <a:gd name="connsiteX3" fmla="*/ 80683 w 161365"/>
              <a:gd name="connsiteY3" fmla="*/ 120484 h 120484"/>
              <a:gd name="connsiteX4" fmla="*/ 0 w 161365"/>
              <a:gd name="connsiteY4" fmla="*/ 60242 h 120484"/>
              <a:gd name="connsiteX0-1" fmla="*/ 1148 w 165968"/>
              <a:gd name="connsiteY0-2" fmla="*/ 60242 h 141999"/>
              <a:gd name="connsiteX1-3" fmla="*/ 81831 w 165968"/>
              <a:gd name="connsiteY1-4" fmla="*/ 0 h 141999"/>
              <a:gd name="connsiteX2-5" fmla="*/ 162514 w 165968"/>
              <a:gd name="connsiteY2-6" fmla="*/ 60242 h 141999"/>
              <a:gd name="connsiteX3-7" fmla="*/ 135619 w 165968"/>
              <a:gd name="connsiteY3-8" fmla="*/ 141999 h 141999"/>
              <a:gd name="connsiteX4-9" fmla="*/ 1148 w 165968"/>
              <a:gd name="connsiteY4-10" fmla="*/ 60242 h 141999"/>
              <a:gd name="connsiteX0-11" fmla="*/ 997 w 151606"/>
              <a:gd name="connsiteY0-12" fmla="*/ 104235 h 144329"/>
              <a:gd name="connsiteX1-13" fmla="*/ 70923 w 151606"/>
              <a:gd name="connsiteY1-14" fmla="*/ 963 h 144329"/>
              <a:gd name="connsiteX2-15" fmla="*/ 151606 w 151606"/>
              <a:gd name="connsiteY2-16" fmla="*/ 61205 h 144329"/>
              <a:gd name="connsiteX3-17" fmla="*/ 124711 w 151606"/>
              <a:gd name="connsiteY3-18" fmla="*/ 142962 h 144329"/>
              <a:gd name="connsiteX4-19" fmla="*/ 997 w 151606"/>
              <a:gd name="connsiteY4-20" fmla="*/ 104235 h 14432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51606" h="144329">
                <a:moveTo>
                  <a:pt x="997" y="104235"/>
                </a:moveTo>
                <a:cubicBezTo>
                  <a:pt x="-7968" y="80569"/>
                  <a:pt x="45822" y="8135"/>
                  <a:pt x="70923" y="963"/>
                </a:cubicBezTo>
                <a:cubicBezTo>
                  <a:pt x="96024" y="-6209"/>
                  <a:pt x="151606" y="27934"/>
                  <a:pt x="151606" y="61205"/>
                </a:cubicBezTo>
                <a:cubicBezTo>
                  <a:pt x="151606" y="94476"/>
                  <a:pt x="149812" y="135790"/>
                  <a:pt x="124711" y="142962"/>
                </a:cubicBezTo>
                <a:cubicBezTo>
                  <a:pt x="99610" y="150134"/>
                  <a:pt x="9962" y="127901"/>
                  <a:pt x="997" y="10423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9" name="椭圆 5978"/>
          <p:cNvSpPr/>
          <p:nvPr/>
        </p:nvSpPr>
        <p:spPr>
          <a:xfrm>
            <a:off x="5066852" y="1928215"/>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0" name="椭圆 5979"/>
          <p:cNvSpPr/>
          <p:nvPr/>
        </p:nvSpPr>
        <p:spPr>
          <a:xfrm>
            <a:off x="2330172" y="4201093"/>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1" name="椭圆 5980"/>
          <p:cNvSpPr/>
          <p:nvPr/>
        </p:nvSpPr>
        <p:spPr>
          <a:xfrm>
            <a:off x="3840482" y="561995"/>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2" name="椭圆 5981"/>
          <p:cNvSpPr/>
          <p:nvPr/>
        </p:nvSpPr>
        <p:spPr>
          <a:xfrm>
            <a:off x="1448044" y="3856848"/>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3" name="椭圆 5982"/>
          <p:cNvSpPr/>
          <p:nvPr/>
        </p:nvSpPr>
        <p:spPr>
          <a:xfrm>
            <a:off x="-90300" y="5040190"/>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4" name="椭圆 5983"/>
          <p:cNvSpPr/>
          <p:nvPr/>
        </p:nvSpPr>
        <p:spPr>
          <a:xfrm>
            <a:off x="221672" y="2490628"/>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5" name="椭圆 5984"/>
          <p:cNvSpPr/>
          <p:nvPr/>
        </p:nvSpPr>
        <p:spPr>
          <a:xfrm>
            <a:off x="7863840" y="5413693"/>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6" name="椭圆 5985"/>
          <p:cNvSpPr/>
          <p:nvPr/>
        </p:nvSpPr>
        <p:spPr>
          <a:xfrm>
            <a:off x="6325498" y="6597035"/>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7" name="椭圆 5986"/>
          <p:cNvSpPr/>
          <p:nvPr/>
        </p:nvSpPr>
        <p:spPr>
          <a:xfrm>
            <a:off x="6637470" y="4047473"/>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8" name="椭圆 5987"/>
          <p:cNvSpPr/>
          <p:nvPr/>
        </p:nvSpPr>
        <p:spPr>
          <a:xfrm>
            <a:off x="6992471" y="1971246"/>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9" name="椭圆 5988"/>
          <p:cNvSpPr/>
          <p:nvPr/>
        </p:nvSpPr>
        <p:spPr>
          <a:xfrm>
            <a:off x="5454082" y="3154521"/>
            <a:ext cx="182927" cy="163620"/>
          </a:xfrm>
          <a:custGeom>
            <a:avLst/>
            <a:gdLst>
              <a:gd name="connsiteX0" fmla="*/ 0 w 161365"/>
              <a:gd name="connsiteY0" fmla="*/ 60242 h 120484"/>
              <a:gd name="connsiteX1" fmla="*/ 80683 w 161365"/>
              <a:gd name="connsiteY1" fmla="*/ 0 h 120484"/>
              <a:gd name="connsiteX2" fmla="*/ 161366 w 161365"/>
              <a:gd name="connsiteY2" fmla="*/ 60242 h 120484"/>
              <a:gd name="connsiteX3" fmla="*/ 80683 w 161365"/>
              <a:gd name="connsiteY3" fmla="*/ 120484 h 120484"/>
              <a:gd name="connsiteX4" fmla="*/ 0 w 161365"/>
              <a:gd name="connsiteY4" fmla="*/ 60242 h 120484"/>
              <a:gd name="connsiteX0-1" fmla="*/ 0 w 182881"/>
              <a:gd name="connsiteY0-2" fmla="*/ 60321 h 120685"/>
              <a:gd name="connsiteX1-3" fmla="*/ 80683 w 182881"/>
              <a:gd name="connsiteY1-4" fmla="*/ 79 h 120685"/>
              <a:gd name="connsiteX2-5" fmla="*/ 182881 w 182881"/>
              <a:gd name="connsiteY2-6" fmla="*/ 71079 h 120685"/>
              <a:gd name="connsiteX3-7" fmla="*/ 80683 w 182881"/>
              <a:gd name="connsiteY3-8" fmla="*/ 120563 h 120685"/>
              <a:gd name="connsiteX4-9" fmla="*/ 0 w 182881"/>
              <a:gd name="connsiteY4-10" fmla="*/ 60321 h 120685"/>
              <a:gd name="connsiteX0-11" fmla="*/ 45 w 182926"/>
              <a:gd name="connsiteY0-12" fmla="*/ 60309 h 163620"/>
              <a:gd name="connsiteX1-13" fmla="*/ 80728 w 182926"/>
              <a:gd name="connsiteY1-14" fmla="*/ 67 h 163620"/>
              <a:gd name="connsiteX2-15" fmla="*/ 182926 w 182926"/>
              <a:gd name="connsiteY2-16" fmla="*/ 71067 h 163620"/>
              <a:gd name="connsiteX3-17" fmla="*/ 91485 w 182926"/>
              <a:gd name="connsiteY3-18" fmla="*/ 163582 h 163620"/>
              <a:gd name="connsiteX4-19" fmla="*/ 45 w 182926"/>
              <a:gd name="connsiteY4-20" fmla="*/ 60309 h 1636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2926" h="163620">
                <a:moveTo>
                  <a:pt x="45" y="60309"/>
                </a:moveTo>
                <a:cubicBezTo>
                  <a:pt x="-1748" y="33057"/>
                  <a:pt x="50248" y="-1726"/>
                  <a:pt x="80728" y="67"/>
                </a:cubicBezTo>
                <a:cubicBezTo>
                  <a:pt x="111208" y="1860"/>
                  <a:pt x="182926" y="37796"/>
                  <a:pt x="182926" y="71067"/>
                </a:cubicBezTo>
                <a:cubicBezTo>
                  <a:pt x="182926" y="104338"/>
                  <a:pt x="121965" y="165375"/>
                  <a:pt x="91485" y="163582"/>
                </a:cubicBezTo>
                <a:cubicBezTo>
                  <a:pt x="61005" y="161789"/>
                  <a:pt x="1838" y="87562"/>
                  <a:pt x="45" y="603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90" name="椭圆 5989"/>
          <p:cNvSpPr/>
          <p:nvPr/>
        </p:nvSpPr>
        <p:spPr>
          <a:xfrm>
            <a:off x="5766100" y="605026"/>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06" name="椭圆 6005"/>
          <p:cNvSpPr/>
          <p:nvPr/>
        </p:nvSpPr>
        <p:spPr>
          <a:xfrm>
            <a:off x="6992471" y="4081400"/>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1491479" y="1780413"/>
            <a:ext cx="10019491" cy="4892675"/>
          </a:xfrm>
          <a:prstGeom prst="rect">
            <a:avLst/>
          </a:prstGeom>
          <a:noFill/>
        </p:spPr>
        <p:txBody>
          <a:bodyPr wrap="square" rtlCol="0">
            <a:spAutoFit/>
          </a:bodyPr>
          <a:lstStyle/>
          <a:p>
            <a:pPr algn="ctr"/>
            <a:r>
              <a:rPr lang="zh-CN" altLang="en-US" sz="5400" b="1" dirty="0">
                <a:latin typeface="微软雅黑" panose="020B0503020204020204" charset="-122"/>
                <a:ea typeface="微软雅黑" panose="020B0503020204020204" charset="-122"/>
              </a:rPr>
              <a:t>大学生人格发展与心理成长</a:t>
            </a:r>
            <a:endParaRPr lang="zh-CN" altLang="en-US" sz="5400" b="1" dirty="0">
              <a:latin typeface="楷体" panose="02010609060101010101" pitchFamily="49" charset="-122"/>
              <a:ea typeface="楷体" panose="02010609060101010101" pitchFamily="49" charset="-122"/>
            </a:endParaRPr>
          </a:p>
          <a:p>
            <a:endParaRPr lang="zh-CN" altLang="en-US" sz="5400" b="1" dirty="0">
              <a:latin typeface="楷体" panose="02010609060101010101" pitchFamily="49" charset="-122"/>
              <a:ea typeface="楷体" panose="02010609060101010101" pitchFamily="49" charset="-122"/>
            </a:endParaRPr>
          </a:p>
          <a:p>
            <a:r>
              <a:rPr lang="en-US" altLang="zh-CN" sz="2400" b="1" dirty="0">
                <a:latin typeface="楷体" panose="02010609060101010101" pitchFamily="49" charset="-122"/>
                <a:ea typeface="楷体" panose="02010609060101010101" pitchFamily="49" charset="-122"/>
              </a:rPr>
              <a:t>                            </a:t>
            </a:r>
            <a:endParaRPr lang="zh-CN" altLang="en-US" sz="2400" b="1" dirty="0">
              <a:latin typeface="楷体" panose="02010609060101010101" pitchFamily="49" charset="-122"/>
              <a:ea typeface="楷体" panose="02010609060101010101" pitchFamily="49" charset="-122"/>
            </a:endParaRPr>
          </a:p>
          <a:p>
            <a:pPr>
              <a:lnSpc>
                <a:spcPct val="150000"/>
              </a:lnSpc>
            </a:pPr>
            <a:r>
              <a:rPr lang="zh-CN" altLang="en-US" sz="2400" b="1" dirty="0">
                <a:latin typeface="楷体" panose="02010609060101010101" pitchFamily="49" charset="-122"/>
                <a:ea typeface="楷体" panose="02010609060101010101" pitchFamily="49" charset="-122"/>
              </a:rPr>
              <a:t>                                心理健康教育与咨询中心 </a:t>
            </a:r>
          </a:p>
          <a:p>
            <a:pPr>
              <a:lnSpc>
                <a:spcPct val="150000"/>
              </a:lnSpc>
            </a:pPr>
            <a:r>
              <a:rPr lang="zh-CN" altLang="en-US" sz="2400" b="1" dirty="0">
                <a:latin typeface="楷体" panose="02010609060101010101" pitchFamily="49" charset="-122"/>
                <a:ea typeface="楷体" panose="02010609060101010101" pitchFamily="49" charset="-122"/>
              </a:rPr>
              <a:t>                                        陈熔宁</a:t>
            </a:r>
            <a:endParaRPr lang="en-US" altLang="zh-CN" sz="5400" b="1" dirty="0">
              <a:latin typeface="楷体" panose="02010609060101010101" pitchFamily="49" charset="-122"/>
              <a:ea typeface="楷体" panose="02010609060101010101" pitchFamily="49" charset="-122"/>
            </a:endParaRPr>
          </a:p>
          <a:p>
            <a:endParaRPr lang="en-US" altLang="zh-CN" sz="5400" b="1" dirty="0">
              <a:latin typeface="楷体" panose="02010609060101010101" pitchFamily="49" charset="-122"/>
              <a:ea typeface="楷体" panose="02010609060101010101" pitchFamily="49" charset="-122"/>
            </a:endParaRPr>
          </a:p>
          <a:p>
            <a:endParaRPr lang="en-US" altLang="zh-CN" sz="5400" dirty="0"/>
          </a:p>
        </p:txBody>
      </p:sp>
      <p:pic>
        <p:nvPicPr>
          <p:cNvPr id="5965" name="图片 5964"/>
          <p:cNvPicPr>
            <a:picLocks noChangeAspect="1"/>
          </p:cNvPicPr>
          <p:nvPr/>
        </p:nvPicPr>
        <p:blipFill>
          <a:blip r:embed="rId8"/>
          <a:stretch>
            <a:fillRect/>
          </a:stretch>
        </p:blipFill>
        <p:spPr>
          <a:xfrm>
            <a:off x="-1198338" y="3338275"/>
            <a:ext cx="4494660" cy="4609263"/>
          </a:xfrm>
          <a:prstGeom prst="rect">
            <a:avLst/>
          </a:prstGeom>
        </p:spPr>
      </p:pic>
      <p:pic>
        <p:nvPicPr>
          <p:cNvPr id="5962" name="图片 5961"/>
          <p:cNvPicPr>
            <a:picLocks noChangeAspect="1"/>
          </p:cNvPicPr>
          <p:nvPr/>
        </p:nvPicPr>
        <p:blipFill>
          <a:blip r:embed="rId9"/>
          <a:stretch>
            <a:fillRect/>
          </a:stretch>
        </p:blipFill>
        <p:spPr>
          <a:xfrm>
            <a:off x="1698505" y="2491803"/>
            <a:ext cx="1189129" cy="1249872"/>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2"/>
          <a:stretch>
            <a:fillRect/>
          </a:stretch>
        </p:blipFill>
        <p:spPr>
          <a:xfrm rot="10800000" flipV="1">
            <a:off x="10299077" y="4407772"/>
            <a:ext cx="1892923" cy="2450228"/>
          </a:xfrm>
          <a:prstGeom prst="rect">
            <a:avLst/>
          </a:prstGeom>
        </p:spPr>
      </p:pic>
      <p:sp>
        <p:nvSpPr>
          <p:cNvPr id="6" name="TextBox 5"/>
          <p:cNvSpPr txBox="1"/>
          <p:nvPr/>
        </p:nvSpPr>
        <p:spPr>
          <a:xfrm>
            <a:off x="510099" y="348796"/>
            <a:ext cx="9324340" cy="1508105"/>
          </a:xfrm>
          <a:prstGeom prst="rect">
            <a:avLst/>
          </a:prstGeom>
          <a:noFill/>
        </p:spPr>
        <p:txBody>
          <a:bodyPr wrap="square" rtlCol="0">
            <a:spAutoFit/>
          </a:bodyPr>
          <a:lstStyle/>
          <a:p>
            <a:pPr marL="457200" indent="-457200">
              <a:lnSpc>
                <a:spcPct val="150000"/>
              </a:lnSpc>
            </a:pPr>
            <a:r>
              <a:rPr lang="zh-CN" altLang="en-US" sz="3200" b="1" dirty="0">
                <a:solidFill>
                  <a:srgbClr val="C00000"/>
                </a:solidFill>
                <a:latin typeface="微软雅黑" panose="020B0503020204020204" charset="-122"/>
                <a:ea typeface="微软雅黑" panose="020B0503020204020204" charset="-122"/>
                <a:sym typeface="+mn-ea"/>
              </a:rPr>
              <a:t>【一对同卵双胞胎的故事】</a:t>
            </a:r>
          </a:p>
          <a:p>
            <a:endParaRPr lang="zh-CN" altLang="en-US" sz="2200" dirty="0">
              <a:latin typeface="楷体" panose="02010609060101010101" pitchFamily="49" charset="-122"/>
              <a:ea typeface="楷体" panose="02010609060101010101" pitchFamily="49" charset="-122"/>
            </a:endParaRPr>
          </a:p>
          <a:p>
            <a:endParaRPr lang="zh-CN" altLang="en-US" sz="2200" dirty="0"/>
          </a:p>
        </p:txBody>
      </p:sp>
      <p:sp>
        <p:nvSpPr>
          <p:cNvPr id="7" name="矩形 6"/>
          <p:cNvSpPr/>
          <p:nvPr/>
        </p:nvSpPr>
        <p:spPr>
          <a:xfrm>
            <a:off x="1135224" y="1451512"/>
            <a:ext cx="9641633" cy="4573560"/>
          </a:xfrm>
          <a:prstGeom prst="rect">
            <a:avLst/>
          </a:prstGeom>
        </p:spPr>
        <p:txBody>
          <a:bodyPr wrap="square">
            <a:spAutoFit/>
          </a:bodyPr>
          <a:lstStyle/>
          <a:p>
            <a:pPr>
              <a:lnSpc>
                <a:spcPct val="130000"/>
              </a:lnSpc>
              <a:spcBef>
                <a:spcPts val="20"/>
              </a:spcBef>
            </a:pPr>
            <a:r>
              <a:rPr lang="zh-CN" altLang="en-US" sz="3200" dirty="0">
                <a:latin typeface="黑体" panose="02010609060101010101" pitchFamily="49" charset="-122"/>
                <a:ea typeface="黑体" panose="02010609060101010101" pitchFamily="49" charset="-122"/>
              </a:rPr>
              <a:t>一对同卵双胞胎自出生起就被分开了</a:t>
            </a:r>
          </a:p>
          <a:p>
            <a:pPr>
              <a:lnSpc>
                <a:spcPct val="130000"/>
              </a:lnSpc>
              <a:spcBef>
                <a:spcPts val="20"/>
              </a:spcBef>
              <a:spcAft>
                <a:spcPts val="0"/>
              </a:spcAft>
            </a:pPr>
            <a:r>
              <a:rPr lang="zh-CN" altLang="en-US" sz="3200" b="1" dirty="0">
                <a:solidFill>
                  <a:srgbClr val="FF0000"/>
                </a:solidFill>
                <a:latin typeface="黑体" panose="02010609060101010101" pitchFamily="49" charset="-122"/>
                <a:ea typeface="黑体" panose="02010609060101010101" pitchFamily="49" charset="-122"/>
              </a:rPr>
              <a:t>奥斯卡：</a:t>
            </a:r>
            <a:r>
              <a:rPr lang="zh-CN" altLang="en-US" sz="3200" dirty="0">
                <a:latin typeface="黑体" panose="02010609060101010101" pitchFamily="49" charset="-122"/>
                <a:ea typeface="黑体" panose="02010609060101010101" pitchFamily="49" charset="-122"/>
              </a:rPr>
              <a:t>被母亲带到德国，由信奉天主教和纳粹主义的外婆抚养；</a:t>
            </a:r>
          </a:p>
          <a:p>
            <a:pPr>
              <a:lnSpc>
                <a:spcPct val="130000"/>
              </a:lnSpc>
              <a:spcBef>
                <a:spcPts val="20"/>
              </a:spcBef>
              <a:spcAft>
                <a:spcPts val="0"/>
              </a:spcAft>
            </a:pPr>
            <a:r>
              <a:rPr lang="zh-CN" altLang="en-US" sz="3200" b="1" dirty="0">
                <a:solidFill>
                  <a:srgbClr val="FF0000"/>
                </a:solidFill>
                <a:latin typeface="黑体" panose="02010609060101010101" pitchFamily="49" charset="-122"/>
                <a:ea typeface="黑体" panose="02010609060101010101" pitchFamily="49" charset="-122"/>
              </a:rPr>
              <a:t>杰克：</a:t>
            </a:r>
            <a:r>
              <a:rPr lang="zh-CN" altLang="en-US" sz="3200" dirty="0">
                <a:latin typeface="黑体" panose="02010609060101010101" pitchFamily="49" charset="-122"/>
                <a:ea typeface="黑体" panose="02010609060101010101" pitchFamily="49" charset="-122"/>
              </a:rPr>
              <a:t>由犹太人父亲抚养，他在青年时期大部分时光是在以色列的一个集体农场度过的。</a:t>
            </a:r>
          </a:p>
          <a:p>
            <a:pPr>
              <a:lnSpc>
                <a:spcPct val="130000"/>
              </a:lnSpc>
              <a:spcBef>
                <a:spcPts val="20"/>
              </a:spcBef>
              <a:spcAft>
                <a:spcPts val="0"/>
              </a:spcAft>
            </a:pPr>
            <a:r>
              <a:rPr lang="zh-CN" altLang="en-US" sz="3200" dirty="0">
                <a:latin typeface="黑体" panose="02010609060101010101" pitchFamily="49" charset="-122"/>
                <a:ea typeface="黑体" panose="02010609060101010101" pitchFamily="49" charset="-122"/>
              </a:rPr>
              <a:t>居住在两地的这一家人</a:t>
            </a:r>
            <a:r>
              <a:rPr lang="zh-CN" altLang="en-US" sz="3200" b="1" dirty="0">
                <a:solidFill>
                  <a:srgbClr val="7030A0"/>
                </a:solidFill>
                <a:latin typeface="黑体" panose="02010609060101010101" pitchFamily="49" charset="-122"/>
                <a:ea typeface="黑体" panose="02010609060101010101" pitchFamily="49" charset="-122"/>
              </a:rPr>
              <a:t>从未通过信，兄弟俩过着截然不同的生活。</a:t>
            </a:r>
          </a:p>
        </p:txBody>
      </p:sp>
    </p:spTree>
    <p:extLst>
      <p:ext uri="{BB962C8B-B14F-4D97-AF65-F5344CB8AC3E}">
        <p14:creationId xmlns:p14="http://schemas.microsoft.com/office/powerpoint/2010/main" val="125223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down)">
                                      <p:cBhvr>
                                        <p:cTn id="10" dur="500"/>
                                        <p:tgtEl>
                                          <p:spTgt spid="7">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down)">
                                      <p:cBhvr>
                                        <p:cTn id="13" dur="500"/>
                                        <p:tgtEl>
                                          <p:spTgt spid="7">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down)">
                                      <p:cBhvr>
                                        <p:cTn id="1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2"/>
          <a:stretch>
            <a:fillRect/>
          </a:stretch>
        </p:blipFill>
        <p:spPr>
          <a:xfrm rot="10800000" flipV="1">
            <a:off x="10299077" y="4407772"/>
            <a:ext cx="1892923" cy="2450228"/>
          </a:xfrm>
          <a:prstGeom prst="rect">
            <a:avLst/>
          </a:prstGeom>
        </p:spPr>
      </p:pic>
      <p:sp>
        <p:nvSpPr>
          <p:cNvPr id="6" name="TextBox 5"/>
          <p:cNvSpPr txBox="1"/>
          <p:nvPr/>
        </p:nvSpPr>
        <p:spPr>
          <a:xfrm>
            <a:off x="510099" y="348796"/>
            <a:ext cx="9324340" cy="1508105"/>
          </a:xfrm>
          <a:prstGeom prst="rect">
            <a:avLst/>
          </a:prstGeom>
          <a:noFill/>
        </p:spPr>
        <p:txBody>
          <a:bodyPr wrap="square" rtlCol="0">
            <a:spAutoFit/>
          </a:bodyPr>
          <a:lstStyle/>
          <a:p>
            <a:pPr marL="457200" indent="-457200">
              <a:lnSpc>
                <a:spcPct val="150000"/>
              </a:lnSpc>
            </a:pPr>
            <a:r>
              <a:rPr lang="zh-CN" altLang="en-US" sz="3200" b="1" dirty="0">
                <a:solidFill>
                  <a:srgbClr val="C00000"/>
                </a:solidFill>
                <a:latin typeface="微软雅黑" panose="020B0503020204020204" charset="-122"/>
                <a:ea typeface="微软雅黑" panose="020B0503020204020204" charset="-122"/>
                <a:sym typeface="+mn-ea"/>
              </a:rPr>
              <a:t>【一对同卵双胞胎的故事】</a:t>
            </a:r>
          </a:p>
          <a:p>
            <a:endParaRPr lang="zh-CN" altLang="en-US" sz="2200" dirty="0">
              <a:latin typeface="楷体" panose="02010609060101010101" pitchFamily="49" charset="-122"/>
              <a:ea typeface="楷体" panose="02010609060101010101" pitchFamily="49" charset="-122"/>
            </a:endParaRPr>
          </a:p>
          <a:p>
            <a:endParaRPr lang="zh-CN" altLang="en-US" sz="2200" dirty="0"/>
          </a:p>
        </p:txBody>
      </p:sp>
      <p:sp>
        <p:nvSpPr>
          <p:cNvPr id="5" name="文本占位符 1"/>
          <p:cNvSpPr txBox="1"/>
          <p:nvPr/>
        </p:nvSpPr>
        <p:spPr>
          <a:xfrm>
            <a:off x="684642" y="1153548"/>
            <a:ext cx="10994813" cy="41148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体型相似；</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都留有短鬓戴金丝边眼镜；</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都喜欢吃辣的食物；都喜欢喝甜酒；</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都喜欢把涂了黄油的土司放在咖啡里；</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都习惯在便前先冲洗厕所；</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甚至乘电梯时都会打喷嚏；</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a:t>
            </a:r>
          </a:p>
        </p:txBody>
      </p:sp>
      <p:pic>
        <p:nvPicPr>
          <p:cNvPr id="8" name="图片 7" descr="图片1"/>
          <p:cNvPicPr>
            <a:picLocks noChangeAspect="1"/>
          </p:cNvPicPr>
          <p:nvPr/>
        </p:nvPicPr>
        <p:blipFill>
          <a:blip r:embed="rId3"/>
          <a:stretch>
            <a:fillRect/>
          </a:stretch>
        </p:blipFill>
        <p:spPr>
          <a:xfrm>
            <a:off x="6564207" y="3927475"/>
            <a:ext cx="5627793" cy="2930525"/>
          </a:xfrm>
          <a:prstGeom prst="rect">
            <a:avLst/>
          </a:prstGeom>
        </p:spPr>
      </p:pic>
    </p:spTree>
    <p:extLst>
      <p:ext uri="{BB962C8B-B14F-4D97-AF65-F5344CB8AC3E}">
        <p14:creationId xmlns:p14="http://schemas.microsoft.com/office/powerpoint/2010/main" val="3516859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 calcmode="lin" valueType="num">
                                      <p:cBhvr additive="base">
                                        <p:cTn id="1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 calcmode="lin" valueType="num">
                                      <p:cBhvr additive="base">
                                        <p:cTn id="2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 calcmode="lin" valueType="num">
                                      <p:cBhvr additive="base">
                                        <p:cTn id="32"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 calcmode="lin" valueType="num">
                                      <p:cBhvr additive="base">
                                        <p:cTn id="36"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2"/>
          <a:stretch>
            <a:fillRect/>
          </a:stretch>
        </p:blipFill>
        <p:spPr>
          <a:xfrm rot="10800000" flipV="1">
            <a:off x="10299077" y="4407772"/>
            <a:ext cx="1892923" cy="2450228"/>
          </a:xfrm>
          <a:prstGeom prst="rect">
            <a:avLst/>
          </a:prstGeom>
        </p:spPr>
      </p:pic>
      <p:sp>
        <p:nvSpPr>
          <p:cNvPr id="8" name="五边形 7"/>
          <p:cNvSpPr/>
          <p:nvPr/>
        </p:nvSpPr>
        <p:spPr>
          <a:xfrm>
            <a:off x="24765" y="333375"/>
            <a:ext cx="3271520" cy="706120"/>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人格的特点</a:t>
            </a:r>
            <a:endParaRPr lang="en-US" altLang="zh-CN" sz="3600" b="1" dirty="0"/>
          </a:p>
        </p:txBody>
      </p:sp>
      <p:sp>
        <p:nvSpPr>
          <p:cNvPr id="18" name="文本框 17"/>
          <p:cNvSpPr txBox="1"/>
          <p:nvPr/>
        </p:nvSpPr>
        <p:spPr>
          <a:xfrm>
            <a:off x="708660" y="1039495"/>
            <a:ext cx="10804525" cy="3571619"/>
          </a:xfrm>
          <a:prstGeom prst="rect">
            <a:avLst/>
          </a:prstGeom>
          <a:noFill/>
        </p:spPr>
        <p:txBody>
          <a:bodyPr wrap="square" rtlCol="0" anchor="t">
            <a:spAutoFit/>
          </a:bodyPr>
          <a:lstStyle/>
          <a:p>
            <a:pPr algn="just">
              <a:lnSpc>
                <a:spcPct val="150000"/>
              </a:lnSpc>
              <a:buClrTx/>
              <a:buSzTx/>
              <a:buFontTx/>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sym typeface="+mn-ea"/>
              </a:rPr>
              <a:t>4</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sym typeface="+mn-ea"/>
              </a:rPr>
              <a:t>）相对稳定性</a:t>
            </a:r>
            <a:endParaRPr lang="zh-CN" altLang="en-US" sz="2800" dirty="0">
              <a:latin typeface="微软雅黑" panose="020B0503020204020204" charset="-122"/>
              <a:ea typeface="微软雅黑" panose="020B0503020204020204" charset="-122"/>
              <a:cs typeface="微软雅黑" panose="020B0503020204020204" charset="-122"/>
              <a:sym typeface="+mn-ea"/>
            </a:endParaRPr>
          </a:p>
          <a:p>
            <a:pPr marL="457200" indent="-457200" algn="just">
              <a:lnSpc>
                <a:spcPct val="150000"/>
              </a:lnSpc>
              <a:buClrTx/>
              <a:buSzTx/>
              <a:buFont typeface="Wingdings" panose="05000000000000000000" charset="0"/>
              <a:buChar char="Ø"/>
            </a:pPr>
            <a:r>
              <a:rPr lang="zh-CN" altLang="en-US" sz="2400" b="1" dirty="0">
                <a:latin typeface="微软雅黑" panose="020B0503020204020204" charset="-122"/>
                <a:ea typeface="微软雅黑" panose="020B0503020204020204" charset="-122"/>
                <a:cs typeface="微软雅黑" panose="020B0503020204020204" charset="-122"/>
                <a:sym typeface="+mn-ea"/>
              </a:rPr>
              <a:t>       </a:t>
            </a:r>
            <a:endParaRPr lang="zh-CN" altLang="en-US" sz="2400" dirty="0">
              <a:latin typeface="微软雅黑" panose="020B0503020204020204" charset="-122"/>
              <a:ea typeface="微软雅黑" panose="020B0503020204020204" charset="-122"/>
              <a:cs typeface="微软雅黑" panose="020B0503020204020204" charset="-122"/>
              <a:sym typeface="+mn-ea"/>
            </a:endParaRPr>
          </a:p>
          <a:p>
            <a:pPr marL="457200" indent="-457200" algn="just" fontAlgn="auto">
              <a:lnSpc>
                <a:spcPct val="150000"/>
              </a:lnSpc>
              <a:spcBef>
                <a:spcPts val="1000"/>
              </a:spcBef>
              <a:buClrTx/>
              <a:buSzTx/>
              <a:buFont typeface="Wingdings" panose="05000000000000000000" charset="0"/>
              <a:buChar char="Ø"/>
            </a:pPr>
            <a:r>
              <a:rPr lang="zh-CN" altLang="en-US" sz="2400" dirty="0">
                <a:latin typeface="微软雅黑" panose="020B0503020204020204" charset="-122"/>
                <a:ea typeface="微软雅黑" panose="020B0503020204020204" charset="-122"/>
                <a:cs typeface="微软雅黑" panose="020B0503020204020204" charset="-122"/>
                <a:sym typeface="+mn-ea"/>
              </a:rPr>
              <a:t>  </a:t>
            </a:r>
            <a:r>
              <a:rPr lang="zh-CN" altLang="en-US" sz="2400" b="1" dirty="0">
                <a:latin typeface="微软雅黑" panose="020B0503020204020204" charset="-122"/>
                <a:ea typeface="微软雅黑" panose="020B0503020204020204" charset="-122"/>
                <a:cs typeface="微软雅黑" panose="020B0503020204020204" charset="-122"/>
                <a:sym typeface="+mn-ea"/>
              </a:rPr>
              <a:t>     </a:t>
            </a:r>
            <a:r>
              <a:rPr lang="zh-CN" altLang="en-US" sz="2400" dirty="0">
                <a:latin typeface="微软雅黑" panose="020B0503020204020204" charset="-122"/>
                <a:ea typeface="微软雅黑" panose="020B0503020204020204" charset="-122"/>
                <a:cs typeface="微软雅黑" panose="020B0503020204020204" charset="-122"/>
                <a:sym typeface="+mn-ea"/>
              </a:rPr>
              <a:t>随着个体神经系统的发育成熟，以及环境的改变，个体的人格特征也可以发生缓慢的变化。重大生活事件，也有可能使一个人人格发生较大改变。</a:t>
            </a:r>
            <a:r>
              <a:rPr lang="zh-CN" altLang="en-US" sz="2400" b="1" dirty="0">
                <a:solidFill>
                  <a:srgbClr val="C00000"/>
                </a:solidFill>
                <a:latin typeface="微软雅黑" panose="020B0503020204020204" charset="-122"/>
                <a:ea typeface="微软雅黑" panose="020B0503020204020204" charset="-122"/>
                <a:cs typeface="微软雅黑" panose="020B0503020204020204" charset="-122"/>
                <a:sym typeface="+mn-ea"/>
              </a:rPr>
              <a:t>在自主意识调控下，个体也能改变、发展自己的个性，后天环境和努力能够调整人格。人格的稳定性不影响人格的可塑性。</a:t>
            </a:r>
            <a:endParaRPr lang="zh-CN" altLang="en-US" sz="2400" dirty="0">
              <a:latin typeface="微软雅黑" panose="020B0503020204020204" charset="-122"/>
              <a:ea typeface="微软雅黑" panose="020B0503020204020204" charset="-122"/>
              <a:cs typeface="微软雅黑" panose="020B0503020204020204" charset="-122"/>
              <a:sym typeface="+mn-ea"/>
            </a:endParaRPr>
          </a:p>
        </p:txBody>
      </p:sp>
    </p:spTree>
    <p:extLst>
      <p:ext uri="{BB962C8B-B14F-4D97-AF65-F5344CB8AC3E}">
        <p14:creationId xmlns:p14="http://schemas.microsoft.com/office/powerpoint/2010/main" val="3769984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2"/>
          <a:stretch>
            <a:fillRect/>
          </a:stretch>
        </p:blipFill>
        <p:spPr>
          <a:xfrm rot="10800000" flipV="1">
            <a:off x="10299077" y="4407772"/>
            <a:ext cx="1892923" cy="2450228"/>
          </a:xfrm>
          <a:prstGeom prst="rect">
            <a:avLst/>
          </a:prstGeom>
        </p:spPr>
      </p:pic>
      <p:sp>
        <p:nvSpPr>
          <p:cNvPr id="8" name="五边形 7"/>
          <p:cNvSpPr/>
          <p:nvPr/>
        </p:nvSpPr>
        <p:spPr>
          <a:xfrm>
            <a:off x="-1" y="457200"/>
            <a:ext cx="4264429" cy="706120"/>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人格的影响因素</a:t>
            </a:r>
          </a:p>
        </p:txBody>
      </p:sp>
      <p:sp>
        <p:nvSpPr>
          <p:cNvPr id="7" name="矩形 6"/>
          <p:cNvSpPr/>
          <p:nvPr/>
        </p:nvSpPr>
        <p:spPr>
          <a:xfrm>
            <a:off x="657443" y="1312384"/>
            <a:ext cx="9641633" cy="829945"/>
          </a:xfrm>
          <a:prstGeom prst="rect">
            <a:avLst/>
          </a:prstGeom>
        </p:spPr>
        <p:txBody>
          <a:bodyPr wrap="square">
            <a:spAutoFit/>
          </a:bodyPr>
          <a:lstStyle/>
          <a:p>
            <a:pPr marL="457200" indent="-457200">
              <a:lnSpc>
                <a:spcPct val="150000"/>
              </a:lnSpc>
              <a:buFont typeface="Wingdings" panose="05000000000000000000" charset="0"/>
              <a:buChar char="Ø"/>
            </a:pPr>
            <a:r>
              <a:rPr lang="zh-CN" altLang="en-US" sz="3200" b="1" dirty="0">
                <a:solidFill>
                  <a:srgbClr val="C00000"/>
                </a:solidFill>
                <a:latin typeface="微软雅黑" panose="020B0503020204020204" charset="-122"/>
                <a:ea typeface="微软雅黑" panose="020B0503020204020204" charset="-122"/>
                <a:cs typeface="微软雅黑" panose="020B0503020204020204" charset="-122"/>
                <a:sym typeface="+mn-ea"/>
              </a:rPr>
              <a:t>由先天获得的遗传素质与后天环境相互作用</a:t>
            </a:r>
            <a:r>
              <a:rPr lang="zh-CN" altLang="en-US" sz="3200" b="1" dirty="0">
                <a:latin typeface="微软雅黑" panose="020B0503020204020204" charset="-122"/>
                <a:ea typeface="微软雅黑" panose="020B0503020204020204" charset="-122"/>
                <a:cs typeface="微软雅黑" panose="020B0503020204020204" charset="-122"/>
                <a:sym typeface="+mn-ea"/>
              </a:rPr>
              <a:t>而形成。</a:t>
            </a:r>
          </a:p>
        </p:txBody>
      </p:sp>
      <p:sp>
        <p:nvSpPr>
          <p:cNvPr id="2" name="文本框 1"/>
          <p:cNvSpPr txBox="1"/>
          <p:nvPr/>
        </p:nvSpPr>
        <p:spPr>
          <a:xfrm>
            <a:off x="3007606" y="2542007"/>
            <a:ext cx="2980144" cy="743986"/>
          </a:xfrm>
          <a:prstGeom prst="rect">
            <a:avLst/>
          </a:prstGeom>
          <a:solidFill>
            <a:schemeClr val="accent2"/>
          </a:solidFill>
        </p:spPr>
        <p:txBody>
          <a:bodyPr wrap="square" rtlCol="0" anchor="t">
            <a:spAutoFit/>
          </a:bodyPr>
          <a:lstStyle/>
          <a:p>
            <a:pPr>
              <a:lnSpc>
                <a:spcPct val="150000"/>
              </a:lnSpc>
            </a:pPr>
            <a:r>
              <a:rPr lang="zh-CN" altLang="en-US" sz="3200" b="1" dirty="0">
                <a:solidFill>
                  <a:schemeClr val="bg1"/>
                </a:solidFill>
                <a:latin typeface="微软雅黑" panose="020B0503020204020204" charset="-122"/>
                <a:ea typeface="微软雅黑" panose="020B0503020204020204" charset="-122"/>
                <a:cs typeface="微软雅黑" panose="020B0503020204020204" charset="-122"/>
                <a:sym typeface="+mn-ea"/>
              </a:rPr>
              <a:t>社会文化因素</a:t>
            </a:r>
          </a:p>
        </p:txBody>
      </p:sp>
      <p:sp>
        <p:nvSpPr>
          <p:cNvPr id="9" name="文本框 8">
            <a:extLst>
              <a:ext uri="{FF2B5EF4-FFF2-40B4-BE49-F238E27FC236}">
                <a16:creationId xmlns:a16="http://schemas.microsoft.com/office/drawing/2014/main" id="{2C7354E3-CD25-42D5-9439-BA8CAE93A947}"/>
              </a:ext>
            </a:extLst>
          </p:cNvPr>
          <p:cNvSpPr txBox="1"/>
          <p:nvPr/>
        </p:nvSpPr>
        <p:spPr>
          <a:xfrm>
            <a:off x="3007606" y="3741257"/>
            <a:ext cx="2980144" cy="743986"/>
          </a:xfrm>
          <a:prstGeom prst="rect">
            <a:avLst/>
          </a:prstGeom>
          <a:solidFill>
            <a:schemeClr val="accent2"/>
          </a:solidFill>
        </p:spPr>
        <p:txBody>
          <a:bodyPr wrap="square" rtlCol="0" anchor="t">
            <a:spAutoFit/>
          </a:bodyPr>
          <a:lstStyle/>
          <a:p>
            <a:pPr>
              <a:lnSpc>
                <a:spcPct val="150000"/>
              </a:lnSpc>
            </a:pPr>
            <a:r>
              <a:rPr lang="zh-CN" altLang="en-US" sz="3200" b="1" dirty="0">
                <a:solidFill>
                  <a:schemeClr val="bg1"/>
                </a:solidFill>
                <a:latin typeface="微软雅黑" panose="020B0503020204020204" charset="-122"/>
                <a:ea typeface="微软雅黑" panose="020B0503020204020204" charset="-122"/>
                <a:cs typeface="微软雅黑" panose="020B0503020204020204" charset="-122"/>
                <a:sym typeface="+mn-ea"/>
              </a:rPr>
              <a:t>家庭环境因素 </a:t>
            </a:r>
          </a:p>
        </p:txBody>
      </p:sp>
      <p:sp>
        <p:nvSpPr>
          <p:cNvPr id="11" name="文本框 10">
            <a:extLst>
              <a:ext uri="{FF2B5EF4-FFF2-40B4-BE49-F238E27FC236}">
                <a16:creationId xmlns:a16="http://schemas.microsoft.com/office/drawing/2014/main" id="{C24D375D-23D1-43AA-8AE8-B7E939DED180}"/>
              </a:ext>
            </a:extLst>
          </p:cNvPr>
          <p:cNvSpPr txBox="1"/>
          <p:nvPr/>
        </p:nvSpPr>
        <p:spPr>
          <a:xfrm>
            <a:off x="3007606" y="4888900"/>
            <a:ext cx="2980144" cy="743986"/>
          </a:xfrm>
          <a:prstGeom prst="rect">
            <a:avLst/>
          </a:prstGeom>
          <a:solidFill>
            <a:schemeClr val="accent2"/>
          </a:solidFill>
        </p:spPr>
        <p:txBody>
          <a:bodyPr wrap="square" rtlCol="0" anchor="t">
            <a:spAutoFit/>
          </a:bodyPr>
          <a:lstStyle/>
          <a:p>
            <a:pPr>
              <a:lnSpc>
                <a:spcPct val="150000"/>
              </a:lnSpc>
            </a:pPr>
            <a:r>
              <a:rPr lang="zh-CN" altLang="en-US" sz="3200" b="1" dirty="0">
                <a:solidFill>
                  <a:schemeClr val="bg1"/>
                </a:solidFill>
                <a:latin typeface="微软雅黑" panose="020B0503020204020204" charset="-122"/>
                <a:ea typeface="微软雅黑" panose="020B0503020204020204" charset="-122"/>
                <a:cs typeface="微软雅黑" panose="020B0503020204020204" charset="-122"/>
                <a:sym typeface="+mn-ea"/>
              </a:rPr>
              <a:t>学校教育因素</a:t>
            </a:r>
          </a:p>
        </p:txBody>
      </p:sp>
    </p:spTree>
    <p:extLst>
      <p:ext uri="{BB962C8B-B14F-4D97-AF65-F5344CB8AC3E}">
        <p14:creationId xmlns:p14="http://schemas.microsoft.com/office/powerpoint/2010/main" val="3868667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2"/>
          <a:stretch>
            <a:fillRect/>
          </a:stretch>
        </p:blipFill>
        <p:spPr>
          <a:xfrm rot="10800000" flipV="1">
            <a:off x="10299077" y="4407772"/>
            <a:ext cx="1892923" cy="2450228"/>
          </a:xfrm>
          <a:prstGeom prst="rect">
            <a:avLst/>
          </a:prstGeom>
        </p:spPr>
      </p:pic>
      <p:sp>
        <p:nvSpPr>
          <p:cNvPr id="8" name="五边形 7"/>
          <p:cNvSpPr/>
          <p:nvPr/>
        </p:nvSpPr>
        <p:spPr>
          <a:xfrm>
            <a:off x="-1" y="457200"/>
            <a:ext cx="4264429" cy="706120"/>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社会文化因素</a:t>
            </a:r>
          </a:p>
        </p:txBody>
      </p:sp>
      <p:sp>
        <p:nvSpPr>
          <p:cNvPr id="7" name="矩形 6"/>
          <p:cNvSpPr/>
          <p:nvPr/>
        </p:nvSpPr>
        <p:spPr>
          <a:xfrm>
            <a:off x="681193" y="1312384"/>
            <a:ext cx="11229757" cy="4067973"/>
          </a:xfrm>
          <a:prstGeom prst="rect">
            <a:avLst/>
          </a:prstGeom>
        </p:spPr>
        <p:txBody>
          <a:bodyPr wrap="square">
            <a:spAutoFit/>
          </a:bodyPr>
          <a:lstStyle/>
          <a:p>
            <a:pPr marL="457200" indent="-457200">
              <a:lnSpc>
                <a:spcPct val="150000"/>
              </a:lnSpc>
              <a:buFont typeface="Wingdings" panose="05000000000000000000" charset="0"/>
              <a:buChar char="Ø"/>
            </a:pPr>
            <a:r>
              <a:rPr lang="zh-CN" altLang="en-US" sz="3200" b="1" dirty="0">
                <a:solidFill>
                  <a:srgbClr val="C00000"/>
                </a:solidFill>
                <a:latin typeface="微软雅黑" panose="020B0503020204020204" charset="-122"/>
                <a:ea typeface="微软雅黑" panose="020B0503020204020204" charset="-122"/>
                <a:sym typeface="+mn-ea"/>
              </a:rPr>
              <a:t>社会文化促进某个群体的人群朝着相似性的方向发展。</a:t>
            </a:r>
            <a:endParaRPr lang="en-US" altLang="zh-CN" sz="3200" b="1" dirty="0">
              <a:solidFill>
                <a:srgbClr val="C00000"/>
              </a:solidFill>
              <a:latin typeface="微软雅黑" panose="020B0503020204020204" charset="-122"/>
              <a:ea typeface="微软雅黑" panose="020B0503020204020204" charset="-122"/>
              <a:sym typeface="+mn-ea"/>
            </a:endParaRPr>
          </a:p>
          <a:p>
            <a:pPr>
              <a:lnSpc>
                <a:spcPct val="150000"/>
              </a:lnSpc>
            </a:pPr>
            <a:endParaRPr lang="en-US" altLang="zh-CN" sz="2800" b="1" dirty="0">
              <a:latin typeface="微软雅黑" panose="020B0503020204020204" charset="-122"/>
              <a:ea typeface="微软雅黑" panose="020B0503020204020204" charset="-122"/>
              <a:sym typeface="+mn-ea"/>
            </a:endParaRPr>
          </a:p>
          <a:p>
            <a:pPr>
              <a:lnSpc>
                <a:spcPct val="150000"/>
              </a:lnSpc>
            </a:pPr>
            <a:r>
              <a:rPr lang="zh-CN" altLang="en-US" sz="2800" b="1" dirty="0">
                <a:latin typeface="微软雅黑" panose="020B0503020204020204" charset="-122"/>
                <a:ea typeface="微软雅黑" panose="020B0503020204020204" charset="-122"/>
                <a:sym typeface="+mn-ea"/>
              </a:rPr>
              <a:t>比如，</a:t>
            </a:r>
            <a:r>
              <a:rPr lang="zh-CN" altLang="zh-CN" sz="2800" b="1" dirty="0">
                <a:latin typeface="微软雅黑" panose="020B0503020204020204" charset="-122"/>
                <a:ea typeface="微软雅黑" panose="020B0503020204020204" charset="-122"/>
              </a:rPr>
              <a:t>德国人严谨、法国人浪漫、英国人绅士、中国人勤劳</a:t>
            </a:r>
            <a:r>
              <a:rPr lang="en-US" altLang="zh-CN" sz="2800" b="1" dirty="0">
                <a:latin typeface="微软雅黑" panose="020B0503020204020204" charset="-122"/>
                <a:ea typeface="微软雅黑" panose="020B0503020204020204" charset="-122"/>
              </a:rPr>
              <a:t>……</a:t>
            </a:r>
          </a:p>
          <a:p>
            <a:pPr>
              <a:lnSpc>
                <a:spcPct val="150000"/>
              </a:lnSpc>
            </a:pPr>
            <a:r>
              <a:rPr lang="zh-CN" altLang="zh-CN" sz="2800" dirty="0">
                <a:latin typeface="微软雅黑" panose="020B0503020204020204" charset="-122"/>
                <a:ea typeface="微软雅黑" panose="020B0503020204020204" charset="-122"/>
              </a:rPr>
              <a:t>比如</a:t>
            </a:r>
            <a:r>
              <a:rPr lang="zh-CN" altLang="en-US" sz="2800" dirty="0">
                <a:latin typeface="微软雅黑" panose="020B0503020204020204" charset="-122"/>
                <a:ea typeface="微软雅黑" panose="020B0503020204020204" charset="-122"/>
              </a:rPr>
              <a:t>，</a:t>
            </a:r>
            <a:r>
              <a:rPr lang="zh-CN" altLang="zh-CN" sz="2800" dirty="0">
                <a:latin typeface="微软雅黑" panose="020B0503020204020204" charset="-122"/>
                <a:ea typeface="微软雅黑" panose="020B0503020204020204" charset="-122"/>
              </a:rPr>
              <a:t>早期传统</a:t>
            </a:r>
            <a:r>
              <a:rPr lang="zh-CN" altLang="en-US" sz="2800" dirty="0">
                <a:latin typeface="微软雅黑" panose="020B0503020204020204" charset="-122"/>
                <a:ea typeface="微软雅黑" panose="020B0503020204020204" charset="-122"/>
              </a:rPr>
              <a:t>的</a:t>
            </a:r>
            <a:r>
              <a:rPr lang="zh-CN" altLang="zh-CN" sz="2800" dirty="0">
                <a:latin typeface="微软雅黑" panose="020B0503020204020204" charset="-122"/>
                <a:ea typeface="微软雅黑" panose="020B0503020204020204" charset="-122"/>
              </a:rPr>
              <a:t>儒家文化强调 </a:t>
            </a:r>
            <a:r>
              <a:rPr lang="en-US" altLang="zh-CN" sz="2800" dirty="0">
                <a:latin typeface="微软雅黑" panose="020B0503020204020204" charset="-122"/>
                <a:ea typeface="微软雅黑" panose="020B0503020204020204" charset="-122"/>
              </a:rPr>
              <a:t>“</a:t>
            </a:r>
            <a:r>
              <a:rPr lang="zh-CN" altLang="zh-CN" sz="2800" dirty="0">
                <a:latin typeface="微软雅黑" panose="020B0503020204020204" charset="-122"/>
                <a:ea typeface="微软雅黑" panose="020B0503020204020204" charset="-122"/>
              </a:rPr>
              <a:t>父为子纲</a:t>
            </a:r>
            <a:r>
              <a:rPr lang="en-US" altLang="zh-CN" sz="2800" dirty="0">
                <a:latin typeface="微软雅黑" panose="020B0503020204020204" charset="-122"/>
                <a:ea typeface="微软雅黑" panose="020B0503020204020204" charset="-122"/>
              </a:rPr>
              <a:t>”“</a:t>
            </a:r>
            <a:r>
              <a:rPr lang="zh-CN" altLang="zh-CN" sz="2800" dirty="0">
                <a:latin typeface="微软雅黑" panose="020B0503020204020204" charset="-122"/>
                <a:ea typeface="微软雅黑" panose="020B0503020204020204" charset="-122"/>
              </a:rPr>
              <a:t>夫为妻纲</a:t>
            </a:r>
            <a:r>
              <a:rPr lang="en-US" altLang="zh-CN" sz="2800" dirty="0">
                <a:latin typeface="微软雅黑" panose="020B0503020204020204" charset="-122"/>
                <a:ea typeface="微软雅黑" panose="020B0503020204020204" charset="-122"/>
              </a:rPr>
              <a:t>”</a:t>
            </a:r>
            <a:r>
              <a:rPr lang="zh-CN" altLang="zh-CN" sz="2800" dirty="0">
                <a:latin typeface="微软雅黑" panose="020B0503020204020204" charset="-122"/>
                <a:ea typeface="微软雅黑" panose="020B0503020204020204" charset="-122"/>
              </a:rPr>
              <a:t>、</a:t>
            </a:r>
            <a:r>
              <a:rPr lang="en-US" altLang="zh-CN" sz="2800" dirty="0">
                <a:latin typeface="微软雅黑" panose="020B0503020204020204" charset="-122"/>
                <a:ea typeface="微软雅黑" panose="020B0503020204020204" charset="-122"/>
              </a:rPr>
              <a:t>“</a:t>
            </a:r>
            <a:r>
              <a:rPr lang="zh-CN" altLang="zh-CN" sz="2800" dirty="0">
                <a:latin typeface="微软雅黑" panose="020B0503020204020204" charset="-122"/>
                <a:ea typeface="微软雅黑" panose="020B0503020204020204" charset="-122"/>
              </a:rPr>
              <a:t>男尊女卑</a:t>
            </a:r>
            <a:r>
              <a:rPr lang="en-US" altLang="zh-CN" sz="2800" dirty="0">
                <a:latin typeface="微软雅黑" panose="020B0503020204020204" charset="-122"/>
                <a:ea typeface="微软雅黑" panose="020B0503020204020204" charset="-122"/>
              </a:rPr>
              <a:t>”</a:t>
            </a:r>
            <a:r>
              <a:rPr lang="zh-CN" altLang="zh-CN" sz="2800" dirty="0">
                <a:latin typeface="微软雅黑" panose="020B0503020204020204" charset="-122"/>
                <a:ea typeface="微软雅黑" panose="020B0503020204020204" charset="-122"/>
              </a:rPr>
              <a:t>，形成女性节制、顺从，男性威严的普遍特征。</a:t>
            </a:r>
          </a:p>
          <a:p>
            <a:pPr marL="457200" indent="-457200">
              <a:lnSpc>
                <a:spcPct val="150000"/>
              </a:lnSpc>
              <a:buFont typeface="Wingdings" panose="05000000000000000000" charset="0"/>
              <a:buChar char="Ø"/>
            </a:pPr>
            <a:endParaRPr lang="zh-CN" altLang="en-US" sz="3200" b="1" dirty="0">
              <a:solidFill>
                <a:srgbClr val="C00000"/>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004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wipe(down)">
                                      <p:cBhvr>
                                        <p:cTn id="7" dur="500"/>
                                        <p:tgtEl>
                                          <p:spTgt spid="7">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wipe(down)">
                                      <p:cBhvr>
                                        <p:cTn id="10"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2"/>
          <a:stretch>
            <a:fillRect/>
          </a:stretch>
        </p:blipFill>
        <p:spPr>
          <a:xfrm rot="10800000" flipV="1">
            <a:off x="10299077" y="4407772"/>
            <a:ext cx="1892923" cy="2450228"/>
          </a:xfrm>
          <a:prstGeom prst="rect">
            <a:avLst/>
          </a:prstGeom>
        </p:spPr>
      </p:pic>
      <p:sp>
        <p:nvSpPr>
          <p:cNvPr id="8" name="五边形 7"/>
          <p:cNvSpPr/>
          <p:nvPr/>
        </p:nvSpPr>
        <p:spPr>
          <a:xfrm>
            <a:off x="-1" y="457200"/>
            <a:ext cx="4264429" cy="706120"/>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人格的影响因素</a:t>
            </a:r>
          </a:p>
        </p:txBody>
      </p:sp>
      <p:sp>
        <p:nvSpPr>
          <p:cNvPr id="7" name="矩形 6"/>
          <p:cNvSpPr/>
          <p:nvPr/>
        </p:nvSpPr>
        <p:spPr>
          <a:xfrm>
            <a:off x="481122" y="1585517"/>
            <a:ext cx="10906546" cy="2221314"/>
          </a:xfrm>
          <a:prstGeom prst="rect">
            <a:avLst/>
          </a:prstGeom>
        </p:spPr>
        <p:txBody>
          <a:bodyPr wrap="square">
            <a:spAutoFit/>
          </a:bodyPr>
          <a:lstStyle/>
          <a:p>
            <a:pPr marL="457200" indent="-457200">
              <a:lnSpc>
                <a:spcPct val="150000"/>
              </a:lnSpc>
              <a:buFont typeface="Wingdings" panose="05000000000000000000" charset="0"/>
              <a:buChar char="Ø"/>
            </a:pPr>
            <a:r>
              <a:rPr lang="zh-CN" altLang="en-US" sz="3200" b="1" dirty="0">
                <a:latin typeface="微软雅黑" panose="020B0503020204020204" charset="-122"/>
                <a:ea typeface="微软雅黑" panose="020B0503020204020204" charset="-122"/>
                <a:sym typeface="+mn-ea"/>
              </a:rPr>
              <a:t>美国加利福尼亚大学教授、心理学家鲍姆令德对父母的教养方式曾进行了为期十年的研究，并将父母的教养方式分为</a:t>
            </a:r>
            <a:r>
              <a:rPr lang="zh-CN" altLang="en-US" sz="3200" b="1" dirty="0">
                <a:solidFill>
                  <a:srgbClr val="FF0000"/>
                </a:solidFill>
                <a:latin typeface="微软雅黑" panose="020B0503020204020204" charset="-122"/>
                <a:ea typeface="微软雅黑" panose="020B0503020204020204" charset="-122"/>
                <a:sym typeface="+mn-ea"/>
              </a:rPr>
              <a:t>权威型、专制型、溺爱型、忽视型</a:t>
            </a:r>
            <a:r>
              <a:rPr lang="zh-CN" altLang="en-US" sz="3200" b="1" dirty="0">
                <a:latin typeface="微软雅黑" panose="020B0503020204020204" charset="-122"/>
                <a:ea typeface="微软雅黑" panose="020B0503020204020204" charset="-122"/>
                <a:sym typeface="+mn-ea"/>
              </a:rPr>
              <a:t>四种类型。</a:t>
            </a:r>
          </a:p>
        </p:txBody>
      </p:sp>
    </p:spTree>
    <p:extLst>
      <p:ext uri="{BB962C8B-B14F-4D97-AF65-F5344CB8AC3E}">
        <p14:creationId xmlns:p14="http://schemas.microsoft.com/office/powerpoint/2010/main" val="1097800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2"/>
          <a:stretch>
            <a:fillRect/>
          </a:stretch>
        </p:blipFill>
        <p:spPr>
          <a:xfrm rot="10800000" flipV="1">
            <a:off x="10299077" y="4407772"/>
            <a:ext cx="1892923" cy="2450228"/>
          </a:xfrm>
          <a:prstGeom prst="rect">
            <a:avLst/>
          </a:prstGeom>
        </p:spPr>
      </p:pic>
      <p:sp>
        <p:nvSpPr>
          <p:cNvPr id="8" name="五边形 7"/>
          <p:cNvSpPr/>
          <p:nvPr/>
        </p:nvSpPr>
        <p:spPr>
          <a:xfrm>
            <a:off x="-1" y="457200"/>
            <a:ext cx="4264429" cy="706120"/>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人格的影响因素</a:t>
            </a:r>
          </a:p>
        </p:txBody>
      </p:sp>
      <p:cxnSp>
        <p:nvCxnSpPr>
          <p:cNvPr id="4" name="直接箭头连接符 3">
            <a:extLst>
              <a:ext uri="{FF2B5EF4-FFF2-40B4-BE49-F238E27FC236}">
                <a16:creationId xmlns:a16="http://schemas.microsoft.com/office/drawing/2014/main" id="{6BD3BCD2-8CC4-4419-E195-E744FD344F11}"/>
              </a:ext>
            </a:extLst>
          </p:cNvPr>
          <p:cNvCxnSpPr>
            <a:cxnSpLocks/>
          </p:cNvCxnSpPr>
          <p:nvPr/>
        </p:nvCxnSpPr>
        <p:spPr>
          <a:xfrm flipV="1">
            <a:off x="3281082" y="3650877"/>
            <a:ext cx="5405718" cy="4706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 name="直接箭头连接符 4">
            <a:extLst>
              <a:ext uri="{FF2B5EF4-FFF2-40B4-BE49-F238E27FC236}">
                <a16:creationId xmlns:a16="http://schemas.microsoft.com/office/drawing/2014/main" id="{3BA9FC04-C3F4-9ED4-B1B5-3E3E07FE7E18}"/>
              </a:ext>
            </a:extLst>
          </p:cNvPr>
          <p:cNvCxnSpPr>
            <a:cxnSpLocks/>
          </p:cNvCxnSpPr>
          <p:nvPr/>
        </p:nvCxnSpPr>
        <p:spPr>
          <a:xfrm flipH="1" flipV="1">
            <a:off x="5732929" y="1736912"/>
            <a:ext cx="49306" cy="392205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 name="文本框 8">
            <a:extLst>
              <a:ext uri="{FF2B5EF4-FFF2-40B4-BE49-F238E27FC236}">
                <a16:creationId xmlns:a16="http://schemas.microsoft.com/office/drawing/2014/main" id="{88F7C138-E6D1-E3D6-6F8F-305F6FB16E82}"/>
              </a:ext>
            </a:extLst>
          </p:cNvPr>
          <p:cNvSpPr txBox="1"/>
          <p:nvPr/>
        </p:nvSpPr>
        <p:spPr>
          <a:xfrm>
            <a:off x="5685864" y="1213692"/>
            <a:ext cx="954107" cy="400110"/>
          </a:xfrm>
          <a:prstGeom prst="rect">
            <a:avLst/>
          </a:prstGeom>
          <a:noFill/>
        </p:spPr>
        <p:txBody>
          <a:bodyPr wrap="none" rtlCol="0">
            <a:spAutoFit/>
          </a:bodyPr>
          <a:lstStyle/>
          <a:p>
            <a:r>
              <a:rPr lang="zh-CN" altLang="en-US" sz="2000" b="1" dirty="0">
                <a:solidFill>
                  <a:srgbClr val="FF0000"/>
                </a:solidFill>
              </a:rPr>
              <a:t>高要求</a:t>
            </a:r>
          </a:p>
        </p:txBody>
      </p:sp>
      <p:sp>
        <p:nvSpPr>
          <p:cNvPr id="10" name="文本框 9">
            <a:extLst>
              <a:ext uri="{FF2B5EF4-FFF2-40B4-BE49-F238E27FC236}">
                <a16:creationId xmlns:a16="http://schemas.microsoft.com/office/drawing/2014/main" id="{2AF96DF3-6D67-E2D1-B1B6-DEA87C365759}"/>
              </a:ext>
            </a:extLst>
          </p:cNvPr>
          <p:cNvSpPr txBox="1"/>
          <p:nvPr/>
        </p:nvSpPr>
        <p:spPr>
          <a:xfrm>
            <a:off x="8749553" y="3597551"/>
            <a:ext cx="954107" cy="400110"/>
          </a:xfrm>
          <a:prstGeom prst="rect">
            <a:avLst/>
          </a:prstGeom>
          <a:noFill/>
        </p:spPr>
        <p:txBody>
          <a:bodyPr wrap="none" rtlCol="0">
            <a:spAutoFit/>
          </a:bodyPr>
          <a:lstStyle/>
          <a:p>
            <a:r>
              <a:rPr lang="zh-CN" altLang="en-US" sz="2000" b="1" dirty="0">
                <a:solidFill>
                  <a:srgbClr val="FF0000"/>
                </a:solidFill>
              </a:rPr>
              <a:t>高反应</a:t>
            </a:r>
          </a:p>
        </p:txBody>
      </p:sp>
      <p:sp>
        <p:nvSpPr>
          <p:cNvPr id="11" name="文本框 10">
            <a:extLst>
              <a:ext uri="{FF2B5EF4-FFF2-40B4-BE49-F238E27FC236}">
                <a16:creationId xmlns:a16="http://schemas.microsoft.com/office/drawing/2014/main" id="{DCE5FCEE-F4BC-FE3C-3C99-1666F970483F}"/>
              </a:ext>
            </a:extLst>
          </p:cNvPr>
          <p:cNvSpPr txBox="1"/>
          <p:nvPr/>
        </p:nvSpPr>
        <p:spPr>
          <a:xfrm>
            <a:off x="4092006" y="2491301"/>
            <a:ext cx="1261884" cy="523220"/>
          </a:xfrm>
          <a:prstGeom prst="rect">
            <a:avLst/>
          </a:prstGeom>
          <a:noFill/>
        </p:spPr>
        <p:txBody>
          <a:bodyPr wrap="none" rtlCol="0">
            <a:spAutoFit/>
          </a:bodyPr>
          <a:lstStyle/>
          <a:p>
            <a:r>
              <a:rPr lang="zh-CN" altLang="en-US" sz="2800" b="1" dirty="0">
                <a:highlight>
                  <a:srgbClr val="FFFF00"/>
                </a:highlight>
              </a:rPr>
              <a:t>专制型</a:t>
            </a:r>
          </a:p>
        </p:txBody>
      </p:sp>
      <p:sp>
        <p:nvSpPr>
          <p:cNvPr id="12" name="文本框 11">
            <a:extLst>
              <a:ext uri="{FF2B5EF4-FFF2-40B4-BE49-F238E27FC236}">
                <a16:creationId xmlns:a16="http://schemas.microsoft.com/office/drawing/2014/main" id="{E3E47B21-8D80-03F0-0023-AC6D5A92D0F7}"/>
              </a:ext>
            </a:extLst>
          </p:cNvPr>
          <p:cNvSpPr txBox="1"/>
          <p:nvPr/>
        </p:nvSpPr>
        <p:spPr>
          <a:xfrm>
            <a:off x="6350427" y="2491301"/>
            <a:ext cx="1261884" cy="523220"/>
          </a:xfrm>
          <a:prstGeom prst="rect">
            <a:avLst/>
          </a:prstGeom>
          <a:noFill/>
        </p:spPr>
        <p:txBody>
          <a:bodyPr wrap="none" rtlCol="0">
            <a:spAutoFit/>
          </a:bodyPr>
          <a:lstStyle/>
          <a:p>
            <a:r>
              <a:rPr lang="zh-CN" altLang="en-US" sz="2800" b="1" dirty="0">
                <a:highlight>
                  <a:srgbClr val="FFFF00"/>
                </a:highlight>
              </a:rPr>
              <a:t>权威型</a:t>
            </a:r>
          </a:p>
        </p:txBody>
      </p:sp>
      <p:sp>
        <p:nvSpPr>
          <p:cNvPr id="13" name="文本框 12">
            <a:extLst>
              <a:ext uri="{FF2B5EF4-FFF2-40B4-BE49-F238E27FC236}">
                <a16:creationId xmlns:a16="http://schemas.microsoft.com/office/drawing/2014/main" id="{E8C91C36-57EB-C309-1B29-D7FFBC377018}"/>
              </a:ext>
            </a:extLst>
          </p:cNvPr>
          <p:cNvSpPr txBox="1"/>
          <p:nvPr/>
        </p:nvSpPr>
        <p:spPr>
          <a:xfrm>
            <a:off x="4173505" y="4437016"/>
            <a:ext cx="1261884" cy="523220"/>
          </a:xfrm>
          <a:prstGeom prst="rect">
            <a:avLst/>
          </a:prstGeom>
          <a:noFill/>
        </p:spPr>
        <p:txBody>
          <a:bodyPr wrap="none" rtlCol="0">
            <a:spAutoFit/>
          </a:bodyPr>
          <a:lstStyle/>
          <a:p>
            <a:r>
              <a:rPr lang="zh-CN" altLang="en-US" sz="2800" b="1" dirty="0">
                <a:highlight>
                  <a:srgbClr val="FFFF00"/>
                </a:highlight>
              </a:rPr>
              <a:t>忽视型</a:t>
            </a:r>
          </a:p>
        </p:txBody>
      </p:sp>
      <p:sp>
        <p:nvSpPr>
          <p:cNvPr id="14" name="文本框 13">
            <a:extLst>
              <a:ext uri="{FF2B5EF4-FFF2-40B4-BE49-F238E27FC236}">
                <a16:creationId xmlns:a16="http://schemas.microsoft.com/office/drawing/2014/main" id="{590C8531-3291-1CCC-FD19-4DC32AD5C3E7}"/>
              </a:ext>
            </a:extLst>
          </p:cNvPr>
          <p:cNvSpPr txBox="1"/>
          <p:nvPr/>
        </p:nvSpPr>
        <p:spPr>
          <a:xfrm>
            <a:off x="6409767" y="4416846"/>
            <a:ext cx="1261884" cy="523220"/>
          </a:xfrm>
          <a:prstGeom prst="rect">
            <a:avLst/>
          </a:prstGeom>
          <a:noFill/>
        </p:spPr>
        <p:txBody>
          <a:bodyPr wrap="none" rtlCol="0">
            <a:spAutoFit/>
          </a:bodyPr>
          <a:lstStyle/>
          <a:p>
            <a:r>
              <a:rPr lang="zh-CN" altLang="en-US" sz="2800" b="1" dirty="0">
                <a:highlight>
                  <a:srgbClr val="FFFF00"/>
                </a:highlight>
              </a:rPr>
              <a:t>溺爱型</a:t>
            </a:r>
          </a:p>
        </p:txBody>
      </p:sp>
    </p:spTree>
    <p:extLst>
      <p:ext uri="{BB962C8B-B14F-4D97-AF65-F5344CB8AC3E}">
        <p14:creationId xmlns:p14="http://schemas.microsoft.com/office/powerpoint/2010/main" val="221130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24765" y="333375"/>
            <a:ext cx="3271520" cy="706120"/>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测一测</a:t>
            </a:r>
          </a:p>
        </p:txBody>
      </p:sp>
      <p:sp>
        <p:nvSpPr>
          <p:cNvPr id="18" name="文本框 17"/>
          <p:cNvSpPr txBox="1"/>
          <p:nvPr/>
        </p:nvSpPr>
        <p:spPr>
          <a:xfrm>
            <a:off x="3583305" y="208915"/>
            <a:ext cx="10309860" cy="1308884"/>
          </a:xfrm>
          <a:prstGeom prst="rect">
            <a:avLst/>
          </a:prstGeom>
          <a:noFill/>
        </p:spPr>
        <p:txBody>
          <a:bodyPr wrap="square" rtlCol="0" anchor="t">
            <a:spAutoFit/>
          </a:bodyPr>
          <a:lstStyle/>
          <a:p>
            <a:pPr algn="just">
              <a:lnSpc>
                <a:spcPct val="150000"/>
              </a:lnSpc>
              <a:buClrTx/>
              <a:buSzTx/>
              <a:buFontTx/>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sym typeface="+mn-ea"/>
              </a:rPr>
              <a:t>现代人格特质理论</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sym typeface="+mn-ea"/>
              </a:rPr>
              <a:t>简版大五人格测评</a:t>
            </a:r>
            <a:endParaRPr lang="en-US" altLang="zh-CN" sz="2800" b="1" dirty="0">
              <a:solidFill>
                <a:srgbClr val="FF0000"/>
              </a:solidFill>
              <a:latin typeface="微软雅黑" panose="020B0503020204020204" charset="-122"/>
              <a:ea typeface="微软雅黑" panose="020B0503020204020204" charset="-122"/>
              <a:cs typeface="微软雅黑" panose="020B0503020204020204" charset="-122"/>
              <a:sym typeface="+mn-ea"/>
            </a:endParaRPr>
          </a:p>
          <a:p>
            <a:pPr algn="just">
              <a:lnSpc>
                <a:spcPct val="150000"/>
              </a:lnSpc>
              <a:buClrTx/>
              <a:buSzTx/>
              <a:buFontTx/>
            </a:pPr>
            <a:endParaRPr lang="en-US" altLang="zh-CN" sz="2800" b="1" dirty="0">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4336415" y="1039495"/>
            <a:ext cx="4942840" cy="6092825"/>
          </a:xfrm>
          <a:prstGeom prst="rect">
            <a:avLst/>
          </a:prstGeom>
          <a:noFill/>
        </p:spPr>
        <p:txBody>
          <a:bodyPr wrap="none" rtlCol="0" anchor="t">
            <a:spAutoFit/>
          </a:bodyPr>
          <a:lstStyle/>
          <a:p>
            <a:pPr algn="just">
              <a:lnSpc>
                <a:spcPct val="150000"/>
              </a:lnSpc>
              <a:buClrTx/>
              <a:buSzTx/>
              <a:buFontTx/>
            </a:pPr>
            <a:r>
              <a:rPr lang="en-US" altLang="zh-CN" sz="2400" b="1" dirty="0">
                <a:latin typeface="微软雅黑" panose="020B0503020204020204" charset="-122"/>
                <a:ea typeface="微软雅黑" panose="020B0503020204020204" charset="-122"/>
                <a:cs typeface="微软雅黑" panose="020B0503020204020204" charset="-122"/>
              </a:rPr>
              <a:t>1</a:t>
            </a:r>
            <a:r>
              <a:rPr lang="zh-CN" altLang="en-US" sz="2400" b="1" dirty="0">
                <a:latin typeface="微软雅黑" panose="020B0503020204020204" charset="-122"/>
                <a:ea typeface="微软雅黑" panose="020B0503020204020204" charset="-122"/>
                <a:cs typeface="微软雅黑" panose="020B0503020204020204" charset="-122"/>
              </a:rPr>
              <a:t>、外向的，精力充沛的</a:t>
            </a:r>
          </a:p>
          <a:p>
            <a:pPr algn="just">
              <a:lnSpc>
                <a:spcPct val="150000"/>
              </a:lnSpc>
              <a:buClrTx/>
              <a:buSzTx/>
              <a:buFontTx/>
            </a:pPr>
            <a:r>
              <a:rPr lang="en-US" altLang="zh-CN" sz="2400" b="1" dirty="0">
                <a:latin typeface="微软雅黑" panose="020B0503020204020204" charset="-122"/>
                <a:ea typeface="微软雅黑" panose="020B0503020204020204" charset="-122"/>
                <a:cs typeface="微软雅黑" panose="020B0503020204020204" charset="-122"/>
                <a:sym typeface="+mn-ea"/>
              </a:rPr>
              <a:t>2</a:t>
            </a:r>
            <a:r>
              <a:rPr lang="zh-CN" altLang="en-US" sz="2400" b="1" dirty="0">
                <a:latin typeface="微软雅黑" panose="020B0503020204020204" charset="-122"/>
                <a:ea typeface="微软雅黑" panose="020B0503020204020204" charset="-122"/>
                <a:cs typeface="微软雅黑" panose="020B0503020204020204" charset="-122"/>
                <a:sym typeface="+mn-ea"/>
              </a:rPr>
              <a:t>、爱批评的，爱争吵的</a:t>
            </a:r>
          </a:p>
          <a:p>
            <a:pPr algn="just">
              <a:lnSpc>
                <a:spcPct val="150000"/>
              </a:lnSpc>
              <a:buClrTx/>
              <a:buSzTx/>
              <a:buFontTx/>
            </a:pPr>
            <a:r>
              <a:rPr lang="en-US" altLang="zh-CN" sz="2400" b="1" dirty="0">
                <a:latin typeface="微软雅黑" panose="020B0503020204020204" charset="-122"/>
                <a:ea typeface="微软雅黑" panose="020B0503020204020204" charset="-122"/>
                <a:cs typeface="微软雅黑" panose="020B0503020204020204" charset="-122"/>
                <a:sym typeface="+mn-ea"/>
              </a:rPr>
              <a:t>3</a:t>
            </a:r>
            <a:r>
              <a:rPr lang="zh-CN" altLang="en-US" sz="2400" b="1" dirty="0">
                <a:latin typeface="微软雅黑" panose="020B0503020204020204" charset="-122"/>
                <a:ea typeface="微软雅黑" panose="020B0503020204020204" charset="-122"/>
                <a:cs typeface="微软雅黑" panose="020B0503020204020204" charset="-122"/>
                <a:sym typeface="+mn-ea"/>
              </a:rPr>
              <a:t>、可信赖的，自律的</a:t>
            </a:r>
          </a:p>
          <a:p>
            <a:pPr algn="just">
              <a:lnSpc>
                <a:spcPct val="150000"/>
              </a:lnSpc>
              <a:buClrTx/>
              <a:buSzTx/>
              <a:buFontTx/>
            </a:pPr>
            <a:r>
              <a:rPr lang="en-US" altLang="zh-CN" sz="2400" b="1" dirty="0">
                <a:latin typeface="微软雅黑" panose="020B0503020204020204" charset="-122"/>
                <a:ea typeface="微软雅黑" panose="020B0503020204020204" charset="-122"/>
                <a:cs typeface="微软雅黑" panose="020B0503020204020204" charset="-122"/>
                <a:sym typeface="+mn-ea"/>
              </a:rPr>
              <a:t>4</a:t>
            </a:r>
            <a:r>
              <a:rPr lang="zh-CN" altLang="en-US" sz="2400" b="1" dirty="0">
                <a:latin typeface="微软雅黑" panose="020B0503020204020204" charset="-122"/>
                <a:ea typeface="微软雅黑" panose="020B0503020204020204" charset="-122"/>
                <a:cs typeface="微软雅黑" panose="020B0503020204020204" charset="-122"/>
                <a:sym typeface="+mn-ea"/>
              </a:rPr>
              <a:t>、忧虑的，易心烦的</a:t>
            </a:r>
          </a:p>
          <a:p>
            <a:pPr algn="just">
              <a:lnSpc>
                <a:spcPct val="150000"/>
              </a:lnSpc>
              <a:buClrTx/>
              <a:buSzTx/>
              <a:buFontTx/>
            </a:pPr>
            <a:r>
              <a:rPr lang="en-US" altLang="zh-CN" sz="2400" b="1" dirty="0">
                <a:latin typeface="微软雅黑" panose="020B0503020204020204" charset="-122"/>
                <a:ea typeface="微软雅黑" panose="020B0503020204020204" charset="-122"/>
                <a:cs typeface="微软雅黑" panose="020B0503020204020204" charset="-122"/>
                <a:sym typeface="+mn-ea"/>
              </a:rPr>
              <a:t>5</a:t>
            </a:r>
            <a:r>
              <a:rPr lang="zh-CN" altLang="en-US" sz="2400" b="1" dirty="0">
                <a:latin typeface="微软雅黑" panose="020B0503020204020204" charset="-122"/>
                <a:ea typeface="微软雅黑" panose="020B0503020204020204" charset="-122"/>
                <a:cs typeface="微软雅黑" panose="020B0503020204020204" charset="-122"/>
                <a:sym typeface="+mn-ea"/>
              </a:rPr>
              <a:t>、易接受新事物的，常有新想法的</a:t>
            </a:r>
          </a:p>
          <a:p>
            <a:pPr algn="just">
              <a:lnSpc>
                <a:spcPct val="150000"/>
              </a:lnSpc>
              <a:buClrTx/>
              <a:buSzTx/>
              <a:buFontTx/>
            </a:pPr>
            <a:r>
              <a:rPr lang="en-US" altLang="zh-CN" sz="2400" b="1" dirty="0">
                <a:latin typeface="微软雅黑" panose="020B0503020204020204" charset="-122"/>
                <a:ea typeface="微软雅黑" panose="020B0503020204020204" charset="-122"/>
                <a:cs typeface="微软雅黑" panose="020B0503020204020204" charset="-122"/>
                <a:sym typeface="+mn-ea"/>
              </a:rPr>
              <a:t>6</a:t>
            </a:r>
            <a:r>
              <a:rPr lang="zh-CN" altLang="en-US" sz="2400" b="1" dirty="0">
                <a:latin typeface="微软雅黑" panose="020B0503020204020204" charset="-122"/>
                <a:ea typeface="微软雅黑" panose="020B0503020204020204" charset="-122"/>
                <a:cs typeface="微软雅黑" panose="020B0503020204020204" charset="-122"/>
                <a:sym typeface="+mn-ea"/>
              </a:rPr>
              <a:t>、内向的，安静的</a:t>
            </a:r>
          </a:p>
          <a:p>
            <a:pPr algn="just">
              <a:lnSpc>
                <a:spcPct val="150000"/>
              </a:lnSpc>
              <a:buClrTx/>
              <a:buSzTx/>
              <a:buFontTx/>
            </a:pPr>
            <a:r>
              <a:rPr lang="en-US" altLang="zh-CN" sz="2400" b="1" dirty="0">
                <a:latin typeface="微软雅黑" panose="020B0503020204020204" charset="-122"/>
                <a:ea typeface="微软雅黑" panose="020B0503020204020204" charset="-122"/>
                <a:cs typeface="微软雅黑" panose="020B0503020204020204" charset="-122"/>
                <a:sym typeface="+mn-ea"/>
              </a:rPr>
              <a:t>7</a:t>
            </a:r>
            <a:r>
              <a:rPr lang="zh-CN" altLang="en-US" sz="2400" b="1" dirty="0">
                <a:latin typeface="微软雅黑" panose="020B0503020204020204" charset="-122"/>
                <a:ea typeface="微软雅黑" panose="020B0503020204020204" charset="-122"/>
                <a:cs typeface="微软雅黑" panose="020B0503020204020204" charset="-122"/>
                <a:sym typeface="+mn-ea"/>
              </a:rPr>
              <a:t>、招人喜爱的，友善的</a:t>
            </a:r>
          </a:p>
          <a:p>
            <a:pPr algn="just">
              <a:lnSpc>
                <a:spcPct val="150000"/>
              </a:lnSpc>
              <a:buClrTx/>
              <a:buSzTx/>
              <a:buFontTx/>
            </a:pPr>
            <a:r>
              <a:rPr lang="en-US" altLang="zh-CN" sz="2400" b="1" dirty="0">
                <a:latin typeface="微软雅黑" panose="020B0503020204020204" charset="-122"/>
                <a:ea typeface="微软雅黑" panose="020B0503020204020204" charset="-122"/>
                <a:cs typeface="微软雅黑" panose="020B0503020204020204" charset="-122"/>
                <a:sym typeface="+mn-ea"/>
              </a:rPr>
              <a:t>8</a:t>
            </a:r>
            <a:r>
              <a:rPr lang="zh-CN" altLang="en-US" sz="2400" b="1" dirty="0">
                <a:latin typeface="微软雅黑" panose="020B0503020204020204" charset="-122"/>
                <a:ea typeface="微软雅黑" panose="020B0503020204020204" charset="-122"/>
                <a:cs typeface="微软雅黑" panose="020B0503020204020204" charset="-122"/>
                <a:sym typeface="+mn-ea"/>
              </a:rPr>
              <a:t>、条理性差的，粗心的</a:t>
            </a:r>
          </a:p>
          <a:p>
            <a:pPr algn="just">
              <a:lnSpc>
                <a:spcPct val="150000"/>
              </a:lnSpc>
              <a:buClrTx/>
              <a:buSzTx/>
              <a:buFontTx/>
            </a:pPr>
            <a:r>
              <a:rPr lang="en-US" altLang="zh-CN" sz="2400" b="1" dirty="0">
                <a:latin typeface="微软雅黑" panose="020B0503020204020204" charset="-122"/>
                <a:ea typeface="微软雅黑" panose="020B0503020204020204" charset="-122"/>
                <a:cs typeface="微软雅黑" panose="020B0503020204020204" charset="-122"/>
                <a:sym typeface="+mn-ea"/>
              </a:rPr>
              <a:t>9</a:t>
            </a:r>
            <a:r>
              <a:rPr lang="zh-CN" altLang="en-US" sz="2400" b="1" dirty="0">
                <a:latin typeface="微软雅黑" panose="020B0503020204020204" charset="-122"/>
                <a:ea typeface="微软雅黑" panose="020B0503020204020204" charset="-122"/>
                <a:cs typeface="微软雅黑" panose="020B0503020204020204" charset="-122"/>
                <a:sym typeface="+mn-ea"/>
              </a:rPr>
              <a:t>、冷静的，情绪稳定的</a:t>
            </a:r>
          </a:p>
          <a:p>
            <a:pPr algn="just">
              <a:lnSpc>
                <a:spcPct val="150000"/>
              </a:lnSpc>
              <a:buClrTx/>
              <a:buSzTx/>
              <a:buFontTx/>
            </a:pPr>
            <a:r>
              <a:rPr lang="en-US" altLang="zh-CN" sz="2400" b="1" dirty="0">
                <a:latin typeface="微软雅黑" panose="020B0503020204020204" charset="-122"/>
                <a:ea typeface="微软雅黑" panose="020B0503020204020204" charset="-122"/>
                <a:cs typeface="微软雅黑" panose="020B0503020204020204" charset="-122"/>
                <a:sym typeface="+mn-ea"/>
              </a:rPr>
              <a:t>10</a:t>
            </a:r>
            <a:r>
              <a:rPr lang="zh-CN" altLang="en-US" sz="2400" b="1" dirty="0">
                <a:latin typeface="微软雅黑" panose="020B0503020204020204" charset="-122"/>
                <a:ea typeface="微软雅黑" panose="020B0503020204020204" charset="-122"/>
                <a:cs typeface="微软雅黑" panose="020B0503020204020204" charset="-122"/>
                <a:sym typeface="+mn-ea"/>
              </a:rPr>
              <a:t>、遵循常规的，不爱创新的</a:t>
            </a:r>
            <a:endParaRPr lang="zh-CN" altLang="en-US" sz="2000" b="1" dirty="0">
              <a:latin typeface="微软雅黑" panose="020B0503020204020204" charset="-122"/>
              <a:ea typeface="微软雅黑" panose="020B0503020204020204" charset="-122"/>
              <a:cs typeface="微软雅黑" panose="020B0503020204020204" charset="-122"/>
            </a:endParaRPr>
          </a:p>
          <a:p>
            <a:pPr algn="just">
              <a:lnSpc>
                <a:spcPct val="150000"/>
              </a:lnSpc>
              <a:buClrTx/>
              <a:buSzTx/>
              <a:buFontTx/>
            </a:pPr>
            <a:endParaRPr lang="zh-CN" altLang="en-US" sz="2000" b="1" dirty="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708659" y="1671320"/>
            <a:ext cx="3627755" cy="3905043"/>
          </a:xfrm>
          <a:prstGeom prst="rect">
            <a:avLst/>
          </a:prstGeom>
          <a:noFill/>
        </p:spPr>
        <p:txBody>
          <a:bodyPr wrap="square" rtlCol="0" anchor="t">
            <a:spAutoFit/>
          </a:bodyPr>
          <a:lstStyle/>
          <a:p>
            <a:pPr algn="l">
              <a:lnSpc>
                <a:spcPct val="150000"/>
              </a:lnSpc>
            </a:pPr>
            <a:r>
              <a:rPr lang="en-US" sz="24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1 </a:t>
            </a:r>
            <a:r>
              <a:rPr lang="zh-CN" altLang="en-US" sz="24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分：非常不同意</a:t>
            </a:r>
            <a:endParaRPr lang="en-US" altLang="zh-CN" sz="24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endParaRPr>
          </a:p>
          <a:p>
            <a:pPr algn="l">
              <a:lnSpc>
                <a:spcPct val="150000"/>
              </a:lnSpc>
            </a:pPr>
            <a:r>
              <a:rPr lang="en-US" sz="24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2 </a:t>
            </a:r>
            <a:r>
              <a:rPr lang="zh-CN" altLang="en-US" sz="24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分：比较不同意</a:t>
            </a:r>
            <a:endParaRPr lang="en-US" sz="24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endParaRPr>
          </a:p>
          <a:p>
            <a:pPr algn="l">
              <a:lnSpc>
                <a:spcPct val="150000"/>
              </a:lnSpc>
            </a:pPr>
            <a:r>
              <a:rPr lang="en-US" sz="24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3 </a:t>
            </a:r>
            <a:r>
              <a:rPr lang="zh-CN" altLang="en-US" sz="24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分：有一点不同意</a:t>
            </a:r>
            <a:endParaRPr lang="en-US" sz="24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endParaRPr>
          </a:p>
          <a:p>
            <a:pPr algn="l">
              <a:lnSpc>
                <a:spcPct val="150000"/>
              </a:lnSpc>
            </a:pPr>
            <a:r>
              <a:rPr lang="en-US" sz="24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4 </a:t>
            </a:r>
            <a:r>
              <a:rPr lang="zh-CN" altLang="en-US" sz="24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分：不确定</a:t>
            </a:r>
            <a:endParaRPr lang="en-US" sz="24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endParaRPr>
          </a:p>
          <a:p>
            <a:pPr algn="l">
              <a:lnSpc>
                <a:spcPct val="150000"/>
              </a:lnSpc>
            </a:pPr>
            <a:r>
              <a:rPr lang="en-US" sz="24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5 </a:t>
            </a:r>
            <a:r>
              <a:rPr lang="zh-CN" altLang="en-US" sz="24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分：有一点同意</a:t>
            </a:r>
            <a:endParaRPr lang="en-US" sz="24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endParaRPr>
          </a:p>
          <a:p>
            <a:pPr algn="l">
              <a:lnSpc>
                <a:spcPct val="150000"/>
              </a:lnSpc>
            </a:pPr>
            <a:r>
              <a:rPr lang="en-US" sz="24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6 </a:t>
            </a:r>
            <a:r>
              <a:rPr lang="zh-CN" altLang="en-US" sz="24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分：比较同意</a:t>
            </a:r>
            <a:endParaRPr lang="en-US" sz="24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endParaRPr>
          </a:p>
          <a:p>
            <a:pPr algn="l">
              <a:lnSpc>
                <a:spcPct val="150000"/>
              </a:lnSpc>
            </a:pPr>
            <a:r>
              <a:rPr lang="en-US" sz="24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7 </a:t>
            </a:r>
            <a:r>
              <a:rPr lang="zh-CN" altLang="en-US" sz="24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分：非常</a:t>
            </a:r>
            <a:r>
              <a:rPr lang="en-US" sz="2400" b="1" dirty="0" err="1">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同意</a:t>
            </a:r>
            <a:r>
              <a:rPr lang="en-US" sz="2400" b="1" dirty="0">
                <a:latin typeface="微软雅黑" panose="020B0503020204020204" charset="-122"/>
                <a:ea typeface="微软雅黑" panose="020B0503020204020204" charset="-122"/>
                <a:cs typeface="微软雅黑" panose="020B0503020204020204" charset="-122"/>
                <a:sym typeface="+mn-ea"/>
              </a:rPr>
              <a:t> </a:t>
            </a:r>
            <a:r>
              <a:rPr lang="en-US" b="1" dirty="0">
                <a:latin typeface="微软雅黑" panose="020B0503020204020204" charset="-122"/>
                <a:ea typeface="微软雅黑" panose="020B0503020204020204" charset="-122"/>
                <a:cs typeface="微软雅黑" panose="020B0503020204020204" charset="-122"/>
                <a:sym typeface="+mn-ea"/>
              </a:rPr>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nodeType="clickEffect">
                                  <p:stCondLst>
                                    <p:cond delay="0"/>
                                  </p:stCondLst>
                                  <p:childTnLst>
                                    <p:animClr clrSpc="rgb" dir="cw">
                                      <p:cBhvr override="childStyle">
                                        <p:cTn id="46" dur="500" fill="hold"/>
                                        <p:tgtEl>
                                          <p:spTgt spid="2">
                                            <p:txEl>
                                              <p:pRg st="1" end="1"/>
                                            </p:txEl>
                                          </p:spTgt>
                                        </p:tgtEl>
                                        <p:attrNameLst>
                                          <p:attrName>style.color</p:attrName>
                                        </p:attrNameLst>
                                      </p:cBhvr>
                                      <p:to>
                                        <a:schemeClr val="accent2"/>
                                      </p:to>
                                    </p:animClr>
                                  </p:childTnLst>
                                </p:cTn>
                              </p:par>
                            </p:childTnLst>
                          </p:cTn>
                        </p:par>
                        <p:par>
                          <p:cTn id="47" fill="hold">
                            <p:stCondLst>
                              <p:cond delay="500"/>
                            </p:stCondLst>
                            <p:childTnLst>
                              <p:par>
                                <p:cTn id="48" presetID="3" presetClass="emph" presetSubtype="2" fill="hold" nodeType="afterEffect">
                                  <p:stCondLst>
                                    <p:cond delay="0"/>
                                  </p:stCondLst>
                                  <p:childTnLst>
                                    <p:animClr clrSpc="rgb" dir="cw">
                                      <p:cBhvr override="childStyle">
                                        <p:cTn id="49" dur="500" fill="hold"/>
                                        <p:tgtEl>
                                          <p:spTgt spid="2">
                                            <p:txEl>
                                              <p:pRg st="3" end="3"/>
                                            </p:txEl>
                                          </p:spTgt>
                                        </p:tgtEl>
                                        <p:attrNameLst>
                                          <p:attrName>style.color</p:attrName>
                                        </p:attrNameLst>
                                      </p:cBhvr>
                                      <p:to>
                                        <a:schemeClr val="accent2"/>
                                      </p:to>
                                    </p:animClr>
                                  </p:childTnLst>
                                </p:cTn>
                              </p:par>
                            </p:childTnLst>
                          </p:cTn>
                        </p:par>
                        <p:par>
                          <p:cTn id="50" fill="hold">
                            <p:stCondLst>
                              <p:cond delay="1000"/>
                            </p:stCondLst>
                            <p:childTnLst>
                              <p:par>
                                <p:cTn id="51" presetID="3" presetClass="emph" presetSubtype="2" fill="hold" nodeType="afterEffect">
                                  <p:stCondLst>
                                    <p:cond delay="0"/>
                                  </p:stCondLst>
                                  <p:childTnLst>
                                    <p:animClr clrSpc="rgb" dir="cw">
                                      <p:cBhvr override="childStyle">
                                        <p:cTn id="52" dur="500" fill="hold"/>
                                        <p:tgtEl>
                                          <p:spTgt spid="2">
                                            <p:txEl>
                                              <p:pRg st="5" end="5"/>
                                            </p:txEl>
                                          </p:spTgt>
                                        </p:tgtEl>
                                        <p:attrNameLst>
                                          <p:attrName>style.color</p:attrName>
                                        </p:attrNameLst>
                                      </p:cBhvr>
                                      <p:to>
                                        <a:schemeClr val="accent2"/>
                                      </p:to>
                                    </p:animClr>
                                  </p:childTnLst>
                                </p:cTn>
                              </p:par>
                            </p:childTnLst>
                          </p:cTn>
                        </p:par>
                        <p:par>
                          <p:cTn id="53" fill="hold">
                            <p:stCondLst>
                              <p:cond delay="1500"/>
                            </p:stCondLst>
                            <p:childTnLst>
                              <p:par>
                                <p:cTn id="54" presetID="3" presetClass="emph" presetSubtype="2" fill="hold" nodeType="afterEffect">
                                  <p:stCondLst>
                                    <p:cond delay="0"/>
                                  </p:stCondLst>
                                  <p:childTnLst>
                                    <p:animClr clrSpc="rgb" dir="cw">
                                      <p:cBhvr override="childStyle">
                                        <p:cTn id="55" dur="500" fill="hold"/>
                                        <p:tgtEl>
                                          <p:spTgt spid="2">
                                            <p:txEl>
                                              <p:pRg st="7" end="7"/>
                                            </p:txEl>
                                          </p:spTgt>
                                        </p:tgtEl>
                                        <p:attrNameLst>
                                          <p:attrName>style.color</p:attrName>
                                        </p:attrNameLst>
                                      </p:cBhvr>
                                      <p:to>
                                        <a:schemeClr val="accent2"/>
                                      </p:to>
                                    </p:animClr>
                                  </p:childTnLst>
                                </p:cTn>
                              </p:par>
                            </p:childTnLst>
                          </p:cTn>
                        </p:par>
                        <p:par>
                          <p:cTn id="56" fill="hold">
                            <p:stCondLst>
                              <p:cond delay="2000"/>
                            </p:stCondLst>
                            <p:childTnLst>
                              <p:par>
                                <p:cTn id="57" presetID="3" presetClass="emph" presetSubtype="2" fill="hold" nodeType="afterEffect">
                                  <p:stCondLst>
                                    <p:cond delay="0"/>
                                  </p:stCondLst>
                                  <p:childTnLst>
                                    <p:animClr clrSpc="rgb" dir="cw">
                                      <p:cBhvr override="childStyle">
                                        <p:cTn id="58" dur="500" fill="hold"/>
                                        <p:tgtEl>
                                          <p:spTgt spid="2">
                                            <p:txEl>
                                              <p:pRg st="9" end="9"/>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24765" y="333375"/>
            <a:ext cx="3271520" cy="706120"/>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测一测</a:t>
            </a:r>
          </a:p>
        </p:txBody>
      </p:sp>
      <p:sp>
        <p:nvSpPr>
          <p:cNvPr id="18" name="文本框 17"/>
          <p:cNvSpPr txBox="1"/>
          <p:nvPr/>
        </p:nvSpPr>
        <p:spPr>
          <a:xfrm>
            <a:off x="3583305" y="208915"/>
            <a:ext cx="10309860" cy="1308884"/>
          </a:xfrm>
          <a:prstGeom prst="rect">
            <a:avLst/>
          </a:prstGeom>
          <a:noFill/>
        </p:spPr>
        <p:txBody>
          <a:bodyPr wrap="square" rtlCol="0" anchor="t">
            <a:spAutoFit/>
          </a:bodyPr>
          <a:lstStyle/>
          <a:p>
            <a:pPr algn="just">
              <a:lnSpc>
                <a:spcPct val="150000"/>
              </a:lnSpc>
              <a:buClrTx/>
              <a:buSzTx/>
              <a:buFontTx/>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sym typeface="+mn-ea"/>
              </a:rPr>
              <a:t>现代人格特质理论</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sym typeface="+mn-ea"/>
              </a:rPr>
              <a:t>简版大五人格测评</a:t>
            </a:r>
            <a:endParaRPr lang="en-US" altLang="zh-CN" sz="2800" b="1" dirty="0">
              <a:solidFill>
                <a:srgbClr val="FF0000"/>
              </a:solidFill>
              <a:latin typeface="微软雅黑" panose="020B0503020204020204" charset="-122"/>
              <a:ea typeface="微软雅黑" panose="020B0503020204020204" charset="-122"/>
              <a:cs typeface="微软雅黑" panose="020B0503020204020204" charset="-122"/>
              <a:sym typeface="+mn-ea"/>
            </a:endParaRPr>
          </a:p>
          <a:p>
            <a:pPr algn="just">
              <a:lnSpc>
                <a:spcPct val="150000"/>
              </a:lnSpc>
              <a:buClrTx/>
              <a:buSzTx/>
              <a:buFontTx/>
            </a:pPr>
            <a:endParaRPr lang="en-US" altLang="zh-CN" sz="2800" b="1" dirty="0">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
        <p:nvSpPr>
          <p:cNvPr id="3" name="矩形 2"/>
          <p:cNvSpPr/>
          <p:nvPr/>
        </p:nvSpPr>
        <p:spPr>
          <a:xfrm>
            <a:off x="5487670" y="1297940"/>
            <a:ext cx="2256155" cy="5727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3200" b="1" dirty="0"/>
              <a:t>E  </a:t>
            </a:r>
            <a:r>
              <a:rPr lang="zh-CN" altLang="en-US" sz="3200" b="1" dirty="0"/>
              <a:t>外倾性</a:t>
            </a:r>
          </a:p>
        </p:txBody>
      </p:sp>
      <p:sp>
        <p:nvSpPr>
          <p:cNvPr id="4" name="矩形 3"/>
          <p:cNvSpPr/>
          <p:nvPr/>
        </p:nvSpPr>
        <p:spPr>
          <a:xfrm>
            <a:off x="5487670" y="2311400"/>
            <a:ext cx="2219960" cy="5727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3200" b="1" dirty="0">
                <a:sym typeface="+mn-ea"/>
              </a:rPr>
              <a:t>A  </a:t>
            </a:r>
            <a:r>
              <a:rPr lang="zh-CN" altLang="en-US" sz="3200" b="1" dirty="0">
                <a:sym typeface="+mn-ea"/>
              </a:rPr>
              <a:t>宜人性</a:t>
            </a:r>
            <a:endParaRPr lang="zh-CN" altLang="en-US" sz="3200" b="1" dirty="0"/>
          </a:p>
        </p:txBody>
      </p:sp>
      <p:sp>
        <p:nvSpPr>
          <p:cNvPr id="6" name="矩形 5"/>
          <p:cNvSpPr/>
          <p:nvPr/>
        </p:nvSpPr>
        <p:spPr>
          <a:xfrm>
            <a:off x="5500370" y="3373120"/>
            <a:ext cx="2195195" cy="5727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3200" b="1" dirty="0">
                <a:sym typeface="+mn-ea"/>
              </a:rPr>
              <a:t>C  </a:t>
            </a:r>
            <a:r>
              <a:rPr lang="zh-CN" altLang="en-US" sz="3200" b="1" dirty="0">
                <a:sym typeface="+mn-ea"/>
              </a:rPr>
              <a:t>尽责性</a:t>
            </a:r>
            <a:endParaRPr lang="zh-CN" altLang="en-US" sz="3200" b="1" dirty="0"/>
          </a:p>
        </p:txBody>
      </p:sp>
      <p:sp>
        <p:nvSpPr>
          <p:cNvPr id="7" name="矩形 6"/>
          <p:cNvSpPr/>
          <p:nvPr/>
        </p:nvSpPr>
        <p:spPr>
          <a:xfrm>
            <a:off x="5136515" y="4434205"/>
            <a:ext cx="3176905" cy="5727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3200" b="1" dirty="0">
                <a:sym typeface="+mn-ea"/>
              </a:rPr>
              <a:t>N  </a:t>
            </a:r>
            <a:r>
              <a:rPr lang="zh-CN" altLang="en-US" sz="3200" b="1" dirty="0">
                <a:sym typeface="+mn-ea"/>
              </a:rPr>
              <a:t>情绪稳定性</a:t>
            </a:r>
            <a:endParaRPr lang="zh-CN" altLang="en-US" sz="3200" b="1" dirty="0"/>
          </a:p>
        </p:txBody>
      </p:sp>
      <p:sp>
        <p:nvSpPr>
          <p:cNvPr id="9" name="矩形 8"/>
          <p:cNvSpPr/>
          <p:nvPr/>
        </p:nvSpPr>
        <p:spPr>
          <a:xfrm>
            <a:off x="5487670" y="5445760"/>
            <a:ext cx="1959610" cy="57277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3200" b="1" dirty="0">
                <a:sym typeface="+mn-ea"/>
              </a:rPr>
              <a:t>O </a:t>
            </a:r>
            <a:r>
              <a:rPr lang="zh-CN" altLang="en-US" sz="3200" b="1" dirty="0">
                <a:sym typeface="+mn-ea"/>
              </a:rPr>
              <a:t>开放性</a:t>
            </a:r>
            <a:endParaRPr lang="zh-CN" altLang="en-US" sz="3200" b="1" dirty="0"/>
          </a:p>
        </p:txBody>
      </p:sp>
      <p:sp>
        <p:nvSpPr>
          <p:cNvPr id="10" name="文本框 9"/>
          <p:cNvSpPr txBox="1"/>
          <p:nvPr/>
        </p:nvSpPr>
        <p:spPr>
          <a:xfrm>
            <a:off x="346075" y="2145665"/>
            <a:ext cx="4671695" cy="2861310"/>
          </a:xfrm>
          <a:prstGeom prst="rect">
            <a:avLst/>
          </a:prstGeom>
          <a:noFill/>
        </p:spPr>
        <p:txBody>
          <a:bodyPr wrap="square" rtlCol="0" anchor="t">
            <a:spAutoFit/>
          </a:bodyPr>
          <a:lstStyle/>
          <a:p>
            <a:pPr algn="just">
              <a:lnSpc>
                <a:spcPct val="150000"/>
              </a:lnSpc>
              <a:buClrTx/>
              <a:buSzTx/>
              <a:buFontTx/>
            </a:pPr>
            <a:r>
              <a:rPr lang="zh-CN" altLang="en-US" sz="2400" b="1" dirty="0">
                <a:solidFill>
                  <a:srgbClr val="C00000"/>
                </a:solidFill>
                <a:latin typeface="微软雅黑" panose="020B0503020204020204" charset="-122"/>
                <a:ea typeface="微软雅黑" panose="020B0503020204020204" charset="-122"/>
                <a:cs typeface="微软雅黑" panose="020B0503020204020204" charset="-122"/>
              </a:rPr>
              <a:t>反向计分：第</a:t>
            </a:r>
            <a:r>
              <a:rPr lang="en-US" altLang="zh-CN" sz="2400" b="1" dirty="0">
                <a:solidFill>
                  <a:srgbClr val="C00000"/>
                </a:solidFill>
                <a:latin typeface="微软雅黑" panose="020B0503020204020204" charset="-122"/>
                <a:ea typeface="微软雅黑" panose="020B0503020204020204" charset="-122"/>
                <a:cs typeface="微软雅黑" panose="020B0503020204020204" charset="-122"/>
              </a:rPr>
              <a:t>2</a:t>
            </a:r>
            <a:r>
              <a:rPr lang="zh-CN" altLang="en-US" sz="2400" b="1" dirty="0">
                <a:solidFill>
                  <a:srgbClr val="C00000"/>
                </a:solidFill>
                <a:latin typeface="微软雅黑" panose="020B0503020204020204" charset="-122"/>
                <a:ea typeface="微软雅黑" panose="020B0503020204020204" charset="-122"/>
                <a:cs typeface="微软雅黑" panose="020B0503020204020204" charset="-122"/>
              </a:rPr>
              <a:t>、</a:t>
            </a:r>
            <a:r>
              <a:rPr lang="en-US" altLang="zh-CN" sz="2400" b="1" dirty="0">
                <a:solidFill>
                  <a:srgbClr val="C00000"/>
                </a:solidFill>
                <a:latin typeface="微软雅黑" panose="020B0503020204020204" charset="-122"/>
                <a:ea typeface="微软雅黑" panose="020B0503020204020204" charset="-122"/>
                <a:cs typeface="微软雅黑" panose="020B0503020204020204" charset="-122"/>
              </a:rPr>
              <a:t>4</a:t>
            </a:r>
            <a:r>
              <a:rPr lang="zh-CN" altLang="en-US" sz="2400" b="1" dirty="0">
                <a:solidFill>
                  <a:srgbClr val="C00000"/>
                </a:solidFill>
                <a:latin typeface="微软雅黑" panose="020B0503020204020204" charset="-122"/>
                <a:ea typeface="微软雅黑" panose="020B0503020204020204" charset="-122"/>
                <a:cs typeface="微软雅黑" panose="020B0503020204020204" charset="-122"/>
              </a:rPr>
              <a:t>、</a:t>
            </a:r>
            <a:r>
              <a:rPr lang="en-US" altLang="zh-CN" sz="2400" b="1" dirty="0">
                <a:solidFill>
                  <a:srgbClr val="C00000"/>
                </a:solidFill>
                <a:latin typeface="微软雅黑" panose="020B0503020204020204" charset="-122"/>
                <a:ea typeface="微软雅黑" panose="020B0503020204020204" charset="-122"/>
                <a:cs typeface="微软雅黑" panose="020B0503020204020204" charset="-122"/>
              </a:rPr>
              <a:t>6</a:t>
            </a:r>
            <a:r>
              <a:rPr lang="zh-CN" altLang="en-US" sz="2400" b="1" dirty="0">
                <a:solidFill>
                  <a:srgbClr val="C00000"/>
                </a:solidFill>
                <a:latin typeface="微软雅黑" panose="020B0503020204020204" charset="-122"/>
                <a:ea typeface="微软雅黑" panose="020B0503020204020204" charset="-122"/>
                <a:cs typeface="微软雅黑" panose="020B0503020204020204" charset="-122"/>
              </a:rPr>
              <a:t>、</a:t>
            </a:r>
            <a:r>
              <a:rPr lang="en-US" altLang="zh-CN" sz="2400" b="1" dirty="0">
                <a:solidFill>
                  <a:srgbClr val="C00000"/>
                </a:solidFill>
                <a:latin typeface="微软雅黑" panose="020B0503020204020204" charset="-122"/>
                <a:ea typeface="微软雅黑" panose="020B0503020204020204" charset="-122"/>
                <a:cs typeface="微软雅黑" panose="020B0503020204020204" charset="-122"/>
              </a:rPr>
              <a:t>8</a:t>
            </a:r>
            <a:r>
              <a:rPr lang="zh-CN" altLang="en-US" sz="2400" b="1" dirty="0">
                <a:solidFill>
                  <a:srgbClr val="C00000"/>
                </a:solidFill>
                <a:latin typeface="微软雅黑" panose="020B0503020204020204" charset="-122"/>
                <a:ea typeface="微软雅黑" panose="020B0503020204020204" charset="-122"/>
                <a:cs typeface="微软雅黑" panose="020B0503020204020204" charset="-122"/>
              </a:rPr>
              <a:t>、</a:t>
            </a:r>
            <a:r>
              <a:rPr lang="en-US" altLang="zh-CN" sz="2400" b="1" dirty="0">
                <a:solidFill>
                  <a:srgbClr val="C00000"/>
                </a:solidFill>
                <a:latin typeface="微软雅黑" panose="020B0503020204020204" charset="-122"/>
                <a:ea typeface="微软雅黑" panose="020B0503020204020204" charset="-122"/>
                <a:cs typeface="微软雅黑" panose="020B0503020204020204" charset="-122"/>
              </a:rPr>
              <a:t>10</a:t>
            </a:r>
            <a:r>
              <a:rPr lang="zh-CN" altLang="en-US" sz="2400" b="1" dirty="0">
                <a:solidFill>
                  <a:srgbClr val="C00000"/>
                </a:solidFill>
                <a:latin typeface="微软雅黑" panose="020B0503020204020204" charset="-122"/>
                <a:ea typeface="微软雅黑" panose="020B0503020204020204" charset="-122"/>
                <a:cs typeface="微软雅黑" panose="020B0503020204020204" charset="-122"/>
              </a:rPr>
              <a:t>题</a:t>
            </a:r>
            <a:r>
              <a:rPr lang="zh-CN" altLang="en-US" sz="2400" b="1" dirty="0">
                <a:latin typeface="微软雅黑" panose="020B0503020204020204" charset="-122"/>
                <a:ea typeface="微软雅黑" panose="020B0503020204020204" charset="-122"/>
                <a:cs typeface="微软雅黑" panose="020B0503020204020204" charset="-122"/>
              </a:rPr>
              <a:t> </a:t>
            </a:r>
          </a:p>
          <a:p>
            <a:pPr algn="just">
              <a:lnSpc>
                <a:spcPct val="150000"/>
              </a:lnSpc>
              <a:buClrTx/>
              <a:buSzTx/>
              <a:buFontTx/>
            </a:pPr>
            <a:r>
              <a:rPr lang="zh-CN" altLang="en-US" sz="2400" b="1" dirty="0">
                <a:latin typeface="微软雅黑" panose="020B0503020204020204" charset="-122"/>
                <a:ea typeface="微软雅黑" panose="020B0503020204020204" charset="-122"/>
                <a:cs typeface="微软雅黑" panose="020B0503020204020204" charset="-122"/>
              </a:rPr>
              <a:t>         </a:t>
            </a:r>
            <a:r>
              <a:rPr lang="en-US" altLang="zh-CN" sz="2400" b="1" dirty="0">
                <a:latin typeface="微软雅黑" panose="020B0503020204020204" charset="-122"/>
                <a:ea typeface="微软雅黑" panose="020B0503020204020204" charset="-122"/>
                <a:cs typeface="微软雅黑" panose="020B0503020204020204" charset="-122"/>
              </a:rPr>
              <a:t>1</a:t>
            </a:r>
            <a:r>
              <a:rPr lang="zh-CN" altLang="en-US" sz="2400" b="1" dirty="0">
                <a:latin typeface="微软雅黑" panose="020B0503020204020204" charset="-122"/>
                <a:ea typeface="微软雅黑" panose="020B0503020204020204" charset="-122"/>
                <a:cs typeface="微软雅黑" panose="020B0503020204020204" charset="-122"/>
              </a:rPr>
              <a:t>分</a:t>
            </a:r>
            <a:r>
              <a:rPr lang="en-US" altLang="zh-CN" sz="2400" b="1" dirty="0">
                <a:latin typeface="微软雅黑" panose="020B0503020204020204" charset="-122"/>
                <a:ea typeface="微软雅黑" panose="020B0503020204020204" charset="-122"/>
                <a:cs typeface="微软雅黑" panose="020B0503020204020204" charset="-122"/>
              </a:rPr>
              <a:t>=7</a:t>
            </a:r>
            <a:r>
              <a:rPr lang="zh-CN" altLang="en-US" sz="2400" b="1" dirty="0">
                <a:latin typeface="微软雅黑" panose="020B0503020204020204" charset="-122"/>
                <a:ea typeface="微软雅黑" panose="020B0503020204020204" charset="-122"/>
                <a:cs typeface="微软雅黑" panose="020B0503020204020204" charset="-122"/>
              </a:rPr>
              <a:t>分</a:t>
            </a:r>
          </a:p>
          <a:p>
            <a:pPr algn="just">
              <a:lnSpc>
                <a:spcPct val="150000"/>
              </a:lnSpc>
              <a:buClrTx/>
              <a:buSzTx/>
              <a:buFontTx/>
            </a:pPr>
            <a:r>
              <a:rPr lang="zh-CN" altLang="en-US" sz="2400" b="1" dirty="0">
                <a:latin typeface="微软雅黑" panose="020B0503020204020204" charset="-122"/>
                <a:ea typeface="微软雅黑" panose="020B0503020204020204" charset="-122"/>
                <a:cs typeface="微软雅黑" panose="020B0503020204020204" charset="-122"/>
              </a:rPr>
              <a:t>         </a:t>
            </a:r>
            <a:r>
              <a:rPr lang="en-US" altLang="zh-CN" sz="2400" b="1" dirty="0">
                <a:latin typeface="微软雅黑" panose="020B0503020204020204" charset="-122"/>
                <a:ea typeface="微软雅黑" panose="020B0503020204020204" charset="-122"/>
                <a:cs typeface="微软雅黑" panose="020B0503020204020204" charset="-122"/>
              </a:rPr>
              <a:t>2</a:t>
            </a:r>
            <a:r>
              <a:rPr lang="zh-CN" altLang="en-US" sz="2400" b="1" dirty="0">
                <a:latin typeface="微软雅黑" panose="020B0503020204020204" charset="-122"/>
                <a:ea typeface="微软雅黑" panose="020B0503020204020204" charset="-122"/>
                <a:cs typeface="微软雅黑" panose="020B0503020204020204" charset="-122"/>
              </a:rPr>
              <a:t>分</a:t>
            </a:r>
            <a:r>
              <a:rPr lang="en-US" altLang="zh-CN" sz="2400" b="1" dirty="0">
                <a:latin typeface="微软雅黑" panose="020B0503020204020204" charset="-122"/>
                <a:ea typeface="微软雅黑" panose="020B0503020204020204" charset="-122"/>
                <a:cs typeface="微软雅黑" panose="020B0503020204020204" charset="-122"/>
              </a:rPr>
              <a:t>=6</a:t>
            </a:r>
            <a:r>
              <a:rPr lang="zh-CN" altLang="en-US" sz="2400" b="1" dirty="0">
                <a:latin typeface="微软雅黑" panose="020B0503020204020204" charset="-122"/>
                <a:ea typeface="微软雅黑" panose="020B0503020204020204" charset="-122"/>
                <a:cs typeface="微软雅黑" panose="020B0503020204020204" charset="-122"/>
              </a:rPr>
              <a:t>分</a:t>
            </a:r>
          </a:p>
          <a:p>
            <a:pPr algn="just">
              <a:lnSpc>
                <a:spcPct val="150000"/>
              </a:lnSpc>
              <a:buClrTx/>
              <a:buSzTx/>
              <a:buFontTx/>
            </a:pPr>
            <a:r>
              <a:rPr lang="zh-CN" altLang="en-US" sz="2400" b="1" dirty="0">
                <a:latin typeface="微软雅黑" panose="020B0503020204020204" charset="-122"/>
                <a:ea typeface="微软雅黑" panose="020B0503020204020204" charset="-122"/>
                <a:cs typeface="微软雅黑" panose="020B0503020204020204" charset="-122"/>
              </a:rPr>
              <a:t>         </a:t>
            </a:r>
            <a:r>
              <a:rPr lang="en-US" altLang="zh-CN" sz="2400" b="1" dirty="0">
                <a:latin typeface="微软雅黑" panose="020B0503020204020204" charset="-122"/>
                <a:ea typeface="微软雅黑" panose="020B0503020204020204" charset="-122"/>
                <a:cs typeface="微软雅黑" panose="020B0503020204020204" charset="-122"/>
              </a:rPr>
              <a:t>3</a:t>
            </a:r>
            <a:r>
              <a:rPr lang="zh-CN" altLang="en-US" sz="2400" b="1" dirty="0">
                <a:latin typeface="微软雅黑" panose="020B0503020204020204" charset="-122"/>
                <a:ea typeface="微软雅黑" panose="020B0503020204020204" charset="-122"/>
                <a:cs typeface="微软雅黑" panose="020B0503020204020204" charset="-122"/>
              </a:rPr>
              <a:t>分</a:t>
            </a:r>
            <a:r>
              <a:rPr lang="en-US" altLang="zh-CN" sz="2400" b="1" dirty="0">
                <a:latin typeface="微软雅黑" panose="020B0503020204020204" charset="-122"/>
                <a:ea typeface="微软雅黑" panose="020B0503020204020204" charset="-122"/>
                <a:cs typeface="微软雅黑" panose="020B0503020204020204" charset="-122"/>
              </a:rPr>
              <a:t>=5</a:t>
            </a:r>
            <a:r>
              <a:rPr lang="zh-CN" altLang="en-US" sz="2400" b="1" dirty="0">
                <a:latin typeface="微软雅黑" panose="020B0503020204020204" charset="-122"/>
                <a:ea typeface="微软雅黑" panose="020B0503020204020204" charset="-122"/>
                <a:cs typeface="微软雅黑" panose="020B0503020204020204" charset="-122"/>
              </a:rPr>
              <a:t>分</a:t>
            </a:r>
          </a:p>
          <a:p>
            <a:pPr algn="just">
              <a:lnSpc>
                <a:spcPct val="150000"/>
              </a:lnSpc>
              <a:buClrTx/>
              <a:buSzTx/>
              <a:buFontTx/>
            </a:pPr>
            <a:r>
              <a:rPr lang="zh-CN" altLang="en-US" sz="2400" b="1" dirty="0">
                <a:latin typeface="微软雅黑" panose="020B0503020204020204" charset="-122"/>
                <a:ea typeface="微软雅黑" panose="020B0503020204020204" charset="-122"/>
                <a:cs typeface="微软雅黑" panose="020B0503020204020204" charset="-122"/>
              </a:rPr>
              <a:t>         </a:t>
            </a:r>
            <a:r>
              <a:rPr lang="en-US" altLang="zh-CN" sz="2400" b="1" dirty="0">
                <a:latin typeface="微软雅黑" panose="020B0503020204020204" charset="-122"/>
                <a:ea typeface="微软雅黑" panose="020B0503020204020204" charset="-122"/>
                <a:cs typeface="微软雅黑" panose="020B0503020204020204" charset="-122"/>
              </a:rPr>
              <a:t>4</a:t>
            </a:r>
            <a:r>
              <a:rPr lang="zh-CN" altLang="en-US" sz="2400" b="1" dirty="0">
                <a:latin typeface="微软雅黑" panose="020B0503020204020204" charset="-122"/>
                <a:ea typeface="微软雅黑" panose="020B0503020204020204" charset="-122"/>
                <a:cs typeface="微软雅黑" panose="020B0503020204020204" charset="-122"/>
              </a:rPr>
              <a:t>分</a:t>
            </a:r>
            <a:r>
              <a:rPr lang="en-US" altLang="zh-CN" sz="2400" b="1" dirty="0">
                <a:latin typeface="微软雅黑" panose="020B0503020204020204" charset="-122"/>
                <a:ea typeface="微软雅黑" panose="020B0503020204020204" charset="-122"/>
                <a:cs typeface="微软雅黑" panose="020B0503020204020204" charset="-122"/>
              </a:rPr>
              <a:t>=4</a:t>
            </a:r>
            <a:r>
              <a:rPr lang="zh-CN" altLang="en-US" sz="2400" b="1" dirty="0">
                <a:latin typeface="微软雅黑" panose="020B0503020204020204" charset="-122"/>
                <a:ea typeface="微软雅黑" panose="020B0503020204020204" charset="-122"/>
                <a:cs typeface="微软雅黑" panose="020B0503020204020204" charset="-122"/>
              </a:rPr>
              <a:t>分</a:t>
            </a:r>
          </a:p>
        </p:txBody>
      </p:sp>
      <p:sp>
        <p:nvSpPr>
          <p:cNvPr id="11" name="文本框 10"/>
          <p:cNvSpPr txBox="1"/>
          <p:nvPr/>
        </p:nvSpPr>
        <p:spPr>
          <a:xfrm>
            <a:off x="8715375" y="1097280"/>
            <a:ext cx="4671695" cy="5077460"/>
          </a:xfrm>
          <a:prstGeom prst="rect">
            <a:avLst/>
          </a:prstGeom>
          <a:noFill/>
        </p:spPr>
        <p:txBody>
          <a:bodyPr wrap="square" rtlCol="0" anchor="t">
            <a:spAutoFit/>
          </a:bodyPr>
          <a:lstStyle/>
          <a:p>
            <a:pPr algn="just">
              <a:lnSpc>
                <a:spcPct val="150000"/>
              </a:lnSpc>
              <a:buClrTx/>
              <a:buSzTx/>
              <a:buFontTx/>
            </a:pPr>
            <a:r>
              <a:rPr lang="zh-CN" altLang="en-US" sz="2400" b="1">
                <a:latin typeface="微软雅黑" panose="020B0503020204020204" charset="-122"/>
                <a:ea typeface="微软雅黑" panose="020B0503020204020204" charset="-122"/>
                <a:cs typeface="微软雅黑" panose="020B0503020204020204" charset="-122"/>
              </a:rPr>
              <a:t>（第</a:t>
            </a:r>
            <a:r>
              <a:rPr lang="en-US" altLang="zh-CN" sz="2400" b="1">
                <a:latin typeface="微软雅黑" panose="020B0503020204020204" charset="-122"/>
                <a:ea typeface="微软雅黑" panose="020B0503020204020204" charset="-122"/>
                <a:cs typeface="微软雅黑" panose="020B0503020204020204" charset="-122"/>
              </a:rPr>
              <a:t>1+6</a:t>
            </a:r>
            <a:r>
              <a:rPr lang="zh-CN" altLang="en-US" sz="2400" b="1">
                <a:latin typeface="微软雅黑" panose="020B0503020204020204" charset="-122"/>
                <a:ea typeface="微软雅黑" panose="020B0503020204020204" charset="-122"/>
                <a:cs typeface="微软雅黑" panose="020B0503020204020204" charset="-122"/>
              </a:rPr>
              <a:t>题）</a:t>
            </a:r>
            <a:r>
              <a:rPr lang="en-US" altLang="zh-CN" sz="2400" b="1">
                <a:latin typeface="微软雅黑" panose="020B0503020204020204" charset="-122"/>
                <a:ea typeface="微软雅黑" panose="020B0503020204020204" charset="-122"/>
                <a:cs typeface="微软雅黑" panose="020B0503020204020204" charset="-122"/>
              </a:rPr>
              <a:t>/2</a:t>
            </a:r>
            <a:endParaRPr lang="zh-CN" altLang="en-US" sz="2400" b="1">
              <a:latin typeface="微软雅黑" panose="020B0503020204020204" charset="-122"/>
              <a:ea typeface="微软雅黑" panose="020B0503020204020204" charset="-122"/>
              <a:cs typeface="微软雅黑" panose="020B0503020204020204" charset="-122"/>
            </a:endParaRPr>
          </a:p>
          <a:p>
            <a:pPr algn="just">
              <a:lnSpc>
                <a:spcPct val="150000"/>
              </a:lnSpc>
              <a:buClrTx/>
              <a:buSzTx/>
              <a:buFontTx/>
            </a:pPr>
            <a:endParaRPr lang="zh-CN" altLang="en-US" sz="2400" b="1">
              <a:latin typeface="微软雅黑" panose="020B0503020204020204" charset="-122"/>
              <a:ea typeface="微软雅黑" panose="020B0503020204020204" charset="-122"/>
              <a:cs typeface="微软雅黑" panose="020B0503020204020204" charset="-122"/>
            </a:endParaRPr>
          </a:p>
          <a:p>
            <a:pPr algn="just">
              <a:lnSpc>
                <a:spcPct val="150000"/>
              </a:lnSpc>
              <a:buClrTx/>
              <a:buSzTx/>
              <a:buFontTx/>
            </a:pPr>
            <a:r>
              <a:rPr lang="zh-CN" altLang="en-US" sz="2400" b="1">
                <a:latin typeface="微软雅黑" panose="020B0503020204020204" charset="-122"/>
                <a:ea typeface="微软雅黑" panose="020B0503020204020204" charset="-122"/>
                <a:cs typeface="微软雅黑" panose="020B0503020204020204" charset="-122"/>
                <a:sym typeface="+mn-ea"/>
              </a:rPr>
              <a:t>（第</a:t>
            </a:r>
            <a:r>
              <a:rPr lang="en-US" altLang="zh-CN" sz="2400" b="1">
                <a:latin typeface="微软雅黑" panose="020B0503020204020204" charset="-122"/>
                <a:ea typeface="微软雅黑" panose="020B0503020204020204" charset="-122"/>
                <a:cs typeface="微软雅黑" panose="020B0503020204020204" charset="-122"/>
                <a:sym typeface="+mn-ea"/>
              </a:rPr>
              <a:t>2+7</a:t>
            </a:r>
            <a:r>
              <a:rPr lang="zh-CN" altLang="en-US" sz="2400" b="1">
                <a:latin typeface="微软雅黑" panose="020B0503020204020204" charset="-122"/>
                <a:ea typeface="微软雅黑" panose="020B0503020204020204" charset="-122"/>
                <a:cs typeface="微软雅黑" panose="020B0503020204020204" charset="-122"/>
                <a:sym typeface="+mn-ea"/>
              </a:rPr>
              <a:t>题）</a:t>
            </a:r>
            <a:r>
              <a:rPr lang="en-US" altLang="zh-CN" sz="2400" b="1">
                <a:latin typeface="微软雅黑" panose="020B0503020204020204" charset="-122"/>
                <a:ea typeface="微软雅黑" panose="020B0503020204020204" charset="-122"/>
                <a:cs typeface="微软雅黑" panose="020B0503020204020204" charset="-122"/>
                <a:sym typeface="+mn-ea"/>
              </a:rPr>
              <a:t>/2</a:t>
            </a:r>
            <a:endParaRPr lang="zh-CN" altLang="en-US" sz="2400" b="1">
              <a:latin typeface="微软雅黑" panose="020B0503020204020204" charset="-122"/>
              <a:ea typeface="微软雅黑" panose="020B0503020204020204" charset="-122"/>
              <a:cs typeface="微软雅黑" panose="020B0503020204020204" charset="-122"/>
            </a:endParaRPr>
          </a:p>
          <a:p>
            <a:pPr algn="just">
              <a:lnSpc>
                <a:spcPct val="150000"/>
              </a:lnSpc>
              <a:buClrTx/>
              <a:buSzTx/>
              <a:buFontTx/>
            </a:pPr>
            <a:endParaRPr lang="zh-CN" altLang="en-US" sz="2400" b="1">
              <a:latin typeface="微软雅黑" panose="020B0503020204020204" charset="-122"/>
              <a:ea typeface="微软雅黑" panose="020B0503020204020204" charset="-122"/>
              <a:cs typeface="微软雅黑" panose="020B0503020204020204" charset="-122"/>
            </a:endParaRPr>
          </a:p>
          <a:p>
            <a:pPr algn="just">
              <a:lnSpc>
                <a:spcPct val="150000"/>
              </a:lnSpc>
              <a:buClrTx/>
              <a:buSzTx/>
              <a:buFontTx/>
            </a:pPr>
            <a:r>
              <a:rPr lang="zh-CN" altLang="en-US" sz="2400" b="1">
                <a:latin typeface="微软雅黑" panose="020B0503020204020204" charset="-122"/>
                <a:ea typeface="微软雅黑" panose="020B0503020204020204" charset="-122"/>
                <a:cs typeface="微软雅黑" panose="020B0503020204020204" charset="-122"/>
                <a:sym typeface="+mn-ea"/>
              </a:rPr>
              <a:t>（第</a:t>
            </a:r>
            <a:r>
              <a:rPr lang="en-US" altLang="zh-CN" sz="2400" b="1">
                <a:latin typeface="微软雅黑" panose="020B0503020204020204" charset="-122"/>
                <a:ea typeface="微软雅黑" panose="020B0503020204020204" charset="-122"/>
                <a:cs typeface="微软雅黑" panose="020B0503020204020204" charset="-122"/>
                <a:sym typeface="+mn-ea"/>
              </a:rPr>
              <a:t>3+8</a:t>
            </a:r>
            <a:r>
              <a:rPr lang="zh-CN" altLang="en-US" sz="2400" b="1">
                <a:latin typeface="微软雅黑" panose="020B0503020204020204" charset="-122"/>
                <a:ea typeface="微软雅黑" panose="020B0503020204020204" charset="-122"/>
                <a:cs typeface="微软雅黑" panose="020B0503020204020204" charset="-122"/>
                <a:sym typeface="+mn-ea"/>
              </a:rPr>
              <a:t>题）</a:t>
            </a:r>
            <a:r>
              <a:rPr lang="en-US" altLang="zh-CN" sz="2400" b="1">
                <a:latin typeface="微软雅黑" panose="020B0503020204020204" charset="-122"/>
                <a:ea typeface="微软雅黑" panose="020B0503020204020204" charset="-122"/>
                <a:cs typeface="微软雅黑" panose="020B0503020204020204" charset="-122"/>
                <a:sym typeface="+mn-ea"/>
              </a:rPr>
              <a:t>/2</a:t>
            </a:r>
            <a:endParaRPr lang="zh-CN" altLang="en-US" sz="2400" b="1">
              <a:latin typeface="微软雅黑" panose="020B0503020204020204" charset="-122"/>
              <a:ea typeface="微软雅黑" panose="020B0503020204020204" charset="-122"/>
              <a:cs typeface="微软雅黑" panose="020B0503020204020204" charset="-122"/>
            </a:endParaRPr>
          </a:p>
          <a:p>
            <a:pPr algn="just">
              <a:lnSpc>
                <a:spcPct val="150000"/>
              </a:lnSpc>
              <a:buClrTx/>
              <a:buSzTx/>
              <a:buFontTx/>
            </a:pPr>
            <a:endParaRPr lang="zh-CN" altLang="en-US" sz="2400" b="1">
              <a:latin typeface="微软雅黑" panose="020B0503020204020204" charset="-122"/>
              <a:ea typeface="微软雅黑" panose="020B0503020204020204" charset="-122"/>
              <a:cs typeface="微软雅黑" panose="020B0503020204020204" charset="-122"/>
            </a:endParaRPr>
          </a:p>
          <a:p>
            <a:pPr algn="just">
              <a:lnSpc>
                <a:spcPct val="150000"/>
              </a:lnSpc>
              <a:buClrTx/>
              <a:buSzTx/>
              <a:buFontTx/>
            </a:pPr>
            <a:r>
              <a:rPr lang="zh-CN" altLang="en-US" sz="2400" b="1">
                <a:latin typeface="微软雅黑" panose="020B0503020204020204" charset="-122"/>
                <a:ea typeface="微软雅黑" panose="020B0503020204020204" charset="-122"/>
                <a:cs typeface="微软雅黑" panose="020B0503020204020204" charset="-122"/>
                <a:sym typeface="+mn-ea"/>
              </a:rPr>
              <a:t>（第</a:t>
            </a:r>
            <a:r>
              <a:rPr lang="en-US" altLang="zh-CN" sz="2400" b="1">
                <a:latin typeface="微软雅黑" panose="020B0503020204020204" charset="-122"/>
                <a:ea typeface="微软雅黑" panose="020B0503020204020204" charset="-122"/>
                <a:cs typeface="微软雅黑" panose="020B0503020204020204" charset="-122"/>
                <a:sym typeface="+mn-ea"/>
              </a:rPr>
              <a:t>4+9</a:t>
            </a:r>
            <a:r>
              <a:rPr lang="zh-CN" altLang="en-US" sz="2400" b="1">
                <a:latin typeface="微软雅黑" panose="020B0503020204020204" charset="-122"/>
                <a:ea typeface="微软雅黑" panose="020B0503020204020204" charset="-122"/>
                <a:cs typeface="微软雅黑" panose="020B0503020204020204" charset="-122"/>
                <a:sym typeface="+mn-ea"/>
              </a:rPr>
              <a:t>题）</a:t>
            </a:r>
            <a:r>
              <a:rPr lang="en-US" altLang="zh-CN" sz="2400" b="1">
                <a:latin typeface="微软雅黑" panose="020B0503020204020204" charset="-122"/>
                <a:ea typeface="微软雅黑" panose="020B0503020204020204" charset="-122"/>
                <a:cs typeface="微软雅黑" panose="020B0503020204020204" charset="-122"/>
                <a:sym typeface="+mn-ea"/>
              </a:rPr>
              <a:t>/2</a:t>
            </a:r>
            <a:endParaRPr lang="zh-CN" altLang="en-US" sz="2400" b="1">
              <a:latin typeface="微软雅黑" panose="020B0503020204020204" charset="-122"/>
              <a:ea typeface="微软雅黑" panose="020B0503020204020204" charset="-122"/>
              <a:cs typeface="微软雅黑" panose="020B0503020204020204" charset="-122"/>
            </a:endParaRPr>
          </a:p>
          <a:p>
            <a:pPr algn="just">
              <a:lnSpc>
                <a:spcPct val="150000"/>
              </a:lnSpc>
              <a:buClrTx/>
              <a:buSzTx/>
              <a:buFontTx/>
            </a:pPr>
            <a:endParaRPr lang="zh-CN" altLang="en-US" sz="2400" b="1">
              <a:latin typeface="微软雅黑" panose="020B0503020204020204" charset="-122"/>
              <a:ea typeface="微软雅黑" panose="020B0503020204020204" charset="-122"/>
              <a:cs typeface="微软雅黑" panose="020B0503020204020204" charset="-122"/>
            </a:endParaRPr>
          </a:p>
          <a:p>
            <a:pPr algn="just">
              <a:lnSpc>
                <a:spcPct val="150000"/>
              </a:lnSpc>
              <a:buClrTx/>
              <a:buSzTx/>
              <a:buFontTx/>
            </a:pPr>
            <a:r>
              <a:rPr lang="zh-CN" altLang="en-US" sz="2400" b="1">
                <a:latin typeface="微软雅黑" panose="020B0503020204020204" charset="-122"/>
                <a:ea typeface="微软雅黑" panose="020B0503020204020204" charset="-122"/>
                <a:cs typeface="微软雅黑" panose="020B0503020204020204" charset="-122"/>
                <a:sym typeface="+mn-ea"/>
              </a:rPr>
              <a:t>（第</a:t>
            </a:r>
            <a:r>
              <a:rPr lang="en-US" altLang="zh-CN" sz="2400" b="1">
                <a:latin typeface="微软雅黑" panose="020B0503020204020204" charset="-122"/>
                <a:ea typeface="微软雅黑" panose="020B0503020204020204" charset="-122"/>
                <a:cs typeface="微软雅黑" panose="020B0503020204020204" charset="-122"/>
                <a:sym typeface="+mn-ea"/>
              </a:rPr>
              <a:t>5+10</a:t>
            </a:r>
            <a:r>
              <a:rPr lang="zh-CN" altLang="en-US" sz="2400" b="1">
                <a:latin typeface="微软雅黑" panose="020B0503020204020204" charset="-122"/>
                <a:ea typeface="微软雅黑" panose="020B0503020204020204" charset="-122"/>
                <a:cs typeface="微软雅黑" panose="020B0503020204020204" charset="-122"/>
                <a:sym typeface="+mn-ea"/>
              </a:rPr>
              <a:t>题）</a:t>
            </a:r>
            <a:r>
              <a:rPr lang="en-US" altLang="zh-CN" sz="2400" b="1">
                <a:latin typeface="微软雅黑" panose="020B0503020204020204" charset="-122"/>
                <a:ea typeface="微软雅黑" panose="020B0503020204020204" charset="-122"/>
                <a:cs typeface="微软雅黑" panose="020B0503020204020204" charset="-122"/>
                <a:sym typeface="+mn-ea"/>
              </a:rPr>
              <a:t>/2</a:t>
            </a:r>
            <a:endParaRPr lang="zh-CN" altLang="en-US" sz="2400" b="1">
              <a:latin typeface="微软雅黑" panose="020B0503020204020204" charset="-122"/>
              <a:ea typeface="微软雅黑" panose="020B0503020204020204" charset="-122"/>
              <a:cs typeface="微软雅黑" panose="020B0503020204020204" charset="-122"/>
            </a:endParaRPr>
          </a:p>
        </p:txBody>
      </p:sp>
      <p:cxnSp>
        <p:nvCxnSpPr>
          <p:cNvPr id="12" name="直接连接符 11"/>
          <p:cNvCxnSpPr>
            <a:stCxn id="3" idx="3"/>
          </p:cNvCxnSpPr>
          <p:nvPr/>
        </p:nvCxnSpPr>
        <p:spPr>
          <a:xfrm>
            <a:off x="7743825" y="1584325"/>
            <a:ext cx="650875" cy="9525"/>
          </a:xfrm>
          <a:prstGeom prst="line">
            <a:avLst/>
          </a:prstGeom>
          <a:ln w="28575">
            <a:tailEnd type="arrow" w="med" len="med"/>
          </a:ln>
        </p:spPr>
        <p:style>
          <a:lnRef idx="1">
            <a:schemeClr val="accent2"/>
          </a:lnRef>
          <a:fillRef idx="0">
            <a:schemeClr val="accent2"/>
          </a:fillRef>
          <a:effectRef idx="0">
            <a:schemeClr val="accent2"/>
          </a:effectRef>
          <a:fontRef idx="minor">
            <a:schemeClr val="tx1"/>
          </a:fontRef>
        </p:style>
      </p:cxnSp>
      <p:cxnSp>
        <p:nvCxnSpPr>
          <p:cNvPr id="14" name="直接连接符 13"/>
          <p:cNvCxnSpPr/>
          <p:nvPr/>
        </p:nvCxnSpPr>
        <p:spPr>
          <a:xfrm>
            <a:off x="7743825" y="2592705"/>
            <a:ext cx="650875" cy="9525"/>
          </a:xfrm>
          <a:prstGeom prst="line">
            <a:avLst/>
          </a:prstGeom>
          <a:ln w="28575">
            <a:tailEnd type="arrow" w="med" len="med"/>
          </a:ln>
        </p:spPr>
        <p:style>
          <a:lnRef idx="1">
            <a:schemeClr val="accent2"/>
          </a:lnRef>
          <a:fillRef idx="0">
            <a:schemeClr val="accent2"/>
          </a:fillRef>
          <a:effectRef idx="0">
            <a:schemeClr val="accent2"/>
          </a:effectRef>
          <a:fontRef idx="minor">
            <a:schemeClr val="tx1"/>
          </a:fontRef>
        </p:style>
      </p:cxnSp>
      <p:cxnSp>
        <p:nvCxnSpPr>
          <p:cNvPr id="15" name="直接连接符 14"/>
          <p:cNvCxnSpPr/>
          <p:nvPr/>
        </p:nvCxnSpPr>
        <p:spPr>
          <a:xfrm>
            <a:off x="7743825" y="3655060"/>
            <a:ext cx="650875" cy="9525"/>
          </a:xfrm>
          <a:prstGeom prst="line">
            <a:avLst/>
          </a:prstGeom>
          <a:ln w="28575">
            <a:tailEnd type="arrow" w="med" len="med"/>
          </a:ln>
        </p:spPr>
        <p:style>
          <a:lnRef idx="1">
            <a:schemeClr val="accent2"/>
          </a:lnRef>
          <a:fillRef idx="0">
            <a:schemeClr val="accent2"/>
          </a:fillRef>
          <a:effectRef idx="0">
            <a:schemeClr val="accent2"/>
          </a:effectRef>
          <a:fontRef idx="minor">
            <a:schemeClr val="tx1"/>
          </a:fontRef>
        </p:style>
      </p:cxnSp>
      <p:cxnSp>
        <p:nvCxnSpPr>
          <p:cNvPr id="17" name="直接连接符 16"/>
          <p:cNvCxnSpPr/>
          <p:nvPr/>
        </p:nvCxnSpPr>
        <p:spPr>
          <a:xfrm>
            <a:off x="7662545" y="5813425"/>
            <a:ext cx="650875" cy="9525"/>
          </a:xfrm>
          <a:prstGeom prst="line">
            <a:avLst/>
          </a:prstGeom>
          <a:ln w="28575">
            <a:tailEnd type="arrow" w="med" len="med"/>
          </a:ln>
        </p:spPr>
        <p:style>
          <a:lnRef idx="1">
            <a:schemeClr val="accent2"/>
          </a:lnRef>
          <a:fillRef idx="0">
            <a:schemeClr val="accent2"/>
          </a:fillRef>
          <a:effectRef idx="0">
            <a:schemeClr val="accent2"/>
          </a:effectRef>
          <a:fontRef idx="minor">
            <a:schemeClr val="tx1"/>
          </a:fontRef>
        </p:style>
      </p:cxnSp>
      <p:cxnSp>
        <p:nvCxnSpPr>
          <p:cNvPr id="19" name="直接连接符 18"/>
          <p:cNvCxnSpPr/>
          <p:nvPr/>
        </p:nvCxnSpPr>
        <p:spPr>
          <a:xfrm>
            <a:off x="8432800" y="4781550"/>
            <a:ext cx="444500" cy="12700"/>
          </a:xfrm>
          <a:prstGeom prst="line">
            <a:avLst/>
          </a:prstGeom>
          <a:ln w="28575">
            <a:tailEnd type="arrow" w="med" len="med"/>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bldLvl="0" animBg="1"/>
      <p:bldP spid="9" grpId="0" animBg="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3766185" y="518795"/>
            <a:ext cx="10309860" cy="737235"/>
          </a:xfrm>
          <a:prstGeom prst="rect">
            <a:avLst/>
          </a:prstGeom>
          <a:noFill/>
        </p:spPr>
        <p:txBody>
          <a:bodyPr wrap="square" rtlCol="0" anchor="t">
            <a:spAutoFit/>
          </a:bodyPr>
          <a:lstStyle/>
          <a:p>
            <a:pPr algn="just">
              <a:lnSpc>
                <a:spcPct val="150000"/>
              </a:lnSpc>
              <a:buClrTx/>
              <a:buSzTx/>
              <a:buFontTx/>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sym typeface="+mn-ea"/>
              </a:rPr>
              <a:t>制作自己的人格雷达图</a:t>
            </a:r>
          </a:p>
        </p:txBody>
      </p:sp>
      <p:pic>
        <p:nvPicPr>
          <p:cNvPr id="2" name="图片 1" descr="timg2"/>
          <p:cNvPicPr>
            <a:picLocks noChangeAspect="1"/>
          </p:cNvPicPr>
          <p:nvPr/>
        </p:nvPicPr>
        <p:blipFill>
          <a:blip r:embed="rId2"/>
          <a:srcRect l="26219" t="14793" r="25938" b="27420"/>
          <a:stretch>
            <a:fillRect/>
          </a:stretch>
        </p:blipFill>
        <p:spPr>
          <a:xfrm>
            <a:off x="4025265" y="2033905"/>
            <a:ext cx="3266440" cy="3241040"/>
          </a:xfrm>
          <a:prstGeom prst="ellipse">
            <a:avLst/>
          </a:prstGeom>
        </p:spPr>
      </p:pic>
      <p:sp>
        <p:nvSpPr>
          <p:cNvPr id="3" name="文本框 2"/>
          <p:cNvSpPr txBox="1"/>
          <p:nvPr/>
        </p:nvSpPr>
        <p:spPr>
          <a:xfrm>
            <a:off x="6678809" y="1894205"/>
            <a:ext cx="1436612" cy="461665"/>
          </a:xfrm>
          <a:prstGeom prst="rect">
            <a:avLst/>
          </a:prstGeom>
          <a:noFill/>
        </p:spPr>
        <p:txBody>
          <a:bodyPr wrap="none" rtlCol="0" anchor="t">
            <a:spAutoFit/>
          </a:bodyPr>
          <a:lstStyle/>
          <a:p>
            <a:pPr algn="ctr"/>
            <a:r>
              <a:rPr lang="en-US" altLang="zh-CN" sz="2400" b="1" dirty="0">
                <a:sym typeface="+mn-ea"/>
              </a:rPr>
              <a:t>E  </a:t>
            </a:r>
            <a:r>
              <a:rPr lang="zh-CN" altLang="en-US" sz="2400" b="1" dirty="0">
                <a:sym typeface="+mn-ea"/>
              </a:rPr>
              <a:t>外倾性</a:t>
            </a:r>
            <a:endParaRPr lang="zh-CN" altLang="en-US" sz="2400" dirty="0"/>
          </a:p>
        </p:txBody>
      </p:sp>
      <p:sp>
        <p:nvSpPr>
          <p:cNvPr id="4" name="文本框 3"/>
          <p:cNvSpPr txBox="1"/>
          <p:nvPr/>
        </p:nvSpPr>
        <p:spPr>
          <a:xfrm>
            <a:off x="7123394" y="4075430"/>
            <a:ext cx="1484702" cy="461665"/>
          </a:xfrm>
          <a:prstGeom prst="rect">
            <a:avLst/>
          </a:prstGeom>
          <a:noFill/>
        </p:spPr>
        <p:txBody>
          <a:bodyPr wrap="none" rtlCol="0" anchor="t">
            <a:spAutoFit/>
          </a:bodyPr>
          <a:lstStyle/>
          <a:p>
            <a:pPr algn="ctr"/>
            <a:r>
              <a:rPr lang="en-US" altLang="zh-CN" sz="2400" b="1" dirty="0">
                <a:sym typeface="+mn-ea"/>
              </a:rPr>
              <a:t>A  </a:t>
            </a:r>
            <a:r>
              <a:rPr lang="zh-CN" altLang="en-US" sz="2400" b="1" dirty="0">
                <a:sym typeface="+mn-ea"/>
              </a:rPr>
              <a:t>宜人性</a:t>
            </a:r>
            <a:endParaRPr lang="zh-CN" altLang="en-US" sz="2400" dirty="0"/>
          </a:p>
        </p:txBody>
      </p:sp>
      <p:sp>
        <p:nvSpPr>
          <p:cNvPr id="5" name="文本框 4"/>
          <p:cNvSpPr txBox="1"/>
          <p:nvPr/>
        </p:nvSpPr>
        <p:spPr>
          <a:xfrm>
            <a:off x="5034280" y="5388610"/>
            <a:ext cx="1454150" cy="460375"/>
          </a:xfrm>
          <a:prstGeom prst="rect">
            <a:avLst/>
          </a:prstGeom>
          <a:noFill/>
        </p:spPr>
        <p:txBody>
          <a:bodyPr wrap="none" rtlCol="0" anchor="t">
            <a:spAutoFit/>
          </a:bodyPr>
          <a:lstStyle/>
          <a:p>
            <a:pPr algn="ctr"/>
            <a:r>
              <a:rPr lang="en-US" altLang="zh-CN" sz="2400" b="1" dirty="0">
                <a:sym typeface="+mn-ea"/>
              </a:rPr>
              <a:t>C  </a:t>
            </a:r>
            <a:r>
              <a:rPr lang="zh-CN" altLang="en-US" sz="2400" b="1" dirty="0">
                <a:sym typeface="+mn-ea"/>
              </a:rPr>
              <a:t>尽责性</a:t>
            </a:r>
            <a:endParaRPr lang="zh-CN" altLang="en-US" sz="2400"/>
          </a:p>
        </p:txBody>
      </p:sp>
      <p:sp>
        <p:nvSpPr>
          <p:cNvPr id="6" name="文本框 5"/>
          <p:cNvSpPr txBox="1"/>
          <p:nvPr/>
        </p:nvSpPr>
        <p:spPr>
          <a:xfrm>
            <a:off x="2014220" y="4075430"/>
            <a:ext cx="2108200" cy="460375"/>
          </a:xfrm>
          <a:prstGeom prst="rect">
            <a:avLst/>
          </a:prstGeom>
          <a:noFill/>
        </p:spPr>
        <p:txBody>
          <a:bodyPr wrap="none" rtlCol="0" anchor="t">
            <a:spAutoFit/>
          </a:bodyPr>
          <a:lstStyle/>
          <a:p>
            <a:r>
              <a:rPr lang="en-US" altLang="zh-CN" sz="2400" b="1" dirty="0">
                <a:sym typeface="+mn-ea"/>
              </a:rPr>
              <a:t>N  </a:t>
            </a:r>
            <a:r>
              <a:rPr lang="zh-CN" altLang="en-US" sz="2400" b="1" dirty="0">
                <a:sym typeface="+mn-ea"/>
              </a:rPr>
              <a:t>情绪稳定性</a:t>
            </a:r>
            <a:endParaRPr lang="zh-CN" altLang="en-US" sz="2400"/>
          </a:p>
        </p:txBody>
      </p:sp>
      <p:sp>
        <p:nvSpPr>
          <p:cNvPr id="7" name="文本框 6"/>
          <p:cNvSpPr txBox="1"/>
          <p:nvPr/>
        </p:nvSpPr>
        <p:spPr>
          <a:xfrm>
            <a:off x="3382645" y="1894205"/>
            <a:ext cx="1411605" cy="460375"/>
          </a:xfrm>
          <a:prstGeom prst="rect">
            <a:avLst/>
          </a:prstGeom>
          <a:noFill/>
        </p:spPr>
        <p:txBody>
          <a:bodyPr wrap="none" rtlCol="0" anchor="t">
            <a:spAutoFit/>
          </a:bodyPr>
          <a:lstStyle/>
          <a:p>
            <a:pPr algn="ctr"/>
            <a:r>
              <a:rPr lang="en-US" altLang="zh-CN" sz="2400" b="1" dirty="0">
                <a:sym typeface="+mn-ea"/>
              </a:rPr>
              <a:t>O </a:t>
            </a:r>
            <a:r>
              <a:rPr lang="zh-CN" altLang="en-US" sz="2400" b="1" dirty="0">
                <a:sym typeface="+mn-ea"/>
              </a:rPr>
              <a:t>开放性</a:t>
            </a:r>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2"/>
          <a:stretch>
            <a:fillRect/>
          </a:stretch>
        </p:blipFill>
        <p:spPr>
          <a:xfrm rot="10800000" flipV="1">
            <a:off x="10299077" y="4407772"/>
            <a:ext cx="1892923" cy="2450228"/>
          </a:xfrm>
          <a:prstGeom prst="rect">
            <a:avLst/>
          </a:prstGeom>
        </p:spPr>
      </p:pic>
      <p:sp>
        <p:nvSpPr>
          <p:cNvPr id="8" name="五边形 7"/>
          <p:cNvSpPr/>
          <p:nvPr/>
        </p:nvSpPr>
        <p:spPr>
          <a:xfrm>
            <a:off x="-24765" y="370205"/>
            <a:ext cx="3271520" cy="706120"/>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案例与思考</a:t>
            </a:r>
            <a:endParaRPr lang="en-US" altLang="zh-CN" sz="3600" b="1" dirty="0"/>
          </a:p>
        </p:txBody>
      </p:sp>
      <p:sp>
        <p:nvSpPr>
          <p:cNvPr id="7" name="文本框 6"/>
          <p:cNvSpPr txBox="1"/>
          <p:nvPr/>
        </p:nvSpPr>
        <p:spPr>
          <a:xfrm>
            <a:off x="814643" y="1154198"/>
            <a:ext cx="10430895" cy="5094536"/>
          </a:xfrm>
          <a:prstGeom prst="rect">
            <a:avLst/>
          </a:prstGeom>
          <a:noFill/>
        </p:spPr>
        <p:txBody>
          <a:bodyPr wrap="square" rtlCol="0" anchor="t">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sym typeface="+mn-ea"/>
              </a:rPr>
              <a:t>       小方，女，大一学生，她向朋友倾诉最近很是心烦，感到在宿舍待不下去，自己是一个心直口快的人，从来不遮遮掩掩，可宿舍其他三个人从来不把心里话说出来，也不知道她们在想什么。自己喜欢快节奏的生活，讲究效率，可她们三个慢吞吞的，有一次明明说好了一起去逛街的，自己早早就准备好要动了，结果临行前，一个室友跑去上厕所，一个还在打电话，自己一气之下就没有去逛街。后来室友们带了些吃的东西回来给自己，可那天的心情总体就是很差。有时候想想，其实几个室友也没有什么特别不好的地方，可是跟她们在一起就觉得有情绪，不舒畅。</a:t>
            </a:r>
            <a:endParaRPr lang="en-US" altLang="zh-CN" sz="2400" dirty="0">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en-US" altLang="zh-CN" sz="2800" b="1" dirty="0">
                <a:solidFill>
                  <a:schemeClr val="accent1">
                    <a:lumMod val="50000"/>
                  </a:schemeClr>
                </a:solidFill>
                <a:latin typeface="微软雅黑" panose="020B0503020204020204" charset="-122"/>
                <a:ea typeface="微软雅黑" panose="020B0503020204020204" charset="-122"/>
                <a:sym typeface="+mn-ea"/>
              </a:rPr>
              <a:t>       </a:t>
            </a:r>
            <a:r>
              <a:rPr lang="zh-CN" altLang="en-US" sz="2800" b="1" dirty="0">
                <a:solidFill>
                  <a:schemeClr val="accent1">
                    <a:lumMod val="50000"/>
                  </a:schemeClr>
                </a:solidFill>
                <a:latin typeface="微软雅黑" panose="020B0503020204020204" charset="-122"/>
                <a:ea typeface="微软雅黑" panose="020B0503020204020204" charset="-122"/>
                <a:sym typeface="+mn-ea"/>
              </a:rPr>
              <a:t>思考：</a:t>
            </a:r>
            <a:r>
              <a:rPr lang="zh-CN" altLang="zh-CN" sz="2800" b="1" dirty="0">
                <a:solidFill>
                  <a:schemeClr val="accent1">
                    <a:lumMod val="50000"/>
                  </a:schemeClr>
                </a:solidFill>
                <a:latin typeface="微软雅黑" panose="020B0503020204020204" charset="-122"/>
                <a:ea typeface="微软雅黑" panose="020B0503020204020204" charset="-122"/>
              </a:rPr>
              <a:t>案例中的小方为什么和室友相处不愉快</a:t>
            </a:r>
            <a:r>
              <a:rPr lang="en-US" altLang="zh-CN" sz="2800" b="1" dirty="0">
                <a:solidFill>
                  <a:schemeClr val="accent1">
                    <a:lumMod val="50000"/>
                  </a:schemeClr>
                </a:solidFill>
                <a:latin typeface="微软雅黑" panose="020B0503020204020204" charset="-122"/>
                <a:ea typeface="微软雅黑" panose="020B0503020204020204" charset="-122"/>
              </a:rPr>
              <a:t>?</a:t>
            </a:r>
            <a:endParaRPr lang="zh-CN" altLang="en-US" sz="2800" b="1" dirty="0">
              <a:solidFill>
                <a:schemeClr val="accent1">
                  <a:lumMod val="50000"/>
                </a:schemeClr>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3611504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8">
            <a:extLst>
              <a:ext uri="{FF2B5EF4-FFF2-40B4-BE49-F238E27FC236}">
                <a16:creationId xmlns:a16="http://schemas.microsoft.com/office/drawing/2014/main" id="{CC02D477-975B-45A3-8B73-64EB583DFE87}"/>
              </a:ext>
            </a:extLst>
          </p:cNvPr>
          <p:cNvGraphicFramePr>
            <a:graphicFrameLocks noGrp="1"/>
          </p:cNvGraphicFramePr>
          <p:nvPr/>
        </p:nvGraphicFramePr>
        <p:xfrm>
          <a:off x="356062" y="1162040"/>
          <a:ext cx="11479876" cy="5130213"/>
        </p:xfrm>
        <a:graphic>
          <a:graphicData uri="http://schemas.openxmlformats.org/drawingml/2006/table">
            <a:tbl>
              <a:tblPr firstRow="1" bandRow="1">
                <a:tableStyleId>{85BE263C-DBD7-4A20-BB59-AAB30ACAA65A}</a:tableStyleId>
              </a:tblPr>
              <a:tblGrid>
                <a:gridCol w="4389202">
                  <a:extLst>
                    <a:ext uri="{9D8B030D-6E8A-4147-A177-3AD203B41FA5}">
                      <a16:colId xmlns:a16="http://schemas.microsoft.com/office/drawing/2014/main" val="4009463057"/>
                    </a:ext>
                  </a:extLst>
                </a:gridCol>
                <a:gridCol w="2268577">
                  <a:extLst>
                    <a:ext uri="{9D8B030D-6E8A-4147-A177-3AD203B41FA5}">
                      <a16:colId xmlns:a16="http://schemas.microsoft.com/office/drawing/2014/main" val="380570277"/>
                    </a:ext>
                  </a:extLst>
                </a:gridCol>
                <a:gridCol w="4822097">
                  <a:extLst>
                    <a:ext uri="{9D8B030D-6E8A-4147-A177-3AD203B41FA5}">
                      <a16:colId xmlns:a16="http://schemas.microsoft.com/office/drawing/2014/main" val="2808457470"/>
                    </a:ext>
                  </a:extLst>
                </a:gridCol>
              </a:tblGrid>
              <a:tr h="753839">
                <a:tc>
                  <a:txBody>
                    <a:bodyPr/>
                    <a:lstStyle/>
                    <a:p>
                      <a:pPr algn="ctr"/>
                      <a:r>
                        <a:rPr lang="zh-CN" altLang="en-US" sz="2000" b="1" dirty="0"/>
                        <a:t>高分者人格特质（＞</a:t>
                      </a:r>
                      <a:r>
                        <a:rPr lang="en-US" altLang="zh-CN" sz="2000" b="1" dirty="0"/>
                        <a:t>6</a:t>
                      </a:r>
                      <a:r>
                        <a:rPr lang="zh-CN" altLang="en-US" sz="2000" b="1" dirty="0"/>
                        <a:t>分）</a:t>
                      </a:r>
                    </a:p>
                  </a:txBody>
                  <a:tcPr anchor="ctr"/>
                </a:tc>
                <a:tc>
                  <a:txBody>
                    <a:bodyPr/>
                    <a:lstStyle/>
                    <a:p>
                      <a:pPr algn="ctr"/>
                      <a:r>
                        <a:rPr lang="zh-CN" altLang="en-US" sz="2000" b="1" dirty="0"/>
                        <a:t>维度</a:t>
                      </a:r>
                    </a:p>
                  </a:txBody>
                  <a:tcPr anchor="ctr"/>
                </a:tc>
                <a:tc>
                  <a:txBody>
                    <a:bodyPr/>
                    <a:lstStyle/>
                    <a:p>
                      <a:pPr algn="ctr"/>
                      <a:r>
                        <a:rPr lang="zh-CN" altLang="en-US" sz="2000" b="1" dirty="0"/>
                        <a:t>低分者人格特质（＜</a:t>
                      </a:r>
                      <a:r>
                        <a:rPr lang="en-US" altLang="zh-CN" sz="2000" b="1" dirty="0"/>
                        <a:t>3</a:t>
                      </a:r>
                      <a:r>
                        <a:rPr lang="zh-CN" altLang="en-US" sz="2000" b="1" dirty="0"/>
                        <a:t>分）</a:t>
                      </a:r>
                    </a:p>
                  </a:txBody>
                  <a:tcPr anchor="ctr"/>
                </a:tc>
                <a:extLst>
                  <a:ext uri="{0D108BD9-81ED-4DB2-BD59-A6C34878D82A}">
                    <a16:rowId xmlns:a16="http://schemas.microsoft.com/office/drawing/2014/main" val="593601479"/>
                  </a:ext>
                </a:extLst>
              </a:tr>
              <a:tr h="829122">
                <a:tc>
                  <a:txBody>
                    <a:bodyPr/>
                    <a:lstStyle/>
                    <a:p>
                      <a:pPr algn="l"/>
                      <a:r>
                        <a:rPr lang="zh-CN" altLang="en-US" sz="2000" dirty="0"/>
                        <a:t> 认真、勤奋、井井有条、守时</a:t>
                      </a:r>
                    </a:p>
                  </a:txBody>
                  <a:tcPr anchor="ctr"/>
                </a:tc>
                <a:tc>
                  <a:txBody>
                    <a:bodyPr/>
                    <a:lstStyle/>
                    <a:p>
                      <a:pPr algn="ctr"/>
                      <a:r>
                        <a:rPr lang="en-US" altLang="zh-CN" sz="2000" b="1" dirty="0"/>
                        <a:t>C</a:t>
                      </a:r>
                      <a:r>
                        <a:rPr lang="zh-CN" altLang="en-US" sz="2000" b="1" dirty="0"/>
                        <a:t>尽责性</a:t>
                      </a:r>
                    </a:p>
                  </a:txBody>
                  <a:tcPr anchor="ctr"/>
                </a:tc>
                <a:tc>
                  <a:txBody>
                    <a:bodyPr/>
                    <a:lstStyle/>
                    <a:p>
                      <a:pPr algn="l"/>
                      <a:r>
                        <a:rPr lang="zh-CN" altLang="en-US" sz="2000" dirty="0"/>
                        <a:t>马虎、懒惰、杂乱无章、不守时</a:t>
                      </a:r>
                    </a:p>
                  </a:txBody>
                  <a:tcPr anchor="ctr"/>
                </a:tc>
                <a:extLst>
                  <a:ext uri="{0D108BD9-81ED-4DB2-BD59-A6C34878D82A}">
                    <a16:rowId xmlns:a16="http://schemas.microsoft.com/office/drawing/2014/main" val="1108833843"/>
                  </a:ext>
                </a:extLst>
              </a:tr>
              <a:tr h="785789">
                <a:tc>
                  <a:txBody>
                    <a:bodyPr/>
                    <a:lstStyle/>
                    <a:p>
                      <a:pPr algn="l"/>
                      <a:r>
                        <a:rPr lang="zh-CN" altLang="en-US" sz="2000" dirty="0"/>
                        <a:t> 信任、宽容、心软、脾气好</a:t>
                      </a:r>
                    </a:p>
                  </a:txBody>
                  <a:tcPr anchor="ctr"/>
                </a:tc>
                <a:tc>
                  <a:txBody>
                    <a:bodyPr/>
                    <a:lstStyle/>
                    <a:p>
                      <a:pPr algn="ctr"/>
                      <a:r>
                        <a:rPr lang="en-US" altLang="zh-CN" sz="2000" b="1" dirty="0"/>
                        <a:t>A</a:t>
                      </a:r>
                      <a:r>
                        <a:rPr lang="zh-CN" altLang="en-US" sz="2000" b="1" dirty="0"/>
                        <a:t>宜人性</a:t>
                      </a:r>
                    </a:p>
                  </a:txBody>
                  <a:tcPr anchor="ctr"/>
                </a:tc>
                <a:tc>
                  <a:txBody>
                    <a:bodyPr/>
                    <a:lstStyle/>
                    <a:p>
                      <a:pPr algn="l"/>
                      <a:r>
                        <a:rPr lang="zh-CN" altLang="en-US" sz="2000" dirty="0"/>
                        <a:t>多疑、刻薄、无情、易怒</a:t>
                      </a:r>
                    </a:p>
                  </a:txBody>
                  <a:tcPr anchor="ctr"/>
                </a:tc>
                <a:extLst>
                  <a:ext uri="{0D108BD9-81ED-4DB2-BD59-A6C34878D82A}">
                    <a16:rowId xmlns:a16="http://schemas.microsoft.com/office/drawing/2014/main" val="712035106"/>
                  </a:ext>
                </a:extLst>
              </a:tr>
              <a:tr h="8426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t> 冷静、不温不火、自在、情感淡漠</a:t>
                      </a:r>
                    </a:p>
                  </a:txBody>
                  <a:tcPr anchor="ctr"/>
                </a:tc>
                <a:tc>
                  <a:txBody>
                    <a:bodyPr/>
                    <a:lstStyle/>
                    <a:p>
                      <a:pPr algn="ctr"/>
                      <a:r>
                        <a:rPr lang="en-US" altLang="zh-CN" sz="2000" b="1" dirty="0"/>
                        <a:t>N</a:t>
                      </a:r>
                      <a:r>
                        <a:rPr lang="zh-CN" altLang="en-US" sz="2000" b="1" dirty="0"/>
                        <a:t>情绪稳定性</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t>自寻烦恼、害羞、怀疑自己、感情用事</a:t>
                      </a:r>
                    </a:p>
                  </a:txBody>
                  <a:tcPr anchor="ctr"/>
                </a:tc>
                <a:extLst>
                  <a:ext uri="{0D108BD9-81ED-4DB2-BD59-A6C34878D82A}">
                    <a16:rowId xmlns:a16="http://schemas.microsoft.com/office/drawing/2014/main" val="3568825019"/>
                  </a:ext>
                </a:extLst>
              </a:tr>
              <a:tr h="785789">
                <a:tc>
                  <a:txBody>
                    <a:bodyPr/>
                    <a:lstStyle/>
                    <a:p>
                      <a:pPr algn="l">
                        <a:lnSpc>
                          <a:spcPct val="150000"/>
                        </a:lnSpc>
                      </a:pPr>
                      <a:r>
                        <a:rPr lang="zh-CN" altLang="en-US" sz="2000" dirty="0"/>
                        <a:t> 富于想象、创造力强、标新立异、</a:t>
                      </a:r>
                      <a:endParaRPr lang="en-US" altLang="zh-CN" sz="2000" dirty="0"/>
                    </a:p>
                    <a:p>
                      <a:pPr algn="l">
                        <a:lnSpc>
                          <a:spcPct val="150000"/>
                        </a:lnSpc>
                      </a:pPr>
                      <a:r>
                        <a:rPr lang="zh-CN" altLang="en-US" sz="2000" dirty="0"/>
                        <a:t> 有好奇心</a:t>
                      </a:r>
                    </a:p>
                  </a:txBody>
                  <a:tcPr anchor="ctr"/>
                </a:tc>
                <a:tc>
                  <a:txBody>
                    <a:bodyPr/>
                    <a:lstStyle/>
                    <a:p>
                      <a:pPr algn="ctr">
                        <a:lnSpc>
                          <a:spcPct val="150000"/>
                        </a:lnSpc>
                      </a:pPr>
                      <a:r>
                        <a:rPr lang="en-US" altLang="zh-CN" sz="2000" b="1" dirty="0"/>
                        <a:t>O</a:t>
                      </a:r>
                      <a:r>
                        <a:rPr lang="zh-CN" altLang="en-US" sz="2000" b="1" dirty="0"/>
                        <a:t>开放性</a:t>
                      </a:r>
                    </a:p>
                  </a:txBody>
                  <a:tcPr anchor="ctr"/>
                </a:tc>
                <a:tc>
                  <a:txBody>
                    <a:bodyPr/>
                    <a:lstStyle/>
                    <a:p>
                      <a:pPr algn="l">
                        <a:lnSpc>
                          <a:spcPct val="150000"/>
                        </a:lnSpc>
                      </a:pPr>
                      <a:r>
                        <a:rPr lang="zh-CN" altLang="en-US" sz="2000" dirty="0"/>
                        <a:t>刻板、创造性低、遵守习俗、缺乏好奇心</a:t>
                      </a:r>
                    </a:p>
                  </a:txBody>
                  <a:tcPr anchor="ctr"/>
                </a:tc>
                <a:extLst>
                  <a:ext uri="{0D108BD9-81ED-4DB2-BD59-A6C34878D82A}">
                    <a16:rowId xmlns:a16="http://schemas.microsoft.com/office/drawing/2014/main" val="2011179158"/>
                  </a:ext>
                </a:extLst>
              </a:tr>
              <a:tr h="785789">
                <a:tc>
                  <a:txBody>
                    <a:bodyPr/>
                    <a:lstStyle/>
                    <a:p>
                      <a:pPr algn="l">
                        <a:lnSpc>
                          <a:spcPct val="150000"/>
                        </a:lnSpc>
                      </a:pPr>
                      <a:r>
                        <a:rPr lang="zh-CN" altLang="en-US" sz="2000" dirty="0"/>
                        <a:t> 喜欢参加集体活动、健谈、主动、</a:t>
                      </a:r>
                      <a:endParaRPr lang="en-US" altLang="zh-CN" sz="2000" dirty="0"/>
                    </a:p>
                    <a:p>
                      <a:pPr algn="l">
                        <a:lnSpc>
                          <a:spcPct val="150000"/>
                        </a:lnSpc>
                      </a:pPr>
                      <a:r>
                        <a:rPr lang="zh-CN" altLang="en-US" sz="2000" dirty="0"/>
                        <a:t> 热情</a:t>
                      </a:r>
                    </a:p>
                  </a:txBody>
                  <a:tcPr anchor="ctr"/>
                </a:tc>
                <a:tc>
                  <a:txBody>
                    <a:bodyPr/>
                    <a:lstStyle/>
                    <a:p>
                      <a:pPr algn="ctr">
                        <a:lnSpc>
                          <a:spcPct val="150000"/>
                        </a:lnSpc>
                      </a:pPr>
                      <a:r>
                        <a:rPr lang="en-US" altLang="zh-CN" sz="2000" b="1" dirty="0"/>
                        <a:t>E</a:t>
                      </a:r>
                      <a:r>
                        <a:rPr lang="zh-CN" altLang="en-US" sz="2000" b="1" dirty="0"/>
                        <a:t>外倾性</a:t>
                      </a:r>
                    </a:p>
                  </a:txBody>
                  <a:tcPr anchor="ctr"/>
                </a:tc>
                <a:tc>
                  <a:txBody>
                    <a:bodyPr/>
                    <a:lstStyle/>
                    <a:p>
                      <a:pPr algn="l">
                        <a:lnSpc>
                          <a:spcPct val="150000"/>
                        </a:lnSpc>
                      </a:pPr>
                      <a:r>
                        <a:rPr lang="zh-CN" altLang="en-US" sz="2000" dirty="0"/>
                        <a:t>不合群、安静、被动、沉默</a:t>
                      </a:r>
                    </a:p>
                  </a:txBody>
                  <a:tcPr anchor="ctr"/>
                </a:tc>
                <a:extLst>
                  <a:ext uri="{0D108BD9-81ED-4DB2-BD59-A6C34878D82A}">
                    <a16:rowId xmlns:a16="http://schemas.microsoft.com/office/drawing/2014/main" val="442591992"/>
                  </a:ext>
                </a:extLst>
              </a:tr>
            </a:tbl>
          </a:graphicData>
        </a:graphic>
      </p:graphicFrame>
      <p:sp>
        <p:nvSpPr>
          <p:cNvPr id="11" name="文本框 10">
            <a:extLst>
              <a:ext uri="{FF2B5EF4-FFF2-40B4-BE49-F238E27FC236}">
                <a16:creationId xmlns:a16="http://schemas.microsoft.com/office/drawing/2014/main" id="{937EB29E-64C0-403F-95AC-3DB9DBA53C17}"/>
              </a:ext>
            </a:extLst>
          </p:cNvPr>
          <p:cNvSpPr txBox="1"/>
          <p:nvPr/>
        </p:nvSpPr>
        <p:spPr>
          <a:xfrm>
            <a:off x="696191" y="434139"/>
            <a:ext cx="6097384" cy="523220"/>
          </a:xfrm>
          <a:prstGeom prst="rect">
            <a:avLst/>
          </a:prstGeom>
          <a:noFill/>
        </p:spPr>
        <p:txBody>
          <a:bodyPr wrap="square">
            <a:spAutoFit/>
          </a:bodyPr>
          <a:lstStyle/>
          <a:p>
            <a:pPr marL="457200" indent="-457200">
              <a:buFont typeface="Wingdings" panose="05000000000000000000" pitchFamily="2" charset="2"/>
              <a:buChar char="Ø"/>
            </a:pPr>
            <a:r>
              <a:rPr lang="zh-CN" altLang="en-US" sz="2800" b="1" dirty="0">
                <a:solidFill>
                  <a:schemeClr val="tx1"/>
                </a:solidFill>
                <a:latin typeface="微软雅黑" panose="020B0503020204020204" charset="-122"/>
                <a:ea typeface="微软雅黑" panose="020B0503020204020204" charset="-122"/>
                <a:cs typeface="微软雅黑" panose="020B0503020204020204" charset="-122"/>
                <a:sym typeface="+mn-ea"/>
              </a:rPr>
              <a:t>大五人格特质解释表</a:t>
            </a:r>
            <a:endParaRPr lang="zh-CN" altLang="en-US" sz="2800" dirty="0"/>
          </a:p>
        </p:txBody>
      </p:sp>
    </p:spTree>
    <p:extLst>
      <p:ext uri="{BB962C8B-B14F-4D97-AF65-F5344CB8AC3E}">
        <p14:creationId xmlns:p14="http://schemas.microsoft.com/office/powerpoint/2010/main" val="1973836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24765" y="333375"/>
            <a:ext cx="3271520" cy="706120"/>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思考：</a:t>
            </a:r>
            <a:endParaRPr lang="en-US" altLang="zh-CN" sz="3600" b="1" dirty="0"/>
          </a:p>
        </p:txBody>
      </p:sp>
      <p:sp>
        <p:nvSpPr>
          <p:cNvPr id="18" name="文本框 17"/>
          <p:cNvSpPr txBox="1"/>
          <p:nvPr/>
        </p:nvSpPr>
        <p:spPr>
          <a:xfrm>
            <a:off x="-130628" y="1240195"/>
            <a:ext cx="9362870" cy="4377609"/>
          </a:xfrm>
          <a:prstGeom prst="rect">
            <a:avLst/>
          </a:prstGeom>
          <a:noFill/>
        </p:spPr>
        <p:txBody>
          <a:bodyPr wrap="square" rtlCol="0" anchor="t">
            <a:spAutoFit/>
          </a:bodyPr>
          <a:lstStyle/>
          <a:p>
            <a:pPr>
              <a:lnSpc>
                <a:spcPct val="150000"/>
              </a:lnSpc>
            </a:pP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）该个性特质分布与你所了解的自己相符吗？</a:t>
            </a:r>
          </a:p>
          <a:p>
            <a:pPr>
              <a:lnSpc>
                <a:spcPct val="150000"/>
              </a:lnSpc>
            </a:pP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）随着时间和情境的变化，你的个性特征是否表现</a:t>
            </a:r>
            <a:endParaRPr lang="en-US" altLang="zh-CN" sz="2400" b="1" dirty="0">
              <a:latin typeface="黑体" panose="02010609060101010101" pitchFamily="49" charset="-122"/>
              <a:ea typeface="黑体" panose="02010609060101010101" pitchFamily="49" charset="-122"/>
            </a:endParaRPr>
          </a:p>
          <a:p>
            <a:pPr>
              <a:lnSpc>
                <a:spcPct val="150000"/>
              </a:lnSpc>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不同？</a:t>
            </a:r>
            <a:endParaRPr lang="en-US" altLang="zh-CN" sz="2400" b="1" dirty="0">
              <a:latin typeface="黑体" panose="02010609060101010101" pitchFamily="49" charset="-122"/>
              <a:ea typeface="黑体" panose="02010609060101010101" pitchFamily="49" charset="-122"/>
            </a:endParaRPr>
          </a:p>
          <a:p>
            <a:pPr>
              <a:lnSpc>
                <a:spcPct val="150000"/>
              </a:lnSpc>
            </a:pP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3) </a:t>
            </a:r>
            <a:r>
              <a:rPr lang="zh-CN" altLang="en-US" sz="2400" b="1" dirty="0">
                <a:latin typeface="黑体" panose="02010609060101010101" pitchFamily="49" charset="-122"/>
                <a:ea typeface="黑体" panose="02010609060101010101" pitchFamily="49" charset="-122"/>
              </a:rPr>
              <a:t>什么塑造了你目前的个性特征？</a:t>
            </a:r>
            <a:endParaRPr lang="en-US" altLang="zh-CN" sz="2400" b="1" dirty="0">
              <a:latin typeface="黑体" panose="02010609060101010101" pitchFamily="49" charset="-122"/>
              <a:ea typeface="黑体" panose="02010609060101010101" pitchFamily="49" charset="-122"/>
            </a:endParaRPr>
          </a:p>
          <a:p>
            <a:pPr>
              <a:lnSpc>
                <a:spcPct val="150000"/>
              </a:lnSpc>
            </a:pP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 该个性特征给你带来的积极影响和消极影响是什么？</a:t>
            </a:r>
          </a:p>
          <a:p>
            <a:pPr>
              <a:lnSpc>
                <a:spcPct val="150000"/>
              </a:lnSpc>
            </a:pP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5</a:t>
            </a:r>
            <a:r>
              <a:rPr lang="zh-CN" altLang="en-US" sz="2400" b="1" dirty="0">
                <a:latin typeface="黑体" panose="02010609060101010101" pitchFamily="49" charset="-122"/>
                <a:ea typeface="黑体" panose="02010609060101010101" pitchFamily="49" charset="-122"/>
              </a:rPr>
              <a:t>）自己期望达到的个性是怎样的？</a:t>
            </a:r>
          </a:p>
          <a:p>
            <a:pPr>
              <a:lnSpc>
                <a:spcPct val="150000"/>
              </a:lnSpc>
            </a:pP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6</a:t>
            </a:r>
            <a:r>
              <a:rPr lang="zh-CN" altLang="en-US" sz="2400" b="1" dirty="0">
                <a:latin typeface="黑体" panose="02010609060101010101" pitchFamily="49" charset="-122"/>
                <a:ea typeface="黑体" panose="02010609060101010101" pitchFamily="49" charset="-122"/>
              </a:rPr>
              <a:t>）具体怎么做可以帮助自己完善人格</a:t>
            </a:r>
            <a:r>
              <a:rPr lang="en-US" altLang="zh-CN" sz="2400" b="1"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a:p>
            <a:pPr algn="just">
              <a:lnSpc>
                <a:spcPct val="150000"/>
              </a:lnSpc>
              <a:buClrTx/>
              <a:buSzTx/>
              <a:buFontTx/>
            </a:pPr>
            <a:endParaRPr lang="zh-CN" altLang="en-US" sz="2000" dirty="0">
              <a:latin typeface="微软雅黑" panose="020B0503020204020204" charset="-122"/>
              <a:ea typeface="微软雅黑" panose="020B0503020204020204" charset="-122"/>
              <a:cs typeface="微软雅黑" panose="020B0503020204020204" charset="-122"/>
              <a:sym typeface="+mn-ea"/>
            </a:endParaRPr>
          </a:p>
        </p:txBody>
      </p:sp>
      <p:graphicFrame>
        <p:nvGraphicFramePr>
          <p:cNvPr id="2" name="表格 8">
            <a:extLst>
              <a:ext uri="{FF2B5EF4-FFF2-40B4-BE49-F238E27FC236}">
                <a16:creationId xmlns:a16="http://schemas.microsoft.com/office/drawing/2014/main" id="{FED203DC-B98B-4826-B867-B8F7EE0671BC}"/>
              </a:ext>
            </a:extLst>
          </p:cNvPr>
          <p:cNvGraphicFramePr>
            <a:graphicFrameLocks noGrp="1"/>
          </p:cNvGraphicFramePr>
          <p:nvPr/>
        </p:nvGraphicFramePr>
        <p:xfrm>
          <a:off x="7755601" y="-72274"/>
          <a:ext cx="4436399" cy="5033244"/>
        </p:xfrm>
        <a:graphic>
          <a:graphicData uri="http://schemas.openxmlformats.org/drawingml/2006/table">
            <a:tbl>
              <a:tblPr firstRow="1" bandRow="1">
                <a:tableStyleId>{85BE263C-DBD7-4A20-BB59-AAB30ACAA65A}</a:tableStyleId>
              </a:tblPr>
              <a:tblGrid>
                <a:gridCol w="1696207">
                  <a:extLst>
                    <a:ext uri="{9D8B030D-6E8A-4147-A177-3AD203B41FA5}">
                      <a16:colId xmlns:a16="http://schemas.microsoft.com/office/drawing/2014/main" val="4009463057"/>
                    </a:ext>
                  </a:extLst>
                </a:gridCol>
                <a:gridCol w="876692">
                  <a:extLst>
                    <a:ext uri="{9D8B030D-6E8A-4147-A177-3AD203B41FA5}">
                      <a16:colId xmlns:a16="http://schemas.microsoft.com/office/drawing/2014/main" val="380570277"/>
                    </a:ext>
                  </a:extLst>
                </a:gridCol>
                <a:gridCol w="1863500">
                  <a:extLst>
                    <a:ext uri="{9D8B030D-6E8A-4147-A177-3AD203B41FA5}">
                      <a16:colId xmlns:a16="http://schemas.microsoft.com/office/drawing/2014/main" val="2808457470"/>
                    </a:ext>
                  </a:extLst>
                </a:gridCol>
              </a:tblGrid>
              <a:tr h="521959">
                <a:tc>
                  <a:txBody>
                    <a:bodyPr/>
                    <a:lstStyle/>
                    <a:p>
                      <a:pPr algn="ctr"/>
                      <a:r>
                        <a:rPr lang="zh-CN" altLang="en-US" sz="1600" b="1" dirty="0"/>
                        <a:t>高分者人格特质（＞</a:t>
                      </a:r>
                      <a:r>
                        <a:rPr lang="en-US" altLang="zh-CN" sz="1600" b="1" dirty="0"/>
                        <a:t>6</a:t>
                      </a:r>
                      <a:r>
                        <a:rPr lang="zh-CN" altLang="en-US" sz="1600" b="1" dirty="0"/>
                        <a:t>分）</a:t>
                      </a:r>
                    </a:p>
                  </a:txBody>
                  <a:tcPr anchor="ctr"/>
                </a:tc>
                <a:tc>
                  <a:txBody>
                    <a:bodyPr/>
                    <a:lstStyle/>
                    <a:p>
                      <a:pPr algn="ctr"/>
                      <a:r>
                        <a:rPr lang="zh-CN" altLang="en-US" sz="1600" b="1" dirty="0"/>
                        <a:t>维度</a:t>
                      </a:r>
                    </a:p>
                  </a:txBody>
                  <a:tcPr anchor="ctr"/>
                </a:tc>
                <a:tc>
                  <a:txBody>
                    <a:bodyPr/>
                    <a:lstStyle/>
                    <a:p>
                      <a:pPr algn="ctr"/>
                      <a:r>
                        <a:rPr lang="zh-CN" altLang="en-US" sz="1600" b="1" dirty="0"/>
                        <a:t>低分者人格特质（＜</a:t>
                      </a:r>
                      <a:r>
                        <a:rPr lang="en-US" altLang="zh-CN" sz="1600" b="1" dirty="0"/>
                        <a:t>3</a:t>
                      </a:r>
                      <a:r>
                        <a:rPr lang="zh-CN" altLang="en-US" sz="1600" b="1" dirty="0"/>
                        <a:t>分）</a:t>
                      </a:r>
                    </a:p>
                  </a:txBody>
                  <a:tcPr anchor="ctr"/>
                </a:tc>
                <a:extLst>
                  <a:ext uri="{0D108BD9-81ED-4DB2-BD59-A6C34878D82A}">
                    <a16:rowId xmlns:a16="http://schemas.microsoft.com/office/drawing/2014/main" val="593601479"/>
                  </a:ext>
                </a:extLst>
              </a:tr>
              <a:tr h="748898">
                <a:tc>
                  <a:txBody>
                    <a:bodyPr/>
                    <a:lstStyle/>
                    <a:p>
                      <a:pPr algn="l"/>
                      <a:r>
                        <a:rPr lang="zh-CN" altLang="en-US" sz="1600" dirty="0"/>
                        <a:t> 认真、勤奋、井井有条、守时</a:t>
                      </a:r>
                    </a:p>
                  </a:txBody>
                  <a:tcPr anchor="ctr"/>
                </a:tc>
                <a:tc>
                  <a:txBody>
                    <a:bodyPr/>
                    <a:lstStyle/>
                    <a:p>
                      <a:pPr algn="ctr"/>
                      <a:r>
                        <a:rPr lang="en-US" altLang="zh-CN" sz="1600" b="1" dirty="0"/>
                        <a:t>C</a:t>
                      </a:r>
                      <a:r>
                        <a:rPr lang="zh-CN" altLang="en-US" sz="1600" b="1" dirty="0"/>
                        <a:t>尽责性</a:t>
                      </a:r>
                    </a:p>
                  </a:txBody>
                  <a:tcPr anchor="ctr"/>
                </a:tc>
                <a:tc>
                  <a:txBody>
                    <a:bodyPr/>
                    <a:lstStyle/>
                    <a:p>
                      <a:pPr algn="l"/>
                      <a:r>
                        <a:rPr lang="zh-CN" altLang="en-US" sz="1600" dirty="0"/>
                        <a:t>马虎、懒惰、杂乱无章、不守时</a:t>
                      </a:r>
                    </a:p>
                  </a:txBody>
                  <a:tcPr anchor="ctr"/>
                </a:tc>
                <a:extLst>
                  <a:ext uri="{0D108BD9-81ED-4DB2-BD59-A6C34878D82A}">
                    <a16:rowId xmlns:a16="http://schemas.microsoft.com/office/drawing/2014/main" val="1108833843"/>
                  </a:ext>
                </a:extLst>
              </a:tr>
              <a:tr h="521959">
                <a:tc>
                  <a:txBody>
                    <a:bodyPr/>
                    <a:lstStyle/>
                    <a:p>
                      <a:pPr algn="l"/>
                      <a:r>
                        <a:rPr lang="zh-CN" altLang="en-US" sz="1600" dirty="0"/>
                        <a:t> 信任、宽容、心软、脾气好</a:t>
                      </a:r>
                    </a:p>
                  </a:txBody>
                  <a:tcPr anchor="ctr"/>
                </a:tc>
                <a:tc>
                  <a:txBody>
                    <a:bodyPr/>
                    <a:lstStyle/>
                    <a:p>
                      <a:pPr algn="ctr"/>
                      <a:r>
                        <a:rPr lang="en-US" altLang="zh-CN" sz="1600" b="1" dirty="0"/>
                        <a:t>A</a:t>
                      </a:r>
                      <a:r>
                        <a:rPr lang="zh-CN" altLang="en-US" sz="1600" b="1" dirty="0"/>
                        <a:t>宜人性</a:t>
                      </a:r>
                    </a:p>
                  </a:txBody>
                  <a:tcPr anchor="ctr"/>
                </a:tc>
                <a:tc>
                  <a:txBody>
                    <a:bodyPr/>
                    <a:lstStyle/>
                    <a:p>
                      <a:pPr algn="l"/>
                      <a:r>
                        <a:rPr lang="zh-CN" altLang="en-US" sz="1600" dirty="0"/>
                        <a:t>多疑、刻薄、无情、易怒</a:t>
                      </a:r>
                    </a:p>
                  </a:txBody>
                  <a:tcPr anchor="ctr"/>
                </a:tc>
                <a:extLst>
                  <a:ext uri="{0D108BD9-81ED-4DB2-BD59-A6C34878D82A}">
                    <a16:rowId xmlns:a16="http://schemas.microsoft.com/office/drawing/2014/main" val="712035106"/>
                  </a:ext>
                </a:extLst>
              </a:tr>
              <a:tr h="7488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 冷静、不温不火、自在、情感淡漠</a:t>
                      </a:r>
                    </a:p>
                  </a:txBody>
                  <a:tcPr anchor="ctr"/>
                </a:tc>
                <a:tc>
                  <a:txBody>
                    <a:bodyPr/>
                    <a:lstStyle/>
                    <a:p>
                      <a:pPr algn="ctr"/>
                      <a:r>
                        <a:rPr lang="en-US" altLang="zh-CN" sz="1600" b="1" dirty="0"/>
                        <a:t>N</a:t>
                      </a:r>
                      <a:r>
                        <a:rPr lang="zh-CN" altLang="en-US" sz="1600" b="1" dirty="0"/>
                        <a:t>情绪稳定性</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自寻烦恼、害羞、怀疑自己、感情用事</a:t>
                      </a:r>
                    </a:p>
                  </a:txBody>
                  <a:tcPr anchor="ctr"/>
                </a:tc>
                <a:extLst>
                  <a:ext uri="{0D108BD9-81ED-4DB2-BD59-A6C34878D82A}">
                    <a16:rowId xmlns:a16="http://schemas.microsoft.com/office/drawing/2014/main" val="3568825019"/>
                  </a:ext>
                </a:extLst>
              </a:tr>
              <a:tr h="915627">
                <a:tc>
                  <a:txBody>
                    <a:bodyPr/>
                    <a:lstStyle/>
                    <a:p>
                      <a:pPr algn="l">
                        <a:lnSpc>
                          <a:spcPct val="150000"/>
                        </a:lnSpc>
                      </a:pPr>
                      <a:r>
                        <a:rPr lang="zh-CN" altLang="en-US" sz="1600" dirty="0"/>
                        <a:t> 富于想象、创造力强、标新立异、</a:t>
                      </a:r>
                      <a:endParaRPr lang="en-US" altLang="zh-CN" sz="1600" dirty="0"/>
                    </a:p>
                    <a:p>
                      <a:pPr algn="l">
                        <a:lnSpc>
                          <a:spcPct val="150000"/>
                        </a:lnSpc>
                      </a:pPr>
                      <a:r>
                        <a:rPr lang="zh-CN" altLang="en-US" sz="1600" dirty="0"/>
                        <a:t> 有好奇心</a:t>
                      </a:r>
                    </a:p>
                  </a:txBody>
                  <a:tcPr anchor="ctr"/>
                </a:tc>
                <a:tc>
                  <a:txBody>
                    <a:bodyPr/>
                    <a:lstStyle/>
                    <a:p>
                      <a:pPr algn="ctr">
                        <a:lnSpc>
                          <a:spcPct val="150000"/>
                        </a:lnSpc>
                      </a:pPr>
                      <a:r>
                        <a:rPr lang="en-US" altLang="zh-CN" sz="1600" b="1" dirty="0"/>
                        <a:t>O</a:t>
                      </a:r>
                      <a:r>
                        <a:rPr lang="zh-CN" altLang="en-US" sz="1600" b="1" dirty="0"/>
                        <a:t>开放性</a:t>
                      </a:r>
                    </a:p>
                  </a:txBody>
                  <a:tcPr anchor="ctr"/>
                </a:tc>
                <a:tc>
                  <a:txBody>
                    <a:bodyPr/>
                    <a:lstStyle/>
                    <a:p>
                      <a:pPr algn="l">
                        <a:lnSpc>
                          <a:spcPct val="150000"/>
                        </a:lnSpc>
                      </a:pPr>
                      <a:r>
                        <a:rPr lang="zh-CN" altLang="en-US" sz="1600" dirty="0"/>
                        <a:t>刻板、创造性低、遵守习俗、缺乏好奇心</a:t>
                      </a:r>
                    </a:p>
                  </a:txBody>
                  <a:tcPr anchor="ctr"/>
                </a:tc>
                <a:extLst>
                  <a:ext uri="{0D108BD9-81ED-4DB2-BD59-A6C34878D82A}">
                    <a16:rowId xmlns:a16="http://schemas.microsoft.com/office/drawing/2014/main" val="2011179158"/>
                  </a:ext>
                </a:extLst>
              </a:tr>
              <a:tr h="750728">
                <a:tc>
                  <a:txBody>
                    <a:bodyPr/>
                    <a:lstStyle/>
                    <a:p>
                      <a:pPr algn="l">
                        <a:lnSpc>
                          <a:spcPct val="150000"/>
                        </a:lnSpc>
                      </a:pPr>
                      <a:r>
                        <a:rPr lang="zh-CN" altLang="en-US" sz="1600" dirty="0"/>
                        <a:t> 喜欢参加集体活动、健谈、主动、</a:t>
                      </a:r>
                      <a:endParaRPr lang="en-US" altLang="zh-CN" sz="1600" dirty="0"/>
                    </a:p>
                    <a:p>
                      <a:pPr algn="l">
                        <a:lnSpc>
                          <a:spcPct val="150000"/>
                        </a:lnSpc>
                      </a:pPr>
                      <a:r>
                        <a:rPr lang="zh-CN" altLang="en-US" sz="1600" dirty="0"/>
                        <a:t> 热情</a:t>
                      </a:r>
                    </a:p>
                  </a:txBody>
                  <a:tcPr anchor="ctr"/>
                </a:tc>
                <a:tc>
                  <a:txBody>
                    <a:bodyPr/>
                    <a:lstStyle/>
                    <a:p>
                      <a:pPr algn="ctr">
                        <a:lnSpc>
                          <a:spcPct val="150000"/>
                        </a:lnSpc>
                      </a:pPr>
                      <a:r>
                        <a:rPr lang="en-US" altLang="zh-CN" sz="1600" b="1"/>
                        <a:t>E</a:t>
                      </a:r>
                      <a:r>
                        <a:rPr lang="zh-CN" altLang="en-US" sz="1600" b="1"/>
                        <a:t>外倾</a:t>
                      </a:r>
                      <a:r>
                        <a:rPr lang="zh-CN" altLang="en-US" sz="1600" b="1" dirty="0"/>
                        <a:t>性</a:t>
                      </a:r>
                    </a:p>
                  </a:txBody>
                  <a:tcPr anchor="ctr"/>
                </a:tc>
                <a:tc>
                  <a:txBody>
                    <a:bodyPr/>
                    <a:lstStyle/>
                    <a:p>
                      <a:pPr algn="l">
                        <a:lnSpc>
                          <a:spcPct val="150000"/>
                        </a:lnSpc>
                      </a:pPr>
                      <a:r>
                        <a:rPr lang="zh-CN" altLang="en-US" sz="1600" dirty="0"/>
                        <a:t>不合群、安静、被动、沉默</a:t>
                      </a:r>
                    </a:p>
                  </a:txBody>
                  <a:tcPr anchor="ctr"/>
                </a:tc>
                <a:extLst>
                  <a:ext uri="{0D108BD9-81ED-4DB2-BD59-A6C34878D82A}">
                    <a16:rowId xmlns:a16="http://schemas.microsoft.com/office/drawing/2014/main" val="44259199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9457"/>
          <p:cNvSpPr>
            <a:spLocks noGrp="1"/>
          </p:cNvSpPr>
          <p:nvPr>
            <p:ph type="title"/>
          </p:nvPr>
        </p:nvSpPr>
        <p:spPr>
          <a:xfrm>
            <a:off x="601344" y="298977"/>
            <a:ext cx="7772400" cy="1143000"/>
          </a:xfrm>
        </p:spPr>
        <p:txBody>
          <a:bodyPr anchor="b"/>
          <a:lstStyle/>
          <a:p>
            <a:r>
              <a:rPr lang="zh-CN" altLang="en-US" sz="3600" dirty="0">
                <a:latin typeface="微软雅黑" panose="020B0503020204020204" pitchFamily="34" charset="-122"/>
                <a:ea typeface="微软雅黑" panose="020B0503020204020204" pitchFamily="34" charset="-122"/>
              </a:rPr>
              <a:t>不良的人格特征</a:t>
            </a:r>
            <a:br>
              <a:rPr lang="zh-CN" altLang="en-US" sz="3600" dirty="0">
                <a:latin typeface="微软雅黑" panose="020B0503020204020204" pitchFamily="34" charset="-122"/>
                <a:ea typeface="微软雅黑" panose="020B0503020204020204" pitchFamily="34" charset="-122"/>
              </a:rPr>
            </a:br>
            <a:endParaRPr lang="zh-CN" altLang="en-US" sz="2000" dirty="0">
              <a:solidFill>
                <a:srgbClr val="FF0000"/>
              </a:solidFill>
              <a:latin typeface="微软雅黑" panose="020B0503020204020204" pitchFamily="34" charset="-122"/>
              <a:ea typeface="微软雅黑" panose="020B0503020204020204" pitchFamily="34" charset="-122"/>
              <a:sym typeface="+mn-ea"/>
            </a:endParaRPr>
          </a:p>
        </p:txBody>
      </p:sp>
      <p:sp>
        <p:nvSpPr>
          <p:cNvPr id="9" name="文本占位符 14338" descr="Rectangle: Click to edit Master text styles&#10;Second level&#10;Third level&#10;Fourth level&#10;Fifth level"/>
          <p:cNvSpPr txBox="1"/>
          <p:nvPr/>
        </p:nvSpPr>
        <p:spPr>
          <a:xfrm>
            <a:off x="849319" y="1341540"/>
            <a:ext cx="10804880" cy="510540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a:lstStyle>
          <a:p>
            <a:pPr marL="0" indent="0">
              <a:lnSpc>
                <a:spcPct val="150000"/>
              </a:lnSpc>
              <a:spcBef>
                <a:spcPts val="20"/>
              </a:spcBef>
              <a:spcAft>
                <a:spcPts val="0"/>
              </a:spcAft>
              <a:buNone/>
            </a:pP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1</a:t>
            </a:r>
            <a:r>
              <a:rPr lang="zh-CN" altLang="en-US"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rPr>
              <a:t>自卑感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清晰认识自我、化为动力</a:t>
            </a:r>
            <a:endParaRPr lang="en-US" altLang="zh-CN" dirty="0">
              <a:latin typeface="微软雅黑" panose="020B0503020204020204" pitchFamily="34" charset="-122"/>
              <a:ea typeface="微软雅黑" panose="020B0503020204020204" pitchFamily="34" charset="-122"/>
              <a:sym typeface="+mn-ea"/>
            </a:endParaRPr>
          </a:p>
          <a:p>
            <a:pPr marL="0" indent="0">
              <a:lnSpc>
                <a:spcPct val="150000"/>
              </a:lnSpc>
              <a:spcBef>
                <a:spcPts val="20"/>
              </a:spcBef>
              <a:spcAft>
                <a:spcPts val="0"/>
              </a:spcAft>
              <a:buNone/>
            </a:pPr>
            <a:r>
              <a:rPr lang="zh-CN" altLang="en-US" dirty="0">
                <a:latin typeface="微软雅黑" panose="020B0503020204020204" pitchFamily="34" charset="-122"/>
                <a:ea typeface="微软雅黑" panose="020B0503020204020204" pitchFamily="34" charset="-122"/>
                <a:sym typeface="+mn-ea"/>
              </a:rPr>
              <a:t>（2）敌意心理</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换位思考、理性</a:t>
            </a:r>
          </a:p>
          <a:p>
            <a:pPr marL="0" indent="0">
              <a:lnSpc>
                <a:spcPct val="150000"/>
              </a:lnSpc>
              <a:spcBef>
                <a:spcPts val="20"/>
              </a:spcBef>
              <a:spcAft>
                <a:spcPts val="0"/>
              </a:spcAft>
              <a:buNone/>
            </a:pPr>
            <a:r>
              <a:rPr lang="zh-CN" altLang="en-US" dirty="0">
                <a:latin typeface="微软雅黑" panose="020B0503020204020204" pitchFamily="34" charset="-122"/>
                <a:ea typeface="微软雅黑" panose="020B0503020204020204" pitchFamily="34" charset="-122"/>
                <a:sym typeface="+mn-ea"/>
              </a:rPr>
              <a:t>（3）依赖心理——调整自我、适应</a:t>
            </a:r>
            <a:endParaRPr lang="zh-CN" altLang="en-US" dirty="0">
              <a:solidFill>
                <a:srgbClr val="FF0000"/>
              </a:solidFill>
              <a:latin typeface="微软雅黑" panose="020B0503020204020204" pitchFamily="34" charset="-122"/>
              <a:ea typeface="微软雅黑" panose="020B0503020204020204" pitchFamily="34" charset="-122"/>
              <a:sym typeface="+mn-ea"/>
            </a:endParaRPr>
          </a:p>
          <a:p>
            <a:pPr marL="0" indent="0">
              <a:lnSpc>
                <a:spcPct val="150000"/>
              </a:lnSpc>
              <a:spcBef>
                <a:spcPts val="20"/>
              </a:spcBef>
              <a:spcAft>
                <a:spcPts val="0"/>
              </a:spcAft>
              <a:buNone/>
            </a:pPr>
            <a:r>
              <a:rPr lang="zh-CN" altLang="en-US" dirty="0">
                <a:solidFill>
                  <a:srgbClr val="FF0000"/>
                </a:solidFill>
                <a:latin typeface="微软雅黑" panose="020B0503020204020204" pitchFamily="34" charset="-122"/>
                <a:ea typeface="微软雅黑" panose="020B0503020204020204" pitchFamily="34" charset="-122"/>
                <a:sym typeface="+mn-ea"/>
              </a:rPr>
              <a:t>（4）嫉妒心理</a:t>
            </a:r>
            <a:r>
              <a:rPr lang="zh-CN" altLang="en-US" dirty="0">
                <a:latin typeface="微软雅黑" panose="020B0503020204020204" pitchFamily="34" charset="-122"/>
                <a:ea typeface="微软雅黑" panose="020B0503020204020204" pitchFamily="34" charset="-122"/>
                <a:sym typeface="+mn-ea"/>
              </a:rPr>
              <a:t>——将嫉妒转化为动力</a:t>
            </a:r>
            <a:endParaRPr lang="zh-CN" altLang="en-US" dirty="0">
              <a:solidFill>
                <a:srgbClr val="FF0000"/>
              </a:solidFill>
              <a:latin typeface="微软雅黑" panose="020B0503020204020204" pitchFamily="34" charset="-122"/>
              <a:ea typeface="微软雅黑" panose="020B0503020204020204" pitchFamily="34" charset="-122"/>
              <a:sym typeface="+mn-ea"/>
            </a:endParaRPr>
          </a:p>
          <a:p>
            <a:pPr marL="0" indent="0">
              <a:lnSpc>
                <a:spcPct val="150000"/>
              </a:lnSpc>
              <a:spcBef>
                <a:spcPts val="20"/>
              </a:spcBef>
              <a:spcAft>
                <a:spcPts val="0"/>
              </a:spcAft>
              <a:buNone/>
            </a:pPr>
            <a:r>
              <a:rPr lang="zh-CN" altLang="en-US" dirty="0">
                <a:solidFill>
                  <a:srgbClr val="FF0000"/>
                </a:solidFill>
                <a:latin typeface="微软雅黑" panose="020B0503020204020204" pitchFamily="34" charset="-122"/>
                <a:ea typeface="微软雅黑" panose="020B0503020204020204" pitchFamily="34" charset="-122"/>
                <a:sym typeface="+mn-ea"/>
              </a:rPr>
              <a:t>（5）偏执心理</a:t>
            </a:r>
            <a:r>
              <a:rPr lang="zh-CN" altLang="en-US" dirty="0">
                <a:latin typeface="微软雅黑" panose="020B0503020204020204" pitchFamily="34" charset="-122"/>
                <a:ea typeface="微软雅黑" panose="020B0503020204020204" pitchFamily="34" charset="-122"/>
                <a:sym typeface="+mn-ea"/>
              </a:rPr>
              <a:t>——寻求专业帮助</a:t>
            </a:r>
            <a:endParaRPr lang="zh-CN" altLang="en-US" dirty="0">
              <a:solidFill>
                <a:srgbClr val="FF0000"/>
              </a:solidFill>
              <a:latin typeface="微软雅黑" panose="020B0503020204020204" pitchFamily="34" charset="-122"/>
              <a:ea typeface="微软雅黑" panose="020B0503020204020204" pitchFamily="34" charset="-122"/>
              <a:sym typeface="+mn-ea"/>
            </a:endParaRPr>
          </a:p>
          <a:p>
            <a:pPr marL="0" indent="0">
              <a:lnSpc>
                <a:spcPct val="150000"/>
              </a:lnSpc>
              <a:spcBef>
                <a:spcPts val="20"/>
              </a:spcBef>
              <a:spcAft>
                <a:spcPts val="0"/>
              </a:spcAft>
              <a:buNone/>
            </a:pP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6</a:t>
            </a:r>
            <a:r>
              <a:rPr lang="zh-CN" altLang="en-US" dirty="0">
                <a:latin typeface="微软雅黑" panose="020B0503020204020204" pitchFamily="34" charset="-122"/>
                <a:ea typeface="微软雅黑" panose="020B0503020204020204" pitchFamily="34" charset="-122"/>
                <a:sym typeface="+mn-ea"/>
              </a:rPr>
              <a:t>）追求完美——降低要求，接纳自己</a:t>
            </a:r>
          </a:p>
          <a:p>
            <a:pPr marL="0" indent="0">
              <a:lnSpc>
                <a:spcPct val="150000"/>
              </a:lnSpc>
              <a:spcBef>
                <a:spcPts val="20"/>
              </a:spcBef>
              <a:spcAft>
                <a:spcPts val="0"/>
              </a:spcAft>
              <a:buNone/>
            </a:pPr>
            <a:r>
              <a:rPr lang="zh-CN" altLang="en-US" dirty="0">
                <a:solidFill>
                  <a:srgbClr val="FF0000"/>
                </a:solidFill>
                <a:latin typeface="微软雅黑" panose="020B0503020204020204" pitchFamily="34" charset="-122"/>
                <a:ea typeface="微软雅黑" panose="020B0503020204020204" pitchFamily="34" charset="-122"/>
                <a:sym typeface="+mn-ea"/>
              </a:rPr>
              <a:t>（</a:t>
            </a:r>
            <a:r>
              <a:rPr lang="en-US" altLang="zh-CN" dirty="0">
                <a:solidFill>
                  <a:srgbClr val="FF0000"/>
                </a:solidFill>
                <a:latin typeface="微软雅黑" panose="020B0503020204020204" pitchFamily="34" charset="-122"/>
                <a:ea typeface="微软雅黑" panose="020B0503020204020204" pitchFamily="34" charset="-122"/>
                <a:sym typeface="+mn-ea"/>
              </a:rPr>
              <a:t>7</a:t>
            </a:r>
            <a:r>
              <a:rPr lang="zh-CN" altLang="en-US" dirty="0">
                <a:solidFill>
                  <a:srgbClr val="FF0000"/>
                </a:solidFill>
                <a:latin typeface="微软雅黑" panose="020B0503020204020204" pitchFamily="34" charset="-122"/>
                <a:ea typeface="微软雅黑" panose="020B0503020204020204" pitchFamily="34" charset="-122"/>
                <a:sym typeface="+mn-ea"/>
              </a:rPr>
              <a:t>）冲动性   </a:t>
            </a:r>
            <a:r>
              <a:rPr lang="zh-CN" altLang="en-US" dirty="0">
                <a:latin typeface="微软雅黑" panose="020B0503020204020204" pitchFamily="34" charset="-122"/>
                <a:ea typeface="微软雅黑" panose="020B0503020204020204" pitchFamily="34" charset="-122"/>
                <a:sym typeface="+mn-ea"/>
              </a:rPr>
              <a:t>——拉开爆发的距离，冷静</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502065" y="467360"/>
            <a:ext cx="11187870" cy="4897623"/>
          </a:xfrm>
          <a:prstGeom prst="rect">
            <a:avLst/>
          </a:prstGeom>
          <a:noFill/>
        </p:spPr>
        <p:txBody>
          <a:bodyPr wrap="square" rtlCol="0" anchor="t">
            <a:spAutoFit/>
          </a:bodyPr>
          <a:lstStyle/>
          <a:p>
            <a:pPr marL="342900" indent="-342900" algn="just">
              <a:lnSpc>
                <a:spcPct val="150000"/>
              </a:lnSpc>
              <a:buFont typeface="Wingdings" panose="05000000000000000000" charset="0"/>
              <a:buChar char="Ø"/>
              <a:defRPr/>
            </a:pPr>
            <a:r>
              <a:rPr lang="zh-CN" altLang="en-US" sz="2400" b="1" dirty="0">
                <a:latin typeface="微软雅黑" panose="020B0503020204020204" charset="-122"/>
                <a:ea typeface="微软雅黑" panose="020B0503020204020204" charset="-122"/>
                <a:cs typeface="微软雅黑" panose="020B0503020204020204" charset="-122"/>
              </a:rPr>
              <a:t>一组性格内向的人和一组性格外向的人躺下并放松，将非常小剂量的放射性物质注入他们的血液。然后，扫描他们大脑中最活跃的部位在哪里。在扫描的过程中，放射性物质的颜色可以显示出大脑中血流的位置及其流量。</a:t>
            </a:r>
            <a:endParaRPr kumimoji="0" lang="en-US" altLang="zh-CN"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sym typeface="+mn-ea"/>
            </a:endParaRPr>
          </a:p>
          <a:p>
            <a:pPr marL="342900" marR="0" lvl="0" indent="-342900" algn="just" defTabSz="914400" rtl="0" eaLnBrk="1" fontAlgn="auto" latinLnBrk="0" hangingPunct="1">
              <a:lnSpc>
                <a:spcPct val="150000"/>
              </a:lnSpc>
              <a:spcBef>
                <a:spcPts val="0"/>
              </a:spcBef>
              <a:spcAft>
                <a:spcPts val="0"/>
              </a:spcAft>
              <a:buClrTx/>
              <a:buSzTx/>
              <a:buFont typeface="Wingdings" panose="05000000000000000000" charset="0"/>
              <a:buChar char="Ø"/>
              <a:tabLst/>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sym typeface="+mn-ea"/>
              </a:rPr>
              <a:t>研究发现</a:t>
            </a:r>
            <a:endParaRPr lang="en-US" altLang="zh-CN" sz="2400" b="1"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algn="just">
              <a:lnSpc>
                <a:spcPct val="150000"/>
              </a:lnSpc>
              <a:buFont typeface="Wingdings" panose="05000000000000000000" charset="0"/>
              <a:buChar char="Ø"/>
            </a:pPr>
            <a:r>
              <a:rPr lang="zh-CN" altLang="zh-CN" sz="2400" b="1" dirty="0">
                <a:solidFill>
                  <a:prstClr val="black"/>
                </a:solidFill>
                <a:latin typeface="微软雅黑" panose="020B0503020204020204" charset="-122"/>
                <a:ea typeface="微软雅黑" panose="020B0503020204020204" charset="-122"/>
                <a:cs typeface="微软雅黑" panose="020B0503020204020204" charset="-122"/>
              </a:rPr>
              <a:t>性格内向和外向的人，不仅其血液流动的通路不同，而且每一条通路也需要不同的神经递质。</a:t>
            </a:r>
          </a:p>
          <a:p>
            <a:pPr marL="342900" indent="-342900" algn="just">
              <a:lnSpc>
                <a:spcPct val="150000"/>
              </a:lnSpc>
              <a:buFont typeface="Wingdings" panose="05000000000000000000" charset="0"/>
              <a:buChar char="Ø"/>
            </a:pPr>
            <a:r>
              <a:rPr lang="zh-CN" altLang="zh-CN" sz="2400" dirty="0">
                <a:solidFill>
                  <a:srgbClr val="FF0000"/>
                </a:solidFill>
                <a:latin typeface="微软雅黑" panose="020B0503020204020204" charset="-122"/>
                <a:ea typeface="微软雅黑" panose="020B0503020204020204" charset="-122"/>
                <a:cs typeface="微软雅黑" panose="020B0503020204020204" charset="-122"/>
              </a:rPr>
              <a:t>性格内向的人</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在外界刺激下，激活的是</a:t>
            </a:r>
            <a:r>
              <a:rPr lang="zh-CN" altLang="zh-CN" sz="2400" dirty="0">
                <a:solidFill>
                  <a:srgbClr val="FF0000"/>
                </a:solidFill>
                <a:latin typeface="微软雅黑" panose="020B0503020204020204" charset="-122"/>
                <a:ea typeface="微软雅黑" panose="020B0503020204020204" charset="-122"/>
                <a:cs typeface="微软雅黑" panose="020B0503020204020204" charset="-122"/>
              </a:rPr>
              <a:t>较长的乙酰胆碱神经传导通路</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a:t>
            </a:r>
            <a:endParaRPr lang="en-US" altLang="zh-CN" sz="2400" dirty="0">
              <a:solidFill>
                <a:srgbClr val="FF0000"/>
              </a:solidFill>
              <a:latin typeface="微软雅黑" panose="020B0503020204020204" charset="-122"/>
              <a:ea typeface="微软雅黑" panose="020B0503020204020204" charset="-122"/>
              <a:cs typeface="微软雅黑" panose="020B0503020204020204" charset="-122"/>
            </a:endParaRPr>
          </a:p>
          <a:p>
            <a:pPr marL="342900" indent="-342900" algn="just">
              <a:lnSpc>
                <a:spcPct val="150000"/>
              </a:lnSpc>
              <a:buFont typeface="Wingdings" panose="05000000000000000000" charset="0"/>
              <a:buChar char="Ø"/>
            </a:pPr>
            <a:r>
              <a:rPr lang="zh-CN" altLang="zh-CN" sz="2400" dirty="0">
                <a:solidFill>
                  <a:srgbClr val="FF0000"/>
                </a:solidFill>
                <a:latin typeface="微软雅黑" panose="020B0503020204020204" charset="-122"/>
                <a:ea typeface="微软雅黑" panose="020B0503020204020204" charset="-122"/>
                <a:cs typeface="微软雅黑" panose="020B0503020204020204" charset="-122"/>
              </a:rPr>
              <a:t>性格外向的人</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是</a:t>
            </a:r>
            <a:r>
              <a:rPr lang="zh-CN" altLang="zh-CN" sz="2400" dirty="0">
                <a:solidFill>
                  <a:srgbClr val="FF0000"/>
                </a:solidFill>
                <a:latin typeface="微软雅黑" panose="020B0503020204020204" charset="-122"/>
                <a:ea typeface="微软雅黑" panose="020B0503020204020204" charset="-122"/>
                <a:cs typeface="微软雅黑" panose="020B0503020204020204" charset="-122"/>
              </a:rPr>
              <a:t>较短的多巴胺神经传导通路</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a:t>
            </a:r>
            <a:endParaRPr lang="en-US" altLang="zh-CN" sz="2400" dirty="0">
              <a:solidFill>
                <a:srgbClr val="FF0000"/>
              </a:solidFill>
              <a:latin typeface="微软雅黑" panose="020B0503020204020204" charset="-122"/>
              <a:ea typeface="微软雅黑" panose="020B0503020204020204" charset="-122"/>
              <a:cs typeface="微软雅黑" panose="020B0503020204020204" charset="-122"/>
            </a:endParaRPr>
          </a:p>
          <a:p>
            <a:pPr marL="342900" indent="-342900" algn="just">
              <a:lnSpc>
                <a:spcPct val="150000"/>
              </a:lnSpc>
              <a:buFont typeface="Wingdings" panose="05000000000000000000" charset="0"/>
              <a:buChar char="Ø"/>
            </a:pPr>
            <a:endParaRPr lang="zh-CN" altLang="zh-CN" dirty="0"/>
          </a:p>
        </p:txBody>
      </p:sp>
      <p:pic>
        <p:nvPicPr>
          <p:cNvPr id="2" name="图片 1">
            <a:extLst>
              <a:ext uri="{FF2B5EF4-FFF2-40B4-BE49-F238E27FC236}">
                <a16:creationId xmlns:a16="http://schemas.microsoft.com/office/drawing/2014/main" id="{F2ECF200-A153-2A8E-F878-7A67184BB7E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1289" y="3973606"/>
            <a:ext cx="2228288" cy="2884394"/>
          </a:xfrm>
          <a:prstGeom prst="rect">
            <a:avLst/>
          </a:prstGeom>
        </p:spPr>
      </p:pic>
    </p:spTree>
    <p:custDataLst>
      <p:tags r:id="rId1"/>
    </p:custDataLst>
    <p:extLst>
      <p:ext uri="{BB962C8B-B14F-4D97-AF65-F5344CB8AC3E}">
        <p14:creationId xmlns:p14="http://schemas.microsoft.com/office/powerpoint/2010/main" val="91215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 calcmode="lin" valueType="num">
                                      <p:cBhvr additive="base">
                                        <p:cTn id="7" dur="5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 calcmode="lin" valueType="num">
                                      <p:cBhvr additive="base">
                                        <p:cTn id="11"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anim calcmode="lin" valueType="num">
                                      <p:cBhvr additive="base">
                                        <p:cTn id="15" dur="500" fill="hold"/>
                                        <p:tgtEl>
                                          <p:spTgt spid="1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8">
                                            <p:txEl>
                                              <p:pRg st="3" end="3"/>
                                            </p:txEl>
                                          </p:spTgt>
                                        </p:tgtEl>
                                        <p:attrNameLst>
                                          <p:attrName>style.visibility</p:attrName>
                                        </p:attrNameLst>
                                      </p:cBhvr>
                                      <p:to>
                                        <p:strVal val="visible"/>
                                      </p:to>
                                    </p:set>
                                    <p:anim calcmode="lin" valueType="num">
                                      <p:cBhvr additive="base">
                                        <p:cTn id="21" dur="500" fill="hold"/>
                                        <p:tgtEl>
                                          <p:spTgt spid="1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anim calcmode="lin" valueType="num">
                                      <p:cBhvr additive="base">
                                        <p:cTn id="27" dur="500" fill="hold"/>
                                        <p:tgtEl>
                                          <p:spTgt spid="18">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224358" y="542982"/>
            <a:ext cx="5627802" cy="5588646"/>
          </a:xfrm>
          <a:prstGeom prst="rect">
            <a:avLst/>
          </a:prstGeom>
          <a:solidFill>
            <a:schemeClr val="accent1">
              <a:lumMod val="40000"/>
              <a:lumOff val="60000"/>
            </a:schemeClr>
          </a:solidFill>
        </p:spPr>
        <p:txBody>
          <a:bodyPr wrap="square" rtlCol="0" anchor="t">
            <a:spAutoFit/>
          </a:bodyPr>
          <a:lstStyle/>
          <a:p>
            <a:pPr marL="342900" indent="-342900" algn="just">
              <a:lnSpc>
                <a:spcPct val="150000"/>
              </a:lnSpc>
              <a:buFont typeface="Wingdings" panose="05000000000000000000" charset="0"/>
              <a:buChar char="Ø"/>
            </a:pPr>
            <a:r>
              <a:rPr lang="zh-CN" altLang="en-US" sz="2400" b="1" dirty="0">
                <a:solidFill>
                  <a:prstClr val="black"/>
                </a:solidFill>
                <a:latin typeface="微软雅黑" panose="020B0503020204020204" charset="-122"/>
                <a:ea typeface="微软雅黑" panose="020B0503020204020204" charset="-122"/>
                <a:cs typeface="微软雅黑" panose="020B0503020204020204" charset="-122"/>
              </a:rPr>
              <a:t>从脊髓进入的刺激 </a:t>
            </a:r>
            <a:endParaRPr lang="en-US" altLang="zh-CN" sz="2400" b="1"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algn="just">
              <a:lnSpc>
                <a:spcPct val="150000"/>
              </a:lnSpc>
              <a:buFont typeface="Wingdings" panose="05000000000000000000" charset="0"/>
              <a:buChar char="Ø"/>
            </a:pPr>
            <a:r>
              <a:rPr lang="en-US" altLang="zh-CN" dirty="0">
                <a:solidFill>
                  <a:prstClr val="black"/>
                </a:solidFill>
                <a:latin typeface="微软雅黑" panose="020B0503020204020204" charset="-122"/>
                <a:ea typeface="微软雅黑" panose="020B0503020204020204" charset="-122"/>
                <a:cs typeface="微软雅黑" panose="020B0503020204020204" charset="-122"/>
              </a:rPr>
              <a:t>1. </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网状激活系统</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刺激从这里进入。感受刺激的程度得到调整，</a:t>
            </a:r>
            <a:r>
              <a:rPr lang="zh-CN" altLang="en-US" b="1" dirty="0">
                <a:solidFill>
                  <a:prstClr val="black"/>
                </a:solidFill>
                <a:latin typeface="微软雅黑" panose="020B0503020204020204" charset="-122"/>
                <a:ea typeface="微软雅黑" panose="020B0503020204020204" charset="-122"/>
                <a:cs typeface="微软雅黑" panose="020B0503020204020204" charset="-122"/>
              </a:rPr>
              <a:t>性格内向的人受到的刺激开始减少 </a:t>
            </a:r>
            <a:endParaRPr lang="en-US" altLang="zh-CN" b="1"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algn="just">
              <a:lnSpc>
                <a:spcPct val="150000"/>
              </a:lnSpc>
              <a:buFont typeface="Wingdings" panose="05000000000000000000" charset="0"/>
              <a:buChar char="Ø"/>
            </a:pPr>
            <a:r>
              <a:rPr lang="en-US" altLang="zh-CN" dirty="0">
                <a:solidFill>
                  <a:prstClr val="black"/>
                </a:solidFill>
                <a:latin typeface="微软雅黑" panose="020B0503020204020204" charset="-122"/>
                <a:ea typeface="微软雅黑" panose="020B0503020204020204" charset="-122"/>
                <a:cs typeface="微软雅黑" panose="020B0503020204020204" charset="-122"/>
              </a:rPr>
              <a:t>2. </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丘脑下部</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调节干渴、体温和食欲。</a:t>
            </a:r>
            <a:r>
              <a:rPr lang="zh-CN" altLang="en-US" b="1" dirty="0">
                <a:solidFill>
                  <a:prstClr val="black"/>
                </a:solidFill>
                <a:latin typeface="微软雅黑" panose="020B0503020204020204" charset="-122"/>
                <a:ea typeface="微软雅黑" panose="020B0503020204020204" charset="-122"/>
                <a:cs typeface="微软雅黑" panose="020B0503020204020204" charset="-122"/>
              </a:rPr>
              <a:t>启用性格内向的人的阀门关闭系统 </a:t>
            </a:r>
            <a:endParaRPr lang="en-US" altLang="zh-CN" b="1"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algn="just">
              <a:lnSpc>
                <a:spcPct val="150000"/>
              </a:lnSpc>
              <a:buFont typeface="Wingdings" panose="05000000000000000000" charset="0"/>
              <a:buChar char="Ø"/>
            </a:pPr>
            <a:r>
              <a:rPr lang="en-US" altLang="zh-CN" dirty="0">
                <a:solidFill>
                  <a:prstClr val="black"/>
                </a:solidFill>
                <a:latin typeface="微软雅黑" panose="020B0503020204020204" charset="-122"/>
                <a:ea typeface="微软雅黑" panose="020B0503020204020204" charset="-122"/>
                <a:cs typeface="微软雅黑" panose="020B0503020204020204" charset="-122"/>
              </a:rPr>
              <a:t>3. </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前室</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接力站一一发送刺激到前叶， 在性格内向的人中减少刺激 </a:t>
            </a:r>
            <a:endParaRPr lang="en-US" altLang="zh-CN"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algn="just">
              <a:lnSpc>
                <a:spcPct val="150000"/>
              </a:lnSpc>
              <a:buFont typeface="Wingdings" panose="05000000000000000000" charset="0"/>
              <a:buChar char="Ø"/>
            </a:pPr>
            <a:r>
              <a:rPr lang="en-US" altLang="zh-CN" dirty="0">
                <a:solidFill>
                  <a:prstClr val="black"/>
                </a:solidFill>
                <a:latin typeface="微软雅黑" panose="020B0503020204020204" charset="-122"/>
                <a:ea typeface="微软雅黑" panose="020B0503020204020204" charset="-122"/>
                <a:cs typeface="微软雅黑" panose="020B0503020204020204" charset="-122"/>
              </a:rPr>
              <a:t>4. </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布洛卡区 </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左额下回</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 -</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演说区，内部言语处于活跃状态 </a:t>
            </a:r>
            <a:endParaRPr lang="en-US" altLang="zh-CN"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algn="just">
              <a:lnSpc>
                <a:spcPct val="150000"/>
              </a:lnSpc>
              <a:buFont typeface="Wingdings" panose="05000000000000000000" charset="0"/>
              <a:buChar char="Ø"/>
            </a:pPr>
            <a:r>
              <a:rPr lang="en-US" altLang="zh-CN" dirty="0">
                <a:solidFill>
                  <a:prstClr val="black"/>
                </a:solidFill>
                <a:latin typeface="微软雅黑" panose="020B0503020204020204" charset="-122"/>
                <a:ea typeface="微软雅黑" panose="020B0503020204020204" charset="-122"/>
                <a:cs typeface="微软雅黑" panose="020B0503020204020204" charset="-122"/>
              </a:rPr>
              <a:t>5. </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前叶</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参与思考、计划、学习和推理 </a:t>
            </a:r>
            <a:endParaRPr lang="en-US" altLang="zh-CN"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algn="just">
              <a:lnSpc>
                <a:spcPct val="150000"/>
              </a:lnSpc>
              <a:buFont typeface="Wingdings" panose="05000000000000000000" charset="0"/>
              <a:buChar char="Ø"/>
            </a:pPr>
            <a:r>
              <a:rPr lang="en-US" altLang="zh-CN" dirty="0">
                <a:solidFill>
                  <a:prstClr val="black"/>
                </a:solidFill>
                <a:latin typeface="微软雅黑" panose="020B0503020204020204" charset="-122"/>
                <a:ea typeface="微软雅黑" panose="020B0503020204020204" charset="-122"/>
                <a:cs typeface="微软雅黑" panose="020B0503020204020204" charset="-122"/>
              </a:rPr>
              <a:t>6. </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海马</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适应环境，将信息传到长时记忆 </a:t>
            </a:r>
            <a:endParaRPr lang="en-US" altLang="zh-CN"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algn="just">
              <a:lnSpc>
                <a:spcPct val="150000"/>
              </a:lnSpc>
              <a:buFont typeface="Wingdings" panose="05000000000000000000" charset="0"/>
              <a:buChar char="Ø"/>
            </a:pPr>
            <a:r>
              <a:rPr lang="en-US" altLang="zh-CN" dirty="0">
                <a:solidFill>
                  <a:prstClr val="black"/>
                </a:solidFill>
                <a:latin typeface="微软雅黑" panose="020B0503020204020204" charset="-122"/>
                <a:ea typeface="微软雅黑" panose="020B0503020204020204" charset="-122"/>
                <a:cs typeface="微软雅黑" panose="020B0503020204020204" charset="-122"/>
              </a:rPr>
              <a:t>7. </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杏仁核 </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 </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情绪中心。性格内向的人在此与思维相联系</a:t>
            </a:r>
            <a:endParaRPr lang="zh-CN" altLang="zh-CN" sz="1400" dirty="0"/>
          </a:p>
        </p:txBody>
      </p:sp>
      <p:sp>
        <p:nvSpPr>
          <p:cNvPr id="6" name="文本框 5">
            <a:extLst>
              <a:ext uri="{FF2B5EF4-FFF2-40B4-BE49-F238E27FC236}">
                <a16:creationId xmlns:a16="http://schemas.microsoft.com/office/drawing/2014/main" id="{CA36D822-6400-435F-ABF7-68C293E44685}"/>
              </a:ext>
            </a:extLst>
          </p:cNvPr>
          <p:cNvSpPr txBox="1"/>
          <p:nvPr/>
        </p:nvSpPr>
        <p:spPr>
          <a:xfrm>
            <a:off x="6339842" y="542982"/>
            <a:ext cx="5506719" cy="4342151"/>
          </a:xfrm>
          <a:prstGeom prst="rect">
            <a:avLst/>
          </a:prstGeom>
          <a:solidFill>
            <a:schemeClr val="accent2">
              <a:lumMod val="40000"/>
              <a:lumOff val="60000"/>
            </a:schemeClr>
          </a:solidFill>
        </p:spPr>
        <p:txBody>
          <a:bodyPr wrap="square" rtlCol="0" anchor="t">
            <a:spAutoFit/>
          </a:bodyPr>
          <a:lstStyle/>
          <a:p>
            <a:pPr marL="342900" indent="-342900" algn="just">
              <a:lnSpc>
                <a:spcPct val="150000"/>
              </a:lnSpc>
              <a:buFont typeface="Wingdings" panose="05000000000000000000" charset="0"/>
              <a:buChar char="Ø"/>
            </a:pPr>
            <a:r>
              <a:rPr lang="zh-CN" altLang="en-US" sz="2400" b="1" dirty="0">
                <a:solidFill>
                  <a:prstClr val="black"/>
                </a:solidFill>
                <a:latin typeface="微软雅黑" panose="020B0503020204020204" charset="-122"/>
                <a:ea typeface="微软雅黑" panose="020B0503020204020204" charset="-122"/>
                <a:cs typeface="微软雅黑" panose="020B0503020204020204" charset="-122"/>
              </a:rPr>
              <a:t>从脊髓进入的刺激 </a:t>
            </a:r>
            <a:endParaRPr lang="en-US" altLang="zh-CN" sz="2400" b="1"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algn="just">
              <a:lnSpc>
                <a:spcPct val="150000"/>
              </a:lnSpc>
              <a:buFont typeface="Wingdings" panose="05000000000000000000" charset="0"/>
              <a:buChar char="Ø"/>
            </a:pPr>
            <a:r>
              <a:rPr lang="en-US" altLang="zh-CN" dirty="0">
                <a:solidFill>
                  <a:prstClr val="black"/>
                </a:solidFill>
                <a:latin typeface="微软雅黑" panose="020B0503020204020204" charset="-122"/>
                <a:ea typeface="微软雅黑" panose="020B0503020204020204" charset="-122"/>
                <a:cs typeface="微软雅黑" panose="020B0503020204020204" charset="-122"/>
              </a:rPr>
              <a:t>1. </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网状激活系统</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刺激从这里进入，感受刺激的程度得到调整，</a:t>
            </a:r>
            <a:r>
              <a:rPr lang="zh-CN" altLang="en-US" b="1" dirty="0">
                <a:solidFill>
                  <a:prstClr val="black"/>
                </a:solidFill>
                <a:latin typeface="微软雅黑" panose="020B0503020204020204" charset="-122"/>
                <a:ea typeface="微软雅黑" panose="020B0503020204020204" charset="-122"/>
                <a:cs typeface="微软雅黑" panose="020B0503020204020204" charset="-122"/>
              </a:rPr>
              <a:t>性格外向的人受到的刺激开始增加 </a:t>
            </a:r>
            <a:endParaRPr lang="en-US" altLang="zh-CN" b="1"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algn="just">
              <a:lnSpc>
                <a:spcPct val="150000"/>
              </a:lnSpc>
              <a:buFont typeface="Wingdings" panose="05000000000000000000" charset="0"/>
              <a:buChar char="Ø"/>
            </a:pPr>
            <a:r>
              <a:rPr lang="en-US" altLang="zh-CN" dirty="0">
                <a:solidFill>
                  <a:prstClr val="black"/>
                </a:solidFill>
                <a:latin typeface="微软雅黑" panose="020B0503020204020204" charset="-122"/>
                <a:ea typeface="微软雅黑" panose="020B0503020204020204" charset="-122"/>
                <a:cs typeface="微软雅黑" panose="020B0503020204020204" charset="-122"/>
              </a:rPr>
              <a:t>2. </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丘脑下部</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调节干渴、体温和食欲，</a:t>
            </a:r>
            <a:r>
              <a:rPr lang="zh-CN" altLang="en-US" b="1" dirty="0">
                <a:solidFill>
                  <a:prstClr val="black"/>
                </a:solidFill>
                <a:latin typeface="微软雅黑" panose="020B0503020204020204" charset="-122"/>
                <a:ea typeface="微软雅黑" panose="020B0503020204020204" charset="-122"/>
                <a:cs typeface="微软雅黑" panose="020B0503020204020204" charset="-122"/>
              </a:rPr>
              <a:t>启用性格外向的人的阀门全开系统 </a:t>
            </a:r>
            <a:endParaRPr lang="en-US" altLang="zh-CN" b="1"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algn="just">
              <a:lnSpc>
                <a:spcPct val="150000"/>
              </a:lnSpc>
              <a:buFont typeface="Wingdings" panose="05000000000000000000" charset="0"/>
              <a:buChar char="Ø"/>
            </a:pPr>
            <a:r>
              <a:rPr lang="en-US" altLang="zh-CN" dirty="0">
                <a:solidFill>
                  <a:prstClr val="black"/>
                </a:solidFill>
                <a:latin typeface="微软雅黑" panose="020B0503020204020204" charset="-122"/>
                <a:ea typeface="微软雅黑" panose="020B0503020204020204" charset="-122"/>
                <a:cs typeface="微软雅黑" panose="020B0503020204020204" charset="-122"/>
              </a:rPr>
              <a:t>3. </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后室</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接力站</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将增加的刺激送到杏仁核 </a:t>
            </a:r>
            <a:endParaRPr lang="en-US" altLang="zh-CN"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algn="just">
              <a:lnSpc>
                <a:spcPct val="150000"/>
              </a:lnSpc>
              <a:buFont typeface="Wingdings" panose="05000000000000000000" charset="0"/>
              <a:buChar char="Ø"/>
            </a:pPr>
            <a:r>
              <a:rPr lang="en-US" altLang="zh-CN" dirty="0">
                <a:solidFill>
                  <a:prstClr val="black"/>
                </a:solidFill>
                <a:latin typeface="微软雅黑" panose="020B0503020204020204" charset="-122"/>
                <a:ea typeface="微软雅黑" panose="020B0503020204020204" charset="-122"/>
                <a:cs typeface="微软雅黑" panose="020B0503020204020204" charset="-122"/>
              </a:rPr>
              <a:t>4. </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杏仁核</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情绪中心，在性格外向的人的运动神经区，情绪与活动相联系 </a:t>
            </a:r>
            <a:endParaRPr lang="en-US" altLang="zh-CN" dirty="0">
              <a:solidFill>
                <a:prstClr val="black"/>
              </a:solidFill>
              <a:latin typeface="微软雅黑" panose="020B0503020204020204" charset="-122"/>
              <a:ea typeface="微软雅黑" panose="020B0503020204020204" charset="-122"/>
              <a:cs typeface="微软雅黑" panose="020B0503020204020204" charset="-122"/>
            </a:endParaRPr>
          </a:p>
          <a:p>
            <a:pPr marL="342900" indent="-342900" algn="just">
              <a:lnSpc>
                <a:spcPct val="150000"/>
              </a:lnSpc>
              <a:buFont typeface="Wingdings" panose="05000000000000000000" charset="0"/>
              <a:buChar char="Ø"/>
            </a:pPr>
            <a:r>
              <a:rPr lang="en-US" altLang="zh-CN" dirty="0">
                <a:solidFill>
                  <a:prstClr val="black"/>
                </a:solidFill>
                <a:latin typeface="微软雅黑" panose="020B0503020204020204" charset="-122"/>
                <a:ea typeface="微软雅黑" panose="020B0503020204020204" charset="-122"/>
                <a:cs typeface="微软雅黑" panose="020B0503020204020204" charset="-122"/>
              </a:rPr>
              <a:t>5. </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颞回和运动神经区 </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动作与工作记忆 </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短时记忆</a:t>
            </a:r>
            <a:r>
              <a:rPr lang="en-US" altLang="zh-CN" dirty="0">
                <a:solidFill>
                  <a:prstClr val="black"/>
                </a:solidFill>
                <a:latin typeface="微软雅黑" panose="020B0503020204020204" charset="-122"/>
                <a:ea typeface="微软雅黑" panose="020B0503020204020204" charset="-122"/>
                <a:cs typeface="微软雅黑" panose="020B0503020204020204" charset="-122"/>
              </a:rPr>
              <a:t>) </a:t>
            </a:r>
            <a:r>
              <a:rPr lang="zh-CN" altLang="en-US" dirty="0">
                <a:solidFill>
                  <a:prstClr val="black"/>
                </a:solidFill>
                <a:latin typeface="微软雅黑" panose="020B0503020204020204" charset="-122"/>
                <a:ea typeface="微软雅黑" panose="020B0503020204020204" charset="-122"/>
                <a:cs typeface="微软雅黑" panose="020B0503020204020204" charset="-122"/>
              </a:rPr>
              <a:t>相联系。 也是学习、感觉加工和情绪刺激中心</a:t>
            </a:r>
            <a:endParaRPr lang="zh-CN" altLang="zh-CN" sz="1400" dirty="0"/>
          </a:p>
        </p:txBody>
      </p:sp>
    </p:spTree>
    <p:custDataLst>
      <p:tags r:id="rId1"/>
    </p:custDataLst>
    <p:extLst>
      <p:ext uri="{BB962C8B-B14F-4D97-AF65-F5344CB8AC3E}">
        <p14:creationId xmlns:p14="http://schemas.microsoft.com/office/powerpoint/2010/main" val="267851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586258" y="735814"/>
            <a:ext cx="9057275" cy="4643707"/>
          </a:xfrm>
          <a:prstGeom prst="rect">
            <a:avLst/>
          </a:prstGeom>
          <a:noFill/>
        </p:spPr>
        <p:txBody>
          <a:bodyPr wrap="square" rtlCol="0" anchor="t">
            <a:spAutoFit/>
          </a:bodyPr>
          <a:lstStyle/>
          <a:p>
            <a:pPr algn="just">
              <a:lnSpc>
                <a:spcPct val="150000"/>
              </a:lnSpc>
              <a:spcBef>
                <a:spcPts val="20"/>
              </a:spcBef>
            </a:pPr>
            <a:r>
              <a:rPr lang="zh-CN" altLang="en-US" sz="3200" b="1" dirty="0">
                <a:solidFill>
                  <a:srgbClr val="FF0000"/>
                </a:solidFill>
                <a:latin typeface="微软雅黑" panose="020B0503020204020204" charset="-122"/>
                <a:ea typeface="微软雅黑" panose="020B0503020204020204" charset="-122"/>
                <a:sym typeface="+mn-ea"/>
              </a:rPr>
              <a:t>管理天性</a:t>
            </a:r>
          </a:p>
          <a:p>
            <a:pPr algn="just">
              <a:lnSpc>
                <a:spcPct val="150000"/>
              </a:lnSpc>
              <a:spcBef>
                <a:spcPts val="20"/>
              </a:spcBef>
            </a:pPr>
            <a:r>
              <a:rPr lang="zh-CN" altLang="en-US" sz="2400" dirty="0">
                <a:latin typeface="微软雅黑" panose="020B0503020204020204" charset="-122"/>
                <a:ea typeface="微软雅黑" panose="020B0503020204020204" charset="-122"/>
                <a:sym typeface="+mn-ea"/>
              </a:rPr>
              <a:t>      一个人要想支配天性，需要善用天性，每个人都有自己不愿面对的性格不足和缺点，仿佛接纳这些就意味着“软弱”和“失败”。其实，不足也可能是你的天性，或许你正需要接纳的正是这个有些安静的自己，发挥优势，</a:t>
            </a:r>
            <a:r>
              <a:rPr lang="zh-CN" altLang="en-US" sz="2400" b="1" dirty="0">
                <a:solidFill>
                  <a:srgbClr val="FF0000"/>
                </a:solidFill>
                <a:latin typeface="微软雅黑" panose="020B0503020204020204" charset="-122"/>
                <a:ea typeface="微软雅黑" panose="020B0503020204020204" charset="-122"/>
                <a:sym typeface="+mn-ea"/>
              </a:rPr>
              <a:t>“管理”而不是“克服”不足。</a:t>
            </a:r>
          </a:p>
          <a:p>
            <a:pPr marL="342900" indent="-342900" algn="just">
              <a:lnSpc>
                <a:spcPct val="150000"/>
              </a:lnSpc>
              <a:buClrTx/>
              <a:buSzTx/>
              <a:buFont typeface="Wingdings" panose="05000000000000000000" charset="0"/>
              <a:buChar char="Ø"/>
            </a:pPr>
            <a:endParaRPr sz="2400" b="1" dirty="0">
              <a:solidFill>
                <a:srgbClr val="FF0000"/>
              </a:solidFill>
              <a:latin typeface="微软雅黑" panose="020B0503020204020204" charset="-122"/>
              <a:ea typeface="微软雅黑" panose="020B0503020204020204" charset="-122"/>
              <a:cs typeface="微软雅黑" panose="020B0503020204020204" charset="-122"/>
              <a:sym typeface="+mn-ea"/>
            </a:endParaRPr>
          </a:p>
          <a:p>
            <a:pPr marL="342900" indent="-342900" algn="just">
              <a:lnSpc>
                <a:spcPct val="150000"/>
              </a:lnSpc>
              <a:buClrTx/>
              <a:buSzTx/>
              <a:buFont typeface="Wingdings" panose="05000000000000000000" charset="0"/>
              <a:buChar char="Ø"/>
            </a:pPr>
            <a:endParaRPr sz="2400" dirty="0">
              <a:latin typeface="微软雅黑" panose="020B0503020204020204" charset="-122"/>
              <a:ea typeface="微软雅黑" panose="020B0503020204020204" charset="-122"/>
              <a:cs typeface="微软雅黑" panose="020B0503020204020204" charset="-122"/>
              <a:sym typeface="+mn-ea"/>
            </a:endParaRPr>
          </a:p>
          <a:p>
            <a:pPr marL="342900" indent="-342900" algn="just">
              <a:lnSpc>
                <a:spcPct val="150000"/>
              </a:lnSpc>
              <a:buClrTx/>
              <a:buSzTx/>
              <a:buFont typeface="Wingdings" panose="05000000000000000000" charset="0"/>
              <a:buChar char="Ø"/>
            </a:pPr>
            <a:endParaRPr lang="zh-CN" sz="2400" dirty="0">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pic>
        <p:nvPicPr>
          <p:cNvPr id="3" name="图片 2">
            <a:extLst>
              <a:ext uri="{FF2B5EF4-FFF2-40B4-BE49-F238E27FC236}">
                <a16:creationId xmlns:a16="http://schemas.microsoft.com/office/drawing/2014/main" id="{38E46080-D0F5-465E-87D5-8AB464519A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0233" y="3232373"/>
            <a:ext cx="2176431" cy="3221117"/>
          </a:xfrm>
          <a:prstGeom prst="rect">
            <a:avLst/>
          </a:prstGeom>
        </p:spPr>
      </p:pic>
    </p:spTree>
    <p:extLst>
      <p:ext uri="{BB962C8B-B14F-4D97-AF65-F5344CB8AC3E}">
        <p14:creationId xmlns:p14="http://schemas.microsoft.com/office/powerpoint/2010/main" val="4125236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alphaModFix amt="26000"/>
            <a:extLst>
              <a:ext uri="{BEBA8EAE-BF5A-486C-A8C5-ECC9F3942E4B}">
                <a14:imgProps xmlns:a14="http://schemas.microsoft.com/office/drawing/2010/main">
                  <a14:imgLayer r:embed="rId3">
                    <a14:imgEffect>
                      <a14:artisticTexturizer/>
                    </a14:imgEffect>
                    <a14:imgEffect>
                      <a14:brightnessContrast bright="18000"/>
                    </a14:imgEffect>
                    <a14:imgEffect>
                      <a14:colorTemperature colorTemp="5591"/>
                    </a14:imgEffect>
                    <a14:imgEffect>
                      <a14:saturation sat="2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18" name="文本框 17"/>
          <p:cNvSpPr txBox="1"/>
          <p:nvPr/>
        </p:nvSpPr>
        <p:spPr>
          <a:xfrm>
            <a:off x="501591" y="1345414"/>
            <a:ext cx="11187870" cy="2797048"/>
          </a:xfrm>
          <a:prstGeom prst="rect">
            <a:avLst/>
          </a:prstGeom>
          <a:noFill/>
        </p:spPr>
        <p:txBody>
          <a:bodyPr wrap="square" rtlCol="0" anchor="t">
            <a:spAutoFit/>
          </a:bodyPr>
          <a:lstStyle/>
          <a:p>
            <a:pPr marL="342900" indent="-342900">
              <a:lnSpc>
                <a:spcPct val="150000"/>
              </a:lnSpc>
              <a:buClrTx/>
              <a:buSzTx/>
              <a:buFont typeface="Wingdings" panose="05000000000000000000" charset="0"/>
              <a:buChar char="Ø"/>
            </a:pPr>
            <a:r>
              <a:rPr sz="2400" dirty="0">
                <a:latin typeface="微软雅黑" panose="020B0503020204020204" charset="-122"/>
                <a:ea typeface="微软雅黑" panose="020B0503020204020204" charset="-122"/>
                <a:cs typeface="微软雅黑" panose="020B0503020204020204" charset="-122"/>
                <a:sym typeface="+mn-ea"/>
              </a:rPr>
              <a:t>Hudson</a:t>
            </a:r>
            <a:r>
              <a:rPr lang="zh-CN" sz="2400" dirty="0">
                <a:latin typeface="微软雅黑" panose="020B0503020204020204" charset="-122"/>
                <a:ea typeface="微软雅黑" panose="020B0503020204020204" charset="-122"/>
                <a:cs typeface="微软雅黑" panose="020B0503020204020204" charset="-122"/>
                <a:sym typeface="+mn-ea"/>
              </a:rPr>
              <a:t>学者</a:t>
            </a:r>
            <a:r>
              <a:rPr sz="2400" dirty="0">
                <a:latin typeface="微软雅黑" panose="020B0503020204020204" charset="-122"/>
                <a:ea typeface="微软雅黑" panose="020B0503020204020204" charset="-122"/>
                <a:cs typeface="微软雅黑" panose="020B0503020204020204" charset="-122"/>
                <a:sym typeface="+mn-ea"/>
              </a:rPr>
              <a:t>(2016)在16周的实验中，证明了我们确实可以通过自己的努力来改</a:t>
            </a:r>
            <a:r>
              <a:rPr lang="zh-CN" altLang="en-US" sz="2400" dirty="0">
                <a:latin typeface="微软雅黑" panose="020B0503020204020204" charset="-122"/>
                <a:ea typeface="微软雅黑" panose="020B0503020204020204" charset="-122"/>
                <a:cs typeface="微软雅黑" panose="020B0503020204020204" charset="-122"/>
                <a:sym typeface="+mn-ea"/>
              </a:rPr>
              <a:t>善</a:t>
            </a:r>
            <a:r>
              <a:rPr sz="2400" dirty="0" err="1">
                <a:latin typeface="微软雅黑" panose="020B0503020204020204" charset="-122"/>
                <a:ea typeface="微软雅黑" panose="020B0503020204020204" charset="-122"/>
                <a:cs typeface="微软雅黑" panose="020B0503020204020204" charset="-122"/>
                <a:sym typeface="+mn-ea"/>
              </a:rPr>
              <a:t>人格</a:t>
            </a:r>
            <a:r>
              <a:rPr sz="2400" dirty="0">
                <a:latin typeface="微软雅黑" panose="020B0503020204020204" charset="-122"/>
                <a:ea typeface="微软雅黑" panose="020B0503020204020204" charset="-122"/>
                <a:cs typeface="微软雅黑" panose="020B0503020204020204" charset="-122"/>
                <a:sym typeface="+mn-ea"/>
              </a:rPr>
              <a:t>。</a:t>
            </a:r>
            <a:r>
              <a:rPr lang="zh-CN" sz="2400" dirty="0">
                <a:latin typeface="微软雅黑" panose="020B0503020204020204" charset="-122"/>
                <a:ea typeface="微软雅黑" panose="020B0503020204020204" charset="-122"/>
                <a:cs typeface="微软雅黑" panose="020B0503020204020204" charset="-122"/>
                <a:sym typeface="+mn-ea"/>
              </a:rPr>
              <a:t>研究</a:t>
            </a:r>
            <a:r>
              <a:rPr sz="2400" dirty="0">
                <a:latin typeface="微软雅黑" panose="020B0503020204020204" charset="-122"/>
                <a:ea typeface="微软雅黑" panose="020B0503020204020204" charset="-122"/>
                <a:cs typeface="微软雅黑" panose="020B0503020204020204" charset="-122"/>
                <a:sym typeface="+mn-ea"/>
              </a:rPr>
              <a:t>还表明，</a:t>
            </a:r>
            <a:r>
              <a:rPr sz="2400" b="1" dirty="0">
                <a:solidFill>
                  <a:srgbClr val="FF0000"/>
                </a:solidFill>
                <a:latin typeface="微软雅黑" panose="020B0503020204020204" charset="-122"/>
                <a:ea typeface="微软雅黑" panose="020B0503020204020204" charset="-122"/>
                <a:cs typeface="微软雅黑" panose="020B0503020204020204" charset="-122"/>
                <a:sym typeface="+mn-ea"/>
              </a:rPr>
              <a:t>如果你拥有非常强烈的改变自己的愿望，但仅仅停留在目标的层面上，而不去执行和实现，那它反而会降低生活幸福感。(Polivy, 2002)。</a:t>
            </a:r>
            <a:endParaRPr sz="2400" dirty="0">
              <a:latin typeface="微软雅黑" panose="020B0503020204020204" charset="-122"/>
              <a:ea typeface="微软雅黑" panose="020B0503020204020204" charset="-122"/>
              <a:cs typeface="微软雅黑" panose="020B0503020204020204" charset="-122"/>
              <a:sym typeface="+mn-ea"/>
            </a:endParaRPr>
          </a:p>
          <a:p>
            <a:pPr marL="342900" indent="-342900" algn="just">
              <a:lnSpc>
                <a:spcPct val="150000"/>
              </a:lnSpc>
              <a:buClrTx/>
              <a:buSzTx/>
              <a:buFont typeface="Wingdings" panose="05000000000000000000" charset="0"/>
              <a:buChar char="Ø"/>
            </a:pPr>
            <a:endParaRPr lang="zh-CN" sz="2400" dirty="0">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sp>
        <p:nvSpPr>
          <p:cNvPr id="3" name="矩形 2">
            <a:extLst>
              <a:ext uri="{FF2B5EF4-FFF2-40B4-BE49-F238E27FC236}">
                <a16:creationId xmlns:a16="http://schemas.microsoft.com/office/drawing/2014/main" id="{7173D876-49C2-4A8E-96DF-058533B0EE9E}"/>
              </a:ext>
            </a:extLst>
          </p:cNvPr>
          <p:cNvSpPr/>
          <p:nvPr/>
        </p:nvSpPr>
        <p:spPr>
          <a:xfrm>
            <a:off x="609073" y="3974382"/>
            <a:ext cx="11313736" cy="7627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zh-CN" altLang="en-US" sz="2800" b="1" dirty="0">
                <a:latin typeface="微软雅黑" panose="020B0503020204020204" charset="-122"/>
                <a:ea typeface="微软雅黑" panose="020B0503020204020204" charset="-122"/>
              </a:rPr>
              <a:t>改变需要在了解、认可和接纳的基础上，主动式、渐进式地改变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alphaModFix amt="26000"/>
            <a:extLst>
              <a:ext uri="{BEBA8EAE-BF5A-486C-A8C5-ECC9F3942E4B}">
                <a14:imgProps xmlns:a14="http://schemas.microsoft.com/office/drawing/2010/main">
                  <a14:imgLayer r:embed="rId3">
                    <a14:imgEffect>
                      <a14:artisticTexturizer/>
                    </a14:imgEffect>
                    <a14:imgEffect>
                      <a14:brightnessContrast bright="18000"/>
                    </a14:imgEffect>
                    <a14:imgEffect>
                      <a14:colorTemperature colorTemp="5591"/>
                    </a14:imgEffect>
                    <a14:imgEffect>
                      <a14:saturation sat="2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4" name="五边形 3"/>
          <p:cNvSpPr/>
          <p:nvPr/>
        </p:nvSpPr>
        <p:spPr>
          <a:xfrm>
            <a:off x="6102" y="333375"/>
            <a:ext cx="5280793" cy="706120"/>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改变</a:t>
            </a:r>
            <a:r>
              <a:rPr lang="en-US" altLang="zh-CN" sz="3600" b="1" dirty="0"/>
              <a:t>VS</a:t>
            </a:r>
            <a:r>
              <a:rPr lang="zh-CN" altLang="en-US" sz="3600" b="1" dirty="0"/>
              <a:t>接纳：自我调节</a:t>
            </a:r>
            <a:endParaRPr lang="en-US" altLang="zh-CN" sz="3600" b="1" dirty="0"/>
          </a:p>
        </p:txBody>
      </p:sp>
      <p:sp>
        <p:nvSpPr>
          <p:cNvPr id="8" name="文本框 17"/>
          <p:cNvSpPr txBox="1"/>
          <p:nvPr/>
        </p:nvSpPr>
        <p:spPr>
          <a:xfrm>
            <a:off x="701921" y="1496695"/>
            <a:ext cx="10309860" cy="5369560"/>
          </a:xfrm>
          <a:prstGeom prst="rect">
            <a:avLst/>
          </a:prstGeom>
          <a:noFill/>
        </p:spPr>
        <p:txBody>
          <a:bodyPr wrap="square" rtlCol="0" anchor="t">
            <a:spAutoFit/>
          </a:bodyPr>
          <a:lstStyle/>
          <a:p>
            <a:pPr algn="just">
              <a:lnSpc>
                <a:spcPct val="150000"/>
              </a:lnSpc>
              <a:spcBef>
                <a:spcPts val="20"/>
              </a:spcBef>
            </a:pPr>
            <a:r>
              <a:rPr lang="zh-CN" altLang="en-US" sz="2800" b="1" dirty="0">
                <a:latin typeface="微软雅黑" panose="020B0503020204020204" charset="-122"/>
                <a:ea typeface="微软雅黑" panose="020B0503020204020204" charset="-122"/>
                <a:cs typeface="微软雅黑" panose="020B0503020204020204" charset="-122"/>
                <a:sym typeface="+mn-ea"/>
              </a:rPr>
              <a:t>（</a:t>
            </a:r>
            <a:r>
              <a:rPr lang="en-US" altLang="zh-CN" sz="2800" b="1" dirty="0">
                <a:latin typeface="微软雅黑" panose="020B0503020204020204" charset="-122"/>
                <a:ea typeface="微软雅黑" panose="020B0503020204020204" charset="-122"/>
                <a:cs typeface="微软雅黑" panose="020B0503020204020204" charset="-122"/>
                <a:sym typeface="+mn-ea"/>
              </a:rPr>
              <a:t>1</a:t>
            </a:r>
            <a:r>
              <a:rPr lang="zh-CN" altLang="en-US" sz="2800" b="1" dirty="0">
                <a:latin typeface="微软雅黑" panose="020B0503020204020204" charset="-122"/>
                <a:ea typeface="微软雅黑" panose="020B0503020204020204" charset="-122"/>
                <a:cs typeface="微软雅黑" panose="020B0503020204020204" charset="-122"/>
                <a:sym typeface="+mn-ea"/>
              </a:rPr>
              <a:t>）设置具体的目标和计划；</a:t>
            </a:r>
          </a:p>
          <a:p>
            <a:pPr algn="just">
              <a:lnSpc>
                <a:spcPct val="150000"/>
              </a:lnSpc>
              <a:spcBef>
                <a:spcPts val="20"/>
              </a:spcBef>
            </a:pPr>
            <a:r>
              <a:rPr lang="zh-CN" altLang="en-US" sz="2400" dirty="0">
                <a:latin typeface="微软雅黑" panose="020B0503020204020204" charset="-122"/>
                <a:ea typeface="微软雅黑" panose="020B0503020204020204" charset="-122"/>
                <a:cs typeface="微软雅黑" panose="020B0503020204020204" charset="-122"/>
                <a:sym typeface="+mn-ea"/>
              </a:rPr>
              <a:t>      </a:t>
            </a:r>
            <a:r>
              <a:rPr lang="zh-CN" altLang="en-US" sz="2400" b="1" dirty="0">
                <a:solidFill>
                  <a:srgbClr val="C00000"/>
                </a:solidFill>
                <a:latin typeface="微软雅黑" panose="020B0503020204020204" charset="-122"/>
                <a:ea typeface="微软雅黑" panose="020B0503020204020204" charset="-122"/>
                <a:cs typeface="微软雅黑" panose="020B0503020204020204" charset="-122"/>
                <a:sym typeface="+mn-ea"/>
              </a:rPr>
              <a:t>明确“你想要改变什么”和“你想要成为什么样的人”这两个问题</a:t>
            </a:r>
            <a:r>
              <a:rPr lang="zh-CN" altLang="en-US" sz="2400" dirty="0">
                <a:latin typeface="微软雅黑" panose="020B0503020204020204" charset="-122"/>
                <a:ea typeface="微软雅黑" panose="020B0503020204020204" charset="-122"/>
                <a:cs typeface="微软雅黑" panose="020B0503020204020204" charset="-122"/>
                <a:sym typeface="+mn-ea"/>
              </a:rPr>
              <a:t>。</a:t>
            </a:r>
          </a:p>
          <a:p>
            <a:pPr algn="just">
              <a:lnSpc>
                <a:spcPct val="150000"/>
              </a:lnSpc>
              <a:spcBef>
                <a:spcPts val="20"/>
              </a:spcBef>
            </a:pPr>
            <a:r>
              <a:rPr lang="zh-CN" altLang="en-US" sz="2400" dirty="0">
                <a:latin typeface="微软雅黑" panose="020B0503020204020204" charset="-122"/>
                <a:ea typeface="微软雅黑" panose="020B0503020204020204" charset="-122"/>
                <a:cs typeface="微软雅黑" panose="020B0503020204020204" charset="-122"/>
                <a:sym typeface="+mn-ea"/>
              </a:rPr>
              <a:t>      如果你只是模糊地觉得“我想要成为像xx一样的人”，你需要具体化，这个人身上的哪一点是你想要成为的？是Ta的行为、习惯、说话方式，还是别的什么？</a:t>
            </a:r>
          </a:p>
          <a:p>
            <a:pPr algn="just">
              <a:lnSpc>
                <a:spcPct val="150000"/>
              </a:lnSpc>
              <a:spcBef>
                <a:spcPts val="20"/>
              </a:spcBef>
            </a:pPr>
            <a:endParaRPr lang="zh-CN" altLang="en-US" sz="2400" dirty="0">
              <a:latin typeface="微软雅黑" panose="020B0503020204020204" charset="-122"/>
              <a:ea typeface="微软雅黑" panose="020B0503020204020204" charset="-122"/>
              <a:cs typeface="微软雅黑" panose="020B0503020204020204" charset="-122"/>
              <a:sym typeface="+mn-ea"/>
            </a:endParaRPr>
          </a:p>
          <a:p>
            <a:pPr algn="just">
              <a:lnSpc>
                <a:spcPct val="150000"/>
              </a:lnSpc>
              <a:spcBef>
                <a:spcPts val="20"/>
              </a:spcBef>
            </a:pPr>
            <a:r>
              <a:rPr lang="zh-CN" altLang="en-US" sz="2400" dirty="0">
                <a:latin typeface="微软雅黑" panose="020B0503020204020204" charset="-122"/>
                <a:ea typeface="微软雅黑" panose="020B0503020204020204" charset="-122"/>
                <a:cs typeface="微软雅黑" panose="020B0503020204020204" charset="-122"/>
                <a:sym typeface="+mn-ea"/>
              </a:rPr>
              <a:t>    </a:t>
            </a:r>
            <a:endParaRPr sz="3200" b="1" dirty="0">
              <a:latin typeface="微软雅黑" panose="020B0503020204020204" charset="-122"/>
              <a:ea typeface="微软雅黑" panose="020B0503020204020204" charset="-122"/>
              <a:cs typeface="微软雅黑" panose="020B0503020204020204" charset="-122"/>
              <a:sym typeface="+mn-ea"/>
            </a:endParaRPr>
          </a:p>
          <a:p>
            <a:pPr algn="just">
              <a:lnSpc>
                <a:spcPct val="150000"/>
              </a:lnSpc>
              <a:spcBef>
                <a:spcPts val="20"/>
              </a:spcBef>
            </a:pPr>
            <a:endParaRPr lang="en-US" altLang="zh-CN" sz="2800" b="1" dirty="0">
              <a:latin typeface="微软雅黑" panose="020B0503020204020204" charset="-122"/>
              <a:ea typeface="微软雅黑" panose="020B0503020204020204" charset="-122"/>
              <a:cs typeface="微软雅黑" panose="020B0503020204020204" charset="-122"/>
              <a:sym typeface="+mn-ea"/>
            </a:endParaRPr>
          </a:p>
          <a:p>
            <a:pPr algn="just">
              <a:lnSpc>
                <a:spcPct val="150000"/>
              </a:lnSpc>
              <a:spcBef>
                <a:spcPts val="20"/>
              </a:spcBef>
              <a:spcAft>
                <a:spcPts val="0"/>
              </a:spcAft>
            </a:pPr>
            <a:endParaRPr lang="en-US" altLang="zh-CN" sz="2800" b="1"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 calcmode="lin" valueType="num">
                                      <p:cBhvr additive="base">
                                        <p:cTn id="7"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 calcmode="lin" valueType="num">
                                      <p:cBhvr additive="base">
                                        <p:cTn id="13"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alphaModFix amt="26000"/>
            <a:extLst>
              <a:ext uri="{BEBA8EAE-BF5A-486C-A8C5-ECC9F3942E4B}">
                <a14:imgProps xmlns:a14="http://schemas.microsoft.com/office/drawing/2010/main">
                  <a14:imgLayer r:embed="rId3">
                    <a14:imgEffect>
                      <a14:artisticTexturizer/>
                    </a14:imgEffect>
                    <a14:imgEffect>
                      <a14:brightnessContrast bright="18000"/>
                    </a14:imgEffect>
                    <a14:imgEffect>
                      <a14:colorTemperature colorTemp="5591"/>
                    </a14:imgEffect>
                    <a14:imgEffect>
                      <a14:saturation sat="2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文本框 17"/>
          <p:cNvSpPr txBox="1"/>
          <p:nvPr/>
        </p:nvSpPr>
        <p:spPr>
          <a:xfrm>
            <a:off x="701921" y="1496695"/>
            <a:ext cx="10309860" cy="5925533"/>
          </a:xfrm>
          <a:prstGeom prst="rect">
            <a:avLst/>
          </a:prstGeom>
          <a:noFill/>
        </p:spPr>
        <p:txBody>
          <a:bodyPr wrap="square" rtlCol="0" anchor="t">
            <a:spAutoFit/>
          </a:bodyPr>
          <a:lstStyle/>
          <a:p>
            <a:pPr algn="just">
              <a:lnSpc>
                <a:spcPct val="150000"/>
              </a:lnSpc>
              <a:spcBef>
                <a:spcPts val="20"/>
              </a:spcBef>
            </a:pPr>
            <a:r>
              <a:rPr lang="zh-CN" altLang="en-US" sz="2800" b="1" dirty="0">
                <a:latin typeface="微软雅黑" panose="020B0503020204020204" charset="-122"/>
                <a:ea typeface="微软雅黑" panose="020B0503020204020204" charset="-122"/>
                <a:cs typeface="微软雅黑" panose="020B0503020204020204" charset="-122"/>
                <a:sym typeface="+mn-ea"/>
              </a:rPr>
              <a:t>（</a:t>
            </a:r>
            <a:r>
              <a:rPr lang="en-US" altLang="zh-CN" sz="2800" b="1" dirty="0">
                <a:latin typeface="微软雅黑" panose="020B0503020204020204" charset="-122"/>
                <a:ea typeface="微软雅黑" panose="020B0503020204020204" charset="-122"/>
                <a:cs typeface="微软雅黑" panose="020B0503020204020204" charset="-122"/>
                <a:sym typeface="+mn-ea"/>
              </a:rPr>
              <a:t>2</a:t>
            </a:r>
            <a:r>
              <a:rPr lang="zh-CN" altLang="en-US" sz="2800" b="1" dirty="0">
                <a:latin typeface="微软雅黑" panose="020B0503020204020204" charset="-122"/>
                <a:ea typeface="微软雅黑" panose="020B0503020204020204" charset="-122"/>
                <a:cs typeface="微软雅黑" panose="020B0503020204020204" charset="-122"/>
                <a:sym typeface="+mn-ea"/>
              </a:rPr>
              <a:t>）改变思维模式，停止标签化、固化（fixed）；</a:t>
            </a:r>
            <a:endParaRPr lang="en-US" altLang="zh-CN" sz="2800" b="1" dirty="0">
              <a:latin typeface="微软雅黑" panose="020B0503020204020204" charset="-122"/>
              <a:ea typeface="微软雅黑" panose="020B0503020204020204" charset="-122"/>
              <a:cs typeface="微软雅黑" panose="020B0503020204020204" charset="-122"/>
              <a:sym typeface="+mn-ea"/>
            </a:endParaRPr>
          </a:p>
          <a:p>
            <a:pPr algn="just">
              <a:lnSpc>
                <a:spcPct val="150000"/>
              </a:lnSpc>
              <a:spcBef>
                <a:spcPts val="20"/>
              </a:spcBef>
            </a:pPr>
            <a:r>
              <a:rPr sz="2400" dirty="0">
                <a:latin typeface="微软雅黑" panose="020B0503020204020204" charset="-122"/>
                <a:ea typeface="微软雅黑" panose="020B0503020204020204" charset="-122"/>
                <a:cs typeface="微软雅黑" panose="020B0503020204020204" charset="-122"/>
                <a:sym typeface="+mn-ea"/>
              </a:rPr>
              <a:t>      当你将自己标签化为“害羞”、“不善交际”，</a:t>
            </a:r>
            <a:r>
              <a:rPr sz="2400" dirty="0" err="1">
                <a:latin typeface="微软雅黑" panose="020B0503020204020204" charset="-122"/>
                <a:ea typeface="微软雅黑" panose="020B0503020204020204" charset="-122"/>
                <a:cs typeface="微软雅黑" panose="020B0503020204020204" charset="-122"/>
                <a:sym typeface="+mn-ea"/>
              </a:rPr>
              <a:t>并觉得这是不可改变的时候，你就会给自己不去参加聚会找一个理所当然的借口</a:t>
            </a:r>
            <a:r>
              <a:rPr sz="2400" dirty="0">
                <a:latin typeface="微软雅黑" panose="020B0503020204020204" charset="-122"/>
                <a:ea typeface="微软雅黑" panose="020B0503020204020204" charset="-122"/>
                <a:cs typeface="微软雅黑" panose="020B0503020204020204" charset="-122"/>
                <a:sym typeface="+mn-ea"/>
              </a:rPr>
              <a:t>。</a:t>
            </a:r>
          </a:p>
          <a:p>
            <a:pPr algn="just">
              <a:lnSpc>
                <a:spcPct val="150000"/>
              </a:lnSpc>
              <a:spcBef>
                <a:spcPts val="20"/>
              </a:spcBef>
            </a:pPr>
            <a:endParaRPr sz="2400" dirty="0">
              <a:latin typeface="微软雅黑" panose="020B0503020204020204" charset="-122"/>
              <a:ea typeface="微软雅黑" panose="020B0503020204020204" charset="-122"/>
              <a:cs typeface="微软雅黑" panose="020B0503020204020204" charset="-122"/>
              <a:sym typeface="+mn-ea"/>
            </a:endParaRPr>
          </a:p>
          <a:p>
            <a:pPr algn="just">
              <a:lnSpc>
                <a:spcPct val="150000"/>
              </a:lnSpc>
              <a:spcBef>
                <a:spcPts val="20"/>
              </a:spcBef>
            </a:pPr>
            <a:r>
              <a:rPr sz="2400" dirty="0">
                <a:latin typeface="微软雅黑" panose="020B0503020204020204" charset="-122"/>
                <a:ea typeface="微软雅黑" panose="020B0503020204020204" charset="-122"/>
                <a:cs typeface="微软雅黑" panose="020B0503020204020204" charset="-122"/>
                <a:sym typeface="+mn-ea"/>
              </a:rPr>
              <a:t>   </a:t>
            </a:r>
            <a:r>
              <a:rPr sz="2400" b="1" dirty="0">
                <a:solidFill>
                  <a:srgbClr val="C00000"/>
                </a:solidFill>
                <a:latin typeface="微软雅黑" panose="020B0503020204020204" charset="-122"/>
                <a:ea typeface="微软雅黑" panose="020B0503020204020204" charset="-122"/>
                <a:cs typeface="微软雅黑" panose="020B0503020204020204" charset="-122"/>
                <a:sym typeface="+mn-ea"/>
              </a:rPr>
              <a:t>   </a:t>
            </a:r>
            <a:r>
              <a:rPr sz="2400" b="1" dirty="0" err="1">
                <a:solidFill>
                  <a:srgbClr val="C00000"/>
                </a:solidFill>
                <a:latin typeface="微软雅黑" panose="020B0503020204020204" charset="-122"/>
                <a:ea typeface="微软雅黑" panose="020B0503020204020204" charset="-122"/>
                <a:cs typeface="微软雅黑" panose="020B0503020204020204" charset="-122"/>
                <a:sym typeface="+mn-ea"/>
              </a:rPr>
              <a:t>如果你决心改变，就需要先给自己去掉标签，去掉非黑即白的想法，把自己看作可发展、可塑造的个体</a:t>
            </a:r>
            <a:r>
              <a:rPr sz="2400" b="1" dirty="0">
                <a:solidFill>
                  <a:srgbClr val="C00000"/>
                </a:solidFill>
                <a:latin typeface="微软雅黑" panose="020B0503020204020204" charset="-122"/>
                <a:ea typeface="微软雅黑" panose="020B0503020204020204" charset="-122"/>
                <a:cs typeface="微软雅黑" panose="020B0503020204020204" charset="-122"/>
                <a:sym typeface="+mn-ea"/>
              </a:rPr>
              <a:t>。</a:t>
            </a:r>
            <a:endParaRPr lang="en-US" sz="2400" b="1" dirty="0">
              <a:solidFill>
                <a:srgbClr val="C00000"/>
              </a:solidFill>
              <a:latin typeface="微软雅黑" panose="020B0503020204020204" charset="-122"/>
              <a:ea typeface="微软雅黑" panose="020B0503020204020204" charset="-122"/>
              <a:cs typeface="微软雅黑" panose="020B0503020204020204" charset="-122"/>
              <a:sym typeface="+mn-ea"/>
            </a:endParaRPr>
          </a:p>
          <a:p>
            <a:pPr algn="just">
              <a:lnSpc>
                <a:spcPct val="150000"/>
              </a:lnSpc>
              <a:spcBef>
                <a:spcPts val="20"/>
              </a:spcBef>
            </a:pPr>
            <a:endParaRPr lang="en-US" sz="2400" b="1" dirty="0">
              <a:solidFill>
                <a:srgbClr val="C00000"/>
              </a:solidFill>
              <a:latin typeface="微软雅黑" panose="020B0503020204020204" charset="-122"/>
              <a:ea typeface="微软雅黑" panose="020B0503020204020204" charset="-122"/>
              <a:cs typeface="微软雅黑" panose="020B0503020204020204" charset="-122"/>
              <a:sym typeface="+mn-ea"/>
            </a:endParaRPr>
          </a:p>
          <a:p>
            <a:pPr algn="just">
              <a:lnSpc>
                <a:spcPct val="150000"/>
              </a:lnSpc>
              <a:spcBef>
                <a:spcPts val="20"/>
              </a:spcBef>
            </a:pPr>
            <a:endParaRPr sz="2800" dirty="0">
              <a:latin typeface="微软雅黑" panose="020B0503020204020204" charset="-122"/>
              <a:ea typeface="微软雅黑" panose="020B0503020204020204" charset="-122"/>
              <a:cs typeface="微软雅黑" panose="020B0503020204020204" charset="-122"/>
              <a:sym typeface="+mn-ea"/>
            </a:endParaRPr>
          </a:p>
          <a:p>
            <a:pPr algn="just">
              <a:lnSpc>
                <a:spcPct val="150000"/>
              </a:lnSpc>
              <a:spcBef>
                <a:spcPts val="20"/>
              </a:spcBef>
            </a:pPr>
            <a:endParaRPr lang="en-US" altLang="zh-CN" sz="2800" b="1" dirty="0">
              <a:latin typeface="微软雅黑" panose="020B0503020204020204" charset="-122"/>
              <a:ea typeface="微软雅黑" panose="020B0503020204020204" charset="-122"/>
              <a:cs typeface="微软雅黑" panose="020B0503020204020204" charset="-122"/>
              <a:sym typeface="+mn-ea"/>
            </a:endParaRPr>
          </a:p>
          <a:p>
            <a:pPr algn="just">
              <a:lnSpc>
                <a:spcPct val="150000"/>
              </a:lnSpc>
              <a:spcBef>
                <a:spcPts val="20"/>
              </a:spcBef>
              <a:spcAft>
                <a:spcPts val="0"/>
              </a:spcAft>
            </a:pPr>
            <a:endParaRPr lang="en-US" altLang="zh-CN" sz="2800" b="1" dirty="0">
              <a:latin typeface="微软雅黑" panose="020B0503020204020204" charset="-122"/>
              <a:ea typeface="微软雅黑" panose="020B0503020204020204" charset="-122"/>
              <a:cs typeface="微软雅黑" panose="020B0503020204020204" charset="-122"/>
              <a:sym typeface="+mn-ea"/>
            </a:endParaRPr>
          </a:p>
        </p:txBody>
      </p:sp>
      <p:sp>
        <p:nvSpPr>
          <p:cNvPr id="3" name="五边形 3">
            <a:extLst>
              <a:ext uri="{FF2B5EF4-FFF2-40B4-BE49-F238E27FC236}">
                <a16:creationId xmlns:a16="http://schemas.microsoft.com/office/drawing/2014/main" id="{B42FA759-A546-4356-B41A-39D5A888593D}"/>
              </a:ext>
            </a:extLst>
          </p:cNvPr>
          <p:cNvSpPr/>
          <p:nvPr/>
        </p:nvSpPr>
        <p:spPr>
          <a:xfrm>
            <a:off x="6102" y="333375"/>
            <a:ext cx="5280793" cy="706120"/>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改变</a:t>
            </a:r>
            <a:r>
              <a:rPr lang="en-US" altLang="zh-CN" sz="3600" b="1" dirty="0"/>
              <a:t>VS</a:t>
            </a:r>
            <a:r>
              <a:rPr lang="zh-CN" altLang="en-US" sz="3600" b="1" dirty="0"/>
              <a:t>接纳：自我调节</a:t>
            </a:r>
            <a:endParaRPr lang="en-US" altLang="zh-CN"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alphaModFix amt="26000"/>
            <a:extLst>
              <a:ext uri="{BEBA8EAE-BF5A-486C-A8C5-ECC9F3942E4B}">
                <a14:imgProps xmlns:a14="http://schemas.microsoft.com/office/drawing/2010/main">
                  <a14:imgLayer r:embed="rId3">
                    <a14:imgEffect>
                      <a14:artisticTexturizer/>
                    </a14:imgEffect>
                    <a14:imgEffect>
                      <a14:brightnessContrast bright="18000"/>
                    </a14:imgEffect>
                    <a14:imgEffect>
                      <a14:colorTemperature colorTemp="5591"/>
                    </a14:imgEffect>
                    <a14:imgEffect>
                      <a14:saturation sat="2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文本框 17"/>
          <p:cNvSpPr txBox="1"/>
          <p:nvPr/>
        </p:nvSpPr>
        <p:spPr>
          <a:xfrm>
            <a:off x="701921" y="1496695"/>
            <a:ext cx="10309860" cy="3535712"/>
          </a:xfrm>
          <a:prstGeom prst="rect">
            <a:avLst/>
          </a:prstGeom>
          <a:noFill/>
        </p:spPr>
        <p:txBody>
          <a:bodyPr wrap="square" rtlCol="0" anchor="t">
            <a:spAutoFit/>
          </a:bodyPr>
          <a:lstStyle/>
          <a:p>
            <a:pPr algn="just">
              <a:lnSpc>
                <a:spcPct val="150000"/>
              </a:lnSpc>
              <a:spcBef>
                <a:spcPts val="20"/>
              </a:spcBef>
            </a:pPr>
            <a:r>
              <a:rPr lang="zh-CN" altLang="en-US" sz="2400" b="1" dirty="0">
                <a:latin typeface="微软雅黑" panose="020B0503020204020204" charset="-122"/>
                <a:ea typeface="微软雅黑" panose="020B0503020204020204" charset="-122"/>
                <a:cs typeface="微软雅黑" panose="020B0503020204020204" charset="-122"/>
                <a:sym typeface="+mn-ea"/>
              </a:rPr>
              <a:t>（</a:t>
            </a:r>
            <a:r>
              <a:rPr lang="en-US" altLang="zh-CN" sz="2400" b="1" dirty="0">
                <a:latin typeface="微软雅黑" panose="020B0503020204020204" charset="-122"/>
                <a:ea typeface="微软雅黑" panose="020B0503020204020204" charset="-122"/>
                <a:cs typeface="微软雅黑" panose="020B0503020204020204" charset="-122"/>
                <a:sym typeface="+mn-ea"/>
              </a:rPr>
              <a:t>3</a:t>
            </a:r>
            <a:r>
              <a:rPr lang="zh-CN" altLang="en-US" sz="2400" b="1" dirty="0">
                <a:latin typeface="微软雅黑" panose="020B0503020204020204" charset="-122"/>
                <a:ea typeface="微软雅黑" panose="020B0503020204020204" charset="-122"/>
                <a:cs typeface="微软雅黑" panose="020B0503020204020204" charset="-122"/>
                <a:sym typeface="+mn-ea"/>
              </a:rPr>
              <a:t>）投入到一段重要的工作或稳定的关系中，承诺和责任会带来变化；</a:t>
            </a:r>
            <a:endParaRPr lang="en-US" altLang="zh-CN" sz="2400" b="1" dirty="0">
              <a:latin typeface="微软雅黑" panose="020B0503020204020204" charset="-122"/>
              <a:ea typeface="微软雅黑" panose="020B0503020204020204" charset="-122"/>
              <a:cs typeface="微软雅黑" panose="020B0503020204020204" charset="-122"/>
              <a:sym typeface="+mn-ea"/>
            </a:endParaRPr>
          </a:p>
          <a:p>
            <a:pPr>
              <a:lnSpc>
                <a:spcPct val="150000"/>
              </a:lnSpc>
              <a:spcBef>
                <a:spcPts val="20"/>
              </a:spcBef>
              <a:spcAft>
                <a:spcPts val="0"/>
              </a:spcAft>
            </a:pPr>
            <a:r>
              <a:rPr sz="2000" dirty="0">
                <a:latin typeface="微软雅黑" panose="020B0503020204020204" charset="-122"/>
                <a:ea typeface="微软雅黑" panose="020B0503020204020204" charset="-122"/>
                <a:cs typeface="微软雅黑" panose="020B0503020204020204" charset="-122"/>
                <a:sym typeface="+mn-ea"/>
              </a:rPr>
              <a:t>Hudson(2016</a:t>
            </a:r>
            <a:r>
              <a:rPr lang="zh-CN" sz="2000" dirty="0">
                <a:latin typeface="微软雅黑" panose="020B0503020204020204" charset="-122"/>
                <a:ea typeface="微软雅黑" panose="020B0503020204020204" charset="-122"/>
                <a:cs typeface="微软雅黑" panose="020B0503020204020204" charset="-122"/>
                <a:sym typeface="+mn-ea"/>
              </a:rPr>
              <a:t>）</a:t>
            </a:r>
            <a:r>
              <a:rPr sz="2000" dirty="0">
                <a:latin typeface="微软雅黑" panose="020B0503020204020204" charset="-122"/>
                <a:ea typeface="微软雅黑" panose="020B0503020204020204" charset="-122"/>
                <a:cs typeface="微软雅黑" panose="020B0503020204020204" charset="-122"/>
                <a:sym typeface="+mn-ea"/>
              </a:rPr>
              <a:t>的纵向研究表明，进入一段对我们很重要的、稳定的工作，在工作中的卷入程度和投入程度都在增加时，尽责性会提高；投入一段长期的亲密关系，也会使我们的情绪稳定性更强 (Lehnart, 2010)。</a:t>
            </a:r>
          </a:p>
          <a:p>
            <a:pPr algn="just">
              <a:lnSpc>
                <a:spcPct val="150000"/>
              </a:lnSpc>
              <a:spcBef>
                <a:spcPts val="20"/>
              </a:spcBef>
              <a:spcAft>
                <a:spcPts val="0"/>
              </a:spcAft>
            </a:pPr>
            <a:endParaRPr sz="2000" dirty="0">
              <a:latin typeface="微软雅黑" panose="020B0503020204020204" charset="-122"/>
              <a:ea typeface="微软雅黑" panose="020B0503020204020204" charset="-122"/>
              <a:cs typeface="微软雅黑" panose="020B0503020204020204" charset="-122"/>
              <a:sym typeface="+mn-ea"/>
            </a:endParaRPr>
          </a:p>
          <a:p>
            <a:pPr algn="just">
              <a:lnSpc>
                <a:spcPct val="150000"/>
              </a:lnSpc>
              <a:spcBef>
                <a:spcPts val="20"/>
              </a:spcBef>
            </a:pPr>
            <a:endParaRPr lang="en-US" altLang="zh-CN" sz="2400" dirty="0">
              <a:latin typeface="微软雅黑" panose="020B0503020204020204" charset="-122"/>
              <a:ea typeface="微软雅黑" panose="020B0503020204020204" charset="-122"/>
              <a:cs typeface="微软雅黑" panose="020B0503020204020204" charset="-122"/>
              <a:sym typeface="+mn-ea"/>
            </a:endParaRPr>
          </a:p>
          <a:p>
            <a:pPr algn="just">
              <a:lnSpc>
                <a:spcPct val="150000"/>
              </a:lnSpc>
              <a:spcBef>
                <a:spcPts val="20"/>
              </a:spcBef>
              <a:spcAft>
                <a:spcPts val="0"/>
              </a:spcAft>
            </a:pPr>
            <a:endParaRPr lang="en-US" altLang="zh-CN" sz="2400" dirty="0">
              <a:latin typeface="微软雅黑" panose="020B0503020204020204" charset="-122"/>
              <a:ea typeface="微软雅黑" panose="020B0503020204020204" charset="-122"/>
              <a:cs typeface="微软雅黑" panose="020B0503020204020204" charset="-122"/>
              <a:sym typeface="+mn-ea"/>
            </a:endParaRPr>
          </a:p>
        </p:txBody>
      </p:sp>
      <p:sp>
        <p:nvSpPr>
          <p:cNvPr id="3" name="五边形 3">
            <a:extLst>
              <a:ext uri="{FF2B5EF4-FFF2-40B4-BE49-F238E27FC236}">
                <a16:creationId xmlns:a16="http://schemas.microsoft.com/office/drawing/2014/main" id="{2D919580-0AD5-4AE3-BA29-590A1542E972}"/>
              </a:ext>
            </a:extLst>
          </p:cNvPr>
          <p:cNvSpPr/>
          <p:nvPr/>
        </p:nvSpPr>
        <p:spPr>
          <a:xfrm>
            <a:off x="6102" y="333375"/>
            <a:ext cx="5280793" cy="706120"/>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改变</a:t>
            </a:r>
            <a:r>
              <a:rPr lang="en-US" altLang="zh-CN" sz="3600" b="1" dirty="0"/>
              <a:t>VS</a:t>
            </a:r>
            <a:r>
              <a:rPr lang="zh-CN" altLang="en-US" sz="3600" b="1" dirty="0"/>
              <a:t>接纳：自我调节</a:t>
            </a:r>
            <a:endParaRPr lang="en-US" altLang="zh-CN" sz="3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2"/>
          <a:stretch>
            <a:fillRect/>
          </a:stretch>
        </p:blipFill>
        <p:spPr>
          <a:xfrm rot="10800000" flipV="1">
            <a:off x="10299077" y="4407772"/>
            <a:ext cx="1892923" cy="2450228"/>
          </a:xfrm>
          <a:prstGeom prst="rect">
            <a:avLst/>
          </a:prstGeom>
        </p:spPr>
      </p:pic>
      <p:sp>
        <p:nvSpPr>
          <p:cNvPr id="8" name="五边形 7"/>
          <p:cNvSpPr/>
          <p:nvPr/>
        </p:nvSpPr>
        <p:spPr>
          <a:xfrm>
            <a:off x="-24765" y="370205"/>
            <a:ext cx="3271520" cy="706120"/>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人格的概念</a:t>
            </a:r>
            <a:endParaRPr lang="en-US" altLang="zh-CN" sz="3600" b="1" dirty="0"/>
          </a:p>
        </p:txBody>
      </p:sp>
      <p:sp>
        <p:nvSpPr>
          <p:cNvPr id="18" name="文本框 17"/>
          <p:cNvSpPr txBox="1"/>
          <p:nvPr/>
        </p:nvSpPr>
        <p:spPr>
          <a:xfrm>
            <a:off x="742801" y="1509765"/>
            <a:ext cx="10891316" cy="581057"/>
          </a:xfrm>
          <a:prstGeom prst="rect">
            <a:avLst/>
          </a:prstGeom>
          <a:noFill/>
        </p:spPr>
        <p:txBody>
          <a:bodyPr wrap="square" rtlCol="0" anchor="t">
            <a:spAutoFit/>
          </a:bodyPr>
          <a:lstStyle/>
          <a:p>
            <a:pPr marL="457200" indent="-457200">
              <a:lnSpc>
                <a:spcPct val="150000"/>
              </a:lnSpc>
              <a:buFont typeface="Wingdings" panose="05000000000000000000" charset="0"/>
              <a:buChar char="Ø"/>
            </a:pPr>
            <a:r>
              <a:rPr lang="zh-CN" altLang="en-US" sz="2400" b="1" dirty="0">
                <a:latin typeface="微软雅黑" panose="020B0503020204020204" charset="-122"/>
                <a:ea typeface="微软雅黑" panose="020B0503020204020204" charset="-122"/>
                <a:cs typeface="微软雅黑" panose="020B0503020204020204" charset="-122"/>
                <a:sym typeface="+mn-ea"/>
              </a:rPr>
              <a:t>每个人的心理、行为都有一些特征，这些特征的总和就是人格。</a:t>
            </a:r>
            <a:endParaRPr lang="en-US" altLang="zh-CN" sz="2400" b="1" dirty="0">
              <a:latin typeface="微软雅黑" panose="020B0503020204020204" charset="-122"/>
              <a:ea typeface="微软雅黑" panose="020B0503020204020204" charset="-122"/>
              <a:cs typeface="微软雅黑" panose="020B0503020204020204" charset="-122"/>
              <a:sym typeface="+mn-ea"/>
            </a:endParaRPr>
          </a:p>
        </p:txBody>
      </p:sp>
      <p:sp>
        <p:nvSpPr>
          <p:cNvPr id="21" name="TextBox 5">
            <a:extLst>
              <a:ext uri="{FF2B5EF4-FFF2-40B4-BE49-F238E27FC236}">
                <a16:creationId xmlns:a16="http://schemas.microsoft.com/office/drawing/2014/main" id="{57D60E45-6D5C-4D27-8F28-AEB37C3A5D50}"/>
              </a:ext>
            </a:extLst>
          </p:cNvPr>
          <p:cNvSpPr txBox="1"/>
          <p:nvPr/>
        </p:nvSpPr>
        <p:spPr>
          <a:xfrm>
            <a:off x="742801" y="2268223"/>
            <a:ext cx="10694855" cy="3789627"/>
          </a:xfrm>
          <a:prstGeom prst="rect">
            <a:avLst/>
          </a:prstGeom>
          <a:noFill/>
        </p:spPr>
        <p:txBody>
          <a:bodyPr wrap="square" rtlCol="0">
            <a:spAutoFit/>
          </a:bodyPr>
          <a:lstStyle/>
          <a:p>
            <a:pPr marL="457200" indent="-457200">
              <a:lnSpc>
                <a:spcPct val="150000"/>
              </a:lnSpc>
              <a:buFont typeface="Wingdings" panose="05000000000000000000" charset="0"/>
              <a:buChar char="Ø"/>
            </a:pPr>
            <a:r>
              <a:rPr lang="zh-CN" altLang="en-US" sz="2400" b="1" dirty="0">
                <a:latin typeface="微软雅黑" panose="020B0503020204020204" charset="-122"/>
                <a:ea typeface="微软雅黑" panose="020B0503020204020204" charset="-122"/>
                <a:sym typeface="+mn-ea"/>
              </a:rPr>
              <a:t>人格是个体在行为上的内部倾向，它表现为个体适应环境时在</a:t>
            </a:r>
            <a:r>
              <a:rPr lang="zh-CN" altLang="en-US" sz="2400" b="1" dirty="0">
                <a:solidFill>
                  <a:srgbClr val="FF0000"/>
                </a:solidFill>
                <a:latin typeface="微软雅黑" panose="020B0503020204020204" charset="-122"/>
                <a:ea typeface="微软雅黑" panose="020B0503020204020204" charset="-122"/>
                <a:sym typeface="+mn-ea"/>
              </a:rPr>
              <a:t>能力、情绪、需要、动机、兴趣、态度、价值观、气质、性格、体质</a:t>
            </a:r>
            <a:r>
              <a:rPr lang="zh-CN" altLang="en-US" sz="2400" b="1" dirty="0">
                <a:latin typeface="微软雅黑" panose="020B0503020204020204" charset="-122"/>
                <a:ea typeface="微软雅黑" panose="020B0503020204020204" charset="-122"/>
                <a:sym typeface="+mn-ea"/>
              </a:rPr>
              <a:t>等方面的整合，具有动力一致性和连续性的自我，是个体在社会化的过程中形成的有个人特色的心身组织。   </a:t>
            </a:r>
            <a:r>
              <a:rPr lang="en-US" altLang="zh-CN" sz="2400" b="1" dirty="0">
                <a:solidFill>
                  <a:srgbClr val="C00000"/>
                </a:solidFill>
                <a:latin typeface="微软雅黑" panose="020B0503020204020204" charset="-122"/>
                <a:ea typeface="微软雅黑" panose="020B0503020204020204" charset="-122"/>
                <a:sym typeface="+mn-ea"/>
              </a:rPr>
              <a:t>——</a:t>
            </a:r>
            <a:r>
              <a:rPr lang="zh-CN" altLang="en-US" sz="2400" b="1" dirty="0">
                <a:solidFill>
                  <a:srgbClr val="C00000"/>
                </a:solidFill>
                <a:latin typeface="微软雅黑" panose="020B0503020204020204" charset="-122"/>
                <a:ea typeface="微软雅黑" panose="020B0503020204020204" charset="-122"/>
                <a:sym typeface="+mn-ea"/>
              </a:rPr>
              <a:t>黄希庭教授</a:t>
            </a:r>
            <a:endParaRPr lang="en-US" altLang="zh-CN" sz="2400" b="1" dirty="0">
              <a:solidFill>
                <a:srgbClr val="C00000"/>
              </a:solidFill>
              <a:latin typeface="微软雅黑" panose="020B0503020204020204" charset="-122"/>
              <a:ea typeface="微软雅黑" panose="020B0503020204020204" charset="-122"/>
              <a:sym typeface="+mn-ea"/>
            </a:endParaRPr>
          </a:p>
          <a:p>
            <a:pPr marL="457200" indent="-457200">
              <a:lnSpc>
                <a:spcPct val="150000"/>
              </a:lnSpc>
              <a:buFont typeface="Wingdings" panose="05000000000000000000" charset="0"/>
              <a:buChar char="Ø"/>
            </a:pPr>
            <a:r>
              <a:rPr lang="zh-CN" altLang="en-US" sz="2400" b="1" dirty="0">
                <a:latin typeface="微软雅黑" panose="020B0503020204020204" charset="-122"/>
                <a:ea typeface="微软雅黑" panose="020B0503020204020204" charset="-122"/>
                <a:sym typeface="+mn-ea"/>
              </a:rPr>
              <a:t>人格是</a:t>
            </a:r>
            <a:r>
              <a:rPr lang="zh-CN" altLang="en-US" sz="2400" b="1" dirty="0">
                <a:solidFill>
                  <a:srgbClr val="FF0000"/>
                </a:solidFill>
                <a:latin typeface="微软雅黑" panose="020B0503020204020204" charset="-122"/>
                <a:ea typeface="微软雅黑" panose="020B0503020204020204" charset="-122"/>
                <a:sym typeface="+mn-ea"/>
              </a:rPr>
              <a:t>人所具有的独特的、相对稳定的思维方式和行为风格</a:t>
            </a:r>
            <a:r>
              <a:rPr lang="zh-CN" altLang="en-US" sz="2400" b="1" dirty="0">
                <a:latin typeface="微软雅黑" panose="020B0503020204020204" charset="-122"/>
                <a:ea typeface="微软雅黑" panose="020B0503020204020204" charset="-122"/>
                <a:sym typeface="+mn-ea"/>
              </a:rPr>
              <a:t>，是个体一贯的行为模式。 </a:t>
            </a:r>
            <a:endParaRPr lang="en-US" altLang="zh-CN" sz="2400" b="1" dirty="0">
              <a:latin typeface="微软雅黑" panose="020B0503020204020204" charset="-122"/>
              <a:ea typeface="微软雅黑" panose="020B0503020204020204" charset="-122"/>
              <a:sym typeface="+mn-ea"/>
            </a:endParaRPr>
          </a:p>
          <a:p>
            <a:pPr marL="457200" indent="-457200">
              <a:lnSpc>
                <a:spcPct val="150000"/>
              </a:lnSpc>
              <a:buFont typeface="Wingdings" panose="05000000000000000000" charset="0"/>
              <a:buChar char="Ø"/>
            </a:pPr>
            <a:endParaRPr lang="zh-CN" altLang="en-US" b="1" dirty="0">
              <a:solidFill>
                <a:srgbClr val="C00000"/>
              </a:solidFill>
            </a:endParaRPr>
          </a:p>
        </p:txBody>
      </p:sp>
    </p:spTree>
    <p:extLst>
      <p:ext uri="{BB962C8B-B14F-4D97-AF65-F5344CB8AC3E}">
        <p14:creationId xmlns:p14="http://schemas.microsoft.com/office/powerpoint/2010/main" val="361294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anim calcmode="lin" valueType="num">
                                      <p:cBhvr>
                                        <p:cTn id="14" dur="500" fill="hold"/>
                                        <p:tgtEl>
                                          <p:spTgt spid="21"/>
                                        </p:tgtEl>
                                        <p:attrNameLst>
                                          <p:attrName>ppt_x</p:attrName>
                                        </p:attrNameLst>
                                      </p:cBhvr>
                                      <p:tavLst>
                                        <p:tav tm="0">
                                          <p:val>
                                            <p:strVal val="#ppt_x"/>
                                          </p:val>
                                        </p:tav>
                                        <p:tav tm="100000">
                                          <p:val>
                                            <p:strVal val="#ppt_x"/>
                                          </p:val>
                                        </p:tav>
                                      </p:tavLst>
                                    </p:anim>
                                    <p:anim calcmode="lin" valueType="num">
                                      <p:cBhvr>
                                        <p:cTn id="15"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alphaModFix amt="26000"/>
            <a:extLst>
              <a:ext uri="{BEBA8EAE-BF5A-486C-A8C5-ECC9F3942E4B}">
                <a14:imgProps xmlns:a14="http://schemas.microsoft.com/office/drawing/2010/main">
                  <a14:imgLayer r:embed="rId3">
                    <a14:imgEffect>
                      <a14:artisticTexturizer/>
                    </a14:imgEffect>
                    <a14:imgEffect>
                      <a14:brightnessContrast bright="18000"/>
                    </a14:imgEffect>
                    <a14:imgEffect>
                      <a14:colorTemperature colorTemp="5591"/>
                    </a14:imgEffect>
                    <a14:imgEffect>
                      <a14:saturation sat="2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8" name="文本框 17"/>
          <p:cNvSpPr txBox="1"/>
          <p:nvPr/>
        </p:nvSpPr>
        <p:spPr>
          <a:xfrm>
            <a:off x="689221" y="1179195"/>
            <a:ext cx="10309860" cy="5197705"/>
          </a:xfrm>
          <a:prstGeom prst="rect">
            <a:avLst/>
          </a:prstGeom>
          <a:noFill/>
        </p:spPr>
        <p:txBody>
          <a:bodyPr wrap="square" rtlCol="0" anchor="t">
            <a:spAutoFit/>
          </a:bodyPr>
          <a:lstStyle/>
          <a:p>
            <a:pPr algn="just">
              <a:lnSpc>
                <a:spcPct val="150000"/>
              </a:lnSpc>
              <a:spcBef>
                <a:spcPts val="20"/>
              </a:spcBef>
            </a:pPr>
            <a:r>
              <a:rPr lang="zh-CN" altLang="en-US" sz="2800" b="1" dirty="0">
                <a:latin typeface="微软雅黑" panose="020B0503020204020204" charset="-122"/>
                <a:ea typeface="微软雅黑" panose="020B0503020204020204" charset="-122"/>
                <a:cs typeface="微软雅黑" panose="020B0503020204020204" charset="-122"/>
                <a:sym typeface="+mn-ea"/>
              </a:rPr>
              <a:t>（</a:t>
            </a:r>
            <a:r>
              <a:rPr lang="en-US" altLang="zh-CN" sz="2800" b="1" dirty="0">
                <a:latin typeface="微软雅黑" panose="020B0503020204020204" charset="-122"/>
                <a:ea typeface="微软雅黑" panose="020B0503020204020204" charset="-122"/>
                <a:cs typeface="微软雅黑" panose="020B0503020204020204" charset="-122"/>
                <a:sym typeface="+mn-ea"/>
              </a:rPr>
              <a:t>4</a:t>
            </a:r>
            <a:r>
              <a:rPr lang="zh-CN" altLang="en-US" sz="2800" b="1" dirty="0">
                <a:latin typeface="微软雅黑" panose="020B0503020204020204" charset="-122"/>
                <a:ea typeface="微软雅黑" panose="020B0503020204020204" charset="-122"/>
                <a:cs typeface="微软雅黑" panose="020B0503020204020204" charset="-122"/>
                <a:sym typeface="+mn-ea"/>
              </a:rPr>
              <a:t>）把自己扔到新环境中</a:t>
            </a:r>
          </a:p>
          <a:p>
            <a:pPr algn="just">
              <a:lnSpc>
                <a:spcPct val="150000"/>
              </a:lnSpc>
              <a:spcBef>
                <a:spcPts val="20"/>
              </a:spcBef>
            </a:pPr>
            <a:endParaRPr lang="en-US" altLang="zh-CN" sz="2400" dirty="0">
              <a:latin typeface="微软雅黑" panose="020B0503020204020204" charset="-122"/>
              <a:ea typeface="微软雅黑" panose="020B0503020204020204" charset="-122"/>
              <a:cs typeface="微软雅黑" panose="020B0503020204020204" charset="-122"/>
              <a:sym typeface="+mn-ea"/>
            </a:endParaRPr>
          </a:p>
          <a:p>
            <a:pPr algn="just">
              <a:lnSpc>
                <a:spcPct val="150000"/>
              </a:lnSpc>
              <a:spcBef>
                <a:spcPts val="20"/>
              </a:spcBef>
            </a:pPr>
            <a:r>
              <a:rPr lang="en-US" altLang="zh-CN" sz="2400" dirty="0">
                <a:latin typeface="微软雅黑" panose="020B0503020204020204" charset="-122"/>
                <a:ea typeface="微软雅黑" panose="020B0503020204020204" charset="-122"/>
                <a:cs typeface="微软雅黑" panose="020B0503020204020204" charset="-122"/>
                <a:sym typeface="+mn-ea"/>
              </a:rPr>
              <a:t>       </a:t>
            </a:r>
            <a:r>
              <a:rPr lang="zh-CN" altLang="en-US" sz="2400" dirty="0">
                <a:latin typeface="微软雅黑" panose="020B0503020204020204" charset="-122"/>
                <a:ea typeface="微软雅黑" panose="020B0503020204020204" charset="-122"/>
                <a:cs typeface="微软雅黑" panose="020B0503020204020204" charset="-122"/>
                <a:sym typeface="+mn-ea"/>
              </a:rPr>
              <a:t>当你在熟悉的环境中感到无法改变时，可以把自己扔到一个完全陌生的环境中</a:t>
            </a:r>
            <a:r>
              <a:rPr lang="zh-CN" altLang="en-US" sz="2400" b="1" dirty="0">
                <a:latin typeface="微软雅黑" panose="020B0503020204020204" charset="-122"/>
                <a:ea typeface="微软雅黑" panose="020B0503020204020204" charset="-122"/>
                <a:cs typeface="微软雅黑" panose="020B0503020204020204" charset="-122"/>
                <a:sym typeface="+mn-ea"/>
              </a:rPr>
              <a:t>（比如参加一个比赛或者社团），</a:t>
            </a:r>
            <a:r>
              <a:rPr lang="zh-CN" altLang="en-US" sz="2400" dirty="0">
                <a:latin typeface="微软雅黑" panose="020B0503020204020204" charset="-122"/>
                <a:ea typeface="微软雅黑" panose="020B0503020204020204" charset="-122"/>
                <a:cs typeface="微软雅黑" panose="020B0503020204020204" charset="-122"/>
                <a:sym typeface="+mn-ea"/>
              </a:rPr>
              <a:t>和陌生的人和事物相处，参加新的活动，这会更容易激发出另一个你自己。</a:t>
            </a:r>
            <a:endParaRPr lang="en-US" altLang="zh-CN" sz="2400" dirty="0">
              <a:latin typeface="微软雅黑" panose="020B0503020204020204" charset="-122"/>
              <a:ea typeface="微软雅黑" panose="020B0503020204020204" charset="-122"/>
              <a:cs typeface="微软雅黑" panose="020B0503020204020204" charset="-122"/>
              <a:sym typeface="+mn-ea"/>
            </a:endParaRPr>
          </a:p>
          <a:p>
            <a:pPr algn="just">
              <a:lnSpc>
                <a:spcPct val="150000"/>
              </a:lnSpc>
              <a:spcBef>
                <a:spcPts val="20"/>
              </a:spcBef>
            </a:pPr>
            <a:endParaRPr lang="en-US" altLang="zh-CN" sz="2400" dirty="0">
              <a:latin typeface="微软雅黑" panose="020B0503020204020204" charset="-122"/>
              <a:ea typeface="微软雅黑" panose="020B0503020204020204" charset="-122"/>
              <a:cs typeface="微软雅黑" panose="020B0503020204020204" charset="-122"/>
              <a:sym typeface="+mn-ea"/>
            </a:endParaRPr>
          </a:p>
          <a:p>
            <a:pPr algn="just">
              <a:lnSpc>
                <a:spcPct val="150000"/>
              </a:lnSpc>
              <a:spcBef>
                <a:spcPts val="20"/>
              </a:spcBef>
            </a:pPr>
            <a:endParaRPr lang="zh-CN" altLang="en-US" sz="2800" b="1" dirty="0">
              <a:latin typeface="微软雅黑" panose="020B0503020204020204" charset="-122"/>
              <a:ea typeface="微软雅黑" panose="020B0503020204020204" charset="-122"/>
              <a:sym typeface="+mn-ea"/>
            </a:endParaRPr>
          </a:p>
          <a:p>
            <a:pPr algn="just">
              <a:lnSpc>
                <a:spcPct val="150000"/>
              </a:lnSpc>
              <a:spcBef>
                <a:spcPts val="20"/>
              </a:spcBef>
            </a:pPr>
            <a:endParaRPr lang="en-US" altLang="zh-CN" sz="2400" b="1" dirty="0">
              <a:latin typeface="微软雅黑" panose="020B0503020204020204" charset="-122"/>
              <a:ea typeface="微软雅黑" panose="020B0503020204020204" charset="-122"/>
              <a:cs typeface="微软雅黑" panose="020B0503020204020204" charset="-122"/>
              <a:sym typeface="+mn-ea"/>
            </a:endParaRPr>
          </a:p>
          <a:p>
            <a:pPr algn="just">
              <a:lnSpc>
                <a:spcPct val="150000"/>
              </a:lnSpc>
              <a:spcBef>
                <a:spcPts val="20"/>
              </a:spcBef>
              <a:spcAft>
                <a:spcPts val="0"/>
              </a:spcAft>
            </a:pPr>
            <a:endParaRPr lang="en-US" altLang="zh-CN" sz="2400" b="1" dirty="0">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4436110" y="420370"/>
            <a:ext cx="1435100" cy="646331"/>
          </a:xfrm>
          <a:prstGeom prst="rect">
            <a:avLst/>
          </a:prstGeom>
          <a:noFill/>
        </p:spPr>
        <p:txBody>
          <a:bodyPr wrap="square" rtlCol="0" anchor="t">
            <a:spAutoFit/>
          </a:bodyPr>
          <a:lstStyle/>
          <a:p>
            <a:pPr algn="l"/>
            <a:endParaRPr lang="zh-CN" altLang="en-US" dirty="0"/>
          </a:p>
          <a:p>
            <a:pPr algn="l"/>
            <a:endParaRPr lang="zh-CN" altLang="en-US" dirty="0"/>
          </a:p>
        </p:txBody>
      </p:sp>
      <p:sp>
        <p:nvSpPr>
          <p:cNvPr id="3" name="五边形 3">
            <a:extLst>
              <a:ext uri="{FF2B5EF4-FFF2-40B4-BE49-F238E27FC236}">
                <a16:creationId xmlns:a16="http://schemas.microsoft.com/office/drawing/2014/main" id="{A5073CDE-909B-4CE0-A3AB-FDE96AB76BB9}"/>
              </a:ext>
            </a:extLst>
          </p:cNvPr>
          <p:cNvSpPr/>
          <p:nvPr/>
        </p:nvSpPr>
        <p:spPr>
          <a:xfrm>
            <a:off x="6102" y="333375"/>
            <a:ext cx="5280793" cy="706120"/>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改变</a:t>
            </a:r>
            <a:r>
              <a:rPr lang="en-US" altLang="zh-CN" sz="3600" b="1" dirty="0"/>
              <a:t>VS</a:t>
            </a:r>
            <a:r>
              <a:rPr lang="zh-CN" altLang="en-US" sz="3600" b="1" dirty="0"/>
              <a:t>接纳：自我调节</a:t>
            </a:r>
            <a:endParaRPr lang="en-US" altLang="zh-CN" sz="36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alphaModFix amt="26000"/>
            <a:extLst>
              <a:ext uri="{BEBA8EAE-BF5A-486C-A8C5-ECC9F3942E4B}">
                <a14:imgProps xmlns:a14="http://schemas.microsoft.com/office/drawing/2010/main">
                  <a14:imgLayer r:embed="rId3">
                    <a14:imgEffect>
                      <a14:artisticTexturizer/>
                    </a14:imgEffect>
                    <a14:imgEffect>
                      <a14:brightnessContrast bright="18000"/>
                    </a14:imgEffect>
                    <a14:imgEffect>
                      <a14:colorTemperature colorTemp="5591"/>
                    </a14:imgEffect>
                    <a14:imgEffect>
                      <a14:saturation sat="28000"/>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4" name="五边形 3"/>
          <p:cNvSpPr/>
          <p:nvPr/>
        </p:nvSpPr>
        <p:spPr>
          <a:xfrm>
            <a:off x="6102" y="333375"/>
            <a:ext cx="4341963" cy="706120"/>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小结</a:t>
            </a:r>
            <a:endParaRPr lang="en-US" altLang="zh-CN" sz="3600" b="1" dirty="0"/>
          </a:p>
        </p:txBody>
      </p:sp>
      <p:sp>
        <p:nvSpPr>
          <p:cNvPr id="8" name="文本框 17"/>
          <p:cNvSpPr txBox="1"/>
          <p:nvPr/>
        </p:nvSpPr>
        <p:spPr>
          <a:xfrm>
            <a:off x="941070" y="947036"/>
            <a:ext cx="10309860" cy="3783152"/>
          </a:xfrm>
          <a:prstGeom prst="rect">
            <a:avLst/>
          </a:prstGeom>
          <a:noFill/>
        </p:spPr>
        <p:txBody>
          <a:bodyPr wrap="square" rtlCol="0" anchor="t">
            <a:spAutoFit/>
          </a:bodyPr>
          <a:lstStyle/>
          <a:p>
            <a:pPr>
              <a:lnSpc>
                <a:spcPct val="130000"/>
              </a:lnSpc>
              <a:spcBef>
                <a:spcPts val="20"/>
              </a:spcBef>
            </a:pPr>
            <a:endParaRPr lang="zh-CN" altLang="en-US" sz="2800" b="1" i="1" dirty="0"/>
          </a:p>
          <a:p>
            <a:pPr>
              <a:lnSpc>
                <a:spcPct val="150000"/>
              </a:lnSpc>
              <a:spcBef>
                <a:spcPts val="20"/>
              </a:spcBef>
              <a:spcAft>
                <a:spcPts val="0"/>
              </a:spcAft>
              <a:buFont typeface="Wingdings" panose="05000000000000000000" pitchFamily="2" charset="2"/>
              <a:buChar char="Ø"/>
            </a:pPr>
            <a:r>
              <a:rPr lang="zh-CN" altLang="en-US" sz="2800" b="1" dirty="0">
                <a:latin typeface="黑体" panose="02010609060101010101" pitchFamily="49" charset="-122"/>
                <a:ea typeface="黑体" panose="02010609060101010101" pitchFamily="49" charset="-122"/>
                <a:cs typeface="微软雅黑" panose="020B0503020204020204" charset="-122"/>
                <a:sym typeface="+mn-ea"/>
              </a:rPr>
              <a:t>指一个人整体的精神面貌，是各种心理特征的总和</a:t>
            </a:r>
          </a:p>
          <a:p>
            <a:pPr>
              <a:lnSpc>
                <a:spcPct val="150000"/>
              </a:lnSpc>
              <a:spcBef>
                <a:spcPts val="20"/>
              </a:spcBef>
              <a:spcAft>
                <a:spcPts val="0"/>
              </a:spcAft>
              <a:buFont typeface="Wingdings" panose="05000000000000000000" pitchFamily="2" charset="2"/>
              <a:buChar char="Ø"/>
            </a:pPr>
            <a:r>
              <a:rPr lang="zh-CN" altLang="en-US" sz="2800" b="1" dirty="0">
                <a:latin typeface="黑体" panose="02010609060101010101" pitchFamily="49" charset="-122"/>
                <a:ea typeface="黑体" panose="02010609060101010101" pitchFamily="49" charset="-122"/>
                <a:sym typeface="+mn-ea"/>
              </a:rPr>
              <a:t>人格是人所具有的独特的、相对稳定的思维方式和行为风格，是个体一贯的行为模式</a:t>
            </a:r>
            <a:endParaRPr lang="zh-CN" altLang="en-US" sz="2800" b="1" dirty="0">
              <a:latin typeface="黑体" panose="02010609060101010101" pitchFamily="49" charset="-122"/>
              <a:ea typeface="黑体" panose="02010609060101010101" pitchFamily="49" charset="-122"/>
            </a:endParaRPr>
          </a:p>
          <a:p>
            <a:pPr>
              <a:lnSpc>
                <a:spcPct val="150000"/>
              </a:lnSpc>
              <a:spcBef>
                <a:spcPts val="20"/>
              </a:spcBef>
              <a:spcAft>
                <a:spcPts val="0"/>
              </a:spcAft>
              <a:buFont typeface="Wingdings" panose="05000000000000000000" pitchFamily="2" charset="2"/>
              <a:buChar char="Ø"/>
            </a:pPr>
            <a:r>
              <a:rPr lang="zh-CN" altLang="en-US" sz="2800" b="1" dirty="0">
                <a:latin typeface="黑体" panose="02010609060101010101" pitchFamily="49" charset="-122"/>
                <a:ea typeface="黑体" panose="02010609060101010101" pitchFamily="49" charset="-122"/>
                <a:sym typeface="+mn-ea"/>
              </a:rPr>
              <a:t>人格的特征：整体性、独特性、功能性、相对稳定性</a:t>
            </a:r>
            <a:endParaRPr lang="en-US" altLang="zh-CN" sz="2800" b="1" dirty="0">
              <a:latin typeface="黑体" panose="02010609060101010101" pitchFamily="49" charset="-122"/>
              <a:ea typeface="黑体" panose="02010609060101010101" pitchFamily="49" charset="-122"/>
              <a:sym typeface="+mn-ea"/>
            </a:endParaRPr>
          </a:p>
          <a:p>
            <a:pPr>
              <a:lnSpc>
                <a:spcPct val="150000"/>
              </a:lnSpc>
              <a:spcBef>
                <a:spcPts val="20"/>
              </a:spcBef>
              <a:spcAft>
                <a:spcPts val="0"/>
              </a:spcAft>
              <a:buFont typeface="Wingdings" panose="05000000000000000000" pitchFamily="2" charset="2"/>
              <a:buChar char="Ø"/>
            </a:pPr>
            <a:r>
              <a:rPr lang="zh-CN" altLang="en-US" sz="2800" b="1" dirty="0">
                <a:latin typeface="黑体" panose="02010609060101010101" pitchFamily="49" charset="-122"/>
                <a:ea typeface="黑体" panose="02010609060101010101" pitchFamily="49" charset="-122"/>
                <a:sym typeface="+mn-ea"/>
              </a:rPr>
              <a:t>人格的影响因素：先天生物基础和后天因素</a:t>
            </a:r>
            <a:endParaRPr lang="en-US" altLang="zh-CN" sz="2800" b="1" dirty="0">
              <a:latin typeface="黑体" panose="02010609060101010101" pitchFamily="49" charset="-122"/>
              <a:ea typeface="黑体" panose="02010609060101010101" pitchFamily="49" charset="-122"/>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63" name="图片 5962"/>
          <p:cNvPicPr>
            <a:picLocks noChangeAspect="1"/>
          </p:cNvPicPr>
          <p:nvPr/>
        </p:nvPicPr>
        <p:blipFill>
          <a:blip r:embed="rId2"/>
          <a:stretch>
            <a:fillRect/>
          </a:stretch>
        </p:blipFill>
        <p:spPr>
          <a:xfrm rot="11652171" flipV="1">
            <a:off x="9064338" y="2863970"/>
            <a:ext cx="3160188" cy="4090596"/>
          </a:xfrm>
          <a:prstGeom prst="rect">
            <a:avLst/>
          </a:prstGeom>
        </p:spPr>
      </p:pic>
      <p:pic>
        <p:nvPicPr>
          <p:cNvPr id="5964" name="图片 5963"/>
          <p:cNvPicPr>
            <a:picLocks noChangeAspect="1"/>
          </p:cNvPicPr>
          <p:nvPr/>
        </p:nvPicPr>
        <p:blipFill>
          <a:blip r:embed="rId3"/>
          <a:stretch>
            <a:fillRect/>
          </a:stretch>
        </p:blipFill>
        <p:spPr>
          <a:xfrm>
            <a:off x="0" y="3769923"/>
            <a:ext cx="208048" cy="869944"/>
          </a:xfrm>
          <a:prstGeom prst="rect">
            <a:avLst/>
          </a:prstGeom>
        </p:spPr>
      </p:pic>
      <p:sp>
        <p:nvSpPr>
          <p:cNvPr id="5968" name="椭圆 5967"/>
          <p:cNvSpPr/>
          <p:nvPr/>
        </p:nvSpPr>
        <p:spPr>
          <a:xfrm>
            <a:off x="8866245" y="783069"/>
            <a:ext cx="311971" cy="2689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69" name="椭圆 5968"/>
          <p:cNvSpPr/>
          <p:nvPr/>
        </p:nvSpPr>
        <p:spPr>
          <a:xfrm>
            <a:off x="9348351" y="2360673"/>
            <a:ext cx="225375" cy="178133"/>
          </a:xfrm>
          <a:custGeom>
            <a:avLst/>
            <a:gdLst>
              <a:gd name="connsiteX0" fmla="*/ 0 w 225329"/>
              <a:gd name="connsiteY0" fmla="*/ 67551 h 135102"/>
              <a:gd name="connsiteX1" fmla="*/ 112665 w 225329"/>
              <a:gd name="connsiteY1" fmla="*/ 0 h 135102"/>
              <a:gd name="connsiteX2" fmla="*/ 225330 w 225329"/>
              <a:gd name="connsiteY2" fmla="*/ 67551 h 135102"/>
              <a:gd name="connsiteX3" fmla="*/ 112665 w 225329"/>
              <a:gd name="connsiteY3" fmla="*/ 135102 h 135102"/>
              <a:gd name="connsiteX4" fmla="*/ 0 w 225329"/>
              <a:gd name="connsiteY4" fmla="*/ 67551 h 135102"/>
              <a:gd name="connsiteX0-1" fmla="*/ 44 w 225374"/>
              <a:gd name="connsiteY0-2" fmla="*/ 110582 h 178133"/>
              <a:gd name="connsiteX1-3" fmla="*/ 123466 w 225374"/>
              <a:gd name="connsiteY1-4" fmla="*/ 0 h 178133"/>
              <a:gd name="connsiteX2-5" fmla="*/ 225374 w 225374"/>
              <a:gd name="connsiteY2-6" fmla="*/ 110582 h 178133"/>
              <a:gd name="connsiteX3-7" fmla="*/ 112709 w 225374"/>
              <a:gd name="connsiteY3-8" fmla="*/ 178133 h 178133"/>
              <a:gd name="connsiteX4-9" fmla="*/ 44 w 225374"/>
              <a:gd name="connsiteY4-10" fmla="*/ 110582 h 17813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74" h="178133">
                <a:moveTo>
                  <a:pt x="44" y="110582"/>
                </a:moveTo>
                <a:cubicBezTo>
                  <a:pt x="1837" y="80893"/>
                  <a:pt x="61243" y="0"/>
                  <a:pt x="123466" y="0"/>
                </a:cubicBezTo>
                <a:cubicBezTo>
                  <a:pt x="185689" y="0"/>
                  <a:pt x="225374" y="73275"/>
                  <a:pt x="225374" y="110582"/>
                </a:cubicBezTo>
                <a:cubicBezTo>
                  <a:pt x="225374" y="147889"/>
                  <a:pt x="174932" y="178133"/>
                  <a:pt x="112709" y="178133"/>
                </a:cubicBezTo>
                <a:cubicBezTo>
                  <a:pt x="50486" y="178133"/>
                  <a:pt x="-1749" y="140271"/>
                  <a:pt x="44" y="1105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0" name="椭圆 5969"/>
          <p:cNvSpPr/>
          <p:nvPr/>
        </p:nvSpPr>
        <p:spPr>
          <a:xfrm>
            <a:off x="8478968" y="1756041"/>
            <a:ext cx="64547" cy="1591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1" name="椭圆 5970"/>
          <p:cNvSpPr/>
          <p:nvPr/>
        </p:nvSpPr>
        <p:spPr>
          <a:xfrm>
            <a:off x="9660368" y="4963030"/>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2" name="椭圆 5971"/>
          <p:cNvSpPr/>
          <p:nvPr/>
        </p:nvSpPr>
        <p:spPr>
          <a:xfrm>
            <a:off x="6402743" y="3270681"/>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3" name="椭圆 5972"/>
          <p:cNvSpPr/>
          <p:nvPr/>
        </p:nvSpPr>
        <p:spPr>
          <a:xfrm>
            <a:off x="6714715" y="721119"/>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4" name="椭圆 5973"/>
          <p:cNvSpPr/>
          <p:nvPr/>
        </p:nvSpPr>
        <p:spPr>
          <a:xfrm>
            <a:off x="8498542" y="1521578"/>
            <a:ext cx="112269" cy="1936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5" name="椭圆 5974"/>
          <p:cNvSpPr/>
          <p:nvPr/>
        </p:nvSpPr>
        <p:spPr>
          <a:xfrm>
            <a:off x="8810514" y="3746259"/>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6" name="椭圆 5975"/>
          <p:cNvSpPr/>
          <p:nvPr/>
        </p:nvSpPr>
        <p:spPr>
          <a:xfrm>
            <a:off x="11360076" y="4843537"/>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7" name="椭圆 5976"/>
          <p:cNvSpPr/>
          <p:nvPr/>
        </p:nvSpPr>
        <p:spPr>
          <a:xfrm>
            <a:off x="9821732" y="6026879"/>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8" name="椭圆 5977"/>
          <p:cNvSpPr/>
          <p:nvPr/>
        </p:nvSpPr>
        <p:spPr>
          <a:xfrm>
            <a:off x="10143466" y="3476356"/>
            <a:ext cx="151607" cy="144329"/>
          </a:xfrm>
          <a:custGeom>
            <a:avLst/>
            <a:gdLst>
              <a:gd name="connsiteX0" fmla="*/ 0 w 161365"/>
              <a:gd name="connsiteY0" fmla="*/ 60242 h 120484"/>
              <a:gd name="connsiteX1" fmla="*/ 80683 w 161365"/>
              <a:gd name="connsiteY1" fmla="*/ 0 h 120484"/>
              <a:gd name="connsiteX2" fmla="*/ 161366 w 161365"/>
              <a:gd name="connsiteY2" fmla="*/ 60242 h 120484"/>
              <a:gd name="connsiteX3" fmla="*/ 80683 w 161365"/>
              <a:gd name="connsiteY3" fmla="*/ 120484 h 120484"/>
              <a:gd name="connsiteX4" fmla="*/ 0 w 161365"/>
              <a:gd name="connsiteY4" fmla="*/ 60242 h 120484"/>
              <a:gd name="connsiteX0-1" fmla="*/ 1148 w 165968"/>
              <a:gd name="connsiteY0-2" fmla="*/ 60242 h 141999"/>
              <a:gd name="connsiteX1-3" fmla="*/ 81831 w 165968"/>
              <a:gd name="connsiteY1-4" fmla="*/ 0 h 141999"/>
              <a:gd name="connsiteX2-5" fmla="*/ 162514 w 165968"/>
              <a:gd name="connsiteY2-6" fmla="*/ 60242 h 141999"/>
              <a:gd name="connsiteX3-7" fmla="*/ 135619 w 165968"/>
              <a:gd name="connsiteY3-8" fmla="*/ 141999 h 141999"/>
              <a:gd name="connsiteX4-9" fmla="*/ 1148 w 165968"/>
              <a:gd name="connsiteY4-10" fmla="*/ 60242 h 141999"/>
              <a:gd name="connsiteX0-11" fmla="*/ 997 w 151606"/>
              <a:gd name="connsiteY0-12" fmla="*/ 104235 h 144329"/>
              <a:gd name="connsiteX1-13" fmla="*/ 70923 w 151606"/>
              <a:gd name="connsiteY1-14" fmla="*/ 963 h 144329"/>
              <a:gd name="connsiteX2-15" fmla="*/ 151606 w 151606"/>
              <a:gd name="connsiteY2-16" fmla="*/ 61205 h 144329"/>
              <a:gd name="connsiteX3-17" fmla="*/ 124711 w 151606"/>
              <a:gd name="connsiteY3-18" fmla="*/ 142962 h 144329"/>
              <a:gd name="connsiteX4-19" fmla="*/ 997 w 151606"/>
              <a:gd name="connsiteY4-20" fmla="*/ 104235 h 14432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51606" h="144329">
                <a:moveTo>
                  <a:pt x="997" y="104235"/>
                </a:moveTo>
                <a:cubicBezTo>
                  <a:pt x="-7968" y="80569"/>
                  <a:pt x="45822" y="8135"/>
                  <a:pt x="70923" y="963"/>
                </a:cubicBezTo>
                <a:cubicBezTo>
                  <a:pt x="96024" y="-6209"/>
                  <a:pt x="151606" y="27934"/>
                  <a:pt x="151606" y="61205"/>
                </a:cubicBezTo>
                <a:cubicBezTo>
                  <a:pt x="151606" y="94476"/>
                  <a:pt x="149812" y="135790"/>
                  <a:pt x="124711" y="142962"/>
                </a:cubicBezTo>
                <a:cubicBezTo>
                  <a:pt x="99610" y="150134"/>
                  <a:pt x="9962" y="127901"/>
                  <a:pt x="997" y="10423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79" name="椭圆 5978"/>
          <p:cNvSpPr/>
          <p:nvPr/>
        </p:nvSpPr>
        <p:spPr>
          <a:xfrm>
            <a:off x="5993952" y="366115"/>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0" name="椭圆 5979"/>
          <p:cNvSpPr/>
          <p:nvPr/>
        </p:nvSpPr>
        <p:spPr>
          <a:xfrm>
            <a:off x="4455609" y="1549457"/>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1" name="椭圆 5980"/>
          <p:cNvSpPr/>
          <p:nvPr/>
        </p:nvSpPr>
        <p:spPr>
          <a:xfrm>
            <a:off x="3840482" y="561995"/>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2" name="椭圆 5981"/>
          <p:cNvSpPr/>
          <p:nvPr/>
        </p:nvSpPr>
        <p:spPr>
          <a:xfrm>
            <a:off x="3573482" y="1205212"/>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3" name="椭圆 5982"/>
          <p:cNvSpPr/>
          <p:nvPr/>
        </p:nvSpPr>
        <p:spPr>
          <a:xfrm>
            <a:off x="1108039" y="3950654"/>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4" name="椭圆 5983"/>
          <p:cNvSpPr/>
          <p:nvPr/>
        </p:nvSpPr>
        <p:spPr>
          <a:xfrm>
            <a:off x="1420011" y="1401092"/>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5" name="椭圆 5984"/>
          <p:cNvSpPr/>
          <p:nvPr/>
        </p:nvSpPr>
        <p:spPr>
          <a:xfrm>
            <a:off x="8790940" y="3851593"/>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6" name="椭圆 5985"/>
          <p:cNvSpPr/>
          <p:nvPr/>
        </p:nvSpPr>
        <p:spPr>
          <a:xfrm>
            <a:off x="6325498" y="6597035"/>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7" name="椭圆 5986"/>
          <p:cNvSpPr/>
          <p:nvPr/>
        </p:nvSpPr>
        <p:spPr>
          <a:xfrm>
            <a:off x="7564570" y="2485373"/>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8" name="椭圆 5987"/>
          <p:cNvSpPr/>
          <p:nvPr/>
        </p:nvSpPr>
        <p:spPr>
          <a:xfrm>
            <a:off x="7919571" y="409146"/>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89" name="椭圆 5988"/>
          <p:cNvSpPr/>
          <p:nvPr/>
        </p:nvSpPr>
        <p:spPr>
          <a:xfrm>
            <a:off x="6381182" y="1592421"/>
            <a:ext cx="182927" cy="163620"/>
          </a:xfrm>
          <a:custGeom>
            <a:avLst/>
            <a:gdLst>
              <a:gd name="connsiteX0" fmla="*/ 0 w 161365"/>
              <a:gd name="connsiteY0" fmla="*/ 60242 h 120484"/>
              <a:gd name="connsiteX1" fmla="*/ 80683 w 161365"/>
              <a:gd name="connsiteY1" fmla="*/ 0 h 120484"/>
              <a:gd name="connsiteX2" fmla="*/ 161366 w 161365"/>
              <a:gd name="connsiteY2" fmla="*/ 60242 h 120484"/>
              <a:gd name="connsiteX3" fmla="*/ 80683 w 161365"/>
              <a:gd name="connsiteY3" fmla="*/ 120484 h 120484"/>
              <a:gd name="connsiteX4" fmla="*/ 0 w 161365"/>
              <a:gd name="connsiteY4" fmla="*/ 60242 h 120484"/>
              <a:gd name="connsiteX0-1" fmla="*/ 0 w 182881"/>
              <a:gd name="connsiteY0-2" fmla="*/ 60321 h 120685"/>
              <a:gd name="connsiteX1-3" fmla="*/ 80683 w 182881"/>
              <a:gd name="connsiteY1-4" fmla="*/ 79 h 120685"/>
              <a:gd name="connsiteX2-5" fmla="*/ 182881 w 182881"/>
              <a:gd name="connsiteY2-6" fmla="*/ 71079 h 120685"/>
              <a:gd name="connsiteX3-7" fmla="*/ 80683 w 182881"/>
              <a:gd name="connsiteY3-8" fmla="*/ 120563 h 120685"/>
              <a:gd name="connsiteX4-9" fmla="*/ 0 w 182881"/>
              <a:gd name="connsiteY4-10" fmla="*/ 60321 h 120685"/>
              <a:gd name="connsiteX0-11" fmla="*/ 45 w 182926"/>
              <a:gd name="connsiteY0-12" fmla="*/ 60309 h 163620"/>
              <a:gd name="connsiteX1-13" fmla="*/ 80728 w 182926"/>
              <a:gd name="connsiteY1-14" fmla="*/ 67 h 163620"/>
              <a:gd name="connsiteX2-15" fmla="*/ 182926 w 182926"/>
              <a:gd name="connsiteY2-16" fmla="*/ 71067 h 163620"/>
              <a:gd name="connsiteX3-17" fmla="*/ 91485 w 182926"/>
              <a:gd name="connsiteY3-18" fmla="*/ 163582 h 163620"/>
              <a:gd name="connsiteX4-19" fmla="*/ 45 w 182926"/>
              <a:gd name="connsiteY4-20" fmla="*/ 60309 h 16362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2926" h="163620">
                <a:moveTo>
                  <a:pt x="45" y="60309"/>
                </a:moveTo>
                <a:cubicBezTo>
                  <a:pt x="-1748" y="33057"/>
                  <a:pt x="50248" y="-1726"/>
                  <a:pt x="80728" y="67"/>
                </a:cubicBezTo>
                <a:cubicBezTo>
                  <a:pt x="111208" y="1860"/>
                  <a:pt x="182926" y="37796"/>
                  <a:pt x="182926" y="71067"/>
                </a:cubicBezTo>
                <a:cubicBezTo>
                  <a:pt x="182926" y="104338"/>
                  <a:pt x="121965" y="165375"/>
                  <a:pt x="91485" y="163582"/>
                </a:cubicBezTo>
                <a:cubicBezTo>
                  <a:pt x="61005" y="161789"/>
                  <a:pt x="1838" y="87562"/>
                  <a:pt x="45" y="603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90" name="椭圆 5989"/>
          <p:cNvSpPr/>
          <p:nvPr/>
        </p:nvSpPr>
        <p:spPr>
          <a:xfrm>
            <a:off x="5766100" y="605026"/>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06" name="椭圆 6005"/>
          <p:cNvSpPr/>
          <p:nvPr/>
        </p:nvSpPr>
        <p:spPr>
          <a:xfrm>
            <a:off x="7919571" y="2519300"/>
            <a:ext cx="161365" cy="120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573482" y="825497"/>
            <a:ext cx="4046517" cy="2847237"/>
            <a:chOff x="2756314" y="2451028"/>
            <a:chExt cx="4046517" cy="2847237"/>
          </a:xfrm>
        </p:grpSpPr>
        <p:grpSp>
          <p:nvGrpSpPr>
            <p:cNvPr id="3" name="组合 6019"/>
            <p:cNvGrpSpPr/>
            <p:nvPr/>
          </p:nvGrpSpPr>
          <p:grpSpPr>
            <a:xfrm rot="16200000">
              <a:off x="3355954" y="1851388"/>
              <a:ext cx="2847237" cy="4046517"/>
              <a:chOff x="7210222" y="3140035"/>
              <a:chExt cx="1505011" cy="1786257"/>
            </a:xfrm>
          </p:grpSpPr>
          <p:sp>
            <p:nvSpPr>
              <p:cNvPr id="6021" name="矩形 6020"/>
              <p:cNvSpPr/>
              <p:nvPr/>
            </p:nvSpPr>
            <p:spPr>
              <a:xfrm>
                <a:off x="7210223" y="3140035"/>
                <a:ext cx="1471445" cy="1786257"/>
              </a:xfrm>
              <a:prstGeom prst="rect">
                <a:avLst/>
              </a:prstGeom>
              <a:solidFill>
                <a:srgbClr val="EBEBEB"/>
              </a:solidFill>
              <a:ln>
                <a:noFill/>
              </a:ln>
              <a:effectLst>
                <a:outerShdw blurRad="635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22" name="矩形 6021"/>
              <p:cNvSpPr/>
              <p:nvPr/>
            </p:nvSpPr>
            <p:spPr>
              <a:xfrm>
                <a:off x="7210222" y="3140035"/>
                <a:ext cx="1505011" cy="1775045"/>
              </a:xfrm>
              <a:prstGeom prst="rect">
                <a:avLst/>
              </a:prstGeom>
              <a:blipFill>
                <a:blip r:embed="rId4">
                  <a:alphaModFix amt="26000"/>
                  <a:extLst>
                    <a:ext uri="{BEBA8EAE-BF5A-486C-A8C5-ECC9F3942E4B}">
                      <a14:imgProps xmlns:a14="http://schemas.microsoft.com/office/drawing/2010/main">
                        <a14:imgLayer r:embed="rId5">
                          <a14:imgEffect>
                            <a14:brightnessContrast bright="18000"/>
                          </a14:imgEffect>
                          <a14:imgEffect>
                            <a14:colorTemperature colorTemp="4682"/>
                          </a14:imgEffect>
                          <a14:imgEffect>
                            <a14:saturation sat="28000"/>
                          </a14:imgEffect>
                          <a14:imgEffect>
                            <a14:sharpenSoften amount="50000"/>
                          </a14:imgEffect>
                        </a14:imgLayer>
                      </a14:imgProps>
                    </a:ext>
                  </a:extLst>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6011"/>
            <p:cNvGrpSpPr/>
            <p:nvPr/>
          </p:nvGrpSpPr>
          <p:grpSpPr>
            <a:xfrm>
              <a:off x="3134359" y="2827554"/>
              <a:ext cx="1520414" cy="1520414"/>
              <a:chOff x="6289903" y="1763607"/>
              <a:chExt cx="1520414" cy="1520414"/>
            </a:xfrm>
          </p:grpSpPr>
          <p:sp>
            <p:nvSpPr>
              <p:cNvPr id="5992" name="矩形 5991"/>
              <p:cNvSpPr/>
              <p:nvPr/>
            </p:nvSpPr>
            <p:spPr>
              <a:xfrm>
                <a:off x="6289903" y="1763607"/>
                <a:ext cx="1520414" cy="1520414"/>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94" name="直接连接符 5993"/>
              <p:cNvCxnSpPr/>
              <p:nvPr/>
            </p:nvCxnSpPr>
            <p:spPr>
              <a:xfrm>
                <a:off x="6289903" y="1763607"/>
                <a:ext cx="1520414" cy="1520414"/>
              </a:xfrm>
              <a:prstGeom prst="line">
                <a:avLst/>
              </a:prstGeom>
            </p:spPr>
            <p:style>
              <a:lnRef idx="1">
                <a:schemeClr val="accent3"/>
              </a:lnRef>
              <a:fillRef idx="0">
                <a:schemeClr val="accent3"/>
              </a:fillRef>
              <a:effectRef idx="0">
                <a:schemeClr val="accent3"/>
              </a:effectRef>
              <a:fontRef idx="minor">
                <a:schemeClr val="tx1"/>
              </a:fontRef>
            </p:style>
          </p:cxnSp>
          <p:cxnSp>
            <p:nvCxnSpPr>
              <p:cNvPr id="5995" name="直接连接符 5994"/>
              <p:cNvCxnSpPr/>
              <p:nvPr/>
            </p:nvCxnSpPr>
            <p:spPr>
              <a:xfrm flipH="1">
                <a:off x="6289903" y="1763607"/>
                <a:ext cx="1520414" cy="1520414"/>
              </a:xfrm>
              <a:prstGeom prst="line">
                <a:avLst/>
              </a:prstGeom>
            </p:spPr>
            <p:style>
              <a:lnRef idx="1">
                <a:schemeClr val="accent3"/>
              </a:lnRef>
              <a:fillRef idx="0">
                <a:schemeClr val="accent3"/>
              </a:fillRef>
              <a:effectRef idx="0">
                <a:schemeClr val="accent3"/>
              </a:effectRef>
              <a:fontRef idx="minor">
                <a:schemeClr val="tx1"/>
              </a:fontRef>
            </p:style>
          </p:cxnSp>
          <p:cxnSp>
            <p:nvCxnSpPr>
              <p:cNvPr id="5999" name="直接连接符 5998"/>
              <p:cNvCxnSpPr>
                <a:stCxn id="5992" idx="3"/>
                <a:endCxn id="5992" idx="1"/>
              </p:cNvCxnSpPr>
              <p:nvPr/>
            </p:nvCxnSpPr>
            <p:spPr>
              <a:xfrm flipH="1">
                <a:off x="6289903" y="2523814"/>
                <a:ext cx="1520414"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6002" name="直接连接符 6001"/>
              <p:cNvCxnSpPr>
                <a:stCxn id="5992" idx="0"/>
                <a:endCxn id="5992" idx="2"/>
              </p:cNvCxnSpPr>
              <p:nvPr/>
            </p:nvCxnSpPr>
            <p:spPr>
              <a:xfrm>
                <a:off x="7050110" y="1763607"/>
                <a:ext cx="0" cy="1520414"/>
              </a:xfrm>
              <a:prstGeom prst="line">
                <a:avLst/>
              </a:prstGeom>
            </p:spPr>
            <p:style>
              <a:lnRef idx="1">
                <a:schemeClr val="accent3"/>
              </a:lnRef>
              <a:fillRef idx="0">
                <a:schemeClr val="accent3"/>
              </a:fillRef>
              <a:effectRef idx="0">
                <a:schemeClr val="accent3"/>
              </a:effectRef>
              <a:fontRef idx="minor">
                <a:schemeClr val="tx1"/>
              </a:fontRef>
            </p:style>
          </p:cxnSp>
        </p:grpSp>
        <p:grpSp>
          <p:nvGrpSpPr>
            <p:cNvPr id="5" name="组合 6012"/>
            <p:cNvGrpSpPr/>
            <p:nvPr/>
          </p:nvGrpSpPr>
          <p:grpSpPr>
            <a:xfrm>
              <a:off x="4770967" y="2827554"/>
              <a:ext cx="1520414" cy="1520414"/>
              <a:chOff x="6289903" y="3511246"/>
              <a:chExt cx="1520414" cy="1520414"/>
            </a:xfrm>
          </p:grpSpPr>
          <p:sp>
            <p:nvSpPr>
              <p:cNvPr id="6007" name="矩形 6006"/>
              <p:cNvSpPr/>
              <p:nvPr/>
            </p:nvSpPr>
            <p:spPr>
              <a:xfrm>
                <a:off x="6289903" y="3511246"/>
                <a:ext cx="1520414" cy="1520414"/>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008" name="直接连接符 6007"/>
              <p:cNvCxnSpPr/>
              <p:nvPr/>
            </p:nvCxnSpPr>
            <p:spPr>
              <a:xfrm>
                <a:off x="6289903" y="3511246"/>
                <a:ext cx="1520414" cy="1520414"/>
              </a:xfrm>
              <a:prstGeom prst="line">
                <a:avLst/>
              </a:prstGeom>
            </p:spPr>
            <p:style>
              <a:lnRef idx="1">
                <a:schemeClr val="accent3"/>
              </a:lnRef>
              <a:fillRef idx="0">
                <a:schemeClr val="accent3"/>
              </a:fillRef>
              <a:effectRef idx="0">
                <a:schemeClr val="accent3"/>
              </a:effectRef>
              <a:fontRef idx="minor">
                <a:schemeClr val="tx1"/>
              </a:fontRef>
            </p:style>
          </p:cxnSp>
          <p:cxnSp>
            <p:nvCxnSpPr>
              <p:cNvPr id="6009" name="直接连接符 6008"/>
              <p:cNvCxnSpPr/>
              <p:nvPr/>
            </p:nvCxnSpPr>
            <p:spPr>
              <a:xfrm flipH="1">
                <a:off x="6289903" y="3511246"/>
                <a:ext cx="1520414" cy="1520414"/>
              </a:xfrm>
              <a:prstGeom prst="line">
                <a:avLst/>
              </a:prstGeom>
            </p:spPr>
            <p:style>
              <a:lnRef idx="1">
                <a:schemeClr val="accent3"/>
              </a:lnRef>
              <a:fillRef idx="0">
                <a:schemeClr val="accent3"/>
              </a:fillRef>
              <a:effectRef idx="0">
                <a:schemeClr val="accent3"/>
              </a:effectRef>
              <a:fontRef idx="minor">
                <a:schemeClr val="tx1"/>
              </a:fontRef>
            </p:style>
          </p:cxnSp>
          <p:cxnSp>
            <p:nvCxnSpPr>
              <p:cNvPr id="6010" name="直接连接符 6009"/>
              <p:cNvCxnSpPr>
                <a:stCxn id="6007" idx="3"/>
                <a:endCxn id="6007" idx="1"/>
              </p:cNvCxnSpPr>
              <p:nvPr/>
            </p:nvCxnSpPr>
            <p:spPr>
              <a:xfrm flipH="1">
                <a:off x="6289903" y="4271453"/>
                <a:ext cx="1520414"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6011" name="直接连接符 6010"/>
              <p:cNvCxnSpPr>
                <a:stCxn id="6007" idx="0"/>
                <a:endCxn id="6007" idx="2"/>
              </p:cNvCxnSpPr>
              <p:nvPr/>
            </p:nvCxnSpPr>
            <p:spPr>
              <a:xfrm>
                <a:off x="7050110" y="3511246"/>
                <a:ext cx="0" cy="1520414"/>
              </a:xfrm>
              <a:prstGeom prst="line">
                <a:avLst/>
              </a:prstGeom>
            </p:spPr>
            <p:style>
              <a:lnRef idx="1">
                <a:schemeClr val="accent3"/>
              </a:lnRef>
              <a:fillRef idx="0">
                <a:schemeClr val="accent3"/>
              </a:fillRef>
              <a:effectRef idx="0">
                <a:schemeClr val="accent3"/>
              </a:effectRef>
              <a:fontRef idx="minor">
                <a:schemeClr val="tx1"/>
              </a:fontRef>
            </p:style>
          </p:cxnSp>
        </p:grpSp>
      </p:grpSp>
      <p:sp>
        <p:nvSpPr>
          <p:cNvPr id="82" name="文本框 81"/>
          <p:cNvSpPr txBox="1"/>
          <p:nvPr/>
        </p:nvSpPr>
        <p:spPr>
          <a:xfrm>
            <a:off x="5533256" y="1330468"/>
            <a:ext cx="1661993" cy="1520414"/>
          </a:xfrm>
          <a:prstGeom prst="rect">
            <a:avLst/>
          </a:prstGeom>
          <a:noFill/>
        </p:spPr>
        <p:txBody>
          <a:bodyPr vert="eaVert" wrap="square" rtlCol="0">
            <a:spAutoFit/>
          </a:bodyPr>
          <a:lstStyle/>
          <a:p>
            <a:r>
              <a:rPr lang="zh-CN" altLang="en-US" sz="9600" dirty="0">
                <a:latin typeface="方正行楷繁体" panose="03000509000000000000" pitchFamily="65" charset="-122"/>
                <a:ea typeface="方正行楷繁体" panose="03000509000000000000" pitchFamily="65" charset="-122"/>
              </a:rPr>
              <a:t>谢</a:t>
            </a:r>
          </a:p>
        </p:txBody>
      </p:sp>
      <p:sp>
        <p:nvSpPr>
          <p:cNvPr id="6014" name="文本框 6013"/>
          <p:cNvSpPr txBox="1"/>
          <p:nvPr/>
        </p:nvSpPr>
        <p:spPr>
          <a:xfrm>
            <a:off x="3890914" y="1330468"/>
            <a:ext cx="1661993" cy="1520414"/>
          </a:xfrm>
          <a:prstGeom prst="rect">
            <a:avLst/>
          </a:prstGeom>
          <a:noFill/>
        </p:spPr>
        <p:txBody>
          <a:bodyPr vert="eaVert" wrap="square" rtlCol="0">
            <a:spAutoFit/>
          </a:bodyPr>
          <a:lstStyle/>
          <a:p>
            <a:r>
              <a:rPr lang="zh-CN" altLang="en-US" sz="9600" dirty="0">
                <a:latin typeface="方正行楷繁体" panose="03000509000000000000" pitchFamily="65" charset="-122"/>
                <a:ea typeface="方正行楷繁体" panose="03000509000000000000" pitchFamily="65" charset="-122"/>
              </a:rPr>
              <a:t>谢</a:t>
            </a:r>
          </a:p>
        </p:txBody>
      </p:sp>
      <p:pic>
        <p:nvPicPr>
          <p:cNvPr id="67" name="图片 66"/>
          <p:cNvPicPr>
            <a:picLocks noChangeAspect="1"/>
          </p:cNvPicPr>
          <p:nvPr/>
        </p:nvPicPr>
        <p:blipFill>
          <a:blip r:embed="rId2">
            <a:grayscl/>
          </a:blip>
          <a:srcRect l="12765" b="22482"/>
          <a:stretch>
            <a:fillRect/>
          </a:stretch>
        </p:blipFill>
        <p:spPr>
          <a:xfrm rot="420837" flipH="1">
            <a:off x="6845659" y="694646"/>
            <a:ext cx="5681227" cy="6534677"/>
          </a:xfrm>
          <a:custGeom>
            <a:avLst/>
            <a:gdLst>
              <a:gd name="connsiteX0" fmla="*/ 5681227 w 5681227"/>
              <a:gd name="connsiteY0" fmla="*/ 0 h 6534677"/>
              <a:gd name="connsiteX1" fmla="*/ 717977 w 5681227"/>
              <a:gd name="connsiteY1" fmla="*/ 0 h 6534677"/>
              <a:gd name="connsiteX2" fmla="*/ 0 w 5681227"/>
              <a:gd name="connsiteY2" fmla="*/ 5835706 h 6534677"/>
              <a:gd name="connsiteX3" fmla="*/ 5681226 w 5681227"/>
              <a:gd name="connsiteY3" fmla="*/ 6534677 h 6534677"/>
            </a:gdLst>
            <a:ahLst/>
            <a:cxnLst>
              <a:cxn ang="0">
                <a:pos x="connsiteX0" y="connsiteY0"/>
              </a:cxn>
              <a:cxn ang="0">
                <a:pos x="connsiteX1" y="connsiteY1"/>
              </a:cxn>
              <a:cxn ang="0">
                <a:pos x="connsiteX2" y="connsiteY2"/>
              </a:cxn>
              <a:cxn ang="0">
                <a:pos x="connsiteX3" y="connsiteY3"/>
              </a:cxn>
            </a:cxnLst>
            <a:rect l="l" t="t" r="r" b="b"/>
            <a:pathLst>
              <a:path w="5681227" h="6534677">
                <a:moveTo>
                  <a:pt x="5681227" y="0"/>
                </a:moveTo>
                <a:lnTo>
                  <a:pt x="717977" y="0"/>
                </a:lnTo>
                <a:lnTo>
                  <a:pt x="0" y="5835706"/>
                </a:lnTo>
                <a:lnTo>
                  <a:pt x="5681226" y="6534677"/>
                </a:lnTo>
                <a:close/>
              </a:path>
            </a:pathLst>
          </a:custGeom>
          <a:effectLst>
            <a:softEdge rad="0"/>
          </a:effectLst>
        </p:spPr>
      </p:pic>
      <p:pic>
        <p:nvPicPr>
          <p:cNvPr id="6026" name="图片 6025"/>
          <p:cNvPicPr>
            <a:picLocks noChangeAspect="1"/>
          </p:cNvPicPr>
          <p:nvPr/>
        </p:nvPicPr>
        <p:blipFill>
          <a:blip r:embed="rId2"/>
          <a:stretch>
            <a:fillRect/>
          </a:stretch>
        </p:blipFill>
        <p:spPr>
          <a:xfrm rot="18000000" flipH="1" flipV="1">
            <a:off x="1902747" y="2792059"/>
            <a:ext cx="1719909" cy="2226277"/>
          </a:xfrm>
          <a:prstGeom prst="rect">
            <a:avLst/>
          </a:prstGeom>
        </p:spPr>
      </p:pic>
      <p:pic>
        <p:nvPicPr>
          <p:cNvPr id="5965" name="图片 5964"/>
          <p:cNvPicPr>
            <a:picLocks noChangeAspect="1"/>
          </p:cNvPicPr>
          <p:nvPr/>
        </p:nvPicPr>
        <p:blipFill>
          <a:blip r:embed="rId6"/>
          <a:stretch>
            <a:fillRect/>
          </a:stretch>
        </p:blipFill>
        <p:spPr>
          <a:xfrm rot="5400000">
            <a:off x="25320" y="-45407"/>
            <a:ext cx="3561721" cy="3652536"/>
          </a:xfrm>
          <a:prstGeom prst="rect">
            <a:avLst/>
          </a:prstGeom>
        </p:spPr>
      </p:pic>
    </p:spTree>
  </p:cSld>
  <p:clrMapOvr>
    <a:masterClrMapping/>
  </p:clrMapOvr>
  <p:transition spd="slow" advTm="1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6014"/>
                                        </p:tgtEl>
                                        <p:attrNameLst>
                                          <p:attrName>style.visibility</p:attrName>
                                        </p:attrNameLst>
                                      </p:cBhvr>
                                      <p:to>
                                        <p:strVal val="visible"/>
                                      </p:to>
                                    </p:set>
                                    <p:animEffect transition="in" filter="circle(in)">
                                      <p:cBhvr>
                                        <p:cTn id="11" dur="1000"/>
                                        <p:tgtEl>
                                          <p:spTgt spid="6014"/>
                                        </p:tgtEl>
                                      </p:cBhvr>
                                    </p:animEffect>
                                  </p:childTnLst>
                                </p:cTn>
                              </p:par>
                            </p:childTnLst>
                          </p:cTn>
                        </p:par>
                        <p:par>
                          <p:cTn id="12" fill="hold">
                            <p:stCondLst>
                              <p:cond delay="1500"/>
                            </p:stCondLst>
                            <p:childTnLst>
                              <p:par>
                                <p:cTn id="13" presetID="6" presetClass="entr" presetSubtype="16" fill="hold" grpId="0" nodeType="after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circle(in)">
                                      <p:cBhvr>
                                        <p:cTn id="15" dur="10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60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0" y="457200"/>
            <a:ext cx="3271520" cy="706120"/>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人格的特点</a:t>
            </a:r>
            <a:endParaRPr lang="en-US" altLang="zh-CN" sz="3600" b="1" dirty="0"/>
          </a:p>
        </p:txBody>
      </p:sp>
      <p:sp>
        <p:nvSpPr>
          <p:cNvPr id="18" name="文本框 17"/>
          <p:cNvSpPr txBox="1"/>
          <p:nvPr/>
        </p:nvSpPr>
        <p:spPr>
          <a:xfrm>
            <a:off x="752264" y="1358075"/>
            <a:ext cx="10186669" cy="2889381"/>
          </a:xfrm>
          <a:prstGeom prst="rect">
            <a:avLst/>
          </a:prstGeom>
          <a:noFill/>
        </p:spPr>
        <p:txBody>
          <a:bodyPr wrap="square" rtlCol="0" anchor="t">
            <a:spAutoFit/>
          </a:bodyPr>
          <a:lstStyle/>
          <a:p>
            <a:pPr algn="just">
              <a:lnSpc>
                <a:spcPct val="150000"/>
              </a:lnSpc>
              <a:buClrTx/>
              <a:buSzTx/>
              <a:buFontTx/>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sym typeface="+mn-ea"/>
              </a:rPr>
              <a:t>1</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sym typeface="+mn-ea"/>
              </a:rPr>
              <a:t>）整体性</a:t>
            </a:r>
            <a:endParaRPr lang="zh-CN" altLang="en-US" sz="2800" b="1" dirty="0">
              <a:latin typeface="微软雅黑" panose="020B0503020204020204" charset="-122"/>
              <a:ea typeface="微软雅黑" panose="020B0503020204020204" charset="-122"/>
              <a:cs typeface="微软雅黑" panose="020B0503020204020204" charset="-122"/>
            </a:endParaRPr>
          </a:p>
          <a:p>
            <a:pPr indent="0" algn="just">
              <a:lnSpc>
                <a:spcPct val="150000"/>
              </a:lnSpc>
              <a:buClrTx/>
              <a:buSzTx/>
              <a:buFont typeface="Wingdings" panose="05000000000000000000" charset="0"/>
              <a:buNone/>
            </a:pPr>
            <a:r>
              <a:rPr lang="zh-CN" altLang="en-US" sz="2400" b="1" dirty="0">
                <a:latin typeface="微软雅黑" panose="020B0503020204020204" charset="-122"/>
                <a:ea typeface="微软雅黑" panose="020B0503020204020204" charset="-122"/>
                <a:cs typeface="微软雅黑" panose="020B0503020204020204" charset="-122"/>
                <a:sym typeface="+mn-ea"/>
              </a:rPr>
              <a:t>     </a:t>
            </a:r>
            <a:r>
              <a:rPr lang="zh-CN" altLang="en-US" sz="2400" dirty="0">
                <a:latin typeface="微软雅黑" panose="020B0503020204020204" charset="-122"/>
                <a:ea typeface="微软雅黑" panose="020B0503020204020204" charset="-122"/>
                <a:cs typeface="微软雅黑" panose="020B0503020204020204" charset="-122"/>
                <a:sym typeface="+mn-ea"/>
              </a:rPr>
              <a:t>人格是由多种成分构成的一个</a:t>
            </a:r>
            <a:r>
              <a:rPr lang="zh-CN" altLang="en-US" sz="2400" b="1" dirty="0">
                <a:latin typeface="微软雅黑" panose="020B0503020204020204" charset="-122"/>
                <a:ea typeface="微软雅黑" panose="020B0503020204020204" charset="-122"/>
                <a:cs typeface="微软雅黑" panose="020B0503020204020204" charset="-122"/>
                <a:sym typeface="+mn-ea"/>
              </a:rPr>
              <a:t>有机整体，</a:t>
            </a:r>
            <a:r>
              <a:rPr lang="zh-CN" altLang="en-US" sz="2400" dirty="0">
                <a:latin typeface="微软雅黑" panose="020B0503020204020204" charset="-122"/>
                <a:ea typeface="微软雅黑" panose="020B0503020204020204" charset="-122"/>
                <a:cs typeface="微软雅黑" panose="020B0503020204020204" charset="-122"/>
                <a:sym typeface="+mn-ea"/>
              </a:rPr>
              <a:t>具有内在的一致性，</a:t>
            </a:r>
            <a:r>
              <a:rPr lang="zh-CN" altLang="en-US" sz="2400" b="1" dirty="0">
                <a:latin typeface="微软雅黑" panose="020B0503020204020204" charset="-122"/>
                <a:ea typeface="微软雅黑" panose="020B0503020204020204" charset="-122"/>
                <a:cs typeface="微软雅黑" panose="020B0503020204020204" charset="-122"/>
                <a:sym typeface="+mn-ea"/>
              </a:rPr>
              <a:t>人格的整体性是心理健康的重要指标。</a:t>
            </a:r>
            <a:r>
              <a:rPr lang="en-US" altLang="zh-CN" sz="2400" b="1" dirty="0">
                <a:latin typeface="微软雅黑" panose="020B0503020204020204" charset="-122"/>
                <a:ea typeface="微软雅黑" panose="020B0503020204020204" charset="-122"/>
                <a:cs typeface="微软雅黑" panose="020B0503020204020204" charset="-122"/>
                <a:sym typeface="+mn-ea"/>
              </a:rPr>
              <a:t>     </a:t>
            </a:r>
            <a:endParaRPr lang="zh-CN" altLang="en-US" sz="2400" b="1" dirty="0">
              <a:latin typeface="微软雅黑" panose="020B0503020204020204" charset="-122"/>
              <a:ea typeface="微软雅黑" panose="020B0503020204020204" charset="-122"/>
              <a:cs typeface="微软雅黑" panose="020B0503020204020204" charset="-122"/>
              <a:sym typeface="+mn-ea"/>
            </a:endParaRPr>
          </a:p>
          <a:p>
            <a:pPr indent="0" algn="just">
              <a:lnSpc>
                <a:spcPct val="150000"/>
              </a:lnSpc>
              <a:buClrTx/>
              <a:buSzTx/>
              <a:buFont typeface="Wingdings" panose="05000000000000000000" charset="0"/>
              <a:buNone/>
            </a:pPr>
            <a:r>
              <a:rPr lang="zh-CN" altLang="en-US" sz="2400" dirty="0">
                <a:latin typeface="微软雅黑" panose="020B0503020204020204" charset="-122"/>
                <a:ea typeface="微软雅黑" panose="020B0503020204020204" charset="-122"/>
                <a:cs typeface="微软雅黑" panose="020B0503020204020204" charset="-122"/>
                <a:sym typeface="+mn-ea"/>
              </a:rPr>
              <a:t>     当一个人的</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sym typeface="+mn-ea"/>
              </a:rPr>
              <a:t>人格结构各方面彼此和谐一致时，人格就是健康的</a:t>
            </a:r>
            <a:r>
              <a:rPr lang="zh-CN" altLang="en-US" sz="2400" dirty="0">
                <a:latin typeface="微软雅黑" panose="020B0503020204020204" charset="-122"/>
                <a:ea typeface="微软雅黑" panose="020B0503020204020204" charset="-122"/>
                <a:cs typeface="微软雅黑" panose="020B0503020204020204" charset="-122"/>
                <a:sym typeface="+mn-ea"/>
              </a:rPr>
              <a:t>。否则，则可能出现内在冲突现象。</a:t>
            </a:r>
            <a:endParaRPr lang="en-US" altLang="zh-CN" sz="2400" dirty="0">
              <a:latin typeface="微软雅黑" panose="020B0503020204020204" charset="-122"/>
              <a:ea typeface="微软雅黑" panose="020B0503020204020204" charset="-122"/>
              <a:cs typeface="微软雅黑" panose="020B0503020204020204" charset="-122"/>
              <a:sym typeface="+mn-ea"/>
            </a:endParaRPr>
          </a:p>
        </p:txBody>
      </p:sp>
      <p:pic>
        <p:nvPicPr>
          <p:cNvPr id="55" name="图片 54"/>
          <p:cNvPicPr>
            <a:picLocks noChangeAspect="1"/>
          </p:cNvPicPr>
          <p:nvPr/>
        </p:nvPicPr>
        <p:blipFill>
          <a:blip r:embed="rId2"/>
          <a:stretch>
            <a:fillRect/>
          </a:stretch>
        </p:blipFill>
        <p:spPr>
          <a:xfrm rot="10800000" flipV="1">
            <a:off x="10299077" y="4407772"/>
            <a:ext cx="1892923" cy="2450228"/>
          </a:xfrm>
          <a:prstGeom prst="rect">
            <a:avLst/>
          </a:prstGeom>
        </p:spPr>
      </p:pic>
    </p:spTree>
    <p:extLst>
      <p:ext uri="{BB962C8B-B14F-4D97-AF65-F5344CB8AC3E}">
        <p14:creationId xmlns:p14="http://schemas.microsoft.com/office/powerpoint/2010/main" val="279213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barn(inVertical)">
                                      <p:cBhvr>
                                        <p:cTn id="11" dur="500"/>
                                        <p:tgtEl>
                                          <p:spTgt spid="1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Effect transition="in" filter="barn(inVertical)">
                                      <p:cBhvr>
                                        <p:cTn id="16" dur="5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24765" y="333375"/>
            <a:ext cx="3271520" cy="706120"/>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人格的特点</a:t>
            </a:r>
            <a:endParaRPr lang="en-US" altLang="zh-CN" sz="3600" b="1" dirty="0"/>
          </a:p>
        </p:txBody>
      </p:sp>
      <p:pic>
        <p:nvPicPr>
          <p:cNvPr id="55" name="图片 54"/>
          <p:cNvPicPr>
            <a:picLocks noChangeAspect="1"/>
          </p:cNvPicPr>
          <p:nvPr/>
        </p:nvPicPr>
        <p:blipFill>
          <a:blip r:embed="rId2"/>
          <a:stretch>
            <a:fillRect/>
          </a:stretch>
        </p:blipFill>
        <p:spPr>
          <a:xfrm rot="10800000" flipV="1">
            <a:off x="10299077" y="4407772"/>
            <a:ext cx="1892923" cy="2450228"/>
          </a:xfrm>
          <a:prstGeom prst="rect">
            <a:avLst/>
          </a:prstGeom>
        </p:spPr>
      </p:pic>
      <p:pic>
        <p:nvPicPr>
          <p:cNvPr id="2" name="图片 1" descr="timg4BB9V8DL">
            <a:extLst>
              <a:ext uri="{FF2B5EF4-FFF2-40B4-BE49-F238E27FC236}">
                <a16:creationId xmlns:a16="http://schemas.microsoft.com/office/drawing/2014/main" id="{6D6A5AB1-A90E-4C20-803A-AC4B9737B927}"/>
              </a:ext>
            </a:extLst>
          </p:cNvPr>
          <p:cNvPicPr>
            <a:picLocks noChangeAspect="1"/>
          </p:cNvPicPr>
          <p:nvPr/>
        </p:nvPicPr>
        <p:blipFill>
          <a:blip r:embed="rId3"/>
          <a:srcRect l="6218" r="16347"/>
          <a:stretch>
            <a:fillRect/>
          </a:stretch>
        </p:blipFill>
        <p:spPr>
          <a:xfrm>
            <a:off x="804046" y="7261406"/>
            <a:ext cx="4787265" cy="6781165"/>
          </a:xfrm>
          <a:prstGeom prst="rect">
            <a:avLst/>
          </a:prstGeom>
        </p:spPr>
      </p:pic>
      <p:sp>
        <p:nvSpPr>
          <p:cNvPr id="10" name="文本框 9">
            <a:extLst>
              <a:ext uri="{FF2B5EF4-FFF2-40B4-BE49-F238E27FC236}">
                <a16:creationId xmlns:a16="http://schemas.microsoft.com/office/drawing/2014/main" id="{77D8BC86-732E-4158-BD21-FD74248ED2CE}"/>
              </a:ext>
            </a:extLst>
          </p:cNvPr>
          <p:cNvSpPr txBox="1"/>
          <p:nvPr/>
        </p:nvSpPr>
        <p:spPr>
          <a:xfrm>
            <a:off x="708895" y="1039495"/>
            <a:ext cx="6094520" cy="743986"/>
          </a:xfrm>
          <a:prstGeom prst="rect">
            <a:avLst/>
          </a:prstGeom>
          <a:noFill/>
        </p:spPr>
        <p:txBody>
          <a:bodyPr wrap="square">
            <a:spAutoFit/>
          </a:bodyPr>
          <a:lstStyle/>
          <a:p>
            <a:pPr algn="just">
              <a:lnSpc>
                <a:spcPct val="150000"/>
              </a:lnSpc>
              <a:buClrTx/>
              <a:buSzTx/>
              <a:buFontTx/>
            </a:pPr>
            <a:r>
              <a:rPr lang="zh-CN" altLang="en-US" sz="3200"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sz="3200" b="1" dirty="0">
                <a:solidFill>
                  <a:srgbClr val="FF0000"/>
                </a:solidFill>
                <a:latin typeface="微软雅黑" panose="020B0503020204020204" charset="-122"/>
                <a:ea typeface="微软雅黑" panose="020B0503020204020204" charset="-122"/>
                <a:cs typeface="微软雅黑" panose="020B0503020204020204" charset="-122"/>
                <a:sym typeface="+mn-ea"/>
              </a:rPr>
              <a:t>2</a:t>
            </a:r>
            <a:r>
              <a:rPr lang="zh-CN" altLang="en-US" sz="3200" b="1" dirty="0">
                <a:solidFill>
                  <a:srgbClr val="FF0000"/>
                </a:solidFill>
                <a:latin typeface="微软雅黑" panose="020B0503020204020204" charset="-122"/>
                <a:ea typeface="微软雅黑" panose="020B0503020204020204" charset="-122"/>
                <a:cs typeface="微软雅黑" panose="020B0503020204020204" charset="-122"/>
                <a:sym typeface="+mn-ea"/>
              </a:rPr>
              <a:t>）独特性</a:t>
            </a:r>
            <a:endParaRPr lang="zh-CN" altLang="en-US" sz="3200" dirty="0">
              <a:latin typeface="微软雅黑" panose="020B0503020204020204" charset="-122"/>
              <a:ea typeface="微软雅黑" panose="020B0503020204020204" charset="-122"/>
              <a:cs typeface="微软雅黑" panose="020B0503020204020204" charset="-122"/>
              <a:sym typeface="+mn-ea"/>
            </a:endParaRPr>
          </a:p>
        </p:txBody>
      </p:sp>
      <p:pic>
        <p:nvPicPr>
          <p:cNvPr id="9" name="图片 8">
            <a:extLst>
              <a:ext uri="{FF2B5EF4-FFF2-40B4-BE49-F238E27FC236}">
                <a16:creationId xmlns:a16="http://schemas.microsoft.com/office/drawing/2014/main" id="{14CF758E-CA58-0E70-CD21-EBA2E38FB0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5318" y="3126490"/>
            <a:ext cx="7012895" cy="3608487"/>
          </a:xfrm>
          <a:prstGeom prst="rect">
            <a:avLst/>
          </a:prstGeom>
        </p:spPr>
      </p:pic>
      <p:sp>
        <p:nvSpPr>
          <p:cNvPr id="3" name="文本框 2">
            <a:extLst>
              <a:ext uri="{FF2B5EF4-FFF2-40B4-BE49-F238E27FC236}">
                <a16:creationId xmlns:a16="http://schemas.microsoft.com/office/drawing/2014/main" id="{9D1D05E6-64A3-71E6-7005-419158906C07}"/>
              </a:ext>
            </a:extLst>
          </p:cNvPr>
          <p:cNvSpPr txBox="1"/>
          <p:nvPr/>
        </p:nvSpPr>
        <p:spPr>
          <a:xfrm>
            <a:off x="1069881" y="1796171"/>
            <a:ext cx="9042860" cy="1135054"/>
          </a:xfrm>
          <a:prstGeom prst="rect">
            <a:avLst/>
          </a:prstGeom>
          <a:noFill/>
        </p:spPr>
        <p:txBody>
          <a:bodyPr wrap="none" rtlCol="0" anchor="t">
            <a:spAutoFit/>
          </a:bodyPr>
          <a:lstStyle/>
          <a:p>
            <a:pPr>
              <a:lnSpc>
                <a:spcPct val="150000"/>
              </a:lnSpc>
            </a:pPr>
            <a:r>
              <a:rPr lang="zh-CN" altLang="en-US" sz="24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      人的鲜明特征是他个人的东西。从来不曾有一个人和他一样，</a:t>
            </a:r>
            <a:endParaRPr lang="en-US" altLang="zh-CN" sz="24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24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也永远不会再有这样一个人。     </a:t>
            </a:r>
            <a:r>
              <a:rPr lang="en-US" altLang="zh-CN" sz="24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4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（美）高尔顿</a:t>
            </a:r>
            <a:r>
              <a:rPr lang="en-US" altLang="zh-CN" sz="24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4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rPr>
              <a:t>奥尔波特</a:t>
            </a:r>
            <a:endParaRPr lang="en-US" altLang="zh-CN" sz="24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ea"/>
            </a:endParaRPr>
          </a:p>
        </p:txBody>
      </p:sp>
    </p:spTree>
    <p:extLst>
      <p:ext uri="{BB962C8B-B14F-4D97-AF65-F5344CB8AC3E}">
        <p14:creationId xmlns:p14="http://schemas.microsoft.com/office/powerpoint/2010/main" val="322621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24765" y="333375"/>
            <a:ext cx="3271520" cy="706120"/>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人格的特点</a:t>
            </a:r>
            <a:endParaRPr lang="en-US" altLang="zh-CN" sz="3600" b="1" dirty="0"/>
          </a:p>
        </p:txBody>
      </p:sp>
      <p:sp>
        <p:nvSpPr>
          <p:cNvPr id="18" name="文本框 17"/>
          <p:cNvSpPr txBox="1"/>
          <p:nvPr/>
        </p:nvSpPr>
        <p:spPr>
          <a:xfrm>
            <a:off x="835660" y="1522095"/>
            <a:ext cx="10309860" cy="3432543"/>
          </a:xfrm>
          <a:prstGeom prst="rect">
            <a:avLst/>
          </a:prstGeom>
          <a:noFill/>
        </p:spPr>
        <p:txBody>
          <a:bodyPr wrap="square" rtlCol="0" anchor="t">
            <a:spAutoFit/>
          </a:bodyPr>
          <a:lstStyle/>
          <a:p>
            <a:pPr algn="just">
              <a:lnSpc>
                <a:spcPct val="150000"/>
              </a:lnSpc>
              <a:buClrTx/>
              <a:buSzTx/>
              <a:buFontTx/>
            </a:pPr>
            <a:r>
              <a:rPr lang="zh-CN" altLang="en-US" sz="3600"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sz="3600" b="1" dirty="0">
                <a:solidFill>
                  <a:srgbClr val="FF0000"/>
                </a:solidFill>
                <a:latin typeface="微软雅黑" panose="020B0503020204020204" charset="-122"/>
                <a:ea typeface="微软雅黑" panose="020B0503020204020204" charset="-122"/>
                <a:cs typeface="微软雅黑" panose="020B0503020204020204" charset="-122"/>
                <a:sym typeface="+mn-ea"/>
              </a:rPr>
              <a:t>3</a:t>
            </a:r>
            <a:r>
              <a:rPr lang="zh-CN" altLang="en-US" sz="3600" b="1" dirty="0">
                <a:solidFill>
                  <a:srgbClr val="FF0000"/>
                </a:solidFill>
                <a:latin typeface="微软雅黑" panose="020B0503020204020204" charset="-122"/>
                <a:ea typeface="微软雅黑" panose="020B0503020204020204" charset="-122"/>
                <a:cs typeface="微软雅黑" panose="020B0503020204020204" charset="-122"/>
                <a:sym typeface="+mn-ea"/>
              </a:rPr>
              <a:t>）功能性</a:t>
            </a:r>
            <a:endParaRPr lang="en-US" altLang="zh-CN" sz="3600" b="1" dirty="0">
              <a:latin typeface="微软雅黑" panose="020B0503020204020204" charset="-122"/>
              <a:ea typeface="微软雅黑" panose="020B0503020204020204" charset="-122"/>
              <a:cs typeface="微软雅黑" panose="020B0503020204020204" charset="-122"/>
              <a:sym typeface="+mn-ea"/>
            </a:endParaRPr>
          </a:p>
          <a:p>
            <a:pPr algn="just">
              <a:lnSpc>
                <a:spcPct val="150000"/>
              </a:lnSpc>
            </a:pPr>
            <a:r>
              <a:rPr lang="zh-CN" altLang="en-US" sz="2800" b="1" dirty="0">
                <a:latin typeface="微软雅黑" panose="020B0503020204020204" charset="-122"/>
                <a:ea typeface="微软雅黑" panose="020B0503020204020204" charset="-122"/>
                <a:cs typeface="微软雅黑" panose="020B0503020204020204" charset="-122"/>
                <a:sym typeface="+mn-ea"/>
              </a:rPr>
              <a:t>  </a:t>
            </a:r>
            <a:r>
              <a:rPr lang="en-US" altLang="zh-CN" sz="2800" b="1" dirty="0">
                <a:latin typeface="微软雅黑" panose="020B0503020204020204" charset="-122"/>
                <a:ea typeface="微软雅黑" panose="020B0503020204020204" charset="-122"/>
                <a:cs typeface="微软雅黑" panose="020B0503020204020204" charset="-122"/>
                <a:sym typeface="+mn-ea"/>
              </a:rPr>
              <a:t>“</a:t>
            </a:r>
            <a:r>
              <a:rPr lang="zh-CN" altLang="en-US" sz="2800" b="1" dirty="0">
                <a:latin typeface="微软雅黑" panose="020B0503020204020204" charset="-122"/>
                <a:ea typeface="微软雅黑" panose="020B0503020204020204" charset="-122"/>
                <a:cs typeface="微软雅黑" panose="020B0503020204020204" charset="-122"/>
                <a:sym typeface="+mn-ea"/>
              </a:rPr>
              <a:t>性格决定命运</a:t>
            </a:r>
            <a:r>
              <a:rPr lang="en-US" altLang="zh-CN" sz="2800" b="1" dirty="0">
                <a:latin typeface="微软雅黑" panose="020B0503020204020204" charset="-122"/>
                <a:ea typeface="微软雅黑" panose="020B0503020204020204" charset="-122"/>
                <a:cs typeface="微软雅黑" panose="020B0503020204020204" charset="-122"/>
                <a:sym typeface="+mn-ea"/>
              </a:rPr>
              <a:t>”</a:t>
            </a:r>
            <a:r>
              <a:rPr lang="zh-CN" altLang="en-US" sz="2800" b="1" dirty="0">
                <a:latin typeface="微软雅黑" panose="020B0503020204020204" charset="-122"/>
                <a:ea typeface="微软雅黑" panose="020B0503020204020204" charset="-122"/>
                <a:cs typeface="微软雅黑" panose="020B0503020204020204" charset="-122"/>
                <a:sym typeface="+mn-ea"/>
              </a:rPr>
              <a:t>   </a:t>
            </a:r>
            <a:endParaRPr lang="en-US" altLang="zh-CN" sz="2800" b="1" dirty="0">
              <a:latin typeface="微软雅黑" panose="020B0503020204020204" charset="-122"/>
              <a:ea typeface="微软雅黑" panose="020B0503020204020204" charset="-122"/>
              <a:cs typeface="微软雅黑" panose="020B0503020204020204" charset="-122"/>
              <a:sym typeface="+mn-ea"/>
            </a:endParaRPr>
          </a:p>
          <a:p>
            <a:pPr algn="just">
              <a:lnSpc>
                <a:spcPct val="150000"/>
              </a:lnSpc>
              <a:buFont typeface="Wingdings" panose="05000000000000000000" pitchFamily="2" charset="2"/>
              <a:buChar char="Ø"/>
            </a:pPr>
            <a:r>
              <a:rPr lang="zh-CN" altLang="en-US" sz="2800" b="1" dirty="0">
                <a:latin typeface="微软雅黑" panose="020B0503020204020204" charset="-122"/>
                <a:ea typeface="微软雅黑" panose="020B0503020204020204" charset="-122"/>
                <a:cs typeface="微软雅黑" panose="020B0503020204020204" charset="-122"/>
                <a:sym typeface="+mn-ea"/>
              </a:rPr>
              <a:t>  </a:t>
            </a:r>
            <a:r>
              <a:rPr lang="zh-CN" altLang="en-US" sz="2800" dirty="0">
                <a:latin typeface="微软雅黑" panose="020B0503020204020204" charset="-122"/>
                <a:ea typeface="微软雅黑" panose="020B0503020204020204" charset="-122"/>
                <a:cs typeface="微软雅黑" panose="020B0503020204020204" charset="-122"/>
                <a:sym typeface="+mn-ea"/>
              </a:rPr>
              <a:t> 面对考试的失败，坚强的人格特质会使人发奋拼搏，懦弱的人格特征会使人一蹶不振。</a:t>
            </a:r>
          </a:p>
          <a:p>
            <a:pPr algn="just">
              <a:lnSpc>
                <a:spcPct val="150000"/>
              </a:lnSpc>
              <a:buFont typeface="Wingdings" panose="05000000000000000000" pitchFamily="2" charset="2"/>
              <a:buChar char="Ø"/>
            </a:pPr>
            <a:r>
              <a:rPr lang="zh-CN" altLang="en-US" sz="2800" dirty="0">
                <a:latin typeface="微软雅黑" panose="020B0503020204020204" charset="-122"/>
                <a:ea typeface="微软雅黑" panose="020B0503020204020204" charset="-122"/>
                <a:cs typeface="微软雅黑" panose="020B0503020204020204" charset="-122"/>
                <a:sym typeface="+mn-ea"/>
              </a:rPr>
              <a:t>  面对悲痛，一些人可以化悲痛为力量，而另一些人则表现消沉。</a:t>
            </a:r>
          </a:p>
        </p:txBody>
      </p:sp>
      <p:pic>
        <p:nvPicPr>
          <p:cNvPr id="55" name="图片 54"/>
          <p:cNvPicPr>
            <a:picLocks noChangeAspect="1"/>
          </p:cNvPicPr>
          <p:nvPr/>
        </p:nvPicPr>
        <p:blipFill>
          <a:blip r:embed="rId2"/>
          <a:stretch>
            <a:fillRect/>
          </a:stretch>
        </p:blipFill>
        <p:spPr>
          <a:xfrm rot="10800000" flipV="1">
            <a:off x="10299077" y="4407772"/>
            <a:ext cx="1892923" cy="2450228"/>
          </a:xfrm>
          <a:prstGeom prst="rect">
            <a:avLst/>
          </a:prstGeom>
        </p:spPr>
      </p:pic>
    </p:spTree>
    <p:extLst>
      <p:ext uri="{BB962C8B-B14F-4D97-AF65-F5344CB8AC3E}">
        <p14:creationId xmlns:p14="http://schemas.microsoft.com/office/powerpoint/2010/main" val="3928416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24765" y="333375"/>
            <a:ext cx="3271520" cy="706120"/>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人格的特点</a:t>
            </a:r>
            <a:endParaRPr lang="en-US" altLang="zh-CN" sz="3600" b="1" dirty="0"/>
          </a:p>
        </p:txBody>
      </p:sp>
      <p:pic>
        <p:nvPicPr>
          <p:cNvPr id="55" name="图片 54"/>
          <p:cNvPicPr>
            <a:picLocks noChangeAspect="1"/>
          </p:cNvPicPr>
          <p:nvPr/>
        </p:nvPicPr>
        <p:blipFill>
          <a:blip r:embed="rId2"/>
          <a:stretch>
            <a:fillRect/>
          </a:stretch>
        </p:blipFill>
        <p:spPr>
          <a:xfrm rot="10800000" flipV="1">
            <a:off x="10299077" y="4407772"/>
            <a:ext cx="1892923" cy="2450228"/>
          </a:xfrm>
          <a:prstGeom prst="rect">
            <a:avLst/>
          </a:prstGeom>
        </p:spPr>
      </p:pic>
      <p:pic>
        <p:nvPicPr>
          <p:cNvPr id="5" name="图片 4">
            <a:extLst>
              <a:ext uri="{FF2B5EF4-FFF2-40B4-BE49-F238E27FC236}">
                <a16:creationId xmlns:a16="http://schemas.microsoft.com/office/drawing/2014/main" id="{29C46D8B-7A3D-479A-A77F-4722D7C4D9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0864" y="1021345"/>
            <a:ext cx="1978079" cy="5122182"/>
          </a:xfrm>
          <a:prstGeom prst="rect">
            <a:avLst/>
          </a:prstGeom>
        </p:spPr>
      </p:pic>
      <p:sp>
        <p:nvSpPr>
          <p:cNvPr id="9" name="文本框 8">
            <a:extLst>
              <a:ext uri="{FF2B5EF4-FFF2-40B4-BE49-F238E27FC236}">
                <a16:creationId xmlns:a16="http://schemas.microsoft.com/office/drawing/2014/main" id="{113F4E12-E24D-48E6-9754-69F88197E0C6}"/>
              </a:ext>
            </a:extLst>
          </p:cNvPr>
          <p:cNvSpPr txBox="1"/>
          <p:nvPr/>
        </p:nvSpPr>
        <p:spPr>
          <a:xfrm>
            <a:off x="721977" y="2415092"/>
            <a:ext cx="3518626" cy="1955215"/>
          </a:xfrm>
          <a:prstGeom prst="rect">
            <a:avLst/>
          </a:prstGeom>
          <a:noFill/>
        </p:spPr>
        <p:txBody>
          <a:bodyPr wrap="square" rtlCol="0" anchor="t">
            <a:spAutoFit/>
          </a:bodyPr>
          <a:lstStyle/>
          <a:p>
            <a:pPr algn="just">
              <a:lnSpc>
                <a:spcPct val="150000"/>
              </a:lnSpc>
              <a:buClrTx/>
              <a:buSzTx/>
              <a:buFontTx/>
            </a:pPr>
            <a:r>
              <a:rPr lang="zh-CN" altLang="en-US" sz="2800" dirty="0">
                <a:latin typeface="微软雅黑" panose="020B0503020204020204" charset="-122"/>
                <a:ea typeface="微软雅黑" panose="020B0503020204020204" charset="-122"/>
                <a:cs typeface="微软雅黑" panose="020B0503020204020204" charset="-122"/>
                <a:sym typeface="+mn-ea"/>
              </a:rPr>
              <a:t>心理学家埃米尔</a:t>
            </a:r>
            <a:r>
              <a:rPr lang="en-US" altLang="zh-CN" sz="2800" dirty="0">
                <a:latin typeface="微软雅黑" panose="020B0503020204020204" charset="-122"/>
                <a:ea typeface="微软雅黑" panose="020B0503020204020204" charset="-122"/>
                <a:cs typeface="微软雅黑" panose="020B0503020204020204" charset="-122"/>
                <a:sym typeface="+mn-ea"/>
              </a:rPr>
              <a:t>·</a:t>
            </a:r>
            <a:r>
              <a:rPr lang="zh-CN" altLang="en-US" sz="2800" dirty="0">
                <a:latin typeface="微软雅黑" panose="020B0503020204020204" charset="-122"/>
                <a:ea typeface="微软雅黑" panose="020B0503020204020204" charset="-122"/>
                <a:cs typeface="微软雅黑" panose="020B0503020204020204" charset="-122"/>
                <a:sym typeface="+mn-ea"/>
              </a:rPr>
              <a:t>库埃在</a:t>
            </a:r>
            <a:r>
              <a:rPr lang="en-US" altLang="zh-CN" sz="2800" dirty="0">
                <a:latin typeface="微软雅黑" panose="020B0503020204020204" charset="-122"/>
                <a:ea typeface="微软雅黑" panose="020B0503020204020204" charset="-122"/>
                <a:cs typeface="微软雅黑" panose="020B0503020204020204" charset="-122"/>
                <a:sym typeface="+mn-ea"/>
              </a:rPr>
              <a:t>《</a:t>
            </a:r>
            <a:r>
              <a:rPr lang="zh-CN" altLang="en-US" sz="2800" dirty="0">
                <a:latin typeface="微软雅黑" panose="020B0503020204020204" charset="-122"/>
                <a:ea typeface="微软雅黑" panose="020B0503020204020204" charset="-122"/>
                <a:cs typeface="微软雅黑" panose="020B0503020204020204" charset="-122"/>
                <a:sym typeface="+mn-ea"/>
              </a:rPr>
              <a:t>心理暗示力</a:t>
            </a:r>
            <a:r>
              <a:rPr lang="en-US" altLang="zh-CN" sz="2800" dirty="0">
                <a:latin typeface="微软雅黑" panose="020B0503020204020204" charset="-122"/>
                <a:ea typeface="微软雅黑" panose="020B0503020204020204" charset="-122"/>
                <a:cs typeface="微软雅黑" panose="020B0503020204020204" charset="-122"/>
                <a:sym typeface="+mn-ea"/>
              </a:rPr>
              <a:t>》</a:t>
            </a:r>
            <a:r>
              <a:rPr lang="zh-CN" altLang="en-US" sz="2800" dirty="0">
                <a:latin typeface="微软雅黑" panose="020B0503020204020204" charset="-122"/>
                <a:ea typeface="微软雅黑" panose="020B0503020204020204" charset="-122"/>
                <a:cs typeface="微软雅黑" panose="020B0503020204020204" charset="-122"/>
                <a:sym typeface="+mn-ea"/>
              </a:rPr>
              <a:t>里开展一个实验：</a:t>
            </a:r>
          </a:p>
        </p:txBody>
      </p:sp>
      <p:pic>
        <p:nvPicPr>
          <p:cNvPr id="7" name="图片 6">
            <a:extLst>
              <a:ext uri="{FF2B5EF4-FFF2-40B4-BE49-F238E27FC236}">
                <a16:creationId xmlns:a16="http://schemas.microsoft.com/office/drawing/2014/main" id="{E39BD795-300D-4574-9E45-7D6A26D454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7362" y="2243339"/>
            <a:ext cx="3697390" cy="2371322"/>
          </a:xfrm>
          <a:prstGeom prst="rect">
            <a:avLst/>
          </a:prstGeom>
        </p:spPr>
      </p:pic>
      <p:sp>
        <p:nvSpPr>
          <p:cNvPr id="12" name="箭头: 虚尾 11">
            <a:extLst>
              <a:ext uri="{FF2B5EF4-FFF2-40B4-BE49-F238E27FC236}">
                <a16:creationId xmlns:a16="http://schemas.microsoft.com/office/drawing/2014/main" id="{97A4B455-13AD-403E-B536-3FE0B6ED4ED5}"/>
              </a:ext>
            </a:extLst>
          </p:cNvPr>
          <p:cNvSpPr/>
          <p:nvPr/>
        </p:nvSpPr>
        <p:spPr>
          <a:xfrm>
            <a:off x="8368937" y="3161211"/>
            <a:ext cx="751927" cy="66185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6330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五边形 7"/>
          <p:cNvSpPr/>
          <p:nvPr/>
        </p:nvSpPr>
        <p:spPr>
          <a:xfrm>
            <a:off x="24765" y="333375"/>
            <a:ext cx="3271520" cy="706120"/>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人格的特点</a:t>
            </a:r>
            <a:endParaRPr lang="en-US" altLang="zh-CN" sz="3600" b="1" dirty="0"/>
          </a:p>
        </p:txBody>
      </p:sp>
      <p:pic>
        <p:nvPicPr>
          <p:cNvPr id="55" name="图片 54"/>
          <p:cNvPicPr>
            <a:picLocks noChangeAspect="1"/>
          </p:cNvPicPr>
          <p:nvPr/>
        </p:nvPicPr>
        <p:blipFill>
          <a:blip r:embed="rId2"/>
          <a:stretch>
            <a:fillRect/>
          </a:stretch>
        </p:blipFill>
        <p:spPr>
          <a:xfrm rot="10800000" flipV="1">
            <a:off x="10299077" y="4407772"/>
            <a:ext cx="1892923" cy="2450228"/>
          </a:xfrm>
          <a:prstGeom prst="rect">
            <a:avLst/>
          </a:prstGeom>
        </p:spPr>
      </p:pic>
      <p:sp>
        <p:nvSpPr>
          <p:cNvPr id="9" name="文本框 8">
            <a:extLst>
              <a:ext uri="{FF2B5EF4-FFF2-40B4-BE49-F238E27FC236}">
                <a16:creationId xmlns:a16="http://schemas.microsoft.com/office/drawing/2014/main" id="{113F4E12-E24D-48E6-9754-69F88197E0C6}"/>
              </a:ext>
            </a:extLst>
          </p:cNvPr>
          <p:cNvSpPr txBox="1"/>
          <p:nvPr/>
        </p:nvSpPr>
        <p:spPr>
          <a:xfrm>
            <a:off x="721977" y="2415092"/>
            <a:ext cx="3518626" cy="1955215"/>
          </a:xfrm>
          <a:prstGeom prst="rect">
            <a:avLst/>
          </a:prstGeom>
          <a:noFill/>
        </p:spPr>
        <p:txBody>
          <a:bodyPr wrap="square" rtlCol="0" anchor="t">
            <a:spAutoFit/>
          </a:bodyPr>
          <a:lstStyle/>
          <a:p>
            <a:pPr algn="just">
              <a:lnSpc>
                <a:spcPct val="150000"/>
              </a:lnSpc>
              <a:buClrTx/>
              <a:buSzTx/>
              <a:buFontTx/>
            </a:pPr>
            <a:r>
              <a:rPr lang="zh-CN" altLang="en-US" sz="2800" dirty="0">
                <a:latin typeface="微软雅黑" panose="020B0503020204020204" charset="-122"/>
                <a:ea typeface="微软雅黑" panose="020B0503020204020204" charset="-122"/>
                <a:cs typeface="微软雅黑" panose="020B0503020204020204" charset="-122"/>
                <a:sym typeface="+mn-ea"/>
              </a:rPr>
              <a:t>心理学家埃米尔</a:t>
            </a:r>
            <a:r>
              <a:rPr lang="en-US" altLang="zh-CN" sz="2800" dirty="0">
                <a:latin typeface="微软雅黑" panose="020B0503020204020204" charset="-122"/>
                <a:ea typeface="微软雅黑" panose="020B0503020204020204" charset="-122"/>
                <a:cs typeface="微软雅黑" panose="020B0503020204020204" charset="-122"/>
                <a:sym typeface="+mn-ea"/>
              </a:rPr>
              <a:t>·</a:t>
            </a:r>
            <a:r>
              <a:rPr lang="zh-CN" altLang="en-US" sz="2800" dirty="0">
                <a:latin typeface="微软雅黑" panose="020B0503020204020204" charset="-122"/>
                <a:ea typeface="微软雅黑" panose="020B0503020204020204" charset="-122"/>
                <a:cs typeface="微软雅黑" panose="020B0503020204020204" charset="-122"/>
                <a:sym typeface="+mn-ea"/>
              </a:rPr>
              <a:t>库埃在</a:t>
            </a:r>
            <a:r>
              <a:rPr lang="en-US" altLang="zh-CN" sz="2800" dirty="0">
                <a:latin typeface="微软雅黑" panose="020B0503020204020204" charset="-122"/>
                <a:ea typeface="微软雅黑" panose="020B0503020204020204" charset="-122"/>
                <a:cs typeface="微软雅黑" panose="020B0503020204020204" charset="-122"/>
                <a:sym typeface="+mn-ea"/>
              </a:rPr>
              <a:t>《</a:t>
            </a:r>
            <a:r>
              <a:rPr lang="zh-CN" altLang="en-US" sz="2800" dirty="0">
                <a:latin typeface="微软雅黑" panose="020B0503020204020204" charset="-122"/>
                <a:ea typeface="微软雅黑" panose="020B0503020204020204" charset="-122"/>
                <a:cs typeface="微软雅黑" panose="020B0503020204020204" charset="-122"/>
                <a:sym typeface="+mn-ea"/>
              </a:rPr>
              <a:t>心理暗示力</a:t>
            </a:r>
            <a:r>
              <a:rPr lang="en-US" altLang="zh-CN" sz="2800" dirty="0">
                <a:latin typeface="微软雅黑" panose="020B0503020204020204" charset="-122"/>
                <a:ea typeface="微软雅黑" panose="020B0503020204020204" charset="-122"/>
                <a:cs typeface="微软雅黑" panose="020B0503020204020204" charset="-122"/>
                <a:sym typeface="+mn-ea"/>
              </a:rPr>
              <a:t>》</a:t>
            </a:r>
            <a:r>
              <a:rPr lang="zh-CN" altLang="en-US" sz="2800" dirty="0">
                <a:latin typeface="微软雅黑" panose="020B0503020204020204" charset="-122"/>
                <a:ea typeface="微软雅黑" panose="020B0503020204020204" charset="-122"/>
                <a:cs typeface="微软雅黑" panose="020B0503020204020204" charset="-122"/>
                <a:sym typeface="+mn-ea"/>
              </a:rPr>
              <a:t>里开展一个实验：</a:t>
            </a:r>
          </a:p>
        </p:txBody>
      </p:sp>
      <p:pic>
        <p:nvPicPr>
          <p:cNvPr id="4" name="图片 3">
            <a:extLst>
              <a:ext uri="{FF2B5EF4-FFF2-40B4-BE49-F238E27FC236}">
                <a16:creationId xmlns:a16="http://schemas.microsoft.com/office/drawing/2014/main" id="{725AC459-48F8-42D3-8B1A-E21AC87117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0304" y="751823"/>
            <a:ext cx="3110000" cy="5120000"/>
          </a:xfrm>
          <a:prstGeom prst="rect">
            <a:avLst/>
          </a:prstGeom>
        </p:spPr>
      </p:pic>
      <p:pic>
        <p:nvPicPr>
          <p:cNvPr id="10" name="图片 9">
            <a:extLst>
              <a:ext uri="{FF2B5EF4-FFF2-40B4-BE49-F238E27FC236}">
                <a16:creationId xmlns:a16="http://schemas.microsoft.com/office/drawing/2014/main" id="{1E7BE1EE-4F06-4106-AC1D-3DBB904B330B}"/>
              </a:ext>
            </a:extLst>
          </p:cNvPr>
          <p:cNvPicPr>
            <a:picLocks noChangeAspect="1"/>
          </p:cNvPicPr>
          <p:nvPr/>
        </p:nvPicPr>
        <p:blipFill rotWithShape="1">
          <a:blip r:embed="rId4">
            <a:extLst>
              <a:ext uri="{28A0092B-C50C-407E-A947-70E740481C1C}">
                <a14:useLocalDpi xmlns:a14="http://schemas.microsoft.com/office/drawing/2010/main" val="0"/>
              </a:ext>
            </a:extLst>
          </a:blip>
          <a:srcRect l="52084" t="20444"/>
          <a:stretch/>
        </p:blipFill>
        <p:spPr>
          <a:xfrm>
            <a:off x="4927109" y="1809735"/>
            <a:ext cx="2535637" cy="3004176"/>
          </a:xfrm>
          <a:prstGeom prst="rect">
            <a:avLst/>
          </a:prstGeom>
        </p:spPr>
      </p:pic>
      <p:sp>
        <p:nvSpPr>
          <p:cNvPr id="13" name="箭头: 虚尾 12">
            <a:extLst>
              <a:ext uri="{FF2B5EF4-FFF2-40B4-BE49-F238E27FC236}">
                <a16:creationId xmlns:a16="http://schemas.microsoft.com/office/drawing/2014/main" id="{85EE1D8D-AB88-4BFF-87E9-33C226CEC620}"/>
              </a:ext>
            </a:extLst>
          </p:cNvPr>
          <p:cNvSpPr/>
          <p:nvPr/>
        </p:nvSpPr>
        <p:spPr>
          <a:xfrm>
            <a:off x="7698377" y="2915509"/>
            <a:ext cx="751927" cy="66185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4655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2"/>
          <a:stretch>
            <a:fillRect/>
          </a:stretch>
        </p:blipFill>
        <p:spPr>
          <a:xfrm rot="10800000" flipV="1">
            <a:off x="10299077" y="4407772"/>
            <a:ext cx="1892923" cy="2450228"/>
          </a:xfrm>
          <a:prstGeom prst="rect">
            <a:avLst/>
          </a:prstGeom>
        </p:spPr>
      </p:pic>
      <p:sp>
        <p:nvSpPr>
          <p:cNvPr id="8" name="五边形 7"/>
          <p:cNvSpPr/>
          <p:nvPr/>
        </p:nvSpPr>
        <p:spPr>
          <a:xfrm>
            <a:off x="24765" y="333375"/>
            <a:ext cx="3271520" cy="706120"/>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人格的特点</a:t>
            </a:r>
            <a:endParaRPr lang="en-US" altLang="zh-CN" sz="3600" b="1" dirty="0"/>
          </a:p>
        </p:txBody>
      </p:sp>
      <p:sp>
        <p:nvSpPr>
          <p:cNvPr id="18" name="文本框 17"/>
          <p:cNvSpPr txBox="1"/>
          <p:nvPr/>
        </p:nvSpPr>
        <p:spPr>
          <a:xfrm>
            <a:off x="708660" y="1039495"/>
            <a:ext cx="10804525" cy="3074047"/>
          </a:xfrm>
          <a:prstGeom prst="rect">
            <a:avLst/>
          </a:prstGeom>
          <a:noFill/>
        </p:spPr>
        <p:txBody>
          <a:bodyPr wrap="square" rtlCol="0" anchor="t">
            <a:spAutoFit/>
          </a:bodyPr>
          <a:lstStyle/>
          <a:p>
            <a:pPr algn="just">
              <a:lnSpc>
                <a:spcPct val="150000"/>
              </a:lnSpc>
              <a:buClrTx/>
              <a:buSzTx/>
              <a:buFontTx/>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sym typeface="+mn-ea"/>
              </a:rPr>
              <a:t>4</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sym typeface="+mn-ea"/>
              </a:rPr>
              <a:t>）相对稳定性</a:t>
            </a:r>
            <a:endParaRPr lang="zh-CN" altLang="en-US" sz="2800" dirty="0">
              <a:latin typeface="微软雅黑" panose="020B0503020204020204" charset="-122"/>
              <a:ea typeface="微软雅黑" panose="020B0503020204020204" charset="-122"/>
              <a:cs typeface="微软雅黑" panose="020B0503020204020204" charset="-122"/>
              <a:sym typeface="+mn-ea"/>
            </a:endParaRPr>
          </a:p>
          <a:p>
            <a:pPr marL="457200" indent="-457200" algn="just">
              <a:lnSpc>
                <a:spcPct val="150000"/>
              </a:lnSpc>
              <a:buFont typeface="Wingdings" panose="05000000000000000000" charset="0"/>
              <a:buChar char="Ø"/>
            </a:pPr>
            <a:r>
              <a:rPr lang="zh-CN" altLang="en-US" sz="2400" dirty="0">
                <a:latin typeface="微软雅黑" panose="020B0503020204020204" charset="-122"/>
                <a:ea typeface="微软雅黑" panose="020B0503020204020204" charset="-122"/>
                <a:cs typeface="微软雅黑" panose="020B0503020204020204" charset="-122"/>
                <a:sym typeface="+mn-ea"/>
              </a:rPr>
              <a:t>在人格的发展中，大约有</a:t>
            </a:r>
            <a:r>
              <a:rPr lang="en-US" altLang="zh-CN" sz="3200" dirty="0">
                <a:latin typeface="微软雅黑" panose="020B0503020204020204" charset="-122"/>
                <a:ea typeface="微软雅黑" panose="020B0503020204020204" charset="-122"/>
                <a:cs typeface="微软雅黑" panose="020B0503020204020204" charset="-122"/>
                <a:sym typeface="+mn-ea"/>
              </a:rPr>
              <a:t>40-50%</a:t>
            </a:r>
            <a:r>
              <a:rPr lang="zh-CN" altLang="en-US" sz="2400" dirty="0">
                <a:latin typeface="微软雅黑" panose="020B0503020204020204" charset="-122"/>
                <a:ea typeface="微软雅黑" panose="020B0503020204020204" charset="-122"/>
                <a:cs typeface="微软雅黑" panose="020B0503020204020204" charset="-122"/>
                <a:sym typeface="+mn-ea"/>
              </a:rPr>
              <a:t>的变异可以归因于生物学因素（</a:t>
            </a:r>
            <a:r>
              <a:rPr lang="en-US" altLang="zh-CN" sz="2400" dirty="0">
                <a:latin typeface="微软雅黑" panose="020B0503020204020204" charset="-122"/>
                <a:ea typeface="微软雅黑" panose="020B0503020204020204" charset="-122"/>
                <a:cs typeface="微软雅黑" panose="020B0503020204020204" charset="-122"/>
                <a:sym typeface="+mn-ea"/>
              </a:rPr>
              <a:t>Dahl,2014)</a:t>
            </a:r>
            <a:r>
              <a:rPr lang="zh-CN" altLang="en-US" sz="2400" dirty="0">
                <a:latin typeface="微软雅黑" panose="020B0503020204020204" charset="-122"/>
                <a:ea typeface="微软雅黑" panose="020B0503020204020204" charset="-122"/>
                <a:cs typeface="微软雅黑" panose="020B0503020204020204" charset="-122"/>
                <a:sym typeface="+mn-ea"/>
              </a:rPr>
              <a:t>。也就是说，遗传因素决定了人格具有稳定性，表现为跨时间的一致性和跨情境的一致性；</a:t>
            </a:r>
            <a:endParaRPr lang="en-US" altLang="zh-CN" sz="2400" dirty="0">
              <a:latin typeface="微软雅黑" panose="020B0503020204020204" charset="-122"/>
              <a:ea typeface="微软雅黑" panose="020B0503020204020204" charset="-122"/>
              <a:cs typeface="微软雅黑" panose="020B0503020204020204" charset="-122"/>
              <a:sym typeface="+mn-ea"/>
            </a:endParaRPr>
          </a:p>
          <a:p>
            <a:pPr marL="457200" indent="-457200" algn="just">
              <a:lnSpc>
                <a:spcPct val="150000"/>
              </a:lnSpc>
              <a:buClrTx/>
              <a:buSzTx/>
              <a:buFont typeface="Wingdings" panose="05000000000000000000" charset="0"/>
              <a:buChar char="Ø"/>
            </a:pPr>
            <a:endParaRPr lang="en-US" altLang="zh-CN" sz="2400" dirty="0">
              <a:latin typeface="微软雅黑" panose="020B0503020204020204" charset="-122"/>
              <a:ea typeface="微软雅黑" panose="020B0503020204020204" charset="-122"/>
              <a:cs typeface="微软雅黑" panose="020B0503020204020204" charset="-122"/>
              <a:sym typeface="+mn-ea"/>
            </a:endParaRPr>
          </a:p>
        </p:txBody>
      </p:sp>
    </p:spTree>
    <p:extLst>
      <p:ext uri="{BB962C8B-B14F-4D97-AF65-F5344CB8AC3E}">
        <p14:creationId xmlns:p14="http://schemas.microsoft.com/office/powerpoint/2010/main" val="419050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 calcmode="lin" valueType="num">
                                      <p:cBhvr additive="base">
                                        <p:cTn id="7" dur="5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3.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2244</TotalTime>
  <Words>2360</Words>
  <Application>Microsoft Office PowerPoint</Application>
  <PresentationFormat>宽屏</PresentationFormat>
  <Paragraphs>227</Paragraphs>
  <Slides>32</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等线</vt:lpstr>
      <vt:lpstr>等线 Light</vt:lpstr>
      <vt:lpstr>方正行楷繁体</vt:lpstr>
      <vt:lpstr>黑体</vt:lpstr>
      <vt:lpstr>楷体</vt:lpstr>
      <vt:lpstr>微软雅黑</vt:lpstr>
      <vt:lpstr>Arial</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不良的人格特征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一棵树 陈</cp:lastModifiedBy>
  <cp:revision>205</cp:revision>
  <dcterms:created xsi:type="dcterms:W3CDTF">2019-06-19T02:08:00Z</dcterms:created>
  <dcterms:modified xsi:type="dcterms:W3CDTF">2023-10-23T02:54:36Z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