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3" r:id="rId2"/>
  </p:sldMasterIdLst>
  <p:notesMasterIdLst>
    <p:notesMasterId r:id="rId76"/>
  </p:notesMasterIdLst>
  <p:sldIdLst>
    <p:sldId id="366" r:id="rId3"/>
    <p:sldId id="412" r:id="rId4"/>
    <p:sldId id="368" r:id="rId5"/>
    <p:sldId id="416" r:id="rId6"/>
    <p:sldId id="414" r:id="rId7"/>
    <p:sldId id="439" r:id="rId8"/>
    <p:sldId id="422" r:id="rId9"/>
    <p:sldId id="418" r:id="rId10"/>
    <p:sldId id="425" r:id="rId11"/>
    <p:sldId id="419" r:id="rId12"/>
    <p:sldId id="440" r:id="rId13"/>
    <p:sldId id="441" r:id="rId14"/>
    <p:sldId id="442" r:id="rId15"/>
    <p:sldId id="443" r:id="rId16"/>
    <p:sldId id="423" r:id="rId17"/>
    <p:sldId id="426" r:id="rId18"/>
    <p:sldId id="427" r:id="rId19"/>
    <p:sldId id="291" r:id="rId20"/>
    <p:sldId id="314" r:id="rId21"/>
    <p:sldId id="296" r:id="rId22"/>
    <p:sldId id="298" r:id="rId23"/>
    <p:sldId id="299" r:id="rId24"/>
    <p:sldId id="301" r:id="rId25"/>
    <p:sldId id="303" r:id="rId26"/>
    <p:sldId id="396" r:id="rId27"/>
    <p:sldId id="306" r:id="rId28"/>
    <p:sldId id="316" r:id="rId29"/>
    <p:sldId id="307" r:id="rId30"/>
    <p:sldId id="311" r:id="rId31"/>
    <p:sldId id="436" r:id="rId32"/>
    <p:sldId id="437" r:id="rId33"/>
    <p:sldId id="455" r:id="rId34"/>
    <p:sldId id="438" r:id="rId35"/>
    <p:sldId id="335" r:id="rId36"/>
    <p:sldId id="428" r:id="rId37"/>
    <p:sldId id="444" r:id="rId38"/>
    <p:sldId id="445" r:id="rId39"/>
    <p:sldId id="446" r:id="rId40"/>
    <p:sldId id="447" r:id="rId41"/>
    <p:sldId id="429" r:id="rId42"/>
    <p:sldId id="453" r:id="rId43"/>
    <p:sldId id="449" r:id="rId44"/>
    <p:sldId id="450" r:id="rId45"/>
    <p:sldId id="451" r:id="rId46"/>
    <p:sldId id="452" r:id="rId47"/>
    <p:sldId id="431" r:id="rId48"/>
    <p:sldId id="337" r:id="rId49"/>
    <p:sldId id="338" r:id="rId50"/>
    <p:sldId id="456" r:id="rId51"/>
    <p:sldId id="458" r:id="rId52"/>
    <p:sldId id="459" r:id="rId53"/>
    <p:sldId id="460" r:id="rId54"/>
    <p:sldId id="461" r:id="rId55"/>
    <p:sldId id="462" r:id="rId56"/>
    <p:sldId id="471" r:id="rId57"/>
    <p:sldId id="463" r:id="rId58"/>
    <p:sldId id="473" r:id="rId59"/>
    <p:sldId id="464" r:id="rId60"/>
    <p:sldId id="465" r:id="rId61"/>
    <p:sldId id="466" r:id="rId62"/>
    <p:sldId id="467" r:id="rId63"/>
    <p:sldId id="348" r:id="rId64"/>
    <p:sldId id="470" r:id="rId65"/>
    <p:sldId id="346" r:id="rId66"/>
    <p:sldId id="404" r:id="rId67"/>
    <p:sldId id="410" r:id="rId68"/>
    <p:sldId id="405" r:id="rId69"/>
    <p:sldId id="415" r:id="rId70"/>
    <p:sldId id="353" r:id="rId71"/>
    <p:sldId id="364" r:id="rId72"/>
    <p:sldId id="472" r:id="rId73"/>
    <p:sldId id="355" r:id="rId74"/>
    <p:sldId id="356" r:id="rId75"/>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9F5"/>
    <a:srgbClr val="FF0000"/>
    <a:srgbClr val="FFFFD1"/>
    <a:srgbClr val="000099"/>
    <a:srgbClr val="660066"/>
    <a:srgbClr val="FF9999"/>
    <a:srgbClr val="FF33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39" autoAdjust="0"/>
    <p:restoredTop sz="78667" autoAdjust="0"/>
  </p:normalViewPr>
  <p:slideViewPr>
    <p:cSldViewPr snapToGrid="0">
      <p:cViewPr>
        <p:scale>
          <a:sx n="70" d="100"/>
          <a:sy n="70" d="100"/>
        </p:scale>
        <p:origin x="-11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2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2" Type="http://schemas.openxmlformats.org/officeDocument/2006/relationships/oleObject" Target="file:///F:\&#26085;&#24120;&#25945;&#23398;&#25991;&#20214;\&#26412;&#31185;&#35745;&#31639;&#26426;&#24212;&#29992;\2012&#32423;&#20116;&#24180;&#21046;\&#35838;&#26412;&#32032;&#26448;\Execl_Access\&#36755;&#20837;&#19982;&#32534;&#36753;.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zh-CN" altLang="en-US"/>
              <a:t>部分学生成绩图</a:t>
            </a:r>
          </a:p>
        </c:rich>
      </c:tx>
      <c:overlay val="0"/>
    </c:title>
    <c:autoTitleDeleted val="0"/>
    <c:plotArea>
      <c:layout/>
      <c:barChart>
        <c:barDir val="col"/>
        <c:grouping val="clustered"/>
        <c:varyColors val="0"/>
        <c:ser>
          <c:idx val="0"/>
          <c:order val="0"/>
          <c:tx>
            <c:strRef>
              <c:f>第一学期!$C$2</c:f>
              <c:strCache>
                <c:ptCount val="1"/>
                <c:pt idx="0">
                  <c:v>方帆</c:v>
                </c:pt>
              </c:strCache>
            </c:strRef>
          </c:tx>
          <c:invertIfNegative val="0"/>
          <c:cat>
            <c:strRef>
              <c:f>第一学期!$E$1:$G$1</c:f>
              <c:strCache>
                <c:ptCount val="3"/>
                <c:pt idx="0">
                  <c:v>英语</c:v>
                </c:pt>
                <c:pt idx="1">
                  <c:v>解剖</c:v>
                </c:pt>
                <c:pt idx="2">
                  <c:v>病理</c:v>
                </c:pt>
              </c:strCache>
            </c:strRef>
          </c:cat>
          <c:val>
            <c:numRef>
              <c:f>第一学期!$E$2:$G$2</c:f>
              <c:numCache>
                <c:formatCode>General</c:formatCode>
                <c:ptCount val="3"/>
                <c:pt idx="0">
                  <c:v>90</c:v>
                </c:pt>
                <c:pt idx="1">
                  <c:v>93</c:v>
                </c:pt>
                <c:pt idx="2">
                  <c:v>78</c:v>
                </c:pt>
              </c:numCache>
            </c:numRef>
          </c:val>
        </c:ser>
        <c:ser>
          <c:idx val="1"/>
          <c:order val="1"/>
          <c:tx>
            <c:strRef>
              <c:f>第一学期!$C$3</c:f>
              <c:strCache>
                <c:ptCount val="1"/>
                <c:pt idx="0">
                  <c:v>李禾</c:v>
                </c:pt>
              </c:strCache>
            </c:strRef>
          </c:tx>
          <c:invertIfNegative val="0"/>
          <c:cat>
            <c:strRef>
              <c:f>第一学期!$E$1:$G$1</c:f>
              <c:strCache>
                <c:ptCount val="3"/>
                <c:pt idx="0">
                  <c:v>英语</c:v>
                </c:pt>
                <c:pt idx="1">
                  <c:v>解剖</c:v>
                </c:pt>
                <c:pt idx="2">
                  <c:v>病理</c:v>
                </c:pt>
              </c:strCache>
            </c:strRef>
          </c:cat>
          <c:val>
            <c:numRef>
              <c:f>第一学期!$E$3:$G$3</c:f>
              <c:numCache>
                <c:formatCode>General</c:formatCode>
                <c:ptCount val="3"/>
                <c:pt idx="0">
                  <c:v>70</c:v>
                </c:pt>
                <c:pt idx="1">
                  <c:v>75</c:v>
                </c:pt>
                <c:pt idx="2">
                  <c:v>79</c:v>
                </c:pt>
              </c:numCache>
            </c:numRef>
          </c:val>
        </c:ser>
        <c:ser>
          <c:idx val="2"/>
          <c:order val="2"/>
          <c:tx>
            <c:strRef>
              <c:f>第一学期!$C$4</c:f>
              <c:strCache>
                <c:ptCount val="1"/>
                <c:pt idx="0">
                  <c:v>李力</c:v>
                </c:pt>
              </c:strCache>
            </c:strRef>
          </c:tx>
          <c:invertIfNegative val="0"/>
          <c:cat>
            <c:strRef>
              <c:f>第一学期!$E$1:$G$1</c:f>
              <c:strCache>
                <c:ptCount val="3"/>
                <c:pt idx="0">
                  <c:v>英语</c:v>
                </c:pt>
                <c:pt idx="1">
                  <c:v>解剖</c:v>
                </c:pt>
                <c:pt idx="2">
                  <c:v>病理</c:v>
                </c:pt>
              </c:strCache>
            </c:strRef>
          </c:cat>
          <c:val>
            <c:numRef>
              <c:f>第一学期!$E$4:$G$4</c:f>
              <c:numCache>
                <c:formatCode>General</c:formatCode>
                <c:ptCount val="3"/>
                <c:pt idx="0">
                  <c:v>88</c:v>
                </c:pt>
                <c:pt idx="1">
                  <c:v>82</c:v>
                </c:pt>
                <c:pt idx="2">
                  <c:v>90</c:v>
                </c:pt>
              </c:numCache>
            </c:numRef>
          </c:val>
        </c:ser>
        <c:dLbls>
          <c:showLegendKey val="0"/>
          <c:showVal val="0"/>
          <c:showCatName val="0"/>
          <c:showSerName val="0"/>
          <c:showPercent val="0"/>
          <c:showBubbleSize val="0"/>
        </c:dLbls>
        <c:gapWidth val="150"/>
        <c:axId val="163954048"/>
        <c:axId val="164959360"/>
      </c:barChart>
      <c:catAx>
        <c:axId val="163954048"/>
        <c:scaling>
          <c:orientation val="minMax"/>
        </c:scaling>
        <c:delete val="0"/>
        <c:axPos val="b"/>
        <c:majorTickMark val="none"/>
        <c:minorTickMark val="none"/>
        <c:tickLblPos val="nextTo"/>
        <c:crossAx val="164959360"/>
        <c:crosses val="autoZero"/>
        <c:auto val="1"/>
        <c:lblAlgn val="ctr"/>
        <c:lblOffset val="100"/>
        <c:noMultiLvlLbl val="0"/>
      </c:catAx>
      <c:valAx>
        <c:axId val="164959360"/>
        <c:scaling>
          <c:orientation val="minMax"/>
        </c:scaling>
        <c:delete val="0"/>
        <c:axPos val="l"/>
        <c:majorGridlines/>
        <c:numFmt formatCode="General" sourceLinked="1"/>
        <c:majorTickMark val="none"/>
        <c:minorTickMark val="none"/>
        <c:tickLblPos val="nextTo"/>
        <c:crossAx val="163954048"/>
        <c:crosses val="autoZero"/>
        <c:crossBetween val="between"/>
      </c:valAx>
    </c:plotArea>
    <c:legend>
      <c:legendPos val="r"/>
      <c:overlay val="0"/>
    </c:legend>
    <c:plotVisOnly val="1"/>
    <c:dispBlanksAs val="gap"/>
    <c:showDLblsOverMax val="0"/>
  </c:chart>
  <c:spPr>
    <a:solidFill>
      <a:srgbClr val="FFFFD1"/>
    </a:solidFill>
    <a:ln w="25400" cmpd="dbl">
      <a:solidFill>
        <a:schemeClr val="accent1"/>
      </a:solidFill>
    </a:ln>
  </c:spPr>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21F3578-6F94-47D7-A350-9B26D590A53C}" type="slidenum">
              <a:rPr lang="en-US" altLang="zh-CN"/>
              <a:pPr>
                <a:defRPr/>
              </a:pPr>
              <a:t>‹#›</a:t>
            </a:fld>
            <a:endParaRPr lang="en-US" altLang="zh-CN"/>
          </a:p>
        </p:txBody>
      </p:sp>
    </p:spTree>
    <p:extLst>
      <p:ext uri="{BB962C8B-B14F-4D97-AF65-F5344CB8AC3E}">
        <p14:creationId xmlns:p14="http://schemas.microsoft.com/office/powerpoint/2010/main" val="2081694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346A60A-EE92-4BE3-BC6A-93F6F92E10BC}" type="slidenum">
              <a:rPr lang="en-US" altLang="zh-CN" sz="1200" smtClean="0"/>
              <a:pPr eaLnBrk="1" hangingPunct="1"/>
              <a:t>2</a:t>
            </a:fld>
            <a:endParaRPr lang="en-US" altLang="zh-CN"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61C1241-F9EB-4AD5-992F-D0A0120CFFE7}" type="slidenum">
              <a:rPr lang="en-US" altLang="zh-CN" sz="1200" smtClean="0"/>
              <a:pPr eaLnBrk="1" hangingPunct="1"/>
              <a:t>15</a:t>
            </a:fld>
            <a:endParaRPr lang="en-US" altLang="zh-CN" sz="1200" smtClean="0"/>
          </a:p>
        </p:txBody>
      </p:sp>
      <p:sp>
        <p:nvSpPr>
          <p:cNvPr id="7577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578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CAE16B9-7C35-432B-8E87-CF103C7E5639}" type="slidenum">
              <a:rPr lang="en-US" altLang="zh-CN" sz="1200" smtClean="0"/>
              <a:pPr eaLnBrk="1" hangingPunct="1"/>
              <a:t>16</a:t>
            </a:fld>
            <a:endParaRPr lang="en-US" altLang="zh-CN" sz="1200" smtClean="0"/>
          </a:p>
        </p:txBody>
      </p:sp>
      <p:sp>
        <p:nvSpPr>
          <p:cNvPr id="8397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B96B6B-E6FB-473F-B13B-F8C89DF2E5EB}" type="slidenum">
              <a:rPr lang="en-US" altLang="zh-CN" sz="1200" smtClean="0"/>
              <a:pPr eaLnBrk="1" hangingPunct="1"/>
              <a:t>17</a:t>
            </a:fld>
            <a:endParaRPr lang="en-US" altLang="zh-CN" sz="1200" smtClean="0"/>
          </a:p>
        </p:txBody>
      </p:sp>
      <p:sp>
        <p:nvSpPr>
          <p:cNvPr id="8499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07215C9-FBE8-4221-B4CB-7B3AB7BB2539}" type="slidenum">
              <a:rPr lang="en-US" altLang="zh-CN" sz="1200" smtClean="0"/>
              <a:pPr eaLnBrk="1" hangingPunct="1"/>
              <a:t>18</a:t>
            </a:fld>
            <a:endParaRPr lang="en-US" altLang="zh-CN" sz="1200" smtClean="0"/>
          </a:p>
        </p:txBody>
      </p:sp>
      <p:sp>
        <p:nvSpPr>
          <p:cNvPr id="8601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9367749-04C3-477B-8B57-FE164BCAB6A7}" type="slidenum">
              <a:rPr lang="en-US" altLang="zh-CN" sz="1200" smtClean="0"/>
              <a:pPr eaLnBrk="1" hangingPunct="1"/>
              <a:t>19</a:t>
            </a:fld>
            <a:endParaRPr lang="en-US" altLang="zh-CN" sz="1200" smtClean="0"/>
          </a:p>
        </p:txBody>
      </p:sp>
      <p:sp>
        <p:nvSpPr>
          <p:cNvPr id="8704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5797C6-A10D-45C2-A400-75DBC24C1DFE}" type="slidenum">
              <a:rPr lang="en-US" altLang="zh-CN" sz="1200" smtClean="0"/>
              <a:pPr eaLnBrk="1" hangingPunct="1"/>
              <a:t>20</a:t>
            </a:fld>
            <a:endParaRPr lang="en-US" altLang="zh-CN" sz="1200" smtClean="0"/>
          </a:p>
        </p:txBody>
      </p:sp>
      <p:sp>
        <p:nvSpPr>
          <p:cNvPr id="8806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16E038E-064B-441C-B373-983F860FC20B}" type="slidenum">
              <a:rPr lang="en-US" altLang="zh-CN" sz="1200" smtClean="0"/>
              <a:pPr eaLnBrk="1" hangingPunct="1"/>
              <a:t>21</a:t>
            </a:fld>
            <a:endParaRPr lang="en-US" altLang="zh-CN" sz="1200" smtClean="0"/>
          </a:p>
        </p:txBody>
      </p:sp>
      <p:sp>
        <p:nvSpPr>
          <p:cNvPr id="8909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4F31D0-E1C0-4F90-A8AC-6FCF8BA93E20}" type="slidenum">
              <a:rPr lang="en-US" altLang="zh-CN" sz="1200" smtClean="0"/>
              <a:pPr eaLnBrk="1" hangingPunct="1"/>
              <a:t>22</a:t>
            </a:fld>
            <a:endParaRPr lang="en-US" altLang="zh-CN" sz="1200" smtClean="0"/>
          </a:p>
        </p:txBody>
      </p:sp>
      <p:sp>
        <p:nvSpPr>
          <p:cNvPr id="9011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011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4D0C0FF-D2FB-4AC5-BCFB-074A39E49BCB}" type="slidenum">
              <a:rPr lang="en-US" altLang="zh-CN" sz="1200" smtClean="0"/>
              <a:pPr eaLnBrk="1" hangingPunct="1"/>
              <a:t>23</a:t>
            </a:fld>
            <a:endParaRPr lang="en-US" altLang="zh-CN" sz="1200" smtClean="0"/>
          </a:p>
        </p:txBody>
      </p:sp>
      <p:sp>
        <p:nvSpPr>
          <p:cNvPr id="9113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893C3A3-EB1D-4059-9A75-AAE0F6997C26}" type="slidenum">
              <a:rPr lang="en-US" altLang="zh-CN" sz="1200" smtClean="0"/>
              <a:pPr eaLnBrk="1" hangingPunct="1"/>
              <a:t>24</a:t>
            </a:fld>
            <a:endParaRPr lang="en-US" altLang="zh-CN" sz="1200" smtClean="0"/>
          </a:p>
        </p:txBody>
      </p:sp>
      <p:sp>
        <p:nvSpPr>
          <p:cNvPr id="9216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lgn="l" eaLnBrk="1" hangingPunct="1">
              <a:lnSpc>
                <a:spcPct val="90000"/>
              </a:lnSpc>
              <a:defRPr/>
            </a:pPr>
            <a:r>
              <a:rPr lang="en-US" altLang="zh-CN" dirty="0" smtClean="0">
                <a:latin typeface="Times New Roman" pitchFamily="18" charset="0"/>
                <a:ea typeface="宋体" pitchFamily="2" charset="-122"/>
              </a:rPr>
              <a:t>Excel</a:t>
            </a:r>
            <a:r>
              <a:rPr lang="zh-CN" altLang="en-US" dirty="0" smtClean="0">
                <a:latin typeface="Times New Roman" pitchFamily="18" charset="0"/>
                <a:ea typeface="宋体" pitchFamily="2" charset="-122"/>
              </a:rPr>
              <a:t>专有的选项卡“数据</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、“公式”</a:t>
            </a:r>
            <a:endParaRPr lang="en-US" altLang="zh-CN" dirty="0" smtClean="0">
              <a:latin typeface="Times New Roman" pitchFamily="18" charset="0"/>
              <a:ea typeface="宋体" pitchFamily="2" charset="-122"/>
            </a:endParaRPr>
          </a:p>
          <a:p>
            <a:pPr lvl="2" algn="l" eaLnBrk="1" hangingPunct="1">
              <a:lnSpc>
                <a:spcPct val="90000"/>
              </a:lnSpc>
              <a:defRPr/>
            </a:pPr>
            <a:r>
              <a:rPr lang="en-US" altLang="zh-CN" dirty="0" smtClean="0">
                <a:latin typeface="Times New Roman" pitchFamily="18" charset="0"/>
                <a:ea typeface="宋体" pitchFamily="2" charset="-122"/>
              </a:rPr>
              <a:t>Excel</a:t>
            </a:r>
            <a:r>
              <a:rPr lang="zh-CN" altLang="en-US" dirty="0" smtClean="0">
                <a:latin typeface="Times New Roman" pitchFamily="18" charset="0"/>
                <a:ea typeface="宋体" pitchFamily="2" charset="-122"/>
              </a:rPr>
              <a:t>专有的“插入”选项卡的“图表”组、数据透视表 </a:t>
            </a:r>
            <a:endParaRPr lang="zh-CN" altLang="en-US" dirty="0" smtClean="0">
              <a:latin typeface="Times New Roman" pitchFamily="18" charset="0"/>
              <a:ea typeface="宋体" pitchFamily="2" charset="-122"/>
              <a:sym typeface="Wingdings" pitchFamily="2" charset="2"/>
            </a:endParaRPr>
          </a:p>
          <a:p>
            <a:endParaRPr lang="zh-CN" altLang="en-US" dirty="0"/>
          </a:p>
        </p:txBody>
      </p:sp>
      <p:sp>
        <p:nvSpPr>
          <p:cNvPr id="4" name="灯片编号占位符 3"/>
          <p:cNvSpPr>
            <a:spLocks noGrp="1"/>
          </p:cNvSpPr>
          <p:nvPr>
            <p:ph type="sldNum" sz="quarter" idx="10"/>
          </p:nvPr>
        </p:nvSpPr>
        <p:spPr/>
        <p:txBody>
          <a:bodyPr/>
          <a:lstStyle/>
          <a:p>
            <a:pPr>
              <a:defRPr/>
            </a:pPr>
            <a:fld id="{221F3578-6F94-47D7-A350-9B26D590A53C}" type="slidenum">
              <a:rPr lang="en-US" altLang="zh-CN" smtClean="0"/>
              <a:pPr>
                <a:defRPr/>
              </a:pPr>
              <a:t>3</a:t>
            </a:fld>
            <a:endParaRPr lang="en-US" altLang="zh-CN"/>
          </a:p>
        </p:txBody>
      </p:sp>
    </p:spTree>
    <p:extLst>
      <p:ext uri="{BB962C8B-B14F-4D97-AF65-F5344CB8AC3E}">
        <p14:creationId xmlns:p14="http://schemas.microsoft.com/office/powerpoint/2010/main" val="893739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351A7E3-81CF-4ED3-ACBC-A73475120301}" type="slidenum">
              <a:rPr lang="en-US" altLang="zh-CN" sz="1200" smtClean="0"/>
              <a:pPr eaLnBrk="1" hangingPunct="1"/>
              <a:t>25</a:t>
            </a:fld>
            <a:endParaRPr lang="en-US" altLang="zh-CN" sz="1200" smtClean="0"/>
          </a:p>
        </p:txBody>
      </p:sp>
      <p:sp>
        <p:nvSpPr>
          <p:cNvPr id="9318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461DC40-B8AB-434F-94B6-D5C5C6380A02}" type="slidenum">
              <a:rPr lang="en-US" altLang="zh-CN" sz="1200" smtClean="0"/>
              <a:pPr eaLnBrk="1" hangingPunct="1"/>
              <a:t>26</a:t>
            </a:fld>
            <a:endParaRPr lang="en-US" altLang="zh-CN" sz="1200" smtClean="0"/>
          </a:p>
        </p:txBody>
      </p:sp>
      <p:sp>
        <p:nvSpPr>
          <p:cNvPr id="9421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01B870-DDCC-4D60-848B-17C3BB46D3C3}" type="slidenum">
              <a:rPr lang="en-US" altLang="zh-CN" sz="1200" smtClean="0"/>
              <a:pPr eaLnBrk="1" hangingPunct="1"/>
              <a:t>27</a:t>
            </a:fld>
            <a:endParaRPr lang="en-US" altLang="zh-CN" sz="1200" smtClean="0"/>
          </a:p>
        </p:txBody>
      </p:sp>
      <p:sp>
        <p:nvSpPr>
          <p:cNvPr id="9523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432BE56-2A03-423B-BC1B-0841759A1933}" type="slidenum">
              <a:rPr lang="en-US" altLang="zh-CN" sz="1200" smtClean="0"/>
              <a:pPr eaLnBrk="1" hangingPunct="1"/>
              <a:t>28</a:t>
            </a:fld>
            <a:endParaRPr lang="en-US" altLang="zh-CN" sz="1200" smtClean="0"/>
          </a:p>
        </p:txBody>
      </p:sp>
      <p:sp>
        <p:nvSpPr>
          <p:cNvPr id="9625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E35584-44B0-41F8-8646-22D396107022}" type="slidenum">
              <a:rPr lang="en-US" altLang="zh-CN" sz="1200" smtClean="0"/>
              <a:pPr eaLnBrk="1" hangingPunct="1"/>
              <a:t>29</a:t>
            </a:fld>
            <a:endParaRPr lang="en-US" altLang="zh-CN" sz="1200" smtClean="0"/>
          </a:p>
        </p:txBody>
      </p:sp>
      <p:sp>
        <p:nvSpPr>
          <p:cNvPr id="9728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2131057-76FE-42DD-9360-7909A73A97BD}" type="slidenum">
              <a:rPr lang="en-US" altLang="zh-CN" sz="1200" smtClean="0"/>
              <a:pPr eaLnBrk="1" hangingPunct="1"/>
              <a:t>30</a:t>
            </a:fld>
            <a:endParaRPr lang="en-US" altLang="zh-CN" sz="1200" smtClean="0"/>
          </a:p>
        </p:txBody>
      </p:sp>
      <p:sp>
        <p:nvSpPr>
          <p:cNvPr id="12185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2186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F0E8CE-1395-4DAC-8BA2-5511A41673EB}" type="slidenum">
              <a:rPr lang="en-US" altLang="zh-CN" sz="1200" smtClean="0"/>
              <a:pPr eaLnBrk="1" hangingPunct="1"/>
              <a:t>31</a:t>
            </a:fld>
            <a:endParaRPr lang="en-US" altLang="zh-CN" sz="1200" smtClean="0"/>
          </a:p>
        </p:txBody>
      </p:sp>
      <p:sp>
        <p:nvSpPr>
          <p:cNvPr id="12288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zh-CN" altLang="en-US" sz="2400" b="1" dirty="0" smtClean="0">
                <a:ea typeface="楷体_GB2312" pitchFamily="49" charset="-122"/>
              </a:rPr>
              <a:t>当打印的页数超过一页时，若要想标题出现在每一页上，可以在</a:t>
            </a:r>
            <a:r>
              <a:rPr lang="zh-CN" altLang="en-US" sz="2400" b="1" dirty="0" smtClean="0">
                <a:latin typeface="Arial" charset="0"/>
                <a:ea typeface="楷体_GB2312" pitchFamily="49" charset="-122"/>
              </a:rPr>
              <a:t>“</a:t>
            </a:r>
            <a:r>
              <a:rPr lang="zh-CN" altLang="en-US" sz="2400" b="1" dirty="0" smtClean="0">
                <a:ea typeface="楷体_GB2312" pitchFamily="49" charset="-122"/>
              </a:rPr>
              <a:t>打印标题</a:t>
            </a:r>
            <a:r>
              <a:rPr lang="zh-CN" altLang="en-US" sz="2400" b="1" dirty="0" smtClean="0">
                <a:latin typeface="Arial" charset="0"/>
                <a:ea typeface="楷体_GB2312" pitchFamily="49" charset="-122"/>
              </a:rPr>
              <a:t>”</a:t>
            </a:r>
            <a:r>
              <a:rPr lang="zh-CN" altLang="en-US" sz="2400" b="1" dirty="0" smtClean="0">
                <a:ea typeface="楷体_GB2312" pitchFamily="49" charset="-122"/>
              </a:rPr>
              <a:t>组的</a:t>
            </a:r>
            <a:r>
              <a:rPr lang="zh-CN" altLang="en-US" sz="2400" b="1" dirty="0" smtClean="0">
                <a:latin typeface="Arial" charset="0"/>
                <a:ea typeface="楷体_GB2312" pitchFamily="49" charset="-122"/>
              </a:rPr>
              <a:t>“</a:t>
            </a:r>
            <a:r>
              <a:rPr lang="zh-CN" altLang="en-US" sz="2400" b="1" dirty="0" smtClean="0">
                <a:ea typeface="楷体_GB2312" pitchFamily="49" charset="-122"/>
              </a:rPr>
              <a:t>顶端标题行</a:t>
            </a:r>
            <a:r>
              <a:rPr lang="zh-CN" altLang="en-US" sz="2400" b="1" dirty="0" smtClean="0">
                <a:latin typeface="Arial" charset="0"/>
                <a:ea typeface="楷体_GB2312" pitchFamily="49" charset="-122"/>
              </a:rPr>
              <a:t>”</a:t>
            </a:r>
            <a:r>
              <a:rPr lang="zh-CN" altLang="en-US" sz="2400" b="1" dirty="0" smtClean="0">
                <a:ea typeface="楷体_GB2312" pitchFamily="49" charset="-122"/>
              </a:rPr>
              <a:t>、</a:t>
            </a:r>
            <a:r>
              <a:rPr lang="zh-CN" altLang="en-US" sz="2400" b="1" dirty="0" smtClean="0">
                <a:latin typeface="Arial" charset="0"/>
                <a:ea typeface="楷体_GB2312" pitchFamily="49" charset="-122"/>
              </a:rPr>
              <a:t>“</a:t>
            </a:r>
            <a:r>
              <a:rPr lang="zh-CN" altLang="en-US" sz="2400" b="1" dirty="0" smtClean="0">
                <a:ea typeface="楷体_GB2312" pitchFamily="49" charset="-122"/>
              </a:rPr>
              <a:t>左端标题行</a:t>
            </a:r>
            <a:r>
              <a:rPr lang="zh-CN" altLang="en-US" sz="2400" b="1" dirty="0" smtClean="0">
                <a:latin typeface="Arial" charset="0"/>
                <a:ea typeface="楷体_GB2312" pitchFamily="49" charset="-122"/>
              </a:rPr>
              <a:t>”</a:t>
            </a:r>
            <a:r>
              <a:rPr lang="zh-CN" altLang="en-US" sz="2400" b="1" dirty="0" smtClean="0">
                <a:ea typeface="楷体_GB2312" pitchFamily="49" charset="-122"/>
              </a:rPr>
              <a:t>中分别</a:t>
            </a:r>
            <a:r>
              <a:rPr lang="zh-CN" altLang="en-US" sz="2400" b="1" baseline="0" dirty="0" smtClean="0">
                <a:ea typeface="楷体_GB2312" pitchFamily="49" charset="-122"/>
              </a:rPr>
              <a:t>选择</a:t>
            </a:r>
            <a:r>
              <a:rPr lang="zh-CN" altLang="en-US" sz="2400" b="1" dirty="0" smtClean="0">
                <a:ea typeface="楷体_GB2312" pitchFamily="49" charset="-122"/>
              </a:rPr>
              <a:t>标题区域</a:t>
            </a:r>
          </a:p>
          <a:p>
            <a:pPr eaLnBrk="1" hangingPunct="1"/>
            <a:endParaRPr lang="zh-CN" altLang="zh-CN"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F0E8CE-1395-4DAC-8BA2-5511A41673EB}" type="slidenum">
              <a:rPr lang="en-US" altLang="zh-CN" sz="1200" smtClean="0"/>
              <a:pPr eaLnBrk="1" hangingPunct="1"/>
              <a:t>32</a:t>
            </a:fld>
            <a:endParaRPr lang="en-US" altLang="zh-CN" sz="1200" smtClean="0"/>
          </a:p>
        </p:txBody>
      </p:sp>
      <p:sp>
        <p:nvSpPr>
          <p:cNvPr id="12288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2288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8E96CD7-2CF5-4BF3-AE92-D311FBFBD2DB}" type="slidenum">
              <a:rPr lang="en-US" altLang="zh-CN" sz="1200" smtClean="0"/>
              <a:pPr eaLnBrk="1" hangingPunct="1"/>
              <a:t>33</a:t>
            </a:fld>
            <a:endParaRPr lang="en-US" altLang="zh-CN" sz="1200" smtClean="0"/>
          </a:p>
        </p:txBody>
      </p:sp>
      <p:sp>
        <p:nvSpPr>
          <p:cNvPr id="12390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9C7EC64-C60E-4FCB-9C29-407A83ACCB7B}" type="slidenum">
              <a:rPr lang="en-US" altLang="zh-CN" sz="1200" smtClean="0"/>
              <a:pPr eaLnBrk="1" hangingPunct="1"/>
              <a:t>34</a:t>
            </a:fld>
            <a:endParaRPr lang="en-US" altLang="zh-CN" sz="1200" smtClean="0"/>
          </a:p>
        </p:txBody>
      </p:sp>
      <p:sp>
        <p:nvSpPr>
          <p:cNvPr id="9933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SzTx/>
              <a:buFont typeface="Wingdings" pitchFamily="2" charset="2"/>
              <a:buNone/>
            </a:pPr>
            <a:r>
              <a:rPr lang="en-US" altLang="zh-CN" sz="1400" b="1" dirty="0" smtClean="0"/>
              <a:t>1. </a:t>
            </a:r>
            <a:r>
              <a:rPr lang="zh-CN" altLang="en-US" sz="1400" b="1" dirty="0" smtClean="0"/>
              <a:t>工作簿</a:t>
            </a:r>
          </a:p>
          <a:p>
            <a:pPr eaLnBrk="1" hangingPunct="1">
              <a:buFont typeface="Wingdings" pitchFamily="2" charset="2"/>
              <a:buNone/>
            </a:pPr>
            <a:r>
              <a:rPr lang="zh-CN" altLang="en-US" dirty="0" smtClean="0">
                <a:latin typeface="隶书" pitchFamily="49" charset="-122"/>
                <a:ea typeface="隶书" pitchFamily="49" charset="-122"/>
              </a:rPr>
              <a:t>		 </a:t>
            </a:r>
            <a:r>
              <a:rPr lang="zh-CN" altLang="en-US" b="1" dirty="0" smtClean="0">
                <a:latin typeface="楷体_GB2312" pitchFamily="49" charset="-122"/>
                <a:ea typeface="楷体_GB2312" pitchFamily="49" charset="-122"/>
              </a:rPr>
              <a:t>指在</a:t>
            </a:r>
            <a:r>
              <a:rPr lang="en-US" altLang="zh-CN" b="1" dirty="0" smtClean="0">
                <a:latin typeface="楷体_GB2312" pitchFamily="49" charset="-122"/>
                <a:ea typeface="楷体_GB2312" pitchFamily="49" charset="-122"/>
              </a:rPr>
              <a:t>Excel </a:t>
            </a:r>
            <a:r>
              <a:rPr lang="zh-CN" altLang="en-US" b="1" dirty="0" smtClean="0">
                <a:latin typeface="楷体_GB2312" pitchFamily="49" charset="-122"/>
                <a:ea typeface="楷体_GB2312" pitchFamily="49" charset="-122"/>
              </a:rPr>
              <a:t>环境中用来存储并处理工作数据的文件，工作簿名就是存档的文件名</a:t>
            </a:r>
          </a:p>
          <a:p>
            <a:pPr marL="609600" indent="-609600" eaLnBrk="1" hangingPunct="1">
              <a:buSzTx/>
              <a:buFont typeface="Wingdings" pitchFamily="2" charset="2"/>
              <a:buNone/>
              <a:defRPr/>
            </a:pPr>
            <a:r>
              <a:rPr lang="en-US" altLang="zh-CN" b="1" dirty="0" smtClean="0"/>
              <a:t>2. </a:t>
            </a:r>
            <a:r>
              <a:rPr lang="zh-CN" altLang="en-US" b="1" dirty="0" smtClean="0"/>
              <a:t>工作表</a:t>
            </a:r>
          </a:p>
          <a:p>
            <a:pPr marL="982663" lvl="1" indent="-525463" eaLnBrk="1" hangingPunct="1">
              <a:buFont typeface="Wingdings" pitchFamily="2" charset="2"/>
              <a:buChar char="Ø"/>
              <a:defRPr/>
            </a:pPr>
            <a:r>
              <a:rPr lang="zh-CN" altLang="en-US" sz="2400" b="1" dirty="0" smtClean="0">
                <a:latin typeface="楷体_GB2312" pitchFamily="49" charset="-122"/>
                <a:ea typeface="楷体_GB2312" pitchFamily="49" charset="-122"/>
              </a:rPr>
              <a:t>一个工作簿默认包含了三个工作表：其名称分别为</a:t>
            </a:r>
            <a:r>
              <a:rPr lang="en-US" altLang="zh-CN" sz="2400" b="1" dirty="0" smtClean="0">
                <a:latin typeface="楷体_GB2312" pitchFamily="49" charset="-122"/>
                <a:ea typeface="楷体_GB2312" pitchFamily="49" charset="-122"/>
              </a:rPr>
              <a:t>Sheet1,Sheet2,Sheet3</a:t>
            </a:r>
          </a:p>
          <a:p>
            <a:pPr marL="982663" lvl="1" indent="-525463" eaLnBrk="1" hangingPunct="1">
              <a:buFont typeface="Wingdings" pitchFamily="2" charset="2"/>
              <a:buChar char="Ø"/>
              <a:defRPr/>
            </a:pPr>
            <a:r>
              <a:rPr lang="zh-CN" altLang="en-US" sz="2400" b="1" dirty="0" smtClean="0">
                <a:latin typeface="楷体_GB2312" pitchFamily="49" charset="-122"/>
                <a:ea typeface="楷体_GB2312" pitchFamily="49" charset="-122"/>
              </a:rPr>
              <a:t>每一个工作簿最多可有</a:t>
            </a:r>
            <a:r>
              <a:rPr lang="en-US" altLang="zh-CN" sz="2400" b="1" dirty="0" smtClean="0">
                <a:latin typeface="楷体_GB2312" pitchFamily="49" charset="-122"/>
                <a:ea typeface="楷体_GB2312" pitchFamily="49" charset="-122"/>
              </a:rPr>
              <a:t>255</a:t>
            </a:r>
            <a:r>
              <a:rPr lang="zh-CN" altLang="en-US" sz="2400" b="1" dirty="0" smtClean="0">
                <a:latin typeface="楷体_GB2312" pitchFamily="49" charset="-122"/>
                <a:ea typeface="楷体_GB2312" pitchFamily="49" charset="-122"/>
              </a:rPr>
              <a:t>个工作表，但当前只有一个工作表，称为活动工作表</a:t>
            </a:r>
          </a:p>
          <a:p>
            <a:pPr marL="982663" lvl="1" indent="-525463" eaLnBrk="1" hangingPunct="1">
              <a:buFont typeface="Wingdings" pitchFamily="2" charset="2"/>
              <a:buChar char="Ø"/>
              <a:defRPr/>
            </a:pPr>
            <a:r>
              <a:rPr lang="zh-CN" altLang="en-US" sz="2400" b="1" dirty="0" smtClean="0">
                <a:latin typeface="楷体_GB2312" pitchFamily="49" charset="-122"/>
                <a:ea typeface="楷体_GB2312" pitchFamily="49" charset="-122"/>
              </a:rPr>
              <a:t>单击某个工作表标签可将其激活为活动工作表，而双击则可更改工作表名</a:t>
            </a:r>
          </a:p>
          <a:p>
            <a:pPr marL="982663" lvl="1" indent="-525463" eaLnBrk="1" hangingPunct="1">
              <a:buFont typeface="Wingdings" pitchFamily="2" charset="2"/>
              <a:buChar char="Ø"/>
              <a:defRPr/>
            </a:pPr>
            <a:r>
              <a:rPr lang="zh-CN" altLang="en-US" sz="2400" b="1" dirty="0" smtClean="0">
                <a:latin typeface="楷体_GB2312" pitchFamily="49" charset="-122"/>
                <a:ea typeface="楷体_GB2312" pitchFamily="49" charset="-122"/>
              </a:rPr>
              <a:t>工作表标签左侧有四个用于工作表管理的控制按钮，分别表示：第一个工作表，上一个工作表，下一个工作表，最后一个工作表           </a:t>
            </a:r>
          </a:p>
          <a:p>
            <a:pPr marL="609600" indent="-609600" eaLnBrk="1" hangingPunct="1">
              <a:lnSpc>
                <a:spcPct val="90000"/>
              </a:lnSpc>
              <a:buSzTx/>
              <a:buFont typeface="Wingdings" pitchFamily="2" charset="2"/>
              <a:buNone/>
              <a:defRPr/>
            </a:pPr>
            <a:r>
              <a:rPr lang="en-US" altLang="zh-CN" sz="4000" b="1" dirty="0" smtClean="0">
                <a:ea typeface="楷体_GB2312" pitchFamily="49" charset="-122"/>
              </a:rPr>
              <a:t>3. </a:t>
            </a:r>
            <a:r>
              <a:rPr lang="zh-CN" altLang="en-US" sz="4000" b="1" dirty="0" smtClean="0">
                <a:ea typeface="楷体_GB2312" pitchFamily="49" charset="-122"/>
              </a:rPr>
              <a:t>单元格</a:t>
            </a:r>
          </a:p>
          <a:p>
            <a:pPr marL="982663" lvl="1" indent="-525463" eaLnBrk="1" hangingPunct="1">
              <a:lnSpc>
                <a:spcPct val="90000"/>
              </a:lnSpc>
              <a:buFont typeface="Wingdings" pitchFamily="2" charset="2"/>
              <a:buChar char="Ø"/>
              <a:defRPr/>
            </a:pPr>
            <a:r>
              <a:rPr lang="zh-CN" altLang="en-US" b="1" dirty="0" smtClean="0">
                <a:latin typeface="楷体_GB2312" pitchFamily="49" charset="-122"/>
                <a:ea typeface="楷体_GB2312" pitchFamily="49" charset="-122"/>
              </a:rPr>
              <a:t>一个工作表最多可有</a:t>
            </a:r>
            <a:r>
              <a:rPr lang="en-US" altLang="zh-CN" b="1" dirty="0" smtClean="0">
                <a:latin typeface="楷体_GB2312" pitchFamily="49" charset="-122"/>
                <a:ea typeface="楷体_GB2312" pitchFamily="49" charset="-122"/>
              </a:rPr>
              <a:t>256</a:t>
            </a:r>
            <a:r>
              <a:rPr lang="zh-CN" altLang="en-US" b="1" dirty="0" smtClean="0">
                <a:latin typeface="楷体_GB2312" pitchFamily="49" charset="-122"/>
                <a:ea typeface="楷体_GB2312" pitchFamily="49" charset="-122"/>
              </a:rPr>
              <a:t>列，</a:t>
            </a:r>
            <a:r>
              <a:rPr lang="en-US" altLang="zh-CN" b="1" dirty="0" smtClean="0">
                <a:latin typeface="楷体_GB2312" pitchFamily="49" charset="-122"/>
                <a:ea typeface="楷体_GB2312" pitchFamily="49" charset="-122"/>
              </a:rPr>
              <a:t>65536</a:t>
            </a:r>
            <a:r>
              <a:rPr lang="zh-CN" altLang="en-US" b="1" dirty="0" smtClean="0">
                <a:latin typeface="楷体_GB2312" pitchFamily="49" charset="-122"/>
                <a:ea typeface="楷体_GB2312" pitchFamily="49" charset="-122"/>
              </a:rPr>
              <a:t>行</a:t>
            </a:r>
          </a:p>
          <a:p>
            <a:pPr marL="982663" lvl="1" indent="-525463" eaLnBrk="1" hangingPunct="1">
              <a:lnSpc>
                <a:spcPct val="90000"/>
              </a:lnSpc>
              <a:buFont typeface="Wingdings" pitchFamily="2" charset="2"/>
              <a:buChar char="Ø"/>
              <a:defRPr/>
            </a:pPr>
            <a:r>
              <a:rPr lang="zh-CN" altLang="en-US" b="1" dirty="0" smtClean="0">
                <a:solidFill>
                  <a:srgbClr val="FF3300"/>
                </a:solidFill>
                <a:latin typeface="楷体_GB2312" pitchFamily="49" charset="-122"/>
                <a:ea typeface="楷体_GB2312" pitchFamily="49" charset="-122"/>
              </a:rPr>
              <a:t>列标</a:t>
            </a:r>
            <a:r>
              <a:rPr lang="en-US" altLang="zh-CN" b="1" dirty="0" smtClean="0">
                <a:latin typeface="楷体_GB2312" pitchFamily="49" charset="-122"/>
                <a:ea typeface="楷体_GB2312" pitchFamily="49" charset="-122"/>
              </a:rPr>
              <a:t>A,B,C</a:t>
            </a:r>
            <a:r>
              <a:rPr lang="en-US" altLang="zh-CN" b="1" dirty="0" smtClean="0">
                <a:latin typeface="Arial"/>
                <a:ea typeface="楷体_GB2312" pitchFamily="49" charset="-122"/>
              </a:rPr>
              <a:t>…</a:t>
            </a:r>
            <a:r>
              <a:rPr lang="en-US" altLang="zh-CN" b="1" dirty="0" smtClean="0">
                <a:latin typeface="楷体_GB2312" pitchFamily="49" charset="-122"/>
                <a:ea typeface="楷体_GB2312" pitchFamily="49" charset="-122"/>
              </a:rPr>
              <a:t>Z;AA,AB</a:t>
            </a:r>
            <a:r>
              <a:rPr lang="en-US" altLang="zh-CN" b="1" dirty="0" smtClean="0">
                <a:latin typeface="Arial"/>
                <a:ea typeface="楷体_GB2312" pitchFamily="49" charset="-122"/>
              </a:rPr>
              <a:t>…</a:t>
            </a:r>
            <a:r>
              <a:rPr lang="en-US" altLang="zh-CN" b="1" dirty="0" smtClean="0">
                <a:latin typeface="楷体_GB2312" pitchFamily="49" charset="-122"/>
                <a:ea typeface="楷体_GB2312" pitchFamily="49" charset="-122"/>
              </a:rPr>
              <a:t>AZ;BA,BB</a:t>
            </a:r>
            <a:r>
              <a:rPr lang="en-US" altLang="zh-CN" b="1" dirty="0" smtClean="0">
                <a:latin typeface="Arial"/>
                <a:ea typeface="楷体_GB2312" pitchFamily="49" charset="-122"/>
              </a:rPr>
              <a:t>…</a:t>
            </a:r>
            <a:r>
              <a:rPr lang="en-US" altLang="zh-CN" b="1" dirty="0" smtClean="0">
                <a:latin typeface="楷体_GB2312" pitchFamily="49" charset="-122"/>
                <a:ea typeface="楷体_GB2312" pitchFamily="49" charset="-122"/>
              </a:rPr>
              <a:t>BZ</a:t>
            </a:r>
            <a:r>
              <a:rPr lang="zh-CN" altLang="en-US" b="1" dirty="0" smtClean="0">
                <a:latin typeface="楷体_GB2312" pitchFamily="49" charset="-122"/>
                <a:ea typeface="楷体_GB2312" pitchFamily="49" charset="-122"/>
              </a:rPr>
              <a:t>等表示；</a:t>
            </a:r>
            <a:r>
              <a:rPr lang="zh-CN" altLang="en-US" b="1" dirty="0" smtClean="0">
                <a:solidFill>
                  <a:srgbClr val="FF3300"/>
                </a:solidFill>
                <a:latin typeface="楷体_GB2312" pitchFamily="49" charset="-122"/>
                <a:ea typeface="楷体_GB2312" pitchFamily="49" charset="-122"/>
              </a:rPr>
              <a:t>行标</a:t>
            </a:r>
            <a:r>
              <a:rPr lang="zh-CN" altLang="en-US" b="1" dirty="0" smtClean="0">
                <a:latin typeface="楷体_GB2312" pitchFamily="49" charset="-122"/>
                <a:ea typeface="楷体_GB2312" pitchFamily="49" charset="-122"/>
              </a:rPr>
              <a:t>用</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2 </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3</a:t>
            </a:r>
            <a:r>
              <a:rPr lang="en-US" altLang="zh-CN" b="1" dirty="0" smtClean="0">
                <a:latin typeface="Arial"/>
                <a:ea typeface="楷体_GB2312" pitchFamily="49" charset="-122"/>
              </a:rPr>
              <a:t>…</a:t>
            </a:r>
            <a:r>
              <a:rPr lang="zh-CN" altLang="en-US" b="1" dirty="0" smtClean="0">
                <a:latin typeface="楷体_GB2312" pitchFamily="49" charset="-122"/>
                <a:ea typeface="楷体_GB2312" pitchFamily="49" charset="-122"/>
              </a:rPr>
              <a:t>等数字表示，单元格由列、行标志共同表示</a:t>
            </a:r>
          </a:p>
          <a:p>
            <a:pPr marL="982663" lvl="1" indent="-525463" eaLnBrk="1" hangingPunct="1">
              <a:lnSpc>
                <a:spcPct val="90000"/>
              </a:lnSpc>
              <a:buFont typeface="Wingdings" pitchFamily="2" charset="2"/>
              <a:buChar char="Ø"/>
              <a:defRPr/>
            </a:pPr>
            <a:r>
              <a:rPr lang="zh-CN" altLang="en-US" b="1" dirty="0" smtClean="0">
                <a:latin typeface="楷体_GB2312" pitchFamily="49" charset="-122"/>
                <a:ea typeface="楷体_GB2312" pitchFamily="49" charset="-122"/>
              </a:rPr>
              <a:t>每个工作表中只有一个单元格，称为活动单元格</a:t>
            </a:r>
            <a:endParaRPr lang="en-US" altLang="zh-CN" sz="1400" b="1" dirty="0" smtClean="0">
              <a:ea typeface="楷体_GB2312" pitchFamily="49" charset="-122"/>
            </a:endParaRPr>
          </a:p>
          <a:p>
            <a:pPr eaLnBrk="1" hangingPunct="1">
              <a:buSzTx/>
              <a:buFont typeface="Wingdings" pitchFamily="2" charset="2"/>
              <a:buNone/>
              <a:defRPr/>
            </a:pPr>
            <a:r>
              <a:rPr lang="en-US" altLang="zh-CN" sz="1400" b="1" dirty="0" smtClean="0">
                <a:ea typeface="楷体_GB2312" pitchFamily="49" charset="-122"/>
              </a:rPr>
              <a:t>4. </a:t>
            </a:r>
            <a:r>
              <a:rPr lang="zh-CN" altLang="en-US" sz="1400" b="1" dirty="0" smtClean="0">
                <a:ea typeface="楷体_GB2312" pitchFamily="49" charset="-122"/>
              </a:rPr>
              <a:t>单元格区域</a:t>
            </a:r>
          </a:p>
          <a:p>
            <a:pPr eaLnBrk="1" hangingPunct="1">
              <a:buFont typeface="Wingdings" pitchFamily="2" charset="2"/>
              <a:buNone/>
              <a:defRPr/>
            </a:pPr>
            <a:r>
              <a:rPr lang="zh-CN" altLang="en-US" b="1" dirty="0" smtClean="0">
                <a:ea typeface="楷体_GB2312" pitchFamily="49" charset="-122"/>
              </a:rPr>
              <a:t>指一组被选中的单元格，它们可以是相邻的，也可以是分散的，对一个单元格区域的操作就是对该区域中所有单元格执行相同的操作</a:t>
            </a:r>
            <a:endParaRPr lang="zh-CN" altLang="en-US" dirty="0"/>
          </a:p>
        </p:txBody>
      </p:sp>
      <p:sp>
        <p:nvSpPr>
          <p:cNvPr id="4" name="灯片编号占位符 3"/>
          <p:cNvSpPr>
            <a:spLocks noGrp="1"/>
          </p:cNvSpPr>
          <p:nvPr>
            <p:ph type="sldNum" sz="quarter" idx="10"/>
          </p:nvPr>
        </p:nvSpPr>
        <p:spPr/>
        <p:txBody>
          <a:bodyPr/>
          <a:lstStyle/>
          <a:p>
            <a:pPr>
              <a:defRPr/>
            </a:pPr>
            <a:fld id="{221F3578-6F94-47D7-A350-9B26D590A53C}" type="slidenum">
              <a:rPr lang="en-US" altLang="zh-CN" smtClean="0"/>
              <a:pPr>
                <a:defRPr/>
              </a:pPr>
              <a:t>4</a:t>
            </a:fld>
            <a:endParaRPr lang="en-US" altLang="zh-CN"/>
          </a:p>
        </p:txBody>
      </p:sp>
    </p:spTree>
    <p:extLst>
      <p:ext uri="{BB962C8B-B14F-4D97-AF65-F5344CB8AC3E}">
        <p14:creationId xmlns:p14="http://schemas.microsoft.com/office/powerpoint/2010/main" val="14438295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DDC4BE-B779-4BF1-BB23-90F5349B328E}" type="slidenum">
              <a:rPr lang="en-US" altLang="zh-CN" sz="1200" smtClean="0"/>
              <a:pPr eaLnBrk="1" hangingPunct="1"/>
              <a:t>37</a:t>
            </a:fld>
            <a:endParaRPr lang="en-US" altLang="zh-CN" sz="1200" smtClean="0"/>
          </a:p>
        </p:txBody>
      </p:sp>
      <p:sp>
        <p:nvSpPr>
          <p:cNvPr id="7987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CFDE946-5237-4E30-BD60-997E89EFEF5F}" type="slidenum">
              <a:rPr lang="en-US" altLang="zh-CN" sz="1200" smtClean="0"/>
              <a:pPr eaLnBrk="1" hangingPunct="1"/>
              <a:t>38</a:t>
            </a:fld>
            <a:endParaRPr lang="en-US" altLang="zh-CN" sz="1200" smtClean="0"/>
          </a:p>
        </p:txBody>
      </p:sp>
      <p:sp>
        <p:nvSpPr>
          <p:cNvPr id="8089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6FA85B-8994-4C78-8F85-03AD8792AA54}" type="slidenum">
              <a:rPr lang="en-US" altLang="zh-CN" sz="1200" smtClean="0"/>
              <a:pPr eaLnBrk="1" hangingPunct="1"/>
              <a:t>39</a:t>
            </a:fld>
            <a:endParaRPr lang="en-US" altLang="zh-CN" sz="1200" smtClean="0"/>
          </a:p>
        </p:txBody>
      </p:sp>
      <p:sp>
        <p:nvSpPr>
          <p:cNvPr id="8192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659CA44-D3ED-46E4-9F75-FB77C7DE88A0}" type="slidenum">
              <a:rPr lang="en-US" altLang="zh-CN" sz="1200" smtClean="0"/>
              <a:pPr eaLnBrk="1" hangingPunct="1"/>
              <a:t>40</a:t>
            </a:fld>
            <a:endParaRPr lang="en-US" altLang="zh-CN" sz="1200" smtClean="0"/>
          </a:p>
        </p:txBody>
      </p:sp>
      <p:sp>
        <p:nvSpPr>
          <p:cNvPr id="7680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21F3578-6F94-47D7-A350-9B26D590A53C}" type="slidenum">
              <a:rPr lang="en-US" altLang="zh-CN" smtClean="0"/>
              <a:pPr>
                <a:defRPr/>
              </a:pPr>
              <a:t>44</a:t>
            </a:fld>
            <a:endParaRPr lang="en-US" altLang="zh-CN"/>
          </a:p>
        </p:txBody>
      </p:sp>
    </p:spTree>
    <p:extLst>
      <p:ext uri="{BB962C8B-B14F-4D97-AF65-F5344CB8AC3E}">
        <p14:creationId xmlns:p14="http://schemas.microsoft.com/office/powerpoint/2010/main" val="2461064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49EFA7C-C5BC-44EB-A008-6721DF8749A4}" type="slidenum">
              <a:rPr lang="en-US" altLang="zh-CN" sz="1200" smtClean="0"/>
              <a:pPr eaLnBrk="1" hangingPunct="1"/>
              <a:t>46</a:t>
            </a:fld>
            <a:endParaRPr lang="en-US" altLang="zh-CN" sz="1200" smtClean="0"/>
          </a:p>
        </p:txBody>
      </p:sp>
      <p:sp>
        <p:nvSpPr>
          <p:cNvPr id="7885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r>
              <a:rPr lang="en-US" altLang="zh-CN" dirty="0" smtClean="0"/>
              <a:t>INT</a:t>
            </a:r>
            <a:r>
              <a:rPr lang="zh-CN" altLang="en-US" dirty="0" smtClean="0"/>
              <a:t>（取整）</a:t>
            </a:r>
            <a:r>
              <a:rPr lang="en-US" altLang="zh-CN" dirty="0" smtClean="0"/>
              <a:t>:</a:t>
            </a:r>
            <a:r>
              <a:rPr kumimoji="1" lang="zh-CN" altLang="en-US" sz="1200" kern="1200" dirty="0" smtClean="0">
                <a:solidFill>
                  <a:schemeClr val="tx1"/>
                </a:solidFill>
                <a:effectLst/>
                <a:latin typeface="Times New Roman" pitchFamily="18" charset="0"/>
                <a:ea typeface="宋体" pitchFamily="2" charset="-122"/>
                <a:cs typeface="+mn-cs"/>
              </a:rPr>
              <a:t>将数字向下舍入到最接近的整数</a:t>
            </a:r>
            <a:endParaRPr kumimoji="1" lang="en-US" altLang="zh-CN" sz="1200" kern="1200" dirty="0" smtClean="0">
              <a:solidFill>
                <a:schemeClr val="tx1"/>
              </a:solidFill>
              <a:effectLst/>
              <a:latin typeface="Times New Roman" pitchFamily="18" charset="0"/>
              <a:ea typeface="宋体" pitchFamily="2" charset="-122"/>
              <a:cs typeface="+mn-cs"/>
            </a:endParaRPr>
          </a:p>
          <a:p>
            <a:pPr eaLnBrk="1" hangingPunct="1"/>
            <a:r>
              <a:rPr kumimoji="1" lang="en-US" altLang="zh-CN" sz="1200" kern="1200" dirty="0" smtClean="0">
                <a:solidFill>
                  <a:schemeClr val="tx1"/>
                </a:solidFill>
                <a:effectLst/>
                <a:latin typeface="Times New Roman" pitchFamily="18" charset="0"/>
                <a:ea typeface="宋体" pitchFamily="2" charset="-122"/>
                <a:cs typeface="+mn-cs"/>
              </a:rPr>
              <a:t>SQRT:</a:t>
            </a:r>
            <a:r>
              <a:rPr kumimoji="1" lang="zh-CN" altLang="en-US" sz="1200" kern="1200" dirty="0" smtClean="0">
                <a:solidFill>
                  <a:schemeClr val="tx1"/>
                </a:solidFill>
                <a:effectLst/>
                <a:latin typeface="Times New Roman" pitchFamily="18" charset="0"/>
                <a:ea typeface="宋体" pitchFamily="2" charset="-122"/>
                <a:cs typeface="+mn-cs"/>
              </a:rPr>
              <a:t>算术平方根</a:t>
            </a:r>
            <a:endParaRPr kumimoji="1" lang="en-US" altLang="zh-CN" sz="1200" kern="1200" dirty="0" smtClean="0">
              <a:solidFill>
                <a:schemeClr val="tx1"/>
              </a:solidFill>
              <a:effectLst/>
              <a:latin typeface="Times New Roman" pitchFamily="18" charset="0"/>
              <a:ea typeface="宋体" pitchFamily="2" charset="-122"/>
              <a:cs typeface="+mn-cs"/>
            </a:endParaRPr>
          </a:p>
          <a:p>
            <a:pPr eaLnBrk="1" hangingPunct="1"/>
            <a:r>
              <a:rPr kumimoji="1" lang="en-US" altLang="zh-CN" sz="1200" kern="1200" dirty="0" smtClean="0">
                <a:solidFill>
                  <a:schemeClr val="tx1"/>
                </a:solidFill>
                <a:effectLst/>
                <a:latin typeface="Times New Roman" pitchFamily="18" charset="0"/>
                <a:ea typeface="宋体" pitchFamily="2" charset="-122"/>
                <a:cs typeface="+mn-cs"/>
              </a:rPr>
              <a:t>Year</a:t>
            </a:r>
            <a:r>
              <a:rPr kumimoji="1" lang="zh-CN" altLang="en-US" sz="1200" kern="1200" dirty="0" smtClean="0">
                <a:solidFill>
                  <a:schemeClr val="tx1"/>
                </a:solidFill>
                <a:effectLst/>
                <a:latin typeface="Times New Roman" pitchFamily="18" charset="0"/>
                <a:ea typeface="宋体" pitchFamily="2" charset="-122"/>
                <a:cs typeface="+mn-cs"/>
              </a:rPr>
              <a:t>：返回某日期对应的年份</a:t>
            </a:r>
            <a:endParaRPr kumimoji="1" lang="en-US" altLang="zh-CN" sz="1200" kern="1200" dirty="0" smtClean="0">
              <a:solidFill>
                <a:schemeClr val="tx1"/>
              </a:solidFill>
              <a:effectLst/>
              <a:latin typeface="Times New Roman" pitchFamily="18" charset="0"/>
              <a:ea typeface="宋体"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8F4D8D-CC2F-4A60-9824-09A096F932A2}" type="slidenum">
              <a:rPr lang="en-US" altLang="zh-CN" sz="1200" smtClean="0"/>
              <a:pPr eaLnBrk="1" hangingPunct="1"/>
              <a:t>47</a:t>
            </a:fld>
            <a:endParaRPr lang="en-US" altLang="zh-CN" sz="1200" smtClean="0"/>
          </a:p>
        </p:txBody>
      </p:sp>
      <p:sp>
        <p:nvSpPr>
          <p:cNvPr id="10035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65D98BF-37E5-4C14-B4E6-47384694B95C}" type="slidenum">
              <a:rPr lang="en-US" altLang="zh-CN" sz="1200" smtClean="0"/>
              <a:pPr eaLnBrk="1" hangingPunct="1"/>
              <a:t>48</a:t>
            </a:fld>
            <a:endParaRPr lang="en-US" altLang="zh-CN" sz="1200" smtClean="0"/>
          </a:p>
        </p:txBody>
      </p:sp>
      <p:sp>
        <p:nvSpPr>
          <p:cNvPr id="10137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再数据清单区域之外选定一个空白区域，再将进行筛选的条件防止再这个空白区域。</a:t>
            </a:r>
          </a:p>
          <a:p>
            <a:r>
              <a:rPr lang="zh-CN" altLang="en-US" smtClean="0">
                <a:ea typeface="宋体" charset="-122"/>
              </a:rPr>
              <a:t>空白区域的第一行方式用作筛选条件的字段名，字段名必须保证与数据清单中的字段名的内容完全一致。</a:t>
            </a:r>
          </a:p>
          <a:p>
            <a:r>
              <a:rPr lang="zh-CN" altLang="en-US" smtClean="0">
                <a:ea typeface="宋体" charset="-122"/>
              </a:rPr>
              <a:t>在地段名下放置相应的筛选条件。</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注意，在分类汇总前，首先一定要对分类字段排序，否则分类就没有意义。</a:t>
            </a:r>
          </a:p>
          <a:p>
            <a:r>
              <a:rPr lang="zh-CN" altLang="en-US" smtClean="0">
                <a:ea typeface="宋体" charset="-122"/>
              </a:rPr>
              <a:t>针对同一字段完成一种汇总方式的叫”但字段分类汇总“；针对同一字段完成多种方式的汇总叫做”嵌套汇总“。</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9EB75C86-FF64-424E-A4F7-3B45FC01E577}" type="slidenum">
              <a:rPr lang="en-US" altLang="zh-CN" sz="1200"/>
              <a:pPr algn="r" eaLnBrk="1" hangingPunct="1"/>
              <a:t>5</a:t>
            </a:fld>
            <a:endParaRPr lang="en-US" altLang="zh-CN" sz="1200"/>
          </a:p>
        </p:txBody>
      </p:sp>
      <p:sp>
        <p:nvSpPr>
          <p:cNvPr id="7065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注意，在分类汇总前，首先一定要对分类字段排序，否则分类就没有意义。</a:t>
            </a:r>
          </a:p>
          <a:p>
            <a:r>
              <a:rPr lang="zh-CN" altLang="en-US" smtClean="0">
                <a:ea typeface="宋体" charset="-122"/>
              </a:rPr>
              <a:t>针对同一字段完成一种汇总方式的叫”但字段分类汇总“；针对同一字段完成多种方式的汇总叫做”嵌套汇总“。</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ea typeface="宋体" charset="-122"/>
              </a:rPr>
              <a:t>在建立了分类汇总的工作表中，数据是分级显示的。</a:t>
            </a:r>
            <a:endParaRPr lang="en-US" altLang="zh-CN" dirty="0" smtClean="0">
              <a:ea typeface="宋体" charset="-122"/>
            </a:endParaRPr>
          </a:p>
          <a:p>
            <a:r>
              <a:rPr lang="zh-CN" altLang="en-US" dirty="0" smtClean="0">
                <a:ea typeface="宋体" charset="-122"/>
              </a:rPr>
              <a:t>视图中出现的加、减号的含义与</a:t>
            </a:r>
            <a:r>
              <a:rPr lang="en-US" altLang="zh-CN" dirty="0" smtClean="0">
                <a:ea typeface="宋体" charset="-122"/>
              </a:rPr>
              <a:t>windows</a:t>
            </a:r>
            <a:r>
              <a:rPr lang="zh-CN" altLang="en-US" dirty="0" smtClean="0">
                <a:ea typeface="宋体" charset="-122"/>
              </a:rPr>
              <a:t>中资源管理器相同，加号表示有数据未展开，减号表示数据已全部展开</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377EA6C-6699-45C5-9491-191F9BBD824A}" type="slidenum">
              <a:rPr lang="en-US" altLang="zh-CN" sz="1200" smtClean="0"/>
              <a:pPr eaLnBrk="1" hangingPunct="1"/>
              <a:t>62</a:t>
            </a:fld>
            <a:endParaRPr lang="en-US" altLang="zh-CN" sz="1200" smtClean="0"/>
          </a:p>
        </p:txBody>
      </p:sp>
      <p:sp>
        <p:nvSpPr>
          <p:cNvPr id="10445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0445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F0DA3BB-12FA-4B70-9307-69F5256606C6}" type="slidenum">
              <a:rPr lang="en-US" altLang="zh-CN" sz="1200" smtClean="0"/>
              <a:pPr eaLnBrk="1" hangingPunct="1"/>
              <a:t>64</a:t>
            </a:fld>
            <a:endParaRPr lang="en-US" altLang="zh-CN" sz="1200" smtClean="0"/>
          </a:p>
        </p:txBody>
      </p:sp>
      <p:sp>
        <p:nvSpPr>
          <p:cNvPr id="11059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r>
              <a:rPr lang="zh-CN" altLang="en-US" dirty="0" smtClean="0"/>
              <a:t>数据库数据的导入</a:t>
            </a:r>
            <a:endParaRPr lang="zh-CN" altLang="zh-CN"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161CFB-7C7F-4620-B66B-F542F45E3331}" type="slidenum">
              <a:rPr lang="en-US" altLang="zh-CN" sz="1200" smtClean="0"/>
              <a:pPr eaLnBrk="1" hangingPunct="1"/>
              <a:t>65</a:t>
            </a:fld>
            <a:endParaRPr lang="en-US" altLang="zh-CN" sz="1200" smtClean="0"/>
          </a:p>
        </p:txBody>
      </p:sp>
      <p:sp>
        <p:nvSpPr>
          <p:cNvPr id="11161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r>
              <a:rPr lang="zh-CN" altLang="en-US" dirty="0" smtClean="0"/>
              <a:t>在数据处理过程中，需要对数据进行各种汇总计算，从不同的角度，对统一数据列表根据不同的指标进行分类汇总，这一过程，被称为“数据透视”。数据透视表的作用，就是帮助用户快速查看各种形式的数据汇总图表。</a:t>
            </a:r>
            <a:endParaRPr lang="zh-CN" altLang="zh-CN"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2CA95E7-ECE2-4C88-98DA-7A4A509EA223}" type="slidenum">
              <a:rPr lang="en-US" altLang="zh-CN" sz="1200" smtClean="0"/>
              <a:pPr eaLnBrk="1" hangingPunct="1"/>
              <a:t>66</a:t>
            </a:fld>
            <a:endParaRPr lang="en-US" altLang="zh-CN" sz="1200" smtClean="0"/>
          </a:p>
        </p:txBody>
      </p:sp>
      <p:sp>
        <p:nvSpPr>
          <p:cNvPr id="11264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D54C8D1-B0FB-4D71-8F51-E7ECBC6ECE64}" type="slidenum">
              <a:rPr lang="en-US" altLang="zh-CN" sz="1200" smtClean="0"/>
              <a:pPr eaLnBrk="1" hangingPunct="1"/>
              <a:t>67</a:t>
            </a:fld>
            <a:endParaRPr lang="en-US" altLang="zh-CN" sz="1200" smtClean="0"/>
          </a:p>
        </p:txBody>
      </p:sp>
      <p:sp>
        <p:nvSpPr>
          <p:cNvPr id="11366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3752841-0470-4A25-AB83-DA390DE88C02}" type="slidenum">
              <a:rPr lang="en-US" altLang="zh-CN" sz="1200" smtClean="0"/>
              <a:pPr eaLnBrk="1" hangingPunct="1"/>
              <a:t>68</a:t>
            </a:fld>
            <a:endParaRPr lang="en-US" altLang="zh-CN" sz="1200" smtClean="0"/>
          </a:p>
        </p:txBody>
      </p:sp>
      <p:sp>
        <p:nvSpPr>
          <p:cNvPr id="11469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ADC2E43-15AE-497F-9F38-66927FC79FFB}" type="slidenum">
              <a:rPr lang="en-US" altLang="zh-CN" sz="1200" smtClean="0"/>
              <a:pPr eaLnBrk="1" hangingPunct="1"/>
              <a:t>69</a:t>
            </a:fld>
            <a:endParaRPr lang="en-US" altLang="zh-CN" sz="1200" smtClean="0"/>
          </a:p>
        </p:txBody>
      </p:sp>
      <p:sp>
        <p:nvSpPr>
          <p:cNvPr id="115715"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5910621-32F6-4EB4-B31F-CBB3D48C7816}" type="slidenum">
              <a:rPr lang="en-US" altLang="zh-CN" sz="1200" smtClean="0"/>
              <a:pPr eaLnBrk="1" hangingPunct="1"/>
              <a:t>70</a:t>
            </a:fld>
            <a:endParaRPr lang="en-US" altLang="zh-CN" sz="1200" smtClean="0"/>
          </a:p>
        </p:txBody>
      </p:sp>
      <p:sp>
        <p:nvSpPr>
          <p:cNvPr id="116739"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演示：身份证号的输入（输入的内容前加一个单引号，里面的内容也会自动转换为文本）</a:t>
            </a:r>
            <a:endParaRPr lang="en-US" altLang="zh-CN" dirty="0" smtClean="0"/>
          </a:p>
          <a:p>
            <a:r>
              <a:rPr lang="zh-CN" altLang="en-US" dirty="0" smtClean="0"/>
              <a:t>学号填充：</a:t>
            </a:r>
            <a:endParaRPr lang="en-US" altLang="zh-CN" dirty="0" smtClean="0"/>
          </a:p>
          <a:p>
            <a:r>
              <a:rPr lang="zh-CN" altLang="en-US" dirty="0" smtClean="0"/>
              <a:t>学生记录增加：插入行</a:t>
            </a:r>
            <a:endParaRPr lang="zh-CN" altLang="en-US" dirty="0"/>
          </a:p>
        </p:txBody>
      </p:sp>
      <p:sp>
        <p:nvSpPr>
          <p:cNvPr id="4" name="灯片编号占位符 3"/>
          <p:cNvSpPr>
            <a:spLocks noGrp="1"/>
          </p:cNvSpPr>
          <p:nvPr>
            <p:ph type="sldNum" sz="quarter" idx="10"/>
          </p:nvPr>
        </p:nvSpPr>
        <p:spPr/>
        <p:txBody>
          <a:bodyPr/>
          <a:lstStyle/>
          <a:p>
            <a:pPr>
              <a:defRPr/>
            </a:pPr>
            <a:fld id="{221F3578-6F94-47D7-A350-9B26D590A53C}" type="slidenum">
              <a:rPr lang="en-US" altLang="zh-CN" smtClean="0"/>
              <a:pPr>
                <a:defRPr/>
              </a:pPr>
              <a:t>7</a:t>
            </a:fld>
            <a:endParaRPr lang="en-US" altLang="zh-CN"/>
          </a:p>
        </p:txBody>
      </p:sp>
    </p:spTree>
    <p:extLst>
      <p:ext uri="{BB962C8B-B14F-4D97-AF65-F5344CB8AC3E}">
        <p14:creationId xmlns:p14="http://schemas.microsoft.com/office/powerpoint/2010/main" val="41085086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5C80514D-C11D-46CF-AF93-1904CB15F248}" type="slidenum">
              <a:rPr lang="en-US" altLang="zh-CN" sz="1200" smtClean="0"/>
              <a:pPr eaLnBrk="1" hangingPunct="1"/>
              <a:t>71</a:t>
            </a:fld>
            <a:endParaRPr lang="en-US" altLang="zh-CN" sz="1200" smtClean="0"/>
          </a:p>
        </p:txBody>
      </p:sp>
      <p:sp>
        <p:nvSpPr>
          <p:cNvPr id="11776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776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r>
              <a:rPr lang="zh-CN" altLang="en-US" dirty="0" smtClean="0">
                <a:ea typeface="宋体" charset="-122"/>
              </a:rPr>
              <a:t>迷你图是</a:t>
            </a:r>
            <a:r>
              <a:rPr lang="en-US" altLang="zh-CN" dirty="0" smtClean="0">
                <a:ea typeface="宋体" charset="-122"/>
              </a:rPr>
              <a:t>excel2010</a:t>
            </a:r>
            <a:r>
              <a:rPr lang="zh-CN" altLang="en-US" dirty="0" smtClean="0">
                <a:ea typeface="宋体" charset="-122"/>
              </a:rPr>
              <a:t>新增的一种图标制作工具，它直接再单元格内绘图，是仅显示在一个单元格里的小图表。</a:t>
            </a:r>
            <a:endParaRPr lang="zh-CN" altLang="zh-CN" dirty="0"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DFDEE2B-2CEF-480A-913D-1CAB80E3E468}" type="slidenum">
              <a:rPr lang="en-US" altLang="zh-CN" sz="1200" smtClean="0"/>
              <a:pPr eaLnBrk="1" hangingPunct="1"/>
              <a:t>72</a:t>
            </a:fld>
            <a:endParaRPr lang="en-US" altLang="zh-CN" sz="1200" smtClean="0"/>
          </a:p>
        </p:txBody>
      </p:sp>
      <p:sp>
        <p:nvSpPr>
          <p:cNvPr id="11878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878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F8A6154-DB96-4081-981F-1CF24B3F6537}" type="slidenum">
              <a:rPr lang="en-US" altLang="zh-CN" sz="1200" smtClean="0"/>
              <a:pPr eaLnBrk="1" hangingPunct="1"/>
              <a:t>73</a:t>
            </a:fld>
            <a:endParaRPr lang="en-US" altLang="zh-CN" sz="1200" smtClean="0"/>
          </a:p>
        </p:txBody>
      </p:sp>
      <p:sp>
        <p:nvSpPr>
          <p:cNvPr id="119811"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D0C255-6A28-4212-88A6-D4E91386EA23}" type="slidenum">
              <a:rPr lang="en-US" altLang="zh-CN" sz="1200" smtClean="0"/>
              <a:pPr eaLnBrk="1" hangingPunct="1"/>
              <a:t>8</a:t>
            </a:fld>
            <a:endParaRPr lang="en-US" altLang="zh-CN" sz="1200" smtClean="0"/>
          </a:p>
        </p:txBody>
      </p:sp>
      <p:sp>
        <p:nvSpPr>
          <p:cNvPr id="7168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7D0C255-6A28-4212-88A6-D4E91386EA23}" type="slidenum">
              <a:rPr lang="en-US" altLang="zh-CN" sz="1200" smtClean="0"/>
              <a:pPr eaLnBrk="1" hangingPunct="1"/>
              <a:t>9</a:t>
            </a:fld>
            <a:endParaRPr lang="en-US" altLang="zh-CN" sz="1200" smtClean="0"/>
          </a:p>
        </p:txBody>
      </p:sp>
      <p:sp>
        <p:nvSpPr>
          <p:cNvPr id="71683"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1684"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4930E1D-A2C2-4A50-9515-3A6D5BBEA7EE}" type="slidenum">
              <a:rPr lang="en-US" altLang="zh-CN" sz="1200" smtClean="0"/>
              <a:pPr eaLnBrk="1" hangingPunct="1"/>
              <a:t>10</a:t>
            </a:fld>
            <a:endParaRPr lang="en-US" altLang="zh-CN" sz="1200" smtClean="0"/>
          </a:p>
        </p:txBody>
      </p:sp>
      <p:sp>
        <p:nvSpPr>
          <p:cNvPr id="72707" name="Rectangle 2"/>
          <p:cNvSpPr>
            <a:spLocks noGrp="1" noRot="1" noChangeAspect="1" noChangeArrowheads="1" noTextEdit="1"/>
          </p:cNvSpPr>
          <p:nvPr>
            <p:ph type="sldImg"/>
          </p:nvPr>
        </p:nvSpPr>
        <p:spPr>
          <a:xfrm>
            <a:off x="925513" y="522288"/>
            <a:ext cx="5006975" cy="3756025"/>
          </a:xfrm>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p:spPr>
        <p:txBody>
          <a:bodyPr lIns="104653" tIns="52327" rIns="104653" bIns="52327"/>
          <a:lstStyle/>
          <a:p>
            <a:pPr eaLnBrk="1" hangingPunct="1"/>
            <a:endParaRPr lang="zh-CN" altLang="zh-CN"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zh-CN" altLang="en-US" smtClean="0">
                <a:ea typeface="宋体" charset="-122"/>
              </a:rPr>
              <a:t>当只选中一个单元格时，鼠标拉动填充柄，起到的是复制、黏贴的作用</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4" name="Picture 7" descr="BD10358_"/>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6172200"/>
            <a:ext cx="777240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WB01517_"/>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210550" y="133350"/>
            <a:ext cx="650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WB01842_"/>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04025" y="0"/>
            <a:ext cx="23399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Object 11"/>
          <p:cNvGraphicFramePr>
            <a:graphicFrameLocks noChangeAspect="1"/>
          </p:cNvGraphicFramePr>
          <p:nvPr userDrawn="1">
            <p:extLst>
              <p:ext uri="{D42A27DB-BD31-4B8C-83A1-F6EECF244321}">
                <p14:modId xmlns:p14="http://schemas.microsoft.com/office/powerpoint/2010/main" val="1455376141"/>
              </p:ext>
            </p:extLst>
          </p:nvPr>
        </p:nvGraphicFramePr>
        <p:xfrm>
          <a:off x="2895600" y="2729758"/>
          <a:ext cx="3381375" cy="1649413"/>
        </p:xfrm>
        <a:graphic>
          <a:graphicData uri="http://schemas.openxmlformats.org/presentationml/2006/ole">
            <mc:AlternateContent xmlns:mc="http://schemas.openxmlformats.org/markup-compatibility/2006">
              <mc:Choice xmlns:v="urn:schemas-microsoft-com:vml" Requires="v">
                <p:oleObj spid="_x0000_s139499" name="Clip" r:id="rId6" imgW="1036015" imgH="504749" progId="">
                  <p:embed/>
                </p:oleObj>
              </mc:Choice>
              <mc:Fallback>
                <p:oleObj name="Clip" r:id="rId6" imgW="1036015" imgH="504749" progId="">
                  <p:embed/>
                  <p:pic>
                    <p:nvPicPr>
                      <p:cNvPr id="0" name="Picture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729758"/>
                        <a:ext cx="3381375" cy="164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 name="Rectangle 2"/>
          <p:cNvSpPr>
            <a:spLocks noGrp="1" noChangeArrowheads="1"/>
          </p:cNvSpPr>
          <p:nvPr>
            <p:ph type="title"/>
          </p:nvPr>
        </p:nvSpPr>
        <p:spPr>
          <a:xfrm>
            <a:off x="685800" y="893301"/>
            <a:ext cx="7772400" cy="1470025"/>
          </a:xfrm>
        </p:spPr>
        <p:txBody>
          <a:bodyPr/>
          <a:lstStyle>
            <a:lvl1pPr>
              <a:defRPr smtClean="0"/>
            </a:lvl1pPr>
          </a:lstStyle>
          <a:p>
            <a:r>
              <a:rPr lang="zh-CN" altLang="en-US" smtClean="0"/>
              <a:t>单击此处编辑母版标题样式</a:t>
            </a:r>
          </a:p>
        </p:txBody>
      </p:sp>
      <p:sp>
        <p:nvSpPr>
          <p:cNvPr id="172039" name="Rectangle 3"/>
          <p:cNvSpPr>
            <a:spLocks noGrp="1" noChangeArrowheads="1"/>
          </p:cNvSpPr>
          <p:nvPr>
            <p:ph type="subTitle" idx="1"/>
          </p:nvPr>
        </p:nvSpPr>
        <p:spPr>
          <a:xfrm>
            <a:off x="1371600" y="4513732"/>
            <a:ext cx="6400800" cy="1752600"/>
          </a:xfrm>
        </p:spPr>
        <p:txBody>
          <a:bodyPr/>
          <a:lstStyle>
            <a:lvl1pPr marL="0" indent="0" algn="ctr">
              <a:buFont typeface="Wingdings" pitchFamily="2" charset="2"/>
              <a:buNone/>
              <a:defRPr smtClean="0">
                <a:latin typeface="Times New Roman" pitchFamily="18" charset="0"/>
                <a:ea typeface="宋体" pitchFamily="2" charset="-122"/>
              </a:defRPr>
            </a:lvl1pPr>
          </a:lstStyle>
          <a:p>
            <a:r>
              <a:rPr lang="zh-CN" altLang="en-US" smtClean="0"/>
              <a:t>单击此处编辑母版副标题样式</a:t>
            </a:r>
          </a:p>
        </p:txBody>
      </p:sp>
      <p:sp>
        <p:nvSpPr>
          <p:cNvPr id="8"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9"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0"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D7F3FD41-8BDB-4D30-8EB0-93E9DA44FF88}" type="slidenum">
              <a:rPr lang="en-US" altLang="zh-CN"/>
              <a:pPr>
                <a:defRPr/>
              </a:pPr>
              <a:t>‹#›</a:t>
            </a:fld>
            <a:endParaRPr lang="en-US" altLang="zh-CN"/>
          </a:p>
        </p:txBody>
      </p:sp>
    </p:spTree>
    <p:extLst>
      <p:ext uri="{BB962C8B-B14F-4D97-AF65-F5344CB8AC3E}">
        <p14:creationId xmlns:p14="http://schemas.microsoft.com/office/powerpoint/2010/main" val="375672978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137D200-D0E6-41B9-8E82-A6AB934226CE}" type="datetimeFigureOut">
              <a:rPr lang="zh-CN" altLang="en-US"/>
              <a:pPr>
                <a:defRPr/>
              </a:pPr>
              <a:t>2015-1-11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DD25516-A190-4886-9BF1-ED485F8C48C8}" type="slidenum">
              <a:rPr lang="zh-CN" altLang="en-US"/>
              <a:pPr>
                <a:defRPr/>
              </a:pPr>
              <a:t>‹#›</a:t>
            </a:fld>
            <a:endParaRPr lang="zh-CN" altLang="en-US"/>
          </a:p>
        </p:txBody>
      </p:sp>
    </p:spTree>
    <p:extLst>
      <p:ext uri="{BB962C8B-B14F-4D97-AF65-F5344CB8AC3E}">
        <p14:creationId xmlns:p14="http://schemas.microsoft.com/office/powerpoint/2010/main" val="415100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BCA2D68-EF77-46CB-800E-13928DA031DD}" type="datetimeFigureOut">
              <a:rPr lang="zh-CN" altLang="en-US"/>
              <a:pPr>
                <a:defRPr/>
              </a:pPr>
              <a:t>2015-1-11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601AECA-460B-49E0-932A-0C8C3C922779}" type="slidenum">
              <a:rPr lang="zh-CN" altLang="en-US"/>
              <a:pPr>
                <a:defRPr/>
              </a:pPr>
              <a:t>‹#›</a:t>
            </a:fld>
            <a:endParaRPr lang="zh-CN" altLang="en-US"/>
          </a:p>
        </p:txBody>
      </p:sp>
    </p:spTree>
    <p:extLst>
      <p:ext uri="{BB962C8B-B14F-4D97-AF65-F5344CB8AC3E}">
        <p14:creationId xmlns:p14="http://schemas.microsoft.com/office/powerpoint/2010/main" val="4094157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D31493F-1B0F-4C19-AE8B-A0322E7E2A35}" type="datetimeFigureOut">
              <a:rPr lang="zh-CN" altLang="en-US"/>
              <a:pPr>
                <a:defRPr/>
              </a:pPr>
              <a:t>2015-1-11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E8078C5-D7AB-4039-89B0-8AB60BAEF8B6}" type="slidenum">
              <a:rPr lang="zh-CN" altLang="en-US"/>
              <a:pPr>
                <a:defRPr/>
              </a:pPr>
              <a:t>‹#›</a:t>
            </a:fld>
            <a:endParaRPr lang="zh-CN" altLang="en-US"/>
          </a:p>
        </p:txBody>
      </p:sp>
    </p:spTree>
    <p:extLst>
      <p:ext uri="{BB962C8B-B14F-4D97-AF65-F5344CB8AC3E}">
        <p14:creationId xmlns:p14="http://schemas.microsoft.com/office/powerpoint/2010/main" val="3932377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C79B430-3734-496A-8474-038DE52BA2F3}" type="datetimeFigureOut">
              <a:rPr lang="zh-CN" altLang="en-US"/>
              <a:pPr>
                <a:defRPr/>
              </a:pPr>
              <a:t>2015-1-11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A83EB9-7DBD-4E63-9D53-C1E73A903513}" type="slidenum">
              <a:rPr lang="zh-CN" altLang="en-US"/>
              <a:pPr>
                <a:defRPr/>
              </a:pPr>
              <a:t>‹#›</a:t>
            </a:fld>
            <a:endParaRPr lang="zh-CN" altLang="en-US"/>
          </a:p>
        </p:txBody>
      </p:sp>
    </p:spTree>
    <p:extLst>
      <p:ext uri="{BB962C8B-B14F-4D97-AF65-F5344CB8AC3E}">
        <p14:creationId xmlns:p14="http://schemas.microsoft.com/office/powerpoint/2010/main" val="1423683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7BC3267-E90F-44E7-801F-1B49BB70B0D7}" type="datetimeFigureOut">
              <a:rPr lang="zh-CN" altLang="en-US"/>
              <a:pPr>
                <a:defRPr/>
              </a:pPr>
              <a:t>2015-1-11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8A0101B-BEC4-4215-90EB-2DAC63E534B1}" type="slidenum">
              <a:rPr lang="zh-CN" altLang="en-US"/>
              <a:pPr>
                <a:defRPr/>
              </a:pPr>
              <a:t>‹#›</a:t>
            </a:fld>
            <a:endParaRPr lang="zh-CN" altLang="en-US"/>
          </a:p>
        </p:txBody>
      </p:sp>
    </p:spTree>
    <p:extLst>
      <p:ext uri="{BB962C8B-B14F-4D97-AF65-F5344CB8AC3E}">
        <p14:creationId xmlns:p14="http://schemas.microsoft.com/office/powerpoint/2010/main" val="185422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FB66A2B-88CF-4633-A65C-2EC10BF3D92E}" type="datetimeFigureOut">
              <a:rPr lang="zh-CN" altLang="en-US"/>
              <a:pPr>
                <a:defRPr/>
              </a:pPr>
              <a:t>2015-1-11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201CFB-45C9-4084-84C8-A3B4FB467F01}" type="slidenum">
              <a:rPr lang="zh-CN" altLang="en-US"/>
              <a:pPr>
                <a:defRPr/>
              </a:pPr>
              <a:t>‹#›</a:t>
            </a:fld>
            <a:endParaRPr lang="zh-CN" altLang="en-US"/>
          </a:p>
        </p:txBody>
      </p:sp>
    </p:spTree>
    <p:extLst>
      <p:ext uri="{BB962C8B-B14F-4D97-AF65-F5344CB8AC3E}">
        <p14:creationId xmlns:p14="http://schemas.microsoft.com/office/powerpoint/2010/main" val="141261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7" descr="BD10358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172200"/>
            <a:ext cx="7772400"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WB01517_"/>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210550" y="133350"/>
            <a:ext cx="6508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WB01842_"/>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804025" y="0"/>
            <a:ext cx="2339975"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320EA4B-044E-4365-9D11-3E48F78F8BDD}" type="slidenum">
              <a:rPr lang="en-US" altLang="zh-CN"/>
              <a:pPr>
                <a:defRPr/>
              </a:pPr>
              <a:t>‹#›</a:t>
            </a:fld>
            <a:endParaRPr lang="en-US" altLang="zh-CN"/>
          </a:p>
        </p:txBody>
      </p:sp>
    </p:spTree>
    <p:extLst>
      <p:ext uri="{BB962C8B-B14F-4D97-AF65-F5344CB8AC3E}">
        <p14:creationId xmlns:p14="http://schemas.microsoft.com/office/powerpoint/2010/main" val="2084617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fld id="{F3AD4CA7-F71D-47D3-97B7-CFF14D6B6640}" type="datetime1">
              <a:rPr lang="zh-CN" altLang="en-US"/>
              <a:pPr>
                <a:defRPr/>
              </a:pPr>
              <a:t>2015-1-11</a:t>
            </a:fld>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D0CFC65E-00D2-4A64-A93D-D1273DDD35F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fld id="{1F645562-4435-4980-B194-306B64B5A406}" type="datetime1">
              <a:rPr lang="zh-CN" altLang="en-US"/>
              <a:pPr>
                <a:defRPr/>
              </a:pPr>
              <a:t>2015-1-11</a:t>
            </a:fld>
            <a:endParaRPr lang="en-US" altLang="zh-CN"/>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2"/>
          <p:cNvSpPr>
            <a:spLocks noGrp="1" noChangeArrowheads="1"/>
          </p:cNvSpPr>
          <p:nvPr>
            <p:ph type="sldNum" sz="quarter" idx="12"/>
          </p:nvPr>
        </p:nvSpPr>
        <p:spPr>
          <a:ln/>
        </p:spPr>
        <p:txBody>
          <a:bodyPr/>
          <a:lstStyle>
            <a:lvl1pPr>
              <a:defRPr/>
            </a:lvl1pPr>
          </a:lstStyle>
          <a:p>
            <a:pPr>
              <a:defRPr/>
            </a:pPr>
            <a:fld id="{26463C6A-6E77-452E-B70A-623BA52EA3D9}" type="slidenum">
              <a:rPr lang="en-US" altLang="zh-CN"/>
              <a:pPr>
                <a:defRPr/>
              </a:pPr>
              <a:t>‹#›</a:t>
            </a:fld>
            <a:endParaRPr lang="en-US" altLang="zh-CN"/>
          </a:p>
        </p:txBody>
      </p:sp>
    </p:spTree>
    <p:extLst>
      <p:ext uri="{BB962C8B-B14F-4D97-AF65-F5344CB8AC3E}">
        <p14:creationId xmlns:p14="http://schemas.microsoft.com/office/powerpoint/2010/main" val="124458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154E04D-544F-46CA-A2F7-4793CFB1DDAC}" type="datetimeFigureOut">
              <a:rPr lang="zh-CN" altLang="en-US"/>
              <a:pPr>
                <a:defRPr/>
              </a:pPr>
              <a:t>2015-1-11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FCB12B3-1C6B-4D30-9A32-F626B4C78A73}" type="slidenum">
              <a:rPr lang="zh-CN" altLang="en-US"/>
              <a:pPr>
                <a:defRPr/>
              </a:pPr>
              <a:t>‹#›</a:t>
            </a:fld>
            <a:endParaRPr lang="zh-CN" altLang="en-US"/>
          </a:p>
        </p:txBody>
      </p:sp>
    </p:spTree>
    <p:extLst>
      <p:ext uri="{BB962C8B-B14F-4D97-AF65-F5344CB8AC3E}">
        <p14:creationId xmlns:p14="http://schemas.microsoft.com/office/powerpoint/2010/main" val="189251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12955" y="1570704"/>
            <a:ext cx="8229600" cy="4525963"/>
          </a:xfrm>
        </p:spPr>
        <p:txBody>
          <a:bodyPr/>
          <a:lstStyle>
            <a:lvl1pPr>
              <a:defRPr>
                <a:solidFill>
                  <a:srgbClr val="000099"/>
                </a:solidFill>
              </a:defRPr>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BFE49206-142D-4038-9E91-DFFF30A2835C}" type="datetimeFigureOut">
              <a:rPr lang="zh-CN" altLang="en-US"/>
              <a:pPr>
                <a:defRPr/>
              </a:pPr>
              <a:t>2015-1-11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26C8D22-7E21-4D33-8177-70913DE8C545}" type="slidenum">
              <a:rPr lang="zh-CN" altLang="en-US"/>
              <a:pPr>
                <a:defRPr/>
              </a:pPr>
              <a:t>‹#›</a:t>
            </a:fld>
            <a:endParaRPr lang="zh-CN" altLang="en-US"/>
          </a:p>
        </p:txBody>
      </p:sp>
    </p:spTree>
    <p:extLst>
      <p:ext uri="{BB962C8B-B14F-4D97-AF65-F5344CB8AC3E}">
        <p14:creationId xmlns:p14="http://schemas.microsoft.com/office/powerpoint/2010/main" val="2130344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8CA05E2-264D-41BE-B579-5490267EF443}" type="datetimeFigureOut">
              <a:rPr lang="zh-CN" altLang="en-US"/>
              <a:pPr>
                <a:defRPr/>
              </a:pPr>
              <a:t>2015-1-11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063F47-37FF-48BF-BD94-AE234010E064}" type="slidenum">
              <a:rPr lang="zh-CN" altLang="en-US"/>
              <a:pPr>
                <a:defRPr/>
              </a:pPr>
              <a:t>‹#›</a:t>
            </a:fld>
            <a:endParaRPr lang="zh-CN" altLang="en-US"/>
          </a:p>
        </p:txBody>
      </p:sp>
    </p:spTree>
    <p:extLst>
      <p:ext uri="{BB962C8B-B14F-4D97-AF65-F5344CB8AC3E}">
        <p14:creationId xmlns:p14="http://schemas.microsoft.com/office/powerpoint/2010/main" val="100249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0FB5E66-3969-4AEF-A580-A3653F01FAE5}" type="datetimeFigureOut">
              <a:rPr lang="zh-CN" altLang="en-US"/>
              <a:pPr>
                <a:defRPr/>
              </a:pPr>
              <a:t>2015-1-11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DD1F9D-32E2-436B-88C5-C3F07496BE41}" type="slidenum">
              <a:rPr lang="zh-CN" altLang="en-US"/>
              <a:pPr>
                <a:defRPr/>
              </a:pPr>
              <a:t>‹#›</a:t>
            </a:fld>
            <a:endParaRPr lang="zh-CN" altLang="en-US"/>
          </a:p>
        </p:txBody>
      </p:sp>
    </p:spTree>
    <p:extLst>
      <p:ext uri="{BB962C8B-B14F-4D97-AF65-F5344CB8AC3E}">
        <p14:creationId xmlns:p14="http://schemas.microsoft.com/office/powerpoint/2010/main" val="224489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BD4D7B1A-36FD-444F-BF60-36C7A943654A}" type="datetimeFigureOut">
              <a:rPr lang="zh-CN" altLang="en-US"/>
              <a:pPr>
                <a:defRPr/>
              </a:pPr>
              <a:t>2015-1-11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99DE009-303A-4C89-9BAA-57C86974AA1F}" type="slidenum">
              <a:rPr lang="zh-CN" altLang="en-US"/>
              <a:pPr>
                <a:defRPr/>
              </a:pPr>
              <a:t>‹#›</a:t>
            </a:fld>
            <a:endParaRPr lang="zh-CN" altLang="en-US"/>
          </a:p>
        </p:txBody>
      </p:sp>
    </p:spTree>
    <p:extLst>
      <p:ext uri="{BB962C8B-B14F-4D97-AF65-F5344CB8AC3E}">
        <p14:creationId xmlns:p14="http://schemas.microsoft.com/office/powerpoint/2010/main" val="42790578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D1"/>
            </a:gs>
            <a:gs pos="92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60400" y="304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85800" y="1536700"/>
            <a:ext cx="77724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ltLang="zh-CN"/>
          </a:p>
        </p:txBody>
      </p:sp>
      <p:sp>
        <p:nvSpPr>
          <p:cNvPr id="24"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25"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A8938CEC-4469-4EF9-9F1F-9C2DF749B4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Lst>
  <p:timing>
    <p:tnLst>
      <p:par>
        <p:cTn id="1" dur="indefinite" restart="never" nodeType="tmRoot"/>
      </p:par>
    </p:tnLst>
  </p:timing>
  <p:txStyles>
    <p:title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Blip>
          <a:blip r:embed="rId6"/>
        </a:buBlip>
        <a:defRPr kumimoji="1" sz="3200" b="1">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Arial" charset="0"/>
          <a:ea typeface="+mn-ea"/>
        </a:defRPr>
      </a:lvl2pPr>
      <a:lvl3pPr marL="1143000" indent="-228600" algn="l" rtl="0" eaLnBrk="0" fontAlgn="base" hangingPunct="0">
        <a:spcBef>
          <a:spcPct val="20000"/>
        </a:spcBef>
        <a:spcAft>
          <a:spcPct val="0"/>
        </a:spcAft>
        <a:buFont typeface="Wingdings" pitchFamily="2" charset="2"/>
        <a:buBlip>
          <a:blip r:embed="rId7"/>
        </a:buBlip>
        <a:defRPr kumimoji="1" sz="2400" b="1">
          <a:solidFill>
            <a:schemeClr val="tx1"/>
          </a:solidFill>
          <a:latin typeface="Arial" charset="0"/>
          <a:ea typeface="+mn-ea"/>
        </a:defRPr>
      </a:lvl3pPr>
      <a:lvl4pPr marL="1600200" indent="-228600" algn="l" rtl="0" eaLnBrk="0" fontAlgn="base" hangingPunct="0">
        <a:spcBef>
          <a:spcPct val="20000"/>
        </a:spcBef>
        <a:spcAft>
          <a:spcPct val="0"/>
        </a:spcAft>
        <a:buChar char="–"/>
        <a:defRPr kumimoji="1" sz="2000" b="1">
          <a:solidFill>
            <a:schemeClr val="tx1"/>
          </a:solidFill>
          <a:latin typeface="Arial" charset="0"/>
          <a:ea typeface="+mn-ea"/>
        </a:defRPr>
      </a:lvl4pPr>
      <a:lvl5pPr marL="2057400" indent="-228600" algn="l" rtl="0" eaLnBrk="0" fontAlgn="base" hangingPunct="0">
        <a:spcBef>
          <a:spcPct val="20000"/>
        </a:spcBef>
        <a:spcAft>
          <a:spcPct val="0"/>
        </a:spcAft>
        <a:buChar char="»"/>
        <a:defRPr kumimoji="1" sz="2000" b="1">
          <a:solidFill>
            <a:schemeClr val="tx1"/>
          </a:solidFill>
          <a:latin typeface="Arial" charset="0"/>
          <a:ea typeface="+mn-ea"/>
        </a:defRPr>
      </a:lvl5pPr>
      <a:lvl6pPr marL="2514600" indent="-228600" algn="l" rtl="0" fontAlgn="base">
        <a:spcBef>
          <a:spcPct val="20000"/>
        </a:spcBef>
        <a:spcAft>
          <a:spcPct val="0"/>
        </a:spcAft>
        <a:buChar char="»"/>
        <a:defRPr kumimoji="1" sz="2000" b="1">
          <a:solidFill>
            <a:schemeClr val="tx1"/>
          </a:solidFill>
          <a:latin typeface="+mn-lt"/>
          <a:ea typeface="+mn-ea"/>
        </a:defRPr>
      </a:lvl6pPr>
      <a:lvl7pPr marL="2971800" indent="-228600" algn="l" rtl="0" fontAlgn="base">
        <a:spcBef>
          <a:spcPct val="20000"/>
        </a:spcBef>
        <a:spcAft>
          <a:spcPct val="0"/>
        </a:spcAft>
        <a:buChar char="»"/>
        <a:defRPr kumimoji="1" sz="2000" b="1">
          <a:solidFill>
            <a:schemeClr val="tx1"/>
          </a:solidFill>
          <a:latin typeface="+mn-lt"/>
          <a:ea typeface="+mn-ea"/>
        </a:defRPr>
      </a:lvl7pPr>
      <a:lvl8pPr marL="3429000" indent="-228600" algn="l" rtl="0" fontAlgn="base">
        <a:spcBef>
          <a:spcPct val="20000"/>
        </a:spcBef>
        <a:spcAft>
          <a:spcPct val="0"/>
        </a:spcAft>
        <a:buChar char="»"/>
        <a:defRPr kumimoji="1" sz="2000" b="1">
          <a:solidFill>
            <a:schemeClr val="tx1"/>
          </a:solidFill>
          <a:latin typeface="+mn-lt"/>
          <a:ea typeface="+mn-ea"/>
        </a:defRPr>
      </a:lvl8pPr>
      <a:lvl9pPr marL="3886200" indent="-228600" algn="l" rtl="0" fontAlgn="base">
        <a:spcBef>
          <a:spcPct val="20000"/>
        </a:spcBef>
        <a:spcAft>
          <a:spcPct val="0"/>
        </a:spcAft>
        <a:buChar char="»"/>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FFFFD1"/>
            </a:gs>
            <a:gs pos="92999">
              <a:srgbClr val="F0EBD5"/>
            </a:gs>
            <a:gs pos="100000">
              <a:srgbClr val="D1C39F"/>
            </a:gs>
          </a:gsLst>
          <a:lin ang="2700000" scaled="1"/>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B88E408-70B9-4754-89BC-C26179A8E3BC}" type="datetimeFigureOut">
              <a:rPr lang="zh-CN" altLang="en-US"/>
              <a:pPr>
                <a:defRPr/>
              </a:pPr>
              <a:t>2015-1-11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9888541-392D-4643-9E5B-8188E3C52B7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rgbClr val="660066"/>
          </a:solidFill>
          <a:effectLst>
            <a:outerShdw blurRad="38100" dist="38100" dir="2700000" algn="tl">
              <a:srgbClr val="000000">
                <a:alpha val="43137"/>
              </a:srgbClr>
            </a:outerShdw>
          </a:effectLst>
          <a:latin typeface="+mj-lt"/>
          <a:ea typeface="+mj-ea"/>
          <a:cs typeface="+mj-cs"/>
        </a:defRPr>
      </a:lvl1pPr>
      <a:lvl2pPr algn="ctr" rtl="0" eaLnBrk="0" fontAlgn="base" hangingPunct="0">
        <a:spcBef>
          <a:spcPct val="0"/>
        </a:spcBef>
        <a:spcAft>
          <a:spcPct val="0"/>
        </a:spcAft>
        <a:defRPr sz="4400" b="1">
          <a:solidFill>
            <a:srgbClr val="660066"/>
          </a:solidFill>
          <a:latin typeface="Calibri" pitchFamily="34" charset="0"/>
          <a:ea typeface="宋体" pitchFamily="2" charset="-122"/>
        </a:defRPr>
      </a:lvl2pPr>
      <a:lvl3pPr algn="ctr" rtl="0" eaLnBrk="0" fontAlgn="base" hangingPunct="0">
        <a:spcBef>
          <a:spcPct val="0"/>
        </a:spcBef>
        <a:spcAft>
          <a:spcPct val="0"/>
        </a:spcAft>
        <a:defRPr sz="4400" b="1">
          <a:solidFill>
            <a:srgbClr val="660066"/>
          </a:solidFill>
          <a:latin typeface="Calibri" pitchFamily="34" charset="0"/>
          <a:ea typeface="宋体" pitchFamily="2" charset="-122"/>
        </a:defRPr>
      </a:lvl3pPr>
      <a:lvl4pPr algn="ctr" rtl="0" eaLnBrk="0" fontAlgn="base" hangingPunct="0">
        <a:spcBef>
          <a:spcPct val="0"/>
        </a:spcBef>
        <a:spcAft>
          <a:spcPct val="0"/>
        </a:spcAft>
        <a:defRPr sz="4400" b="1">
          <a:solidFill>
            <a:srgbClr val="660066"/>
          </a:solidFill>
          <a:latin typeface="Calibri" pitchFamily="34" charset="0"/>
          <a:ea typeface="宋体" pitchFamily="2" charset="-122"/>
        </a:defRPr>
      </a:lvl4pPr>
      <a:lvl5pPr algn="ctr" rtl="0" eaLnBrk="0" fontAlgn="base" hangingPunct="0">
        <a:spcBef>
          <a:spcPct val="0"/>
        </a:spcBef>
        <a:spcAft>
          <a:spcPct val="0"/>
        </a:spcAft>
        <a:defRPr sz="4400" b="1">
          <a:solidFill>
            <a:srgbClr val="660066"/>
          </a:solidFill>
          <a:latin typeface="Calibri" pitchFamily="34" charset="0"/>
          <a:ea typeface="宋体" pitchFamily="2" charset="-122"/>
        </a:defRPr>
      </a:lvl5pPr>
      <a:lvl6pPr marL="457200" algn="ctr" rtl="0" fontAlgn="base">
        <a:spcBef>
          <a:spcPct val="0"/>
        </a:spcBef>
        <a:spcAft>
          <a:spcPct val="0"/>
        </a:spcAft>
        <a:defRPr sz="4400" b="1">
          <a:solidFill>
            <a:srgbClr val="660066"/>
          </a:solidFill>
          <a:latin typeface="Calibri" pitchFamily="34" charset="0"/>
          <a:ea typeface="宋体" pitchFamily="2" charset="-122"/>
        </a:defRPr>
      </a:lvl6pPr>
      <a:lvl7pPr marL="914400" algn="ctr" rtl="0" fontAlgn="base">
        <a:spcBef>
          <a:spcPct val="0"/>
        </a:spcBef>
        <a:spcAft>
          <a:spcPct val="0"/>
        </a:spcAft>
        <a:defRPr sz="4400" b="1">
          <a:solidFill>
            <a:srgbClr val="660066"/>
          </a:solidFill>
          <a:latin typeface="Calibri" pitchFamily="34" charset="0"/>
          <a:ea typeface="宋体" pitchFamily="2" charset="-122"/>
        </a:defRPr>
      </a:lvl7pPr>
      <a:lvl8pPr marL="1371600" algn="ctr" rtl="0" fontAlgn="base">
        <a:spcBef>
          <a:spcPct val="0"/>
        </a:spcBef>
        <a:spcAft>
          <a:spcPct val="0"/>
        </a:spcAft>
        <a:defRPr sz="4400" b="1">
          <a:solidFill>
            <a:srgbClr val="660066"/>
          </a:solidFill>
          <a:latin typeface="Calibri" pitchFamily="34" charset="0"/>
          <a:ea typeface="宋体" pitchFamily="2" charset="-122"/>
        </a:defRPr>
      </a:lvl8pPr>
      <a:lvl9pPr marL="1828800" algn="ctr" rtl="0" fontAlgn="base">
        <a:spcBef>
          <a:spcPct val="0"/>
        </a:spcBef>
        <a:spcAft>
          <a:spcPct val="0"/>
        </a:spcAft>
        <a:defRPr sz="4400" b="1">
          <a:solidFill>
            <a:srgbClr val="660066"/>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Blip>
          <a:blip r:embed="rId13"/>
        </a:buBlip>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Blip>
          <a:blip r:embed="rId14"/>
        </a:buBlip>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b="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26.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slide" Target="slide1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8.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slide" Target="slide6.xml"/></Relationships>
</file>

<file path=ppt/slides/_rels/slide2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1.png"/><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7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47.xml"/><Relationship Id="rId7" Type="http://schemas.openxmlformats.org/officeDocument/2006/relationships/slide" Target="slide6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slide" Target="slide64.xml"/><Relationship Id="rId5" Type="http://schemas.openxmlformats.org/officeDocument/2006/relationships/slide" Target="slide62.xml"/><Relationship Id="rId4" Type="http://schemas.openxmlformats.org/officeDocument/2006/relationships/slide" Target="slide4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1.png"/><Relationship Id="rId4"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7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69.xml"/><Relationship Id="rId5" Type="http://schemas.openxmlformats.org/officeDocument/2006/relationships/slide" Target="slide34.xml"/><Relationship Id="rId4" Type="http://schemas.openxmlformats.org/officeDocument/2006/relationships/slide" Target="slide30.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9.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slide" Target="slide73.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2.xml"/><Relationship Id="rId4" Type="http://schemas.openxmlformats.org/officeDocument/2006/relationships/slide" Target="slide21.xml"/></Relationships>
</file>

<file path=ppt/slides/_rels/slide70.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3.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ctrTitle"/>
          </p:nvPr>
        </p:nvSpPr>
        <p:spPr>
          <a:xfrm>
            <a:off x="533400" y="1063625"/>
            <a:ext cx="7772400" cy="1470025"/>
          </a:xfrm>
        </p:spPr>
        <p:txBody>
          <a:bodyPr/>
          <a:lstStyle/>
          <a:p>
            <a:pPr eaLnBrk="1" hangingPunct="1">
              <a:defRPr/>
            </a:pPr>
            <a:r>
              <a:rPr lang="zh-CN" altLang="en-US" sz="4800" dirty="0">
                <a:latin typeface="Times New Roman" pitchFamily="18" charset="0"/>
                <a:ea typeface="隶书" pitchFamily="49" charset="-122"/>
              </a:rPr>
              <a:t>数据处理技术</a:t>
            </a:r>
            <a:br>
              <a:rPr lang="zh-CN" altLang="en-US" sz="4800" dirty="0">
                <a:latin typeface="Times New Roman" pitchFamily="18" charset="0"/>
                <a:ea typeface="隶书" pitchFamily="49" charset="-122"/>
              </a:rPr>
            </a:br>
            <a:r>
              <a:rPr lang="zh-CN" altLang="es-ES" sz="3600" dirty="0">
                <a:latin typeface="Times New Roman" pitchFamily="18" charset="0"/>
                <a:ea typeface="隶书" pitchFamily="49" charset="-122"/>
              </a:rPr>
              <a:t>中文</a:t>
            </a:r>
            <a:r>
              <a:rPr lang="es-ES" altLang="zh-CN" sz="3600" dirty="0">
                <a:latin typeface="Times New Roman" pitchFamily="18" charset="0"/>
                <a:ea typeface="隶书" pitchFamily="49" charset="-122"/>
              </a:rPr>
              <a:t>Excel 2010</a:t>
            </a:r>
            <a:endParaRPr lang="zh-CN" altLang="en-US" sz="3600" dirty="0">
              <a:latin typeface="Times New Roman" pitchFamily="18" charset="0"/>
              <a:ea typeface="隶书" pitchFamily="49" charset="-122"/>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304800" y="211274"/>
            <a:ext cx="8534400" cy="6544370"/>
          </a:xfrm>
        </p:spPr>
        <p:txBody>
          <a:bodyPr/>
          <a:lstStyle/>
          <a:p>
            <a:pPr eaLnBrk="1" hangingPunct="1">
              <a:lnSpc>
                <a:spcPct val="120000"/>
              </a:lnSpc>
              <a:spcBef>
                <a:spcPct val="30000"/>
              </a:spcBef>
              <a:buNone/>
            </a:pPr>
            <a:r>
              <a:rPr lang="en-US" altLang="zh-CN" dirty="0" smtClean="0">
                <a:latin typeface="Times New Roman" pitchFamily="18" charset="0"/>
                <a:ea typeface="宋体" pitchFamily="2" charset="-122"/>
              </a:rPr>
              <a:t> </a:t>
            </a:r>
            <a:r>
              <a:rPr lang="en-US" altLang="zh-CN" dirty="0" smtClean="0">
                <a:solidFill>
                  <a:schemeClr val="accent2"/>
                </a:solidFill>
                <a:latin typeface="Times New Roman" pitchFamily="18" charset="0"/>
                <a:ea typeface="宋体" pitchFamily="2" charset="-122"/>
              </a:rPr>
              <a:t>2)</a:t>
            </a:r>
            <a:r>
              <a:rPr lang="zh-CN" altLang="en-US" dirty="0" smtClean="0">
                <a:solidFill>
                  <a:schemeClr val="accent2"/>
                </a:solidFill>
                <a:latin typeface="Times New Roman" pitchFamily="18" charset="0"/>
                <a:ea typeface="宋体" pitchFamily="2" charset="-122"/>
              </a:rPr>
              <a:t>输入数字型数据</a:t>
            </a:r>
          </a:p>
          <a:p>
            <a:pPr lvl="1" eaLnBrk="1" hangingPunct="1">
              <a:lnSpc>
                <a:spcPct val="120000"/>
              </a:lnSpc>
              <a:spcBef>
                <a:spcPct val="30000"/>
              </a:spcBef>
              <a:buFont typeface="Wingdings" pitchFamily="2" charset="2"/>
              <a:buChar char="w"/>
            </a:pPr>
            <a:r>
              <a:rPr lang="zh-CN" altLang="en-US" sz="2400" dirty="0" smtClean="0">
                <a:latin typeface="Times New Roman" pitchFamily="18" charset="0"/>
                <a:ea typeface="宋体" pitchFamily="2" charset="-122"/>
              </a:rPr>
              <a:t>数据在单元格中以右对齐形式显示；（默认格式）</a:t>
            </a:r>
          </a:p>
          <a:p>
            <a:pPr lvl="1" eaLnBrk="1" hangingPunct="1">
              <a:lnSpc>
                <a:spcPct val="120000"/>
              </a:lnSpc>
              <a:buFont typeface="Wingdings" pitchFamily="2" charset="2"/>
              <a:buChar char="Ø"/>
            </a:pPr>
            <a:r>
              <a:rPr lang="zh-CN" altLang="en-US" sz="2400" dirty="0">
                <a:solidFill>
                  <a:srgbClr val="FF3300"/>
                </a:solidFill>
                <a:latin typeface="楷体_GB2312" pitchFamily="49" charset="-122"/>
                <a:ea typeface="楷体_GB2312" pitchFamily="49" charset="-122"/>
              </a:rPr>
              <a:t>当输入的数字超过单元格列宽或</a:t>
            </a:r>
            <a:r>
              <a:rPr lang="en-US" altLang="zh-CN" sz="2400" dirty="0">
                <a:solidFill>
                  <a:srgbClr val="FF3300"/>
                </a:solidFill>
                <a:latin typeface="楷体_GB2312" pitchFamily="49" charset="-122"/>
                <a:ea typeface="楷体_GB2312" pitchFamily="49" charset="-122"/>
              </a:rPr>
              <a:t>15</a:t>
            </a:r>
            <a:r>
              <a:rPr lang="zh-CN" altLang="en-US" sz="2400" dirty="0">
                <a:solidFill>
                  <a:srgbClr val="FF3300"/>
                </a:solidFill>
                <a:latin typeface="楷体_GB2312" pitchFamily="49" charset="-122"/>
                <a:ea typeface="楷体_GB2312" pitchFamily="49" charset="-122"/>
              </a:rPr>
              <a:t>位时，数字将采用科学计数法形式</a:t>
            </a:r>
            <a:r>
              <a:rPr lang="zh-CN" altLang="en-US" sz="2400" dirty="0" smtClean="0">
                <a:solidFill>
                  <a:srgbClr val="FF3300"/>
                </a:solidFill>
                <a:latin typeface="楷体_GB2312" pitchFamily="49" charset="-122"/>
                <a:ea typeface="楷体_GB2312" pitchFamily="49" charset="-122"/>
              </a:rPr>
              <a:t>表示</a:t>
            </a:r>
            <a:endParaRPr lang="en-US" altLang="zh-CN" sz="2400" dirty="0" smtClean="0">
              <a:solidFill>
                <a:srgbClr val="FF3300"/>
              </a:solidFill>
              <a:latin typeface="楷体_GB2312" pitchFamily="49" charset="-122"/>
              <a:ea typeface="楷体_GB2312" pitchFamily="49" charset="-122"/>
            </a:endParaRPr>
          </a:p>
          <a:p>
            <a:pPr marL="457200" lvl="1" indent="0" eaLnBrk="1" hangingPunct="1">
              <a:lnSpc>
                <a:spcPct val="120000"/>
              </a:lnSpc>
              <a:buNone/>
            </a:pPr>
            <a:r>
              <a:rPr lang="zh-CN" altLang="en-US" sz="2400" dirty="0" smtClean="0">
                <a:latin typeface="楷体_GB2312" pitchFamily="49" charset="-122"/>
                <a:ea typeface="楷体_GB2312" pitchFamily="49" charset="-122"/>
              </a:rPr>
              <a:t>  例如</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12345678987654321</a:t>
            </a:r>
            <a:r>
              <a:rPr lang="zh-CN" altLang="en-US" sz="2400" dirty="0">
                <a:latin typeface="楷体_GB2312" pitchFamily="49" charset="-122"/>
                <a:ea typeface="楷体_GB2312" pitchFamily="49" charset="-122"/>
              </a:rPr>
              <a:t>表示为</a:t>
            </a:r>
            <a:r>
              <a:rPr lang="en-US" altLang="zh-CN" sz="2400" dirty="0" smtClean="0">
                <a:latin typeface="楷体_GB2312" pitchFamily="49" charset="-122"/>
                <a:ea typeface="楷体_GB2312" pitchFamily="49" charset="-122"/>
              </a:rPr>
              <a:t>1.234567E+16</a:t>
            </a:r>
          </a:p>
          <a:p>
            <a:pPr marL="457200" lvl="1" indent="0" eaLnBrk="1" hangingPunct="1">
              <a:lnSpc>
                <a:spcPct val="120000"/>
              </a:lnSpc>
              <a:buNone/>
            </a:pPr>
            <a:r>
              <a:rPr lang="zh-CN" altLang="en-US" sz="2400" dirty="0">
                <a:solidFill>
                  <a:schemeClr val="tx2"/>
                </a:solidFill>
                <a:latin typeface="Times New Roman" pitchFamily="18" charset="0"/>
                <a:ea typeface="宋体" pitchFamily="2" charset="-122"/>
              </a:rPr>
              <a:t>如何输入</a:t>
            </a:r>
            <a:r>
              <a:rPr lang="zh-CN" altLang="en-US" sz="2400" dirty="0">
                <a:latin typeface="Times New Roman" pitchFamily="18" charset="0"/>
                <a:ea typeface="宋体" pitchFamily="2" charset="-122"/>
              </a:rPr>
              <a:t>身份证号？</a:t>
            </a:r>
            <a:endParaRPr lang="en-US" altLang="zh-CN" sz="2400" dirty="0">
              <a:latin typeface="Times New Roman" pitchFamily="18" charset="0"/>
              <a:ea typeface="宋体" pitchFamily="2" charset="-122"/>
            </a:endParaRPr>
          </a:p>
          <a:p>
            <a:pPr marL="57150" indent="0" eaLnBrk="1" hangingPunct="1">
              <a:lnSpc>
                <a:spcPct val="120000"/>
              </a:lnSpc>
              <a:buNone/>
            </a:pPr>
            <a:r>
              <a:rPr lang="en-US" altLang="zh-CN" dirty="0" smtClean="0">
                <a:solidFill>
                  <a:schemeClr val="accent2"/>
                </a:solidFill>
                <a:latin typeface="Times New Roman" pitchFamily="18" charset="0"/>
                <a:ea typeface="宋体" pitchFamily="2" charset="-122"/>
              </a:rPr>
              <a:t>3)</a:t>
            </a:r>
            <a:r>
              <a:rPr lang="zh-CN" altLang="en-US" dirty="0" smtClean="0">
                <a:solidFill>
                  <a:schemeClr val="accent2"/>
                </a:solidFill>
                <a:latin typeface="Times New Roman" pitchFamily="18" charset="0"/>
                <a:ea typeface="宋体" pitchFamily="2" charset="-122"/>
              </a:rPr>
              <a:t>输入日期和时间型数据</a:t>
            </a:r>
          </a:p>
          <a:p>
            <a:pPr lvl="1" eaLnBrk="1" hangingPunct="1">
              <a:lnSpc>
                <a:spcPct val="120000"/>
              </a:lnSpc>
              <a:spcBef>
                <a:spcPct val="30000"/>
              </a:spcBef>
              <a:buFont typeface="Wingdings" pitchFamily="2" charset="2"/>
              <a:buChar char="w"/>
            </a:pPr>
            <a:r>
              <a:rPr lang="zh-CN" altLang="en-US" sz="2400" dirty="0" smtClean="0">
                <a:latin typeface="Times New Roman" pitchFamily="18" charset="0"/>
                <a:ea typeface="宋体" pitchFamily="2" charset="-122"/>
              </a:rPr>
              <a:t>日期型数据格式   月／日／年或月－日－年（默认格式）</a:t>
            </a:r>
          </a:p>
          <a:p>
            <a:pPr marL="457200" lvl="1" indent="0" eaLnBrk="1" hangingPunct="1">
              <a:lnSpc>
                <a:spcPct val="120000"/>
              </a:lnSpc>
              <a:spcBef>
                <a:spcPct val="30000"/>
              </a:spcBef>
              <a:buNone/>
            </a:pPr>
            <a:r>
              <a:rPr lang="zh-CN" altLang="en-US" sz="2400" u="sng" dirty="0" smtClean="0">
                <a:solidFill>
                  <a:srgbClr val="FF0000"/>
                </a:solidFill>
                <a:latin typeface="Times New Roman" pitchFamily="18" charset="0"/>
                <a:ea typeface="宋体" pitchFamily="2" charset="-122"/>
              </a:rPr>
              <a:t>注意</a:t>
            </a:r>
            <a:r>
              <a:rPr lang="zh-CN" altLang="en-US" sz="2400" dirty="0" smtClean="0">
                <a:latin typeface="Times New Roman" pitchFamily="18" charset="0"/>
                <a:ea typeface="宋体" pitchFamily="2" charset="-122"/>
              </a:rPr>
              <a:t>：①两个日期型数据相减得出相隔天数；②一个日期型数据与一个数据相加得出另一个日期型数据。</a:t>
            </a:r>
          </a:p>
          <a:p>
            <a:pPr lvl="1" eaLnBrk="1" hangingPunct="1">
              <a:lnSpc>
                <a:spcPct val="120000"/>
              </a:lnSpc>
              <a:spcBef>
                <a:spcPct val="30000"/>
              </a:spcBef>
              <a:buFont typeface="Wingdings" pitchFamily="2" charset="2"/>
              <a:buChar char="w"/>
            </a:pPr>
            <a:r>
              <a:rPr lang="zh-CN" altLang="en-US" sz="2400" dirty="0" smtClean="0">
                <a:latin typeface="Times New Roman" pitchFamily="18" charset="0"/>
                <a:ea typeface="宋体" pitchFamily="2" charset="-122"/>
              </a:rPr>
              <a:t>	时间型数据格式   时</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分</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秒。 </a:t>
            </a:r>
          </a:p>
          <a:p>
            <a:pPr lvl="1" eaLnBrk="1" hangingPunct="1">
              <a:lnSpc>
                <a:spcPct val="120000"/>
              </a:lnSpc>
              <a:spcBef>
                <a:spcPct val="30000"/>
              </a:spcBef>
              <a:buFont typeface="Wingdings" pitchFamily="2" charset="2"/>
              <a:buChar char="w"/>
            </a:pPr>
            <a:r>
              <a:rPr lang="zh-CN" altLang="en-US" sz="2400" dirty="0" smtClean="0">
                <a:solidFill>
                  <a:schemeClr val="tx2"/>
                </a:solidFill>
                <a:latin typeface="Times New Roman" pitchFamily="18" charset="0"/>
                <a:ea typeface="宋体" pitchFamily="2" charset="-122"/>
              </a:rPr>
              <a:t>如何输入</a:t>
            </a:r>
            <a:r>
              <a:rPr lang="zh-CN" altLang="en-US" sz="2400" dirty="0" smtClean="0">
                <a:latin typeface="Times New Roman" pitchFamily="18" charset="0"/>
                <a:ea typeface="宋体" pitchFamily="2" charset="-122"/>
              </a:rPr>
              <a:t>月－日－年  时</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分</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秒</a:t>
            </a:r>
            <a:endParaRPr lang="en-US" altLang="zh-CN" sz="2400" dirty="0" smtClean="0">
              <a:latin typeface="Times New Roman" pitchFamily="18" charset="0"/>
              <a:ea typeface="宋体" pitchFamily="2" charset="-122"/>
            </a:endParaRPr>
          </a:p>
        </p:txBody>
      </p:sp>
    </p:spTree>
    <p:extLst>
      <p:ext uri="{BB962C8B-B14F-4D97-AF65-F5344CB8AC3E}">
        <p14:creationId xmlns:p14="http://schemas.microsoft.com/office/powerpoint/2010/main" val="2687713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9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198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19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198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19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198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19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97089697-2C26-4684-9749-84A10AAF0B2A}" type="datetime1">
              <a:rPr lang="zh-CN" altLang="en-US"/>
              <a:pPr>
                <a:defRPr/>
              </a:pPr>
              <a:t>2015-1-11</a:t>
            </a:fld>
            <a:endParaRPr lang="en-US" altLang="zh-CN"/>
          </a:p>
        </p:txBody>
      </p:sp>
      <p:sp>
        <p:nvSpPr>
          <p:cNvPr id="8" name="灯片编号占位符 5"/>
          <p:cNvSpPr>
            <a:spLocks noGrp="1"/>
          </p:cNvSpPr>
          <p:nvPr>
            <p:ph type="sldNum" sz="quarter" idx="12"/>
          </p:nvPr>
        </p:nvSpPr>
        <p:spPr/>
        <p:txBody>
          <a:bodyPr/>
          <a:lstStyle/>
          <a:p>
            <a:pPr>
              <a:defRPr/>
            </a:pPr>
            <a:fld id="{C28D5D08-CEE7-48BD-9CAE-47E1F0992195}" type="slidenum">
              <a:rPr lang="en-US" altLang="zh-CN"/>
              <a:pPr>
                <a:defRPr/>
              </a:pPr>
              <a:t>11</a:t>
            </a:fld>
            <a:endParaRPr lang="en-US" altLang="zh-CN"/>
          </a:p>
        </p:txBody>
      </p:sp>
      <p:sp>
        <p:nvSpPr>
          <p:cNvPr id="53250" name="Rectangle 2"/>
          <p:cNvSpPr>
            <a:spLocks noGrp="1" noChangeArrowheads="1"/>
          </p:cNvSpPr>
          <p:nvPr>
            <p:ph type="title"/>
          </p:nvPr>
        </p:nvSpPr>
        <p:spPr>
          <a:xfrm>
            <a:off x="457200" y="277813"/>
            <a:ext cx="8229600" cy="793750"/>
          </a:xfrm>
        </p:spPr>
        <p:txBody>
          <a:bodyPr/>
          <a:lstStyle/>
          <a:p>
            <a:pPr eaLnBrk="1" hangingPunct="1">
              <a:defRPr/>
            </a:pPr>
            <a:r>
              <a:rPr lang="en-US" altLang="zh-CN" smtClean="0"/>
              <a:t>4.3.1 </a:t>
            </a:r>
            <a:r>
              <a:rPr lang="zh-CN" altLang="en-US" smtClean="0"/>
              <a:t>建立表格与录入</a:t>
            </a:r>
          </a:p>
        </p:txBody>
      </p:sp>
      <p:sp>
        <p:nvSpPr>
          <p:cNvPr id="53251" name="Rectangle 3"/>
          <p:cNvSpPr>
            <a:spLocks noGrp="1" noChangeArrowheads="1"/>
          </p:cNvSpPr>
          <p:nvPr>
            <p:ph type="body" idx="1"/>
          </p:nvPr>
        </p:nvSpPr>
        <p:spPr>
          <a:xfrm>
            <a:off x="457200" y="1341438"/>
            <a:ext cx="8229600" cy="5111750"/>
          </a:xfrm>
        </p:spPr>
        <p:txBody>
          <a:bodyPr/>
          <a:lstStyle/>
          <a:p>
            <a:pPr marL="609600" indent="-609600" eaLnBrk="1" hangingPunct="1">
              <a:buFont typeface="Wingdings" pitchFamily="2" charset="2"/>
              <a:buNone/>
            </a:pPr>
            <a:r>
              <a:rPr lang="en-US" altLang="zh-CN" sz="2800" b="1" dirty="0" smtClean="0">
                <a:latin typeface="宋体" charset="-122"/>
              </a:rPr>
              <a:t>4</a:t>
            </a:r>
            <a:r>
              <a:rPr lang="zh-CN" altLang="en-US" sz="2800" b="1" dirty="0" smtClean="0">
                <a:latin typeface="宋体" charset="-122"/>
              </a:rPr>
              <a:t>）自动填写有规律的数据</a:t>
            </a:r>
          </a:p>
          <a:p>
            <a:pPr marL="609600" indent="-609600" eaLnBrk="1" hangingPunct="1">
              <a:buFont typeface="Wingdings" pitchFamily="2" charset="2"/>
              <a:buNone/>
            </a:pPr>
            <a:r>
              <a:rPr lang="zh-CN" altLang="en-US" dirty="0" smtClean="0"/>
              <a:t>      </a:t>
            </a:r>
            <a:r>
              <a:rPr lang="zh-CN" altLang="en-US" sz="2800" b="1" dirty="0" smtClean="0">
                <a:ea typeface="楷体_GB2312" pitchFamily="49" charset="-122"/>
              </a:rPr>
              <a:t>数字的填写</a:t>
            </a:r>
          </a:p>
          <a:p>
            <a:pPr marL="982663" lvl="1" indent="-525463" eaLnBrk="1" hangingPunct="1">
              <a:buFont typeface="Wingdings" pitchFamily="2" charset="2"/>
              <a:buChar char="Ø"/>
            </a:pPr>
            <a:r>
              <a:rPr lang="zh-CN" altLang="en-US" b="1" dirty="0" smtClean="0">
                <a:latin typeface="楷体_GB2312" pitchFamily="49" charset="-122"/>
                <a:ea typeface="楷体_GB2312" pitchFamily="49" charset="-122"/>
              </a:rPr>
              <a:t>在该行（列）的前两个单元格内输入开始的</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个数字；</a:t>
            </a:r>
          </a:p>
          <a:p>
            <a:pPr marL="982663" lvl="1" indent="-525463" eaLnBrk="1" hangingPunct="1">
              <a:buFont typeface="Wingdings" pitchFamily="2" charset="2"/>
              <a:buChar char="Ø"/>
            </a:pPr>
            <a:endParaRPr lang="zh-CN" altLang="en-US" b="1" dirty="0" smtClean="0">
              <a:latin typeface="楷体_GB2312" pitchFamily="49" charset="-122"/>
              <a:ea typeface="楷体_GB2312" pitchFamily="49" charset="-122"/>
            </a:endParaRPr>
          </a:p>
          <a:p>
            <a:pPr marL="982663" lvl="1" indent="-525463" eaLnBrk="1" hangingPunct="1">
              <a:buFont typeface="Wingdings" pitchFamily="2" charset="2"/>
              <a:buChar char="Ø"/>
            </a:pPr>
            <a:r>
              <a:rPr lang="zh-CN" altLang="en-US" b="1" dirty="0" smtClean="0">
                <a:latin typeface="楷体_GB2312" pitchFamily="49" charset="-122"/>
                <a:ea typeface="楷体_GB2312" pitchFamily="49" charset="-122"/>
              </a:rPr>
              <a:t>选择这两个单元格；</a:t>
            </a:r>
          </a:p>
          <a:p>
            <a:pPr marL="982663" lvl="1" indent="-525463" eaLnBrk="1" hangingPunct="1">
              <a:buFont typeface="Wingdings" pitchFamily="2" charset="2"/>
              <a:buNone/>
            </a:pPr>
            <a:endParaRPr lang="zh-CN" altLang="en-US" b="1" dirty="0" smtClean="0">
              <a:latin typeface="楷体_GB2312" pitchFamily="49" charset="-122"/>
              <a:ea typeface="楷体_GB2312" pitchFamily="49" charset="-122"/>
            </a:endParaRPr>
          </a:p>
          <a:p>
            <a:pPr marL="982663" lvl="1" indent="-525463" eaLnBrk="1" hangingPunct="1">
              <a:buFont typeface="Wingdings" pitchFamily="2" charset="2"/>
              <a:buChar char="Ø"/>
            </a:pPr>
            <a:r>
              <a:rPr lang="zh-CN" altLang="en-US" b="1" dirty="0" smtClean="0">
                <a:latin typeface="楷体_GB2312" pitchFamily="49" charset="-122"/>
                <a:ea typeface="楷体_GB2312" pitchFamily="49" charset="-122"/>
              </a:rPr>
              <a:t>用鼠标按住第二个单元格的填充柄，将其拖曳到结束单元格，松开鼠标</a:t>
            </a:r>
          </a:p>
        </p:txBody>
      </p:sp>
      <p:sp>
        <p:nvSpPr>
          <p:cNvPr id="53252" name="AutoShape 4"/>
          <p:cNvSpPr>
            <a:spLocks noChangeArrowheads="1"/>
          </p:cNvSpPr>
          <p:nvPr/>
        </p:nvSpPr>
        <p:spPr bwMode="auto">
          <a:xfrm>
            <a:off x="3348038" y="3193787"/>
            <a:ext cx="287337" cy="647700"/>
          </a:xfrm>
          <a:prstGeom prst="downArrow">
            <a:avLst>
              <a:gd name="adj1" fmla="val 50000"/>
              <a:gd name="adj2" fmla="val 56354"/>
            </a:avLst>
          </a:prstGeom>
          <a:solidFill>
            <a:schemeClr val="accent1"/>
          </a:solidFill>
          <a:ln w="9525">
            <a:solidFill>
              <a:schemeClr val="tx1"/>
            </a:solidFill>
            <a:miter lim="800000"/>
            <a:headEnd/>
            <a:tailEnd/>
          </a:ln>
        </p:spPr>
        <p:txBody>
          <a:bodyPr wrap="none" anchor="ctr"/>
          <a:lstStyle/>
          <a:p>
            <a:endParaRPr lang="zh-CN" altLang="en-US"/>
          </a:p>
        </p:txBody>
      </p:sp>
      <p:sp>
        <p:nvSpPr>
          <p:cNvPr id="53253" name="AutoShape 5"/>
          <p:cNvSpPr>
            <a:spLocks noChangeArrowheads="1"/>
          </p:cNvSpPr>
          <p:nvPr/>
        </p:nvSpPr>
        <p:spPr bwMode="auto">
          <a:xfrm>
            <a:off x="3348038" y="4365625"/>
            <a:ext cx="287337" cy="647700"/>
          </a:xfrm>
          <a:prstGeom prst="downArrow">
            <a:avLst>
              <a:gd name="adj1" fmla="val 50000"/>
              <a:gd name="adj2" fmla="val 56354"/>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0" fill="hold">
                                          <p:stCondLst>
                                            <p:cond delay="0"/>
                                          </p:stCondLst>
                                        </p:cTn>
                                        <p:tgtEl>
                                          <p:spTgt spid="53251">
                                            <p:txEl>
                                              <p:pRg st="1" end="1"/>
                                            </p:txEl>
                                          </p:spTgt>
                                        </p:tgtEl>
                                        <p:attrNameLst>
                                          <p:attrName>style.visibility</p:attrName>
                                        </p:attrNameLst>
                                      </p:cBhvr>
                                      <p:to>
                                        <p:strVal val="visible"/>
                                      </p:to>
                                    </p:set>
                                    <p:animEffect transition="in" filter="fade">
                                      <p:cBhvr>
                                        <p:cTn id="12" dur="1000"/>
                                        <p:tgtEl>
                                          <p:spTgt spid="53251">
                                            <p:txEl>
                                              <p:pRg st="1" end="1"/>
                                            </p:txEl>
                                          </p:spTgt>
                                        </p:tgtEl>
                                      </p:cBhvr>
                                    </p:animEffect>
                                    <p:anim calcmode="lin" valueType="num">
                                      <p:cBhvr>
                                        <p:cTn id="13" dur="10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p:cTn id="14" dur="897" decel="100000" fill="hold"/>
                                        <p:tgtEl>
                                          <p:spTgt spid="53251">
                                            <p:txEl>
                                              <p:pRg st="1" end="1"/>
                                            </p:txEl>
                                          </p:spTgt>
                                        </p:tgtEl>
                                        <p:attrNameLst>
                                          <p:attrName>ppt_y</p:attrName>
                                        </p:attrNameLst>
                                      </p:cBhvr>
                                      <p:tavLst>
                                        <p:tav tm="0">
                                          <p:val>
                                            <p:strVal val="#ppt_y+1"/>
                                          </p:val>
                                        </p:tav>
                                        <p:tav tm="100000">
                                          <p:val>
                                            <p:strVal val="#ppt_y-.03"/>
                                          </p:val>
                                        </p:tav>
                                      </p:tavLst>
                                    </p:anim>
                                    <p:anim calcmode="lin" valueType="num">
                                      <p:cBhvr>
                                        <p:cTn id="15" dur="97" accel="100000" fill="hold">
                                          <p:stCondLst>
                                            <p:cond delay="897"/>
                                          </p:stCondLst>
                                        </p:cTn>
                                        <p:tgtEl>
                                          <p:spTgt spid="5325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20" dur="500"/>
                                        <p:tgtEl>
                                          <p:spTgt spid="5325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2"/>
                                        </p:tgtEl>
                                        <p:attrNameLst>
                                          <p:attrName>style.visibility</p:attrName>
                                        </p:attrNameLst>
                                      </p:cBhvr>
                                      <p:to>
                                        <p:strVal val="visible"/>
                                      </p:to>
                                    </p:set>
                                    <p:anim calcmode="lin" valueType="num">
                                      <p:cBhvr additive="base">
                                        <p:cTn id="25" dur="500" fill="hold"/>
                                        <p:tgtEl>
                                          <p:spTgt spid="53252"/>
                                        </p:tgtEl>
                                        <p:attrNameLst>
                                          <p:attrName>ppt_x</p:attrName>
                                        </p:attrNameLst>
                                      </p:cBhvr>
                                      <p:tavLst>
                                        <p:tav tm="0">
                                          <p:val>
                                            <p:strVal val="#ppt_x"/>
                                          </p:val>
                                        </p:tav>
                                        <p:tav tm="100000">
                                          <p:val>
                                            <p:strVal val="#ppt_x"/>
                                          </p:val>
                                        </p:tav>
                                      </p:tavLst>
                                    </p:anim>
                                    <p:anim calcmode="lin" valueType="num">
                                      <p:cBhvr additive="base">
                                        <p:cTn id="26"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31" dur="500"/>
                                        <p:tgtEl>
                                          <p:spTgt spid="53251">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3253"/>
                                        </p:tgtEl>
                                        <p:attrNameLst>
                                          <p:attrName>style.visibility</p:attrName>
                                        </p:attrNameLst>
                                      </p:cBhvr>
                                      <p:to>
                                        <p:strVal val="visible"/>
                                      </p:to>
                                    </p:set>
                                    <p:anim calcmode="lin" valueType="num">
                                      <p:cBhvr additive="base">
                                        <p:cTn id="36" dur="500" fill="hold"/>
                                        <p:tgtEl>
                                          <p:spTgt spid="53253"/>
                                        </p:tgtEl>
                                        <p:attrNameLst>
                                          <p:attrName>ppt_x</p:attrName>
                                        </p:attrNameLst>
                                      </p:cBhvr>
                                      <p:tavLst>
                                        <p:tav tm="0">
                                          <p:val>
                                            <p:strVal val="#ppt_x"/>
                                          </p:val>
                                        </p:tav>
                                        <p:tav tm="100000">
                                          <p:val>
                                            <p:strVal val="#ppt_x"/>
                                          </p:val>
                                        </p:tav>
                                      </p:tavLst>
                                    </p:anim>
                                    <p:anim calcmode="lin" valueType="num">
                                      <p:cBhvr additive="base">
                                        <p:cTn id="37"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42" dur="500"/>
                                        <p:tgtEl>
                                          <p:spTgt spid="53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animBg="1"/>
      <p:bldP spid="532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345718F5-4EE7-436C-B2D0-07B7DA61E276}" type="datetime1">
              <a:rPr lang="zh-CN" altLang="en-US"/>
              <a:pPr>
                <a:defRPr/>
              </a:pPr>
              <a:t>2015-1-11</a:t>
            </a:fld>
            <a:endParaRPr lang="en-US" altLang="zh-CN"/>
          </a:p>
        </p:txBody>
      </p:sp>
      <p:sp>
        <p:nvSpPr>
          <p:cNvPr id="7" name="灯片编号占位符 5"/>
          <p:cNvSpPr>
            <a:spLocks noGrp="1"/>
          </p:cNvSpPr>
          <p:nvPr>
            <p:ph type="sldNum" sz="quarter" idx="12"/>
          </p:nvPr>
        </p:nvSpPr>
        <p:spPr/>
        <p:txBody>
          <a:bodyPr/>
          <a:lstStyle/>
          <a:p>
            <a:pPr>
              <a:defRPr/>
            </a:pPr>
            <a:fld id="{DF1CF958-62FF-48D5-842F-FF863A2709F5}" type="slidenum">
              <a:rPr lang="en-US" altLang="zh-CN"/>
              <a:pPr>
                <a:defRPr/>
              </a:pPr>
              <a:t>12</a:t>
            </a:fld>
            <a:endParaRPr lang="en-US" altLang="zh-CN"/>
          </a:p>
        </p:txBody>
      </p:sp>
      <p:sp>
        <p:nvSpPr>
          <p:cNvPr id="97285" name="Oval 5"/>
          <p:cNvSpPr>
            <a:spLocks noChangeArrowheads="1"/>
          </p:cNvSpPr>
          <p:nvPr/>
        </p:nvSpPr>
        <p:spPr bwMode="auto">
          <a:xfrm>
            <a:off x="1116013" y="1773238"/>
            <a:ext cx="1295400" cy="863600"/>
          </a:xfrm>
          <a:prstGeom prst="ellipse">
            <a:avLst/>
          </a:prstGeom>
          <a:solidFill>
            <a:schemeClr val="bg1">
              <a:alpha val="0"/>
            </a:schemeClr>
          </a:solidFill>
          <a:ln w="25400">
            <a:solidFill>
              <a:srgbClr val="FF0000"/>
            </a:solidFill>
            <a:round/>
            <a:headEnd/>
            <a:tailEnd/>
          </a:ln>
        </p:spPr>
        <p:txBody>
          <a:bodyPr wrap="none" anchor="ctr"/>
          <a:lstStyle/>
          <a:p>
            <a:endParaRPr lang="zh-CN" altLang="en-US"/>
          </a:p>
        </p:txBody>
      </p:sp>
      <p:grpSp>
        <p:nvGrpSpPr>
          <p:cNvPr id="9" name="组合 8"/>
          <p:cNvGrpSpPr/>
          <p:nvPr/>
        </p:nvGrpSpPr>
        <p:grpSpPr>
          <a:xfrm>
            <a:off x="827088" y="1052513"/>
            <a:ext cx="7129462" cy="3529012"/>
            <a:chOff x="827088" y="1052513"/>
            <a:chExt cx="7129462" cy="3529012"/>
          </a:xfrm>
        </p:grpSpPr>
        <p:pic>
          <p:nvPicPr>
            <p:cNvPr id="29700" name="Picture 4" descr="0412"/>
            <p:cNvPicPr>
              <a:picLocks noChangeAspect="1" noChangeArrowheads="1"/>
            </p:cNvPicPr>
            <p:nvPr/>
          </p:nvPicPr>
          <p:blipFill>
            <a:blip r:embed="rId3"/>
            <a:srcRect/>
            <a:stretch>
              <a:fillRect/>
            </a:stretch>
          </p:blipFill>
          <p:spPr bwMode="auto">
            <a:xfrm>
              <a:off x="827088" y="1052513"/>
              <a:ext cx="7129462" cy="3529012"/>
            </a:xfrm>
            <a:prstGeom prst="rect">
              <a:avLst/>
            </a:prstGeom>
            <a:noFill/>
            <a:ln w="9525">
              <a:noFill/>
              <a:miter lim="800000"/>
              <a:headEnd/>
              <a:tailEnd/>
            </a:ln>
          </p:spPr>
        </p:pic>
        <p:sp>
          <p:nvSpPr>
            <p:cNvPr id="8" name="矩形 7"/>
            <p:cNvSpPr/>
            <p:nvPr/>
          </p:nvSpPr>
          <p:spPr>
            <a:xfrm>
              <a:off x="6018662" y="4012442"/>
              <a:ext cx="324925" cy="461665"/>
            </a:xfrm>
            <a:prstGeom prst="rect">
              <a:avLst/>
            </a:prstGeom>
          </p:spPr>
          <p:txBody>
            <a:bodyPr wrap="square">
              <a:spAutoFit/>
            </a:bodyPr>
            <a:lstStyle/>
            <a:p>
              <a:r>
                <a:rPr lang="zh-CN" altLang="en-US" dirty="0" smtClean="0">
                  <a:sym typeface="Wingdings 2" pitchFamily="18" charset="2"/>
                </a:rPr>
                <a:t></a:t>
              </a:r>
              <a:endParaRPr lang="zh-CN" altLang="en-US" dirty="0"/>
            </a:p>
          </p:txBody>
        </p:sp>
      </p:grpSp>
      <p:sp>
        <p:nvSpPr>
          <p:cNvPr id="97286" name="AutoShape 6"/>
          <p:cNvSpPr>
            <a:spLocks noChangeArrowheads="1"/>
          </p:cNvSpPr>
          <p:nvPr/>
        </p:nvSpPr>
        <p:spPr bwMode="auto">
          <a:xfrm>
            <a:off x="6516688" y="4652963"/>
            <a:ext cx="1655762" cy="792162"/>
          </a:xfrm>
          <a:prstGeom prst="wedgeEllipseCallout">
            <a:avLst>
              <a:gd name="adj1" fmla="val -69463"/>
              <a:gd name="adj2" fmla="val -103106"/>
            </a:avLst>
          </a:prstGeom>
          <a:solidFill>
            <a:srgbClr val="FFCC00"/>
          </a:solidFill>
          <a:ln w="9525">
            <a:solidFill>
              <a:schemeClr val="tx1"/>
            </a:solidFill>
            <a:miter lim="800000"/>
            <a:headEnd/>
            <a:tailEnd/>
          </a:ln>
        </p:spPr>
        <p:txBody>
          <a:bodyPr/>
          <a:lstStyle/>
          <a:p>
            <a:pPr algn="ctr"/>
            <a:r>
              <a:rPr lang="zh-CN" altLang="en-US" sz="2000" b="1">
                <a:latin typeface="Arial" charset="0"/>
                <a:ea typeface="楷体_GB2312" pitchFamily="49" charset="-122"/>
              </a:rPr>
              <a:t>填充柄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dissolve">
                                      <p:cBhvr>
                                        <p:cTn id="7" dur="500"/>
                                        <p:tgtEl>
                                          <p:spTgt spid="9728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1" nodeType="clickEffect">
                                  <p:stCondLst>
                                    <p:cond delay="0"/>
                                  </p:stCondLst>
                                  <p:childTnLst>
                                    <p:animScale>
                                      <p:cBhvr>
                                        <p:cTn id="11" dur="2000" fill="hold"/>
                                        <p:tgtEl>
                                          <p:spTgt spid="97285"/>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7286"/>
                                        </p:tgtEl>
                                        <p:attrNameLst>
                                          <p:attrName>style.visibility</p:attrName>
                                        </p:attrNameLst>
                                      </p:cBhvr>
                                      <p:to>
                                        <p:strVal val="visible"/>
                                      </p:to>
                                    </p:set>
                                    <p:animEffect transition="in" filter="dissolve">
                                      <p:cBhvr>
                                        <p:cTn id="16" dur="20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p:bldP spid="97285" grpId="1" animBg="1"/>
      <p:bldP spid="9728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 name="日期占位符 3"/>
          <p:cNvSpPr>
            <a:spLocks noGrp="1"/>
          </p:cNvSpPr>
          <p:nvPr>
            <p:ph type="dt" sz="quarter" idx="10"/>
          </p:nvPr>
        </p:nvSpPr>
        <p:spPr/>
        <p:txBody>
          <a:bodyPr/>
          <a:lstStyle/>
          <a:p>
            <a:pPr>
              <a:defRPr/>
            </a:pPr>
            <a:fld id="{73C4D1B9-B2DF-43C4-9784-7D360A468346}" type="datetime1">
              <a:rPr lang="zh-CN" altLang="en-US"/>
              <a:pPr>
                <a:defRPr/>
              </a:pPr>
              <a:t>2015-1-11</a:t>
            </a:fld>
            <a:endParaRPr lang="en-US" altLang="zh-CN"/>
          </a:p>
        </p:txBody>
      </p:sp>
      <p:sp>
        <p:nvSpPr>
          <p:cNvPr id="9" name="灯片编号占位符 5"/>
          <p:cNvSpPr>
            <a:spLocks noGrp="1"/>
          </p:cNvSpPr>
          <p:nvPr>
            <p:ph type="sldNum" sz="quarter" idx="12"/>
          </p:nvPr>
        </p:nvSpPr>
        <p:spPr/>
        <p:txBody>
          <a:bodyPr/>
          <a:lstStyle/>
          <a:p>
            <a:pPr>
              <a:defRPr/>
            </a:pPr>
            <a:fld id="{427D8720-2214-4102-AD4A-5D3E3D1A4995}" type="slidenum">
              <a:rPr lang="en-US" altLang="zh-CN"/>
              <a:pPr>
                <a:defRPr/>
              </a:pPr>
              <a:t>13</a:t>
            </a:fld>
            <a:endParaRPr lang="en-US" altLang="zh-CN"/>
          </a:p>
        </p:txBody>
      </p:sp>
      <p:sp>
        <p:nvSpPr>
          <p:cNvPr id="54274" name="Rectangle 2"/>
          <p:cNvSpPr>
            <a:spLocks noGrp="1" noChangeArrowheads="1"/>
          </p:cNvSpPr>
          <p:nvPr>
            <p:ph type="title"/>
          </p:nvPr>
        </p:nvSpPr>
        <p:spPr>
          <a:xfrm>
            <a:off x="457200" y="277813"/>
            <a:ext cx="8229600" cy="735012"/>
          </a:xfrm>
        </p:spPr>
        <p:txBody>
          <a:bodyPr/>
          <a:lstStyle/>
          <a:p>
            <a:pPr eaLnBrk="1" hangingPunct="1">
              <a:defRPr/>
            </a:pPr>
            <a:r>
              <a:rPr lang="zh-CN" altLang="en-US" sz="2800" b="1" smtClean="0">
                <a:latin typeface="宋体" pitchFamily="2" charset="-122"/>
              </a:rPr>
              <a:t>自动填写有规律的数据</a:t>
            </a:r>
          </a:p>
        </p:txBody>
      </p:sp>
      <p:sp>
        <p:nvSpPr>
          <p:cNvPr id="54275" name="Rectangle 3"/>
          <p:cNvSpPr>
            <a:spLocks noGrp="1" noChangeArrowheads="1"/>
          </p:cNvSpPr>
          <p:nvPr>
            <p:ph type="body" idx="1"/>
          </p:nvPr>
        </p:nvSpPr>
        <p:spPr>
          <a:xfrm>
            <a:off x="457200" y="1341438"/>
            <a:ext cx="8229600" cy="4525962"/>
          </a:xfrm>
        </p:spPr>
        <p:txBody>
          <a:bodyPr/>
          <a:lstStyle/>
          <a:p>
            <a:pPr marL="609600" indent="-609600" eaLnBrk="1" hangingPunct="1">
              <a:buFont typeface="Wingdings" pitchFamily="2" charset="2"/>
              <a:buNone/>
              <a:defRPr/>
            </a:pPr>
            <a:r>
              <a:rPr lang="en-US" altLang="zh-CN" sz="2400" dirty="0" smtClean="0">
                <a:ea typeface="宋体" pitchFamily="2" charset="-122"/>
              </a:rPr>
              <a:t> 5</a:t>
            </a:r>
            <a:r>
              <a:rPr lang="zh-CN" altLang="en-US" sz="2400" dirty="0" smtClean="0">
                <a:ea typeface="宋体" pitchFamily="2" charset="-122"/>
              </a:rPr>
              <a:t>）自定义序列的自动填写</a:t>
            </a:r>
          </a:p>
          <a:p>
            <a:pPr marL="609600" indent="-609600" eaLnBrk="1" hangingPunct="1">
              <a:buClr>
                <a:schemeClr val="accent1"/>
              </a:buClr>
              <a:buFont typeface="Wingdings" pitchFamily="2" charset="2"/>
              <a:buChar char="Ø"/>
              <a:defRPr/>
            </a:pPr>
            <a:r>
              <a:rPr lang="zh-CN" altLang="en-US" sz="2400" dirty="0" smtClean="0">
                <a:ea typeface="宋体" pitchFamily="2" charset="-122"/>
              </a:rPr>
              <a:t>在“文件”选项卡，选择“选项”，</a:t>
            </a:r>
            <a:r>
              <a:rPr lang="zh-CN" altLang="en-US" sz="2400" dirty="0"/>
              <a:t>在高级标签中</a:t>
            </a:r>
            <a:r>
              <a:rPr lang="zh-CN" altLang="en-US" sz="2400" dirty="0" smtClean="0"/>
              <a:t>，拉动滚动条，然后单击“编辑自定义列表”按钮</a:t>
            </a:r>
            <a:r>
              <a:rPr lang="zh-CN" altLang="en-US" sz="2400" dirty="0" smtClean="0">
                <a:ea typeface="宋体" pitchFamily="2" charset="-122"/>
              </a:rPr>
              <a:t>；</a:t>
            </a:r>
          </a:p>
          <a:p>
            <a:pPr marL="609600" indent="-609600" eaLnBrk="1" hangingPunct="1">
              <a:buClr>
                <a:schemeClr val="accent1"/>
              </a:buClr>
              <a:buSzTx/>
              <a:buFont typeface="Wingdings" pitchFamily="2" charset="2"/>
              <a:buChar char="Ø"/>
              <a:defRPr/>
            </a:pPr>
            <a:endParaRPr lang="zh-CN" altLang="en-US" sz="2400" dirty="0" smtClean="0">
              <a:ea typeface="宋体" pitchFamily="2" charset="-122"/>
            </a:endParaRPr>
          </a:p>
          <a:p>
            <a:pPr marL="609600" indent="-609600" eaLnBrk="1" hangingPunct="1">
              <a:buClr>
                <a:schemeClr val="accent1"/>
              </a:buClr>
              <a:buFont typeface="Wingdings" pitchFamily="2" charset="2"/>
              <a:buChar char="Ø"/>
              <a:defRPr/>
            </a:pPr>
            <a:r>
              <a:rPr lang="zh-CN" altLang="en-US" sz="2400" dirty="0"/>
              <a:t>在输入序列中输入我们想要的数据，</a:t>
            </a:r>
            <a:r>
              <a:rPr lang="zh-CN" altLang="en-US" sz="2400" dirty="0" smtClean="0"/>
              <a:t>添加；</a:t>
            </a:r>
            <a:endParaRPr lang="zh-CN" altLang="en-US" sz="2400" dirty="0" smtClean="0">
              <a:ea typeface="宋体" pitchFamily="2" charset="-122"/>
            </a:endParaRPr>
          </a:p>
          <a:p>
            <a:pPr marL="609600" indent="-609600" eaLnBrk="1" hangingPunct="1">
              <a:buClr>
                <a:schemeClr val="accent1"/>
              </a:buClr>
              <a:buSzTx/>
              <a:buFont typeface="Wingdings" pitchFamily="2" charset="2"/>
              <a:buChar char="Ø"/>
              <a:defRPr/>
            </a:pPr>
            <a:endParaRPr lang="zh-CN" altLang="en-US" sz="2400" dirty="0" smtClean="0">
              <a:ea typeface="宋体" pitchFamily="2" charset="-122"/>
            </a:endParaRPr>
          </a:p>
          <a:p>
            <a:pPr marL="609600" indent="-609600" eaLnBrk="1" hangingPunct="1">
              <a:buClr>
                <a:schemeClr val="accent1"/>
              </a:buClr>
              <a:buSzTx/>
              <a:buFont typeface="Wingdings" pitchFamily="2" charset="2"/>
              <a:buChar char="Ø"/>
              <a:defRPr/>
            </a:pPr>
            <a:r>
              <a:rPr lang="zh-CN" altLang="en-US" sz="2400" dirty="0" smtClean="0">
                <a:ea typeface="宋体" pitchFamily="2" charset="-122"/>
              </a:rPr>
              <a:t>在单元格中输入所选序列的任一项，并选择该单元格；</a:t>
            </a:r>
          </a:p>
          <a:p>
            <a:pPr marL="609600" indent="-609600" eaLnBrk="1" hangingPunct="1">
              <a:buClr>
                <a:schemeClr val="accent1"/>
              </a:buClr>
              <a:buSzTx/>
              <a:buFont typeface="Wingdings" pitchFamily="2" charset="2"/>
              <a:buNone/>
              <a:defRPr/>
            </a:pPr>
            <a:endParaRPr lang="zh-CN" altLang="en-US" sz="2400" dirty="0" smtClean="0">
              <a:ea typeface="宋体" pitchFamily="2" charset="-122"/>
            </a:endParaRPr>
          </a:p>
          <a:p>
            <a:pPr marL="609600" indent="-609600" eaLnBrk="1" hangingPunct="1">
              <a:buClr>
                <a:schemeClr val="accent1"/>
              </a:buClr>
              <a:buSzTx/>
              <a:buFont typeface="Wingdings" pitchFamily="2" charset="2"/>
              <a:buChar char="Ø"/>
              <a:defRPr/>
            </a:pPr>
            <a:r>
              <a:rPr lang="zh-CN" altLang="en-US" sz="2400" dirty="0" smtClean="0">
                <a:ea typeface="宋体" pitchFamily="2" charset="-122"/>
              </a:rPr>
              <a:t>用鼠标左键拖曳所选单元格右下角的填充柄到结束处；</a:t>
            </a:r>
          </a:p>
        </p:txBody>
      </p:sp>
      <p:sp>
        <p:nvSpPr>
          <p:cNvPr id="54276" name="AutoShape 4"/>
          <p:cNvSpPr>
            <a:spLocks noChangeArrowheads="1"/>
          </p:cNvSpPr>
          <p:nvPr/>
        </p:nvSpPr>
        <p:spPr bwMode="auto">
          <a:xfrm>
            <a:off x="2195513" y="2595894"/>
            <a:ext cx="287337" cy="431800"/>
          </a:xfrm>
          <a:prstGeom prst="downArrow">
            <a:avLst>
              <a:gd name="adj1" fmla="val 50000"/>
              <a:gd name="adj2" fmla="val 37569"/>
            </a:avLst>
          </a:prstGeom>
          <a:solidFill>
            <a:schemeClr val="accent1"/>
          </a:solidFill>
          <a:ln w="9525">
            <a:solidFill>
              <a:schemeClr val="tx1"/>
            </a:solidFill>
            <a:miter lim="800000"/>
            <a:headEnd/>
            <a:tailEnd/>
          </a:ln>
        </p:spPr>
        <p:txBody>
          <a:bodyPr wrap="none" anchor="ctr"/>
          <a:lstStyle/>
          <a:p>
            <a:endParaRPr lang="zh-CN" altLang="en-US"/>
          </a:p>
        </p:txBody>
      </p:sp>
      <p:sp>
        <p:nvSpPr>
          <p:cNvPr id="54277" name="AutoShape 5"/>
          <p:cNvSpPr>
            <a:spLocks noChangeArrowheads="1"/>
          </p:cNvSpPr>
          <p:nvPr/>
        </p:nvSpPr>
        <p:spPr bwMode="auto">
          <a:xfrm>
            <a:off x="2195513" y="3522068"/>
            <a:ext cx="287337" cy="431800"/>
          </a:xfrm>
          <a:prstGeom prst="downArrow">
            <a:avLst>
              <a:gd name="adj1" fmla="val 50000"/>
              <a:gd name="adj2" fmla="val 37569"/>
            </a:avLst>
          </a:prstGeom>
          <a:solidFill>
            <a:schemeClr val="accent1"/>
          </a:solidFill>
          <a:ln w="9525">
            <a:solidFill>
              <a:schemeClr val="tx1"/>
            </a:solidFill>
            <a:miter lim="800000"/>
            <a:headEnd/>
            <a:tailEnd/>
          </a:ln>
        </p:spPr>
        <p:txBody>
          <a:bodyPr wrap="none" anchor="ctr"/>
          <a:lstStyle/>
          <a:p>
            <a:endParaRPr lang="zh-CN" altLang="en-US"/>
          </a:p>
        </p:txBody>
      </p:sp>
      <p:sp>
        <p:nvSpPr>
          <p:cNvPr id="54278" name="AutoShape 6"/>
          <p:cNvSpPr>
            <a:spLocks noChangeArrowheads="1"/>
          </p:cNvSpPr>
          <p:nvPr/>
        </p:nvSpPr>
        <p:spPr bwMode="auto">
          <a:xfrm>
            <a:off x="2195513" y="4385668"/>
            <a:ext cx="287337" cy="431800"/>
          </a:xfrm>
          <a:prstGeom prst="downArrow">
            <a:avLst>
              <a:gd name="adj1" fmla="val 50000"/>
              <a:gd name="adj2" fmla="val 37569"/>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dissolv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dissolv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 calcmode="lin" valueType="num">
                                      <p:cBhvr additive="base">
                                        <p:cTn id="17" dur="500" fill="hold"/>
                                        <p:tgtEl>
                                          <p:spTgt spid="54276"/>
                                        </p:tgtEl>
                                        <p:attrNameLst>
                                          <p:attrName>ppt_x</p:attrName>
                                        </p:attrNameLst>
                                      </p:cBhvr>
                                      <p:tavLst>
                                        <p:tav tm="0">
                                          <p:val>
                                            <p:strVal val="#ppt_x"/>
                                          </p:val>
                                        </p:tav>
                                        <p:tav tm="100000">
                                          <p:val>
                                            <p:strVal val="#ppt_x"/>
                                          </p:val>
                                        </p:tav>
                                      </p:tavLst>
                                    </p:anim>
                                    <p:anim calcmode="lin" valueType="num">
                                      <p:cBhvr additive="base">
                                        <p:cTn id="1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4275">
                                            <p:txEl>
                                              <p:pRg st="3" end="3"/>
                                            </p:txEl>
                                          </p:spTgt>
                                        </p:tgtEl>
                                        <p:attrNameLst>
                                          <p:attrName>style.visibility</p:attrName>
                                        </p:attrNameLst>
                                      </p:cBhvr>
                                      <p:to>
                                        <p:strVal val="visible"/>
                                      </p:to>
                                    </p:set>
                                    <p:animEffect transition="in" filter="dissolve">
                                      <p:cBhvr>
                                        <p:cTn id="23" dur="500"/>
                                        <p:tgtEl>
                                          <p:spTgt spid="5427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4277"/>
                                        </p:tgtEl>
                                        <p:attrNameLst>
                                          <p:attrName>style.visibility</p:attrName>
                                        </p:attrNameLst>
                                      </p:cBhvr>
                                      <p:to>
                                        <p:strVal val="visible"/>
                                      </p:to>
                                    </p:set>
                                    <p:anim calcmode="lin" valueType="num">
                                      <p:cBhvr additive="base">
                                        <p:cTn id="28" dur="500" fill="hold"/>
                                        <p:tgtEl>
                                          <p:spTgt spid="54277"/>
                                        </p:tgtEl>
                                        <p:attrNameLst>
                                          <p:attrName>ppt_x</p:attrName>
                                        </p:attrNameLst>
                                      </p:cBhvr>
                                      <p:tavLst>
                                        <p:tav tm="0">
                                          <p:val>
                                            <p:strVal val="#ppt_x"/>
                                          </p:val>
                                        </p:tav>
                                        <p:tav tm="100000">
                                          <p:val>
                                            <p:strVal val="#ppt_x"/>
                                          </p:val>
                                        </p:tav>
                                      </p:tavLst>
                                    </p:anim>
                                    <p:anim calcmode="lin" valueType="num">
                                      <p:cBhvr additive="base">
                                        <p:cTn id="29" dur="500" fill="hold"/>
                                        <p:tgtEl>
                                          <p:spTgt spid="5427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4275">
                                            <p:txEl>
                                              <p:pRg st="5" end="5"/>
                                            </p:txEl>
                                          </p:spTgt>
                                        </p:tgtEl>
                                        <p:attrNameLst>
                                          <p:attrName>style.visibility</p:attrName>
                                        </p:attrNameLst>
                                      </p:cBhvr>
                                      <p:to>
                                        <p:strVal val="visible"/>
                                      </p:to>
                                    </p:set>
                                    <p:animEffect transition="in" filter="dissolve">
                                      <p:cBhvr>
                                        <p:cTn id="34" dur="500"/>
                                        <p:tgtEl>
                                          <p:spTgt spid="5427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4278"/>
                                        </p:tgtEl>
                                        <p:attrNameLst>
                                          <p:attrName>style.visibility</p:attrName>
                                        </p:attrNameLst>
                                      </p:cBhvr>
                                      <p:to>
                                        <p:strVal val="visible"/>
                                      </p:to>
                                    </p:set>
                                    <p:anim calcmode="lin" valueType="num">
                                      <p:cBhvr additive="base">
                                        <p:cTn id="39" dur="500" fill="hold"/>
                                        <p:tgtEl>
                                          <p:spTgt spid="54278"/>
                                        </p:tgtEl>
                                        <p:attrNameLst>
                                          <p:attrName>ppt_x</p:attrName>
                                        </p:attrNameLst>
                                      </p:cBhvr>
                                      <p:tavLst>
                                        <p:tav tm="0">
                                          <p:val>
                                            <p:strVal val="#ppt_x"/>
                                          </p:val>
                                        </p:tav>
                                        <p:tav tm="100000">
                                          <p:val>
                                            <p:strVal val="#ppt_x"/>
                                          </p:val>
                                        </p:tav>
                                      </p:tavLst>
                                    </p:anim>
                                    <p:anim calcmode="lin" valueType="num">
                                      <p:cBhvr additive="base">
                                        <p:cTn id="40"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4275">
                                            <p:txEl>
                                              <p:pRg st="7" end="7"/>
                                            </p:txEl>
                                          </p:spTgt>
                                        </p:tgtEl>
                                        <p:attrNameLst>
                                          <p:attrName>style.visibility</p:attrName>
                                        </p:attrNameLst>
                                      </p:cBhvr>
                                      <p:to>
                                        <p:strVal val="visible"/>
                                      </p:to>
                                    </p:set>
                                    <p:animEffect transition="in" filter="dissolve">
                                      <p:cBhvr>
                                        <p:cTn id="45"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54276" grpId="0" animBg="1"/>
      <p:bldP spid="54277" grpId="0" animBg="1"/>
      <p:bldP spid="5427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0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646492"/>
            <a:ext cx="7853904" cy="497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日期占位符 3"/>
          <p:cNvSpPr>
            <a:spLocks noGrp="1"/>
          </p:cNvSpPr>
          <p:nvPr>
            <p:ph type="dt" sz="quarter" idx="10"/>
          </p:nvPr>
        </p:nvSpPr>
        <p:spPr/>
        <p:txBody>
          <a:bodyPr/>
          <a:lstStyle/>
          <a:p>
            <a:pPr>
              <a:defRPr/>
            </a:pPr>
            <a:fld id="{70FFDDFB-6B56-42AA-BA4D-5E18995F16F9}" type="datetime1">
              <a:rPr lang="zh-CN" altLang="en-US"/>
              <a:pPr>
                <a:defRPr/>
              </a:pPr>
              <a:t>2015-1-11</a:t>
            </a:fld>
            <a:endParaRPr lang="en-US" altLang="zh-CN"/>
          </a:p>
        </p:txBody>
      </p:sp>
      <p:sp>
        <p:nvSpPr>
          <p:cNvPr id="8" name="灯片编号占位符 5"/>
          <p:cNvSpPr>
            <a:spLocks noGrp="1"/>
          </p:cNvSpPr>
          <p:nvPr>
            <p:ph type="sldNum" sz="quarter" idx="12"/>
          </p:nvPr>
        </p:nvSpPr>
        <p:spPr/>
        <p:txBody>
          <a:bodyPr/>
          <a:lstStyle/>
          <a:p>
            <a:pPr>
              <a:defRPr/>
            </a:pPr>
            <a:fld id="{082A3AE4-66AC-4475-91AB-0A46A96792E9}" type="slidenum">
              <a:rPr lang="en-US" altLang="zh-CN"/>
              <a:pPr>
                <a:defRPr/>
              </a:pPr>
              <a:t>14</a:t>
            </a:fld>
            <a:endParaRPr lang="en-US" altLang="zh-CN"/>
          </a:p>
        </p:txBody>
      </p:sp>
      <p:sp>
        <p:nvSpPr>
          <p:cNvPr id="98310" name="AutoShape 6"/>
          <p:cNvSpPr>
            <a:spLocks noChangeArrowheads="1"/>
          </p:cNvSpPr>
          <p:nvPr/>
        </p:nvSpPr>
        <p:spPr bwMode="auto">
          <a:xfrm>
            <a:off x="179388" y="4723428"/>
            <a:ext cx="1079500" cy="1803755"/>
          </a:xfrm>
          <a:prstGeom prst="wedgeRoundRectCallout">
            <a:avLst>
              <a:gd name="adj1" fmla="val 47782"/>
              <a:gd name="adj2" fmla="val -110656"/>
              <a:gd name="adj3" fmla="val 16667"/>
            </a:avLst>
          </a:prstGeom>
          <a:solidFill>
            <a:srgbClr val="FFCC00"/>
          </a:solidFill>
          <a:ln w="9525">
            <a:solidFill>
              <a:schemeClr val="tx1"/>
            </a:solidFill>
            <a:miter lim="800000"/>
            <a:headEnd/>
            <a:tailEnd/>
          </a:ln>
        </p:spPr>
        <p:txBody>
          <a:bodyPr/>
          <a:lstStyle/>
          <a:p>
            <a:pPr algn="ctr"/>
            <a:r>
              <a:rPr lang="zh-CN" altLang="en-US" sz="2000" b="1" dirty="0">
                <a:latin typeface="Arial" charset="0"/>
                <a:ea typeface="楷体_GB2312" pitchFamily="49" charset="-122"/>
              </a:rPr>
              <a:t>可以在自定义序列中选择某一序列</a:t>
            </a:r>
          </a:p>
        </p:txBody>
      </p:sp>
      <p:sp>
        <p:nvSpPr>
          <p:cNvPr id="98311" name="AutoShape 7"/>
          <p:cNvSpPr>
            <a:spLocks noChangeArrowheads="1"/>
          </p:cNvSpPr>
          <p:nvPr/>
        </p:nvSpPr>
        <p:spPr bwMode="auto">
          <a:xfrm>
            <a:off x="8064500" y="2060575"/>
            <a:ext cx="1079500" cy="1829037"/>
          </a:xfrm>
          <a:prstGeom prst="wedgeRoundRectCallout">
            <a:avLst>
              <a:gd name="adj1" fmla="val -378528"/>
              <a:gd name="adj2" fmla="val -57616"/>
              <a:gd name="adj3" fmla="val 16667"/>
            </a:avLst>
          </a:prstGeom>
          <a:solidFill>
            <a:srgbClr val="FFCC00"/>
          </a:solidFill>
          <a:ln w="9525">
            <a:solidFill>
              <a:schemeClr val="tx1"/>
            </a:solidFill>
            <a:miter lim="800000"/>
            <a:headEnd/>
            <a:tailEnd/>
          </a:ln>
        </p:spPr>
        <p:txBody>
          <a:bodyPr/>
          <a:lstStyle/>
          <a:p>
            <a:pPr algn="ctr"/>
            <a:r>
              <a:rPr lang="zh-CN" altLang="en-US" sz="2000" b="1" dirty="0">
                <a:latin typeface="Arial" charset="0"/>
                <a:ea typeface="楷体_GB2312" pitchFamily="49" charset="-122"/>
              </a:rPr>
              <a:t>也可以在输入序列中输入一个序列</a:t>
            </a:r>
          </a:p>
        </p:txBody>
      </p:sp>
      <p:sp>
        <p:nvSpPr>
          <p:cNvPr id="98312" name="Oval 8"/>
          <p:cNvSpPr>
            <a:spLocks noChangeArrowheads="1"/>
          </p:cNvSpPr>
          <p:nvPr/>
        </p:nvSpPr>
        <p:spPr bwMode="auto">
          <a:xfrm>
            <a:off x="7182513" y="1557338"/>
            <a:ext cx="1152525" cy="503237"/>
          </a:xfrm>
          <a:prstGeom prst="ellipse">
            <a:avLst/>
          </a:prstGeom>
          <a:solidFill>
            <a:schemeClr val="bg1">
              <a:alpha val="0"/>
            </a:schemeClr>
          </a:solidFill>
          <a:ln w="25400">
            <a:solidFill>
              <a:srgbClr val="FF0000"/>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10"/>
                                        </p:tgtEl>
                                        <p:attrNameLst>
                                          <p:attrName>style.visibility</p:attrName>
                                        </p:attrNameLst>
                                      </p:cBhvr>
                                      <p:to>
                                        <p:strVal val="visible"/>
                                      </p:to>
                                    </p:set>
                                    <p:animEffect transition="in" filter="dissolve">
                                      <p:cBhvr>
                                        <p:cTn id="7" dur="500"/>
                                        <p:tgtEl>
                                          <p:spTgt spid="983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11"/>
                                        </p:tgtEl>
                                        <p:attrNameLst>
                                          <p:attrName>style.visibility</p:attrName>
                                        </p:attrNameLst>
                                      </p:cBhvr>
                                      <p:to>
                                        <p:strVal val="visible"/>
                                      </p:to>
                                    </p:set>
                                    <p:animEffect transition="in" filter="dissolve">
                                      <p:cBhvr>
                                        <p:cTn id="12" dur="500"/>
                                        <p:tgtEl>
                                          <p:spTgt spid="983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12"/>
                                        </p:tgtEl>
                                        <p:attrNameLst>
                                          <p:attrName>style.visibility</p:attrName>
                                        </p:attrNameLst>
                                      </p:cBhvr>
                                      <p:to>
                                        <p:strVal val="visible"/>
                                      </p:to>
                                    </p:set>
                                    <p:animEffect transition="in" filter="dissolve">
                                      <p:cBhvr>
                                        <p:cTn id="17" dur="500"/>
                                        <p:tgtEl>
                                          <p:spTgt spid="983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mph" presetSubtype="0" fill="hold" grpId="1" nodeType="clickEffect">
                                  <p:stCondLst>
                                    <p:cond delay="0"/>
                                  </p:stCondLst>
                                  <p:childTnLst>
                                    <p:animScale>
                                      <p:cBhvr>
                                        <p:cTn id="21" dur="2000" fill="hold"/>
                                        <p:tgtEl>
                                          <p:spTgt spid="983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animBg="1"/>
      <p:bldP spid="98311" grpId="0" animBg="1"/>
      <p:bldP spid="98312" grpId="0" animBg="1"/>
      <p:bldP spid="983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ChangeArrowheads="1"/>
          </p:cNvSpPr>
          <p:nvPr>
            <p:ph type="body" idx="4294967295"/>
          </p:nvPr>
        </p:nvSpPr>
        <p:spPr>
          <a:xfrm>
            <a:off x="457200" y="533400"/>
            <a:ext cx="8458200" cy="5867400"/>
          </a:xfrm>
        </p:spPr>
        <p:txBody>
          <a:bodyPr>
            <a:normAutofit/>
          </a:bodyPr>
          <a:lstStyle/>
          <a:p>
            <a:pPr eaLnBrk="1" hangingPunct="1">
              <a:buFont typeface="Wingdings" pitchFamily="2" charset="2"/>
              <a:buNone/>
              <a:defRPr/>
            </a:pPr>
            <a:r>
              <a:rPr lang="zh-CN" altLang="en-US" dirty="0" smtClean="0">
                <a:solidFill>
                  <a:srgbClr val="006666"/>
                </a:solidFill>
                <a:effectLst>
                  <a:outerShdw blurRad="38100" dist="38100" dir="2700000" algn="tl">
                    <a:srgbClr val="C0C0C0"/>
                  </a:outerShdw>
                </a:effectLst>
                <a:ea typeface="宋体" pitchFamily="2" charset="-122"/>
              </a:rPr>
              <a:t>３．数据输入的辅助技巧</a:t>
            </a:r>
          </a:p>
          <a:p>
            <a:pPr eaLnBrk="1" hangingPunct="1">
              <a:defRPr/>
            </a:pPr>
            <a:r>
              <a:rPr lang="zh-CN" altLang="en-US" sz="2800" dirty="0" smtClean="0">
                <a:ea typeface="宋体" pitchFamily="2" charset="-122"/>
              </a:rPr>
              <a:t>多单元格区域输入相同的数据</a:t>
            </a:r>
          </a:p>
          <a:p>
            <a:pPr lvl="1" eaLnBrk="1" hangingPunct="1">
              <a:buFontTx/>
              <a:buNone/>
              <a:defRPr/>
            </a:pPr>
            <a:r>
              <a:rPr lang="zh-CN" altLang="en-US" sz="2400" dirty="0" smtClean="0">
                <a:ea typeface="宋体" pitchFamily="2" charset="-122"/>
              </a:rPr>
              <a:t>选定多单元格区域→输入数据→按</a:t>
            </a:r>
            <a:r>
              <a:rPr lang="en-US" altLang="zh-CN" sz="2400" dirty="0" smtClean="0">
                <a:ea typeface="宋体" pitchFamily="2" charset="-122"/>
              </a:rPr>
              <a:t>&lt;Ctrl&gt;+&lt;Enter&gt;</a:t>
            </a:r>
            <a:r>
              <a:rPr lang="zh-CN" altLang="en-US" sz="2400" dirty="0" smtClean="0">
                <a:ea typeface="宋体" pitchFamily="2" charset="-122"/>
              </a:rPr>
              <a:t>键</a:t>
            </a:r>
          </a:p>
          <a:p>
            <a:pPr eaLnBrk="1" hangingPunct="1">
              <a:defRPr/>
            </a:pPr>
            <a:r>
              <a:rPr lang="zh-CN" altLang="en-US" sz="2800" dirty="0" smtClean="0">
                <a:ea typeface="宋体" pitchFamily="2" charset="-122"/>
              </a:rPr>
              <a:t>有效数据自动输入检查</a:t>
            </a:r>
          </a:p>
          <a:p>
            <a:pPr lvl="1" eaLnBrk="1" hangingPunct="1">
              <a:defRPr/>
            </a:pPr>
            <a:r>
              <a:rPr lang="zh-CN" altLang="en-US" sz="2400" dirty="0" smtClean="0">
                <a:ea typeface="宋体" pitchFamily="2" charset="-122"/>
              </a:rPr>
              <a:t>①选定需要设置有效数据检查的单元格区域</a:t>
            </a:r>
          </a:p>
          <a:p>
            <a:pPr lvl="1" eaLnBrk="1" hangingPunct="1">
              <a:defRPr/>
            </a:pPr>
            <a:r>
              <a:rPr lang="zh-CN" altLang="en-US" sz="2400" dirty="0" smtClean="0">
                <a:ea typeface="宋体" pitchFamily="2" charset="-122"/>
              </a:rPr>
              <a:t>② 单击“数据”选项卡，选择“数据工具组”的“数据有效性”按钮；</a:t>
            </a:r>
          </a:p>
          <a:p>
            <a:pPr lvl="1" eaLnBrk="1" hangingPunct="1">
              <a:defRPr/>
            </a:pPr>
            <a:r>
              <a:rPr lang="zh-CN" altLang="en-US" sz="2400" dirty="0" smtClean="0">
                <a:ea typeface="宋体" pitchFamily="2" charset="-122"/>
              </a:rPr>
              <a:t>③ 在“数据有效性”对话框设置选卡中设置有效性条件；</a:t>
            </a:r>
          </a:p>
          <a:p>
            <a:pPr eaLnBrk="1" hangingPunct="1">
              <a:defRPr/>
            </a:pPr>
            <a:r>
              <a:rPr lang="zh-CN" altLang="en-US" sz="2800" dirty="0" smtClean="0">
                <a:ea typeface="宋体" pitchFamily="2" charset="-122"/>
              </a:rPr>
              <a:t>对已输入数据审核有效性</a:t>
            </a:r>
          </a:p>
          <a:p>
            <a:pPr lvl="1" eaLnBrk="1" hangingPunct="1">
              <a:defRPr/>
            </a:pPr>
            <a:r>
              <a:rPr lang="zh-CN" altLang="en-US" sz="2400" dirty="0" smtClean="0">
                <a:ea typeface="宋体" pitchFamily="2" charset="-122"/>
              </a:rPr>
              <a:t>对选定区域设置有效性条件</a:t>
            </a:r>
          </a:p>
          <a:p>
            <a:pPr lvl="1" eaLnBrk="1" hangingPunct="1">
              <a:defRPr/>
            </a:pPr>
            <a:r>
              <a:rPr lang="zh-CN" altLang="en-US" sz="2400" dirty="0">
                <a:ea typeface="宋体" pitchFamily="2" charset="-122"/>
              </a:rPr>
              <a:t>单击“数据”选项卡，选择“数据工具组”的</a:t>
            </a:r>
            <a:r>
              <a:rPr lang="zh-CN" altLang="en-US" sz="2400" dirty="0" smtClean="0">
                <a:ea typeface="宋体" pitchFamily="2" charset="-122"/>
              </a:rPr>
              <a:t>“数据有效性”按钮，选择 “圈释无效数据”命令；</a:t>
            </a:r>
          </a:p>
        </p:txBody>
      </p:sp>
      <p:sp>
        <p:nvSpPr>
          <p:cNvPr id="15363" name="AutoShape 1027">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17409900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304800" y="685800"/>
            <a:ext cx="8382000" cy="533400"/>
          </a:xfrm>
        </p:spPr>
        <p:txBody>
          <a:bodyPr/>
          <a:lstStyle/>
          <a:p>
            <a:pPr eaLnBrk="1" hangingPunct="1">
              <a:defRPr/>
            </a:pPr>
            <a:r>
              <a:rPr lang="zh-CN" altLang="en-US" sz="3600" i="1" dirty="0" smtClean="0">
                <a:ea typeface="宋体" pitchFamily="2" charset="-122"/>
              </a:rPr>
              <a:t>二、存储、关闭和打开工作簿（</a:t>
            </a:r>
            <a:r>
              <a:rPr lang="zh-CN" altLang="en-US" sz="2800" i="1" dirty="0" smtClean="0">
                <a:ea typeface="宋体" pitchFamily="2" charset="-122"/>
              </a:rPr>
              <a:t>）</a:t>
            </a:r>
          </a:p>
        </p:txBody>
      </p:sp>
      <p:sp>
        <p:nvSpPr>
          <p:cNvPr id="24579" name="Rectangle 3"/>
          <p:cNvSpPr>
            <a:spLocks noGrp="1" noChangeArrowheads="1"/>
          </p:cNvSpPr>
          <p:nvPr>
            <p:ph type="body" idx="4294967295"/>
          </p:nvPr>
        </p:nvSpPr>
        <p:spPr>
          <a:xfrm>
            <a:off x="609600" y="1371600"/>
            <a:ext cx="8293100" cy="4813300"/>
          </a:xfrm>
        </p:spPr>
        <p:txBody>
          <a:bodyPr/>
          <a:lstStyle/>
          <a:p>
            <a:pPr eaLnBrk="1" hangingPunct="1">
              <a:lnSpc>
                <a:spcPct val="90000"/>
              </a:lnSpc>
            </a:pPr>
            <a:r>
              <a:rPr lang="en-US" altLang="zh-CN" dirty="0" smtClean="0">
                <a:solidFill>
                  <a:srgbClr val="3333CC"/>
                </a:solidFill>
                <a:latin typeface="Times New Roman" pitchFamily="18" charset="0"/>
                <a:ea typeface="宋体" pitchFamily="2" charset="-122"/>
              </a:rPr>
              <a:t>1.</a:t>
            </a:r>
            <a:r>
              <a:rPr lang="zh-CN" altLang="en-US" dirty="0" smtClean="0">
                <a:solidFill>
                  <a:srgbClr val="3333CC"/>
                </a:solidFill>
                <a:latin typeface="Times New Roman" pitchFamily="18" charset="0"/>
                <a:ea typeface="宋体" pitchFamily="2" charset="-122"/>
              </a:rPr>
              <a:t>存储工作簿</a:t>
            </a:r>
          </a:p>
          <a:p>
            <a:pPr eaLnBrk="1" hangingPunct="1">
              <a:lnSpc>
                <a:spcPct val="90000"/>
              </a:lnSpc>
            </a:pPr>
            <a:r>
              <a:rPr lang="zh-CN" altLang="en-US" dirty="0" smtClean="0">
                <a:solidFill>
                  <a:srgbClr val="3333CC"/>
                </a:solidFill>
                <a:latin typeface="Times New Roman" pitchFamily="18" charset="0"/>
                <a:ea typeface="宋体" pitchFamily="2" charset="-122"/>
              </a:rPr>
              <a:t> </a:t>
            </a:r>
            <a:r>
              <a:rPr lang="en-US" altLang="zh-CN" dirty="0" smtClean="0">
                <a:solidFill>
                  <a:srgbClr val="3333CC"/>
                </a:solidFill>
                <a:latin typeface="Times New Roman" pitchFamily="18" charset="0"/>
                <a:ea typeface="宋体" pitchFamily="2" charset="-122"/>
              </a:rPr>
              <a:t>2.</a:t>
            </a:r>
            <a:r>
              <a:rPr lang="zh-CN" altLang="en-US" dirty="0" smtClean="0">
                <a:solidFill>
                  <a:srgbClr val="3333CC"/>
                </a:solidFill>
                <a:latin typeface="Times New Roman" pitchFamily="18" charset="0"/>
                <a:ea typeface="宋体" pitchFamily="2" charset="-122"/>
              </a:rPr>
              <a:t>保护工作簿</a:t>
            </a:r>
          </a:p>
          <a:p>
            <a:pPr lvl="1" eaLnBrk="1" hangingPunct="1">
              <a:lnSpc>
                <a:spcPct val="90000"/>
              </a:lnSpc>
            </a:pPr>
            <a:r>
              <a:rPr lang="zh-CN" altLang="en-US" dirty="0" smtClean="0">
                <a:latin typeface="Times New Roman" pitchFamily="18" charset="0"/>
                <a:ea typeface="宋体" pitchFamily="2" charset="-122"/>
              </a:rPr>
              <a:t>设置文件安全性</a:t>
            </a:r>
          </a:p>
          <a:p>
            <a:pPr lvl="2" eaLnBrk="1" hangingPunct="1">
              <a:lnSpc>
                <a:spcPct val="90000"/>
              </a:lnSpc>
            </a:pPr>
            <a:r>
              <a:rPr lang="zh-CN" altLang="en-US" dirty="0" smtClean="0">
                <a:latin typeface="Times New Roman" pitchFamily="18" charset="0"/>
                <a:ea typeface="宋体" pitchFamily="2" charset="-122"/>
              </a:rPr>
              <a:t>审阅选项卡“更改”组→单击 </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保护工作表</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或</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保护工作簿</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 →在弹出对应的对话框内设置密码→单击</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确定</a:t>
            </a:r>
            <a:r>
              <a:rPr lang="en-US" altLang="zh-CN" dirty="0" smtClean="0">
                <a:latin typeface="Times New Roman" pitchFamily="18" charset="0"/>
                <a:ea typeface="宋体" pitchFamily="2" charset="-122"/>
              </a:rPr>
              <a:t>]</a:t>
            </a:r>
          </a:p>
          <a:p>
            <a:pPr lvl="1" eaLnBrk="1" hangingPunct="1">
              <a:lnSpc>
                <a:spcPct val="90000"/>
              </a:lnSpc>
            </a:pPr>
            <a:r>
              <a:rPr lang="zh-CN" altLang="en-US" dirty="0" smtClean="0">
                <a:latin typeface="Times New Roman" pitchFamily="18" charset="0"/>
                <a:ea typeface="宋体" pitchFamily="2" charset="-122"/>
              </a:rPr>
              <a:t>设置文件打开、修改权限</a:t>
            </a:r>
            <a:endParaRPr lang="en-US" altLang="zh-CN" dirty="0" smtClean="0">
              <a:latin typeface="Times New Roman" pitchFamily="18" charset="0"/>
              <a:ea typeface="宋体" pitchFamily="2" charset="-122"/>
            </a:endParaRPr>
          </a:p>
          <a:p>
            <a:pPr lvl="2" eaLnBrk="1" hangingPunct="1">
              <a:lnSpc>
                <a:spcPct val="90000"/>
              </a:lnSpc>
            </a:pPr>
            <a:r>
              <a:rPr lang="zh-CN" altLang="en-US" smtClean="0">
                <a:latin typeface="Times New Roman" pitchFamily="18" charset="0"/>
                <a:ea typeface="宋体" pitchFamily="2" charset="-122"/>
              </a:rPr>
              <a:t>调出“另存为”对话框→“工具”</a:t>
            </a:r>
            <a:r>
              <a:rPr lang="zh-CN" altLang="en-US">
                <a:latin typeface="Times New Roman" pitchFamily="18" charset="0"/>
                <a:ea typeface="宋体" pitchFamily="2" charset="-122"/>
              </a:rPr>
              <a:t> </a:t>
            </a:r>
            <a:r>
              <a:rPr lang="zh-CN" altLang="en-US" smtClean="0">
                <a:latin typeface="Times New Roman" pitchFamily="18" charset="0"/>
                <a:ea typeface="宋体" pitchFamily="2" charset="-122"/>
              </a:rPr>
              <a:t>→“常规选项”</a:t>
            </a:r>
            <a:r>
              <a:rPr lang="zh-CN" altLang="en-US">
                <a:latin typeface="Times New Roman" pitchFamily="18" charset="0"/>
                <a:ea typeface="宋体" pitchFamily="2" charset="-122"/>
              </a:rPr>
              <a:t> </a:t>
            </a:r>
            <a:endParaRPr lang="en-US" altLang="zh-CN" dirty="0" smtClean="0">
              <a:latin typeface="Times New Roman" pitchFamily="18" charset="0"/>
              <a:ea typeface="宋体" pitchFamily="2" charset="-122"/>
            </a:endParaRPr>
          </a:p>
          <a:p>
            <a:pPr eaLnBrk="1" hangingPunct="1">
              <a:lnSpc>
                <a:spcPct val="90000"/>
              </a:lnSpc>
            </a:pPr>
            <a:r>
              <a:rPr lang="en-US" altLang="zh-CN" dirty="0" smtClean="0">
                <a:solidFill>
                  <a:srgbClr val="3333CC"/>
                </a:solidFill>
                <a:latin typeface="Times New Roman" pitchFamily="18" charset="0"/>
                <a:ea typeface="宋体" pitchFamily="2" charset="-122"/>
              </a:rPr>
              <a:t>3.</a:t>
            </a:r>
            <a:r>
              <a:rPr lang="zh-CN" altLang="en-US" dirty="0" smtClean="0">
                <a:solidFill>
                  <a:srgbClr val="3333CC"/>
                </a:solidFill>
                <a:latin typeface="Times New Roman" pitchFamily="18" charset="0"/>
                <a:ea typeface="宋体" pitchFamily="2" charset="-122"/>
              </a:rPr>
              <a:t>关闭工作簿</a:t>
            </a:r>
            <a:endParaRPr lang="en-US" altLang="zh-CN" dirty="0" smtClean="0">
              <a:solidFill>
                <a:srgbClr val="3333CC"/>
              </a:solidFill>
              <a:latin typeface="Times New Roman" pitchFamily="18" charset="0"/>
              <a:ea typeface="宋体" pitchFamily="2" charset="-122"/>
            </a:endParaRPr>
          </a:p>
          <a:p>
            <a:pPr eaLnBrk="1" hangingPunct="1">
              <a:lnSpc>
                <a:spcPct val="90000"/>
              </a:lnSpc>
            </a:pPr>
            <a:r>
              <a:rPr lang="en-US" altLang="zh-CN" dirty="0" smtClean="0">
                <a:solidFill>
                  <a:srgbClr val="3333CC"/>
                </a:solidFill>
                <a:latin typeface="Times New Roman" pitchFamily="18" charset="0"/>
                <a:ea typeface="宋体" pitchFamily="2" charset="-122"/>
              </a:rPr>
              <a:t>4.</a:t>
            </a:r>
            <a:r>
              <a:rPr lang="zh-CN" altLang="en-US" dirty="0" smtClean="0">
                <a:solidFill>
                  <a:srgbClr val="3333CC"/>
                </a:solidFill>
                <a:latin typeface="Times New Roman" pitchFamily="18" charset="0"/>
                <a:ea typeface="宋体" pitchFamily="2" charset="-122"/>
              </a:rPr>
              <a:t>打开工作簿</a:t>
            </a:r>
          </a:p>
        </p:txBody>
      </p:sp>
      <p:sp>
        <p:nvSpPr>
          <p:cNvPr id="24580" name="AutoShape 3">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16224127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type="title" idx="4294967295"/>
          </p:nvPr>
        </p:nvSpPr>
        <p:spPr>
          <a:xfrm>
            <a:off x="609600" y="339725"/>
            <a:ext cx="7772400" cy="938213"/>
          </a:xfrm>
        </p:spPr>
        <p:txBody>
          <a:bodyPr/>
          <a:lstStyle/>
          <a:p>
            <a:pPr eaLnBrk="1" hangingPunct="1">
              <a:defRPr/>
            </a:pPr>
            <a:r>
              <a:rPr lang="zh-CN" altLang="en-US" sz="3600" i="1" dirty="0" smtClean="0">
                <a:ea typeface="宋体" pitchFamily="2" charset="-122"/>
              </a:rPr>
              <a:t>三、工作簿窗口的操作</a:t>
            </a:r>
            <a:r>
              <a:rPr lang="en-US" altLang="zh-CN" sz="3600" i="1" dirty="0" smtClean="0">
                <a:ea typeface="宋体" pitchFamily="2" charset="-122"/>
              </a:rPr>
              <a:t/>
            </a:r>
            <a:br>
              <a:rPr lang="en-US" altLang="zh-CN" sz="3600" i="1" dirty="0" smtClean="0">
                <a:ea typeface="宋体" pitchFamily="2" charset="-122"/>
              </a:rPr>
            </a:br>
            <a:r>
              <a:rPr lang="zh-CN" altLang="en-US" sz="2800" i="1" dirty="0" smtClean="0">
                <a:ea typeface="宋体" pitchFamily="2" charset="-122"/>
              </a:rPr>
              <a:t>（</a:t>
            </a:r>
            <a:r>
              <a:rPr lang="zh-CN" altLang="en-US" sz="2800" dirty="0" smtClean="0">
                <a:latin typeface="Times New Roman" pitchFamily="18" charset="0"/>
                <a:ea typeface="宋体" pitchFamily="2" charset="-122"/>
              </a:rPr>
              <a:t>视图</a:t>
            </a:r>
            <a:r>
              <a:rPr lang="zh-CN" altLang="en-US" sz="2800" dirty="0">
                <a:latin typeface="Times New Roman" pitchFamily="18" charset="0"/>
                <a:ea typeface="宋体" pitchFamily="2" charset="-122"/>
              </a:rPr>
              <a:t>选项</a:t>
            </a:r>
            <a:r>
              <a:rPr lang="zh-CN" altLang="en-US" sz="2800" dirty="0" smtClean="0">
                <a:latin typeface="Times New Roman" pitchFamily="18" charset="0"/>
                <a:ea typeface="宋体" pitchFamily="2" charset="-122"/>
              </a:rPr>
              <a:t>卡</a:t>
            </a:r>
            <a:r>
              <a:rPr lang="en-US" altLang="zh-CN" sz="2800" i="1" dirty="0" smtClean="0">
                <a:ea typeface="宋体" pitchFamily="2" charset="-122"/>
              </a:rPr>
              <a:t> </a:t>
            </a:r>
            <a:r>
              <a:rPr lang="zh-CN" altLang="en-US" sz="2800" i="1" dirty="0" smtClean="0">
                <a:ea typeface="宋体" pitchFamily="2" charset="-122"/>
              </a:rPr>
              <a:t>）</a:t>
            </a:r>
          </a:p>
        </p:txBody>
      </p:sp>
      <p:sp>
        <p:nvSpPr>
          <p:cNvPr id="64516" name="Rectangle 4"/>
          <p:cNvSpPr>
            <a:spLocks noGrp="1" noChangeArrowheads="1"/>
          </p:cNvSpPr>
          <p:nvPr>
            <p:ph type="body" idx="4294967295"/>
          </p:nvPr>
        </p:nvSpPr>
        <p:spPr>
          <a:xfrm>
            <a:off x="685800" y="1504950"/>
            <a:ext cx="7794625" cy="4743450"/>
          </a:xfrm>
        </p:spPr>
        <p:txBody>
          <a:bodyPr>
            <a:normAutofit/>
          </a:bodyPr>
          <a:lstStyle/>
          <a:p>
            <a:pPr eaLnBrk="1" hangingPunct="1">
              <a:lnSpc>
                <a:spcPct val="90000"/>
              </a:lnSpc>
              <a:defRPr/>
            </a:pPr>
            <a:r>
              <a:rPr lang="zh-CN" altLang="en-US" dirty="0" smtClean="0">
                <a:solidFill>
                  <a:srgbClr val="3333CC"/>
                </a:solidFill>
                <a:latin typeface="Times New Roman" pitchFamily="18" charset="0"/>
                <a:ea typeface="宋体" pitchFamily="2" charset="-122"/>
              </a:rPr>
              <a:t>排列多个工作簿窗口</a:t>
            </a:r>
            <a:r>
              <a:rPr lang="zh-CN" altLang="en-US" dirty="0" smtClean="0">
                <a:latin typeface="Times New Roman" pitchFamily="18" charset="0"/>
                <a:ea typeface="宋体" pitchFamily="2" charset="-122"/>
              </a:rPr>
              <a:t> </a:t>
            </a:r>
          </a:p>
          <a:p>
            <a:pPr eaLnBrk="1" hangingPunct="1">
              <a:lnSpc>
                <a:spcPct val="90000"/>
              </a:lnSpc>
              <a:buFont typeface="Wingdings" pitchFamily="2" charset="2"/>
              <a:buNone/>
              <a:defRPr/>
            </a:pPr>
            <a:r>
              <a:rPr lang="zh-CN" altLang="en-US" dirty="0" smtClean="0">
                <a:latin typeface="Times New Roman" pitchFamily="18" charset="0"/>
                <a:ea typeface="宋体" pitchFamily="2" charset="-122"/>
              </a:rPr>
              <a:t>    </a:t>
            </a:r>
            <a:r>
              <a:rPr lang="zh-CN" altLang="en-US" sz="2800" dirty="0" smtClean="0">
                <a:latin typeface="Times New Roman" pitchFamily="18" charset="0"/>
                <a:ea typeface="宋体" pitchFamily="2" charset="-122"/>
              </a:rPr>
              <a:t>打开多个工作簿→</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全部重排</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→在“重排窗口”对话框内选择排列方式→单击</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确定</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→在不同窗口激活不同的工作表。 </a:t>
            </a:r>
          </a:p>
        </p:txBody>
      </p:sp>
      <p:sp>
        <p:nvSpPr>
          <p:cNvPr id="25604" name="AutoShape 5">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122750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584200" y="266700"/>
            <a:ext cx="7848600" cy="661988"/>
          </a:xfrm>
        </p:spPr>
        <p:txBody>
          <a:bodyPr/>
          <a:lstStyle/>
          <a:p>
            <a:pPr eaLnBrk="1" hangingPunct="1">
              <a:defRPr/>
            </a:pPr>
            <a:r>
              <a:rPr lang="en-US" altLang="zh-CN" sz="4000" dirty="0" smtClean="0">
                <a:ea typeface="宋体" pitchFamily="2" charset="-122"/>
              </a:rPr>
              <a:t>§3.3  </a:t>
            </a:r>
            <a:r>
              <a:rPr lang="zh-CN" altLang="en-US" sz="4000" dirty="0" smtClean="0">
                <a:ea typeface="宋体" pitchFamily="2" charset="-122"/>
              </a:rPr>
              <a:t>工作表的编辑和格式化</a:t>
            </a:r>
          </a:p>
        </p:txBody>
      </p:sp>
      <p:sp>
        <p:nvSpPr>
          <p:cNvPr id="71683" name="Rectangle 3"/>
          <p:cNvSpPr>
            <a:spLocks noGrp="1" noChangeArrowheads="1"/>
          </p:cNvSpPr>
          <p:nvPr>
            <p:ph type="body" idx="4294967295"/>
          </p:nvPr>
        </p:nvSpPr>
        <p:spPr>
          <a:xfrm>
            <a:off x="1016000" y="1160440"/>
            <a:ext cx="6718300" cy="5092700"/>
          </a:xfrm>
        </p:spPr>
        <p:txBody>
          <a:bodyPr>
            <a:normAutofit/>
          </a:bodyPr>
          <a:lstStyle/>
          <a:p>
            <a:pPr marL="571500" indent="-571500" eaLnBrk="1" hangingPunct="1">
              <a:lnSpc>
                <a:spcPct val="90000"/>
              </a:lnSpc>
              <a:buClr>
                <a:srgbClr val="FF3399"/>
              </a:buClr>
              <a:buFont typeface="+mj-ea"/>
              <a:buAutoNum type="ea1JpnChsDbPeriod"/>
              <a:defRPr/>
            </a:pPr>
            <a:r>
              <a:rPr lang="zh-CN" altLang="en-US" dirty="0" smtClean="0">
                <a:effectLst>
                  <a:outerShdw blurRad="38100" dist="38100" dir="2700000" algn="tl">
                    <a:srgbClr val="C0C0C0"/>
                  </a:outerShdw>
                </a:effectLst>
                <a:ea typeface="宋体" pitchFamily="2" charset="-122"/>
                <a:hlinkClick r:id="rId3" action="ppaction://hlinksldjump"/>
              </a:rPr>
              <a:t>工作表的编辑</a:t>
            </a:r>
            <a:endParaRPr lang="zh-CN" altLang="en-US" dirty="0" smtClean="0">
              <a:effectLst>
                <a:outerShdw blurRad="38100" dist="38100" dir="2700000" algn="tl">
                  <a:srgbClr val="C0C0C0"/>
                </a:outerShdw>
              </a:effectLst>
              <a:ea typeface="宋体" pitchFamily="2" charset="-122"/>
            </a:endParaRPr>
          </a:p>
          <a:p>
            <a:pPr marL="571500" indent="-571500" eaLnBrk="1" hangingPunct="1">
              <a:lnSpc>
                <a:spcPct val="90000"/>
              </a:lnSpc>
              <a:buClr>
                <a:srgbClr val="FF3399"/>
              </a:buClr>
              <a:buFont typeface="+mj-ea"/>
              <a:buAutoNum type="ea1JpnChsDbPeriod"/>
              <a:defRPr/>
            </a:pPr>
            <a:r>
              <a:rPr lang="zh-CN" altLang="en-US" dirty="0" smtClean="0">
                <a:effectLst>
                  <a:outerShdw blurRad="38100" dist="38100" dir="2700000" algn="tl">
                    <a:srgbClr val="C0C0C0"/>
                  </a:outerShdw>
                </a:effectLst>
                <a:ea typeface="宋体" pitchFamily="2" charset="-122"/>
                <a:hlinkClick r:id="rId4" action="ppaction://hlinksldjump"/>
              </a:rPr>
              <a:t>工作表的格式化</a:t>
            </a:r>
            <a:endParaRPr lang="en-US" altLang="zh-CN" sz="2800" b="0" dirty="0" smtClean="0">
              <a:ea typeface="宋体" pitchFamily="2" charset="-122"/>
            </a:endParaRPr>
          </a:p>
        </p:txBody>
      </p:sp>
      <p:sp>
        <p:nvSpPr>
          <p:cNvPr id="26630" name="AutoShape 15">
            <a:hlinkClick r:id="rId5" action="ppaction://hlinksldjump" highlightClick="1"/>
          </p:cNvPr>
          <p:cNvSpPr>
            <a:spLocks noChangeArrowheads="1"/>
          </p:cNvSpPr>
          <p:nvPr/>
        </p:nvSpPr>
        <p:spPr bwMode="auto">
          <a:xfrm>
            <a:off x="8534400" y="6273800"/>
            <a:ext cx="609600" cy="560388"/>
          </a:xfrm>
          <a:prstGeom prst="actionButtonBeginning">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fontAlgn="auto" hangingPunct="1">
              <a:spcAft>
                <a:spcPts val="0"/>
              </a:spcAft>
              <a:defRPr/>
            </a:pPr>
            <a:r>
              <a:rPr lang="zh-CN" altLang="en-US" sz="3600" i="1" dirty="0" smtClean="0"/>
              <a:t>一、工作表的编辑（</a:t>
            </a:r>
            <a:r>
              <a:rPr lang="en-US" altLang="zh-CN" sz="3600" i="1" dirty="0" smtClean="0"/>
              <a:t>P 119-123</a:t>
            </a:r>
            <a:r>
              <a:rPr lang="zh-CN" altLang="en-US" sz="3600" i="1" dirty="0" smtClean="0"/>
              <a:t>）</a:t>
            </a:r>
          </a:p>
        </p:txBody>
      </p:sp>
      <p:sp>
        <p:nvSpPr>
          <p:cNvPr id="118787" name="Rectangle 3"/>
          <p:cNvSpPr>
            <a:spLocks noGrp="1" noChangeArrowheads="1"/>
          </p:cNvSpPr>
          <p:nvPr>
            <p:ph idx="1"/>
          </p:nvPr>
        </p:nvSpPr>
        <p:spPr>
          <a:xfrm>
            <a:off x="220663" y="1209675"/>
            <a:ext cx="8229600" cy="5292725"/>
          </a:xfrm>
        </p:spPr>
        <p:txBody>
          <a:bodyPr rtlCol="0">
            <a:normAutofit/>
          </a:bodyPr>
          <a:lstStyle/>
          <a:p>
            <a:pPr eaLnBrk="1" fontAlgn="auto" hangingPunct="1">
              <a:lnSpc>
                <a:spcPct val="90000"/>
              </a:lnSpc>
              <a:spcAft>
                <a:spcPts val="0"/>
              </a:spcAft>
              <a:buFont typeface="Wingdings" pitchFamily="2" charset="2"/>
              <a:buNone/>
              <a:defRPr/>
            </a:pPr>
            <a:r>
              <a:rPr lang="en-US" altLang="zh-CN" dirty="0" smtClean="0">
                <a:solidFill>
                  <a:srgbClr val="1E19F5"/>
                </a:solidFill>
                <a:effectLst>
                  <a:outerShdw blurRad="38100" dist="38100" dir="2700000" algn="tl">
                    <a:srgbClr val="C0C0C0"/>
                  </a:outerShdw>
                </a:effectLst>
              </a:rPr>
              <a:t>1</a:t>
            </a:r>
            <a:r>
              <a:rPr lang="zh-CN" altLang="en-US" dirty="0" smtClean="0">
                <a:solidFill>
                  <a:srgbClr val="1E19F5"/>
                </a:solidFill>
                <a:effectLst>
                  <a:outerShdw blurRad="38100" dist="38100" dir="2700000" algn="tl">
                    <a:srgbClr val="C0C0C0"/>
                  </a:outerShdw>
                </a:effectLst>
              </a:rPr>
              <a:t>．修改单元格中的数据</a:t>
            </a:r>
            <a:endParaRPr lang="en-US" altLang="zh-CN" dirty="0" smtClean="0">
              <a:solidFill>
                <a:srgbClr val="1E19F5"/>
              </a:solidFill>
              <a:effectLst>
                <a:outerShdw blurRad="38100" dist="38100" dir="2700000" algn="tl">
                  <a:srgbClr val="C0C0C0"/>
                </a:outerShdw>
              </a:effectLst>
            </a:endParaRPr>
          </a:p>
          <a:p>
            <a:pPr lvl="1" eaLnBrk="1" fontAlgn="auto" hangingPunct="1">
              <a:lnSpc>
                <a:spcPct val="90000"/>
              </a:lnSpc>
              <a:spcAft>
                <a:spcPts val="0"/>
              </a:spcAft>
              <a:buFont typeface="Arial" pitchFamily="34" charset="0"/>
              <a:buChar char="–"/>
              <a:defRPr/>
            </a:pPr>
            <a:r>
              <a:rPr lang="zh-CN" altLang="en-US" b="1" dirty="0" smtClean="0">
                <a:effectLst>
                  <a:outerShdw blurRad="38100" dist="38100" dir="2700000" algn="tl">
                    <a:srgbClr val="C0C0C0"/>
                  </a:outerShdw>
                </a:effectLst>
              </a:rPr>
              <a:t>双击单元格进行修改；或选中单元格，在编辑栏内修改</a:t>
            </a:r>
            <a:endParaRPr lang="en-US" altLang="zh-CN" b="1" dirty="0" smtClean="0">
              <a:effectLst>
                <a:outerShdw blurRad="38100" dist="38100" dir="2700000" algn="tl">
                  <a:srgbClr val="C0C0C0"/>
                </a:outerShdw>
              </a:effectLst>
            </a:endParaRPr>
          </a:p>
          <a:p>
            <a:pPr eaLnBrk="1" fontAlgn="auto" hangingPunct="1">
              <a:lnSpc>
                <a:spcPct val="90000"/>
              </a:lnSpc>
              <a:spcAft>
                <a:spcPts val="0"/>
              </a:spcAft>
              <a:buFontTx/>
              <a:buNone/>
              <a:defRPr/>
            </a:pPr>
            <a:r>
              <a:rPr lang="zh-CN" altLang="en-US" sz="2400" i="1" dirty="0">
                <a:solidFill>
                  <a:srgbClr val="1E19F5"/>
                </a:solidFill>
                <a:effectLst>
                  <a:outerShdw blurRad="38100" dist="38100" dir="2700000" algn="tl">
                    <a:srgbClr val="C0C0C0"/>
                  </a:outerShdw>
                </a:effectLst>
              </a:rPr>
              <a:t> </a:t>
            </a:r>
            <a:r>
              <a:rPr lang="en-US" altLang="zh-CN" dirty="0">
                <a:solidFill>
                  <a:srgbClr val="1E19F5"/>
                </a:solidFill>
                <a:effectLst>
                  <a:outerShdw blurRad="38100" dist="38100" dir="2700000" algn="tl">
                    <a:srgbClr val="C0C0C0"/>
                  </a:outerShdw>
                </a:effectLst>
              </a:rPr>
              <a:t>2</a:t>
            </a:r>
            <a:r>
              <a:rPr lang="zh-CN" altLang="en-US" dirty="0">
                <a:solidFill>
                  <a:srgbClr val="1E19F5"/>
                </a:solidFill>
                <a:effectLst>
                  <a:outerShdw blurRad="38100" dist="38100" dir="2700000" algn="tl">
                    <a:srgbClr val="C0C0C0"/>
                  </a:outerShdw>
                </a:effectLst>
              </a:rPr>
              <a:t>．复制、移动和清除单元格数据</a:t>
            </a:r>
          </a:p>
          <a:p>
            <a:pPr lvl="1" eaLnBrk="1" fontAlgn="auto" hangingPunct="1">
              <a:lnSpc>
                <a:spcPct val="90000"/>
              </a:lnSpc>
              <a:spcAft>
                <a:spcPts val="0"/>
              </a:spcAft>
              <a:buFont typeface="Arial" pitchFamily="34" charset="0"/>
              <a:buChar char="–"/>
              <a:defRPr/>
            </a:pPr>
            <a:r>
              <a:rPr lang="zh-CN" altLang="en-US" dirty="0" smtClean="0"/>
              <a:t>复制</a:t>
            </a:r>
            <a:r>
              <a:rPr lang="zh-CN" altLang="en-US" dirty="0"/>
              <a:t>单元格</a:t>
            </a:r>
            <a:r>
              <a:rPr lang="zh-CN" altLang="en-US" dirty="0" smtClean="0"/>
              <a:t>数据，粘贴到目标单元格</a:t>
            </a:r>
            <a:endParaRPr lang="en-US" altLang="zh-CN" dirty="0" smtClean="0"/>
          </a:p>
          <a:p>
            <a:pPr lvl="1" eaLnBrk="1" fontAlgn="auto" hangingPunct="1">
              <a:lnSpc>
                <a:spcPct val="90000"/>
              </a:lnSpc>
              <a:spcAft>
                <a:spcPts val="0"/>
              </a:spcAft>
              <a:buFont typeface="Arial" pitchFamily="34" charset="0"/>
              <a:buChar char="–"/>
              <a:defRPr/>
            </a:pPr>
            <a:r>
              <a:rPr lang="zh-CN" altLang="en-US" dirty="0" smtClean="0"/>
              <a:t>选择性</a:t>
            </a:r>
            <a:r>
              <a:rPr lang="zh-CN" altLang="en-US" dirty="0"/>
              <a:t>粘贴数据</a:t>
            </a:r>
          </a:p>
          <a:p>
            <a:pPr lvl="2" eaLnBrk="1" fontAlgn="auto" hangingPunct="1">
              <a:lnSpc>
                <a:spcPct val="90000"/>
              </a:lnSpc>
              <a:spcAft>
                <a:spcPts val="0"/>
              </a:spcAft>
              <a:buFontTx/>
              <a:buBlip>
                <a:blip r:embed="rId3"/>
              </a:buBlip>
              <a:defRPr/>
            </a:pPr>
            <a:r>
              <a:rPr lang="zh-CN" altLang="en-US" dirty="0" smtClean="0"/>
              <a:t>选定</a:t>
            </a:r>
            <a:r>
              <a:rPr lang="zh-CN" altLang="en-US" dirty="0"/>
              <a:t>要复制</a:t>
            </a:r>
            <a:r>
              <a:rPr lang="zh-CN" altLang="en-US" dirty="0" smtClean="0"/>
              <a:t>单元格</a:t>
            </a:r>
            <a:r>
              <a:rPr lang="zh-CN" altLang="en-US" dirty="0">
                <a:sym typeface="Symbol"/>
              </a:rPr>
              <a:t></a:t>
            </a:r>
            <a:r>
              <a:rPr lang="zh-CN" altLang="en-US" dirty="0" smtClean="0">
                <a:sym typeface="Symbol"/>
              </a:rPr>
              <a:t>复制</a:t>
            </a:r>
            <a:endParaRPr lang="en-US" altLang="zh-CN" dirty="0" smtClean="0">
              <a:sym typeface="Symbol"/>
            </a:endParaRPr>
          </a:p>
          <a:p>
            <a:pPr lvl="2" eaLnBrk="1" fontAlgn="auto" hangingPunct="1">
              <a:lnSpc>
                <a:spcPct val="90000"/>
              </a:lnSpc>
              <a:spcAft>
                <a:spcPts val="0"/>
              </a:spcAft>
              <a:buFontTx/>
              <a:buBlip>
                <a:blip r:embed="rId3"/>
              </a:buBlip>
              <a:defRPr/>
            </a:pPr>
            <a:r>
              <a:rPr lang="zh-CN" altLang="en-US" dirty="0" smtClean="0">
                <a:sym typeface="Symbol"/>
              </a:rPr>
              <a:t>选定</a:t>
            </a:r>
            <a:r>
              <a:rPr lang="zh-CN" altLang="en-US" dirty="0">
                <a:sym typeface="Symbol"/>
              </a:rPr>
              <a:t>接受区的左上角</a:t>
            </a:r>
            <a:r>
              <a:rPr lang="zh-CN" altLang="en-US" dirty="0" smtClean="0">
                <a:sym typeface="Symbol"/>
              </a:rPr>
              <a:t>单元格</a:t>
            </a:r>
            <a:endParaRPr lang="en-US" altLang="zh-CN" dirty="0" smtClean="0">
              <a:sym typeface="Symbol"/>
            </a:endParaRPr>
          </a:p>
          <a:p>
            <a:pPr lvl="2" eaLnBrk="1" fontAlgn="auto" hangingPunct="1">
              <a:lnSpc>
                <a:spcPct val="90000"/>
              </a:lnSpc>
              <a:spcAft>
                <a:spcPts val="0"/>
              </a:spcAft>
              <a:buFontTx/>
              <a:buBlip>
                <a:blip r:embed="rId3"/>
              </a:buBlip>
              <a:defRPr/>
            </a:pPr>
            <a:r>
              <a:rPr lang="zh-CN" altLang="en-US" dirty="0" smtClean="0">
                <a:sym typeface="Symbol"/>
              </a:rPr>
              <a:t>选择性粘贴</a:t>
            </a:r>
            <a:endParaRPr lang="zh-CN" altLang="en-US" dirty="0"/>
          </a:p>
          <a:p>
            <a:pPr lvl="1" eaLnBrk="1" fontAlgn="auto" hangingPunct="1">
              <a:lnSpc>
                <a:spcPct val="90000"/>
              </a:lnSpc>
              <a:spcAft>
                <a:spcPts val="0"/>
              </a:spcAft>
              <a:buFont typeface="Arial" pitchFamily="34" charset="0"/>
              <a:buChar char="–"/>
              <a:defRPr/>
            </a:pPr>
            <a:endParaRPr lang="en-US" altLang="zh-CN" dirty="0" smtClean="0"/>
          </a:p>
          <a:p>
            <a:pPr lvl="1" eaLnBrk="1" fontAlgn="auto" hangingPunct="1">
              <a:lnSpc>
                <a:spcPct val="90000"/>
              </a:lnSpc>
              <a:spcAft>
                <a:spcPts val="0"/>
              </a:spcAft>
              <a:buFont typeface="Arial" pitchFamily="34" charset="0"/>
              <a:buChar char="–"/>
              <a:defRPr/>
            </a:pPr>
            <a:endParaRPr lang="zh-CN" altLang="en-US" dirty="0"/>
          </a:p>
        </p:txBody>
      </p:sp>
      <p:pic>
        <p:nvPicPr>
          <p:cNvPr id="27652"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0" y="3608388"/>
            <a:ext cx="3778250"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Oval 26"/>
          <p:cNvSpPr>
            <a:spLocks noChangeArrowheads="1"/>
          </p:cNvSpPr>
          <p:nvPr/>
        </p:nvSpPr>
        <p:spPr bwMode="auto">
          <a:xfrm>
            <a:off x="5459413" y="4478338"/>
            <a:ext cx="893762" cy="377825"/>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4" name="Oval 29"/>
          <p:cNvSpPr>
            <a:spLocks noChangeArrowheads="1"/>
          </p:cNvSpPr>
          <p:nvPr/>
        </p:nvSpPr>
        <p:spPr bwMode="auto">
          <a:xfrm>
            <a:off x="5375275" y="5241925"/>
            <a:ext cx="904875" cy="914400"/>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55" name="Oval 30"/>
          <p:cNvSpPr>
            <a:spLocks noChangeArrowheads="1"/>
          </p:cNvSpPr>
          <p:nvPr/>
        </p:nvSpPr>
        <p:spPr bwMode="auto">
          <a:xfrm>
            <a:off x="7272338" y="6054725"/>
            <a:ext cx="763587" cy="447675"/>
          </a:xfrm>
          <a:prstGeom prst="ellipse">
            <a:avLst/>
          </a:prstGeom>
          <a:noFill/>
          <a:ln w="28575">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6" name="肘形连接符 5"/>
          <p:cNvCxnSpPr/>
          <p:nvPr/>
        </p:nvCxnSpPr>
        <p:spPr>
          <a:xfrm>
            <a:off x="3155950" y="5397500"/>
            <a:ext cx="2219325" cy="457200"/>
          </a:xfrm>
          <a:prstGeom prst="bentConnector3">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657" name="AutoShape 25">
            <a:hlinkClick r:id="rId5" action="ppaction://hlinksldjump" highlightClick="1"/>
          </p:cNvPr>
          <p:cNvSpPr>
            <a:spLocks noChangeArrowheads="1"/>
          </p:cNvSpPr>
          <p:nvPr/>
        </p:nvSpPr>
        <p:spPr bwMode="auto">
          <a:xfrm>
            <a:off x="2628900" y="6191250"/>
            <a:ext cx="698500" cy="6223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685800" y="2794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ffectLst/>
                <a:latin typeface="Times New Roman" pitchFamily="18" charset="0"/>
                <a:ea typeface="宋体" pitchFamily="2" charset="-122"/>
              </a:rPr>
              <a:t>数据处理与分析目标规划</a:t>
            </a:r>
          </a:p>
        </p:txBody>
      </p:sp>
      <p:sp>
        <p:nvSpPr>
          <p:cNvPr id="6147" name="Rectangle 3"/>
          <p:cNvSpPr>
            <a:spLocks noGrp="1" noChangeArrowheads="1"/>
          </p:cNvSpPr>
          <p:nvPr>
            <p:ph type="body" idx="4294967295"/>
          </p:nvPr>
        </p:nvSpPr>
        <p:spPr>
          <a:xfrm>
            <a:off x="685800" y="2090738"/>
            <a:ext cx="7785100" cy="4068762"/>
          </a:xfrm>
        </p:spPr>
        <p:txBody>
          <a:bodyPr/>
          <a:lstStyle/>
          <a:p>
            <a:r>
              <a:rPr lang="zh-CN" altLang="en-US" smtClean="0">
                <a:latin typeface="Times New Roman" pitchFamily="18" charset="0"/>
                <a:ea typeface="宋体" pitchFamily="2" charset="-122"/>
              </a:rPr>
              <a:t>数据处理业务流程</a:t>
            </a:r>
          </a:p>
        </p:txBody>
      </p:sp>
      <p:grpSp>
        <p:nvGrpSpPr>
          <p:cNvPr id="3" name="Group 33"/>
          <p:cNvGrpSpPr>
            <a:grpSpLocks/>
          </p:cNvGrpSpPr>
          <p:nvPr/>
        </p:nvGrpSpPr>
        <p:grpSpPr bwMode="auto">
          <a:xfrm>
            <a:off x="471488" y="2930525"/>
            <a:ext cx="3765550" cy="2728913"/>
            <a:chOff x="368" y="1979"/>
            <a:chExt cx="2517" cy="1655"/>
          </a:xfrm>
        </p:grpSpPr>
        <p:sp>
          <p:nvSpPr>
            <p:cNvPr id="151575" name="Text Box 23"/>
            <p:cNvSpPr txBox="1">
              <a:spLocks noChangeArrowheads="1"/>
            </p:cNvSpPr>
            <p:nvPr/>
          </p:nvSpPr>
          <p:spPr bwMode="auto">
            <a:xfrm>
              <a:off x="1111" y="1979"/>
              <a:ext cx="1032" cy="200"/>
            </a:xfrm>
            <a:prstGeom prst="rect">
              <a:avLst/>
            </a:prstGeom>
            <a:noFill/>
            <a:ln w="28575">
              <a:solidFill>
                <a:schemeClr val="tx1"/>
              </a:solidFill>
              <a:miter lim="800000"/>
              <a:headEnd/>
              <a:tailEnd/>
            </a:ln>
            <a:effectLst/>
          </p:spPr>
          <p:txBody>
            <a:bodyPr lIns="90488" tIns="44450" rIns="90488" bIns="44450">
              <a:spAutoFit/>
            </a:bodyPr>
            <a:lstStyle/>
            <a:p>
              <a:pPr eaLnBrk="0" hangingPunct="0">
                <a:spcBef>
                  <a:spcPct val="50000"/>
                </a:spcBef>
                <a:defRPr/>
              </a:pPr>
              <a:r>
                <a:rPr lang="zh-CN" altLang="en-US" sz="1400" b="1">
                  <a:effectLst>
                    <a:outerShdw blurRad="38100" dist="38100" dir="2700000" algn="tl">
                      <a:srgbClr val="C0C0C0"/>
                    </a:outerShdw>
                  </a:effectLst>
                  <a:latin typeface="Book Antiqua" pitchFamily="18" charset="0"/>
                </a:rPr>
                <a:t>电子表格的创建</a:t>
              </a:r>
            </a:p>
          </p:txBody>
        </p:sp>
        <p:sp>
          <p:nvSpPr>
            <p:cNvPr id="151576" name="Text Box 24"/>
            <p:cNvSpPr txBox="1">
              <a:spLocks noChangeArrowheads="1"/>
            </p:cNvSpPr>
            <p:nvPr/>
          </p:nvSpPr>
          <p:spPr bwMode="auto">
            <a:xfrm>
              <a:off x="438" y="2336"/>
              <a:ext cx="2377" cy="220"/>
            </a:xfrm>
            <a:prstGeom prst="rect">
              <a:avLst/>
            </a:prstGeom>
            <a:noFill/>
            <a:ln w="28575">
              <a:solidFill>
                <a:schemeClr val="tx1"/>
              </a:solidFill>
              <a:miter lim="800000"/>
              <a:headEnd/>
              <a:tailEnd/>
            </a:ln>
            <a:effectLst/>
          </p:spPr>
          <p:txBody>
            <a:bodyPr lIns="90488" tIns="44450" rIns="90488" bIns="44450">
              <a:spAutoFit/>
            </a:bodyPr>
            <a:lstStyle/>
            <a:p>
              <a:pPr eaLnBrk="0" hangingPunct="0">
                <a:spcBef>
                  <a:spcPct val="50000"/>
                </a:spcBef>
                <a:defRPr/>
              </a:pPr>
              <a:r>
                <a:rPr lang="zh-CN" altLang="en-US" sz="1600" b="1" dirty="0">
                  <a:effectLst>
                    <a:outerShdw blurRad="38100" dist="38100" dir="2700000" algn="tl">
                      <a:srgbClr val="C0C0C0"/>
                    </a:outerShdw>
                  </a:effectLst>
                  <a:latin typeface="Book Antiqua" pitchFamily="18" charset="0"/>
                </a:rPr>
                <a:t>数据输入</a:t>
              </a:r>
              <a:r>
                <a:rPr lang="en-US" altLang="zh-CN" sz="1600" b="1" dirty="0">
                  <a:effectLst>
                    <a:outerShdw blurRad="38100" dist="38100" dir="2700000" algn="tl">
                      <a:srgbClr val="C0C0C0"/>
                    </a:outerShdw>
                  </a:effectLst>
                  <a:latin typeface="Book Antiqua" pitchFamily="18" charset="0"/>
                </a:rPr>
                <a:t>(</a:t>
              </a:r>
              <a:r>
                <a:rPr lang="zh-CN" altLang="en-US" sz="1600" b="1" dirty="0">
                  <a:effectLst>
                    <a:outerShdw blurRad="38100" dist="38100" dir="2700000" algn="tl">
                      <a:srgbClr val="C0C0C0"/>
                    </a:outerShdw>
                  </a:effectLst>
                  <a:latin typeface="Book Antiqua" pitchFamily="18" charset="0"/>
                </a:rPr>
                <a:t>文字、数字、公式</a:t>
              </a:r>
              <a:r>
                <a:rPr lang="en-US" altLang="zh-CN" sz="1600" b="1" dirty="0">
                  <a:effectLst>
                    <a:outerShdw blurRad="38100" dist="38100" dir="2700000" algn="tl">
                      <a:srgbClr val="C0C0C0"/>
                    </a:outerShdw>
                  </a:effectLst>
                  <a:latin typeface="Book Antiqua" pitchFamily="18" charset="0"/>
                </a:rPr>
                <a:t>)</a:t>
              </a:r>
              <a:endParaRPr lang="zh-CN" altLang="en-US" sz="1600" b="1" dirty="0">
                <a:effectLst>
                  <a:outerShdw blurRad="38100" dist="38100" dir="2700000" algn="tl">
                    <a:srgbClr val="C0C0C0"/>
                  </a:outerShdw>
                </a:effectLst>
                <a:latin typeface="Book Antiqua" pitchFamily="18" charset="0"/>
              </a:endParaRPr>
            </a:p>
          </p:txBody>
        </p:sp>
        <p:sp>
          <p:nvSpPr>
            <p:cNvPr id="151577" name="Text Box 25"/>
            <p:cNvSpPr txBox="1">
              <a:spLocks noChangeArrowheads="1"/>
            </p:cNvSpPr>
            <p:nvPr/>
          </p:nvSpPr>
          <p:spPr bwMode="auto">
            <a:xfrm>
              <a:off x="368" y="2691"/>
              <a:ext cx="2517" cy="220"/>
            </a:xfrm>
            <a:prstGeom prst="rect">
              <a:avLst/>
            </a:prstGeom>
            <a:noFill/>
            <a:ln w="28575">
              <a:solidFill>
                <a:schemeClr val="tx1"/>
              </a:solidFill>
              <a:miter lim="800000"/>
              <a:headEnd/>
              <a:tailEnd/>
            </a:ln>
            <a:effectLst/>
          </p:spPr>
          <p:txBody>
            <a:bodyPr lIns="0" tIns="44450" rIns="0" bIns="44450">
              <a:spAutoFit/>
            </a:bodyPr>
            <a:lstStyle/>
            <a:p>
              <a:pPr eaLnBrk="0" hangingPunct="0">
                <a:spcBef>
                  <a:spcPct val="50000"/>
                </a:spcBef>
                <a:defRPr/>
              </a:pPr>
              <a:r>
                <a:rPr lang="zh-CN" altLang="en-US" sz="1600" b="1">
                  <a:effectLst>
                    <a:outerShdw blurRad="38100" dist="38100" dir="2700000" algn="tl">
                      <a:srgbClr val="C0C0C0"/>
                    </a:outerShdw>
                  </a:effectLst>
                </a:rPr>
                <a:t>表格格式设置与排版布局</a:t>
              </a:r>
              <a:endParaRPr lang="zh-CN" altLang="en-US" sz="1600" b="1">
                <a:effectLst>
                  <a:outerShdw blurRad="38100" dist="38100" dir="2700000" algn="tl">
                    <a:srgbClr val="C0C0C0"/>
                  </a:outerShdw>
                </a:effectLst>
                <a:latin typeface="Book Antiqua" pitchFamily="18" charset="0"/>
              </a:endParaRPr>
            </a:p>
          </p:txBody>
        </p:sp>
        <p:sp>
          <p:nvSpPr>
            <p:cNvPr id="151578" name="Text Box 26"/>
            <p:cNvSpPr txBox="1">
              <a:spLocks noChangeArrowheads="1"/>
            </p:cNvSpPr>
            <p:nvPr/>
          </p:nvSpPr>
          <p:spPr bwMode="auto">
            <a:xfrm>
              <a:off x="374" y="3054"/>
              <a:ext cx="2502" cy="220"/>
            </a:xfrm>
            <a:prstGeom prst="rect">
              <a:avLst/>
            </a:prstGeom>
            <a:noFill/>
            <a:ln w="28575">
              <a:solidFill>
                <a:schemeClr val="tx1"/>
              </a:solidFill>
              <a:miter lim="800000"/>
              <a:headEnd/>
              <a:tailEnd/>
            </a:ln>
            <a:effectLst/>
          </p:spPr>
          <p:txBody>
            <a:bodyPr lIns="0" tIns="44450" rIns="0" bIns="44450">
              <a:spAutoFit/>
            </a:bodyPr>
            <a:lstStyle/>
            <a:p>
              <a:pPr eaLnBrk="0" hangingPunct="0">
                <a:spcBef>
                  <a:spcPct val="50000"/>
                </a:spcBef>
                <a:defRPr/>
              </a:pPr>
              <a:r>
                <a:rPr lang="zh-CN" altLang="en-US" sz="1600" b="1">
                  <a:effectLst>
                    <a:outerShdw blurRad="38100" dist="38100" dir="2700000" algn="tl">
                      <a:srgbClr val="C0C0C0"/>
                    </a:outerShdw>
                  </a:effectLst>
                </a:rPr>
                <a:t>数据管理与分析应用（图形化）</a:t>
              </a:r>
            </a:p>
          </p:txBody>
        </p:sp>
        <p:sp>
          <p:nvSpPr>
            <p:cNvPr id="151579" name="Text Box 27"/>
            <p:cNvSpPr txBox="1">
              <a:spLocks noChangeArrowheads="1"/>
            </p:cNvSpPr>
            <p:nvPr/>
          </p:nvSpPr>
          <p:spPr bwMode="auto">
            <a:xfrm>
              <a:off x="851" y="3434"/>
              <a:ext cx="1552" cy="200"/>
            </a:xfrm>
            <a:prstGeom prst="rect">
              <a:avLst/>
            </a:prstGeom>
            <a:noFill/>
            <a:ln w="28575">
              <a:solidFill>
                <a:schemeClr val="tx1"/>
              </a:solidFill>
              <a:miter lim="800000"/>
              <a:headEnd/>
              <a:tailEnd/>
            </a:ln>
            <a:effectLst/>
          </p:spPr>
          <p:txBody>
            <a:bodyPr lIns="0" tIns="44450" rIns="0" bIns="44450">
              <a:spAutoFit/>
            </a:bodyPr>
            <a:lstStyle/>
            <a:p>
              <a:pPr eaLnBrk="0" hangingPunct="0">
                <a:spcBef>
                  <a:spcPct val="50000"/>
                </a:spcBef>
                <a:defRPr/>
              </a:pPr>
              <a:r>
                <a:rPr lang="zh-CN" altLang="en-US" sz="1400" b="1">
                  <a:effectLst>
                    <a:outerShdw blurRad="38100" dist="38100" dir="2700000" algn="tl">
                      <a:srgbClr val="C0C0C0"/>
                    </a:outerShdw>
                  </a:effectLst>
                  <a:latin typeface="Book Antiqua" pitchFamily="18" charset="0"/>
                </a:rPr>
                <a:t>文档存盘（保存、另存为）</a:t>
              </a:r>
            </a:p>
          </p:txBody>
        </p:sp>
        <p:sp>
          <p:nvSpPr>
            <p:cNvPr id="6157" name="Line 28"/>
            <p:cNvSpPr>
              <a:spLocks noChangeShapeType="1"/>
            </p:cNvSpPr>
            <p:nvPr/>
          </p:nvSpPr>
          <p:spPr bwMode="auto">
            <a:xfrm>
              <a:off x="1627" y="2210"/>
              <a:ext cx="0" cy="12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6158" name="Line 29"/>
            <p:cNvSpPr>
              <a:spLocks noChangeShapeType="1"/>
            </p:cNvSpPr>
            <p:nvPr/>
          </p:nvSpPr>
          <p:spPr bwMode="auto">
            <a:xfrm>
              <a:off x="1627" y="2554"/>
              <a:ext cx="0" cy="13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6159" name="Line 30"/>
            <p:cNvSpPr>
              <a:spLocks noChangeShapeType="1"/>
            </p:cNvSpPr>
            <p:nvPr/>
          </p:nvSpPr>
          <p:spPr bwMode="auto">
            <a:xfrm>
              <a:off x="1627" y="2913"/>
              <a:ext cx="0" cy="13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6160" name="Line 31"/>
            <p:cNvSpPr>
              <a:spLocks noChangeShapeType="1"/>
            </p:cNvSpPr>
            <p:nvPr/>
          </p:nvSpPr>
          <p:spPr bwMode="auto">
            <a:xfrm>
              <a:off x="1627" y="3289"/>
              <a:ext cx="0" cy="1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grpSp>
      <p:pic>
        <p:nvPicPr>
          <p:cNvPr id="15365" name="Picture 16"/>
          <p:cNvPicPr>
            <a:picLocks noChangeAspect="1" noChangeArrowheads="1"/>
          </p:cNvPicPr>
          <p:nvPr/>
        </p:nvPicPr>
        <p:blipFill>
          <a:blip r:embed="rId3">
            <a:extLst>
              <a:ext uri="{28A0092B-C50C-407E-A947-70E740481C1C}">
                <a14:useLocalDpi xmlns:a14="http://schemas.microsoft.com/office/drawing/2010/main" val="0"/>
              </a:ext>
            </a:extLst>
          </a:blip>
          <a:srcRect t="13943" r="34441" b="20850"/>
          <a:stretch>
            <a:fillRect/>
          </a:stretch>
        </p:blipFill>
        <p:spPr bwMode="auto">
          <a:xfrm>
            <a:off x="4564063" y="2940050"/>
            <a:ext cx="4397375" cy="2641600"/>
          </a:xfrm>
          <a:prstGeom prst="rect">
            <a:avLst/>
          </a:prstGeom>
          <a:noFill/>
          <a:ln w="57150" cmpd="thinThick">
            <a:solidFill>
              <a:srgbClr val="008080"/>
            </a:solidFill>
            <a:miter lim="800000"/>
            <a:headEnd/>
            <a:tailEnd/>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5288" y="1347788"/>
            <a:ext cx="8480425" cy="585787"/>
          </a:xfrm>
          <a:prstGeom prst="rect">
            <a:avLst/>
          </a:prstGeom>
          <a:noFill/>
          <a:ln w="53975" cmpd="thickThin">
            <a:solidFill>
              <a:schemeClr val="accent1">
                <a:lumMod val="50000"/>
              </a:schemeClr>
            </a:solidFill>
            <a:miter lim="800000"/>
          </a:ln>
        </p:spPr>
        <p:txBody>
          <a:bodyPr>
            <a:spAutoFit/>
          </a:bodyPr>
          <a:lstStyle/>
          <a:p>
            <a:pPr algn="l">
              <a:defRPr/>
            </a:pPr>
            <a:r>
              <a:rPr lang="zh-CN" altLang="en-US" sz="1600" b="1" dirty="0"/>
              <a:t>数据处理是通过对数据的采集、存储、检索、加工、变换和传输，从大量的、可能是杂乱无章的、难以理解的数据中抽取并推导出对于某些特定的人群来说是有价值、有意义的数据。</a:t>
            </a:r>
          </a:p>
        </p:txBody>
      </p:sp>
      <p:sp>
        <p:nvSpPr>
          <p:cNvPr id="17" name="文本框 2"/>
          <p:cNvSpPr txBox="1">
            <a:spLocks noChangeArrowheads="1"/>
          </p:cNvSpPr>
          <p:nvPr/>
        </p:nvSpPr>
        <p:spPr bwMode="auto">
          <a:xfrm>
            <a:off x="471488" y="2976563"/>
            <a:ext cx="3957637" cy="2641600"/>
          </a:xfrm>
          <a:prstGeom prst="rect">
            <a:avLst/>
          </a:prstGeom>
          <a:solidFill>
            <a:srgbClr val="FFFFFF"/>
          </a:solidFill>
          <a:ln w="53975" cmpd="tri">
            <a:solidFill>
              <a:srgbClr val="006600"/>
            </a:solidFill>
            <a:miter lim="800000"/>
            <a:headEnd/>
            <a:tailEnd/>
          </a:ln>
        </p:spPr>
        <p:txBody>
          <a:bodyPr/>
          <a:lstStyle/>
          <a:p>
            <a:pPr algn="just">
              <a:spcAft>
                <a:spcPts val="0"/>
              </a:spcAft>
              <a:defRPr/>
            </a:pPr>
            <a:r>
              <a:rPr lang="zh-CN" sz="1800" b="1" kern="100" dirty="0">
                <a:solidFill>
                  <a:srgbClr val="000000"/>
                </a:solidFill>
                <a:latin typeface="Times New Roman"/>
                <a:ea typeface="宋体"/>
              </a:rPr>
              <a:t>数据处理流程：</a:t>
            </a:r>
            <a:endParaRPr lang="zh-CN" sz="1800" kern="100" dirty="0">
              <a:latin typeface="Times New Roman"/>
              <a:ea typeface="宋体"/>
            </a:endParaRPr>
          </a:p>
          <a:p>
            <a:pPr algn="just">
              <a:spcAft>
                <a:spcPts val="0"/>
              </a:spcAft>
              <a:defRPr/>
            </a:pPr>
            <a:r>
              <a:rPr lang="zh-CN" sz="1600" b="1" kern="100" dirty="0">
                <a:solidFill>
                  <a:srgbClr val="000000"/>
                </a:solidFill>
                <a:latin typeface="Times New Roman"/>
                <a:ea typeface="宋体"/>
              </a:rPr>
              <a:t>①首先围绕工作或研究目标，确定采集的数据项目和分析主题；</a:t>
            </a:r>
            <a:endParaRPr lang="zh-CN" sz="1600" kern="100" dirty="0">
              <a:latin typeface="Times New Roman"/>
              <a:ea typeface="宋体"/>
            </a:endParaRPr>
          </a:p>
          <a:p>
            <a:pPr algn="just">
              <a:spcAft>
                <a:spcPts val="0"/>
              </a:spcAft>
              <a:defRPr/>
            </a:pPr>
            <a:r>
              <a:rPr lang="zh-CN" sz="1600" b="1" kern="100" dirty="0">
                <a:solidFill>
                  <a:srgbClr val="000000"/>
                </a:solidFill>
                <a:latin typeface="Times New Roman"/>
                <a:ea typeface="宋体"/>
              </a:rPr>
              <a:t>②收集和录入实验数据，形成数据文件；</a:t>
            </a:r>
            <a:endParaRPr lang="zh-CN" sz="1600" kern="100" dirty="0">
              <a:latin typeface="Times New Roman"/>
              <a:ea typeface="宋体"/>
            </a:endParaRPr>
          </a:p>
          <a:p>
            <a:pPr algn="just">
              <a:spcAft>
                <a:spcPts val="0"/>
              </a:spcAft>
              <a:defRPr/>
            </a:pPr>
            <a:r>
              <a:rPr lang="zh-CN" sz="1600" b="1" kern="100" dirty="0">
                <a:solidFill>
                  <a:srgbClr val="000000"/>
                </a:solidFill>
                <a:latin typeface="Times New Roman"/>
                <a:ea typeface="宋体"/>
              </a:rPr>
              <a:t>③预处理数据，包括：排序、筛选、重组等数据管理操作；</a:t>
            </a:r>
            <a:endParaRPr lang="zh-CN" sz="1600" kern="100" dirty="0">
              <a:latin typeface="Times New Roman"/>
              <a:ea typeface="宋体"/>
            </a:endParaRPr>
          </a:p>
          <a:p>
            <a:pPr algn="just">
              <a:spcAft>
                <a:spcPts val="0"/>
              </a:spcAft>
              <a:defRPr/>
            </a:pPr>
            <a:r>
              <a:rPr lang="zh-CN" sz="1600" b="1" kern="100" dirty="0">
                <a:solidFill>
                  <a:srgbClr val="000000"/>
                </a:solidFill>
                <a:latin typeface="Times New Roman"/>
                <a:ea typeface="宋体"/>
              </a:rPr>
              <a:t>④选取统计分析方法和分析软件，导入数据；进行分析，生成图表化的结果；</a:t>
            </a:r>
            <a:endParaRPr lang="zh-CN" sz="1600" kern="100" dirty="0">
              <a:latin typeface="Times New Roman"/>
              <a:ea typeface="宋体"/>
            </a:endParaRPr>
          </a:p>
          <a:p>
            <a:pPr algn="just">
              <a:spcAft>
                <a:spcPts val="0"/>
              </a:spcAft>
              <a:defRPr/>
            </a:pPr>
            <a:r>
              <a:rPr lang="zh-CN" sz="1600" b="1" kern="100" dirty="0">
                <a:solidFill>
                  <a:srgbClr val="000000"/>
                </a:solidFill>
                <a:latin typeface="Times New Roman"/>
                <a:ea typeface="宋体"/>
              </a:rPr>
              <a:t>⑤将分析结果和实际工作相结合，并根据数据分析的成果提供有价值的决策方案。</a:t>
            </a:r>
            <a:endParaRPr lang="zh-CN" sz="1600" kern="100" dirty="0">
              <a:latin typeface="Times New Roman"/>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idx="1"/>
          </p:nvPr>
        </p:nvSpPr>
        <p:spPr>
          <a:xfrm>
            <a:off x="546100" y="649288"/>
            <a:ext cx="8154988" cy="5884862"/>
          </a:xfrm>
        </p:spPr>
        <p:txBody>
          <a:bodyPr/>
          <a:lstStyle/>
          <a:p>
            <a:pPr lvl="1" eaLnBrk="1" hangingPunct="1">
              <a:lnSpc>
                <a:spcPct val="120000"/>
              </a:lnSpc>
            </a:pPr>
            <a:r>
              <a:rPr lang="zh-CN" altLang="en-US" i="1" dirty="0" smtClean="0">
                <a:solidFill>
                  <a:srgbClr val="993366"/>
                </a:solidFill>
                <a:latin typeface="Times New Roman" pitchFamily="18" charset="0"/>
              </a:rPr>
              <a:t>移动单元格数据</a:t>
            </a:r>
            <a:r>
              <a:rPr lang="zh-CN" altLang="en-US" dirty="0" smtClean="0">
                <a:solidFill>
                  <a:srgbClr val="993366"/>
                </a:solidFill>
                <a:latin typeface="Times New Roman" pitchFamily="18" charset="0"/>
              </a:rPr>
              <a:t>（与</a:t>
            </a:r>
            <a:r>
              <a:rPr lang="en-US" altLang="zh-CN" dirty="0" smtClean="0">
                <a:solidFill>
                  <a:srgbClr val="993366"/>
                </a:solidFill>
                <a:latin typeface="Times New Roman" pitchFamily="18" charset="0"/>
              </a:rPr>
              <a:t>WORD</a:t>
            </a:r>
            <a:r>
              <a:rPr lang="zh-CN" altLang="en-US" dirty="0" smtClean="0">
                <a:solidFill>
                  <a:srgbClr val="993366"/>
                </a:solidFill>
                <a:latin typeface="Times New Roman" pitchFamily="18" charset="0"/>
              </a:rPr>
              <a:t>相同）</a:t>
            </a:r>
            <a:endParaRPr lang="en-US" altLang="zh-CN" dirty="0" smtClean="0">
              <a:solidFill>
                <a:srgbClr val="993366"/>
              </a:solidFill>
              <a:latin typeface="Times New Roman" pitchFamily="18" charset="0"/>
            </a:endParaRPr>
          </a:p>
          <a:p>
            <a:pPr lvl="2" eaLnBrk="1" hangingPunct="1">
              <a:lnSpc>
                <a:spcPct val="120000"/>
              </a:lnSpc>
              <a:buFont typeface="Arial" charset="0"/>
              <a:buChar char="–"/>
            </a:pPr>
            <a:r>
              <a:rPr lang="zh-CN" altLang="en-US" sz="2800" dirty="0">
                <a:latin typeface="Times New Roman" pitchFamily="18" charset="0"/>
              </a:rPr>
              <a:t>选定要移动内容→“剪切”→ 单击接受移动内容区域的左上角单元格→“粘贴”。</a:t>
            </a:r>
          </a:p>
          <a:p>
            <a:pPr lvl="2" eaLnBrk="1" hangingPunct="1">
              <a:lnSpc>
                <a:spcPct val="120000"/>
              </a:lnSpc>
              <a:buNone/>
            </a:pPr>
            <a:endParaRPr lang="en-US" altLang="zh-CN" dirty="0" smtClean="0">
              <a:latin typeface="Times New Roman" pitchFamily="18" charset="0"/>
            </a:endParaRPr>
          </a:p>
          <a:p>
            <a:pPr lvl="1" eaLnBrk="1" hangingPunct="1">
              <a:lnSpc>
                <a:spcPct val="120000"/>
              </a:lnSpc>
            </a:pPr>
            <a:r>
              <a:rPr lang="zh-CN" altLang="en-US" i="1" dirty="0" smtClean="0">
                <a:solidFill>
                  <a:srgbClr val="993366"/>
                </a:solidFill>
                <a:latin typeface="Times New Roman" pitchFamily="18" charset="0"/>
              </a:rPr>
              <a:t>清除单元格数据</a:t>
            </a:r>
            <a:endParaRPr lang="en-US" altLang="zh-CN" i="1" dirty="0" smtClean="0">
              <a:solidFill>
                <a:srgbClr val="993366"/>
              </a:solidFill>
              <a:latin typeface="Times New Roman" pitchFamily="18" charset="0"/>
            </a:endParaRPr>
          </a:p>
          <a:p>
            <a:pPr lvl="1" eaLnBrk="1" hangingPunct="1">
              <a:lnSpc>
                <a:spcPct val="120000"/>
              </a:lnSpc>
            </a:pPr>
            <a:r>
              <a:rPr lang="zh-CN" altLang="en-US" dirty="0" smtClean="0">
                <a:latin typeface="Times New Roman" pitchFamily="18" charset="0"/>
              </a:rPr>
              <a:t>选定欲清除的单元格区域，按</a:t>
            </a:r>
            <a:r>
              <a:rPr lang="en-US" altLang="zh-CN" dirty="0" smtClean="0">
                <a:latin typeface="Times New Roman" pitchFamily="18" charset="0"/>
              </a:rPr>
              <a:t>Delete</a:t>
            </a:r>
            <a:r>
              <a:rPr lang="zh-CN" altLang="en-US" dirty="0" smtClean="0">
                <a:latin typeface="Times New Roman" pitchFamily="18" charset="0"/>
              </a:rPr>
              <a:t>键。</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5"/>
          <p:cNvSpPr>
            <a:spLocks noGrp="1" noChangeArrowheads="1"/>
          </p:cNvSpPr>
          <p:nvPr>
            <p:ph type="title" idx="4294967295"/>
          </p:nvPr>
        </p:nvSpPr>
        <p:spPr>
          <a:xfrm>
            <a:off x="660400" y="806450"/>
            <a:ext cx="7772400" cy="457200"/>
          </a:xfrm>
        </p:spPr>
        <p:txBody>
          <a:bodyPr/>
          <a:lstStyle/>
          <a:p>
            <a:pPr algn="l" eaLnBrk="1" hangingPunct="1">
              <a:defRPr/>
            </a:pPr>
            <a:r>
              <a:rPr lang="en-US" altLang="zh-CN" sz="3600" dirty="0" smtClean="0">
                <a:solidFill>
                  <a:srgbClr val="3333CC"/>
                </a:solidFill>
                <a:ea typeface="宋体" pitchFamily="2" charset="-122"/>
              </a:rPr>
              <a:t>3</a:t>
            </a:r>
            <a:r>
              <a:rPr lang="zh-CN" altLang="en-US" sz="3600" dirty="0" smtClean="0">
                <a:solidFill>
                  <a:srgbClr val="3333CC"/>
                </a:solidFill>
                <a:ea typeface="宋体" pitchFamily="2" charset="-122"/>
              </a:rPr>
              <a:t>．插入、删除单元格</a:t>
            </a:r>
          </a:p>
        </p:txBody>
      </p:sp>
      <p:sp>
        <p:nvSpPr>
          <p:cNvPr id="86022" name="Rectangle 6"/>
          <p:cNvSpPr>
            <a:spLocks noGrp="1" noChangeArrowheads="1"/>
          </p:cNvSpPr>
          <p:nvPr>
            <p:ph type="body" idx="4294967295"/>
          </p:nvPr>
        </p:nvSpPr>
        <p:spPr>
          <a:xfrm>
            <a:off x="384175" y="1385888"/>
            <a:ext cx="8347075" cy="4849812"/>
          </a:xfrm>
        </p:spPr>
        <p:txBody>
          <a:bodyPr>
            <a:normAutofit/>
          </a:bodyPr>
          <a:lstStyle/>
          <a:p>
            <a:pPr eaLnBrk="1" hangingPunct="1">
              <a:lnSpc>
                <a:spcPct val="90000"/>
              </a:lnSpc>
              <a:buFont typeface="Wingdings" pitchFamily="2" charset="2"/>
              <a:buNone/>
              <a:defRPr/>
            </a:pPr>
            <a:r>
              <a:rPr lang="zh-CN" altLang="en-US" sz="2800" i="1" dirty="0" smtClean="0">
                <a:solidFill>
                  <a:srgbClr val="006666"/>
                </a:solidFill>
                <a:effectLst>
                  <a:outerShdw blurRad="38100" dist="38100" dir="2700000" algn="tl">
                    <a:srgbClr val="C0C0C0"/>
                  </a:outerShdw>
                </a:effectLst>
                <a:ea typeface="宋体" pitchFamily="2" charset="-122"/>
              </a:rPr>
              <a:t>（</a:t>
            </a:r>
            <a:r>
              <a:rPr lang="en-US" altLang="zh-CN" sz="2800" i="1" dirty="0" smtClean="0">
                <a:solidFill>
                  <a:srgbClr val="006666"/>
                </a:solidFill>
                <a:effectLst>
                  <a:outerShdw blurRad="38100" dist="38100" dir="2700000" algn="tl">
                    <a:srgbClr val="C0C0C0"/>
                  </a:outerShdw>
                </a:effectLst>
                <a:ea typeface="宋体" pitchFamily="2" charset="-122"/>
              </a:rPr>
              <a:t>1</a:t>
            </a:r>
            <a:r>
              <a:rPr lang="zh-CN" altLang="en-US" sz="2800" i="1" dirty="0" smtClean="0">
                <a:solidFill>
                  <a:srgbClr val="006666"/>
                </a:solidFill>
                <a:effectLst>
                  <a:outerShdw blurRad="38100" dist="38100" dir="2700000" algn="tl">
                    <a:srgbClr val="C0C0C0"/>
                  </a:outerShdw>
                </a:effectLst>
                <a:ea typeface="宋体" pitchFamily="2" charset="-122"/>
              </a:rPr>
              <a:t>） 插入</a:t>
            </a:r>
            <a:r>
              <a:rPr lang="zh-CN" altLang="en-US" sz="2800" dirty="0" smtClean="0">
                <a:ea typeface="宋体" pitchFamily="2" charset="-122"/>
              </a:rPr>
              <a:t>    </a:t>
            </a:r>
            <a:r>
              <a:rPr lang="zh-CN" altLang="en-US" sz="2800" u="sng" dirty="0" smtClean="0">
                <a:solidFill>
                  <a:schemeClr val="hlink"/>
                </a:solidFill>
                <a:effectLst>
                  <a:outerShdw blurRad="38100" dist="38100" dir="2700000" algn="tl">
                    <a:srgbClr val="C0C0C0"/>
                  </a:outerShdw>
                </a:effectLst>
                <a:ea typeface="宋体" pitchFamily="2" charset="-122"/>
              </a:rPr>
              <a:t>命令方式：</a:t>
            </a:r>
          </a:p>
          <a:p>
            <a:pPr lvl="1" eaLnBrk="1" hangingPunct="1">
              <a:lnSpc>
                <a:spcPct val="90000"/>
              </a:lnSpc>
              <a:buFont typeface="Wingdings" pitchFamily="2" charset="2"/>
              <a:buBlip>
                <a:blip r:embed="rId3"/>
              </a:buBlip>
              <a:defRPr/>
            </a:pPr>
            <a:r>
              <a:rPr lang="zh-CN" altLang="en-US" dirty="0" smtClean="0">
                <a:ea typeface="宋体" pitchFamily="2" charset="-122"/>
              </a:rPr>
              <a:t>插入列、行</a:t>
            </a:r>
          </a:p>
          <a:p>
            <a:pPr lvl="2" eaLnBrk="1" hangingPunct="1">
              <a:lnSpc>
                <a:spcPct val="90000"/>
              </a:lnSpc>
              <a:buFontTx/>
              <a:buNone/>
              <a:defRPr/>
            </a:pPr>
            <a:r>
              <a:rPr lang="en-US" altLang="zh-CN" sz="2000" dirty="0" smtClean="0">
                <a:ea typeface="宋体" pitchFamily="2" charset="-122"/>
              </a:rPr>
              <a:t>1) </a:t>
            </a:r>
            <a:r>
              <a:rPr lang="zh-CN" altLang="en-US" dirty="0" smtClean="0">
                <a:ea typeface="宋体" pitchFamily="2" charset="-122"/>
              </a:rPr>
              <a:t>在插入位置上选定若干列（</a:t>
            </a:r>
            <a:r>
              <a:rPr lang="zh-CN" altLang="en-US" dirty="0">
                <a:ea typeface="宋体" pitchFamily="2" charset="-122"/>
              </a:rPr>
              <a:t>若干行</a:t>
            </a:r>
            <a:r>
              <a:rPr lang="zh-CN" altLang="en-US" dirty="0" smtClean="0">
                <a:ea typeface="宋体" pitchFamily="2" charset="-122"/>
              </a:rPr>
              <a:t>），列数为插入列数（</a:t>
            </a:r>
            <a:r>
              <a:rPr lang="zh-CN" altLang="en-US" dirty="0">
                <a:ea typeface="宋体" pitchFamily="2" charset="-122"/>
              </a:rPr>
              <a:t>行数为插入行数</a:t>
            </a:r>
            <a:r>
              <a:rPr lang="zh-CN" altLang="en-US" dirty="0" smtClean="0">
                <a:ea typeface="宋体" pitchFamily="2" charset="-122"/>
              </a:rPr>
              <a:t>）；</a:t>
            </a:r>
          </a:p>
          <a:p>
            <a:pPr lvl="2" eaLnBrk="1" hangingPunct="1">
              <a:lnSpc>
                <a:spcPct val="90000"/>
              </a:lnSpc>
              <a:buFontTx/>
              <a:buNone/>
              <a:defRPr/>
            </a:pPr>
            <a:r>
              <a:rPr lang="en-US" altLang="zh-CN" dirty="0" smtClean="0">
                <a:ea typeface="宋体" pitchFamily="2" charset="-122"/>
              </a:rPr>
              <a:t>2)</a:t>
            </a:r>
            <a:r>
              <a:rPr lang="zh-CN" altLang="en-US" dirty="0" smtClean="0">
                <a:ea typeface="宋体" pitchFamily="2" charset="-122"/>
              </a:rPr>
              <a:t>开始选项卡“单元格”组单击</a:t>
            </a:r>
            <a:r>
              <a:rPr lang="en-US" altLang="zh-CN" dirty="0" smtClean="0">
                <a:ea typeface="宋体" pitchFamily="2" charset="-122"/>
              </a:rPr>
              <a:t>[</a:t>
            </a:r>
            <a:r>
              <a:rPr lang="zh-CN" altLang="en-US" dirty="0" smtClean="0">
                <a:ea typeface="宋体" pitchFamily="2" charset="-122"/>
              </a:rPr>
              <a:t>插入</a:t>
            </a:r>
            <a:r>
              <a:rPr lang="en-US" altLang="zh-CN" dirty="0" smtClean="0">
                <a:ea typeface="宋体" pitchFamily="2" charset="-122"/>
              </a:rPr>
              <a:t>]</a:t>
            </a:r>
            <a:r>
              <a:rPr lang="en-US" altLang="zh-CN" dirty="0" smtClean="0">
                <a:ea typeface="宋体" pitchFamily="2" charset="-122"/>
                <a:sym typeface="Symbol"/>
              </a:rPr>
              <a:t></a:t>
            </a:r>
            <a:r>
              <a:rPr lang="zh-CN" altLang="en-US" dirty="0" smtClean="0">
                <a:ea typeface="宋体" pitchFamily="2" charset="-122"/>
                <a:sym typeface="Symbol"/>
              </a:rPr>
              <a:t>从下拉菜单选择“插入工作表</a:t>
            </a:r>
            <a:r>
              <a:rPr lang="zh-CN" altLang="en-US" dirty="0" smtClean="0">
                <a:ea typeface="宋体" pitchFamily="2" charset="-122"/>
              </a:rPr>
              <a:t>列”（“插入工作表行”）命令</a:t>
            </a:r>
            <a:endParaRPr lang="en-US" altLang="zh-CN" dirty="0" smtClean="0">
              <a:ea typeface="宋体" pitchFamily="2" charset="-122"/>
            </a:endParaRPr>
          </a:p>
          <a:p>
            <a:pPr lvl="1" eaLnBrk="1" hangingPunct="1">
              <a:lnSpc>
                <a:spcPct val="90000"/>
              </a:lnSpc>
              <a:buFont typeface="Wingdings" pitchFamily="2" charset="2"/>
              <a:buBlip>
                <a:blip r:embed="rId3"/>
              </a:buBlip>
              <a:defRPr/>
            </a:pPr>
            <a:r>
              <a:rPr lang="zh-CN" altLang="en-US" dirty="0" smtClean="0">
                <a:ea typeface="宋体" pitchFamily="2" charset="-122"/>
              </a:rPr>
              <a:t>插入一个单元格</a:t>
            </a:r>
          </a:p>
          <a:p>
            <a:pPr lvl="2" eaLnBrk="1" hangingPunct="1">
              <a:lnSpc>
                <a:spcPct val="90000"/>
              </a:lnSpc>
              <a:buFontTx/>
              <a:buNone/>
              <a:defRPr/>
            </a:pPr>
            <a:r>
              <a:rPr lang="en-US" altLang="zh-CN" sz="2000" dirty="0" smtClean="0">
                <a:ea typeface="宋体" pitchFamily="2" charset="-122"/>
              </a:rPr>
              <a:t>1)</a:t>
            </a:r>
            <a:r>
              <a:rPr lang="zh-CN" altLang="en-US" dirty="0" smtClean="0">
                <a:ea typeface="宋体" pitchFamily="2" charset="-122"/>
              </a:rPr>
              <a:t>选定要插入新区域的单元格区域；</a:t>
            </a:r>
          </a:p>
          <a:p>
            <a:pPr lvl="2" eaLnBrk="1" hangingPunct="1">
              <a:lnSpc>
                <a:spcPct val="90000"/>
              </a:lnSpc>
              <a:buFontTx/>
              <a:buNone/>
              <a:defRPr/>
            </a:pPr>
            <a:r>
              <a:rPr lang="en-US" altLang="zh-CN" dirty="0" smtClean="0">
                <a:ea typeface="宋体" pitchFamily="2" charset="-122"/>
              </a:rPr>
              <a:t>2)</a:t>
            </a:r>
            <a:r>
              <a:rPr lang="zh-CN" altLang="en-US" dirty="0">
                <a:ea typeface="宋体" pitchFamily="2" charset="-122"/>
              </a:rPr>
              <a:t>开始选项卡“单元格”组单击</a:t>
            </a:r>
            <a:r>
              <a:rPr lang="en-US" altLang="zh-CN" dirty="0">
                <a:ea typeface="宋体" pitchFamily="2" charset="-122"/>
              </a:rPr>
              <a:t>[</a:t>
            </a:r>
            <a:r>
              <a:rPr lang="zh-CN" altLang="en-US" dirty="0">
                <a:ea typeface="宋体" pitchFamily="2" charset="-122"/>
              </a:rPr>
              <a:t>插入</a:t>
            </a:r>
            <a:r>
              <a:rPr lang="en-US" altLang="zh-CN" dirty="0">
                <a:ea typeface="宋体" pitchFamily="2" charset="-122"/>
              </a:rPr>
              <a:t>]</a:t>
            </a:r>
            <a:r>
              <a:rPr lang="en-US" altLang="zh-CN" dirty="0">
                <a:ea typeface="宋体" pitchFamily="2" charset="-122"/>
                <a:sym typeface="Symbol"/>
              </a:rPr>
              <a:t></a:t>
            </a:r>
            <a:r>
              <a:rPr lang="zh-CN" altLang="en-US" dirty="0">
                <a:ea typeface="宋体" pitchFamily="2" charset="-122"/>
                <a:sym typeface="Symbol"/>
              </a:rPr>
              <a:t>从下拉菜单选择</a:t>
            </a:r>
            <a:r>
              <a:rPr lang="zh-CN" altLang="en-US" dirty="0" smtClean="0">
                <a:ea typeface="宋体" pitchFamily="2" charset="-122"/>
                <a:sym typeface="Symbol"/>
              </a:rPr>
              <a:t>“插入</a:t>
            </a:r>
            <a:r>
              <a:rPr lang="zh-CN" altLang="en-US" dirty="0" smtClean="0">
                <a:ea typeface="宋体" pitchFamily="2" charset="-122"/>
              </a:rPr>
              <a:t>单元格”命令</a:t>
            </a:r>
            <a:r>
              <a:rPr lang="en-US" altLang="zh-CN" dirty="0" smtClean="0">
                <a:ea typeface="宋体" pitchFamily="2" charset="-122"/>
              </a:rPr>
              <a:t>;</a:t>
            </a:r>
          </a:p>
          <a:p>
            <a:pPr lvl="2" eaLnBrk="1" hangingPunct="1">
              <a:lnSpc>
                <a:spcPct val="90000"/>
              </a:lnSpc>
              <a:buFontTx/>
              <a:buNone/>
              <a:defRPr/>
            </a:pPr>
            <a:r>
              <a:rPr lang="en-US" altLang="zh-CN" dirty="0" smtClean="0">
                <a:ea typeface="宋体" pitchFamily="2" charset="-122"/>
              </a:rPr>
              <a:t>3)</a:t>
            </a:r>
            <a:r>
              <a:rPr lang="zh-CN" altLang="en-US" dirty="0" smtClean="0">
                <a:ea typeface="宋体" pitchFamily="2" charset="-122"/>
              </a:rPr>
              <a:t>在“插入”对话框内选择单元格区域移动方向，单击</a:t>
            </a:r>
            <a:r>
              <a:rPr lang="en-US" altLang="zh-CN" dirty="0" smtClean="0">
                <a:ea typeface="宋体" pitchFamily="2" charset="-122"/>
              </a:rPr>
              <a:t>[</a:t>
            </a:r>
            <a:r>
              <a:rPr lang="zh-CN" altLang="en-US" dirty="0" smtClean="0">
                <a:ea typeface="宋体" pitchFamily="2" charset="-122"/>
              </a:rPr>
              <a:t>确定</a:t>
            </a:r>
            <a:r>
              <a:rPr lang="en-US" altLang="zh-CN" dirty="0" smtClean="0">
                <a:ea typeface="宋体" pitchFamily="2" charset="-122"/>
              </a:rPr>
              <a:t>]</a:t>
            </a:r>
          </a:p>
        </p:txBody>
      </p:sp>
      <p:sp>
        <p:nvSpPr>
          <p:cNvPr id="29700" name="AutoShape 5">
            <a:hlinkClick r:id="rId4" action="ppaction://hlinksldjump" highlightClick="1"/>
          </p:cNvPr>
          <p:cNvSpPr>
            <a:spLocks noChangeArrowheads="1"/>
          </p:cNvSpPr>
          <p:nvPr/>
        </p:nvSpPr>
        <p:spPr bwMode="auto">
          <a:xfrm>
            <a:off x="7632700" y="6235700"/>
            <a:ext cx="508000" cy="4445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600" b="1"/>
              <a:t>案例</a:t>
            </a:r>
            <a:r>
              <a:rPr lang="en-US" altLang="zh-CN" sz="1600" b="1"/>
              <a:t>2</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idx="4294967295"/>
          </p:nvPr>
        </p:nvSpPr>
        <p:spPr>
          <a:xfrm>
            <a:off x="381000" y="990600"/>
            <a:ext cx="8229600" cy="5334000"/>
          </a:xfrm>
        </p:spPr>
        <p:txBody>
          <a:bodyPr>
            <a:normAutofit/>
          </a:bodyPr>
          <a:lstStyle/>
          <a:p>
            <a:pPr algn="ctr" eaLnBrk="1" hangingPunct="1">
              <a:buFont typeface="Wingdings" pitchFamily="2" charset="2"/>
              <a:buNone/>
              <a:defRPr/>
            </a:pPr>
            <a:r>
              <a:rPr lang="zh-CN" altLang="en-US" u="sng" dirty="0" smtClean="0">
                <a:solidFill>
                  <a:schemeClr val="hlink"/>
                </a:solidFill>
                <a:ea typeface="宋体" pitchFamily="2" charset="-122"/>
              </a:rPr>
              <a:t>用鼠标“拖动” 方法</a:t>
            </a:r>
            <a:endParaRPr lang="zh-CN" altLang="en-US" dirty="0" smtClean="0">
              <a:ea typeface="宋体" pitchFamily="2" charset="-122"/>
            </a:endParaRPr>
          </a:p>
          <a:p>
            <a:pPr eaLnBrk="1" hangingPunct="1">
              <a:buFont typeface="Wingdings" pitchFamily="2" charset="2"/>
              <a:buNone/>
              <a:defRPr/>
            </a:pPr>
            <a:r>
              <a:rPr lang="zh-CN" altLang="en-US" sz="3600" dirty="0" smtClean="0">
                <a:latin typeface="宋体" pitchFamily="2" charset="-122"/>
                <a:ea typeface="宋体" pitchFamily="2" charset="-122"/>
              </a:rPr>
              <a:t> </a:t>
            </a:r>
            <a:r>
              <a:rPr lang="en-US" altLang="zh-CN" sz="3000" dirty="0" smtClean="0">
                <a:ea typeface="宋体" pitchFamily="2" charset="-122"/>
              </a:rPr>
              <a:t>1)</a:t>
            </a:r>
            <a:r>
              <a:rPr lang="zh-CN" altLang="en-US" sz="3000" dirty="0" smtClean="0">
                <a:ea typeface="宋体" pitchFamily="2" charset="-122"/>
              </a:rPr>
              <a:t>选定一行、一列或某一单元格区域；</a:t>
            </a:r>
          </a:p>
          <a:p>
            <a:pPr eaLnBrk="1" hangingPunct="1">
              <a:buFont typeface="Wingdings" pitchFamily="2" charset="2"/>
              <a:buNone/>
              <a:defRPr/>
            </a:pPr>
            <a:r>
              <a:rPr lang="zh-CN" altLang="en-US" sz="3000" dirty="0" smtClean="0">
                <a:ea typeface="宋体" pitchFamily="2" charset="-122"/>
              </a:rPr>
              <a:t>  </a:t>
            </a:r>
            <a:r>
              <a:rPr lang="en-US" altLang="zh-CN" sz="3000" dirty="0" smtClean="0">
                <a:ea typeface="宋体" pitchFamily="2" charset="-122"/>
              </a:rPr>
              <a:t>2)</a:t>
            </a:r>
            <a:r>
              <a:rPr lang="zh-CN" altLang="en-US" sz="3000" dirty="0" smtClean="0">
                <a:ea typeface="宋体" pitchFamily="2" charset="-122"/>
              </a:rPr>
              <a:t>鼠标指向选定区域右下角 ，使鼠标指针变为“</a:t>
            </a:r>
            <a:r>
              <a:rPr lang="zh-CN" altLang="en-US" sz="3000" dirty="0" smtClean="0">
                <a:ea typeface="宋体" pitchFamily="2" charset="-122"/>
                <a:sym typeface="Wingdings 2" pitchFamily="18" charset="2"/>
              </a:rPr>
              <a:t></a:t>
            </a:r>
            <a:r>
              <a:rPr lang="zh-CN" altLang="en-US" sz="3000" dirty="0" smtClean="0">
                <a:ea typeface="宋体" pitchFamily="2" charset="-122"/>
              </a:rPr>
              <a:t>”时（鼠标置于拖拽点），按下</a:t>
            </a:r>
            <a:r>
              <a:rPr lang="en-US" altLang="zh-CN" sz="3000" dirty="0" smtClean="0">
                <a:ea typeface="宋体" pitchFamily="2" charset="-122"/>
              </a:rPr>
              <a:t>Shift</a:t>
            </a:r>
            <a:r>
              <a:rPr lang="zh-CN" altLang="en-US" sz="3000" dirty="0" smtClean="0">
                <a:ea typeface="宋体" pitchFamily="2" charset="-122"/>
              </a:rPr>
              <a:t>键，使鼠标指针变为“     ”或“      ”时，再向下或向右拖动鼠标可插入若干行、列或单元格。</a:t>
            </a:r>
          </a:p>
          <a:p>
            <a:pPr eaLnBrk="1" hangingPunct="1">
              <a:buFont typeface="Wingdings" pitchFamily="2" charset="2"/>
              <a:buNone/>
              <a:defRPr/>
            </a:pPr>
            <a:endParaRPr lang="zh-CN" altLang="en-US" sz="2800" dirty="0" smtClean="0">
              <a:ea typeface="宋体" pitchFamily="2" charset="-122"/>
            </a:endParaRPr>
          </a:p>
          <a:p>
            <a:pPr eaLnBrk="1" hangingPunct="1">
              <a:buFont typeface="Wingdings" pitchFamily="2" charset="2"/>
              <a:buNone/>
              <a:defRPr/>
            </a:pPr>
            <a:r>
              <a:rPr lang="zh-CN" altLang="en-US" sz="3400" i="1" dirty="0" smtClean="0">
                <a:solidFill>
                  <a:srgbClr val="006666"/>
                </a:solidFill>
                <a:effectLst>
                  <a:outerShdw blurRad="38100" dist="38100" dir="2700000" algn="tl">
                    <a:srgbClr val="C0C0C0"/>
                  </a:outerShdw>
                </a:effectLst>
                <a:ea typeface="宋体" pitchFamily="2" charset="-122"/>
              </a:rPr>
              <a:t> （</a:t>
            </a:r>
            <a:r>
              <a:rPr lang="en-US" altLang="zh-CN" sz="3400" i="1" dirty="0" smtClean="0">
                <a:solidFill>
                  <a:srgbClr val="006666"/>
                </a:solidFill>
                <a:effectLst>
                  <a:outerShdw blurRad="38100" dist="38100" dir="2700000" algn="tl">
                    <a:srgbClr val="C0C0C0"/>
                  </a:outerShdw>
                </a:effectLst>
                <a:ea typeface="宋体" pitchFamily="2" charset="-122"/>
              </a:rPr>
              <a:t>2</a:t>
            </a:r>
            <a:r>
              <a:rPr lang="zh-CN" altLang="en-US" sz="3400" i="1" dirty="0" smtClean="0">
                <a:solidFill>
                  <a:srgbClr val="006666"/>
                </a:solidFill>
                <a:effectLst>
                  <a:outerShdw blurRad="38100" dist="38100" dir="2700000" algn="tl">
                    <a:srgbClr val="C0C0C0"/>
                  </a:outerShdw>
                </a:effectLst>
                <a:ea typeface="宋体" pitchFamily="2" charset="-122"/>
              </a:rPr>
              <a:t>）删除单元格</a:t>
            </a:r>
          </a:p>
          <a:p>
            <a:pPr eaLnBrk="1" hangingPunct="1">
              <a:buFont typeface="Wingdings" pitchFamily="2" charset="2"/>
              <a:buNone/>
              <a:defRPr/>
            </a:pPr>
            <a:r>
              <a:rPr lang="zh-CN" altLang="en-US" sz="3400" dirty="0" smtClean="0">
                <a:ea typeface="宋体" pitchFamily="2" charset="-122"/>
              </a:rPr>
              <a:t> 	选定欲删除的单元格→编辑／删除</a:t>
            </a:r>
          </a:p>
        </p:txBody>
      </p:sp>
      <p:graphicFrame>
        <p:nvGraphicFramePr>
          <p:cNvPr id="30723" name="Object 8"/>
          <p:cNvGraphicFramePr>
            <a:graphicFrameLocks noChangeAspect="1"/>
          </p:cNvGraphicFramePr>
          <p:nvPr/>
        </p:nvGraphicFramePr>
        <p:xfrm>
          <a:off x="3951288" y="3222625"/>
          <a:ext cx="371475" cy="476250"/>
        </p:xfrm>
        <a:graphic>
          <a:graphicData uri="http://schemas.openxmlformats.org/presentationml/2006/ole">
            <mc:AlternateContent xmlns:mc="http://schemas.openxmlformats.org/markup-compatibility/2006">
              <mc:Choice xmlns:v="urn:schemas-microsoft-com:vml" Requires="v">
                <p:oleObj spid="_x0000_s31191" name="BMP 图象" r:id="rId4" imgW="371527" imgH="476316" progId="PBrush">
                  <p:embed/>
                </p:oleObj>
              </mc:Choice>
              <mc:Fallback>
                <p:oleObj name="BMP 图象" r:id="rId4" imgW="371527" imgH="476316" progId="PBrush">
                  <p:embed/>
                  <p:pic>
                    <p:nvPicPr>
                      <p:cNvPr id="0" name="Picture 16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1288" y="3222625"/>
                        <a:ext cx="3714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10"/>
          <p:cNvGraphicFramePr>
            <a:graphicFrameLocks noChangeAspect="1"/>
          </p:cNvGraphicFramePr>
          <p:nvPr/>
        </p:nvGraphicFramePr>
        <p:xfrm>
          <a:off x="5595938" y="3200400"/>
          <a:ext cx="447675" cy="409575"/>
        </p:xfrm>
        <a:graphic>
          <a:graphicData uri="http://schemas.openxmlformats.org/presentationml/2006/ole">
            <mc:AlternateContent xmlns:mc="http://schemas.openxmlformats.org/markup-compatibility/2006">
              <mc:Choice xmlns:v="urn:schemas-microsoft-com:vml" Requires="v">
                <p:oleObj spid="_x0000_s31192" name="BMP 图象" r:id="rId6" imgW="447856" imgH="409632" progId="PBrush">
                  <p:embed/>
                </p:oleObj>
              </mc:Choice>
              <mc:Fallback>
                <p:oleObj name="BMP 图象" r:id="rId6" imgW="447856" imgH="409632" progId="PBrush">
                  <p:embed/>
                  <p:pic>
                    <p:nvPicPr>
                      <p:cNvPr id="0" name="Picture 16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5938" y="3200400"/>
                        <a:ext cx="4476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type="title" idx="4294967295"/>
          </p:nvPr>
        </p:nvSpPr>
        <p:spPr>
          <a:xfrm>
            <a:off x="660400" y="304800"/>
            <a:ext cx="7772400" cy="762000"/>
          </a:xfrm>
        </p:spPr>
        <p:txBody>
          <a:bodyPr/>
          <a:lstStyle/>
          <a:p>
            <a:pPr algn="l" eaLnBrk="1" hangingPunct="1">
              <a:defRPr/>
            </a:pPr>
            <a:r>
              <a:rPr lang="en-US" altLang="zh-CN" sz="3600" dirty="0" smtClean="0">
                <a:solidFill>
                  <a:schemeClr val="accent2"/>
                </a:solidFill>
                <a:ea typeface="宋体" pitchFamily="2" charset="-122"/>
              </a:rPr>
              <a:t>5</a:t>
            </a:r>
            <a:r>
              <a:rPr lang="zh-CN" altLang="en-US" sz="3600" dirty="0" smtClean="0">
                <a:solidFill>
                  <a:schemeClr val="accent2"/>
                </a:solidFill>
                <a:ea typeface="宋体" pitchFamily="2" charset="-122"/>
              </a:rPr>
              <a:t>．工作表的管理 （</a:t>
            </a:r>
            <a:r>
              <a:rPr lang="en-US" altLang="zh-CN" sz="3600" dirty="0" smtClean="0">
                <a:solidFill>
                  <a:schemeClr val="accent2"/>
                </a:solidFill>
                <a:ea typeface="宋体" pitchFamily="2" charset="-122"/>
              </a:rPr>
              <a:t>P125-126</a:t>
            </a:r>
            <a:r>
              <a:rPr lang="zh-CN" altLang="en-US" sz="3600" dirty="0" smtClean="0">
                <a:solidFill>
                  <a:schemeClr val="accent2"/>
                </a:solidFill>
                <a:ea typeface="宋体" pitchFamily="2" charset="-122"/>
              </a:rPr>
              <a:t>）</a:t>
            </a:r>
          </a:p>
        </p:txBody>
      </p:sp>
      <p:sp>
        <p:nvSpPr>
          <p:cNvPr id="92164" name="Rectangle 4"/>
          <p:cNvSpPr>
            <a:spLocks noGrp="1" noChangeArrowheads="1"/>
          </p:cNvSpPr>
          <p:nvPr>
            <p:ph type="body" idx="4294967295"/>
          </p:nvPr>
        </p:nvSpPr>
        <p:spPr>
          <a:xfrm>
            <a:off x="342900" y="1313782"/>
            <a:ext cx="8496300" cy="3810000"/>
          </a:xfrm>
        </p:spPr>
        <p:txBody>
          <a:bodyPr>
            <a:normAutofit/>
          </a:bodyPr>
          <a:lstStyle/>
          <a:p>
            <a:pPr eaLnBrk="1" hangingPunct="1">
              <a:buFont typeface="Wingdings" pitchFamily="2" charset="2"/>
              <a:buNone/>
              <a:defRPr/>
            </a:pPr>
            <a:r>
              <a:rPr lang="zh-CN" altLang="en-US" dirty="0" smtClean="0">
                <a:solidFill>
                  <a:srgbClr val="006666"/>
                </a:solidFill>
                <a:latin typeface="Times New Roman" pitchFamily="18" charset="0"/>
                <a:ea typeface="宋体" pitchFamily="2" charset="-122"/>
              </a:rPr>
              <a:t>（</a:t>
            </a:r>
            <a:r>
              <a:rPr lang="en-US" altLang="zh-CN" dirty="0" smtClean="0">
                <a:solidFill>
                  <a:srgbClr val="006666"/>
                </a:solidFill>
                <a:latin typeface="Times New Roman" pitchFamily="18" charset="0"/>
                <a:ea typeface="宋体" pitchFamily="2" charset="-122"/>
              </a:rPr>
              <a:t>1</a:t>
            </a:r>
            <a:r>
              <a:rPr lang="zh-CN" altLang="en-US" dirty="0" smtClean="0">
                <a:solidFill>
                  <a:srgbClr val="006666"/>
                </a:solidFill>
                <a:latin typeface="Times New Roman" pitchFamily="18" charset="0"/>
                <a:ea typeface="宋体" pitchFamily="2" charset="-122"/>
              </a:rPr>
              <a:t>）工作表插入、删除和重命名</a:t>
            </a:r>
          </a:p>
          <a:p>
            <a:pPr lvl="1" eaLnBrk="1" hangingPunct="1">
              <a:defRPr/>
            </a:pPr>
            <a:r>
              <a:rPr lang="zh-CN" altLang="en-US" i="1" dirty="0" smtClean="0">
                <a:solidFill>
                  <a:srgbClr val="FF6699"/>
                </a:solidFill>
                <a:latin typeface="Times New Roman" pitchFamily="18" charset="0"/>
                <a:ea typeface="宋体" pitchFamily="2" charset="-122"/>
              </a:rPr>
              <a:t>快捷方式操作</a:t>
            </a:r>
            <a:r>
              <a:rPr lang="zh-CN" altLang="en-US" i="1" dirty="0" smtClean="0">
                <a:solidFill>
                  <a:schemeClr val="accent1"/>
                </a:solidFill>
                <a:latin typeface="Times New Roman" pitchFamily="18" charset="0"/>
                <a:ea typeface="宋体" pitchFamily="2" charset="-122"/>
              </a:rPr>
              <a:t>：</a:t>
            </a:r>
          </a:p>
        </p:txBody>
      </p:sp>
      <p:pic>
        <p:nvPicPr>
          <p:cNvPr id="4404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819" y="3657597"/>
            <a:ext cx="3160960" cy="309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
          <p:cNvGrpSpPr>
            <a:grpSpLocks/>
          </p:cNvGrpSpPr>
          <p:nvPr/>
        </p:nvGrpSpPr>
        <p:grpSpPr bwMode="auto">
          <a:xfrm>
            <a:off x="302173" y="2472552"/>
            <a:ext cx="8264525" cy="1171575"/>
            <a:chOff x="240" y="4080"/>
            <a:chExt cx="5856" cy="935"/>
          </a:xfrm>
        </p:grpSpPr>
        <p:sp>
          <p:nvSpPr>
            <p:cNvPr id="31755" name="Text Box 4"/>
            <p:cNvSpPr txBox="1">
              <a:spLocks noChangeArrowheads="1"/>
            </p:cNvSpPr>
            <p:nvPr/>
          </p:nvSpPr>
          <p:spPr bwMode="auto">
            <a:xfrm>
              <a:off x="240" y="4176"/>
              <a:ext cx="1728"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6309" tIns="37485" rIns="76309" bIns="37485">
              <a:spAutoFit/>
            </a:bodyPr>
            <a:lstStyle>
              <a:lvl1pPr defTabSz="771525" eaLnBrk="0" hangingPunct="0">
                <a:defRPr kumimoji="1" sz="2400">
                  <a:solidFill>
                    <a:schemeClr val="tx1"/>
                  </a:solidFill>
                  <a:latin typeface="Times New Roman" pitchFamily="18" charset="0"/>
                  <a:ea typeface="宋体" pitchFamily="2" charset="-122"/>
                </a:defRPr>
              </a:lvl1pPr>
              <a:lvl2pPr marL="742950" indent="-285750" defTabSz="771525" eaLnBrk="0" hangingPunct="0">
                <a:defRPr kumimoji="1" sz="2400">
                  <a:solidFill>
                    <a:schemeClr val="tx1"/>
                  </a:solidFill>
                  <a:latin typeface="Times New Roman" pitchFamily="18" charset="0"/>
                  <a:ea typeface="宋体" pitchFamily="2" charset="-122"/>
                </a:defRPr>
              </a:lvl2pPr>
              <a:lvl3pPr marL="1143000" indent="-228600" defTabSz="771525" eaLnBrk="0" hangingPunct="0">
                <a:defRPr kumimoji="1" sz="2400">
                  <a:solidFill>
                    <a:schemeClr val="tx1"/>
                  </a:solidFill>
                  <a:latin typeface="Times New Roman" pitchFamily="18" charset="0"/>
                  <a:ea typeface="宋体" pitchFamily="2" charset="-122"/>
                </a:defRPr>
              </a:lvl3pPr>
              <a:lvl4pPr marL="1600200" indent="-228600" defTabSz="771525" eaLnBrk="0" hangingPunct="0">
                <a:defRPr kumimoji="1" sz="2400">
                  <a:solidFill>
                    <a:schemeClr val="tx1"/>
                  </a:solidFill>
                  <a:latin typeface="Times New Roman" pitchFamily="18" charset="0"/>
                  <a:ea typeface="宋体" pitchFamily="2" charset="-122"/>
                </a:defRPr>
              </a:lvl4pPr>
              <a:lvl5pPr marL="2057400" indent="-228600" defTabSz="771525" eaLnBrk="0" hangingPunct="0">
                <a:defRPr kumimoji="1" sz="2400">
                  <a:solidFill>
                    <a:schemeClr val="tx1"/>
                  </a:solidFill>
                  <a:latin typeface="Times New Roman" pitchFamily="18" charset="0"/>
                  <a:ea typeface="宋体" pitchFamily="2" charset="-122"/>
                </a:defRPr>
              </a:lvl5pPr>
              <a:lvl6pPr marL="25146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dirty="0"/>
                <a:t>右击要插入位置的工作表标签</a:t>
              </a:r>
            </a:p>
          </p:txBody>
        </p:sp>
        <p:sp>
          <p:nvSpPr>
            <p:cNvPr id="94213" name="Text Box 5"/>
            <p:cNvSpPr txBox="1">
              <a:spLocks noChangeArrowheads="1"/>
            </p:cNvSpPr>
            <p:nvPr/>
          </p:nvSpPr>
          <p:spPr bwMode="auto">
            <a:xfrm>
              <a:off x="2400" y="4080"/>
              <a:ext cx="1872" cy="935"/>
            </a:xfrm>
            <a:prstGeom prst="rect">
              <a:avLst/>
            </a:prstGeom>
            <a:noFill/>
            <a:ln w="12700">
              <a:noFill/>
              <a:miter lim="800000"/>
              <a:headEnd/>
              <a:tailEnd/>
            </a:ln>
            <a:effectLst/>
          </p:spPr>
          <p:txBody>
            <a:bodyPr lIns="76309" tIns="37485" rIns="76309" bIns="37485">
              <a:spAutoFit/>
            </a:bodyPr>
            <a:lstStyle/>
            <a:p>
              <a:pPr algn="l" defTabSz="771525">
                <a:defRPr/>
              </a:pPr>
              <a:r>
                <a:rPr lang="zh-CN" altLang="en-US" b="1" dirty="0"/>
                <a:t>选择快捷菜单中的“插入”、“删除”或“重命名”</a:t>
              </a:r>
              <a:endParaRPr lang="zh-CN" altLang="en-US" sz="2700" dirty="0">
                <a:solidFill>
                  <a:schemeClr val="hlink"/>
                </a:solidFill>
                <a:effectLst>
                  <a:outerShdw blurRad="38100" dist="38100" dir="2700000" algn="tl">
                    <a:srgbClr val="C0C0C0"/>
                  </a:outerShdw>
                </a:effectLst>
                <a:latin typeface="Book Antiqua" pitchFamily="18" charset="0"/>
              </a:endParaRPr>
            </a:p>
          </p:txBody>
        </p:sp>
        <p:sp>
          <p:nvSpPr>
            <p:cNvPr id="31757" name="Text Box 6"/>
            <p:cNvSpPr txBox="1">
              <a:spLocks noChangeArrowheads="1"/>
            </p:cNvSpPr>
            <p:nvPr/>
          </p:nvSpPr>
          <p:spPr bwMode="auto">
            <a:xfrm>
              <a:off x="4800" y="4224"/>
              <a:ext cx="1296"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6309" tIns="37485" rIns="76309" bIns="37485">
              <a:spAutoFit/>
            </a:bodyPr>
            <a:lstStyle>
              <a:lvl1pPr defTabSz="771525" eaLnBrk="0" hangingPunct="0">
                <a:defRPr kumimoji="1" sz="2400">
                  <a:solidFill>
                    <a:schemeClr val="tx1"/>
                  </a:solidFill>
                  <a:latin typeface="Times New Roman" pitchFamily="18" charset="0"/>
                  <a:ea typeface="宋体" pitchFamily="2" charset="-122"/>
                </a:defRPr>
              </a:lvl1pPr>
              <a:lvl2pPr marL="742950" indent="-285750" defTabSz="771525" eaLnBrk="0" hangingPunct="0">
                <a:defRPr kumimoji="1" sz="2400">
                  <a:solidFill>
                    <a:schemeClr val="tx1"/>
                  </a:solidFill>
                  <a:latin typeface="Times New Roman" pitchFamily="18" charset="0"/>
                  <a:ea typeface="宋体" pitchFamily="2" charset="-122"/>
                </a:defRPr>
              </a:lvl2pPr>
              <a:lvl3pPr marL="1143000" indent="-228600" defTabSz="771525" eaLnBrk="0" hangingPunct="0">
                <a:defRPr kumimoji="1" sz="2400">
                  <a:solidFill>
                    <a:schemeClr val="tx1"/>
                  </a:solidFill>
                  <a:latin typeface="Times New Roman" pitchFamily="18" charset="0"/>
                  <a:ea typeface="宋体" pitchFamily="2" charset="-122"/>
                </a:defRPr>
              </a:lvl3pPr>
              <a:lvl4pPr marL="1600200" indent="-228600" defTabSz="771525" eaLnBrk="0" hangingPunct="0">
                <a:defRPr kumimoji="1" sz="2400">
                  <a:solidFill>
                    <a:schemeClr val="tx1"/>
                  </a:solidFill>
                  <a:latin typeface="Times New Roman" pitchFamily="18" charset="0"/>
                  <a:ea typeface="宋体" pitchFamily="2" charset="-122"/>
                </a:defRPr>
              </a:lvl4pPr>
              <a:lvl5pPr marL="2057400" indent="-228600" defTabSz="771525" eaLnBrk="0" hangingPunct="0">
                <a:defRPr kumimoji="1" sz="2400">
                  <a:solidFill>
                    <a:schemeClr val="tx1"/>
                  </a:solidFill>
                  <a:latin typeface="Times New Roman" pitchFamily="18" charset="0"/>
                  <a:ea typeface="宋体" pitchFamily="2" charset="-122"/>
                </a:defRPr>
              </a:lvl5pPr>
              <a:lvl6pPr marL="25146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71525"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a:latin typeface="Book Antiqua" pitchFamily="18" charset="0"/>
                </a:rPr>
                <a:t>单击确定或输入名字</a:t>
              </a:r>
              <a:endParaRPr lang="zh-CN" altLang="en-US" sz="2700" b="1">
                <a:latin typeface="Book Antiqua" pitchFamily="18" charset="0"/>
              </a:endParaRPr>
            </a:p>
          </p:txBody>
        </p:sp>
        <p:sp>
          <p:nvSpPr>
            <p:cNvPr id="31758" name="Line 7"/>
            <p:cNvSpPr>
              <a:spLocks noChangeShapeType="1"/>
            </p:cNvSpPr>
            <p:nvPr/>
          </p:nvSpPr>
          <p:spPr bwMode="auto">
            <a:xfrm>
              <a:off x="1968" y="4512"/>
              <a:ext cx="43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31759" name="Line 8"/>
            <p:cNvSpPr>
              <a:spLocks noChangeShapeType="1"/>
            </p:cNvSpPr>
            <p:nvPr/>
          </p:nvSpPr>
          <p:spPr bwMode="auto">
            <a:xfrm>
              <a:off x="4368" y="4512"/>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grpSp>
      <p:sp>
        <p:nvSpPr>
          <p:cNvPr id="31752" name="AutoShape 19">
            <a:hlinkClick r:id="rId4" action="ppaction://hlinksldjump" highlightClick="1"/>
          </p:cNvPr>
          <p:cNvSpPr>
            <a:spLocks noChangeArrowheads="1"/>
          </p:cNvSpPr>
          <p:nvPr/>
        </p:nvSpPr>
        <p:spPr bwMode="auto">
          <a:xfrm>
            <a:off x="6781800" y="6311900"/>
            <a:ext cx="571500" cy="5461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800" b="1"/>
              <a:t>案例</a:t>
            </a:r>
            <a:r>
              <a:rPr lang="en-US" altLang="zh-CN" sz="1800" b="1"/>
              <a:t>1</a:t>
            </a:r>
          </a:p>
        </p:txBody>
      </p:sp>
      <p:sp>
        <p:nvSpPr>
          <p:cNvPr id="31753" name="AutoShape 15">
            <a:hlinkClick r:id="rId5" action="ppaction://hlinksldjump" highlightClick="1"/>
          </p:cNvPr>
          <p:cNvSpPr>
            <a:spLocks noChangeArrowheads="1"/>
          </p:cNvSpPr>
          <p:nvPr/>
        </p:nvSpPr>
        <p:spPr bwMode="auto">
          <a:xfrm>
            <a:off x="7645400" y="6311900"/>
            <a:ext cx="584200" cy="5461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600" b="1"/>
              <a:t>案例</a:t>
            </a:r>
            <a:r>
              <a:rPr lang="en-US" altLang="zh-CN" sz="1600" b="1"/>
              <a:t>2</a:t>
            </a:r>
          </a:p>
        </p:txBody>
      </p:sp>
      <p:sp>
        <p:nvSpPr>
          <p:cNvPr id="3" name="椭圆 2"/>
          <p:cNvSpPr>
            <a:spLocks noChangeArrowheads="1"/>
          </p:cNvSpPr>
          <p:nvPr/>
        </p:nvSpPr>
        <p:spPr bwMode="auto">
          <a:xfrm>
            <a:off x="5257308" y="6217362"/>
            <a:ext cx="336550" cy="323850"/>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2164">
                                            <p:txEl>
                                              <p:pRg st="1" end="1"/>
                                            </p:txEl>
                                          </p:spTgt>
                                        </p:tgtEl>
                                        <p:attrNameLst>
                                          <p:attrName>style.visibility</p:attrName>
                                        </p:attrNameLst>
                                      </p:cBhvr>
                                      <p:to>
                                        <p:strVal val="visible"/>
                                      </p:to>
                                    </p:set>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nodeType="afterEffect">
                                  <p:stCondLst>
                                    <p:cond delay="0"/>
                                  </p:stCondLst>
                                  <p:childTnLst>
                                    <p:set>
                                      <p:cBhvr>
                                        <p:cTn id="14" dur="1" fill="hold">
                                          <p:stCondLst>
                                            <p:cond delay="0"/>
                                          </p:stCondLst>
                                        </p:cTn>
                                        <p:tgtEl>
                                          <p:spTgt spid="440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build="p" autoUpdateAnimBg="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4294967295"/>
          </p:nvPr>
        </p:nvSpPr>
        <p:spPr>
          <a:xfrm>
            <a:off x="474663" y="420688"/>
            <a:ext cx="8269287" cy="5903912"/>
          </a:xfrm>
        </p:spPr>
        <p:txBody>
          <a:bodyPr>
            <a:normAutofit/>
          </a:bodyPr>
          <a:lstStyle/>
          <a:p>
            <a:pPr eaLnBrk="1" hangingPunct="1">
              <a:lnSpc>
                <a:spcPct val="90000"/>
              </a:lnSpc>
              <a:buFont typeface="Wingdings" pitchFamily="2" charset="2"/>
              <a:buNone/>
              <a:defRPr/>
            </a:pPr>
            <a:r>
              <a:rPr lang="zh-CN" altLang="en-US" sz="2800" i="1" dirty="0" smtClean="0">
                <a:solidFill>
                  <a:srgbClr val="006666"/>
                </a:solidFill>
                <a:ea typeface="宋体" pitchFamily="2" charset="-122"/>
              </a:rPr>
              <a:t>（</a:t>
            </a:r>
            <a:r>
              <a:rPr lang="en-US" altLang="zh-CN" sz="2800" i="1" dirty="0" smtClean="0">
                <a:solidFill>
                  <a:srgbClr val="006666"/>
                </a:solidFill>
                <a:ea typeface="宋体" pitchFamily="2" charset="-122"/>
              </a:rPr>
              <a:t>2</a:t>
            </a:r>
            <a:r>
              <a:rPr lang="zh-CN" altLang="en-US" sz="2800" i="1" dirty="0" smtClean="0">
                <a:solidFill>
                  <a:srgbClr val="006666"/>
                </a:solidFill>
                <a:ea typeface="宋体" pitchFamily="2" charset="-122"/>
              </a:rPr>
              <a:t>）移动或复制工作表（</a:t>
            </a:r>
            <a:r>
              <a:rPr lang="en-US" altLang="zh-CN" sz="2800" i="1" dirty="0" smtClean="0">
                <a:solidFill>
                  <a:srgbClr val="006666"/>
                </a:solidFill>
                <a:ea typeface="宋体" pitchFamily="2" charset="-122"/>
              </a:rPr>
              <a:t>P125)</a:t>
            </a:r>
          </a:p>
          <a:p>
            <a:pPr eaLnBrk="1" hangingPunct="1">
              <a:lnSpc>
                <a:spcPct val="90000"/>
              </a:lnSpc>
              <a:defRPr/>
            </a:pPr>
            <a:r>
              <a:rPr lang="en-US" altLang="zh-CN" sz="2800" b="0" dirty="0" smtClean="0">
                <a:ea typeface="宋体" pitchFamily="2" charset="-122"/>
              </a:rPr>
              <a:t> </a:t>
            </a:r>
            <a:r>
              <a:rPr lang="zh-CN" altLang="en-US" sz="2800" dirty="0" smtClean="0">
                <a:solidFill>
                  <a:schemeClr val="tx2"/>
                </a:solidFill>
                <a:ea typeface="宋体" pitchFamily="2" charset="-122"/>
              </a:rPr>
              <a:t>在</a:t>
            </a:r>
            <a:r>
              <a:rPr lang="zh-CN" altLang="en-US" sz="2800" u="sng" dirty="0" smtClean="0">
                <a:solidFill>
                  <a:srgbClr val="FF6699"/>
                </a:solidFill>
                <a:ea typeface="宋体" pitchFamily="2" charset="-122"/>
              </a:rPr>
              <a:t>同一个工作簿</a:t>
            </a:r>
            <a:r>
              <a:rPr lang="zh-CN" altLang="en-US" sz="2800" u="sng" dirty="0" smtClean="0">
                <a:solidFill>
                  <a:schemeClr val="tx2"/>
                </a:solidFill>
                <a:ea typeface="宋体" pitchFamily="2" charset="-122"/>
              </a:rPr>
              <a:t>中</a:t>
            </a:r>
            <a:r>
              <a:rPr lang="zh-CN" altLang="en-US" sz="2800" dirty="0" smtClean="0">
                <a:solidFill>
                  <a:schemeClr val="tx2"/>
                </a:solidFill>
                <a:ea typeface="宋体" pitchFamily="2" charset="-122"/>
              </a:rPr>
              <a:t>进行移动或复制</a:t>
            </a:r>
            <a:endParaRPr lang="zh-CN" altLang="en-US" sz="2800" dirty="0" smtClean="0">
              <a:ea typeface="宋体" pitchFamily="2" charset="-122"/>
            </a:endParaRPr>
          </a:p>
          <a:p>
            <a:pPr eaLnBrk="1" hangingPunct="1">
              <a:lnSpc>
                <a:spcPct val="90000"/>
              </a:lnSpc>
              <a:defRPr/>
            </a:pPr>
            <a:r>
              <a:rPr lang="zh-CN" altLang="en-US" sz="2800" u="sng" dirty="0" smtClean="0">
                <a:solidFill>
                  <a:schemeClr val="tx2"/>
                </a:solidFill>
                <a:ea typeface="宋体" pitchFamily="2" charset="-122"/>
              </a:rPr>
              <a:t>在</a:t>
            </a:r>
            <a:r>
              <a:rPr lang="zh-CN" altLang="en-US" sz="2800" u="sng" dirty="0" smtClean="0">
                <a:solidFill>
                  <a:srgbClr val="FF6699"/>
                </a:solidFill>
                <a:ea typeface="宋体" pitchFamily="2" charset="-122"/>
              </a:rPr>
              <a:t>不同工作簿</a:t>
            </a:r>
            <a:r>
              <a:rPr lang="zh-CN" altLang="en-US" sz="2800" dirty="0" smtClean="0">
                <a:solidFill>
                  <a:schemeClr val="tx2"/>
                </a:solidFill>
                <a:ea typeface="宋体" pitchFamily="2" charset="-122"/>
              </a:rPr>
              <a:t>中完成复制与移动</a:t>
            </a:r>
            <a:endParaRPr lang="zh-CN" altLang="en-US" sz="2800" dirty="0" smtClean="0">
              <a:ea typeface="宋体" pitchFamily="2" charset="-122"/>
            </a:endParaRPr>
          </a:p>
          <a:p>
            <a:pPr eaLnBrk="1" hangingPunct="1">
              <a:lnSpc>
                <a:spcPct val="90000"/>
              </a:lnSpc>
              <a:buFont typeface="Wingdings" pitchFamily="2" charset="2"/>
              <a:buNone/>
              <a:defRPr/>
            </a:pPr>
            <a:r>
              <a:rPr lang="zh-CN" altLang="en-US" sz="2800" dirty="0" smtClean="0">
                <a:solidFill>
                  <a:srgbClr val="006666"/>
                </a:solidFill>
                <a:effectLst>
                  <a:outerShdw blurRad="38100" dist="38100" dir="2700000" algn="tl">
                    <a:srgbClr val="C0C0C0"/>
                  </a:outerShdw>
                </a:effectLst>
                <a:ea typeface="宋体" pitchFamily="2" charset="-122"/>
              </a:rPr>
              <a:t>（</a:t>
            </a:r>
            <a:r>
              <a:rPr lang="en-US" altLang="zh-CN" sz="2800" dirty="0" smtClean="0">
                <a:solidFill>
                  <a:srgbClr val="006666"/>
                </a:solidFill>
                <a:effectLst>
                  <a:outerShdw blurRad="38100" dist="38100" dir="2700000" algn="tl">
                    <a:srgbClr val="C0C0C0"/>
                  </a:outerShdw>
                </a:effectLst>
                <a:ea typeface="宋体" pitchFamily="2" charset="-122"/>
              </a:rPr>
              <a:t>4</a:t>
            </a:r>
            <a:r>
              <a:rPr lang="zh-CN" altLang="en-US" sz="2800" dirty="0" smtClean="0">
                <a:solidFill>
                  <a:srgbClr val="006666"/>
                </a:solidFill>
                <a:effectLst>
                  <a:outerShdw blurRad="38100" dist="38100" dir="2700000" algn="tl">
                    <a:srgbClr val="C0C0C0"/>
                  </a:outerShdw>
                </a:effectLst>
                <a:ea typeface="宋体" pitchFamily="2" charset="-122"/>
              </a:rPr>
              <a:t>）工作表的隐藏与取消隐藏</a:t>
            </a:r>
          </a:p>
          <a:p>
            <a:pPr eaLnBrk="1" hangingPunct="1">
              <a:lnSpc>
                <a:spcPct val="90000"/>
              </a:lnSpc>
              <a:defRPr/>
            </a:pPr>
            <a:r>
              <a:rPr lang="zh-CN" altLang="en-US" sz="2800" dirty="0" smtClean="0">
                <a:ea typeface="宋体" pitchFamily="2" charset="-122"/>
              </a:rPr>
              <a:t>工作表的隐藏</a:t>
            </a:r>
          </a:p>
          <a:p>
            <a:pPr lvl="1" eaLnBrk="1" hangingPunct="1">
              <a:lnSpc>
                <a:spcPct val="90000"/>
              </a:lnSpc>
              <a:defRPr/>
            </a:pPr>
            <a:r>
              <a:rPr lang="zh-CN" altLang="en-US" sz="2400" dirty="0">
                <a:ea typeface="宋体" pitchFamily="2" charset="-122"/>
              </a:rPr>
              <a:t>右</a:t>
            </a:r>
            <a:r>
              <a:rPr lang="zh-CN" altLang="en-US" sz="2400" dirty="0" smtClean="0">
                <a:ea typeface="宋体" pitchFamily="2" charset="-122"/>
              </a:rPr>
              <a:t>击欲隐藏的工作表标签→从快捷菜单中选择“隐藏”命令。</a:t>
            </a:r>
            <a:endParaRPr lang="en-US" altLang="zh-CN" sz="2400" dirty="0" smtClean="0">
              <a:ea typeface="宋体" pitchFamily="2" charset="-122"/>
            </a:endParaRPr>
          </a:p>
          <a:p>
            <a:pPr eaLnBrk="1" hangingPunct="1">
              <a:lnSpc>
                <a:spcPct val="90000"/>
              </a:lnSpc>
              <a:defRPr/>
            </a:pPr>
            <a:r>
              <a:rPr lang="zh-CN" altLang="en-US" sz="2800" dirty="0" smtClean="0">
                <a:ea typeface="宋体" pitchFamily="2" charset="-122"/>
              </a:rPr>
              <a:t>取消工作表的隐藏</a:t>
            </a:r>
          </a:p>
          <a:p>
            <a:pPr lvl="1" eaLnBrk="1" hangingPunct="1">
              <a:lnSpc>
                <a:spcPct val="90000"/>
              </a:lnSpc>
              <a:defRPr/>
            </a:pPr>
            <a:r>
              <a:rPr lang="zh-CN" altLang="en-US" sz="2400" dirty="0" smtClean="0">
                <a:ea typeface="宋体" pitchFamily="2" charset="-122"/>
              </a:rPr>
              <a:t>开始</a:t>
            </a:r>
            <a:r>
              <a:rPr lang="zh-CN" altLang="en-US" sz="2400" dirty="0">
                <a:ea typeface="宋体" pitchFamily="2" charset="-122"/>
              </a:rPr>
              <a:t>选项卡“单元格”组的</a:t>
            </a:r>
            <a:r>
              <a:rPr lang="en-US" altLang="zh-CN" sz="2400" dirty="0">
                <a:ea typeface="宋体" pitchFamily="2" charset="-122"/>
              </a:rPr>
              <a:t>[</a:t>
            </a:r>
            <a:r>
              <a:rPr lang="zh-CN" altLang="en-US" sz="2400" dirty="0">
                <a:ea typeface="宋体" pitchFamily="2" charset="-122"/>
              </a:rPr>
              <a:t>格式</a:t>
            </a:r>
            <a:r>
              <a:rPr lang="en-US" altLang="zh-CN" sz="2400" dirty="0">
                <a:ea typeface="宋体" pitchFamily="2" charset="-122"/>
              </a:rPr>
              <a:t>]</a:t>
            </a:r>
            <a:r>
              <a:rPr lang="en-US" altLang="zh-CN" sz="2400" dirty="0">
                <a:ea typeface="宋体" pitchFamily="2" charset="-122"/>
                <a:sym typeface="Symbol"/>
              </a:rPr>
              <a:t></a:t>
            </a:r>
            <a:r>
              <a:rPr lang="zh-CN" altLang="en-US" sz="2400" dirty="0">
                <a:ea typeface="宋体" pitchFamily="2" charset="-122"/>
                <a:sym typeface="Symbol"/>
              </a:rPr>
              <a:t>单击下拉菜单“隐藏和取消隐藏”项从子菜单中选择</a:t>
            </a:r>
            <a:r>
              <a:rPr lang="zh-CN" altLang="en-US" sz="2400" dirty="0" smtClean="0">
                <a:ea typeface="宋体" pitchFamily="2" charset="-122"/>
                <a:sym typeface="Symbol"/>
              </a:rPr>
              <a:t>“取消隐藏工作表”</a:t>
            </a:r>
            <a:r>
              <a:rPr lang="zh-CN" altLang="en-US" sz="2400" dirty="0" smtClean="0">
                <a:ea typeface="宋体" pitchFamily="2" charset="-122"/>
              </a:rPr>
              <a:t>命令</a:t>
            </a:r>
            <a:endParaRPr lang="en-US" altLang="zh-CN" sz="2400" dirty="0">
              <a:ea typeface="宋体" pitchFamily="2" charset="-122"/>
            </a:endParaRPr>
          </a:p>
          <a:p>
            <a:pPr lvl="1" eaLnBrk="1" hangingPunct="1">
              <a:lnSpc>
                <a:spcPct val="90000"/>
              </a:lnSpc>
              <a:defRPr/>
            </a:pPr>
            <a:endParaRPr lang="zh-CN" altLang="en-US" sz="2400" dirty="0">
              <a:ea typeface="宋体" pitchFamily="2" charset="-122"/>
            </a:endParaRPr>
          </a:p>
        </p:txBody>
      </p:sp>
      <p:sp>
        <p:nvSpPr>
          <p:cNvPr id="32771" name="AutoShape 4">
            <a:hlinkClick r:id="rId3" action="ppaction://hlinksldjump" highlightClick="1"/>
          </p:cNvPr>
          <p:cNvSpPr>
            <a:spLocks noChangeArrowheads="1"/>
          </p:cNvSpPr>
          <p:nvPr/>
        </p:nvSpPr>
        <p:spPr bwMode="auto">
          <a:xfrm>
            <a:off x="7632700" y="6096000"/>
            <a:ext cx="584200" cy="5461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600" b="1"/>
              <a:t>案例</a:t>
            </a:r>
            <a:r>
              <a:rPr lang="en-US" altLang="zh-CN" sz="1600" b="1"/>
              <a:t>2</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Rectangle 4"/>
          <p:cNvSpPr>
            <a:spLocks noGrp="1" noChangeArrowheads="1"/>
          </p:cNvSpPr>
          <p:nvPr>
            <p:ph type="title" idx="4294967295"/>
          </p:nvPr>
        </p:nvSpPr>
        <p:spPr>
          <a:xfrm>
            <a:off x="660400" y="304800"/>
            <a:ext cx="7772400" cy="762000"/>
          </a:xfrm>
        </p:spPr>
        <p:txBody>
          <a:bodyPr/>
          <a:lstStyle/>
          <a:p>
            <a:pPr algn="l" eaLnBrk="1" hangingPunct="1">
              <a:defRPr/>
            </a:pPr>
            <a:r>
              <a:rPr lang="en-US" altLang="zh-CN" sz="3600" dirty="0" smtClean="0">
                <a:solidFill>
                  <a:schemeClr val="accent2"/>
                </a:solidFill>
                <a:ea typeface="宋体" pitchFamily="2" charset="-122"/>
              </a:rPr>
              <a:t>6</a:t>
            </a:r>
            <a:r>
              <a:rPr lang="zh-CN" altLang="en-US" sz="3600" dirty="0" smtClean="0">
                <a:solidFill>
                  <a:schemeClr val="accent2"/>
                </a:solidFill>
                <a:ea typeface="宋体" pitchFamily="2" charset="-122"/>
              </a:rPr>
              <a:t>．工作表窗口的拆分与冻结 </a:t>
            </a:r>
            <a:r>
              <a:rPr lang="en-US" altLang="zh-CN" sz="3600" dirty="0" smtClean="0">
                <a:solidFill>
                  <a:schemeClr val="accent2"/>
                </a:solidFill>
                <a:ea typeface="宋体" pitchFamily="2" charset="-122"/>
              </a:rPr>
              <a:t>( )</a:t>
            </a:r>
          </a:p>
        </p:txBody>
      </p:sp>
      <p:sp>
        <p:nvSpPr>
          <p:cNvPr id="46083" name="Rectangle 5"/>
          <p:cNvSpPr>
            <a:spLocks noGrp="1" noChangeArrowheads="1"/>
          </p:cNvSpPr>
          <p:nvPr>
            <p:ph type="body" idx="4294967295"/>
          </p:nvPr>
        </p:nvSpPr>
        <p:spPr>
          <a:xfrm>
            <a:off x="670034" y="1411008"/>
            <a:ext cx="8096250" cy="4495800"/>
          </a:xfrm>
        </p:spPr>
        <p:txBody>
          <a:bodyPr>
            <a:normAutofit lnSpcReduction="10000"/>
          </a:bodyPr>
          <a:lstStyle/>
          <a:p>
            <a:pPr eaLnBrk="1" hangingPunct="1">
              <a:defRPr/>
            </a:pPr>
            <a:r>
              <a:rPr lang="zh-CN" altLang="en-US" dirty="0" smtClean="0">
                <a:latin typeface="Times New Roman" pitchFamily="18" charset="0"/>
                <a:ea typeface="宋体" pitchFamily="2" charset="-122"/>
              </a:rPr>
              <a:t>拆分</a:t>
            </a:r>
          </a:p>
          <a:p>
            <a:pPr lvl="1" eaLnBrk="1" hangingPunct="1">
              <a:defRPr/>
            </a:pPr>
            <a:r>
              <a:rPr lang="zh-CN" altLang="en-US" dirty="0" smtClean="0">
                <a:latin typeface="Times New Roman" pitchFamily="18" charset="0"/>
                <a:ea typeface="宋体" pitchFamily="2" charset="-122"/>
              </a:rPr>
              <a:t>选中分割点的活动单元格→单击“窗口</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拆分”</a:t>
            </a:r>
          </a:p>
          <a:p>
            <a:pPr eaLnBrk="1" hangingPunct="1">
              <a:defRPr/>
            </a:pPr>
            <a:r>
              <a:rPr lang="zh-CN" altLang="en-US" dirty="0" smtClean="0">
                <a:latin typeface="Times New Roman" pitchFamily="18" charset="0"/>
                <a:ea typeface="宋体" pitchFamily="2" charset="-122"/>
              </a:rPr>
              <a:t>取消拆分</a:t>
            </a:r>
          </a:p>
          <a:p>
            <a:pPr lvl="1" eaLnBrk="1" hangingPunct="1">
              <a:defRPr/>
            </a:pPr>
            <a:r>
              <a:rPr lang="zh-CN" altLang="en-US" dirty="0" smtClean="0">
                <a:latin typeface="Times New Roman" pitchFamily="18" charset="0"/>
                <a:ea typeface="宋体" pitchFamily="2" charset="-122"/>
              </a:rPr>
              <a:t>双击“分割条”</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或单击“窗口</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撤消拆分窗口”</a:t>
            </a:r>
            <a:r>
              <a:rPr lang="en-US" altLang="zh-CN" dirty="0" smtClean="0">
                <a:latin typeface="Times New Roman" pitchFamily="18" charset="0"/>
                <a:ea typeface="宋体" pitchFamily="2" charset="-122"/>
              </a:rPr>
              <a:t>)</a:t>
            </a:r>
          </a:p>
          <a:p>
            <a:pPr eaLnBrk="1" hangingPunct="1">
              <a:defRPr/>
            </a:pPr>
            <a:r>
              <a:rPr lang="zh-CN" altLang="en-US" dirty="0" smtClean="0">
                <a:latin typeface="Times New Roman" pitchFamily="18" charset="0"/>
                <a:ea typeface="宋体" pitchFamily="2" charset="-122"/>
              </a:rPr>
              <a:t>冻结</a:t>
            </a:r>
          </a:p>
          <a:p>
            <a:pPr lvl="1" eaLnBrk="1" hangingPunct="1">
              <a:defRPr/>
            </a:pPr>
            <a:r>
              <a:rPr lang="zh-CN" altLang="en-US" dirty="0" smtClean="0">
                <a:latin typeface="Times New Roman" pitchFamily="18" charset="0"/>
                <a:ea typeface="宋体" pitchFamily="2" charset="-122"/>
              </a:rPr>
              <a:t>选定活动单元格→单击“窗口</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冻结窗格”</a:t>
            </a:r>
          </a:p>
          <a:p>
            <a:pPr eaLnBrk="1" hangingPunct="1">
              <a:defRPr/>
            </a:pPr>
            <a:r>
              <a:rPr lang="zh-CN" altLang="en-US" dirty="0" smtClean="0">
                <a:latin typeface="Times New Roman" pitchFamily="18" charset="0"/>
                <a:ea typeface="宋体" pitchFamily="2" charset="-122"/>
              </a:rPr>
              <a:t>撤消冻结</a:t>
            </a:r>
          </a:p>
          <a:p>
            <a:pPr lvl="1" eaLnBrk="1" hangingPunct="1">
              <a:defRPr/>
            </a:pPr>
            <a:r>
              <a:rPr lang="zh-CN" altLang="en-US" dirty="0" smtClean="0">
                <a:latin typeface="Times New Roman" pitchFamily="18" charset="0"/>
                <a:ea typeface="宋体" pitchFamily="2" charset="-122"/>
              </a:rPr>
              <a:t>单击“窗口</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撤消冻结窗口”</a:t>
            </a:r>
          </a:p>
        </p:txBody>
      </p:sp>
      <p:sp>
        <p:nvSpPr>
          <p:cNvPr id="33796" name="AutoShape 3">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title"/>
          </p:nvPr>
        </p:nvSpPr>
        <p:spPr/>
        <p:txBody>
          <a:bodyPr/>
          <a:lstStyle/>
          <a:p>
            <a:pPr eaLnBrk="1" hangingPunct="1">
              <a:defRPr/>
            </a:pPr>
            <a:r>
              <a:rPr lang="zh-CN" altLang="en-US" sz="3600" dirty="0" smtClean="0"/>
              <a:t>二、工作表的格式化（</a:t>
            </a:r>
            <a:r>
              <a:rPr lang="en-US" altLang="zh-CN" sz="3600" dirty="0" smtClean="0"/>
              <a:t>P126-129</a:t>
            </a:r>
            <a:r>
              <a:rPr lang="zh-CN" altLang="en-US" sz="3600" dirty="0" smtClean="0"/>
              <a:t>）</a:t>
            </a:r>
          </a:p>
        </p:txBody>
      </p:sp>
      <p:sp>
        <p:nvSpPr>
          <p:cNvPr id="34819" name="Rectangle 4"/>
          <p:cNvSpPr>
            <a:spLocks noGrp="1" noChangeArrowheads="1"/>
          </p:cNvSpPr>
          <p:nvPr>
            <p:ph idx="1"/>
          </p:nvPr>
        </p:nvSpPr>
        <p:spPr>
          <a:xfrm>
            <a:off x="412750" y="1444625"/>
            <a:ext cx="8229600" cy="4651375"/>
          </a:xfrm>
        </p:spPr>
        <p:txBody>
          <a:bodyPr/>
          <a:lstStyle/>
          <a:p>
            <a:pPr eaLnBrk="1" hangingPunct="1">
              <a:buFont typeface="Wingdings" pitchFamily="2" charset="2"/>
              <a:buNone/>
            </a:pPr>
            <a:r>
              <a:rPr lang="en-US" altLang="zh-CN" dirty="0" smtClean="0">
                <a:latin typeface="Times New Roman" pitchFamily="18" charset="0"/>
              </a:rPr>
              <a:t>1</a:t>
            </a:r>
            <a:r>
              <a:rPr lang="zh-CN" altLang="en-US" dirty="0" smtClean="0">
                <a:latin typeface="Times New Roman" pitchFamily="18" charset="0"/>
              </a:rPr>
              <a:t>．单元格格式设置</a:t>
            </a:r>
          </a:p>
          <a:p>
            <a:pPr lvl="1" eaLnBrk="1" hangingPunct="1"/>
            <a:r>
              <a:rPr lang="zh-CN" altLang="en-US" b="1" dirty="0" smtClean="0">
                <a:solidFill>
                  <a:srgbClr val="008080"/>
                </a:solidFill>
                <a:latin typeface="Times New Roman" pitchFamily="18" charset="0"/>
              </a:rPr>
              <a:t>应用选项卡的按钮和命令设置</a:t>
            </a:r>
            <a:endParaRPr lang="en-US" altLang="zh-CN" b="1" dirty="0" smtClean="0">
              <a:solidFill>
                <a:srgbClr val="008080"/>
              </a:solidFill>
              <a:latin typeface="Times New Roman" pitchFamily="18" charset="0"/>
            </a:endParaRPr>
          </a:p>
          <a:p>
            <a:pPr lvl="2" eaLnBrk="1" hangingPunct="1"/>
            <a:r>
              <a:rPr lang="zh-CN" altLang="en-US" b="1" dirty="0" smtClean="0">
                <a:latin typeface="Times New Roman" pitchFamily="18" charset="0"/>
              </a:rPr>
              <a:t>选定单元格区域</a:t>
            </a:r>
            <a:r>
              <a:rPr lang="zh-CN" altLang="en-US" b="1" dirty="0" smtClean="0">
                <a:latin typeface="Times New Roman" pitchFamily="18" charset="0"/>
                <a:sym typeface="Symbol" pitchFamily="18" charset="2"/>
              </a:rPr>
              <a:t>开始选项卡的“字体”、“对齐方式”、“数字”和“单元格”组的各按钮</a:t>
            </a:r>
            <a:endParaRPr lang="en-US" altLang="zh-CN" b="1" dirty="0" smtClean="0">
              <a:latin typeface="Times New Roman" pitchFamily="18" charset="0"/>
              <a:sym typeface="Symbol" pitchFamily="18" charset="2"/>
            </a:endParaRPr>
          </a:p>
          <a:p>
            <a:pPr lvl="2" eaLnBrk="1" hangingPunct="1"/>
            <a:r>
              <a:rPr lang="zh-CN" altLang="en-US" b="1" dirty="0" smtClean="0">
                <a:latin typeface="Times New Roman" pitchFamily="18" charset="0"/>
                <a:sym typeface="Symbol" pitchFamily="18" charset="2"/>
              </a:rPr>
              <a:t>或开始选项卡的“字体”、“对齐方式”、“数字” 组的</a:t>
            </a:r>
            <a:r>
              <a:rPr lang="en-US" altLang="zh-CN" b="1" dirty="0" smtClean="0">
                <a:latin typeface="Times New Roman" pitchFamily="18" charset="0"/>
                <a:sym typeface="Symbol" pitchFamily="18" charset="2"/>
              </a:rPr>
              <a:t>[</a:t>
            </a:r>
            <a:r>
              <a:rPr lang="zh-CN" altLang="en-US" b="1" dirty="0" smtClean="0">
                <a:latin typeface="Times New Roman" pitchFamily="18" charset="0"/>
                <a:sym typeface="Symbol" pitchFamily="18" charset="2"/>
              </a:rPr>
              <a:t>对话框启动器</a:t>
            </a:r>
            <a:r>
              <a:rPr lang="en-US" altLang="zh-CN" b="1" dirty="0" smtClean="0">
                <a:latin typeface="Times New Roman" pitchFamily="18" charset="0"/>
                <a:sym typeface="Symbol" pitchFamily="18" charset="2"/>
              </a:rPr>
              <a:t>]</a:t>
            </a:r>
            <a:r>
              <a:rPr lang="zh-CN" altLang="en-US" b="1" dirty="0" smtClean="0">
                <a:latin typeface="Times New Roman" pitchFamily="18" charset="0"/>
                <a:sym typeface="Symbol" pitchFamily="18" charset="2"/>
              </a:rPr>
              <a:t>按钮，在“设置单元格格式”对话框中设置</a:t>
            </a:r>
            <a:endParaRPr lang="en-US" altLang="zh-CN" b="1" dirty="0" smtClean="0">
              <a:latin typeface="Times New Roman" pitchFamily="18" charset="0"/>
              <a:sym typeface="Symbol" pitchFamily="18" charset="2"/>
            </a:endParaRPr>
          </a:p>
          <a:p>
            <a:pPr lvl="1" eaLnBrk="1" hangingPunct="1"/>
            <a:r>
              <a:rPr lang="zh-CN" altLang="en-US" b="1" dirty="0" smtClean="0">
                <a:solidFill>
                  <a:srgbClr val="008080"/>
                </a:solidFill>
                <a:latin typeface="Times New Roman" pitchFamily="18" charset="0"/>
              </a:rPr>
              <a:t>应用快捷菜单设置</a:t>
            </a:r>
            <a:r>
              <a:rPr lang="zh-CN" altLang="en-US" b="1" dirty="0" smtClean="0">
                <a:latin typeface="Times New Roman" pitchFamily="18" charset="0"/>
              </a:rPr>
              <a:t> </a:t>
            </a:r>
            <a:endParaRPr lang="en-US" altLang="zh-CN" b="1" dirty="0" smtClean="0">
              <a:latin typeface="Times New Roman" pitchFamily="18" charset="0"/>
            </a:endParaRPr>
          </a:p>
          <a:p>
            <a:pPr lvl="2" eaLnBrk="1" hangingPunct="1"/>
            <a:r>
              <a:rPr lang="zh-CN" altLang="en-US" b="1" dirty="0" smtClean="0">
                <a:latin typeface="Times New Roman" pitchFamily="18" charset="0"/>
              </a:rPr>
              <a:t>右击单元格区域</a:t>
            </a:r>
            <a:r>
              <a:rPr lang="zh-CN" altLang="en-US" b="1" dirty="0" smtClean="0">
                <a:latin typeface="Times New Roman" pitchFamily="18" charset="0"/>
                <a:sym typeface="Symbol" pitchFamily="18" charset="2"/>
              </a:rPr>
              <a:t>从快捷菜单中选择所需的设置项目命令</a:t>
            </a:r>
            <a:endParaRPr lang="zh-CN" altLang="en-US" b="1" dirty="0" smtClean="0">
              <a:latin typeface="Times New Roman" pitchFamily="18" charset="0"/>
            </a:endParaRPr>
          </a:p>
        </p:txBody>
      </p:sp>
      <p:sp>
        <p:nvSpPr>
          <p:cNvPr id="34820" name="AutoShape 17">
            <a:hlinkClick r:id="rId3" action="ppaction://hlinksldjump" highlightClick="1"/>
          </p:cNvPr>
          <p:cNvSpPr>
            <a:spLocks noChangeArrowheads="1"/>
          </p:cNvSpPr>
          <p:nvPr/>
        </p:nvSpPr>
        <p:spPr bwMode="auto">
          <a:xfrm>
            <a:off x="7632700" y="6096000"/>
            <a:ext cx="584200" cy="5461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600" b="1"/>
              <a:t>案例</a:t>
            </a:r>
            <a:r>
              <a:rPr lang="en-US" altLang="zh-CN" sz="1600" b="1"/>
              <a:t>2</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300" y="584200"/>
            <a:ext cx="7891463" cy="669925"/>
          </a:xfrm>
        </p:spPr>
        <p:txBody>
          <a:bodyPr>
            <a:normAutofit fontScale="90000"/>
          </a:bodyPr>
          <a:lstStyle/>
          <a:p>
            <a:pPr eaLnBrk="1" hangingPunct="1">
              <a:defRPr/>
            </a:pPr>
            <a:r>
              <a:rPr lang="zh-CN" altLang="en-US" dirty="0" smtClean="0"/>
              <a:t>单元格格式设置的项目</a:t>
            </a:r>
            <a:endParaRPr lang="zh-CN" altLang="en-US" dirty="0"/>
          </a:p>
        </p:txBody>
      </p:sp>
      <p:sp>
        <p:nvSpPr>
          <p:cNvPr id="35842" name="Rectangle 3"/>
          <p:cNvSpPr>
            <a:spLocks noGrp="1" noChangeArrowheads="1"/>
          </p:cNvSpPr>
          <p:nvPr>
            <p:ph idx="1"/>
          </p:nvPr>
        </p:nvSpPr>
        <p:spPr>
          <a:xfrm>
            <a:off x="412750" y="1570038"/>
            <a:ext cx="8229600" cy="4525962"/>
          </a:xfrm>
        </p:spPr>
        <p:txBody>
          <a:bodyPr>
            <a:normAutofit fontScale="85000" lnSpcReduction="20000"/>
          </a:bodyPr>
          <a:lstStyle/>
          <a:p>
            <a:pPr eaLnBrk="1" hangingPunct="1">
              <a:buFont typeface="Wingdings" pitchFamily="2" charset="2"/>
              <a:buNone/>
              <a:defRPr/>
            </a:pPr>
            <a:r>
              <a:rPr lang="en-US" altLang="zh-CN" dirty="0" smtClean="0">
                <a:solidFill>
                  <a:schemeClr val="accent2"/>
                </a:solidFill>
                <a:latin typeface="Times New Roman" pitchFamily="18" charset="0"/>
              </a:rPr>
              <a:t>(1)</a:t>
            </a:r>
            <a:r>
              <a:rPr lang="zh-CN" altLang="en-US" dirty="0" smtClean="0">
                <a:solidFill>
                  <a:schemeClr val="accent2"/>
                </a:solidFill>
                <a:latin typeface="Times New Roman" pitchFamily="18" charset="0"/>
              </a:rPr>
              <a:t>数据格式 （“数字”组）</a:t>
            </a:r>
          </a:p>
          <a:p>
            <a:pPr lvl="1" eaLnBrk="1" hangingPunct="1">
              <a:buFontTx/>
              <a:buNone/>
              <a:defRPr/>
            </a:pPr>
            <a:r>
              <a:rPr lang="zh-CN" altLang="en-US" dirty="0" smtClean="0">
                <a:latin typeface="Times New Roman" pitchFamily="18" charset="0"/>
              </a:rPr>
              <a:t>数值、日期、时间、货币、文本、</a:t>
            </a:r>
            <a:r>
              <a:rPr lang="zh-CN" altLang="en-US" dirty="0" smtClean="0">
                <a:solidFill>
                  <a:srgbClr val="FF6699"/>
                </a:solidFill>
                <a:latin typeface="Times New Roman" pitchFamily="18" charset="0"/>
              </a:rPr>
              <a:t>自定义</a:t>
            </a:r>
            <a:r>
              <a:rPr lang="zh-CN" altLang="en-US" dirty="0" smtClean="0">
                <a:latin typeface="Times New Roman" pitchFamily="18" charset="0"/>
              </a:rPr>
              <a:t>等格式</a:t>
            </a:r>
          </a:p>
          <a:p>
            <a:pPr eaLnBrk="1" hangingPunct="1">
              <a:buFont typeface="Wingdings" pitchFamily="2" charset="2"/>
              <a:buNone/>
              <a:defRPr/>
            </a:pPr>
            <a:r>
              <a:rPr lang="en-US" altLang="zh-CN" dirty="0" smtClean="0">
                <a:solidFill>
                  <a:schemeClr val="accent2"/>
                </a:solidFill>
                <a:latin typeface="Times New Roman" pitchFamily="18" charset="0"/>
              </a:rPr>
              <a:t>(2)</a:t>
            </a:r>
            <a:r>
              <a:rPr lang="zh-CN" altLang="en-US" dirty="0" smtClean="0">
                <a:solidFill>
                  <a:schemeClr val="accent2"/>
                </a:solidFill>
                <a:latin typeface="Times New Roman" pitchFamily="18" charset="0"/>
              </a:rPr>
              <a:t>对齐方式（“对齐方式”组）</a:t>
            </a:r>
          </a:p>
          <a:p>
            <a:pPr lvl="1" eaLnBrk="1" hangingPunct="1">
              <a:buFontTx/>
              <a:buNone/>
              <a:defRPr/>
            </a:pPr>
            <a:r>
              <a:rPr lang="zh-CN" altLang="en-US" dirty="0" smtClean="0">
                <a:latin typeface="Times New Roman" pitchFamily="18" charset="0"/>
              </a:rPr>
              <a:t>文本对齐：</a:t>
            </a:r>
            <a:r>
              <a:rPr lang="zh-CN" altLang="en-US" u="sng" dirty="0" smtClean="0">
                <a:latin typeface="Times New Roman" pitchFamily="18" charset="0"/>
              </a:rPr>
              <a:t>水平对齐</a:t>
            </a:r>
            <a:r>
              <a:rPr lang="zh-CN" altLang="en-US" dirty="0" smtClean="0">
                <a:latin typeface="Times New Roman" pitchFamily="18" charset="0"/>
              </a:rPr>
              <a:t>、垂直对齐</a:t>
            </a:r>
          </a:p>
          <a:p>
            <a:pPr lvl="1" eaLnBrk="1" hangingPunct="1">
              <a:buFontTx/>
              <a:buNone/>
              <a:defRPr/>
            </a:pPr>
            <a:r>
              <a:rPr lang="zh-CN" altLang="en-US" dirty="0" smtClean="0">
                <a:latin typeface="Times New Roman" pitchFamily="18" charset="0"/>
              </a:rPr>
              <a:t>文字方向：文字摆放的角度</a:t>
            </a:r>
          </a:p>
          <a:p>
            <a:pPr lvl="1" eaLnBrk="1" hangingPunct="1">
              <a:buFontTx/>
              <a:buNone/>
              <a:defRPr/>
            </a:pPr>
            <a:r>
              <a:rPr lang="zh-CN" altLang="en-US" dirty="0" smtClean="0">
                <a:latin typeface="Times New Roman" pitchFamily="18" charset="0"/>
              </a:rPr>
              <a:t>文本控制：自动换行、合并单元格</a:t>
            </a:r>
          </a:p>
          <a:p>
            <a:pPr eaLnBrk="1" hangingPunct="1">
              <a:buFont typeface="Wingdings" pitchFamily="2" charset="2"/>
              <a:buNone/>
              <a:defRPr/>
            </a:pPr>
            <a:r>
              <a:rPr lang="en-US" altLang="zh-CN" dirty="0" smtClean="0">
                <a:solidFill>
                  <a:schemeClr val="accent2"/>
                </a:solidFill>
                <a:latin typeface="Times New Roman" pitchFamily="18" charset="0"/>
              </a:rPr>
              <a:t>(3)</a:t>
            </a:r>
            <a:r>
              <a:rPr lang="zh-CN" altLang="en-US" dirty="0" smtClean="0">
                <a:solidFill>
                  <a:schemeClr val="accent2"/>
                </a:solidFill>
                <a:latin typeface="Times New Roman" pitchFamily="18" charset="0"/>
              </a:rPr>
              <a:t>字体格式（“字体”组）</a:t>
            </a:r>
          </a:p>
          <a:p>
            <a:pPr lvl="1" eaLnBrk="1" hangingPunct="1">
              <a:buFontTx/>
              <a:buNone/>
              <a:defRPr/>
            </a:pPr>
            <a:r>
              <a:rPr lang="zh-CN" altLang="en-US" dirty="0" smtClean="0">
                <a:latin typeface="Times New Roman" pitchFamily="18" charset="0"/>
              </a:rPr>
              <a:t>字体、字形字号、颜色等</a:t>
            </a:r>
            <a:endParaRPr lang="en-US" altLang="zh-CN" dirty="0" smtClean="0">
              <a:latin typeface="Times New Roman" pitchFamily="18" charset="0"/>
            </a:endParaRPr>
          </a:p>
          <a:p>
            <a:pPr eaLnBrk="1" hangingPunct="1">
              <a:buFont typeface="Wingdings" pitchFamily="2" charset="2"/>
              <a:buNone/>
              <a:defRPr/>
            </a:pPr>
            <a:r>
              <a:rPr lang="en-US" altLang="zh-CN" dirty="0" smtClean="0">
                <a:solidFill>
                  <a:schemeClr val="accent2"/>
                </a:solidFill>
                <a:latin typeface="Times New Roman" pitchFamily="18" charset="0"/>
              </a:rPr>
              <a:t>(4) </a:t>
            </a:r>
            <a:r>
              <a:rPr lang="zh-CN" altLang="en-US" dirty="0" smtClean="0">
                <a:solidFill>
                  <a:schemeClr val="accent2"/>
                </a:solidFill>
                <a:latin typeface="Times New Roman" pitchFamily="18" charset="0"/>
              </a:rPr>
              <a:t>边框设置、单元格区域的背景（“单元格”组</a:t>
            </a:r>
            <a:r>
              <a:rPr lang="en-US" altLang="zh-CN" dirty="0" smtClean="0">
                <a:solidFill>
                  <a:schemeClr val="accent2"/>
                </a:solidFill>
                <a:latin typeface="Times New Roman" pitchFamily="18" charset="0"/>
              </a:rPr>
              <a:t>[</a:t>
            </a:r>
            <a:r>
              <a:rPr lang="zh-CN" altLang="en-US" dirty="0" smtClean="0">
                <a:solidFill>
                  <a:schemeClr val="accent2"/>
                </a:solidFill>
                <a:latin typeface="Times New Roman" pitchFamily="18" charset="0"/>
              </a:rPr>
              <a:t>格式</a:t>
            </a:r>
            <a:r>
              <a:rPr lang="en-US" altLang="zh-CN" dirty="0" smtClean="0">
                <a:solidFill>
                  <a:schemeClr val="accent2"/>
                </a:solidFill>
                <a:latin typeface="Times New Roman" pitchFamily="18" charset="0"/>
              </a:rPr>
              <a:t>]</a:t>
            </a:r>
            <a:r>
              <a:rPr lang="zh-CN" altLang="en-US" dirty="0" smtClean="0">
                <a:solidFill>
                  <a:schemeClr val="accent2"/>
                </a:solidFill>
                <a:latin typeface="Times New Roman" pitchFamily="18" charset="0"/>
              </a:rPr>
              <a:t>）</a:t>
            </a:r>
          </a:p>
          <a:p>
            <a:pPr lvl="1" eaLnBrk="1" hangingPunct="1">
              <a:buFontTx/>
              <a:buNone/>
              <a:defRPr/>
            </a:pPr>
            <a:r>
              <a:rPr lang="zh-CN" altLang="en-US" dirty="0">
                <a:latin typeface="Times New Roman" pitchFamily="18" charset="0"/>
              </a:rPr>
              <a:t>线条样式、颜色、</a:t>
            </a:r>
            <a:r>
              <a:rPr lang="zh-CN" altLang="en-US" dirty="0" smtClean="0">
                <a:latin typeface="Times New Roman" pitchFamily="18" charset="0"/>
              </a:rPr>
              <a:t>边框、颜色</a:t>
            </a:r>
            <a:r>
              <a:rPr lang="zh-CN" altLang="en-US" dirty="0">
                <a:latin typeface="Times New Roman" pitchFamily="18" charset="0"/>
              </a:rPr>
              <a:t>、</a:t>
            </a:r>
            <a:r>
              <a:rPr lang="zh-CN" altLang="en-US" dirty="0" smtClean="0">
                <a:latin typeface="Times New Roman" pitchFamily="18" charset="0"/>
              </a:rPr>
              <a:t>图案</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body" idx="4294967295"/>
          </p:nvPr>
        </p:nvSpPr>
        <p:spPr>
          <a:xfrm>
            <a:off x="381000" y="517525"/>
            <a:ext cx="8229600" cy="5689600"/>
          </a:xfrm>
        </p:spPr>
        <p:txBody>
          <a:bodyPr/>
          <a:lstStyle/>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2</a:t>
            </a:r>
            <a:r>
              <a:rPr lang="zh-CN" altLang="en-US" dirty="0" smtClean="0">
                <a:solidFill>
                  <a:schemeClr val="accent2"/>
                </a:solidFill>
                <a:latin typeface="Times New Roman" pitchFamily="18" charset="0"/>
                <a:ea typeface="宋体" pitchFamily="2" charset="-122"/>
              </a:rPr>
              <a:t>．改变行高与列宽</a:t>
            </a:r>
          </a:p>
          <a:p>
            <a:pPr lvl="1" eaLnBrk="1" hangingPunct="1"/>
            <a:r>
              <a:rPr lang="zh-CN" altLang="en-US" dirty="0" smtClean="0">
                <a:latin typeface="Times New Roman" pitchFamily="18" charset="0"/>
                <a:ea typeface="宋体" pitchFamily="2" charset="-122"/>
              </a:rPr>
              <a:t> </a:t>
            </a:r>
            <a:r>
              <a:rPr lang="zh-CN" altLang="en-US" dirty="0" smtClean="0">
                <a:solidFill>
                  <a:schemeClr val="hlink"/>
                </a:solidFill>
                <a:latin typeface="Times New Roman" pitchFamily="18" charset="0"/>
                <a:ea typeface="宋体" pitchFamily="2" charset="-122"/>
              </a:rPr>
              <a:t>应用命令菜单改变行高（或列宽）</a:t>
            </a:r>
            <a:endParaRPr lang="en-US" altLang="zh-CN" dirty="0" smtClean="0">
              <a:solidFill>
                <a:schemeClr val="hlink"/>
              </a:solidFill>
              <a:latin typeface="Times New Roman" pitchFamily="18" charset="0"/>
              <a:ea typeface="宋体" pitchFamily="2" charset="-122"/>
            </a:endParaRPr>
          </a:p>
          <a:p>
            <a:pPr lvl="2" eaLnBrk="1" hangingPunct="1"/>
            <a:r>
              <a:rPr lang="zh-CN" altLang="en-US" dirty="0" smtClean="0">
                <a:solidFill>
                  <a:schemeClr val="tx2"/>
                </a:solidFill>
                <a:latin typeface="Times New Roman" pitchFamily="18" charset="0"/>
                <a:ea typeface="宋体" pitchFamily="2" charset="-122"/>
              </a:rPr>
              <a:t>选定行（或列）的区域</a:t>
            </a:r>
            <a:r>
              <a:rPr lang="zh-CN" altLang="en-US" dirty="0" smtClean="0">
                <a:solidFill>
                  <a:schemeClr val="tx2"/>
                </a:solidFill>
                <a:latin typeface="Times New Roman" pitchFamily="18" charset="0"/>
                <a:ea typeface="宋体" pitchFamily="2" charset="-122"/>
                <a:sym typeface="Symbol" pitchFamily="18" charset="2"/>
              </a:rPr>
              <a:t>开始选项卡“单元格”组的</a:t>
            </a:r>
            <a:r>
              <a:rPr lang="en-US" altLang="zh-CN" dirty="0" smtClean="0">
                <a:solidFill>
                  <a:schemeClr val="tx2"/>
                </a:solidFill>
                <a:latin typeface="Times New Roman" pitchFamily="18" charset="0"/>
                <a:ea typeface="宋体" pitchFamily="2" charset="-122"/>
                <a:sym typeface="Symbol" pitchFamily="18" charset="2"/>
              </a:rPr>
              <a:t>[</a:t>
            </a:r>
            <a:r>
              <a:rPr lang="zh-CN" altLang="en-US" dirty="0" smtClean="0">
                <a:solidFill>
                  <a:schemeClr val="tx2"/>
                </a:solidFill>
                <a:latin typeface="Times New Roman" pitchFamily="18" charset="0"/>
                <a:ea typeface="宋体" pitchFamily="2" charset="-122"/>
                <a:sym typeface="Symbol" pitchFamily="18" charset="2"/>
              </a:rPr>
              <a:t>格式</a:t>
            </a:r>
            <a:r>
              <a:rPr lang="en-US" altLang="zh-CN" dirty="0" smtClean="0">
                <a:solidFill>
                  <a:schemeClr val="tx2"/>
                </a:solidFill>
                <a:latin typeface="Times New Roman" pitchFamily="18" charset="0"/>
                <a:ea typeface="宋体" pitchFamily="2" charset="-122"/>
                <a:sym typeface="Symbol" pitchFamily="18" charset="2"/>
              </a:rPr>
              <a:t>]</a:t>
            </a:r>
            <a:r>
              <a:rPr lang="zh-CN" altLang="en-US" dirty="0" smtClean="0">
                <a:solidFill>
                  <a:schemeClr val="hlink"/>
                </a:solidFill>
                <a:latin typeface="Times New Roman" pitchFamily="18" charset="0"/>
                <a:ea typeface="宋体" pitchFamily="2" charset="-122"/>
                <a:sym typeface="Symbol" pitchFamily="18" charset="2"/>
              </a:rPr>
              <a:t> </a:t>
            </a:r>
            <a:r>
              <a:rPr lang="zh-CN" altLang="en-US" dirty="0" smtClean="0">
                <a:solidFill>
                  <a:schemeClr val="tx2"/>
                </a:solidFill>
                <a:latin typeface="Times New Roman" pitchFamily="18" charset="0"/>
                <a:ea typeface="宋体" pitchFamily="2" charset="-122"/>
                <a:sym typeface="Symbol" pitchFamily="18" charset="2"/>
              </a:rPr>
              <a:t>从下拉菜单选择“单元格大小”栏目下的行高、列宽等命令</a:t>
            </a:r>
            <a:endParaRPr lang="zh-CN" altLang="en-US" dirty="0" smtClean="0">
              <a:solidFill>
                <a:schemeClr val="tx2"/>
              </a:solidFill>
              <a:latin typeface="Times New Roman" pitchFamily="18" charset="0"/>
              <a:ea typeface="宋体" pitchFamily="2" charset="-122"/>
            </a:endParaRPr>
          </a:p>
          <a:p>
            <a:pPr lvl="1" eaLnBrk="1" hangingPunct="1"/>
            <a:r>
              <a:rPr lang="zh-CN" altLang="en-US" dirty="0" smtClean="0">
                <a:solidFill>
                  <a:schemeClr val="hlink"/>
                </a:solidFill>
                <a:latin typeface="Times New Roman" pitchFamily="18" charset="0"/>
                <a:ea typeface="宋体" pitchFamily="2" charset="-122"/>
              </a:rPr>
              <a:t>应用鼠标改变行高（或列宽）</a:t>
            </a:r>
          </a:p>
        </p:txBody>
      </p:sp>
      <p:grpSp>
        <p:nvGrpSpPr>
          <p:cNvPr id="2" name="Group 32"/>
          <p:cNvGrpSpPr>
            <a:grpSpLocks/>
          </p:cNvGrpSpPr>
          <p:nvPr/>
        </p:nvGrpSpPr>
        <p:grpSpPr bwMode="auto">
          <a:xfrm>
            <a:off x="215900" y="3638550"/>
            <a:ext cx="8636000" cy="1958975"/>
            <a:chOff x="427" y="2672"/>
            <a:chExt cx="4744" cy="1234"/>
          </a:xfrm>
        </p:grpSpPr>
        <p:graphicFrame>
          <p:nvGraphicFramePr>
            <p:cNvPr id="36868" name="Object 7"/>
            <p:cNvGraphicFramePr>
              <a:graphicFrameLocks noChangeAspect="1"/>
            </p:cNvGraphicFramePr>
            <p:nvPr/>
          </p:nvGraphicFramePr>
          <p:xfrm>
            <a:off x="4648" y="2699"/>
            <a:ext cx="228" cy="264"/>
          </p:xfrm>
          <a:graphic>
            <a:graphicData uri="http://schemas.openxmlformats.org/presentationml/2006/ole">
              <mc:AlternateContent xmlns:mc="http://schemas.openxmlformats.org/markup-compatibility/2006">
                <mc:Choice xmlns:v="urn:schemas-microsoft-com:vml" Requires="v">
                  <p:oleObj spid="_x0000_s37345" name="BMP 图象" r:id="rId4" imgW="361809" imgH="419048" progId="PBrush">
                    <p:embed/>
                  </p:oleObj>
                </mc:Choice>
                <mc:Fallback>
                  <p:oleObj name="BMP 图象" r:id="rId4" imgW="361809" imgH="419048" progId="PBrush">
                    <p:embed/>
                    <p:pic>
                      <p:nvPicPr>
                        <p:cNvPr id="0" name="Picture 171"/>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48" y="2699"/>
                          <a:ext cx="228"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8"/>
            <p:cNvGraphicFramePr>
              <a:graphicFrameLocks noChangeAspect="1"/>
            </p:cNvGraphicFramePr>
            <p:nvPr/>
          </p:nvGraphicFramePr>
          <p:xfrm>
            <a:off x="4684" y="3351"/>
            <a:ext cx="270" cy="234"/>
          </p:xfrm>
          <a:graphic>
            <a:graphicData uri="http://schemas.openxmlformats.org/presentationml/2006/ole">
              <mc:AlternateContent xmlns:mc="http://schemas.openxmlformats.org/markup-compatibility/2006">
                <mc:Choice xmlns:v="urn:schemas-microsoft-com:vml" Requires="v">
                  <p:oleObj spid="_x0000_s37346" name="BMP 图象" r:id="rId6" imgW="428798" imgH="371527" progId="PBrush">
                    <p:embed/>
                  </p:oleObj>
                </mc:Choice>
                <mc:Fallback>
                  <p:oleObj name="BMP 图象" r:id="rId6" imgW="428798" imgH="371527" progId="PBrush">
                    <p:embed/>
                    <p:pic>
                      <p:nvPicPr>
                        <p:cNvPr id="0" name="Picture 172"/>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4" y="3351"/>
                          <a:ext cx="27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Text Box 21"/>
            <p:cNvSpPr txBox="1">
              <a:spLocks noChangeArrowheads="1"/>
            </p:cNvSpPr>
            <p:nvPr/>
          </p:nvSpPr>
          <p:spPr bwMode="auto">
            <a:xfrm>
              <a:off x="427" y="3088"/>
              <a:ext cx="11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选定行（或列）的区域</a:t>
              </a:r>
            </a:p>
          </p:txBody>
        </p:sp>
        <p:sp>
          <p:nvSpPr>
            <p:cNvPr id="36871" name="Text Box 22"/>
            <p:cNvSpPr txBox="1">
              <a:spLocks noChangeArrowheads="1"/>
            </p:cNvSpPr>
            <p:nvPr/>
          </p:nvSpPr>
          <p:spPr bwMode="auto">
            <a:xfrm>
              <a:off x="1983" y="2680"/>
              <a:ext cx="130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指针指向行号之间的分隔线</a:t>
              </a:r>
            </a:p>
          </p:txBody>
        </p:sp>
        <p:sp>
          <p:nvSpPr>
            <p:cNvPr id="36872" name="Text Box 23"/>
            <p:cNvSpPr txBox="1">
              <a:spLocks noChangeArrowheads="1"/>
            </p:cNvSpPr>
            <p:nvPr/>
          </p:nvSpPr>
          <p:spPr bwMode="auto">
            <a:xfrm>
              <a:off x="3712" y="2672"/>
              <a:ext cx="13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指针变为        ，左拖鼠标</a:t>
              </a:r>
            </a:p>
          </p:txBody>
        </p:sp>
        <p:sp>
          <p:nvSpPr>
            <p:cNvPr id="36873" name="Text Box 24"/>
            <p:cNvSpPr txBox="1">
              <a:spLocks noChangeArrowheads="1"/>
            </p:cNvSpPr>
            <p:nvPr/>
          </p:nvSpPr>
          <p:spPr bwMode="auto">
            <a:xfrm>
              <a:off x="1898" y="3388"/>
              <a:ext cx="146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指针指向列标之间的分隔线</a:t>
              </a:r>
            </a:p>
          </p:txBody>
        </p:sp>
        <p:sp>
          <p:nvSpPr>
            <p:cNvPr id="36874" name="Text Box 25"/>
            <p:cNvSpPr txBox="1">
              <a:spLocks noChangeArrowheads="1"/>
            </p:cNvSpPr>
            <p:nvPr/>
          </p:nvSpPr>
          <p:spPr bwMode="auto">
            <a:xfrm>
              <a:off x="3724" y="3334"/>
              <a:ext cx="144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指针变为         ，左拖鼠标</a:t>
              </a:r>
            </a:p>
          </p:txBody>
        </p:sp>
        <p:sp>
          <p:nvSpPr>
            <p:cNvPr id="36875" name="Line 26"/>
            <p:cNvSpPr>
              <a:spLocks noChangeShapeType="1"/>
            </p:cNvSpPr>
            <p:nvPr/>
          </p:nvSpPr>
          <p:spPr bwMode="auto">
            <a:xfrm flipV="1">
              <a:off x="1505" y="2999"/>
              <a:ext cx="503" cy="3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6" name="Line 27"/>
            <p:cNvSpPr>
              <a:spLocks noChangeShapeType="1"/>
            </p:cNvSpPr>
            <p:nvPr/>
          </p:nvSpPr>
          <p:spPr bwMode="auto">
            <a:xfrm>
              <a:off x="1542" y="3318"/>
              <a:ext cx="466"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7" name="Line 28"/>
            <p:cNvSpPr>
              <a:spLocks noChangeShapeType="1"/>
            </p:cNvSpPr>
            <p:nvPr/>
          </p:nvSpPr>
          <p:spPr bwMode="auto">
            <a:xfrm>
              <a:off x="3246" y="2963"/>
              <a:ext cx="4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878" name="Line 29"/>
            <p:cNvSpPr>
              <a:spLocks noChangeShapeType="1"/>
            </p:cNvSpPr>
            <p:nvPr/>
          </p:nvSpPr>
          <p:spPr bwMode="auto">
            <a:xfrm>
              <a:off x="3270" y="3606"/>
              <a:ext cx="4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4294967295"/>
          </p:nvPr>
        </p:nvSpPr>
        <p:spPr>
          <a:xfrm>
            <a:off x="490538" y="360363"/>
            <a:ext cx="8269287" cy="6229623"/>
          </a:xfrm>
        </p:spPr>
        <p:txBody>
          <a:bodyPr>
            <a:normAutofit fontScale="92500" lnSpcReduction="10000"/>
          </a:bodyPr>
          <a:lstStyle/>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3</a:t>
            </a:r>
            <a:r>
              <a:rPr lang="zh-CN" altLang="en-US" dirty="0" smtClean="0">
                <a:solidFill>
                  <a:schemeClr val="accent2"/>
                </a:solidFill>
                <a:latin typeface="Times New Roman" pitchFamily="18" charset="0"/>
                <a:ea typeface="宋体" pitchFamily="2" charset="-122"/>
              </a:rPr>
              <a:t>．条件格式设置（开始选项卡）</a:t>
            </a:r>
            <a:r>
              <a:rPr lang="en-US" altLang="zh-CN" dirty="0" smtClean="0">
                <a:solidFill>
                  <a:schemeClr val="accent2"/>
                </a:solidFill>
                <a:latin typeface="Times New Roman" pitchFamily="18" charset="0"/>
                <a:ea typeface="宋体" pitchFamily="2" charset="-122"/>
              </a:rPr>
              <a:t>(P128-129)</a:t>
            </a:r>
            <a:endParaRPr lang="zh-CN" altLang="en-US" dirty="0" smtClean="0">
              <a:solidFill>
                <a:schemeClr val="accent2"/>
              </a:solidFill>
              <a:latin typeface="Times New Roman" pitchFamily="18" charset="0"/>
              <a:ea typeface="宋体" pitchFamily="2" charset="-122"/>
            </a:endParaRPr>
          </a:p>
          <a:p>
            <a:pPr eaLnBrk="1" hangingPunct="1">
              <a:buFont typeface="Wingdings" pitchFamily="2" charset="2"/>
              <a:buNone/>
              <a:defRPr/>
            </a:pPr>
            <a:endParaRPr lang="en-US" altLang="zh-CN" sz="2800" dirty="0">
              <a:latin typeface="Times New Roman" pitchFamily="18" charset="0"/>
              <a:ea typeface="宋体" pitchFamily="2" charset="-122"/>
            </a:endParaRPr>
          </a:p>
          <a:p>
            <a:pPr eaLnBrk="1" hangingPunct="1">
              <a:buFont typeface="Wingdings" pitchFamily="2" charset="2"/>
              <a:buNone/>
              <a:defRPr/>
            </a:pPr>
            <a:endParaRPr lang="en-US" altLang="zh-CN" sz="2800" dirty="0" smtClean="0">
              <a:latin typeface="Times New Roman" pitchFamily="18" charset="0"/>
              <a:ea typeface="宋体" pitchFamily="2" charset="-122"/>
            </a:endParaRPr>
          </a:p>
          <a:p>
            <a:pPr eaLnBrk="1" hangingPunct="1">
              <a:buFont typeface="Wingdings" pitchFamily="2" charset="2"/>
              <a:buNone/>
              <a:defRPr/>
            </a:pPr>
            <a:r>
              <a:rPr lang="en-US" altLang="zh-CN" sz="2800" dirty="0" smtClean="0">
                <a:solidFill>
                  <a:schemeClr val="accent2"/>
                </a:solidFill>
                <a:latin typeface="Times New Roman" pitchFamily="18" charset="0"/>
                <a:ea typeface="宋体" pitchFamily="2" charset="-122"/>
              </a:rPr>
              <a:t>4</a:t>
            </a:r>
            <a:r>
              <a:rPr lang="zh-CN" altLang="en-US" sz="2800" dirty="0" smtClean="0">
                <a:solidFill>
                  <a:schemeClr val="accent2"/>
                </a:solidFill>
                <a:latin typeface="Times New Roman" pitchFamily="18" charset="0"/>
                <a:ea typeface="宋体" pitchFamily="2" charset="-122"/>
              </a:rPr>
              <a:t>．表格式样的自动套用</a:t>
            </a:r>
          </a:p>
          <a:p>
            <a:pPr eaLnBrk="1" hangingPunct="1">
              <a:buFont typeface="Wingdings" pitchFamily="2" charset="2"/>
              <a:buNone/>
              <a:defRPr/>
            </a:pPr>
            <a:endParaRPr lang="zh-CN" altLang="en-US" sz="2800" dirty="0" smtClean="0">
              <a:latin typeface="Times New Roman" pitchFamily="18" charset="0"/>
              <a:ea typeface="宋体" pitchFamily="2" charset="-122"/>
            </a:endParaRPr>
          </a:p>
          <a:p>
            <a:pPr eaLnBrk="1" hangingPunct="1">
              <a:buFont typeface="Wingdings" pitchFamily="2" charset="2"/>
              <a:buNone/>
              <a:defRPr/>
            </a:pPr>
            <a:endParaRPr lang="zh-CN" altLang="en-US" sz="2800" dirty="0" smtClean="0">
              <a:latin typeface="Times New Roman" pitchFamily="18" charset="0"/>
              <a:ea typeface="宋体" pitchFamily="2" charset="-122"/>
            </a:endParaRPr>
          </a:p>
          <a:p>
            <a:pPr eaLnBrk="1" hangingPunct="1">
              <a:buFont typeface="Wingdings" pitchFamily="2" charset="2"/>
              <a:buNone/>
              <a:defRPr/>
            </a:pPr>
            <a:r>
              <a:rPr lang="en-US" altLang="zh-CN" sz="2800" dirty="0" smtClean="0">
                <a:solidFill>
                  <a:schemeClr val="accent2"/>
                </a:solidFill>
                <a:latin typeface="Times New Roman" pitchFamily="18" charset="0"/>
                <a:ea typeface="宋体" pitchFamily="2" charset="-122"/>
              </a:rPr>
              <a:t>5</a:t>
            </a:r>
            <a:r>
              <a:rPr lang="zh-CN" altLang="en-US" sz="2800" dirty="0" smtClean="0">
                <a:solidFill>
                  <a:schemeClr val="accent2"/>
                </a:solidFill>
                <a:latin typeface="Times New Roman" pitchFamily="18" charset="0"/>
                <a:ea typeface="宋体" pitchFamily="2" charset="-122"/>
              </a:rPr>
              <a:t>．格式的复制与删除</a:t>
            </a:r>
          </a:p>
          <a:p>
            <a:pPr lvl="2" eaLnBrk="1" hangingPunct="1">
              <a:defRPr/>
            </a:pPr>
            <a:r>
              <a:rPr lang="zh-CN" altLang="en-US" dirty="0" smtClean="0">
                <a:solidFill>
                  <a:schemeClr val="tx2"/>
                </a:solidFill>
                <a:latin typeface="Times New Roman" pitchFamily="18" charset="0"/>
                <a:ea typeface="宋体" pitchFamily="2" charset="-122"/>
              </a:rPr>
              <a:t>复制单元格格式</a:t>
            </a:r>
            <a:endParaRPr lang="en-US" altLang="zh-CN" dirty="0" smtClean="0">
              <a:solidFill>
                <a:schemeClr val="tx2"/>
              </a:solidFill>
              <a:latin typeface="Times New Roman" pitchFamily="18" charset="0"/>
              <a:ea typeface="宋体" pitchFamily="2" charset="-122"/>
            </a:endParaRPr>
          </a:p>
          <a:p>
            <a:pPr lvl="3" eaLnBrk="1" hangingPunct="1">
              <a:defRPr/>
            </a:pPr>
            <a:r>
              <a:rPr lang="zh-CN" altLang="en-US" dirty="0" smtClean="0">
                <a:solidFill>
                  <a:schemeClr val="tx2"/>
                </a:solidFill>
                <a:latin typeface="Times New Roman" pitchFamily="18" charset="0"/>
                <a:ea typeface="宋体" pitchFamily="2" charset="-122"/>
              </a:rPr>
              <a:t>格式刷复制格式</a:t>
            </a:r>
          </a:p>
          <a:p>
            <a:pPr lvl="2" eaLnBrk="1" hangingPunct="1">
              <a:defRPr/>
            </a:pPr>
            <a:r>
              <a:rPr lang="zh-CN" altLang="en-US" sz="2600" dirty="0" smtClean="0">
                <a:solidFill>
                  <a:schemeClr val="tx2"/>
                </a:solidFill>
                <a:latin typeface="Times New Roman" pitchFamily="18" charset="0"/>
                <a:ea typeface="宋体" pitchFamily="2" charset="-122"/>
              </a:rPr>
              <a:t>删除单元格格式</a:t>
            </a:r>
            <a:endParaRPr lang="en-US" altLang="zh-CN" sz="2600" dirty="0" smtClean="0">
              <a:solidFill>
                <a:schemeClr val="tx2"/>
              </a:solidFill>
              <a:latin typeface="Times New Roman" pitchFamily="18" charset="0"/>
              <a:ea typeface="宋体" pitchFamily="2" charset="-122"/>
            </a:endParaRPr>
          </a:p>
          <a:p>
            <a:pPr lvl="3" eaLnBrk="1" hangingPunct="1">
              <a:defRPr/>
            </a:pPr>
            <a:r>
              <a:rPr lang="zh-CN" altLang="en-US" dirty="0" smtClean="0"/>
              <a:t>选定单元格区域       </a:t>
            </a:r>
            <a:r>
              <a:rPr lang="zh-CN" altLang="en-US" dirty="0" smtClean="0">
                <a:solidFill>
                  <a:schemeClr val="tx2"/>
                </a:solidFill>
                <a:latin typeface="Times New Roman" pitchFamily="18" charset="0"/>
                <a:ea typeface="宋体" pitchFamily="2" charset="-122"/>
                <a:sym typeface="Symbol" pitchFamily="18" charset="2"/>
              </a:rPr>
              <a:t>开始选项卡“编辑”组的</a:t>
            </a:r>
            <a:r>
              <a:rPr lang="en-US" altLang="zh-CN" dirty="0" smtClean="0">
                <a:solidFill>
                  <a:schemeClr val="tx2"/>
                </a:solidFill>
                <a:latin typeface="Times New Roman" pitchFamily="18" charset="0"/>
                <a:ea typeface="宋体" pitchFamily="2" charset="-122"/>
                <a:sym typeface="Symbol" pitchFamily="18" charset="2"/>
              </a:rPr>
              <a:t>[</a:t>
            </a:r>
            <a:r>
              <a:rPr lang="zh-CN" altLang="en-US" dirty="0" smtClean="0">
                <a:solidFill>
                  <a:schemeClr val="tx2"/>
                </a:solidFill>
                <a:latin typeface="Times New Roman" pitchFamily="18" charset="0"/>
                <a:ea typeface="宋体" pitchFamily="2" charset="-122"/>
                <a:sym typeface="Symbol" pitchFamily="18" charset="2"/>
              </a:rPr>
              <a:t>清除</a:t>
            </a:r>
            <a:r>
              <a:rPr lang="en-US" altLang="zh-CN" dirty="0" smtClean="0">
                <a:solidFill>
                  <a:schemeClr val="tx2"/>
                </a:solidFill>
                <a:latin typeface="Times New Roman" pitchFamily="18" charset="0"/>
                <a:ea typeface="宋体" pitchFamily="2" charset="-122"/>
                <a:sym typeface="Symbol" pitchFamily="18" charset="2"/>
              </a:rPr>
              <a:t>]</a:t>
            </a:r>
            <a:r>
              <a:rPr lang="zh-CN" altLang="en-US" dirty="0" smtClean="0">
                <a:solidFill>
                  <a:schemeClr val="hlink"/>
                </a:solidFill>
                <a:latin typeface="Times New Roman" pitchFamily="18" charset="0"/>
                <a:ea typeface="宋体" pitchFamily="2" charset="-122"/>
                <a:sym typeface="Symbol" pitchFamily="18" charset="2"/>
              </a:rPr>
              <a:t> </a:t>
            </a:r>
            <a:endParaRPr lang="en-US" altLang="zh-CN" sz="2200" dirty="0" smtClean="0">
              <a:solidFill>
                <a:schemeClr val="tx2"/>
              </a:solidFill>
              <a:latin typeface="Times New Roman" pitchFamily="18" charset="0"/>
              <a:ea typeface="宋体" pitchFamily="2" charset="-122"/>
            </a:endParaRPr>
          </a:p>
          <a:p>
            <a:pPr lvl="2" eaLnBrk="1" hangingPunct="1">
              <a:defRPr/>
            </a:pPr>
            <a:endParaRPr lang="en-US" altLang="zh-CN" sz="1000" dirty="0" smtClean="0">
              <a:solidFill>
                <a:schemeClr val="tx2"/>
              </a:solidFill>
              <a:latin typeface="Times New Roman" pitchFamily="18" charset="0"/>
              <a:ea typeface="宋体" pitchFamily="2" charset="-122"/>
            </a:endParaRPr>
          </a:p>
          <a:p>
            <a:pPr eaLnBrk="1" hangingPunct="1">
              <a:buFont typeface="Wingdings" pitchFamily="2" charset="2"/>
              <a:buNone/>
              <a:defRPr/>
            </a:pPr>
            <a:r>
              <a:rPr lang="en-US" altLang="zh-CN" sz="2800" dirty="0" smtClean="0">
                <a:solidFill>
                  <a:schemeClr val="accent2"/>
                </a:solidFill>
                <a:latin typeface="Times New Roman" pitchFamily="18" charset="0"/>
                <a:ea typeface="宋体" pitchFamily="2" charset="-122"/>
              </a:rPr>
              <a:t>6</a:t>
            </a:r>
            <a:r>
              <a:rPr lang="zh-CN" altLang="en-US" sz="2800" dirty="0">
                <a:solidFill>
                  <a:schemeClr val="accent2"/>
                </a:solidFill>
                <a:latin typeface="Times New Roman" pitchFamily="18" charset="0"/>
                <a:ea typeface="宋体" pitchFamily="2" charset="-122"/>
              </a:rPr>
              <a:t>．设置工作表背景图案</a:t>
            </a:r>
          </a:p>
          <a:p>
            <a:pPr lvl="2" eaLnBrk="1" hangingPunct="1">
              <a:defRPr/>
            </a:pPr>
            <a:r>
              <a:rPr lang="zh-CN" altLang="en-US" dirty="0" smtClean="0">
                <a:latin typeface="Times New Roman" pitchFamily="18" charset="0"/>
                <a:ea typeface="宋体" pitchFamily="2" charset="-122"/>
              </a:rPr>
              <a:t> </a:t>
            </a:r>
            <a:r>
              <a:rPr lang="zh-CN" altLang="en-US" sz="2600" dirty="0">
                <a:solidFill>
                  <a:schemeClr val="tx2"/>
                </a:solidFill>
                <a:latin typeface="Times New Roman" pitchFamily="18" charset="0"/>
                <a:ea typeface="宋体" pitchFamily="2" charset="-122"/>
              </a:rPr>
              <a:t>页面布局选项卡“页面设置”组的</a:t>
            </a:r>
            <a:r>
              <a:rPr lang="en-US" altLang="zh-CN" sz="2600" dirty="0">
                <a:solidFill>
                  <a:schemeClr val="tx2"/>
                </a:solidFill>
                <a:latin typeface="Times New Roman" pitchFamily="18" charset="0"/>
                <a:ea typeface="宋体" pitchFamily="2" charset="-122"/>
              </a:rPr>
              <a:t>[</a:t>
            </a:r>
            <a:r>
              <a:rPr lang="zh-CN" altLang="en-US" sz="2600" dirty="0">
                <a:solidFill>
                  <a:schemeClr val="tx2"/>
                </a:solidFill>
                <a:latin typeface="Times New Roman" pitchFamily="18" charset="0"/>
                <a:ea typeface="宋体" pitchFamily="2" charset="-122"/>
              </a:rPr>
              <a:t>背景</a:t>
            </a:r>
            <a:r>
              <a:rPr lang="en-US" altLang="zh-CN" sz="2600" dirty="0">
                <a:solidFill>
                  <a:schemeClr val="tx2"/>
                </a:solidFill>
                <a:latin typeface="Times New Roman" pitchFamily="18" charset="0"/>
                <a:ea typeface="宋体" pitchFamily="2" charset="-122"/>
              </a:rPr>
              <a:t>]</a:t>
            </a:r>
            <a:r>
              <a:rPr lang="zh-CN" altLang="en-US" sz="2600" dirty="0">
                <a:solidFill>
                  <a:schemeClr val="tx2"/>
                </a:solidFill>
                <a:latin typeface="Times New Roman" pitchFamily="18" charset="0"/>
                <a:ea typeface="宋体" pitchFamily="2" charset="-122"/>
              </a:rPr>
              <a:t>→在“工作表背景”对话框中选择图形文件名→单击</a:t>
            </a:r>
            <a:r>
              <a:rPr lang="en-US" altLang="zh-CN" sz="2600" dirty="0">
                <a:solidFill>
                  <a:schemeClr val="tx2"/>
                </a:solidFill>
                <a:latin typeface="Times New Roman" pitchFamily="18" charset="0"/>
                <a:ea typeface="宋体" pitchFamily="2" charset="-122"/>
              </a:rPr>
              <a:t>[</a:t>
            </a:r>
            <a:r>
              <a:rPr lang="zh-CN" altLang="en-US" sz="2600" dirty="0" smtClean="0">
                <a:solidFill>
                  <a:schemeClr val="tx2"/>
                </a:solidFill>
                <a:latin typeface="Times New Roman" pitchFamily="18" charset="0"/>
                <a:ea typeface="宋体" pitchFamily="2" charset="-122"/>
              </a:rPr>
              <a:t>插入</a:t>
            </a:r>
            <a:r>
              <a:rPr lang="en-US" altLang="zh-CN" sz="2600" dirty="0">
                <a:latin typeface="Times New Roman" pitchFamily="18" charset="0"/>
                <a:ea typeface="宋体" pitchFamily="2" charset="-122"/>
              </a:rPr>
              <a:t>]</a:t>
            </a:r>
            <a:endParaRPr lang="zh-CN" altLang="en-US" sz="2600" dirty="0">
              <a:solidFill>
                <a:schemeClr val="tx2"/>
              </a:solidFill>
              <a:latin typeface="Times New Roman" pitchFamily="18" charset="0"/>
              <a:ea typeface="宋体" pitchFamily="2" charset="-122"/>
            </a:endParaRPr>
          </a:p>
        </p:txBody>
      </p:sp>
      <p:grpSp>
        <p:nvGrpSpPr>
          <p:cNvPr id="37891" name="Group 10"/>
          <p:cNvGrpSpPr>
            <a:grpSpLocks/>
          </p:cNvGrpSpPr>
          <p:nvPr/>
        </p:nvGrpSpPr>
        <p:grpSpPr bwMode="auto">
          <a:xfrm>
            <a:off x="490538" y="933450"/>
            <a:ext cx="7602537" cy="812800"/>
            <a:chOff x="380" y="912"/>
            <a:chExt cx="4789" cy="612"/>
          </a:xfrm>
        </p:grpSpPr>
        <p:sp>
          <p:nvSpPr>
            <p:cNvPr id="37906" name="Text Box 4"/>
            <p:cNvSpPr txBox="1">
              <a:spLocks noChangeArrowheads="1"/>
            </p:cNvSpPr>
            <p:nvPr/>
          </p:nvSpPr>
          <p:spPr bwMode="auto">
            <a:xfrm>
              <a:off x="380" y="944"/>
              <a:ext cx="114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200" b="1"/>
                <a:t>选定要设置格式的区域</a:t>
              </a:r>
            </a:p>
          </p:txBody>
        </p:sp>
        <p:sp>
          <p:nvSpPr>
            <p:cNvPr id="37907" name="Text Box 5"/>
            <p:cNvSpPr txBox="1">
              <a:spLocks noChangeArrowheads="1"/>
            </p:cNvSpPr>
            <p:nvPr/>
          </p:nvSpPr>
          <p:spPr bwMode="auto">
            <a:xfrm>
              <a:off x="1614" y="1017"/>
              <a:ext cx="17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样式组的</a:t>
              </a:r>
              <a:r>
                <a:rPr lang="en-US" altLang="zh-CN" b="1"/>
                <a:t>[</a:t>
              </a:r>
              <a:r>
                <a:rPr lang="zh-CN" altLang="en-US" b="1"/>
                <a:t>条件格式</a:t>
              </a:r>
              <a:r>
                <a:rPr lang="en-US" altLang="zh-CN" b="1"/>
                <a:t>]</a:t>
              </a:r>
              <a:endParaRPr lang="zh-CN" altLang="en-US" b="1"/>
            </a:p>
          </p:txBody>
        </p:sp>
        <p:sp>
          <p:nvSpPr>
            <p:cNvPr id="37908" name="Text Box 6"/>
            <p:cNvSpPr txBox="1">
              <a:spLocks noChangeArrowheads="1"/>
            </p:cNvSpPr>
            <p:nvPr/>
          </p:nvSpPr>
          <p:spPr bwMode="auto">
            <a:xfrm>
              <a:off x="3685" y="912"/>
              <a:ext cx="14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200" b="1"/>
                <a:t>设置条件表达式和设置条件格式</a:t>
              </a:r>
            </a:p>
          </p:txBody>
        </p:sp>
        <p:sp>
          <p:nvSpPr>
            <p:cNvPr id="37909" name="Line 8"/>
            <p:cNvSpPr>
              <a:spLocks noChangeShapeType="1"/>
            </p:cNvSpPr>
            <p:nvPr/>
          </p:nvSpPr>
          <p:spPr bwMode="auto">
            <a:xfrm>
              <a:off x="1409" y="1177"/>
              <a:ext cx="2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10" name="Line 9"/>
            <p:cNvSpPr>
              <a:spLocks noChangeShapeType="1"/>
            </p:cNvSpPr>
            <p:nvPr/>
          </p:nvSpPr>
          <p:spPr bwMode="auto">
            <a:xfrm>
              <a:off x="3368" y="1177"/>
              <a:ext cx="31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7892" name="AutoShape 14">
            <a:hlinkClick r:id="rId3" action="ppaction://hlinksldjump" highlightClick="1"/>
          </p:cNvPr>
          <p:cNvSpPr>
            <a:spLocks noChangeArrowheads="1"/>
          </p:cNvSpPr>
          <p:nvPr/>
        </p:nvSpPr>
        <p:spPr bwMode="auto">
          <a:xfrm>
            <a:off x="7521575" y="6238875"/>
            <a:ext cx="571500" cy="6477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2000" b="1"/>
              <a:t>案例</a:t>
            </a:r>
            <a:r>
              <a:rPr lang="en-US" altLang="zh-CN" sz="2000" b="1"/>
              <a:t>2</a:t>
            </a:r>
          </a:p>
        </p:txBody>
      </p:sp>
      <p:grpSp>
        <p:nvGrpSpPr>
          <p:cNvPr id="37893" name="Group 9"/>
          <p:cNvGrpSpPr>
            <a:grpSpLocks/>
          </p:cNvGrpSpPr>
          <p:nvPr/>
        </p:nvGrpSpPr>
        <p:grpSpPr bwMode="auto">
          <a:xfrm>
            <a:off x="558800" y="2133600"/>
            <a:ext cx="7534275" cy="768350"/>
            <a:chOff x="184" y="2973"/>
            <a:chExt cx="4746" cy="516"/>
          </a:xfrm>
        </p:grpSpPr>
        <p:sp>
          <p:nvSpPr>
            <p:cNvPr id="37901" name="Text Box 4"/>
            <p:cNvSpPr txBox="1">
              <a:spLocks noChangeArrowheads="1"/>
            </p:cNvSpPr>
            <p:nvPr/>
          </p:nvSpPr>
          <p:spPr bwMode="auto">
            <a:xfrm>
              <a:off x="184" y="3000"/>
              <a:ext cx="109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200" b="1"/>
                <a:t>选择要套用格式的区域</a:t>
              </a:r>
            </a:p>
          </p:txBody>
        </p:sp>
        <p:sp>
          <p:nvSpPr>
            <p:cNvPr id="37902" name="Text Box 5"/>
            <p:cNvSpPr txBox="1">
              <a:spLocks noChangeArrowheads="1"/>
            </p:cNvSpPr>
            <p:nvPr/>
          </p:nvSpPr>
          <p:spPr bwMode="auto">
            <a:xfrm>
              <a:off x="1469" y="3090"/>
              <a:ext cx="19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样式组</a:t>
              </a:r>
              <a:r>
                <a:rPr lang="en-US" altLang="zh-CN" b="1"/>
                <a:t>[</a:t>
              </a:r>
              <a:r>
                <a:rPr lang="zh-CN" altLang="en-US" b="1"/>
                <a:t>套用表格格式</a:t>
              </a:r>
              <a:r>
                <a:rPr lang="en-US" altLang="zh-CN" b="1"/>
                <a:t>]</a:t>
              </a:r>
              <a:endParaRPr lang="zh-CN" altLang="en-US" b="1"/>
            </a:p>
          </p:txBody>
        </p:sp>
        <p:sp>
          <p:nvSpPr>
            <p:cNvPr id="37903" name="Text Box 6"/>
            <p:cNvSpPr txBox="1">
              <a:spLocks noChangeArrowheads="1"/>
            </p:cNvSpPr>
            <p:nvPr/>
          </p:nvSpPr>
          <p:spPr bwMode="auto">
            <a:xfrm>
              <a:off x="3686" y="2973"/>
              <a:ext cx="1244"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spcBef>
                  <a:spcPct val="50000"/>
                </a:spcBef>
              </a:pPr>
              <a:r>
                <a:rPr lang="zh-CN" altLang="en-US" sz="2200" b="1"/>
                <a:t>从下拉菜单选择所需格式</a:t>
              </a:r>
              <a:endParaRPr lang="en-US" altLang="zh-CN" sz="2200" b="1"/>
            </a:p>
          </p:txBody>
        </p:sp>
        <p:sp>
          <p:nvSpPr>
            <p:cNvPr id="37904" name="Line 7"/>
            <p:cNvSpPr>
              <a:spLocks noChangeShapeType="1"/>
            </p:cNvSpPr>
            <p:nvPr/>
          </p:nvSpPr>
          <p:spPr bwMode="auto">
            <a:xfrm>
              <a:off x="1228" y="3254"/>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5" name="Line 8"/>
            <p:cNvSpPr>
              <a:spLocks noChangeShapeType="1"/>
            </p:cNvSpPr>
            <p:nvPr/>
          </p:nvSpPr>
          <p:spPr bwMode="auto">
            <a:xfrm>
              <a:off x="3440" y="3261"/>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 name="Text Box 26"/>
          <p:cNvSpPr txBox="1">
            <a:spLocks noChangeArrowheads="1"/>
          </p:cNvSpPr>
          <p:nvPr/>
        </p:nvSpPr>
        <p:spPr bwMode="auto">
          <a:xfrm>
            <a:off x="5456238" y="3309938"/>
            <a:ext cx="3017837" cy="708025"/>
          </a:xfrm>
          <a:prstGeom prst="rect">
            <a:avLst/>
          </a:prstGeom>
          <a:noFill/>
          <a:ln w="38100" cmpd="dbl">
            <a:solidFill>
              <a:srgbClr val="9933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spcBef>
                <a:spcPct val="50000"/>
              </a:spcBef>
            </a:pPr>
            <a:r>
              <a:rPr lang="zh-CN" altLang="en-US" sz="2000" b="1"/>
              <a:t>注意：</a:t>
            </a:r>
            <a:r>
              <a:rPr lang="zh-CN" altLang="en-US" sz="2000" b="1" u="sng">
                <a:solidFill>
                  <a:schemeClr val="hlink"/>
                </a:solidFill>
              </a:rPr>
              <a:t>格式复制时，单元格数据类型属性不可传递</a:t>
            </a:r>
            <a:r>
              <a:rPr lang="zh-CN" altLang="en-US" sz="2000" b="1">
                <a:solidFill>
                  <a:schemeClr val="hlink"/>
                </a:solidFill>
              </a:rPr>
              <a:t>。</a:t>
            </a:r>
          </a:p>
        </p:txBody>
      </p:sp>
      <p:sp>
        <p:nvSpPr>
          <p:cNvPr id="25" name="Line 28"/>
          <p:cNvSpPr>
            <a:spLocks noChangeShapeType="1"/>
          </p:cNvSpPr>
          <p:nvPr/>
        </p:nvSpPr>
        <p:spPr bwMode="auto">
          <a:xfrm flipH="1">
            <a:off x="3944938" y="3559175"/>
            <a:ext cx="1439862" cy="0"/>
          </a:xfrm>
          <a:prstGeom prst="line">
            <a:avLst/>
          </a:prstGeom>
          <a:noFill/>
          <a:ln w="57150">
            <a:solidFill>
              <a:srgbClr val="FF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7" name="AutoShape 3">
            <a:hlinkClick r:id="rId3" action="ppaction://hlinksldjump" highlightClick="1"/>
          </p:cNvPr>
          <p:cNvSpPr>
            <a:spLocks noChangeArrowheads="1"/>
          </p:cNvSpPr>
          <p:nvPr/>
        </p:nvSpPr>
        <p:spPr bwMode="auto">
          <a:xfrm>
            <a:off x="8534400" y="6238875"/>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
        <p:nvSpPr>
          <p:cNvPr id="23" name="Line 25"/>
          <p:cNvSpPr>
            <a:spLocks noChangeShapeType="1"/>
          </p:cNvSpPr>
          <p:nvPr/>
        </p:nvSpPr>
        <p:spPr bwMode="auto">
          <a:xfrm>
            <a:off x="3948626" y="4680721"/>
            <a:ext cx="3606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nodeType="afterGroup">
                            <p:stCondLst>
                              <p:cond delay="0"/>
                            </p:stCondLst>
                            <p:childTnLst>
                              <p:par>
                                <p:cTn id="8" presetID="17" presetClass="entr" presetSubtype="1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p:cTn id="10" dur="500" fill="hold"/>
                                        <p:tgtEl>
                                          <p:spTgt spid="25"/>
                                        </p:tgtEl>
                                        <p:attrNameLst>
                                          <p:attrName>ppt_w</p:attrName>
                                        </p:attrNameLst>
                                      </p:cBhvr>
                                      <p:tavLst>
                                        <p:tav tm="0">
                                          <p:val>
                                            <p:fltVal val="0"/>
                                          </p:val>
                                        </p:tav>
                                        <p:tav tm="100000">
                                          <p:val>
                                            <p:strVal val="#ppt_w"/>
                                          </p:val>
                                        </p:tav>
                                      </p:tavLst>
                                    </p:anim>
                                    <p:anim calcmode="lin" valueType="num">
                                      <p:cBhvr>
                                        <p:cTn id="11"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idx="4294967295"/>
          </p:nvPr>
        </p:nvSpPr>
        <p:spPr/>
        <p:txBody>
          <a:bodyPr/>
          <a:lstStyle/>
          <a:p>
            <a:pPr eaLnBrk="1" hangingPunct="1">
              <a:defRPr/>
            </a:pPr>
            <a:r>
              <a:rPr lang="en-US" altLang="zh-CN" dirty="0" smtClean="0">
                <a:latin typeface="Times New Roman" pitchFamily="18" charset="0"/>
                <a:ea typeface="宋体" pitchFamily="2" charset="-122"/>
              </a:rPr>
              <a:t>Excel 2010 </a:t>
            </a:r>
            <a:r>
              <a:rPr lang="zh-CN" altLang="en-US" dirty="0" smtClean="0">
                <a:latin typeface="Times New Roman" pitchFamily="18" charset="0"/>
                <a:ea typeface="宋体" pitchFamily="2" charset="-122"/>
              </a:rPr>
              <a:t>软件的简述</a:t>
            </a:r>
          </a:p>
        </p:txBody>
      </p:sp>
      <p:sp>
        <p:nvSpPr>
          <p:cNvPr id="229379" name="Rectangle 1027"/>
          <p:cNvSpPr>
            <a:spLocks noGrp="1" noChangeArrowheads="1"/>
          </p:cNvSpPr>
          <p:nvPr>
            <p:ph type="body" sz="half" idx="4294967295"/>
          </p:nvPr>
        </p:nvSpPr>
        <p:spPr>
          <a:xfrm>
            <a:off x="419100" y="1536699"/>
            <a:ext cx="8318500" cy="3226398"/>
          </a:xfrm>
        </p:spPr>
        <p:txBody>
          <a:bodyPr>
            <a:normAutofit/>
          </a:bodyPr>
          <a:lstStyle/>
          <a:p>
            <a:pPr eaLnBrk="1" hangingPunct="1">
              <a:lnSpc>
                <a:spcPct val="90000"/>
              </a:lnSpc>
              <a:defRPr/>
            </a:pPr>
            <a:r>
              <a:rPr lang="en-US" altLang="zh-CN" dirty="0" smtClean="0">
                <a:solidFill>
                  <a:schemeClr val="tx2"/>
                </a:solidFill>
                <a:latin typeface="宋体" pitchFamily="2" charset="-122"/>
                <a:ea typeface="宋体" pitchFamily="2" charset="-122"/>
              </a:rPr>
              <a:t> </a:t>
            </a:r>
            <a:r>
              <a:rPr lang="en-US" altLang="zh-CN" dirty="0" smtClean="0">
                <a:effectLst>
                  <a:outerShdw blurRad="38100" dist="38100" dir="2700000" algn="tl">
                    <a:srgbClr val="C0C0C0"/>
                  </a:outerShdw>
                </a:effectLst>
                <a:latin typeface="宋体" pitchFamily="2" charset="-122"/>
                <a:ea typeface="宋体" pitchFamily="2" charset="-122"/>
              </a:rPr>
              <a:t>Excel</a:t>
            </a:r>
            <a:r>
              <a:rPr lang="zh-CN" altLang="en-US" dirty="0" smtClean="0">
                <a:effectLst>
                  <a:outerShdw blurRad="38100" dist="38100" dir="2700000" algn="tl">
                    <a:srgbClr val="C0C0C0"/>
                  </a:outerShdw>
                </a:effectLst>
                <a:latin typeface="宋体" pitchFamily="2" charset="-122"/>
                <a:ea typeface="宋体" pitchFamily="2" charset="-122"/>
              </a:rPr>
              <a:t>窗口组成及操作</a:t>
            </a:r>
            <a:r>
              <a:rPr lang="en-US" altLang="zh-CN" dirty="0" smtClean="0">
                <a:effectLst>
                  <a:outerShdw blurRad="38100" dist="38100" dir="2700000" algn="tl">
                    <a:srgbClr val="C0C0C0"/>
                  </a:outerShdw>
                </a:effectLst>
                <a:latin typeface="宋体" pitchFamily="2" charset="-122"/>
                <a:ea typeface="宋体" pitchFamily="2" charset="-122"/>
              </a:rPr>
              <a:t>(P117-118)</a:t>
            </a:r>
            <a:endParaRPr lang="zh-CN" altLang="en-US" dirty="0" smtClean="0">
              <a:effectLst>
                <a:outerShdw blurRad="38100" dist="38100" dir="2700000" algn="tl">
                  <a:srgbClr val="C0C0C0"/>
                </a:outerShdw>
              </a:effectLst>
              <a:latin typeface="宋体" pitchFamily="2" charset="-122"/>
              <a:ea typeface="宋体" pitchFamily="2" charset="-122"/>
            </a:endParaRPr>
          </a:p>
          <a:p>
            <a:pPr lvl="1" eaLnBrk="1" hangingPunct="1">
              <a:lnSpc>
                <a:spcPct val="90000"/>
              </a:lnSpc>
              <a:buFontTx/>
              <a:buNone/>
              <a:defRPr/>
            </a:pPr>
            <a:r>
              <a:rPr lang="en-US" altLang="zh-CN" sz="2400" dirty="0" smtClean="0">
                <a:effectLst>
                  <a:outerShdw blurRad="38100" dist="38100" dir="2700000" algn="tl">
                    <a:srgbClr val="C0C0C0"/>
                  </a:outerShdw>
                </a:effectLst>
                <a:latin typeface="宋体" pitchFamily="2" charset="-122"/>
                <a:ea typeface="宋体" pitchFamily="2" charset="-122"/>
              </a:rPr>
              <a:t>1.Excel </a:t>
            </a:r>
            <a:r>
              <a:rPr lang="zh-CN" altLang="en-US" sz="2400" dirty="0" smtClean="0">
                <a:effectLst>
                  <a:outerShdw blurRad="38100" dist="38100" dir="2700000" algn="tl">
                    <a:srgbClr val="C0C0C0"/>
                  </a:outerShdw>
                </a:effectLst>
                <a:latin typeface="宋体" pitchFamily="2" charset="-122"/>
                <a:ea typeface="宋体" pitchFamily="2" charset="-122"/>
              </a:rPr>
              <a:t>窗口</a:t>
            </a:r>
          </a:p>
          <a:p>
            <a:pPr lvl="2" eaLnBrk="1" hangingPunct="1">
              <a:lnSpc>
                <a:spcPct val="90000"/>
              </a:lnSpc>
              <a:defRPr/>
            </a:pPr>
            <a:r>
              <a:rPr lang="zh-CN" altLang="en-US" sz="2000" dirty="0" smtClean="0">
                <a:effectLst>
                  <a:outerShdw blurRad="38100" dist="38100" dir="2700000" algn="tl">
                    <a:srgbClr val="C0C0C0"/>
                  </a:outerShdw>
                </a:effectLst>
                <a:latin typeface="宋体" pitchFamily="2" charset="-122"/>
                <a:ea typeface="宋体" pitchFamily="2" charset="-122"/>
              </a:rPr>
              <a:t>工作簿窗口</a:t>
            </a:r>
          </a:p>
          <a:p>
            <a:pPr lvl="3" eaLnBrk="1" hangingPunct="1">
              <a:lnSpc>
                <a:spcPct val="90000"/>
              </a:lnSpc>
              <a:defRPr/>
            </a:pPr>
            <a:r>
              <a:rPr lang="zh-CN" altLang="en-US" sz="1800" dirty="0" smtClean="0">
                <a:effectLst>
                  <a:outerShdw blurRad="38100" dist="38100" dir="2700000" algn="tl">
                    <a:srgbClr val="C0C0C0"/>
                  </a:outerShdw>
                </a:effectLst>
                <a:latin typeface="宋体" pitchFamily="2" charset="-122"/>
                <a:ea typeface="宋体" pitchFamily="2" charset="-122"/>
              </a:rPr>
              <a:t>标题栏、功能选项卡、工作区</a:t>
            </a:r>
            <a:r>
              <a:rPr lang="zh-CN" altLang="en-US" sz="1800" dirty="0">
                <a:effectLst>
                  <a:outerShdw blurRad="38100" dist="38100" dir="2700000" algn="tl">
                    <a:srgbClr val="C0C0C0"/>
                  </a:outerShdw>
                </a:effectLst>
                <a:latin typeface="宋体" pitchFamily="2" charset="-122"/>
                <a:ea typeface="宋体" pitchFamily="2" charset="-122"/>
              </a:rPr>
              <a:t>、滚动条、列</a:t>
            </a:r>
            <a:r>
              <a:rPr lang="zh-CN" altLang="en-US" sz="1800" dirty="0" smtClean="0">
                <a:effectLst>
                  <a:outerShdw blurRad="38100" dist="38100" dir="2700000" algn="tl">
                    <a:srgbClr val="C0C0C0"/>
                  </a:outerShdw>
                </a:effectLst>
                <a:latin typeface="宋体" pitchFamily="2" charset="-122"/>
                <a:ea typeface="宋体" pitchFamily="2" charset="-122"/>
              </a:rPr>
              <a:t>标、行号、全选按钮、  工作表标签、页面分割线、标签滚动按扭 、拆分框、当前工作簿状态栏</a:t>
            </a:r>
            <a:endParaRPr lang="en-US" altLang="zh-CN" sz="1800" dirty="0" smtClean="0">
              <a:effectLst>
                <a:outerShdw blurRad="38100" dist="38100" dir="2700000" algn="tl">
                  <a:srgbClr val="C0C0C0"/>
                </a:outerShdw>
              </a:effectLst>
              <a:latin typeface="宋体" pitchFamily="2" charset="-122"/>
              <a:ea typeface="宋体" pitchFamily="2" charset="-122"/>
            </a:endParaRPr>
          </a:p>
          <a:p>
            <a:pPr lvl="2" eaLnBrk="1" hangingPunct="1">
              <a:lnSpc>
                <a:spcPct val="90000"/>
              </a:lnSpc>
              <a:defRPr/>
            </a:pPr>
            <a:r>
              <a:rPr lang="zh-CN" altLang="en-US" sz="2000" dirty="0">
                <a:effectLst>
                  <a:outerShdw blurRad="38100" dist="38100" dir="2700000" algn="tl">
                    <a:srgbClr val="C0C0C0"/>
                  </a:outerShdw>
                </a:effectLst>
                <a:latin typeface="宋体" pitchFamily="2" charset="-122"/>
                <a:ea typeface="宋体" pitchFamily="2" charset="-122"/>
              </a:rPr>
              <a:t>程序窗口</a:t>
            </a:r>
          </a:p>
          <a:p>
            <a:pPr lvl="3" eaLnBrk="1" hangingPunct="1">
              <a:lnSpc>
                <a:spcPct val="90000"/>
              </a:lnSpc>
              <a:defRPr/>
            </a:pPr>
            <a:r>
              <a:rPr lang="zh-CN" altLang="en-US" sz="1800" dirty="0">
                <a:effectLst>
                  <a:outerShdw blurRad="38100" dist="38100" dir="2700000" algn="tl">
                    <a:srgbClr val="C0C0C0"/>
                  </a:outerShdw>
                </a:effectLst>
                <a:latin typeface="宋体" pitchFamily="2" charset="-122"/>
                <a:ea typeface="宋体" pitchFamily="2" charset="-122"/>
              </a:rPr>
              <a:t>名称框、编辑栏、编辑区、</a:t>
            </a:r>
            <a:r>
              <a:rPr lang="zh-CN" altLang="en-US" sz="1800" dirty="0" smtClean="0">
                <a:effectLst>
                  <a:outerShdw blurRad="38100" dist="38100" dir="2700000" algn="tl">
                    <a:srgbClr val="C0C0C0"/>
                  </a:outerShdw>
                </a:effectLst>
                <a:latin typeface="Times New Roman" pitchFamily="18" charset="0"/>
                <a:ea typeface="宋体" pitchFamily="2" charset="-122"/>
              </a:rPr>
              <a:t>“</a:t>
            </a:r>
            <a:r>
              <a:rPr lang="zh-CN" altLang="en-US" sz="1800" dirty="0" smtClean="0">
                <a:effectLst>
                  <a:outerShdw blurRad="38100" dist="38100" dir="2700000" algn="tl">
                    <a:srgbClr val="C0C0C0"/>
                  </a:outerShdw>
                </a:effectLst>
                <a:latin typeface="宋体" pitchFamily="2" charset="-122"/>
                <a:ea typeface="宋体" pitchFamily="2" charset="-122"/>
              </a:rPr>
              <a:t>插入函数</a:t>
            </a:r>
            <a:r>
              <a:rPr lang="zh-CN" altLang="en-US" sz="1800" dirty="0" smtClean="0">
                <a:effectLst>
                  <a:outerShdw blurRad="38100" dist="38100" dir="2700000" algn="tl">
                    <a:srgbClr val="C0C0C0"/>
                  </a:outerShdw>
                </a:effectLst>
                <a:latin typeface="Times New Roman" pitchFamily="18" charset="0"/>
                <a:ea typeface="宋体" pitchFamily="2" charset="-122"/>
              </a:rPr>
              <a:t>”</a:t>
            </a:r>
            <a:r>
              <a:rPr lang="zh-CN" altLang="en-US" sz="1800" dirty="0">
                <a:effectLst>
                  <a:outerShdw blurRad="38100" dist="38100" dir="2700000" algn="tl">
                    <a:srgbClr val="C0C0C0"/>
                  </a:outerShdw>
                </a:effectLst>
                <a:latin typeface="宋体" pitchFamily="2" charset="-122"/>
                <a:ea typeface="宋体" pitchFamily="2" charset="-122"/>
              </a:rPr>
              <a:t>按钮、</a:t>
            </a:r>
            <a:r>
              <a:rPr lang="zh-CN" altLang="en-US" sz="1800" dirty="0">
                <a:effectLst>
                  <a:outerShdw blurRad="38100" dist="38100" dir="2700000" algn="tl">
                    <a:srgbClr val="C0C0C0"/>
                  </a:outerShdw>
                </a:effectLst>
                <a:latin typeface="Times New Roman" pitchFamily="18" charset="0"/>
                <a:ea typeface="宋体" pitchFamily="2" charset="-122"/>
              </a:rPr>
              <a:t>“</a:t>
            </a:r>
            <a:r>
              <a:rPr lang="zh-CN" altLang="en-US" sz="1800" dirty="0">
                <a:effectLst>
                  <a:outerShdw blurRad="38100" dist="38100" dir="2700000" algn="tl">
                    <a:srgbClr val="C0C0C0"/>
                  </a:outerShdw>
                </a:effectLst>
                <a:latin typeface="宋体" pitchFamily="2" charset="-122"/>
                <a:ea typeface="宋体" pitchFamily="2" charset="-122"/>
              </a:rPr>
              <a:t>输入公式</a:t>
            </a:r>
            <a:r>
              <a:rPr lang="zh-CN" altLang="en-US" sz="1800" dirty="0">
                <a:effectLst>
                  <a:outerShdw blurRad="38100" dist="38100" dir="2700000" algn="tl">
                    <a:srgbClr val="C0C0C0"/>
                  </a:outerShdw>
                </a:effectLst>
                <a:latin typeface="Times New Roman" pitchFamily="18" charset="0"/>
                <a:ea typeface="宋体" pitchFamily="2" charset="-122"/>
              </a:rPr>
              <a:t>”</a:t>
            </a:r>
            <a:r>
              <a:rPr lang="zh-CN" altLang="en-US" sz="1800" dirty="0">
                <a:effectLst>
                  <a:outerShdw blurRad="38100" dist="38100" dir="2700000" algn="tl">
                    <a:srgbClr val="C0C0C0"/>
                  </a:outerShdw>
                </a:effectLst>
                <a:latin typeface="宋体" pitchFamily="2" charset="-122"/>
                <a:ea typeface="宋体" pitchFamily="2" charset="-122"/>
              </a:rPr>
              <a:t>按钮、</a:t>
            </a:r>
            <a:r>
              <a:rPr lang="zh-CN" altLang="en-US" sz="1800" dirty="0">
                <a:effectLst>
                  <a:outerShdw blurRad="38100" dist="38100" dir="2700000" algn="tl">
                    <a:srgbClr val="C0C0C0"/>
                  </a:outerShdw>
                </a:effectLst>
                <a:latin typeface="Times New Roman" pitchFamily="18" charset="0"/>
                <a:ea typeface="宋体" pitchFamily="2" charset="-122"/>
              </a:rPr>
              <a:t>“</a:t>
            </a:r>
            <a:r>
              <a:rPr lang="zh-CN" altLang="en-US" sz="1800" dirty="0">
                <a:effectLst>
                  <a:outerShdw blurRad="38100" dist="38100" dir="2700000" algn="tl">
                    <a:srgbClr val="C0C0C0"/>
                  </a:outerShdw>
                </a:effectLst>
                <a:latin typeface="宋体" pitchFamily="2" charset="-122"/>
                <a:ea typeface="宋体" pitchFamily="2" charset="-122"/>
              </a:rPr>
              <a:t>取消公式输入</a:t>
            </a:r>
            <a:r>
              <a:rPr lang="zh-CN" altLang="en-US" sz="1800" dirty="0">
                <a:effectLst>
                  <a:outerShdw blurRad="38100" dist="38100" dir="2700000" algn="tl">
                    <a:srgbClr val="C0C0C0"/>
                  </a:outerShdw>
                </a:effectLst>
                <a:latin typeface="Times New Roman" pitchFamily="18" charset="0"/>
                <a:ea typeface="宋体" pitchFamily="2" charset="-122"/>
              </a:rPr>
              <a:t>”</a:t>
            </a:r>
            <a:r>
              <a:rPr lang="zh-CN" altLang="en-US" sz="1800" dirty="0" smtClean="0">
                <a:effectLst>
                  <a:outerShdw blurRad="38100" dist="38100" dir="2700000" algn="tl">
                    <a:srgbClr val="C0C0C0"/>
                  </a:outerShdw>
                </a:effectLst>
                <a:latin typeface="宋体" pitchFamily="2" charset="-122"/>
                <a:ea typeface="宋体" pitchFamily="2" charset="-122"/>
              </a:rPr>
              <a:t>按钮</a:t>
            </a:r>
            <a:endParaRPr lang="en-US" altLang="zh-CN" sz="1800" dirty="0" smtClean="0">
              <a:effectLst>
                <a:outerShdw blurRad="38100" dist="38100" dir="2700000" algn="tl">
                  <a:srgbClr val="C0C0C0"/>
                </a:outerShdw>
              </a:effectLst>
              <a:latin typeface="宋体" pitchFamily="2" charset="-122"/>
              <a:ea typeface="宋体" pitchFamily="2" charset="-122"/>
            </a:endParaRPr>
          </a:p>
          <a:p>
            <a:pPr lvl="3" eaLnBrk="1" hangingPunct="1">
              <a:lnSpc>
                <a:spcPct val="90000"/>
              </a:lnSpc>
              <a:defRPr/>
            </a:pPr>
            <a:endParaRPr lang="en-US" altLang="zh-CN" sz="900" dirty="0" smtClean="0">
              <a:effectLst>
                <a:outerShdw blurRad="38100" dist="38100" dir="2700000" algn="tl">
                  <a:srgbClr val="C0C0C0"/>
                </a:outerShdw>
              </a:effectLst>
              <a:latin typeface="宋体" pitchFamily="2" charset="-122"/>
              <a:ea typeface="宋体" pitchFamily="2" charset="-122"/>
            </a:endParaRPr>
          </a:p>
          <a:p>
            <a:pPr lvl="3" eaLnBrk="1" hangingPunct="1">
              <a:lnSpc>
                <a:spcPct val="90000"/>
              </a:lnSpc>
              <a:defRPr/>
            </a:pPr>
            <a:endParaRPr lang="zh-CN" altLang="en-US" sz="1800" dirty="0">
              <a:effectLst>
                <a:outerShdw blurRad="38100" dist="38100" dir="2700000" algn="tl">
                  <a:srgbClr val="C0C0C0"/>
                </a:outerShdw>
              </a:effectLst>
              <a:latin typeface="宋体" pitchFamily="2" charset="-122"/>
              <a:ea typeface="宋体" pitchFamily="2" charset="-122"/>
            </a:endParaRPr>
          </a:p>
          <a:p>
            <a:pPr lvl="2" eaLnBrk="1" hangingPunct="1">
              <a:lnSpc>
                <a:spcPct val="90000"/>
              </a:lnSpc>
              <a:defRPr/>
            </a:pPr>
            <a:endParaRPr lang="en-US" altLang="zh-CN" sz="2000" dirty="0" smtClean="0">
              <a:effectLst>
                <a:outerShdw blurRad="38100" dist="38100" dir="2700000" algn="tl">
                  <a:srgbClr val="C0C0C0"/>
                </a:outerShdw>
              </a:effectLst>
              <a:latin typeface="宋体" pitchFamily="2" charset="-122"/>
              <a:ea typeface="宋体" pitchFamily="2" charset="-122"/>
            </a:endParaRPr>
          </a:p>
          <a:p>
            <a:pPr lvl="1" eaLnBrk="1" hangingPunct="1">
              <a:lnSpc>
                <a:spcPct val="90000"/>
              </a:lnSpc>
              <a:buFontTx/>
              <a:buNone/>
              <a:defRPr/>
            </a:pPr>
            <a:endParaRPr lang="zh-CN" altLang="en-US" sz="2400" dirty="0" smtClean="0">
              <a:effectLst>
                <a:outerShdw blurRad="38100" dist="38100" dir="2700000" algn="tl">
                  <a:srgbClr val="C0C0C0"/>
                </a:outerShdw>
              </a:effectLst>
              <a:latin typeface="宋体" pitchFamily="2" charset="-122"/>
              <a:ea typeface="宋体" pitchFamily="2" charset="-122"/>
            </a:endParaRPr>
          </a:p>
        </p:txBody>
      </p:sp>
      <p:grpSp>
        <p:nvGrpSpPr>
          <p:cNvPr id="6" name="组合 5"/>
          <p:cNvGrpSpPr/>
          <p:nvPr/>
        </p:nvGrpSpPr>
        <p:grpSpPr>
          <a:xfrm>
            <a:off x="270619" y="4483539"/>
            <a:ext cx="8389286" cy="1744049"/>
            <a:chOff x="270619" y="4483539"/>
            <a:chExt cx="8389286" cy="1744049"/>
          </a:xfrm>
        </p:grpSpPr>
        <p:pic>
          <p:nvPicPr>
            <p:cNvPr id="140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34" y="4483539"/>
              <a:ext cx="8097371" cy="174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线形标注 1 1"/>
            <p:cNvSpPr/>
            <p:nvPr/>
          </p:nvSpPr>
          <p:spPr bwMode="auto">
            <a:xfrm>
              <a:off x="2608728" y="5536825"/>
              <a:ext cx="1385048" cy="396684"/>
            </a:xfrm>
            <a:prstGeom prst="borderCallout1">
              <a:avLst>
                <a:gd name="adj1" fmla="val 51821"/>
                <a:gd name="adj2" fmla="val 98591"/>
                <a:gd name="adj3" fmla="val 23867"/>
                <a:gd name="adj4" fmla="val 13463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编辑区</a:t>
              </a:r>
            </a:p>
          </p:txBody>
        </p:sp>
        <p:sp>
          <p:nvSpPr>
            <p:cNvPr id="3" name="TextBox 2"/>
            <p:cNvSpPr txBox="1"/>
            <p:nvPr/>
          </p:nvSpPr>
          <p:spPr>
            <a:xfrm>
              <a:off x="6091517" y="4524935"/>
              <a:ext cx="1479177" cy="400110"/>
            </a:xfrm>
            <a:prstGeom prst="rect">
              <a:avLst/>
            </a:prstGeom>
            <a:noFill/>
          </p:spPr>
          <p:txBody>
            <a:bodyPr wrap="square" rtlCol="0">
              <a:spAutoFit/>
            </a:bodyPr>
            <a:lstStyle/>
            <a:p>
              <a:r>
                <a:rPr lang="zh-CN" altLang="en-US" sz="2000" b="1" dirty="0" smtClean="0">
                  <a:solidFill>
                    <a:srgbClr val="FF0000"/>
                  </a:solidFill>
                </a:rPr>
                <a:t>编辑栏</a:t>
              </a:r>
              <a:endParaRPr lang="zh-CN" altLang="en-US" sz="2000" b="1" dirty="0">
                <a:solidFill>
                  <a:srgbClr val="FF0000"/>
                </a:solidFill>
              </a:endParaRPr>
            </a:p>
          </p:txBody>
        </p:sp>
        <p:sp>
          <p:nvSpPr>
            <p:cNvPr id="8" name="TextBox 7"/>
            <p:cNvSpPr txBox="1"/>
            <p:nvPr/>
          </p:nvSpPr>
          <p:spPr>
            <a:xfrm>
              <a:off x="270619" y="4522701"/>
              <a:ext cx="1479177" cy="400110"/>
            </a:xfrm>
            <a:prstGeom prst="rect">
              <a:avLst/>
            </a:prstGeom>
            <a:noFill/>
          </p:spPr>
          <p:txBody>
            <a:bodyPr wrap="square" rtlCol="0">
              <a:spAutoFit/>
            </a:bodyPr>
            <a:lstStyle/>
            <a:p>
              <a:r>
                <a:rPr lang="zh-CN" altLang="en-US" sz="2000" b="1" dirty="0">
                  <a:solidFill>
                    <a:srgbClr val="FF0000"/>
                  </a:solidFill>
                </a:rPr>
                <a:t>名称</a:t>
              </a:r>
              <a:r>
                <a:rPr lang="zh-CN" altLang="en-US" sz="2000" b="1" dirty="0" smtClean="0">
                  <a:solidFill>
                    <a:srgbClr val="FF0000"/>
                  </a:solidFill>
                </a:rPr>
                <a:t>栏</a:t>
              </a:r>
              <a:endParaRPr lang="zh-CN" altLang="en-US" sz="2000" b="1" dirty="0">
                <a:solidFill>
                  <a:srgbClr val="FF0000"/>
                </a:solidFill>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idx="4294967295"/>
          </p:nvPr>
        </p:nvSpPr>
        <p:spPr>
          <a:xfrm>
            <a:off x="622300" y="258763"/>
            <a:ext cx="7772400" cy="1143000"/>
          </a:xfrm>
        </p:spPr>
        <p:txBody>
          <a:bodyPr/>
          <a:lstStyle/>
          <a:p>
            <a:pPr eaLnBrk="1" hangingPunct="1">
              <a:defRPr/>
            </a:pPr>
            <a:r>
              <a:rPr lang="en-US" altLang="zh-CN" dirty="0" smtClean="0">
                <a:ea typeface="宋体" pitchFamily="2" charset="-122"/>
              </a:rPr>
              <a:t>§3.4 </a:t>
            </a:r>
            <a:r>
              <a:rPr lang="zh-CN" altLang="en-US" dirty="0" smtClean="0">
                <a:ea typeface="宋体" pitchFamily="2" charset="-122"/>
              </a:rPr>
              <a:t>页面设置和打印</a:t>
            </a:r>
            <a:r>
              <a:rPr lang="zh-CN" altLang="en-US" sz="2800" dirty="0" smtClean="0">
                <a:ea typeface="宋体" pitchFamily="2" charset="-122"/>
              </a:rPr>
              <a:t>（</a:t>
            </a:r>
            <a:r>
              <a:rPr lang="en-US" altLang="zh-CN" sz="2800" dirty="0" smtClean="0">
                <a:ea typeface="宋体" pitchFamily="2" charset="-122"/>
              </a:rPr>
              <a:t>P )</a:t>
            </a:r>
          </a:p>
        </p:txBody>
      </p:sp>
      <p:sp>
        <p:nvSpPr>
          <p:cNvPr id="64515" name="Rectangle 3"/>
          <p:cNvSpPr>
            <a:spLocks noGrp="1" noChangeArrowheads="1"/>
          </p:cNvSpPr>
          <p:nvPr>
            <p:ph type="body" idx="4294967295"/>
          </p:nvPr>
        </p:nvSpPr>
        <p:spPr>
          <a:xfrm>
            <a:off x="849313" y="1387475"/>
            <a:ext cx="7789862" cy="4860925"/>
          </a:xfrm>
        </p:spPr>
        <p:txBody>
          <a:bodyPr/>
          <a:lstStyle/>
          <a:p>
            <a:pPr eaLnBrk="1" hangingPunct="1"/>
            <a:r>
              <a:rPr lang="zh-CN" altLang="en-US" sz="3600" smtClean="0">
                <a:latin typeface="Times New Roman" pitchFamily="18" charset="0"/>
                <a:ea typeface="宋体" pitchFamily="2" charset="-122"/>
              </a:rPr>
              <a:t>打印预览</a:t>
            </a:r>
            <a:endParaRPr lang="en-US" altLang="zh-CN" sz="3600" smtClean="0">
              <a:latin typeface="Times New Roman" pitchFamily="18" charset="0"/>
              <a:ea typeface="宋体" pitchFamily="2" charset="-122"/>
            </a:endParaRPr>
          </a:p>
          <a:p>
            <a:pPr lvl="1" eaLnBrk="1" hangingPunct="1"/>
            <a:r>
              <a:rPr lang="zh-CN" altLang="en-US" smtClean="0">
                <a:latin typeface="Times New Roman" pitchFamily="18" charset="0"/>
                <a:ea typeface="宋体" pitchFamily="2" charset="-122"/>
              </a:rPr>
              <a:t>文件选项卡的“打印”命令，在后台视图的右窗格浏览打印效果</a:t>
            </a:r>
          </a:p>
          <a:p>
            <a:pPr eaLnBrk="1" hangingPunct="1"/>
            <a:r>
              <a:rPr lang="zh-CN" altLang="en-US" sz="3600" smtClean="0">
                <a:latin typeface="宋体" pitchFamily="2" charset="-122"/>
                <a:ea typeface="宋体" pitchFamily="2" charset="-122"/>
                <a:hlinkClick r:id="rId3" action="ppaction://hlinksldjump"/>
              </a:rPr>
              <a:t>设置打印区域和分页</a:t>
            </a:r>
            <a:endParaRPr lang="zh-CN" altLang="en-US" sz="3600" smtClean="0">
              <a:latin typeface="宋体" pitchFamily="2" charset="-122"/>
              <a:ea typeface="宋体" pitchFamily="2" charset="-122"/>
            </a:endParaRPr>
          </a:p>
          <a:p>
            <a:pPr eaLnBrk="1" hangingPunct="1"/>
            <a:r>
              <a:rPr lang="zh-CN" altLang="en-US" sz="3600" smtClean="0">
                <a:latin typeface="宋体" pitchFamily="2" charset="-122"/>
                <a:ea typeface="宋体" pitchFamily="2" charset="-122"/>
                <a:hlinkClick r:id="rId4" action="ppaction://hlinksldjump"/>
              </a:rPr>
              <a:t>页面设置</a:t>
            </a:r>
            <a:endParaRPr lang="zh-CN" altLang="en-US" sz="3600" smtClean="0">
              <a:latin typeface="宋体" pitchFamily="2" charset="-122"/>
              <a:ea typeface="宋体" pitchFamily="2" charset="-122"/>
            </a:endParaRPr>
          </a:p>
          <a:p>
            <a:pPr eaLnBrk="1" hangingPunct="1"/>
            <a:r>
              <a:rPr lang="zh-CN" altLang="en-US" sz="3600" smtClean="0">
                <a:latin typeface="宋体" pitchFamily="2" charset="-122"/>
                <a:ea typeface="宋体" pitchFamily="2" charset="-122"/>
              </a:rPr>
              <a:t>打印</a:t>
            </a:r>
            <a:endParaRPr lang="en-US" altLang="zh-CN" sz="3600" smtClean="0">
              <a:latin typeface="宋体" pitchFamily="2" charset="-122"/>
              <a:ea typeface="宋体" pitchFamily="2" charset="-122"/>
            </a:endParaRPr>
          </a:p>
          <a:p>
            <a:pPr lvl="1" eaLnBrk="1" hangingPunct="1"/>
            <a:r>
              <a:rPr lang="zh-CN" altLang="en-US" smtClean="0">
                <a:latin typeface="Times New Roman" pitchFamily="18" charset="0"/>
                <a:ea typeface="宋体" pitchFamily="2" charset="-122"/>
              </a:rPr>
              <a:t>文件选项卡的“打印”命令，在后台视图的左窗格</a:t>
            </a:r>
            <a:r>
              <a:rPr lang="zh-CN" altLang="en-US" smtClean="0">
                <a:latin typeface="宋体" pitchFamily="2" charset="-122"/>
                <a:ea typeface="宋体" pitchFamily="2" charset="-122"/>
              </a:rPr>
              <a:t>设置选项→单击</a:t>
            </a:r>
            <a:r>
              <a:rPr lang="en-US" altLang="zh-CN" smtClean="0">
                <a:latin typeface="宋体" pitchFamily="2" charset="-122"/>
                <a:ea typeface="宋体" pitchFamily="2" charset="-122"/>
              </a:rPr>
              <a:t>[</a:t>
            </a:r>
            <a:r>
              <a:rPr lang="zh-CN" altLang="en-US" smtClean="0">
                <a:latin typeface="宋体" pitchFamily="2" charset="-122"/>
                <a:ea typeface="宋体" pitchFamily="2" charset="-122"/>
              </a:rPr>
              <a:t>打印</a:t>
            </a:r>
            <a:r>
              <a:rPr lang="en-US" altLang="zh-CN" smtClean="0">
                <a:latin typeface="宋体" pitchFamily="2" charset="-122"/>
                <a:ea typeface="宋体" pitchFamily="2" charset="-122"/>
              </a:rPr>
              <a:t>]</a:t>
            </a:r>
          </a:p>
        </p:txBody>
      </p:sp>
      <p:sp>
        <p:nvSpPr>
          <p:cNvPr id="64516" name="AutoShape 4">
            <a:hlinkClick r:id="rId5" action="ppaction://hlinksldjump" highlightClick="1"/>
          </p:cNvPr>
          <p:cNvSpPr>
            <a:spLocks noChangeArrowheads="1"/>
          </p:cNvSpPr>
          <p:nvPr/>
        </p:nvSpPr>
        <p:spPr bwMode="auto">
          <a:xfrm>
            <a:off x="7467600" y="6248400"/>
            <a:ext cx="685800" cy="609600"/>
          </a:xfrm>
          <a:prstGeom prst="actionButtonBeginning">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7453226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1026"/>
          <p:cNvSpPr>
            <a:spLocks noGrp="1" noChangeArrowheads="1"/>
          </p:cNvSpPr>
          <p:nvPr>
            <p:ph type="title" idx="4294967295"/>
          </p:nvPr>
        </p:nvSpPr>
        <p:spPr>
          <a:xfrm>
            <a:off x="660400" y="304800"/>
            <a:ext cx="7772400" cy="762000"/>
          </a:xfrm>
        </p:spPr>
        <p:txBody>
          <a:bodyPr/>
          <a:lstStyle/>
          <a:p>
            <a:pPr eaLnBrk="1" hangingPunct="1">
              <a:defRPr/>
            </a:pPr>
            <a:r>
              <a:rPr lang="zh-CN" altLang="en-US" sz="3600" i="1" dirty="0" smtClean="0">
                <a:ea typeface="宋体" pitchFamily="2" charset="-122"/>
              </a:rPr>
              <a:t>一、设置打印区域和分页</a:t>
            </a:r>
          </a:p>
        </p:txBody>
      </p:sp>
      <p:sp>
        <p:nvSpPr>
          <p:cNvPr id="71683" name="Rectangle 1027"/>
          <p:cNvSpPr>
            <a:spLocks noGrp="1" noChangeArrowheads="1"/>
          </p:cNvSpPr>
          <p:nvPr>
            <p:ph type="body" idx="4294967295"/>
          </p:nvPr>
        </p:nvSpPr>
        <p:spPr>
          <a:xfrm>
            <a:off x="514064" y="1186194"/>
            <a:ext cx="8302388" cy="5097462"/>
          </a:xfrm>
        </p:spPr>
        <p:txBody>
          <a:bodyPr>
            <a:normAutofit/>
          </a:bodyPr>
          <a:lstStyle/>
          <a:p>
            <a:pPr eaLnBrk="1" hangingPunct="1">
              <a:buFont typeface="Wingdings" pitchFamily="2" charset="2"/>
              <a:buNone/>
              <a:defRPr/>
            </a:pPr>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设置打印区域</a:t>
            </a:r>
          </a:p>
          <a:p>
            <a:pPr marL="457200" lvl="1" indent="0" eaLnBrk="1" hangingPunct="1">
              <a:buNone/>
              <a:defRPr/>
            </a:pPr>
            <a:r>
              <a:rPr lang="zh-CN" altLang="en-US" sz="2400" dirty="0" smtClean="0">
                <a:latin typeface="宋体" pitchFamily="2" charset="-122"/>
                <a:ea typeface="宋体" pitchFamily="2" charset="-122"/>
              </a:rPr>
              <a:t>页面布局选项卡“页面设置”组</a:t>
            </a:r>
          </a:p>
        </p:txBody>
      </p:sp>
      <p:sp>
        <p:nvSpPr>
          <p:cNvPr id="65540" name="AutoShape 1028">
            <a:hlinkClick r:id="" action="ppaction://noaction"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pic>
        <p:nvPicPr>
          <p:cNvPr id="5" name="Picture 4" descr="04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8133" y="2189079"/>
            <a:ext cx="6119813"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a:spLocks noChangeArrowheads="1"/>
          </p:cNvSpPr>
          <p:nvPr/>
        </p:nvSpPr>
        <p:spPr bwMode="auto">
          <a:xfrm>
            <a:off x="2943533" y="2836779"/>
            <a:ext cx="3240088" cy="360363"/>
          </a:xfrm>
          <a:prstGeom prst="ellipse">
            <a:avLst/>
          </a:prstGeom>
          <a:solidFill>
            <a:schemeClr val="bg1">
              <a:alpha val="0"/>
            </a:schemeClr>
          </a:solidFill>
          <a:ln w="25400">
            <a:solidFill>
              <a:srgbClr val="FF0000"/>
            </a:solidFill>
            <a:round/>
            <a:headEnd/>
            <a:tailEnd/>
          </a:ln>
        </p:spPr>
        <p:txBody>
          <a:bodyPr wrap="none" anchor="ctr"/>
          <a:lstStyle/>
          <a:p>
            <a:endParaRPr lang="zh-CN" altLang="en-US"/>
          </a:p>
        </p:txBody>
      </p:sp>
      <p:sp>
        <p:nvSpPr>
          <p:cNvPr id="7" name="Oval 6"/>
          <p:cNvSpPr>
            <a:spLocks noChangeArrowheads="1"/>
          </p:cNvSpPr>
          <p:nvPr/>
        </p:nvSpPr>
        <p:spPr bwMode="auto">
          <a:xfrm>
            <a:off x="3448358" y="3340017"/>
            <a:ext cx="2808288" cy="504825"/>
          </a:xfrm>
          <a:prstGeom prst="ellipse">
            <a:avLst/>
          </a:prstGeom>
          <a:solidFill>
            <a:schemeClr val="bg1">
              <a:alpha val="0"/>
            </a:schemeClr>
          </a:solidFill>
          <a:ln w="25400">
            <a:solidFill>
              <a:srgbClr val="FF0000"/>
            </a:solidFill>
            <a:round/>
            <a:headEnd/>
            <a:tailEnd/>
          </a:ln>
        </p:spPr>
        <p:txBody>
          <a:bodyPr wrap="none" anchor="ctr"/>
          <a:lstStyle/>
          <a:p>
            <a:endParaRPr lang="zh-CN" altLang="en-US"/>
          </a:p>
        </p:txBody>
      </p:sp>
      <p:sp>
        <p:nvSpPr>
          <p:cNvPr id="8" name="AutoShape 7"/>
          <p:cNvSpPr>
            <a:spLocks noChangeArrowheads="1"/>
          </p:cNvSpPr>
          <p:nvPr/>
        </p:nvSpPr>
        <p:spPr bwMode="auto">
          <a:xfrm>
            <a:off x="171758" y="2620879"/>
            <a:ext cx="1476375" cy="1547812"/>
          </a:xfrm>
          <a:prstGeom prst="wedgeEllipseCallout">
            <a:avLst>
              <a:gd name="adj1" fmla="val 156079"/>
              <a:gd name="adj2" fmla="val -26278"/>
            </a:avLst>
          </a:prstGeom>
          <a:solidFill>
            <a:srgbClr val="FFCC00"/>
          </a:solidFill>
          <a:ln w="9525">
            <a:solidFill>
              <a:schemeClr val="tx1"/>
            </a:solidFill>
            <a:miter lim="800000"/>
            <a:headEnd/>
            <a:tailEnd/>
          </a:ln>
        </p:spPr>
        <p:txBody>
          <a:bodyPr/>
          <a:lstStyle/>
          <a:p>
            <a:pPr algn="ctr"/>
            <a:r>
              <a:rPr lang="zh-CN" altLang="en-US" sz="2000" b="1">
                <a:latin typeface="Arial" charset="0"/>
                <a:ea typeface="楷体_GB2312" pitchFamily="49" charset="-122"/>
              </a:rPr>
              <a:t>打印局部工作表区域选择</a:t>
            </a:r>
          </a:p>
        </p:txBody>
      </p:sp>
      <p:sp>
        <p:nvSpPr>
          <p:cNvPr id="9" name="AutoShape 8"/>
          <p:cNvSpPr>
            <a:spLocks noChangeArrowheads="1"/>
          </p:cNvSpPr>
          <p:nvPr/>
        </p:nvSpPr>
        <p:spPr bwMode="auto">
          <a:xfrm>
            <a:off x="5680384" y="4565567"/>
            <a:ext cx="3021226" cy="1582737"/>
          </a:xfrm>
          <a:prstGeom prst="wedgeEllipseCallout">
            <a:avLst>
              <a:gd name="adj1" fmla="val -38983"/>
              <a:gd name="adj2" fmla="val -102591"/>
            </a:avLst>
          </a:prstGeom>
          <a:solidFill>
            <a:srgbClr val="FFCC00"/>
          </a:solidFill>
          <a:ln w="9525">
            <a:solidFill>
              <a:schemeClr val="tx1"/>
            </a:solidFill>
            <a:miter lim="800000"/>
            <a:headEnd/>
            <a:tailEnd/>
          </a:ln>
        </p:spPr>
        <p:txBody>
          <a:bodyPr/>
          <a:lstStyle/>
          <a:p>
            <a:r>
              <a:rPr lang="zh-CN" altLang="en-US" sz="2000" b="1" dirty="0"/>
              <a:t>打印时每页的顶部</a:t>
            </a:r>
            <a:r>
              <a:rPr lang="zh-CN" altLang="en-US" sz="2000" b="1" dirty="0" smtClean="0"/>
              <a:t>行或列都需出现的内容，通常用于表头的显示</a:t>
            </a:r>
            <a:endParaRPr lang="zh-CN" altLang="en-US" sz="2000" b="1" dirty="0">
              <a:latin typeface="Arial" charset="0"/>
              <a:ea typeface="楷体_GB2312" pitchFamily="49" charset="-122"/>
            </a:endParaRPr>
          </a:p>
        </p:txBody>
      </p:sp>
    </p:spTree>
    <p:extLst>
      <p:ext uri="{BB962C8B-B14F-4D97-AF65-F5344CB8AC3E}">
        <p14:creationId xmlns:p14="http://schemas.microsoft.com/office/powerpoint/2010/main" val="789771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1026"/>
          <p:cNvSpPr>
            <a:spLocks noGrp="1" noChangeArrowheads="1"/>
          </p:cNvSpPr>
          <p:nvPr>
            <p:ph type="title" idx="4294967295"/>
          </p:nvPr>
        </p:nvSpPr>
        <p:spPr>
          <a:xfrm>
            <a:off x="660400" y="304800"/>
            <a:ext cx="7772400" cy="762000"/>
          </a:xfrm>
        </p:spPr>
        <p:txBody>
          <a:bodyPr/>
          <a:lstStyle/>
          <a:p>
            <a:pPr eaLnBrk="1" hangingPunct="1">
              <a:defRPr/>
            </a:pPr>
            <a:r>
              <a:rPr lang="zh-CN" altLang="en-US" sz="3600" i="1" dirty="0" smtClean="0">
                <a:ea typeface="宋体" pitchFamily="2" charset="-122"/>
              </a:rPr>
              <a:t>一、设置打印区域和分页</a:t>
            </a:r>
          </a:p>
        </p:txBody>
      </p:sp>
      <p:sp>
        <p:nvSpPr>
          <p:cNvPr id="71683" name="Rectangle 1027"/>
          <p:cNvSpPr>
            <a:spLocks noGrp="1" noChangeArrowheads="1"/>
          </p:cNvSpPr>
          <p:nvPr>
            <p:ph type="body" idx="4294967295"/>
          </p:nvPr>
        </p:nvSpPr>
        <p:spPr>
          <a:xfrm>
            <a:off x="609600" y="1227138"/>
            <a:ext cx="7772400" cy="5097462"/>
          </a:xfrm>
        </p:spPr>
        <p:txBody>
          <a:bodyPr>
            <a:normAutofit/>
          </a:bodyPr>
          <a:lstStyle/>
          <a:p>
            <a:pPr eaLnBrk="1" hangingPunct="1">
              <a:buFont typeface="Wingdings" pitchFamily="2" charset="2"/>
              <a:buNone/>
              <a:defRPr/>
            </a:pPr>
            <a:r>
              <a:rPr lang="en-US" altLang="zh-CN" sz="2800" dirty="0" smtClean="0">
                <a:latin typeface="宋体" pitchFamily="2" charset="-122"/>
                <a:ea typeface="宋体" pitchFamily="2" charset="-122"/>
              </a:rPr>
              <a:t>2.</a:t>
            </a:r>
            <a:r>
              <a:rPr lang="zh-CN" altLang="en-US" sz="2800" dirty="0" smtClean="0">
                <a:latin typeface="宋体" pitchFamily="2" charset="-122"/>
                <a:ea typeface="宋体" pitchFamily="2" charset="-122"/>
              </a:rPr>
              <a:t>取消打印区域：</a:t>
            </a:r>
          </a:p>
          <a:p>
            <a:pPr lvl="1" eaLnBrk="1" hangingPunct="1">
              <a:defRPr/>
            </a:pPr>
            <a:r>
              <a:rPr lang="zh-CN" altLang="en-US" sz="2400" dirty="0" smtClean="0">
                <a:latin typeface="宋体" pitchFamily="2" charset="-122"/>
                <a:ea typeface="宋体" pitchFamily="2" charset="-122"/>
              </a:rPr>
              <a:t>页面布局选项卡“页面设置”组的</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打印区域</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→从下拉菜单选择“取消打印区域”命令</a:t>
            </a:r>
          </a:p>
          <a:p>
            <a:pPr eaLnBrk="1" hangingPunct="1">
              <a:buFont typeface="Wingdings" pitchFamily="2" charset="2"/>
              <a:buNone/>
              <a:defRPr/>
            </a:pPr>
            <a:r>
              <a:rPr lang="en-US" altLang="zh-CN" sz="2800" dirty="0" smtClean="0">
                <a:latin typeface="宋体" pitchFamily="2" charset="-122"/>
                <a:ea typeface="宋体" pitchFamily="2" charset="-122"/>
              </a:rPr>
              <a:t>3. </a:t>
            </a:r>
            <a:r>
              <a:rPr lang="zh-CN" altLang="en-US" sz="2800" dirty="0" smtClean="0">
                <a:latin typeface="宋体" pitchFamily="2" charset="-122"/>
                <a:ea typeface="宋体" pitchFamily="2" charset="-122"/>
              </a:rPr>
              <a:t>分页</a:t>
            </a:r>
          </a:p>
          <a:p>
            <a:pPr lvl="1" eaLnBrk="1" hangingPunct="1">
              <a:defRPr/>
            </a:pPr>
            <a:r>
              <a:rPr lang="zh-CN" altLang="en-US" sz="2400" dirty="0" smtClean="0">
                <a:latin typeface="宋体" pitchFamily="2" charset="-122"/>
                <a:ea typeface="宋体" pitchFamily="2" charset="-122"/>
              </a:rPr>
              <a:t>选定要分页的行、列或单元格→页面布局选项卡“页面设置”组的</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分隔符</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 →从下拉菜单选择“插入分页符”命令</a:t>
            </a:r>
          </a:p>
          <a:p>
            <a:pPr eaLnBrk="1" hangingPunct="1">
              <a:buFont typeface="Wingdings" pitchFamily="2" charset="2"/>
              <a:buNone/>
              <a:defRPr/>
            </a:pPr>
            <a:r>
              <a:rPr lang="en-US" altLang="zh-CN" sz="2800" dirty="0" smtClean="0">
                <a:latin typeface="宋体" pitchFamily="2" charset="-122"/>
                <a:ea typeface="宋体" pitchFamily="2" charset="-122"/>
              </a:rPr>
              <a:t>4. </a:t>
            </a:r>
            <a:r>
              <a:rPr lang="zh-CN" altLang="en-US" sz="2800" dirty="0" smtClean="0">
                <a:latin typeface="宋体" pitchFamily="2" charset="-122"/>
                <a:ea typeface="宋体" pitchFamily="2" charset="-122"/>
              </a:rPr>
              <a:t>取消分页符：</a:t>
            </a:r>
          </a:p>
          <a:p>
            <a:pPr lvl="1" eaLnBrk="1" hangingPunct="1">
              <a:defRPr/>
            </a:pPr>
            <a:r>
              <a:rPr lang="zh-CN" altLang="en-US" sz="2400" dirty="0" smtClean="0">
                <a:latin typeface="宋体" pitchFamily="2" charset="-122"/>
                <a:ea typeface="宋体" pitchFamily="2" charset="-122"/>
              </a:rPr>
              <a:t> 选定有分页符的边界→页面布局选项卡“页面设置”组的</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分隔符</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 →从下拉菜单选择“删除分页符”命令</a:t>
            </a:r>
          </a:p>
        </p:txBody>
      </p:sp>
      <p:sp>
        <p:nvSpPr>
          <p:cNvPr id="65540" name="AutoShape 1028">
            <a:hlinkClick r:id="" action="ppaction://noaction"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1303356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026"/>
          <p:cNvSpPr>
            <a:spLocks noGrp="1" noChangeArrowheads="1"/>
          </p:cNvSpPr>
          <p:nvPr>
            <p:ph type="title" idx="4294967295"/>
          </p:nvPr>
        </p:nvSpPr>
        <p:spPr>
          <a:xfrm>
            <a:off x="660400" y="304800"/>
            <a:ext cx="7772400" cy="762000"/>
          </a:xfrm>
        </p:spPr>
        <p:txBody>
          <a:bodyPr/>
          <a:lstStyle/>
          <a:p>
            <a:pPr eaLnBrk="1" hangingPunct="1">
              <a:defRPr/>
            </a:pPr>
            <a:r>
              <a:rPr lang="zh-CN" altLang="en-US" sz="3600" i="1" dirty="0" smtClean="0">
                <a:ea typeface="宋体" pitchFamily="2" charset="-122"/>
              </a:rPr>
              <a:t>二、页面设置</a:t>
            </a:r>
          </a:p>
        </p:txBody>
      </p:sp>
      <p:sp>
        <p:nvSpPr>
          <p:cNvPr id="66563" name="Rectangle 1027"/>
          <p:cNvSpPr>
            <a:spLocks noGrp="1" noChangeArrowheads="1"/>
          </p:cNvSpPr>
          <p:nvPr>
            <p:ph type="body" idx="4294967295"/>
          </p:nvPr>
        </p:nvSpPr>
        <p:spPr>
          <a:xfrm>
            <a:off x="685800" y="1371600"/>
            <a:ext cx="7620000" cy="4876800"/>
          </a:xfrm>
        </p:spPr>
        <p:txBody>
          <a:bodyPr/>
          <a:lstStyle/>
          <a:p>
            <a:pPr eaLnBrk="1" hangingPunct="1">
              <a:lnSpc>
                <a:spcPct val="90000"/>
              </a:lnSpc>
            </a:pPr>
            <a:r>
              <a:rPr lang="zh-CN" altLang="en-US" sz="2800" dirty="0" smtClean="0">
                <a:latin typeface="Times New Roman" pitchFamily="18" charset="0"/>
                <a:ea typeface="宋体" pitchFamily="2" charset="-122"/>
              </a:rPr>
              <a:t>页面布局选项卡“页面设置”组的</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对话框启动器</a:t>
            </a:r>
            <a:r>
              <a:rPr lang="en-US" altLang="zh-CN" sz="2800" dirty="0" smtClean="0">
                <a:latin typeface="Times New Roman" pitchFamily="18" charset="0"/>
                <a:ea typeface="宋体" pitchFamily="2" charset="-122"/>
              </a:rPr>
              <a:t>]</a:t>
            </a:r>
            <a:r>
              <a:rPr lang="zh-CN" altLang="en-US" sz="2800" dirty="0" smtClean="0">
                <a:latin typeface="Times New Roman" pitchFamily="18" charset="0"/>
                <a:ea typeface="宋体" pitchFamily="2" charset="-122"/>
              </a:rPr>
              <a:t>→在“页面设置”对话框内设置：</a:t>
            </a:r>
            <a:endParaRPr lang="en-US" altLang="zh-CN" sz="2800" dirty="0" smtClean="0">
              <a:latin typeface="Times New Roman" pitchFamily="18" charset="0"/>
              <a:ea typeface="宋体" pitchFamily="2" charset="-122"/>
            </a:endParaRPr>
          </a:p>
          <a:p>
            <a:pPr lvl="1" eaLnBrk="1" hangingPunct="1">
              <a:lnSpc>
                <a:spcPct val="90000"/>
              </a:lnSpc>
            </a:pPr>
            <a:r>
              <a:rPr lang="zh-CN" altLang="en-US" sz="2400" dirty="0" smtClean="0">
                <a:latin typeface="Times New Roman" pitchFamily="18" charset="0"/>
                <a:ea typeface="宋体" pitchFamily="2" charset="-122"/>
              </a:rPr>
              <a:t>页面</a:t>
            </a:r>
          </a:p>
          <a:p>
            <a:pPr lvl="2" eaLnBrk="1" hangingPunct="1">
              <a:lnSpc>
                <a:spcPct val="90000"/>
              </a:lnSpc>
            </a:pPr>
            <a:r>
              <a:rPr lang="zh-CN" altLang="en-US" sz="2000" dirty="0" smtClean="0">
                <a:latin typeface="Times New Roman" pitchFamily="18" charset="0"/>
                <a:ea typeface="宋体" pitchFamily="2" charset="-122"/>
              </a:rPr>
              <a:t>方向、缩放、纸张大小、打印质量、起始页</a:t>
            </a:r>
          </a:p>
          <a:p>
            <a:pPr lvl="1" eaLnBrk="1" hangingPunct="1">
              <a:lnSpc>
                <a:spcPct val="90000"/>
              </a:lnSpc>
            </a:pPr>
            <a:r>
              <a:rPr lang="zh-CN" altLang="en-US" sz="2400" dirty="0" smtClean="0">
                <a:latin typeface="Times New Roman" pitchFamily="18" charset="0"/>
                <a:ea typeface="宋体" pitchFamily="2" charset="-122"/>
              </a:rPr>
              <a:t>页边距</a:t>
            </a:r>
          </a:p>
          <a:p>
            <a:pPr lvl="2" eaLnBrk="1" hangingPunct="1">
              <a:lnSpc>
                <a:spcPct val="90000"/>
              </a:lnSpc>
            </a:pPr>
            <a:r>
              <a:rPr lang="en-US" altLang="zh-CN" sz="2000" dirty="0" smtClean="0">
                <a:latin typeface="Times New Roman" pitchFamily="18" charset="0"/>
                <a:ea typeface="宋体" pitchFamily="2" charset="-122"/>
              </a:rPr>
              <a:t>1)“</a:t>
            </a:r>
            <a:r>
              <a:rPr lang="zh-CN" altLang="en-US" sz="2000" dirty="0" smtClean="0">
                <a:latin typeface="Times New Roman" pitchFamily="18" charset="0"/>
                <a:ea typeface="宋体" pitchFamily="2" charset="-122"/>
              </a:rPr>
              <a:t>上”、“下”、“左”、“右”页边距的调整</a:t>
            </a:r>
          </a:p>
          <a:p>
            <a:pPr lvl="2" eaLnBrk="1" hangingPunct="1">
              <a:lnSpc>
                <a:spcPct val="90000"/>
              </a:lnSpc>
            </a:pPr>
            <a:r>
              <a:rPr lang="en-US" altLang="zh-CN" sz="2000" dirty="0" smtClean="0">
                <a:latin typeface="Times New Roman" pitchFamily="18" charset="0"/>
                <a:ea typeface="宋体" pitchFamily="2" charset="-122"/>
              </a:rPr>
              <a:t>2)“</a:t>
            </a:r>
            <a:r>
              <a:rPr lang="zh-CN" altLang="en-US" sz="2000" dirty="0" smtClean="0">
                <a:latin typeface="Times New Roman" pitchFamily="18" charset="0"/>
                <a:ea typeface="宋体" pitchFamily="2" charset="-122"/>
              </a:rPr>
              <a:t>页眉”、“页脚”到页边的距离。</a:t>
            </a:r>
          </a:p>
          <a:p>
            <a:pPr lvl="1" eaLnBrk="1" hangingPunct="1">
              <a:lnSpc>
                <a:spcPct val="90000"/>
              </a:lnSpc>
            </a:pPr>
            <a:r>
              <a:rPr lang="zh-CN" altLang="en-US" sz="2400" dirty="0" smtClean="0">
                <a:latin typeface="Times New Roman" pitchFamily="18" charset="0"/>
                <a:ea typeface="宋体" pitchFamily="2" charset="-122"/>
              </a:rPr>
              <a:t>页眉和页脚</a:t>
            </a:r>
          </a:p>
          <a:p>
            <a:pPr lvl="2" eaLnBrk="1" hangingPunct="1">
              <a:lnSpc>
                <a:spcPct val="90000"/>
              </a:lnSpc>
            </a:pPr>
            <a:r>
              <a:rPr lang="zh-CN" altLang="en-US" sz="2000" dirty="0" smtClean="0">
                <a:latin typeface="Times New Roman" pitchFamily="18" charset="0"/>
                <a:ea typeface="宋体" pitchFamily="2" charset="-122"/>
              </a:rPr>
              <a:t>内容的输入、格式的设置（注意与</a:t>
            </a:r>
            <a:r>
              <a:rPr lang="en-US" altLang="zh-CN" sz="2000" dirty="0" smtClean="0">
                <a:latin typeface="Times New Roman" pitchFamily="18" charset="0"/>
                <a:ea typeface="宋体" pitchFamily="2" charset="-122"/>
              </a:rPr>
              <a:t>Word</a:t>
            </a:r>
            <a:r>
              <a:rPr lang="zh-CN" altLang="en-US" sz="2000" dirty="0" smtClean="0">
                <a:latin typeface="Times New Roman" pitchFamily="18" charset="0"/>
                <a:ea typeface="宋体" pitchFamily="2" charset="-122"/>
              </a:rPr>
              <a:t>的区别）</a:t>
            </a:r>
          </a:p>
        </p:txBody>
      </p:sp>
      <p:sp>
        <p:nvSpPr>
          <p:cNvPr id="66564" name="AutoShape 1028">
            <a:hlinkClick r:id="" action="ppaction://noaction"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168164055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title" idx="4294967295"/>
          </p:nvPr>
        </p:nvSpPr>
        <p:spPr>
          <a:xfrm>
            <a:off x="673100" y="228600"/>
            <a:ext cx="7848600" cy="736600"/>
          </a:xfrm>
        </p:spPr>
        <p:txBody>
          <a:bodyPr/>
          <a:lstStyle/>
          <a:p>
            <a:pPr eaLnBrk="1" hangingPunct="1">
              <a:defRPr/>
            </a:pPr>
            <a:r>
              <a:rPr lang="en-US" altLang="zh-CN" dirty="0" smtClean="0">
                <a:ea typeface="宋体" pitchFamily="2" charset="-122"/>
              </a:rPr>
              <a:t>§3.5  </a:t>
            </a:r>
            <a:r>
              <a:rPr lang="zh-CN" altLang="en-US" dirty="0" smtClean="0">
                <a:ea typeface="宋体" pitchFamily="2" charset="-122"/>
              </a:rPr>
              <a:t>数据管理和分析</a:t>
            </a:r>
            <a:r>
              <a:rPr lang="en-US" altLang="zh-CN" sz="3200" dirty="0" smtClean="0">
                <a:ea typeface="宋体" pitchFamily="2" charset="-122"/>
              </a:rPr>
              <a:t>(P129-142)</a:t>
            </a:r>
          </a:p>
        </p:txBody>
      </p:sp>
      <p:sp>
        <p:nvSpPr>
          <p:cNvPr id="39939" name="Rectangle 5"/>
          <p:cNvSpPr>
            <a:spLocks noGrp="1" noChangeArrowheads="1"/>
          </p:cNvSpPr>
          <p:nvPr>
            <p:ph type="body" idx="4294967295"/>
          </p:nvPr>
        </p:nvSpPr>
        <p:spPr>
          <a:xfrm>
            <a:off x="704850" y="1210720"/>
            <a:ext cx="7778750" cy="5270500"/>
          </a:xfrm>
        </p:spPr>
        <p:txBody>
          <a:bodyPr/>
          <a:lstStyle/>
          <a:p>
            <a:pPr eaLnBrk="1" hangingPunct="1"/>
            <a:r>
              <a:rPr lang="zh-CN" altLang="en-US" dirty="0" smtClean="0">
                <a:latin typeface="Times New Roman" pitchFamily="18" charset="0"/>
                <a:ea typeface="宋体" pitchFamily="2" charset="-122"/>
              </a:rPr>
              <a:t>使用公式和函数</a:t>
            </a:r>
            <a:endParaRPr lang="en-US" altLang="zh-CN"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数据列表与记录单</a:t>
            </a:r>
            <a:endParaRPr lang="en-US" altLang="zh-CN" dirty="0" smtClean="0">
              <a:latin typeface="Times New Roman" pitchFamily="18" charset="0"/>
              <a:ea typeface="宋体" pitchFamily="2" charset="-122"/>
              <a:hlinkClick r:id="rId3" action="ppaction://hlinksldjump"/>
            </a:endParaRPr>
          </a:p>
          <a:p>
            <a:pPr eaLnBrk="1" hangingPunct="1"/>
            <a:r>
              <a:rPr lang="zh-CN" altLang="en-US" dirty="0" smtClean="0">
                <a:latin typeface="Times New Roman" pitchFamily="18" charset="0"/>
                <a:ea typeface="宋体" pitchFamily="2" charset="-122"/>
                <a:hlinkClick r:id="rId3" action="ppaction://hlinksldjump"/>
              </a:rPr>
              <a:t>数据排序</a:t>
            </a:r>
            <a:r>
              <a:rPr lang="zh-CN" altLang="en-US" dirty="0" smtClean="0">
                <a:latin typeface="Times New Roman" pitchFamily="18" charset="0"/>
                <a:ea typeface="宋体" pitchFamily="2" charset="-122"/>
              </a:rPr>
              <a:t>、</a:t>
            </a:r>
            <a:r>
              <a:rPr lang="zh-CN" altLang="en-US" dirty="0" smtClean="0">
                <a:latin typeface="Times New Roman" pitchFamily="18" charset="0"/>
                <a:ea typeface="宋体" pitchFamily="2" charset="-122"/>
                <a:hlinkClick r:id="rId4" action="ppaction://hlinksldjump"/>
              </a:rPr>
              <a:t>数据筛选</a:t>
            </a:r>
            <a:r>
              <a:rPr lang="zh-CN" altLang="en-US" dirty="0" smtClean="0">
                <a:latin typeface="Times New Roman" pitchFamily="18" charset="0"/>
                <a:ea typeface="宋体" pitchFamily="2" charset="-122"/>
              </a:rPr>
              <a:t>、</a:t>
            </a:r>
            <a:r>
              <a:rPr lang="zh-CN" altLang="en-US" dirty="0" smtClean="0">
                <a:latin typeface="Times New Roman" pitchFamily="18" charset="0"/>
                <a:ea typeface="宋体" pitchFamily="2" charset="-122"/>
                <a:hlinkClick r:id="rId5" action="ppaction://hlinksldjump"/>
              </a:rPr>
              <a:t>分类汇总</a:t>
            </a:r>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hlinkClick r:id="rId6" action="ppaction://hlinksldjump"/>
              </a:rPr>
              <a:t>获取外部数据</a:t>
            </a:r>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hlinkClick r:id="rId7" action="ppaction://hlinksldjump"/>
              </a:rPr>
              <a:t>数据透视表</a:t>
            </a:r>
            <a:endParaRPr lang="zh-CN" altLang="en-US" dirty="0" smtClean="0">
              <a:latin typeface="Times New Roman" pitchFamily="18" charset="0"/>
              <a:ea typeface="宋体" pitchFamily="2" charset="-122"/>
            </a:endParaRPr>
          </a:p>
        </p:txBody>
      </p:sp>
      <p:sp>
        <p:nvSpPr>
          <p:cNvPr id="39940" name="AutoShape 6">
            <a:hlinkClick r:id="rId8" action="ppaction://hlinksldjump" highlightClick="1"/>
          </p:cNvPr>
          <p:cNvSpPr>
            <a:spLocks noChangeArrowheads="1"/>
          </p:cNvSpPr>
          <p:nvPr/>
        </p:nvSpPr>
        <p:spPr bwMode="auto">
          <a:xfrm>
            <a:off x="7467600" y="6248400"/>
            <a:ext cx="685800" cy="609600"/>
          </a:xfrm>
          <a:prstGeom prst="actionButtonBeginning">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title" idx="4294967295"/>
          </p:nvPr>
        </p:nvSpPr>
        <p:spPr>
          <a:xfrm>
            <a:off x="685800" y="431800"/>
            <a:ext cx="7772400" cy="508000"/>
          </a:xfrm>
        </p:spPr>
        <p:txBody>
          <a:bodyPr/>
          <a:lstStyle/>
          <a:p>
            <a:pPr eaLnBrk="1" hangingPunct="1">
              <a:defRPr/>
            </a:pPr>
            <a:r>
              <a:rPr lang="zh-CN" altLang="en-US" sz="3600" i="1" dirty="0" smtClean="0">
                <a:ea typeface="宋体" pitchFamily="2" charset="-122"/>
              </a:rPr>
              <a:t> 使用公式与函数（</a:t>
            </a:r>
            <a:r>
              <a:rPr lang="en-US" altLang="zh-CN" sz="3600" i="1" dirty="0" smtClean="0">
                <a:ea typeface="宋体" pitchFamily="2" charset="-122"/>
              </a:rPr>
              <a:t>P122-125</a:t>
            </a:r>
            <a:r>
              <a:rPr lang="zh-CN" altLang="en-US" sz="3600" i="1" dirty="0" smtClean="0">
                <a:ea typeface="宋体" pitchFamily="2" charset="-122"/>
              </a:rPr>
              <a:t>）</a:t>
            </a:r>
          </a:p>
        </p:txBody>
      </p:sp>
      <p:sp>
        <p:nvSpPr>
          <p:cNvPr id="246787" name="Rectangle 1027"/>
          <p:cNvSpPr>
            <a:spLocks noGrp="1" noChangeArrowheads="1"/>
          </p:cNvSpPr>
          <p:nvPr>
            <p:ph type="body" idx="4294967295"/>
          </p:nvPr>
        </p:nvSpPr>
        <p:spPr>
          <a:xfrm>
            <a:off x="381000" y="1092200"/>
            <a:ext cx="8343900" cy="5322248"/>
          </a:xfrm>
        </p:spPr>
        <p:txBody>
          <a:bodyPr>
            <a:normAutofit fontScale="92500" lnSpcReduction="10000"/>
          </a:bodyPr>
          <a:lstStyle/>
          <a:p>
            <a:pPr eaLnBrk="1" hangingPunct="1">
              <a:lnSpc>
                <a:spcPct val="90000"/>
              </a:lnSpc>
              <a:buFont typeface="Wingdings" pitchFamily="2" charset="2"/>
              <a:buNone/>
              <a:defRPr/>
            </a:pPr>
            <a:r>
              <a:rPr lang="en-US" altLang="zh-CN" sz="2800" dirty="0" smtClean="0">
                <a:solidFill>
                  <a:srgbClr val="006666"/>
                </a:solidFill>
                <a:effectLst>
                  <a:outerShdw blurRad="38100" dist="38100" dir="2700000" algn="tl">
                    <a:srgbClr val="C0C0C0"/>
                  </a:outerShdw>
                </a:effectLst>
                <a:ea typeface="宋体" pitchFamily="2" charset="-122"/>
              </a:rPr>
              <a:t>1.</a:t>
            </a:r>
            <a:r>
              <a:rPr lang="zh-CN" altLang="en-US" sz="2800" dirty="0" smtClean="0">
                <a:solidFill>
                  <a:srgbClr val="006666"/>
                </a:solidFill>
                <a:effectLst>
                  <a:outerShdw blurRad="38100" dist="38100" dir="2700000" algn="tl">
                    <a:srgbClr val="C0C0C0"/>
                  </a:outerShdw>
                </a:effectLst>
                <a:ea typeface="宋体" pitchFamily="2" charset="-122"/>
              </a:rPr>
              <a:t>使用公式</a:t>
            </a:r>
          </a:p>
          <a:p>
            <a:pPr lvl="1" eaLnBrk="1" hangingPunct="1">
              <a:lnSpc>
                <a:spcPct val="110000"/>
              </a:lnSpc>
              <a:spcBef>
                <a:spcPct val="30000"/>
              </a:spcBef>
              <a:buFont typeface="Wingdings" pitchFamily="2" charset="2"/>
              <a:buChar char="w"/>
              <a:defRPr/>
            </a:pPr>
            <a:r>
              <a:rPr lang="zh-CN" altLang="en-US" sz="2200" i="1" dirty="0" smtClean="0">
                <a:solidFill>
                  <a:srgbClr val="993366"/>
                </a:solidFill>
                <a:effectLst>
                  <a:outerShdw blurRad="38100" dist="38100" dir="2700000" algn="tl">
                    <a:srgbClr val="C0C0C0"/>
                  </a:outerShdw>
                </a:effectLst>
                <a:ea typeface="宋体" pitchFamily="2" charset="-122"/>
              </a:rPr>
              <a:t>公式</a:t>
            </a:r>
            <a:r>
              <a:rPr lang="zh-CN" altLang="en-US" sz="2200" dirty="0" smtClean="0">
                <a:effectLst>
                  <a:outerShdw blurRad="38100" dist="38100" dir="2700000" algn="tl">
                    <a:srgbClr val="C0C0C0"/>
                  </a:outerShdw>
                </a:effectLst>
                <a:ea typeface="宋体" pitchFamily="2" charset="-122"/>
              </a:rPr>
              <a:t>：是对工作表中的数据进行分析与计算的等式。</a:t>
            </a:r>
            <a:r>
              <a:rPr lang="zh-CN" altLang="en-US" sz="2200" dirty="0" smtClean="0">
                <a:latin typeface="楷体_GB2312" pitchFamily="49" charset="-122"/>
                <a:ea typeface="楷体_GB2312" pitchFamily="49" charset="-122"/>
                <a:cs typeface="Arial" charset="0"/>
              </a:rPr>
              <a:t>它以</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a:t>
            </a:r>
            <a:r>
              <a:rPr lang="zh-CN" altLang="en-US" sz="2200" dirty="0" smtClean="0">
                <a:effectLst>
                  <a:outerShdw blurRad="38100" dist="38100" dir="2700000" algn="tl">
                    <a:srgbClr val="C0C0C0"/>
                  </a:outerShdw>
                </a:effectLst>
                <a:ea typeface="宋体" pitchFamily="2" charset="-122"/>
              </a:rPr>
              <a:t>开始，后面跟表达式。表达式由运算符和参与运算的操作数（常量、单元格地址和函数）组成。</a:t>
            </a:r>
          </a:p>
          <a:p>
            <a:pPr lvl="1"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公式中运算符</a:t>
            </a:r>
          </a:p>
          <a:p>
            <a:pPr lvl="2"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算术运算符：＋、－、*、</a:t>
            </a:r>
            <a:r>
              <a:rPr lang="en-US" altLang="zh-CN" sz="2200" dirty="0" smtClean="0">
                <a:effectLst>
                  <a:outerShdw blurRad="38100" dist="38100" dir="2700000" algn="tl">
                    <a:srgbClr val="C0C0C0"/>
                  </a:outerShdw>
                </a:effectLst>
                <a:ea typeface="宋体" pitchFamily="2" charset="-122"/>
              </a:rPr>
              <a:t>/</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a:t>
            </a:r>
            <a:r>
              <a:rPr lang="zh-CN" altLang="en-US" sz="2200" dirty="0" smtClean="0">
                <a:effectLst>
                  <a:outerShdw blurRad="38100" dist="38100" dir="2700000" algn="tl">
                    <a:srgbClr val="C0C0C0"/>
                  </a:outerShdw>
                </a:effectLst>
                <a:ea typeface="宋体" pitchFamily="2" charset="-122"/>
              </a:rPr>
              <a:t>（百分比）、</a:t>
            </a:r>
            <a:r>
              <a:rPr lang="en-US" altLang="zh-CN" sz="2200" dirty="0" smtClean="0">
                <a:effectLst>
                  <a:outerShdw blurRad="38100" dist="38100" dir="2700000" algn="tl">
                    <a:srgbClr val="C0C0C0"/>
                  </a:outerShdw>
                </a:effectLst>
                <a:ea typeface="宋体" pitchFamily="2" charset="-122"/>
              </a:rPr>
              <a:t>^</a:t>
            </a:r>
            <a:r>
              <a:rPr lang="zh-CN" altLang="en-US" sz="2200" dirty="0" smtClean="0">
                <a:effectLst>
                  <a:outerShdw blurRad="38100" dist="38100" dir="2700000" algn="tl">
                    <a:srgbClr val="C0C0C0"/>
                  </a:outerShdw>
                </a:effectLst>
                <a:ea typeface="宋体" pitchFamily="2" charset="-122"/>
              </a:rPr>
              <a:t>（指数）；其优先级从高到低为：百分比和乘方、乘和除、加和减</a:t>
            </a:r>
          </a:p>
          <a:p>
            <a:pPr lvl="2"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比较运算符：＝、</a:t>
            </a:r>
            <a:r>
              <a:rPr lang="en-US" altLang="zh-CN" sz="2200" dirty="0" smtClean="0">
                <a:effectLst>
                  <a:outerShdw blurRad="38100" dist="38100" dir="2700000" algn="tl">
                    <a:srgbClr val="C0C0C0"/>
                  </a:outerShdw>
                </a:effectLst>
                <a:ea typeface="宋体" pitchFamily="2" charset="-122"/>
              </a:rPr>
              <a:t>&gt;</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&gt;=</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&lt;</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&lt;=</a:t>
            </a:r>
            <a:r>
              <a:rPr lang="zh-CN" altLang="en-US" sz="2200" dirty="0" smtClean="0">
                <a:effectLst>
                  <a:outerShdw blurRad="38100" dist="38100" dir="2700000" algn="tl">
                    <a:srgbClr val="C0C0C0"/>
                  </a:outerShdw>
                </a:effectLst>
                <a:ea typeface="宋体" pitchFamily="2" charset="-122"/>
              </a:rPr>
              <a:t>、</a:t>
            </a:r>
            <a:r>
              <a:rPr lang="en-US" altLang="zh-CN" sz="2200" dirty="0" smtClean="0">
                <a:effectLst>
                  <a:outerShdw blurRad="38100" dist="38100" dir="2700000" algn="tl">
                    <a:srgbClr val="C0C0C0"/>
                  </a:outerShdw>
                </a:effectLst>
                <a:ea typeface="宋体" pitchFamily="2" charset="-122"/>
              </a:rPr>
              <a:t>&lt;&gt;</a:t>
            </a:r>
            <a:r>
              <a:rPr lang="zh-CN" altLang="en-US" sz="2200" dirty="0" smtClean="0">
                <a:effectLst>
                  <a:outerShdw blurRad="38100" dist="38100" dir="2700000" algn="tl">
                    <a:srgbClr val="C0C0C0"/>
                  </a:outerShdw>
                </a:effectLst>
                <a:ea typeface="宋体" pitchFamily="2" charset="-122"/>
              </a:rPr>
              <a:t>；其优先级相同</a:t>
            </a:r>
          </a:p>
          <a:p>
            <a:pPr lvl="2"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文字运算符：</a:t>
            </a:r>
            <a:r>
              <a:rPr lang="en-US" altLang="zh-CN" sz="2200" dirty="0" smtClean="0">
                <a:effectLst>
                  <a:outerShdw blurRad="38100" dist="38100" dir="2700000" algn="tl">
                    <a:srgbClr val="C0C0C0"/>
                  </a:outerShdw>
                </a:effectLst>
                <a:ea typeface="宋体" pitchFamily="2" charset="-122"/>
              </a:rPr>
              <a:t>&amp;</a:t>
            </a:r>
            <a:r>
              <a:rPr lang="zh-CN" altLang="en-US" sz="2200" dirty="0" smtClean="0">
                <a:effectLst>
                  <a:outerShdw blurRad="38100" dist="38100" dir="2700000" algn="tl">
                    <a:srgbClr val="C0C0C0"/>
                  </a:outerShdw>
                </a:effectLst>
                <a:ea typeface="宋体" pitchFamily="2" charset="-122"/>
              </a:rPr>
              <a:t>（连接），用于文字合并。</a:t>
            </a:r>
            <a:endParaRPr lang="en-US" altLang="zh-CN" sz="2200" dirty="0" smtClean="0">
              <a:effectLst>
                <a:outerShdw blurRad="38100" dist="38100" dir="2700000" algn="tl">
                  <a:srgbClr val="C0C0C0"/>
                </a:outerShdw>
              </a:effectLst>
              <a:ea typeface="宋体" pitchFamily="2" charset="-122"/>
            </a:endParaRPr>
          </a:p>
          <a:p>
            <a:pPr lvl="2" eaLnBrk="1" hangingPunct="1">
              <a:lnSpc>
                <a:spcPct val="110000"/>
              </a:lnSpc>
              <a:spcBef>
                <a:spcPct val="30000"/>
              </a:spcBef>
              <a:buFont typeface="Wingdings" pitchFamily="2" charset="2"/>
              <a:buChar char="w"/>
              <a:defRPr/>
            </a:pPr>
            <a:r>
              <a:rPr lang="zh-CN" altLang="en-US" sz="2200" dirty="0" smtClean="0">
                <a:solidFill>
                  <a:srgbClr val="1E19F5"/>
                </a:solidFill>
                <a:latin typeface="楷体_GB2312" pitchFamily="49" charset="-122"/>
                <a:ea typeface="楷体_GB2312" pitchFamily="49" charset="-122"/>
                <a:cs typeface="Arial" charset="0"/>
              </a:rPr>
              <a:t>运算规则：</a:t>
            </a:r>
            <a:r>
              <a:rPr lang="zh-CN" altLang="en-US" sz="2200" dirty="0" smtClean="0">
                <a:latin typeface="楷体_GB2312" pitchFamily="49" charset="-122"/>
                <a:ea typeface="楷体_GB2312" pitchFamily="49" charset="-122"/>
                <a:cs typeface="Arial" charset="0"/>
              </a:rPr>
              <a:t>先算括号内的算式，先乘除后加减，同级运算自左向右</a:t>
            </a:r>
            <a:endParaRPr lang="zh-CN" altLang="en-US" sz="2200" dirty="0" smtClean="0">
              <a:latin typeface="楷体_GB2312" pitchFamily="49" charset="-122"/>
              <a:ea typeface="楷体_GB2312" pitchFamily="49" charset="-122"/>
            </a:endParaRPr>
          </a:p>
          <a:p>
            <a:pPr lvl="1"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注意：</a:t>
            </a:r>
          </a:p>
          <a:p>
            <a:pPr lvl="2" eaLnBrk="1" hangingPunct="1">
              <a:lnSpc>
                <a:spcPct val="110000"/>
              </a:lnSpc>
              <a:spcBef>
                <a:spcPct val="30000"/>
              </a:spcBef>
              <a:buFont typeface="Wingdings" pitchFamily="2" charset="2"/>
              <a:buChar char="w"/>
              <a:defRPr/>
            </a:pPr>
            <a:r>
              <a:rPr lang="zh-CN" altLang="en-US" sz="2200" dirty="0" smtClean="0">
                <a:effectLst>
                  <a:outerShdw blurRad="38100" dist="38100" dir="2700000" algn="tl">
                    <a:srgbClr val="C0C0C0"/>
                  </a:outerShdw>
                </a:effectLst>
                <a:ea typeface="宋体" pitchFamily="2" charset="-122"/>
              </a:rPr>
              <a:t>公式中引用单元格地址、单元区域地址时，若引用非连续区域，则在各单元格地址间用“，”分隔。</a:t>
            </a:r>
            <a:endParaRPr lang="en-US" altLang="zh-CN" sz="2200" dirty="0" smtClean="0">
              <a:effectLst>
                <a:outerShdw blurRad="38100" dist="38100" dir="2700000" algn="tl">
                  <a:srgbClr val="C0C0C0"/>
                </a:outerShdw>
              </a:effectLst>
              <a:ea typeface="宋体" pitchFamily="2" charset="-122"/>
            </a:endParaRPr>
          </a:p>
          <a:p>
            <a:pPr lvl="3" eaLnBrk="1" hangingPunct="1">
              <a:lnSpc>
                <a:spcPct val="110000"/>
              </a:lnSpc>
              <a:spcBef>
                <a:spcPct val="30000"/>
              </a:spcBef>
              <a:buFont typeface="Wingdings" pitchFamily="2" charset="2"/>
              <a:buChar char="w"/>
              <a:defRPr/>
            </a:pPr>
            <a:endParaRPr lang="zh-CN" altLang="en-US" sz="1800" dirty="0" smtClean="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580679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026"/>
          <p:cNvSpPr>
            <a:spLocks noGrp="1" noChangeArrowheads="1"/>
          </p:cNvSpPr>
          <p:nvPr>
            <p:ph type="title" idx="4294967295"/>
          </p:nvPr>
        </p:nvSpPr>
        <p:spPr>
          <a:xfrm>
            <a:off x="685800" y="431800"/>
            <a:ext cx="7772400" cy="508000"/>
          </a:xfrm>
        </p:spPr>
        <p:txBody>
          <a:bodyPr/>
          <a:lstStyle/>
          <a:p>
            <a:pPr eaLnBrk="1" hangingPunct="1">
              <a:defRPr/>
            </a:pPr>
            <a:r>
              <a:rPr lang="zh-CN" altLang="en-US" sz="3600" i="1" dirty="0" smtClean="0">
                <a:ea typeface="宋体" pitchFamily="2" charset="-122"/>
              </a:rPr>
              <a:t> 使用公式与函数（</a:t>
            </a:r>
            <a:r>
              <a:rPr lang="en-US" altLang="zh-CN" sz="3600" i="1" dirty="0" smtClean="0">
                <a:ea typeface="宋体" pitchFamily="2" charset="-122"/>
              </a:rPr>
              <a:t>P122-125</a:t>
            </a:r>
            <a:r>
              <a:rPr lang="zh-CN" altLang="en-US" sz="3600" i="1" dirty="0" smtClean="0">
                <a:ea typeface="宋体" pitchFamily="2" charset="-122"/>
              </a:rPr>
              <a:t>）</a:t>
            </a:r>
          </a:p>
        </p:txBody>
      </p:sp>
      <p:sp>
        <p:nvSpPr>
          <p:cNvPr id="246787" name="Rectangle 1027"/>
          <p:cNvSpPr>
            <a:spLocks noGrp="1" noChangeArrowheads="1"/>
          </p:cNvSpPr>
          <p:nvPr>
            <p:ph type="body" idx="4294967295"/>
          </p:nvPr>
        </p:nvSpPr>
        <p:spPr>
          <a:xfrm>
            <a:off x="381000" y="1092200"/>
            <a:ext cx="8343900" cy="5322248"/>
          </a:xfrm>
        </p:spPr>
        <p:txBody>
          <a:bodyPr>
            <a:normAutofit/>
          </a:bodyPr>
          <a:lstStyle/>
          <a:p>
            <a:pPr eaLnBrk="1" hangingPunct="1">
              <a:lnSpc>
                <a:spcPct val="90000"/>
              </a:lnSpc>
              <a:buFont typeface="Wingdings" pitchFamily="2" charset="2"/>
              <a:buNone/>
              <a:defRPr/>
            </a:pPr>
            <a:r>
              <a:rPr lang="en-US" altLang="zh-CN" sz="2800" dirty="0" smtClean="0">
                <a:solidFill>
                  <a:srgbClr val="006666"/>
                </a:solidFill>
                <a:effectLst>
                  <a:outerShdw blurRad="38100" dist="38100" dir="2700000" algn="tl">
                    <a:srgbClr val="C0C0C0"/>
                  </a:outerShdw>
                </a:effectLst>
                <a:ea typeface="宋体" pitchFamily="2" charset="-122"/>
              </a:rPr>
              <a:t>2.</a:t>
            </a:r>
            <a:r>
              <a:rPr lang="zh-CN" altLang="en-US" sz="2800" dirty="0" smtClean="0">
                <a:solidFill>
                  <a:srgbClr val="006666"/>
                </a:solidFill>
                <a:effectLst>
                  <a:outerShdw blurRad="38100" dist="38100" dir="2700000" algn="tl">
                    <a:srgbClr val="C0C0C0"/>
                  </a:outerShdw>
                </a:effectLst>
                <a:ea typeface="宋体" pitchFamily="2" charset="-122"/>
              </a:rPr>
              <a:t>公式的输入</a:t>
            </a:r>
          </a:p>
          <a:p>
            <a:pPr marL="982663" lvl="1" indent="-525463" eaLnBrk="1" hangingPunct="1"/>
            <a:r>
              <a:rPr lang="zh-CN" altLang="en-US" dirty="0" smtClean="0">
                <a:latin typeface="楷体_GB2312" pitchFamily="49" charset="-122"/>
                <a:ea typeface="楷体_GB2312" pitchFamily="49" charset="-122"/>
              </a:rPr>
              <a:t>选择要输入公式的单元格</a:t>
            </a:r>
          </a:p>
          <a:p>
            <a:pPr marL="982663" lvl="1" indent="-525463" eaLnBrk="1" hangingPunct="1"/>
            <a:r>
              <a:rPr lang="zh-CN" altLang="en-US" dirty="0" smtClean="0">
                <a:latin typeface="楷体_GB2312" pitchFamily="49" charset="-122"/>
                <a:ea typeface="楷体_GB2312" pitchFamily="49" charset="-122"/>
              </a:rPr>
              <a:t>在编辑栏的输入框中或在所选单元格中输入</a:t>
            </a:r>
            <a:r>
              <a:rPr lang="zh-CN" altLang="en-US" dirty="0" smtClean="0">
                <a:ea typeface="楷体_GB2312" pitchFamily="49" charset="-122"/>
              </a:rPr>
              <a:t>“</a:t>
            </a:r>
            <a:r>
              <a:rPr lang="en-US" altLang="zh-CN" dirty="0" smtClean="0">
                <a:latin typeface="楷体_GB2312" pitchFamily="49" charset="-122"/>
                <a:ea typeface="楷体_GB2312" pitchFamily="49" charset="-122"/>
              </a:rPr>
              <a:t>=</a:t>
            </a:r>
            <a:r>
              <a:rPr lang="en-US" altLang="zh-CN" dirty="0" smtClean="0">
                <a:ea typeface="楷体_GB2312" pitchFamily="49" charset="-122"/>
              </a:rPr>
              <a:t>”</a:t>
            </a:r>
            <a:r>
              <a:rPr lang="zh-CN" altLang="en-US" dirty="0" smtClean="0">
                <a:latin typeface="楷体_GB2312" pitchFamily="49" charset="-122"/>
                <a:ea typeface="楷体_GB2312" pitchFamily="49" charset="-122"/>
              </a:rPr>
              <a:t>及表达式</a:t>
            </a:r>
          </a:p>
          <a:p>
            <a:pPr marL="982663" lvl="1" indent="-525463" eaLnBrk="1" hangingPunct="1"/>
            <a:r>
              <a:rPr lang="zh-CN" altLang="en-US" dirty="0" smtClean="0">
                <a:latin typeface="楷体_GB2312" pitchFamily="49" charset="-122"/>
                <a:ea typeface="楷体_GB2312" pitchFamily="49" charset="-122"/>
              </a:rPr>
              <a:t>单击编辑公式栏的确认按钮</a:t>
            </a:r>
            <a:r>
              <a:rPr lang="zh-CN" altLang="en-US" dirty="0" smtClean="0">
                <a:ea typeface="楷体_GB2312" pitchFamily="49" charset="-122"/>
              </a:rPr>
              <a:t>“</a:t>
            </a:r>
            <a:r>
              <a:rPr lang="zh-CN" altLang="en-US" dirty="0" smtClean="0">
                <a:latin typeface="楷体_GB2312" pitchFamily="49" charset="-122"/>
                <a:ea typeface="楷体_GB2312" pitchFamily="49" charset="-122"/>
                <a:cs typeface="Arial" charset="0"/>
              </a:rPr>
              <a:t>√</a:t>
            </a:r>
            <a:r>
              <a:rPr lang="zh-CN" altLang="en-US" dirty="0" smtClean="0">
                <a:ea typeface="楷体_GB2312" pitchFamily="49" charset="-122"/>
              </a:rPr>
              <a:t>”</a:t>
            </a:r>
            <a:r>
              <a:rPr lang="zh-CN" altLang="en-US" dirty="0" smtClean="0">
                <a:latin typeface="楷体_GB2312" pitchFamily="49" charset="-122"/>
                <a:ea typeface="楷体_GB2312" pitchFamily="49" charset="-122"/>
              </a:rPr>
              <a:t>或直接按回车键就可以得到计算结果</a:t>
            </a:r>
          </a:p>
          <a:p>
            <a:pPr lvl="3" eaLnBrk="1" hangingPunct="1">
              <a:lnSpc>
                <a:spcPct val="110000"/>
              </a:lnSpc>
              <a:spcBef>
                <a:spcPct val="30000"/>
              </a:spcBef>
              <a:buFont typeface="Wingdings" pitchFamily="2" charset="2"/>
              <a:buChar char="w"/>
              <a:defRPr/>
            </a:pPr>
            <a:endParaRPr lang="zh-CN" altLang="en-US" sz="1800" dirty="0" smtClean="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5806793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idx="4294967295"/>
          </p:nvPr>
        </p:nvSpPr>
        <p:spPr>
          <a:xfrm>
            <a:off x="685800" y="533400"/>
            <a:ext cx="7772400" cy="609600"/>
          </a:xfrm>
        </p:spPr>
        <p:txBody>
          <a:bodyPr/>
          <a:lstStyle/>
          <a:p>
            <a:pPr algn="l" eaLnBrk="1" hangingPunct="1">
              <a:defRPr/>
            </a:pPr>
            <a:r>
              <a:rPr lang="en-US" altLang="zh-CN" sz="3200" dirty="0" smtClean="0">
                <a:solidFill>
                  <a:srgbClr val="006666"/>
                </a:solidFill>
                <a:ea typeface="宋体" pitchFamily="2" charset="-122"/>
              </a:rPr>
              <a:t>3.</a:t>
            </a:r>
            <a:r>
              <a:rPr lang="zh-CN" altLang="en-US" sz="3200" dirty="0" smtClean="0">
                <a:solidFill>
                  <a:srgbClr val="006666"/>
                </a:solidFill>
                <a:ea typeface="宋体" pitchFamily="2" charset="-122"/>
              </a:rPr>
              <a:t>单元格的引用</a:t>
            </a:r>
            <a:r>
              <a:rPr lang="en-US" altLang="zh-CN" sz="3200" dirty="0" smtClean="0">
                <a:solidFill>
                  <a:srgbClr val="006666"/>
                </a:solidFill>
                <a:ea typeface="宋体" pitchFamily="2" charset="-122"/>
              </a:rPr>
              <a:t>(P124)</a:t>
            </a:r>
          </a:p>
        </p:txBody>
      </p:sp>
      <p:sp>
        <p:nvSpPr>
          <p:cNvPr id="20483" name="Rectangle 3"/>
          <p:cNvSpPr>
            <a:spLocks noGrp="1" noChangeArrowheads="1"/>
          </p:cNvSpPr>
          <p:nvPr>
            <p:ph type="body" idx="4294967295"/>
          </p:nvPr>
        </p:nvSpPr>
        <p:spPr>
          <a:xfrm>
            <a:off x="609600" y="1371600"/>
            <a:ext cx="8001000" cy="4800600"/>
          </a:xfrm>
        </p:spPr>
        <p:txBody>
          <a:bodyPr/>
          <a:lstStyle/>
          <a:p>
            <a:pPr eaLnBrk="1" hangingPunct="1">
              <a:lnSpc>
                <a:spcPct val="90000"/>
              </a:lnSpc>
            </a:pPr>
            <a:r>
              <a:rPr lang="zh-CN" altLang="en-US" smtClean="0">
                <a:solidFill>
                  <a:schemeClr val="accent2"/>
                </a:solidFill>
                <a:latin typeface="Times New Roman" pitchFamily="18" charset="0"/>
                <a:ea typeface="宋体" pitchFamily="2" charset="-122"/>
              </a:rPr>
              <a:t>单元格引用</a:t>
            </a:r>
          </a:p>
          <a:p>
            <a:pPr lvl="1" eaLnBrk="1" hangingPunct="1">
              <a:lnSpc>
                <a:spcPct val="90000"/>
              </a:lnSpc>
              <a:buFontTx/>
              <a:buNone/>
            </a:pPr>
            <a:r>
              <a:rPr lang="zh-CN" altLang="en-US" smtClean="0">
                <a:latin typeface="Times New Roman" pitchFamily="18" charset="0"/>
                <a:ea typeface="宋体" pitchFamily="2" charset="-122"/>
              </a:rPr>
              <a:t>在公式中使用单元格的地址作为参数。</a:t>
            </a:r>
          </a:p>
          <a:p>
            <a:pPr lvl="1" eaLnBrk="1" hangingPunct="1">
              <a:lnSpc>
                <a:spcPct val="90000"/>
              </a:lnSpc>
              <a:buFontTx/>
              <a:buNone/>
            </a:pPr>
            <a:r>
              <a:rPr lang="zh-CN" altLang="en-US" i="1" u="sng" smtClean="0">
                <a:solidFill>
                  <a:srgbClr val="993366"/>
                </a:solidFill>
                <a:latin typeface="宋体" pitchFamily="2" charset="-122"/>
                <a:ea typeface="宋体" pitchFamily="2" charset="-122"/>
              </a:rPr>
              <a:t>二维引用</a:t>
            </a:r>
            <a:r>
              <a:rPr lang="zh-CN" altLang="en-US" smtClean="0">
                <a:latin typeface="宋体" pitchFamily="2" charset="-122"/>
                <a:ea typeface="宋体" pitchFamily="2" charset="-122"/>
              </a:rPr>
              <a:t>：当前工作表上单元格的引用</a:t>
            </a:r>
          </a:p>
          <a:p>
            <a:pPr eaLnBrk="1" hangingPunct="1">
              <a:lnSpc>
                <a:spcPct val="90000"/>
              </a:lnSpc>
            </a:pPr>
            <a:r>
              <a:rPr lang="zh-CN" altLang="en-US" smtClean="0">
                <a:solidFill>
                  <a:schemeClr val="accent2"/>
                </a:solidFill>
                <a:latin typeface="Times New Roman" pitchFamily="18" charset="0"/>
                <a:ea typeface="宋体" pitchFamily="2" charset="-122"/>
              </a:rPr>
              <a:t>地址表示</a:t>
            </a:r>
          </a:p>
          <a:p>
            <a:pPr lvl="1" eaLnBrk="1" hangingPunct="1">
              <a:lnSpc>
                <a:spcPct val="90000"/>
              </a:lnSpc>
            </a:pPr>
            <a:r>
              <a:rPr lang="zh-CN" altLang="en-US" smtClean="0">
                <a:solidFill>
                  <a:schemeClr val="hlink"/>
                </a:solidFill>
                <a:latin typeface="Times New Roman" pitchFamily="18" charset="0"/>
                <a:ea typeface="宋体" pitchFamily="2" charset="-122"/>
              </a:rPr>
              <a:t>相对地址</a:t>
            </a:r>
            <a:r>
              <a:rPr lang="zh-CN" altLang="en-US" smtClean="0">
                <a:latin typeface="Times New Roman" pitchFamily="18" charset="0"/>
                <a:ea typeface="宋体" pitchFamily="2" charset="-122"/>
              </a:rPr>
              <a:t>：用行号、列号作为单元格标识。例：</a:t>
            </a:r>
            <a:r>
              <a:rPr lang="en-US" altLang="zh-CN" smtClean="0">
                <a:latin typeface="Times New Roman" pitchFamily="18" charset="0"/>
                <a:ea typeface="宋体" pitchFamily="2" charset="-122"/>
              </a:rPr>
              <a:t>B6</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A4</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C5:F8</a:t>
            </a:r>
          </a:p>
          <a:p>
            <a:pPr lvl="1" eaLnBrk="1" hangingPunct="1">
              <a:lnSpc>
                <a:spcPct val="90000"/>
              </a:lnSpc>
            </a:pPr>
            <a:r>
              <a:rPr lang="zh-CN" altLang="en-US" smtClean="0">
                <a:solidFill>
                  <a:schemeClr val="hlink"/>
                </a:solidFill>
                <a:latin typeface="宋体" pitchFamily="2" charset="-122"/>
                <a:ea typeface="宋体" pitchFamily="2" charset="-122"/>
              </a:rPr>
              <a:t>绝对地址</a:t>
            </a:r>
            <a:r>
              <a:rPr lang="zh-CN" altLang="en-US" smtClean="0">
                <a:latin typeface="宋体" pitchFamily="2" charset="-122"/>
                <a:ea typeface="宋体" pitchFamily="2" charset="-122"/>
              </a:rPr>
              <a:t>：行号、列号前冠以</a:t>
            </a:r>
            <a:r>
              <a:rPr lang="zh-CN" altLang="en-US" smtClean="0">
                <a:latin typeface="Times New Roman" pitchFamily="18" charset="0"/>
                <a:ea typeface="宋体" pitchFamily="2" charset="-122"/>
              </a:rPr>
              <a:t>“</a:t>
            </a:r>
            <a:r>
              <a:rPr lang="en-US" altLang="zh-CN" smtClean="0">
                <a:latin typeface="宋体" pitchFamily="2" charset="-122"/>
                <a:ea typeface="宋体" pitchFamily="2" charset="-122"/>
              </a:rPr>
              <a:t>$</a:t>
            </a:r>
            <a:r>
              <a:rPr lang="en-US" altLang="zh-CN" smtClean="0">
                <a:latin typeface="Times New Roman" pitchFamily="18" charset="0"/>
                <a:ea typeface="宋体" pitchFamily="2" charset="-122"/>
              </a:rPr>
              <a:t>”</a:t>
            </a:r>
            <a:r>
              <a:rPr lang="zh-CN" altLang="en-US" smtClean="0">
                <a:latin typeface="宋体" pitchFamily="2" charset="-122"/>
                <a:ea typeface="宋体" pitchFamily="2" charset="-122"/>
              </a:rPr>
              <a:t>符号的单元格标识。例：</a:t>
            </a:r>
            <a:r>
              <a:rPr lang="en-US" altLang="zh-CN" smtClean="0">
                <a:latin typeface="宋体" pitchFamily="2" charset="-122"/>
                <a:ea typeface="宋体" pitchFamily="2" charset="-122"/>
              </a:rPr>
              <a:t>$B$6, $A$3</a:t>
            </a:r>
          </a:p>
          <a:p>
            <a:pPr lvl="1" eaLnBrk="1" hangingPunct="1">
              <a:lnSpc>
                <a:spcPct val="90000"/>
              </a:lnSpc>
            </a:pPr>
            <a:r>
              <a:rPr lang="zh-CN" altLang="en-US" smtClean="0">
                <a:solidFill>
                  <a:schemeClr val="hlink"/>
                </a:solidFill>
                <a:latin typeface="Times New Roman" pitchFamily="18" charset="0"/>
                <a:ea typeface="宋体" pitchFamily="2" charset="-122"/>
              </a:rPr>
              <a:t>混合地址</a:t>
            </a:r>
            <a:r>
              <a:rPr lang="zh-CN" altLang="en-US" smtClean="0">
                <a:latin typeface="Times New Roman" pitchFamily="18" charset="0"/>
                <a:ea typeface="宋体" pitchFamily="2" charset="-122"/>
              </a:rPr>
              <a:t>：列号</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行号或行号</a:t>
            </a:r>
            <a:r>
              <a:rPr lang="en-US" altLang="zh-CN" smtClean="0">
                <a:latin typeface="Times New Roman" pitchFamily="18" charset="0"/>
                <a:ea typeface="宋体" pitchFamily="2" charset="-122"/>
              </a:rPr>
              <a:t>$</a:t>
            </a:r>
            <a:r>
              <a:rPr lang="zh-CN" altLang="en-US" smtClean="0">
                <a:latin typeface="Times New Roman" pitchFamily="18" charset="0"/>
                <a:ea typeface="宋体" pitchFamily="2" charset="-122"/>
              </a:rPr>
              <a:t>列号。例：</a:t>
            </a:r>
            <a:r>
              <a:rPr lang="en-US" altLang="zh-CN" smtClean="0">
                <a:latin typeface="Times New Roman" pitchFamily="18" charset="0"/>
                <a:ea typeface="宋体" pitchFamily="2" charset="-122"/>
              </a:rPr>
              <a:t>A$1 </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$B6</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C$1:E$5</a:t>
            </a:r>
          </a:p>
        </p:txBody>
      </p:sp>
    </p:spTree>
    <p:extLst>
      <p:ext uri="{BB962C8B-B14F-4D97-AF65-F5344CB8AC3E}">
        <p14:creationId xmlns:p14="http://schemas.microsoft.com/office/powerpoint/2010/main" val="277208749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457200" y="685800"/>
            <a:ext cx="8229600" cy="5486400"/>
          </a:xfrm>
        </p:spPr>
        <p:txBody>
          <a:bodyPr/>
          <a:lstStyle/>
          <a:p>
            <a:pPr eaLnBrk="1" hangingPunct="1">
              <a:lnSpc>
                <a:spcPct val="90000"/>
              </a:lnSpc>
            </a:pPr>
            <a:r>
              <a:rPr lang="zh-CN" altLang="en-US" i="1" dirty="0" smtClean="0">
                <a:solidFill>
                  <a:schemeClr val="accent2"/>
                </a:solidFill>
                <a:latin typeface="Times New Roman" pitchFamily="18" charset="0"/>
                <a:ea typeface="宋体" pitchFamily="2" charset="-122"/>
              </a:rPr>
              <a:t>三种引用</a:t>
            </a:r>
          </a:p>
          <a:p>
            <a:pPr eaLnBrk="1" hangingPunct="1">
              <a:lnSpc>
                <a:spcPct val="90000"/>
              </a:lnSpc>
              <a:buFont typeface="Wingdings" pitchFamily="2" charset="2"/>
              <a:buNone/>
            </a:pPr>
            <a:r>
              <a:rPr lang="zh-CN" altLang="en-US" sz="2800" i="1" dirty="0" smtClean="0">
                <a:solidFill>
                  <a:schemeClr val="hlink"/>
                </a:solidFill>
                <a:latin typeface="宋体" pitchFamily="2" charset="-122"/>
                <a:ea typeface="宋体" pitchFamily="2" charset="-122"/>
              </a:rPr>
              <a:t>相对引用</a:t>
            </a:r>
            <a:r>
              <a:rPr lang="zh-CN" altLang="en-US" sz="2800" dirty="0" smtClean="0">
                <a:latin typeface="宋体" pitchFamily="2" charset="-122"/>
                <a:ea typeface="宋体" pitchFamily="2" charset="-122"/>
              </a:rPr>
              <a:t>：相对于公式单元格位于某一位置处的单元格的调用。即公式单元格的地址与引用单元格的地址的</a:t>
            </a:r>
            <a:r>
              <a:rPr lang="zh-CN" altLang="en-US" sz="2800" i="1" u="sng" dirty="0" smtClean="0">
                <a:solidFill>
                  <a:schemeClr val="tx2"/>
                </a:solidFill>
                <a:latin typeface="宋体" pitchFamily="2" charset="-122"/>
                <a:ea typeface="宋体" pitchFamily="2" charset="-122"/>
              </a:rPr>
              <a:t>相对偏移量不变</a:t>
            </a:r>
            <a:r>
              <a:rPr lang="zh-CN" altLang="en-US" sz="2800" dirty="0" smtClean="0">
                <a:latin typeface="宋体" pitchFamily="2" charset="-122"/>
                <a:ea typeface="宋体" pitchFamily="2" charset="-122"/>
              </a:rPr>
              <a:t>。特点是引用单元格的地址在公式复制时自行调整。例：</a:t>
            </a:r>
            <a:r>
              <a:rPr lang="en-US" altLang="zh-CN" sz="2800" dirty="0" smtClean="0">
                <a:latin typeface="宋体" pitchFamily="2" charset="-122"/>
                <a:ea typeface="宋体" pitchFamily="2" charset="-122"/>
              </a:rPr>
              <a:t>SUM(B2:D2)</a:t>
            </a:r>
            <a:r>
              <a:rPr lang="en-US" altLang="zh-CN" sz="2800" dirty="0" smtClean="0">
                <a:solidFill>
                  <a:schemeClr val="tx2"/>
                </a:solidFill>
                <a:latin typeface="宋体" pitchFamily="2" charset="-122"/>
                <a:ea typeface="宋体" pitchFamily="2" charset="-122"/>
              </a:rPr>
              <a:t> </a:t>
            </a:r>
          </a:p>
          <a:p>
            <a:pPr eaLnBrk="1" hangingPunct="1">
              <a:lnSpc>
                <a:spcPct val="90000"/>
              </a:lnSpc>
              <a:buFont typeface="Wingdings" pitchFamily="2" charset="2"/>
              <a:buNone/>
            </a:pPr>
            <a:r>
              <a:rPr lang="zh-CN" altLang="en-US" sz="2800" i="1" dirty="0" smtClean="0">
                <a:solidFill>
                  <a:schemeClr val="hlink"/>
                </a:solidFill>
                <a:latin typeface="宋体" pitchFamily="2" charset="-122"/>
                <a:ea typeface="宋体" pitchFamily="2" charset="-122"/>
              </a:rPr>
              <a:t>绝对引用</a:t>
            </a:r>
            <a:r>
              <a:rPr lang="zh-CN" altLang="en-US" sz="2800" dirty="0" smtClean="0">
                <a:latin typeface="宋体" pitchFamily="2" charset="-122"/>
                <a:ea typeface="宋体" pitchFamily="2" charset="-122"/>
              </a:rPr>
              <a:t>：引用特定位置处的单元格。特点是引用单元格的地址在公式复制时不会改变。例：</a:t>
            </a:r>
            <a:r>
              <a:rPr lang="en-US" altLang="zh-CN" sz="2800" dirty="0" smtClean="0">
                <a:latin typeface="宋体" pitchFamily="2" charset="-122"/>
                <a:ea typeface="宋体" pitchFamily="2" charset="-122"/>
              </a:rPr>
              <a:t>SUM($B2:$C2)</a:t>
            </a:r>
          </a:p>
          <a:p>
            <a:pPr eaLnBrk="1" hangingPunct="1">
              <a:lnSpc>
                <a:spcPct val="90000"/>
              </a:lnSpc>
              <a:buFont typeface="Wingdings" pitchFamily="2" charset="2"/>
              <a:buNone/>
            </a:pPr>
            <a:r>
              <a:rPr lang="zh-CN" altLang="en-US" sz="2800" i="1" dirty="0" smtClean="0">
                <a:solidFill>
                  <a:schemeClr val="hlink"/>
                </a:solidFill>
                <a:latin typeface="宋体" pitchFamily="2" charset="-122"/>
                <a:ea typeface="宋体" pitchFamily="2" charset="-122"/>
              </a:rPr>
              <a:t>混合引用</a:t>
            </a:r>
            <a:r>
              <a:rPr lang="zh-CN" altLang="en-US" sz="2800" dirty="0" smtClean="0">
                <a:latin typeface="宋体" pitchFamily="2" charset="-122"/>
                <a:ea typeface="宋体" pitchFamily="2" charset="-122"/>
              </a:rPr>
              <a:t>：相对变，绝对不变</a:t>
            </a:r>
          </a:p>
          <a:p>
            <a:pPr eaLnBrk="1" hangingPunct="1">
              <a:lnSpc>
                <a:spcPct val="90000"/>
              </a:lnSpc>
              <a:buFont typeface="Wingdings" pitchFamily="2" charset="2"/>
              <a:buNone/>
            </a:pPr>
            <a:r>
              <a:rPr lang="zh-CN" altLang="en-US" sz="2800" dirty="0" smtClean="0">
                <a:latin typeface="Times New Roman" pitchFamily="18" charset="0"/>
                <a:ea typeface="宋体" pitchFamily="2" charset="-122"/>
              </a:rPr>
              <a:t>例： </a:t>
            </a:r>
            <a:r>
              <a:rPr lang="en-US" altLang="zh-CN" sz="2800" dirty="0" smtClean="0">
                <a:latin typeface="Times New Roman" pitchFamily="18" charset="0"/>
                <a:ea typeface="宋体" pitchFamily="2" charset="-122"/>
              </a:rPr>
              <a:t>(P204)</a:t>
            </a:r>
            <a:r>
              <a:rPr lang="zh-CN" altLang="en-US" sz="2800" dirty="0" smtClean="0">
                <a:latin typeface="Times New Roman" pitchFamily="18" charset="0"/>
                <a:ea typeface="宋体" pitchFamily="2" charset="-122"/>
              </a:rPr>
              <a:t>九九乘法表。</a:t>
            </a:r>
          </a:p>
        </p:txBody>
      </p:sp>
      <p:sp>
        <p:nvSpPr>
          <p:cNvPr id="21507" name="AutoShape 10">
            <a:hlinkClick r:id="rId3" action="ppaction://hlinksldjump" highlightClick="1"/>
          </p:cNvPr>
          <p:cNvSpPr>
            <a:spLocks noChangeArrowheads="1"/>
          </p:cNvSpPr>
          <p:nvPr/>
        </p:nvSpPr>
        <p:spPr bwMode="auto">
          <a:xfrm>
            <a:off x="7454900" y="6197600"/>
            <a:ext cx="660400" cy="6604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337229043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body" idx="4294967295"/>
          </p:nvPr>
        </p:nvSpPr>
        <p:spPr>
          <a:xfrm>
            <a:off x="533400" y="533400"/>
            <a:ext cx="8153400" cy="5791200"/>
          </a:xfrm>
        </p:spPr>
        <p:txBody>
          <a:bodyPr>
            <a:normAutofit/>
          </a:bodyPr>
          <a:lstStyle/>
          <a:p>
            <a:pPr eaLnBrk="1" hangingPunct="1">
              <a:lnSpc>
                <a:spcPct val="90000"/>
              </a:lnSpc>
              <a:buFont typeface="Wingdings" pitchFamily="2" charset="2"/>
              <a:buNone/>
              <a:defRPr/>
            </a:pPr>
            <a:r>
              <a:rPr lang="en-US" altLang="zh-CN" dirty="0" smtClean="0">
                <a:solidFill>
                  <a:srgbClr val="006666"/>
                </a:solidFill>
                <a:effectLst>
                  <a:outerShdw blurRad="38100" dist="38100" dir="2700000" algn="tl">
                    <a:srgbClr val="C0C0C0"/>
                  </a:outerShdw>
                </a:effectLst>
                <a:ea typeface="宋体" pitchFamily="2" charset="-122"/>
              </a:rPr>
              <a:t>4. </a:t>
            </a:r>
            <a:r>
              <a:rPr lang="zh-CN" altLang="en-US" dirty="0" smtClean="0">
                <a:solidFill>
                  <a:srgbClr val="006666"/>
                </a:solidFill>
                <a:effectLst>
                  <a:outerShdw blurRad="38100" dist="38100" dir="2700000" algn="tl">
                    <a:srgbClr val="C0C0C0"/>
                  </a:outerShdw>
                </a:effectLst>
                <a:ea typeface="宋体" pitchFamily="2" charset="-122"/>
              </a:rPr>
              <a:t>单元格区域引用（</a:t>
            </a:r>
            <a:r>
              <a:rPr lang="en-US" altLang="zh-CN" dirty="0" smtClean="0">
                <a:solidFill>
                  <a:srgbClr val="006666"/>
                </a:solidFill>
                <a:effectLst>
                  <a:outerShdw blurRad="38100" dist="38100" dir="2700000" algn="tl">
                    <a:srgbClr val="C0C0C0"/>
                  </a:outerShdw>
                </a:effectLst>
                <a:ea typeface="宋体" pitchFamily="2" charset="-122"/>
              </a:rPr>
              <a:t>P125</a:t>
            </a:r>
            <a:r>
              <a:rPr lang="zh-CN" altLang="en-US" dirty="0" smtClean="0">
                <a:solidFill>
                  <a:srgbClr val="006666"/>
                </a:solidFill>
                <a:effectLst>
                  <a:outerShdw blurRad="38100" dist="38100" dir="2700000" algn="tl">
                    <a:srgbClr val="C0C0C0"/>
                  </a:outerShdw>
                </a:effectLst>
                <a:ea typeface="宋体" pitchFamily="2" charset="-122"/>
              </a:rPr>
              <a:t>）</a:t>
            </a:r>
          </a:p>
          <a:p>
            <a:pPr eaLnBrk="1" hangingPunct="1">
              <a:lnSpc>
                <a:spcPct val="90000"/>
              </a:lnSpc>
              <a:defRPr/>
            </a:pPr>
            <a:r>
              <a:rPr lang="zh-CN" altLang="en-US" dirty="0" smtClean="0">
                <a:solidFill>
                  <a:schemeClr val="tx2"/>
                </a:solidFill>
                <a:latin typeface="宋体" pitchFamily="2" charset="-122"/>
                <a:ea typeface="宋体" pitchFamily="2" charset="-122"/>
              </a:rPr>
              <a:t>区域地址</a:t>
            </a:r>
          </a:p>
          <a:p>
            <a:pPr lvl="1" eaLnBrk="1" hangingPunct="1">
              <a:lnSpc>
                <a:spcPct val="90000"/>
              </a:lnSpc>
              <a:defRPr/>
            </a:pPr>
            <a:r>
              <a:rPr lang="zh-CN" altLang="en-US" dirty="0" smtClean="0">
                <a:latin typeface="宋体" pitchFamily="2" charset="-122"/>
                <a:ea typeface="宋体" pitchFamily="2" charset="-122"/>
              </a:rPr>
              <a:t>区域左上角单元格的地址、冒号（</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）和区域右下角单元格的地址组成</a:t>
            </a:r>
          </a:p>
          <a:p>
            <a:pPr eaLnBrk="1" hangingPunct="1">
              <a:lnSpc>
                <a:spcPct val="90000"/>
              </a:lnSpc>
              <a:defRPr/>
            </a:pPr>
            <a:r>
              <a:rPr lang="zh-CN" altLang="en-US" dirty="0" smtClean="0">
                <a:solidFill>
                  <a:schemeClr val="tx2"/>
                </a:solidFill>
                <a:latin typeface="宋体" pitchFamily="2" charset="-122"/>
                <a:ea typeface="宋体" pitchFamily="2" charset="-122"/>
              </a:rPr>
              <a:t>区域命名</a:t>
            </a:r>
          </a:p>
          <a:p>
            <a:pPr eaLnBrk="1" hangingPunct="1">
              <a:lnSpc>
                <a:spcPct val="90000"/>
              </a:lnSpc>
              <a:buFont typeface="Wingdings" pitchFamily="2" charset="2"/>
              <a:buNone/>
              <a:defRPr/>
            </a:pPr>
            <a:endParaRPr lang="zh-CN" altLang="en-US" dirty="0" smtClean="0">
              <a:solidFill>
                <a:schemeClr val="tx2"/>
              </a:solidFill>
              <a:latin typeface="宋体" pitchFamily="2" charset="-122"/>
              <a:ea typeface="宋体" pitchFamily="2" charset="-122"/>
            </a:endParaRPr>
          </a:p>
          <a:p>
            <a:pPr eaLnBrk="1" hangingPunct="1">
              <a:lnSpc>
                <a:spcPct val="90000"/>
              </a:lnSpc>
              <a:defRPr/>
            </a:pPr>
            <a:endParaRPr lang="zh-CN" altLang="en-US" dirty="0" smtClean="0">
              <a:solidFill>
                <a:schemeClr val="tx2"/>
              </a:solidFill>
              <a:latin typeface="宋体" pitchFamily="2" charset="-122"/>
              <a:ea typeface="宋体" pitchFamily="2" charset="-122"/>
            </a:endParaRPr>
          </a:p>
          <a:p>
            <a:pPr eaLnBrk="1" hangingPunct="1">
              <a:lnSpc>
                <a:spcPct val="90000"/>
              </a:lnSpc>
              <a:buFont typeface="Wingdings" pitchFamily="2" charset="2"/>
              <a:buNone/>
              <a:defRPr/>
            </a:pPr>
            <a:endParaRPr lang="zh-CN" altLang="en-US" dirty="0" smtClean="0">
              <a:solidFill>
                <a:schemeClr val="tx2"/>
              </a:solidFill>
              <a:latin typeface="宋体" pitchFamily="2" charset="-122"/>
              <a:ea typeface="宋体" pitchFamily="2" charset="-122"/>
            </a:endParaRPr>
          </a:p>
          <a:p>
            <a:pPr eaLnBrk="1" hangingPunct="1">
              <a:lnSpc>
                <a:spcPct val="90000"/>
              </a:lnSpc>
              <a:defRPr/>
            </a:pPr>
            <a:r>
              <a:rPr lang="zh-CN" altLang="en-US" dirty="0" smtClean="0">
                <a:solidFill>
                  <a:schemeClr val="tx2"/>
                </a:solidFill>
                <a:latin typeface="宋体" pitchFamily="2" charset="-122"/>
                <a:ea typeface="宋体" pitchFamily="2" charset="-122"/>
              </a:rPr>
              <a:t>区域引用</a:t>
            </a:r>
          </a:p>
          <a:p>
            <a:pPr lvl="1" eaLnBrk="1" hangingPunct="1">
              <a:lnSpc>
                <a:spcPct val="90000"/>
              </a:lnSpc>
              <a:defRPr/>
            </a:pPr>
            <a:r>
              <a:rPr lang="zh-CN" altLang="en-US" dirty="0" smtClean="0">
                <a:latin typeface="宋体" pitchFamily="2" charset="-122"/>
                <a:ea typeface="宋体" pitchFamily="2" charset="-122"/>
              </a:rPr>
              <a:t>在公式或函数的参数中直接引用区域名。</a:t>
            </a:r>
            <a:endParaRPr lang="zh-CN" altLang="en-US" dirty="0" smtClean="0">
              <a:solidFill>
                <a:schemeClr val="tx2"/>
              </a:solidFill>
              <a:latin typeface="宋体" pitchFamily="2" charset="-122"/>
              <a:ea typeface="宋体" pitchFamily="2" charset="-122"/>
            </a:endParaRPr>
          </a:p>
          <a:p>
            <a:pPr lvl="1" eaLnBrk="1" hangingPunct="1">
              <a:lnSpc>
                <a:spcPct val="90000"/>
              </a:lnSpc>
              <a:buFontTx/>
              <a:buNone/>
              <a:defRPr/>
            </a:pPr>
            <a:r>
              <a:rPr lang="zh-CN" altLang="en-US" dirty="0" smtClean="0">
                <a:solidFill>
                  <a:schemeClr val="tx2"/>
                </a:solidFill>
                <a:latin typeface="宋体" pitchFamily="2" charset="-122"/>
                <a:ea typeface="宋体" pitchFamily="2" charset="-122"/>
              </a:rPr>
              <a:t>例：</a:t>
            </a:r>
            <a:r>
              <a:rPr lang="en-US" altLang="zh-CN" dirty="0" smtClean="0">
                <a:solidFill>
                  <a:schemeClr val="tx2"/>
                </a:solidFill>
                <a:latin typeface="宋体" pitchFamily="2" charset="-122"/>
                <a:ea typeface="宋体" pitchFamily="2" charset="-122"/>
              </a:rPr>
              <a:t>sum(a1:g4,j3,</a:t>
            </a:r>
            <a:r>
              <a:rPr lang="en-US" altLang="zh-CN" dirty="0" smtClean="0">
                <a:solidFill>
                  <a:schemeClr val="hlink"/>
                </a:solidFill>
                <a:latin typeface="宋体" pitchFamily="2" charset="-122"/>
                <a:ea typeface="宋体" pitchFamily="2" charset="-122"/>
              </a:rPr>
              <a:t>dat1</a:t>
            </a:r>
            <a:r>
              <a:rPr lang="en-US" altLang="zh-CN" dirty="0" smtClean="0">
                <a:solidFill>
                  <a:schemeClr val="tx2"/>
                </a:solidFill>
                <a:latin typeface="宋体" pitchFamily="2" charset="-122"/>
                <a:ea typeface="宋体" pitchFamily="2" charset="-122"/>
              </a:rPr>
              <a:t>)</a:t>
            </a:r>
          </a:p>
        </p:txBody>
      </p:sp>
      <p:grpSp>
        <p:nvGrpSpPr>
          <p:cNvPr id="2" name="Group 3"/>
          <p:cNvGrpSpPr>
            <a:grpSpLocks/>
          </p:cNvGrpSpPr>
          <p:nvPr/>
        </p:nvGrpSpPr>
        <p:grpSpPr bwMode="auto">
          <a:xfrm>
            <a:off x="838200" y="2819400"/>
            <a:ext cx="7543800" cy="1222375"/>
            <a:chOff x="288" y="720"/>
            <a:chExt cx="4752" cy="976"/>
          </a:xfrm>
        </p:grpSpPr>
        <p:sp>
          <p:nvSpPr>
            <p:cNvPr id="22533" name="Text Box 4"/>
            <p:cNvSpPr txBox="1">
              <a:spLocks noChangeArrowheads="1"/>
            </p:cNvSpPr>
            <p:nvPr/>
          </p:nvSpPr>
          <p:spPr bwMode="auto">
            <a:xfrm>
              <a:off x="288" y="960"/>
              <a:ext cx="100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200" b="1">
                  <a:latin typeface="Book Antiqua" pitchFamily="18" charset="0"/>
                </a:rPr>
                <a:t>选取区域</a:t>
              </a:r>
              <a:endParaRPr lang="zh-CN" altLang="en-US" sz="2100" b="1">
                <a:latin typeface="Book Antiqua" pitchFamily="18" charset="0"/>
              </a:endParaRPr>
            </a:p>
          </p:txBody>
        </p:sp>
        <p:sp>
          <p:nvSpPr>
            <p:cNvPr id="22534" name="Text Box 5"/>
            <p:cNvSpPr txBox="1">
              <a:spLocks noChangeArrowheads="1"/>
            </p:cNvSpPr>
            <p:nvPr/>
          </p:nvSpPr>
          <p:spPr bwMode="auto">
            <a:xfrm>
              <a:off x="1776" y="720"/>
              <a:ext cx="13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a:latin typeface="Book Antiqua" pitchFamily="18" charset="0"/>
                </a:rPr>
                <a:t>单击名称框</a:t>
              </a:r>
            </a:p>
          </p:txBody>
        </p:sp>
        <p:sp>
          <p:nvSpPr>
            <p:cNvPr id="22535" name="Text Box 6"/>
            <p:cNvSpPr txBox="1">
              <a:spLocks noChangeArrowheads="1"/>
            </p:cNvSpPr>
            <p:nvPr/>
          </p:nvSpPr>
          <p:spPr bwMode="auto">
            <a:xfrm>
              <a:off x="3696" y="720"/>
              <a:ext cx="129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a:latin typeface="Book Antiqua" pitchFamily="18" charset="0"/>
                </a:rPr>
                <a:t>输入区域名</a:t>
              </a:r>
            </a:p>
          </p:txBody>
        </p:sp>
        <p:sp>
          <p:nvSpPr>
            <p:cNvPr id="22536" name="Text Box 7"/>
            <p:cNvSpPr txBox="1">
              <a:spLocks noChangeArrowheads="1"/>
            </p:cNvSpPr>
            <p:nvPr/>
          </p:nvSpPr>
          <p:spPr bwMode="auto">
            <a:xfrm>
              <a:off x="1680" y="1344"/>
              <a:ext cx="177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a:latin typeface="Book Antiqua" pitchFamily="18" charset="0"/>
                </a:rPr>
                <a:t>插入</a:t>
              </a:r>
              <a:r>
                <a:rPr lang="en-US" altLang="zh-CN" b="1">
                  <a:latin typeface="Book Antiqua" pitchFamily="18" charset="0"/>
                </a:rPr>
                <a:t>/</a:t>
              </a:r>
              <a:r>
                <a:rPr lang="zh-CN" altLang="en-US" b="1">
                  <a:latin typeface="Book Antiqua" pitchFamily="18" charset="0"/>
                </a:rPr>
                <a:t>名称</a:t>
              </a:r>
              <a:r>
                <a:rPr lang="en-US" altLang="zh-CN" b="1">
                  <a:latin typeface="Book Antiqua" pitchFamily="18" charset="0"/>
                </a:rPr>
                <a:t>/</a:t>
              </a:r>
              <a:r>
                <a:rPr lang="zh-CN" altLang="en-US" b="1">
                  <a:latin typeface="Book Antiqua" pitchFamily="18" charset="0"/>
                </a:rPr>
                <a:t>定义</a:t>
              </a:r>
            </a:p>
          </p:txBody>
        </p:sp>
        <p:sp>
          <p:nvSpPr>
            <p:cNvPr id="22537" name="Text Box 8"/>
            <p:cNvSpPr txBox="1">
              <a:spLocks noChangeArrowheads="1"/>
            </p:cNvSpPr>
            <p:nvPr/>
          </p:nvSpPr>
          <p:spPr bwMode="auto">
            <a:xfrm>
              <a:off x="3696" y="1343"/>
              <a:ext cx="134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b="1">
                  <a:latin typeface="Book Antiqua" pitchFamily="18" charset="0"/>
                </a:rPr>
                <a:t>输入区域名</a:t>
              </a:r>
            </a:p>
          </p:txBody>
        </p:sp>
        <p:sp>
          <p:nvSpPr>
            <p:cNvPr id="22538" name="Line 9"/>
            <p:cNvSpPr>
              <a:spLocks noChangeShapeType="1"/>
            </p:cNvSpPr>
            <p:nvPr/>
          </p:nvSpPr>
          <p:spPr bwMode="auto">
            <a:xfrm flipV="1">
              <a:off x="1296" y="960"/>
              <a:ext cx="48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22539" name="Line 10"/>
            <p:cNvSpPr>
              <a:spLocks noChangeShapeType="1"/>
            </p:cNvSpPr>
            <p:nvPr/>
          </p:nvSpPr>
          <p:spPr bwMode="auto">
            <a:xfrm>
              <a:off x="1296" y="1200"/>
              <a:ext cx="384"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22540" name="Line 11"/>
            <p:cNvSpPr>
              <a:spLocks noChangeShapeType="1"/>
            </p:cNvSpPr>
            <p:nvPr/>
          </p:nvSpPr>
          <p:spPr bwMode="auto">
            <a:xfrm>
              <a:off x="3072" y="912"/>
              <a:ext cx="52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sp>
          <p:nvSpPr>
            <p:cNvPr id="22541" name="Line 12"/>
            <p:cNvSpPr>
              <a:spLocks noChangeShapeType="1"/>
            </p:cNvSpPr>
            <p:nvPr/>
          </p:nvSpPr>
          <p:spPr bwMode="auto">
            <a:xfrm>
              <a:off x="3264" y="1488"/>
              <a:ext cx="38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488" tIns="44450" rIns="90488" bIns="44450" anchor="ctr"/>
            <a:lstStyle/>
            <a:p>
              <a:endParaRPr lang="zh-CN" altLang="en-US"/>
            </a:p>
          </p:txBody>
        </p:sp>
      </p:grpSp>
      <p:sp>
        <p:nvSpPr>
          <p:cNvPr id="258061" name="Text Box 13"/>
          <p:cNvSpPr txBox="1">
            <a:spLocks noChangeArrowheads="1"/>
          </p:cNvSpPr>
          <p:nvPr/>
        </p:nvSpPr>
        <p:spPr bwMode="auto">
          <a:xfrm>
            <a:off x="990600" y="4114800"/>
            <a:ext cx="7848600" cy="396875"/>
          </a:xfrm>
          <a:prstGeom prst="rect">
            <a:avLst/>
          </a:prstGeom>
          <a:noFill/>
          <a:ln w="12700">
            <a:noFill/>
            <a:miter lim="800000"/>
            <a:headEnd/>
            <a:tailEnd/>
          </a:ln>
          <a:effectLst/>
        </p:spPr>
        <p:txBody>
          <a:bodyPr lIns="77874" tIns="38254" rIns="77874" bIns="38254">
            <a:spAutoFit/>
          </a:bodyPr>
          <a:lstStyle/>
          <a:p>
            <a:pPr algn="l" defTabSz="787400">
              <a:defRPr/>
            </a:pPr>
            <a:r>
              <a:rPr lang="zh-CN" altLang="en-US" sz="2100" b="1">
                <a:solidFill>
                  <a:schemeClr val="hlink"/>
                </a:solidFill>
                <a:latin typeface="宋体" pitchFamily="2" charset="-122"/>
              </a:rPr>
              <a:t>注意：</a:t>
            </a:r>
            <a:r>
              <a:rPr lang="zh-CN" altLang="en-US" sz="2100" b="1">
                <a:latin typeface="宋体" pitchFamily="2" charset="-122"/>
              </a:rPr>
              <a:t>当正在修改单元格中的内容时，不能为单元格命名。</a:t>
            </a:r>
            <a:endParaRPr lang="zh-CN" altLang="en-US" sz="2800">
              <a:solidFill>
                <a:schemeClr val="hlink"/>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815147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title" idx="4294967295"/>
          </p:nvPr>
        </p:nvSpPr>
        <p:spPr/>
        <p:txBody>
          <a:bodyPr/>
          <a:lstStyle/>
          <a:p>
            <a:pPr eaLnBrk="1" hangingPunct="1">
              <a:defRPr/>
            </a:pPr>
            <a:r>
              <a:rPr lang="en-US" altLang="zh-CN" dirty="0" smtClean="0">
                <a:latin typeface="Times New Roman" pitchFamily="18" charset="0"/>
                <a:ea typeface="宋体" pitchFamily="2" charset="-122"/>
              </a:rPr>
              <a:t>Excel 2010 </a:t>
            </a:r>
            <a:r>
              <a:rPr lang="zh-CN" altLang="en-US" dirty="0" smtClean="0">
                <a:latin typeface="Times New Roman" pitchFamily="18" charset="0"/>
                <a:ea typeface="宋体" pitchFamily="2" charset="-122"/>
              </a:rPr>
              <a:t>软件的简述</a:t>
            </a:r>
          </a:p>
        </p:txBody>
      </p:sp>
      <p:sp>
        <p:nvSpPr>
          <p:cNvPr id="229379" name="Rectangle 1027"/>
          <p:cNvSpPr>
            <a:spLocks noGrp="1" noChangeArrowheads="1"/>
          </p:cNvSpPr>
          <p:nvPr>
            <p:ph type="body" sz="half" idx="4294967295"/>
          </p:nvPr>
        </p:nvSpPr>
        <p:spPr>
          <a:xfrm>
            <a:off x="419100" y="1536699"/>
            <a:ext cx="8318500" cy="5052360"/>
          </a:xfrm>
        </p:spPr>
        <p:txBody>
          <a:bodyPr>
            <a:normAutofit/>
          </a:bodyPr>
          <a:lstStyle/>
          <a:p>
            <a:pPr eaLnBrk="1" hangingPunct="1">
              <a:lnSpc>
                <a:spcPct val="90000"/>
              </a:lnSpc>
              <a:defRPr/>
            </a:pPr>
            <a:r>
              <a:rPr lang="en-US" altLang="zh-CN" dirty="0" smtClean="0">
                <a:solidFill>
                  <a:schemeClr val="tx2"/>
                </a:solidFill>
                <a:latin typeface="宋体" pitchFamily="2" charset="-122"/>
                <a:ea typeface="宋体" pitchFamily="2" charset="-122"/>
              </a:rPr>
              <a:t> </a:t>
            </a:r>
            <a:r>
              <a:rPr lang="en-US" altLang="zh-CN" dirty="0" smtClean="0">
                <a:effectLst>
                  <a:outerShdw blurRad="38100" dist="38100" dir="2700000" algn="tl">
                    <a:srgbClr val="C0C0C0"/>
                  </a:outerShdw>
                </a:effectLst>
                <a:latin typeface="宋体" pitchFamily="2" charset="-122"/>
                <a:ea typeface="宋体" pitchFamily="2" charset="-122"/>
              </a:rPr>
              <a:t>Excel</a:t>
            </a:r>
            <a:r>
              <a:rPr lang="zh-CN" altLang="en-US" dirty="0" smtClean="0">
                <a:effectLst>
                  <a:outerShdw blurRad="38100" dist="38100" dir="2700000" algn="tl">
                    <a:srgbClr val="C0C0C0"/>
                  </a:outerShdw>
                </a:effectLst>
                <a:latin typeface="宋体" pitchFamily="2" charset="-122"/>
                <a:ea typeface="宋体" pitchFamily="2" charset="-122"/>
              </a:rPr>
              <a:t>窗口组成及操作</a:t>
            </a:r>
            <a:r>
              <a:rPr lang="en-US" altLang="zh-CN" dirty="0" smtClean="0">
                <a:effectLst>
                  <a:outerShdw blurRad="38100" dist="38100" dir="2700000" algn="tl">
                    <a:srgbClr val="C0C0C0"/>
                  </a:outerShdw>
                </a:effectLst>
                <a:latin typeface="宋体" pitchFamily="2" charset="-122"/>
                <a:ea typeface="宋体" pitchFamily="2" charset="-122"/>
              </a:rPr>
              <a:t>(P117-118)</a:t>
            </a:r>
            <a:endParaRPr lang="zh-CN" altLang="en-US" dirty="0" smtClean="0">
              <a:effectLst>
                <a:outerShdw blurRad="38100" dist="38100" dir="2700000" algn="tl">
                  <a:srgbClr val="C0C0C0"/>
                </a:outerShdw>
              </a:effectLst>
              <a:latin typeface="宋体" pitchFamily="2" charset="-122"/>
              <a:ea typeface="宋体" pitchFamily="2" charset="-122"/>
            </a:endParaRPr>
          </a:p>
          <a:p>
            <a:pPr lvl="1" eaLnBrk="1" hangingPunct="1">
              <a:lnSpc>
                <a:spcPct val="90000"/>
              </a:lnSpc>
              <a:buFontTx/>
              <a:buNone/>
              <a:defRPr/>
            </a:pPr>
            <a:r>
              <a:rPr lang="en-US" altLang="zh-CN" sz="2400" dirty="0" smtClean="0">
                <a:effectLst>
                  <a:outerShdw blurRad="38100" dist="38100" dir="2700000" algn="tl">
                    <a:srgbClr val="C0C0C0"/>
                  </a:outerShdw>
                </a:effectLst>
                <a:latin typeface="宋体" pitchFamily="2" charset="-122"/>
                <a:ea typeface="宋体" pitchFamily="2" charset="-122"/>
              </a:rPr>
              <a:t>2.</a:t>
            </a:r>
            <a:r>
              <a:rPr lang="zh-CN" altLang="en-US" sz="2400" dirty="0" smtClean="0">
                <a:effectLst>
                  <a:outerShdw blurRad="38100" dist="38100" dir="2700000" algn="tl">
                    <a:srgbClr val="C0C0C0"/>
                  </a:outerShdw>
                </a:effectLst>
                <a:latin typeface="宋体" pitchFamily="2" charset="-122"/>
                <a:ea typeface="宋体" pitchFamily="2" charset="-122"/>
              </a:rPr>
              <a:t>工作薄</a:t>
            </a:r>
            <a:r>
              <a:rPr lang="en-US" altLang="zh-CN" sz="2400" dirty="0" smtClean="0">
                <a:effectLst>
                  <a:outerShdw blurRad="38100" dist="38100" dir="2700000" algn="tl">
                    <a:srgbClr val="C0C0C0"/>
                  </a:outerShdw>
                </a:effectLst>
                <a:latin typeface="宋体" pitchFamily="2" charset="-122"/>
                <a:ea typeface="宋体" pitchFamily="2" charset="-122"/>
              </a:rPr>
              <a:t>(.</a:t>
            </a:r>
            <a:r>
              <a:rPr lang="en-US" altLang="zh-CN" sz="2400" dirty="0" err="1" smtClean="0">
                <a:effectLst>
                  <a:outerShdw blurRad="38100" dist="38100" dir="2700000" algn="tl">
                    <a:srgbClr val="C0C0C0"/>
                  </a:outerShdw>
                </a:effectLst>
                <a:latin typeface="宋体" pitchFamily="2" charset="-122"/>
                <a:ea typeface="宋体" pitchFamily="2" charset="-122"/>
              </a:rPr>
              <a:t>xlsx</a:t>
            </a:r>
            <a:r>
              <a:rPr lang="en-US" altLang="zh-CN" sz="2400" dirty="0" smtClean="0">
                <a:effectLst>
                  <a:outerShdw blurRad="38100" dist="38100" dir="2700000" algn="tl">
                    <a:srgbClr val="C0C0C0"/>
                  </a:outerShdw>
                </a:effectLst>
                <a:latin typeface="宋体" pitchFamily="2" charset="-122"/>
                <a:ea typeface="宋体" pitchFamily="2" charset="-122"/>
              </a:rPr>
              <a:t>/.</a:t>
            </a:r>
            <a:r>
              <a:rPr lang="en-US" altLang="zh-CN" sz="2400" dirty="0" err="1" smtClean="0">
                <a:effectLst>
                  <a:outerShdw blurRad="38100" dist="38100" dir="2700000" algn="tl">
                    <a:srgbClr val="C0C0C0"/>
                  </a:outerShdw>
                </a:effectLst>
                <a:latin typeface="宋体" pitchFamily="2" charset="-122"/>
                <a:ea typeface="宋体" pitchFamily="2" charset="-122"/>
              </a:rPr>
              <a:t>xls</a:t>
            </a:r>
            <a:r>
              <a:rPr lang="en-US" altLang="zh-CN" sz="2400" dirty="0" smtClean="0">
                <a:effectLst>
                  <a:outerShdw blurRad="38100" dist="38100" dir="2700000" algn="tl">
                    <a:srgbClr val="C0C0C0"/>
                  </a:outerShdw>
                </a:effectLst>
                <a:latin typeface="宋体" pitchFamily="2" charset="-122"/>
                <a:ea typeface="宋体" pitchFamily="2" charset="-122"/>
              </a:rPr>
              <a:t>)</a:t>
            </a:r>
            <a:r>
              <a:rPr lang="zh-CN" altLang="en-US" sz="2400" dirty="0" smtClean="0">
                <a:effectLst>
                  <a:outerShdw blurRad="38100" dist="38100" dir="2700000" algn="tl">
                    <a:srgbClr val="C0C0C0"/>
                  </a:outerShdw>
                </a:effectLst>
                <a:latin typeface="宋体" pitchFamily="2" charset="-122"/>
                <a:ea typeface="宋体" pitchFamily="2" charset="-122"/>
              </a:rPr>
              <a:t>和工作表</a:t>
            </a:r>
            <a:r>
              <a:rPr lang="en-US" altLang="zh-CN" sz="2400" dirty="0" smtClean="0">
                <a:effectLst>
                  <a:outerShdw blurRad="38100" dist="38100" dir="2700000" algn="tl">
                    <a:srgbClr val="C0C0C0"/>
                  </a:outerShdw>
                </a:effectLst>
                <a:latin typeface="宋体" pitchFamily="2" charset="-122"/>
                <a:ea typeface="宋体" pitchFamily="2" charset="-122"/>
              </a:rPr>
              <a:t> </a:t>
            </a:r>
          </a:p>
          <a:p>
            <a:pPr lvl="1" eaLnBrk="1" hangingPunct="1">
              <a:lnSpc>
                <a:spcPct val="90000"/>
              </a:lnSpc>
              <a:buNone/>
              <a:defRPr/>
            </a:pPr>
            <a:r>
              <a:rPr lang="en-US" altLang="zh-CN" sz="2400" dirty="0" smtClean="0">
                <a:effectLst>
                  <a:outerShdw blurRad="38100" dist="38100" dir="2700000" algn="tl">
                    <a:srgbClr val="C0C0C0"/>
                  </a:outerShdw>
                </a:effectLst>
                <a:latin typeface="宋体" pitchFamily="2" charset="-122"/>
                <a:ea typeface="宋体" pitchFamily="2" charset="-122"/>
              </a:rPr>
              <a:t>3.</a:t>
            </a:r>
            <a:r>
              <a:rPr lang="zh-CN" altLang="en-US" sz="2400" dirty="0" smtClean="0">
                <a:effectLst>
                  <a:outerShdw blurRad="38100" dist="38100" dir="2700000" algn="tl">
                    <a:srgbClr val="C0C0C0"/>
                  </a:outerShdw>
                </a:effectLst>
                <a:latin typeface="宋体" pitchFamily="2" charset="-122"/>
                <a:ea typeface="宋体" pitchFamily="2" charset="-122"/>
              </a:rPr>
              <a:t>单元格、活动单元格</a:t>
            </a:r>
            <a:r>
              <a:rPr lang="zh-CN" altLang="en-US" sz="2400" dirty="0">
                <a:effectLst>
                  <a:outerShdw blurRad="38100" dist="38100" dir="2700000" algn="tl">
                    <a:srgbClr val="C0C0C0"/>
                  </a:outerShdw>
                </a:effectLst>
                <a:latin typeface="宋体" pitchFamily="2" charset="-122"/>
                <a:ea typeface="宋体" pitchFamily="2" charset="-122"/>
              </a:rPr>
              <a:t>、单元格</a:t>
            </a:r>
            <a:r>
              <a:rPr lang="zh-CN" altLang="en-US" sz="2400" dirty="0" smtClean="0">
                <a:effectLst>
                  <a:outerShdw blurRad="38100" dist="38100" dir="2700000" algn="tl">
                    <a:srgbClr val="C0C0C0"/>
                  </a:outerShdw>
                </a:effectLst>
                <a:latin typeface="宋体" pitchFamily="2" charset="-122"/>
                <a:ea typeface="宋体" pitchFamily="2" charset="-122"/>
              </a:rPr>
              <a:t>地址、单元格区域</a:t>
            </a:r>
            <a:endParaRPr lang="en-US" altLang="zh-CN" sz="2400" dirty="0" smtClean="0">
              <a:effectLst>
                <a:outerShdw blurRad="38100" dist="38100" dir="2700000" algn="tl">
                  <a:srgbClr val="C0C0C0"/>
                </a:outerShdw>
              </a:effectLst>
              <a:latin typeface="宋体" pitchFamily="2" charset="-122"/>
              <a:ea typeface="宋体" pitchFamily="2" charset="-122"/>
            </a:endParaRPr>
          </a:p>
          <a:p>
            <a:pPr eaLnBrk="1" hangingPunct="1">
              <a:lnSpc>
                <a:spcPct val="90000"/>
              </a:lnSpc>
              <a:buFontTx/>
              <a:buNone/>
              <a:defRPr/>
            </a:pPr>
            <a:endParaRPr lang="zh-CN" altLang="en-US" dirty="0" smtClean="0">
              <a:effectLst>
                <a:outerShdw blurRad="38100" dist="38100" dir="2700000" algn="tl">
                  <a:srgbClr val="C0C0C0"/>
                </a:outerShdw>
              </a:effectLst>
              <a:latin typeface="宋体" pitchFamily="2" charset="-122"/>
              <a:ea typeface="宋体" pitchFamily="2" charset="-122"/>
            </a:endParaRPr>
          </a:p>
        </p:txBody>
      </p:sp>
      <p:pic>
        <p:nvPicPr>
          <p:cNvPr id="141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810" y="2905966"/>
            <a:ext cx="6481483" cy="3670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线形标注 1 7"/>
          <p:cNvSpPr/>
          <p:nvPr/>
        </p:nvSpPr>
        <p:spPr bwMode="auto">
          <a:xfrm>
            <a:off x="94127" y="5587244"/>
            <a:ext cx="1116107" cy="638746"/>
          </a:xfrm>
          <a:prstGeom prst="borderCallout1">
            <a:avLst>
              <a:gd name="adj1" fmla="val 51821"/>
              <a:gd name="adj2" fmla="val 98591"/>
              <a:gd name="adj3" fmla="val 75644"/>
              <a:gd name="adj4" fmla="val 188853"/>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2000" b="1" dirty="0">
                <a:solidFill>
                  <a:srgbClr val="FF0000"/>
                </a:solidFill>
              </a:rPr>
              <a:t>工作</a:t>
            </a:r>
            <a:r>
              <a:rPr lang="zh-CN" altLang="en-US" sz="2000" b="1" dirty="0" smtClean="0">
                <a:solidFill>
                  <a:srgbClr val="FF0000"/>
                </a:solidFill>
              </a:rPr>
              <a:t>表标签</a:t>
            </a:r>
            <a:endPar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endParaRPr>
          </a:p>
        </p:txBody>
      </p:sp>
      <p:sp>
        <p:nvSpPr>
          <p:cNvPr id="9" name="线形标注 1 8"/>
          <p:cNvSpPr/>
          <p:nvPr/>
        </p:nvSpPr>
        <p:spPr bwMode="auto">
          <a:xfrm>
            <a:off x="4011703" y="5560350"/>
            <a:ext cx="1541932" cy="346267"/>
          </a:xfrm>
          <a:prstGeom prst="borderCallout1">
            <a:avLst>
              <a:gd name="adj1" fmla="val 47610"/>
              <a:gd name="adj2" fmla="val -204"/>
              <a:gd name="adj3" fmla="val 52486"/>
              <a:gd name="adj4" fmla="val -24526"/>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latin typeface="Times New Roman" pitchFamily="18" charset="0"/>
                <a:ea typeface="宋体" pitchFamily="2" charset="-122"/>
              </a:rPr>
              <a:t>活动单元格</a:t>
            </a:r>
          </a:p>
        </p:txBody>
      </p:sp>
    </p:spTree>
    <p:extLst>
      <p:ext uri="{BB962C8B-B14F-4D97-AF65-F5344CB8AC3E}">
        <p14:creationId xmlns:p14="http://schemas.microsoft.com/office/powerpoint/2010/main" val="1571534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4294967295"/>
          </p:nvPr>
        </p:nvSpPr>
        <p:spPr>
          <a:xfrm>
            <a:off x="388960" y="927100"/>
            <a:ext cx="8359254" cy="5246688"/>
          </a:xfrm>
        </p:spPr>
        <p:txBody>
          <a:bodyPr>
            <a:normAutofit/>
          </a:bodyPr>
          <a:lstStyle/>
          <a:p>
            <a:pPr eaLnBrk="1" hangingPunct="1">
              <a:lnSpc>
                <a:spcPct val="120000"/>
              </a:lnSpc>
              <a:spcBef>
                <a:spcPct val="40000"/>
              </a:spcBef>
              <a:buFont typeface="Wingdings" pitchFamily="2" charset="2"/>
              <a:buNone/>
              <a:defRPr/>
            </a:pPr>
            <a:r>
              <a:rPr lang="en-US" altLang="zh-CN" sz="2800" dirty="0" smtClean="0">
                <a:solidFill>
                  <a:srgbClr val="006666"/>
                </a:solidFill>
                <a:effectLst>
                  <a:outerShdw blurRad="38100" dist="38100" dir="2700000" algn="tl">
                    <a:srgbClr val="C0C0C0"/>
                  </a:outerShdw>
                </a:effectLst>
                <a:ea typeface="宋体" pitchFamily="2" charset="-122"/>
              </a:rPr>
              <a:t>2.</a:t>
            </a:r>
            <a:r>
              <a:rPr lang="zh-CN" altLang="en-US" sz="2800" dirty="0" smtClean="0">
                <a:solidFill>
                  <a:srgbClr val="006666"/>
                </a:solidFill>
                <a:effectLst>
                  <a:outerShdw blurRad="38100" dist="38100" dir="2700000" algn="tl">
                    <a:srgbClr val="C0C0C0"/>
                  </a:outerShdw>
                </a:effectLst>
                <a:ea typeface="宋体" pitchFamily="2" charset="-122"/>
              </a:rPr>
              <a:t>使用函数</a:t>
            </a:r>
          </a:p>
          <a:p>
            <a:pPr lvl="1" eaLnBrk="1" hangingPunct="1">
              <a:buFontTx/>
              <a:buNone/>
              <a:defRPr/>
            </a:pPr>
            <a:r>
              <a:rPr lang="en-US" altLang="zh-CN" sz="2400" dirty="0" smtClean="0">
                <a:ea typeface="宋体" pitchFamily="2" charset="-122"/>
              </a:rPr>
              <a:t>(1)</a:t>
            </a:r>
            <a:r>
              <a:rPr lang="zh-CN" altLang="en-US" sz="2400" dirty="0" smtClean="0">
                <a:ea typeface="宋体" pitchFamily="2" charset="-122"/>
              </a:rPr>
              <a:t>函数：</a:t>
            </a:r>
            <a:r>
              <a:rPr lang="en-US" altLang="zh-CN" sz="2400" dirty="0" smtClean="0">
                <a:ea typeface="宋体" pitchFamily="2" charset="-122"/>
              </a:rPr>
              <a:t>Excel</a:t>
            </a:r>
            <a:r>
              <a:rPr lang="zh-CN" altLang="en-US" sz="2400" dirty="0" smtClean="0">
                <a:ea typeface="宋体" pitchFamily="2" charset="-122"/>
              </a:rPr>
              <a:t>为用户预先定义好的公式</a:t>
            </a:r>
            <a:endParaRPr lang="en-US" altLang="zh-CN" sz="2400" dirty="0" smtClean="0">
              <a:ea typeface="宋体" pitchFamily="2" charset="-122"/>
            </a:endParaRPr>
          </a:p>
          <a:p>
            <a:pPr lvl="1" eaLnBrk="1" hangingPunct="1">
              <a:buFontTx/>
              <a:buNone/>
              <a:defRPr/>
            </a:pPr>
            <a:r>
              <a:rPr lang="en-US" altLang="zh-CN" sz="2400" dirty="0" smtClean="0">
                <a:ea typeface="宋体" pitchFamily="2" charset="-122"/>
              </a:rPr>
              <a:t>(2) </a:t>
            </a:r>
            <a:r>
              <a:rPr lang="zh-CN" altLang="en-US" sz="2400" dirty="0" smtClean="0">
                <a:ea typeface="宋体" pitchFamily="2" charset="-122"/>
              </a:rPr>
              <a:t>函数的一般表达式：</a:t>
            </a:r>
            <a:r>
              <a:rPr lang="zh-CN" altLang="en-US" sz="2400" dirty="0" smtClean="0">
                <a:solidFill>
                  <a:srgbClr val="1E19F5"/>
                </a:solidFill>
                <a:ea typeface="宋体" pitchFamily="2" charset="-122"/>
              </a:rPr>
              <a:t>函数名（参数</a:t>
            </a:r>
            <a:r>
              <a:rPr lang="en-US" altLang="zh-CN" sz="2400" dirty="0" smtClean="0">
                <a:solidFill>
                  <a:srgbClr val="1E19F5"/>
                </a:solidFill>
                <a:ea typeface="宋体" pitchFamily="2" charset="-122"/>
              </a:rPr>
              <a:t>1</a:t>
            </a:r>
            <a:r>
              <a:rPr lang="zh-CN" altLang="en-US" sz="2400" dirty="0" smtClean="0">
                <a:solidFill>
                  <a:srgbClr val="1E19F5"/>
                </a:solidFill>
                <a:ea typeface="宋体" pitchFamily="2" charset="-122"/>
              </a:rPr>
              <a:t>，参数</a:t>
            </a:r>
            <a:r>
              <a:rPr lang="en-US" altLang="zh-CN" sz="2400" dirty="0" smtClean="0">
                <a:solidFill>
                  <a:srgbClr val="1E19F5"/>
                </a:solidFill>
                <a:ea typeface="宋体" pitchFamily="2" charset="-122"/>
              </a:rPr>
              <a:t>2</a:t>
            </a:r>
            <a:r>
              <a:rPr lang="zh-CN" altLang="en-US" sz="2400" dirty="0" smtClean="0">
                <a:solidFill>
                  <a:srgbClr val="1E19F5"/>
                </a:solidFill>
                <a:ea typeface="宋体" pitchFamily="2" charset="-122"/>
              </a:rPr>
              <a:t>，</a:t>
            </a:r>
            <a:r>
              <a:rPr lang="en-US" altLang="zh-CN" sz="2400" dirty="0" smtClean="0">
                <a:solidFill>
                  <a:srgbClr val="1E19F5"/>
                </a:solidFill>
                <a:ea typeface="宋体" pitchFamily="2" charset="-122"/>
              </a:rPr>
              <a:t>…)</a:t>
            </a:r>
          </a:p>
          <a:p>
            <a:pPr lvl="2" eaLnBrk="1" hangingPunct="1">
              <a:buNone/>
              <a:defRPr/>
            </a:pPr>
            <a:r>
              <a:rPr lang="zh-CN" altLang="en-US" sz="2000" dirty="0" smtClean="0">
                <a:ea typeface="宋体" pitchFamily="2" charset="-122"/>
              </a:rPr>
              <a:t>如：</a:t>
            </a:r>
            <a:r>
              <a:rPr lang="en-US" altLang="zh-CN" sz="2000" dirty="0" smtClean="0">
                <a:ea typeface="楷体_GB2312" pitchFamily="49" charset="-122"/>
              </a:rPr>
              <a:t>=SUM(D10:F10)       =AVERAGE(F16,A2,C5)</a:t>
            </a:r>
            <a:endParaRPr lang="en-US" altLang="zh-CN" sz="2000" dirty="0" smtClean="0">
              <a:ea typeface="宋体" pitchFamily="2" charset="-122"/>
            </a:endParaRPr>
          </a:p>
          <a:p>
            <a:pPr lvl="1" eaLnBrk="1" hangingPunct="1">
              <a:defRPr/>
            </a:pPr>
            <a:r>
              <a:rPr lang="zh-CN" altLang="en-US" sz="2400" dirty="0" smtClean="0">
                <a:ea typeface="宋体" pitchFamily="2" charset="-122"/>
              </a:rPr>
              <a:t>说明</a:t>
            </a:r>
            <a:r>
              <a:rPr lang="en-US" altLang="zh-CN" sz="2400" dirty="0" smtClean="0">
                <a:ea typeface="宋体" pitchFamily="2" charset="-122"/>
              </a:rPr>
              <a:t>:</a:t>
            </a:r>
          </a:p>
          <a:p>
            <a:pPr lvl="2" eaLnBrk="1" hangingPunct="1">
              <a:buFont typeface="Wingdings" pitchFamily="2" charset="2"/>
              <a:buNone/>
              <a:defRPr/>
            </a:pPr>
            <a:r>
              <a:rPr lang="en-US" altLang="zh-CN" sz="2000" dirty="0" smtClean="0">
                <a:ea typeface="宋体" pitchFamily="2" charset="-122"/>
              </a:rPr>
              <a:t>1)</a:t>
            </a:r>
            <a:r>
              <a:rPr lang="zh-CN" altLang="en-US" sz="2000" dirty="0" smtClean="0">
                <a:solidFill>
                  <a:srgbClr val="993366"/>
                </a:solidFill>
                <a:ea typeface="宋体" pitchFamily="2" charset="-122"/>
              </a:rPr>
              <a:t>函数名</a:t>
            </a:r>
            <a:r>
              <a:rPr lang="zh-CN" altLang="en-US" sz="2000" dirty="0" smtClean="0">
                <a:ea typeface="宋体" pitchFamily="2" charset="-122"/>
              </a:rPr>
              <a:t>  函数要执行的运算</a:t>
            </a:r>
          </a:p>
          <a:p>
            <a:pPr lvl="2" eaLnBrk="1" hangingPunct="1">
              <a:buFont typeface="Wingdings" pitchFamily="2" charset="2"/>
              <a:buNone/>
              <a:defRPr/>
            </a:pPr>
            <a:r>
              <a:rPr lang="en-US" altLang="zh-CN" sz="2000" dirty="0" smtClean="0">
                <a:ea typeface="宋体" pitchFamily="2" charset="-122"/>
              </a:rPr>
              <a:t>2) </a:t>
            </a:r>
            <a:r>
              <a:rPr lang="zh-CN" altLang="en-US" sz="2000" dirty="0" smtClean="0">
                <a:solidFill>
                  <a:srgbClr val="993366"/>
                </a:solidFill>
                <a:ea typeface="宋体" pitchFamily="2" charset="-122"/>
              </a:rPr>
              <a:t>参数类型</a:t>
            </a:r>
          </a:p>
          <a:p>
            <a:pPr lvl="2" eaLnBrk="1" hangingPunct="1">
              <a:buFont typeface="Wingdings" pitchFamily="2" charset="2"/>
              <a:buNone/>
              <a:defRPr/>
            </a:pPr>
            <a:r>
              <a:rPr lang="zh-CN" altLang="en-US" sz="2000" dirty="0" smtClean="0">
                <a:ea typeface="宋体" pitchFamily="2" charset="-122"/>
              </a:rPr>
              <a:t>数字、文字、逻辑值、单元格或区域引用、常量、公式和函数</a:t>
            </a:r>
          </a:p>
          <a:p>
            <a:pPr lvl="2" eaLnBrk="1" hangingPunct="1">
              <a:buFont typeface="Wingdings" pitchFamily="2" charset="2"/>
              <a:buNone/>
              <a:defRPr/>
            </a:pPr>
            <a:r>
              <a:rPr lang="zh-CN" altLang="en-US" sz="2000" dirty="0" smtClean="0">
                <a:ea typeface="宋体" pitchFamily="2" charset="-122"/>
              </a:rPr>
              <a:t>例：</a:t>
            </a:r>
            <a:r>
              <a:rPr lang="en-US" altLang="zh-CN" sz="2000" dirty="0" smtClean="0">
                <a:ea typeface="宋体" pitchFamily="2" charset="-122"/>
              </a:rPr>
              <a:t>SUM</a:t>
            </a:r>
            <a:r>
              <a:rPr lang="zh-CN" altLang="en-US" sz="2000" dirty="0" smtClean="0">
                <a:ea typeface="宋体" pitchFamily="2" charset="-122"/>
              </a:rPr>
              <a:t>（</a:t>
            </a:r>
            <a:r>
              <a:rPr lang="en-US" altLang="zh-CN" sz="2000" dirty="0" smtClean="0">
                <a:ea typeface="宋体" pitchFamily="2" charset="-122"/>
              </a:rPr>
              <a:t>3</a:t>
            </a:r>
            <a:r>
              <a:rPr lang="zh-CN" altLang="en-US" sz="2000" dirty="0" smtClean="0">
                <a:ea typeface="宋体" pitchFamily="2" charset="-122"/>
              </a:rPr>
              <a:t>，</a:t>
            </a:r>
            <a:r>
              <a:rPr lang="en-US" altLang="zh-CN" sz="2000" dirty="0" smtClean="0">
                <a:ea typeface="宋体" pitchFamily="2" charset="-122"/>
              </a:rPr>
              <a:t>MAX</a:t>
            </a:r>
            <a:r>
              <a:rPr lang="zh-CN" altLang="en-US" sz="2000" dirty="0" smtClean="0">
                <a:ea typeface="宋体" pitchFamily="2" charset="-122"/>
              </a:rPr>
              <a:t>（</a:t>
            </a:r>
            <a:r>
              <a:rPr lang="en-US" altLang="zh-CN" sz="2000" dirty="0" smtClean="0">
                <a:ea typeface="宋体" pitchFamily="2" charset="-122"/>
              </a:rPr>
              <a:t>A1:A5</a:t>
            </a:r>
            <a:r>
              <a:rPr lang="zh-CN" altLang="en-US" sz="2000" dirty="0" smtClean="0">
                <a:ea typeface="宋体" pitchFamily="2" charset="-122"/>
              </a:rPr>
              <a:t>））</a:t>
            </a:r>
          </a:p>
          <a:p>
            <a:pPr lvl="2" eaLnBrk="1" hangingPunct="1">
              <a:buFont typeface="Wingdings" pitchFamily="2" charset="2"/>
              <a:buNone/>
              <a:defRPr/>
            </a:pPr>
            <a:r>
              <a:rPr lang="en-US" altLang="zh-CN" sz="2000" dirty="0" smtClean="0">
                <a:ea typeface="宋体" pitchFamily="2" charset="-122"/>
              </a:rPr>
              <a:t>3</a:t>
            </a:r>
            <a:r>
              <a:rPr lang="zh-CN" altLang="en-US" sz="2000" dirty="0" smtClean="0">
                <a:ea typeface="宋体" pitchFamily="2" charset="-122"/>
              </a:rPr>
              <a:t>）</a:t>
            </a:r>
            <a:r>
              <a:rPr lang="zh-CN" altLang="en-US" sz="2000" dirty="0" smtClean="0">
                <a:solidFill>
                  <a:srgbClr val="993366"/>
                </a:solidFill>
                <a:ea typeface="宋体" pitchFamily="2" charset="-122"/>
              </a:rPr>
              <a:t>参数分隔符</a:t>
            </a:r>
          </a:p>
          <a:p>
            <a:pPr lvl="2" eaLnBrk="1" hangingPunct="1">
              <a:buFont typeface="Wingdings" pitchFamily="2" charset="2"/>
              <a:buNone/>
              <a:defRPr/>
            </a:pPr>
            <a:r>
              <a:rPr lang="zh-CN" altLang="en-US" sz="2000" dirty="0" smtClean="0">
                <a:ea typeface="宋体" pitchFamily="2" charset="-122"/>
              </a:rPr>
              <a:t>　各参数之间用函数逗号“</a:t>
            </a:r>
            <a:r>
              <a:rPr lang="en-US" altLang="zh-CN" sz="2000" dirty="0" smtClean="0">
                <a:ea typeface="宋体" pitchFamily="2" charset="-122"/>
              </a:rPr>
              <a:t>,”</a:t>
            </a:r>
            <a:r>
              <a:rPr lang="zh-CN" altLang="en-US" sz="2000" dirty="0" smtClean="0">
                <a:ea typeface="宋体" pitchFamily="2" charset="-122"/>
              </a:rPr>
              <a:t>隔开。</a:t>
            </a:r>
          </a:p>
          <a:p>
            <a:pPr lvl="2" eaLnBrk="1" hangingPunct="1">
              <a:buNone/>
              <a:defRPr/>
            </a:pPr>
            <a:r>
              <a:rPr lang="en-US" altLang="zh-CN" sz="2000" dirty="0" smtClean="0">
                <a:ea typeface="宋体" pitchFamily="2" charset="-122"/>
              </a:rPr>
              <a:t>4</a:t>
            </a:r>
            <a:r>
              <a:rPr lang="zh-CN" altLang="en-US" sz="2000" dirty="0" smtClean="0">
                <a:ea typeface="宋体" pitchFamily="2" charset="-122"/>
              </a:rPr>
              <a:t>）</a:t>
            </a:r>
            <a:r>
              <a:rPr lang="zh-CN" altLang="en-US" sz="2000" dirty="0" smtClean="0">
                <a:solidFill>
                  <a:srgbClr val="993366"/>
                </a:solidFill>
                <a:ea typeface="宋体" pitchFamily="2" charset="-122"/>
              </a:rPr>
              <a:t>函数嵌套</a:t>
            </a:r>
            <a:r>
              <a:rPr lang="zh-CN" altLang="en-US" sz="2000" dirty="0" smtClean="0">
                <a:ea typeface="宋体" pitchFamily="2" charset="-122"/>
              </a:rPr>
              <a:t>：一个参数本身也可以是一个函数，则称为“嵌套”。</a:t>
            </a:r>
            <a:r>
              <a:rPr lang="zh-CN" altLang="en-US" sz="2000" dirty="0" smtClean="0">
                <a:latin typeface="楷体_GB2312" pitchFamily="49" charset="-122"/>
                <a:ea typeface="楷体_GB2312" pitchFamily="49" charset="-122"/>
              </a:rPr>
              <a:t> </a:t>
            </a:r>
            <a:r>
              <a:rPr lang="en-US" altLang="zh-CN" sz="2000" dirty="0" smtClean="0">
                <a:ea typeface="宋体" pitchFamily="2" charset="-122"/>
              </a:rPr>
              <a:t>Excel</a:t>
            </a:r>
            <a:r>
              <a:rPr lang="zh-CN" altLang="en-US" sz="2000" dirty="0" smtClean="0">
                <a:ea typeface="宋体" pitchFamily="2" charset="-122"/>
              </a:rPr>
              <a:t>中可嵌套</a:t>
            </a:r>
            <a:r>
              <a:rPr lang="en-US" altLang="zh-CN" sz="2000" dirty="0" smtClean="0">
                <a:ea typeface="宋体" pitchFamily="2" charset="-122"/>
              </a:rPr>
              <a:t>7</a:t>
            </a:r>
            <a:r>
              <a:rPr lang="zh-CN" altLang="en-US" sz="2000" dirty="0" smtClean="0">
                <a:ea typeface="宋体" pitchFamily="2" charset="-122"/>
              </a:rPr>
              <a:t>层函数。</a:t>
            </a:r>
          </a:p>
          <a:p>
            <a:pPr lvl="2" eaLnBrk="1" hangingPunct="1">
              <a:buFont typeface="Wingdings" pitchFamily="2" charset="2"/>
              <a:buNone/>
              <a:defRPr/>
            </a:pPr>
            <a:endParaRPr lang="zh-CN" altLang="en-US" sz="2000" dirty="0" smtClean="0">
              <a:ea typeface="宋体" pitchFamily="2" charset="-122"/>
            </a:endParaRPr>
          </a:p>
        </p:txBody>
      </p:sp>
    </p:spTree>
    <p:extLst>
      <p:ext uri="{BB962C8B-B14F-4D97-AF65-F5344CB8AC3E}">
        <p14:creationId xmlns:p14="http://schemas.microsoft.com/office/powerpoint/2010/main" val="172672338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241964" y="545084"/>
            <a:ext cx="8229600" cy="4530725"/>
          </a:xfrm>
          <a:noFill/>
          <a:ln/>
        </p:spPr>
        <p:txBody>
          <a:bodyPr/>
          <a:lstStyle/>
          <a:p>
            <a:pPr eaLnBrk="1" hangingPunct="1">
              <a:lnSpc>
                <a:spcPct val="90000"/>
              </a:lnSpc>
              <a:buNone/>
            </a:pPr>
            <a:r>
              <a:rPr lang="en-US" altLang="zh-CN" sz="2800" dirty="0" smtClean="0">
                <a:latin typeface="宋体" pitchFamily="2" charset="-122"/>
                <a:ea typeface="宋体" pitchFamily="2" charset="-122"/>
              </a:rPr>
              <a:t>(3)</a:t>
            </a:r>
            <a:r>
              <a:rPr lang="zh-CN" altLang="en-US" sz="2800" dirty="0" smtClean="0">
                <a:latin typeface="宋体" pitchFamily="2" charset="-122"/>
                <a:ea typeface="宋体" pitchFamily="2" charset="-122"/>
              </a:rPr>
              <a:t>输入最常用的函数：</a:t>
            </a:r>
          </a:p>
          <a:p>
            <a:pPr marL="990600" lvl="1" indent="-533400" eaLnBrk="1" hangingPunct="1">
              <a:buFontTx/>
              <a:buAutoNum type="arabicPeriod"/>
            </a:pPr>
            <a:r>
              <a:rPr lang="zh-CN" altLang="en-US" sz="2400" dirty="0" smtClean="0">
                <a:latin typeface="Times New Roman" pitchFamily="18" charset="0"/>
                <a:ea typeface="宋体" pitchFamily="2" charset="-122"/>
              </a:rPr>
              <a:t>选择要输入公式的单元格；</a:t>
            </a:r>
          </a:p>
          <a:p>
            <a:pPr marL="990600" lvl="1" indent="-533400" eaLnBrk="1" hangingPunct="1">
              <a:buFontTx/>
              <a:buAutoNum type="arabicPeriod"/>
            </a:pPr>
            <a:r>
              <a:rPr lang="zh-CN" altLang="en-US" sz="2400" dirty="0" smtClean="0">
                <a:latin typeface="Times New Roman" pitchFamily="18" charset="0"/>
                <a:ea typeface="宋体" pitchFamily="2" charset="-122"/>
              </a:rPr>
              <a:t>开始选项卡，“编辑”组</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自动求和</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按钮，选择函数；</a:t>
            </a:r>
          </a:p>
        </p:txBody>
      </p:sp>
      <p:pic>
        <p:nvPicPr>
          <p:cNvPr id="141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68" t="2385" r="42588" b="71186"/>
          <a:stretch/>
        </p:blipFill>
        <p:spPr bwMode="auto">
          <a:xfrm>
            <a:off x="54588" y="2206489"/>
            <a:ext cx="9007524" cy="289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52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3"/>
          <p:cNvSpPr>
            <a:spLocks noGrp="1" noChangeArrowheads="1"/>
          </p:cNvSpPr>
          <p:nvPr>
            <p:ph type="body" idx="1"/>
          </p:nvPr>
        </p:nvSpPr>
        <p:spPr>
          <a:xfrm>
            <a:off x="241964" y="545084"/>
            <a:ext cx="8229600" cy="4530725"/>
          </a:xfrm>
          <a:noFill/>
          <a:ln/>
        </p:spPr>
        <p:txBody>
          <a:bodyPr/>
          <a:lstStyle/>
          <a:p>
            <a:pPr eaLnBrk="1" hangingPunct="1">
              <a:lnSpc>
                <a:spcPct val="90000"/>
              </a:lnSpc>
              <a:buNone/>
            </a:pPr>
            <a:r>
              <a:rPr lang="en-US" altLang="zh-CN" sz="2800" dirty="0" smtClean="0">
                <a:latin typeface="宋体" pitchFamily="2" charset="-122"/>
                <a:ea typeface="宋体" pitchFamily="2" charset="-122"/>
              </a:rPr>
              <a:t>(4)</a:t>
            </a:r>
            <a:r>
              <a:rPr lang="zh-CN" altLang="en-US" sz="2800" dirty="0" smtClean="0">
                <a:latin typeface="宋体" pitchFamily="2" charset="-122"/>
                <a:ea typeface="宋体" pitchFamily="2" charset="-122"/>
              </a:rPr>
              <a:t>输入函数的方法：</a:t>
            </a:r>
          </a:p>
          <a:p>
            <a:pPr marL="990600" lvl="1" indent="-533400" eaLnBrk="1" hangingPunct="1">
              <a:buFontTx/>
              <a:buAutoNum type="arabicPeriod"/>
            </a:pPr>
            <a:r>
              <a:rPr lang="zh-CN" altLang="en-US" sz="2400" dirty="0" smtClean="0">
                <a:latin typeface="Times New Roman" pitchFamily="18" charset="0"/>
                <a:ea typeface="宋体" pitchFamily="2" charset="-122"/>
              </a:rPr>
              <a:t>选择要输入公式的单元格；</a:t>
            </a:r>
          </a:p>
          <a:p>
            <a:pPr marL="990600" lvl="1" indent="-533400" eaLnBrk="1" hangingPunct="1">
              <a:buFontTx/>
              <a:buAutoNum type="arabicPeriod"/>
            </a:pPr>
            <a:r>
              <a:rPr lang="zh-CN" altLang="en-US" sz="2400" dirty="0" smtClean="0">
                <a:latin typeface="Times New Roman" pitchFamily="18" charset="0"/>
                <a:ea typeface="宋体" pitchFamily="2" charset="-122"/>
              </a:rPr>
              <a:t>点击编辑栏左侧的      按钮，弹出“插入函数”对话框</a:t>
            </a:r>
          </a:p>
          <a:p>
            <a:pPr marL="990600" lvl="1" indent="-533400" eaLnBrk="1" hangingPunct="1">
              <a:buFontTx/>
              <a:buAutoNum type="arabicPeriod"/>
            </a:pPr>
            <a:r>
              <a:rPr lang="zh-CN" altLang="en-US" sz="2400" dirty="0" smtClean="0">
                <a:latin typeface="Times New Roman" pitchFamily="18" charset="0"/>
                <a:ea typeface="宋体" pitchFamily="2" charset="-122"/>
              </a:rPr>
              <a:t>选择函数列表中的函数；</a:t>
            </a:r>
          </a:p>
          <a:p>
            <a:pPr marL="990600" lvl="1" indent="-533400" eaLnBrk="1" hangingPunct="1">
              <a:buFontTx/>
              <a:buAutoNum type="arabicPeriod"/>
            </a:pPr>
            <a:r>
              <a:rPr lang="zh-CN" altLang="en-US" sz="2400" dirty="0" smtClean="0">
                <a:latin typeface="Times New Roman" pitchFamily="18" charset="0"/>
                <a:ea typeface="宋体" pitchFamily="2" charset="-122"/>
              </a:rPr>
              <a:t>在“函数参数”对话框中，根据要求输入参数，或单击      选择计算所需的单元格区域；</a:t>
            </a:r>
          </a:p>
          <a:p>
            <a:pPr marL="990600" lvl="1" indent="-533400" eaLnBrk="1" hangingPunct="1">
              <a:buFontTx/>
              <a:buAutoNum type="arabicPeriod"/>
            </a:pPr>
            <a:r>
              <a:rPr lang="zh-CN" altLang="en-US" sz="2400" dirty="0" smtClean="0">
                <a:latin typeface="Times New Roman" pitchFamily="18" charset="0"/>
                <a:ea typeface="宋体" pitchFamily="2" charset="-122"/>
              </a:rPr>
              <a:t>按“确定”键，完成函数输入操作；</a:t>
            </a:r>
          </a:p>
        </p:txBody>
      </p:sp>
      <p:pic>
        <p:nvPicPr>
          <p:cNvPr id="156677" name="Picture 5"/>
          <p:cNvPicPr>
            <a:picLocks noChangeAspect="1" noChangeArrowheads="1"/>
          </p:cNvPicPr>
          <p:nvPr/>
        </p:nvPicPr>
        <p:blipFill>
          <a:blip r:embed="rId2"/>
          <a:srcRect/>
          <a:stretch>
            <a:fillRect/>
          </a:stretch>
        </p:blipFill>
        <p:spPr bwMode="auto">
          <a:xfrm>
            <a:off x="1669364" y="3061107"/>
            <a:ext cx="390525" cy="431800"/>
          </a:xfrm>
          <a:prstGeom prst="rect">
            <a:avLst/>
          </a:prstGeom>
          <a:noFill/>
        </p:spPr>
      </p:pic>
      <p:pic>
        <p:nvPicPr>
          <p:cNvPr id="156678" name="Picture 6"/>
          <p:cNvPicPr>
            <a:picLocks noChangeAspect="1" noChangeArrowheads="1"/>
          </p:cNvPicPr>
          <p:nvPr/>
        </p:nvPicPr>
        <p:blipFill>
          <a:blip r:embed="rId3"/>
          <a:srcRect/>
          <a:stretch>
            <a:fillRect/>
          </a:stretch>
        </p:blipFill>
        <p:spPr bwMode="auto">
          <a:xfrm>
            <a:off x="3820640" y="1407806"/>
            <a:ext cx="384175" cy="431800"/>
          </a:xfrm>
          <a:prstGeom prst="rect">
            <a:avLst/>
          </a:prstGeom>
          <a:noFill/>
        </p:spPr>
      </p:pic>
      <p:sp>
        <p:nvSpPr>
          <p:cNvPr id="156679" name="Rectangle 7"/>
          <p:cNvSpPr>
            <a:spLocks noChangeArrowheads="1"/>
          </p:cNvSpPr>
          <p:nvPr/>
        </p:nvSpPr>
        <p:spPr bwMode="auto">
          <a:xfrm>
            <a:off x="165741" y="4721794"/>
            <a:ext cx="8602035" cy="1015663"/>
          </a:xfrm>
          <a:prstGeom prst="rect">
            <a:avLst/>
          </a:prstGeom>
          <a:noFill/>
          <a:ln w="9525" algn="ctr">
            <a:noFill/>
            <a:miter lim="800000"/>
            <a:headEnd/>
            <a:tailEnd/>
          </a:ln>
          <a:effectLst/>
        </p:spPr>
        <p:txBody>
          <a:bodyPr wrap="none">
            <a:spAutoFit/>
          </a:bodyPr>
          <a:lstStyle/>
          <a:p>
            <a:r>
              <a:rPr lang="zh-CN" altLang="en-US" sz="3200" b="1" dirty="0">
                <a:solidFill>
                  <a:srgbClr val="1E19F5"/>
                </a:solidFill>
                <a:latin typeface="楷体_GB2312" pitchFamily="49" charset="-122"/>
                <a:ea typeface="楷体_GB2312" pitchFamily="49" charset="-122"/>
                <a:cs typeface="Arial" charset="0"/>
              </a:rPr>
              <a:t>注意：</a:t>
            </a:r>
            <a:r>
              <a:rPr lang="zh-CN" altLang="en-US" sz="2800" dirty="0">
                <a:latin typeface="楷体_GB2312" pitchFamily="49" charset="-122"/>
                <a:ea typeface="楷体_GB2312" pitchFamily="49" charset="-122"/>
                <a:cs typeface="Arial" charset="0"/>
              </a:rPr>
              <a:t>向导对话框的下方一般都有当前选用函数的说</a:t>
            </a:r>
          </a:p>
          <a:p>
            <a:r>
              <a:rPr lang="zh-CN" altLang="en-US" sz="2800" dirty="0">
                <a:latin typeface="楷体_GB2312" pitchFamily="49" charset="-122"/>
                <a:ea typeface="楷体_GB2312" pitchFamily="49" charset="-122"/>
                <a:cs typeface="Arial" charset="0"/>
              </a:rPr>
              <a:t>明和参数解释，并给出计算结果</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type="body" idx="1"/>
          </p:nvPr>
        </p:nvSpPr>
        <p:spPr>
          <a:xfrm>
            <a:off x="245660" y="553066"/>
            <a:ext cx="8434316" cy="5847734"/>
          </a:xfrm>
          <a:noFill/>
          <a:ln/>
        </p:spPr>
        <p:txBody>
          <a:bodyPr/>
          <a:lstStyle/>
          <a:p>
            <a:pPr>
              <a:lnSpc>
                <a:spcPct val="90000"/>
              </a:lnSpc>
              <a:buNone/>
            </a:pPr>
            <a:r>
              <a:rPr lang="en-US" altLang="zh-CN" sz="2800" dirty="0" smtClean="0">
                <a:solidFill>
                  <a:srgbClr val="006666"/>
                </a:solidFill>
                <a:effectLst>
                  <a:outerShdw blurRad="38100" dist="38100" dir="2700000" algn="tl">
                    <a:srgbClr val="C0C0C0"/>
                  </a:outerShdw>
                </a:effectLst>
                <a:latin typeface="宋体" pitchFamily="2" charset="-122"/>
                <a:ea typeface="宋体" pitchFamily="2" charset="-122"/>
              </a:rPr>
              <a:t>3.</a:t>
            </a:r>
            <a:r>
              <a:rPr lang="zh-CN" altLang="en-US" sz="2800" dirty="0" smtClean="0">
                <a:solidFill>
                  <a:srgbClr val="006666"/>
                </a:solidFill>
                <a:effectLst>
                  <a:outerShdw blurRad="38100" dist="38100" dir="2700000" algn="tl">
                    <a:srgbClr val="C0C0C0"/>
                  </a:outerShdw>
                </a:effectLst>
                <a:latin typeface="宋体" pitchFamily="2" charset="-122"/>
                <a:ea typeface="宋体" pitchFamily="2" charset="-122"/>
              </a:rPr>
              <a:t>常用函数介绍</a:t>
            </a:r>
            <a:r>
              <a:rPr lang="zh-CN" altLang="en-US" sz="2800" dirty="0" smtClean="0">
                <a:latin typeface="宋体" pitchFamily="2" charset="-122"/>
                <a:ea typeface="宋体" pitchFamily="2" charset="-122"/>
              </a:rPr>
              <a:t> </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帮助信息</a:t>
            </a:r>
            <a:r>
              <a:rPr lang="en-US" altLang="zh-CN" sz="2800" dirty="0" smtClean="0">
                <a:latin typeface="宋体" pitchFamily="2" charset="-122"/>
                <a:ea typeface="宋体" pitchFamily="2" charset="-122"/>
              </a:rPr>
              <a:t>)</a:t>
            </a:r>
          </a:p>
          <a:p>
            <a:pPr>
              <a:lnSpc>
                <a:spcPct val="90000"/>
              </a:lnSpc>
              <a:buFont typeface="Wingdings" pitchFamily="2" charset="2"/>
              <a:buNone/>
            </a:pPr>
            <a:r>
              <a:rPr lang="en-US" altLang="zh-CN" sz="2800" b="1" dirty="0" smtClean="0">
                <a:solidFill>
                  <a:schemeClr val="folHlink"/>
                </a:solidFill>
                <a:ea typeface="楷体_GB2312" pitchFamily="49" charset="-122"/>
                <a:cs typeface="Arial" charset="0"/>
              </a:rPr>
              <a:t>    </a:t>
            </a:r>
            <a:r>
              <a:rPr lang="en-US" altLang="zh-CN" sz="2800" b="1" dirty="0" smtClean="0">
                <a:solidFill>
                  <a:srgbClr val="1E19F5"/>
                </a:solidFill>
                <a:ea typeface="楷体_GB2312" pitchFamily="49" charset="-122"/>
                <a:cs typeface="Arial" charset="0"/>
              </a:rPr>
              <a:t>SUM(</a:t>
            </a:r>
            <a:r>
              <a:rPr lang="zh-CN" altLang="en-US" sz="2800" b="1" dirty="0" smtClean="0">
                <a:solidFill>
                  <a:srgbClr val="1E19F5"/>
                </a:solidFill>
                <a:ea typeface="楷体_GB2312" pitchFamily="49" charset="-122"/>
                <a:cs typeface="Arial" charset="0"/>
              </a:rPr>
              <a:t>参数</a:t>
            </a:r>
            <a:r>
              <a:rPr lang="en-US" altLang="zh-CN" sz="2800" b="1" dirty="0" smtClean="0">
                <a:solidFill>
                  <a:srgbClr val="1E19F5"/>
                </a:solidFill>
                <a:ea typeface="楷体_GB2312" pitchFamily="49" charset="-122"/>
                <a:cs typeface="Arial" charset="0"/>
              </a:rPr>
              <a:t>)</a:t>
            </a:r>
            <a:r>
              <a:rPr lang="zh-CN" altLang="en-US" sz="2800" b="1" dirty="0" smtClean="0">
                <a:solidFill>
                  <a:srgbClr val="1E19F5"/>
                </a:solidFill>
                <a:ea typeface="楷体_GB2312" pitchFamily="49" charset="-122"/>
                <a:cs typeface="Arial" charset="0"/>
              </a:rPr>
              <a:t>：</a:t>
            </a:r>
            <a:endParaRPr lang="en-US" altLang="zh-CN" sz="2800" b="1" dirty="0" smtClean="0">
              <a:solidFill>
                <a:srgbClr val="1E19F5"/>
              </a:solidFill>
              <a:ea typeface="楷体_GB2312" pitchFamily="49" charset="-122"/>
              <a:cs typeface="Arial" charset="0"/>
            </a:endParaRPr>
          </a:p>
          <a:p>
            <a:pPr>
              <a:lnSpc>
                <a:spcPct val="90000"/>
              </a:lnSpc>
              <a:buFont typeface="Wingdings" pitchFamily="2" charset="2"/>
              <a:buNone/>
            </a:pPr>
            <a:r>
              <a:rPr lang="en-US" altLang="zh-CN" sz="2800" dirty="0">
                <a:solidFill>
                  <a:srgbClr val="1E19F5"/>
                </a:solidFill>
                <a:latin typeface="楷体_GB2312" pitchFamily="49" charset="-122"/>
                <a:ea typeface="楷体_GB2312" pitchFamily="49" charset="-122"/>
                <a:cs typeface="Arial" charset="0"/>
              </a:rPr>
              <a:t> </a:t>
            </a:r>
            <a:r>
              <a:rPr lang="en-US" altLang="zh-CN" sz="2800" dirty="0" smtClean="0">
                <a:solidFill>
                  <a:srgbClr val="1E19F5"/>
                </a:solidFill>
                <a:latin typeface="楷体_GB2312" pitchFamily="49" charset="-122"/>
                <a:ea typeface="楷体_GB2312" pitchFamily="49" charset="-122"/>
                <a:cs typeface="Arial" charset="0"/>
              </a:rPr>
              <a:t>     </a:t>
            </a:r>
            <a:r>
              <a:rPr lang="zh-CN" altLang="en-US" sz="2800" dirty="0" smtClean="0">
                <a:latin typeface="楷体_GB2312" pitchFamily="49" charset="-122"/>
                <a:ea typeface="楷体_GB2312" pitchFamily="49" charset="-122"/>
                <a:cs typeface="Arial" charset="0"/>
              </a:rPr>
              <a:t>计算参数表中所有参数之和；</a:t>
            </a:r>
          </a:p>
          <a:p>
            <a:pPr>
              <a:lnSpc>
                <a:spcPct val="90000"/>
              </a:lnSpc>
              <a:buFont typeface="Wingdings" pitchFamily="2" charset="2"/>
              <a:buNone/>
            </a:pPr>
            <a:r>
              <a:rPr lang="zh-CN" altLang="en-US" sz="2800" dirty="0" smtClean="0">
                <a:latin typeface="楷体_GB2312" pitchFamily="49" charset="-122"/>
                <a:ea typeface="楷体_GB2312" pitchFamily="49" charset="-122"/>
                <a:cs typeface="Arial" charset="0"/>
              </a:rPr>
              <a:t>  </a:t>
            </a:r>
            <a:r>
              <a:rPr lang="en-US" altLang="zh-CN" sz="2800" b="1" dirty="0" smtClean="0">
                <a:solidFill>
                  <a:srgbClr val="1E19F5"/>
                </a:solidFill>
                <a:ea typeface="楷体_GB2312" pitchFamily="49" charset="-122"/>
                <a:cs typeface="Arial" charset="0"/>
              </a:rPr>
              <a:t>AVERAGE(</a:t>
            </a:r>
            <a:r>
              <a:rPr lang="zh-CN" altLang="en-US" sz="2800" b="1" dirty="0" smtClean="0">
                <a:solidFill>
                  <a:srgbClr val="1E19F5"/>
                </a:solidFill>
                <a:ea typeface="楷体_GB2312" pitchFamily="49" charset="-122"/>
                <a:cs typeface="Arial" charset="0"/>
              </a:rPr>
              <a:t>参数表</a:t>
            </a:r>
            <a:r>
              <a:rPr lang="en-US" altLang="zh-CN" sz="2800" b="1" dirty="0" smtClean="0">
                <a:solidFill>
                  <a:srgbClr val="1E19F5"/>
                </a:solidFill>
                <a:ea typeface="楷体_GB2312" pitchFamily="49" charset="-122"/>
                <a:cs typeface="Arial" charset="0"/>
              </a:rPr>
              <a:t>)</a:t>
            </a:r>
            <a:r>
              <a:rPr lang="zh-CN" altLang="en-US" sz="2800" b="1" dirty="0" smtClean="0">
                <a:solidFill>
                  <a:srgbClr val="1E19F5"/>
                </a:solidFill>
                <a:ea typeface="楷体_GB2312" pitchFamily="49" charset="-122"/>
                <a:cs typeface="Arial" charset="0"/>
              </a:rPr>
              <a:t>：</a:t>
            </a:r>
            <a:endParaRPr lang="en-US" altLang="zh-CN" sz="2800" b="1" dirty="0" smtClean="0">
              <a:solidFill>
                <a:srgbClr val="1E19F5"/>
              </a:solidFill>
              <a:ea typeface="楷体_GB2312" pitchFamily="49" charset="-122"/>
              <a:cs typeface="Arial" charset="0"/>
            </a:endParaRPr>
          </a:p>
          <a:p>
            <a:pPr>
              <a:lnSpc>
                <a:spcPct val="90000"/>
              </a:lnSpc>
              <a:buFont typeface="Wingdings" pitchFamily="2" charset="2"/>
              <a:buNone/>
            </a:pPr>
            <a:r>
              <a:rPr lang="en-US" altLang="zh-CN" sz="2800" dirty="0">
                <a:solidFill>
                  <a:srgbClr val="1E19F5"/>
                </a:solidFill>
                <a:latin typeface="楷体_GB2312" pitchFamily="49" charset="-122"/>
                <a:ea typeface="楷体_GB2312" pitchFamily="49" charset="-122"/>
                <a:cs typeface="Arial" charset="0"/>
              </a:rPr>
              <a:t> </a:t>
            </a:r>
            <a:r>
              <a:rPr lang="en-US" altLang="zh-CN" sz="2800" dirty="0" smtClean="0">
                <a:solidFill>
                  <a:srgbClr val="1E19F5"/>
                </a:solidFill>
                <a:latin typeface="楷体_GB2312" pitchFamily="49" charset="-122"/>
                <a:ea typeface="楷体_GB2312" pitchFamily="49" charset="-122"/>
                <a:cs typeface="Arial" charset="0"/>
              </a:rPr>
              <a:t>     </a:t>
            </a:r>
            <a:r>
              <a:rPr lang="zh-CN" altLang="en-US" sz="2800" dirty="0" smtClean="0">
                <a:latin typeface="楷体_GB2312" pitchFamily="49" charset="-122"/>
                <a:ea typeface="楷体_GB2312" pitchFamily="49" charset="-122"/>
                <a:cs typeface="Arial" charset="0"/>
              </a:rPr>
              <a:t>计算参数表中所有参数的平均值</a:t>
            </a:r>
          </a:p>
          <a:p>
            <a:pPr>
              <a:lnSpc>
                <a:spcPct val="90000"/>
              </a:lnSpc>
              <a:buFont typeface="Wingdings" pitchFamily="2" charset="2"/>
              <a:buNone/>
            </a:pPr>
            <a:r>
              <a:rPr lang="zh-CN" altLang="en-US" sz="2800" dirty="0" smtClean="0">
                <a:latin typeface="楷体_GB2312" pitchFamily="49" charset="-122"/>
                <a:ea typeface="楷体_GB2312" pitchFamily="49" charset="-122"/>
                <a:cs typeface="Arial" charset="0"/>
              </a:rPr>
              <a:t>  </a:t>
            </a:r>
            <a:r>
              <a:rPr lang="en-US" altLang="zh-CN" sz="2800" b="1" dirty="0" smtClean="0">
                <a:solidFill>
                  <a:srgbClr val="1E19F5"/>
                </a:solidFill>
                <a:ea typeface="楷体_GB2312" pitchFamily="49" charset="-122"/>
                <a:cs typeface="Arial" charset="0"/>
              </a:rPr>
              <a:t>IF</a:t>
            </a:r>
            <a:r>
              <a:rPr lang="zh-CN" altLang="en-US" sz="2800" b="1" dirty="0" smtClean="0">
                <a:solidFill>
                  <a:srgbClr val="1E19F5"/>
                </a:solidFill>
                <a:ea typeface="楷体_GB2312" pitchFamily="49" charset="-122"/>
                <a:cs typeface="Arial" charset="0"/>
              </a:rPr>
              <a:t>（逻辑表达式</a:t>
            </a:r>
            <a:r>
              <a:rPr lang="en-US" altLang="zh-CN" sz="2800" b="1" dirty="0" smtClean="0">
                <a:solidFill>
                  <a:srgbClr val="1E19F5"/>
                </a:solidFill>
                <a:ea typeface="楷体_GB2312" pitchFamily="49" charset="-122"/>
                <a:cs typeface="Arial" charset="0"/>
              </a:rPr>
              <a:t>,</a:t>
            </a:r>
            <a:r>
              <a:rPr lang="zh-CN" altLang="en-US" sz="2800" b="1" dirty="0" smtClean="0">
                <a:solidFill>
                  <a:srgbClr val="1E19F5"/>
                </a:solidFill>
                <a:ea typeface="楷体_GB2312" pitchFamily="49" charset="-122"/>
                <a:cs typeface="Arial" charset="0"/>
              </a:rPr>
              <a:t>返回值</a:t>
            </a:r>
            <a:r>
              <a:rPr lang="en-US" altLang="zh-CN" sz="2800" b="1" dirty="0" smtClean="0">
                <a:solidFill>
                  <a:srgbClr val="1E19F5"/>
                </a:solidFill>
                <a:ea typeface="楷体_GB2312" pitchFamily="49" charset="-122"/>
                <a:cs typeface="Arial" charset="0"/>
              </a:rPr>
              <a:t>1,</a:t>
            </a:r>
            <a:r>
              <a:rPr lang="zh-CN" altLang="en-US" sz="2800" b="1" dirty="0" smtClean="0">
                <a:solidFill>
                  <a:srgbClr val="1E19F5"/>
                </a:solidFill>
                <a:ea typeface="楷体_GB2312" pitchFamily="49" charset="-122"/>
                <a:cs typeface="Arial" charset="0"/>
              </a:rPr>
              <a:t>返回值</a:t>
            </a:r>
            <a:r>
              <a:rPr lang="en-US" altLang="zh-CN" sz="2800" b="1" dirty="0" smtClean="0">
                <a:solidFill>
                  <a:srgbClr val="1E19F5"/>
                </a:solidFill>
                <a:ea typeface="楷体_GB2312" pitchFamily="49" charset="-122"/>
                <a:cs typeface="Arial" charset="0"/>
              </a:rPr>
              <a:t>2</a:t>
            </a:r>
            <a:r>
              <a:rPr lang="zh-CN" altLang="en-US" sz="2800" b="1" dirty="0" smtClean="0">
                <a:solidFill>
                  <a:srgbClr val="1E19F5"/>
                </a:solidFill>
                <a:ea typeface="楷体_GB2312" pitchFamily="49" charset="-122"/>
                <a:cs typeface="Arial" charset="0"/>
              </a:rPr>
              <a:t>）：</a:t>
            </a:r>
            <a:endParaRPr lang="en-US" altLang="zh-CN" sz="2800" b="1" dirty="0" smtClean="0">
              <a:solidFill>
                <a:srgbClr val="1E19F5"/>
              </a:solidFill>
              <a:ea typeface="楷体_GB2312" pitchFamily="49" charset="-122"/>
              <a:cs typeface="Arial" charset="0"/>
            </a:endParaRPr>
          </a:p>
          <a:p>
            <a:pPr>
              <a:lnSpc>
                <a:spcPct val="90000"/>
              </a:lnSpc>
              <a:buNone/>
            </a:pPr>
            <a:r>
              <a:rPr lang="zh-CN" altLang="en-US" sz="2800" dirty="0" smtClean="0">
                <a:latin typeface="楷体_GB2312" pitchFamily="49" charset="-122"/>
                <a:ea typeface="楷体_GB2312" pitchFamily="49" charset="-122"/>
                <a:cs typeface="Arial" charset="0"/>
              </a:rPr>
              <a:t>       如</a:t>
            </a:r>
            <a:r>
              <a:rPr lang="zh-CN" altLang="en-US" sz="2800" dirty="0">
                <a:latin typeface="楷体_GB2312" pitchFamily="49" charset="-122"/>
                <a:ea typeface="楷体_GB2312" pitchFamily="49" charset="-122"/>
                <a:cs typeface="Arial" charset="0"/>
              </a:rPr>
              <a:t>：</a:t>
            </a:r>
            <a:r>
              <a:rPr lang="en-US" altLang="zh-CN" sz="2800" dirty="0">
                <a:latin typeface="楷体_GB2312" pitchFamily="49" charset="-122"/>
                <a:ea typeface="楷体_GB2312" pitchFamily="49" charset="-122"/>
                <a:cs typeface="Arial" charset="0"/>
              </a:rPr>
              <a:t>=IF(E5&gt;500,true,false)</a:t>
            </a:r>
            <a:endParaRPr lang="zh-CN" altLang="en-US" sz="2800" dirty="0">
              <a:latin typeface="楷体_GB2312" pitchFamily="49" charset="-122"/>
              <a:ea typeface="楷体_GB2312" pitchFamily="49" charset="-122"/>
              <a:cs typeface="Arial" charset="0"/>
            </a:endParaRPr>
          </a:p>
          <a:p>
            <a:pPr>
              <a:lnSpc>
                <a:spcPct val="90000"/>
              </a:lnSpc>
              <a:buFont typeface="Wingdings" pitchFamily="2" charset="2"/>
              <a:buNone/>
            </a:pPr>
            <a:r>
              <a:rPr lang="en-US" altLang="zh-CN" sz="2800" dirty="0" smtClean="0">
                <a:solidFill>
                  <a:srgbClr val="1E19F5"/>
                </a:solidFill>
                <a:latin typeface="楷体_GB2312" pitchFamily="49" charset="-122"/>
                <a:ea typeface="楷体_GB2312" pitchFamily="49" charset="-122"/>
                <a:cs typeface="Arial" charset="0"/>
              </a:rPr>
              <a:t>      </a:t>
            </a:r>
            <a:r>
              <a:rPr lang="zh-CN" altLang="en-US" sz="2800" dirty="0" smtClean="0">
                <a:latin typeface="楷体_GB2312" pitchFamily="49" charset="-122"/>
                <a:ea typeface="楷体_GB2312" pitchFamily="49" charset="-122"/>
                <a:cs typeface="Arial" charset="0"/>
              </a:rPr>
              <a:t>该函数中的第一个参数为一逻辑表达式，一般为比较运算；</a:t>
            </a:r>
            <a:endParaRPr lang="en-US" altLang="zh-CN" sz="2800" dirty="0" smtClean="0">
              <a:latin typeface="楷体_GB2312" pitchFamily="49" charset="-122"/>
              <a:ea typeface="楷体_GB2312" pitchFamily="49" charset="-122"/>
              <a:cs typeface="Arial" charset="0"/>
            </a:endParaRPr>
          </a:p>
          <a:p>
            <a:pPr>
              <a:lnSpc>
                <a:spcPct val="90000"/>
              </a:lnSpc>
              <a:buFont typeface="Wingdings" pitchFamily="2" charset="2"/>
              <a:buNone/>
            </a:pPr>
            <a:r>
              <a:rPr lang="en-US" altLang="zh-CN" sz="2800" dirty="0">
                <a:latin typeface="楷体_GB2312" pitchFamily="49" charset="-122"/>
                <a:ea typeface="楷体_GB2312" pitchFamily="49" charset="-122"/>
                <a:cs typeface="Arial" charset="0"/>
              </a:rPr>
              <a:t> </a:t>
            </a:r>
            <a:r>
              <a:rPr lang="en-US" altLang="zh-CN" sz="2800" dirty="0" smtClean="0">
                <a:latin typeface="楷体_GB2312" pitchFamily="49" charset="-122"/>
                <a:ea typeface="楷体_GB2312" pitchFamily="49" charset="-122"/>
                <a:cs typeface="Arial" charset="0"/>
              </a:rPr>
              <a:t>     </a:t>
            </a:r>
            <a:r>
              <a:rPr lang="zh-CN" altLang="en-US" sz="2800" dirty="0" smtClean="0">
                <a:latin typeface="楷体_GB2312" pitchFamily="49" charset="-122"/>
                <a:ea typeface="楷体_GB2312" pitchFamily="49" charset="-122"/>
                <a:cs typeface="Arial" charset="0"/>
              </a:rPr>
              <a:t>第二个参数和第三个参数是制定函数的返回结果，如果第一个参数的结果为真（</a:t>
            </a:r>
            <a:r>
              <a:rPr lang="en-US" altLang="zh-CN" sz="2800" dirty="0" smtClean="0">
                <a:latin typeface="楷体_GB2312" pitchFamily="49" charset="-122"/>
                <a:ea typeface="楷体_GB2312" pitchFamily="49" charset="-122"/>
                <a:cs typeface="Arial" charset="0"/>
              </a:rPr>
              <a:t>TRUE</a:t>
            </a:r>
            <a:r>
              <a:rPr lang="zh-CN" altLang="en-US" sz="2800" dirty="0" smtClean="0">
                <a:latin typeface="楷体_GB2312" pitchFamily="49" charset="-122"/>
                <a:ea typeface="楷体_GB2312" pitchFamily="49" charset="-122"/>
                <a:cs typeface="Arial" charset="0"/>
              </a:rPr>
              <a:t>），函数返回第二个参数值；如果第一个参数的结果为假（</a:t>
            </a:r>
            <a:r>
              <a:rPr lang="en-US" altLang="zh-CN" sz="2800" dirty="0" smtClean="0">
                <a:latin typeface="楷体_GB2312" pitchFamily="49" charset="-122"/>
                <a:ea typeface="楷体_GB2312" pitchFamily="49" charset="-122"/>
                <a:cs typeface="Arial" charset="0"/>
              </a:rPr>
              <a:t>FALSE</a:t>
            </a:r>
            <a:r>
              <a:rPr lang="zh-CN" altLang="en-US" sz="2800" dirty="0" smtClean="0">
                <a:latin typeface="楷体_GB2312" pitchFamily="49" charset="-122"/>
                <a:ea typeface="楷体_GB2312" pitchFamily="49" charset="-122"/>
                <a:cs typeface="Arial" charset="0"/>
              </a:rPr>
              <a:t>）</a:t>
            </a:r>
            <a:r>
              <a:rPr lang="en-US" altLang="zh-CN" sz="2800" dirty="0" smtClean="0">
                <a:latin typeface="楷体_GB2312" pitchFamily="49" charset="-122"/>
                <a:ea typeface="楷体_GB2312" pitchFamily="49" charset="-122"/>
                <a:cs typeface="Arial" charset="0"/>
              </a:rPr>
              <a:t>,</a:t>
            </a:r>
            <a:r>
              <a:rPr lang="zh-CN" altLang="en-US" sz="2800" dirty="0" smtClean="0">
                <a:latin typeface="楷体_GB2312" pitchFamily="49" charset="-122"/>
                <a:ea typeface="楷体_GB2312" pitchFamily="49" charset="-122"/>
                <a:cs typeface="Arial" charset="0"/>
              </a:rPr>
              <a:t>函数返回第三个参数值。</a:t>
            </a:r>
          </a:p>
          <a:p>
            <a:pPr>
              <a:lnSpc>
                <a:spcPct val="90000"/>
              </a:lnSpc>
              <a:buFont typeface="Wingdings" pitchFamily="2" charset="2"/>
              <a:buNone/>
            </a:pPr>
            <a:r>
              <a:rPr lang="en-US" altLang="zh-CN" sz="2800" b="1" dirty="0" smtClean="0">
                <a:solidFill>
                  <a:schemeClr val="folHlink"/>
                </a:solidFill>
                <a:ea typeface="楷体_GB2312" pitchFamily="49" charset="-122"/>
                <a:cs typeface="Arial" charset="0"/>
              </a:rPr>
              <a:t>  </a:t>
            </a:r>
            <a:endParaRPr lang="zh-CN" altLang="en-US" sz="2800" dirty="0">
              <a:latin typeface="楷体_GB2312" pitchFamily="49" charset="-122"/>
              <a:ea typeface="楷体_GB2312" pitchFamily="49" charset="-122"/>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795">
                                            <p:txEl>
                                              <p:pRg st="2" end="2"/>
                                            </p:txEl>
                                          </p:spTgt>
                                        </p:tgtEl>
                                        <p:attrNameLst>
                                          <p:attrName>style.visibility</p:attrName>
                                        </p:attrNameLst>
                                      </p:cBhvr>
                                      <p:to>
                                        <p:strVal val="visible"/>
                                      </p:to>
                                    </p:set>
                                    <p:animEffect transition="in" filter="fade">
                                      <p:cBhvr>
                                        <p:cTn id="7" dur="500"/>
                                        <p:tgtEl>
                                          <p:spTgt spid="161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795">
                                            <p:txEl>
                                              <p:pRg st="4" end="4"/>
                                            </p:txEl>
                                          </p:spTgt>
                                        </p:tgtEl>
                                        <p:attrNameLst>
                                          <p:attrName>style.visibility</p:attrName>
                                        </p:attrNameLst>
                                      </p:cBhvr>
                                      <p:to>
                                        <p:strVal val="visible"/>
                                      </p:to>
                                    </p:set>
                                    <p:animEffect transition="in" filter="fade">
                                      <p:cBhvr>
                                        <p:cTn id="12" dur="500"/>
                                        <p:tgtEl>
                                          <p:spTgt spid="16179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1795">
                                            <p:txEl>
                                              <p:pRg st="7" end="7"/>
                                            </p:txEl>
                                          </p:spTgt>
                                        </p:tgtEl>
                                        <p:attrNameLst>
                                          <p:attrName>style.visibility</p:attrName>
                                        </p:attrNameLst>
                                      </p:cBhvr>
                                      <p:to>
                                        <p:strVal val="visible"/>
                                      </p:to>
                                    </p:set>
                                    <p:animEffect transition="in" filter="fade">
                                      <p:cBhvr>
                                        <p:cTn id="17" dur="500"/>
                                        <p:tgtEl>
                                          <p:spTgt spid="16179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795">
                                            <p:txEl>
                                              <p:pRg st="8" end="8"/>
                                            </p:txEl>
                                          </p:spTgt>
                                        </p:tgtEl>
                                        <p:attrNameLst>
                                          <p:attrName>style.visibility</p:attrName>
                                        </p:attrNameLst>
                                      </p:cBhvr>
                                      <p:to>
                                        <p:strVal val="visible"/>
                                      </p:to>
                                    </p:set>
                                    <p:animEffect transition="in" filter="fade">
                                      <p:cBhvr>
                                        <p:cTn id="22" dur="500"/>
                                        <p:tgtEl>
                                          <p:spTgt spid="16179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795">
                                            <p:txEl>
                                              <p:pRg st="6" end="6"/>
                                            </p:txEl>
                                          </p:spTgt>
                                        </p:tgtEl>
                                        <p:attrNameLst>
                                          <p:attrName>style.visibility</p:attrName>
                                        </p:attrNameLst>
                                      </p:cBhvr>
                                      <p:to>
                                        <p:strVal val="visible"/>
                                      </p:to>
                                    </p:set>
                                    <p:animEffect transition="in" filter="fade">
                                      <p:cBhvr>
                                        <p:cTn id="27" dur="500"/>
                                        <p:tgtEl>
                                          <p:spTgt spid="161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type="body" idx="1"/>
          </p:nvPr>
        </p:nvSpPr>
        <p:spPr>
          <a:xfrm>
            <a:off x="340696" y="645390"/>
            <a:ext cx="8507412" cy="2333625"/>
          </a:xfrm>
          <a:noFill/>
          <a:ln/>
        </p:spPr>
        <p:txBody>
          <a:bodyPr/>
          <a:lstStyle/>
          <a:p>
            <a:r>
              <a:rPr lang="en-US" altLang="zh-CN" b="1" dirty="0" smtClean="0">
                <a:solidFill>
                  <a:srgbClr val="1E19F5"/>
                </a:solidFill>
                <a:ea typeface="楷体_GB2312" pitchFamily="49" charset="-122"/>
              </a:rPr>
              <a:t>IF</a:t>
            </a:r>
            <a:r>
              <a:rPr lang="zh-CN" altLang="en-US" b="1" dirty="0" smtClean="0">
                <a:solidFill>
                  <a:srgbClr val="1E19F5"/>
                </a:solidFill>
                <a:ea typeface="楷体_GB2312" pitchFamily="49" charset="-122"/>
              </a:rPr>
              <a:t>嵌套语句：</a:t>
            </a:r>
          </a:p>
          <a:p>
            <a:pPr>
              <a:buFont typeface="Wingdings" pitchFamily="2" charset="2"/>
              <a:buNone/>
            </a:pPr>
            <a:r>
              <a:rPr lang="zh-CN" altLang="en-US" sz="2800" dirty="0" smtClean="0">
                <a:latin typeface="楷体_GB2312" pitchFamily="49" charset="-122"/>
                <a:ea typeface="楷体_GB2312" pitchFamily="49" charset="-122"/>
                <a:cs typeface="Arial" charset="0"/>
              </a:rPr>
              <a:t>例：如果</a:t>
            </a:r>
            <a:r>
              <a:rPr lang="en-US" altLang="zh-CN" sz="2800" dirty="0" smtClean="0">
                <a:latin typeface="楷体_GB2312" pitchFamily="49" charset="-122"/>
                <a:ea typeface="楷体_GB2312" pitchFamily="49" charset="-122"/>
                <a:cs typeface="Arial" charset="0"/>
              </a:rPr>
              <a:t>P12=“A”,</a:t>
            </a:r>
            <a:r>
              <a:rPr lang="zh-CN" altLang="en-US" sz="2800" dirty="0" smtClean="0">
                <a:latin typeface="楷体_GB2312" pitchFamily="49" charset="-122"/>
                <a:ea typeface="楷体_GB2312" pitchFamily="49" charset="-122"/>
                <a:cs typeface="Arial" charset="0"/>
              </a:rPr>
              <a:t>则</a:t>
            </a:r>
            <a:r>
              <a:rPr lang="en-US" altLang="zh-CN" sz="2800" dirty="0" smtClean="0">
                <a:latin typeface="楷体_GB2312" pitchFamily="49" charset="-122"/>
                <a:ea typeface="楷体_GB2312" pitchFamily="49" charset="-122"/>
                <a:cs typeface="Arial" charset="0"/>
              </a:rPr>
              <a:t>N12</a:t>
            </a:r>
            <a:r>
              <a:rPr lang="zh-CN" altLang="en-US" sz="2800" dirty="0" smtClean="0">
                <a:latin typeface="楷体_GB2312" pitchFamily="49" charset="-122"/>
                <a:ea typeface="楷体_GB2312" pitchFamily="49" charset="-122"/>
                <a:cs typeface="Arial" charset="0"/>
              </a:rPr>
              <a:t>等于</a:t>
            </a:r>
            <a:r>
              <a:rPr lang="en-US" altLang="zh-CN" sz="2800" dirty="0" smtClean="0">
                <a:latin typeface="楷体_GB2312" pitchFamily="49" charset="-122"/>
                <a:ea typeface="楷体_GB2312" pitchFamily="49" charset="-122"/>
                <a:cs typeface="Arial" charset="0"/>
              </a:rPr>
              <a:t>E12</a:t>
            </a:r>
            <a:r>
              <a:rPr lang="zh-CN" altLang="en-US" sz="2800" dirty="0" smtClean="0">
                <a:latin typeface="楷体_GB2312" pitchFamily="49" charset="-122"/>
                <a:ea typeface="楷体_GB2312" pitchFamily="49" charset="-122"/>
                <a:cs typeface="Arial" charset="0"/>
              </a:rPr>
              <a:t>加</a:t>
            </a:r>
            <a:r>
              <a:rPr lang="en-US" altLang="zh-CN" sz="2800" dirty="0" smtClean="0">
                <a:latin typeface="楷体_GB2312" pitchFamily="49" charset="-122"/>
                <a:ea typeface="楷体_GB2312" pitchFamily="49" charset="-122"/>
                <a:cs typeface="Arial" charset="0"/>
              </a:rPr>
              <a:t>M12</a:t>
            </a:r>
            <a:r>
              <a:rPr lang="zh-CN" altLang="en-US" sz="2800" dirty="0" smtClean="0">
                <a:latin typeface="楷体_GB2312" pitchFamily="49" charset="-122"/>
                <a:ea typeface="楷体_GB2312" pitchFamily="49" charset="-122"/>
                <a:cs typeface="Arial" charset="0"/>
              </a:rPr>
              <a:t>和的</a:t>
            </a:r>
          </a:p>
          <a:p>
            <a:pPr>
              <a:buFont typeface="Wingdings" pitchFamily="2" charset="2"/>
              <a:buNone/>
            </a:pPr>
            <a:r>
              <a:rPr lang="zh-CN" altLang="en-US" sz="2800" dirty="0" smtClean="0">
                <a:latin typeface="楷体_GB2312" pitchFamily="49" charset="-122"/>
                <a:ea typeface="楷体_GB2312" pitchFamily="49" charset="-122"/>
                <a:cs typeface="Arial" charset="0"/>
              </a:rPr>
              <a:t>    相反数；如果</a:t>
            </a:r>
            <a:r>
              <a:rPr lang="en-US" altLang="zh-CN" sz="2800" dirty="0" smtClean="0">
                <a:latin typeface="楷体_GB2312" pitchFamily="49" charset="-122"/>
                <a:ea typeface="楷体_GB2312" pitchFamily="49" charset="-122"/>
                <a:cs typeface="Arial" charset="0"/>
              </a:rPr>
              <a:t>P12=“B”,</a:t>
            </a:r>
            <a:r>
              <a:rPr lang="zh-CN" altLang="en-US" sz="2800" dirty="0" smtClean="0">
                <a:latin typeface="楷体_GB2312" pitchFamily="49" charset="-122"/>
                <a:ea typeface="楷体_GB2312" pitchFamily="49" charset="-122"/>
                <a:cs typeface="Arial" charset="0"/>
              </a:rPr>
              <a:t>则</a:t>
            </a:r>
            <a:r>
              <a:rPr lang="en-US" altLang="zh-CN" sz="2800" dirty="0" smtClean="0">
                <a:latin typeface="楷体_GB2312" pitchFamily="49" charset="-122"/>
                <a:ea typeface="楷体_GB2312" pitchFamily="49" charset="-122"/>
                <a:cs typeface="Arial" charset="0"/>
              </a:rPr>
              <a:t>N12</a:t>
            </a:r>
            <a:r>
              <a:rPr lang="zh-CN" altLang="en-US" sz="2800" dirty="0" smtClean="0">
                <a:latin typeface="楷体_GB2312" pitchFamily="49" charset="-122"/>
                <a:ea typeface="楷体_GB2312" pitchFamily="49" charset="-122"/>
                <a:cs typeface="Arial" charset="0"/>
              </a:rPr>
              <a:t>等于</a:t>
            </a:r>
            <a:r>
              <a:rPr lang="en-US" altLang="zh-CN" sz="2800" dirty="0" smtClean="0">
                <a:latin typeface="楷体_GB2312" pitchFamily="49" charset="-122"/>
                <a:ea typeface="楷体_GB2312" pitchFamily="49" charset="-122"/>
                <a:cs typeface="Arial" charset="0"/>
              </a:rPr>
              <a:t>E12</a:t>
            </a:r>
            <a:r>
              <a:rPr lang="zh-CN" altLang="en-US" sz="2800" dirty="0" smtClean="0">
                <a:latin typeface="楷体_GB2312" pitchFamily="49" charset="-122"/>
                <a:ea typeface="楷体_GB2312" pitchFamily="49" charset="-122"/>
                <a:cs typeface="Arial" charset="0"/>
              </a:rPr>
              <a:t>减</a:t>
            </a:r>
            <a:r>
              <a:rPr lang="en-US" altLang="zh-CN" sz="2800" dirty="0" smtClean="0">
                <a:latin typeface="楷体_GB2312" pitchFamily="49" charset="-122"/>
                <a:ea typeface="楷体_GB2312" pitchFamily="49" charset="-122"/>
                <a:cs typeface="Arial" charset="0"/>
              </a:rPr>
              <a:t>M12</a:t>
            </a:r>
          </a:p>
          <a:p>
            <a:pPr>
              <a:buFont typeface="Wingdings" pitchFamily="2" charset="2"/>
              <a:buNone/>
            </a:pPr>
            <a:r>
              <a:rPr lang="zh-CN" altLang="en-US" sz="2800" dirty="0" smtClean="0">
                <a:latin typeface="楷体_GB2312" pitchFamily="49" charset="-122"/>
                <a:ea typeface="楷体_GB2312" pitchFamily="49" charset="-122"/>
                <a:cs typeface="Arial" charset="0"/>
              </a:rPr>
              <a:t>    否则显示</a:t>
            </a:r>
            <a:r>
              <a:rPr lang="en-US" altLang="zh-CN" sz="2800" dirty="0" smtClean="0">
                <a:latin typeface="楷体_GB2312" pitchFamily="49" charset="-122"/>
                <a:ea typeface="楷体_GB2312" pitchFamily="49" charset="-122"/>
                <a:cs typeface="Arial" charset="0"/>
              </a:rPr>
              <a:t>“</a:t>
            </a:r>
            <a:r>
              <a:rPr lang="zh-CN" altLang="en-US" sz="2800" dirty="0" smtClean="0">
                <a:latin typeface="楷体_GB2312" pitchFamily="49" charset="-122"/>
                <a:ea typeface="楷体_GB2312" pitchFamily="49" charset="-122"/>
                <a:cs typeface="Arial" charset="0"/>
              </a:rPr>
              <a:t>出错</a:t>
            </a:r>
            <a:r>
              <a:rPr lang="en-US" altLang="zh-CN" sz="2800" dirty="0" smtClean="0">
                <a:latin typeface="楷体_GB2312" pitchFamily="49" charset="-122"/>
                <a:ea typeface="楷体_GB2312" pitchFamily="49" charset="-122"/>
                <a:cs typeface="Arial" charset="0"/>
              </a:rPr>
              <a:t>”</a:t>
            </a:r>
            <a:r>
              <a:rPr lang="en-US" altLang="zh-CN" dirty="0" smtClean="0">
                <a:effectLst/>
              </a:rPr>
              <a:t> </a:t>
            </a:r>
            <a:r>
              <a:rPr lang="zh-CN" altLang="en-US" dirty="0" smtClean="0">
                <a:effectLst/>
              </a:rPr>
              <a:t>。</a:t>
            </a:r>
          </a:p>
        </p:txBody>
      </p:sp>
      <p:sp>
        <p:nvSpPr>
          <p:cNvPr id="162820" name="Rectangle 4"/>
          <p:cNvSpPr>
            <a:spLocks noChangeArrowheads="1"/>
          </p:cNvSpPr>
          <p:nvPr/>
        </p:nvSpPr>
        <p:spPr bwMode="auto">
          <a:xfrm>
            <a:off x="191070" y="2899622"/>
            <a:ext cx="9007522" cy="523220"/>
          </a:xfrm>
          <a:prstGeom prst="rect">
            <a:avLst/>
          </a:prstGeom>
          <a:noFill/>
          <a:ln w="25400" algn="ctr">
            <a:noFill/>
            <a:miter lim="800000"/>
            <a:headEnd/>
            <a:tailEnd/>
          </a:ln>
          <a:effectLst/>
        </p:spPr>
        <p:txBody>
          <a:bodyPr wrap="square" anchor="ctr">
            <a:spAutoFit/>
          </a:bodyPr>
          <a:lstStyle/>
          <a:p>
            <a:pPr algn="l" eaLnBrk="0" hangingPunct="0"/>
            <a:r>
              <a:rPr lang="en-US" altLang="zh-CN" sz="2800" dirty="0" smtClean="0"/>
              <a:t>=IF(P12</a:t>
            </a:r>
            <a:r>
              <a:rPr lang="en-US" altLang="zh-CN" sz="2800" dirty="0"/>
              <a:t>="A",-(E12+M12),IF(P12="B",</a:t>
            </a:r>
            <a:r>
              <a:rPr lang="en-US" altLang="zh-CN" sz="2800" dirty="0" smtClean="0"/>
              <a:t>E12-M12</a:t>
            </a:r>
            <a:r>
              <a:rPr lang="en-US" altLang="zh-CN" sz="2800" dirty="0"/>
              <a:t>,"</a:t>
            </a:r>
            <a:r>
              <a:rPr lang="zh-CN" altLang="en-US" sz="2800" dirty="0"/>
              <a:t>出错</a:t>
            </a:r>
            <a:r>
              <a:rPr lang="en-US" altLang="zh-CN" sz="2800" dirty="0"/>
              <a:t>"))</a:t>
            </a:r>
          </a:p>
        </p:txBody>
      </p:sp>
      <p:sp>
        <p:nvSpPr>
          <p:cNvPr id="162821" name="Rectangle 5"/>
          <p:cNvSpPr>
            <a:spLocks noChangeArrowheads="1"/>
          </p:cNvSpPr>
          <p:nvPr/>
        </p:nvSpPr>
        <p:spPr bwMode="auto">
          <a:xfrm>
            <a:off x="382136" y="3680759"/>
            <a:ext cx="6646461" cy="579438"/>
          </a:xfrm>
          <a:prstGeom prst="rect">
            <a:avLst/>
          </a:prstGeom>
          <a:noFill/>
          <a:ln w="25400" algn="ctr">
            <a:noFill/>
            <a:miter lim="800000"/>
            <a:headEnd/>
            <a:tailEnd/>
          </a:ln>
          <a:effectLst/>
        </p:spPr>
        <p:txBody>
          <a:bodyPr wrap="square" anchor="ctr">
            <a:spAutoFit/>
          </a:bodyPr>
          <a:lstStyle/>
          <a:p>
            <a:pPr algn="l" eaLnBrk="0" hangingPunct="0"/>
            <a:r>
              <a:rPr lang="zh-CN" altLang="en-US" sz="3200" b="1" dirty="0">
                <a:solidFill>
                  <a:srgbClr val="1E19F5"/>
                </a:solidFill>
                <a:ea typeface="楷体_GB2312" pitchFamily="49" charset="-122"/>
              </a:rPr>
              <a:t> 注意：</a:t>
            </a:r>
            <a:r>
              <a:rPr lang="en-US" altLang="zh-CN" sz="2800" b="1" dirty="0">
                <a:latin typeface="楷体_GB2312" pitchFamily="49" charset="-122"/>
                <a:ea typeface="楷体_GB2312" pitchFamily="49" charset="-122"/>
                <a:cs typeface="Arial" charset="0"/>
              </a:rPr>
              <a:t>if </a:t>
            </a:r>
            <a:r>
              <a:rPr lang="zh-CN" altLang="en-US" sz="2800" b="1" dirty="0">
                <a:latin typeface="楷体_GB2312" pitchFamily="49" charset="-122"/>
                <a:ea typeface="楷体_GB2312" pitchFamily="49" charset="-122"/>
                <a:cs typeface="Arial" charset="0"/>
              </a:rPr>
              <a:t>语句有</a:t>
            </a:r>
            <a:r>
              <a:rPr lang="en-US" altLang="zh-CN" sz="2800" b="1" dirty="0">
                <a:latin typeface="楷体_GB2312" pitchFamily="49" charset="-122"/>
                <a:ea typeface="楷体_GB2312" pitchFamily="49" charset="-122"/>
                <a:cs typeface="Arial" charset="0"/>
              </a:rPr>
              <a:t>7</a:t>
            </a:r>
            <a:r>
              <a:rPr lang="zh-CN" altLang="en-US" sz="2800" b="1" dirty="0">
                <a:latin typeface="楷体_GB2312" pitchFamily="49" charset="-122"/>
                <a:ea typeface="楷体_GB2312" pitchFamily="49" charset="-122"/>
                <a:cs typeface="Arial" charset="0"/>
              </a:rPr>
              <a:t>层嵌套的限制</a:t>
            </a:r>
          </a:p>
        </p:txBody>
      </p:sp>
      <p:sp>
        <p:nvSpPr>
          <p:cNvPr id="162822" name="Rectangle 6"/>
          <p:cNvSpPr>
            <a:spLocks noChangeArrowheads="1"/>
          </p:cNvSpPr>
          <p:nvPr/>
        </p:nvSpPr>
        <p:spPr bwMode="auto">
          <a:xfrm>
            <a:off x="-54592" y="4422052"/>
            <a:ext cx="8890000" cy="1187450"/>
          </a:xfrm>
          <a:prstGeom prst="rect">
            <a:avLst/>
          </a:prstGeom>
          <a:noFill/>
          <a:ln w="25400" algn="ctr">
            <a:noFill/>
            <a:miter lim="800000"/>
            <a:headEnd/>
            <a:tailEnd/>
          </a:ln>
          <a:effectLst/>
        </p:spPr>
        <p:txBody>
          <a:bodyPr wrap="none" anchor="ctr">
            <a:spAutoFit/>
          </a:bodyPr>
          <a:lstStyle/>
          <a:p>
            <a:pPr eaLnBrk="0" hangingPunct="0"/>
            <a:r>
              <a:rPr lang="en-US" altLang="zh-CN" sz="2400" dirty="0"/>
              <a:t>=IF(C7&gt;=1.5,"NG",IF(C7&lt;=1.1,"NG",IF(D7&gt;=1.5,"NG",</a:t>
            </a:r>
          </a:p>
          <a:p>
            <a:pPr eaLnBrk="0" hangingPunct="0"/>
            <a:r>
              <a:rPr lang="en-US" altLang="zh-CN" sz="2400" dirty="0"/>
              <a:t>IF(D7&lt;=1.1,"NG",IF(E7&gt;=1.5,"NG",IF(E7&lt;=1.1,"NG",</a:t>
            </a:r>
          </a:p>
          <a:p>
            <a:pPr eaLnBrk="0" hangingPunct="0"/>
            <a:r>
              <a:rPr lang="en-US" altLang="zh-CN" sz="2400" dirty="0"/>
              <a:t>IF(F7&gt;=1.5,"NG",IF(F7&lt;=1.1,"NG","OK"))))))))</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820"/>
                                        </p:tgtEl>
                                        <p:attrNameLst>
                                          <p:attrName>style.visibility</p:attrName>
                                        </p:attrNameLst>
                                      </p:cBhvr>
                                      <p:to>
                                        <p:strVal val="visible"/>
                                      </p:to>
                                    </p:set>
                                    <p:animEffect transition="in" filter="fade">
                                      <p:cBhvr>
                                        <p:cTn id="7" dur="500"/>
                                        <p:tgtEl>
                                          <p:spTgt spid="1628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fade">
                                      <p:cBhvr>
                                        <p:cTn id="12" dur="500"/>
                                        <p:tgtEl>
                                          <p:spTgt spid="1628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2822"/>
                                        </p:tgtEl>
                                        <p:attrNameLst>
                                          <p:attrName>style.visibility</p:attrName>
                                        </p:attrNameLst>
                                      </p:cBhvr>
                                      <p:to>
                                        <p:strVal val="visible"/>
                                      </p:to>
                                    </p:set>
                                    <p:animEffect transition="in" filter="fade">
                                      <p:cBhvr>
                                        <p:cTn id="15" dur="500"/>
                                        <p:tgtEl>
                                          <p:spTgt spid="162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p:bldP spid="162821" grpId="0"/>
      <p:bldP spid="1628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361665" y="725559"/>
            <a:ext cx="8229600" cy="4286250"/>
          </a:xfrm>
          <a:noFill/>
          <a:ln/>
        </p:spPr>
        <p:txBody>
          <a:bodyPr/>
          <a:lstStyle/>
          <a:p>
            <a:pPr>
              <a:buFont typeface="Wingdings" pitchFamily="2" charset="2"/>
              <a:buNone/>
            </a:pPr>
            <a:r>
              <a:rPr lang="en-US" altLang="zh-CN" b="1" dirty="0" smtClean="0">
                <a:solidFill>
                  <a:schemeClr val="folHlink"/>
                </a:solidFill>
                <a:ea typeface="楷体_GB2312" pitchFamily="49" charset="-122"/>
                <a:cs typeface="Arial" charset="0"/>
              </a:rPr>
              <a:t>  </a:t>
            </a:r>
            <a:r>
              <a:rPr lang="en-US" altLang="zh-CN" b="1" dirty="0" smtClean="0">
                <a:solidFill>
                  <a:srgbClr val="1E19F5"/>
                </a:solidFill>
                <a:ea typeface="楷体_GB2312" pitchFamily="49" charset="-122"/>
                <a:cs typeface="Arial" charset="0"/>
              </a:rPr>
              <a:t>COUNT(</a:t>
            </a:r>
            <a:r>
              <a:rPr lang="zh-CN" altLang="en-US" b="1" dirty="0" smtClean="0">
                <a:solidFill>
                  <a:srgbClr val="1E19F5"/>
                </a:solidFill>
                <a:ea typeface="楷体_GB2312" pitchFamily="49" charset="-122"/>
                <a:cs typeface="Arial" charset="0"/>
              </a:rPr>
              <a:t>参数表</a:t>
            </a:r>
            <a:r>
              <a:rPr lang="en-US" altLang="zh-CN" b="1" dirty="0" smtClean="0">
                <a:solidFill>
                  <a:srgbClr val="1E19F5"/>
                </a:solidFill>
                <a:ea typeface="楷体_GB2312" pitchFamily="49" charset="-122"/>
                <a:cs typeface="Arial" charset="0"/>
              </a:rPr>
              <a:t>)</a:t>
            </a:r>
            <a:r>
              <a:rPr lang="zh-CN" altLang="en-US" b="1" dirty="0" smtClean="0">
                <a:solidFill>
                  <a:srgbClr val="1E19F5"/>
                </a:solidFill>
                <a:ea typeface="楷体_GB2312" pitchFamily="49" charset="-122"/>
                <a:cs typeface="Arial" charset="0"/>
              </a:rPr>
              <a:t>：</a:t>
            </a:r>
            <a:r>
              <a:rPr lang="zh-CN" altLang="en-US" dirty="0" smtClean="0">
                <a:latin typeface="楷体_GB2312" pitchFamily="49" charset="-122"/>
                <a:ea typeface="楷体_GB2312" pitchFamily="49" charset="-122"/>
                <a:cs typeface="Arial" charset="0"/>
              </a:rPr>
              <a:t>计算参数表中数字参数和包含数字的单元格的个数。</a:t>
            </a:r>
            <a:endParaRPr lang="en-US" altLang="zh-CN" dirty="0" smtClean="0">
              <a:latin typeface="楷体_GB2312" pitchFamily="49" charset="-122"/>
              <a:ea typeface="楷体_GB2312" pitchFamily="49" charset="-122"/>
              <a:cs typeface="Arial" charset="0"/>
            </a:endParaRPr>
          </a:p>
          <a:p>
            <a:pPr>
              <a:buFont typeface="Wingdings" pitchFamily="2" charset="2"/>
              <a:buNone/>
            </a:pPr>
            <a:r>
              <a:rPr lang="en-US" altLang="zh-CN" dirty="0">
                <a:latin typeface="楷体_GB2312" pitchFamily="49" charset="-122"/>
                <a:ea typeface="楷体_GB2312" pitchFamily="49" charset="-122"/>
                <a:cs typeface="Arial" charset="0"/>
              </a:rPr>
              <a:t> </a:t>
            </a:r>
            <a:r>
              <a:rPr lang="en-US" altLang="zh-CN" dirty="0" smtClean="0">
                <a:latin typeface="楷体_GB2312" pitchFamily="49" charset="-122"/>
                <a:ea typeface="楷体_GB2312" pitchFamily="49" charset="-122"/>
                <a:cs typeface="Arial" charset="0"/>
              </a:rPr>
              <a:t>    </a:t>
            </a:r>
            <a:r>
              <a:rPr lang="zh-CN" altLang="en-US" dirty="0" smtClean="0">
                <a:latin typeface="楷体_GB2312" pitchFamily="49" charset="-122"/>
                <a:ea typeface="楷体_GB2312" pitchFamily="49" charset="-122"/>
                <a:cs typeface="Arial" charset="0"/>
              </a:rPr>
              <a:t>如</a:t>
            </a:r>
            <a:r>
              <a:rPr lang="en-US" altLang="zh-CN" dirty="0" smtClean="0">
                <a:latin typeface="楷体_GB2312" pitchFamily="49" charset="-122"/>
                <a:ea typeface="楷体_GB2312" pitchFamily="49" charset="-122"/>
                <a:cs typeface="Arial" charset="0"/>
              </a:rPr>
              <a:t>COUNT(C5:C8)</a:t>
            </a:r>
            <a:r>
              <a:rPr lang="zh-CN" altLang="en-US" dirty="0" smtClean="0">
                <a:latin typeface="楷体_GB2312" pitchFamily="49" charset="-122"/>
                <a:ea typeface="楷体_GB2312" pitchFamily="49" charset="-122"/>
                <a:cs typeface="Arial" charset="0"/>
              </a:rPr>
              <a:t>，结果为</a:t>
            </a:r>
            <a:r>
              <a:rPr lang="en-US" altLang="zh-CN" dirty="0" smtClean="0">
                <a:latin typeface="楷体_GB2312" pitchFamily="49" charset="-122"/>
                <a:ea typeface="楷体_GB2312" pitchFamily="49" charset="-122"/>
                <a:cs typeface="Arial" charset="0"/>
              </a:rPr>
              <a:t>4</a:t>
            </a:r>
            <a:r>
              <a:rPr lang="zh-CN" altLang="en-US" dirty="0" smtClean="0">
                <a:latin typeface="楷体_GB2312" pitchFamily="49" charset="-122"/>
                <a:ea typeface="楷体_GB2312" pitchFamily="49" charset="-122"/>
                <a:cs typeface="Arial" charset="0"/>
              </a:rPr>
              <a:t>。</a:t>
            </a:r>
          </a:p>
          <a:p>
            <a:pPr>
              <a:buFont typeface="Wingdings" pitchFamily="2" charset="2"/>
              <a:buNone/>
            </a:pPr>
            <a:r>
              <a:rPr lang="en-US" altLang="zh-CN" b="1" dirty="0" smtClean="0">
                <a:solidFill>
                  <a:schemeClr val="folHlink"/>
                </a:solidFill>
                <a:ea typeface="楷体_GB2312" pitchFamily="49" charset="-122"/>
                <a:cs typeface="Arial" charset="0"/>
              </a:rPr>
              <a:t>  </a:t>
            </a:r>
            <a:r>
              <a:rPr lang="en-US" altLang="zh-CN" b="1" dirty="0" smtClean="0">
                <a:solidFill>
                  <a:srgbClr val="1E19F5"/>
                </a:solidFill>
                <a:ea typeface="楷体_GB2312" pitchFamily="49" charset="-122"/>
                <a:cs typeface="Arial" charset="0"/>
              </a:rPr>
              <a:t>COUNTIF(</a:t>
            </a:r>
            <a:r>
              <a:rPr lang="zh-CN" altLang="en-US" b="1" dirty="0" smtClean="0">
                <a:solidFill>
                  <a:srgbClr val="1E19F5"/>
                </a:solidFill>
                <a:ea typeface="楷体_GB2312" pitchFamily="49" charset="-122"/>
                <a:cs typeface="Arial" charset="0"/>
              </a:rPr>
              <a:t>参数表</a:t>
            </a:r>
            <a:r>
              <a:rPr lang="en-US" altLang="zh-CN" b="1" dirty="0" smtClean="0">
                <a:solidFill>
                  <a:srgbClr val="1E19F5"/>
                </a:solidFill>
                <a:ea typeface="楷体_GB2312" pitchFamily="49" charset="-122"/>
                <a:cs typeface="Arial" charset="0"/>
              </a:rPr>
              <a:t>,</a:t>
            </a:r>
            <a:r>
              <a:rPr lang="zh-CN" altLang="en-US" b="1" dirty="0" smtClean="0">
                <a:solidFill>
                  <a:srgbClr val="1E19F5"/>
                </a:solidFill>
                <a:ea typeface="楷体_GB2312" pitchFamily="49" charset="-122"/>
                <a:cs typeface="Arial" charset="0"/>
              </a:rPr>
              <a:t>选择条件</a:t>
            </a:r>
            <a:r>
              <a:rPr lang="en-US" altLang="zh-CN" b="1" dirty="0" smtClean="0">
                <a:solidFill>
                  <a:srgbClr val="1E19F5"/>
                </a:solidFill>
                <a:ea typeface="楷体_GB2312" pitchFamily="49" charset="-122"/>
                <a:cs typeface="Arial" charset="0"/>
              </a:rPr>
              <a:t>)</a:t>
            </a:r>
            <a:r>
              <a:rPr lang="zh-CN" altLang="en-US" b="1" dirty="0" smtClean="0">
                <a:solidFill>
                  <a:srgbClr val="1E19F5"/>
                </a:solidFill>
                <a:ea typeface="楷体_GB2312" pitchFamily="49" charset="-122"/>
                <a:cs typeface="Arial" charset="0"/>
              </a:rPr>
              <a:t>：</a:t>
            </a:r>
            <a:r>
              <a:rPr lang="zh-CN" altLang="en-US" dirty="0" smtClean="0">
                <a:latin typeface="楷体_GB2312" pitchFamily="49" charset="-122"/>
                <a:ea typeface="楷体_GB2312" pitchFamily="49" charset="-122"/>
                <a:cs typeface="Arial" charset="0"/>
              </a:rPr>
              <a:t>计算某个区域中满足给定条件的单元格数目。  </a:t>
            </a:r>
            <a:endParaRPr lang="en-US" altLang="zh-CN" dirty="0" smtClean="0">
              <a:latin typeface="楷体_GB2312" pitchFamily="49" charset="-122"/>
              <a:ea typeface="楷体_GB2312" pitchFamily="49" charset="-122"/>
              <a:cs typeface="Arial" charset="0"/>
            </a:endParaRPr>
          </a:p>
          <a:p>
            <a:pPr>
              <a:buFont typeface="Wingdings" pitchFamily="2" charset="2"/>
              <a:buNone/>
            </a:pPr>
            <a:r>
              <a:rPr lang="en-US" altLang="zh-CN" dirty="0">
                <a:latin typeface="楷体_GB2312" pitchFamily="49" charset="-122"/>
                <a:ea typeface="楷体_GB2312" pitchFamily="49" charset="-122"/>
                <a:cs typeface="Arial" charset="0"/>
              </a:rPr>
              <a:t> </a:t>
            </a:r>
            <a:r>
              <a:rPr lang="en-US" altLang="zh-CN" dirty="0" smtClean="0">
                <a:latin typeface="楷体_GB2312" pitchFamily="49" charset="-122"/>
                <a:ea typeface="楷体_GB2312" pitchFamily="49" charset="-122"/>
                <a:cs typeface="Arial" charset="0"/>
              </a:rPr>
              <a:t>  </a:t>
            </a:r>
            <a:r>
              <a:rPr lang="zh-CN" altLang="en-US" dirty="0" smtClean="0">
                <a:latin typeface="楷体_GB2312" pitchFamily="49" charset="-122"/>
                <a:ea typeface="楷体_GB2312" pitchFamily="49" charset="-122"/>
                <a:cs typeface="Arial" charset="0"/>
              </a:rPr>
              <a:t>   如</a:t>
            </a:r>
            <a:r>
              <a:rPr lang="en-US" altLang="zh-CN" dirty="0" smtClean="0">
                <a:ea typeface="楷体_GB2312" pitchFamily="49" charset="-122"/>
                <a:cs typeface="Arial" charset="0"/>
              </a:rPr>
              <a:t>=COUNTIF(G2:G19,"</a:t>
            </a:r>
            <a:r>
              <a:rPr lang="zh-CN" altLang="en-US" dirty="0" smtClean="0">
                <a:ea typeface="楷体_GB2312" pitchFamily="49" charset="-122"/>
                <a:cs typeface="Arial" charset="0"/>
              </a:rPr>
              <a:t>良</a:t>
            </a:r>
            <a:r>
              <a:rPr lang="en-US" altLang="zh-CN" dirty="0" smtClean="0">
                <a:ea typeface="楷体_GB2312" pitchFamily="49" charset="-122"/>
                <a:cs typeface="Arial" charset="0"/>
              </a:rPr>
              <a:t>")</a:t>
            </a:r>
            <a:endParaRPr lang="en-US" altLang="zh-CN" dirty="0" smtClean="0">
              <a:latin typeface="楷体_GB2312" pitchFamily="49" charset="-122"/>
              <a:ea typeface="楷体_GB2312" pitchFamily="49" charset="-122"/>
              <a:cs typeface="Arial" charset="0"/>
            </a:endParaRPr>
          </a:p>
          <a:p>
            <a:pPr>
              <a:buFont typeface="Wingdings" pitchFamily="2" charset="2"/>
              <a:buNone/>
            </a:pPr>
            <a:r>
              <a:rPr lang="en-US" altLang="zh-CN" b="1" dirty="0" smtClean="0">
                <a:solidFill>
                  <a:schemeClr val="folHlink"/>
                </a:solidFill>
                <a:ea typeface="楷体_GB2312" pitchFamily="49" charset="-122"/>
                <a:cs typeface="Arial" charset="0"/>
              </a:rPr>
              <a:t>  </a:t>
            </a:r>
            <a:r>
              <a:rPr lang="en-US" altLang="zh-CN" b="1" dirty="0" smtClean="0">
                <a:solidFill>
                  <a:srgbClr val="1E19F5"/>
                </a:solidFill>
                <a:ea typeface="楷体_GB2312" pitchFamily="49" charset="-122"/>
                <a:cs typeface="Arial" charset="0"/>
              </a:rPr>
              <a:t>MAX(</a:t>
            </a:r>
            <a:r>
              <a:rPr lang="zh-CN" altLang="en-US" b="1" dirty="0" smtClean="0">
                <a:solidFill>
                  <a:srgbClr val="1E19F5"/>
                </a:solidFill>
                <a:ea typeface="楷体_GB2312" pitchFamily="49" charset="-122"/>
                <a:cs typeface="Arial" charset="0"/>
              </a:rPr>
              <a:t>参数表</a:t>
            </a:r>
            <a:r>
              <a:rPr lang="en-US" altLang="zh-CN" b="1" dirty="0" smtClean="0">
                <a:solidFill>
                  <a:srgbClr val="1E19F5"/>
                </a:solidFill>
                <a:ea typeface="楷体_GB2312" pitchFamily="49" charset="-122"/>
                <a:cs typeface="Arial" charset="0"/>
              </a:rPr>
              <a:t>)</a:t>
            </a:r>
            <a:r>
              <a:rPr lang="zh-CN" altLang="en-US" b="1" dirty="0" smtClean="0">
                <a:solidFill>
                  <a:srgbClr val="1E19F5"/>
                </a:solidFill>
                <a:ea typeface="楷体_GB2312" pitchFamily="49" charset="-122"/>
                <a:cs typeface="Arial" charset="0"/>
              </a:rPr>
              <a:t>：</a:t>
            </a:r>
            <a:r>
              <a:rPr lang="zh-CN" altLang="en-US" dirty="0" smtClean="0">
                <a:latin typeface="楷体_GB2312" pitchFamily="49" charset="-122"/>
                <a:ea typeface="楷体_GB2312" pitchFamily="49" charset="-122"/>
                <a:cs typeface="Arial" charset="0"/>
              </a:rPr>
              <a:t>计算参数表中的最大项。</a:t>
            </a:r>
          </a:p>
          <a:p>
            <a:pPr>
              <a:buFont typeface="Wingdings" pitchFamily="2" charset="2"/>
              <a:buNone/>
            </a:pPr>
            <a:r>
              <a:rPr lang="en-US" altLang="zh-CN" b="1" dirty="0" smtClean="0">
                <a:solidFill>
                  <a:schemeClr val="folHlink"/>
                </a:solidFill>
                <a:ea typeface="楷体_GB2312" pitchFamily="49" charset="-122"/>
                <a:cs typeface="Arial" charset="0"/>
              </a:rPr>
              <a:t>  </a:t>
            </a:r>
            <a:r>
              <a:rPr lang="en-US" altLang="zh-CN" b="1" dirty="0" smtClean="0">
                <a:solidFill>
                  <a:srgbClr val="1E19F5"/>
                </a:solidFill>
                <a:ea typeface="楷体_GB2312" pitchFamily="49" charset="-122"/>
                <a:cs typeface="Arial" charset="0"/>
              </a:rPr>
              <a:t>MIN(</a:t>
            </a:r>
            <a:r>
              <a:rPr lang="zh-CN" altLang="en-US" b="1" dirty="0" smtClean="0">
                <a:solidFill>
                  <a:srgbClr val="1E19F5"/>
                </a:solidFill>
                <a:ea typeface="楷体_GB2312" pitchFamily="49" charset="-122"/>
                <a:cs typeface="Arial" charset="0"/>
              </a:rPr>
              <a:t>参数表</a:t>
            </a:r>
            <a:r>
              <a:rPr lang="en-US" altLang="zh-CN" b="1" dirty="0" smtClean="0">
                <a:solidFill>
                  <a:srgbClr val="1E19F5"/>
                </a:solidFill>
                <a:ea typeface="楷体_GB2312" pitchFamily="49" charset="-122"/>
                <a:cs typeface="Arial" charset="0"/>
              </a:rPr>
              <a:t>)</a:t>
            </a:r>
            <a:r>
              <a:rPr lang="zh-CN" altLang="en-US" b="1" dirty="0" smtClean="0">
                <a:solidFill>
                  <a:srgbClr val="1E19F5"/>
                </a:solidFill>
                <a:ea typeface="楷体_GB2312" pitchFamily="49" charset="-122"/>
                <a:cs typeface="Arial" charset="0"/>
              </a:rPr>
              <a:t>：</a:t>
            </a:r>
            <a:r>
              <a:rPr lang="zh-CN" altLang="en-US" dirty="0" smtClean="0">
                <a:latin typeface="楷体_GB2312" pitchFamily="49" charset="-122"/>
                <a:ea typeface="楷体_GB2312" pitchFamily="49" charset="-122"/>
                <a:cs typeface="Arial" charset="0"/>
              </a:rPr>
              <a:t>计算参数表中的最小项。</a:t>
            </a:r>
          </a:p>
          <a:p>
            <a:endParaRPr lang="zh-CN" altLang="en-US" dirty="0" smtClean="0">
              <a:effectLst/>
              <a:ea typeface="楷体_GB2312" pitchFamily="49" charset="-122"/>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1026"/>
          <p:cNvSpPr>
            <a:spLocks noGrp="1" noChangeArrowheads="1"/>
          </p:cNvSpPr>
          <p:nvPr>
            <p:ph type="body" idx="4294967295"/>
          </p:nvPr>
        </p:nvSpPr>
        <p:spPr>
          <a:xfrm>
            <a:off x="514350" y="228600"/>
            <a:ext cx="8229600" cy="6076950"/>
          </a:xfrm>
        </p:spPr>
        <p:txBody>
          <a:bodyPr>
            <a:normAutofit/>
          </a:bodyPr>
          <a:lstStyle/>
          <a:p>
            <a:pPr eaLnBrk="1" hangingPunct="1">
              <a:lnSpc>
                <a:spcPct val="90000"/>
              </a:lnSpc>
              <a:buFont typeface="Wingdings" pitchFamily="2" charset="2"/>
              <a:buNone/>
              <a:defRPr/>
            </a:pPr>
            <a:r>
              <a:rPr lang="zh-CN" altLang="en-US" sz="2800" dirty="0" smtClean="0">
                <a:solidFill>
                  <a:srgbClr val="006666"/>
                </a:solidFill>
                <a:effectLst>
                  <a:outerShdw blurRad="38100" dist="38100" dir="2700000" algn="tl">
                    <a:srgbClr val="C0C0C0"/>
                  </a:outerShdw>
                </a:effectLst>
                <a:latin typeface="宋体" pitchFamily="2" charset="-122"/>
                <a:ea typeface="宋体" pitchFamily="2" charset="-122"/>
              </a:rPr>
              <a:t>常用函数汇总</a:t>
            </a:r>
            <a:r>
              <a:rPr lang="en-US" altLang="zh-CN" sz="2800" dirty="0" smtClean="0">
                <a:latin typeface="宋体" pitchFamily="2" charset="-122"/>
                <a:ea typeface="宋体" pitchFamily="2" charset="-122"/>
              </a:rPr>
              <a:t>(</a:t>
            </a:r>
            <a:r>
              <a:rPr lang="zh-CN" altLang="en-US" sz="2800" dirty="0" smtClean="0">
                <a:latin typeface="宋体" pitchFamily="2" charset="-122"/>
                <a:ea typeface="宋体" pitchFamily="2" charset="-122"/>
              </a:rPr>
              <a:t>帮助信息</a:t>
            </a:r>
            <a:r>
              <a:rPr lang="en-US" altLang="zh-CN" sz="2800" dirty="0" smtClean="0">
                <a:latin typeface="宋体" pitchFamily="2" charset="-122"/>
                <a:ea typeface="宋体" pitchFamily="2" charset="-122"/>
              </a:rPr>
              <a:t>)</a:t>
            </a:r>
          </a:p>
          <a:p>
            <a:pPr eaLnBrk="1" hangingPunct="1">
              <a:lnSpc>
                <a:spcPct val="90000"/>
              </a:lnSpc>
              <a:buFont typeface="Wingdings" pitchFamily="2" charset="2"/>
              <a:buNone/>
              <a:defRPr/>
            </a:pPr>
            <a:r>
              <a:rPr lang="en-US" altLang="zh-CN" sz="2800" dirty="0" smtClean="0">
                <a:solidFill>
                  <a:schemeClr val="accent6"/>
                </a:solidFill>
                <a:latin typeface="宋体" pitchFamily="2" charset="-122"/>
                <a:ea typeface="宋体" pitchFamily="2" charset="-122"/>
              </a:rPr>
              <a:t>1</a:t>
            </a:r>
            <a:r>
              <a:rPr lang="zh-CN" altLang="en-US" sz="2800" dirty="0" smtClean="0">
                <a:solidFill>
                  <a:schemeClr val="accent6"/>
                </a:solidFill>
                <a:latin typeface="宋体" pitchFamily="2" charset="-122"/>
                <a:ea typeface="宋体" pitchFamily="2" charset="-122"/>
              </a:rPr>
              <a:t>）数学类函数</a:t>
            </a:r>
          </a:p>
          <a:p>
            <a:pPr eaLnBrk="1" hangingPunct="1">
              <a:lnSpc>
                <a:spcPct val="90000"/>
              </a:lnSpc>
              <a:buFont typeface="Wingdings" pitchFamily="2" charset="2"/>
              <a:buNone/>
              <a:defRPr/>
            </a:pPr>
            <a:r>
              <a:rPr lang="en-US" altLang="zh-CN" sz="2400" dirty="0" smtClean="0">
                <a:latin typeface="宋体" pitchFamily="2" charset="-122"/>
                <a:ea typeface="宋体" pitchFamily="2" charset="-122"/>
              </a:rPr>
              <a:t>INT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MOD</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ROUND</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SQRT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PI</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RAND</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SIN</a:t>
            </a:r>
          </a:p>
          <a:p>
            <a:pPr eaLnBrk="1" hangingPunct="1">
              <a:lnSpc>
                <a:spcPct val="90000"/>
              </a:lnSpc>
              <a:buFont typeface="Wingdings" pitchFamily="2" charset="2"/>
              <a:buNone/>
              <a:defRPr/>
            </a:pPr>
            <a:r>
              <a:rPr lang="en-US" altLang="zh-CN" sz="2800" dirty="0" smtClean="0">
                <a:solidFill>
                  <a:schemeClr val="accent6"/>
                </a:solidFill>
                <a:latin typeface="宋体" pitchFamily="2" charset="-122"/>
                <a:ea typeface="宋体" pitchFamily="2" charset="-122"/>
              </a:rPr>
              <a:t>2</a:t>
            </a:r>
            <a:r>
              <a:rPr lang="zh-CN" altLang="en-US" sz="2800" dirty="0" smtClean="0">
                <a:solidFill>
                  <a:schemeClr val="accent6"/>
                </a:solidFill>
                <a:latin typeface="宋体" pitchFamily="2" charset="-122"/>
                <a:ea typeface="宋体" pitchFamily="2" charset="-122"/>
              </a:rPr>
              <a:t>）</a:t>
            </a:r>
            <a:r>
              <a:rPr lang="zh-CN" altLang="en-US" sz="2800" dirty="0" smtClean="0">
                <a:solidFill>
                  <a:schemeClr val="accent6"/>
                </a:solidFill>
                <a:ea typeface="宋体" pitchFamily="2" charset="-122"/>
              </a:rPr>
              <a:t>字符类函数</a:t>
            </a:r>
            <a:endParaRPr lang="zh-CN" altLang="en-US" sz="2800" dirty="0" smtClean="0">
              <a:solidFill>
                <a:schemeClr val="accent6"/>
              </a:solidFill>
              <a:latin typeface="宋体" pitchFamily="2" charset="-122"/>
              <a:ea typeface="宋体" pitchFamily="2" charset="-122"/>
            </a:endParaRPr>
          </a:p>
          <a:p>
            <a:pPr eaLnBrk="1" hangingPunct="1">
              <a:lnSpc>
                <a:spcPct val="90000"/>
              </a:lnSpc>
              <a:buFont typeface="Wingdings" pitchFamily="2" charset="2"/>
              <a:buNone/>
              <a:defRPr/>
            </a:pPr>
            <a:r>
              <a:rPr lang="en-US" altLang="zh-CN" sz="2400" dirty="0" smtClean="0">
                <a:latin typeface="宋体" pitchFamily="2" charset="-122"/>
                <a:ea typeface="宋体" pitchFamily="2" charset="-122"/>
              </a:rPr>
              <a:t>LEFT(</a:t>
            </a:r>
            <a:r>
              <a:rPr lang="en-US" altLang="zh-CN" sz="2400" dirty="0" err="1" smtClean="0">
                <a:latin typeface="宋体" pitchFamily="2" charset="-122"/>
                <a:ea typeface="宋体" pitchFamily="2" charset="-122"/>
              </a:rPr>
              <a:t>text,num</a:t>
            </a:r>
            <a:r>
              <a:rPr lang="en-US" altLang="zh-CN" sz="2400" dirty="0" smtClean="0">
                <a:latin typeface="宋体" pitchFamily="2" charset="-122"/>
                <a:ea typeface="宋体" pitchFamily="2" charset="-122"/>
              </a:rPr>
              <a:t>-chars)</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MID(</a:t>
            </a:r>
            <a:r>
              <a:rPr lang="en-US" altLang="zh-CN" sz="2400" dirty="0" smtClean="0">
                <a:ea typeface="宋体" pitchFamily="2" charset="-122"/>
              </a:rPr>
              <a:t>…</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VALUE</a:t>
            </a:r>
          </a:p>
          <a:p>
            <a:pPr eaLnBrk="1" hangingPunct="1">
              <a:lnSpc>
                <a:spcPct val="90000"/>
              </a:lnSpc>
              <a:buFont typeface="Wingdings" pitchFamily="2" charset="2"/>
              <a:buNone/>
              <a:defRPr/>
            </a:pPr>
            <a:r>
              <a:rPr lang="en-US" altLang="zh-CN" sz="2400" dirty="0" smtClean="0">
                <a:latin typeface="宋体" pitchFamily="2" charset="-122"/>
                <a:ea typeface="宋体" pitchFamily="2" charset="-122"/>
              </a:rPr>
              <a:t>RIGHT(</a:t>
            </a:r>
            <a:r>
              <a:rPr lang="en-US" altLang="zh-CN" sz="2400" dirty="0" err="1" smtClean="0">
                <a:latin typeface="宋体" pitchFamily="2" charset="-122"/>
                <a:ea typeface="宋体" pitchFamily="2" charset="-122"/>
              </a:rPr>
              <a:t>text,num</a:t>
            </a:r>
            <a:r>
              <a:rPr lang="en-US" altLang="zh-CN" sz="2400" dirty="0" smtClean="0">
                <a:latin typeface="宋体" pitchFamily="2" charset="-122"/>
                <a:ea typeface="宋体" pitchFamily="2" charset="-122"/>
              </a:rPr>
              <a:t>-chars)</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CHAR</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LEN</a:t>
            </a:r>
            <a:r>
              <a:rPr lang="zh-CN" altLang="en-US" sz="2400" dirty="0" smtClean="0">
                <a:latin typeface="宋体" pitchFamily="2" charset="-122"/>
                <a:ea typeface="宋体" pitchFamily="2" charset="-122"/>
              </a:rPr>
              <a:t>、</a:t>
            </a:r>
            <a:r>
              <a:rPr lang="en-US" altLang="zh-CN" sz="2400" dirty="0" smtClean="0">
                <a:latin typeface="宋体" pitchFamily="2" charset="-122"/>
                <a:ea typeface="宋体" pitchFamily="2" charset="-122"/>
              </a:rPr>
              <a:t>FIND</a:t>
            </a:r>
          </a:p>
          <a:p>
            <a:pPr eaLnBrk="1" hangingPunct="1">
              <a:lnSpc>
                <a:spcPct val="90000"/>
              </a:lnSpc>
              <a:buFont typeface="Wingdings" pitchFamily="2" charset="2"/>
              <a:buNone/>
              <a:defRPr/>
            </a:pPr>
            <a:r>
              <a:rPr lang="en-US" altLang="zh-CN" sz="2800" dirty="0" smtClean="0">
                <a:solidFill>
                  <a:schemeClr val="accent6"/>
                </a:solidFill>
                <a:latin typeface="宋体" pitchFamily="2" charset="-122"/>
                <a:ea typeface="宋体" pitchFamily="2" charset="-122"/>
              </a:rPr>
              <a:t>3</a:t>
            </a:r>
            <a:r>
              <a:rPr lang="zh-CN" altLang="en-US" sz="2800" dirty="0" smtClean="0">
                <a:solidFill>
                  <a:schemeClr val="accent6"/>
                </a:solidFill>
                <a:latin typeface="宋体" pitchFamily="2" charset="-122"/>
                <a:ea typeface="宋体" pitchFamily="2" charset="-122"/>
              </a:rPr>
              <a:t>）</a:t>
            </a:r>
            <a:r>
              <a:rPr lang="zh-CN" altLang="en-US" sz="2800" dirty="0" smtClean="0">
                <a:solidFill>
                  <a:schemeClr val="accent6"/>
                </a:solidFill>
                <a:ea typeface="宋体" pitchFamily="2" charset="-122"/>
              </a:rPr>
              <a:t>逻辑函数</a:t>
            </a:r>
          </a:p>
          <a:p>
            <a:pPr algn="just" eaLnBrk="1" hangingPunct="1">
              <a:lnSpc>
                <a:spcPct val="90000"/>
              </a:lnSpc>
              <a:buFont typeface="Wingdings" pitchFamily="2" charset="2"/>
              <a:buNone/>
              <a:defRPr/>
            </a:pPr>
            <a:r>
              <a:rPr lang="en-US" altLang="zh-CN" sz="2400" dirty="0" smtClean="0">
                <a:ea typeface="宋体" pitchFamily="2" charset="-122"/>
              </a:rPr>
              <a:t>AND</a:t>
            </a:r>
            <a:r>
              <a:rPr lang="zh-CN" altLang="en-US" sz="2400" dirty="0" smtClean="0">
                <a:ea typeface="宋体" pitchFamily="2" charset="-122"/>
              </a:rPr>
              <a:t>、</a:t>
            </a:r>
            <a:r>
              <a:rPr lang="en-US" altLang="zh-CN" sz="2400" dirty="0" smtClean="0">
                <a:ea typeface="宋体" pitchFamily="2" charset="-122"/>
              </a:rPr>
              <a:t>OR </a:t>
            </a:r>
            <a:r>
              <a:rPr lang="zh-CN" altLang="en-US" sz="2400" dirty="0" smtClean="0">
                <a:ea typeface="宋体" pitchFamily="2" charset="-122"/>
              </a:rPr>
              <a:t>、</a:t>
            </a:r>
            <a:r>
              <a:rPr lang="en-US" altLang="zh-CN" sz="2400" dirty="0" smtClean="0">
                <a:ea typeface="宋体" pitchFamily="2" charset="-122"/>
              </a:rPr>
              <a:t>NOT</a:t>
            </a:r>
            <a:r>
              <a:rPr lang="zh-CN" altLang="en-US" sz="2400" dirty="0" smtClean="0">
                <a:ea typeface="宋体" pitchFamily="2" charset="-122"/>
              </a:rPr>
              <a:t>、</a:t>
            </a:r>
            <a:r>
              <a:rPr lang="en-US" altLang="zh-CN" sz="2400" dirty="0" smtClean="0">
                <a:ea typeface="宋体" pitchFamily="2" charset="-122"/>
              </a:rPr>
              <a:t>IF</a:t>
            </a:r>
          </a:p>
          <a:p>
            <a:pPr eaLnBrk="1" hangingPunct="1">
              <a:lnSpc>
                <a:spcPct val="90000"/>
              </a:lnSpc>
              <a:buFont typeface="Wingdings" pitchFamily="2" charset="2"/>
              <a:buNone/>
              <a:defRPr/>
            </a:pPr>
            <a:r>
              <a:rPr lang="en-US" altLang="zh-CN" sz="2800" dirty="0" smtClean="0">
                <a:solidFill>
                  <a:schemeClr val="accent6"/>
                </a:solidFill>
                <a:latin typeface="宋体" pitchFamily="2" charset="-122"/>
                <a:ea typeface="宋体" pitchFamily="2" charset="-122"/>
              </a:rPr>
              <a:t>4</a:t>
            </a:r>
            <a:r>
              <a:rPr lang="zh-CN" altLang="en-US" sz="2800" dirty="0" smtClean="0">
                <a:solidFill>
                  <a:schemeClr val="accent6"/>
                </a:solidFill>
                <a:latin typeface="宋体" pitchFamily="2" charset="-122"/>
                <a:ea typeface="宋体" pitchFamily="2" charset="-122"/>
              </a:rPr>
              <a:t>）简单的统计函数</a:t>
            </a:r>
          </a:p>
          <a:p>
            <a:pPr eaLnBrk="1" hangingPunct="1">
              <a:lnSpc>
                <a:spcPct val="90000"/>
              </a:lnSpc>
              <a:buFont typeface="Wingdings" pitchFamily="2" charset="2"/>
              <a:buNone/>
              <a:defRPr/>
            </a:pPr>
            <a:r>
              <a:rPr lang="en-US" altLang="zh-CN" sz="2400" dirty="0" smtClean="0">
                <a:ea typeface="宋体" pitchFamily="2" charset="-122"/>
              </a:rPr>
              <a:t>AVERAGE </a:t>
            </a:r>
            <a:r>
              <a:rPr lang="zh-CN" altLang="en-US" sz="2400" dirty="0" smtClean="0">
                <a:ea typeface="宋体" pitchFamily="2" charset="-122"/>
              </a:rPr>
              <a:t>、</a:t>
            </a:r>
            <a:r>
              <a:rPr lang="en-US" altLang="zh-CN" sz="2400" dirty="0" smtClean="0">
                <a:ea typeface="宋体" pitchFamily="2" charset="-122"/>
              </a:rPr>
              <a:t>COUNT</a:t>
            </a:r>
            <a:r>
              <a:rPr lang="zh-CN" altLang="en-US" sz="2400" dirty="0" smtClean="0">
                <a:ea typeface="宋体" pitchFamily="2" charset="-122"/>
              </a:rPr>
              <a:t>、</a:t>
            </a:r>
            <a:r>
              <a:rPr lang="en-US" altLang="zh-CN" sz="2400" dirty="0" smtClean="0">
                <a:ea typeface="宋体" pitchFamily="2" charset="-122"/>
              </a:rPr>
              <a:t>COUNTA</a:t>
            </a:r>
            <a:r>
              <a:rPr lang="zh-CN" altLang="en-US" sz="2400" dirty="0" smtClean="0">
                <a:ea typeface="宋体" pitchFamily="2" charset="-122"/>
              </a:rPr>
              <a:t>、</a:t>
            </a:r>
            <a:r>
              <a:rPr lang="en-US" altLang="zh-CN" sz="2400" dirty="0" smtClean="0">
                <a:ea typeface="宋体" pitchFamily="2" charset="-122"/>
              </a:rPr>
              <a:t>MAX</a:t>
            </a:r>
            <a:r>
              <a:rPr lang="zh-CN" altLang="en-US" sz="2400" dirty="0" smtClean="0">
                <a:ea typeface="宋体" pitchFamily="2" charset="-122"/>
              </a:rPr>
              <a:t>、</a:t>
            </a:r>
            <a:r>
              <a:rPr lang="en-US" altLang="zh-CN" sz="2400" dirty="0" smtClean="0">
                <a:ea typeface="宋体" pitchFamily="2" charset="-122"/>
              </a:rPr>
              <a:t>MIN</a:t>
            </a:r>
            <a:r>
              <a:rPr lang="zh-CN" altLang="en-US" sz="2400" dirty="0" smtClean="0">
                <a:ea typeface="宋体" pitchFamily="2" charset="-122"/>
              </a:rPr>
              <a:t>、</a:t>
            </a:r>
            <a:r>
              <a:rPr lang="en-US" altLang="zh-CN" sz="2400" dirty="0" smtClean="0">
                <a:ea typeface="宋体" pitchFamily="2" charset="-122"/>
              </a:rPr>
              <a:t>SUM</a:t>
            </a:r>
            <a:r>
              <a:rPr lang="zh-CN" altLang="en-US" sz="2400" dirty="0" smtClean="0">
                <a:ea typeface="宋体" pitchFamily="2" charset="-122"/>
              </a:rPr>
              <a:t>、</a:t>
            </a:r>
            <a:r>
              <a:rPr lang="en-US" altLang="zh-CN" sz="2400" dirty="0" smtClean="0">
                <a:ea typeface="宋体" pitchFamily="2" charset="-122"/>
              </a:rPr>
              <a:t>COUNTIF</a:t>
            </a:r>
            <a:r>
              <a:rPr lang="zh-CN" altLang="en-US" sz="2400" dirty="0" smtClean="0">
                <a:ea typeface="宋体" pitchFamily="2" charset="-122"/>
              </a:rPr>
              <a:t>、</a:t>
            </a:r>
            <a:r>
              <a:rPr lang="en-US" altLang="zh-CN" sz="2400" dirty="0" smtClean="0">
                <a:ea typeface="宋体" pitchFamily="2" charset="-122"/>
              </a:rPr>
              <a:t>SUMIF</a:t>
            </a:r>
            <a:endParaRPr lang="en-US" altLang="zh-CN" sz="2400" dirty="0" smtClean="0">
              <a:latin typeface="宋体" pitchFamily="2" charset="-122"/>
              <a:ea typeface="宋体" pitchFamily="2" charset="-122"/>
            </a:endParaRPr>
          </a:p>
          <a:p>
            <a:pPr algn="just" eaLnBrk="1" hangingPunct="1">
              <a:lnSpc>
                <a:spcPct val="90000"/>
              </a:lnSpc>
              <a:buFont typeface="Wingdings" pitchFamily="2" charset="2"/>
              <a:buNone/>
              <a:defRPr/>
            </a:pPr>
            <a:r>
              <a:rPr lang="en-US" altLang="zh-CN" sz="2800" dirty="0" smtClean="0">
                <a:solidFill>
                  <a:schemeClr val="accent6"/>
                </a:solidFill>
                <a:ea typeface="宋体" pitchFamily="2" charset="-122"/>
              </a:rPr>
              <a:t>5</a:t>
            </a:r>
            <a:r>
              <a:rPr lang="zh-CN" altLang="en-US" sz="2800" dirty="0" smtClean="0">
                <a:solidFill>
                  <a:schemeClr val="accent6"/>
                </a:solidFill>
                <a:ea typeface="宋体" pitchFamily="2" charset="-122"/>
              </a:rPr>
              <a:t>）日期和时间函数</a:t>
            </a:r>
          </a:p>
          <a:p>
            <a:pPr algn="just" eaLnBrk="1" hangingPunct="1">
              <a:lnSpc>
                <a:spcPct val="90000"/>
              </a:lnSpc>
              <a:buFont typeface="Wingdings" pitchFamily="2" charset="2"/>
              <a:buNone/>
              <a:defRPr/>
            </a:pPr>
            <a:r>
              <a:rPr lang="en-US" altLang="zh-CN" sz="2400" dirty="0" smtClean="0">
                <a:ea typeface="宋体" pitchFamily="2" charset="-122"/>
              </a:rPr>
              <a:t>DATE</a:t>
            </a:r>
            <a:r>
              <a:rPr lang="zh-CN" altLang="en-US" sz="2400" dirty="0" smtClean="0">
                <a:ea typeface="宋体" pitchFamily="2" charset="-122"/>
              </a:rPr>
              <a:t>、</a:t>
            </a:r>
            <a:r>
              <a:rPr lang="en-US" altLang="zh-CN" sz="2400" dirty="0" smtClean="0">
                <a:ea typeface="宋体" pitchFamily="2" charset="-122"/>
              </a:rPr>
              <a:t>NOW</a:t>
            </a:r>
            <a:r>
              <a:rPr lang="zh-CN" altLang="en-US" sz="2400" dirty="0" smtClean="0">
                <a:ea typeface="宋体" pitchFamily="2" charset="-122"/>
              </a:rPr>
              <a:t>、</a:t>
            </a:r>
            <a:r>
              <a:rPr lang="en-US" altLang="zh-CN" sz="2400" dirty="0" smtClean="0">
                <a:ea typeface="宋体" pitchFamily="2" charset="-122"/>
              </a:rPr>
              <a:t>DAY</a:t>
            </a:r>
            <a:r>
              <a:rPr lang="zh-CN" altLang="en-US" sz="2400" dirty="0" smtClean="0">
                <a:ea typeface="宋体" pitchFamily="2" charset="-122"/>
              </a:rPr>
              <a:t>、</a:t>
            </a:r>
            <a:r>
              <a:rPr lang="en-US" altLang="zh-CN" sz="2400" dirty="0" smtClean="0">
                <a:ea typeface="宋体" pitchFamily="2" charset="-122"/>
              </a:rPr>
              <a:t>MONTH</a:t>
            </a:r>
            <a:r>
              <a:rPr lang="zh-CN" altLang="en-US" sz="2400" dirty="0" smtClean="0">
                <a:ea typeface="宋体" pitchFamily="2" charset="-122"/>
              </a:rPr>
              <a:t>、</a:t>
            </a:r>
            <a:r>
              <a:rPr lang="en-US" altLang="zh-CN" sz="2400" dirty="0" smtClean="0">
                <a:ea typeface="宋体" pitchFamily="2" charset="-122"/>
              </a:rPr>
              <a:t>YEAR</a:t>
            </a:r>
          </a:p>
          <a:p>
            <a:pPr algn="just" eaLnBrk="1" hangingPunct="1">
              <a:lnSpc>
                <a:spcPct val="90000"/>
              </a:lnSpc>
              <a:buNone/>
              <a:defRPr/>
            </a:pPr>
            <a:r>
              <a:rPr lang="en-US" altLang="zh-CN" sz="2400" dirty="0" smtClean="0">
                <a:ea typeface="宋体" pitchFamily="2" charset="-122"/>
              </a:rPr>
              <a:t>(</a:t>
            </a:r>
            <a:r>
              <a:rPr lang="zh-CN" altLang="en-US" sz="2400" dirty="0" smtClean="0">
                <a:ea typeface="宋体" pitchFamily="2" charset="-122"/>
              </a:rPr>
              <a:t>演示：“公式函数举例”工作表</a:t>
            </a:r>
            <a:r>
              <a:rPr lang="en-US" altLang="zh-CN" sz="2400" dirty="0" smtClean="0">
                <a:ea typeface="宋体" pitchFamily="2" charset="-122"/>
              </a:rPr>
              <a:t>)</a:t>
            </a:r>
            <a:endParaRPr lang="en-US" altLang="zh-CN" sz="2400" dirty="0">
              <a:ea typeface="宋体" pitchFamily="2" charset="-122"/>
            </a:endParaRPr>
          </a:p>
          <a:p>
            <a:pPr algn="just" eaLnBrk="1" hangingPunct="1">
              <a:lnSpc>
                <a:spcPct val="90000"/>
              </a:lnSpc>
              <a:buFont typeface="Wingdings" pitchFamily="2" charset="2"/>
              <a:buNone/>
              <a:defRPr/>
            </a:pPr>
            <a:endParaRPr lang="en-US" altLang="zh-CN" sz="2400" dirty="0" smtClean="0">
              <a:ea typeface="宋体" pitchFamily="2" charset="-122"/>
            </a:endParaRPr>
          </a:p>
        </p:txBody>
      </p:sp>
      <p:sp>
        <p:nvSpPr>
          <p:cNvPr id="19459" name="AutoShape 10">
            <a:hlinkClick r:id="rId3" action="ppaction://hlinksldjump" highlightClick="1"/>
          </p:cNvPr>
          <p:cNvSpPr>
            <a:spLocks noChangeArrowheads="1"/>
          </p:cNvSpPr>
          <p:nvPr/>
        </p:nvSpPr>
        <p:spPr bwMode="auto">
          <a:xfrm>
            <a:off x="7454900" y="6197600"/>
            <a:ext cx="660400" cy="6604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14233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79893"/>
          <a:stretch/>
        </p:blipFill>
        <p:spPr bwMode="auto">
          <a:xfrm>
            <a:off x="4790364" y="180833"/>
            <a:ext cx="1970952" cy="719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19923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type="title" idx="4294967295"/>
          </p:nvPr>
        </p:nvSpPr>
        <p:spPr>
          <a:xfrm>
            <a:off x="571500" y="342900"/>
            <a:ext cx="7772400" cy="762000"/>
          </a:xfrm>
        </p:spPr>
        <p:txBody>
          <a:bodyPr/>
          <a:lstStyle/>
          <a:p>
            <a:pPr eaLnBrk="1" hangingPunct="1">
              <a:defRPr/>
            </a:pPr>
            <a:r>
              <a:rPr lang="zh-CN" altLang="en-US" sz="3600" i="1" dirty="0" smtClean="0">
                <a:ea typeface="宋体" pitchFamily="2" charset="-122"/>
              </a:rPr>
              <a:t>数据排序</a:t>
            </a:r>
            <a:r>
              <a:rPr lang="en-US" altLang="zh-CN" sz="3600" i="1" dirty="0" smtClean="0">
                <a:ea typeface="宋体" pitchFamily="2" charset="-122"/>
              </a:rPr>
              <a:t>(P129-131)</a:t>
            </a:r>
          </a:p>
        </p:txBody>
      </p:sp>
      <p:sp>
        <p:nvSpPr>
          <p:cNvPr id="40963" name="Rectangle 4"/>
          <p:cNvSpPr>
            <a:spLocks noGrp="1" noChangeArrowheads="1"/>
          </p:cNvSpPr>
          <p:nvPr>
            <p:ph type="body" idx="4294967295"/>
          </p:nvPr>
        </p:nvSpPr>
        <p:spPr>
          <a:xfrm>
            <a:off x="622300" y="2006600"/>
            <a:ext cx="7772400" cy="4133850"/>
          </a:xfrm>
        </p:spPr>
        <p:txBody>
          <a:bodyPr/>
          <a:lstStyle/>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1</a:t>
            </a:r>
            <a:r>
              <a:rPr lang="zh-CN" altLang="en-US" dirty="0" smtClean="0">
                <a:solidFill>
                  <a:schemeClr val="accent2"/>
                </a:solidFill>
                <a:latin typeface="Times New Roman" pitchFamily="18" charset="0"/>
                <a:ea typeface="宋体" pitchFamily="2" charset="-122"/>
              </a:rPr>
              <a:t>．术语</a:t>
            </a:r>
          </a:p>
          <a:p>
            <a:pPr lvl="1" eaLnBrk="1" hangingPunct="1"/>
            <a:r>
              <a:rPr lang="zh-CN" altLang="en-US" sz="3000" i="1" dirty="0" smtClean="0">
                <a:solidFill>
                  <a:srgbClr val="993366"/>
                </a:solidFill>
                <a:latin typeface="Times New Roman" pitchFamily="18" charset="0"/>
                <a:ea typeface="宋体" pitchFamily="2" charset="-122"/>
              </a:rPr>
              <a:t>主关键字       </a:t>
            </a:r>
            <a:r>
              <a:rPr lang="zh-CN" altLang="en-US" dirty="0" smtClean="0">
                <a:latin typeface="Times New Roman" pitchFamily="18" charset="0"/>
                <a:ea typeface="宋体" pitchFamily="2" charset="-122"/>
              </a:rPr>
              <a:t>排序依据</a:t>
            </a:r>
            <a:r>
              <a:rPr lang="en-US" altLang="zh-CN" dirty="0" smtClean="0">
                <a:latin typeface="Times New Roman" pitchFamily="18" charset="0"/>
                <a:ea typeface="宋体" pitchFamily="2" charset="-122"/>
              </a:rPr>
              <a:t>1</a:t>
            </a:r>
            <a:endParaRPr lang="zh-CN" altLang="en-US" sz="3000" dirty="0" smtClean="0">
              <a:latin typeface="Times New Roman" pitchFamily="18" charset="0"/>
              <a:ea typeface="宋体" pitchFamily="2" charset="-122"/>
            </a:endParaRPr>
          </a:p>
          <a:p>
            <a:pPr lvl="1" eaLnBrk="1" hangingPunct="1"/>
            <a:r>
              <a:rPr lang="zh-CN" altLang="en-US" sz="3000" i="1" dirty="0" smtClean="0">
                <a:solidFill>
                  <a:srgbClr val="993366"/>
                </a:solidFill>
                <a:latin typeface="Times New Roman" pitchFamily="18" charset="0"/>
                <a:ea typeface="宋体" pitchFamily="2" charset="-122"/>
              </a:rPr>
              <a:t>次关键字       </a:t>
            </a:r>
            <a:r>
              <a:rPr lang="zh-CN" altLang="en-US" dirty="0" smtClean="0">
                <a:latin typeface="Times New Roman" pitchFamily="18" charset="0"/>
                <a:ea typeface="宋体" pitchFamily="2" charset="-122"/>
              </a:rPr>
              <a:t>排序依据</a:t>
            </a:r>
            <a:r>
              <a:rPr lang="en-US" altLang="zh-CN" dirty="0" smtClean="0">
                <a:latin typeface="Times New Roman" pitchFamily="18" charset="0"/>
                <a:ea typeface="宋体" pitchFamily="2" charset="-122"/>
              </a:rPr>
              <a:t>2</a:t>
            </a:r>
            <a:endParaRPr lang="zh-CN" altLang="en-US" sz="3000" dirty="0" smtClean="0">
              <a:latin typeface="Times New Roman" pitchFamily="18" charset="0"/>
              <a:ea typeface="宋体" pitchFamily="2" charset="-122"/>
            </a:endParaRPr>
          </a:p>
          <a:p>
            <a:pPr lvl="1" eaLnBrk="1" hangingPunct="1"/>
            <a:r>
              <a:rPr lang="zh-CN" altLang="en-US" sz="3000" i="1" dirty="0" smtClean="0">
                <a:solidFill>
                  <a:srgbClr val="993366"/>
                </a:solidFill>
                <a:latin typeface="Times New Roman" pitchFamily="18" charset="0"/>
                <a:ea typeface="宋体" pitchFamily="2" charset="-122"/>
              </a:rPr>
              <a:t>第三关键字   </a:t>
            </a:r>
            <a:r>
              <a:rPr lang="zh-CN" altLang="en-US" dirty="0" smtClean="0">
                <a:latin typeface="Times New Roman" pitchFamily="18" charset="0"/>
                <a:ea typeface="宋体" pitchFamily="2" charset="-122"/>
              </a:rPr>
              <a:t>排序依据</a:t>
            </a:r>
            <a:r>
              <a:rPr lang="en-US" altLang="zh-CN" dirty="0" smtClean="0">
                <a:latin typeface="Times New Roman" pitchFamily="18" charset="0"/>
                <a:ea typeface="宋体" pitchFamily="2" charset="-122"/>
              </a:rPr>
              <a:t>3</a:t>
            </a:r>
            <a:endParaRPr lang="zh-CN" altLang="en-US" sz="3000" i="1" dirty="0" smtClean="0">
              <a:solidFill>
                <a:srgbClr val="993366"/>
              </a:solidFill>
              <a:latin typeface="Times New Roman" pitchFamily="18" charset="0"/>
              <a:ea typeface="宋体" pitchFamily="2" charset="-122"/>
            </a:endParaRPr>
          </a:p>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2</a:t>
            </a:r>
            <a:r>
              <a:rPr lang="zh-CN" altLang="en-US" dirty="0" smtClean="0">
                <a:solidFill>
                  <a:schemeClr val="accent2"/>
                </a:solidFill>
                <a:latin typeface="Times New Roman" pitchFamily="18" charset="0"/>
                <a:ea typeface="宋体" pitchFamily="2" charset="-122"/>
              </a:rPr>
              <a:t>．排序操作</a:t>
            </a:r>
          </a:p>
          <a:p>
            <a:pPr lvl="1" eaLnBrk="1" hangingPunct="1"/>
            <a:r>
              <a:rPr lang="zh-CN" altLang="en-US" dirty="0" smtClean="0">
                <a:latin typeface="Times New Roman" pitchFamily="18" charset="0"/>
                <a:ea typeface="宋体" pitchFamily="2" charset="-122"/>
              </a:rPr>
              <a:t>单关键字的排序</a:t>
            </a:r>
          </a:p>
          <a:p>
            <a:pPr lvl="1" eaLnBrk="1" hangingPunct="1"/>
            <a:r>
              <a:rPr lang="zh-CN" altLang="en-US" dirty="0" smtClean="0">
                <a:latin typeface="Times New Roman" pitchFamily="18" charset="0"/>
                <a:ea typeface="宋体" pitchFamily="2" charset="-122"/>
              </a:rPr>
              <a:t>多关键字的排序</a:t>
            </a:r>
          </a:p>
        </p:txBody>
      </p:sp>
      <p:sp>
        <p:nvSpPr>
          <p:cNvPr id="166917" name="Text Box 5"/>
          <p:cNvSpPr txBox="1">
            <a:spLocks noChangeArrowheads="1"/>
          </p:cNvSpPr>
          <p:nvPr/>
        </p:nvSpPr>
        <p:spPr bwMode="auto">
          <a:xfrm>
            <a:off x="1009650" y="1066800"/>
            <a:ext cx="7029450" cy="769441"/>
          </a:xfrm>
          <a:prstGeom prst="rect">
            <a:avLst/>
          </a:prstGeom>
          <a:noFill/>
          <a:ln w="9525">
            <a:noFill/>
            <a:miter lim="800000"/>
            <a:headEnd/>
            <a:tailEnd/>
          </a:ln>
          <a:effectLst/>
        </p:spPr>
        <p:txBody>
          <a:bodyPr>
            <a:spAutoFit/>
          </a:bodyPr>
          <a:lstStyle/>
          <a:p>
            <a:pPr marL="800100" indent="-800100" algn="l">
              <a:spcBef>
                <a:spcPct val="50000"/>
              </a:spcBef>
              <a:defRPr/>
            </a:pPr>
            <a:r>
              <a:rPr lang="zh-CN" altLang="en-US" sz="2200" b="1" dirty="0">
                <a:solidFill>
                  <a:schemeClr val="hlink"/>
                </a:solidFill>
                <a:effectLst>
                  <a:outerShdw blurRad="38100" dist="38100" dir="2700000" algn="tl">
                    <a:srgbClr val="C0C0C0"/>
                  </a:outerShdw>
                </a:effectLst>
              </a:rPr>
              <a:t>问题</a:t>
            </a:r>
            <a:r>
              <a:rPr lang="zh-CN" altLang="en-US" sz="2200" b="1" dirty="0"/>
              <a:t>：将</a:t>
            </a:r>
            <a:r>
              <a:rPr lang="zh-CN" altLang="en-US" sz="2200" b="1" dirty="0" smtClean="0"/>
              <a:t>“排序”</a:t>
            </a:r>
            <a:r>
              <a:rPr lang="zh-CN" altLang="en-US" sz="2200" b="1" dirty="0"/>
              <a:t>工作表内的数据按性别升序排序，再按</a:t>
            </a:r>
            <a:r>
              <a:rPr lang="zh-CN" altLang="en-US" sz="2200" b="1" dirty="0" smtClean="0"/>
              <a:t>是否党员</a:t>
            </a:r>
            <a:r>
              <a:rPr lang="zh-CN" altLang="en-US" sz="2200" b="1" dirty="0"/>
              <a:t>降序排序；接着再按年龄升序排序。</a:t>
            </a:r>
          </a:p>
        </p:txBody>
      </p:sp>
      <p:sp>
        <p:nvSpPr>
          <p:cNvPr id="40965" name="Line 6"/>
          <p:cNvSpPr>
            <a:spLocks noChangeShapeType="1"/>
          </p:cNvSpPr>
          <p:nvPr/>
        </p:nvSpPr>
        <p:spPr bwMode="auto">
          <a:xfrm>
            <a:off x="5701638" y="1428750"/>
            <a:ext cx="438150" cy="0"/>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Line 7"/>
          <p:cNvSpPr>
            <a:spLocks noChangeShapeType="1"/>
          </p:cNvSpPr>
          <p:nvPr/>
        </p:nvSpPr>
        <p:spPr bwMode="auto">
          <a:xfrm>
            <a:off x="2273570" y="1809750"/>
            <a:ext cx="1085850" cy="0"/>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8"/>
          <p:cNvSpPr>
            <a:spLocks noChangeShapeType="1"/>
          </p:cNvSpPr>
          <p:nvPr/>
        </p:nvSpPr>
        <p:spPr bwMode="auto">
          <a:xfrm>
            <a:off x="5894124" y="1790700"/>
            <a:ext cx="571500" cy="0"/>
          </a:xfrm>
          <a:prstGeom prst="line">
            <a:avLst/>
          </a:prstGeom>
          <a:noFill/>
          <a:ln w="38100">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AutoShape 5">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40969" name="Group 17"/>
          <p:cNvGrpSpPr>
            <a:grpSpLocks/>
          </p:cNvGrpSpPr>
          <p:nvPr/>
        </p:nvGrpSpPr>
        <p:grpSpPr bwMode="auto">
          <a:xfrm>
            <a:off x="4178300" y="4792663"/>
            <a:ext cx="4229100" cy="455612"/>
            <a:chOff x="2632" y="3019"/>
            <a:chExt cx="2664" cy="287"/>
          </a:xfrm>
        </p:grpSpPr>
        <p:pic>
          <p:nvPicPr>
            <p:cNvPr id="40970" name="Picture 11"/>
            <p:cNvPicPr>
              <a:picLocks noChangeAspect="1" noChangeArrowheads="1"/>
            </p:cNvPicPr>
            <p:nvPr/>
          </p:nvPicPr>
          <p:blipFill>
            <a:blip r:embed="rId4">
              <a:extLst>
                <a:ext uri="{28A0092B-C50C-407E-A947-70E740481C1C}">
                  <a14:useLocalDpi xmlns:a14="http://schemas.microsoft.com/office/drawing/2010/main" val="0"/>
                </a:ext>
              </a:extLst>
            </a:blip>
            <a:srcRect l="32686" t="5644" r="63741" b="91367"/>
            <a:stretch>
              <a:fillRect/>
            </a:stretch>
          </p:blipFill>
          <p:spPr bwMode="auto">
            <a:xfrm>
              <a:off x="4752" y="3019"/>
              <a:ext cx="54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2"/>
            <p:cNvSpPr txBox="1">
              <a:spLocks noChangeArrowheads="1"/>
            </p:cNvSpPr>
            <p:nvPr/>
          </p:nvSpPr>
          <p:spPr bwMode="auto">
            <a:xfrm>
              <a:off x="2632" y="3056"/>
              <a:ext cx="22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spcBef>
                  <a:spcPct val="50000"/>
                </a:spcBef>
              </a:pPr>
              <a:r>
                <a:rPr lang="zh-CN" altLang="en-US" sz="2000" b="1" dirty="0"/>
                <a:t>定位在排序依据列→单击按钮</a:t>
              </a:r>
            </a:p>
          </p:txBody>
        </p:sp>
      </p:gr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5" name="Rectangle 5"/>
          <p:cNvSpPr>
            <a:spLocks noGrp="1" noChangeArrowheads="1"/>
          </p:cNvSpPr>
          <p:nvPr>
            <p:ph type="title" idx="4294967295"/>
          </p:nvPr>
        </p:nvSpPr>
        <p:spPr>
          <a:xfrm>
            <a:off x="457200" y="285750"/>
            <a:ext cx="7581900" cy="647700"/>
          </a:xfrm>
        </p:spPr>
        <p:txBody>
          <a:bodyPr/>
          <a:lstStyle/>
          <a:p>
            <a:pPr eaLnBrk="1" hangingPunct="1">
              <a:defRPr/>
            </a:pPr>
            <a:r>
              <a:rPr lang="zh-CN" altLang="en-US" sz="3600" i="1" dirty="0" smtClean="0">
                <a:ea typeface="宋体" pitchFamily="2" charset="-122"/>
              </a:rPr>
              <a:t> 数据筛选</a:t>
            </a:r>
            <a:r>
              <a:rPr lang="en-US" altLang="zh-CN" sz="3600" i="1" dirty="0" smtClean="0">
                <a:ea typeface="宋体" pitchFamily="2" charset="-122"/>
              </a:rPr>
              <a:t>(P131-133)</a:t>
            </a:r>
          </a:p>
        </p:txBody>
      </p:sp>
      <p:sp>
        <p:nvSpPr>
          <p:cNvPr id="46083" name="Rectangle 6"/>
          <p:cNvSpPr>
            <a:spLocks noGrp="1" noChangeArrowheads="1"/>
          </p:cNvSpPr>
          <p:nvPr>
            <p:ph type="body" idx="4294967295"/>
          </p:nvPr>
        </p:nvSpPr>
        <p:spPr>
          <a:xfrm>
            <a:off x="609600" y="1219200"/>
            <a:ext cx="8001000" cy="5138738"/>
          </a:xfrm>
        </p:spPr>
        <p:txBody>
          <a:bodyPr>
            <a:normAutofit fontScale="92500" lnSpcReduction="20000"/>
          </a:bodyPr>
          <a:lstStyle/>
          <a:p>
            <a:pPr eaLnBrk="1" hangingPunct="1">
              <a:buFont typeface="Wingdings" pitchFamily="2" charset="2"/>
              <a:buNone/>
              <a:defRPr/>
            </a:pPr>
            <a:r>
              <a:rPr lang="zh-CN" altLang="en-US" sz="2800" dirty="0" smtClean="0">
                <a:latin typeface="Times New Roman" pitchFamily="18" charset="0"/>
                <a:ea typeface="宋体" pitchFamily="2" charset="-122"/>
              </a:rPr>
              <a:t>作用：快速选出所需的数据。</a:t>
            </a:r>
          </a:p>
          <a:p>
            <a:pPr eaLnBrk="1" hangingPunct="1">
              <a:buFont typeface="Wingdings" pitchFamily="2" charset="2"/>
              <a:buNone/>
              <a:defRPr/>
            </a:pPr>
            <a:r>
              <a:rPr lang="zh-CN" altLang="en-US" sz="2800" dirty="0" smtClean="0">
                <a:solidFill>
                  <a:schemeClr val="accent2"/>
                </a:solidFill>
                <a:latin typeface="Times New Roman" pitchFamily="18" charset="0"/>
                <a:ea typeface="宋体" pitchFamily="2" charset="-122"/>
              </a:rPr>
              <a:t>１．自动筛选</a:t>
            </a:r>
          </a:p>
          <a:p>
            <a:pPr lvl="1" eaLnBrk="1" hangingPunct="1">
              <a:lnSpc>
                <a:spcPct val="95000"/>
              </a:lnSpc>
              <a:spcBef>
                <a:spcPct val="25000"/>
              </a:spcBef>
              <a:defRPr/>
            </a:pPr>
            <a:r>
              <a:rPr lang="zh-CN" altLang="en-US" sz="2400" dirty="0" smtClean="0">
                <a:latin typeface="Times New Roman" pitchFamily="18" charset="0"/>
                <a:ea typeface="宋体" pitchFamily="2" charset="-122"/>
              </a:rPr>
              <a:t>操作</a:t>
            </a:r>
            <a:r>
              <a:rPr lang="en-US" altLang="zh-CN" sz="2400" dirty="0" smtClean="0">
                <a:latin typeface="Times New Roman" pitchFamily="18" charset="0"/>
                <a:ea typeface="宋体" pitchFamily="2" charset="-122"/>
              </a:rPr>
              <a:t>:</a:t>
            </a:r>
          </a:p>
          <a:p>
            <a:pPr eaLnBrk="1" hangingPunct="1">
              <a:lnSpc>
                <a:spcPct val="95000"/>
              </a:lnSpc>
              <a:spcBef>
                <a:spcPct val="25000"/>
              </a:spcBef>
              <a:buFont typeface="Wingdings" pitchFamily="2" charset="2"/>
              <a:buNone/>
              <a:defRPr/>
            </a:pPr>
            <a:endParaRPr lang="en-US" altLang="zh-CN" sz="2800" dirty="0" smtClean="0">
              <a:latin typeface="Times New Roman" pitchFamily="18" charset="0"/>
              <a:ea typeface="宋体" pitchFamily="2" charset="-122"/>
            </a:endParaRPr>
          </a:p>
          <a:p>
            <a:pPr eaLnBrk="1" hangingPunct="1">
              <a:lnSpc>
                <a:spcPct val="95000"/>
              </a:lnSpc>
              <a:spcBef>
                <a:spcPct val="25000"/>
              </a:spcBef>
              <a:buFont typeface="Wingdings" pitchFamily="2" charset="2"/>
              <a:buNone/>
              <a:defRPr/>
            </a:pPr>
            <a:endParaRPr lang="en-US" altLang="zh-CN" sz="2800" dirty="0" smtClean="0">
              <a:latin typeface="Times New Roman" pitchFamily="18" charset="0"/>
              <a:ea typeface="宋体" pitchFamily="2" charset="-122"/>
            </a:endParaRPr>
          </a:p>
          <a:p>
            <a:pPr eaLnBrk="1" hangingPunct="1">
              <a:lnSpc>
                <a:spcPct val="95000"/>
              </a:lnSpc>
              <a:spcBef>
                <a:spcPct val="25000"/>
              </a:spcBef>
              <a:buFont typeface="Wingdings" pitchFamily="2" charset="2"/>
              <a:buNone/>
              <a:defRPr/>
            </a:pPr>
            <a:endParaRPr lang="en-US" altLang="zh-CN" sz="2800" dirty="0" smtClean="0">
              <a:latin typeface="Times New Roman" pitchFamily="18" charset="0"/>
              <a:ea typeface="宋体" pitchFamily="2" charset="-122"/>
            </a:endParaRPr>
          </a:p>
          <a:p>
            <a:pPr lvl="1" eaLnBrk="1" hangingPunct="1">
              <a:lnSpc>
                <a:spcPct val="95000"/>
              </a:lnSpc>
              <a:spcBef>
                <a:spcPct val="25000"/>
              </a:spcBef>
              <a:defRPr/>
            </a:pPr>
            <a:r>
              <a:rPr lang="zh-CN" altLang="en-US" dirty="0" smtClean="0">
                <a:latin typeface="Times New Roman" pitchFamily="18" charset="0"/>
                <a:ea typeface="宋体" pitchFamily="2" charset="-122"/>
              </a:rPr>
              <a:t>条件设置</a:t>
            </a:r>
            <a:r>
              <a:rPr lang="en-US" altLang="zh-CN" dirty="0" smtClean="0">
                <a:latin typeface="Times New Roman" pitchFamily="18" charset="0"/>
                <a:ea typeface="宋体" pitchFamily="2" charset="-122"/>
              </a:rPr>
              <a:t>:</a:t>
            </a:r>
          </a:p>
          <a:p>
            <a:pPr lvl="2" eaLnBrk="1" hangingPunct="1">
              <a:lnSpc>
                <a:spcPct val="95000"/>
              </a:lnSpc>
              <a:spcBef>
                <a:spcPct val="25000"/>
              </a:spcBef>
              <a:buFont typeface="Wingdings" pitchFamily="2" charset="2"/>
              <a:buNone/>
              <a:defRPr/>
            </a:pPr>
            <a:r>
              <a:rPr lang="en-US" altLang="zh-CN" dirty="0" smtClean="0">
                <a:latin typeface="Times New Roman" pitchFamily="18" charset="0"/>
                <a:ea typeface="宋体" pitchFamily="2" charset="-122"/>
              </a:rPr>
              <a:t>1</a:t>
            </a:r>
            <a:r>
              <a:rPr lang="zh-CN" altLang="en-US" dirty="0" smtClean="0">
                <a:latin typeface="Times New Roman" pitchFamily="18" charset="0"/>
                <a:ea typeface="宋体" pitchFamily="2" charset="-122"/>
              </a:rPr>
              <a:t>）全选</a:t>
            </a:r>
            <a:endParaRPr lang="en-US" altLang="zh-CN" dirty="0" smtClean="0">
              <a:latin typeface="Times New Roman" pitchFamily="18" charset="0"/>
              <a:ea typeface="宋体" pitchFamily="2" charset="-122"/>
            </a:endParaRPr>
          </a:p>
          <a:p>
            <a:pPr lvl="2" eaLnBrk="1" hangingPunct="1">
              <a:lnSpc>
                <a:spcPct val="95000"/>
              </a:lnSpc>
              <a:spcBef>
                <a:spcPct val="25000"/>
              </a:spcBef>
              <a:buFont typeface="Wingdings" pitchFamily="2" charset="2"/>
              <a:buNone/>
              <a:defRPr/>
            </a:pPr>
            <a:r>
              <a:rPr lang="en-US" altLang="zh-CN" dirty="0" smtClean="0">
                <a:latin typeface="Times New Roman" pitchFamily="18" charset="0"/>
                <a:ea typeface="宋体" pitchFamily="2" charset="-122"/>
              </a:rPr>
              <a:t>2</a:t>
            </a:r>
            <a:r>
              <a:rPr lang="zh-CN" altLang="en-US" dirty="0" smtClean="0">
                <a:latin typeface="Times New Roman" pitchFamily="18" charset="0"/>
                <a:ea typeface="宋体" pitchFamily="2" charset="-122"/>
              </a:rPr>
              <a:t>）该字段的某一值</a:t>
            </a:r>
            <a:endParaRPr lang="en-US" altLang="zh-CN" dirty="0" smtClean="0">
              <a:latin typeface="Times New Roman" pitchFamily="18" charset="0"/>
              <a:ea typeface="宋体" pitchFamily="2" charset="-122"/>
            </a:endParaRPr>
          </a:p>
          <a:p>
            <a:pPr lvl="2" eaLnBrk="1" hangingPunct="1">
              <a:lnSpc>
                <a:spcPct val="95000"/>
              </a:lnSpc>
              <a:spcBef>
                <a:spcPct val="25000"/>
              </a:spcBef>
              <a:buFont typeface="Wingdings" pitchFamily="2" charset="2"/>
              <a:buNone/>
              <a:defRPr/>
            </a:pPr>
            <a:r>
              <a:rPr lang="en-US" altLang="zh-CN" dirty="0" smtClean="0">
                <a:latin typeface="Times New Roman" pitchFamily="18" charset="0"/>
                <a:ea typeface="宋体" pitchFamily="2" charset="-122"/>
              </a:rPr>
              <a:t>3</a:t>
            </a:r>
            <a:r>
              <a:rPr lang="zh-CN" altLang="en-US" dirty="0" smtClean="0">
                <a:latin typeface="Times New Roman" pitchFamily="18" charset="0"/>
                <a:ea typeface="宋体" pitchFamily="2" charset="-122"/>
              </a:rPr>
              <a:t>）文本筛选</a:t>
            </a:r>
            <a:endParaRPr lang="en-US" altLang="zh-CN" dirty="0" smtClean="0">
              <a:latin typeface="Times New Roman" pitchFamily="18" charset="0"/>
              <a:ea typeface="宋体" pitchFamily="2" charset="-122"/>
            </a:endParaRPr>
          </a:p>
          <a:p>
            <a:pPr lvl="2" eaLnBrk="1" hangingPunct="1">
              <a:lnSpc>
                <a:spcPct val="95000"/>
              </a:lnSpc>
              <a:spcBef>
                <a:spcPct val="25000"/>
              </a:spcBef>
              <a:buFont typeface="Wingdings" pitchFamily="2" charset="2"/>
              <a:buNone/>
              <a:defRPr/>
            </a:pPr>
            <a:r>
              <a:rPr lang="en-US" altLang="zh-CN" dirty="0" smtClean="0">
                <a:latin typeface="Times New Roman" pitchFamily="18" charset="0"/>
                <a:ea typeface="宋体" pitchFamily="2" charset="-122"/>
              </a:rPr>
              <a:t>4</a:t>
            </a:r>
            <a:r>
              <a:rPr lang="zh-CN" altLang="en-US" dirty="0" smtClean="0">
                <a:latin typeface="Times New Roman" pitchFamily="18" charset="0"/>
                <a:ea typeface="宋体" pitchFamily="2" charset="-122"/>
              </a:rPr>
              <a:t>）自定义筛选 </a:t>
            </a:r>
          </a:p>
          <a:p>
            <a:pPr lvl="1" eaLnBrk="1" hangingPunct="1">
              <a:lnSpc>
                <a:spcPct val="95000"/>
              </a:lnSpc>
              <a:spcBef>
                <a:spcPct val="25000"/>
              </a:spcBef>
              <a:defRPr/>
            </a:pPr>
            <a:r>
              <a:rPr lang="zh-CN" altLang="en-US" dirty="0">
                <a:latin typeface="Times New Roman" pitchFamily="18" charset="0"/>
                <a:ea typeface="宋体" pitchFamily="2" charset="-122"/>
              </a:rPr>
              <a:t>退出自动筛选</a:t>
            </a:r>
            <a:endParaRPr lang="en-US" altLang="zh-CN" dirty="0">
              <a:latin typeface="Times New Roman" pitchFamily="18" charset="0"/>
              <a:ea typeface="宋体" pitchFamily="2" charset="-122"/>
            </a:endParaRPr>
          </a:p>
          <a:p>
            <a:pPr lvl="2" eaLnBrk="1" hangingPunct="1">
              <a:lnSpc>
                <a:spcPct val="95000"/>
              </a:lnSpc>
              <a:spcBef>
                <a:spcPct val="25000"/>
              </a:spcBef>
              <a:buFontTx/>
              <a:buNone/>
              <a:defRPr/>
            </a:pPr>
            <a:r>
              <a:rPr lang="zh-CN" altLang="en-US" dirty="0" smtClean="0">
                <a:latin typeface="Times New Roman" pitchFamily="18" charset="0"/>
                <a:ea typeface="宋体" pitchFamily="2" charset="-122"/>
              </a:rPr>
              <a:t>数据选项卡“排序和筛选”组的</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筛选</a:t>
            </a:r>
            <a:r>
              <a:rPr lang="en-US" altLang="zh-CN" dirty="0" smtClean="0">
                <a:latin typeface="Times New Roman" pitchFamily="18" charset="0"/>
                <a:ea typeface="宋体" pitchFamily="2" charset="-122"/>
              </a:rPr>
              <a:t>]</a:t>
            </a:r>
          </a:p>
        </p:txBody>
      </p:sp>
      <p:grpSp>
        <p:nvGrpSpPr>
          <p:cNvPr id="41988" name="Group 14"/>
          <p:cNvGrpSpPr>
            <a:grpSpLocks/>
          </p:cNvGrpSpPr>
          <p:nvPr/>
        </p:nvGrpSpPr>
        <p:grpSpPr bwMode="auto">
          <a:xfrm>
            <a:off x="423863" y="2405063"/>
            <a:ext cx="8513762" cy="966787"/>
            <a:chOff x="1776" y="1392"/>
            <a:chExt cx="3648" cy="609"/>
          </a:xfrm>
        </p:grpSpPr>
        <p:sp>
          <p:nvSpPr>
            <p:cNvPr id="41993" name="Text Box 7"/>
            <p:cNvSpPr txBox="1">
              <a:spLocks noChangeArrowheads="1"/>
            </p:cNvSpPr>
            <p:nvPr/>
          </p:nvSpPr>
          <p:spPr bwMode="auto">
            <a:xfrm>
              <a:off x="1776" y="1392"/>
              <a:ext cx="42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t>选择数据清单</a:t>
              </a:r>
            </a:p>
          </p:txBody>
        </p:sp>
        <p:sp>
          <p:nvSpPr>
            <p:cNvPr id="41994" name="Text Box 8"/>
            <p:cNvSpPr txBox="1">
              <a:spLocks noChangeArrowheads="1"/>
            </p:cNvSpPr>
            <p:nvPr/>
          </p:nvSpPr>
          <p:spPr bwMode="auto">
            <a:xfrm>
              <a:off x="2406" y="1474"/>
              <a:ext cx="1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t>数据选项卡“排序和筛选”组的</a:t>
              </a:r>
              <a:r>
                <a:rPr lang="en-US" altLang="zh-CN" sz="2000" b="1"/>
                <a:t>[</a:t>
              </a:r>
              <a:r>
                <a:rPr lang="zh-CN" altLang="en-US" sz="2000" b="1"/>
                <a:t>筛选</a:t>
              </a:r>
              <a:r>
                <a:rPr lang="en-US" altLang="zh-CN" sz="2000" b="1"/>
                <a:t>]</a:t>
              </a:r>
              <a:endParaRPr lang="zh-CN" altLang="en-US" sz="2000" b="1"/>
            </a:p>
          </p:txBody>
        </p:sp>
        <p:sp>
          <p:nvSpPr>
            <p:cNvPr id="41995" name="Text Box 9"/>
            <p:cNvSpPr txBox="1">
              <a:spLocks noChangeArrowheads="1"/>
            </p:cNvSpPr>
            <p:nvPr/>
          </p:nvSpPr>
          <p:spPr bwMode="auto">
            <a:xfrm>
              <a:off x="4622" y="1392"/>
              <a:ext cx="34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t>选择字段</a:t>
              </a:r>
            </a:p>
          </p:txBody>
        </p:sp>
        <p:sp>
          <p:nvSpPr>
            <p:cNvPr id="41996" name="Text Box 10"/>
            <p:cNvSpPr txBox="1">
              <a:spLocks noChangeArrowheads="1"/>
            </p:cNvSpPr>
            <p:nvPr/>
          </p:nvSpPr>
          <p:spPr bwMode="auto">
            <a:xfrm>
              <a:off x="5097" y="1392"/>
              <a:ext cx="32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t>选取条件</a:t>
              </a:r>
            </a:p>
          </p:txBody>
        </p:sp>
        <p:sp>
          <p:nvSpPr>
            <p:cNvPr id="41997" name="Line 11"/>
            <p:cNvSpPr>
              <a:spLocks noChangeShapeType="1"/>
            </p:cNvSpPr>
            <p:nvPr/>
          </p:nvSpPr>
          <p:spPr bwMode="auto">
            <a:xfrm>
              <a:off x="2153" y="1618"/>
              <a:ext cx="15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1998" name="Line 12"/>
            <p:cNvSpPr>
              <a:spLocks noChangeShapeType="1"/>
            </p:cNvSpPr>
            <p:nvPr/>
          </p:nvSpPr>
          <p:spPr bwMode="auto">
            <a:xfrm>
              <a:off x="4522" y="1632"/>
              <a:ext cx="15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1999" name="Line 13"/>
            <p:cNvSpPr>
              <a:spLocks noChangeShapeType="1"/>
            </p:cNvSpPr>
            <p:nvPr/>
          </p:nvSpPr>
          <p:spPr bwMode="auto">
            <a:xfrm>
              <a:off x="4921" y="1632"/>
              <a:ext cx="154" cy="0"/>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2000" name="Text Box 8"/>
            <p:cNvSpPr txBox="1">
              <a:spLocks noChangeArrowheads="1"/>
            </p:cNvSpPr>
            <p:nvPr/>
          </p:nvSpPr>
          <p:spPr bwMode="auto">
            <a:xfrm>
              <a:off x="2238" y="1749"/>
              <a:ext cx="2398" cy="252"/>
            </a:xfrm>
            <a:prstGeom prst="rect">
              <a:avLst/>
            </a:prstGeom>
            <a:noFill/>
            <a:ln w="9525">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a:t>开始选项卡“编辑组”的</a:t>
              </a:r>
              <a:r>
                <a:rPr lang="en-US" altLang="zh-CN" sz="2000" b="1"/>
                <a:t>[</a:t>
              </a:r>
              <a:r>
                <a:rPr lang="zh-CN" altLang="en-US" sz="2000" b="1"/>
                <a:t>排序和筛选</a:t>
              </a:r>
              <a:r>
                <a:rPr lang="en-US" altLang="zh-CN" sz="2000" b="1"/>
                <a:t>] →</a:t>
              </a:r>
              <a:r>
                <a:rPr lang="zh-CN" altLang="en-US" sz="2000" b="1"/>
                <a:t>“筛选”</a:t>
              </a:r>
            </a:p>
          </p:txBody>
        </p:sp>
      </p:grpSp>
      <p:sp>
        <p:nvSpPr>
          <p:cNvPr id="168976" name="Text Box 16"/>
          <p:cNvSpPr txBox="1">
            <a:spLocks noChangeArrowheads="1"/>
          </p:cNvSpPr>
          <p:nvPr/>
        </p:nvSpPr>
        <p:spPr bwMode="auto">
          <a:xfrm>
            <a:off x="5276850" y="971550"/>
            <a:ext cx="3759200" cy="1261884"/>
          </a:xfrm>
          <a:prstGeom prst="rect">
            <a:avLst/>
          </a:prstGeom>
          <a:noFill/>
          <a:ln w="57150" cmpd="thickThin">
            <a:solidFill>
              <a:srgbClr val="008080"/>
            </a:solidFill>
            <a:miter lim="800000"/>
            <a:headEnd/>
            <a:tailEnd/>
          </a:ln>
          <a:effectLst/>
        </p:spPr>
        <p:txBody>
          <a:bodyPr lIns="0" tIns="0" rIns="0" bIns="0">
            <a:spAutoFit/>
          </a:bodyPr>
          <a:lstStyle/>
          <a:p>
            <a:pPr algn="l">
              <a:spcBef>
                <a:spcPct val="10000"/>
              </a:spcBef>
              <a:defRPr/>
            </a:pPr>
            <a:r>
              <a:rPr lang="zh-CN" altLang="en-US" sz="2000" b="1" dirty="0">
                <a:solidFill>
                  <a:schemeClr val="hlink"/>
                </a:solidFill>
                <a:effectLst>
                  <a:outerShdw blurRad="38100" dist="38100" dir="2700000" algn="tl">
                    <a:srgbClr val="C0C0C0"/>
                  </a:outerShdw>
                </a:effectLst>
              </a:rPr>
              <a:t>问题</a:t>
            </a:r>
            <a:r>
              <a:rPr lang="zh-CN" altLang="en-US" sz="2000" b="1" dirty="0" smtClean="0"/>
              <a:t>： 对“筛选”</a:t>
            </a:r>
            <a:r>
              <a:rPr lang="zh-CN" altLang="en-US" sz="2000" b="1" dirty="0"/>
              <a:t>工作表内的</a:t>
            </a:r>
            <a:r>
              <a:rPr lang="zh-CN" altLang="en-US" sz="2000" b="1" dirty="0" smtClean="0"/>
              <a:t>数据进行筛选，以满足</a:t>
            </a:r>
            <a:r>
              <a:rPr lang="zh-CN" altLang="en-US" sz="2000" b="1" dirty="0"/>
              <a:t>以下</a:t>
            </a:r>
            <a:r>
              <a:rPr lang="zh-CN" altLang="en-US" sz="2000" b="1" dirty="0" smtClean="0"/>
              <a:t>条件。</a:t>
            </a:r>
            <a:endParaRPr lang="zh-CN" altLang="en-US" sz="2000" b="1" dirty="0"/>
          </a:p>
          <a:p>
            <a:pPr algn="l">
              <a:spcBef>
                <a:spcPct val="10000"/>
              </a:spcBef>
              <a:defRPr/>
            </a:pPr>
            <a:r>
              <a:rPr lang="zh-CN" altLang="en-US" sz="2000" b="1" dirty="0">
                <a:solidFill>
                  <a:schemeClr val="accent2"/>
                </a:solidFill>
              </a:rPr>
              <a:t>条件</a:t>
            </a:r>
            <a:r>
              <a:rPr lang="zh-CN" altLang="en-US" sz="2000" b="1" dirty="0" smtClean="0"/>
              <a:t>：</a:t>
            </a:r>
            <a:r>
              <a:rPr lang="en-US" altLang="zh-CN" sz="2000" b="1" dirty="0"/>
              <a:t>1</a:t>
            </a:r>
            <a:r>
              <a:rPr lang="zh-CN" altLang="en-US" sz="2000" b="1" dirty="0"/>
              <a:t>月、四分店和五分店、</a:t>
            </a:r>
            <a:r>
              <a:rPr lang="en-US" altLang="zh-CN" sz="2000" b="1" dirty="0"/>
              <a:t>&gt;85</a:t>
            </a:r>
            <a:r>
              <a:rPr lang="zh-CN" altLang="en-US" sz="2000" b="1" dirty="0"/>
              <a:t>和</a:t>
            </a:r>
            <a:r>
              <a:rPr lang="en-US" altLang="zh-CN" sz="2000" b="1" dirty="0"/>
              <a:t>&lt;70 </a:t>
            </a:r>
            <a:r>
              <a:rPr lang="zh-CN" altLang="en-US" sz="2000" b="1" dirty="0"/>
              <a:t>的数据</a:t>
            </a:r>
            <a:r>
              <a:rPr lang="zh-CN" altLang="en-US" sz="2000" b="1" dirty="0" smtClean="0"/>
              <a:t>。</a:t>
            </a:r>
            <a:endParaRPr lang="zh-CN" altLang="en-US" sz="2000" b="1" dirty="0"/>
          </a:p>
        </p:txBody>
      </p:sp>
      <p:grpSp>
        <p:nvGrpSpPr>
          <p:cNvPr id="41990" name="组合 18"/>
          <p:cNvGrpSpPr>
            <a:grpSpLocks/>
          </p:cNvGrpSpPr>
          <p:nvPr/>
        </p:nvGrpSpPr>
        <p:grpSpPr bwMode="auto">
          <a:xfrm>
            <a:off x="6259513" y="3482975"/>
            <a:ext cx="2732087" cy="2547938"/>
            <a:chOff x="3695700" y="2925535"/>
            <a:chExt cx="4670653" cy="3619500"/>
          </a:xfrm>
        </p:grpSpPr>
        <p:pic>
          <p:nvPicPr>
            <p:cNvPr id="41991" name="Picture 16"/>
            <p:cNvPicPr>
              <a:picLocks noChangeAspect="1" noChangeArrowheads="1"/>
            </p:cNvPicPr>
            <p:nvPr/>
          </p:nvPicPr>
          <p:blipFill>
            <a:blip r:embed="rId3">
              <a:extLst>
                <a:ext uri="{28A0092B-C50C-407E-A947-70E740481C1C}">
                  <a14:useLocalDpi xmlns:a14="http://schemas.microsoft.com/office/drawing/2010/main" val="0"/>
                </a:ext>
              </a:extLst>
            </a:blip>
            <a:srcRect r="37354"/>
            <a:stretch>
              <a:fillRect/>
            </a:stretch>
          </p:blipFill>
          <p:spPr bwMode="auto">
            <a:xfrm>
              <a:off x="3695700" y="2925535"/>
              <a:ext cx="2911929"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078" y="4352245"/>
              <a:ext cx="18192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Text Box 3"/>
          <p:cNvSpPr txBox="1">
            <a:spLocks noChangeArrowheads="1"/>
          </p:cNvSpPr>
          <p:nvPr/>
        </p:nvSpPr>
        <p:spPr bwMode="auto">
          <a:xfrm>
            <a:off x="755650" y="1443346"/>
            <a:ext cx="7543800"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hlink"/>
              </a:buClr>
              <a:buSzPct val="60000"/>
              <a:buFont typeface="Wingdings" pitchFamily="2" charset="2"/>
              <a:buNone/>
            </a:pPr>
            <a:r>
              <a:rPr lang="en-US" altLang="zh-CN" sz="2600" b="1" dirty="0">
                <a:solidFill>
                  <a:schemeClr val="accent2"/>
                </a:solidFill>
              </a:rPr>
              <a:t>2. </a:t>
            </a:r>
            <a:r>
              <a:rPr lang="zh-CN" altLang="en-US" sz="2600" b="1" dirty="0">
                <a:solidFill>
                  <a:schemeClr val="accent2"/>
                </a:solidFill>
              </a:rPr>
              <a:t>高级筛选：</a:t>
            </a:r>
          </a:p>
          <a:p>
            <a:pPr marL="914400" lvl="1" indent="-457200" algn="l">
              <a:spcBef>
                <a:spcPct val="50000"/>
              </a:spcBef>
              <a:buClr>
                <a:schemeClr val="accent6"/>
              </a:buClr>
              <a:buFont typeface="Wingdings" pitchFamily="2" charset="2"/>
              <a:buChar char="ü"/>
            </a:pPr>
            <a:r>
              <a:rPr lang="zh-CN" altLang="en-US" sz="2600" b="1" dirty="0">
                <a:solidFill>
                  <a:schemeClr val="accent2"/>
                </a:solidFill>
              </a:rPr>
              <a:t> </a:t>
            </a:r>
            <a:r>
              <a:rPr lang="zh-CN" altLang="en-US" sz="2600" b="1" dirty="0"/>
              <a:t>接受用户定义的复杂的条件</a:t>
            </a:r>
          </a:p>
          <a:p>
            <a:pPr marL="914400" lvl="1" indent="-457200" algn="l">
              <a:spcBef>
                <a:spcPct val="50000"/>
              </a:spcBef>
              <a:buClr>
                <a:schemeClr val="accent6"/>
              </a:buClr>
              <a:buFont typeface="Wingdings" pitchFamily="2" charset="2"/>
              <a:buChar char="ü"/>
            </a:pPr>
            <a:r>
              <a:rPr lang="zh-CN" altLang="en-US" sz="2600" b="1" dirty="0"/>
              <a:t>  可把筛选出来的记录存储在工作表的其他区域</a:t>
            </a:r>
            <a:r>
              <a:rPr lang="zh-CN" altLang="en-US" sz="2600" b="1" dirty="0" smtClean="0"/>
              <a:t>内</a:t>
            </a:r>
            <a:endParaRPr lang="en-US" altLang="zh-CN" sz="2600" b="1" dirty="0" smtClean="0"/>
          </a:p>
          <a:p>
            <a:pPr marL="914400" lvl="1" indent="-457200" algn="l">
              <a:spcBef>
                <a:spcPct val="50000"/>
              </a:spcBef>
              <a:buClr>
                <a:schemeClr val="tx1"/>
              </a:buClr>
              <a:buFont typeface="Wingdings" pitchFamily="2" charset="2"/>
              <a:buChar char="ü"/>
            </a:pPr>
            <a:endParaRPr lang="en-US" altLang="zh-CN" sz="2600" b="1" dirty="0" smtClean="0"/>
          </a:p>
          <a:p>
            <a:pPr algn="l">
              <a:spcBef>
                <a:spcPct val="50000"/>
              </a:spcBef>
            </a:pPr>
            <a:r>
              <a:rPr lang="zh-CN" altLang="en-US" sz="2600" b="1" dirty="0"/>
              <a:t>例如：要求出满足下列条件的学生记录：</a:t>
            </a:r>
          </a:p>
          <a:p>
            <a:pPr algn="l">
              <a:spcBef>
                <a:spcPct val="50000"/>
              </a:spcBef>
            </a:pPr>
            <a:r>
              <a:rPr lang="zh-CN" altLang="en-US" sz="2600" b="1" dirty="0" smtClean="0"/>
              <a:t>            （</a:t>
            </a:r>
            <a:r>
              <a:rPr lang="en-US" altLang="zh-CN" sz="2600" b="1" dirty="0"/>
              <a:t>1</a:t>
            </a:r>
            <a:r>
              <a:rPr lang="zh-CN" altLang="en-US" sz="2600" b="1" dirty="0"/>
              <a:t>）总分大于</a:t>
            </a:r>
            <a:r>
              <a:rPr lang="en-US" altLang="zh-CN" sz="2600" b="1" dirty="0"/>
              <a:t>245</a:t>
            </a:r>
            <a:r>
              <a:rPr lang="zh-CN" altLang="en-US" sz="2600" b="1" dirty="0"/>
              <a:t>分</a:t>
            </a:r>
          </a:p>
          <a:p>
            <a:pPr algn="l">
              <a:spcBef>
                <a:spcPct val="50000"/>
              </a:spcBef>
            </a:pPr>
            <a:r>
              <a:rPr lang="zh-CN" altLang="en-US" sz="2600" b="1" dirty="0" smtClean="0"/>
              <a:t>            （</a:t>
            </a:r>
            <a:r>
              <a:rPr lang="en-US" altLang="zh-CN" sz="2600" b="1" dirty="0"/>
              <a:t>2</a:t>
            </a:r>
            <a:r>
              <a:rPr lang="zh-CN" altLang="en-US" sz="2600" b="1" dirty="0"/>
              <a:t>）各科成绩均大于</a:t>
            </a:r>
            <a:r>
              <a:rPr lang="en-US" altLang="zh-CN" sz="2600" b="1" dirty="0"/>
              <a:t>80</a:t>
            </a:r>
            <a:r>
              <a:rPr lang="zh-CN" altLang="en-US" sz="2600" b="1" dirty="0"/>
              <a:t>分</a:t>
            </a:r>
          </a:p>
          <a:p>
            <a:pPr marL="914400" lvl="1" indent="-457200" algn="l">
              <a:spcBef>
                <a:spcPct val="50000"/>
              </a:spcBef>
              <a:buClr>
                <a:schemeClr val="tx1"/>
              </a:buClr>
              <a:buFont typeface="Wingdings" pitchFamily="2" charset="2"/>
              <a:buChar char="ü"/>
            </a:pPr>
            <a:endParaRPr lang="zh-CN" altLang="en-US" sz="2600" b="1" dirty="0"/>
          </a:p>
        </p:txBody>
      </p:sp>
      <p:sp>
        <p:nvSpPr>
          <p:cNvPr id="5" name="Rectangle 3"/>
          <p:cNvSpPr txBox="1">
            <a:spLocks noChangeArrowheads="1"/>
          </p:cNvSpPr>
          <p:nvPr/>
        </p:nvSpPr>
        <p:spPr bwMode="auto">
          <a:xfrm>
            <a:off x="571500" y="3429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a:ea typeface="宋体" pitchFamily="2" charset="-122"/>
              </a:rPr>
              <a:t>数据筛选</a:t>
            </a:r>
            <a:r>
              <a:rPr lang="en-US" altLang="zh-CN" sz="3600" i="1" dirty="0">
                <a:ea typeface="宋体" pitchFamily="2" charset="-122"/>
              </a:rPr>
              <a:t>(P131-133)</a:t>
            </a:r>
            <a:endParaRPr lang="en-US" altLang="zh-CN" sz="3600" i="1" dirty="0" smtClean="0">
              <a:ea typeface="宋体" pitchFamily="2" charset="-122"/>
            </a:endParaRPr>
          </a:p>
        </p:txBody>
      </p:sp>
    </p:spTree>
    <p:extLst>
      <p:ext uri="{BB962C8B-B14F-4D97-AF65-F5344CB8AC3E}">
        <p14:creationId xmlns:p14="http://schemas.microsoft.com/office/powerpoint/2010/main" val="2174686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noChangeArrowheads="1"/>
          </p:cNvSpPr>
          <p:nvPr>
            <p:ph type="title" idx="4294967295"/>
          </p:nvPr>
        </p:nvSpPr>
        <p:spPr>
          <a:xfrm>
            <a:off x="444500" y="292100"/>
            <a:ext cx="7988300" cy="609600"/>
          </a:xfrm>
        </p:spPr>
        <p:txBody>
          <a:bodyPr/>
          <a:lstStyle/>
          <a:p>
            <a:pPr eaLnBrk="1" hangingPunct="1">
              <a:defRPr/>
            </a:pPr>
            <a:r>
              <a:rPr lang="zh-CN" altLang="en-US" sz="4000" dirty="0" smtClean="0">
                <a:latin typeface="Times New Roman" pitchFamily="18" charset="0"/>
                <a:ea typeface="宋体" pitchFamily="2" charset="-122"/>
              </a:rPr>
              <a:t>简述</a:t>
            </a:r>
            <a:r>
              <a:rPr lang="en-US" altLang="zh-CN" sz="3200" dirty="0" smtClean="0">
                <a:latin typeface="Times New Roman" pitchFamily="18" charset="0"/>
                <a:ea typeface="宋体" pitchFamily="2" charset="-122"/>
              </a:rPr>
              <a:t>_</a:t>
            </a:r>
            <a:r>
              <a:rPr lang="zh-CN" altLang="en-US" sz="3200" dirty="0" smtClean="0">
                <a:latin typeface="Times New Roman" pitchFamily="18" charset="0"/>
                <a:ea typeface="宋体" pitchFamily="2" charset="-122"/>
              </a:rPr>
              <a:t>续</a:t>
            </a:r>
            <a:endParaRPr lang="zh-CN" altLang="en-US" sz="4000" dirty="0" smtClean="0">
              <a:latin typeface="Times New Roman" pitchFamily="18" charset="0"/>
              <a:ea typeface="宋体" pitchFamily="2" charset="-122"/>
            </a:endParaRPr>
          </a:p>
        </p:txBody>
      </p:sp>
      <p:sp>
        <p:nvSpPr>
          <p:cNvPr id="176131" name="Rectangle 6"/>
          <p:cNvSpPr>
            <a:spLocks noGrp="1" noChangeArrowheads="1"/>
          </p:cNvSpPr>
          <p:nvPr>
            <p:ph type="body" idx="4294967295"/>
          </p:nvPr>
        </p:nvSpPr>
        <p:spPr>
          <a:xfrm>
            <a:off x="457200" y="1270000"/>
            <a:ext cx="8470900" cy="4927600"/>
          </a:xfrm>
        </p:spPr>
        <p:txBody>
          <a:bodyPr>
            <a:normAutofit/>
          </a:bodyPr>
          <a:lstStyle/>
          <a:p>
            <a:pPr lvl="1" eaLnBrk="1" hangingPunct="1">
              <a:lnSpc>
                <a:spcPct val="90000"/>
              </a:lnSpc>
              <a:buFontTx/>
              <a:buNone/>
              <a:defRPr/>
            </a:pPr>
            <a:r>
              <a:rPr lang="en-US" altLang="zh-CN" dirty="0" smtClean="0">
                <a:effectLst>
                  <a:outerShdw blurRad="38100" dist="38100" dir="2700000" algn="tl">
                    <a:srgbClr val="C0C0C0"/>
                  </a:outerShdw>
                </a:effectLst>
                <a:latin typeface="宋体" pitchFamily="2" charset="-122"/>
                <a:ea typeface="宋体" pitchFamily="2" charset="-122"/>
              </a:rPr>
              <a:t>4.</a:t>
            </a:r>
            <a:r>
              <a:rPr lang="zh-CN" altLang="en-US" dirty="0" smtClean="0">
                <a:effectLst>
                  <a:outerShdw blurRad="38100" dist="38100" dir="2700000" algn="tl">
                    <a:srgbClr val="C0C0C0"/>
                  </a:outerShdw>
                </a:effectLst>
                <a:latin typeface="宋体" pitchFamily="2" charset="-122"/>
                <a:ea typeface="宋体" pitchFamily="2" charset="-122"/>
              </a:rPr>
              <a:t> </a:t>
            </a:r>
            <a:r>
              <a:rPr lang="en-US" altLang="zh-CN" dirty="0" smtClean="0">
                <a:effectLst>
                  <a:outerShdw blurRad="38100" dist="38100" dir="2700000" algn="tl">
                    <a:srgbClr val="C0C0C0"/>
                  </a:outerShdw>
                </a:effectLst>
                <a:latin typeface="宋体" pitchFamily="2" charset="-122"/>
                <a:ea typeface="宋体" pitchFamily="2" charset="-122"/>
              </a:rPr>
              <a:t>Excel</a:t>
            </a:r>
            <a:r>
              <a:rPr lang="zh-CN" altLang="en-US" dirty="0" smtClean="0">
                <a:effectLst>
                  <a:outerShdw blurRad="38100" dist="38100" dir="2700000" algn="tl">
                    <a:srgbClr val="C0C0C0"/>
                  </a:outerShdw>
                </a:effectLst>
                <a:latin typeface="宋体" pitchFamily="2" charset="-122"/>
                <a:ea typeface="宋体" pitchFamily="2" charset="-122"/>
              </a:rPr>
              <a:t>中光标的形状</a:t>
            </a:r>
            <a:endParaRPr lang="en-US" altLang="zh-CN" dirty="0" smtClean="0">
              <a:latin typeface="Times New Roman" pitchFamily="18" charset="0"/>
              <a:ea typeface="宋体" pitchFamily="2" charset="-122"/>
            </a:endParaRPr>
          </a:p>
          <a:p>
            <a:pPr lvl="2" eaLnBrk="1" hangingPunct="1">
              <a:lnSpc>
                <a:spcPct val="90000"/>
              </a:lnSpc>
              <a:defRPr/>
            </a:pPr>
            <a:r>
              <a:rPr lang="en-US" altLang="zh-CN" dirty="0" smtClean="0">
                <a:latin typeface="Times New Roman" pitchFamily="18" charset="0"/>
                <a:ea typeface="宋体" pitchFamily="2" charset="-122"/>
                <a:sym typeface="Wingdings" pitchFamily="2" charset="2"/>
              </a:rPr>
              <a:t>Excel</a:t>
            </a:r>
            <a:r>
              <a:rPr lang="zh-CN" altLang="en-US" dirty="0" smtClean="0">
                <a:latin typeface="Times New Roman" pitchFamily="18" charset="0"/>
                <a:ea typeface="宋体" pitchFamily="2" charset="-122"/>
                <a:sym typeface="Wingdings" pitchFamily="2" charset="2"/>
              </a:rPr>
              <a:t>中光标的形状</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：选定菜单命令、工具按钮、对象等，移动单元格、窗口、滚动条等。</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：指针指向某一单元格并单击，使该单元格成为活动单元格。</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a:t>
            </a:r>
            <a:r>
              <a:rPr lang="zh-CN" altLang="en-US" dirty="0" smtClean="0">
                <a:latin typeface="Times New Roman" pitchFamily="18" charset="0"/>
                <a:ea typeface="宋体" pitchFamily="2" charset="-122"/>
                <a:sym typeface="Wingdings 2" pitchFamily="18" charset="2"/>
              </a:rPr>
              <a:t></a:t>
            </a:r>
            <a:r>
              <a:rPr lang="zh-CN" altLang="en-US" dirty="0" smtClean="0">
                <a:latin typeface="Times New Roman" pitchFamily="18" charset="0"/>
                <a:ea typeface="宋体" pitchFamily="2" charset="-122"/>
                <a:sym typeface="Wingdings" pitchFamily="2" charset="2"/>
              </a:rPr>
              <a:t> ：置于选定区域的右下角，成为“</a:t>
            </a:r>
            <a:r>
              <a:rPr lang="zh-CN" altLang="en-US" dirty="0" smtClean="0">
                <a:solidFill>
                  <a:srgbClr val="FF0000"/>
                </a:solidFill>
                <a:latin typeface="Times New Roman" pitchFamily="18" charset="0"/>
                <a:ea typeface="宋体" pitchFamily="2" charset="-122"/>
                <a:sym typeface="Wingdings" pitchFamily="2" charset="2"/>
              </a:rPr>
              <a:t>填充柄</a:t>
            </a:r>
            <a:r>
              <a:rPr lang="zh-CN" altLang="en-US" dirty="0" smtClean="0">
                <a:latin typeface="Times New Roman" pitchFamily="18" charset="0"/>
                <a:ea typeface="宋体" pitchFamily="2" charset="-122"/>
                <a:sym typeface="Wingdings" pitchFamily="2" charset="2"/>
              </a:rPr>
              <a:t>”，用于复制、序列填充等。</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a:t>
            </a:r>
            <a:r>
              <a:rPr lang="en-US" altLang="zh-CN" dirty="0" smtClean="0">
                <a:latin typeface="Times New Roman" pitchFamily="18" charset="0"/>
                <a:ea typeface="宋体" pitchFamily="2" charset="-122"/>
                <a:sym typeface="Wingdings" pitchFamily="2" charset="2"/>
              </a:rPr>
              <a:t>I</a:t>
            </a:r>
            <a:r>
              <a:rPr lang="zh-CN" altLang="en-US" dirty="0" smtClean="0">
                <a:latin typeface="Times New Roman" pitchFamily="18" charset="0"/>
                <a:ea typeface="宋体" pitchFamily="2" charset="-122"/>
                <a:sym typeface="Wingdings" pitchFamily="2" charset="2"/>
              </a:rPr>
              <a:t>：表示编辑内容的当前插入点位置。</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a:t>
            </a:r>
            <a:r>
              <a:rPr lang="en-US" altLang="zh-CN" dirty="0" smtClean="0">
                <a:latin typeface="Times New Roman" pitchFamily="18" charset="0"/>
                <a:ea typeface="宋体" pitchFamily="2" charset="-122"/>
                <a:sym typeface="Wingdings" pitchFamily="2" charset="2"/>
              </a:rPr>
              <a:t>:</a:t>
            </a:r>
            <a:r>
              <a:rPr lang="zh-CN" altLang="en-US" dirty="0" smtClean="0">
                <a:latin typeface="Times New Roman" pitchFamily="18" charset="0"/>
                <a:ea typeface="宋体" pitchFamily="2" charset="-122"/>
                <a:sym typeface="Wingdings" pitchFamily="2" charset="2"/>
              </a:rPr>
              <a:t>在列标间出现的指针形状，指示可调整列宽。</a:t>
            </a:r>
          </a:p>
          <a:p>
            <a:pPr lvl="3" eaLnBrk="1" hangingPunct="1">
              <a:lnSpc>
                <a:spcPct val="90000"/>
              </a:lnSpc>
              <a:defRPr/>
            </a:pPr>
            <a:r>
              <a:rPr lang="zh-CN" altLang="en-US" dirty="0" smtClean="0">
                <a:latin typeface="Times New Roman" pitchFamily="18" charset="0"/>
                <a:ea typeface="宋体" pitchFamily="2" charset="-122"/>
                <a:sym typeface="Wingdings" pitchFamily="2" charset="2"/>
              </a:rPr>
              <a:t>      </a:t>
            </a:r>
            <a:r>
              <a:rPr lang="en-US" altLang="zh-CN" dirty="0" smtClean="0">
                <a:latin typeface="Times New Roman" pitchFamily="18" charset="0"/>
                <a:ea typeface="宋体" pitchFamily="2" charset="-122"/>
                <a:sym typeface="Wingdings" pitchFamily="2" charset="2"/>
              </a:rPr>
              <a:t>: </a:t>
            </a:r>
            <a:r>
              <a:rPr lang="zh-CN" altLang="en-US" dirty="0" smtClean="0">
                <a:latin typeface="Times New Roman" pitchFamily="18" charset="0"/>
                <a:ea typeface="宋体" pitchFamily="2" charset="-122"/>
                <a:sym typeface="Wingdings" pitchFamily="2" charset="2"/>
              </a:rPr>
              <a:t>在行号间出现的指针形状，指示可调整行高。</a:t>
            </a:r>
          </a:p>
        </p:txBody>
      </p:sp>
      <p:pic>
        <p:nvPicPr>
          <p:cNvPr id="819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168" y="2086536"/>
            <a:ext cx="323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7439" y="4660246"/>
            <a:ext cx="2381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5309" y="4334248"/>
            <a:ext cx="2825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6" name="AutoShape 1029">
            <a:hlinkClick r:id="rId6" action="ppaction://hlinksldjump" highlightClick="1"/>
          </p:cNvPr>
          <p:cNvSpPr>
            <a:spLocks noChangeArrowheads="1"/>
          </p:cNvSpPr>
          <p:nvPr/>
        </p:nvSpPr>
        <p:spPr bwMode="auto">
          <a:xfrm>
            <a:off x="7467600" y="6083300"/>
            <a:ext cx="685800" cy="609600"/>
          </a:xfrm>
          <a:prstGeom prst="actionButtonBlank">
            <a:avLst/>
          </a:prstGeom>
          <a:solidFill>
            <a:schemeClr val="accent1"/>
          </a:solidFill>
          <a:ln w="9525">
            <a:solidFill>
              <a:schemeClr val="tx1"/>
            </a:solidFill>
            <a:miter lim="800000"/>
            <a:headEnd/>
            <a:tailEnd/>
          </a:ln>
        </p:spPr>
        <p:txBody>
          <a:bodyPr wrap="none" anchor="ctr"/>
          <a:lstStyle/>
          <a:p>
            <a:pPr>
              <a:defRPr/>
            </a:pPr>
            <a:r>
              <a:rPr lang="zh-CN" altLang="en-US" sz="2800" b="1">
                <a:solidFill>
                  <a:srgbClr val="FF0000"/>
                </a:solidFill>
                <a:effectLst>
                  <a:outerShdw blurRad="38100" dist="38100" dir="2700000" algn="tl">
                    <a:srgbClr val="000000"/>
                  </a:outerShdw>
                </a:effectLst>
                <a:sym typeface="Wingdings 2" pitchFamily="18" charset="2"/>
              </a:rPr>
              <a:t></a:t>
            </a:r>
            <a:r>
              <a:rPr lang="zh-CN" altLang="en-US" sz="2800" b="1">
                <a:solidFill>
                  <a:srgbClr val="FF0000"/>
                </a:solidFill>
                <a:effectLst>
                  <a:outerShdw blurRad="38100" dist="38100" dir="2700000" algn="tl">
                    <a:srgbClr val="000000"/>
                  </a:outerShdw>
                </a:effectLst>
                <a:sym typeface="Wingdings" pitchFamily="2" charset="2"/>
              </a:rPr>
              <a: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23850" y="549275"/>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dirty="0">
                <a:solidFill>
                  <a:schemeClr val="accent2"/>
                </a:solidFill>
                <a:latin typeface="Times New Roman" pitchFamily="18" charset="0"/>
                <a:ea typeface="黑体" pitchFamily="2" charset="-122"/>
              </a:rPr>
              <a:t>设置条件：</a:t>
            </a:r>
          </a:p>
        </p:txBody>
      </p:sp>
      <p:grpSp>
        <p:nvGrpSpPr>
          <p:cNvPr id="177155" name="Group 3"/>
          <p:cNvGrpSpPr>
            <a:grpSpLocks/>
          </p:cNvGrpSpPr>
          <p:nvPr/>
        </p:nvGrpSpPr>
        <p:grpSpPr bwMode="auto">
          <a:xfrm>
            <a:off x="539750" y="1341438"/>
            <a:ext cx="7856538" cy="4552950"/>
            <a:chOff x="672" y="1104"/>
            <a:chExt cx="4949" cy="2868"/>
          </a:xfrm>
        </p:grpSpPr>
        <p:graphicFrame>
          <p:nvGraphicFramePr>
            <p:cNvPr id="177156" name="Object 4"/>
            <p:cNvGraphicFramePr>
              <a:graphicFrameLocks noChangeAspect="1"/>
            </p:cNvGraphicFramePr>
            <p:nvPr/>
          </p:nvGraphicFramePr>
          <p:xfrm>
            <a:off x="672" y="1104"/>
            <a:ext cx="4949" cy="2868"/>
          </p:xfrm>
          <a:graphic>
            <a:graphicData uri="http://schemas.openxmlformats.org/presentationml/2006/ole">
              <mc:AlternateContent xmlns:mc="http://schemas.openxmlformats.org/markup-compatibility/2006">
                <mc:Choice xmlns:v="urn:schemas-microsoft-com:vml" Requires="v">
                  <p:oleObj spid="_x0000_s140371" name="位图图像" r:id="rId4" imgW="7857143" imgH="4552381" progId="Paint.Picture">
                    <p:embed/>
                  </p:oleObj>
                </mc:Choice>
                <mc:Fallback>
                  <p:oleObj name="位图图像" r:id="rId4" imgW="7857143" imgH="45523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1104"/>
                          <a:ext cx="4949" cy="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57" name="Rectangle 5"/>
            <p:cNvSpPr>
              <a:spLocks noChangeArrowheads="1"/>
            </p:cNvSpPr>
            <p:nvPr/>
          </p:nvSpPr>
          <p:spPr bwMode="auto">
            <a:xfrm>
              <a:off x="3648" y="2544"/>
              <a:ext cx="1920"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FF3300"/>
                  </a:solidFill>
                  <a:latin typeface="Times New Roman" pitchFamily="18" charset="0"/>
                  <a:ea typeface="黑体" pitchFamily="2" charset="-122"/>
                </a:rPr>
                <a:t>条件写在同一行，表示“与”的关系</a:t>
              </a:r>
            </a:p>
          </p:txBody>
        </p:sp>
      </p:grpSp>
    </p:spTree>
    <p:extLst>
      <p:ext uri="{BB962C8B-B14F-4D97-AF65-F5344CB8AC3E}">
        <p14:creationId xmlns:p14="http://schemas.microsoft.com/office/powerpoint/2010/main" val="40934958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468313" y="333375"/>
            <a:ext cx="7696200" cy="154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80000"/>
              </a:lnSpc>
            </a:pPr>
            <a:r>
              <a:rPr lang="zh-CN" altLang="en-US" sz="2800" b="1" dirty="0" smtClean="0">
                <a:solidFill>
                  <a:schemeClr val="accent2"/>
                </a:solidFill>
              </a:rPr>
              <a:t>操作：</a:t>
            </a:r>
            <a:endParaRPr lang="zh-CN" altLang="en-US" sz="2800" b="1" dirty="0"/>
          </a:p>
          <a:p>
            <a:pPr lvl="1" algn="l" eaLnBrk="1" hangingPunct="1">
              <a:buFont typeface="Wingdings" pitchFamily="2" charset="2"/>
              <a:buNone/>
            </a:pPr>
            <a:r>
              <a:rPr lang="en-US" altLang="zh-CN" dirty="0"/>
              <a:t>1</a:t>
            </a:r>
            <a:r>
              <a:rPr lang="zh-CN" altLang="en-US" dirty="0"/>
              <a:t>）输入条件区域</a:t>
            </a:r>
          </a:p>
          <a:p>
            <a:pPr lvl="1" algn="l" eaLnBrk="1" hangingPunct="1">
              <a:buFont typeface="Wingdings" pitchFamily="2" charset="2"/>
              <a:buNone/>
            </a:pPr>
            <a:r>
              <a:rPr lang="en-US" altLang="zh-CN" dirty="0"/>
              <a:t>2</a:t>
            </a:r>
            <a:r>
              <a:rPr lang="zh-CN" altLang="en-US" dirty="0"/>
              <a:t>）单击列表→数据选项卡“排序和筛选”组的</a:t>
            </a:r>
            <a:r>
              <a:rPr lang="en-US" altLang="zh-CN" dirty="0"/>
              <a:t>[</a:t>
            </a:r>
            <a:r>
              <a:rPr lang="zh-CN" altLang="en-US" dirty="0"/>
              <a:t>高级</a:t>
            </a:r>
            <a:r>
              <a:rPr lang="en-US" altLang="zh-CN" dirty="0"/>
              <a:t>]</a:t>
            </a:r>
            <a:r>
              <a:rPr lang="zh-CN" altLang="en-US" dirty="0"/>
              <a:t>→选取条件区、结果输出区</a:t>
            </a:r>
          </a:p>
        </p:txBody>
      </p:sp>
      <p:graphicFrame>
        <p:nvGraphicFramePr>
          <p:cNvPr id="178181" name="Object 5"/>
          <p:cNvGraphicFramePr>
            <a:graphicFrameLocks noChangeAspect="1"/>
          </p:cNvGraphicFramePr>
          <p:nvPr/>
        </p:nvGraphicFramePr>
        <p:xfrm>
          <a:off x="3995738" y="1916113"/>
          <a:ext cx="4967287" cy="4248150"/>
        </p:xfrm>
        <a:graphic>
          <a:graphicData uri="http://schemas.openxmlformats.org/presentationml/2006/ole">
            <mc:AlternateContent xmlns:mc="http://schemas.openxmlformats.org/markup-compatibility/2006">
              <mc:Choice xmlns:v="urn:schemas-microsoft-com:vml" Requires="v">
                <p:oleObj spid="_x0000_s141398" name="位图图像" r:id="rId3" imgW="7857143" imgH="4552381" progId="Paint.Picture">
                  <p:embed/>
                </p:oleObj>
              </mc:Choice>
              <mc:Fallback>
                <p:oleObj name="位图图像" r:id="rId3" imgW="7857143" imgH="45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916113"/>
                        <a:ext cx="496728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Oval 6"/>
          <p:cNvSpPr>
            <a:spLocks noChangeArrowheads="1"/>
          </p:cNvSpPr>
          <p:nvPr/>
        </p:nvSpPr>
        <p:spPr bwMode="auto">
          <a:xfrm>
            <a:off x="6983413" y="2924175"/>
            <a:ext cx="2160587" cy="1009650"/>
          </a:xfrm>
          <a:prstGeom prst="ellipse">
            <a:avLst/>
          </a:prstGeom>
          <a:solidFill>
            <a:schemeClr val="bg1">
              <a:alpha val="0"/>
            </a:schemeClr>
          </a:solidFill>
          <a:ln w="25400">
            <a:solidFill>
              <a:srgbClr val="FF0000"/>
            </a:solidFill>
            <a:round/>
            <a:headEnd/>
            <a:tailEnd/>
          </a:ln>
        </p:spPr>
        <p:txBody>
          <a:bodyPr wrap="none" anchor="ctr"/>
          <a:lstStyle/>
          <a:p>
            <a:endParaRPr lang="zh-CN" altLang="en-US"/>
          </a:p>
        </p:txBody>
      </p:sp>
      <p:sp>
        <p:nvSpPr>
          <p:cNvPr id="40970" name="AutoShape 10"/>
          <p:cNvSpPr>
            <a:spLocks noChangeArrowheads="1"/>
          </p:cNvSpPr>
          <p:nvPr/>
        </p:nvSpPr>
        <p:spPr bwMode="auto">
          <a:xfrm>
            <a:off x="7019925" y="4221163"/>
            <a:ext cx="1800225" cy="720725"/>
          </a:xfrm>
          <a:prstGeom prst="wedgeEllipseCallout">
            <a:avLst>
              <a:gd name="adj1" fmla="val -3616"/>
              <a:gd name="adj2" fmla="val -98236"/>
            </a:avLst>
          </a:prstGeom>
          <a:solidFill>
            <a:srgbClr val="FFCC00"/>
          </a:solidFill>
          <a:ln w="9525">
            <a:solidFill>
              <a:schemeClr val="tx1"/>
            </a:solidFill>
            <a:miter lim="800000"/>
            <a:headEnd/>
            <a:tailEnd/>
          </a:ln>
        </p:spPr>
        <p:txBody>
          <a:bodyPr/>
          <a:lstStyle/>
          <a:p>
            <a:pPr algn="ctr"/>
            <a:r>
              <a:rPr lang="zh-CN" altLang="en-US" sz="2000" b="1">
                <a:solidFill>
                  <a:srgbClr val="FF3300"/>
                </a:solidFill>
                <a:latin typeface="Arial" charset="0"/>
                <a:ea typeface="楷体_GB2312" pitchFamily="49" charset="-122"/>
              </a:rPr>
              <a:t>条件区域</a:t>
            </a:r>
            <a:endParaRPr lang="en-US" altLang="zh-CN" sz="2000" b="1">
              <a:solidFill>
                <a:srgbClr val="FF3300"/>
              </a:solidFill>
              <a:latin typeface="Arial" charset="0"/>
              <a:ea typeface="楷体_GB2312" pitchFamily="49" charset="-122"/>
            </a:endParaRPr>
          </a:p>
        </p:txBody>
      </p:sp>
      <p:sp>
        <p:nvSpPr>
          <p:cNvPr id="178185" name="AutoShape 9"/>
          <p:cNvSpPr>
            <a:spLocks noChangeArrowheads="1"/>
          </p:cNvSpPr>
          <p:nvPr/>
        </p:nvSpPr>
        <p:spPr bwMode="auto">
          <a:xfrm>
            <a:off x="4211638" y="2060575"/>
            <a:ext cx="2592387" cy="4105275"/>
          </a:xfrm>
          <a:prstGeom prst="flowChartProcess">
            <a:avLst/>
          </a:prstGeom>
          <a:solidFill>
            <a:schemeClr val="bg1">
              <a:alpha val="0"/>
            </a:schemeClr>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8186" name="AutoShape 10"/>
          <p:cNvSpPr>
            <a:spLocks noChangeArrowheads="1"/>
          </p:cNvSpPr>
          <p:nvPr/>
        </p:nvSpPr>
        <p:spPr bwMode="auto">
          <a:xfrm>
            <a:off x="7163593" y="1444978"/>
            <a:ext cx="1512888" cy="719137"/>
          </a:xfrm>
          <a:prstGeom prst="wedgeEllipseCallout">
            <a:avLst>
              <a:gd name="adj1" fmla="val -73536"/>
              <a:gd name="adj2" fmla="val 80733"/>
            </a:avLst>
          </a:prstGeom>
          <a:solidFill>
            <a:schemeClr val="folHlink"/>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b="1" dirty="0">
                <a:solidFill>
                  <a:srgbClr val="FF3300"/>
                </a:solidFill>
              </a:rPr>
              <a:t>数据区域</a:t>
            </a:r>
          </a:p>
        </p:txBody>
      </p:sp>
      <p:pic>
        <p:nvPicPr>
          <p:cNvPr id="141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74" y="1989732"/>
            <a:ext cx="4474792" cy="4097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363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181"/>
                                        </p:tgtEl>
                                        <p:attrNameLst>
                                          <p:attrName>style.visibility</p:attrName>
                                        </p:attrNameLst>
                                      </p:cBhvr>
                                      <p:to>
                                        <p:strVal val="visible"/>
                                      </p:to>
                                    </p:set>
                                    <p:anim calcmode="lin" valueType="num">
                                      <p:cBhvr additive="base">
                                        <p:cTn id="7" dur="500" fill="hold"/>
                                        <p:tgtEl>
                                          <p:spTgt spid="178181"/>
                                        </p:tgtEl>
                                        <p:attrNameLst>
                                          <p:attrName>ppt_x</p:attrName>
                                        </p:attrNameLst>
                                      </p:cBhvr>
                                      <p:tavLst>
                                        <p:tav tm="0">
                                          <p:val>
                                            <p:strVal val="#ppt_x"/>
                                          </p:val>
                                        </p:tav>
                                        <p:tav tm="100000">
                                          <p:val>
                                            <p:strVal val="#ppt_x"/>
                                          </p:val>
                                        </p:tav>
                                      </p:tavLst>
                                    </p:anim>
                                    <p:anim calcmode="lin" valueType="num">
                                      <p:cBhvr additive="base">
                                        <p:cTn id="8" dur="500" fill="hold"/>
                                        <p:tgtEl>
                                          <p:spTgt spid="1781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78185"/>
                                        </p:tgtEl>
                                        <p:attrNameLst>
                                          <p:attrName>style.visibility</p:attrName>
                                        </p:attrNameLst>
                                      </p:cBhvr>
                                      <p:to>
                                        <p:strVal val="visible"/>
                                      </p:to>
                                    </p:set>
                                    <p:animEffect transition="in" filter="blinds(vertical)">
                                      <p:cBhvr>
                                        <p:cTn id="13" dur="500"/>
                                        <p:tgtEl>
                                          <p:spTgt spid="1781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8186"/>
                                        </p:tgtEl>
                                        <p:attrNameLst>
                                          <p:attrName>style.visibility</p:attrName>
                                        </p:attrNameLst>
                                      </p:cBhvr>
                                      <p:to>
                                        <p:strVal val="visible"/>
                                      </p:to>
                                    </p:set>
                                    <p:animEffect transition="in" filter="blinds(horizontal)">
                                      <p:cBhvr>
                                        <p:cTn id="18" dur="500"/>
                                        <p:tgtEl>
                                          <p:spTgt spid="1781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0966"/>
                                        </p:tgtEl>
                                        <p:attrNameLst>
                                          <p:attrName>style.visibility</p:attrName>
                                        </p:attrNameLst>
                                      </p:cBhvr>
                                      <p:to>
                                        <p:strVal val="visible"/>
                                      </p:to>
                                    </p:set>
                                    <p:animEffect transition="in" filter="dissolve">
                                      <p:cBhvr>
                                        <p:cTn id="23" dur="500"/>
                                        <p:tgtEl>
                                          <p:spTgt spid="409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70"/>
                                        </p:tgtEl>
                                        <p:attrNameLst>
                                          <p:attrName>style.visibility</p:attrName>
                                        </p:attrNameLst>
                                      </p:cBhvr>
                                      <p:to>
                                        <p:strVal val="visible"/>
                                      </p:to>
                                    </p:set>
                                    <p:animEffect transition="in" filter="blinds(horizontal)">
                                      <p:cBhvr>
                                        <p:cTn id="28"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P spid="40970" grpId="0" animBg="1"/>
      <p:bldP spid="178185" grpId="0" animBg="1"/>
      <p:bldP spid="17818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2" name="Object 2"/>
          <p:cNvGraphicFramePr>
            <a:graphicFrameLocks noChangeAspect="1"/>
          </p:cNvGraphicFramePr>
          <p:nvPr/>
        </p:nvGraphicFramePr>
        <p:xfrm>
          <a:off x="323850" y="1844675"/>
          <a:ext cx="8475663" cy="3352800"/>
        </p:xfrm>
        <a:graphic>
          <a:graphicData uri="http://schemas.openxmlformats.org/presentationml/2006/ole">
            <mc:AlternateContent xmlns:mc="http://schemas.openxmlformats.org/markup-compatibility/2006">
              <mc:Choice xmlns:v="urn:schemas-microsoft-com:vml" Requires="v">
                <p:oleObj spid="_x0000_s142419" name="位图图像" r:id="rId3" imgW="8476190" imgH="3352381" progId="Paint.Picture">
                  <p:embed/>
                </p:oleObj>
              </mc:Choice>
              <mc:Fallback>
                <p:oleObj name="位图图像" r:id="rId3" imgW="8476190" imgH="33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844675"/>
                        <a:ext cx="847566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3" name="Text Box 3"/>
          <p:cNvSpPr txBox="1">
            <a:spLocks noChangeArrowheads="1"/>
          </p:cNvSpPr>
          <p:nvPr/>
        </p:nvSpPr>
        <p:spPr bwMode="auto">
          <a:xfrm>
            <a:off x="762000" y="762000"/>
            <a:ext cx="381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itchFamily="18" charset="0"/>
                <a:ea typeface="黑体" pitchFamily="2" charset="-122"/>
              </a:rPr>
              <a:t>筛选结果：</a:t>
            </a:r>
          </a:p>
        </p:txBody>
      </p:sp>
    </p:spTree>
    <p:extLst>
      <p:ext uri="{BB962C8B-B14F-4D97-AF65-F5344CB8AC3E}">
        <p14:creationId xmlns:p14="http://schemas.microsoft.com/office/powerpoint/2010/main" val="3429833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226" name="Object 2"/>
          <p:cNvGraphicFramePr>
            <a:graphicFrameLocks noChangeAspect="1"/>
          </p:cNvGraphicFramePr>
          <p:nvPr/>
        </p:nvGraphicFramePr>
        <p:xfrm>
          <a:off x="457200" y="1371600"/>
          <a:ext cx="8466138" cy="4552950"/>
        </p:xfrm>
        <a:graphic>
          <a:graphicData uri="http://schemas.openxmlformats.org/presentationml/2006/ole">
            <mc:AlternateContent xmlns:mc="http://schemas.openxmlformats.org/markup-compatibility/2006">
              <mc:Choice xmlns:v="urn:schemas-microsoft-com:vml" Requires="v">
                <p:oleObj spid="_x0000_s143443" name="位图图像" r:id="rId3" imgW="8466667" imgH="4552381" progId="Paint.Picture">
                  <p:embed/>
                </p:oleObj>
              </mc:Choice>
              <mc:Fallback>
                <p:oleObj name="位图图像" r:id="rId3" imgW="8466667" imgH="45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8466138"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0228" name="Rectangle 4"/>
          <p:cNvSpPr>
            <a:spLocks noChangeArrowheads="1"/>
          </p:cNvSpPr>
          <p:nvPr/>
        </p:nvSpPr>
        <p:spPr bwMode="auto">
          <a:xfrm>
            <a:off x="3851275" y="188913"/>
            <a:ext cx="4787900" cy="1066800"/>
          </a:xfrm>
          <a:prstGeom prst="rect">
            <a:avLst/>
          </a:prstGeom>
          <a:solidFill>
            <a:srgbClr val="E1E1FF"/>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3200" b="1">
                <a:solidFill>
                  <a:srgbClr val="FF3300"/>
                </a:solidFill>
                <a:latin typeface="Times New Roman" pitchFamily="18" charset="0"/>
                <a:ea typeface="黑体" pitchFamily="2" charset="-122"/>
              </a:rPr>
              <a:t>条件写在字段名下相邻的两行，表示“或”的关系</a:t>
            </a:r>
          </a:p>
        </p:txBody>
      </p:sp>
      <p:sp>
        <p:nvSpPr>
          <p:cNvPr id="180229" name="AutoShape 7">
            <a:hlinkClick r:id="" action="ppaction://noaction" highlightClick="1"/>
          </p:cNvPr>
          <p:cNvSpPr>
            <a:spLocks noChangeArrowheads="1"/>
          </p:cNvSpPr>
          <p:nvPr/>
        </p:nvSpPr>
        <p:spPr bwMode="auto">
          <a:xfrm>
            <a:off x="7380288" y="6165850"/>
            <a:ext cx="647700" cy="360363"/>
          </a:xfrm>
          <a:prstGeom prst="actionButtonBackPrevious">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4940232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571500" y="3429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a:ea typeface="宋体" pitchFamily="2" charset="-122"/>
              </a:rPr>
              <a:t>数据筛选</a:t>
            </a:r>
            <a:r>
              <a:rPr lang="en-US" altLang="zh-CN" sz="3600" i="1" dirty="0">
                <a:ea typeface="宋体" pitchFamily="2" charset="-122"/>
              </a:rPr>
              <a:t>(P131-133)</a:t>
            </a:r>
            <a:endParaRPr lang="en-US" altLang="zh-CN" sz="3600" i="1" dirty="0" smtClean="0">
              <a:ea typeface="宋体" pitchFamily="2" charset="-122"/>
            </a:endParaRPr>
          </a:p>
        </p:txBody>
      </p:sp>
      <p:sp>
        <p:nvSpPr>
          <p:cNvPr id="3" name="Text Box 5"/>
          <p:cNvSpPr txBox="1">
            <a:spLocks noChangeArrowheads="1"/>
          </p:cNvSpPr>
          <p:nvPr/>
        </p:nvSpPr>
        <p:spPr bwMode="auto">
          <a:xfrm>
            <a:off x="721627" y="1673403"/>
            <a:ext cx="7235019" cy="1723549"/>
          </a:xfrm>
          <a:prstGeom prst="rect">
            <a:avLst/>
          </a:prstGeom>
          <a:noFill/>
          <a:ln w="57150" cmpd="thickThin">
            <a:solidFill>
              <a:srgbClr val="008080"/>
            </a:solidFill>
            <a:miter lim="800000"/>
            <a:headEnd/>
            <a:tailEnd/>
          </a:ln>
        </p:spPr>
        <p:txBody>
          <a:bodyPr wrap="square" lIns="0" tIns="0" rIns="0" bIns="0" anchor="t" upright="1">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1">
              <a:defRPr sz="1000"/>
            </a:pPr>
            <a:r>
              <a:rPr lang="zh-CN" altLang="en-US" sz="2800" b="1" i="0" strike="noStrike" dirty="0">
                <a:solidFill>
                  <a:srgbClr val="FF00FF"/>
                </a:solidFill>
                <a:latin typeface="宋体"/>
                <a:ea typeface="宋体"/>
              </a:rPr>
              <a:t>问题</a:t>
            </a:r>
            <a:r>
              <a:rPr lang="zh-CN" altLang="en-US" sz="2800" b="1" i="0" strike="noStrike" dirty="0">
                <a:solidFill>
                  <a:srgbClr val="000000"/>
                </a:solidFill>
                <a:latin typeface="宋体"/>
                <a:ea typeface="宋体"/>
              </a:rPr>
              <a:t>：将</a:t>
            </a:r>
            <a:r>
              <a:rPr lang="zh-CN" altLang="en-US" sz="2800" b="1" i="0" strike="noStrike" dirty="0">
                <a:solidFill>
                  <a:srgbClr val="000000"/>
                </a:solidFill>
                <a:latin typeface="Times New Roman"/>
                <a:cs typeface="Times New Roman"/>
              </a:rPr>
              <a:t>“</a:t>
            </a:r>
            <a:r>
              <a:rPr lang="zh-CN" altLang="en-US" sz="2800" b="1" i="0" strike="noStrike" dirty="0">
                <a:solidFill>
                  <a:srgbClr val="000000"/>
                </a:solidFill>
                <a:latin typeface="宋体"/>
                <a:ea typeface="宋体"/>
              </a:rPr>
              <a:t>筛选</a:t>
            </a:r>
            <a:r>
              <a:rPr lang="zh-CN" altLang="en-US" sz="2800" b="1" i="0" strike="noStrike" dirty="0">
                <a:solidFill>
                  <a:srgbClr val="000000"/>
                </a:solidFill>
                <a:latin typeface="Times New Roman"/>
                <a:cs typeface="Times New Roman"/>
              </a:rPr>
              <a:t>”</a:t>
            </a:r>
            <a:r>
              <a:rPr lang="zh-CN" altLang="en-US" sz="2800" b="1" i="0" strike="noStrike" dirty="0">
                <a:solidFill>
                  <a:srgbClr val="000000"/>
                </a:solidFill>
                <a:latin typeface="宋体"/>
                <a:ea typeface="宋体"/>
              </a:rPr>
              <a:t>工作表内的数据满足以下条件的记录筛选显示。</a:t>
            </a:r>
          </a:p>
          <a:p>
            <a:pPr algn="l" rtl="1">
              <a:defRPr sz="1000"/>
            </a:pPr>
            <a:r>
              <a:rPr lang="zh-CN" altLang="en-US" sz="2800" b="1" i="0" strike="noStrike" dirty="0">
                <a:solidFill>
                  <a:srgbClr val="333399"/>
                </a:solidFill>
                <a:latin typeface="宋体"/>
                <a:ea typeface="宋体"/>
              </a:rPr>
              <a:t>条件</a:t>
            </a:r>
            <a:r>
              <a:rPr lang="zh-CN" altLang="en-US" sz="2800" b="1" i="0" strike="noStrike" dirty="0">
                <a:solidFill>
                  <a:srgbClr val="000000"/>
                </a:solidFill>
                <a:latin typeface="宋体"/>
                <a:ea typeface="宋体"/>
              </a:rPr>
              <a:t>：</a:t>
            </a:r>
            <a:r>
              <a:rPr lang="zh-CN" altLang="en-US" sz="2800" b="1" i="0" strike="noStrike" dirty="0" smtClean="0">
                <a:solidFill>
                  <a:srgbClr val="000000"/>
                </a:solidFill>
                <a:latin typeface="宋体"/>
                <a:ea typeface="宋体"/>
              </a:rPr>
              <a:t>一月，四</a:t>
            </a:r>
            <a:r>
              <a:rPr lang="zh-CN" altLang="en-US" sz="2800" b="1" i="0" strike="noStrike" dirty="0">
                <a:solidFill>
                  <a:srgbClr val="000000"/>
                </a:solidFill>
                <a:latin typeface="宋体"/>
                <a:ea typeface="宋体"/>
              </a:rPr>
              <a:t>分店和五</a:t>
            </a:r>
            <a:r>
              <a:rPr lang="zh-CN" altLang="en-US" sz="2800" b="1" i="0" strike="noStrike" dirty="0" smtClean="0">
                <a:solidFill>
                  <a:srgbClr val="000000"/>
                </a:solidFill>
                <a:latin typeface="宋体"/>
                <a:ea typeface="宋体"/>
              </a:rPr>
              <a:t>分店，销售额</a:t>
            </a:r>
            <a:r>
              <a:rPr lang="en-US" altLang="zh-CN" sz="2800" b="1" i="0" strike="noStrike" dirty="0">
                <a:solidFill>
                  <a:srgbClr val="000000"/>
                </a:solidFill>
                <a:latin typeface="Times New Roman"/>
                <a:cs typeface="Times New Roman"/>
              </a:rPr>
              <a:t>&gt;90</a:t>
            </a:r>
            <a:r>
              <a:rPr lang="zh-CN" altLang="en-US" sz="2800" b="1" i="0" strike="noStrike" dirty="0">
                <a:solidFill>
                  <a:srgbClr val="000000"/>
                </a:solidFill>
                <a:latin typeface="宋体"/>
                <a:ea typeface="宋体"/>
              </a:rPr>
              <a:t>、</a:t>
            </a:r>
            <a:r>
              <a:rPr lang="en-US" altLang="zh-CN" sz="2800" b="1" i="0" strike="noStrike" dirty="0">
                <a:solidFill>
                  <a:srgbClr val="000000"/>
                </a:solidFill>
                <a:latin typeface="Times New Roman"/>
                <a:cs typeface="Times New Roman"/>
              </a:rPr>
              <a:t>&lt;60</a:t>
            </a:r>
            <a:r>
              <a:rPr lang="zh-CN" altLang="en-US" sz="2800" b="1" i="0" strike="noStrike" dirty="0">
                <a:solidFill>
                  <a:srgbClr val="000000"/>
                </a:solidFill>
                <a:latin typeface="宋体"/>
                <a:ea typeface="宋体"/>
              </a:rPr>
              <a:t>、</a:t>
            </a:r>
            <a:r>
              <a:rPr lang="en-US" altLang="zh-CN" sz="2800" b="1" i="0" strike="noStrike" dirty="0">
                <a:solidFill>
                  <a:srgbClr val="000000"/>
                </a:solidFill>
                <a:latin typeface="Times New Roman"/>
                <a:cs typeface="Times New Roman"/>
              </a:rPr>
              <a:t>70&lt;</a:t>
            </a:r>
            <a:r>
              <a:rPr lang="zh-CN" altLang="en-US" sz="2800" b="1" i="0" strike="noStrike" dirty="0">
                <a:solidFill>
                  <a:srgbClr val="000000"/>
                </a:solidFill>
                <a:latin typeface="宋体"/>
                <a:ea typeface="宋体"/>
              </a:rPr>
              <a:t>销售额</a:t>
            </a:r>
            <a:r>
              <a:rPr lang="en-US" altLang="zh-CN" sz="2800" b="1" i="0" strike="noStrike" dirty="0">
                <a:solidFill>
                  <a:srgbClr val="000000"/>
                </a:solidFill>
                <a:latin typeface="Times New Roman"/>
                <a:cs typeface="Times New Roman"/>
              </a:rPr>
              <a:t>&lt;85</a:t>
            </a:r>
            <a:r>
              <a:rPr lang="zh-CN" altLang="en-US" sz="2800" b="1" i="0" strike="noStrike" dirty="0">
                <a:solidFill>
                  <a:srgbClr val="000000"/>
                </a:solidFill>
                <a:latin typeface="宋体"/>
                <a:ea typeface="宋体"/>
              </a:rPr>
              <a:t>的数据。</a:t>
            </a:r>
          </a:p>
        </p:txBody>
      </p:sp>
    </p:spTree>
    <p:extLst>
      <p:ext uri="{BB962C8B-B14F-4D97-AF65-F5344CB8AC3E}">
        <p14:creationId xmlns:p14="http://schemas.microsoft.com/office/powerpoint/2010/main" val="8352639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342900" y="304800"/>
            <a:ext cx="77724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200" smtClean="0">
                <a:latin typeface="Times New Roman" pitchFamily="18" charset="0"/>
                <a:ea typeface="宋体" pitchFamily="2" charset="-122"/>
              </a:rPr>
              <a:t>条件表达式、逻辑函数与条件区域</a:t>
            </a:r>
          </a:p>
        </p:txBody>
      </p:sp>
      <p:sp>
        <p:nvSpPr>
          <p:cNvPr id="5" name="AutoShape 14">
            <a:hlinkClick r:id="rId2" action="ppaction://hlinksldjump"/>
          </p:cNvPr>
          <p:cNvSpPr>
            <a:spLocks/>
          </p:cNvSpPr>
          <p:nvPr/>
        </p:nvSpPr>
        <p:spPr bwMode="auto">
          <a:xfrm>
            <a:off x="956668" y="3091450"/>
            <a:ext cx="1574800" cy="552450"/>
          </a:xfrm>
          <a:prstGeom prst="callout1">
            <a:avLst>
              <a:gd name="adj1" fmla="val 113792"/>
              <a:gd name="adj2" fmla="val 7259"/>
              <a:gd name="adj3" fmla="val 113792"/>
              <a:gd name="adj4" fmla="val 171773"/>
            </a:avLst>
          </a:prstGeom>
          <a:solidFill>
            <a:schemeClr val="accent1"/>
          </a:solidFill>
          <a:ln w="38100">
            <a:solidFill>
              <a:srgbClr val="FF0000"/>
            </a:solidFill>
            <a:miter lim="800000"/>
            <a:headEnd/>
            <a:tailEnd/>
          </a:ln>
        </p:spPr>
        <p:txBody>
          <a:bodyPr/>
          <a:lstStyle/>
          <a:p>
            <a:r>
              <a:rPr lang="zh-CN" altLang="en-US" b="1" dirty="0"/>
              <a:t>条件区域</a:t>
            </a:r>
          </a:p>
        </p:txBody>
      </p:sp>
      <p:sp>
        <p:nvSpPr>
          <p:cNvPr id="6" name="Rectangle 15"/>
          <p:cNvSpPr>
            <a:spLocks noChangeArrowheads="1"/>
          </p:cNvSpPr>
          <p:nvPr/>
        </p:nvSpPr>
        <p:spPr bwMode="auto">
          <a:xfrm>
            <a:off x="1238250" y="3857908"/>
            <a:ext cx="6877050" cy="1508125"/>
          </a:xfrm>
          <a:prstGeom prst="rect">
            <a:avLst/>
          </a:prstGeom>
          <a:noFill/>
          <a:ln w="76200" cmpd="tri">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a:r>
              <a:rPr lang="zh-CN" altLang="en-US" sz="2200" b="1">
                <a:solidFill>
                  <a:schemeClr val="accent2"/>
                </a:solidFill>
              </a:rPr>
              <a:t>条件区域构造的约定</a:t>
            </a:r>
          </a:p>
          <a:p>
            <a:pPr lvl="1" algn="l"/>
            <a:r>
              <a:rPr lang="zh-CN" altLang="en-US" sz="2200" b="1"/>
              <a:t>①两条件在同一行，表示“与”关系；</a:t>
            </a:r>
          </a:p>
          <a:p>
            <a:pPr lvl="1" algn="l"/>
            <a:r>
              <a:rPr lang="zh-CN" altLang="en-US" sz="2200" b="1"/>
              <a:t>②两条件在不同行，表示“或”关系。</a:t>
            </a:r>
          </a:p>
          <a:p>
            <a:pPr lvl="1" algn="l"/>
            <a:r>
              <a:rPr lang="zh-CN" altLang="en-US" sz="2200" b="1"/>
              <a:t>③多条件的运算顺序：与→或。</a:t>
            </a:r>
          </a:p>
        </p:txBody>
      </p:sp>
      <p:pic>
        <p:nvPicPr>
          <p:cNvPr id="7" name="Picture 44"/>
          <p:cNvPicPr>
            <a:picLocks noChangeAspect="1" noChangeArrowheads="1"/>
          </p:cNvPicPr>
          <p:nvPr/>
        </p:nvPicPr>
        <p:blipFill>
          <a:blip r:embed="rId3">
            <a:extLst>
              <a:ext uri="{28A0092B-C50C-407E-A947-70E740481C1C}">
                <a14:useLocalDpi xmlns:a14="http://schemas.microsoft.com/office/drawing/2010/main" val="0"/>
              </a:ext>
            </a:extLst>
          </a:blip>
          <a:srcRect l="61978" t="15094" r="19792" b="67802"/>
          <a:stretch>
            <a:fillRect/>
          </a:stretch>
        </p:blipFill>
        <p:spPr bwMode="auto">
          <a:xfrm>
            <a:off x="2616767" y="1038845"/>
            <a:ext cx="3852272" cy="262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2"/>
          <p:cNvSpPr txBox="1">
            <a:spLocks noChangeArrowheads="1"/>
          </p:cNvSpPr>
          <p:nvPr/>
        </p:nvSpPr>
        <p:spPr bwMode="auto">
          <a:xfrm>
            <a:off x="1466140" y="5540930"/>
            <a:ext cx="667645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 rIns="18000">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l" eaLnBrk="1" hangingPunct="1"/>
            <a:r>
              <a:rPr lang="en-US" altLang="zh-CN" sz="2000" b="1" dirty="0">
                <a:solidFill>
                  <a:srgbClr val="000099"/>
                </a:solidFill>
              </a:rPr>
              <a:t>OR(</a:t>
            </a:r>
            <a:r>
              <a:rPr lang="en-US" altLang="zh-CN" sz="2000" b="1" dirty="0">
                <a:solidFill>
                  <a:srgbClr val="FF0000"/>
                </a:solidFill>
              </a:rPr>
              <a:t>AND(</a:t>
            </a:r>
            <a:r>
              <a:rPr lang="zh-CN" altLang="en-US" sz="2000" b="1" dirty="0">
                <a:solidFill>
                  <a:srgbClr val="FF0000"/>
                </a:solidFill>
              </a:rPr>
              <a:t>月份</a:t>
            </a:r>
            <a:r>
              <a:rPr lang="en-US" altLang="zh-CN" sz="2000" b="1" dirty="0">
                <a:solidFill>
                  <a:srgbClr val="FF0000"/>
                </a:solidFill>
              </a:rPr>
              <a:t>=“1</a:t>
            </a:r>
            <a:r>
              <a:rPr lang="zh-CN" altLang="en-US" sz="2000" b="1" dirty="0">
                <a:solidFill>
                  <a:srgbClr val="FF0000"/>
                </a:solidFill>
              </a:rPr>
              <a:t>月”</a:t>
            </a:r>
            <a:r>
              <a:rPr lang="en-US" altLang="zh-CN" sz="2000" b="1" dirty="0">
                <a:solidFill>
                  <a:srgbClr val="FF0000"/>
                </a:solidFill>
              </a:rPr>
              <a:t>, </a:t>
            </a:r>
            <a:r>
              <a:rPr lang="zh-CN" altLang="en-US" sz="2000" b="1" dirty="0">
                <a:solidFill>
                  <a:srgbClr val="FF0000"/>
                </a:solidFill>
              </a:rPr>
              <a:t>分店</a:t>
            </a:r>
            <a:r>
              <a:rPr lang="en-US" altLang="zh-CN" sz="2000" b="1" dirty="0">
                <a:solidFill>
                  <a:srgbClr val="FF0000"/>
                </a:solidFill>
              </a:rPr>
              <a:t>=“</a:t>
            </a:r>
            <a:r>
              <a:rPr lang="zh-CN" altLang="en-US" sz="2000" b="1" dirty="0">
                <a:solidFill>
                  <a:srgbClr val="FF0000"/>
                </a:solidFill>
              </a:rPr>
              <a:t>四分店”</a:t>
            </a:r>
            <a:r>
              <a:rPr lang="en-US" altLang="zh-CN" sz="2000" b="1" dirty="0">
                <a:solidFill>
                  <a:srgbClr val="FF0000"/>
                </a:solidFill>
              </a:rPr>
              <a:t>,</a:t>
            </a:r>
            <a:r>
              <a:rPr lang="zh-CN" altLang="en-US" sz="2000" b="1" dirty="0">
                <a:solidFill>
                  <a:srgbClr val="FF0000"/>
                </a:solidFill>
              </a:rPr>
              <a:t>销售额</a:t>
            </a:r>
            <a:r>
              <a:rPr lang="en-US" altLang="zh-CN" sz="2000" b="1" dirty="0">
                <a:solidFill>
                  <a:srgbClr val="FF0000"/>
                </a:solidFill>
              </a:rPr>
              <a:t>&gt;85</a:t>
            </a:r>
            <a:r>
              <a:rPr lang="en-US" altLang="zh-CN" sz="2000" b="1" dirty="0" smtClean="0">
                <a:solidFill>
                  <a:srgbClr val="FF0000"/>
                </a:solidFill>
              </a:rPr>
              <a:t>)</a:t>
            </a:r>
            <a:r>
              <a:rPr lang="en-US" altLang="zh-CN" sz="2000" b="1" dirty="0" smtClean="0">
                <a:solidFill>
                  <a:schemeClr val="accent2"/>
                </a:solidFill>
              </a:rPr>
              <a:t>,</a:t>
            </a:r>
          </a:p>
          <a:p>
            <a:pPr algn="l" eaLnBrk="1" hangingPunct="1"/>
            <a:r>
              <a:rPr lang="en-US" altLang="zh-CN" sz="2000" b="1" dirty="0" smtClean="0">
                <a:solidFill>
                  <a:srgbClr val="660066"/>
                </a:solidFill>
              </a:rPr>
              <a:t>       AND</a:t>
            </a:r>
            <a:r>
              <a:rPr lang="en-US" altLang="zh-CN" sz="2000" b="1" dirty="0">
                <a:solidFill>
                  <a:srgbClr val="660066"/>
                </a:solidFill>
              </a:rPr>
              <a:t>(</a:t>
            </a:r>
            <a:r>
              <a:rPr lang="zh-CN" altLang="en-US" sz="2000" b="1" dirty="0">
                <a:solidFill>
                  <a:srgbClr val="660066"/>
                </a:solidFill>
              </a:rPr>
              <a:t>月份</a:t>
            </a:r>
            <a:r>
              <a:rPr lang="en-US" altLang="zh-CN" sz="2000" b="1" dirty="0">
                <a:solidFill>
                  <a:srgbClr val="660066"/>
                </a:solidFill>
              </a:rPr>
              <a:t>=“1</a:t>
            </a:r>
            <a:r>
              <a:rPr lang="zh-CN" altLang="en-US" sz="2000" b="1" dirty="0">
                <a:solidFill>
                  <a:srgbClr val="660066"/>
                </a:solidFill>
              </a:rPr>
              <a:t>月”</a:t>
            </a:r>
            <a:r>
              <a:rPr lang="en-US" altLang="zh-CN" sz="2000" b="1" dirty="0">
                <a:solidFill>
                  <a:srgbClr val="660066"/>
                </a:solidFill>
              </a:rPr>
              <a:t>,</a:t>
            </a:r>
            <a:r>
              <a:rPr lang="zh-CN" altLang="en-US" sz="2000" b="1" dirty="0">
                <a:solidFill>
                  <a:srgbClr val="660066"/>
                </a:solidFill>
              </a:rPr>
              <a:t>分店</a:t>
            </a:r>
            <a:r>
              <a:rPr lang="en-US" altLang="zh-CN" sz="2000" b="1" dirty="0">
                <a:solidFill>
                  <a:srgbClr val="660066"/>
                </a:solidFill>
              </a:rPr>
              <a:t>=“</a:t>
            </a:r>
            <a:r>
              <a:rPr lang="zh-CN" altLang="en-US" sz="2000" b="1" dirty="0">
                <a:solidFill>
                  <a:srgbClr val="660066"/>
                </a:solidFill>
              </a:rPr>
              <a:t>五分店”</a:t>
            </a:r>
            <a:r>
              <a:rPr lang="en-US" altLang="zh-CN" sz="2000" b="1" dirty="0">
                <a:solidFill>
                  <a:srgbClr val="660066"/>
                </a:solidFill>
              </a:rPr>
              <a:t>,</a:t>
            </a:r>
            <a:r>
              <a:rPr lang="zh-CN" altLang="en-US" sz="2000" b="1" dirty="0">
                <a:solidFill>
                  <a:srgbClr val="660066"/>
                </a:solidFill>
              </a:rPr>
              <a:t>销售额</a:t>
            </a:r>
            <a:r>
              <a:rPr lang="en-US" altLang="zh-CN" sz="2000" b="1" dirty="0">
                <a:solidFill>
                  <a:srgbClr val="660066"/>
                </a:solidFill>
              </a:rPr>
              <a:t>&lt;70)</a:t>
            </a:r>
            <a:r>
              <a:rPr lang="en-US" altLang="zh-CN" sz="2000" b="1" dirty="0">
                <a:solidFill>
                  <a:schemeClr val="accent2"/>
                </a:solidFill>
              </a:rPr>
              <a:t>)</a:t>
            </a:r>
          </a:p>
        </p:txBody>
      </p:sp>
      <p:cxnSp>
        <p:nvCxnSpPr>
          <p:cNvPr id="10" name="AutoShape 17"/>
          <p:cNvCxnSpPr>
            <a:cxnSpLocks noChangeShapeType="1"/>
          </p:cNvCxnSpPr>
          <p:nvPr/>
        </p:nvCxnSpPr>
        <p:spPr bwMode="auto">
          <a:xfrm rot="16200000" flipH="1">
            <a:off x="6418239" y="3579301"/>
            <a:ext cx="2166937" cy="2065337"/>
          </a:xfrm>
          <a:prstGeom prst="bentConnector4">
            <a:avLst>
              <a:gd name="adj1" fmla="val 689"/>
              <a:gd name="adj2" fmla="val 111069"/>
            </a:avLst>
          </a:prstGeom>
          <a:noFill/>
          <a:ln w="28575">
            <a:solidFill>
              <a:srgbClr val="FF0000"/>
            </a:solidFill>
            <a:miter lim="800000"/>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720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99FA29-90B2-4A38-A91C-B6A312BB89B6}" type="datetime1">
              <a:rPr lang="zh-CN" altLang="en-US"/>
              <a:pPr>
                <a:defRPr/>
              </a:pPr>
              <a:t>2015-1-11</a:t>
            </a:fld>
            <a:endParaRPr lang="en-US" altLang="zh-CN"/>
          </a:p>
        </p:txBody>
      </p:sp>
      <p:sp>
        <p:nvSpPr>
          <p:cNvPr id="6" name="灯片编号占位符 5"/>
          <p:cNvSpPr>
            <a:spLocks noGrp="1"/>
          </p:cNvSpPr>
          <p:nvPr>
            <p:ph type="sldNum" sz="quarter" idx="12"/>
          </p:nvPr>
        </p:nvSpPr>
        <p:spPr/>
        <p:txBody>
          <a:bodyPr/>
          <a:lstStyle/>
          <a:p>
            <a:pPr>
              <a:defRPr/>
            </a:pPr>
            <a:fld id="{A89335D4-BD25-41FC-9511-0CBD5397D3ED}" type="slidenum">
              <a:rPr lang="en-US" altLang="zh-CN"/>
              <a:pPr>
                <a:defRPr/>
              </a:pPr>
              <a:t>56</a:t>
            </a:fld>
            <a:endParaRPr lang="en-US" altLang="zh-CN"/>
          </a:p>
        </p:txBody>
      </p:sp>
      <p:sp>
        <p:nvSpPr>
          <p:cNvPr id="26627" name="Rectangle 3"/>
          <p:cNvSpPr>
            <a:spLocks noGrp="1" noChangeArrowheads="1"/>
          </p:cNvSpPr>
          <p:nvPr>
            <p:ph type="body" idx="1"/>
          </p:nvPr>
        </p:nvSpPr>
        <p:spPr>
          <a:xfrm>
            <a:off x="468313" y="1437703"/>
            <a:ext cx="8218487" cy="4256088"/>
          </a:xfrm>
        </p:spPr>
        <p:txBody>
          <a:bodyPr/>
          <a:lstStyle/>
          <a:p>
            <a:pPr eaLnBrk="1" hangingPunct="1">
              <a:buClr>
                <a:schemeClr val="accent6"/>
              </a:buClr>
              <a:buSzPct val="80000"/>
              <a:buFont typeface="Wingdings" pitchFamily="2" charset="2"/>
              <a:buChar char="Ø"/>
            </a:pPr>
            <a:r>
              <a:rPr lang="zh-CN" altLang="en-US" b="1" dirty="0" smtClean="0">
                <a:solidFill>
                  <a:schemeClr val="accent2"/>
                </a:solidFill>
                <a:ea typeface="楷体_GB2312" pitchFamily="49" charset="-122"/>
              </a:rPr>
              <a:t>定义：</a:t>
            </a:r>
            <a:r>
              <a:rPr lang="zh-CN" altLang="en-US" sz="2800" dirty="0" smtClean="0">
                <a:latin typeface="楷体_GB2312" pitchFamily="49" charset="-122"/>
                <a:ea typeface="楷体_GB2312" pitchFamily="49" charset="-122"/>
              </a:rPr>
              <a:t>是对数据清单按某个字段进行分类，将字段值相同的连续记录作为一类，进行求和、平均、计数等汇总运算</a:t>
            </a:r>
          </a:p>
        </p:txBody>
      </p:sp>
      <p:sp>
        <p:nvSpPr>
          <p:cNvPr id="7" name="Rectangle 5"/>
          <p:cNvSpPr txBox="1">
            <a:spLocks noChangeArrowheads="1"/>
          </p:cNvSpPr>
          <p:nvPr/>
        </p:nvSpPr>
        <p:spPr bwMode="auto">
          <a:xfrm>
            <a:off x="666750" y="296840"/>
            <a:ext cx="7772400" cy="666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smtClean="0">
                <a:ea typeface="宋体" pitchFamily="2" charset="-122"/>
              </a:rPr>
              <a:t> 分类汇总</a:t>
            </a:r>
            <a:r>
              <a:rPr lang="en-US" altLang="zh-CN" sz="3600" i="1" dirty="0" smtClean="0">
                <a:ea typeface="宋体" pitchFamily="2" charset="-122"/>
              </a:rPr>
              <a:t>(P138-139)</a:t>
            </a:r>
          </a:p>
        </p:txBody>
      </p:sp>
    </p:spTree>
    <p:extLst>
      <p:ext uri="{BB962C8B-B14F-4D97-AF65-F5344CB8AC3E}">
        <p14:creationId xmlns:p14="http://schemas.microsoft.com/office/powerpoint/2010/main" val="2068783310"/>
      </p:ext>
    </p:extLst>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5399FA29-90B2-4A38-A91C-B6A312BB89B6}" type="datetime1">
              <a:rPr lang="zh-CN" altLang="en-US"/>
              <a:pPr>
                <a:defRPr/>
              </a:pPr>
              <a:t>2015-1-11</a:t>
            </a:fld>
            <a:endParaRPr lang="en-US" altLang="zh-CN"/>
          </a:p>
        </p:txBody>
      </p:sp>
      <p:sp>
        <p:nvSpPr>
          <p:cNvPr id="6" name="灯片编号占位符 5"/>
          <p:cNvSpPr>
            <a:spLocks noGrp="1"/>
          </p:cNvSpPr>
          <p:nvPr>
            <p:ph type="sldNum" sz="quarter" idx="12"/>
          </p:nvPr>
        </p:nvSpPr>
        <p:spPr/>
        <p:txBody>
          <a:bodyPr/>
          <a:lstStyle/>
          <a:p>
            <a:pPr>
              <a:defRPr/>
            </a:pPr>
            <a:fld id="{71618C31-629F-4B78-9659-6E9351D3D562}" type="slidenum">
              <a:rPr lang="en-US" altLang="zh-CN"/>
              <a:pPr>
                <a:defRPr/>
              </a:pPr>
              <a:t>57</a:t>
            </a:fld>
            <a:endParaRPr lang="en-US" altLang="zh-CN"/>
          </a:p>
        </p:txBody>
      </p:sp>
      <p:sp>
        <p:nvSpPr>
          <p:cNvPr id="26627" name="Rectangle 3"/>
          <p:cNvSpPr>
            <a:spLocks noGrp="1" noChangeArrowheads="1"/>
          </p:cNvSpPr>
          <p:nvPr>
            <p:ph type="body" idx="1"/>
          </p:nvPr>
        </p:nvSpPr>
        <p:spPr>
          <a:xfrm>
            <a:off x="468313" y="1437703"/>
            <a:ext cx="8218487" cy="4256088"/>
          </a:xfrm>
        </p:spPr>
        <p:txBody>
          <a:bodyPr/>
          <a:lstStyle/>
          <a:p>
            <a:pPr eaLnBrk="1" hangingPunct="1">
              <a:buClr>
                <a:schemeClr val="accent1"/>
              </a:buClr>
              <a:buSzPct val="80000"/>
              <a:buFont typeface="Wingdings" pitchFamily="2" charset="2"/>
              <a:buChar char="Ø"/>
            </a:pPr>
            <a:r>
              <a:rPr lang="zh-CN" altLang="en-US" dirty="0" smtClean="0">
                <a:solidFill>
                  <a:schemeClr val="accent6"/>
                </a:solidFill>
                <a:ea typeface="楷体_GB2312" pitchFamily="49" charset="-122"/>
              </a:rPr>
              <a:t>定义：</a:t>
            </a:r>
            <a:r>
              <a:rPr lang="zh-CN" altLang="en-US" sz="2800" dirty="0" smtClean="0">
                <a:latin typeface="楷体_GB2312" pitchFamily="49" charset="-122"/>
                <a:ea typeface="楷体_GB2312" pitchFamily="49" charset="-122"/>
              </a:rPr>
              <a:t>是对数据清单按某个字段进行分类，将字段值相同的连续记录作为一类，进行求和、平均、计数等汇总运算</a:t>
            </a:r>
            <a:endParaRPr lang="en-US" altLang="zh-CN" sz="2800" dirty="0" smtClean="0">
              <a:latin typeface="楷体_GB2312" pitchFamily="49" charset="-122"/>
              <a:ea typeface="楷体_GB2312" pitchFamily="49" charset="-122"/>
            </a:endParaRPr>
          </a:p>
          <a:p>
            <a:pPr eaLnBrk="1" hangingPunct="1">
              <a:buClr>
                <a:schemeClr val="accent1"/>
              </a:buClr>
              <a:buSzPct val="80000"/>
              <a:buFont typeface="Wingdings" pitchFamily="2" charset="2"/>
              <a:buChar char="Ø"/>
            </a:pPr>
            <a:endParaRPr lang="zh-CN" altLang="en-US" sz="1000" dirty="0" smtClean="0">
              <a:latin typeface="楷体_GB2312" pitchFamily="49" charset="-122"/>
              <a:ea typeface="楷体_GB2312" pitchFamily="49" charset="-122"/>
            </a:endParaRPr>
          </a:p>
          <a:p>
            <a:pPr eaLnBrk="1" hangingPunct="1">
              <a:buClr>
                <a:schemeClr val="accent1"/>
              </a:buClr>
              <a:buSzPct val="80000"/>
              <a:buFont typeface="Wingdings" pitchFamily="2" charset="2"/>
              <a:buChar char="Ø"/>
            </a:pPr>
            <a:r>
              <a:rPr lang="zh-CN" altLang="en-US" dirty="0" smtClean="0">
                <a:solidFill>
                  <a:schemeClr val="accent6"/>
                </a:solidFill>
                <a:latin typeface="楷体_GB2312" pitchFamily="49" charset="-122"/>
                <a:ea typeface="楷体_GB2312" pitchFamily="49" charset="-122"/>
              </a:rPr>
              <a:t>分类：</a:t>
            </a:r>
          </a:p>
          <a:p>
            <a:pPr lvl="1" eaLnBrk="1" hangingPunct="1">
              <a:buClr>
                <a:schemeClr val="accent1"/>
              </a:buClr>
              <a:buFont typeface="Wingdings" pitchFamily="2" charset="2"/>
              <a:buNone/>
            </a:pPr>
            <a:r>
              <a:rPr lang="en-US" altLang="zh-CN" dirty="0" smtClean="0">
                <a:solidFill>
                  <a:schemeClr val="accent6"/>
                </a:solidFill>
                <a:latin typeface="楷体_GB2312" pitchFamily="49" charset="-122"/>
                <a:ea typeface="楷体_GB2312" pitchFamily="49" charset="-122"/>
              </a:rPr>
              <a:t>1. </a:t>
            </a:r>
            <a:r>
              <a:rPr lang="zh-CN" altLang="en-US" dirty="0" smtClean="0">
                <a:solidFill>
                  <a:schemeClr val="accent6"/>
                </a:solidFill>
                <a:latin typeface="楷体_GB2312" pitchFamily="49" charset="-122"/>
                <a:ea typeface="楷体_GB2312" pitchFamily="49" charset="-122"/>
              </a:rPr>
              <a:t>单字段分类汇总：</a:t>
            </a:r>
            <a:r>
              <a:rPr lang="zh-CN" altLang="en-US" dirty="0" smtClean="0">
                <a:latin typeface="楷体_GB2312" pitchFamily="49" charset="-122"/>
                <a:ea typeface="楷体_GB2312" pitchFamily="49" charset="-122"/>
              </a:rPr>
              <a:t>指对数据清单的某个字段仅统一做一种方式的汇总</a:t>
            </a:r>
          </a:p>
          <a:p>
            <a:pPr lvl="1" eaLnBrk="1" hangingPunct="1">
              <a:buClr>
                <a:schemeClr val="accent1"/>
              </a:buClr>
              <a:buFont typeface="Wingdings" pitchFamily="2" charset="2"/>
              <a:buNone/>
            </a:pPr>
            <a:r>
              <a:rPr lang="en-US" altLang="zh-CN" dirty="0" smtClean="0">
                <a:solidFill>
                  <a:schemeClr val="accent6"/>
                </a:solidFill>
                <a:latin typeface="楷体_GB2312" pitchFamily="49" charset="-122"/>
                <a:ea typeface="楷体_GB2312" pitchFamily="49" charset="-122"/>
              </a:rPr>
              <a:t>2. </a:t>
            </a:r>
            <a:r>
              <a:rPr lang="zh-CN" altLang="en-US" dirty="0" smtClean="0">
                <a:solidFill>
                  <a:schemeClr val="accent6"/>
                </a:solidFill>
                <a:latin typeface="楷体_GB2312" pitchFamily="49" charset="-122"/>
                <a:ea typeface="楷体_GB2312" pitchFamily="49" charset="-122"/>
              </a:rPr>
              <a:t>嵌套汇总：</a:t>
            </a:r>
            <a:r>
              <a:rPr lang="zh-CN" altLang="en-US" dirty="0">
                <a:latin typeface="楷体_GB2312" pitchFamily="49" charset="-122"/>
                <a:ea typeface="楷体_GB2312" pitchFamily="49" charset="-122"/>
              </a:rPr>
              <a:t>在单字段分类汇总结果的基础上，再按照单字段分类汇总方法，进行不同数据列的汇总</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p:txBody>
      </p:sp>
      <p:sp>
        <p:nvSpPr>
          <p:cNvPr id="7" name="Rectangle 5"/>
          <p:cNvSpPr txBox="1">
            <a:spLocks noChangeArrowheads="1"/>
          </p:cNvSpPr>
          <p:nvPr/>
        </p:nvSpPr>
        <p:spPr bwMode="auto">
          <a:xfrm>
            <a:off x="666750" y="528856"/>
            <a:ext cx="7772400" cy="666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smtClean="0">
                <a:ea typeface="宋体" pitchFamily="2" charset="-122"/>
              </a:rPr>
              <a:t> 分类汇总</a:t>
            </a:r>
            <a:r>
              <a:rPr lang="en-US" altLang="zh-CN" sz="3600" i="1" dirty="0" smtClean="0">
                <a:ea typeface="宋体" pitchFamily="2" charset="-122"/>
              </a:rPr>
              <a:t>(P138-139)</a:t>
            </a:r>
          </a:p>
        </p:txBody>
      </p:sp>
    </p:spTree>
    <p:extLst>
      <p:ext uri="{BB962C8B-B14F-4D97-AF65-F5344CB8AC3E}">
        <p14:creationId xmlns:p14="http://schemas.microsoft.com/office/powerpoint/2010/main" val="46995465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0" fill="hold">
                                          <p:stCondLst>
                                            <p:cond delay="0"/>
                                          </p:stCondLst>
                                        </p:cTn>
                                        <p:tgtEl>
                                          <p:spTgt spid="26627">
                                            <p:txEl>
                                              <p:pRg st="0" end="0"/>
                                            </p:txEl>
                                          </p:spTgt>
                                        </p:tgtEl>
                                        <p:attrNameLst>
                                          <p:attrName>style.visibility</p:attrName>
                                        </p:attrNameLst>
                                      </p:cBhvr>
                                      <p:to>
                                        <p:strVal val="visible"/>
                                      </p:to>
                                    </p:set>
                                    <p:animEffect transition="in" filter="fade">
                                      <p:cBhvr>
                                        <p:cTn id="7" dur="1000"/>
                                        <p:tgtEl>
                                          <p:spTgt spid="26627">
                                            <p:txEl>
                                              <p:pRg st="0" end="0"/>
                                            </p:txEl>
                                          </p:spTgt>
                                        </p:tgtEl>
                                      </p:cBhvr>
                                    </p:animEffect>
                                    <p:anim calcmode="lin" valueType="num">
                                      <p:cBhvr>
                                        <p:cTn id="8"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26627">
                                            <p:txEl>
                                              <p:pRg st="0" end="0"/>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2662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0" fill="hold">
                                          <p:stCondLst>
                                            <p:cond delay="0"/>
                                          </p:stCondLst>
                                        </p:cTn>
                                        <p:tgtEl>
                                          <p:spTgt spid="26627">
                                            <p:txEl>
                                              <p:pRg st="2" end="2"/>
                                            </p:txEl>
                                          </p:spTgt>
                                        </p:tgtEl>
                                        <p:attrNameLst>
                                          <p:attrName>style.visibility</p:attrName>
                                        </p:attrNameLst>
                                      </p:cBhvr>
                                      <p:to>
                                        <p:strVal val="visible"/>
                                      </p:to>
                                    </p:set>
                                    <p:animEffect transition="in" filter="fade">
                                      <p:cBhvr>
                                        <p:cTn id="15" dur="1000"/>
                                        <p:tgtEl>
                                          <p:spTgt spid="26627">
                                            <p:txEl>
                                              <p:pRg st="2" end="2"/>
                                            </p:txEl>
                                          </p:spTgt>
                                        </p:tgtEl>
                                      </p:cBhvr>
                                    </p:animEffect>
                                    <p:anim calcmode="lin" valueType="num">
                                      <p:cBhvr>
                                        <p:cTn id="16"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26627">
                                            <p:txEl>
                                              <p:pRg st="2" end="2"/>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2662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6627">
                                            <p:txEl>
                                              <p:pRg st="3" end="3"/>
                                            </p:txEl>
                                          </p:spTgt>
                                        </p:tgtEl>
                                        <p:attrNameLst>
                                          <p:attrName>style.visibility</p:attrName>
                                        </p:attrNameLst>
                                      </p:cBhvr>
                                      <p:to>
                                        <p:strVal val="visible"/>
                                      </p:to>
                                    </p:set>
                                    <p:animEffect transition="in" filter="dissolve">
                                      <p:cBhvr>
                                        <p:cTn id="23" dur="500"/>
                                        <p:tgtEl>
                                          <p:spTgt spid="26627">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6627">
                                            <p:txEl>
                                              <p:pRg st="4" end="4"/>
                                            </p:txEl>
                                          </p:spTgt>
                                        </p:tgtEl>
                                        <p:attrNameLst>
                                          <p:attrName>style.visibility</p:attrName>
                                        </p:attrNameLst>
                                      </p:cBhvr>
                                      <p:to>
                                        <p:strVal val="visible"/>
                                      </p:to>
                                    </p:set>
                                    <p:animEffect transition="in" filter="dissolve">
                                      <p:cBhvr>
                                        <p:cTn id="28"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idx="4294967295"/>
          </p:nvPr>
        </p:nvSpPr>
        <p:spPr>
          <a:xfrm>
            <a:off x="0" y="188913"/>
            <a:ext cx="8637588" cy="641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zh-CN" altLang="en-US" sz="3600" b="1" smtClean="0">
                <a:solidFill>
                  <a:schemeClr val="tx1"/>
                </a:solidFill>
                <a:effectLst/>
              </a:rPr>
              <a:t>例：计算不同班级的个数</a:t>
            </a:r>
          </a:p>
        </p:txBody>
      </p:sp>
      <p:graphicFrame>
        <p:nvGraphicFramePr>
          <p:cNvPr id="164867" name="Object 3"/>
          <p:cNvGraphicFramePr>
            <a:graphicFrameLocks noChangeAspect="1"/>
          </p:cNvGraphicFramePr>
          <p:nvPr>
            <p:extLst>
              <p:ext uri="{D42A27DB-BD31-4B8C-83A1-F6EECF244321}">
                <p14:modId xmlns:p14="http://schemas.microsoft.com/office/powerpoint/2010/main" val="2349617223"/>
              </p:ext>
            </p:extLst>
          </p:nvPr>
        </p:nvGraphicFramePr>
        <p:xfrm>
          <a:off x="487625" y="1795515"/>
          <a:ext cx="5111750" cy="4721225"/>
        </p:xfrm>
        <a:graphic>
          <a:graphicData uri="http://schemas.openxmlformats.org/presentationml/2006/ole">
            <mc:AlternateContent xmlns:mc="http://schemas.openxmlformats.org/markup-compatibility/2006">
              <mc:Choice xmlns:v="urn:schemas-microsoft-com:vml" Requires="v">
                <p:oleObj spid="_x0000_s144459" name="位图图像" r:id="rId3" imgW="5114286" imgH="4723810" progId="Paint.Picture">
                  <p:embed/>
                </p:oleObj>
              </mc:Choice>
              <mc:Fallback>
                <p:oleObj name="位图图像" r:id="rId3" imgW="5114286" imgH="47238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25" y="1795515"/>
                        <a:ext cx="5111750" cy="472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868" name="Rectangle 4"/>
          <p:cNvSpPr>
            <a:spLocks noChangeArrowheads="1"/>
          </p:cNvSpPr>
          <p:nvPr/>
        </p:nvSpPr>
        <p:spPr bwMode="auto">
          <a:xfrm>
            <a:off x="5459105" y="2501666"/>
            <a:ext cx="341194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eaLnBrk="0" hangingPunct="0">
              <a:spcBef>
                <a:spcPct val="20000"/>
              </a:spcBef>
              <a:buClr>
                <a:schemeClr val="hlink"/>
              </a:buClr>
              <a:buSzPct val="60000"/>
              <a:buFont typeface="Wingdings" pitchFamily="2" charset="2"/>
              <a:buNone/>
            </a:pPr>
            <a:r>
              <a:rPr lang="zh-CN" altLang="en-US" sz="2800" b="1" dirty="0"/>
              <a:t>       </a:t>
            </a:r>
            <a:r>
              <a:rPr lang="zh-CN" altLang="en-US" sz="2800" b="1" dirty="0">
                <a:solidFill>
                  <a:srgbClr val="FF0000"/>
                </a:solidFill>
              </a:rPr>
              <a:t>在分类汇总前，一定要对分类字段排序，否则分类就没</a:t>
            </a:r>
            <a:r>
              <a:rPr lang="zh-CN" altLang="en-US" sz="2800" b="1" dirty="0" smtClean="0">
                <a:solidFill>
                  <a:srgbClr val="FF0000"/>
                </a:solidFill>
              </a:rPr>
              <a:t>有</a:t>
            </a:r>
            <a:r>
              <a:rPr lang="zh-CN" altLang="en-US" sz="2800" b="1" dirty="0">
                <a:solidFill>
                  <a:srgbClr val="FF0000"/>
                </a:solidFill>
              </a:rPr>
              <a:t>意义。</a:t>
            </a:r>
          </a:p>
        </p:txBody>
      </p:sp>
      <p:sp>
        <p:nvSpPr>
          <p:cNvPr id="164869" name="Text Box 5"/>
          <p:cNvSpPr txBox="1">
            <a:spLocks noChangeArrowheads="1"/>
          </p:cNvSpPr>
          <p:nvPr/>
        </p:nvSpPr>
        <p:spPr bwMode="auto">
          <a:xfrm>
            <a:off x="5724525" y="1709503"/>
            <a:ext cx="23034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solidFill>
                  <a:schemeClr val="accent2"/>
                </a:solidFill>
                <a:ea typeface="幼圆" pitchFamily="49" charset="-122"/>
              </a:rPr>
              <a:t>注意：</a:t>
            </a:r>
          </a:p>
        </p:txBody>
      </p:sp>
      <p:sp>
        <p:nvSpPr>
          <p:cNvPr id="164870" name="Rectangle 6"/>
          <p:cNvSpPr>
            <a:spLocks noChangeArrowheads="1"/>
          </p:cNvSpPr>
          <p:nvPr/>
        </p:nvSpPr>
        <p:spPr bwMode="auto">
          <a:xfrm>
            <a:off x="329728" y="1006475"/>
            <a:ext cx="8377543" cy="584775"/>
          </a:xfrm>
          <a:prstGeom prst="rect">
            <a:avLst/>
          </a:prstGeom>
          <a:noFill/>
          <a:ln>
            <a:noFill/>
          </a:ln>
          <a:effectLst/>
          <a:extLst>
            <a:ext uri="{909E8E84-426E-40DD-AFC4-6F175D3DCCD1}">
              <a14:hiddenFill xmlns:a14="http://schemas.microsoft.com/office/drawing/2010/main">
                <a:solidFill>
                  <a:schemeClr val="bg1">
                    <a:alpha val="0"/>
                  </a:schemeClr>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3200" b="1" dirty="0">
                <a:ea typeface="黑体" pitchFamily="2" charset="-122"/>
              </a:rPr>
              <a:t>第</a:t>
            </a:r>
            <a:r>
              <a:rPr lang="en-US" altLang="zh-CN" sz="3200" b="1" dirty="0">
                <a:ea typeface="黑体" pitchFamily="2" charset="-122"/>
              </a:rPr>
              <a:t>1</a:t>
            </a:r>
            <a:r>
              <a:rPr lang="zh-CN" altLang="en-US" sz="3200" b="1" dirty="0">
                <a:ea typeface="黑体" pitchFamily="2" charset="-122"/>
              </a:rPr>
              <a:t>步：按照要汇总的字段排序</a:t>
            </a:r>
            <a:r>
              <a:rPr lang="zh-CN" altLang="en-US" sz="3200" b="1" dirty="0" smtClean="0">
                <a:ea typeface="黑体" pitchFamily="2" charset="-122"/>
              </a:rPr>
              <a:t>。</a:t>
            </a:r>
            <a:endParaRPr lang="zh-CN" altLang="en-US" sz="3200" b="1" dirty="0">
              <a:ea typeface="黑体" pitchFamily="2" charset="-122"/>
            </a:endParaRPr>
          </a:p>
        </p:txBody>
      </p:sp>
    </p:spTree>
    <p:extLst>
      <p:ext uri="{BB962C8B-B14F-4D97-AF65-F5344CB8AC3E}">
        <p14:creationId xmlns:p14="http://schemas.microsoft.com/office/powerpoint/2010/main" val="70006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70"/>
                                        </p:tgtEl>
                                        <p:attrNameLst>
                                          <p:attrName>style.visibility</p:attrName>
                                        </p:attrNameLst>
                                      </p:cBhvr>
                                      <p:to>
                                        <p:strVal val="visible"/>
                                      </p:to>
                                    </p:set>
                                    <p:animEffect transition="in" filter="blinds(horizontal)">
                                      <p:cBhvr>
                                        <p:cTn id="7" dur="500"/>
                                        <p:tgtEl>
                                          <p:spTgt spid="164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blinds(vertical)">
                                      <p:cBhvr>
                                        <p:cTn id="12" dur="500"/>
                                        <p:tgtEl>
                                          <p:spTgt spid="164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4869"/>
                                        </p:tgtEl>
                                        <p:attrNameLst>
                                          <p:attrName>style.visibility</p:attrName>
                                        </p:attrNameLst>
                                      </p:cBhvr>
                                      <p:to>
                                        <p:strVal val="visible"/>
                                      </p:to>
                                    </p:set>
                                    <p:animEffect transition="in" filter="blinds(horizontal)">
                                      <p:cBhvr>
                                        <p:cTn id="17" dur="500"/>
                                        <p:tgtEl>
                                          <p:spTgt spid="1648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4868"/>
                                        </p:tgtEl>
                                        <p:attrNameLst>
                                          <p:attrName>style.visibility</p:attrName>
                                        </p:attrNameLst>
                                      </p:cBhvr>
                                      <p:to>
                                        <p:strVal val="visible"/>
                                      </p:to>
                                    </p:set>
                                    <p:anim calcmode="lin" valueType="num">
                                      <p:cBhvr additive="base">
                                        <p:cTn id="22" dur="500" fill="hold"/>
                                        <p:tgtEl>
                                          <p:spTgt spid="164868"/>
                                        </p:tgtEl>
                                        <p:attrNameLst>
                                          <p:attrName>ppt_x</p:attrName>
                                        </p:attrNameLst>
                                      </p:cBhvr>
                                      <p:tavLst>
                                        <p:tav tm="0">
                                          <p:val>
                                            <p:strVal val="#ppt_x"/>
                                          </p:val>
                                        </p:tav>
                                        <p:tav tm="100000">
                                          <p:val>
                                            <p:strVal val="#ppt_x"/>
                                          </p:val>
                                        </p:tav>
                                      </p:tavLst>
                                    </p:anim>
                                    <p:anim calcmode="lin" valueType="num">
                                      <p:cBhvr additive="base">
                                        <p:cTn id="23" dur="500" fill="hold"/>
                                        <p:tgtEl>
                                          <p:spTgt spid="164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P spid="164869" grpId="0"/>
      <p:bldP spid="1648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0" y="333375"/>
            <a:ext cx="882015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90000"/>
              </a:lnSpc>
            </a:pPr>
            <a:r>
              <a:rPr kumimoji="1" lang="zh-CN" altLang="en-US" sz="3200" b="1" dirty="0">
                <a:ea typeface="黑体" pitchFamily="2" charset="-122"/>
              </a:rPr>
              <a:t>第</a:t>
            </a:r>
            <a:r>
              <a:rPr kumimoji="1" lang="en-US" altLang="zh-CN" sz="3200" b="1" dirty="0">
                <a:ea typeface="黑体" pitchFamily="2" charset="-122"/>
              </a:rPr>
              <a:t>2</a:t>
            </a:r>
            <a:r>
              <a:rPr kumimoji="1" lang="zh-CN" altLang="en-US" sz="3200" b="1" dirty="0">
                <a:ea typeface="黑体" pitchFamily="2" charset="-122"/>
              </a:rPr>
              <a:t>步</a:t>
            </a:r>
            <a:r>
              <a:rPr kumimoji="1" lang="zh-CN" altLang="en-US" sz="3200" b="1" dirty="0" smtClean="0">
                <a:ea typeface="黑体" pitchFamily="2" charset="-122"/>
              </a:rPr>
              <a:t>：</a:t>
            </a:r>
            <a:r>
              <a:rPr lang="zh-CN" altLang="en-US" sz="3200" b="1" dirty="0">
                <a:ea typeface="黑体" pitchFamily="2" charset="-122"/>
              </a:rPr>
              <a:t>在要汇总的数据区域单击任意</a:t>
            </a:r>
            <a:r>
              <a:rPr lang="zh-CN" altLang="en-US" sz="3200" b="1" dirty="0" smtClean="0">
                <a:ea typeface="黑体" pitchFamily="2" charset="-122"/>
              </a:rPr>
              <a:t>单元格；</a:t>
            </a:r>
            <a:endParaRPr lang="en-US" altLang="zh-CN" sz="3200" b="1" dirty="0" smtClean="0">
              <a:ea typeface="黑体" pitchFamily="2" charset="-122"/>
            </a:endParaRPr>
          </a:p>
          <a:p>
            <a:pPr lvl="1" algn="l" eaLnBrk="1" hangingPunct="1">
              <a:lnSpc>
                <a:spcPct val="90000"/>
              </a:lnSpc>
            </a:pPr>
            <a:r>
              <a:rPr lang="zh-CN" altLang="en-US" sz="3200" b="1" dirty="0" smtClean="0">
                <a:ea typeface="黑体" pitchFamily="2" charset="-122"/>
              </a:rPr>
              <a:t>第</a:t>
            </a:r>
            <a:r>
              <a:rPr lang="en-US" altLang="zh-CN" sz="3200" b="1" dirty="0" smtClean="0">
                <a:ea typeface="黑体" pitchFamily="2" charset="-122"/>
              </a:rPr>
              <a:t>3</a:t>
            </a:r>
            <a:r>
              <a:rPr lang="zh-CN" altLang="en-US" sz="3200" b="1" dirty="0" smtClean="0">
                <a:ea typeface="黑体" pitchFamily="2" charset="-122"/>
              </a:rPr>
              <a:t>步：数据</a:t>
            </a:r>
            <a:r>
              <a:rPr lang="zh-CN" altLang="en-US" sz="3200" b="1" dirty="0">
                <a:ea typeface="黑体" pitchFamily="2" charset="-122"/>
              </a:rPr>
              <a:t>选项卡“分级显示</a:t>
            </a:r>
            <a:r>
              <a:rPr lang="en-US" altLang="zh-CN" sz="3200" b="1" dirty="0">
                <a:ea typeface="黑体" pitchFamily="2" charset="-122"/>
              </a:rPr>
              <a:t>”</a:t>
            </a:r>
            <a:r>
              <a:rPr lang="zh-CN" altLang="en-US" sz="3200" b="1" dirty="0">
                <a:ea typeface="黑体" pitchFamily="2" charset="-122"/>
              </a:rPr>
              <a:t>组</a:t>
            </a:r>
            <a:r>
              <a:rPr lang="en-US" altLang="zh-CN" sz="3200" b="1" dirty="0">
                <a:ea typeface="黑体" pitchFamily="2" charset="-122"/>
              </a:rPr>
              <a:t>[</a:t>
            </a:r>
            <a:r>
              <a:rPr lang="zh-CN" altLang="en-US" sz="3200" b="1" dirty="0">
                <a:ea typeface="黑体" pitchFamily="2" charset="-122"/>
              </a:rPr>
              <a:t>分类汇总</a:t>
            </a:r>
            <a:r>
              <a:rPr lang="en-US" altLang="zh-CN" sz="3200" b="1" dirty="0" smtClean="0">
                <a:ea typeface="黑体" pitchFamily="2" charset="-122"/>
              </a:rPr>
              <a:t>]</a:t>
            </a:r>
            <a:endParaRPr lang="zh-CN" altLang="en-US" sz="3200" b="1" dirty="0">
              <a:ea typeface="黑体" pitchFamily="2" charset="-122"/>
            </a:endParaRPr>
          </a:p>
        </p:txBody>
      </p:sp>
      <p:pic>
        <p:nvPicPr>
          <p:cNvPr id="14541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287" y="1312104"/>
            <a:ext cx="4629576" cy="540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738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idx="4294967295"/>
          </p:nvPr>
        </p:nvSpPr>
        <p:spPr>
          <a:xfrm>
            <a:off x="609600" y="495300"/>
            <a:ext cx="7708900" cy="965200"/>
          </a:xfrm>
        </p:spPr>
        <p:txBody>
          <a:bodyPr/>
          <a:lstStyle/>
          <a:p>
            <a:pPr eaLnBrk="1" hangingPunct="1">
              <a:defRPr/>
            </a:pPr>
            <a:r>
              <a:rPr lang="zh-CN" altLang="en-US" smtClean="0">
                <a:latin typeface="Times New Roman" pitchFamily="18" charset="0"/>
                <a:ea typeface="宋体" pitchFamily="2" charset="-122"/>
              </a:rPr>
              <a:t>数据处理案例操作</a:t>
            </a:r>
          </a:p>
        </p:txBody>
      </p:sp>
      <p:sp>
        <p:nvSpPr>
          <p:cNvPr id="228355" name="Rectangle 3"/>
          <p:cNvSpPr>
            <a:spLocks noGrp="1" noChangeArrowheads="1"/>
          </p:cNvSpPr>
          <p:nvPr>
            <p:ph type="body" idx="4294967295"/>
          </p:nvPr>
        </p:nvSpPr>
        <p:spPr>
          <a:xfrm>
            <a:off x="1600200" y="1905000"/>
            <a:ext cx="6400800" cy="4267200"/>
          </a:xfrm>
        </p:spPr>
        <p:txBody>
          <a:bodyPr>
            <a:normAutofit/>
          </a:bodyPr>
          <a:lstStyle/>
          <a:p>
            <a:pPr eaLnBrk="1" hangingPunct="1">
              <a:buFont typeface="Wingdings" pitchFamily="2" charset="2"/>
              <a:buNone/>
              <a:defRPr/>
            </a:pPr>
            <a:r>
              <a:rPr lang="en-US" altLang="zh-CN" sz="3600" dirty="0" smtClean="0">
                <a:effectLst>
                  <a:outerShdw blurRad="38100" dist="38100" dir="2700000" algn="tl">
                    <a:srgbClr val="C0C0C0"/>
                  </a:outerShdw>
                </a:effectLst>
                <a:latin typeface="Times New Roman" pitchFamily="18" charset="0"/>
                <a:ea typeface="宋体" pitchFamily="2" charset="-122"/>
                <a:hlinkClick r:id="rId2" action="ppaction://hlinksldjump"/>
              </a:rPr>
              <a:t>§3.2 </a:t>
            </a:r>
            <a:r>
              <a:rPr lang="zh-CN" altLang="en-US" sz="3600" dirty="0" smtClean="0">
                <a:effectLst>
                  <a:outerShdw blurRad="38100" dist="38100" dir="2700000" algn="tl">
                    <a:srgbClr val="C0C0C0"/>
                  </a:outerShdw>
                </a:effectLst>
                <a:latin typeface="Times New Roman" pitchFamily="18" charset="0"/>
                <a:ea typeface="宋体" pitchFamily="2" charset="-122"/>
                <a:hlinkClick r:id="rId2" action="ppaction://hlinksldjump"/>
              </a:rPr>
              <a:t>工作簿的建立和操作</a:t>
            </a:r>
            <a:endParaRPr lang="zh-CN" altLang="en-US" sz="3600" dirty="0" smtClean="0">
              <a:effectLst>
                <a:outerShdw blurRad="38100" dist="38100" dir="2700000" algn="tl">
                  <a:srgbClr val="C0C0C0"/>
                </a:outerShdw>
              </a:effectLst>
              <a:latin typeface="Times New Roman" pitchFamily="18" charset="0"/>
              <a:ea typeface="宋体" pitchFamily="2" charset="-122"/>
            </a:endParaRPr>
          </a:p>
          <a:p>
            <a:pPr eaLnBrk="1" hangingPunct="1">
              <a:buFont typeface="Wingdings" pitchFamily="2" charset="2"/>
              <a:buNone/>
              <a:defRPr/>
            </a:pPr>
            <a:r>
              <a:rPr lang="en-US" altLang="zh-CN" sz="3600" dirty="0" smtClean="0">
                <a:effectLst>
                  <a:outerShdw blurRad="38100" dist="38100" dir="2700000" algn="tl">
                    <a:srgbClr val="C0C0C0"/>
                  </a:outerShdw>
                </a:effectLst>
                <a:latin typeface="Times New Roman" pitchFamily="18" charset="0"/>
                <a:ea typeface="宋体" pitchFamily="2" charset="-122"/>
                <a:hlinkClick r:id="rId3" action="ppaction://hlinksldjump"/>
              </a:rPr>
              <a:t>§3.3 </a:t>
            </a:r>
            <a:r>
              <a:rPr lang="zh-CN" altLang="en-US" sz="3600" dirty="0" smtClean="0">
                <a:effectLst>
                  <a:outerShdw blurRad="38100" dist="38100" dir="2700000" algn="tl">
                    <a:srgbClr val="C0C0C0"/>
                  </a:outerShdw>
                </a:effectLst>
                <a:latin typeface="Times New Roman" pitchFamily="18" charset="0"/>
                <a:ea typeface="宋体" pitchFamily="2" charset="-122"/>
                <a:hlinkClick r:id="rId3" action="ppaction://hlinksldjump"/>
              </a:rPr>
              <a:t>工作表的编辑和格式化</a:t>
            </a:r>
            <a:endParaRPr lang="en-US" altLang="zh-CN" sz="3600" dirty="0" smtClean="0">
              <a:effectLst>
                <a:outerShdw blurRad="38100" dist="38100" dir="2700000" algn="tl">
                  <a:srgbClr val="C0C0C0"/>
                </a:outerShdw>
              </a:effectLst>
              <a:latin typeface="Times New Roman" pitchFamily="18" charset="0"/>
              <a:ea typeface="宋体" pitchFamily="2" charset="-122"/>
            </a:endParaRPr>
          </a:p>
          <a:p>
            <a:pPr eaLnBrk="1" hangingPunct="1">
              <a:buNone/>
              <a:defRPr/>
            </a:pPr>
            <a:r>
              <a:rPr lang="en-US" altLang="zh-CN" sz="3600" dirty="0">
                <a:effectLst>
                  <a:outerShdw blurRad="38100" dist="38100" dir="2700000" algn="tl">
                    <a:srgbClr val="C0C0C0"/>
                  </a:outerShdw>
                </a:effectLst>
                <a:latin typeface="Times New Roman" pitchFamily="18" charset="0"/>
                <a:ea typeface="宋体" pitchFamily="2" charset="-122"/>
                <a:hlinkClick r:id="rId4" action="ppaction://hlinksldjump"/>
              </a:rPr>
              <a:t>§</a:t>
            </a:r>
            <a:r>
              <a:rPr lang="en-US" altLang="zh-CN" sz="3600" dirty="0" smtClean="0">
                <a:effectLst>
                  <a:outerShdw blurRad="38100" dist="38100" dir="2700000" algn="tl">
                    <a:srgbClr val="C0C0C0"/>
                  </a:outerShdw>
                </a:effectLst>
                <a:latin typeface="Times New Roman" pitchFamily="18" charset="0"/>
                <a:ea typeface="宋体" pitchFamily="2" charset="-122"/>
                <a:hlinkClick r:id="rId4" action="ppaction://hlinksldjump"/>
              </a:rPr>
              <a:t>3.4 </a:t>
            </a:r>
            <a:r>
              <a:rPr lang="zh-CN" altLang="en-US" sz="3600" dirty="0">
                <a:effectLst>
                  <a:outerShdw blurRad="38100" dist="38100" dir="2700000" algn="tl">
                    <a:srgbClr val="C0C0C0"/>
                  </a:outerShdw>
                </a:effectLst>
                <a:latin typeface="Times New Roman" pitchFamily="18" charset="0"/>
                <a:ea typeface="宋体" pitchFamily="2" charset="-122"/>
                <a:hlinkClick r:id="rId4" action="ppaction://hlinksldjump"/>
              </a:rPr>
              <a:t>页面设置和打印</a:t>
            </a:r>
            <a:endParaRPr lang="en-US" altLang="zh-CN" sz="3600" dirty="0">
              <a:effectLst>
                <a:outerShdw blurRad="38100" dist="38100" dir="2700000" algn="tl">
                  <a:srgbClr val="C0C0C0"/>
                </a:outerShdw>
              </a:effectLst>
              <a:latin typeface="Times New Roman" pitchFamily="18" charset="0"/>
              <a:ea typeface="宋体" pitchFamily="2" charset="-122"/>
            </a:endParaRPr>
          </a:p>
          <a:p>
            <a:pPr eaLnBrk="1" hangingPunct="1">
              <a:buFont typeface="Wingdings" pitchFamily="2" charset="2"/>
              <a:buNone/>
              <a:defRPr/>
            </a:pPr>
            <a:r>
              <a:rPr lang="en-US" altLang="zh-CN" sz="3600" dirty="0" smtClean="0">
                <a:effectLst>
                  <a:outerShdw blurRad="38100" dist="38100" dir="2700000" algn="tl">
                    <a:srgbClr val="C0C0C0"/>
                  </a:outerShdw>
                </a:effectLst>
                <a:latin typeface="Times New Roman" pitchFamily="18" charset="0"/>
                <a:ea typeface="宋体" pitchFamily="2" charset="-122"/>
                <a:hlinkClick r:id="rId5" action="ppaction://hlinksldjump"/>
              </a:rPr>
              <a:t>§3.5 </a:t>
            </a:r>
            <a:r>
              <a:rPr lang="zh-CN" altLang="en-US" sz="3600" dirty="0" smtClean="0">
                <a:effectLst>
                  <a:outerShdw blurRad="38100" dist="38100" dir="2700000" algn="tl">
                    <a:srgbClr val="C0C0C0"/>
                  </a:outerShdw>
                </a:effectLst>
                <a:latin typeface="Times New Roman" pitchFamily="18" charset="0"/>
                <a:ea typeface="宋体" pitchFamily="2" charset="-122"/>
                <a:hlinkClick r:id="rId5" action="ppaction://hlinksldjump"/>
              </a:rPr>
              <a:t>数据管理和分析</a:t>
            </a:r>
            <a:endParaRPr lang="zh-CN" altLang="en-US" sz="3600" dirty="0" smtClean="0">
              <a:effectLst>
                <a:outerShdw blurRad="38100" dist="38100" dir="2700000" algn="tl">
                  <a:srgbClr val="C0C0C0"/>
                </a:outerShdw>
              </a:effectLst>
              <a:latin typeface="Times New Roman" pitchFamily="18" charset="0"/>
              <a:ea typeface="宋体" pitchFamily="2" charset="-122"/>
            </a:endParaRPr>
          </a:p>
          <a:p>
            <a:pPr eaLnBrk="1" hangingPunct="1">
              <a:buFont typeface="Wingdings" pitchFamily="2" charset="2"/>
              <a:buNone/>
              <a:defRPr/>
            </a:pPr>
            <a:r>
              <a:rPr lang="en-US" altLang="zh-CN" sz="3600" dirty="0" smtClean="0">
                <a:effectLst>
                  <a:outerShdw blurRad="38100" dist="38100" dir="2700000" algn="tl">
                    <a:srgbClr val="C0C0C0"/>
                  </a:outerShdw>
                </a:effectLst>
                <a:latin typeface="Times New Roman" pitchFamily="18" charset="0"/>
                <a:ea typeface="宋体" pitchFamily="2" charset="-122"/>
                <a:hlinkClick r:id="rId6" action="ppaction://hlinksldjump"/>
              </a:rPr>
              <a:t>§3.6 </a:t>
            </a:r>
            <a:r>
              <a:rPr lang="zh-CN" altLang="en-US" sz="3600" dirty="0" smtClean="0">
                <a:effectLst>
                  <a:outerShdw blurRad="38100" dist="38100" dir="2700000" algn="tl">
                    <a:srgbClr val="C0C0C0"/>
                  </a:outerShdw>
                </a:effectLst>
                <a:latin typeface="Times New Roman" pitchFamily="18" charset="0"/>
                <a:ea typeface="宋体" pitchFamily="2" charset="-122"/>
                <a:hlinkClick r:id="rId6" action="ppaction://hlinksldjump"/>
              </a:rPr>
              <a:t>数据的图表化</a:t>
            </a:r>
            <a:endParaRPr lang="zh-CN" altLang="en-US" sz="3600" dirty="0" smtClean="0">
              <a:effectLst>
                <a:outerShdw blurRad="38100" dist="38100" dir="2700000" algn="tl">
                  <a:srgbClr val="C0C0C0"/>
                </a:outerShdw>
              </a:effectLst>
              <a:latin typeface="Times New Roman" pitchFamily="18" charset="0"/>
              <a:ea typeface="宋体" pitchFamily="2" charset="-122"/>
            </a:endParaRPr>
          </a:p>
        </p:txBody>
      </p:sp>
      <p:sp>
        <p:nvSpPr>
          <p:cNvPr id="9220" name="AutoShape 4">
            <a:hlinkClick r:id="" action="ppaction://hlinkshowjump?jump=firstslide" highlightClick="1"/>
          </p:cNvPr>
          <p:cNvSpPr>
            <a:spLocks noChangeArrowheads="1"/>
          </p:cNvSpPr>
          <p:nvPr/>
        </p:nvSpPr>
        <p:spPr bwMode="auto">
          <a:xfrm>
            <a:off x="7620000" y="6248400"/>
            <a:ext cx="609600" cy="609600"/>
          </a:xfrm>
          <a:prstGeom prst="actionButtonHome">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2140166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0" y="333375"/>
            <a:ext cx="647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itchFamily="18" charset="0"/>
                <a:ea typeface="黑体" pitchFamily="2" charset="-122"/>
              </a:rPr>
              <a:t>分类汇总结果：</a:t>
            </a:r>
          </a:p>
        </p:txBody>
      </p:sp>
      <p:graphicFrame>
        <p:nvGraphicFramePr>
          <p:cNvPr id="166915" name="Object 3"/>
          <p:cNvGraphicFramePr>
            <a:graphicFrameLocks noChangeAspect="1"/>
          </p:cNvGraphicFramePr>
          <p:nvPr/>
        </p:nvGraphicFramePr>
        <p:xfrm>
          <a:off x="2124075" y="1341438"/>
          <a:ext cx="5038725" cy="4986337"/>
        </p:xfrm>
        <a:graphic>
          <a:graphicData uri="http://schemas.openxmlformats.org/presentationml/2006/ole">
            <mc:AlternateContent xmlns:mc="http://schemas.openxmlformats.org/markup-compatibility/2006">
              <mc:Choice xmlns:v="urn:schemas-microsoft-com:vml" Requires="v">
                <p:oleObj spid="_x0000_s146507" name="位图图像" r:id="rId3" imgW="5504762" imgH="5447619" progId="Paint.Picture">
                  <p:embed/>
                </p:oleObj>
              </mc:Choice>
              <mc:Fallback>
                <p:oleObj name="位图图像" r:id="rId3" imgW="5504762" imgH="54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341438"/>
                        <a:ext cx="5038725" cy="498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238250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395288" y="1167211"/>
            <a:ext cx="8229600" cy="5040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smtClean="0">
                <a:effectLst/>
                <a:latin typeface="楷体_GB2312" pitchFamily="49" charset="-122"/>
                <a:ea typeface="楷体_GB2312" pitchFamily="49" charset="-122"/>
              </a:rPr>
              <a:t>分级显示数据</a:t>
            </a:r>
          </a:p>
          <a:p>
            <a:pPr>
              <a:buFont typeface="Wingdings" pitchFamily="2" charset="2"/>
              <a:buNone/>
            </a:pPr>
            <a:r>
              <a:rPr lang="zh-CN" altLang="en-US" sz="2800" dirty="0" smtClean="0">
                <a:effectLst/>
              </a:rPr>
              <a:t>   </a:t>
            </a:r>
            <a:r>
              <a:rPr lang="zh-CN" altLang="en-US" sz="2400" dirty="0" smtClean="0">
                <a:effectLst/>
                <a:latin typeface="楷体_GB2312" pitchFamily="49" charset="-122"/>
                <a:ea typeface="楷体_GB2312" pitchFamily="49" charset="-122"/>
              </a:rPr>
              <a:t>一级数据按钮   </a:t>
            </a:r>
            <a:r>
              <a:rPr lang="en-US" altLang="zh-CN" sz="2400" dirty="0" smtClean="0">
                <a:effectLst/>
                <a:latin typeface="楷体_GB2312" pitchFamily="49" charset="-122"/>
                <a:ea typeface="楷体_GB2312" pitchFamily="49" charset="-122"/>
              </a:rPr>
              <a:t>:</a:t>
            </a:r>
            <a:r>
              <a:rPr lang="zh-CN" altLang="en-US" sz="2400" dirty="0" smtClean="0">
                <a:effectLst/>
                <a:latin typeface="楷体_GB2312" pitchFamily="49" charset="-122"/>
                <a:ea typeface="楷体_GB2312" pitchFamily="49" charset="-122"/>
              </a:rPr>
              <a:t>只显示数据表格中的列标题和汇总结</a:t>
            </a:r>
          </a:p>
          <a:p>
            <a:pPr>
              <a:buFont typeface="Wingdings" pitchFamily="2" charset="2"/>
              <a:buNone/>
            </a:pPr>
            <a:r>
              <a:rPr lang="zh-CN" altLang="en-US" sz="2400" dirty="0" smtClean="0">
                <a:effectLst/>
                <a:latin typeface="楷体_GB2312" pitchFamily="49" charset="-122"/>
                <a:ea typeface="楷体_GB2312" pitchFamily="49" charset="-122"/>
              </a:rPr>
              <a:t>                   果，该级为最高级。</a:t>
            </a:r>
          </a:p>
          <a:p>
            <a:pPr>
              <a:buFont typeface="Wingdings" pitchFamily="2" charset="2"/>
              <a:buNone/>
            </a:pPr>
            <a:endParaRPr lang="zh-CN" altLang="en-US" sz="2400" dirty="0" smtClean="0">
              <a:effectLst/>
              <a:latin typeface="楷体_GB2312" pitchFamily="49" charset="-122"/>
              <a:ea typeface="楷体_GB2312" pitchFamily="49" charset="-122"/>
            </a:endParaRPr>
          </a:p>
          <a:p>
            <a:pPr>
              <a:buFont typeface="Wingdings" pitchFamily="2" charset="2"/>
              <a:buNone/>
            </a:pPr>
            <a:r>
              <a:rPr lang="zh-CN" altLang="en-US" sz="2400" dirty="0" smtClean="0">
                <a:effectLst/>
                <a:latin typeface="楷体_GB2312" pitchFamily="49" charset="-122"/>
                <a:ea typeface="楷体_GB2312" pitchFamily="49" charset="-122"/>
              </a:rPr>
              <a:t>   二级数据按钮   ：显示分类汇总结果，即二级数据。</a:t>
            </a:r>
          </a:p>
          <a:p>
            <a:pPr>
              <a:buFont typeface="Wingdings" pitchFamily="2" charset="2"/>
              <a:buNone/>
            </a:pPr>
            <a:endParaRPr lang="zh-CN" altLang="en-US" sz="2400" dirty="0" smtClean="0">
              <a:effectLst/>
              <a:latin typeface="楷体_GB2312" pitchFamily="49" charset="-122"/>
              <a:ea typeface="楷体_GB2312" pitchFamily="49" charset="-122"/>
            </a:endParaRPr>
          </a:p>
          <a:p>
            <a:pPr>
              <a:buFont typeface="Wingdings" pitchFamily="2" charset="2"/>
              <a:buNone/>
            </a:pPr>
            <a:r>
              <a:rPr lang="zh-CN" altLang="en-US" sz="2400" dirty="0" smtClean="0">
                <a:effectLst/>
                <a:latin typeface="楷体_GB2312" pitchFamily="49" charset="-122"/>
                <a:ea typeface="楷体_GB2312" pitchFamily="49" charset="-122"/>
              </a:rPr>
              <a:t>   三级数据按钮   ：显示所有的详细数据，即三级数据。</a:t>
            </a:r>
          </a:p>
          <a:p>
            <a:pPr>
              <a:buFont typeface="Wingdings" pitchFamily="2" charset="2"/>
              <a:buNone/>
            </a:pPr>
            <a:endParaRPr lang="zh-CN" altLang="en-US" sz="2400" dirty="0" smtClean="0">
              <a:effectLst/>
              <a:latin typeface="楷体_GB2312" pitchFamily="49" charset="-122"/>
              <a:ea typeface="楷体_GB2312" pitchFamily="49" charset="-122"/>
            </a:endParaRPr>
          </a:p>
          <a:p>
            <a:pPr>
              <a:buNone/>
            </a:pPr>
            <a:r>
              <a:rPr lang="zh-CN" altLang="en-US" sz="2400" dirty="0" smtClean="0">
                <a:effectLst/>
                <a:latin typeface="楷体_GB2312" pitchFamily="49" charset="-122"/>
                <a:ea typeface="楷体_GB2312" pitchFamily="49" charset="-122"/>
              </a:rPr>
              <a:t>   分级显示按钮   ：表示</a:t>
            </a:r>
            <a:r>
              <a:rPr lang="zh-CN" altLang="en-US" sz="2400" dirty="0">
                <a:ea typeface="宋体" charset="-122"/>
              </a:rPr>
              <a:t>有数据未展开</a:t>
            </a:r>
            <a:r>
              <a:rPr lang="zh-CN" altLang="en-US" sz="2400" dirty="0" smtClean="0">
                <a:effectLst/>
                <a:latin typeface="楷体_GB2312" pitchFamily="49" charset="-122"/>
                <a:ea typeface="楷体_GB2312" pitchFamily="49" charset="-122"/>
              </a:rPr>
              <a:t>。</a:t>
            </a:r>
          </a:p>
          <a:p>
            <a:pPr>
              <a:buFont typeface="Wingdings" pitchFamily="2" charset="2"/>
              <a:buNone/>
            </a:pPr>
            <a:endParaRPr lang="zh-CN" altLang="en-US" sz="2400" dirty="0" smtClean="0">
              <a:effectLst/>
              <a:latin typeface="楷体_GB2312" pitchFamily="49" charset="-122"/>
              <a:ea typeface="楷体_GB2312" pitchFamily="49" charset="-122"/>
            </a:endParaRPr>
          </a:p>
          <a:p>
            <a:pPr>
              <a:buNone/>
            </a:pPr>
            <a:r>
              <a:rPr lang="zh-CN" altLang="en-US" sz="2400" dirty="0" smtClean="0">
                <a:effectLst/>
                <a:latin typeface="楷体_GB2312" pitchFamily="49" charset="-122"/>
                <a:ea typeface="楷体_GB2312" pitchFamily="49" charset="-122"/>
              </a:rPr>
              <a:t>   分级显示按钮   ：表示</a:t>
            </a:r>
            <a:r>
              <a:rPr lang="zh-CN" altLang="en-US" sz="2400" dirty="0">
                <a:ea typeface="宋体" charset="-122"/>
              </a:rPr>
              <a:t>数据已全部</a:t>
            </a:r>
            <a:r>
              <a:rPr lang="zh-CN" altLang="en-US" sz="2400" dirty="0" smtClean="0">
                <a:ea typeface="宋体" charset="-122"/>
              </a:rPr>
              <a:t>展开</a:t>
            </a:r>
            <a:r>
              <a:rPr lang="zh-CN" altLang="en-US" sz="2400" dirty="0" smtClean="0">
                <a:effectLst/>
                <a:latin typeface="楷体_GB2312" pitchFamily="49" charset="-122"/>
                <a:ea typeface="楷体_GB2312" pitchFamily="49" charset="-122"/>
              </a:rPr>
              <a:t>。</a:t>
            </a:r>
            <a:endParaRPr lang="en-US" altLang="zh-CN" sz="2400" dirty="0" smtClean="0">
              <a:effectLst/>
              <a:latin typeface="楷体_GB2312" pitchFamily="49" charset="-122"/>
              <a:ea typeface="楷体_GB2312" pitchFamily="49" charset="-122"/>
            </a:endParaRPr>
          </a:p>
          <a:p>
            <a:pPr>
              <a:buFont typeface="Wingdings" pitchFamily="2" charset="2"/>
              <a:buNone/>
            </a:pPr>
            <a:endParaRPr lang="zh-CN" altLang="en-US" sz="2400" dirty="0" smtClean="0">
              <a:effectLst/>
              <a:latin typeface="楷体_GB2312" pitchFamily="49" charset="-122"/>
              <a:ea typeface="楷体_GB2312" pitchFamily="49" charset="-122"/>
            </a:endParaRPr>
          </a:p>
        </p:txBody>
      </p:sp>
      <p:pic>
        <p:nvPicPr>
          <p:cNvPr id="169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986" y="1784418"/>
            <a:ext cx="360362" cy="379412"/>
          </a:xfrm>
          <a:prstGeom prst="rect">
            <a:avLst/>
          </a:prstGeom>
          <a:noFill/>
          <a:extLst>
            <a:ext uri="{909E8E84-426E-40DD-AFC4-6F175D3DCCD1}">
              <a14:hiddenFill xmlns:a14="http://schemas.microsoft.com/office/drawing/2010/main">
                <a:solidFill>
                  <a:srgbClr val="FFFFFF"/>
                </a:solidFill>
              </a14:hiddenFill>
            </a:ext>
          </a:extLst>
        </p:spPr>
      </p:pic>
      <p:pic>
        <p:nvPicPr>
          <p:cNvPr id="169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6861" y="3079818"/>
            <a:ext cx="360362" cy="423862"/>
          </a:xfrm>
          <a:prstGeom prst="rect">
            <a:avLst/>
          </a:prstGeom>
          <a:noFill/>
          <a:extLst>
            <a:ext uri="{909E8E84-426E-40DD-AFC4-6F175D3DCCD1}">
              <a14:hiddenFill xmlns:a14="http://schemas.microsoft.com/office/drawing/2010/main">
                <a:solidFill>
                  <a:srgbClr val="FFFFFF"/>
                </a:solidFill>
              </a14:hiddenFill>
            </a:ext>
          </a:extLst>
        </p:spPr>
      </p:pic>
      <p:pic>
        <p:nvPicPr>
          <p:cNvPr id="16999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6861" y="3945005"/>
            <a:ext cx="360362" cy="398463"/>
          </a:xfrm>
          <a:prstGeom prst="rect">
            <a:avLst/>
          </a:prstGeom>
          <a:noFill/>
          <a:extLst>
            <a:ext uri="{909E8E84-426E-40DD-AFC4-6F175D3DCCD1}">
              <a14:hiddenFill xmlns:a14="http://schemas.microsoft.com/office/drawing/2010/main">
                <a:solidFill>
                  <a:srgbClr val="FFFFFF"/>
                </a:solidFill>
              </a14:hiddenFill>
            </a:ext>
          </a:extLst>
        </p:spPr>
      </p:pic>
      <p:pic>
        <p:nvPicPr>
          <p:cNvPr id="16999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6861" y="4880043"/>
            <a:ext cx="360362" cy="323850"/>
          </a:xfrm>
          <a:prstGeom prst="rect">
            <a:avLst/>
          </a:prstGeom>
          <a:noFill/>
          <a:extLst>
            <a:ext uri="{909E8E84-426E-40DD-AFC4-6F175D3DCCD1}">
              <a14:hiddenFill xmlns:a14="http://schemas.microsoft.com/office/drawing/2010/main">
                <a:solidFill>
                  <a:srgbClr val="FFFFFF"/>
                </a:solidFill>
              </a14:hiddenFill>
            </a:ext>
          </a:extLst>
        </p:spPr>
      </p:pic>
      <p:pic>
        <p:nvPicPr>
          <p:cNvPr id="16999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6861" y="5745230"/>
            <a:ext cx="360362" cy="34131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txBox="1">
            <a:spLocks noChangeArrowheads="1"/>
          </p:cNvSpPr>
          <p:nvPr/>
        </p:nvSpPr>
        <p:spPr bwMode="auto">
          <a:xfrm>
            <a:off x="666750" y="296840"/>
            <a:ext cx="7772400" cy="666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smtClean="0">
                <a:ea typeface="宋体" pitchFamily="2" charset="-122"/>
              </a:rPr>
              <a:t> 分类汇总</a:t>
            </a:r>
            <a:r>
              <a:rPr lang="en-US" altLang="zh-CN" sz="3600" i="1" dirty="0" smtClean="0">
                <a:ea typeface="宋体" pitchFamily="2" charset="-122"/>
              </a:rPr>
              <a:t>(P138-139)</a:t>
            </a:r>
          </a:p>
        </p:txBody>
      </p:sp>
    </p:spTree>
    <p:extLst>
      <p:ext uri="{BB962C8B-B14F-4D97-AF65-F5344CB8AC3E}">
        <p14:creationId xmlns:p14="http://schemas.microsoft.com/office/powerpoint/2010/main" val="13908202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Rectangle 5"/>
          <p:cNvSpPr>
            <a:spLocks noGrp="1" noChangeArrowheads="1"/>
          </p:cNvSpPr>
          <p:nvPr>
            <p:ph type="title" idx="4294967295"/>
          </p:nvPr>
        </p:nvSpPr>
        <p:spPr>
          <a:xfrm>
            <a:off x="666750" y="228600"/>
            <a:ext cx="7772400" cy="666750"/>
          </a:xfrm>
        </p:spPr>
        <p:txBody>
          <a:bodyPr/>
          <a:lstStyle/>
          <a:p>
            <a:pPr eaLnBrk="1" hangingPunct="1">
              <a:defRPr/>
            </a:pPr>
            <a:r>
              <a:rPr lang="zh-CN" altLang="en-US" sz="3600" i="1" dirty="0" smtClean="0">
                <a:ea typeface="宋体" pitchFamily="2" charset="-122"/>
              </a:rPr>
              <a:t> 分类汇总</a:t>
            </a:r>
            <a:r>
              <a:rPr lang="en-US" altLang="zh-CN" sz="3600" i="1" dirty="0" smtClean="0">
                <a:ea typeface="宋体" pitchFamily="2" charset="-122"/>
              </a:rPr>
              <a:t>(P138-139)</a:t>
            </a:r>
          </a:p>
        </p:txBody>
      </p:sp>
      <p:sp>
        <p:nvSpPr>
          <p:cNvPr id="46084" name="Text Box 7"/>
          <p:cNvSpPr txBox="1">
            <a:spLocks noChangeArrowheads="1"/>
          </p:cNvSpPr>
          <p:nvPr/>
        </p:nvSpPr>
        <p:spPr bwMode="auto">
          <a:xfrm>
            <a:off x="1432447" y="1437771"/>
            <a:ext cx="5848350" cy="954107"/>
          </a:xfrm>
          <a:prstGeom prst="rect">
            <a:avLst/>
          </a:prstGeom>
          <a:noFill/>
          <a:ln w="57150" cmpd="thickThin">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eaLnBrk="1" hangingPunct="1">
              <a:spcBef>
                <a:spcPct val="50000"/>
              </a:spcBef>
            </a:pPr>
            <a:r>
              <a:rPr lang="zh-CN" altLang="en-US" sz="2800" b="1" dirty="0">
                <a:solidFill>
                  <a:srgbClr val="000099"/>
                </a:solidFill>
              </a:rPr>
              <a:t>问题</a:t>
            </a:r>
            <a:r>
              <a:rPr lang="zh-CN" altLang="en-US" sz="2800" b="1" dirty="0" smtClean="0">
                <a:solidFill>
                  <a:srgbClr val="000099"/>
                </a:solidFill>
              </a:rPr>
              <a:t>：</a:t>
            </a:r>
            <a:r>
              <a:rPr lang="zh-CN" altLang="en-US" sz="2800" b="1" dirty="0"/>
              <a:t>分析</a:t>
            </a:r>
            <a:r>
              <a:rPr lang="zh-CN" altLang="en-US" sz="2800" b="1" dirty="0" smtClean="0"/>
              <a:t>“排序”工作表不同班级男女生总分的平均分</a:t>
            </a:r>
            <a:endParaRPr lang="zh-CN" altLang="en-US" sz="2800" b="1" dirty="0"/>
          </a:p>
        </p:txBody>
      </p:sp>
      <p:sp>
        <p:nvSpPr>
          <p:cNvPr id="2" name="矩形 1"/>
          <p:cNvSpPr/>
          <p:nvPr/>
        </p:nvSpPr>
        <p:spPr>
          <a:xfrm>
            <a:off x="675557" y="3265565"/>
            <a:ext cx="7322024" cy="1261884"/>
          </a:xfrm>
          <a:prstGeom prst="rect">
            <a:avLst/>
          </a:prstGeom>
        </p:spPr>
        <p:txBody>
          <a:bodyPr wrap="square">
            <a:spAutoFit/>
          </a:bodyPr>
          <a:lstStyle/>
          <a:p>
            <a:pPr lvl="1" algn="l" eaLnBrk="1" hangingPunct="1">
              <a:buClr>
                <a:schemeClr val="accent1"/>
              </a:buClr>
              <a:buFont typeface="Wingdings" pitchFamily="2" charset="2"/>
              <a:buNone/>
            </a:pPr>
            <a:r>
              <a:rPr lang="zh-CN" altLang="en-US" sz="2800" b="1" dirty="0">
                <a:solidFill>
                  <a:schemeClr val="accent6"/>
                </a:solidFill>
                <a:latin typeface="楷体_GB2312" pitchFamily="49" charset="-122"/>
                <a:ea typeface="楷体_GB2312" pitchFamily="49" charset="-122"/>
              </a:rPr>
              <a:t>注意</a:t>
            </a:r>
            <a:r>
              <a:rPr lang="zh-CN" altLang="en-US" sz="2800" b="1" dirty="0" smtClean="0">
                <a:solidFill>
                  <a:schemeClr val="accent6"/>
                </a:solidFill>
                <a:latin typeface="楷体_GB2312" pitchFamily="49" charset="-122"/>
                <a:ea typeface="楷体_GB2312" pitchFamily="49" charset="-122"/>
              </a:rPr>
              <a:t>：</a:t>
            </a:r>
            <a:endParaRPr lang="en-US" altLang="zh-CN" sz="2800" b="1" dirty="0" smtClean="0">
              <a:solidFill>
                <a:schemeClr val="accent6"/>
              </a:solidFill>
              <a:latin typeface="楷体_GB2312" pitchFamily="49" charset="-122"/>
              <a:ea typeface="楷体_GB2312" pitchFamily="49" charset="-122"/>
            </a:endParaRPr>
          </a:p>
          <a:p>
            <a:pPr lvl="1" algn="l" eaLnBrk="1" hangingPunct="1">
              <a:buClr>
                <a:schemeClr val="accent1"/>
              </a:buClr>
              <a:buFont typeface="Wingdings" pitchFamily="2" charset="2"/>
              <a:buNone/>
            </a:pPr>
            <a:r>
              <a:rPr lang="en-US" altLang="zh-CN" b="1" dirty="0">
                <a:solidFill>
                  <a:schemeClr val="accent6"/>
                </a:solidFill>
                <a:latin typeface="楷体_GB2312" pitchFamily="49" charset="-122"/>
                <a:ea typeface="楷体_GB2312" pitchFamily="49" charset="-122"/>
              </a:rPr>
              <a:t> </a:t>
            </a:r>
            <a:r>
              <a:rPr lang="en-US" altLang="zh-CN" b="1" dirty="0" smtClean="0">
                <a:solidFill>
                  <a:schemeClr val="accent6"/>
                </a:solidFill>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嵌套</a:t>
            </a:r>
            <a:r>
              <a:rPr lang="zh-CN" altLang="en-US" b="1" dirty="0">
                <a:latin typeface="楷体_GB2312" pitchFamily="49" charset="-122"/>
                <a:ea typeface="楷体_GB2312" pitchFamily="49" charset="-122"/>
              </a:rPr>
              <a:t>汇总中，要消除</a:t>
            </a:r>
            <a:r>
              <a:rPr lang="zh-CN" altLang="en-US" b="1" dirty="0" smtClean="0">
                <a:latin typeface="楷体_GB2312" pitchFamily="49" charset="-122"/>
                <a:ea typeface="楷体_GB2312" pitchFamily="49" charset="-122"/>
              </a:rPr>
              <a:t>“分类汇总”</a:t>
            </a:r>
            <a:r>
              <a:rPr lang="zh-CN" altLang="en-US" b="1" dirty="0">
                <a:latin typeface="楷体_GB2312" pitchFamily="49" charset="-122"/>
                <a:ea typeface="楷体_GB2312" pitchFamily="49" charset="-122"/>
              </a:rPr>
              <a:t>对话框</a:t>
            </a:r>
            <a:r>
              <a:rPr lang="zh-CN" altLang="en-US" b="1" dirty="0" smtClean="0">
                <a:latin typeface="楷体_GB2312" pitchFamily="49" charset="-122"/>
                <a:ea typeface="楷体_GB2312" pitchFamily="49" charset="-122"/>
              </a:rPr>
              <a:t>中“</a:t>
            </a:r>
            <a:r>
              <a:rPr lang="zh-CN" altLang="en-US" b="1" dirty="0">
                <a:latin typeface="楷体_GB2312" pitchFamily="49" charset="-122"/>
                <a:ea typeface="楷体_GB2312" pitchFamily="49" charset="-122"/>
              </a:rPr>
              <a:t>替换当前分类汇总</a:t>
            </a:r>
            <a:r>
              <a:rPr lang="zh-CN" altLang="en-US" b="1" dirty="0" smtClean="0">
                <a:latin typeface="楷体_GB2312" pitchFamily="49" charset="-122"/>
                <a:ea typeface="楷体_GB2312" pitchFamily="49" charset="-122"/>
              </a:rPr>
              <a:t>”</a:t>
            </a:r>
            <a:r>
              <a:rPr lang="zh-CN" altLang="en-US" b="1" dirty="0">
                <a:latin typeface="楷体_GB2312" pitchFamily="49" charset="-122"/>
                <a:ea typeface="楷体_GB2312" pitchFamily="49" charset="-122"/>
              </a:rPr>
              <a:t>的</a:t>
            </a:r>
            <a:r>
              <a:rPr lang="zh-CN" altLang="en-US" b="1" dirty="0" smtClean="0">
                <a:latin typeface="楷体_GB2312" pitchFamily="49" charset="-122"/>
                <a:ea typeface="楷体_GB2312" pitchFamily="49" charset="-122"/>
              </a:rPr>
              <a:t>复选框选中</a:t>
            </a:r>
            <a:r>
              <a:rPr lang="zh-CN" altLang="en-US" b="1" dirty="0">
                <a:latin typeface="楷体_GB2312" pitchFamily="49" charset="-122"/>
                <a:ea typeface="楷体_GB2312" pitchFamily="49" charset="-122"/>
              </a:rPr>
              <a:t>状态。</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idx="4294967295"/>
          </p:nvPr>
        </p:nvSpPr>
        <p:spPr>
          <a:xfrm>
            <a:off x="457200" y="657225"/>
            <a:ext cx="4505325" cy="6397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nchorCtr="0">
            <a:spAutoFit/>
          </a:bodyPr>
          <a:lstStyle/>
          <a:p>
            <a:pPr>
              <a:spcBef>
                <a:spcPct val="50000"/>
              </a:spcBef>
            </a:pPr>
            <a:r>
              <a:rPr lang="zh-CN" altLang="en-US" sz="3600" smtClean="0">
                <a:solidFill>
                  <a:schemeClr val="tx1"/>
                </a:solidFill>
                <a:effectLst/>
              </a:rPr>
              <a:t>取消分类汇总：</a:t>
            </a:r>
          </a:p>
        </p:txBody>
      </p:sp>
      <p:graphicFrame>
        <p:nvGraphicFramePr>
          <p:cNvPr id="168965" name="Object 5"/>
          <p:cNvGraphicFramePr>
            <a:graphicFrameLocks noChangeAspect="1"/>
          </p:cNvGraphicFramePr>
          <p:nvPr/>
        </p:nvGraphicFramePr>
        <p:xfrm>
          <a:off x="2895600" y="1828800"/>
          <a:ext cx="4219575" cy="4267200"/>
        </p:xfrm>
        <a:graphic>
          <a:graphicData uri="http://schemas.openxmlformats.org/presentationml/2006/ole">
            <mc:AlternateContent xmlns:mc="http://schemas.openxmlformats.org/markup-compatibility/2006">
              <mc:Choice xmlns:v="urn:schemas-microsoft-com:vml" Requires="v">
                <p:oleObj spid="_x0000_s148555" name="BMP 图象" r:id="rId3" imgW="2542857" imgH="2572109" progId="Paint.Picture">
                  <p:embed/>
                </p:oleObj>
              </mc:Choice>
              <mc:Fallback>
                <p:oleObj name="BMP 图象" r:id="rId3" imgW="2542857" imgH="2572109" progId="Paint.Picture">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828800"/>
                        <a:ext cx="4219575" cy="4267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966" name="Oval 6"/>
          <p:cNvSpPr>
            <a:spLocks noChangeArrowheads="1"/>
          </p:cNvSpPr>
          <p:nvPr/>
        </p:nvSpPr>
        <p:spPr bwMode="auto">
          <a:xfrm>
            <a:off x="2667000" y="5334000"/>
            <a:ext cx="1752600" cy="8382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8" name="AutoShape 7">
            <a:hlinkClick r:id="" action="ppaction://noaction" highlightClick="1"/>
          </p:cNvPr>
          <p:cNvSpPr>
            <a:spLocks noChangeArrowheads="1"/>
          </p:cNvSpPr>
          <p:nvPr/>
        </p:nvSpPr>
        <p:spPr bwMode="auto">
          <a:xfrm>
            <a:off x="7667625" y="6092825"/>
            <a:ext cx="647700" cy="360363"/>
          </a:xfrm>
          <a:prstGeom prst="actionButtonBackPrevious">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2429594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6"/>
                                        </p:tgtEl>
                                        <p:attrNameLst>
                                          <p:attrName>style.visibility</p:attrName>
                                        </p:attrNameLst>
                                      </p:cBhvr>
                                      <p:to>
                                        <p:strVal val="visible"/>
                                      </p:to>
                                    </p:set>
                                    <p:animEffect transition="in" filter="blinds(horizontal)">
                                      <p:cBhvr>
                                        <p:cTn id="7" dur="500"/>
                                        <p:tgtEl>
                                          <p:spTgt spid="16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body" idx="4294967295"/>
          </p:nvPr>
        </p:nvSpPr>
        <p:spPr>
          <a:xfrm>
            <a:off x="685800" y="1149832"/>
            <a:ext cx="7956550" cy="5410200"/>
          </a:xfrm>
        </p:spPr>
        <p:txBody>
          <a:bodyPr>
            <a:normAutofit/>
          </a:bodyPr>
          <a:lstStyle/>
          <a:p>
            <a:pPr eaLnBrk="1" hangingPunct="1">
              <a:defRPr/>
            </a:pPr>
            <a:r>
              <a:rPr lang="zh-CN" altLang="en-US" sz="2800" dirty="0" smtClean="0">
                <a:latin typeface="Times New Roman" pitchFamily="18" charset="0"/>
                <a:ea typeface="宋体" pitchFamily="2" charset="-122"/>
              </a:rPr>
              <a:t>将文本文件的数据导入工作表的操作</a:t>
            </a:r>
          </a:p>
          <a:p>
            <a:pPr lvl="1" eaLnBrk="1" hangingPunct="1">
              <a:defRPr/>
            </a:pPr>
            <a:r>
              <a:rPr lang="zh-CN" altLang="en-US" sz="2400" dirty="0" smtClean="0">
                <a:latin typeface="Times New Roman" pitchFamily="18" charset="0"/>
                <a:ea typeface="宋体" pitchFamily="2" charset="-122"/>
              </a:rPr>
              <a:t>选择需导入数据的工作表</a:t>
            </a:r>
            <a:r>
              <a:rPr lang="zh-CN" altLang="en-US" sz="2400" dirty="0" smtClean="0">
                <a:latin typeface="Times New Roman" pitchFamily="18" charset="0"/>
                <a:ea typeface="宋体" pitchFamily="2" charset="-122"/>
                <a:sym typeface="Symbol"/>
              </a:rPr>
              <a:t>数据选项卡“获取外部数据”组的</a:t>
            </a:r>
            <a:r>
              <a:rPr lang="en-US" altLang="zh-CN" sz="2400" dirty="0" smtClean="0">
                <a:latin typeface="Times New Roman" pitchFamily="18" charset="0"/>
                <a:ea typeface="宋体" pitchFamily="2" charset="-122"/>
                <a:sym typeface="Symbol"/>
              </a:rPr>
              <a:t>[</a:t>
            </a:r>
            <a:r>
              <a:rPr lang="zh-CN" altLang="en-US" sz="2400" dirty="0">
                <a:latin typeface="Times New Roman" pitchFamily="18" charset="0"/>
                <a:ea typeface="宋体" pitchFamily="2" charset="-122"/>
                <a:sym typeface="Symbol"/>
              </a:rPr>
              <a:t>自</a:t>
            </a:r>
            <a:r>
              <a:rPr lang="zh-CN" altLang="en-US" sz="2400" dirty="0" smtClean="0">
                <a:latin typeface="Times New Roman" pitchFamily="18" charset="0"/>
                <a:ea typeface="宋体" pitchFamily="2" charset="-122"/>
                <a:sym typeface="Symbol"/>
              </a:rPr>
              <a:t>文本</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输入导入文件名→单击</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导入</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依“向导”提示逐步操作单击</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完成</a:t>
            </a:r>
            <a:r>
              <a:rPr lang="en-US" altLang="zh-CN" sz="2400" dirty="0" smtClean="0">
                <a:latin typeface="Times New Roman" pitchFamily="18" charset="0"/>
                <a:ea typeface="宋体" pitchFamily="2" charset="-122"/>
                <a:sym typeface="Symbol"/>
              </a:rPr>
              <a:t>]</a:t>
            </a:r>
            <a:endParaRPr lang="zh-CN" altLang="en-US" sz="2400" dirty="0" smtClean="0">
              <a:latin typeface="Times New Roman" pitchFamily="18" charset="0"/>
              <a:ea typeface="宋体" pitchFamily="2" charset="-122"/>
              <a:sym typeface="Symbol"/>
            </a:endParaRPr>
          </a:p>
          <a:p>
            <a:pPr eaLnBrk="1" hangingPunct="1">
              <a:defRPr/>
            </a:pPr>
            <a:r>
              <a:rPr lang="zh-CN" altLang="en-US" sz="2800" dirty="0" smtClean="0">
                <a:latin typeface="Times New Roman" pitchFamily="18" charset="0"/>
                <a:ea typeface="宋体" pitchFamily="2" charset="-122"/>
              </a:rPr>
              <a:t>更新数据</a:t>
            </a:r>
            <a:endParaRPr lang="en-US" altLang="zh-CN" sz="2800" dirty="0" smtClean="0">
              <a:latin typeface="Times New Roman" pitchFamily="18" charset="0"/>
              <a:ea typeface="宋体" pitchFamily="2" charset="-122"/>
            </a:endParaRPr>
          </a:p>
          <a:p>
            <a:pPr lvl="1" eaLnBrk="1" hangingPunct="1">
              <a:defRPr/>
            </a:pPr>
            <a:r>
              <a:rPr lang="zh-CN" altLang="en-US" sz="2400" dirty="0" smtClean="0">
                <a:latin typeface="Times New Roman" pitchFamily="18" charset="0"/>
                <a:ea typeface="宋体" pitchFamily="2" charset="-122"/>
                <a:sym typeface="Symbol"/>
              </a:rPr>
              <a:t>数据选项卡“连接”组的</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全部刷新</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从下拉菜单选择“全部刷新”或“刷新”</a:t>
            </a:r>
            <a:endParaRPr lang="zh-CN" altLang="en-US" sz="2400" dirty="0" smtClean="0">
              <a:latin typeface="Times New Roman" pitchFamily="18" charset="0"/>
              <a:ea typeface="宋体" pitchFamily="2" charset="-122"/>
            </a:endParaRPr>
          </a:p>
          <a:p>
            <a:pPr eaLnBrk="1" hangingPunct="1">
              <a:defRPr/>
            </a:pPr>
            <a:r>
              <a:rPr lang="zh-CN" altLang="en-US" sz="2800" dirty="0" smtClean="0">
                <a:latin typeface="Times New Roman" pitchFamily="18" charset="0"/>
                <a:ea typeface="宋体" pitchFamily="2" charset="-122"/>
              </a:rPr>
              <a:t>将</a:t>
            </a:r>
            <a:r>
              <a:rPr lang="en-US" altLang="zh-CN" sz="2800" dirty="0" smtClean="0">
                <a:latin typeface="Times New Roman" pitchFamily="18" charset="0"/>
                <a:ea typeface="宋体" pitchFamily="2" charset="-122"/>
              </a:rPr>
              <a:t>Excel</a:t>
            </a:r>
            <a:r>
              <a:rPr lang="zh-CN" altLang="en-US" sz="2800" dirty="0" smtClean="0">
                <a:latin typeface="Times New Roman" pitchFamily="18" charset="0"/>
                <a:ea typeface="宋体" pitchFamily="2" charset="-122"/>
              </a:rPr>
              <a:t>文件</a:t>
            </a:r>
            <a:r>
              <a:rPr lang="zh-CN" altLang="en-US" sz="2800" dirty="0">
                <a:latin typeface="Times New Roman" pitchFamily="18" charset="0"/>
                <a:ea typeface="宋体" pitchFamily="2" charset="-122"/>
              </a:rPr>
              <a:t>的数据导入工作表的</a:t>
            </a:r>
            <a:r>
              <a:rPr lang="zh-CN" altLang="en-US" sz="2800" dirty="0" smtClean="0">
                <a:latin typeface="Times New Roman" pitchFamily="18" charset="0"/>
                <a:ea typeface="宋体" pitchFamily="2" charset="-122"/>
              </a:rPr>
              <a:t>操作</a:t>
            </a:r>
            <a:endParaRPr lang="en-US" altLang="zh-CN" sz="2800" dirty="0" smtClean="0">
              <a:latin typeface="Times New Roman" pitchFamily="18" charset="0"/>
              <a:ea typeface="宋体" pitchFamily="2" charset="-122"/>
            </a:endParaRPr>
          </a:p>
          <a:p>
            <a:pPr lvl="1" eaLnBrk="1" hangingPunct="1">
              <a:defRPr/>
            </a:pPr>
            <a:r>
              <a:rPr lang="zh-CN" altLang="en-US" sz="2400" dirty="0" smtClean="0">
                <a:latin typeface="Times New Roman" pitchFamily="18" charset="0"/>
                <a:ea typeface="宋体" pitchFamily="2" charset="-122"/>
              </a:rPr>
              <a:t>选择需导入数据的工作表</a:t>
            </a:r>
            <a:r>
              <a:rPr lang="zh-CN" altLang="en-US" sz="2400" dirty="0" smtClean="0">
                <a:latin typeface="Times New Roman" pitchFamily="18" charset="0"/>
                <a:ea typeface="宋体" pitchFamily="2" charset="-122"/>
                <a:sym typeface="Symbol"/>
              </a:rPr>
              <a:t>数据选项卡“获取外部数据”组的</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现有连接</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在“现有连接”对话框内单击</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浏览更多</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输入导入文件名→单击</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导入</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依“向导”提示逐步操作单击</a:t>
            </a:r>
            <a:r>
              <a:rPr lang="en-US" altLang="zh-CN" sz="2400" dirty="0" smtClean="0">
                <a:latin typeface="Times New Roman" pitchFamily="18" charset="0"/>
                <a:ea typeface="宋体" pitchFamily="2" charset="-122"/>
                <a:sym typeface="Symbol"/>
              </a:rPr>
              <a:t>[</a:t>
            </a:r>
            <a:r>
              <a:rPr lang="zh-CN" altLang="en-US" sz="2400" dirty="0" smtClean="0">
                <a:latin typeface="Times New Roman" pitchFamily="18" charset="0"/>
                <a:ea typeface="宋体" pitchFamily="2" charset="-122"/>
                <a:sym typeface="Symbol"/>
              </a:rPr>
              <a:t>完成</a:t>
            </a:r>
            <a:r>
              <a:rPr lang="en-US" altLang="zh-CN" sz="2400" dirty="0" smtClean="0">
                <a:latin typeface="Times New Roman" pitchFamily="18" charset="0"/>
                <a:ea typeface="宋体" pitchFamily="2" charset="-122"/>
                <a:sym typeface="Symbol"/>
              </a:rPr>
              <a:t>]</a:t>
            </a:r>
            <a:endParaRPr lang="en-US" altLang="zh-CN" sz="2400" dirty="0" smtClean="0">
              <a:latin typeface="Times New Roman" pitchFamily="18" charset="0"/>
              <a:ea typeface="宋体" pitchFamily="2" charset="-122"/>
            </a:endParaRPr>
          </a:p>
        </p:txBody>
      </p:sp>
      <p:sp>
        <p:nvSpPr>
          <p:cNvPr id="52227" name="AutoShape 15">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
        <p:nvSpPr>
          <p:cNvPr id="52228" name="AutoShape 17">
            <a:hlinkClick r:id="rId4" action="ppaction://hlinksldjump" highlightClick="1"/>
          </p:cNvPr>
          <p:cNvSpPr>
            <a:spLocks noChangeArrowheads="1"/>
          </p:cNvSpPr>
          <p:nvPr/>
        </p:nvSpPr>
        <p:spPr bwMode="auto">
          <a:xfrm>
            <a:off x="6819900" y="6261100"/>
            <a:ext cx="609600" cy="596900"/>
          </a:xfrm>
          <a:prstGeom prst="actionButtonReturn">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400" b="1"/>
              <a:t>案例</a:t>
            </a:r>
            <a:r>
              <a:rPr lang="en-US" altLang="zh-CN" sz="1400" b="1"/>
              <a:t>1</a:t>
            </a:r>
          </a:p>
        </p:txBody>
      </p:sp>
      <p:sp>
        <p:nvSpPr>
          <p:cNvPr id="5" name="Rectangle 3"/>
          <p:cNvSpPr txBox="1">
            <a:spLocks noChangeArrowheads="1"/>
          </p:cNvSpPr>
          <p:nvPr/>
        </p:nvSpPr>
        <p:spPr bwMode="auto">
          <a:xfrm>
            <a:off x="228600" y="476250"/>
            <a:ext cx="880745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mj-ea"/>
                <a:cs typeface="+mj-cs"/>
              </a:defRPr>
            </a:lvl1pPr>
            <a:lvl2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2pPr>
            <a:lvl3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3pPr>
            <a:lvl4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4pPr>
            <a:lvl5pPr algn="ctr" rtl="0" eaLnBrk="0" fontAlgn="base" hangingPunct="0">
              <a:spcBef>
                <a:spcPct val="0"/>
              </a:spcBef>
              <a:spcAft>
                <a:spcPct val="0"/>
              </a:spcAft>
              <a:defRPr kumimoji="1" sz="4400" b="1">
                <a:solidFill>
                  <a:srgbClr val="660033"/>
                </a:solidFill>
                <a:effectLst>
                  <a:outerShdw blurRad="38100" dist="38100" dir="2700000" algn="tl">
                    <a:srgbClr val="C0C0C0"/>
                  </a:outerShdw>
                </a:effectLst>
                <a:latin typeface="Arial" charset="0"/>
                <a:ea typeface="宋体" pitchFamily="2" charset="-122"/>
              </a:defRPr>
            </a:lvl5pPr>
            <a:lvl6pPr marL="4572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400" b="1">
                <a:solidFill>
                  <a:srgbClr val="660033"/>
                </a:solidFill>
                <a:effectLst>
                  <a:outerShdw blurRad="38100" dist="38100" dir="2700000" algn="tl">
                    <a:srgbClr val="C0C0C0"/>
                  </a:outerShdw>
                </a:effectLst>
                <a:latin typeface="Times New Roman" pitchFamily="18" charset="0"/>
                <a:ea typeface="宋体" pitchFamily="2" charset="-122"/>
              </a:defRPr>
            </a:lvl9pPr>
          </a:lstStyle>
          <a:p>
            <a:pPr eaLnBrk="1" hangingPunct="1">
              <a:defRPr/>
            </a:pPr>
            <a:r>
              <a:rPr lang="zh-CN" altLang="en-US" sz="3600" i="1" dirty="0" smtClean="0">
                <a:ea typeface="宋体" pitchFamily="2" charset="-122"/>
              </a:rPr>
              <a:t>获取外部数据</a:t>
            </a:r>
            <a:endParaRPr lang="zh-CN" altLang="en-US" sz="2000" i="1" dirty="0" smtClean="0">
              <a:ea typeface="宋体" pitchFamily="2" charset="-122"/>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660400" y="304800"/>
            <a:ext cx="7772400" cy="609600"/>
          </a:xfrm>
        </p:spPr>
        <p:txBody>
          <a:bodyPr/>
          <a:lstStyle/>
          <a:p>
            <a:pPr eaLnBrk="1" hangingPunct="1">
              <a:defRPr/>
            </a:pPr>
            <a:r>
              <a:rPr lang="zh-CN" altLang="en-US" sz="3600" i="1" dirty="0" smtClean="0">
                <a:ea typeface="宋体" pitchFamily="2" charset="-122"/>
              </a:rPr>
              <a:t>  数据透视表（</a:t>
            </a:r>
            <a:r>
              <a:rPr lang="en-US" altLang="zh-CN" sz="3600" i="1" dirty="0" smtClean="0">
                <a:ea typeface="宋体" pitchFamily="2" charset="-122"/>
              </a:rPr>
              <a:t>PivotTable)139-141</a:t>
            </a:r>
          </a:p>
        </p:txBody>
      </p:sp>
      <p:sp>
        <p:nvSpPr>
          <p:cNvPr id="53251" name="Rectangle 84"/>
          <p:cNvSpPr>
            <a:spLocks noGrp="1" noChangeArrowheads="1"/>
          </p:cNvSpPr>
          <p:nvPr>
            <p:ph type="body" idx="4294967295"/>
          </p:nvPr>
        </p:nvSpPr>
        <p:spPr>
          <a:xfrm>
            <a:off x="676418" y="1190813"/>
            <a:ext cx="7772400" cy="4419600"/>
          </a:xfrm>
        </p:spPr>
        <p:txBody>
          <a:bodyPr/>
          <a:lstStyle/>
          <a:p>
            <a:pPr eaLnBrk="1" hangingPunct="1"/>
            <a:r>
              <a:rPr lang="zh-CN" altLang="en-US" dirty="0" smtClean="0">
                <a:latin typeface="Times New Roman" pitchFamily="18" charset="0"/>
                <a:ea typeface="宋体" pitchFamily="2" charset="-122"/>
              </a:rPr>
              <a:t>问题</a:t>
            </a:r>
          </a:p>
          <a:p>
            <a:pPr lvl="1" eaLnBrk="1" hangingPunct="1"/>
            <a:r>
              <a:rPr lang="zh-CN" altLang="en-US" dirty="0" smtClean="0">
                <a:latin typeface="Times New Roman" pitchFamily="18" charset="0"/>
                <a:ea typeface="宋体" pitchFamily="2" charset="-122"/>
              </a:rPr>
              <a:t>分析</a:t>
            </a:r>
            <a:r>
              <a:rPr lang="zh-CN" altLang="en-US" dirty="0">
                <a:latin typeface="Times New Roman" pitchFamily="18" charset="0"/>
                <a:ea typeface="宋体" pitchFamily="2" charset="-122"/>
              </a:rPr>
              <a:t>不同</a:t>
            </a:r>
            <a:r>
              <a:rPr lang="zh-CN" altLang="en-US" dirty="0" smtClean="0">
                <a:latin typeface="Times New Roman" pitchFamily="18" charset="0"/>
                <a:ea typeface="宋体" pitchFamily="2" charset="-122"/>
              </a:rPr>
              <a:t>职业各性别</a:t>
            </a:r>
            <a:r>
              <a:rPr lang="en-US" altLang="zh-CN" dirty="0" smtClean="0">
                <a:latin typeface="Times New Roman" pitchFamily="18" charset="0"/>
                <a:ea typeface="宋体" pitchFamily="2" charset="-122"/>
              </a:rPr>
              <a:t>BMI</a:t>
            </a:r>
            <a:r>
              <a:rPr lang="zh-CN" altLang="en-US" dirty="0">
                <a:latin typeface="Times New Roman" pitchFamily="18" charset="0"/>
                <a:ea typeface="宋体" pitchFamily="2" charset="-122"/>
              </a:rPr>
              <a:t>的平均值</a:t>
            </a:r>
          </a:p>
          <a:p>
            <a:pPr lvl="2" eaLnBrk="1" hangingPunct="1"/>
            <a:r>
              <a:rPr lang="zh-CN" altLang="en-US" sz="2600" dirty="0">
                <a:latin typeface="Times New Roman" pitchFamily="18" charset="0"/>
                <a:ea typeface="宋体" pitchFamily="2" charset="-122"/>
              </a:rPr>
              <a:t>用函数计算？</a:t>
            </a:r>
          </a:p>
          <a:p>
            <a:pPr lvl="2" eaLnBrk="1" hangingPunct="1"/>
            <a:r>
              <a:rPr lang="zh-CN" altLang="en-US" sz="2600" dirty="0" smtClean="0">
                <a:latin typeface="Times New Roman" pitchFamily="18" charset="0"/>
                <a:ea typeface="宋体" pitchFamily="2" charset="-122"/>
              </a:rPr>
              <a:t>数据透视</a:t>
            </a:r>
          </a:p>
        </p:txBody>
      </p:sp>
      <p:pic>
        <p:nvPicPr>
          <p:cNvPr id="15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85" y="3289110"/>
            <a:ext cx="8710817" cy="281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441325" y="379413"/>
            <a:ext cx="8283575" cy="5795962"/>
          </a:xfrm>
        </p:spPr>
        <p:txBody>
          <a:bodyPr/>
          <a:lstStyle/>
          <a:p>
            <a:pPr eaLnBrk="1" hangingPunct="1">
              <a:buFont typeface="Wingdings" pitchFamily="2" charset="2"/>
              <a:buNone/>
            </a:pPr>
            <a:r>
              <a:rPr lang="en-US" altLang="zh-CN" sz="2800" smtClean="0">
                <a:solidFill>
                  <a:schemeClr val="accent2"/>
                </a:solidFill>
                <a:latin typeface="Times New Roman" pitchFamily="18" charset="0"/>
                <a:ea typeface="宋体" pitchFamily="2" charset="-122"/>
              </a:rPr>
              <a:t>1.</a:t>
            </a:r>
            <a:r>
              <a:rPr lang="zh-CN" altLang="en-US" sz="2800" smtClean="0">
                <a:solidFill>
                  <a:schemeClr val="accent2"/>
                </a:solidFill>
                <a:latin typeface="Times New Roman" pitchFamily="18" charset="0"/>
                <a:ea typeface="宋体" pitchFamily="2" charset="-122"/>
              </a:rPr>
              <a:t>数据透视表的作用</a:t>
            </a:r>
          </a:p>
          <a:p>
            <a:pPr lvl="1" eaLnBrk="1" hangingPunct="1"/>
            <a:r>
              <a:rPr lang="zh-CN" altLang="en-US" sz="2000" smtClean="0">
                <a:latin typeface="Times New Roman" pitchFamily="18" charset="0"/>
                <a:ea typeface="宋体" pitchFamily="2" charset="-122"/>
              </a:rPr>
              <a:t> </a:t>
            </a:r>
            <a:r>
              <a:rPr lang="zh-CN" altLang="en-US" sz="2400" smtClean="0">
                <a:latin typeface="Times New Roman" pitchFamily="18" charset="0"/>
                <a:ea typeface="宋体" pitchFamily="2" charset="-122"/>
              </a:rPr>
              <a:t>从列表中提取数据，统计、分类汇总</a:t>
            </a:r>
            <a:endParaRPr lang="en-US" altLang="zh-CN" sz="2400" smtClean="0">
              <a:latin typeface="Times New Roman" pitchFamily="18" charset="0"/>
              <a:ea typeface="宋体" pitchFamily="2" charset="-122"/>
            </a:endParaRPr>
          </a:p>
          <a:p>
            <a:pPr lvl="1" eaLnBrk="1" hangingPunct="1"/>
            <a:r>
              <a:rPr lang="zh-CN" altLang="en-US" sz="2400" smtClean="0">
                <a:latin typeface="Times New Roman" pitchFamily="18" charset="0"/>
                <a:ea typeface="宋体" pitchFamily="2" charset="-122"/>
              </a:rPr>
              <a:t>重新建立交叉列表的交互表格。</a:t>
            </a:r>
          </a:p>
          <a:p>
            <a:pPr eaLnBrk="1" hangingPunct="1">
              <a:buFont typeface="Wingdings" pitchFamily="2" charset="2"/>
              <a:buNone/>
            </a:pPr>
            <a:r>
              <a:rPr lang="en-US" altLang="zh-CN" sz="2800" smtClean="0">
                <a:solidFill>
                  <a:schemeClr val="accent2"/>
                </a:solidFill>
                <a:latin typeface="Times New Roman" pitchFamily="18" charset="0"/>
                <a:ea typeface="宋体" pitchFamily="2" charset="-122"/>
              </a:rPr>
              <a:t>2.</a:t>
            </a:r>
            <a:r>
              <a:rPr lang="zh-CN" altLang="en-US" sz="2800" smtClean="0">
                <a:solidFill>
                  <a:schemeClr val="accent2"/>
                </a:solidFill>
                <a:latin typeface="Times New Roman" pitchFamily="18" charset="0"/>
                <a:ea typeface="宋体" pitchFamily="2" charset="-122"/>
              </a:rPr>
              <a:t>数据透视表的创建</a:t>
            </a:r>
          </a:p>
          <a:p>
            <a:pPr eaLnBrk="1" hangingPunct="1"/>
            <a:endParaRPr lang="zh-CN" altLang="en-US" sz="2400" smtClean="0">
              <a:latin typeface="Times New Roman" pitchFamily="18" charset="0"/>
              <a:ea typeface="宋体" pitchFamily="2" charset="-122"/>
            </a:endParaRPr>
          </a:p>
          <a:p>
            <a:pPr eaLnBrk="1" hangingPunct="1"/>
            <a:endParaRPr lang="zh-CN" altLang="en-US" sz="2400" smtClean="0">
              <a:latin typeface="Times New Roman" pitchFamily="18" charset="0"/>
              <a:ea typeface="宋体" pitchFamily="2" charset="-122"/>
            </a:endParaRPr>
          </a:p>
          <a:p>
            <a:pPr eaLnBrk="1" hangingPunct="1"/>
            <a:endParaRPr lang="zh-CN" altLang="en-US" sz="2400" smtClean="0">
              <a:latin typeface="Times New Roman" pitchFamily="18" charset="0"/>
              <a:ea typeface="宋体" pitchFamily="2" charset="-122"/>
            </a:endParaRPr>
          </a:p>
          <a:p>
            <a:pPr eaLnBrk="1" hangingPunct="1">
              <a:buFont typeface="Wingdings" pitchFamily="2" charset="2"/>
              <a:buNone/>
            </a:pPr>
            <a:r>
              <a:rPr lang="en-US" altLang="zh-CN" sz="2800" smtClean="0">
                <a:solidFill>
                  <a:schemeClr val="accent2"/>
                </a:solidFill>
                <a:latin typeface="Times New Roman" pitchFamily="18" charset="0"/>
                <a:ea typeface="宋体" pitchFamily="2" charset="-122"/>
              </a:rPr>
              <a:t>3.</a:t>
            </a:r>
            <a:r>
              <a:rPr lang="zh-CN" altLang="en-US" sz="2800" smtClean="0">
                <a:solidFill>
                  <a:schemeClr val="accent2"/>
                </a:solidFill>
                <a:latin typeface="Times New Roman" pitchFamily="18" charset="0"/>
                <a:ea typeface="宋体" pitchFamily="2" charset="-122"/>
              </a:rPr>
              <a:t>数据透视表编辑与应用</a:t>
            </a:r>
            <a:endParaRPr lang="en-US" altLang="zh-CN" sz="2800" smtClean="0">
              <a:solidFill>
                <a:schemeClr val="accent2"/>
              </a:solidFill>
              <a:latin typeface="Times New Roman" pitchFamily="18" charset="0"/>
              <a:ea typeface="宋体" pitchFamily="2" charset="-122"/>
            </a:endParaRPr>
          </a:p>
          <a:p>
            <a:pPr lvl="1" eaLnBrk="1" hangingPunct="1"/>
            <a:r>
              <a:rPr lang="zh-CN" altLang="en-US" sz="2400" smtClean="0">
                <a:latin typeface="Times New Roman" pitchFamily="18" charset="0"/>
                <a:ea typeface="宋体" pitchFamily="2" charset="-122"/>
              </a:rPr>
              <a:t>布局设置</a:t>
            </a:r>
            <a:endParaRPr lang="en-US" altLang="zh-CN" sz="2400" smtClean="0">
              <a:latin typeface="Times New Roman" pitchFamily="18" charset="0"/>
              <a:ea typeface="宋体" pitchFamily="2" charset="-122"/>
            </a:endParaRPr>
          </a:p>
          <a:p>
            <a:pPr lvl="1" eaLnBrk="1" hangingPunct="1"/>
            <a:r>
              <a:rPr lang="zh-CN" altLang="en-US" sz="2400" smtClean="0">
                <a:latin typeface="Times New Roman" pitchFamily="18" charset="0"/>
                <a:ea typeface="宋体" pitchFamily="2" charset="-122"/>
              </a:rPr>
              <a:t>汇总方式、数字格式</a:t>
            </a:r>
            <a:endParaRPr lang="en-US" altLang="zh-CN" sz="2400" smtClean="0">
              <a:latin typeface="Times New Roman" pitchFamily="18" charset="0"/>
              <a:ea typeface="宋体" pitchFamily="2" charset="-122"/>
            </a:endParaRPr>
          </a:p>
          <a:p>
            <a:pPr lvl="1" eaLnBrk="1" hangingPunct="1"/>
            <a:r>
              <a:rPr lang="zh-CN" altLang="en-US" sz="2400" smtClean="0">
                <a:latin typeface="Times New Roman" pitchFamily="18" charset="0"/>
                <a:ea typeface="宋体" pitchFamily="2" charset="-122"/>
              </a:rPr>
              <a:t>移动位置</a:t>
            </a:r>
            <a:endParaRPr lang="en-US" altLang="zh-CN" sz="2400" smtClean="0">
              <a:latin typeface="Times New Roman" pitchFamily="18" charset="0"/>
              <a:ea typeface="宋体" pitchFamily="2" charset="-122"/>
            </a:endParaRPr>
          </a:p>
          <a:p>
            <a:pPr lvl="1" eaLnBrk="1" hangingPunct="1"/>
            <a:r>
              <a:rPr lang="zh-CN" altLang="en-US" sz="2400" smtClean="0">
                <a:latin typeface="Times New Roman" pitchFamily="18" charset="0"/>
                <a:ea typeface="宋体" pitchFamily="2" charset="-122"/>
              </a:rPr>
              <a:t>修改透视表样式</a:t>
            </a:r>
            <a:endParaRPr lang="en-US" altLang="zh-CN" sz="2400" smtClean="0">
              <a:latin typeface="Times New Roman" pitchFamily="18" charset="0"/>
              <a:ea typeface="宋体" pitchFamily="2" charset="-122"/>
            </a:endParaRPr>
          </a:p>
          <a:p>
            <a:pPr lvl="1" eaLnBrk="1" hangingPunct="1"/>
            <a:endParaRPr lang="zh-CN" altLang="en-US" sz="2400" smtClean="0">
              <a:latin typeface="Times New Roman" pitchFamily="18" charset="0"/>
              <a:ea typeface="宋体" pitchFamily="2" charset="-122"/>
            </a:endParaRPr>
          </a:p>
        </p:txBody>
      </p:sp>
      <p:grpSp>
        <p:nvGrpSpPr>
          <p:cNvPr id="2" name="Group 21"/>
          <p:cNvGrpSpPr>
            <a:grpSpLocks/>
          </p:cNvGrpSpPr>
          <p:nvPr/>
        </p:nvGrpSpPr>
        <p:grpSpPr bwMode="auto">
          <a:xfrm>
            <a:off x="277813" y="2257425"/>
            <a:ext cx="8747125" cy="1344613"/>
            <a:chOff x="48" y="1946"/>
            <a:chExt cx="5510" cy="847"/>
          </a:xfrm>
        </p:grpSpPr>
        <p:sp>
          <p:nvSpPr>
            <p:cNvPr id="54282" name="Text Box 22"/>
            <p:cNvSpPr txBox="1">
              <a:spLocks noChangeArrowheads="1"/>
            </p:cNvSpPr>
            <p:nvPr/>
          </p:nvSpPr>
          <p:spPr bwMode="auto">
            <a:xfrm>
              <a:off x="48" y="2016"/>
              <a:ext cx="536"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200" tIns="3600" rIns="7200"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95000"/>
                </a:lnSpc>
              </a:pPr>
              <a:r>
                <a:rPr lang="zh-CN" altLang="en-US" sz="2000" b="1">
                  <a:latin typeface="Book Antiqua" pitchFamily="18" charset="0"/>
                </a:rPr>
                <a:t>单击</a:t>
              </a:r>
            </a:p>
            <a:p>
              <a:pPr>
                <a:lnSpc>
                  <a:spcPct val="95000"/>
                </a:lnSpc>
              </a:pPr>
              <a:r>
                <a:rPr lang="zh-CN" altLang="en-US" sz="2000" b="1">
                  <a:latin typeface="Book Antiqua" pitchFamily="18" charset="0"/>
                </a:rPr>
                <a:t>数据源任一单元格</a:t>
              </a:r>
            </a:p>
          </p:txBody>
        </p:sp>
        <p:sp>
          <p:nvSpPr>
            <p:cNvPr id="54283" name="Text Box 23"/>
            <p:cNvSpPr txBox="1">
              <a:spLocks noChangeArrowheads="1"/>
            </p:cNvSpPr>
            <p:nvPr/>
          </p:nvSpPr>
          <p:spPr bwMode="auto">
            <a:xfrm>
              <a:off x="806" y="1946"/>
              <a:ext cx="1573"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000" b="1">
                  <a:latin typeface="Book Antiqua" pitchFamily="18" charset="0"/>
                </a:rPr>
                <a:t>插入选项卡“表格”组</a:t>
              </a:r>
              <a:r>
                <a:rPr lang="en-US" altLang="zh-CN" sz="2000" b="1">
                  <a:latin typeface="Book Antiqua" pitchFamily="18" charset="0"/>
                </a:rPr>
                <a:t>[</a:t>
              </a:r>
              <a:r>
                <a:rPr lang="zh-CN" altLang="en-US" sz="2000" b="1">
                  <a:latin typeface="Book Antiqua" pitchFamily="18" charset="0"/>
                </a:rPr>
                <a:t>数据透视表</a:t>
              </a:r>
              <a:r>
                <a:rPr lang="en-US" altLang="zh-CN" sz="2000" b="1">
                  <a:latin typeface="Book Antiqua" pitchFamily="18" charset="0"/>
                </a:rPr>
                <a:t>]</a:t>
              </a:r>
              <a:r>
                <a:rPr lang="zh-CN" altLang="en-US" sz="2000" b="1">
                  <a:latin typeface="Book Antiqua" pitchFamily="18" charset="0"/>
                </a:rPr>
                <a:t>→从下拉菜单选择“数据透视表”</a:t>
              </a:r>
            </a:p>
          </p:txBody>
        </p:sp>
        <p:sp>
          <p:nvSpPr>
            <p:cNvPr id="54284" name="Text Box 25"/>
            <p:cNvSpPr txBox="1">
              <a:spLocks noChangeArrowheads="1"/>
            </p:cNvSpPr>
            <p:nvPr/>
          </p:nvSpPr>
          <p:spPr bwMode="auto">
            <a:xfrm>
              <a:off x="2472" y="1946"/>
              <a:ext cx="112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spcBef>
                  <a:spcPct val="50000"/>
                </a:spcBef>
              </a:pPr>
              <a:r>
                <a:rPr lang="zh-CN" altLang="en-US" sz="2000" b="1">
                  <a:latin typeface="Book Antiqua" pitchFamily="18" charset="0"/>
                </a:rPr>
                <a:t>在“创建数据透视表”对话框确定数据透视表显示位置</a:t>
              </a:r>
            </a:p>
          </p:txBody>
        </p:sp>
        <p:sp>
          <p:nvSpPr>
            <p:cNvPr id="54285" name="Text Box 26"/>
            <p:cNvSpPr txBox="1">
              <a:spLocks noChangeArrowheads="1"/>
            </p:cNvSpPr>
            <p:nvPr/>
          </p:nvSpPr>
          <p:spPr bwMode="auto">
            <a:xfrm>
              <a:off x="3771" y="1969"/>
              <a:ext cx="1787" cy="824"/>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77874" tIns="38254" rIns="77874" bIns="38254">
              <a:spAutoFit/>
            </a:bodyPr>
            <a:lstStyle>
              <a:lvl1pPr marL="88900" indent="-12700" defTabSz="787400" eaLnBrk="0" hangingPunct="0">
                <a:defRPr kumimoji="1" sz="2400">
                  <a:solidFill>
                    <a:schemeClr val="tx1"/>
                  </a:solidFill>
                  <a:latin typeface="Times New Roman" pitchFamily="18" charset="0"/>
                  <a:ea typeface="宋体" pitchFamily="2" charset="-122"/>
                </a:defRPr>
              </a:lvl1pPr>
              <a:lvl2pPr marL="742950" indent="-285750" defTabSz="787400" eaLnBrk="0" hangingPunct="0">
                <a:defRPr kumimoji="1" sz="2400">
                  <a:solidFill>
                    <a:schemeClr val="tx1"/>
                  </a:solidFill>
                  <a:latin typeface="Times New Roman" pitchFamily="18" charset="0"/>
                  <a:ea typeface="宋体" pitchFamily="2" charset="-122"/>
                </a:defRPr>
              </a:lvl2pPr>
              <a:lvl3pPr marL="1143000" indent="-228600" defTabSz="787400" eaLnBrk="0" hangingPunct="0">
                <a:defRPr kumimoji="1" sz="2400">
                  <a:solidFill>
                    <a:schemeClr val="tx1"/>
                  </a:solidFill>
                  <a:latin typeface="Times New Roman" pitchFamily="18" charset="0"/>
                  <a:ea typeface="宋体" pitchFamily="2" charset="-122"/>
                </a:defRPr>
              </a:lvl3pPr>
              <a:lvl4pPr marL="1600200" indent="-228600" defTabSz="787400" eaLnBrk="0" hangingPunct="0">
                <a:defRPr kumimoji="1" sz="2400">
                  <a:solidFill>
                    <a:schemeClr val="tx1"/>
                  </a:solidFill>
                  <a:latin typeface="Times New Roman" pitchFamily="18" charset="0"/>
                  <a:ea typeface="宋体" pitchFamily="2" charset="-122"/>
                </a:defRPr>
              </a:lvl4pPr>
              <a:lvl5pPr marL="2057400" indent="-228600" defTabSz="787400" eaLnBrk="0" hangingPunct="0">
                <a:defRPr kumimoji="1" sz="2400">
                  <a:solidFill>
                    <a:schemeClr val="tx1"/>
                  </a:solidFill>
                  <a:latin typeface="Times New Roman" pitchFamily="18" charset="0"/>
                  <a:ea typeface="宋体" pitchFamily="2" charset="-122"/>
                </a:defRPr>
              </a:lvl5pPr>
              <a:lvl6pPr marL="25146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algn="ctr" defTabSz="7874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l"/>
              <a:r>
                <a:rPr lang="en-US" altLang="zh-CN" sz="2000" b="1">
                  <a:latin typeface="Book Antiqua" pitchFamily="18" charset="0"/>
                </a:rPr>
                <a:t> </a:t>
              </a:r>
              <a:r>
                <a:rPr lang="zh-CN" altLang="en-US" sz="2000" b="1">
                  <a:latin typeface="Book Antiqua" pitchFamily="18" charset="0"/>
                </a:rPr>
                <a:t>通过</a:t>
              </a:r>
              <a:r>
                <a:rPr lang="en-US" altLang="zh-CN" sz="2000" b="1">
                  <a:latin typeface="Book Antiqua" pitchFamily="18" charset="0"/>
                </a:rPr>
                <a:t> </a:t>
              </a:r>
              <a:r>
                <a:rPr lang="zh-CN" altLang="en-US" sz="2000" b="1">
                  <a:latin typeface="Book Antiqua" pitchFamily="18" charset="0"/>
                </a:rPr>
                <a:t>“数据透视表字段列表”任务窗格设置布局（列字段、行字段、数据项、页字段）</a:t>
              </a:r>
            </a:p>
          </p:txBody>
        </p:sp>
        <p:sp>
          <p:nvSpPr>
            <p:cNvPr id="54286" name="Line 27"/>
            <p:cNvSpPr>
              <a:spLocks noChangeShapeType="1"/>
            </p:cNvSpPr>
            <p:nvPr/>
          </p:nvSpPr>
          <p:spPr bwMode="auto">
            <a:xfrm>
              <a:off x="584" y="2425"/>
              <a:ext cx="22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4287" name="Line 28"/>
            <p:cNvSpPr>
              <a:spLocks noChangeShapeType="1"/>
            </p:cNvSpPr>
            <p:nvPr/>
          </p:nvSpPr>
          <p:spPr bwMode="auto">
            <a:xfrm flipV="1">
              <a:off x="2327" y="2267"/>
              <a:ext cx="171" cy="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zh-CN" altLang="en-US"/>
            </a:p>
          </p:txBody>
        </p:sp>
        <p:sp>
          <p:nvSpPr>
            <p:cNvPr id="54288" name="Line 31"/>
            <p:cNvSpPr>
              <a:spLocks noChangeShapeType="1"/>
            </p:cNvSpPr>
            <p:nvPr/>
          </p:nvSpPr>
          <p:spPr bwMode="auto">
            <a:xfrm>
              <a:off x="3544" y="2269"/>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55300" name="Picture 38" descr="3-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775" y="247650"/>
            <a:ext cx="26574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3163" y="4141788"/>
            <a:ext cx="5359400"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p:cNvGrpSpPr>
            <a:grpSpLocks/>
          </p:cNvGrpSpPr>
          <p:nvPr/>
        </p:nvGrpSpPr>
        <p:grpSpPr bwMode="auto">
          <a:xfrm>
            <a:off x="3978275" y="1592263"/>
            <a:ext cx="2476500" cy="2173287"/>
            <a:chOff x="3978276" y="1592132"/>
            <a:chExt cx="2476499" cy="2173044"/>
          </a:xfrm>
        </p:grpSpPr>
        <p:sp>
          <p:nvSpPr>
            <p:cNvPr id="54280" name="椭圆 2"/>
            <p:cNvSpPr>
              <a:spLocks noChangeArrowheads="1"/>
            </p:cNvSpPr>
            <p:nvPr/>
          </p:nvSpPr>
          <p:spPr bwMode="auto">
            <a:xfrm>
              <a:off x="3978276" y="2022475"/>
              <a:ext cx="2029618" cy="1742701"/>
            </a:xfrm>
            <a:prstGeom prst="ellipse">
              <a:avLst/>
            </a:prstGeom>
            <a:noFill/>
            <a:ln w="25400" algn="ctr">
              <a:solidFill>
                <a:srgbClr val="FF000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4281" name="直接箭头连接符 6"/>
            <p:cNvCxnSpPr>
              <a:cxnSpLocks noChangeShapeType="1"/>
              <a:stCxn id="54280" idx="0"/>
            </p:cNvCxnSpPr>
            <p:nvPr/>
          </p:nvCxnSpPr>
          <p:spPr bwMode="auto">
            <a:xfrm flipV="1">
              <a:off x="4993085" y="1592132"/>
              <a:ext cx="1461690" cy="43034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grpSp>
      <p:cxnSp>
        <p:nvCxnSpPr>
          <p:cNvPr id="10" name="直接箭头连接符 9"/>
          <p:cNvCxnSpPr>
            <a:cxnSpLocks noChangeShapeType="1"/>
          </p:cNvCxnSpPr>
          <p:nvPr/>
        </p:nvCxnSpPr>
        <p:spPr bwMode="auto">
          <a:xfrm>
            <a:off x="8207375" y="3602038"/>
            <a:ext cx="11113" cy="53975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553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381000" y="723900"/>
            <a:ext cx="8382000" cy="5676900"/>
          </a:xfrm>
        </p:spPr>
        <p:txBody>
          <a:bodyPr/>
          <a:lstStyle/>
          <a:p>
            <a:pPr eaLnBrk="1" hangingPunct="1">
              <a:lnSpc>
                <a:spcPct val="90000"/>
              </a:lnSpc>
              <a:buFont typeface="Wingdings" pitchFamily="2" charset="2"/>
              <a:buNone/>
            </a:pPr>
            <a:r>
              <a:rPr lang="en-US" altLang="zh-CN" dirty="0" smtClean="0">
                <a:solidFill>
                  <a:schemeClr val="accent2"/>
                </a:solidFill>
                <a:latin typeface="Times New Roman" pitchFamily="18" charset="0"/>
                <a:ea typeface="宋体" pitchFamily="2" charset="-122"/>
              </a:rPr>
              <a:t>4.</a:t>
            </a:r>
            <a:r>
              <a:rPr lang="zh-CN" altLang="en-US" dirty="0" smtClean="0">
                <a:solidFill>
                  <a:schemeClr val="accent2"/>
                </a:solidFill>
                <a:latin typeface="Times New Roman" pitchFamily="18" charset="0"/>
                <a:ea typeface="宋体" pitchFamily="2" charset="-122"/>
              </a:rPr>
              <a:t>举例在体检表的基础上创建数据透视表</a:t>
            </a:r>
          </a:p>
          <a:p>
            <a:pPr lvl="1" eaLnBrk="1" hangingPunct="1">
              <a:lnSpc>
                <a:spcPct val="90000"/>
              </a:lnSpc>
            </a:pPr>
            <a:r>
              <a:rPr lang="zh-CN" altLang="en-US" dirty="0">
                <a:solidFill>
                  <a:schemeClr val="hlink"/>
                </a:solidFill>
                <a:latin typeface="Times New Roman" pitchFamily="18" charset="0"/>
                <a:ea typeface="宋体" pitchFamily="2" charset="-122"/>
              </a:rPr>
              <a:t>分析不同职业各性别</a:t>
            </a:r>
            <a:r>
              <a:rPr lang="en-US" altLang="zh-CN" dirty="0">
                <a:solidFill>
                  <a:schemeClr val="hlink"/>
                </a:solidFill>
                <a:latin typeface="Times New Roman" pitchFamily="18" charset="0"/>
                <a:ea typeface="宋体" pitchFamily="2" charset="-122"/>
              </a:rPr>
              <a:t>BMI</a:t>
            </a:r>
            <a:r>
              <a:rPr lang="zh-CN" altLang="en-US" dirty="0">
                <a:solidFill>
                  <a:schemeClr val="hlink"/>
                </a:solidFill>
                <a:latin typeface="Times New Roman" pitchFamily="18" charset="0"/>
                <a:ea typeface="宋体" pitchFamily="2" charset="-122"/>
              </a:rPr>
              <a:t>的</a:t>
            </a:r>
            <a:r>
              <a:rPr lang="zh-CN" altLang="en-US" dirty="0" smtClean="0">
                <a:solidFill>
                  <a:schemeClr val="hlink"/>
                </a:solidFill>
                <a:latin typeface="Times New Roman" pitchFamily="18" charset="0"/>
                <a:ea typeface="宋体" pitchFamily="2" charset="-122"/>
              </a:rPr>
              <a:t>平均值。</a:t>
            </a:r>
          </a:p>
          <a:p>
            <a:pPr lvl="2" eaLnBrk="1" hangingPunct="1">
              <a:lnSpc>
                <a:spcPct val="90000"/>
              </a:lnSpc>
              <a:buFontTx/>
              <a:buNone/>
            </a:pPr>
            <a:r>
              <a:rPr lang="zh-CN" altLang="en-US" sz="2000" dirty="0" smtClean="0">
                <a:latin typeface="Times New Roman" pitchFamily="18" charset="0"/>
                <a:ea typeface="宋体" pitchFamily="2" charset="-122"/>
              </a:rPr>
              <a:t>“职业”→行字段，“性别”→列字段，“</a:t>
            </a:r>
            <a:r>
              <a:rPr lang="en-US" altLang="zh-CN" sz="2000" dirty="0" smtClean="0">
                <a:latin typeface="Times New Roman" pitchFamily="18" charset="0"/>
                <a:ea typeface="宋体" pitchFamily="2" charset="-122"/>
              </a:rPr>
              <a:t>BMI</a:t>
            </a:r>
            <a:r>
              <a:rPr lang="zh-CN" altLang="en-US" sz="2000" dirty="0" smtClean="0">
                <a:latin typeface="Times New Roman" pitchFamily="18" charset="0"/>
                <a:ea typeface="宋体" pitchFamily="2" charset="-122"/>
              </a:rPr>
              <a:t>”→数据区</a:t>
            </a:r>
          </a:p>
          <a:p>
            <a:pPr lvl="1" eaLnBrk="1" hangingPunct="1">
              <a:lnSpc>
                <a:spcPct val="90000"/>
              </a:lnSpc>
              <a:buFontTx/>
              <a:buNone/>
            </a:pPr>
            <a:endParaRPr lang="zh-CN" altLang="en-US" sz="2400" dirty="0" smtClean="0">
              <a:latin typeface="Times New Roman" pitchFamily="18" charset="0"/>
              <a:ea typeface="宋体" pitchFamily="2" charset="-122"/>
            </a:endParaRPr>
          </a:p>
          <a:p>
            <a:pPr lvl="1" eaLnBrk="1" hangingPunct="1">
              <a:lnSpc>
                <a:spcPct val="90000"/>
              </a:lnSpc>
            </a:pPr>
            <a:endParaRPr lang="en-US" altLang="zh-CN" dirty="0" smtClean="0">
              <a:latin typeface="Times New Roman" pitchFamily="18" charset="0"/>
              <a:ea typeface="宋体" pitchFamily="2" charset="-122"/>
            </a:endParaRPr>
          </a:p>
        </p:txBody>
      </p:sp>
      <p:pic>
        <p:nvPicPr>
          <p:cNvPr id="552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141538"/>
            <a:ext cx="8104188"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a:xfrm>
            <a:off x="446088" y="250825"/>
            <a:ext cx="8382000" cy="5676900"/>
          </a:xfrm>
        </p:spPr>
        <p:txBody>
          <a:bodyPr/>
          <a:lstStyle/>
          <a:p>
            <a:pPr eaLnBrk="1" hangingPunct="1">
              <a:lnSpc>
                <a:spcPct val="90000"/>
              </a:lnSpc>
              <a:buFont typeface="Wingdings" pitchFamily="2" charset="2"/>
              <a:buNone/>
              <a:defRPr/>
            </a:pPr>
            <a:r>
              <a:rPr lang="en-US" altLang="zh-CN" dirty="0" smtClean="0">
                <a:solidFill>
                  <a:schemeClr val="accent2"/>
                </a:solidFill>
                <a:latin typeface="Times New Roman" pitchFamily="18" charset="0"/>
                <a:ea typeface="宋体" pitchFamily="2" charset="-122"/>
              </a:rPr>
              <a:t>5.</a:t>
            </a:r>
            <a:r>
              <a:rPr lang="zh-CN" altLang="en-US" dirty="0" smtClean="0">
                <a:solidFill>
                  <a:schemeClr val="accent2"/>
                </a:solidFill>
                <a:latin typeface="Times New Roman" pitchFamily="18" charset="0"/>
                <a:ea typeface="宋体" pitchFamily="2" charset="-122"/>
              </a:rPr>
              <a:t>举例在学生成绩表的基础上创建数据透视表</a:t>
            </a:r>
          </a:p>
          <a:p>
            <a:pPr lvl="1" eaLnBrk="1" hangingPunct="1">
              <a:lnSpc>
                <a:spcPct val="90000"/>
              </a:lnSpc>
              <a:defRPr/>
            </a:pPr>
            <a:r>
              <a:rPr lang="zh-CN" altLang="en-US" dirty="0" smtClean="0">
                <a:solidFill>
                  <a:schemeClr val="hlink"/>
                </a:solidFill>
                <a:latin typeface="Times New Roman" pitchFamily="18" charset="0"/>
                <a:ea typeface="宋体" pitchFamily="2" charset="-122"/>
              </a:rPr>
              <a:t>按班别分别统计男女生的英语平均分与人数。</a:t>
            </a:r>
          </a:p>
          <a:p>
            <a:pPr lvl="2" eaLnBrk="1" hangingPunct="1">
              <a:lnSpc>
                <a:spcPct val="90000"/>
              </a:lnSpc>
              <a:buFontTx/>
              <a:buNone/>
              <a:defRPr/>
            </a:pPr>
            <a:r>
              <a:rPr lang="zh-CN" altLang="en-US" sz="2000" dirty="0" smtClean="0">
                <a:latin typeface="Times New Roman" pitchFamily="18" charset="0"/>
                <a:ea typeface="宋体" pitchFamily="2" charset="-122"/>
              </a:rPr>
              <a:t>“班别”→行字段，“性别”→列字段，“性别”→数据区</a:t>
            </a:r>
            <a:r>
              <a:rPr lang="zh-CN" altLang="en-US" sz="2000" dirty="0">
                <a:latin typeface="Times New Roman" pitchFamily="18" charset="0"/>
                <a:ea typeface="宋体" pitchFamily="2" charset="-122"/>
              </a:rPr>
              <a:t>，</a:t>
            </a:r>
            <a:r>
              <a:rPr lang="zh-CN" altLang="en-US" sz="2000" dirty="0" smtClean="0">
                <a:latin typeface="Times New Roman" pitchFamily="18" charset="0"/>
                <a:ea typeface="宋体" pitchFamily="2" charset="-122"/>
              </a:rPr>
              <a:t>“英语”</a:t>
            </a:r>
            <a:r>
              <a:rPr lang="zh-CN" altLang="en-US" sz="2000" dirty="0">
                <a:latin typeface="Times New Roman" pitchFamily="18" charset="0"/>
                <a:ea typeface="宋体" pitchFamily="2" charset="-122"/>
              </a:rPr>
              <a:t>→数据</a:t>
            </a:r>
            <a:r>
              <a:rPr lang="zh-CN" altLang="en-US" sz="2000" dirty="0" smtClean="0">
                <a:latin typeface="Times New Roman" pitchFamily="18" charset="0"/>
                <a:ea typeface="宋体" pitchFamily="2" charset="-122"/>
              </a:rPr>
              <a:t>区</a:t>
            </a:r>
            <a:endParaRPr lang="en-US" altLang="zh-CN" sz="2000" dirty="0" smtClean="0">
              <a:latin typeface="Times New Roman" pitchFamily="18" charset="0"/>
              <a:ea typeface="宋体" pitchFamily="2" charset="-122"/>
            </a:endParaRPr>
          </a:p>
          <a:p>
            <a:pPr lvl="2" eaLnBrk="1" hangingPunct="1">
              <a:lnSpc>
                <a:spcPct val="90000"/>
              </a:lnSpc>
              <a:buFontTx/>
              <a:buNone/>
              <a:defRPr/>
            </a:pPr>
            <a:r>
              <a:rPr lang="zh-CN" altLang="en-US" sz="2000" dirty="0" smtClean="0">
                <a:latin typeface="Times New Roman" pitchFamily="18" charset="0"/>
                <a:ea typeface="宋体" pitchFamily="2" charset="-122"/>
              </a:rPr>
              <a:t>设置统计字段的汇总方式与数字格式</a:t>
            </a:r>
            <a:endParaRPr lang="zh-CN" altLang="en-US" sz="2000" dirty="0">
              <a:latin typeface="Times New Roman" pitchFamily="18" charset="0"/>
              <a:ea typeface="宋体" pitchFamily="2" charset="-122"/>
            </a:endParaRPr>
          </a:p>
          <a:p>
            <a:pPr marL="457200" lvl="1" indent="0" eaLnBrk="1" hangingPunct="1">
              <a:lnSpc>
                <a:spcPct val="90000"/>
              </a:lnSpc>
              <a:buFontTx/>
              <a:buNone/>
              <a:defRPr/>
            </a:pPr>
            <a:endParaRPr lang="en-US" altLang="zh-CN" dirty="0" smtClean="0">
              <a:latin typeface="Times New Roman" pitchFamily="18" charset="0"/>
              <a:ea typeface="宋体" pitchFamily="2" charset="-122"/>
            </a:endParaRPr>
          </a:p>
        </p:txBody>
      </p:sp>
      <p:sp>
        <p:nvSpPr>
          <p:cNvPr id="56323" name="AutoShape 3">
            <a:hlinkClick r:id="rId3" action="ppaction://hlinksldjump" highlightClick="1"/>
          </p:cNvPr>
          <p:cNvSpPr>
            <a:spLocks noChangeArrowheads="1"/>
          </p:cNvSpPr>
          <p:nvPr/>
        </p:nvSpPr>
        <p:spPr bwMode="auto">
          <a:xfrm>
            <a:off x="8447088"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pic>
        <p:nvPicPr>
          <p:cNvPr id="563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 y="2176463"/>
            <a:ext cx="8034338"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idx="4294967295"/>
          </p:nvPr>
        </p:nvSpPr>
        <p:spPr>
          <a:xfrm>
            <a:off x="533400" y="609600"/>
            <a:ext cx="7772400" cy="1143000"/>
          </a:xfrm>
        </p:spPr>
        <p:txBody>
          <a:bodyPr/>
          <a:lstStyle/>
          <a:p>
            <a:pPr eaLnBrk="1" hangingPunct="1">
              <a:defRPr/>
            </a:pPr>
            <a:r>
              <a:rPr lang="en-US" altLang="zh-CN" dirty="0" smtClean="0">
                <a:ea typeface="宋体" pitchFamily="2" charset="-122"/>
              </a:rPr>
              <a:t>§3.6   </a:t>
            </a:r>
            <a:r>
              <a:rPr lang="zh-CN" altLang="en-US" dirty="0" smtClean="0">
                <a:ea typeface="宋体" pitchFamily="2" charset="-122"/>
              </a:rPr>
              <a:t>图表技术</a:t>
            </a:r>
          </a:p>
        </p:txBody>
      </p:sp>
      <p:sp>
        <p:nvSpPr>
          <p:cNvPr id="58371" name="Rectangle 5"/>
          <p:cNvSpPr>
            <a:spLocks noGrp="1" noChangeArrowheads="1"/>
          </p:cNvSpPr>
          <p:nvPr>
            <p:ph type="body" idx="4294967295"/>
          </p:nvPr>
        </p:nvSpPr>
        <p:spPr>
          <a:xfrm>
            <a:off x="1752600" y="1644276"/>
            <a:ext cx="6248400" cy="3798888"/>
          </a:xfrm>
        </p:spPr>
        <p:txBody>
          <a:bodyPr/>
          <a:lstStyle/>
          <a:p>
            <a:pPr eaLnBrk="1" hangingPunct="1"/>
            <a:r>
              <a:rPr lang="zh-CN" altLang="en-US" sz="3600" dirty="0" smtClean="0">
                <a:latin typeface="Times New Roman" pitchFamily="18" charset="0"/>
                <a:ea typeface="宋体" pitchFamily="2" charset="-122"/>
                <a:hlinkClick r:id="rId3" action="ppaction://hlinksldjump"/>
              </a:rPr>
              <a:t>图表概念</a:t>
            </a:r>
            <a:endParaRPr lang="zh-CN" altLang="en-US" sz="3600" dirty="0" smtClean="0">
              <a:latin typeface="Times New Roman" pitchFamily="18" charset="0"/>
              <a:ea typeface="宋体" pitchFamily="2" charset="-122"/>
            </a:endParaRPr>
          </a:p>
          <a:p>
            <a:pPr eaLnBrk="1" hangingPunct="1"/>
            <a:r>
              <a:rPr lang="zh-CN" altLang="en-US" sz="3600" dirty="0" smtClean="0">
                <a:latin typeface="Times New Roman" pitchFamily="18" charset="0"/>
                <a:ea typeface="宋体" pitchFamily="2" charset="-122"/>
                <a:hlinkClick r:id="" action="ppaction://noaction"/>
              </a:rPr>
              <a:t>创建图表</a:t>
            </a:r>
            <a:endParaRPr lang="zh-CN" altLang="en-US" sz="3600" dirty="0" smtClean="0">
              <a:latin typeface="Times New Roman" pitchFamily="18" charset="0"/>
              <a:ea typeface="宋体" pitchFamily="2" charset="-122"/>
            </a:endParaRPr>
          </a:p>
          <a:p>
            <a:pPr eaLnBrk="1" hangingPunct="1"/>
            <a:r>
              <a:rPr lang="zh-CN" altLang="en-US" sz="3600" dirty="0" smtClean="0">
                <a:latin typeface="Times New Roman" pitchFamily="18" charset="0"/>
                <a:ea typeface="宋体" pitchFamily="2" charset="-122"/>
                <a:hlinkClick r:id="rId4" action="ppaction://hlinksldjump"/>
              </a:rPr>
              <a:t>图表的编辑</a:t>
            </a:r>
            <a:endParaRPr lang="zh-CN" altLang="en-US" sz="3600" dirty="0" smtClean="0">
              <a:latin typeface="Times New Roman" pitchFamily="18" charset="0"/>
              <a:ea typeface="宋体" pitchFamily="2" charset="-122"/>
            </a:endParaRPr>
          </a:p>
          <a:p>
            <a:pPr eaLnBrk="1" hangingPunct="1"/>
            <a:r>
              <a:rPr lang="zh-CN" altLang="en-US" sz="3600" dirty="0" smtClean="0">
                <a:latin typeface="Times New Roman" pitchFamily="18" charset="0"/>
                <a:ea typeface="宋体" pitchFamily="2" charset="-122"/>
                <a:hlinkClick r:id="" action="ppaction://noaction"/>
              </a:rPr>
              <a:t>对图表进行图项之外的修饰</a:t>
            </a:r>
            <a:endParaRPr lang="zh-CN" altLang="en-US" sz="3600" dirty="0" smtClean="0">
              <a:latin typeface="Times New Roman" pitchFamily="18" charset="0"/>
              <a:ea typeface="宋体" pitchFamily="2" charset="-122"/>
            </a:endParaRPr>
          </a:p>
        </p:txBody>
      </p:sp>
      <p:sp>
        <p:nvSpPr>
          <p:cNvPr id="58372" name="AutoShape 6">
            <a:hlinkClick r:id="rId5" action="ppaction://hlinksldjump" highlightClick="1"/>
          </p:cNvPr>
          <p:cNvSpPr>
            <a:spLocks noChangeArrowheads="1"/>
          </p:cNvSpPr>
          <p:nvPr/>
        </p:nvSpPr>
        <p:spPr bwMode="auto">
          <a:xfrm>
            <a:off x="7467600" y="6248400"/>
            <a:ext cx="685800" cy="609600"/>
          </a:xfrm>
          <a:prstGeom prst="actionButtonBeginning">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698500" y="381000"/>
            <a:ext cx="7772400" cy="838200"/>
          </a:xfrm>
        </p:spPr>
        <p:txBody>
          <a:bodyPr/>
          <a:lstStyle/>
          <a:p>
            <a:pPr eaLnBrk="1" hangingPunct="1">
              <a:defRPr/>
            </a:pPr>
            <a:r>
              <a:rPr lang="en-US" altLang="zh-CN" dirty="0">
                <a:ea typeface="宋体" pitchFamily="2" charset="-122"/>
              </a:rPr>
              <a:t>§</a:t>
            </a:r>
            <a:r>
              <a:rPr lang="en-US" altLang="zh-CN" dirty="0" smtClean="0">
                <a:ea typeface="宋体" pitchFamily="2" charset="-122"/>
              </a:rPr>
              <a:t>3.2 </a:t>
            </a:r>
            <a:r>
              <a:rPr lang="zh-CN" altLang="en-US" dirty="0" smtClean="0">
                <a:ea typeface="宋体" pitchFamily="2" charset="-122"/>
              </a:rPr>
              <a:t>工作簿的建立和</a:t>
            </a:r>
            <a:r>
              <a:rPr lang="zh-CN" altLang="en-US" dirty="0" smtClean="0">
                <a:latin typeface="宋体" pitchFamily="2" charset="-122"/>
                <a:ea typeface="宋体" pitchFamily="2" charset="-122"/>
              </a:rPr>
              <a:t>操作</a:t>
            </a:r>
          </a:p>
        </p:txBody>
      </p:sp>
      <p:sp>
        <p:nvSpPr>
          <p:cNvPr id="70659" name="Rectangle 3"/>
          <p:cNvSpPr>
            <a:spLocks noGrp="1" noChangeArrowheads="1"/>
          </p:cNvSpPr>
          <p:nvPr>
            <p:ph type="body" idx="4294967295"/>
          </p:nvPr>
        </p:nvSpPr>
        <p:spPr>
          <a:xfrm>
            <a:off x="838200" y="1401740"/>
            <a:ext cx="7378700" cy="4889500"/>
          </a:xfrm>
        </p:spPr>
        <p:txBody>
          <a:bodyPr>
            <a:normAutofit/>
          </a:bodyPr>
          <a:lstStyle/>
          <a:p>
            <a:pPr marL="571500" indent="-571500" eaLnBrk="1" hangingPunct="1">
              <a:lnSpc>
                <a:spcPct val="80000"/>
              </a:lnSpc>
              <a:buClr>
                <a:srgbClr val="FF3399"/>
              </a:buClr>
              <a:buFont typeface="+mj-ea"/>
              <a:buAutoNum type="ea1JpnChsDbPeriod"/>
              <a:defRPr/>
            </a:pPr>
            <a:r>
              <a:rPr lang="zh-CN" altLang="en-US" sz="2800" dirty="0" smtClean="0">
                <a:effectLst>
                  <a:outerShdw blurRad="38100" dist="38100" dir="2700000" algn="tl">
                    <a:srgbClr val="C0C0C0"/>
                  </a:outerShdw>
                </a:effectLst>
                <a:latin typeface="Times New Roman" pitchFamily="18" charset="0"/>
                <a:ea typeface="宋体" pitchFamily="2" charset="-122"/>
                <a:hlinkClick r:id="rId3" action="ppaction://hlinksldjump"/>
              </a:rPr>
              <a:t>工作表输入数据</a:t>
            </a:r>
            <a:endParaRPr lang="zh-CN" altLang="en-US" sz="2800" dirty="0" smtClean="0">
              <a:effectLst>
                <a:outerShdw blurRad="38100" dist="38100" dir="2700000" algn="tl">
                  <a:srgbClr val="C0C0C0"/>
                </a:outerShdw>
              </a:effectLst>
              <a:latin typeface="Times New Roman" pitchFamily="18" charset="0"/>
              <a:ea typeface="宋体" pitchFamily="2" charset="-122"/>
            </a:endParaRPr>
          </a:p>
          <a:p>
            <a:pPr marL="571500" indent="-571500" eaLnBrk="1" hangingPunct="1">
              <a:lnSpc>
                <a:spcPct val="80000"/>
              </a:lnSpc>
              <a:buClr>
                <a:srgbClr val="FF3399"/>
              </a:buClr>
              <a:buFont typeface="+mj-ea"/>
              <a:buAutoNum type="ea1JpnChsDbPeriod"/>
              <a:defRPr/>
            </a:pPr>
            <a:r>
              <a:rPr lang="zh-CN" altLang="en-US" sz="2800" dirty="0" smtClean="0">
                <a:effectLst>
                  <a:outerShdw blurRad="38100" dist="38100" dir="2700000" algn="tl">
                    <a:srgbClr val="C0C0C0"/>
                  </a:outerShdw>
                </a:effectLst>
                <a:latin typeface="Times New Roman" pitchFamily="18" charset="0"/>
                <a:ea typeface="宋体" pitchFamily="2" charset="-122"/>
                <a:hlinkClick r:id="rId4" action="ppaction://hlinksldjump"/>
              </a:rPr>
              <a:t>存储、关闭和打开工作簿</a:t>
            </a:r>
            <a:endParaRPr lang="zh-CN" altLang="en-US" sz="2800" dirty="0" smtClean="0">
              <a:effectLst>
                <a:outerShdw blurRad="38100" dist="38100" dir="2700000" algn="tl">
                  <a:srgbClr val="C0C0C0"/>
                </a:outerShdw>
              </a:effectLst>
              <a:latin typeface="Times New Roman" pitchFamily="18" charset="0"/>
              <a:ea typeface="宋体" pitchFamily="2" charset="-122"/>
            </a:endParaRPr>
          </a:p>
          <a:p>
            <a:pPr marL="571500" indent="-571500" eaLnBrk="1" hangingPunct="1">
              <a:lnSpc>
                <a:spcPct val="80000"/>
              </a:lnSpc>
              <a:buClr>
                <a:srgbClr val="FF3399"/>
              </a:buClr>
              <a:buFont typeface="+mj-ea"/>
              <a:buAutoNum type="ea1JpnChsDbPeriod"/>
              <a:defRPr/>
            </a:pPr>
            <a:r>
              <a:rPr lang="zh-CN" altLang="en-US" sz="2800" dirty="0" smtClean="0">
                <a:effectLst>
                  <a:outerShdw blurRad="38100" dist="38100" dir="2700000" algn="tl">
                    <a:srgbClr val="C0C0C0"/>
                  </a:outerShdw>
                </a:effectLst>
                <a:latin typeface="Times New Roman" pitchFamily="18" charset="0"/>
                <a:ea typeface="宋体" pitchFamily="2" charset="-122"/>
                <a:hlinkClick r:id="rId5" action="ppaction://hlinksldjump"/>
              </a:rPr>
              <a:t>工作簿窗口的操作</a:t>
            </a:r>
            <a:endParaRPr lang="zh-CN" altLang="en-US" sz="2800" dirty="0" smtClean="0">
              <a:effectLst>
                <a:outerShdw blurRad="38100" dist="38100" dir="2700000" algn="tl">
                  <a:srgbClr val="C0C0C0"/>
                </a:outerShdw>
              </a:effectLst>
              <a:latin typeface="Times New Roman" pitchFamily="18" charset="0"/>
              <a:ea typeface="宋体" pitchFamily="2" charset="-122"/>
            </a:endParaRPr>
          </a:p>
        </p:txBody>
      </p:sp>
      <p:sp>
        <p:nvSpPr>
          <p:cNvPr id="10244" name="AutoShape 4">
            <a:hlinkClick r:id="rId6" action="ppaction://hlinksldjump" highlightClick="1"/>
          </p:cNvPr>
          <p:cNvSpPr>
            <a:spLocks noChangeArrowheads="1"/>
          </p:cNvSpPr>
          <p:nvPr/>
        </p:nvSpPr>
        <p:spPr bwMode="auto">
          <a:xfrm>
            <a:off x="7467600" y="6248400"/>
            <a:ext cx="685800" cy="609600"/>
          </a:xfrm>
          <a:prstGeom prst="actionButtonBeginning">
            <a:avLst/>
          </a:prstGeom>
          <a:solidFill>
            <a:schemeClr val="accent1"/>
          </a:solidFill>
          <a:ln w="9525">
            <a:solidFill>
              <a:schemeClr val="tx1"/>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4173431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Grp="1" noChangeArrowheads="1"/>
          </p:cNvSpPr>
          <p:nvPr>
            <p:ph type="title" idx="4294967295"/>
          </p:nvPr>
        </p:nvSpPr>
        <p:spPr>
          <a:xfrm>
            <a:off x="660400" y="304800"/>
            <a:ext cx="7772400" cy="685800"/>
          </a:xfrm>
        </p:spPr>
        <p:txBody>
          <a:bodyPr/>
          <a:lstStyle/>
          <a:p>
            <a:pPr eaLnBrk="1" hangingPunct="1">
              <a:defRPr/>
            </a:pPr>
            <a:r>
              <a:rPr lang="zh-CN" altLang="en-US" sz="4000" i="1" dirty="0" smtClean="0">
                <a:ea typeface="宋体" pitchFamily="2" charset="-122"/>
              </a:rPr>
              <a:t>一、图表概念</a:t>
            </a:r>
            <a:r>
              <a:rPr lang="zh-CN" altLang="en-US" i="1" dirty="0" smtClean="0">
                <a:ea typeface="宋体" pitchFamily="2" charset="-122"/>
              </a:rPr>
              <a:t>（</a:t>
            </a:r>
            <a:r>
              <a:rPr lang="en-US" altLang="zh-CN" i="1" dirty="0" smtClean="0">
                <a:ea typeface="宋体" pitchFamily="2" charset="-122"/>
              </a:rPr>
              <a:t>P142-144)</a:t>
            </a:r>
          </a:p>
        </p:txBody>
      </p:sp>
      <p:sp>
        <p:nvSpPr>
          <p:cNvPr id="59395" name="Rectangle 5"/>
          <p:cNvSpPr>
            <a:spLocks noGrp="1" noChangeArrowheads="1"/>
          </p:cNvSpPr>
          <p:nvPr>
            <p:ph type="body" idx="4294967295"/>
          </p:nvPr>
        </p:nvSpPr>
        <p:spPr>
          <a:xfrm>
            <a:off x="457200" y="1371600"/>
            <a:ext cx="8229600" cy="5029200"/>
          </a:xfrm>
        </p:spPr>
        <p:txBody>
          <a:bodyPr/>
          <a:lstStyle/>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1.</a:t>
            </a:r>
            <a:r>
              <a:rPr lang="zh-CN" altLang="en-US" dirty="0" smtClean="0">
                <a:solidFill>
                  <a:schemeClr val="accent2"/>
                </a:solidFill>
                <a:latin typeface="Times New Roman" pitchFamily="18" charset="0"/>
                <a:ea typeface="宋体" pitchFamily="2" charset="-122"/>
              </a:rPr>
              <a:t>图表的类型</a:t>
            </a:r>
          </a:p>
          <a:p>
            <a:pPr eaLnBrk="1" hangingPunct="1">
              <a:buFont typeface="Wingdings" pitchFamily="2" charset="2"/>
              <a:buNone/>
            </a:pPr>
            <a:r>
              <a:rPr lang="en-US" altLang="zh-CN" sz="2800" dirty="0" smtClean="0">
                <a:latin typeface="Times New Roman" pitchFamily="18" charset="0"/>
                <a:ea typeface="宋体" pitchFamily="2" charset="-122"/>
              </a:rPr>
              <a:t>14</a:t>
            </a:r>
            <a:r>
              <a:rPr lang="zh-CN" altLang="en-US" sz="2800" dirty="0" smtClean="0">
                <a:latin typeface="Times New Roman" pitchFamily="18" charset="0"/>
                <a:ea typeface="宋体" pitchFamily="2" charset="-122"/>
              </a:rPr>
              <a:t>类标准图表，每类有子类型。如：</a:t>
            </a:r>
          </a:p>
          <a:p>
            <a:pPr eaLnBrk="1" hangingPunct="1">
              <a:buFont typeface="Wingdings" pitchFamily="2" charset="2"/>
              <a:buNone/>
            </a:pPr>
            <a:r>
              <a:rPr lang="zh-CN" altLang="en-US" sz="2800" dirty="0" smtClean="0">
                <a:solidFill>
                  <a:srgbClr val="FF3300"/>
                </a:solidFill>
                <a:latin typeface="Times New Roman" pitchFamily="18" charset="0"/>
                <a:ea typeface="宋体" pitchFamily="2" charset="-122"/>
              </a:rPr>
              <a:t>柱型图</a:t>
            </a:r>
            <a:r>
              <a:rPr lang="zh-CN" altLang="en-US" sz="2800" dirty="0" smtClean="0">
                <a:latin typeface="Times New Roman" pitchFamily="18" charset="0"/>
                <a:ea typeface="宋体" pitchFamily="2" charset="-122"/>
              </a:rPr>
              <a:t>、堆积柱形图、</a:t>
            </a:r>
            <a:r>
              <a:rPr lang="zh-CN" altLang="en-US" sz="2800" dirty="0" smtClean="0">
                <a:solidFill>
                  <a:srgbClr val="FF3300"/>
                </a:solidFill>
                <a:latin typeface="Times New Roman" pitchFamily="18" charset="0"/>
                <a:ea typeface="宋体" pitchFamily="2" charset="-122"/>
              </a:rPr>
              <a:t>条形图</a:t>
            </a:r>
            <a:r>
              <a:rPr lang="zh-CN" altLang="en-US" sz="2800" dirty="0" smtClean="0">
                <a:latin typeface="Times New Roman" pitchFamily="18" charset="0"/>
                <a:ea typeface="宋体" pitchFamily="2" charset="-122"/>
              </a:rPr>
              <a:t>、</a:t>
            </a:r>
            <a:r>
              <a:rPr lang="zh-CN" altLang="en-US" sz="2800" dirty="0" smtClean="0">
                <a:solidFill>
                  <a:srgbClr val="FF3300"/>
                </a:solidFill>
                <a:latin typeface="Times New Roman" pitchFamily="18" charset="0"/>
                <a:ea typeface="宋体" pitchFamily="2" charset="-122"/>
              </a:rPr>
              <a:t>折线图、</a:t>
            </a:r>
            <a:r>
              <a:rPr lang="en-US" altLang="zh-CN" sz="2800" dirty="0" smtClean="0">
                <a:solidFill>
                  <a:srgbClr val="FF3300"/>
                </a:solidFill>
                <a:latin typeface="Times New Roman" pitchFamily="18" charset="0"/>
                <a:ea typeface="宋体" pitchFamily="2" charset="-122"/>
              </a:rPr>
              <a:t>XY</a:t>
            </a:r>
            <a:r>
              <a:rPr lang="zh-CN" altLang="en-US" sz="2800" dirty="0" smtClean="0">
                <a:solidFill>
                  <a:srgbClr val="FF3300"/>
                </a:solidFill>
                <a:latin typeface="Times New Roman" pitchFamily="18" charset="0"/>
                <a:ea typeface="宋体" pitchFamily="2" charset="-122"/>
              </a:rPr>
              <a:t>散点图</a:t>
            </a:r>
            <a:r>
              <a:rPr lang="zh-CN" altLang="en-US" sz="2800" dirty="0" smtClean="0">
                <a:latin typeface="Times New Roman" pitchFamily="18" charset="0"/>
                <a:ea typeface="宋体" pitchFamily="2" charset="-122"/>
              </a:rPr>
              <a:t>、</a:t>
            </a:r>
            <a:r>
              <a:rPr lang="zh-CN" altLang="en-US" sz="2800" dirty="0" smtClean="0">
                <a:solidFill>
                  <a:srgbClr val="FF3300"/>
                </a:solidFill>
                <a:latin typeface="Times New Roman" pitchFamily="18" charset="0"/>
                <a:ea typeface="宋体" pitchFamily="2" charset="-122"/>
              </a:rPr>
              <a:t>饼图</a:t>
            </a:r>
            <a:r>
              <a:rPr lang="zh-CN" altLang="en-US" sz="2800" dirty="0" smtClean="0">
                <a:latin typeface="Times New Roman" pitchFamily="18" charset="0"/>
                <a:ea typeface="宋体" pitchFamily="2" charset="-122"/>
              </a:rPr>
              <a:t>、面积图</a:t>
            </a:r>
          </a:p>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2.</a:t>
            </a:r>
            <a:r>
              <a:rPr lang="zh-CN" altLang="en-US" dirty="0" smtClean="0">
                <a:solidFill>
                  <a:schemeClr val="accent2"/>
                </a:solidFill>
                <a:latin typeface="Times New Roman" pitchFamily="18" charset="0"/>
                <a:ea typeface="宋体" pitchFamily="2" charset="-122"/>
              </a:rPr>
              <a:t>数据源</a:t>
            </a:r>
          </a:p>
          <a:p>
            <a:pPr eaLnBrk="1" hangingPunct="1">
              <a:buFont typeface="Wingdings" pitchFamily="2" charset="2"/>
              <a:buNone/>
            </a:pPr>
            <a:r>
              <a:rPr lang="zh-CN" altLang="en-US" sz="2800" dirty="0" smtClean="0">
                <a:latin typeface="Times New Roman" pitchFamily="18" charset="0"/>
                <a:ea typeface="宋体" pitchFamily="2" charset="-122"/>
              </a:rPr>
              <a:t>作图的数据区域，可以包含说明性文字。</a:t>
            </a:r>
          </a:p>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3.</a:t>
            </a:r>
            <a:r>
              <a:rPr lang="zh-CN" altLang="en-US" dirty="0" smtClean="0">
                <a:solidFill>
                  <a:schemeClr val="accent2"/>
                </a:solidFill>
                <a:latin typeface="Times New Roman" pitchFamily="18" charset="0"/>
                <a:ea typeface="宋体" pitchFamily="2" charset="-122"/>
              </a:rPr>
              <a:t>图表选项</a:t>
            </a:r>
          </a:p>
          <a:p>
            <a:pPr eaLnBrk="1" hangingPunct="1">
              <a:buFont typeface="Wingdings" pitchFamily="2" charset="2"/>
              <a:buNone/>
            </a:pPr>
            <a:r>
              <a:rPr lang="zh-CN" altLang="en-US" sz="2800" dirty="0" smtClean="0">
                <a:latin typeface="Times New Roman" pitchFamily="18" charset="0"/>
                <a:ea typeface="宋体" pitchFamily="2" charset="-122"/>
              </a:rPr>
              <a:t>图表区、图形区、分类坐标、图例、背景、标题等。</a:t>
            </a:r>
          </a:p>
          <a:p>
            <a:pPr eaLnBrk="1" hangingPunct="1">
              <a:buFont typeface="Wingdings" pitchFamily="2" charset="2"/>
              <a:buNone/>
            </a:pPr>
            <a:r>
              <a:rPr lang="en-US" altLang="zh-CN" dirty="0" smtClean="0">
                <a:solidFill>
                  <a:schemeClr val="accent2"/>
                </a:solidFill>
                <a:latin typeface="Times New Roman" pitchFamily="18" charset="0"/>
                <a:ea typeface="宋体" pitchFamily="2" charset="-122"/>
              </a:rPr>
              <a:t>4.</a:t>
            </a:r>
            <a:r>
              <a:rPr lang="zh-CN" altLang="en-US" dirty="0" smtClean="0">
                <a:solidFill>
                  <a:schemeClr val="accent2"/>
                </a:solidFill>
                <a:latin typeface="Times New Roman" pitchFamily="18" charset="0"/>
                <a:ea typeface="宋体" pitchFamily="2" charset="-122"/>
              </a:rPr>
              <a:t>图表位置</a:t>
            </a:r>
            <a:r>
              <a:rPr lang="zh-CN" altLang="en-US" sz="2800" dirty="0" smtClean="0">
                <a:latin typeface="Times New Roman" pitchFamily="18" charset="0"/>
                <a:ea typeface="宋体" pitchFamily="2" charset="-122"/>
              </a:rPr>
              <a:t>：嵌入式图表、独立图表。</a:t>
            </a:r>
          </a:p>
        </p:txBody>
      </p:sp>
      <p:sp>
        <p:nvSpPr>
          <p:cNvPr id="59396" name="AutoShape 6">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8" name="Rectangle 10"/>
          <p:cNvSpPr>
            <a:spLocks noGrp="1" noChangeArrowheads="1"/>
          </p:cNvSpPr>
          <p:nvPr>
            <p:ph type="title" idx="4294967295"/>
          </p:nvPr>
        </p:nvSpPr>
        <p:spPr>
          <a:xfrm>
            <a:off x="660400" y="304800"/>
            <a:ext cx="7772400" cy="609600"/>
          </a:xfrm>
        </p:spPr>
        <p:txBody>
          <a:bodyPr/>
          <a:lstStyle/>
          <a:p>
            <a:pPr eaLnBrk="1" hangingPunct="1">
              <a:defRPr/>
            </a:pPr>
            <a:r>
              <a:rPr lang="zh-CN" altLang="en-US" sz="3600" i="1" dirty="0" smtClean="0">
                <a:ea typeface="宋体" pitchFamily="2" charset="-122"/>
              </a:rPr>
              <a:t>二、创建图表（</a:t>
            </a:r>
            <a:r>
              <a:rPr lang="en-US" altLang="zh-CN" sz="3600" i="1" dirty="0" smtClean="0">
                <a:ea typeface="宋体" pitchFamily="2" charset="-122"/>
              </a:rPr>
              <a:t>142-143 </a:t>
            </a:r>
            <a:r>
              <a:rPr lang="zh-CN" altLang="en-US" sz="3600" i="1" dirty="0" smtClean="0">
                <a:ea typeface="宋体" pitchFamily="2" charset="-122"/>
              </a:rPr>
              <a:t>）</a:t>
            </a:r>
          </a:p>
        </p:txBody>
      </p:sp>
      <p:sp>
        <p:nvSpPr>
          <p:cNvPr id="60419" name="Rectangle 11"/>
          <p:cNvSpPr>
            <a:spLocks noGrp="1" noChangeArrowheads="1"/>
          </p:cNvSpPr>
          <p:nvPr>
            <p:ph type="body" idx="4294967295"/>
          </p:nvPr>
        </p:nvSpPr>
        <p:spPr>
          <a:xfrm>
            <a:off x="690563" y="1139825"/>
            <a:ext cx="7764462" cy="4454525"/>
          </a:xfrm>
        </p:spPr>
        <p:txBody>
          <a:bodyPr>
            <a:normAutofit fontScale="92500" lnSpcReduction="20000"/>
          </a:bodyPr>
          <a:lstStyle/>
          <a:p>
            <a:pPr eaLnBrk="1" hangingPunct="1">
              <a:defRPr/>
            </a:pPr>
            <a:r>
              <a:rPr lang="zh-CN" altLang="en-US" dirty="0" smtClean="0">
                <a:latin typeface="Times New Roman" pitchFamily="18" charset="0"/>
                <a:ea typeface="宋体" pitchFamily="2" charset="-122"/>
              </a:rPr>
              <a:t>创建迷你图</a:t>
            </a:r>
          </a:p>
          <a:p>
            <a:pPr lvl="1" eaLnBrk="1" hangingPunct="1">
              <a:defRPr/>
            </a:pPr>
            <a:r>
              <a:rPr lang="zh-CN" altLang="en-US" dirty="0" smtClean="0">
                <a:latin typeface="Times New Roman" pitchFamily="18" charset="0"/>
                <a:ea typeface="宋体" pitchFamily="2" charset="-122"/>
              </a:rPr>
              <a:t>插入选项卡“迷你图”组的</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折线图</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柱形图</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盈亏</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）→在“创建迷你图”对话框内选择数据源、放置图的位置，单击</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确定</a:t>
            </a:r>
            <a:r>
              <a:rPr lang="en-US" altLang="zh-CN" dirty="0" smtClean="0">
                <a:latin typeface="Times New Roman" pitchFamily="18" charset="0"/>
                <a:ea typeface="宋体" pitchFamily="2" charset="-122"/>
              </a:rPr>
              <a:t>]</a:t>
            </a:r>
          </a:p>
          <a:p>
            <a:pPr lvl="1" eaLnBrk="1" hangingPunct="1">
              <a:defRPr/>
            </a:pPr>
            <a:r>
              <a:rPr lang="zh-CN" altLang="en-US" dirty="0" smtClean="0">
                <a:latin typeface="Times New Roman" pitchFamily="18" charset="0"/>
                <a:ea typeface="宋体" pitchFamily="2" charset="-122"/>
              </a:rPr>
              <a:t>利用迷你图工具的设计选项卡的工具按钮按要求编辑迷你图</a:t>
            </a:r>
            <a:endParaRPr lang="en-US" altLang="zh-CN" dirty="0">
              <a:latin typeface="Times New Roman" pitchFamily="18" charset="0"/>
              <a:ea typeface="宋体" pitchFamily="2" charset="-122"/>
            </a:endParaRPr>
          </a:p>
          <a:p>
            <a:pPr eaLnBrk="1" hangingPunct="1">
              <a:defRPr/>
            </a:pPr>
            <a:r>
              <a:rPr lang="zh-CN" altLang="en-US" dirty="0" smtClean="0">
                <a:solidFill>
                  <a:schemeClr val="accent2"/>
                </a:solidFill>
                <a:latin typeface="Times New Roman" pitchFamily="18" charset="0"/>
                <a:ea typeface="宋体" pitchFamily="2" charset="-122"/>
              </a:rPr>
              <a:t>创建常用图表步骤</a:t>
            </a:r>
            <a:endParaRPr lang="en-US" altLang="zh-CN" dirty="0" smtClean="0">
              <a:solidFill>
                <a:schemeClr val="accent2"/>
              </a:solidFill>
              <a:latin typeface="Times New Roman" pitchFamily="18" charset="0"/>
              <a:ea typeface="宋体" pitchFamily="2" charset="-122"/>
            </a:endParaRPr>
          </a:p>
          <a:p>
            <a:pPr lvl="1" eaLnBrk="1" hangingPunct="1">
              <a:defRPr/>
            </a:pPr>
            <a:r>
              <a:rPr lang="zh-CN" altLang="en-US" dirty="0" smtClean="0">
                <a:latin typeface="Times New Roman" pitchFamily="18" charset="0"/>
                <a:ea typeface="宋体" pitchFamily="2" charset="-122"/>
              </a:rPr>
              <a:t>选择数据源→在插入选项卡“图表”组中单击某类型图表按钮（或单击“图表”组的</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对话框启动器</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按钮，在“创建图表对话框内”选择图表类型）→利用图工具下的设计、布局、格式选项卡的工具按钮按要求编辑</a:t>
            </a:r>
            <a:endParaRPr lang="en-US" altLang="zh-CN" dirty="0">
              <a:latin typeface="Times New Roman" pitchFamily="18" charset="0"/>
              <a:ea typeface="宋体" pitchFamily="2" charset="-122"/>
            </a:endParaRPr>
          </a:p>
          <a:p>
            <a:pPr lvl="1" eaLnBrk="1" hangingPunct="1">
              <a:buFont typeface="Wingdings" pitchFamily="2" charset="2"/>
              <a:buNone/>
              <a:defRPr/>
            </a:pPr>
            <a:endParaRPr lang="en-US" altLang="zh-CN" dirty="0" smtClean="0">
              <a:latin typeface="Times New Roman" pitchFamily="18" charset="0"/>
              <a:ea typeface="宋体" pitchFamily="2" charset="-122"/>
            </a:endParaRPr>
          </a:p>
          <a:p>
            <a:pPr lvl="1" eaLnBrk="1" hangingPunct="1">
              <a:buFont typeface="Wingdings" pitchFamily="2" charset="2"/>
              <a:buNone/>
              <a:defRPr/>
            </a:pPr>
            <a:endParaRPr lang="zh-CN" altLang="en-US" dirty="0" smtClean="0">
              <a:latin typeface="Times New Roman" pitchFamily="18" charset="0"/>
              <a:ea typeface="宋体" pitchFamily="2" charset="-122"/>
            </a:endParaRPr>
          </a:p>
          <a:p>
            <a:pPr eaLnBrk="1" hangingPunct="1">
              <a:defRPr/>
            </a:pPr>
            <a:endParaRPr lang="en-US" altLang="zh-CN" dirty="0" smtClean="0">
              <a:latin typeface="Times New Roman" pitchFamily="18" charset="0"/>
              <a:ea typeface="宋体" pitchFamily="2" charset="-122"/>
            </a:endParaRPr>
          </a:p>
          <a:p>
            <a:pPr eaLnBrk="1" hangingPunct="1">
              <a:defRPr/>
            </a:pPr>
            <a:endParaRPr lang="en-US" altLang="zh-CN" dirty="0">
              <a:latin typeface="Times New Roman" pitchFamily="18" charset="0"/>
              <a:ea typeface="宋体" pitchFamily="2" charset="-122"/>
            </a:endParaRPr>
          </a:p>
        </p:txBody>
      </p:sp>
    </p:spTree>
    <p:extLst>
      <p:ext uri="{BB962C8B-B14F-4D97-AF65-F5344CB8AC3E}">
        <p14:creationId xmlns:p14="http://schemas.microsoft.com/office/powerpoint/2010/main" val="217269054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4294967295"/>
          </p:nvPr>
        </p:nvSpPr>
        <p:spPr>
          <a:xfrm>
            <a:off x="600075" y="288925"/>
            <a:ext cx="7848600" cy="5357813"/>
          </a:xfrm>
        </p:spPr>
        <p:txBody>
          <a:bodyPr>
            <a:normAutofit lnSpcReduction="10000"/>
          </a:bodyPr>
          <a:lstStyle/>
          <a:p>
            <a:pPr algn="just" eaLnBrk="1" hangingPunct="1">
              <a:lnSpc>
                <a:spcPct val="90000"/>
              </a:lnSpc>
              <a:buFont typeface="Wingdings" pitchFamily="2" charset="2"/>
              <a:buNone/>
              <a:defRPr/>
            </a:pPr>
            <a:r>
              <a:rPr lang="zh-CN" altLang="en-US" dirty="0" smtClean="0">
                <a:latin typeface="Times New Roman" pitchFamily="18" charset="0"/>
                <a:ea typeface="宋体" pitchFamily="2" charset="-122"/>
              </a:rPr>
              <a:t>例</a:t>
            </a:r>
            <a:r>
              <a:rPr lang="en-US" altLang="zh-CN" dirty="0" smtClean="0">
                <a:latin typeface="Times New Roman" pitchFamily="18" charset="0"/>
                <a:ea typeface="宋体" pitchFamily="2" charset="-122"/>
              </a:rPr>
              <a:t>1</a:t>
            </a:r>
            <a:r>
              <a:rPr lang="zh-CN" altLang="en-US" dirty="0" smtClean="0">
                <a:latin typeface="Times New Roman" pitchFamily="18" charset="0"/>
                <a:ea typeface="宋体" pitchFamily="2" charset="-122"/>
              </a:rPr>
              <a:t>：制作部分学生成绩的柱型图</a:t>
            </a:r>
          </a:p>
          <a:p>
            <a:pPr lvl="1" algn="just" eaLnBrk="1" hangingPunct="1">
              <a:lnSpc>
                <a:spcPct val="90000"/>
              </a:lnSpc>
              <a:buFont typeface="Wingdings" pitchFamily="2" charset="2"/>
              <a:buNone/>
              <a:defRPr/>
            </a:pPr>
            <a:r>
              <a:rPr lang="zh-CN" altLang="en-US" sz="2400" dirty="0" smtClean="0">
                <a:latin typeface="Times New Roman" pitchFamily="18" charset="0"/>
                <a:ea typeface="宋体" pitchFamily="2" charset="-122"/>
              </a:rPr>
              <a:t>①选定作图数据；</a:t>
            </a:r>
          </a:p>
          <a:p>
            <a:pPr lvl="1" algn="just" eaLnBrk="1" hangingPunct="1">
              <a:lnSpc>
                <a:spcPct val="90000"/>
              </a:lnSpc>
              <a:buFont typeface="Wingdings" pitchFamily="2" charset="2"/>
              <a:buNone/>
              <a:defRPr/>
            </a:pPr>
            <a:r>
              <a:rPr lang="zh-CN" altLang="en-US" sz="2400" dirty="0" smtClean="0">
                <a:latin typeface="Times New Roman" pitchFamily="18" charset="0"/>
                <a:ea typeface="宋体" pitchFamily="2" charset="-122"/>
              </a:rPr>
              <a:t>②在插入选项卡“图表”组中单击</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柱形图</a:t>
            </a:r>
            <a:r>
              <a:rPr lang="en-US" altLang="zh-CN" sz="2400" dirty="0" smtClean="0">
                <a:latin typeface="Times New Roman" pitchFamily="18" charset="0"/>
                <a:ea typeface="宋体" pitchFamily="2" charset="-122"/>
              </a:rPr>
              <a:t>]</a:t>
            </a:r>
            <a:r>
              <a:rPr lang="zh-CN" altLang="en-US" sz="2400" dirty="0" smtClean="0">
                <a:latin typeface="Times New Roman" pitchFamily="18" charset="0"/>
                <a:ea typeface="宋体" pitchFamily="2" charset="-122"/>
              </a:rPr>
              <a:t>按钮→从下拉菜单选择所需的图表类型（如簇状柱形图）</a:t>
            </a:r>
            <a:endParaRPr lang="en-US" altLang="zh-CN" sz="2400" dirty="0" smtClean="0">
              <a:latin typeface="Times New Roman" pitchFamily="18" charset="0"/>
              <a:ea typeface="宋体" pitchFamily="2" charset="-122"/>
            </a:endParaRPr>
          </a:p>
          <a:p>
            <a:pPr lvl="1" algn="just" eaLnBrk="1" hangingPunct="1">
              <a:lnSpc>
                <a:spcPct val="90000"/>
              </a:lnSpc>
              <a:buFont typeface="Wingdings" pitchFamily="2" charset="2"/>
              <a:buNone/>
              <a:defRPr/>
            </a:pPr>
            <a:r>
              <a:rPr lang="zh-CN" altLang="en-US" sz="2400" dirty="0" smtClean="0">
                <a:latin typeface="Times New Roman" pitchFamily="18" charset="0"/>
                <a:ea typeface="宋体" pitchFamily="2" charset="-122"/>
              </a:rPr>
              <a:t>③在图表工具设计选项卡下的“数据”组设置修改数据源、系列；在“图表布局”组选择内置的图表布局项；在“图表样式”组套用内嵌样式；在“位置”组设置图的放置位置。</a:t>
            </a:r>
            <a:endParaRPr lang="en-US" altLang="zh-CN" sz="2400" dirty="0" smtClean="0">
              <a:latin typeface="Times New Roman" pitchFamily="18" charset="0"/>
              <a:ea typeface="宋体" pitchFamily="2" charset="-122"/>
            </a:endParaRPr>
          </a:p>
          <a:p>
            <a:pPr lvl="1" algn="just" eaLnBrk="1" hangingPunct="1">
              <a:lnSpc>
                <a:spcPct val="90000"/>
              </a:lnSpc>
              <a:buFont typeface="Wingdings" pitchFamily="2" charset="2"/>
              <a:buNone/>
              <a:defRPr/>
            </a:pPr>
            <a:r>
              <a:rPr lang="zh-CN" altLang="en-US" sz="2400" dirty="0" smtClean="0">
                <a:latin typeface="Times New Roman" pitchFamily="18" charset="0"/>
                <a:ea typeface="宋体" pitchFamily="2" charset="-122"/>
              </a:rPr>
              <a:t>④在图表工具布局选项卡下的“标签”组设置和修改图表标题、坐标轴标题、图例、数据标签；在“坐标轴”组编辑修改坐标轴、网格线；在“背景”组编辑绘图区；在“分析”组编辑趋势线、误差线。</a:t>
            </a:r>
            <a:endParaRPr lang="en-US" altLang="zh-CN" sz="2400" dirty="0" smtClean="0">
              <a:latin typeface="Times New Roman" pitchFamily="18" charset="0"/>
              <a:ea typeface="宋体" pitchFamily="2" charset="-122"/>
            </a:endParaRPr>
          </a:p>
          <a:p>
            <a:pPr lvl="1" algn="just" eaLnBrk="1" hangingPunct="1">
              <a:lnSpc>
                <a:spcPct val="90000"/>
              </a:lnSpc>
              <a:buFont typeface="Wingdings" pitchFamily="2" charset="2"/>
              <a:buNone/>
              <a:defRPr/>
            </a:pPr>
            <a:r>
              <a:rPr lang="en-US" altLang="zh-CN" sz="2400" dirty="0" smtClean="0">
                <a:latin typeface="Times New Roman" pitchFamily="18" charset="0"/>
                <a:ea typeface="宋体" pitchFamily="2" charset="-122"/>
              </a:rPr>
              <a:t>⑤</a:t>
            </a:r>
            <a:r>
              <a:rPr lang="zh-CN" altLang="en-US" sz="2400" dirty="0" smtClean="0">
                <a:latin typeface="Times New Roman" pitchFamily="18" charset="0"/>
                <a:ea typeface="宋体" pitchFamily="2" charset="-122"/>
              </a:rPr>
              <a:t>在图表工具格式选项卡下的“形状样式”、“艺术字样式”组设置选中的对象的格式。</a:t>
            </a:r>
            <a:endParaRPr lang="zh-CN" altLang="en-US" dirty="0" smtClean="0">
              <a:latin typeface="Times New Roman" pitchFamily="18" charset="0"/>
              <a:ea typeface="宋体" pitchFamily="2" charset="-122"/>
            </a:endParaRPr>
          </a:p>
          <a:p>
            <a:pPr lvl="1" eaLnBrk="1" hangingPunct="1">
              <a:lnSpc>
                <a:spcPct val="90000"/>
              </a:lnSpc>
              <a:buFont typeface="Wingdings" pitchFamily="2" charset="2"/>
              <a:buNone/>
              <a:defRPr/>
            </a:pPr>
            <a:r>
              <a:rPr lang="zh-CN" altLang="en-US" dirty="0" smtClean="0">
                <a:latin typeface="宋体" pitchFamily="2" charset="-122"/>
                <a:ea typeface="宋体" pitchFamily="2" charset="-122"/>
              </a:rPr>
              <a:t>            </a:t>
            </a:r>
          </a:p>
        </p:txBody>
      </p:sp>
      <p:sp>
        <p:nvSpPr>
          <p:cNvPr id="61443" name="AutoShape 3">
            <a:hlinkClick r:id="rId3" action="ppaction://hlinksldjump" highlightClick="1"/>
          </p:cNvPr>
          <p:cNvSpPr>
            <a:spLocks noChangeArrowheads="1"/>
          </p:cNvSpPr>
          <p:nvPr/>
        </p:nvSpPr>
        <p:spPr bwMode="auto">
          <a:xfrm>
            <a:off x="7467600"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graphicFrame>
        <p:nvGraphicFramePr>
          <p:cNvPr id="4" name="图表 3"/>
          <p:cNvGraphicFramePr>
            <a:graphicFrameLocks/>
          </p:cNvGraphicFramePr>
          <p:nvPr>
            <p:extLst>
              <p:ext uri="{D42A27DB-BD31-4B8C-83A1-F6EECF244321}">
                <p14:modId xmlns:p14="http://schemas.microsoft.com/office/powerpoint/2010/main" val="301203588"/>
              </p:ext>
            </p:extLst>
          </p:nvPr>
        </p:nvGraphicFramePr>
        <p:xfrm>
          <a:off x="2893727" y="4969083"/>
          <a:ext cx="3533887" cy="170239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title" idx="4294967295"/>
          </p:nvPr>
        </p:nvSpPr>
        <p:spPr>
          <a:xfrm>
            <a:off x="660400" y="304800"/>
            <a:ext cx="7772400" cy="609600"/>
          </a:xfrm>
        </p:spPr>
        <p:txBody>
          <a:bodyPr/>
          <a:lstStyle/>
          <a:p>
            <a:pPr eaLnBrk="1" hangingPunct="1">
              <a:defRPr/>
            </a:pPr>
            <a:r>
              <a:rPr lang="zh-CN" altLang="en-US" sz="3600" i="1" dirty="0" smtClean="0">
                <a:ea typeface="宋体" pitchFamily="2" charset="-122"/>
              </a:rPr>
              <a:t>三、图表操作与编辑的内容（</a:t>
            </a:r>
            <a:r>
              <a:rPr lang="en-US" altLang="zh-CN" sz="3600" i="1" dirty="0" smtClean="0">
                <a:ea typeface="宋体" pitchFamily="2" charset="-122"/>
              </a:rPr>
              <a:t>P </a:t>
            </a:r>
            <a:r>
              <a:rPr lang="zh-CN" altLang="en-US" sz="3600" i="1" dirty="0" smtClean="0">
                <a:ea typeface="宋体" pitchFamily="2" charset="-122"/>
              </a:rPr>
              <a:t>）</a:t>
            </a:r>
          </a:p>
        </p:txBody>
      </p:sp>
      <p:sp>
        <p:nvSpPr>
          <p:cNvPr id="63491" name="Rectangle 4"/>
          <p:cNvSpPr>
            <a:spLocks noGrp="1" noChangeArrowheads="1"/>
          </p:cNvSpPr>
          <p:nvPr>
            <p:ph type="body" idx="4294967295"/>
          </p:nvPr>
        </p:nvSpPr>
        <p:spPr>
          <a:xfrm>
            <a:off x="685800" y="1295400"/>
            <a:ext cx="8001000" cy="4876800"/>
          </a:xfrm>
        </p:spPr>
        <p:txBody>
          <a:bodyPr>
            <a:normAutofit fontScale="85000" lnSpcReduction="20000"/>
          </a:bodyPr>
          <a:lstStyle/>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1.</a:t>
            </a:r>
            <a:r>
              <a:rPr lang="zh-CN" altLang="en-US" dirty="0" smtClean="0">
                <a:solidFill>
                  <a:schemeClr val="accent2"/>
                </a:solidFill>
                <a:latin typeface="Times New Roman" pitchFamily="18" charset="0"/>
                <a:ea typeface="宋体" pitchFamily="2" charset="-122"/>
              </a:rPr>
              <a:t>图表的移动、缩放、复制、删除</a:t>
            </a:r>
            <a:endParaRPr lang="en-US" altLang="zh-CN" dirty="0" smtClean="0">
              <a:solidFill>
                <a:schemeClr val="accent2"/>
              </a:solidFill>
              <a:latin typeface="Times New Roman" pitchFamily="18" charset="0"/>
              <a:ea typeface="宋体" pitchFamily="2" charset="-122"/>
            </a:endParaRPr>
          </a:p>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2.</a:t>
            </a:r>
            <a:r>
              <a:rPr lang="zh-CN" altLang="en-US" dirty="0" smtClean="0">
                <a:solidFill>
                  <a:schemeClr val="accent2"/>
                </a:solidFill>
                <a:latin typeface="Times New Roman" pitchFamily="18" charset="0"/>
                <a:ea typeface="宋体" pitchFamily="2" charset="-122"/>
              </a:rPr>
              <a:t>改变图表类型</a:t>
            </a:r>
          </a:p>
          <a:p>
            <a:pPr lvl="1" eaLnBrk="1" hangingPunct="1">
              <a:defRPr/>
            </a:pPr>
            <a:r>
              <a:rPr lang="zh-CN" altLang="en-US" dirty="0" smtClean="0">
                <a:latin typeface="Times New Roman" pitchFamily="18" charset="0"/>
                <a:ea typeface="宋体" pitchFamily="2" charset="-122"/>
              </a:rPr>
              <a:t>举例：改变学生成绩表的图表类型为饼图类</a:t>
            </a:r>
          </a:p>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3.</a:t>
            </a:r>
            <a:r>
              <a:rPr lang="zh-CN" altLang="en-US" dirty="0" smtClean="0">
                <a:solidFill>
                  <a:schemeClr val="accent2"/>
                </a:solidFill>
                <a:latin typeface="Times New Roman" pitchFamily="18" charset="0"/>
                <a:ea typeface="宋体" pitchFamily="2" charset="-122"/>
              </a:rPr>
              <a:t>在图表中增删数据系列</a:t>
            </a:r>
          </a:p>
          <a:p>
            <a:pPr lvl="1" eaLnBrk="1" hangingPunct="1">
              <a:defRPr/>
            </a:pPr>
            <a:r>
              <a:rPr lang="zh-CN" altLang="en-US" dirty="0" smtClean="0">
                <a:latin typeface="Times New Roman" pitchFamily="18" charset="0"/>
                <a:ea typeface="宋体" pitchFamily="2" charset="-122"/>
              </a:rPr>
              <a:t>修改（或增加）学生成绩图的数据系列或数据行</a:t>
            </a:r>
          </a:p>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4.</a:t>
            </a:r>
            <a:r>
              <a:rPr lang="zh-CN" altLang="en-US" dirty="0" smtClean="0">
                <a:solidFill>
                  <a:schemeClr val="accent2"/>
                </a:solidFill>
                <a:latin typeface="Times New Roman" pitchFamily="18" charset="0"/>
                <a:ea typeface="宋体" pitchFamily="2" charset="-122"/>
              </a:rPr>
              <a:t>修改表中的数据</a:t>
            </a:r>
          </a:p>
          <a:p>
            <a:pPr lvl="1" eaLnBrk="1" hangingPunct="1">
              <a:defRPr/>
            </a:pPr>
            <a:r>
              <a:rPr lang="zh-CN" altLang="en-US" dirty="0" smtClean="0">
                <a:latin typeface="Times New Roman" pitchFamily="18" charset="0"/>
                <a:ea typeface="宋体" pitchFamily="2" charset="-122"/>
              </a:rPr>
              <a:t>修改学生表中的成绩</a:t>
            </a:r>
            <a:endParaRPr lang="en-US" altLang="zh-CN" dirty="0" smtClean="0">
              <a:latin typeface="Times New Roman" pitchFamily="18" charset="0"/>
              <a:ea typeface="宋体" pitchFamily="2" charset="-122"/>
            </a:endParaRPr>
          </a:p>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5.</a:t>
            </a:r>
            <a:r>
              <a:rPr lang="zh-CN" altLang="en-US" dirty="0" smtClean="0">
                <a:solidFill>
                  <a:schemeClr val="accent2"/>
                </a:solidFill>
                <a:latin typeface="Times New Roman" pitchFamily="18" charset="0"/>
                <a:ea typeface="宋体" pitchFamily="2" charset="-122"/>
              </a:rPr>
              <a:t>在图中加入标题、坐标轴、网格线、图例、数据标志、趋势线等图项</a:t>
            </a:r>
            <a:endParaRPr lang="en-US" altLang="zh-CN" dirty="0" smtClean="0">
              <a:solidFill>
                <a:schemeClr val="accent2"/>
              </a:solidFill>
              <a:latin typeface="Times New Roman" pitchFamily="18" charset="0"/>
              <a:ea typeface="宋体" pitchFamily="2" charset="-122"/>
            </a:endParaRPr>
          </a:p>
          <a:p>
            <a:pPr lvl="1" eaLnBrk="1" hangingPunct="1">
              <a:defRPr/>
            </a:pPr>
            <a:r>
              <a:rPr lang="zh-CN" altLang="en-US" dirty="0" smtClean="0">
                <a:latin typeface="Times New Roman" pitchFamily="18" charset="0"/>
                <a:ea typeface="宋体" pitchFamily="2" charset="-122"/>
              </a:rPr>
              <a:t>散点图为例</a:t>
            </a:r>
            <a:endParaRPr lang="zh-CN" altLang="en-US" dirty="0" smtClean="0">
              <a:solidFill>
                <a:schemeClr val="accent2"/>
              </a:solidFill>
              <a:latin typeface="Times New Roman" pitchFamily="18" charset="0"/>
              <a:ea typeface="宋体" pitchFamily="2" charset="-122"/>
            </a:endParaRPr>
          </a:p>
          <a:p>
            <a:pPr eaLnBrk="1" hangingPunct="1">
              <a:buFont typeface="Wingdings" pitchFamily="2" charset="2"/>
              <a:buNone/>
              <a:defRPr/>
            </a:pPr>
            <a:r>
              <a:rPr lang="en-US" altLang="zh-CN" dirty="0" smtClean="0">
                <a:solidFill>
                  <a:schemeClr val="accent2"/>
                </a:solidFill>
                <a:latin typeface="Times New Roman" pitchFamily="18" charset="0"/>
                <a:ea typeface="宋体" pitchFamily="2" charset="-122"/>
              </a:rPr>
              <a:t>6.</a:t>
            </a:r>
            <a:r>
              <a:rPr lang="zh-CN" altLang="en-US" dirty="0" smtClean="0">
                <a:solidFill>
                  <a:schemeClr val="accent2"/>
                </a:solidFill>
                <a:latin typeface="Times New Roman" pitchFamily="18" charset="0"/>
                <a:ea typeface="宋体" pitchFamily="2" charset="-122"/>
              </a:rPr>
              <a:t>图表格式化</a:t>
            </a:r>
            <a:endParaRPr lang="en-US" altLang="zh-CN" dirty="0" smtClean="0">
              <a:solidFill>
                <a:schemeClr val="accent2"/>
              </a:solidFill>
              <a:latin typeface="Times New Roman" pitchFamily="18" charset="0"/>
              <a:ea typeface="宋体" pitchFamily="2" charset="-122"/>
            </a:endParaRPr>
          </a:p>
          <a:p>
            <a:pPr lvl="1" eaLnBrk="1" hangingPunct="1">
              <a:defRPr/>
            </a:pPr>
            <a:r>
              <a:rPr lang="zh-CN" altLang="en-US" dirty="0" smtClean="0">
                <a:latin typeface="Times New Roman" pitchFamily="18" charset="0"/>
                <a:ea typeface="宋体" pitchFamily="2" charset="-122"/>
              </a:rPr>
              <a:t>设置散点图坐标轴的格式</a:t>
            </a:r>
          </a:p>
        </p:txBody>
      </p:sp>
      <p:sp>
        <p:nvSpPr>
          <p:cNvPr id="62468" name="AutoShape 5">
            <a:hlinkClick r:id="rId3" action="ppaction://hlinksldjump" highlightClick="1"/>
          </p:cNvPr>
          <p:cNvSpPr>
            <a:spLocks noChangeArrowheads="1"/>
          </p:cNvSpPr>
          <p:nvPr/>
        </p:nvSpPr>
        <p:spPr bwMode="auto">
          <a:xfrm>
            <a:off x="8253413" y="6248400"/>
            <a:ext cx="609600" cy="609600"/>
          </a:xfrm>
          <a:prstGeom prst="actionButtonBackPrevious">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title" idx="4294967295"/>
          </p:nvPr>
        </p:nvSpPr>
        <p:spPr>
          <a:xfrm>
            <a:off x="609600" y="457200"/>
            <a:ext cx="7772400" cy="685800"/>
          </a:xfrm>
        </p:spPr>
        <p:txBody>
          <a:bodyPr/>
          <a:lstStyle/>
          <a:p>
            <a:pPr eaLnBrk="1" hangingPunct="1">
              <a:defRPr/>
            </a:pPr>
            <a:r>
              <a:rPr lang="zh-CN" altLang="en-US" sz="3600" i="1" dirty="0" smtClean="0">
                <a:ea typeface="宋体" pitchFamily="2" charset="-122"/>
              </a:rPr>
              <a:t>一、工作表输入数据（</a:t>
            </a:r>
            <a:r>
              <a:rPr lang="en-US" altLang="zh-CN" sz="3600" i="1" dirty="0" smtClean="0">
                <a:ea typeface="宋体" pitchFamily="2" charset="-122"/>
              </a:rPr>
              <a:t>P119-122</a:t>
            </a:r>
            <a:r>
              <a:rPr lang="zh-CN" altLang="en-US" sz="3600" i="1" dirty="0" smtClean="0">
                <a:ea typeface="宋体" pitchFamily="2" charset="-122"/>
              </a:rPr>
              <a:t>）</a:t>
            </a:r>
          </a:p>
        </p:txBody>
      </p:sp>
      <p:sp>
        <p:nvSpPr>
          <p:cNvPr id="39940" name="Rectangle 4"/>
          <p:cNvSpPr>
            <a:spLocks noGrp="1" noChangeArrowheads="1"/>
          </p:cNvSpPr>
          <p:nvPr>
            <p:ph type="body" idx="4294967295"/>
          </p:nvPr>
        </p:nvSpPr>
        <p:spPr>
          <a:xfrm>
            <a:off x="279400" y="1193800"/>
            <a:ext cx="8763000" cy="5105400"/>
          </a:xfrm>
        </p:spPr>
        <p:txBody>
          <a:bodyPr>
            <a:normAutofit/>
          </a:bodyPr>
          <a:lstStyle/>
          <a:p>
            <a:pPr eaLnBrk="1" hangingPunct="1">
              <a:lnSpc>
                <a:spcPct val="90000"/>
              </a:lnSpc>
              <a:buFont typeface="Wingdings" pitchFamily="2" charset="2"/>
              <a:buNone/>
              <a:defRPr/>
            </a:pPr>
            <a:r>
              <a:rPr lang="en-US" altLang="zh-CN" sz="2800" dirty="0" smtClean="0">
                <a:solidFill>
                  <a:srgbClr val="006666"/>
                </a:solidFill>
                <a:effectLst>
                  <a:outerShdw blurRad="38100" dist="38100" dir="2700000" algn="tl">
                    <a:srgbClr val="C0C0C0"/>
                  </a:outerShdw>
                </a:effectLst>
                <a:ea typeface="宋体" pitchFamily="2" charset="-122"/>
              </a:rPr>
              <a:t>1</a:t>
            </a:r>
            <a:r>
              <a:rPr lang="zh-CN" altLang="en-US" dirty="0" smtClean="0">
                <a:solidFill>
                  <a:srgbClr val="006666"/>
                </a:solidFill>
                <a:effectLst>
                  <a:outerShdw blurRad="38100" dist="38100" dir="2700000" algn="tl">
                    <a:srgbClr val="C0C0C0"/>
                  </a:outerShdw>
                </a:effectLst>
                <a:ea typeface="宋体" pitchFamily="2" charset="-122"/>
              </a:rPr>
              <a:t>．数据输入步骤</a:t>
            </a:r>
          </a:p>
          <a:p>
            <a:pPr lvl="1" eaLnBrk="1" hangingPunct="1">
              <a:lnSpc>
                <a:spcPct val="90000"/>
              </a:lnSpc>
              <a:defRPr/>
            </a:pPr>
            <a:r>
              <a:rPr lang="zh-CN" altLang="en-US" sz="2400" dirty="0" smtClean="0">
                <a:ea typeface="宋体" pitchFamily="2" charset="-122"/>
              </a:rPr>
              <a:t>选中需要输入数据的单元格</a:t>
            </a:r>
          </a:p>
          <a:p>
            <a:pPr lvl="1" eaLnBrk="1" hangingPunct="1">
              <a:lnSpc>
                <a:spcPct val="90000"/>
              </a:lnSpc>
              <a:defRPr/>
            </a:pPr>
            <a:r>
              <a:rPr lang="zh-CN" altLang="en-US" sz="2400" dirty="0" smtClean="0">
                <a:ea typeface="宋体" pitchFamily="2" charset="-122"/>
              </a:rPr>
              <a:t>输入数据并按回车键或</a:t>
            </a:r>
            <a:r>
              <a:rPr lang="en-US" altLang="zh-CN" sz="2400" dirty="0" smtClean="0">
                <a:ea typeface="宋体" pitchFamily="2" charset="-122"/>
              </a:rPr>
              <a:t>[TAB]</a:t>
            </a:r>
            <a:r>
              <a:rPr lang="zh-CN" altLang="en-US" sz="2400" dirty="0" smtClean="0">
                <a:ea typeface="宋体" pitchFamily="2" charset="-122"/>
              </a:rPr>
              <a:t>键</a:t>
            </a:r>
            <a:endParaRPr lang="en-US" altLang="zh-CN" sz="2400" dirty="0" smtClean="0">
              <a:ea typeface="宋体" pitchFamily="2" charset="-122"/>
            </a:endParaRPr>
          </a:p>
          <a:p>
            <a:pPr lvl="1" eaLnBrk="1" hangingPunct="1">
              <a:lnSpc>
                <a:spcPct val="90000"/>
              </a:lnSpc>
              <a:defRPr/>
            </a:pPr>
            <a:r>
              <a:rPr lang="zh-CN" altLang="en-US" sz="2400" dirty="0">
                <a:latin typeface="楷体_GB2312" pitchFamily="49" charset="-122"/>
                <a:ea typeface="楷体_GB2312" pitchFamily="49" charset="-122"/>
              </a:rPr>
              <a:t>按</a:t>
            </a:r>
            <a:r>
              <a:rPr lang="en-US" altLang="zh-CN" sz="2400" dirty="0" err="1">
                <a:latin typeface="楷体_GB2312" pitchFamily="49" charset="-122"/>
                <a:ea typeface="楷体_GB2312" pitchFamily="49" charset="-122"/>
              </a:rPr>
              <a:t>Alt+Enter</a:t>
            </a:r>
            <a:r>
              <a:rPr lang="zh-CN" altLang="en-US" sz="2400" dirty="0">
                <a:latin typeface="楷体_GB2312" pitchFamily="49" charset="-122"/>
                <a:ea typeface="楷体_GB2312" pitchFamily="49" charset="-122"/>
              </a:rPr>
              <a:t>组合键，可将单元格输入的内容进行</a:t>
            </a:r>
            <a:r>
              <a:rPr lang="zh-CN" altLang="en-US" sz="2400" dirty="0" smtClean="0">
                <a:latin typeface="楷体_GB2312" pitchFamily="49" charset="-122"/>
                <a:ea typeface="楷体_GB2312" pitchFamily="49" charset="-122"/>
              </a:rPr>
              <a:t>分段</a:t>
            </a:r>
            <a:endParaRPr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13381875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9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94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9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title" idx="4294967295"/>
          </p:nvPr>
        </p:nvSpPr>
        <p:spPr>
          <a:xfrm>
            <a:off x="609600" y="457200"/>
            <a:ext cx="7772400" cy="685800"/>
          </a:xfrm>
        </p:spPr>
        <p:txBody>
          <a:bodyPr/>
          <a:lstStyle/>
          <a:p>
            <a:pPr eaLnBrk="1" hangingPunct="1">
              <a:defRPr/>
            </a:pPr>
            <a:r>
              <a:rPr lang="zh-CN" altLang="en-US" sz="3600" i="1" dirty="0">
                <a:ea typeface="宋体" pitchFamily="2" charset="-122"/>
              </a:rPr>
              <a:t>一、工作</a:t>
            </a:r>
            <a:r>
              <a:rPr lang="zh-CN" altLang="en-US" sz="3600" i="1" dirty="0" smtClean="0">
                <a:ea typeface="宋体" pitchFamily="2" charset="-122"/>
              </a:rPr>
              <a:t>表输入数据（</a:t>
            </a:r>
            <a:r>
              <a:rPr lang="en-US" altLang="zh-CN" sz="3600" i="1" dirty="0" smtClean="0">
                <a:ea typeface="宋体" pitchFamily="2" charset="-122"/>
              </a:rPr>
              <a:t>P119-122</a:t>
            </a:r>
            <a:r>
              <a:rPr lang="zh-CN" altLang="en-US" sz="3600" i="1" dirty="0" smtClean="0">
                <a:ea typeface="宋体" pitchFamily="2" charset="-122"/>
              </a:rPr>
              <a:t>）</a:t>
            </a:r>
          </a:p>
        </p:txBody>
      </p:sp>
      <p:sp>
        <p:nvSpPr>
          <p:cNvPr id="39940" name="Rectangle 4"/>
          <p:cNvSpPr>
            <a:spLocks noGrp="1" noChangeArrowheads="1"/>
          </p:cNvSpPr>
          <p:nvPr>
            <p:ph type="body" idx="4294967295"/>
          </p:nvPr>
        </p:nvSpPr>
        <p:spPr>
          <a:xfrm>
            <a:off x="279400" y="1193800"/>
            <a:ext cx="8763000" cy="5105400"/>
          </a:xfrm>
        </p:spPr>
        <p:txBody>
          <a:bodyPr>
            <a:normAutofit/>
          </a:bodyPr>
          <a:lstStyle/>
          <a:p>
            <a:pPr eaLnBrk="1" hangingPunct="1">
              <a:lnSpc>
                <a:spcPct val="90000"/>
              </a:lnSpc>
              <a:buFont typeface="Wingdings" pitchFamily="2" charset="2"/>
              <a:buNone/>
              <a:defRPr/>
            </a:pPr>
            <a:r>
              <a:rPr lang="zh-CN" altLang="en-US" dirty="0" smtClean="0">
                <a:solidFill>
                  <a:srgbClr val="006666"/>
                </a:solidFill>
                <a:effectLst>
                  <a:outerShdw blurRad="38100" dist="38100" dir="2700000" algn="tl">
                    <a:srgbClr val="C0C0C0"/>
                  </a:outerShdw>
                </a:effectLst>
                <a:ea typeface="宋体" pitchFamily="2" charset="-122"/>
              </a:rPr>
              <a:t>２．各类型数据输入操作：</a:t>
            </a:r>
          </a:p>
          <a:p>
            <a:pPr marL="342900" lvl="1" indent="-342900" eaLnBrk="1" hangingPunct="1">
              <a:lnSpc>
                <a:spcPct val="90000"/>
              </a:lnSpc>
              <a:buNone/>
              <a:defRPr/>
            </a:pPr>
            <a:r>
              <a:rPr lang="en-US" altLang="zh-CN" dirty="0" smtClean="0">
                <a:solidFill>
                  <a:schemeClr val="accent2"/>
                </a:solidFill>
                <a:ea typeface="宋体" pitchFamily="2" charset="-122"/>
              </a:rPr>
              <a:t>1)</a:t>
            </a:r>
            <a:r>
              <a:rPr lang="zh-CN" altLang="en-US" dirty="0" smtClean="0">
                <a:solidFill>
                  <a:schemeClr val="accent2"/>
                </a:solidFill>
                <a:ea typeface="宋体" pitchFamily="2" charset="-122"/>
              </a:rPr>
              <a:t>输入字符型数据</a:t>
            </a:r>
            <a:r>
              <a:rPr lang="zh-CN" altLang="en-US" sz="2400" dirty="0">
                <a:latin typeface="Times New Roman" pitchFamily="18" charset="0"/>
                <a:ea typeface="宋体" pitchFamily="2" charset="-122"/>
              </a:rPr>
              <a:t>（默认格式）</a:t>
            </a:r>
          </a:p>
          <a:p>
            <a:pPr lvl="1" eaLnBrk="1" hangingPunct="1">
              <a:lnSpc>
                <a:spcPct val="90000"/>
              </a:lnSpc>
              <a:defRPr/>
            </a:pPr>
            <a:r>
              <a:rPr lang="zh-CN" altLang="en-US" dirty="0" smtClean="0">
                <a:solidFill>
                  <a:schemeClr val="hlink"/>
                </a:solidFill>
                <a:ea typeface="宋体" pitchFamily="2" charset="-122"/>
              </a:rPr>
              <a:t>字符型数据</a:t>
            </a:r>
            <a:r>
              <a:rPr lang="zh-CN" altLang="en-US" dirty="0" smtClean="0">
                <a:ea typeface="宋体" pitchFamily="2" charset="-122"/>
              </a:rPr>
              <a:t>：字符串及返回值为字符串的函数和公式。</a:t>
            </a:r>
          </a:p>
          <a:p>
            <a:pPr lvl="1" eaLnBrk="1" hangingPunct="1">
              <a:lnSpc>
                <a:spcPct val="90000"/>
              </a:lnSpc>
              <a:defRPr/>
            </a:pPr>
            <a:r>
              <a:rPr lang="zh-CN" altLang="en-US" dirty="0" smtClean="0">
                <a:ea typeface="宋体" pitchFamily="2" charset="-122"/>
              </a:rPr>
              <a:t>字符在单元格中以左对齐形式显示。</a:t>
            </a:r>
            <a:endParaRPr lang="en-US" altLang="zh-CN" dirty="0" smtClean="0">
              <a:ea typeface="宋体" pitchFamily="2" charset="-122"/>
            </a:endParaRPr>
          </a:p>
          <a:p>
            <a:pPr lvl="1" eaLnBrk="1" hangingPunct="1">
              <a:lnSpc>
                <a:spcPct val="90000"/>
              </a:lnSpc>
              <a:defRPr/>
            </a:pPr>
            <a:r>
              <a:rPr lang="zh-CN" altLang="en-US" dirty="0" smtClean="0">
                <a:solidFill>
                  <a:schemeClr val="hlink"/>
                </a:solidFill>
                <a:ea typeface="宋体" pitchFamily="2" charset="-122"/>
              </a:rPr>
              <a:t>输入数字组成的字符串</a:t>
            </a:r>
            <a:r>
              <a:rPr lang="en-US" altLang="zh-CN" dirty="0" smtClean="0">
                <a:ea typeface="宋体" pitchFamily="2" charset="-122"/>
              </a:rPr>
              <a:t>—</a:t>
            </a:r>
            <a:r>
              <a:rPr lang="zh-CN" altLang="en-US" dirty="0" smtClean="0">
                <a:ea typeface="宋体" pitchFamily="2" charset="-122"/>
              </a:rPr>
              <a:t>数字字符串前加单引号 ’ 或用双引号括起字符串并以等号作前导符。如：输入字符串“</a:t>
            </a:r>
            <a:r>
              <a:rPr lang="en-US" altLang="zh-CN" dirty="0" smtClean="0">
                <a:ea typeface="宋体" pitchFamily="2" charset="-122"/>
              </a:rPr>
              <a:t>25”</a:t>
            </a:r>
            <a:r>
              <a:rPr lang="zh-CN" altLang="en-US" dirty="0" smtClean="0">
                <a:ea typeface="宋体" pitchFamily="2" charset="-122"/>
              </a:rPr>
              <a:t>，应键入：’</a:t>
            </a:r>
            <a:r>
              <a:rPr lang="en-US" altLang="zh-CN" dirty="0" smtClean="0">
                <a:ea typeface="宋体" pitchFamily="2" charset="-122"/>
              </a:rPr>
              <a:t>25 </a:t>
            </a:r>
            <a:r>
              <a:rPr lang="zh-CN" altLang="en-US" dirty="0" smtClean="0">
                <a:ea typeface="宋体" pitchFamily="2" charset="-122"/>
              </a:rPr>
              <a:t>或</a:t>
            </a:r>
            <a:r>
              <a:rPr lang="en-US" altLang="zh-CN" dirty="0" smtClean="0">
                <a:ea typeface="宋体" pitchFamily="2" charset="-122"/>
              </a:rPr>
              <a:t>=</a:t>
            </a:r>
            <a:r>
              <a:rPr lang="zh-CN" altLang="en-US" dirty="0" smtClean="0">
                <a:ea typeface="宋体" pitchFamily="2" charset="-122"/>
              </a:rPr>
              <a:t>＂</a:t>
            </a:r>
            <a:r>
              <a:rPr lang="en-US" altLang="zh-CN" dirty="0" smtClean="0">
                <a:ea typeface="宋体" pitchFamily="2" charset="-122"/>
              </a:rPr>
              <a:t>25</a:t>
            </a:r>
            <a:r>
              <a:rPr lang="zh-CN" altLang="en-US" dirty="0" smtClean="0">
                <a:ea typeface="宋体" pitchFamily="2" charset="-122"/>
              </a:rPr>
              <a:t>＂。</a:t>
            </a:r>
          </a:p>
        </p:txBody>
      </p:sp>
    </p:spTree>
    <p:extLst>
      <p:ext uri="{BB962C8B-B14F-4D97-AF65-F5344CB8AC3E}">
        <p14:creationId xmlns:p14="http://schemas.microsoft.com/office/powerpoint/2010/main" val="6099450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9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99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Lst>
  </p:timing>
</p:sld>
</file>

<file path=ppt/theme/theme1.xml><?xml version="1.0" encoding="utf-8"?>
<a:theme xmlns:a="http://schemas.openxmlformats.org/drawingml/2006/main" name="2_默认设计模板">
  <a:themeElements>
    <a:clrScheme name="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E200A7"/>
      </a:hlink>
      <a:folHlink>
        <a:srgbClr val="CCCCFF"/>
      </a:folHlink>
    </a:clrScheme>
    <a:fontScheme name="2_默认设计模板">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CC"/>
        </a:hlink>
        <a:folHlink>
          <a:srgbClr val="CCCCFF"/>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E200A7"/>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E200A7"/>
    </a:hlink>
    <a:folHlink>
      <a:srgbClr val="CCCCFF"/>
    </a:folHlink>
  </a:clrScheme>
  <a:fontScheme name="2_默认设计模板">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8621</TotalTime>
  <Words>5666</Words>
  <Application>Microsoft Office PowerPoint</Application>
  <PresentationFormat>全屏显示(4:3)</PresentationFormat>
  <Paragraphs>629</Paragraphs>
  <Slides>73</Slides>
  <Notes>52</Notes>
  <HiddenSlides>2</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73</vt:i4>
      </vt:variant>
    </vt:vector>
  </HeadingPairs>
  <TitlesOfParts>
    <vt:vector size="78" baseType="lpstr">
      <vt:lpstr>2_默认设计模板</vt:lpstr>
      <vt:lpstr>自定义设计方案</vt:lpstr>
      <vt:lpstr>Clip</vt:lpstr>
      <vt:lpstr>BMP 图象</vt:lpstr>
      <vt:lpstr>位图图像</vt:lpstr>
      <vt:lpstr>数据处理技术 中文Excel 2010</vt:lpstr>
      <vt:lpstr>数据处理与分析目标规划</vt:lpstr>
      <vt:lpstr>Excel 2010 软件的简述</vt:lpstr>
      <vt:lpstr>Excel 2010 软件的简述</vt:lpstr>
      <vt:lpstr>简述_续</vt:lpstr>
      <vt:lpstr>数据处理案例操作</vt:lpstr>
      <vt:lpstr>§3.2 工作簿的建立和操作</vt:lpstr>
      <vt:lpstr>一、工作表输入数据（P119-122）</vt:lpstr>
      <vt:lpstr>一、工作表输入数据（P119-122）</vt:lpstr>
      <vt:lpstr>PowerPoint 演示文稿</vt:lpstr>
      <vt:lpstr>4.3.1 建立表格与录入</vt:lpstr>
      <vt:lpstr>PowerPoint 演示文稿</vt:lpstr>
      <vt:lpstr>自动填写有规律的数据</vt:lpstr>
      <vt:lpstr>PowerPoint 演示文稿</vt:lpstr>
      <vt:lpstr>PowerPoint 演示文稿</vt:lpstr>
      <vt:lpstr>二、存储、关闭和打开工作簿（）</vt:lpstr>
      <vt:lpstr>三、工作簿窗口的操作 （视图选项卡 ）</vt:lpstr>
      <vt:lpstr>§3.3  工作表的编辑和格式化</vt:lpstr>
      <vt:lpstr>一、工作表的编辑（P 119-123）</vt:lpstr>
      <vt:lpstr>PowerPoint 演示文稿</vt:lpstr>
      <vt:lpstr>3．插入、删除单元格</vt:lpstr>
      <vt:lpstr>PowerPoint 演示文稿</vt:lpstr>
      <vt:lpstr>5．工作表的管理 （P125-126）</vt:lpstr>
      <vt:lpstr>PowerPoint 演示文稿</vt:lpstr>
      <vt:lpstr>6．工作表窗口的拆分与冻结 ( )</vt:lpstr>
      <vt:lpstr>二、工作表的格式化（P126-129）</vt:lpstr>
      <vt:lpstr>单元格格式设置的项目</vt:lpstr>
      <vt:lpstr>PowerPoint 演示文稿</vt:lpstr>
      <vt:lpstr>PowerPoint 演示文稿</vt:lpstr>
      <vt:lpstr>§3.4 页面设置和打印（P )</vt:lpstr>
      <vt:lpstr>一、设置打印区域和分页</vt:lpstr>
      <vt:lpstr>一、设置打印区域和分页</vt:lpstr>
      <vt:lpstr>二、页面设置</vt:lpstr>
      <vt:lpstr>§3.5  数据管理和分析(P129-142)</vt:lpstr>
      <vt:lpstr> 使用公式与函数（P122-125）</vt:lpstr>
      <vt:lpstr> 使用公式与函数（P122-125）</vt:lpstr>
      <vt:lpstr>3.单元格的引用(P124)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数据排序(P129-131)</vt:lpstr>
      <vt:lpstr> 数据筛选(P131-133)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例：计算不同班级的个数</vt:lpstr>
      <vt:lpstr>PowerPoint 演示文稿</vt:lpstr>
      <vt:lpstr>PowerPoint 演示文稿</vt:lpstr>
      <vt:lpstr>PowerPoint 演示文稿</vt:lpstr>
      <vt:lpstr> 分类汇总(P138-139)</vt:lpstr>
      <vt:lpstr>取消分类汇总：</vt:lpstr>
      <vt:lpstr>PowerPoint 演示文稿</vt:lpstr>
      <vt:lpstr>  数据透视表（PivotTable)139-141</vt:lpstr>
      <vt:lpstr>PowerPoint 演示文稿</vt:lpstr>
      <vt:lpstr>PowerPoint 演示文稿</vt:lpstr>
      <vt:lpstr>PowerPoint 演示文稿</vt:lpstr>
      <vt:lpstr>§3.6   图表技术</vt:lpstr>
      <vt:lpstr>一、图表概念（P142-144)</vt:lpstr>
      <vt:lpstr>二、创建图表（142-143 ）</vt:lpstr>
      <vt:lpstr>PowerPoint 演示文稿</vt:lpstr>
      <vt:lpstr>三、图表操作与编辑的内容（P ）</vt:lpstr>
    </vt:vector>
  </TitlesOfParts>
  <Company>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jsjzx</dc:creator>
  <cp:lastModifiedBy>微软用户</cp:lastModifiedBy>
  <cp:revision>883</cp:revision>
  <dcterms:created xsi:type="dcterms:W3CDTF">2001-10-04T08:23:59Z</dcterms:created>
  <dcterms:modified xsi:type="dcterms:W3CDTF">2015-01-11T08:22:25Z</dcterms:modified>
</cp:coreProperties>
</file>