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  <p:sldMasterId id="2147483718" r:id="rId2"/>
    <p:sldMasterId id="2147483719" r:id="rId3"/>
  </p:sldMasterIdLst>
  <p:notesMasterIdLst>
    <p:notesMasterId r:id="rId38"/>
  </p:notesMasterIdLst>
  <p:handoutMasterIdLst>
    <p:handoutMasterId r:id="rId39"/>
  </p:handoutMasterIdLst>
  <p:sldIdLst>
    <p:sldId id="431" r:id="rId4"/>
    <p:sldId id="475" r:id="rId5"/>
    <p:sldId id="516" r:id="rId6"/>
    <p:sldId id="480" r:id="rId7"/>
    <p:sldId id="477" r:id="rId8"/>
    <p:sldId id="499" r:id="rId9"/>
    <p:sldId id="486" r:id="rId10"/>
    <p:sldId id="505" r:id="rId11"/>
    <p:sldId id="506" r:id="rId12"/>
    <p:sldId id="507" r:id="rId13"/>
    <p:sldId id="500" r:id="rId14"/>
    <p:sldId id="503" r:id="rId15"/>
    <p:sldId id="510" r:id="rId16"/>
    <p:sldId id="482" r:id="rId17"/>
    <p:sldId id="484" r:id="rId18"/>
    <p:sldId id="485" r:id="rId19"/>
    <p:sldId id="488" r:id="rId20"/>
    <p:sldId id="489" r:id="rId21"/>
    <p:sldId id="483" r:id="rId22"/>
    <p:sldId id="490" r:id="rId23"/>
    <p:sldId id="511" r:id="rId24"/>
    <p:sldId id="522" r:id="rId25"/>
    <p:sldId id="495" r:id="rId26"/>
    <p:sldId id="492" r:id="rId27"/>
    <p:sldId id="521" r:id="rId28"/>
    <p:sldId id="519" r:id="rId29"/>
    <p:sldId id="520" r:id="rId30"/>
    <p:sldId id="474" r:id="rId31"/>
    <p:sldId id="512" r:id="rId32"/>
    <p:sldId id="513" r:id="rId33"/>
    <p:sldId id="517" r:id="rId34"/>
    <p:sldId id="518" r:id="rId35"/>
    <p:sldId id="504" r:id="rId36"/>
    <p:sldId id="377" r:id="rId37"/>
  </p:sldIdLst>
  <p:sldSz cx="9144000" cy="6858000" type="screen4x3"/>
  <p:notesSz cx="6761163" cy="99425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CBEA6"/>
    <a:srgbClr val="336699"/>
    <a:srgbClr val="0066CC"/>
    <a:srgbClr val="A50021"/>
    <a:srgbClr val="CC0000"/>
    <a:srgbClr val="FFFF00"/>
    <a:srgbClr val="DDDDDD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412" autoAdjust="0"/>
    <p:restoredTop sz="95057" autoAdjust="0"/>
  </p:normalViewPr>
  <p:slideViewPr>
    <p:cSldViewPr>
      <p:cViewPr varScale="1">
        <p:scale>
          <a:sx n="81" d="100"/>
          <a:sy n="81" d="100"/>
        </p:scale>
        <p:origin x="146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3154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46797BF-AD7A-4847-AF67-112F07C618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055C26-EA63-4BEF-9C6F-9E35A8FD8C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DDF8DD-3213-45B3-9A6D-82280225C8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243AB8-84CF-4701-9355-6649DBFF5B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CFE4C0-0E69-4BC0-B5A4-348A79C8C7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4783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25C155B-74C8-4429-9269-E1E8EED2C5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F39DD2C-85A6-41C8-8D40-E18818397E5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27463" y="0"/>
            <a:ext cx="2932112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AF77E05A-B7B9-4D5E-A8EE-1C5B68C9C72B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695E01D9-E3D8-4DFE-828E-66D670B4F87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22813"/>
            <a:ext cx="5408613" cy="4473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10894E06-A2F9-4749-8157-A7D69492700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28938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5AA0A43F-6AEE-438B-BEEB-A14C23302C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7463" y="9444038"/>
            <a:ext cx="2932112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</a:defRPr>
            </a:lvl1pPr>
          </a:lstStyle>
          <a:p>
            <a:fld id="{36457BD8-C167-4CBD-8FCA-5DAED8B7D80A}" type="slidenum">
              <a:rPr altLang="zh-CN"/>
              <a:pPr/>
              <a:t>‹#›</a:t>
            </a:fld>
            <a:endParaRPr lang="en-US" altLang="zh-CN">
              <a:latin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24429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8301BC82-0D65-4159-8080-62615C3E1D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D9E6F418-25BB-4342-9339-95089AFF3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0765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109572BC-0C53-499F-8F17-21D1513EBA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7DFFEE61-EAB2-42D6-B7B8-CF7895E74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7698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75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348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794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E8945DAD-818C-42C1-8E80-44F3E86FA4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26EF2CE6-48DC-44E1-87CE-E140702BB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05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33056661-3BF4-4C27-94D8-901A8A535C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D63AE5AE-8550-4380-A194-528BEAA9D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8707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4C6F6568-EC23-4138-811E-2585D80EDC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8C37CDCB-DEAF-47B8-9EF5-83BDB9421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579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8C4EBBEB-B528-4E3D-8BF8-6A68DA59D4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67528690-AE38-4872-9433-1790546AD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630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F1CD7918-2260-474C-BFC0-0D961E7218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D7415E32-8A32-49C9-B188-658BF2748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9256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CFE4D119-A20F-4784-AC33-92496E0E48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C125CF67-8AEF-4439-8FD5-C60C6F82C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462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B4BC0AF5-35B6-4480-B6FE-F45C8129F7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F8F89B72-784B-4169-BE84-01425BE30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E99981AB-922E-4526-A1A1-99EE75B3BF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fld id="{98764CC3-BD2A-46B6-8FAC-C60DDFF7BE8C}" type="slidenum">
              <a:rPr altLang="zh-CN">
                <a:latin typeface="Arial" panose="020B0604020202020204" pitchFamily="34" charset="0"/>
              </a:rPr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5266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8308A664-5E18-4C63-B0AA-9560B9BA3E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02BB1BFC-E64B-4828-8E6B-6AB638BED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771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226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90AB5C14-A738-48A9-8461-25D6A29830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C51E1696-5E4C-4A25-BD98-B91CA303A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46571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743F29DA-3156-419F-908D-408F77696E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7132B922-FA07-445B-B7D3-D4A96340C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5356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C727FF0F-7046-4A10-9CED-3984225885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60269462-35F2-4944-85CA-31C930AF7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2547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627B802F-A2B8-4C26-BDC5-A7C3E5E3DA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5AB05F2B-DF28-4720-9AD8-1267909EB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878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008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B99B6F98-90EE-48EA-A27F-15AE608FE4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141C2DC7-14D8-4A40-8AA6-B152D5ABE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2808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8967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792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4272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12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1745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DAF15FFD-6A7C-4EB7-94E5-65FD263EE7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41E2353B-6D85-43BD-B375-C05AA71A4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521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213D5849-A426-4427-9274-BF96972DF0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2DE09F4D-5C91-4B59-8290-2B2065F11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9852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8C78F148-BA5D-4D2F-AEF0-14ACD1FC2F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9686F526-E460-4498-9D8A-A110CC219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9835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213D5849-A426-4427-9274-BF96972DF0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2DE09F4D-5C91-4B59-8290-2B2065F11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4946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109572BC-0C53-499F-8F17-21D1513EBA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7DFFEE61-EAB2-42D6-B7B8-CF7895E74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1814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51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284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6239393"/>
      </p:ext>
    </p:extLst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1032" y="198438"/>
            <a:ext cx="6933456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30064030"/>
      </p:ext>
    </p:extLst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8304" y="1340768"/>
            <a:ext cx="1728192" cy="536416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7505" y="1340768"/>
            <a:ext cx="7056784" cy="496855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46320"/>
      </p:ext>
    </p:extLst>
  </p:cSld>
  <p:clrMapOvr>
    <a:masterClrMapping/>
  </p:clrMapOvr>
  <p:transition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02D1798-B22B-4F12-9C2F-73CB1E464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143000"/>
          </a:xfrm>
          <a:prstGeom prst="rect">
            <a:avLst/>
          </a:prstGeom>
          <a:gradFill rotWithShape="0">
            <a:gsLst>
              <a:gs pos="0">
                <a:srgbClr val="BEDFFF"/>
              </a:gs>
              <a:gs pos="50000">
                <a:srgbClr val="99CCFF"/>
              </a:gs>
              <a:gs pos="100000">
                <a:srgbClr val="BED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6CC615A7-63D2-4CD5-A3FF-711C0CC93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12700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F4B7D2CC-A1B9-4196-AA31-DBEFB7234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0"/>
            <a:ext cx="0" cy="6858000"/>
          </a:xfrm>
          <a:prstGeom prst="line">
            <a:avLst/>
          </a:prstGeom>
          <a:noFill/>
          <a:ln w="19050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Arc 7">
            <a:extLst>
              <a:ext uri="{FF2B5EF4-FFF2-40B4-BE49-F238E27FC236}">
                <a16:creationId xmlns:a16="http://schemas.microsoft.com/office/drawing/2014/main" id="{A70F1778-6A1E-4553-82E6-AC238C78A0EB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759576" y="865187"/>
            <a:ext cx="3352800" cy="1628775"/>
          </a:xfrm>
          <a:custGeom>
            <a:avLst/>
            <a:gdLst>
              <a:gd name="T0" fmla="*/ 41 w 43200"/>
              <a:gd name="T1" fmla="*/ 22934 h 25639"/>
              <a:gd name="T2" fmla="*/ 0 w 43200"/>
              <a:gd name="T3" fmla="*/ 21600 h 25639"/>
              <a:gd name="T4" fmla="*/ 21600 w 43200"/>
              <a:gd name="T5" fmla="*/ 0 h 25639"/>
              <a:gd name="T6" fmla="*/ 43200 w 43200"/>
              <a:gd name="T7" fmla="*/ 21600 h 25639"/>
              <a:gd name="T8" fmla="*/ 42819 w 43200"/>
              <a:gd name="T9" fmla="*/ 25639 h 25639"/>
              <a:gd name="T10" fmla="*/ 41 w 43200"/>
              <a:gd name="T11" fmla="*/ 22934 h 25639"/>
              <a:gd name="T12" fmla="*/ 0 w 43200"/>
              <a:gd name="T13" fmla="*/ 21600 h 25639"/>
              <a:gd name="T14" fmla="*/ 21600 w 43200"/>
              <a:gd name="T15" fmla="*/ 0 h 25639"/>
              <a:gd name="T16" fmla="*/ 43200 w 43200"/>
              <a:gd name="T17" fmla="*/ 21600 h 25639"/>
              <a:gd name="T18" fmla="*/ 42819 w 43200"/>
              <a:gd name="T19" fmla="*/ 25639 h 25639"/>
              <a:gd name="T20" fmla="*/ 21600 w 43200"/>
              <a:gd name="T21" fmla="*/ 21600 h 25639"/>
              <a:gd name="T22" fmla="*/ 41 w 43200"/>
              <a:gd name="T23" fmla="*/ 22934 h 2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200" h="25639" fill="none">
                <a:moveTo>
                  <a:pt x="41" y="22934"/>
                </a:moveTo>
                <a:cubicBezTo>
                  <a:pt x="13" y="22490"/>
                  <a:pt x="0" y="2204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955"/>
                  <a:pt x="43072" y="24307"/>
                  <a:pt x="42819" y="25639"/>
                </a:cubicBezTo>
              </a:path>
              <a:path w="43200" h="25639" stroke="0">
                <a:moveTo>
                  <a:pt x="41" y="22934"/>
                </a:moveTo>
                <a:cubicBezTo>
                  <a:pt x="13" y="22490"/>
                  <a:pt x="0" y="2204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955"/>
                  <a:pt x="43072" y="24307"/>
                  <a:pt x="42819" y="25639"/>
                </a:cubicBezTo>
                <a:lnTo>
                  <a:pt x="21600" y="21600"/>
                </a:lnTo>
                <a:lnTo>
                  <a:pt x="41" y="22934"/>
                </a:lnTo>
                <a:close/>
              </a:path>
            </a:pathLst>
          </a:custGeom>
          <a:noFill/>
          <a:ln w="12700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975AE66B-AF7B-451D-A4D7-28D3A147E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1850"/>
            <a:ext cx="91440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CA3813F6-C4E8-4466-B4FE-5B4DA76CE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4365625"/>
            <a:ext cx="9134475" cy="24923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525A142-1C11-4977-A6E2-979A8B54C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" y="0"/>
            <a:ext cx="9144000" cy="2060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002040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5B0AF370-E520-42B2-859D-37AF44BBF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4308475"/>
            <a:ext cx="9132887" cy="128588"/>
          </a:xfrm>
          <a:prstGeom prst="rect">
            <a:avLst/>
          </a:prstGeom>
          <a:gradFill rotWithShape="0">
            <a:gsLst>
              <a:gs pos="0">
                <a:srgbClr val="666666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2" name="Picture 12" descr="figure02_b">
            <a:extLst>
              <a:ext uri="{FF2B5EF4-FFF2-40B4-BE49-F238E27FC236}">
                <a16:creationId xmlns:a16="http://schemas.microsoft.com/office/drawing/2014/main" id="{1E0E2F22-A075-4372-936A-A2902373F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724400"/>
            <a:ext cx="1619250" cy="16192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>
            <a:extLst>
              <a:ext uri="{FF2B5EF4-FFF2-40B4-BE49-F238E27FC236}">
                <a16:creationId xmlns:a16="http://schemas.microsoft.com/office/drawing/2014/main" id="{D84DAC33-DDA1-4A30-BE54-35E05E164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628775"/>
            <a:ext cx="3563938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生物医学工程学院</a:t>
            </a: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083E37A0-0D9B-4630-8109-136C414B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5113" y="1628775"/>
            <a:ext cx="552451" cy="431800"/>
          </a:xfrm>
          <a:prstGeom prst="homePlate">
            <a:avLst>
              <a:gd name="adj" fmla="val 31974"/>
            </a:avLst>
          </a:prstGeom>
          <a:gradFill rotWithShape="1">
            <a:gsLst>
              <a:gs pos="0">
                <a:srgbClr val="666666"/>
              </a:gs>
              <a:gs pos="100000">
                <a:srgbClr val="DDDDDD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0A2FBE93-903E-4A84-8857-52602CA65FF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65612" y="-6477000"/>
            <a:ext cx="612775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16E4223C-87F3-4735-BB46-A282035C0A7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60057" y="-5147470"/>
            <a:ext cx="620712" cy="9144001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CF5E78B4-96BA-486B-B50D-375162CBD22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64050" y="-5114925"/>
            <a:ext cx="215900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0244A33F-7C5F-4551-A6CF-4C28B38A23D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10844" y="-6061870"/>
            <a:ext cx="719138" cy="9144001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4813B136-0B5D-4A63-8FDD-01A834D45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229225"/>
            <a:ext cx="3673475" cy="67468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458A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信息技术系</a:t>
            </a:r>
          </a:p>
          <a:p>
            <a:pPr algn="r">
              <a:lnSpc>
                <a:spcPct val="80000"/>
              </a:lnSpc>
              <a:spcBef>
                <a:spcPct val="50000"/>
              </a:spcBef>
            </a:pPr>
            <a:endParaRPr lang="en-US" altLang="zh-CN" b="1">
              <a:solidFill>
                <a:srgbClr val="5F5F5F"/>
              </a:solidFill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BA54B07B-5CCA-4705-88E8-8BF99917C87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81512" y="-6261100"/>
            <a:ext cx="612775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D6B1EC03-B55D-4524-9D5F-F9FB3ACEF1B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75957" y="-4931569"/>
            <a:ext cx="620712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F93A55D1-EEB1-4984-A964-568176721FA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79950" y="-4899025"/>
            <a:ext cx="215900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FA65C24A-376B-4705-B00E-94708EDA8FD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26744" y="-5845969"/>
            <a:ext cx="719138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9345875"/>
      </p:ext>
    </p:extLst>
  </p:cSld>
  <p:clrMapOvr>
    <a:masterClrMapping/>
  </p:clrMapOvr>
  <p:transition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ED36275-12CF-473F-A044-A999011D9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143000"/>
          </a:xfrm>
          <a:prstGeom prst="rect">
            <a:avLst/>
          </a:prstGeom>
          <a:gradFill rotWithShape="0">
            <a:gsLst>
              <a:gs pos="0">
                <a:srgbClr val="BEDFFF"/>
              </a:gs>
              <a:gs pos="50000">
                <a:srgbClr val="99CCFF"/>
              </a:gs>
              <a:gs pos="100000">
                <a:srgbClr val="BED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E3F6A4A9-EE12-406C-BE33-A8113EC0D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12700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BE6DFF60-B1AA-4DB5-B538-CFD08634E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0"/>
            <a:ext cx="0" cy="6858000"/>
          </a:xfrm>
          <a:prstGeom prst="line">
            <a:avLst/>
          </a:prstGeom>
          <a:noFill/>
          <a:ln w="19050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Arc 7">
            <a:extLst>
              <a:ext uri="{FF2B5EF4-FFF2-40B4-BE49-F238E27FC236}">
                <a16:creationId xmlns:a16="http://schemas.microsoft.com/office/drawing/2014/main" id="{6B55BAF2-6C14-47F3-9C35-0364167A5A00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759576" y="865187"/>
            <a:ext cx="3352800" cy="1628775"/>
          </a:xfrm>
          <a:custGeom>
            <a:avLst/>
            <a:gdLst>
              <a:gd name="T0" fmla="*/ 41 w 43200"/>
              <a:gd name="T1" fmla="*/ 22934 h 25639"/>
              <a:gd name="T2" fmla="*/ 0 w 43200"/>
              <a:gd name="T3" fmla="*/ 21600 h 25639"/>
              <a:gd name="T4" fmla="*/ 21600 w 43200"/>
              <a:gd name="T5" fmla="*/ 0 h 25639"/>
              <a:gd name="T6" fmla="*/ 43200 w 43200"/>
              <a:gd name="T7" fmla="*/ 21600 h 25639"/>
              <a:gd name="T8" fmla="*/ 42819 w 43200"/>
              <a:gd name="T9" fmla="*/ 25639 h 25639"/>
              <a:gd name="T10" fmla="*/ 41 w 43200"/>
              <a:gd name="T11" fmla="*/ 22934 h 25639"/>
              <a:gd name="T12" fmla="*/ 0 w 43200"/>
              <a:gd name="T13" fmla="*/ 21600 h 25639"/>
              <a:gd name="T14" fmla="*/ 21600 w 43200"/>
              <a:gd name="T15" fmla="*/ 0 h 25639"/>
              <a:gd name="T16" fmla="*/ 43200 w 43200"/>
              <a:gd name="T17" fmla="*/ 21600 h 25639"/>
              <a:gd name="T18" fmla="*/ 42819 w 43200"/>
              <a:gd name="T19" fmla="*/ 25639 h 25639"/>
              <a:gd name="T20" fmla="*/ 21600 w 43200"/>
              <a:gd name="T21" fmla="*/ 21600 h 25639"/>
              <a:gd name="T22" fmla="*/ 41 w 43200"/>
              <a:gd name="T23" fmla="*/ 22934 h 2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200" h="25639" fill="none">
                <a:moveTo>
                  <a:pt x="41" y="22934"/>
                </a:moveTo>
                <a:cubicBezTo>
                  <a:pt x="13" y="22490"/>
                  <a:pt x="0" y="2204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955"/>
                  <a:pt x="43072" y="24307"/>
                  <a:pt x="42819" y="25639"/>
                </a:cubicBezTo>
              </a:path>
              <a:path w="43200" h="25639" stroke="0">
                <a:moveTo>
                  <a:pt x="41" y="22934"/>
                </a:moveTo>
                <a:cubicBezTo>
                  <a:pt x="13" y="22490"/>
                  <a:pt x="0" y="2204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955"/>
                  <a:pt x="43072" y="24307"/>
                  <a:pt x="42819" y="25639"/>
                </a:cubicBezTo>
                <a:lnTo>
                  <a:pt x="21600" y="21600"/>
                </a:lnTo>
                <a:lnTo>
                  <a:pt x="41" y="22934"/>
                </a:lnTo>
                <a:close/>
              </a:path>
            </a:pathLst>
          </a:custGeom>
          <a:noFill/>
          <a:ln w="12700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0668E815-8C7D-4342-9782-3AE44F340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1850"/>
            <a:ext cx="91440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354F701A-67A5-4050-88A3-1BEEF304C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4365625"/>
            <a:ext cx="9134475" cy="24923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73F37C6F-E6C9-44AF-B852-0C046F595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" y="0"/>
            <a:ext cx="9144000" cy="2060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002040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10A0995-FD6E-4FD3-A6EA-98A48348F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4308475"/>
            <a:ext cx="9132887" cy="128588"/>
          </a:xfrm>
          <a:prstGeom prst="rect">
            <a:avLst/>
          </a:prstGeom>
          <a:gradFill rotWithShape="0">
            <a:gsLst>
              <a:gs pos="0">
                <a:srgbClr val="666666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2" name="Picture 12" descr="figure02_b">
            <a:extLst>
              <a:ext uri="{FF2B5EF4-FFF2-40B4-BE49-F238E27FC236}">
                <a16:creationId xmlns:a16="http://schemas.microsoft.com/office/drawing/2014/main" id="{9180EA87-40D4-4C58-8A5A-4A727A697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724400"/>
            <a:ext cx="1619250" cy="16192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>
            <a:extLst>
              <a:ext uri="{FF2B5EF4-FFF2-40B4-BE49-F238E27FC236}">
                <a16:creationId xmlns:a16="http://schemas.microsoft.com/office/drawing/2014/main" id="{6D8D9CAF-B223-49DD-A2C4-608E94947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628775"/>
            <a:ext cx="3563938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生物医学工程学院</a:t>
            </a: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270116B7-AB3F-456F-850E-F9EFF08EC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5113" y="1628775"/>
            <a:ext cx="552451" cy="431800"/>
          </a:xfrm>
          <a:prstGeom prst="homePlate">
            <a:avLst>
              <a:gd name="adj" fmla="val 31974"/>
            </a:avLst>
          </a:prstGeom>
          <a:gradFill rotWithShape="1">
            <a:gsLst>
              <a:gs pos="0">
                <a:srgbClr val="666666"/>
              </a:gs>
              <a:gs pos="100000">
                <a:srgbClr val="DDDDDD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F02065FD-C454-4789-897F-F4D7EE74776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65612" y="-6477000"/>
            <a:ext cx="612775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CC850247-DCCA-4851-86A6-831D91A0984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60057" y="-5147470"/>
            <a:ext cx="620712" cy="9144001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EC31B972-8EC0-4354-B62F-25D99D8727A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64050" y="-5114925"/>
            <a:ext cx="215900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708240B3-EE8D-4951-BD26-5ECE1B353B8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10844" y="-6061870"/>
            <a:ext cx="719138" cy="9144001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CC9DC084-9A22-41BC-B45F-D2CC102FB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229225"/>
            <a:ext cx="3673475" cy="67468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458A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信息技术系</a:t>
            </a:r>
          </a:p>
          <a:p>
            <a:pPr algn="r">
              <a:lnSpc>
                <a:spcPct val="80000"/>
              </a:lnSpc>
              <a:spcBef>
                <a:spcPct val="50000"/>
              </a:spcBef>
            </a:pPr>
            <a:endParaRPr lang="en-US" altLang="zh-CN" b="1">
              <a:solidFill>
                <a:srgbClr val="5F5F5F"/>
              </a:solidFill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6760045A-E1C2-4EBC-AE22-7B6B4A3135D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81512" y="-6261100"/>
            <a:ext cx="612775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C91F5BE1-9514-4F72-A737-758875F369E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75957" y="-4931569"/>
            <a:ext cx="620712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96C185DF-7BFD-41C5-9DF0-DA75ACF119C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79950" y="-4899025"/>
            <a:ext cx="215900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9119B1A3-821F-4679-8335-BF8F564D961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26744" y="-5845969"/>
            <a:ext cx="719138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80796010"/>
      </p:ext>
    </p:extLst>
  </p:cSld>
  <p:clrMapOvr>
    <a:masterClrMapping/>
  </p:clrMapOvr>
  <p:transition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B365F6D-0CC4-4BAC-8B93-26E1E5718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143000"/>
          </a:xfrm>
          <a:prstGeom prst="rect">
            <a:avLst/>
          </a:prstGeom>
          <a:gradFill rotWithShape="0">
            <a:gsLst>
              <a:gs pos="0">
                <a:srgbClr val="BEDFFF"/>
              </a:gs>
              <a:gs pos="50000">
                <a:srgbClr val="99CCFF"/>
              </a:gs>
              <a:gs pos="100000">
                <a:srgbClr val="BED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7E4195C8-0425-4260-9BCE-E39433050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12700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7153084C-EE47-43A8-AE26-85995E3F38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0"/>
            <a:ext cx="0" cy="6858000"/>
          </a:xfrm>
          <a:prstGeom prst="line">
            <a:avLst/>
          </a:prstGeom>
          <a:noFill/>
          <a:ln w="19050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Arc 7">
            <a:extLst>
              <a:ext uri="{FF2B5EF4-FFF2-40B4-BE49-F238E27FC236}">
                <a16:creationId xmlns:a16="http://schemas.microsoft.com/office/drawing/2014/main" id="{AD036B03-B566-4665-9184-BDB772ADAFCF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759576" y="865187"/>
            <a:ext cx="3352800" cy="1628775"/>
          </a:xfrm>
          <a:custGeom>
            <a:avLst/>
            <a:gdLst>
              <a:gd name="T0" fmla="*/ 41 w 43200"/>
              <a:gd name="T1" fmla="*/ 22934 h 25639"/>
              <a:gd name="T2" fmla="*/ 0 w 43200"/>
              <a:gd name="T3" fmla="*/ 21600 h 25639"/>
              <a:gd name="T4" fmla="*/ 21600 w 43200"/>
              <a:gd name="T5" fmla="*/ 0 h 25639"/>
              <a:gd name="T6" fmla="*/ 43200 w 43200"/>
              <a:gd name="T7" fmla="*/ 21600 h 25639"/>
              <a:gd name="T8" fmla="*/ 42819 w 43200"/>
              <a:gd name="T9" fmla="*/ 25639 h 25639"/>
              <a:gd name="T10" fmla="*/ 41 w 43200"/>
              <a:gd name="T11" fmla="*/ 22934 h 25639"/>
              <a:gd name="T12" fmla="*/ 0 w 43200"/>
              <a:gd name="T13" fmla="*/ 21600 h 25639"/>
              <a:gd name="T14" fmla="*/ 21600 w 43200"/>
              <a:gd name="T15" fmla="*/ 0 h 25639"/>
              <a:gd name="T16" fmla="*/ 43200 w 43200"/>
              <a:gd name="T17" fmla="*/ 21600 h 25639"/>
              <a:gd name="T18" fmla="*/ 42819 w 43200"/>
              <a:gd name="T19" fmla="*/ 25639 h 25639"/>
              <a:gd name="T20" fmla="*/ 21600 w 43200"/>
              <a:gd name="T21" fmla="*/ 21600 h 25639"/>
              <a:gd name="T22" fmla="*/ 41 w 43200"/>
              <a:gd name="T23" fmla="*/ 22934 h 2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200" h="25639" fill="none">
                <a:moveTo>
                  <a:pt x="41" y="22934"/>
                </a:moveTo>
                <a:cubicBezTo>
                  <a:pt x="13" y="22490"/>
                  <a:pt x="0" y="2204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955"/>
                  <a:pt x="43072" y="24307"/>
                  <a:pt x="42819" y="25639"/>
                </a:cubicBezTo>
              </a:path>
              <a:path w="43200" h="25639" stroke="0">
                <a:moveTo>
                  <a:pt x="41" y="22934"/>
                </a:moveTo>
                <a:cubicBezTo>
                  <a:pt x="13" y="22490"/>
                  <a:pt x="0" y="2204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955"/>
                  <a:pt x="43072" y="24307"/>
                  <a:pt x="42819" y="25639"/>
                </a:cubicBezTo>
                <a:lnTo>
                  <a:pt x="21600" y="21600"/>
                </a:lnTo>
                <a:lnTo>
                  <a:pt x="41" y="22934"/>
                </a:lnTo>
                <a:close/>
              </a:path>
            </a:pathLst>
          </a:custGeom>
          <a:noFill/>
          <a:ln w="12700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5DD10F49-5C25-4186-B3B2-752EC0EF3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1850"/>
            <a:ext cx="91440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11085DBB-C8A8-4EEB-B8AA-3AC2DF6BF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4365625"/>
            <a:ext cx="9134475" cy="24923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8158783-83CB-479F-A0D0-B2BE458E9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" y="0"/>
            <a:ext cx="9144000" cy="2060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002040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C0FEB5E7-899F-4645-A715-4D3121C84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4308475"/>
            <a:ext cx="9132887" cy="128588"/>
          </a:xfrm>
          <a:prstGeom prst="rect">
            <a:avLst/>
          </a:prstGeom>
          <a:gradFill rotWithShape="0">
            <a:gsLst>
              <a:gs pos="0">
                <a:srgbClr val="666666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2" name="Picture 12" descr="figure02_b">
            <a:extLst>
              <a:ext uri="{FF2B5EF4-FFF2-40B4-BE49-F238E27FC236}">
                <a16:creationId xmlns:a16="http://schemas.microsoft.com/office/drawing/2014/main" id="{CAEC8676-7E43-4C6C-8830-A2AE22B66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724400"/>
            <a:ext cx="1619250" cy="16192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>
            <a:extLst>
              <a:ext uri="{FF2B5EF4-FFF2-40B4-BE49-F238E27FC236}">
                <a16:creationId xmlns:a16="http://schemas.microsoft.com/office/drawing/2014/main" id="{E858C4CD-500E-46D2-B11B-8B1E65A2A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628775"/>
            <a:ext cx="3563938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生物医学工程学院</a:t>
            </a: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278618C8-28DA-4FE0-81AE-39F92D803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5113" y="1628775"/>
            <a:ext cx="552451" cy="431800"/>
          </a:xfrm>
          <a:prstGeom prst="homePlate">
            <a:avLst>
              <a:gd name="adj" fmla="val 31974"/>
            </a:avLst>
          </a:prstGeom>
          <a:gradFill rotWithShape="1">
            <a:gsLst>
              <a:gs pos="0">
                <a:srgbClr val="666666"/>
              </a:gs>
              <a:gs pos="100000">
                <a:srgbClr val="DDDDDD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E72529F2-6588-455A-824E-FEEABBE50D9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65612" y="-6477000"/>
            <a:ext cx="612775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90EB4094-64B0-46B2-A8EF-C6C595CCACF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60057" y="-5147470"/>
            <a:ext cx="620712" cy="9144001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D44FBF33-0624-45AA-BD69-2A7C6B951ED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64050" y="-5114925"/>
            <a:ext cx="215900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07B4C649-27D3-4BF9-9F23-A89CBCFE551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10844" y="-6061870"/>
            <a:ext cx="719138" cy="9144001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6D370B30-4F84-4ADC-AC66-AE058C1DA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229225"/>
            <a:ext cx="3673475" cy="67468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458A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信息技术系</a:t>
            </a:r>
          </a:p>
          <a:p>
            <a:pPr algn="r">
              <a:lnSpc>
                <a:spcPct val="80000"/>
              </a:lnSpc>
              <a:spcBef>
                <a:spcPct val="50000"/>
              </a:spcBef>
            </a:pPr>
            <a:endParaRPr lang="en-US" altLang="zh-CN" b="1">
              <a:solidFill>
                <a:srgbClr val="5F5F5F"/>
              </a:solidFill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6DFA38B4-E75D-4091-B47F-BDE5EC36B65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81512" y="-6261100"/>
            <a:ext cx="612775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AC8AFA3F-4D0A-4E6B-93CB-17207A65467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75957" y="-4931569"/>
            <a:ext cx="620712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F0D3FBE9-88D2-492C-9ECD-48E23025DC0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79950" y="-4899025"/>
            <a:ext cx="215900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14B29C12-22FC-490A-8E7E-55744D6A99E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26744" y="-5845969"/>
            <a:ext cx="719138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4240435"/>
      </p:ext>
    </p:extLst>
  </p:cSld>
  <p:clrMapOvr>
    <a:masterClrMapping/>
  </p:clrMapOvr>
  <p:transition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9C5B8DF-C934-4414-A311-FFF53B245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143000"/>
          </a:xfrm>
          <a:prstGeom prst="rect">
            <a:avLst/>
          </a:prstGeom>
          <a:gradFill rotWithShape="0">
            <a:gsLst>
              <a:gs pos="0">
                <a:srgbClr val="BEDFFF"/>
              </a:gs>
              <a:gs pos="50000">
                <a:srgbClr val="99CCFF"/>
              </a:gs>
              <a:gs pos="100000">
                <a:srgbClr val="BED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33D69C18-6477-4077-8F98-0BC027B2B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12700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BF55E0BD-2FC5-4762-9CCF-C02A052B7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0"/>
            <a:ext cx="0" cy="6858000"/>
          </a:xfrm>
          <a:prstGeom prst="line">
            <a:avLst/>
          </a:prstGeom>
          <a:noFill/>
          <a:ln w="19050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C8386478-F28D-43C3-83FF-6DBDF939B4FC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759576" y="865187"/>
            <a:ext cx="3352800" cy="1628775"/>
          </a:xfrm>
          <a:custGeom>
            <a:avLst/>
            <a:gdLst>
              <a:gd name="T0" fmla="*/ 41 w 43200"/>
              <a:gd name="T1" fmla="*/ 22934 h 25639"/>
              <a:gd name="T2" fmla="*/ 0 w 43200"/>
              <a:gd name="T3" fmla="*/ 21600 h 25639"/>
              <a:gd name="T4" fmla="*/ 21600 w 43200"/>
              <a:gd name="T5" fmla="*/ 0 h 25639"/>
              <a:gd name="T6" fmla="*/ 43200 w 43200"/>
              <a:gd name="T7" fmla="*/ 21600 h 25639"/>
              <a:gd name="T8" fmla="*/ 42819 w 43200"/>
              <a:gd name="T9" fmla="*/ 25639 h 25639"/>
              <a:gd name="T10" fmla="*/ 41 w 43200"/>
              <a:gd name="T11" fmla="*/ 22934 h 25639"/>
              <a:gd name="T12" fmla="*/ 0 w 43200"/>
              <a:gd name="T13" fmla="*/ 21600 h 25639"/>
              <a:gd name="T14" fmla="*/ 21600 w 43200"/>
              <a:gd name="T15" fmla="*/ 0 h 25639"/>
              <a:gd name="T16" fmla="*/ 43200 w 43200"/>
              <a:gd name="T17" fmla="*/ 21600 h 25639"/>
              <a:gd name="T18" fmla="*/ 42819 w 43200"/>
              <a:gd name="T19" fmla="*/ 25639 h 25639"/>
              <a:gd name="T20" fmla="*/ 21600 w 43200"/>
              <a:gd name="T21" fmla="*/ 21600 h 25639"/>
              <a:gd name="T22" fmla="*/ 41 w 43200"/>
              <a:gd name="T23" fmla="*/ 22934 h 2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200" h="25639" fill="none">
                <a:moveTo>
                  <a:pt x="41" y="22934"/>
                </a:moveTo>
                <a:cubicBezTo>
                  <a:pt x="13" y="22490"/>
                  <a:pt x="0" y="2204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955"/>
                  <a:pt x="43072" y="24307"/>
                  <a:pt x="42819" y="25639"/>
                </a:cubicBezTo>
              </a:path>
              <a:path w="43200" h="25639" stroke="0">
                <a:moveTo>
                  <a:pt x="41" y="22934"/>
                </a:moveTo>
                <a:cubicBezTo>
                  <a:pt x="13" y="22490"/>
                  <a:pt x="0" y="2204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955"/>
                  <a:pt x="43072" y="24307"/>
                  <a:pt x="42819" y="25639"/>
                </a:cubicBezTo>
                <a:lnTo>
                  <a:pt x="21600" y="21600"/>
                </a:lnTo>
                <a:lnTo>
                  <a:pt x="41" y="22934"/>
                </a:lnTo>
                <a:close/>
              </a:path>
            </a:pathLst>
          </a:custGeom>
          <a:noFill/>
          <a:ln w="12700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pic>
        <p:nvPicPr>
          <p:cNvPr id="9" name="Object 8">
            <a:extLst>
              <a:ext uri="{FF2B5EF4-FFF2-40B4-BE49-F238E27FC236}">
                <a16:creationId xmlns:a16="http://schemas.microsoft.com/office/drawing/2014/main" id="{4B405497-1031-4106-A4A7-6D261E126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1850"/>
            <a:ext cx="91440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CB112F2-3EB7-420B-98F2-B12A41796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4365625"/>
            <a:ext cx="9134475" cy="24923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C1DA55-F8C1-4AB6-B730-B2830D745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" y="0"/>
            <a:ext cx="9144000" cy="2060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002040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E7CEC-7F25-4B9D-9E9E-FA5743549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4308475"/>
            <a:ext cx="9132887" cy="128588"/>
          </a:xfrm>
          <a:prstGeom prst="rect">
            <a:avLst/>
          </a:prstGeom>
          <a:gradFill rotWithShape="0">
            <a:gsLst>
              <a:gs pos="0">
                <a:srgbClr val="666666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3" name="Picture 12" descr="figure02_b">
            <a:extLst>
              <a:ext uri="{FF2B5EF4-FFF2-40B4-BE49-F238E27FC236}">
                <a16:creationId xmlns:a16="http://schemas.microsoft.com/office/drawing/2014/main" id="{EC61B049-15E1-43D1-AD7C-FB407D910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724400"/>
            <a:ext cx="1619250" cy="16192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3">
            <a:extLst>
              <a:ext uri="{FF2B5EF4-FFF2-40B4-BE49-F238E27FC236}">
                <a16:creationId xmlns:a16="http://schemas.microsoft.com/office/drawing/2014/main" id="{D4616800-2069-401C-8E41-40A94BB70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628775"/>
            <a:ext cx="3563938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生物医学工程学院</a:t>
            </a:r>
          </a:p>
        </p:txBody>
      </p:sp>
      <p:sp>
        <p:nvSpPr>
          <p:cNvPr id="15" name="AutoShape 14">
            <a:extLst>
              <a:ext uri="{FF2B5EF4-FFF2-40B4-BE49-F238E27FC236}">
                <a16:creationId xmlns:a16="http://schemas.microsoft.com/office/drawing/2014/main" id="{21DAD9D3-7F46-4562-B0B3-5CC7EFA72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5113" y="1628775"/>
            <a:ext cx="552451" cy="431800"/>
          </a:xfrm>
          <a:prstGeom prst="homePlate">
            <a:avLst>
              <a:gd name="adj" fmla="val 31974"/>
            </a:avLst>
          </a:prstGeom>
          <a:gradFill rotWithShape="1">
            <a:gsLst>
              <a:gs pos="0">
                <a:srgbClr val="666666"/>
              </a:gs>
              <a:gs pos="100000">
                <a:srgbClr val="DDDDDD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AEB565-3BF2-468C-899A-A4F538F3AC4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65612" y="-6477000"/>
            <a:ext cx="612775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C6B56E-1F21-42AD-A64B-43565C98AD3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60057" y="-5147470"/>
            <a:ext cx="620712" cy="9144001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AC7F3F-A9A9-41D2-9C1C-DA92A571572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64050" y="-5114925"/>
            <a:ext cx="215900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C8D9F8-EBC2-47D8-84FF-8F8A6E9F682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10844" y="-6061870"/>
            <a:ext cx="719138" cy="9144001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F3016583-B166-4647-811E-674F1A4E4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229225"/>
            <a:ext cx="3673475" cy="67468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458A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信息技术系</a:t>
            </a:r>
          </a:p>
          <a:p>
            <a:pPr algn="r">
              <a:lnSpc>
                <a:spcPct val="80000"/>
              </a:lnSpc>
              <a:spcBef>
                <a:spcPct val="50000"/>
              </a:spcBef>
            </a:pPr>
            <a:endParaRPr lang="en-US" altLang="zh-CN" b="1">
              <a:solidFill>
                <a:srgbClr val="5F5F5F"/>
              </a:solidFill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94207CFC-9684-47E4-B927-B5FBD7546BF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81512" y="-6261100"/>
            <a:ext cx="612775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C3A274FE-F2A0-4C08-9DDB-66D869A85A6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75957" y="-4931569"/>
            <a:ext cx="620712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A8E97D9D-6112-4ADD-A362-FC081C967CD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79950" y="-4899025"/>
            <a:ext cx="215900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68D6C9D2-6AB8-4E58-BDF9-18E96755861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26744" y="-5845969"/>
            <a:ext cx="719138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76400"/>
            <a:ext cx="39909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676400"/>
            <a:ext cx="3992562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5" name="日期占位符 4">
            <a:extLst>
              <a:ext uri="{FF2B5EF4-FFF2-40B4-BE49-F238E27FC236}">
                <a16:creationId xmlns:a16="http://schemas.microsoft.com/office/drawing/2014/main" id="{7B9DBABE-F36F-4C87-9918-F45C460D0C5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948488" y="6481763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94510"/>
      </p:ext>
    </p:extLst>
  </p:cSld>
  <p:clrMapOvr>
    <a:masterClrMapping/>
  </p:clrMapOvr>
  <p:transition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F6CD9A4D-0994-4740-A078-09911A90B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143000"/>
          </a:xfrm>
          <a:prstGeom prst="rect">
            <a:avLst/>
          </a:prstGeom>
          <a:gradFill rotWithShape="0">
            <a:gsLst>
              <a:gs pos="0">
                <a:srgbClr val="BEDFFF"/>
              </a:gs>
              <a:gs pos="50000">
                <a:srgbClr val="99CCFF"/>
              </a:gs>
              <a:gs pos="100000">
                <a:srgbClr val="BED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5697F34B-E503-4A7B-9DE4-D6FD7C3AB20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12700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26BB9949-C55C-4C06-B3C5-25BC00E04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0"/>
            <a:ext cx="0" cy="6858000"/>
          </a:xfrm>
          <a:prstGeom prst="line">
            <a:avLst/>
          </a:prstGeom>
          <a:noFill/>
          <a:ln w="19050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Arc 7">
            <a:extLst>
              <a:ext uri="{FF2B5EF4-FFF2-40B4-BE49-F238E27FC236}">
                <a16:creationId xmlns:a16="http://schemas.microsoft.com/office/drawing/2014/main" id="{672D86E4-483F-46C5-8459-67549241E3B3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759576" y="865187"/>
            <a:ext cx="3352800" cy="1628775"/>
          </a:xfrm>
          <a:custGeom>
            <a:avLst/>
            <a:gdLst>
              <a:gd name="T0" fmla="*/ 41 w 43200"/>
              <a:gd name="T1" fmla="*/ 22934 h 25639"/>
              <a:gd name="T2" fmla="*/ 0 w 43200"/>
              <a:gd name="T3" fmla="*/ 21600 h 25639"/>
              <a:gd name="T4" fmla="*/ 21600 w 43200"/>
              <a:gd name="T5" fmla="*/ 0 h 25639"/>
              <a:gd name="T6" fmla="*/ 43200 w 43200"/>
              <a:gd name="T7" fmla="*/ 21600 h 25639"/>
              <a:gd name="T8" fmla="*/ 42819 w 43200"/>
              <a:gd name="T9" fmla="*/ 25639 h 25639"/>
              <a:gd name="T10" fmla="*/ 41 w 43200"/>
              <a:gd name="T11" fmla="*/ 22934 h 25639"/>
              <a:gd name="T12" fmla="*/ 0 w 43200"/>
              <a:gd name="T13" fmla="*/ 21600 h 25639"/>
              <a:gd name="T14" fmla="*/ 21600 w 43200"/>
              <a:gd name="T15" fmla="*/ 0 h 25639"/>
              <a:gd name="T16" fmla="*/ 43200 w 43200"/>
              <a:gd name="T17" fmla="*/ 21600 h 25639"/>
              <a:gd name="T18" fmla="*/ 42819 w 43200"/>
              <a:gd name="T19" fmla="*/ 25639 h 25639"/>
              <a:gd name="T20" fmla="*/ 21600 w 43200"/>
              <a:gd name="T21" fmla="*/ 21600 h 25639"/>
              <a:gd name="T22" fmla="*/ 41 w 43200"/>
              <a:gd name="T23" fmla="*/ 22934 h 2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200" h="25639" fill="none">
                <a:moveTo>
                  <a:pt x="41" y="22934"/>
                </a:moveTo>
                <a:cubicBezTo>
                  <a:pt x="13" y="22490"/>
                  <a:pt x="0" y="2204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955"/>
                  <a:pt x="43072" y="24307"/>
                  <a:pt x="42819" y="25639"/>
                </a:cubicBezTo>
              </a:path>
              <a:path w="43200" h="25639" stroke="0">
                <a:moveTo>
                  <a:pt x="41" y="22934"/>
                </a:moveTo>
                <a:cubicBezTo>
                  <a:pt x="13" y="22490"/>
                  <a:pt x="0" y="2204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955"/>
                  <a:pt x="43072" y="24307"/>
                  <a:pt x="42819" y="25639"/>
                </a:cubicBezTo>
                <a:lnTo>
                  <a:pt x="21600" y="21600"/>
                </a:lnTo>
                <a:lnTo>
                  <a:pt x="41" y="22934"/>
                </a:lnTo>
                <a:close/>
              </a:path>
            </a:pathLst>
          </a:custGeom>
          <a:noFill/>
          <a:ln w="12700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pic>
        <p:nvPicPr>
          <p:cNvPr id="11" name="Object 8">
            <a:extLst>
              <a:ext uri="{FF2B5EF4-FFF2-40B4-BE49-F238E27FC236}">
                <a16:creationId xmlns:a16="http://schemas.microsoft.com/office/drawing/2014/main" id="{3CAF32C8-EA67-4AAB-B929-CF93E969E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1850"/>
            <a:ext cx="91440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C86E2D24-BFC0-43D1-A3F9-BF1B7E5F7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4365625"/>
            <a:ext cx="9134475" cy="24923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8FE5E97-38B3-4ABA-89B0-C7BD3C267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" y="0"/>
            <a:ext cx="9144000" cy="2060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002040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C7809DC7-0C2B-4559-A6CA-FAE7DEFC8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4308475"/>
            <a:ext cx="9132887" cy="128588"/>
          </a:xfrm>
          <a:prstGeom prst="rect">
            <a:avLst/>
          </a:prstGeom>
          <a:gradFill rotWithShape="0">
            <a:gsLst>
              <a:gs pos="0">
                <a:srgbClr val="666666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5" name="Picture 12" descr="figure02_b">
            <a:extLst>
              <a:ext uri="{FF2B5EF4-FFF2-40B4-BE49-F238E27FC236}">
                <a16:creationId xmlns:a16="http://schemas.microsoft.com/office/drawing/2014/main" id="{F94BA145-64CF-4A01-8ABE-9D4F6D691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724400"/>
            <a:ext cx="1619250" cy="16192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3">
            <a:extLst>
              <a:ext uri="{FF2B5EF4-FFF2-40B4-BE49-F238E27FC236}">
                <a16:creationId xmlns:a16="http://schemas.microsoft.com/office/drawing/2014/main" id="{AE315693-70F2-4ED1-9660-B0C4EC2BD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628775"/>
            <a:ext cx="3563938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生物医学工程学院</a:t>
            </a:r>
          </a:p>
        </p:txBody>
      </p:sp>
      <p:sp>
        <p:nvSpPr>
          <p:cNvPr id="17" name="AutoShape 14">
            <a:extLst>
              <a:ext uri="{FF2B5EF4-FFF2-40B4-BE49-F238E27FC236}">
                <a16:creationId xmlns:a16="http://schemas.microsoft.com/office/drawing/2014/main" id="{19C2FF35-C31D-44F7-BE20-8CF87562A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5113" y="1628775"/>
            <a:ext cx="552451" cy="431800"/>
          </a:xfrm>
          <a:prstGeom prst="homePlate">
            <a:avLst>
              <a:gd name="adj" fmla="val 31974"/>
            </a:avLst>
          </a:prstGeom>
          <a:gradFill rotWithShape="1">
            <a:gsLst>
              <a:gs pos="0">
                <a:srgbClr val="666666"/>
              </a:gs>
              <a:gs pos="100000">
                <a:srgbClr val="DDDDDD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DBF86264-3014-4BE3-B628-87A3BEBAB9E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65612" y="-6477000"/>
            <a:ext cx="612775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A80D3708-3861-497F-8FA6-04ACDCC1D3B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60057" y="-5147470"/>
            <a:ext cx="620712" cy="9144001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86FD6C5C-2697-4667-813F-8E4EC555BA7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64050" y="-5114925"/>
            <a:ext cx="215900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2DA80131-2E13-4D21-9564-5BEAADE17E0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10844" y="-6061870"/>
            <a:ext cx="719138" cy="9144001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C9E1526E-B4B7-4D9C-A6B0-B9DE4BCA9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229225"/>
            <a:ext cx="3673475" cy="67468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458A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信息技术系</a:t>
            </a:r>
          </a:p>
          <a:p>
            <a:pPr algn="r">
              <a:lnSpc>
                <a:spcPct val="80000"/>
              </a:lnSpc>
              <a:spcBef>
                <a:spcPct val="50000"/>
              </a:spcBef>
            </a:pPr>
            <a:endParaRPr lang="en-US" altLang="zh-CN" b="1">
              <a:solidFill>
                <a:srgbClr val="5F5F5F"/>
              </a:solidFill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91AF4D04-417A-4955-85E1-E90707B296B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81512" y="-6261100"/>
            <a:ext cx="612775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BE25B8BB-4ED3-4ED3-A89E-312C24207E6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75957" y="-4931569"/>
            <a:ext cx="620712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5D5EFD61-8F3C-46CE-B55B-4D3056812BD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79950" y="-4899025"/>
            <a:ext cx="215900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76674DA9-95DC-464A-8DBD-060A5021067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26744" y="-5845969"/>
            <a:ext cx="719138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81573978"/>
      </p:ext>
    </p:extLst>
  </p:cSld>
  <p:clrMapOvr>
    <a:masterClrMapping/>
  </p:clrMapOvr>
  <p:transition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212F58-7CD5-493B-924F-46BEBD287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143000"/>
          </a:xfrm>
          <a:prstGeom prst="rect">
            <a:avLst/>
          </a:prstGeom>
          <a:gradFill rotWithShape="0">
            <a:gsLst>
              <a:gs pos="0">
                <a:srgbClr val="BEDFFF"/>
              </a:gs>
              <a:gs pos="50000">
                <a:srgbClr val="99CCFF"/>
              </a:gs>
              <a:gs pos="100000">
                <a:srgbClr val="BED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B185B10F-1A70-4247-B89B-AD569C7E184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12700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FFB6B4E3-AE77-4E9B-B1ED-234FC38EF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0"/>
            <a:ext cx="0" cy="6858000"/>
          </a:xfrm>
          <a:prstGeom prst="line">
            <a:avLst/>
          </a:prstGeom>
          <a:noFill/>
          <a:ln w="19050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Arc 7">
            <a:extLst>
              <a:ext uri="{FF2B5EF4-FFF2-40B4-BE49-F238E27FC236}">
                <a16:creationId xmlns:a16="http://schemas.microsoft.com/office/drawing/2014/main" id="{3E9FF832-13E1-4B94-910F-84FC5035F1D5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759576" y="865187"/>
            <a:ext cx="3352800" cy="1628775"/>
          </a:xfrm>
          <a:custGeom>
            <a:avLst/>
            <a:gdLst>
              <a:gd name="T0" fmla="*/ 41 w 43200"/>
              <a:gd name="T1" fmla="*/ 22934 h 25639"/>
              <a:gd name="T2" fmla="*/ 0 w 43200"/>
              <a:gd name="T3" fmla="*/ 21600 h 25639"/>
              <a:gd name="T4" fmla="*/ 21600 w 43200"/>
              <a:gd name="T5" fmla="*/ 0 h 25639"/>
              <a:gd name="T6" fmla="*/ 43200 w 43200"/>
              <a:gd name="T7" fmla="*/ 21600 h 25639"/>
              <a:gd name="T8" fmla="*/ 42819 w 43200"/>
              <a:gd name="T9" fmla="*/ 25639 h 25639"/>
              <a:gd name="T10" fmla="*/ 41 w 43200"/>
              <a:gd name="T11" fmla="*/ 22934 h 25639"/>
              <a:gd name="T12" fmla="*/ 0 w 43200"/>
              <a:gd name="T13" fmla="*/ 21600 h 25639"/>
              <a:gd name="T14" fmla="*/ 21600 w 43200"/>
              <a:gd name="T15" fmla="*/ 0 h 25639"/>
              <a:gd name="T16" fmla="*/ 43200 w 43200"/>
              <a:gd name="T17" fmla="*/ 21600 h 25639"/>
              <a:gd name="T18" fmla="*/ 42819 w 43200"/>
              <a:gd name="T19" fmla="*/ 25639 h 25639"/>
              <a:gd name="T20" fmla="*/ 21600 w 43200"/>
              <a:gd name="T21" fmla="*/ 21600 h 25639"/>
              <a:gd name="T22" fmla="*/ 41 w 43200"/>
              <a:gd name="T23" fmla="*/ 22934 h 2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200" h="25639" fill="none">
                <a:moveTo>
                  <a:pt x="41" y="22934"/>
                </a:moveTo>
                <a:cubicBezTo>
                  <a:pt x="13" y="22490"/>
                  <a:pt x="0" y="2204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955"/>
                  <a:pt x="43072" y="24307"/>
                  <a:pt x="42819" y="25639"/>
                </a:cubicBezTo>
              </a:path>
              <a:path w="43200" h="25639" stroke="0">
                <a:moveTo>
                  <a:pt x="41" y="22934"/>
                </a:moveTo>
                <a:cubicBezTo>
                  <a:pt x="13" y="22490"/>
                  <a:pt x="0" y="2204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955"/>
                  <a:pt x="43072" y="24307"/>
                  <a:pt x="42819" y="25639"/>
                </a:cubicBezTo>
                <a:lnTo>
                  <a:pt x="21600" y="21600"/>
                </a:lnTo>
                <a:lnTo>
                  <a:pt x="41" y="22934"/>
                </a:lnTo>
                <a:close/>
              </a:path>
            </a:pathLst>
          </a:custGeom>
          <a:noFill/>
          <a:ln w="12700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pic>
        <p:nvPicPr>
          <p:cNvPr id="7" name="Object 8">
            <a:extLst>
              <a:ext uri="{FF2B5EF4-FFF2-40B4-BE49-F238E27FC236}">
                <a16:creationId xmlns:a16="http://schemas.microsoft.com/office/drawing/2014/main" id="{BD190C84-985C-4A11-8C1C-AE0051204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1850"/>
            <a:ext cx="91440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9">
            <a:extLst>
              <a:ext uri="{FF2B5EF4-FFF2-40B4-BE49-F238E27FC236}">
                <a16:creationId xmlns:a16="http://schemas.microsoft.com/office/drawing/2014/main" id="{055D17CC-62C4-4FA7-B675-A9134C0E8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4365625"/>
            <a:ext cx="9134475" cy="24923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C0BABF95-25AE-4019-A074-54ADB99AE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" y="0"/>
            <a:ext cx="9144000" cy="2060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002040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6D541925-D858-4E91-B8BD-04069DF37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4308475"/>
            <a:ext cx="9132887" cy="128588"/>
          </a:xfrm>
          <a:prstGeom prst="rect">
            <a:avLst/>
          </a:prstGeom>
          <a:gradFill rotWithShape="0">
            <a:gsLst>
              <a:gs pos="0">
                <a:srgbClr val="666666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1" name="Picture 12" descr="figure02_b">
            <a:extLst>
              <a:ext uri="{FF2B5EF4-FFF2-40B4-BE49-F238E27FC236}">
                <a16:creationId xmlns:a16="http://schemas.microsoft.com/office/drawing/2014/main" id="{61C40231-6817-4D9D-8DEA-06603485C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724400"/>
            <a:ext cx="1619250" cy="16192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14">
            <a:extLst>
              <a:ext uri="{FF2B5EF4-FFF2-40B4-BE49-F238E27FC236}">
                <a16:creationId xmlns:a16="http://schemas.microsoft.com/office/drawing/2014/main" id="{018161AF-8F98-4700-B738-ADC474D46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7950" y="1628775"/>
            <a:ext cx="552450" cy="431800"/>
          </a:xfrm>
          <a:prstGeom prst="homePlate">
            <a:avLst>
              <a:gd name="adj" fmla="val 31974"/>
            </a:avLst>
          </a:prstGeom>
          <a:gradFill rotWithShape="1">
            <a:gsLst>
              <a:gs pos="0">
                <a:srgbClr val="666666"/>
              </a:gs>
              <a:gs pos="100000">
                <a:srgbClr val="DDDDDD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E69D73F4-5977-4F80-BB77-ED986ADAC55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65612" y="-6477000"/>
            <a:ext cx="612775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EE19351C-F01C-4F3E-A170-498DECDF3B8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60057" y="-5147470"/>
            <a:ext cx="620712" cy="9144001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7137CDC6-BA78-4F51-B430-D9318473F69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64050" y="-5114925"/>
            <a:ext cx="215900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997A6DAD-652E-47E9-8FC0-20F90B5D021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10844" y="-6061870"/>
            <a:ext cx="719138" cy="9144001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7" name="Text Box 19">
            <a:extLst>
              <a:ext uri="{FF2B5EF4-FFF2-40B4-BE49-F238E27FC236}">
                <a16:creationId xmlns:a16="http://schemas.microsoft.com/office/drawing/2014/main" id="{75DE56F8-7F5F-4058-A2AD-987BF513E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418138"/>
            <a:ext cx="3673475" cy="3143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3366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BME</a:t>
            </a:r>
            <a:r>
              <a:rPr lang="zh-CN" altLang="en-US" b="1" dirty="0">
                <a:solidFill>
                  <a:srgbClr val="3366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b="1" dirty="0">
                <a:solidFill>
                  <a:srgbClr val="33669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SMU</a:t>
            </a: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1BAED32A-1CA5-4825-9BF7-14164066EEE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81512" y="-6261100"/>
            <a:ext cx="612775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D946C6E8-A2D7-4D6B-A7F1-893C42486FA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75957" y="-4931569"/>
            <a:ext cx="620712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9A7743F8-F873-4F48-994F-DB55B1569A2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79950" y="-4899025"/>
            <a:ext cx="215900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DBE3557B-38F0-4912-A849-C0D64885ED1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26744" y="-5845969"/>
            <a:ext cx="719138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0982" y="2069976"/>
            <a:ext cx="7221538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29031034"/>
      </p:ext>
    </p:extLst>
  </p:cSld>
  <p:clrMapOvr>
    <a:masterClrMapping/>
  </p:clrMapOvr>
  <p:transition>
    <p:split orient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0408274"/>
      </p:ext>
    </p:extLst>
  </p:cSld>
  <p:clrMapOvr>
    <a:masterClrMapping/>
  </p:clrMapOvr>
  <p:transition>
    <p:split orient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6E2AABC-6FB0-4F77-A26E-53B097CF4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143000"/>
          </a:xfrm>
          <a:prstGeom prst="rect">
            <a:avLst/>
          </a:prstGeom>
          <a:gradFill rotWithShape="0">
            <a:gsLst>
              <a:gs pos="0">
                <a:srgbClr val="BEDFFF"/>
              </a:gs>
              <a:gs pos="50000">
                <a:srgbClr val="99CCFF"/>
              </a:gs>
              <a:gs pos="100000">
                <a:srgbClr val="BED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BBB48ADF-0390-4C0E-BEC1-97EA8E85F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12700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0C8FC9ED-AFF3-47F1-8513-97A17674C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0"/>
            <a:ext cx="0" cy="6858000"/>
          </a:xfrm>
          <a:prstGeom prst="line">
            <a:avLst/>
          </a:prstGeom>
          <a:noFill/>
          <a:ln w="19050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7A8A89A-294B-462E-B665-C7F962A0FA30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759576" y="865187"/>
            <a:ext cx="3352800" cy="1628775"/>
          </a:xfrm>
          <a:custGeom>
            <a:avLst/>
            <a:gdLst>
              <a:gd name="T0" fmla="*/ 41 w 43200"/>
              <a:gd name="T1" fmla="*/ 22934 h 25639"/>
              <a:gd name="T2" fmla="*/ 0 w 43200"/>
              <a:gd name="T3" fmla="*/ 21600 h 25639"/>
              <a:gd name="T4" fmla="*/ 21600 w 43200"/>
              <a:gd name="T5" fmla="*/ 0 h 25639"/>
              <a:gd name="T6" fmla="*/ 43200 w 43200"/>
              <a:gd name="T7" fmla="*/ 21600 h 25639"/>
              <a:gd name="T8" fmla="*/ 42819 w 43200"/>
              <a:gd name="T9" fmla="*/ 25639 h 25639"/>
              <a:gd name="T10" fmla="*/ 41 w 43200"/>
              <a:gd name="T11" fmla="*/ 22934 h 25639"/>
              <a:gd name="T12" fmla="*/ 0 w 43200"/>
              <a:gd name="T13" fmla="*/ 21600 h 25639"/>
              <a:gd name="T14" fmla="*/ 21600 w 43200"/>
              <a:gd name="T15" fmla="*/ 0 h 25639"/>
              <a:gd name="T16" fmla="*/ 43200 w 43200"/>
              <a:gd name="T17" fmla="*/ 21600 h 25639"/>
              <a:gd name="T18" fmla="*/ 42819 w 43200"/>
              <a:gd name="T19" fmla="*/ 25639 h 25639"/>
              <a:gd name="T20" fmla="*/ 21600 w 43200"/>
              <a:gd name="T21" fmla="*/ 21600 h 25639"/>
              <a:gd name="T22" fmla="*/ 41 w 43200"/>
              <a:gd name="T23" fmla="*/ 22934 h 2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200" h="25639" fill="none">
                <a:moveTo>
                  <a:pt x="41" y="22934"/>
                </a:moveTo>
                <a:cubicBezTo>
                  <a:pt x="13" y="22490"/>
                  <a:pt x="0" y="2204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955"/>
                  <a:pt x="43072" y="24307"/>
                  <a:pt x="42819" y="25639"/>
                </a:cubicBezTo>
              </a:path>
              <a:path w="43200" h="25639" stroke="0">
                <a:moveTo>
                  <a:pt x="41" y="22934"/>
                </a:moveTo>
                <a:cubicBezTo>
                  <a:pt x="13" y="22490"/>
                  <a:pt x="0" y="2204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955"/>
                  <a:pt x="43072" y="24307"/>
                  <a:pt x="42819" y="25639"/>
                </a:cubicBezTo>
                <a:lnTo>
                  <a:pt x="21600" y="21600"/>
                </a:lnTo>
                <a:lnTo>
                  <a:pt x="41" y="22934"/>
                </a:lnTo>
                <a:close/>
              </a:path>
            </a:pathLst>
          </a:custGeom>
          <a:noFill/>
          <a:ln w="12700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pic>
        <p:nvPicPr>
          <p:cNvPr id="9" name="Object 8">
            <a:extLst>
              <a:ext uri="{FF2B5EF4-FFF2-40B4-BE49-F238E27FC236}">
                <a16:creationId xmlns:a16="http://schemas.microsoft.com/office/drawing/2014/main" id="{75D30C02-6CBA-46BA-B1B8-07A67CE7F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1850"/>
            <a:ext cx="91440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98299CF-01EF-412B-803C-A04B7319E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4365625"/>
            <a:ext cx="9134475" cy="24923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4E8DAB-4AA1-46C0-9554-854F57748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" y="0"/>
            <a:ext cx="9144000" cy="2060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002040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5D6480-B204-459F-AD54-F08FF247F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4308475"/>
            <a:ext cx="9132887" cy="128588"/>
          </a:xfrm>
          <a:prstGeom prst="rect">
            <a:avLst/>
          </a:prstGeom>
          <a:gradFill rotWithShape="0">
            <a:gsLst>
              <a:gs pos="0">
                <a:srgbClr val="666666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3" name="Picture 12" descr="figure02_b">
            <a:extLst>
              <a:ext uri="{FF2B5EF4-FFF2-40B4-BE49-F238E27FC236}">
                <a16:creationId xmlns:a16="http://schemas.microsoft.com/office/drawing/2014/main" id="{05B545B7-627B-4C2F-B068-35ACB0A02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724400"/>
            <a:ext cx="1619250" cy="16192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3">
            <a:extLst>
              <a:ext uri="{FF2B5EF4-FFF2-40B4-BE49-F238E27FC236}">
                <a16:creationId xmlns:a16="http://schemas.microsoft.com/office/drawing/2014/main" id="{89FE5A40-3A5C-4A4E-8004-A1AEC2CF8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628775"/>
            <a:ext cx="3563938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生物医学工程学院</a:t>
            </a:r>
          </a:p>
        </p:txBody>
      </p:sp>
      <p:sp>
        <p:nvSpPr>
          <p:cNvPr id="15" name="AutoShape 14">
            <a:extLst>
              <a:ext uri="{FF2B5EF4-FFF2-40B4-BE49-F238E27FC236}">
                <a16:creationId xmlns:a16="http://schemas.microsoft.com/office/drawing/2014/main" id="{AB321C0B-979D-4A83-9339-6B05CE111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5113" y="1628775"/>
            <a:ext cx="552451" cy="431800"/>
          </a:xfrm>
          <a:prstGeom prst="homePlate">
            <a:avLst>
              <a:gd name="adj" fmla="val 31974"/>
            </a:avLst>
          </a:prstGeom>
          <a:gradFill rotWithShape="1">
            <a:gsLst>
              <a:gs pos="0">
                <a:srgbClr val="666666"/>
              </a:gs>
              <a:gs pos="100000">
                <a:srgbClr val="DDDDDD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9638CC-171D-4124-AB85-6BF85AEFA25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65612" y="-6477000"/>
            <a:ext cx="612775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5F4BE5-2D31-4E9C-AA0B-3EA10BBC663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60057" y="-5147470"/>
            <a:ext cx="620712" cy="9144001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0E8308-B42E-499E-85C1-7B9A818B343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64050" y="-5114925"/>
            <a:ext cx="215900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C5ADED-7A9E-4D17-B65D-70BDCFD9B55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10844" y="-6061870"/>
            <a:ext cx="719138" cy="9144001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8EF77A21-0871-4DC3-A10B-48681CBB8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229225"/>
            <a:ext cx="3673475" cy="67468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458A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信息技术系</a:t>
            </a:r>
          </a:p>
          <a:p>
            <a:pPr algn="r">
              <a:lnSpc>
                <a:spcPct val="80000"/>
              </a:lnSpc>
              <a:spcBef>
                <a:spcPct val="50000"/>
              </a:spcBef>
            </a:pPr>
            <a:endParaRPr lang="en-US" altLang="zh-CN" b="1">
              <a:solidFill>
                <a:srgbClr val="5F5F5F"/>
              </a:solidFill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88BCF309-E48B-48CF-A8A5-4BB11DAF3DD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81512" y="-6261100"/>
            <a:ext cx="612775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67299414-F8C4-4FBA-B0CA-425A4B2BADA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75957" y="-4931569"/>
            <a:ext cx="620712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E0241932-6C8B-4612-B47D-20BA6941360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79950" y="-4899025"/>
            <a:ext cx="215900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225051ED-0F5D-457B-9B13-CC064B4A5E8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26744" y="-5845969"/>
            <a:ext cx="719138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8037617"/>
      </p:ext>
    </p:extLst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198438"/>
            <a:ext cx="6408712" cy="1143000"/>
          </a:xfrm>
        </p:spPr>
        <p:txBody>
          <a:bodyPr/>
          <a:lstStyle>
            <a:lvl1pPr algn="ctr">
              <a:defRPr>
                <a:latin typeface="Gungsuh" panose="02030600000101010101" pitchFamily="18" charset="-127"/>
                <a:ea typeface="Gungsuh" panose="02030600000101010101" pitchFamily="18" charset="-127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60124439"/>
      </p:ext>
    </p:extLst>
  </p:cSld>
  <p:clrMapOvr>
    <a:masterClrMapping/>
  </p:clrMapOvr>
  <p:transition>
    <p:split orient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E1039520-FD33-433C-B9A3-6FD2E6167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143000"/>
          </a:xfrm>
          <a:prstGeom prst="rect">
            <a:avLst/>
          </a:prstGeom>
          <a:gradFill rotWithShape="0">
            <a:gsLst>
              <a:gs pos="0">
                <a:srgbClr val="BEDFFF"/>
              </a:gs>
              <a:gs pos="50000">
                <a:srgbClr val="99CCFF"/>
              </a:gs>
              <a:gs pos="100000">
                <a:srgbClr val="BED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48AAB92B-6FFD-4FB4-B5FC-C799E0F21D1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12700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32CD6574-054E-4CCE-8388-3F5BF6F77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0"/>
            <a:ext cx="0" cy="6858000"/>
          </a:xfrm>
          <a:prstGeom prst="line">
            <a:avLst/>
          </a:prstGeom>
          <a:noFill/>
          <a:ln w="19050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D1267EE9-A5AE-47E3-85BF-BA3B9A889014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759576" y="865187"/>
            <a:ext cx="3352800" cy="1628775"/>
          </a:xfrm>
          <a:custGeom>
            <a:avLst/>
            <a:gdLst>
              <a:gd name="T0" fmla="*/ 41 w 43200"/>
              <a:gd name="T1" fmla="*/ 22934 h 25639"/>
              <a:gd name="T2" fmla="*/ 0 w 43200"/>
              <a:gd name="T3" fmla="*/ 21600 h 25639"/>
              <a:gd name="T4" fmla="*/ 21600 w 43200"/>
              <a:gd name="T5" fmla="*/ 0 h 25639"/>
              <a:gd name="T6" fmla="*/ 43200 w 43200"/>
              <a:gd name="T7" fmla="*/ 21600 h 25639"/>
              <a:gd name="T8" fmla="*/ 42819 w 43200"/>
              <a:gd name="T9" fmla="*/ 25639 h 25639"/>
              <a:gd name="T10" fmla="*/ 41 w 43200"/>
              <a:gd name="T11" fmla="*/ 22934 h 25639"/>
              <a:gd name="T12" fmla="*/ 0 w 43200"/>
              <a:gd name="T13" fmla="*/ 21600 h 25639"/>
              <a:gd name="T14" fmla="*/ 21600 w 43200"/>
              <a:gd name="T15" fmla="*/ 0 h 25639"/>
              <a:gd name="T16" fmla="*/ 43200 w 43200"/>
              <a:gd name="T17" fmla="*/ 21600 h 25639"/>
              <a:gd name="T18" fmla="*/ 42819 w 43200"/>
              <a:gd name="T19" fmla="*/ 25639 h 25639"/>
              <a:gd name="T20" fmla="*/ 21600 w 43200"/>
              <a:gd name="T21" fmla="*/ 21600 h 25639"/>
              <a:gd name="T22" fmla="*/ 41 w 43200"/>
              <a:gd name="T23" fmla="*/ 22934 h 2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200" h="25639" fill="none">
                <a:moveTo>
                  <a:pt x="41" y="22934"/>
                </a:moveTo>
                <a:cubicBezTo>
                  <a:pt x="13" y="22490"/>
                  <a:pt x="0" y="2204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955"/>
                  <a:pt x="43072" y="24307"/>
                  <a:pt x="42819" y="25639"/>
                </a:cubicBezTo>
              </a:path>
              <a:path w="43200" h="25639" stroke="0">
                <a:moveTo>
                  <a:pt x="41" y="22934"/>
                </a:moveTo>
                <a:cubicBezTo>
                  <a:pt x="13" y="22490"/>
                  <a:pt x="0" y="2204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955"/>
                  <a:pt x="43072" y="24307"/>
                  <a:pt x="42819" y="25639"/>
                </a:cubicBezTo>
                <a:lnTo>
                  <a:pt x="21600" y="21600"/>
                </a:lnTo>
                <a:lnTo>
                  <a:pt x="41" y="22934"/>
                </a:lnTo>
                <a:close/>
              </a:path>
            </a:pathLst>
          </a:custGeom>
          <a:noFill/>
          <a:ln w="12700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pic>
        <p:nvPicPr>
          <p:cNvPr id="9" name="Object 8">
            <a:extLst>
              <a:ext uri="{FF2B5EF4-FFF2-40B4-BE49-F238E27FC236}">
                <a16:creationId xmlns:a16="http://schemas.microsoft.com/office/drawing/2014/main" id="{B49ECD86-9F8E-42E7-B46F-2DF7A6D85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1850"/>
            <a:ext cx="91440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42DF74F-B694-430A-A7EB-5F56B6DDC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4365625"/>
            <a:ext cx="9134475" cy="24923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1974EC-E147-4D97-B88E-8D8308414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" y="0"/>
            <a:ext cx="9144000" cy="2060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002040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004FFE-1EFF-4271-A4B7-A66A8C997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4308475"/>
            <a:ext cx="9132887" cy="128588"/>
          </a:xfrm>
          <a:prstGeom prst="rect">
            <a:avLst/>
          </a:prstGeom>
          <a:gradFill rotWithShape="0">
            <a:gsLst>
              <a:gs pos="0">
                <a:srgbClr val="666666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3" name="Picture 12" descr="figure02_b">
            <a:extLst>
              <a:ext uri="{FF2B5EF4-FFF2-40B4-BE49-F238E27FC236}">
                <a16:creationId xmlns:a16="http://schemas.microsoft.com/office/drawing/2014/main" id="{DB64E6C9-5905-412E-8AF6-E06A06F46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724400"/>
            <a:ext cx="1619250" cy="16192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3">
            <a:extLst>
              <a:ext uri="{FF2B5EF4-FFF2-40B4-BE49-F238E27FC236}">
                <a16:creationId xmlns:a16="http://schemas.microsoft.com/office/drawing/2014/main" id="{8E285FBD-016E-4D32-8E40-DDFE522C4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628775"/>
            <a:ext cx="3563938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生物医学工程学院</a:t>
            </a:r>
          </a:p>
        </p:txBody>
      </p:sp>
      <p:sp>
        <p:nvSpPr>
          <p:cNvPr id="15" name="AutoShape 14">
            <a:extLst>
              <a:ext uri="{FF2B5EF4-FFF2-40B4-BE49-F238E27FC236}">
                <a16:creationId xmlns:a16="http://schemas.microsoft.com/office/drawing/2014/main" id="{FD736236-9785-4BE9-8B02-40BABFD12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5113" y="1628775"/>
            <a:ext cx="552451" cy="431800"/>
          </a:xfrm>
          <a:prstGeom prst="homePlate">
            <a:avLst>
              <a:gd name="adj" fmla="val 31974"/>
            </a:avLst>
          </a:prstGeom>
          <a:gradFill rotWithShape="1">
            <a:gsLst>
              <a:gs pos="0">
                <a:srgbClr val="666666"/>
              </a:gs>
              <a:gs pos="100000">
                <a:srgbClr val="DDDDDD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391145-EF39-4DC6-A051-D0BE803E29D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65612" y="-6477000"/>
            <a:ext cx="612775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F10DFE-82F1-4ACA-A6E2-1DE365F3525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60057" y="-5147470"/>
            <a:ext cx="620712" cy="9144001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32545C-29D2-4D5B-B961-44F976410B3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64050" y="-5114925"/>
            <a:ext cx="215900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C12416-DEB7-4145-82C5-8C7582193AF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10844" y="-6061870"/>
            <a:ext cx="719138" cy="9144001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58EA3D82-9E01-4D66-A764-4A3DCA384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229225"/>
            <a:ext cx="3673475" cy="67468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458A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信息技术系</a:t>
            </a:r>
          </a:p>
          <a:p>
            <a:pPr algn="r">
              <a:lnSpc>
                <a:spcPct val="80000"/>
              </a:lnSpc>
              <a:spcBef>
                <a:spcPct val="50000"/>
              </a:spcBef>
            </a:pPr>
            <a:endParaRPr lang="en-US" altLang="zh-CN" b="1">
              <a:solidFill>
                <a:srgbClr val="5F5F5F"/>
              </a:solidFill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DB9E1F56-9748-438B-A81A-37D4DAFD769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81512" y="-6261100"/>
            <a:ext cx="612775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1EFE1575-0EC0-4D72-BEE3-687B2E21FD4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75957" y="-4931569"/>
            <a:ext cx="620712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9C562032-0313-45DD-9486-B846ADA2F1B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79950" y="-4899025"/>
            <a:ext cx="215900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A611514B-AF36-4D3C-B68B-EDAAC2D0592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26744" y="-5845969"/>
            <a:ext cx="719138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16951269"/>
      </p:ext>
    </p:extLst>
  </p:cSld>
  <p:clrMapOvr>
    <a:masterClrMapping/>
  </p:clrMapOvr>
  <p:transition>
    <p:split orient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5645350-5F0B-4A5F-9408-F23030502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143000"/>
          </a:xfrm>
          <a:prstGeom prst="rect">
            <a:avLst/>
          </a:prstGeom>
          <a:gradFill rotWithShape="0">
            <a:gsLst>
              <a:gs pos="0">
                <a:srgbClr val="BEDFFF"/>
              </a:gs>
              <a:gs pos="50000">
                <a:srgbClr val="99CCFF"/>
              </a:gs>
              <a:gs pos="100000">
                <a:srgbClr val="BED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3CD27F1A-6082-4964-958C-4E522FD60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12700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B9404AE0-EA2B-4854-8550-D3C4016732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0"/>
            <a:ext cx="0" cy="6858000"/>
          </a:xfrm>
          <a:prstGeom prst="line">
            <a:avLst/>
          </a:prstGeom>
          <a:noFill/>
          <a:ln w="19050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Arc 7">
            <a:extLst>
              <a:ext uri="{FF2B5EF4-FFF2-40B4-BE49-F238E27FC236}">
                <a16:creationId xmlns:a16="http://schemas.microsoft.com/office/drawing/2014/main" id="{77DE140A-987B-45C1-B84C-EBE444172A72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759576" y="865187"/>
            <a:ext cx="3352800" cy="1628775"/>
          </a:xfrm>
          <a:custGeom>
            <a:avLst/>
            <a:gdLst>
              <a:gd name="T0" fmla="*/ 41 w 43200"/>
              <a:gd name="T1" fmla="*/ 22934 h 25639"/>
              <a:gd name="T2" fmla="*/ 0 w 43200"/>
              <a:gd name="T3" fmla="*/ 21600 h 25639"/>
              <a:gd name="T4" fmla="*/ 21600 w 43200"/>
              <a:gd name="T5" fmla="*/ 0 h 25639"/>
              <a:gd name="T6" fmla="*/ 43200 w 43200"/>
              <a:gd name="T7" fmla="*/ 21600 h 25639"/>
              <a:gd name="T8" fmla="*/ 42819 w 43200"/>
              <a:gd name="T9" fmla="*/ 25639 h 25639"/>
              <a:gd name="T10" fmla="*/ 41 w 43200"/>
              <a:gd name="T11" fmla="*/ 22934 h 25639"/>
              <a:gd name="T12" fmla="*/ 0 w 43200"/>
              <a:gd name="T13" fmla="*/ 21600 h 25639"/>
              <a:gd name="T14" fmla="*/ 21600 w 43200"/>
              <a:gd name="T15" fmla="*/ 0 h 25639"/>
              <a:gd name="T16" fmla="*/ 43200 w 43200"/>
              <a:gd name="T17" fmla="*/ 21600 h 25639"/>
              <a:gd name="T18" fmla="*/ 42819 w 43200"/>
              <a:gd name="T19" fmla="*/ 25639 h 25639"/>
              <a:gd name="T20" fmla="*/ 21600 w 43200"/>
              <a:gd name="T21" fmla="*/ 21600 h 25639"/>
              <a:gd name="T22" fmla="*/ 41 w 43200"/>
              <a:gd name="T23" fmla="*/ 22934 h 2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200" h="25639" fill="none">
                <a:moveTo>
                  <a:pt x="41" y="22934"/>
                </a:moveTo>
                <a:cubicBezTo>
                  <a:pt x="13" y="22490"/>
                  <a:pt x="0" y="2204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955"/>
                  <a:pt x="43072" y="24307"/>
                  <a:pt x="42819" y="25639"/>
                </a:cubicBezTo>
              </a:path>
              <a:path w="43200" h="25639" stroke="0">
                <a:moveTo>
                  <a:pt x="41" y="22934"/>
                </a:moveTo>
                <a:cubicBezTo>
                  <a:pt x="13" y="22490"/>
                  <a:pt x="0" y="2204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955"/>
                  <a:pt x="43072" y="24307"/>
                  <a:pt x="42819" y="25639"/>
                </a:cubicBezTo>
                <a:lnTo>
                  <a:pt x="21600" y="21600"/>
                </a:lnTo>
                <a:lnTo>
                  <a:pt x="41" y="22934"/>
                </a:lnTo>
                <a:close/>
              </a:path>
            </a:pathLst>
          </a:custGeom>
          <a:noFill/>
          <a:ln w="12700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8268C11D-F189-40DE-8EE7-06509CE55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1850"/>
            <a:ext cx="91440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A76A481D-0D6C-4D33-A14E-A2D5A05E3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4365625"/>
            <a:ext cx="9134475" cy="24923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FED7F7E5-CE00-4778-99CF-A2C870ECF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" y="0"/>
            <a:ext cx="9144000" cy="2060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002040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D76A6F9F-D915-47FF-97F8-C2DE58BC2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4308475"/>
            <a:ext cx="9132887" cy="128588"/>
          </a:xfrm>
          <a:prstGeom prst="rect">
            <a:avLst/>
          </a:prstGeom>
          <a:gradFill rotWithShape="0">
            <a:gsLst>
              <a:gs pos="0">
                <a:srgbClr val="666666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2" name="Picture 12" descr="figure02_b">
            <a:extLst>
              <a:ext uri="{FF2B5EF4-FFF2-40B4-BE49-F238E27FC236}">
                <a16:creationId xmlns:a16="http://schemas.microsoft.com/office/drawing/2014/main" id="{17D7CA40-9BEA-48BC-9AB8-2EE899D79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724400"/>
            <a:ext cx="1619250" cy="16192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>
            <a:extLst>
              <a:ext uri="{FF2B5EF4-FFF2-40B4-BE49-F238E27FC236}">
                <a16:creationId xmlns:a16="http://schemas.microsoft.com/office/drawing/2014/main" id="{DBC54408-D019-410D-A5C8-4F2B426A2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628775"/>
            <a:ext cx="3563938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生物医学工程学院</a:t>
            </a: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F62D86E7-A7CC-45B0-A77A-8F0A04E4C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5113" y="1628775"/>
            <a:ext cx="552451" cy="431800"/>
          </a:xfrm>
          <a:prstGeom prst="homePlate">
            <a:avLst>
              <a:gd name="adj" fmla="val 31974"/>
            </a:avLst>
          </a:prstGeom>
          <a:gradFill rotWithShape="1">
            <a:gsLst>
              <a:gs pos="0">
                <a:srgbClr val="666666"/>
              </a:gs>
              <a:gs pos="100000">
                <a:srgbClr val="DDDDDD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F3FA5495-0A01-45FB-8CD9-5ABF32179D4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65612" y="-6477000"/>
            <a:ext cx="612775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B1A6F44D-B256-43BF-8BB8-7840AC656C6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60057" y="-5147470"/>
            <a:ext cx="620712" cy="9144001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86D69FAE-D680-4208-B253-A695CA1ACAC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64050" y="-5114925"/>
            <a:ext cx="215900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856DC0EB-A2D2-486E-A9CC-ED08D76A2F7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10844" y="-6061870"/>
            <a:ext cx="719138" cy="9144001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2A538E6D-0BEB-4EE2-A854-CF710EAD8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229225"/>
            <a:ext cx="3673475" cy="67468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458A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信息技术系</a:t>
            </a:r>
          </a:p>
          <a:p>
            <a:pPr algn="r">
              <a:lnSpc>
                <a:spcPct val="80000"/>
              </a:lnSpc>
              <a:spcBef>
                <a:spcPct val="50000"/>
              </a:spcBef>
            </a:pPr>
            <a:endParaRPr lang="en-US" altLang="zh-CN" b="1">
              <a:solidFill>
                <a:srgbClr val="5F5F5F"/>
              </a:solidFill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97F11EFE-BC58-4834-A7A3-196AC941592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81512" y="-6261100"/>
            <a:ext cx="612775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28AA12D9-B309-4B67-95DB-1CA7F056282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75957" y="-4931569"/>
            <a:ext cx="620712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910BFE22-D229-4BC9-8F76-8FE2E35FB3B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79950" y="-4899025"/>
            <a:ext cx="215900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6EB6F5C6-A519-4893-88C0-251B51FD0E1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26744" y="-5845969"/>
            <a:ext cx="719138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56196267"/>
      </p:ext>
    </p:extLst>
  </p:cSld>
  <p:clrMapOvr>
    <a:masterClrMapping/>
  </p:clrMapOvr>
  <p:transition>
    <p:split orient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9D0DE09-6B84-4E43-8285-97C75464C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143000"/>
          </a:xfrm>
          <a:prstGeom prst="rect">
            <a:avLst/>
          </a:prstGeom>
          <a:gradFill rotWithShape="0">
            <a:gsLst>
              <a:gs pos="0">
                <a:srgbClr val="BEDFFF"/>
              </a:gs>
              <a:gs pos="50000">
                <a:srgbClr val="99CCFF"/>
              </a:gs>
              <a:gs pos="100000">
                <a:srgbClr val="BED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98246070-DC40-4341-9308-853E37E2B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12700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F5A5EC70-5004-4795-83DC-2F7B890DC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0"/>
            <a:ext cx="0" cy="6858000"/>
          </a:xfrm>
          <a:prstGeom prst="line">
            <a:avLst/>
          </a:prstGeom>
          <a:noFill/>
          <a:ln w="19050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Arc 7">
            <a:extLst>
              <a:ext uri="{FF2B5EF4-FFF2-40B4-BE49-F238E27FC236}">
                <a16:creationId xmlns:a16="http://schemas.microsoft.com/office/drawing/2014/main" id="{126390EB-43DF-4E71-BF47-691E5C89C2D5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759576" y="865187"/>
            <a:ext cx="3352800" cy="1628775"/>
          </a:xfrm>
          <a:custGeom>
            <a:avLst/>
            <a:gdLst>
              <a:gd name="T0" fmla="*/ 41 w 43200"/>
              <a:gd name="T1" fmla="*/ 22934 h 25639"/>
              <a:gd name="T2" fmla="*/ 0 w 43200"/>
              <a:gd name="T3" fmla="*/ 21600 h 25639"/>
              <a:gd name="T4" fmla="*/ 21600 w 43200"/>
              <a:gd name="T5" fmla="*/ 0 h 25639"/>
              <a:gd name="T6" fmla="*/ 43200 w 43200"/>
              <a:gd name="T7" fmla="*/ 21600 h 25639"/>
              <a:gd name="T8" fmla="*/ 42819 w 43200"/>
              <a:gd name="T9" fmla="*/ 25639 h 25639"/>
              <a:gd name="T10" fmla="*/ 41 w 43200"/>
              <a:gd name="T11" fmla="*/ 22934 h 25639"/>
              <a:gd name="T12" fmla="*/ 0 w 43200"/>
              <a:gd name="T13" fmla="*/ 21600 h 25639"/>
              <a:gd name="T14" fmla="*/ 21600 w 43200"/>
              <a:gd name="T15" fmla="*/ 0 h 25639"/>
              <a:gd name="T16" fmla="*/ 43200 w 43200"/>
              <a:gd name="T17" fmla="*/ 21600 h 25639"/>
              <a:gd name="T18" fmla="*/ 42819 w 43200"/>
              <a:gd name="T19" fmla="*/ 25639 h 25639"/>
              <a:gd name="T20" fmla="*/ 21600 w 43200"/>
              <a:gd name="T21" fmla="*/ 21600 h 25639"/>
              <a:gd name="T22" fmla="*/ 41 w 43200"/>
              <a:gd name="T23" fmla="*/ 22934 h 2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200" h="25639" fill="none">
                <a:moveTo>
                  <a:pt x="41" y="22934"/>
                </a:moveTo>
                <a:cubicBezTo>
                  <a:pt x="13" y="22490"/>
                  <a:pt x="0" y="2204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955"/>
                  <a:pt x="43072" y="24307"/>
                  <a:pt x="42819" y="25639"/>
                </a:cubicBezTo>
              </a:path>
              <a:path w="43200" h="25639" stroke="0">
                <a:moveTo>
                  <a:pt x="41" y="22934"/>
                </a:moveTo>
                <a:cubicBezTo>
                  <a:pt x="13" y="22490"/>
                  <a:pt x="0" y="2204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955"/>
                  <a:pt x="43072" y="24307"/>
                  <a:pt x="42819" y="25639"/>
                </a:cubicBezTo>
                <a:lnTo>
                  <a:pt x="21600" y="21600"/>
                </a:lnTo>
                <a:lnTo>
                  <a:pt x="41" y="22934"/>
                </a:lnTo>
                <a:close/>
              </a:path>
            </a:pathLst>
          </a:custGeom>
          <a:noFill/>
          <a:ln w="12700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5D78200A-9886-4434-89E9-F29BCB70A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1850"/>
            <a:ext cx="91440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369DAAE7-042C-4283-83B0-C64F54799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4365625"/>
            <a:ext cx="9134475" cy="24923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6CF9133-692C-4D37-9755-7ECB62D96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" y="0"/>
            <a:ext cx="9144000" cy="2060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002040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5EC324DA-877A-4D3E-BAEB-EA35F2D8F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4308475"/>
            <a:ext cx="9132887" cy="128588"/>
          </a:xfrm>
          <a:prstGeom prst="rect">
            <a:avLst/>
          </a:prstGeom>
          <a:gradFill rotWithShape="0">
            <a:gsLst>
              <a:gs pos="0">
                <a:srgbClr val="666666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2" name="Picture 12" descr="figure02_b">
            <a:extLst>
              <a:ext uri="{FF2B5EF4-FFF2-40B4-BE49-F238E27FC236}">
                <a16:creationId xmlns:a16="http://schemas.microsoft.com/office/drawing/2014/main" id="{E4D8D69C-A55A-48E8-9947-88E7F99C6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724400"/>
            <a:ext cx="1619250" cy="16192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">
            <a:extLst>
              <a:ext uri="{FF2B5EF4-FFF2-40B4-BE49-F238E27FC236}">
                <a16:creationId xmlns:a16="http://schemas.microsoft.com/office/drawing/2014/main" id="{3F7BE452-06EB-468F-84C5-F454E9C05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628775"/>
            <a:ext cx="3563938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生物医学工程学院</a:t>
            </a: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244A8A07-0210-4D00-8589-9F466A592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5113" y="1628775"/>
            <a:ext cx="552451" cy="431800"/>
          </a:xfrm>
          <a:prstGeom prst="homePlate">
            <a:avLst>
              <a:gd name="adj" fmla="val 31974"/>
            </a:avLst>
          </a:prstGeom>
          <a:gradFill rotWithShape="1">
            <a:gsLst>
              <a:gs pos="0">
                <a:srgbClr val="666666"/>
              </a:gs>
              <a:gs pos="100000">
                <a:srgbClr val="DDDDDD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81F81A3F-D57D-4B27-9922-AD332044DD1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65612" y="-6477000"/>
            <a:ext cx="612775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ABC88E7-EDC4-4F69-A198-DD90E8DFCD4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60057" y="-5147470"/>
            <a:ext cx="620712" cy="9144001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410C7ADB-7284-497D-BACD-C382C3EADB3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64050" y="-5114925"/>
            <a:ext cx="215900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4411ECD3-FF4D-44B3-A871-FEC00589FFB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10844" y="-6061870"/>
            <a:ext cx="719138" cy="9144001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1965201B-43C5-4FA4-907A-CDF72601E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229225"/>
            <a:ext cx="3673475" cy="67468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458A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信息技术系</a:t>
            </a:r>
          </a:p>
          <a:p>
            <a:pPr algn="r">
              <a:lnSpc>
                <a:spcPct val="80000"/>
              </a:lnSpc>
              <a:spcBef>
                <a:spcPct val="50000"/>
              </a:spcBef>
            </a:pPr>
            <a:endParaRPr lang="en-US" altLang="zh-CN" b="1">
              <a:solidFill>
                <a:srgbClr val="5F5F5F"/>
              </a:solidFill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5A2E58EC-3688-4695-8342-4BD760B5941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81512" y="-6261100"/>
            <a:ext cx="612775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6A08A4E5-F05A-4F44-90AE-51EC4D36028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75957" y="-4931569"/>
            <a:ext cx="620712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F57BD2F0-D44B-40AA-A8C9-150F0CFBE33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79950" y="-4899025"/>
            <a:ext cx="215900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77022C8C-4574-4904-8345-905F103BA90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26744" y="-5845969"/>
            <a:ext cx="719138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15063" y="1279526"/>
            <a:ext cx="2813050" cy="536416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8151" y="1493838"/>
            <a:ext cx="8288337" cy="536416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3142937"/>
      </p:ext>
    </p:extLst>
  </p:cSld>
  <p:clrMapOvr>
    <a:masterClrMapping/>
  </p:clrMapOvr>
  <p:transition>
    <p:split orient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69419363"/>
      </p:ext>
    </p:extLst>
  </p:cSld>
  <p:clrMapOvr>
    <a:masterClrMapping/>
  </p:clrMapOvr>
  <p:transition>
    <p:split orient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63830948"/>
      </p:ext>
    </p:extLst>
  </p:cSld>
  <p:clrMapOvr>
    <a:masterClrMapping/>
  </p:clrMapOvr>
  <p:transition>
    <p:split orient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89743843"/>
      </p:ext>
    </p:extLst>
  </p:cSld>
  <p:clrMapOvr>
    <a:masterClrMapping/>
  </p:clrMapOvr>
  <p:transition>
    <p:split orient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54386789"/>
      </p:ext>
    </p:extLst>
  </p:cSld>
  <p:clrMapOvr>
    <a:masterClrMapping/>
  </p:clrMapOvr>
  <p:transition>
    <p:split orient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5068005"/>
      </p:ext>
    </p:extLst>
  </p:cSld>
  <p:clrMapOvr>
    <a:masterClrMapping/>
  </p:clrMapOvr>
  <p:transition>
    <p:split orient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77153656"/>
      </p:ext>
    </p:extLst>
  </p:cSld>
  <p:clrMapOvr>
    <a:masterClrMapping/>
  </p:clrMapOvr>
  <p:transition>
    <p:split orient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349617"/>
      </p:ext>
    </p:extLst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4057348"/>
      </p:ext>
    </p:extLst>
  </p:cSld>
  <p:clrMapOvr>
    <a:masterClrMapping/>
  </p:clrMapOvr>
  <p:transition>
    <p:split orient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36856068"/>
      </p:ext>
    </p:extLst>
  </p:cSld>
  <p:clrMapOvr>
    <a:masterClrMapping/>
  </p:clrMapOvr>
  <p:transition>
    <p:split orient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496174"/>
      </p:ext>
    </p:extLst>
  </p:cSld>
  <p:clrMapOvr>
    <a:masterClrMapping/>
  </p:clrMapOvr>
  <p:transition>
    <p:split orient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3836887"/>
      </p:ext>
    </p:extLst>
  </p:cSld>
  <p:clrMapOvr>
    <a:masterClrMapping/>
  </p:clrMapOvr>
  <p:transition>
    <p:split orient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499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4996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4705647"/>
      </p:ext>
    </p:extLst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8438"/>
            <a:ext cx="7056784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676400"/>
            <a:ext cx="39909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676400"/>
            <a:ext cx="3992562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43278435"/>
      </p:ext>
    </p:extLst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1032" y="274638"/>
            <a:ext cx="6429400" cy="1143000"/>
          </a:xfrm>
        </p:spPr>
        <p:txBody>
          <a:bodyPr/>
          <a:lstStyle>
            <a:lvl1pPr algn="ctr">
              <a:defRPr>
                <a:latin typeface="Gungsuh" panose="02030600000101010101" pitchFamily="18" charset="-127"/>
                <a:ea typeface="Gungsuh" panose="02030600000101010101" pitchFamily="18" charset="-127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05608469"/>
      </p:ext>
    </p:extLst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8438"/>
            <a:ext cx="7056784" cy="1143000"/>
          </a:xfrm>
        </p:spPr>
        <p:txBody>
          <a:bodyPr/>
          <a:lstStyle>
            <a:lvl1pPr algn="ctr">
              <a:defRPr>
                <a:latin typeface="Gungsuh" panose="02030600000101010101" pitchFamily="18" charset="-127"/>
                <a:ea typeface="Gungsuh" panose="02030600000101010101" pitchFamily="18" charset="-127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29047855"/>
      </p:ext>
    </p:extLst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043434"/>
      </p:ext>
    </p:extLst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3322783"/>
      </p:ext>
    </p:extLst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9977940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vmlDrawing" Target="../drawings/vmlDrawing3.v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oleObject" Target="../embeddings/oleObject3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19343BE-6731-4FED-89CB-63F9B65E64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676400"/>
            <a:ext cx="813593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 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graphicFrame>
        <p:nvGraphicFramePr>
          <p:cNvPr id="1027" name="Object 3">
            <a:extLst>
              <a:ext uri="{FF2B5EF4-FFF2-40B4-BE49-F238E27FC236}">
                <a16:creationId xmlns:a16="http://schemas.microsoft.com/office/drawing/2014/main" id="{86AA5606-1438-42A0-A4C4-17C4039CB8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68288"/>
          <a:ext cx="91440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14" imgW="10158730" imgH="1079365" progId="Photoshop.Image.6">
                  <p:embed/>
                </p:oleObj>
              </mc:Choice>
              <mc:Fallback>
                <p:oleObj r:id="rId14" imgW="10158730" imgH="1079365" progId="Photoshop.Image.6">
                  <p:embed/>
                  <p:pic>
                    <p:nvPicPr>
                      <p:cNvPr id="1027" name="Object 3">
                        <a:extLst>
                          <a:ext uri="{FF2B5EF4-FFF2-40B4-BE49-F238E27FC236}">
                            <a16:creationId xmlns:a16="http://schemas.microsoft.com/office/drawing/2014/main" id="{86AA5606-1438-42A0-A4C4-17C4039CB8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9396"/>
                      <a:stretch>
                        <a:fillRect/>
                      </a:stretch>
                    </p:blipFill>
                    <p:spPr bwMode="auto">
                      <a:xfrm>
                        <a:off x="0" y="268288"/>
                        <a:ext cx="914400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>
            <a:extLst>
              <a:ext uri="{FF2B5EF4-FFF2-40B4-BE49-F238E27FC236}">
                <a16:creationId xmlns:a16="http://schemas.microsoft.com/office/drawing/2014/main" id="{24C95F21-8E4A-4E77-81DA-2B1697434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41300"/>
          </a:xfrm>
          <a:prstGeom prst="rect">
            <a:avLst/>
          </a:prstGeom>
          <a:gradFill rotWithShape="0">
            <a:gsLst>
              <a:gs pos="0">
                <a:srgbClr val="1D528D"/>
              </a:gs>
              <a:gs pos="100000">
                <a:srgbClr val="0D264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DC2A585-4899-463A-80ED-2D54E7577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1246188"/>
            <a:ext cx="9134475" cy="160337"/>
          </a:xfrm>
          <a:prstGeom prst="rect">
            <a:avLst/>
          </a:prstGeom>
          <a:gradFill rotWithShape="0">
            <a:gsLst>
              <a:gs pos="0">
                <a:srgbClr val="96969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99131E5-EBD8-45EF-AAF5-D3C9FE8BB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8713" y="549275"/>
            <a:ext cx="215900" cy="2174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F75D308-5D98-4054-A0D8-B02FD5CF3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5" y="836613"/>
            <a:ext cx="211138" cy="2174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33BCA25E-4B28-48B4-8FDD-DA5CFDBB0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3475" y="836613"/>
            <a:ext cx="211138" cy="2174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1C7DEC89-D598-4771-BE2A-655EE11713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30413" y="198438"/>
            <a:ext cx="70056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54" r:id="rId1"/>
    <p:sldLayoutId id="2147485555" r:id="rId2"/>
    <p:sldLayoutId id="2147485556" r:id="rId3"/>
    <p:sldLayoutId id="2147485557" r:id="rId4"/>
    <p:sldLayoutId id="2147485558" r:id="rId5"/>
    <p:sldLayoutId id="2147485559" r:id="rId6"/>
    <p:sldLayoutId id="2147485560" r:id="rId7"/>
    <p:sldLayoutId id="2147485561" r:id="rId8"/>
    <p:sldLayoutId id="2147485562" r:id="rId9"/>
    <p:sldLayoutId id="2147485563" r:id="rId10"/>
    <p:sldLayoutId id="2147485564" r:id="rId11"/>
  </p:sldLayoutIdLst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3" dur="indefinite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animBg="1"/>
      <p:bldP spid="1030" grpId="1" animBg="1"/>
      <p:bldP spid="1031" grpId="0" animBg="1"/>
      <p:bldP spid="1031" grpId="1" animBg="1"/>
      <p:bldP spid="1032" grpId="0" animBg="1"/>
      <p:bldP spid="1032" grpId="1" animBg="1"/>
      <p:bldP spid="1033" grpId="0" bldLvl="0"/>
      <p:bldP spid="1033" grpId="1" bldLvl="0"/>
    </p:bldLst>
  </p:timing>
  <p:hf hdr="0" ftr="0"/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defTabSz="7620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defTabSz="7620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defTabSz="7620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defTabSz="7620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100000"/>
        <a:buFont typeface="Wingdings" panose="05000000000000000000" pitchFamily="2" charset="2"/>
        <a:buChar char="v"/>
        <a:defRPr sz="2800" b="1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b="1">
          <a:solidFill>
            <a:srgbClr val="1C1C1C"/>
          </a:solidFill>
          <a:latin typeface="+mn-lt"/>
          <a:ea typeface="+mn-ea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1C1C1C"/>
          </a:solidFill>
          <a:latin typeface="+mn-lt"/>
          <a:ea typeface="+mn-ea"/>
        </a:defRPr>
      </a:lvl3pPr>
      <a:lvl4pPr marL="15621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rgbClr val="1C1C1C"/>
          </a:solidFill>
          <a:latin typeface="+mn-lt"/>
          <a:ea typeface="+mn-ea"/>
        </a:defRPr>
      </a:lvl4pPr>
      <a:lvl5pPr marL="1981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1C1C1C"/>
          </a:solidFill>
          <a:latin typeface="+mn-lt"/>
          <a:ea typeface="+mn-ea"/>
        </a:defRPr>
      </a:lvl5pPr>
      <a:lvl6pPr marL="2438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1C1C1C"/>
          </a:solidFill>
          <a:latin typeface="+mn-lt"/>
          <a:ea typeface="+mn-ea"/>
        </a:defRPr>
      </a:lvl6pPr>
      <a:lvl7pPr marL="28956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1C1C1C"/>
          </a:solidFill>
          <a:latin typeface="+mn-lt"/>
          <a:ea typeface="+mn-ea"/>
        </a:defRPr>
      </a:lvl7pPr>
      <a:lvl8pPr marL="33528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1C1C1C"/>
          </a:solidFill>
          <a:latin typeface="+mn-lt"/>
          <a:ea typeface="+mn-ea"/>
        </a:defRPr>
      </a:lvl8pPr>
      <a:lvl9pPr marL="3810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0657F58-D4A0-4979-94E4-249C38720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143000"/>
          </a:xfrm>
          <a:prstGeom prst="rect">
            <a:avLst/>
          </a:prstGeom>
          <a:gradFill rotWithShape="0">
            <a:gsLst>
              <a:gs pos="0">
                <a:srgbClr val="BEDFFF"/>
              </a:gs>
              <a:gs pos="50000">
                <a:srgbClr val="99CCFF"/>
              </a:gs>
              <a:gs pos="100000">
                <a:srgbClr val="BEDFFF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051" name="Line 5">
            <a:extLst>
              <a:ext uri="{FF2B5EF4-FFF2-40B4-BE49-F238E27FC236}">
                <a16:creationId xmlns:a16="http://schemas.microsoft.com/office/drawing/2014/main" id="{A36B733D-371E-46A4-8E2B-489BC2A3689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12700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" name="Line 6">
            <a:extLst>
              <a:ext uri="{FF2B5EF4-FFF2-40B4-BE49-F238E27FC236}">
                <a16:creationId xmlns:a16="http://schemas.microsoft.com/office/drawing/2014/main" id="{A9016AC1-04A1-4D3B-8406-7428FE3C8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0"/>
            <a:ext cx="0" cy="6858000"/>
          </a:xfrm>
          <a:prstGeom prst="line">
            <a:avLst/>
          </a:prstGeom>
          <a:noFill/>
          <a:ln w="19050">
            <a:solidFill>
              <a:srgbClr val="99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" name="Arc 7">
            <a:extLst>
              <a:ext uri="{FF2B5EF4-FFF2-40B4-BE49-F238E27FC236}">
                <a16:creationId xmlns:a16="http://schemas.microsoft.com/office/drawing/2014/main" id="{1B6232EA-306D-4EA3-B970-3EC959A36B49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759576" y="865187"/>
            <a:ext cx="3352800" cy="1628775"/>
          </a:xfrm>
          <a:custGeom>
            <a:avLst/>
            <a:gdLst>
              <a:gd name="T0" fmla="*/ 41 w 43200"/>
              <a:gd name="T1" fmla="*/ 22934 h 25639"/>
              <a:gd name="T2" fmla="*/ 0 w 43200"/>
              <a:gd name="T3" fmla="*/ 21600 h 25639"/>
              <a:gd name="T4" fmla="*/ 21600 w 43200"/>
              <a:gd name="T5" fmla="*/ 0 h 25639"/>
              <a:gd name="T6" fmla="*/ 43200 w 43200"/>
              <a:gd name="T7" fmla="*/ 21600 h 25639"/>
              <a:gd name="T8" fmla="*/ 42819 w 43200"/>
              <a:gd name="T9" fmla="*/ 25639 h 25639"/>
              <a:gd name="T10" fmla="*/ 41 w 43200"/>
              <a:gd name="T11" fmla="*/ 22934 h 25639"/>
              <a:gd name="T12" fmla="*/ 0 w 43200"/>
              <a:gd name="T13" fmla="*/ 21600 h 25639"/>
              <a:gd name="T14" fmla="*/ 21600 w 43200"/>
              <a:gd name="T15" fmla="*/ 0 h 25639"/>
              <a:gd name="T16" fmla="*/ 43200 w 43200"/>
              <a:gd name="T17" fmla="*/ 21600 h 25639"/>
              <a:gd name="T18" fmla="*/ 42819 w 43200"/>
              <a:gd name="T19" fmla="*/ 25639 h 25639"/>
              <a:gd name="T20" fmla="*/ 21600 w 43200"/>
              <a:gd name="T21" fmla="*/ 21600 h 25639"/>
              <a:gd name="T22" fmla="*/ 41 w 43200"/>
              <a:gd name="T23" fmla="*/ 22934 h 25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200" h="25639" fill="none">
                <a:moveTo>
                  <a:pt x="41" y="22934"/>
                </a:moveTo>
                <a:cubicBezTo>
                  <a:pt x="13" y="22490"/>
                  <a:pt x="0" y="2204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955"/>
                  <a:pt x="43072" y="24307"/>
                  <a:pt x="42819" y="25639"/>
                </a:cubicBezTo>
              </a:path>
              <a:path w="43200" h="25639" stroke="0">
                <a:moveTo>
                  <a:pt x="41" y="22934"/>
                </a:moveTo>
                <a:cubicBezTo>
                  <a:pt x="13" y="22490"/>
                  <a:pt x="0" y="22045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955"/>
                  <a:pt x="43072" y="24307"/>
                  <a:pt x="42819" y="25639"/>
                </a:cubicBezTo>
                <a:lnTo>
                  <a:pt x="21600" y="21600"/>
                </a:lnTo>
                <a:lnTo>
                  <a:pt x="41" y="22934"/>
                </a:lnTo>
                <a:close/>
              </a:path>
            </a:pathLst>
          </a:custGeom>
          <a:noFill/>
          <a:ln w="12700">
            <a:solidFill>
              <a:srgbClr val="99CC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graphicFrame>
        <p:nvGraphicFramePr>
          <p:cNvPr id="2054" name="Object 8">
            <a:extLst>
              <a:ext uri="{FF2B5EF4-FFF2-40B4-BE49-F238E27FC236}">
                <a16:creationId xmlns:a16="http://schemas.microsoft.com/office/drawing/2014/main" id="{70224444-504B-47BC-BA5C-11C091F0F7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101850"/>
          <a:ext cx="9144000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14" imgW="10158730" imgH="2463492" progId="Photoshop.Image.6">
                  <p:embed/>
                </p:oleObj>
              </mc:Choice>
              <mc:Fallback>
                <p:oleObj r:id="rId14" imgW="10158730" imgH="2463492" progId="Photoshop.Image.6">
                  <p:embed/>
                  <p:pic>
                    <p:nvPicPr>
                      <p:cNvPr id="2054" name="Object 8">
                        <a:extLst>
                          <a:ext uri="{FF2B5EF4-FFF2-40B4-BE49-F238E27FC236}">
                            <a16:creationId xmlns:a16="http://schemas.microsoft.com/office/drawing/2014/main" id="{70224444-504B-47BC-BA5C-11C091F0F7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01850"/>
                        <a:ext cx="9144000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9">
            <a:extLst>
              <a:ext uri="{FF2B5EF4-FFF2-40B4-BE49-F238E27FC236}">
                <a16:creationId xmlns:a16="http://schemas.microsoft.com/office/drawing/2014/main" id="{BD5442C8-F8AE-4AB1-9C6A-9AF45C68B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4365625"/>
            <a:ext cx="9134475" cy="24923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080" name="Rectangle 10">
            <a:extLst>
              <a:ext uri="{FF2B5EF4-FFF2-40B4-BE49-F238E27FC236}">
                <a16:creationId xmlns:a16="http://schemas.microsoft.com/office/drawing/2014/main" id="{45D571AF-6F13-47B1-A3F9-7BEC39FDF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" y="0"/>
            <a:ext cx="9144000" cy="2060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002040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081" name="Rectangle 11">
            <a:extLst>
              <a:ext uri="{FF2B5EF4-FFF2-40B4-BE49-F238E27FC236}">
                <a16:creationId xmlns:a16="http://schemas.microsoft.com/office/drawing/2014/main" id="{F70076B9-7571-4F2D-BD82-240CD2192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4308475"/>
            <a:ext cx="9132887" cy="128588"/>
          </a:xfrm>
          <a:prstGeom prst="rect">
            <a:avLst/>
          </a:prstGeom>
          <a:gradFill rotWithShape="0">
            <a:gsLst>
              <a:gs pos="0">
                <a:srgbClr val="666666"/>
              </a:gs>
              <a:gs pos="100000">
                <a:srgbClr val="DDDDDD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058" name="Picture 12" descr="figure02_b">
            <a:extLst>
              <a:ext uri="{FF2B5EF4-FFF2-40B4-BE49-F238E27FC236}">
                <a16:creationId xmlns:a16="http://schemas.microsoft.com/office/drawing/2014/main" id="{0F747E54-2016-468C-8BA9-7FAA6B1F2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724400"/>
            <a:ext cx="1619250" cy="16192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3" name="Text Box 13">
            <a:extLst>
              <a:ext uri="{FF2B5EF4-FFF2-40B4-BE49-F238E27FC236}">
                <a16:creationId xmlns:a16="http://schemas.microsoft.com/office/drawing/2014/main" id="{A06ED318-6FFE-40E9-9B07-46EDEFF5A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628775"/>
            <a:ext cx="3563938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生物医学工程学院</a:t>
            </a:r>
          </a:p>
        </p:txBody>
      </p:sp>
      <p:sp>
        <p:nvSpPr>
          <p:cNvPr id="3084" name="AutoShape 14">
            <a:extLst>
              <a:ext uri="{FF2B5EF4-FFF2-40B4-BE49-F238E27FC236}">
                <a16:creationId xmlns:a16="http://schemas.microsoft.com/office/drawing/2014/main" id="{D182A3BF-CC2E-45DC-A7E8-52B293FAC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5113" y="1628775"/>
            <a:ext cx="552451" cy="431800"/>
          </a:xfrm>
          <a:prstGeom prst="homePlate">
            <a:avLst>
              <a:gd name="adj" fmla="val 31974"/>
            </a:avLst>
          </a:prstGeom>
          <a:gradFill rotWithShape="1">
            <a:gsLst>
              <a:gs pos="0">
                <a:srgbClr val="666666"/>
              </a:gs>
              <a:gs pos="100000">
                <a:srgbClr val="DDDDDD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085" name="Rectangle 15">
            <a:extLst>
              <a:ext uri="{FF2B5EF4-FFF2-40B4-BE49-F238E27FC236}">
                <a16:creationId xmlns:a16="http://schemas.microsoft.com/office/drawing/2014/main" id="{D726862B-4488-4B94-85A9-0551B8C34B8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265612" y="-6477000"/>
            <a:ext cx="612775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086" name="Rectangle 16">
            <a:extLst>
              <a:ext uri="{FF2B5EF4-FFF2-40B4-BE49-F238E27FC236}">
                <a16:creationId xmlns:a16="http://schemas.microsoft.com/office/drawing/2014/main" id="{2A400CC4-8E02-46C7-8119-798F17FDAA9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260057" y="-5147470"/>
            <a:ext cx="620712" cy="9144001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087" name="Rectangle 17">
            <a:extLst>
              <a:ext uri="{FF2B5EF4-FFF2-40B4-BE49-F238E27FC236}">
                <a16:creationId xmlns:a16="http://schemas.microsoft.com/office/drawing/2014/main" id="{91C0932E-F090-46C3-83D2-400247D5A2F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464050" y="-5114925"/>
            <a:ext cx="215900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088" name="Rectangle 18">
            <a:extLst>
              <a:ext uri="{FF2B5EF4-FFF2-40B4-BE49-F238E27FC236}">
                <a16:creationId xmlns:a16="http://schemas.microsoft.com/office/drawing/2014/main" id="{34461EEA-7B03-437D-9360-CE14CD12E94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210844" y="-6061870"/>
            <a:ext cx="719138" cy="9144001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113" name="Text Box 19">
            <a:extLst>
              <a:ext uri="{FF2B5EF4-FFF2-40B4-BE49-F238E27FC236}">
                <a16:creationId xmlns:a16="http://schemas.microsoft.com/office/drawing/2014/main" id="{66959908-C7FD-4DD6-B9C7-10190EF4F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229225"/>
            <a:ext cx="3673475" cy="67468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 marL="342900" indent="-3429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458A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信息技术系</a:t>
            </a:r>
          </a:p>
          <a:p>
            <a:pPr algn="r">
              <a:lnSpc>
                <a:spcPct val="80000"/>
              </a:lnSpc>
              <a:spcBef>
                <a:spcPct val="50000"/>
              </a:spcBef>
            </a:pPr>
            <a:endParaRPr lang="en-US" altLang="zh-CN" b="1">
              <a:solidFill>
                <a:srgbClr val="5F5F5F"/>
              </a:solidFill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090" name="Rectangle 21">
            <a:extLst>
              <a:ext uri="{FF2B5EF4-FFF2-40B4-BE49-F238E27FC236}">
                <a16:creationId xmlns:a16="http://schemas.microsoft.com/office/drawing/2014/main" id="{5A5FEAF5-4CFE-42F3-B56C-28B0311E90D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481512" y="-6261100"/>
            <a:ext cx="612775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091" name="Rectangle 22">
            <a:extLst>
              <a:ext uri="{FF2B5EF4-FFF2-40B4-BE49-F238E27FC236}">
                <a16:creationId xmlns:a16="http://schemas.microsoft.com/office/drawing/2014/main" id="{E18A5BBC-59B5-47C9-AD6C-2BA041A024D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475957" y="-4931569"/>
            <a:ext cx="620712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092" name="Rectangle 23">
            <a:extLst>
              <a:ext uri="{FF2B5EF4-FFF2-40B4-BE49-F238E27FC236}">
                <a16:creationId xmlns:a16="http://schemas.microsoft.com/office/drawing/2014/main" id="{BD1320B9-6F42-4FDC-B3EC-CDA2815803E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679950" y="-4899025"/>
            <a:ext cx="215900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093" name="Rectangle 24">
            <a:extLst>
              <a:ext uri="{FF2B5EF4-FFF2-40B4-BE49-F238E27FC236}">
                <a16:creationId xmlns:a16="http://schemas.microsoft.com/office/drawing/2014/main" id="{FB196A6C-2B3E-41D9-8177-07CE4EFF588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426744" y="-5845969"/>
            <a:ext cx="719138" cy="91440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buFont typeface="Arial" panose="020B0604020202020204" pitchFamily="34" charset="0"/>
              <a:buNone/>
            </a:pPr>
            <a:endParaRPr lang="zh-CN" altLang="en-US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070" name="Rectangle 2">
            <a:extLst>
              <a:ext uri="{FF2B5EF4-FFF2-40B4-BE49-F238E27FC236}">
                <a16:creationId xmlns:a16="http://schemas.microsoft.com/office/drawing/2014/main" id="{227779C8-8386-490C-822B-1DA0994A94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1703388"/>
            <a:ext cx="813593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 Click to edit Master text styles</a:t>
            </a:r>
          </a:p>
          <a:p>
            <a:pPr lvl="1"/>
            <a:r>
              <a:rPr lang="zh-CN" altLang="zh-CN"/>
              <a:t>Second level</a:t>
            </a:r>
          </a:p>
          <a:p>
            <a:pPr lvl="2"/>
            <a:r>
              <a:rPr lang="zh-CN" altLang="zh-CN"/>
              <a:t>Third level</a:t>
            </a:r>
          </a:p>
          <a:p>
            <a:pPr lvl="3"/>
            <a:r>
              <a:rPr lang="zh-CN" altLang="zh-CN"/>
              <a:t>Fourth level</a:t>
            </a:r>
          </a:p>
          <a:p>
            <a:pPr lvl="4"/>
            <a:r>
              <a:rPr lang="zh-CN" altLang="zh-CN"/>
              <a:t>Fifth level</a:t>
            </a:r>
          </a:p>
        </p:txBody>
      </p:sp>
      <p:sp>
        <p:nvSpPr>
          <p:cNvPr id="3095" name="Rectangle 9">
            <a:extLst>
              <a:ext uri="{FF2B5EF4-FFF2-40B4-BE49-F238E27FC236}">
                <a16:creationId xmlns:a16="http://schemas.microsoft.com/office/drawing/2014/main" id="{E31DDDE5-5F64-470D-9722-E7F50489A0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743075" y="198438"/>
            <a:ext cx="72215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77" r:id="rId1"/>
    <p:sldLayoutId id="2147485578" r:id="rId2"/>
    <p:sldLayoutId id="2147485579" r:id="rId3"/>
    <p:sldLayoutId id="2147485580" r:id="rId4"/>
    <p:sldLayoutId id="2147485581" r:id="rId5"/>
    <p:sldLayoutId id="2147485582" r:id="rId6"/>
    <p:sldLayoutId id="2147485565" r:id="rId7"/>
    <p:sldLayoutId id="2147485583" r:id="rId8"/>
    <p:sldLayoutId id="2147485584" r:id="rId9"/>
    <p:sldLayoutId id="2147485585" r:id="rId10"/>
    <p:sldLayoutId id="2147485586" r:id="rId11"/>
  </p:sldLayoutIdLst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" grpId="0"/>
      <p:bldP spid="3085" grpId="0" animBg="1"/>
      <p:bldP spid="3086" grpId="0" animBg="1"/>
      <p:bldP spid="3087" grpId="0" animBg="1"/>
      <p:bldP spid="3088" grpId="0" animBg="1"/>
      <p:bldP spid="3090" grpId="0" animBg="1"/>
      <p:bldP spid="3091" grpId="0" animBg="1"/>
      <p:bldP spid="3092" grpId="0" animBg="1"/>
      <p:bldP spid="3093" grpId="0" animBg="1"/>
      <p:bldP spid="3095" grpId="0" bldLvl="0"/>
      <p:bldP spid="3095" grpId="1" bldLvl="0"/>
    </p:bldLst>
  </p:timing>
  <p:hf hdr="0" ftr="0"/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defTabSz="7620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defTabSz="7620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defTabSz="7620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defTabSz="7620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100000"/>
        <a:buFont typeface="Wingdings" panose="05000000000000000000" pitchFamily="2" charset="2"/>
        <a:buChar char="v"/>
        <a:defRPr sz="2800" b="1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b="1">
          <a:solidFill>
            <a:srgbClr val="1C1C1C"/>
          </a:solidFill>
          <a:latin typeface="+mn-lt"/>
          <a:ea typeface="+mn-ea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1C1C1C"/>
          </a:solidFill>
          <a:latin typeface="+mn-lt"/>
          <a:ea typeface="+mn-ea"/>
        </a:defRPr>
      </a:lvl3pPr>
      <a:lvl4pPr marL="15621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rgbClr val="1C1C1C"/>
          </a:solidFill>
          <a:latin typeface="+mn-lt"/>
          <a:ea typeface="+mn-ea"/>
        </a:defRPr>
      </a:lvl4pPr>
      <a:lvl5pPr marL="1981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1C1C1C"/>
          </a:solidFill>
          <a:latin typeface="+mn-lt"/>
          <a:ea typeface="+mn-ea"/>
        </a:defRPr>
      </a:lvl5pPr>
      <a:lvl6pPr marL="2438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1C1C1C"/>
          </a:solidFill>
          <a:latin typeface="+mn-lt"/>
          <a:ea typeface="+mn-ea"/>
        </a:defRPr>
      </a:lvl6pPr>
      <a:lvl7pPr marL="28956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1C1C1C"/>
          </a:solidFill>
          <a:latin typeface="+mn-lt"/>
          <a:ea typeface="+mn-ea"/>
        </a:defRPr>
      </a:lvl7pPr>
      <a:lvl8pPr marL="33528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1C1C1C"/>
          </a:solidFill>
          <a:latin typeface="+mn-lt"/>
          <a:ea typeface="+mn-ea"/>
        </a:defRPr>
      </a:lvl8pPr>
      <a:lvl9pPr marL="3810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099CB4A9-07FA-444E-8993-6775A87CBC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087563"/>
          <a:ext cx="9144000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14" imgW="10158730" imgH="2463492" progId="Photoshop.Image.6">
                  <p:embed/>
                </p:oleObj>
              </mc:Choice>
              <mc:Fallback>
                <p:oleObj r:id="rId14" imgW="10158730" imgH="2463492" progId="Photoshop.Image.6">
                  <p:embed/>
                  <p:pic>
                    <p:nvPicPr>
                      <p:cNvPr id="3074" name="Object 2">
                        <a:extLst>
                          <a:ext uri="{FF2B5EF4-FFF2-40B4-BE49-F238E27FC236}">
                            <a16:creationId xmlns:a16="http://schemas.microsoft.com/office/drawing/2014/main" id="{099CB4A9-07FA-444E-8993-6775A87CBC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87563"/>
                        <a:ext cx="9144000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3">
            <a:extLst>
              <a:ext uri="{FF2B5EF4-FFF2-40B4-BE49-F238E27FC236}">
                <a16:creationId xmlns:a16="http://schemas.microsoft.com/office/drawing/2014/main" id="{14D55823-36CA-4F1B-8F9E-FB6A9EEC3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4365625"/>
            <a:ext cx="9134475" cy="2492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235510B-8BBD-4BE9-A606-7710B1231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" y="0"/>
            <a:ext cx="9144000" cy="2060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0D2641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4101" name="Rectangle 6">
            <a:extLst>
              <a:ext uri="{FF2B5EF4-FFF2-40B4-BE49-F238E27FC236}">
                <a16:creationId xmlns:a16="http://schemas.microsoft.com/office/drawing/2014/main" id="{53DD6C7A-4F55-4511-BC74-F163A7182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4308475"/>
            <a:ext cx="9132887" cy="128588"/>
          </a:xfrm>
          <a:prstGeom prst="rect">
            <a:avLst/>
          </a:prstGeom>
          <a:gradFill rotWithShape="0">
            <a:gsLst>
              <a:gs pos="0">
                <a:srgbClr val="666666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latin typeface="Verdana" panose="020B0604030504040204" pitchFamily="34" charset="0"/>
            </a:endParaRPr>
          </a:p>
        </p:txBody>
      </p:sp>
      <p:pic>
        <p:nvPicPr>
          <p:cNvPr id="3078" name="Picture 8" descr="figure02_b">
            <a:extLst>
              <a:ext uri="{FF2B5EF4-FFF2-40B4-BE49-F238E27FC236}">
                <a16:creationId xmlns:a16="http://schemas.microsoft.com/office/drawing/2014/main" id="{CA24E739-E8E1-4B0E-B6D7-E444B8B47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72440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5">
            <a:extLst>
              <a:ext uri="{FF2B5EF4-FFF2-40B4-BE49-F238E27FC236}">
                <a16:creationId xmlns:a16="http://schemas.microsoft.com/office/drawing/2014/main" id="{E3DC5BA9-AC0A-4981-8EC8-3B5CA6993E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28775"/>
            <a:ext cx="822960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66" r:id="rId1"/>
    <p:sldLayoutId id="2147485567" r:id="rId2"/>
    <p:sldLayoutId id="2147485568" r:id="rId3"/>
    <p:sldLayoutId id="2147485569" r:id="rId4"/>
    <p:sldLayoutId id="2147485570" r:id="rId5"/>
    <p:sldLayoutId id="2147485571" r:id="rId6"/>
    <p:sldLayoutId id="2147485572" r:id="rId7"/>
    <p:sldLayoutId id="2147485573" r:id="rId8"/>
    <p:sldLayoutId id="2147485574" r:id="rId9"/>
    <p:sldLayoutId id="2147485575" r:id="rId10"/>
    <p:sldLayoutId id="2147485576" r:id="rId11"/>
  </p:sldLayoutIdLst>
  <p:transition>
    <p:split orient="vert"/>
  </p:transition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2800" b="1" i="1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78F3F24-6FE1-41C9-990E-9FD99E04A3B2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331913" y="2030413"/>
            <a:ext cx="7556500" cy="1470025"/>
          </a:xfrm>
          <a:prstGeom prst="rect">
            <a:avLst/>
          </a:prstGeom>
          <a:noFill/>
          <a:ln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lvl1pPr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3600" b="1">
                <a:latin typeface="Arial Black" panose="020B0A04020102020204" pitchFamily="34" charset="0"/>
              </a:rPr>
              <a:t>Managing Your Biological</a:t>
            </a:r>
            <a:br>
              <a:rPr lang="en-US" altLang="zh-CN" sz="3600" b="1">
                <a:latin typeface="Arial Black" panose="020B0A04020102020204" pitchFamily="34" charset="0"/>
              </a:rPr>
            </a:br>
            <a:r>
              <a:rPr lang="en-US" altLang="zh-CN" sz="3600" b="1">
                <a:latin typeface="Arial Black" panose="020B0A04020102020204" pitchFamily="34" charset="0"/>
              </a:rPr>
              <a:t>Data with Python</a:t>
            </a:r>
            <a:endParaRPr lang="zh-CN" altLang="zh-CN" sz="3600" b="1">
              <a:effectLst>
                <a:outerShdw blurRad="38100" dist="38100" dir="2700000" algn="tl">
                  <a:srgbClr val="C0C0C0"/>
                </a:outerShdw>
              </a:effectLst>
              <a:latin typeface="Arial Black" panose="020B0A040201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6B40ACD-8D05-42D0-9B13-DC04CC035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3405188"/>
            <a:ext cx="6400800" cy="81597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v"/>
              <a:defRPr sz="2800" b="1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1C1C1C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1C1C1C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marL="0" indent="0" algn="r"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3600" b="0" kern="0" dirty="0">
                <a:solidFill>
                  <a:schemeClr val="tx1"/>
                </a:solidFill>
                <a:ea typeface="楷体_GB2312" pitchFamily="49" charset="-122"/>
              </a:rPr>
              <a:t>——</a:t>
            </a:r>
            <a:r>
              <a:rPr lang="zh-CN" altLang="zh-CN" sz="3600" b="0" kern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600" b="0" kern="0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ungsuhChe" panose="02030609000101010101" pitchFamily="49" charset="-127"/>
                <a:ea typeface="GungsuhChe" panose="02030609000101010101" pitchFamily="49" charset="-127"/>
              </a:rPr>
              <a:t>Function</a:t>
            </a:r>
            <a:endParaRPr lang="zh-CN" altLang="zh-CN" sz="4000" b="0" kern="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ungsuhChe" panose="02030609000101010101" pitchFamily="49" charset="-127"/>
              <a:ea typeface="GungsuhChe" panose="02030609000101010101" pitchFamily="49" charset="-127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/>
      <p:bldP spid="3" grpId="1" bldLvl="0"/>
      <p:bldP spid="5" grpId="0" build="p"/>
      <p:bldP spid="5" grpId="1" build="p"/>
      <p:bldP spid="5" grpId="2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976" y="1554151"/>
            <a:ext cx="1957568" cy="2162856"/>
          </a:xfrm>
          <a:prstGeom prst="rect">
            <a:avLst/>
          </a:prstGeom>
        </p:spPr>
      </p:pic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59924F8F-FDC3-42CE-A288-DE55D0C58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313"/>
            <a:ext cx="8135937" cy="165735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调用函数</a:t>
            </a:r>
            <a:endParaRPr lang="en-US" altLang="zh-CN" dirty="0"/>
          </a:p>
          <a:p>
            <a:pPr lvl="1"/>
            <a:r>
              <a:rPr lang="zh-CN" altLang="en-US" dirty="0"/>
              <a:t>有返回值       </a:t>
            </a:r>
            <a:r>
              <a:rPr lang="en-US" altLang="zh-CN" dirty="0"/>
              <a:t>value=</a:t>
            </a:r>
            <a:r>
              <a:rPr lang="zh-CN" altLang="en-US" b="0" dirty="0"/>
              <a:t>函数名</a:t>
            </a:r>
            <a:r>
              <a:rPr lang="en-US" altLang="zh-CN" dirty="0"/>
              <a:t>(&lt;</a:t>
            </a:r>
            <a:r>
              <a:rPr lang="zh-CN" altLang="en-US" b="0" dirty="0"/>
              <a:t>参数表</a:t>
            </a:r>
            <a:r>
              <a:rPr lang="en-US" altLang="zh-CN" dirty="0"/>
              <a:t>&gt;)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无返回值       </a:t>
            </a:r>
            <a:r>
              <a:rPr lang="zh-CN" altLang="en-US" b="0" dirty="0"/>
              <a:t>函数名</a:t>
            </a:r>
            <a:r>
              <a:rPr lang="en-US" altLang="zh-CN" dirty="0"/>
              <a:t>(&lt;</a:t>
            </a:r>
            <a:r>
              <a:rPr lang="zh-CN" altLang="en-US" b="0" dirty="0"/>
              <a:t>参数表</a:t>
            </a:r>
            <a:r>
              <a:rPr lang="en-US" altLang="zh-CN" dirty="0"/>
              <a:t>&gt;)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C3B006-61FC-4B16-B5F3-2734CB073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645024"/>
            <a:ext cx="2879329" cy="1016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zh-CN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sum=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b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endParaRPr lang="zh-CN" altLang="zh-CN" sz="2000" dirty="0"/>
          </a:p>
        </p:txBody>
      </p:sp>
      <p:sp>
        <p:nvSpPr>
          <p:cNvPr id="20486" name="TextBox 7">
            <a:extLst>
              <a:ext uri="{FF2B5EF4-FFF2-40B4-BE49-F238E27FC236}">
                <a16:creationId xmlns:a16="http://schemas.microsoft.com/office/drawing/2014/main" id="{22A76D1A-812C-4E2A-8AC5-DF86B5941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513138"/>
            <a:ext cx="1439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/>
              <a:t>定义</a:t>
            </a:r>
            <a:r>
              <a:rPr lang="zh-CN" altLang="en-US" dirty="0"/>
              <a:t>函数：</a:t>
            </a:r>
          </a:p>
        </p:txBody>
      </p:sp>
      <p:sp>
        <p:nvSpPr>
          <p:cNvPr id="20487" name="TextBox 8">
            <a:extLst>
              <a:ext uri="{FF2B5EF4-FFF2-40B4-BE49-F238E27FC236}">
                <a16:creationId xmlns:a16="http://schemas.microsoft.com/office/drawing/2014/main" id="{F0FF8A99-9CAB-49CF-A47F-8744D001E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665663"/>
            <a:ext cx="1439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调用</a:t>
            </a:r>
            <a:r>
              <a:rPr lang="zh-CN" altLang="en-US"/>
              <a:t>函数：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BBEAE3F-1795-4A6E-A9EC-744D3D34C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829150"/>
            <a:ext cx="2879725" cy="4000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result=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zh-CN" sz="20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BBE7DE-0832-48F6-8E28-D8432479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3" y="198438"/>
            <a:ext cx="8459787" cy="1143000"/>
          </a:xfrm>
        </p:spPr>
        <p:txBody>
          <a:bodyPr/>
          <a:lstStyle/>
          <a:p>
            <a:pPr algn="r"/>
            <a:r>
              <a:rPr lang="en-US" altLang="zh-CN" dirty="0"/>
              <a:t>Key Points 1</a:t>
            </a:r>
            <a:r>
              <a:rPr lang="zh-CN" altLang="en-US" dirty="0"/>
              <a:t>：函数定义与调用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4B5C132-23AD-427F-A756-A9EE8B685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3638723"/>
            <a:ext cx="2483941" cy="10144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zh-CN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sum=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b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print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endParaRPr lang="zh-CN" altLang="zh-CN" sz="20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F2072D3-F32A-4061-89B3-2090D704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4829150"/>
            <a:ext cx="1871662" cy="4000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zh-CN" sz="2000" dirty="0"/>
          </a:p>
        </p:txBody>
      </p:sp>
      <p:sp>
        <p:nvSpPr>
          <p:cNvPr id="3" name="线形标注 2 2"/>
          <p:cNvSpPr/>
          <p:nvPr/>
        </p:nvSpPr>
        <p:spPr>
          <a:xfrm>
            <a:off x="4283968" y="5517232"/>
            <a:ext cx="4536504" cy="792088"/>
          </a:xfrm>
          <a:prstGeom prst="borderCallout2">
            <a:avLst>
              <a:gd name="adj1" fmla="val -9692"/>
              <a:gd name="adj2" fmla="val 83774"/>
              <a:gd name="adj3" fmla="val -56538"/>
              <a:gd name="adj4" fmla="val 74548"/>
              <a:gd name="adj5" fmla="val -131768"/>
              <a:gd name="adj6" fmla="val 59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不需要返回值时，可以省略</a:t>
            </a:r>
            <a:r>
              <a:rPr lang="en-US" altLang="zh-CN" sz="2400" b="1" dirty="0">
                <a:solidFill>
                  <a:srgbClr val="FF0000"/>
                </a:solidFill>
              </a:rPr>
              <a:t>return</a:t>
            </a:r>
            <a:r>
              <a:rPr lang="zh-CN" altLang="en-US" sz="2400" b="1" dirty="0">
                <a:solidFill>
                  <a:srgbClr val="FF0000"/>
                </a:solidFill>
              </a:rPr>
              <a:t>行段。</a:t>
            </a:r>
          </a:p>
        </p:txBody>
      </p:sp>
      <p:sp>
        <p:nvSpPr>
          <p:cNvPr id="5" name="矩形 4"/>
          <p:cNvSpPr/>
          <p:nvPr/>
        </p:nvSpPr>
        <p:spPr>
          <a:xfrm>
            <a:off x="2123728" y="4293096"/>
            <a:ext cx="1800200" cy="38005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435897" y="4305632"/>
            <a:ext cx="1440359" cy="38005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5853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uiExpand="1" build="p"/>
      <p:bldP spid="3" grpId="0" animBg="1"/>
      <p:bldP spid="5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2CD21-152E-4E35-B4F8-BCD1F1B7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98438"/>
            <a:ext cx="8568952" cy="1143000"/>
          </a:xfrm>
        </p:spPr>
        <p:txBody>
          <a:bodyPr/>
          <a:lstStyle/>
          <a:p>
            <a:r>
              <a:rPr lang="en-US" altLang="zh-CN" dirty="0"/>
              <a:t>Key Points 1</a:t>
            </a:r>
            <a:r>
              <a:rPr lang="zh-CN" altLang="en-US" dirty="0"/>
              <a:t>：函数定义与调用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473DDE-B443-4302-A206-B5B093A9A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676400"/>
            <a:ext cx="8135937" cy="4704928"/>
          </a:xfrm>
        </p:spPr>
        <p:txBody>
          <a:bodyPr/>
          <a:lstStyle/>
          <a:p>
            <a:r>
              <a:rPr lang="zh-CN" altLang="en-US" dirty="0"/>
              <a:t>函数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是组织好的、可重复使用的、用来实现某一功能的代码段。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函数的功能：</a:t>
            </a:r>
            <a:endParaRPr lang="en-US" altLang="zh-CN" dirty="0"/>
          </a:p>
          <a:p>
            <a:pPr lvl="1"/>
            <a:r>
              <a:rPr lang="zh-CN" altLang="en-US" dirty="0"/>
              <a:t>能提高代码的重复利用率。</a:t>
            </a:r>
            <a:endParaRPr lang="en-US" altLang="zh-CN" dirty="0"/>
          </a:p>
          <a:p>
            <a:pPr lvl="1"/>
            <a:r>
              <a:rPr lang="zh-CN" altLang="en-US" dirty="0"/>
              <a:t>提高应用的模块性。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zh-CN" altLang="en-US" dirty="0"/>
              <a:t>程序中实现明确功能的代码段可以封装成一个函数，以便重用（</a:t>
            </a:r>
            <a:r>
              <a:rPr lang="en-US" altLang="zh-CN" dirty="0"/>
              <a:t>reuse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571737"/>
      </p:ext>
    </p:extLst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9261C-8F0B-4F76-86CB-943495C6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85" y="198438"/>
            <a:ext cx="7776219" cy="1143000"/>
          </a:xfrm>
        </p:spPr>
        <p:txBody>
          <a:bodyPr/>
          <a:lstStyle/>
          <a:p>
            <a:r>
              <a:rPr lang="en-US" altLang="zh-CN" dirty="0"/>
              <a:t>Key Points 2</a:t>
            </a:r>
            <a:r>
              <a:rPr lang="zh-CN" altLang="en-US" dirty="0"/>
              <a:t>：函数的参数</a:t>
            </a:r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29B4AAE-130C-4732-AFC8-AA698DB0D11D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645174"/>
            <a:ext cx="7312025" cy="1279770"/>
            <a:chOff x="409" y="453"/>
            <a:chExt cx="4400" cy="774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3B8E6E56-7E9D-42F3-8E88-D34CDEA8E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" y="680"/>
              <a:ext cx="4400" cy="547"/>
            </a:xfrm>
            <a:prstGeom prst="flowChartAlternateProcess">
              <a:avLst/>
            </a:prstGeom>
            <a:solidFill>
              <a:srgbClr val="FFFFFF">
                <a:alpha val="56078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99CCFF">
                  <a:alpha val="50000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endParaRPr lang="zh-CN" altLang="en-US" sz="5400" dirty="0">
                <a:solidFill>
                  <a:schemeClr val="tx2"/>
                </a:solidFill>
                <a:latin typeface="Arial Black" panose="020B0A040201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1F721510-94EE-4F66-AEAD-1138A8BEA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" y="453"/>
              <a:ext cx="158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342900" indent="-342900" defTabSz="7620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8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sym typeface="Symbol" panose="05050102010706020507" pitchFamily="18" charset="2"/>
                </a:rPr>
                <a:t>QUESTION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C6A9124E-9D6F-4220-87F7-D3FBB21F3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485"/>
              <a:ext cx="3723" cy="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   </a:t>
              </a:r>
            </a:p>
            <a:p>
              <a:pPr>
                <a:spcBef>
                  <a:spcPct val="20000"/>
                </a:spcBef>
                <a:buClr>
                  <a:srgbClr val="A50021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333333"/>
                  </a:solidFill>
                </a:rPr>
                <a:t>函数在什么情况下可以没有参数？</a:t>
              </a:r>
              <a:endParaRPr lang="en-US" altLang="zh-CN" sz="2400" dirty="0">
                <a:solidFill>
                  <a:srgbClr val="333333"/>
                </a:solidFill>
              </a:endParaRPr>
            </a:p>
          </p:txBody>
        </p:sp>
      </p:grpSp>
      <p:pic>
        <p:nvPicPr>
          <p:cNvPr id="8" name="Picture 8" descr="question_pop_up_from_box_hg_clr">
            <a:extLst>
              <a:ext uri="{FF2B5EF4-FFF2-40B4-BE49-F238E27FC236}">
                <a16:creationId xmlns:a16="http://schemas.microsoft.com/office/drawing/2014/main" id="{66BDD8A2-670A-4606-996E-95C1A7B47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229" y="1645174"/>
            <a:ext cx="109855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3484FC67-3EEE-4865-AFB3-9C9F966F8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686" y="3676983"/>
            <a:ext cx="2220538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zh-CN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  <a:b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sum=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b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print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endParaRPr lang="zh-CN" altLang="zh-CN" sz="20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38EC3A5-2C4E-47D8-A573-FDDFB85FE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686" y="5159916"/>
            <a:ext cx="1376363" cy="4000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zh-CN" altLang="zh-CN" sz="200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F904E09-D6EA-4736-803D-A6BAC6C88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947" y="3676983"/>
            <a:ext cx="2699965" cy="10144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zh-CN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sum=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b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print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endParaRPr lang="zh-CN" altLang="zh-CN" sz="20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A5D7F34-4F09-4568-B1D6-650CA804F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936" y="5159916"/>
            <a:ext cx="1871662" cy="4000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3170520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 noChangeArrowheads="1"/>
          </p:cNvSpPr>
          <p:nvPr>
            <p:ph type="title"/>
          </p:nvPr>
        </p:nvSpPr>
        <p:spPr>
          <a:xfrm>
            <a:off x="-180528" y="198438"/>
            <a:ext cx="8693150" cy="1143000"/>
          </a:xfrm>
        </p:spPr>
        <p:txBody>
          <a:bodyPr/>
          <a:lstStyle/>
          <a:p>
            <a:pPr algn="r"/>
            <a:r>
              <a:rPr lang="en-US" altLang="zh-CN" dirty="0"/>
              <a:t>Key Points 2</a:t>
            </a:r>
            <a:r>
              <a:rPr lang="zh-CN" altLang="en-US" dirty="0"/>
              <a:t>：函数的参数</a:t>
            </a:r>
          </a:p>
        </p:txBody>
      </p:sp>
      <p:pic>
        <p:nvPicPr>
          <p:cNvPr id="32771" name="Picture 2" descr="640?wx_fmt=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7" b="50548"/>
          <a:stretch/>
        </p:blipFill>
        <p:spPr bwMode="auto">
          <a:xfrm>
            <a:off x="323528" y="3140968"/>
            <a:ext cx="8120063" cy="2303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375025" y="2132856"/>
            <a:ext cx="2232025" cy="83026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100000"/>
              <a:buFont typeface="Wingdings" panose="05000000000000000000" pitchFamily="2" charset="2"/>
              <a:buChar char="v"/>
              <a:defRPr sz="2800" b="1">
                <a:solidFill>
                  <a:srgbClr val="333333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600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zh-CN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  <a:br>
              <a:rPr lang="zh-CN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   sum=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br>
              <a:rPr lang="zh-CN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zh-CN" altLang="zh-CN" sz="1600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endParaRPr lang="zh-CN" altLang="zh-CN" sz="1600" b="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568" y="5632603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print(</a:t>
            </a:r>
            <a:r>
              <a:rPr lang="en-US" altLang="zh-CN" dirty="0" err="1">
                <a:solidFill>
                  <a:srgbClr val="000000"/>
                </a:solidFill>
              </a:rPr>
              <a:t>getHello</a:t>
            </a:r>
            <a:r>
              <a:rPr lang="en-US" altLang="zh-CN" dirty="0">
                <a:solidFill>
                  <a:srgbClr val="000000"/>
                </a:solidFill>
              </a:rPr>
              <a:t>())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46810" y="5622528"/>
            <a:ext cx="21602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print(add())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7091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E321E8E4-21D0-47F4-933B-6BB6DCDB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50" y="198438"/>
            <a:ext cx="6408738" cy="1143000"/>
          </a:xfrm>
        </p:spPr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grpSp>
        <p:nvGrpSpPr>
          <p:cNvPr id="21507" name="Group 4">
            <a:extLst>
              <a:ext uri="{FF2B5EF4-FFF2-40B4-BE49-F238E27FC236}">
                <a16:creationId xmlns:a16="http://schemas.microsoft.com/office/drawing/2014/main" id="{9A04A0BE-E6AB-4267-9729-AF95E3B14EDD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401763"/>
            <a:ext cx="7312025" cy="2673350"/>
            <a:chOff x="409" y="453"/>
            <a:chExt cx="4400" cy="1348"/>
          </a:xfrm>
        </p:grpSpPr>
        <p:sp>
          <p:nvSpPr>
            <p:cNvPr id="21514" name="AutoShape 5">
              <a:extLst>
                <a:ext uri="{FF2B5EF4-FFF2-40B4-BE49-F238E27FC236}">
                  <a16:creationId xmlns:a16="http://schemas.microsoft.com/office/drawing/2014/main" id="{C94A9AF9-C1FA-43E7-B576-DFBE5D0AA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" y="680"/>
              <a:ext cx="4400" cy="1121"/>
            </a:xfrm>
            <a:prstGeom prst="flowChartAlternateProcess">
              <a:avLst/>
            </a:prstGeom>
            <a:solidFill>
              <a:srgbClr val="FFFFFF">
                <a:alpha val="56078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99CCFF">
                  <a:alpha val="50000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endParaRPr lang="zh-CN" altLang="en-US" sz="5400">
                <a:solidFill>
                  <a:schemeClr val="tx2"/>
                </a:solidFill>
                <a:latin typeface="Arial Black" panose="020B0A040201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1515" name="Text Box 6">
              <a:extLst>
                <a:ext uri="{FF2B5EF4-FFF2-40B4-BE49-F238E27FC236}">
                  <a16:creationId xmlns:a16="http://schemas.microsoft.com/office/drawing/2014/main" id="{0D11273B-127D-42C1-A3CD-8CA839781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" y="453"/>
              <a:ext cx="158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342900" indent="-342900" defTabSz="7620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sym typeface="Symbol" panose="05050102010706020507" pitchFamily="18" charset="2"/>
                </a:rPr>
                <a:t>QUESTION</a:t>
              </a:r>
            </a:p>
          </p:txBody>
        </p:sp>
        <p:sp>
          <p:nvSpPr>
            <p:cNvPr id="21516" name="Rectangle 7">
              <a:extLst>
                <a:ext uri="{FF2B5EF4-FFF2-40B4-BE49-F238E27FC236}">
                  <a16:creationId xmlns:a16="http://schemas.microsoft.com/office/drawing/2014/main" id="{A519BE27-D9BD-4489-BCF2-C33190080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485"/>
              <a:ext cx="3723" cy="1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   </a:t>
              </a:r>
            </a:p>
            <a:p>
              <a:pPr>
                <a:spcBef>
                  <a:spcPct val="20000"/>
                </a:spcBef>
                <a:buClr>
                  <a:srgbClr val="A50021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rgbClr val="333333"/>
                  </a:solidFill>
                </a:rPr>
                <a:t>以下两条调用语句对吗？结果会是什么？</a:t>
              </a:r>
              <a:endParaRPr lang="en-US" altLang="zh-CN" sz="2400">
                <a:solidFill>
                  <a:srgbClr val="333333"/>
                </a:solidFill>
              </a:endParaRPr>
            </a:p>
            <a:p>
              <a:pPr>
                <a:spcBef>
                  <a:spcPct val="20000"/>
                </a:spcBef>
                <a:buClr>
                  <a:srgbClr val="A50021"/>
                </a:buClr>
                <a:buSzPct val="100000"/>
                <a:buFont typeface="Wingdings" panose="05000000000000000000" pitchFamily="2" charset="2"/>
                <a:buNone/>
              </a:pPr>
              <a:endParaRPr lang="en-US" altLang="zh-CN" sz="2400">
                <a:solidFill>
                  <a:srgbClr val="333333"/>
                </a:solidFill>
              </a:endParaRPr>
            </a:p>
            <a:p>
              <a:pPr>
                <a:spcBef>
                  <a:spcPct val="20000"/>
                </a:spcBef>
                <a:buClr>
                  <a:srgbClr val="A50021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333333"/>
                  </a:solidFill>
                </a:rPr>
                <a:t>   </a:t>
              </a:r>
            </a:p>
          </p:txBody>
        </p:sp>
      </p:grpSp>
      <p:sp>
        <p:nvSpPr>
          <p:cNvPr id="21508" name="矩形 7">
            <a:extLst>
              <a:ext uri="{FF2B5EF4-FFF2-40B4-BE49-F238E27FC236}">
                <a16:creationId xmlns:a16="http://schemas.microsoft.com/office/drawing/2014/main" id="{D2F53F5F-EABB-492D-ABA5-7F8F7B4A9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3359150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/>
              <a:t>print("The result is: "</a:t>
            </a:r>
            <a:r>
              <a:rPr lang="en-US" altLang="zh-CN" dirty="0"/>
              <a:t>,add( ))</a:t>
            </a:r>
          </a:p>
          <a:p>
            <a:r>
              <a:rPr lang="en-US" altLang="zh-CN" b="1" dirty="0"/>
              <a:t>print("The result is: "</a:t>
            </a:r>
            <a:r>
              <a:rPr lang="en-US" altLang="zh-CN" dirty="0"/>
              <a:t>,add)</a:t>
            </a:r>
            <a:endParaRPr lang="zh-CN" altLang="en-US" dirty="0"/>
          </a:p>
        </p:txBody>
      </p:sp>
      <p:pic>
        <p:nvPicPr>
          <p:cNvPr id="21509" name="Picture 8" descr="question_pop_up_from_box_hg_clr">
            <a:extLst>
              <a:ext uri="{FF2B5EF4-FFF2-40B4-BE49-F238E27FC236}">
                <a16:creationId xmlns:a16="http://schemas.microsoft.com/office/drawing/2014/main" id="{86ED5B0F-E8AF-49F5-8A2E-433CC4DD7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2487613"/>
            <a:ext cx="109855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4" name="Picture 2">
            <a:extLst>
              <a:ext uri="{FF2B5EF4-FFF2-40B4-BE49-F238E27FC236}">
                <a16:creationId xmlns:a16="http://schemas.microsoft.com/office/drawing/2014/main" id="{A9EE7295-23F5-4EE2-97E5-AA3310FC2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38" y="4437063"/>
            <a:ext cx="245745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759D63-9D66-4503-B6B2-B9965D401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0788" y="5661025"/>
            <a:ext cx="68802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</a:rPr>
              <a:t>函数的括号不可省，即使没有参数</a:t>
            </a:r>
            <a:r>
              <a:rPr lang="en-US" altLang="zh-CN" sz="2800" b="1" dirty="0">
                <a:solidFill>
                  <a:srgbClr val="FF0000"/>
                </a:solidFill>
              </a:rPr>
              <a:t>!!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512" name="Rectangle 1">
            <a:extLst>
              <a:ext uri="{FF2B5EF4-FFF2-40B4-BE49-F238E27FC236}">
                <a16:creationId xmlns:a16="http://schemas.microsoft.com/office/drawing/2014/main" id="{2104EC58-05DA-41CD-A2DB-F7BD0C166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454275"/>
            <a:ext cx="2808287" cy="8302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sum=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b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endParaRPr lang="zh-CN" altLang="zh-CN" sz="1600" dirty="0"/>
          </a:p>
        </p:txBody>
      </p:sp>
      <p:pic>
        <p:nvPicPr>
          <p:cNvPr id="21513" name="Picture 4">
            <a:extLst>
              <a:ext uri="{FF2B5EF4-FFF2-40B4-BE49-F238E27FC236}">
                <a16:creationId xmlns:a16="http://schemas.microsoft.com/office/drawing/2014/main" id="{E96FF3D0-7A38-445B-95F8-3B98C52D8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084763"/>
            <a:ext cx="689292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D55809BF-1A9F-4AA5-8F0A-6E28D0D2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198438"/>
            <a:ext cx="7343775" cy="1143000"/>
          </a:xfrm>
        </p:spPr>
        <p:txBody>
          <a:bodyPr/>
          <a:lstStyle/>
          <a:p>
            <a:pPr algn="r"/>
            <a:r>
              <a:rPr lang="en-US" altLang="zh-CN" dirty="0"/>
              <a:t>Key Points 2</a:t>
            </a:r>
            <a:r>
              <a:rPr lang="zh-CN" altLang="en-US" dirty="0"/>
              <a:t>：函数的参数</a:t>
            </a:r>
          </a:p>
        </p:txBody>
      </p:sp>
      <p:sp>
        <p:nvSpPr>
          <p:cNvPr id="22531" name="TextBox 8">
            <a:extLst>
              <a:ext uri="{FF2B5EF4-FFF2-40B4-BE49-F238E27FC236}">
                <a16:creationId xmlns:a16="http://schemas.microsoft.com/office/drawing/2014/main" id="{F75E25DA-0AFD-441D-80A5-C0DF3ADD7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1700213"/>
            <a:ext cx="1827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/>
              <a:t>调用</a:t>
            </a:r>
            <a:r>
              <a:rPr lang="zh-CN" altLang="en-US" sz="2400"/>
              <a:t>函数：</a:t>
            </a:r>
          </a:p>
        </p:txBody>
      </p:sp>
      <p:sp>
        <p:nvSpPr>
          <p:cNvPr id="22532" name="TextBox 7">
            <a:extLst>
              <a:ext uri="{FF2B5EF4-FFF2-40B4-BE49-F238E27FC236}">
                <a16:creationId xmlns:a16="http://schemas.microsoft.com/office/drawing/2014/main" id="{53F5ADD2-140F-47C7-A44F-DC8AE2907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700213"/>
            <a:ext cx="1827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/>
              <a:t>定义</a:t>
            </a:r>
            <a:r>
              <a:rPr lang="zh-CN" altLang="en-US" sz="2400"/>
              <a:t>函数：</a:t>
            </a:r>
          </a:p>
        </p:txBody>
      </p:sp>
      <p:pic>
        <p:nvPicPr>
          <p:cNvPr id="22533" name="Picture 6">
            <a:extLst>
              <a:ext uri="{FF2B5EF4-FFF2-40B4-BE49-F238E27FC236}">
                <a16:creationId xmlns:a16="http://schemas.microsoft.com/office/drawing/2014/main" id="{2F8D2924-328C-41D3-AD93-D94292EF0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2132013"/>
            <a:ext cx="3611563" cy="122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7">
            <a:extLst>
              <a:ext uri="{FF2B5EF4-FFF2-40B4-BE49-F238E27FC236}">
                <a16:creationId xmlns:a16="http://schemas.microsoft.com/office/drawing/2014/main" id="{54EFDB69-8B23-47F3-8A43-082267B2E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2060575"/>
            <a:ext cx="252095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5" name="Rectangle 1">
            <a:extLst>
              <a:ext uri="{FF2B5EF4-FFF2-40B4-BE49-F238E27FC236}">
                <a16:creationId xmlns:a16="http://schemas.microsoft.com/office/drawing/2014/main" id="{F459CC3C-F638-4240-858F-656CDB9B4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78" y="4419600"/>
            <a:ext cx="3384550" cy="13239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000" i="1" dirty="0"/>
              <a:t>#function</a:t>
            </a:r>
          </a:p>
          <a:p>
            <a:r>
              <a:rPr lang="zh-CN" altLang="zh-CN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sum=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b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endParaRPr lang="zh-CN" altLang="zh-CN" sz="2000" dirty="0"/>
          </a:p>
        </p:txBody>
      </p:sp>
      <p:sp>
        <p:nvSpPr>
          <p:cNvPr id="22536" name="Rectangle 5">
            <a:extLst>
              <a:ext uri="{FF2B5EF4-FFF2-40B4-BE49-F238E27FC236}">
                <a16:creationId xmlns:a16="http://schemas.microsoft.com/office/drawing/2014/main" id="{5474F8D1-4BFF-440A-A710-22ED88BD0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365104"/>
            <a:ext cx="3744090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000" i="1" dirty="0"/>
              <a:t>#main</a:t>
            </a:r>
          </a:p>
          <a:p>
            <a:r>
              <a:rPr lang="en-US" altLang="zh-CN" sz="2000" i="1" dirty="0"/>
              <a:t>……</a:t>
            </a:r>
          </a:p>
          <a:p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zh-CN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zh-CN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a=17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b=23</a:t>
            </a:r>
          </a:p>
          <a:p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024C4AB6-94DA-495E-97FA-3CA52F7B7372}"/>
              </a:ext>
            </a:extLst>
          </p:cNvPr>
          <p:cNvGrpSpPr>
            <a:grpSpLocks/>
          </p:cNvGrpSpPr>
          <p:nvPr/>
        </p:nvGrpSpPr>
        <p:grpSpPr bwMode="auto">
          <a:xfrm>
            <a:off x="2029814" y="4005262"/>
            <a:ext cx="4990458" cy="1007914"/>
            <a:chOff x="2053045" y="2993927"/>
            <a:chExt cx="4990591" cy="1007360"/>
          </a:xfrm>
        </p:grpSpPr>
        <p:grpSp>
          <p:nvGrpSpPr>
            <p:cNvPr id="22557" name="组合 19">
              <a:extLst>
                <a:ext uri="{FF2B5EF4-FFF2-40B4-BE49-F238E27FC236}">
                  <a16:creationId xmlns:a16="http://schemas.microsoft.com/office/drawing/2014/main" id="{CB036D1C-FB24-490A-B8AD-11C69A2B9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4952" y="2993927"/>
              <a:ext cx="4968684" cy="1007360"/>
              <a:chOff x="1239851" y="1633979"/>
              <a:chExt cx="4797349" cy="2735176"/>
            </a:xfrm>
          </p:grpSpPr>
          <p:cxnSp>
            <p:nvCxnSpPr>
              <p:cNvPr id="22559" name="直接连接符 21">
                <a:extLst>
                  <a:ext uri="{FF2B5EF4-FFF2-40B4-BE49-F238E27FC236}">
                    <a16:creationId xmlns:a16="http://schemas.microsoft.com/office/drawing/2014/main" id="{D7C74CD7-B15E-48D7-BBB6-1C60B83CA16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239851" y="1633979"/>
                <a:ext cx="4797348" cy="8212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60" name="直接连接符 22">
                <a:extLst>
                  <a:ext uri="{FF2B5EF4-FFF2-40B4-BE49-F238E27FC236}">
                    <a16:creationId xmlns:a16="http://schemas.microsoft.com/office/drawing/2014/main" id="{48BE216F-9B76-4803-996A-EFE17C4E794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037200" y="1642191"/>
                <a:ext cx="0" cy="2726964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A892B37-279A-45F2-A600-838B8F29ECDB}"/>
                </a:ext>
              </a:extLst>
            </p:cNvPr>
            <p:cNvCxnSpPr/>
            <p:nvPr/>
          </p:nvCxnSpPr>
          <p:spPr>
            <a:xfrm>
              <a:off x="2053045" y="2996952"/>
              <a:ext cx="0" cy="66797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5527D596-5707-46EB-BF44-4E7A9712C024}"/>
              </a:ext>
            </a:extLst>
          </p:cNvPr>
          <p:cNvGrpSpPr>
            <a:grpSpLocks/>
          </p:cNvGrpSpPr>
          <p:nvPr/>
        </p:nvGrpSpPr>
        <p:grpSpPr bwMode="auto">
          <a:xfrm>
            <a:off x="1763688" y="4211350"/>
            <a:ext cx="5040559" cy="874713"/>
            <a:chOff x="1764231" y="3126767"/>
            <a:chExt cx="5040130" cy="874521"/>
          </a:xfrm>
        </p:grpSpPr>
        <p:grpSp>
          <p:nvGrpSpPr>
            <p:cNvPr id="22553" name="组合 9">
              <a:extLst>
                <a:ext uri="{FF2B5EF4-FFF2-40B4-BE49-F238E27FC236}">
                  <a16:creationId xmlns:a16="http://schemas.microsoft.com/office/drawing/2014/main" id="{A24841B3-B982-47DA-8A7F-CC67C8E4D4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4231" y="3126767"/>
              <a:ext cx="5040130" cy="874521"/>
              <a:chOff x="1217945" y="1642191"/>
              <a:chExt cx="4866330" cy="2374491"/>
            </a:xfrm>
          </p:grpSpPr>
          <p:cxnSp>
            <p:nvCxnSpPr>
              <p:cNvPr id="22555" name="直接连接符 11">
                <a:extLst>
                  <a:ext uri="{FF2B5EF4-FFF2-40B4-BE49-F238E27FC236}">
                    <a16:creationId xmlns:a16="http://schemas.microsoft.com/office/drawing/2014/main" id="{A84B0203-8515-46A6-A383-A2C56AA6D70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17945" y="1642191"/>
                <a:ext cx="4866330" cy="0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56" name="直接连接符 12">
                <a:extLst>
                  <a:ext uri="{FF2B5EF4-FFF2-40B4-BE49-F238E27FC236}">
                    <a16:creationId xmlns:a16="http://schemas.microsoft.com/office/drawing/2014/main" id="{1649F48A-14E5-4D09-9A4F-F4818B4B018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084275" y="1642191"/>
                <a:ext cx="0" cy="2374491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23B1EAE6-6008-48EC-9E96-737958BD6004}"/>
                </a:ext>
              </a:extLst>
            </p:cNvPr>
            <p:cNvCxnSpPr/>
            <p:nvPr/>
          </p:nvCxnSpPr>
          <p:spPr>
            <a:xfrm>
              <a:off x="1764231" y="3126767"/>
              <a:ext cx="0" cy="5380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DFBC900-0C66-40E3-9F88-4D7E393FF8E6}"/>
              </a:ext>
            </a:extLst>
          </p:cNvPr>
          <p:cNvCxnSpPr/>
          <p:nvPr/>
        </p:nvCxnSpPr>
        <p:spPr>
          <a:xfrm flipV="1">
            <a:off x="3562350" y="5299075"/>
            <a:ext cx="1552575" cy="2174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9AEFEE1-83A6-4C0D-B1CC-82EE569912E0}"/>
              </a:ext>
            </a:extLst>
          </p:cNvPr>
          <p:cNvGrpSpPr>
            <a:grpSpLocks/>
          </p:cNvGrpSpPr>
          <p:nvPr/>
        </p:nvGrpSpPr>
        <p:grpSpPr bwMode="auto">
          <a:xfrm>
            <a:off x="1763688" y="3860802"/>
            <a:ext cx="4968552" cy="2088478"/>
            <a:chOff x="1691887" y="3126767"/>
            <a:chExt cx="4970088" cy="780225"/>
          </a:xfrm>
        </p:grpSpPr>
        <p:grpSp>
          <p:nvGrpSpPr>
            <p:cNvPr id="22549" name="组合 34">
              <a:extLst>
                <a:ext uri="{FF2B5EF4-FFF2-40B4-BE49-F238E27FC236}">
                  <a16:creationId xmlns:a16="http://schemas.microsoft.com/office/drawing/2014/main" id="{E80516B9-781E-4E85-B6C0-EB4896A190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1888" y="3126767"/>
              <a:ext cx="4970087" cy="780225"/>
              <a:chOff x="1148096" y="1642191"/>
              <a:chExt cx="4798703" cy="2118460"/>
            </a:xfrm>
          </p:grpSpPr>
          <p:cxnSp>
            <p:nvCxnSpPr>
              <p:cNvPr id="22551" name="直接连接符 36">
                <a:extLst>
                  <a:ext uri="{FF2B5EF4-FFF2-40B4-BE49-F238E27FC236}">
                    <a16:creationId xmlns:a16="http://schemas.microsoft.com/office/drawing/2014/main" id="{98DC664F-2C76-4A02-93ED-8A03D8CCD7B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148096" y="1642191"/>
                <a:ext cx="4798703" cy="0"/>
              </a:xfrm>
              <a:prstGeom prst="line">
                <a:avLst/>
              </a:prstGeom>
              <a:noFill/>
              <a:ln w="19050" algn="ctr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52" name="直接连接符 37">
                <a:extLst>
                  <a:ext uri="{FF2B5EF4-FFF2-40B4-BE49-F238E27FC236}">
                    <a16:creationId xmlns:a16="http://schemas.microsoft.com/office/drawing/2014/main" id="{D79F525C-C65C-45EA-B7BC-2ABCE4A5383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946799" y="1642191"/>
                <a:ext cx="0" cy="2118460"/>
              </a:xfrm>
              <a:prstGeom prst="line">
                <a:avLst/>
              </a:prstGeom>
              <a:noFill/>
              <a:ln w="19050" algn="ctr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A75942B-1EFC-4245-99DA-EA21931CE554}"/>
                </a:ext>
              </a:extLst>
            </p:cNvPr>
            <p:cNvCxnSpPr/>
            <p:nvPr/>
          </p:nvCxnSpPr>
          <p:spPr>
            <a:xfrm>
              <a:off x="1691887" y="3126767"/>
              <a:ext cx="0" cy="33033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0B997A72-B4BE-4023-84A2-6EFB3280FCF8}"/>
              </a:ext>
            </a:extLst>
          </p:cNvPr>
          <p:cNvGrpSpPr>
            <a:grpSpLocks/>
          </p:cNvGrpSpPr>
          <p:nvPr/>
        </p:nvGrpSpPr>
        <p:grpSpPr bwMode="auto">
          <a:xfrm>
            <a:off x="2051720" y="4005262"/>
            <a:ext cx="4968551" cy="1944016"/>
            <a:chOff x="1477651" y="3126767"/>
            <a:chExt cx="4967839" cy="807168"/>
          </a:xfrm>
        </p:grpSpPr>
        <p:grpSp>
          <p:nvGrpSpPr>
            <p:cNvPr id="22545" name="组合 41">
              <a:extLst>
                <a:ext uri="{FF2B5EF4-FFF2-40B4-BE49-F238E27FC236}">
                  <a16:creationId xmlns:a16="http://schemas.microsoft.com/office/drawing/2014/main" id="{ACB213A8-9BF4-4571-9469-52B4B451A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7651" y="3126767"/>
              <a:ext cx="4967839" cy="807168"/>
              <a:chOff x="941247" y="1642191"/>
              <a:chExt cx="4796532" cy="2191615"/>
            </a:xfrm>
          </p:grpSpPr>
          <p:cxnSp>
            <p:nvCxnSpPr>
              <p:cNvPr id="22547" name="直接连接符 43">
                <a:extLst>
                  <a:ext uri="{FF2B5EF4-FFF2-40B4-BE49-F238E27FC236}">
                    <a16:creationId xmlns:a16="http://schemas.microsoft.com/office/drawing/2014/main" id="{17E49DDB-64A3-4FE5-AEA6-CBFD0F529E2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41247" y="1642191"/>
                <a:ext cx="4796532" cy="0"/>
              </a:xfrm>
              <a:prstGeom prst="line">
                <a:avLst/>
              </a:prstGeom>
              <a:noFill/>
              <a:ln w="19050" algn="ctr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48" name="直接连接符 44">
                <a:extLst>
                  <a:ext uri="{FF2B5EF4-FFF2-40B4-BE49-F238E27FC236}">
                    <a16:creationId xmlns:a16="http://schemas.microsoft.com/office/drawing/2014/main" id="{F541AD3B-85FB-471F-A8C4-96C025762BA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737779" y="1642191"/>
                <a:ext cx="0" cy="2191615"/>
              </a:xfrm>
              <a:prstGeom prst="line">
                <a:avLst/>
              </a:prstGeom>
              <a:noFill/>
              <a:ln w="19050" algn="ctr">
                <a:solidFill>
                  <a:srgbClr val="00B05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3CB6F2AD-0782-41AB-A71A-5F7693FB03D1}"/>
                </a:ext>
              </a:extLst>
            </p:cNvPr>
            <p:cNvCxnSpPr/>
            <p:nvPr/>
          </p:nvCxnSpPr>
          <p:spPr>
            <a:xfrm>
              <a:off x="1477651" y="3126767"/>
              <a:ext cx="0" cy="33022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5C3C520-5E6A-4698-A5A9-E579E8EF25D9}"/>
              </a:ext>
            </a:extLst>
          </p:cNvPr>
          <p:cNvCxnSpPr>
            <a:cxnSpLocks/>
          </p:cNvCxnSpPr>
          <p:nvPr/>
        </p:nvCxnSpPr>
        <p:spPr>
          <a:xfrm>
            <a:off x="3562350" y="5516563"/>
            <a:ext cx="1369219" cy="586852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79995100-C908-4E40-AAF5-1326E7857ECE}"/>
              </a:ext>
            </a:extLst>
          </p:cNvPr>
          <p:cNvCxnSpPr/>
          <p:nvPr/>
        </p:nvCxnSpPr>
        <p:spPr>
          <a:xfrm>
            <a:off x="971550" y="5157788"/>
            <a:ext cx="0" cy="4556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6D8464C-6C24-4432-853F-3A8B69892D6A}"/>
              </a:ext>
            </a:extLst>
          </p:cNvPr>
          <p:cNvCxnSpPr/>
          <p:nvPr/>
        </p:nvCxnSpPr>
        <p:spPr>
          <a:xfrm>
            <a:off x="742950" y="5060950"/>
            <a:ext cx="12700" cy="55245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58020AE0-229F-4238-8147-FB4942D0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50" y="198438"/>
            <a:ext cx="7272338" cy="1143000"/>
          </a:xfrm>
        </p:spPr>
        <p:txBody>
          <a:bodyPr/>
          <a:lstStyle/>
          <a:p>
            <a:r>
              <a:rPr lang="en-US" altLang="zh-CN" dirty="0"/>
              <a:t>Key Points 2</a:t>
            </a:r>
            <a:r>
              <a:rPr lang="zh-CN" altLang="en-US" dirty="0"/>
              <a:t>：函数的参数</a:t>
            </a:r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3BA26EAD-1CD4-4138-BF99-EA94EAB9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3644900"/>
            <a:ext cx="8135937" cy="2833688"/>
          </a:xfrm>
        </p:spPr>
        <p:txBody>
          <a:bodyPr/>
          <a:lstStyle/>
          <a:p>
            <a:r>
              <a:rPr lang="zh-CN" altLang="en-US" dirty="0"/>
              <a:t>形式参数（</a:t>
            </a:r>
            <a:r>
              <a:rPr lang="en-US" altLang="zh-CN" dirty="0"/>
              <a:t>formal parameter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b="0" dirty="0"/>
              <a:t>函数定义过程中命名的参数</a:t>
            </a:r>
            <a:endParaRPr lang="en-US" altLang="zh-CN" b="0" dirty="0"/>
          </a:p>
          <a:p>
            <a:pPr lvl="1"/>
            <a:r>
              <a:rPr lang="zh-CN" altLang="en-US" b="0" dirty="0">
                <a:solidFill>
                  <a:srgbClr val="FF0000"/>
                </a:solidFill>
              </a:rPr>
              <a:t>是一个记号</a:t>
            </a:r>
            <a:endParaRPr lang="en-US" altLang="zh-CN" b="0" dirty="0">
              <a:solidFill>
                <a:srgbClr val="FF0000"/>
              </a:solidFill>
            </a:endParaRPr>
          </a:p>
          <a:p>
            <a:r>
              <a:rPr lang="zh-CN" altLang="en-US" dirty="0"/>
              <a:t>实际参数（</a:t>
            </a:r>
            <a:r>
              <a:rPr lang="en-US" altLang="zh-CN" dirty="0"/>
              <a:t>actual parameter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b="0" dirty="0"/>
              <a:t>函数在调用过程中传入的参数</a:t>
            </a:r>
            <a:endParaRPr lang="en-US" altLang="zh-CN" b="0" dirty="0"/>
          </a:p>
          <a:p>
            <a:pPr lvl="1"/>
            <a:r>
              <a:rPr lang="zh-CN" altLang="en-US" b="0" dirty="0">
                <a:solidFill>
                  <a:srgbClr val="FF0000"/>
                </a:solidFill>
              </a:rPr>
              <a:t>是一个实际的值</a:t>
            </a:r>
            <a:endParaRPr lang="en-US" altLang="zh-CN" b="0" dirty="0">
              <a:solidFill>
                <a:srgbClr val="FF0000"/>
              </a:solidFill>
            </a:endParaRPr>
          </a:p>
          <a:p>
            <a:pPr lvl="1"/>
            <a:endParaRPr lang="zh-CN" altLang="en-US" b="0" dirty="0"/>
          </a:p>
        </p:txBody>
      </p:sp>
      <p:sp>
        <p:nvSpPr>
          <p:cNvPr id="23556" name="Rectangle 1">
            <a:extLst>
              <a:ext uri="{FF2B5EF4-FFF2-40B4-BE49-F238E27FC236}">
                <a16:creationId xmlns:a16="http://schemas.microsoft.com/office/drawing/2014/main" id="{59EAD093-70D0-48C4-9F52-9150591CD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74838"/>
            <a:ext cx="3384550" cy="13239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000" i="1" dirty="0"/>
              <a:t>#function</a:t>
            </a:r>
          </a:p>
          <a:p>
            <a:r>
              <a:rPr lang="zh-CN" altLang="zh-CN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sum=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num1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num2</a:t>
            </a:r>
            <a:b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20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endParaRPr lang="zh-CN" altLang="zh-CN" sz="2000" dirty="0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A64C22BB-65CC-4B8F-BD2B-2CD546558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488" y="1691154"/>
            <a:ext cx="4030984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000" i="1" dirty="0"/>
              <a:t>#main</a:t>
            </a:r>
          </a:p>
          <a:p>
            <a:r>
              <a:rPr lang="en-US" altLang="zh-CN" sz="2000" i="1" dirty="0"/>
              <a:t>……</a:t>
            </a:r>
          </a:p>
          <a:p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a=17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b=23</a:t>
            </a:r>
          </a:p>
          <a:p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48831A-C5C7-4D08-81A3-B2D09AE56619}"/>
              </a:ext>
            </a:extLst>
          </p:cNvPr>
          <p:cNvSpPr/>
          <p:nvPr/>
        </p:nvSpPr>
        <p:spPr>
          <a:xfrm>
            <a:off x="6444208" y="2276872"/>
            <a:ext cx="720725" cy="504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52E65D8-F716-4149-90F2-A5EDA0F078EB}"/>
              </a:ext>
            </a:extLst>
          </p:cNvPr>
          <p:cNvSpPr/>
          <p:nvPr/>
        </p:nvSpPr>
        <p:spPr>
          <a:xfrm>
            <a:off x="6588224" y="3140199"/>
            <a:ext cx="720080" cy="504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54D066D-FBE8-454F-98D7-5A74E53CA5DB}"/>
              </a:ext>
            </a:extLst>
          </p:cNvPr>
          <p:cNvCxnSpPr/>
          <p:nvPr/>
        </p:nvCxnSpPr>
        <p:spPr>
          <a:xfrm flipH="1" flipV="1">
            <a:off x="1475656" y="2536825"/>
            <a:ext cx="792882" cy="11557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1ABF11C-A73D-4DE7-BEEC-71FF80C8BE54}"/>
              </a:ext>
            </a:extLst>
          </p:cNvPr>
          <p:cNvSpPr/>
          <p:nvPr/>
        </p:nvSpPr>
        <p:spPr>
          <a:xfrm>
            <a:off x="1475656" y="2108200"/>
            <a:ext cx="720080" cy="4286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3562" name="组合 15">
            <a:extLst>
              <a:ext uri="{FF2B5EF4-FFF2-40B4-BE49-F238E27FC236}">
                <a16:creationId xmlns:a16="http://schemas.microsoft.com/office/drawing/2014/main" id="{30E70CF2-485D-40D6-9C52-6C6FC5B09C8A}"/>
              </a:ext>
            </a:extLst>
          </p:cNvPr>
          <p:cNvGrpSpPr>
            <a:grpSpLocks/>
          </p:cNvGrpSpPr>
          <p:nvPr/>
        </p:nvGrpSpPr>
        <p:grpSpPr bwMode="auto">
          <a:xfrm>
            <a:off x="6012160" y="3692525"/>
            <a:ext cx="1078681" cy="1608138"/>
            <a:chOff x="6084262" y="4005065"/>
            <a:chExt cx="1584052" cy="1608218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BFF503E-FE9D-48AF-83A0-6E5E31E1CE21}"/>
                </a:ext>
              </a:extLst>
            </p:cNvPr>
            <p:cNvCxnSpPr/>
            <p:nvPr/>
          </p:nvCxnSpPr>
          <p:spPr>
            <a:xfrm>
              <a:off x="6084262" y="5613283"/>
              <a:ext cx="158405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8F60891-6E38-425B-968F-4C4FC0EB7551}"/>
                </a:ext>
              </a:extLst>
            </p:cNvPr>
            <p:cNvCxnSpPr/>
            <p:nvPr/>
          </p:nvCxnSpPr>
          <p:spPr>
            <a:xfrm flipV="1">
              <a:off x="7668314" y="4005065"/>
              <a:ext cx="0" cy="16082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5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C0DECBA4-F339-43C1-9E8C-646F701C7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198438"/>
            <a:ext cx="7416800" cy="1143000"/>
          </a:xfrm>
        </p:spPr>
        <p:txBody>
          <a:bodyPr/>
          <a:lstStyle/>
          <a:p>
            <a:r>
              <a:rPr lang="en-US" altLang="zh-CN" dirty="0"/>
              <a:t>Key Points 2</a:t>
            </a:r>
            <a:r>
              <a:rPr lang="zh-CN" altLang="en-US" dirty="0"/>
              <a:t>：函数的参数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46E05-3D40-43E9-BC85-F0C57C36B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925" y="1703388"/>
            <a:ext cx="8675688" cy="4749948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形参与实参的对应办法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实参</a:t>
            </a:r>
            <a:r>
              <a:rPr lang="zh-CN" altLang="en-US" dirty="0">
                <a:solidFill>
                  <a:srgbClr val="7030A0"/>
                </a:solidFill>
              </a:rPr>
              <a:t>没有名字时</a:t>
            </a:r>
            <a:r>
              <a:rPr lang="zh-CN" altLang="en-US" dirty="0"/>
              <a:t>，通过</a:t>
            </a:r>
            <a:r>
              <a:rPr lang="zh-CN" altLang="en-US" dirty="0">
                <a:solidFill>
                  <a:srgbClr val="7030A0"/>
                </a:solidFill>
              </a:rPr>
              <a:t>位置</a:t>
            </a:r>
            <a:r>
              <a:rPr lang="zh-CN" altLang="en-US" dirty="0"/>
              <a:t>确定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7030A0"/>
                </a:solidFill>
              </a:rPr>
              <a:t>位置参数</a:t>
            </a:r>
            <a:endParaRPr lang="en-US" altLang="zh-CN" dirty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            </a:t>
            </a:r>
            <a:r>
              <a:rPr lang="en-US" altLang="zh-CN" b="0" dirty="0" err="1">
                <a:solidFill>
                  <a:schemeClr val="tx2"/>
                </a:solidFill>
              </a:rPr>
              <a:t>func</a:t>
            </a:r>
            <a:r>
              <a:rPr lang="en-US" altLang="zh-CN" b="0" dirty="0">
                <a:solidFill>
                  <a:schemeClr val="tx2"/>
                </a:solidFill>
              </a:rPr>
              <a:t>(value1, value2, value3…)</a:t>
            </a:r>
          </a:p>
          <a:p>
            <a:pPr marL="857250" lvl="2" indent="0">
              <a:buFontTx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        </a:t>
            </a:r>
            <a:r>
              <a:rPr lang="zh-CN" altLang="en-US" sz="2000" b="0" dirty="0">
                <a:solidFill>
                  <a:schemeClr val="tx2"/>
                </a:solidFill>
              </a:rPr>
              <a:t>会按照参数前后顺序对应形参和实参</a:t>
            </a:r>
            <a:endParaRPr lang="en-US" altLang="zh-CN" sz="2000" b="0" dirty="0">
              <a:solidFill>
                <a:schemeClr val="tx2"/>
              </a:solidFill>
            </a:endParaRPr>
          </a:p>
          <a:p>
            <a:pPr marL="857250" lvl="2" indent="0">
              <a:buFontTx/>
              <a:buNone/>
            </a:pPr>
            <a:endParaRPr lang="en-US" altLang="zh-CN" sz="2000" b="0" dirty="0">
              <a:solidFill>
                <a:schemeClr val="tx2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实参</a:t>
            </a:r>
            <a:r>
              <a:rPr lang="zh-CN" altLang="en-US" dirty="0">
                <a:solidFill>
                  <a:srgbClr val="7030A0"/>
                </a:solidFill>
              </a:rPr>
              <a:t>带名字时</a:t>
            </a:r>
            <a:r>
              <a:rPr lang="zh-CN" altLang="en-US" dirty="0">
                <a:solidFill>
                  <a:schemeClr val="tx2"/>
                </a:solidFill>
              </a:rPr>
              <a:t>，通过</a:t>
            </a:r>
            <a:r>
              <a:rPr lang="zh-CN" altLang="en-US" dirty="0">
                <a:solidFill>
                  <a:srgbClr val="7030A0"/>
                </a:solidFill>
              </a:rPr>
              <a:t>名字</a:t>
            </a:r>
            <a:r>
              <a:rPr lang="en-US" altLang="zh-CN" dirty="0">
                <a:solidFill>
                  <a:srgbClr val="7030A0"/>
                </a:solidFill>
              </a:rPr>
              <a:t>(key)</a:t>
            </a:r>
            <a:r>
              <a:rPr lang="zh-CN" altLang="en-US" dirty="0">
                <a:solidFill>
                  <a:schemeClr val="tx2"/>
                </a:solidFill>
              </a:rPr>
              <a:t>确定</a:t>
            </a:r>
            <a:r>
              <a:rPr lang="en-US" altLang="zh-CN" dirty="0">
                <a:solidFill>
                  <a:schemeClr val="tx2"/>
                </a:solidFill>
              </a:rPr>
              <a:t>——</a:t>
            </a:r>
            <a:r>
              <a:rPr lang="zh-CN" altLang="en-US" dirty="0">
                <a:solidFill>
                  <a:srgbClr val="7030A0"/>
                </a:solidFill>
              </a:rPr>
              <a:t>关键字参数</a:t>
            </a:r>
            <a:endParaRPr lang="en-US" altLang="zh-CN" dirty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             </a:t>
            </a:r>
            <a:r>
              <a:rPr lang="en-US" altLang="zh-CN" b="0" dirty="0" err="1">
                <a:solidFill>
                  <a:schemeClr val="tx2"/>
                </a:solidFill>
              </a:rPr>
              <a:t>func</a:t>
            </a:r>
            <a:r>
              <a:rPr lang="en-US" altLang="zh-CN" b="0" dirty="0">
                <a:solidFill>
                  <a:schemeClr val="tx2"/>
                </a:solidFill>
              </a:rPr>
              <a:t>(key1=value1,key2=value2…)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chemeClr val="tx2"/>
                </a:solidFill>
              </a:rPr>
              <a:t>             </a:t>
            </a:r>
            <a:r>
              <a:rPr lang="zh-CN" altLang="en-US" sz="2000" b="0" dirty="0">
                <a:solidFill>
                  <a:schemeClr val="tx2"/>
                </a:solidFill>
              </a:rPr>
              <a:t>由于指定了名称（</a:t>
            </a:r>
            <a:r>
              <a:rPr lang="en-US" altLang="zh-CN" sz="2000" b="0" dirty="0">
                <a:solidFill>
                  <a:schemeClr val="tx2"/>
                </a:solidFill>
              </a:rPr>
              <a:t>key</a:t>
            </a:r>
            <a:r>
              <a:rPr lang="zh-CN" altLang="en-US" sz="2000" b="0" dirty="0">
                <a:solidFill>
                  <a:schemeClr val="tx2"/>
                </a:solidFill>
              </a:rPr>
              <a:t>），可以不按照顺序对应</a:t>
            </a:r>
            <a:endParaRPr lang="en-US" altLang="zh-CN" sz="2000" b="0" dirty="0">
              <a:solidFill>
                <a:schemeClr val="tx2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2000" b="0" dirty="0">
              <a:solidFill>
                <a:schemeClr val="tx2"/>
              </a:solidFill>
            </a:endParaRPr>
          </a:p>
          <a:p>
            <a:pPr lvl="1"/>
            <a:r>
              <a:rPr lang="zh-CN" altLang="en-US" dirty="0">
                <a:solidFill>
                  <a:schemeClr val="tx2"/>
                </a:solidFill>
              </a:rPr>
              <a:t>混用时，所有</a:t>
            </a:r>
            <a:r>
              <a:rPr lang="zh-CN" altLang="en-US" dirty="0">
                <a:solidFill>
                  <a:srgbClr val="7030A0"/>
                </a:solidFill>
              </a:rPr>
              <a:t>位置参数</a:t>
            </a:r>
            <a:r>
              <a:rPr lang="zh-CN" altLang="en-US" dirty="0">
                <a:solidFill>
                  <a:schemeClr val="tx2"/>
                </a:solidFill>
              </a:rPr>
              <a:t>必须</a:t>
            </a:r>
            <a:r>
              <a:rPr lang="zh-CN" altLang="en-US" dirty="0">
                <a:solidFill>
                  <a:srgbClr val="7030A0"/>
                </a:solidFill>
              </a:rPr>
              <a:t>在前</a:t>
            </a:r>
            <a:r>
              <a:rPr lang="zh-CN" altLang="en-US" dirty="0">
                <a:solidFill>
                  <a:schemeClr val="tx2"/>
                </a:solidFill>
              </a:rPr>
              <a:t>，</a:t>
            </a:r>
            <a:r>
              <a:rPr lang="zh-CN" altLang="en-US" dirty="0">
                <a:solidFill>
                  <a:srgbClr val="7030A0"/>
                </a:solidFill>
              </a:rPr>
              <a:t>关键字参数</a:t>
            </a:r>
            <a:r>
              <a:rPr lang="zh-CN" altLang="en-US" dirty="0">
                <a:solidFill>
                  <a:schemeClr val="tx2"/>
                </a:solidFill>
              </a:rPr>
              <a:t>必须</a:t>
            </a:r>
            <a:r>
              <a:rPr lang="zh-CN" altLang="en-US" dirty="0">
                <a:solidFill>
                  <a:srgbClr val="7030A0"/>
                </a:solidFill>
              </a:rPr>
              <a:t>在后</a:t>
            </a:r>
            <a:endParaRPr lang="en-US" altLang="zh-CN" dirty="0">
              <a:solidFill>
                <a:srgbClr val="7030A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b="0" dirty="0">
              <a:solidFill>
                <a:schemeClr val="tx2"/>
              </a:solidFill>
            </a:endParaRPr>
          </a:p>
          <a:p>
            <a:pPr lvl="1"/>
            <a:endParaRPr lang="zh-CN" alt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3">
            <a:extLst>
              <a:ext uri="{FF2B5EF4-FFF2-40B4-BE49-F238E27FC236}">
                <a16:creationId xmlns:a16="http://schemas.microsoft.com/office/drawing/2014/main" id="{19CE3B2C-9682-41AB-9007-2681C7E3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988" y="198438"/>
            <a:ext cx="7705725" cy="1143000"/>
          </a:xfrm>
        </p:spPr>
        <p:txBody>
          <a:bodyPr/>
          <a:lstStyle/>
          <a:p>
            <a:r>
              <a:rPr lang="en-US" altLang="zh-CN" dirty="0"/>
              <a:t>Key Points 2</a:t>
            </a:r>
            <a:r>
              <a:rPr lang="zh-CN" altLang="en-US" dirty="0"/>
              <a:t>：函数的参数</a:t>
            </a:r>
          </a:p>
        </p:txBody>
      </p:sp>
      <p:pic>
        <p:nvPicPr>
          <p:cNvPr id="26627" name="Picture 4">
            <a:extLst>
              <a:ext uri="{FF2B5EF4-FFF2-40B4-BE49-F238E27FC236}">
                <a16:creationId xmlns:a16="http://schemas.microsoft.com/office/drawing/2014/main" id="{848CADB6-B99B-4CDE-95DB-E85DE1206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2771775" y="4916488"/>
            <a:ext cx="29305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4" name="Picture 5">
            <a:extLst>
              <a:ext uri="{FF2B5EF4-FFF2-40B4-BE49-F238E27FC236}">
                <a16:creationId xmlns:a16="http://schemas.microsoft.com/office/drawing/2014/main" id="{FA6B7B7A-8D9A-4843-BBE0-104794BE2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57338"/>
            <a:ext cx="641032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9F5C1E-136F-4E37-B900-0B566253C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25" b="29884"/>
          <a:stretch>
            <a:fillRect/>
          </a:stretch>
        </p:blipFill>
        <p:spPr bwMode="auto">
          <a:xfrm>
            <a:off x="2771775" y="5589588"/>
            <a:ext cx="29305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41E8AC91-4445-4CBC-882F-7D0186662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74"/>
          <a:stretch>
            <a:fillRect/>
          </a:stretch>
        </p:blipFill>
        <p:spPr bwMode="auto">
          <a:xfrm>
            <a:off x="2771775" y="5965825"/>
            <a:ext cx="29305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3">
            <a:extLst>
              <a:ext uri="{FF2B5EF4-FFF2-40B4-BE49-F238E27FC236}">
                <a16:creationId xmlns:a16="http://schemas.microsoft.com/office/drawing/2014/main" id="{7678B02D-A8A8-4A1A-9626-D2E531E5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98438"/>
            <a:ext cx="8135938" cy="1143000"/>
          </a:xfrm>
        </p:spPr>
        <p:txBody>
          <a:bodyPr/>
          <a:lstStyle/>
          <a:p>
            <a:r>
              <a:rPr lang="en-US" altLang="zh-CN" dirty="0"/>
              <a:t>Key Points 3</a:t>
            </a:r>
            <a:r>
              <a:rPr lang="zh-CN" altLang="en-US" dirty="0"/>
              <a:t>：变量的作用域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C96708D-4693-448C-894C-0843C6527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888" y="4941888"/>
            <a:ext cx="6497637" cy="1247775"/>
          </a:xfrm>
        </p:spPr>
        <p:txBody>
          <a:bodyPr/>
          <a:lstStyle/>
          <a:p>
            <a:r>
              <a:rPr lang="zh-CN" altLang="en-US"/>
              <a:t>局部变量</a:t>
            </a:r>
            <a:endParaRPr lang="en-US" altLang="zh-CN"/>
          </a:p>
          <a:p>
            <a:r>
              <a:rPr lang="zh-CN" altLang="en-US"/>
              <a:t>全局变量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8380B80-D125-4508-8FAC-6626E1508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57"/>
          <a:stretch>
            <a:fillRect/>
          </a:stretch>
        </p:blipFill>
        <p:spPr bwMode="auto">
          <a:xfrm>
            <a:off x="4500563" y="3719513"/>
            <a:ext cx="4411662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4" name="Picture 6">
            <a:extLst>
              <a:ext uri="{FF2B5EF4-FFF2-40B4-BE49-F238E27FC236}">
                <a16:creationId xmlns:a16="http://schemas.microsoft.com/office/drawing/2014/main" id="{9719CAEA-7A77-4F70-9BFA-70D1259D1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192463"/>
            <a:ext cx="792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5" name="Picture 7">
            <a:extLst>
              <a:ext uri="{FF2B5EF4-FFF2-40B4-BE49-F238E27FC236}">
                <a16:creationId xmlns:a16="http://schemas.microsoft.com/office/drawing/2014/main" id="{B4ECBAD7-2B20-4406-833C-90144D3B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681413"/>
            <a:ext cx="2459037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31" name="Picture 8">
            <a:extLst>
              <a:ext uri="{FF2B5EF4-FFF2-40B4-BE49-F238E27FC236}">
                <a16:creationId xmlns:a16="http://schemas.microsoft.com/office/drawing/2014/main" id="{93404E37-BE6F-421A-81BC-2954FEB53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773238"/>
            <a:ext cx="3386138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7825978F-924B-46EE-8FAB-9DD18F4A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075" y="198438"/>
            <a:ext cx="6264275" cy="1143000"/>
          </a:xfrm>
        </p:spPr>
        <p:txBody>
          <a:bodyPr/>
          <a:lstStyle/>
          <a:p>
            <a:pPr eaLnBrk="1" hangingPunct="1"/>
            <a:r>
              <a:rPr lang="en-US" altLang="zh-CN"/>
              <a:t>YOU WILL LEARN</a:t>
            </a:r>
            <a:endParaRPr lang="zh-CN" altLang="en-US"/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4DACEFB1-86A7-4568-8AB0-B40F8818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0"/>
              <a:t>函数的理解</a:t>
            </a:r>
            <a:endParaRPr lang="en-US" altLang="zh-CN" b="0"/>
          </a:p>
          <a:p>
            <a:pPr eaLnBrk="1" hangingPunct="1"/>
            <a:r>
              <a:rPr lang="zh-CN" altLang="en-US" b="0"/>
              <a:t>函数的定义与调用</a:t>
            </a:r>
            <a:endParaRPr lang="en-US" altLang="zh-CN" b="0"/>
          </a:p>
          <a:p>
            <a:pPr eaLnBrk="1" hangingPunct="1"/>
            <a:r>
              <a:rPr lang="zh-CN" altLang="en-US" b="0"/>
              <a:t>函数的参数</a:t>
            </a:r>
            <a:endParaRPr lang="en-US" altLang="zh-CN" b="0"/>
          </a:p>
          <a:p>
            <a:pPr eaLnBrk="1" hangingPunct="1"/>
            <a:r>
              <a:rPr lang="zh-CN" altLang="en-US" b="0"/>
              <a:t>变量的作用域</a:t>
            </a:r>
          </a:p>
        </p:txBody>
      </p:sp>
    </p:spTree>
  </p:cSld>
  <p:clrMapOvr>
    <a:masterClrMapping/>
  </p:clrMapOvr>
  <p:transition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DEDF83-7E0C-4781-BFB2-7676874F5795}"/>
              </a:ext>
            </a:extLst>
          </p:cNvPr>
          <p:cNvSpPr/>
          <p:nvPr/>
        </p:nvSpPr>
        <p:spPr>
          <a:xfrm>
            <a:off x="5292727" y="4517677"/>
            <a:ext cx="2736850" cy="2141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dirty="0">
                <a:solidFill>
                  <a:schemeClr val="tx2"/>
                </a:solidFill>
              </a:rPr>
              <a:t>完整程序</a:t>
            </a:r>
            <a:endParaRPr lang="en-US" altLang="zh-CN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zh-CN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zh-CN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zh-CN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zh-CN" dirty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zh-CN" dirty="0">
              <a:solidFill>
                <a:schemeClr val="tx2"/>
              </a:solidFill>
            </a:endParaRPr>
          </a:p>
          <a:p>
            <a:pPr>
              <a:defRPr/>
            </a:pP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3DC943-D4FB-452C-886B-E16A0AAC3B89}"/>
              </a:ext>
            </a:extLst>
          </p:cNvPr>
          <p:cNvSpPr/>
          <p:nvPr/>
        </p:nvSpPr>
        <p:spPr>
          <a:xfrm>
            <a:off x="5440364" y="5166447"/>
            <a:ext cx="2441575" cy="136683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tx2"/>
                </a:solidFill>
              </a:rPr>
              <a:t>函数定义代码段</a:t>
            </a:r>
            <a:endParaRPr lang="en-US" altLang="zh-CN">
              <a:solidFill>
                <a:schemeClr val="tx2"/>
              </a:solidFill>
            </a:endParaRPr>
          </a:p>
          <a:p>
            <a:pPr algn="ctr"/>
            <a:endParaRPr lang="en-US" altLang="zh-CN">
              <a:solidFill>
                <a:srgbClr val="7030A0"/>
              </a:solidFill>
            </a:endParaRPr>
          </a:p>
          <a:p>
            <a:pPr algn="ctr"/>
            <a:r>
              <a:rPr lang="zh-CN" altLang="en-US">
                <a:solidFill>
                  <a:srgbClr val="7030A0"/>
                </a:solidFill>
              </a:rPr>
              <a:t>局部</a:t>
            </a:r>
            <a:endParaRPr lang="en-US" altLang="zh-CN">
              <a:solidFill>
                <a:srgbClr val="7030A0"/>
              </a:solidFill>
            </a:endParaRPr>
          </a:p>
          <a:p>
            <a:pPr algn="ctr"/>
            <a:r>
              <a:rPr lang="zh-CN" altLang="en-US">
                <a:solidFill>
                  <a:srgbClr val="7030A0"/>
                </a:solidFill>
              </a:rPr>
              <a:t>变量</a:t>
            </a:r>
          </a:p>
        </p:txBody>
      </p:sp>
      <p:sp>
        <p:nvSpPr>
          <p:cNvPr id="27652" name="内容占位符 2">
            <a:extLst>
              <a:ext uri="{FF2B5EF4-FFF2-40B4-BE49-F238E27FC236}">
                <a16:creationId xmlns:a16="http://schemas.microsoft.com/office/drawing/2014/main" id="{8DFF8C09-D948-4960-A1C3-DA97FBD98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676400"/>
            <a:ext cx="8135937" cy="24003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局部变量（</a:t>
            </a:r>
            <a:r>
              <a:rPr lang="en-US" altLang="zh-CN" dirty="0">
                <a:solidFill>
                  <a:srgbClr val="C00000"/>
                </a:solidFill>
              </a:rPr>
              <a:t>Local Variable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/>
              <a:t>在</a:t>
            </a:r>
            <a:r>
              <a:rPr lang="zh-CN" altLang="en-US">
                <a:solidFill>
                  <a:srgbClr val="7030A0"/>
                </a:solidFill>
              </a:rPr>
              <a:t>函数</a:t>
            </a:r>
            <a:r>
              <a:rPr lang="zh-CN" altLang="en-US" dirty="0">
                <a:solidFill>
                  <a:srgbClr val="7030A0"/>
                </a:solidFill>
              </a:rPr>
              <a:t>内部定义的</a:t>
            </a:r>
            <a:r>
              <a:rPr lang="zh-CN" altLang="en-US" dirty="0"/>
              <a:t>变量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2"/>
                </a:solidFill>
              </a:rPr>
              <a:t>只在该函数定义范围内有效，</a:t>
            </a:r>
            <a:r>
              <a:rPr lang="zh-CN" altLang="en-US" dirty="0">
                <a:solidFill>
                  <a:srgbClr val="7030A0"/>
                </a:solidFill>
              </a:rPr>
              <a:t>函数外边无法访问到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/>
              <a:t>全局变量（</a:t>
            </a:r>
            <a:r>
              <a:rPr lang="en-US" altLang="zh-CN" dirty="0"/>
              <a:t>Global Variable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zh-CN" altLang="en-US" dirty="0">
                <a:solidFill>
                  <a:srgbClr val="7030A0"/>
                </a:solidFill>
              </a:rPr>
              <a:t>函数外部定义的</a:t>
            </a:r>
            <a:r>
              <a:rPr lang="zh-CN" altLang="en-US" dirty="0"/>
              <a:t>，作用域是整个代码段</a:t>
            </a:r>
            <a:endParaRPr lang="en-US" altLang="zh-CN" dirty="0"/>
          </a:p>
          <a:p>
            <a:r>
              <a:rPr lang="zh-CN" altLang="en-US" dirty="0"/>
              <a:t>局部变量和全局变量名可以一样。</a:t>
            </a:r>
          </a:p>
        </p:txBody>
      </p:sp>
      <p:sp>
        <p:nvSpPr>
          <p:cNvPr id="27653" name="标题 3">
            <a:extLst>
              <a:ext uri="{FF2B5EF4-FFF2-40B4-BE49-F238E27FC236}">
                <a16:creationId xmlns:a16="http://schemas.microsoft.com/office/drawing/2014/main" id="{315741F6-5C47-4405-88E2-5F996548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3" y="198438"/>
            <a:ext cx="9361488" cy="1143000"/>
          </a:xfrm>
        </p:spPr>
        <p:txBody>
          <a:bodyPr/>
          <a:lstStyle/>
          <a:p>
            <a:r>
              <a:rPr lang="en-US" altLang="zh-CN" dirty="0"/>
              <a:t>Key Points 3</a:t>
            </a:r>
            <a:r>
              <a:rPr lang="zh-CN" altLang="en-US" dirty="0"/>
              <a:t>：变量的作用域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F3A4E-92C1-4168-803E-8D99C758A001}"/>
              </a:ext>
            </a:extLst>
          </p:cNvPr>
          <p:cNvSpPr txBox="1"/>
          <p:nvPr/>
        </p:nvSpPr>
        <p:spPr>
          <a:xfrm>
            <a:off x="7314769" y="4681835"/>
            <a:ext cx="576262" cy="12001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32946A"/>
                </a:solidFill>
              </a:rPr>
              <a:t>全</a:t>
            </a:r>
            <a:endParaRPr lang="en-US" altLang="zh-CN" b="1" dirty="0">
              <a:solidFill>
                <a:srgbClr val="32946A"/>
              </a:solidFill>
            </a:endParaRPr>
          </a:p>
          <a:p>
            <a:r>
              <a:rPr lang="zh-CN" altLang="en-US" b="1" dirty="0">
                <a:solidFill>
                  <a:srgbClr val="32946A"/>
                </a:solidFill>
              </a:rPr>
              <a:t>局变量</a:t>
            </a:r>
          </a:p>
        </p:txBody>
      </p:sp>
      <p:grpSp>
        <p:nvGrpSpPr>
          <p:cNvPr id="27655" name="组合 2">
            <a:extLst>
              <a:ext uri="{FF2B5EF4-FFF2-40B4-BE49-F238E27FC236}">
                <a16:creationId xmlns:a16="http://schemas.microsoft.com/office/drawing/2014/main" id="{F2DD5D48-E59F-4A2D-B131-676A03C42B6F}"/>
              </a:ext>
            </a:extLst>
          </p:cNvPr>
          <p:cNvGrpSpPr>
            <a:grpSpLocks/>
          </p:cNvGrpSpPr>
          <p:nvPr/>
        </p:nvGrpSpPr>
        <p:grpSpPr bwMode="auto">
          <a:xfrm>
            <a:off x="683568" y="4681835"/>
            <a:ext cx="3386137" cy="1998662"/>
            <a:chOff x="4932040" y="4310790"/>
            <a:chExt cx="3386650" cy="1998530"/>
          </a:xfrm>
        </p:grpSpPr>
        <p:pic>
          <p:nvPicPr>
            <p:cNvPr id="27656" name="Picture 8">
              <a:extLst>
                <a:ext uri="{FF2B5EF4-FFF2-40B4-BE49-F238E27FC236}">
                  <a16:creationId xmlns:a16="http://schemas.microsoft.com/office/drawing/2014/main" id="{A9AADBDB-59C4-40CF-9A82-7CDE749E88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4310790"/>
              <a:ext cx="3386650" cy="17297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657" name="Picture 7">
              <a:extLst>
                <a:ext uri="{FF2B5EF4-FFF2-40B4-BE49-F238E27FC236}">
                  <a16:creationId xmlns:a16="http://schemas.microsoft.com/office/drawing/2014/main" id="{07DFD9CE-A587-4028-A445-D83F5B4321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77"/>
            <a:stretch>
              <a:fillRect/>
            </a:stretch>
          </p:blipFill>
          <p:spPr bwMode="auto">
            <a:xfrm>
              <a:off x="4932040" y="5979804"/>
              <a:ext cx="2376264" cy="329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3"/>
          <p:cNvSpPr>
            <a:spLocks noGrp="1" noChangeArrowheads="1"/>
          </p:cNvSpPr>
          <p:nvPr>
            <p:ph type="title"/>
          </p:nvPr>
        </p:nvSpPr>
        <p:spPr>
          <a:xfrm>
            <a:off x="-36513" y="198438"/>
            <a:ext cx="9361488" cy="1143000"/>
          </a:xfrm>
        </p:spPr>
        <p:txBody>
          <a:bodyPr/>
          <a:lstStyle/>
          <a:p>
            <a:r>
              <a:rPr lang="en-US" altLang="zh-CN" dirty="0"/>
              <a:t>Key Points 3</a:t>
            </a:r>
            <a:r>
              <a:rPr lang="zh-CN" altLang="en-US" dirty="0"/>
              <a:t>：变量的作用域</a:t>
            </a:r>
          </a:p>
        </p:txBody>
      </p:sp>
      <p:pic>
        <p:nvPicPr>
          <p:cNvPr id="57347" name="Picture 11" descr="640?wx_fmt=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91440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404471"/>
      </p:ext>
    </p:extLst>
  </p:cSld>
  <p:clrMapOvr>
    <a:masterClrMapping/>
  </p:clrMapOvr>
  <p:transition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30223489-9CE2-4FC7-8A1C-78385DF6F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98438"/>
            <a:ext cx="7848600" cy="1143000"/>
          </a:xfrm>
        </p:spPr>
        <p:txBody>
          <a:bodyPr/>
          <a:lstStyle/>
          <a:p>
            <a:r>
              <a:rPr lang="en-US" altLang="zh-CN" dirty="0"/>
              <a:t>Key Points 3</a:t>
            </a:r>
            <a:r>
              <a:rPr lang="zh-CN" altLang="en-US" dirty="0"/>
              <a:t>：变量的作用域</a:t>
            </a:r>
          </a:p>
        </p:txBody>
      </p:sp>
      <p:pic>
        <p:nvPicPr>
          <p:cNvPr id="77827" name="Picture 3">
            <a:extLst>
              <a:ext uri="{FF2B5EF4-FFF2-40B4-BE49-F238E27FC236}">
                <a16:creationId xmlns:a16="http://schemas.microsoft.com/office/drawing/2014/main" id="{8843E943-F5B6-4110-9E22-491AE249E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090004"/>
            <a:ext cx="3246312" cy="579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676" name="Group 4">
            <a:extLst>
              <a:ext uri="{FF2B5EF4-FFF2-40B4-BE49-F238E27FC236}">
                <a16:creationId xmlns:a16="http://schemas.microsoft.com/office/drawing/2014/main" id="{815973D4-4591-4F3E-BBA8-D3404D832B12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401763"/>
            <a:ext cx="7312025" cy="1235075"/>
            <a:chOff x="409" y="453"/>
            <a:chExt cx="4400" cy="1044"/>
          </a:xfrm>
        </p:grpSpPr>
        <p:sp>
          <p:nvSpPr>
            <p:cNvPr id="28682" name="AutoShape 5">
              <a:extLst>
                <a:ext uri="{FF2B5EF4-FFF2-40B4-BE49-F238E27FC236}">
                  <a16:creationId xmlns:a16="http://schemas.microsoft.com/office/drawing/2014/main" id="{5FDCFC2E-98B3-4BB0-97F0-0DDB9999F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" y="802"/>
              <a:ext cx="4400" cy="695"/>
            </a:xfrm>
            <a:prstGeom prst="flowChartAlternateProcess">
              <a:avLst/>
            </a:prstGeom>
            <a:solidFill>
              <a:srgbClr val="FFFFFF">
                <a:alpha val="56078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99CCFF">
                  <a:alpha val="50000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endParaRPr lang="zh-CN" altLang="en-US" sz="5400">
                <a:solidFill>
                  <a:schemeClr val="tx2"/>
                </a:solidFill>
                <a:latin typeface="Arial Black" panose="020B0A040201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28683" name="Text Box 6">
              <a:extLst>
                <a:ext uri="{FF2B5EF4-FFF2-40B4-BE49-F238E27FC236}">
                  <a16:creationId xmlns:a16="http://schemas.microsoft.com/office/drawing/2014/main" id="{6F073F7D-5C53-4B9B-961C-02922CA9E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" y="453"/>
              <a:ext cx="158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342900" indent="-342900" defTabSz="7620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sym typeface="Symbol" panose="05050102010706020507" pitchFamily="18" charset="2"/>
                </a:rPr>
                <a:t>QUESTION</a:t>
              </a:r>
            </a:p>
          </p:txBody>
        </p:sp>
        <p:sp>
          <p:nvSpPr>
            <p:cNvPr id="28684" name="Rectangle 7">
              <a:extLst>
                <a:ext uri="{FF2B5EF4-FFF2-40B4-BE49-F238E27FC236}">
                  <a16:creationId xmlns:a16="http://schemas.microsoft.com/office/drawing/2014/main" id="{AD1B0E46-5645-4699-BDFB-E582DED34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485"/>
              <a:ext cx="3723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   </a:t>
              </a:r>
            </a:p>
          </p:txBody>
        </p:sp>
      </p:grpSp>
      <p:sp>
        <p:nvSpPr>
          <p:cNvPr id="28677" name="矩形 6">
            <a:extLst>
              <a:ext uri="{FF2B5EF4-FFF2-40B4-BE49-F238E27FC236}">
                <a16:creationId xmlns:a16="http://schemas.microsoft.com/office/drawing/2014/main" id="{A5B5D7ED-CAE2-4AC6-8C7E-1809843A6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2041525"/>
            <a:ext cx="3570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tx2"/>
                </a:solidFill>
              </a:rPr>
              <a:t>猜猜，运行结果是什么？</a:t>
            </a:r>
          </a:p>
        </p:txBody>
      </p:sp>
      <p:pic>
        <p:nvPicPr>
          <p:cNvPr id="28678" name="Picture 8" descr="question_pop_up_from_box_hg_clr">
            <a:extLst>
              <a:ext uri="{FF2B5EF4-FFF2-40B4-BE49-F238E27FC236}">
                <a16:creationId xmlns:a16="http://schemas.microsoft.com/office/drawing/2014/main" id="{A9470D16-578C-48DC-8E73-3ACB5A3B8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042988"/>
            <a:ext cx="109855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FA3B5433-AF95-41A4-A4F2-AF16D7B4B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6093668"/>
            <a:ext cx="37322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BA8B26D-7D8B-43C6-A302-4E1BB2934477}"/>
              </a:ext>
            </a:extLst>
          </p:cNvPr>
          <p:cNvSpPr txBox="1"/>
          <p:nvPr/>
        </p:nvSpPr>
        <p:spPr>
          <a:xfrm>
            <a:off x="774106" y="2822091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</a:rPr>
              <a:t>当函数内部的局部变量与全局变量名字一样时，函数内部有值，会优先选择函数内部的。没有，则选择全局变量的值。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B99D23-31CD-4648-963D-7C622B3719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03" t="46138" r="68945" b="24302"/>
          <a:stretch/>
        </p:blipFill>
        <p:spPr>
          <a:xfrm>
            <a:off x="4872908" y="3429000"/>
            <a:ext cx="3299471" cy="26646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740314A-5E82-4E9E-9E48-FE42BEFE36B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81" t="46849" r="68901" b="26166"/>
          <a:stretch/>
        </p:blipFill>
        <p:spPr>
          <a:xfrm>
            <a:off x="909768" y="3512127"/>
            <a:ext cx="3374200" cy="24371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4D680CEA-EF36-4D27-86C5-A5340C01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98438"/>
            <a:ext cx="8280400" cy="1143000"/>
          </a:xfrm>
        </p:spPr>
        <p:txBody>
          <a:bodyPr/>
          <a:lstStyle/>
          <a:p>
            <a:r>
              <a:rPr lang="en-US" altLang="zh-CN" dirty="0"/>
              <a:t>Key Points 3</a:t>
            </a:r>
            <a:r>
              <a:rPr lang="zh-CN" altLang="en-US" dirty="0"/>
              <a:t>：变量的作用域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E3C60782-BD44-41CD-ADAE-FBC7D3F5B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676400"/>
            <a:ext cx="8135938" cy="38862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局部变量与全局变量同名时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若未在函数内进行定义，则使用全局变量的值。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一旦在函数内部进行定义（设置形式参数也是定义局部变量）， </a:t>
            </a:r>
            <a:r>
              <a:rPr lang="en-US" altLang="zh-CN" dirty="0"/>
              <a:t>Python</a:t>
            </a:r>
            <a:r>
              <a:rPr lang="zh-CN" altLang="en-US" dirty="0"/>
              <a:t>会在函数内部创建一个局部变量，并优先使用局部变量的值。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D1F182E9-9D9B-48B2-8638-64FC3A21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98438"/>
            <a:ext cx="7848600" cy="1143000"/>
          </a:xfrm>
        </p:spPr>
        <p:txBody>
          <a:bodyPr/>
          <a:lstStyle/>
          <a:p>
            <a:r>
              <a:rPr lang="en-US" altLang="zh-CN" dirty="0"/>
              <a:t>Key Points 3</a:t>
            </a:r>
            <a:r>
              <a:rPr lang="zh-CN" altLang="en-US" dirty="0"/>
              <a:t>：变量的作用域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2D48F79E-68DD-47D0-8B80-C843B28E8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676400"/>
            <a:ext cx="8135937" cy="1824038"/>
          </a:xfrm>
        </p:spPr>
        <p:txBody>
          <a:bodyPr/>
          <a:lstStyle/>
          <a:p>
            <a:r>
              <a:rPr lang="en-US" altLang="zh-CN" dirty="0"/>
              <a:t>global</a:t>
            </a:r>
            <a:r>
              <a:rPr lang="zh-CN" altLang="en-US" dirty="0"/>
              <a:t>关键字</a:t>
            </a:r>
            <a:endParaRPr lang="en-US" altLang="zh-CN" dirty="0"/>
          </a:p>
          <a:p>
            <a:pPr lvl="1"/>
            <a:r>
              <a:rPr lang="zh-CN" altLang="en-US" dirty="0"/>
              <a:t>在函数内部使用与全局变量同名的变量时，若未在函数内进行定义，则使用全局变量的值。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557353-BD71-8F91-38B7-6D70EDEEC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变量不能同时作为global变量和函数之间传递的变量</a:t>
            </a:r>
            <a:endParaRPr kumimoji="0" lang="zh-CN" altLang="zh-CN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9FE56B-EC20-2C9F-65D0-C8AE604C3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068960"/>
            <a:ext cx="3168352" cy="34512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F8602B-3D28-5272-EA38-E3C64A7D6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954" y="4077072"/>
            <a:ext cx="2347232" cy="795671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CE0DC-66C2-DC71-5C1F-2A8D7FD14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98438"/>
            <a:ext cx="7992119" cy="1143000"/>
          </a:xfrm>
        </p:spPr>
        <p:txBody>
          <a:bodyPr/>
          <a:lstStyle/>
          <a:p>
            <a:r>
              <a:rPr lang="en-US" altLang="zh-CN" dirty="0"/>
              <a:t>Key Points 3</a:t>
            </a:r>
            <a:r>
              <a:rPr lang="zh-CN" altLang="en-US" dirty="0"/>
              <a:t>：变量的作用域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768CD28-44F4-AD51-748D-FAC5B56C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676400"/>
            <a:ext cx="8135937" cy="804403"/>
          </a:xfrm>
        </p:spPr>
        <p:txBody>
          <a:bodyPr/>
          <a:lstStyle/>
          <a:p>
            <a:r>
              <a:rPr lang="zh-CN" altLang="en-US" dirty="0"/>
              <a:t>以下程序与上一个程序有何区别？运行结果？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4B6652-3D20-1ED7-688D-7C5F8230C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68" y="2480803"/>
            <a:ext cx="4960279" cy="3886200"/>
          </a:xfrm>
          <a:prstGeom prst="rect">
            <a:avLst/>
          </a:prstGeom>
        </p:spPr>
      </p:pic>
      <p:sp>
        <p:nvSpPr>
          <p:cNvPr id="6" name="标注: 线形 5">
            <a:extLst>
              <a:ext uri="{FF2B5EF4-FFF2-40B4-BE49-F238E27FC236}">
                <a16:creationId xmlns:a16="http://schemas.microsoft.com/office/drawing/2014/main" id="{D2594519-1FAC-4D5A-D7DB-92A1DB646CC2}"/>
              </a:ext>
            </a:extLst>
          </p:cNvPr>
          <p:cNvSpPr/>
          <p:nvPr/>
        </p:nvSpPr>
        <p:spPr>
          <a:xfrm>
            <a:off x="5597807" y="2815765"/>
            <a:ext cx="3024336" cy="1942418"/>
          </a:xfrm>
          <a:prstGeom prst="borderCallout1">
            <a:avLst>
              <a:gd name="adj1" fmla="val 18750"/>
              <a:gd name="adj2" fmla="val -8333"/>
              <a:gd name="adj3" fmla="val 48626"/>
              <a:gd name="adj4" fmla="val -9104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rgbClr val="FF0000"/>
                </a:solidFill>
              </a:rPr>
              <a:t>注意：变量不可同时作为</a:t>
            </a:r>
            <a:r>
              <a:rPr lang="en-US" altLang="zh-CN" sz="2800" dirty="0">
                <a:solidFill>
                  <a:srgbClr val="FF0000"/>
                </a:solidFill>
              </a:rPr>
              <a:t>global</a:t>
            </a:r>
            <a:r>
              <a:rPr lang="zh-CN" altLang="en-US" sz="2800" dirty="0">
                <a:solidFill>
                  <a:srgbClr val="FF0000"/>
                </a:solidFill>
              </a:rPr>
              <a:t>变量和参数存在！</a:t>
            </a:r>
          </a:p>
        </p:txBody>
      </p:sp>
    </p:spTree>
    <p:extLst>
      <p:ext uri="{BB962C8B-B14F-4D97-AF65-F5344CB8AC3E}">
        <p14:creationId xmlns:p14="http://schemas.microsoft.com/office/powerpoint/2010/main" val="200441021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AA4D3597-15DC-4648-A54D-2E3FE715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50" y="198438"/>
            <a:ext cx="6408738" cy="1143000"/>
          </a:xfrm>
        </p:spPr>
        <p:txBody>
          <a:bodyPr/>
          <a:lstStyle/>
          <a:p>
            <a:r>
              <a:rPr lang="en-US" altLang="zh-CN"/>
              <a:t>SUMMARY</a:t>
            </a:r>
            <a:endParaRPr lang="zh-CN" altLang="en-US"/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89F0F60D-8EB3-4C18-AE70-FC95F946A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557338"/>
            <a:ext cx="8135937" cy="4703762"/>
          </a:xfrm>
        </p:spPr>
        <p:txBody>
          <a:bodyPr/>
          <a:lstStyle/>
          <a:p>
            <a:r>
              <a:rPr lang="zh-CN" altLang="en-US"/>
              <a:t>函数的好处</a:t>
            </a:r>
            <a:endParaRPr lang="en-US" altLang="zh-CN"/>
          </a:p>
          <a:p>
            <a:pPr lvl="1"/>
            <a:r>
              <a:rPr lang="zh-CN" altLang="en-US" b="0"/>
              <a:t>可重用</a:t>
            </a:r>
            <a:endParaRPr lang="en-US" altLang="zh-CN" b="0"/>
          </a:p>
          <a:p>
            <a:pPr lvl="1"/>
            <a:r>
              <a:rPr lang="zh-CN" altLang="en-US" b="0"/>
              <a:t>便于程序设计与编写时分配工作</a:t>
            </a:r>
            <a:endParaRPr lang="en-US" altLang="zh-CN" b="0"/>
          </a:p>
          <a:p>
            <a:r>
              <a:rPr lang="zh-CN" altLang="en-US"/>
              <a:t>函数的定义</a:t>
            </a:r>
            <a:endParaRPr lang="en-US" altLang="zh-CN"/>
          </a:p>
          <a:p>
            <a:pPr marL="1219200" lvl="3" indent="0">
              <a:buFontTx/>
              <a:buNone/>
            </a:pPr>
            <a:r>
              <a:rPr lang="en-US" altLang="zh-CN">
                <a:solidFill>
                  <a:srgbClr val="003468"/>
                </a:solidFill>
              </a:rPr>
              <a:t>def</a:t>
            </a:r>
            <a:r>
              <a:rPr lang="en-US" altLang="zh-CN"/>
              <a:t>  </a:t>
            </a:r>
            <a:r>
              <a:rPr lang="zh-CN" altLang="en-US" b="0"/>
              <a:t>函数名</a:t>
            </a:r>
            <a:r>
              <a:rPr lang="en-US" altLang="zh-CN"/>
              <a:t>(&lt;</a:t>
            </a:r>
            <a:r>
              <a:rPr lang="zh-CN" altLang="en-US" b="0"/>
              <a:t>参数表</a:t>
            </a:r>
            <a:r>
              <a:rPr lang="en-US" altLang="zh-CN"/>
              <a:t>&gt;)</a:t>
            </a:r>
            <a:r>
              <a:rPr lang="zh-CN" altLang="en-US"/>
              <a:t>：</a:t>
            </a:r>
            <a:endParaRPr lang="en-US" altLang="zh-CN"/>
          </a:p>
          <a:p>
            <a:pPr marL="1219200" lvl="3" indent="0">
              <a:buFontTx/>
              <a:buNone/>
            </a:pPr>
            <a:r>
              <a:rPr lang="en-US" altLang="zh-CN"/>
              <a:t>       </a:t>
            </a:r>
            <a:r>
              <a:rPr lang="zh-CN" altLang="en-US" b="0"/>
              <a:t>缩进的代码段</a:t>
            </a:r>
            <a:endParaRPr lang="en-US" altLang="zh-CN"/>
          </a:p>
          <a:p>
            <a:pPr marL="1219200" lvl="3" indent="0">
              <a:buFontTx/>
              <a:buNone/>
            </a:pPr>
            <a:r>
              <a:rPr lang="en-US" altLang="zh-CN"/>
              <a:t>       &lt;</a:t>
            </a:r>
            <a:r>
              <a:rPr lang="en-US" altLang="zh-CN">
                <a:solidFill>
                  <a:srgbClr val="003468"/>
                </a:solidFill>
              </a:rPr>
              <a:t>return</a:t>
            </a:r>
            <a:r>
              <a:rPr lang="en-US" altLang="zh-CN"/>
              <a:t>  </a:t>
            </a:r>
            <a:r>
              <a:rPr lang="zh-CN" altLang="en-US" b="0"/>
              <a:t>函数返回值</a:t>
            </a:r>
            <a:r>
              <a:rPr lang="en-US" altLang="zh-CN" b="0"/>
              <a:t>&gt;</a:t>
            </a:r>
          </a:p>
          <a:p>
            <a:r>
              <a:rPr lang="zh-CN" altLang="en-US"/>
              <a:t>函数的调用</a:t>
            </a:r>
            <a:endParaRPr lang="en-US" altLang="zh-CN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b="0"/>
              <a:t>       函数名</a:t>
            </a:r>
            <a:r>
              <a:rPr lang="en-US" altLang="zh-CN"/>
              <a:t>(&lt;</a:t>
            </a:r>
            <a:r>
              <a:rPr lang="zh-CN" altLang="en-US" b="0"/>
              <a:t>参数表</a:t>
            </a:r>
            <a:r>
              <a:rPr lang="en-US" altLang="zh-CN"/>
              <a:t>&gt;)</a:t>
            </a:r>
          </a:p>
          <a:p>
            <a:pPr marL="1219200" lvl="3" indent="0">
              <a:buFontTx/>
              <a:buNone/>
            </a:pPr>
            <a:endParaRPr lang="en-US" altLang="zh-CN"/>
          </a:p>
          <a:p>
            <a:endParaRPr lang="en-US" altLang="zh-CN"/>
          </a:p>
          <a:p>
            <a:pPr lvl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5989618"/>
      </p:ext>
    </p:extLst>
  </p:cSld>
  <p:clrMapOvr>
    <a:masterClrMapping/>
  </p:clrMapOvr>
  <p:transition>
    <p:split orient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488FE7EA-CC1B-4212-B65A-AB737992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50" y="198438"/>
            <a:ext cx="6408738" cy="1143000"/>
          </a:xfrm>
        </p:spPr>
        <p:txBody>
          <a:bodyPr/>
          <a:lstStyle/>
          <a:p>
            <a:r>
              <a:rPr lang="en-US" altLang="zh-CN"/>
              <a:t>SUMMARY</a:t>
            </a:r>
            <a:endParaRPr lang="zh-CN" altLang="en-US"/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9A19F153-E785-44B6-A16C-F75E92DB6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313"/>
            <a:ext cx="8135937" cy="5329237"/>
          </a:xfrm>
        </p:spPr>
        <p:txBody>
          <a:bodyPr/>
          <a:lstStyle/>
          <a:p>
            <a:r>
              <a:rPr lang="zh-CN" altLang="en-US"/>
              <a:t>形式参数与实际参数</a:t>
            </a:r>
            <a:endParaRPr lang="en-US" altLang="zh-CN"/>
          </a:p>
          <a:p>
            <a:pPr lvl="1"/>
            <a:r>
              <a:rPr lang="zh-CN" altLang="en-US" b="0"/>
              <a:t>形参：函数定义过程中命名的参数，是一个记号</a:t>
            </a:r>
            <a:endParaRPr lang="en-US" altLang="zh-CN" b="0"/>
          </a:p>
          <a:p>
            <a:pPr lvl="1"/>
            <a:r>
              <a:rPr lang="zh-CN" altLang="en-US" b="0"/>
              <a:t>实参：调用函数中的参数，具有实际的值</a:t>
            </a:r>
            <a:endParaRPr lang="en-US" altLang="zh-CN" b="0"/>
          </a:p>
          <a:p>
            <a:pPr lvl="1"/>
            <a:r>
              <a:rPr lang="zh-CN" altLang="en-US" b="0">
                <a:solidFill>
                  <a:srgbClr val="7030A0"/>
                </a:solidFill>
              </a:rPr>
              <a:t>实参没有名字时</a:t>
            </a:r>
            <a:r>
              <a:rPr lang="zh-CN" altLang="en-US" b="0"/>
              <a:t>，通过</a:t>
            </a:r>
            <a:r>
              <a:rPr lang="zh-CN" altLang="en-US" b="0">
                <a:solidFill>
                  <a:srgbClr val="7030A0"/>
                </a:solidFill>
              </a:rPr>
              <a:t>位置</a:t>
            </a:r>
            <a:r>
              <a:rPr lang="zh-CN" altLang="en-US" b="0"/>
              <a:t>确定；</a:t>
            </a:r>
            <a:r>
              <a:rPr lang="zh-CN" altLang="en-US" b="0">
                <a:solidFill>
                  <a:srgbClr val="7030A0"/>
                </a:solidFill>
              </a:rPr>
              <a:t>有名字时</a:t>
            </a:r>
            <a:r>
              <a:rPr lang="zh-CN" altLang="en-US" b="0"/>
              <a:t>，通过</a:t>
            </a:r>
            <a:r>
              <a:rPr lang="zh-CN" altLang="en-US" b="0">
                <a:solidFill>
                  <a:srgbClr val="7030A0"/>
                </a:solidFill>
              </a:rPr>
              <a:t>名字</a:t>
            </a:r>
            <a:r>
              <a:rPr lang="en-US" altLang="zh-CN" b="0">
                <a:solidFill>
                  <a:srgbClr val="7030A0"/>
                </a:solidFill>
              </a:rPr>
              <a:t>(key)</a:t>
            </a:r>
            <a:r>
              <a:rPr lang="zh-CN" altLang="en-US" b="0"/>
              <a:t>确定</a:t>
            </a:r>
            <a:endParaRPr lang="en-US" altLang="zh-CN" b="0"/>
          </a:p>
          <a:p>
            <a:r>
              <a:rPr lang="zh-CN" altLang="en-US"/>
              <a:t>局部变量与全局变量</a:t>
            </a:r>
            <a:endParaRPr lang="en-US" altLang="zh-CN"/>
          </a:p>
          <a:p>
            <a:pPr lvl="1"/>
            <a:r>
              <a:rPr lang="zh-CN" altLang="en-US" b="0"/>
              <a:t>局部变量：在</a:t>
            </a:r>
            <a:r>
              <a:rPr lang="zh-CN" altLang="en-US" b="0">
                <a:solidFill>
                  <a:srgbClr val="7030A0"/>
                </a:solidFill>
              </a:rPr>
              <a:t>函数内部定义的</a:t>
            </a:r>
            <a:r>
              <a:rPr lang="zh-CN" altLang="en-US" b="0"/>
              <a:t>参数以及变量，作用域仅在该函数内</a:t>
            </a:r>
            <a:endParaRPr lang="en-US" altLang="zh-CN" b="0"/>
          </a:p>
          <a:p>
            <a:pPr lvl="1"/>
            <a:r>
              <a:rPr lang="zh-CN" altLang="en-US" b="0"/>
              <a:t>全局变量：在</a:t>
            </a:r>
            <a:r>
              <a:rPr lang="zh-CN" altLang="en-US" b="0">
                <a:solidFill>
                  <a:srgbClr val="7030A0"/>
                </a:solidFill>
              </a:rPr>
              <a:t>函数外部定义</a:t>
            </a:r>
            <a:r>
              <a:rPr lang="zh-CN" altLang="en-US" b="0"/>
              <a:t>，作用域为整个代码段</a:t>
            </a:r>
            <a:endParaRPr lang="en-US" altLang="zh-CN" b="0"/>
          </a:p>
          <a:p>
            <a:pPr lvl="1"/>
            <a:r>
              <a:rPr lang="zh-CN" altLang="en-US" b="0"/>
              <a:t>局部变量与全局变量时，</a:t>
            </a:r>
            <a:r>
              <a:rPr lang="zh-CN" altLang="en-US" b="0">
                <a:solidFill>
                  <a:srgbClr val="7030A0"/>
                </a:solidFill>
              </a:rPr>
              <a:t>局部变量有值时，用局部变量的值；否则用全局变量的值</a:t>
            </a:r>
            <a:r>
              <a:rPr lang="zh-CN" altLang="en-US" b="0"/>
              <a:t>；</a:t>
            </a:r>
            <a:endParaRPr lang="en-US" altLang="zh-CN" b="0"/>
          </a:p>
          <a:p>
            <a:pPr lvl="1"/>
            <a:r>
              <a:rPr lang="en-US" altLang="zh-CN" b="0"/>
              <a:t>global</a:t>
            </a:r>
            <a:r>
              <a:rPr lang="zh-CN" altLang="en-US" b="0"/>
              <a:t>关键字，将局部变量升级为全局变量</a:t>
            </a:r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472093"/>
      </p:ext>
    </p:extLst>
  </p:cSld>
  <p:clrMapOvr>
    <a:masterClrMapping/>
  </p:clrMapOvr>
  <p:transition>
    <p:split orient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4DEA2443-AC18-406C-95F0-D42376AC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50" y="145429"/>
            <a:ext cx="6408738" cy="1143000"/>
          </a:xfrm>
        </p:spPr>
        <p:txBody>
          <a:bodyPr/>
          <a:lstStyle/>
          <a:p>
            <a:r>
              <a:rPr lang="en-US" altLang="zh-CN" dirty="0"/>
              <a:t>Code &amp; Result</a:t>
            </a:r>
            <a:endParaRPr lang="zh-CN" altLang="en-US" dirty="0"/>
          </a:p>
        </p:txBody>
      </p:sp>
      <p:grpSp>
        <p:nvGrpSpPr>
          <p:cNvPr id="16387" name="Group 4">
            <a:extLst>
              <a:ext uri="{FF2B5EF4-FFF2-40B4-BE49-F238E27FC236}">
                <a16:creationId xmlns:a16="http://schemas.microsoft.com/office/drawing/2014/main" id="{0EB894DB-1074-49B5-9181-3B1A3E71AEA6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401763"/>
            <a:ext cx="7312025" cy="2228851"/>
            <a:chOff x="409" y="453"/>
            <a:chExt cx="4400" cy="1348"/>
          </a:xfrm>
        </p:grpSpPr>
        <p:sp>
          <p:nvSpPr>
            <p:cNvPr id="16390" name="AutoShape 5">
              <a:extLst>
                <a:ext uri="{FF2B5EF4-FFF2-40B4-BE49-F238E27FC236}">
                  <a16:creationId xmlns:a16="http://schemas.microsoft.com/office/drawing/2014/main" id="{9038A6A8-47C9-4716-BC89-E79C4E82F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" y="680"/>
              <a:ext cx="4400" cy="1121"/>
            </a:xfrm>
            <a:prstGeom prst="flowChartAlternateProcess">
              <a:avLst/>
            </a:prstGeom>
            <a:solidFill>
              <a:srgbClr val="FFFFFF">
                <a:alpha val="56078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99CCFF">
                  <a:alpha val="50000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endParaRPr lang="zh-CN" altLang="en-US" sz="5400">
                <a:solidFill>
                  <a:schemeClr val="tx2"/>
                </a:solidFill>
                <a:latin typeface="Arial Black" panose="020B0A040201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16391" name="Text Box 6">
              <a:extLst>
                <a:ext uri="{FF2B5EF4-FFF2-40B4-BE49-F238E27FC236}">
                  <a16:creationId xmlns:a16="http://schemas.microsoft.com/office/drawing/2014/main" id="{0DCE8676-44D7-434D-9B8A-DCA2EECF7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" y="453"/>
              <a:ext cx="158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342900" indent="-342900" defTabSz="7620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 defTabSz="7620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 defTabSz="7620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 defTabSz="7620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 defTabSz="7620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sz="28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sym typeface="Symbol" panose="05050102010706020507" pitchFamily="18" charset="2"/>
                </a:rPr>
                <a:t>QUESTION</a:t>
              </a:r>
            </a:p>
          </p:txBody>
        </p:sp>
        <p:sp>
          <p:nvSpPr>
            <p:cNvPr id="16392" name="Rectangle 7">
              <a:extLst>
                <a:ext uri="{FF2B5EF4-FFF2-40B4-BE49-F238E27FC236}">
                  <a16:creationId xmlns:a16="http://schemas.microsoft.com/office/drawing/2014/main" id="{453461E2-1365-4B26-9871-CB77580C7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485"/>
              <a:ext cx="3723" cy="1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   </a:t>
              </a:r>
            </a:p>
            <a:p>
              <a:pPr>
                <a:spcBef>
                  <a:spcPct val="20000"/>
                </a:spcBef>
                <a:buClr>
                  <a:srgbClr val="A50021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solidFill>
                    <a:srgbClr val="333333"/>
                  </a:solidFill>
                </a:rPr>
                <a:t>用函数形式改写上节课的案例</a:t>
              </a:r>
              <a:r>
                <a:rPr lang="zh-CN" altLang="en-US" sz="1600" dirty="0">
                  <a:solidFill>
                    <a:srgbClr val="333333"/>
                  </a:solidFill>
                  <a:sym typeface="Wingdings" panose="05000000000000000000" pitchFamily="2" charset="2"/>
                </a:rPr>
                <a:t>（课文</a:t>
              </a:r>
              <a:r>
                <a:rPr lang="en-US" altLang="zh-CN" sz="1600" dirty="0">
                  <a:solidFill>
                    <a:srgbClr val="333333"/>
                  </a:solidFill>
                  <a:sym typeface="Wingdings" panose="05000000000000000000" pitchFamily="2" charset="2"/>
                </a:rPr>
                <a:t>P46,5.2.1</a:t>
              </a:r>
              <a:r>
                <a:rPr lang="zh-CN" altLang="en-US" sz="1600" dirty="0">
                  <a:solidFill>
                    <a:srgbClr val="333333"/>
                  </a:solidFill>
                  <a:sym typeface="Wingdings" panose="05000000000000000000" pitchFamily="2" charset="2"/>
                </a:rPr>
                <a:t>）</a:t>
              </a:r>
              <a:endParaRPr lang="en-US" altLang="zh-CN" sz="1600" dirty="0">
                <a:solidFill>
                  <a:srgbClr val="333333"/>
                </a:solidFill>
              </a:endParaRPr>
            </a:p>
            <a:p>
              <a:pPr>
                <a:spcBef>
                  <a:spcPct val="20000"/>
                </a:spcBef>
                <a:buClr>
                  <a:srgbClr val="A50021"/>
                </a:buClr>
                <a:buSzPct val="100000"/>
                <a:buFont typeface="Wingdings" panose="05000000000000000000" pitchFamily="2" charset="2"/>
                <a:buNone/>
              </a:pPr>
              <a:r>
                <a:rPr lang="zh-CN" altLang="en-US" sz="2400" dirty="0">
                  <a:solidFill>
                    <a:srgbClr val="333333"/>
                  </a:solidFill>
                </a:rPr>
                <a:t>     假设有一条或更多 </a:t>
              </a:r>
              <a:r>
                <a:rPr lang="en-US" altLang="zh-CN" sz="2400" dirty="0">
                  <a:solidFill>
                    <a:srgbClr val="333333"/>
                  </a:solidFill>
                </a:rPr>
                <a:t>RNA</a:t>
              </a:r>
              <a:r>
                <a:rPr lang="zh-CN" altLang="en-US" sz="2400" dirty="0">
                  <a:solidFill>
                    <a:srgbClr val="333333"/>
                  </a:solidFill>
                </a:rPr>
                <a:t>序列存储于</a:t>
              </a:r>
              <a:r>
                <a:rPr lang="en-US" altLang="zh-CN" sz="2400" dirty="0">
                  <a:solidFill>
                    <a:srgbClr val="333333"/>
                  </a:solidFill>
                </a:rPr>
                <a:t>FASTA</a:t>
              </a:r>
              <a:r>
                <a:rPr lang="zh-CN" altLang="en-US" sz="2400" dirty="0">
                  <a:solidFill>
                    <a:srgbClr val="333333"/>
                  </a:solidFill>
                </a:rPr>
                <a:t>格式的文件中，请使用密码子表将其翻译成相应的蛋白质序列。</a:t>
              </a:r>
              <a:endParaRPr lang="en-US" altLang="zh-CN" sz="2400" dirty="0">
                <a:solidFill>
                  <a:srgbClr val="333333"/>
                </a:solidFill>
              </a:endParaRPr>
            </a:p>
          </p:txBody>
        </p:sp>
      </p:grpSp>
      <p:pic>
        <p:nvPicPr>
          <p:cNvPr id="16388" name="Picture 8" descr="question_pop_up_from_box_hg_clr">
            <a:extLst>
              <a:ext uri="{FF2B5EF4-FFF2-40B4-BE49-F238E27FC236}">
                <a16:creationId xmlns:a16="http://schemas.microsoft.com/office/drawing/2014/main" id="{98F77A6E-DB93-4AEA-AC1B-BC2F5425D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289" y="2240183"/>
            <a:ext cx="109855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A60DA85-88D2-4C5A-A61C-47BAE911E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920" y="3861048"/>
            <a:ext cx="7456488" cy="2789237"/>
          </a:xfrm>
        </p:spPr>
        <p:txBody>
          <a:bodyPr/>
          <a:lstStyle/>
          <a:p>
            <a:pPr lvl="1" eaLnBrk="1" hangingPunct="1"/>
            <a:r>
              <a:rPr lang="zh-CN" altLang="en-US" dirty="0">
                <a:solidFill>
                  <a:srgbClr val="C00000"/>
                </a:solidFill>
              </a:rPr>
              <a:t>基本思路</a:t>
            </a:r>
            <a:endParaRPr lang="en-US" altLang="zh-CN" dirty="0">
              <a:solidFill>
                <a:srgbClr val="C00000"/>
              </a:solidFill>
            </a:endParaRPr>
          </a:p>
          <a:p>
            <a:pPr lvl="2">
              <a:defRPr/>
            </a:pPr>
            <a:r>
              <a:rPr lang="zh-CN" altLang="en-US" dirty="0"/>
              <a:t>寻找具有一定功能的代码段；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设计函数接口（函数名，形式参数）；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设计函数的返回形式；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定义函数；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调用函数，给定实际参数，进行测试。</a:t>
            </a:r>
            <a:endParaRPr lang="en-US" altLang="zh-CN" dirty="0"/>
          </a:p>
          <a:p>
            <a:pPr lvl="2" eaLnBrk="1" hangingPunct="1"/>
            <a:endParaRPr lang="en-US" altLang="zh-CN" b="0" dirty="0"/>
          </a:p>
          <a:p>
            <a:pPr lvl="2" eaLnBrk="1" hangingPunct="1">
              <a:buFontTx/>
              <a:buNone/>
            </a:pPr>
            <a:endParaRPr lang="en-US" altLang="zh-CN" b="0" dirty="0"/>
          </a:p>
          <a:p>
            <a:pPr lvl="2" eaLnBrk="1" hangingPunct="1"/>
            <a:endParaRPr lang="en-US" altLang="zh-CN" b="0" dirty="0"/>
          </a:p>
        </p:txBody>
      </p:sp>
    </p:spTree>
  </p:cSld>
  <p:clrMapOvr>
    <a:masterClrMapping/>
  </p:clrMapOvr>
  <p:transition>
    <p:split orient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 noChangeArrowheads="1"/>
          </p:cNvSpPr>
          <p:nvPr>
            <p:ph type="title"/>
          </p:nvPr>
        </p:nvSpPr>
        <p:spPr>
          <a:xfrm>
            <a:off x="1800225" y="250825"/>
            <a:ext cx="7056438" cy="1143000"/>
          </a:xfrm>
        </p:spPr>
        <p:txBody>
          <a:bodyPr/>
          <a:lstStyle/>
          <a:p>
            <a:r>
              <a:rPr lang="en-US" altLang="zh-CN"/>
              <a:t>Code &amp; Result</a:t>
            </a:r>
            <a:endParaRPr lang="zh-CN" altLang="en-US"/>
          </a:p>
        </p:txBody>
      </p:sp>
      <p:pic>
        <p:nvPicPr>
          <p:cNvPr id="696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3635375"/>
            <a:ext cx="38766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438" y="2308225"/>
            <a:ext cx="487680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内容占位符 1"/>
          <p:cNvSpPr txBox="1">
            <a:spLocks/>
          </p:cNvSpPr>
          <p:nvPr/>
        </p:nvSpPr>
        <p:spPr>
          <a:xfrm>
            <a:off x="-58738" y="2782888"/>
            <a:ext cx="4032251" cy="646112"/>
          </a:xfrm>
          <a:prstGeom prst="rect">
            <a:avLst/>
          </a:prstGeom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v"/>
              <a:defRPr sz="2800" b="1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1C1C1C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1C1C1C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kern="0" dirty="0"/>
              <a:t>功能</a:t>
            </a:r>
            <a:r>
              <a:rPr lang="en-US" altLang="zh-CN" kern="0" dirty="0"/>
              <a:t>1</a:t>
            </a:r>
            <a:r>
              <a:rPr lang="zh-CN" altLang="en-US" kern="0" dirty="0"/>
              <a:t>：读入数据文件</a:t>
            </a:r>
            <a:endParaRPr lang="en-US" altLang="zh-CN" kern="0" dirty="0"/>
          </a:p>
        </p:txBody>
      </p:sp>
      <p:sp>
        <p:nvSpPr>
          <p:cNvPr id="3" name="内容占位符 1"/>
          <p:cNvSpPr txBox="1">
            <a:spLocks/>
          </p:cNvSpPr>
          <p:nvPr/>
        </p:nvSpPr>
        <p:spPr>
          <a:xfrm>
            <a:off x="3973513" y="1546225"/>
            <a:ext cx="4716462" cy="646113"/>
          </a:xfrm>
          <a:prstGeom prst="rect">
            <a:avLst/>
          </a:prstGeom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100000"/>
              <a:buFont typeface="Wingdings" panose="05000000000000000000" pitchFamily="2" charset="2"/>
              <a:buChar char="v"/>
              <a:defRPr sz="2800" b="1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rgbClr val="1C1C1C"/>
                </a:solidFill>
                <a:latin typeface="+mn-lt"/>
                <a:ea typeface="+mn-ea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+mn-lt"/>
                <a:ea typeface="+mn-ea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rgbClr val="1C1C1C"/>
                </a:solidFill>
                <a:latin typeface="+mn-lt"/>
                <a:ea typeface="+mn-ea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+mn-lt"/>
                <a:ea typeface="+mn-ea"/>
              </a:defRPr>
            </a:lvl5pPr>
            <a:lvl6pPr marL="24384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+mn-lt"/>
                <a:ea typeface="+mn-ea"/>
              </a:defRPr>
            </a:lvl6pPr>
            <a:lvl7pPr marL="28956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+mn-lt"/>
                <a:ea typeface="+mn-ea"/>
              </a:defRPr>
            </a:lvl7pPr>
            <a:lvl8pPr marL="33528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+mn-lt"/>
                <a:ea typeface="+mn-ea"/>
              </a:defRPr>
            </a:lvl8pPr>
            <a:lvl9pPr marL="3810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kern="0" dirty="0"/>
              <a:t>功能</a:t>
            </a:r>
            <a:r>
              <a:rPr lang="en-US" altLang="zh-CN" kern="0" dirty="0"/>
              <a:t>2</a:t>
            </a:r>
            <a:r>
              <a:rPr lang="zh-CN" altLang="en-US" kern="0" dirty="0"/>
              <a:t>：根据字典进行翻译</a:t>
            </a:r>
          </a:p>
        </p:txBody>
      </p:sp>
    </p:spTree>
    <p:extLst>
      <p:ext uri="{BB962C8B-B14F-4D97-AF65-F5344CB8AC3E}">
        <p14:creationId xmlns:p14="http://schemas.microsoft.com/office/powerpoint/2010/main" val="370604249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>
          <a:xfrm>
            <a:off x="2051050" y="198438"/>
            <a:ext cx="6408738" cy="1143000"/>
          </a:xfrm>
        </p:spPr>
        <p:txBody>
          <a:bodyPr/>
          <a:lstStyle/>
          <a:p>
            <a:r>
              <a:rPr lang="en-US" altLang="zh-CN" dirty="0"/>
              <a:t>Problem 1</a:t>
            </a:r>
            <a:endParaRPr lang="zh-CN" altLang="en-US" dirty="0"/>
          </a:p>
        </p:txBody>
      </p:sp>
      <p:grpSp>
        <p:nvGrpSpPr>
          <p:cNvPr id="20483" name="Group 4"/>
          <p:cNvGrpSpPr>
            <a:grpSpLocks/>
          </p:cNvGrpSpPr>
          <p:nvPr/>
        </p:nvGrpSpPr>
        <p:grpSpPr bwMode="auto">
          <a:xfrm>
            <a:off x="684213" y="1401763"/>
            <a:ext cx="7312025" cy="2891333"/>
            <a:chOff x="409" y="453"/>
            <a:chExt cx="4400" cy="1517"/>
          </a:xfrm>
        </p:grpSpPr>
        <p:sp>
          <p:nvSpPr>
            <p:cNvPr id="20487" name="AutoShape 5"/>
            <p:cNvSpPr>
              <a:spLocks noChangeArrowheads="1"/>
            </p:cNvSpPr>
            <p:nvPr/>
          </p:nvSpPr>
          <p:spPr bwMode="auto">
            <a:xfrm>
              <a:off x="409" y="680"/>
              <a:ext cx="4400" cy="1121"/>
            </a:xfrm>
            <a:prstGeom prst="flowChartAlternateProcess">
              <a:avLst/>
            </a:prstGeom>
            <a:solidFill>
              <a:srgbClr val="FFFFFF">
                <a:alpha val="56078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99CCFF">
                  <a:alpha val="50000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rgbClr val="333333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5400" b="0">
                <a:solidFill>
                  <a:schemeClr val="tx2"/>
                </a:solidFill>
                <a:latin typeface="Arial Black" panose="020B0A04020102020204" pitchFamily="34" charset="0"/>
                <a:ea typeface="Gulim" pitchFamily="34" charset="-127"/>
              </a:endParaRPr>
            </a:p>
          </p:txBody>
        </p:sp>
        <p:sp>
          <p:nvSpPr>
            <p:cNvPr id="20488" name="Text Box 6"/>
            <p:cNvSpPr txBox="1">
              <a:spLocks noChangeArrowheads="1"/>
            </p:cNvSpPr>
            <p:nvPr/>
          </p:nvSpPr>
          <p:spPr bwMode="auto">
            <a:xfrm>
              <a:off x="545" y="453"/>
              <a:ext cx="158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342900" indent="-342900" defTabSz="762000">
                <a:spcBef>
                  <a:spcPct val="20000"/>
                </a:spcBef>
                <a:buClr>
                  <a:srgbClr val="A50021"/>
                </a:buClr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rgbClr val="333333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sym typeface="Symbol" panose="05050102010706020507" pitchFamily="18" charset="2"/>
                </a:rPr>
                <a:t>QUESTION</a:t>
              </a:r>
            </a:p>
          </p:txBody>
        </p:sp>
        <p:sp>
          <p:nvSpPr>
            <p:cNvPr id="20489" name="Rectangle 7"/>
            <p:cNvSpPr>
              <a:spLocks noChangeArrowheads="1"/>
            </p:cNvSpPr>
            <p:nvPr/>
          </p:nvSpPr>
          <p:spPr bwMode="auto">
            <a:xfrm>
              <a:off x="756" y="485"/>
              <a:ext cx="3723" cy="1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rgbClr val="333333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</a:t>
              </a:r>
            </a:p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 b="0" dirty="0"/>
                <a:t>用函数形式改写上节课的案例</a:t>
              </a:r>
              <a:r>
                <a:rPr lang="en-US" altLang="zh-CN" sz="2400" b="0" dirty="0"/>
                <a:t>(</a:t>
              </a:r>
              <a:r>
                <a:rPr lang="zh-CN" altLang="en-US" sz="2400" b="0" dirty="0"/>
                <a:t>教材</a:t>
              </a:r>
              <a:r>
                <a:rPr lang="en-US" altLang="zh-CN" sz="2400" b="0" dirty="0"/>
                <a:t>5.2.1)</a:t>
              </a:r>
              <a:r>
                <a:rPr lang="zh-CN" altLang="en-US" sz="2400" b="0" dirty="0"/>
                <a:t>：</a:t>
              </a:r>
              <a:endParaRPr lang="en-US" altLang="zh-CN" sz="2400" b="0" dirty="0"/>
            </a:p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 b="0" dirty="0"/>
                <a:t>     假设有一条或更多 </a:t>
              </a:r>
              <a:r>
                <a:rPr lang="en-US" altLang="zh-CN" sz="2400" b="0" dirty="0"/>
                <a:t>RNA</a:t>
              </a:r>
              <a:r>
                <a:rPr lang="zh-CN" altLang="en-US" sz="2400" b="0" dirty="0"/>
                <a:t>序列存储于</a:t>
              </a:r>
              <a:r>
                <a:rPr lang="en-US" altLang="zh-CN" sz="2400" b="0" dirty="0"/>
                <a:t>FASTA</a:t>
              </a:r>
              <a:r>
                <a:rPr lang="zh-CN" altLang="en-US" sz="2400" b="0" dirty="0"/>
                <a:t>格式的文件</a:t>
              </a:r>
              <a:r>
                <a:rPr lang="en-US" altLang="zh-CN" sz="2400" b="0" dirty="0"/>
                <a:t>A06662-RNA.fasta</a:t>
              </a:r>
              <a:r>
                <a:rPr lang="zh-CN" altLang="en-US" sz="2400" b="0" dirty="0"/>
                <a:t>中，请使用密码子表</a:t>
              </a:r>
              <a:r>
                <a:rPr lang="en-US" altLang="zh-CN" sz="2400" b="0" dirty="0" err="1"/>
                <a:t>codon_table</a:t>
              </a:r>
              <a:r>
                <a:rPr lang="zh-CN" altLang="en-US" sz="2400" b="0" dirty="0"/>
                <a:t>将其翻译成相应的蛋白质序列。</a:t>
              </a:r>
              <a:endParaRPr lang="en-US" altLang="zh-CN" sz="2400" b="0" dirty="0"/>
            </a:p>
          </p:txBody>
        </p:sp>
      </p:grpSp>
      <p:pic>
        <p:nvPicPr>
          <p:cNvPr id="20484" name="Picture 8" descr="question_pop_up_from_box_hg_cl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206" y="2306922"/>
            <a:ext cx="109855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0" y="4312171"/>
            <a:ext cx="7456488" cy="2789237"/>
          </a:xfrm>
        </p:spPr>
        <p:txBody>
          <a:bodyPr/>
          <a:lstStyle/>
          <a:p>
            <a:pPr lvl="1" eaLnBrk="1" hangingPunct="1">
              <a:defRPr/>
            </a:pPr>
            <a:r>
              <a:rPr lang="zh-CN" altLang="en-US" dirty="0">
                <a:solidFill>
                  <a:srgbClr val="C00000"/>
                </a:solidFill>
              </a:rPr>
              <a:t>基本思路</a:t>
            </a:r>
            <a:endParaRPr lang="en-US" altLang="zh-CN" dirty="0">
              <a:solidFill>
                <a:srgbClr val="C00000"/>
              </a:solidFill>
            </a:endParaRPr>
          </a:p>
          <a:p>
            <a:pPr lvl="2" eaLnBrk="1" hangingPunct="1">
              <a:defRPr/>
            </a:pPr>
            <a:r>
              <a:rPr lang="zh-CN" altLang="en-US" b="0" dirty="0"/>
              <a:t>从</a:t>
            </a:r>
            <a:r>
              <a:rPr lang="en-US" altLang="zh-CN" b="0" dirty="0" err="1"/>
              <a:t>fasta</a:t>
            </a:r>
            <a:r>
              <a:rPr lang="zh-CN" altLang="en-US" b="0" dirty="0"/>
              <a:t>文件中读取</a:t>
            </a:r>
            <a:r>
              <a:rPr lang="en-US" altLang="zh-CN" b="0" dirty="0"/>
              <a:t>RNA</a:t>
            </a:r>
            <a:r>
              <a:rPr lang="zh-CN" altLang="en-US" b="0" dirty="0"/>
              <a:t>序列；</a:t>
            </a:r>
            <a:endParaRPr lang="en-US" altLang="zh-CN" b="0" dirty="0"/>
          </a:p>
          <a:p>
            <a:pPr lvl="2" eaLnBrk="1" hangingPunct="1">
              <a:defRPr/>
            </a:pPr>
            <a:r>
              <a:rPr lang="zh-CN" altLang="en-US" b="0" dirty="0"/>
              <a:t>截取密码子（即三个字符为一组的</a:t>
            </a:r>
            <a:r>
              <a:rPr lang="en-US" altLang="zh-CN" b="0" dirty="0"/>
              <a:t>RNA</a:t>
            </a:r>
            <a:r>
              <a:rPr lang="zh-CN" altLang="en-US" b="0" dirty="0"/>
              <a:t>），翻译为蛋白质序列；</a:t>
            </a:r>
            <a:endParaRPr lang="en-US" altLang="zh-CN" b="0" dirty="0"/>
          </a:p>
          <a:p>
            <a:pPr lvl="2" eaLnBrk="1" hangingPunct="1">
              <a:defRPr/>
            </a:pPr>
            <a:r>
              <a:rPr lang="zh-CN" altLang="en-US" b="0" dirty="0"/>
              <a:t>蛋白质序列按每行</a:t>
            </a:r>
            <a:r>
              <a:rPr lang="en-US" altLang="zh-CN" b="0" dirty="0"/>
              <a:t>48</a:t>
            </a:r>
            <a:r>
              <a:rPr lang="zh-CN" altLang="en-US" b="0" dirty="0"/>
              <a:t>个符号的块输出；</a:t>
            </a:r>
            <a:endParaRPr lang="en-US" altLang="zh-CN" b="0" dirty="0"/>
          </a:p>
          <a:p>
            <a:pPr lvl="2" eaLnBrk="1" hangingPunct="1">
              <a:defRPr/>
            </a:pPr>
            <a:endParaRPr lang="en-US" altLang="zh-CN" b="0" dirty="0"/>
          </a:p>
          <a:p>
            <a:pPr marL="914400" lvl="2" indent="0" eaLnBrk="1" hangingPunct="1">
              <a:buFontTx/>
              <a:buNone/>
              <a:defRPr/>
            </a:pPr>
            <a:endParaRPr lang="en-US" altLang="zh-CN" b="0" dirty="0"/>
          </a:p>
          <a:p>
            <a:pPr lvl="2" eaLnBrk="1" hangingPunct="1">
              <a:defRPr/>
            </a:pPr>
            <a:endParaRPr lang="en-US" altLang="zh-CN" b="0" dirty="0"/>
          </a:p>
        </p:txBody>
      </p:sp>
      <p:sp>
        <p:nvSpPr>
          <p:cNvPr id="2" name="爆炸形: 14 pt  1"/>
          <p:cNvSpPr/>
          <p:nvPr/>
        </p:nvSpPr>
        <p:spPr>
          <a:xfrm>
            <a:off x="6738938" y="3802063"/>
            <a:ext cx="2405062" cy="2579687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/>
              <a:t>代码太长，可移植性很差</a:t>
            </a:r>
          </a:p>
        </p:txBody>
      </p:sp>
    </p:spTree>
    <p:extLst>
      <p:ext uri="{BB962C8B-B14F-4D97-AF65-F5344CB8AC3E}">
        <p14:creationId xmlns:p14="http://schemas.microsoft.com/office/powerpoint/2010/main" val="286398492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 noChangeArrowheads="1"/>
          </p:cNvSpPr>
          <p:nvPr>
            <p:ph type="title"/>
          </p:nvPr>
        </p:nvSpPr>
        <p:spPr>
          <a:xfrm>
            <a:off x="1979613" y="198438"/>
            <a:ext cx="7056437" cy="1143000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71683" name="组合 2"/>
          <p:cNvGrpSpPr>
            <a:grpSpLocks/>
          </p:cNvGrpSpPr>
          <p:nvPr/>
        </p:nvGrpSpPr>
        <p:grpSpPr bwMode="auto">
          <a:xfrm>
            <a:off x="1331913" y="333375"/>
            <a:ext cx="6942137" cy="5975350"/>
            <a:chOff x="1331640" y="332656"/>
            <a:chExt cx="6942138" cy="5976664"/>
          </a:xfrm>
        </p:grpSpPr>
        <p:pic>
          <p:nvPicPr>
            <p:cNvPr id="7168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397"/>
            <a:stretch>
              <a:fillRect/>
            </a:stretch>
          </p:blipFill>
          <p:spPr bwMode="auto">
            <a:xfrm>
              <a:off x="1331640" y="332656"/>
              <a:ext cx="6942138" cy="5976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687" name="文本框 1"/>
            <p:cNvSpPr txBox="1">
              <a:spLocks noChangeArrowheads="1"/>
            </p:cNvSpPr>
            <p:nvPr/>
          </p:nvSpPr>
          <p:spPr bwMode="auto">
            <a:xfrm>
              <a:off x="2699792" y="5805264"/>
              <a:ext cx="20162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rgbClr val="333333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                        )</a:t>
              </a:r>
              <a:endParaRPr lang="zh-CN" altLang="en-US" sz="16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标注: 线形 2"/>
          <p:cNvSpPr/>
          <p:nvPr/>
        </p:nvSpPr>
        <p:spPr>
          <a:xfrm>
            <a:off x="6443663" y="4005263"/>
            <a:ext cx="1512887" cy="576262"/>
          </a:xfrm>
          <a:prstGeom prst="borderCallout1">
            <a:avLst>
              <a:gd name="adj1" fmla="val 18750"/>
              <a:gd name="adj2" fmla="val -8333"/>
              <a:gd name="adj3" fmla="val 33952"/>
              <a:gd name="adj4" fmla="val -100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调用函数</a:t>
            </a:r>
            <a:endParaRPr lang="en-US" altLang="zh-CN" dirty="0"/>
          </a:p>
          <a:p>
            <a:pPr algn="ctr">
              <a:defRPr/>
            </a:pPr>
            <a:r>
              <a:rPr lang="en-US" altLang="zh-CN" dirty="0" err="1"/>
              <a:t>InputFasta</a:t>
            </a:r>
            <a:endParaRPr lang="zh-CN" altLang="en-US" dirty="0"/>
          </a:p>
        </p:txBody>
      </p:sp>
      <p:sp>
        <p:nvSpPr>
          <p:cNvPr id="4" name="标注: 线形 3"/>
          <p:cNvSpPr/>
          <p:nvPr/>
        </p:nvSpPr>
        <p:spPr>
          <a:xfrm>
            <a:off x="6875463" y="5300663"/>
            <a:ext cx="1627187" cy="576262"/>
          </a:xfrm>
          <a:prstGeom prst="borderCallout1">
            <a:avLst>
              <a:gd name="adj1" fmla="val 18750"/>
              <a:gd name="adj2" fmla="val -8333"/>
              <a:gd name="adj3" fmla="val -57687"/>
              <a:gd name="adj4" fmla="val -1000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调用函数</a:t>
            </a:r>
            <a:endParaRPr lang="en-US" altLang="zh-CN" dirty="0"/>
          </a:p>
          <a:p>
            <a:pPr algn="ctr">
              <a:defRPr/>
            </a:pPr>
            <a:r>
              <a:rPr lang="en-US" altLang="zh-CN" dirty="0" err="1"/>
              <a:t>TransCodon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1498919"/>
      </p:ext>
    </p:extLst>
  </p:cSld>
  <p:clrMapOvr>
    <a:masterClrMapping/>
  </p:clrMapOvr>
  <p:transition>
    <p:split orient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 noChangeArrowheads="1"/>
          </p:cNvSpPr>
          <p:nvPr>
            <p:ph type="title"/>
          </p:nvPr>
        </p:nvSpPr>
        <p:spPr>
          <a:xfrm>
            <a:off x="2051050" y="198438"/>
            <a:ext cx="6408738" cy="1143000"/>
          </a:xfrm>
        </p:spPr>
        <p:txBody>
          <a:bodyPr/>
          <a:lstStyle/>
          <a:p>
            <a:r>
              <a:rPr lang="en-US" altLang="zh-CN"/>
              <a:t>Exercise 2</a:t>
            </a:r>
            <a:endParaRPr lang="zh-CN" altLang="en-US"/>
          </a:p>
        </p:txBody>
      </p:sp>
      <p:grpSp>
        <p:nvGrpSpPr>
          <p:cNvPr id="38915" name="Group 4"/>
          <p:cNvGrpSpPr>
            <a:grpSpLocks/>
          </p:cNvGrpSpPr>
          <p:nvPr/>
        </p:nvGrpSpPr>
        <p:grpSpPr bwMode="auto">
          <a:xfrm>
            <a:off x="395288" y="1341438"/>
            <a:ext cx="8223250" cy="2673350"/>
            <a:chOff x="409" y="453"/>
            <a:chExt cx="4507" cy="1348"/>
          </a:xfrm>
        </p:grpSpPr>
        <p:sp>
          <p:nvSpPr>
            <p:cNvPr id="38920" name="AutoShape 5"/>
            <p:cNvSpPr>
              <a:spLocks noChangeArrowheads="1"/>
            </p:cNvSpPr>
            <p:nvPr/>
          </p:nvSpPr>
          <p:spPr bwMode="auto">
            <a:xfrm>
              <a:off x="409" y="680"/>
              <a:ext cx="4400" cy="1121"/>
            </a:xfrm>
            <a:prstGeom prst="flowChartAlternateProcess">
              <a:avLst/>
            </a:prstGeom>
            <a:solidFill>
              <a:srgbClr val="FFFFFF">
                <a:alpha val="56078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99CCFF">
                  <a:alpha val="50000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rgbClr val="333333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latin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5400" b="0">
                <a:solidFill>
                  <a:schemeClr val="tx2"/>
                </a:solidFill>
                <a:latin typeface="Arial Black" panose="020B0A04020102020204" pitchFamily="34" charset="0"/>
                <a:ea typeface="Gulim" pitchFamily="34" charset="-127"/>
              </a:endParaRPr>
            </a:p>
          </p:txBody>
        </p:sp>
        <p:sp>
          <p:nvSpPr>
            <p:cNvPr id="38921" name="Text Box 6"/>
            <p:cNvSpPr txBox="1">
              <a:spLocks noChangeArrowheads="1"/>
            </p:cNvSpPr>
            <p:nvPr/>
          </p:nvSpPr>
          <p:spPr bwMode="auto">
            <a:xfrm>
              <a:off x="545" y="453"/>
              <a:ext cx="1588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marL="342900" indent="-342900" defTabSz="762000">
                <a:spcBef>
                  <a:spcPct val="20000"/>
                </a:spcBef>
                <a:buClr>
                  <a:srgbClr val="A50021"/>
                </a:buClr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rgbClr val="333333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sym typeface="Symbol" panose="05050102010706020507" pitchFamily="18" charset="2"/>
                </a:rPr>
                <a:t>QUESTION</a:t>
              </a:r>
            </a:p>
          </p:txBody>
        </p:sp>
        <p:sp>
          <p:nvSpPr>
            <p:cNvPr id="38922" name="Rectangle 7"/>
            <p:cNvSpPr>
              <a:spLocks noChangeArrowheads="1"/>
            </p:cNvSpPr>
            <p:nvPr/>
          </p:nvSpPr>
          <p:spPr bwMode="auto">
            <a:xfrm>
              <a:off x="685" y="485"/>
              <a:ext cx="4231" cy="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rgbClr val="333333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1C1C1C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</a:t>
              </a:r>
            </a:p>
            <a:p>
              <a:pPr>
                <a:buFont typeface="Wingdings" panose="05000000000000000000" pitchFamily="2" charset="2"/>
                <a:buNone/>
              </a:pPr>
              <a:r>
                <a:rPr lang="zh-CN" altLang="en-US" sz="2400" b="0" dirty="0"/>
                <a:t>如何编写计算笛卡儿坐标空间两点间距离的函数</a:t>
              </a:r>
              <a:endParaRPr lang="en-US" altLang="zh-CN" sz="2400" b="0" dirty="0"/>
            </a:p>
            <a:p>
              <a:pPr>
                <a:buFont typeface="Wingdings" panose="05000000000000000000" pitchFamily="2" charset="2"/>
                <a:buNone/>
              </a:pPr>
              <a:endParaRPr lang="en-US" altLang="zh-CN" sz="2400" b="0" dirty="0"/>
            </a:p>
            <a:p>
              <a:pPr>
                <a:buFont typeface="Wingdings" panose="05000000000000000000" pitchFamily="2" charset="2"/>
                <a:buNone/>
              </a:pPr>
              <a:r>
                <a:rPr lang="en-US" altLang="zh-CN" sz="2400" b="0" dirty="0"/>
                <a:t>   </a:t>
              </a:r>
            </a:p>
          </p:txBody>
        </p:sp>
      </p:grpSp>
      <p:sp>
        <p:nvSpPr>
          <p:cNvPr id="38916" name="矩形 7"/>
          <p:cNvSpPr>
            <a:spLocks noChangeArrowheads="1"/>
          </p:cNvSpPr>
          <p:nvPr/>
        </p:nvSpPr>
        <p:spPr bwMode="auto">
          <a:xfrm>
            <a:off x="898525" y="2484438"/>
            <a:ext cx="6850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100000"/>
              <a:buFont typeface="Wingdings" panose="05000000000000000000" pitchFamily="2" charset="2"/>
              <a:buChar char="v"/>
              <a:defRPr sz="2800" b="1">
                <a:solidFill>
                  <a:srgbClr val="333333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</a:rPr>
              <a:t>例</a:t>
            </a:r>
            <a:r>
              <a:rPr lang="en-US" altLang="zh-CN" sz="2000">
                <a:solidFill>
                  <a:schemeClr val="tx1"/>
                </a:solidFill>
              </a:rPr>
              <a:t>1.1 </a:t>
            </a:r>
            <a:r>
              <a:rPr lang="zh-CN" altLang="en-US" sz="2000">
                <a:solidFill>
                  <a:schemeClr val="tx1"/>
                </a:solidFill>
              </a:rPr>
              <a:t>已经介绍了应该如何计算两点之间的距离，在这里，使用函数后，同样的计算变得更加灵活。</a:t>
            </a:r>
            <a:endParaRPr lang="en-US" altLang="zh-CN" sz="2000" b="0">
              <a:solidFill>
                <a:schemeClr val="tx1"/>
              </a:solidFill>
            </a:endParaRPr>
          </a:p>
        </p:txBody>
      </p:sp>
      <p:pic>
        <p:nvPicPr>
          <p:cNvPr id="38917" name="Picture 8" descr="question_pop_up_from_box_hg_cl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2484438"/>
            <a:ext cx="109855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86"/>
          <a:stretch>
            <a:fillRect/>
          </a:stretch>
        </p:blipFill>
        <p:spPr bwMode="auto">
          <a:xfrm>
            <a:off x="1422400" y="3251200"/>
            <a:ext cx="5803900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图片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4325938"/>
            <a:ext cx="8235950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526188"/>
      </p:ext>
    </p:extLst>
  </p:cSld>
  <p:clrMapOvr>
    <a:masterClrMapping/>
  </p:clrMapOvr>
  <p:transition>
    <p:split orient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title"/>
          </p:nvPr>
        </p:nvSpPr>
        <p:spPr>
          <a:xfrm>
            <a:off x="2051050" y="198438"/>
            <a:ext cx="6408738" cy="1143000"/>
          </a:xfrm>
        </p:spPr>
        <p:txBody>
          <a:bodyPr/>
          <a:lstStyle/>
          <a:p>
            <a:r>
              <a:rPr lang="en-US" altLang="zh-CN"/>
              <a:t>Exercise 2</a:t>
            </a:r>
            <a:endParaRPr lang="zh-CN" altLang="en-US"/>
          </a:p>
        </p:txBody>
      </p:sp>
      <p:pic>
        <p:nvPicPr>
          <p:cNvPr id="4096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57338"/>
            <a:ext cx="8212138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6919054"/>
      </p:ext>
    </p:extLst>
  </p:cSld>
  <p:clrMapOvr>
    <a:masterClrMapping/>
  </p:clrMapOvr>
  <p:transition>
    <p:split orient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E792BB52-B7CD-4B5A-93EC-0740D119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50" y="198438"/>
            <a:ext cx="6408738" cy="1143000"/>
          </a:xfrm>
        </p:spPr>
        <p:txBody>
          <a:bodyPr/>
          <a:lstStyle/>
          <a:p>
            <a:r>
              <a:rPr lang="en-US" altLang="zh-CN"/>
              <a:t>Assignment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FC600-0E48-4ED4-B75F-58B75C9A1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676400"/>
            <a:ext cx="8135937" cy="43448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完成</a:t>
            </a:r>
            <a:r>
              <a:rPr lang="en-US" altLang="zh-CN" dirty="0"/>
              <a:t>Problem1 </a:t>
            </a:r>
            <a:r>
              <a:rPr lang="zh-CN" altLang="en-US" dirty="0"/>
              <a:t>：改写课文</a:t>
            </a:r>
            <a:r>
              <a:rPr lang="en-US" altLang="zh-CN" dirty="0"/>
              <a:t>P47,5.2.2 </a:t>
            </a:r>
            <a:r>
              <a:rPr lang="zh-CN" altLang="en-US" dirty="0"/>
              <a:t>程序。改写要求如下：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将程序分为读入</a:t>
            </a:r>
            <a:r>
              <a:rPr lang="en-US" altLang="zh-CN" dirty="0" err="1"/>
              <a:t>rna</a:t>
            </a:r>
            <a:r>
              <a:rPr lang="zh-CN" altLang="en-US" dirty="0"/>
              <a:t>、密码子转换，输出蛋白质序列三个功能，每个功能用自定义函数方式</a:t>
            </a:r>
            <a:r>
              <a:rPr lang="zh-CN" altLang="en-US"/>
              <a:t>实现。在主程序中实现函数</a:t>
            </a:r>
            <a:r>
              <a:rPr lang="zh-CN" altLang="en-US" dirty="0"/>
              <a:t>的调用。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3752698696"/>
      </p:ext>
    </p:extLst>
  </p:cSld>
  <p:clrMapOvr>
    <a:masterClrMapping/>
  </p:clrMapOvr>
  <p:transition>
    <p:split orient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WordArt 2">
            <a:extLst>
              <a:ext uri="{FF2B5EF4-FFF2-40B4-BE49-F238E27FC236}">
                <a16:creationId xmlns:a16="http://schemas.microsoft.com/office/drawing/2014/main" id="{899B2C52-868C-4B1D-A3AA-EFCF9825C9B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203575" y="2708275"/>
            <a:ext cx="5761038" cy="1008063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3600" b="1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868686">
                      <a:alpha val="5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983734D6-AD10-4CB4-A7E3-44D642AD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3" y="198438"/>
            <a:ext cx="8459787" cy="1143000"/>
          </a:xfrm>
        </p:spPr>
        <p:txBody>
          <a:bodyPr/>
          <a:lstStyle/>
          <a:p>
            <a:pPr algn="r"/>
            <a:r>
              <a:rPr lang="en-US" altLang="zh-CN" dirty="0"/>
              <a:t>Key Points 1</a:t>
            </a:r>
            <a:r>
              <a:rPr lang="zh-CN" altLang="en-US" dirty="0"/>
              <a:t>：函数定义与调用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D8A83-EAE1-4F18-AEC1-88DCC7016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531938"/>
            <a:ext cx="8496300" cy="4992687"/>
          </a:xfrm>
        </p:spPr>
        <p:txBody>
          <a:bodyPr/>
          <a:lstStyle/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内置函数</a:t>
            </a:r>
            <a:endParaRPr lang="en-US" altLang="zh-CN" dirty="0">
              <a:solidFill>
                <a:srgbClr val="C00000"/>
              </a:solidFill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dirty="0"/>
              <a:t>min(</a:t>
            </a:r>
            <a:r>
              <a:rPr lang="en-US" altLang="zh-CN" dirty="0" err="1"/>
              <a:t>x,y,z</a:t>
            </a:r>
            <a:r>
              <a:rPr lang="en-US" altLang="zh-CN" dirty="0"/>
              <a:t>,……)   </a:t>
            </a:r>
          </a:p>
          <a:p>
            <a:pPr marL="457200" lvl="1" indent="0">
              <a:buNone/>
            </a:pPr>
            <a:r>
              <a:rPr lang="en-US" altLang="zh-CN" dirty="0"/>
              <a:t>max(</a:t>
            </a:r>
            <a:r>
              <a:rPr lang="en-US" altLang="zh-CN" dirty="0" err="1"/>
              <a:t>x,y,z</a:t>
            </a:r>
            <a:r>
              <a:rPr lang="en-US" altLang="zh-CN" dirty="0"/>
              <a:t>,……)   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zh-CN" sz="900" dirty="0"/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92DE59E1-604A-498F-B592-69CC37741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934777"/>
            <a:ext cx="7312025" cy="1684835"/>
          </a:xfrm>
          <a:prstGeom prst="flowChartAlternateProcess">
            <a:avLst/>
          </a:prstGeom>
          <a:solidFill>
            <a:srgbClr val="FFFFFF">
              <a:alpha val="56078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  <a:effectLst>
            <a:outerShdw dist="107763" dir="2700000" algn="ctr" rotWithShape="0">
              <a:srgbClr val="99CCFF">
                <a:alpha val="50000"/>
              </a:srgbClr>
            </a:outerShdw>
          </a:effec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zh-CN" altLang="en-US" sz="5400">
              <a:solidFill>
                <a:schemeClr val="tx2"/>
              </a:solidFill>
              <a:latin typeface="Arial Black" panose="020B0A04020102020204" pitchFamily="34" charset="0"/>
              <a:ea typeface="Gulim" panose="020B0600000101010101" pitchFamily="34" charset="-127"/>
            </a:endParaRP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322D18E3-E710-4334-BA0E-42C3CEBE4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221" y="1556222"/>
            <a:ext cx="2638976" cy="40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QUESTION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D9A16198-1E9F-43D8-BFD1-A4D314778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866" y="1764161"/>
            <a:ext cx="6186970" cy="171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</a:t>
            </a:r>
          </a:p>
          <a:p>
            <a:pPr>
              <a:spcBef>
                <a:spcPct val="20000"/>
              </a:spcBef>
              <a:buClr>
                <a:srgbClr val="A50021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333333"/>
                </a:solidFill>
              </a:rPr>
              <a:t>你在之前的</a:t>
            </a:r>
            <a:r>
              <a:rPr lang="en-US" altLang="zh-CN" sz="2400" dirty="0">
                <a:solidFill>
                  <a:srgbClr val="333333"/>
                </a:solidFill>
              </a:rPr>
              <a:t>Python</a:t>
            </a:r>
            <a:r>
              <a:rPr lang="zh-CN" altLang="en-US" sz="2400" dirty="0">
                <a:solidFill>
                  <a:srgbClr val="333333"/>
                </a:solidFill>
              </a:rPr>
              <a:t>学习中，用过函数吗？</a:t>
            </a:r>
            <a:endParaRPr lang="en-US" altLang="zh-CN" sz="2400" dirty="0">
              <a:solidFill>
                <a:srgbClr val="333333"/>
              </a:solidFill>
            </a:endParaRPr>
          </a:p>
          <a:p>
            <a:pPr>
              <a:spcBef>
                <a:spcPct val="20000"/>
              </a:spcBef>
              <a:buClr>
                <a:srgbClr val="A50021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333333"/>
                </a:solidFill>
              </a:rPr>
              <a:t>编写程序为什么要用函数？它给我们带来什么便利？</a:t>
            </a:r>
            <a:endParaRPr lang="en-US" altLang="zh-CN" sz="2400" dirty="0">
              <a:solidFill>
                <a:srgbClr val="333333"/>
              </a:solidFill>
            </a:endParaRPr>
          </a:p>
        </p:txBody>
      </p:sp>
      <p:pic>
        <p:nvPicPr>
          <p:cNvPr id="13" name="Picture 8" descr="question_pop_up_from_box_hg_clr">
            <a:extLst>
              <a:ext uri="{FF2B5EF4-FFF2-40B4-BE49-F238E27FC236}">
                <a16:creationId xmlns:a16="http://schemas.microsoft.com/office/drawing/2014/main" id="{C1ED5C64-52E0-4B6B-B20F-A602C03DA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859" y="2392133"/>
            <a:ext cx="109855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4" descr="https://timgsa.baidu.com/timg?image&amp;quality=80&amp;size=b9999_10000&amp;sec=1588247403813&amp;di=c0a80de3f82263083e75578858a0c35c&amp;imgtype=0&amp;src=http%3A%2F%2Fdpic.tiankong.com%2Fmd%2F9d%2FQJ8721223883.jpg">
            <a:extLst>
              <a:ext uri="{FF2B5EF4-FFF2-40B4-BE49-F238E27FC236}">
                <a16:creationId xmlns:a16="http://schemas.microsoft.com/office/drawing/2014/main" id="{5C3F3A9B-1625-458F-AA2D-71828FD1B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7" t="6825" r="13123" b="6255"/>
          <a:stretch>
            <a:fillRect/>
          </a:stretch>
        </p:blipFill>
        <p:spPr bwMode="auto">
          <a:xfrm>
            <a:off x="5435600" y="2925763"/>
            <a:ext cx="3168650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9588485-F53A-49F2-A97C-E0E0737B574B}"/>
              </a:ext>
            </a:extLst>
          </p:cNvPr>
          <p:cNvSpPr txBox="1">
            <a:spLocks noChangeArrowheads="1"/>
          </p:cNvSpPr>
          <p:nvPr/>
        </p:nvSpPr>
        <p:spPr bwMode="auto">
          <a:xfrm rot="-767081">
            <a:off x="6959600" y="5822950"/>
            <a:ext cx="671513" cy="2778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200" b="1" dirty="0">
                <a:solidFill>
                  <a:schemeClr val="tx2"/>
                </a:solidFill>
              </a:rPr>
              <a:t>add</a:t>
            </a:r>
            <a:endParaRPr lang="zh-CN" altLang="en-US" sz="1200" b="1" dirty="0">
              <a:solidFill>
                <a:schemeClr val="tx2"/>
              </a:solidFill>
            </a:endParaRPr>
          </a:p>
        </p:txBody>
      </p:sp>
      <p:sp>
        <p:nvSpPr>
          <p:cNvPr id="17412" name="标题 1">
            <a:extLst>
              <a:ext uri="{FF2B5EF4-FFF2-40B4-BE49-F238E27FC236}">
                <a16:creationId xmlns:a16="http://schemas.microsoft.com/office/drawing/2014/main" id="{2431CDDA-339E-4F8B-B014-1959EC58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0" y="198438"/>
            <a:ext cx="8640316" cy="1143000"/>
          </a:xfrm>
        </p:spPr>
        <p:txBody>
          <a:bodyPr/>
          <a:lstStyle/>
          <a:p>
            <a:r>
              <a:rPr lang="en-US" altLang="zh-CN" dirty="0"/>
              <a:t>Key Points 1</a:t>
            </a:r>
            <a:r>
              <a:rPr lang="zh-CN" altLang="en-US" dirty="0"/>
              <a:t>：函数定义与调用</a:t>
            </a:r>
          </a:p>
        </p:txBody>
      </p:sp>
      <p:sp>
        <p:nvSpPr>
          <p:cNvPr id="17413" name="内容占位符 2">
            <a:extLst>
              <a:ext uri="{FF2B5EF4-FFF2-40B4-BE49-F238E27FC236}">
                <a16:creationId xmlns:a16="http://schemas.microsoft.com/office/drawing/2014/main" id="{899E2830-85B3-4349-B9B6-F754B011E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557338"/>
            <a:ext cx="5326063" cy="1943100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封装一个功能</a:t>
            </a:r>
            <a:endParaRPr lang="en-US" altLang="zh-CN">
              <a:solidFill>
                <a:srgbClr val="C00000"/>
              </a:solidFill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zh-CN" altLang="en-US"/>
              <a:t>封装</a:t>
            </a:r>
            <a:endParaRPr lang="en-US" altLang="zh-CN"/>
          </a:p>
          <a:p>
            <a:pPr lvl="2"/>
            <a:r>
              <a:rPr lang="zh-CN" altLang="en-US" b="0"/>
              <a:t>容器数据类型是对</a:t>
            </a:r>
            <a:r>
              <a:rPr lang="zh-CN" altLang="en-US" b="0">
                <a:solidFill>
                  <a:srgbClr val="7030A0"/>
                </a:solidFill>
              </a:rPr>
              <a:t>数据</a:t>
            </a:r>
            <a:r>
              <a:rPr lang="zh-CN" altLang="en-US" b="0"/>
              <a:t>的封装</a:t>
            </a:r>
            <a:endParaRPr lang="en-US" altLang="zh-CN" b="0"/>
          </a:p>
          <a:p>
            <a:pPr lvl="2"/>
            <a:r>
              <a:rPr lang="zh-CN" altLang="en-US" b="0"/>
              <a:t>函数是对</a:t>
            </a:r>
            <a:r>
              <a:rPr lang="zh-CN" altLang="en-US" b="0">
                <a:solidFill>
                  <a:srgbClr val="7030A0"/>
                </a:solidFill>
              </a:rPr>
              <a:t>代码</a:t>
            </a:r>
            <a:r>
              <a:rPr lang="zh-CN" altLang="en-US" b="0"/>
              <a:t>的封装</a:t>
            </a:r>
            <a:endParaRPr lang="en-US" altLang="zh-CN" b="0"/>
          </a:p>
        </p:txBody>
      </p:sp>
      <p:sp>
        <p:nvSpPr>
          <p:cNvPr id="17414" name="AutoShape 2" descr="http://img3.imgtn.bdimg.com/it/u=2622226274,888213589&amp;fm=26&amp;gp=0.jpg">
            <a:extLst>
              <a:ext uri="{FF2B5EF4-FFF2-40B4-BE49-F238E27FC236}">
                <a16:creationId xmlns:a16="http://schemas.microsoft.com/office/drawing/2014/main" id="{1462DC3D-15BD-4B30-8985-55E47F2D33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415" name="AutoShape 4" descr="http://img3.imgtn.bdimg.com/it/u=2622226274,888213589&amp;fm=26&amp;gp=0.jpg">
            <a:extLst>
              <a:ext uri="{FF2B5EF4-FFF2-40B4-BE49-F238E27FC236}">
                <a16:creationId xmlns:a16="http://schemas.microsoft.com/office/drawing/2014/main" id="{8FDEA5DF-34AC-4355-92A8-C3D8D53E3B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500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416" name="AutoShape 7" descr="http://img3.imgtn.bdimg.com/it/u=3391691173,262153892&amp;fm=26&amp;gp=0.jpg">
            <a:extLst>
              <a:ext uri="{FF2B5EF4-FFF2-40B4-BE49-F238E27FC236}">
                <a16:creationId xmlns:a16="http://schemas.microsoft.com/office/drawing/2014/main" id="{6C2E8D79-044C-481E-8A27-01E31203EC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900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417" name="AutoShape 9" descr="http://img3.imgtn.bdimg.com/it/u=3391691173,262153892&amp;fm=26&amp;gp=0.jpg">
            <a:extLst>
              <a:ext uri="{FF2B5EF4-FFF2-40B4-BE49-F238E27FC236}">
                <a16:creationId xmlns:a16="http://schemas.microsoft.com/office/drawing/2014/main" id="{B139F7D2-6D11-40ED-90FA-2E508C3FEF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2300" y="312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418" name="AutoShape 16" descr="http://img4.imgtn.bdimg.com/it/u=1763991802,371714574&amp;fm=26&amp;gp=0.jpg">
            <a:extLst>
              <a:ext uri="{FF2B5EF4-FFF2-40B4-BE49-F238E27FC236}">
                <a16:creationId xmlns:a16="http://schemas.microsoft.com/office/drawing/2014/main" id="{F7E7E1BE-FCF4-4148-84E7-570CF32CAA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4700" y="4651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419" name="AutoShape 19" descr="http://img4.imgtn.bdimg.com/it/u=2102450884,4146510694&amp;fm=26&amp;gp=0.jpg">
            <a:extLst>
              <a:ext uri="{FF2B5EF4-FFF2-40B4-BE49-F238E27FC236}">
                <a16:creationId xmlns:a16="http://schemas.microsoft.com/office/drawing/2014/main" id="{8B032694-440C-41C8-81E8-BE80298A63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7100" y="6175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7420" name="组合 16">
            <a:extLst>
              <a:ext uri="{FF2B5EF4-FFF2-40B4-BE49-F238E27FC236}">
                <a16:creationId xmlns:a16="http://schemas.microsoft.com/office/drawing/2014/main" id="{9EC450EF-EFE4-444B-99DE-F6DEB46475DF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3398838"/>
            <a:ext cx="2987675" cy="2857500"/>
            <a:chOff x="647412" y="3573016"/>
            <a:chExt cx="2988484" cy="2856991"/>
          </a:xfrm>
        </p:grpSpPr>
        <p:pic>
          <p:nvPicPr>
            <p:cNvPr id="17423" name="Picture 20">
              <a:extLst>
                <a:ext uri="{FF2B5EF4-FFF2-40B4-BE49-F238E27FC236}">
                  <a16:creationId xmlns:a16="http://schemas.microsoft.com/office/drawing/2014/main" id="{B5AC06D4-4EE2-4017-B3CB-1B12893EFB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412" y="3573016"/>
              <a:ext cx="2988484" cy="2856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24" name="矩形 9">
              <a:extLst>
                <a:ext uri="{FF2B5EF4-FFF2-40B4-BE49-F238E27FC236}">
                  <a16:creationId xmlns:a16="http://schemas.microsoft.com/office/drawing/2014/main" id="{076297D4-7F33-44D4-B530-2B68156B9C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6277">
              <a:off x="985323" y="4516722"/>
              <a:ext cx="2327052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chemeClr val="tx2"/>
                  </a:solidFill>
                </a:rPr>
                <a:t>0.16 0.33  0.66</a:t>
              </a:r>
            </a:p>
            <a:p>
              <a:pPr algn="ctr"/>
              <a:r>
                <a:rPr lang="en-US" altLang="zh-CN" sz="1400" b="1">
                  <a:solidFill>
                    <a:schemeClr val="tx2"/>
                  </a:solidFill>
                </a:rPr>
                <a:t>1.00 1.32 </a:t>
              </a:r>
            </a:p>
            <a:p>
              <a:pPr algn="ctr"/>
              <a:r>
                <a:rPr lang="en-US" altLang="zh-CN" sz="1400" b="1">
                  <a:solidFill>
                    <a:schemeClr val="tx2"/>
                  </a:solidFill>
                </a:rPr>
                <a:t>1.66</a:t>
              </a:r>
              <a:endParaRPr lang="zh-CN" alt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7425" name="TextBox 26">
              <a:extLst>
                <a:ext uri="{FF2B5EF4-FFF2-40B4-BE49-F238E27FC236}">
                  <a16:creationId xmlns:a16="http://schemas.microsoft.com/office/drawing/2014/main" id="{B3DC4B00-D365-4375-835D-8285ADA32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48696">
              <a:off x="1273098" y="5507234"/>
              <a:ext cx="581221" cy="2769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华文中宋" panose="0201060004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200" b="1">
                  <a:solidFill>
                    <a:schemeClr val="tx2"/>
                  </a:solidFill>
                </a:rPr>
                <a:t>a</a:t>
              </a:r>
              <a:endParaRPr lang="zh-CN" altLang="en-US" sz="1200" b="1">
                <a:solidFill>
                  <a:schemeClr val="tx2"/>
                </a:solidFill>
              </a:endParaRPr>
            </a:p>
          </p:txBody>
        </p:sp>
      </p:grpSp>
      <p:sp>
        <p:nvSpPr>
          <p:cNvPr id="17421" name="TextBox 1">
            <a:extLst>
              <a:ext uri="{FF2B5EF4-FFF2-40B4-BE49-F238E27FC236}">
                <a16:creationId xmlns:a16="http://schemas.microsoft.com/office/drawing/2014/main" id="{3B70B27A-B7D1-4EB7-A430-14159612A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6207125"/>
            <a:ext cx="4033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2"/>
                </a:solidFill>
              </a:rPr>
              <a:t>a=[0.16,0.33,0.66,1.00,1.32,1.66]</a:t>
            </a:r>
            <a:endParaRPr lang="zh-CN" altLang="en-US" sz="1600">
              <a:solidFill>
                <a:schemeClr val="tx2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7D0F4F9-5F78-4A2E-ADD6-5C373580BEFB}"/>
              </a:ext>
            </a:extLst>
          </p:cNvPr>
          <p:cNvSpPr>
            <a:spLocks noChangeArrowheads="1"/>
          </p:cNvSpPr>
          <p:nvPr/>
        </p:nvSpPr>
        <p:spPr bwMode="auto">
          <a:xfrm rot="-670716">
            <a:off x="6213475" y="4991100"/>
            <a:ext cx="1566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400" b="1">
                <a:solidFill>
                  <a:schemeClr val="tx2"/>
                </a:solidFill>
              </a:rPr>
              <a:t>sum=a+b</a:t>
            </a:r>
          </a:p>
          <a:p>
            <a:pPr algn="ctr"/>
            <a:r>
              <a:rPr lang="en-US" altLang="zh-CN" sz="1400" b="1">
                <a:solidFill>
                  <a:schemeClr val="tx2"/>
                </a:solidFill>
              </a:rPr>
              <a:t>  print sum</a:t>
            </a:r>
            <a:endParaRPr lang="zh-CN" altLang="en-US" sz="14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983734D6-AD10-4CB4-A7E3-44D642AD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3" y="198438"/>
            <a:ext cx="8459787" cy="1143000"/>
          </a:xfrm>
        </p:spPr>
        <p:txBody>
          <a:bodyPr/>
          <a:lstStyle/>
          <a:p>
            <a:pPr algn="r"/>
            <a:r>
              <a:rPr lang="en-US" altLang="zh-CN" dirty="0"/>
              <a:t>Key Points 1</a:t>
            </a:r>
            <a:r>
              <a:rPr lang="zh-CN" altLang="en-US" dirty="0"/>
              <a:t>：函数定义与调用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D8A83-EAE1-4F18-AEC1-88DCC7016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531938"/>
            <a:ext cx="8496300" cy="4992687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自定义函数</a:t>
            </a:r>
            <a:endParaRPr lang="en-US" altLang="zh-CN" dirty="0">
              <a:solidFill>
                <a:srgbClr val="C00000"/>
              </a:solidFill>
            </a:endParaRPr>
          </a:p>
          <a:p>
            <a:pPr marL="457200" lvl="1" indent="0"/>
            <a:r>
              <a:rPr lang="zh-CN" altLang="en-US" dirty="0"/>
              <a:t>用</a:t>
            </a:r>
            <a:r>
              <a:rPr lang="en-US" altLang="zh-CN" dirty="0">
                <a:solidFill>
                  <a:srgbClr val="7030A0"/>
                </a:solidFill>
              </a:rPr>
              <a:t>def</a:t>
            </a:r>
            <a:r>
              <a:rPr lang="zh-CN" altLang="en-US" dirty="0">
                <a:solidFill>
                  <a:srgbClr val="7030A0"/>
                </a:solidFill>
              </a:rPr>
              <a:t>语句</a:t>
            </a:r>
            <a:r>
              <a:rPr lang="zh-CN" altLang="en-US" dirty="0"/>
              <a:t>创建一个函数</a:t>
            </a:r>
            <a:endParaRPr lang="en-US" altLang="zh-CN" dirty="0"/>
          </a:p>
          <a:p>
            <a:pPr marL="457200" lvl="1" indent="0"/>
            <a:r>
              <a:rPr lang="zh-CN" altLang="en-US" dirty="0"/>
              <a:t>用</a:t>
            </a:r>
            <a:r>
              <a:rPr lang="en-US" altLang="zh-CN" dirty="0">
                <a:solidFill>
                  <a:srgbClr val="7030A0"/>
                </a:solidFill>
              </a:rPr>
              <a:t>return</a:t>
            </a:r>
            <a:r>
              <a:rPr lang="zh-CN" altLang="en-US" dirty="0">
                <a:solidFill>
                  <a:srgbClr val="7030A0"/>
                </a:solidFill>
              </a:rPr>
              <a:t>关键字</a:t>
            </a:r>
            <a:r>
              <a:rPr lang="zh-CN" altLang="en-US" dirty="0"/>
              <a:t>指定函数返回的值</a:t>
            </a:r>
            <a:endParaRPr lang="en-US" altLang="zh-CN" dirty="0"/>
          </a:p>
          <a:p>
            <a:pPr marL="800100" lvl="2" indent="0">
              <a:buFontTx/>
              <a:buNone/>
            </a:pPr>
            <a:r>
              <a:rPr lang="en-US" altLang="zh-CN" dirty="0"/>
              <a:t>           </a:t>
            </a:r>
            <a:r>
              <a:rPr lang="en-US" altLang="zh-CN" dirty="0">
                <a:solidFill>
                  <a:srgbClr val="003468"/>
                </a:solidFill>
              </a:rPr>
              <a:t>def</a:t>
            </a:r>
            <a:r>
              <a:rPr lang="en-US" altLang="zh-CN" dirty="0"/>
              <a:t>  </a:t>
            </a:r>
            <a:r>
              <a:rPr lang="zh-CN" altLang="en-US" b="0" dirty="0"/>
              <a:t>函数名</a:t>
            </a:r>
            <a:r>
              <a:rPr lang="en-US" altLang="zh-CN" dirty="0"/>
              <a:t>(&lt;</a:t>
            </a:r>
            <a:r>
              <a:rPr lang="zh-CN" altLang="en-US" b="0" dirty="0"/>
              <a:t>参数表</a:t>
            </a:r>
            <a:r>
              <a:rPr lang="en-US" altLang="zh-CN" dirty="0"/>
              <a:t>&gt;)</a:t>
            </a:r>
            <a:r>
              <a:rPr lang="zh-CN" altLang="en-US" dirty="0"/>
              <a:t>：</a:t>
            </a:r>
            <a:endParaRPr lang="en-US" altLang="zh-CN" dirty="0"/>
          </a:p>
          <a:p>
            <a:pPr marL="800100" lvl="2" indent="0">
              <a:buFontTx/>
              <a:buNone/>
            </a:pPr>
            <a:r>
              <a:rPr lang="en-US" altLang="zh-CN" dirty="0"/>
              <a:t>                  </a:t>
            </a:r>
            <a:r>
              <a:rPr lang="zh-CN" altLang="en-US" b="0" dirty="0"/>
              <a:t>缩进的代码段</a:t>
            </a:r>
            <a:endParaRPr lang="en-US" altLang="zh-CN" dirty="0"/>
          </a:p>
          <a:p>
            <a:pPr marL="800100" lvl="2" indent="0">
              <a:buFontTx/>
              <a:buNone/>
            </a:pPr>
            <a:r>
              <a:rPr lang="en-US" altLang="zh-CN" dirty="0"/>
              <a:t>                  &lt;</a:t>
            </a:r>
            <a:r>
              <a:rPr lang="en-US" altLang="zh-CN" dirty="0">
                <a:solidFill>
                  <a:srgbClr val="003468"/>
                </a:solidFill>
              </a:rPr>
              <a:t>return</a:t>
            </a:r>
            <a:r>
              <a:rPr lang="en-US" altLang="zh-CN" dirty="0"/>
              <a:t>  </a:t>
            </a:r>
            <a:r>
              <a:rPr lang="zh-CN" altLang="en-US" b="0" dirty="0"/>
              <a:t>函数返回值</a:t>
            </a:r>
            <a:r>
              <a:rPr lang="en-US" altLang="zh-CN" b="0" dirty="0"/>
              <a:t>&gt;</a:t>
            </a:r>
            <a:endParaRPr lang="en-US" altLang="zh-CN" dirty="0"/>
          </a:p>
          <a:p>
            <a:pPr marL="800100" lvl="2" indent="0">
              <a:buFontTx/>
              <a:buNone/>
            </a:pPr>
            <a:endParaRPr lang="en-US" altLang="zh-CN" sz="900" dirty="0"/>
          </a:p>
          <a:p>
            <a:r>
              <a:rPr lang="zh-CN" altLang="en-US" dirty="0">
                <a:solidFill>
                  <a:srgbClr val="C00000"/>
                </a:solidFill>
              </a:rPr>
              <a:t>调用函数     </a:t>
            </a:r>
            <a:endParaRPr lang="en-US" altLang="zh-CN" dirty="0">
              <a:solidFill>
                <a:srgbClr val="C00000"/>
              </a:solidFill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zh-CN" altLang="en-US" b="0" dirty="0"/>
              <a:t>              函数名</a:t>
            </a:r>
            <a:r>
              <a:rPr lang="en-US" altLang="zh-CN" dirty="0"/>
              <a:t> (&lt;</a:t>
            </a:r>
            <a:r>
              <a:rPr lang="zh-CN" altLang="en-US" b="0" dirty="0"/>
              <a:t>参数表</a:t>
            </a:r>
            <a:r>
              <a:rPr lang="en-US" altLang="zh-CN" dirty="0"/>
              <a:t>&gt;)</a:t>
            </a:r>
            <a:r>
              <a:rPr lang="zh-CN" altLang="en-US" dirty="0"/>
              <a:t>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386168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9C3B006-61FC-4B16-B5F3-2734CB073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2151491"/>
            <a:ext cx="3455988" cy="120032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zh-CN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zh-CN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sum=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br>
              <a:rPr lang="zh-CN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zh-CN" altLang="zh-CN" sz="2400" b="1" dirty="0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endParaRPr lang="zh-CN" altLang="zh-CN" sz="2400" dirty="0"/>
          </a:p>
        </p:txBody>
      </p:sp>
      <p:sp>
        <p:nvSpPr>
          <p:cNvPr id="20486" name="TextBox 7">
            <a:extLst>
              <a:ext uri="{FF2B5EF4-FFF2-40B4-BE49-F238E27FC236}">
                <a16:creationId xmlns:a16="http://schemas.microsoft.com/office/drawing/2014/main" id="{22A76D1A-812C-4E2A-8AC5-DF86B5941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005" y="2204864"/>
            <a:ext cx="21602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/>
              <a:t>定义</a:t>
            </a:r>
            <a:r>
              <a:rPr lang="zh-CN" altLang="en-US" sz="2400" dirty="0"/>
              <a:t>函数：</a:t>
            </a:r>
          </a:p>
        </p:txBody>
      </p:sp>
      <p:sp>
        <p:nvSpPr>
          <p:cNvPr id="20487" name="TextBox 8">
            <a:extLst>
              <a:ext uri="{FF2B5EF4-FFF2-40B4-BE49-F238E27FC236}">
                <a16:creationId xmlns:a16="http://schemas.microsoft.com/office/drawing/2014/main" id="{F0FF8A99-9CAB-49CF-A47F-8744D001E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4261644"/>
            <a:ext cx="180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/>
              <a:t>调用</a:t>
            </a:r>
            <a:r>
              <a:rPr lang="zh-CN" altLang="en-US" sz="2400" dirty="0"/>
              <a:t>函数：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BBEAE3F-1795-4A6E-A9EC-744D3D34C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765" y="4230837"/>
            <a:ext cx="3572475" cy="46166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result=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0000FF"/>
                </a:solidFill>
                <a:latin typeface="Consolas" panose="020B0609020204030204" pitchFamily="49" charset="0"/>
              </a:rPr>
              <a:t>3</a:t>
            </a: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zh-CN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BBE7DE-0832-48F6-8E28-D8432479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3" y="198438"/>
            <a:ext cx="8459787" cy="1143000"/>
          </a:xfrm>
        </p:spPr>
        <p:txBody>
          <a:bodyPr/>
          <a:lstStyle/>
          <a:p>
            <a:pPr algn="r"/>
            <a:r>
              <a:rPr lang="en-US" altLang="zh-CN" dirty="0"/>
              <a:t>Key Points 1</a:t>
            </a:r>
            <a:r>
              <a:rPr lang="zh-CN" altLang="en-US" dirty="0"/>
              <a:t>：函数定义与调用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486" grpId="0"/>
      <p:bldP spid="20487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/>
          </p:nvPr>
        </p:nvSpPr>
        <p:spPr>
          <a:xfrm>
            <a:off x="140314" y="125760"/>
            <a:ext cx="8342313" cy="1143000"/>
          </a:xfrm>
        </p:spPr>
        <p:txBody>
          <a:bodyPr/>
          <a:lstStyle/>
          <a:p>
            <a:r>
              <a:rPr lang="en-US" altLang="zh-CN" dirty="0"/>
              <a:t>Key Points 1</a:t>
            </a:r>
            <a:r>
              <a:rPr lang="zh-CN" altLang="en-US" dirty="0"/>
              <a:t>：函数定义与调用</a:t>
            </a:r>
          </a:p>
        </p:txBody>
      </p:sp>
      <p:sp>
        <p:nvSpPr>
          <p:cNvPr id="26627" name="AutoShape 2" descr="http://img3.imgtn.bdimg.com/it/u=2622226274,888213589&amp;fm=26&amp;gp=0.jpg"/>
          <p:cNvSpPr>
            <a:spLocks noChangeAspect="1" noChangeArrowheads="1"/>
          </p:cNvSpPr>
          <p:nvPr/>
        </p:nvSpPr>
        <p:spPr bwMode="auto">
          <a:xfrm>
            <a:off x="165100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100000"/>
              <a:buFont typeface="Wingdings" panose="05000000000000000000" pitchFamily="2" charset="2"/>
              <a:buChar char="v"/>
              <a:defRPr sz="2800" b="1">
                <a:solidFill>
                  <a:srgbClr val="333333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26628" name="AutoShape 4" descr="http://img3.imgtn.bdimg.com/it/u=2622226274,888213589&amp;fm=26&amp;gp=0.jpg"/>
          <p:cNvSpPr>
            <a:spLocks noChangeAspect="1" noChangeArrowheads="1"/>
          </p:cNvSpPr>
          <p:nvPr/>
        </p:nvSpPr>
        <p:spPr bwMode="auto">
          <a:xfrm>
            <a:off x="317500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100000"/>
              <a:buFont typeface="Wingdings" panose="05000000000000000000" pitchFamily="2" charset="2"/>
              <a:buChar char="v"/>
              <a:defRPr sz="2800" b="1">
                <a:solidFill>
                  <a:srgbClr val="333333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26629" name="AutoShape 7" descr="http://img3.imgtn.bdimg.com/it/u=3391691173,262153892&amp;fm=26&amp;gp=0.jpg"/>
          <p:cNvSpPr>
            <a:spLocks noChangeAspect="1" noChangeArrowheads="1"/>
          </p:cNvSpPr>
          <p:nvPr/>
        </p:nvSpPr>
        <p:spPr bwMode="auto">
          <a:xfrm>
            <a:off x="469900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100000"/>
              <a:buFont typeface="Wingdings" panose="05000000000000000000" pitchFamily="2" charset="2"/>
              <a:buChar char="v"/>
              <a:defRPr sz="2800" b="1">
                <a:solidFill>
                  <a:srgbClr val="333333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26630" name="AutoShape 9" descr="http://img3.imgtn.bdimg.com/it/u=3391691173,262153892&amp;fm=26&amp;gp=0.jpg"/>
          <p:cNvSpPr>
            <a:spLocks noChangeAspect="1" noChangeArrowheads="1"/>
          </p:cNvSpPr>
          <p:nvPr/>
        </p:nvSpPr>
        <p:spPr bwMode="auto">
          <a:xfrm>
            <a:off x="622300" y="312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100000"/>
              <a:buFont typeface="Wingdings" panose="05000000000000000000" pitchFamily="2" charset="2"/>
              <a:buChar char="v"/>
              <a:defRPr sz="2800" b="1">
                <a:solidFill>
                  <a:srgbClr val="333333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26631" name="AutoShape 16" descr="http://img4.imgtn.bdimg.com/it/u=1763991802,371714574&amp;fm=26&amp;gp=0.jpg"/>
          <p:cNvSpPr>
            <a:spLocks noChangeAspect="1" noChangeArrowheads="1"/>
          </p:cNvSpPr>
          <p:nvPr/>
        </p:nvSpPr>
        <p:spPr bwMode="auto">
          <a:xfrm>
            <a:off x="774700" y="4651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100000"/>
              <a:buFont typeface="Wingdings" panose="05000000000000000000" pitchFamily="2" charset="2"/>
              <a:buChar char="v"/>
              <a:defRPr sz="2800" b="1">
                <a:solidFill>
                  <a:srgbClr val="333333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26632" name="AutoShape 19" descr="http://img4.imgtn.bdimg.com/it/u=2102450884,4146510694&amp;fm=26&amp;gp=0.jpg"/>
          <p:cNvSpPr>
            <a:spLocks noChangeAspect="1" noChangeArrowheads="1"/>
          </p:cNvSpPr>
          <p:nvPr/>
        </p:nvSpPr>
        <p:spPr bwMode="auto">
          <a:xfrm>
            <a:off x="927100" y="6175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100000"/>
              <a:buFont typeface="Wingdings" panose="05000000000000000000" pitchFamily="2" charset="2"/>
              <a:buChar char="v"/>
              <a:defRPr sz="2800" b="1">
                <a:solidFill>
                  <a:srgbClr val="333333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1C1C1C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pic>
        <p:nvPicPr>
          <p:cNvPr id="26633" name="Picture 19" descr="640?wx_fmt=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" r="8913"/>
          <a:stretch>
            <a:fillRect/>
          </a:stretch>
        </p:blipFill>
        <p:spPr bwMode="auto">
          <a:xfrm>
            <a:off x="188913" y="2205038"/>
            <a:ext cx="89376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内容占位符 2"/>
          <p:cNvSpPr>
            <a:spLocks noGrp="1" noChangeArrowheads="1"/>
          </p:cNvSpPr>
          <p:nvPr>
            <p:ph idx="1"/>
          </p:nvPr>
        </p:nvSpPr>
        <p:spPr>
          <a:xfrm>
            <a:off x="469900" y="1557338"/>
            <a:ext cx="7989888" cy="49530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像个黑箱子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758218"/>
      </p:ext>
    </p:extLst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 noChangeArrowheads="1"/>
          </p:cNvSpPr>
          <p:nvPr>
            <p:ph type="title"/>
          </p:nvPr>
        </p:nvSpPr>
        <p:spPr>
          <a:xfrm>
            <a:off x="144463" y="198438"/>
            <a:ext cx="8693150" cy="1143000"/>
          </a:xfrm>
        </p:spPr>
        <p:txBody>
          <a:bodyPr/>
          <a:lstStyle/>
          <a:p>
            <a:pPr algn="r"/>
            <a:r>
              <a:rPr lang="en-US" altLang="zh-CN" dirty="0"/>
              <a:t>Key Points 1</a:t>
            </a:r>
            <a:r>
              <a:rPr lang="zh-CN" altLang="en-US" dirty="0"/>
              <a:t>：函数定义与调用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2197100"/>
            <a:ext cx="8496300" cy="266382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C00000"/>
                </a:solidFill>
              </a:rPr>
              <a:t>自定义函数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zh-CN" altLang="en-US" dirty="0"/>
              <a:t>用</a:t>
            </a:r>
            <a:r>
              <a:rPr lang="en-US" altLang="zh-CN" dirty="0" err="1">
                <a:solidFill>
                  <a:srgbClr val="7030A0"/>
                </a:solidFill>
              </a:rPr>
              <a:t>def</a:t>
            </a:r>
            <a:r>
              <a:rPr lang="zh-CN" altLang="en-US" dirty="0">
                <a:solidFill>
                  <a:srgbClr val="7030A0"/>
                </a:solidFill>
              </a:rPr>
              <a:t>语句</a:t>
            </a:r>
            <a:r>
              <a:rPr lang="zh-CN" altLang="en-US" dirty="0"/>
              <a:t>创建一个新的函数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>
                <a:solidFill>
                  <a:schemeClr val="tx1">
                    <a:lumMod val="75000"/>
                  </a:schemeClr>
                </a:solidFill>
              </a:rPr>
              <a:t>def</a:t>
            </a:r>
            <a:r>
              <a:rPr lang="en-US" altLang="zh-CN" dirty="0"/>
              <a:t>  </a:t>
            </a:r>
            <a:r>
              <a:rPr lang="zh-CN" altLang="en-US" b="0" dirty="0"/>
              <a:t>函数名</a:t>
            </a:r>
            <a:r>
              <a:rPr lang="en-US" altLang="zh-CN" dirty="0"/>
              <a:t>(&lt;</a:t>
            </a:r>
            <a:r>
              <a:rPr lang="zh-CN" altLang="en-US" b="0" dirty="0"/>
              <a:t>参数表</a:t>
            </a:r>
            <a:r>
              <a:rPr lang="en-US" altLang="zh-CN" dirty="0"/>
              <a:t>&gt;)</a:t>
            </a:r>
            <a:r>
              <a:rPr lang="zh-CN" altLang="en-US" dirty="0"/>
              <a:t>：</a:t>
            </a:r>
            <a:endParaRPr lang="en-US" altLang="zh-CN" dirty="0"/>
          </a:p>
          <a:p>
            <a:pPr marL="800100" lvl="2" indent="0">
              <a:buFontTx/>
              <a:buNone/>
              <a:defRPr/>
            </a:pPr>
            <a:r>
              <a:rPr lang="en-US" altLang="zh-CN" dirty="0"/>
              <a:t>                  </a:t>
            </a:r>
            <a:r>
              <a:rPr lang="zh-CN" altLang="en-US" b="0" dirty="0"/>
              <a:t>缩进的代码段</a:t>
            </a:r>
            <a:endParaRPr lang="en-US" altLang="zh-CN" dirty="0"/>
          </a:p>
          <a:p>
            <a:pPr marL="800100" lvl="2" indent="0">
              <a:buFontTx/>
              <a:buNone/>
              <a:defRPr/>
            </a:pPr>
            <a:r>
              <a:rPr lang="en-US" altLang="zh-CN" dirty="0"/>
              <a:t>                  &lt;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return</a:t>
            </a:r>
            <a:r>
              <a:rPr lang="en-US" altLang="zh-CN" dirty="0"/>
              <a:t>  </a:t>
            </a:r>
            <a:r>
              <a:rPr lang="zh-CN" altLang="en-US" b="0" dirty="0"/>
              <a:t>函数返回值</a:t>
            </a:r>
            <a:r>
              <a:rPr lang="en-US" altLang="zh-CN" b="0" dirty="0"/>
              <a:t>&gt;</a:t>
            </a:r>
          </a:p>
          <a:p>
            <a:pPr marL="800100" lvl="2" indent="0">
              <a:buFontTx/>
              <a:buNone/>
              <a:defRPr/>
            </a:pPr>
            <a:endParaRPr lang="en-US" altLang="zh-CN" dirty="0"/>
          </a:p>
        </p:txBody>
      </p:sp>
      <p:sp>
        <p:nvSpPr>
          <p:cNvPr id="2" name="云形标注 1"/>
          <p:cNvSpPr/>
          <p:nvPr/>
        </p:nvSpPr>
        <p:spPr>
          <a:xfrm>
            <a:off x="3913188" y="4724400"/>
            <a:ext cx="4762500" cy="1185863"/>
          </a:xfrm>
          <a:prstGeom prst="cloudCallout">
            <a:avLst>
              <a:gd name="adj1" fmla="val -48851"/>
              <a:gd name="adj2" fmla="val -67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/>
              <a:t>可以用</a:t>
            </a:r>
            <a:r>
              <a:rPr lang="en-US" altLang="zh-CN" b="1" dirty="0">
                <a:solidFill>
                  <a:srgbClr val="7030A0"/>
                </a:solidFill>
              </a:rPr>
              <a:t>return</a:t>
            </a:r>
            <a:r>
              <a:rPr lang="zh-CN" altLang="en-US" b="1" dirty="0">
                <a:solidFill>
                  <a:srgbClr val="7030A0"/>
                </a:solidFill>
              </a:rPr>
              <a:t>关键字</a:t>
            </a:r>
            <a:r>
              <a:rPr lang="zh-CN" altLang="en-US" b="1" dirty="0"/>
              <a:t>指定函数返回的值，也可以不用</a:t>
            </a:r>
            <a:endParaRPr lang="en-US" altLang="zh-CN" b="1" dirty="0"/>
          </a:p>
        </p:txBody>
      </p:sp>
      <p:sp>
        <p:nvSpPr>
          <p:cNvPr id="4" name="云形标注 3"/>
          <p:cNvSpPr/>
          <p:nvPr/>
        </p:nvSpPr>
        <p:spPr>
          <a:xfrm>
            <a:off x="5435600" y="2109788"/>
            <a:ext cx="2771775" cy="936625"/>
          </a:xfrm>
          <a:prstGeom prst="cloudCallout">
            <a:avLst>
              <a:gd name="adj1" fmla="val -89412"/>
              <a:gd name="adj2" fmla="val 802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可以设置参数，</a:t>
            </a:r>
            <a:r>
              <a:rPr lang="zh-CN" altLang="en-US" b="1" dirty="0">
                <a:solidFill>
                  <a:srgbClr val="336699"/>
                </a:solidFill>
              </a:rPr>
              <a:t>也可以不设置</a:t>
            </a:r>
          </a:p>
        </p:txBody>
      </p:sp>
    </p:spTree>
    <p:extLst>
      <p:ext uri="{BB962C8B-B14F-4D97-AF65-F5344CB8AC3E}">
        <p14:creationId xmlns:p14="http://schemas.microsoft.com/office/powerpoint/2010/main" val="122547167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theme/theme1.xml><?xml version="1.0" encoding="utf-8"?>
<a:theme xmlns:a="http://schemas.openxmlformats.org/drawingml/2006/main" name="1_文化课讲义模板">
  <a:themeElements>
    <a:clrScheme name="1_文化课讲义模板 15">
      <a:dk1>
        <a:srgbClr val="00458A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3A75"/>
      </a:accent4>
      <a:accent5>
        <a:srgbClr val="AAE2CA"/>
      </a:accent5>
      <a:accent6>
        <a:srgbClr val="2D2DB9"/>
      </a:accent6>
      <a:hlink>
        <a:srgbClr val="5F5F5F"/>
      </a:hlink>
      <a:folHlink>
        <a:srgbClr val="666699"/>
      </a:folHlink>
    </a:clrScheme>
    <a:fontScheme name="1_文化课讲义模板">
      <a:majorFont>
        <a:latin typeface="Arial Black"/>
        <a:ea typeface="宋体"/>
        <a:cs typeface=""/>
      </a:majorFont>
      <a:minorFont>
        <a:latin typeface="华文中宋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文化课讲义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文化课讲义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文化课讲义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文化课讲义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文化课讲义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文化课讲义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文化课讲义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文化课讲义模板 8">
        <a:dk1>
          <a:srgbClr val="0033CC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2AAE"/>
        </a:accent4>
        <a:accent5>
          <a:srgbClr val="AAE2CA"/>
        </a:accent5>
        <a:accent6>
          <a:srgbClr val="2D2DB9"/>
        </a:accent6>
        <a:hlink>
          <a:srgbClr val="5F5F5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文化课讲义模板 9">
        <a:dk1>
          <a:srgbClr val="3366FF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56DA"/>
        </a:accent4>
        <a:accent5>
          <a:srgbClr val="AAE2CA"/>
        </a:accent5>
        <a:accent6>
          <a:srgbClr val="2D2DB9"/>
        </a:accent6>
        <a:hlink>
          <a:srgbClr val="5F5F5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文化课讲义模板 10">
        <a:dk1>
          <a:srgbClr val="000099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82"/>
        </a:accent4>
        <a:accent5>
          <a:srgbClr val="AAE2CA"/>
        </a:accent5>
        <a:accent6>
          <a:srgbClr val="2D2DB9"/>
        </a:accent6>
        <a:hlink>
          <a:srgbClr val="5F5F5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文化课讲义模板 11">
        <a:dk1>
          <a:srgbClr val="003366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2A56"/>
        </a:accent4>
        <a:accent5>
          <a:srgbClr val="AAE2CA"/>
        </a:accent5>
        <a:accent6>
          <a:srgbClr val="2D2DB9"/>
        </a:accent6>
        <a:hlink>
          <a:srgbClr val="5F5F5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文化课讲义模板 12">
        <a:dk1>
          <a:srgbClr val="00458A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3A75"/>
        </a:accent4>
        <a:accent5>
          <a:srgbClr val="AAE2CA"/>
        </a:accent5>
        <a:accent6>
          <a:srgbClr val="2D2DB9"/>
        </a:accent6>
        <a:hlink>
          <a:srgbClr val="5F5F5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文化课讲义模板 13">
        <a:dk1>
          <a:srgbClr val="00458A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3A75"/>
        </a:accent4>
        <a:accent5>
          <a:srgbClr val="AAE2CA"/>
        </a:accent5>
        <a:accent6>
          <a:srgbClr val="2D2DB9"/>
        </a:accent6>
        <a:hlink>
          <a:srgbClr val="5F5F5F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文化课讲义模板 14">
        <a:dk1>
          <a:srgbClr val="00458A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3A75"/>
        </a:accent4>
        <a:accent5>
          <a:srgbClr val="AAE2CA"/>
        </a:accent5>
        <a:accent6>
          <a:srgbClr val="2D2DB9"/>
        </a:accent6>
        <a:hlink>
          <a:srgbClr val="003399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文化课讲义模板 15">
        <a:dk1>
          <a:srgbClr val="00458A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3A75"/>
        </a:accent4>
        <a:accent5>
          <a:srgbClr val="AAE2CA"/>
        </a:accent5>
        <a:accent6>
          <a:srgbClr val="2D2DB9"/>
        </a:accent6>
        <a:hlink>
          <a:srgbClr val="5F5F5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YBDP001.ppt [兼容模式]" id="{1BA61B6F-F3AF-4D80-8C00-71F9B2248209}" vid="{B5B8C2A1-26B7-4ACD-B986-A32BBCB15126}"/>
    </a:ext>
  </a:extLst>
</a:theme>
</file>

<file path=ppt/theme/theme2.xml><?xml version="1.0" encoding="utf-8"?>
<a:theme xmlns:a="http://schemas.openxmlformats.org/drawingml/2006/main" name="2_文化课讲义模板">
  <a:themeElements>
    <a:clrScheme name="2_文化课讲义模板 15">
      <a:dk1>
        <a:srgbClr val="00458A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3A75"/>
      </a:accent4>
      <a:accent5>
        <a:srgbClr val="AAE2CA"/>
      </a:accent5>
      <a:accent6>
        <a:srgbClr val="2D2DB9"/>
      </a:accent6>
      <a:hlink>
        <a:srgbClr val="5F5F5F"/>
      </a:hlink>
      <a:folHlink>
        <a:srgbClr val="666699"/>
      </a:folHlink>
    </a:clrScheme>
    <a:fontScheme name="2_文化课讲义模板">
      <a:majorFont>
        <a:latin typeface="Arial Black"/>
        <a:ea typeface="宋体"/>
        <a:cs typeface=""/>
      </a:majorFont>
      <a:minorFont>
        <a:latin typeface="华文中宋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文化课讲义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文化课讲义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文化课讲义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文化课讲义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文化课讲义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文化课讲义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文化课讲义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文化课讲义模板 8">
        <a:dk1>
          <a:srgbClr val="0033CC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2AAE"/>
        </a:accent4>
        <a:accent5>
          <a:srgbClr val="AAE2CA"/>
        </a:accent5>
        <a:accent6>
          <a:srgbClr val="2D2DB9"/>
        </a:accent6>
        <a:hlink>
          <a:srgbClr val="5F5F5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文化课讲义模板 9">
        <a:dk1>
          <a:srgbClr val="3366FF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2A56DA"/>
        </a:accent4>
        <a:accent5>
          <a:srgbClr val="AAE2CA"/>
        </a:accent5>
        <a:accent6>
          <a:srgbClr val="2D2DB9"/>
        </a:accent6>
        <a:hlink>
          <a:srgbClr val="5F5F5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文化课讲义模板 10">
        <a:dk1>
          <a:srgbClr val="000099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82"/>
        </a:accent4>
        <a:accent5>
          <a:srgbClr val="AAE2CA"/>
        </a:accent5>
        <a:accent6>
          <a:srgbClr val="2D2DB9"/>
        </a:accent6>
        <a:hlink>
          <a:srgbClr val="5F5F5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文化课讲义模板 11">
        <a:dk1>
          <a:srgbClr val="003366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2A56"/>
        </a:accent4>
        <a:accent5>
          <a:srgbClr val="AAE2CA"/>
        </a:accent5>
        <a:accent6>
          <a:srgbClr val="2D2DB9"/>
        </a:accent6>
        <a:hlink>
          <a:srgbClr val="5F5F5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文化课讲义模板 12">
        <a:dk1>
          <a:srgbClr val="00458A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3A75"/>
        </a:accent4>
        <a:accent5>
          <a:srgbClr val="AAE2CA"/>
        </a:accent5>
        <a:accent6>
          <a:srgbClr val="2D2DB9"/>
        </a:accent6>
        <a:hlink>
          <a:srgbClr val="5F5F5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文化课讲义模板 13">
        <a:dk1>
          <a:srgbClr val="00458A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3A75"/>
        </a:accent4>
        <a:accent5>
          <a:srgbClr val="AAE2CA"/>
        </a:accent5>
        <a:accent6>
          <a:srgbClr val="2D2DB9"/>
        </a:accent6>
        <a:hlink>
          <a:srgbClr val="5F5F5F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文化课讲义模板 14">
        <a:dk1>
          <a:srgbClr val="00458A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3A75"/>
        </a:accent4>
        <a:accent5>
          <a:srgbClr val="AAE2CA"/>
        </a:accent5>
        <a:accent6>
          <a:srgbClr val="2D2DB9"/>
        </a:accent6>
        <a:hlink>
          <a:srgbClr val="003399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文化课讲义模板 15">
        <a:dk1>
          <a:srgbClr val="00458A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3A75"/>
        </a:accent4>
        <a:accent5>
          <a:srgbClr val="AAE2CA"/>
        </a:accent5>
        <a:accent6>
          <a:srgbClr val="2D2DB9"/>
        </a:accent6>
        <a:hlink>
          <a:srgbClr val="5F5F5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YBDP001.ppt [兼容模式]" id="{1BA61B6F-F3AF-4D80-8C00-71F9B2248209}" vid="{80FE0FB3-F8FD-4106-8509-880A2D854B31}"/>
    </a:ext>
  </a:extLst>
</a:theme>
</file>

<file path=ppt/theme/theme3.xml><?xml version="1.0" encoding="utf-8"?>
<a:theme xmlns:a="http://schemas.openxmlformats.org/drawingml/2006/main" name="1_098TGp_figure_bl">
  <a:themeElements>
    <a:clrScheme name="1_098TGp_figure_bl 3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3366CC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8E2"/>
      </a:accent5>
      <a:accent6>
        <a:srgbClr val="E78A00"/>
      </a:accent6>
      <a:hlink>
        <a:srgbClr val="4FB2E3"/>
      </a:hlink>
      <a:folHlink>
        <a:srgbClr val="969696"/>
      </a:folHlink>
    </a:clrScheme>
    <a:fontScheme name="1_098TGp_figure_bl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098TGp_figure_bl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98TGp_figure_bl 2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98TGp_figure_bl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3366CC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8E2"/>
        </a:accent5>
        <a:accent6>
          <a:srgbClr val="E78A00"/>
        </a:accent6>
        <a:hlink>
          <a:srgbClr val="4FB2E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98TGp_figure_bl 4">
        <a:dk1>
          <a:srgbClr val="00458A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3A75"/>
        </a:accent4>
        <a:accent5>
          <a:srgbClr val="AAE2CA"/>
        </a:accent5>
        <a:accent6>
          <a:srgbClr val="2D2DB9"/>
        </a:accent6>
        <a:hlink>
          <a:srgbClr val="5F5F5F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98TGp_figure_bl 5">
        <a:dk1>
          <a:srgbClr val="00458A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3A75"/>
        </a:accent4>
        <a:accent5>
          <a:srgbClr val="AAE2CA"/>
        </a:accent5>
        <a:accent6>
          <a:srgbClr val="2D2DB9"/>
        </a:accent6>
        <a:hlink>
          <a:srgbClr val="003399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98TGp_figure_bl 6">
        <a:dk1>
          <a:srgbClr val="00458A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3A75"/>
        </a:accent4>
        <a:accent5>
          <a:srgbClr val="AAE2CA"/>
        </a:accent5>
        <a:accent6>
          <a:srgbClr val="2D2DB9"/>
        </a:accent6>
        <a:hlink>
          <a:srgbClr val="5F5F5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YBDP001.ppt [兼容模式]" id="{1BA61B6F-F3AF-4D80-8C00-71F9B2248209}" vid="{C99877F2-81E7-4C98-9393-F817F9CA9884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23621</TotalTime>
  <Pages>0</Pages>
  <Words>1491</Words>
  <Characters>0</Characters>
  <Application>Microsoft Office PowerPoint</Application>
  <DocSecurity>0</DocSecurity>
  <PresentationFormat>全屏显示(4:3)</PresentationFormat>
  <Lines>0</Lines>
  <Paragraphs>242</Paragraphs>
  <Slides>34</Slides>
  <Notes>32</Notes>
  <HiddenSlides>2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3" baseType="lpstr">
      <vt:lpstr>Arial Unicode MS</vt:lpstr>
      <vt:lpstr>Gulim</vt:lpstr>
      <vt:lpstr>Gungsuh</vt:lpstr>
      <vt:lpstr>GungsuhChe</vt:lpstr>
      <vt:lpstr>华文中宋</vt:lpstr>
      <vt:lpstr>楷体_GB2312</vt:lpstr>
      <vt:lpstr>宋体</vt:lpstr>
      <vt:lpstr>Microsoft YaHei</vt:lpstr>
      <vt:lpstr>Arial</vt:lpstr>
      <vt:lpstr>Arial Black</vt:lpstr>
      <vt:lpstr>Consolas</vt:lpstr>
      <vt:lpstr>Symbol</vt:lpstr>
      <vt:lpstr>Times New Roman</vt:lpstr>
      <vt:lpstr>Verdana</vt:lpstr>
      <vt:lpstr>Wingdings</vt:lpstr>
      <vt:lpstr>1_文化课讲义模板</vt:lpstr>
      <vt:lpstr>2_文化课讲义模板</vt:lpstr>
      <vt:lpstr>1_098TGp_figure_bl</vt:lpstr>
      <vt:lpstr>Photoshop.Image.6</vt:lpstr>
      <vt:lpstr>PowerPoint 演示文稿</vt:lpstr>
      <vt:lpstr>YOU WILL LEARN</vt:lpstr>
      <vt:lpstr>Problem 1</vt:lpstr>
      <vt:lpstr>Key Points 1：函数定义与调用</vt:lpstr>
      <vt:lpstr>Key Points 1：函数定义与调用</vt:lpstr>
      <vt:lpstr>Key Points 1：函数定义与调用</vt:lpstr>
      <vt:lpstr>Key Points 1：函数定义与调用</vt:lpstr>
      <vt:lpstr>Key Points 1：函数定义与调用</vt:lpstr>
      <vt:lpstr>Key Points 1：函数定义与调用</vt:lpstr>
      <vt:lpstr>Key Points 1：函数定义与调用</vt:lpstr>
      <vt:lpstr>Key Points 1：函数定义与调用</vt:lpstr>
      <vt:lpstr>Key Points 2：函数的参数</vt:lpstr>
      <vt:lpstr>Key Points 2：函数的参数</vt:lpstr>
      <vt:lpstr>Exercise</vt:lpstr>
      <vt:lpstr>Key Points 2：函数的参数</vt:lpstr>
      <vt:lpstr>Key Points 2：函数的参数</vt:lpstr>
      <vt:lpstr>Key Points 2：函数的参数</vt:lpstr>
      <vt:lpstr>Key Points 2：函数的参数</vt:lpstr>
      <vt:lpstr>Key Points 3：变量的作用域</vt:lpstr>
      <vt:lpstr>Key Points 3：变量的作用域</vt:lpstr>
      <vt:lpstr>Key Points 3：变量的作用域</vt:lpstr>
      <vt:lpstr>Key Points 3：变量的作用域</vt:lpstr>
      <vt:lpstr>Key Points 3：变量的作用域</vt:lpstr>
      <vt:lpstr>Key Points 3：变量的作用域</vt:lpstr>
      <vt:lpstr>Key Points 3：变量的作用域</vt:lpstr>
      <vt:lpstr>SUMMARY</vt:lpstr>
      <vt:lpstr>SUMMARY</vt:lpstr>
      <vt:lpstr>Code &amp; Result</vt:lpstr>
      <vt:lpstr>Code &amp; Result</vt:lpstr>
      <vt:lpstr>PowerPoint 演示文稿</vt:lpstr>
      <vt:lpstr>Exercise 2</vt:lpstr>
      <vt:lpstr>Exercise 2</vt:lpstr>
      <vt:lpstr>Assignment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</dc:title>
  <dc:creator>cl</dc:creator>
  <cp:lastModifiedBy>Administrator</cp:lastModifiedBy>
  <cp:revision>521</cp:revision>
  <cp:lastPrinted>2018-03-30T08:06:03Z</cp:lastPrinted>
  <dcterms:created xsi:type="dcterms:W3CDTF">2017-03-13T07:36:09Z</dcterms:created>
  <dcterms:modified xsi:type="dcterms:W3CDTF">2024-12-06T06:54:57Z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