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20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E31988-B6A5-5B47-A920-B2812F4AB0D3}"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4BF1-D597-5A48-959A-04CBD55F0858}"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31988-B6A5-5B47-A920-B2812F4AB0D3}"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4BF1-D597-5A48-959A-04CBD55F0858}"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E31988-B6A5-5B47-A920-B2812F4AB0D3}"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4BF1-D597-5A48-959A-04CBD55F0858}"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E31988-B6A5-5B47-A920-B2812F4AB0D3}"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4BF1-D597-5A48-959A-04CBD55F085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E31988-B6A5-5B47-A920-B2812F4AB0D3}"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4BF1-D597-5A48-959A-04CBD55F0858}"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E31988-B6A5-5B47-A920-B2812F4AB0D3}"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54BF1-D597-5A48-959A-04CBD55F085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E31988-B6A5-5B47-A920-B2812F4AB0D3}" type="datetimeFigureOut">
              <a:rPr lang="en-US" smtClean="0"/>
              <a:t>3/27/19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54BF1-D597-5A48-959A-04CBD55F085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E31988-B6A5-5B47-A920-B2812F4AB0D3}" type="datetimeFigureOut">
              <a:rPr lang="en-US" smtClean="0"/>
              <a:t>3/27/19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54BF1-D597-5A48-959A-04CBD55F0858}"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31988-B6A5-5B47-A920-B2812F4AB0D3}" type="datetimeFigureOut">
              <a:rPr lang="en-US" smtClean="0"/>
              <a:t>3/27/19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54BF1-D597-5A48-959A-04CBD55F0858}"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E31988-B6A5-5B47-A920-B2812F4AB0D3}"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54BF1-D597-5A48-959A-04CBD55F0858}"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E31988-B6A5-5B47-A920-B2812F4AB0D3}"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54BF1-D597-5A48-959A-04CBD55F0858}"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FE31988-B6A5-5B47-A920-B2812F4AB0D3}" type="datetimeFigureOut">
              <a:rPr lang="en-US" smtClean="0"/>
              <a:t>3/27/19</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9D54BF1-D597-5A48-959A-04CBD55F085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xmlns:p14="http://schemas.microsoft.com/office/powerpoint/2010/mai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ocoder.readthedocs.io/index.html" TargetMode="Externa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New_York_City%23Population_density" TargetMode="Externa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1435" y="3536041"/>
            <a:ext cx="6421177" cy="1418979"/>
          </a:xfrm>
        </p:spPr>
        <p:txBody>
          <a:bodyPr>
            <a:normAutofit lnSpcReduction="10000"/>
          </a:bodyPr>
          <a:lstStyle/>
          <a:p>
            <a:pPr algn="ctr"/>
            <a:r>
              <a:rPr lang="en-US" sz="3400" dirty="0" smtClean="0"/>
              <a:t>Data Science Capstone Project</a:t>
            </a:r>
          </a:p>
          <a:p>
            <a:pPr algn="ctr"/>
            <a:endParaRPr lang="en-US" dirty="0" smtClean="0"/>
          </a:p>
          <a:p>
            <a:pPr algn="ctr"/>
            <a:r>
              <a:rPr lang="en-US" sz="2000" dirty="0" smtClean="0"/>
              <a:t>Rui Huang</a:t>
            </a:r>
            <a:endParaRPr lang="en-US" sz="2000" dirty="0"/>
          </a:p>
        </p:txBody>
      </p:sp>
      <p:sp>
        <p:nvSpPr>
          <p:cNvPr id="2" name="Title 1"/>
          <p:cNvSpPr>
            <a:spLocks noGrp="1"/>
          </p:cNvSpPr>
          <p:nvPr>
            <p:ph type="ctrTitle"/>
          </p:nvPr>
        </p:nvSpPr>
        <p:spPr>
          <a:xfrm>
            <a:off x="749449" y="1405569"/>
            <a:ext cx="7175351" cy="1793167"/>
          </a:xfrm>
        </p:spPr>
        <p:txBody>
          <a:bodyPr/>
          <a:lstStyle/>
          <a:p>
            <a:r>
              <a:rPr lang="en-US" sz="4000" b="1" dirty="0"/>
              <a:t>Exploring New York City and its Housing Prices</a:t>
            </a:r>
            <a:r>
              <a:rPr lang="en-US" sz="4000" dirty="0" smtClean="0">
                <a:effectLst/>
              </a:rPr>
              <a:t> </a:t>
            </a:r>
            <a:endParaRPr lang="en-US" sz="4000" dirty="0"/>
          </a:p>
        </p:txBody>
      </p:sp>
    </p:spTree>
    <p:extLst>
      <p:ext uri="{BB962C8B-B14F-4D97-AF65-F5344CB8AC3E}">
        <p14:creationId xmlns:p14="http://schemas.microsoft.com/office/powerpoint/2010/main" val="63571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4372168"/>
            <a:ext cx="7794860" cy="1143000"/>
          </a:xfrm>
        </p:spPr>
        <p:txBody>
          <a:bodyPr/>
          <a:lstStyle/>
          <a:p>
            <a:r>
              <a:rPr lang="en-US" dirty="0" smtClean="0">
                <a:effectLst/>
              </a:rPr>
              <a:t>Methodology</a:t>
            </a:r>
            <a:endParaRPr lang="en-US" dirty="0"/>
          </a:p>
        </p:txBody>
      </p:sp>
      <p:sp>
        <p:nvSpPr>
          <p:cNvPr id="3" name="Content Placeholder 2"/>
          <p:cNvSpPr>
            <a:spLocks noGrp="1"/>
          </p:cNvSpPr>
          <p:nvPr>
            <p:ph sz="quarter" idx="13"/>
          </p:nvPr>
        </p:nvSpPr>
        <p:spPr>
          <a:xfrm>
            <a:off x="510940" y="731520"/>
            <a:ext cx="7941465" cy="3474720"/>
          </a:xfrm>
        </p:spPr>
        <p:txBody>
          <a:bodyPr/>
          <a:lstStyle/>
          <a:p>
            <a:pPr lvl="0"/>
            <a:r>
              <a:rPr lang="en-US" dirty="0"/>
              <a:t>Cluster Analysis - used to explore and segment NYC </a:t>
            </a:r>
            <a:r>
              <a:rPr lang="en-US" dirty="0" smtClean="0"/>
              <a:t>neighborhoods</a:t>
            </a:r>
          </a:p>
          <a:p>
            <a:pPr lvl="0"/>
            <a:r>
              <a:rPr lang="en-US" dirty="0" smtClean="0"/>
              <a:t>Visualization – used to display data on map</a:t>
            </a:r>
            <a:endParaRPr lang="en-US" dirty="0"/>
          </a:p>
          <a:p>
            <a:pPr lvl="0"/>
            <a:r>
              <a:rPr lang="en-US" dirty="0"/>
              <a:t>Correlation and linear regression analysis - used to identify the impacts of neighborhood clusters and venue types on 2-bedroom condo prices</a:t>
            </a:r>
          </a:p>
          <a:p>
            <a:r>
              <a:rPr lang="en-US" dirty="0"/>
              <a:t>Machine learning techniques - used to determine how well independent variables can be used to predict condo prices</a:t>
            </a:r>
            <a:r>
              <a:rPr lang="en-US" dirty="0"/>
              <a:t> </a:t>
            </a:r>
          </a:p>
        </p:txBody>
      </p:sp>
    </p:spTree>
    <p:extLst>
      <p:ext uri="{BB962C8B-B14F-4D97-AF65-F5344CB8AC3E}">
        <p14:creationId xmlns:p14="http://schemas.microsoft.com/office/powerpoint/2010/main" val="274906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72" y="4605756"/>
            <a:ext cx="8057630" cy="1143000"/>
          </a:xfrm>
        </p:spPr>
        <p:txBody>
          <a:bodyPr/>
          <a:lstStyle/>
          <a:p>
            <a:r>
              <a:rPr lang="en-US" sz="2800" dirty="0">
                <a:effectLst/>
              </a:rPr>
              <a:t>New York City Geographical Coordinates Data</a:t>
            </a:r>
            <a:r>
              <a:rPr lang="en-US" sz="2800" dirty="0">
                <a:effectLst/>
              </a:rPr>
              <a:t> </a:t>
            </a:r>
            <a:endParaRPr lang="en-US" sz="2800"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t="5771" b="5771"/>
          <a:stretch>
            <a:fillRect/>
          </a:stretch>
        </p:blipFill>
        <p:spPr>
          <a:prstGeom prst="rect">
            <a:avLst/>
          </a:prstGeom>
        </p:spPr>
      </p:pic>
    </p:spTree>
    <p:extLst>
      <p:ext uri="{BB962C8B-B14F-4D97-AF65-F5344CB8AC3E}">
        <p14:creationId xmlns:p14="http://schemas.microsoft.com/office/powerpoint/2010/main" val="135423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59762"/>
            <a:ext cx="8305800" cy="1143000"/>
          </a:xfrm>
        </p:spPr>
        <p:txBody>
          <a:bodyPr/>
          <a:lstStyle/>
          <a:p>
            <a:r>
              <a:rPr lang="en-US" sz="3200" dirty="0">
                <a:effectLst/>
              </a:rPr>
              <a:t>Average 2-bedroom </a:t>
            </a:r>
            <a:r>
              <a:rPr lang="en-US" sz="3200" dirty="0">
                <a:effectLst/>
              </a:rPr>
              <a:t>C</a:t>
            </a:r>
            <a:r>
              <a:rPr lang="en-US" sz="3200" dirty="0" smtClean="0">
                <a:effectLst/>
              </a:rPr>
              <a:t>ondo </a:t>
            </a:r>
            <a:r>
              <a:rPr lang="en-US" sz="3200" dirty="0">
                <a:effectLst/>
              </a:rPr>
              <a:t>P</a:t>
            </a:r>
            <a:r>
              <a:rPr lang="en-US" sz="3200" dirty="0" smtClean="0">
                <a:effectLst/>
              </a:rPr>
              <a:t>rice </a:t>
            </a:r>
            <a:r>
              <a:rPr lang="en-US" sz="3200" dirty="0">
                <a:effectLst/>
              </a:rPr>
              <a:t>D</a:t>
            </a:r>
            <a:r>
              <a:rPr lang="en-US" sz="3200" dirty="0" smtClean="0">
                <a:effectLst/>
              </a:rPr>
              <a:t>ata</a:t>
            </a:r>
            <a:endParaRPr lang="en-US" sz="3200"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l="6178" r="6178"/>
          <a:stretch>
            <a:fillRect/>
          </a:stretch>
        </p:blipFill>
        <p:spPr>
          <a:prstGeom prst="rect">
            <a:avLst/>
          </a:prstGeom>
        </p:spPr>
      </p:pic>
    </p:spTree>
    <p:extLst>
      <p:ext uri="{BB962C8B-B14F-4D97-AF65-F5344CB8AC3E}">
        <p14:creationId xmlns:p14="http://schemas.microsoft.com/office/powerpoint/2010/main" val="10238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839345"/>
            <a:ext cx="6512511" cy="1143000"/>
          </a:xfrm>
        </p:spPr>
        <p:txBody>
          <a:bodyPr/>
          <a:lstStyle/>
          <a:p>
            <a:r>
              <a:rPr lang="en-US" dirty="0" err="1">
                <a:effectLst/>
              </a:rPr>
              <a:t>FourSquare</a:t>
            </a:r>
            <a:r>
              <a:rPr lang="en-US" dirty="0">
                <a:effectLst/>
              </a:rPr>
              <a:t> APIs </a:t>
            </a:r>
            <a:r>
              <a:rPr lang="en-US" dirty="0" smtClean="0">
                <a:effectLst/>
              </a:rPr>
              <a:t>Data </a:t>
            </a:r>
            <a:endParaRPr lang="en-US" dirty="0"/>
          </a:p>
        </p:txBody>
      </p:sp>
      <p:sp>
        <p:nvSpPr>
          <p:cNvPr id="3" name="Content Placeholder 2"/>
          <p:cNvSpPr>
            <a:spLocks noGrp="1"/>
          </p:cNvSpPr>
          <p:nvPr>
            <p:ph sz="quarter" idx="13"/>
          </p:nvPr>
        </p:nvSpPr>
        <p:spPr/>
        <p:txBody>
          <a:bodyPr/>
          <a:lstStyle/>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143000" y="731521"/>
            <a:ext cx="7162800" cy="3842702"/>
          </a:xfrm>
          <a:prstGeom prst="rect">
            <a:avLst/>
          </a:prstGeom>
        </p:spPr>
      </p:pic>
    </p:spTree>
    <p:extLst>
      <p:ext uri="{BB962C8B-B14F-4D97-AF65-F5344CB8AC3E}">
        <p14:creationId xmlns:p14="http://schemas.microsoft.com/office/powerpoint/2010/main" val="77127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693" y="4943668"/>
            <a:ext cx="7386108" cy="1143000"/>
          </a:xfrm>
        </p:spPr>
        <p:txBody>
          <a:bodyPr/>
          <a:lstStyle/>
          <a:p>
            <a:r>
              <a:rPr lang="en-US" sz="4000" dirty="0" err="1" smtClean="0"/>
              <a:t>FourSquare</a:t>
            </a:r>
            <a:r>
              <a:rPr lang="en-US" sz="4000" dirty="0" smtClean="0"/>
              <a:t> Data - Continued</a:t>
            </a:r>
            <a:endParaRPr lang="en-US" sz="4000" dirty="0"/>
          </a:p>
        </p:txBody>
      </p:sp>
      <p:sp>
        <p:nvSpPr>
          <p:cNvPr id="3" name="Content Placeholder 2"/>
          <p:cNvSpPr>
            <a:spLocks noGrp="1"/>
          </p:cNvSpPr>
          <p:nvPr>
            <p:ph sz="quarter" idx="13"/>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88307" y="731520"/>
            <a:ext cx="6584043" cy="4043997"/>
          </a:xfrm>
          <a:prstGeom prst="rect">
            <a:avLst/>
          </a:prstGeom>
        </p:spPr>
      </p:pic>
    </p:spTree>
    <p:extLst>
      <p:ext uri="{BB962C8B-B14F-4D97-AF65-F5344CB8AC3E}">
        <p14:creationId xmlns:p14="http://schemas.microsoft.com/office/powerpoint/2010/main" val="36454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488962"/>
            <a:ext cx="6512511" cy="1143000"/>
          </a:xfrm>
        </p:spPr>
        <p:txBody>
          <a:bodyPr/>
          <a:lstStyle/>
          <a:p>
            <a:r>
              <a:rPr lang="en-US" dirty="0" smtClean="0"/>
              <a:t>Cluster Results</a:t>
            </a:r>
            <a:endParaRPr lang="en-US" dirty="0"/>
          </a:p>
        </p:txBody>
      </p:sp>
      <p:sp>
        <p:nvSpPr>
          <p:cNvPr id="3" name="Content Placeholder 2"/>
          <p:cNvSpPr>
            <a:spLocks noGrp="1"/>
          </p:cNvSpPr>
          <p:nvPr>
            <p:ph sz="quarter" idx="13"/>
          </p:nvPr>
        </p:nvSpPr>
        <p:spPr/>
        <p:txBody>
          <a:bodyPr/>
          <a:lstStyle/>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99247" y="421323"/>
            <a:ext cx="6525433" cy="3784917"/>
          </a:xfrm>
          <a:prstGeom prst="rect">
            <a:avLst/>
          </a:prstGeom>
        </p:spPr>
      </p:pic>
    </p:spTree>
    <p:extLst>
      <p:ext uri="{BB962C8B-B14F-4D97-AF65-F5344CB8AC3E}">
        <p14:creationId xmlns:p14="http://schemas.microsoft.com/office/powerpoint/2010/main" val="2648732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55" y="4678753"/>
            <a:ext cx="7911646" cy="1143000"/>
          </a:xfrm>
        </p:spPr>
        <p:txBody>
          <a:bodyPr/>
          <a:lstStyle/>
          <a:p>
            <a:r>
              <a:rPr lang="en-US" sz="4000" dirty="0" smtClean="0"/>
              <a:t>Cluster Results - Continued</a:t>
            </a:r>
            <a:endParaRPr lang="en-US" sz="4000" dirty="0"/>
          </a:p>
        </p:txBody>
      </p:sp>
      <p:sp>
        <p:nvSpPr>
          <p:cNvPr id="3" name="Content Placeholder 2"/>
          <p:cNvSpPr>
            <a:spLocks noGrp="1"/>
          </p:cNvSpPr>
          <p:nvPr>
            <p:ph sz="quarter" idx="13"/>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92683" y="731520"/>
            <a:ext cx="7313117" cy="3707130"/>
          </a:xfrm>
          <a:prstGeom prst="rect">
            <a:avLst/>
          </a:prstGeom>
        </p:spPr>
      </p:pic>
    </p:spTree>
    <p:extLst>
      <p:ext uri="{BB962C8B-B14F-4D97-AF65-F5344CB8AC3E}">
        <p14:creationId xmlns:p14="http://schemas.microsoft.com/office/powerpoint/2010/main" val="3311671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Visualization</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t="5202" b="5202"/>
          <a:stretch>
            <a:fillRect/>
          </a:stretch>
        </p:blipFill>
        <p:spPr>
          <a:xfrm>
            <a:off x="1143000" y="731520"/>
            <a:ext cx="6667082" cy="3474720"/>
          </a:xfrm>
          <a:prstGeom prst="rect">
            <a:avLst/>
          </a:prstGeom>
        </p:spPr>
      </p:pic>
    </p:spTree>
    <p:extLst>
      <p:ext uri="{BB962C8B-B14F-4D97-AF65-F5344CB8AC3E}">
        <p14:creationId xmlns:p14="http://schemas.microsoft.com/office/powerpoint/2010/main" val="328404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 Clusters as the IV</a:t>
            </a:r>
            <a:endParaRPr lang="en-US" dirty="0"/>
          </a:p>
        </p:txBody>
      </p:sp>
      <p:sp>
        <p:nvSpPr>
          <p:cNvPr id="3" name="Content Placeholder 2"/>
          <p:cNvSpPr>
            <a:spLocks noGrp="1"/>
          </p:cNvSpPr>
          <p:nvPr>
            <p:ph sz="quarter" idx="13"/>
          </p:nvPr>
        </p:nvSpPr>
        <p:spPr/>
        <p:txBody>
          <a:bodyPr/>
          <a:lstStyle/>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02906" y="731520"/>
            <a:ext cx="7240748" cy="3469958"/>
          </a:xfrm>
          <a:prstGeom prst="rect">
            <a:avLst/>
          </a:prstGeom>
        </p:spPr>
      </p:pic>
    </p:spTree>
    <p:extLst>
      <p:ext uri="{BB962C8B-B14F-4D97-AF65-F5344CB8AC3E}">
        <p14:creationId xmlns:p14="http://schemas.microsoft.com/office/powerpoint/2010/main" val="3399031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a:t>
            </a:r>
            <a:r>
              <a:rPr lang="en-US" dirty="0" smtClean="0"/>
              <a:t>Venue Types as </a:t>
            </a:r>
            <a:r>
              <a:rPr lang="en-US" dirty="0"/>
              <a:t>the IV</a:t>
            </a:r>
          </a:p>
        </p:txBody>
      </p:sp>
      <p:sp>
        <p:nvSpPr>
          <p:cNvPr id="3" name="Content Placeholder 2"/>
          <p:cNvSpPr>
            <a:spLocks noGrp="1"/>
          </p:cNvSpPr>
          <p:nvPr>
            <p:ph sz="quarter" idx="13"/>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60675" y="249224"/>
            <a:ext cx="7445125" cy="4122944"/>
          </a:xfrm>
          <a:prstGeom prst="rect">
            <a:avLst/>
          </a:prstGeom>
        </p:spPr>
      </p:pic>
    </p:spTree>
    <p:extLst>
      <p:ext uri="{BB962C8B-B14F-4D97-AF65-F5344CB8AC3E}">
        <p14:creationId xmlns:p14="http://schemas.microsoft.com/office/powerpoint/2010/main" val="116671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York City</a:t>
            </a:r>
            <a:endParaRPr lang="en-US" dirty="0"/>
          </a:p>
        </p:txBody>
      </p:sp>
      <p:sp>
        <p:nvSpPr>
          <p:cNvPr id="3" name="Content Placeholder 2"/>
          <p:cNvSpPr>
            <a:spLocks noGrp="1"/>
          </p:cNvSpPr>
          <p:nvPr>
            <p:ph sz="quarter" idx="13"/>
          </p:nvPr>
        </p:nvSpPr>
        <p:spPr>
          <a:xfrm>
            <a:off x="1142999" y="731520"/>
            <a:ext cx="7426193" cy="3474720"/>
          </a:xfrm>
        </p:spPr>
        <p:txBody>
          <a:bodyPr>
            <a:normAutofit fontScale="92500"/>
          </a:bodyPr>
          <a:lstStyle/>
          <a:p>
            <a:r>
              <a:rPr lang="en-US" dirty="0"/>
              <a:t>New York City, a.k.a. the Big Apple, is situated in northeastern U.S. </a:t>
            </a:r>
            <a:endParaRPr lang="en-US" dirty="0"/>
          </a:p>
          <a:p>
            <a:r>
              <a:rPr lang="en-US" dirty="0" smtClean="0"/>
              <a:t>It is </a:t>
            </a:r>
            <a:r>
              <a:rPr lang="en-US" dirty="0"/>
              <a:t>the financial capital of the </a:t>
            </a:r>
            <a:r>
              <a:rPr lang="en-US" dirty="0" smtClean="0"/>
              <a:t>country</a:t>
            </a:r>
          </a:p>
          <a:p>
            <a:r>
              <a:rPr lang="en-US" dirty="0" smtClean="0"/>
              <a:t>It </a:t>
            </a:r>
            <a:r>
              <a:rPr lang="en-US" dirty="0"/>
              <a:t>hosts many neighborhoods within its five boroughs - Manhattan, Brooklyn, the Bronx, Queens, and Staten Island - and each of these boroughs exhibits its own </a:t>
            </a:r>
            <a:r>
              <a:rPr lang="en-US" dirty="0" smtClean="0"/>
              <a:t>lifestyle</a:t>
            </a:r>
          </a:p>
          <a:p>
            <a:r>
              <a:rPr lang="en-US" dirty="0" smtClean="0"/>
              <a:t>New </a:t>
            </a:r>
            <a:r>
              <a:rPr lang="en-US" dirty="0"/>
              <a:t>York City is heavily populated and ethnically </a:t>
            </a:r>
            <a:r>
              <a:rPr lang="en-US" dirty="0" smtClean="0"/>
              <a:t>diverse</a:t>
            </a:r>
          </a:p>
          <a:p>
            <a:r>
              <a:rPr lang="en-US" dirty="0" smtClean="0"/>
              <a:t>It </a:t>
            </a:r>
            <a:r>
              <a:rPr lang="en-US" dirty="0"/>
              <a:t>is one of the most international cities in the country.</a:t>
            </a:r>
            <a:r>
              <a:rPr lang="en-US" dirty="0"/>
              <a:t> </a:t>
            </a:r>
          </a:p>
        </p:txBody>
      </p:sp>
    </p:spTree>
    <p:extLst>
      <p:ext uri="{BB962C8B-B14F-4D97-AF65-F5344CB8AC3E}">
        <p14:creationId xmlns:p14="http://schemas.microsoft.com/office/powerpoint/2010/main" val="928328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64" y="4787938"/>
            <a:ext cx="8510177" cy="1143000"/>
          </a:xfrm>
        </p:spPr>
        <p:txBody>
          <a:bodyPr/>
          <a:lstStyle/>
          <a:p>
            <a:pPr algn="ctr"/>
            <a:r>
              <a:rPr lang="en-US" sz="4000" dirty="0">
                <a:effectLst/>
              </a:rPr>
              <a:t>Principal Component Regression (PCR)</a:t>
            </a:r>
            <a:r>
              <a:rPr lang="en-US" sz="4000" dirty="0">
                <a:effectLst/>
              </a:rPr>
              <a:t> </a:t>
            </a:r>
            <a:endParaRPr lang="en-US" sz="4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2199" y="380365"/>
            <a:ext cx="3744654" cy="743778"/>
          </a:xfrm>
          <a:prstGeom prst="rect">
            <a:avLst/>
          </a:prstGeom>
        </p:spPr>
      </p:pic>
      <p:pic>
        <p:nvPicPr>
          <p:cNvPr id="5" name="Content Placeholder 4"/>
          <p:cNvPicPr>
            <a:picLocks noGrp="1"/>
          </p:cNvPicPr>
          <p:nvPr>
            <p:ph sz="quarter" idx="13"/>
          </p:nvPr>
        </p:nvPicPr>
        <p:blipFill>
          <a:blip r:embed="rId3">
            <a:extLst>
              <a:ext uri="{28A0092B-C50C-407E-A947-70E740481C1C}">
                <a14:useLocalDpi xmlns:a14="http://schemas.microsoft.com/office/drawing/2010/main" val="0"/>
              </a:ext>
            </a:extLst>
          </a:blip>
          <a:srcRect l="14813" r="14813"/>
          <a:stretch>
            <a:fillRect/>
          </a:stretch>
        </p:blipFill>
        <p:spPr>
          <a:xfrm>
            <a:off x="912199" y="1124143"/>
            <a:ext cx="6400800" cy="3474720"/>
          </a:xfrm>
          <a:prstGeom prst="rect">
            <a:avLst/>
          </a:prstGeom>
        </p:spPr>
      </p:pic>
    </p:spTree>
    <p:extLst>
      <p:ext uri="{BB962C8B-B14F-4D97-AF65-F5344CB8AC3E}">
        <p14:creationId xmlns:p14="http://schemas.microsoft.com/office/powerpoint/2010/main" val="378998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Content Placeholder 2"/>
          <p:cNvSpPr>
            <a:spLocks noGrp="1"/>
          </p:cNvSpPr>
          <p:nvPr>
            <p:ph sz="quarter" idx="13"/>
          </p:nvPr>
        </p:nvSpPr>
        <p:spPr>
          <a:xfrm>
            <a:off x="423350" y="433483"/>
            <a:ext cx="8350219" cy="3940242"/>
          </a:xfrm>
        </p:spPr>
        <p:txBody>
          <a:bodyPr>
            <a:normAutofit lnSpcReduction="10000"/>
          </a:bodyPr>
          <a:lstStyle/>
          <a:p>
            <a:pPr lvl="0"/>
            <a:r>
              <a:rPr lang="en-US" dirty="0"/>
              <a:t>NYC neighborhoods may be segmented into five clusters.</a:t>
            </a:r>
          </a:p>
          <a:p>
            <a:pPr lvl="0"/>
            <a:r>
              <a:rPr lang="en-US" dirty="0"/>
              <a:t>Regression results, seems consistent and logical.</a:t>
            </a:r>
          </a:p>
          <a:p>
            <a:pPr lvl="0"/>
            <a:r>
              <a:rPr lang="en-US" dirty="0"/>
              <a:t>Neighborhoods with interesting restaurants may be more expensive to live in.</a:t>
            </a:r>
          </a:p>
          <a:p>
            <a:pPr lvl="0"/>
            <a:r>
              <a:rPr lang="en-US" dirty="0"/>
              <a:t>Despite the variables identified in this study, the real estate price can be hard to predict. </a:t>
            </a:r>
          </a:p>
          <a:p>
            <a:pPr lvl="0"/>
            <a:r>
              <a:rPr lang="en-US" dirty="0"/>
              <a:t>The machine learning techniques applied in this study may not accurately predict future housing prices in NYC.</a:t>
            </a:r>
          </a:p>
          <a:p>
            <a:r>
              <a:rPr lang="en-US" dirty="0"/>
              <a:t>Future studies may be needed to better understand the factors that would help explain housing prices in NYC. </a:t>
            </a:r>
            <a:endParaRPr lang="en-US" dirty="0"/>
          </a:p>
        </p:txBody>
      </p:sp>
    </p:spTree>
    <p:extLst>
      <p:ext uri="{BB962C8B-B14F-4D97-AF65-F5344CB8AC3E}">
        <p14:creationId xmlns:p14="http://schemas.microsoft.com/office/powerpoint/2010/main" val="3281803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a:xfrm>
            <a:off x="321161" y="731520"/>
            <a:ext cx="8248031" cy="3474720"/>
          </a:xfrm>
        </p:spPr>
        <p:txBody>
          <a:bodyPr>
            <a:normAutofit/>
          </a:bodyPr>
          <a:lstStyle/>
          <a:p>
            <a:r>
              <a:rPr lang="en-US" dirty="0"/>
              <a:t>Based on the analysis, neighborhoods with interesting restaurants seem to boost housing values the </a:t>
            </a:r>
            <a:r>
              <a:rPr lang="en-US" dirty="0" smtClean="0"/>
              <a:t>most</a:t>
            </a:r>
          </a:p>
          <a:p>
            <a:r>
              <a:rPr lang="en-US" dirty="0" smtClean="0"/>
              <a:t>There </a:t>
            </a:r>
            <a:r>
              <a:rPr lang="en-US" dirty="0"/>
              <a:t>may be a logical </a:t>
            </a:r>
            <a:r>
              <a:rPr lang="en-US" dirty="0" err="1"/>
              <a:t>endogeneity</a:t>
            </a:r>
            <a:r>
              <a:rPr lang="en-US" dirty="0"/>
              <a:t> in this observation though, as neighborhoods with a lot of eateries tend to be those with highly population density and it might simply be the housing demands that drive up the living </a:t>
            </a:r>
            <a:r>
              <a:rPr lang="en-US" dirty="0" smtClean="0"/>
              <a:t>prices</a:t>
            </a:r>
          </a:p>
          <a:p>
            <a:r>
              <a:rPr lang="en-US" dirty="0" smtClean="0"/>
              <a:t>To </a:t>
            </a:r>
            <a:r>
              <a:rPr lang="en-US" dirty="0"/>
              <a:t>make a more accurate conclusion about how features of neighborhoods may impact housing prices, future studies are needed to explore additional </a:t>
            </a:r>
            <a:r>
              <a:rPr lang="en-US" dirty="0" smtClean="0"/>
              <a:t>variables</a:t>
            </a:r>
            <a:endParaRPr lang="en-US" dirty="0"/>
          </a:p>
        </p:txBody>
      </p:sp>
    </p:spTree>
    <p:extLst>
      <p:ext uri="{BB962C8B-B14F-4D97-AF65-F5344CB8AC3E}">
        <p14:creationId xmlns:p14="http://schemas.microsoft.com/office/powerpoint/2010/main" val="90272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sz="quarter" idx="13"/>
          </p:nvPr>
        </p:nvSpPr>
        <p:spPr>
          <a:xfrm>
            <a:off x="613127" y="731520"/>
            <a:ext cx="7999859" cy="3474720"/>
          </a:xfrm>
        </p:spPr>
        <p:txBody>
          <a:bodyPr>
            <a:noAutofit/>
          </a:bodyPr>
          <a:lstStyle/>
          <a:p>
            <a:r>
              <a:rPr lang="en-US" sz="1800" dirty="0"/>
              <a:t>New York City boosts tremendous business opportunities, and is a global hub of business and </a:t>
            </a:r>
            <a:r>
              <a:rPr lang="en-US" sz="1800" dirty="0" smtClean="0"/>
              <a:t>commerce</a:t>
            </a:r>
          </a:p>
          <a:p>
            <a:r>
              <a:rPr lang="en-US" sz="1800" dirty="0" smtClean="0"/>
              <a:t>Much </a:t>
            </a:r>
            <a:r>
              <a:rPr lang="en-US" sz="1800" dirty="0"/>
              <a:t>of New York's business success is due to the real estate market </a:t>
            </a:r>
            <a:endParaRPr lang="en-US" sz="1800" dirty="0" smtClean="0"/>
          </a:p>
          <a:p>
            <a:r>
              <a:rPr lang="en-US" sz="1800" dirty="0" smtClean="0"/>
              <a:t>The </a:t>
            </a:r>
            <a:r>
              <a:rPr lang="en-US" sz="1800" dirty="0"/>
              <a:t>highly competitive business market in New York City has driven up its cost of </a:t>
            </a:r>
            <a:r>
              <a:rPr lang="en-US" sz="1800" dirty="0" smtClean="0"/>
              <a:t>living</a:t>
            </a:r>
          </a:p>
          <a:p>
            <a:r>
              <a:rPr lang="en-US" sz="1800" dirty="0"/>
              <a:t>N</a:t>
            </a:r>
            <a:r>
              <a:rPr lang="en-US" sz="1800" dirty="0" smtClean="0"/>
              <a:t>ew </a:t>
            </a:r>
            <a:r>
              <a:rPr lang="en-US" sz="1800" dirty="0"/>
              <a:t>comers who wish to move into the city need to carefully analyze the costs and benefits associated with living in New York before making a serious financial </a:t>
            </a:r>
            <a:r>
              <a:rPr lang="en-US" sz="1800" dirty="0" smtClean="0"/>
              <a:t>commitment</a:t>
            </a:r>
          </a:p>
          <a:p>
            <a:r>
              <a:rPr lang="en-US" sz="1800" dirty="0" smtClean="0"/>
              <a:t> </a:t>
            </a:r>
            <a:r>
              <a:rPr lang="en-US" sz="1800" dirty="0"/>
              <a:t>Particularly, people who are interested in moving to New York City should understand the culturally diverse neighborhoods and their identifying characteristics, as well as the housing prices in each </a:t>
            </a:r>
            <a:r>
              <a:rPr lang="en-US" sz="1800" dirty="0" smtClean="0"/>
              <a:t>neighborhood</a:t>
            </a:r>
            <a:endParaRPr lang="en-US" sz="1800" dirty="0"/>
          </a:p>
        </p:txBody>
      </p:sp>
    </p:spTree>
    <p:extLst>
      <p:ext uri="{BB962C8B-B14F-4D97-AF65-F5344CB8AC3E}">
        <p14:creationId xmlns:p14="http://schemas.microsoft.com/office/powerpoint/2010/main" val="280260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sz="quarter" idx="13"/>
          </p:nvPr>
        </p:nvSpPr>
        <p:spPr>
          <a:xfrm>
            <a:off x="569333" y="731520"/>
            <a:ext cx="7853877" cy="3474720"/>
          </a:xfrm>
        </p:spPr>
        <p:txBody>
          <a:bodyPr>
            <a:normAutofit/>
          </a:bodyPr>
          <a:lstStyle/>
          <a:p>
            <a:pPr lvl="0"/>
            <a:r>
              <a:rPr lang="en-US" dirty="0"/>
              <a:t>How could we cluster neighborhoods in New York City using surrounding venues?</a:t>
            </a:r>
          </a:p>
          <a:p>
            <a:pPr lvl="0"/>
            <a:r>
              <a:rPr lang="en-US" dirty="0"/>
              <a:t>Is there a relationship between the characterized clusters and housing prices in New York City?</a:t>
            </a:r>
          </a:p>
          <a:p>
            <a:pPr lvl="0"/>
            <a:r>
              <a:rPr lang="en-US" dirty="0"/>
              <a:t>Is there a relationship between the surrounding venues and housing prices in New York City? If yes, which aspects of the venues are most likely to influence housing prices, and whether we can use venues to predict housing prices in NYC</a:t>
            </a:r>
            <a:r>
              <a:rPr lang="en-US" dirty="0" smtClean="0"/>
              <a:t>?</a:t>
            </a:r>
            <a:endParaRPr lang="en-US" dirty="0"/>
          </a:p>
        </p:txBody>
      </p:sp>
    </p:spTree>
    <p:extLst>
      <p:ext uri="{BB962C8B-B14F-4D97-AF65-F5344CB8AC3E}">
        <p14:creationId xmlns:p14="http://schemas.microsoft.com/office/powerpoint/2010/main" val="345342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sz="quarter" idx="13"/>
          </p:nvPr>
        </p:nvSpPr>
        <p:spPr/>
        <p:txBody>
          <a:bodyPr/>
          <a:lstStyle/>
          <a:p>
            <a:r>
              <a:rPr lang="en-US" dirty="0"/>
              <a:t>The objective of this study is to understand how neighborhood venues may impact housing prices in New York </a:t>
            </a:r>
            <a:r>
              <a:rPr lang="en-US" dirty="0" smtClean="0"/>
              <a:t>City</a:t>
            </a:r>
          </a:p>
          <a:p>
            <a:r>
              <a:rPr lang="en-US" dirty="0" smtClean="0"/>
              <a:t>Real </a:t>
            </a:r>
            <a:r>
              <a:rPr lang="en-US" dirty="0"/>
              <a:t>estate professional may be interested in our </a:t>
            </a:r>
            <a:r>
              <a:rPr lang="en-US" dirty="0" smtClean="0"/>
              <a:t>findings</a:t>
            </a:r>
          </a:p>
          <a:p>
            <a:r>
              <a:rPr lang="en-US" dirty="0" smtClean="0"/>
              <a:t>People </a:t>
            </a:r>
            <a:r>
              <a:rPr lang="en-US" dirty="0"/>
              <a:t>who plan to move to New York would find the findings useful </a:t>
            </a:r>
            <a:r>
              <a:rPr lang="en-US" dirty="0" smtClean="0"/>
              <a:t>too</a:t>
            </a:r>
          </a:p>
          <a:p>
            <a:r>
              <a:rPr lang="en-US" dirty="0" smtClean="0"/>
              <a:t>The </a:t>
            </a:r>
            <a:r>
              <a:rPr lang="en-US" dirty="0"/>
              <a:t>study would also interest anyone who is taking the data science </a:t>
            </a:r>
            <a:r>
              <a:rPr lang="en-US" dirty="0" smtClean="0"/>
              <a:t>course </a:t>
            </a:r>
            <a:endParaRPr lang="en-US" dirty="0"/>
          </a:p>
        </p:txBody>
      </p:sp>
    </p:spTree>
    <p:extLst>
      <p:ext uri="{BB962C8B-B14F-4D97-AF65-F5344CB8AC3E}">
        <p14:creationId xmlns:p14="http://schemas.microsoft.com/office/powerpoint/2010/main" val="112525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 1</a:t>
            </a:r>
            <a:endParaRPr lang="en-US" dirty="0"/>
          </a:p>
        </p:txBody>
      </p:sp>
      <p:sp>
        <p:nvSpPr>
          <p:cNvPr id="3" name="Content Placeholder 2"/>
          <p:cNvSpPr>
            <a:spLocks noGrp="1"/>
          </p:cNvSpPr>
          <p:nvPr>
            <p:ph sz="quarter" idx="13"/>
          </p:nvPr>
        </p:nvSpPr>
        <p:spPr/>
        <p:txBody>
          <a:bodyPr/>
          <a:lstStyle/>
          <a:p>
            <a:r>
              <a:rPr lang="en-US" dirty="0"/>
              <a:t>Coordinates data for each borough and neighborhood from </a:t>
            </a:r>
            <a:r>
              <a:rPr lang="en-US" dirty="0" err="1"/>
              <a:t>Geocoder</a:t>
            </a:r>
            <a:r>
              <a:rPr lang="en-US" dirty="0"/>
              <a:t> (</a:t>
            </a:r>
            <a:r>
              <a:rPr lang="en-US" dirty="0">
                <a:hlinkClick r:id="rId2"/>
              </a:rPr>
              <a:t>https://geocoder.readthedocs.io/index.html</a:t>
            </a:r>
            <a:r>
              <a:rPr lang="en-US" dirty="0"/>
              <a:t>) - coordinates data will allow us to locate venues on </a:t>
            </a:r>
            <a:r>
              <a:rPr lang="en-US" dirty="0" err="1"/>
              <a:t>FourSquare</a:t>
            </a:r>
            <a:r>
              <a:rPr lang="en-US" dirty="0"/>
              <a:t> API and map the neighborhood segments on a map</a:t>
            </a:r>
            <a:r>
              <a:rPr lang="en-US" dirty="0"/>
              <a:t> </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088982" y="2631162"/>
            <a:ext cx="3721099" cy="1741006"/>
          </a:xfrm>
          <a:prstGeom prst="rect">
            <a:avLst/>
          </a:prstGeom>
        </p:spPr>
      </p:pic>
    </p:spTree>
    <p:extLst>
      <p:ext uri="{BB962C8B-B14F-4D97-AF65-F5344CB8AC3E}">
        <p14:creationId xmlns:p14="http://schemas.microsoft.com/office/powerpoint/2010/main" val="58284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 </a:t>
            </a:r>
            <a:r>
              <a:rPr lang="en-US" dirty="0" smtClean="0"/>
              <a:t>2</a:t>
            </a:r>
            <a:endParaRPr lang="en-US" dirty="0"/>
          </a:p>
        </p:txBody>
      </p:sp>
      <p:sp>
        <p:nvSpPr>
          <p:cNvPr id="3" name="Content Placeholder 2"/>
          <p:cNvSpPr>
            <a:spLocks noGrp="1"/>
          </p:cNvSpPr>
          <p:nvPr>
            <p:ph sz="quarter" idx="13"/>
          </p:nvPr>
        </p:nvSpPr>
        <p:spPr>
          <a:xfrm>
            <a:off x="540137" y="337341"/>
            <a:ext cx="8029056" cy="3474720"/>
          </a:xfrm>
        </p:spPr>
        <p:txBody>
          <a:bodyPr/>
          <a:lstStyle/>
          <a:p>
            <a:r>
              <a:rPr lang="en-US" dirty="0"/>
              <a:t>Venues in each neighborhood from </a:t>
            </a:r>
            <a:r>
              <a:rPr lang="en-US" dirty="0" err="1"/>
              <a:t>FourSquare</a:t>
            </a:r>
            <a:r>
              <a:rPr lang="en-US" dirty="0"/>
              <a:t> API - venue data from </a:t>
            </a:r>
            <a:r>
              <a:rPr lang="en-US" dirty="0" err="1"/>
              <a:t>FourSquare</a:t>
            </a:r>
            <a:r>
              <a:rPr lang="en-US" dirty="0"/>
              <a:t> can be used to explore and segment neighborhoods in </a:t>
            </a:r>
            <a:r>
              <a:rPr lang="en-US" dirty="0" smtClean="0"/>
              <a:t>NYC</a:t>
            </a:r>
          </a:p>
          <a:p>
            <a:r>
              <a:rPr lang="en-US" dirty="0" smtClean="0"/>
              <a:t>For </a:t>
            </a:r>
            <a:r>
              <a:rPr lang="en-US" dirty="0"/>
              <a:t>example, </a:t>
            </a:r>
            <a:r>
              <a:rPr lang="en-US" dirty="0" err="1"/>
              <a:t>FourSquare</a:t>
            </a:r>
            <a:r>
              <a:rPr lang="en-US" dirty="0"/>
              <a:t> APIs offer rich location-based experiences and enable access to places data in real time and venue-related tips, tastes, photos &amp; attributes from the Foursquare </a:t>
            </a:r>
            <a:r>
              <a:rPr lang="en-US" dirty="0" smtClean="0"/>
              <a:t>community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63091" y="2833416"/>
            <a:ext cx="5659496" cy="1538752"/>
          </a:xfrm>
          <a:prstGeom prst="rect">
            <a:avLst/>
          </a:prstGeom>
        </p:spPr>
      </p:pic>
    </p:spTree>
    <p:extLst>
      <p:ext uri="{BB962C8B-B14F-4D97-AF65-F5344CB8AC3E}">
        <p14:creationId xmlns:p14="http://schemas.microsoft.com/office/powerpoint/2010/main" val="226730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 </a:t>
            </a:r>
            <a:r>
              <a:rPr lang="en-US" dirty="0" smtClean="0"/>
              <a:t>3</a:t>
            </a:r>
            <a:endParaRPr lang="en-US" dirty="0"/>
          </a:p>
        </p:txBody>
      </p:sp>
      <p:sp>
        <p:nvSpPr>
          <p:cNvPr id="3" name="Content Placeholder 2"/>
          <p:cNvSpPr>
            <a:spLocks noGrp="1"/>
          </p:cNvSpPr>
          <p:nvPr>
            <p:ph sz="quarter" idx="13"/>
          </p:nvPr>
        </p:nvSpPr>
        <p:spPr>
          <a:xfrm>
            <a:off x="510941" y="176748"/>
            <a:ext cx="8175038" cy="3474720"/>
          </a:xfrm>
        </p:spPr>
        <p:txBody>
          <a:bodyPr>
            <a:normAutofit/>
          </a:bodyPr>
          <a:lstStyle/>
          <a:p>
            <a:r>
              <a:rPr lang="en-US" dirty="0"/>
              <a:t>Average NYC condo prices by neighborhoods from CITYREALTY (</a:t>
            </a:r>
            <a:r>
              <a:rPr lang="en-US" dirty="0">
                <a:hlinkClick r:id="rId2"/>
              </a:rPr>
              <a:t>https://en.wikipedia.org/wiki/New_York_City#Population_density</a:t>
            </a:r>
            <a:r>
              <a:rPr lang="en-US" dirty="0"/>
              <a:t>) - data retrieved from </a:t>
            </a:r>
            <a:r>
              <a:rPr lang="en-US" dirty="0" err="1"/>
              <a:t>CityRealty</a:t>
            </a:r>
            <a:r>
              <a:rPr lang="en-US" dirty="0"/>
              <a:t> lists average prices for different types of condos (ranging from studio to 3-bedroom) aggregated by neighborhoods in </a:t>
            </a:r>
            <a:r>
              <a:rPr lang="en-US" dirty="0" smtClean="0"/>
              <a:t>NYC</a:t>
            </a:r>
          </a:p>
          <a:p>
            <a:r>
              <a:rPr lang="en-US" dirty="0" smtClean="0"/>
              <a:t>This </a:t>
            </a:r>
            <a:r>
              <a:rPr lang="en-US" dirty="0"/>
              <a:t>project will use the average price of 2-bedroom condos, which is a common type selected by an average family</a:t>
            </a:r>
            <a:r>
              <a:rPr lang="en-US" dirty="0"/>
              <a:t> </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0" y="3428999"/>
            <a:ext cx="2547620" cy="1529715"/>
          </a:xfrm>
          <a:prstGeom prst="rect">
            <a:avLst/>
          </a:prstGeom>
        </p:spPr>
      </p:pic>
    </p:spTree>
    <p:extLst>
      <p:ext uri="{BB962C8B-B14F-4D97-AF65-F5344CB8AC3E}">
        <p14:creationId xmlns:p14="http://schemas.microsoft.com/office/powerpoint/2010/main" val="376003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sz="quarter" idx="13"/>
          </p:nvPr>
        </p:nvSpPr>
        <p:spPr>
          <a:xfrm>
            <a:off x="1143000" y="731520"/>
            <a:ext cx="7162800" cy="3474720"/>
          </a:xfrm>
        </p:spPr>
        <p:txBody>
          <a:bodyPr/>
          <a:lstStyle/>
          <a:p>
            <a:pPr lvl="0"/>
            <a:r>
              <a:rPr lang="en-US" dirty="0"/>
              <a:t>For each neighborhood, call </a:t>
            </a:r>
            <a:r>
              <a:rPr lang="en-US" dirty="0" err="1"/>
              <a:t>Geocoder</a:t>
            </a:r>
            <a:r>
              <a:rPr lang="en-US" dirty="0"/>
              <a:t> Python to get its coordinate.</a:t>
            </a:r>
          </a:p>
          <a:p>
            <a:pPr lvl="0"/>
            <a:r>
              <a:rPr lang="en-US" dirty="0"/>
              <a:t>Based on each neighborhood's coordinate, call </a:t>
            </a:r>
            <a:r>
              <a:rPr lang="en-US" dirty="0" err="1"/>
              <a:t>FourSquare</a:t>
            </a:r>
            <a:r>
              <a:rPr lang="en-US" dirty="0"/>
              <a:t> API to get the surrounding venues.</a:t>
            </a:r>
          </a:p>
          <a:p>
            <a:r>
              <a:rPr lang="en-US" dirty="0"/>
              <a:t>We will scrap the average price of 2-bedroom condos for each neighborhood from the </a:t>
            </a:r>
            <a:r>
              <a:rPr lang="en-US" dirty="0" err="1"/>
              <a:t>CityRealty</a:t>
            </a:r>
            <a:r>
              <a:rPr lang="en-US" dirty="0"/>
              <a:t> website</a:t>
            </a:r>
            <a:r>
              <a:rPr lang="en-US" dirty="0"/>
              <a:t> </a:t>
            </a:r>
          </a:p>
        </p:txBody>
      </p:sp>
    </p:spTree>
    <p:extLst>
      <p:ext uri="{BB962C8B-B14F-4D97-AF65-F5344CB8AC3E}">
        <p14:creationId xmlns:p14="http://schemas.microsoft.com/office/powerpoint/2010/main" val="1529423106"/>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28</TotalTime>
  <Words>836</Words>
  <Application>Microsoft Macintosh PowerPoint</Application>
  <PresentationFormat>On-screen Show (4:3)</PresentationFormat>
  <Paragraphs>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Slipstream</vt:lpstr>
      <vt:lpstr>Exploring New York City and its Housing Prices </vt:lpstr>
      <vt:lpstr>New York City</vt:lpstr>
      <vt:lpstr>Business Problem</vt:lpstr>
      <vt:lpstr>Research Questions</vt:lpstr>
      <vt:lpstr>Target Audience</vt:lpstr>
      <vt:lpstr>Data Description – 1</vt:lpstr>
      <vt:lpstr>Data Description – 2</vt:lpstr>
      <vt:lpstr>Data Description – 3</vt:lpstr>
      <vt:lpstr>Data Collection</vt:lpstr>
      <vt:lpstr>Methodology</vt:lpstr>
      <vt:lpstr>New York City Geographical Coordinates Data </vt:lpstr>
      <vt:lpstr>Average 2-bedroom Condo Price Data</vt:lpstr>
      <vt:lpstr>FourSquare APIs Data </vt:lpstr>
      <vt:lpstr>FourSquare Data - Continued</vt:lpstr>
      <vt:lpstr>Cluster Results</vt:lpstr>
      <vt:lpstr>Cluster Results - Continued</vt:lpstr>
      <vt:lpstr>Cluster Visualization</vt:lpstr>
      <vt:lpstr>Linear Regression – Clusters as the IV</vt:lpstr>
      <vt:lpstr>Linear Regression – Venue Types as the IV</vt:lpstr>
      <vt:lpstr>Principal Component Regression (PCR) </vt:lpstr>
      <vt:lpstr>Discussions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New York City and its Housing Prices </dc:title>
  <dc:creator>Rui Huang</dc:creator>
  <cp:lastModifiedBy>Rui Huang</cp:lastModifiedBy>
  <cp:revision>15</cp:revision>
  <dcterms:created xsi:type="dcterms:W3CDTF">2019-03-27T18:07:47Z</dcterms:created>
  <dcterms:modified xsi:type="dcterms:W3CDTF">2019-03-27T18:36:17Z</dcterms:modified>
</cp:coreProperties>
</file>