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59" r:id="rId9"/>
    <p:sldId id="260" r:id="rId10"/>
    <p:sldId id="273" r:id="rId11"/>
    <p:sldId id="274" r:id="rId12"/>
    <p:sldId id="276" r:id="rId13"/>
    <p:sldId id="277" r:id="rId14"/>
    <p:sldId id="278" r:id="rId15"/>
    <p:sldId id="275" r:id="rId16"/>
    <p:sldId id="263" r:id="rId17"/>
    <p:sldId id="280" r:id="rId18"/>
    <p:sldId id="279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4C3A1-6B21-4FD5-BF4B-478947E84280}" type="datetimeFigureOut">
              <a:rPr lang="fr-FR" smtClean="0"/>
              <a:pPr/>
              <a:t>23/11/2014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D5A34-A85A-47D6-9A3D-55A317F221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>
            <a:normAutofit/>
          </a:bodyPr>
          <a:lstStyle/>
          <a:p>
            <a:r>
              <a:rPr lang="fr-FR" sz="8800" u="sng" dirty="0" smtClean="0"/>
              <a:t>LES SITES WEB !</a:t>
            </a:r>
            <a:endParaRPr lang="fr-FR" sz="8800" u="sng" dirty="0"/>
          </a:p>
        </p:txBody>
      </p:sp>
      <p:pic>
        <p:nvPicPr>
          <p:cNvPr id="4" name="Image 3" descr="site-web-cre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2908"/>
            <a:ext cx="8429684" cy="5777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00100" y="428604"/>
            <a:ext cx="571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Et sans oublié l’</a:t>
            </a:r>
            <a:r>
              <a:rPr lang="fr-FR" sz="2800" b="1" dirty="0" err="1" smtClean="0"/>
              <a:t>intéret</a:t>
            </a:r>
            <a:r>
              <a:rPr lang="fr-FR" sz="2800" b="1" dirty="0" smtClean="0"/>
              <a:t> économique ! </a:t>
            </a:r>
            <a:endParaRPr lang="fr-FR" sz="2800" b="1" dirty="0"/>
          </a:p>
        </p:txBody>
      </p:sp>
      <p:pic>
        <p:nvPicPr>
          <p:cNvPr id="5" name="Image 4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8215370" cy="5201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creensh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500042"/>
            <a:ext cx="7215238" cy="418079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57224" y="5429264"/>
            <a:ext cx="617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Les dépenses mondiales de la publicité en ligne augmentent … </a:t>
            </a:r>
          </a:p>
          <a:p>
            <a:r>
              <a:rPr lang="fr-FR" b="1" dirty="0" smtClean="0"/>
              <a:t>			Mais pourquoi ? 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sh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1" y="1142984"/>
            <a:ext cx="8482537" cy="492922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14414" y="571480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 cause des recettes qu’elle génère !  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2844" y="114298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ET en plus, ce secteur est en perpétuel évolution et expansion ! </a:t>
            </a:r>
            <a:endParaRPr lang="fr-FR" sz="2400" b="1" dirty="0"/>
          </a:p>
        </p:txBody>
      </p:sp>
      <p:pic>
        <p:nvPicPr>
          <p:cNvPr id="3" name="Image 2" descr="Screenshot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85926"/>
            <a:ext cx="7890442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5720" y="714356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Les sites web sont donc bénéfiques et présentes de bonnes </a:t>
            </a:r>
            <a:r>
              <a:rPr lang="fr-FR" b="1" dirty="0" err="1" smtClean="0"/>
              <a:t>opportunitées</a:t>
            </a:r>
            <a:r>
              <a:rPr lang="fr-FR" b="1" dirty="0" smtClean="0"/>
              <a:t> de travail en perspective, mais comment devenir un créateur web certifié ? 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85720" y="1785926"/>
            <a:ext cx="8858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 fin de devenir développeurs web, plusieurs parcours ou choix de formation s'offre a nous, Soit des études en</a:t>
            </a:r>
            <a:r>
              <a:rPr lang="fr-FR" sz="3200" dirty="0" smtClean="0"/>
              <a:t>:</a:t>
            </a:r>
          </a:p>
          <a:p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-</a:t>
            </a:r>
            <a:r>
              <a:rPr lang="fr-FR" sz="3200" b="1" dirty="0" smtClean="0"/>
              <a:t>DUT</a:t>
            </a:r>
            <a:r>
              <a:rPr lang="fr-FR" sz="3200" dirty="0" smtClean="0"/>
              <a:t> (Diplôme universitaire de technologie), 2 ans</a:t>
            </a:r>
            <a:br>
              <a:rPr lang="fr-FR" sz="3200" dirty="0" smtClean="0"/>
            </a:br>
            <a:r>
              <a:rPr lang="fr-FR" sz="3200" dirty="0" smtClean="0"/>
              <a:t>-</a:t>
            </a:r>
            <a:r>
              <a:rPr lang="fr-FR" sz="3200" b="1" dirty="0" smtClean="0"/>
              <a:t>IUT</a:t>
            </a:r>
            <a:r>
              <a:rPr lang="fr-FR" sz="3200" dirty="0" smtClean="0"/>
              <a:t>( institut universitaire de technologie) , 2 ans</a:t>
            </a:r>
            <a:br>
              <a:rPr lang="fr-FR" sz="3200" dirty="0" smtClean="0"/>
            </a:br>
            <a:r>
              <a:rPr lang="fr-FR" sz="3200" dirty="0" smtClean="0"/>
              <a:t>-</a:t>
            </a:r>
            <a:r>
              <a:rPr lang="fr-FR" sz="3200" b="1" dirty="0" smtClean="0"/>
              <a:t>BTS</a:t>
            </a:r>
            <a:r>
              <a:rPr lang="fr-FR" sz="3200" dirty="0" smtClean="0"/>
              <a:t> (brevet de technicien supérieur), 2 ans</a:t>
            </a:r>
            <a:br>
              <a:rPr lang="fr-FR" sz="3200" dirty="0" smtClean="0"/>
            </a:br>
            <a:r>
              <a:rPr lang="fr-FR" sz="3200" dirty="0" smtClean="0"/>
              <a:t>ou bien une </a:t>
            </a:r>
            <a:r>
              <a:rPr lang="fr-FR" sz="3200" b="1" dirty="0" smtClean="0"/>
              <a:t>Licence professionnelle </a:t>
            </a:r>
            <a:r>
              <a:rPr lang="fr-FR" sz="3200" dirty="0" smtClean="0"/>
              <a:t>disponible a L’UPMC en 3 ans 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00108"/>
            <a:ext cx="8358214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ech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428604"/>
            <a:ext cx="6143668" cy="6143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42860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Plan de formation </a:t>
            </a:r>
            <a:r>
              <a:rPr lang="fr-FR" sz="3200" dirty="0" err="1" smtClean="0"/>
              <a:t>A</a:t>
            </a:r>
            <a:r>
              <a:rPr lang="fr-FR" sz="3200" dirty="0" err="1" smtClean="0"/>
              <a:t>chraf</a:t>
            </a:r>
            <a:r>
              <a:rPr lang="fr-FR" sz="3200" dirty="0" smtClean="0"/>
              <a:t> : </a:t>
            </a:r>
          </a:p>
          <a:p>
            <a:endParaRPr lang="fr-FR" sz="3200" dirty="0" smtClean="0"/>
          </a:p>
          <a:p>
            <a:r>
              <a:rPr lang="fr-FR" sz="3200" dirty="0" smtClean="0"/>
              <a:t>A / </a:t>
            </a:r>
            <a:r>
              <a:rPr lang="fr-FR" sz="3200" b="1" dirty="0" smtClean="0"/>
              <a:t>Licence informatique </a:t>
            </a:r>
            <a:r>
              <a:rPr lang="fr-FR" sz="3200" dirty="0" smtClean="0"/>
              <a:t>dans le domaine de la sécurité informatique puis un </a:t>
            </a:r>
            <a:r>
              <a:rPr lang="fr-FR" sz="3200" b="1" dirty="0" smtClean="0"/>
              <a:t>master.</a:t>
            </a:r>
            <a:endParaRPr lang="fr-FR" sz="3200" dirty="0" smtClean="0"/>
          </a:p>
          <a:p>
            <a:r>
              <a:rPr lang="fr-FR" sz="3200" dirty="0" smtClean="0"/>
              <a:t>B/ </a:t>
            </a:r>
            <a:r>
              <a:rPr lang="fr-FR" sz="3200" b="1" dirty="0" smtClean="0"/>
              <a:t>Licence webmaster</a:t>
            </a:r>
            <a:r>
              <a:rPr lang="fr-FR" sz="3200" dirty="0" smtClean="0"/>
              <a:t>( développement web ) puis un </a:t>
            </a:r>
            <a:r>
              <a:rPr lang="fr-FR" sz="3200" b="1" dirty="0" smtClean="0"/>
              <a:t>master spécialisé </a:t>
            </a:r>
            <a:r>
              <a:rPr lang="fr-FR" sz="3200" dirty="0" smtClean="0"/>
              <a:t>dans une autre fac si possible. 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214282" y="3857628"/>
            <a:ext cx="87068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Plan de formation Paul :</a:t>
            </a:r>
          </a:p>
          <a:p>
            <a:endParaRPr lang="fr-FR" sz="3200" dirty="0" smtClean="0"/>
          </a:p>
          <a:p>
            <a:r>
              <a:rPr lang="fr-FR" sz="3200" dirty="0" smtClean="0"/>
              <a:t>A/ </a:t>
            </a:r>
            <a:r>
              <a:rPr lang="fr-FR" sz="3200" b="1" dirty="0" smtClean="0"/>
              <a:t>licence </a:t>
            </a:r>
            <a:r>
              <a:rPr lang="fr-FR" sz="3200" b="1" dirty="0" smtClean="0"/>
              <a:t>mono-disciplinaire </a:t>
            </a:r>
            <a:r>
              <a:rPr lang="fr-FR" sz="3200" b="1" dirty="0" smtClean="0"/>
              <a:t>en </a:t>
            </a:r>
            <a:r>
              <a:rPr lang="fr-FR" sz="3200" b="1" dirty="0" smtClean="0"/>
              <a:t>mathématiques. </a:t>
            </a:r>
          </a:p>
          <a:p>
            <a:r>
              <a:rPr lang="fr-FR" sz="3200" dirty="0" smtClean="0"/>
              <a:t>B/ </a:t>
            </a:r>
            <a:r>
              <a:rPr lang="fr-FR" sz="3200" b="1" dirty="0" smtClean="0"/>
              <a:t>licence </a:t>
            </a:r>
            <a:r>
              <a:rPr lang="fr-FR" sz="3200" b="1" dirty="0" smtClean="0"/>
              <a:t>bi-disciplinaire maths-</a:t>
            </a:r>
            <a:r>
              <a:rPr lang="fr-FR" sz="3200" b="1" dirty="0" err="1" smtClean="0"/>
              <a:t>éléctronique</a:t>
            </a:r>
            <a:r>
              <a:rPr lang="fr-FR" sz="3200" b="1" dirty="0" smtClean="0"/>
              <a:t>.</a:t>
            </a:r>
            <a:endParaRPr lang="fr-FR" sz="3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214290"/>
            <a:ext cx="89297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smtClean="0"/>
              <a:t>             </a:t>
            </a:r>
            <a:r>
              <a:rPr lang="fr-FR" sz="9600" u="sng" dirty="0" smtClean="0"/>
              <a:t>FIN</a:t>
            </a:r>
            <a:r>
              <a:rPr lang="fr-FR" sz="9600" dirty="0" smtClean="0"/>
              <a:t>.</a:t>
            </a:r>
          </a:p>
          <a:p>
            <a:r>
              <a:rPr lang="fr-FR" sz="5400" dirty="0" smtClean="0"/>
              <a:t>Merci pour votre attention </a:t>
            </a:r>
            <a:r>
              <a:rPr lang="fr-FR" sz="5400" dirty="0" smtClean="0">
                <a:sym typeface="Wingdings" pitchFamily="2" charset="2"/>
              </a:rPr>
              <a:t> </a:t>
            </a:r>
            <a:endParaRPr lang="fr-FR" sz="5400" dirty="0"/>
          </a:p>
        </p:txBody>
      </p:sp>
      <p:pic>
        <p:nvPicPr>
          <p:cNvPr id="3" name="Image 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786058"/>
            <a:ext cx="6286544" cy="3868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00100" y="2357430"/>
            <a:ext cx="8006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Qu’est ce que c’est ? 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8596" y="2000240"/>
            <a:ext cx="8143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Un site web peut être défini comme étant un ensemble de pages web reliées entre elles par des liens hypertextes, accessibles au travers du réseau Internet à l’aide d’une adresse web (</a:t>
            </a:r>
            <a:r>
              <a:rPr lang="fr-FR" sz="3200" b="1" u="sng" dirty="0" smtClean="0"/>
              <a:t>url</a:t>
            </a:r>
            <a:r>
              <a:rPr lang="fr-FR" sz="3200" b="1" dirty="0" smtClean="0"/>
              <a:t>) à partir d’un même nom de domaine.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500306"/>
            <a:ext cx="942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Un site web nécessite une préparation ! 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2910" y="1142984"/>
            <a:ext cx="792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1/  </a:t>
            </a:r>
            <a:r>
              <a:rPr lang="fr-FR" sz="2400" b="1" dirty="0" smtClean="0"/>
              <a:t>Lancement/Préparation</a:t>
            </a:r>
            <a:r>
              <a:rPr lang="fr-FR" sz="2400" dirty="0" smtClean="0"/>
              <a:t> : </a:t>
            </a:r>
            <a:r>
              <a:rPr lang="fr-FR" sz="2400" dirty="0" smtClean="0"/>
              <a:t>l'établissement </a:t>
            </a:r>
            <a:r>
              <a:rPr lang="fr-FR" sz="2400" dirty="0" smtClean="0"/>
              <a:t>d'un cahier des charges.</a:t>
            </a:r>
          </a:p>
          <a:p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2/ </a:t>
            </a:r>
            <a:r>
              <a:rPr lang="fr-FR" sz="2400" b="1" dirty="0" smtClean="0"/>
              <a:t> Conception </a:t>
            </a:r>
            <a:r>
              <a:rPr lang="fr-FR" sz="2400" dirty="0" smtClean="0"/>
              <a:t>: élaboration de la structure du contenu des pages </a:t>
            </a:r>
            <a:r>
              <a:rPr lang="fr-FR" sz="2400" dirty="0" smtClean="0"/>
              <a:t>web</a:t>
            </a:r>
            <a:r>
              <a:rPr lang="fr-FR" sz="2400" dirty="0" smtClean="0"/>
              <a:t>.</a:t>
            </a:r>
            <a:endParaRPr lang="fr-FR" sz="2400" dirty="0" smtClean="0"/>
          </a:p>
          <a:p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3/  </a:t>
            </a:r>
            <a:r>
              <a:rPr lang="fr-FR" sz="2400" b="1" dirty="0" smtClean="0"/>
              <a:t>réalisation</a:t>
            </a:r>
            <a:r>
              <a:rPr lang="fr-FR" sz="2400" dirty="0" smtClean="0"/>
              <a:t> : Programmer le bloc de </a:t>
            </a:r>
            <a:r>
              <a:rPr lang="fr-FR" sz="2400" dirty="0" smtClean="0"/>
              <a:t>code(insertion du texte, images </a:t>
            </a:r>
            <a:r>
              <a:rPr lang="fr-FR" sz="2400" dirty="0" err="1" smtClean="0"/>
              <a:t>etc</a:t>
            </a:r>
            <a:endParaRPr lang="fr-FR" sz="2400" dirty="0" smtClean="0"/>
          </a:p>
          <a:p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4/  </a:t>
            </a:r>
            <a:r>
              <a:rPr lang="fr-FR" sz="2400" b="1" dirty="0" smtClean="0"/>
              <a:t>production</a:t>
            </a:r>
            <a:r>
              <a:rPr lang="fr-FR" sz="2400" dirty="0" smtClean="0"/>
              <a:t> : le site est mis en ligne, devient accessible au public ciblé .</a:t>
            </a:r>
          </a:p>
          <a:p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5/  </a:t>
            </a:r>
            <a:r>
              <a:rPr lang="fr-FR" sz="2400" b="1" dirty="0" smtClean="0"/>
              <a:t>exploitation</a:t>
            </a:r>
            <a:r>
              <a:rPr lang="fr-FR" sz="2400" dirty="0" smtClean="0"/>
              <a:t> : phase de maintenance et de promotion du </a:t>
            </a:r>
            <a:r>
              <a:rPr lang="fr-FR" sz="2400" dirty="0" smtClean="0"/>
              <a:t>site.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2571744"/>
            <a:ext cx="8929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Quelle est l’</a:t>
            </a:r>
            <a:r>
              <a:rPr lang="fr-FR" sz="4400" dirty="0" err="1" smtClean="0"/>
              <a:t>intéret</a:t>
            </a:r>
            <a:r>
              <a:rPr lang="fr-FR" sz="4400" dirty="0" smtClean="0"/>
              <a:t> d’un site web  ? 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7158" y="714356"/>
            <a:ext cx="835824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-&gt; Moyen incontournable de publicité (chaque </a:t>
            </a:r>
            <a:r>
              <a:rPr lang="fr-FR" sz="3200" dirty="0" err="1" smtClean="0"/>
              <a:t>francais</a:t>
            </a:r>
            <a:r>
              <a:rPr lang="fr-FR" sz="3200" dirty="0" smtClean="0"/>
              <a:t> passe 4.8heure sur internet en moyenne par jour )</a:t>
            </a:r>
            <a:endParaRPr lang="fr-FR" sz="3200" dirty="0" smtClean="0"/>
          </a:p>
          <a:p>
            <a:r>
              <a:rPr lang="fr-FR" sz="3200" dirty="0" smtClean="0"/>
              <a:t>-&gt; 822 </a:t>
            </a:r>
            <a:r>
              <a:rPr lang="fr-FR" sz="3200" dirty="0" smtClean="0"/>
              <a:t>240 nouveaux sites Internet sont mis en ligne chaque jour </a:t>
            </a:r>
            <a:r>
              <a:rPr lang="fr-FR" sz="3200" dirty="0" smtClean="0"/>
              <a:t>!</a:t>
            </a:r>
          </a:p>
          <a:p>
            <a:endParaRPr lang="fr-FR" sz="3200" dirty="0" smtClean="0"/>
          </a:p>
          <a:p>
            <a:r>
              <a:rPr lang="fr-FR" sz="3200" dirty="0" smtClean="0"/>
              <a:t>De ce fait, un site web offre plusieurs possibilité, il peut rassembler par exemple les 5 media a lui seul </a:t>
            </a:r>
            <a:r>
              <a:rPr lang="fr-FR" sz="3200" dirty="0" smtClean="0"/>
              <a:t>! Donc une </a:t>
            </a:r>
            <a:r>
              <a:rPr lang="fr-FR" sz="3200" dirty="0" err="1" smtClean="0"/>
              <a:t>tres</a:t>
            </a:r>
            <a:r>
              <a:rPr lang="fr-FR" sz="3200" dirty="0" smtClean="0"/>
              <a:t> grande et large influence sur les lecteur ! </a:t>
            </a:r>
            <a:endParaRPr lang="fr-FR" sz="32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7158" y="2285992"/>
            <a:ext cx="8501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/>
              <a:t>Où peut-on la trouver ? </a:t>
            </a:r>
            <a:endParaRPr lang="fr-F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7158" y="71435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Une page web est une  ressource informatique accessible par </a:t>
            </a:r>
            <a:r>
              <a:rPr lang="fr-FR" sz="2400" u="sng" dirty="0" smtClean="0"/>
              <a:t>Internet</a:t>
            </a:r>
            <a:r>
              <a:rPr lang="fr-FR" sz="2400" u="sng" dirty="0" smtClean="0"/>
              <a:t>,</a:t>
            </a:r>
            <a:r>
              <a:rPr lang="fr-FR" sz="2400" dirty="0" smtClean="0"/>
              <a:t> </a:t>
            </a:r>
            <a:r>
              <a:rPr lang="fr-FR" sz="2400" dirty="0" smtClean="0"/>
              <a:t>lisible par un navigateur web (</a:t>
            </a:r>
            <a:r>
              <a:rPr lang="fr-FR" sz="2400" dirty="0" err="1" smtClean="0"/>
              <a:t>Firefox</a:t>
            </a:r>
            <a:r>
              <a:rPr lang="fr-FR" sz="2400" dirty="0" smtClean="0"/>
              <a:t>, Chrome, Internet Explorer…). </a:t>
            </a:r>
          </a:p>
        </p:txBody>
      </p:sp>
      <p:pic>
        <p:nvPicPr>
          <p:cNvPr id="3" name="Image 2" descr="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785926"/>
            <a:ext cx="6286544" cy="4708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304</Words>
  <PresentationFormat>Affichage à l'écran (4:3)</PresentationFormat>
  <Paragraphs>34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LES SITES WEB !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achraf</dc:creator>
  <cp:lastModifiedBy>achraf</cp:lastModifiedBy>
  <cp:revision>20</cp:revision>
  <dcterms:created xsi:type="dcterms:W3CDTF">2014-11-16T17:28:31Z</dcterms:created>
  <dcterms:modified xsi:type="dcterms:W3CDTF">2014-11-23T12:00:13Z</dcterms:modified>
</cp:coreProperties>
</file>