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3"/>
  </p:notesMasterIdLst>
  <p:sldIdLst>
    <p:sldId id="256" r:id="rId2"/>
    <p:sldId id="290" r:id="rId3"/>
    <p:sldId id="292" r:id="rId4"/>
    <p:sldId id="258" r:id="rId5"/>
    <p:sldId id="261" r:id="rId6"/>
    <p:sldId id="274" r:id="rId7"/>
    <p:sldId id="273" r:id="rId8"/>
    <p:sldId id="275" r:id="rId9"/>
    <p:sldId id="262" r:id="rId10"/>
    <p:sldId id="282" r:id="rId11"/>
    <p:sldId id="283" r:id="rId12"/>
  </p:sldIdLst>
  <p:sldSz cx="9144000" cy="6858000" type="screen4x3"/>
  <p:notesSz cx="6858000" cy="9144000"/>
  <p:embeddedFontLst>
    <p:embeddedFont>
      <p:font typeface="Bahnschrift" panose="020B0502040204020203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mbria Math" panose="02040503050406030204" pitchFamily="18" charset="0"/>
      <p:regular r:id="rId22"/>
    </p:embeddedFont>
    <p:embeddedFont>
      <p:font typeface="TH Sarabun New" panose="020B0500040200020003" pitchFamily="34" charset="-34"/>
      <p:regular r:id="rId23"/>
      <p:bold r:id="rId24"/>
      <p:italic r:id="rId25"/>
      <p:boldItalic r:id="rId26"/>
    </p:embeddedFont>
    <p:embeddedFont>
      <p:font typeface="Wingdings 2" panose="050201020105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50" d="100"/>
          <a:sy n="50" d="100"/>
        </p:scale>
        <p:origin x="1692" y="268"/>
      </p:cViewPr>
      <p:guideLst/>
    </p:cSldViewPr>
  </p:slideViewPr>
  <p:outlineViewPr>
    <p:cViewPr>
      <p:scale>
        <a:sx n="33" d="100"/>
        <a:sy n="33" d="100"/>
      </p:scale>
      <p:origin x="0" y="-63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75E22-D2DB-4E6E-8091-11EF1A1F8571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74D18-7941-4501-B8E3-8CC36A7C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74D18-7941-4501-B8E3-8CC36A7C4E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6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D224-F7E3-4A71-831F-67D960CF48FC}" type="datetime1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6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CB6F-9E0B-4EA9-B40A-4B97C0C4F096}" type="datetime1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2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ED90-6D46-4C72-B4A8-0ED4CF016E3D}" type="datetime1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A3D6-35AE-400F-8385-4E230E1127EC}" type="datetime1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401C-B418-4B4A-AF18-6A06F2E3A8EE}" type="datetime1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3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4503-BE62-42CF-A969-CD07F37FAC9A}" type="datetime1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CE6F-90DA-4ABA-ADE6-E2FFC738BF31}" type="datetime1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2A49-B664-4265-BB97-27066DE6796B}" type="datetime1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2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DAEB-125A-4891-8C31-2A1BFE19A856}" type="datetime1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6F2E29A-0DF3-40EA-AE1F-D64151636F61}" type="datetime1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AE9A24-460A-4CBA-A679-A0978DD1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F15B-7F76-4B55-9D25-8BF4C17250A1}" type="datetime1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7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749AAD-2EF7-4E73-B81C-840F0317EBEC}" type="datetime1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AE9A24-460A-4CBA-A679-A0978DD1E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14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789412" cy="3566160"/>
          </a:xfrm>
        </p:spPr>
        <p:txBody>
          <a:bodyPr>
            <a:normAutofit/>
          </a:bodyPr>
          <a:lstStyle/>
          <a:p>
            <a:b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Implementing a Recommendation Engine in Web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7737"/>
          </a:xfrm>
        </p:spPr>
        <p:txBody>
          <a:bodyPr>
            <a:noAutofit/>
          </a:bodyPr>
          <a:lstStyle/>
          <a:p>
            <a:r>
              <a:rPr lang="en-US" sz="21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Chaloemphon</a:t>
            </a:r>
            <a:r>
              <a:rPr lang="en-US" sz="2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1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Sirikayon</a:t>
            </a:r>
            <a:br>
              <a:rPr lang="en-US" sz="21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1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Dhurakij</a:t>
            </a:r>
            <a:r>
              <a:rPr lang="en-US" sz="2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Pundit University, Thailand</a:t>
            </a:r>
          </a:p>
          <a:p>
            <a:endParaRPr lang="en-US" sz="1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1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572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D157-B51C-46FA-A9E8-F8ECB9A7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2B14-5EFE-4E6A-AB4A-E2BB66CE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Due to rapid growth of data, sparsity of rating matrix has become a challenge issue in recommender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1C4AB-81E0-46BD-B52A-A7461485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2E8DA-D140-4BA2-90F9-A89BBA177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03671"/>
              </p:ext>
            </p:extLst>
          </p:nvPr>
        </p:nvGraphicFramePr>
        <p:xfrm>
          <a:off x="77134" y="2930314"/>
          <a:ext cx="89897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912">
                  <a:extLst>
                    <a:ext uri="{9D8B030D-6E8A-4147-A177-3AD203B41FA5}">
                      <a16:colId xmlns:a16="http://schemas.microsoft.com/office/drawing/2014/main" val="14762416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53698867"/>
                    </a:ext>
                  </a:extLst>
                </a:gridCol>
                <a:gridCol w="823540">
                  <a:extLst>
                    <a:ext uri="{9D8B030D-6E8A-4147-A177-3AD203B41FA5}">
                      <a16:colId xmlns:a16="http://schemas.microsoft.com/office/drawing/2014/main" val="734798109"/>
                    </a:ext>
                  </a:extLst>
                </a:gridCol>
                <a:gridCol w="823540">
                  <a:extLst>
                    <a:ext uri="{9D8B030D-6E8A-4147-A177-3AD203B41FA5}">
                      <a16:colId xmlns:a16="http://schemas.microsoft.com/office/drawing/2014/main" val="1003326340"/>
                    </a:ext>
                  </a:extLst>
                </a:gridCol>
                <a:gridCol w="823540">
                  <a:extLst>
                    <a:ext uri="{9D8B030D-6E8A-4147-A177-3AD203B41FA5}">
                      <a16:colId xmlns:a16="http://schemas.microsoft.com/office/drawing/2014/main" val="696284328"/>
                    </a:ext>
                  </a:extLst>
                </a:gridCol>
                <a:gridCol w="823540">
                  <a:extLst>
                    <a:ext uri="{9D8B030D-6E8A-4147-A177-3AD203B41FA5}">
                      <a16:colId xmlns:a16="http://schemas.microsoft.com/office/drawing/2014/main" val="2585133195"/>
                    </a:ext>
                  </a:extLst>
                </a:gridCol>
                <a:gridCol w="823540">
                  <a:extLst>
                    <a:ext uri="{9D8B030D-6E8A-4147-A177-3AD203B41FA5}">
                      <a16:colId xmlns:a16="http://schemas.microsoft.com/office/drawing/2014/main" val="1745158276"/>
                    </a:ext>
                  </a:extLst>
                </a:gridCol>
                <a:gridCol w="823540">
                  <a:extLst>
                    <a:ext uri="{9D8B030D-6E8A-4147-A177-3AD203B41FA5}">
                      <a16:colId xmlns:a16="http://schemas.microsoft.com/office/drawing/2014/main" val="4019531274"/>
                    </a:ext>
                  </a:extLst>
                </a:gridCol>
                <a:gridCol w="823540">
                  <a:extLst>
                    <a:ext uri="{9D8B030D-6E8A-4147-A177-3AD203B41FA5}">
                      <a16:colId xmlns:a16="http://schemas.microsoft.com/office/drawing/2014/main" val="3740758071"/>
                    </a:ext>
                  </a:extLst>
                </a:gridCol>
                <a:gridCol w="823540">
                  <a:extLst>
                    <a:ext uri="{9D8B030D-6E8A-4147-A177-3AD203B41FA5}">
                      <a16:colId xmlns:a16="http://schemas.microsoft.com/office/drawing/2014/main" val="3560554141"/>
                    </a:ext>
                  </a:extLst>
                </a:gridCol>
                <a:gridCol w="823540">
                  <a:extLst>
                    <a:ext uri="{9D8B030D-6E8A-4147-A177-3AD203B41FA5}">
                      <a16:colId xmlns:a16="http://schemas.microsoft.com/office/drawing/2014/main" val="277624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Item5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Item6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Item7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Item8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Item9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Item10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4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0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2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0" dirty="0"/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6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0" dirty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0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0" dirty="0"/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35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BCC86D9-4E25-42E0-89D5-837C33428AF6}"/>
              </a:ext>
            </a:extLst>
          </p:cNvPr>
          <p:cNvSpPr txBox="1"/>
          <p:nvPr/>
        </p:nvSpPr>
        <p:spPr>
          <a:xfrm>
            <a:off x="0" y="5715000"/>
            <a:ext cx="9144000" cy="1181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0BE36-EB6E-4FA8-BF56-FE15BB53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8E6663C-D2BB-4E4D-B607-69FFFEA79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04929"/>
              </p:ext>
            </p:extLst>
          </p:nvPr>
        </p:nvGraphicFramePr>
        <p:xfrm>
          <a:off x="237756" y="10629"/>
          <a:ext cx="2966485" cy="2998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089">
                  <a:extLst>
                    <a:ext uri="{9D8B030D-6E8A-4147-A177-3AD203B41FA5}">
                      <a16:colId xmlns:a16="http://schemas.microsoft.com/office/drawing/2014/main" val="3996484199"/>
                    </a:ext>
                  </a:extLst>
                </a:gridCol>
                <a:gridCol w="549349">
                  <a:extLst>
                    <a:ext uri="{9D8B030D-6E8A-4147-A177-3AD203B41FA5}">
                      <a16:colId xmlns:a16="http://schemas.microsoft.com/office/drawing/2014/main" val="855916471"/>
                    </a:ext>
                  </a:extLst>
                </a:gridCol>
                <a:gridCol w="549349">
                  <a:extLst>
                    <a:ext uri="{9D8B030D-6E8A-4147-A177-3AD203B41FA5}">
                      <a16:colId xmlns:a16="http://schemas.microsoft.com/office/drawing/2014/main" val="1823908846"/>
                    </a:ext>
                  </a:extLst>
                </a:gridCol>
                <a:gridCol w="549349">
                  <a:extLst>
                    <a:ext uri="{9D8B030D-6E8A-4147-A177-3AD203B41FA5}">
                      <a16:colId xmlns:a16="http://schemas.microsoft.com/office/drawing/2014/main" val="2718592539"/>
                    </a:ext>
                  </a:extLst>
                </a:gridCol>
                <a:gridCol w="549349">
                  <a:extLst>
                    <a:ext uri="{9D8B030D-6E8A-4147-A177-3AD203B41FA5}">
                      <a16:colId xmlns:a16="http://schemas.microsoft.com/office/drawing/2014/main" val="1895142997"/>
                    </a:ext>
                  </a:extLst>
                </a:gridCol>
              </a:tblGrid>
              <a:tr h="655932">
                <a:tc>
                  <a:txBody>
                    <a:bodyPr/>
                    <a:lstStyle/>
                    <a:p>
                      <a:endParaRPr lang="en-US" sz="16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Item 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Item 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Item 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Item 4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2004929"/>
                  </a:ext>
                </a:extLst>
              </a:tr>
              <a:tr h="4684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284853"/>
                  </a:ext>
                </a:extLst>
              </a:tr>
              <a:tr h="4684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0941416"/>
                  </a:ext>
                </a:extLst>
              </a:tr>
              <a:tr h="4684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661882"/>
                  </a:ext>
                </a:extLst>
              </a:tr>
              <a:tr h="4684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6145143"/>
                  </a:ext>
                </a:extLst>
              </a:tr>
              <a:tr h="4684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90159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91D7196-70E4-4D38-9A23-8062C007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67595"/>
              </p:ext>
            </p:extLst>
          </p:nvPr>
        </p:nvGraphicFramePr>
        <p:xfrm>
          <a:off x="1689802" y="3365291"/>
          <a:ext cx="2313453" cy="3250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99">
                  <a:extLst>
                    <a:ext uri="{9D8B030D-6E8A-4147-A177-3AD203B41FA5}">
                      <a16:colId xmlns:a16="http://schemas.microsoft.com/office/drawing/2014/main" val="3996484199"/>
                    </a:ext>
                  </a:extLst>
                </a:gridCol>
                <a:gridCol w="680427">
                  <a:extLst>
                    <a:ext uri="{9D8B030D-6E8A-4147-A177-3AD203B41FA5}">
                      <a16:colId xmlns:a16="http://schemas.microsoft.com/office/drawing/2014/main" val="855916471"/>
                    </a:ext>
                  </a:extLst>
                </a:gridCol>
                <a:gridCol w="680427">
                  <a:extLst>
                    <a:ext uri="{9D8B030D-6E8A-4147-A177-3AD203B41FA5}">
                      <a16:colId xmlns:a16="http://schemas.microsoft.com/office/drawing/2014/main" val="1823908846"/>
                    </a:ext>
                  </a:extLst>
                </a:gridCol>
              </a:tblGrid>
              <a:tr h="96407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50"/>
                        </a:solidFill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Feature 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Feature 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20049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2848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09414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6618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61451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2680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89EF0CF-F3D0-4785-A90E-551DA4756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94758"/>
              </p:ext>
            </p:extLst>
          </p:nvPr>
        </p:nvGraphicFramePr>
        <p:xfrm>
          <a:off x="4621267" y="4104162"/>
          <a:ext cx="3379931" cy="1620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943">
                  <a:extLst>
                    <a:ext uri="{9D8B030D-6E8A-4147-A177-3AD203B41FA5}">
                      <a16:colId xmlns:a16="http://schemas.microsoft.com/office/drawing/2014/main" val="3996484199"/>
                    </a:ext>
                  </a:extLst>
                </a:gridCol>
                <a:gridCol w="582747">
                  <a:extLst>
                    <a:ext uri="{9D8B030D-6E8A-4147-A177-3AD203B41FA5}">
                      <a16:colId xmlns:a16="http://schemas.microsoft.com/office/drawing/2014/main" val="855916471"/>
                    </a:ext>
                  </a:extLst>
                </a:gridCol>
                <a:gridCol w="582747">
                  <a:extLst>
                    <a:ext uri="{9D8B030D-6E8A-4147-A177-3AD203B41FA5}">
                      <a16:colId xmlns:a16="http://schemas.microsoft.com/office/drawing/2014/main" val="1823908846"/>
                    </a:ext>
                  </a:extLst>
                </a:gridCol>
                <a:gridCol w="582747">
                  <a:extLst>
                    <a:ext uri="{9D8B030D-6E8A-4147-A177-3AD203B41FA5}">
                      <a16:colId xmlns:a16="http://schemas.microsoft.com/office/drawing/2014/main" val="2718592539"/>
                    </a:ext>
                  </a:extLst>
                </a:gridCol>
                <a:gridCol w="582747">
                  <a:extLst>
                    <a:ext uri="{9D8B030D-6E8A-4147-A177-3AD203B41FA5}">
                      <a16:colId xmlns:a16="http://schemas.microsoft.com/office/drawing/2014/main" val="1895142997"/>
                    </a:ext>
                  </a:extLst>
                </a:gridCol>
              </a:tblGrid>
              <a:tr h="66752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Item 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Item 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Item 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Item 4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2004929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Feature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28485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Feature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094141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3FCCD7F-04E8-4668-8EE4-DBDB4F4B3048}"/>
              </a:ext>
            </a:extLst>
          </p:cNvPr>
          <p:cNvSpPr txBox="1"/>
          <p:nvPr/>
        </p:nvSpPr>
        <p:spPr>
          <a:xfrm>
            <a:off x="4104311" y="4858184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476697-DC9F-4C35-BFFC-F73DA481C957}"/>
              </a:ext>
            </a:extLst>
          </p:cNvPr>
          <p:cNvSpPr txBox="1"/>
          <p:nvPr/>
        </p:nvSpPr>
        <p:spPr>
          <a:xfrm>
            <a:off x="700218" y="296615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Sparse Rating matrix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8FE78-D81C-40E1-A02E-DEF3A1BF2D89}"/>
              </a:ext>
            </a:extLst>
          </p:cNvPr>
          <p:cNvSpPr txBox="1"/>
          <p:nvPr/>
        </p:nvSpPr>
        <p:spPr>
          <a:xfrm>
            <a:off x="2300351" y="655090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User matrix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08F54F-369E-4935-8B91-66CD5970F4C3}"/>
              </a:ext>
            </a:extLst>
          </p:cNvPr>
          <p:cNvSpPr txBox="1"/>
          <p:nvPr/>
        </p:nvSpPr>
        <p:spPr>
          <a:xfrm>
            <a:off x="6028912" y="656153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Item matrix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603293F-9D2C-4A1B-926A-D6EE8A04A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6152"/>
              </p:ext>
            </p:extLst>
          </p:nvPr>
        </p:nvGraphicFramePr>
        <p:xfrm>
          <a:off x="5374505" y="10629"/>
          <a:ext cx="3379930" cy="2998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278">
                  <a:extLst>
                    <a:ext uri="{9D8B030D-6E8A-4147-A177-3AD203B41FA5}">
                      <a16:colId xmlns:a16="http://schemas.microsoft.com/office/drawing/2014/main" val="3996484199"/>
                    </a:ext>
                  </a:extLst>
                </a:gridCol>
                <a:gridCol w="625913">
                  <a:extLst>
                    <a:ext uri="{9D8B030D-6E8A-4147-A177-3AD203B41FA5}">
                      <a16:colId xmlns:a16="http://schemas.microsoft.com/office/drawing/2014/main" val="855916471"/>
                    </a:ext>
                  </a:extLst>
                </a:gridCol>
                <a:gridCol w="625913">
                  <a:extLst>
                    <a:ext uri="{9D8B030D-6E8A-4147-A177-3AD203B41FA5}">
                      <a16:colId xmlns:a16="http://schemas.microsoft.com/office/drawing/2014/main" val="1823908846"/>
                    </a:ext>
                  </a:extLst>
                </a:gridCol>
                <a:gridCol w="625913">
                  <a:extLst>
                    <a:ext uri="{9D8B030D-6E8A-4147-A177-3AD203B41FA5}">
                      <a16:colId xmlns:a16="http://schemas.microsoft.com/office/drawing/2014/main" val="2718592539"/>
                    </a:ext>
                  </a:extLst>
                </a:gridCol>
                <a:gridCol w="625913">
                  <a:extLst>
                    <a:ext uri="{9D8B030D-6E8A-4147-A177-3AD203B41FA5}">
                      <a16:colId xmlns:a16="http://schemas.microsoft.com/office/drawing/2014/main" val="1895142997"/>
                    </a:ext>
                  </a:extLst>
                </a:gridCol>
              </a:tblGrid>
              <a:tr h="6559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C00000"/>
                        </a:solidFill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Item 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Item 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Item 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Item 4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2004929"/>
                  </a:ext>
                </a:extLst>
              </a:tr>
              <a:tr h="46842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2.22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284853"/>
                  </a:ext>
                </a:extLst>
              </a:tr>
              <a:tr h="46842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0941416"/>
                  </a:ext>
                </a:extLst>
              </a:tr>
              <a:tr h="46842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2.75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661882"/>
                  </a:ext>
                </a:extLst>
              </a:tr>
              <a:tr h="46842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2.76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6145143"/>
                  </a:ext>
                </a:extLst>
              </a:tr>
              <a:tr h="46842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User 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3.38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1.59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890159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4AD3097-C465-49F6-82A9-169C1F0BCE0B}"/>
              </a:ext>
            </a:extLst>
          </p:cNvPr>
          <p:cNvSpPr txBox="1"/>
          <p:nvPr/>
        </p:nvSpPr>
        <p:spPr>
          <a:xfrm>
            <a:off x="6537914" y="296124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Rating matrix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F2F2-4BC2-4075-A0E9-143A00842B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54348" y="-1556"/>
            <a:ext cx="2270050" cy="100632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Matrix </a:t>
            </a:r>
            <a:br>
              <a:rPr lang="en-US" sz="2800" dirty="0"/>
            </a:br>
            <a:r>
              <a:rPr lang="en-US" sz="2800" dirty="0"/>
              <a:t>Factorization</a:t>
            </a:r>
          </a:p>
        </p:txBody>
      </p:sp>
    </p:spTree>
    <p:extLst>
      <p:ext uri="{BB962C8B-B14F-4D97-AF65-F5344CB8AC3E}">
        <p14:creationId xmlns:p14="http://schemas.microsoft.com/office/powerpoint/2010/main" val="184471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Recommender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86404" cy="4023360"/>
          </a:xfrm>
        </p:spPr>
        <p:txBody>
          <a:bodyPr>
            <a:normAutofit/>
          </a:bodyPr>
          <a:lstStyle/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2</a:t>
            </a:fld>
            <a:endParaRPr lang="en-US"/>
          </a:p>
        </p:txBody>
      </p:sp>
      <p:pic>
        <p:nvPicPr>
          <p:cNvPr id="3074" name="Picture 2" descr="Image result for recommender system amazon">
            <a:extLst>
              <a:ext uri="{FF2B5EF4-FFF2-40B4-BE49-F238E27FC236}">
                <a16:creationId xmlns:a16="http://schemas.microsoft.com/office/drawing/2014/main" id="{06B6ABDD-BC9C-4B24-9914-98C36028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04" y="1845734"/>
            <a:ext cx="7745503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9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Collaborative Filtering (CF)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The main idea is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People have similar preferences and interests. We can find the nearest neighbors, and</a:t>
            </a:r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use them as guides for prediction.</a:t>
            </a:r>
            <a:endParaRPr lang="en-US" sz="2800" dirty="0">
              <a:solidFill>
                <a:schemeClr val="tx1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Collaborative FIltering">
            <a:extLst>
              <a:ext uri="{FF2B5EF4-FFF2-40B4-BE49-F238E27FC236}">
                <a16:creationId xmlns:a16="http://schemas.microsoft.com/office/drawing/2014/main" id="{AC83BAD8-0C2A-486E-9D09-D7D5B8933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1"/>
          <a:stretch/>
        </p:blipFill>
        <p:spPr bwMode="auto">
          <a:xfrm>
            <a:off x="118556" y="1841266"/>
            <a:ext cx="8869680" cy="44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9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Collaborative Filtering (CF)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How we know who are like-minded users?</a:t>
            </a:r>
            <a:endParaRPr lang="en-US" sz="2800" dirty="0">
              <a:solidFill>
                <a:schemeClr val="tx1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B89A0D-97C3-40AE-9CFE-BC00052DD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36342"/>
              </p:ext>
            </p:extLst>
          </p:nvPr>
        </p:nvGraphicFramePr>
        <p:xfrm>
          <a:off x="2204219" y="2589020"/>
          <a:ext cx="4336189" cy="308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589">
                  <a:extLst>
                    <a:ext uri="{9D8B030D-6E8A-4147-A177-3AD203B41FA5}">
                      <a16:colId xmlns:a16="http://schemas.microsoft.com/office/drawing/2014/main" val="28447300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161841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12317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66361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67024962"/>
                    </a:ext>
                  </a:extLst>
                </a:gridCol>
              </a:tblGrid>
              <a:tr h="276251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31652" marB="316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A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B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C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D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874031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1</a:t>
                      </a:r>
                    </a:p>
                  </a:txBody>
                  <a:tcPr marL="63305" marR="63305" marT="31652" marB="3165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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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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4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49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2</a:t>
                      </a:r>
                    </a:p>
                  </a:txBody>
                  <a:tcPr marL="63305" marR="63305" marT="31652" marB="3165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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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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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91823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3</a:t>
                      </a:r>
                    </a:p>
                  </a:txBody>
                  <a:tcPr marL="63305" marR="63305" marT="31652" marB="3165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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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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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09048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08C7BF06-027B-400A-AC99-C3665F478215}"/>
              </a:ext>
            </a:extLst>
          </p:cNvPr>
          <p:cNvGrpSpPr/>
          <p:nvPr/>
        </p:nvGrpSpPr>
        <p:grpSpPr>
          <a:xfrm>
            <a:off x="2224330" y="3067496"/>
            <a:ext cx="548640" cy="2377440"/>
            <a:chOff x="1207507" y="2385184"/>
            <a:chExt cx="678399" cy="300785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CAE0C49-8643-427C-A57D-41DF433D8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41" t="51546" r="26581" b="2193"/>
            <a:stretch/>
          </p:blipFill>
          <p:spPr>
            <a:xfrm>
              <a:off x="1207507" y="4721818"/>
              <a:ext cx="678399" cy="67121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5532AA-506B-435E-9B41-A9C4333B95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48" t="2522" r="51092" b="49980"/>
            <a:stretch/>
          </p:blipFill>
          <p:spPr>
            <a:xfrm>
              <a:off x="1220352" y="3563450"/>
              <a:ext cx="660465" cy="68916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545B8E3-3EC7-46DF-A2F6-E3227FC8A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48" t="50591" r="51092" b="1052"/>
            <a:stretch/>
          </p:blipFill>
          <p:spPr>
            <a:xfrm>
              <a:off x="1216473" y="2385184"/>
              <a:ext cx="660465" cy="77268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68228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Similarity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Various methods can be used to find similarity between users.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Pearson correlation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Cosine similarity</a:t>
            </a:r>
          </a:p>
          <a:p>
            <a:pPr lvl="0"/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On the other hand, dissimilarity calculation can be converted to similarity.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Euclidean distance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71875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71875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22959" y="1790700"/>
                <a:ext cx="7543801" cy="42227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m:rPr>
                                    <m:brk m:alnAt="9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m:rPr>
                                    <m:brk m:alnAt="9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	</a:t>
                </a:r>
              </a:p>
              <a:p>
                <a:pPr marL="201168" lvl="1" indent="0">
                  <a:buNone/>
                </a:pPr>
                <a:r>
                  <a:rPr lang="en-US" sz="2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2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	  </a:t>
                </a:r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is the average rating of all books given by student </a:t>
                </a:r>
                <a:r>
                  <a:rPr lang="en-US" sz="2400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u</a:t>
                </a:r>
              </a:p>
              <a:p>
                <a:pPr marL="517525" indent="-90488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H Sarabun New" panose="020B0500040200020003" pitchFamily="34" charset="-34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  </a:t>
                </a:r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is the average rating of all books given by student </a:t>
                </a:r>
                <a:r>
                  <a:rPr lang="en-US" sz="2400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v</a:t>
                </a:r>
              </a:p>
              <a:p>
                <a:r>
                  <a:rPr lang="en-US" sz="2400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𝑢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is the rating of student </a:t>
                </a:r>
                <a:r>
                  <a:rPr lang="en-US" sz="2400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u</a:t>
                </a:r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for book </a:t>
                </a:r>
                <a:r>
                  <a:rPr lang="en-US" sz="2400" i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</a:t>
                </a:r>
                <a:endParaRPr lang="en-US" sz="2400" i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460375" indent="-460375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𝑣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H Sarabun New" panose="020B0500040200020003" pitchFamily="34" charset="-34"/>
                      </a:rPr>
                      <m:t>   </m:t>
                    </m:r>
                  </m:oMath>
                </a14:m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is the rating of student </a:t>
                </a:r>
                <a:r>
                  <a:rPr lang="en-US" sz="2400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v</a:t>
                </a:r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for book </a:t>
                </a:r>
                <a:r>
                  <a:rPr lang="en-US" sz="2400" i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</a:t>
                </a:r>
                <a:endParaRPr lang="en-US" sz="2400" i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790700"/>
                <a:ext cx="7543801" cy="4222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822959" y="1845734"/>
                <a:ext cx="7543801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pPr marL="1658938" indent="-1658938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687388" indent="-687388"/>
                <a:r>
                  <a:rPr lang="en-US" dirty="0">
                    <a:cs typeface="TH Sarabun New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  </a:t>
                </a:r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is the rating of student </a:t>
                </a:r>
                <a:r>
                  <a:rPr lang="en-US" sz="2400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u</a:t>
                </a:r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for book </a:t>
                </a:r>
                <a:r>
                  <a:rPr lang="en-US" sz="2400" i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</a:t>
                </a:r>
                <a:endParaRPr lang="en-US" sz="2400" i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744538" indent="-744538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𝑣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is the rating of student </a:t>
                </a:r>
                <a:r>
                  <a:rPr lang="en-US" sz="2400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v</a:t>
                </a:r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for book </a:t>
                </a:r>
                <a:r>
                  <a:rPr lang="en-US" sz="2400" i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</a:t>
                </a:r>
                <a:endParaRPr lang="en-US" sz="2400" i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845734"/>
                <a:ext cx="7543801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Cosine similarity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71875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" y="71875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822959" y="2185968"/>
                <a:ext cx="7543801" cy="37328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57250" indent="-857250"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marL="90488" indent="1795463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687388" indent="-687388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  </a:t>
                </a:r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is the rating of student </a:t>
                </a:r>
                <a:r>
                  <a:rPr lang="en-US" sz="2400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u</a:t>
                </a:r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for book </a:t>
                </a:r>
                <a:r>
                  <a:rPr lang="en-US" sz="2400" i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</a:t>
                </a:r>
                <a:endParaRPr lang="en-US" sz="2400" i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744538" indent="-744538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H Sarabun New" panose="020B0500040200020003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is the rating of student </a:t>
                </a:r>
                <a:r>
                  <a:rPr lang="en-US" sz="2400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v</a:t>
                </a:r>
                <a:r>
                  <a:rPr lang="en-US" sz="2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for book </a:t>
                </a:r>
                <a:r>
                  <a:rPr lang="en-US" sz="2400" i="1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</a:t>
                </a:r>
                <a:endParaRPr lang="en-US" sz="2400" i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185968"/>
                <a:ext cx="7543801" cy="3732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4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A set of </a:t>
            </a:r>
            <a:r>
              <a:rPr lang="en-US" sz="3200" dirty="0">
                <a:solidFill>
                  <a:srgbClr val="CC33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top-k students 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most similar to the active student </a:t>
            </a:r>
            <a:r>
              <a:rPr lang="en-US" sz="3200" i="1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u</a:t>
            </a: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are selected and their ratings are used for the prediction.</a:t>
            </a:r>
          </a:p>
          <a:p>
            <a:pPr lvl="0"/>
            <a:endParaRPr lang="en-US" sz="2400" dirty="0">
              <a:solidFill>
                <a:schemeClr val="tx1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is prediction of the specific book </a:t>
            </a:r>
            <a:r>
              <a:rPr lang="en-US" sz="2400" i="1" dirty="0" err="1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for student </a:t>
            </a:r>
            <a:r>
              <a:rPr lang="en-US" sz="2400" i="1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	is similarity between student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and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	is rating of student </a:t>
            </a:r>
            <a:r>
              <a:rPr lang="en-US" sz="2400" i="1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v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for book </a:t>
            </a:r>
            <a:r>
              <a:rPr lang="en-US" sz="2400" i="1" dirty="0" err="1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</a:t>
            </a:r>
            <a:endParaRPr lang="en-US" sz="2400" i="1" dirty="0">
              <a:solidFill>
                <a:schemeClr val="tx1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	is the average rating of all books given by student </a:t>
            </a:r>
            <a:r>
              <a:rPr lang="en-US" sz="2400" i="1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u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	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 the average rating of all books given by student </a:t>
            </a:r>
            <a:r>
              <a:rPr lang="en-US" sz="2400" i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endParaRPr lang="en-US" sz="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71875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" y="71875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" y="71875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625983"/>
              </p:ext>
            </p:extLst>
          </p:nvPr>
        </p:nvGraphicFramePr>
        <p:xfrm>
          <a:off x="1089836" y="4463175"/>
          <a:ext cx="518360" cy="265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" name="Equation" r:id="rId4" imgW="418918" imgH="203112" progId="Equation.3">
                  <p:embed/>
                </p:oleObj>
              </mc:Choice>
              <mc:Fallback>
                <p:oleObj name="Equation" r:id="rId4" imgW="418918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836" y="4463175"/>
                        <a:ext cx="518360" cy="2652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" y="71875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412948"/>
              </p:ext>
            </p:extLst>
          </p:nvPr>
        </p:nvGraphicFramePr>
        <p:xfrm>
          <a:off x="1259968" y="4871450"/>
          <a:ext cx="256921" cy="32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" name="Equation" r:id="rId6" imgW="190417" imgH="241195" progId="Equation.3">
                  <p:embed/>
                </p:oleObj>
              </mc:Choice>
              <mc:Fallback>
                <p:oleObj name="Equation" r:id="rId6" imgW="190417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968" y="4871450"/>
                        <a:ext cx="256921" cy="3211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" y="71875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493411"/>
              </p:ext>
            </p:extLst>
          </p:nvPr>
        </p:nvGraphicFramePr>
        <p:xfrm>
          <a:off x="1254987" y="5325660"/>
          <a:ext cx="180548" cy="30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Equation" r:id="rId8" imgW="139700" imgH="228600" progId="Equation.3">
                  <p:embed/>
                </p:oleObj>
              </mc:Choice>
              <mc:Fallback>
                <p:oleObj name="Equation" r:id="rId8" imgW="139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987" y="5325660"/>
                        <a:ext cx="180548" cy="309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" y="71875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475575"/>
              </p:ext>
            </p:extLst>
          </p:nvPr>
        </p:nvGraphicFramePr>
        <p:xfrm>
          <a:off x="1254987" y="5777028"/>
          <a:ext cx="180548" cy="29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" name="Equation" r:id="rId10" imgW="139700" imgH="228600" progId="Equation.3">
                  <p:embed/>
                </p:oleObj>
              </mc:Choice>
              <mc:Fallback>
                <p:oleObj name="Equation" r:id="rId10" imgW="1397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987" y="5777028"/>
                        <a:ext cx="180548" cy="2966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1" y="71875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075612"/>
              </p:ext>
            </p:extLst>
          </p:nvPr>
        </p:nvGraphicFramePr>
        <p:xfrm>
          <a:off x="2567326" y="2782920"/>
          <a:ext cx="34333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" name="Equation" r:id="rId12" imgW="1892300" imgH="495300" progId="Equation.3">
                  <p:embed/>
                </p:oleObj>
              </mc:Choice>
              <mc:Fallback>
                <p:oleObj name="Equation" r:id="rId12" imgW="1892300" imgH="495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326" y="2782920"/>
                        <a:ext cx="3433312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9A24-460A-4CBA-A679-A0978DD1E64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5846" y="3993932"/>
            <a:ext cx="299618" cy="2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223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2435</TotalTime>
  <Words>369</Words>
  <Application>Microsoft Office PowerPoint</Application>
  <PresentationFormat>On-screen Show (4:3)</PresentationFormat>
  <Paragraphs>189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Cambria Math</vt:lpstr>
      <vt:lpstr>Times New Roman</vt:lpstr>
      <vt:lpstr>Bahnschrift</vt:lpstr>
      <vt:lpstr>TH Sarabun New</vt:lpstr>
      <vt:lpstr>Wingdings 2</vt:lpstr>
      <vt:lpstr>Calibri Light</vt:lpstr>
      <vt:lpstr>Arial</vt:lpstr>
      <vt:lpstr>Retrospect</vt:lpstr>
      <vt:lpstr>Equation</vt:lpstr>
      <vt:lpstr>  Implementing a Recommendation Engine in Web Application</vt:lpstr>
      <vt:lpstr>Recommender System</vt:lpstr>
      <vt:lpstr>Collaborative Filtering (CF)</vt:lpstr>
      <vt:lpstr>Collaborative Filtering (CF)</vt:lpstr>
      <vt:lpstr>Similarity measurement</vt:lpstr>
      <vt:lpstr>Pearson correlation</vt:lpstr>
      <vt:lpstr>Cosine similarity</vt:lpstr>
      <vt:lpstr>Euclidean distance</vt:lpstr>
      <vt:lpstr>Prediction</vt:lpstr>
      <vt:lpstr>Sparsity problem</vt:lpstr>
      <vt:lpstr>Matrix  Factorization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Ã Â¸ÂÃ Â¸Â²Ã Â¸Â£Ã Â¸â€”Ã Â¸Â³Ã Â¸â„¢Ã Â¸Â²Ã Â¸Â¢Ã Â¸Å“Ã Â¸Â¥Ã Â¸ÂÃ Â¸Â²Ã Â¸Â£Ã Â¹â‚¬Ã Â¸Â£Ã Â¸ÂµÃ Â¸Â¢Ã Â¸â„¢Ã Â¹â€šÃ Â¸â€Ã Â¸Â¢Ã Â¹Æ’Ã Â¸Å Ã Â¹â€°Ã Â¹â‚¬Ã Â¸â€”Ã Â¸â€žÃ Â¸â„¢Ã Â¸Â´Ã Â¸â€žÃ Â¸ÂÃ Â¸Â²Ã Â¸Â£Ã Â¸ÂÃ Â¸Â£Ã Â¸Â­Ã Â¸â€¡Ã Â¹ÂÃ Â¸Å¡Ã Â¸Å¡Ã Â¸Â£Ã Â¹Ë†Ã Â¸Â§Ã Â¸Â¡Ã Â¸Â¡Ã Â¸Â·Ã Â¸Â­  (Student Performance Prediction using Collaborative Filtering) Ã Â¸â„¢Ã Â¸Â±Ã Â¸ÂÃ Â¸Â¨Ã Â¸Â¶Ã Â¸ÂÃ Â¸Â©Ã Â¸Â²Ã Â¸Â¡Ã Â¸ÂµÃ Â¸Å¾Ã Â¸Â·Ã Â¹â€°Ã Â¸â„¢Ã Â¸ÂÃ Â¸Â²Ã Â¸â„¢Ã Â¸â€”Ã Â¸ÂµÃ Â¹Ë†Ã Â¹ÂÃ Â¸â€¢Ã Â¸ÂÃ Â¸â€¢Ã Â¹Ë†Ã Â¸Â²Ã Â¸â€¡Ã Â¸ÂÃ Â¸Â±Ã Â¸â„¢ Ã Â¸Å¡Ã Â¸Â²Ã Â¸â€¡Ã Â¸â€žÃ Â¸â„¢Ã Â¸â€¢Ã Â¹â€°Ã Â¸Â­Ã Â¸â€¡Ã Â¸ÂÃ Â¸Â²Ã Â¸Â£Ã Â¸ÂÃ Â¸Â²Ã Â¸Â£Ã Â¹â‚¬Ã Â¸Â­Ã Â¸Â²Ã Â¹Æ’Ã Â¸Ë†Ã Â¹Æ’Ã Â¸ÂªÃ Â¹Ë†Ã Â¹â‚¬Ã Â¸â€ºÃ Â¹â€¡Ã Â¸â„¢Ã Â¸Å¾Ã Â¸Â´Ã Â¹â‚¬Ã Â¸Â¨Ã Â¸Â© Ã Â¸Å“Ã Â¸Â¥Ã Â¸ÂÃ Â¸Â²Ã Â¸Â£Ã Â¹â‚¬Ã Â¸Â£Ã Â¸ÂµÃ Â¸Â¢Ã Â¸â„¢Ã Â¹Æ’Ã Â¸â„¢Ã Â¸Â£Ã Â¸Â²Ã Â¸Â¢Ã Â¸Â§Ã Â¸Â´Ã Â¸Å Ã Â¸Â²Ã Â¸Â­Ã Â¸Â·Ã Â¹Ë†Ã Â¸â„¢Ã Â¸â€”Ã Â¸ÂµÃ Â¹Ë†Ã Â¸Å“Ã Â¹Ë†Ã Â¸Â²Ã Â¸â„¢Ã Â¸Â¡Ã Â¸Â²Ã Â¹ÂÃ Â¸Â¥Ã Â¹â€°Ã Â¸Â§ Ã Â¸ÂªÃ Â¸Â²Ã Â¸Â¡Ã Â¸Â²Ã Â¸Â£Ã Â¸â€“Ã Â¹Æ’Ã Â¸Å Ã Â¹â€°Ã Â¹â‚¬Ã Â¸â€ºÃ Â¹â€¡Ã Â¸â„¢Ã Â¸â€šÃ Â¹â€°Ã Â¸Â­Ã Â¸Â¡Ã Â¸Â¹Ã Â¸Â¥Ã Â¹Æ’Ã Â¸â„¢Ã Â¸ÂÃ Â¸Â²Ã Â¸Â£Ã Â¸â€žÃ Â¸Â²Ã Â¸â€Ã Â¸ÂÃ Â¸Â²Ã Â¸Â£Ã Â¸â€œÃ Â¹Å’Ã Â¸Â¥Ã Â¹Ë†Ã Â¸Â§Ã Â¸â€¡Ã Â¸Â«Ã Â¸â„¢Ã Â¹â€°Ã Â¸Â²Ã Â¸Â§Ã Â¹Ë†Ã Â¸Â²Ã Â¸â„¢Ã Â¹Ë†Ã Â¸Â²Ã Â¸Ë†Ã Â¸Â°Ã Â¹â€žÃ Â¸â€Ã Â¹â€°Ã Â¸Å“Ã Â¸Â¥Ã Â¸ÂÃ Â¸Â²Ã Â¸Â£Ã Â¹â‚¬Ã Â¸Â£Ã Â¸ÂµÃ Â¸Â¢Ã Â¸â„¢Ã Â¸Â­Ã Â¸Â¢Ã Â¹Ë†Ã Â¸Â²Ã Â¸â€¡Ã Â¹â€žÃ Â¸Â£Ã Â¹Æ’Ã Â¸â„¢Ã Â¸Â£Ã Â¸Â²Ã Â¸Â¢Ã Â¸Â§Ã Â¸Â´Ã Â¸Å Ã Â¸Â²Ã Â¸â€”Ã Â¸ÂµÃ Â¹Ë†Ã Â¹â‚¬Ã Â¸Â£Ã Â¸ÂµÃ Â¸Â¢Ã Â¸â„¢Ã Â¸Â­Ã Â¸Â¢Ã Â¸Â¹Ã Â¹Ë† Ã Â¸ÂÃ Â¸Â²Ã Â¸Â£Ã Â¸ÂÃ Â¸Â£Ã Â¸Â­Ã Â¸â€¡Ã Â¹ÂÃ Â¸Å¡Ã Â¸Å¡Ã Â¸Â£Ã Â¹Ë†Ã Â¸Â§Ã Â¸Â¡Ã Â¸Â¡Ã Â¸Â·Ã Â¸Â­ (Collaborative Filtering: CF) Ã Â¹â‚¬Ã Â¸â€ºÃ Â¹â€¡Ã Â¸â„¢Ã Â¹â‚¬Ã Â¸â€”Ã Â¸â€žÃ Â¸â„¢Ã Â¸Â´Ã Â¸â€žÃ Â¸â€”Ã Â¸ÂµÃ Â¹Ë†Ã Â¹Æ’Ã Â¸Å Ã Â¹â€°Ã Â¹Æ’Ã Â¸â„¢ Recommendation System Ã Â¹â‚¬Ã Â¸Å¾Ã Â¸Â·Ã Â¹Ë†Ã Â¸Â­Ã Â¸â€”Ã Â¸Â³Ã Â¸â„¢Ã Â¸Â²Ã Â¸Â¢Ã Â¸â€žÃ Â¸Â§Ã Â¸Â²Ã Â¸Â¡Ã Â¸Å Ã Â¸Â­Ã Â¸Å¡Ã Â¸â€šÃ Â¸Â­Ã Â¸â€¡Ã Â¹â‚¬Ã Â¸â€ºÃ Â¹â€°Ã Â¸Â²Ã Â¸Â«Ã Â¸Â¡Ã Â¸Â²Ã Â¸Â¢ Ã Â¹â€šÃ Â¸â€Ã Â¸Â¢Ã Â¸Â¡Ã Â¸ÂµÃ Â¸ÂªÃ Â¸Â¡Ã Â¸Â¡Ã Â¸â€¢Ã Â¸Â´Ã Â¸ÂÃ Â¸Â²Ã Â¸â„¢Ã Â¹â</dc:title>
  <dc:creator>kaew</dc:creator>
  <cp:lastModifiedBy>Panita Thusaranon</cp:lastModifiedBy>
  <cp:revision>98</cp:revision>
  <dcterms:created xsi:type="dcterms:W3CDTF">2016-01-20T04:44:20Z</dcterms:created>
  <dcterms:modified xsi:type="dcterms:W3CDTF">2018-06-01T09:03:02Z</dcterms:modified>
</cp:coreProperties>
</file>