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Nunito" pitchFamily="2" charset="0"/>
      <p:regular r:id="rId13"/>
      <p:bold r:id="rId14"/>
    </p:embeddedFont>
    <p:embeddedFont>
      <p:font typeface="PT Sans" panose="020B0503020203020204"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172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1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jp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7724" y="1701284"/>
            <a:ext cx="7381518" cy="704017"/>
          </a:xfrm>
          <a:prstGeom prst="rect">
            <a:avLst/>
          </a:prstGeom>
          <a:noFill/>
          <a:ln/>
        </p:spPr>
        <p:txBody>
          <a:bodyPr wrap="none" lIns="0" tIns="0" rIns="0" bIns="0" rtlCol="0" anchor="t"/>
          <a:lstStyle/>
          <a:p>
            <a:pPr marL="0" indent="0">
              <a:lnSpc>
                <a:spcPts val="5500"/>
              </a:lnSpc>
              <a:buNone/>
            </a:pPr>
            <a:r>
              <a:rPr lang="en-US" sz="7200" dirty="0">
                <a:solidFill>
                  <a:srgbClr val="FFFFFF"/>
                </a:solidFill>
                <a:latin typeface="Nunito" pitchFamily="34" charset="0"/>
                <a:ea typeface="Nunito" pitchFamily="34" charset="-122"/>
                <a:cs typeface="Nunito" pitchFamily="34" charset="-120"/>
              </a:rPr>
              <a:t>Smart India Hackathon 2024</a:t>
            </a:r>
            <a:endParaRPr lang="en-US" sz="7200" dirty="0"/>
          </a:p>
        </p:txBody>
      </p:sp>
      <p:sp>
        <p:nvSpPr>
          <p:cNvPr id="3" name="Text 1"/>
          <p:cNvSpPr/>
          <p:nvPr/>
        </p:nvSpPr>
        <p:spPr>
          <a:xfrm>
            <a:off x="837724" y="2884051"/>
            <a:ext cx="12954952"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4" name="Text 2"/>
          <p:cNvSpPr/>
          <p:nvPr/>
        </p:nvSpPr>
        <p:spPr>
          <a:xfrm>
            <a:off x="837724" y="3536275"/>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Team name: Coder Czars</a:t>
            </a:r>
            <a:endParaRPr lang="en-US" sz="1850" dirty="0"/>
          </a:p>
        </p:txBody>
      </p:sp>
      <p:sp>
        <p:nvSpPr>
          <p:cNvPr id="5" name="Text 3"/>
          <p:cNvSpPr/>
          <p:nvPr/>
        </p:nvSpPr>
        <p:spPr>
          <a:xfrm>
            <a:off x="837724" y="4188500"/>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Team Leader Name: Ishaan Singh Mahiyariya</a:t>
            </a:r>
            <a:endParaRPr lang="en-US" sz="1850" dirty="0"/>
          </a:p>
        </p:txBody>
      </p:sp>
      <p:sp>
        <p:nvSpPr>
          <p:cNvPr id="6" name="Text 4"/>
          <p:cNvSpPr/>
          <p:nvPr/>
        </p:nvSpPr>
        <p:spPr>
          <a:xfrm>
            <a:off x="837724" y="4840724"/>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Institute name: Shiv Nadar University</a:t>
            </a:r>
            <a:endParaRPr lang="en-US" sz="1850" dirty="0"/>
          </a:p>
        </p:txBody>
      </p:sp>
      <p:sp>
        <p:nvSpPr>
          <p:cNvPr id="7" name="Text 5"/>
          <p:cNvSpPr/>
          <p:nvPr/>
        </p:nvSpPr>
        <p:spPr>
          <a:xfrm>
            <a:off x="837724" y="5492948"/>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Theme Name: 𝙒𝙤𝙢𝙚𝙣 𝙎𝙖𝙛𝙚𝙩𝙮 𝘼𝙣𝙖𝙡𝙮𝙩𝙞𝙘𝙨 - 𝙋𝙧𝙤𝙩𝙚𝙘𝙩𝙞𝙣𝙜 𝙒𝙤𝙢𝙚𝙣 𝙛𝙧𝙤𝙢 𝙨𝙖𝙛𝙚𝙩𝙮 𝙩𝙝𝙧𝙚𝙖𝙩𝙨</a:t>
            </a:r>
            <a:endParaRPr lang="en-US" sz="1850" dirty="0"/>
          </a:p>
        </p:txBody>
      </p:sp>
      <p:sp>
        <p:nvSpPr>
          <p:cNvPr id="8" name="Text 6"/>
          <p:cNvSpPr/>
          <p:nvPr/>
        </p:nvSpPr>
        <p:spPr>
          <a:xfrm>
            <a:off x="837724" y="6145173"/>
            <a:ext cx="12954952" cy="383024"/>
          </a:xfrm>
          <a:prstGeom prst="rect">
            <a:avLst/>
          </a:prstGeom>
          <a:noFill/>
          <a:ln/>
        </p:spPr>
        <p:txBody>
          <a:bodyPr wrap="none" lIns="0" tIns="0" rIns="0" bIns="0" rtlCol="0" anchor="t"/>
          <a:lstStyle/>
          <a:p>
            <a:pPr marL="0" indent="0">
              <a:lnSpc>
                <a:spcPts val="3000"/>
              </a:lnSpc>
              <a:buNone/>
            </a:pPr>
            <a:endParaRPr lang="en-US" sz="1850" dirty="0"/>
          </a:p>
        </p:txBody>
      </p:sp>
      <p:pic>
        <p:nvPicPr>
          <p:cNvPr id="11" name="Picture 10">
            <a:extLst>
              <a:ext uri="{FF2B5EF4-FFF2-40B4-BE49-F238E27FC236}">
                <a16:creationId xmlns:a16="http://schemas.microsoft.com/office/drawing/2014/main" id="{73C76393-5892-4052-0EE9-938DE8C66E26}"/>
              </a:ext>
            </a:extLst>
          </p:cNvPr>
          <p:cNvPicPr>
            <a:picLocks noChangeAspect="1"/>
          </p:cNvPicPr>
          <p:nvPr/>
        </p:nvPicPr>
        <p:blipFill>
          <a:blip r:embed="rId3"/>
          <a:stretch>
            <a:fillRect/>
          </a:stretch>
        </p:blipFill>
        <p:spPr>
          <a:xfrm>
            <a:off x="12105680" y="6152534"/>
            <a:ext cx="2524720" cy="2019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3391733"/>
            <a:ext cx="5632490" cy="704017"/>
          </a:xfrm>
          <a:prstGeom prst="rect">
            <a:avLst/>
          </a:prstGeom>
          <a:noFill/>
          <a:ln/>
        </p:spPr>
        <p:txBody>
          <a:bodyPr wrap="none" lIns="0" tIns="0" rIns="0" bIns="0" rtlCol="0" anchor="t"/>
          <a:lstStyle/>
          <a:p>
            <a:pPr marL="0" indent="0">
              <a:lnSpc>
                <a:spcPts val="5500"/>
              </a:lnSpc>
              <a:buNone/>
            </a:pPr>
            <a:r>
              <a:rPr lang="en-US" sz="7200" dirty="0">
                <a:solidFill>
                  <a:srgbClr val="FFFFFF"/>
                </a:solidFill>
                <a:latin typeface="Nunito" pitchFamily="34" charset="0"/>
                <a:ea typeface="Nunito" pitchFamily="34" charset="-122"/>
                <a:cs typeface="Nunito" pitchFamily="34" charset="-120"/>
              </a:rPr>
              <a:t>Thank You</a:t>
            </a:r>
            <a:endParaRPr lang="en-US" sz="7200" dirty="0"/>
          </a:p>
        </p:txBody>
      </p:sp>
      <p:sp>
        <p:nvSpPr>
          <p:cNvPr id="3" name="Text 1"/>
          <p:cNvSpPr/>
          <p:nvPr/>
        </p:nvSpPr>
        <p:spPr>
          <a:xfrm>
            <a:off x="837724" y="4454723"/>
            <a:ext cx="12954952" cy="383024"/>
          </a:xfrm>
          <a:prstGeom prst="rect">
            <a:avLst/>
          </a:prstGeom>
          <a:noFill/>
          <a:ln/>
        </p:spPr>
        <p:txBody>
          <a:bodyPr wrap="none" lIns="0" tIns="0" rIns="0" bIns="0" rtlCol="0" anchor="t"/>
          <a:lstStyle/>
          <a:p>
            <a:pPr marL="0" indent="0">
              <a:lnSpc>
                <a:spcPts val="3000"/>
              </a:lnSpc>
              <a:buNone/>
            </a:pPr>
            <a:r>
              <a:rPr lang="en-US" sz="2800" dirty="0">
                <a:solidFill>
                  <a:srgbClr val="FFFFFF"/>
                </a:solidFill>
                <a:latin typeface="PT Sans" pitchFamily="34" charset="0"/>
                <a:ea typeface="PT Sans" pitchFamily="34" charset="-122"/>
                <a:cs typeface="PT Sans" pitchFamily="34" charset="-120"/>
              </a:rPr>
              <a:t>We appreciate your time and look forward to your feedback on this exciting project</a:t>
            </a:r>
            <a:r>
              <a:rPr lang="en-US" sz="1850" dirty="0">
                <a:solidFill>
                  <a:srgbClr val="FFFFFF"/>
                </a:solidFill>
                <a:latin typeface="PT Sans" pitchFamily="34" charset="0"/>
                <a:ea typeface="PT Sans" pitchFamily="34" charset="-122"/>
                <a:cs typeface="PT Sans" pitchFamily="34" charset="-120"/>
              </a:rPr>
              <a:t>.</a:t>
            </a:r>
            <a:endParaRPr lang="en-US" sz="1850" dirty="0"/>
          </a:p>
        </p:txBody>
      </p:sp>
      <p:pic>
        <p:nvPicPr>
          <p:cNvPr id="4" name="Picture 3">
            <a:extLst>
              <a:ext uri="{FF2B5EF4-FFF2-40B4-BE49-F238E27FC236}">
                <a16:creationId xmlns:a16="http://schemas.microsoft.com/office/drawing/2014/main" id="{0E961910-3BB9-F512-3725-37B446C4251F}"/>
              </a:ext>
            </a:extLst>
          </p:cNvPr>
          <p:cNvPicPr>
            <a:picLocks noChangeAspect="1"/>
          </p:cNvPicPr>
          <p:nvPr/>
        </p:nvPicPr>
        <p:blipFill>
          <a:blip r:embed="rId3"/>
          <a:stretch>
            <a:fillRect/>
          </a:stretch>
        </p:blipFill>
        <p:spPr>
          <a:xfrm>
            <a:off x="12755302" y="6662619"/>
            <a:ext cx="1875098" cy="15096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048232"/>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Nunito" pitchFamily="34" charset="0"/>
                <a:ea typeface="Nunito" pitchFamily="34" charset="-122"/>
                <a:cs typeface="Nunito" pitchFamily="34" charset="-120"/>
              </a:rPr>
              <a:t>Idea </a:t>
            </a:r>
            <a:endParaRPr lang="en-US" sz="4400" dirty="0"/>
          </a:p>
        </p:txBody>
      </p:sp>
      <p:sp>
        <p:nvSpPr>
          <p:cNvPr id="3" name="Text 1"/>
          <p:cNvSpPr/>
          <p:nvPr/>
        </p:nvSpPr>
        <p:spPr>
          <a:xfrm>
            <a:off x="837724" y="3230999"/>
            <a:ext cx="12954952"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4" name="Text 2"/>
          <p:cNvSpPr/>
          <p:nvPr/>
        </p:nvSpPr>
        <p:spPr>
          <a:xfrm>
            <a:off x="837724" y="3883223"/>
            <a:ext cx="12954952" cy="2298144"/>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जननी is a cutting-edge safety app designed to protect women by providing immediate assistance in emergencies. With a simple tap, it alerts your emergency contacts, local police, and hospitals with your exact location. At night, SafeStride guides you along the safest, well-lit routes, avoiding dark or isolated areas. It also features a sophisticated stalker detection system that monitors for unusual tracking patterns and sends alerts if suspicious activity is detected. All data is encrypted to ensure your privacy, and the app operates discreetly to maintain a low profile. SafeStride combines real-time safety measures with advanced technology to offer peace of mind and protection wherever you go.</a:t>
            </a:r>
            <a:endParaRPr lang="en-US" sz="1850" dirty="0"/>
          </a:p>
        </p:txBody>
      </p:sp>
      <p:pic>
        <p:nvPicPr>
          <p:cNvPr id="5" name="Picture 4">
            <a:extLst>
              <a:ext uri="{FF2B5EF4-FFF2-40B4-BE49-F238E27FC236}">
                <a16:creationId xmlns:a16="http://schemas.microsoft.com/office/drawing/2014/main" id="{BF781618-62A0-9070-91FD-2305272F0D6E}"/>
              </a:ext>
            </a:extLst>
          </p:cNvPr>
          <p:cNvPicPr>
            <a:picLocks noChangeAspect="1"/>
          </p:cNvPicPr>
          <p:nvPr/>
        </p:nvPicPr>
        <p:blipFill>
          <a:blip r:embed="rId3"/>
          <a:stretch>
            <a:fillRect/>
          </a:stretch>
        </p:blipFill>
        <p:spPr>
          <a:xfrm>
            <a:off x="12105680" y="6152534"/>
            <a:ext cx="2524720" cy="2019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Text 0"/>
          <p:cNvSpPr/>
          <p:nvPr/>
        </p:nvSpPr>
        <p:spPr>
          <a:xfrm>
            <a:off x="968693" y="3005971"/>
            <a:ext cx="11618238" cy="1452205"/>
          </a:xfrm>
          <a:prstGeom prst="rect">
            <a:avLst/>
          </a:prstGeom>
          <a:noFill/>
          <a:ln/>
        </p:spPr>
        <p:txBody>
          <a:bodyPr wrap="none" lIns="0" tIns="0" rIns="0" bIns="0" rtlCol="0" anchor="t"/>
          <a:lstStyle/>
          <a:p>
            <a:pPr marL="0" indent="0">
              <a:lnSpc>
                <a:spcPts val="11400"/>
              </a:lnSpc>
              <a:buNone/>
            </a:pPr>
            <a:endParaRPr lang="en-US" sz="9100" dirty="0"/>
          </a:p>
        </p:txBody>
      </p:sp>
      <p:sp>
        <p:nvSpPr>
          <p:cNvPr id="4" name="Text 1"/>
          <p:cNvSpPr/>
          <p:nvPr/>
        </p:nvSpPr>
        <p:spPr>
          <a:xfrm>
            <a:off x="968693" y="4828461"/>
            <a:ext cx="12692896" cy="395049"/>
          </a:xfrm>
          <a:prstGeom prst="rect">
            <a:avLst/>
          </a:prstGeom>
          <a:noFill/>
          <a:ln/>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743"/>
          </a:xfrm>
          <a:prstGeom prst="rect">
            <a:avLst/>
          </a:prstGeom>
        </p:spPr>
      </p:pic>
      <p:pic>
        <p:nvPicPr>
          <p:cNvPr id="3" name="Image 1" descr="preencoded.png"/>
          <p:cNvPicPr>
            <a:picLocks noChangeAspect="1"/>
          </p:cNvPicPr>
          <p:nvPr/>
        </p:nvPicPr>
        <p:blipFill>
          <a:blip r:embed="rId4"/>
          <a:stretch>
            <a:fillRect/>
          </a:stretch>
        </p:blipFill>
        <p:spPr>
          <a:xfrm>
            <a:off x="299204" y="2162413"/>
            <a:ext cx="4887873" cy="3906917"/>
          </a:xfrm>
          <a:prstGeom prst="rect">
            <a:avLst/>
          </a:prstGeom>
        </p:spPr>
      </p:pic>
      <p:sp>
        <p:nvSpPr>
          <p:cNvPr id="4" name="Text 0"/>
          <p:cNvSpPr/>
          <p:nvPr/>
        </p:nvSpPr>
        <p:spPr>
          <a:xfrm>
            <a:off x="6324124" y="658297"/>
            <a:ext cx="4415671" cy="422315"/>
          </a:xfrm>
          <a:prstGeom prst="rect">
            <a:avLst/>
          </a:prstGeom>
          <a:noFill/>
          <a:ln/>
        </p:spPr>
        <p:txBody>
          <a:bodyPr wrap="none" lIns="0" tIns="0" rIns="0" bIns="0" rtlCol="0" anchor="t"/>
          <a:lstStyle/>
          <a:p>
            <a:pPr marL="0" indent="0">
              <a:lnSpc>
                <a:spcPts val="3300"/>
              </a:lnSpc>
              <a:buNone/>
            </a:pPr>
            <a:r>
              <a:rPr lang="en-US" sz="2650" dirty="0">
                <a:solidFill>
                  <a:srgbClr val="FFFFFF"/>
                </a:solidFill>
                <a:latin typeface="Nunito" pitchFamily="34" charset="0"/>
                <a:ea typeface="Nunito" pitchFamily="34" charset="-122"/>
                <a:cs typeface="Nunito" pitchFamily="34" charset="-120"/>
              </a:rPr>
              <a:t>Problem Statement ID: 1605</a:t>
            </a:r>
            <a:endParaRPr lang="en-US" sz="2650" dirty="0"/>
          </a:p>
        </p:txBody>
      </p:sp>
      <p:sp>
        <p:nvSpPr>
          <p:cNvPr id="5" name="Text 1"/>
          <p:cNvSpPr/>
          <p:nvPr/>
        </p:nvSpPr>
        <p:spPr>
          <a:xfrm>
            <a:off x="6324124" y="1319927"/>
            <a:ext cx="7468553" cy="1126569"/>
          </a:xfrm>
          <a:prstGeom prst="rect">
            <a:avLst/>
          </a:prstGeom>
          <a:noFill/>
          <a:ln/>
        </p:spPr>
        <p:txBody>
          <a:bodyPr wrap="square" lIns="0" tIns="0" rIns="0" bIns="0" rtlCol="0" anchor="t"/>
          <a:lstStyle/>
          <a:p>
            <a:pPr marL="0" indent="0">
              <a:lnSpc>
                <a:spcPts val="4400"/>
              </a:lnSpc>
              <a:buNone/>
            </a:pPr>
            <a:r>
              <a:rPr lang="en-US" sz="3500" dirty="0">
                <a:solidFill>
                  <a:srgbClr val="FFFFFF"/>
                </a:solidFill>
                <a:latin typeface="Nunito" pitchFamily="34" charset="0"/>
                <a:ea typeface="Nunito" pitchFamily="34" charset="-122"/>
                <a:cs typeface="Nunito" pitchFamily="34" charset="-120"/>
              </a:rPr>
              <a:t>𝙒𝙤𝙢𝙚𝙣 𝙎𝙖𝙛𝙚𝙩𝙮 𝘼𝙣𝙖𝙡𝙮𝙩𝙞𝙘𝙨 - 𝙋𝙧𝙤𝙩𝙚𝙘𝙩𝙞𝙣𝙜 𝙒𝙤𝙢𝙚𝙣 𝙛𝙧𝙤𝙢 𝙨𝙖𝙛𝙚𝙩𝙮 𝙩𝙝𝙧𝙚𝙖𝙩𝙨 </a:t>
            </a:r>
            <a:endParaRPr lang="en-US" sz="3500" dirty="0"/>
          </a:p>
        </p:txBody>
      </p:sp>
      <p:sp>
        <p:nvSpPr>
          <p:cNvPr id="6" name="Text 2"/>
          <p:cNvSpPr/>
          <p:nvPr/>
        </p:nvSpPr>
        <p:spPr>
          <a:xfrm>
            <a:off x="6324124" y="2684286"/>
            <a:ext cx="3379470" cy="422315"/>
          </a:xfrm>
          <a:prstGeom prst="rect">
            <a:avLst/>
          </a:prstGeom>
          <a:noFill/>
          <a:ln/>
        </p:spPr>
        <p:txBody>
          <a:bodyPr wrap="none" lIns="0" tIns="0" rIns="0" bIns="0" rtlCol="0" anchor="t"/>
          <a:lstStyle/>
          <a:p>
            <a:pPr marL="0" indent="0">
              <a:lnSpc>
                <a:spcPts val="3300"/>
              </a:lnSpc>
              <a:buNone/>
            </a:pPr>
            <a:endParaRPr lang="en-US" sz="2650" dirty="0">
              <a:solidFill>
                <a:srgbClr val="F2B42D"/>
              </a:solidFill>
              <a:latin typeface="Nunito" pitchFamily="34" charset="0"/>
              <a:ea typeface="Nunito" pitchFamily="34" charset="-122"/>
              <a:cs typeface="Nunito" pitchFamily="34" charset="-120"/>
            </a:endParaRPr>
          </a:p>
          <a:p>
            <a:pPr marL="0" indent="0">
              <a:lnSpc>
                <a:spcPts val="3300"/>
              </a:lnSpc>
              <a:buNone/>
            </a:pPr>
            <a:r>
              <a:rPr lang="en-US" sz="2650" dirty="0">
                <a:solidFill>
                  <a:srgbClr val="F2B42D"/>
                </a:solidFill>
                <a:latin typeface="Nunito" pitchFamily="34" charset="0"/>
                <a:ea typeface="Nunito" pitchFamily="34" charset="-122"/>
                <a:cs typeface="Nunito" pitchFamily="34" charset="-120"/>
              </a:rPr>
              <a:t>जननी : </a:t>
            </a:r>
            <a:r>
              <a:rPr lang="en-US" sz="2650" dirty="0">
                <a:solidFill>
                  <a:srgbClr val="FFFFFF"/>
                </a:solidFill>
                <a:latin typeface="Nunito" pitchFamily="34" charset="0"/>
                <a:ea typeface="Nunito" pitchFamily="34" charset="-122"/>
                <a:cs typeface="Nunito" pitchFamily="34" charset="-120"/>
              </a:rPr>
              <a:t>   </a:t>
            </a:r>
            <a:endParaRPr lang="en-US" sz="2650" dirty="0"/>
          </a:p>
        </p:txBody>
      </p:sp>
      <p:pic>
        <p:nvPicPr>
          <p:cNvPr id="7" name="Image 2" descr="preencoded.png"/>
          <p:cNvPicPr>
            <a:picLocks noChangeAspect="1"/>
          </p:cNvPicPr>
          <p:nvPr/>
        </p:nvPicPr>
        <p:blipFill>
          <a:blip r:embed="rId5"/>
          <a:stretch>
            <a:fillRect/>
          </a:stretch>
        </p:blipFill>
        <p:spPr>
          <a:xfrm>
            <a:off x="6324124" y="3586758"/>
            <a:ext cx="1802368" cy="1802368"/>
          </a:xfrm>
          <a:prstGeom prst="rect">
            <a:avLst/>
          </a:prstGeom>
        </p:spPr>
      </p:pic>
      <p:sp>
        <p:nvSpPr>
          <p:cNvPr id="8" name="Text 3"/>
          <p:cNvSpPr/>
          <p:nvPr/>
        </p:nvSpPr>
        <p:spPr>
          <a:xfrm>
            <a:off x="6324124" y="5658326"/>
            <a:ext cx="7468553" cy="1915120"/>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जननी creates safer environments for women and assist law enforcement in effectively addressing and preventing crimes against women. The proactive approach of detecting anomalies and generating alerts can play a crucial role in enhancing public safety and fostering a secure atmosphere for women.</a:t>
            </a:r>
            <a:endParaRPr lang="en-US" sz="1850" dirty="0"/>
          </a:p>
        </p:txBody>
      </p:sp>
      <p:pic>
        <p:nvPicPr>
          <p:cNvPr id="9" name="Picture 8">
            <a:extLst>
              <a:ext uri="{FF2B5EF4-FFF2-40B4-BE49-F238E27FC236}">
                <a16:creationId xmlns:a16="http://schemas.microsoft.com/office/drawing/2014/main" id="{09E6DF6B-54A4-AED2-6DFD-E6906D464BC2}"/>
              </a:ext>
            </a:extLst>
          </p:cNvPr>
          <p:cNvPicPr>
            <a:picLocks noChangeAspect="1"/>
          </p:cNvPicPr>
          <p:nvPr/>
        </p:nvPicPr>
        <p:blipFill>
          <a:blip r:embed="rId6"/>
          <a:stretch>
            <a:fillRect/>
          </a:stretch>
        </p:blipFill>
        <p:spPr>
          <a:xfrm>
            <a:off x="12859472" y="6755568"/>
            <a:ext cx="1770927" cy="14167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3544" y="576382"/>
            <a:ext cx="6683693" cy="616387"/>
          </a:xfrm>
          <a:prstGeom prst="rect">
            <a:avLst/>
          </a:prstGeom>
          <a:noFill/>
          <a:ln/>
        </p:spPr>
        <p:txBody>
          <a:bodyPr wrap="none" lIns="0" tIns="0" rIns="0" bIns="0" rtlCol="0" anchor="t"/>
          <a:lstStyle/>
          <a:p>
            <a:pPr marL="0" indent="0">
              <a:lnSpc>
                <a:spcPts val="4850"/>
              </a:lnSpc>
              <a:buNone/>
            </a:pPr>
            <a:r>
              <a:rPr lang="en-US" sz="3850" dirty="0">
                <a:solidFill>
                  <a:srgbClr val="FFFFFF"/>
                </a:solidFill>
                <a:latin typeface="Nunito" pitchFamily="34" charset="0"/>
                <a:ea typeface="Nunito" pitchFamily="34" charset="-122"/>
                <a:cs typeface="Nunito" pitchFamily="34" charset="-120"/>
              </a:rPr>
              <a:t>𝙈𝙖𝙟𝙤𝙧 𝙍𝙚𝙦𝙪𝙞𝙧𝙚𝙢𝙚𝙣𝙩𝙨 𝙊𝙛 𝙊𝙪𝙧 𝘼𝙥𝙥</a:t>
            </a:r>
            <a:endParaRPr lang="en-US" sz="3850" dirty="0"/>
          </a:p>
        </p:txBody>
      </p:sp>
      <p:pic>
        <p:nvPicPr>
          <p:cNvPr id="3" name="Image 0" descr="preencoded.png"/>
          <p:cNvPicPr>
            <a:picLocks noChangeAspect="1"/>
          </p:cNvPicPr>
          <p:nvPr/>
        </p:nvPicPr>
        <p:blipFill>
          <a:blip r:embed="rId3"/>
          <a:stretch>
            <a:fillRect/>
          </a:stretch>
        </p:blipFill>
        <p:spPr>
          <a:xfrm>
            <a:off x="741164" y="1642586"/>
            <a:ext cx="4715708" cy="3143845"/>
          </a:xfrm>
          <a:prstGeom prst="rect">
            <a:avLst/>
          </a:prstGeom>
        </p:spPr>
      </p:pic>
      <p:sp>
        <p:nvSpPr>
          <p:cNvPr id="4" name="Text 1"/>
          <p:cNvSpPr/>
          <p:nvPr/>
        </p:nvSpPr>
        <p:spPr>
          <a:xfrm>
            <a:off x="733544" y="5157668"/>
            <a:ext cx="13163312" cy="335280"/>
          </a:xfrm>
          <a:prstGeom prst="rect">
            <a:avLst/>
          </a:prstGeom>
          <a:noFill/>
          <a:ln/>
        </p:spPr>
        <p:txBody>
          <a:bodyPr wrap="none" lIns="0" tIns="0" rIns="0" bIns="0" rtlCol="0" anchor="t"/>
          <a:lstStyle/>
          <a:p>
            <a:pPr marL="0" indent="0">
              <a:lnSpc>
                <a:spcPts val="2600"/>
              </a:lnSpc>
              <a:buNone/>
            </a:pPr>
            <a:endParaRPr lang="en-US" sz="1650" dirty="0"/>
          </a:p>
        </p:txBody>
      </p:sp>
      <p:sp>
        <p:nvSpPr>
          <p:cNvPr id="5" name="Text 2"/>
          <p:cNvSpPr/>
          <p:nvPr/>
        </p:nvSpPr>
        <p:spPr>
          <a:xfrm>
            <a:off x="733544" y="5807273"/>
            <a:ext cx="13163312" cy="1848803"/>
          </a:xfrm>
          <a:prstGeom prst="rect">
            <a:avLst/>
          </a:prstGeom>
          <a:noFill/>
          <a:ln/>
        </p:spPr>
        <p:txBody>
          <a:bodyPr wrap="square" lIns="0" tIns="0" rIns="0" bIns="0" rtlCol="0" anchor="t"/>
          <a:lstStyle/>
          <a:p>
            <a:pPr marL="0" indent="0">
              <a:lnSpc>
                <a:spcPts val="2400"/>
              </a:lnSpc>
              <a:buNone/>
            </a:pPr>
            <a:r>
              <a:rPr lang="en-US" sz="1900" dirty="0">
                <a:solidFill>
                  <a:srgbClr val="FFFFFF"/>
                </a:solidFill>
                <a:latin typeface="Nunito" pitchFamily="34" charset="0"/>
                <a:ea typeface="Nunito" pitchFamily="34" charset="-122"/>
                <a:cs typeface="Nunito" pitchFamily="34" charset="-120"/>
              </a:rPr>
              <a:t>India has seen a troubling rise in rape cases, exposing deep-rooted issues of gender violence and systemic failure. Despite reforms and awareness efforts, the increase highlights the urgent need for stronger law enforcement, victim support, and cultural change to effectively combat this crisis. In today’s world, a safety app for women is essential. It can offer real-time location tracking, emergency alerts, and direct links to authorities, helping women feel secure and empowered. </a:t>
            </a:r>
          </a:p>
          <a:p>
            <a:pPr marL="0" indent="0">
              <a:lnSpc>
                <a:spcPts val="2400"/>
              </a:lnSpc>
              <a:buNone/>
            </a:pPr>
            <a:r>
              <a:rPr lang="en-US" sz="1900" dirty="0">
                <a:solidFill>
                  <a:srgbClr val="FFFFFF"/>
                </a:solidFill>
                <a:latin typeface="Nunito" pitchFamily="34" charset="0"/>
                <a:ea typeface="Nunito" pitchFamily="34" charset="-122"/>
                <a:cs typeface="Nunito" pitchFamily="34" charset="-120"/>
              </a:rPr>
              <a:t>By providing immediate access to support and safety resources, our app जननी can significantly enhance personal </a:t>
            </a:r>
          </a:p>
          <a:p>
            <a:pPr marL="0" indent="0">
              <a:lnSpc>
                <a:spcPts val="2400"/>
              </a:lnSpc>
              <a:buNone/>
            </a:pPr>
            <a:r>
              <a:rPr lang="en-US" sz="1900" dirty="0">
                <a:solidFill>
                  <a:srgbClr val="FFFFFF"/>
                </a:solidFill>
                <a:latin typeface="Nunito" pitchFamily="34" charset="0"/>
                <a:ea typeface="Nunito" pitchFamily="34" charset="-122"/>
                <a:cs typeface="Nunito" pitchFamily="34" charset="-120"/>
              </a:rPr>
              <a:t>security and confidence. </a:t>
            </a:r>
            <a:endParaRPr lang="en-US" sz="1900" dirty="0"/>
          </a:p>
        </p:txBody>
      </p:sp>
      <p:pic>
        <p:nvPicPr>
          <p:cNvPr id="7" name="Picture 6">
            <a:extLst>
              <a:ext uri="{FF2B5EF4-FFF2-40B4-BE49-F238E27FC236}">
                <a16:creationId xmlns:a16="http://schemas.microsoft.com/office/drawing/2014/main" id="{D45DED9E-1669-9B55-6740-00FD81312B45}"/>
              </a:ext>
            </a:extLst>
          </p:cNvPr>
          <p:cNvPicPr>
            <a:picLocks noChangeAspect="1"/>
          </p:cNvPicPr>
          <p:nvPr/>
        </p:nvPicPr>
        <p:blipFill>
          <a:blip r:embed="rId4"/>
          <a:stretch>
            <a:fillRect/>
          </a:stretch>
        </p:blipFill>
        <p:spPr>
          <a:xfrm>
            <a:off x="12836324" y="6950600"/>
            <a:ext cx="1685565" cy="1268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11336" y="2004893"/>
            <a:ext cx="5063609" cy="4219694"/>
          </a:xfrm>
          <a:prstGeom prst="rect">
            <a:avLst/>
          </a:prstGeom>
        </p:spPr>
      </p:pic>
      <p:sp>
        <p:nvSpPr>
          <p:cNvPr id="4" name="Text 0"/>
          <p:cNvSpPr/>
          <p:nvPr/>
        </p:nvSpPr>
        <p:spPr>
          <a:xfrm>
            <a:off x="6078141" y="869275"/>
            <a:ext cx="6081236" cy="497205"/>
          </a:xfrm>
          <a:prstGeom prst="rect">
            <a:avLst/>
          </a:prstGeom>
          <a:noFill/>
          <a:ln/>
        </p:spPr>
        <p:txBody>
          <a:bodyPr wrap="none" lIns="0" tIns="0" rIns="0" bIns="0" rtlCol="0" anchor="t"/>
          <a:lstStyle/>
          <a:p>
            <a:pPr marL="0" indent="0">
              <a:lnSpc>
                <a:spcPts val="3900"/>
              </a:lnSpc>
              <a:buNone/>
            </a:pPr>
            <a:r>
              <a:rPr lang="en-US" sz="3100" dirty="0">
                <a:solidFill>
                  <a:srgbClr val="FFFFFF"/>
                </a:solidFill>
                <a:latin typeface="Nunito" pitchFamily="34" charset="0"/>
                <a:ea typeface="Nunito" pitchFamily="34" charset="-122"/>
                <a:cs typeface="Nunito" pitchFamily="34" charset="-120"/>
              </a:rPr>
              <a:t>𝙆𝙚𝙮 𝙁𝙚𝙖𝙩𝙪𝙧𝙚𝙨 𝙖𝙣𝙙 𝙁𝙪𝙣𝙘𝙩𝙞𝙤𝙣𝙖𝙡𝙞𝙩𝙞𝙚𝙨</a:t>
            </a:r>
            <a:endParaRPr lang="en-US" sz="3100" dirty="0"/>
          </a:p>
        </p:txBody>
      </p:sp>
      <p:sp>
        <p:nvSpPr>
          <p:cNvPr id="5" name="Shape 1"/>
          <p:cNvSpPr/>
          <p:nvPr/>
        </p:nvSpPr>
        <p:spPr>
          <a:xfrm>
            <a:off x="6320314" y="1620083"/>
            <a:ext cx="22860" cy="5740241"/>
          </a:xfrm>
          <a:prstGeom prst="roundRect">
            <a:avLst>
              <a:gd name="adj" fmla="val 1109456"/>
            </a:avLst>
          </a:prstGeom>
          <a:solidFill>
            <a:srgbClr val="FFFFFF">
              <a:alpha val="24000"/>
            </a:srgbClr>
          </a:solidFill>
          <a:ln/>
        </p:spPr>
      </p:sp>
      <p:sp>
        <p:nvSpPr>
          <p:cNvPr id="6" name="Shape 2"/>
          <p:cNvSpPr/>
          <p:nvPr/>
        </p:nvSpPr>
        <p:spPr>
          <a:xfrm>
            <a:off x="6499086" y="1988939"/>
            <a:ext cx="591741" cy="22860"/>
          </a:xfrm>
          <a:prstGeom prst="roundRect">
            <a:avLst>
              <a:gd name="adj" fmla="val 1109456"/>
            </a:avLst>
          </a:prstGeom>
          <a:solidFill>
            <a:srgbClr val="F2B42D"/>
          </a:solidFill>
          <a:ln/>
        </p:spPr>
      </p:sp>
      <p:sp>
        <p:nvSpPr>
          <p:cNvPr id="7" name="Shape 3"/>
          <p:cNvSpPr/>
          <p:nvPr/>
        </p:nvSpPr>
        <p:spPr>
          <a:xfrm>
            <a:off x="6141541" y="1810226"/>
            <a:ext cx="380405" cy="380405"/>
          </a:xfrm>
          <a:prstGeom prst="roundRect">
            <a:avLst>
              <a:gd name="adj" fmla="val 66671"/>
            </a:avLst>
          </a:prstGeom>
          <a:solidFill>
            <a:srgbClr val="00002E"/>
          </a:solidFill>
          <a:ln w="15240">
            <a:solidFill>
              <a:srgbClr val="F2B42D"/>
            </a:solidFill>
            <a:prstDash val="solid"/>
          </a:ln>
        </p:spPr>
      </p:sp>
      <p:sp>
        <p:nvSpPr>
          <p:cNvPr id="8" name="Text 4"/>
          <p:cNvSpPr/>
          <p:nvPr/>
        </p:nvSpPr>
        <p:spPr>
          <a:xfrm>
            <a:off x="6260128" y="1881068"/>
            <a:ext cx="143232" cy="238720"/>
          </a:xfrm>
          <a:prstGeom prst="rect">
            <a:avLst/>
          </a:prstGeom>
          <a:noFill/>
          <a:ln/>
        </p:spPr>
        <p:txBody>
          <a:bodyPr wrap="none" lIns="0" tIns="0" rIns="0" bIns="0" rtlCol="0" anchor="t"/>
          <a:lstStyle/>
          <a:p>
            <a:pPr marL="0" indent="0" algn="ctr">
              <a:lnSpc>
                <a:spcPts val="1850"/>
              </a:lnSpc>
              <a:buNone/>
            </a:pPr>
            <a:r>
              <a:rPr lang="en-US" sz="1850" dirty="0">
                <a:solidFill>
                  <a:srgbClr val="FFFFFF"/>
                </a:solidFill>
                <a:latin typeface="Nunito" pitchFamily="34" charset="0"/>
                <a:ea typeface="Nunito" pitchFamily="34" charset="-122"/>
                <a:cs typeface="Nunito" pitchFamily="34" charset="-120"/>
              </a:rPr>
              <a:t>1</a:t>
            </a:r>
            <a:endParaRPr lang="en-US" sz="1850" dirty="0"/>
          </a:p>
        </p:txBody>
      </p:sp>
      <p:sp>
        <p:nvSpPr>
          <p:cNvPr id="9" name="Text 5"/>
          <p:cNvSpPr/>
          <p:nvPr/>
        </p:nvSpPr>
        <p:spPr>
          <a:xfrm>
            <a:off x="7261622" y="1789152"/>
            <a:ext cx="1989177" cy="248603"/>
          </a:xfrm>
          <a:prstGeom prst="rect">
            <a:avLst/>
          </a:prstGeom>
          <a:noFill/>
          <a:ln/>
        </p:spPr>
        <p:txBody>
          <a:bodyPr wrap="none" lIns="0" tIns="0" rIns="0" bIns="0" rtlCol="0" anchor="t"/>
          <a:lstStyle/>
          <a:p>
            <a:pPr marL="0" indent="0" algn="l">
              <a:lnSpc>
                <a:spcPts val="1950"/>
              </a:lnSpc>
              <a:buNone/>
            </a:pPr>
            <a:r>
              <a:rPr lang="en-US" sz="1550" dirty="0">
                <a:solidFill>
                  <a:srgbClr val="FFFFFF"/>
                </a:solidFill>
                <a:latin typeface="Nunito" pitchFamily="34" charset="0"/>
                <a:ea typeface="Nunito" pitchFamily="34" charset="-122"/>
                <a:cs typeface="Nunito" pitchFamily="34" charset="-120"/>
              </a:rPr>
              <a:t>Emergency SOS</a:t>
            </a:r>
            <a:endParaRPr lang="en-US" sz="1550" dirty="0"/>
          </a:p>
        </p:txBody>
      </p:sp>
      <p:sp>
        <p:nvSpPr>
          <p:cNvPr id="10" name="Text 6"/>
          <p:cNvSpPr/>
          <p:nvPr/>
        </p:nvSpPr>
        <p:spPr>
          <a:xfrm>
            <a:off x="7261622" y="2139196"/>
            <a:ext cx="6777038" cy="270510"/>
          </a:xfrm>
          <a:prstGeom prst="rect">
            <a:avLst/>
          </a:prstGeom>
          <a:noFill/>
          <a:ln/>
        </p:spPr>
        <p:txBody>
          <a:bodyPr wrap="none" lIns="0" tIns="0" rIns="0" bIns="0" rtlCol="0" anchor="t"/>
          <a:lstStyle/>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Allows users to send distress signals to emergency contacts with their location details.</a:t>
            </a:r>
            <a:endParaRPr lang="en-US" sz="1300" dirty="0"/>
          </a:p>
        </p:txBody>
      </p:sp>
      <p:sp>
        <p:nvSpPr>
          <p:cNvPr id="11" name="Shape 7"/>
          <p:cNvSpPr/>
          <p:nvPr/>
        </p:nvSpPr>
        <p:spPr>
          <a:xfrm>
            <a:off x="6499086" y="3116699"/>
            <a:ext cx="591741" cy="22860"/>
          </a:xfrm>
          <a:prstGeom prst="roundRect">
            <a:avLst>
              <a:gd name="adj" fmla="val 1109456"/>
            </a:avLst>
          </a:prstGeom>
          <a:solidFill>
            <a:srgbClr val="D7425E"/>
          </a:solidFill>
          <a:ln/>
        </p:spPr>
      </p:sp>
      <p:sp>
        <p:nvSpPr>
          <p:cNvPr id="12" name="Shape 8"/>
          <p:cNvSpPr/>
          <p:nvPr/>
        </p:nvSpPr>
        <p:spPr>
          <a:xfrm>
            <a:off x="6141541" y="2937986"/>
            <a:ext cx="380405" cy="380405"/>
          </a:xfrm>
          <a:prstGeom prst="roundRect">
            <a:avLst>
              <a:gd name="adj" fmla="val 66671"/>
            </a:avLst>
          </a:prstGeom>
          <a:solidFill>
            <a:srgbClr val="00002E"/>
          </a:solidFill>
          <a:ln w="15240">
            <a:solidFill>
              <a:srgbClr val="D7425E"/>
            </a:solidFill>
            <a:prstDash val="solid"/>
          </a:ln>
        </p:spPr>
      </p:sp>
      <p:sp>
        <p:nvSpPr>
          <p:cNvPr id="13" name="Text 9"/>
          <p:cNvSpPr/>
          <p:nvPr/>
        </p:nvSpPr>
        <p:spPr>
          <a:xfrm>
            <a:off x="6260128" y="3008828"/>
            <a:ext cx="143232" cy="238720"/>
          </a:xfrm>
          <a:prstGeom prst="rect">
            <a:avLst/>
          </a:prstGeom>
          <a:noFill/>
          <a:ln/>
        </p:spPr>
        <p:txBody>
          <a:bodyPr wrap="none" lIns="0" tIns="0" rIns="0" bIns="0" rtlCol="0" anchor="t"/>
          <a:lstStyle/>
          <a:p>
            <a:pPr marL="0" indent="0" algn="ctr">
              <a:lnSpc>
                <a:spcPts val="1850"/>
              </a:lnSpc>
              <a:buNone/>
            </a:pPr>
            <a:r>
              <a:rPr lang="en-US" sz="1850" dirty="0">
                <a:solidFill>
                  <a:srgbClr val="FFFFFF"/>
                </a:solidFill>
                <a:latin typeface="Nunito" pitchFamily="34" charset="0"/>
                <a:ea typeface="Nunito" pitchFamily="34" charset="-122"/>
                <a:cs typeface="Nunito" pitchFamily="34" charset="-120"/>
              </a:rPr>
              <a:t>2</a:t>
            </a:r>
            <a:endParaRPr lang="en-US" sz="1850" dirty="0"/>
          </a:p>
        </p:txBody>
      </p:sp>
      <p:sp>
        <p:nvSpPr>
          <p:cNvPr id="14" name="Text 10"/>
          <p:cNvSpPr/>
          <p:nvPr/>
        </p:nvSpPr>
        <p:spPr>
          <a:xfrm>
            <a:off x="7261622" y="2916912"/>
            <a:ext cx="2024182" cy="248603"/>
          </a:xfrm>
          <a:prstGeom prst="rect">
            <a:avLst/>
          </a:prstGeom>
          <a:noFill/>
          <a:ln/>
        </p:spPr>
        <p:txBody>
          <a:bodyPr wrap="none" lIns="0" tIns="0" rIns="0" bIns="0" rtlCol="0" anchor="t"/>
          <a:lstStyle/>
          <a:p>
            <a:pPr marL="0" indent="0" algn="l">
              <a:lnSpc>
                <a:spcPts val="1950"/>
              </a:lnSpc>
              <a:buNone/>
            </a:pPr>
            <a:r>
              <a:rPr lang="en-US" sz="1550" dirty="0">
                <a:solidFill>
                  <a:srgbClr val="FFFFFF"/>
                </a:solidFill>
                <a:latin typeface="Nunito" pitchFamily="34" charset="0"/>
                <a:ea typeface="Nunito" pitchFamily="34" charset="-122"/>
                <a:cs typeface="Nunito" pitchFamily="34" charset="-120"/>
              </a:rPr>
              <a:t>Safe Route Navigation</a:t>
            </a:r>
            <a:endParaRPr lang="en-US" sz="1550" dirty="0"/>
          </a:p>
        </p:txBody>
      </p:sp>
      <p:sp>
        <p:nvSpPr>
          <p:cNvPr id="15" name="Text 11"/>
          <p:cNvSpPr/>
          <p:nvPr/>
        </p:nvSpPr>
        <p:spPr>
          <a:xfrm>
            <a:off x="7261622" y="3266956"/>
            <a:ext cx="6777038" cy="270510"/>
          </a:xfrm>
          <a:prstGeom prst="rect">
            <a:avLst/>
          </a:prstGeom>
          <a:noFill/>
          <a:ln/>
        </p:spPr>
        <p:txBody>
          <a:bodyPr wrap="none" lIns="0" tIns="0" rIns="0" bIns="0" rtlCol="0" anchor="t"/>
          <a:lstStyle/>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Provides users with safe route options based on crime data and real-time traffic conditions.</a:t>
            </a:r>
            <a:endParaRPr lang="en-US" sz="1300" dirty="0"/>
          </a:p>
        </p:txBody>
      </p:sp>
      <p:sp>
        <p:nvSpPr>
          <p:cNvPr id="16" name="Shape 12"/>
          <p:cNvSpPr/>
          <p:nvPr/>
        </p:nvSpPr>
        <p:spPr>
          <a:xfrm>
            <a:off x="6499086" y="4244459"/>
            <a:ext cx="591741" cy="22860"/>
          </a:xfrm>
          <a:prstGeom prst="roundRect">
            <a:avLst>
              <a:gd name="adj" fmla="val 1109456"/>
            </a:avLst>
          </a:prstGeom>
          <a:solidFill>
            <a:srgbClr val="DD785E"/>
          </a:solidFill>
          <a:ln/>
        </p:spPr>
      </p:sp>
      <p:sp>
        <p:nvSpPr>
          <p:cNvPr id="17" name="Shape 13"/>
          <p:cNvSpPr/>
          <p:nvPr/>
        </p:nvSpPr>
        <p:spPr>
          <a:xfrm>
            <a:off x="6141541" y="4065746"/>
            <a:ext cx="380405" cy="380405"/>
          </a:xfrm>
          <a:prstGeom prst="roundRect">
            <a:avLst>
              <a:gd name="adj" fmla="val 66671"/>
            </a:avLst>
          </a:prstGeom>
          <a:solidFill>
            <a:srgbClr val="00002E"/>
          </a:solidFill>
          <a:ln w="15240">
            <a:solidFill>
              <a:srgbClr val="DD785E"/>
            </a:solidFill>
            <a:prstDash val="solid"/>
          </a:ln>
        </p:spPr>
      </p:sp>
      <p:sp>
        <p:nvSpPr>
          <p:cNvPr id="18" name="Text 14"/>
          <p:cNvSpPr/>
          <p:nvPr/>
        </p:nvSpPr>
        <p:spPr>
          <a:xfrm>
            <a:off x="6260128" y="4136588"/>
            <a:ext cx="143232" cy="238720"/>
          </a:xfrm>
          <a:prstGeom prst="rect">
            <a:avLst/>
          </a:prstGeom>
          <a:noFill/>
          <a:ln/>
        </p:spPr>
        <p:txBody>
          <a:bodyPr wrap="none" lIns="0" tIns="0" rIns="0" bIns="0" rtlCol="0" anchor="t"/>
          <a:lstStyle/>
          <a:p>
            <a:pPr marL="0" indent="0" algn="ctr">
              <a:lnSpc>
                <a:spcPts val="1850"/>
              </a:lnSpc>
              <a:buNone/>
            </a:pPr>
            <a:r>
              <a:rPr lang="en-US" sz="1850" dirty="0">
                <a:solidFill>
                  <a:srgbClr val="FFFFFF"/>
                </a:solidFill>
                <a:latin typeface="Nunito" pitchFamily="34" charset="0"/>
                <a:ea typeface="Nunito" pitchFamily="34" charset="-122"/>
                <a:cs typeface="Nunito" pitchFamily="34" charset="-120"/>
              </a:rPr>
              <a:t>3</a:t>
            </a:r>
            <a:endParaRPr lang="en-US" sz="1850" dirty="0"/>
          </a:p>
        </p:txBody>
      </p:sp>
      <p:sp>
        <p:nvSpPr>
          <p:cNvPr id="19" name="Text 15"/>
          <p:cNvSpPr/>
          <p:nvPr/>
        </p:nvSpPr>
        <p:spPr>
          <a:xfrm>
            <a:off x="7261622" y="4044672"/>
            <a:ext cx="3502938" cy="248603"/>
          </a:xfrm>
          <a:prstGeom prst="rect">
            <a:avLst/>
          </a:prstGeom>
          <a:noFill/>
          <a:ln/>
        </p:spPr>
        <p:txBody>
          <a:bodyPr wrap="none" lIns="0" tIns="0" rIns="0" bIns="0" rtlCol="0" anchor="t"/>
          <a:lstStyle/>
          <a:p>
            <a:pPr marL="0" indent="0" algn="l">
              <a:lnSpc>
                <a:spcPts val="1950"/>
              </a:lnSpc>
              <a:buNone/>
            </a:pPr>
            <a:r>
              <a:rPr lang="en-US" sz="1550" dirty="0">
                <a:solidFill>
                  <a:srgbClr val="FFFFFF"/>
                </a:solidFill>
                <a:latin typeface="Nunito" pitchFamily="34" charset="0"/>
                <a:ea typeface="Nunito" pitchFamily="34" charset="-122"/>
                <a:cs typeface="Nunito" pitchFamily="34" charset="-120"/>
              </a:rPr>
              <a:t>Identifying a lone woman at night time</a:t>
            </a:r>
            <a:endParaRPr lang="en-US" sz="1550" dirty="0"/>
          </a:p>
        </p:txBody>
      </p:sp>
      <p:sp>
        <p:nvSpPr>
          <p:cNvPr id="20" name="Text 16"/>
          <p:cNvSpPr/>
          <p:nvPr/>
        </p:nvSpPr>
        <p:spPr>
          <a:xfrm>
            <a:off x="7261622" y="4394716"/>
            <a:ext cx="6777038" cy="541020"/>
          </a:xfrm>
          <a:prstGeom prst="rect">
            <a:avLst/>
          </a:prstGeom>
          <a:noFill/>
          <a:ln/>
        </p:spPr>
        <p:txBody>
          <a:bodyPr wrap="square" lIns="0" tIns="0" rIns="0" bIns="0" rtlCol="0" anchor="t"/>
          <a:lstStyle/>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Monitors devices within a specified range and provides alerts if in an isolated location or when a device remains in proximity for an extended period.</a:t>
            </a:r>
            <a:endParaRPr lang="en-US" sz="1300" dirty="0"/>
          </a:p>
        </p:txBody>
      </p:sp>
      <p:sp>
        <p:nvSpPr>
          <p:cNvPr id="21" name="Shape 17"/>
          <p:cNvSpPr/>
          <p:nvPr/>
        </p:nvSpPr>
        <p:spPr>
          <a:xfrm>
            <a:off x="6499086" y="5642729"/>
            <a:ext cx="591741" cy="22860"/>
          </a:xfrm>
          <a:prstGeom prst="roundRect">
            <a:avLst>
              <a:gd name="adj" fmla="val 1109456"/>
            </a:avLst>
          </a:prstGeom>
          <a:solidFill>
            <a:srgbClr val="48A8E2"/>
          </a:solidFill>
          <a:ln/>
        </p:spPr>
      </p:sp>
      <p:sp>
        <p:nvSpPr>
          <p:cNvPr id="22" name="Shape 18"/>
          <p:cNvSpPr/>
          <p:nvPr/>
        </p:nvSpPr>
        <p:spPr>
          <a:xfrm>
            <a:off x="6141541" y="5464016"/>
            <a:ext cx="380405" cy="380405"/>
          </a:xfrm>
          <a:prstGeom prst="roundRect">
            <a:avLst>
              <a:gd name="adj" fmla="val 66671"/>
            </a:avLst>
          </a:prstGeom>
          <a:solidFill>
            <a:srgbClr val="00002E"/>
          </a:solidFill>
          <a:ln w="15240">
            <a:solidFill>
              <a:srgbClr val="48A8E2"/>
            </a:solidFill>
            <a:prstDash val="solid"/>
          </a:ln>
        </p:spPr>
      </p:sp>
      <p:sp>
        <p:nvSpPr>
          <p:cNvPr id="23" name="Text 19"/>
          <p:cNvSpPr/>
          <p:nvPr/>
        </p:nvSpPr>
        <p:spPr>
          <a:xfrm>
            <a:off x="6260128" y="5534858"/>
            <a:ext cx="143232" cy="238720"/>
          </a:xfrm>
          <a:prstGeom prst="rect">
            <a:avLst/>
          </a:prstGeom>
          <a:noFill/>
          <a:ln/>
        </p:spPr>
        <p:txBody>
          <a:bodyPr wrap="none" lIns="0" tIns="0" rIns="0" bIns="0" rtlCol="0" anchor="t"/>
          <a:lstStyle/>
          <a:p>
            <a:pPr marL="0" indent="0" algn="ctr">
              <a:lnSpc>
                <a:spcPts val="1850"/>
              </a:lnSpc>
              <a:buNone/>
            </a:pPr>
            <a:r>
              <a:rPr lang="en-US" sz="1850" dirty="0">
                <a:solidFill>
                  <a:srgbClr val="FFFFFF"/>
                </a:solidFill>
                <a:latin typeface="Nunito" pitchFamily="34" charset="0"/>
                <a:ea typeface="Nunito" pitchFamily="34" charset="-122"/>
                <a:cs typeface="Nunito" pitchFamily="34" charset="-120"/>
              </a:rPr>
              <a:t>4</a:t>
            </a:r>
            <a:endParaRPr lang="en-US" sz="1850" dirty="0"/>
          </a:p>
        </p:txBody>
      </p:sp>
      <p:sp>
        <p:nvSpPr>
          <p:cNvPr id="24" name="Text 20"/>
          <p:cNvSpPr/>
          <p:nvPr/>
        </p:nvSpPr>
        <p:spPr>
          <a:xfrm>
            <a:off x="7261622" y="5442942"/>
            <a:ext cx="3284815" cy="248603"/>
          </a:xfrm>
          <a:prstGeom prst="rect">
            <a:avLst/>
          </a:prstGeom>
          <a:noFill/>
          <a:ln/>
        </p:spPr>
        <p:txBody>
          <a:bodyPr wrap="none" lIns="0" tIns="0" rIns="0" bIns="0" rtlCol="0" anchor="t"/>
          <a:lstStyle/>
          <a:p>
            <a:pPr marL="0" indent="0" algn="l">
              <a:lnSpc>
                <a:spcPts val="1950"/>
              </a:lnSpc>
              <a:buNone/>
            </a:pPr>
            <a:r>
              <a:rPr lang="en-US" sz="1550" dirty="0">
                <a:solidFill>
                  <a:srgbClr val="FFFFFF"/>
                </a:solidFill>
                <a:latin typeface="Nunito" pitchFamily="34" charset="0"/>
                <a:ea typeface="Nunito" pitchFamily="34" charset="-122"/>
                <a:cs typeface="Nunito" pitchFamily="34" charset="-120"/>
              </a:rPr>
              <a:t>Nearby police stations and hospitals</a:t>
            </a:r>
            <a:endParaRPr lang="en-US" sz="1550" dirty="0"/>
          </a:p>
        </p:txBody>
      </p:sp>
      <p:sp>
        <p:nvSpPr>
          <p:cNvPr id="25" name="Text 21"/>
          <p:cNvSpPr/>
          <p:nvPr/>
        </p:nvSpPr>
        <p:spPr>
          <a:xfrm>
            <a:off x="7261622" y="5792986"/>
            <a:ext cx="6777038" cy="270510"/>
          </a:xfrm>
          <a:prstGeom prst="rect">
            <a:avLst/>
          </a:prstGeom>
          <a:noFill/>
          <a:ln/>
        </p:spPr>
        <p:txBody>
          <a:bodyPr wrap="none" lIns="0" tIns="0" rIns="0" bIns="0" rtlCol="0" anchor="t"/>
          <a:lstStyle/>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Provides you location and phone number of nearby police station and hospital. </a:t>
            </a:r>
            <a:endParaRPr lang="en-US" sz="1300" dirty="0"/>
          </a:p>
        </p:txBody>
      </p:sp>
      <p:sp>
        <p:nvSpPr>
          <p:cNvPr id="26" name="Shape 22"/>
          <p:cNvSpPr/>
          <p:nvPr/>
        </p:nvSpPr>
        <p:spPr>
          <a:xfrm>
            <a:off x="6499086" y="6770489"/>
            <a:ext cx="591741" cy="22860"/>
          </a:xfrm>
          <a:prstGeom prst="roundRect">
            <a:avLst>
              <a:gd name="adj" fmla="val 1109456"/>
            </a:avLst>
          </a:prstGeom>
          <a:solidFill>
            <a:srgbClr val="59ABA9"/>
          </a:solidFill>
          <a:ln/>
        </p:spPr>
      </p:sp>
      <p:sp>
        <p:nvSpPr>
          <p:cNvPr id="27" name="Shape 23"/>
          <p:cNvSpPr/>
          <p:nvPr/>
        </p:nvSpPr>
        <p:spPr>
          <a:xfrm>
            <a:off x="6141541" y="6591776"/>
            <a:ext cx="380405" cy="380405"/>
          </a:xfrm>
          <a:prstGeom prst="roundRect">
            <a:avLst>
              <a:gd name="adj" fmla="val 66671"/>
            </a:avLst>
          </a:prstGeom>
          <a:solidFill>
            <a:srgbClr val="00002E"/>
          </a:solidFill>
          <a:ln w="15240">
            <a:solidFill>
              <a:srgbClr val="59ABA9"/>
            </a:solidFill>
            <a:prstDash val="solid"/>
          </a:ln>
        </p:spPr>
      </p:sp>
      <p:sp>
        <p:nvSpPr>
          <p:cNvPr id="28" name="Text 24"/>
          <p:cNvSpPr/>
          <p:nvPr/>
        </p:nvSpPr>
        <p:spPr>
          <a:xfrm>
            <a:off x="6260128" y="6662618"/>
            <a:ext cx="143232" cy="238720"/>
          </a:xfrm>
          <a:prstGeom prst="rect">
            <a:avLst/>
          </a:prstGeom>
          <a:noFill/>
          <a:ln/>
        </p:spPr>
        <p:txBody>
          <a:bodyPr wrap="none" lIns="0" tIns="0" rIns="0" bIns="0" rtlCol="0" anchor="t"/>
          <a:lstStyle/>
          <a:p>
            <a:pPr marL="0" indent="0" algn="ctr">
              <a:lnSpc>
                <a:spcPts val="1850"/>
              </a:lnSpc>
              <a:buNone/>
            </a:pPr>
            <a:r>
              <a:rPr lang="en-US" sz="1850" dirty="0">
                <a:solidFill>
                  <a:srgbClr val="FFFFFF"/>
                </a:solidFill>
                <a:latin typeface="Nunito" pitchFamily="34" charset="0"/>
                <a:ea typeface="Nunito" pitchFamily="34" charset="-122"/>
                <a:cs typeface="Nunito" pitchFamily="34" charset="-120"/>
              </a:rPr>
              <a:t>5</a:t>
            </a:r>
            <a:endParaRPr lang="en-US" sz="1850" dirty="0"/>
          </a:p>
        </p:txBody>
      </p:sp>
      <p:sp>
        <p:nvSpPr>
          <p:cNvPr id="29" name="Text 25"/>
          <p:cNvSpPr/>
          <p:nvPr/>
        </p:nvSpPr>
        <p:spPr>
          <a:xfrm>
            <a:off x="7261622" y="6570702"/>
            <a:ext cx="1989177" cy="248603"/>
          </a:xfrm>
          <a:prstGeom prst="rect">
            <a:avLst/>
          </a:prstGeom>
          <a:noFill/>
          <a:ln/>
        </p:spPr>
        <p:txBody>
          <a:bodyPr wrap="none" lIns="0" tIns="0" rIns="0" bIns="0" rtlCol="0" anchor="t"/>
          <a:lstStyle/>
          <a:p>
            <a:pPr marL="0" indent="0" algn="l">
              <a:lnSpc>
                <a:spcPts val="1950"/>
              </a:lnSpc>
              <a:buNone/>
            </a:pPr>
            <a:r>
              <a:rPr lang="en-US" sz="1550" dirty="0">
                <a:solidFill>
                  <a:srgbClr val="FFFFFF"/>
                </a:solidFill>
                <a:latin typeface="Nunito" pitchFamily="34" charset="0"/>
                <a:ea typeface="Nunito" pitchFamily="34" charset="-122"/>
                <a:cs typeface="Nunito" pitchFamily="34" charset="-120"/>
              </a:rPr>
              <a:t>Detects Scream</a:t>
            </a:r>
            <a:endParaRPr lang="en-US" sz="1550" dirty="0"/>
          </a:p>
        </p:txBody>
      </p:sp>
      <p:sp>
        <p:nvSpPr>
          <p:cNvPr id="30" name="Text 26"/>
          <p:cNvSpPr/>
          <p:nvPr/>
        </p:nvSpPr>
        <p:spPr>
          <a:xfrm>
            <a:off x="7261622" y="6920746"/>
            <a:ext cx="6777038" cy="270510"/>
          </a:xfrm>
          <a:prstGeom prst="rect">
            <a:avLst/>
          </a:prstGeom>
          <a:noFill/>
          <a:ln/>
        </p:spPr>
        <p:txBody>
          <a:bodyPr wrap="none" lIns="0" tIns="0" rIns="0" bIns="0" rtlCol="0" anchor="t"/>
          <a:lstStyle/>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Activates the sos features with safe word screams, even if your phone is in </a:t>
            </a:r>
          </a:p>
          <a:p>
            <a:pPr marL="0" indent="0" algn="l">
              <a:lnSpc>
                <a:spcPts val="2100"/>
              </a:lnSpc>
              <a:buNone/>
            </a:pPr>
            <a:r>
              <a:rPr lang="en-US" sz="1300" dirty="0">
                <a:solidFill>
                  <a:srgbClr val="FFFFFF"/>
                </a:solidFill>
                <a:latin typeface="PT Sans" pitchFamily="34" charset="0"/>
                <a:ea typeface="PT Sans" pitchFamily="34" charset="-122"/>
                <a:cs typeface="PT Sans" pitchFamily="34" charset="-120"/>
              </a:rPr>
              <a:t>your pocket or bag.</a:t>
            </a:r>
            <a:endParaRPr lang="en-US" sz="1300" dirty="0"/>
          </a:p>
        </p:txBody>
      </p:sp>
      <p:pic>
        <p:nvPicPr>
          <p:cNvPr id="31" name="Picture 30">
            <a:extLst>
              <a:ext uri="{FF2B5EF4-FFF2-40B4-BE49-F238E27FC236}">
                <a16:creationId xmlns:a16="http://schemas.microsoft.com/office/drawing/2014/main" id="{6D9FA7A9-2919-8AC5-21ED-3427E61AFBBA}"/>
              </a:ext>
            </a:extLst>
          </p:cNvPr>
          <p:cNvPicPr>
            <a:picLocks noChangeAspect="1"/>
          </p:cNvPicPr>
          <p:nvPr/>
        </p:nvPicPr>
        <p:blipFill>
          <a:blip r:embed="rId5"/>
          <a:stretch>
            <a:fillRect/>
          </a:stretch>
        </p:blipFill>
        <p:spPr>
          <a:xfrm>
            <a:off x="12755302" y="6662619"/>
            <a:ext cx="1875098" cy="15096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3204" y="1670804"/>
            <a:ext cx="4887992" cy="4887992"/>
          </a:xfrm>
          <a:prstGeom prst="rect">
            <a:avLst/>
          </a:prstGeom>
        </p:spPr>
      </p:pic>
      <p:sp>
        <p:nvSpPr>
          <p:cNvPr id="4" name="Text 0"/>
          <p:cNvSpPr/>
          <p:nvPr/>
        </p:nvSpPr>
        <p:spPr>
          <a:xfrm>
            <a:off x="837724" y="1107996"/>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Nunito" pitchFamily="34" charset="0"/>
                <a:ea typeface="Nunito" pitchFamily="34" charset="-122"/>
                <a:cs typeface="Nunito" pitchFamily="34" charset="-120"/>
              </a:rPr>
              <a:t>Notification and Alert System</a:t>
            </a:r>
            <a:endParaRPr lang="en-US" sz="4400" dirty="0"/>
          </a:p>
        </p:txBody>
      </p:sp>
      <p:pic>
        <p:nvPicPr>
          <p:cNvPr id="5" name="Image 2" descr="preencoded.png"/>
          <p:cNvPicPr>
            <a:picLocks noChangeAspect="1"/>
          </p:cNvPicPr>
          <p:nvPr/>
        </p:nvPicPr>
        <p:blipFill>
          <a:blip r:embed="rId5"/>
          <a:stretch>
            <a:fillRect/>
          </a:stretch>
        </p:blipFill>
        <p:spPr>
          <a:xfrm>
            <a:off x="837724" y="2875002"/>
            <a:ext cx="1196816" cy="2123242"/>
          </a:xfrm>
          <a:prstGeom prst="rect">
            <a:avLst/>
          </a:prstGeom>
        </p:spPr>
      </p:pic>
      <p:sp>
        <p:nvSpPr>
          <p:cNvPr id="6" name="Text 1"/>
          <p:cNvSpPr/>
          <p:nvPr/>
        </p:nvSpPr>
        <p:spPr>
          <a:xfrm>
            <a:off x="2393513" y="311431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Push Notifications</a:t>
            </a:r>
            <a:endParaRPr lang="en-US" sz="2200" dirty="0"/>
          </a:p>
        </p:txBody>
      </p:sp>
      <p:sp>
        <p:nvSpPr>
          <p:cNvPr id="7" name="Text 2"/>
          <p:cNvSpPr/>
          <p:nvPr/>
        </p:nvSpPr>
        <p:spPr>
          <a:xfrm>
            <a:off x="2393513" y="3609856"/>
            <a:ext cx="5912763" cy="1149072"/>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Real- time alerts are send to the emergency contacts, nearby police stations and hospitals on triggering the app.</a:t>
            </a:r>
            <a:endParaRPr lang="en-US" sz="1850" dirty="0"/>
          </a:p>
        </p:txBody>
      </p:sp>
      <p:pic>
        <p:nvPicPr>
          <p:cNvPr id="8" name="Image 3" descr="preencoded.png"/>
          <p:cNvPicPr>
            <a:picLocks noChangeAspect="1"/>
          </p:cNvPicPr>
          <p:nvPr/>
        </p:nvPicPr>
        <p:blipFill>
          <a:blip r:embed="rId6"/>
          <a:stretch>
            <a:fillRect/>
          </a:stretch>
        </p:blipFill>
        <p:spPr>
          <a:xfrm>
            <a:off x="837724" y="4998244"/>
            <a:ext cx="1196816" cy="2123242"/>
          </a:xfrm>
          <a:prstGeom prst="rect">
            <a:avLst/>
          </a:prstGeom>
        </p:spPr>
      </p:pic>
      <p:sp>
        <p:nvSpPr>
          <p:cNvPr id="9" name="Text 3"/>
          <p:cNvSpPr/>
          <p:nvPr/>
        </p:nvSpPr>
        <p:spPr>
          <a:xfrm>
            <a:off x="2393513" y="5237559"/>
            <a:ext cx="3425428"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pitchFamily="34" charset="0"/>
                <a:ea typeface="Nunito" pitchFamily="34" charset="-122"/>
                <a:cs typeface="Nunito" pitchFamily="34" charset="-120"/>
              </a:rPr>
              <a:t>Isolation and stalking alert</a:t>
            </a:r>
            <a:endParaRPr lang="en-US" sz="2200" dirty="0"/>
          </a:p>
        </p:txBody>
      </p:sp>
      <p:sp>
        <p:nvSpPr>
          <p:cNvPr id="10" name="Text 4"/>
          <p:cNvSpPr/>
          <p:nvPr/>
        </p:nvSpPr>
        <p:spPr>
          <a:xfrm>
            <a:off x="2393513" y="5733098"/>
            <a:ext cx="5912763" cy="1149072"/>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Notifies you when you're in a secluded area or if a device remains within range for an extended period, indicating potential tracking or prolonged proximity.</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45719"/>
          </a:xfrm>
          <a:prstGeom prst="rect">
            <a:avLst/>
          </a:prstGeom>
        </p:spPr>
      </p:pic>
      <p:sp>
        <p:nvSpPr>
          <p:cNvPr id="4" name="Text 0"/>
          <p:cNvSpPr/>
          <p:nvPr/>
        </p:nvSpPr>
        <p:spPr>
          <a:xfrm>
            <a:off x="522684" y="2530673"/>
            <a:ext cx="13585031" cy="239078"/>
          </a:xfrm>
          <a:prstGeom prst="rect">
            <a:avLst/>
          </a:prstGeom>
          <a:noFill/>
          <a:ln/>
        </p:spPr>
        <p:txBody>
          <a:bodyPr wrap="none" lIns="0" tIns="0" rIns="0" bIns="0" rtlCol="0" anchor="t"/>
          <a:lstStyle/>
          <a:p>
            <a:pPr marL="0" indent="0">
              <a:lnSpc>
                <a:spcPts val="1850"/>
              </a:lnSpc>
              <a:buNone/>
            </a:pPr>
            <a:endParaRPr lang="en-US" sz="1150" dirty="0"/>
          </a:p>
        </p:txBody>
      </p:sp>
      <p:sp>
        <p:nvSpPr>
          <p:cNvPr id="5" name="Text 1"/>
          <p:cNvSpPr/>
          <p:nvPr/>
        </p:nvSpPr>
        <p:spPr>
          <a:xfrm>
            <a:off x="522684" y="2937748"/>
            <a:ext cx="13585031" cy="239078"/>
          </a:xfrm>
          <a:prstGeom prst="rect">
            <a:avLst/>
          </a:prstGeom>
          <a:noFill/>
          <a:ln/>
        </p:spPr>
        <p:txBody>
          <a:bodyPr wrap="none" lIns="0" tIns="0" rIns="0" bIns="0" rtlCol="0" anchor="t"/>
          <a:lstStyle/>
          <a:p>
            <a:pPr marL="0" indent="0">
              <a:lnSpc>
                <a:spcPts val="1850"/>
              </a:lnSpc>
              <a:buNone/>
            </a:pPr>
            <a:endParaRPr lang="en-US" sz="1150" dirty="0"/>
          </a:p>
        </p:txBody>
      </p:sp>
      <p:sp>
        <p:nvSpPr>
          <p:cNvPr id="6" name="Text 2"/>
          <p:cNvSpPr/>
          <p:nvPr/>
        </p:nvSpPr>
        <p:spPr>
          <a:xfrm>
            <a:off x="522684" y="3400782"/>
            <a:ext cx="3514368" cy="439341"/>
          </a:xfrm>
          <a:prstGeom prst="rect">
            <a:avLst/>
          </a:prstGeom>
          <a:noFill/>
          <a:ln/>
        </p:spPr>
        <p:txBody>
          <a:bodyPr wrap="none" lIns="0" tIns="0" rIns="0" bIns="0" rtlCol="0" anchor="t"/>
          <a:lstStyle/>
          <a:p>
            <a:pPr marL="0" indent="0">
              <a:lnSpc>
                <a:spcPts val="3450"/>
              </a:lnSpc>
              <a:buNone/>
            </a:pPr>
            <a:r>
              <a:rPr lang="en-US" sz="2750" dirty="0">
                <a:solidFill>
                  <a:srgbClr val="FFFFFF"/>
                </a:solidFill>
                <a:latin typeface="Nunito" pitchFamily="34" charset="0"/>
                <a:ea typeface="Nunito" pitchFamily="34" charset="-122"/>
                <a:cs typeface="Nunito" pitchFamily="34" charset="-120"/>
              </a:rPr>
              <a:t>𝙋𝙧𝙤𝙟𝙚𝙘𝙩 𝙎𝙩𝙖𝙜𝙚𝙨</a:t>
            </a:r>
            <a:endParaRPr lang="en-US" sz="2750" dirty="0"/>
          </a:p>
        </p:txBody>
      </p:sp>
      <p:sp>
        <p:nvSpPr>
          <p:cNvPr id="7" name="Shape 3"/>
          <p:cNvSpPr/>
          <p:nvPr/>
        </p:nvSpPr>
        <p:spPr>
          <a:xfrm>
            <a:off x="522684" y="5762625"/>
            <a:ext cx="13585031" cy="15240"/>
          </a:xfrm>
          <a:prstGeom prst="roundRect">
            <a:avLst>
              <a:gd name="adj" fmla="val 1470132"/>
            </a:avLst>
          </a:prstGeom>
          <a:solidFill>
            <a:srgbClr val="FFFFFF">
              <a:alpha val="24000"/>
            </a:srgbClr>
          </a:solidFill>
          <a:ln/>
        </p:spPr>
      </p:sp>
      <p:sp>
        <p:nvSpPr>
          <p:cNvPr id="8" name="Shape 4"/>
          <p:cNvSpPr/>
          <p:nvPr/>
        </p:nvSpPr>
        <p:spPr>
          <a:xfrm>
            <a:off x="2402443" y="5239941"/>
            <a:ext cx="15240" cy="522684"/>
          </a:xfrm>
          <a:prstGeom prst="roundRect">
            <a:avLst>
              <a:gd name="adj" fmla="val 1470132"/>
            </a:avLst>
          </a:prstGeom>
          <a:solidFill>
            <a:srgbClr val="F2B42D"/>
          </a:solidFill>
          <a:ln/>
        </p:spPr>
      </p:sp>
      <p:sp>
        <p:nvSpPr>
          <p:cNvPr id="9" name="Shape 5"/>
          <p:cNvSpPr/>
          <p:nvPr/>
        </p:nvSpPr>
        <p:spPr>
          <a:xfrm>
            <a:off x="2242066" y="5594628"/>
            <a:ext cx="335994" cy="335994"/>
          </a:xfrm>
          <a:prstGeom prst="roundRect">
            <a:avLst>
              <a:gd name="adj" fmla="val 66682"/>
            </a:avLst>
          </a:prstGeom>
          <a:solidFill>
            <a:srgbClr val="00002E"/>
          </a:solidFill>
          <a:ln w="15240">
            <a:solidFill>
              <a:srgbClr val="F2B42D"/>
            </a:solidFill>
            <a:prstDash val="solid"/>
          </a:ln>
        </p:spPr>
      </p:sp>
      <p:sp>
        <p:nvSpPr>
          <p:cNvPr id="10" name="Text 6"/>
          <p:cNvSpPr/>
          <p:nvPr/>
        </p:nvSpPr>
        <p:spPr>
          <a:xfrm>
            <a:off x="2346722" y="5657136"/>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1</a:t>
            </a:r>
            <a:endParaRPr lang="en-US" sz="1650" dirty="0"/>
          </a:p>
        </p:txBody>
      </p:sp>
      <p:sp>
        <p:nvSpPr>
          <p:cNvPr id="11" name="Text 7"/>
          <p:cNvSpPr/>
          <p:nvPr/>
        </p:nvSpPr>
        <p:spPr>
          <a:xfrm>
            <a:off x="1531501" y="4064079"/>
            <a:ext cx="1757124"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1: Ideation</a:t>
            </a:r>
            <a:endParaRPr lang="en-US" sz="1350" dirty="0"/>
          </a:p>
        </p:txBody>
      </p:sp>
      <p:sp>
        <p:nvSpPr>
          <p:cNvPr id="12" name="Text 8"/>
          <p:cNvSpPr/>
          <p:nvPr/>
        </p:nvSpPr>
        <p:spPr>
          <a:xfrm>
            <a:off x="671989" y="4373285"/>
            <a:ext cx="3476149" cy="717233"/>
          </a:xfrm>
          <a:prstGeom prst="rect">
            <a:avLst/>
          </a:prstGeom>
          <a:noFill/>
          <a:ln/>
        </p:spPr>
        <p:txBody>
          <a:bodyPr wrap="square" lIns="0" tIns="0" rIns="0" bIns="0" rtlCol="0" anchor="t"/>
          <a:lstStyle/>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Brainstorming and selecting a project idea based on the theme "Women safety" . Team discusses their goals, target users, and potential solutions.</a:t>
            </a:r>
            <a:endParaRPr lang="en-US" sz="1150" dirty="0"/>
          </a:p>
        </p:txBody>
      </p:sp>
      <p:sp>
        <p:nvSpPr>
          <p:cNvPr id="13" name="Shape 9"/>
          <p:cNvSpPr/>
          <p:nvPr/>
        </p:nvSpPr>
        <p:spPr>
          <a:xfrm>
            <a:off x="4364474" y="5762625"/>
            <a:ext cx="15240" cy="522684"/>
          </a:xfrm>
          <a:prstGeom prst="roundRect">
            <a:avLst>
              <a:gd name="adj" fmla="val 1470132"/>
            </a:avLst>
          </a:prstGeom>
          <a:solidFill>
            <a:srgbClr val="D7425E"/>
          </a:solidFill>
          <a:ln/>
        </p:spPr>
      </p:sp>
      <p:sp>
        <p:nvSpPr>
          <p:cNvPr id="14" name="Shape 10"/>
          <p:cNvSpPr/>
          <p:nvPr/>
        </p:nvSpPr>
        <p:spPr>
          <a:xfrm>
            <a:off x="4204097" y="5594628"/>
            <a:ext cx="335994" cy="335994"/>
          </a:xfrm>
          <a:prstGeom prst="roundRect">
            <a:avLst>
              <a:gd name="adj" fmla="val 66682"/>
            </a:avLst>
          </a:prstGeom>
          <a:solidFill>
            <a:srgbClr val="00002E"/>
          </a:solidFill>
          <a:ln w="15240">
            <a:solidFill>
              <a:srgbClr val="D7425E"/>
            </a:solidFill>
            <a:prstDash val="solid"/>
          </a:ln>
        </p:spPr>
      </p:sp>
      <p:sp>
        <p:nvSpPr>
          <p:cNvPr id="15" name="Text 11"/>
          <p:cNvSpPr/>
          <p:nvPr/>
        </p:nvSpPr>
        <p:spPr>
          <a:xfrm>
            <a:off x="4308753" y="5657136"/>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2</a:t>
            </a:r>
            <a:endParaRPr lang="en-US" sz="1650" dirty="0"/>
          </a:p>
        </p:txBody>
      </p:sp>
      <p:sp>
        <p:nvSpPr>
          <p:cNvPr id="16" name="Text 12"/>
          <p:cNvSpPr/>
          <p:nvPr/>
        </p:nvSpPr>
        <p:spPr>
          <a:xfrm>
            <a:off x="3493532" y="6434733"/>
            <a:ext cx="1757124"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2: Planning</a:t>
            </a:r>
            <a:endParaRPr lang="en-US" sz="1350" dirty="0"/>
          </a:p>
        </p:txBody>
      </p:sp>
      <p:sp>
        <p:nvSpPr>
          <p:cNvPr id="17" name="Text 13"/>
          <p:cNvSpPr/>
          <p:nvPr/>
        </p:nvSpPr>
        <p:spPr>
          <a:xfrm>
            <a:off x="2634020" y="6743938"/>
            <a:ext cx="3476149" cy="717233"/>
          </a:xfrm>
          <a:prstGeom prst="rect">
            <a:avLst/>
          </a:prstGeom>
          <a:noFill/>
          <a:ln/>
        </p:spPr>
        <p:txBody>
          <a:bodyPr wrap="square" lIns="0" tIns="0" rIns="0" bIns="0" rtlCol="0" anchor="t"/>
          <a:lstStyle/>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Outlining the project scope, defining tasks, setting milestones, and assigning roles. Creating a timeline and deciding on the technologies and tools to use.</a:t>
            </a:r>
            <a:endParaRPr lang="en-US" sz="1150" dirty="0"/>
          </a:p>
        </p:txBody>
      </p:sp>
      <p:sp>
        <p:nvSpPr>
          <p:cNvPr id="18" name="Shape 14"/>
          <p:cNvSpPr/>
          <p:nvPr/>
        </p:nvSpPr>
        <p:spPr>
          <a:xfrm>
            <a:off x="6326505" y="5239941"/>
            <a:ext cx="15240" cy="522684"/>
          </a:xfrm>
          <a:prstGeom prst="roundRect">
            <a:avLst>
              <a:gd name="adj" fmla="val 1470132"/>
            </a:avLst>
          </a:prstGeom>
          <a:solidFill>
            <a:srgbClr val="DD785E"/>
          </a:solidFill>
          <a:ln/>
        </p:spPr>
      </p:sp>
      <p:sp>
        <p:nvSpPr>
          <p:cNvPr id="19" name="Shape 15"/>
          <p:cNvSpPr/>
          <p:nvPr/>
        </p:nvSpPr>
        <p:spPr>
          <a:xfrm>
            <a:off x="6166128" y="5594628"/>
            <a:ext cx="335994" cy="335994"/>
          </a:xfrm>
          <a:prstGeom prst="roundRect">
            <a:avLst>
              <a:gd name="adj" fmla="val 66682"/>
            </a:avLst>
          </a:prstGeom>
          <a:solidFill>
            <a:srgbClr val="00002E"/>
          </a:solidFill>
          <a:ln w="15240">
            <a:solidFill>
              <a:srgbClr val="DD785E"/>
            </a:solidFill>
            <a:prstDash val="solid"/>
          </a:ln>
        </p:spPr>
      </p:sp>
      <p:sp>
        <p:nvSpPr>
          <p:cNvPr id="20" name="Text 16"/>
          <p:cNvSpPr/>
          <p:nvPr/>
        </p:nvSpPr>
        <p:spPr>
          <a:xfrm>
            <a:off x="6270784" y="5657136"/>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3</a:t>
            </a:r>
            <a:endParaRPr lang="en-US" sz="1650" dirty="0"/>
          </a:p>
        </p:txBody>
      </p:sp>
      <p:sp>
        <p:nvSpPr>
          <p:cNvPr id="21" name="Text 17"/>
          <p:cNvSpPr/>
          <p:nvPr/>
        </p:nvSpPr>
        <p:spPr>
          <a:xfrm>
            <a:off x="5455563" y="4303157"/>
            <a:ext cx="1757124"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3: Design</a:t>
            </a:r>
            <a:endParaRPr lang="en-US" sz="1350" dirty="0"/>
          </a:p>
        </p:txBody>
      </p:sp>
      <p:sp>
        <p:nvSpPr>
          <p:cNvPr id="22" name="Text 18"/>
          <p:cNvSpPr/>
          <p:nvPr/>
        </p:nvSpPr>
        <p:spPr>
          <a:xfrm>
            <a:off x="4834890" y="4612362"/>
            <a:ext cx="3237309" cy="478155"/>
          </a:xfrm>
          <a:prstGeom prst="rect">
            <a:avLst/>
          </a:prstGeom>
          <a:noFill/>
          <a:ln/>
        </p:spPr>
        <p:txBody>
          <a:bodyPr wrap="square" lIns="0" tIns="0" rIns="0" bIns="0" rtlCol="0" anchor="t"/>
          <a:lstStyle/>
          <a:p>
            <a:pPr marL="342900" indent="-342900" algn="l">
              <a:lnSpc>
                <a:spcPts val="1850"/>
              </a:lnSpc>
              <a:buSzPct val="100000"/>
              <a:buChar char="•"/>
            </a:pPr>
            <a:r>
              <a:rPr lang="en-US" sz="1150" dirty="0">
                <a:solidFill>
                  <a:srgbClr val="FFFFFF"/>
                </a:solidFill>
                <a:latin typeface="PT Sans" pitchFamily="34" charset="0"/>
                <a:ea typeface="PT Sans" pitchFamily="34" charset="-122"/>
                <a:cs typeface="PT Sans" pitchFamily="34" charset="-120"/>
              </a:rPr>
              <a:t>Sketching wireframes, creating mockups, and planning the overall look and feel of the project.</a:t>
            </a:r>
            <a:endParaRPr lang="en-US" sz="1150" dirty="0"/>
          </a:p>
        </p:txBody>
      </p:sp>
      <p:sp>
        <p:nvSpPr>
          <p:cNvPr id="23" name="Shape 19"/>
          <p:cNvSpPr/>
          <p:nvPr/>
        </p:nvSpPr>
        <p:spPr>
          <a:xfrm>
            <a:off x="8288536" y="5762625"/>
            <a:ext cx="15240" cy="522684"/>
          </a:xfrm>
          <a:prstGeom prst="roundRect">
            <a:avLst>
              <a:gd name="adj" fmla="val 1470132"/>
            </a:avLst>
          </a:prstGeom>
          <a:solidFill>
            <a:srgbClr val="48A8E2"/>
          </a:solidFill>
          <a:ln/>
        </p:spPr>
      </p:sp>
      <p:sp>
        <p:nvSpPr>
          <p:cNvPr id="24" name="Shape 20"/>
          <p:cNvSpPr/>
          <p:nvPr/>
        </p:nvSpPr>
        <p:spPr>
          <a:xfrm>
            <a:off x="8128159" y="5594628"/>
            <a:ext cx="335994" cy="335994"/>
          </a:xfrm>
          <a:prstGeom prst="roundRect">
            <a:avLst>
              <a:gd name="adj" fmla="val 66682"/>
            </a:avLst>
          </a:prstGeom>
          <a:solidFill>
            <a:srgbClr val="00002E"/>
          </a:solidFill>
          <a:ln w="15240">
            <a:solidFill>
              <a:srgbClr val="48A8E2"/>
            </a:solidFill>
            <a:prstDash val="solid"/>
          </a:ln>
        </p:spPr>
      </p:sp>
      <p:sp>
        <p:nvSpPr>
          <p:cNvPr id="25" name="Text 21"/>
          <p:cNvSpPr/>
          <p:nvPr/>
        </p:nvSpPr>
        <p:spPr>
          <a:xfrm>
            <a:off x="8232815" y="5657136"/>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4</a:t>
            </a:r>
            <a:endParaRPr lang="en-US" sz="1650" dirty="0"/>
          </a:p>
        </p:txBody>
      </p:sp>
      <p:sp>
        <p:nvSpPr>
          <p:cNvPr id="26" name="Text 22"/>
          <p:cNvSpPr/>
          <p:nvPr/>
        </p:nvSpPr>
        <p:spPr>
          <a:xfrm>
            <a:off x="7394258" y="6434733"/>
            <a:ext cx="1803797"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4: Development</a:t>
            </a:r>
            <a:endParaRPr lang="en-US" sz="1350" dirty="0"/>
          </a:p>
        </p:txBody>
      </p:sp>
      <p:sp>
        <p:nvSpPr>
          <p:cNvPr id="27" name="Text 23"/>
          <p:cNvSpPr/>
          <p:nvPr/>
        </p:nvSpPr>
        <p:spPr>
          <a:xfrm>
            <a:off x="6558082" y="6743938"/>
            <a:ext cx="3476149" cy="956310"/>
          </a:xfrm>
          <a:prstGeom prst="rect">
            <a:avLst/>
          </a:prstGeom>
          <a:noFill/>
          <a:ln/>
        </p:spPr>
        <p:txBody>
          <a:bodyPr wrap="square" lIns="0" tIns="0" rIns="0" bIns="0" rtlCol="0" anchor="t"/>
          <a:lstStyle/>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Writing code, building features, and integrating components. Focus on implementing core functionalities and ensuring the project meets the initial objectives.</a:t>
            </a:r>
            <a:endParaRPr lang="en-US" sz="1150" dirty="0"/>
          </a:p>
        </p:txBody>
      </p:sp>
      <p:sp>
        <p:nvSpPr>
          <p:cNvPr id="28" name="Shape 24"/>
          <p:cNvSpPr/>
          <p:nvPr/>
        </p:nvSpPr>
        <p:spPr>
          <a:xfrm>
            <a:off x="10250567" y="5239941"/>
            <a:ext cx="15240" cy="522684"/>
          </a:xfrm>
          <a:prstGeom prst="roundRect">
            <a:avLst>
              <a:gd name="adj" fmla="val 1470132"/>
            </a:avLst>
          </a:prstGeom>
          <a:solidFill>
            <a:srgbClr val="59ABA9"/>
          </a:solidFill>
          <a:ln/>
        </p:spPr>
      </p:sp>
      <p:sp>
        <p:nvSpPr>
          <p:cNvPr id="29" name="Shape 25"/>
          <p:cNvSpPr/>
          <p:nvPr/>
        </p:nvSpPr>
        <p:spPr>
          <a:xfrm>
            <a:off x="10090190" y="5594628"/>
            <a:ext cx="335994" cy="335994"/>
          </a:xfrm>
          <a:prstGeom prst="roundRect">
            <a:avLst>
              <a:gd name="adj" fmla="val 66682"/>
            </a:avLst>
          </a:prstGeom>
          <a:solidFill>
            <a:srgbClr val="00002E"/>
          </a:solidFill>
          <a:ln w="15240">
            <a:solidFill>
              <a:srgbClr val="59ABA9"/>
            </a:solidFill>
            <a:prstDash val="solid"/>
          </a:ln>
        </p:spPr>
      </p:sp>
      <p:sp>
        <p:nvSpPr>
          <p:cNvPr id="30" name="Text 26"/>
          <p:cNvSpPr/>
          <p:nvPr/>
        </p:nvSpPr>
        <p:spPr>
          <a:xfrm>
            <a:off x="10194846" y="5657136"/>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5</a:t>
            </a:r>
            <a:endParaRPr lang="en-US" sz="1650" dirty="0"/>
          </a:p>
        </p:txBody>
      </p:sp>
      <p:sp>
        <p:nvSpPr>
          <p:cNvPr id="31" name="Text 27"/>
          <p:cNvSpPr/>
          <p:nvPr/>
        </p:nvSpPr>
        <p:spPr>
          <a:xfrm>
            <a:off x="9379625" y="4064079"/>
            <a:ext cx="1757124"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5: Testing</a:t>
            </a:r>
            <a:endParaRPr lang="en-US" sz="1350" dirty="0"/>
          </a:p>
        </p:txBody>
      </p:sp>
      <p:sp>
        <p:nvSpPr>
          <p:cNvPr id="32" name="Text 28"/>
          <p:cNvSpPr/>
          <p:nvPr/>
        </p:nvSpPr>
        <p:spPr>
          <a:xfrm>
            <a:off x="8520113" y="4373285"/>
            <a:ext cx="3476149" cy="717233"/>
          </a:xfrm>
          <a:prstGeom prst="rect">
            <a:avLst/>
          </a:prstGeom>
          <a:noFill/>
          <a:ln/>
        </p:spPr>
        <p:txBody>
          <a:bodyPr wrap="square" lIns="0" tIns="0" rIns="0" bIns="0" rtlCol="0" anchor="t"/>
          <a:lstStyle/>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Evaluating the project for bugs, usability issues, and performance. Debugging, user testing, and refining the project based on feedback.</a:t>
            </a:r>
            <a:endParaRPr lang="en-US" sz="1150" dirty="0"/>
          </a:p>
        </p:txBody>
      </p:sp>
      <p:sp>
        <p:nvSpPr>
          <p:cNvPr id="33" name="Shape 29"/>
          <p:cNvSpPr/>
          <p:nvPr/>
        </p:nvSpPr>
        <p:spPr>
          <a:xfrm>
            <a:off x="11406244" y="5797286"/>
            <a:ext cx="15240" cy="522684"/>
          </a:xfrm>
          <a:prstGeom prst="roundRect">
            <a:avLst>
              <a:gd name="adj" fmla="val 1470132"/>
            </a:avLst>
          </a:prstGeom>
          <a:solidFill>
            <a:srgbClr val="F2B42D"/>
          </a:solidFill>
          <a:ln/>
        </p:spPr>
      </p:sp>
      <p:sp>
        <p:nvSpPr>
          <p:cNvPr id="34" name="Shape 30"/>
          <p:cNvSpPr/>
          <p:nvPr/>
        </p:nvSpPr>
        <p:spPr>
          <a:xfrm>
            <a:off x="11236940" y="5602308"/>
            <a:ext cx="335994" cy="335994"/>
          </a:xfrm>
          <a:prstGeom prst="roundRect">
            <a:avLst>
              <a:gd name="adj" fmla="val 66682"/>
            </a:avLst>
          </a:prstGeom>
          <a:solidFill>
            <a:srgbClr val="00002E"/>
          </a:solidFill>
          <a:ln w="15240">
            <a:solidFill>
              <a:srgbClr val="F2B42D"/>
            </a:solidFill>
            <a:prstDash val="solid"/>
          </a:ln>
        </p:spPr>
      </p:sp>
      <p:sp>
        <p:nvSpPr>
          <p:cNvPr id="35" name="Text 31"/>
          <p:cNvSpPr/>
          <p:nvPr/>
        </p:nvSpPr>
        <p:spPr>
          <a:xfrm>
            <a:off x="11341656" y="5679771"/>
            <a:ext cx="126563" cy="210860"/>
          </a:xfrm>
          <a:prstGeom prst="rect">
            <a:avLst/>
          </a:prstGeom>
          <a:noFill/>
          <a:ln/>
        </p:spPr>
        <p:txBody>
          <a:bodyPr wrap="none" lIns="0" tIns="0" rIns="0" bIns="0" rtlCol="0" anchor="t"/>
          <a:lstStyle/>
          <a:p>
            <a:pPr marL="0" indent="0" algn="ctr">
              <a:lnSpc>
                <a:spcPts val="1650"/>
              </a:lnSpc>
              <a:buNone/>
            </a:pPr>
            <a:r>
              <a:rPr lang="en-US" sz="1650" dirty="0">
                <a:solidFill>
                  <a:srgbClr val="FFFFFF"/>
                </a:solidFill>
                <a:latin typeface="Nunito" pitchFamily="34" charset="0"/>
                <a:ea typeface="Nunito" pitchFamily="34" charset="-122"/>
                <a:cs typeface="Nunito" pitchFamily="34" charset="-120"/>
              </a:rPr>
              <a:t>6</a:t>
            </a:r>
            <a:endParaRPr lang="en-US" sz="1650" dirty="0"/>
          </a:p>
        </p:txBody>
      </p:sp>
      <p:sp>
        <p:nvSpPr>
          <p:cNvPr id="36" name="Text 32"/>
          <p:cNvSpPr/>
          <p:nvPr/>
        </p:nvSpPr>
        <p:spPr>
          <a:xfrm>
            <a:off x="10694372" y="6285309"/>
            <a:ext cx="1757124" cy="219670"/>
          </a:xfrm>
          <a:prstGeom prst="rect">
            <a:avLst/>
          </a:prstGeom>
          <a:noFill/>
          <a:ln/>
        </p:spPr>
        <p:txBody>
          <a:bodyPr wrap="none" lIns="0" tIns="0" rIns="0" bIns="0" rtlCol="0" anchor="t"/>
          <a:lstStyle/>
          <a:p>
            <a:pPr marL="0" indent="0" algn="ctr">
              <a:lnSpc>
                <a:spcPts val="1700"/>
              </a:lnSpc>
              <a:buNone/>
            </a:pPr>
            <a:r>
              <a:rPr lang="en-US" sz="1350" dirty="0">
                <a:solidFill>
                  <a:srgbClr val="FFFFFF"/>
                </a:solidFill>
                <a:latin typeface="Nunito" pitchFamily="34" charset="0"/>
                <a:ea typeface="Nunito" pitchFamily="34" charset="-122"/>
                <a:cs typeface="Nunito" pitchFamily="34" charset="-120"/>
              </a:rPr>
              <a:t>Phase 6: Presentation</a:t>
            </a:r>
            <a:endParaRPr lang="en-US" sz="1350" dirty="0"/>
          </a:p>
        </p:txBody>
      </p:sp>
      <p:sp>
        <p:nvSpPr>
          <p:cNvPr id="37" name="Text 33"/>
          <p:cNvSpPr/>
          <p:nvPr/>
        </p:nvSpPr>
        <p:spPr>
          <a:xfrm>
            <a:off x="9834859" y="6561698"/>
            <a:ext cx="3476149" cy="717233"/>
          </a:xfrm>
          <a:prstGeom prst="rect">
            <a:avLst/>
          </a:prstGeom>
          <a:noFill/>
          <a:ln/>
        </p:spPr>
        <p:txBody>
          <a:bodyPr wrap="square" lIns="0" tIns="0" rIns="0" bIns="0" rtlCol="0" anchor="t"/>
          <a:lstStyle/>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Preparing a demo and pitch for the final presentation. Showcasing the project, explain its features and benefits, and highlight its impact or </a:t>
            </a:r>
          </a:p>
          <a:p>
            <a:pPr marL="0" indent="0" algn="ctr">
              <a:lnSpc>
                <a:spcPts val="1850"/>
              </a:lnSpc>
              <a:buNone/>
            </a:pPr>
            <a:r>
              <a:rPr lang="en-US" sz="1150" dirty="0">
                <a:solidFill>
                  <a:srgbClr val="FFFFFF"/>
                </a:solidFill>
                <a:latin typeface="PT Sans" pitchFamily="34" charset="0"/>
                <a:ea typeface="PT Sans" pitchFamily="34" charset="-122"/>
                <a:cs typeface="PT Sans" pitchFamily="34" charset="-120"/>
              </a:rPr>
              <a:t>innovation.</a:t>
            </a:r>
            <a:endParaRPr lang="en-US" sz="1150" dirty="0"/>
          </a:p>
        </p:txBody>
      </p:sp>
      <p:pic>
        <p:nvPicPr>
          <p:cNvPr id="40" name="Picture 39">
            <a:extLst>
              <a:ext uri="{FF2B5EF4-FFF2-40B4-BE49-F238E27FC236}">
                <a16:creationId xmlns:a16="http://schemas.microsoft.com/office/drawing/2014/main" id="{F54B7BB7-483F-449A-765C-C1D49DE1F4A7}"/>
              </a:ext>
            </a:extLst>
          </p:cNvPr>
          <p:cNvPicPr>
            <a:picLocks noChangeAspect="1"/>
          </p:cNvPicPr>
          <p:nvPr/>
        </p:nvPicPr>
        <p:blipFill>
          <a:blip r:embed="rId4"/>
          <a:stretch>
            <a:fillRect/>
          </a:stretch>
        </p:blipFill>
        <p:spPr>
          <a:xfrm>
            <a:off x="12847898" y="7058242"/>
            <a:ext cx="1782501" cy="11140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99204" y="2159556"/>
            <a:ext cx="4887873" cy="3910370"/>
          </a:xfrm>
          <a:prstGeom prst="rect">
            <a:avLst/>
          </a:prstGeom>
        </p:spPr>
      </p:pic>
      <p:sp>
        <p:nvSpPr>
          <p:cNvPr id="4" name="Text 0"/>
          <p:cNvSpPr/>
          <p:nvPr/>
        </p:nvSpPr>
        <p:spPr>
          <a:xfrm>
            <a:off x="6324124" y="2739509"/>
            <a:ext cx="5632490" cy="704017"/>
          </a:xfrm>
          <a:prstGeom prst="rect">
            <a:avLst/>
          </a:prstGeom>
          <a:noFill/>
          <a:ln/>
        </p:spPr>
        <p:txBody>
          <a:bodyPr wrap="none" lIns="0" tIns="0" rIns="0" bIns="0" rtlCol="0" anchor="t"/>
          <a:lstStyle/>
          <a:p>
            <a:pPr marL="0" indent="0">
              <a:lnSpc>
                <a:spcPts val="5500"/>
              </a:lnSpc>
              <a:buNone/>
            </a:pPr>
            <a:r>
              <a:rPr lang="en-US" sz="4400" b="1" dirty="0">
                <a:solidFill>
                  <a:srgbClr val="FFFFFF"/>
                </a:solidFill>
                <a:latin typeface="Nunito" pitchFamily="34" charset="0"/>
                <a:ea typeface="Nunito" pitchFamily="34" charset="-122"/>
                <a:cs typeface="Nunito" pitchFamily="34" charset="-120"/>
              </a:rPr>
              <a:t>Team Members</a:t>
            </a:r>
            <a:endParaRPr lang="en-US" sz="4400" dirty="0"/>
          </a:p>
        </p:txBody>
      </p:sp>
      <p:sp>
        <p:nvSpPr>
          <p:cNvPr id="5" name="Text 1"/>
          <p:cNvSpPr/>
          <p:nvPr/>
        </p:nvSpPr>
        <p:spPr>
          <a:xfrm>
            <a:off x="6324124" y="3802499"/>
            <a:ext cx="7468553"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Group leader— Ishaan Singh Mahiyariya</a:t>
            </a:r>
            <a:endParaRPr lang="en-US" sz="1850" dirty="0"/>
          </a:p>
        </p:txBody>
      </p:sp>
      <p:sp>
        <p:nvSpPr>
          <p:cNvPr id="6" name="Text 2"/>
          <p:cNvSpPr/>
          <p:nvPr/>
        </p:nvSpPr>
        <p:spPr>
          <a:xfrm>
            <a:off x="6324124" y="4454723"/>
            <a:ext cx="7468553"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Coded By—  Hans James, Ramneek Singh, Rishika Gupta</a:t>
            </a:r>
            <a:endParaRPr lang="en-US" sz="1850" dirty="0"/>
          </a:p>
        </p:txBody>
      </p:sp>
      <p:sp>
        <p:nvSpPr>
          <p:cNvPr id="7" name="Text 3"/>
          <p:cNvSpPr/>
          <p:nvPr/>
        </p:nvSpPr>
        <p:spPr>
          <a:xfrm>
            <a:off x="6324124" y="5106948"/>
            <a:ext cx="7468553"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PPT— Kashish, Archit Gupta</a:t>
            </a:r>
            <a:endParaRPr lang="en-US" sz="1850" dirty="0"/>
          </a:p>
        </p:txBody>
      </p:sp>
      <p:pic>
        <p:nvPicPr>
          <p:cNvPr id="8" name="Picture 7">
            <a:extLst>
              <a:ext uri="{FF2B5EF4-FFF2-40B4-BE49-F238E27FC236}">
                <a16:creationId xmlns:a16="http://schemas.microsoft.com/office/drawing/2014/main" id="{BD687A03-14A2-A1CC-89B5-7222C892802E}"/>
              </a:ext>
            </a:extLst>
          </p:cNvPr>
          <p:cNvPicPr>
            <a:picLocks noChangeAspect="1"/>
          </p:cNvPicPr>
          <p:nvPr/>
        </p:nvPicPr>
        <p:blipFill>
          <a:blip r:embed="rId5"/>
          <a:stretch>
            <a:fillRect/>
          </a:stretch>
        </p:blipFill>
        <p:spPr>
          <a:xfrm>
            <a:off x="12755302" y="6662619"/>
            <a:ext cx="1875098" cy="15096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730</Words>
  <Application>Microsoft Office PowerPoint</Application>
  <PresentationFormat>Custom</PresentationFormat>
  <Paragraphs>74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Nunito</vt:lpstr>
      <vt:lpstr>Arial</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Archit Gupta</cp:lastModifiedBy>
  <cp:revision>3</cp:revision>
  <dcterms:created xsi:type="dcterms:W3CDTF">2024-09-07T01:39:10Z</dcterms:created>
  <dcterms:modified xsi:type="dcterms:W3CDTF">2024-09-07T01:54:33Z</dcterms:modified>
</cp:coreProperties>
</file>