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7" r:id="rId3"/>
    <p:sldId id="327" r:id="rId4"/>
    <p:sldId id="321" r:id="rId5"/>
    <p:sldId id="322" r:id="rId6"/>
    <p:sldId id="289" r:id="rId7"/>
    <p:sldId id="306" r:id="rId8"/>
    <p:sldId id="307" r:id="rId9"/>
    <p:sldId id="324" r:id="rId10"/>
    <p:sldId id="323" r:id="rId11"/>
    <p:sldId id="325" r:id="rId12"/>
    <p:sldId id="308" r:id="rId13"/>
    <p:sldId id="313" r:id="rId14"/>
    <p:sldId id="32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-Fcfe73Y6emwbLm9knWlUpGZ3irnBWTJ?usp=sharing" TargetMode="External"/><Relationship Id="rId2" Type="http://schemas.openxmlformats.org/officeDocument/2006/relationships/hyperlink" Target="https://github.com/pickac4rd/2022_graduation_project.gi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886054" y="2490281"/>
            <a:ext cx="6537367" cy="1877437"/>
            <a:chOff x="2827331" y="1767838"/>
            <a:chExt cx="6537367" cy="187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2827331" y="1767838"/>
              <a:ext cx="6537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ea"/>
                  <a:ea typeface="+mj-ea"/>
                </a:rPr>
                <a:t>2022 </a:t>
              </a:r>
              <a:r>
                <a:rPr lang="ko-KR" altLang="en-US" sz="3600" dirty="0">
                  <a:solidFill>
                    <a:schemeClr val="bg1"/>
                  </a:solidFill>
                  <a:latin typeface="+mj-ea"/>
                  <a:ea typeface="+mj-ea"/>
                </a:rPr>
                <a:t>졸업프로젝트</a:t>
              </a:r>
              <a:r>
                <a:rPr lang="en-US" altLang="ko-KR" sz="3600" dirty="0">
                  <a:solidFill>
                    <a:schemeClr val="bg1"/>
                  </a:solidFill>
                  <a:latin typeface="+mj-ea"/>
                  <a:ea typeface="+mj-ea"/>
                </a:rPr>
                <a:t>2 </a:t>
              </a:r>
              <a:r>
                <a:rPr lang="ko-KR" altLang="en-US" sz="3600" dirty="0">
                  <a:solidFill>
                    <a:schemeClr val="bg1"/>
                  </a:solidFill>
                  <a:latin typeface="+mj-ea"/>
                  <a:ea typeface="+mj-ea"/>
                </a:rPr>
                <a:t>최종 보고서</a:t>
              </a:r>
              <a:endParaRPr lang="en-US" altLang="ko-KR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6003635" y="2537279"/>
              <a:ext cx="18473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D5EC2F1-CFA0-465F-9CE7-9D3D50E5F7A7}"/>
              </a:ext>
            </a:extLst>
          </p:cNvPr>
          <p:cNvGrpSpPr/>
          <p:nvPr/>
        </p:nvGrpSpPr>
        <p:grpSpPr>
          <a:xfrm>
            <a:off x="7354757" y="4367718"/>
            <a:ext cx="3717337" cy="1884914"/>
            <a:chOff x="6003635" y="2537279"/>
            <a:chExt cx="3717337" cy="18849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68AC90-49FD-4414-A540-B247D2BB06F8}"/>
                </a:ext>
              </a:extLst>
            </p:cNvPr>
            <p:cNvSpPr txBox="1"/>
            <p:nvPr/>
          </p:nvSpPr>
          <p:spPr>
            <a:xfrm>
              <a:off x="7607893" y="4052861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201510595 </a:t>
              </a:r>
              <a:r>
                <a:rPr lang="ko-KR" altLang="en-US" dirty="0" err="1">
                  <a:solidFill>
                    <a:schemeClr val="bg1"/>
                  </a:solidFill>
                  <a:latin typeface="+mj-ea"/>
                  <a:ea typeface="+mj-ea"/>
                </a:rPr>
                <a:t>전우석</a:t>
              </a:r>
              <a:endParaRPr lang="en-US" altLang="ko-KR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F82AF3-56B1-4CF5-ACCD-2F8E2D57AB79}"/>
                </a:ext>
              </a:extLst>
            </p:cNvPr>
            <p:cNvSpPr txBox="1"/>
            <p:nvPr/>
          </p:nvSpPr>
          <p:spPr>
            <a:xfrm>
              <a:off x="6003635" y="2537279"/>
              <a:ext cx="1847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3D84519-D39F-4A95-A8EE-ADEC662D9192}"/>
              </a:ext>
            </a:extLst>
          </p:cNvPr>
          <p:cNvSpPr txBox="1"/>
          <p:nvPr/>
        </p:nvSpPr>
        <p:spPr>
          <a:xfrm>
            <a:off x="3655485" y="3352055"/>
            <a:ext cx="499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네이버 영화평 분석을 활용한 한글 문장 감성 분석기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59F3B-BD22-4CFA-B127-7BDC01EC5C3E}"/>
              </a:ext>
            </a:extLst>
          </p:cNvPr>
          <p:cNvSpPr txBox="1"/>
          <p:nvPr/>
        </p:nvSpPr>
        <p:spPr>
          <a:xfrm>
            <a:off x="8959017" y="549110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201511240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고민석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457964-8552-4D12-B7C9-3EF834CB6537}"/>
              </a:ext>
            </a:extLst>
          </p:cNvPr>
          <p:cNvSpPr txBox="1"/>
          <p:nvPr/>
        </p:nvSpPr>
        <p:spPr>
          <a:xfrm>
            <a:off x="8959016" y="5098904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201411267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김승규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C7BC6-F3BF-409E-8FB8-946D2C2BB647}"/>
              </a:ext>
            </a:extLst>
          </p:cNvPr>
          <p:cNvSpPr txBox="1"/>
          <p:nvPr/>
        </p:nvSpPr>
        <p:spPr>
          <a:xfrm>
            <a:off x="9754104" y="472957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6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데모 실행화면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8367F-9E98-F795-F100-098C934721E2}"/>
              </a:ext>
            </a:extLst>
          </p:cNvPr>
          <p:cNvSpPr txBox="1"/>
          <p:nvPr/>
        </p:nvSpPr>
        <p:spPr>
          <a:xfrm>
            <a:off x="584200" y="1522887"/>
            <a:ext cx="5511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1.2    </a:t>
            </a:r>
            <a:r>
              <a:rPr lang="ko-KR" altLang="en-US" dirty="0"/>
              <a:t>메인 페이지</a:t>
            </a:r>
            <a:endParaRPr lang="en-US" altLang="ko-KR" dirty="0"/>
          </a:p>
          <a:p>
            <a:r>
              <a:rPr lang="ko-KR" altLang="en-US" sz="1400" dirty="0"/>
              <a:t>다음은 </a:t>
            </a:r>
            <a:r>
              <a:rPr lang="ko-KR" altLang="en-US" sz="1400" dirty="0">
                <a:solidFill>
                  <a:schemeClr val="accent1"/>
                </a:solidFill>
              </a:rPr>
              <a:t>키보드에 관련된 네이버 블로그 게시물</a:t>
            </a:r>
            <a:r>
              <a:rPr lang="ko-KR" altLang="en-US" sz="1400" dirty="0"/>
              <a:t>에서 무작위로 가져온 문장한줄을 본 데모 프로그램에 입력한 결과이다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유저는 입력한 문장에 대한 감성 정보와 그 분석의 정확도를 확인할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해당 문장의 긍정</a:t>
            </a:r>
            <a:r>
              <a:rPr lang="en-US" altLang="ko-KR" sz="1400" dirty="0"/>
              <a:t>/</a:t>
            </a:r>
            <a:r>
              <a:rPr lang="ko-KR" altLang="en-US" sz="1400" dirty="0"/>
              <a:t>부정 정보를 체크 후 제출 버튼을 클릭하게 되면 데이터베이스에 해당 문장과 긍정</a:t>
            </a:r>
            <a:r>
              <a:rPr lang="en-US" altLang="ko-KR" sz="1400" dirty="0"/>
              <a:t>/</a:t>
            </a:r>
            <a:r>
              <a:rPr lang="ko-KR" altLang="en-US" sz="1400" dirty="0"/>
              <a:t>부정 라벨이 저장되며 저장된 데이터들은 추후에 학습 데이터로 활용될 수도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C7E002-17A0-7289-4471-2EC1D868C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3051"/>
            <a:ext cx="5005573" cy="46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83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데모 실행화면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8367F-9E98-F795-F100-098C934721E2}"/>
              </a:ext>
            </a:extLst>
          </p:cNvPr>
          <p:cNvSpPr txBox="1"/>
          <p:nvPr/>
        </p:nvSpPr>
        <p:spPr>
          <a:xfrm>
            <a:off x="584200" y="1522887"/>
            <a:ext cx="551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2.1    </a:t>
            </a:r>
            <a:r>
              <a:rPr lang="ko-KR" altLang="en-US" dirty="0"/>
              <a:t>관리자 페이지</a:t>
            </a:r>
            <a:endParaRPr lang="en-US" altLang="ko-KR" dirty="0"/>
          </a:p>
          <a:p>
            <a:r>
              <a:rPr lang="ko-KR" altLang="en-US" sz="1400" dirty="0"/>
              <a:t>관리자는 현재 </a:t>
            </a:r>
            <a:r>
              <a:rPr lang="ko-KR" altLang="en-US" sz="1400" dirty="0" err="1"/>
              <a:t>백엔드에</a:t>
            </a:r>
            <a:r>
              <a:rPr lang="ko-KR" altLang="en-US" sz="1400" dirty="0"/>
              <a:t> 적용되고 있는 모델의 버전을 웹 인터페이스를 통해 확인하고</a:t>
            </a:r>
            <a:r>
              <a:rPr lang="en-US" altLang="ko-KR" sz="1400" dirty="0"/>
              <a:t>, </a:t>
            </a:r>
            <a:r>
              <a:rPr lang="ko-KR" altLang="en-US" sz="1400" dirty="0"/>
              <a:t>손쉽게 변경할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또한 지금까지 유저들이 입력했던 데이터를 </a:t>
            </a:r>
            <a:r>
              <a:rPr lang="en-US" altLang="ko-KR" sz="1400" dirty="0"/>
              <a:t>CSV </a:t>
            </a:r>
            <a:r>
              <a:rPr lang="ko-KR" altLang="en-US" sz="1400" dirty="0"/>
              <a:t>포맷으로 다운로드 할 수 있는 기능도 제공하고 있다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3AD55-BDDB-483C-A67A-6184E73E52EA}"/>
              </a:ext>
            </a:extLst>
          </p:cNvPr>
          <p:cNvSpPr txBox="1"/>
          <p:nvPr/>
        </p:nvSpPr>
        <p:spPr>
          <a:xfrm>
            <a:off x="3051594" y="3244334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4C745F-0C65-BF8A-43B1-B15A707D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237" y="1073813"/>
            <a:ext cx="3911952" cy="30798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E45FA7-2721-1AB1-08B3-D90B3EEF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54" y="3843200"/>
            <a:ext cx="4170555" cy="219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8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40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아키텍쳐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다이어그램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45555A-A468-4F34-92D4-94F005DF7360}"/>
              </a:ext>
            </a:extLst>
          </p:cNvPr>
          <p:cNvSpPr/>
          <p:nvPr/>
        </p:nvSpPr>
        <p:spPr>
          <a:xfrm>
            <a:off x="2398144" y="2501659"/>
            <a:ext cx="3148641" cy="29594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2653F1-1701-40A2-AE84-AA0E59DB1CC5}"/>
              </a:ext>
            </a:extLst>
          </p:cNvPr>
          <p:cNvSpPr/>
          <p:nvPr/>
        </p:nvSpPr>
        <p:spPr>
          <a:xfrm>
            <a:off x="5985674" y="2394859"/>
            <a:ext cx="3900198" cy="32176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1BD046-AA87-4A91-ADD4-C671F8618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15" y="4410185"/>
            <a:ext cx="681543" cy="6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AC0F21-05BA-4CD7-9A59-BCC12ED5F4E9}"/>
              </a:ext>
            </a:extLst>
          </p:cNvPr>
          <p:cNvSpPr txBox="1"/>
          <p:nvPr/>
        </p:nvSpPr>
        <p:spPr>
          <a:xfrm>
            <a:off x="1125529" y="35019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User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4AE325-9E04-40D1-AEE4-CC797BE5345C}"/>
              </a:ext>
            </a:extLst>
          </p:cNvPr>
          <p:cNvSpPr txBox="1"/>
          <p:nvPr/>
        </p:nvSpPr>
        <p:spPr>
          <a:xfrm>
            <a:off x="1025858" y="5091728"/>
            <a:ext cx="9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>
                <a:latin typeface="+mj-ea"/>
                <a:ea typeface="+mj-ea"/>
              </a:rPr>
              <a:t>Admin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60431-5772-4A2B-A452-425D354C56BC}"/>
              </a:ext>
            </a:extLst>
          </p:cNvPr>
          <p:cNvSpPr txBox="1"/>
          <p:nvPr/>
        </p:nvSpPr>
        <p:spPr>
          <a:xfrm>
            <a:off x="3260784" y="2025527"/>
            <a:ext cx="15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Web Browser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DE6C82-4FA4-488C-8F0A-346C4B3B8B62}"/>
              </a:ext>
            </a:extLst>
          </p:cNvPr>
          <p:cNvSpPr txBox="1"/>
          <p:nvPr/>
        </p:nvSpPr>
        <p:spPr>
          <a:xfrm>
            <a:off x="7461963" y="192809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Server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728E0C-3B10-4F3C-8418-BCD709E53682}"/>
              </a:ext>
            </a:extLst>
          </p:cNvPr>
          <p:cNvSpPr/>
          <p:nvPr/>
        </p:nvSpPr>
        <p:spPr>
          <a:xfrm>
            <a:off x="2881223" y="2747457"/>
            <a:ext cx="2139351" cy="963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Page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5A0E70-0878-446A-910C-C5542F03848B}"/>
              </a:ext>
            </a:extLst>
          </p:cNvPr>
          <p:cNvSpPr/>
          <p:nvPr/>
        </p:nvSpPr>
        <p:spPr>
          <a:xfrm>
            <a:off x="2881223" y="4235570"/>
            <a:ext cx="2139351" cy="963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Admin Page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FF0F81-3B4C-49FF-BF18-0F370CBDC4E5}"/>
              </a:ext>
            </a:extLst>
          </p:cNvPr>
          <p:cNvSpPr/>
          <p:nvPr/>
        </p:nvSpPr>
        <p:spPr>
          <a:xfrm>
            <a:off x="6254151" y="2747457"/>
            <a:ext cx="1423358" cy="1050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  <a:br>
              <a:rPr lang="en-US" altLang="ko-KR" dirty="0"/>
            </a:br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74F843E-ABBE-4FCB-A4CF-4341463C07C3}"/>
              </a:ext>
            </a:extLst>
          </p:cNvPr>
          <p:cNvSpPr/>
          <p:nvPr/>
        </p:nvSpPr>
        <p:spPr>
          <a:xfrm>
            <a:off x="6305909" y="4410185"/>
            <a:ext cx="1319841" cy="9486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685D6-C963-4B7D-A005-909A3157532D}"/>
              </a:ext>
            </a:extLst>
          </p:cNvPr>
          <p:cNvCxnSpPr>
            <a:cxnSpLocks/>
          </p:cNvCxnSpPr>
          <p:nvPr/>
        </p:nvCxnSpPr>
        <p:spPr>
          <a:xfrm>
            <a:off x="6965829" y="3798332"/>
            <a:ext cx="0" cy="6118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D2857E0-A205-4F11-85C4-1F24BB843039}"/>
              </a:ext>
            </a:extLst>
          </p:cNvPr>
          <p:cNvCxnSpPr>
            <a:cxnSpLocks/>
          </p:cNvCxnSpPr>
          <p:nvPr/>
        </p:nvCxnSpPr>
        <p:spPr>
          <a:xfrm flipV="1">
            <a:off x="5020574" y="3609984"/>
            <a:ext cx="1231042" cy="1107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DF432E-02BA-40AE-9FFF-1887D1CB4C19}"/>
              </a:ext>
            </a:extLst>
          </p:cNvPr>
          <p:cNvSpPr/>
          <p:nvPr/>
        </p:nvSpPr>
        <p:spPr>
          <a:xfrm>
            <a:off x="8353415" y="2740662"/>
            <a:ext cx="1233576" cy="1047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133551D-900E-4035-928C-97A8B73046EB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625750" y="3788547"/>
            <a:ext cx="1344453" cy="1095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D4A9493-D60D-4392-B62A-B62C5A6B5125}"/>
              </a:ext>
            </a:extLst>
          </p:cNvPr>
          <p:cNvCxnSpPr>
            <a:cxnSpLocks/>
          </p:cNvCxnSpPr>
          <p:nvPr/>
        </p:nvCxnSpPr>
        <p:spPr>
          <a:xfrm>
            <a:off x="7677509" y="3271399"/>
            <a:ext cx="675906" cy="14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>
            <a:extLst>
              <a:ext uri="{FF2B5EF4-FFF2-40B4-BE49-F238E27FC236}">
                <a16:creationId xmlns:a16="http://schemas.microsoft.com/office/drawing/2014/main" id="{E7805163-BBF8-8122-DC65-5135CA540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0" y="2817147"/>
            <a:ext cx="681543" cy="6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84C2FF-F920-CAEC-CEBB-76765CD0A780}"/>
              </a:ext>
            </a:extLst>
          </p:cNvPr>
          <p:cNvCxnSpPr/>
          <p:nvPr/>
        </p:nvCxnSpPr>
        <p:spPr>
          <a:xfrm>
            <a:off x="5018040" y="3037148"/>
            <a:ext cx="123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2F8981A-38E0-CAE4-306B-761840755DDF}"/>
              </a:ext>
            </a:extLst>
          </p:cNvPr>
          <p:cNvCxnSpPr>
            <a:cxnSpLocks/>
          </p:cNvCxnSpPr>
          <p:nvPr/>
        </p:nvCxnSpPr>
        <p:spPr>
          <a:xfrm flipH="1" flipV="1">
            <a:off x="5018040" y="3369043"/>
            <a:ext cx="1233577" cy="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19736D-9485-D23B-B98D-C44E28508AD4}"/>
              </a:ext>
            </a:extLst>
          </p:cNvPr>
          <p:cNvSpPr txBox="1"/>
          <p:nvPr/>
        </p:nvSpPr>
        <p:spPr>
          <a:xfrm>
            <a:off x="5182453" y="2834815"/>
            <a:ext cx="18189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http request</a:t>
            </a:r>
          </a:p>
          <a:p>
            <a:endParaRPr lang="en-US" altLang="ko-KR" sz="105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http response</a:t>
            </a:r>
            <a:endParaRPr lang="ko-KR" altLang="en-US" sz="105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29199B8-CDCB-B03D-8ACC-ED34D258CCB3}"/>
              </a:ext>
            </a:extLst>
          </p:cNvPr>
          <p:cNvCxnSpPr>
            <a:endCxn id="17" idx="1"/>
          </p:cNvCxnSpPr>
          <p:nvPr/>
        </p:nvCxnSpPr>
        <p:spPr>
          <a:xfrm>
            <a:off x="1807073" y="4717382"/>
            <a:ext cx="1074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54522B4-39F4-D11E-458F-D450AF4A3532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 flipH="1">
            <a:off x="4279303" y="2672327"/>
            <a:ext cx="641471" cy="4731583"/>
          </a:xfrm>
          <a:prstGeom prst="bentConnector4">
            <a:avLst>
              <a:gd name="adj1" fmla="val -94808"/>
              <a:gd name="adj2" fmla="val 99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7457D04-5AF0-98D5-D2B1-4A4E70E7C199}"/>
              </a:ext>
            </a:extLst>
          </p:cNvPr>
          <p:cNvSpPr txBox="1"/>
          <p:nvPr/>
        </p:nvSpPr>
        <p:spPr>
          <a:xfrm>
            <a:off x="3950898" y="5713709"/>
            <a:ext cx="18189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SELECT </a:t>
            </a:r>
            <a:r>
              <a:rPr lang="en-US" altLang="ko-KR" sz="1050" dirty="0" err="1">
                <a:solidFill>
                  <a:srgbClr val="FF0000"/>
                </a:solidFill>
                <a:latin typeface="+mn-ea"/>
              </a:rPr>
              <a:t>Using_Model</a:t>
            </a:r>
            <a:endParaRPr lang="ko-KR" altLang="en-US" sz="10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9B1BF2-6FE1-EEA3-069E-E46712EBB597}"/>
              </a:ext>
            </a:extLst>
          </p:cNvPr>
          <p:cNvSpPr txBox="1"/>
          <p:nvPr/>
        </p:nvSpPr>
        <p:spPr>
          <a:xfrm>
            <a:off x="5338448" y="4349519"/>
            <a:ext cx="18189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INSERT </a:t>
            </a:r>
            <a:r>
              <a:rPr lang="en-US" altLang="ko-KR" sz="1050" dirty="0" err="1">
                <a:solidFill>
                  <a:srgbClr val="FF0000"/>
                </a:solidFill>
                <a:latin typeface="+mn-ea"/>
              </a:rPr>
              <a:t>Using_Model</a:t>
            </a:r>
            <a:endParaRPr lang="ko-KR" altLang="en-US" sz="105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E7E56F2-D81D-0C88-C4FF-6F52AB36A809}"/>
              </a:ext>
            </a:extLst>
          </p:cNvPr>
          <p:cNvCxnSpPr>
            <a:cxnSpLocks/>
          </p:cNvCxnSpPr>
          <p:nvPr/>
        </p:nvCxnSpPr>
        <p:spPr>
          <a:xfrm flipH="1" flipV="1">
            <a:off x="5667800" y="4130590"/>
            <a:ext cx="681241" cy="32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51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5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</a:t>
            </a: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833E955C-3073-F279-DF22-ACB6672B8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18609"/>
              </p:ext>
            </p:extLst>
          </p:nvPr>
        </p:nvGraphicFramePr>
        <p:xfrm>
          <a:off x="795019" y="1453050"/>
          <a:ext cx="10601961" cy="4665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40">
                  <a:extLst>
                    <a:ext uri="{9D8B030D-6E8A-4147-A177-3AD203B41FA5}">
                      <a16:colId xmlns:a16="http://schemas.microsoft.com/office/drawing/2014/main" val="2582408222"/>
                    </a:ext>
                  </a:extLst>
                </a:gridCol>
                <a:gridCol w="6629224">
                  <a:extLst>
                    <a:ext uri="{9D8B030D-6E8A-4147-A177-3AD203B41FA5}">
                      <a16:colId xmlns:a16="http://schemas.microsoft.com/office/drawing/2014/main" val="3913110624"/>
                    </a:ext>
                  </a:extLst>
                </a:gridCol>
                <a:gridCol w="3270897">
                  <a:extLst>
                    <a:ext uri="{9D8B030D-6E8A-4147-A177-3AD203B41FA5}">
                      <a16:colId xmlns:a16="http://schemas.microsoft.com/office/drawing/2014/main" val="3346621846"/>
                    </a:ext>
                  </a:extLst>
                </a:gridCol>
              </a:tblGrid>
              <a:tr h="482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Index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최종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792556"/>
                  </a:ext>
                </a:extLst>
              </a:tr>
              <a:tr h="5203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1.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유저 페이지에서 입력 박스에 텍스트 입력 및 제출이 가능한지 확인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유저에게 한글 문장을 입력하고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제출할 수 있는 웹 인터페이스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355301"/>
                  </a:ext>
                </a:extLst>
              </a:tr>
              <a:tr h="4826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2.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텍스트 제출 시 긍정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부정 판별 결과가 제대로 출력되는지 확인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긍정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부정 여부 및 정확도 정상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357813"/>
                  </a:ext>
                </a:extLst>
              </a:tr>
              <a:tr h="4826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3.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유저가 나온 결과에 대한 정답 여부를 체크하고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제출할 수 있는지 확인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긍정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부정 체크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제출 기능 및 제출한 데이터를 서버 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에 저장하는 기능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785804"/>
                  </a:ext>
                </a:extLst>
              </a:tr>
              <a:tr h="4826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4.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관리자 페이지에서 적용시킬 모델을 선택할 수 있고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그 모델의 정보가 출력되는지 확인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관리자 인터페이스에서 현재 적용중인 모델 버전 확인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웹 상에서 현재 적용중인 모델 손쉽게 변경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21534"/>
                  </a:ext>
                </a:extLst>
              </a:tr>
              <a:tr h="7078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5.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입출력 로그가 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에 성공적으로 저장되고 로드가 가능한지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에 저장된 데이터를 관리자 페이지에서 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CSV </a:t>
                      </a:r>
                      <a:r>
                        <a:rPr lang="ko-KR" altLang="en-US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포맷으로 다운로드 가능한 인터페이스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279358"/>
                  </a:ext>
                </a:extLst>
              </a:tr>
              <a:tr h="6744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6.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학습 데이터의 </a:t>
                      </a:r>
                      <a:r>
                        <a:rPr lang="ko-KR" altLang="en-US" sz="1400" dirty="0" err="1">
                          <a:latin typeface="+mj-ea"/>
                          <a:ea typeface="+mj-ea"/>
                        </a:rPr>
                        <a:t>전처리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및 정규화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BERT </a:t>
                      </a:r>
                      <a:r>
                        <a:rPr lang="ko-KR" altLang="en-US" sz="1200" dirty="0" err="1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토크나이저를</a:t>
                      </a:r>
                      <a:r>
                        <a:rPr lang="ko-KR" altLang="en-US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 활용한 </a:t>
                      </a:r>
                      <a:r>
                        <a:rPr lang="ko-KR" altLang="en-US" sz="1200" dirty="0" err="1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전처리</a:t>
                      </a:r>
                      <a:r>
                        <a:rPr lang="ko-KR" altLang="en-US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787993"/>
                  </a:ext>
                </a:extLst>
              </a:tr>
              <a:tr h="6744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7.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학습 데이터에 대한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Fine Tuning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진행 및 정확도의 유의미한 증가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테스트용 데이터셋에 대해 약 </a:t>
                      </a: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90.2%</a:t>
                      </a:r>
                      <a:r>
                        <a:rPr lang="ko-KR" altLang="en-US" sz="12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의 정확도를 보임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705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703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5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BC45F-4386-CF4A-EA12-2997546933E3}"/>
              </a:ext>
            </a:extLst>
          </p:cNvPr>
          <p:cNvSpPr txBox="1"/>
          <p:nvPr/>
        </p:nvSpPr>
        <p:spPr>
          <a:xfrm>
            <a:off x="1005840" y="1552755"/>
            <a:ext cx="79566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전체 코드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  <a:hlinkClick r:id="rId2"/>
              </a:rPr>
              <a:t>https://github.com/pickac4rd/2022_graduation_project.git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모델 다운로드 링크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1400" b="0" dirty="0">
                <a:effectLst/>
                <a:latin typeface="+mj-ea"/>
                <a:ea typeface="+mj-ea"/>
                <a:hlinkClick r:id="rId3"/>
              </a:rPr>
              <a:t>https://drive.google.com/drive/folders/1-Fcfe73Y6emwbLm9knWlUpGZ3irnBWTJ?usp=sharing</a:t>
            </a:r>
            <a:endParaRPr lang="en-US" altLang="ko-KR" sz="1400" b="0" dirty="0">
              <a:effectLst/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0195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556260" y="1667359"/>
            <a:ext cx="10853420" cy="376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팀 구성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지도교수 </a:t>
            </a:r>
            <a:r>
              <a:rPr lang="ko-KR" altLang="en-US" sz="1600" dirty="0" err="1">
                <a:latin typeface="+mn-ea"/>
              </a:rPr>
              <a:t>민덕기</a:t>
            </a:r>
            <a:r>
              <a:rPr lang="ko-KR" altLang="en-US" sz="1600" dirty="0">
                <a:latin typeface="+mn-ea"/>
              </a:rPr>
              <a:t> 교수님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건국대학교 컴퓨터공학과 </a:t>
            </a:r>
            <a:r>
              <a:rPr lang="en-US" altLang="ko-KR" sz="1600" dirty="0">
                <a:latin typeface="+mn-ea"/>
              </a:rPr>
              <a:t>4</a:t>
            </a:r>
            <a:r>
              <a:rPr lang="ko-KR" altLang="en-US" sz="1600" dirty="0">
                <a:latin typeface="+mn-ea"/>
              </a:rPr>
              <a:t>학년 김승규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전우석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고민석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프로젝트명 </a:t>
            </a:r>
            <a:r>
              <a:rPr lang="en-US" altLang="ko-KR" sz="1600" dirty="0">
                <a:latin typeface="+mn-ea"/>
              </a:rPr>
              <a:t>:  </a:t>
            </a:r>
            <a:r>
              <a:rPr lang="ko-KR" altLang="en-US" sz="1600" dirty="0">
                <a:latin typeface="+mn-ea"/>
              </a:rPr>
              <a:t>네이버 영화평 분석을 활용한 한글 문장 감성 분석기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프로젝트 목표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구글에서 개발한 </a:t>
            </a:r>
            <a:r>
              <a:rPr lang="en-US" altLang="ko-KR" sz="1600" dirty="0">
                <a:latin typeface="+mn-ea"/>
              </a:rPr>
              <a:t>Pre-Trained </a:t>
            </a:r>
            <a:r>
              <a:rPr lang="ko-KR" altLang="en-US" sz="1600" dirty="0">
                <a:latin typeface="+mn-ea"/>
              </a:rPr>
              <a:t>모델인 </a:t>
            </a:r>
            <a:r>
              <a:rPr lang="en-US" altLang="ko-KR" sz="1600" dirty="0">
                <a:latin typeface="+mn-ea"/>
              </a:rPr>
              <a:t>BERT</a:t>
            </a:r>
            <a:r>
              <a:rPr lang="ko-KR" altLang="en-US" sz="1600" dirty="0">
                <a:latin typeface="+mn-ea"/>
              </a:rPr>
              <a:t>를 기반으로 하는 영화 리뷰 분석기를 개발한다</a:t>
            </a:r>
            <a:r>
              <a:rPr lang="en-US" altLang="ko-KR" sz="1600" dirty="0">
                <a:latin typeface="+mn-ea"/>
              </a:rPr>
              <a:t>.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	</a:t>
            </a:r>
            <a:r>
              <a:rPr lang="ko-KR" altLang="en-US" sz="1600" dirty="0">
                <a:latin typeface="+mn-ea"/>
              </a:rPr>
              <a:t>네이버에서 제공하는 영화 리뷰 긍정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부정 </a:t>
            </a:r>
            <a:r>
              <a:rPr lang="ko-KR" altLang="en-US" sz="1600" dirty="0" err="1">
                <a:latin typeface="+mn-ea"/>
              </a:rPr>
              <a:t>데이터셋인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NSMC</a:t>
            </a:r>
            <a:r>
              <a:rPr lang="ko-KR" altLang="en-US" sz="1600" dirty="0">
                <a:latin typeface="+mn-ea"/>
              </a:rPr>
              <a:t>와 자체적으로 크롤링한 최신 영화 리뷰를 학습 데이터로 </a:t>
            </a:r>
            <a:r>
              <a:rPr lang="en-US" altLang="ko-KR" sz="1600" dirty="0">
                <a:latin typeface="+mn-ea"/>
              </a:rPr>
              <a:t>	</a:t>
            </a:r>
            <a:r>
              <a:rPr lang="ko-KR" altLang="en-US" sz="1600" dirty="0">
                <a:latin typeface="+mn-ea"/>
              </a:rPr>
              <a:t>모델을 훈련시키며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결과적으로 유저가 어떤 한글 문자열을 입력하면 그 문장이 긍정 문장인지 부정 문장인지 출력하는 </a:t>
            </a:r>
            <a:r>
              <a:rPr lang="en-US" altLang="ko-KR" sz="1600" dirty="0">
                <a:latin typeface="+mn-ea"/>
              </a:rPr>
              <a:t>	</a:t>
            </a:r>
            <a:r>
              <a:rPr lang="ko-KR" altLang="en-US" sz="1600" dirty="0">
                <a:latin typeface="+mn-ea"/>
              </a:rPr>
              <a:t>프로그램을 개발하는 것이 목표이다</a:t>
            </a:r>
            <a:r>
              <a:rPr lang="en-US" altLang="ko-KR" sz="1600" dirty="0">
                <a:latin typeface="+mn-ea"/>
              </a:rPr>
              <a:t>.</a:t>
            </a: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개발 환경 </a:t>
            </a:r>
            <a:r>
              <a:rPr lang="en-US" altLang="ko-KR" sz="1600" dirty="0">
                <a:latin typeface="+mn-ea"/>
              </a:rPr>
              <a:t>: Python(TensorFlow4, Django), Sqlite3(</a:t>
            </a:r>
            <a:r>
              <a:rPr lang="ko-KR" altLang="en-US" sz="1600" dirty="0">
                <a:latin typeface="+mn-ea"/>
              </a:rPr>
              <a:t>유저 입력 데이터 관리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사용된 데이터 셋 </a:t>
            </a:r>
            <a:r>
              <a:rPr lang="en-US" altLang="ko-KR" sz="1600" dirty="0">
                <a:latin typeface="+mn-ea"/>
              </a:rPr>
              <a:t>: NSMC, </a:t>
            </a:r>
            <a:r>
              <a:rPr lang="ko-KR" altLang="en-US" sz="1600" dirty="0">
                <a:latin typeface="+mn-ea"/>
              </a:rPr>
              <a:t>자체 크롤링한 네이버 영화 리뷰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556260" y="1667359"/>
            <a:ext cx="10853420" cy="2842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프로젝트의 활용 방안</a:t>
            </a:r>
            <a:br>
              <a:rPr lang="en-US" altLang="ko-KR" sz="1600" dirty="0">
                <a:latin typeface="+mn-ea"/>
              </a:rPr>
            </a:b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1)</a:t>
            </a:r>
            <a:r>
              <a:rPr lang="ko-KR" altLang="en-US" sz="1600" dirty="0">
                <a:latin typeface="+mn-ea"/>
              </a:rPr>
              <a:t>소비자 반응 분석</a:t>
            </a:r>
            <a:br>
              <a:rPr lang="en-US" altLang="ko-KR" sz="1600" dirty="0">
                <a:latin typeface="+mn-ea"/>
              </a:rPr>
            </a:br>
            <a:r>
              <a:rPr lang="ko-KR" altLang="en-US" sz="1600" dirty="0">
                <a:latin typeface="+mn-ea"/>
              </a:rPr>
              <a:t>기업의 특정 제품명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드라마 또는 영화 제목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유명 배우 및 가수 이름 등의 단어로 웹 </a:t>
            </a:r>
            <a:r>
              <a:rPr lang="ko-KR" altLang="en-US" sz="1600" dirty="0" err="1">
                <a:latin typeface="+mn-ea"/>
              </a:rPr>
              <a:t>크롤링을</a:t>
            </a:r>
            <a:r>
              <a:rPr lang="ko-KR" altLang="en-US" sz="1600" dirty="0">
                <a:latin typeface="+mn-ea"/>
              </a:rPr>
              <a:t> 진행하여 수집한 데이터를</a:t>
            </a:r>
            <a:br>
              <a:rPr lang="en-US" altLang="ko-KR" sz="1600" dirty="0">
                <a:latin typeface="+mn-ea"/>
              </a:rPr>
            </a:br>
            <a:r>
              <a:rPr lang="ko-KR" altLang="en-US" sz="1600" dirty="0">
                <a:latin typeface="+mn-ea"/>
              </a:rPr>
              <a:t>감성 분석하여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현재 우리 상품에 대한 소비자들의 주관적 감정이나 평가를 계량화 하여 확인할 수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ko-KR" sz="1600" dirty="0">
                <a:latin typeface="+mn-ea"/>
              </a:rPr>
              <a:t>      2)</a:t>
            </a:r>
            <a:r>
              <a:rPr lang="ko-KR" altLang="en-US" sz="1600" dirty="0">
                <a:latin typeface="+mn-ea"/>
              </a:rPr>
              <a:t>인간의 감정에 반응하는 </a:t>
            </a:r>
            <a:r>
              <a:rPr lang="ko-KR" altLang="en-US" sz="1600" dirty="0" err="1">
                <a:latin typeface="+mn-ea"/>
              </a:rPr>
              <a:t>챗봇</a:t>
            </a:r>
            <a:r>
              <a:rPr lang="ko-KR" altLang="en-US" sz="1600" dirty="0">
                <a:latin typeface="+mn-ea"/>
              </a:rPr>
              <a:t> 시스템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ko-KR" sz="1600" dirty="0">
                <a:latin typeface="+mn-ea"/>
              </a:rPr>
              <a:t>      </a:t>
            </a:r>
            <a:r>
              <a:rPr lang="ko-KR" altLang="en-US" sz="1600" dirty="0">
                <a:latin typeface="+mn-ea"/>
              </a:rPr>
              <a:t>현재 대화중인 유저의 감정을 실시간으로 분석하여 해당 감정에 따라 다르게 반응하는 형태의 발전된 </a:t>
            </a:r>
            <a:r>
              <a:rPr lang="ko-KR" altLang="en-US" sz="1600" dirty="0" err="1">
                <a:latin typeface="+mn-ea"/>
              </a:rPr>
              <a:t>챗봇</a:t>
            </a:r>
            <a:r>
              <a:rPr lang="ko-KR" altLang="en-US" sz="1600" dirty="0">
                <a:latin typeface="+mn-ea"/>
              </a:rPr>
              <a:t> 시스템을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ko-KR" sz="1600" dirty="0">
                <a:latin typeface="+mn-ea"/>
              </a:rPr>
              <a:t>      </a:t>
            </a:r>
            <a:r>
              <a:rPr lang="ko-KR" altLang="en-US" sz="1600" dirty="0">
                <a:latin typeface="+mn-ea"/>
              </a:rPr>
              <a:t>개발하는데 사용될 수 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5891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505460" y="316079"/>
            <a:ext cx="10579100" cy="57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개발 과정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1.    ko-BERT </a:t>
            </a:r>
            <a:r>
              <a:rPr lang="ko-KR" altLang="en-US" sz="1400" dirty="0">
                <a:latin typeface="+mn-ea"/>
              </a:rPr>
              <a:t>모델을 기반으로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전이학습 및 </a:t>
            </a:r>
            <a:r>
              <a:rPr lang="en-US" altLang="ko-KR" sz="1400" dirty="0">
                <a:latin typeface="+mn-ea"/>
              </a:rPr>
              <a:t>Fine-Tuning </a:t>
            </a:r>
            <a:r>
              <a:rPr lang="ko-KR" altLang="en-US" sz="1400" dirty="0">
                <a:latin typeface="+mn-ea"/>
              </a:rPr>
              <a:t>과정을 거친 자연어처리 모델 개발</a:t>
            </a:r>
            <a:r>
              <a:rPr lang="en-US" altLang="ko-KR" sz="1400" dirty="0">
                <a:latin typeface="+mn-ea"/>
              </a:rPr>
              <a:t>.</a:t>
            </a:r>
            <a:br>
              <a:rPr lang="en-US" altLang="ko-KR" sz="1400" dirty="0">
                <a:latin typeface="+mn-ea"/>
              </a:rPr>
            </a:b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</a:t>
            </a:r>
            <a:r>
              <a:rPr lang="ko-KR" altLang="en-US" sz="1400" dirty="0">
                <a:latin typeface="+mn-ea"/>
              </a:rPr>
              <a:t>과대적합</a:t>
            </a:r>
            <a:r>
              <a:rPr lang="en-US" altLang="ko-KR" sz="1400" dirty="0">
                <a:latin typeface="+mn-ea"/>
              </a:rPr>
              <a:t>*(Overfitting) </a:t>
            </a:r>
            <a:r>
              <a:rPr lang="ko-KR" altLang="en-US" sz="1400" dirty="0">
                <a:latin typeface="+mn-ea"/>
              </a:rPr>
              <a:t>문제를 해소하기 위해 출력 레이어에 </a:t>
            </a:r>
            <a:r>
              <a:rPr lang="en-US" altLang="ko-KR" sz="1400" dirty="0">
                <a:latin typeface="+mn-ea"/>
              </a:rPr>
              <a:t>Drop-Out </a:t>
            </a:r>
            <a:r>
              <a:rPr lang="ko-KR" altLang="en-US" sz="1400" dirty="0">
                <a:latin typeface="+mn-ea"/>
              </a:rPr>
              <a:t>레이어를 추가하였으며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훈련 시에 파라미터를 세부적으로 </a:t>
            </a:r>
            <a:r>
              <a:rPr lang="en-US" altLang="ko-KR" sz="1400" dirty="0">
                <a:latin typeface="+mn-ea"/>
              </a:rPr>
              <a:t>	</a:t>
            </a:r>
            <a:r>
              <a:rPr lang="ko-KR" altLang="en-US" sz="1400" dirty="0">
                <a:latin typeface="+mn-ea"/>
              </a:rPr>
              <a:t>조정하며 실험하며 결과적으로 최적의 </a:t>
            </a:r>
            <a:r>
              <a:rPr lang="en-US" altLang="ko-KR" sz="1400" dirty="0">
                <a:latin typeface="+mn-ea"/>
              </a:rPr>
              <a:t>Accuracy</a:t>
            </a:r>
            <a:r>
              <a:rPr lang="ko-KR" altLang="en-US" sz="1400" dirty="0">
                <a:latin typeface="+mn-ea"/>
              </a:rPr>
              <a:t>를 가지는 모델을 채택함</a:t>
            </a:r>
            <a:r>
              <a:rPr lang="en-US" altLang="ko-KR" sz="1400" dirty="0">
                <a:latin typeface="+mn-ea"/>
              </a:rPr>
              <a:t>.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</a:t>
            </a:r>
            <a:r>
              <a:rPr lang="ko-KR" altLang="en-US" sz="1400" dirty="0">
                <a:latin typeface="+mn-ea"/>
              </a:rPr>
              <a:t>최종 출력 레이어에는 </a:t>
            </a:r>
            <a:r>
              <a:rPr lang="en-US" altLang="ko-KR" sz="1400" dirty="0">
                <a:latin typeface="+mn-ea"/>
              </a:rPr>
              <a:t>classifier</a:t>
            </a:r>
            <a:r>
              <a:rPr lang="ko-KR" altLang="en-US" sz="1400" dirty="0">
                <a:latin typeface="+mn-ea"/>
              </a:rPr>
              <a:t>를 붙여 결과적으로 이진 분류가 가능한 모델을 개발</a:t>
            </a:r>
            <a:r>
              <a:rPr lang="en-US" altLang="ko-KR" sz="1400" dirty="0">
                <a:latin typeface="+mn-ea"/>
              </a:rPr>
              <a:t>.</a:t>
            </a:r>
            <a:br>
              <a:rPr lang="en-US" altLang="ko-KR" sz="1400" dirty="0">
                <a:latin typeface="+mn-ea"/>
              </a:rPr>
            </a:b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2.    </a:t>
            </a:r>
            <a:r>
              <a:rPr lang="ko-KR" altLang="en-US" sz="1400" dirty="0">
                <a:latin typeface="+mn-ea"/>
              </a:rPr>
              <a:t>웹 </a:t>
            </a:r>
            <a:r>
              <a:rPr lang="ko-KR" altLang="en-US" sz="1400" dirty="0" err="1">
                <a:latin typeface="+mn-ea"/>
              </a:rPr>
              <a:t>크롤링을</a:t>
            </a:r>
            <a:r>
              <a:rPr lang="ko-KR" altLang="en-US" sz="1400" dirty="0">
                <a:latin typeface="+mn-ea"/>
              </a:rPr>
              <a:t> 통해 최신 영화리뷰를 </a:t>
            </a:r>
            <a:r>
              <a:rPr lang="ko-KR" altLang="en-US" sz="1400" dirty="0" err="1">
                <a:latin typeface="+mn-ea"/>
              </a:rPr>
              <a:t>별점을</a:t>
            </a:r>
            <a:r>
              <a:rPr lang="ko-KR" altLang="en-US" sz="1400" dirty="0">
                <a:latin typeface="+mn-ea"/>
              </a:rPr>
              <a:t> 기준으로 긍정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부정으로 </a:t>
            </a:r>
            <a:r>
              <a:rPr lang="ko-KR" altLang="en-US" sz="1400" dirty="0" err="1">
                <a:latin typeface="+mn-ea"/>
              </a:rPr>
              <a:t>라벨링</a:t>
            </a:r>
            <a:r>
              <a:rPr lang="en-US" altLang="ko-KR" sz="1400" dirty="0">
                <a:latin typeface="+mn-ea"/>
              </a:rPr>
              <a:t>.</a:t>
            </a:r>
            <a:br>
              <a:rPr lang="en-US" altLang="ko-KR" sz="1400" dirty="0">
                <a:latin typeface="+mn-ea"/>
              </a:rPr>
            </a:b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10</a:t>
            </a:r>
            <a:r>
              <a:rPr lang="ko-KR" altLang="en-US" sz="1400" dirty="0">
                <a:latin typeface="+mn-ea"/>
              </a:rPr>
              <a:t>점 중 </a:t>
            </a:r>
            <a:r>
              <a:rPr lang="en-US" altLang="ko-KR" sz="1400" dirty="0">
                <a:latin typeface="+mn-ea"/>
              </a:rPr>
              <a:t>6</a:t>
            </a:r>
            <a:r>
              <a:rPr lang="ko-KR" altLang="en-US" sz="1400" dirty="0">
                <a:latin typeface="+mn-ea"/>
              </a:rPr>
              <a:t>점 이상의 점수를 준 리뷰는 긍정으로</a:t>
            </a:r>
            <a:r>
              <a:rPr lang="en-US" altLang="ko-KR" sz="1400" dirty="0">
                <a:latin typeface="+mn-ea"/>
              </a:rPr>
              <a:t>, 5</a:t>
            </a:r>
            <a:r>
              <a:rPr lang="ko-KR" altLang="en-US" sz="1400" dirty="0">
                <a:latin typeface="+mn-ea"/>
              </a:rPr>
              <a:t>점 이하의 점수를 준 리뷰는 부정으로 </a:t>
            </a:r>
            <a:r>
              <a:rPr lang="ko-KR" altLang="en-US" sz="1400" dirty="0" err="1">
                <a:latin typeface="+mn-ea"/>
              </a:rPr>
              <a:t>라벨링</a:t>
            </a:r>
            <a:r>
              <a:rPr lang="ko-KR" altLang="en-US" sz="1400" dirty="0">
                <a:latin typeface="+mn-ea"/>
              </a:rPr>
              <a:t> 하였으며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크롤링된</a:t>
            </a:r>
            <a:r>
              <a:rPr lang="ko-KR" altLang="en-US" sz="1400" dirty="0">
                <a:latin typeface="+mn-ea"/>
              </a:rPr>
              <a:t> 데이터는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csv </a:t>
            </a:r>
            <a:r>
              <a:rPr lang="ko-KR" altLang="en-US" sz="1400" dirty="0">
                <a:latin typeface="+mn-ea"/>
              </a:rPr>
              <a:t>포맷으로 저장하여 추가학습에 사용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3.    </a:t>
            </a:r>
            <a:r>
              <a:rPr lang="ko-KR" altLang="en-US" sz="1400" dirty="0">
                <a:latin typeface="+mn-ea"/>
              </a:rPr>
              <a:t>모델을 통해 문장을 분석할 수 있는 </a:t>
            </a:r>
            <a:r>
              <a:rPr lang="ko-KR" altLang="en-US" sz="1400" dirty="0" err="1">
                <a:latin typeface="+mn-ea"/>
              </a:rPr>
              <a:t>백엔드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API</a:t>
            </a:r>
            <a:r>
              <a:rPr lang="ko-KR" altLang="en-US" sz="1400" dirty="0">
                <a:latin typeface="+mn-ea"/>
              </a:rPr>
              <a:t>를 개발하고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웹 상에서 유저 입력을 받기 위한 인터페이스 개발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4.    </a:t>
            </a:r>
            <a:r>
              <a:rPr lang="ko-KR" altLang="en-US" sz="1400" dirty="0">
                <a:latin typeface="+mn-ea"/>
              </a:rPr>
              <a:t>사용자 입력 데이터 다운로드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현재 적용중인 모델 변경 등의 작업이 가능한 관리자용 인터페이스 개발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5000"/>
              </a:lnSpc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5000"/>
              </a:lnSpc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5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+mn-ea"/>
              </a:rPr>
              <a:t>*</a:t>
            </a:r>
            <a:r>
              <a:rPr lang="ko-KR" altLang="en-US" sz="1200" dirty="0">
                <a:solidFill>
                  <a:schemeClr val="accent1"/>
                </a:solidFill>
                <a:latin typeface="+mn-ea"/>
              </a:rPr>
              <a:t>과대적합 </a:t>
            </a:r>
            <a:r>
              <a:rPr lang="en-US" altLang="ko-KR" sz="1200" dirty="0">
                <a:solidFill>
                  <a:schemeClr val="accent1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  <a:latin typeface="+mn-ea"/>
              </a:rPr>
              <a:t>학습 데이터에 대해서만 과도하게 학습하여</a:t>
            </a:r>
            <a:r>
              <a:rPr lang="en-US" altLang="ko-KR" sz="12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+mn-ea"/>
              </a:rPr>
              <a:t>학습 데이터에 대한 오차는 감소하지만</a:t>
            </a:r>
            <a:r>
              <a:rPr lang="en-US" altLang="ko-KR" sz="12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accent1"/>
                </a:solidFill>
                <a:latin typeface="+mn-ea"/>
              </a:rPr>
              <a:t>실제 데이터에 대한 오차는 오히려 증가하는 현상</a:t>
            </a:r>
            <a:br>
              <a:rPr lang="en-US" altLang="ko-KR" sz="1200" dirty="0">
                <a:solidFill>
                  <a:schemeClr val="accent1"/>
                </a:solidFill>
                <a:latin typeface="+mn-ea"/>
              </a:rPr>
            </a:br>
            <a:r>
              <a:rPr lang="en-US" altLang="ko-KR" sz="1200" dirty="0">
                <a:latin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88182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479581" y="333332"/>
            <a:ext cx="10579100" cy="57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모델 설명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Input Representation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Token, Segment, Position </a:t>
            </a:r>
            <a:r>
              <a:rPr lang="ko-KR" altLang="en-US" sz="1400" dirty="0" err="1">
                <a:latin typeface="+mn-ea"/>
              </a:rPr>
              <a:t>임베딩의</a:t>
            </a:r>
            <a:r>
              <a:rPr lang="ko-KR" altLang="en-US" sz="1400" dirty="0">
                <a:latin typeface="+mn-ea"/>
              </a:rPr>
              <a:t> 합으로 구성됨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lvl="1">
              <a:lnSpc>
                <a:spcPct val="125000"/>
              </a:lnSpc>
            </a:pP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Token Embedding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자주 등장하는 </a:t>
            </a:r>
            <a:r>
              <a:rPr lang="en-US" altLang="ko-KR" sz="1400" dirty="0">
                <a:latin typeface="+mn-ea"/>
              </a:rPr>
              <a:t>sub-word</a:t>
            </a:r>
            <a:r>
              <a:rPr lang="ko-KR" altLang="en-US" sz="1400" dirty="0">
                <a:latin typeface="+mn-ea"/>
              </a:rPr>
              <a:t>를 하나의</a:t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단위로 생성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자주 등장하지 않는 단어는 </a:t>
            </a:r>
            <a:r>
              <a:rPr lang="en-US" altLang="ko-KR" sz="1400" dirty="0">
                <a:latin typeface="+mn-ea"/>
              </a:rPr>
              <a:t>sub-word</a:t>
            </a:r>
            <a:r>
              <a:rPr lang="ko-KR" altLang="en-US" sz="1400" dirty="0">
                <a:latin typeface="+mn-ea"/>
              </a:rPr>
              <a:t>로 쪼개짐</a:t>
            </a:r>
            <a:r>
              <a:rPr lang="en-US" altLang="ko-KR" sz="1400" dirty="0">
                <a:latin typeface="+mn-ea"/>
              </a:rPr>
              <a:t>.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Segment Embedding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토큰화 시킨 단어들을 다시 하나의 문장으로 만드는 작업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125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Position Embedding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토큰의 위치 정보를 담고 있는 벡터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125000"/>
              </a:lnSpc>
            </a:pPr>
            <a:r>
              <a:rPr lang="ko-KR" altLang="en-US" sz="1400" dirty="0">
                <a:latin typeface="+mn-ea"/>
              </a:rPr>
              <a:t>위의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입력 </a:t>
            </a:r>
            <a:r>
              <a:rPr lang="ko-KR" altLang="en-US" sz="1400" dirty="0" err="1">
                <a:latin typeface="+mn-ea"/>
              </a:rPr>
              <a:t>임베딩을</a:t>
            </a:r>
            <a:r>
              <a:rPr lang="ko-KR" altLang="en-US" sz="1400" dirty="0">
                <a:latin typeface="+mn-ea"/>
              </a:rPr>
              <a:t> 취합하여 하나의 </a:t>
            </a:r>
            <a:r>
              <a:rPr lang="ko-KR" altLang="en-US" sz="1400" dirty="0" err="1">
                <a:latin typeface="+mn-ea"/>
              </a:rPr>
              <a:t>임베딩</a:t>
            </a:r>
            <a:r>
              <a:rPr lang="ko-KR" altLang="en-US" sz="1400" dirty="0">
                <a:latin typeface="+mn-ea"/>
              </a:rPr>
              <a:t> 값으로 생성하여 입력으로 사용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125000"/>
              </a:lnSpc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Pre-Training</a:t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 err="1">
                <a:latin typeface="+mn-ea"/>
              </a:rPr>
              <a:t>인코딩된</a:t>
            </a:r>
            <a:r>
              <a:rPr lang="ko-KR" altLang="en-US" sz="1400" dirty="0">
                <a:latin typeface="+mn-ea"/>
              </a:rPr>
              <a:t> 데이터들을 사용하여 모델을 훈련시키는 단계</a:t>
            </a:r>
            <a:r>
              <a:rPr lang="en-US" altLang="ko-KR" sz="1400" dirty="0">
                <a:latin typeface="+mn-ea"/>
              </a:rPr>
              <a:t>.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MLM</a:t>
            </a:r>
            <a:r>
              <a:rPr lang="ko-KR" altLang="en-US" sz="1400" dirty="0">
                <a:latin typeface="+mn-ea"/>
              </a:rPr>
              <a:t> 방식을 사용하여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입력 텍스트의 </a:t>
            </a:r>
            <a:r>
              <a:rPr lang="en-US" altLang="ko-KR" sz="1400" dirty="0">
                <a:latin typeface="+mn-ea"/>
              </a:rPr>
              <a:t>15%</a:t>
            </a:r>
            <a:r>
              <a:rPr lang="ko-KR" altLang="en-US" sz="1400" dirty="0">
                <a:latin typeface="+mn-ea"/>
              </a:rPr>
              <a:t>의 단어를 랜덤으로 </a:t>
            </a:r>
            <a:r>
              <a:rPr lang="ko-KR" altLang="en-US" sz="1400" dirty="0" err="1">
                <a:latin typeface="+mn-ea"/>
              </a:rPr>
              <a:t>마스킹하고</a:t>
            </a:r>
            <a:r>
              <a:rPr lang="en-US" altLang="ko-KR" sz="1400" dirty="0">
                <a:latin typeface="+mn-ea"/>
              </a:rPr>
              <a:t>,</a:t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인공신경망에게 그 단어들을 예측하게 시키는 방식으로 학습</a:t>
            </a:r>
            <a:r>
              <a:rPr lang="en-US" altLang="ko-KR" sz="1400" dirty="0">
                <a:latin typeface="+mn-ea"/>
              </a:rPr>
              <a:t>.</a:t>
            </a:r>
            <a:br>
              <a:rPr lang="en-US" altLang="ko-KR" sz="1400" dirty="0">
                <a:latin typeface="+mn-ea"/>
              </a:rPr>
            </a:b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lvl="2">
              <a:lnSpc>
                <a:spcPct val="125000"/>
              </a:lnSpc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5000"/>
              </a:lnSpc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5000"/>
              </a:lnSpc>
            </a:pPr>
            <a:br>
              <a:rPr lang="en-US" altLang="ko-KR" sz="1200" dirty="0">
                <a:solidFill>
                  <a:schemeClr val="accent1"/>
                </a:solidFill>
                <a:latin typeface="+mn-ea"/>
              </a:rPr>
            </a:br>
            <a:r>
              <a:rPr lang="en-US" altLang="ko-KR" sz="1200" dirty="0">
                <a:latin typeface="+mn-ea"/>
              </a:rPr>
              <a:t>	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55EAA6A-99FA-A7C6-60FF-EA3F1A0FC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31" y="656230"/>
            <a:ext cx="4618182" cy="140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D901223-D4C8-9FC2-599E-36B383500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931" y="3241771"/>
            <a:ext cx="3263637" cy="1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559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3C2C71-CA11-4BDC-B881-3FE74A85A5EF}"/>
              </a:ext>
            </a:extLst>
          </p:cNvPr>
          <p:cNvSpPr txBox="1"/>
          <p:nvPr/>
        </p:nvSpPr>
        <p:spPr>
          <a:xfrm>
            <a:off x="584200" y="1673762"/>
            <a:ext cx="8801340" cy="420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/>
              <a:t>1.   </a:t>
            </a:r>
            <a:r>
              <a:rPr lang="ko-KR" altLang="en-US" sz="1600" dirty="0"/>
              <a:t>기능적 요구사항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 marL="800100" lvl="1" indent="-342900">
              <a:lnSpc>
                <a:spcPct val="120000"/>
              </a:lnSpc>
              <a:buAutoNum type="arabicParenR"/>
            </a:pPr>
            <a:r>
              <a:rPr lang="ko-KR" altLang="en-US" sz="1600" dirty="0"/>
              <a:t>인터페이스</a:t>
            </a:r>
            <a:endParaRPr lang="en-US" altLang="ko-KR" sz="1600" dirty="0"/>
          </a:p>
          <a:p>
            <a:pPr lvl="2">
              <a:lnSpc>
                <a:spcPct val="120000"/>
              </a:lnSpc>
            </a:pPr>
            <a:r>
              <a:rPr lang="ko-KR" altLang="en-US" sz="1600" dirty="0"/>
              <a:t>사용자 페이지</a:t>
            </a:r>
            <a:endParaRPr lang="en-US" altLang="ko-KR" sz="1600" dirty="0"/>
          </a:p>
          <a:p>
            <a:pPr marL="1257300" lvl="2" indent="-342900">
              <a:lnSpc>
                <a:spcPct val="120000"/>
              </a:lnSpc>
              <a:buAutoNum type="alphaLcParenR"/>
            </a:pPr>
            <a:r>
              <a:rPr lang="ko-KR" altLang="en-US" sz="1600" dirty="0">
                <a:latin typeface="+mj-ea"/>
                <a:ea typeface="+mj-ea"/>
              </a:rPr>
              <a:t>사용자가 </a:t>
            </a:r>
            <a:r>
              <a:rPr lang="en-US" altLang="ko-KR" sz="1600" dirty="0">
                <a:latin typeface="+mj-ea"/>
                <a:ea typeface="+mj-ea"/>
              </a:rPr>
              <a:t>40</a:t>
            </a:r>
            <a:r>
              <a:rPr lang="ko-KR" altLang="en-US" sz="1600" dirty="0">
                <a:latin typeface="+mj-ea"/>
                <a:ea typeface="+mj-ea"/>
              </a:rPr>
              <a:t>자 내외로 이루어진 한글 문장을 입력할 수 있는 텍스트 필드 제공</a:t>
            </a:r>
            <a:endParaRPr lang="en-US" altLang="ko-KR" sz="1600" dirty="0">
              <a:latin typeface="+mj-ea"/>
              <a:ea typeface="+mj-ea"/>
            </a:endParaRPr>
          </a:p>
          <a:p>
            <a:pPr marL="1257300" lvl="2" indent="-342900">
              <a:lnSpc>
                <a:spcPct val="120000"/>
              </a:lnSpc>
              <a:buAutoNum type="alphaLcParenR"/>
            </a:pPr>
            <a:r>
              <a:rPr lang="ko-KR" altLang="en-US" sz="1600" dirty="0">
                <a:latin typeface="+mj-ea"/>
                <a:ea typeface="+mj-ea"/>
              </a:rPr>
              <a:t>사용자가 입력한 데이터를 제출할 수 있어야 한다</a:t>
            </a:r>
            <a:endParaRPr lang="en-US" altLang="ko-KR" sz="1600" dirty="0">
              <a:latin typeface="+mj-ea"/>
              <a:ea typeface="+mj-ea"/>
            </a:endParaRPr>
          </a:p>
          <a:p>
            <a:pPr marL="1257300" lvl="2" indent="-342900">
              <a:lnSpc>
                <a:spcPct val="120000"/>
              </a:lnSpc>
              <a:buAutoNum type="alphaLcParenR"/>
            </a:pPr>
            <a:r>
              <a:rPr lang="ko-KR" altLang="en-US" sz="1600" dirty="0">
                <a:latin typeface="+mj-ea"/>
                <a:ea typeface="+mj-ea"/>
              </a:rPr>
              <a:t>제출한 입력에 대한 긍정</a:t>
            </a:r>
            <a:r>
              <a:rPr lang="en-US" altLang="ko-KR" sz="1600" dirty="0">
                <a:latin typeface="+mj-ea"/>
                <a:ea typeface="+mj-ea"/>
              </a:rPr>
              <a:t>/</a:t>
            </a:r>
            <a:r>
              <a:rPr lang="ko-KR" altLang="en-US" sz="1600" dirty="0">
                <a:latin typeface="+mj-ea"/>
                <a:ea typeface="+mj-ea"/>
              </a:rPr>
              <a:t>부정 판별 결과를 확인할 수 있어야 한다</a:t>
            </a:r>
            <a:endParaRPr lang="en-US" altLang="ko-KR" sz="1600" dirty="0">
              <a:latin typeface="+mj-ea"/>
              <a:ea typeface="+mj-ea"/>
            </a:endParaRPr>
          </a:p>
          <a:p>
            <a:pPr marL="1257300" lvl="2" indent="-342900">
              <a:lnSpc>
                <a:spcPct val="120000"/>
              </a:lnSpc>
              <a:buAutoNum type="alphaLcParenR"/>
            </a:pPr>
            <a:r>
              <a:rPr lang="ko-KR" altLang="en-US" sz="1600" dirty="0">
                <a:latin typeface="+mj-ea"/>
                <a:ea typeface="+mj-ea"/>
              </a:rPr>
              <a:t>나온 결과가 사용자의 의도와 일치했는지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혹은 틀렸는지 여부를 전송할 수 있어야 한다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관리자 페이지</a:t>
            </a:r>
            <a:endParaRPr lang="en-US" altLang="ko-KR" sz="1600" dirty="0">
              <a:latin typeface="+mj-ea"/>
              <a:ea typeface="+mj-ea"/>
            </a:endParaRPr>
          </a:p>
          <a:p>
            <a:pPr lvl="2">
              <a:lnSpc>
                <a:spcPct val="120000"/>
              </a:lnSpc>
            </a:pPr>
            <a:r>
              <a:rPr lang="en-US" altLang="ko-KR" sz="1600" dirty="0">
                <a:latin typeface="+mj-ea"/>
                <a:ea typeface="+mj-ea"/>
              </a:rPr>
              <a:t>a)   </a:t>
            </a:r>
            <a:r>
              <a:rPr lang="ko-KR" altLang="en-US" sz="1600" dirty="0">
                <a:latin typeface="+mj-ea"/>
                <a:ea typeface="+mj-ea"/>
              </a:rPr>
              <a:t>관리자가 적용하거나 학습시킬 모델의 버전을 정할 수 있어야 한다</a:t>
            </a:r>
            <a:endParaRPr lang="en-US" altLang="ko-KR" sz="1600" dirty="0">
              <a:latin typeface="+mj-ea"/>
              <a:ea typeface="+mj-ea"/>
            </a:endParaRPr>
          </a:p>
          <a:p>
            <a:pPr marL="1257300" lvl="2" indent="-342900">
              <a:lnSpc>
                <a:spcPct val="120000"/>
              </a:lnSpc>
              <a:buAutoNum type="alphaLcParenR" startAt="2"/>
            </a:pPr>
            <a:r>
              <a:rPr lang="ko-KR" altLang="en-US" sz="1600" dirty="0">
                <a:latin typeface="+mj-ea"/>
                <a:ea typeface="+mj-ea"/>
              </a:rPr>
              <a:t>각 모델의 정확도를 포함한 세부 정보를 시각적으로 확인 가능하도록 출력되어야 한다</a:t>
            </a:r>
            <a:endParaRPr lang="en-US" altLang="ko-KR" sz="1600" dirty="0">
              <a:latin typeface="+mj-ea"/>
              <a:ea typeface="+mj-ea"/>
            </a:endParaRPr>
          </a:p>
          <a:p>
            <a:pPr marL="1257300" lvl="2" indent="-342900">
              <a:lnSpc>
                <a:spcPct val="120000"/>
              </a:lnSpc>
              <a:buAutoNum type="alphaLcParenR" startAt="2"/>
            </a:pPr>
            <a:r>
              <a:rPr lang="ko-KR" altLang="en-US" sz="1600" dirty="0">
                <a:latin typeface="+mj-ea"/>
                <a:ea typeface="+mj-ea"/>
              </a:rPr>
              <a:t>현재까지의 누적 데이터를 바탕으로 학습시켜 새로운 모델을 생성할 수 있어야 한다</a:t>
            </a:r>
            <a:endParaRPr lang="en-US" altLang="ko-KR" sz="1600" dirty="0">
              <a:latin typeface="+mj-ea"/>
              <a:ea typeface="+mj-ea"/>
            </a:endParaRPr>
          </a:p>
          <a:p>
            <a:pPr marL="1257300" lvl="2" indent="-342900">
              <a:lnSpc>
                <a:spcPct val="120000"/>
              </a:lnSpc>
              <a:buAutoNum type="alphaLcParenR" startAt="2"/>
            </a:pPr>
            <a:r>
              <a:rPr lang="ko-KR" altLang="en-US" sz="1600" dirty="0">
                <a:latin typeface="+mj-ea"/>
                <a:ea typeface="+mj-ea"/>
              </a:rPr>
              <a:t>사용자 입력 및 결과 출력 로그가 제공되어야 한다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4998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3C2C71-CA11-4BDC-B881-3FE74A85A5EF}"/>
              </a:ext>
            </a:extLst>
          </p:cNvPr>
          <p:cNvSpPr txBox="1"/>
          <p:nvPr/>
        </p:nvSpPr>
        <p:spPr>
          <a:xfrm>
            <a:off x="584200" y="1673762"/>
            <a:ext cx="8801340" cy="391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+mj-ea"/>
                <a:ea typeface="+mj-ea"/>
              </a:rPr>
              <a:t>1.   </a:t>
            </a:r>
            <a:r>
              <a:rPr lang="ko-KR" altLang="en-US" sz="1600" dirty="0">
                <a:latin typeface="+mj-ea"/>
                <a:ea typeface="+mj-ea"/>
              </a:rPr>
              <a:t>기능적 요구사항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2)   </a:t>
            </a:r>
            <a:r>
              <a:rPr lang="ko-KR" altLang="en-US" sz="1600" dirty="0">
                <a:latin typeface="+mj-ea"/>
                <a:ea typeface="+mj-ea"/>
              </a:rPr>
              <a:t>학습 데이터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+mj-ea"/>
                <a:ea typeface="+mj-ea"/>
              </a:rPr>
              <a:t>	a)   </a:t>
            </a:r>
            <a:r>
              <a:rPr lang="ko-KR" altLang="en-US" sz="1600" dirty="0">
                <a:latin typeface="+mj-ea"/>
                <a:ea typeface="+mj-ea"/>
              </a:rPr>
              <a:t>충분한 수의 영화 리뷰 데이터가 준비되어야 한다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+mj-ea"/>
                <a:ea typeface="+mj-ea"/>
              </a:rPr>
              <a:t>	b)   </a:t>
            </a:r>
            <a:r>
              <a:rPr lang="ko-KR" altLang="en-US" sz="1600" dirty="0">
                <a:latin typeface="+mj-ea"/>
                <a:ea typeface="+mj-ea"/>
              </a:rPr>
              <a:t>학습 데이터의 오타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띄어쓰기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특수문자 등이 전처리를 통해 교정되어야 한다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3)   </a:t>
            </a:r>
            <a:r>
              <a:rPr lang="ko-KR" altLang="en-US" sz="1600" dirty="0">
                <a:latin typeface="+mj-ea"/>
                <a:ea typeface="+mj-ea"/>
              </a:rPr>
              <a:t>언어 모델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+mj-ea"/>
                <a:ea typeface="+mj-ea"/>
              </a:rPr>
              <a:t>	a)   </a:t>
            </a:r>
            <a:r>
              <a:rPr lang="ko-KR" altLang="en-US" sz="1600" dirty="0">
                <a:latin typeface="+mj-ea"/>
                <a:ea typeface="+mj-ea"/>
              </a:rPr>
              <a:t>학습 데이터에 대한 </a:t>
            </a:r>
            <a:r>
              <a:rPr lang="en-US" altLang="ko-KR" sz="1600" dirty="0">
                <a:latin typeface="+mj-ea"/>
                <a:ea typeface="+mj-ea"/>
              </a:rPr>
              <a:t>Fine-Tuning</a:t>
            </a:r>
            <a:r>
              <a:rPr lang="ko-KR" altLang="en-US" sz="1600" dirty="0">
                <a:latin typeface="+mj-ea"/>
                <a:ea typeface="+mj-ea"/>
              </a:rPr>
              <a:t>이 충분히 진행되어야 한다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+mj-ea"/>
                <a:ea typeface="+mj-ea"/>
              </a:rPr>
              <a:t>	b)   BERT</a:t>
            </a:r>
            <a:r>
              <a:rPr lang="ko-KR" altLang="en-US" sz="1600" dirty="0">
                <a:latin typeface="+mj-ea"/>
                <a:ea typeface="+mj-ea"/>
              </a:rPr>
              <a:t>의 전이학습을 통해 판별 정확도가 유의미하게 증가하여야 한다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4)   </a:t>
            </a:r>
            <a:r>
              <a:rPr lang="ko-KR" altLang="en-US" sz="1600" dirty="0">
                <a:latin typeface="+mj-ea"/>
                <a:ea typeface="+mj-ea"/>
              </a:rPr>
              <a:t>서버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+mj-ea"/>
                <a:ea typeface="+mj-ea"/>
              </a:rPr>
              <a:t>	a)   </a:t>
            </a:r>
            <a:r>
              <a:rPr lang="ko-KR" altLang="en-US" sz="1600" dirty="0">
                <a:latin typeface="+mj-ea"/>
                <a:ea typeface="+mj-ea"/>
              </a:rPr>
              <a:t>사용자의 입력에 대해 충분히 짧은 시간 내에 분석 결과를 제공해야 한다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+mj-ea"/>
                <a:ea typeface="+mj-ea"/>
              </a:rPr>
              <a:t>	b)   </a:t>
            </a:r>
            <a:r>
              <a:rPr lang="ko-KR" altLang="en-US" sz="1600" dirty="0">
                <a:latin typeface="+mj-ea"/>
                <a:ea typeface="+mj-ea"/>
              </a:rPr>
              <a:t>입력 텍스트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결과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정답 여부 등의 로그를 </a:t>
            </a:r>
            <a:r>
              <a:rPr lang="en-US" altLang="ko-KR" sz="1600" dirty="0">
                <a:latin typeface="+mj-ea"/>
                <a:ea typeface="+mj-ea"/>
              </a:rPr>
              <a:t>DB</a:t>
            </a:r>
            <a:r>
              <a:rPr lang="ko-KR" altLang="en-US" sz="1600" dirty="0">
                <a:latin typeface="+mj-ea"/>
                <a:ea typeface="+mj-ea"/>
              </a:rPr>
              <a:t>에 저장할 수 있어야 한다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7471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3C2C71-CA11-4BDC-B881-3FE74A85A5EF}"/>
              </a:ext>
            </a:extLst>
          </p:cNvPr>
          <p:cNvSpPr txBox="1"/>
          <p:nvPr/>
        </p:nvSpPr>
        <p:spPr>
          <a:xfrm>
            <a:off x="584200" y="1673762"/>
            <a:ext cx="8801340" cy="1254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+mj-ea"/>
                <a:ea typeface="+mj-ea"/>
              </a:rPr>
              <a:t>2.   </a:t>
            </a:r>
            <a:r>
              <a:rPr lang="ko-KR" altLang="en-US" sz="1600" dirty="0">
                <a:latin typeface="+mj-ea"/>
                <a:ea typeface="+mj-ea"/>
              </a:rPr>
              <a:t>비기능적 요구사항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1)   </a:t>
            </a:r>
            <a:r>
              <a:rPr lang="ko-KR" altLang="en-US" sz="1600" dirty="0">
                <a:latin typeface="+mj-ea"/>
                <a:ea typeface="+mj-ea"/>
              </a:rPr>
              <a:t>판별 정확도가 기존 모델에 비해 약 </a:t>
            </a:r>
            <a:r>
              <a:rPr lang="en-US" altLang="ko-KR" sz="1600" dirty="0">
                <a:latin typeface="+mj-ea"/>
                <a:ea typeface="+mj-ea"/>
              </a:rPr>
              <a:t>3%p </a:t>
            </a:r>
            <a:r>
              <a:rPr lang="ko-KR" altLang="en-US" sz="1600" dirty="0">
                <a:latin typeface="+mj-ea"/>
                <a:ea typeface="+mj-ea"/>
              </a:rPr>
              <a:t>이상 증가하도록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2)   </a:t>
            </a:r>
            <a:r>
              <a:rPr lang="ko-KR" altLang="en-US" sz="1600" dirty="0">
                <a:latin typeface="+mj-ea"/>
                <a:ea typeface="+mj-ea"/>
              </a:rPr>
              <a:t>사용자의 입력에 대해 약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초 이내에 응답할 수 있도록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5962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데모 실행화면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DD6E55-E677-F43D-8465-EAA853578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703" y="1594767"/>
            <a:ext cx="6849509" cy="3740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F8367F-9E98-F795-F100-098C934721E2}"/>
              </a:ext>
            </a:extLst>
          </p:cNvPr>
          <p:cNvSpPr txBox="1"/>
          <p:nvPr/>
        </p:nvSpPr>
        <p:spPr>
          <a:xfrm>
            <a:off x="584200" y="1522887"/>
            <a:ext cx="422904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   </a:t>
            </a:r>
            <a:r>
              <a:rPr lang="ko-KR" altLang="en-US" dirty="0"/>
              <a:t>메인 페이지</a:t>
            </a:r>
            <a:endParaRPr lang="en-US" altLang="ko-KR" dirty="0"/>
          </a:p>
          <a:p>
            <a:r>
              <a:rPr lang="ko-KR" altLang="en-US" sz="1400" dirty="0"/>
              <a:t>유저는 한글 문장을 입력할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제출 버튼을 통해</a:t>
            </a:r>
            <a:br>
              <a:rPr lang="en-US" altLang="ko-KR" sz="1400" dirty="0"/>
            </a:br>
            <a:r>
              <a:rPr lang="ko-KR" altLang="en-US" sz="1400" dirty="0"/>
              <a:t>입력한 문장을 서버에 전달할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699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4225</TotalTime>
  <Words>1107</Words>
  <Application>Microsoft Office PowerPoint</Application>
  <PresentationFormat>와이드스크린</PresentationFormat>
  <Paragraphs>152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kimsg64090@gmail.com</cp:lastModifiedBy>
  <cp:revision>42</cp:revision>
  <dcterms:created xsi:type="dcterms:W3CDTF">2019-12-23T00:32:35Z</dcterms:created>
  <dcterms:modified xsi:type="dcterms:W3CDTF">2022-06-05T20:55:48Z</dcterms:modified>
</cp:coreProperties>
</file>