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62" r:id="rId2"/>
    <p:sldId id="263" r:id="rId3"/>
    <p:sldId id="265" r:id="rId4"/>
    <p:sldId id="264" r:id="rId5"/>
    <p:sldId id="290" r:id="rId6"/>
    <p:sldId id="289" r:id="rId7"/>
    <p:sldId id="291" r:id="rId8"/>
    <p:sldId id="292" r:id="rId9"/>
    <p:sldId id="293" r:id="rId10"/>
    <p:sldId id="256" r:id="rId11"/>
    <p:sldId id="257" r:id="rId12"/>
    <p:sldId id="258" r:id="rId13"/>
    <p:sldId id="259" r:id="rId14"/>
    <p:sldId id="260" r:id="rId15"/>
    <p:sldId id="261" r:id="rId16"/>
    <p:sldId id="296" r:id="rId17"/>
    <p:sldId id="297" r:id="rId18"/>
    <p:sldId id="299" r:id="rId19"/>
    <p:sldId id="298" r:id="rId20"/>
    <p:sldId id="300" r:id="rId21"/>
    <p:sldId id="301" r:id="rId22"/>
    <p:sldId id="302" r:id="rId23"/>
    <p:sldId id="303" r:id="rId24"/>
    <p:sldId id="304" r:id="rId25"/>
    <p:sldId id="28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006ECC"/>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5820" autoAdjust="0"/>
  </p:normalViewPr>
  <p:slideViewPr>
    <p:cSldViewPr snapToGrid="0" showGuides="1">
      <p:cViewPr varScale="1">
        <p:scale>
          <a:sx n="82" d="100"/>
          <a:sy n="82" d="100"/>
        </p:scale>
        <p:origin x="533" y="62"/>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294396F-7CC6-42E5-83BE-72592AAF95CF}" type="slidenum">
              <a:rPr lang="zh-CN" altLang="en-US" smtClean="0"/>
              <a:t>1</a:t>
            </a:fld>
            <a:endParaRPr lang="zh-CN" altLang="en-US"/>
          </a:p>
        </p:txBody>
      </p:sp>
    </p:spTree>
    <p:extLst>
      <p:ext uri="{BB962C8B-B14F-4D97-AF65-F5344CB8AC3E}">
        <p14:creationId xmlns:p14="http://schemas.microsoft.com/office/powerpoint/2010/main" val="29821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D97BB-F680-49E4-B460-EE0D336A22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0694B-A255-4E06-93CF-431D310DC9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4ED0E5-F4B6-4D41-83A8-5E17D3F17892}"/>
              </a:ext>
            </a:extLst>
          </p:cNvPr>
          <p:cNvSpPr>
            <a:spLocks noGrp="1"/>
          </p:cNvSpPr>
          <p:nvPr>
            <p:ph type="dt" sz="half" idx="10"/>
          </p:nvPr>
        </p:nvSpPr>
        <p:spPr/>
        <p:txBody>
          <a:bodyPr/>
          <a:lstStyle/>
          <a:p>
            <a:fld id="{05DB5460-1ED4-4D14-96E5-138C2E88072F}"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43632FD5-A991-4DAC-82F2-7AE5B47D5B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4A186D-19C8-4B65-B13C-329A6624D72B}"/>
              </a:ext>
            </a:extLst>
          </p:cNvPr>
          <p:cNvSpPr>
            <a:spLocks noGrp="1"/>
          </p:cNvSpPr>
          <p:nvPr>
            <p:ph type="sldNum" sz="quarter" idx="12"/>
          </p:nvPr>
        </p:nvSpPr>
        <p:spPr/>
        <p:txBody>
          <a:bodyPr/>
          <a:lstStyle/>
          <a:p>
            <a:fld id="{9D301B22-E079-44F3-8B30-BAAF45B53941}" type="slidenum">
              <a:rPr lang="zh-CN" altLang="en-US" smtClean="0"/>
              <a:t>‹#›</a:t>
            </a:fld>
            <a:endParaRPr lang="zh-CN" altLang="en-US"/>
          </a:p>
        </p:txBody>
      </p:sp>
    </p:spTree>
    <p:extLst>
      <p:ext uri="{BB962C8B-B14F-4D97-AF65-F5344CB8AC3E}">
        <p14:creationId xmlns:p14="http://schemas.microsoft.com/office/powerpoint/2010/main" val="284630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2020/6/9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lanjihua.cn/" TargetMode="Externa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5"/>
          <a:stretch>
            <a:fillRect/>
          </a:stretch>
        </p:blipFill>
        <p:spPr>
          <a:xfrm>
            <a:off x="10610850" y="4864100"/>
            <a:ext cx="519178" cy="152421"/>
          </a:xfrm>
          <a:prstGeom prst="rect">
            <a:avLst/>
          </a:prstGeom>
        </p:spPr>
      </p:pic>
      <p:sp>
        <p:nvSpPr>
          <p:cNvPr id="5" name="文本框 4"/>
          <p:cNvSpPr txBox="1"/>
          <p:nvPr/>
        </p:nvSpPr>
        <p:spPr>
          <a:xfrm>
            <a:off x="866492" y="2627241"/>
            <a:ext cx="3496470" cy="646331"/>
          </a:xfrm>
          <a:prstGeom prst="rect">
            <a:avLst/>
          </a:prstGeom>
          <a:noFill/>
        </p:spPr>
        <p:txBody>
          <a:bodyPr wrap="none" rtlCol="0">
            <a:spAutoFit/>
          </a:bodyPr>
          <a:lstStyle/>
          <a:p>
            <a:r>
              <a:rPr lang="zh-CN" altLang="en-US" sz="3600" dirty="0">
                <a:solidFill>
                  <a:schemeClr val="bg1"/>
                </a:solidFill>
                <a:latin typeface="思源黑体 CN Heavy" panose="020B0A00000000000000" pitchFamily="34" charset="-122"/>
                <a:ea typeface="思源黑体 CN Heavy" panose="020B0A00000000000000" pitchFamily="34" charset="-122"/>
              </a:rPr>
              <a:t>第</a:t>
            </a:r>
            <a:r>
              <a:rPr lang="en-US" altLang="zh-CN" sz="3600" dirty="0">
                <a:solidFill>
                  <a:schemeClr val="bg1"/>
                </a:solidFill>
                <a:latin typeface="思源黑体 CN Heavy" panose="020B0A00000000000000" pitchFamily="34" charset="-122"/>
                <a:ea typeface="思源黑体 CN Heavy" panose="020B0A00000000000000" pitchFamily="34" charset="-122"/>
              </a:rPr>
              <a:t>16</a:t>
            </a:r>
            <a:r>
              <a:rPr lang="zh-CN" altLang="en-US" sz="3600" dirty="0">
                <a:solidFill>
                  <a:schemeClr val="bg1"/>
                </a:solidFill>
                <a:latin typeface="思源黑体 CN Heavy" panose="020B0A00000000000000" pitchFamily="34" charset="-122"/>
                <a:ea typeface="思源黑体 CN Heavy" panose="020B0A00000000000000" pitchFamily="34" charset="-122"/>
              </a:rPr>
              <a:t>组项目介绍</a:t>
            </a:r>
          </a:p>
        </p:txBody>
      </p:sp>
      <p:sp>
        <p:nvSpPr>
          <p:cNvPr id="3" name="文本框 2">
            <a:extLst>
              <a:ext uri="{FF2B5EF4-FFF2-40B4-BE49-F238E27FC236}">
                <a16:creationId xmlns:a16="http://schemas.microsoft.com/office/drawing/2014/main" id="{9BB765BC-A8B7-4716-967B-A11A92A3576C}"/>
              </a:ext>
            </a:extLst>
          </p:cNvPr>
          <p:cNvSpPr txBox="1"/>
          <p:nvPr/>
        </p:nvSpPr>
        <p:spPr>
          <a:xfrm>
            <a:off x="901462" y="3616834"/>
            <a:ext cx="3426529" cy="923330"/>
          </a:xfrm>
          <a:prstGeom prst="rect">
            <a:avLst/>
          </a:prstGeom>
          <a:noFill/>
        </p:spPr>
        <p:txBody>
          <a:bodyPr wrap="square" rtlCol="0">
            <a:spAutoFit/>
          </a:bodyPr>
          <a:lstStyle/>
          <a:p>
            <a:r>
              <a:rPr lang="en-US" altLang="zh-CN" sz="5400" b="1" dirty="0" err="1">
                <a:solidFill>
                  <a:schemeClr val="bg1"/>
                </a:solidFill>
                <a:latin typeface="Adobe 楷体 Std R" panose="02020400000000000000" pitchFamily="18" charset="-122"/>
                <a:ea typeface="Adobe 楷体 Std R" panose="02020400000000000000" pitchFamily="18" charset="-122"/>
              </a:rPr>
              <a:t>TechBBS</a:t>
            </a:r>
            <a:endParaRPr lang="zh-CN" altLang="en-US" sz="5400" b="1" dirty="0">
              <a:solidFill>
                <a:schemeClr val="bg1"/>
              </a:solidFill>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
                                        </p:tgtEl>
                                        <p:attrNameLst>
                                          <p:attrName>ppt_y</p:attrName>
                                        </p:attrNameLst>
                                      </p:cBhvr>
                                      <p:tavLst>
                                        <p:tav tm="0">
                                          <p:val>
                                            <p:strVal val="#ppt_y"/>
                                          </p:val>
                                        </p:tav>
                                        <p:tav tm="100000">
                                          <p:val>
                                            <p:strVal val="#ppt_y"/>
                                          </p:val>
                                        </p:tav>
                                      </p:tavLst>
                                    </p:anim>
                                    <p:anim calcmode="lin" valueType="num">
                                      <p:cBhvr>
                                        <p:cTn id="9"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352C3-65E8-476B-97C4-3FC71BEC8429}"/>
              </a:ext>
            </a:extLst>
          </p:cNvPr>
          <p:cNvSpPr>
            <a:spLocks noGrp="1"/>
          </p:cNvSpPr>
          <p:nvPr>
            <p:ph type="title"/>
          </p:nvPr>
        </p:nvSpPr>
        <p:spPr>
          <a:xfrm>
            <a:off x="3950563" y="107673"/>
            <a:ext cx="7057008" cy="1325563"/>
          </a:xfrm>
        </p:spPr>
        <p:txBody>
          <a:bodyPr>
            <a:normAutofit/>
          </a:bodyPr>
          <a:lstStyle/>
          <a:p>
            <a:r>
              <a:rPr lang="zh-CN" altLang="en-US" sz="5400" dirty="0">
                <a:latin typeface="+mj-ea"/>
              </a:rPr>
              <a:t>应用设计</a:t>
            </a:r>
          </a:p>
        </p:txBody>
      </p:sp>
      <p:sp>
        <p:nvSpPr>
          <p:cNvPr id="3" name="副标题 2">
            <a:extLst>
              <a:ext uri="{FF2B5EF4-FFF2-40B4-BE49-F238E27FC236}">
                <a16:creationId xmlns:a16="http://schemas.microsoft.com/office/drawing/2014/main" id="{EFE8D2BE-A66B-47E4-B615-E94B54DC56BD}"/>
              </a:ext>
            </a:extLst>
          </p:cNvPr>
          <p:cNvSpPr>
            <a:spLocks noGrp="1"/>
          </p:cNvSpPr>
          <p:nvPr>
            <p:ph idx="4294967295"/>
          </p:nvPr>
        </p:nvSpPr>
        <p:spPr>
          <a:xfrm>
            <a:off x="0" y="1260629"/>
            <a:ext cx="12100263" cy="5406501"/>
          </a:xfrm>
        </p:spPr>
        <p:txBody>
          <a:bodyPr>
            <a:normAutofit/>
          </a:bodyPr>
          <a:lstStyle/>
          <a:p>
            <a:pPr marL="0" indent="0">
              <a:buNone/>
            </a:pPr>
            <a:r>
              <a:rPr lang="zh-CN" altLang="en-US" dirty="0"/>
              <a:t>一丶交互</a:t>
            </a:r>
            <a:endParaRPr lang="en-US" altLang="zh-CN" dirty="0"/>
          </a:p>
          <a:p>
            <a:pPr marL="0" indent="0">
              <a:buNone/>
            </a:pPr>
            <a:r>
              <a:rPr lang="en-US" altLang="zh-CN" dirty="0"/>
              <a:t>     1.</a:t>
            </a:r>
            <a:r>
              <a:rPr lang="zh-CN" altLang="en-US" dirty="0"/>
              <a:t>当用户登录时，为用户提供三个选项，即登录、注册以及游客登录，因为有些用户不愿暴露自己的个人信息或着只是抱着好奇的心理想来浏览本站的内容而不愿在注册账号上浪费时间，增加游客登录功能可以满足这部分用户的需要；</a:t>
            </a:r>
            <a:endParaRPr lang="en-US" altLang="zh-CN" dirty="0"/>
          </a:p>
          <a:p>
            <a:pPr marL="0" indent="0">
              <a:buNone/>
            </a:pPr>
            <a:r>
              <a:rPr lang="en-US" altLang="zh-CN" dirty="0"/>
              <a:t>    </a:t>
            </a:r>
          </a:p>
          <a:p>
            <a:pPr marL="0" indent="0">
              <a:buNone/>
            </a:pPr>
            <a:endParaRPr lang="en-US" altLang="zh-CN" dirty="0"/>
          </a:p>
          <a:p>
            <a:pPr marL="0" indent="0">
              <a:buNone/>
            </a:pPr>
            <a:r>
              <a:rPr lang="en-US" altLang="zh-CN" dirty="0"/>
              <a:t>     2.</a:t>
            </a:r>
            <a:r>
              <a:rPr lang="zh-CN" altLang="en-US" dirty="0"/>
              <a:t>对游客登录和用户登录所拥有的权限进行一点小区别，即能否进行发帖活动。当以游客身份进入时，网页仅显示可帖子和板块，同时显示注册按钮，用户进入时则显示用户</a:t>
            </a:r>
            <a:r>
              <a:rPr lang="en-US" altLang="zh-CN" dirty="0"/>
              <a:t>id</a:t>
            </a:r>
            <a:r>
              <a:rPr lang="zh-CN" altLang="en-US" dirty="0"/>
              <a:t>和可浏览帖子。</a:t>
            </a:r>
            <a:endParaRPr lang="en-US" altLang="zh-CN" dirty="0"/>
          </a:p>
          <a:p>
            <a:pPr marL="0" indent="0">
              <a:buNone/>
            </a:pPr>
            <a:r>
              <a:rPr lang="en-US" altLang="zh-CN" dirty="0"/>
              <a:t>                                                             </a:t>
            </a:r>
          </a:p>
        </p:txBody>
      </p:sp>
      <p:pic>
        <p:nvPicPr>
          <p:cNvPr id="6" name="图片 5">
            <a:extLst>
              <a:ext uri="{FF2B5EF4-FFF2-40B4-BE49-F238E27FC236}">
                <a16:creationId xmlns:a16="http://schemas.microsoft.com/office/drawing/2014/main" id="{F00FAD18-38EF-4D84-BD62-849E03D6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06" y="3429000"/>
            <a:ext cx="1952625" cy="819150"/>
          </a:xfrm>
          <a:prstGeom prst="rect">
            <a:avLst/>
          </a:prstGeom>
        </p:spPr>
      </p:pic>
      <p:pic>
        <p:nvPicPr>
          <p:cNvPr id="8" name="图片 7">
            <a:extLst>
              <a:ext uri="{FF2B5EF4-FFF2-40B4-BE49-F238E27FC236}">
                <a16:creationId xmlns:a16="http://schemas.microsoft.com/office/drawing/2014/main" id="{89B601FF-BE86-4E0D-B19C-D959763EA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34" y="5788557"/>
            <a:ext cx="4456593" cy="710005"/>
          </a:xfrm>
          <a:prstGeom prst="rect">
            <a:avLst/>
          </a:prstGeom>
        </p:spPr>
      </p:pic>
      <p:pic>
        <p:nvPicPr>
          <p:cNvPr id="10" name="图片 9">
            <a:extLst>
              <a:ext uri="{FF2B5EF4-FFF2-40B4-BE49-F238E27FC236}">
                <a16:creationId xmlns:a16="http://schemas.microsoft.com/office/drawing/2014/main" id="{4E91CA80-3C1E-4402-8064-35331A8B3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960" y="5788557"/>
            <a:ext cx="4919712" cy="675792"/>
          </a:xfrm>
          <a:prstGeom prst="rect">
            <a:avLst/>
          </a:prstGeom>
        </p:spPr>
      </p:pic>
    </p:spTree>
    <p:extLst>
      <p:ext uri="{BB962C8B-B14F-4D97-AF65-F5344CB8AC3E}">
        <p14:creationId xmlns:p14="http://schemas.microsoft.com/office/powerpoint/2010/main" val="147384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587D628-DA25-4AD2-AB54-1F76C3149FC3}"/>
              </a:ext>
            </a:extLst>
          </p:cNvPr>
          <p:cNvSpPr>
            <a:spLocks noGrp="1"/>
          </p:cNvSpPr>
          <p:nvPr>
            <p:ph type="title"/>
          </p:nvPr>
        </p:nvSpPr>
        <p:spPr>
          <a:xfrm>
            <a:off x="0" y="79900"/>
            <a:ext cx="11353800" cy="852256"/>
          </a:xfrm>
        </p:spPr>
        <p:txBody>
          <a:bodyPr>
            <a:normAutofit/>
          </a:bodyPr>
          <a:lstStyle/>
          <a:p>
            <a:r>
              <a:rPr lang="zh-CN" altLang="en-US" sz="2800" dirty="0"/>
              <a:t>二丶展示设计</a:t>
            </a:r>
          </a:p>
        </p:txBody>
      </p:sp>
      <p:sp>
        <p:nvSpPr>
          <p:cNvPr id="9" name="内容占位符 8">
            <a:extLst>
              <a:ext uri="{FF2B5EF4-FFF2-40B4-BE49-F238E27FC236}">
                <a16:creationId xmlns:a16="http://schemas.microsoft.com/office/drawing/2014/main" id="{2194B0BB-B8AE-4EB4-B4B0-58C29C2E0300}"/>
              </a:ext>
            </a:extLst>
          </p:cNvPr>
          <p:cNvSpPr>
            <a:spLocks noGrp="1"/>
          </p:cNvSpPr>
          <p:nvPr>
            <p:ph idx="1"/>
          </p:nvPr>
        </p:nvSpPr>
        <p:spPr>
          <a:xfrm>
            <a:off x="0" y="807868"/>
            <a:ext cx="12192000" cy="6050132"/>
          </a:xfrm>
        </p:spPr>
        <p:txBody>
          <a:bodyPr>
            <a:normAutofit lnSpcReduction="10000"/>
          </a:bodyPr>
          <a:lstStyle/>
          <a:p>
            <a:pPr marL="0" indent="0">
              <a:buNone/>
            </a:pPr>
            <a:r>
              <a:rPr lang="en-US" altLang="zh-CN" dirty="0"/>
              <a:t>     </a:t>
            </a:r>
            <a:r>
              <a:rPr lang="zh-CN" altLang="en-US" dirty="0"/>
              <a:t>用户界面简洁明了，没有多余的图片或链接；发布帖子格式明确，内容按板块确定以确保用户能以最快速度得到自己想要的数据，不浪费时间。</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三丶内容设计</a:t>
            </a:r>
            <a:endParaRPr lang="en-US" altLang="zh-CN" dirty="0"/>
          </a:p>
          <a:p>
            <a:pPr marL="0" indent="0">
              <a:buNone/>
            </a:pPr>
            <a:r>
              <a:rPr lang="en-US" altLang="zh-CN" dirty="0"/>
              <a:t>     </a:t>
            </a:r>
            <a:r>
              <a:rPr lang="zh-CN" altLang="en-US" dirty="0"/>
              <a:t>为用户提供发帖、回帖、账号注销、查询帖子等多种功能，采用自底向上的架构方法，将各种功能页面链接起来</a:t>
            </a:r>
            <a:endParaRPr lang="en-US" altLang="zh-CN" dirty="0"/>
          </a:p>
          <a:p>
            <a:pPr marL="0" indent="0">
              <a:buNone/>
            </a:pPr>
            <a:r>
              <a:rPr lang="zh-CN" altLang="en-US" dirty="0"/>
              <a:t>    </a:t>
            </a:r>
          </a:p>
        </p:txBody>
      </p:sp>
      <p:pic>
        <p:nvPicPr>
          <p:cNvPr id="10" name="图片 9">
            <a:extLst>
              <a:ext uri="{FF2B5EF4-FFF2-40B4-BE49-F238E27FC236}">
                <a16:creationId xmlns:a16="http://schemas.microsoft.com/office/drawing/2014/main" id="{E48A25C9-10FC-4CA0-AF2B-485BCC39590F}"/>
              </a:ext>
            </a:extLst>
          </p:cNvPr>
          <p:cNvPicPr>
            <a:picLocks noChangeAspect="1"/>
          </p:cNvPicPr>
          <p:nvPr/>
        </p:nvPicPr>
        <p:blipFill>
          <a:blip r:embed="rId2"/>
          <a:stretch>
            <a:fillRect/>
          </a:stretch>
        </p:blipFill>
        <p:spPr>
          <a:xfrm>
            <a:off x="1846555" y="1828799"/>
            <a:ext cx="7386222" cy="2494625"/>
          </a:xfrm>
          <a:prstGeom prst="rect">
            <a:avLst/>
          </a:prstGeom>
        </p:spPr>
      </p:pic>
    </p:spTree>
    <p:extLst>
      <p:ext uri="{BB962C8B-B14F-4D97-AF65-F5344CB8AC3E}">
        <p14:creationId xmlns:p14="http://schemas.microsoft.com/office/powerpoint/2010/main" val="35709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FCFC2-7616-4419-BDF1-62ADA23B992A}"/>
              </a:ext>
            </a:extLst>
          </p:cNvPr>
          <p:cNvSpPr>
            <a:spLocks noGrp="1"/>
          </p:cNvSpPr>
          <p:nvPr>
            <p:ph type="title"/>
          </p:nvPr>
        </p:nvSpPr>
        <p:spPr/>
        <p:txBody>
          <a:bodyPr/>
          <a:lstStyle/>
          <a:p>
            <a:r>
              <a:rPr lang="en-US" altLang="zh-CN" dirty="0"/>
              <a:t>                       </a:t>
            </a:r>
            <a:r>
              <a:rPr lang="zh-CN" altLang="en-US" dirty="0"/>
              <a:t>应用构建</a:t>
            </a:r>
          </a:p>
        </p:txBody>
      </p:sp>
      <p:sp>
        <p:nvSpPr>
          <p:cNvPr id="3" name="内容占位符 2">
            <a:extLst>
              <a:ext uri="{FF2B5EF4-FFF2-40B4-BE49-F238E27FC236}">
                <a16:creationId xmlns:a16="http://schemas.microsoft.com/office/drawing/2014/main" id="{8C4062B2-B154-40F4-9C8E-49D3DEB4D1F3}"/>
              </a:ext>
            </a:extLst>
          </p:cNvPr>
          <p:cNvSpPr>
            <a:spLocks noGrp="1"/>
          </p:cNvSpPr>
          <p:nvPr>
            <p:ph idx="1"/>
          </p:nvPr>
        </p:nvSpPr>
        <p:spPr>
          <a:xfrm>
            <a:off x="0" y="1313896"/>
            <a:ext cx="11353800" cy="5544104"/>
          </a:xfrm>
        </p:spPr>
        <p:txBody>
          <a:bodyPr/>
          <a:lstStyle/>
          <a:p>
            <a:r>
              <a:rPr lang="zh-CN" altLang="en-US" dirty="0"/>
              <a:t>一丶论坛首页</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二丶用户登录界面（用户信息储存在数据库中）</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630A1AB1-4D46-4515-A40B-8114A4392916}"/>
              </a:ext>
            </a:extLst>
          </p:cNvPr>
          <p:cNvPicPr>
            <a:picLocks noChangeAspect="1"/>
          </p:cNvPicPr>
          <p:nvPr/>
        </p:nvPicPr>
        <p:blipFill>
          <a:blip r:embed="rId2"/>
          <a:stretch>
            <a:fillRect/>
          </a:stretch>
        </p:blipFill>
        <p:spPr>
          <a:xfrm>
            <a:off x="655857" y="1887775"/>
            <a:ext cx="10095001" cy="2204831"/>
          </a:xfrm>
          <a:prstGeom prst="rect">
            <a:avLst/>
          </a:prstGeom>
        </p:spPr>
      </p:pic>
      <p:pic>
        <p:nvPicPr>
          <p:cNvPr id="5" name="图片 4">
            <a:extLst>
              <a:ext uri="{FF2B5EF4-FFF2-40B4-BE49-F238E27FC236}">
                <a16:creationId xmlns:a16="http://schemas.microsoft.com/office/drawing/2014/main" id="{9AD19150-D898-402A-85B4-9017AE868D22}"/>
              </a:ext>
            </a:extLst>
          </p:cNvPr>
          <p:cNvPicPr>
            <a:picLocks noChangeAspect="1"/>
          </p:cNvPicPr>
          <p:nvPr/>
        </p:nvPicPr>
        <p:blipFill>
          <a:blip r:embed="rId3"/>
          <a:stretch>
            <a:fillRect/>
          </a:stretch>
        </p:blipFill>
        <p:spPr>
          <a:xfrm>
            <a:off x="497149" y="4807748"/>
            <a:ext cx="9800947" cy="1855942"/>
          </a:xfrm>
          <a:prstGeom prst="rect">
            <a:avLst/>
          </a:prstGeom>
        </p:spPr>
      </p:pic>
    </p:spTree>
    <p:extLst>
      <p:ext uri="{BB962C8B-B14F-4D97-AF65-F5344CB8AC3E}">
        <p14:creationId xmlns:p14="http://schemas.microsoft.com/office/powerpoint/2010/main" val="202614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BC320-66D3-4A4D-87F8-3F9A365F0C53}"/>
              </a:ext>
            </a:extLst>
          </p:cNvPr>
          <p:cNvSpPr>
            <a:spLocks noGrp="1"/>
          </p:cNvSpPr>
          <p:nvPr>
            <p:ph type="title"/>
          </p:nvPr>
        </p:nvSpPr>
        <p:spPr>
          <a:xfrm>
            <a:off x="669524" y="365125"/>
            <a:ext cx="10515600" cy="1325563"/>
          </a:xfrm>
        </p:spPr>
        <p:txBody>
          <a:bodyPr>
            <a:normAutofit/>
          </a:bodyPr>
          <a:lstStyle/>
          <a:p>
            <a:r>
              <a:rPr lang="zh-CN" altLang="en-US" sz="2800" dirty="0"/>
              <a:t>三丶用户注册界面</a:t>
            </a:r>
          </a:p>
        </p:txBody>
      </p:sp>
      <p:sp>
        <p:nvSpPr>
          <p:cNvPr id="6" name="内容占位符 5">
            <a:extLst>
              <a:ext uri="{FF2B5EF4-FFF2-40B4-BE49-F238E27FC236}">
                <a16:creationId xmlns:a16="http://schemas.microsoft.com/office/drawing/2014/main" id="{51880D5E-2776-43E5-B8E6-189D00439928}"/>
              </a:ext>
            </a:extLst>
          </p:cNvPr>
          <p:cNvSpPr>
            <a:spLocks noGrp="1"/>
          </p:cNvSpPr>
          <p:nvPr>
            <p:ph idx="1"/>
          </p:nvPr>
        </p:nvSpPr>
        <p:spPr>
          <a:xfrm>
            <a:off x="669524" y="1994300"/>
            <a:ext cx="10515600" cy="4351338"/>
          </a:xfrm>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四丶用户发帖</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zh-CN" altLang="en-US" dirty="0"/>
          </a:p>
        </p:txBody>
      </p:sp>
      <p:pic>
        <p:nvPicPr>
          <p:cNvPr id="8" name="图片 7">
            <a:extLst>
              <a:ext uri="{FF2B5EF4-FFF2-40B4-BE49-F238E27FC236}">
                <a16:creationId xmlns:a16="http://schemas.microsoft.com/office/drawing/2014/main" id="{9FE63934-368B-4E12-9AEC-E7D73A7B4563}"/>
              </a:ext>
            </a:extLst>
          </p:cNvPr>
          <p:cNvPicPr>
            <a:picLocks noChangeAspect="1"/>
          </p:cNvPicPr>
          <p:nvPr/>
        </p:nvPicPr>
        <p:blipFill>
          <a:blip r:embed="rId2"/>
          <a:stretch>
            <a:fillRect/>
          </a:stretch>
        </p:blipFill>
        <p:spPr>
          <a:xfrm>
            <a:off x="550610" y="1238823"/>
            <a:ext cx="9294726" cy="2323208"/>
          </a:xfrm>
          <a:prstGeom prst="rect">
            <a:avLst/>
          </a:prstGeom>
        </p:spPr>
      </p:pic>
      <p:pic>
        <p:nvPicPr>
          <p:cNvPr id="9" name="图片 8">
            <a:extLst>
              <a:ext uri="{FF2B5EF4-FFF2-40B4-BE49-F238E27FC236}">
                <a16:creationId xmlns:a16="http://schemas.microsoft.com/office/drawing/2014/main" id="{05519DB7-B082-41AC-BF36-8E1E8A55AAAF}"/>
              </a:ext>
            </a:extLst>
          </p:cNvPr>
          <p:cNvPicPr>
            <a:picLocks noChangeAspect="1"/>
          </p:cNvPicPr>
          <p:nvPr/>
        </p:nvPicPr>
        <p:blipFill>
          <a:blip r:embed="rId3"/>
          <a:stretch>
            <a:fillRect/>
          </a:stretch>
        </p:blipFill>
        <p:spPr>
          <a:xfrm>
            <a:off x="550610" y="3954933"/>
            <a:ext cx="9294726" cy="2694317"/>
          </a:xfrm>
          <a:prstGeom prst="rect">
            <a:avLst/>
          </a:prstGeom>
        </p:spPr>
      </p:pic>
    </p:spTree>
    <p:extLst>
      <p:ext uri="{BB962C8B-B14F-4D97-AF65-F5344CB8AC3E}">
        <p14:creationId xmlns:p14="http://schemas.microsoft.com/office/powerpoint/2010/main" val="97637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40567-ECB3-45C9-BB2D-CA9A7FBFE405}"/>
              </a:ext>
            </a:extLst>
          </p:cNvPr>
          <p:cNvSpPr>
            <a:spLocks noGrp="1"/>
          </p:cNvSpPr>
          <p:nvPr>
            <p:ph type="title"/>
          </p:nvPr>
        </p:nvSpPr>
        <p:spPr>
          <a:xfrm>
            <a:off x="838200" y="365125"/>
            <a:ext cx="10515600" cy="762339"/>
          </a:xfrm>
        </p:spPr>
        <p:txBody>
          <a:bodyPr>
            <a:normAutofit/>
          </a:bodyPr>
          <a:lstStyle/>
          <a:p>
            <a:r>
              <a:rPr lang="zh-CN" altLang="en-US" sz="2800" dirty="0"/>
              <a:t>五丶帖子内容</a:t>
            </a:r>
          </a:p>
        </p:txBody>
      </p:sp>
      <p:pic>
        <p:nvPicPr>
          <p:cNvPr id="4" name="内容占位符 3">
            <a:extLst>
              <a:ext uri="{FF2B5EF4-FFF2-40B4-BE49-F238E27FC236}">
                <a16:creationId xmlns:a16="http://schemas.microsoft.com/office/drawing/2014/main" id="{5990772C-AFA4-4658-97B1-89F70AAC0762}"/>
              </a:ext>
            </a:extLst>
          </p:cNvPr>
          <p:cNvPicPr>
            <a:picLocks noGrp="1" noChangeAspect="1"/>
          </p:cNvPicPr>
          <p:nvPr>
            <p:ph idx="1"/>
          </p:nvPr>
        </p:nvPicPr>
        <p:blipFill>
          <a:blip r:embed="rId2"/>
          <a:stretch>
            <a:fillRect/>
          </a:stretch>
        </p:blipFill>
        <p:spPr>
          <a:xfrm>
            <a:off x="517320" y="1038225"/>
            <a:ext cx="11157359" cy="5819775"/>
          </a:xfrm>
          <a:prstGeom prst="rect">
            <a:avLst/>
          </a:prstGeom>
        </p:spPr>
      </p:pic>
    </p:spTree>
    <p:extLst>
      <p:ext uri="{BB962C8B-B14F-4D97-AF65-F5344CB8AC3E}">
        <p14:creationId xmlns:p14="http://schemas.microsoft.com/office/powerpoint/2010/main" val="5532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DF226-A7A2-4470-9C8F-B5BAE4B14F94}"/>
              </a:ext>
            </a:extLst>
          </p:cNvPr>
          <p:cNvSpPr>
            <a:spLocks noGrp="1"/>
          </p:cNvSpPr>
          <p:nvPr>
            <p:ph type="title"/>
          </p:nvPr>
        </p:nvSpPr>
        <p:spPr>
          <a:xfrm>
            <a:off x="838200" y="365126"/>
            <a:ext cx="10515600" cy="682440"/>
          </a:xfrm>
        </p:spPr>
        <p:txBody>
          <a:bodyPr>
            <a:normAutofit/>
          </a:bodyPr>
          <a:lstStyle/>
          <a:p>
            <a:r>
              <a:rPr lang="zh-CN" altLang="en-US" sz="2800" dirty="0"/>
              <a:t>六丶游客身份进入后界面</a:t>
            </a:r>
          </a:p>
        </p:txBody>
      </p:sp>
      <p:sp>
        <p:nvSpPr>
          <p:cNvPr id="6" name="内容占位符 5">
            <a:extLst>
              <a:ext uri="{FF2B5EF4-FFF2-40B4-BE49-F238E27FC236}">
                <a16:creationId xmlns:a16="http://schemas.microsoft.com/office/drawing/2014/main" id="{ED7B171B-0072-453B-9628-A6AD518FC6D2}"/>
              </a:ext>
            </a:extLst>
          </p:cNvPr>
          <p:cNvSpPr>
            <a:spLocks noGrp="1"/>
          </p:cNvSpPr>
          <p:nvPr>
            <p:ph idx="1"/>
          </p:nvPr>
        </p:nvSpPr>
        <p:spPr>
          <a:xfrm>
            <a:off x="0" y="905522"/>
            <a:ext cx="12192000" cy="5952478"/>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dirty="0"/>
              <a:t>七丶用户注销界面</a:t>
            </a:r>
            <a:endParaRPr lang="en-US" altLang="zh-CN" dirty="0"/>
          </a:p>
          <a:p>
            <a:endParaRPr lang="en-US" altLang="zh-CN" dirty="0"/>
          </a:p>
        </p:txBody>
      </p:sp>
      <p:pic>
        <p:nvPicPr>
          <p:cNvPr id="7" name="图片 6">
            <a:extLst>
              <a:ext uri="{FF2B5EF4-FFF2-40B4-BE49-F238E27FC236}">
                <a16:creationId xmlns:a16="http://schemas.microsoft.com/office/drawing/2014/main" id="{1B94A7F9-5380-40BE-A61F-30EF46E018F9}"/>
              </a:ext>
            </a:extLst>
          </p:cNvPr>
          <p:cNvPicPr>
            <a:picLocks noChangeAspect="1"/>
          </p:cNvPicPr>
          <p:nvPr/>
        </p:nvPicPr>
        <p:blipFill>
          <a:blip r:embed="rId2"/>
          <a:stretch>
            <a:fillRect/>
          </a:stretch>
        </p:blipFill>
        <p:spPr>
          <a:xfrm>
            <a:off x="707407" y="905522"/>
            <a:ext cx="10120237" cy="2840982"/>
          </a:xfrm>
          <a:prstGeom prst="rect">
            <a:avLst/>
          </a:prstGeom>
        </p:spPr>
      </p:pic>
      <p:pic>
        <p:nvPicPr>
          <p:cNvPr id="8" name="图片 7">
            <a:extLst>
              <a:ext uri="{FF2B5EF4-FFF2-40B4-BE49-F238E27FC236}">
                <a16:creationId xmlns:a16="http://schemas.microsoft.com/office/drawing/2014/main" id="{C36BE7AA-1D38-43AD-B263-18AD0FE3E48A}"/>
              </a:ext>
            </a:extLst>
          </p:cNvPr>
          <p:cNvPicPr>
            <a:picLocks noChangeAspect="1"/>
          </p:cNvPicPr>
          <p:nvPr/>
        </p:nvPicPr>
        <p:blipFill>
          <a:blip r:embed="rId3"/>
          <a:stretch>
            <a:fillRect/>
          </a:stretch>
        </p:blipFill>
        <p:spPr>
          <a:xfrm>
            <a:off x="213064" y="4631459"/>
            <a:ext cx="11774702" cy="1861416"/>
          </a:xfrm>
          <a:prstGeom prst="rect">
            <a:avLst/>
          </a:prstGeom>
        </p:spPr>
      </p:pic>
    </p:spTree>
    <p:extLst>
      <p:ext uri="{BB962C8B-B14F-4D97-AF65-F5344CB8AC3E}">
        <p14:creationId xmlns:p14="http://schemas.microsoft.com/office/powerpoint/2010/main" val="326131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CE257B-535F-4786-BC44-86E4CCE6AD3E}"/>
              </a:ext>
            </a:extLst>
          </p:cNvPr>
          <p:cNvSpPr txBox="1"/>
          <p:nvPr/>
        </p:nvSpPr>
        <p:spPr>
          <a:xfrm>
            <a:off x="666750" y="480986"/>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85000"/>
                    <a:lumOff val="15000"/>
                  </a:prstClr>
                </a:solidFill>
                <a:latin typeface="思源黑体 CN Light" panose="020B0300000000000000" pitchFamily="34" charset="-122"/>
                <a:ea typeface="思源黑体 CN Light" panose="020B0300000000000000" pitchFamily="34" charset="-122"/>
              </a:rPr>
              <a:t>功能测试</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思源黑体 CN Light" panose="020B0300000000000000" pitchFamily="34" charset="-122"/>
              <a:ea typeface="思源黑体 CN Light" panose="020B0300000000000000" pitchFamily="34" charset="-122"/>
              <a:cs typeface="+mn-cs"/>
            </a:endParaRPr>
          </a:p>
        </p:txBody>
      </p:sp>
      <p:cxnSp>
        <p:nvCxnSpPr>
          <p:cNvPr id="4" name="直接连接符 3">
            <a:extLst>
              <a:ext uri="{FF2B5EF4-FFF2-40B4-BE49-F238E27FC236}">
                <a16:creationId xmlns:a16="http://schemas.microsoft.com/office/drawing/2014/main" id="{6B602BFA-9C3F-452E-B5D3-0DF7267DF4DF}"/>
              </a:ext>
            </a:extLst>
          </p:cNvPr>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0901BC7-2C89-4794-992A-2310B981E79B}"/>
              </a:ext>
            </a:extLst>
          </p:cNvPr>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6" name="文本框 5">
            <a:extLst>
              <a:ext uri="{FF2B5EF4-FFF2-40B4-BE49-F238E27FC236}">
                <a16:creationId xmlns:a16="http://schemas.microsoft.com/office/drawing/2014/main" id="{BCD55B66-5A3B-458E-8614-14B19B4EA6EF}"/>
              </a:ext>
            </a:extLst>
          </p:cNvPr>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7" name="矩形 6">
            <a:extLst>
              <a:ext uri="{FF2B5EF4-FFF2-40B4-BE49-F238E27FC236}">
                <a16:creationId xmlns:a16="http://schemas.microsoft.com/office/drawing/2014/main" id="{A40F86F5-0402-43A1-962D-B513BEA592AB}"/>
              </a:ext>
            </a:extLst>
          </p:cNvPr>
          <p:cNvSpPr/>
          <p:nvPr/>
        </p:nvSpPr>
        <p:spPr>
          <a:xfrm>
            <a:off x="8147856" y="4224511"/>
            <a:ext cx="3387112" cy="276999"/>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文本框 8">
            <a:extLst>
              <a:ext uri="{FF2B5EF4-FFF2-40B4-BE49-F238E27FC236}">
                <a16:creationId xmlns:a16="http://schemas.microsoft.com/office/drawing/2014/main" id="{99A3708C-FA0A-4C11-BB91-F3ACE27503DB}"/>
              </a:ext>
            </a:extLst>
          </p:cNvPr>
          <p:cNvSpPr txBox="1"/>
          <p:nvPr/>
        </p:nvSpPr>
        <p:spPr>
          <a:xfrm>
            <a:off x="773906" y="2819424"/>
            <a:ext cx="26090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流程测试</a:t>
            </a:r>
          </a:p>
        </p:txBody>
      </p:sp>
      <p:pic>
        <p:nvPicPr>
          <p:cNvPr id="11" name="图片 10">
            <a:extLst>
              <a:ext uri="{FF2B5EF4-FFF2-40B4-BE49-F238E27FC236}">
                <a16:creationId xmlns:a16="http://schemas.microsoft.com/office/drawing/2014/main" id="{6092252D-FE16-4C62-B42F-8A03C301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460" y="677231"/>
            <a:ext cx="4641396" cy="5503538"/>
          </a:xfrm>
          <a:prstGeom prst="rect">
            <a:avLst/>
          </a:prstGeom>
        </p:spPr>
      </p:pic>
    </p:spTree>
    <p:extLst>
      <p:ext uri="{BB962C8B-B14F-4D97-AF65-F5344CB8AC3E}">
        <p14:creationId xmlns:p14="http://schemas.microsoft.com/office/powerpoint/2010/main" val="97380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CE257B-535F-4786-BC44-86E4CCE6AD3E}"/>
              </a:ext>
            </a:extLst>
          </p:cNvPr>
          <p:cNvSpPr txBox="1"/>
          <p:nvPr/>
        </p:nvSpPr>
        <p:spPr>
          <a:xfrm>
            <a:off x="666750" y="480986"/>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85000"/>
                    <a:lumOff val="15000"/>
                  </a:prstClr>
                </a:solidFill>
                <a:latin typeface="思源黑体 CN Light" panose="020B0300000000000000" pitchFamily="34" charset="-122"/>
                <a:ea typeface="思源黑体 CN Light" panose="020B0300000000000000" pitchFamily="34" charset="-122"/>
              </a:rPr>
              <a:t>功能测试</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思源黑体 CN Light" panose="020B0300000000000000" pitchFamily="34" charset="-122"/>
              <a:ea typeface="思源黑体 CN Light" panose="020B0300000000000000" pitchFamily="34" charset="-122"/>
              <a:cs typeface="+mn-cs"/>
            </a:endParaRPr>
          </a:p>
        </p:txBody>
      </p:sp>
      <p:cxnSp>
        <p:nvCxnSpPr>
          <p:cNvPr id="4" name="直接连接符 3">
            <a:extLst>
              <a:ext uri="{FF2B5EF4-FFF2-40B4-BE49-F238E27FC236}">
                <a16:creationId xmlns:a16="http://schemas.microsoft.com/office/drawing/2014/main" id="{6B602BFA-9C3F-452E-B5D3-0DF7267DF4DF}"/>
              </a:ext>
            </a:extLst>
          </p:cNvPr>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0901BC7-2C89-4794-992A-2310B981E79B}"/>
              </a:ext>
            </a:extLst>
          </p:cNvPr>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6" name="文本框 5">
            <a:extLst>
              <a:ext uri="{FF2B5EF4-FFF2-40B4-BE49-F238E27FC236}">
                <a16:creationId xmlns:a16="http://schemas.microsoft.com/office/drawing/2014/main" id="{BCD55B66-5A3B-458E-8614-14B19B4EA6EF}"/>
              </a:ext>
            </a:extLst>
          </p:cNvPr>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7" name="矩形 6">
            <a:extLst>
              <a:ext uri="{FF2B5EF4-FFF2-40B4-BE49-F238E27FC236}">
                <a16:creationId xmlns:a16="http://schemas.microsoft.com/office/drawing/2014/main" id="{A40F86F5-0402-43A1-962D-B513BEA592AB}"/>
              </a:ext>
            </a:extLst>
          </p:cNvPr>
          <p:cNvSpPr/>
          <p:nvPr/>
        </p:nvSpPr>
        <p:spPr>
          <a:xfrm>
            <a:off x="8147856" y="4224511"/>
            <a:ext cx="3387112" cy="276999"/>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文本框 8">
            <a:extLst>
              <a:ext uri="{FF2B5EF4-FFF2-40B4-BE49-F238E27FC236}">
                <a16:creationId xmlns:a16="http://schemas.microsoft.com/office/drawing/2014/main" id="{99A3708C-FA0A-4C11-BB91-F3ACE27503DB}"/>
              </a:ext>
            </a:extLst>
          </p:cNvPr>
          <p:cNvSpPr txBox="1"/>
          <p:nvPr/>
        </p:nvSpPr>
        <p:spPr>
          <a:xfrm>
            <a:off x="3258058" y="1272788"/>
            <a:ext cx="5484896" cy="830997"/>
          </a:xfrm>
          <a:prstGeom prst="rect">
            <a:avLst/>
          </a:prstGeom>
          <a:noFill/>
        </p:spPr>
        <p:txBody>
          <a:bodyPr wrap="square" rtlCol="0">
            <a:spAutoFit/>
          </a:bodyPr>
          <a:lstStyle/>
          <a:p>
            <a:pPr lvl="0"/>
            <a:r>
              <a:rPr lang="zh-CN" altLang="en-US" sz="2400" dirty="0">
                <a:solidFill>
                  <a:prstClr val="black"/>
                </a:solidFill>
              </a:rPr>
              <a:t>基于等价类划分和边界值分析方法分析具体“登陆”</a:t>
            </a:r>
            <a:r>
              <a:rPr lang="zh-CN" altLang="en-US" sz="2400" dirty="0">
                <a:solidFill>
                  <a:prstClr val="black"/>
                </a:solidFill>
                <a:latin typeface="Calibri" panose="020F0502020204030204"/>
                <a:ea typeface="宋体" panose="02010600030101010101" pitchFamily="2" charset="-122"/>
              </a:rPr>
              <a:t>测试用例</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8" name="图片 7">
            <a:extLst>
              <a:ext uri="{FF2B5EF4-FFF2-40B4-BE49-F238E27FC236}">
                <a16:creationId xmlns:a16="http://schemas.microsoft.com/office/drawing/2014/main" id="{DB778E71-321C-4435-9EB2-98CFD7FCA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388" y="2068199"/>
            <a:ext cx="7910513" cy="3934029"/>
          </a:xfrm>
          <a:prstGeom prst="rect">
            <a:avLst/>
          </a:prstGeom>
        </p:spPr>
      </p:pic>
    </p:spTree>
    <p:extLst>
      <p:ext uri="{BB962C8B-B14F-4D97-AF65-F5344CB8AC3E}">
        <p14:creationId xmlns:p14="http://schemas.microsoft.com/office/powerpoint/2010/main" val="384770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CE257B-535F-4786-BC44-86E4CCE6AD3E}"/>
              </a:ext>
            </a:extLst>
          </p:cNvPr>
          <p:cNvSpPr txBox="1"/>
          <p:nvPr/>
        </p:nvSpPr>
        <p:spPr>
          <a:xfrm>
            <a:off x="666750" y="480986"/>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85000"/>
                    <a:lumOff val="15000"/>
                  </a:prstClr>
                </a:solidFill>
                <a:latin typeface="思源黑体 CN Light" panose="020B0300000000000000" pitchFamily="34" charset="-122"/>
                <a:ea typeface="思源黑体 CN Light" panose="020B0300000000000000" pitchFamily="34" charset="-122"/>
              </a:rPr>
              <a:t>安全测试</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思源黑体 CN Light" panose="020B0300000000000000" pitchFamily="34" charset="-122"/>
              <a:ea typeface="思源黑体 CN Light" panose="020B0300000000000000" pitchFamily="34" charset="-122"/>
              <a:cs typeface="+mn-cs"/>
            </a:endParaRPr>
          </a:p>
        </p:txBody>
      </p:sp>
      <p:cxnSp>
        <p:nvCxnSpPr>
          <p:cNvPr id="4" name="直接连接符 3">
            <a:extLst>
              <a:ext uri="{FF2B5EF4-FFF2-40B4-BE49-F238E27FC236}">
                <a16:creationId xmlns:a16="http://schemas.microsoft.com/office/drawing/2014/main" id="{6B602BFA-9C3F-452E-B5D3-0DF7267DF4DF}"/>
              </a:ext>
            </a:extLst>
          </p:cNvPr>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0901BC7-2C89-4794-992A-2310B981E79B}"/>
              </a:ext>
            </a:extLst>
          </p:cNvPr>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6" name="文本框 5">
            <a:extLst>
              <a:ext uri="{FF2B5EF4-FFF2-40B4-BE49-F238E27FC236}">
                <a16:creationId xmlns:a16="http://schemas.microsoft.com/office/drawing/2014/main" id="{BCD55B66-5A3B-458E-8614-14B19B4EA6EF}"/>
              </a:ext>
            </a:extLst>
          </p:cNvPr>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7" name="矩形 6">
            <a:extLst>
              <a:ext uri="{FF2B5EF4-FFF2-40B4-BE49-F238E27FC236}">
                <a16:creationId xmlns:a16="http://schemas.microsoft.com/office/drawing/2014/main" id="{A40F86F5-0402-43A1-962D-B513BEA592AB}"/>
              </a:ext>
            </a:extLst>
          </p:cNvPr>
          <p:cNvSpPr/>
          <p:nvPr/>
        </p:nvSpPr>
        <p:spPr>
          <a:xfrm>
            <a:off x="8147856" y="4224511"/>
            <a:ext cx="3387112" cy="276999"/>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文本框 8">
            <a:extLst>
              <a:ext uri="{FF2B5EF4-FFF2-40B4-BE49-F238E27FC236}">
                <a16:creationId xmlns:a16="http://schemas.microsoft.com/office/drawing/2014/main" id="{99A3708C-FA0A-4C11-BB91-F3ACE27503DB}"/>
              </a:ext>
            </a:extLst>
          </p:cNvPr>
          <p:cNvSpPr txBox="1"/>
          <p:nvPr/>
        </p:nvSpPr>
        <p:spPr>
          <a:xfrm>
            <a:off x="666750" y="1304105"/>
            <a:ext cx="5484896" cy="461665"/>
          </a:xfrm>
          <a:prstGeom prst="rect">
            <a:avLst/>
          </a:prstGeom>
          <a:noFill/>
        </p:spPr>
        <p:txBody>
          <a:bodyPr wrap="square" rtlCol="0">
            <a:spAutoFit/>
          </a:bodyPr>
          <a:lstStyle/>
          <a:p>
            <a:pPr lvl="0"/>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测试</a:t>
            </a:r>
            <a:r>
              <a:rPr lang="en-US" altLang="zh-CN" sz="2400" dirty="0">
                <a:solidFill>
                  <a:prstClr val="black"/>
                </a:solidFill>
              </a:rPr>
              <a:t>SQL</a:t>
            </a:r>
            <a:r>
              <a:rPr lang="zh-CN" altLang="en-US" sz="2400" dirty="0">
                <a:solidFill>
                  <a:prstClr val="black"/>
                </a:solidFill>
              </a:rPr>
              <a:t>注入</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F23CDBA4-E5E1-47C8-8169-41003E458ED0}"/>
              </a:ext>
            </a:extLst>
          </p:cNvPr>
          <p:cNvSpPr txBox="1"/>
          <p:nvPr/>
        </p:nvSpPr>
        <p:spPr>
          <a:xfrm>
            <a:off x="773906" y="2164702"/>
            <a:ext cx="1614731" cy="1477328"/>
          </a:xfrm>
          <a:prstGeom prst="rect">
            <a:avLst/>
          </a:prstGeom>
          <a:noFill/>
        </p:spPr>
        <p:txBody>
          <a:bodyPr wrap="square" rtlCol="0">
            <a:spAutoFit/>
          </a:bodyPr>
          <a:lstStyle/>
          <a:p>
            <a:r>
              <a:rPr lang="zh-CN" altLang="en-US" dirty="0"/>
              <a:t>由于时间和能力的限制，在默认黑盒的情况选进行手工测试</a:t>
            </a:r>
          </a:p>
        </p:txBody>
      </p:sp>
      <p:pic>
        <p:nvPicPr>
          <p:cNvPr id="11" name="图片 10">
            <a:extLst>
              <a:ext uri="{FF2B5EF4-FFF2-40B4-BE49-F238E27FC236}">
                <a16:creationId xmlns:a16="http://schemas.microsoft.com/office/drawing/2014/main" id="{A9AFA700-E9B0-40A4-8D9E-9A71EDBCE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019602"/>
            <a:ext cx="9087568" cy="2104966"/>
          </a:xfrm>
          <a:prstGeom prst="rect">
            <a:avLst/>
          </a:prstGeom>
        </p:spPr>
      </p:pic>
      <p:pic>
        <p:nvPicPr>
          <p:cNvPr id="13" name="图片 12">
            <a:extLst>
              <a:ext uri="{FF2B5EF4-FFF2-40B4-BE49-F238E27FC236}">
                <a16:creationId xmlns:a16="http://schemas.microsoft.com/office/drawing/2014/main" id="{4FEE8AF7-2276-43BA-864D-C7D42684E6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61" y="4501412"/>
            <a:ext cx="6635133" cy="2104966"/>
          </a:xfrm>
          <a:prstGeom prst="rect">
            <a:avLst/>
          </a:prstGeom>
        </p:spPr>
      </p:pic>
      <p:pic>
        <p:nvPicPr>
          <p:cNvPr id="15" name="图片 14">
            <a:extLst>
              <a:ext uri="{FF2B5EF4-FFF2-40B4-BE49-F238E27FC236}">
                <a16:creationId xmlns:a16="http://schemas.microsoft.com/office/drawing/2014/main" id="{19B895A0-7576-48B1-938A-7BAA5B7E05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468" y="83733"/>
            <a:ext cx="6273532" cy="1955245"/>
          </a:xfrm>
          <a:prstGeom prst="rect">
            <a:avLst/>
          </a:prstGeom>
        </p:spPr>
      </p:pic>
    </p:spTree>
    <p:extLst>
      <p:ext uri="{BB962C8B-B14F-4D97-AF65-F5344CB8AC3E}">
        <p14:creationId xmlns:p14="http://schemas.microsoft.com/office/powerpoint/2010/main" val="17954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CE257B-535F-4786-BC44-86E4CCE6AD3E}"/>
              </a:ext>
            </a:extLst>
          </p:cNvPr>
          <p:cNvSpPr txBox="1"/>
          <p:nvPr/>
        </p:nvSpPr>
        <p:spPr>
          <a:xfrm>
            <a:off x="284195" y="502417"/>
            <a:ext cx="269817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思源黑体 CN Light" panose="020B0300000000000000" pitchFamily="34" charset="-122"/>
                <a:ea typeface="思源黑体 CN Light" panose="020B0300000000000000" pitchFamily="34" charset="-122"/>
                <a:cs typeface="+mn-cs"/>
              </a:rPr>
              <a:t>应用维护与优化</a:t>
            </a:r>
          </a:p>
        </p:txBody>
      </p:sp>
      <p:cxnSp>
        <p:nvCxnSpPr>
          <p:cNvPr id="4" name="直接连接符 3">
            <a:extLst>
              <a:ext uri="{FF2B5EF4-FFF2-40B4-BE49-F238E27FC236}">
                <a16:creationId xmlns:a16="http://schemas.microsoft.com/office/drawing/2014/main" id="{6B602BFA-9C3F-452E-B5D3-0DF7267DF4DF}"/>
              </a:ext>
            </a:extLst>
          </p:cNvPr>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0901BC7-2C89-4794-992A-2310B981E79B}"/>
              </a:ext>
            </a:extLst>
          </p:cNvPr>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6" name="文本框 5">
            <a:extLst>
              <a:ext uri="{FF2B5EF4-FFF2-40B4-BE49-F238E27FC236}">
                <a16:creationId xmlns:a16="http://schemas.microsoft.com/office/drawing/2014/main" id="{BCD55B66-5A3B-458E-8614-14B19B4EA6EF}"/>
              </a:ext>
            </a:extLst>
          </p:cNvPr>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85000"/>
                  <a:lumOff val="15000"/>
                </a:prstClr>
              </a:solidFill>
              <a:effectLst/>
              <a:uLnTx/>
              <a:uFillTx/>
              <a:ea typeface="思源黑体 CN Light" panose="020B0300000000000000" pitchFamily="34" charset="-122"/>
              <a:cs typeface="+mn-cs"/>
            </a:endParaRPr>
          </a:p>
        </p:txBody>
      </p:sp>
      <p:sp>
        <p:nvSpPr>
          <p:cNvPr id="7" name="矩形 6">
            <a:extLst>
              <a:ext uri="{FF2B5EF4-FFF2-40B4-BE49-F238E27FC236}">
                <a16:creationId xmlns:a16="http://schemas.microsoft.com/office/drawing/2014/main" id="{A40F86F5-0402-43A1-962D-B513BEA592AB}"/>
              </a:ext>
            </a:extLst>
          </p:cNvPr>
          <p:cNvSpPr/>
          <p:nvPr/>
        </p:nvSpPr>
        <p:spPr>
          <a:xfrm>
            <a:off x="8147856" y="4224511"/>
            <a:ext cx="3387112" cy="276999"/>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文本框 8">
            <a:extLst>
              <a:ext uri="{FF2B5EF4-FFF2-40B4-BE49-F238E27FC236}">
                <a16:creationId xmlns:a16="http://schemas.microsoft.com/office/drawing/2014/main" id="{99A3708C-FA0A-4C11-BB91-F3ACE27503DB}"/>
              </a:ext>
            </a:extLst>
          </p:cNvPr>
          <p:cNvSpPr txBox="1"/>
          <p:nvPr/>
        </p:nvSpPr>
        <p:spPr>
          <a:xfrm>
            <a:off x="356238" y="1196383"/>
            <a:ext cx="5484896" cy="461665"/>
          </a:xfrm>
          <a:prstGeom prst="rect">
            <a:avLst/>
          </a:prstGeom>
          <a:noFill/>
        </p:spPr>
        <p:txBody>
          <a:bodyPr wrap="square" rtlCol="0">
            <a:spAutoFit/>
          </a:bodyPr>
          <a:lstStyle/>
          <a:p>
            <a:pPr lvl="0"/>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SEO</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策略</a:t>
            </a:r>
          </a:p>
        </p:txBody>
      </p:sp>
      <p:sp>
        <p:nvSpPr>
          <p:cNvPr id="3" name="文本框 2">
            <a:extLst>
              <a:ext uri="{FF2B5EF4-FFF2-40B4-BE49-F238E27FC236}">
                <a16:creationId xmlns:a16="http://schemas.microsoft.com/office/drawing/2014/main" id="{2645EA14-3FF1-443B-A29E-4AABB64C88DE}"/>
              </a:ext>
            </a:extLst>
          </p:cNvPr>
          <p:cNvSpPr txBox="1"/>
          <p:nvPr/>
        </p:nvSpPr>
        <p:spPr>
          <a:xfrm>
            <a:off x="2213062" y="1743124"/>
            <a:ext cx="6790044" cy="923330"/>
          </a:xfrm>
          <a:prstGeom prst="rect">
            <a:avLst/>
          </a:prstGeom>
          <a:noFill/>
        </p:spPr>
        <p:txBody>
          <a:bodyPr wrap="square" rtlCol="0">
            <a:spAutoFit/>
          </a:bodyPr>
          <a:lstStyle/>
          <a:p>
            <a:r>
              <a:rPr lang="en-US" altLang="zh-CN" dirty="0"/>
              <a:t>1.</a:t>
            </a:r>
            <a:r>
              <a:rPr lang="zh-CN" altLang="en-US" dirty="0"/>
              <a:t>当某个帖子浏览量较高时，查看该页面是否可以拓展更多的长尾关键词，随着时间的推移，是否产生了新的热门关键词，你是否需要重新调整页面标题，</a:t>
            </a:r>
          </a:p>
        </p:txBody>
      </p:sp>
      <p:sp>
        <p:nvSpPr>
          <p:cNvPr id="10" name="文本框 9">
            <a:extLst>
              <a:ext uri="{FF2B5EF4-FFF2-40B4-BE49-F238E27FC236}">
                <a16:creationId xmlns:a16="http://schemas.microsoft.com/office/drawing/2014/main" id="{56CE6C29-38D6-40D1-94CD-73A5B2830C86}"/>
              </a:ext>
            </a:extLst>
          </p:cNvPr>
          <p:cNvSpPr txBox="1"/>
          <p:nvPr/>
        </p:nvSpPr>
        <p:spPr>
          <a:xfrm>
            <a:off x="2216020" y="3219061"/>
            <a:ext cx="6382139" cy="923330"/>
          </a:xfrm>
          <a:prstGeom prst="rect">
            <a:avLst/>
          </a:prstGeom>
          <a:noFill/>
        </p:spPr>
        <p:txBody>
          <a:bodyPr wrap="square" rtlCol="0">
            <a:spAutoFit/>
          </a:bodyPr>
          <a:lstStyle/>
          <a:p>
            <a:r>
              <a:rPr lang="en-US" altLang="zh-CN" dirty="0"/>
              <a:t>2.</a:t>
            </a:r>
            <a:r>
              <a:rPr lang="zh-CN" altLang="en-US" dirty="0"/>
              <a:t>做好</a:t>
            </a:r>
            <a:r>
              <a:rPr lang="en-US" altLang="zh-CN" dirty="0"/>
              <a:t>404</a:t>
            </a:r>
            <a:r>
              <a:rPr lang="zh-CN" altLang="en-US" dirty="0"/>
              <a:t>页面，一般会加首页链接及错误提示，并测试其返回状态码为</a:t>
            </a:r>
            <a:r>
              <a:rPr lang="en-US" altLang="zh-CN" dirty="0"/>
              <a:t>404.</a:t>
            </a:r>
            <a:r>
              <a:rPr lang="zh-CN" altLang="en-US" dirty="0"/>
              <a:t>用户体验友好，可以留住用户不至于直接关闭页面；蜘蛛友好，可以返回抓取其他页面</a:t>
            </a:r>
          </a:p>
        </p:txBody>
      </p:sp>
      <p:sp>
        <p:nvSpPr>
          <p:cNvPr id="12" name="文本框 11">
            <a:extLst>
              <a:ext uri="{FF2B5EF4-FFF2-40B4-BE49-F238E27FC236}">
                <a16:creationId xmlns:a16="http://schemas.microsoft.com/office/drawing/2014/main" id="{DE2AD3E9-4025-4272-97F0-B2E75C12DEC4}"/>
              </a:ext>
            </a:extLst>
          </p:cNvPr>
          <p:cNvSpPr txBox="1"/>
          <p:nvPr/>
        </p:nvSpPr>
        <p:spPr>
          <a:xfrm>
            <a:off x="2232646" y="4694998"/>
            <a:ext cx="6265506" cy="646331"/>
          </a:xfrm>
          <a:prstGeom prst="rect">
            <a:avLst/>
          </a:prstGeom>
          <a:noFill/>
        </p:spPr>
        <p:txBody>
          <a:bodyPr wrap="square" rtlCol="0">
            <a:spAutoFit/>
          </a:bodyPr>
          <a:lstStyle/>
          <a:p>
            <a:r>
              <a:rPr lang="en-US" altLang="zh-CN" dirty="0"/>
              <a:t>3.</a:t>
            </a:r>
            <a:r>
              <a:rPr lang="zh-CN" altLang="en-US" dirty="0"/>
              <a:t>优化网站结构与内容，对网站结构、网站标签、网站页面进行优化，吸引更多的用户</a:t>
            </a:r>
          </a:p>
        </p:txBody>
      </p:sp>
    </p:spTree>
    <p:extLst>
      <p:ext uri="{BB962C8B-B14F-4D97-AF65-F5344CB8AC3E}">
        <p14:creationId xmlns:p14="http://schemas.microsoft.com/office/powerpoint/2010/main" val="1866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3250" y="500348"/>
            <a:ext cx="3416320"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我们的业务覆盖全球</a:t>
            </a:r>
          </a:p>
        </p:txBody>
      </p:sp>
      <p:sp>
        <p:nvSpPr>
          <p:cNvPr id="4" name="文本框 3"/>
          <p:cNvSpPr txBox="1"/>
          <p:nvPr/>
        </p:nvSpPr>
        <p:spPr>
          <a:xfrm>
            <a:off x="603250" y="1075955"/>
            <a:ext cx="1677062" cy="400110"/>
          </a:xfrm>
          <a:prstGeom prst="rect">
            <a:avLst/>
          </a:prstGeom>
          <a:noFill/>
        </p:spPr>
        <p:txBody>
          <a:bodyPr wrap="none" rtlCol="0">
            <a:spAutoFit/>
          </a:bodyPr>
          <a:lstStyle/>
          <a:p>
            <a:r>
              <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Our business</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6" name="直接连接符 5"/>
          <p:cNvCxnSpPr/>
          <p:nvPr/>
        </p:nvCxnSpPr>
        <p:spPr>
          <a:xfrm>
            <a:off x="710406" y="1044999"/>
            <a:ext cx="31051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11663" y="1939668"/>
            <a:ext cx="3100529" cy="1138774"/>
            <a:chOff x="666750" y="2813476"/>
            <a:chExt cx="3100529" cy="1138774"/>
          </a:xfrm>
        </p:grpSpPr>
        <p:sp>
          <p:nvSpPr>
            <p:cNvPr id="7" name="文本框 6"/>
            <p:cNvSpPr txBox="1"/>
            <p:nvPr/>
          </p:nvSpPr>
          <p:spPr>
            <a:xfrm>
              <a:off x="666750" y="2813476"/>
              <a:ext cx="3100529" cy="830997"/>
            </a:xfrm>
            <a:prstGeom prst="rect">
              <a:avLst/>
            </a:prstGeom>
            <a:noFill/>
          </p:spPr>
          <p:txBody>
            <a:bodyPr wrap="none" rtlCol="0">
              <a:spAutoFit/>
            </a:bodyPr>
            <a:lstStyle/>
            <a:p>
              <a:r>
                <a:rPr lang="en-US" altLang="zh-CN" sz="4800" dirty="0">
                  <a:solidFill>
                    <a:schemeClr val="bg1">
                      <a:lumMod val="50000"/>
                    </a:schemeClr>
                  </a:solidFill>
                  <a:latin typeface="等线 Light" panose="02010600030101010101" pitchFamily="2" charset="-122"/>
                  <a:ea typeface="等线 Light" panose="02010600030101010101" pitchFamily="2" charset="-122"/>
                </a:rPr>
                <a:t>1.</a:t>
              </a:r>
              <a:r>
                <a:rPr lang="zh-CN" altLang="en-US" sz="4800" dirty="0">
                  <a:solidFill>
                    <a:schemeClr val="bg1">
                      <a:lumMod val="50000"/>
                    </a:schemeClr>
                  </a:solidFill>
                  <a:latin typeface="等线 Light" panose="02010600030101010101" pitchFamily="2" charset="-122"/>
                  <a:ea typeface="等线 Light" panose="02010600030101010101" pitchFamily="2" charset="-122"/>
                </a:rPr>
                <a:t>项目简介</a:t>
              </a:r>
            </a:p>
          </p:txBody>
        </p:sp>
        <p:sp>
          <p:nvSpPr>
            <p:cNvPr id="8" name="文本框 7"/>
            <p:cNvSpPr txBox="1"/>
            <p:nvPr/>
          </p:nvSpPr>
          <p:spPr>
            <a:xfrm>
              <a:off x="864954" y="3644473"/>
              <a:ext cx="1082348" cy="307777"/>
            </a:xfrm>
            <a:prstGeom prst="rect">
              <a:avLst/>
            </a:prstGeom>
            <a:noFill/>
          </p:spPr>
          <p:txBody>
            <a:bodyPr wrap="none" rtlCol="0">
              <a:spAutoFit/>
            </a:bodyPr>
            <a:lstStyle/>
            <a:p>
              <a:r>
                <a:rPr lang="zh-CN" altLang="en-US" sz="1400" dirty="0">
                  <a:solidFill>
                    <a:schemeClr val="bg1">
                      <a:lumMod val="50000"/>
                    </a:schemeClr>
                  </a:solidFill>
                  <a:latin typeface="思源黑体 CN Light" panose="020B0300000000000000" pitchFamily="34" charset="-122"/>
                  <a:ea typeface="思源黑体 CN Light" panose="020B0300000000000000" pitchFamily="34" charset="-122"/>
                </a:rPr>
                <a:t>请输入文字</a:t>
              </a:r>
            </a:p>
          </p:txBody>
        </p:sp>
        <p:cxnSp>
          <p:nvCxnSpPr>
            <p:cNvPr id="10" name="直接连接符 9"/>
            <p:cNvCxnSpPr/>
            <p:nvPr/>
          </p:nvCxnSpPr>
          <p:spPr>
            <a:xfrm>
              <a:off x="773906" y="3570654"/>
              <a:ext cx="12644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5010150" y="0"/>
            <a:ext cx="6858000" cy="6858000"/>
            <a:chOff x="5010150" y="0"/>
            <a:chExt cx="6858000" cy="68580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0"/>
              <a:ext cx="6858000" cy="6858000"/>
            </a:xfrm>
            <a:prstGeom prst="rect">
              <a:avLst/>
            </a:prstGeom>
          </p:spPr>
        </p:pic>
        <p:sp>
          <p:nvSpPr>
            <p:cNvPr id="12" name="圆角矩形 11"/>
            <p:cNvSpPr/>
            <p:nvPr/>
          </p:nvSpPr>
          <p:spPr>
            <a:xfrm>
              <a:off x="9910763" y="1777743"/>
              <a:ext cx="1577117" cy="715224"/>
            </a:xfrm>
            <a:prstGeom prst="roundRect">
              <a:avLst>
                <a:gd name="adj" fmla="val 1685"/>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897958" y="1904522"/>
              <a:ext cx="1602726" cy="461665"/>
            </a:xfrm>
            <a:prstGeom prst="rect">
              <a:avLst/>
            </a:prstGeom>
            <a:noFill/>
          </p:spPr>
          <p:txBody>
            <a:bodyPr wrap="square" rtlCol="0">
              <a:spAutoFit/>
            </a:bodyPr>
            <a:lstStyle/>
            <a:p>
              <a:r>
                <a:rPr lang="en-US" altLang="zh-CN" sz="2400" dirty="0" err="1">
                  <a:solidFill>
                    <a:schemeClr val="bg1">
                      <a:lumMod val="50000"/>
                    </a:schemeClr>
                  </a:solidFill>
                  <a:latin typeface="思源黑体 CN Light" panose="020B0300000000000000" pitchFamily="34" charset="-122"/>
                  <a:ea typeface="思源黑体 CN Light" panose="020B0300000000000000" pitchFamily="34" charset="-122"/>
                </a:rPr>
                <a:t>TeachBBS</a:t>
              </a:r>
              <a:endParaRPr lang="zh-CN" altLang="en-US" sz="24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grpSp>
      <p:grpSp>
        <p:nvGrpSpPr>
          <p:cNvPr id="21" name="组合 20"/>
          <p:cNvGrpSpPr/>
          <p:nvPr/>
        </p:nvGrpSpPr>
        <p:grpSpPr>
          <a:xfrm>
            <a:off x="806450" y="3246001"/>
            <a:ext cx="3100529" cy="1138774"/>
            <a:chOff x="668353" y="4125514"/>
            <a:chExt cx="3100529" cy="1138774"/>
          </a:xfrm>
        </p:grpSpPr>
        <p:sp>
          <p:nvSpPr>
            <p:cNvPr id="14" name="文本框 13"/>
            <p:cNvSpPr txBox="1"/>
            <p:nvPr/>
          </p:nvSpPr>
          <p:spPr>
            <a:xfrm>
              <a:off x="668353" y="4125514"/>
              <a:ext cx="3100529" cy="830997"/>
            </a:xfrm>
            <a:prstGeom prst="rect">
              <a:avLst/>
            </a:prstGeom>
            <a:noFill/>
          </p:spPr>
          <p:txBody>
            <a:bodyPr wrap="none" rtlCol="0">
              <a:spAutoFit/>
            </a:bodyPr>
            <a:lstStyle/>
            <a:p>
              <a:r>
                <a:rPr lang="en-US" altLang="zh-CN" sz="4800" dirty="0">
                  <a:solidFill>
                    <a:schemeClr val="bg1">
                      <a:lumMod val="50000"/>
                    </a:schemeClr>
                  </a:solidFill>
                  <a:latin typeface="等线 Light" panose="02010600030101010101" pitchFamily="2" charset="-122"/>
                  <a:ea typeface="等线 Light" panose="02010600030101010101" pitchFamily="2" charset="-122"/>
                </a:rPr>
                <a:t>2.</a:t>
              </a:r>
              <a:r>
                <a:rPr lang="zh-CN" altLang="en-US" sz="4800" dirty="0">
                  <a:solidFill>
                    <a:schemeClr val="bg1">
                      <a:lumMod val="50000"/>
                    </a:schemeClr>
                  </a:solidFill>
                  <a:latin typeface="等线 Light" panose="02010600030101010101" pitchFamily="2" charset="-122"/>
                  <a:ea typeface="等线 Light" panose="02010600030101010101" pitchFamily="2" charset="-122"/>
                </a:rPr>
                <a:t>需求介绍</a:t>
              </a:r>
            </a:p>
          </p:txBody>
        </p:sp>
        <p:sp>
          <p:nvSpPr>
            <p:cNvPr id="15" name="文本框 14"/>
            <p:cNvSpPr txBox="1"/>
            <p:nvPr/>
          </p:nvSpPr>
          <p:spPr>
            <a:xfrm>
              <a:off x="864954" y="4956511"/>
              <a:ext cx="1082348" cy="307777"/>
            </a:xfrm>
            <a:prstGeom prst="rect">
              <a:avLst/>
            </a:prstGeom>
            <a:noFill/>
          </p:spPr>
          <p:txBody>
            <a:bodyPr wrap="none" rtlCol="0">
              <a:spAutoFit/>
            </a:bodyPr>
            <a:lstStyle/>
            <a:p>
              <a:r>
                <a:rPr lang="zh-CN" altLang="en-US" sz="1400" dirty="0">
                  <a:solidFill>
                    <a:schemeClr val="bg1">
                      <a:lumMod val="50000"/>
                    </a:schemeClr>
                  </a:solidFill>
                  <a:latin typeface="思源黑体 CN Light" panose="020B0300000000000000" pitchFamily="34" charset="-122"/>
                  <a:ea typeface="思源黑体 CN Light" panose="020B0300000000000000" pitchFamily="34" charset="-122"/>
                </a:rPr>
                <a:t>请输入文字</a:t>
              </a:r>
            </a:p>
          </p:txBody>
        </p:sp>
        <p:cxnSp>
          <p:nvCxnSpPr>
            <p:cNvPr id="16" name="直接连接符 15"/>
            <p:cNvCxnSpPr/>
            <p:nvPr/>
          </p:nvCxnSpPr>
          <p:spPr>
            <a:xfrm>
              <a:off x="773906" y="4882692"/>
              <a:ext cx="12644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806450" y="4552335"/>
            <a:ext cx="3169135" cy="1138774"/>
            <a:chOff x="773906" y="5338106"/>
            <a:chExt cx="3169135" cy="1138774"/>
          </a:xfrm>
        </p:grpSpPr>
        <p:sp>
          <p:nvSpPr>
            <p:cNvPr id="17" name="文本框 16"/>
            <p:cNvSpPr txBox="1"/>
            <p:nvPr/>
          </p:nvSpPr>
          <p:spPr>
            <a:xfrm>
              <a:off x="842512" y="5338106"/>
              <a:ext cx="3100529" cy="830997"/>
            </a:xfrm>
            <a:prstGeom prst="rect">
              <a:avLst/>
            </a:prstGeom>
            <a:noFill/>
          </p:spPr>
          <p:txBody>
            <a:bodyPr wrap="none" rtlCol="0">
              <a:spAutoFit/>
            </a:bodyPr>
            <a:lstStyle/>
            <a:p>
              <a:r>
                <a:rPr lang="en-US" altLang="zh-CN" sz="4800" dirty="0">
                  <a:solidFill>
                    <a:schemeClr val="bg1">
                      <a:lumMod val="50000"/>
                    </a:schemeClr>
                  </a:solidFill>
                  <a:latin typeface="等线 Light" panose="02010600030101010101" pitchFamily="2" charset="-122"/>
                  <a:ea typeface="等线 Light" panose="02010600030101010101" pitchFamily="2" charset="-122"/>
                </a:rPr>
                <a:t>3.</a:t>
              </a:r>
              <a:r>
                <a:rPr lang="zh-CN" altLang="en-US" sz="4800" dirty="0">
                  <a:solidFill>
                    <a:schemeClr val="bg1">
                      <a:lumMod val="50000"/>
                    </a:schemeClr>
                  </a:solidFill>
                  <a:latin typeface="等线 Light" panose="02010600030101010101" pitchFamily="2" charset="-122"/>
                  <a:ea typeface="等线 Light" panose="02010600030101010101" pitchFamily="2" charset="-122"/>
                </a:rPr>
                <a:t>应用建模</a:t>
              </a:r>
            </a:p>
          </p:txBody>
        </p:sp>
        <p:sp>
          <p:nvSpPr>
            <p:cNvPr id="18" name="文本框 17"/>
            <p:cNvSpPr txBox="1"/>
            <p:nvPr/>
          </p:nvSpPr>
          <p:spPr>
            <a:xfrm>
              <a:off x="864954" y="6169103"/>
              <a:ext cx="1082348" cy="307777"/>
            </a:xfrm>
            <a:prstGeom prst="rect">
              <a:avLst/>
            </a:prstGeom>
            <a:noFill/>
          </p:spPr>
          <p:txBody>
            <a:bodyPr wrap="none" rtlCol="0">
              <a:spAutoFit/>
            </a:bodyPr>
            <a:lstStyle/>
            <a:p>
              <a:r>
                <a:rPr lang="zh-CN" altLang="en-US" sz="1400" dirty="0">
                  <a:solidFill>
                    <a:schemeClr val="bg1">
                      <a:lumMod val="50000"/>
                    </a:schemeClr>
                  </a:solidFill>
                  <a:latin typeface="思源黑体 CN Light" panose="020B0300000000000000" pitchFamily="34" charset="-122"/>
                  <a:ea typeface="思源黑体 CN Light" panose="020B0300000000000000" pitchFamily="34" charset="-122"/>
                </a:rPr>
                <a:t>请输入文字</a:t>
              </a:r>
            </a:p>
          </p:txBody>
        </p:sp>
        <p:cxnSp>
          <p:nvCxnSpPr>
            <p:cNvPr id="19" name="直接连接符 18"/>
            <p:cNvCxnSpPr/>
            <p:nvPr/>
          </p:nvCxnSpPr>
          <p:spPr>
            <a:xfrm>
              <a:off x="773906" y="6095284"/>
              <a:ext cx="12644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6378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 calcmode="lin" valueType="num">
                                      <p:cBhvr>
                                        <p:cTn id="16" dur="500" fill="hold"/>
                                        <p:tgtEl>
                                          <p:spTgt spid="20"/>
                                        </p:tgtEl>
                                        <p:attrNameLst>
                                          <p:attrName>style.rotation</p:attrName>
                                        </p:attrNameLst>
                                      </p:cBhvr>
                                      <p:tavLst>
                                        <p:tav tm="0">
                                          <p:val>
                                            <p:fltVal val="90"/>
                                          </p:val>
                                        </p:tav>
                                        <p:tav tm="100000">
                                          <p:val>
                                            <p:fltVal val="0"/>
                                          </p:val>
                                        </p:tav>
                                      </p:tavLst>
                                    </p:anim>
                                    <p:animEffect transition="in" filter="fade">
                                      <p:cBhvr>
                                        <p:cTn id="17" dur="500"/>
                                        <p:tgtEl>
                                          <p:spTgt spid="20"/>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 calcmode="lin" valueType="num">
                                      <p:cBhvr>
                                        <p:cTn id="23" dur="500" fill="hold"/>
                                        <p:tgtEl>
                                          <p:spTgt spid="21"/>
                                        </p:tgtEl>
                                        <p:attrNameLst>
                                          <p:attrName>style.rotation</p:attrName>
                                        </p:attrNameLst>
                                      </p:cBhvr>
                                      <p:tavLst>
                                        <p:tav tm="0">
                                          <p:val>
                                            <p:fltVal val="90"/>
                                          </p:val>
                                        </p:tav>
                                        <p:tav tm="100000">
                                          <p:val>
                                            <p:fltVal val="0"/>
                                          </p:val>
                                        </p:tav>
                                      </p:tavLst>
                                    </p:anim>
                                    <p:animEffect transition="in" filter="fade">
                                      <p:cBhvr>
                                        <p:cTn id="24" dur="500"/>
                                        <p:tgtEl>
                                          <p:spTgt spid="21"/>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 calcmode="lin" valueType="num">
                                      <p:cBhvr>
                                        <p:cTn id="30" dur="500" fill="hold"/>
                                        <p:tgtEl>
                                          <p:spTgt spid="22"/>
                                        </p:tgtEl>
                                        <p:attrNameLst>
                                          <p:attrName>style.rotation</p:attrName>
                                        </p:attrNameLst>
                                      </p:cBhvr>
                                      <p:tavLst>
                                        <p:tav tm="0">
                                          <p:val>
                                            <p:fltVal val="90"/>
                                          </p:val>
                                        </p:tav>
                                        <p:tav tm="100000">
                                          <p:val>
                                            <p:fltVal val="0"/>
                                          </p:val>
                                        </p:tav>
                                      </p:tavLst>
                                    </p:anim>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36FCD1D-E6F6-448B-81BC-8AA06B017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181" y="1804954"/>
            <a:ext cx="4765964" cy="4674917"/>
          </a:xfrm>
          <a:prstGeom prst="rect">
            <a:avLst/>
          </a:prstGeom>
        </p:spPr>
      </p:pic>
      <p:sp>
        <p:nvSpPr>
          <p:cNvPr id="11" name="矩形: 剪去对角 10">
            <a:extLst>
              <a:ext uri="{FF2B5EF4-FFF2-40B4-BE49-F238E27FC236}">
                <a16:creationId xmlns:a16="http://schemas.microsoft.com/office/drawing/2014/main" id="{6698A3E3-5F6A-4CBF-AD26-AF29DDF241C7}"/>
              </a:ext>
            </a:extLst>
          </p:cNvPr>
          <p:cNvSpPr/>
          <p:nvPr/>
        </p:nvSpPr>
        <p:spPr>
          <a:xfrm>
            <a:off x="1071418" y="1778436"/>
            <a:ext cx="3999346" cy="1081218"/>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我们使用强大的</a:t>
            </a:r>
            <a:r>
              <a:rPr lang="en-US" altLang="zh-CN" dirty="0"/>
              <a:t>chrome</a:t>
            </a:r>
            <a:r>
              <a:rPr lang="zh-CN" altLang="en-US" dirty="0"/>
              <a:t>浏览器自带的监控基本对</a:t>
            </a:r>
            <a:r>
              <a:rPr lang="en-US" altLang="zh-CN" dirty="0"/>
              <a:t>Web</a:t>
            </a:r>
            <a:r>
              <a:rPr lang="zh-CN" altLang="en-US" dirty="0"/>
              <a:t>性能进行分析。</a:t>
            </a:r>
            <a:endParaRPr lang="en-US" altLang="zh-CN" dirty="0"/>
          </a:p>
        </p:txBody>
      </p:sp>
      <p:sp>
        <p:nvSpPr>
          <p:cNvPr id="13" name="矩形: 剪去对角 12">
            <a:extLst>
              <a:ext uri="{FF2B5EF4-FFF2-40B4-BE49-F238E27FC236}">
                <a16:creationId xmlns:a16="http://schemas.microsoft.com/office/drawing/2014/main" id="{BD7C5A2E-2360-4A21-8690-6612CFE283A0}"/>
              </a:ext>
            </a:extLst>
          </p:cNvPr>
          <p:cNvSpPr/>
          <p:nvPr/>
        </p:nvSpPr>
        <p:spPr>
          <a:xfrm>
            <a:off x="1071418" y="3428999"/>
            <a:ext cx="3999346" cy="2897909"/>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如右图，通过使用</a:t>
            </a:r>
            <a:r>
              <a:rPr lang="en-US" altLang="zh-CN" dirty="0"/>
              <a:t>Chrome </a:t>
            </a:r>
            <a:r>
              <a:rPr lang="en-US" altLang="zh-CN" dirty="0" err="1"/>
              <a:t>Devtools</a:t>
            </a:r>
            <a:r>
              <a:rPr lang="en-US" altLang="zh-CN" dirty="0"/>
              <a:t> Performance</a:t>
            </a:r>
            <a:r>
              <a:rPr lang="zh-CN" altLang="en-US" dirty="0"/>
              <a:t>来对网站进行详尽的分析，这里就不再全部截图展示。</a:t>
            </a:r>
            <a:endParaRPr lang="en-US" altLang="zh-CN" dirty="0"/>
          </a:p>
          <a:p>
            <a:pPr algn="ctr"/>
            <a:r>
              <a:rPr lang="zh-CN" altLang="en-US" dirty="0"/>
              <a:t>目前只是本地测试，通过分析我们可以知道，基本表现良好。</a:t>
            </a:r>
          </a:p>
        </p:txBody>
      </p:sp>
      <p:sp>
        <p:nvSpPr>
          <p:cNvPr id="14" name="矩形 13">
            <a:extLst>
              <a:ext uri="{FF2B5EF4-FFF2-40B4-BE49-F238E27FC236}">
                <a16:creationId xmlns:a16="http://schemas.microsoft.com/office/drawing/2014/main" id="{2034A136-EA5F-4D23-9A9E-7039CB6D3F0E}"/>
              </a:ext>
            </a:extLst>
          </p:cNvPr>
          <p:cNvSpPr/>
          <p:nvPr/>
        </p:nvSpPr>
        <p:spPr>
          <a:xfrm>
            <a:off x="4202546" y="201812"/>
            <a:ext cx="3786908" cy="1136073"/>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t>性能分析</a:t>
            </a:r>
          </a:p>
        </p:txBody>
      </p:sp>
    </p:spTree>
    <p:extLst>
      <p:ext uri="{BB962C8B-B14F-4D97-AF65-F5344CB8AC3E}">
        <p14:creationId xmlns:p14="http://schemas.microsoft.com/office/powerpoint/2010/main" val="339979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7278FC-D4EA-49B1-8A85-EDF504D3AA28}"/>
              </a:ext>
            </a:extLst>
          </p:cNvPr>
          <p:cNvSpPr/>
          <p:nvPr/>
        </p:nvSpPr>
        <p:spPr>
          <a:xfrm>
            <a:off x="4202546" y="201812"/>
            <a:ext cx="3786908" cy="1136073"/>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t>性能优化</a:t>
            </a:r>
          </a:p>
        </p:txBody>
      </p:sp>
      <p:sp>
        <p:nvSpPr>
          <p:cNvPr id="4" name="矩形: 剪去对角 3">
            <a:extLst>
              <a:ext uri="{FF2B5EF4-FFF2-40B4-BE49-F238E27FC236}">
                <a16:creationId xmlns:a16="http://schemas.microsoft.com/office/drawing/2014/main" id="{778DB57C-E926-4226-B778-31E926258A21}"/>
              </a:ext>
            </a:extLst>
          </p:cNvPr>
          <p:cNvSpPr/>
          <p:nvPr/>
        </p:nvSpPr>
        <p:spPr>
          <a:xfrm>
            <a:off x="6437749" y="1632526"/>
            <a:ext cx="4516581" cy="1796474"/>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dirty="0"/>
              <a:t>预想：</a:t>
            </a:r>
            <a:endParaRPr lang="en-US" altLang="zh-CN" dirty="0"/>
          </a:p>
          <a:p>
            <a:r>
              <a:rPr lang="en-US" altLang="zh-CN" dirty="0"/>
              <a:t>	</a:t>
            </a:r>
            <a:r>
              <a:rPr lang="zh-CN" altLang="en-US" dirty="0"/>
              <a:t>目前还未推出测试，只仅限于本地测试，期间表现良好。如果部署上线，在前期使用时理论上不会存在瓶颈问题。在后期用户量增大时，再进一步对应用进行优化。</a:t>
            </a:r>
          </a:p>
        </p:txBody>
      </p:sp>
      <p:sp>
        <p:nvSpPr>
          <p:cNvPr id="5" name="矩形: 剪去对角 4">
            <a:extLst>
              <a:ext uri="{FF2B5EF4-FFF2-40B4-BE49-F238E27FC236}">
                <a16:creationId xmlns:a16="http://schemas.microsoft.com/office/drawing/2014/main" id="{4B7708FE-000F-41F6-8A78-4C4CEA4020B2}"/>
              </a:ext>
            </a:extLst>
          </p:cNvPr>
          <p:cNvSpPr/>
          <p:nvPr/>
        </p:nvSpPr>
        <p:spPr>
          <a:xfrm>
            <a:off x="1459343" y="1611590"/>
            <a:ext cx="4294910" cy="1796473"/>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该项目是基于</a:t>
            </a:r>
            <a:r>
              <a:rPr lang="en-US" altLang="zh-CN" dirty="0"/>
              <a:t>Java</a:t>
            </a:r>
            <a:r>
              <a:rPr lang="zh-CN" altLang="en-US" dirty="0"/>
              <a:t>语言通过</a:t>
            </a:r>
            <a:r>
              <a:rPr lang="en-US" altLang="zh-CN" dirty="0"/>
              <a:t>Tomcat</a:t>
            </a:r>
            <a:r>
              <a:rPr lang="zh-CN" altLang="en-US" dirty="0"/>
              <a:t>实现的，数据存储于</a:t>
            </a:r>
            <a:r>
              <a:rPr lang="en-US" altLang="zh-CN" dirty="0"/>
              <a:t>MySQL</a:t>
            </a:r>
            <a:r>
              <a:rPr lang="zh-CN" altLang="en-US" dirty="0"/>
              <a:t>数据库。</a:t>
            </a:r>
          </a:p>
        </p:txBody>
      </p:sp>
      <p:sp>
        <p:nvSpPr>
          <p:cNvPr id="7" name="文本框 6">
            <a:extLst>
              <a:ext uri="{FF2B5EF4-FFF2-40B4-BE49-F238E27FC236}">
                <a16:creationId xmlns:a16="http://schemas.microsoft.com/office/drawing/2014/main" id="{D789D55D-4AB1-4F78-B430-BC60348F092C}"/>
              </a:ext>
            </a:extLst>
          </p:cNvPr>
          <p:cNvSpPr txBox="1"/>
          <p:nvPr/>
        </p:nvSpPr>
        <p:spPr>
          <a:xfrm>
            <a:off x="1459343" y="3955473"/>
            <a:ext cx="8968509" cy="1754326"/>
          </a:xfrm>
          <a:prstGeom prst="rect">
            <a:avLst/>
          </a:prstGeom>
          <a:noFill/>
        </p:spPr>
        <p:txBody>
          <a:bodyPr wrap="square" rtlCol="0">
            <a:spAutoFit/>
          </a:bodyPr>
          <a:lstStyle/>
          <a:p>
            <a:r>
              <a:rPr lang="zh-CN" altLang="en-US" dirty="0"/>
              <a:t>可以采取的策略：</a:t>
            </a:r>
            <a:endParaRPr lang="en-US" altLang="zh-CN" dirty="0"/>
          </a:p>
          <a:p>
            <a:r>
              <a:rPr lang="en-US" altLang="zh-CN" dirty="0"/>
              <a:t>	1</a:t>
            </a:r>
            <a:r>
              <a:rPr lang="zh-CN" altLang="en-US" dirty="0"/>
              <a:t>、提升服务器配置，增加带宽。</a:t>
            </a:r>
            <a:endParaRPr lang="en-US" altLang="zh-CN" dirty="0"/>
          </a:p>
          <a:p>
            <a:r>
              <a:rPr lang="en-US" altLang="zh-CN" dirty="0"/>
              <a:t>	2</a:t>
            </a:r>
            <a:r>
              <a:rPr lang="zh-CN" altLang="en-US" dirty="0"/>
              <a:t>、对项目代码进行优化，尽可能使动态内容静态化。</a:t>
            </a:r>
            <a:endParaRPr lang="en-US" altLang="zh-CN" dirty="0"/>
          </a:p>
          <a:p>
            <a:r>
              <a:rPr lang="en-US" altLang="zh-CN" dirty="0"/>
              <a:t>	3</a:t>
            </a:r>
            <a:r>
              <a:rPr lang="zh-CN" altLang="en-US" dirty="0"/>
              <a:t>、优化数据库，对数据库进行分区管理。</a:t>
            </a:r>
            <a:endParaRPr lang="en-US" altLang="zh-CN" dirty="0"/>
          </a:p>
          <a:p>
            <a:r>
              <a:rPr lang="en-US" altLang="zh-CN" dirty="0"/>
              <a:t>	……</a:t>
            </a:r>
          </a:p>
          <a:p>
            <a:endParaRPr lang="zh-CN" altLang="en-US" dirty="0"/>
          </a:p>
        </p:txBody>
      </p:sp>
      <p:sp>
        <p:nvSpPr>
          <p:cNvPr id="8" name="矩形 7">
            <a:extLst>
              <a:ext uri="{FF2B5EF4-FFF2-40B4-BE49-F238E27FC236}">
                <a16:creationId xmlns:a16="http://schemas.microsoft.com/office/drawing/2014/main" id="{FCC53E42-F760-42D1-85A0-66B4946E90A7}"/>
              </a:ext>
            </a:extLst>
          </p:cNvPr>
          <p:cNvSpPr/>
          <p:nvPr/>
        </p:nvSpPr>
        <p:spPr>
          <a:xfrm>
            <a:off x="0" y="6077527"/>
            <a:ext cx="12192000"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145493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82D45B-E52D-4B8D-B4B2-DD24E11C892A}"/>
              </a:ext>
            </a:extLst>
          </p:cNvPr>
          <p:cNvSpPr/>
          <p:nvPr/>
        </p:nvSpPr>
        <p:spPr>
          <a:xfrm>
            <a:off x="4202546" y="168254"/>
            <a:ext cx="3786908" cy="1136073"/>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t>可用性分析与优化</a:t>
            </a:r>
          </a:p>
        </p:txBody>
      </p:sp>
      <p:sp>
        <p:nvSpPr>
          <p:cNvPr id="3" name="文本框 2">
            <a:extLst>
              <a:ext uri="{FF2B5EF4-FFF2-40B4-BE49-F238E27FC236}">
                <a16:creationId xmlns:a16="http://schemas.microsoft.com/office/drawing/2014/main" id="{505C1EB2-705D-41BE-8C02-707248899DEF}"/>
              </a:ext>
            </a:extLst>
          </p:cNvPr>
          <p:cNvSpPr txBox="1"/>
          <p:nvPr/>
        </p:nvSpPr>
        <p:spPr>
          <a:xfrm>
            <a:off x="1477818" y="1662545"/>
            <a:ext cx="9393382" cy="923330"/>
          </a:xfrm>
          <a:prstGeom prst="rect">
            <a:avLst/>
          </a:prstGeom>
          <a:noFill/>
        </p:spPr>
        <p:txBody>
          <a:bodyPr wrap="square" rtlCol="0">
            <a:spAutoFit/>
          </a:bodyPr>
          <a:lstStyle/>
          <a:p>
            <a:r>
              <a:rPr lang="zh-CN" altLang="en-US" dirty="0"/>
              <a:t>什么是可用性？</a:t>
            </a:r>
            <a:endParaRPr lang="en-US" altLang="zh-CN" dirty="0"/>
          </a:p>
          <a:p>
            <a:r>
              <a:rPr lang="en-US" altLang="zh-CN" dirty="0"/>
              <a:t>	</a:t>
            </a:r>
            <a:r>
              <a:rPr lang="zh-CN" altLang="en-US" dirty="0"/>
              <a:t>简单说，可用性就是强调用户的体验，就是用户对产品使用时的满意度。满意的地方努力让用户更满意；不满意的地方通过改进争取让用户满意。</a:t>
            </a:r>
          </a:p>
        </p:txBody>
      </p:sp>
      <p:sp>
        <p:nvSpPr>
          <p:cNvPr id="7" name="矩形: 圆角 6">
            <a:extLst>
              <a:ext uri="{FF2B5EF4-FFF2-40B4-BE49-F238E27FC236}">
                <a16:creationId xmlns:a16="http://schemas.microsoft.com/office/drawing/2014/main" id="{43DC520C-8673-4C7B-A6BB-6B947F2F0540}"/>
              </a:ext>
            </a:extLst>
          </p:cNvPr>
          <p:cNvSpPr/>
          <p:nvPr/>
        </p:nvSpPr>
        <p:spPr>
          <a:xfrm>
            <a:off x="1967345" y="2944093"/>
            <a:ext cx="8257309" cy="28909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zh-CN" altLang="en-US" dirty="0"/>
              <a:t>具体分析：</a:t>
            </a:r>
            <a:endParaRPr lang="en-US" altLang="zh-CN" dirty="0"/>
          </a:p>
          <a:p>
            <a:r>
              <a:rPr lang="en-US" altLang="zh-CN" dirty="0"/>
              <a:t>       </a:t>
            </a:r>
            <a:r>
              <a:rPr lang="zh-CN" altLang="en-US" dirty="0"/>
              <a:t>优</a:t>
            </a:r>
            <a:r>
              <a:rPr lang="en-US" altLang="zh-CN" dirty="0"/>
              <a:t>:</a:t>
            </a:r>
          </a:p>
          <a:p>
            <a:r>
              <a:rPr lang="en-US" altLang="zh-CN" dirty="0"/>
              <a:t>	1</a:t>
            </a:r>
            <a:r>
              <a:rPr lang="zh-CN" altLang="en-US" dirty="0"/>
              <a:t>、在该项目中，我们通过简洁明了的界面向用户仅展示了如何使用本平台，界面上没有任何多余的操作按钮。</a:t>
            </a:r>
            <a:endParaRPr lang="en-US" altLang="zh-CN" dirty="0"/>
          </a:p>
          <a:p>
            <a:r>
              <a:rPr lang="en-US" altLang="zh-CN" dirty="0"/>
              <a:t>	2</a:t>
            </a:r>
            <a:r>
              <a:rPr lang="zh-CN" altLang="en-US" dirty="0"/>
              <a:t>、平台性能优异，页面响应速度优秀，不会让用户多余的等待。</a:t>
            </a:r>
            <a:endParaRPr lang="en-US" altLang="zh-CN" dirty="0"/>
          </a:p>
          <a:p>
            <a:r>
              <a:rPr lang="en-US" altLang="zh-CN" dirty="0"/>
              <a:t>	3</a:t>
            </a:r>
            <a:r>
              <a:rPr lang="zh-CN" altLang="en-US" dirty="0"/>
              <a:t>、可访问性优异，操作简单，易用性强。   </a:t>
            </a:r>
            <a:endParaRPr lang="en-US" altLang="zh-CN" dirty="0"/>
          </a:p>
          <a:p>
            <a:r>
              <a:rPr lang="en-US" altLang="zh-CN" dirty="0"/>
              <a:t>       </a:t>
            </a:r>
            <a:r>
              <a:rPr lang="zh-CN" altLang="en-US" dirty="0"/>
              <a:t>劣：</a:t>
            </a:r>
            <a:endParaRPr lang="en-US" altLang="zh-CN" dirty="0"/>
          </a:p>
          <a:p>
            <a:r>
              <a:rPr lang="en-US" altLang="zh-CN" dirty="0"/>
              <a:t>	1</a:t>
            </a:r>
            <a:r>
              <a:rPr lang="zh-CN" altLang="en-US" dirty="0"/>
              <a:t>、页面过于简洁，留白过多。</a:t>
            </a:r>
            <a:endParaRPr lang="en-US" altLang="zh-CN" dirty="0"/>
          </a:p>
          <a:p>
            <a:r>
              <a:rPr lang="en-US" altLang="zh-CN" dirty="0"/>
              <a:t>	2</a:t>
            </a:r>
            <a:r>
              <a:rPr lang="zh-CN" altLang="en-US" dirty="0"/>
              <a:t>、不能抓住用户的注意，页面没有太多能体现平台独特性的地方。</a:t>
            </a:r>
            <a:endParaRPr lang="en-US" altLang="zh-CN" dirty="0"/>
          </a:p>
          <a:p>
            <a:r>
              <a:rPr lang="en-US" altLang="zh-CN" dirty="0"/>
              <a:t>	3</a:t>
            </a:r>
            <a:r>
              <a:rPr lang="zh-CN" altLang="en-US" dirty="0"/>
              <a:t>、导航栏设置不合理。</a:t>
            </a:r>
          </a:p>
        </p:txBody>
      </p:sp>
      <p:sp>
        <p:nvSpPr>
          <p:cNvPr id="8" name="矩形 7">
            <a:extLst>
              <a:ext uri="{FF2B5EF4-FFF2-40B4-BE49-F238E27FC236}">
                <a16:creationId xmlns:a16="http://schemas.microsoft.com/office/drawing/2014/main" id="{96598195-4B68-4581-9EAC-D3494264DD90}"/>
              </a:ext>
            </a:extLst>
          </p:cNvPr>
          <p:cNvSpPr/>
          <p:nvPr/>
        </p:nvSpPr>
        <p:spPr>
          <a:xfrm>
            <a:off x="0" y="6077527"/>
            <a:ext cx="12192000"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8149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F290A0-0827-4697-AC9C-33D3E06BB3CA}"/>
              </a:ext>
            </a:extLst>
          </p:cNvPr>
          <p:cNvSpPr/>
          <p:nvPr/>
        </p:nvSpPr>
        <p:spPr>
          <a:xfrm>
            <a:off x="4202546" y="168254"/>
            <a:ext cx="3786908" cy="1136073"/>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t>安全性分析</a:t>
            </a:r>
          </a:p>
        </p:txBody>
      </p:sp>
      <p:sp>
        <p:nvSpPr>
          <p:cNvPr id="4" name="文本框 3">
            <a:extLst>
              <a:ext uri="{FF2B5EF4-FFF2-40B4-BE49-F238E27FC236}">
                <a16:creationId xmlns:a16="http://schemas.microsoft.com/office/drawing/2014/main" id="{222C2300-3507-4231-B63C-1110DC64E463}"/>
              </a:ext>
            </a:extLst>
          </p:cNvPr>
          <p:cNvSpPr txBox="1"/>
          <p:nvPr/>
        </p:nvSpPr>
        <p:spPr>
          <a:xfrm>
            <a:off x="305990" y="1824841"/>
            <a:ext cx="2272145" cy="2585323"/>
          </a:xfrm>
          <a:prstGeom prst="rect">
            <a:avLst/>
          </a:prstGeom>
          <a:noFill/>
        </p:spPr>
        <p:txBody>
          <a:bodyPr wrap="square" rtlCol="0">
            <a:spAutoFit/>
          </a:bodyPr>
          <a:lstStyle/>
          <a:p>
            <a:r>
              <a:rPr lang="zh-CN" altLang="en-US" dirty="0"/>
              <a:t>常见的</a:t>
            </a:r>
            <a:r>
              <a:rPr lang="en-US" altLang="zh-CN" dirty="0"/>
              <a:t>Web</a:t>
            </a:r>
            <a:r>
              <a:rPr lang="zh-CN" altLang="en-US" dirty="0"/>
              <a:t>攻击手段：</a:t>
            </a:r>
            <a:endParaRPr lang="en-US" altLang="zh-CN" dirty="0"/>
          </a:p>
          <a:p>
            <a:r>
              <a:rPr lang="en-US" altLang="zh-CN" dirty="0"/>
              <a:t>	</a:t>
            </a:r>
            <a:r>
              <a:rPr lang="zh-CN" altLang="en-US" dirty="0"/>
              <a:t>弱口令尝试</a:t>
            </a:r>
            <a:endParaRPr lang="en-US" altLang="zh-CN" dirty="0"/>
          </a:p>
          <a:p>
            <a:r>
              <a:rPr lang="en-US" altLang="zh-CN" dirty="0"/>
              <a:t>	SQL</a:t>
            </a:r>
            <a:r>
              <a:rPr lang="zh-CN" altLang="en-US" dirty="0"/>
              <a:t>注入攻击</a:t>
            </a:r>
            <a:endParaRPr lang="en-US" altLang="zh-CN" dirty="0"/>
          </a:p>
          <a:p>
            <a:r>
              <a:rPr lang="en-US" altLang="zh-CN" dirty="0"/>
              <a:t>	DDoS</a:t>
            </a:r>
            <a:r>
              <a:rPr lang="zh-CN" altLang="en-US" dirty="0"/>
              <a:t>攻击</a:t>
            </a:r>
            <a:endParaRPr lang="en-US" altLang="zh-CN" dirty="0"/>
          </a:p>
          <a:p>
            <a:r>
              <a:rPr lang="en-US" altLang="zh-CN" dirty="0"/>
              <a:t>	XSS</a:t>
            </a:r>
            <a:r>
              <a:rPr lang="zh-CN" altLang="en-US" dirty="0"/>
              <a:t>攻击</a:t>
            </a:r>
          </a:p>
          <a:p>
            <a:r>
              <a:rPr lang="en-US" altLang="zh-CN" dirty="0"/>
              <a:t>	CSRF</a:t>
            </a:r>
            <a:r>
              <a:rPr lang="zh-CN" altLang="en-US" dirty="0"/>
              <a:t>攻击</a:t>
            </a:r>
          </a:p>
          <a:p>
            <a:r>
              <a:rPr lang="en-US" altLang="zh-CN" dirty="0"/>
              <a:t>	</a:t>
            </a:r>
            <a:r>
              <a:rPr lang="zh-CN" altLang="en-US" dirty="0"/>
              <a:t>文件上传漏洞</a:t>
            </a:r>
            <a:endParaRPr lang="en-US" altLang="zh-CN" dirty="0"/>
          </a:p>
          <a:p>
            <a:r>
              <a:rPr lang="en-US" altLang="zh-CN" dirty="0"/>
              <a:t>	</a:t>
            </a:r>
            <a:r>
              <a:rPr lang="zh-CN" altLang="en-US" dirty="0"/>
              <a:t>其他攻击手段</a:t>
            </a:r>
          </a:p>
          <a:p>
            <a:endParaRPr lang="zh-CN" altLang="en-US" dirty="0"/>
          </a:p>
        </p:txBody>
      </p:sp>
      <p:sp>
        <p:nvSpPr>
          <p:cNvPr id="6" name="文本框 5">
            <a:extLst>
              <a:ext uri="{FF2B5EF4-FFF2-40B4-BE49-F238E27FC236}">
                <a16:creationId xmlns:a16="http://schemas.microsoft.com/office/drawing/2014/main" id="{5B0CCC80-FF64-4B01-A9C3-CAB486AF5F85}"/>
              </a:ext>
            </a:extLst>
          </p:cNvPr>
          <p:cNvSpPr txBox="1"/>
          <p:nvPr/>
        </p:nvSpPr>
        <p:spPr>
          <a:xfrm>
            <a:off x="2946400" y="1816078"/>
            <a:ext cx="8671754" cy="1200329"/>
          </a:xfrm>
          <a:prstGeom prst="rect">
            <a:avLst/>
          </a:prstGeom>
          <a:noFill/>
        </p:spPr>
        <p:txBody>
          <a:bodyPr wrap="square" rtlCol="0">
            <a:spAutoFit/>
          </a:bodyPr>
          <a:lstStyle/>
          <a:p>
            <a:r>
              <a:rPr lang="zh-CN" altLang="en-US" dirty="0"/>
              <a:t>这里介绍一下</a:t>
            </a:r>
            <a:r>
              <a:rPr lang="en-US" altLang="zh-CN" dirty="0"/>
              <a:t>SQL</a:t>
            </a:r>
            <a:r>
              <a:rPr lang="zh-CN" altLang="en-US" dirty="0"/>
              <a:t>注入攻击， </a:t>
            </a:r>
            <a:r>
              <a:rPr lang="en-US" altLang="zh-CN" dirty="0"/>
              <a:t>SQL</a:t>
            </a:r>
            <a:r>
              <a:rPr lang="zh-CN" altLang="en-US" dirty="0"/>
              <a:t>注入是网站存在最多也是最简单的漏洞，主要原因是程序员在开发用户和数据库交互的系统时没有对用户输入的字符串进行过滤，转义，限制或处理不严谨，导致用户可以通过输入精心构造的字符串去非法获取到数据库中的数据。如下情况：</a:t>
            </a:r>
          </a:p>
        </p:txBody>
      </p:sp>
      <p:pic>
        <p:nvPicPr>
          <p:cNvPr id="8" name="图片 7">
            <a:extLst>
              <a:ext uri="{FF2B5EF4-FFF2-40B4-BE49-F238E27FC236}">
                <a16:creationId xmlns:a16="http://schemas.microsoft.com/office/drawing/2014/main" id="{59DBD617-021D-4EE9-A01E-7416D4942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3117503"/>
            <a:ext cx="8671754" cy="3128898"/>
          </a:xfrm>
          <a:prstGeom prst="rect">
            <a:avLst/>
          </a:prstGeom>
        </p:spPr>
      </p:pic>
      <p:sp>
        <p:nvSpPr>
          <p:cNvPr id="9" name="矩形: 剪去对角 8">
            <a:extLst>
              <a:ext uri="{FF2B5EF4-FFF2-40B4-BE49-F238E27FC236}">
                <a16:creationId xmlns:a16="http://schemas.microsoft.com/office/drawing/2014/main" id="{A519A6DA-2E32-4374-9ED2-7FC4F1DEA46B}"/>
              </a:ext>
            </a:extLst>
          </p:cNvPr>
          <p:cNvSpPr/>
          <p:nvPr/>
        </p:nvSpPr>
        <p:spPr>
          <a:xfrm>
            <a:off x="305990" y="4297119"/>
            <a:ext cx="2344846" cy="1708727"/>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t>弱口令就是管理员账户弱密码：如</a:t>
            </a:r>
            <a:endParaRPr lang="en-US" altLang="zh-CN" dirty="0"/>
          </a:p>
          <a:p>
            <a:r>
              <a:rPr lang="zh-CN" altLang="en-US" dirty="0"/>
              <a:t>账户：</a:t>
            </a:r>
            <a:r>
              <a:rPr lang="en-US" altLang="zh-CN" dirty="0"/>
              <a:t>admin</a:t>
            </a:r>
          </a:p>
          <a:p>
            <a:r>
              <a:rPr lang="zh-CN" altLang="en-US" dirty="0"/>
              <a:t>密码：</a:t>
            </a:r>
            <a:r>
              <a:rPr lang="en-US" altLang="zh-CN" dirty="0"/>
              <a:t>123456</a:t>
            </a:r>
          </a:p>
        </p:txBody>
      </p:sp>
    </p:spTree>
    <p:extLst>
      <p:ext uri="{BB962C8B-B14F-4D97-AF65-F5344CB8AC3E}">
        <p14:creationId xmlns:p14="http://schemas.microsoft.com/office/powerpoint/2010/main" val="2383383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841B78-34BF-42D1-87B0-18F874E97231}"/>
              </a:ext>
            </a:extLst>
          </p:cNvPr>
          <p:cNvSpPr/>
          <p:nvPr/>
        </p:nvSpPr>
        <p:spPr>
          <a:xfrm>
            <a:off x="4202546" y="168254"/>
            <a:ext cx="3786908" cy="1136073"/>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t>安全性防范</a:t>
            </a:r>
          </a:p>
        </p:txBody>
      </p:sp>
      <p:sp>
        <p:nvSpPr>
          <p:cNvPr id="3" name="矩形: 对角圆角 2">
            <a:extLst>
              <a:ext uri="{FF2B5EF4-FFF2-40B4-BE49-F238E27FC236}">
                <a16:creationId xmlns:a16="http://schemas.microsoft.com/office/drawing/2014/main" id="{912D0C52-983F-4EB3-B24F-9FC049D983D8}"/>
              </a:ext>
            </a:extLst>
          </p:cNvPr>
          <p:cNvSpPr/>
          <p:nvPr/>
        </p:nvSpPr>
        <p:spPr>
          <a:xfrm>
            <a:off x="526473" y="1727200"/>
            <a:ext cx="4110181" cy="1424709"/>
          </a:xfrm>
          <a:prstGeom prst="round2Diag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4" name="矩形: 对角圆角 3">
            <a:extLst>
              <a:ext uri="{FF2B5EF4-FFF2-40B4-BE49-F238E27FC236}">
                <a16:creationId xmlns:a16="http://schemas.microsoft.com/office/drawing/2014/main" id="{594C3C35-BC50-447F-ADA4-6284EE1184DA}"/>
              </a:ext>
            </a:extLst>
          </p:cNvPr>
          <p:cNvSpPr/>
          <p:nvPr/>
        </p:nvSpPr>
        <p:spPr>
          <a:xfrm>
            <a:off x="720436" y="1988126"/>
            <a:ext cx="3297382" cy="112683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因为我们的平台没有线上测试，所以对于安全只能提前防范。</a:t>
            </a:r>
          </a:p>
        </p:txBody>
      </p:sp>
      <p:sp>
        <p:nvSpPr>
          <p:cNvPr id="5" name="矩形: 对角圆角 4">
            <a:extLst>
              <a:ext uri="{FF2B5EF4-FFF2-40B4-BE49-F238E27FC236}">
                <a16:creationId xmlns:a16="http://schemas.microsoft.com/office/drawing/2014/main" id="{CA3E0892-F51E-4E46-9BC7-AC333A740FFB}"/>
              </a:ext>
            </a:extLst>
          </p:cNvPr>
          <p:cNvSpPr/>
          <p:nvPr/>
        </p:nvSpPr>
        <p:spPr>
          <a:xfrm>
            <a:off x="720436" y="3851563"/>
            <a:ext cx="3297382" cy="1819564"/>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部署上线后，还可以使用</a:t>
            </a:r>
            <a:r>
              <a:rPr lang="en-US" altLang="zh-CN" b="1" dirty="0"/>
              <a:t>AWVS</a:t>
            </a:r>
            <a:r>
              <a:rPr lang="zh-CN" altLang="en-US" b="1" dirty="0"/>
              <a:t>（</a:t>
            </a:r>
            <a:r>
              <a:rPr lang="en-US" altLang="zh-CN" dirty="0"/>
              <a:t>Acunetix Web Vulnerability Scanner</a:t>
            </a:r>
            <a:r>
              <a:rPr lang="zh-CN" altLang="en-US" b="1" dirty="0"/>
              <a:t>）等漏洞扫描工具进行检测。通过分析检测报告加以防护。</a:t>
            </a:r>
            <a:endParaRPr lang="en-US" altLang="zh-CN" b="1" dirty="0"/>
          </a:p>
          <a:p>
            <a:pPr algn="ctr"/>
            <a:endParaRPr lang="zh-CN" altLang="en-US" dirty="0"/>
          </a:p>
        </p:txBody>
      </p:sp>
      <p:sp>
        <p:nvSpPr>
          <p:cNvPr id="6" name="矩形: 圆角 5">
            <a:extLst>
              <a:ext uri="{FF2B5EF4-FFF2-40B4-BE49-F238E27FC236}">
                <a16:creationId xmlns:a16="http://schemas.microsoft.com/office/drawing/2014/main" id="{2383499D-31FF-4336-9300-074505C53FEE}"/>
              </a:ext>
            </a:extLst>
          </p:cNvPr>
          <p:cNvSpPr/>
          <p:nvPr/>
        </p:nvSpPr>
        <p:spPr>
          <a:xfrm>
            <a:off x="4304145" y="1988125"/>
            <a:ext cx="7601528" cy="3683001"/>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r>
              <a:rPr lang="zh-CN" altLang="en-US" dirty="0">
                <a:solidFill>
                  <a:schemeClr val="tx1"/>
                </a:solidFill>
              </a:rPr>
              <a:t>一些举措：</a:t>
            </a:r>
            <a:endParaRPr lang="en-US" altLang="zh-CN" dirty="0">
              <a:solidFill>
                <a:schemeClr val="tx1"/>
              </a:solidFill>
            </a:endParaRPr>
          </a:p>
          <a:p>
            <a:r>
              <a:rPr lang="en-US" altLang="zh-CN" dirty="0">
                <a:solidFill>
                  <a:schemeClr val="tx1"/>
                </a:solidFill>
              </a:rPr>
              <a:t>	</a:t>
            </a:r>
            <a:r>
              <a:rPr lang="zh-CN" altLang="en-US" dirty="0">
                <a:solidFill>
                  <a:schemeClr val="tx1"/>
                </a:solidFill>
              </a:rPr>
              <a:t>面对</a:t>
            </a:r>
            <a:r>
              <a:rPr lang="en-US" altLang="zh-CN" dirty="0">
                <a:solidFill>
                  <a:schemeClr val="tx1"/>
                </a:solidFill>
              </a:rPr>
              <a:t>SQL</a:t>
            </a:r>
            <a:r>
              <a:rPr lang="zh-CN" altLang="en-US" dirty="0">
                <a:solidFill>
                  <a:schemeClr val="tx1"/>
                </a:solidFill>
              </a:rPr>
              <a:t>注入，可以的一个简单方法是使用预编译语句</a:t>
            </a:r>
            <a:r>
              <a:rPr lang="en-US" altLang="zh-CN" dirty="0">
                <a:solidFill>
                  <a:schemeClr val="tx1"/>
                </a:solidFill>
              </a:rPr>
              <a:t>Java</a:t>
            </a:r>
            <a:r>
              <a:rPr lang="zh-CN" altLang="en-US" dirty="0">
                <a:solidFill>
                  <a:schemeClr val="tx1"/>
                </a:solidFill>
              </a:rPr>
              <a:t>语句</a:t>
            </a:r>
            <a:r>
              <a:rPr lang="en-US" altLang="zh-CN" dirty="0">
                <a:solidFill>
                  <a:schemeClr val="tx1"/>
                </a:solidFill>
              </a:rPr>
              <a:t>PreparedStatement</a:t>
            </a:r>
            <a:r>
              <a:rPr lang="zh-CN" altLang="en-US" dirty="0">
                <a:solidFill>
                  <a:schemeClr val="tx1"/>
                </a:solidFill>
              </a:rPr>
              <a:t>的</a:t>
            </a:r>
            <a:r>
              <a:rPr lang="en-US" altLang="zh-CN" dirty="0">
                <a:solidFill>
                  <a:schemeClr val="tx1"/>
                </a:solidFill>
              </a:rPr>
              <a:t>setXXX</a:t>
            </a:r>
            <a:r>
              <a:rPr lang="zh-CN" altLang="en-US" dirty="0">
                <a:solidFill>
                  <a:schemeClr val="tx1"/>
                </a:solidFill>
              </a:rPr>
              <a:t>方法传值。</a:t>
            </a:r>
            <a:endParaRPr lang="en-US" altLang="zh-CN" dirty="0">
              <a:solidFill>
                <a:schemeClr val="tx1"/>
              </a:solidFill>
            </a:endParaRPr>
          </a:p>
          <a:p>
            <a:r>
              <a:rPr lang="en-US" altLang="zh-CN" dirty="0">
                <a:solidFill>
                  <a:schemeClr val="tx1"/>
                </a:solidFill>
              </a:rPr>
              <a:t>	</a:t>
            </a:r>
            <a:r>
              <a:rPr lang="zh-CN" altLang="en-US" dirty="0">
                <a:solidFill>
                  <a:schemeClr val="tx1"/>
                </a:solidFill>
              </a:rPr>
              <a:t>面对</a:t>
            </a:r>
            <a:r>
              <a:rPr lang="en-US" altLang="zh-CN" dirty="0">
                <a:solidFill>
                  <a:schemeClr val="tx1"/>
                </a:solidFill>
              </a:rPr>
              <a:t>XSS</a:t>
            </a:r>
            <a:r>
              <a:rPr lang="zh-CN" altLang="en-US" dirty="0">
                <a:solidFill>
                  <a:schemeClr val="tx1"/>
                </a:solidFill>
              </a:rPr>
              <a:t>攻击，可以通过对用户输入的数据进行</a:t>
            </a:r>
            <a:r>
              <a:rPr lang="en-US" altLang="zh-CN" dirty="0">
                <a:solidFill>
                  <a:schemeClr val="tx1"/>
                </a:solidFill>
              </a:rPr>
              <a:t>HTML</a:t>
            </a:r>
            <a:r>
              <a:rPr lang="zh-CN" altLang="en-US" dirty="0">
                <a:solidFill>
                  <a:schemeClr val="tx1"/>
                </a:solidFill>
              </a:rPr>
              <a:t>转义处理。</a:t>
            </a:r>
            <a:endParaRPr lang="en-US" altLang="zh-CN" dirty="0">
              <a:solidFill>
                <a:schemeClr val="tx1"/>
              </a:solidFill>
            </a:endParaRPr>
          </a:p>
          <a:p>
            <a:r>
              <a:rPr lang="en-US" altLang="zh-CN" dirty="0">
                <a:solidFill>
                  <a:schemeClr val="tx1"/>
                </a:solidFill>
              </a:rPr>
              <a:t>	</a:t>
            </a:r>
            <a:r>
              <a:rPr lang="zh-CN" altLang="en-US" dirty="0">
                <a:solidFill>
                  <a:schemeClr val="tx1"/>
                </a:solidFill>
              </a:rPr>
              <a:t>面对文件上传漏洞，可以对上传文件类型进行白名单校验，并限制文件大小，上传文件进行重命名。</a:t>
            </a:r>
            <a:endParaRPr lang="en-US" altLang="zh-CN" dirty="0">
              <a:solidFill>
                <a:schemeClr val="tx1"/>
              </a:solidFill>
            </a:endParaRPr>
          </a:p>
          <a:p>
            <a:r>
              <a:rPr lang="en-US" altLang="zh-CN" dirty="0">
                <a:solidFill>
                  <a:schemeClr val="tx1"/>
                </a:solidFill>
              </a:rPr>
              <a:t>	</a:t>
            </a:r>
            <a:r>
              <a:rPr lang="zh-CN" altLang="en-US" dirty="0">
                <a:solidFill>
                  <a:schemeClr val="tx1"/>
                </a:solidFill>
              </a:rPr>
              <a:t>甚至可以使用</a:t>
            </a:r>
            <a:r>
              <a:rPr lang="en-US" altLang="zh-CN" dirty="0">
                <a:solidFill>
                  <a:schemeClr val="tx1"/>
                </a:solidFill>
              </a:rPr>
              <a:t>Shiro</a:t>
            </a:r>
            <a:r>
              <a:rPr lang="zh-CN" altLang="en-US" dirty="0">
                <a:solidFill>
                  <a:schemeClr val="tx1"/>
                </a:solidFill>
              </a:rPr>
              <a:t>安全框架</a:t>
            </a:r>
            <a:r>
              <a:rPr lang="en-US" altLang="zh-CN" dirty="0">
                <a:solidFill>
                  <a:schemeClr val="tx1"/>
                </a:solidFill>
              </a:rPr>
              <a:t>,</a:t>
            </a:r>
            <a:r>
              <a:rPr lang="zh-CN" altLang="en-US" dirty="0">
                <a:solidFill>
                  <a:schemeClr val="tx1"/>
                </a:solidFill>
              </a:rPr>
              <a:t>这是一个强大且易用的</a:t>
            </a:r>
            <a:r>
              <a:rPr lang="en-US" altLang="zh-CN" dirty="0">
                <a:solidFill>
                  <a:schemeClr val="tx1"/>
                </a:solidFill>
              </a:rPr>
              <a:t>Java</a:t>
            </a:r>
            <a:r>
              <a:rPr lang="zh-CN" altLang="en-US" dirty="0">
                <a:solidFill>
                  <a:schemeClr val="tx1"/>
                </a:solidFill>
              </a:rPr>
              <a:t>安全框架</a:t>
            </a:r>
            <a:r>
              <a:rPr lang="en-US" altLang="zh-CN" dirty="0">
                <a:solidFill>
                  <a:schemeClr val="tx1"/>
                </a:solidFill>
              </a:rPr>
              <a:t>,</a:t>
            </a:r>
            <a:r>
              <a:rPr lang="zh-CN" altLang="en-US" dirty="0">
                <a:solidFill>
                  <a:schemeClr val="tx1"/>
                </a:solidFill>
              </a:rPr>
              <a:t>可以完全处理身份验证、授权、加密和会话管理。</a:t>
            </a:r>
            <a:endParaRPr lang="en-US" altLang="zh-CN" dirty="0">
              <a:solidFill>
                <a:schemeClr val="tx1"/>
              </a:solidFill>
            </a:endParaRPr>
          </a:p>
          <a:p>
            <a:r>
              <a:rPr lang="en-US" altLang="zh-CN" dirty="0">
                <a:solidFill>
                  <a:srgbClr val="FF0000"/>
                </a:solidFill>
              </a:rPr>
              <a:t>	</a:t>
            </a:r>
            <a:r>
              <a:rPr lang="zh-CN" altLang="en-US" dirty="0">
                <a:solidFill>
                  <a:srgbClr val="FF0000"/>
                </a:solidFill>
              </a:rPr>
              <a:t>攻击手段永远都比防御方法多得多。因此需要及时的添加各种攻击防御策略。</a:t>
            </a:r>
          </a:p>
          <a:p>
            <a:r>
              <a:rPr lang="en-US" altLang="zh-CN" dirty="0">
                <a:solidFill>
                  <a:schemeClr val="tx1"/>
                </a:solidFill>
              </a:rPr>
              <a:t>	</a:t>
            </a:r>
            <a:endParaRPr lang="zh-CN" altLang="en-US" dirty="0">
              <a:solidFill>
                <a:schemeClr val="tx1"/>
              </a:solidFill>
            </a:endParaRPr>
          </a:p>
        </p:txBody>
      </p:sp>
      <p:sp>
        <p:nvSpPr>
          <p:cNvPr id="7" name="矩形 6">
            <a:extLst>
              <a:ext uri="{FF2B5EF4-FFF2-40B4-BE49-F238E27FC236}">
                <a16:creationId xmlns:a16="http://schemas.microsoft.com/office/drawing/2014/main" id="{4136E13B-04D7-4FCB-BCFA-DE5F252140BC}"/>
              </a:ext>
            </a:extLst>
          </p:cNvPr>
          <p:cNvSpPr/>
          <p:nvPr/>
        </p:nvSpPr>
        <p:spPr>
          <a:xfrm>
            <a:off x="0" y="6077527"/>
            <a:ext cx="12192000"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135168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r="16957"/>
          <a:stretch/>
        </p:blipFill>
        <p:spPr>
          <a:xfrm>
            <a:off x="0" y="0"/>
            <a:ext cx="12217400" cy="6858000"/>
          </a:xfrm>
          <a:prstGeom prst="rect">
            <a:avLst/>
          </a:prstGeom>
        </p:spPr>
      </p:pic>
      <p:sp>
        <p:nvSpPr>
          <p:cNvPr id="3" name="矩形 2"/>
          <p:cNvSpPr/>
          <p:nvPr/>
        </p:nvSpPr>
        <p:spPr>
          <a:xfrm>
            <a:off x="12700" y="0"/>
            <a:ext cx="122047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980792" y="2170041"/>
            <a:ext cx="2031325" cy="646331"/>
          </a:xfrm>
          <a:prstGeom prst="rect">
            <a:avLst/>
          </a:prstGeom>
          <a:noFill/>
        </p:spPr>
        <p:txBody>
          <a:bodyPr wrap="none" rtlCol="0">
            <a:spAutoFit/>
          </a:bodyPr>
          <a:lstStyle/>
          <a:p>
            <a:r>
              <a:rPr lang="zh-CN" altLang="en-US" sz="3600" dirty="0">
                <a:solidFill>
                  <a:schemeClr val="bg1"/>
                </a:solidFill>
                <a:latin typeface="思源黑体 CN Heavy" panose="020B0A00000000000000" pitchFamily="34" charset="-122"/>
                <a:ea typeface="思源黑体 CN Heavy" panose="020B0A00000000000000" pitchFamily="34" charset="-122"/>
              </a:rPr>
              <a:t>谢谢大家</a:t>
            </a:r>
          </a:p>
        </p:txBody>
      </p:sp>
      <p:sp>
        <p:nvSpPr>
          <p:cNvPr id="6" name="Freeform 5">
            <a:hlinkClick r:id="rId3"/>
          </p:cNvPr>
          <p:cNvSpPr>
            <a:spLocks noEditPoints="1"/>
          </p:cNvSpPr>
          <p:nvPr/>
        </p:nvSpPr>
        <p:spPr bwMode="auto">
          <a:xfrm>
            <a:off x="11082703" y="6202424"/>
            <a:ext cx="781050" cy="251733"/>
          </a:xfrm>
          <a:custGeom>
            <a:avLst/>
            <a:gdLst>
              <a:gd name="T0" fmla="*/ 34 w 534"/>
              <a:gd name="T1" fmla="*/ 1 h 170"/>
              <a:gd name="T2" fmla="*/ 115 w 534"/>
              <a:gd name="T3" fmla="*/ 8 h 170"/>
              <a:gd name="T4" fmla="*/ 137 w 534"/>
              <a:gd name="T5" fmla="*/ 4 h 170"/>
              <a:gd name="T6" fmla="*/ 170 w 534"/>
              <a:gd name="T7" fmla="*/ 26 h 170"/>
              <a:gd name="T8" fmla="*/ 134 w 534"/>
              <a:gd name="T9" fmla="*/ 36 h 170"/>
              <a:gd name="T10" fmla="*/ 53 w 534"/>
              <a:gd name="T11" fmla="*/ 30 h 170"/>
              <a:gd name="T12" fmla="*/ 31 w 534"/>
              <a:gd name="T13" fmla="*/ 33 h 170"/>
              <a:gd name="T14" fmla="*/ 0 w 534"/>
              <a:gd name="T15" fmla="*/ 12 h 170"/>
              <a:gd name="T16" fmla="*/ 491 w 534"/>
              <a:gd name="T17" fmla="*/ 129 h 170"/>
              <a:gd name="T18" fmla="*/ 476 w 534"/>
              <a:gd name="T19" fmla="*/ 8 h 170"/>
              <a:gd name="T20" fmla="*/ 524 w 534"/>
              <a:gd name="T21" fmla="*/ 170 h 170"/>
              <a:gd name="T22" fmla="*/ 516 w 534"/>
              <a:gd name="T23" fmla="*/ 1 h 170"/>
              <a:gd name="T24" fmla="*/ 470 w 534"/>
              <a:gd name="T25" fmla="*/ 148 h 170"/>
              <a:gd name="T26" fmla="*/ 426 w 534"/>
              <a:gd name="T27" fmla="*/ 20 h 170"/>
              <a:gd name="T28" fmla="*/ 462 w 534"/>
              <a:gd name="T29" fmla="*/ 24 h 170"/>
              <a:gd name="T30" fmla="*/ 426 w 534"/>
              <a:gd name="T31" fmla="*/ 20 h 170"/>
              <a:gd name="T32" fmla="*/ 375 w 534"/>
              <a:gd name="T33" fmla="*/ 64 h 170"/>
              <a:gd name="T34" fmla="*/ 393 w 534"/>
              <a:gd name="T35" fmla="*/ 42 h 170"/>
              <a:gd name="T36" fmla="*/ 415 w 534"/>
              <a:gd name="T37" fmla="*/ 5 h 170"/>
              <a:gd name="T38" fmla="*/ 467 w 534"/>
              <a:gd name="T39" fmla="*/ 60 h 170"/>
              <a:gd name="T40" fmla="*/ 444 w 534"/>
              <a:gd name="T41" fmla="*/ 78 h 170"/>
              <a:gd name="T42" fmla="*/ 420 w 534"/>
              <a:gd name="T43" fmla="*/ 139 h 170"/>
              <a:gd name="T44" fmla="*/ 452 w 534"/>
              <a:gd name="T45" fmla="*/ 152 h 170"/>
              <a:gd name="T46" fmla="*/ 392 w 534"/>
              <a:gd name="T47" fmla="*/ 160 h 170"/>
              <a:gd name="T48" fmla="*/ 376 w 534"/>
              <a:gd name="T49" fmla="*/ 145 h 170"/>
              <a:gd name="T50" fmla="*/ 226 w 534"/>
              <a:gd name="T51" fmla="*/ 27 h 170"/>
              <a:gd name="T52" fmla="*/ 190 w 534"/>
              <a:gd name="T53" fmla="*/ 13 h 170"/>
              <a:gd name="T54" fmla="*/ 224 w 534"/>
              <a:gd name="T55" fmla="*/ 51 h 170"/>
              <a:gd name="T56" fmla="*/ 247 w 534"/>
              <a:gd name="T57" fmla="*/ 151 h 170"/>
              <a:gd name="T58" fmla="*/ 202 w 534"/>
              <a:gd name="T59" fmla="*/ 160 h 170"/>
              <a:gd name="T60" fmla="*/ 186 w 534"/>
              <a:gd name="T61" fmla="*/ 60 h 170"/>
              <a:gd name="T62" fmla="*/ 230 w 534"/>
              <a:gd name="T63" fmla="*/ 45 h 170"/>
              <a:gd name="T64" fmla="*/ 286 w 534"/>
              <a:gd name="T65" fmla="*/ 167 h 170"/>
              <a:gd name="T66" fmla="*/ 308 w 534"/>
              <a:gd name="T67" fmla="*/ 64 h 170"/>
              <a:gd name="T68" fmla="*/ 351 w 534"/>
              <a:gd name="T69" fmla="*/ 41 h 170"/>
              <a:gd name="T70" fmla="*/ 289 w 534"/>
              <a:gd name="T71" fmla="*/ 2 h 170"/>
              <a:gd name="T72" fmla="*/ 32 w 534"/>
              <a:gd name="T73" fmla="*/ 49 h 170"/>
              <a:gd name="T74" fmla="*/ 10 w 534"/>
              <a:gd name="T75" fmla="*/ 95 h 170"/>
              <a:gd name="T76" fmla="*/ 32 w 534"/>
              <a:gd name="T77" fmla="*/ 49 h 170"/>
              <a:gd name="T78" fmla="*/ 97 w 534"/>
              <a:gd name="T79" fmla="*/ 42 h 170"/>
              <a:gd name="T80" fmla="*/ 155 w 534"/>
              <a:gd name="T81" fmla="*/ 52 h 170"/>
              <a:gd name="T82" fmla="*/ 133 w 534"/>
              <a:gd name="T83" fmla="*/ 74 h 170"/>
              <a:gd name="T84" fmla="*/ 135 w 534"/>
              <a:gd name="T85" fmla="*/ 105 h 170"/>
              <a:gd name="T86" fmla="*/ 106 w 534"/>
              <a:gd name="T87" fmla="*/ 74 h 170"/>
              <a:gd name="T88" fmla="*/ 74 w 534"/>
              <a:gd name="T89" fmla="*/ 99 h 170"/>
              <a:gd name="T90" fmla="*/ 52 w 534"/>
              <a:gd name="T91" fmla="*/ 45 h 170"/>
              <a:gd name="T92" fmla="*/ 3 w 534"/>
              <a:gd name="T93" fmla="*/ 148 h 170"/>
              <a:gd name="T94" fmla="*/ 32 w 534"/>
              <a:gd name="T95" fmla="*/ 107 h 170"/>
              <a:gd name="T96" fmla="*/ 153 w 534"/>
              <a:gd name="T97" fmla="*/ 107 h 170"/>
              <a:gd name="T98" fmla="*/ 166 w 534"/>
              <a:gd name="T99" fmla="*/ 148 h 170"/>
              <a:gd name="T100" fmla="*/ 3 w 534"/>
              <a:gd name="T101" fmla="*/ 170 h 170"/>
              <a:gd name="T102" fmla="*/ 36 w 534"/>
              <a:gd name="T103" fmla="*/ 148 h 170"/>
              <a:gd name="T104" fmla="*/ 48 w 534"/>
              <a:gd name="T105" fmla="*/ 129 h 170"/>
              <a:gd name="T106" fmla="*/ 36 w 534"/>
              <a:gd name="T107" fmla="*/ 148 h 170"/>
              <a:gd name="T108" fmla="*/ 93 w 534"/>
              <a:gd name="T109" fmla="*/ 133 h 170"/>
              <a:gd name="T110" fmla="*/ 74 w 534"/>
              <a:gd name="T111" fmla="*/ 144 h 170"/>
              <a:gd name="T112" fmla="*/ 136 w 534"/>
              <a:gd name="T113" fmla="*/ 144 h 170"/>
              <a:gd name="T114" fmla="*/ 115 w 534"/>
              <a:gd name="T115" fmla="*/ 13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4" h="170">
                <a:moveTo>
                  <a:pt x="3" y="8"/>
                </a:moveTo>
                <a:cubicBezTo>
                  <a:pt x="31" y="8"/>
                  <a:pt x="31" y="8"/>
                  <a:pt x="31" y="8"/>
                </a:cubicBezTo>
                <a:cubicBezTo>
                  <a:pt x="31" y="7"/>
                  <a:pt x="31" y="6"/>
                  <a:pt x="31" y="5"/>
                </a:cubicBezTo>
                <a:cubicBezTo>
                  <a:pt x="31" y="3"/>
                  <a:pt x="32" y="1"/>
                  <a:pt x="34" y="1"/>
                </a:cubicBezTo>
                <a:cubicBezTo>
                  <a:pt x="39" y="1"/>
                  <a:pt x="44" y="1"/>
                  <a:pt x="49" y="1"/>
                </a:cubicBezTo>
                <a:cubicBezTo>
                  <a:pt x="51" y="1"/>
                  <a:pt x="53" y="3"/>
                  <a:pt x="53" y="5"/>
                </a:cubicBezTo>
                <a:cubicBezTo>
                  <a:pt x="53" y="8"/>
                  <a:pt x="53" y="8"/>
                  <a:pt x="53" y="8"/>
                </a:cubicBezTo>
                <a:cubicBezTo>
                  <a:pt x="115" y="8"/>
                  <a:pt x="115" y="8"/>
                  <a:pt x="115" y="8"/>
                </a:cubicBezTo>
                <a:cubicBezTo>
                  <a:pt x="115" y="7"/>
                  <a:pt x="115" y="6"/>
                  <a:pt x="115" y="5"/>
                </a:cubicBezTo>
                <a:cubicBezTo>
                  <a:pt x="115" y="3"/>
                  <a:pt x="116" y="1"/>
                  <a:pt x="118" y="1"/>
                </a:cubicBezTo>
                <a:cubicBezTo>
                  <a:pt x="123" y="1"/>
                  <a:pt x="129" y="1"/>
                  <a:pt x="134" y="1"/>
                </a:cubicBezTo>
                <a:cubicBezTo>
                  <a:pt x="135" y="1"/>
                  <a:pt x="137" y="2"/>
                  <a:pt x="137" y="4"/>
                </a:cubicBezTo>
                <a:cubicBezTo>
                  <a:pt x="137" y="8"/>
                  <a:pt x="137" y="8"/>
                  <a:pt x="137" y="8"/>
                </a:cubicBezTo>
                <a:cubicBezTo>
                  <a:pt x="147" y="8"/>
                  <a:pt x="157" y="8"/>
                  <a:pt x="166" y="8"/>
                </a:cubicBezTo>
                <a:cubicBezTo>
                  <a:pt x="168" y="8"/>
                  <a:pt x="169" y="10"/>
                  <a:pt x="170" y="12"/>
                </a:cubicBezTo>
                <a:cubicBezTo>
                  <a:pt x="170" y="17"/>
                  <a:pt x="170" y="22"/>
                  <a:pt x="170" y="26"/>
                </a:cubicBezTo>
                <a:cubicBezTo>
                  <a:pt x="170" y="29"/>
                  <a:pt x="169" y="30"/>
                  <a:pt x="166" y="30"/>
                </a:cubicBezTo>
                <a:cubicBezTo>
                  <a:pt x="137" y="30"/>
                  <a:pt x="137" y="30"/>
                  <a:pt x="137" y="30"/>
                </a:cubicBezTo>
                <a:cubicBezTo>
                  <a:pt x="137" y="31"/>
                  <a:pt x="137" y="32"/>
                  <a:pt x="137" y="33"/>
                </a:cubicBezTo>
                <a:cubicBezTo>
                  <a:pt x="137" y="35"/>
                  <a:pt x="135" y="36"/>
                  <a:pt x="134" y="36"/>
                </a:cubicBezTo>
                <a:cubicBezTo>
                  <a:pt x="128" y="36"/>
                  <a:pt x="123" y="36"/>
                  <a:pt x="118" y="36"/>
                </a:cubicBezTo>
                <a:cubicBezTo>
                  <a:pt x="117" y="36"/>
                  <a:pt x="115" y="35"/>
                  <a:pt x="115" y="33"/>
                </a:cubicBezTo>
                <a:cubicBezTo>
                  <a:pt x="115" y="30"/>
                  <a:pt x="115" y="30"/>
                  <a:pt x="115" y="30"/>
                </a:cubicBezTo>
                <a:cubicBezTo>
                  <a:pt x="53" y="30"/>
                  <a:pt x="53" y="30"/>
                  <a:pt x="53" y="30"/>
                </a:cubicBezTo>
                <a:cubicBezTo>
                  <a:pt x="53" y="33"/>
                  <a:pt x="53" y="33"/>
                  <a:pt x="53" y="33"/>
                </a:cubicBezTo>
                <a:cubicBezTo>
                  <a:pt x="53" y="35"/>
                  <a:pt x="51" y="36"/>
                  <a:pt x="49" y="36"/>
                </a:cubicBezTo>
                <a:cubicBezTo>
                  <a:pt x="44" y="36"/>
                  <a:pt x="39" y="36"/>
                  <a:pt x="34" y="36"/>
                </a:cubicBezTo>
                <a:cubicBezTo>
                  <a:pt x="32" y="36"/>
                  <a:pt x="31" y="35"/>
                  <a:pt x="31" y="33"/>
                </a:cubicBezTo>
                <a:cubicBezTo>
                  <a:pt x="31" y="30"/>
                  <a:pt x="31" y="30"/>
                  <a:pt x="31" y="30"/>
                </a:cubicBezTo>
                <a:cubicBezTo>
                  <a:pt x="22" y="30"/>
                  <a:pt x="12" y="30"/>
                  <a:pt x="3" y="30"/>
                </a:cubicBezTo>
                <a:cubicBezTo>
                  <a:pt x="1" y="30"/>
                  <a:pt x="0" y="29"/>
                  <a:pt x="0" y="27"/>
                </a:cubicBezTo>
                <a:cubicBezTo>
                  <a:pt x="0" y="22"/>
                  <a:pt x="0" y="17"/>
                  <a:pt x="0" y="12"/>
                </a:cubicBezTo>
                <a:cubicBezTo>
                  <a:pt x="0" y="9"/>
                  <a:pt x="2" y="8"/>
                  <a:pt x="3" y="8"/>
                </a:cubicBezTo>
                <a:close/>
                <a:moveTo>
                  <a:pt x="495" y="12"/>
                </a:moveTo>
                <a:cubicBezTo>
                  <a:pt x="495" y="126"/>
                  <a:pt x="495" y="126"/>
                  <a:pt x="495" y="126"/>
                </a:cubicBezTo>
                <a:cubicBezTo>
                  <a:pt x="495" y="128"/>
                  <a:pt x="493" y="129"/>
                  <a:pt x="491" y="129"/>
                </a:cubicBezTo>
                <a:cubicBezTo>
                  <a:pt x="486" y="129"/>
                  <a:pt x="481" y="129"/>
                  <a:pt x="476" y="129"/>
                </a:cubicBezTo>
                <a:cubicBezTo>
                  <a:pt x="474" y="129"/>
                  <a:pt x="473" y="128"/>
                  <a:pt x="473" y="126"/>
                </a:cubicBezTo>
                <a:cubicBezTo>
                  <a:pt x="473" y="88"/>
                  <a:pt x="473" y="50"/>
                  <a:pt x="473" y="12"/>
                </a:cubicBezTo>
                <a:cubicBezTo>
                  <a:pt x="473" y="10"/>
                  <a:pt x="474" y="8"/>
                  <a:pt x="476" y="8"/>
                </a:cubicBezTo>
                <a:cubicBezTo>
                  <a:pt x="481" y="8"/>
                  <a:pt x="486" y="8"/>
                  <a:pt x="491" y="8"/>
                </a:cubicBezTo>
                <a:cubicBezTo>
                  <a:pt x="493" y="8"/>
                  <a:pt x="495" y="10"/>
                  <a:pt x="495" y="12"/>
                </a:cubicBezTo>
                <a:close/>
                <a:moveTo>
                  <a:pt x="470" y="170"/>
                </a:moveTo>
                <a:cubicBezTo>
                  <a:pt x="524" y="170"/>
                  <a:pt x="524" y="170"/>
                  <a:pt x="524" y="170"/>
                </a:cubicBezTo>
                <a:cubicBezTo>
                  <a:pt x="530" y="170"/>
                  <a:pt x="534" y="166"/>
                  <a:pt x="534" y="160"/>
                </a:cubicBezTo>
                <a:cubicBezTo>
                  <a:pt x="534" y="108"/>
                  <a:pt x="534" y="57"/>
                  <a:pt x="534" y="5"/>
                </a:cubicBezTo>
                <a:cubicBezTo>
                  <a:pt x="534" y="3"/>
                  <a:pt x="533" y="1"/>
                  <a:pt x="531" y="1"/>
                </a:cubicBezTo>
                <a:cubicBezTo>
                  <a:pt x="526" y="1"/>
                  <a:pt x="521" y="1"/>
                  <a:pt x="516" y="1"/>
                </a:cubicBezTo>
                <a:cubicBezTo>
                  <a:pt x="514" y="1"/>
                  <a:pt x="512" y="3"/>
                  <a:pt x="512" y="5"/>
                </a:cubicBezTo>
                <a:cubicBezTo>
                  <a:pt x="512" y="144"/>
                  <a:pt x="512" y="144"/>
                  <a:pt x="512" y="144"/>
                </a:cubicBezTo>
                <a:cubicBezTo>
                  <a:pt x="512" y="146"/>
                  <a:pt x="511" y="148"/>
                  <a:pt x="509" y="148"/>
                </a:cubicBezTo>
                <a:cubicBezTo>
                  <a:pt x="496" y="148"/>
                  <a:pt x="483" y="148"/>
                  <a:pt x="470" y="148"/>
                </a:cubicBezTo>
                <a:cubicBezTo>
                  <a:pt x="468" y="148"/>
                  <a:pt x="467" y="149"/>
                  <a:pt x="466" y="151"/>
                </a:cubicBezTo>
                <a:cubicBezTo>
                  <a:pt x="466" y="156"/>
                  <a:pt x="466" y="162"/>
                  <a:pt x="466" y="167"/>
                </a:cubicBezTo>
                <a:cubicBezTo>
                  <a:pt x="467" y="169"/>
                  <a:pt x="468" y="170"/>
                  <a:pt x="470" y="170"/>
                </a:cubicBezTo>
                <a:close/>
                <a:moveTo>
                  <a:pt x="426" y="20"/>
                </a:moveTo>
                <a:cubicBezTo>
                  <a:pt x="434" y="26"/>
                  <a:pt x="439" y="32"/>
                  <a:pt x="446" y="39"/>
                </a:cubicBezTo>
                <a:cubicBezTo>
                  <a:pt x="448" y="41"/>
                  <a:pt x="450" y="41"/>
                  <a:pt x="452" y="40"/>
                </a:cubicBezTo>
                <a:cubicBezTo>
                  <a:pt x="455" y="36"/>
                  <a:pt x="458" y="32"/>
                  <a:pt x="462" y="29"/>
                </a:cubicBezTo>
                <a:cubicBezTo>
                  <a:pt x="464" y="27"/>
                  <a:pt x="463" y="25"/>
                  <a:pt x="462" y="24"/>
                </a:cubicBezTo>
                <a:cubicBezTo>
                  <a:pt x="450" y="12"/>
                  <a:pt x="445" y="8"/>
                  <a:pt x="439" y="4"/>
                </a:cubicBezTo>
                <a:cubicBezTo>
                  <a:pt x="437" y="2"/>
                  <a:pt x="435" y="4"/>
                  <a:pt x="434" y="5"/>
                </a:cubicBezTo>
                <a:cubicBezTo>
                  <a:pt x="432" y="8"/>
                  <a:pt x="429" y="11"/>
                  <a:pt x="425" y="15"/>
                </a:cubicBezTo>
                <a:cubicBezTo>
                  <a:pt x="424" y="16"/>
                  <a:pt x="424" y="19"/>
                  <a:pt x="426" y="20"/>
                </a:cubicBezTo>
                <a:close/>
                <a:moveTo>
                  <a:pt x="376" y="145"/>
                </a:moveTo>
                <a:cubicBezTo>
                  <a:pt x="380" y="142"/>
                  <a:pt x="386" y="138"/>
                  <a:pt x="393" y="133"/>
                </a:cubicBezTo>
                <a:cubicBezTo>
                  <a:pt x="393" y="64"/>
                  <a:pt x="393" y="64"/>
                  <a:pt x="393" y="64"/>
                </a:cubicBezTo>
                <a:cubicBezTo>
                  <a:pt x="387" y="64"/>
                  <a:pt x="381" y="64"/>
                  <a:pt x="375" y="64"/>
                </a:cubicBezTo>
                <a:cubicBezTo>
                  <a:pt x="373" y="64"/>
                  <a:pt x="372" y="62"/>
                  <a:pt x="372" y="60"/>
                </a:cubicBezTo>
                <a:cubicBezTo>
                  <a:pt x="372" y="55"/>
                  <a:pt x="372" y="50"/>
                  <a:pt x="372" y="45"/>
                </a:cubicBezTo>
                <a:cubicBezTo>
                  <a:pt x="372" y="43"/>
                  <a:pt x="373" y="42"/>
                  <a:pt x="375" y="42"/>
                </a:cubicBezTo>
                <a:cubicBezTo>
                  <a:pt x="393" y="42"/>
                  <a:pt x="393" y="42"/>
                  <a:pt x="393" y="42"/>
                </a:cubicBezTo>
                <a:cubicBezTo>
                  <a:pt x="393" y="27"/>
                  <a:pt x="393" y="20"/>
                  <a:pt x="393" y="5"/>
                </a:cubicBezTo>
                <a:cubicBezTo>
                  <a:pt x="393" y="3"/>
                  <a:pt x="394" y="1"/>
                  <a:pt x="396" y="1"/>
                </a:cubicBezTo>
                <a:cubicBezTo>
                  <a:pt x="401" y="1"/>
                  <a:pt x="406" y="1"/>
                  <a:pt x="411" y="1"/>
                </a:cubicBezTo>
                <a:cubicBezTo>
                  <a:pt x="414" y="1"/>
                  <a:pt x="415" y="3"/>
                  <a:pt x="415" y="5"/>
                </a:cubicBezTo>
                <a:cubicBezTo>
                  <a:pt x="415" y="42"/>
                  <a:pt x="415" y="42"/>
                  <a:pt x="415" y="42"/>
                </a:cubicBezTo>
                <a:cubicBezTo>
                  <a:pt x="431" y="42"/>
                  <a:pt x="447" y="42"/>
                  <a:pt x="463" y="42"/>
                </a:cubicBezTo>
                <a:cubicBezTo>
                  <a:pt x="465" y="42"/>
                  <a:pt x="466" y="43"/>
                  <a:pt x="467" y="45"/>
                </a:cubicBezTo>
                <a:cubicBezTo>
                  <a:pt x="467" y="50"/>
                  <a:pt x="467" y="55"/>
                  <a:pt x="467" y="60"/>
                </a:cubicBezTo>
                <a:cubicBezTo>
                  <a:pt x="466" y="63"/>
                  <a:pt x="465" y="64"/>
                  <a:pt x="463" y="64"/>
                </a:cubicBezTo>
                <a:cubicBezTo>
                  <a:pt x="415" y="64"/>
                  <a:pt x="415" y="64"/>
                  <a:pt x="415" y="64"/>
                </a:cubicBezTo>
                <a:cubicBezTo>
                  <a:pt x="415" y="114"/>
                  <a:pt x="415" y="114"/>
                  <a:pt x="415" y="114"/>
                </a:cubicBezTo>
                <a:cubicBezTo>
                  <a:pt x="426" y="104"/>
                  <a:pt x="437" y="91"/>
                  <a:pt x="444" y="78"/>
                </a:cubicBezTo>
                <a:cubicBezTo>
                  <a:pt x="444" y="78"/>
                  <a:pt x="446" y="75"/>
                  <a:pt x="449" y="77"/>
                </a:cubicBezTo>
                <a:cubicBezTo>
                  <a:pt x="453" y="80"/>
                  <a:pt x="458" y="81"/>
                  <a:pt x="462" y="84"/>
                </a:cubicBezTo>
                <a:cubicBezTo>
                  <a:pt x="464" y="85"/>
                  <a:pt x="464" y="87"/>
                  <a:pt x="463" y="89"/>
                </a:cubicBezTo>
                <a:cubicBezTo>
                  <a:pt x="452" y="108"/>
                  <a:pt x="435" y="125"/>
                  <a:pt x="420" y="139"/>
                </a:cubicBezTo>
                <a:cubicBezTo>
                  <a:pt x="419" y="139"/>
                  <a:pt x="416" y="142"/>
                  <a:pt x="416" y="142"/>
                </a:cubicBezTo>
                <a:cubicBezTo>
                  <a:pt x="414" y="144"/>
                  <a:pt x="415" y="148"/>
                  <a:pt x="418" y="148"/>
                </a:cubicBezTo>
                <a:cubicBezTo>
                  <a:pt x="449" y="148"/>
                  <a:pt x="449" y="148"/>
                  <a:pt x="449" y="148"/>
                </a:cubicBezTo>
                <a:cubicBezTo>
                  <a:pt x="451" y="148"/>
                  <a:pt x="452" y="150"/>
                  <a:pt x="452" y="152"/>
                </a:cubicBezTo>
                <a:cubicBezTo>
                  <a:pt x="452" y="157"/>
                  <a:pt x="452" y="162"/>
                  <a:pt x="452" y="167"/>
                </a:cubicBezTo>
                <a:cubicBezTo>
                  <a:pt x="452" y="169"/>
                  <a:pt x="451" y="170"/>
                  <a:pt x="449" y="170"/>
                </a:cubicBezTo>
                <a:cubicBezTo>
                  <a:pt x="402" y="170"/>
                  <a:pt x="402" y="170"/>
                  <a:pt x="402" y="170"/>
                </a:cubicBezTo>
                <a:cubicBezTo>
                  <a:pt x="397" y="170"/>
                  <a:pt x="392" y="166"/>
                  <a:pt x="392" y="160"/>
                </a:cubicBezTo>
                <a:cubicBezTo>
                  <a:pt x="390" y="161"/>
                  <a:pt x="388" y="163"/>
                  <a:pt x="387" y="164"/>
                </a:cubicBezTo>
                <a:cubicBezTo>
                  <a:pt x="385" y="165"/>
                  <a:pt x="383" y="164"/>
                  <a:pt x="382" y="162"/>
                </a:cubicBezTo>
                <a:cubicBezTo>
                  <a:pt x="379" y="158"/>
                  <a:pt x="377" y="154"/>
                  <a:pt x="375" y="149"/>
                </a:cubicBezTo>
                <a:cubicBezTo>
                  <a:pt x="374" y="148"/>
                  <a:pt x="374" y="146"/>
                  <a:pt x="376" y="145"/>
                </a:cubicBezTo>
                <a:close/>
                <a:moveTo>
                  <a:pt x="190" y="18"/>
                </a:moveTo>
                <a:cubicBezTo>
                  <a:pt x="198" y="24"/>
                  <a:pt x="203" y="29"/>
                  <a:pt x="211" y="37"/>
                </a:cubicBezTo>
                <a:cubicBezTo>
                  <a:pt x="212" y="38"/>
                  <a:pt x="214" y="39"/>
                  <a:pt x="216" y="38"/>
                </a:cubicBezTo>
                <a:cubicBezTo>
                  <a:pt x="219" y="34"/>
                  <a:pt x="222" y="30"/>
                  <a:pt x="226" y="27"/>
                </a:cubicBezTo>
                <a:cubicBezTo>
                  <a:pt x="228" y="25"/>
                  <a:pt x="227" y="23"/>
                  <a:pt x="226" y="21"/>
                </a:cubicBezTo>
                <a:cubicBezTo>
                  <a:pt x="214" y="10"/>
                  <a:pt x="209" y="6"/>
                  <a:pt x="204" y="2"/>
                </a:cubicBezTo>
                <a:cubicBezTo>
                  <a:pt x="201" y="0"/>
                  <a:pt x="199" y="2"/>
                  <a:pt x="198" y="3"/>
                </a:cubicBezTo>
                <a:cubicBezTo>
                  <a:pt x="196" y="6"/>
                  <a:pt x="193" y="9"/>
                  <a:pt x="190" y="13"/>
                </a:cubicBezTo>
                <a:cubicBezTo>
                  <a:pt x="188" y="14"/>
                  <a:pt x="188" y="17"/>
                  <a:pt x="190" y="18"/>
                </a:cubicBezTo>
                <a:close/>
                <a:moveTo>
                  <a:pt x="190" y="41"/>
                </a:moveTo>
                <a:cubicBezTo>
                  <a:pt x="214" y="41"/>
                  <a:pt x="214" y="41"/>
                  <a:pt x="214" y="41"/>
                </a:cubicBezTo>
                <a:cubicBezTo>
                  <a:pt x="220" y="41"/>
                  <a:pt x="224" y="46"/>
                  <a:pt x="224" y="51"/>
                </a:cubicBezTo>
                <a:cubicBezTo>
                  <a:pt x="224" y="79"/>
                  <a:pt x="224" y="116"/>
                  <a:pt x="224" y="144"/>
                </a:cubicBezTo>
                <a:cubicBezTo>
                  <a:pt x="224" y="146"/>
                  <a:pt x="226" y="148"/>
                  <a:pt x="228" y="148"/>
                </a:cubicBezTo>
                <a:cubicBezTo>
                  <a:pt x="233" y="148"/>
                  <a:pt x="238" y="148"/>
                  <a:pt x="244" y="148"/>
                </a:cubicBezTo>
                <a:cubicBezTo>
                  <a:pt x="246" y="148"/>
                  <a:pt x="247" y="149"/>
                  <a:pt x="247" y="151"/>
                </a:cubicBezTo>
                <a:cubicBezTo>
                  <a:pt x="247" y="157"/>
                  <a:pt x="247" y="162"/>
                  <a:pt x="247" y="167"/>
                </a:cubicBezTo>
                <a:cubicBezTo>
                  <a:pt x="247" y="169"/>
                  <a:pt x="246" y="170"/>
                  <a:pt x="244" y="170"/>
                </a:cubicBezTo>
                <a:cubicBezTo>
                  <a:pt x="212" y="170"/>
                  <a:pt x="212" y="170"/>
                  <a:pt x="212" y="170"/>
                </a:cubicBezTo>
                <a:cubicBezTo>
                  <a:pt x="206" y="170"/>
                  <a:pt x="202" y="166"/>
                  <a:pt x="202" y="160"/>
                </a:cubicBezTo>
                <a:cubicBezTo>
                  <a:pt x="202" y="132"/>
                  <a:pt x="202" y="96"/>
                  <a:pt x="202" y="67"/>
                </a:cubicBezTo>
                <a:cubicBezTo>
                  <a:pt x="202" y="65"/>
                  <a:pt x="200" y="64"/>
                  <a:pt x="198" y="64"/>
                </a:cubicBezTo>
                <a:cubicBezTo>
                  <a:pt x="190" y="64"/>
                  <a:pt x="190" y="64"/>
                  <a:pt x="190" y="64"/>
                </a:cubicBezTo>
                <a:cubicBezTo>
                  <a:pt x="188" y="64"/>
                  <a:pt x="186" y="63"/>
                  <a:pt x="186" y="60"/>
                </a:cubicBezTo>
                <a:cubicBezTo>
                  <a:pt x="186" y="55"/>
                  <a:pt x="186" y="50"/>
                  <a:pt x="186" y="45"/>
                </a:cubicBezTo>
                <a:cubicBezTo>
                  <a:pt x="186" y="43"/>
                  <a:pt x="187" y="41"/>
                  <a:pt x="190" y="41"/>
                </a:cubicBezTo>
                <a:close/>
                <a:moveTo>
                  <a:pt x="234" y="42"/>
                </a:moveTo>
                <a:cubicBezTo>
                  <a:pt x="232" y="42"/>
                  <a:pt x="231" y="43"/>
                  <a:pt x="230" y="45"/>
                </a:cubicBezTo>
                <a:cubicBezTo>
                  <a:pt x="230" y="50"/>
                  <a:pt x="230" y="55"/>
                  <a:pt x="230" y="60"/>
                </a:cubicBezTo>
                <a:cubicBezTo>
                  <a:pt x="230" y="61"/>
                  <a:pt x="231" y="64"/>
                  <a:pt x="234" y="64"/>
                </a:cubicBezTo>
                <a:cubicBezTo>
                  <a:pt x="286" y="64"/>
                  <a:pt x="286" y="64"/>
                  <a:pt x="286" y="64"/>
                </a:cubicBezTo>
                <a:cubicBezTo>
                  <a:pt x="286" y="167"/>
                  <a:pt x="286" y="167"/>
                  <a:pt x="286" y="167"/>
                </a:cubicBezTo>
                <a:cubicBezTo>
                  <a:pt x="286" y="169"/>
                  <a:pt x="287" y="170"/>
                  <a:pt x="289" y="170"/>
                </a:cubicBezTo>
                <a:cubicBezTo>
                  <a:pt x="294" y="170"/>
                  <a:pt x="299" y="170"/>
                  <a:pt x="304" y="170"/>
                </a:cubicBezTo>
                <a:cubicBezTo>
                  <a:pt x="307" y="170"/>
                  <a:pt x="308" y="168"/>
                  <a:pt x="308" y="167"/>
                </a:cubicBezTo>
                <a:cubicBezTo>
                  <a:pt x="308" y="135"/>
                  <a:pt x="308" y="95"/>
                  <a:pt x="308" y="64"/>
                </a:cubicBezTo>
                <a:cubicBezTo>
                  <a:pt x="352" y="64"/>
                  <a:pt x="352" y="64"/>
                  <a:pt x="352" y="64"/>
                </a:cubicBezTo>
                <a:cubicBezTo>
                  <a:pt x="354" y="63"/>
                  <a:pt x="355" y="62"/>
                  <a:pt x="355" y="60"/>
                </a:cubicBezTo>
                <a:cubicBezTo>
                  <a:pt x="355" y="55"/>
                  <a:pt x="355" y="50"/>
                  <a:pt x="355" y="45"/>
                </a:cubicBezTo>
                <a:cubicBezTo>
                  <a:pt x="355" y="43"/>
                  <a:pt x="354" y="42"/>
                  <a:pt x="351" y="41"/>
                </a:cubicBezTo>
                <a:cubicBezTo>
                  <a:pt x="337" y="41"/>
                  <a:pt x="322" y="41"/>
                  <a:pt x="308" y="41"/>
                </a:cubicBezTo>
                <a:cubicBezTo>
                  <a:pt x="308" y="5"/>
                  <a:pt x="308" y="5"/>
                  <a:pt x="308" y="5"/>
                </a:cubicBezTo>
                <a:cubicBezTo>
                  <a:pt x="308" y="3"/>
                  <a:pt x="306" y="2"/>
                  <a:pt x="304" y="2"/>
                </a:cubicBezTo>
                <a:cubicBezTo>
                  <a:pt x="299" y="2"/>
                  <a:pt x="294" y="2"/>
                  <a:pt x="289" y="2"/>
                </a:cubicBezTo>
                <a:cubicBezTo>
                  <a:pt x="287" y="2"/>
                  <a:pt x="286" y="3"/>
                  <a:pt x="286" y="5"/>
                </a:cubicBezTo>
                <a:cubicBezTo>
                  <a:pt x="286" y="21"/>
                  <a:pt x="286" y="26"/>
                  <a:pt x="286" y="42"/>
                </a:cubicBezTo>
                <a:cubicBezTo>
                  <a:pt x="234" y="42"/>
                  <a:pt x="234" y="42"/>
                  <a:pt x="234" y="42"/>
                </a:cubicBezTo>
                <a:close/>
                <a:moveTo>
                  <a:pt x="32" y="49"/>
                </a:moveTo>
                <a:cubicBezTo>
                  <a:pt x="32" y="64"/>
                  <a:pt x="32" y="80"/>
                  <a:pt x="32" y="95"/>
                </a:cubicBezTo>
                <a:cubicBezTo>
                  <a:pt x="32" y="97"/>
                  <a:pt x="30" y="99"/>
                  <a:pt x="29" y="99"/>
                </a:cubicBezTo>
                <a:cubicBezTo>
                  <a:pt x="13" y="99"/>
                  <a:pt x="13" y="99"/>
                  <a:pt x="13" y="99"/>
                </a:cubicBezTo>
                <a:cubicBezTo>
                  <a:pt x="11" y="98"/>
                  <a:pt x="10" y="96"/>
                  <a:pt x="10" y="95"/>
                </a:cubicBezTo>
                <a:cubicBezTo>
                  <a:pt x="10" y="80"/>
                  <a:pt x="10" y="65"/>
                  <a:pt x="10" y="49"/>
                </a:cubicBezTo>
                <a:cubicBezTo>
                  <a:pt x="10" y="47"/>
                  <a:pt x="11" y="46"/>
                  <a:pt x="13" y="46"/>
                </a:cubicBezTo>
                <a:cubicBezTo>
                  <a:pt x="18" y="46"/>
                  <a:pt x="23" y="46"/>
                  <a:pt x="29" y="46"/>
                </a:cubicBezTo>
                <a:cubicBezTo>
                  <a:pt x="31" y="46"/>
                  <a:pt x="32" y="47"/>
                  <a:pt x="32" y="49"/>
                </a:cubicBezTo>
                <a:close/>
                <a:moveTo>
                  <a:pt x="74" y="45"/>
                </a:moveTo>
                <a:cubicBezTo>
                  <a:pt x="74" y="88"/>
                  <a:pt x="74" y="88"/>
                  <a:pt x="74" y="88"/>
                </a:cubicBezTo>
                <a:cubicBezTo>
                  <a:pt x="82" y="74"/>
                  <a:pt x="89" y="60"/>
                  <a:pt x="93" y="45"/>
                </a:cubicBezTo>
                <a:cubicBezTo>
                  <a:pt x="93" y="43"/>
                  <a:pt x="95" y="42"/>
                  <a:pt x="97" y="42"/>
                </a:cubicBezTo>
                <a:cubicBezTo>
                  <a:pt x="102" y="44"/>
                  <a:pt x="107" y="44"/>
                  <a:pt x="111" y="45"/>
                </a:cubicBezTo>
                <a:cubicBezTo>
                  <a:pt x="113" y="46"/>
                  <a:pt x="115" y="47"/>
                  <a:pt x="114" y="50"/>
                </a:cubicBezTo>
                <a:cubicBezTo>
                  <a:pt x="114" y="50"/>
                  <a:pt x="114" y="51"/>
                  <a:pt x="114" y="52"/>
                </a:cubicBezTo>
                <a:cubicBezTo>
                  <a:pt x="127" y="52"/>
                  <a:pt x="141" y="52"/>
                  <a:pt x="155" y="52"/>
                </a:cubicBezTo>
                <a:cubicBezTo>
                  <a:pt x="157" y="52"/>
                  <a:pt x="159" y="53"/>
                  <a:pt x="159" y="56"/>
                </a:cubicBezTo>
                <a:cubicBezTo>
                  <a:pt x="159" y="61"/>
                  <a:pt x="159" y="65"/>
                  <a:pt x="159" y="70"/>
                </a:cubicBezTo>
                <a:cubicBezTo>
                  <a:pt x="158" y="73"/>
                  <a:pt x="157" y="74"/>
                  <a:pt x="155" y="74"/>
                </a:cubicBezTo>
                <a:cubicBezTo>
                  <a:pt x="133" y="74"/>
                  <a:pt x="133" y="74"/>
                  <a:pt x="133" y="74"/>
                </a:cubicBezTo>
                <a:cubicBezTo>
                  <a:pt x="137" y="77"/>
                  <a:pt x="142" y="81"/>
                  <a:pt x="150" y="89"/>
                </a:cubicBezTo>
                <a:cubicBezTo>
                  <a:pt x="150" y="89"/>
                  <a:pt x="152" y="92"/>
                  <a:pt x="150" y="94"/>
                </a:cubicBezTo>
                <a:cubicBezTo>
                  <a:pt x="147" y="97"/>
                  <a:pt x="143" y="101"/>
                  <a:pt x="140" y="105"/>
                </a:cubicBezTo>
                <a:cubicBezTo>
                  <a:pt x="139" y="106"/>
                  <a:pt x="137" y="106"/>
                  <a:pt x="135" y="105"/>
                </a:cubicBezTo>
                <a:cubicBezTo>
                  <a:pt x="127" y="97"/>
                  <a:pt x="122" y="91"/>
                  <a:pt x="114" y="85"/>
                </a:cubicBezTo>
                <a:cubicBezTo>
                  <a:pt x="112" y="84"/>
                  <a:pt x="113" y="81"/>
                  <a:pt x="114" y="80"/>
                </a:cubicBezTo>
                <a:cubicBezTo>
                  <a:pt x="116" y="78"/>
                  <a:pt x="118" y="76"/>
                  <a:pt x="120" y="74"/>
                </a:cubicBezTo>
                <a:cubicBezTo>
                  <a:pt x="106" y="74"/>
                  <a:pt x="106" y="74"/>
                  <a:pt x="106" y="74"/>
                </a:cubicBezTo>
                <a:cubicBezTo>
                  <a:pt x="102" y="84"/>
                  <a:pt x="97" y="93"/>
                  <a:pt x="92" y="102"/>
                </a:cubicBezTo>
                <a:cubicBezTo>
                  <a:pt x="91" y="103"/>
                  <a:pt x="88" y="104"/>
                  <a:pt x="87" y="102"/>
                </a:cubicBezTo>
                <a:cubicBezTo>
                  <a:pt x="74" y="94"/>
                  <a:pt x="74" y="94"/>
                  <a:pt x="74" y="94"/>
                </a:cubicBezTo>
                <a:cubicBezTo>
                  <a:pt x="74" y="96"/>
                  <a:pt x="74" y="97"/>
                  <a:pt x="74" y="99"/>
                </a:cubicBezTo>
                <a:cubicBezTo>
                  <a:pt x="74" y="101"/>
                  <a:pt x="72" y="102"/>
                  <a:pt x="70" y="102"/>
                </a:cubicBezTo>
                <a:cubicBezTo>
                  <a:pt x="56" y="102"/>
                  <a:pt x="56" y="102"/>
                  <a:pt x="56" y="102"/>
                </a:cubicBezTo>
                <a:cubicBezTo>
                  <a:pt x="53" y="102"/>
                  <a:pt x="52" y="100"/>
                  <a:pt x="52" y="99"/>
                </a:cubicBezTo>
                <a:cubicBezTo>
                  <a:pt x="52" y="81"/>
                  <a:pt x="52" y="63"/>
                  <a:pt x="52" y="45"/>
                </a:cubicBezTo>
                <a:cubicBezTo>
                  <a:pt x="52" y="43"/>
                  <a:pt x="53" y="42"/>
                  <a:pt x="56" y="42"/>
                </a:cubicBezTo>
                <a:cubicBezTo>
                  <a:pt x="61" y="42"/>
                  <a:pt x="66" y="42"/>
                  <a:pt x="71" y="42"/>
                </a:cubicBezTo>
                <a:cubicBezTo>
                  <a:pt x="73" y="42"/>
                  <a:pt x="74" y="43"/>
                  <a:pt x="74" y="45"/>
                </a:cubicBezTo>
                <a:close/>
                <a:moveTo>
                  <a:pt x="3" y="148"/>
                </a:moveTo>
                <a:cubicBezTo>
                  <a:pt x="10" y="148"/>
                  <a:pt x="10" y="148"/>
                  <a:pt x="10" y="148"/>
                </a:cubicBezTo>
                <a:cubicBezTo>
                  <a:pt x="10" y="135"/>
                  <a:pt x="10" y="123"/>
                  <a:pt x="10" y="111"/>
                </a:cubicBezTo>
                <a:cubicBezTo>
                  <a:pt x="10" y="109"/>
                  <a:pt x="11" y="107"/>
                  <a:pt x="13" y="107"/>
                </a:cubicBezTo>
                <a:cubicBezTo>
                  <a:pt x="32" y="107"/>
                  <a:pt x="32" y="107"/>
                  <a:pt x="32" y="107"/>
                </a:cubicBezTo>
                <a:cubicBezTo>
                  <a:pt x="93" y="107"/>
                  <a:pt x="93" y="107"/>
                  <a:pt x="93" y="107"/>
                </a:cubicBezTo>
                <a:cubicBezTo>
                  <a:pt x="115" y="107"/>
                  <a:pt x="115" y="107"/>
                  <a:pt x="115" y="107"/>
                </a:cubicBezTo>
                <a:cubicBezTo>
                  <a:pt x="136" y="107"/>
                  <a:pt x="136" y="107"/>
                  <a:pt x="136" y="107"/>
                </a:cubicBezTo>
                <a:cubicBezTo>
                  <a:pt x="153" y="107"/>
                  <a:pt x="153" y="107"/>
                  <a:pt x="153" y="107"/>
                </a:cubicBezTo>
                <a:cubicBezTo>
                  <a:pt x="154" y="107"/>
                  <a:pt x="154" y="107"/>
                  <a:pt x="155" y="107"/>
                </a:cubicBezTo>
                <a:cubicBezTo>
                  <a:pt x="157" y="107"/>
                  <a:pt x="158" y="109"/>
                  <a:pt x="158" y="110"/>
                </a:cubicBezTo>
                <a:cubicBezTo>
                  <a:pt x="158" y="148"/>
                  <a:pt x="158" y="148"/>
                  <a:pt x="158" y="148"/>
                </a:cubicBezTo>
                <a:cubicBezTo>
                  <a:pt x="161" y="148"/>
                  <a:pt x="163" y="148"/>
                  <a:pt x="166" y="148"/>
                </a:cubicBezTo>
                <a:cubicBezTo>
                  <a:pt x="168" y="148"/>
                  <a:pt x="170" y="149"/>
                  <a:pt x="170" y="151"/>
                </a:cubicBezTo>
                <a:cubicBezTo>
                  <a:pt x="170" y="156"/>
                  <a:pt x="170" y="161"/>
                  <a:pt x="170" y="167"/>
                </a:cubicBezTo>
                <a:cubicBezTo>
                  <a:pt x="170" y="169"/>
                  <a:pt x="168" y="170"/>
                  <a:pt x="166" y="170"/>
                </a:cubicBezTo>
                <a:cubicBezTo>
                  <a:pt x="3" y="170"/>
                  <a:pt x="3" y="170"/>
                  <a:pt x="3" y="170"/>
                </a:cubicBezTo>
                <a:cubicBezTo>
                  <a:pt x="1" y="170"/>
                  <a:pt x="0" y="168"/>
                  <a:pt x="0" y="167"/>
                </a:cubicBezTo>
                <a:cubicBezTo>
                  <a:pt x="0" y="162"/>
                  <a:pt x="0" y="156"/>
                  <a:pt x="0" y="151"/>
                </a:cubicBezTo>
                <a:cubicBezTo>
                  <a:pt x="0" y="150"/>
                  <a:pt x="1" y="148"/>
                  <a:pt x="3" y="148"/>
                </a:cubicBezTo>
                <a:close/>
                <a:moveTo>
                  <a:pt x="36" y="148"/>
                </a:moveTo>
                <a:cubicBezTo>
                  <a:pt x="48" y="148"/>
                  <a:pt x="48" y="148"/>
                  <a:pt x="48" y="148"/>
                </a:cubicBezTo>
                <a:cubicBezTo>
                  <a:pt x="50" y="148"/>
                  <a:pt x="52" y="146"/>
                  <a:pt x="52" y="145"/>
                </a:cubicBezTo>
                <a:cubicBezTo>
                  <a:pt x="52" y="141"/>
                  <a:pt x="52" y="137"/>
                  <a:pt x="52" y="133"/>
                </a:cubicBezTo>
                <a:cubicBezTo>
                  <a:pt x="52" y="131"/>
                  <a:pt x="50" y="129"/>
                  <a:pt x="48" y="129"/>
                </a:cubicBezTo>
                <a:cubicBezTo>
                  <a:pt x="44" y="129"/>
                  <a:pt x="40" y="129"/>
                  <a:pt x="36" y="129"/>
                </a:cubicBezTo>
                <a:cubicBezTo>
                  <a:pt x="34" y="129"/>
                  <a:pt x="32" y="131"/>
                  <a:pt x="32" y="133"/>
                </a:cubicBezTo>
                <a:cubicBezTo>
                  <a:pt x="32" y="137"/>
                  <a:pt x="32" y="140"/>
                  <a:pt x="32" y="144"/>
                </a:cubicBezTo>
                <a:cubicBezTo>
                  <a:pt x="32" y="146"/>
                  <a:pt x="34" y="148"/>
                  <a:pt x="36" y="148"/>
                </a:cubicBezTo>
                <a:close/>
                <a:moveTo>
                  <a:pt x="77" y="148"/>
                </a:moveTo>
                <a:cubicBezTo>
                  <a:pt x="90" y="148"/>
                  <a:pt x="90" y="148"/>
                  <a:pt x="90" y="148"/>
                </a:cubicBezTo>
                <a:cubicBezTo>
                  <a:pt x="92" y="148"/>
                  <a:pt x="93" y="146"/>
                  <a:pt x="93" y="145"/>
                </a:cubicBezTo>
                <a:cubicBezTo>
                  <a:pt x="93" y="141"/>
                  <a:pt x="93" y="137"/>
                  <a:pt x="93" y="133"/>
                </a:cubicBezTo>
                <a:cubicBezTo>
                  <a:pt x="93" y="131"/>
                  <a:pt x="92" y="129"/>
                  <a:pt x="90" y="129"/>
                </a:cubicBezTo>
                <a:cubicBezTo>
                  <a:pt x="86" y="129"/>
                  <a:pt x="81" y="129"/>
                  <a:pt x="77" y="129"/>
                </a:cubicBezTo>
                <a:cubicBezTo>
                  <a:pt x="75" y="129"/>
                  <a:pt x="74" y="131"/>
                  <a:pt x="74" y="133"/>
                </a:cubicBezTo>
                <a:cubicBezTo>
                  <a:pt x="74" y="137"/>
                  <a:pt x="74" y="141"/>
                  <a:pt x="74" y="144"/>
                </a:cubicBezTo>
                <a:cubicBezTo>
                  <a:pt x="74" y="146"/>
                  <a:pt x="75" y="148"/>
                  <a:pt x="77" y="148"/>
                </a:cubicBezTo>
                <a:close/>
                <a:moveTo>
                  <a:pt x="119" y="148"/>
                </a:moveTo>
                <a:cubicBezTo>
                  <a:pt x="123" y="148"/>
                  <a:pt x="128" y="148"/>
                  <a:pt x="133" y="148"/>
                </a:cubicBezTo>
                <a:cubicBezTo>
                  <a:pt x="135" y="148"/>
                  <a:pt x="136" y="146"/>
                  <a:pt x="136" y="144"/>
                </a:cubicBezTo>
                <a:cubicBezTo>
                  <a:pt x="136" y="140"/>
                  <a:pt x="136" y="137"/>
                  <a:pt x="136" y="133"/>
                </a:cubicBezTo>
                <a:cubicBezTo>
                  <a:pt x="136" y="131"/>
                  <a:pt x="135" y="129"/>
                  <a:pt x="132" y="129"/>
                </a:cubicBezTo>
                <a:cubicBezTo>
                  <a:pt x="128" y="129"/>
                  <a:pt x="123" y="129"/>
                  <a:pt x="119" y="129"/>
                </a:cubicBezTo>
                <a:cubicBezTo>
                  <a:pt x="117" y="129"/>
                  <a:pt x="116" y="131"/>
                  <a:pt x="115" y="132"/>
                </a:cubicBezTo>
                <a:cubicBezTo>
                  <a:pt x="115" y="136"/>
                  <a:pt x="115" y="140"/>
                  <a:pt x="115" y="145"/>
                </a:cubicBezTo>
                <a:cubicBezTo>
                  <a:pt x="116" y="146"/>
                  <a:pt x="117" y="148"/>
                  <a:pt x="119"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 name="Freeform 9">
            <a:hlinkClick r:id="rId3"/>
          </p:cNvPr>
          <p:cNvSpPr>
            <a:spLocks/>
          </p:cNvSpPr>
          <p:nvPr/>
        </p:nvSpPr>
        <p:spPr bwMode="auto">
          <a:xfrm>
            <a:off x="10672540" y="6110349"/>
            <a:ext cx="318960" cy="440470"/>
          </a:xfrm>
          <a:custGeom>
            <a:avLst/>
            <a:gdLst>
              <a:gd name="T0" fmla="*/ 0 w 228"/>
              <a:gd name="T1" fmla="*/ 306 h 316"/>
              <a:gd name="T2" fmla="*/ 10 w 228"/>
              <a:gd name="T3" fmla="*/ 315 h 316"/>
              <a:gd name="T4" fmla="*/ 123 w 228"/>
              <a:gd name="T5" fmla="*/ 315 h 316"/>
              <a:gd name="T6" fmla="*/ 154 w 228"/>
              <a:gd name="T7" fmla="*/ 312 h 316"/>
              <a:gd name="T8" fmla="*/ 221 w 228"/>
              <a:gd name="T9" fmla="*/ 204 h 316"/>
              <a:gd name="T10" fmla="*/ 132 w 228"/>
              <a:gd name="T11" fmla="*/ 116 h 316"/>
              <a:gd name="T12" fmla="*/ 39 w 228"/>
              <a:gd name="T13" fmla="*/ 117 h 316"/>
              <a:gd name="T14" fmla="*/ 39 w 228"/>
              <a:gd name="T15" fmla="*/ 44 h 316"/>
              <a:gd name="T16" fmla="*/ 48 w 228"/>
              <a:gd name="T17" fmla="*/ 36 h 316"/>
              <a:gd name="T18" fmla="*/ 91 w 228"/>
              <a:gd name="T19" fmla="*/ 36 h 316"/>
              <a:gd name="T20" fmla="*/ 146 w 228"/>
              <a:gd name="T21" fmla="*/ 98 h 316"/>
              <a:gd name="T22" fmla="*/ 147 w 228"/>
              <a:gd name="T23" fmla="*/ 108 h 316"/>
              <a:gd name="T24" fmla="*/ 169 w 228"/>
              <a:gd name="T25" fmla="*/ 116 h 316"/>
              <a:gd name="T26" fmla="*/ 180 w 228"/>
              <a:gd name="T27" fmla="*/ 108 h 316"/>
              <a:gd name="T28" fmla="*/ 126 w 228"/>
              <a:gd name="T29" fmla="*/ 3 h 316"/>
              <a:gd name="T30" fmla="*/ 96 w 228"/>
              <a:gd name="T31" fmla="*/ 0 h 316"/>
              <a:gd name="T32" fmla="*/ 8 w 228"/>
              <a:gd name="T33" fmla="*/ 0 h 316"/>
              <a:gd name="T34" fmla="*/ 0 w 228"/>
              <a:gd name="T35" fmla="*/ 9 h 316"/>
              <a:gd name="T36" fmla="*/ 0 w 228"/>
              <a:gd name="T37" fmla="*/ 144 h 316"/>
              <a:gd name="T38" fmla="*/ 8 w 228"/>
              <a:gd name="T39" fmla="*/ 152 h 316"/>
              <a:gd name="T40" fmla="*/ 128 w 228"/>
              <a:gd name="T41" fmla="*/ 152 h 316"/>
              <a:gd name="T42" fmla="*/ 185 w 228"/>
              <a:gd name="T43" fmla="*/ 200 h 316"/>
              <a:gd name="T44" fmla="*/ 121 w 228"/>
              <a:gd name="T45" fmla="*/ 280 h 316"/>
              <a:gd name="T46" fmla="*/ 39 w 228"/>
              <a:gd name="T47" fmla="*/ 280 h 316"/>
              <a:gd name="T48" fmla="*/ 39 w 228"/>
              <a:gd name="T49" fmla="*/ 168 h 316"/>
              <a:gd name="T50" fmla="*/ 31 w 228"/>
              <a:gd name="T51" fmla="*/ 159 h 316"/>
              <a:gd name="T52" fmla="*/ 8 w 228"/>
              <a:gd name="T53" fmla="*/ 159 h 316"/>
              <a:gd name="T54" fmla="*/ 0 w 228"/>
              <a:gd name="T55" fmla="*/ 168 h 316"/>
              <a:gd name="T56" fmla="*/ 0 w 228"/>
              <a:gd name="T57" fmla="*/ 3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 h="316">
                <a:moveTo>
                  <a:pt x="0" y="306"/>
                </a:moveTo>
                <a:cubicBezTo>
                  <a:pt x="0" y="313"/>
                  <a:pt x="4" y="315"/>
                  <a:pt x="10" y="315"/>
                </a:cubicBezTo>
                <a:cubicBezTo>
                  <a:pt x="48" y="315"/>
                  <a:pt x="86" y="315"/>
                  <a:pt x="123" y="315"/>
                </a:cubicBezTo>
                <a:cubicBezTo>
                  <a:pt x="134" y="315"/>
                  <a:pt x="143" y="316"/>
                  <a:pt x="154" y="312"/>
                </a:cubicBezTo>
                <a:cubicBezTo>
                  <a:pt x="195" y="300"/>
                  <a:pt x="228" y="252"/>
                  <a:pt x="221" y="204"/>
                </a:cubicBezTo>
                <a:cubicBezTo>
                  <a:pt x="216" y="158"/>
                  <a:pt x="180" y="116"/>
                  <a:pt x="132" y="116"/>
                </a:cubicBezTo>
                <a:cubicBezTo>
                  <a:pt x="39" y="117"/>
                  <a:pt x="39" y="117"/>
                  <a:pt x="39" y="117"/>
                </a:cubicBezTo>
                <a:cubicBezTo>
                  <a:pt x="40" y="92"/>
                  <a:pt x="39" y="68"/>
                  <a:pt x="39" y="44"/>
                </a:cubicBezTo>
                <a:cubicBezTo>
                  <a:pt x="40" y="40"/>
                  <a:pt x="43" y="36"/>
                  <a:pt x="48" y="36"/>
                </a:cubicBezTo>
                <a:cubicBezTo>
                  <a:pt x="91" y="36"/>
                  <a:pt x="91" y="36"/>
                  <a:pt x="91" y="36"/>
                </a:cubicBezTo>
                <a:cubicBezTo>
                  <a:pt x="128" y="36"/>
                  <a:pt x="150" y="62"/>
                  <a:pt x="146" y="98"/>
                </a:cubicBezTo>
                <a:cubicBezTo>
                  <a:pt x="145" y="102"/>
                  <a:pt x="143" y="106"/>
                  <a:pt x="147" y="108"/>
                </a:cubicBezTo>
                <a:cubicBezTo>
                  <a:pt x="150" y="109"/>
                  <a:pt x="166" y="115"/>
                  <a:pt x="169" y="116"/>
                </a:cubicBezTo>
                <a:cubicBezTo>
                  <a:pt x="175" y="119"/>
                  <a:pt x="178" y="117"/>
                  <a:pt x="180" y="108"/>
                </a:cubicBezTo>
                <a:cubicBezTo>
                  <a:pt x="193" y="66"/>
                  <a:pt x="169" y="17"/>
                  <a:pt x="126" y="3"/>
                </a:cubicBezTo>
                <a:cubicBezTo>
                  <a:pt x="114" y="0"/>
                  <a:pt x="107" y="0"/>
                  <a:pt x="96" y="0"/>
                </a:cubicBezTo>
                <a:cubicBezTo>
                  <a:pt x="67" y="0"/>
                  <a:pt x="42" y="0"/>
                  <a:pt x="8" y="0"/>
                </a:cubicBezTo>
                <a:cubicBezTo>
                  <a:pt x="4" y="0"/>
                  <a:pt x="0" y="4"/>
                  <a:pt x="0" y="9"/>
                </a:cubicBezTo>
                <a:cubicBezTo>
                  <a:pt x="0" y="54"/>
                  <a:pt x="0" y="99"/>
                  <a:pt x="0" y="144"/>
                </a:cubicBezTo>
                <a:cubicBezTo>
                  <a:pt x="0" y="146"/>
                  <a:pt x="2" y="151"/>
                  <a:pt x="8" y="152"/>
                </a:cubicBezTo>
                <a:cubicBezTo>
                  <a:pt x="48" y="152"/>
                  <a:pt x="89" y="152"/>
                  <a:pt x="128" y="152"/>
                </a:cubicBezTo>
                <a:cubicBezTo>
                  <a:pt x="157" y="152"/>
                  <a:pt x="178" y="172"/>
                  <a:pt x="185" y="200"/>
                </a:cubicBezTo>
                <a:cubicBezTo>
                  <a:pt x="195" y="244"/>
                  <a:pt x="164" y="280"/>
                  <a:pt x="121" y="280"/>
                </a:cubicBezTo>
                <a:cubicBezTo>
                  <a:pt x="94" y="281"/>
                  <a:pt x="66" y="280"/>
                  <a:pt x="39" y="280"/>
                </a:cubicBezTo>
                <a:cubicBezTo>
                  <a:pt x="39" y="246"/>
                  <a:pt x="39" y="201"/>
                  <a:pt x="39" y="168"/>
                </a:cubicBezTo>
                <a:cubicBezTo>
                  <a:pt x="39" y="162"/>
                  <a:pt x="35" y="159"/>
                  <a:pt x="31" y="159"/>
                </a:cubicBezTo>
                <a:cubicBezTo>
                  <a:pt x="8" y="159"/>
                  <a:pt x="8" y="159"/>
                  <a:pt x="8" y="159"/>
                </a:cubicBezTo>
                <a:cubicBezTo>
                  <a:pt x="4" y="159"/>
                  <a:pt x="0" y="163"/>
                  <a:pt x="0" y="168"/>
                </a:cubicBezTo>
                <a:cubicBezTo>
                  <a:pt x="0" y="210"/>
                  <a:pt x="0" y="264"/>
                  <a:pt x="0" y="3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Tree>
    <p:extLst>
      <p:ext uri="{BB962C8B-B14F-4D97-AF65-F5344CB8AC3E}">
        <p14:creationId xmlns:p14="http://schemas.microsoft.com/office/powerpoint/2010/main" val="4262333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105000" y="105000"/>
                                    </p:animScale>
                                  </p:childTnLst>
                                </p:cTn>
                              </p:par>
                              <p:par>
                                <p:cTn id="7" presetID="10" presetClass="entr" presetSubtype="0" fill="hold" grpId="0" nodeType="withEffect">
                                  <p:stCondLst>
                                    <p:cond delay="10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grpId="0" nodeType="with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330700"/>
          </a:xfrm>
          <a:prstGeom prst="rect">
            <a:avLst/>
          </a:prstGeom>
        </p:spPr>
      </p:pic>
      <p:sp>
        <p:nvSpPr>
          <p:cNvPr id="3" name="文本框 2"/>
          <p:cNvSpPr txBox="1"/>
          <p:nvPr/>
        </p:nvSpPr>
        <p:spPr>
          <a:xfrm>
            <a:off x="603250" y="461804"/>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项目简介</a:t>
            </a:r>
          </a:p>
        </p:txBody>
      </p:sp>
      <p:sp>
        <p:nvSpPr>
          <p:cNvPr id="4" name="文本框 3"/>
          <p:cNvSpPr txBox="1"/>
          <p:nvPr/>
        </p:nvSpPr>
        <p:spPr>
          <a:xfrm>
            <a:off x="603250" y="1037411"/>
            <a:ext cx="2104294" cy="400110"/>
          </a:xfrm>
          <a:prstGeom prst="rect">
            <a:avLst/>
          </a:prstGeom>
          <a:noFill/>
        </p:spPr>
        <p:txBody>
          <a:bodyPr wrap="none" rtlCol="0">
            <a:spAutoFit/>
          </a:bodyPr>
          <a:lstStyle/>
          <a:p>
            <a:r>
              <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Company Profile</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5" name="直接连接符 4"/>
          <p:cNvCxnSpPr/>
          <p:nvPr/>
        </p:nvCxnSpPr>
        <p:spPr>
          <a:xfrm>
            <a:off x="710406" y="1006455"/>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t="35943"/>
          <a:stretch/>
        </p:blipFill>
        <p:spPr>
          <a:xfrm>
            <a:off x="1878013" y="4149940"/>
            <a:ext cx="8362950" cy="1750542"/>
          </a:xfrm>
          <a:prstGeom prst="rect">
            <a:avLst/>
          </a:prstGeom>
        </p:spPr>
      </p:pic>
      <p:pic>
        <p:nvPicPr>
          <p:cNvPr id="60" name="图片 59"/>
          <p:cNvPicPr>
            <a:picLocks noChangeAspect="1"/>
          </p:cNvPicPr>
          <p:nvPr/>
        </p:nvPicPr>
        <p:blipFill rotWithShape="1">
          <a:blip r:embed="rId3">
            <a:extLst>
              <a:ext uri="{28A0092B-C50C-407E-A947-70E740481C1C}">
                <a14:useLocalDpi xmlns:a14="http://schemas.microsoft.com/office/drawing/2010/main" val="0"/>
              </a:ext>
            </a:extLst>
          </a:blip>
          <a:srcRect l="4290" t="4282" r="86826" b="68880"/>
          <a:stretch/>
        </p:blipFill>
        <p:spPr>
          <a:xfrm>
            <a:off x="7374150" y="4451545"/>
            <a:ext cx="742950" cy="733425"/>
          </a:xfrm>
          <a:prstGeom prst="rect">
            <a:avLst/>
          </a:prstGeom>
        </p:spPr>
      </p:pic>
      <p:sp>
        <p:nvSpPr>
          <p:cNvPr id="61" name="矩形 60"/>
          <p:cNvSpPr/>
          <p:nvPr/>
        </p:nvSpPr>
        <p:spPr>
          <a:xfrm>
            <a:off x="1413728" y="2165350"/>
            <a:ext cx="9057005" cy="1491049"/>
          </a:xfrm>
          <a:prstGeom prst="rect">
            <a:avLst/>
          </a:prstGeom>
        </p:spPr>
        <p:txBody>
          <a:bodyPr wrap="square">
            <a:spAutoFit/>
          </a:bodyPr>
          <a:lstStyle/>
          <a:p>
            <a:pPr>
              <a:lnSpc>
                <a:spcPct val="150000"/>
              </a:lnSpc>
              <a:spcAft>
                <a:spcPts val="1200"/>
              </a:spcAft>
            </a:pPr>
            <a:r>
              <a:rPr lang="zh-CN" altLang="zh-CN" sz="3200" dirty="0">
                <a:solidFill>
                  <a:srgbClr val="006ECC"/>
                </a:solidFill>
                <a:latin typeface="微软雅黑" panose="020B0503020204020204" pitchFamily="34" charset="-122"/>
                <a:ea typeface="微软雅黑" panose="020B0503020204020204" pitchFamily="34" charset="-122"/>
              </a:rPr>
              <a:t>实现一个技术交流为主题的</a:t>
            </a:r>
            <a:r>
              <a:rPr lang="en-US" altLang="zh-CN" sz="3200" dirty="0">
                <a:solidFill>
                  <a:srgbClr val="006ECC"/>
                </a:solidFill>
                <a:latin typeface="微软雅黑" panose="020B0503020204020204" pitchFamily="34" charset="-122"/>
                <a:ea typeface="微软雅黑" panose="020B0503020204020204" pitchFamily="34" charset="-122"/>
              </a:rPr>
              <a:t>BBS</a:t>
            </a:r>
            <a:r>
              <a:rPr lang="zh-CN" altLang="zh-CN" sz="3200" dirty="0">
                <a:solidFill>
                  <a:srgbClr val="006ECC"/>
                </a:solidFill>
                <a:latin typeface="微软雅黑" panose="020B0503020204020204" pitchFamily="34" charset="-122"/>
                <a:ea typeface="微软雅黑" panose="020B0503020204020204" pitchFamily="34" charset="-122"/>
              </a:rPr>
              <a:t>论坛</a:t>
            </a:r>
            <a:r>
              <a:rPr lang="zh-CN" altLang="en-US" sz="3200" dirty="0">
                <a:solidFill>
                  <a:srgbClr val="006ECC"/>
                </a:solidFill>
                <a:latin typeface="微软雅黑" panose="020B0503020204020204" pitchFamily="34" charset="-122"/>
                <a:ea typeface="微软雅黑" panose="020B0503020204020204" pitchFamily="34" charset="-122"/>
              </a:rPr>
              <a:t>，实现用户在论坛内发帖、浏览、交流等需求。</a:t>
            </a:r>
            <a:endParaRPr lang="en-US" altLang="zh-CN" sz="3200" dirty="0">
              <a:solidFill>
                <a:schemeClr val="bg1">
                  <a:lumMod val="50000"/>
                </a:schemeClr>
              </a:solidFill>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Tree>
    <p:extLst>
      <p:ext uri="{BB962C8B-B14F-4D97-AF65-F5344CB8AC3E}">
        <p14:creationId xmlns:p14="http://schemas.microsoft.com/office/powerpoint/2010/main" val="849544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61"/>
                                        </p:tgtEl>
                                        <p:attrNameLst>
                                          <p:attrName>style.visibility</p:attrName>
                                        </p:attrNameLst>
                                      </p:cBhvr>
                                      <p:to>
                                        <p:strVal val="visible"/>
                                      </p:to>
                                    </p:set>
                                    <p:animEffect transition="in" filter="fade">
                                      <p:cBhvr>
                                        <p:cTn id="7" dur="150"/>
                                        <p:tgtEl>
                                          <p:spTgt spid="61"/>
                                        </p:tgtEl>
                                      </p:cBhvr>
                                    </p:animEffect>
                                  </p:childTnLst>
                                </p:cTn>
                              </p:par>
                              <p:par>
                                <p:cTn id="8" presetID="42"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anim calcmode="lin" valueType="num">
                                      <p:cBhvr>
                                        <p:cTn id="11" dur="500" fill="hold"/>
                                        <p:tgtEl>
                                          <p:spTgt spid="59"/>
                                        </p:tgtEl>
                                        <p:attrNameLst>
                                          <p:attrName>ppt_x</p:attrName>
                                        </p:attrNameLst>
                                      </p:cBhvr>
                                      <p:tavLst>
                                        <p:tav tm="0">
                                          <p:val>
                                            <p:strVal val="#ppt_x"/>
                                          </p:val>
                                        </p:tav>
                                        <p:tav tm="100000">
                                          <p:val>
                                            <p:strVal val="#ppt_x"/>
                                          </p:val>
                                        </p:tav>
                                      </p:tavLst>
                                    </p:anim>
                                    <p:anim calcmode="lin" valueType="num">
                                      <p:cBhvr>
                                        <p:cTn id="12" dur="500" fill="hold"/>
                                        <p:tgtEl>
                                          <p:spTgt spid="59"/>
                                        </p:tgtEl>
                                        <p:attrNameLst>
                                          <p:attrName>ppt_y</p:attrName>
                                        </p:attrNameLst>
                                      </p:cBhvr>
                                      <p:tavLst>
                                        <p:tav tm="0">
                                          <p:val>
                                            <p:strVal val="#ppt_y+.1"/>
                                          </p:val>
                                        </p:tav>
                                        <p:tav tm="100000">
                                          <p:val>
                                            <p:strVal val="#ppt_y"/>
                                          </p:val>
                                        </p:tav>
                                      </p:tavLst>
                                    </p:anim>
                                  </p:childTnLst>
                                </p:cTn>
                              </p:par>
                            </p:childTnLst>
                          </p:cTn>
                        </p:par>
                        <p:par>
                          <p:cTn id="13" fill="hold">
                            <p:stCondLst>
                              <p:cond delay="1260"/>
                            </p:stCondLst>
                            <p:childTnLst>
                              <p:par>
                                <p:cTn id="14" presetID="49" presetClass="entr" presetSubtype="0" decel="10000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 calcmode="lin" valueType="num">
                                      <p:cBhvr>
                                        <p:cTn id="18" dur="500" fill="hold"/>
                                        <p:tgtEl>
                                          <p:spTgt spid="60"/>
                                        </p:tgtEl>
                                        <p:attrNameLst>
                                          <p:attrName>style.rotation</p:attrName>
                                        </p:attrNameLst>
                                      </p:cBhvr>
                                      <p:tavLst>
                                        <p:tav tm="0">
                                          <p:val>
                                            <p:fltVal val="360"/>
                                          </p:val>
                                        </p:tav>
                                        <p:tav tm="100000">
                                          <p:val>
                                            <p:fltVal val="0"/>
                                          </p:val>
                                        </p:tav>
                                      </p:tavLst>
                                    </p:anim>
                                    <p:animEffect transition="in" filter="fade">
                                      <p:cBhvr>
                                        <p:cTn id="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6" name="文本框 5"/>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功能框架</a:t>
            </a:r>
          </a:p>
        </p:txBody>
      </p:sp>
      <p:sp>
        <p:nvSpPr>
          <p:cNvPr id="7" name="文本框 6"/>
          <p:cNvSpPr txBox="1"/>
          <p:nvPr/>
        </p:nvSpPr>
        <p:spPr>
          <a:xfrm>
            <a:off x="666750" y="1056593"/>
            <a:ext cx="2104294" cy="400110"/>
          </a:xfrm>
          <a:prstGeom prst="rect">
            <a:avLst/>
          </a:prstGeom>
          <a:noFill/>
        </p:spPr>
        <p:txBody>
          <a:bodyPr wrap="none" rtlCol="0">
            <a:spAutoFit/>
          </a:bodyPr>
          <a:lstStyle/>
          <a:p>
            <a:r>
              <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Company Profile</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17" name="文本框 16"/>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19" name="矩形 18"/>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9" name="图片 8">
            <a:extLst>
              <a:ext uri="{FF2B5EF4-FFF2-40B4-BE49-F238E27FC236}">
                <a16:creationId xmlns:a16="http://schemas.microsoft.com/office/drawing/2014/main" id="{C73759FF-8D27-40C4-91F0-3C61D619067C}"/>
              </a:ext>
            </a:extLst>
          </p:cNvPr>
          <p:cNvPicPr/>
          <p:nvPr/>
        </p:nvPicPr>
        <p:blipFill>
          <a:blip r:embed="rId2">
            <a:extLst>
              <a:ext uri="{28A0092B-C50C-407E-A947-70E740481C1C}">
                <a14:useLocalDpi xmlns:a14="http://schemas.microsoft.com/office/drawing/2010/main" val="0"/>
              </a:ext>
            </a:extLst>
          </a:blip>
          <a:stretch>
            <a:fillRect/>
          </a:stretch>
        </p:blipFill>
        <p:spPr>
          <a:xfrm>
            <a:off x="1148080" y="1381760"/>
            <a:ext cx="8920480" cy="5080000"/>
          </a:xfrm>
          <a:prstGeom prst="rect">
            <a:avLst/>
          </a:prstGeom>
        </p:spPr>
      </p:pic>
    </p:spTree>
    <p:extLst>
      <p:ext uri="{BB962C8B-B14F-4D97-AF65-F5344CB8AC3E}">
        <p14:creationId xmlns:p14="http://schemas.microsoft.com/office/powerpoint/2010/main" val="41237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应用建模</a:t>
            </a:r>
          </a:p>
        </p:txBody>
      </p:sp>
      <p:sp>
        <p:nvSpPr>
          <p:cNvPr id="7" name="文本框 6"/>
          <p:cNvSpPr txBox="1"/>
          <p:nvPr/>
        </p:nvSpPr>
        <p:spPr>
          <a:xfrm>
            <a:off x="666750" y="1056593"/>
            <a:ext cx="2492990" cy="400110"/>
          </a:xfrm>
          <a:prstGeom prst="rect">
            <a:avLst/>
          </a:prstGeom>
          <a:noFill/>
        </p:spPr>
        <p:txBody>
          <a:bodyPr wrap="none" rtlCol="0">
            <a:spAutoFit/>
          </a:bodyPr>
          <a:lstStyle/>
          <a:p>
            <a:r>
              <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需求动态、需求静态</a:t>
            </a: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17" name="文本框 16"/>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19" name="矩形 18"/>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3" name="图片 2">
            <a:extLst>
              <a:ext uri="{FF2B5EF4-FFF2-40B4-BE49-F238E27FC236}">
                <a16:creationId xmlns:a16="http://schemas.microsoft.com/office/drawing/2014/main" id="{1A91D370-6B08-46AA-BFA2-DC8F92E60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882"/>
            <a:ext cx="5805799" cy="4220481"/>
          </a:xfrm>
          <a:prstGeom prst="rect">
            <a:avLst/>
          </a:prstGeom>
        </p:spPr>
      </p:pic>
      <p:pic>
        <p:nvPicPr>
          <p:cNvPr id="5" name="图片 4">
            <a:extLst>
              <a:ext uri="{FF2B5EF4-FFF2-40B4-BE49-F238E27FC236}">
                <a16:creationId xmlns:a16="http://schemas.microsoft.com/office/drawing/2014/main" id="{E2BFF8E0-B691-4E2A-B6BF-A6E4995A829F}"/>
              </a:ext>
            </a:extLst>
          </p:cNvPr>
          <p:cNvPicPr>
            <a:picLocks noChangeAspect="1"/>
          </p:cNvPicPr>
          <p:nvPr/>
        </p:nvPicPr>
        <p:blipFill rotWithShape="1">
          <a:blip r:embed="rId3">
            <a:extLst>
              <a:ext uri="{28A0092B-C50C-407E-A947-70E740481C1C}">
                <a14:useLocalDpi xmlns:a14="http://schemas.microsoft.com/office/drawing/2010/main" val="0"/>
              </a:ext>
            </a:extLst>
          </a:blip>
          <a:srcRect l="3068" t="-1" b="958"/>
          <a:stretch/>
        </p:blipFill>
        <p:spPr>
          <a:xfrm>
            <a:off x="6004560" y="1456703"/>
            <a:ext cx="6278880" cy="4842497"/>
          </a:xfrm>
          <a:prstGeom prst="rect">
            <a:avLst/>
          </a:prstGeom>
        </p:spPr>
      </p:pic>
    </p:spTree>
    <p:extLst>
      <p:ext uri="{BB962C8B-B14F-4D97-AF65-F5344CB8AC3E}">
        <p14:creationId xmlns:p14="http://schemas.microsoft.com/office/powerpoint/2010/main" val="4434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应用建模</a:t>
            </a:r>
          </a:p>
        </p:txBody>
      </p:sp>
      <p:sp>
        <p:nvSpPr>
          <p:cNvPr id="7" name="文本框 6"/>
          <p:cNvSpPr txBox="1"/>
          <p:nvPr/>
        </p:nvSpPr>
        <p:spPr>
          <a:xfrm>
            <a:off x="666750" y="1056593"/>
            <a:ext cx="2492990" cy="400110"/>
          </a:xfrm>
          <a:prstGeom prst="rect">
            <a:avLst/>
          </a:prstGeom>
          <a:noFill/>
        </p:spPr>
        <p:txBody>
          <a:bodyPr wrap="none" rtlCol="0">
            <a:spAutoFit/>
          </a:bodyPr>
          <a:lstStyle/>
          <a:p>
            <a:r>
              <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内容动态、内容静态</a:t>
            </a: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17" name="文本框 16"/>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19" name="矩形 18"/>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5" name="图片 4">
            <a:extLst>
              <a:ext uri="{FF2B5EF4-FFF2-40B4-BE49-F238E27FC236}">
                <a16:creationId xmlns:a16="http://schemas.microsoft.com/office/drawing/2014/main" id="{3DB66D97-F792-4FC2-B19C-E33F697AB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09" y="1592238"/>
            <a:ext cx="6243753" cy="4784776"/>
          </a:xfrm>
          <a:prstGeom prst="rect">
            <a:avLst/>
          </a:prstGeom>
        </p:spPr>
      </p:pic>
      <p:pic>
        <p:nvPicPr>
          <p:cNvPr id="3" name="图片 2">
            <a:extLst>
              <a:ext uri="{FF2B5EF4-FFF2-40B4-BE49-F238E27FC236}">
                <a16:creationId xmlns:a16="http://schemas.microsoft.com/office/drawing/2014/main" id="{948002F8-C318-4A35-B5A0-C3228B61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80" y="1456703"/>
            <a:ext cx="6385522" cy="4784776"/>
          </a:xfrm>
          <a:prstGeom prst="rect">
            <a:avLst/>
          </a:prstGeom>
        </p:spPr>
      </p:pic>
    </p:spTree>
    <p:extLst>
      <p:ext uri="{BB962C8B-B14F-4D97-AF65-F5344CB8AC3E}">
        <p14:creationId xmlns:p14="http://schemas.microsoft.com/office/powerpoint/2010/main" val="4980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应用建模</a:t>
            </a:r>
          </a:p>
        </p:txBody>
      </p:sp>
      <p:sp>
        <p:nvSpPr>
          <p:cNvPr id="7" name="文本框 6"/>
          <p:cNvSpPr txBox="1"/>
          <p:nvPr/>
        </p:nvSpPr>
        <p:spPr>
          <a:xfrm>
            <a:off x="666750" y="1056593"/>
            <a:ext cx="1467068" cy="400110"/>
          </a:xfrm>
          <a:prstGeom prst="rect">
            <a:avLst/>
          </a:prstGeom>
          <a:noFill/>
        </p:spPr>
        <p:txBody>
          <a:bodyPr wrap="none" rtlCol="0">
            <a:spAutoFit/>
          </a:bodyPr>
          <a:lstStyle/>
          <a:p>
            <a:r>
              <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超文本建模</a:t>
            </a: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17" name="文本框 16"/>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19" name="矩形 18"/>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3" name="图片 2" descr="图片包含 游戏机&#10;&#10;描述已自动生成">
            <a:extLst>
              <a:ext uri="{FF2B5EF4-FFF2-40B4-BE49-F238E27FC236}">
                <a16:creationId xmlns:a16="http://schemas.microsoft.com/office/drawing/2014/main" id="{63CE08F0-32CE-6845-AC8D-2D685757123E}"/>
              </a:ext>
            </a:extLst>
          </p:cNvPr>
          <p:cNvPicPr>
            <a:picLocks noChangeAspect="1"/>
          </p:cNvPicPr>
          <p:nvPr/>
        </p:nvPicPr>
        <p:blipFill rotWithShape="1">
          <a:blip r:embed="rId2">
            <a:extLst>
              <a:ext uri="{28A0092B-C50C-407E-A947-70E740481C1C}">
                <a14:useLocalDpi xmlns:a14="http://schemas.microsoft.com/office/drawing/2010/main" val="0"/>
              </a:ext>
            </a:extLst>
          </a:blip>
          <a:srcRect r="12583" b="1028"/>
          <a:stretch/>
        </p:blipFill>
        <p:spPr>
          <a:xfrm>
            <a:off x="2791461" y="311580"/>
            <a:ext cx="6962139" cy="5705290"/>
          </a:xfrm>
          <a:prstGeom prst="rect">
            <a:avLst/>
          </a:prstGeom>
        </p:spPr>
      </p:pic>
    </p:spTree>
    <p:extLst>
      <p:ext uri="{BB962C8B-B14F-4D97-AF65-F5344CB8AC3E}">
        <p14:creationId xmlns:p14="http://schemas.microsoft.com/office/powerpoint/2010/main" val="28767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应用建模</a:t>
            </a:r>
          </a:p>
        </p:txBody>
      </p:sp>
      <p:sp>
        <p:nvSpPr>
          <p:cNvPr id="7" name="文本框 6"/>
          <p:cNvSpPr txBox="1"/>
          <p:nvPr/>
        </p:nvSpPr>
        <p:spPr>
          <a:xfrm>
            <a:off x="666750" y="1056593"/>
            <a:ext cx="3005951" cy="400110"/>
          </a:xfrm>
          <a:prstGeom prst="rect">
            <a:avLst/>
          </a:prstGeom>
          <a:noFill/>
        </p:spPr>
        <p:txBody>
          <a:bodyPr wrap="none" rtlCol="0">
            <a:spAutoFit/>
          </a:bodyPr>
          <a:lstStyle/>
          <a:p>
            <a:r>
              <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适应性动态、适应性静态</a:t>
            </a: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17" name="文本框 16"/>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19" name="矩形 18"/>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10" name="图片 9" descr="地图的截图&#10;&#10;描述已自动生成">
            <a:extLst>
              <a:ext uri="{FF2B5EF4-FFF2-40B4-BE49-F238E27FC236}">
                <a16:creationId xmlns:a16="http://schemas.microsoft.com/office/drawing/2014/main" id="{AC657414-0153-F047-8869-790B84C43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611882"/>
            <a:ext cx="6381398" cy="4318000"/>
          </a:xfrm>
          <a:prstGeom prst="rect">
            <a:avLst/>
          </a:prstGeom>
        </p:spPr>
      </p:pic>
    </p:spTree>
    <p:extLst>
      <p:ext uri="{BB962C8B-B14F-4D97-AF65-F5344CB8AC3E}">
        <p14:creationId xmlns:p14="http://schemas.microsoft.com/office/powerpoint/2010/main" val="39400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CE257B-535F-4786-BC44-86E4CCE6AD3E}"/>
              </a:ext>
            </a:extLst>
          </p:cNvPr>
          <p:cNvSpPr txBox="1"/>
          <p:nvPr/>
        </p:nvSpPr>
        <p:spPr>
          <a:xfrm>
            <a:off x="666750" y="480986"/>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应用构架</a:t>
            </a:r>
          </a:p>
        </p:txBody>
      </p:sp>
      <p:cxnSp>
        <p:nvCxnSpPr>
          <p:cNvPr id="4" name="直接连接符 3">
            <a:extLst>
              <a:ext uri="{FF2B5EF4-FFF2-40B4-BE49-F238E27FC236}">
                <a16:creationId xmlns:a16="http://schemas.microsoft.com/office/drawing/2014/main" id="{6B602BFA-9C3F-452E-B5D3-0DF7267DF4DF}"/>
              </a:ext>
            </a:extLst>
          </p:cNvPr>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0901BC7-2C89-4794-992A-2310B981E79B}"/>
              </a:ext>
            </a:extLst>
          </p:cNvPr>
          <p:cNvSpPr txBox="1"/>
          <p:nvPr/>
        </p:nvSpPr>
        <p:spPr>
          <a:xfrm>
            <a:off x="8147857" y="876690"/>
            <a:ext cx="184731" cy="369332"/>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sz="1800" dirty="0">
              <a:solidFill>
                <a:schemeClr val="tx1">
                  <a:lumMod val="85000"/>
                  <a:lumOff val="15000"/>
                </a:schemeClr>
              </a:solidFill>
            </a:endParaRPr>
          </a:p>
        </p:txBody>
      </p:sp>
      <p:sp>
        <p:nvSpPr>
          <p:cNvPr id="6" name="文本框 5">
            <a:extLst>
              <a:ext uri="{FF2B5EF4-FFF2-40B4-BE49-F238E27FC236}">
                <a16:creationId xmlns:a16="http://schemas.microsoft.com/office/drawing/2014/main" id="{BCD55B66-5A3B-458E-8614-14B19B4EA6EF}"/>
              </a:ext>
            </a:extLst>
          </p:cNvPr>
          <p:cNvSpPr txBox="1"/>
          <p:nvPr/>
        </p:nvSpPr>
        <p:spPr>
          <a:xfrm>
            <a:off x="8147856" y="1611882"/>
            <a:ext cx="184731" cy="307777"/>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solidFill>
                <a:schemeClr val="tx1">
                  <a:lumMod val="85000"/>
                  <a:lumOff val="15000"/>
                </a:schemeClr>
              </a:solidFill>
            </a:endParaRPr>
          </a:p>
        </p:txBody>
      </p:sp>
      <p:sp>
        <p:nvSpPr>
          <p:cNvPr id="7" name="矩形 6">
            <a:extLst>
              <a:ext uri="{FF2B5EF4-FFF2-40B4-BE49-F238E27FC236}">
                <a16:creationId xmlns:a16="http://schemas.microsoft.com/office/drawing/2014/main" id="{A40F86F5-0402-43A1-962D-B513BEA592AB}"/>
              </a:ext>
            </a:extLst>
          </p:cNvPr>
          <p:cNvSpPr/>
          <p:nvPr/>
        </p:nvSpPr>
        <p:spPr>
          <a:xfrm>
            <a:off x="8147856" y="4224511"/>
            <a:ext cx="3387112" cy="276999"/>
          </a:xfrm>
          <a:prstGeom prst="rect">
            <a:avLst/>
          </a:prstGeom>
        </p:spPr>
        <p:txBody>
          <a:bodyPr wrap="square">
            <a:spAutoFit/>
          </a:bodyPr>
          <a:lstStyle/>
          <a:p>
            <a:pPr indent="-285750">
              <a:buFont typeface="Arial" panose="020B0604020202020204" pitchFamily="34" charset="0"/>
              <a:buChar char="•"/>
            </a:pP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8" name="图片 7">
            <a:extLst>
              <a:ext uri="{FF2B5EF4-FFF2-40B4-BE49-F238E27FC236}">
                <a16:creationId xmlns:a16="http://schemas.microsoft.com/office/drawing/2014/main" id="{B65A190F-CAD6-46C4-966E-BA5BC0805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295" y="1061356"/>
            <a:ext cx="8123809" cy="4752381"/>
          </a:xfrm>
          <a:prstGeom prst="rect">
            <a:avLst/>
          </a:prstGeom>
        </p:spPr>
      </p:pic>
      <p:sp>
        <p:nvSpPr>
          <p:cNvPr id="9" name="文本框 8">
            <a:extLst>
              <a:ext uri="{FF2B5EF4-FFF2-40B4-BE49-F238E27FC236}">
                <a16:creationId xmlns:a16="http://schemas.microsoft.com/office/drawing/2014/main" id="{99A3708C-FA0A-4C11-BB91-F3ACE27503DB}"/>
              </a:ext>
            </a:extLst>
          </p:cNvPr>
          <p:cNvSpPr txBox="1"/>
          <p:nvPr/>
        </p:nvSpPr>
        <p:spPr>
          <a:xfrm>
            <a:off x="398335" y="4701232"/>
            <a:ext cx="2609025" cy="646331"/>
          </a:xfrm>
          <a:prstGeom prst="rect">
            <a:avLst/>
          </a:prstGeom>
          <a:noFill/>
        </p:spPr>
        <p:txBody>
          <a:bodyPr wrap="square" rtlCol="0">
            <a:spAutoFit/>
          </a:bodyPr>
          <a:lstStyle/>
          <a:p>
            <a:r>
              <a:rPr lang="zh-CN" altLang="en-US" dirty="0"/>
              <a:t>技术支持：</a:t>
            </a:r>
            <a:endParaRPr lang="en-US" altLang="zh-CN" dirty="0"/>
          </a:p>
          <a:p>
            <a:r>
              <a:rPr lang="en-US" altLang="zh-CN" dirty="0"/>
              <a:t>Servlet + JSP +MySQL</a:t>
            </a:r>
            <a:endParaRPr lang="zh-CN" altLang="en-US" dirty="0"/>
          </a:p>
        </p:txBody>
      </p:sp>
      <p:sp>
        <p:nvSpPr>
          <p:cNvPr id="10" name="文本框 9">
            <a:extLst>
              <a:ext uri="{FF2B5EF4-FFF2-40B4-BE49-F238E27FC236}">
                <a16:creationId xmlns:a16="http://schemas.microsoft.com/office/drawing/2014/main" id="{56FF6740-4090-4ACF-93F0-75FEDE65C364}"/>
              </a:ext>
            </a:extLst>
          </p:cNvPr>
          <p:cNvSpPr txBox="1"/>
          <p:nvPr/>
        </p:nvSpPr>
        <p:spPr>
          <a:xfrm>
            <a:off x="497221" y="1563465"/>
            <a:ext cx="2446464" cy="2862322"/>
          </a:xfrm>
          <a:prstGeom prst="rect">
            <a:avLst/>
          </a:prstGeom>
          <a:noFill/>
        </p:spPr>
        <p:txBody>
          <a:bodyPr wrap="square" rtlCol="0">
            <a:spAutoFit/>
          </a:bodyPr>
          <a:lstStyle/>
          <a:p>
            <a:r>
              <a:rPr lang="zh-CN" altLang="en-US" dirty="0"/>
              <a:t>表示层：</a:t>
            </a:r>
            <a:endParaRPr lang="en-US" altLang="zh-CN" dirty="0"/>
          </a:p>
          <a:p>
            <a:r>
              <a:rPr lang="zh-CN" altLang="en-US" dirty="0"/>
              <a:t>        实现与用户的交互，显示界面，包括论坛主页、个人信息等内容</a:t>
            </a:r>
            <a:endParaRPr lang="en-US" altLang="zh-CN" dirty="0"/>
          </a:p>
          <a:p>
            <a:r>
              <a:rPr lang="zh-CN" altLang="en-US" dirty="0"/>
              <a:t>业务逻辑层：</a:t>
            </a:r>
            <a:endParaRPr lang="en-US" altLang="zh-CN" dirty="0"/>
          </a:p>
          <a:p>
            <a:r>
              <a:rPr lang="en-US" altLang="zh-CN" dirty="0"/>
              <a:t>        </a:t>
            </a:r>
            <a:r>
              <a:rPr lang="zh-CN" altLang="en-US" dirty="0"/>
              <a:t>接收到上层的请求进行一些操作</a:t>
            </a:r>
            <a:endParaRPr lang="en-US" altLang="zh-CN" dirty="0"/>
          </a:p>
          <a:p>
            <a:r>
              <a:rPr lang="zh-CN" altLang="en-US" dirty="0"/>
              <a:t>数据层：</a:t>
            </a:r>
            <a:endParaRPr lang="en-US" altLang="zh-CN" dirty="0"/>
          </a:p>
          <a:p>
            <a:r>
              <a:rPr lang="zh-CN" altLang="en-US" dirty="0"/>
              <a:t>       数据的存储</a:t>
            </a:r>
            <a:endParaRPr lang="en-US" altLang="zh-CN" dirty="0"/>
          </a:p>
        </p:txBody>
      </p:sp>
    </p:spTree>
    <p:extLst>
      <p:ext uri="{BB962C8B-B14F-4D97-AF65-F5344CB8AC3E}">
        <p14:creationId xmlns:p14="http://schemas.microsoft.com/office/powerpoint/2010/main" val="1200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3969</TotalTime>
  <Words>1183</Words>
  <Application>Microsoft Office PowerPoint</Application>
  <PresentationFormat>宽屏</PresentationFormat>
  <Paragraphs>138</Paragraphs>
  <Slides>25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Adobe 楷体 Std R</vt:lpstr>
      <vt:lpstr>等线</vt:lpstr>
      <vt:lpstr>等线 Light</vt:lpstr>
      <vt:lpstr>方正兰亭细黑_GBK_M</vt:lpstr>
      <vt:lpstr>思源黑体 CN Heavy</vt:lpstr>
      <vt:lpstr>思源黑体 CN Light</vt:lpstr>
      <vt:lpstr>宋体</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应用设计</vt:lpstr>
      <vt:lpstr>二丶展示设计</vt:lpstr>
      <vt:lpstr>                       应用构建</vt:lpstr>
      <vt:lpstr>三丶用户注册界面</vt:lpstr>
      <vt:lpstr>五丶帖子内容</vt:lpstr>
      <vt:lpstr>六丶游客身份进入后界面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zhuyingkai</dc:creator>
  <cp:lastModifiedBy>涵 方</cp:lastModifiedBy>
  <cp:revision>340</cp:revision>
  <dcterms:created xsi:type="dcterms:W3CDTF">2015-11-26T12:54:06Z</dcterms:created>
  <dcterms:modified xsi:type="dcterms:W3CDTF">2020-06-09T01:27:29Z</dcterms:modified>
</cp:coreProperties>
</file>