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38" autoAdjust="0"/>
    <p:restoredTop sz="94660"/>
  </p:normalViewPr>
  <p:slideViewPr>
    <p:cSldViewPr>
      <p:cViewPr varScale="1">
        <p:scale>
          <a:sx n="72" d="100"/>
          <a:sy n="72" d="100"/>
        </p:scale>
        <p:origin x="-4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AF911-EC15-40D8-85CD-2CE31740F7B5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A9352-3D2C-487D-838B-ECC0DBBC02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7652" name="머리글 개체 틀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가메출판사</a:t>
            </a:r>
          </a:p>
        </p:txBody>
      </p:sp>
      <p:sp>
        <p:nvSpPr>
          <p:cNvPr id="27653" name="날짜 개체 틀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14CE21DD-D7F8-40AF-B4AA-897988C9EB5E}" type="datetime1">
              <a:rPr lang="ko-KR" altLang="en-US" smtClean="0"/>
              <a:pPr/>
              <a:t>2017-11-28</a:t>
            </a:fld>
            <a:endParaRPr lang="ko-KR" altLang="en-US" smtClean="0"/>
          </a:p>
        </p:txBody>
      </p:sp>
      <p:sp>
        <p:nvSpPr>
          <p:cNvPr id="27654" name="바닥글 개체 틀 5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저자</a:t>
            </a:r>
            <a:r>
              <a:rPr lang="en-US" altLang="ko-KR" smtClean="0"/>
              <a:t>:</a:t>
            </a:r>
            <a:r>
              <a:rPr lang="ko-KR" altLang="en-US" smtClean="0"/>
              <a:t>성윤정</a:t>
            </a:r>
            <a:r>
              <a:rPr lang="en-US" altLang="ko-KR" smtClean="0"/>
              <a:t>(techsung@chol.com)</a:t>
            </a:r>
            <a:endParaRPr lang="ko-KR" altLang="en-US" smtClean="0"/>
          </a:p>
        </p:txBody>
      </p:sp>
      <p:sp>
        <p:nvSpPr>
          <p:cNvPr id="27655" name="슬라이드 번호 개체 틀 6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6749001-BDF5-4DE1-8A46-1C5E377057AE}" type="slidenum">
              <a:rPr lang="ko-KR" altLang="en-US" smtClean="0"/>
              <a:pPr/>
              <a:t>1</a:t>
            </a:fld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EEC-CD28-4430-A9CA-78C9F65A156F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4282-8C1B-4DA9-9D7F-8B748792A5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EEC-CD28-4430-A9CA-78C9F65A156F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4282-8C1B-4DA9-9D7F-8B748792A5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EEC-CD28-4430-A9CA-78C9F65A156F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4282-8C1B-4DA9-9D7F-8B748792A5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EEC-CD28-4430-A9CA-78C9F65A156F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4282-8C1B-4DA9-9D7F-8B748792A5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EEC-CD28-4430-A9CA-78C9F65A156F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4282-8C1B-4DA9-9D7F-8B748792A5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EEC-CD28-4430-A9CA-78C9F65A156F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4282-8C1B-4DA9-9D7F-8B748792A5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EEC-CD28-4430-A9CA-78C9F65A156F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4282-8C1B-4DA9-9D7F-8B748792A5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EEC-CD28-4430-A9CA-78C9F65A156F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4282-8C1B-4DA9-9D7F-8B748792A5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EEC-CD28-4430-A9CA-78C9F65A156F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4282-8C1B-4DA9-9D7F-8B748792A5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EEC-CD28-4430-A9CA-78C9F65A156F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4282-8C1B-4DA9-9D7F-8B748792A5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EEC-CD28-4430-A9CA-78C9F65A156F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4282-8C1B-4DA9-9D7F-8B748792A5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3CEEC-CD28-4430-A9CA-78C9F65A156F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C4282-8C1B-4DA9-9D7F-8B748792A5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4290"/>
            <a:ext cx="8715375" cy="2143125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7</a:t>
            </a:r>
            <a:r>
              <a:rPr lang="ko-KR" altLang="en-US" sz="3600" b="1" dirty="0" smtClean="0"/>
              <a:t>장</a:t>
            </a:r>
            <a:r>
              <a:rPr lang="en-US" altLang="ko-KR" sz="3600" b="1" dirty="0" smtClean="0"/>
              <a:t>. </a:t>
            </a:r>
            <a:r>
              <a:rPr lang="ko-KR" altLang="en-US" sz="3600" b="1" dirty="0" smtClean="0"/>
              <a:t>테이블 구조를 결정하는 </a:t>
            </a:r>
            <a:r>
              <a:rPr lang="en-US" altLang="ko-KR" sz="3600" b="1" dirty="0" smtClean="0"/>
              <a:t>DDL</a:t>
            </a:r>
            <a:r>
              <a:rPr lang="ko-KR" altLang="en-US" sz="3600" b="1" dirty="0" smtClean="0"/>
              <a:t>로 테이블 생성</a:t>
            </a:r>
            <a:r>
              <a:rPr lang="en-US" altLang="ko-KR" sz="3600" b="1" dirty="0" smtClean="0"/>
              <a:t>, </a:t>
            </a:r>
            <a:r>
              <a:rPr lang="ko-KR" altLang="en-US" sz="3600" b="1" dirty="0" smtClean="0"/>
              <a:t>변경</a:t>
            </a:r>
            <a:r>
              <a:rPr lang="en-US" altLang="ko-KR" sz="3600" b="1" dirty="0" smtClean="0"/>
              <a:t>, </a:t>
            </a:r>
            <a:r>
              <a:rPr lang="ko-KR" altLang="en-US" sz="3600" b="1" dirty="0" smtClean="0"/>
              <a:t>삭제하기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3063" y="2786063"/>
            <a:ext cx="7286625" cy="278606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b="1" dirty="0" smtClean="0">
                <a:solidFill>
                  <a:schemeClr val="tx1"/>
                </a:solidFill>
              </a:rPr>
              <a:t> CREATE TABLE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로 테이블 구조 정의하는 방법을 학습한다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b="1" dirty="0" smtClean="0">
                <a:solidFill>
                  <a:schemeClr val="tx1"/>
                </a:solidFill>
              </a:rPr>
              <a:t> ALTER TABLE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로 테이블의 구조를 변경한다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b="1" dirty="0" smtClean="0">
                <a:solidFill>
                  <a:schemeClr val="tx1"/>
                </a:solidFill>
              </a:rPr>
              <a:t>DROP TABLE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문은 기존 테이블을 제거한다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>
                <a:solidFill>
                  <a:schemeClr val="tx1"/>
                </a:solidFill>
              </a:rPr>
              <a:t>테이블 명 변경하는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RENAME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문을 학습한다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>
                <a:solidFill>
                  <a:schemeClr val="tx1"/>
                </a:solidFill>
              </a:rPr>
              <a:t>테이블의 모든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로우를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제거해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TRUNCATE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문을 학습한다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</a:t>
            </a:r>
            <a:endParaRPr lang="ko-KR" altLang="en-US" sz="20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endParaRPr lang="ko-KR" altLang="en-US" sz="20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endParaRPr lang="en-US" altLang="ko-KR" sz="2000" b="1" dirty="0" smtClean="0">
              <a:solidFill>
                <a:schemeClr val="tx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4B0A0-74F3-43C7-9342-30C11FEAB1D4}" type="slidenum">
              <a:rPr/>
              <a:pPr>
                <a:defRPr/>
              </a:p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ALTER TABLE</a:t>
            </a:r>
            <a:r>
              <a:rPr lang="ko-KR" altLang="en-US" sz="4000" smtClean="0"/>
              <a:t>로 기존 칼럼 수정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742238" cy="441166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3600" dirty="0" smtClean="0"/>
              <a:t> </a:t>
            </a:r>
            <a:r>
              <a:rPr lang="ko-KR" altLang="en-US" sz="3600" dirty="0" smtClean="0"/>
              <a:t>해당 칼럼에 자료가 없는 경우</a:t>
            </a:r>
          </a:p>
          <a:p>
            <a:pPr lvl="2"/>
            <a:r>
              <a:rPr lang="ko-KR" altLang="en-US" sz="2900" dirty="0" smtClean="0"/>
              <a:t>칼럼의 </a:t>
            </a:r>
            <a:r>
              <a:rPr lang="ko-KR" altLang="en-US" sz="2900" dirty="0" smtClean="0">
                <a:solidFill>
                  <a:srgbClr val="FF0000"/>
                </a:solidFill>
              </a:rPr>
              <a:t>데이터 타입을 변경할 수 있다</a:t>
            </a:r>
            <a:r>
              <a:rPr lang="en-US" altLang="ko-KR" sz="2900" dirty="0" smtClean="0">
                <a:solidFill>
                  <a:srgbClr val="FF0000"/>
                </a:solidFill>
              </a:rPr>
              <a:t>.</a:t>
            </a:r>
            <a:endParaRPr lang="ko-KR" altLang="en-US" sz="2900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sz="2900" dirty="0" smtClean="0"/>
              <a:t>칼럼의 </a:t>
            </a:r>
            <a:r>
              <a:rPr lang="ko-KR" altLang="en-US" sz="2900" dirty="0" smtClean="0">
                <a:solidFill>
                  <a:srgbClr val="FF0000"/>
                </a:solidFill>
              </a:rPr>
              <a:t>크기를 변경할 수 있다</a:t>
            </a:r>
            <a:r>
              <a:rPr lang="en-US" altLang="ko-KR" sz="2900" dirty="0" smtClean="0">
                <a:solidFill>
                  <a:srgbClr val="FF0000"/>
                </a:solidFill>
              </a:rPr>
              <a:t>.</a:t>
            </a:r>
            <a:endParaRPr lang="ko-KR" altLang="en-US" sz="29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ko-KR" altLang="en-US" sz="800" dirty="0" smtClean="0"/>
          </a:p>
          <a:p>
            <a:r>
              <a:rPr lang="en-US" altLang="ko-KR" sz="3600" dirty="0" smtClean="0"/>
              <a:t> </a:t>
            </a:r>
            <a:r>
              <a:rPr lang="ko-KR" altLang="en-US" sz="3600" dirty="0" smtClean="0"/>
              <a:t>해당 칼럼에 자료가 있는 경우</a:t>
            </a:r>
          </a:p>
          <a:p>
            <a:pPr lvl="2"/>
            <a:r>
              <a:rPr lang="ko-KR" altLang="en-US" sz="2900" dirty="0" smtClean="0"/>
              <a:t>칼럼의 데이터 타입을 변경할 수 없다</a:t>
            </a:r>
            <a:r>
              <a:rPr lang="en-US" altLang="ko-KR" sz="2900" dirty="0" smtClean="0"/>
              <a:t>.</a:t>
            </a:r>
            <a:endParaRPr lang="ko-KR" altLang="en-US" sz="2900" dirty="0" smtClean="0"/>
          </a:p>
          <a:p>
            <a:pPr lvl="2"/>
            <a:r>
              <a:rPr lang="ko-KR" altLang="en-US" sz="2900" dirty="0" smtClean="0"/>
              <a:t>크기를 늘릴 수는 있지만 현재 가지고 있는 데이터 크기보다 </a:t>
            </a:r>
            <a:r>
              <a:rPr lang="ko-KR" altLang="en-US" sz="2900" dirty="0" smtClean="0">
                <a:solidFill>
                  <a:srgbClr val="FF0000"/>
                </a:solidFill>
              </a:rPr>
              <a:t>작은 크기로 변경할 수 없다</a:t>
            </a:r>
            <a:r>
              <a:rPr lang="en-US" altLang="ko-KR" sz="2900" dirty="0" smtClean="0">
                <a:solidFill>
                  <a:srgbClr val="FF0000"/>
                </a:solidFill>
              </a:rPr>
              <a:t>.</a:t>
            </a:r>
            <a:endParaRPr lang="ko-KR" altLang="en-US" sz="29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ko-KR" sz="3600" dirty="0" smtClean="0"/>
          </a:p>
          <a:p>
            <a:pPr>
              <a:buFont typeface="Wingdings" pitchFamily="2" charset="2"/>
              <a:buNone/>
            </a:pPr>
            <a:endParaRPr lang="en-US" altLang="ko-KR" sz="3600" dirty="0" smtClean="0"/>
          </a:p>
          <a:p>
            <a:pPr>
              <a:buFont typeface="Wingdings" pitchFamily="2" charset="2"/>
              <a:buNone/>
            </a:pPr>
            <a:r>
              <a:rPr lang="en-US" altLang="ko-KR" sz="36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z="36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3600" dirty="0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38CE4A-DE7F-46FE-BBD0-DF5FD731C3E7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ALTER TABLE</a:t>
            </a:r>
            <a:r>
              <a:rPr lang="ko-KR" altLang="en-US" sz="4000" smtClean="0"/>
              <a:t>로 기존 칼럼 수정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742238" cy="44116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3600" smtClean="0"/>
              <a:t>   DEPT01 </a:t>
            </a:r>
            <a:r>
              <a:rPr lang="ko-KR" altLang="en-US" sz="3600" smtClean="0"/>
              <a:t>테이블의 지역명을 저장하는 칼럼의 크기를 </a:t>
            </a:r>
            <a:r>
              <a:rPr lang="en-US" altLang="ko-KR" sz="3600" smtClean="0"/>
              <a:t>20</a:t>
            </a:r>
            <a:r>
              <a:rPr lang="ko-KR" altLang="en-US" sz="3600" smtClean="0"/>
              <a:t>으로 변경하라</a:t>
            </a:r>
            <a:r>
              <a:rPr lang="en-US" altLang="ko-KR" sz="3600" smtClean="0"/>
              <a:t>.</a:t>
            </a:r>
            <a:endParaRPr lang="ko-KR" altLang="en-US" sz="3600" smtClean="0"/>
          </a:p>
          <a:p>
            <a:pPr>
              <a:buFont typeface="Wingdings" pitchFamily="2" charset="2"/>
              <a:buNone/>
            </a:pPr>
            <a:endParaRPr lang="en-US" altLang="ko-KR" sz="3600" smtClean="0"/>
          </a:p>
          <a:p>
            <a:pPr>
              <a:buFont typeface="Wingdings" pitchFamily="2" charset="2"/>
              <a:buNone/>
            </a:pPr>
            <a:endParaRPr lang="en-US" altLang="ko-KR" sz="3600" smtClean="0"/>
          </a:p>
          <a:p>
            <a:pPr>
              <a:buFont typeface="Wingdings" pitchFamily="2" charset="2"/>
              <a:buNone/>
            </a:pPr>
            <a:r>
              <a:rPr lang="en-US" altLang="ko-KR" sz="36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z="36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3600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A4E218-4D22-443A-82FA-B62A9CBD71F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11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0" y="1928813"/>
            <a:ext cx="1143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chemeClr val="accent1"/>
                </a:solidFill>
              </a:rPr>
              <a:t>문제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ALTER TABLE</a:t>
            </a:r>
            <a:r>
              <a:rPr lang="ko-KR" altLang="en-US" sz="4000" smtClean="0"/>
              <a:t>로 기존 칼럼 삭제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956550" cy="441166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mtClean="0"/>
              <a:t>ALTER TABLE </a:t>
            </a:r>
            <a:r>
              <a:rPr lang="en-US" altLang="ko-KR" i="1" smtClean="0"/>
              <a:t>table_name</a:t>
            </a:r>
            <a:endParaRPr lang="en-US" altLang="ko-KR" smtClean="0"/>
          </a:p>
          <a:p>
            <a:pPr>
              <a:buFont typeface="Wingdings" pitchFamily="2" charset="2"/>
              <a:buNone/>
            </a:pPr>
            <a:r>
              <a:rPr lang="en-US" altLang="ko-KR" smtClean="0"/>
              <a:t>DROP COLUMN </a:t>
            </a:r>
            <a:r>
              <a:rPr lang="en-US" altLang="ko-KR" i="1" smtClean="0"/>
              <a:t>column_name</a:t>
            </a:r>
            <a:r>
              <a:rPr lang="en-US" altLang="ko-KR" smtClean="0"/>
              <a:t>;</a:t>
            </a:r>
          </a:p>
          <a:p>
            <a:pPr>
              <a:buFont typeface="Wingdings" pitchFamily="2" charset="2"/>
              <a:buNone/>
            </a:pPr>
            <a:endParaRPr lang="en-US" altLang="ko-KR" sz="4000" smtClean="0"/>
          </a:p>
          <a:p>
            <a:pPr>
              <a:buFont typeface="Wingdings" pitchFamily="2" charset="2"/>
              <a:buNone/>
            </a:pPr>
            <a:r>
              <a:rPr lang="ko-KR" altLang="en-US" sz="4000" smtClean="0"/>
              <a:t>직급</a:t>
            </a:r>
            <a:r>
              <a:rPr lang="en-US" altLang="ko-KR" sz="4000" smtClean="0"/>
              <a:t>(JOB) </a:t>
            </a:r>
            <a:r>
              <a:rPr lang="ko-KR" altLang="en-US" sz="4000" smtClean="0"/>
              <a:t>칼럼을 삭제</a:t>
            </a:r>
          </a:p>
          <a:p>
            <a:pPr>
              <a:buFont typeface="Wingdings" pitchFamily="2" charset="2"/>
              <a:buNone/>
            </a:pPr>
            <a:r>
              <a:rPr lang="en-US" altLang="ko-KR" smtClean="0"/>
              <a:t>ALTER TABLE EMP01</a:t>
            </a:r>
          </a:p>
          <a:p>
            <a:pPr>
              <a:buFont typeface="Wingdings" pitchFamily="2" charset="2"/>
              <a:buNone/>
            </a:pPr>
            <a:r>
              <a:rPr lang="en-US" altLang="ko-KR" smtClean="0"/>
              <a:t>DROP COLUMN JOB; </a:t>
            </a:r>
          </a:p>
          <a:p>
            <a:pPr>
              <a:buFont typeface="Wingdings" pitchFamily="2" charset="2"/>
              <a:buNone/>
            </a:pPr>
            <a:endParaRPr lang="en-US" altLang="ko-KR" smtClean="0"/>
          </a:p>
          <a:p>
            <a:pPr>
              <a:buFont typeface="Wingdings" pitchFamily="2" charset="2"/>
              <a:buNone/>
            </a:pPr>
            <a:endParaRPr lang="en-US" altLang="ko-KR" smtClean="0"/>
          </a:p>
          <a:p>
            <a:pPr>
              <a:buFont typeface="Wingdings" pitchFamily="2" charset="2"/>
              <a:buNone/>
            </a:pPr>
            <a:r>
              <a:rPr lang="en-US" altLang="ko-KR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5DBA8D-B9FE-42A8-A411-5CD8B0470F2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341" name="TextBox 6"/>
          <p:cNvSpPr txBox="1">
            <a:spLocks noChangeArrowheads="1"/>
          </p:cNvSpPr>
          <p:nvPr/>
        </p:nvSpPr>
        <p:spPr bwMode="auto">
          <a:xfrm>
            <a:off x="0" y="1785938"/>
            <a:ext cx="12144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C00000"/>
                </a:solidFill>
              </a:rPr>
              <a:t>형식</a:t>
            </a:r>
          </a:p>
        </p:txBody>
      </p:sp>
      <p:sp>
        <p:nvSpPr>
          <p:cNvPr id="14342" name="TextBox 7"/>
          <p:cNvSpPr txBox="1">
            <a:spLocks noChangeArrowheads="1"/>
          </p:cNvSpPr>
          <p:nvPr/>
        </p:nvSpPr>
        <p:spPr bwMode="auto">
          <a:xfrm>
            <a:off x="142875" y="3568700"/>
            <a:ext cx="1143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7030A0"/>
                </a:solidFill>
              </a:rPr>
              <a:t>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ALTER TABLE</a:t>
            </a:r>
            <a:r>
              <a:rPr lang="ko-KR" altLang="en-US" sz="4000" smtClean="0"/>
              <a:t>로 기존 칼럼 삭제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956550" cy="4411662"/>
          </a:xfrm>
        </p:spPr>
        <p:txBody>
          <a:bodyPr/>
          <a:lstStyle/>
          <a:p>
            <a:r>
              <a:rPr lang="en-US" altLang="ko-KR" sz="3200" smtClean="0"/>
              <a:t>DEPT01 </a:t>
            </a:r>
            <a:r>
              <a:rPr lang="ko-KR" altLang="en-US" sz="3200" smtClean="0"/>
              <a:t>테이블의 지역명을 저장하는 칼럼을 삭제하라</a:t>
            </a:r>
            <a:r>
              <a:rPr lang="en-US" altLang="ko-KR" sz="3200" smtClean="0"/>
              <a:t>.</a:t>
            </a:r>
            <a:endParaRPr lang="ko-KR" altLang="en-US" sz="3200" smtClean="0"/>
          </a:p>
          <a:p>
            <a:pPr>
              <a:buFont typeface="Wingdings" pitchFamily="2" charset="2"/>
              <a:buNone/>
            </a:pPr>
            <a:endParaRPr lang="en-US" altLang="ko-KR" smtClean="0"/>
          </a:p>
          <a:p>
            <a:pPr>
              <a:buFont typeface="Wingdings" pitchFamily="2" charset="2"/>
              <a:buNone/>
            </a:pPr>
            <a:endParaRPr lang="en-US" altLang="ko-KR" smtClean="0"/>
          </a:p>
          <a:p>
            <a:pPr>
              <a:buFont typeface="Wingdings" pitchFamily="2" charset="2"/>
              <a:buNone/>
            </a:pPr>
            <a:r>
              <a:rPr lang="en-US" altLang="ko-KR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3C1EC6-21CD-4B26-AF51-2A181A94E642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365" name="TextBox 6"/>
          <p:cNvSpPr txBox="1">
            <a:spLocks noChangeArrowheads="1"/>
          </p:cNvSpPr>
          <p:nvPr/>
        </p:nvSpPr>
        <p:spPr bwMode="auto">
          <a:xfrm>
            <a:off x="0" y="1928813"/>
            <a:ext cx="1143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chemeClr val="accent1"/>
                </a:solidFill>
              </a:rPr>
              <a:t>문제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DROP TABLE</a:t>
            </a:r>
            <a:r>
              <a:rPr lang="ko-KR" altLang="en-US" sz="4000" smtClean="0"/>
              <a:t>로 테이블 구조 삭제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742238" cy="44116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3600" smtClean="0"/>
              <a:t>DROP TABLE </a:t>
            </a:r>
            <a:r>
              <a:rPr lang="en-US" altLang="ko-KR" sz="3600" i="1" smtClean="0"/>
              <a:t>table_name</a:t>
            </a:r>
            <a:r>
              <a:rPr lang="en-US" altLang="ko-KR" sz="3600" smtClean="0"/>
              <a:t>;</a:t>
            </a:r>
          </a:p>
          <a:p>
            <a:pPr>
              <a:buFont typeface="Wingdings" pitchFamily="2" charset="2"/>
              <a:buNone/>
            </a:pPr>
            <a:endParaRPr lang="en-US" altLang="ko-KR" sz="3600" smtClean="0"/>
          </a:p>
          <a:p>
            <a:pPr>
              <a:buFont typeface="Wingdings" pitchFamily="2" charset="2"/>
              <a:buNone/>
            </a:pPr>
            <a:r>
              <a:rPr lang="en-US" altLang="ko-KR" sz="3600" smtClean="0"/>
              <a:t>EMP01 </a:t>
            </a:r>
            <a:r>
              <a:rPr lang="ko-KR" altLang="en-US" sz="3600" smtClean="0"/>
              <a:t>테이블을 삭제</a:t>
            </a:r>
          </a:p>
          <a:p>
            <a:pPr>
              <a:buFont typeface="Wingdings" pitchFamily="2" charset="2"/>
              <a:buNone/>
            </a:pPr>
            <a:r>
              <a:rPr lang="en-US" altLang="ko-KR" sz="3600" smtClean="0"/>
              <a:t>DROP TABLE EMP01;</a:t>
            </a:r>
          </a:p>
          <a:p>
            <a:pPr>
              <a:buFont typeface="Wingdings" pitchFamily="2" charset="2"/>
              <a:buNone/>
            </a:pPr>
            <a:endParaRPr lang="en-US" altLang="ko-KR" sz="3600" smtClean="0"/>
          </a:p>
          <a:p>
            <a:pPr>
              <a:buFont typeface="Wingdings" pitchFamily="2" charset="2"/>
              <a:buNone/>
            </a:pPr>
            <a:r>
              <a:rPr lang="en-US" altLang="ko-KR" sz="36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z="36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3600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D152E6-3A24-4EDE-9DD9-212903F0B907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389" name="TextBox 6"/>
          <p:cNvSpPr txBox="1">
            <a:spLocks noChangeArrowheads="1"/>
          </p:cNvSpPr>
          <p:nvPr/>
        </p:nvSpPr>
        <p:spPr bwMode="auto">
          <a:xfrm>
            <a:off x="0" y="1785938"/>
            <a:ext cx="12144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C00000"/>
                </a:solidFill>
              </a:rPr>
              <a:t>형식</a:t>
            </a:r>
          </a:p>
        </p:txBody>
      </p:sp>
      <p:sp>
        <p:nvSpPr>
          <p:cNvPr id="16390" name="TextBox 7"/>
          <p:cNvSpPr txBox="1">
            <a:spLocks noChangeArrowheads="1"/>
          </p:cNvSpPr>
          <p:nvPr/>
        </p:nvSpPr>
        <p:spPr bwMode="auto">
          <a:xfrm>
            <a:off x="0" y="3068638"/>
            <a:ext cx="1143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7030A0"/>
                </a:solidFill>
              </a:rPr>
              <a:t>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기타 </a:t>
            </a:r>
            <a:r>
              <a:rPr lang="en-US" altLang="ko-KR" sz="4000" smtClean="0"/>
              <a:t>DDL </a:t>
            </a:r>
            <a:r>
              <a:rPr lang="ko-KR" altLang="en-US" sz="4000" smtClean="0"/>
              <a:t>문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21395F-6B8A-4B6D-B812-9B6281C6FBB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214438" y="1571625"/>
          <a:ext cx="7429553" cy="2155698"/>
        </p:xfrm>
        <a:graphic>
          <a:graphicData uri="http://schemas.openxmlformats.org/drawingml/2006/table">
            <a:tbl>
              <a:tblPr/>
              <a:tblGrid>
                <a:gridCol w="2357454"/>
                <a:gridCol w="5072099"/>
              </a:tblGrid>
              <a:tr h="150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dirty="0"/>
                        <a:t>종 류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dirty="0" smtClean="0"/>
                        <a:t>설      </a:t>
                      </a:r>
                      <a:r>
                        <a:rPr lang="ko-KR" altLang="en-US" sz="2800" b="1" dirty="0"/>
                        <a:t>명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50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RENAME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/>
                        <a:t>테이블 명을 변경한다</a:t>
                      </a:r>
                      <a:r>
                        <a:rPr lang="en-US" altLang="ko-KR" sz="2800"/>
                        <a:t>. 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TRUNCATE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/>
                        <a:t>테이블의 모든 행이 삭제된다</a:t>
                      </a:r>
                      <a:r>
                        <a:rPr lang="en-US" altLang="ko-KR" sz="2800" dirty="0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42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63" y="188913"/>
            <a:ext cx="8286750" cy="1025525"/>
          </a:xfrm>
        </p:spPr>
        <p:txBody>
          <a:bodyPr/>
          <a:lstStyle/>
          <a:p>
            <a:r>
              <a:rPr lang="ko-KR" altLang="en-US" sz="4000" smtClean="0"/>
              <a:t>테이블 명을 변경하는 </a:t>
            </a:r>
            <a:r>
              <a:rPr lang="en-US" altLang="ko-KR" sz="4000" smtClean="0"/>
              <a:t>RENAME </a:t>
            </a:r>
            <a:r>
              <a:rPr lang="ko-KR" altLang="en-US" sz="4000" smtClean="0"/>
              <a:t>문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63" y="1571625"/>
            <a:ext cx="7786687" cy="464343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3200" smtClean="0"/>
              <a:t>RENAME </a:t>
            </a:r>
            <a:r>
              <a:rPr lang="en-US" altLang="ko-KR" sz="3200" i="1" smtClean="0"/>
              <a:t>old_name</a:t>
            </a:r>
            <a:r>
              <a:rPr lang="en-US" altLang="ko-KR" sz="3200" smtClean="0"/>
              <a:t> TO </a:t>
            </a:r>
            <a:r>
              <a:rPr lang="en-US" altLang="ko-KR" sz="3200" i="1" smtClean="0"/>
              <a:t>new_name</a:t>
            </a:r>
            <a:endParaRPr lang="en-US" altLang="ko-KR" sz="3200" smtClean="0"/>
          </a:p>
          <a:p>
            <a:pPr>
              <a:buFont typeface="Wingdings" pitchFamily="2" charset="2"/>
              <a:buNone/>
            </a:pPr>
            <a:endParaRPr lang="en-US" altLang="ko-KR" sz="3200" smtClean="0"/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EMP02 </a:t>
            </a:r>
            <a:r>
              <a:rPr lang="ko-KR" altLang="en-US" sz="3200" smtClean="0"/>
              <a:t>테이블의 이름을 </a:t>
            </a:r>
            <a:r>
              <a:rPr lang="en-US" altLang="ko-KR" sz="3200" smtClean="0"/>
              <a:t>EMP03</a:t>
            </a:r>
            <a:r>
              <a:rPr lang="ko-KR" altLang="en-US" sz="3200" smtClean="0"/>
              <a:t>으로 변경</a:t>
            </a:r>
            <a:endParaRPr lang="en-US" altLang="ko-KR" sz="32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CREATE TABLE EMP02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AS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* FROM EMP;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RENAME EMP02 TO EMP03;</a:t>
            </a:r>
          </a:p>
          <a:p>
            <a:pPr>
              <a:buFont typeface="Wingdings" pitchFamily="2" charset="2"/>
              <a:buNone/>
            </a:pPr>
            <a:endParaRPr lang="en-US" altLang="ko-KR" sz="3200" smtClean="0"/>
          </a:p>
          <a:p>
            <a:endParaRPr lang="en-US" altLang="ko-KR" sz="3200" smtClean="0"/>
          </a:p>
          <a:p>
            <a:endParaRPr lang="ko-KR" altLang="en-US" sz="3200" smtClean="0"/>
          </a:p>
          <a:p>
            <a:pPr marL="411163" lvl="1">
              <a:buFont typeface="Wingdings" pitchFamily="2" charset="2"/>
              <a:buNone/>
            </a:pPr>
            <a:endParaRPr lang="en-US" altLang="ko-KR" sz="32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32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32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32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98C1C7-FD7D-4C94-AB84-A9872A9F508A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18438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439" name="TextBox 11"/>
          <p:cNvSpPr txBox="1">
            <a:spLocks noChangeArrowheads="1"/>
          </p:cNvSpPr>
          <p:nvPr/>
        </p:nvSpPr>
        <p:spPr bwMode="auto">
          <a:xfrm>
            <a:off x="0" y="1643063"/>
            <a:ext cx="12144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C00000"/>
                </a:solidFill>
              </a:rPr>
              <a:t>형식</a:t>
            </a:r>
          </a:p>
        </p:txBody>
      </p:sp>
      <p:sp>
        <p:nvSpPr>
          <p:cNvPr id="18440" name="TextBox 12"/>
          <p:cNvSpPr txBox="1">
            <a:spLocks noChangeArrowheads="1"/>
          </p:cNvSpPr>
          <p:nvPr/>
        </p:nvSpPr>
        <p:spPr bwMode="auto">
          <a:xfrm>
            <a:off x="0" y="2714625"/>
            <a:ext cx="1143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7030A0"/>
                </a:solidFill>
              </a:rPr>
              <a:t>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테이블의 모든 로우를 제거해 </a:t>
            </a:r>
            <a:r>
              <a:rPr lang="en-US" altLang="ko-KR" sz="4000" smtClean="0"/>
              <a:t>TRUNCATE </a:t>
            </a:r>
            <a:r>
              <a:rPr lang="ko-KR" altLang="en-US" sz="4000" smtClean="0"/>
              <a:t>문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0" y="1643063"/>
            <a:ext cx="7500938" cy="500062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TRUCATE </a:t>
            </a:r>
            <a:r>
              <a:rPr lang="en-US" altLang="ko-KR" sz="3200" i="1" dirty="0" err="1" smtClean="0"/>
              <a:t>table_name</a:t>
            </a:r>
            <a:endParaRPr lang="en-US" altLang="ko-KR" sz="3200" dirty="0" smtClean="0"/>
          </a:p>
          <a:p>
            <a:pPr>
              <a:buFont typeface="Wingdings" pitchFamily="2" charset="2"/>
              <a:buNone/>
            </a:pPr>
            <a:endParaRPr lang="en-US" altLang="ko-KR" sz="3200" i="1" dirty="0" smtClean="0"/>
          </a:p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EMP03 </a:t>
            </a:r>
            <a:r>
              <a:rPr lang="ko-KR" altLang="en-US" sz="3200" dirty="0" smtClean="0"/>
              <a:t>테이블의 모든 </a:t>
            </a:r>
            <a:r>
              <a:rPr lang="ko-KR" altLang="en-US" sz="3200" dirty="0" err="1" smtClean="0"/>
              <a:t>로우를</a:t>
            </a:r>
            <a:r>
              <a:rPr lang="ko-KR" altLang="en-US" sz="3200" dirty="0" smtClean="0"/>
              <a:t> 제거</a:t>
            </a:r>
          </a:p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   TRUNCATE TABLE </a:t>
            </a:r>
            <a:r>
              <a:rPr lang="en-US" altLang="ko-KR" sz="3200" dirty="0" smtClean="0"/>
              <a:t>EMP03</a:t>
            </a:r>
            <a:endParaRPr lang="en-US" altLang="ko-KR" sz="3200" dirty="0" smtClean="0"/>
          </a:p>
          <a:p>
            <a:pPr lvl="1">
              <a:buFont typeface="Wingdings" pitchFamily="2" charset="2"/>
              <a:buNone/>
            </a:pPr>
            <a:r>
              <a:rPr lang="en-US" altLang="ko-KR" sz="3200" dirty="0" smtClean="0"/>
              <a:t>SELECT * FROM </a:t>
            </a:r>
            <a:r>
              <a:rPr lang="en-US" altLang="ko-KR" sz="3200" dirty="0" smtClean="0"/>
              <a:t>EMP03</a:t>
            </a:r>
            <a:endParaRPr lang="en-US" altLang="ko-KR" sz="3200" dirty="0" smtClean="0"/>
          </a:p>
          <a:p>
            <a:pPr lvl="1"/>
            <a:endParaRPr lang="ko-KR" altLang="en-US" sz="3200" dirty="0" smtClean="0"/>
          </a:p>
          <a:p>
            <a:pPr>
              <a:buFont typeface="Wingdings" pitchFamily="2" charset="2"/>
              <a:buNone/>
            </a:pPr>
            <a:endParaRPr lang="ko-KR" altLang="en-US" sz="3200" dirty="0" smtClean="0"/>
          </a:p>
          <a:p>
            <a:pPr>
              <a:buFont typeface="Wingdings" pitchFamily="2" charset="2"/>
              <a:buNone/>
            </a:pPr>
            <a:endParaRPr lang="en-US" altLang="ko-KR" sz="3200" dirty="0" smtClean="0"/>
          </a:p>
          <a:p>
            <a:pPr>
              <a:buFont typeface="Wingdings" pitchFamily="2" charset="2"/>
              <a:buNone/>
            </a:pPr>
            <a:endParaRPr lang="en-US" altLang="ko-KR" sz="3200" dirty="0" smtClean="0"/>
          </a:p>
          <a:p>
            <a:endParaRPr lang="ko-KR" altLang="en-US" sz="3200" dirty="0" smtClean="0"/>
          </a:p>
          <a:p>
            <a:pPr lvl="1">
              <a:buFont typeface="Wingdings" pitchFamily="2" charset="2"/>
              <a:buNone/>
            </a:pPr>
            <a:endParaRPr lang="en-US" altLang="ko-KR" sz="32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32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lvl="1">
              <a:buFont typeface="Wingdings" pitchFamily="2" charset="2"/>
              <a:buNone/>
            </a:pPr>
            <a:endParaRPr lang="en-US" altLang="ko-KR" sz="32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E095BF-AB38-4079-B483-69332CB40A67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19462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3" name="TextBox 11"/>
          <p:cNvSpPr txBox="1">
            <a:spLocks noChangeArrowheads="1"/>
          </p:cNvSpPr>
          <p:nvPr/>
        </p:nvSpPr>
        <p:spPr bwMode="auto">
          <a:xfrm>
            <a:off x="0" y="1714500"/>
            <a:ext cx="12144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C00000"/>
                </a:solidFill>
              </a:rPr>
              <a:t>형식</a:t>
            </a:r>
          </a:p>
        </p:txBody>
      </p:sp>
      <p:sp>
        <p:nvSpPr>
          <p:cNvPr id="19464" name="TextBox 12"/>
          <p:cNvSpPr txBox="1">
            <a:spLocks noChangeArrowheads="1"/>
          </p:cNvSpPr>
          <p:nvPr/>
        </p:nvSpPr>
        <p:spPr bwMode="auto">
          <a:xfrm>
            <a:off x="0" y="2857500"/>
            <a:ext cx="1143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7030A0"/>
                </a:solidFill>
              </a:rPr>
              <a:t>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기타 </a:t>
            </a:r>
            <a:r>
              <a:rPr lang="en-US" altLang="ko-KR" sz="4000" smtClean="0"/>
              <a:t>DDL</a:t>
            </a:r>
            <a:r>
              <a:rPr lang="ko-KR" altLang="en-US" sz="4000" smtClean="0"/>
              <a:t>문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0" y="1643063"/>
            <a:ext cx="7500938" cy="2928937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ko-KR" sz="3200" dirty="0" smtClean="0"/>
              <a:t>DEPT01 </a:t>
            </a:r>
            <a:r>
              <a:rPr lang="ko-KR" altLang="en-US" sz="3200" dirty="0" smtClean="0"/>
              <a:t>테이블의 이름을 </a:t>
            </a:r>
            <a:r>
              <a:rPr lang="en-US" altLang="ko-KR" sz="3200" dirty="0" smtClean="0"/>
              <a:t>DEPT02</a:t>
            </a:r>
            <a:r>
              <a:rPr lang="ko-KR" altLang="en-US" sz="3200" dirty="0" smtClean="0"/>
              <a:t>로 변경하라</a:t>
            </a:r>
            <a:r>
              <a:rPr lang="en-US" altLang="ko-KR" sz="3200" dirty="0" smtClean="0"/>
              <a:t>.</a:t>
            </a:r>
          </a:p>
          <a:p>
            <a:pPr>
              <a:defRPr/>
            </a:pPr>
            <a:r>
              <a:rPr lang="en-US" altLang="ko-KR" sz="3200" dirty="0" smtClean="0"/>
              <a:t>DEPT02  </a:t>
            </a:r>
            <a:r>
              <a:rPr lang="ko-KR" altLang="en-US" sz="3200" dirty="0" smtClean="0"/>
              <a:t>테이블의 구조를 삭제하라</a:t>
            </a:r>
            <a:r>
              <a:rPr lang="en-US" altLang="ko-KR" sz="3200" dirty="0" smtClean="0"/>
              <a:t>.</a:t>
            </a:r>
          </a:p>
          <a:p>
            <a:pPr>
              <a:defRPr/>
            </a:pPr>
            <a:endParaRPr lang="ko-KR" altLang="en-US" sz="3200" dirty="0" smtClean="0"/>
          </a:p>
          <a:p>
            <a:pPr>
              <a:buFont typeface="Wingdings" pitchFamily="2" charset="2"/>
              <a:buNone/>
              <a:defRPr/>
            </a:pPr>
            <a:r>
              <a:rPr lang="ko-KR" altLang="en-US" sz="32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ko-KR" altLang="en-US" sz="3200" dirty="0" smtClean="0"/>
          </a:p>
          <a:p>
            <a:pPr>
              <a:buFont typeface="Wingdings" pitchFamily="2" charset="2"/>
              <a:buNone/>
              <a:defRPr/>
            </a:pPr>
            <a:endParaRPr lang="ko-KR" altLang="en-US" sz="3200" dirty="0" smtClean="0"/>
          </a:p>
          <a:p>
            <a:pPr>
              <a:buFont typeface="Wingdings" pitchFamily="2" charset="2"/>
              <a:buNone/>
              <a:defRPr/>
            </a:pPr>
            <a:endParaRPr lang="en-US" altLang="ko-KR" sz="3200" dirty="0" smtClean="0"/>
          </a:p>
          <a:p>
            <a:pPr>
              <a:buFont typeface="Wingdings" pitchFamily="2" charset="2"/>
              <a:buNone/>
              <a:defRPr/>
            </a:pPr>
            <a:endParaRPr lang="en-US" altLang="ko-KR" sz="3200" dirty="0" smtClean="0"/>
          </a:p>
          <a:p>
            <a:pPr>
              <a:buFont typeface="Wingdings" pitchFamily="2" charset="2"/>
              <a:buNone/>
              <a:defRPr/>
            </a:pPr>
            <a:endParaRPr lang="ko-KR" altLang="en-US" sz="3200" dirty="0" smtClean="0"/>
          </a:p>
          <a:p>
            <a:pPr lvl="1">
              <a:buFont typeface="Wingdings" pitchFamily="2" charset="2"/>
              <a:buNone/>
              <a:defRPr/>
            </a:pPr>
            <a:endParaRPr lang="en-US" altLang="ko-KR" sz="32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sz="32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32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lvl="1">
              <a:buFont typeface="Wingdings" pitchFamily="2" charset="2"/>
              <a:buNone/>
              <a:defRPr/>
            </a:pPr>
            <a:endParaRPr lang="en-US" altLang="ko-KR" sz="32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E5081F-9A69-48F2-9A4D-F5F8ADE9811C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0486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487" name="TextBox 11"/>
          <p:cNvSpPr txBox="1">
            <a:spLocks noChangeArrowheads="1"/>
          </p:cNvSpPr>
          <p:nvPr/>
        </p:nvSpPr>
        <p:spPr bwMode="auto">
          <a:xfrm>
            <a:off x="0" y="1928813"/>
            <a:ext cx="1143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chemeClr val="accent1"/>
                </a:solidFill>
              </a:rPr>
              <a:t>문제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종합문제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4071938"/>
          </a:xfrm>
        </p:spPr>
        <p:txBody>
          <a:bodyPr/>
          <a:lstStyle/>
          <a:p>
            <a:r>
              <a:rPr lang="en-US" altLang="ko-KR" sz="2400" dirty="0" smtClean="0"/>
              <a:t>EMP </a:t>
            </a:r>
            <a:r>
              <a:rPr lang="ko-KR" altLang="en-US" sz="2400" dirty="0" smtClean="0"/>
              <a:t>테이블의 사원번호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직급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매니저 칼럼과 동일한 칼럼명과 유형을 갖는 테이블을 </a:t>
            </a:r>
            <a:r>
              <a:rPr lang="en-US" altLang="ko-KR" sz="2400" dirty="0" smtClean="0"/>
              <a:t>EMP01</a:t>
            </a:r>
            <a:r>
              <a:rPr lang="ko-KR" altLang="en-US" sz="2400" dirty="0" smtClean="0"/>
              <a:t>란 이름으로 생성하라</a:t>
            </a:r>
            <a:r>
              <a:rPr lang="en-US" altLang="ko-KR" sz="2400" dirty="0" smtClean="0"/>
              <a:t>. create</a:t>
            </a:r>
            <a:endParaRPr lang="ko-KR" altLang="en-US" sz="2400" dirty="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z="24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34B4FD-F3C9-42E1-9427-43AE92F3BF30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1510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51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1512" name="_x88099904" descr="EMB0000014015a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857496"/>
            <a:ext cx="4714875" cy="369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목차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956550" cy="44116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200" smtClean="0"/>
              <a:t>CREATE TABLE</a:t>
            </a:r>
            <a:r>
              <a:rPr lang="ko-KR" altLang="en-US" sz="3200" smtClean="0"/>
              <a:t>로  테이블 구조 정의 </a:t>
            </a:r>
          </a:p>
          <a:p>
            <a:pPr>
              <a:lnSpc>
                <a:spcPct val="150000"/>
              </a:lnSpc>
            </a:pPr>
            <a:r>
              <a:rPr lang="en-US" altLang="ko-KR" sz="3200" smtClean="0"/>
              <a:t>ALTER TABLE</a:t>
            </a:r>
            <a:r>
              <a:rPr lang="ko-KR" altLang="en-US" sz="3200" smtClean="0"/>
              <a:t>로  테이블 구조 변경</a:t>
            </a:r>
          </a:p>
          <a:p>
            <a:pPr>
              <a:lnSpc>
                <a:spcPct val="150000"/>
              </a:lnSpc>
            </a:pPr>
            <a:r>
              <a:rPr lang="en-US" altLang="ko-KR" sz="3200" smtClean="0"/>
              <a:t>DROP TABLE</a:t>
            </a:r>
            <a:r>
              <a:rPr lang="ko-KR" altLang="en-US" sz="3200" smtClean="0"/>
              <a:t>로  테이블 구조 삭제</a:t>
            </a:r>
          </a:p>
          <a:p>
            <a:pPr>
              <a:lnSpc>
                <a:spcPct val="150000"/>
              </a:lnSpc>
            </a:pPr>
            <a:r>
              <a:rPr lang="ko-KR" altLang="en-US" sz="3200" smtClean="0"/>
              <a:t>기타  </a:t>
            </a:r>
            <a:r>
              <a:rPr lang="en-US" altLang="ko-KR" sz="3200" smtClean="0"/>
              <a:t>DDL </a:t>
            </a:r>
            <a:r>
              <a:rPr lang="ko-KR" altLang="en-US" sz="3200" smtClean="0"/>
              <a:t>문 </a:t>
            </a:r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4E6B9-7EEA-4145-B389-68C6FC1F9A3B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종합문제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4071938"/>
          </a:xfrm>
        </p:spPr>
        <p:txBody>
          <a:bodyPr/>
          <a:lstStyle/>
          <a:p>
            <a:r>
              <a:rPr lang="ko-KR" altLang="en-US" sz="2400" dirty="0" smtClean="0"/>
              <a:t>이미 존재하는 </a:t>
            </a:r>
            <a:r>
              <a:rPr lang="en-US" altLang="ko-KR" sz="2400" dirty="0" smtClean="0"/>
              <a:t>EMP01 </a:t>
            </a:r>
            <a:r>
              <a:rPr lang="ko-KR" altLang="en-US" sz="2400" dirty="0" smtClean="0"/>
              <a:t>테이블에 </a:t>
            </a:r>
            <a:r>
              <a:rPr lang="en-US" altLang="ko-KR" sz="2400" dirty="0" smtClean="0"/>
              <a:t>EMP </a:t>
            </a:r>
            <a:r>
              <a:rPr lang="ko-KR" altLang="en-US" sz="2400" dirty="0" smtClean="0"/>
              <a:t>테이블과 동일한 구조로 입사일자 칼럼을 추가하라</a:t>
            </a:r>
            <a:r>
              <a:rPr lang="en-US" altLang="ko-KR" sz="2400" dirty="0" smtClean="0"/>
              <a:t>. alter</a:t>
            </a:r>
            <a:endParaRPr lang="en-US" altLang="ko-KR" sz="2400" dirty="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z="24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F0B2E1-5EB0-49E7-943C-06FE9927CBA4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2534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253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25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2537" name="_x87296488" descr="EMB0000014015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25" y="2714625"/>
            <a:ext cx="5715000" cy="340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종합문제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643050"/>
            <a:ext cx="7956550" cy="4071938"/>
          </a:xfrm>
        </p:spPr>
        <p:txBody>
          <a:bodyPr/>
          <a:lstStyle/>
          <a:p>
            <a:r>
              <a:rPr lang="en-US" altLang="ko-KR" sz="2400" dirty="0" smtClean="0"/>
              <a:t>EMP01 </a:t>
            </a:r>
            <a:r>
              <a:rPr lang="ko-KR" altLang="en-US" sz="2400" dirty="0" smtClean="0"/>
              <a:t>테이블의 직급 칼럼의 크기를 </a:t>
            </a:r>
            <a:r>
              <a:rPr lang="en-US" altLang="ko-KR" sz="2400" dirty="0" smtClean="0"/>
              <a:t>20</a:t>
            </a:r>
            <a:r>
              <a:rPr lang="ko-KR" altLang="en-US" sz="2400" dirty="0" smtClean="0"/>
              <a:t>으로 변경하라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alter</a:t>
            </a:r>
            <a:endParaRPr lang="en-US" altLang="ko-KR" sz="2400" dirty="0" smtClean="0"/>
          </a:p>
          <a:p>
            <a:endParaRPr lang="ko-KR" altLang="en-US" sz="2400" dirty="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z="24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A3454B-0707-4C29-A076-E14986057601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21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55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3558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55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5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56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3562" name="_x87367888" descr="EMB0000014015a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214554"/>
            <a:ext cx="61436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종합문제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956550" cy="4071938"/>
          </a:xfrm>
        </p:spPr>
        <p:txBody>
          <a:bodyPr/>
          <a:lstStyle/>
          <a:p>
            <a:r>
              <a:rPr lang="en-US" altLang="ko-KR" sz="2400" dirty="0" smtClean="0"/>
              <a:t>EMP01 </a:t>
            </a:r>
            <a:r>
              <a:rPr lang="ko-KR" altLang="en-US" sz="2400" dirty="0" smtClean="0"/>
              <a:t>테이블에서 매니저 칼럼을 삭제하라</a:t>
            </a:r>
            <a:r>
              <a:rPr lang="en-US" altLang="ko-KR" sz="2400" dirty="0" smtClean="0"/>
              <a:t>. delete</a:t>
            </a:r>
            <a:endParaRPr lang="ko-KR" altLang="en-US" sz="2400" dirty="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z="24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C0E227-E61C-47FF-8B93-4D501FB34104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5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4582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58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5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5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58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4587" name="_x88006256" descr="EMB0000014015a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2214563"/>
            <a:ext cx="6357937" cy="358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종합문제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956550" cy="4071938"/>
          </a:xfrm>
        </p:spPr>
        <p:txBody>
          <a:bodyPr/>
          <a:lstStyle/>
          <a:p>
            <a:r>
              <a:rPr lang="en-US" altLang="ko-KR" sz="2800" smtClean="0"/>
              <a:t>EMP01 </a:t>
            </a:r>
            <a:r>
              <a:rPr lang="ko-KR" altLang="en-US" sz="2800" smtClean="0"/>
              <a:t>테이블의 이름을 </a:t>
            </a:r>
            <a:r>
              <a:rPr lang="en-US" altLang="ko-KR" sz="2800" smtClean="0"/>
              <a:t>EMP02</a:t>
            </a:r>
            <a:r>
              <a:rPr lang="ko-KR" altLang="en-US" sz="2800" smtClean="0"/>
              <a:t>로 변경하라</a:t>
            </a:r>
            <a:r>
              <a:rPr lang="en-US" altLang="ko-KR" sz="2800" smtClean="0"/>
              <a:t>.</a:t>
            </a:r>
            <a:endParaRPr lang="ko-KR" altLang="en-US" sz="2800" smtClean="0"/>
          </a:p>
          <a:p>
            <a:r>
              <a:rPr lang="en-US" altLang="ko-KR" sz="2800" smtClean="0"/>
              <a:t>EMP02 </a:t>
            </a:r>
            <a:r>
              <a:rPr lang="ko-KR" altLang="en-US" sz="2800" smtClean="0"/>
              <a:t>테이블의 구조를 삭제하라</a:t>
            </a:r>
            <a:r>
              <a:rPr lang="en-US" altLang="ko-KR" sz="2800" smtClean="0"/>
              <a:t>.</a:t>
            </a:r>
            <a:endParaRPr lang="ko-KR" altLang="en-US" sz="2800" smtClean="0"/>
          </a:p>
          <a:p>
            <a:r>
              <a:rPr lang="en-US" altLang="ko-KR" sz="2800" smtClean="0"/>
              <a:t>DEPT01 </a:t>
            </a:r>
            <a:r>
              <a:rPr lang="ko-KR" altLang="en-US" sz="2800" smtClean="0"/>
              <a:t>테이블의 구조를 삭제하라</a:t>
            </a:r>
            <a:r>
              <a:rPr lang="en-US" altLang="ko-KR" sz="2800" smtClean="0"/>
              <a:t>.</a:t>
            </a:r>
            <a:endParaRPr lang="ko-KR" altLang="en-US" sz="2800" smtClean="0"/>
          </a:p>
          <a:p>
            <a:pPr marL="411163" lvl="1">
              <a:buFont typeface="Wingdings" pitchFamily="2" charset="2"/>
              <a:buNone/>
            </a:pPr>
            <a:endParaRPr lang="en-US" altLang="ko-KR" sz="28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z="28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2658D-049C-48F6-9F01-2B3EF7FD2680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6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5606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60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6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CREATE TABLE</a:t>
            </a:r>
            <a:r>
              <a:rPr lang="ko-KR" altLang="en-US" sz="4000" smtClean="0"/>
              <a:t> 테이블 구조 정의 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B0C90-9336-4440-9757-0A982DC509B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2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187450" y="1643063"/>
            <a:ext cx="79565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3600" dirty="0"/>
              <a:t>CREATE TABLE </a:t>
            </a:r>
            <a:r>
              <a:rPr lang="en-US" sz="3600" i="1" dirty="0" err="1"/>
              <a:t>table_name</a:t>
            </a:r>
            <a:endParaRPr lang="en-US" sz="3600" dirty="0"/>
          </a:p>
          <a:p>
            <a:pPr>
              <a:defRPr/>
            </a:pPr>
            <a:r>
              <a:rPr lang="en-US" sz="2400" dirty="0"/>
              <a:t>(</a:t>
            </a:r>
            <a:r>
              <a:rPr lang="en-US" sz="2400" i="1" dirty="0" err="1"/>
              <a:t>column_name</a:t>
            </a:r>
            <a:r>
              <a:rPr lang="en-US" sz="2400" i="1" dirty="0"/>
              <a:t>  </a:t>
            </a:r>
            <a:r>
              <a:rPr lang="en-US" sz="2400" i="1" dirty="0" err="1"/>
              <a:t>data_type</a:t>
            </a:r>
            <a:r>
              <a:rPr lang="en-US" sz="2400" i="1" dirty="0"/>
              <a:t> </a:t>
            </a:r>
            <a:r>
              <a:rPr lang="en-US" sz="2400" i="1" dirty="0" err="1"/>
              <a:t>expr</a:t>
            </a:r>
            <a:r>
              <a:rPr lang="en-US" sz="2400" i="1" dirty="0"/>
              <a:t>, </a:t>
            </a:r>
          </a:p>
          <a:p>
            <a:pPr>
              <a:defRPr/>
            </a:pPr>
            <a:r>
              <a:rPr lang="en-US" sz="2400" i="1" dirty="0"/>
              <a:t>  </a:t>
            </a:r>
            <a:r>
              <a:rPr lang="en-US" sz="2400" i="1" dirty="0" err="1"/>
              <a:t>column_name</a:t>
            </a:r>
            <a:r>
              <a:rPr lang="en-US" sz="2400" i="1" dirty="0"/>
              <a:t>  </a:t>
            </a:r>
            <a:r>
              <a:rPr lang="en-US" sz="2400" i="1" dirty="0" err="1"/>
              <a:t>data_type</a:t>
            </a:r>
            <a:r>
              <a:rPr lang="en-US" sz="2400" i="1" dirty="0"/>
              <a:t> </a:t>
            </a:r>
            <a:r>
              <a:rPr lang="en-US" sz="2400" i="1" dirty="0" err="1"/>
              <a:t>expr</a:t>
            </a:r>
            <a:r>
              <a:rPr lang="en-US" sz="2400" i="1" dirty="0"/>
              <a:t>,…</a:t>
            </a:r>
          </a:p>
          <a:p>
            <a:pPr>
              <a:defRPr/>
            </a:pPr>
            <a:r>
              <a:rPr lang="en-US" sz="3600" dirty="0"/>
              <a:t>  );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lang="en-US" altLang="ko-KR" sz="36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3600" kern="0" dirty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z="3600" kern="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lang="en-US" altLang="ko-KR" sz="3600" kern="0" dirty="0">
              <a:ea typeface="+mn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714375" y="3571875"/>
          <a:ext cx="8215339" cy="2612136"/>
        </p:xfrm>
        <a:graphic>
          <a:graphicData uri="http://schemas.openxmlformats.org/drawingml/2006/table">
            <a:tbl>
              <a:tblPr/>
              <a:tblGrid>
                <a:gridCol w="2000264"/>
                <a:gridCol w="6215075"/>
              </a:tblGrid>
              <a:tr h="150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1" dirty="0"/>
                        <a:t>이 </a:t>
                      </a:r>
                      <a:r>
                        <a:rPr lang="ko-KR" altLang="en-US" b="1" dirty="0" err="1"/>
                        <a:t>름</a:t>
                      </a:r>
                      <a:endParaRPr lang="ko-KR" altLang="en-US" b="1" dirty="0"/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1" dirty="0"/>
                        <a:t>비 고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158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CHAR(size)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dirty="0"/>
                        <a:t>고정 길이 문자 데이터</a:t>
                      </a:r>
                      <a:r>
                        <a:rPr lang="en-US" altLang="ko-KR" dirty="0"/>
                        <a:t>. VARCHAR2</a:t>
                      </a:r>
                      <a:r>
                        <a:rPr lang="ko-KR" altLang="en-US" dirty="0"/>
                        <a:t>와 동일한 형태의 자료를 저장할 수 있고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입력된 자료의 길이와는 상관없이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정해진 길이만큼</a:t>
                      </a:r>
                      <a:r>
                        <a:rPr lang="ko-KR" altLang="en-US" dirty="0"/>
                        <a:t> 저장 영역 차지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최소 크기는 </a:t>
                      </a:r>
                      <a:r>
                        <a:rPr lang="en-US" altLang="ko-KR" dirty="0"/>
                        <a:t>1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29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VARCHAR2(size)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/>
                        <a:t>Up to 2000 Bytes </a:t>
                      </a:r>
                      <a:r>
                        <a:rPr lang="ko-KR" altLang="en-US" dirty="0"/>
                        <a:t>가변 길이 문자 데이터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실제 입력된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문자열의 길이만큼</a:t>
                      </a:r>
                      <a:r>
                        <a:rPr lang="ko-KR" altLang="en-US" dirty="0"/>
                        <a:t> 저장 영역을 차지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최대 크기는 명시해야 하며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최소 크기는 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29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NUMBER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/>
                        <a:t>Internal Number Format </a:t>
                      </a:r>
                      <a:r>
                        <a:rPr lang="ko-KR" altLang="en-US" dirty="0"/>
                        <a:t>최고 </a:t>
                      </a:r>
                      <a:r>
                        <a:rPr lang="en-US" altLang="ko-KR" dirty="0"/>
                        <a:t>40</a:t>
                      </a:r>
                      <a:r>
                        <a:rPr lang="ko-KR" altLang="en-US" dirty="0"/>
                        <a:t>자리까지의 숫자를 저장할 수 있다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이때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소수점이나 부호는 길이에 포함되지 않는다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41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42" name="TextBox 11"/>
          <p:cNvSpPr txBox="1">
            <a:spLocks noChangeArrowheads="1"/>
          </p:cNvSpPr>
          <p:nvPr/>
        </p:nvSpPr>
        <p:spPr bwMode="auto">
          <a:xfrm>
            <a:off x="0" y="1785938"/>
            <a:ext cx="12144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C00000"/>
                </a:solidFill>
              </a:rPr>
              <a:t>형식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CREATE TABLE</a:t>
            </a:r>
            <a:r>
              <a:rPr lang="ko-KR" altLang="en-US" sz="4000" smtClean="0"/>
              <a:t> 테이블 구조 정의 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4EB34-EFD4-4B49-BEAA-D47DEB7A6A11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48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500063" y="1785938"/>
          <a:ext cx="8215339" cy="3313938"/>
        </p:xfrm>
        <a:graphic>
          <a:graphicData uri="http://schemas.openxmlformats.org/drawingml/2006/table">
            <a:tbl>
              <a:tblPr/>
              <a:tblGrid>
                <a:gridCol w="1857359"/>
                <a:gridCol w="6357980"/>
              </a:tblGrid>
              <a:tr h="150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1" dirty="0" smtClean="0"/>
                        <a:t>이     </a:t>
                      </a:r>
                      <a:r>
                        <a:rPr lang="ko-KR" altLang="en-US" b="1" dirty="0" err="1"/>
                        <a:t>름</a:t>
                      </a:r>
                      <a:endParaRPr lang="ko-KR" altLang="en-US" b="1" dirty="0"/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1" dirty="0"/>
                        <a:t>비 </a:t>
                      </a:r>
                      <a:r>
                        <a:rPr lang="ko-KR" altLang="en-US" b="1" dirty="0" smtClean="0"/>
                        <a:t>      고</a:t>
                      </a:r>
                      <a:endParaRPr lang="ko-KR" altLang="en-US" b="1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158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NUMBER(w)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/>
                        <a:t>W</a:t>
                      </a:r>
                      <a:r>
                        <a:rPr lang="ko-KR" altLang="en-US" dirty="0"/>
                        <a:t>자리까지의 수치로 최대 </a:t>
                      </a:r>
                      <a:r>
                        <a:rPr lang="en-US" altLang="ko-KR" dirty="0"/>
                        <a:t>38</a:t>
                      </a:r>
                      <a:r>
                        <a:rPr lang="ko-KR" altLang="en-US" dirty="0"/>
                        <a:t>자리까지 가능하다</a:t>
                      </a:r>
                      <a:r>
                        <a:rPr lang="en-US" altLang="ko-KR" dirty="0"/>
                        <a:t>. (38</a:t>
                      </a:r>
                      <a:r>
                        <a:rPr lang="ko-KR" altLang="en-US" dirty="0"/>
                        <a:t>자리가 유효 숫자이다</a:t>
                      </a:r>
                      <a:r>
                        <a:rPr lang="en-US" altLang="ko-KR" dirty="0"/>
                        <a:t>.)</a:t>
                      </a:r>
                      <a:endParaRPr lang="ko-KR" altLang="en-US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29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NUMVER(w, d)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/>
                        <a:t>W</a:t>
                      </a:r>
                      <a:r>
                        <a:rPr lang="ko-KR" altLang="en-US" dirty="0"/>
                        <a:t>는 전체 길이</a:t>
                      </a:r>
                      <a:r>
                        <a:rPr lang="en-US" altLang="ko-KR" dirty="0"/>
                        <a:t>, d</a:t>
                      </a:r>
                      <a:r>
                        <a:rPr lang="ko-KR" altLang="en-US" dirty="0"/>
                        <a:t>는 소수점 이하 자릿수이다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소수점은 자릿수에 포함되지 않는다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29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DATE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/>
                        <a:t>BC 4712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~AD 4712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31</a:t>
                      </a:r>
                      <a:r>
                        <a:rPr lang="ko-KR" altLang="en-US" dirty="0"/>
                        <a:t>일까지의 날짜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29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LONG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가변 길이의 문자형 데이터 타입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 크기는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2GB</a:t>
                      </a:r>
                      <a:endParaRPr lang="ko-KR" altLang="en-US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29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LOB</a:t>
                      </a:r>
                      <a:endParaRPr lang="en-US" dirty="0"/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/>
                        <a:t>2GB</a:t>
                      </a:r>
                      <a:r>
                        <a:rPr lang="ko-KR" altLang="en-US" dirty="0"/>
                        <a:t>까지의 가변 길이 바이너리 데이터를 저장시킬 수 있다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이미지 문서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실행 파일을 저장할 수 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29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ROWID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/>
                        <a:t>ROWID</a:t>
                      </a:r>
                      <a:r>
                        <a:rPr lang="ko-KR" altLang="en-US" dirty="0"/>
                        <a:t>는 </a:t>
                      </a:r>
                      <a:r>
                        <a:rPr lang="en-US" altLang="ko-KR" dirty="0"/>
                        <a:t>Tree-piece Format</a:t>
                      </a:r>
                      <a:r>
                        <a:rPr lang="ko-KR" altLang="en-US" dirty="0"/>
                        <a:t>을 갖음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/>
                        <a:t>ROWID</a:t>
                      </a:r>
                      <a:r>
                        <a:rPr lang="ko-KR" altLang="en-US" dirty="0"/>
                        <a:t>는 </a:t>
                      </a: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에 저장되어 있지 않으며</a:t>
                      </a:r>
                      <a:r>
                        <a:rPr lang="en-US" altLang="ko-KR" dirty="0"/>
                        <a:t>, DB Data</a:t>
                      </a:r>
                      <a:r>
                        <a:rPr lang="ko-KR" altLang="en-US" dirty="0"/>
                        <a:t>도 아니다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73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17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ko-KR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CREATE TABLE</a:t>
            </a:r>
            <a:r>
              <a:rPr lang="ko-KR" altLang="en-US" sz="4000" smtClean="0"/>
              <a:t> 테이블 구조 정의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742238" cy="441166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ko-KR" altLang="en-US" sz="3600" smtClean="0"/>
              <a:t>사원번호</a:t>
            </a:r>
            <a:r>
              <a:rPr lang="en-US" altLang="ko-KR" sz="3600" smtClean="0"/>
              <a:t>, </a:t>
            </a:r>
            <a:r>
              <a:rPr lang="ko-KR" altLang="en-US" sz="3600" smtClean="0"/>
              <a:t>사원명</a:t>
            </a:r>
            <a:r>
              <a:rPr lang="en-US" altLang="ko-KR" sz="3600" smtClean="0"/>
              <a:t>, </a:t>
            </a:r>
            <a:r>
              <a:rPr lang="ko-KR" altLang="en-US" sz="3600" smtClean="0"/>
              <a:t>급여 </a:t>
            </a:r>
            <a:r>
              <a:rPr lang="en-US" altLang="ko-KR" sz="3600" smtClean="0"/>
              <a:t>3</a:t>
            </a:r>
            <a:r>
              <a:rPr lang="ko-KR" altLang="en-US" sz="3600" smtClean="0"/>
              <a:t>개의 칼럼으로 구성된 </a:t>
            </a:r>
            <a:r>
              <a:rPr lang="en-US" altLang="ko-KR" sz="3600" smtClean="0"/>
              <a:t>EMP01 </a:t>
            </a:r>
            <a:r>
              <a:rPr lang="ko-KR" altLang="en-US" sz="3600" smtClean="0"/>
              <a:t>테이블</a:t>
            </a:r>
            <a:endParaRPr lang="en-US" altLang="ko-KR" sz="3600" smtClean="0"/>
          </a:p>
          <a:p>
            <a:endParaRPr lang="ko-KR" altLang="en-US" sz="3600" smtClean="0"/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CREATE TABLE EMP01( </a:t>
            </a: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EMPNO NUMBER(4), </a:t>
            </a: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ENAME VARCHAR2(20), </a:t>
            </a: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SAL NUMBER(7, 2)</a:t>
            </a: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); </a:t>
            </a:r>
            <a:r>
              <a:rPr lang="en-US" altLang="ko-KR" sz="36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  <a:r>
              <a:rPr lang="en-US" altLang="ko-KR" sz="36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3600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9965F6-AE36-4A61-A6DD-54A907CDA37B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0" y="1857375"/>
            <a:ext cx="1143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7030A0"/>
                </a:solidFill>
              </a:rPr>
              <a:t>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_x87163040" descr="EMB0000014015b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5" y="2357438"/>
            <a:ext cx="5072063" cy="359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CREATE TABLE</a:t>
            </a:r>
            <a:r>
              <a:rPr lang="ko-KR" altLang="en-US" sz="4000" smtClean="0"/>
              <a:t> 테이블 구조 정의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742238" cy="1924050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en-US" altLang="ko-KR" sz="3600" dirty="0" smtClean="0"/>
              <a:t>DEPT </a:t>
            </a:r>
            <a:r>
              <a:rPr lang="ko-KR" altLang="en-US" sz="3600" dirty="0" smtClean="0"/>
              <a:t>테이블과 동일한 구조의 테이블을 </a:t>
            </a:r>
            <a:r>
              <a:rPr lang="en-US" altLang="ko-KR" sz="3600" dirty="0" smtClean="0"/>
              <a:t>DEPT01</a:t>
            </a:r>
            <a:r>
              <a:rPr lang="ko-KR" altLang="en-US" sz="3600" dirty="0" smtClean="0"/>
              <a:t>이란 이름으로 생성하라</a:t>
            </a:r>
            <a:r>
              <a:rPr lang="en-US" altLang="ko-KR" sz="3600" dirty="0" smtClean="0"/>
              <a:t>.</a:t>
            </a:r>
            <a:endParaRPr lang="ko-KR" altLang="en-US" sz="3600" dirty="0" smtClean="0"/>
          </a:p>
          <a:p>
            <a:pPr>
              <a:buFont typeface="Wingdings" pitchFamily="2" charset="2"/>
              <a:buNone/>
            </a:pPr>
            <a:endParaRPr lang="en-US" altLang="ko-KR" sz="3600" dirty="0" smtClean="0"/>
          </a:p>
          <a:p>
            <a:pPr>
              <a:buFont typeface="Wingdings" pitchFamily="2" charset="2"/>
              <a:buNone/>
            </a:pPr>
            <a:r>
              <a:rPr lang="en-US" altLang="ko-KR" sz="36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z="36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  <a:endParaRPr lang="ko-KR" altLang="en-US" sz="3600" dirty="0" smtClean="0"/>
          </a:p>
          <a:p>
            <a:pPr>
              <a:buFont typeface="Wingdings" pitchFamily="2" charset="2"/>
              <a:buNone/>
            </a:pPr>
            <a:endParaRPr lang="en-US" altLang="ko-KR" sz="3600" dirty="0" smtClean="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3600" dirty="0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BCB997-E8D3-43A7-9CF5-8AAC22DAC829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1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199" name="TextBox 11"/>
          <p:cNvSpPr txBox="1">
            <a:spLocks noChangeArrowheads="1"/>
          </p:cNvSpPr>
          <p:nvPr/>
        </p:nvSpPr>
        <p:spPr bwMode="auto">
          <a:xfrm>
            <a:off x="0" y="1928813"/>
            <a:ext cx="1143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chemeClr val="accent1"/>
                </a:solidFill>
              </a:rPr>
              <a:t>문제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ALTER TABLE</a:t>
            </a:r>
            <a:r>
              <a:rPr lang="ko-KR" altLang="en-US" sz="4000" smtClean="0"/>
              <a:t>로 테이블 구조 변경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742238" cy="441166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3600" smtClean="0"/>
              <a:t>ADD COLUMN </a:t>
            </a:r>
            <a:r>
              <a:rPr lang="ko-KR" altLang="en-US" sz="3600" smtClean="0"/>
              <a:t>절을 사용하여 새로운 칼럼을 추가한다</a:t>
            </a:r>
            <a:r>
              <a:rPr lang="en-US" altLang="ko-KR" sz="3600" smtClean="0"/>
              <a:t>.</a:t>
            </a:r>
            <a:endParaRPr lang="ko-KR" altLang="en-US" sz="3600" smtClean="0"/>
          </a:p>
          <a:p>
            <a:r>
              <a:rPr lang="en-US" altLang="ko-KR" sz="3600" smtClean="0"/>
              <a:t>MODIFY COLUMN </a:t>
            </a:r>
            <a:r>
              <a:rPr lang="ko-KR" altLang="en-US" sz="3600" smtClean="0"/>
              <a:t>절을 사용하여 기존 칼럼을 수정한다</a:t>
            </a:r>
            <a:r>
              <a:rPr lang="en-US" altLang="ko-KR" sz="3600" smtClean="0"/>
              <a:t>.</a:t>
            </a:r>
            <a:endParaRPr lang="ko-KR" altLang="en-US" sz="3600" smtClean="0"/>
          </a:p>
          <a:p>
            <a:r>
              <a:rPr lang="en-US" altLang="ko-KR" sz="3600" smtClean="0"/>
              <a:t>DROP COLUMN </a:t>
            </a:r>
            <a:r>
              <a:rPr lang="ko-KR" altLang="en-US" sz="3600" smtClean="0"/>
              <a:t>절을 사용하여 기존 칼럼을 삭제한다</a:t>
            </a:r>
            <a:r>
              <a:rPr lang="en-US" altLang="ko-KR" sz="3600" smtClean="0"/>
              <a:t>.</a:t>
            </a:r>
            <a:endParaRPr lang="ko-KR" altLang="en-US" sz="3600" smtClean="0"/>
          </a:p>
          <a:p>
            <a:pPr>
              <a:buFont typeface="Wingdings" pitchFamily="2" charset="2"/>
              <a:buNone/>
            </a:pPr>
            <a:endParaRPr lang="en-US" altLang="ko-KR" sz="3600" smtClean="0"/>
          </a:p>
          <a:p>
            <a:pPr>
              <a:buFont typeface="Wingdings" pitchFamily="2" charset="2"/>
              <a:buNone/>
            </a:pPr>
            <a:endParaRPr lang="en-US" altLang="ko-KR" sz="3600" smtClean="0"/>
          </a:p>
          <a:p>
            <a:pPr>
              <a:buFont typeface="Wingdings" pitchFamily="2" charset="2"/>
              <a:buNone/>
            </a:pPr>
            <a:r>
              <a:rPr lang="en-US" altLang="ko-KR" sz="36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z="36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3600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E6079-52F7-4F07-AD5F-B9DD640694A4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ALTER TABLE</a:t>
            </a:r>
            <a:r>
              <a:rPr lang="ko-KR" altLang="en-US" sz="4000" smtClean="0"/>
              <a:t>로 새로운 칼럼 추가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742238" cy="441166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ALTER TABLE </a:t>
            </a:r>
            <a:r>
              <a:rPr lang="en-US" altLang="ko-KR" sz="3200" i="1" dirty="0" err="1" smtClean="0"/>
              <a:t>table_name</a:t>
            </a:r>
            <a:endParaRPr lang="en-US" altLang="ko-KR" sz="3200" dirty="0" smtClean="0"/>
          </a:p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ADD (</a:t>
            </a:r>
            <a:r>
              <a:rPr lang="en-US" altLang="ko-KR" sz="3200" i="1" dirty="0" err="1" smtClean="0"/>
              <a:t>column_name</a:t>
            </a:r>
            <a:r>
              <a:rPr lang="en-US" altLang="ko-KR" sz="3200" i="1" dirty="0" smtClean="0"/>
              <a:t> </a:t>
            </a:r>
            <a:r>
              <a:rPr lang="en-US" altLang="ko-KR" sz="3200" i="1" dirty="0" err="1" smtClean="0"/>
              <a:t>data_type</a:t>
            </a:r>
            <a:r>
              <a:rPr lang="en-US" altLang="ko-KR" sz="3200" i="1" dirty="0" smtClean="0"/>
              <a:t> </a:t>
            </a:r>
            <a:r>
              <a:rPr lang="en-US" altLang="ko-KR" sz="3200" i="1" dirty="0" err="1" smtClean="0"/>
              <a:t>expr</a:t>
            </a:r>
            <a:r>
              <a:rPr lang="en-US" altLang="ko-KR" sz="3200" dirty="0" smtClean="0"/>
              <a:t>, …);</a:t>
            </a:r>
          </a:p>
          <a:p>
            <a:pPr>
              <a:buFont typeface="Wingdings" pitchFamily="2" charset="2"/>
              <a:buNone/>
            </a:pPr>
            <a:endParaRPr lang="en-US" altLang="ko-KR" sz="3600" dirty="0" smtClean="0"/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EMP01 </a:t>
            </a:r>
            <a:r>
              <a:rPr lang="ko-KR" altLang="en-US" sz="2400" dirty="0" smtClean="0"/>
              <a:t>테이블에 문자 타입의 직급</a:t>
            </a:r>
            <a:r>
              <a:rPr lang="en-US" altLang="ko-KR" sz="2400" dirty="0" smtClean="0"/>
              <a:t>(JOB) </a:t>
            </a:r>
            <a:r>
              <a:rPr lang="ko-KR" altLang="en-US" sz="2400" dirty="0" smtClean="0"/>
              <a:t>칼럼을 추가</a:t>
            </a:r>
            <a:endParaRPr lang="en-US" sz="2400" dirty="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3600" dirty="0" smtClean="0"/>
              <a:t>ALTER TABLE EMP01</a:t>
            </a:r>
          </a:p>
          <a:p>
            <a:pPr>
              <a:buFont typeface="Wingdings" pitchFamily="2" charset="2"/>
              <a:buNone/>
            </a:pPr>
            <a:r>
              <a:rPr lang="en-US" altLang="ko-KR" sz="3600" dirty="0" smtClean="0"/>
              <a:t>ADD(JOB VARCHAR2(9)); </a:t>
            </a:r>
          </a:p>
          <a:p>
            <a:pPr>
              <a:buFont typeface="Wingdings" pitchFamily="2" charset="2"/>
              <a:buNone/>
            </a:pPr>
            <a:endParaRPr lang="en-US" altLang="ko-KR" sz="3600" dirty="0" smtClean="0"/>
          </a:p>
          <a:p>
            <a:pPr>
              <a:buFont typeface="Wingdings" pitchFamily="2" charset="2"/>
              <a:buNone/>
            </a:pPr>
            <a:endParaRPr lang="en-US" altLang="ko-KR" sz="3600" dirty="0" smtClean="0"/>
          </a:p>
          <a:p>
            <a:pPr>
              <a:buFont typeface="Wingdings" pitchFamily="2" charset="2"/>
              <a:buNone/>
            </a:pPr>
            <a:r>
              <a:rPr lang="en-US" altLang="ko-KR" sz="36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z="36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3600" dirty="0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20F52-C3CC-4364-A307-D8EFEC73142C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245" name="TextBox 6"/>
          <p:cNvSpPr txBox="1">
            <a:spLocks noChangeArrowheads="1"/>
          </p:cNvSpPr>
          <p:nvPr/>
        </p:nvSpPr>
        <p:spPr bwMode="auto">
          <a:xfrm>
            <a:off x="0" y="1785938"/>
            <a:ext cx="12144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C00000"/>
                </a:solidFill>
              </a:rPr>
              <a:t>형식</a:t>
            </a:r>
          </a:p>
        </p:txBody>
      </p:sp>
      <p:sp>
        <p:nvSpPr>
          <p:cNvPr id="10246" name="TextBox 7"/>
          <p:cNvSpPr txBox="1">
            <a:spLocks noChangeArrowheads="1"/>
          </p:cNvSpPr>
          <p:nvPr/>
        </p:nvSpPr>
        <p:spPr bwMode="auto">
          <a:xfrm>
            <a:off x="0" y="3429000"/>
            <a:ext cx="1143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7030A0"/>
                </a:solidFill>
              </a:rPr>
              <a:t>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ALTER TABLE</a:t>
            </a:r>
            <a:r>
              <a:rPr lang="ko-KR" altLang="en-US" sz="4000" smtClean="0"/>
              <a:t>로 새로운 칼럼 추가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742238" cy="44116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3600" dirty="0" smtClean="0"/>
              <a:t>   이미 존재하는 </a:t>
            </a:r>
            <a:r>
              <a:rPr lang="en-US" altLang="ko-KR" sz="3600" dirty="0" smtClean="0"/>
              <a:t>DEPT01 </a:t>
            </a:r>
            <a:r>
              <a:rPr lang="ko-KR" altLang="en-US" sz="3600" dirty="0" smtClean="0"/>
              <a:t>테이블에 설립일자 칼럼</a:t>
            </a:r>
            <a:r>
              <a:rPr lang="en-US" altLang="ko-KR" sz="3600" dirty="0" smtClean="0"/>
              <a:t>(CREDATE)</a:t>
            </a:r>
            <a:r>
              <a:rPr lang="ko-KR" altLang="en-US" sz="3600" dirty="0" smtClean="0"/>
              <a:t>을 날짜형으로 추가하라</a:t>
            </a:r>
            <a:r>
              <a:rPr lang="en-US" altLang="ko-KR" sz="3600" dirty="0" smtClean="0"/>
              <a:t>.</a:t>
            </a:r>
          </a:p>
          <a:p>
            <a:pPr>
              <a:buFont typeface="Wingdings" pitchFamily="2" charset="2"/>
              <a:buNone/>
            </a:pPr>
            <a:endParaRPr lang="en-US" sz="3600" dirty="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</a:pPr>
            <a:endParaRPr lang="en-US" altLang="ko-KR" sz="3600" dirty="0" smtClean="0"/>
          </a:p>
          <a:p>
            <a:pPr>
              <a:buFont typeface="Wingdings" pitchFamily="2" charset="2"/>
              <a:buNone/>
            </a:pPr>
            <a:endParaRPr lang="en-US" altLang="ko-KR" sz="3600" dirty="0" smtClean="0"/>
          </a:p>
          <a:p>
            <a:pPr>
              <a:buFont typeface="Wingdings" pitchFamily="2" charset="2"/>
              <a:buNone/>
            </a:pPr>
            <a:r>
              <a:rPr lang="en-US" altLang="ko-KR" sz="36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z="36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3600" dirty="0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E2D72-F997-4DE2-A94F-E39C11B4000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0" y="1928813"/>
            <a:ext cx="1143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chemeClr val="accent1"/>
                </a:solidFill>
              </a:rPr>
              <a:t>문제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752</Words>
  <Application>Microsoft Office PowerPoint</Application>
  <PresentationFormat>화면 슬라이드 쇼(4:3)</PresentationFormat>
  <Paragraphs>228</Paragraphs>
  <Slides>23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7장. 테이블 구조를 결정하는 DDL로 테이블 생성, 변경, 삭제하기</vt:lpstr>
      <vt:lpstr>목차</vt:lpstr>
      <vt:lpstr>CREATE TABLE 테이블 구조 정의 </vt:lpstr>
      <vt:lpstr>CREATE TABLE 테이블 구조 정의 </vt:lpstr>
      <vt:lpstr>CREATE TABLE 테이블 구조 정의 </vt:lpstr>
      <vt:lpstr>CREATE TABLE 테이블 구조 정의 </vt:lpstr>
      <vt:lpstr>ALTER TABLE로 테이블 구조 변경</vt:lpstr>
      <vt:lpstr>ALTER TABLE로 새로운 칼럼 추가 </vt:lpstr>
      <vt:lpstr>ALTER TABLE로 새로운 칼럼 추가 </vt:lpstr>
      <vt:lpstr>ALTER TABLE로 기존 칼럼 수정 </vt:lpstr>
      <vt:lpstr>ALTER TABLE로 기존 칼럼 수정 </vt:lpstr>
      <vt:lpstr>ALTER TABLE로 기존 칼럼 삭제 </vt:lpstr>
      <vt:lpstr>ALTER TABLE로 기존 칼럼 삭제 </vt:lpstr>
      <vt:lpstr>DROP TABLE로 테이블 구조 삭제</vt:lpstr>
      <vt:lpstr>기타 DDL 문</vt:lpstr>
      <vt:lpstr>테이블 명을 변경하는 RENAME 문</vt:lpstr>
      <vt:lpstr>테이블의 모든 로우를 제거해 TRUNCATE 문</vt:lpstr>
      <vt:lpstr>기타 DDL문</vt:lpstr>
      <vt:lpstr>종합문제</vt:lpstr>
      <vt:lpstr>종합문제</vt:lpstr>
      <vt:lpstr>종합문제</vt:lpstr>
      <vt:lpstr>종합문제</vt:lpstr>
      <vt:lpstr>종합문제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7장. 테이블 구조를 결정하는 DDL로 테이블 생성, 변경, 삭제하기</dc:title>
  <dc:creator>USER</dc:creator>
  <cp:lastModifiedBy>kitcoop</cp:lastModifiedBy>
  <cp:revision>5</cp:revision>
  <dcterms:created xsi:type="dcterms:W3CDTF">2012-04-30T09:50:47Z</dcterms:created>
  <dcterms:modified xsi:type="dcterms:W3CDTF">2017-11-28T08:40:56Z</dcterms:modified>
</cp:coreProperties>
</file>