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 autoAdjust="0"/>
    <p:restoredTop sz="94660"/>
  </p:normalViewPr>
  <p:slideViewPr>
    <p:cSldViewPr>
      <p:cViewPr varScale="1">
        <p:scale>
          <a:sx n="87" d="100"/>
          <a:sy n="87" d="100"/>
        </p:scale>
        <p:origin x="-13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AF911-EC15-40D8-85CD-2CE31740F7B5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A9352-3D2C-487D-838B-ECC0DBBC02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7652" name="머리글 개체 틀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가메출판사</a:t>
            </a:r>
          </a:p>
        </p:txBody>
      </p:sp>
      <p:sp>
        <p:nvSpPr>
          <p:cNvPr id="27653" name="날짜 개체 틀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14CE21DD-D7F8-40AF-B4AA-897988C9EB5E}" type="datetime1">
              <a:rPr lang="ko-KR" altLang="en-US" smtClean="0"/>
              <a:pPr/>
              <a:t>2017-11-22</a:t>
            </a:fld>
            <a:endParaRPr lang="ko-KR" altLang="en-US" smtClean="0"/>
          </a:p>
        </p:txBody>
      </p:sp>
      <p:sp>
        <p:nvSpPr>
          <p:cNvPr id="27654" name="바닥글 개체 틀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저자</a:t>
            </a:r>
            <a:r>
              <a:rPr lang="en-US" altLang="ko-KR" smtClean="0"/>
              <a:t>:</a:t>
            </a:r>
            <a:r>
              <a:rPr lang="ko-KR" altLang="en-US" smtClean="0"/>
              <a:t>성윤정</a:t>
            </a:r>
            <a:r>
              <a:rPr lang="en-US" altLang="ko-KR" smtClean="0"/>
              <a:t>(techsung@chol.com)</a:t>
            </a:r>
            <a:endParaRPr lang="ko-KR" altLang="en-US" smtClean="0"/>
          </a:p>
        </p:txBody>
      </p:sp>
      <p:sp>
        <p:nvSpPr>
          <p:cNvPr id="27655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749001-BDF5-4DE1-8A46-1C5E377057AE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3CEEC-CD28-4430-A9CA-78C9F65A156F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4290"/>
            <a:ext cx="8715375" cy="2143125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7</a:t>
            </a:r>
            <a:r>
              <a:rPr lang="ko-KR" altLang="en-US" sz="3600" b="1" dirty="0" smtClean="0"/>
              <a:t>장</a:t>
            </a:r>
            <a:r>
              <a:rPr lang="en-US" altLang="ko-KR" sz="3600" b="1" dirty="0" smtClean="0"/>
              <a:t>. </a:t>
            </a:r>
            <a:r>
              <a:rPr lang="ko-KR" altLang="en-US" sz="3600" b="1" dirty="0" smtClean="0"/>
              <a:t>테이블 구조를 결정하는 </a:t>
            </a:r>
            <a:r>
              <a:rPr lang="en-US" altLang="ko-KR" sz="3600" b="1" dirty="0" smtClean="0"/>
              <a:t>DDL</a:t>
            </a:r>
            <a:r>
              <a:rPr lang="ko-KR" altLang="en-US" sz="3600" b="1" dirty="0" smtClean="0"/>
              <a:t>로 테이블 생성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변경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삭제하기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2786063"/>
            <a:ext cx="7286625" cy="278606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b="1" dirty="0" smtClean="0">
                <a:solidFill>
                  <a:schemeClr val="tx1"/>
                </a:solidFill>
              </a:rPr>
              <a:t> CREATE TABLE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로 테이블 구조 정의하는 방법을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b="1" dirty="0" smtClean="0">
                <a:solidFill>
                  <a:schemeClr val="tx1"/>
                </a:solidFill>
              </a:rPr>
              <a:t> ALTER TABLE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로 테이블의 구조를 변경한다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b="1" dirty="0" smtClean="0">
                <a:solidFill>
                  <a:schemeClr val="tx1"/>
                </a:solidFill>
              </a:rPr>
              <a:t>DROP TABLE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문은 기존 테이블을 제거한다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chemeClr val="tx1"/>
                </a:solidFill>
              </a:rPr>
              <a:t>테이블 명 변경하는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RENAME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문을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chemeClr val="tx1"/>
                </a:solidFill>
              </a:rPr>
              <a:t>테이블의 모든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로우를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제거해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TRUNCATE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문을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4B0A0-74F3-43C7-9342-30C11FEAB1D4}" type="slidenum">
              <a:rPr/>
              <a:pPr>
                <a:defRPr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기존 칼럼 수정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3600" smtClean="0"/>
              <a:t> </a:t>
            </a:r>
            <a:r>
              <a:rPr lang="ko-KR" altLang="en-US" sz="3600" smtClean="0"/>
              <a:t>해당 칼럼에 자료가 없는 경우</a:t>
            </a:r>
          </a:p>
          <a:p>
            <a:pPr lvl="2"/>
            <a:r>
              <a:rPr lang="ko-KR" altLang="en-US" sz="2900" smtClean="0"/>
              <a:t>칼럼의 데이터 타입을 변경할 수 있다</a:t>
            </a:r>
            <a:r>
              <a:rPr lang="en-US" altLang="ko-KR" sz="2900" smtClean="0"/>
              <a:t>.</a:t>
            </a:r>
            <a:endParaRPr lang="ko-KR" altLang="en-US" sz="2900" smtClean="0"/>
          </a:p>
          <a:p>
            <a:pPr lvl="2"/>
            <a:r>
              <a:rPr lang="ko-KR" altLang="en-US" sz="2900" smtClean="0"/>
              <a:t>칼럼의 크기를 변경할 수 있다</a:t>
            </a:r>
            <a:r>
              <a:rPr lang="en-US" altLang="ko-KR" sz="2900" smtClean="0"/>
              <a:t>.</a:t>
            </a:r>
            <a:endParaRPr lang="ko-KR" altLang="en-US" sz="2900" smtClean="0"/>
          </a:p>
          <a:p>
            <a:pPr>
              <a:buFont typeface="Wingdings" pitchFamily="2" charset="2"/>
              <a:buNone/>
            </a:pPr>
            <a:endParaRPr lang="ko-KR" altLang="en-US" sz="800" smtClean="0"/>
          </a:p>
          <a:p>
            <a:r>
              <a:rPr lang="en-US" altLang="ko-KR" sz="3600" smtClean="0"/>
              <a:t> </a:t>
            </a:r>
            <a:r>
              <a:rPr lang="ko-KR" altLang="en-US" sz="3600" smtClean="0"/>
              <a:t>해당 칼럼에 자료가 있는 경우</a:t>
            </a:r>
          </a:p>
          <a:p>
            <a:pPr lvl="2"/>
            <a:r>
              <a:rPr lang="ko-KR" altLang="en-US" sz="2900" smtClean="0"/>
              <a:t>칼럼의 데이터 타입을 변경할 수 없다</a:t>
            </a:r>
            <a:r>
              <a:rPr lang="en-US" altLang="ko-KR" sz="2900" smtClean="0"/>
              <a:t>.</a:t>
            </a:r>
            <a:endParaRPr lang="ko-KR" altLang="en-US" sz="2900" smtClean="0"/>
          </a:p>
          <a:p>
            <a:pPr lvl="2"/>
            <a:r>
              <a:rPr lang="ko-KR" altLang="en-US" sz="2900" smtClean="0"/>
              <a:t>크기를 늘릴 수는 있지만 현재 가지고 있는 데이터 크기보다 작은 크기로 변경할 수 없다</a:t>
            </a:r>
            <a:r>
              <a:rPr lang="en-US" altLang="ko-KR" sz="2900" smtClean="0"/>
              <a:t>.</a:t>
            </a:r>
            <a:endParaRPr lang="ko-KR" altLang="en-US" sz="2900" smtClean="0"/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36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38CE4A-DE7F-46FE-BBD0-DF5FD731C3E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기존 칼럼 수정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600" smtClean="0"/>
              <a:t>   DEPT01 </a:t>
            </a:r>
            <a:r>
              <a:rPr lang="ko-KR" altLang="en-US" sz="3600" smtClean="0"/>
              <a:t>테이블의 지역명을 저장하는 칼럼의 크기를 </a:t>
            </a:r>
            <a:r>
              <a:rPr lang="en-US" altLang="ko-KR" sz="3600" smtClean="0"/>
              <a:t>20</a:t>
            </a:r>
            <a:r>
              <a:rPr lang="ko-KR" altLang="en-US" sz="3600" smtClean="0"/>
              <a:t>으로 변경하라</a:t>
            </a:r>
            <a:r>
              <a:rPr lang="en-US" altLang="ko-KR" sz="3600" smtClean="0"/>
              <a:t>.</a:t>
            </a:r>
            <a:endParaRPr lang="ko-KR" altLang="en-US" sz="3600" smtClean="0"/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36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4E218-4D22-443A-82FA-B62A9CBD71F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0" y="1928813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chemeClr val="accent1"/>
                </a:solidFill>
              </a:rPr>
              <a:t>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기존 칼럼 삭제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mtClean="0"/>
              <a:t>ALTER TABLE </a:t>
            </a:r>
            <a:r>
              <a:rPr lang="en-US" altLang="ko-KR" i="1" smtClean="0"/>
              <a:t>table_name</a:t>
            </a:r>
            <a:endParaRPr lang="en-US" altLang="ko-KR" smtClean="0"/>
          </a:p>
          <a:p>
            <a:pPr>
              <a:buFont typeface="Wingdings" pitchFamily="2" charset="2"/>
              <a:buNone/>
            </a:pPr>
            <a:r>
              <a:rPr lang="en-US" altLang="ko-KR" smtClean="0"/>
              <a:t>DROP COLUMN </a:t>
            </a:r>
            <a:r>
              <a:rPr lang="en-US" altLang="ko-KR" i="1" smtClean="0"/>
              <a:t>column_name</a:t>
            </a:r>
            <a:r>
              <a:rPr lang="en-US" altLang="ko-KR" smtClean="0"/>
              <a:t>;</a:t>
            </a:r>
          </a:p>
          <a:p>
            <a:pPr>
              <a:buFont typeface="Wingdings" pitchFamily="2" charset="2"/>
              <a:buNone/>
            </a:pPr>
            <a:endParaRPr lang="en-US" altLang="ko-KR" sz="4000" smtClean="0"/>
          </a:p>
          <a:p>
            <a:pPr>
              <a:buFont typeface="Wingdings" pitchFamily="2" charset="2"/>
              <a:buNone/>
            </a:pPr>
            <a:r>
              <a:rPr lang="ko-KR" altLang="en-US" sz="4000" smtClean="0"/>
              <a:t>직급</a:t>
            </a:r>
            <a:r>
              <a:rPr lang="en-US" altLang="ko-KR" sz="4000" smtClean="0"/>
              <a:t>(JOB) </a:t>
            </a:r>
            <a:r>
              <a:rPr lang="ko-KR" altLang="en-US" sz="4000" smtClean="0"/>
              <a:t>칼럼을 삭제</a:t>
            </a:r>
          </a:p>
          <a:p>
            <a:pPr>
              <a:buFont typeface="Wingdings" pitchFamily="2" charset="2"/>
              <a:buNone/>
            </a:pPr>
            <a:r>
              <a:rPr lang="en-US" altLang="ko-KR" smtClean="0"/>
              <a:t>ALTER TABLE EMP01</a:t>
            </a:r>
          </a:p>
          <a:p>
            <a:pPr>
              <a:buFont typeface="Wingdings" pitchFamily="2" charset="2"/>
              <a:buNone/>
            </a:pPr>
            <a:r>
              <a:rPr lang="en-US" altLang="ko-KR" smtClean="0"/>
              <a:t>DROP COLUMN JOB; </a:t>
            </a:r>
          </a:p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>
              <a:buFont typeface="Wingdings" pitchFamily="2" charset="2"/>
              <a:buNone/>
            </a:pP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DBA8D-B9FE-42A8-A411-5CD8B0470F2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0" y="1785938"/>
            <a:ext cx="1214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C00000"/>
                </a:solidFill>
              </a:rPr>
              <a:t>형식</a:t>
            </a:r>
          </a:p>
        </p:txBody>
      </p:sp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142875" y="3568700"/>
            <a:ext cx="114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기존 칼럼 삭제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/>
          <a:lstStyle/>
          <a:p>
            <a:r>
              <a:rPr lang="en-US" altLang="ko-KR" sz="3200" dirty="0" smtClean="0"/>
              <a:t>DEPT01 </a:t>
            </a:r>
            <a:r>
              <a:rPr lang="ko-KR" altLang="en-US" sz="3200" dirty="0" smtClean="0"/>
              <a:t>테이블의 </a:t>
            </a:r>
            <a:r>
              <a:rPr lang="ko-KR" altLang="en-US" sz="3200" dirty="0" err="1" smtClean="0"/>
              <a:t>지역명을</a:t>
            </a:r>
            <a:r>
              <a:rPr lang="ko-KR" altLang="en-US" sz="3200" dirty="0" smtClean="0"/>
              <a:t> 저장하는 칼럼을 삭제하라</a:t>
            </a:r>
            <a:r>
              <a:rPr lang="en-US" altLang="ko-KR" sz="3200" dirty="0" smtClean="0"/>
              <a:t>.</a:t>
            </a:r>
            <a:endParaRPr lang="ko-KR" altLang="en-US" sz="3200" dirty="0" smtClean="0"/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ALTER TABLE DEPT01 DROP COLUMN LOCATION;</a:t>
            </a: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C1EC6-21CD-4B26-AF51-2A181A94E64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0" y="1928813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chemeClr val="accent1"/>
                </a:solidFill>
              </a:rPr>
              <a:t>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DROP TABLE</a:t>
            </a:r>
            <a:r>
              <a:rPr lang="ko-KR" altLang="en-US" sz="4000" smtClean="0"/>
              <a:t>로 테이블 구조 삭제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600" smtClean="0"/>
              <a:t>DROP TABLE </a:t>
            </a:r>
            <a:r>
              <a:rPr lang="en-US" altLang="ko-KR" sz="3600" i="1" smtClean="0"/>
              <a:t>table_name</a:t>
            </a:r>
            <a:r>
              <a:rPr lang="en-US" altLang="ko-KR" sz="3600" smtClean="0"/>
              <a:t>;</a:t>
            </a:r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3600" smtClean="0"/>
              <a:t>EMP01 </a:t>
            </a:r>
            <a:r>
              <a:rPr lang="ko-KR" altLang="en-US" sz="3600" smtClean="0"/>
              <a:t>테이블을 삭제</a:t>
            </a:r>
          </a:p>
          <a:p>
            <a:pPr>
              <a:buFont typeface="Wingdings" pitchFamily="2" charset="2"/>
              <a:buNone/>
            </a:pPr>
            <a:r>
              <a:rPr lang="en-US" altLang="ko-KR" sz="3600" smtClean="0"/>
              <a:t>DROP TABLE EMP01;</a:t>
            </a:r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36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152E6-3A24-4EDE-9DD9-212903F0B90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0" y="1785938"/>
            <a:ext cx="1214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C00000"/>
                </a:solidFill>
              </a:rPr>
              <a:t>형식</a:t>
            </a:r>
          </a:p>
        </p:txBody>
      </p:sp>
      <p:sp>
        <p:nvSpPr>
          <p:cNvPr id="16390" name="TextBox 7"/>
          <p:cNvSpPr txBox="1">
            <a:spLocks noChangeArrowheads="1"/>
          </p:cNvSpPr>
          <p:nvPr/>
        </p:nvSpPr>
        <p:spPr bwMode="auto">
          <a:xfrm>
            <a:off x="0" y="3068638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기타 </a:t>
            </a:r>
            <a:r>
              <a:rPr lang="en-US" altLang="ko-KR" sz="4000" smtClean="0"/>
              <a:t>DDL </a:t>
            </a:r>
            <a:r>
              <a:rPr lang="ko-KR" altLang="en-US" sz="4000" smtClean="0"/>
              <a:t>문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1395F-6B8A-4B6D-B812-9B6281C6FBB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214438" y="1571625"/>
          <a:ext cx="7429553" cy="2155698"/>
        </p:xfrm>
        <a:graphic>
          <a:graphicData uri="http://schemas.openxmlformats.org/drawingml/2006/table">
            <a:tbl>
              <a:tblPr/>
              <a:tblGrid>
                <a:gridCol w="2357454"/>
                <a:gridCol w="5072099"/>
              </a:tblGrid>
              <a:tr h="150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dirty="0"/>
                        <a:t>종 류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dirty="0" smtClean="0"/>
                        <a:t>설      </a:t>
                      </a:r>
                      <a:r>
                        <a:rPr lang="ko-KR" altLang="en-US" sz="2800" b="1" dirty="0"/>
                        <a:t>명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RENAME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/>
                        <a:t>테이블 명을 변경한다</a:t>
                      </a:r>
                      <a:r>
                        <a:rPr lang="en-US" altLang="ko-KR" sz="2800"/>
                        <a:t>. 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TRUNCATE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/>
                        <a:t>테이블의 모든 행이 삭제된다</a:t>
                      </a:r>
                      <a:r>
                        <a:rPr lang="en-US" altLang="ko-KR" sz="2800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42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188913"/>
            <a:ext cx="8286750" cy="1025525"/>
          </a:xfrm>
        </p:spPr>
        <p:txBody>
          <a:bodyPr/>
          <a:lstStyle/>
          <a:p>
            <a:r>
              <a:rPr lang="ko-KR" altLang="en-US" sz="4000" smtClean="0"/>
              <a:t>테이블 명을 변경하는 </a:t>
            </a:r>
            <a:r>
              <a:rPr lang="en-US" altLang="ko-KR" sz="4000" smtClean="0"/>
              <a:t>RENAME </a:t>
            </a:r>
            <a:r>
              <a:rPr lang="ko-KR" altLang="en-US" sz="4000" smtClean="0"/>
              <a:t>문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571625"/>
            <a:ext cx="7786687" cy="464343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3200" smtClean="0"/>
              <a:t>RENAME </a:t>
            </a:r>
            <a:r>
              <a:rPr lang="en-US" altLang="ko-KR" sz="3200" i="1" smtClean="0"/>
              <a:t>old_name</a:t>
            </a:r>
            <a:r>
              <a:rPr lang="en-US" altLang="ko-KR" sz="3200" smtClean="0"/>
              <a:t> TO </a:t>
            </a:r>
            <a:r>
              <a:rPr lang="en-US" altLang="ko-KR" sz="3200" i="1" smtClean="0"/>
              <a:t>new_name</a:t>
            </a:r>
            <a:endParaRPr lang="en-US" altLang="ko-KR" sz="3200" smtClean="0"/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EMP02 </a:t>
            </a:r>
            <a:r>
              <a:rPr lang="ko-KR" altLang="en-US" sz="3200" smtClean="0"/>
              <a:t>테이블의 이름을 </a:t>
            </a:r>
            <a:r>
              <a:rPr lang="en-US" altLang="ko-KR" sz="3200" smtClean="0"/>
              <a:t>EMP03</a:t>
            </a:r>
            <a:r>
              <a:rPr lang="ko-KR" altLang="en-US" sz="3200" smtClean="0"/>
              <a:t>으로 변경</a:t>
            </a:r>
            <a:endParaRPr lang="en-US" altLang="ko-KR" sz="32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CREATE TABLE EMP02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AS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* FROM EMP;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RENAME EMP02 TO EMP03;</a:t>
            </a:r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endParaRPr lang="en-US" altLang="ko-KR" sz="3200" smtClean="0"/>
          </a:p>
          <a:p>
            <a:endParaRPr lang="ko-KR" altLang="en-US" sz="3200" smtClean="0"/>
          </a:p>
          <a:p>
            <a:pPr marL="411163" lvl="1">
              <a:buFont typeface="Wingdings" pitchFamily="2" charset="2"/>
              <a:buNone/>
            </a:pPr>
            <a:endParaRPr lang="en-US" altLang="ko-KR" sz="3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32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32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98C1C7-FD7D-4C94-AB84-A9872A9F508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439" name="TextBox 11"/>
          <p:cNvSpPr txBox="1">
            <a:spLocks noChangeArrowheads="1"/>
          </p:cNvSpPr>
          <p:nvPr/>
        </p:nvSpPr>
        <p:spPr bwMode="auto">
          <a:xfrm>
            <a:off x="0" y="1643063"/>
            <a:ext cx="1214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C00000"/>
                </a:solidFill>
              </a:rPr>
              <a:t>형식</a:t>
            </a:r>
          </a:p>
        </p:txBody>
      </p:sp>
      <p:sp>
        <p:nvSpPr>
          <p:cNvPr id="18440" name="TextBox 12"/>
          <p:cNvSpPr txBox="1">
            <a:spLocks noChangeArrowheads="1"/>
          </p:cNvSpPr>
          <p:nvPr/>
        </p:nvSpPr>
        <p:spPr bwMode="auto">
          <a:xfrm>
            <a:off x="0" y="2714625"/>
            <a:ext cx="114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테이블의 모든 로우를 제거해 </a:t>
            </a:r>
            <a:r>
              <a:rPr lang="en-US" altLang="ko-KR" sz="4000" smtClean="0"/>
              <a:t>TRUNCATE </a:t>
            </a:r>
            <a:r>
              <a:rPr lang="ko-KR" altLang="en-US" sz="4000" smtClean="0"/>
              <a:t>문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643063"/>
            <a:ext cx="7500938" cy="50006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TRUCATE </a:t>
            </a:r>
            <a:r>
              <a:rPr lang="en-US" altLang="ko-KR" sz="3200" i="1" dirty="0" err="1" smtClean="0"/>
              <a:t>table_name</a:t>
            </a:r>
            <a:endParaRPr lang="en-US" altLang="ko-KR" sz="3200" dirty="0" smtClean="0"/>
          </a:p>
          <a:p>
            <a:pPr>
              <a:buFont typeface="Wingdings" pitchFamily="2" charset="2"/>
              <a:buNone/>
            </a:pPr>
            <a:endParaRPr lang="en-US" altLang="ko-KR" sz="3200" i="1" dirty="0" smtClean="0"/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EMP03 </a:t>
            </a:r>
            <a:r>
              <a:rPr lang="ko-KR" altLang="en-US" sz="3200" dirty="0" smtClean="0"/>
              <a:t>테이블의 모든 </a:t>
            </a:r>
            <a:r>
              <a:rPr lang="ko-KR" altLang="en-US" sz="3200" dirty="0" err="1" smtClean="0"/>
              <a:t>로우를</a:t>
            </a:r>
            <a:r>
              <a:rPr lang="ko-KR" altLang="en-US" sz="3200" dirty="0" smtClean="0"/>
              <a:t> 제거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   TRUNCATE TABLE EMP03;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3200" dirty="0" smtClean="0"/>
              <a:t>SELECT * FROM EMP03;</a:t>
            </a:r>
          </a:p>
          <a:p>
            <a:pPr lvl="1"/>
            <a:endParaRPr lang="ko-KR" altLang="en-US" sz="3200" dirty="0" smtClean="0"/>
          </a:p>
          <a:p>
            <a:pPr>
              <a:buFont typeface="Wingdings" pitchFamily="2" charset="2"/>
              <a:buNone/>
            </a:pPr>
            <a:endParaRPr lang="ko-KR" altLang="en-US" sz="3200" dirty="0" smtClean="0"/>
          </a:p>
          <a:p>
            <a:pPr>
              <a:buFont typeface="Wingdings" pitchFamily="2" charset="2"/>
              <a:buNone/>
            </a:pPr>
            <a:endParaRPr lang="en-US" altLang="ko-KR" sz="3200" dirty="0" smtClean="0"/>
          </a:p>
          <a:p>
            <a:pPr>
              <a:buFont typeface="Wingdings" pitchFamily="2" charset="2"/>
              <a:buNone/>
            </a:pPr>
            <a:endParaRPr lang="en-US" altLang="ko-KR" sz="3200" dirty="0" smtClean="0"/>
          </a:p>
          <a:p>
            <a:endParaRPr lang="ko-KR" altLang="en-US" sz="3200" dirty="0" smtClean="0"/>
          </a:p>
          <a:p>
            <a:pPr lvl="1">
              <a:buFont typeface="Wingdings" pitchFamily="2" charset="2"/>
              <a:buNone/>
            </a:pPr>
            <a:endParaRPr lang="en-US" altLang="ko-KR" sz="32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32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>
              <a:buFont typeface="Wingdings" pitchFamily="2" charset="2"/>
              <a:buNone/>
            </a:pPr>
            <a:endParaRPr lang="en-US" altLang="ko-KR" sz="32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E095BF-AB38-4079-B483-69332CB40A6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3" name="TextBox 11"/>
          <p:cNvSpPr txBox="1">
            <a:spLocks noChangeArrowheads="1"/>
          </p:cNvSpPr>
          <p:nvPr/>
        </p:nvSpPr>
        <p:spPr bwMode="auto">
          <a:xfrm>
            <a:off x="0" y="1714500"/>
            <a:ext cx="1214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C00000"/>
                </a:solidFill>
              </a:rPr>
              <a:t>형식</a:t>
            </a:r>
          </a:p>
        </p:txBody>
      </p:sp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0" y="2857500"/>
            <a:ext cx="114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기타 </a:t>
            </a:r>
            <a:r>
              <a:rPr lang="en-US" altLang="ko-KR" sz="4000" smtClean="0"/>
              <a:t>DDL</a:t>
            </a:r>
            <a:r>
              <a:rPr lang="ko-KR" altLang="en-US" sz="4000" smtClean="0"/>
              <a:t>문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643063"/>
            <a:ext cx="7500938" cy="2928937"/>
          </a:xfrm>
        </p:spPr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z="3200" dirty="0" smtClean="0"/>
              <a:t>DEPT01 </a:t>
            </a:r>
            <a:r>
              <a:rPr lang="ko-KR" altLang="en-US" sz="3200" dirty="0" smtClean="0"/>
              <a:t>테이블의 이름을 </a:t>
            </a:r>
            <a:r>
              <a:rPr lang="en-US" altLang="ko-KR" sz="3200" dirty="0" smtClean="0"/>
              <a:t>DEPT02</a:t>
            </a:r>
            <a:r>
              <a:rPr lang="ko-KR" altLang="en-US" sz="3200" dirty="0" smtClean="0"/>
              <a:t>로 변경하라</a:t>
            </a:r>
            <a:r>
              <a:rPr lang="en-US" altLang="ko-KR" sz="3200" dirty="0" smtClean="0"/>
              <a:t>.</a:t>
            </a:r>
          </a:p>
          <a:p>
            <a:pPr>
              <a:defRPr/>
            </a:pPr>
            <a:r>
              <a:rPr lang="en-US" altLang="ko-KR" sz="3200" dirty="0" smtClean="0"/>
              <a:t>DEPT02  </a:t>
            </a:r>
            <a:r>
              <a:rPr lang="ko-KR" altLang="en-US" sz="3200" dirty="0" smtClean="0"/>
              <a:t>테이블의 구조를 삭제하라</a:t>
            </a:r>
            <a:r>
              <a:rPr lang="en-US" altLang="ko-KR" sz="3200" dirty="0" smtClean="0"/>
              <a:t>.</a:t>
            </a:r>
          </a:p>
          <a:p>
            <a:pPr>
              <a:defRPr/>
            </a:pPr>
            <a:endParaRPr lang="ko-KR" altLang="en-US" sz="3200" dirty="0" smtClean="0"/>
          </a:p>
          <a:p>
            <a:pPr>
              <a:buFont typeface="Wingdings" pitchFamily="2" charset="2"/>
              <a:buNone/>
              <a:defRPr/>
            </a:pPr>
            <a:r>
              <a:rPr lang="ko-KR" altLang="en-US" sz="32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ko-KR" sz="32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3200" b="1" dirty="0" smtClean="0">
                <a:solidFill>
                  <a:schemeClr val="accent3">
                    <a:lumMod val="50000"/>
                  </a:schemeClr>
                </a:solidFill>
              </a:rPr>
              <a:t>   1.RENAME EMPT01 TO DEPT02;</a:t>
            </a:r>
            <a:endParaRPr lang="ko-KR" altLang="en-US" sz="3200" dirty="0" smtClean="0"/>
          </a:p>
          <a:p>
            <a:pPr>
              <a:buFont typeface="Wingdings" pitchFamily="2" charset="2"/>
              <a:buNone/>
              <a:defRPr/>
            </a:pPr>
            <a:endParaRPr lang="ko-KR" altLang="en-US" sz="32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ko-KR" dirty="0" smtClean="0"/>
              <a:t>2.TRUNCATE TABLE DEPT02;</a:t>
            </a:r>
            <a:endParaRPr lang="en-US" altLang="ko-KR" sz="32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3200" dirty="0" smtClean="0"/>
          </a:p>
          <a:p>
            <a:pPr>
              <a:buFont typeface="Wingdings" pitchFamily="2" charset="2"/>
              <a:buNone/>
              <a:defRPr/>
            </a:pPr>
            <a:endParaRPr lang="ko-KR" altLang="en-US" sz="3200" dirty="0" smtClean="0"/>
          </a:p>
          <a:p>
            <a:pPr lvl="1">
              <a:buFont typeface="Wingdings" pitchFamily="2" charset="2"/>
              <a:buNone/>
              <a:defRPr/>
            </a:pPr>
            <a:endParaRPr lang="en-US" altLang="ko-KR" sz="32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32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32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ko-KR" sz="32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5081F-9A69-48F2-9A4D-F5F8ADE9811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487" name="TextBox 11"/>
          <p:cNvSpPr txBox="1">
            <a:spLocks noChangeArrowheads="1"/>
          </p:cNvSpPr>
          <p:nvPr/>
        </p:nvSpPr>
        <p:spPr bwMode="auto">
          <a:xfrm>
            <a:off x="0" y="1928813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chemeClr val="accent1"/>
                </a:solidFill>
              </a:rPr>
              <a:t>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r>
              <a:rPr lang="en-US" altLang="ko-KR" sz="2400" dirty="0" smtClean="0"/>
              <a:t>EMP </a:t>
            </a:r>
            <a:r>
              <a:rPr lang="ko-KR" altLang="en-US" sz="2400" dirty="0" smtClean="0"/>
              <a:t>테이블의 사원번호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직급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매니저 칼럼과 동일한 칼럼명과 유형을 갖는 테이블을 </a:t>
            </a:r>
            <a:r>
              <a:rPr lang="en-US" altLang="ko-KR" sz="2400" dirty="0" smtClean="0"/>
              <a:t>EMP01</a:t>
            </a:r>
            <a:r>
              <a:rPr lang="ko-KR" altLang="en-US" sz="2400" dirty="0" smtClean="0"/>
              <a:t>란 이름으로 생성하라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4B4FD-F3C9-42E1-9427-43AE92F3BF3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1512" name="_x88099904" descr="EMB0000014015a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492896"/>
            <a:ext cx="4714875" cy="333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99592" y="3068960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TABLE EMP01</a:t>
            </a:r>
          </a:p>
          <a:p>
            <a:r>
              <a:rPr lang="en-US" altLang="ko-KR" dirty="0" smtClean="0"/>
              <a:t>(EMPNO NUMBER(4),</a:t>
            </a:r>
          </a:p>
          <a:p>
            <a:r>
              <a:rPr lang="en-US" altLang="ko-KR" dirty="0" smtClean="0"/>
              <a:t>ENAME VARCHAR2(10),</a:t>
            </a:r>
          </a:p>
          <a:p>
            <a:r>
              <a:rPr lang="en-US" altLang="ko-KR" dirty="0" smtClean="0"/>
              <a:t>JOB VARCHAR2(9),</a:t>
            </a:r>
          </a:p>
          <a:p>
            <a:r>
              <a:rPr lang="en-US" altLang="ko-KR" dirty="0" smtClean="0"/>
              <a:t>MGR NUMBER(4));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smtClean="0"/>
              <a:t>CREATE TABLE</a:t>
            </a:r>
            <a:r>
              <a:rPr lang="ko-KR" altLang="en-US" sz="3200" smtClean="0"/>
              <a:t>로  테이블 구조 정의 </a:t>
            </a:r>
          </a:p>
          <a:p>
            <a:pPr>
              <a:lnSpc>
                <a:spcPct val="150000"/>
              </a:lnSpc>
            </a:pPr>
            <a:r>
              <a:rPr lang="en-US" altLang="ko-KR" sz="3200" smtClean="0"/>
              <a:t>ALTER TABLE</a:t>
            </a:r>
            <a:r>
              <a:rPr lang="ko-KR" altLang="en-US" sz="3200" smtClean="0"/>
              <a:t>로  테이블 구조 변경</a:t>
            </a:r>
          </a:p>
          <a:p>
            <a:pPr>
              <a:lnSpc>
                <a:spcPct val="150000"/>
              </a:lnSpc>
            </a:pPr>
            <a:r>
              <a:rPr lang="en-US" altLang="ko-KR" sz="3200" smtClean="0"/>
              <a:t>DROP TABLE</a:t>
            </a:r>
            <a:r>
              <a:rPr lang="ko-KR" altLang="en-US" sz="3200" smtClean="0"/>
              <a:t>로  테이블 구조 삭제</a:t>
            </a:r>
          </a:p>
          <a:p>
            <a:pPr>
              <a:lnSpc>
                <a:spcPct val="150000"/>
              </a:lnSpc>
            </a:pPr>
            <a:r>
              <a:rPr lang="ko-KR" altLang="en-US" sz="3200" smtClean="0"/>
              <a:t>기타  </a:t>
            </a:r>
            <a:r>
              <a:rPr lang="en-US" altLang="ko-KR" sz="3200" smtClean="0"/>
              <a:t>DDL </a:t>
            </a:r>
            <a:r>
              <a:rPr lang="ko-KR" altLang="en-US" sz="3200" smtClean="0"/>
              <a:t>문 </a:t>
            </a:r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4E6B9-7EEA-4145-B389-68C6FC1F9A3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r>
              <a:rPr lang="ko-KR" altLang="en-US" sz="2400" smtClean="0"/>
              <a:t>이미 존재하는 </a:t>
            </a:r>
            <a:r>
              <a:rPr lang="en-US" altLang="ko-KR" sz="2400" smtClean="0"/>
              <a:t>EMP01 </a:t>
            </a:r>
            <a:r>
              <a:rPr lang="ko-KR" altLang="en-US" sz="2400" smtClean="0"/>
              <a:t>테이블에 </a:t>
            </a:r>
            <a:r>
              <a:rPr lang="en-US" altLang="ko-KR" sz="2400" smtClean="0"/>
              <a:t>EMP </a:t>
            </a:r>
            <a:r>
              <a:rPr lang="ko-KR" altLang="en-US" sz="2400" smtClean="0"/>
              <a:t>테이블과 동일한 구조로 입사일자 칼럼을 추가하라</a:t>
            </a:r>
            <a:r>
              <a:rPr lang="en-US" altLang="ko-KR" sz="2400" smtClean="0"/>
              <a:t>.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0B2E1-5EB0-49E7-943C-06FE9927CBA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2537" name="_x87296488" descr="EMB0000014015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420888"/>
            <a:ext cx="3240361" cy="340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956550" cy="4071938"/>
          </a:xfrm>
        </p:spPr>
        <p:txBody>
          <a:bodyPr/>
          <a:lstStyle/>
          <a:p>
            <a:r>
              <a:rPr lang="en-US" altLang="ko-KR" sz="2400" smtClean="0"/>
              <a:t>EMP01 </a:t>
            </a:r>
            <a:r>
              <a:rPr lang="ko-KR" altLang="en-US" sz="2400" smtClean="0"/>
              <a:t>테이블의 직급 칼럼의 크기를 </a:t>
            </a:r>
            <a:r>
              <a:rPr lang="en-US" altLang="ko-KR" sz="2400" smtClean="0"/>
              <a:t>20</a:t>
            </a:r>
            <a:r>
              <a:rPr lang="ko-KR" altLang="en-US" sz="2400" smtClean="0"/>
              <a:t>으로 변경하라</a:t>
            </a:r>
            <a:r>
              <a:rPr lang="en-US" altLang="ko-KR" sz="2400" smtClean="0"/>
              <a:t>.</a:t>
            </a:r>
            <a:endParaRPr lang="ko-KR" altLang="en-US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A3454B-0707-4C29-A076-E1498605760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5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6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3562" name="_x87367888" descr="EMB0000014015a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2214563"/>
            <a:ext cx="61436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956550" cy="4071938"/>
          </a:xfrm>
        </p:spPr>
        <p:txBody>
          <a:bodyPr/>
          <a:lstStyle/>
          <a:p>
            <a:r>
              <a:rPr lang="en-US" altLang="ko-KR" sz="2400" smtClean="0"/>
              <a:t>EMP01 </a:t>
            </a:r>
            <a:r>
              <a:rPr lang="ko-KR" altLang="en-US" sz="2400" smtClean="0"/>
              <a:t>테이블에서 매니저 칼럼을 삭제하라</a:t>
            </a:r>
            <a:r>
              <a:rPr lang="en-US" altLang="ko-KR" sz="2400" smtClean="0"/>
              <a:t>.</a:t>
            </a:r>
            <a:endParaRPr lang="ko-KR" altLang="en-US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0E227-E61C-47FF-8B93-4D501FB3410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4587" name="_x88006256" descr="EMB0000014015a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2214563"/>
            <a:ext cx="6357937" cy="358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956550" cy="4071938"/>
          </a:xfrm>
        </p:spPr>
        <p:txBody>
          <a:bodyPr/>
          <a:lstStyle/>
          <a:p>
            <a:r>
              <a:rPr lang="en-US" altLang="ko-KR" sz="2800" smtClean="0"/>
              <a:t>EMP01 </a:t>
            </a:r>
            <a:r>
              <a:rPr lang="ko-KR" altLang="en-US" sz="2800" smtClean="0"/>
              <a:t>테이블의 이름을 </a:t>
            </a:r>
            <a:r>
              <a:rPr lang="en-US" altLang="ko-KR" sz="2800" smtClean="0"/>
              <a:t>EMP02</a:t>
            </a:r>
            <a:r>
              <a:rPr lang="ko-KR" altLang="en-US" sz="2800" smtClean="0"/>
              <a:t>로 변경하라</a:t>
            </a:r>
            <a:r>
              <a:rPr lang="en-US" altLang="ko-KR" sz="2800" smtClean="0"/>
              <a:t>.</a:t>
            </a:r>
            <a:endParaRPr lang="ko-KR" altLang="en-US" sz="2800" smtClean="0"/>
          </a:p>
          <a:p>
            <a:r>
              <a:rPr lang="en-US" altLang="ko-KR" sz="2800" smtClean="0"/>
              <a:t>EMP02 </a:t>
            </a:r>
            <a:r>
              <a:rPr lang="ko-KR" altLang="en-US" sz="2800" smtClean="0"/>
              <a:t>테이블의 구조를 삭제하라</a:t>
            </a:r>
            <a:r>
              <a:rPr lang="en-US" altLang="ko-KR" sz="2800" smtClean="0"/>
              <a:t>.</a:t>
            </a:r>
            <a:endParaRPr lang="ko-KR" altLang="en-US" sz="2800" smtClean="0"/>
          </a:p>
          <a:p>
            <a:r>
              <a:rPr lang="en-US" altLang="ko-KR" sz="2800" smtClean="0"/>
              <a:t>DEPT01 </a:t>
            </a:r>
            <a:r>
              <a:rPr lang="ko-KR" altLang="en-US" sz="2800" smtClean="0"/>
              <a:t>테이블의 구조를 삭제하라</a:t>
            </a:r>
            <a:r>
              <a:rPr lang="en-US" altLang="ko-KR" sz="2800" smtClean="0"/>
              <a:t>.</a:t>
            </a:r>
            <a:endParaRPr lang="ko-KR" altLang="en-US" sz="2800" smtClean="0"/>
          </a:p>
          <a:p>
            <a:pPr marL="411163" lvl="1">
              <a:buFont typeface="Wingdings" pitchFamily="2" charset="2"/>
              <a:buNone/>
            </a:pPr>
            <a:endParaRPr lang="en-US" altLang="ko-KR" sz="28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8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2658D-049C-48F6-9F01-2B3EF7FD268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CREATE TABLE</a:t>
            </a:r>
            <a:r>
              <a:rPr lang="ko-KR" altLang="en-US" sz="4000" smtClean="0"/>
              <a:t> 테이블 구조 정의 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B0C90-9336-4440-9757-0A982DC509B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87450" y="1643063"/>
            <a:ext cx="79565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3600" dirty="0"/>
              <a:t>CREATE TABLE </a:t>
            </a:r>
            <a:r>
              <a:rPr lang="en-US" sz="3600" i="1" dirty="0" err="1"/>
              <a:t>table_name</a:t>
            </a:r>
            <a:endParaRPr lang="en-US" sz="3600" dirty="0"/>
          </a:p>
          <a:p>
            <a:pPr>
              <a:defRPr/>
            </a:pPr>
            <a:r>
              <a:rPr lang="en-US" sz="2400" dirty="0"/>
              <a:t>(</a:t>
            </a:r>
            <a:r>
              <a:rPr lang="en-US" sz="2400" i="1" dirty="0" err="1"/>
              <a:t>column_name</a:t>
            </a:r>
            <a:r>
              <a:rPr lang="en-US" sz="2400" i="1" dirty="0"/>
              <a:t>  </a:t>
            </a:r>
            <a:r>
              <a:rPr lang="en-US" sz="2400" i="1" dirty="0" err="1"/>
              <a:t>data_type</a:t>
            </a:r>
            <a:r>
              <a:rPr lang="en-US" sz="2400" i="1" dirty="0"/>
              <a:t> </a:t>
            </a:r>
            <a:r>
              <a:rPr lang="en-US" sz="2400" i="1" dirty="0" err="1"/>
              <a:t>expr</a:t>
            </a:r>
            <a:r>
              <a:rPr lang="en-US" sz="2400" i="1" dirty="0"/>
              <a:t>, </a:t>
            </a:r>
          </a:p>
          <a:p>
            <a:pPr>
              <a:defRPr/>
            </a:pPr>
            <a:r>
              <a:rPr lang="en-US" sz="2400" i="1" dirty="0"/>
              <a:t>  </a:t>
            </a:r>
            <a:r>
              <a:rPr lang="en-US" sz="2400" i="1" dirty="0" err="1"/>
              <a:t>column_name</a:t>
            </a:r>
            <a:r>
              <a:rPr lang="en-US" sz="2400" i="1" dirty="0"/>
              <a:t>  </a:t>
            </a:r>
            <a:r>
              <a:rPr lang="en-US" sz="2400" i="1" dirty="0" err="1"/>
              <a:t>data_type</a:t>
            </a:r>
            <a:r>
              <a:rPr lang="en-US" sz="2400" i="1" dirty="0"/>
              <a:t> </a:t>
            </a:r>
            <a:r>
              <a:rPr lang="en-US" sz="2400" i="1" dirty="0" err="1"/>
              <a:t>expr</a:t>
            </a:r>
            <a:r>
              <a:rPr lang="en-US" sz="2400" i="1" dirty="0"/>
              <a:t>,…</a:t>
            </a:r>
          </a:p>
          <a:p>
            <a:pPr>
              <a:defRPr/>
            </a:pPr>
            <a:r>
              <a:rPr lang="en-US" sz="3600" dirty="0"/>
              <a:t>  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altLang="ko-KR" sz="36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3600" kern="0" dirty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kern="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altLang="ko-KR" sz="3600" kern="0" dirty="0">
              <a:ea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714375" y="3571875"/>
          <a:ext cx="8215339" cy="2612136"/>
        </p:xfrm>
        <a:graphic>
          <a:graphicData uri="http://schemas.openxmlformats.org/drawingml/2006/table">
            <a:tbl>
              <a:tblPr/>
              <a:tblGrid>
                <a:gridCol w="2000264"/>
                <a:gridCol w="6215075"/>
              </a:tblGrid>
              <a:tr h="150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이 </a:t>
                      </a:r>
                      <a:r>
                        <a:rPr lang="ko-KR" altLang="en-US" b="1" dirty="0" err="1"/>
                        <a:t>름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비 고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1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CHAR(size)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/>
                        <a:t>고정 길이 문자 데이터</a:t>
                      </a:r>
                      <a:r>
                        <a:rPr lang="en-US" altLang="ko-KR" dirty="0"/>
                        <a:t>. VARCHAR2</a:t>
                      </a:r>
                      <a:r>
                        <a:rPr lang="ko-KR" altLang="en-US" dirty="0"/>
                        <a:t>와 동일한 형태의 자료를 저장할 수 있고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입력된 자료의 길이와는 상관없이 정해진 길이만큼 저장 영역 차지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최소 크기는 </a:t>
                      </a:r>
                      <a:r>
                        <a:rPr lang="en-US" altLang="ko-KR" dirty="0"/>
                        <a:t>1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VARCHAR2(size)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/>
                        <a:t>Up to 2000 Bytes </a:t>
                      </a:r>
                      <a:r>
                        <a:rPr lang="ko-KR" altLang="en-US"/>
                        <a:t>가변 길이 문자 데이터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실제 입력된 문자열의 길이만큼 저장 영역을 차지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최대 크기는 명시해야 하며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최소 크기는 </a:t>
                      </a: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NUMBER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Internal Number Format </a:t>
                      </a:r>
                      <a:r>
                        <a:rPr lang="ko-KR" altLang="en-US" dirty="0"/>
                        <a:t>최고 </a:t>
                      </a:r>
                      <a:r>
                        <a:rPr lang="en-US" altLang="ko-KR" dirty="0"/>
                        <a:t>40</a:t>
                      </a:r>
                      <a:r>
                        <a:rPr lang="ko-KR" altLang="en-US" dirty="0"/>
                        <a:t>자리까지의 숫자를 저장할 수 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소수점이나 부호는 길이에 포함되지 않는다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41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42" name="TextBox 11"/>
          <p:cNvSpPr txBox="1">
            <a:spLocks noChangeArrowheads="1"/>
          </p:cNvSpPr>
          <p:nvPr/>
        </p:nvSpPr>
        <p:spPr bwMode="auto">
          <a:xfrm>
            <a:off x="0" y="1785938"/>
            <a:ext cx="1214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C00000"/>
                </a:solidFill>
              </a:rPr>
              <a:t>형식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CREATE TABLE</a:t>
            </a:r>
            <a:r>
              <a:rPr lang="ko-KR" altLang="en-US" sz="4000" smtClean="0"/>
              <a:t> 테이블 구조 정의 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4EB34-EFD4-4B49-BEAA-D47DEB7A6A1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00063" y="1785938"/>
          <a:ext cx="8215339" cy="3313938"/>
        </p:xfrm>
        <a:graphic>
          <a:graphicData uri="http://schemas.openxmlformats.org/drawingml/2006/table">
            <a:tbl>
              <a:tblPr/>
              <a:tblGrid>
                <a:gridCol w="1857359"/>
                <a:gridCol w="6357980"/>
              </a:tblGrid>
              <a:tr h="150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 smtClean="0"/>
                        <a:t>이     </a:t>
                      </a:r>
                      <a:r>
                        <a:rPr lang="ko-KR" altLang="en-US" b="1" dirty="0" err="1"/>
                        <a:t>름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비 </a:t>
                      </a:r>
                      <a:r>
                        <a:rPr lang="ko-KR" altLang="en-US" b="1" dirty="0" smtClean="0"/>
                        <a:t>      고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1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NUMBER(w)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W</a:t>
                      </a:r>
                      <a:r>
                        <a:rPr lang="ko-KR" altLang="en-US" dirty="0"/>
                        <a:t>자리까지의 수치로 최대 </a:t>
                      </a:r>
                      <a:r>
                        <a:rPr lang="en-US" altLang="ko-KR" dirty="0"/>
                        <a:t>38</a:t>
                      </a:r>
                      <a:r>
                        <a:rPr lang="ko-KR" altLang="en-US" dirty="0"/>
                        <a:t>자리까지 가능하다</a:t>
                      </a:r>
                      <a:r>
                        <a:rPr lang="en-US" altLang="ko-KR" dirty="0"/>
                        <a:t>. (38</a:t>
                      </a:r>
                      <a:r>
                        <a:rPr lang="ko-KR" altLang="en-US" dirty="0"/>
                        <a:t>자리가 유효 숫자이다</a:t>
                      </a:r>
                      <a:r>
                        <a:rPr lang="en-US" altLang="ko-KR" dirty="0"/>
                        <a:t>.)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NUMVER(w, d)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W</a:t>
                      </a:r>
                      <a:r>
                        <a:rPr lang="ko-KR" altLang="en-US" dirty="0"/>
                        <a:t>는 전체 길이</a:t>
                      </a:r>
                      <a:r>
                        <a:rPr lang="en-US" altLang="ko-KR" dirty="0"/>
                        <a:t>, d</a:t>
                      </a:r>
                      <a:r>
                        <a:rPr lang="ko-KR" altLang="en-US" dirty="0"/>
                        <a:t>는 소수점 이하 자릿수이다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소수점은 자릿수에 포함되지 않는다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DATE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BC 4712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~AD 4712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31</a:t>
                      </a:r>
                      <a:r>
                        <a:rPr lang="ko-KR" altLang="en-US" dirty="0"/>
                        <a:t>일까지의 날짜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LONG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가변 길이의 문자형 데이터 타입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크기는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2GB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LOB</a:t>
                      </a:r>
                      <a:endParaRPr lang="en-US" dirty="0"/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2GB</a:t>
                      </a:r>
                      <a:r>
                        <a:rPr lang="ko-KR" altLang="en-US" dirty="0"/>
                        <a:t>까지의 가변 길이 바이너리 데이터를 저장시킬 수 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이미지 문서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실행 파일을 저장할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ROWID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ROWID</a:t>
                      </a:r>
                      <a:r>
                        <a:rPr lang="ko-KR" altLang="en-US" dirty="0"/>
                        <a:t>는 </a:t>
                      </a:r>
                      <a:r>
                        <a:rPr lang="en-US" altLang="ko-KR" dirty="0"/>
                        <a:t>Tree-piece Format</a:t>
                      </a:r>
                      <a:r>
                        <a:rPr lang="ko-KR" altLang="en-US" dirty="0"/>
                        <a:t>을 갖음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ROWID</a:t>
                      </a:r>
                      <a:r>
                        <a:rPr lang="ko-KR" altLang="en-US" dirty="0"/>
                        <a:t>는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저장되어 있지 않으며</a:t>
                      </a:r>
                      <a:r>
                        <a:rPr lang="en-US" altLang="ko-KR" dirty="0"/>
                        <a:t>, DB Data</a:t>
                      </a:r>
                      <a:r>
                        <a:rPr lang="ko-KR" altLang="en-US" dirty="0"/>
                        <a:t>도 아니다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73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7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CREATE TABLE</a:t>
            </a:r>
            <a:r>
              <a:rPr lang="ko-KR" altLang="en-US" sz="4000" smtClean="0"/>
              <a:t> 테이블 구조 정의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ko-KR" altLang="en-US" sz="3600" smtClean="0"/>
              <a:t>사원번호</a:t>
            </a:r>
            <a:r>
              <a:rPr lang="en-US" altLang="ko-KR" sz="3600" smtClean="0"/>
              <a:t>, </a:t>
            </a:r>
            <a:r>
              <a:rPr lang="ko-KR" altLang="en-US" sz="3600" smtClean="0"/>
              <a:t>사원명</a:t>
            </a:r>
            <a:r>
              <a:rPr lang="en-US" altLang="ko-KR" sz="3600" smtClean="0"/>
              <a:t>, </a:t>
            </a:r>
            <a:r>
              <a:rPr lang="ko-KR" altLang="en-US" sz="3600" smtClean="0"/>
              <a:t>급여 </a:t>
            </a:r>
            <a:r>
              <a:rPr lang="en-US" altLang="ko-KR" sz="3600" smtClean="0"/>
              <a:t>3</a:t>
            </a:r>
            <a:r>
              <a:rPr lang="ko-KR" altLang="en-US" sz="3600" smtClean="0"/>
              <a:t>개의 칼럼으로 구성된 </a:t>
            </a:r>
            <a:r>
              <a:rPr lang="en-US" altLang="ko-KR" sz="3600" smtClean="0"/>
              <a:t>EMP01 </a:t>
            </a:r>
            <a:r>
              <a:rPr lang="ko-KR" altLang="en-US" sz="3600" smtClean="0"/>
              <a:t>테이블</a:t>
            </a:r>
            <a:endParaRPr lang="en-US" altLang="ko-KR" sz="3600" smtClean="0"/>
          </a:p>
          <a:p>
            <a:endParaRPr lang="ko-KR" altLang="en-US" sz="3600" smtClean="0"/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CREATE TABLE EMP01(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EMPNO NUMBER(4),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ENAME VARCHAR2(20),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SAL NUMBER(7, 2)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); </a:t>
            </a:r>
            <a:r>
              <a:rPr lang="en-US" altLang="ko-KR" sz="36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  <a:r>
              <a:rPr lang="en-US" altLang="ko-KR" sz="36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9965F6-AE36-4A61-A6DD-54A907CDA37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0" y="1857375"/>
            <a:ext cx="114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_x87163040" descr="EMB0000014015b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5" y="2357438"/>
            <a:ext cx="5072063" cy="359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CREATE TABLE</a:t>
            </a:r>
            <a:r>
              <a:rPr lang="ko-KR" altLang="en-US" sz="4000" smtClean="0"/>
              <a:t> 테이블 구조 정의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192405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altLang="ko-KR" sz="3600" smtClean="0"/>
              <a:t>DEPT </a:t>
            </a:r>
            <a:r>
              <a:rPr lang="ko-KR" altLang="en-US" sz="3600" smtClean="0"/>
              <a:t>테이블과 동일한 구조의 테이블을 </a:t>
            </a:r>
            <a:r>
              <a:rPr lang="en-US" altLang="ko-KR" sz="3600" smtClean="0"/>
              <a:t>DEPT01</a:t>
            </a:r>
            <a:r>
              <a:rPr lang="ko-KR" altLang="en-US" sz="3600" smtClean="0"/>
              <a:t>이란 이름으로 생성하라</a:t>
            </a:r>
            <a:r>
              <a:rPr lang="en-US" altLang="ko-KR" sz="3600" smtClean="0"/>
              <a:t>.</a:t>
            </a:r>
            <a:endParaRPr lang="ko-KR" altLang="en-US" sz="3600" smtClean="0"/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36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  <a:endParaRPr lang="ko-KR" altLang="en-US" sz="3600" smtClean="0"/>
          </a:p>
          <a:p>
            <a:pPr>
              <a:buFont typeface="Wingdings" pitchFamily="2" charset="2"/>
              <a:buNone/>
            </a:pPr>
            <a:endParaRPr lang="en-US" altLang="ko-KR" sz="3600" smtClean="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BCB997-E8D3-43A7-9CF5-8AAC22DAC82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1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9" name="TextBox 11"/>
          <p:cNvSpPr txBox="1">
            <a:spLocks noChangeArrowheads="1"/>
          </p:cNvSpPr>
          <p:nvPr/>
        </p:nvSpPr>
        <p:spPr bwMode="auto">
          <a:xfrm>
            <a:off x="0" y="1928813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chemeClr val="accent1"/>
                </a:solidFill>
              </a:rPr>
              <a:t>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테이블 구조 변경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3600" smtClean="0"/>
              <a:t>ADD COLUMN </a:t>
            </a:r>
            <a:r>
              <a:rPr lang="ko-KR" altLang="en-US" sz="3600" smtClean="0"/>
              <a:t>절을 사용하여 새로운 칼럼을 추가한다</a:t>
            </a:r>
            <a:r>
              <a:rPr lang="en-US" altLang="ko-KR" sz="3600" smtClean="0"/>
              <a:t>.</a:t>
            </a:r>
            <a:endParaRPr lang="ko-KR" altLang="en-US" sz="3600" smtClean="0"/>
          </a:p>
          <a:p>
            <a:r>
              <a:rPr lang="en-US" altLang="ko-KR" sz="3600" smtClean="0"/>
              <a:t>MODIFY COLUMN </a:t>
            </a:r>
            <a:r>
              <a:rPr lang="ko-KR" altLang="en-US" sz="3600" smtClean="0"/>
              <a:t>절을 사용하여 기존 칼럼을 수정한다</a:t>
            </a:r>
            <a:r>
              <a:rPr lang="en-US" altLang="ko-KR" sz="3600" smtClean="0"/>
              <a:t>.</a:t>
            </a:r>
            <a:endParaRPr lang="ko-KR" altLang="en-US" sz="3600" smtClean="0"/>
          </a:p>
          <a:p>
            <a:r>
              <a:rPr lang="en-US" altLang="ko-KR" sz="3600" smtClean="0"/>
              <a:t>DROP COLUMN </a:t>
            </a:r>
            <a:r>
              <a:rPr lang="ko-KR" altLang="en-US" sz="3600" smtClean="0"/>
              <a:t>절을 사용하여 기존 칼럼을 삭제한다</a:t>
            </a:r>
            <a:r>
              <a:rPr lang="en-US" altLang="ko-KR" sz="3600" smtClean="0"/>
              <a:t>.</a:t>
            </a:r>
            <a:endParaRPr lang="ko-KR" altLang="en-US" sz="3600" smtClean="0"/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36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E6079-52F7-4F07-AD5F-B9DD640694A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새로운 칼럼 추가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3200" smtClean="0"/>
              <a:t>ALTER TABLE </a:t>
            </a:r>
            <a:r>
              <a:rPr lang="en-US" altLang="ko-KR" sz="3200" i="1" smtClean="0"/>
              <a:t>table_name</a:t>
            </a:r>
            <a:endParaRPr lang="en-US" altLang="ko-KR" sz="3200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ADD (</a:t>
            </a:r>
            <a:r>
              <a:rPr lang="en-US" altLang="ko-KR" sz="3200" i="1" smtClean="0"/>
              <a:t>column_name data_type expr</a:t>
            </a:r>
            <a:r>
              <a:rPr lang="en-US" altLang="ko-KR" sz="3200" smtClean="0"/>
              <a:t>, …);</a:t>
            </a:r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EMP01 </a:t>
            </a:r>
            <a:r>
              <a:rPr lang="ko-KR" altLang="en-US" sz="2400" smtClean="0"/>
              <a:t>테이블에 문자 타입의 직급</a:t>
            </a:r>
            <a:r>
              <a:rPr lang="en-US" altLang="ko-KR" sz="2400" smtClean="0"/>
              <a:t>(JOB) </a:t>
            </a:r>
            <a:r>
              <a:rPr lang="ko-KR" altLang="en-US" sz="2400" smtClean="0"/>
              <a:t>칼럼을 추가</a:t>
            </a:r>
            <a:endParaRPr lang="en-US" sz="24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3600" smtClean="0"/>
              <a:t>ALTER TABLE EMP01</a:t>
            </a:r>
          </a:p>
          <a:p>
            <a:pPr>
              <a:buFont typeface="Wingdings" pitchFamily="2" charset="2"/>
              <a:buNone/>
            </a:pPr>
            <a:r>
              <a:rPr lang="en-US" altLang="ko-KR" sz="3600" smtClean="0"/>
              <a:t>ADD(JOB VARCHAR2(9)); </a:t>
            </a:r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36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20F52-C3CC-4364-A307-D8EFEC73142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0" y="1785938"/>
            <a:ext cx="1214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C00000"/>
                </a:solidFill>
              </a:rPr>
              <a:t>형식</a:t>
            </a:r>
          </a:p>
        </p:txBody>
      </p:sp>
      <p:sp>
        <p:nvSpPr>
          <p:cNvPr id="10246" name="TextBox 7"/>
          <p:cNvSpPr txBox="1">
            <a:spLocks noChangeArrowheads="1"/>
          </p:cNvSpPr>
          <p:nvPr/>
        </p:nvSpPr>
        <p:spPr bwMode="auto">
          <a:xfrm>
            <a:off x="0" y="3429000"/>
            <a:ext cx="114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새로운 칼럼 추가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3600" smtClean="0"/>
              <a:t>   이미 존재하는 </a:t>
            </a:r>
            <a:r>
              <a:rPr lang="en-US" altLang="ko-KR" sz="3600" smtClean="0"/>
              <a:t>DEPT01 </a:t>
            </a:r>
            <a:r>
              <a:rPr lang="ko-KR" altLang="en-US" sz="3600" smtClean="0"/>
              <a:t>테이블에 설립일자 칼럼</a:t>
            </a:r>
            <a:r>
              <a:rPr lang="en-US" altLang="ko-KR" sz="3600" smtClean="0"/>
              <a:t>(CREDATE)</a:t>
            </a:r>
            <a:r>
              <a:rPr lang="ko-KR" altLang="en-US" sz="3600" smtClean="0"/>
              <a:t>을 날짜형으로 추가하라</a:t>
            </a:r>
            <a:r>
              <a:rPr lang="en-US" altLang="ko-KR" sz="3600" smtClean="0"/>
              <a:t>.</a:t>
            </a:r>
          </a:p>
          <a:p>
            <a:pPr>
              <a:buFont typeface="Wingdings" pitchFamily="2" charset="2"/>
              <a:buNone/>
            </a:pPr>
            <a:endParaRPr lang="en-US" sz="36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36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E2D72-F997-4DE2-A94F-E39C11B4000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0" y="1928813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chemeClr val="accent1"/>
                </a:solidFill>
              </a:rPr>
              <a:t>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783</Words>
  <Application>Microsoft Office PowerPoint</Application>
  <PresentationFormat>화면 슬라이드 쇼(4:3)</PresentationFormat>
  <Paragraphs>232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7장. 테이블 구조를 결정하는 DDL로 테이블 생성, 변경, 삭제하기</vt:lpstr>
      <vt:lpstr>목차</vt:lpstr>
      <vt:lpstr>CREATE TABLE 테이블 구조 정의 </vt:lpstr>
      <vt:lpstr>CREATE TABLE 테이블 구조 정의 </vt:lpstr>
      <vt:lpstr>CREATE TABLE 테이블 구조 정의 </vt:lpstr>
      <vt:lpstr>CREATE TABLE 테이블 구조 정의 </vt:lpstr>
      <vt:lpstr>ALTER TABLE로 테이블 구조 변경</vt:lpstr>
      <vt:lpstr>ALTER TABLE로 새로운 칼럼 추가 </vt:lpstr>
      <vt:lpstr>ALTER TABLE로 새로운 칼럼 추가 </vt:lpstr>
      <vt:lpstr>ALTER TABLE로 기존 칼럼 수정 </vt:lpstr>
      <vt:lpstr>ALTER TABLE로 기존 칼럼 수정 </vt:lpstr>
      <vt:lpstr>ALTER TABLE로 기존 칼럼 삭제 </vt:lpstr>
      <vt:lpstr>ALTER TABLE로 기존 칼럼 삭제 </vt:lpstr>
      <vt:lpstr>DROP TABLE로 테이블 구조 삭제</vt:lpstr>
      <vt:lpstr>기타 DDL 문</vt:lpstr>
      <vt:lpstr>테이블 명을 변경하는 RENAME 문</vt:lpstr>
      <vt:lpstr>테이블의 모든 로우를 제거해 TRUNCATE 문</vt:lpstr>
      <vt:lpstr>기타 DDL문</vt:lpstr>
      <vt:lpstr>종합문제</vt:lpstr>
      <vt:lpstr>종합문제</vt:lpstr>
      <vt:lpstr>종합문제</vt:lpstr>
      <vt:lpstr>종합문제</vt:lpstr>
      <vt:lpstr>종합문제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7장. 테이블 구조를 결정하는 DDL로 테이블 생성, 변경, 삭제하기</dc:title>
  <dc:creator>USER</dc:creator>
  <cp:lastModifiedBy>kitcoop</cp:lastModifiedBy>
  <cp:revision>4</cp:revision>
  <dcterms:created xsi:type="dcterms:W3CDTF">2012-04-30T09:50:47Z</dcterms:created>
  <dcterms:modified xsi:type="dcterms:W3CDTF">2017-11-22T09:33:25Z</dcterms:modified>
</cp:coreProperties>
</file>