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1AA1B-B88F-4D1F-A11B-91C43CF29924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D822-E467-42E8-8F8B-B479DC0619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가메출판사</a:t>
            </a:r>
          </a:p>
        </p:txBody>
      </p:sp>
      <p:sp>
        <p:nvSpPr>
          <p:cNvPr id="26629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B75CC846-77C5-4784-B7BD-993E76533B74}" type="datetime1">
              <a:rPr lang="ko-KR" altLang="en-US" smtClean="0">
                <a:latin typeface="굴림" charset="-127"/>
                <a:ea typeface="굴림" charset="-127"/>
              </a:rPr>
              <a:pPr/>
              <a:t>2012-05-01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저자</a:t>
            </a:r>
            <a:r>
              <a:rPr lang="en-US" altLang="ko-KR" smtClean="0">
                <a:latin typeface="굴림" charset="-127"/>
                <a:ea typeface="굴림" charset="-127"/>
              </a:rPr>
              <a:t>:</a:t>
            </a:r>
            <a:r>
              <a:rPr lang="ko-KR" altLang="en-US" smtClean="0">
                <a:latin typeface="굴림" charset="-127"/>
                <a:ea typeface="굴림" charset="-127"/>
              </a:rPr>
              <a:t>성윤정</a:t>
            </a:r>
            <a:r>
              <a:rPr lang="en-US" altLang="ko-KR" smtClean="0">
                <a:latin typeface="굴림" charset="-127"/>
                <a:ea typeface="굴림" charset="-127"/>
              </a:rPr>
              <a:t>(techsung@chol.com)</a:t>
            </a: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0BD7AA-5BD0-4505-918D-DEA305B4B40B}" type="slidenum">
              <a:rPr lang="ko-KR" altLang="en-US" smtClean="0">
                <a:latin typeface="굴림" charset="-127"/>
                <a:ea typeface="굴림" charset="-127"/>
              </a:rPr>
              <a:pPr/>
              <a:t>4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6A4D-D383-429A-860E-29A32C47C38F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126C-D669-4421-881F-D2728E49DC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5938" y="357188"/>
            <a:ext cx="6975475" cy="2181225"/>
          </a:xfrm>
        </p:spPr>
        <p:txBody>
          <a:bodyPr>
            <a:normAutofit/>
          </a:bodyPr>
          <a:lstStyle/>
          <a:p>
            <a:r>
              <a:rPr lang="en-US" altLang="ko-KR" sz="3600" smtClean="0"/>
              <a:t>08</a:t>
            </a:r>
            <a:r>
              <a:rPr lang="ko-KR" altLang="en-US" sz="3600" smtClean="0"/>
              <a:t>장 테이블에 내용을 추가수정</a:t>
            </a:r>
            <a:r>
              <a:rPr lang="en-US" altLang="ko-KR" sz="3600" smtClean="0"/>
              <a:t> </a:t>
            </a:r>
            <a:r>
              <a:rPr lang="ko-KR" altLang="en-US" sz="3600" smtClean="0"/>
              <a:t>삭제하기 위한 </a:t>
            </a:r>
            <a:r>
              <a:rPr lang="en-US" altLang="ko-KR" sz="3600" smtClean="0"/>
              <a:t>DML</a:t>
            </a:r>
            <a:endParaRPr lang="ko-KR" altLang="en-US" sz="36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2780928"/>
            <a:ext cx="7072312" cy="2857500"/>
          </a:xfrm>
        </p:spPr>
        <p:txBody>
          <a:bodyPr/>
          <a:lstStyle/>
          <a:p>
            <a:pPr marL="354013" indent="-354013" algn="just">
              <a:buFont typeface="Wingdings" pitchFamily="2" charset="2"/>
              <a:buChar char="l"/>
              <a:defRPr/>
            </a:pPr>
            <a:r>
              <a:rPr lang="ko-KR" altLang="en-US" sz="2800" dirty="0" smtClean="0">
                <a:solidFill>
                  <a:schemeClr val="tx1"/>
                </a:solidFill>
                <a:ea typeface="굴림" pitchFamily="50" charset="-127"/>
              </a:rPr>
              <a:t>테이블에 새로운 행을 추가하는 </a:t>
            </a:r>
            <a:r>
              <a:rPr lang="en-US" altLang="ko-KR" sz="2800" dirty="0" smtClean="0">
                <a:solidFill>
                  <a:schemeClr val="tx1"/>
                </a:solidFill>
                <a:ea typeface="굴림" pitchFamily="50" charset="-127"/>
              </a:rPr>
              <a:t>INSERT </a:t>
            </a:r>
            <a:r>
              <a:rPr lang="ko-KR" altLang="en-US" sz="2800" dirty="0" smtClean="0">
                <a:solidFill>
                  <a:schemeClr val="tx1"/>
                </a:solidFill>
                <a:ea typeface="굴림" pitchFamily="50" charset="-127"/>
              </a:rPr>
              <a:t>문을 학습한다</a:t>
            </a:r>
            <a:r>
              <a:rPr lang="en-US" altLang="ko-KR" sz="2800" dirty="0" smtClean="0">
                <a:solidFill>
                  <a:schemeClr val="tx1"/>
                </a:solidFill>
                <a:ea typeface="굴림" pitchFamily="50" charset="-127"/>
              </a:rPr>
              <a:t>. </a:t>
            </a:r>
            <a:endParaRPr lang="ko-KR" altLang="en-US" sz="2800" dirty="0" smtClean="0">
              <a:solidFill>
                <a:schemeClr val="tx1"/>
              </a:solidFill>
              <a:ea typeface="굴림" pitchFamily="50" charset="-127"/>
            </a:endParaRPr>
          </a:p>
          <a:p>
            <a:pPr marL="354013" indent="-354013" algn="just">
              <a:buFont typeface="Wingdings" pitchFamily="2" charset="2"/>
              <a:buChar char="l"/>
              <a:defRPr/>
            </a:pPr>
            <a:r>
              <a:rPr lang="ko-KR" altLang="en-US" sz="2800" dirty="0" smtClean="0">
                <a:solidFill>
                  <a:schemeClr val="tx1"/>
                </a:solidFill>
                <a:ea typeface="굴림" pitchFamily="50" charset="-127"/>
              </a:rPr>
              <a:t>테이블의 내용을 수정하기 위한 </a:t>
            </a:r>
            <a:r>
              <a:rPr lang="en-US" altLang="ko-KR" sz="2800" dirty="0" smtClean="0">
                <a:solidFill>
                  <a:schemeClr val="tx1"/>
                </a:solidFill>
                <a:ea typeface="굴림" pitchFamily="50" charset="-127"/>
              </a:rPr>
              <a:t>UPDATE</a:t>
            </a:r>
            <a:r>
              <a:rPr lang="ko-KR" altLang="en-US" sz="2800" dirty="0" smtClean="0">
                <a:solidFill>
                  <a:schemeClr val="tx1"/>
                </a:solidFill>
                <a:ea typeface="굴림" pitchFamily="50" charset="-127"/>
              </a:rPr>
              <a:t>문을 학습한다</a:t>
            </a:r>
            <a:r>
              <a:rPr lang="en-US" altLang="ko-KR" sz="2800" dirty="0" smtClean="0">
                <a:solidFill>
                  <a:schemeClr val="tx1"/>
                </a:solidFill>
                <a:ea typeface="굴림" pitchFamily="50" charset="-127"/>
              </a:rPr>
              <a:t>. </a:t>
            </a:r>
            <a:endParaRPr lang="ko-KR" altLang="en-US" sz="2800" dirty="0" smtClean="0">
              <a:solidFill>
                <a:schemeClr val="tx1"/>
              </a:solidFill>
              <a:ea typeface="굴림" pitchFamily="50" charset="-127"/>
            </a:endParaRPr>
          </a:p>
          <a:p>
            <a:pPr marL="354013" indent="-354013" algn="just">
              <a:buFont typeface="Wingdings" pitchFamily="2" charset="2"/>
              <a:buChar char="l"/>
              <a:defRPr/>
            </a:pPr>
            <a:r>
              <a:rPr lang="ko-KR" altLang="en-US" sz="2800" dirty="0" smtClean="0">
                <a:solidFill>
                  <a:schemeClr val="tx1"/>
                </a:solidFill>
                <a:ea typeface="굴림" pitchFamily="50" charset="-127"/>
              </a:rPr>
              <a:t>테이블에 불필요한 행을 삭제하기 위한 </a:t>
            </a:r>
            <a:r>
              <a:rPr lang="en-US" altLang="ko-KR" sz="2800" dirty="0" smtClean="0">
                <a:solidFill>
                  <a:schemeClr val="tx1"/>
                </a:solidFill>
                <a:ea typeface="굴림" pitchFamily="50" charset="-127"/>
              </a:rPr>
              <a:t>DELETE</a:t>
            </a:r>
            <a:r>
              <a:rPr lang="ko-KR" altLang="en-US" sz="2800" dirty="0" smtClean="0">
                <a:solidFill>
                  <a:schemeClr val="tx1"/>
                </a:solidFill>
                <a:ea typeface="굴림" pitchFamily="50" charset="-127"/>
              </a:rPr>
              <a:t>문을 학습한다</a:t>
            </a:r>
            <a:r>
              <a:rPr lang="en-US" altLang="ko-KR" sz="2800" dirty="0" smtClean="0">
                <a:solidFill>
                  <a:schemeClr val="tx1"/>
                </a:solidFill>
                <a:ea typeface="굴림" pitchFamily="50" charset="-127"/>
              </a:rPr>
              <a:t>. </a:t>
            </a:r>
            <a:endParaRPr lang="ko-KR" altLang="en-US" sz="2800" dirty="0" smtClean="0">
              <a:solidFill>
                <a:schemeClr val="tx1"/>
              </a:solidFill>
              <a:ea typeface="굴림" pitchFamily="50" charset="-127"/>
            </a:endParaRPr>
          </a:p>
          <a:p>
            <a:pPr algn="just">
              <a:buFont typeface="Wingdings" pitchFamily="2" charset="2"/>
              <a:buChar char="l"/>
              <a:defRPr/>
            </a:pPr>
            <a:endParaRPr lang="ko-KR" altLang="en-US" sz="2800" dirty="0" smtClean="0">
              <a:solidFill>
                <a:schemeClr val="tx1"/>
              </a:solidFill>
              <a:ea typeface="굴림" pitchFamily="50" charset="-127"/>
            </a:endParaRPr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 smtClean="0">
              <a:solidFill>
                <a:schemeClr val="tx1"/>
              </a:solidFill>
              <a:ea typeface="굴림" pitchFamily="50" charset="-127"/>
            </a:endParaRPr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461-08D7-404F-A86B-3749DB053469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NULL </a:t>
            </a:r>
            <a:r>
              <a:rPr lang="ko-KR" altLang="en-US" sz="4000" smtClean="0"/>
              <a:t>값의 삽입 예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(DEPTNO, DNAME)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VALUES (30, 'SALES');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VALUES (40, 'OPERATIONS', NULL);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VALUES (50, '', 'CHICAGO');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28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2B149-A612-48BC-A977-66B21F630BD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테이블의 내용을 수정하기 위한 </a:t>
            </a:r>
            <a:r>
              <a:rPr lang="en-US" altLang="ko-KR" sz="4000" smtClean="0"/>
              <a:t>UPDATE </a:t>
            </a:r>
            <a:r>
              <a:rPr lang="ko-KR" altLang="en-US" sz="4000" smtClean="0"/>
              <a:t>문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UPDATE </a:t>
            </a:r>
            <a:r>
              <a:rPr lang="en-US" altLang="ko-KR" sz="2400" i="1" dirty="0" err="1" smtClean="0"/>
              <a:t>table_name</a:t>
            </a: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SET </a:t>
            </a:r>
            <a:r>
              <a:rPr lang="en-US" altLang="ko-KR" sz="2400" i="1" dirty="0" smtClean="0"/>
              <a:t>column_name1 = value1, column_name2 = value2</a:t>
            </a:r>
            <a:r>
              <a:rPr lang="en-US" altLang="ko-KR" sz="2400" dirty="0" smtClean="0"/>
              <a:t>, 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WHERE </a:t>
            </a:r>
            <a:r>
              <a:rPr lang="en-US" altLang="ko-KR" sz="2400" i="1" dirty="0" smtClean="0"/>
              <a:t>conditions</a:t>
            </a:r>
            <a:r>
              <a:rPr lang="en-US" altLang="ko-KR" sz="24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모든 사원의 부서번호를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번으로 수정하자</a:t>
            </a:r>
            <a:r>
              <a:rPr lang="en-US" altLang="ko-KR" sz="2400" dirty="0" smtClean="0"/>
              <a:t>. 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SET DEPTNO=30;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4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5BCE0-0A63-48C3-98D5-98BBA092A3B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214313" y="1643063"/>
            <a:ext cx="1071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 b="1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214313" y="3429000"/>
            <a:ext cx="1071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테이블의 내용을 수정하기 위한 </a:t>
            </a:r>
            <a:r>
              <a:rPr lang="en-US" altLang="ko-KR" sz="4000" smtClean="0"/>
              <a:t>UPDATE </a:t>
            </a:r>
            <a:r>
              <a:rPr lang="ko-KR" altLang="en-US" sz="4000" smtClean="0"/>
              <a:t>문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defRPr/>
            </a:pPr>
            <a:r>
              <a:rPr lang="ko-KR" altLang="en-US" sz="2400" dirty="0" smtClean="0"/>
              <a:t>모든 사원의 급여를 </a:t>
            </a:r>
            <a:r>
              <a:rPr lang="en-US" altLang="ko-KR" sz="2400" dirty="0" smtClean="0"/>
              <a:t>10% </a:t>
            </a:r>
            <a:r>
              <a:rPr lang="ko-KR" altLang="en-US" sz="2400" dirty="0" smtClean="0"/>
              <a:t>인상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SET SAL = SAL * 1.1;</a:t>
            </a:r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입사일을 오늘로 수정</a:t>
            </a:r>
            <a:endParaRPr lang="en-US" altLang="ko-KR" sz="2400" dirty="0" smtClean="0"/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SET HIREDATE = SYSDATE; </a:t>
            </a:r>
          </a:p>
          <a:p>
            <a:pPr>
              <a:defRPr/>
            </a:pPr>
            <a:endParaRPr lang="ko-KR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4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0103A-6EF7-473E-99EC-63FEA936F03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214313" y="1643063"/>
            <a:ext cx="1071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테이블의 내용을 수정하기 위한 </a:t>
            </a:r>
            <a:r>
              <a:rPr lang="en-US" altLang="ko-KR" sz="4000" smtClean="0"/>
              <a:t>UPDATE </a:t>
            </a:r>
            <a:r>
              <a:rPr lang="ko-KR" altLang="en-US" sz="4000" smtClean="0"/>
              <a:t>문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defRPr/>
            </a:pPr>
            <a:r>
              <a:rPr lang="ko-KR" altLang="en-US" sz="2400" dirty="0" smtClean="0"/>
              <a:t>부서번호가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번인 사원의 부서번호를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번으로 수정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SET DEPTNO=30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WHERE DEPTNO=10;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급여가 </a:t>
            </a:r>
            <a:r>
              <a:rPr lang="en-US" altLang="ko-KR" sz="2400" dirty="0" smtClean="0"/>
              <a:t>3000 </a:t>
            </a:r>
            <a:r>
              <a:rPr lang="ko-KR" altLang="en-US" sz="2400" dirty="0" smtClean="0"/>
              <a:t>이상인 사원만 급여를 </a:t>
            </a:r>
            <a:r>
              <a:rPr lang="en-US" altLang="ko-KR" sz="2400" dirty="0" smtClean="0"/>
              <a:t>10% </a:t>
            </a:r>
            <a:r>
              <a:rPr lang="ko-KR" altLang="en-US" sz="2400" dirty="0" smtClean="0"/>
              <a:t>인상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SET SAL = SAL * 1.1 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WHERE SAL &gt;= 3000;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4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A6B99-A135-47D2-9A29-6DC67406731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214313" y="1630363"/>
            <a:ext cx="1071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테이블의 내용을 수정하기 위한 </a:t>
            </a:r>
            <a:r>
              <a:rPr lang="en-US" altLang="ko-KR" sz="4000" smtClean="0"/>
              <a:t>UPDATE </a:t>
            </a:r>
            <a:r>
              <a:rPr lang="ko-KR" altLang="en-US" sz="4000" smtClean="0"/>
              <a:t>문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/>
              <a:t>1987</a:t>
            </a:r>
            <a:r>
              <a:rPr lang="ko-KR" altLang="en-US" sz="2400" dirty="0" smtClean="0"/>
              <a:t>년에 입사한 사원의 입사일이 오늘로 수정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SET HIREDATE = SYSDATE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WHERE SUBSTR(HIREDATE, 1, 2)='87';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4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25841-6789-4509-9D08-3DB6AF41DD5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42875" y="16430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테이블의 내용을 수정하기 위한 </a:t>
            </a:r>
            <a:r>
              <a:rPr lang="en-US" altLang="ko-KR" sz="4000" smtClean="0"/>
              <a:t>UPDATE </a:t>
            </a:r>
            <a:r>
              <a:rPr lang="ko-KR" altLang="en-US" sz="4000" smtClean="0"/>
              <a:t>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/>
              <a:t>SCOTT </a:t>
            </a:r>
            <a:r>
              <a:rPr lang="ko-KR" altLang="en-US" sz="2400" dirty="0" smtClean="0"/>
              <a:t>의 부서번호는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번으로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직급을 </a:t>
            </a:r>
            <a:r>
              <a:rPr lang="en-US" altLang="ko-KR" sz="2400" dirty="0" smtClean="0"/>
              <a:t>MANAGER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로 변경하라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0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000" dirty="0" smtClean="0"/>
              <a:t>SET DEPTNO=20, JOB='MANAGER'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000" dirty="0" smtClean="0"/>
              <a:t>WHERE ENAME='SCOTT'; 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dirty="0" smtClean="0"/>
              <a:t>SCOTT</a:t>
            </a:r>
            <a:r>
              <a:rPr lang="ko-KR" altLang="en-US" sz="2400" dirty="0" smtClean="0"/>
              <a:t>의 입사일 오늘로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급여 </a:t>
            </a:r>
            <a:r>
              <a:rPr lang="en-US" altLang="ko-KR" sz="2400" dirty="0" smtClean="0"/>
              <a:t>4000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커미션 </a:t>
            </a:r>
            <a:r>
              <a:rPr lang="en-US" altLang="ko-KR" sz="2400" dirty="0" smtClean="0"/>
              <a:t>50</a:t>
            </a:r>
            <a:endParaRPr lang="ko-KR" altLang="en-US" sz="2400" dirty="0" smtClean="0"/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000" dirty="0" smtClean="0"/>
              <a:t>UPDATE EMP01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000" dirty="0" smtClean="0"/>
              <a:t>SET HIREDATE = SYSDATE, SAL=50, COMM=4000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000" dirty="0" smtClean="0"/>
              <a:t>WHERE ENAME='SCOTT';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4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D2DF4-FFA4-4284-99A0-98E5CEFB5CD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285750" y="16430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테이블에 불필요한 행을 삭제하기 위한 </a:t>
            </a:r>
            <a:r>
              <a:rPr lang="en-US" altLang="ko-KR" sz="4000" smtClean="0"/>
              <a:t>DELETE </a:t>
            </a:r>
            <a:r>
              <a:rPr lang="ko-KR" altLang="en-US" sz="4000" smtClean="0"/>
              <a:t>문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DELETE FROM </a:t>
            </a:r>
            <a:r>
              <a:rPr lang="en-US" altLang="ko-KR" sz="2400" i="1" dirty="0" err="1" smtClean="0"/>
              <a:t>table_name</a:t>
            </a:r>
            <a:r>
              <a:rPr lang="en-US" altLang="ko-KR" sz="2400" dirty="0" smtClean="0"/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WHERE </a:t>
            </a:r>
            <a:r>
              <a:rPr lang="en-US" altLang="ko-KR" sz="2400" i="1" dirty="0" smtClean="0"/>
              <a:t>conditions</a:t>
            </a:r>
            <a:r>
              <a:rPr lang="en-US" altLang="ko-KR" sz="24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모든 부서를 삭제</a:t>
            </a:r>
            <a:endParaRPr lang="en-US" sz="2400" dirty="0" smtClean="0">
              <a:ea typeface="돋움" pitchFamily="50" charset="-127"/>
            </a:endParaRP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DELETE FROM DEPT01;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SELECT * FROM DEPT01; 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>
              <a:ea typeface="돋움" pitchFamily="50" charset="-127"/>
            </a:endParaRPr>
          </a:p>
          <a:p>
            <a:pPr>
              <a:defRPr/>
            </a:pPr>
            <a:r>
              <a:rPr lang="en-US" altLang="ko-KR" sz="2400" dirty="0" smtClean="0"/>
              <a:t>30</a:t>
            </a:r>
            <a:r>
              <a:rPr lang="ko-KR" altLang="en-US" sz="2400" dirty="0" smtClean="0"/>
              <a:t>번 부서를 삭제</a:t>
            </a:r>
            <a:endParaRPr lang="en-US" sz="2400" dirty="0" smtClean="0">
              <a:ea typeface="돋움" pitchFamily="50" charset="-127"/>
            </a:endParaRP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DELETE FROM DEPT01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400" dirty="0" smtClean="0"/>
              <a:t>WHERE DEPTNO=30;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>
              <a:ea typeface="돋움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D2606-39CF-4974-A551-6F89C2B2204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214313" y="1643063"/>
            <a:ext cx="1071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 b="1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142875" y="29289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47071-5879-4A68-8D6D-FF5C780076A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1" name="_x95741104" descr="EMB0000014016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8" y="1643063"/>
            <a:ext cx="478631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43063"/>
            <a:ext cx="771525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3200" smtClean="0"/>
              <a:t> EMP01 </a:t>
            </a:r>
            <a:r>
              <a:rPr lang="ko-KR" altLang="en-US" sz="3200" smtClean="0"/>
              <a:t>테이블을 제거한 후 다음과 같은 구조로 </a:t>
            </a:r>
            <a:r>
              <a:rPr lang="en-US" altLang="ko-KR" sz="3200" smtClean="0"/>
              <a:t>EMP01 </a:t>
            </a:r>
            <a:r>
              <a:rPr lang="ko-KR" altLang="en-US" sz="3200" smtClean="0"/>
              <a:t>테이블을 생성한다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1125538"/>
          </a:xfrm>
        </p:spPr>
        <p:txBody>
          <a:bodyPr/>
          <a:lstStyle/>
          <a:p>
            <a:r>
              <a:rPr lang="en-US" altLang="ko-KR" sz="3200" smtClean="0"/>
              <a:t>EMP01 </a:t>
            </a:r>
            <a:r>
              <a:rPr lang="ko-KR" altLang="en-US" sz="3200" smtClean="0"/>
              <a:t>테이블에 다음과 같은 데이터를 추가하라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11176-39B5-429E-9CDB-01E56855D6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6" name="_x95746416" descr="EMB00000140166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571750"/>
            <a:ext cx="7500938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1125538"/>
          </a:xfrm>
        </p:spPr>
        <p:txBody>
          <a:bodyPr/>
          <a:lstStyle/>
          <a:p>
            <a:r>
              <a:rPr lang="en-US" altLang="ko-KR" sz="3200" smtClean="0"/>
              <a:t>EMP01 </a:t>
            </a:r>
            <a:r>
              <a:rPr lang="ko-KR" altLang="en-US" sz="3200" smtClean="0"/>
              <a:t>테이블의 모든 사원의 급여를 </a:t>
            </a:r>
            <a:r>
              <a:rPr lang="en-US" altLang="ko-KR" sz="3200" smtClean="0"/>
              <a:t>10% </a:t>
            </a:r>
            <a:r>
              <a:rPr lang="ko-KR" altLang="en-US" sz="3200" smtClean="0"/>
              <a:t>인상하라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ko-KR" altLang="en-US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0D9B7-1541-4A3F-B8FB-B44CFF5884D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3" name="_x181687360" descr="EMB0000014016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857500"/>
            <a:ext cx="6961188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테이블에 새로운 행을 추가하는 </a:t>
            </a:r>
            <a:r>
              <a:rPr lang="en-US" altLang="ko-KR" sz="2400" smtClean="0"/>
              <a:t>INSERT </a:t>
            </a:r>
            <a:r>
              <a:rPr lang="ko-KR" altLang="en-US" sz="2400" smtClean="0"/>
              <a:t>문 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테이블의 내용을 수정하기 위한 </a:t>
            </a:r>
            <a:r>
              <a:rPr lang="en-US" altLang="ko-KR" sz="2400" smtClean="0"/>
              <a:t>UPDATE </a:t>
            </a:r>
            <a:r>
              <a:rPr lang="ko-KR" altLang="en-US" sz="2400" smtClean="0"/>
              <a:t>문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테이블에 불필요한 행을 삭제하기 위한 </a:t>
            </a:r>
            <a:r>
              <a:rPr lang="en-US" altLang="ko-KR" sz="2400" smtClean="0"/>
              <a:t>DELETE </a:t>
            </a:r>
            <a:r>
              <a:rPr lang="ko-KR" altLang="en-US" sz="2400" smtClean="0"/>
              <a:t>문 </a:t>
            </a:r>
          </a:p>
          <a:p>
            <a:pPr>
              <a:lnSpc>
                <a:spcPct val="150000"/>
              </a:lnSpc>
            </a:pPr>
            <a:endParaRPr lang="ko-KR" altLang="en-US" sz="24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2FAA3-9A3B-4EBD-A184-316ADC89507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1125538"/>
          </a:xfrm>
        </p:spPr>
        <p:txBody>
          <a:bodyPr/>
          <a:lstStyle/>
          <a:p>
            <a:r>
              <a:rPr lang="en-US" altLang="ko-KR" sz="3200" smtClean="0"/>
              <a:t>EMP01 </a:t>
            </a:r>
            <a:r>
              <a:rPr lang="ko-KR" altLang="en-US" sz="3200" smtClean="0"/>
              <a:t>테이블에서 </a:t>
            </a:r>
            <a:r>
              <a:rPr lang="en-US" altLang="ko-KR" sz="3200" smtClean="0"/>
              <a:t>KING</a:t>
            </a:r>
            <a:r>
              <a:rPr lang="ko-KR" altLang="en-US" sz="3200" smtClean="0"/>
              <a:t>의 입사일을 오늘로 수정하라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D2042-52EC-44D2-A2A8-F2F8F80AE84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7" name="_x95751728" descr="EMB00000140166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857500"/>
            <a:ext cx="7072312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1125538"/>
          </a:xfrm>
        </p:spPr>
        <p:txBody>
          <a:bodyPr/>
          <a:lstStyle/>
          <a:p>
            <a:r>
              <a:rPr lang="en-US" altLang="ko-KR" sz="3200" smtClean="0"/>
              <a:t>EMP01 </a:t>
            </a:r>
            <a:r>
              <a:rPr lang="ko-KR" altLang="en-US" sz="3200" smtClean="0"/>
              <a:t>테이블에서 </a:t>
            </a:r>
            <a:r>
              <a:rPr lang="en-US" altLang="ko-KR" sz="3200" smtClean="0"/>
              <a:t>1985</a:t>
            </a:r>
            <a:r>
              <a:rPr lang="ko-KR" altLang="en-US" sz="3200" smtClean="0"/>
              <a:t>년 이전에 입사한 모든 직원을 삭제하라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D9F4B-7DA0-4876-971E-84C1ACD8840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61" name="_x95741104" descr="EMB0000014016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857500"/>
            <a:ext cx="6888162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1125538"/>
          </a:xfrm>
        </p:spPr>
        <p:txBody>
          <a:bodyPr/>
          <a:lstStyle/>
          <a:p>
            <a:r>
              <a:rPr lang="en-US" altLang="ko-KR" sz="3200" smtClean="0"/>
              <a:t>EMP01 </a:t>
            </a:r>
            <a:r>
              <a:rPr lang="ko-KR" altLang="en-US" sz="3200" smtClean="0"/>
              <a:t>테이블에서 커미션을 받지 못하는 모든 직원을 삭제하라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2E1AF-7A94-4AB9-9316-7EBBD7E3147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5" name="_x94709584" descr="EMB0000014016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786063"/>
            <a:ext cx="718502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테이블에 새로운 행을 추가하는 </a:t>
            </a:r>
            <a:r>
              <a:rPr lang="en-US" altLang="ko-KR" sz="4000" smtClean="0"/>
              <a:t>INSERT </a:t>
            </a:r>
            <a:r>
              <a:rPr lang="ko-KR" altLang="en-US" sz="4000" smtClean="0"/>
              <a:t>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2714625"/>
            <a:ext cx="7742237" cy="44116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CREATE TABLE DEPT01(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DEPTNO NUMBER(2),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DNAME VARCHAR2(14),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LOC VARCHAR2(13)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D29EF-E597-413D-82A3-D4F9CB78DDE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214438" y="1785938"/>
            <a:ext cx="8072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실습을 위해서 아래와 같은 테이블을 생성한다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테이블에 새로운 행을 추가하는 </a:t>
            </a:r>
            <a:r>
              <a:rPr lang="en-US" altLang="ko-KR" sz="4000" smtClean="0"/>
              <a:t>INSERT </a:t>
            </a:r>
            <a:r>
              <a:rPr lang="ko-KR" altLang="en-US" sz="4000" smtClean="0"/>
              <a:t>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INSERT INTO </a:t>
            </a:r>
            <a:r>
              <a:rPr lang="en-US" altLang="ko-KR" sz="3200" i="1" smtClean="0"/>
              <a:t>table_name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(</a:t>
            </a:r>
            <a:r>
              <a:rPr lang="en-US" altLang="ko-KR" sz="3200" i="1" smtClean="0"/>
              <a:t>column_name</a:t>
            </a:r>
            <a:r>
              <a:rPr lang="en-US" altLang="ko-KR" sz="3200" smtClean="0"/>
              <a:t>, …)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VALUES(</a:t>
            </a:r>
            <a:r>
              <a:rPr lang="en-US" altLang="ko-KR" sz="3200" i="1" smtClean="0"/>
              <a:t>column_value</a:t>
            </a:r>
            <a:r>
              <a:rPr lang="en-US" altLang="ko-KR" sz="3200" smtClean="0"/>
              <a:t>, …);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r>
              <a:rPr lang="en-US" altLang="ko-KR" sz="3200" smtClean="0"/>
              <a:t>10</a:t>
            </a:r>
            <a:r>
              <a:rPr lang="ko-KR" altLang="en-US" sz="3200" smtClean="0"/>
              <a:t>번 부서를 추가하자</a:t>
            </a:r>
            <a:r>
              <a:rPr lang="en-US" altLang="ko-KR" sz="32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  <a:r>
              <a:rPr lang="en-US" altLang="ko-KR" sz="2800" smtClean="0"/>
              <a:t>INSERT INTO DEPT01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(DEPTNO, DNAME, LOC)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VALUES(10, 'ACCOUNTING', 'NEW YORK');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CDBC7-7908-468E-827B-97CD4451CF6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214313" y="1643063"/>
            <a:ext cx="1071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 b="1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214313" y="3786188"/>
            <a:ext cx="1071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테이블에 새로운 행을 추가하는 </a:t>
            </a:r>
            <a:r>
              <a:rPr lang="en-US" altLang="ko-KR" sz="4000" smtClean="0"/>
              <a:t>INSERT </a:t>
            </a:r>
            <a:r>
              <a:rPr lang="ko-KR" altLang="en-US" sz="4000" smtClean="0"/>
              <a:t>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r>
              <a:rPr lang="ko-KR" altLang="en-US" sz="3200" smtClean="0"/>
              <a:t>칼럼명에 기술된 목록의 수보다 </a:t>
            </a:r>
            <a:r>
              <a:rPr lang="en-US" altLang="ko-KR" sz="3200" smtClean="0"/>
              <a:t>VALUES </a:t>
            </a:r>
            <a:r>
              <a:rPr lang="ko-KR" altLang="en-US" sz="3200" smtClean="0"/>
              <a:t>다음에 나오는 괄호 안에 기술한 값의 개수가 적으면 에러가 발생한다</a:t>
            </a:r>
            <a:r>
              <a:rPr lang="en-US" altLang="ko-KR" sz="3200" smtClean="0"/>
              <a:t>.</a:t>
            </a:r>
          </a:p>
          <a:p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(DEPTNO, DNAME, LOC)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VALUES (10, 'ACCOUNTING');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64F1F-3E6E-48DC-9012-14CED769B1B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6286500" y="4071938"/>
            <a:ext cx="2143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 i="1">
                <a:solidFill>
                  <a:srgbClr val="FF0000"/>
                </a:solidFill>
              </a:rPr>
              <a:t>에러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테이블에 새로운 행을 추가하는 </a:t>
            </a:r>
            <a:r>
              <a:rPr lang="en-US" altLang="ko-KR" sz="4000" smtClean="0"/>
              <a:t>INSERT </a:t>
            </a:r>
            <a:r>
              <a:rPr lang="ko-KR" altLang="en-US" sz="4000" smtClean="0"/>
              <a:t>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r>
              <a:rPr lang="ko-KR" altLang="en-US" sz="3200" smtClean="0"/>
              <a:t>칼럼명에 기술된 목록의 수보다 </a:t>
            </a:r>
            <a:r>
              <a:rPr lang="en-US" altLang="ko-KR" sz="3200" smtClean="0"/>
              <a:t>VALUES </a:t>
            </a:r>
            <a:r>
              <a:rPr lang="ko-KR" altLang="en-US" sz="3200" smtClean="0"/>
              <a:t>다음에 나오는 괄호에 기술한 값의 개수가 많으면 에러가 발생한다</a:t>
            </a:r>
            <a:r>
              <a:rPr lang="en-US" altLang="ko-KR" sz="3200" smtClean="0"/>
              <a:t>.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27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700" smtClean="0"/>
              <a:t>(DEPTNO, DNAME, LOC) </a:t>
            </a:r>
          </a:p>
          <a:p>
            <a:pPr>
              <a:buFont typeface="Wingdings" pitchFamily="2" charset="2"/>
              <a:buNone/>
            </a:pPr>
            <a:r>
              <a:rPr lang="en-US" altLang="ko-KR" sz="2700" smtClean="0"/>
              <a:t>VALUES(10, 'ACCOUNTING', 'NEW YORK', 20);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33EC1-9088-4213-B41C-9389702D904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6286500" y="4071938"/>
            <a:ext cx="2143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 i="1">
                <a:solidFill>
                  <a:srgbClr val="FF0000"/>
                </a:solidFill>
              </a:rPr>
              <a:t>에러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테이블에 새로운 행을 추가하는 </a:t>
            </a:r>
            <a:r>
              <a:rPr lang="en-US" altLang="ko-KR" sz="4000" smtClean="0"/>
              <a:t>INSERT </a:t>
            </a:r>
            <a:r>
              <a:rPr lang="ko-KR" altLang="en-US" sz="4000" smtClean="0"/>
              <a:t>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r>
              <a:rPr lang="ko-KR" altLang="en-US" sz="3200" smtClean="0"/>
              <a:t>칼럼명이 잘못 입력되었을 때에도 에러가 발생한다</a:t>
            </a:r>
            <a:r>
              <a:rPr lang="en-US" altLang="ko-KR" sz="320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(NUM, DNAME, LOC)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VALUES(10, 'ACCOUNTING', 'NEW YORK');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A497E-46F2-4BB6-AF9C-3BD2D6AECF1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6143625" y="3357563"/>
            <a:ext cx="2143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 i="1">
                <a:solidFill>
                  <a:srgbClr val="FF0000"/>
                </a:solidFill>
              </a:rPr>
              <a:t>에러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테이블에 새로운 행을 추가하는 </a:t>
            </a:r>
            <a:r>
              <a:rPr lang="en-US" altLang="ko-KR" sz="4000" smtClean="0"/>
              <a:t>INSERT </a:t>
            </a:r>
            <a:r>
              <a:rPr lang="ko-KR" altLang="en-US" sz="4000" smtClean="0"/>
              <a:t>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r>
              <a:rPr lang="ko-KR" altLang="en-US" sz="3200" smtClean="0"/>
              <a:t>칼럼과 입력할 값의 데이터 타입이 서로 맞지 않을 경우에도 에러가 발생한다</a:t>
            </a:r>
            <a:r>
              <a:rPr lang="en-US" altLang="ko-KR" sz="3200" smtClean="0"/>
              <a:t>.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(DEPTNO, DNAME, LOC)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VALUES(10, ACCOUNTING, 'NEW YORK');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FBF5D-2CC3-46B2-8DAB-96FF33A5F54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6286500" y="3500438"/>
            <a:ext cx="2143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b="1" i="1">
                <a:solidFill>
                  <a:srgbClr val="FF0000"/>
                </a:solidFill>
              </a:rPr>
              <a:t>에러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칼럼명을 생략한 </a:t>
            </a:r>
            <a:r>
              <a:rPr lang="en-US" altLang="ko-KR" sz="4000" smtClean="0"/>
              <a:t>INSERT </a:t>
            </a:r>
            <a:r>
              <a:rPr lang="ko-KR" altLang="en-US" sz="4000" smtClean="0"/>
              <a:t>구문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17650"/>
            <a:ext cx="7715250" cy="44116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VALUES (20, 'RESEARCH', 'DALLAS');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2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04F4-2E5F-45BA-97DA-610CABC5CC0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화면 슬라이드 쇼(4:3)</PresentationFormat>
  <Paragraphs>188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08장 테이블에 내용을 추가수정 삭제하기 위한 DML</vt:lpstr>
      <vt:lpstr>목차</vt:lpstr>
      <vt:lpstr>테이블에 새로운 행을 추가하는 INSERT 문</vt:lpstr>
      <vt:lpstr>테이블에 새로운 행을 추가하는 INSERT 문</vt:lpstr>
      <vt:lpstr>테이블에 새로운 행을 추가하는 INSERT 문</vt:lpstr>
      <vt:lpstr>테이블에 새로운 행을 추가하는 INSERT 문</vt:lpstr>
      <vt:lpstr>테이블에 새로운 행을 추가하는 INSERT 문</vt:lpstr>
      <vt:lpstr>테이블에 새로운 행을 추가하는 INSERT 문</vt:lpstr>
      <vt:lpstr>칼럼명을 생략한 INSERT 구문</vt:lpstr>
      <vt:lpstr>NULL 값의 삽입 예</vt:lpstr>
      <vt:lpstr>테이블의 내용을 수정하기 위한 UPDATE 문 </vt:lpstr>
      <vt:lpstr>테이블의 내용을 수정하기 위한 UPDATE 문 </vt:lpstr>
      <vt:lpstr>테이블의 내용을 수정하기 위한 UPDATE 문 </vt:lpstr>
      <vt:lpstr>테이블의 내용을 수정하기 위한 UPDATE 문 </vt:lpstr>
      <vt:lpstr>테이블의 내용을 수정하기 위한 UPDATE 문 </vt:lpstr>
      <vt:lpstr>테이블에 불필요한 행을 삭제하기 위한 DELETE 문 </vt:lpstr>
      <vt:lpstr>종합문제</vt:lpstr>
      <vt:lpstr>종합문제</vt:lpstr>
      <vt:lpstr>종합문제</vt:lpstr>
      <vt:lpstr>종합문제</vt:lpstr>
      <vt:lpstr>종합문제</vt:lpstr>
      <vt:lpstr>종합문제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08장 테이블에 내용을 추가수정 삭제하기 위한 DML</dc:title>
  <dc:creator>End User</dc:creator>
  <cp:lastModifiedBy>End User</cp:lastModifiedBy>
  <cp:revision>1</cp:revision>
  <dcterms:created xsi:type="dcterms:W3CDTF">2012-04-30T15:23:16Z</dcterms:created>
  <dcterms:modified xsi:type="dcterms:W3CDTF">2012-04-30T15:24:06Z</dcterms:modified>
</cp:coreProperties>
</file>