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A4B-1274-4B94-8BDB-E78FA725B43C}" type="datetimeFigureOut">
              <a:rPr lang="ko-KR" altLang="en-US" smtClean="0"/>
              <a:pPr/>
              <a:t>2017-05-02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63" y="404813"/>
            <a:ext cx="7118350" cy="2133600"/>
          </a:xfrm>
        </p:spPr>
        <p:txBody>
          <a:bodyPr/>
          <a:lstStyle/>
          <a:p>
            <a:pPr eaLnBrk="1" hangingPunct="1"/>
            <a:r>
              <a:rPr lang="en-US" altLang="ko-KR" sz="6600" dirty="0" smtClean="0"/>
              <a:t>9</a:t>
            </a:r>
            <a:r>
              <a:rPr lang="ko-KR" altLang="en-US" sz="6600" dirty="0" smtClean="0"/>
              <a:t>장</a:t>
            </a:r>
            <a:r>
              <a:rPr lang="en-US" altLang="ko-KR" sz="6600" dirty="0" smtClean="0"/>
              <a:t> </a:t>
            </a:r>
            <a:r>
              <a:rPr lang="ko-KR" altLang="en-US" sz="6600" dirty="0" smtClean="0"/>
              <a:t>트랜잭션 관리</a:t>
            </a:r>
            <a:r>
              <a:rPr lang="ko-KR" altLang="en-US" sz="4000" dirty="0" smtClean="0"/>
              <a:t> </a:t>
            </a:r>
            <a:endParaRPr lang="ko-KR" altLang="en-US" b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9900" y="2786063"/>
            <a:ext cx="7261225" cy="2362200"/>
          </a:xfrm>
        </p:spPr>
        <p:txBody>
          <a:bodyPr/>
          <a:lstStyle/>
          <a:p>
            <a:pPr marL="263525" indent="-263525" algn="just">
              <a:buFont typeface="Wingdings" pitchFamily="2" charset="2"/>
              <a:buChar char="l"/>
              <a:defRPr/>
            </a:pPr>
            <a:r>
              <a:rPr lang="ko-KR" altLang="en-US" sz="2800" dirty="0" smtClean="0"/>
              <a:t>데이터를 추가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삭제하는데 필요한 트랜잭션을 학습한다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marL="263525" indent="-263525" algn="just">
              <a:buFont typeface="Wingdings" pitchFamily="2" charset="2"/>
              <a:buChar char="l"/>
              <a:defRPr/>
            </a:pPr>
            <a:r>
              <a:rPr lang="ko-KR" altLang="en-US" sz="2800" dirty="0" smtClean="0"/>
              <a:t>트랜잭션 작업을 위한 </a:t>
            </a:r>
            <a:r>
              <a:rPr lang="en-US" altLang="ko-KR" sz="2800" dirty="0" smtClean="0"/>
              <a:t>COMMIT, </a:t>
            </a:r>
          </a:p>
          <a:p>
            <a:pPr marL="263525" indent="-263525" algn="just">
              <a:defRPr/>
            </a:pPr>
            <a:r>
              <a:rPr lang="en-US" altLang="ko-KR" sz="2800" dirty="0" smtClean="0"/>
              <a:t>   ROLLBACK, SAVEPOINT </a:t>
            </a:r>
            <a:r>
              <a:rPr lang="ko-KR" altLang="en-US" sz="2800" dirty="0" smtClean="0"/>
              <a:t>문을 학습한다</a:t>
            </a:r>
            <a:r>
              <a:rPr lang="en-US" altLang="ko-KR" sz="2800" dirty="0" smtClean="0"/>
              <a:t>.</a:t>
            </a:r>
            <a:endParaRPr lang="ko-KR" altLang="en-US" sz="2800" dirty="0" smtClean="0"/>
          </a:p>
          <a:p>
            <a:pPr algn="just">
              <a:buFont typeface="Wingdings" pitchFamily="2" charset="2"/>
              <a:buChar char="l"/>
              <a:defRPr/>
            </a:pPr>
            <a:endParaRPr lang="ko-KR" altLang="en-US" sz="2800" dirty="0" smtClean="0"/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 smtClean="0"/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6582-EA5A-44F9-8A7C-E93B4501D060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ROLLBACK </a:t>
            </a:r>
            <a:r>
              <a:rPr lang="ko-KR" altLang="en-US" sz="4000" smtClean="0"/>
              <a:t>명령어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ko-KR" sz="3200" smtClean="0"/>
              <a:t>Transaction(INSERT, UPDATE, DELETE) </a:t>
            </a:r>
            <a:r>
              <a:rPr lang="ko-KR" altLang="en-US" sz="3200" smtClean="0"/>
              <a:t>작업 내용을 취소한다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이전 </a:t>
            </a:r>
            <a:r>
              <a:rPr lang="en-US" altLang="ko-KR" sz="3200" smtClean="0"/>
              <a:t>COMMIT</a:t>
            </a:r>
            <a:r>
              <a:rPr lang="ko-KR" altLang="en-US" sz="3200" smtClean="0"/>
              <a:t>한 곳 까지만 복구한다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48337-86CD-4725-BD8D-775A228F347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5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자동 </a:t>
            </a:r>
            <a:r>
              <a:rPr lang="en-US" altLang="ko-KR" sz="4000" smtClean="0"/>
              <a:t>COMMIT </a:t>
            </a:r>
            <a:r>
              <a:rPr lang="ko-KR" altLang="en-US" sz="4000" smtClean="0"/>
              <a:t>명령과 자동 </a:t>
            </a:r>
            <a:r>
              <a:rPr lang="en-US" altLang="ko-KR" sz="4000" smtClean="0"/>
              <a:t>ROLLBACK </a:t>
            </a:r>
            <a:r>
              <a:rPr lang="ko-KR" altLang="en-US" sz="4000" smtClean="0"/>
              <a:t>명령이 되는 경우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ko-KR" sz="3200" smtClean="0"/>
              <a:t>SQL* PLUS</a:t>
            </a:r>
            <a:r>
              <a:rPr lang="ko-KR" altLang="en-US" sz="3200" smtClean="0"/>
              <a:t>가 정상 종료되었다면 자동으로 </a:t>
            </a:r>
            <a:r>
              <a:rPr lang="en-US" altLang="ko-KR" sz="3200" smtClean="0"/>
              <a:t>COMMIT</a:t>
            </a:r>
            <a:r>
              <a:rPr lang="ko-KR" altLang="en-US" sz="3200" smtClean="0"/>
              <a:t>되지만</a:t>
            </a:r>
            <a:r>
              <a:rPr lang="en-US" altLang="ko-KR" sz="3200" smtClean="0"/>
              <a:t>, </a:t>
            </a:r>
            <a:r>
              <a:rPr lang="ko-KR" altLang="en-US" sz="3200" smtClean="0"/>
              <a:t>비정상 종료되었다면 자동으로 </a:t>
            </a:r>
            <a:r>
              <a:rPr lang="en-US" altLang="ko-KR" sz="3200" smtClean="0"/>
              <a:t>ROLLBACK </a:t>
            </a:r>
            <a:r>
              <a:rPr lang="ko-KR" altLang="en-US" sz="3200" smtClean="0"/>
              <a:t>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en-US" altLang="ko-KR" sz="3200" smtClean="0"/>
              <a:t>DDL</a:t>
            </a:r>
            <a:r>
              <a:rPr lang="ko-KR" altLang="en-US" sz="3200" smtClean="0"/>
              <a:t>과 </a:t>
            </a:r>
            <a:r>
              <a:rPr lang="en-US" altLang="ko-KR" sz="3200" smtClean="0"/>
              <a:t>DCL </a:t>
            </a:r>
            <a:r>
              <a:rPr lang="ko-KR" altLang="en-US" sz="3200" smtClean="0"/>
              <a:t>명령문이 수행된 경우 자동으로 </a:t>
            </a:r>
            <a:r>
              <a:rPr lang="en-US" altLang="ko-KR" sz="3200" smtClean="0"/>
              <a:t>COMMIT </a:t>
            </a:r>
            <a:r>
              <a:rPr lang="ko-KR" altLang="en-US" sz="3200" smtClean="0"/>
              <a:t>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정전이 발생했거나 컴퓨터 </a:t>
            </a:r>
            <a:r>
              <a:rPr lang="en-US" altLang="ko-KR" sz="3200" smtClean="0"/>
              <a:t>Down</a:t>
            </a:r>
            <a:r>
              <a:rPr lang="ko-KR" altLang="en-US" sz="3200" smtClean="0"/>
              <a:t>시</a:t>
            </a:r>
            <a:r>
              <a:rPr lang="en-US" altLang="ko-KR" sz="3200" smtClean="0"/>
              <a:t>(</a:t>
            </a:r>
            <a:r>
              <a:rPr lang="ko-KR" altLang="en-US" sz="3200" smtClean="0"/>
              <a:t>컴퓨터의 전원이 끊긴</a:t>
            </a:r>
            <a:r>
              <a:rPr lang="en-US" altLang="ko-KR" sz="3200" smtClean="0"/>
              <a:t>) </a:t>
            </a:r>
            <a:r>
              <a:rPr lang="ko-KR" altLang="en-US" sz="3200" smtClean="0"/>
              <a:t>자동으로 </a:t>
            </a:r>
            <a:r>
              <a:rPr lang="en-US" altLang="ko-KR" sz="3200" smtClean="0"/>
              <a:t>ROLLBACK </a:t>
            </a:r>
            <a:r>
              <a:rPr lang="ko-KR" altLang="en-US" sz="3200" smtClean="0"/>
              <a:t>된다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7775-6FBF-4A35-A175-B67DFC901A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9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 ROLLBACK </a:t>
            </a:r>
            <a:endParaRPr lang="ko-KR" altLang="en-US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643063"/>
            <a:ext cx="7858125" cy="4000500"/>
          </a:xfrm>
        </p:spPr>
        <p:txBody>
          <a:bodyPr/>
          <a:lstStyle/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smtClean="0"/>
              <a:t>CREATE TABLE DEPT01   </a:t>
            </a:r>
            <a:r>
              <a:rPr lang="en-US" altLang="ko-KR" sz="1800" smtClean="0">
                <a:solidFill>
                  <a:schemeClr val="accent1"/>
                </a:solidFill>
              </a:rPr>
              <a:t>--</a:t>
            </a:r>
            <a:r>
              <a:rPr lang="ko-KR" altLang="en-US" sz="1800" smtClean="0">
                <a:solidFill>
                  <a:schemeClr val="accent1"/>
                </a:solidFill>
              </a:rPr>
              <a:t>서브쿼리로 테이블 복사</a:t>
            </a:r>
            <a:endParaRPr lang="en-US" sz="1800" smtClean="0">
              <a:solidFill>
                <a:schemeClr val="accent1"/>
              </a:solidFill>
              <a:ea typeface="돋움" pitchFamily="50" charset="-127"/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smtClean="0"/>
              <a:t>AS SELECT * FROM DEPT; </a:t>
            </a: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sz="900" smtClean="0">
                <a:ea typeface="돋움" pitchFamily="50" charset="-127"/>
              </a:rPr>
              <a:t>    </a:t>
            </a: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smtClean="0"/>
              <a:t>SELECT * FROM DEPT01;</a:t>
            </a:r>
            <a:r>
              <a:rPr lang="en-US" altLang="ko-KR" sz="3200" smtClean="0">
                <a:solidFill>
                  <a:schemeClr val="accent1"/>
                </a:solidFill>
              </a:rPr>
              <a:t> </a:t>
            </a:r>
            <a:r>
              <a:rPr lang="en-US" altLang="ko-KR" sz="1800" smtClean="0">
                <a:solidFill>
                  <a:schemeClr val="accent1"/>
                </a:solidFill>
              </a:rPr>
              <a:t>--</a:t>
            </a:r>
            <a:r>
              <a:rPr lang="ko-KR" altLang="en-US" sz="1800" smtClean="0">
                <a:solidFill>
                  <a:schemeClr val="accent1"/>
                </a:solidFill>
              </a:rPr>
              <a:t>확인</a:t>
            </a:r>
            <a:endParaRPr lang="en-US" altLang="ko-KR" sz="1800" smtClean="0">
              <a:solidFill>
                <a:schemeClr val="accent1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sz="800" smtClean="0">
                <a:ea typeface="돋움" pitchFamily="50" charset="-127"/>
              </a:rPr>
              <a:t>  </a:t>
            </a:r>
            <a:endParaRPr lang="en-US" altLang="ko-KR" sz="800" smtClean="0">
              <a:solidFill>
                <a:schemeClr val="accent1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smtClean="0"/>
              <a:t>DELETE FROM DEPT01;   </a:t>
            </a:r>
            <a:r>
              <a:rPr lang="en-US" altLang="ko-KR" sz="1800" smtClean="0">
                <a:solidFill>
                  <a:schemeClr val="accent1"/>
                </a:solidFill>
              </a:rPr>
              <a:t>--</a:t>
            </a:r>
            <a:r>
              <a:rPr lang="ko-KR" altLang="en-US" sz="1800" smtClean="0">
                <a:solidFill>
                  <a:schemeClr val="accent1"/>
                </a:solidFill>
              </a:rPr>
              <a:t>테이블 전체 삭제</a:t>
            </a:r>
            <a:endParaRPr lang="en-US" sz="1800" smtClean="0">
              <a:ea typeface="돋움" pitchFamily="50" charset="-127"/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smtClean="0"/>
              <a:t>SELECT * FROM DEPT01;</a:t>
            </a:r>
            <a:r>
              <a:rPr lang="en-US" altLang="ko-KR" sz="3200" smtClean="0">
                <a:solidFill>
                  <a:schemeClr val="accent1"/>
                </a:solidFill>
              </a:rPr>
              <a:t> </a:t>
            </a:r>
            <a:r>
              <a:rPr lang="en-US" altLang="ko-KR" sz="1800" smtClean="0">
                <a:solidFill>
                  <a:schemeClr val="accent1"/>
                </a:solidFill>
              </a:rPr>
              <a:t>--</a:t>
            </a:r>
            <a:r>
              <a:rPr lang="ko-KR" altLang="en-US" sz="1800" smtClean="0">
                <a:solidFill>
                  <a:schemeClr val="accent1"/>
                </a:solidFill>
              </a:rPr>
              <a:t>확인</a:t>
            </a:r>
            <a:endParaRPr lang="en-US" altLang="ko-KR" sz="180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smtClean="0"/>
              <a:t>ROLLBACK; </a:t>
            </a:r>
            <a:r>
              <a:rPr lang="en-US" altLang="ko-KR" sz="3200" b="1" smtClean="0">
                <a:solidFill>
                  <a:srgbClr val="FF0000"/>
                </a:solidFill>
              </a:rPr>
              <a:t>--</a:t>
            </a:r>
            <a:r>
              <a:rPr lang="ko-KR" altLang="en-US" sz="3200" b="1" smtClean="0">
                <a:solidFill>
                  <a:srgbClr val="FF0000"/>
                </a:solidFill>
              </a:rPr>
              <a:t>삭제 이전으로 되돌림</a:t>
            </a:r>
            <a:endParaRPr lang="en-US" altLang="ko-KR" sz="3200" b="1" smtClean="0">
              <a:solidFill>
                <a:srgbClr val="FF0000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 smtClean="0"/>
              <a:t>SELECT * FROM DEPT01;</a:t>
            </a:r>
            <a:r>
              <a:rPr lang="en-US" altLang="ko-KR" sz="3200" smtClean="0">
                <a:solidFill>
                  <a:schemeClr val="accent1"/>
                </a:solidFill>
              </a:rPr>
              <a:t> </a:t>
            </a:r>
            <a:r>
              <a:rPr lang="en-US" altLang="ko-KR" sz="1800" smtClean="0">
                <a:solidFill>
                  <a:schemeClr val="accent1"/>
                </a:solidFill>
              </a:rPr>
              <a:t>--</a:t>
            </a:r>
            <a:r>
              <a:rPr lang="ko-KR" altLang="en-US" sz="1800" smtClean="0">
                <a:solidFill>
                  <a:schemeClr val="accent1"/>
                </a:solidFill>
              </a:rPr>
              <a:t>확인</a:t>
            </a:r>
            <a:endParaRPr lang="en-US" altLang="ko-KR" sz="180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34925" lvl="1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34925" lvl="1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DC1ED-FC7D-4F5C-BBBC-96991C4735E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 ROLLBACK </a:t>
            </a:r>
            <a:endParaRPr lang="ko-KR" altLang="en-US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 smtClean="0"/>
              <a:t>DELETE FROM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    WHERE DEPTNO=20;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* FROM DEPT01;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COMMIT;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ROLLBACK;</a:t>
            </a:r>
          </a:p>
          <a:p>
            <a:pPr>
              <a:buFont typeface="Wingdings" pitchFamily="2" charset="2"/>
              <a:buNone/>
            </a:pPr>
            <a:endParaRPr lang="en-US" altLang="ko-KR" sz="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/>
              <a:t>SELECT * FROM DEPT01;</a:t>
            </a:r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8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8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9AEC4-7737-4799-82ED-EBBD8C4A640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4857750" y="3500438"/>
            <a:ext cx="3857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COMMIT </a:t>
            </a:r>
            <a:r>
              <a:rPr lang="ko-KR" altLang="en-US" sz="2400">
                <a:solidFill>
                  <a:srgbClr val="FF0000"/>
                </a:solidFill>
              </a:rPr>
              <a:t>후에는 </a:t>
            </a:r>
            <a:r>
              <a:rPr lang="en-US" altLang="ko-KR" sz="2400">
                <a:solidFill>
                  <a:srgbClr val="FF0000"/>
                </a:solidFill>
              </a:rPr>
              <a:t>ROLLBACK </a:t>
            </a:r>
            <a:r>
              <a:rPr lang="ko-KR" altLang="en-US" sz="2400">
                <a:solidFill>
                  <a:srgbClr val="FF0000"/>
                </a:solidFill>
              </a:rPr>
              <a:t>해도 소용없다</a:t>
            </a:r>
            <a:r>
              <a:rPr lang="en-US" altLang="ko-KR" sz="2400">
                <a:solidFill>
                  <a:srgbClr val="FF0000"/>
                </a:solidFill>
              </a:rPr>
              <a:t>.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5366" name="바닥글 개체 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3200" smtClean="0"/>
              <a:t>SAVEPOINT </a:t>
            </a:r>
            <a:r>
              <a:rPr lang="ko-KR" altLang="en-US" sz="3200" smtClean="0"/>
              <a:t>명령을 써서 현재의 트랜잭션을 작게 분할할 수 있다</a:t>
            </a:r>
            <a:r>
              <a:rPr lang="en-US" altLang="ko-KR" sz="3200" smtClean="0"/>
              <a:t>.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r>
              <a:rPr lang="ko-KR" altLang="en-US" sz="3200" smtClean="0"/>
              <a:t>저장된 </a:t>
            </a:r>
            <a:r>
              <a:rPr lang="en-US" altLang="ko-KR" sz="3200" smtClean="0"/>
              <a:t>SAVEPOINT</a:t>
            </a:r>
            <a:r>
              <a:rPr lang="ko-KR" altLang="en-US" sz="3200" smtClean="0"/>
              <a:t>는 </a:t>
            </a:r>
            <a:r>
              <a:rPr lang="en-US" altLang="ko-KR" sz="3200" smtClean="0"/>
              <a:t>ROLLBACK TO SAVEPOINT </a:t>
            </a:r>
            <a:r>
              <a:rPr lang="ko-KR" altLang="en-US" sz="3200" smtClean="0"/>
              <a:t>문을 사용하여 표시한 곳까지 </a:t>
            </a:r>
            <a:r>
              <a:rPr lang="en-US" altLang="ko-KR" sz="3200" smtClean="0"/>
              <a:t>ROLLBACK</a:t>
            </a:r>
            <a:r>
              <a:rPr lang="ko-KR" altLang="en-US" sz="3200" smtClean="0"/>
              <a:t>할 수 있다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A555D-0DB5-4AB2-B23C-55C7AD88B28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483EA-AA8F-4938-A236-4DBD694E4F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5" name="_x181684272" descr="EMB00000140167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714500"/>
            <a:ext cx="87249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직사각형 12"/>
          <p:cNvSpPr>
            <a:spLocks noChangeArrowheads="1"/>
          </p:cNvSpPr>
          <p:nvPr/>
        </p:nvSpPr>
        <p:spPr bwMode="auto">
          <a:xfrm>
            <a:off x="1143000" y="4572000"/>
            <a:ext cx="771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b="1"/>
              <a:t>②번에서 ④번까지가 하나의 트랜잭션이 된다</a:t>
            </a:r>
            <a:r>
              <a:rPr lang="en-US" altLang="ko-KR" sz="2000" b="1"/>
              <a:t>. </a:t>
            </a:r>
            <a:r>
              <a:rPr lang="ko-KR" altLang="en-US" sz="2000" b="1"/>
              <a:t>이렇게 트랙잭션을 구성할 때 중간 중간 </a:t>
            </a:r>
            <a:r>
              <a:rPr lang="en-US" altLang="ko-KR" sz="2000" b="1"/>
              <a:t>SAVEPOINT </a:t>
            </a:r>
            <a:r>
              <a:rPr lang="ko-KR" altLang="en-US" sz="2000" b="1"/>
              <a:t>명령으로 위치를 지정해 놓으면</a:t>
            </a:r>
            <a:r>
              <a:rPr lang="en-US" altLang="ko-KR" sz="2000" b="1"/>
              <a:t>(</a:t>
            </a:r>
            <a:r>
              <a:rPr lang="ko-KR" altLang="en-US" sz="2000" b="1"/>
              <a:t>예를 들어 </a:t>
            </a:r>
            <a:r>
              <a:rPr lang="en-US" altLang="ko-KR" sz="2000" b="1"/>
              <a:t>C) </a:t>
            </a:r>
            <a:r>
              <a:rPr lang="ko-KR" altLang="en-US" sz="2000" b="1"/>
              <a:t>하나의 트랜잭션 내에서도 </a:t>
            </a:r>
            <a:r>
              <a:rPr lang="en-US" altLang="ko-KR" sz="2000" b="1"/>
              <a:t>ROLLBACK TO C(SAVEPOINT </a:t>
            </a:r>
            <a:r>
              <a:rPr lang="ko-KR" altLang="en-US" sz="2000" b="1"/>
              <a:t>문을 사용하여 표시한 곳</a:t>
            </a:r>
            <a:r>
              <a:rPr lang="en-US" altLang="ko-KR" sz="2000" b="1"/>
              <a:t>)</a:t>
            </a:r>
            <a:r>
              <a:rPr lang="ko-KR" altLang="en-US" sz="2000" b="1"/>
              <a:t>까지 </a:t>
            </a:r>
            <a:r>
              <a:rPr lang="en-US" altLang="ko-KR" sz="2000" b="1"/>
              <a:t>ROLLBACK</a:t>
            </a:r>
            <a:r>
              <a:rPr lang="ko-KR" altLang="en-US" sz="2000" b="1"/>
              <a:t>할 수 있다</a:t>
            </a:r>
            <a:r>
              <a:rPr lang="en-US" altLang="ko-KR" sz="2000" b="1"/>
              <a:t>.</a:t>
            </a:r>
          </a:p>
        </p:txBody>
      </p:sp>
      <p:sp>
        <p:nvSpPr>
          <p:cNvPr id="17417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  <a:endParaRPr lang="ko-KR" altLang="en-US" sz="4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7C86-ABF0-4880-9C6D-0AABB1EACDD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4438" y="1714500"/>
          <a:ext cx="6072230" cy="4347210"/>
        </p:xfrm>
        <a:graphic>
          <a:graphicData uri="http://schemas.openxmlformats.org/drawingml/2006/table">
            <a:tbl>
              <a:tblPr/>
              <a:tblGrid>
                <a:gridCol w="2857798"/>
                <a:gridCol w="3214432"/>
              </a:tblGrid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40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COMMIT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30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세이브포인트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C1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설정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20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세이브포인트 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C2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설정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10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4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18468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/>
          </a:p>
        </p:txBody>
      </p:sp>
      <p:sp>
        <p:nvSpPr>
          <p:cNvPr id="14" name="오른쪽 화살표 13"/>
          <p:cNvSpPr/>
          <p:nvPr/>
        </p:nvSpPr>
        <p:spPr>
          <a:xfrm>
            <a:off x="3357563" y="2500313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357563" y="3714750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357563" y="5000625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357438" y="2428875"/>
            <a:ext cx="214312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2357438" y="3714750"/>
            <a:ext cx="214312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2357438" y="4929188"/>
            <a:ext cx="214312" cy="433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75" name="바닥글 개체 틀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  <a:endParaRPr lang="ko-KR" altLang="en-US" sz="400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000" smtClean="0"/>
              <a:t>CREATE TABLE DEPT01 AS SELECT * FROM DEPT;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DEPTNO=40;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COMMIT;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DEPTNO=30;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SAVEPOINT C1;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 =20;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SAVEPOINT C2;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DELETE FROM DEPT01 WHERE DEPTNO=10;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 smtClean="0"/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buFont typeface="Wingdings" pitchFamily="2" charset="2"/>
              <a:buNone/>
            </a:pPr>
            <a:endParaRPr lang="en-US" altLang="ko-KR" sz="20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0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1C97E-2D33-40E3-A832-0F1FA88041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SAVEPOINT</a:t>
            </a:r>
            <a:endParaRPr lang="ko-KR" altLang="en-US" sz="40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smtClean="0"/>
              <a:t>ROLLBACK TO C2;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ROLLBACK TO C1;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ROLLBACK; </a:t>
            </a:r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55AC4-AE60-420F-B55C-917CE1D20ED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/>
          <a:lstStyle/>
          <a:p>
            <a:r>
              <a:rPr lang="ko-KR" altLang="en-US" sz="3200" smtClean="0"/>
              <a:t>트랜잭션 내용을 실제 </a:t>
            </a:r>
            <a:r>
              <a:rPr lang="en-US" altLang="ko-KR" sz="3200" smtClean="0"/>
              <a:t>DB</a:t>
            </a:r>
            <a:r>
              <a:rPr lang="ko-KR" altLang="en-US" sz="3200" smtClean="0"/>
              <a:t>에 저장하기 위해서는 </a:t>
            </a:r>
            <a:r>
              <a:rPr lang="en-US" altLang="ko-KR" sz="3200" smtClean="0"/>
              <a:t>(</a:t>
            </a:r>
            <a:r>
              <a:rPr lang="ko-KR" altLang="en-US" sz="3200" u="sng" smtClean="0"/>
              <a:t>                       </a:t>
            </a:r>
            <a:r>
              <a:rPr lang="en-US" altLang="ko-KR" sz="3200" u="sng" smtClean="0"/>
              <a:t>)</a:t>
            </a:r>
            <a:r>
              <a:rPr lang="ko-KR" altLang="en-US" sz="3200" smtClean="0"/>
              <a:t> 문을 사용한다</a:t>
            </a:r>
            <a:r>
              <a:rPr lang="en-US" altLang="ko-KR" sz="3200" smtClean="0"/>
              <a:t>.</a:t>
            </a:r>
          </a:p>
          <a:p>
            <a:endParaRPr lang="en-US" altLang="ko-KR" sz="3200" smtClean="0"/>
          </a:p>
          <a:p>
            <a:r>
              <a:rPr lang="ko-KR" altLang="en-US" sz="3200" smtClean="0"/>
              <a:t>트랜잭션 내용을 취소하기 위해서는 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    (</a:t>
            </a:r>
            <a:r>
              <a:rPr lang="ko-KR" altLang="en-US" sz="3200" u="sng" smtClean="0"/>
              <a:t>                        </a:t>
            </a:r>
            <a:r>
              <a:rPr lang="en-US" altLang="ko-KR" sz="3200" u="sng" smtClean="0"/>
              <a:t>)</a:t>
            </a:r>
            <a:r>
              <a:rPr lang="ko-KR" altLang="en-US" sz="3200" smtClean="0"/>
              <a:t> 문을 사용하여 이전 </a:t>
            </a:r>
            <a:endParaRPr lang="en-US" altLang="ko-KR" sz="3200" smtClean="0"/>
          </a:p>
          <a:p>
            <a:pPr>
              <a:buFont typeface="Wingdings" pitchFamily="2" charset="2"/>
              <a:buNone/>
            </a:pPr>
            <a:r>
              <a:rPr lang="en-US" altLang="ko-KR" sz="3200" smtClean="0"/>
              <a:t>    (</a:t>
            </a:r>
            <a:r>
              <a:rPr lang="ko-KR" altLang="en-US" sz="3200" u="sng" smtClean="0"/>
              <a:t>                        </a:t>
            </a:r>
            <a:r>
              <a:rPr lang="en-US" altLang="ko-KR" sz="3200" u="sng" smtClean="0"/>
              <a:t>)</a:t>
            </a:r>
            <a:r>
              <a:rPr lang="ko-KR" altLang="en-US" sz="3200" smtClean="0"/>
              <a:t> 한 부분까지 변경 전 데이터로 복구한다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buFont typeface="Wingdings" pitchFamily="2" charset="2"/>
              <a:buNone/>
            </a:pPr>
            <a:endParaRPr lang="en-US" altLang="ko-KR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BC049-72E8-434A-A433-C273E92CBB1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smtClean="0"/>
              <a:t>트랜잭션</a:t>
            </a:r>
          </a:p>
          <a:p>
            <a:r>
              <a:rPr lang="en-US" altLang="ko-KR" sz="3600" smtClean="0"/>
              <a:t>COMMIT</a:t>
            </a:r>
            <a:r>
              <a:rPr lang="ko-KR" altLang="en-US" sz="3600" smtClean="0"/>
              <a:t>과 </a:t>
            </a:r>
            <a:r>
              <a:rPr lang="en-US" altLang="ko-KR" sz="3600" smtClean="0"/>
              <a:t>ROLLBACK </a:t>
            </a:r>
          </a:p>
          <a:p>
            <a:r>
              <a:rPr lang="en-US" altLang="ko-KR" sz="3600" smtClean="0"/>
              <a:t>SAVEPOINT </a:t>
            </a:r>
          </a:p>
          <a:p>
            <a:endParaRPr lang="ko-KR" altLang="en-US" sz="3600" smtClean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5D709-5144-40C2-9519-0A58A6507B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0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786688" cy="4572000"/>
          </a:xfrm>
        </p:spPr>
        <p:txBody>
          <a:bodyPr/>
          <a:lstStyle/>
          <a:p>
            <a:r>
              <a:rPr lang="ko-KR" altLang="en-US" sz="2400" smtClean="0"/>
              <a:t>다음의 </a:t>
            </a:r>
            <a:r>
              <a:rPr lang="en-US" altLang="ko-KR" sz="2400" smtClean="0"/>
              <a:t>SQL </a:t>
            </a:r>
            <a:r>
              <a:rPr lang="ko-KR" altLang="en-US" sz="2400" smtClean="0"/>
              <a:t>명령문을 순서대로 실행했을 때 </a:t>
            </a:r>
            <a:r>
              <a:rPr lang="en-US" altLang="ko-KR" sz="2400" smtClean="0"/>
              <a:t>database</a:t>
            </a:r>
            <a:r>
              <a:rPr lang="ko-KR" altLang="en-US" sz="2400" smtClean="0"/>
              <a:t>에 영구적으로 반영되는 문장은</a:t>
            </a:r>
            <a:r>
              <a:rPr lang="en-US" altLang="ko-KR" sz="2400" smtClean="0"/>
              <a:t>? </a:t>
            </a:r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1. INSERT INTO emp (empno, ename, deptno)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    VALUES (999, ‘Smith’, 10);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2. SAVEPOINT a;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3. DELETE emp WHERE empno = 202;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4. SAVEPOINT b;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smtClean="0"/>
              <a:t>5. UPDATE emp SET ename = ‘Clark’;</a:t>
            </a:r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40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04DB2-FA11-4828-93A2-B246DF2A669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80010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6. ROLLBACK TO SAVEPOINT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7. INSERT INTO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(</a:t>
            </a:r>
            <a:r>
              <a:rPr lang="en-US" altLang="ko-KR" sz="2400" dirty="0" err="1" smtClean="0"/>
              <a:t>empno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ename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deptno</a:t>
            </a:r>
            <a:r>
              <a:rPr lang="en-US" altLang="ko-KR" sz="2400" dirty="0" smtClean="0"/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    VALUES (300, ‘Thomas’, 30);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8. SAVEPOINT c;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9. DELETE </a:t>
            </a:r>
            <a:r>
              <a:rPr lang="en-US" altLang="ko-KR" sz="2400" dirty="0" err="1" smtClean="0"/>
              <a:t>emp</a:t>
            </a:r>
            <a:r>
              <a:rPr lang="en-US" altLang="ko-KR" sz="2400" dirty="0" smtClean="0"/>
              <a:t> WHERE </a:t>
            </a:r>
            <a:r>
              <a:rPr lang="en-US" altLang="ko-KR" sz="2400" dirty="0" err="1" smtClean="0"/>
              <a:t>deptno</a:t>
            </a:r>
            <a:r>
              <a:rPr lang="en-US" altLang="ko-KR" sz="2400" dirty="0" smtClean="0"/>
              <a:t> =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 smtClean="0"/>
              <a:t>10. COMMIT;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a. 1, 3, 5, 7, 9</a:t>
            </a:r>
            <a:r>
              <a:rPr lang="ko-KR" altLang="en-US" sz="2400" dirty="0" smtClean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b. 1, 3, 5, 7</a:t>
            </a:r>
            <a:r>
              <a:rPr lang="ko-KR" altLang="en-US" sz="2400" dirty="0" smtClean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c. 3, 5, 7, 9</a:t>
            </a:r>
            <a:r>
              <a:rPr lang="ko-KR" altLang="en-US" sz="2400" dirty="0" smtClean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 smtClean="0"/>
              <a:t>d. 1, 7, 9</a:t>
            </a:r>
            <a:r>
              <a:rPr lang="ko-KR" altLang="en-US" sz="2400" dirty="0" smtClean="0"/>
              <a:t>번 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 smtClean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A853-E191-4889-A2E4-6F7CEF587B9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smtClean="0"/>
              <a:t>트랜잭션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862138"/>
            <a:ext cx="4143375" cy="4281487"/>
          </a:xfrm>
        </p:spPr>
        <p:txBody>
          <a:bodyPr/>
          <a:lstStyle/>
          <a:p>
            <a:r>
              <a:rPr lang="ko-KR" altLang="en-US" sz="2800" smtClean="0"/>
              <a:t>트랜잭션</a:t>
            </a:r>
            <a:r>
              <a:rPr lang="en-US" altLang="ko-KR" sz="2800" smtClean="0"/>
              <a:t>(Transaction)</a:t>
            </a:r>
            <a:r>
              <a:rPr lang="ko-KR" altLang="en-US" sz="2800" smtClean="0"/>
              <a:t>은 데이터베이스에서 데이터를 처리하는 하나의 논리적인 작업 단위를 의미한다</a:t>
            </a:r>
            <a:r>
              <a:rPr lang="en-US" altLang="ko-KR" sz="2800" smtClean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2800" smtClean="0"/>
          </a:p>
          <a:p>
            <a:pPr>
              <a:buFont typeface="Wingdings" pitchFamily="2" charset="2"/>
              <a:buNone/>
            </a:pPr>
            <a:r>
              <a:rPr lang="en-US" altLang="ko-KR" sz="28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8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ko-KR" altLang="en-US" sz="2800" smtClean="0"/>
          </a:p>
          <a:p>
            <a:pPr>
              <a:buFont typeface="Wingdings" pitchFamily="2" charset="2"/>
              <a:buNone/>
            </a:pPr>
            <a:endParaRPr lang="en-US" altLang="ko-KR" sz="2800" smtClean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800" smtClean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DA6EA-938E-4E24-B22E-306386EF21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_x95743456" descr="EMB0000014016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785938"/>
            <a:ext cx="41433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ROLLBACK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200" dirty="0" smtClean="0"/>
              <a:t>COMMIT</a:t>
            </a:r>
          </a:p>
          <a:p>
            <a:pPr lvl="1">
              <a:defRPr/>
            </a:pPr>
            <a:r>
              <a:rPr lang="ko-KR" altLang="en-US" sz="2800" dirty="0" smtClean="0"/>
              <a:t>모든 작업들을 정상적으로 처리</a:t>
            </a:r>
          </a:p>
          <a:p>
            <a:pPr lvl="1">
              <a:defRPr/>
            </a:pPr>
            <a:r>
              <a:rPr lang="ko-KR" altLang="en-US" sz="2800" dirty="0" smtClean="0"/>
              <a:t>데이터베이스에 모두 반영</a:t>
            </a:r>
          </a:p>
          <a:p>
            <a:pPr lvl="1">
              <a:defRPr/>
            </a:pPr>
            <a:r>
              <a:rPr lang="ko-KR" altLang="en-US" sz="2800" dirty="0" smtClean="0"/>
              <a:t>변경된 내용을 모두 영구 저장</a:t>
            </a:r>
            <a:endParaRPr lang="en-US" altLang="ko-KR" sz="2800" dirty="0" smtClean="0"/>
          </a:p>
          <a:p>
            <a:pPr lvl="1">
              <a:defRPr/>
            </a:pPr>
            <a:endParaRPr lang="ko-KR" altLang="en-US" sz="2800" dirty="0" smtClean="0"/>
          </a:p>
          <a:p>
            <a:pPr>
              <a:defRPr/>
            </a:pPr>
            <a:r>
              <a:rPr lang="en-US" sz="3200" dirty="0" smtClean="0"/>
              <a:t>ROLLBACK</a:t>
            </a:r>
          </a:p>
          <a:p>
            <a:pPr lvl="1">
              <a:defRPr/>
            </a:pPr>
            <a:r>
              <a:rPr lang="ko-KR" altLang="en-US" sz="2800" dirty="0" smtClean="0"/>
              <a:t>처리 과정에서 발생한 변경 사항을 취소</a:t>
            </a:r>
          </a:p>
          <a:p>
            <a:pPr lvl="1">
              <a:defRPr/>
            </a:pPr>
            <a:r>
              <a:rPr lang="ko-KR" altLang="en-US" sz="2800" dirty="0" smtClean="0"/>
              <a:t>이전의 상태로 되돌린다</a:t>
            </a:r>
            <a:r>
              <a:rPr lang="en-US" altLang="ko-KR" sz="2800" dirty="0" smtClean="0"/>
              <a:t>. </a:t>
            </a:r>
          </a:p>
          <a:p>
            <a:pPr>
              <a:defRPr/>
            </a:pPr>
            <a:endParaRPr lang="en-US" sz="32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ko-KR" altLang="en-US" sz="3200" dirty="0" smtClean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3200" dirty="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FA845-F698-4C66-A734-3C2D9518DEC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smtClean="0"/>
              <a:t>트랜잭션의 의미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1857375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2400" smtClean="0"/>
              <a:t>여러 개의 </a:t>
            </a:r>
            <a:r>
              <a:rPr lang="en-US" altLang="ko-KR" sz="2400" smtClean="0"/>
              <a:t>DML </a:t>
            </a:r>
            <a:r>
              <a:rPr lang="ko-KR" altLang="en-US" sz="2400" smtClean="0"/>
              <a:t>명령어들의 하나의 논리적인 단위</a:t>
            </a:r>
          </a:p>
          <a:p>
            <a:endParaRPr lang="en-US" altLang="ko-KR" sz="800" smtClean="0"/>
          </a:p>
          <a:p>
            <a:r>
              <a:rPr lang="ko-KR" altLang="en-US" sz="2400" smtClean="0"/>
              <a:t>마지막으로 실행한 커밋</a:t>
            </a:r>
            <a:r>
              <a:rPr lang="en-US" altLang="ko-KR" sz="2400" smtClean="0"/>
              <a:t>(</a:t>
            </a:r>
            <a:r>
              <a:rPr lang="ko-KR" altLang="en-US" sz="2400" smtClean="0"/>
              <a:t>혹은 롤백</a:t>
            </a:r>
            <a:r>
              <a:rPr lang="en-US" altLang="ko-KR" sz="2400" smtClean="0"/>
              <a:t>) </a:t>
            </a:r>
            <a:r>
              <a:rPr lang="ko-KR" altLang="en-US" sz="2400" smtClean="0"/>
              <a:t>명령 이후부터 새로운 커밋</a:t>
            </a:r>
            <a:r>
              <a:rPr lang="en-US" altLang="ko-KR" sz="2400" smtClean="0"/>
              <a:t>(</a:t>
            </a:r>
            <a:r>
              <a:rPr lang="ko-KR" altLang="en-US" sz="2400" smtClean="0"/>
              <a:t>혹은 롤백</a:t>
            </a:r>
            <a:r>
              <a:rPr lang="en-US" altLang="ko-KR" sz="2400" smtClean="0"/>
              <a:t>) </a:t>
            </a:r>
            <a:r>
              <a:rPr lang="ko-KR" altLang="en-US" sz="2400" smtClean="0"/>
              <a:t>명령을 실행하는 시점까지 수행된 모든 </a:t>
            </a:r>
            <a:r>
              <a:rPr lang="en-US" altLang="ko-KR" sz="2400" smtClean="0"/>
              <a:t>DML </a:t>
            </a:r>
            <a:r>
              <a:rPr lang="ko-KR" altLang="en-US" sz="2400" smtClean="0"/>
              <a:t>명령</a:t>
            </a:r>
          </a:p>
          <a:p>
            <a:endParaRPr lang="en-US" altLang="ko-KR" sz="2400" smtClean="0"/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altLang="ko-KR" sz="2400" smtClean="0"/>
          </a:p>
          <a:p>
            <a:endParaRPr lang="en-US" altLang="ko-KR" sz="2400" smtClean="0"/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1A66D-5FFC-40B5-A260-674C541584E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6" name="_x95766536" descr="EMB0000014016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429000"/>
            <a:ext cx="73580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ROLLBACK </a:t>
            </a:r>
            <a:endParaRPr lang="ko-KR" altLang="en-US" sz="40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929562" cy="271462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200" smtClean="0"/>
              <a:t>아래 그림에서 </a:t>
            </a:r>
            <a:r>
              <a:rPr lang="en-US" altLang="ko-KR" sz="2200" smtClean="0"/>
              <a:t>UPDATE </a:t>
            </a:r>
            <a:r>
              <a:rPr lang="ko-KR" altLang="en-US" sz="2200" smtClean="0"/>
              <a:t>문으로 데이터를 갱신하고</a:t>
            </a:r>
            <a:r>
              <a:rPr lang="en-US" altLang="ko-KR" sz="2200" smtClean="0"/>
              <a:t>(③), DELETE </a:t>
            </a:r>
            <a:r>
              <a:rPr lang="ko-KR" altLang="en-US" sz="2200" smtClean="0"/>
              <a:t>문으로 데이터를 삭제하고</a:t>
            </a:r>
            <a:r>
              <a:rPr lang="en-US" altLang="ko-KR" sz="2200" smtClean="0"/>
              <a:t>(④), INSERT </a:t>
            </a:r>
            <a:r>
              <a:rPr lang="ko-KR" altLang="en-US" sz="2200" smtClean="0"/>
              <a:t>문을 사용해 데이터를 삽입</a:t>
            </a:r>
            <a:r>
              <a:rPr lang="en-US" altLang="ko-KR" sz="2200" smtClean="0"/>
              <a:t>(⑤)</a:t>
            </a:r>
            <a:r>
              <a:rPr lang="ko-KR" altLang="en-US" sz="2200" smtClean="0"/>
              <a:t>한다</a:t>
            </a:r>
            <a:r>
              <a:rPr lang="en-US" altLang="ko-KR" sz="2200" smtClean="0"/>
              <a:t>. </a:t>
            </a:r>
            <a:r>
              <a:rPr lang="ko-KR" altLang="en-US" sz="2200" smtClean="0"/>
              <a:t>만약 이 모든 과정이 오류 없이 수행되었다면 지금까지 실행한 모든 작업</a:t>
            </a:r>
            <a:r>
              <a:rPr lang="en-US" altLang="ko-KR" sz="2200" smtClean="0"/>
              <a:t>(③, ④, ⑤)</a:t>
            </a:r>
            <a:r>
              <a:rPr lang="ko-KR" altLang="en-US" sz="2200" smtClean="0"/>
              <a:t>을 </a:t>
            </a:r>
            <a:r>
              <a:rPr lang="en-US" altLang="ko-KR" sz="2200" smtClean="0"/>
              <a:t>"</a:t>
            </a:r>
            <a:r>
              <a:rPr lang="ko-KR" altLang="en-US" sz="2200" smtClean="0"/>
              <a:t>데이터베이스에 영구 저장하라</a:t>
            </a:r>
            <a:r>
              <a:rPr lang="en-US" altLang="ko-KR" sz="2200" smtClean="0"/>
              <a:t>"</a:t>
            </a:r>
            <a:r>
              <a:rPr lang="ko-KR" altLang="en-US" sz="2200" smtClean="0"/>
              <a:t>는 명령으로 커밋을 수행한다</a:t>
            </a:r>
            <a:r>
              <a:rPr lang="en-US" altLang="ko-KR" sz="2200" smtClean="0"/>
              <a:t>.</a:t>
            </a:r>
          </a:p>
          <a:p>
            <a:endParaRPr lang="en-US" sz="20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000" smtClean="0"/>
          </a:p>
          <a:p>
            <a:pPr>
              <a:buFont typeface="Wingdings" pitchFamily="2" charset="2"/>
              <a:buNone/>
            </a:pPr>
            <a:endParaRPr lang="en-US" sz="2000" smtClean="0">
              <a:ea typeface="돋움" pitchFamily="50" charset="-127"/>
            </a:endParaRPr>
          </a:p>
          <a:p>
            <a:endParaRPr lang="en-US" sz="2000" smtClean="0">
              <a:ea typeface="돋움" pitchFamily="50" charset="-127"/>
            </a:endParaRPr>
          </a:p>
          <a:p>
            <a:endParaRPr lang="ko-KR" altLang="en-US" sz="2000" smtClean="0"/>
          </a:p>
          <a:p>
            <a:pPr marL="411163" lvl="1">
              <a:buFont typeface="Wingdings" pitchFamily="2" charset="2"/>
              <a:buNone/>
            </a:pPr>
            <a:endParaRPr lang="en-US" altLang="ko-KR" sz="20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9A941-F734-4907-9EC1-E38F88E5222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200" name="_x95766536" descr="EMB0000014016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429000"/>
            <a:ext cx="73580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</a:t>
            </a:r>
            <a:r>
              <a:rPr lang="ko-KR" altLang="en-US" sz="4000" smtClean="0"/>
              <a:t>과 </a:t>
            </a:r>
            <a:r>
              <a:rPr lang="en-US" altLang="ko-KR" sz="4000" smtClean="0"/>
              <a:t>ROLLBACK </a:t>
            </a:r>
            <a:endParaRPr lang="ko-KR" altLang="en-US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1857375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2400" smtClean="0"/>
              <a:t>롤백 명령은 마지막으로 수행한 커밋 명령까지만 정상 처리</a:t>
            </a:r>
            <a:r>
              <a:rPr lang="en-US" altLang="ko-KR" sz="2400" smtClean="0"/>
              <a:t>(①, ②)</a:t>
            </a:r>
            <a:r>
              <a:rPr lang="ko-KR" altLang="en-US" sz="2400" smtClean="0"/>
              <a:t>된 상태로 유지하고 그 이후에 수행했던 모든 </a:t>
            </a:r>
            <a:r>
              <a:rPr lang="en-US" altLang="ko-KR" sz="2400" smtClean="0"/>
              <a:t>DML </a:t>
            </a:r>
            <a:r>
              <a:rPr lang="ko-KR" altLang="en-US" sz="2400" smtClean="0"/>
              <a:t>명령어 작업</a:t>
            </a:r>
            <a:r>
              <a:rPr lang="en-US" altLang="ko-KR" sz="2400" smtClean="0"/>
              <a:t>(③, ④, ⑤)</a:t>
            </a:r>
            <a:r>
              <a:rPr lang="ko-KR" altLang="en-US" sz="2400" smtClean="0"/>
              <a:t>들을 취소시켜 이전 상태로 원상 복귀시킨다</a:t>
            </a:r>
            <a:r>
              <a:rPr lang="en-US" altLang="ko-KR" sz="2400" smtClean="0"/>
              <a:t>.</a:t>
            </a:r>
          </a:p>
          <a:p>
            <a:endParaRPr lang="en-US" sz="2400" smtClean="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400" smtClean="0"/>
          </a:p>
          <a:p>
            <a:pPr>
              <a:buFont typeface="Wingdings" pitchFamily="2" charset="2"/>
              <a:buNone/>
            </a:pPr>
            <a:endParaRPr lang="en-US" sz="2400" smtClean="0">
              <a:ea typeface="돋움" pitchFamily="50" charset="-127"/>
            </a:endParaRPr>
          </a:p>
          <a:p>
            <a:endParaRPr lang="en-US" sz="2400" smtClean="0">
              <a:ea typeface="돋움" pitchFamily="50" charset="-127"/>
            </a:endParaRPr>
          </a:p>
          <a:p>
            <a:endParaRPr lang="ko-KR" altLang="en-US" sz="2400" smtClean="0"/>
          </a:p>
          <a:p>
            <a:pPr marL="411163" lvl="1">
              <a:buFont typeface="Wingdings" pitchFamily="2" charset="2"/>
              <a:buNone/>
            </a:pPr>
            <a:endParaRPr lang="en-US" altLang="ko-KR" sz="24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97CEC-3B1E-4D6E-8D5E-CEEC87E05E4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25" name="_x95751728" descr="EMB00000140167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3571875"/>
            <a:ext cx="6643688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smtClean="0"/>
              <a:t>COMMIT </a:t>
            </a:r>
            <a:r>
              <a:rPr lang="ko-KR" altLang="en-US" sz="4000" smtClean="0"/>
              <a:t>명령어과 </a:t>
            </a:r>
            <a:r>
              <a:rPr lang="en-US" altLang="ko-KR" sz="4000" smtClean="0"/>
              <a:t>ROLLBACK </a:t>
            </a:r>
            <a:r>
              <a:rPr lang="ko-KR" altLang="en-US" sz="4000" smtClean="0"/>
              <a:t>명령어의 장점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2400"/>
              </a:spcBef>
            </a:pPr>
            <a:r>
              <a:rPr lang="ko-KR" altLang="en-US" sz="3200" smtClean="0"/>
              <a:t>데이터 무결성이 보장된다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영구적인 변경 전에 데이터의 변경 사항을 확인할 수 있다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>
              <a:spcBef>
                <a:spcPts val="2400"/>
              </a:spcBef>
            </a:pPr>
            <a:r>
              <a:rPr lang="ko-KR" altLang="en-US" sz="3200" smtClean="0"/>
              <a:t>논리적으로 연관된 작업을 그룹화할 수 있다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 lvl="1">
              <a:spcBef>
                <a:spcPts val="2400"/>
              </a:spcBef>
            </a:pP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>
              <a:spcBef>
                <a:spcPts val="2400"/>
              </a:spcBef>
            </a:pPr>
            <a:endParaRPr lang="ko-KR" altLang="en-US" sz="3200" smtClean="0"/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7A50-7489-4DBF-952B-A3930272ED5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7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COMMIT </a:t>
            </a:r>
            <a:r>
              <a:rPr lang="ko-KR" altLang="en-US" sz="4000" smtClean="0"/>
              <a:t>명령어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785938"/>
            <a:ext cx="7643812" cy="485775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ko-KR" sz="3200" smtClean="0"/>
              <a:t>Transaction(INSERT, UPDATE, DELETE) </a:t>
            </a:r>
            <a:r>
              <a:rPr lang="ko-KR" altLang="en-US" sz="3200" smtClean="0"/>
              <a:t>작업 내용을 실제 </a:t>
            </a:r>
            <a:r>
              <a:rPr lang="en-US" altLang="ko-KR" sz="3200" smtClean="0"/>
              <a:t>DB</a:t>
            </a:r>
            <a:r>
              <a:rPr lang="ko-KR" altLang="en-US" sz="3200" smtClean="0"/>
              <a:t>에 저장한다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 algn="just">
              <a:spcBef>
                <a:spcPts val="2400"/>
              </a:spcBef>
            </a:pPr>
            <a:r>
              <a:rPr lang="ko-KR" altLang="en-US" sz="3200" smtClean="0"/>
              <a:t>이전 데이터가 완전히 </a:t>
            </a:r>
            <a:r>
              <a:rPr lang="en-US" altLang="ko-KR" sz="3200" smtClean="0"/>
              <a:t>UPDATE </a:t>
            </a:r>
            <a:r>
              <a:rPr lang="ko-KR" altLang="en-US" sz="3200" smtClean="0"/>
              <a:t>된다</a:t>
            </a:r>
            <a:r>
              <a:rPr lang="en-US" altLang="ko-KR" sz="3200" smtClean="0"/>
              <a:t>.</a:t>
            </a:r>
            <a:endParaRPr lang="ko-KR" altLang="en-US" sz="3200" smtClean="0"/>
          </a:p>
          <a:p>
            <a:pPr algn="just">
              <a:spcBef>
                <a:spcPts val="2400"/>
              </a:spcBef>
            </a:pPr>
            <a:r>
              <a:rPr lang="ko-KR" altLang="en-US" sz="3200" smtClean="0"/>
              <a:t>모든 사용자가 변경된 데이터의 결과를 볼 수 있다</a:t>
            </a:r>
            <a:r>
              <a:rPr lang="en-US" altLang="ko-KR" sz="3200" smtClean="0"/>
              <a:t>. </a:t>
            </a:r>
            <a:endParaRPr lang="ko-KR" altLang="en-US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 smtClean="0"/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r>
              <a:rPr lang="en-US" altLang="ko-KR" sz="3200" smtClean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smtClean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smtClean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9C53F-8E68-48C1-9F69-B2405923DF5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화면 슬라이드 쇼(4:3)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9장 트랜잭션 관리 </vt:lpstr>
      <vt:lpstr>목차</vt:lpstr>
      <vt:lpstr>트랜잭션 </vt:lpstr>
      <vt:lpstr>COMMIT과 ROLLBACK </vt:lpstr>
      <vt:lpstr>트랜잭션의 의미</vt:lpstr>
      <vt:lpstr>COMMIT과 ROLLBACK </vt:lpstr>
      <vt:lpstr>COMMIT과 ROLLBACK </vt:lpstr>
      <vt:lpstr>COMMIT 명령어과 ROLLBACK 명령어의 장점</vt:lpstr>
      <vt:lpstr>COMMIT 명령어</vt:lpstr>
      <vt:lpstr>ROLLBACK 명령어</vt:lpstr>
      <vt:lpstr>자동 COMMIT 명령과 자동 ROLLBACK 명령이 되는 경우</vt:lpstr>
      <vt:lpstr>COMMIT ROLLBACK </vt:lpstr>
      <vt:lpstr>COMMIT ROLLBACK </vt:lpstr>
      <vt:lpstr>SAVEPOINT</vt:lpstr>
      <vt:lpstr>SAVEPOINT</vt:lpstr>
      <vt:lpstr>SAVEPOINT</vt:lpstr>
      <vt:lpstr>SAVEPOINT</vt:lpstr>
      <vt:lpstr>SAVEPOINT</vt:lpstr>
      <vt:lpstr>종합문제</vt:lpstr>
      <vt:lpstr>종합문제</vt:lpstr>
      <vt:lpstr>종합문제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9장 트랜잭션 관리 </dc:title>
  <dc:creator>USER</dc:creator>
  <cp:lastModifiedBy>kitcoop</cp:lastModifiedBy>
  <cp:revision>2</cp:revision>
  <dcterms:created xsi:type="dcterms:W3CDTF">2012-05-01T09:50:17Z</dcterms:created>
  <dcterms:modified xsi:type="dcterms:W3CDTF">2017-05-02T00:16:19Z</dcterms:modified>
</cp:coreProperties>
</file>