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67" autoAdjust="0"/>
    <p:restoredTop sz="94660"/>
  </p:normalViewPr>
  <p:slideViewPr>
    <p:cSldViewPr>
      <p:cViewPr varScale="1">
        <p:scale>
          <a:sx n="87" d="100"/>
          <a:sy n="87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F068-457D-421A-8CD8-6CE38BBF079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4A15-72DA-41B0-A7F5-E23127C6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F068-457D-421A-8CD8-6CE38BBF079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4A15-72DA-41B0-A7F5-E23127C6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F068-457D-421A-8CD8-6CE38BBF079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4A15-72DA-41B0-A7F5-E23127C6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F068-457D-421A-8CD8-6CE38BBF079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4A15-72DA-41B0-A7F5-E23127C6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F068-457D-421A-8CD8-6CE38BBF079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4A15-72DA-41B0-A7F5-E23127C6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F068-457D-421A-8CD8-6CE38BBF079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4A15-72DA-41B0-A7F5-E23127C6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F068-457D-421A-8CD8-6CE38BBF079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4A15-72DA-41B0-A7F5-E23127C6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F068-457D-421A-8CD8-6CE38BBF079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4A15-72DA-41B0-A7F5-E23127C6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F068-457D-421A-8CD8-6CE38BBF079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4A15-72DA-41B0-A7F5-E23127C6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F068-457D-421A-8CD8-6CE38BBF079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4A15-72DA-41B0-A7F5-E23127C6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F068-457D-421A-8CD8-6CE38BBF079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4A15-72DA-41B0-A7F5-E23127C6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F068-457D-421A-8CD8-6CE38BBF0791}" type="datetimeFigureOut">
              <a:rPr lang="ko-KR" altLang="en-US" smtClean="0"/>
              <a:pPr/>
              <a:t>2016-11-16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4A15-72DA-41B0-A7F5-E23127C638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14</a:t>
            </a:r>
            <a:r>
              <a:rPr lang="ko-KR" altLang="en-US" sz="4000" b="1" dirty="0" smtClean="0"/>
              <a:t>장</a:t>
            </a:r>
            <a:r>
              <a:rPr lang="en-US" altLang="ko-KR" sz="4000" b="1" dirty="0" smtClean="0"/>
              <a:t>. </a:t>
            </a:r>
            <a:r>
              <a:rPr lang="ko-KR" altLang="en-US" sz="4000" b="1" dirty="0" smtClean="0"/>
              <a:t>시퀀스 ▪ 인덱스 ▪ 동의어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9632" y="2780928"/>
            <a:ext cx="6858000" cy="3143250"/>
          </a:xfrm>
        </p:spPr>
        <p:txBody>
          <a:bodyPr/>
          <a:lstStyle/>
          <a:p>
            <a:pPr marL="182563" indent="-182563" algn="just">
              <a:buFont typeface="Wingdings" pitchFamily="2" charset="2"/>
              <a:buChar char="l"/>
              <a:defRPr/>
            </a:pPr>
            <a:r>
              <a:rPr lang="en-US" altLang="ko-KR" sz="2200" dirty="0" smtClean="0">
                <a:solidFill>
                  <a:schemeClr val="tx1"/>
                </a:solidFill>
              </a:rPr>
              <a:t>PRIMARY KEY</a:t>
            </a:r>
            <a:r>
              <a:rPr lang="ko-KR" altLang="en-US" sz="2200" dirty="0" smtClean="0">
                <a:solidFill>
                  <a:schemeClr val="tx1"/>
                </a:solidFill>
              </a:rPr>
              <a:t>로 지정한 칼럼에 일련번호를 자동으로 </a:t>
            </a:r>
            <a:r>
              <a:rPr lang="ko-KR" altLang="en-US" sz="2200" dirty="0" err="1" smtClean="0">
                <a:solidFill>
                  <a:schemeClr val="tx1"/>
                </a:solidFill>
              </a:rPr>
              <a:t>부여받기</a:t>
            </a:r>
            <a:r>
              <a:rPr lang="ko-KR" altLang="en-US" sz="2200" dirty="0" smtClean="0">
                <a:solidFill>
                  <a:schemeClr val="tx1"/>
                </a:solidFill>
              </a:rPr>
              <a:t> 위해 시퀀스의 생성과 사용 방법을 학습한다</a:t>
            </a:r>
            <a:r>
              <a:rPr lang="en-US" altLang="ko-KR" sz="2200" dirty="0" smtClean="0">
                <a:solidFill>
                  <a:schemeClr val="tx1"/>
                </a:solidFill>
              </a:rPr>
              <a:t>. </a:t>
            </a:r>
          </a:p>
          <a:p>
            <a:pPr marL="182563" indent="-182563" algn="just">
              <a:buFont typeface="Wingdings" pitchFamily="2" charset="2"/>
              <a:buChar char="l"/>
              <a:defRPr/>
            </a:pPr>
            <a:r>
              <a:rPr lang="ko-KR" altLang="en-US" sz="2200" dirty="0" smtClean="0">
                <a:solidFill>
                  <a:schemeClr val="tx1"/>
                </a:solidFill>
              </a:rPr>
              <a:t>시퀀스를 수정</a:t>
            </a:r>
            <a:r>
              <a:rPr lang="en-US" altLang="ko-KR" sz="2200" dirty="0" smtClean="0">
                <a:solidFill>
                  <a:schemeClr val="tx1"/>
                </a:solidFill>
              </a:rPr>
              <a:t>, </a:t>
            </a:r>
            <a:r>
              <a:rPr lang="ko-KR" altLang="en-US" sz="2200" dirty="0" smtClean="0">
                <a:solidFill>
                  <a:schemeClr val="tx1"/>
                </a:solidFill>
              </a:rPr>
              <a:t>삭제하는 사용 방법을 학습한다</a:t>
            </a:r>
            <a:r>
              <a:rPr lang="en-US" altLang="ko-KR" sz="2200" dirty="0" smtClean="0">
                <a:solidFill>
                  <a:schemeClr val="tx1"/>
                </a:solidFill>
              </a:rPr>
              <a:t>. </a:t>
            </a:r>
          </a:p>
          <a:p>
            <a:pPr marL="182563" indent="-182563" algn="just">
              <a:buFont typeface="Wingdings" pitchFamily="2" charset="2"/>
              <a:buChar char="l"/>
              <a:defRPr/>
            </a:pPr>
            <a:r>
              <a:rPr lang="ko-KR" altLang="en-US" sz="2200" dirty="0" smtClean="0">
                <a:solidFill>
                  <a:schemeClr val="tx1"/>
                </a:solidFill>
              </a:rPr>
              <a:t>조회의 성능을 향상시키기 위해서 인덱스 객체의 사용 방법을 학습한다</a:t>
            </a:r>
            <a:r>
              <a:rPr lang="en-US" altLang="ko-KR" sz="2200" dirty="0" smtClean="0">
                <a:solidFill>
                  <a:schemeClr val="tx1"/>
                </a:solidFill>
              </a:rPr>
              <a:t>.</a:t>
            </a:r>
          </a:p>
          <a:p>
            <a:pPr marL="182563" indent="-182563" algn="just">
              <a:buFont typeface="Wingdings" pitchFamily="2" charset="2"/>
              <a:buChar char="l"/>
              <a:defRPr/>
            </a:pPr>
            <a:r>
              <a:rPr lang="ko-KR" altLang="en-US" sz="2200" dirty="0" smtClean="0">
                <a:solidFill>
                  <a:schemeClr val="tx1"/>
                </a:solidFill>
              </a:rPr>
              <a:t>객체를 간단하게 접근하도록 하기 위해 객체 이름의 동의어를 정의하는 방법을 학습한다</a:t>
            </a:r>
            <a:r>
              <a:rPr lang="en-US" altLang="ko-KR" sz="2200" dirty="0" smtClean="0">
                <a:solidFill>
                  <a:schemeClr val="tx1"/>
                </a:solidFill>
              </a:rPr>
              <a:t>. </a:t>
            </a:r>
          </a:p>
          <a:p>
            <a:pPr algn="just">
              <a:buFont typeface="Wingdings" pitchFamily="2" charset="2"/>
              <a:buChar char="l"/>
              <a:defRPr/>
            </a:pPr>
            <a:endParaRPr lang="ko-KR" altLang="en-US" sz="20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l"/>
              <a:defRPr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l"/>
              <a:defRPr/>
            </a:pP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BC637-FFD7-41AB-80E7-6202A3204F47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시퀀스 생성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FCA0C-853B-4D40-BBB0-DB2091FDCFE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93" name="내용 개체 틀 2"/>
          <p:cNvSpPr>
            <a:spLocks noGrp="1"/>
          </p:cNvSpPr>
          <p:nvPr>
            <p:ph idx="1"/>
          </p:nvPr>
        </p:nvSpPr>
        <p:spPr>
          <a:xfrm>
            <a:off x="1000125" y="1928813"/>
            <a:ext cx="8143875" cy="435768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2000" i="1" dirty="0" smtClean="0">
                <a:solidFill>
                  <a:schemeClr val="accent1"/>
                </a:solidFill>
              </a:rPr>
              <a:t>-- EMP_SEQ 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시퀀스로부터 사원번호를 자동으로 </a:t>
            </a:r>
            <a:endParaRPr lang="en-US" altLang="ko-KR" sz="2000" i="1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ko-KR" sz="2000" i="1" dirty="0" smtClean="0">
                <a:solidFill>
                  <a:schemeClr val="accent1"/>
                </a:solidFill>
              </a:rPr>
              <a:t>--</a:t>
            </a:r>
            <a:r>
              <a:rPr lang="ko-KR" altLang="en-US" sz="2000" i="1" dirty="0" err="1" smtClean="0">
                <a:solidFill>
                  <a:schemeClr val="accent1"/>
                </a:solidFill>
              </a:rPr>
              <a:t>할당받아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 데이터를 추가</a:t>
            </a:r>
            <a:endParaRPr lang="ko-KR" altLang="en-US" sz="20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INSERT INTO EMP01</a:t>
            </a:r>
            <a:endParaRPr lang="ko-KR" altLang="en-US" sz="2800" dirty="0" smtClean="0"/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VALUES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(EMP_SEQ.NEXTVAL, 'JULIA' , SYSDATE); </a:t>
            </a:r>
          </a:p>
          <a:p>
            <a:pPr>
              <a:buFont typeface="Wingdings" pitchFamily="2" charset="2"/>
              <a:buNone/>
              <a:defRPr/>
            </a:pPr>
            <a:endParaRPr lang="ko-KR" altLang="en-US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ko-KR" sz="2000" i="1" dirty="0" smtClean="0">
                <a:solidFill>
                  <a:schemeClr val="accent1"/>
                </a:solidFill>
              </a:rPr>
              <a:t>-- EMP01 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테이블의 내용 확인</a:t>
            </a:r>
            <a:endParaRPr lang="ko-KR" altLang="en-US" sz="20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SELECT * FROM EMP01;</a:t>
            </a:r>
            <a:endParaRPr lang="ko-KR" alt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8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시퀀스 생성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950164-E0B4-4318-92BD-9E5ABD40908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317" name="내용 개체 틀 2"/>
          <p:cNvSpPr>
            <a:spLocks noGrp="1"/>
          </p:cNvSpPr>
          <p:nvPr>
            <p:ph idx="1"/>
          </p:nvPr>
        </p:nvSpPr>
        <p:spPr>
          <a:xfrm>
            <a:off x="1000125" y="1928813"/>
            <a:ext cx="8143875" cy="14287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ko-KR" i="1" dirty="0" smtClean="0">
                <a:solidFill>
                  <a:schemeClr val="accent1"/>
                </a:solidFill>
              </a:rPr>
              <a:t>-- EMP_SEQ </a:t>
            </a:r>
            <a:r>
              <a:rPr lang="ko-KR" altLang="en-US" i="1" dirty="0" smtClean="0">
                <a:solidFill>
                  <a:schemeClr val="accent1"/>
                </a:solidFill>
              </a:rPr>
              <a:t>시퀀스의 현재 값을 알아봄</a:t>
            </a:r>
            <a:endParaRPr lang="ko-KR" altLang="en-US" dirty="0" smtClean="0">
              <a:solidFill>
                <a:schemeClr val="accent1"/>
              </a:solidFill>
            </a:endParaRPr>
          </a:p>
          <a:p>
            <a:pPr indent="-79375">
              <a:buFont typeface="Wingdings" pitchFamily="2" charset="2"/>
              <a:buNone/>
              <a:defRPr/>
            </a:pPr>
            <a:r>
              <a:rPr lang="en-US" altLang="ko-KR" dirty="0" smtClean="0"/>
              <a:t>SELECT EMP_SEQ.CURRVAL </a:t>
            </a:r>
          </a:p>
          <a:p>
            <a:pPr indent="-79375">
              <a:buFont typeface="Wingdings" pitchFamily="2" charset="2"/>
              <a:buNone/>
              <a:defRPr/>
            </a:pPr>
            <a:r>
              <a:rPr lang="en-US" altLang="ko-KR" dirty="0" smtClean="0"/>
              <a:t>FROM DUAL;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돋움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7313" y="3714750"/>
          <a:ext cx="7358114" cy="1401318"/>
        </p:xfrm>
        <a:graphic>
          <a:graphicData uri="http://schemas.openxmlformats.org/drawingml/2006/table">
            <a:tbl>
              <a:tblPr/>
              <a:tblGrid>
                <a:gridCol w="7358114"/>
              </a:tblGrid>
              <a:tr h="4767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dirty="0">
                          <a:solidFill>
                            <a:srgbClr val="000000"/>
                          </a:solidFill>
                          <a:latin typeface="돋움체"/>
                        </a:rPr>
                        <a:t>⋅</a:t>
                      </a:r>
                      <a:r>
                        <a:rPr lang="en-US" altLang="ko-KR" sz="2800" dirty="0">
                          <a:solidFill>
                            <a:srgbClr val="000000"/>
                          </a:solidFill>
                          <a:latin typeface="돋움체"/>
                        </a:rPr>
                        <a:t>CURRVAL : </a:t>
                      </a:r>
                      <a:r>
                        <a:rPr lang="ko-KR" altLang="en-US" sz="2800" dirty="0">
                          <a:solidFill>
                            <a:srgbClr val="000000"/>
                          </a:solidFill>
                          <a:latin typeface="돋움체"/>
                        </a:rPr>
                        <a:t>현재 값을 </a:t>
                      </a:r>
                      <a:r>
                        <a:rPr lang="ko-KR" altLang="en-US" sz="2800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반환</a:t>
                      </a:r>
                      <a:endParaRPr lang="en-US" altLang="ko-KR" sz="28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800" dirty="0">
                          <a:solidFill>
                            <a:srgbClr val="000000"/>
                          </a:solidFill>
                          <a:latin typeface="돋움체"/>
                        </a:rPr>
                        <a:t>⋅NEXTVAL : </a:t>
                      </a:r>
                      <a:r>
                        <a:rPr lang="ko-KR" altLang="en-US" sz="2800" dirty="0">
                          <a:solidFill>
                            <a:srgbClr val="000000"/>
                          </a:solidFill>
                          <a:latin typeface="돋움체"/>
                        </a:rPr>
                        <a:t>현재 </a:t>
                      </a:r>
                      <a:r>
                        <a:rPr lang="ko-KR" altLang="en-US" sz="2800" dirty="0" err="1">
                          <a:solidFill>
                            <a:srgbClr val="000000"/>
                          </a:solidFill>
                          <a:latin typeface="돋움체"/>
                        </a:rPr>
                        <a:t>시퀀스값의</a:t>
                      </a:r>
                      <a:r>
                        <a:rPr lang="ko-KR" altLang="en-US" sz="2800" dirty="0">
                          <a:solidFill>
                            <a:srgbClr val="000000"/>
                          </a:solidFill>
                          <a:latin typeface="돋움체"/>
                        </a:rPr>
                        <a:t> 다음 값을 </a:t>
                      </a:r>
                      <a:r>
                        <a:rPr lang="ko-KR" altLang="en-US" sz="2800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반환</a:t>
                      </a:r>
                      <a:endParaRPr lang="en-US" altLang="ko-KR" sz="28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32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>
            <a:normAutofit fontScale="90000"/>
          </a:bodyPr>
          <a:lstStyle/>
          <a:p>
            <a:r>
              <a:rPr lang="en-US" altLang="ko-KR" sz="4000" dirty="0" smtClean="0"/>
              <a:t>NEXTVAL, CURRVAL</a:t>
            </a:r>
            <a:r>
              <a:rPr lang="ko-KR" altLang="en-US" sz="4000" dirty="0" smtClean="0"/>
              <a:t>을 사용할 수 있는 경우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7FC80-9941-45D2-9B18-4EEC93DC63B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341" name="내용 개체 틀 2"/>
          <p:cNvSpPr>
            <a:spLocks noGrp="1"/>
          </p:cNvSpPr>
          <p:nvPr>
            <p:ph idx="1"/>
          </p:nvPr>
        </p:nvSpPr>
        <p:spPr>
          <a:xfrm>
            <a:off x="1285875" y="1714500"/>
            <a:ext cx="6572250" cy="3571875"/>
          </a:xfrm>
        </p:spPr>
        <p:txBody>
          <a:bodyPr/>
          <a:lstStyle/>
          <a:p>
            <a:r>
              <a:rPr lang="ko-KR" altLang="en-US" dirty="0" smtClean="0"/>
              <a:t>서브 쿼리가 아닌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</a:t>
            </a:r>
          </a:p>
          <a:p>
            <a:r>
              <a:rPr lang="en-US" altLang="ko-KR" dirty="0" smtClean="0"/>
              <a:t>INSERT 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절</a:t>
            </a:r>
          </a:p>
          <a:p>
            <a:r>
              <a:rPr lang="en-US" altLang="ko-KR" dirty="0" smtClean="0"/>
              <a:t> INSERT 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절</a:t>
            </a:r>
          </a:p>
          <a:p>
            <a:r>
              <a:rPr lang="en-US" altLang="ko-KR" dirty="0" smtClean="0"/>
              <a:t>UPDATE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SET </a:t>
            </a:r>
            <a:r>
              <a:rPr lang="ko-KR" altLang="en-US" dirty="0" smtClean="0"/>
              <a:t>절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14342" name="Rectangle 1"/>
          <p:cNvSpPr>
            <a:spLocks noChangeArrowheads="1"/>
          </p:cNvSpPr>
          <p:nvPr/>
        </p:nvSpPr>
        <p:spPr bwMode="auto">
          <a:xfrm>
            <a:off x="214282" y="14285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>
            <a:normAutofit fontScale="90000"/>
          </a:bodyPr>
          <a:lstStyle/>
          <a:p>
            <a:r>
              <a:rPr lang="en-US" altLang="ko-KR" sz="4000" dirty="0" smtClean="0"/>
              <a:t>NEXTVAL, CURRVAL</a:t>
            </a:r>
            <a:r>
              <a:rPr lang="ko-KR" altLang="en-US" sz="4000" dirty="0" smtClean="0"/>
              <a:t>을 사용할 수 없는 경우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104AA-9FDA-4492-AACA-614881F0B28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365" name="내용 개체 틀 2"/>
          <p:cNvSpPr>
            <a:spLocks noGrp="1"/>
          </p:cNvSpPr>
          <p:nvPr>
            <p:ph idx="1"/>
          </p:nvPr>
        </p:nvSpPr>
        <p:spPr>
          <a:xfrm>
            <a:off x="1285875" y="1714500"/>
            <a:ext cx="7572375" cy="4357688"/>
          </a:xfrm>
        </p:spPr>
        <p:txBody>
          <a:bodyPr/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절</a:t>
            </a:r>
          </a:p>
          <a:p>
            <a:r>
              <a:rPr lang="en-US" altLang="ko-KR" dirty="0" smtClean="0"/>
              <a:t>DISTINCT </a:t>
            </a:r>
            <a:r>
              <a:rPr lang="ko-KR" altLang="en-US" dirty="0" smtClean="0"/>
              <a:t>키워드가 있는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</a:t>
            </a:r>
          </a:p>
          <a:p>
            <a:r>
              <a:rPr lang="en-US" altLang="ko-KR" dirty="0" smtClean="0"/>
              <a:t>GROUP BY, HAVING, ORDER BY </a:t>
            </a:r>
            <a:r>
              <a:rPr lang="ko-KR" altLang="en-US" dirty="0" smtClean="0"/>
              <a:t>절이 있는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</a:t>
            </a:r>
          </a:p>
          <a:p>
            <a:r>
              <a:rPr lang="en-US" altLang="ko-KR" dirty="0" smtClean="0"/>
              <a:t>SELECT, DELETE, UPDATE</a:t>
            </a:r>
            <a:r>
              <a:rPr lang="ko-KR" altLang="en-US" dirty="0" smtClean="0"/>
              <a:t>의 서브 쿼리</a:t>
            </a:r>
          </a:p>
          <a:p>
            <a:r>
              <a:rPr lang="en-US" altLang="ko-KR" dirty="0" smtClean="0"/>
              <a:t>CREATE TABLE, ALTER TABLE </a:t>
            </a:r>
            <a:r>
              <a:rPr lang="ko-KR" altLang="en-US" dirty="0" smtClean="0"/>
              <a:t>명령의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값 </a:t>
            </a:r>
          </a:p>
          <a:p>
            <a:endParaRPr lang="ko-KR" altLang="en-US" dirty="0" smtClean="0"/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15366" name="Rectangle 1"/>
          <p:cNvSpPr>
            <a:spLocks noChangeArrowheads="1"/>
          </p:cNvSpPr>
          <p:nvPr/>
        </p:nvSpPr>
        <p:spPr bwMode="auto">
          <a:xfrm>
            <a:off x="928662" y="35716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시퀀스 수정 및 삭제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3281F-303B-4536-A3E4-16098A355D5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389" name="내용 개체 틀 2"/>
          <p:cNvSpPr>
            <a:spLocks noGrp="1"/>
          </p:cNvSpPr>
          <p:nvPr>
            <p:ph idx="1"/>
          </p:nvPr>
        </p:nvSpPr>
        <p:spPr>
          <a:xfrm>
            <a:off x="1285875" y="1714500"/>
            <a:ext cx="7858125" cy="43576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2000" i="1" dirty="0" smtClean="0">
                <a:solidFill>
                  <a:schemeClr val="accent1"/>
                </a:solidFill>
              </a:rPr>
              <a:t>-- DEPT01 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테이블을 제거</a:t>
            </a:r>
            <a:endParaRPr lang="ko-KR" altLang="en-US" sz="20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dirty="0" smtClean="0"/>
              <a:t>DROP TABLE DEPT01;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000" i="1" dirty="0" smtClean="0">
                <a:solidFill>
                  <a:schemeClr val="accent1"/>
                </a:solidFill>
              </a:rPr>
              <a:t>-- DEPT 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테이블의 구조만 복사하고 내용은 비어 있는 테이블을 생성</a:t>
            </a:r>
            <a:endParaRPr lang="ko-KR" altLang="en-US" sz="20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dirty="0" smtClean="0"/>
              <a:t>CREATE TABLE DEPT01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dirty="0" smtClean="0"/>
              <a:t>AS 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dirty="0" smtClean="0"/>
              <a:t>SELECT * FROM DEPT WHERE 1=0;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000" i="1" dirty="0" smtClean="0">
                <a:solidFill>
                  <a:schemeClr val="accent1"/>
                </a:solidFill>
              </a:rPr>
              <a:t>-- 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새롭게 생성된 </a:t>
            </a:r>
            <a:r>
              <a:rPr lang="en-US" altLang="ko-KR" sz="2000" i="1" dirty="0" smtClean="0">
                <a:solidFill>
                  <a:schemeClr val="accent1"/>
                </a:solidFill>
              </a:rPr>
              <a:t>DEPT01 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테이블의 내용 확인</a:t>
            </a:r>
            <a:endParaRPr lang="ko-KR" altLang="en-US" sz="20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dirty="0" smtClean="0"/>
              <a:t>SELECT * FROM DEPT01;</a:t>
            </a:r>
          </a:p>
          <a:p>
            <a:pPr>
              <a:buFont typeface="Wingdings" pitchFamily="2" charset="2"/>
              <a:buNone/>
              <a:defRPr/>
            </a:pPr>
            <a:endParaRPr lang="ko-KR" altLang="en-US" dirty="0" smtClean="0"/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돋움" pitchFamily="50" charset="-127"/>
            </a:endParaRPr>
          </a:p>
        </p:txBody>
      </p:sp>
      <p:sp>
        <p:nvSpPr>
          <p:cNvPr id="1639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시퀀스 수정 및 삭제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306F7-5715-4B60-97F8-6DE8C1C9897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413" name="내용 개체 틀 2"/>
          <p:cNvSpPr>
            <a:spLocks noGrp="1"/>
          </p:cNvSpPr>
          <p:nvPr>
            <p:ph idx="1"/>
          </p:nvPr>
        </p:nvSpPr>
        <p:spPr>
          <a:xfrm>
            <a:off x="1285875" y="1714500"/>
            <a:ext cx="7858125" cy="43576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2000" i="1" dirty="0" smtClean="0">
                <a:solidFill>
                  <a:schemeClr val="accent1"/>
                </a:solidFill>
              </a:rPr>
              <a:t>-- 10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부터 </a:t>
            </a:r>
            <a:r>
              <a:rPr lang="en-US" altLang="ko-KR" sz="2000" i="1" dirty="0" smtClean="0">
                <a:solidFill>
                  <a:schemeClr val="accent1"/>
                </a:solidFill>
              </a:rPr>
              <a:t>10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씩 증가하면서 최대 </a:t>
            </a:r>
            <a:r>
              <a:rPr lang="en-US" altLang="ko-KR" sz="2000" i="1" dirty="0" smtClean="0">
                <a:solidFill>
                  <a:schemeClr val="accent1"/>
                </a:solidFill>
              </a:rPr>
              <a:t>30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까지의 값을 갖는 시퀀스를 생성</a:t>
            </a:r>
            <a:endParaRPr lang="ko-KR" altLang="en-US" sz="20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3200" dirty="0" smtClean="0"/>
              <a:t>CREATE SEQUENCE DEPT_SEQ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3200" dirty="0" smtClean="0"/>
              <a:t>START WITH 10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3200" dirty="0" smtClean="0"/>
              <a:t>INCREMENT BY 10 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3200" dirty="0" smtClean="0"/>
              <a:t>MAXVALUE 30; 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ko-KR" altLang="en-US" sz="3200" dirty="0" smtClean="0"/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ea typeface="돋움" pitchFamily="50" charset="-127"/>
            </a:endParaRPr>
          </a:p>
        </p:txBody>
      </p:sp>
      <p:sp>
        <p:nvSpPr>
          <p:cNvPr id="1741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시퀀스 수정 및 삭제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5293E6-43BA-4B01-9635-A9A6757932F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437" name="내용 개체 틀 2"/>
          <p:cNvSpPr>
            <a:spLocks noGrp="1"/>
          </p:cNvSpPr>
          <p:nvPr>
            <p:ph idx="1"/>
          </p:nvPr>
        </p:nvSpPr>
        <p:spPr>
          <a:xfrm>
            <a:off x="357188" y="1571625"/>
            <a:ext cx="8786812" cy="4500563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1800" i="1" dirty="0" smtClean="0">
                <a:solidFill>
                  <a:schemeClr val="accent1"/>
                </a:solidFill>
              </a:rPr>
              <a:t>-- DEPT_SEQ 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시퀀스로부터 부서번호를 자동으로 </a:t>
            </a:r>
            <a:r>
              <a:rPr lang="ko-KR" altLang="en-US" sz="1800" i="1" dirty="0" err="1" smtClean="0">
                <a:solidFill>
                  <a:schemeClr val="accent1"/>
                </a:solidFill>
              </a:rPr>
              <a:t>할당받아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 데이터를 추가</a:t>
            </a:r>
            <a:endParaRPr lang="ko-KR" altLang="en-US" sz="18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000" dirty="0" smtClean="0"/>
              <a:t>INSERT INTO DEPT01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000" dirty="0" smtClean="0"/>
              <a:t>VALUES(DEPT_SEQ.NEXTVAL, 'ACCOUNTING', 'NEW YORK');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000" dirty="0" smtClean="0"/>
              <a:t>INSERT INTO DEPT01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000" dirty="0" smtClean="0"/>
              <a:t>VALUES(DEPT_SEQ.NEXTVAL, 'RESEARCH', 'DALLAS');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000" dirty="0" smtClean="0"/>
              <a:t>INSERT INTO DEPT01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000" dirty="0" smtClean="0"/>
              <a:t>VALUES(DEPT_SEQ.NEXTVAL, 'SALES', 'CHICAGO');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600" i="1" dirty="0" smtClean="0">
                <a:solidFill>
                  <a:schemeClr val="accent1"/>
                </a:solidFill>
              </a:rPr>
              <a:t>-- DEPT_SEQ </a:t>
            </a:r>
            <a:r>
              <a:rPr lang="ko-KR" altLang="en-US" sz="1600" i="1" dirty="0" smtClean="0">
                <a:solidFill>
                  <a:schemeClr val="accent1"/>
                </a:solidFill>
              </a:rPr>
              <a:t>시퀀스가 </a:t>
            </a:r>
            <a:r>
              <a:rPr lang="en-US" altLang="ko-KR" sz="1600" i="1" dirty="0" smtClean="0">
                <a:solidFill>
                  <a:schemeClr val="accent1"/>
                </a:solidFill>
              </a:rPr>
              <a:t>NOCYCLE </a:t>
            </a:r>
            <a:r>
              <a:rPr lang="ko-KR" altLang="en-US" sz="1600" i="1" dirty="0" smtClean="0">
                <a:solidFill>
                  <a:schemeClr val="accent1"/>
                </a:solidFill>
              </a:rPr>
              <a:t>상태이므로 </a:t>
            </a:r>
            <a:r>
              <a:rPr lang="en-US" altLang="ko-KR" sz="1600" i="1" dirty="0" smtClean="0">
                <a:solidFill>
                  <a:schemeClr val="accent1"/>
                </a:solidFill>
              </a:rPr>
              <a:t>MAXVALUE </a:t>
            </a:r>
            <a:r>
              <a:rPr lang="ko-KR" altLang="en-US" sz="1600" i="1" dirty="0" smtClean="0">
                <a:solidFill>
                  <a:schemeClr val="accent1"/>
                </a:solidFill>
              </a:rPr>
              <a:t>값인 </a:t>
            </a:r>
            <a:r>
              <a:rPr lang="en-US" altLang="ko-KR" sz="1600" i="1" dirty="0" smtClean="0">
                <a:solidFill>
                  <a:schemeClr val="accent1"/>
                </a:solidFill>
              </a:rPr>
              <a:t>30</a:t>
            </a:r>
            <a:r>
              <a:rPr lang="ko-KR" altLang="en-US" sz="1600" i="1" dirty="0" smtClean="0">
                <a:solidFill>
                  <a:schemeClr val="accent1"/>
                </a:solidFill>
              </a:rPr>
              <a:t>을 초과하게 되면 오류</a:t>
            </a:r>
            <a:endParaRPr lang="ko-KR" altLang="en-US" sz="16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000" dirty="0" smtClean="0"/>
              <a:t>INSERT INTO DEPT01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000" dirty="0" smtClean="0"/>
              <a:t>VALUES(DEPT_SEQ.NEXTVAL, 'OPERATIONS', 'BOSTON');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800" i="1" dirty="0" smtClean="0">
                <a:solidFill>
                  <a:schemeClr val="accent1"/>
                </a:solidFill>
              </a:rPr>
              <a:t>-- 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부서 번호가 </a:t>
            </a:r>
            <a:r>
              <a:rPr lang="en-US" altLang="ko-KR" sz="1800" i="1" dirty="0" smtClean="0">
                <a:solidFill>
                  <a:schemeClr val="accent1"/>
                </a:solidFill>
              </a:rPr>
              <a:t>30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번 까지만 자동 생성</a:t>
            </a:r>
            <a:endParaRPr lang="ko-KR" altLang="en-US" sz="18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000" dirty="0" smtClean="0"/>
              <a:t>SELECT * FROM DEPT01;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ko-KR" altLang="en-US" sz="3200" dirty="0" smtClean="0"/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ea typeface="돋움" pitchFamily="50" charset="-127"/>
            </a:endParaRPr>
          </a:p>
        </p:txBody>
      </p:sp>
      <p:sp>
        <p:nvSpPr>
          <p:cNvPr id="1843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시퀀스에 관한 데이터 딕셔너리 </a:t>
            </a:r>
            <a:r>
              <a:rPr lang="en-US" altLang="ko-KR" sz="4000" smtClean="0"/>
              <a:t>USER_SEQUENCES</a:t>
            </a:r>
            <a:endParaRPr lang="ko-KR" altLang="en-US" sz="4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88C5-550E-4767-8D1D-6AFD8CE88D1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1" name="내용 개체 틀 2"/>
          <p:cNvSpPr>
            <a:spLocks noGrp="1"/>
          </p:cNvSpPr>
          <p:nvPr>
            <p:ph idx="1"/>
          </p:nvPr>
        </p:nvSpPr>
        <p:spPr>
          <a:xfrm>
            <a:off x="1000125" y="1714500"/>
            <a:ext cx="8143875" cy="21431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1600" i="1" dirty="0" smtClean="0">
                <a:solidFill>
                  <a:schemeClr val="accent1"/>
                </a:solidFill>
              </a:rPr>
              <a:t>-- USER_SEQUENCES </a:t>
            </a:r>
            <a:r>
              <a:rPr lang="ko-KR" altLang="en-US" sz="1600" i="1" dirty="0" smtClean="0">
                <a:solidFill>
                  <a:schemeClr val="accent1"/>
                </a:solidFill>
              </a:rPr>
              <a:t>데이터 </a:t>
            </a:r>
            <a:r>
              <a:rPr lang="ko-KR" altLang="en-US" sz="1600" i="1" dirty="0" err="1" smtClean="0">
                <a:solidFill>
                  <a:schemeClr val="accent1"/>
                </a:solidFill>
              </a:rPr>
              <a:t>딕셔너리로</a:t>
            </a:r>
            <a:r>
              <a:rPr lang="ko-KR" altLang="en-US" sz="1600" i="1" dirty="0" smtClean="0">
                <a:solidFill>
                  <a:schemeClr val="accent1"/>
                </a:solidFill>
              </a:rPr>
              <a:t> 시퀀스의 정보를 확인</a:t>
            </a:r>
            <a:endParaRPr lang="ko-KR" altLang="en-US" sz="16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SELECT SEQUENCE_NAME, MIN_VALUE, 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MAX_VALUE, INCREMENT_BY, CYCLE_FLAG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FROM USER_SEQUENCES;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ko-KR" alt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ea typeface="돋움" pitchFamily="50" charset="-127"/>
            </a:endParaRPr>
          </a:p>
        </p:txBody>
      </p:sp>
      <p:sp>
        <p:nvSpPr>
          <p:cNvPr id="1946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4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464" name="_x96047968" descr="EMB00000fa854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3643313"/>
            <a:ext cx="5929312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857625" y="5214938"/>
            <a:ext cx="1071563" cy="2143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43625" y="5214938"/>
            <a:ext cx="500063" cy="2143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시퀀스 수정 및 삭제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F6BBDB-EF01-430F-830A-886DD4ACDB5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485" name="내용 개체 틀 2"/>
          <p:cNvSpPr>
            <a:spLocks noGrp="1"/>
          </p:cNvSpPr>
          <p:nvPr>
            <p:ph idx="1"/>
          </p:nvPr>
        </p:nvSpPr>
        <p:spPr>
          <a:xfrm>
            <a:off x="1285875" y="1714500"/>
            <a:ext cx="7858125" cy="43576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200" smtClean="0"/>
              <a:t>ALTER SEQUENCE </a:t>
            </a:r>
            <a:r>
              <a:rPr lang="en-US" altLang="ko-KR" sz="3200" i="1" smtClean="0"/>
              <a:t>sequence_name </a:t>
            </a: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[INCREMENT BY n]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[{MAXVALUE n | NOMAXVALUE}]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[{MINVALUE n | NOMINVALUE}]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[{CYCLE | NOCYCLE}]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[{CACHE n | NOCACHE}] </a:t>
            </a:r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buFont typeface="Wingdings" pitchFamily="2" charset="2"/>
              <a:buNone/>
            </a:pPr>
            <a:endParaRPr lang="ko-KR" altLang="en-US" sz="3200" smtClean="0"/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2048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시퀀스 수정 및 삭제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1902D-7598-4595-91B5-C3AF73CFF50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9" name="내용 개체 틀 2"/>
          <p:cNvSpPr>
            <a:spLocks noGrp="1"/>
          </p:cNvSpPr>
          <p:nvPr>
            <p:ph idx="1"/>
          </p:nvPr>
        </p:nvSpPr>
        <p:spPr>
          <a:xfrm>
            <a:off x="1357313" y="1714500"/>
            <a:ext cx="7858125" cy="43576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800" i="1" smtClean="0">
                <a:solidFill>
                  <a:schemeClr val="accent1"/>
                </a:solidFill>
              </a:rPr>
              <a:t>-- </a:t>
            </a:r>
            <a:r>
              <a:rPr lang="ko-KR" altLang="en-US" sz="2800" i="1" smtClean="0">
                <a:solidFill>
                  <a:schemeClr val="accent1"/>
                </a:solidFill>
              </a:rPr>
              <a:t>새로운 부서 추가</a:t>
            </a:r>
            <a:endParaRPr lang="ko-KR" altLang="en-US" sz="280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INSERT INTO DEPT01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VALUES(DEPT_SEQ.NEXTVAL, </a:t>
            </a:r>
          </a:p>
          <a:p>
            <a:pPr>
              <a:buFont typeface="Wingdings" pitchFamily="2" charset="2"/>
              <a:buNone/>
            </a:pPr>
            <a:r>
              <a:rPr lang="en-US" sz="2800" smtClean="0">
                <a:ea typeface="돋움" pitchFamily="50" charset="-127"/>
              </a:rPr>
              <a:t> </a:t>
            </a:r>
            <a:r>
              <a:rPr lang="en-US" altLang="ko-KR" sz="2800" smtClean="0"/>
              <a:t>'OPERATIONS', 'BOSTON');</a:t>
            </a:r>
          </a:p>
          <a:p>
            <a:pPr>
              <a:buFont typeface="Wingdings" pitchFamily="2" charset="2"/>
              <a:buNone/>
            </a:pPr>
            <a:endParaRPr lang="en-US" sz="28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800" i="1" smtClean="0">
                <a:solidFill>
                  <a:schemeClr val="accent1"/>
                </a:solidFill>
              </a:rPr>
              <a:t>-- 40</a:t>
            </a:r>
            <a:r>
              <a:rPr lang="ko-KR" altLang="en-US" sz="2800" i="1" smtClean="0">
                <a:solidFill>
                  <a:schemeClr val="accent1"/>
                </a:solidFill>
              </a:rPr>
              <a:t>번 부서가 추가된 것을 확인</a:t>
            </a:r>
            <a:endParaRPr lang="ko-KR" altLang="en-US" sz="280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SELECT * FROM DEPT01;</a:t>
            </a:r>
          </a:p>
          <a:p>
            <a:pPr>
              <a:buFont typeface="Wingdings" pitchFamily="2" charset="2"/>
              <a:buNone/>
            </a:pPr>
            <a:endParaRPr lang="en-US" sz="28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sz="2800" smtClean="0"/>
          </a:p>
          <a:p>
            <a:pPr>
              <a:buFont typeface="Wingdings" pitchFamily="2" charset="2"/>
              <a:buNone/>
            </a:pPr>
            <a:endParaRPr lang="en-US" sz="28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sz="2800" smtClean="0">
              <a:ea typeface="돋움" pitchFamily="50" charset="-127"/>
            </a:endParaRPr>
          </a:p>
        </p:txBody>
      </p:sp>
      <p:sp>
        <p:nvSpPr>
          <p:cNvPr id="215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r>
              <a:rPr lang="ko-KR" altLang="en-US" sz="3600" smtClean="0"/>
              <a:t>시퀀스 생성</a:t>
            </a:r>
          </a:p>
          <a:p>
            <a:r>
              <a:rPr lang="ko-KR" altLang="en-US" sz="3600" smtClean="0"/>
              <a:t>시퀀스 수정 및 삭제 </a:t>
            </a:r>
          </a:p>
          <a:p>
            <a:r>
              <a:rPr lang="ko-KR" altLang="en-US" sz="3600" smtClean="0"/>
              <a:t>조회의 성능 향상을 위한 인덱스</a:t>
            </a:r>
          </a:p>
          <a:p>
            <a:r>
              <a:rPr lang="ko-KR" altLang="en-US" sz="3600" smtClean="0"/>
              <a:t>동의어 </a:t>
            </a:r>
          </a:p>
          <a:p>
            <a:endParaRPr lang="ko-KR" altLang="en-US" sz="3600" smtClean="0"/>
          </a:p>
          <a:p>
            <a:endParaRPr lang="ko-KR" altLang="en-US" sz="3600" smtClean="0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D80ED-475E-4C62-A72D-B0EA965DA48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시퀀스의 삭제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A72D3A-0C98-4D77-B50B-B8E6113B216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50" name="내용 개체 틀 2"/>
          <p:cNvSpPr>
            <a:spLocks noGrp="1"/>
          </p:cNvSpPr>
          <p:nvPr>
            <p:ph idx="1"/>
          </p:nvPr>
        </p:nvSpPr>
        <p:spPr>
          <a:xfrm>
            <a:off x="1143000" y="1714500"/>
            <a:ext cx="8001000" cy="43576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</a:t>
            </a:r>
            <a:r>
              <a:rPr lang="ko-KR" alt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형식</a:t>
            </a:r>
            <a:r>
              <a:rPr lang="en-US" altLang="ko-KR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&gt;</a:t>
            </a:r>
            <a:endParaRPr lang="ko-KR" altLang="en-US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DROP SEQUENCE </a:t>
            </a:r>
            <a:r>
              <a:rPr lang="en-US" sz="2800" i="1" dirty="0" err="1" smtClean="0"/>
              <a:t>sequence_name</a:t>
            </a:r>
            <a:r>
              <a:rPr lang="en-US" sz="2800" dirty="0" smtClean="0"/>
              <a:t>; 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ko-KR" sz="1800" dirty="0" smtClean="0">
                <a:solidFill>
                  <a:schemeClr val="accent1"/>
                </a:solidFill>
              </a:rPr>
              <a:t>-- </a:t>
            </a:r>
            <a:r>
              <a:rPr lang="ko-KR" altLang="en-US" sz="1800" dirty="0" smtClean="0">
                <a:solidFill>
                  <a:schemeClr val="accent1"/>
                </a:solidFill>
              </a:rPr>
              <a:t>더 이상 사용되지 않는 시퀀스를 삭제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sz="2700" dirty="0" smtClean="0"/>
              <a:t>DROP SEQUENCE DEPT_SEQ;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i="1" dirty="0" smtClean="0">
                <a:solidFill>
                  <a:schemeClr val="accent1"/>
                </a:solidFill>
              </a:rPr>
              <a:t>-- USER_SEQUENCES 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데이터 </a:t>
            </a:r>
            <a:r>
              <a:rPr lang="ko-KR" altLang="en-US" sz="1800" i="1" dirty="0" err="1" smtClean="0">
                <a:solidFill>
                  <a:schemeClr val="accent1"/>
                </a:solidFill>
              </a:rPr>
              <a:t>딕셔너리로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 시퀀스가 삭제되었는지 확인</a:t>
            </a:r>
            <a:endParaRPr lang="ko-KR" altLang="en-US" sz="18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sz="2700" dirty="0" smtClean="0"/>
              <a:t>SELECT SEQUENCE_NAME, MIN_VALUE, 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sz="2700" dirty="0" smtClean="0"/>
              <a:t>MAX_VALUE, INCREMENT_BY, CYCLE_FLAG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sz="2700" dirty="0" smtClean="0"/>
              <a:t>FROM USER_SEQUENCES;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ko-KR" alt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sz="2800" dirty="0"/>
          </a:p>
        </p:txBody>
      </p:sp>
      <p:sp>
        <p:nvSpPr>
          <p:cNvPr id="2253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조회시 성능 향상을 위한 인덱스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25618-1AC6-4230-BDE8-D9FEF2E4F1C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57" name="내용 개체 틀 2"/>
          <p:cNvSpPr>
            <a:spLocks noGrp="1"/>
          </p:cNvSpPr>
          <p:nvPr>
            <p:ph idx="1"/>
          </p:nvPr>
        </p:nvSpPr>
        <p:spPr>
          <a:xfrm>
            <a:off x="1143000" y="1714500"/>
            <a:ext cx="8001000" cy="4357688"/>
          </a:xfrm>
        </p:spPr>
        <p:txBody>
          <a:bodyPr/>
          <a:lstStyle/>
          <a:p>
            <a:r>
              <a:rPr lang="ko-KR" altLang="en-US" sz="2800" dirty="0" smtClean="0"/>
              <a:t>인덱스는 데이터에 빠르게 접근하는 것을 </a:t>
            </a:r>
            <a:r>
              <a:rPr lang="ko-KR" altLang="en-US" sz="2800" dirty="0" err="1" smtClean="0"/>
              <a:t>도와줌으로서</a:t>
            </a:r>
            <a:r>
              <a:rPr lang="ko-KR" altLang="en-US" sz="2800" dirty="0" smtClean="0"/>
              <a:t> 데이터베이스의 성능 향상에 도움을 주는 객체이다</a:t>
            </a:r>
            <a:r>
              <a:rPr lang="en-US" altLang="ko-KR" sz="2800" dirty="0" smtClean="0"/>
              <a:t>.</a:t>
            </a:r>
          </a:p>
          <a:p>
            <a:endParaRPr lang="en-US" altLang="ko-KR" sz="2800" dirty="0" smtClean="0"/>
          </a:p>
          <a:p>
            <a:pPr>
              <a:buFont typeface="Wingdings" pitchFamily="2" charset="2"/>
              <a:buNone/>
            </a:pPr>
            <a:r>
              <a:rPr lang="ko-KR" altLang="en-US" sz="3200" dirty="0" smtClean="0"/>
              <a:t>■ 인덱스의 장점</a:t>
            </a:r>
          </a:p>
          <a:p>
            <a:r>
              <a:rPr lang="ko-KR" altLang="en-US" sz="2800" dirty="0" smtClean="0"/>
              <a:t>검색 속도가 빨라진다</a:t>
            </a:r>
            <a:r>
              <a:rPr lang="en-US" altLang="ko-KR" sz="2800" dirty="0" smtClean="0"/>
              <a:t>. </a:t>
            </a:r>
            <a:endParaRPr lang="ko-KR" altLang="en-US" sz="2800" dirty="0" smtClean="0"/>
          </a:p>
          <a:p>
            <a:r>
              <a:rPr lang="ko-KR" altLang="en-US" sz="2800" dirty="0" smtClean="0"/>
              <a:t>시스템에 걸리는 부하를 줄여서 시스템 전체 성능을 향상시킨다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>
              <a:buFont typeface="Wingdings" pitchFamily="2" charset="2"/>
              <a:buNone/>
            </a:pPr>
            <a:endParaRPr lang="en-US" altLang="ko-KR" sz="2800" dirty="0" smtClean="0"/>
          </a:p>
          <a:p>
            <a:pPr>
              <a:buFont typeface="Wingdings" pitchFamily="2" charset="2"/>
              <a:buNone/>
            </a:pPr>
            <a:endParaRPr lang="ko-KR" altLang="en-US" sz="2800" dirty="0" smtClean="0"/>
          </a:p>
          <a:p>
            <a:pPr>
              <a:buFont typeface="Wingdings" pitchFamily="2" charset="2"/>
              <a:buNone/>
            </a:pPr>
            <a:endParaRPr lang="en-US" altLang="ko-KR" sz="2800" dirty="0" smtClean="0"/>
          </a:p>
          <a:p>
            <a:pPr>
              <a:buFont typeface="Wingdings" pitchFamily="2" charset="2"/>
              <a:buNone/>
            </a:pPr>
            <a:endParaRPr lang="en-US" altLang="ko-KR" sz="2800" dirty="0" smtClean="0"/>
          </a:p>
        </p:txBody>
      </p:sp>
      <p:sp>
        <p:nvSpPr>
          <p:cNvPr id="2355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조회시 성능 향상을 위한 인덱스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8B156-2093-4988-BC8F-BC525D1C02B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581" name="내용 개체 틀 2"/>
          <p:cNvSpPr>
            <a:spLocks noGrp="1"/>
          </p:cNvSpPr>
          <p:nvPr>
            <p:ph idx="1"/>
          </p:nvPr>
        </p:nvSpPr>
        <p:spPr>
          <a:xfrm>
            <a:off x="571472" y="1714488"/>
            <a:ext cx="8001000" cy="43576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3200" dirty="0" smtClean="0"/>
              <a:t>■ 인덱스의 단점</a:t>
            </a:r>
          </a:p>
          <a:p>
            <a:r>
              <a:rPr lang="ko-KR" altLang="en-US" sz="2800" dirty="0" smtClean="0"/>
              <a:t>인덱스를 위한 추가적인 공간이 필요하다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r>
              <a:rPr lang="ko-KR" altLang="en-US" sz="2800" dirty="0" smtClean="0"/>
              <a:t>인덱스를 생성하는데 시간이 걸린다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r>
              <a:rPr lang="ko-KR" altLang="en-US" sz="2800" dirty="0" smtClean="0"/>
              <a:t>데이터의 변경 작업</a:t>
            </a:r>
            <a:r>
              <a:rPr lang="en-US" altLang="ko-KR" sz="2800" dirty="0" smtClean="0"/>
              <a:t>(INSERT/UPDATE/DELETE)</a:t>
            </a:r>
            <a:r>
              <a:rPr lang="ko-KR" altLang="en-US" sz="2800" dirty="0" smtClean="0"/>
              <a:t>이 자주 일어날 경우에는 오히려 성능이 저하된다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>
              <a:buFont typeface="Wingdings" pitchFamily="2" charset="2"/>
              <a:buNone/>
            </a:pPr>
            <a:endParaRPr lang="en-US" altLang="ko-KR" sz="2800" dirty="0" smtClean="0"/>
          </a:p>
          <a:p>
            <a:pPr>
              <a:buFont typeface="Wingdings" pitchFamily="2" charset="2"/>
              <a:buNone/>
            </a:pPr>
            <a:endParaRPr lang="ko-KR" altLang="en-US" sz="2800" dirty="0" smtClean="0"/>
          </a:p>
          <a:p>
            <a:pPr>
              <a:buFont typeface="Wingdings" pitchFamily="2" charset="2"/>
              <a:buNone/>
            </a:pPr>
            <a:endParaRPr lang="en-US" altLang="ko-KR" sz="2800" dirty="0" smtClean="0"/>
          </a:p>
          <a:p>
            <a:pPr>
              <a:buFont typeface="Wingdings" pitchFamily="2" charset="2"/>
              <a:buNone/>
            </a:pPr>
            <a:endParaRPr lang="en-US" altLang="ko-KR" sz="2800" dirty="0" smtClean="0"/>
          </a:p>
        </p:txBody>
      </p:sp>
      <p:sp>
        <p:nvSpPr>
          <p:cNvPr id="2458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조회시 성능 향상을 위한 인덱스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A803BC-15FD-4440-BB57-3B87CF988AF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605" name="내용 개체 틀 2"/>
          <p:cNvSpPr>
            <a:spLocks noGrp="1"/>
          </p:cNvSpPr>
          <p:nvPr>
            <p:ph idx="1"/>
          </p:nvPr>
        </p:nvSpPr>
        <p:spPr>
          <a:xfrm>
            <a:off x="428625" y="1571625"/>
            <a:ext cx="8715375" cy="435768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1800" i="1" dirty="0" smtClean="0">
                <a:solidFill>
                  <a:schemeClr val="accent1"/>
                </a:solidFill>
              </a:rPr>
              <a:t>-- EMP01 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테이블 삭제</a:t>
            </a:r>
            <a:endParaRPr lang="ko-KR" altLang="en-US" sz="18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DROP TABLE EMP01;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800" i="1" dirty="0" smtClean="0">
                <a:solidFill>
                  <a:schemeClr val="accent1"/>
                </a:solidFill>
              </a:rPr>
              <a:t>-- EMP 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테이블을 복사해서 </a:t>
            </a:r>
            <a:r>
              <a:rPr lang="en-US" altLang="ko-KR" sz="1800" i="1" dirty="0" smtClean="0">
                <a:solidFill>
                  <a:schemeClr val="accent1"/>
                </a:solidFill>
              </a:rPr>
              <a:t>EMP01 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생성</a:t>
            </a:r>
            <a:endParaRPr lang="ko-KR" altLang="en-US" sz="18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CREATE TABLE EMP01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AS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SELECT * FROM EMP;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800" i="1" dirty="0" smtClean="0">
                <a:solidFill>
                  <a:schemeClr val="accent1"/>
                </a:solidFill>
              </a:rPr>
              <a:t>-- EMP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와 </a:t>
            </a:r>
            <a:r>
              <a:rPr lang="en-US" altLang="ko-KR" sz="1800" i="1" dirty="0" smtClean="0">
                <a:solidFill>
                  <a:schemeClr val="accent1"/>
                </a:solidFill>
              </a:rPr>
              <a:t>EMP01 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테이블에 설정된 인덱스를 확인</a:t>
            </a:r>
            <a:endParaRPr lang="ko-KR" altLang="en-US" sz="18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400" dirty="0" smtClean="0"/>
              <a:t>SELECT TABLE_NAME, INDEX_NAME, COLUMN_NAME 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400" dirty="0" smtClean="0"/>
              <a:t>FROM USER_IND_COLUMNS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400" dirty="0" smtClean="0"/>
              <a:t>WHERE TABLE_NAME IN('EMP', 'EMP01');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ko-KR" alt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ea typeface="돋움" pitchFamily="50" charset="-127"/>
            </a:endParaRPr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인덱스 생성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23284-8CC1-49BE-AB75-A04B02505CC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50" name="내용 개체 틀 2"/>
          <p:cNvSpPr>
            <a:spLocks noGrp="1"/>
          </p:cNvSpPr>
          <p:nvPr>
            <p:ph idx="1"/>
          </p:nvPr>
        </p:nvSpPr>
        <p:spPr>
          <a:xfrm>
            <a:off x="0" y="1643063"/>
            <a:ext cx="8358188" cy="10001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ko-KR" alt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형식</a:t>
            </a:r>
            <a:r>
              <a:rPr lang="en-US" altLang="ko-KR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en-US" sz="2800" dirty="0" smtClean="0"/>
              <a:t>CREATE INDEX </a:t>
            </a:r>
            <a:r>
              <a:rPr lang="en-US" sz="2800" i="1" dirty="0" err="1" smtClean="0"/>
              <a:t>index_name</a:t>
            </a: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            ON </a:t>
            </a:r>
            <a:r>
              <a:rPr lang="en-US" sz="2800" i="1" dirty="0" err="1" smtClean="0"/>
              <a:t>table_name</a:t>
            </a:r>
            <a:r>
              <a:rPr lang="en-US" sz="2800" i="1" dirty="0" smtClean="0"/>
              <a:t> (</a:t>
            </a:r>
            <a:r>
              <a:rPr lang="en-US" sz="2800" i="1" dirty="0" err="1" smtClean="0"/>
              <a:t>column_name</a:t>
            </a:r>
            <a:r>
              <a:rPr lang="en-US" sz="2800" i="1" dirty="0" smtClean="0"/>
              <a:t>)</a:t>
            </a:r>
            <a:r>
              <a:rPr lang="en-US" sz="2800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ko-KR" alt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sz="2800" dirty="0"/>
          </a:p>
        </p:txBody>
      </p:sp>
      <p:sp>
        <p:nvSpPr>
          <p:cNvPr id="2663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57188" y="3071813"/>
            <a:ext cx="8715375" cy="3214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i="1" kern="0" dirty="0">
                <a:solidFill>
                  <a:schemeClr val="accent1"/>
                </a:solidFill>
                <a:latin typeface="+mn-lt"/>
                <a:ea typeface="+mn-ea"/>
              </a:rPr>
              <a:t>-- EMP01 </a:t>
            </a:r>
            <a:r>
              <a:rPr lang="ko-KR" altLang="en-US" i="1" kern="0" dirty="0">
                <a:solidFill>
                  <a:schemeClr val="accent1"/>
                </a:solidFill>
                <a:latin typeface="+mn-lt"/>
                <a:ea typeface="+mn-ea"/>
              </a:rPr>
              <a:t>테이블의 </a:t>
            </a:r>
            <a:r>
              <a:rPr lang="en-US" i="1" kern="0" dirty="0">
                <a:solidFill>
                  <a:schemeClr val="accent1"/>
                </a:solidFill>
                <a:latin typeface="+mn-lt"/>
                <a:ea typeface="+mn-ea"/>
              </a:rPr>
              <a:t>EMPNO </a:t>
            </a:r>
            <a:r>
              <a:rPr lang="ko-KR" altLang="en-US" i="1" kern="0" dirty="0">
                <a:solidFill>
                  <a:schemeClr val="accent1"/>
                </a:solidFill>
                <a:latin typeface="+mn-lt"/>
                <a:ea typeface="+mn-ea"/>
              </a:rPr>
              <a:t>칼럼에 인덱스를 생성</a:t>
            </a:r>
            <a:endParaRPr lang="ko-KR" altLang="en-US" kern="0" dirty="0">
              <a:solidFill>
                <a:schemeClr val="accent1"/>
              </a:solidFill>
              <a:latin typeface="+mn-lt"/>
              <a:ea typeface="+mn-ea"/>
            </a:endParaRPr>
          </a:p>
          <a:p>
            <a:pPr marL="342900" indent="-160338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ea typeface="+mn-ea"/>
              </a:rPr>
              <a:t>CREATE INDEX INDEX_EMPNO_EMP</a:t>
            </a:r>
          </a:p>
          <a:p>
            <a:pPr marL="342900" indent="-160338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ea typeface="+mn-ea"/>
              </a:rPr>
              <a:t>ON EMP01 (EMPNO);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i="1" kern="0" dirty="0">
                <a:solidFill>
                  <a:schemeClr val="accent1"/>
                </a:solidFill>
                <a:latin typeface="+mn-lt"/>
                <a:ea typeface="+mn-ea"/>
              </a:rPr>
              <a:t>-- EMP</a:t>
            </a:r>
            <a:r>
              <a:rPr lang="ko-KR" altLang="en-US" sz="2000" i="1" kern="0" dirty="0">
                <a:solidFill>
                  <a:schemeClr val="accent1"/>
                </a:solidFill>
                <a:latin typeface="+mn-lt"/>
                <a:ea typeface="+mn-ea"/>
              </a:rPr>
              <a:t>와 </a:t>
            </a:r>
            <a:r>
              <a:rPr lang="en-US" sz="2000" i="1" kern="0" dirty="0">
                <a:solidFill>
                  <a:schemeClr val="accent1"/>
                </a:solidFill>
                <a:latin typeface="+mn-lt"/>
                <a:ea typeface="+mn-ea"/>
              </a:rPr>
              <a:t>EMP01 </a:t>
            </a:r>
            <a:r>
              <a:rPr lang="ko-KR" altLang="en-US" sz="2000" i="1" kern="0" dirty="0">
                <a:solidFill>
                  <a:schemeClr val="accent1"/>
                </a:solidFill>
                <a:latin typeface="+mn-lt"/>
                <a:ea typeface="+mn-ea"/>
              </a:rPr>
              <a:t>테이블에 설정된 인덱스를 확인</a:t>
            </a:r>
            <a:endParaRPr lang="ko-KR" altLang="en-US" sz="2000" kern="0" dirty="0">
              <a:solidFill>
                <a:schemeClr val="accent1"/>
              </a:solidFill>
              <a:latin typeface="+mn-lt"/>
              <a:ea typeface="+mn-ea"/>
            </a:endParaRPr>
          </a:p>
          <a:p>
            <a:pPr marL="342900" indent="-160338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SELECT TABLE_NAME, INDEX_NAME, COLUMN_NAME </a:t>
            </a:r>
          </a:p>
          <a:p>
            <a:pPr marL="342900" indent="-160338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ea typeface="+mn-ea"/>
              </a:rPr>
              <a:t>FROM USER_IND_COLUMNS</a:t>
            </a:r>
          </a:p>
          <a:p>
            <a:pPr marL="342900" indent="-160338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ea typeface="+mn-ea"/>
              </a:rPr>
              <a:t>WHERE TABLE_NAME IN('EMP', 'EMP01');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ko-KR" altLang="en-US" sz="28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인덱스 삭제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620D1C-AA7F-4529-9BEA-45E8A42E640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50" name="내용 개체 틀 2"/>
          <p:cNvSpPr>
            <a:spLocks noGrp="1"/>
          </p:cNvSpPr>
          <p:nvPr>
            <p:ph idx="1"/>
          </p:nvPr>
        </p:nvSpPr>
        <p:spPr>
          <a:xfrm>
            <a:off x="142875" y="1643063"/>
            <a:ext cx="9001125" cy="4429125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ko-KR" alt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형식</a:t>
            </a:r>
            <a:r>
              <a:rPr lang="en-US" sz="2800" dirty="0" smtClean="0"/>
              <a:t>          DROP INDEX </a:t>
            </a:r>
            <a:r>
              <a:rPr lang="en-US" sz="2800" i="1" dirty="0" err="1" smtClean="0"/>
              <a:t>index_name</a:t>
            </a:r>
            <a:r>
              <a:rPr lang="en-US" sz="2800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1800" i="1" dirty="0" smtClean="0">
                <a:solidFill>
                  <a:schemeClr val="accent1"/>
                </a:solidFill>
              </a:rPr>
              <a:t>-- EMP01 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테이블의 </a:t>
            </a:r>
            <a:r>
              <a:rPr lang="en-US" sz="1800" i="1" dirty="0" smtClean="0">
                <a:solidFill>
                  <a:schemeClr val="accent1"/>
                </a:solidFill>
              </a:rPr>
              <a:t>EMPNO 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칼럼에 설정한 인덱스를 제거</a:t>
            </a:r>
            <a:endParaRPr lang="ko-KR" altLang="en-US" sz="18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sz="2800" dirty="0" smtClean="0"/>
              <a:t>DROP INDEX INDEX_EMPNO_EMP;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i="1" dirty="0" smtClean="0">
                <a:solidFill>
                  <a:schemeClr val="accent1"/>
                </a:solidFill>
              </a:rPr>
              <a:t>-- EMP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와 </a:t>
            </a:r>
            <a:r>
              <a:rPr lang="en-US" sz="1800" i="1" dirty="0" smtClean="0">
                <a:solidFill>
                  <a:schemeClr val="accent1"/>
                </a:solidFill>
              </a:rPr>
              <a:t>EMP01 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테이블에 설정된 인덱스를 확인</a:t>
            </a:r>
            <a:endParaRPr lang="ko-KR" altLang="en-US" sz="18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sz="2400" dirty="0" smtClean="0"/>
              <a:t>SELECT TABLE_NAME, INDEX_NAME, COLUMN_NAME 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sz="2800" dirty="0" smtClean="0"/>
              <a:t>FROM USER_IND_COLUMNS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sz="2800" dirty="0" smtClean="0"/>
              <a:t>WHERE TABLE_NAME IN('EMP', 'EMP01');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ko-KR" alt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sz="2800" dirty="0"/>
          </a:p>
        </p:txBody>
      </p:sp>
      <p:sp>
        <p:nvSpPr>
          <p:cNvPr id="2765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동의어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2BF63F-7173-4F4D-B854-0059FA26197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50" name="내용 개체 틀 2"/>
          <p:cNvSpPr>
            <a:spLocks noGrp="1"/>
          </p:cNvSpPr>
          <p:nvPr>
            <p:ph idx="1"/>
          </p:nvPr>
        </p:nvSpPr>
        <p:spPr>
          <a:xfrm>
            <a:off x="0" y="1643063"/>
            <a:ext cx="9144000" cy="10001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ko-KR" alt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형식</a:t>
            </a:r>
            <a:r>
              <a:rPr lang="en-US" altLang="ko-KR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en-US" sz="2800" dirty="0" smtClean="0"/>
              <a:t>CREATE [PUBLIC] SYNONYM </a:t>
            </a:r>
            <a:r>
              <a:rPr lang="en-US" sz="2800" i="1" dirty="0" err="1" smtClean="0"/>
              <a:t>synonym_name</a:t>
            </a: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/>
              <a:t>            FOR </a:t>
            </a:r>
            <a:r>
              <a:rPr lang="en-US" sz="2800" i="1" dirty="0" err="1" smtClean="0"/>
              <a:t>object_name</a:t>
            </a:r>
            <a:r>
              <a:rPr lang="en-US" sz="2800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ko-KR" alt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sz="2800" dirty="0" smtClean="0"/>
          </a:p>
          <a:p>
            <a:pPr>
              <a:buFont typeface="Wingdings" pitchFamily="2" charset="2"/>
              <a:buNone/>
              <a:defRPr/>
            </a:pPr>
            <a:endParaRPr lang="en-US" sz="2800" dirty="0"/>
          </a:p>
        </p:txBody>
      </p:sp>
      <p:sp>
        <p:nvSpPr>
          <p:cNvPr id="2867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1214438" y="2714625"/>
            <a:ext cx="7929562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ts val="27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ko-KR" altLang="en-US" sz="2800" dirty="0"/>
              <a:t>전용 동의어</a:t>
            </a:r>
            <a:endParaRPr lang="en-US" altLang="ko-KR" sz="2800" dirty="0"/>
          </a:p>
          <a:p>
            <a:pPr marL="800100" lvl="1" indent="-342900" eaLnBrk="0" hangingPunct="0">
              <a:lnSpc>
                <a:spcPts val="27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ko-KR" altLang="en-US" sz="2400" dirty="0"/>
              <a:t>객체에 대한 접근 권한을 </a:t>
            </a:r>
            <a:r>
              <a:rPr lang="ko-KR" altLang="en-US" sz="2400" dirty="0" err="1"/>
              <a:t>부여받은</a:t>
            </a:r>
            <a:r>
              <a:rPr lang="ko-KR" altLang="en-US" sz="2400" dirty="0"/>
              <a:t> 사용자가 정의한 동의어로 해당 사용자만 사용할 수 있다</a:t>
            </a:r>
            <a:r>
              <a:rPr lang="en-US" altLang="ko-KR" sz="2400" dirty="0"/>
              <a:t>. </a:t>
            </a:r>
          </a:p>
          <a:p>
            <a:pPr marL="800100" lvl="1" indent="-342900" eaLnBrk="0" hangingPunct="0">
              <a:lnSpc>
                <a:spcPts val="2700"/>
              </a:lnSpc>
              <a:spcBef>
                <a:spcPct val="20000"/>
              </a:spcBef>
              <a:buClr>
                <a:schemeClr val="tx2"/>
              </a:buClr>
              <a:buSzPct val="70000"/>
              <a:defRPr/>
            </a:pPr>
            <a:endParaRPr lang="en-US" altLang="ko-KR" sz="800" dirty="0"/>
          </a:p>
          <a:p>
            <a:pPr marL="342900" indent="-342900" eaLnBrk="0" hangingPunct="0">
              <a:lnSpc>
                <a:spcPts val="27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ko-KR" sz="2400" dirty="0"/>
              <a:t> </a:t>
            </a:r>
            <a:r>
              <a:rPr lang="ko-KR" altLang="en-US" sz="2800" dirty="0"/>
              <a:t>공용 동의어</a:t>
            </a:r>
            <a:endParaRPr lang="en-US" altLang="ko-KR" sz="2800" dirty="0"/>
          </a:p>
          <a:p>
            <a:pPr marL="800100" lvl="1" indent="-342900" eaLnBrk="0" hangingPunct="0">
              <a:lnSpc>
                <a:spcPts val="27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ko-KR" altLang="en-US" sz="2400" dirty="0"/>
              <a:t>권한을 주는 사용자가 정의한 동의어로 누구나 사용할 수 있다</a:t>
            </a:r>
            <a:r>
              <a:rPr lang="en-US" altLang="ko-KR" sz="2400" dirty="0"/>
              <a:t>. </a:t>
            </a:r>
          </a:p>
          <a:p>
            <a:pPr marL="800100" lvl="1" indent="-342900" eaLnBrk="0" hangingPunct="0">
              <a:lnSpc>
                <a:spcPts val="27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ko-KR" sz="2400" dirty="0"/>
              <a:t>DBA </a:t>
            </a:r>
            <a:r>
              <a:rPr lang="ko-KR" altLang="en-US" sz="2400" dirty="0"/>
              <a:t>권한을 가진 사용자만이 생성할 수 있다</a:t>
            </a:r>
            <a:r>
              <a:rPr lang="en-US" altLang="ko-KR" sz="2400" dirty="0"/>
              <a:t>. </a:t>
            </a:r>
          </a:p>
          <a:p>
            <a:pPr marL="800100" lvl="1" indent="-342900" eaLnBrk="0" hangingPunct="0">
              <a:lnSpc>
                <a:spcPts val="27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ko-KR" sz="2400" dirty="0"/>
              <a:t>SYNONYM </a:t>
            </a:r>
            <a:r>
              <a:rPr lang="ko-KR" altLang="en-US" sz="2400" dirty="0"/>
              <a:t>앞에 </a:t>
            </a:r>
            <a:r>
              <a:rPr lang="en-US" altLang="ko-KR" sz="2400" dirty="0"/>
              <a:t>PUBLIC</a:t>
            </a:r>
            <a:r>
              <a:rPr lang="ko-KR" altLang="en-US" sz="2400" dirty="0"/>
              <a:t>를 붙여서 정의한다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marL="342900" indent="-342900" eaLnBrk="0" hangingPunct="0">
              <a:lnSpc>
                <a:spcPts val="27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/>
            </a:pPr>
            <a:endParaRPr lang="ko-KR" altLang="en-US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27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27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ko-KR" altLang="en-US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27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27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동의어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866B8-8756-4C80-A0AD-A3906CFCC9B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701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2000" i="1" dirty="0" smtClean="0">
                <a:solidFill>
                  <a:schemeClr val="accent1"/>
                </a:solidFill>
              </a:rPr>
              <a:t>-- SYSTEM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으로 접속</a:t>
            </a:r>
            <a:endParaRPr lang="ko-KR" altLang="en-US" sz="20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dirty="0" smtClean="0"/>
              <a:t>CONN SYSTEM/SUPERORA;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dirty="0" smtClean="0"/>
              <a:t>SHOW USER;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000" i="1" dirty="0" smtClean="0">
                <a:solidFill>
                  <a:schemeClr val="accent1"/>
                </a:solidFill>
              </a:rPr>
              <a:t>-- TEST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란 테이블이 존재한다면 제거</a:t>
            </a:r>
            <a:endParaRPr lang="ko-KR" altLang="en-US" sz="20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dirty="0" smtClean="0"/>
              <a:t>DROP TABLE TEST;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000" i="1" dirty="0" smtClean="0">
                <a:solidFill>
                  <a:schemeClr val="accent1"/>
                </a:solidFill>
              </a:rPr>
              <a:t>-- TEST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란 테이블을 생성</a:t>
            </a:r>
            <a:endParaRPr lang="ko-KR" altLang="en-US" sz="20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dirty="0" smtClean="0"/>
              <a:t>CREATE TABLE TEST(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dirty="0" smtClean="0"/>
              <a:t>NAME VARCHAR2(20)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dirty="0" smtClean="0"/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동의어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6D1AA-6BBE-4802-9337-D51A726D229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72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2000" i="1" dirty="0" smtClean="0">
                <a:solidFill>
                  <a:schemeClr val="accent1"/>
                </a:solidFill>
              </a:rPr>
              <a:t>-- 2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개의 </a:t>
            </a:r>
            <a:r>
              <a:rPr lang="ko-KR" altLang="en-US" sz="2000" i="1" dirty="0" err="1" smtClean="0">
                <a:solidFill>
                  <a:schemeClr val="accent1"/>
                </a:solidFill>
              </a:rPr>
              <a:t>로우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 추가</a:t>
            </a:r>
            <a:endParaRPr lang="ko-KR" altLang="en-US" sz="20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INSERT INTO TEST VALUES('</a:t>
            </a:r>
            <a:r>
              <a:rPr lang="ko-KR" altLang="en-US" sz="2800" dirty="0" smtClean="0"/>
              <a:t>전수빈</a:t>
            </a:r>
            <a:r>
              <a:rPr lang="en-US" altLang="ko-KR" sz="2800" dirty="0" smtClean="0"/>
              <a:t>');</a:t>
            </a:r>
            <a:endParaRPr lang="ko-KR" altLang="en-US" sz="2800" dirty="0" smtClean="0"/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INSERT INTO TEST VALUES('</a:t>
            </a:r>
            <a:r>
              <a:rPr lang="ko-KR" altLang="en-US" sz="2800" dirty="0" err="1" smtClean="0"/>
              <a:t>전원지</a:t>
            </a:r>
            <a:r>
              <a:rPr lang="en-US" altLang="ko-KR" sz="2800" dirty="0" smtClean="0"/>
              <a:t>');</a:t>
            </a:r>
            <a:endParaRPr lang="ko-KR" altLang="en-US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ko-KR" sz="2000" i="1" dirty="0" smtClean="0">
                <a:solidFill>
                  <a:schemeClr val="accent1"/>
                </a:solidFill>
              </a:rPr>
              <a:t>-- SCOTT 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사용자에게 </a:t>
            </a:r>
            <a:r>
              <a:rPr lang="en-US" altLang="ko-KR" sz="2000" i="1" dirty="0" smtClean="0">
                <a:solidFill>
                  <a:schemeClr val="accent1"/>
                </a:solidFill>
              </a:rPr>
              <a:t>TEST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란 테이블을 </a:t>
            </a:r>
            <a:r>
              <a:rPr lang="en-US" altLang="ko-KR" sz="2000" i="1" dirty="0" smtClean="0">
                <a:solidFill>
                  <a:schemeClr val="accent1"/>
                </a:solidFill>
              </a:rPr>
              <a:t>SELECT 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할 권한을 부여</a:t>
            </a:r>
            <a:endParaRPr lang="ko-KR" altLang="en-US" sz="20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GRANT SELECT ON TEST TO SCOTT;</a:t>
            </a:r>
          </a:p>
          <a:p>
            <a:pPr>
              <a:buFont typeface="Wingdings" pitchFamily="2" charset="2"/>
              <a:buNone/>
              <a:defRPr/>
            </a:pPr>
            <a:endParaRPr lang="ko-KR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동의어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52852-60BD-4485-B7E4-3654B5D50CC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74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>
                <a:solidFill>
                  <a:schemeClr val="accent1"/>
                </a:solidFill>
              </a:rPr>
              <a:t>-- </a:t>
            </a:r>
            <a:r>
              <a:rPr lang="en-US" altLang="ko-KR" sz="2400" i="1" dirty="0" smtClean="0">
                <a:solidFill>
                  <a:schemeClr val="accent1"/>
                </a:solidFill>
              </a:rPr>
              <a:t>SCOTT </a:t>
            </a:r>
            <a:r>
              <a:rPr lang="ko-KR" altLang="en-US" sz="2400" i="1" dirty="0" smtClean="0">
                <a:solidFill>
                  <a:schemeClr val="accent1"/>
                </a:solidFill>
              </a:rPr>
              <a:t>사용자로 접속</a:t>
            </a:r>
            <a:endParaRPr lang="ko-KR" altLang="en-US" sz="24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3200" dirty="0" smtClean="0"/>
              <a:t>CONN SCOTT/TIGER;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3200" dirty="0" smtClean="0"/>
              <a:t>SHOW USER;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i="1" dirty="0" smtClean="0">
                <a:solidFill>
                  <a:schemeClr val="accent1"/>
                </a:solidFill>
              </a:rPr>
              <a:t>-- TEST </a:t>
            </a:r>
            <a:r>
              <a:rPr lang="ko-KR" altLang="en-US" sz="2400" i="1" dirty="0" smtClean="0">
                <a:solidFill>
                  <a:schemeClr val="accent1"/>
                </a:solidFill>
              </a:rPr>
              <a:t>테이블을 접근에 접근</a:t>
            </a:r>
            <a:endParaRPr lang="ko-KR" altLang="en-US" sz="24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3200" dirty="0" smtClean="0"/>
              <a:t>SELECT * FROM TEST;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3200" dirty="0" smtClean="0"/>
              <a:t>SELECT * FROM SYSTEM.TEST;</a:t>
            </a:r>
          </a:p>
          <a:p>
            <a:pPr>
              <a:buFont typeface="Wingdings" pitchFamily="2" charset="2"/>
              <a:buNone/>
              <a:defRPr/>
            </a:pPr>
            <a:endParaRPr lang="ko-KR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시퀀스 생성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1AF93-E2D3-470B-96FB-6A3C5BE1248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시퀀스는 유일</a:t>
            </a:r>
            <a:r>
              <a:rPr lang="en-US" altLang="ko-KR" dirty="0" smtClean="0"/>
              <a:t>(UNIQUE)</a:t>
            </a:r>
            <a:r>
              <a:rPr lang="ko-KR" altLang="en-US" dirty="0" smtClean="0"/>
              <a:t>한 값을 생성해주는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시퀀스를 생성하면 기본 키와 같이 순차적으로 증가하는 칼럼을 자동적으로 생성할 수 있게 된다</a:t>
            </a:r>
            <a:r>
              <a:rPr lang="en-US" altLang="ko-KR" dirty="0" smtClean="0"/>
              <a:t>. </a:t>
            </a:r>
          </a:p>
          <a:p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동의어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334A65-B5F4-459E-B76F-AAF1CA2EEBF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77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2400" i="1" dirty="0" smtClean="0">
                <a:solidFill>
                  <a:schemeClr val="accent1"/>
                </a:solidFill>
              </a:rPr>
              <a:t>-- SCOTT </a:t>
            </a:r>
            <a:r>
              <a:rPr lang="ko-KR" altLang="en-US" sz="2400" i="1" dirty="0" smtClean="0">
                <a:solidFill>
                  <a:schemeClr val="accent1"/>
                </a:solidFill>
              </a:rPr>
              <a:t>사용자로 접속</a:t>
            </a:r>
            <a:endParaRPr lang="ko-KR" altLang="en-US" sz="24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CONN SCOTT/TIGER;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SHOW USER;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ko-KR" sz="2000" i="1" dirty="0" smtClean="0">
                <a:solidFill>
                  <a:schemeClr val="accent1"/>
                </a:solidFill>
              </a:rPr>
              <a:t>-- </a:t>
            </a:r>
            <a:r>
              <a:rPr lang="en-US" altLang="ko-KR" sz="2000" i="1" dirty="0" err="1" smtClean="0">
                <a:solidFill>
                  <a:schemeClr val="accent1"/>
                </a:solidFill>
              </a:rPr>
              <a:t>MyTEST</a:t>
            </a:r>
            <a:r>
              <a:rPr lang="ko-KR" altLang="en-US" sz="2000" i="1" dirty="0" smtClean="0">
                <a:solidFill>
                  <a:schemeClr val="accent1"/>
                </a:solidFill>
              </a:rPr>
              <a:t>란 이름으로 접근할 수 있게끔 전용 동의어를 생성</a:t>
            </a:r>
            <a:endParaRPr lang="ko-KR" altLang="en-US" sz="20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CREATE SYNONYM </a:t>
            </a:r>
            <a:r>
              <a:rPr lang="en-US" altLang="ko-KR" sz="2800" dirty="0" err="1" smtClean="0"/>
              <a:t>MyTEST</a:t>
            </a:r>
            <a:r>
              <a:rPr lang="en-US" altLang="ko-KR" sz="2800" dirty="0" smtClean="0"/>
              <a:t> 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                 FOR SYSTEM.TEST;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SELECT * FROM </a:t>
            </a:r>
            <a:r>
              <a:rPr lang="en-US" altLang="ko-KR" sz="2800" dirty="0" err="1" smtClean="0"/>
              <a:t>MyTEST</a:t>
            </a:r>
            <a:r>
              <a:rPr lang="en-US" altLang="ko-KR" sz="2800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ko-KR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동의어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92270-0864-46BD-84A4-42C939BB685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797" name="내용 개체 틀 2"/>
          <p:cNvSpPr>
            <a:spLocks noGrp="1"/>
          </p:cNvSpPr>
          <p:nvPr>
            <p:ph idx="1"/>
          </p:nvPr>
        </p:nvSpPr>
        <p:spPr>
          <a:xfrm>
            <a:off x="1187450" y="1719263"/>
            <a:ext cx="7742238" cy="441166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1800" i="1" dirty="0" smtClean="0">
                <a:solidFill>
                  <a:schemeClr val="accent1"/>
                </a:solidFill>
              </a:rPr>
              <a:t>-- DBA 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권한을 가진 사용자로 접속한다</a:t>
            </a:r>
            <a:r>
              <a:rPr lang="en-US" altLang="ko-KR" sz="1800" i="1" dirty="0" smtClean="0">
                <a:solidFill>
                  <a:schemeClr val="accent1"/>
                </a:solidFill>
              </a:rPr>
              <a:t>. </a:t>
            </a:r>
            <a:endParaRPr lang="ko-KR" altLang="en-US" sz="18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400" dirty="0" smtClean="0"/>
              <a:t>CONN SYSTEM/SUPERORA;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400" dirty="0" smtClean="0"/>
              <a:t>SHOW USER;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800" i="1" dirty="0" smtClean="0">
                <a:solidFill>
                  <a:schemeClr val="accent1"/>
                </a:solidFill>
              </a:rPr>
              <a:t>-- TEST 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테이블을 </a:t>
            </a:r>
            <a:r>
              <a:rPr lang="en-US" altLang="ko-KR" sz="1800" i="1" dirty="0" err="1" smtClean="0">
                <a:solidFill>
                  <a:schemeClr val="accent1"/>
                </a:solidFill>
              </a:rPr>
              <a:t>PubTEST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란 이름으로 접근할 수 있게끔 공용 동의어 생성</a:t>
            </a:r>
            <a:endParaRPr lang="ko-KR" altLang="en-US" sz="18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400" dirty="0" smtClean="0"/>
              <a:t>CREATE PUBLIC SYNONYM </a:t>
            </a:r>
            <a:r>
              <a:rPr lang="en-US" altLang="ko-KR" sz="2400" dirty="0" err="1" smtClean="0"/>
              <a:t>PubTEST</a:t>
            </a:r>
            <a:r>
              <a:rPr lang="en-US" altLang="ko-KR" sz="2400" dirty="0" smtClean="0"/>
              <a:t> FOR SYSTEM.TEST;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800" dirty="0" smtClean="0">
                <a:solidFill>
                  <a:schemeClr val="accent1"/>
                </a:solidFill>
              </a:rPr>
              <a:t>-- </a:t>
            </a:r>
            <a:r>
              <a:rPr lang="en-US" altLang="ko-KR" sz="1800" i="1" dirty="0" smtClean="0">
                <a:solidFill>
                  <a:schemeClr val="accent1"/>
                </a:solidFill>
              </a:rPr>
              <a:t>SCOTT 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사용자로 접속</a:t>
            </a:r>
            <a:endParaRPr lang="ko-KR" altLang="en-US" sz="18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400" dirty="0" smtClean="0"/>
              <a:t>CONN SCOTT/TIGER;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400" dirty="0" smtClean="0"/>
              <a:t>SHOW USER;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800" dirty="0" smtClean="0">
                <a:solidFill>
                  <a:schemeClr val="accent1"/>
                </a:solidFill>
              </a:rPr>
              <a:t>-- </a:t>
            </a:r>
            <a:r>
              <a:rPr lang="en-US" altLang="ko-KR" sz="1800" i="1" dirty="0" err="1" smtClean="0">
                <a:solidFill>
                  <a:schemeClr val="accent1"/>
                </a:solidFill>
              </a:rPr>
              <a:t>PubTEST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란 이름으로 테이블 조회</a:t>
            </a:r>
            <a:endParaRPr lang="ko-KR" altLang="en-US" sz="18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400" dirty="0" smtClean="0"/>
              <a:t>SELECT * FROM </a:t>
            </a:r>
            <a:r>
              <a:rPr lang="en-US" altLang="ko-KR" sz="2400" dirty="0" err="1" smtClean="0"/>
              <a:t>PubTEST</a:t>
            </a:r>
            <a:r>
              <a:rPr lang="en-US" altLang="ko-KR" sz="2400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ko-KR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동의어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0B543-A416-4065-8B41-E255C11AB76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82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>
                <a:solidFill>
                  <a:schemeClr val="accent1"/>
                </a:solidFill>
              </a:rPr>
              <a:t>-- </a:t>
            </a:r>
            <a:r>
              <a:rPr lang="en-US" altLang="ko-KR" sz="2400" i="1" dirty="0" smtClean="0">
                <a:solidFill>
                  <a:schemeClr val="accent1"/>
                </a:solidFill>
              </a:rPr>
              <a:t>SCOTT </a:t>
            </a:r>
            <a:r>
              <a:rPr lang="ko-KR" altLang="en-US" sz="2400" i="1" dirty="0" smtClean="0">
                <a:solidFill>
                  <a:schemeClr val="accent1"/>
                </a:solidFill>
              </a:rPr>
              <a:t>사용자로 접속</a:t>
            </a:r>
            <a:endParaRPr lang="ko-KR" altLang="en-US" sz="2400" dirty="0" smtClean="0">
              <a:solidFill>
                <a:schemeClr val="accent1"/>
              </a:solidFill>
            </a:endParaRPr>
          </a:p>
          <a:p>
            <a:pPr indent="-79375">
              <a:buFont typeface="Wingdings" pitchFamily="2" charset="2"/>
              <a:buNone/>
              <a:defRPr/>
            </a:pPr>
            <a:r>
              <a:rPr lang="en-US" altLang="ko-KR" sz="3200" dirty="0" smtClean="0"/>
              <a:t>CONN SCOTT/TIGER;</a:t>
            </a:r>
          </a:p>
          <a:p>
            <a:pPr>
              <a:buFont typeface="Wingdings" pitchFamily="2" charset="2"/>
              <a:buNone/>
              <a:defRPr/>
            </a:pPr>
            <a:endParaRPr lang="ko-KR" altLang="en-US" sz="32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i="1" dirty="0" smtClean="0">
                <a:solidFill>
                  <a:schemeClr val="accent1"/>
                </a:solidFill>
              </a:rPr>
              <a:t>-- </a:t>
            </a:r>
            <a:r>
              <a:rPr lang="en-US" altLang="ko-KR" sz="2400" i="1" dirty="0" err="1" smtClean="0">
                <a:solidFill>
                  <a:schemeClr val="accent1"/>
                </a:solidFill>
              </a:rPr>
              <a:t>MyTEST</a:t>
            </a:r>
            <a:r>
              <a:rPr lang="ko-KR" altLang="en-US" sz="2400" i="1" dirty="0" smtClean="0">
                <a:solidFill>
                  <a:schemeClr val="accent1"/>
                </a:solidFill>
              </a:rPr>
              <a:t>를 제거</a:t>
            </a:r>
            <a:endParaRPr lang="ko-KR" altLang="en-US" sz="24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3200" dirty="0" smtClean="0"/>
              <a:t>DROP SYNONYM </a:t>
            </a:r>
            <a:r>
              <a:rPr lang="en-US" altLang="ko-KR" sz="3200" dirty="0" err="1" smtClean="0"/>
              <a:t>MyTEST</a:t>
            </a:r>
            <a:r>
              <a:rPr lang="en-US" altLang="ko-KR" sz="3200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ko-KR" altLang="en-US" sz="32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i="1" dirty="0" smtClean="0">
                <a:solidFill>
                  <a:schemeClr val="accent1"/>
                </a:solidFill>
              </a:rPr>
              <a:t>-- </a:t>
            </a:r>
            <a:r>
              <a:rPr lang="en-US" altLang="ko-KR" sz="2400" i="1" dirty="0" err="1" smtClean="0">
                <a:solidFill>
                  <a:schemeClr val="accent1"/>
                </a:solidFill>
              </a:rPr>
              <a:t>MyTEST</a:t>
            </a:r>
            <a:r>
              <a:rPr lang="en-US" altLang="ko-KR" sz="2400" i="1" dirty="0" smtClean="0">
                <a:solidFill>
                  <a:schemeClr val="accent1"/>
                </a:solidFill>
              </a:rPr>
              <a:t> </a:t>
            </a:r>
            <a:r>
              <a:rPr lang="ko-KR" altLang="en-US" sz="2400" i="1" dirty="0" smtClean="0">
                <a:solidFill>
                  <a:schemeClr val="accent1"/>
                </a:solidFill>
              </a:rPr>
              <a:t>동의어를 삭제하고 나서는 접근할 수 없음</a:t>
            </a:r>
            <a:endParaRPr lang="ko-KR" altLang="en-US" sz="24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3200" dirty="0" smtClean="0"/>
              <a:t>SELECT * FROM </a:t>
            </a:r>
            <a:r>
              <a:rPr lang="en-US" altLang="ko-KR" sz="3200" dirty="0" err="1" smtClean="0"/>
              <a:t>MyTEST</a:t>
            </a:r>
            <a:r>
              <a:rPr lang="en-US" altLang="ko-KR" sz="3200" dirty="0" smtClean="0"/>
              <a:t>;</a:t>
            </a:r>
            <a:endParaRPr lang="ko-KR" altLang="en-US" sz="3200" dirty="0" smtClean="0"/>
          </a:p>
          <a:p>
            <a:pPr>
              <a:buFont typeface="Wingdings" pitchFamily="2" charset="2"/>
              <a:buNone/>
              <a:defRPr/>
            </a:pPr>
            <a:endParaRPr lang="ko-KR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시퀀스 생성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3008B-F4B0-4FE3-803E-BF2A4C17390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4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다음은 시퀀스 생성을 위한 형식이다</a:t>
            </a:r>
            <a:r>
              <a:rPr lang="en-US" altLang="ko-KR" dirty="0" smtClean="0"/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형식</a:t>
            </a:r>
            <a:r>
              <a:rPr lang="en-US" altLang="ko-KR" sz="2400" dirty="0" smtClean="0"/>
              <a:t>&gt;</a:t>
            </a:r>
            <a:endParaRPr lang="ko-KR" altLang="en-US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CREATE SEQUENCE </a:t>
            </a:r>
            <a:r>
              <a:rPr lang="en-US" altLang="ko-KR" sz="2400" i="1" dirty="0" err="1" smtClean="0"/>
              <a:t>sequence_name</a:t>
            </a:r>
            <a:r>
              <a:rPr lang="en-US" altLang="ko-KR" sz="2400" i="1" dirty="0" smtClean="0"/>
              <a:t> </a:t>
            </a: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[START WITH n] ①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[INCREMENT BY n] ②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[{MAXVALUE n | NOMAXVALUE}] ③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[{MINVALUE n | NOMINVALUE}] ④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[{CYCLE | NOCYCLE}] ⑤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[{CACHE n | NOCACHE}] 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시퀀스 생성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EFE08-9B7E-4AAD-8D02-2107359A480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7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ko-KR" altLang="en-US" smtClean="0"/>
              <a:t>① </a:t>
            </a:r>
            <a:r>
              <a:rPr lang="en-US" altLang="ko-KR" smtClean="0"/>
              <a:t>START WITH 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시퀀스의 시작 값을 지정한다</a:t>
            </a:r>
            <a:r>
              <a:rPr lang="en-US" altLang="ko-KR" smtClean="0"/>
              <a:t>. n</a:t>
            </a:r>
            <a:r>
              <a:rPr lang="ko-KR" altLang="en-US" smtClean="0"/>
              <a:t>을 </a:t>
            </a:r>
            <a:r>
              <a:rPr lang="en-US" altLang="ko-KR" smtClean="0"/>
              <a:t>1</a:t>
            </a:r>
            <a:r>
              <a:rPr lang="ko-KR" altLang="en-US" smtClean="0"/>
              <a:t>로 지정하면 </a:t>
            </a:r>
            <a:r>
              <a:rPr lang="en-US" altLang="ko-KR" smtClean="0"/>
              <a:t>1</a:t>
            </a:r>
            <a:r>
              <a:rPr lang="ko-KR" altLang="en-US" smtClean="0"/>
              <a:t>부터 순차적으로 시퀀스　번호가 증가 한다</a:t>
            </a:r>
            <a:r>
              <a:rPr lang="en-US" altLang="ko-KR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② INCREMENT BY 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	</a:t>
            </a:r>
            <a:r>
              <a:rPr lang="ko-KR" altLang="en-US" smtClean="0"/>
              <a:t>시퀀스의 증가 값을 말한다</a:t>
            </a:r>
            <a:r>
              <a:rPr lang="en-US" altLang="ko-KR" smtClean="0"/>
              <a:t>. n</a:t>
            </a:r>
            <a:r>
              <a:rPr lang="ko-KR" altLang="en-US" smtClean="0"/>
              <a:t>을 </a:t>
            </a:r>
            <a:r>
              <a:rPr lang="en-US" altLang="ko-KR" smtClean="0"/>
              <a:t>2</a:t>
            </a:r>
            <a:r>
              <a:rPr lang="ko-KR" altLang="en-US" smtClean="0"/>
              <a:t>로 하면 </a:t>
            </a:r>
            <a:r>
              <a:rPr lang="en-US" altLang="ko-KR" smtClean="0"/>
              <a:t>2</a:t>
            </a:r>
            <a:r>
              <a:rPr lang="ko-KR" altLang="en-US" smtClean="0"/>
              <a:t>씩 증가한다</a:t>
            </a:r>
            <a:r>
              <a:rPr lang="en-US" altLang="ko-KR" smtClean="0"/>
              <a:t>. START WITH</a:t>
            </a:r>
            <a:r>
              <a:rPr lang="ko-KR" altLang="en-US" smtClean="0"/>
              <a:t>를 </a:t>
            </a:r>
            <a:r>
              <a:rPr lang="en-US" altLang="ko-KR" smtClean="0"/>
              <a:t>1</a:t>
            </a:r>
            <a:r>
              <a:rPr lang="ko-KR" altLang="en-US" smtClean="0"/>
              <a:t>로 하고 </a:t>
            </a:r>
            <a:r>
              <a:rPr lang="en-US" altLang="ko-KR" smtClean="0"/>
              <a:t>INCREMENT BY</a:t>
            </a:r>
            <a:r>
              <a:rPr lang="ko-KR" altLang="en-US" smtClean="0"/>
              <a:t>를 </a:t>
            </a:r>
            <a:r>
              <a:rPr lang="en-US" altLang="ko-KR" smtClean="0"/>
              <a:t>2</a:t>
            </a:r>
            <a:r>
              <a:rPr lang="ko-KR" altLang="en-US" smtClean="0"/>
              <a:t>로 하면 </a:t>
            </a:r>
            <a:r>
              <a:rPr lang="en-US" altLang="ko-KR" smtClean="0"/>
              <a:t>1, 3, 5, 7</a:t>
            </a:r>
            <a:r>
              <a:rPr lang="ko-KR" altLang="en-US" smtClean="0"/>
              <a:t>로 시퀀스 번호가 증가하게 된다</a:t>
            </a:r>
            <a:r>
              <a:rPr lang="en-US" altLang="ko-KR" smtClean="0"/>
              <a:t>. 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시퀀스 생성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7164A-23FA-407D-8D99-097CF6FBB00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9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mtClean="0"/>
              <a:t>③ </a:t>
            </a:r>
            <a:r>
              <a:rPr lang="en-US" altLang="ko-KR" smtClean="0"/>
              <a:t>MAXVALUE n | NOMAXVALUE 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	MAXVALUE</a:t>
            </a:r>
            <a:r>
              <a:rPr lang="ko-KR" altLang="en-US" smtClean="0"/>
              <a:t>는 시퀀스가 증가할 수 있는 최댓값을 말한다</a:t>
            </a:r>
            <a:r>
              <a:rPr lang="en-US" altLang="ko-KR" smtClean="0"/>
              <a:t>. NOMAXVALUE</a:t>
            </a:r>
            <a:r>
              <a:rPr lang="ko-KR" altLang="en-US" smtClean="0"/>
              <a:t>는 시퀀스의 값을 무한대로 지정한다</a:t>
            </a:r>
            <a:r>
              <a:rPr lang="en-US" altLang="ko-KR" smtClean="0"/>
              <a:t>.</a:t>
            </a:r>
          </a:p>
          <a:p>
            <a:pPr>
              <a:buFont typeface="Wingdings" pitchFamily="2" charset="2"/>
              <a:buNone/>
            </a:pPr>
            <a:endParaRPr lang="ko-KR" altLang="en-US" sz="800" smtClean="0"/>
          </a:p>
          <a:p>
            <a:pPr>
              <a:buFont typeface="Wingdings" pitchFamily="2" charset="2"/>
              <a:buNone/>
            </a:pPr>
            <a:r>
              <a:rPr lang="ko-KR" altLang="en-US" smtClean="0"/>
              <a:t>④ </a:t>
            </a:r>
            <a:r>
              <a:rPr lang="en-US" altLang="ko-KR" smtClean="0"/>
              <a:t>MINVALUE n | NOMINVALUE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	MINVALUE</a:t>
            </a:r>
            <a:r>
              <a:rPr lang="ko-KR" altLang="en-US" smtClean="0"/>
              <a:t>는 시퀀스의 최솟값을 지정한다</a:t>
            </a:r>
            <a:r>
              <a:rPr lang="en-US" altLang="ko-KR" smtClean="0"/>
              <a:t>. </a:t>
            </a:r>
            <a:r>
              <a:rPr lang="ko-KR" altLang="en-US" smtClean="0"/>
              <a:t>기본 값은 </a:t>
            </a:r>
            <a:r>
              <a:rPr lang="en-US" altLang="ko-KR" smtClean="0"/>
              <a:t>1</a:t>
            </a:r>
            <a:r>
              <a:rPr lang="ko-KR" altLang="en-US" smtClean="0"/>
              <a:t>이며</a:t>
            </a:r>
            <a:r>
              <a:rPr lang="en-US" altLang="ko-KR" smtClean="0"/>
              <a:t>, NOMINVALUE</a:t>
            </a:r>
            <a:r>
              <a:rPr lang="ko-KR" altLang="en-US" smtClean="0"/>
              <a:t>를 지정할 경우 최솟값은 무한소가 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시퀀스 생성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BC9F2-B485-4611-93F9-06EF36B5B05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21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ko-KR" altLang="en-US" smtClean="0"/>
              <a:t>⑤ </a:t>
            </a:r>
            <a:r>
              <a:rPr lang="en-US" altLang="ko-KR" smtClean="0"/>
              <a:t>CYCLE | NOCYCLE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	</a:t>
            </a:r>
            <a:r>
              <a:rPr lang="ko-KR" altLang="en-US" sz="2800" smtClean="0"/>
              <a:t>지정된 시퀀스 값이 최댓값까지 증가가 완료되면 다시 최솟값에서부터 시퀀스를 시작하도록 하려면 </a:t>
            </a:r>
            <a:r>
              <a:rPr lang="en-US" altLang="ko-KR" sz="2800" smtClean="0"/>
              <a:t>CYCLE</a:t>
            </a:r>
            <a:r>
              <a:rPr lang="ko-KR" altLang="en-US" sz="2800" smtClean="0"/>
              <a:t>로 지정한다</a:t>
            </a:r>
            <a:r>
              <a:rPr lang="en-US" altLang="ko-KR" sz="2800" smtClean="0"/>
              <a:t>. NOCYCLE</a:t>
            </a:r>
            <a:r>
              <a:rPr lang="ko-KR" altLang="en-US" sz="2800" smtClean="0"/>
              <a:t>은 최댓값을 넘어서면 오류가 발생한다</a:t>
            </a:r>
            <a:r>
              <a:rPr lang="en-US" altLang="ko-KR" sz="2800" smtClean="0"/>
              <a:t>.(</a:t>
            </a:r>
            <a:r>
              <a:rPr lang="ko-KR" altLang="en-US" sz="2800" smtClean="0"/>
              <a:t>디폴트 값 </a:t>
            </a:r>
            <a:r>
              <a:rPr lang="en-US" altLang="ko-KR" sz="2800" smtClean="0"/>
              <a:t>: NOCYCLE)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mtClean="0"/>
              <a:t>⑥ CACHE n | NOCACHE 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	</a:t>
            </a:r>
            <a:r>
              <a:rPr lang="ko-KR" altLang="en-US" sz="2800" smtClean="0"/>
              <a:t>오라클 서버가 미리 지정하고 메모리에 유지할 값의 수로 디폴트 값은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이다</a:t>
            </a:r>
            <a:r>
              <a:rPr lang="en-US" altLang="ko-KR" sz="280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시퀀스 생성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9152F-BA6F-411B-8994-66D9D8ED14B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4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i="1" dirty="0" smtClean="0">
                <a:solidFill>
                  <a:schemeClr val="accent1"/>
                </a:solidFill>
              </a:rPr>
              <a:t>-- </a:t>
            </a:r>
            <a:r>
              <a:rPr lang="ko-KR" altLang="en-US" i="1" dirty="0" smtClean="0">
                <a:solidFill>
                  <a:schemeClr val="accent1"/>
                </a:solidFill>
              </a:rPr>
              <a:t>시작 값이 </a:t>
            </a:r>
            <a:r>
              <a:rPr lang="en-US" altLang="ko-KR" i="1" dirty="0" smtClean="0">
                <a:solidFill>
                  <a:schemeClr val="accent1"/>
                </a:solidFill>
              </a:rPr>
              <a:t>1</a:t>
            </a:r>
            <a:r>
              <a:rPr lang="ko-KR" altLang="en-US" i="1" dirty="0" smtClean="0">
                <a:solidFill>
                  <a:schemeClr val="accent1"/>
                </a:solidFill>
              </a:rPr>
              <a:t>이고 </a:t>
            </a:r>
            <a:r>
              <a:rPr lang="en-US" altLang="ko-KR" i="1" dirty="0" smtClean="0">
                <a:solidFill>
                  <a:schemeClr val="accent1"/>
                </a:solidFill>
              </a:rPr>
              <a:t>1</a:t>
            </a:r>
            <a:r>
              <a:rPr lang="ko-KR" altLang="en-US" i="1" dirty="0" smtClean="0">
                <a:solidFill>
                  <a:schemeClr val="accent1"/>
                </a:solidFill>
              </a:rPr>
              <a:t>씩 증가하고</a:t>
            </a:r>
            <a:r>
              <a:rPr lang="en-US" altLang="ko-KR" i="1" dirty="0" smtClean="0">
                <a:solidFill>
                  <a:schemeClr val="accent1"/>
                </a:solidFill>
              </a:rPr>
              <a:t>, </a:t>
            </a:r>
            <a:r>
              <a:rPr lang="ko-KR" altLang="en-US" i="1" dirty="0" smtClean="0">
                <a:solidFill>
                  <a:schemeClr val="accent1"/>
                </a:solidFill>
              </a:rPr>
              <a:t>최댓값이 </a:t>
            </a:r>
            <a:r>
              <a:rPr lang="en-US" altLang="ko-KR" i="1" dirty="0" smtClean="0">
                <a:solidFill>
                  <a:schemeClr val="accent1"/>
                </a:solidFill>
              </a:rPr>
              <a:t>100000</a:t>
            </a:r>
            <a:r>
              <a:rPr lang="ko-KR" altLang="en-US" i="1" dirty="0" smtClean="0">
                <a:solidFill>
                  <a:schemeClr val="accent1"/>
                </a:solidFill>
              </a:rPr>
              <a:t>이 되는 시퀀스 </a:t>
            </a:r>
            <a:r>
              <a:rPr lang="en-US" altLang="ko-KR" i="1" dirty="0" smtClean="0">
                <a:solidFill>
                  <a:schemeClr val="accent1"/>
                </a:solidFill>
              </a:rPr>
              <a:t>EMP_SEQ </a:t>
            </a:r>
            <a:r>
              <a:rPr lang="ko-KR" altLang="en-US" i="1" dirty="0" smtClean="0">
                <a:solidFill>
                  <a:schemeClr val="accent1"/>
                </a:solidFill>
              </a:rPr>
              <a:t>생성</a:t>
            </a:r>
            <a:endParaRPr lang="en-US" altLang="ko-KR" i="1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None/>
            </a:pPr>
            <a:endParaRPr lang="ko-KR" altLang="en-US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CREATE SEQUENCE EMP_SEQ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START WITH 1 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INCREMENT BY 1 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MAXVALUE 100000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시퀀스 생성 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1AA35-900A-4226-B6F7-64219815E8B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69" name="내용 개체 틀 2"/>
          <p:cNvSpPr>
            <a:spLocks noGrp="1"/>
          </p:cNvSpPr>
          <p:nvPr>
            <p:ph idx="1"/>
          </p:nvPr>
        </p:nvSpPr>
        <p:spPr>
          <a:xfrm>
            <a:off x="1187450" y="1500188"/>
            <a:ext cx="7956550" cy="4786312"/>
          </a:xfrm>
        </p:spPr>
        <p:txBody>
          <a:bodyPr/>
          <a:lstStyle/>
          <a:p>
            <a:pPr>
              <a:defRPr/>
            </a:pPr>
            <a:r>
              <a:rPr lang="ko-KR" altLang="en-US" sz="2800" dirty="0" smtClean="0"/>
              <a:t>생성된 시퀀스를 사용하기 위해서 </a:t>
            </a:r>
            <a:r>
              <a:rPr lang="en-US" altLang="ko-KR" sz="2800" dirty="0" smtClean="0"/>
              <a:t>EMP </a:t>
            </a:r>
            <a:r>
              <a:rPr lang="ko-KR" altLang="en-US" sz="2800" dirty="0" smtClean="0"/>
              <a:t>테이블에서 일부 칼럼의 구조만 복사하여 비어 있는 테이블을 </a:t>
            </a:r>
            <a:r>
              <a:rPr lang="en-US" altLang="ko-KR" sz="2800" dirty="0" smtClean="0"/>
              <a:t>EMP01</a:t>
            </a:r>
            <a:r>
              <a:rPr lang="ko-KR" altLang="en-US" sz="2800" dirty="0" smtClean="0"/>
              <a:t>란 이름으로 새롭게 생성</a:t>
            </a:r>
            <a:endParaRPr lang="en-US" altLang="ko-KR" sz="2800" dirty="0" smtClean="0"/>
          </a:p>
          <a:p>
            <a:pPr>
              <a:defRPr/>
            </a:pPr>
            <a:endParaRPr lang="ko-KR" altLang="en-US" sz="28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ko-KR" sz="1800" i="1" dirty="0" smtClean="0">
                <a:solidFill>
                  <a:schemeClr val="accent1"/>
                </a:solidFill>
              </a:rPr>
              <a:t>-- EMP 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테이블을 제거</a:t>
            </a:r>
            <a:endParaRPr lang="ko-KR" altLang="en-US" sz="18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DROP TABLE EMP01;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1800" i="1" dirty="0" smtClean="0">
                <a:solidFill>
                  <a:schemeClr val="accent1"/>
                </a:solidFill>
              </a:rPr>
              <a:t>-- EMP </a:t>
            </a:r>
            <a:r>
              <a:rPr lang="ko-KR" altLang="en-US" sz="1800" i="1" dirty="0" smtClean="0">
                <a:solidFill>
                  <a:schemeClr val="accent1"/>
                </a:solidFill>
              </a:rPr>
              <a:t>테이블에서 일부 칼럼의 구조만 복사하여 비어 있는 테이블을 생성</a:t>
            </a:r>
            <a:endParaRPr lang="ko-KR" altLang="en-US" sz="1800" dirty="0" smtClean="0">
              <a:solidFill>
                <a:schemeClr val="accent1"/>
              </a:solidFill>
            </a:endParaRP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CREATE TABLE EMP01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AS SELECT EMPNO, ENAME, HIREDATE </a:t>
            </a:r>
          </a:p>
          <a:p>
            <a:pPr indent="-160338">
              <a:buFont typeface="Wingdings" pitchFamily="2" charset="2"/>
              <a:buNone/>
              <a:defRPr/>
            </a:pPr>
            <a:r>
              <a:rPr lang="en-US" altLang="ko-KR" sz="2800" dirty="0" smtClean="0"/>
              <a:t>FROM EMP WHERE 1=0; 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1172</Words>
  <Application>Microsoft Office PowerPoint</Application>
  <PresentationFormat>화면 슬라이드 쇼(4:3)</PresentationFormat>
  <Paragraphs>314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14장. 시퀀스 ▪ 인덱스 ▪ 동의어</vt:lpstr>
      <vt:lpstr>목차</vt:lpstr>
      <vt:lpstr>시퀀스 생성 </vt:lpstr>
      <vt:lpstr>시퀀스 생성 </vt:lpstr>
      <vt:lpstr>시퀀스 생성 </vt:lpstr>
      <vt:lpstr>시퀀스 생성 </vt:lpstr>
      <vt:lpstr>시퀀스 생성 </vt:lpstr>
      <vt:lpstr>시퀀스 생성 </vt:lpstr>
      <vt:lpstr>시퀀스 생성 </vt:lpstr>
      <vt:lpstr>시퀀스 생성 </vt:lpstr>
      <vt:lpstr>시퀀스 생성 </vt:lpstr>
      <vt:lpstr>NEXTVAL, CURRVAL을 사용할 수 있는 경우</vt:lpstr>
      <vt:lpstr>NEXTVAL, CURRVAL을 사용할 수 없는 경우</vt:lpstr>
      <vt:lpstr>시퀀스 수정 및 삭제</vt:lpstr>
      <vt:lpstr>시퀀스 수정 및 삭제</vt:lpstr>
      <vt:lpstr>시퀀스 수정 및 삭제</vt:lpstr>
      <vt:lpstr>시퀀스에 관한 데이터 딕셔너리 USER_SEQUENCES</vt:lpstr>
      <vt:lpstr>시퀀스 수정 및 삭제</vt:lpstr>
      <vt:lpstr>시퀀스 수정 및 삭제</vt:lpstr>
      <vt:lpstr>시퀀스의 삭제</vt:lpstr>
      <vt:lpstr>조회시 성능 향상을 위한 인덱스</vt:lpstr>
      <vt:lpstr>조회시 성능 향상을 위한 인덱스</vt:lpstr>
      <vt:lpstr>조회시 성능 향상을 위한 인덱스</vt:lpstr>
      <vt:lpstr>인덱스 생성</vt:lpstr>
      <vt:lpstr>인덱스 삭제</vt:lpstr>
      <vt:lpstr>동의어</vt:lpstr>
      <vt:lpstr>동의어</vt:lpstr>
      <vt:lpstr>동의어</vt:lpstr>
      <vt:lpstr>동의어</vt:lpstr>
      <vt:lpstr>동의어</vt:lpstr>
      <vt:lpstr>동의어</vt:lpstr>
      <vt:lpstr>동의어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16장. 시퀀스 ▪ 인덱스 ▪ 동의어</dc:title>
  <dc:creator>End User</dc:creator>
  <cp:lastModifiedBy>kitcoop</cp:lastModifiedBy>
  <cp:revision>22</cp:revision>
  <dcterms:created xsi:type="dcterms:W3CDTF">2012-04-29T11:59:01Z</dcterms:created>
  <dcterms:modified xsi:type="dcterms:W3CDTF">2016-11-16T05:18:48Z</dcterms:modified>
</cp:coreProperties>
</file>