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A142-6D60-4DD2-8069-D8E2D577A908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A142-6D60-4DD2-8069-D8E2D577A908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9D19-B920-4C05-9788-FF4740E61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3" y="404813"/>
            <a:ext cx="6781800" cy="2133600"/>
          </a:xfrm>
        </p:spPr>
        <p:txBody>
          <a:bodyPr/>
          <a:lstStyle/>
          <a:p>
            <a:pPr eaLnBrk="1" hangingPunct="1"/>
            <a:r>
              <a:rPr lang="en-US" altLang="ko-KR" smtClean="0"/>
              <a:t>1</a:t>
            </a:r>
            <a:r>
              <a:rPr lang="ko-KR" altLang="en-US" smtClean="0"/>
              <a:t>장 오라클의 첫걸음</a:t>
            </a:r>
            <a:endParaRPr lang="ko-KR" altLang="en-US" b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7375" y="3000375"/>
            <a:ext cx="6248400" cy="2362200"/>
          </a:xfrm>
        </p:spPr>
        <p:txBody>
          <a:bodyPr/>
          <a:lstStyle/>
          <a:p>
            <a:pPr algn="l">
              <a:buFont typeface="Arial" charset="0"/>
              <a:buChar char="•"/>
            </a:pPr>
            <a:r>
              <a:rPr lang="ko-KR" altLang="en-US" b="1" smtClean="0"/>
              <a:t> 데이터베이스 개념을 이해한다</a:t>
            </a:r>
            <a:r>
              <a:rPr lang="en-US" altLang="ko-KR" b="1" smtClean="0"/>
              <a:t>. </a:t>
            </a:r>
          </a:p>
          <a:p>
            <a:pPr algn="l">
              <a:buFont typeface="Arial" charset="0"/>
              <a:buChar char="•"/>
            </a:pPr>
            <a:r>
              <a:rPr lang="ko-KR" altLang="en-US" b="1" smtClean="0"/>
              <a:t> 오라클 </a:t>
            </a:r>
            <a:r>
              <a:rPr lang="en-US" altLang="ko-KR" b="1" smtClean="0"/>
              <a:t>10g </a:t>
            </a:r>
            <a:r>
              <a:rPr lang="ko-KR" altLang="en-US" b="1" smtClean="0"/>
              <a:t>다운받아 설치한다</a:t>
            </a:r>
            <a:r>
              <a:rPr lang="en-US" altLang="ko-KR" b="1" smtClean="0"/>
              <a:t>. </a:t>
            </a:r>
          </a:p>
        </p:txBody>
      </p:sp>
      <p:sp>
        <p:nvSpPr>
          <p:cNvPr id="3076" name="슬라이드 번호 개체 틀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05BDDA-DF84-45E9-98F2-16B4F447EFCB}" type="slidenum">
              <a:rPr lang="ko-KR" altLang="ko-KR" smtClean="0"/>
              <a:pPr/>
              <a:t>1</a:t>
            </a:fld>
            <a:endParaRPr lang="ko-KR" altLang="ko-KR" smtClean="0"/>
          </a:p>
        </p:txBody>
      </p:sp>
      <p:sp>
        <p:nvSpPr>
          <p:cNvPr id="3077" name="바닥글 개체 틀 7"/>
          <p:cNvSpPr>
            <a:spLocks noGrp="1"/>
          </p:cNvSpPr>
          <p:nvPr>
            <p:ph type="ftr" sz="quarter" idx="12"/>
          </p:nvPr>
        </p:nvSpPr>
        <p:spPr>
          <a:xfrm>
            <a:off x="3267075" y="6248400"/>
            <a:ext cx="3233738" cy="457200"/>
          </a:xfrm>
          <a:noFill/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관계형 </a:t>
            </a:r>
            <a:r>
              <a:rPr lang="en-US" altLang="ko-KR" sz="3600" smtClean="0"/>
              <a:t>DBMS </a:t>
            </a:r>
            <a:endParaRPr lang="ko-KR" altLang="en-US" smtClean="0"/>
          </a:p>
        </p:txBody>
      </p:sp>
      <p:sp>
        <p:nvSpPr>
          <p:cNvPr id="12291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229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5EB54F-7E26-4781-86AF-B6A9FF895CD7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861048"/>
            <a:ext cx="7602538" cy="228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984" y="1268760"/>
            <a:ext cx="3593778" cy="222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79712" y="1700808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</a:t>
            </a:r>
            <a:r>
              <a:rPr lang="ko-KR" altLang="en-US" dirty="0" smtClean="0"/>
              <a:t>상의 사이트의 회원가입이 대표적인 예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테이블로 저장됨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필드별로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6156176" y="3429000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 smtClean="0"/>
              <a:t>오라클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10g </a:t>
            </a:r>
            <a:r>
              <a:rPr lang="ko-KR" altLang="en-US" sz="4000" dirty="0" smtClean="0"/>
              <a:t>다운받기</a:t>
            </a:r>
            <a:r>
              <a:rPr lang="en-US" altLang="ko-KR" sz="4000" dirty="0" smtClean="0"/>
              <a:t>-&gt;11g</a:t>
            </a:r>
            <a:endParaRPr lang="ko-KR" altLang="en-US" dirty="0" smtClean="0"/>
          </a:p>
        </p:txBody>
      </p:sp>
      <p:sp>
        <p:nvSpPr>
          <p:cNvPr id="13315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331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45817-F7D2-440E-B5B3-77CA25F3D71C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28622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ko-KR" altLang="en-US" dirty="0" err="1"/>
              <a:t>오라클</a:t>
            </a:r>
            <a:r>
              <a:rPr lang="ko-KR" altLang="en-US" dirty="0"/>
              <a:t> 사이트에 접속하자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271463" indent="-271463" algn="just" eaLnBrk="0" hangingPunct="0">
              <a:defRPr/>
            </a:pPr>
            <a:r>
              <a:rPr lang="en-US" altLang="ko-KR" dirty="0">
                <a:solidFill>
                  <a:srgbClr val="000000"/>
                </a:solidFill>
              </a:rPr>
              <a:t>2. </a:t>
            </a:r>
            <a:r>
              <a:rPr lang="ko-KR" altLang="en-US" dirty="0">
                <a:solidFill>
                  <a:srgbClr val="000000"/>
                </a:solidFill>
              </a:rPr>
              <a:t>해당 </a:t>
            </a:r>
            <a:r>
              <a:rPr lang="en-US" altLang="ko-KR" dirty="0">
                <a:solidFill>
                  <a:srgbClr val="000000"/>
                </a:solidFill>
              </a:rPr>
              <a:t>OS</a:t>
            </a:r>
            <a:r>
              <a:rPr lang="ko-KR" altLang="en-US" dirty="0">
                <a:solidFill>
                  <a:srgbClr val="000000"/>
                </a:solidFill>
              </a:rPr>
              <a:t>에 맞는 것을 선택한다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  <a:r>
              <a:rPr lang="ko-KR" altLang="en-US" dirty="0">
                <a:solidFill>
                  <a:srgbClr val="000000"/>
                </a:solidFill>
              </a:rPr>
              <a:t>저자는 윈도우 환경이므로 이에 맞는 것</a:t>
            </a:r>
            <a:r>
              <a:rPr lang="en-US" altLang="ko-KR" dirty="0">
                <a:solidFill>
                  <a:srgbClr val="000000"/>
                </a:solidFill>
              </a:rPr>
              <a:t>(Oracle Database 10g Release 2 (10.2.0.1.0) for Microsoft Windows)</a:t>
            </a:r>
            <a:r>
              <a:rPr lang="ko-KR" altLang="en-US" dirty="0">
                <a:solidFill>
                  <a:srgbClr val="000000"/>
                </a:solidFill>
              </a:rPr>
              <a:t>을 선택하였다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en-US" altLang="ko-KR" sz="2800" dirty="0"/>
          </a:p>
          <a:p>
            <a:pPr algn="just" eaLnBrk="0" latinLnBrk="0" hangingPunct="0">
              <a:defRPr/>
            </a:pPr>
            <a:r>
              <a:rPr lang="en-US" altLang="ko-KR" dirty="0">
                <a:solidFill>
                  <a:srgbClr val="000000"/>
                </a:solidFill>
                <a:latin typeface="돋움체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en-US" altLang="ko-KR" sz="4400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500063" y="2286000"/>
            <a:ext cx="8286750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http://www.oracle.com/technology/software/products/database/index.html</a:t>
            </a:r>
            <a:endParaRPr lang="ko-KR" altLang="en-US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3320" name="_x98584208" descr="EMB000008bc16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3857625"/>
            <a:ext cx="7358063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다운받기</a:t>
            </a:r>
            <a:endParaRPr lang="ko-KR" altLang="en-US" smtClean="0"/>
          </a:p>
        </p:txBody>
      </p:sp>
      <p:sp>
        <p:nvSpPr>
          <p:cNvPr id="14340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434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0E3BD0-6A22-4B91-B473-C73612502B48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4779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3. 10201_database_win32.zip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4344" name="_x98634184" descr="EMB000008bc16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500313"/>
            <a:ext cx="6786562" cy="278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다운받기</a:t>
            </a:r>
            <a:endParaRPr lang="ko-KR" altLang="en-US" smtClean="0"/>
          </a:p>
        </p:txBody>
      </p:sp>
      <p:sp>
        <p:nvSpPr>
          <p:cNvPr id="15363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536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81B074-8E09-4746-9866-09FC15E2040A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358187" cy="20320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71463" indent="-271463">
              <a:defRPr/>
            </a:pPr>
            <a:r>
              <a:rPr lang="en-US" altLang="ko-KR" dirty="0"/>
              <a:t>4. </a:t>
            </a:r>
            <a:r>
              <a:rPr lang="ko-KR" altLang="en-US" dirty="0"/>
              <a:t>파일을 다운 받으려면 사용자 이름과 암호를 입력 받아야 한다</a:t>
            </a:r>
            <a:r>
              <a:rPr lang="en-US" altLang="ko-KR" dirty="0"/>
              <a:t>. </a:t>
            </a:r>
            <a:r>
              <a:rPr lang="ko-KR" altLang="en-US" dirty="0"/>
              <a:t>사용자 이름과 암호가 없으면 </a:t>
            </a:r>
            <a:r>
              <a:rPr lang="en-US" altLang="ko-KR" dirty="0"/>
              <a:t>sign up now</a:t>
            </a:r>
            <a:r>
              <a:rPr lang="ko-KR" altLang="en-US" dirty="0"/>
              <a:t>를 클릭하여 사용자 이름을 발급받은 후 진행해야 한다</a:t>
            </a:r>
            <a:r>
              <a:rPr lang="en-US" altLang="ko-KR" dirty="0"/>
              <a:t>. [</a:t>
            </a:r>
            <a:r>
              <a:rPr lang="ko-KR" altLang="en-US" dirty="0"/>
              <a:t>파일 다운로드</a:t>
            </a:r>
            <a:r>
              <a:rPr lang="en-US" altLang="ko-KR" dirty="0"/>
              <a:t>] </a:t>
            </a:r>
            <a:r>
              <a:rPr lang="ko-KR" altLang="en-US" dirty="0"/>
              <a:t>창이 나타나면 </a:t>
            </a:r>
            <a:r>
              <a:rPr lang="en-US" altLang="ko-KR" dirty="0"/>
              <a:t>[</a:t>
            </a:r>
            <a:r>
              <a:rPr lang="ko-KR" altLang="en-US" dirty="0"/>
              <a:t>저장</a:t>
            </a:r>
            <a:r>
              <a:rPr lang="en-US" altLang="ko-KR" dirty="0"/>
              <a:t>] 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5368" name="_x98638976" descr="EMB000008bc16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2857500"/>
            <a:ext cx="3779837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 smtClean="0"/>
              <a:t>오라클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10g </a:t>
            </a:r>
            <a:r>
              <a:rPr lang="ko-KR" altLang="en-US" sz="3600" dirty="0" smtClean="0"/>
              <a:t>다운받기</a:t>
            </a:r>
            <a:endParaRPr lang="ko-KR" altLang="en-US" dirty="0" smtClean="0"/>
          </a:p>
        </p:txBody>
      </p:sp>
      <p:sp>
        <p:nvSpPr>
          <p:cNvPr id="16387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638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221C8D-5A9B-4FE4-91D0-DEA8D6618CA9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7541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71463" indent="-271463">
              <a:defRPr/>
            </a:pPr>
            <a:r>
              <a:rPr lang="en-US" altLang="ko-KR" dirty="0"/>
              <a:t>5. </a:t>
            </a:r>
            <a:r>
              <a:rPr lang="ko-KR" altLang="en-US" dirty="0"/>
              <a:t>적당한 폴더를 지정하여 파일을 다운로드 받는다</a:t>
            </a:r>
            <a:r>
              <a:rPr lang="en-US" altLang="ko-KR" dirty="0"/>
              <a:t>. </a:t>
            </a:r>
            <a:r>
              <a:rPr lang="ko-KR" altLang="en-US" b="1" dirty="0" err="1">
                <a:solidFill>
                  <a:srgbClr val="FF0000"/>
                </a:solidFill>
              </a:rPr>
              <a:t>오라클을</a:t>
            </a:r>
            <a:r>
              <a:rPr lang="ko-KR" altLang="en-US" b="1" dirty="0">
                <a:solidFill>
                  <a:srgbClr val="FF0000"/>
                </a:solidFill>
              </a:rPr>
              <a:t> 설치할 때 폴더 이름이 한글로 되어 있으면 설치가 되지 않기 때문에 </a:t>
            </a:r>
            <a:r>
              <a:rPr lang="en-US" altLang="ko-KR" b="1" dirty="0" smtClean="0">
                <a:solidFill>
                  <a:srgbClr val="FF0000"/>
                </a:solidFill>
              </a:rPr>
              <a:t>C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루트에 다운 받았다</a:t>
            </a:r>
            <a:r>
              <a:rPr lang="en-US" altLang="ko-KR" dirty="0"/>
              <a:t>. </a:t>
            </a:r>
          </a:p>
          <a:p>
            <a:pPr marL="342900" indent="-342900"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6392" name="_x98641064" descr="EMB000008bc16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86063"/>
            <a:ext cx="4500563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다운받기</a:t>
            </a:r>
            <a:endParaRPr lang="ko-KR" altLang="en-US" smtClean="0"/>
          </a:p>
        </p:txBody>
      </p:sp>
      <p:sp>
        <p:nvSpPr>
          <p:cNvPr id="17411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741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64D66B-003F-4986-BFB8-1D36FA787821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7541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71463" indent="-271463">
              <a:defRPr/>
            </a:pPr>
            <a:r>
              <a:rPr lang="en-US" altLang="ko-KR" dirty="0"/>
              <a:t>6. </a:t>
            </a:r>
            <a:r>
              <a:rPr lang="ko-KR" altLang="en-US" dirty="0"/>
              <a:t>서버의 계정도 영문이어야 하므로 혹시 한글이면 </a:t>
            </a:r>
            <a:r>
              <a:rPr lang="en-US" altLang="ko-KR" dirty="0"/>
              <a:t>[</a:t>
            </a:r>
            <a:r>
              <a:rPr lang="ko-KR" altLang="en-US" dirty="0"/>
              <a:t>제어판</a:t>
            </a:r>
            <a:r>
              <a:rPr lang="en-US" altLang="ko-KR" dirty="0"/>
              <a:t>]-[</a:t>
            </a:r>
            <a:r>
              <a:rPr lang="ko-KR" altLang="en-US" dirty="0"/>
              <a:t>사용자 계정</a:t>
            </a:r>
            <a:r>
              <a:rPr lang="en-US" altLang="ko-KR" dirty="0"/>
              <a:t>]</a:t>
            </a:r>
            <a:r>
              <a:rPr lang="ko-KR" altLang="en-US" dirty="0"/>
              <a:t>에서 새로운 계정을 발급받은 후 그 계정으로 로그인한 후 설치해야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7416" name="_x31143392" descr="EMB000008bc16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2643188"/>
            <a:ext cx="4500562" cy="326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설치하기</a:t>
            </a:r>
            <a:endParaRPr lang="ko-KR" altLang="en-US" smtClean="0"/>
          </a:p>
        </p:txBody>
      </p:sp>
      <p:sp>
        <p:nvSpPr>
          <p:cNvPr id="18435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9A99C7-48B3-4075-9D54-6EF28EDA3522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7541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71463" indent="-271463">
              <a:defRPr/>
            </a:pPr>
            <a:r>
              <a:rPr lang="en-US" altLang="ko-KR" dirty="0"/>
              <a:t>1. </a:t>
            </a:r>
            <a:r>
              <a:rPr lang="ko-KR" altLang="en-US" dirty="0"/>
              <a:t>다운로드 받은 파일의 압축을 푼다</a:t>
            </a:r>
            <a:r>
              <a:rPr lang="en-US" altLang="ko-KR" dirty="0"/>
              <a:t>. </a:t>
            </a:r>
            <a:r>
              <a:rPr lang="ko-KR" altLang="en-US" dirty="0"/>
              <a:t>압축을 풀어 </a:t>
            </a:r>
            <a:r>
              <a:rPr lang="en-US" altLang="ko-KR" b="1" dirty="0">
                <a:solidFill>
                  <a:srgbClr val="FF0000"/>
                </a:solidFill>
              </a:rPr>
              <a:t>setup.exe </a:t>
            </a:r>
            <a:r>
              <a:rPr lang="ko-KR" altLang="en-US" b="1" dirty="0">
                <a:solidFill>
                  <a:srgbClr val="FF0000"/>
                </a:solidFill>
              </a:rPr>
              <a:t>파일을 실행</a:t>
            </a:r>
            <a:r>
              <a:rPr lang="ko-KR" altLang="en-US" dirty="0"/>
              <a:t>하면 </a:t>
            </a:r>
            <a:r>
              <a:rPr lang="ko-KR" altLang="en-US" dirty="0" err="1"/>
              <a:t>오라클</a:t>
            </a:r>
            <a:r>
              <a:rPr lang="ko-KR" altLang="en-US" dirty="0"/>
              <a:t> 설치가 시작된다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84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40" name="_x97952240" descr="EMB000008bc16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2643188"/>
            <a:ext cx="3997325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_x31168352" descr="EMB000008bc16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25" y="2643188"/>
            <a:ext cx="2303463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설치하기</a:t>
            </a:r>
            <a:endParaRPr lang="ko-KR" altLang="en-US" smtClean="0"/>
          </a:p>
        </p:txBody>
      </p:sp>
      <p:sp>
        <p:nvSpPr>
          <p:cNvPr id="19459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946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26F6A0-2B42-4EEF-9526-888F53AEFFC2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258532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71463" indent="-271463">
              <a:defRPr/>
            </a:pPr>
            <a:r>
              <a:rPr lang="en-US" altLang="ko-KR" dirty="0"/>
              <a:t>2. OUI</a:t>
            </a:r>
            <a:r>
              <a:rPr lang="ko-KR" altLang="en-US" dirty="0"/>
              <a:t>에 의해서 설치가 진행되며 설치 방식을 선택하라는 화면이 제공되면 기본 설치를 선택한다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전역 데이터베이스 이름은 </a:t>
            </a:r>
            <a:r>
              <a:rPr lang="en-US" altLang="ko-KR" b="1" dirty="0">
                <a:solidFill>
                  <a:srgbClr val="FF0000"/>
                </a:solidFill>
              </a:rPr>
              <a:t>"</a:t>
            </a:r>
            <a:r>
              <a:rPr lang="en-US" altLang="ko-KR" b="1" dirty="0" err="1">
                <a:solidFill>
                  <a:srgbClr val="FF0000"/>
                </a:solidFill>
              </a:rPr>
              <a:t>orcl</a:t>
            </a:r>
            <a:r>
              <a:rPr lang="en-US" altLang="ko-KR" b="1" dirty="0">
                <a:solidFill>
                  <a:srgbClr val="FF0000"/>
                </a:solidFill>
              </a:rPr>
              <a:t>"</a:t>
            </a:r>
            <a:r>
              <a:rPr lang="ko-KR" altLang="en-US" b="1" dirty="0">
                <a:solidFill>
                  <a:srgbClr val="FF0000"/>
                </a:solidFill>
              </a:rPr>
              <a:t>로 기본 설정</a:t>
            </a:r>
            <a:r>
              <a:rPr lang="ko-KR" altLang="en-US" dirty="0"/>
              <a:t>된 것을 사용할 것이고</a:t>
            </a:r>
            <a:r>
              <a:rPr lang="en-US" altLang="ko-KR" dirty="0"/>
              <a:t>, </a:t>
            </a:r>
            <a:r>
              <a:rPr lang="ko-KR" altLang="en-US" dirty="0"/>
              <a:t>데이터베이스 암호만 지정한다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이 암호는 </a:t>
            </a:r>
            <a:r>
              <a:rPr lang="en-US" altLang="ko-KR" b="1" dirty="0">
                <a:solidFill>
                  <a:srgbClr val="FF0000"/>
                </a:solidFill>
              </a:rPr>
              <a:t>SYS, SYSTEM, SYSMAN, DBSNMP </a:t>
            </a:r>
            <a:r>
              <a:rPr lang="ko-KR" altLang="en-US" b="1" dirty="0">
                <a:solidFill>
                  <a:srgbClr val="FF0000"/>
                </a:solidFill>
              </a:rPr>
              <a:t>계정에 대해서 사용되므로 반드시 기억해야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271463" indent="-271463">
              <a:defRPr/>
            </a:pPr>
            <a:r>
              <a:rPr lang="en-US" altLang="ko-KR" dirty="0" smtClean="0"/>
              <a:t>   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데이터베이스 암호</a:t>
            </a:r>
            <a:r>
              <a:rPr lang="en-US" altLang="ko-KR" b="1" dirty="0" smtClean="0">
                <a:solidFill>
                  <a:srgbClr val="FF0000"/>
                </a:solidFill>
              </a:rPr>
              <a:t>(oracle)</a:t>
            </a:r>
            <a:r>
              <a:rPr lang="ko-KR" altLang="en-US" b="1" dirty="0" smtClean="0">
                <a:solidFill>
                  <a:srgbClr val="FF0000"/>
                </a:solidFill>
              </a:rPr>
              <a:t>로 임의로 지정한다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  <a:p>
            <a:pPr marL="342900" indent="-342900"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464" name="_x87868808" descr="EMB000008bc16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501008"/>
            <a:ext cx="3786188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_x98630888" descr="EMB000008bc16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88" y="3571875"/>
            <a:ext cx="2825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설치하기</a:t>
            </a:r>
            <a:endParaRPr lang="ko-KR" altLang="en-US" smtClean="0"/>
          </a:p>
        </p:txBody>
      </p:sp>
      <p:sp>
        <p:nvSpPr>
          <p:cNvPr id="20483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048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87CAFF-6617-4C8B-A118-78FF0CA2BEA5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3. </a:t>
            </a:r>
            <a:r>
              <a:rPr lang="ko-KR" altLang="en-US" b="1" dirty="0">
                <a:solidFill>
                  <a:srgbClr val="FF0000"/>
                </a:solidFill>
              </a:rPr>
              <a:t>제품별 필요조건을 검사한다</a:t>
            </a:r>
            <a:r>
              <a:rPr lang="en-US" altLang="ko-KR" dirty="0"/>
              <a:t>. </a:t>
            </a:r>
            <a:r>
              <a:rPr lang="ko-KR" altLang="en-US" dirty="0"/>
              <a:t>성공 여부를 확인한 후 </a:t>
            </a:r>
            <a:r>
              <a:rPr lang="en-US" altLang="ko-KR" dirty="0"/>
              <a:t>[</a:t>
            </a:r>
            <a:r>
              <a:rPr lang="ko-KR" altLang="en-US" dirty="0"/>
              <a:t>다음</a:t>
            </a:r>
            <a:r>
              <a:rPr lang="en-US" altLang="ko-KR" dirty="0"/>
              <a:t>] </a:t>
            </a:r>
            <a:r>
              <a:rPr lang="ko-KR" altLang="en-US" dirty="0"/>
              <a:t>버튼을 클릭한다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en-US" altLang="ko-KR" dirty="0" smtClean="0"/>
              <a:t>   </a:t>
            </a:r>
            <a:r>
              <a:rPr lang="ko-KR" altLang="en-US" b="1" dirty="0" smtClean="0">
                <a:solidFill>
                  <a:srgbClr val="FF0000"/>
                </a:solidFill>
              </a:rPr>
              <a:t>네트워크 구성요구 사항을 확인하는 중 옆의 상태를 체크할 것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342900" indent="-342900"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4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489" name="_x98719352" descr="EMB000008bc163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4357688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 설치하기</a:t>
            </a:r>
            <a:endParaRPr lang="ko-KR" altLang="en-US" smtClean="0"/>
          </a:p>
        </p:txBody>
      </p:sp>
      <p:sp>
        <p:nvSpPr>
          <p:cNvPr id="21507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150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0AD1ED-102D-4EE2-B9C0-53B7604E486F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2001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4. </a:t>
            </a:r>
            <a:r>
              <a:rPr lang="ko-KR" altLang="en-US" dirty="0"/>
              <a:t>설치하고자 하는 </a:t>
            </a:r>
            <a:r>
              <a:rPr lang="ko-KR" altLang="en-US" dirty="0" err="1"/>
              <a:t>오라클</a:t>
            </a:r>
            <a:r>
              <a:rPr lang="ko-KR" altLang="en-US" dirty="0"/>
              <a:t> </a:t>
            </a:r>
            <a:r>
              <a:rPr lang="en-US" altLang="ko-KR" dirty="0"/>
              <a:t>10g</a:t>
            </a:r>
            <a:r>
              <a:rPr lang="ko-KR" altLang="en-US" dirty="0"/>
              <a:t>의 요약 화면이다</a:t>
            </a:r>
            <a:r>
              <a:rPr lang="en-US" altLang="ko-KR" dirty="0"/>
              <a:t>. </a:t>
            </a:r>
            <a:r>
              <a:rPr lang="ko-KR" altLang="en-US" dirty="0"/>
              <a:t>확인 후 </a:t>
            </a:r>
            <a:r>
              <a:rPr lang="en-US" altLang="ko-KR" dirty="0"/>
              <a:t>[</a:t>
            </a:r>
            <a:r>
              <a:rPr lang="ko-KR" altLang="en-US" dirty="0"/>
              <a:t>설치</a:t>
            </a:r>
            <a:r>
              <a:rPr lang="en-US" altLang="ko-KR" dirty="0"/>
              <a:t>] 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13" name="_x87868808" descr="EMB000008bc163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563" y="2428875"/>
            <a:ext cx="4413250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데이터베이스의 개요 </a:t>
            </a:r>
          </a:p>
          <a:p>
            <a:r>
              <a:rPr lang="en-US" altLang="ko-KR" b="1" dirty="0" smtClean="0"/>
              <a:t> DBMS</a:t>
            </a:r>
            <a:r>
              <a:rPr lang="ko-KR" altLang="en-US" b="1" dirty="0" smtClean="0"/>
              <a:t>의 정의 및 장점 </a:t>
            </a:r>
          </a:p>
          <a:p>
            <a:r>
              <a:rPr lang="en-US" altLang="ko-KR" b="1" dirty="0" smtClean="0"/>
              <a:t> RDBMS</a:t>
            </a:r>
            <a:r>
              <a:rPr lang="ko-KR" altLang="en-US" b="1" dirty="0" smtClean="0"/>
              <a:t>의 정의 </a:t>
            </a: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86A86-85E5-474B-AD3C-FB965F15028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01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67075" y="6248400"/>
            <a:ext cx="3233738" cy="457200"/>
          </a:xfrm>
          <a:noFill/>
        </p:spPr>
        <p:txBody>
          <a:bodyPr/>
          <a:lstStyle/>
          <a:p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 설치하기</a:t>
            </a:r>
            <a:endParaRPr lang="ko-KR" altLang="en-US" smtClean="0"/>
          </a:p>
        </p:txBody>
      </p:sp>
      <p:sp>
        <p:nvSpPr>
          <p:cNvPr id="22531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253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1B335A-27E8-4422-B53C-E693F33194C0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2001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5. </a:t>
            </a:r>
            <a:r>
              <a:rPr lang="ko-KR" altLang="en-US" dirty="0"/>
              <a:t>설치가 진행된다</a:t>
            </a:r>
            <a:r>
              <a:rPr lang="en-US" altLang="ko-KR" dirty="0"/>
              <a:t>. </a:t>
            </a:r>
            <a:r>
              <a:rPr lang="ko-KR" altLang="en-US" dirty="0" err="1"/>
              <a:t>오라클이</a:t>
            </a:r>
            <a:r>
              <a:rPr lang="ko-KR" altLang="en-US" dirty="0"/>
              <a:t> 설치되는 동안 진행 </a:t>
            </a:r>
            <a:r>
              <a:rPr lang="ko-KR" altLang="en-US" dirty="0" err="1"/>
              <a:t>상태바가</a:t>
            </a:r>
            <a:r>
              <a:rPr lang="ko-KR" altLang="en-US" dirty="0"/>
              <a:t> 나타난다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38" name="_x98641064" descr="EMB000008bc16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357438"/>
            <a:ext cx="4500562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 설치하기</a:t>
            </a:r>
            <a:endParaRPr lang="ko-KR" altLang="en-US" smtClean="0"/>
          </a:p>
        </p:txBody>
      </p:sp>
      <p:sp>
        <p:nvSpPr>
          <p:cNvPr id="23555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42F01B-351D-4230-81E7-A74C7F261D2F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4779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71463" indent="-271463">
              <a:defRPr/>
            </a:pPr>
            <a:r>
              <a:rPr lang="en-US" altLang="ko-KR" dirty="0"/>
              <a:t>6. Configuration Assistant </a:t>
            </a:r>
            <a:r>
              <a:rPr lang="ko-KR" altLang="en-US" dirty="0"/>
              <a:t>유틸리티는 </a:t>
            </a:r>
            <a:r>
              <a:rPr lang="ko-KR" altLang="en-US" dirty="0" err="1"/>
              <a:t>오라클에</a:t>
            </a:r>
            <a:r>
              <a:rPr lang="ko-KR" altLang="en-US" dirty="0"/>
              <a:t> 포함된 데이터베이스 관리 유틸리티들 중의 하나로서 데이터베이스를 생성하는데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3561" name="_x98632264" descr="EMB000008bc163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2598738"/>
            <a:ext cx="357187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_x98638368" descr="EMB000008bc163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0" y="2643188"/>
            <a:ext cx="3500438" cy="25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 설치하기</a:t>
            </a:r>
            <a:endParaRPr lang="ko-KR" altLang="en-US" smtClean="0"/>
          </a:p>
        </p:txBody>
      </p:sp>
      <p:sp>
        <p:nvSpPr>
          <p:cNvPr id="24579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458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E3CABC-DCD1-4000-A843-E02E870EEA46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4779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71463" indent="-271463">
              <a:defRPr/>
            </a:pPr>
            <a:r>
              <a:rPr lang="en-US" altLang="ko-KR" dirty="0"/>
              <a:t>7. </a:t>
            </a:r>
            <a:r>
              <a:rPr lang="ko-KR" altLang="en-US" dirty="0"/>
              <a:t>데이터베이스 생성이 완료되었다면 생성된 데이터베이스에 대한 정보를 간단히 사용자에게 출력시켜준다</a:t>
            </a:r>
            <a:r>
              <a:rPr lang="en-US" altLang="ko-KR" dirty="0"/>
              <a:t>. </a:t>
            </a: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암호 관리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b="1" dirty="0">
                <a:solidFill>
                  <a:srgbClr val="FF0000"/>
                </a:solidFill>
              </a:rPr>
              <a:t>버튼을 클릭한다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5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4586" name="_x97952240" descr="EMB000008bc163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643188"/>
            <a:ext cx="5072062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화살표 10"/>
          <p:cNvSpPr/>
          <p:nvPr/>
        </p:nvSpPr>
        <p:spPr>
          <a:xfrm>
            <a:off x="6156176" y="530120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2240" y="465313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반드시 암호관리를 클릭해서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Sys,System,Scott</a:t>
            </a:r>
            <a:r>
              <a:rPr lang="ko-KR" altLang="en-US" b="1" dirty="0" smtClean="0">
                <a:solidFill>
                  <a:srgbClr val="FF0000"/>
                </a:solidFill>
              </a:rPr>
              <a:t>계정을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락풀것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 설치하기</a:t>
            </a:r>
            <a:endParaRPr lang="ko-KR" altLang="en-US" smtClean="0"/>
          </a:p>
        </p:txBody>
      </p:sp>
      <p:sp>
        <p:nvSpPr>
          <p:cNvPr id="25603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560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5BCF0-BA59-4623-AE84-24BB2E0F8409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8. </a:t>
            </a:r>
            <a:r>
              <a:rPr lang="ko-KR" altLang="en-US" b="1" dirty="0">
                <a:solidFill>
                  <a:srgbClr val="FF0000"/>
                </a:solidFill>
              </a:rPr>
              <a:t>사용할 계정에 대해서 계정 잠금을 해제하고 기본 암호를 변경한다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FF0000"/>
                </a:solidFill>
              </a:rPr>
              <a:t>ex)sys-&gt;sys12345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FF0000"/>
                </a:solidFill>
              </a:rPr>
              <a:t>       system-&gt;system12345</a:t>
            </a:r>
          </a:p>
          <a:p>
            <a:pPr>
              <a:defRPr/>
            </a:pPr>
            <a:r>
              <a:rPr lang="en-US" altLang="ko-KR" b="1" dirty="0" smtClean="0">
                <a:solidFill>
                  <a:srgbClr val="FF0000"/>
                </a:solidFill>
              </a:rPr>
              <a:t>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scott</a:t>
            </a:r>
            <a:r>
              <a:rPr lang="en-US" altLang="ko-KR" b="1" dirty="0" smtClean="0">
                <a:solidFill>
                  <a:srgbClr val="FF0000"/>
                </a:solidFill>
              </a:rPr>
              <a:t>-&gt;tiger</a:t>
            </a:r>
            <a:r>
              <a:rPr lang="ko-KR" altLang="en-US" b="1" dirty="0" smtClean="0">
                <a:solidFill>
                  <a:srgbClr val="FF0000"/>
                </a:solidFill>
              </a:rPr>
              <a:t>로 지정한다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10" name="_x13552040" descr="EMB000008bc16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356992"/>
            <a:ext cx="3143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_x98630888" descr="EMB000008bc1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356992"/>
            <a:ext cx="38989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오라클 </a:t>
            </a:r>
            <a:r>
              <a:rPr lang="en-US" altLang="ko-KR" sz="3600" smtClean="0"/>
              <a:t>10g </a:t>
            </a:r>
            <a:r>
              <a:rPr lang="ko-KR" altLang="en-US" sz="3600" smtClean="0"/>
              <a:t> 설치하기</a:t>
            </a:r>
            <a:endParaRPr lang="ko-KR" altLang="en-US" smtClean="0"/>
          </a:p>
        </p:txBody>
      </p:sp>
      <p:sp>
        <p:nvSpPr>
          <p:cNvPr id="26627" name="바닥글 개체 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662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85BF6B-2846-480B-A428-132F755672BE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  <p:sp>
        <p:nvSpPr>
          <p:cNvPr id="6" name="직사각형 5"/>
          <p:cNvSpPr/>
          <p:nvPr/>
        </p:nvSpPr>
        <p:spPr>
          <a:xfrm>
            <a:off x="500063" y="1852613"/>
            <a:ext cx="8643937" cy="12001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9. </a:t>
            </a:r>
            <a:r>
              <a:rPr lang="ko-KR" altLang="en-US" dirty="0"/>
              <a:t>설치 종료 화면이 나타나면 </a:t>
            </a:r>
            <a:r>
              <a:rPr lang="en-US" altLang="ko-KR" dirty="0"/>
              <a:t>[</a:t>
            </a:r>
            <a:r>
              <a:rPr lang="ko-KR" altLang="en-US" dirty="0"/>
              <a:t>종료</a:t>
            </a:r>
            <a:r>
              <a:rPr lang="en-US" altLang="ko-KR" dirty="0"/>
              <a:t>] 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6635" name="_x98632808" descr="EMB000008bc16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357438"/>
            <a:ext cx="4594225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요약</a:t>
            </a:r>
            <a:endParaRPr lang="ko-KR" altLang="en-US" smtClean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3200" dirty="0" smtClean="0"/>
              <a:t>DBMS</a:t>
            </a:r>
            <a:r>
              <a:rPr lang="ko-KR" altLang="en-US" sz="3200" dirty="0" smtClean="0"/>
              <a:t>의 장점 </a:t>
            </a:r>
          </a:p>
          <a:p>
            <a:pPr lvl="1">
              <a:lnSpc>
                <a:spcPct val="90000"/>
              </a:lnSpc>
            </a:pPr>
            <a:r>
              <a:rPr lang="ko-KR" altLang="en-US" sz="2800" dirty="0" smtClean="0"/>
              <a:t>  데이터의 공유가 가능하다</a:t>
            </a:r>
            <a:r>
              <a:rPr lang="en-US" altLang="ko-KR" sz="28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데이터 </a:t>
            </a:r>
            <a:r>
              <a:rPr lang="ko-KR" altLang="en-US" sz="2800" dirty="0" err="1" smtClean="0"/>
              <a:t>중복성이</a:t>
            </a:r>
            <a:r>
              <a:rPr lang="ko-KR" altLang="en-US" sz="2800" dirty="0" smtClean="0"/>
              <a:t> 감소된다</a:t>
            </a:r>
            <a:r>
              <a:rPr lang="en-US" altLang="ko-KR" sz="28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데이터 불일치를 피할 수 있다</a:t>
            </a:r>
            <a:r>
              <a:rPr lang="en-US" altLang="ko-KR" sz="28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데이터의 </a:t>
            </a:r>
            <a:r>
              <a:rPr lang="ko-KR" altLang="en-US" sz="2800" dirty="0" err="1" smtClean="0"/>
              <a:t>무결성을</a:t>
            </a:r>
            <a:r>
              <a:rPr lang="ko-KR" altLang="en-US" sz="2800" dirty="0" smtClean="0"/>
              <a:t> 유지할 수 있다</a:t>
            </a:r>
            <a:r>
              <a:rPr lang="en-US" altLang="ko-KR" sz="28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데이터 보안을 유지할 수 있다</a:t>
            </a:r>
            <a:r>
              <a:rPr lang="en-US" altLang="ko-KR" sz="2800" dirty="0" smtClean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표준화가 가능하다</a:t>
            </a:r>
            <a:r>
              <a:rPr lang="en-US" altLang="ko-KR" sz="2800" dirty="0" smtClean="0"/>
              <a:t>. </a:t>
            </a:r>
          </a:p>
          <a:p>
            <a:endParaRPr lang="ko-KR" altLang="en-US" dirty="0" smtClean="0"/>
          </a:p>
        </p:txBody>
      </p:sp>
      <p:sp>
        <p:nvSpPr>
          <p:cNvPr id="2765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765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762357-FDB2-4FA9-96D2-97DA9D77575D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요약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smtClean="0"/>
              <a:t>RDBMS</a:t>
            </a:r>
            <a:r>
              <a:rPr lang="ko-KR" altLang="en-US" sz="3200" smtClean="0"/>
              <a:t>는 여러 종류의 </a:t>
            </a:r>
            <a:r>
              <a:rPr lang="en-US" altLang="ko-KR" sz="3200" smtClean="0"/>
              <a:t>DBMS </a:t>
            </a:r>
            <a:r>
              <a:rPr lang="ko-KR" altLang="en-US" sz="3200" smtClean="0"/>
              <a:t>중에서 관계형 데이터베이스를 기반으로 하는 시스템이다</a:t>
            </a:r>
            <a:r>
              <a:rPr lang="en-US" altLang="ko-KR" sz="3200" smtClean="0"/>
              <a:t>. </a:t>
            </a:r>
          </a:p>
          <a:p>
            <a:endParaRPr lang="ko-KR" altLang="en-US" smtClean="0"/>
          </a:p>
        </p:txBody>
      </p:sp>
      <p:sp>
        <p:nvSpPr>
          <p:cNvPr id="2867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867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ADE25D-B99F-4B9B-84D6-655756975C16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요약 </a:t>
            </a:r>
            <a:endParaRPr lang="ko-KR" altLang="en-US" smtClean="0"/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smtClean="0"/>
              <a:t>RDBMS</a:t>
            </a:r>
            <a:r>
              <a:rPr lang="ko-KR" altLang="en-US" sz="2800" smtClean="0"/>
              <a:t>의 구성 </a:t>
            </a:r>
          </a:p>
          <a:p>
            <a:pPr>
              <a:lnSpc>
                <a:spcPct val="90000"/>
              </a:lnSpc>
            </a:pPr>
            <a:r>
              <a:rPr lang="ko-KR" altLang="en-US" sz="2800" smtClean="0"/>
              <a:t> 기본적인 데이터 저장단위는 테이블이다</a:t>
            </a:r>
            <a:r>
              <a:rPr lang="en-US" altLang="ko-KR" sz="280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sz="2800" smtClean="0"/>
              <a:t> </a:t>
            </a:r>
            <a:r>
              <a:rPr lang="ko-KR" altLang="en-US" sz="2800" smtClean="0"/>
              <a:t>로우는 하나의 레코드이다</a:t>
            </a:r>
            <a:r>
              <a:rPr lang="en-US" altLang="ko-KR" sz="280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sz="2800" smtClean="0"/>
              <a:t> </a:t>
            </a:r>
            <a:r>
              <a:rPr lang="ko-KR" altLang="en-US" sz="2800" smtClean="0"/>
              <a:t>칼럼은 속성을 나타낸다</a:t>
            </a:r>
            <a:r>
              <a:rPr lang="en-US" altLang="ko-KR" sz="2800" smtClean="0"/>
              <a:t>. </a:t>
            </a:r>
          </a:p>
          <a:p>
            <a:endParaRPr lang="ko-KR" altLang="en-US" smtClean="0"/>
          </a:p>
        </p:txBody>
      </p:sp>
      <p:sp>
        <p:nvSpPr>
          <p:cNvPr id="2970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2970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7B7677-0DA5-4836-80BC-7573869A1396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연습문제 </a:t>
            </a:r>
            <a:endParaRPr lang="ko-KR" altLang="en-US" smtClean="0"/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괄호 안에 알맞은 단어를 기술하시오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데이터베이스에서는 기본 데이터를 저장하기 위한 구조로 </a:t>
            </a:r>
            <a:r>
              <a:rPr lang="en-US" altLang="ko-KR" dirty="0" smtClean="0"/>
              <a:t>(         )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테이블은 표처럼 볼 수 있도록  </a:t>
            </a:r>
            <a:r>
              <a:rPr lang="en-US" altLang="ko-KR" dirty="0" smtClean="0"/>
              <a:t>(         )</a:t>
            </a:r>
            <a:r>
              <a:rPr lang="ko-KR" altLang="en-US" dirty="0" smtClean="0"/>
              <a:t>와  </a:t>
            </a:r>
            <a:r>
              <a:rPr lang="en-US" altLang="ko-KR" dirty="0" smtClean="0"/>
              <a:t>(         )</a:t>
            </a:r>
            <a:r>
              <a:rPr lang="ko-KR" altLang="en-US" dirty="0" smtClean="0"/>
              <a:t>으로 구성한다</a:t>
            </a:r>
            <a:r>
              <a:rPr lang="en-US" altLang="ko-KR" dirty="0" smtClean="0"/>
              <a:t>. </a:t>
            </a:r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의 장점을 나열하라</a:t>
            </a:r>
            <a:r>
              <a:rPr lang="en-US" altLang="ko-KR" dirty="0" smtClean="0"/>
              <a:t>. </a:t>
            </a:r>
          </a:p>
          <a:p>
            <a:endParaRPr lang="ko-KR" altLang="en-US" dirty="0" smtClean="0"/>
          </a:p>
        </p:txBody>
      </p:sp>
      <p:sp>
        <p:nvSpPr>
          <p:cNvPr id="3072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3072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7BBE27-5DFA-48D4-92B4-508C81C6BED3}" type="slidenum">
              <a:rPr lang="en-US" altLang="ko-KR" smtClean="0"/>
              <a:pPr/>
              <a:t>28</a:t>
            </a:fld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 smtClean="0"/>
              <a:t>데이터베이스의 개요</a:t>
            </a:r>
            <a:endParaRPr lang="ko-KR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3200" dirty="0" smtClean="0"/>
              <a:t>데이터베이스는 유용한 데이터의 </a:t>
            </a:r>
            <a:r>
              <a:rPr lang="ko-KR" altLang="en-US" sz="3200" dirty="0" smtClean="0"/>
              <a:t>집합</a:t>
            </a:r>
            <a:endParaRPr lang="en-US" altLang="ko-KR" sz="3200" dirty="0" smtClean="0"/>
          </a:p>
          <a:p>
            <a:pPr eaLnBrk="1" hangingPunct="1"/>
            <a:endParaRPr lang="ko-KR" altLang="en-US" sz="3200" dirty="0" smtClean="0"/>
          </a:p>
          <a:p>
            <a:pPr lvl="1"/>
            <a:r>
              <a:rPr lang="ko-KR" altLang="en-US" sz="2800" dirty="0" smtClean="0"/>
              <a:t>검색에 용이하게 데이터를 저장하고</a:t>
            </a:r>
            <a:endParaRPr lang="en-US" altLang="ko-KR" sz="2800" dirty="0" smtClean="0"/>
          </a:p>
          <a:p>
            <a:pPr lvl="1"/>
            <a:r>
              <a:rPr lang="ko-KR" altLang="en-US" sz="2800" dirty="0" smtClean="0"/>
              <a:t>수정</a:t>
            </a:r>
          </a:p>
          <a:p>
            <a:pPr lvl="1"/>
            <a:r>
              <a:rPr lang="ko-KR" altLang="en-US" sz="2800" dirty="0" smtClean="0"/>
              <a:t>삭제가 용이해야 한다</a:t>
            </a:r>
            <a:r>
              <a:rPr lang="en-US" altLang="ko-KR" sz="2800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C2FD8-3CB8-4FE8-824B-476827507CF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67075" y="6248400"/>
            <a:ext cx="3233738" cy="457200"/>
          </a:xfrm>
        </p:spPr>
        <p:txBody>
          <a:bodyPr/>
          <a:lstStyle/>
          <a:p>
            <a:pPr>
              <a:defRPr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/>
              <a:t>파일시스템</a:t>
            </a:r>
            <a:endParaRPr lang="ko-KR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ko-KR" altLang="en-US" dirty="0" smtClean="0"/>
              <a:t>데이터를 가공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처리하여 유용한 정보를 </a:t>
            </a:r>
            <a:r>
              <a:rPr lang="ko-KR" altLang="en-US" dirty="0" err="1" smtClean="0"/>
              <a:t>얻</a:t>
            </a:r>
            <a:endParaRPr lang="en-US" altLang="ko-KR" dirty="0" smtClean="0"/>
          </a:p>
          <a:p>
            <a:pPr eaLnBrk="1" hangingPunct="1">
              <a:buFont typeface="Wingdings" pitchFamily="2" charset="2"/>
              <a:buNone/>
            </a:pPr>
            <a:r>
              <a:rPr lang="ko-KR" altLang="en-US" dirty="0" smtClean="0"/>
              <a:t>기 위한 기본적인  데이터 저장 도구로 초기</a:t>
            </a:r>
            <a:endParaRPr lang="en-US" altLang="ko-KR" dirty="0" smtClean="0"/>
          </a:p>
          <a:p>
            <a:pPr eaLnBrk="1" hangingPunct="1">
              <a:buFont typeface="Wingdings" pitchFamily="2" charset="2"/>
              <a:buNone/>
            </a:pPr>
            <a:r>
              <a:rPr lang="ko-KR" altLang="en-US" dirty="0" smtClean="0"/>
              <a:t>에 사용된 것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A1B63-D24F-4FC5-9F5A-26E9A1C5B22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67075" y="6248400"/>
            <a:ext cx="3233738" cy="457200"/>
          </a:xfrm>
        </p:spPr>
        <p:txBody>
          <a:bodyPr/>
          <a:lstStyle/>
          <a:p>
            <a:pPr>
              <a:defRPr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77072"/>
            <a:ext cx="6003007" cy="179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 rot="16200000">
            <a:off x="3707904" y="3645024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11960" y="306896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폴더</a:t>
            </a:r>
            <a:r>
              <a:rPr lang="en-US" altLang="ko-KR" b="1" dirty="0" smtClean="0">
                <a:solidFill>
                  <a:srgbClr val="FF0000"/>
                </a:solidFill>
              </a:rPr>
              <a:t>-&gt;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데이터베이스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파일</a:t>
            </a:r>
            <a:r>
              <a:rPr lang="en-US" altLang="ko-KR" b="1" dirty="0" smtClean="0">
                <a:solidFill>
                  <a:srgbClr val="FF0000"/>
                </a:solidFill>
              </a:rPr>
              <a:t>-&gt;</a:t>
            </a:r>
            <a:r>
              <a:rPr lang="ko-KR" altLang="en-US" b="1" dirty="0" smtClean="0">
                <a:solidFill>
                  <a:srgbClr val="FF0000"/>
                </a:solidFill>
              </a:rPr>
              <a:t>테이블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</a:rPr>
              <a:t>파일 시스템의 문제점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4000" b="1" dirty="0" smtClean="0">
                <a:solidFill>
                  <a:srgbClr val="FF0000"/>
                </a:solidFill>
              </a:rPr>
              <a:t>단독으로 사용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)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714375" y="1719263"/>
            <a:ext cx="7972425" cy="4411662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1800"/>
              </a:spcBef>
              <a:buFontTx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일반유저의 </a:t>
            </a:r>
            <a:r>
              <a:rPr lang="ko-KR" altLang="en-US" dirty="0" smtClean="0">
                <a:solidFill>
                  <a:srgbClr val="FF0000"/>
                </a:solidFill>
              </a:rPr>
              <a:t>접근을 허용하지 않는다</a:t>
            </a:r>
            <a:r>
              <a:rPr lang="en-US" altLang="ko-KR" dirty="0" smtClean="0"/>
              <a:t>. </a:t>
            </a:r>
          </a:p>
          <a:p>
            <a:pPr lvl="1">
              <a:spcBef>
                <a:spcPts val="1800"/>
              </a:spcBef>
              <a:buFontTx/>
              <a:buChar char="•"/>
            </a:pPr>
            <a:r>
              <a:rPr lang="ko-KR" altLang="en-US" dirty="0" smtClean="0"/>
              <a:t>응용 프로그래머가 파일의 물리적 데이터 구조에 대해 잘 알고 있어야 한다</a:t>
            </a:r>
            <a:r>
              <a:rPr lang="en-US" altLang="ko-KR" dirty="0" smtClean="0"/>
              <a:t>. </a:t>
            </a:r>
          </a:p>
          <a:p>
            <a:pPr lvl="1">
              <a:spcBef>
                <a:spcPts val="1800"/>
              </a:spcBef>
              <a:buFontTx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데이터의 공유가 어려우며 </a:t>
            </a:r>
            <a:r>
              <a:rPr lang="ko-KR" altLang="en-US" dirty="0" smtClean="0"/>
              <a:t>하나의 파일은 하나의 응용만을 위해 사용된다</a:t>
            </a:r>
            <a:r>
              <a:rPr lang="en-US" altLang="ko-KR" dirty="0" smtClean="0"/>
              <a:t>. </a:t>
            </a:r>
          </a:p>
          <a:p>
            <a:pPr lvl="1">
              <a:spcBef>
                <a:spcPts val="1800"/>
              </a:spcBef>
              <a:buFontTx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다중 사용자 환경을 지원하지 못한다</a:t>
            </a:r>
            <a:r>
              <a:rPr lang="en-US" altLang="ko-KR" dirty="0" smtClean="0"/>
              <a:t>. </a:t>
            </a:r>
          </a:p>
          <a:p>
            <a:pPr lvl="1">
              <a:spcBef>
                <a:spcPts val="1800"/>
              </a:spcBef>
              <a:buFontTx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사용자 접근을 제한하는 보안 체제가 취약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 </a:t>
            </a:r>
          </a:p>
          <a:p>
            <a:pPr>
              <a:spcBef>
                <a:spcPts val="1800"/>
              </a:spcBef>
            </a:pPr>
            <a:endParaRPr lang="ko-KR" altLang="en-US" dirty="0" smtClean="0"/>
          </a:p>
        </p:txBody>
      </p:sp>
      <p:sp>
        <p:nvSpPr>
          <p:cNvPr id="717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717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00EE26-3DCA-4019-B0B7-D7FCED9AF3D2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 smtClean="0"/>
              <a:t>데이터베이스 관리 시스템</a:t>
            </a:r>
            <a:r>
              <a:rPr lang="en-US" altLang="ko-KR" sz="3600" dirty="0" smtClean="0"/>
              <a:t>(DBMS)</a:t>
            </a:r>
            <a:br>
              <a:rPr lang="en-US" altLang="ko-KR" sz="3600" dirty="0" smtClean="0"/>
            </a:br>
            <a:r>
              <a:rPr lang="en-US" altLang="ko-KR" sz="3600" dirty="0" smtClean="0"/>
              <a:t>=&gt;</a:t>
            </a:r>
            <a:r>
              <a:rPr lang="en-US" altLang="ko-KR" sz="3600" b="1" dirty="0" err="1" smtClean="0">
                <a:solidFill>
                  <a:srgbClr val="FF0000"/>
                </a:solidFill>
              </a:rPr>
              <a:t>D</a:t>
            </a:r>
            <a:r>
              <a:rPr lang="en-US" altLang="ko-KR" sz="3600" dirty="0" err="1" smtClean="0"/>
              <a:t>ata</a:t>
            </a:r>
            <a:r>
              <a:rPr lang="en-US" altLang="ko-KR" sz="3600" b="1" dirty="0" err="1" smtClean="0">
                <a:solidFill>
                  <a:srgbClr val="FF0000"/>
                </a:solidFill>
              </a:rPr>
              <a:t>B</a:t>
            </a:r>
            <a:r>
              <a:rPr lang="en-US" altLang="ko-KR" sz="3600" dirty="0" err="1" smtClean="0"/>
              <a:t>ase</a:t>
            </a:r>
            <a:r>
              <a:rPr lang="en-US" altLang="ko-KR" sz="3600" dirty="0" smtClean="0"/>
              <a:t>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M</a:t>
            </a:r>
            <a:r>
              <a:rPr lang="en-US" altLang="ko-KR" sz="3600" dirty="0" smtClean="0"/>
              <a:t>anagement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S</a:t>
            </a:r>
            <a:r>
              <a:rPr lang="en-US" altLang="ko-KR" sz="3600" dirty="0" smtClean="0"/>
              <a:t>ystem</a:t>
            </a:r>
            <a:endParaRPr lang="ko-KR" altLang="en-US" sz="3600" dirty="0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기업이 지속적으로 유지 관리</a:t>
            </a:r>
            <a:r>
              <a:rPr lang="ko-KR" altLang="en-US" dirty="0" smtClean="0"/>
              <a:t>해야 하는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방대한 양의 데이터를 편리하게 저장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효율적으로 관리하고 검색할 수 있는 환경을 제공해주는 </a:t>
            </a:r>
            <a:r>
              <a:rPr lang="ko-KR" altLang="en-US" b="1" dirty="0" smtClean="0">
                <a:solidFill>
                  <a:srgbClr val="FF0000"/>
                </a:solidFill>
              </a:rPr>
              <a:t>시스템 소프트웨어</a:t>
            </a:r>
          </a:p>
          <a:p>
            <a:endParaRPr lang="ko-KR" altLang="en-US" dirty="0" smtClean="0"/>
          </a:p>
          <a:p>
            <a:pPr>
              <a:buFont typeface="Wingdings" pitchFamily="2" charset="2"/>
              <a:buNone/>
            </a:pPr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819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819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DFF25F-CE66-4573-82C4-AB8D7AB39259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DBMS</a:t>
            </a:r>
            <a:endParaRPr lang="ko-KR" altLang="en-US" dirty="0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1187624" y="1268760"/>
            <a:ext cx="7499350" cy="1368152"/>
          </a:xfrm>
        </p:spPr>
        <p:txBody>
          <a:bodyPr/>
          <a:lstStyle/>
          <a:p>
            <a:r>
              <a:rPr lang="ko-KR" altLang="en-US" sz="2400" dirty="0" smtClean="0"/>
              <a:t>응용 프로그램과 데이터베이스의 중재자로서 모든 응용 프로그램들이 데이터베이스를 공용할 수 있게끔 관리해 주는 소프트웨어 시스템</a:t>
            </a:r>
            <a:endParaRPr lang="en-US" altLang="ko-KR" sz="2400" dirty="0" smtClean="0"/>
          </a:p>
          <a:p>
            <a:endParaRPr lang="ko-KR" altLang="en-US" dirty="0" smtClean="0"/>
          </a:p>
        </p:txBody>
      </p:sp>
      <p:sp>
        <p:nvSpPr>
          <p:cNvPr id="922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922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0C0FBC-0503-4403-B69E-4E450498D3A5}" type="slidenum">
              <a:rPr lang="en-US" altLang="ko-KR" smtClean="0"/>
              <a:pPr/>
              <a:t>7</a:t>
            </a:fld>
            <a:endParaRPr lang="en-US" altLang="ko-KR" dirty="0" smtClean="0"/>
          </a:p>
        </p:txBody>
      </p:sp>
      <p:pic>
        <p:nvPicPr>
          <p:cNvPr id="9222" name="Picture 21" descr="1-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3365500"/>
            <a:ext cx="6715125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2852936"/>
            <a:ext cx="262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자바프로그램</a:t>
            </a:r>
            <a:r>
              <a:rPr lang="en-US" altLang="ko-KR" b="1" dirty="0" smtClean="0">
                <a:solidFill>
                  <a:srgbClr val="FF0000"/>
                </a:solidFill>
              </a:rPr>
              <a:t>(Web)(AWT </a:t>
            </a:r>
            <a:r>
              <a:rPr lang="en-US" altLang="ko-KR" b="1" dirty="0" smtClean="0">
                <a:solidFill>
                  <a:srgbClr val="FF0000"/>
                </a:solidFill>
              </a:rPr>
              <a:t>&amp; Swing)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32129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MySQL</a:t>
            </a:r>
            <a:r>
              <a:rPr lang="en-US" altLang="ko-KR" b="1" dirty="0" smtClean="0">
                <a:solidFill>
                  <a:srgbClr val="FF0000"/>
                </a:solidFill>
              </a:rPr>
              <a:t> or Oracle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8264" y="2852936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데이터는 물리적인 파일로 저장됨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864" y="32129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JDBC</a:t>
            </a:r>
            <a:r>
              <a:rPr lang="ko-KR" altLang="en-US" b="1" dirty="0" smtClean="0">
                <a:solidFill>
                  <a:srgbClr val="002060"/>
                </a:solidFill>
              </a:rPr>
              <a:t>기술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DBMS</a:t>
            </a:r>
            <a:r>
              <a:rPr lang="ko-KR" altLang="en-US" sz="4000" dirty="0" smtClean="0"/>
              <a:t>의 장점 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데이터 </a:t>
            </a:r>
            <a:r>
              <a:rPr lang="ko-KR" altLang="en-US" sz="4000" dirty="0" err="1" smtClean="0"/>
              <a:t>저장시</a:t>
            </a:r>
            <a:r>
              <a:rPr lang="en-US" altLang="ko-KR" sz="4000" dirty="0" smtClean="0"/>
              <a:t>)</a:t>
            </a:r>
            <a:endParaRPr lang="ko-KR" altLang="en-US" dirty="0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ko-KR" altLang="en-US" dirty="0" smtClean="0"/>
              <a:t>데이터의 </a:t>
            </a:r>
            <a:r>
              <a:rPr lang="ko-KR" altLang="en-US" b="1" dirty="0" smtClean="0">
                <a:solidFill>
                  <a:srgbClr val="FF0000"/>
                </a:solidFill>
              </a:rPr>
              <a:t>공유가 가능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 (</a:t>
            </a:r>
            <a:r>
              <a:rPr lang="ko-KR" altLang="en-US" b="1" dirty="0" smtClean="0">
                <a:solidFill>
                  <a:srgbClr val="FF0000"/>
                </a:solidFill>
              </a:rPr>
              <a:t>공유폴더처럼</a:t>
            </a:r>
            <a:r>
              <a:rPr lang="en-US" altLang="ko-KR" dirty="0" smtClean="0"/>
              <a:t>)</a:t>
            </a:r>
          </a:p>
          <a:p>
            <a:pPr>
              <a:buFontTx/>
              <a:buChar char="•"/>
            </a:pPr>
            <a:r>
              <a:rPr lang="ko-KR" altLang="en-US" dirty="0" smtClean="0"/>
              <a:t>데이터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중복성이</a:t>
            </a:r>
            <a:r>
              <a:rPr lang="ko-KR" altLang="en-US" b="1" dirty="0" smtClean="0">
                <a:solidFill>
                  <a:srgbClr val="FF0000"/>
                </a:solidFill>
              </a:rPr>
              <a:t> 감소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.(</a:t>
            </a:r>
            <a:r>
              <a:rPr lang="ko-KR" altLang="en-US" b="1" dirty="0" smtClean="0">
                <a:solidFill>
                  <a:srgbClr val="FF0000"/>
                </a:solidFill>
              </a:rPr>
              <a:t>중복파일배제</a:t>
            </a:r>
            <a:r>
              <a:rPr lang="en-US" altLang="ko-KR" dirty="0" smtClean="0"/>
              <a:t>) </a:t>
            </a:r>
          </a:p>
          <a:p>
            <a:pPr>
              <a:buFontTx/>
              <a:buChar char="•"/>
            </a:pPr>
            <a:r>
              <a:rPr lang="ko-KR" altLang="en-US" dirty="0" smtClean="0"/>
              <a:t>데이터 불일치를 피할 수 있다</a:t>
            </a:r>
            <a:r>
              <a:rPr lang="en-US" altLang="ko-KR" dirty="0" smtClean="0"/>
              <a:t>. </a:t>
            </a:r>
          </a:p>
          <a:p>
            <a:pPr>
              <a:buFontTx/>
              <a:buChar char="•"/>
            </a:pPr>
            <a:r>
              <a:rPr lang="ko-KR" altLang="en-US" dirty="0" smtClean="0"/>
              <a:t>데이터의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무결성을</a:t>
            </a:r>
            <a:r>
              <a:rPr lang="ko-KR" altLang="en-US" b="1" dirty="0" smtClean="0">
                <a:solidFill>
                  <a:srgbClr val="FF0000"/>
                </a:solidFill>
              </a:rPr>
              <a:t> 유지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 </a:t>
            </a:r>
          </a:p>
          <a:p>
            <a:pPr>
              <a:buFontTx/>
              <a:buChar char="•"/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올바른 값만 입력이 가능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캡슐화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lang="ko-KR" altLang="en-US" dirty="0" smtClean="0"/>
              <a:t>데이터 </a:t>
            </a:r>
            <a:r>
              <a:rPr lang="ko-KR" altLang="en-US" b="1" dirty="0" smtClean="0">
                <a:solidFill>
                  <a:srgbClr val="FF0000"/>
                </a:solidFill>
              </a:rPr>
              <a:t>보안을 유지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 </a:t>
            </a:r>
          </a:p>
          <a:p>
            <a:pPr>
              <a:buFontTx/>
              <a:buChar char="•"/>
            </a:pPr>
            <a:r>
              <a:rPr lang="ko-KR" altLang="en-US" dirty="0" smtClean="0"/>
              <a:t>표준화가 가능하다</a:t>
            </a:r>
            <a:r>
              <a:rPr lang="en-US" altLang="ko-KR" dirty="0" smtClean="0"/>
              <a:t>. (</a:t>
            </a:r>
            <a:r>
              <a:rPr lang="ko-KR" altLang="en-US" b="1" dirty="0" smtClean="0">
                <a:solidFill>
                  <a:srgbClr val="FF0000"/>
                </a:solidFill>
              </a:rPr>
              <a:t>정해진 방식으로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만듬</a:t>
            </a:r>
            <a:r>
              <a:rPr lang="en-US" altLang="ko-KR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                            =&gt;</a:t>
            </a:r>
            <a:r>
              <a:rPr lang="en-US" altLang="ko-KR" b="1" dirty="0" smtClean="0">
                <a:solidFill>
                  <a:srgbClr val="FF0000"/>
                </a:solidFill>
              </a:rPr>
              <a:t>table</a:t>
            </a:r>
            <a:r>
              <a:rPr lang="ko-KR" altLang="en-US" b="1" dirty="0" smtClean="0">
                <a:solidFill>
                  <a:srgbClr val="FF0000"/>
                </a:solidFill>
              </a:rPr>
              <a:t>형태로 저장</a:t>
            </a:r>
          </a:p>
        </p:txBody>
      </p:sp>
      <p:sp>
        <p:nvSpPr>
          <p:cNvPr id="1024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024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9A7175-1ED2-450A-9580-019D7E917DB3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 smtClean="0"/>
              <a:t>관계형</a:t>
            </a:r>
            <a:r>
              <a:rPr lang="en-US" altLang="ko-KR" sz="4000" dirty="0" smtClean="0"/>
              <a:t>(</a:t>
            </a:r>
            <a:r>
              <a:rPr lang="ko-KR" altLang="en-US" sz="4000" b="1" dirty="0" smtClean="0">
                <a:solidFill>
                  <a:srgbClr val="FF0000"/>
                </a:solidFill>
              </a:rPr>
              <a:t>서로 연결된</a:t>
            </a:r>
            <a:r>
              <a:rPr lang="en-US" altLang="ko-KR" sz="4000" dirty="0" smtClean="0"/>
              <a:t>)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DBMS </a:t>
            </a:r>
            <a:endParaRPr lang="ko-KR" altLang="en-US" dirty="0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Relational  Data Base Management  System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RDBMS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2">
              <a:lnSpc>
                <a:spcPct val="90000"/>
              </a:lnSpc>
            </a:pPr>
            <a:r>
              <a:rPr lang="ko-KR" altLang="en-US" sz="2500" dirty="0" smtClean="0"/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기본적인 데이터 저장 단위는 테이블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2400" dirty="0" err="1" smtClean="0"/>
              <a:t>로우</a:t>
            </a:r>
            <a:r>
              <a:rPr lang="en-US" altLang="ko-KR" sz="2400" dirty="0" smtClean="0"/>
              <a:t>(ROW)</a:t>
            </a:r>
            <a:r>
              <a:rPr lang="ko-KR" altLang="en-US" sz="2400" dirty="0" smtClean="0"/>
              <a:t>와 칼럼</a:t>
            </a:r>
            <a:r>
              <a:rPr lang="en-US" altLang="ko-KR" sz="2400" dirty="0" smtClean="0"/>
              <a:t>(COLUMN)</a:t>
            </a:r>
            <a:r>
              <a:rPr lang="ko-KR" altLang="en-US" sz="2400" dirty="0" smtClean="0"/>
              <a:t>으로 구성</a:t>
            </a:r>
            <a:r>
              <a:rPr lang="en-US" altLang="ko-KR" sz="2400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ko-KR" altLang="en-US" sz="2400" b="1" dirty="0" err="1" smtClean="0">
                <a:solidFill>
                  <a:srgbClr val="FF0000"/>
                </a:solidFill>
              </a:rPr>
              <a:t>로우는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하나의 레코드이다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(</a:t>
            </a:r>
            <a:r>
              <a:rPr lang="ko-KR" altLang="en-US" b="1" dirty="0" smtClean="0">
                <a:solidFill>
                  <a:srgbClr val="FF0000"/>
                </a:solidFill>
              </a:rPr>
              <a:t>테이블의 가로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ko-KR" altLang="en-US" sz="2400" b="1" dirty="0" smtClean="0">
                <a:solidFill>
                  <a:srgbClr val="FF0000"/>
                </a:solidFill>
              </a:rPr>
              <a:t>칼럼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필드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속성을 나타낸다</a:t>
            </a:r>
            <a:r>
              <a:rPr lang="en-US" altLang="ko-KR" sz="2500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1126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/>
          </a:p>
        </p:txBody>
      </p:sp>
      <p:sp>
        <p:nvSpPr>
          <p:cNvPr id="1126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0AB322-9CDD-49C8-920A-3C3776C9FBC3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805</Words>
  <Application>Microsoft Office PowerPoint</Application>
  <PresentationFormat>화면 슬라이드 쇼(4:3)</PresentationFormat>
  <Paragraphs>165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1장 오라클의 첫걸음</vt:lpstr>
      <vt:lpstr>목차</vt:lpstr>
      <vt:lpstr>데이터베이스의 개요</vt:lpstr>
      <vt:lpstr>파일시스템</vt:lpstr>
      <vt:lpstr>파일 시스템의 문제점(단독으로 사용)</vt:lpstr>
      <vt:lpstr>데이터베이스 관리 시스템(DBMS) =&gt;DataBase Management System</vt:lpstr>
      <vt:lpstr>DBMS</vt:lpstr>
      <vt:lpstr>DBMS의 장점 (데이터 저장시)</vt:lpstr>
      <vt:lpstr>관계형(서로 연결된) DBMS </vt:lpstr>
      <vt:lpstr>관계형 DBMS </vt:lpstr>
      <vt:lpstr>오라클 10g 다운받기-&gt;11g</vt:lpstr>
      <vt:lpstr>오라클 10g 다운받기</vt:lpstr>
      <vt:lpstr>오라클 10g 다운받기</vt:lpstr>
      <vt:lpstr>오라클 10g 다운받기</vt:lpstr>
      <vt:lpstr>오라클 10g 다운받기</vt:lpstr>
      <vt:lpstr>오라클 10g 설치하기</vt:lpstr>
      <vt:lpstr>오라클 10g 설치하기</vt:lpstr>
      <vt:lpstr>오라클 10g 설치하기</vt:lpstr>
      <vt:lpstr>오라클 10g  설치하기</vt:lpstr>
      <vt:lpstr>오라클 10g  설치하기</vt:lpstr>
      <vt:lpstr>오라클 10g  설치하기</vt:lpstr>
      <vt:lpstr>오라클 10g  설치하기</vt:lpstr>
      <vt:lpstr>오라클 10g  설치하기</vt:lpstr>
      <vt:lpstr>오라클 10g  설치하기</vt:lpstr>
      <vt:lpstr>요약</vt:lpstr>
      <vt:lpstr>요약</vt:lpstr>
      <vt:lpstr>요약 </vt:lpstr>
      <vt:lpstr>연습문제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오라클의 첫걸음</dc:title>
  <dc:creator>USER</dc:creator>
  <cp:lastModifiedBy>WinXP</cp:lastModifiedBy>
  <cp:revision>13</cp:revision>
  <dcterms:created xsi:type="dcterms:W3CDTF">2012-04-30T09:43:44Z</dcterms:created>
  <dcterms:modified xsi:type="dcterms:W3CDTF">2012-12-18T02:04:20Z</dcterms:modified>
</cp:coreProperties>
</file>