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C993-2032-4627-B5E8-A7A909AF3871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0" y="404813"/>
            <a:ext cx="7332663" cy="2133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10</a:t>
            </a:r>
            <a:r>
              <a:rPr lang="ko-KR" altLang="en-US" sz="4800" b="1" dirty="0" smtClean="0"/>
              <a:t>장</a:t>
            </a:r>
            <a:r>
              <a:rPr lang="en-US" altLang="ko-KR" sz="4800" b="1" dirty="0" smtClean="0"/>
              <a:t>. </a:t>
            </a:r>
            <a:r>
              <a:rPr lang="ko-KR" altLang="en-US" sz="4800" b="1" dirty="0" err="1" smtClean="0"/>
              <a:t>무결성</a:t>
            </a:r>
            <a:r>
              <a:rPr lang="ko-KR" altLang="en-US" sz="4800" b="1" dirty="0" smtClean="0"/>
              <a:t> 제약 조건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24" y="2857496"/>
            <a:ext cx="7286625" cy="3214687"/>
          </a:xfrm>
        </p:spPr>
        <p:txBody>
          <a:bodyPr>
            <a:normAutofit lnSpcReduction="10000"/>
          </a:bodyPr>
          <a:lstStyle/>
          <a:p>
            <a:pPr marL="182563" indent="-182563"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200" dirty="0" smtClean="0">
                <a:solidFill>
                  <a:schemeClr val="tx1"/>
                </a:solidFill>
              </a:rPr>
              <a:t> 잘못된 데이터가 입력되지 않도록 </a:t>
            </a:r>
            <a:r>
              <a:rPr lang="ko-KR" altLang="en-US" sz="22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2200" dirty="0" smtClean="0">
                <a:solidFill>
                  <a:schemeClr val="tx1"/>
                </a:solidFill>
              </a:rPr>
              <a:t> 제약 조건을 지정한다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NOT NULL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지정한다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UNIQUE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설정한다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PRIMARY KEY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설정한다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FOREIGN KEY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설정한다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ko-KR" alt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8F435-AEA8-4D66-B55F-1FB4E0E619C1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 확인하기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43063"/>
            <a:ext cx="8643938" cy="4357687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SELECT CONSTRAINT_NAME, CONSTRAINT_TYPE, TABLE_NAME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TABLE_NAME='EMP03';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*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USER_CONS_COLUMNS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TABLE_NAME='EMP03';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70009-AB67-4798-9768-E846C6B359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57750" y="2428875"/>
          <a:ext cx="4214813" cy="2812542"/>
        </p:xfrm>
        <a:graphic>
          <a:graphicData uri="http://schemas.openxmlformats.org/drawingml/2006/table">
            <a:tbl>
              <a:tblPr/>
              <a:tblGrid>
                <a:gridCol w="2446338"/>
                <a:gridCol w="17684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CONSTRAINT_TYPE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EA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돋움" pitchFamily="50" charset="-127"/>
                        </a:rPr>
                        <a:t>의      미 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EAF2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PRIMARY KEY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R 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FOREIGN KEY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U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UNIQUE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CHECK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NOT NULL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데이터의 구분을 위한 </a:t>
            </a:r>
            <a:r>
              <a:rPr lang="en-US" altLang="ko-KR" sz="4000" smtClean="0"/>
              <a:t>PRIMARY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식별 기능을 갖는 칼럼은 </a:t>
            </a:r>
            <a:endParaRPr lang="en-US" altLang="ko-KR" sz="2400" smtClean="0"/>
          </a:p>
          <a:p>
            <a:r>
              <a:rPr lang="ko-KR" altLang="en-US" sz="2400" smtClean="0"/>
              <a:t>유일하면서도 </a:t>
            </a:r>
            <a:r>
              <a:rPr lang="en-US" altLang="ko-KR" sz="2400" smtClean="0"/>
              <a:t>NULL </a:t>
            </a:r>
            <a:r>
              <a:rPr lang="ko-KR" altLang="en-US" sz="2400" smtClean="0"/>
              <a:t>값을 허용하지 말아야 한다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즉</a:t>
            </a:r>
            <a:r>
              <a:rPr lang="en-US" altLang="ko-KR" sz="2400" smtClean="0"/>
              <a:t>, UNIQUE </a:t>
            </a:r>
            <a:r>
              <a:rPr lang="ko-KR" altLang="en-US" sz="2400" smtClean="0"/>
              <a:t>제약 조건과 </a:t>
            </a:r>
            <a:r>
              <a:rPr lang="en-US" altLang="ko-KR" sz="2400" smtClean="0"/>
              <a:t>NOT NULL </a:t>
            </a:r>
            <a:r>
              <a:rPr lang="ko-KR" altLang="en-US" sz="2400" smtClean="0"/>
              <a:t>제약 조건</a:t>
            </a:r>
            <a:endParaRPr lang="en-US" altLang="ko-KR" sz="2400" smtClean="0"/>
          </a:p>
          <a:p>
            <a:r>
              <a:rPr lang="ko-KR" altLang="en-US" sz="2400" smtClean="0"/>
              <a:t>기본 키</a:t>
            </a:r>
            <a:r>
              <a:rPr lang="en-US" altLang="ko-KR" sz="2400" smtClean="0"/>
              <a:t>(PRIMARY KEY) </a:t>
            </a:r>
            <a:r>
              <a:rPr lang="ko-KR" altLang="en-US" sz="2400" smtClean="0"/>
              <a:t>제약 조건</a:t>
            </a:r>
            <a:endParaRPr lang="en-US" altLang="ko-KR" sz="2400" smtClean="0"/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8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endParaRPr lang="en-US" sz="2400" smtClean="0">
              <a:ea typeface="돋움" pitchFamily="50" charset="-127"/>
            </a:endParaRP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1300-357B-461E-B8AC-AA7D4763242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데이터의 구분을 위한 </a:t>
            </a:r>
            <a:r>
              <a:rPr lang="en-US" altLang="ko-KR" sz="4000" smtClean="0"/>
              <a:t>PRIMARY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572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CREATE TABLE EMP04(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EMPNO NUMBER(4) PRIMARY KEY,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ENAME VARCHAR2(10) NOT NULL,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DEPTNO NUMBER(4));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INSERT INTO EMP04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VALUES(7499, 'ALLEN', 'SALESMAN', 30);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INSERT INTO EMP04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VALUES(7499, 'JONES', 'MANAGER', 20);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INSERT INTO EMP04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VALUES(NULL, 'JONES', 'MANAGER', 20);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ECE92-2CBE-4ADD-BF15-7171963488F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F0D2A-EB6B-4497-956C-74977977CA3A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785938"/>
            <a:ext cx="7477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85750"/>
            <a:ext cx="7543800" cy="1055688"/>
          </a:xfrm>
        </p:spPr>
        <p:txBody>
          <a:bodyPr/>
          <a:lstStyle/>
          <a:p>
            <a:r>
              <a:rPr lang="ko-KR" altLang="en-US" sz="4400" smtClean="0"/>
              <a:t>외래키</a:t>
            </a:r>
            <a:r>
              <a:rPr lang="en-US" altLang="ko-KR" sz="4400" smtClean="0"/>
              <a:t>(Foreign Key) </a:t>
            </a:r>
            <a:r>
              <a:rPr lang="ko-KR" altLang="en-US" sz="4400" smtClean="0"/>
              <a:t>개념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285875" y="6000750"/>
            <a:ext cx="7215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Emp </a:t>
            </a:r>
            <a:r>
              <a:rPr lang="ko-KR" altLang="en-US" b="1"/>
              <a:t>테이블의 </a:t>
            </a:r>
            <a:r>
              <a:rPr lang="en-US" altLang="ko-KR" b="1"/>
              <a:t>deptno</a:t>
            </a:r>
            <a:r>
              <a:rPr lang="ko-KR" altLang="en-US" b="1"/>
              <a:t>컬럼의 값은 반드시 </a:t>
            </a:r>
            <a:r>
              <a:rPr lang="en-US" altLang="ko-KR" b="1"/>
              <a:t>dept </a:t>
            </a:r>
            <a:r>
              <a:rPr lang="ko-KR" altLang="en-US" b="1"/>
              <a:t>테이블의 </a:t>
            </a:r>
            <a:endParaRPr lang="en-US" altLang="ko-KR" b="1"/>
          </a:p>
          <a:p>
            <a:r>
              <a:rPr lang="en-US" altLang="ko-KR" b="1"/>
              <a:t>Deptno</a:t>
            </a:r>
            <a:r>
              <a:rPr lang="ko-KR" altLang="en-US" b="1"/>
              <a:t>의 컬럼의 존재하는 값이어야 한다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4786313" y="3143250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사원은 반드시 하나의 부서에 근무해야 한다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b="1">
                <a:solidFill>
                  <a:srgbClr val="FF0000"/>
                </a:solidFill>
              </a:rPr>
              <a:t>따라서 사원테이블에는 각각의 사원이 근무하는 부서의 부서번호가 존재한다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21481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200" smtClean="0"/>
              <a:t>참조의 무결성은 두 테이블 사이</a:t>
            </a:r>
            <a:r>
              <a:rPr lang="en-US" altLang="ko-KR" sz="2200" smtClean="0"/>
              <a:t>(</a:t>
            </a:r>
            <a:r>
              <a:rPr lang="ko-KR" altLang="en-US" sz="2200" smtClean="0"/>
              <a:t>사원 테이블</a:t>
            </a:r>
            <a:r>
              <a:rPr lang="en-US" altLang="ko-KR" sz="2200" smtClean="0"/>
              <a:t>, </a:t>
            </a:r>
            <a:r>
              <a:rPr lang="ko-KR" altLang="en-US" sz="2200" smtClean="0"/>
              <a:t>부서 테이블</a:t>
            </a:r>
            <a:r>
              <a:rPr lang="en-US" altLang="ko-KR" sz="2200" smtClean="0"/>
              <a:t>)</a:t>
            </a:r>
            <a:r>
              <a:rPr lang="ko-KR" altLang="en-US" sz="2200" smtClean="0"/>
              <a:t>의 주종 관계에서 설정된다</a:t>
            </a:r>
            <a:r>
              <a:rPr lang="en-US" altLang="ko-KR" sz="2200" smtClean="0"/>
              <a:t>.</a:t>
            </a:r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r>
              <a:rPr lang="ko-KR" altLang="en-US" sz="2200" smtClean="0"/>
              <a:t>먼저 존재해야 하는 테이블이 주체가 되는 테이블이므로 부서 테이블이 부모 테이블이 되고</a:t>
            </a:r>
            <a:r>
              <a:rPr lang="en-US" altLang="ko-KR" sz="2200" smtClean="0"/>
              <a:t>, </a:t>
            </a:r>
          </a:p>
          <a:p>
            <a:endParaRPr lang="en-US" altLang="ko-KR" sz="2200" smtClean="0"/>
          </a:p>
          <a:p>
            <a:r>
              <a:rPr lang="ko-KR" altLang="en-US" sz="2200" smtClean="0"/>
              <a:t>이를 참조하는 테이블인 사원 테이블이 자식 테이블이 된다</a:t>
            </a:r>
            <a:r>
              <a:rPr lang="en-US" altLang="ko-KR" sz="2200" smtClean="0"/>
              <a:t>. </a:t>
            </a:r>
          </a:p>
          <a:p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87A1C-8546-4984-B092-EA4DE6DD770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91" name="_x96414168" descr="EMB0000077099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571750"/>
            <a:ext cx="66802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_x87456368" descr="EMB0000077099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3286125"/>
            <a:ext cx="5929313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6434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200" smtClean="0"/>
              <a:t>소속이란 관계는 두 테이블 간의 참조 무결성이란 개념을 포함한 외래 키 제약 조건을 명시해야만 설정된다</a:t>
            </a:r>
            <a:r>
              <a:rPr lang="en-US" altLang="ko-KR" sz="2200" smtClean="0"/>
              <a:t>. </a:t>
            </a:r>
          </a:p>
          <a:p>
            <a:r>
              <a:rPr lang="ko-KR" altLang="en-US" sz="2200" smtClean="0"/>
              <a:t>외래 키 제약 조건은 자식 테이블인 사원 테이블의 부서번호</a:t>
            </a:r>
            <a:r>
              <a:rPr lang="en-US" altLang="ko-KR" sz="2200" smtClean="0"/>
              <a:t>(DEPTNO) </a:t>
            </a:r>
            <a:r>
              <a:rPr lang="ko-KR" altLang="en-US" sz="2200" smtClean="0"/>
              <a:t>칼럼에 부모 테이블인 부서 테이블의 부서번호를 부모키로 설정하는 것이다</a:t>
            </a:r>
            <a:r>
              <a:rPr lang="en-US" altLang="ko-KR" sz="2200" smtClean="0"/>
              <a:t>.</a:t>
            </a:r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ko-KR" altLang="en-US" sz="2200" smtClean="0"/>
          </a:p>
          <a:p>
            <a:endParaRPr lang="en-US" altLang="ko-KR" sz="2200" smtClean="0"/>
          </a:p>
          <a:p>
            <a:r>
              <a:rPr lang="ko-KR" altLang="en-US" sz="2200" smtClean="0"/>
              <a:t>부모키가 되기 위한 칼럼은 반드시 부모 테이블의 기본 키나 유일키로 설정되어 있어야 한다</a:t>
            </a:r>
            <a:r>
              <a:rPr lang="en-US" altLang="ko-KR" sz="22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</a:t>
            </a:r>
          </a:p>
          <a:p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72581-AC4B-4F87-AEBC-ACB20A158BF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857250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sz="2200" smtClean="0"/>
              <a:t>외래 키 제약 조건에 지정하지 않은 </a:t>
            </a:r>
            <a:r>
              <a:rPr lang="en-US" altLang="ko-KR" sz="2200" smtClean="0"/>
              <a:t>EMP04 </a:t>
            </a:r>
            <a:r>
              <a:rPr lang="ko-KR" altLang="en-US" sz="2200" smtClean="0"/>
              <a:t>테이블에 부서 테이블에 존재하지 않은 </a:t>
            </a:r>
            <a:r>
              <a:rPr lang="en-US" altLang="ko-KR" sz="2200" smtClean="0"/>
              <a:t>50</a:t>
            </a:r>
            <a:r>
              <a:rPr lang="ko-KR" altLang="en-US" sz="2200" smtClean="0"/>
              <a:t>번 부서번호를 저장해 보도록 하자</a:t>
            </a:r>
            <a:r>
              <a:rPr lang="en-US" altLang="ko-KR" sz="2200" smtClean="0"/>
              <a:t>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57661-A6CA-487E-9C82-B2CF82CB2DE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pic>
        <p:nvPicPr>
          <p:cNvPr id="18438" name="Picture 1" descr="D:\오라클\가메 오라클-강의교안\IMG\T-01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86063"/>
            <a:ext cx="78581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6572250" cy="4643438"/>
          </a:xfrm>
        </p:spPr>
        <p:txBody>
          <a:bodyPr>
            <a:normAutofit fontScale="77500" lnSpcReduction="20000"/>
          </a:bodyPr>
          <a:lstStyle/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CREATE TABLE EMP05( 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EMPNO NUMBER(4) PRIMARY KEY,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ENAME VARCHAR2(10) NOT NULL, 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DEPTNO NUMBER(4) REFERENCES DEPT(DEPTNO)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  <a:p>
            <a:pPr marL="0">
              <a:buFont typeface="Wingdings" pitchFamily="2" charset="2"/>
              <a:buNone/>
            </a:pPr>
            <a:endParaRPr lang="en-US" altLang="ko-KR" sz="800" smtClean="0"/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INSERT INTO EMP05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VALUES(7566, 'JONES', 'MANAGER', 50);</a:t>
            </a:r>
          </a:p>
          <a:p>
            <a:pPr marL="0">
              <a:buFont typeface="Wingdings" pitchFamily="2" charset="2"/>
              <a:buNone/>
            </a:pPr>
            <a:endParaRPr lang="en-US" altLang="ko-KR" sz="800" smtClean="0"/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SELECT CONSTRAINT_NAME, CONSTRAINT_TYPE, TABLE_NAME, R_CONSTRAINT_NAME 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FROM USER_CONSTRAINTS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WHERE TABLE_NAME='EMP05';</a:t>
            </a:r>
          </a:p>
          <a:p>
            <a:pPr marL="0"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0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0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0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CE444-E881-4A46-ADF2-60F5A41473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9462" name="TextBox 11"/>
          <p:cNvSpPr txBox="1">
            <a:spLocks noChangeArrowheads="1"/>
          </p:cNvSpPr>
          <p:nvPr/>
        </p:nvSpPr>
        <p:spPr bwMode="auto">
          <a:xfrm>
            <a:off x="6000750" y="3571875"/>
            <a:ext cx="30718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i="1">
                <a:solidFill>
                  <a:srgbClr val="FF0000"/>
                </a:solidFill>
              </a:rPr>
              <a:t>50</a:t>
            </a:r>
            <a:r>
              <a:rPr lang="ko-KR" altLang="en-US" sz="2000" i="1">
                <a:solidFill>
                  <a:srgbClr val="FF0000"/>
                </a:solidFill>
              </a:rPr>
              <a:t>번이 존재하지 않기 때문에 사원 정보가 추가되지 못하고 오류가 발생</a:t>
            </a:r>
            <a:endParaRPr lang="en-US" altLang="ko-KR" sz="20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CHECK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8072437" cy="1214438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altLang="ko-KR" sz="2400" dirty="0" smtClean="0"/>
              <a:t>CHECK </a:t>
            </a:r>
            <a:r>
              <a:rPr lang="ko-KR" altLang="en-US" sz="2400" dirty="0" smtClean="0"/>
              <a:t>제약 조건은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200" dirty="0" smtClean="0"/>
              <a:t>입력되는 값을 체크하여 설정된 값 이외의 값이 들어오면 오류 메시지와 함께 명령이 수행되지 못하게 하는 것이다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ko-KR" altLang="en-US" sz="2400" dirty="0" smtClean="0"/>
          </a:p>
          <a:p>
            <a:pPr marL="411163" lvl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7BD25-8F62-4629-A7B6-6C992E80459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486" name="직사각형 7"/>
          <p:cNvSpPr>
            <a:spLocks noChangeArrowheads="1"/>
          </p:cNvSpPr>
          <p:nvPr/>
        </p:nvSpPr>
        <p:spPr bwMode="auto">
          <a:xfrm>
            <a:off x="1143000" y="2928938"/>
            <a:ext cx="76438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200"/>
              <a:t>CREATE TABLE EMP06( </a:t>
            </a:r>
          </a:p>
          <a:p>
            <a:r>
              <a:rPr lang="en-US" altLang="ko-KR" sz="2200"/>
              <a:t>EMPNO NUMBER(4) PRIMARY KEY,</a:t>
            </a:r>
          </a:p>
          <a:p>
            <a:r>
              <a:rPr lang="en-US" altLang="ko-KR" sz="2200"/>
              <a:t>ENAME VARCHAR2(10) NOT NULL, </a:t>
            </a:r>
          </a:p>
          <a:p>
            <a:r>
              <a:rPr lang="en-US" altLang="ko-KR" sz="2200"/>
              <a:t>GENDER VARCHAR2(1) CHECK (GENDER IN('M', 'F'))</a:t>
            </a:r>
          </a:p>
          <a:p>
            <a:r>
              <a:rPr lang="en-US" altLang="ko-KR" sz="2200"/>
              <a:t>); </a:t>
            </a:r>
          </a:p>
          <a:p>
            <a:endParaRPr lang="en-US" altLang="ko-KR" sz="2200"/>
          </a:p>
          <a:p>
            <a:r>
              <a:rPr lang="en-US" altLang="ko-KR" sz="2200"/>
              <a:t>INSERT INTO EMP06</a:t>
            </a:r>
          </a:p>
          <a:p>
            <a:r>
              <a:rPr lang="en-US" altLang="ko-KR" sz="2200"/>
              <a:t>VALUES(7566, 'JONES', 'A');</a:t>
            </a:r>
          </a:p>
          <a:p>
            <a:endParaRPr lang="en-US" altLang="ko-KR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CHECK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8072437" cy="3000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CONSTRAINT_NAME, CONSTRAINT_TYPE,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TABLE_NAME, </a:t>
            </a:r>
            <a:r>
              <a:rPr lang="en-US" altLang="ko-KR" sz="2400" smtClean="0">
                <a:solidFill>
                  <a:srgbClr val="FF0000"/>
                </a:solidFill>
              </a:rPr>
              <a:t>SEARCH_CONDITION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TABLE_NAME='EMP06'; 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630D8-B4E3-4034-BDB8-8E26EAA1BA6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무결성 제약 조건의 개념과 종류</a:t>
            </a:r>
          </a:p>
          <a:p>
            <a:r>
              <a:rPr lang="ko-KR" altLang="en-US" sz="3600" smtClean="0"/>
              <a:t>제약 조건명 지정하기</a:t>
            </a:r>
          </a:p>
          <a:p>
            <a:r>
              <a:rPr lang="ko-KR" altLang="en-US" sz="3600" smtClean="0"/>
              <a:t>제약 조건 변경하기</a:t>
            </a:r>
          </a:p>
          <a:p>
            <a:r>
              <a:rPr lang="ko-KR" altLang="en-US" sz="3600" smtClean="0"/>
              <a:t>제약 조건의 비활성화와 </a:t>
            </a:r>
            <a:r>
              <a:rPr lang="en-US" altLang="ko-KR" sz="3600" smtClean="0"/>
              <a:t>CASCADE</a:t>
            </a:r>
            <a:endParaRPr lang="ko-KR" altLang="en-US" sz="3600" smtClean="0"/>
          </a:p>
          <a:p>
            <a:endParaRPr lang="ko-KR" altLang="en-US" sz="3600" smtClean="0"/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003C6-C0CB-4233-A753-3AA6980B210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조건명 지정하기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14500"/>
            <a:ext cx="8786812" cy="571500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r>
              <a:rPr lang="en-US" altLang="ko-KR" sz="2100" i="1" smtClean="0"/>
              <a:t>column_name data_type</a:t>
            </a:r>
            <a:r>
              <a:rPr lang="en-US" altLang="ko-KR" sz="2100" smtClean="0"/>
              <a:t> CONSTRAINT </a:t>
            </a:r>
            <a:r>
              <a:rPr lang="en-US" altLang="ko-KR" sz="2100" i="1" smtClean="0"/>
              <a:t>constraint_name constraint_type</a:t>
            </a:r>
          </a:p>
          <a:p>
            <a:endParaRPr lang="en-US" altLang="ko-KR" sz="2100" i="1" smtClean="0"/>
          </a:p>
          <a:p>
            <a:endParaRPr lang="en-US" altLang="ko-KR" sz="2100" i="1" smtClean="0"/>
          </a:p>
          <a:p>
            <a:pPr lvl="3"/>
            <a:r>
              <a:rPr lang="ko-KR" altLang="en-US" sz="2800" smtClean="0"/>
              <a:t>제약 조건 명</a:t>
            </a:r>
            <a:r>
              <a:rPr lang="en-US" altLang="ko-KR" sz="2800" smtClean="0"/>
              <a:t>(constraing_name)</a:t>
            </a:r>
            <a:r>
              <a:rPr lang="ko-KR" altLang="en-US" sz="2800" smtClean="0"/>
              <a:t>  명명 규칙</a:t>
            </a:r>
            <a:endParaRPr lang="en-US" altLang="ko-KR" sz="2800" smtClean="0"/>
          </a:p>
          <a:p>
            <a:pPr lvl="3"/>
            <a:r>
              <a:rPr lang="en-US" altLang="ko-KR" sz="2800" smtClean="0"/>
              <a:t> </a:t>
            </a:r>
            <a:r>
              <a:rPr lang="en-US" altLang="ko-KR" sz="2400" smtClean="0"/>
              <a:t>[</a:t>
            </a:r>
            <a:r>
              <a:rPr lang="ko-KR" altLang="en-US" sz="2400" smtClean="0"/>
              <a:t>테이블명</a:t>
            </a:r>
            <a:r>
              <a:rPr lang="en-US" altLang="ko-KR" sz="2400" smtClean="0"/>
              <a:t>]_[</a:t>
            </a:r>
            <a:r>
              <a:rPr lang="ko-KR" altLang="en-US" sz="2400" smtClean="0"/>
              <a:t>칼럼명</a:t>
            </a:r>
            <a:r>
              <a:rPr lang="en-US" altLang="ko-KR" sz="2400" smtClean="0"/>
              <a:t>]_[</a:t>
            </a:r>
            <a:r>
              <a:rPr lang="ko-KR" altLang="en-US" sz="2400" smtClean="0"/>
              <a:t>제약 조건 유형</a:t>
            </a:r>
            <a:r>
              <a:rPr lang="en-US" altLang="ko-KR" sz="2400" smtClean="0"/>
              <a:t>]</a:t>
            </a:r>
          </a:p>
          <a:p>
            <a:pPr lvl="3">
              <a:buFont typeface="Wingdings" pitchFamily="2" charset="2"/>
              <a:buNone/>
            </a:pPr>
            <a:endParaRPr lang="en-US" altLang="ko-KR" sz="2400" smtClean="0"/>
          </a:p>
          <a:p>
            <a:pPr lvl="3"/>
            <a:r>
              <a:rPr lang="en-US" altLang="ko-KR" sz="2400" smtClean="0"/>
              <a:t> EMP05_EMPNO_PK</a:t>
            </a:r>
          </a:p>
          <a:p>
            <a:pPr lvl="3">
              <a:buFont typeface="Wingdings" pitchFamily="2" charset="2"/>
              <a:buNone/>
            </a:pPr>
            <a:r>
              <a:rPr lang="ko-KR" altLang="en-US" sz="2400" smtClean="0"/>
              <a:t>테이블명     칼럼명     제약조건유형</a:t>
            </a:r>
          </a:p>
          <a:p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1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1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1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1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1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AEE1A-046D-463D-85B7-6A3C2F4596F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cxnSp>
        <p:nvCxnSpPr>
          <p:cNvPr id="12" name="직선 연결선 11"/>
          <p:cNvCxnSpPr/>
          <p:nvPr/>
        </p:nvCxnSpPr>
        <p:spPr>
          <a:xfrm>
            <a:off x="1643063" y="4784725"/>
            <a:ext cx="85725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57500" y="4786313"/>
            <a:ext cx="100012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71938" y="4786313"/>
            <a:ext cx="42862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제약 조건명 지정하기</a:t>
            </a:r>
            <a:r>
              <a:rPr lang="en-US" altLang="ko-KR" sz="4000" smtClean="0"/>
              <a:t>(</a:t>
            </a:r>
            <a:r>
              <a:rPr lang="ko-KR" altLang="en-US" sz="4000" smtClean="0"/>
              <a:t>컬럼레벨 제약조건 지정하기</a:t>
            </a:r>
            <a:r>
              <a:rPr lang="en-US" altLang="ko-KR" sz="4000" smtClean="0"/>
              <a:t>)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3F608-0E10-454E-A040-7A4F3F9D11F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7" name="내용 개체 틀 13"/>
          <p:cNvSpPr>
            <a:spLocks noGrp="1"/>
          </p:cNvSpPr>
          <p:nvPr>
            <p:ph idx="1"/>
          </p:nvPr>
        </p:nvSpPr>
        <p:spPr>
          <a:xfrm>
            <a:off x="1143000" y="1571625"/>
            <a:ext cx="7786688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DROP TABLE EMP05;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EMP05(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EMPNO NUMBER(4)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     CONSTRAINT EMP05_EMPNO_PK PRIMARY KEY,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ENAME VARCHAR2(10)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     CONSTRAINT EMP05_ENAME_NN NOT NULL,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JOB VARCHAR2(9)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     CONSTRAINT EMP05_JOB_UK UNIQUE,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DEPTNO NUMBER(4)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    CONSTRAINT EMP05_DEPTNO_FK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                                  REFERENCES DEPT(DEPTNO)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조건명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B90F1-CBFD-4245-BC24-896DB0E32C7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1" name="내용 개체 틀 13"/>
          <p:cNvSpPr>
            <a:spLocks noGrp="1"/>
          </p:cNvSpPr>
          <p:nvPr>
            <p:ph idx="1"/>
          </p:nvPr>
        </p:nvSpPr>
        <p:spPr>
          <a:xfrm>
            <a:off x="357188" y="1571625"/>
            <a:ext cx="8715375" cy="392906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 smtClean="0"/>
              <a:t>SELECT CONSTRAINT_NAME, CONSTRAINT_TYPE,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        TABLE_NAME, R_CONSTRAINT_NAME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WHERE TABLE_NAME='EMP05';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VALUES(7499, 'ALLEN', 'SALESMAN', 30);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VALUES(7499, NULL, 'SALESMAN', 50);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VALUES(7499, 'ALLEN', 'SALESMAN', 50);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VALUES(7500, 'ALLEN', 'SALESMAN', 50);</a:t>
            </a:r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DE1E8-0A52-4E50-909D-29E274D1539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5" name="내용 개체 틀 13"/>
          <p:cNvSpPr>
            <a:spLocks noGrp="1"/>
          </p:cNvSpPr>
          <p:nvPr>
            <p:ph idx="1"/>
          </p:nvPr>
        </p:nvSpPr>
        <p:spPr>
          <a:xfrm>
            <a:off x="357188" y="1571625"/>
            <a:ext cx="8715375" cy="3929063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(1) </a:t>
            </a:r>
            <a:r>
              <a:rPr lang="ko-KR" altLang="en-US" sz="2400" smtClean="0"/>
              <a:t>복합키로 기본키를 지정할 경우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(2) ALTER TABLE</a:t>
            </a:r>
            <a:r>
              <a:rPr lang="ko-KR" altLang="en-US" sz="2400" smtClean="0"/>
              <a:t>로 제약 조건을 추가할 때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</a:t>
            </a:r>
            <a:r>
              <a:rPr lang="en-US" altLang="ko-KR" sz="2400" i="1" smtClean="0"/>
              <a:t>table_name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(</a:t>
            </a:r>
            <a:r>
              <a:rPr lang="en-US" altLang="ko-KR" sz="2400" i="1" smtClean="0"/>
              <a:t>column_name1 datatype1,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i="1" smtClean="0"/>
              <a:t>column_name2 datatype2,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. . .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[CONSTRAINT </a:t>
            </a:r>
            <a:r>
              <a:rPr lang="en-US" altLang="ko-KR" sz="2400" i="1" smtClean="0"/>
              <a:t>constraint_name</a:t>
            </a:r>
            <a:r>
              <a:rPr lang="en-US" altLang="ko-KR" sz="2400" smtClean="0"/>
              <a:t>] </a:t>
            </a:r>
            <a:r>
              <a:rPr lang="en-US" altLang="ko-KR" sz="2400" i="1" smtClean="0"/>
              <a:t>constraint_type (column_name)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)</a:t>
            </a:r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F0DD1-ED88-4CF8-B123-504D67CD74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6629" name="내용 개체 틀 13"/>
          <p:cNvSpPr>
            <a:spLocks noGrp="1"/>
          </p:cNvSpPr>
          <p:nvPr>
            <p:ph idx="1"/>
          </p:nvPr>
        </p:nvSpPr>
        <p:spPr>
          <a:xfrm>
            <a:off x="357188" y="1571625"/>
            <a:ext cx="8715375" cy="478631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DROP TABLE EMP04;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EMP04(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EMPNO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ENAME VARCHAR2(10) NOT NULL,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DEPTNO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PRIMARY KEY(EMPNO),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UNIQUE(JOB),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FOREIGN KEY(DEPTNO) REFERENCES DEPT(DEPTNO)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7A9CF-E3AE-4AFC-AA61-980082C1F09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7653" name="내용 개체 틀 13"/>
          <p:cNvSpPr>
            <a:spLocks noGrp="1"/>
          </p:cNvSpPr>
          <p:nvPr>
            <p:ph idx="1"/>
          </p:nvPr>
        </p:nvSpPr>
        <p:spPr>
          <a:xfrm>
            <a:off x="285750" y="1571625"/>
            <a:ext cx="8786813" cy="478631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DROP TABLE EMP03;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EMP03(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EMPNO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ENAME VARCHAR2(10)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            CONSTRAINT EMP03_ENAME_NN NOT NULL,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DEPTNO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CONSTRAINT EMP03_EMPNO_PK PRIMARY KEY(EMPNO),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CONSTRAINT EMP03_JOB_UK UNIQUE(JOB),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CONSTRAINT EMP03_DEPTNO_FK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             FOREIGN KEY(DEPTNO) REFERENCES DEPT(DEPTNO)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  <a:r>
              <a:rPr lang="en-US" altLang="ko-KR" sz="4000" smtClean="0"/>
              <a:t>(</a:t>
            </a:r>
            <a:r>
              <a:rPr lang="ko-KR" altLang="en-US" sz="4000" smtClean="0"/>
              <a:t>복합키</a:t>
            </a:r>
            <a:r>
              <a:rPr lang="en-US" altLang="ko-KR" sz="4000" smtClean="0"/>
              <a:t>)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D3031-0E03-4F99-95A3-63450D1A7E4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8677" name="내용 개체 틀 13"/>
          <p:cNvSpPr>
            <a:spLocks noGrp="1"/>
          </p:cNvSpPr>
          <p:nvPr>
            <p:ph idx="1"/>
          </p:nvPr>
        </p:nvSpPr>
        <p:spPr>
          <a:xfrm>
            <a:off x="0" y="1571625"/>
            <a:ext cx="9144000" cy="478631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MEMBER01(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NAME VARCHAR2(10),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ADDRESS VARCHAR2(30),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HPHONE VARCHAR2(16),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CONSTRAINT MEMBER01_COMBO_PK PRIMARY KEY(NAME, HPHONE)); 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CONSTRAINT_NAME, CONSTRAINT_TYPE, TABLE_NAME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TABLE_NAME='MEMBER01';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*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USER_CONS_COLUMNS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TABLE_NAME='MEMBER01';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 변경하기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86BF3-E495-42FC-83C0-C9FDFC4D5E4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9701" name="내용 개체 틀 13"/>
          <p:cNvSpPr>
            <a:spLocks noGrp="1"/>
          </p:cNvSpPr>
          <p:nvPr>
            <p:ph idx="1"/>
          </p:nvPr>
        </p:nvSpPr>
        <p:spPr>
          <a:xfrm>
            <a:off x="214313" y="1428750"/>
            <a:ext cx="8929687" cy="4929188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ALTER TABLE </a:t>
            </a:r>
            <a:r>
              <a:rPr lang="en-US" altLang="ko-KR" sz="2000" i="1" smtClean="0"/>
              <a:t>table_name </a:t>
            </a: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ADD [CONSTRAINT </a:t>
            </a:r>
            <a:r>
              <a:rPr lang="en-US" altLang="ko-KR" sz="2000" i="1" smtClean="0"/>
              <a:t>constraint_name</a:t>
            </a:r>
            <a:r>
              <a:rPr lang="en-US" altLang="ko-KR" sz="2000" smtClean="0"/>
              <a:t>] </a:t>
            </a:r>
            <a:r>
              <a:rPr lang="en-US" altLang="ko-KR" sz="2000" i="1" smtClean="0"/>
              <a:t>constraint_type (column_name);</a:t>
            </a:r>
          </a:p>
          <a:p>
            <a:pPr>
              <a:buFont typeface="Wingdings" pitchFamily="2" charset="2"/>
              <a:buNone/>
            </a:pPr>
            <a:endParaRPr lang="en-US" altLang="ko-KR" sz="800" i="1" smtClean="0"/>
          </a:p>
          <a:p>
            <a:pPr>
              <a:buFont typeface="Wingdings" pitchFamily="2" charset="2"/>
              <a:buNone/>
            </a:pPr>
            <a:endParaRPr lang="en-US" altLang="ko-KR" sz="800" i="1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ENAME VARCHAR2(10),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DEPTNO NUMBER(4)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ALTER TABLE EMP01  ADD PRIMARY KEY(EMPNO);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ALTER TABLE EMP01  ADD CONSTRAINT EMP01_DEPTNO_FK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                 FOREIGN KEY(DEPTNO) REFERENCES DEPT(DEPTNO);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 제거하기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38C2F-2805-468E-BEC3-0A09D6E7B4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0725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358062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</a:t>
            </a:r>
            <a:r>
              <a:rPr lang="en-US" altLang="ko-KR" sz="2400" i="1" smtClean="0"/>
              <a:t>table_name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DROP [CONSTRAINT </a:t>
            </a:r>
            <a:r>
              <a:rPr lang="en-US" altLang="ko-KR" sz="2400" i="1" smtClean="0"/>
              <a:t>constraint_name</a:t>
            </a:r>
            <a:r>
              <a:rPr lang="en-US" altLang="ko-KR" sz="2400" smtClean="0"/>
              <a:t>]</a:t>
            </a:r>
            <a:r>
              <a:rPr lang="en-US" altLang="ko-KR" sz="2400" i="1" smtClean="0"/>
              <a:t>;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i="1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EMP05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DROP CONSTRAINT EMP05_EMPNO_PK;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EMP05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DROP CONSTRAINT EMP05_ENAME_NN;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6ECB8-8CE5-4581-8D75-AABC6DBD7C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0" name="_x97801944" descr="EMB0000077099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785938"/>
            <a:ext cx="6346825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무결성 제약 조건의 개념과 종류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978FF-426F-4952-9706-DB6848D053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71563" y="1571625"/>
          <a:ext cx="7858180" cy="4165092"/>
        </p:xfrm>
        <a:graphic>
          <a:graphicData uri="http://schemas.openxmlformats.org/drawingml/2006/table">
            <a:tbl>
              <a:tblPr/>
              <a:tblGrid>
                <a:gridCol w="1819094"/>
                <a:gridCol w="6039086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err="1"/>
                        <a:t>무결성</a:t>
                      </a:r>
                      <a:r>
                        <a:rPr lang="ko-KR" altLang="en-US" b="1" dirty="0"/>
                        <a:t> 제약 조건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역                          할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NOT NULL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을 허용하지 않는다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UNIQUE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중복된 값을 허용하지 않는다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항상 유일한 값을 갖도록 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PRIMARY KEY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을 허용하지 않고 중복된 값을 허용하지 않는다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/>
                        <a:t>NOT NULL </a:t>
                      </a:r>
                      <a:r>
                        <a:rPr lang="ko-KR" altLang="en-US"/>
                        <a:t>조건과 </a:t>
                      </a:r>
                      <a:r>
                        <a:rPr lang="en-US" altLang="ko-KR"/>
                        <a:t>UNIQUE </a:t>
                      </a:r>
                      <a:r>
                        <a:rPr lang="ko-KR" altLang="en-US"/>
                        <a:t>조건을 결합한 형태이다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FOREIGN KEY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참조되는 테이블의 칼럼의 값이 존재하면 허용한다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CHECK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저장 가능한 데이터 값의 범위나 조건을 지정하여 설정한 값만을 허용한다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6EF04-DB62-4EFF-A48F-84B3242AB85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14438" y="1643063"/>
            <a:ext cx="7215187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CREATE TABLE DEPT01(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DEPTNO NUMBER(2) CONSTRAINT DEPT01_DEPTNO_PK PRIMARY KEY,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DNAME VARCHAR2(14),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LOC VARCHAR2(13)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);</a:t>
            </a:r>
          </a:p>
          <a:p>
            <a:pPr>
              <a:defRPr/>
            </a:pPr>
            <a:endParaRPr lang="en-US" sz="8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INSERT INTO DEPT01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VALUES(10, 'ACCOUNTING', 'NEW YORK');</a:t>
            </a:r>
          </a:p>
          <a:p>
            <a:pPr>
              <a:defRPr/>
            </a:pPr>
            <a:endParaRPr lang="en-US" sz="8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INSERT INTO DEPT01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VALUES(20, 'RESEARCH', 'DALLAS');</a:t>
            </a:r>
          </a:p>
          <a:p>
            <a:pPr>
              <a:defRPr/>
            </a:pPr>
            <a:endParaRPr lang="en-US" sz="2400" dirty="0">
              <a:latin typeface="+mn-lt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88F50-F43E-42B7-94FB-B078CF72CCB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875" y="1571625"/>
            <a:ext cx="9001125" cy="42941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CREATE TABLE EMP01(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EMPNO NUMBER(4) CONSTRAINT EMP01_EMPNO_PK PRIMARY KEY ,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ENAME VARCHAR2(10) CONSTRAINT EMP01_ENAME_NN NOT NULL,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JOB VARCHAR2(9),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DEPTNO NUMBER(4)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   CONSTRAINT EMP01_DEPTNO_FK REFERENCES DEPT01(DEPTNO)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); </a:t>
            </a:r>
          </a:p>
          <a:p>
            <a:pPr>
              <a:defRPr/>
            </a:pPr>
            <a:endParaRPr lang="en-US" sz="21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INSERT  INTO  EMP01 VALUES(7499, 'ALLEN', 'SALESMAN', 10);</a:t>
            </a:r>
          </a:p>
          <a:p>
            <a:pPr>
              <a:defRPr/>
            </a:pPr>
            <a:endParaRPr lang="en-US" sz="21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INSERT INTO EMP01  VALUES(7369, 'SMITH', 'CLERK', 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F6D71-D69F-4901-AB01-5804B38CE2A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358062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DELETE FROM DEPT01 WHERE DEPTNO=10;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457200" indent="-457200">
              <a:buFont typeface="Wingdings" pitchFamily="2" charset="2"/>
              <a:buAutoNum type="arabicParenR"/>
              <a:defRPr/>
            </a:pPr>
            <a:r>
              <a:rPr lang="ko-KR" altLang="en-US" sz="2400" dirty="0" smtClean="0"/>
              <a:t>부서 테이블</a:t>
            </a:r>
            <a:r>
              <a:rPr lang="en-US" altLang="ko-KR" sz="2400" dirty="0" smtClean="0"/>
              <a:t>(EMP01)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 부서에서 근무하는 사원을 삭제한 후 부서 테이블</a:t>
            </a:r>
            <a:r>
              <a:rPr lang="en-US" altLang="ko-KR" sz="2400" dirty="0" smtClean="0"/>
              <a:t>(DEPT01)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 부서를 삭제한다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Wingdings" pitchFamily="2" charset="2"/>
              <a:buAutoNum type="arabicParenR"/>
              <a:defRPr/>
            </a:pPr>
            <a:endParaRPr lang="en-US" altLang="ko-KR" sz="2400" dirty="0" smtClean="0"/>
          </a:p>
          <a:p>
            <a:pPr marL="457200" indent="-457200">
              <a:buFont typeface="Wingdings" pitchFamily="2" charset="2"/>
              <a:buAutoNum type="arabicParenR"/>
              <a:defRPr/>
            </a:pPr>
            <a:r>
              <a:rPr lang="ko-KR" altLang="en-US" sz="2400" dirty="0" smtClean="0"/>
              <a:t>참조 </a:t>
            </a:r>
            <a:r>
              <a:rPr lang="ko-KR" altLang="en-US" sz="2400" dirty="0" err="1" smtClean="0"/>
              <a:t>무결성</a:t>
            </a:r>
            <a:r>
              <a:rPr lang="ko-KR" altLang="en-US" sz="2400" dirty="0" smtClean="0"/>
              <a:t> 때문에 삭제가 불가능하므로 </a:t>
            </a:r>
            <a:r>
              <a:rPr lang="en-US" altLang="ko-KR" sz="2400" dirty="0" smtClean="0"/>
              <a:t>EMP01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외래키</a:t>
            </a:r>
            <a:r>
              <a:rPr lang="ko-KR" altLang="en-US" sz="2400" dirty="0" smtClean="0"/>
              <a:t> 제약 조건을 제거한 후에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 부서를 삭제한다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 비활성화와 활성화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DFDC0-241D-4AF5-83A3-E294DC99847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5845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358062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</a:t>
            </a:r>
            <a:r>
              <a:rPr lang="en-US" altLang="ko-KR" sz="2400" i="1" smtClean="0"/>
              <a:t>table_name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DISABLE [CONSTRAINT </a:t>
            </a:r>
            <a:r>
              <a:rPr lang="en-US" altLang="ko-KR" sz="2400" i="1" smtClean="0"/>
              <a:t>constraint_name</a:t>
            </a:r>
            <a:r>
              <a:rPr lang="en-US" altLang="ko-KR" sz="2400" smtClean="0"/>
              <a:t>]</a:t>
            </a:r>
            <a:r>
              <a:rPr lang="en-US" altLang="ko-KR" sz="2400" i="1" smtClean="0"/>
              <a:t>;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테이블에 지정한 제약 조건 중에서 외래키 제약 조건이 있다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 제약 조건 때문에 </a:t>
            </a:r>
            <a:r>
              <a:rPr lang="en-US" altLang="ko-KR" sz="2400" smtClean="0"/>
              <a:t>DEPT01 </a:t>
            </a:r>
            <a:r>
              <a:rPr lang="ko-KR" altLang="en-US" sz="2400" smtClean="0"/>
              <a:t>테이블에서 </a:t>
            </a:r>
            <a:r>
              <a:rPr lang="en-US" altLang="ko-KR" sz="2400" smtClean="0"/>
              <a:t>10</a:t>
            </a:r>
            <a:r>
              <a:rPr lang="ko-KR" altLang="en-US" sz="2400" smtClean="0"/>
              <a:t>번 부서를 삭제할 수 없었다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 비활성화와 활성화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EFB29-CF0A-4936-A6AD-23CFE616548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6869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858125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DISABLE CONSTRAINT EMP01_DEPTNO_FK;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CONSTRAINT_NAME, CONSTRAINT_TYPE, TABLE_NAME, R_CONSTRAINT_NAME, </a:t>
            </a:r>
            <a:r>
              <a:rPr lang="en-US" altLang="ko-KR" sz="2400" smtClean="0">
                <a:solidFill>
                  <a:srgbClr val="FF0000"/>
                </a:solidFill>
              </a:rPr>
              <a:t>STATUS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TABLE_NAME='EMP01';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DELETE FROM DEPT01 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 비활성화와 활성화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B618C-BAE7-4517-9F4F-58404AEA3F5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7893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858125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ENABLE CONSTRAINT EMP01_DEPTNO_FK;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CONSTRAINT_NAME, CONSTRAINT_TYPE, TABLE_NAME, R_CONSTRAINT_NAME, </a:t>
            </a:r>
            <a:r>
              <a:rPr lang="en-US" altLang="ko-KR" sz="2400" smtClean="0">
                <a:solidFill>
                  <a:srgbClr val="FF0000"/>
                </a:solidFill>
              </a:rPr>
              <a:t>STATUS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TABLE_NAME='EMP01';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NOT NULL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786688" cy="4714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DROP TABLE EMP01;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ENAME VARCHAR2(10),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DEPTNO NUMBER(4)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INSERT INTO EMP01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VALUES(NULL, NULL, 'SALESMAN', 30);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* FROM EMP01;</a:t>
            </a:r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149D8-4F9C-4C31-9F14-B14BD29CFE6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1" name="TextBox 11"/>
          <p:cNvSpPr txBox="1">
            <a:spLocks noChangeArrowheads="1"/>
          </p:cNvSpPr>
          <p:nvPr/>
        </p:nvSpPr>
        <p:spPr bwMode="auto">
          <a:xfrm>
            <a:off x="5000625" y="2286000"/>
            <a:ext cx="371475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i="1"/>
              <a:t>NOT NULL </a:t>
            </a:r>
            <a:r>
              <a:rPr lang="ko-KR" altLang="en-US" sz="2400" i="1"/>
              <a:t>제약조건을 지정하지 않았기 때문에 </a:t>
            </a:r>
            <a:r>
              <a:rPr lang="en-US" altLang="ko-KR" sz="2400" i="1"/>
              <a:t>NULL </a:t>
            </a:r>
            <a:r>
              <a:rPr lang="ko-KR" altLang="en-US" sz="2400" i="1"/>
              <a:t>값이 저장된다</a:t>
            </a:r>
            <a:r>
              <a:rPr lang="en-US" altLang="ko-KR" sz="2400" i="1"/>
              <a:t>. </a:t>
            </a:r>
          </a:p>
          <a:p>
            <a:endParaRPr lang="en-US" altLang="ko-KR" sz="2400" i="1"/>
          </a:p>
          <a:p>
            <a:r>
              <a:rPr lang="en-US" altLang="ko-KR" sz="2400" i="1">
                <a:solidFill>
                  <a:srgbClr val="FF0000"/>
                </a:solidFill>
              </a:rPr>
              <a:t>BUT ????</a:t>
            </a:r>
            <a:endParaRPr lang="ko-KR" altLang="en-US" sz="2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NOT NULL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400" smtClean="0"/>
              <a:t>사원 테이블에 사원의 정보를 저장할 때 사원번호와 사원이름이 반드시 저장되도록 하기 위해서</a:t>
            </a:r>
            <a:endParaRPr lang="en-US" altLang="ko-KR" sz="2400" smtClean="0"/>
          </a:p>
          <a:p>
            <a:endParaRPr lang="en-US" altLang="ko-KR" sz="800" smtClean="0"/>
          </a:p>
          <a:p>
            <a:r>
              <a:rPr lang="ko-KR" altLang="en-US" sz="2400" smtClean="0"/>
              <a:t> 사원 테이블을 생성할 때 사원번호와 사원이름을 </a:t>
            </a:r>
            <a:r>
              <a:rPr lang="en-US" altLang="ko-KR" sz="2400" smtClean="0"/>
              <a:t>NOT NULL </a:t>
            </a:r>
            <a:r>
              <a:rPr lang="ko-KR" altLang="en-US" sz="2400" smtClean="0"/>
              <a:t>조건으로 지정해야 한다</a:t>
            </a:r>
            <a:r>
              <a:rPr lang="en-US" altLang="ko-KR" sz="2400" smtClean="0"/>
              <a:t>.</a:t>
            </a:r>
          </a:p>
          <a:p>
            <a:endParaRPr lang="en-US" altLang="ko-KR" sz="800" smtClean="0"/>
          </a:p>
          <a:p>
            <a:r>
              <a:rPr lang="en-US" altLang="ko-KR" sz="2400" smtClean="0"/>
              <a:t> NOT NULL </a:t>
            </a:r>
            <a:r>
              <a:rPr lang="ko-KR" altLang="en-US" sz="2400" smtClean="0"/>
              <a:t>제한 조건은 해당 칼럼에 </a:t>
            </a:r>
            <a:r>
              <a:rPr lang="en-US" altLang="ko-KR" sz="2400" smtClean="0"/>
              <a:t>NULL </a:t>
            </a:r>
            <a:r>
              <a:rPr lang="ko-KR" altLang="en-US" sz="2400" smtClean="0"/>
              <a:t>값을 추가하거나 </a:t>
            </a:r>
            <a:r>
              <a:rPr lang="en-US" altLang="ko-KR" sz="2400" smtClean="0"/>
              <a:t>NULL </a:t>
            </a:r>
            <a:r>
              <a:rPr lang="ko-KR" altLang="en-US" sz="2400" smtClean="0"/>
              <a:t>값으로 변경하는 것을 막는다</a:t>
            </a:r>
            <a:r>
              <a:rPr lang="en-US" altLang="ko-KR" sz="2400" smtClean="0"/>
              <a:t>. </a:t>
            </a:r>
          </a:p>
          <a:p>
            <a:endParaRPr lang="en-US" altLang="ko-KR" sz="800" smtClean="0"/>
          </a:p>
          <a:p>
            <a:r>
              <a:rPr lang="ko-KR" altLang="en-US" sz="2400" smtClean="0"/>
              <a:t>제약 조건은 칼럼명과 자료형을 기술한 후에 연이어서 </a:t>
            </a:r>
            <a:r>
              <a:rPr lang="en-US" altLang="ko-KR" sz="2400" smtClean="0"/>
              <a:t>NOT NULL</a:t>
            </a:r>
            <a:r>
              <a:rPr lang="ko-KR" altLang="en-US" sz="2400" smtClean="0"/>
              <a:t>을 기술하면 된다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8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endParaRPr lang="en-US" sz="2400" smtClean="0">
              <a:ea typeface="돋움" pitchFamily="50" charset="-127"/>
            </a:endParaRP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F5E74-BBE9-4744-AC3B-E370EB56862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NOT NULL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572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CREATE TABLE EMP02(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EMPNO NUMBER(4) </a:t>
            </a:r>
            <a:r>
              <a:rPr lang="en-US" altLang="ko-KR" sz="2400" smtClean="0">
                <a:solidFill>
                  <a:srgbClr val="FF0000"/>
                </a:solidFill>
              </a:rPr>
              <a:t>NOT NULL</a:t>
            </a:r>
            <a:r>
              <a:rPr lang="en-US" altLang="ko-KR" sz="2400" smtClean="0"/>
              <a:t>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ENAME VARCHAR2(10) </a:t>
            </a:r>
            <a:r>
              <a:rPr lang="en-US" altLang="ko-KR" sz="2400" smtClean="0">
                <a:solidFill>
                  <a:srgbClr val="FF0000"/>
                </a:solidFill>
              </a:rPr>
              <a:t>NOT NULL</a:t>
            </a:r>
            <a:r>
              <a:rPr lang="en-US" altLang="ko-KR" sz="2400" smtClean="0"/>
              <a:t>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JOB VARCHAR2(9),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DEPTNO NUMBER(4)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INSERT INTO EMP02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/>
              <a:t>VALUES(</a:t>
            </a:r>
            <a:r>
              <a:rPr lang="en-US" altLang="ko-KR" sz="2400" smtClean="0">
                <a:solidFill>
                  <a:srgbClr val="FF0000"/>
                </a:solidFill>
              </a:rPr>
              <a:t>NULL, NULL</a:t>
            </a:r>
            <a:r>
              <a:rPr lang="en-US" altLang="ko-KR" sz="2400" smtClean="0"/>
              <a:t>, 'SALESMAN', 10);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EADC5-47B8-457D-87C4-F2D9AA872D0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4714875" y="2857500"/>
            <a:ext cx="4143375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i="1"/>
              <a:t>NOT NULL </a:t>
            </a:r>
            <a:r>
              <a:rPr lang="ko-KR" altLang="en-US" sz="2400" i="1"/>
              <a:t>제약조건을 지정하였기에 사원번호와 사원이름은 필수 입력란으로 </a:t>
            </a:r>
            <a:r>
              <a:rPr lang="en-US" altLang="ko-KR" sz="2400" i="1"/>
              <a:t>NULL </a:t>
            </a:r>
            <a:r>
              <a:rPr lang="ko-KR" altLang="en-US" sz="2400" i="1"/>
              <a:t>값은 저장되지 못하고 반드시 입력해야 한다</a:t>
            </a:r>
            <a:r>
              <a:rPr lang="en-US" altLang="ko-KR" sz="2400" i="1"/>
              <a:t>. </a:t>
            </a:r>
            <a:endParaRPr lang="ko-KR" altLang="en-US" sz="2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UNIQUE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500938" cy="500062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400" smtClean="0"/>
              <a:t>사원번호가 사원들을 구분하기 위한 칼럼인데도 불구하고 동일한 사번을 갖게 되면 문제가 생긴다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ko-KR" altLang="en-US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UNIQUE </a:t>
            </a:r>
            <a:r>
              <a:rPr lang="ko-KR" altLang="en-US" sz="2400" smtClean="0"/>
              <a:t>제약 조건이란 특정 칼럼에 대해 자료가 중복되지 않게 하는 것이다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지정된 칼럼에는 유일한 값이 수록되게 하는 것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ko-KR" altLang="en-US" sz="2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92246-1E63-4E30-A2EA-7FEE9D38CF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그룹 12"/>
          <p:cNvGrpSpPr>
            <a:grpSpLocks/>
          </p:cNvGrpSpPr>
          <p:nvPr/>
        </p:nvGrpSpPr>
        <p:grpSpPr bwMode="auto">
          <a:xfrm>
            <a:off x="1500188" y="2500313"/>
            <a:ext cx="6858000" cy="2362200"/>
            <a:chOff x="1285852" y="3286124"/>
            <a:chExt cx="6858048" cy="2362619"/>
          </a:xfrm>
        </p:grpSpPr>
        <p:pic>
          <p:nvPicPr>
            <p:cNvPr id="9225" name="_x96125792" descr="EMB0000077098c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5852" y="3286124"/>
              <a:ext cx="6858048" cy="236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1500165" y="4214976"/>
              <a:ext cx="1285884" cy="9288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UNIQUE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500938" cy="5000625"/>
          </a:xfrm>
        </p:spPr>
        <p:txBody>
          <a:bodyPr>
            <a:normAutofit fontScale="70000" lnSpcReduction="20000"/>
          </a:bodyPr>
          <a:lstStyle/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CREATE TABLE EMP03( 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EMPNO NUMBER(4) </a:t>
            </a:r>
            <a:r>
              <a:rPr lang="en-US" sz="2000" dirty="0" smtClean="0">
                <a:solidFill>
                  <a:srgbClr val="FF0000"/>
                </a:solidFill>
              </a:rPr>
              <a:t>UNIQUE</a:t>
            </a:r>
            <a:r>
              <a:rPr lang="en-US" sz="2000" dirty="0" smtClean="0"/>
              <a:t>,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ENAME VARCHAR2(10) NOT NULL, 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JOB VARCHAR2(9),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DEPTNO NUMBER(4)); 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800" dirty="0" smtClean="0"/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7499</a:t>
            </a:r>
            <a:r>
              <a:rPr lang="en-US" sz="2000" dirty="0" smtClean="0"/>
              <a:t>, 'ALLEN', 'SALESMAN', 30);</a:t>
            </a:r>
          </a:p>
          <a:p>
            <a:pPr marL="324000"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 marL="324000"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7499</a:t>
            </a:r>
            <a:r>
              <a:rPr lang="en-US" sz="2000" dirty="0" smtClean="0"/>
              <a:t>, 'JONES', 'MANAGER', 20);</a:t>
            </a:r>
          </a:p>
          <a:p>
            <a:pPr marL="324000">
              <a:buFont typeface="Wingdings" pitchFamily="2" charset="2"/>
              <a:buNone/>
              <a:defRPr/>
            </a:pPr>
            <a:endParaRPr lang="en-US" sz="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, 'JONES', 'MANAGER', 20);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, 'JONES', 'SALESMAN', 10);</a:t>
            </a:r>
          </a:p>
          <a:p>
            <a:pPr marL="324000">
              <a:buFont typeface="Wingdings" pitchFamily="2" charset="2"/>
              <a:buNone/>
              <a:defRPr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defRPr/>
            </a:pPr>
            <a:endParaRPr lang="ko-KR" alt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defRPr/>
            </a:pPr>
            <a:endParaRPr lang="ko-KR" altLang="en-US" sz="2400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B830B-7FDE-4AEE-BF87-B38D9119ABB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7" name="TextBox 11"/>
          <p:cNvSpPr txBox="1">
            <a:spLocks noChangeArrowheads="1"/>
          </p:cNvSpPr>
          <p:nvPr/>
        </p:nvSpPr>
        <p:spPr bwMode="auto">
          <a:xfrm>
            <a:off x="6357938" y="3857625"/>
            <a:ext cx="25717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i="1">
                <a:solidFill>
                  <a:srgbClr val="FF0000"/>
                </a:solidFill>
              </a:rPr>
              <a:t>에러 발생</a:t>
            </a:r>
          </a:p>
        </p:txBody>
      </p: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6357938" y="5143500"/>
            <a:ext cx="257175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i="1">
                <a:solidFill>
                  <a:srgbClr val="FF0000"/>
                </a:solidFill>
              </a:rPr>
              <a:t>NULL</a:t>
            </a:r>
            <a:r>
              <a:rPr lang="ko-KR" altLang="en-US" sz="2400" i="1">
                <a:solidFill>
                  <a:srgbClr val="FF0000"/>
                </a:solidFill>
              </a:rPr>
              <a:t>은 유일키 제약조건과 무관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데이터 딕셔너리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1000125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2400" smtClean="0"/>
              <a:t>데이터베이스와 관련된 정보를 제공한다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 접두어 따라 다음과 같이 세 종류로 나뉜다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DESC USER_TABLES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TABLE_NAME FROM USER_TABLES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 lvl="1"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CD8B-C6E0-432F-B108-30135DF231F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71563" y="2808288"/>
          <a:ext cx="7858180" cy="2337816"/>
        </p:xfrm>
        <a:graphic>
          <a:graphicData uri="http://schemas.openxmlformats.org/drawingml/2006/table">
            <a:tbl>
              <a:tblPr/>
              <a:tblGrid>
                <a:gridCol w="1428759"/>
                <a:gridCol w="642942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err="1"/>
                        <a:t>접두어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의            미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DBA_XXXX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데이터베이스 관리자만 접근 가능한 객체 등의 정보 </a:t>
                      </a:r>
                      <a:r>
                        <a:rPr lang="ko-KR" altLang="en-US" dirty="0" smtClean="0"/>
                        <a:t>조회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ALL_XXXX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자신 계정 소유 또는 권한을 부여 받은 객체 등에 관한 정보 조회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USER_XXXX</a:t>
                      </a:r>
                      <a:endParaRPr lang="en-US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자신의 계정이 소유한 객체 등에 관한 정보 조회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8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1632</Words>
  <Application>Microsoft Office PowerPoint</Application>
  <PresentationFormat>화면 슬라이드 쇼(4:3)</PresentationFormat>
  <Paragraphs>544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10장. 무결성 제약 조건</vt:lpstr>
      <vt:lpstr>목차</vt:lpstr>
      <vt:lpstr>무결성 제약 조건의 개념과 종류</vt:lpstr>
      <vt:lpstr>NOT NULL 제약 조건</vt:lpstr>
      <vt:lpstr>NOT NULL 제약 조건</vt:lpstr>
      <vt:lpstr>NOT NULL 제약 조건</vt:lpstr>
      <vt:lpstr>UNIQUE 제약 조건</vt:lpstr>
      <vt:lpstr>UNIQUE 제약 조건</vt:lpstr>
      <vt:lpstr>데이터 딕셔너리</vt:lpstr>
      <vt:lpstr>제약 조건 확인하기</vt:lpstr>
      <vt:lpstr>데이터의 구분을 위한 PRIMARY KEY 제약 조건</vt:lpstr>
      <vt:lpstr>데이터의 구분을 위한 PRIMARY KEY 제약 조건</vt:lpstr>
      <vt:lpstr>외래키(Foreign Key) 개념</vt:lpstr>
      <vt:lpstr>참조 무결성을 위한 FOREIGN KEY 제약 조건</vt:lpstr>
      <vt:lpstr>참조 무결성을 위한 FOREIGN KEY 제약 조건</vt:lpstr>
      <vt:lpstr>참조 무결성을 위한 FOREIGN KEY 제약 조건</vt:lpstr>
      <vt:lpstr>참조 무결성을 위한 FOREIGN KEY 제약 조건</vt:lpstr>
      <vt:lpstr>CHECK 제약 조건</vt:lpstr>
      <vt:lpstr>CHECK 제약 조건</vt:lpstr>
      <vt:lpstr>제약 조건명 지정하기</vt:lpstr>
      <vt:lpstr>제약 조건명 지정하기(컬럼레벨 제약조건 지정하기)</vt:lpstr>
      <vt:lpstr>제약 조건명 지정하기</vt:lpstr>
      <vt:lpstr>테이블 레벨 방식으로 제약 조건 지정하기</vt:lpstr>
      <vt:lpstr>테이블 레벨 방식으로 제약 조건 지정하기</vt:lpstr>
      <vt:lpstr>테이블 레벨 방식으로 제약 조건 지정하기</vt:lpstr>
      <vt:lpstr>테이블 레벨 방식으로 제약 조건 지정하기(복합키)</vt:lpstr>
      <vt:lpstr>제약 조건 변경하기</vt:lpstr>
      <vt:lpstr>제약 조건 제거하기</vt:lpstr>
      <vt:lpstr>제약 조건의 비활성화와 CASCADE</vt:lpstr>
      <vt:lpstr>제약 조건의 비활성화와 CASCADE</vt:lpstr>
      <vt:lpstr>제약 조건의 비활성화와 CASCADE</vt:lpstr>
      <vt:lpstr>제약 조건의 비활성화와 CASCADE</vt:lpstr>
      <vt:lpstr>제약 조건 비활성화와 활성화</vt:lpstr>
      <vt:lpstr>제약 조건 비활성화와 활성화</vt:lpstr>
      <vt:lpstr>제약 조건 비활성화와 활성화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10장. 무결성 제약 조건</dc:title>
  <dc:creator>USER</dc:creator>
  <cp:lastModifiedBy>WinXP</cp:lastModifiedBy>
  <cp:revision>4</cp:revision>
  <dcterms:created xsi:type="dcterms:W3CDTF">2012-05-01T09:51:07Z</dcterms:created>
  <dcterms:modified xsi:type="dcterms:W3CDTF">2012-12-18T02:34:23Z</dcterms:modified>
</cp:coreProperties>
</file>