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EB5A7-0676-4BA4-819E-471466997655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39470-96AF-4767-8645-887D836730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8916" name="머리글 개체 틀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>
                <a:latin typeface="굴림" charset="-127"/>
                <a:ea typeface="굴림" charset="-127"/>
              </a:rPr>
              <a:t>가메출판사</a:t>
            </a:r>
          </a:p>
        </p:txBody>
      </p:sp>
      <p:sp>
        <p:nvSpPr>
          <p:cNvPr id="38917" name="날짜 개체 틀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1BC98924-72EA-450D-B7D7-68FB7E41A553}" type="datetime1">
              <a:rPr lang="ko-KR" altLang="en-US" smtClean="0">
                <a:latin typeface="굴림" charset="-127"/>
                <a:ea typeface="굴림" charset="-127"/>
              </a:rPr>
              <a:pPr/>
              <a:t>2012-09-03</a:t>
            </a:fld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38918" name="바닥글 개체 틀 5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ko-KR" altLang="en-US" smtClean="0">
                <a:latin typeface="굴림" charset="-127"/>
                <a:ea typeface="굴림" charset="-127"/>
              </a:rPr>
              <a:t>저자</a:t>
            </a:r>
            <a:r>
              <a:rPr lang="en-US" altLang="ko-KR" smtClean="0">
                <a:latin typeface="굴림" charset="-127"/>
                <a:ea typeface="굴림" charset="-127"/>
              </a:rPr>
              <a:t>:</a:t>
            </a:r>
            <a:r>
              <a:rPr lang="ko-KR" altLang="en-US" smtClean="0">
                <a:latin typeface="굴림" charset="-127"/>
                <a:ea typeface="굴림" charset="-127"/>
              </a:rPr>
              <a:t>성윤정</a:t>
            </a:r>
            <a:r>
              <a:rPr lang="en-US" altLang="ko-KR" smtClean="0">
                <a:latin typeface="굴림" charset="-127"/>
                <a:ea typeface="굴림" charset="-127"/>
              </a:rPr>
              <a:t>(techsung@chol.com)</a:t>
            </a:r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38919" name="슬라이드 번호 개체 틀 6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223DEB-0FE4-46A1-B573-2E5DB9CCEDFE}" type="slidenum">
              <a:rPr lang="ko-KR" altLang="en-US" smtClean="0">
                <a:latin typeface="굴림" charset="-127"/>
                <a:ea typeface="굴림" charset="-127"/>
              </a:rPr>
              <a:pPr/>
              <a:t>2</a:t>
            </a:fld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9940" name="머리글 개체 틀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>
                <a:latin typeface="굴림" charset="-127"/>
                <a:ea typeface="굴림" charset="-127"/>
              </a:rPr>
              <a:t>가메출판사</a:t>
            </a:r>
          </a:p>
        </p:txBody>
      </p:sp>
      <p:sp>
        <p:nvSpPr>
          <p:cNvPr id="39941" name="날짜 개체 틀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4013B403-DFF9-4871-A796-D353C7B3D6F1}" type="datetime1">
              <a:rPr lang="ko-KR" altLang="en-US" smtClean="0">
                <a:latin typeface="굴림" charset="-127"/>
                <a:ea typeface="굴림" charset="-127"/>
              </a:rPr>
              <a:pPr/>
              <a:t>2012-09-03</a:t>
            </a:fld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39942" name="바닥글 개체 틀 5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ko-KR" altLang="en-US" smtClean="0">
                <a:latin typeface="굴림" charset="-127"/>
                <a:ea typeface="굴림" charset="-127"/>
              </a:rPr>
              <a:t>저자</a:t>
            </a:r>
            <a:r>
              <a:rPr lang="en-US" altLang="ko-KR" smtClean="0">
                <a:latin typeface="굴림" charset="-127"/>
                <a:ea typeface="굴림" charset="-127"/>
              </a:rPr>
              <a:t>:</a:t>
            </a:r>
            <a:r>
              <a:rPr lang="ko-KR" altLang="en-US" smtClean="0">
                <a:latin typeface="굴림" charset="-127"/>
                <a:ea typeface="굴림" charset="-127"/>
              </a:rPr>
              <a:t>성윤정</a:t>
            </a:r>
            <a:r>
              <a:rPr lang="en-US" altLang="ko-KR" smtClean="0">
                <a:latin typeface="굴림" charset="-127"/>
                <a:ea typeface="굴림" charset="-127"/>
              </a:rPr>
              <a:t>(techsung@chol.com)</a:t>
            </a:r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39943" name="슬라이드 번호 개체 틀 6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83158-A01F-446E-AA44-2BA26CF50339}" type="slidenum">
              <a:rPr lang="ko-KR" altLang="en-US" smtClean="0">
                <a:latin typeface="굴림" charset="-127"/>
                <a:ea typeface="굴림" charset="-127"/>
              </a:rPr>
              <a:pPr/>
              <a:t>9</a:t>
            </a:fld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FA2B-191C-4B43-9698-41047800C35E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9120-8332-4234-A0E5-7323F2032C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FA2B-191C-4B43-9698-41047800C35E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9120-8332-4234-A0E5-7323F2032C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FA2B-191C-4B43-9698-41047800C35E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9120-8332-4234-A0E5-7323F2032C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FA2B-191C-4B43-9698-41047800C35E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9120-8332-4234-A0E5-7323F2032C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FA2B-191C-4B43-9698-41047800C35E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9120-8332-4234-A0E5-7323F2032C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FA2B-191C-4B43-9698-41047800C35E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9120-8332-4234-A0E5-7323F2032C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FA2B-191C-4B43-9698-41047800C35E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9120-8332-4234-A0E5-7323F2032C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FA2B-191C-4B43-9698-41047800C35E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9120-8332-4234-A0E5-7323F2032C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FA2B-191C-4B43-9698-41047800C35E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9120-8332-4234-A0E5-7323F2032C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FA2B-191C-4B43-9698-41047800C35E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9120-8332-4234-A0E5-7323F2032C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FA2B-191C-4B43-9698-41047800C35E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9120-8332-4234-A0E5-7323F2032C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AFA2B-191C-4B43-9698-41047800C35E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C9120-8332-4234-A0E5-7323F2032C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10" y="214290"/>
            <a:ext cx="7772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5400" b="1" dirty="0" smtClean="0"/>
              <a:t>11</a:t>
            </a:r>
            <a:r>
              <a:rPr lang="ko-KR" altLang="en-US" sz="5400" b="1" dirty="0" smtClean="0"/>
              <a:t>장 </a:t>
            </a:r>
            <a:r>
              <a:rPr lang="ko-KR" altLang="en-US" sz="5400" b="1" dirty="0" smtClean="0"/>
              <a:t>조인</a:t>
            </a:r>
            <a:r>
              <a:rPr lang="ko-KR" altLang="en-US" sz="3200" b="1" dirty="0" smtClean="0"/>
              <a:t> </a:t>
            </a:r>
            <a:endParaRPr lang="ko-KR" altLang="en-US" sz="3600" b="1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2976" y="2928934"/>
            <a:ext cx="7072312" cy="2786062"/>
          </a:xfrm>
        </p:spPr>
        <p:txBody>
          <a:bodyPr/>
          <a:lstStyle/>
          <a:p>
            <a:pPr marL="263525" indent="-263525" algn="l">
              <a:buFont typeface="Wingdings" pitchFamily="2" charset="2"/>
              <a:buChar char="l"/>
              <a:defRPr/>
            </a:pPr>
            <a:r>
              <a:rPr lang="ko-KR" altLang="en-US" sz="2400" dirty="0" smtClean="0">
                <a:solidFill>
                  <a:schemeClr val="tx1"/>
                </a:solidFill>
              </a:rPr>
              <a:t>한 개 이상의 테이블에서 원하는 결과를 얻기 위한 조인을 학습한다</a:t>
            </a:r>
            <a:r>
              <a:rPr lang="en-US" altLang="ko-KR" sz="2400" dirty="0" smtClean="0">
                <a:solidFill>
                  <a:schemeClr val="tx1"/>
                </a:solidFill>
              </a:rPr>
              <a:t>. </a:t>
            </a:r>
          </a:p>
          <a:p>
            <a:pPr marL="263525" indent="-263525" algn="l">
              <a:buFont typeface="Wingdings" pitchFamily="2" charset="2"/>
              <a:buChar char="l"/>
              <a:defRPr/>
            </a:pPr>
            <a:endParaRPr lang="en-US" altLang="ko-KR" sz="800" dirty="0" smtClean="0">
              <a:solidFill>
                <a:schemeClr val="tx1"/>
              </a:solidFill>
            </a:endParaRPr>
          </a:p>
          <a:p>
            <a:pPr marL="263525" indent="-263525" algn="l">
              <a:buFont typeface="Wingdings" pitchFamily="2" charset="2"/>
              <a:buChar char="l"/>
              <a:defRPr/>
            </a:pP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Equi</a:t>
            </a:r>
            <a:r>
              <a:rPr lang="en-US" altLang="ko-KR" sz="2400" dirty="0" smtClean="0">
                <a:solidFill>
                  <a:schemeClr val="tx1"/>
                </a:solidFill>
              </a:rPr>
              <a:t> Join, Non-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Equi</a:t>
            </a:r>
            <a:r>
              <a:rPr lang="en-US" altLang="ko-KR" sz="2400" dirty="0" smtClean="0">
                <a:solidFill>
                  <a:schemeClr val="tx1"/>
                </a:solidFill>
              </a:rPr>
              <a:t> Join, Outer Join, Self Join </a:t>
            </a:r>
            <a:r>
              <a:rPr lang="ko-KR" altLang="en-US" sz="2400" dirty="0" smtClean="0">
                <a:solidFill>
                  <a:schemeClr val="tx1"/>
                </a:solidFill>
              </a:rPr>
              <a:t>방식을 학습한다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  <a:p>
            <a:pPr marL="263525" indent="-263525" algn="l">
              <a:buFont typeface="Wingdings" pitchFamily="2" charset="2"/>
              <a:buChar char="l"/>
              <a:defRPr/>
            </a:pPr>
            <a:endParaRPr lang="en-US" altLang="ko-KR" sz="800" dirty="0" smtClean="0">
              <a:solidFill>
                <a:schemeClr val="tx1"/>
              </a:solidFill>
            </a:endParaRPr>
          </a:p>
          <a:p>
            <a:pPr marL="263525" indent="-263525" algn="l">
              <a:buFont typeface="Wingdings" pitchFamily="2" charset="2"/>
              <a:buChar char="l"/>
              <a:defRPr/>
            </a:pPr>
            <a:r>
              <a:rPr lang="en-US" altLang="ko-KR" sz="2400" dirty="0" smtClean="0">
                <a:solidFill>
                  <a:schemeClr val="tx1"/>
                </a:solidFill>
              </a:rPr>
              <a:t> ANSI(</a:t>
            </a:r>
            <a:r>
              <a:rPr lang="ko-KR" altLang="en-US" sz="2400" dirty="0" smtClean="0">
                <a:solidFill>
                  <a:schemeClr val="tx1"/>
                </a:solidFill>
              </a:rPr>
              <a:t>미국표준연구소</a:t>
            </a:r>
            <a:r>
              <a:rPr lang="en-US" altLang="ko-KR" sz="2400" dirty="0" smtClean="0">
                <a:solidFill>
                  <a:schemeClr val="tx1"/>
                </a:solidFill>
              </a:rPr>
              <a:t>)  SQL</a:t>
            </a:r>
            <a:r>
              <a:rPr lang="ko-KR" altLang="en-US" sz="2400" dirty="0" smtClean="0">
                <a:solidFill>
                  <a:schemeClr val="tx1"/>
                </a:solidFill>
              </a:rPr>
              <a:t>에서 제시한 표준 기능을  대부분 준수하는 </a:t>
            </a:r>
            <a:r>
              <a:rPr lang="en-US" altLang="ko-KR" sz="2400" dirty="0" smtClean="0">
                <a:solidFill>
                  <a:schemeClr val="tx1"/>
                </a:solidFill>
              </a:rPr>
              <a:t>ANSI </a:t>
            </a:r>
            <a:r>
              <a:rPr lang="ko-KR" altLang="en-US" sz="2400" dirty="0" smtClean="0">
                <a:solidFill>
                  <a:schemeClr val="tx1"/>
                </a:solidFill>
              </a:rPr>
              <a:t>조인을 학습한다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l"/>
              <a:defRPr/>
            </a:pPr>
            <a:endParaRPr lang="ko-KR" altLang="en-US" sz="2400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l"/>
              <a:defRPr/>
            </a:pPr>
            <a:endParaRPr lang="ko-KR" altLang="en-US" sz="2400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l"/>
              <a:defRPr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l"/>
              <a:defRPr/>
            </a:pPr>
            <a:endParaRPr lang="en-US" altLang="ko-KR" sz="2400" dirty="0" smtClean="0">
              <a:solidFill>
                <a:schemeClr val="tx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C2F1D-F2F1-478A-880C-DC2B28A69474}" type="slidenum">
              <a:rPr/>
              <a:pPr>
                <a:defRPr/>
              </a:p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en-US" altLang="ko-KR" sz="4000" smtClean="0"/>
              <a:t>Equi Join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860916-2479-428B-85AE-26CC76EE3201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292" name="내용 개체 틀 2"/>
          <p:cNvSpPr>
            <a:spLocks noGrp="1"/>
          </p:cNvSpPr>
          <p:nvPr>
            <p:ph idx="1"/>
          </p:nvPr>
        </p:nvSpPr>
        <p:spPr>
          <a:xfrm>
            <a:off x="1187450" y="1719263"/>
            <a:ext cx="7456488" cy="4424362"/>
          </a:xfrm>
        </p:spPr>
        <p:txBody>
          <a:bodyPr>
            <a:normAutofit lnSpcReduction="10000"/>
          </a:bodyPr>
          <a:lstStyle/>
          <a:p>
            <a:r>
              <a:rPr lang="en-US" altLang="ko-KR" smtClean="0"/>
              <a:t>SCOTT</a:t>
            </a:r>
            <a:r>
              <a:rPr lang="ko-KR" altLang="en-US" smtClean="0"/>
              <a:t>인 사람의 정보만을 출력하기 위해서는 </a:t>
            </a:r>
            <a:r>
              <a:rPr lang="en-US" altLang="ko-KR" smtClean="0"/>
              <a:t>WHERE </a:t>
            </a:r>
            <a:r>
              <a:rPr lang="ko-KR" altLang="en-US" smtClean="0"/>
              <a:t>절에서 </a:t>
            </a:r>
            <a:r>
              <a:rPr lang="en-US" altLang="ko-KR" smtClean="0"/>
              <a:t>AND </a:t>
            </a:r>
            <a:r>
              <a:rPr lang="ko-KR" altLang="en-US" smtClean="0"/>
              <a:t>연산자를 추가한다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pPr>
              <a:buFont typeface="Wingdings" pitchFamily="2" charset="2"/>
              <a:buNone/>
            </a:pPr>
            <a:r>
              <a:rPr lang="en-US" altLang="ko-KR" smtClean="0"/>
              <a:t>SELECT E.ENAME, D.DNAME</a:t>
            </a:r>
          </a:p>
          <a:p>
            <a:pPr>
              <a:buFont typeface="Wingdings" pitchFamily="2" charset="2"/>
              <a:buNone/>
            </a:pPr>
            <a:r>
              <a:rPr lang="en-US" altLang="ko-KR" smtClean="0"/>
              <a:t>FROM EMP E, DEPT D</a:t>
            </a:r>
          </a:p>
          <a:p>
            <a:pPr>
              <a:buFont typeface="Wingdings" pitchFamily="2" charset="2"/>
              <a:buNone/>
            </a:pPr>
            <a:r>
              <a:rPr lang="en-US" altLang="ko-KR" smtClean="0"/>
              <a:t>WHERE E.DEPTNO=D.DEPTNO </a:t>
            </a:r>
          </a:p>
          <a:p>
            <a:pPr>
              <a:buFont typeface="Wingdings" pitchFamily="2" charset="2"/>
              <a:buNone/>
            </a:pPr>
            <a:r>
              <a:rPr lang="en-US" altLang="ko-KR" smtClean="0"/>
              <a:t>AND E.ENAME='SCOTT';</a:t>
            </a:r>
          </a:p>
          <a:p>
            <a:endParaRPr lang="ko-KR" altLang="en-US" smtClean="0"/>
          </a:p>
          <a:p>
            <a:pPr>
              <a:buFont typeface="Wingdings" pitchFamily="2" charset="2"/>
              <a:buNone/>
            </a:pPr>
            <a:endParaRPr lang="en-US" altLang="ko-KR" smtClean="0"/>
          </a:p>
          <a:p>
            <a:pPr>
              <a:buFont typeface="Wingdings" pitchFamily="2" charset="2"/>
              <a:buNone/>
            </a:pP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en-US" altLang="ko-KR" sz="4000" smtClean="0"/>
              <a:t>Non-Equi Join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07EA7-6E03-46C1-9F21-FC131C28600A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11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316" name="내용 개체 틀 2"/>
          <p:cNvSpPr>
            <a:spLocks noGrp="1"/>
          </p:cNvSpPr>
          <p:nvPr>
            <p:ph idx="1"/>
          </p:nvPr>
        </p:nvSpPr>
        <p:spPr>
          <a:xfrm>
            <a:off x="1187450" y="1719263"/>
            <a:ext cx="7456488" cy="4424362"/>
          </a:xfrm>
        </p:spPr>
        <p:txBody>
          <a:bodyPr>
            <a:normAutofit fontScale="92500"/>
          </a:bodyPr>
          <a:lstStyle/>
          <a:p>
            <a:r>
              <a:rPr lang="en-US" altLang="ko-KR" smtClean="0"/>
              <a:t>Non-Equi </a:t>
            </a:r>
            <a:r>
              <a:rPr lang="ko-KR" altLang="en-US" smtClean="0"/>
              <a:t>조인은 조인할 테이블 사이에 칼럼의 값이 직접적으로 일치하지 않을 시 사용하는 조인으로 </a:t>
            </a:r>
            <a:r>
              <a:rPr lang="en-US" altLang="ko-KR" smtClean="0"/>
              <a:t>'='</a:t>
            </a:r>
            <a:r>
              <a:rPr lang="ko-KR" altLang="en-US" smtClean="0"/>
              <a:t>을 제외한 연산자를 사용한다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급여 등급 테이블</a:t>
            </a:r>
            <a:r>
              <a:rPr lang="en-US" altLang="ko-KR" smtClean="0"/>
              <a:t>(SALGRADE )</a:t>
            </a:r>
            <a:r>
              <a:rPr lang="ko-KR" altLang="en-US" smtClean="0"/>
              <a:t>을 살피기</a:t>
            </a:r>
          </a:p>
          <a:p>
            <a:endParaRPr lang="en-US" altLang="ko-KR" smtClean="0"/>
          </a:p>
          <a:p>
            <a:pPr>
              <a:buFont typeface="Wingdings" pitchFamily="2" charset="2"/>
              <a:buNone/>
            </a:pPr>
            <a:r>
              <a:rPr lang="en-US" altLang="ko-KR" smtClean="0"/>
              <a:t>SELECT * FROM SALGRADE;</a:t>
            </a:r>
          </a:p>
          <a:p>
            <a:endParaRPr lang="ko-KR" altLang="en-US" smtClean="0"/>
          </a:p>
          <a:p>
            <a:pPr>
              <a:buFont typeface="Wingdings" pitchFamily="2" charset="2"/>
              <a:buNone/>
            </a:pP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en-US" altLang="ko-KR" sz="4000" smtClean="0"/>
              <a:t>Non-Equi Join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E1DF4-E06D-438E-BD4C-49EEB06A389F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340" name="내용 개체 틀 2"/>
          <p:cNvSpPr>
            <a:spLocks noGrp="1"/>
          </p:cNvSpPr>
          <p:nvPr>
            <p:ph idx="1"/>
          </p:nvPr>
        </p:nvSpPr>
        <p:spPr>
          <a:xfrm>
            <a:off x="1187450" y="1719263"/>
            <a:ext cx="7456488" cy="4424362"/>
          </a:xfrm>
        </p:spPr>
        <p:txBody>
          <a:bodyPr/>
          <a:lstStyle/>
          <a:p>
            <a:r>
              <a:rPr lang="ko-KR" altLang="en-US" sz="2400" smtClean="0"/>
              <a:t>급여 등급을 </a:t>
            </a:r>
            <a:r>
              <a:rPr lang="en-US" altLang="ko-KR" sz="2400" smtClean="0"/>
              <a:t>5</a:t>
            </a:r>
            <a:r>
              <a:rPr lang="ko-KR" altLang="en-US" sz="2400" smtClean="0"/>
              <a:t>개로 나누어 놓은 </a:t>
            </a:r>
            <a:r>
              <a:rPr lang="en-US" altLang="ko-KR" sz="2400" smtClean="0"/>
              <a:t>SALGRADE </a:t>
            </a:r>
            <a:r>
              <a:rPr lang="ko-KR" altLang="en-US" sz="2400" smtClean="0"/>
              <a:t>테이블에서 정보를 얻어 와서 각 사원의 급여 등급을 지정</a:t>
            </a:r>
          </a:p>
          <a:p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E.ENAME, E.SAL, S.GRADE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EMP E, SALGRADE S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WHERE E.SAL BETWEEN S.LOSAL AND S.HISAL;</a:t>
            </a:r>
          </a:p>
          <a:p>
            <a:endParaRPr lang="ko-KR" altLang="en-US" sz="2400" smtClean="0"/>
          </a:p>
          <a:p>
            <a:pPr>
              <a:buFont typeface="Wingdings" pitchFamily="2" charset="2"/>
              <a:buNone/>
            </a:pPr>
            <a:r>
              <a:rPr lang="ko-KR" altLang="en-US" sz="2400" smtClean="0"/>
              <a:t>혹은 </a:t>
            </a: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WHERE E.SAL &gt;=S.LOSAL AND E.SAL &lt;= S.HISAL</a:t>
            </a:r>
          </a:p>
          <a:p>
            <a:pPr>
              <a:buFont typeface="Wingdings" pitchFamily="2" charset="2"/>
              <a:buNone/>
            </a:pPr>
            <a:endParaRPr lang="ko-KR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en-US" altLang="ko-KR" sz="4000" smtClean="0"/>
              <a:t>Outer Join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83D197-99C7-4664-BE1C-BD225FCE0C9D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364" name="내용 개체 틀 2"/>
          <p:cNvSpPr>
            <a:spLocks noGrp="1"/>
          </p:cNvSpPr>
          <p:nvPr>
            <p:ph idx="1"/>
          </p:nvPr>
        </p:nvSpPr>
        <p:spPr>
          <a:xfrm>
            <a:off x="1187450" y="1719263"/>
            <a:ext cx="7456488" cy="4424362"/>
          </a:xfrm>
        </p:spPr>
        <p:txBody>
          <a:bodyPr/>
          <a:lstStyle/>
          <a:p>
            <a:r>
              <a:rPr lang="ko-KR" altLang="en-US" sz="2800" smtClean="0"/>
              <a:t>행이 조인 조건에 만족하지 않을 경우 그 행은 결과에 나타나지 않게 된다</a:t>
            </a:r>
            <a:r>
              <a:rPr lang="en-US" altLang="ko-KR" sz="2800" smtClean="0"/>
              <a:t>. </a:t>
            </a:r>
          </a:p>
          <a:p>
            <a:endParaRPr lang="en-US" altLang="ko-KR" sz="2800" smtClean="0"/>
          </a:p>
          <a:p>
            <a:r>
              <a:rPr lang="ko-KR" altLang="en-US" sz="2800" smtClean="0"/>
              <a:t>이때 조인 조건에 만족하지 않는 행들도 나타내기 위해 </a:t>
            </a:r>
            <a:r>
              <a:rPr lang="en-US" altLang="ko-KR" sz="2800" smtClean="0"/>
              <a:t>Outer Join</a:t>
            </a:r>
            <a:r>
              <a:rPr lang="ko-KR" altLang="en-US" sz="2800" smtClean="0"/>
              <a:t>이 사용된다</a:t>
            </a:r>
            <a:r>
              <a:rPr lang="en-US" altLang="ko-KR" sz="2800" smtClean="0"/>
              <a:t>. </a:t>
            </a:r>
          </a:p>
          <a:p>
            <a:endParaRPr lang="en-US" altLang="ko-KR" sz="2800" smtClean="0"/>
          </a:p>
          <a:p>
            <a:pPr>
              <a:buFont typeface="Wingdings" pitchFamily="2" charset="2"/>
              <a:buNone/>
            </a:pPr>
            <a:endParaRPr lang="ko-KR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en-US" altLang="ko-KR" sz="4000" smtClean="0"/>
              <a:t>Outer Join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CBB8D-EB28-4DBB-B8B0-CE7A786CF37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388" name="내용 개체 틀 2"/>
          <p:cNvSpPr>
            <a:spLocks noGrp="1"/>
          </p:cNvSpPr>
          <p:nvPr>
            <p:ph idx="1"/>
          </p:nvPr>
        </p:nvSpPr>
        <p:spPr>
          <a:xfrm>
            <a:off x="1187450" y="1719263"/>
            <a:ext cx="7456488" cy="44243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SELECT E.ENAME, D.DEPTNO, D.DNAME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EMP E, DEPT D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WHERE E.DEPTNO = D.DEPTNO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ORDER BY D.DEPTNO;</a:t>
            </a:r>
          </a:p>
          <a:p>
            <a:endParaRPr lang="ko-KR" altLang="en-US" sz="2400" smtClean="0"/>
          </a:p>
          <a:p>
            <a:r>
              <a:rPr lang="ko-KR" altLang="en-US" sz="2400" smtClean="0"/>
              <a:t>부서 테이블에는 </a:t>
            </a:r>
            <a:r>
              <a:rPr lang="en-US" altLang="ko-KR" sz="2400" smtClean="0"/>
              <a:t>40</a:t>
            </a:r>
            <a:r>
              <a:rPr lang="ko-KR" altLang="en-US" sz="2400" smtClean="0"/>
              <a:t>번 부서가 존재한다</a:t>
            </a:r>
            <a:r>
              <a:rPr lang="en-US" altLang="ko-KR" sz="2400" smtClean="0"/>
              <a:t>. </a:t>
            </a:r>
          </a:p>
          <a:p>
            <a:r>
              <a:rPr lang="ko-KR" altLang="en-US" sz="2400" smtClean="0"/>
              <a:t>하지만</a:t>
            </a:r>
            <a:r>
              <a:rPr lang="en-US" altLang="ko-KR" sz="2400" smtClean="0"/>
              <a:t>, </a:t>
            </a:r>
            <a:r>
              <a:rPr lang="ko-KR" altLang="en-US" sz="2400" smtClean="0"/>
              <a:t>조인 결과를 보면 </a:t>
            </a:r>
            <a:r>
              <a:rPr lang="en-US" altLang="ko-KR" sz="2400" smtClean="0"/>
              <a:t>10</a:t>
            </a:r>
            <a:r>
              <a:rPr lang="ko-KR" altLang="en-US" sz="2400" smtClean="0"/>
              <a:t>번부터 </a:t>
            </a:r>
            <a:r>
              <a:rPr lang="en-US" altLang="ko-KR" sz="2400" smtClean="0"/>
              <a:t>30</a:t>
            </a:r>
            <a:r>
              <a:rPr lang="ko-KR" altLang="en-US" sz="2400" smtClean="0"/>
              <a:t>번 부서번호만 출력되고 </a:t>
            </a:r>
            <a:r>
              <a:rPr lang="en-US" altLang="ko-KR" sz="2400" smtClean="0"/>
              <a:t>40</a:t>
            </a:r>
            <a:r>
              <a:rPr lang="ko-KR" altLang="en-US" sz="2400" smtClean="0"/>
              <a:t>번은 출력되지 않는다</a:t>
            </a:r>
            <a:r>
              <a:rPr lang="en-US" altLang="ko-KR" sz="2400" smtClean="0"/>
              <a:t>. </a:t>
            </a:r>
          </a:p>
          <a:p>
            <a:r>
              <a:rPr lang="ko-KR" altLang="en-US" sz="2400" smtClean="0"/>
              <a:t>이는 사원 테이블의 부서번호에는 </a:t>
            </a:r>
            <a:r>
              <a:rPr lang="en-US" altLang="ko-KR" sz="2400" smtClean="0"/>
              <a:t>40</a:t>
            </a:r>
            <a:r>
              <a:rPr lang="ko-KR" altLang="en-US" sz="2400" smtClean="0"/>
              <a:t>번이 존재하지 않기 때문이다</a:t>
            </a:r>
            <a:r>
              <a:rPr lang="en-US" altLang="ko-KR" sz="2400" smtClean="0"/>
              <a:t>. </a:t>
            </a:r>
          </a:p>
          <a:p>
            <a:pPr>
              <a:buFont typeface="Wingdings" pitchFamily="2" charset="2"/>
              <a:buNone/>
            </a:pPr>
            <a:endParaRPr lang="ko-KR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en-US" altLang="ko-KR" sz="4000" smtClean="0"/>
              <a:t>Outer Join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F1AABF-DF62-4C93-89F6-2BDB44A876DD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412" name="내용 개체 틀 2"/>
          <p:cNvSpPr>
            <a:spLocks noGrp="1"/>
          </p:cNvSpPr>
          <p:nvPr>
            <p:ph idx="1"/>
          </p:nvPr>
        </p:nvSpPr>
        <p:spPr>
          <a:xfrm>
            <a:off x="1187450" y="1719263"/>
            <a:ext cx="7456488" cy="4424362"/>
          </a:xfrm>
        </p:spPr>
        <p:txBody>
          <a:bodyPr/>
          <a:lstStyle/>
          <a:p>
            <a:r>
              <a:rPr lang="ko-KR" altLang="en-US" sz="2400" smtClean="0"/>
              <a:t>부서 테이블의 </a:t>
            </a:r>
            <a:r>
              <a:rPr lang="en-US" altLang="ko-KR" sz="2400" smtClean="0"/>
              <a:t>40</a:t>
            </a:r>
            <a:r>
              <a:rPr lang="ko-KR" altLang="en-US" sz="2400" smtClean="0"/>
              <a:t>번 부서와 조인할 사원 테이블의 부서번호가 없지만</a:t>
            </a:r>
            <a:r>
              <a:rPr lang="en-US" altLang="ko-KR" sz="2400" smtClean="0"/>
              <a:t>, 40</a:t>
            </a:r>
            <a:r>
              <a:rPr lang="ko-KR" altLang="en-US" sz="2400" smtClean="0"/>
              <a:t>번 부서도 출력되도록 하려면 </a:t>
            </a:r>
            <a:r>
              <a:rPr lang="en-US" altLang="ko-KR" sz="2400" smtClean="0"/>
              <a:t>Outer Join</a:t>
            </a:r>
            <a:r>
              <a:rPr lang="ko-KR" altLang="en-US" sz="2400" smtClean="0"/>
              <a:t>을 사용해야 한다</a:t>
            </a:r>
            <a:r>
              <a:rPr lang="en-US" altLang="ko-KR" sz="2400" smtClean="0"/>
              <a:t>.</a:t>
            </a:r>
          </a:p>
          <a:p>
            <a:endParaRPr lang="en-US" altLang="ko-KR" sz="2400" smtClean="0"/>
          </a:p>
          <a:p>
            <a:r>
              <a:rPr lang="en-US" altLang="ko-KR" sz="2400" smtClean="0"/>
              <a:t> Outer Join</a:t>
            </a:r>
            <a:r>
              <a:rPr lang="ko-KR" altLang="en-US" sz="2400" smtClean="0"/>
              <a:t>을 하기 위해서 사용하는 기호는 </a:t>
            </a:r>
            <a:r>
              <a:rPr lang="en-US" altLang="ko-KR" sz="2400" smtClean="0"/>
              <a:t>(+)</a:t>
            </a:r>
            <a:r>
              <a:rPr lang="ko-KR" altLang="en-US" sz="2400" smtClean="0"/>
              <a:t>이며 조인 조건에서 정보가 부족한 칼럼 명 뒤에 위치하게 하면 된다</a:t>
            </a:r>
            <a:r>
              <a:rPr lang="en-US" altLang="ko-KR" sz="2400" smtClean="0"/>
              <a:t>. </a:t>
            </a:r>
          </a:p>
          <a:p>
            <a:endParaRPr lang="en-US" altLang="ko-KR" sz="2400" smtClean="0"/>
          </a:p>
          <a:p>
            <a:r>
              <a:rPr lang="ko-KR" altLang="en-US" sz="2400" smtClean="0"/>
              <a:t>즉</a:t>
            </a:r>
            <a:r>
              <a:rPr lang="en-US" altLang="ko-KR" sz="2400" smtClean="0"/>
              <a:t>, </a:t>
            </a:r>
            <a:r>
              <a:rPr lang="ko-KR" altLang="en-US" sz="2400" smtClean="0"/>
              <a:t>사원 테이블에 부서번호 </a:t>
            </a:r>
            <a:r>
              <a:rPr lang="en-US" altLang="ko-KR" sz="2400" smtClean="0"/>
              <a:t>40</a:t>
            </a:r>
            <a:r>
              <a:rPr lang="ko-KR" altLang="en-US" sz="2400" smtClean="0"/>
              <a:t>번이 없기 때문에 </a:t>
            </a:r>
            <a:r>
              <a:rPr lang="en-US" altLang="ko-KR" sz="2400" smtClean="0"/>
              <a:t>EMP.DEPTNO(+)</a:t>
            </a:r>
            <a:r>
              <a:rPr lang="ko-KR" altLang="en-US" sz="2400" smtClean="0"/>
              <a:t>쪽에 </a:t>
            </a:r>
            <a:r>
              <a:rPr lang="en-US" altLang="ko-KR" sz="2400" smtClean="0"/>
              <a:t>+ </a:t>
            </a:r>
            <a:r>
              <a:rPr lang="ko-KR" altLang="en-US" sz="2400" smtClean="0"/>
              <a:t>기호를 덧붙이면 된다</a:t>
            </a:r>
            <a:r>
              <a:rPr lang="en-US" altLang="ko-KR" sz="2400" smtClean="0"/>
              <a:t>. </a:t>
            </a:r>
          </a:p>
          <a:p>
            <a:pPr>
              <a:buFont typeface="Wingdings" pitchFamily="2" charset="2"/>
              <a:buNone/>
            </a:pPr>
            <a:endParaRPr lang="ko-KR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en-US" altLang="ko-KR" sz="4000" smtClean="0"/>
              <a:t>Outer Join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01DB17-0A3D-4124-8A67-8AB87D5D0EDD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436" name="내용 개체 틀 2"/>
          <p:cNvSpPr>
            <a:spLocks noGrp="1"/>
          </p:cNvSpPr>
          <p:nvPr>
            <p:ph idx="1"/>
          </p:nvPr>
        </p:nvSpPr>
        <p:spPr>
          <a:xfrm>
            <a:off x="1187450" y="1719263"/>
            <a:ext cx="7456488" cy="44243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800" smtClean="0"/>
              <a:t>SELECT E.ENAME, D.DEPTNO, D.DNAME</a:t>
            </a: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FROM EMP E, DEPT D</a:t>
            </a: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WHERE E.DEPTNO(+) = D.DEPTNO;</a:t>
            </a:r>
          </a:p>
          <a:p>
            <a:pPr>
              <a:buFont typeface="Wingdings" pitchFamily="2" charset="2"/>
              <a:buNone/>
            </a:pPr>
            <a:endParaRPr lang="ko-KR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en-US" altLang="ko-KR" sz="4000" smtClean="0"/>
              <a:t>Self Join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1215AE-828A-425A-80A7-3B929EAF3EE3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460" name="내용 개체 틀 2"/>
          <p:cNvSpPr>
            <a:spLocks noGrp="1"/>
          </p:cNvSpPr>
          <p:nvPr>
            <p:ph idx="1"/>
          </p:nvPr>
        </p:nvSpPr>
        <p:spPr>
          <a:xfrm>
            <a:off x="1187450" y="1719263"/>
            <a:ext cx="7599363" cy="4424362"/>
          </a:xfrm>
        </p:spPr>
        <p:txBody>
          <a:bodyPr/>
          <a:lstStyle/>
          <a:p>
            <a:r>
              <a:rPr lang="en-US" altLang="ko-KR" sz="2800" smtClean="0"/>
              <a:t>Self Join</a:t>
            </a:r>
            <a:r>
              <a:rPr lang="ko-KR" altLang="en-US" sz="2800" smtClean="0"/>
              <a:t>이란 말 그대로 자기 자신과 조인을 맺는 것을 말한다</a:t>
            </a:r>
            <a:r>
              <a:rPr lang="en-US" altLang="ko-KR" sz="2800" smtClean="0"/>
              <a:t>. </a:t>
            </a:r>
          </a:p>
          <a:p>
            <a:endParaRPr lang="en-US" altLang="ko-KR" sz="2800" smtClean="0"/>
          </a:p>
          <a:p>
            <a:r>
              <a:rPr lang="en-US" altLang="ko-KR" sz="2800" smtClean="0"/>
              <a:t>FROM </a:t>
            </a:r>
            <a:r>
              <a:rPr lang="ko-KR" altLang="en-US" sz="2800" smtClean="0"/>
              <a:t>절 다음에 동일한 테이블 명을 </a:t>
            </a:r>
            <a:r>
              <a:rPr lang="en-US" altLang="ko-KR" sz="2800" smtClean="0"/>
              <a:t>2</a:t>
            </a:r>
            <a:r>
              <a:rPr lang="ko-KR" altLang="en-US" sz="2800" smtClean="0"/>
              <a:t>번 기술하고 </a:t>
            </a:r>
            <a:r>
              <a:rPr lang="en-US" altLang="ko-KR" sz="2800" smtClean="0"/>
              <a:t>WHERE </a:t>
            </a:r>
            <a:r>
              <a:rPr lang="ko-KR" altLang="en-US" sz="2800" smtClean="0"/>
              <a:t>절에도 조인 조건을 주어야 하는데 이때 서로 다른 테이블인 것처럼 인식할 수 있도록 하기 위해서 별칭을 사용한다</a:t>
            </a:r>
            <a:r>
              <a:rPr lang="en-US" altLang="ko-KR" sz="2800" smtClean="0"/>
              <a:t>. </a:t>
            </a:r>
            <a:endParaRPr lang="ko-KR" altLang="en-US" sz="2800" smtClean="0"/>
          </a:p>
          <a:p>
            <a:pPr>
              <a:buFont typeface="Wingdings" pitchFamily="2" charset="2"/>
              <a:buNone/>
            </a:pPr>
            <a:endParaRPr lang="ko-KR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en-US" altLang="ko-KR" sz="4000" smtClean="0"/>
              <a:t>Self Join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524EA6-0A1A-4D7D-B7EF-BA8152CC8091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484" name="내용 개체 틀 2"/>
          <p:cNvSpPr>
            <a:spLocks noGrp="1"/>
          </p:cNvSpPr>
          <p:nvPr>
            <p:ph idx="1"/>
          </p:nvPr>
        </p:nvSpPr>
        <p:spPr>
          <a:xfrm>
            <a:off x="1187450" y="1719263"/>
            <a:ext cx="7456488" cy="4424362"/>
          </a:xfrm>
        </p:spPr>
        <p:txBody>
          <a:bodyPr/>
          <a:lstStyle/>
          <a:p>
            <a:r>
              <a:rPr lang="ko-KR" altLang="en-US" sz="2800" smtClean="0"/>
              <a:t>특정 사원을 담당하는 매니저 사원의 이름을 출력하자</a:t>
            </a:r>
            <a:r>
              <a:rPr lang="en-US" altLang="ko-KR" sz="2800" smtClean="0"/>
              <a:t>.</a:t>
            </a:r>
            <a:endParaRPr lang="ko-KR" altLang="en-US" sz="2800" smtClean="0"/>
          </a:p>
          <a:p>
            <a:endParaRPr lang="en-US" altLang="ko-KR" sz="2800" smtClean="0"/>
          </a:p>
          <a:p>
            <a:r>
              <a:rPr lang="en-US" altLang="ko-KR" sz="2800" smtClean="0"/>
              <a:t>EMP </a:t>
            </a:r>
            <a:r>
              <a:rPr lang="ko-KR" altLang="en-US" sz="2800" smtClean="0"/>
              <a:t>테이블에 별칭을 사용하여 하나의 테이블을 두 개의 테이블인 것처럼 사용해보자</a:t>
            </a:r>
            <a:r>
              <a:rPr lang="en-US" altLang="ko-KR" sz="2800" smtClean="0"/>
              <a:t>.</a:t>
            </a:r>
          </a:p>
          <a:p>
            <a:endParaRPr lang="en-US" altLang="ko-KR" sz="2800" smtClean="0"/>
          </a:p>
          <a:p>
            <a:r>
              <a:rPr lang="en-US" altLang="ko-KR" sz="2800" smtClean="0"/>
              <a:t> WORK(</a:t>
            </a:r>
            <a:r>
              <a:rPr lang="ko-KR" altLang="en-US" sz="2800" smtClean="0"/>
              <a:t>사원 테이블</a:t>
            </a:r>
            <a:r>
              <a:rPr lang="en-US" altLang="ko-KR" sz="2800" smtClean="0"/>
              <a:t>)</a:t>
            </a:r>
            <a:r>
              <a:rPr lang="ko-KR" altLang="en-US" sz="2800" smtClean="0"/>
              <a:t>과 </a:t>
            </a:r>
            <a:r>
              <a:rPr lang="en-US" altLang="ko-KR" sz="2800" smtClean="0"/>
              <a:t>MANAGER(</a:t>
            </a:r>
            <a:r>
              <a:rPr lang="ko-KR" altLang="en-US" sz="2800" smtClean="0"/>
              <a:t>매니저 테이블</a:t>
            </a:r>
            <a:r>
              <a:rPr lang="en-US" altLang="ko-KR" sz="2800" smtClean="0"/>
              <a:t>)</a:t>
            </a:r>
            <a:r>
              <a:rPr lang="ko-KR" altLang="en-US" sz="2800" smtClean="0"/>
              <a:t>로 별칭을 부여한다</a:t>
            </a:r>
            <a:r>
              <a:rPr lang="en-US" altLang="ko-KR" sz="2800" smtClean="0"/>
              <a:t>.</a:t>
            </a:r>
            <a:endParaRPr lang="ko-KR" altLang="en-US" sz="2800" smtClean="0"/>
          </a:p>
          <a:p>
            <a:pPr>
              <a:buFont typeface="Wingdings" pitchFamily="2" charset="2"/>
              <a:buNone/>
            </a:pPr>
            <a:endParaRPr lang="ko-KR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en-US" altLang="ko-KR" sz="4000" smtClean="0"/>
              <a:t>Self Join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071E71-2842-4BE3-A4E9-C6C11270D63B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1509" name="_x96236392" descr="DRW00000ed8718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75" y="1000125"/>
            <a:ext cx="5786438" cy="525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목차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956550" cy="4411662"/>
          </a:xfrm>
        </p:spPr>
        <p:txBody>
          <a:bodyPr/>
          <a:lstStyle/>
          <a:p>
            <a:r>
              <a:rPr lang="ko-KR" altLang="en-US" sz="3600" smtClean="0"/>
              <a:t>조인의 개념과 </a:t>
            </a:r>
            <a:r>
              <a:rPr lang="en-US" altLang="ko-KR" sz="3600" smtClean="0"/>
              <a:t>Cross Join</a:t>
            </a:r>
          </a:p>
          <a:p>
            <a:r>
              <a:rPr lang="en-US" altLang="ko-KR" sz="3600" smtClean="0"/>
              <a:t>Equi Join</a:t>
            </a:r>
          </a:p>
          <a:p>
            <a:r>
              <a:rPr lang="en-US" altLang="ko-KR" sz="3600" smtClean="0"/>
              <a:t>Non-Equi Join</a:t>
            </a:r>
          </a:p>
          <a:p>
            <a:r>
              <a:rPr lang="en-US" altLang="ko-KR" sz="3600" smtClean="0"/>
              <a:t>Outer Join</a:t>
            </a:r>
          </a:p>
          <a:p>
            <a:r>
              <a:rPr lang="en-US" altLang="ko-KR" sz="3600" b="1" smtClean="0"/>
              <a:t>Self Join</a:t>
            </a:r>
          </a:p>
          <a:p>
            <a:r>
              <a:rPr lang="en-US" altLang="ko-KR" sz="3600" b="1" smtClean="0"/>
              <a:t>ANSI Join</a:t>
            </a:r>
            <a:r>
              <a:rPr lang="en-US" altLang="ko-KR" sz="3600" smtClean="0"/>
              <a:t> </a:t>
            </a:r>
          </a:p>
          <a:p>
            <a:endParaRPr lang="ko-KR" altLang="en-US" sz="3600" smtClean="0"/>
          </a:p>
          <a:p>
            <a:endParaRPr lang="ko-KR" altLang="en-US" sz="3600" smtClean="0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CF847D-0C6F-4DD7-988D-CFA2D055D19F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en-US" altLang="ko-KR" sz="4000" smtClean="0"/>
              <a:t>Self Join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3CDC33-4D93-422D-B4DC-19D75196D9A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532" name="내용 개체 틀 2"/>
          <p:cNvSpPr>
            <a:spLocks noGrp="1"/>
          </p:cNvSpPr>
          <p:nvPr>
            <p:ph idx="1"/>
          </p:nvPr>
        </p:nvSpPr>
        <p:spPr>
          <a:xfrm>
            <a:off x="428625" y="1719263"/>
            <a:ext cx="8215313" cy="4424362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800" smtClean="0"/>
              <a:t>SELECT WORK.ENAME, MANAGER.ENAME </a:t>
            </a: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FROM EMP WORK, EMP MANAGER</a:t>
            </a: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WHERE WORK.MGR=MANAGER.EMPNO;</a:t>
            </a:r>
          </a:p>
          <a:p>
            <a:pPr>
              <a:buFont typeface="Wingdings" pitchFamily="2" charset="2"/>
              <a:buNone/>
            </a:pPr>
            <a:endParaRPr lang="ko-KR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en-US" altLang="ko-KR" sz="4000" smtClean="0"/>
              <a:t>ANSI Join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ADC4F4-D519-4B5C-B04E-363E1FF02B10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21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556" name="내용 개체 틀 2"/>
          <p:cNvSpPr>
            <a:spLocks noGrp="1"/>
          </p:cNvSpPr>
          <p:nvPr>
            <p:ph idx="1"/>
          </p:nvPr>
        </p:nvSpPr>
        <p:spPr>
          <a:xfrm>
            <a:off x="1357313" y="1719263"/>
            <a:ext cx="7500937" cy="4424362"/>
          </a:xfrm>
          <a:solidFill>
            <a:schemeClr val="bg1"/>
          </a:solidFill>
        </p:spPr>
        <p:txBody>
          <a:bodyPr/>
          <a:lstStyle/>
          <a:p>
            <a:r>
              <a:rPr lang="en-US" altLang="ko-KR" sz="2800" smtClean="0"/>
              <a:t>ANSI(</a:t>
            </a:r>
            <a:r>
              <a:rPr lang="ko-KR" altLang="en-US" sz="2800" smtClean="0"/>
              <a:t>미국표준연구소</a:t>
            </a:r>
            <a:r>
              <a:rPr lang="en-US" altLang="ko-KR" sz="2800" smtClean="0"/>
              <a:t>) SQL</a:t>
            </a:r>
            <a:r>
              <a:rPr lang="ko-KR" altLang="en-US" sz="2800" smtClean="0"/>
              <a:t>은 대부분의 상용 데이터베이스 시스템에서 표준 언어이다</a:t>
            </a:r>
            <a:r>
              <a:rPr lang="en-US" altLang="ko-KR" sz="2800" smtClean="0"/>
              <a:t>.</a:t>
            </a:r>
          </a:p>
          <a:p>
            <a:endParaRPr lang="en-US" altLang="ko-KR" sz="2800" smtClean="0"/>
          </a:p>
          <a:p>
            <a:r>
              <a:rPr lang="ko-KR" altLang="en-US" sz="2800" smtClean="0"/>
              <a:t>다른 </a:t>
            </a:r>
            <a:r>
              <a:rPr lang="en-US" altLang="ko-KR" sz="2800" smtClean="0"/>
              <a:t>DBMS</a:t>
            </a:r>
            <a:r>
              <a:rPr lang="ko-KR" altLang="en-US" sz="2800" smtClean="0"/>
              <a:t>와의 호환성을 위해서는 </a:t>
            </a:r>
            <a:r>
              <a:rPr lang="en-US" altLang="ko-KR" sz="2800" smtClean="0"/>
              <a:t>ANSI </a:t>
            </a:r>
            <a:r>
              <a:rPr lang="ko-KR" altLang="en-US" sz="2800" smtClean="0"/>
              <a:t>조인을 사용하는 것이 좋다</a:t>
            </a:r>
            <a:r>
              <a:rPr lang="en-US" altLang="ko-KR" sz="2800" smtClean="0"/>
              <a:t>.</a:t>
            </a:r>
            <a:endParaRPr lang="ko-KR" altLang="en-US" sz="2800" smtClean="0"/>
          </a:p>
          <a:p>
            <a:endParaRPr lang="ko-KR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en-US" altLang="ko-KR" sz="4000" smtClean="0"/>
              <a:t>ANSI Cross Join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FB9F24-51AE-4BCD-AD73-41087452055C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580" name="내용 개체 틀 2"/>
          <p:cNvSpPr>
            <a:spLocks noGrp="1"/>
          </p:cNvSpPr>
          <p:nvPr>
            <p:ph idx="1"/>
          </p:nvPr>
        </p:nvSpPr>
        <p:spPr>
          <a:xfrm>
            <a:off x="1285875" y="1719263"/>
            <a:ext cx="7358063" cy="4424362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3600" smtClean="0"/>
              <a:t>SELECT * </a:t>
            </a:r>
          </a:p>
          <a:p>
            <a:pPr>
              <a:buFont typeface="Wingdings" pitchFamily="2" charset="2"/>
              <a:buNone/>
            </a:pPr>
            <a:r>
              <a:rPr lang="en-US" altLang="ko-KR" sz="3600" smtClean="0"/>
              <a:t>FROM EMP CROSS JOIN DEPT;</a:t>
            </a:r>
          </a:p>
          <a:p>
            <a:pPr>
              <a:buFont typeface="Wingdings" pitchFamily="2" charset="2"/>
              <a:buNone/>
            </a:pPr>
            <a:endParaRPr lang="ko-KR" alt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en-US" altLang="ko-KR" sz="4000" smtClean="0"/>
              <a:t>ANSI Inner Join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76A267-9DEE-44A0-81B6-6B5DC0613EF6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604" name="내용 개체 틀 2"/>
          <p:cNvSpPr>
            <a:spLocks noGrp="1"/>
          </p:cNvSpPr>
          <p:nvPr>
            <p:ph idx="1"/>
          </p:nvPr>
        </p:nvSpPr>
        <p:spPr>
          <a:xfrm>
            <a:off x="1214438" y="1719263"/>
            <a:ext cx="7786687" cy="4424362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3600" smtClean="0"/>
              <a:t>SELECT ENAME, DNAME </a:t>
            </a:r>
          </a:p>
          <a:p>
            <a:pPr>
              <a:buFont typeface="Wingdings" pitchFamily="2" charset="2"/>
              <a:buNone/>
            </a:pPr>
            <a:r>
              <a:rPr lang="en-US" altLang="ko-KR" sz="3600" smtClean="0"/>
              <a:t>FROM EMP INNER JOIN DEPT</a:t>
            </a:r>
          </a:p>
          <a:p>
            <a:pPr>
              <a:buFont typeface="Wingdings" pitchFamily="2" charset="2"/>
              <a:buNone/>
            </a:pPr>
            <a:r>
              <a:rPr lang="en-US" altLang="ko-KR" sz="3600" smtClean="0"/>
              <a:t>ON EMP.DEPTNO=DEPT.DEPTNO</a:t>
            </a:r>
          </a:p>
          <a:p>
            <a:pPr>
              <a:buFont typeface="Wingdings" pitchFamily="2" charset="2"/>
              <a:buNone/>
            </a:pPr>
            <a:r>
              <a:rPr lang="en-US" altLang="ko-KR" sz="3600" smtClean="0"/>
              <a:t>WHERE ENAME='SCOTT';</a:t>
            </a:r>
          </a:p>
          <a:p>
            <a:pPr>
              <a:buFont typeface="Wingdings" pitchFamily="2" charset="2"/>
              <a:buNone/>
            </a:pPr>
            <a:endParaRPr lang="en-US" altLang="ko-KR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88913"/>
            <a:ext cx="7643813" cy="1152525"/>
          </a:xfrm>
        </p:spPr>
        <p:txBody>
          <a:bodyPr/>
          <a:lstStyle/>
          <a:p>
            <a:r>
              <a:rPr lang="en-US" altLang="ko-KR" sz="4000" smtClean="0"/>
              <a:t>USING</a:t>
            </a:r>
            <a:r>
              <a:rPr lang="ko-KR" altLang="en-US" sz="4000" smtClean="0"/>
              <a:t>을 이용한 조인 조건 지정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B7363C-DE36-43E0-B163-0A5EA4653213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628" name="내용 개체 틀 2"/>
          <p:cNvSpPr>
            <a:spLocks noGrp="1"/>
          </p:cNvSpPr>
          <p:nvPr>
            <p:ph idx="1"/>
          </p:nvPr>
        </p:nvSpPr>
        <p:spPr>
          <a:xfrm>
            <a:off x="1214438" y="1719263"/>
            <a:ext cx="7429500" cy="4424362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ko-KR" altLang="en-US" sz="3200" smtClean="0"/>
              <a:t>두 테이블 간의 조인 조건에 사용되는 칼럼이 같다면 </a:t>
            </a:r>
            <a:r>
              <a:rPr lang="en-US" altLang="ko-KR" sz="3200" smtClean="0"/>
              <a:t>ON </a:t>
            </a:r>
            <a:r>
              <a:rPr lang="ko-KR" altLang="en-US" sz="3200" smtClean="0"/>
              <a:t>대신 </a:t>
            </a:r>
            <a:r>
              <a:rPr lang="en-US" altLang="ko-KR" sz="3200" smtClean="0"/>
              <a:t>USING</a:t>
            </a:r>
            <a:r>
              <a:rPr lang="ko-KR" altLang="en-US" sz="3200" smtClean="0"/>
              <a:t>을 사용할 수 있다</a:t>
            </a:r>
            <a:r>
              <a:rPr lang="en-US" altLang="ko-KR" sz="3200" smtClean="0"/>
              <a:t>.</a:t>
            </a:r>
          </a:p>
          <a:p>
            <a:pPr>
              <a:buFont typeface="Wingdings" pitchFamily="2" charset="2"/>
              <a:buNone/>
            </a:pPr>
            <a:endParaRPr lang="en-US" sz="320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SELECT EMP.ENAME, DEPT.DNAME </a:t>
            </a:r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FROM EMP INNER JOIN DEPT</a:t>
            </a:r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USING (DEPTNO)</a:t>
            </a:r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WHERE ENAME='SCOTT';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en-US" altLang="ko-KR" sz="4000" smtClean="0"/>
              <a:t>NATURAL Join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E4E023-7D9B-4BD2-A94D-BD39CB3A708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652" name="내용 개체 틀 2"/>
          <p:cNvSpPr>
            <a:spLocks noGrp="1"/>
          </p:cNvSpPr>
          <p:nvPr>
            <p:ph idx="1"/>
          </p:nvPr>
        </p:nvSpPr>
        <p:spPr>
          <a:xfrm>
            <a:off x="1285875" y="1719263"/>
            <a:ext cx="7358063" cy="4424362"/>
          </a:xfrm>
          <a:solidFill>
            <a:schemeClr val="bg1"/>
          </a:solidFill>
        </p:spPr>
        <p:txBody>
          <a:bodyPr/>
          <a:lstStyle/>
          <a:p>
            <a:r>
              <a:rPr lang="ko-KR" altLang="en-US" sz="3200" smtClean="0"/>
              <a:t>조건 절을 생략하고 </a:t>
            </a:r>
            <a:r>
              <a:rPr lang="en-US" altLang="ko-KR" sz="3200" smtClean="0"/>
              <a:t>NATURAL JOIN </a:t>
            </a:r>
            <a:r>
              <a:rPr lang="ko-KR" altLang="en-US" sz="3200" smtClean="0"/>
              <a:t>을 사용하면 자동적으로 모든 칼럼을 대상으로 공통 칼럼을 조사하여 내부적으로 조인문을 생성한다</a:t>
            </a:r>
            <a:r>
              <a:rPr lang="en-US" altLang="ko-KR" sz="3200" smtClean="0"/>
              <a:t>.</a:t>
            </a:r>
          </a:p>
          <a:p>
            <a:pPr>
              <a:buFont typeface="Wingdings" pitchFamily="2" charset="2"/>
              <a:buNone/>
            </a:pPr>
            <a:endParaRPr lang="en-US" sz="320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SELECT ENAME, DNAME </a:t>
            </a:r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FROM EMP NATURAL JOIN DEPT</a:t>
            </a:r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WHERE ENAME='SCOTT';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en-US" altLang="ko-KR" sz="4000" smtClean="0"/>
              <a:t>ANSI Outer Join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303EC-7416-4206-BC29-F1652478872A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676" name="내용 개체 틀 2"/>
          <p:cNvSpPr>
            <a:spLocks noGrp="1"/>
          </p:cNvSpPr>
          <p:nvPr>
            <p:ph idx="1"/>
          </p:nvPr>
        </p:nvSpPr>
        <p:spPr>
          <a:xfrm>
            <a:off x="0" y="1719263"/>
            <a:ext cx="4500563" cy="4424362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CREATE TABLE DEPT01(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DEPTNO NUMBER(2),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DNAME VARCHAR2(14));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INSERT INTO DEPT01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VALUES(10, 'ACCOUNTING');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INSERT INTO DEPT01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VALUES (20, 'RESEARCH');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 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500563" y="1714500"/>
            <a:ext cx="4500562" cy="4424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  <a:ea typeface="+mn-ea"/>
              </a:rPr>
              <a:t>CREATE TABLE DEPT02(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  <a:ea typeface="+mn-ea"/>
              </a:rPr>
              <a:t>DEPTNO NUMBER(2),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  <a:ea typeface="+mn-ea"/>
              </a:rPr>
              <a:t>DNAME VARCHAR2(14));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lang="en-US" sz="24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  <a:ea typeface="+mn-ea"/>
              </a:rPr>
              <a:t>INSERT INTO DEPT01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  <a:ea typeface="+mn-ea"/>
              </a:rPr>
              <a:t>VALUES(10, 'ACCOUNTING');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  <a:ea typeface="+mn-ea"/>
              </a:rPr>
              <a:t>INSERT INTO DEPT01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  <a:ea typeface="+mn-ea"/>
              </a:rPr>
              <a:t>VALUES (30, ‘SALES');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  <a:ea typeface="+mn-ea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en-US" altLang="ko-KR" sz="4000" smtClean="0"/>
              <a:t>LEFT OUTER JOIN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0AD57-C871-435B-95D6-499B61F530A3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701" name="내용 개체 틀 2"/>
          <p:cNvSpPr>
            <a:spLocks noGrp="1"/>
          </p:cNvSpPr>
          <p:nvPr>
            <p:ph idx="1"/>
          </p:nvPr>
        </p:nvSpPr>
        <p:spPr>
          <a:xfrm>
            <a:off x="1214438" y="1719263"/>
            <a:ext cx="7715250" cy="4424362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 altLang="ko-KR" sz="2800" dirty="0" smtClean="0"/>
              <a:t>DEPT01 </a:t>
            </a:r>
            <a:r>
              <a:rPr lang="ko-KR" altLang="en-US" sz="2800" dirty="0" smtClean="0"/>
              <a:t>테이블의 </a:t>
            </a:r>
            <a:r>
              <a:rPr lang="en-US" altLang="ko-KR" sz="2800" dirty="0" smtClean="0"/>
              <a:t>20</a:t>
            </a:r>
            <a:r>
              <a:rPr lang="ko-KR" altLang="en-US" sz="2800" dirty="0" smtClean="0"/>
              <a:t>번 부서와 조인할 부서번호가 </a:t>
            </a:r>
            <a:r>
              <a:rPr lang="en-US" altLang="ko-KR" sz="2800" dirty="0" smtClean="0"/>
              <a:t>DEPT02</a:t>
            </a:r>
            <a:r>
              <a:rPr lang="ko-KR" altLang="en-US" sz="2800" dirty="0" smtClean="0"/>
              <a:t>에는 없지만</a:t>
            </a:r>
            <a:r>
              <a:rPr lang="en-US" altLang="ko-KR" sz="2800" dirty="0" smtClean="0"/>
              <a:t>, 20</a:t>
            </a:r>
            <a:r>
              <a:rPr lang="ko-KR" altLang="en-US" sz="2800" dirty="0" smtClean="0"/>
              <a:t>번 부서도 출력되도록 하기 위해서 데이터가 있는 테이블을 기준으로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한다</a:t>
            </a:r>
            <a:r>
              <a:rPr lang="en-US" altLang="ko-KR" sz="2800" dirty="0" smtClean="0"/>
              <a:t>.</a:t>
            </a:r>
            <a:endParaRPr lang="ko-KR" altLang="en-US" sz="2800" dirty="0" smtClean="0"/>
          </a:p>
          <a:p>
            <a:pPr>
              <a:buFont typeface="Wingdings" pitchFamily="2" charset="2"/>
              <a:buNone/>
              <a:defRPr/>
            </a:pPr>
            <a:endParaRPr lang="en-US" altLang="ko-KR" sz="2800" dirty="0" smtClean="0"/>
          </a:p>
          <a:p>
            <a:pPr indent="11113">
              <a:buFont typeface="Wingdings" pitchFamily="2" charset="2"/>
              <a:buNone/>
              <a:defRPr/>
            </a:pPr>
            <a:r>
              <a:rPr lang="en-US" altLang="ko-KR" sz="2800" dirty="0" smtClean="0"/>
              <a:t>SELECT *</a:t>
            </a:r>
          </a:p>
          <a:p>
            <a:pPr indent="11113">
              <a:buFont typeface="Wingdings" pitchFamily="2" charset="2"/>
              <a:buNone/>
              <a:defRPr/>
            </a:pPr>
            <a:r>
              <a:rPr lang="en-US" altLang="ko-KR" sz="2800" dirty="0" smtClean="0"/>
              <a:t>FROM DEPT01 LEFT OUTER JOIN DEPT02</a:t>
            </a:r>
          </a:p>
          <a:p>
            <a:pPr indent="11113">
              <a:buFont typeface="Wingdings" pitchFamily="2" charset="2"/>
              <a:buNone/>
              <a:defRPr/>
            </a:pPr>
            <a:r>
              <a:rPr lang="en-US" altLang="ko-KR" sz="2800" dirty="0" smtClean="0"/>
              <a:t>ON DEPT01.DEPTNO = DEPT02.DEPTNO;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en-US" altLang="ko-KR" sz="4000" smtClean="0"/>
              <a:t>RIGHT OUTER JOIN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6119FC-33CC-40E2-9F36-B00DE36D57F6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725" name="내용 개체 틀 2"/>
          <p:cNvSpPr>
            <a:spLocks noGrp="1"/>
          </p:cNvSpPr>
          <p:nvPr>
            <p:ph idx="1"/>
          </p:nvPr>
        </p:nvSpPr>
        <p:spPr>
          <a:xfrm>
            <a:off x="1000125" y="1719263"/>
            <a:ext cx="8143875" cy="4424362"/>
          </a:xfrm>
        </p:spPr>
        <p:txBody>
          <a:bodyPr/>
          <a:lstStyle/>
          <a:p>
            <a:pPr>
              <a:defRPr/>
            </a:pPr>
            <a:r>
              <a:rPr lang="en-US" altLang="ko-KR" sz="2800" dirty="0" smtClean="0"/>
              <a:t>DEPT02 </a:t>
            </a:r>
            <a:r>
              <a:rPr lang="ko-KR" altLang="en-US" sz="2800" dirty="0" smtClean="0"/>
              <a:t>테이블의 </a:t>
            </a:r>
            <a:r>
              <a:rPr lang="en-US" altLang="ko-KR" sz="2800" dirty="0" smtClean="0"/>
              <a:t>30</a:t>
            </a:r>
            <a:r>
              <a:rPr lang="ko-KR" altLang="en-US" sz="2800" dirty="0" smtClean="0"/>
              <a:t>번 부서를 출력되도록 하자</a:t>
            </a:r>
            <a:r>
              <a:rPr lang="en-US" altLang="ko-KR" sz="2800" dirty="0" smtClean="0"/>
              <a:t>.</a:t>
            </a:r>
            <a:endParaRPr lang="ko-KR" altLang="en-US" sz="2800" dirty="0" smtClean="0"/>
          </a:p>
          <a:p>
            <a:pPr>
              <a:buFont typeface="Wingdings" pitchFamily="2" charset="2"/>
              <a:buNone/>
              <a:defRPr/>
            </a:pPr>
            <a:endParaRPr lang="en-US" altLang="ko-KR" sz="2800" dirty="0" smtClean="0"/>
          </a:p>
          <a:p>
            <a:pPr marL="446088" indent="-92075">
              <a:buFont typeface="Wingdings" pitchFamily="2" charset="2"/>
              <a:buNone/>
              <a:defRPr/>
            </a:pPr>
            <a:r>
              <a:rPr lang="en-US" altLang="ko-KR" sz="2800" dirty="0" smtClean="0"/>
              <a:t>SELECT *</a:t>
            </a:r>
          </a:p>
          <a:p>
            <a:pPr marL="446088" indent="-92075">
              <a:buFont typeface="Wingdings" pitchFamily="2" charset="2"/>
              <a:buNone/>
              <a:defRPr/>
            </a:pPr>
            <a:r>
              <a:rPr lang="en-US" altLang="ko-KR" sz="2800" dirty="0" smtClean="0"/>
              <a:t>FROM DEPT01 RIGHT OUTER JOIN DEPT02</a:t>
            </a:r>
          </a:p>
          <a:p>
            <a:pPr marL="446088" indent="-92075">
              <a:buFont typeface="Wingdings" pitchFamily="2" charset="2"/>
              <a:buNone/>
              <a:defRPr/>
            </a:pPr>
            <a:r>
              <a:rPr lang="en-US" altLang="ko-KR" sz="2800" dirty="0" smtClean="0"/>
              <a:t>USING(DEPTNO);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en-US" altLang="ko-KR" sz="4000" smtClean="0"/>
              <a:t>FULL OUTER JOIN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D3BC2B-7A25-4C63-806F-475974F43D26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748" name="내용 개체 틀 2"/>
          <p:cNvSpPr>
            <a:spLocks noGrp="1"/>
          </p:cNvSpPr>
          <p:nvPr>
            <p:ph idx="1"/>
          </p:nvPr>
        </p:nvSpPr>
        <p:spPr>
          <a:xfrm>
            <a:off x="1000125" y="1719263"/>
            <a:ext cx="8143875" cy="4424362"/>
          </a:xfrm>
        </p:spPr>
        <p:txBody>
          <a:bodyPr/>
          <a:lstStyle/>
          <a:p>
            <a:r>
              <a:rPr lang="en-US" altLang="ko-KR" sz="2800" smtClean="0"/>
              <a:t>FULL OUTER JOIN</a:t>
            </a:r>
            <a:r>
              <a:rPr lang="ko-KR" altLang="en-US" sz="2800" smtClean="0"/>
              <a:t>은 </a:t>
            </a:r>
            <a:r>
              <a:rPr lang="en-US" altLang="ko-KR" sz="2800" smtClean="0"/>
              <a:t>LEFT OUTER JOIN, RIGHT OUTER JOIN </a:t>
            </a:r>
            <a:r>
              <a:rPr lang="ko-KR" altLang="en-US" sz="2800" smtClean="0"/>
              <a:t>을 합한 형태라고 볼 수 있다</a:t>
            </a:r>
            <a:r>
              <a:rPr lang="en-US" altLang="ko-KR" sz="2800" smtClean="0"/>
              <a:t>.</a:t>
            </a:r>
            <a:endParaRPr lang="ko-KR" altLang="en-US" sz="2800" smtClean="0"/>
          </a:p>
          <a:p>
            <a:pPr>
              <a:buFont typeface="Wingdings" pitchFamily="2" charset="2"/>
              <a:buNone/>
            </a:pPr>
            <a:endParaRPr lang="en-US" altLang="ko-KR" sz="2800" smtClean="0"/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SELECT *</a:t>
            </a: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FROM DEPT01 FULL OUTER JOIN DEPT02</a:t>
            </a: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USING(DEPTNO);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en-US" altLang="ko-KR" sz="4000" smtClean="0"/>
              <a:t>Cross Join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77E9F9-69AA-4ECD-A975-244D09A4DE3E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24" name="내용 개체 틀 2"/>
          <p:cNvSpPr>
            <a:spLocks noGrp="1"/>
          </p:cNvSpPr>
          <p:nvPr>
            <p:ph idx="1"/>
          </p:nvPr>
        </p:nvSpPr>
        <p:spPr>
          <a:xfrm>
            <a:off x="1000125" y="1719263"/>
            <a:ext cx="8143875" cy="2352675"/>
          </a:xfrm>
        </p:spPr>
        <p:txBody>
          <a:bodyPr/>
          <a:lstStyle/>
          <a:p>
            <a:r>
              <a:rPr lang="ko-KR" altLang="en-US" sz="2400" smtClean="0"/>
              <a:t>조인문은 특별한 키워드 없이 </a:t>
            </a:r>
            <a:r>
              <a:rPr lang="en-US" altLang="ko-KR" sz="2400" smtClean="0"/>
              <a:t>SELECT </a:t>
            </a:r>
            <a:r>
              <a:rPr lang="ko-KR" altLang="en-US" sz="2400" smtClean="0"/>
              <a:t>문의 </a:t>
            </a:r>
            <a:r>
              <a:rPr lang="en-US" altLang="ko-KR" sz="2400" smtClean="0"/>
              <a:t>FROM </a:t>
            </a:r>
            <a:r>
              <a:rPr lang="ko-KR" altLang="en-US" sz="2400" smtClean="0"/>
              <a:t>절에 사원</a:t>
            </a:r>
            <a:r>
              <a:rPr lang="en-US" altLang="ko-KR" sz="2400" smtClean="0"/>
              <a:t>(EMP) </a:t>
            </a:r>
            <a:r>
              <a:rPr lang="ko-KR" altLang="en-US" sz="2400" smtClean="0"/>
              <a:t>테이블과 부서</a:t>
            </a:r>
            <a:r>
              <a:rPr lang="en-US" altLang="ko-KR" sz="2400" smtClean="0"/>
              <a:t>(DEPT) </a:t>
            </a:r>
            <a:r>
              <a:rPr lang="ko-KR" altLang="en-US" sz="2400" smtClean="0"/>
              <a:t>테이블을 동시에 기술</a:t>
            </a:r>
            <a:endParaRPr lang="en-US" altLang="ko-KR" sz="2400" smtClean="0"/>
          </a:p>
          <a:p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*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EMP, DEPT;</a:t>
            </a:r>
          </a:p>
          <a:p>
            <a:endParaRPr lang="ko-KR" altLang="en-US" sz="2400" smtClean="0"/>
          </a:p>
          <a:p>
            <a:endParaRPr lang="ko-KR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조인 조건에 따른 조인의 종류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72447-BDDF-4930-98C6-114BFC5D557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14375" y="1785938"/>
          <a:ext cx="8143932" cy="2600594"/>
        </p:xfrm>
        <a:graphic>
          <a:graphicData uri="http://schemas.openxmlformats.org/drawingml/2006/table">
            <a:tbl>
              <a:tblPr/>
              <a:tblGrid>
                <a:gridCol w="1945903"/>
                <a:gridCol w="6198029"/>
              </a:tblGrid>
              <a:tr h="328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돋움체"/>
                        </a:rPr>
                        <a:t>종 류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 smtClean="0">
                          <a:solidFill>
                            <a:srgbClr val="000000"/>
                          </a:solidFill>
                          <a:latin typeface="돋움체"/>
                        </a:rPr>
                        <a:t>설   </a:t>
                      </a: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돋움체"/>
                        </a:rPr>
                        <a:t>명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00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Equi Join</a:t>
                      </a:r>
                      <a:endParaRPr 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동일 칼럼을 기준으로 조인한다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85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NonEqui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Join</a:t>
                      </a:r>
                      <a:endParaRPr lang="en-US" sz="24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>
                          <a:solidFill>
                            <a:srgbClr val="000000"/>
                          </a:solidFill>
                          <a:latin typeface="돋움체"/>
                        </a:rPr>
                        <a:t>동일 칼럼이 없이 다른 조건을 사용하여 조인한다</a:t>
                      </a:r>
                      <a:r>
                        <a:rPr lang="en-US" altLang="ko-KR" sz="2400">
                          <a:solidFill>
                            <a:srgbClr val="000000"/>
                          </a:solidFill>
                          <a:latin typeface="돋움체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85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Outer Join</a:t>
                      </a:r>
                      <a:endParaRPr 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>
                          <a:solidFill>
                            <a:srgbClr val="000000"/>
                          </a:solidFill>
                          <a:latin typeface="돋움체"/>
                        </a:rPr>
                        <a:t>조인 조건에 만족하지 않는 행도 나타낸다</a:t>
                      </a:r>
                      <a:r>
                        <a:rPr lang="en-US" altLang="ko-KR" sz="2400">
                          <a:solidFill>
                            <a:srgbClr val="000000"/>
                          </a:solidFill>
                          <a:latin typeface="돋움체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00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Self Join</a:t>
                      </a:r>
                      <a:endParaRPr 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한 테이블 내에서 조인한다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6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en-US" altLang="ko-KR" sz="4000" smtClean="0"/>
              <a:t>Equi Join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FAA78-6498-4088-A6BC-F927A67E2BDF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172" name="내용 개체 틀 2"/>
          <p:cNvSpPr>
            <a:spLocks noGrp="1"/>
          </p:cNvSpPr>
          <p:nvPr>
            <p:ph idx="1"/>
          </p:nvPr>
        </p:nvSpPr>
        <p:spPr>
          <a:xfrm>
            <a:off x="1187450" y="1719263"/>
            <a:ext cx="7456488" cy="44243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mtClean="0"/>
              <a:t>SELECT ENAME, DNAME </a:t>
            </a:r>
          </a:p>
          <a:p>
            <a:pPr>
              <a:buFont typeface="Wingdings" pitchFamily="2" charset="2"/>
              <a:buNone/>
            </a:pPr>
            <a:r>
              <a:rPr lang="en-US" altLang="ko-KR" smtClean="0"/>
              <a:t>FROM EMP, DEPT</a:t>
            </a:r>
          </a:p>
          <a:p>
            <a:pPr>
              <a:buFont typeface="Wingdings" pitchFamily="2" charset="2"/>
              <a:buNone/>
            </a:pPr>
            <a:r>
              <a:rPr lang="en-US" altLang="ko-KR" smtClean="0"/>
              <a:t>WHERE EMP.DEPTNO=DEPT.DEPTNO;</a:t>
            </a:r>
          </a:p>
          <a:p>
            <a:pPr>
              <a:buFont typeface="Wingdings" pitchFamily="2" charset="2"/>
              <a:buNone/>
            </a:pPr>
            <a:endParaRPr lang="en-US" altLang="ko-KR" smtClean="0"/>
          </a:p>
          <a:p>
            <a:r>
              <a:rPr lang="ko-KR" altLang="en-US" smtClean="0"/>
              <a:t>조인한 결과를 살펴보면 부서번호를 기준으로 같은 값을 가진 사원 테이블과 부서 테이블이 결합되었다</a:t>
            </a:r>
            <a:r>
              <a:rPr lang="en-US" altLang="ko-KR" smtClean="0"/>
              <a:t> . </a:t>
            </a:r>
            <a:endParaRPr lang="ko-KR" altLang="en-US" smtClean="0"/>
          </a:p>
          <a:p>
            <a:pPr>
              <a:buFont typeface="Wingdings" pitchFamily="2" charset="2"/>
              <a:buNone/>
            </a:pPr>
            <a:endParaRPr lang="en-US" altLang="ko-KR" smtClean="0"/>
          </a:p>
          <a:p>
            <a:pPr>
              <a:buFont typeface="Wingdings" pitchFamily="2" charset="2"/>
              <a:buNone/>
            </a:pP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_x95535968" descr="EMB000007709a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8" y="3214688"/>
            <a:ext cx="6731000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en-US" altLang="ko-KR" sz="4000" smtClean="0"/>
              <a:t>Equi Join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E8C25-ECB6-460E-AC73-92BCDD642E14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197" name="내용 개체 틀 2"/>
          <p:cNvSpPr>
            <a:spLocks noGrp="1"/>
          </p:cNvSpPr>
          <p:nvPr>
            <p:ph idx="1"/>
          </p:nvPr>
        </p:nvSpPr>
        <p:spPr>
          <a:xfrm>
            <a:off x="1187450" y="1785938"/>
            <a:ext cx="7456488" cy="1000125"/>
          </a:xfrm>
        </p:spPr>
        <p:txBody>
          <a:bodyPr>
            <a:normAutofit lnSpcReduction="10000"/>
          </a:bodyPr>
          <a:lstStyle/>
          <a:p>
            <a:r>
              <a:rPr lang="ko-KR" altLang="en-US" smtClean="0"/>
              <a:t>조인은 </a:t>
            </a:r>
            <a:r>
              <a:rPr lang="en-US" altLang="ko-KR" smtClean="0"/>
              <a:t>Primary Key</a:t>
            </a:r>
            <a:r>
              <a:rPr lang="ko-KR" altLang="en-US" smtClean="0"/>
              <a:t>와 </a:t>
            </a:r>
            <a:r>
              <a:rPr lang="en-US" altLang="ko-KR" smtClean="0"/>
              <a:t>Foreign Key </a:t>
            </a:r>
            <a:r>
              <a:rPr lang="ko-KR" altLang="en-US" smtClean="0"/>
              <a:t>를 통한 다른 테이블 행과 연결한다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>
              <a:buFont typeface="Wingdings" pitchFamily="2" charset="2"/>
              <a:buNone/>
            </a:pPr>
            <a:endParaRPr lang="ko-KR" altLang="en-US" b="1" smtClean="0"/>
          </a:p>
          <a:p>
            <a:pPr>
              <a:buFont typeface="Wingdings" pitchFamily="2" charset="2"/>
              <a:buNone/>
            </a:pPr>
            <a:endParaRPr lang="en-US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</a:pPr>
            <a:endParaRPr lang="ko-KR" altLang="en-US" smtClean="0"/>
          </a:p>
        </p:txBody>
      </p:sp>
      <p:sp>
        <p:nvSpPr>
          <p:cNvPr id="81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en-US" altLang="ko-KR" sz="4000" smtClean="0"/>
              <a:t>Equi Join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81334-98A8-40C3-A4F4-E40F29FC85E9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220" name="내용 개체 틀 2"/>
          <p:cNvSpPr>
            <a:spLocks noGrp="1"/>
          </p:cNvSpPr>
          <p:nvPr>
            <p:ph idx="1"/>
          </p:nvPr>
        </p:nvSpPr>
        <p:spPr>
          <a:xfrm>
            <a:off x="1000125" y="1500188"/>
            <a:ext cx="8143875" cy="4572000"/>
          </a:xfrm>
        </p:spPr>
        <p:txBody>
          <a:bodyPr>
            <a:normAutofit lnSpcReduction="10000"/>
          </a:bodyPr>
          <a:lstStyle/>
          <a:p>
            <a:r>
              <a:rPr lang="ko-KR" altLang="en-US" smtClean="0"/>
              <a:t>부서 테이블의 </a:t>
            </a:r>
            <a:r>
              <a:rPr lang="en-US" altLang="ko-KR" smtClean="0"/>
              <a:t>Primary Key</a:t>
            </a:r>
            <a:r>
              <a:rPr lang="ko-KR" altLang="en-US" smtClean="0"/>
              <a:t>인 부서번호가 사원 테이블의 </a:t>
            </a:r>
            <a:r>
              <a:rPr lang="en-US" altLang="ko-KR" smtClean="0"/>
              <a:t>Foreign Key</a:t>
            </a:r>
            <a:r>
              <a:rPr lang="ko-KR" altLang="en-US" smtClean="0"/>
              <a:t>로 설정되어 있다</a:t>
            </a:r>
            <a:r>
              <a:rPr lang="en-US" altLang="ko-KR" smtClean="0"/>
              <a:t>.</a:t>
            </a:r>
          </a:p>
          <a:p>
            <a:endParaRPr lang="en-US" altLang="ko-KR" sz="800" smtClean="0"/>
          </a:p>
          <a:p>
            <a:r>
              <a:rPr lang="ko-KR" altLang="en-US" smtClean="0"/>
              <a:t>이 연결 </a:t>
            </a:r>
            <a:r>
              <a:rPr lang="en-US" altLang="ko-KR" smtClean="0"/>
              <a:t>Key</a:t>
            </a:r>
            <a:r>
              <a:rPr lang="ko-KR" altLang="en-US" smtClean="0"/>
              <a:t>를 </a:t>
            </a:r>
            <a:r>
              <a:rPr lang="en-US" altLang="ko-KR" smtClean="0"/>
              <a:t>WHERE </a:t>
            </a:r>
            <a:r>
              <a:rPr lang="ko-KR" altLang="en-US" smtClean="0"/>
              <a:t>절에서 조인 조건에 사용하였다</a:t>
            </a:r>
            <a:r>
              <a:rPr lang="en-US" altLang="ko-KR" smtClean="0"/>
              <a:t>. </a:t>
            </a:r>
          </a:p>
          <a:p>
            <a:endParaRPr lang="en-US" altLang="ko-KR" sz="800" smtClean="0"/>
          </a:p>
          <a:p>
            <a:r>
              <a:rPr lang="ko-KR" altLang="en-US" smtClean="0"/>
              <a:t>비교 연산자로 </a:t>
            </a:r>
            <a:r>
              <a:rPr lang="en-US" altLang="ko-KR" smtClean="0"/>
              <a:t>"="</a:t>
            </a:r>
            <a:r>
              <a:rPr lang="ko-KR" altLang="en-US" smtClean="0"/>
              <a:t>를 사용하였으므로 이를 </a:t>
            </a:r>
            <a:r>
              <a:rPr lang="en-US" altLang="ko-KR" smtClean="0"/>
              <a:t>Equi Join</a:t>
            </a:r>
            <a:r>
              <a:rPr lang="ko-KR" altLang="en-US" smtClean="0"/>
              <a:t>이라고 한다</a:t>
            </a:r>
            <a:r>
              <a:rPr lang="en-US" altLang="ko-KR" smtClean="0"/>
              <a:t>. </a:t>
            </a:r>
          </a:p>
          <a:p>
            <a:endParaRPr lang="en-US" altLang="ko-KR" sz="800" b="1" smtClean="0"/>
          </a:p>
          <a:p>
            <a:endParaRPr lang="en-US" altLang="ko-KR" sz="800" b="1" smtClean="0"/>
          </a:p>
          <a:p>
            <a:pPr>
              <a:buFont typeface="Wingdings" pitchFamily="2" charset="2"/>
              <a:buNone/>
            </a:pPr>
            <a:r>
              <a:rPr lang="en-US" altLang="ko-KR" smtClean="0"/>
              <a:t>WHERE EMP.DEPTNO = DEPT.DEPTNO</a:t>
            </a:r>
          </a:p>
          <a:p>
            <a:endParaRPr lang="ko-KR" altLang="en-US" b="1" smtClean="0"/>
          </a:p>
          <a:p>
            <a:pPr>
              <a:buFont typeface="Wingdings" pitchFamily="2" charset="2"/>
              <a:buNone/>
            </a:pPr>
            <a:endParaRPr lang="en-US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</a:pPr>
            <a:endParaRPr lang="ko-KR" altLang="en-US" smtClean="0"/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en-US" altLang="ko-KR" sz="4000" smtClean="0"/>
              <a:t>Equi Join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D41AA-9385-4B45-AB33-6F578D3B6DB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244" name="내용 개체 틀 2"/>
          <p:cNvSpPr>
            <a:spLocks noGrp="1"/>
          </p:cNvSpPr>
          <p:nvPr>
            <p:ph idx="1"/>
          </p:nvPr>
        </p:nvSpPr>
        <p:spPr>
          <a:xfrm>
            <a:off x="1214438" y="1714500"/>
            <a:ext cx="7286625" cy="4071938"/>
          </a:xfrm>
          <a:solidFill>
            <a:schemeClr val="bg1"/>
          </a:solidFill>
        </p:spPr>
        <p:txBody>
          <a:bodyPr/>
          <a:lstStyle/>
          <a:p>
            <a:r>
              <a:rPr lang="ko-KR" altLang="en-US" sz="2800" smtClean="0"/>
              <a:t>테이블명이 너무 긴 경우에는 테이블 명에 간단하게 별칭을 부여해서 문장을 간단하게 기술할 수 있다</a:t>
            </a:r>
            <a:r>
              <a:rPr lang="en-US" altLang="ko-KR" sz="2800" smtClean="0"/>
              <a:t>. </a:t>
            </a:r>
          </a:p>
          <a:p>
            <a:endParaRPr lang="en-US" altLang="ko-KR" sz="2800" smtClean="0"/>
          </a:p>
          <a:p>
            <a:r>
              <a:rPr lang="ko-KR" altLang="en-US" sz="2800" smtClean="0"/>
              <a:t>테이블 명의 별칭은 </a:t>
            </a:r>
            <a:r>
              <a:rPr lang="en-US" altLang="ko-KR" sz="2800" smtClean="0"/>
              <a:t>FROM </a:t>
            </a:r>
            <a:r>
              <a:rPr lang="ko-KR" altLang="en-US" sz="2800" smtClean="0"/>
              <a:t>절 다음에 테이블 이름을 명시하고 공백을 둔 다음에 별칭을 지정한다</a:t>
            </a:r>
            <a:r>
              <a:rPr lang="en-US" altLang="ko-KR" sz="2800" smtClean="0"/>
              <a:t>.</a:t>
            </a:r>
          </a:p>
          <a:p>
            <a:pPr>
              <a:buFont typeface="Wingdings" pitchFamily="2" charset="2"/>
              <a:buNone/>
            </a:pPr>
            <a:endParaRPr lang="ko-KR" altLang="en-US" sz="2800" smtClean="0"/>
          </a:p>
        </p:txBody>
      </p:sp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en-US" altLang="ko-KR" sz="4000" smtClean="0"/>
              <a:t>Equi Join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C72A7F-4DCE-40C3-B165-12FFC2D3F55C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268" name="내용 개체 틀 2"/>
          <p:cNvSpPr>
            <a:spLocks noGrp="1"/>
          </p:cNvSpPr>
          <p:nvPr>
            <p:ph idx="1"/>
          </p:nvPr>
        </p:nvSpPr>
        <p:spPr>
          <a:xfrm>
            <a:off x="1071563" y="1714500"/>
            <a:ext cx="8072437" cy="4071938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SELECT E.ENAME, D.DNAME, E.DEPTNO, D.DEPTNO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EMP E, DEPT D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WHERE E.DEPTNO=D.DEPTNO;</a:t>
            </a:r>
          </a:p>
          <a:p>
            <a:pPr>
              <a:buFont typeface="Wingdings" pitchFamily="2" charset="2"/>
              <a:buNone/>
            </a:pPr>
            <a:endParaRPr lang="ko-KR" altLang="en-US" sz="2400" smtClean="0"/>
          </a:p>
        </p:txBody>
      </p: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964</Words>
  <Application>Microsoft Office PowerPoint</Application>
  <PresentationFormat>화면 슬라이드 쇼(4:3)</PresentationFormat>
  <Paragraphs>222</Paragraphs>
  <Slides>29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11장 조인 </vt:lpstr>
      <vt:lpstr>목차</vt:lpstr>
      <vt:lpstr>Cross Join</vt:lpstr>
      <vt:lpstr>조인 조건에 따른 조인의 종류</vt:lpstr>
      <vt:lpstr>Equi Join</vt:lpstr>
      <vt:lpstr>Equi Join</vt:lpstr>
      <vt:lpstr>Equi Join</vt:lpstr>
      <vt:lpstr>Equi Join</vt:lpstr>
      <vt:lpstr>Equi Join</vt:lpstr>
      <vt:lpstr>Equi Join</vt:lpstr>
      <vt:lpstr>Non-Equi Join</vt:lpstr>
      <vt:lpstr>Non-Equi Join</vt:lpstr>
      <vt:lpstr>Outer Join</vt:lpstr>
      <vt:lpstr>Outer Join</vt:lpstr>
      <vt:lpstr>Outer Join</vt:lpstr>
      <vt:lpstr>Outer Join</vt:lpstr>
      <vt:lpstr>Self Join</vt:lpstr>
      <vt:lpstr>Self Join</vt:lpstr>
      <vt:lpstr>Self Join </vt:lpstr>
      <vt:lpstr>Self Join</vt:lpstr>
      <vt:lpstr>ANSI Join</vt:lpstr>
      <vt:lpstr>ANSI Cross Join</vt:lpstr>
      <vt:lpstr>ANSI Inner Join</vt:lpstr>
      <vt:lpstr>USING을 이용한 조인 조건 지정</vt:lpstr>
      <vt:lpstr>NATURAL Join</vt:lpstr>
      <vt:lpstr>ANSI Outer Join</vt:lpstr>
      <vt:lpstr>LEFT OUTER JOIN</vt:lpstr>
      <vt:lpstr>RIGHT OUTER JOIN</vt:lpstr>
      <vt:lpstr>FULL OUTER JOIN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12장 조인 </dc:title>
  <dc:creator>USER</dc:creator>
  <cp:lastModifiedBy>lys</cp:lastModifiedBy>
  <cp:revision>2</cp:revision>
  <dcterms:created xsi:type="dcterms:W3CDTF">2012-05-01T09:56:46Z</dcterms:created>
  <dcterms:modified xsi:type="dcterms:W3CDTF">2012-09-03T14:11:43Z</dcterms:modified>
</cp:coreProperties>
</file>