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39" autoAdjust="0"/>
    <p:restoredTop sz="94660"/>
  </p:normalViewPr>
  <p:slideViewPr>
    <p:cSldViewPr>
      <p:cViewPr varScale="1">
        <p:scale>
          <a:sx n="75" d="100"/>
          <a:sy n="75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1F64-4707-4637-A1FC-03702F97E3A8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SQL</a:t>
            </a:r>
            <a:r>
              <a:rPr lang="ko-KR" altLang="en-US" sz="3600" b="1" dirty="0" smtClean="0"/>
              <a:t>과 </a:t>
            </a:r>
            <a:r>
              <a:rPr lang="en-US" altLang="ko-KR" sz="3600" b="1" dirty="0" smtClean="0"/>
              <a:t>SQL*Plus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2714620"/>
            <a:ext cx="6689725" cy="23622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smtClean="0">
                <a:solidFill>
                  <a:schemeClr val="tx1"/>
                </a:solidFill>
              </a:rPr>
              <a:t> SQL</a:t>
            </a:r>
            <a:r>
              <a:rPr lang="ko-KR" altLang="en-US" sz="2800" b="1" smtClean="0">
                <a:solidFill>
                  <a:schemeClr val="tx1"/>
                </a:solidFill>
              </a:rPr>
              <a:t>과 </a:t>
            </a:r>
            <a:r>
              <a:rPr lang="en-US" altLang="ko-KR" sz="2800" b="1" smtClean="0">
                <a:solidFill>
                  <a:schemeClr val="tx1"/>
                </a:solidFill>
              </a:rPr>
              <a:t>SQL*Plus</a:t>
            </a:r>
            <a:r>
              <a:rPr lang="ko-KR" altLang="en-US" sz="2800" b="1" smtClean="0">
                <a:solidFill>
                  <a:schemeClr val="tx1"/>
                </a:solidFill>
              </a:rPr>
              <a:t>의 개념을 이해한다</a:t>
            </a:r>
            <a:r>
              <a:rPr lang="en-US" altLang="ko-KR" sz="2800" b="1" smtClean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endParaRPr lang="en-US" altLang="ko-KR" sz="2800" b="1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smtClean="0">
                <a:solidFill>
                  <a:schemeClr val="tx1"/>
                </a:solidFill>
              </a:rPr>
              <a:t> SQL</a:t>
            </a:r>
            <a:r>
              <a:rPr lang="ko-KR" altLang="en-US" sz="2800" b="1" smtClean="0">
                <a:solidFill>
                  <a:schemeClr val="tx1"/>
                </a:solidFill>
              </a:rPr>
              <a:t>의 종류를 학습한다</a:t>
            </a:r>
            <a:r>
              <a:rPr lang="en-US" altLang="ko-KR" sz="2800" b="1" smtClean="0">
                <a:solidFill>
                  <a:schemeClr val="tx1"/>
                </a:solidFill>
              </a:rPr>
              <a:t>.</a:t>
            </a:r>
            <a:r>
              <a:rPr lang="en-US" altLang="ko-KR" sz="280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F18B4-8D05-4FFF-9D94-EE237C06317A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ko-KR" altLang="en-US" sz="3200" dirty="0" smtClean="0">
                <a:latin typeface="굴림" pitchFamily="50" charset="-127"/>
              </a:rPr>
              <a:t>윈도우 환경에서 </a:t>
            </a:r>
            <a:r>
              <a:rPr lang="en-US" altLang="ko-KR" sz="3200" dirty="0" smtClean="0">
                <a:latin typeface="굴림" pitchFamily="50" charset="-127"/>
              </a:rPr>
              <a:t>SQL*Plus </a:t>
            </a:r>
            <a:r>
              <a:rPr lang="ko-KR" altLang="en-US" sz="3200" dirty="0" smtClean="0">
                <a:latin typeface="굴림" pitchFamily="50" charset="-127"/>
              </a:rPr>
              <a:t>로그인</a:t>
            </a: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시작</a:t>
            </a:r>
            <a:r>
              <a:rPr lang="en-US" altLang="ko-KR" sz="2400" dirty="0" smtClean="0">
                <a:latin typeface="굴림" pitchFamily="50" charset="-127"/>
              </a:rPr>
              <a:t>]-[</a:t>
            </a:r>
            <a:r>
              <a:rPr lang="ko-KR" altLang="en-US" sz="2400" dirty="0" smtClean="0">
                <a:latin typeface="굴림" pitchFamily="50" charset="-127"/>
              </a:rPr>
              <a:t>모든 프로그램</a:t>
            </a:r>
            <a:r>
              <a:rPr lang="en-US" altLang="ko-KR" sz="2400" dirty="0" smtClean="0">
                <a:latin typeface="굴림" pitchFamily="50" charset="-127"/>
              </a:rPr>
              <a:t>]-[Oracle-OraDb10g_home1]-[</a:t>
            </a:r>
            <a:r>
              <a:rPr lang="ko-KR" altLang="en-US" sz="2400" dirty="0" smtClean="0">
                <a:latin typeface="굴림" pitchFamily="50" charset="-127"/>
              </a:rPr>
              <a:t>응용 프로그램 개발</a:t>
            </a:r>
            <a:r>
              <a:rPr lang="en-US" altLang="ko-KR" sz="2400" dirty="0" smtClean="0">
                <a:latin typeface="굴림" pitchFamily="50" charset="-127"/>
              </a:rPr>
              <a:t>]-[SQL Plus]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로그온</a:t>
            </a:r>
            <a:r>
              <a:rPr lang="en-US" altLang="ko-KR" sz="2400" dirty="0" smtClean="0">
                <a:latin typeface="굴림" pitchFamily="50" charset="-127"/>
              </a:rPr>
              <a:t>] </a:t>
            </a:r>
            <a:r>
              <a:rPr lang="ko-KR" altLang="en-US" sz="2400" dirty="0" smtClean="0">
                <a:latin typeface="굴림" pitchFamily="50" charset="-127"/>
              </a:rPr>
              <a:t>창에서 사용자 이름과 암호를 입력한다</a:t>
            </a:r>
            <a:r>
              <a:rPr lang="en-US" altLang="ko-KR" sz="2400" dirty="0" smtClean="0">
                <a:latin typeface="굴림" pitchFamily="50" charset="-127"/>
              </a:rPr>
              <a:t>. 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EFB00-9E4B-4EBE-B2AA-20E3C8410D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SQL </a:t>
            </a:r>
            <a:r>
              <a:rPr lang="ko-KR" altLang="en-US" sz="4000" smtClean="0"/>
              <a:t> 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99350" cy="1852612"/>
          </a:xfrm>
        </p:spPr>
        <p:txBody>
          <a:bodyPr>
            <a:normAutofit fontScale="77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solidFill>
                  <a:schemeClr val="accent2"/>
                </a:solidFill>
                <a:latin typeface="굴림" pitchFamily="50" charset="-127"/>
              </a:rPr>
              <a:t>SQL</a:t>
            </a:r>
            <a:r>
              <a:rPr lang="ko-KR" altLang="en-US" sz="3200" smtClean="0">
                <a:solidFill>
                  <a:schemeClr val="accent2"/>
                </a:solidFill>
                <a:latin typeface="굴림" pitchFamily="50" charset="-127"/>
              </a:rPr>
              <a:t>의 종류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latin typeface="굴림" pitchFamily="50" charset="-127"/>
              </a:rPr>
              <a:t>DML(Data Manipulation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TCL</a:t>
            </a:r>
            <a:r>
              <a:rPr lang="en-US" altLang="ko-KR" sz="2800" smtClean="0">
                <a:latin typeface="굴림" pitchFamily="50" charset="-127"/>
              </a:rPr>
              <a:t>(Transaction Control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DDL</a:t>
            </a:r>
            <a:r>
              <a:rPr lang="en-US" altLang="ko-KR" sz="2800" smtClean="0">
                <a:latin typeface="굴림" pitchFamily="50" charset="-127"/>
              </a:rPr>
              <a:t>(Data Definition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DCL</a:t>
            </a:r>
            <a:r>
              <a:rPr lang="en-US" altLang="ko-KR" sz="2800" smtClean="0">
                <a:latin typeface="굴림" pitchFamily="50" charset="-127"/>
              </a:rPr>
              <a:t>(Data Control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0E985-C241-46CD-96C2-855D3CCF6D6E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SELECT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 저장된 데이터를 조회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테이블의 모든 데이터를 표시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   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FE481-5F7F-4CA4-BB53-6F5638EA868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INSERT</a:t>
            </a:r>
            <a:r>
              <a:rPr lang="en-US" altLang="ko-KR" sz="4000" dirty="0" smtClean="0"/>
              <a:t>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새로운 데이터를 추가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  <a:p>
            <a:pPr marL="990600" lvl="1" indent="-533400" algn="ctr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 총무부를 추가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INSERT  INTO  DEPT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VAUES(50,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총무부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서울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);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C4899-2BEC-43E2-B29E-1C8EDBD4320E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UPDATE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테이블에서 기존의 데이터를 변경</a:t>
            </a:r>
            <a:endParaRPr lang="en-US" altLang="ko-KR" sz="2800" dirty="0" smtClean="0">
              <a:latin typeface="굴림" pitchFamily="50" charset="-127"/>
            </a:endParaRPr>
          </a:p>
          <a:p>
            <a:pPr marL="64135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테이블에서 </a:t>
            </a:r>
            <a:r>
              <a:rPr lang="en-US" altLang="ko-KR" sz="2800" dirty="0" smtClean="0">
                <a:latin typeface="굴림" pitchFamily="50" charset="-127"/>
              </a:rPr>
              <a:t>50</a:t>
            </a:r>
            <a:r>
              <a:rPr lang="ko-KR" altLang="en-US" sz="2800" dirty="0" smtClean="0">
                <a:latin typeface="굴림" pitchFamily="50" charset="-127"/>
              </a:rPr>
              <a:t>번 부서의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       </a:t>
            </a:r>
            <a:r>
              <a:rPr lang="ko-KR" altLang="en-US" sz="2800" dirty="0" err="1" smtClean="0">
                <a:latin typeface="굴림" pitchFamily="50" charset="-127"/>
              </a:rPr>
              <a:t>지역명을</a:t>
            </a:r>
            <a:r>
              <a:rPr lang="ko-KR" altLang="en-US" sz="2800" dirty="0" smtClean="0">
                <a:latin typeface="굴림" pitchFamily="50" charset="-127"/>
              </a:rPr>
              <a:t> 부산으로 변경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UPDATE  DEPT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SET  LOC =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부산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endParaRPr lang="ko-KR" altLang="en-US" sz="32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            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WHERE  DEPTNO = 50;</a:t>
            </a:r>
            <a:endParaRPr lang="en-US" altLang="ko-KR" sz="3200" dirty="0">
              <a:latin typeface="굴림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CBF91-59BB-4E0C-AC82-2F1AEB1D0A9A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DELETE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ko-KR" altLang="en-US" sz="2800" smtClean="0">
                <a:latin typeface="굴림" pitchFamily="50" charset="-127"/>
              </a:rPr>
              <a:t>테이블에 저장된 데이터를 삭제</a:t>
            </a:r>
            <a:endParaRPr lang="ko-KR" altLang="en-US" sz="3200" smtClean="0">
              <a:latin typeface="굴림" pitchFamily="50" charset="-127"/>
            </a:endParaRPr>
          </a:p>
          <a:p>
            <a:pPr marL="990600" lvl="1" indent="-533400" algn="ctr" eaLnBrk="1" hangingPunct="1"/>
            <a:endParaRPr lang="ko-KR" altLang="en-US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smtClean="0">
                <a:latin typeface="굴림" pitchFamily="50" charset="-127"/>
              </a:rPr>
              <a:t> DEPT </a:t>
            </a:r>
            <a:r>
              <a:rPr lang="ko-KR" altLang="en-US" sz="2800" smtClean="0">
                <a:latin typeface="굴림" pitchFamily="50" charset="-127"/>
              </a:rPr>
              <a:t>테이블에서 </a:t>
            </a:r>
            <a:r>
              <a:rPr lang="en-US" altLang="ko-KR" sz="2800" smtClean="0">
                <a:latin typeface="굴림" pitchFamily="50" charset="-127"/>
              </a:rPr>
              <a:t>50</a:t>
            </a:r>
            <a:r>
              <a:rPr lang="ko-KR" altLang="en-US" sz="2800" smtClean="0">
                <a:latin typeface="굴림" pitchFamily="50" charset="-127"/>
              </a:rPr>
              <a:t>번 부서를 삭제</a:t>
            </a:r>
            <a:endParaRPr lang="en-US" altLang="ko-KR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   </a:t>
            </a:r>
            <a:r>
              <a:rPr lang="en-US" altLang="ko-KR" sz="3200" smtClean="0">
                <a:latin typeface="굴림" pitchFamily="50" charset="-127"/>
              </a:rPr>
              <a:t>SQL&gt;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DELETE  FROM  DEPT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             WHERE  DEPTNO = 50;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0F3A0-A15F-4ABE-A655-0362E3C6E75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TCL(Transaction Control Language</a:t>
            </a:r>
            <a:r>
              <a:rPr lang="en-US" altLang="ko-KR" sz="3200" dirty="0" smtClean="0">
                <a:latin typeface="굴림" pitchFamily="50" charset="-127"/>
              </a:rPr>
              <a:t>)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en-US" altLang="ko-KR" sz="3200" dirty="0" smtClean="0">
                <a:latin typeface="굴림" pitchFamily="50" charset="-127"/>
              </a:rPr>
              <a:t> COMMIT :  </a:t>
            </a:r>
            <a:r>
              <a:rPr lang="ko-KR" altLang="en-US" sz="3200" dirty="0" smtClean="0">
                <a:latin typeface="굴림" pitchFamily="50" charset="-127"/>
              </a:rPr>
              <a:t>영구 저장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ROLLBACK : </a:t>
            </a:r>
            <a:r>
              <a:rPr lang="ko-KR" altLang="en-US" sz="3200" dirty="0" smtClean="0">
                <a:latin typeface="굴림" pitchFamily="50" charset="-127"/>
              </a:rPr>
              <a:t>이전 상태로 되돌림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SAVEPOINT : </a:t>
            </a:r>
            <a:r>
              <a:rPr lang="ko-KR" altLang="en-US" sz="3200" dirty="0" err="1" smtClean="0">
                <a:latin typeface="굴림" pitchFamily="50" charset="-127"/>
              </a:rPr>
              <a:t>저장점을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ko-KR" altLang="en-US" sz="3200" dirty="0" err="1" smtClean="0">
                <a:latin typeface="굴림" pitchFamily="50" charset="-127"/>
              </a:rPr>
              <a:t>만듬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E8601-29DC-4F37-8AD9-7426924FC11D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567237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CREATE</a:t>
            </a:r>
            <a:r>
              <a:rPr lang="en-US" altLang="ko-KR" sz="3200" dirty="0" smtClean="0">
                <a:latin typeface="굴림" pitchFamily="50" charset="-127"/>
              </a:rPr>
              <a:t> : </a:t>
            </a:r>
            <a:r>
              <a:rPr lang="ko-KR" altLang="en-US" sz="3200" dirty="0" smtClean="0">
                <a:latin typeface="굴림" pitchFamily="50" charset="-127"/>
              </a:rPr>
              <a:t>객체 생성</a:t>
            </a: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부서번호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부서명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err="1" smtClean="0">
                <a:latin typeface="굴림" pitchFamily="50" charset="-127"/>
              </a:rPr>
              <a:t>지역명으로</a:t>
            </a:r>
            <a:r>
              <a:rPr lang="ko-KR" altLang="en-US" sz="2800" dirty="0" smtClean="0">
                <a:latin typeface="굴림" pitchFamily="50" charset="-127"/>
              </a:rPr>
              <a:t> 구성된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DEPT01 </a:t>
            </a:r>
            <a:r>
              <a:rPr lang="ko-KR" altLang="en-US" sz="2800" dirty="0" smtClean="0">
                <a:latin typeface="굴림" pitchFamily="50" charset="-127"/>
              </a:rPr>
              <a:t>테이블을 생성 </a:t>
            </a: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CREATE TABLE DEPT01(  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DEPTNO NUMBER(4),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DNAME VARCHAR2(10),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LOC VARCHAR2(9)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);              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69E0-3354-4EB8-B08C-A030EBEA6A65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4000" smtClean="0">
                <a:solidFill>
                  <a:schemeClr val="accent2"/>
                </a:solidFill>
                <a:latin typeface="굴림" pitchFamily="50" charset="-127"/>
              </a:rPr>
              <a:t>ALTER</a:t>
            </a:r>
            <a:r>
              <a:rPr lang="en-US" altLang="ko-KR" sz="3600" smtClean="0">
                <a:latin typeface="굴림" pitchFamily="50" charset="-127"/>
              </a:rPr>
              <a:t>  :  </a:t>
            </a:r>
            <a:r>
              <a:rPr lang="ko-KR" altLang="en-US" sz="3600" smtClean="0">
                <a:latin typeface="굴림" pitchFamily="50" charset="-127"/>
              </a:rPr>
              <a:t>객체 구조 변경</a:t>
            </a:r>
            <a:endParaRPr lang="en-US" altLang="ko-KR" sz="360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Arial" charset="0"/>
              </a:rPr>
              <a:t> </a:t>
            </a:r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smtClean="0">
                <a:latin typeface="굴림" pitchFamily="50" charset="-127"/>
              </a:rPr>
              <a:t> DEPT01 </a:t>
            </a:r>
            <a:r>
              <a:rPr lang="ko-KR" altLang="en-US" sz="3200" smtClean="0">
                <a:latin typeface="굴림" pitchFamily="50" charset="-127"/>
              </a:rPr>
              <a:t>테이블의 부서명의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        컬럼의 크기를 </a:t>
            </a:r>
            <a:r>
              <a:rPr lang="en-US" altLang="ko-KR" sz="3200" smtClean="0">
                <a:latin typeface="굴림" pitchFamily="50" charset="-127"/>
              </a:rPr>
              <a:t>30</a:t>
            </a:r>
            <a:r>
              <a:rPr lang="ko-KR" altLang="en-US" sz="3200" smtClean="0">
                <a:latin typeface="굴림" pitchFamily="50" charset="-127"/>
              </a:rPr>
              <a:t>으로 변경 </a:t>
            </a:r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ko-KR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ko-KR" altLang="en-US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굴림" pitchFamily="50" charset="-127"/>
              </a:rPr>
              <a:t>SQL&gt;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ALTER TABLE DEPT01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        MODIFY(DNAME VARCHAR2(30));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6677E-CFDE-4561-AC5D-404F75798D5B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600" smtClean="0">
                <a:solidFill>
                  <a:schemeClr val="accent2"/>
                </a:solidFill>
                <a:latin typeface="굴림" pitchFamily="50" charset="-127"/>
              </a:rPr>
              <a:t>TRUNCATE</a:t>
            </a:r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>
                <a:latin typeface="Arial" charset="0"/>
              </a:rPr>
              <a:t> : </a:t>
            </a:r>
            <a:r>
              <a:rPr lang="ko-KR" altLang="en-US" sz="3200" smtClean="0">
                <a:latin typeface="굴림" pitchFamily="50" charset="-127"/>
              </a:rPr>
              <a:t>테이블의 모든 내용 제거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609600" indent="-609600" eaLnBrk="1" hangingPunct="1"/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smtClean="0">
                <a:latin typeface="굴림" pitchFamily="50" charset="-127"/>
              </a:rPr>
              <a:t> DEPT02 </a:t>
            </a:r>
            <a:r>
              <a:rPr lang="ko-KR" altLang="en-US" sz="2800" smtClean="0">
                <a:latin typeface="굴림" pitchFamily="50" charset="-127"/>
              </a:rPr>
              <a:t>테이블의 모든 내용을 제거    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  </a:t>
            </a:r>
            <a:endParaRPr lang="en-US" altLang="ko-KR" sz="28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  <a:r>
              <a:rPr lang="en-US" altLang="ko-KR" sz="2800" smtClean="0">
                <a:latin typeface="굴림" pitchFamily="50" charset="-127"/>
              </a:rPr>
              <a:t>SQL&gt; 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TRUNCATE  TABLE  DEPT02;</a:t>
            </a: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3A592-9DC2-4230-839D-15A84FF33950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b="1" smtClean="0"/>
              <a:t>SQL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SQL*Plus</a:t>
            </a:r>
            <a:r>
              <a:rPr lang="ko-KR" altLang="en-US" sz="3200" b="1" smtClean="0"/>
              <a:t>의 개념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SQL </a:t>
            </a:r>
            <a:r>
              <a:rPr lang="ko-KR" altLang="en-US" sz="3200" b="1" smtClean="0"/>
              <a:t>소개 </a:t>
            </a:r>
          </a:p>
          <a:p>
            <a:pPr>
              <a:lnSpc>
                <a:spcPct val="90000"/>
              </a:lnSpc>
            </a:pPr>
            <a:r>
              <a:rPr lang="ko-KR" altLang="en-US" sz="3200" b="1" smtClean="0"/>
              <a:t>실습용  테이블 소개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iSQL*Plus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C053B-6A45-42FF-9A8E-A1BA732CC35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>
                <a:solidFill>
                  <a:schemeClr val="accent2"/>
                </a:solidFill>
                <a:latin typeface="굴림" pitchFamily="50" charset="-127"/>
              </a:rPr>
              <a:t>DROP :</a:t>
            </a:r>
            <a:r>
              <a:rPr lang="en-US" altLang="ko-KR" sz="3600" smtClean="0">
                <a:latin typeface="굴림" pitchFamily="50" charset="-127"/>
              </a:rPr>
              <a:t>  </a:t>
            </a:r>
            <a:r>
              <a:rPr lang="ko-KR" altLang="en-US" sz="3600" smtClean="0">
                <a:latin typeface="굴림" pitchFamily="50" charset="-127"/>
              </a:rPr>
              <a:t>객체를 제거한다</a:t>
            </a:r>
            <a:r>
              <a:rPr lang="en-US" altLang="ko-KR" sz="3600" smtClean="0">
                <a:latin typeface="굴림" pitchFamily="50" charset="-127"/>
              </a:rPr>
              <a:t>.  </a:t>
            </a:r>
          </a:p>
          <a:p>
            <a:pPr marL="609600" indent="-609600" eaLnBrk="1" hangingPunct="1"/>
            <a:endParaRPr lang="en-US" altLang="ko-KR" sz="36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smtClean="0">
                <a:latin typeface="굴림" pitchFamily="50" charset="-127"/>
              </a:rPr>
              <a:t> DEPT02 </a:t>
            </a:r>
            <a:r>
              <a:rPr lang="ko-KR" altLang="en-US" sz="3200" smtClean="0">
                <a:latin typeface="굴림" pitchFamily="50" charset="-127"/>
              </a:rPr>
              <a:t>테이블의 구조를 제거</a:t>
            </a:r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굴림" pitchFamily="50" charset="-127"/>
              </a:rPr>
              <a:t>SQL&gt;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DROP TABLE DEPT02;</a:t>
            </a: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8BD401-F24F-45A9-8C2D-2753E13AA0F7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ko-KR" sz="3200" dirty="0" smtClean="0">
                <a:solidFill>
                  <a:schemeClr val="accent2"/>
                </a:solidFill>
                <a:latin typeface="굴림" pitchFamily="50" charset="-127"/>
              </a:rPr>
              <a:t>GRANT :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사용자에게 특정 권한을 준다</a:t>
            </a:r>
            <a:r>
              <a:rPr lang="en-US" altLang="ko-KR" sz="2800" dirty="0" smtClean="0">
                <a:latin typeface="굴림" pitchFamily="50" charset="-127"/>
              </a:rPr>
              <a:t>.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</a:t>
            </a: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부여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GRANT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TO OraUser01;</a:t>
            </a:r>
            <a:endParaRPr lang="ko-KR" altLang="en-US" dirty="0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58257-2E7C-40BE-831E-9115E886C09E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7929563" cy="4411662"/>
          </a:xfrm>
        </p:spPr>
        <p:txBody>
          <a:bodyPr/>
          <a:lstStyle/>
          <a:p>
            <a:pPr marL="446088" indent="-446088" eaLnBrk="1" hangingPunct="1">
              <a:defRPr/>
            </a:pP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REVOKE </a:t>
            </a:r>
            <a:r>
              <a:rPr lang="en-US" altLang="ko-KR" sz="2800" dirty="0" smtClean="0">
                <a:latin typeface="굴림" pitchFamily="50" charset="-127"/>
              </a:rPr>
              <a:t>: </a:t>
            </a:r>
            <a:r>
              <a:rPr lang="ko-KR" altLang="en-US" sz="2800" dirty="0" smtClean="0">
                <a:latin typeface="굴림" pitchFamily="50" charset="-127"/>
              </a:rPr>
              <a:t>사용자로부터 특정 권한을 제거</a:t>
            </a: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부여했던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제거한다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REVOKE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FROM OraUser01; </a:t>
            </a: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EDB3D-6AD2-4016-9DD8-F476CA87D071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실습용 테이블의 소개 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TAB;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BBFBC-BED5-4A83-82BD-C1512A3F4CC1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은 관계 </a:t>
            </a:r>
            <a:r>
              <a:rPr lang="en-US" altLang="ko-KR" sz="2800" dirty="0" smtClean="0">
                <a:latin typeface="굴림" pitchFamily="50" charset="-127"/>
              </a:rPr>
              <a:t>DB</a:t>
            </a:r>
            <a:r>
              <a:rPr lang="ko-KR" altLang="en-US" sz="2800" dirty="0" smtClean="0">
                <a:latin typeface="굴림" pitchFamily="50" charset="-127"/>
              </a:rPr>
              <a:t>를 처리하기 위해 고안된 언어로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독자적인 문법을 갖는 </a:t>
            </a:r>
            <a:r>
              <a:rPr lang="en-US" altLang="ko-KR" sz="2800" dirty="0" smtClean="0">
                <a:latin typeface="굴림" pitchFamily="50" charset="-127"/>
              </a:rPr>
              <a:t>DB </a:t>
            </a:r>
            <a:r>
              <a:rPr lang="ko-KR" altLang="en-US" sz="2800" dirty="0" smtClean="0">
                <a:latin typeface="굴림" pitchFamily="50" charset="-127"/>
              </a:rPr>
              <a:t>표준 언어이다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는 </a:t>
            </a:r>
            <a:r>
              <a:rPr lang="en-US" altLang="ko-KR" sz="2800" dirty="0" smtClean="0">
                <a:latin typeface="굴림" pitchFamily="50" charset="-127"/>
              </a:rPr>
              <a:t>SQL </a:t>
            </a:r>
            <a:r>
              <a:rPr lang="ko-KR" altLang="en-US" sz="2800" dirty="0" smtClean="0">
                <a:latin typeface="굴림" pitchFamily="50" charset="-127"/>
              </a:rPr>
              <a:t>언어를 구현하여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RDBMS</a:t>
            </a:r>
            <a:r>
              <a:rPr lang="ko-KR" altLang="en-US" sz="2800" dirty="0" smtClean="0">
                <a:latin typeface="굴림" pitchFamily="50" charset="-127"/>
              </a:rPr>
              <a:t>를 관리할 수 있는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사의 클라이언트 툴 제품명이다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문은 데이터베이스로부터 필요한 데이터를 가져온다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E7B6A-C72B-44E0-A2DD-B959B8372A24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              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INSERT, UPDATE, DELETE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 등으로 구성되며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행을 삽입하고 변경하고 삭제하는 역할을 한다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                  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CREATE, ALTER, DROP, RENAME, TRUNCATE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문으로 구성되며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새로운 테이블을 만들고 변경하고 삭제하고 테이블 명을 바꾸고 잘라내는 역할을 한다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7487E-17F8-4E5B-BB29-FCE434C11FB3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     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문은 데이터베이스 접근에 필요한 권한을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GRANT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부여하고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REVOKE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권한을 회수한다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테이블의 구조는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                    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명령으로 확인한다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395C8-EB2F-431F-B7B9-99587E060F72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ko-KR" sz="3200" b="1" dirty="0" smtClean="0">
                <a:solidFill>
                  <a:srgbClr val="FF0000"/>
                </a:solidFill>
                <a:latin typeface="굴림" pitchFamily="50" charset="-127"/>
              </a:rPr>
              <a:t>SQL(Structured Query Language</a:t>
            </a:r>
            <a:r>
              <a:rPr lang="en-US" altLang="ko-KR" sz="3200" dirty="0" smtClean="0">
                <a:latin typeface="굴림" pitchFamily="50" charset="-127"/>
              </a:rPr>
              <a:t>)</a:t>
            </a:r>
            <a:r>
              <a:rPr lang="ko-KR" altLang="en-US" sz="3200" dirty="0" smtClean="0">
                <a:latin typeface="굴림" pitchFamily="50" charset="-127"/>
              </a:rPr>
              <a:t>란</a:t>
            </a:r>
            <a:r>
              <a:rPr lang="en-US" altLang="ko-KR" sz="3200" dirty="0" smtClean="0">
                <a:latin typeface="굴림" pitchFamily="50" charset="-127"/>
              </a:rPr>
              <a:t>?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관계 </a:t>
            </a:r>
            <a:r>
              <a:rPr lang="en-US" altLang="ko-KR" sz="2300" dirty="0" smtClean="0">
                <a:latin typeface="굴림" pitchFamily="50" charset="-127"/>
              </a:rPr>
              <a:t>DB</a:t>
            </a:r>
            <a:r>
              <a:rPr lang="ko-KR" altLang="en-US" sz="2300" dirty="0" smtClean="0">
                <a:latin typeface="굴림" pitchFamily="50" charset="-127"/>
              </a:rPr>
              <a:t>를 처리하기 위해 고안된 언어</a:t>
            </a:r>
            <a:endParaRPr lang="en-US" altLang="ko-KR" sz="2300" dirty="0" smtClean="0">
              <a:latin typeface="굴림" pitchFamily="50" charset="-127"/>
            </a:endParaRP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독자적인 문법을 갖는 </a:t>
            </a:r>
            <a:r>
              <a:rPr lang="en-US" altLang="ko-KR" sz="2300" dirty="0" smtClean="0">
                <a:latin typeface="굴림" pitchFamily="50" charset="-127"/>
              </a:rPr>
              <a:t>DB </a:t>
            </a:r>
            <a:r>
              <a:rPr lang="ko-KR" altLang="en-US" sz="2300" dirty="0" smtClean="0">
                <a:latin typeface="굴림" pitchFamily="50" charset="-127"/>
              </a:rPr>
              <a:t>표준 언어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데이터를 조회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입력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수정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삭제</a:t>
            </a:r>
            <a:r>
              <a:rPr lang="en-US" altLang="ko-KR" sz="23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D23B3-E15D-406E-AEC9-9AAFACAFF4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3200" smtClean="0">
                <a:latin typeface="굴림" pitchFamily="50" charset="-127"/>
              </a:rPr>
              <a:t>SQL*Plus</a:t>
            </a:r>
            <a:r>
              <a:rPr lang="ko-KR" altLang="en-US" sz="3200" smtClean="0">
                <a:latin typeface="굴림" pitchFamily="50" charset="-127"/>
              </a:rPr>
              <a:t>란</a:t>
            </a:r>
            <a:r>
              <a:rPr lang="en-US" altLang="ko-KR" sz="3200" smtClean="0">
                <a:latin typeface="굴림" pitchFamily="50" charset="-127"/>
              </a:rPr>
              <a:t>?</a:t>
            </a:r>
            <a:r>
              <a:rPr lang="en-US" altLang="ko-KR" sz="36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2400" smtClean="0">
                <a:latin typeface="굴림" pitchFamily="50" charset="-127"/>
              </a:rPr>
              <a:t>SQL*Plus</a:t>
            </a:r>
            <a:r>
              <a:rPr lang="ko-KR" altLang="en-US" sz="2400" smtClean="0">
                <a:latin typeface="굴림" pitchFamily="50" charset="-127"/>
              </a:rPr>
              <a:t>는 </a:t>
            </a:r>
            <a:r>
              <a:rPr lang="en-US" altLang="ko-KR" sz="2400" smtClean="0">
                <a:latin typeface="굴림" pitchFamily="50" charset="-127"/>
              </a:rPr>
              <a:t>SQL </a:t>
            </a:r>
            <a:r>
              <a:rPr lang="ko-KR" altLang="en-US" sz="2400" smtClean="0">
                <a:latin typeface="굴림" pitchFamily="50" charset="-127"/>
              </a:rPr>
              <a:t>명령문을 기능을 제공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smtClean="0">
                <a:latin typeface="굴림" pitchFamily="50" charset="-127"/>
              </a:rPr>
              <a:t>칼럼이나 데이터의 출력 형식을 설정</a:t>
            </a:r>
            <a:endParaRPr lang="en-US" altLang="ko-KR" sz="240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smtClean="0">
                <a:latin typeface="굴림" pitchFamily="50" charset="-127"/>
              </a:rPr>
              <a:t>환경 설정하는 기능 제공</a:t>
            </a:r>
            <a:r>
              <a:rPr lang="en-US" altLang="ko-KR" sz="240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851D5-58AF-4181-A0B5-A1407190199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latin typeface="굴림" pitchFamily="50" charset="-127"/>
              </a:rPr>
              <a:t>Command </a:t>
            </a:r>
            <a:r>
              <a:rPr lang="ko-KR" altLang="en-US" sz="2800" dirty="0" smtClean="0">
                <a:latin typeface="굴림" pitchFamily="50" charset="-127"/>
              </a:rPr>
              <a:t>환경에서 </a:t>
            </a:r>
            <a:r>
              <a:rPr lang="en-US" altLang="ko-KR" sz="2800" dirty="0" smtClean="0">
                <a:latin typeface="굴림" pitchFamily="50" charset="-127"/>
              </a:rPr>
              <a:t>SQL*Plus </a:t>
            </a:r>
            <a:r>
              <a:rPr lang="ko-KR" altLang="en-US" sz="2800" dirty="0" smtClean="0">
                <a:latin typeface="굴림" pitchFamily="50" charset="-127"/>
              </a:rPr>
              <a:t>로그인</a:t>
            </a:r>
          </a:p>
          <a:p>
            <a:pPr lvl="1" eaLnBrk="1" hangingPunct="1">
              <a:defRPr/>
            </a:pPr>
            <a:r>
              <a:rPr lang="en-US" altLang="ko-KR" sz="2400" dirty="0" smtClean="0">
                <a:solidFill>
                  <a:srgbClr val="800000"/>
                </a:solidFill>
                <a:latin typeface="굴림" pitchFamily="50" charset="-127"/>
              </a:rPr>
              <a:t>SQLPLUS 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사용자계정</a:t>
            </a:r>
            <a:r>
              <a:rPr lang="en-US" altLang="ko-KR" sz="2400" i="1" dirty="0" smtClean="0">
                <a:solidFill>
                  <a:srgbClr val="800000"/>
                </a:solidFill>
                <a:latin typeface="굴림" pitchFamily="50" charset="-127"/>
              </a:rPr>
              <a:t>/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암호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사용자 계정</a:t>
            </a:r>
            <a:endParaRPr lang="en-US" altLang="ko-KR" sz="2800" dirty="0" smtClean="0">
              <a:latin typeface="굴림" pitchFamily="50" charset="-127"/>
            </a:endParaRPr>
          </a:p>
          <a:p>
            <a:pPr eaLnBrk="1" hangingPunct="1"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  <a:endParaRPr lang="ko-KR" altLang="en-US" sz="3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ko-KR" sz="2800" dirty="0" smtClean="0">
                <a:latin typeface="굴림" pitchFamily="50" charset="-127"/>
              </a:rPr>
              <a:t>DBA</a:t>
            </a:r>
            <a:r>
              <a:rPr lang="ko-KR" altLang="en-US" sz="2800" dirty="0" smtClean="0">
                <a:latin typeface="굴림" pitchFamily="50" charset="-127"/>
              </a:rPr>
              <a:t>용 계정</a:t>
            </a:r>
            <a:endParaRPr lang="en-US" altLang="ko-KR" sz="2800" dirty="0" smtClean="0">
              <a:latin typeface="굴림" pitchFamily="50" charset="-127"/>
            </a:endParaRPr>
          </a:p>
          <a:p>
            <a:pPr marL="1579563" lvl="3" indent="-533400" eaLnBrk="1" hangingPunct="1">
              <a:lnSpc>
                <a:spcPct val="90000"/>
              </a:lnSpc>
              <a:defRPr/>
            </a:pPr>
            <a:r>
              <a:rPr lang="ko-KR" altLang="en-US" sz="2100" dirty="0" smtClean="0">
                <a:latin typeface="굴림" pitchFamily="50" charset="-127"/>
              </a:rPr>
              <a:t>시스템 권한을 가진 사용자</a:t>
            </a:r>
            <a:endParaRPr lang="en-US" altLang="ko-KR" sz="2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교육용 계정</a:t>
            </a: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ko-KR" altLang="en-US" sz="2800" dirty="0" smtClean="0">
                <a:latin typeface="굴림" pitchFamily="50" charset="-127"/>
              </a:rPr>
              <a:t>일반 유저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endParaRPr lang="ko-KR" altLang="en-US" sz="2800" dirty="0" smtClean="0">
              <a:latin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122B2-82CD-4456-BA3D-9A3A6E3083F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611560" y="2996952"/>
            <a:ext cx="1008112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55845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왼쪽 화살표 5"/>
          <p:cNvSpPr/>
          <p:nvPr/>
        </p:nvSpPr>
        <p:spPr>
          <a:xfrm rot="20144437">
            <a:off x="2316893" y="2423006"/>
            <a:ext cx="1902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SQL(DDL,DML,DCL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 입력하고 서버로 전송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111" y="4581128"/>
            <a:ext cx="4632889" cy="175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오라클서버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위로 구부러진 화살표 9"/>
          <p:cNvSpPr/>
          <p:nvPr/>
        </p:nvSpPr>
        <p:spPr>
          <a:xfrm>
            <a:off x="1475656" y="4509120"/>
            <a:ext cx="2808312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44522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사용자가 요청한 </a:t>
            </a:r>
            <a:r>
              <a:rPr lang="en-US" altLang="ko-KR" b="1" dirty="0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구문에 맞는 데이터를 찾아서 표형태로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데이터를 전송해서 보여준다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오라클 사용자 계정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187450" y="4500563"/>
            <a:ext cx="7499350" cy="1630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CMD&gt; </a:t>
            </a:r>
            <a:r>
              <a:rPr lang="en-US" altLang="ko-KR" sz="3200" smtClean="0">
                <a:solidFill>
                  <a:srgbClr val="800000"/>
                </a:solidFill>
              </a:rPr>
              <a:t>SQLPLUS   SCOTT/TIGER</a:t>
            </a:r>
            <a:endParaRPr lang="ko-KR" altLang="en-US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AD89B-71ED-4B6F-9235-64FD9DB721C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graphicFrame>
        <p:nvGraphicFramePr>
          <p:cNvPr id="7" name="Group 110"/>
          <p:cNvGraphicFramePr>
            <a:graphicFrameLocks noGrp="1"/>
          </p:cNvGraphicFramePr>
          <p:nvPr/>
        </p:nvGraphicFramePr>
        <p:xfrm>
          <a:off x="1293813" y="1857375"/>
          <a:ext cx="7421560" cy="2286000"/>
        </p:xfrm>
        <a:graphic>
          <a:graphicData uri="http://schemas.openxmlformats.org/drawingml/2006/table">
            <a:tbl>
              <a:tblPr/>
              <a:tblGrid>
                <a:gridCol w="1525956"/>
                <a:gridCol w="3669135"/>
                <a:gridCol w="2226469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 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암 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명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SYSTEM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SCOTT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SQL*Plus </a:t>
            </a:r>
            <a:r>
              <a:rPr lang="ko-KR" altLang="en-US" sz="3200" smtClean="0"/>
              <a:t>로그인 실패할 경우 해결 방법 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>
                <a:solidFill>
                  <a:srgbClr val="333399"/>
                </a:solidFill>
              </a:rPr>
              <a:t>사용자가 계정이 잠겨 있어 로그인 실패하는 경우</a:t>
            </a:r>
            <a:r>
              <a:rPr lang="ko-KR" altLang="en-US" smtClean="0"/>
              <a:t> </a:t>
            </a:r>
            <a:endParaRPr lang="ko-KR" altLang="en-US" sz="16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800000"/>
                </a:solidFill>
              </a:rPr>
              <a:t>&lt;</a:t>
            </a:r>
            <a:r>
              <a:rPr lang="ko-KR" altLang="en-US" sz="1600" smtClean="0">
                <a:solidFill>
                  <a:srgbClr val="800000"/>
                </a:solidFill>
              </a:rPr>
              <a:t>에러 메시지</a:t>
            </a:r>
            <a:r>
              <a:rPr lang="en-US" altLang="ko-KR" sz="1600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800000"/>
                </a:solidFill>
              </a:rPr>
              <a:t> </a:t>
            </a: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                 the account is locked </a:t>
            </a:r>
            <a:endParaRPr lang="en-US" altLang="ko-KR" sz="16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800000"/>
                </a:solidFill>
              </a:rPr>
              <a:t>&lt;</a:t>
            </a:r>
            <a:r>
              <a:rPr lang="ko-KR" altLang="en-US" sz="1600" smtClean="0">
                <a:solidFill>
                  <a:srgbClr val="800000"/>
                </a:solidFill>
              </a:rPr>
              <a:t>예</a:t>
            </a:r>
            <a:r>
              <a:rPr lang="en-US" altLang="ko-KR" sz="1600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CMD&gt; </a:t>
            </a:r>
            <a:r>
              <a:rPr lang="en-US" altLang="ko-KR" sz="3200" smtClean="0">
                <a:solidFill>
                  <a:srgbClr val="800000"/>
                </a:solidFill>
              </a:rPr>
              <a:t>SQLPLUS  SYSTEM/SUPERORA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z="3200" smtClean="0">
                <a:solidFill>
                  <a:srgbClr val="800000"/>
                </a:solidFill>
              </a:rPr>
              <a:t>ALTER USER SCOTT UNLOCK</a:t>
            </a:r>
            <a:r>
              <a:rPr lang="en-US" altLang="ko-KR" smtClean="0">
                <a:solidFill>
                  <a:srgbClr val="800000"/>
                </a:solidFill>
              </a:rPr>
              <a:t>;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z="3200" smtClean="0">
                <a:solidFill>
                  <a:srgbClr val="800000"/>
                </a:solidFill>
              </a:rPr>
              <a:t>CONNECT  SCOTT/TIGER</a:t>
            </a:r>
            <a:r>
              <a:rPr lang="en-US" altLang="ko-KR" sz="3200" smtClean="0"/>
              <a:t> </a:t>
            </a:r>
          </a:p>
          <a:p>
            <a:pPr defTabSz="822325"/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E25016-29F8-4A99-84A3-010DC3FB6298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SQL*Plus </a:t>
            </a:r>
            <a:r>
              <a:rPr lang="ko-KR" altLang="en-US" sz="3200" dirty="0" smtClean="0"/>
              <a:t>로그인 실패할 경우 해결 방법 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>
                <a:solidFill>
                  <a:schemeClr val="tx2"/>
                </a:solidFill>
              </a:rPr>
              <a:t>데이터베이스가  기동되지 않은 경우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800000"/>
                </a:solidFill>
              </a:rPr>
              <a:t>&lt;</a:t>
            </a:r>
            <a:r>
              <a:rPr lang="ko-KR" altLang="en-US" sz="1800" smtClean="0">
                <a:solidFill>
                  <a:srgbClr val="800000"/>
                </a:solidFill>
              </a:rPr>
              <a:t>에러 메시지</a:t>
            </a:r>
            <a:r>
              <a:rPr lang="en-US" altLang="ko-KR" sz="1800" smtClean="0">
                <a:solidFill>
                  <a:srgbClr val="800000"/>
                </a:solidFill>
              </a:rPr>
              <a:t>&gt;</a:t>
            </a:r>
            <a:r>
              <a:rPr lang="en-US" altLang="ko-KR" sz="2400" smtClean="0">
                <a:solidFill>
                  <a:srgbClr val="800000"/>
                </a:solidFill>
              </a:rPr>
              <a:t> </a:t>
            </a:r>
            <a:endParaRPr lang="en-US" altLang="ko-KR" sz="24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                 Oracle not available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                 shared memory realm does not exist </a:t>
            </a:r>
            <a:endParaRPr lang="en-US" altLang="ko-KR" sz="1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800000"/>
                </a:solidFill>
              </a:rPr>
              <a:t>&lt;</a:t>
            </a:r>
            <a:r>
              <a:rPr lang="ko-KR" altLang="en-US" sz="1800" smtClean="0">
                <a:solidFill>
                  <a:srgbClr val="800000"/>
                </a:solidFill>
              </a:rPr>
              <a:t>예</a:t>
            </a:r>
            <a:r>
              <a:rPr lang="en-US" altLang="ko-KR" sz="1800" smtClean="0">
                <a:solidFill>
                  <a:srgbClr val="800000"/>
                </a:solidFill>
              </a:rPr>
              <a:t>&gt;</a:t>
            </a:r>
            <a:r>
              <a:rPr lang="en-US" altLang="ko-KR" sz="2400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CMD&gt; </a:t>
            </a:r>
            <a:r>
              <a:rPr lang="en-US" altLang="ko-KR" sz="2400" smtClean="0">
                <a:solidFill>
                  <a:srgbClr val="800000"/>
                </a:solidFill>
              </a:rPr>
              <a:t>SQLPLUS  SYS/SUPERORA  AS  SYSDBA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STARTUP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CONNECT SCOTT/TIGER</a:t>
            </a:r>
            <a:r>
              <a:rPr lang="en-US" altLang="ko-KR" sz="2400" smtClean="0"/>
              <a:t>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SHUTDOWN</a:t>
            </a:r>
          </a:p>
          <a:p>
            <a:pPr defTabSz="822325"/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349B4-5051-4A00-9CB7-DB0015ADA85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671</Words>
  <Application>Microsoft Office PowerPoint</Application>
  <PresentationFormat>화면 슬라이드 쇼(4:3)</PresentationFormat>
  <Paragraphs>206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2장 SQL과 SQL*Plus</vt:lpstr>
      <vt:lpstr>목차</vt:lpstr>
      <vt:lpstr>SQL과 SQL*Plus의 개념</vt:lpstr>
      <vt:lpstr>SQL과 SQL*Plus의 개념</vt:lpstr>
      <vt:lpstr>SQL*Plus 로그인</vt:lpstr>
      <vt:lpstr>오라클의 접속</vt:lpstr>
      <vt:lpstr>오라클 사용자 계정</vt:lpstr>
      <vt:lpstr>SQL*Plus 로그인 실패할 경우 해결 방법 </vt:lpstr>
      <vt:lpstr>SQL*Plus 로그인 실패할 경우 해결 방법 </vt:lpstr>
      <vt:lpstr>SQL*Plus 로그인</vt:lpstr>
      <vt:lpstr>SQL  </vt:lpstr>
      <vt:lpstr>SELECT</vt:lpstr>
      <vt:lpstr>INSERT </vt:lpstr>
      <vt:lpstr>UPDATE</vt:lpstr>
      <vt:lpstr>DELETE</vt:lpstr>
      <vt:lpstr>TCL(Transaction Control Language) </vt:lpstr>
      <vt:lpstr>Data Definition Language(DDL) </vt:lpstr>
      <vt:lpstr>Data Definition Language(DDL) </vt:lpstr>
      <vt:lpstr>Data Definition Language(DDL) </vt:lpstr>
      <vt:lpstr>Data Definition Language(DDL) </vt:lpstr>
      <vt:lpstr>Data Control Language(DCL)</vt:lpstr>
      <vt:lpstr>Data Control Language(DCL)</vt:lpstr>
      <vt:lpstr>실습용 테이블의 소개 </vt:lpstr>
      <vt:lpstr>연습문제 </vt:lpstr>
      <vt:lpstr>연습문제 </vt:lpstr>
      <vt:lpstr>연습문제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SQL과 SQL*Plus</dc:title>
  <dc:creator>USER</dc:creator>
  <cp:lastModifiedBy>kitcoop</cp:lastModifiedBy>
  <cp:revision>15</cp:revision>
  <dcterms:created xsi:type="dcterms:W3CDTF">2012-04-30T09:45:24Z</dcterms:created>
  <dcterms:modified xsi:type="dcterms:W3CDTF">2017-11-30T07:11:09Z</dcterms:modified>
</cp:coreProperties>
</file>