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EAE9-881A-4421-ADF9-4FB1917412E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BEAE9-881A-4421-ADF9-4FB1917412E4}" type="datetimeFigureOut">
              <a:rPr lang="ko-KR" altLang="en-US" smtClean="0"/>
              <a:pPr/>
              <a:t>2012-09-03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115D-09EF-44C9-8C6B-64C0561820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428604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b="1" dirty="0" smtClean="0"/>
              <a:t>3</a:t>
            </a:r>
            <a:r>
              <a:rPr lang="ko-KR" altLang="en-US" b="1" dirty="0" smtClean="0"/>
              <a:t>장 </a:t>
            </a:r>
            <a:r>
              <a:rPr lang="en-US" altLang="ko-KR" sz="2800" b="1" dirty="0" smtClean="0"/>
              <a:t>SELECT </a:t>
            </a:r>
            <a:r>
              <a:rPr lang="ko-KR" altLang="en-US" sz="2800" b="1" dirty="0" smtClean="0"/>
              <a:t>문으로 특정 데이터를 추출하기</a:t>
            </a:r>
            <a:r>
              <a:rPr lang="ko-KR" altLang="en-US" sz="2400" b="1" dirty="0" smtClean="0"/>
              <a:t> </a:t>
            </a:r>
            <a:endParaRPr lang="ko-KR" altLang="en-US" sz="28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2786058"/>
            <a:ext cx="7072312" cy="3071813"/>
          </a:xfrm>
        </p:spPr>
        <p:txBody>
          <a:bodyPr/>
          <a:lstStyle/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ko-KR" altLang="en-US" sz="1800" b="1" dirty="0" smtClean="0">
                <a:solidFill>
                  <a:schemeClr val="tx1"/>
                </a:solidFill>
              </a:rPr>
              <a:t> 데이터베이스로부터 정보를 검색할 수 있는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SELECT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명령어의 기본 구조를 학습한다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</a:p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특정 칼럼 내용만을 출력하는 방법을 학습한다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</a:p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중복된 데이터를 한 번씩만 출력하게 하는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DISTINCT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에 대해서 학습한다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</a:p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조건을 부여해서 특정 </a:t>
            </a:r>
            <a:r>
              <a:rPr lang="ko-KR" altLang="en-US" sz="1800" b="1" dirty="0" err="1" smtClean="0">
                <a:solidFill>
                  <a:schemeClr val="tx1"/>
                </a:solidFill>
              </a:rPr>
              <a:t>로우만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 조회하는 방법을 학습한다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 </a:t>
            </a:r>
          </a:p>
          <a:p>
            <a:pPr marL="182563" indent="-182563" algn="l" fontAlgn="b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특정 칼럼을 기준으로 내림차순 혹은 오름차순으로 출력하는 방법을 학습한다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800" b="1" dirty="0" smtClean="0">
                <a:solidFill>
                  <a:schemeClr val="tx1"/>
                </a:solidFill>
                <a:latin typeface="Arial" charset="0"/>
              </a:rPr>
              <a:t> </a:t>
            </a:r>
            <a:endParaRPr lang="en-US" altLang="ko-KR" sz="1800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22994-AFB4-4631-975A-3FD476F3FC61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문자 데이터 조회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defTabSz="822325"/>
            <a:r>
              <a:rPr lang="ko-KR" altLang="en-US" sz="2400" smtClean="0"/>
              <a:t>문자 데이터는 반드시 단일 따옴표 안에 표시한다</a:t>
            </a:r>
            <a:r>
              <a:rPr lang="en-US" altLang="ko-KR" sz="2400" smtClean="0"/>
              <a:t>.</a:t>
            </a:r>
          </a:p>
          <a:p>
            <a:pPr defTabSz="822325"/>
            <a:r>
              <a:rPr lang="ko-KR" altLang="en-US" sz="2400" smtClean="0"/>
              <a:t>소문자로 기술하면  못 찾는다</a:t>
            </a:r>
            <a:r>
              <a:rPr lang="en-US" altLang="ko-KR" sz="2400" smtClean="0"/>
              <a:t>.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&lt;</a:t>
            </a:r>
            <a:r>
              <a:rPr lang="ko-KR" altLang="en-US" smtClean="0">
                <a:solidFill>
                  <a:srgbClr val="800000"/>
                </a:solidFill>
              </a:rPr>
              <a:t>예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이름</a:t>
            </a:r>
            <a:r>
              <a:rPr lang="en-US" altLang="ko-KR" smtClean="0"/>
              <a:t>(ENAME)</a:t>
            </a:r>
            <a:r>
              <a:rPr lang="ko-KR" altLang="en-US" smtClean="0"/>
              <a:t>이 </a:t>
            </a:r>
            <a:r>
              <a:rPr lang="en-US" altLang="ko-KR" smtClean="0"/>
              <a:t>'SCOTT'</a:t>
            </a:r>
            <a:r>
              <a:rPr lang="ko-KR" altLang="en-US" smtClean="0"/>
              <a:t>인 사원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ko-KR" altLang="en-US" smtClean="0"/>
              <a:t>    </a:t>
            </a:r>
            <a:r>
              <a:rPr lang="en-US" altLang="ko-KR" smtClean="0"/>
              <a:t>SQL&gt; </a:t>
            </a:r>
            <a:r>
              <a:rPr lang="en-US" altLang="ko-KR" smtClean="0">
                <a:solidFill>
                  <a:srgbClr val="800000"/>
                </a:solidFill>
              </a:rPr>
              <a:t>SELECT EMPNO, ENAME, SAL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               FROM EMP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   WHERE ENAME=</a:t>
            </a:r>
            <a:r>
              <a:rPr lang="en-US" altLang="ko-KR" smtClean="0">
                <a:solidFill>
                  <a:srgbClr val="333399"/>
                </a:solidFill>
              </a:rPr>
              <a:t>'SCOTT';</a:t>
            </a:r>
            <a:r>
              <a:rPr lang="en-US" altLang="ko-KR" smtClean="0">
                <a:solidFill>
                  <a:srgbClr val="800000"/>
                </a:solidFill>
              </a:rPr>
              <a:t> </a:t>
            </a:r>
            <a:r>
              <a:rPr lang="en-US" altLang="ko-KR" smtClean="0">
                <a:solidFill>
                  <a:srgbClr val="800000"/>
                </a:solidFill>
                <a:latin typeface="바탕" pitchFamily="18" charset="-127"/>
                <a:ea typeface="바탕" pitchFamily="18" charset="-127"/>
              </a:rPr>
              <a:t>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  <a:latin typeface="Arial" charset="0"/>
                <a:ea typeface="바탕" pitchFamily="18" charset="-127"/>
              </a:rPr>
              <a:t>     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&lt;</a:t>
            </a:r>
            <a:r>
              <a:rPr lang="ko-KR" altLang="en-US" smtClean="0">
                <a:solidFill>
                  <a:srgbClr val="800000"/>
                </a:solidFill>
              </a:rPr>
              <a:t>문제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이름이 </a:t>
            </a:r>
            <a:r>
              <a:rPr lang="en-US" altLang="ko-KR" smtClean="0"/>
              <a:t>MILLER</a:t>
            </a:r>
            <a:r>
              <a:rPr lang="ko-KR" altLang="en-US" smtClean="0"/>
              <a:t>인 사람의 사원번호와 사원명과 직급을 출력하라</a:t>
            </a:r>
            <a:r>
              <a:rPr lang="en-US" altLang="ko-KR" smtClean="0"/>
              <a:t>.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  <a:latin typeface="Arial" charset="0"/>
                <a:ea typeface="바탕" pitchFamily="18" charset="-127"/>
              </a:rPr>
              <a:t> </a:t>
            </a:r>
            <a:r>
              <a:rPr lang="en-US" altLang="ko-KR" smtClean="0">
                <a:solidFill>
                  <a:srgbClr val="800000"/>
                </a:solidFill>
                <a:latin typeface="바탕" pitchFamily="18" charset="-127"/>
                <a:ea typeface="바탕" pitchFamily="18" charset="-127"/>
              </a:rPr>
              <a:t> </a:t>
            </a:r>
            <a:endParaRPr lang="ko-KR" altLang="en-US" smtClean="0"/>
          </a:p>
          <a:p>
            <a:pPr defTabSz="822325">
              <a:buFont typeface="Wingdings" pitchFamily="2" charset="2"/>
              <a:buNone/>
            </a:pPr>
            <a:endParaRPr lang="ko-KR" altLang="en-US" smtClean="0"/>
          </a:p>
          <a:p>
            <a:pPr defTabSz="822325"/>
            <a:endParaRPr lang="ko-KR" altLang="en-US" smtClean="0"/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51030-A559-4A74-B2E2-68FA3F648F66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날짜 데이터 조회 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2325"/>
            <a:r>
              <a:rPr lang="ko-KR" altLang="en-US" sz="2400" smtClean="0"/>
              <a:t>반드시 단일 따옴표 안에 표시 한다</a:t>
            </a:r>
            <a:r>
              <a:rPr lang="en-US" altLang="ko-KR" sz="2400" smtClean="0"/>
              <a:t>.</a:t>
            </a:r>
          </a:p>
          <a:p>
            <a:pPr defTabSz="822325"/>
            <a:r>
              <a:rPr lang="en-US" altLang="ko-KR" sz="2400" smtClean="0"/>
              <a:t> </a:t>
            </a:r>
            <a:r>
              <a:rPr lang="ko-KR" altLang="en-US" sz="2400" smtClean="0"/>
              <a:t>년</a:t>
            </a:r>
            <a:r>
              <a:rPr lang="en-US" altLang="ko-KR" sz="2400" smtClean="0"/>
              <a:t>/</a:t>
            </a:r>
            <a:r>
              <a:rPr lang="ko-KR" altLang="en-US" sz="2400" smtClean="0"/>
              <a:t>월</a:t>
            </a:r>
            <a:r>
              <a:rPr lang="en-US" altLang="ko-KR" sz="2400" smtClean="0"/>
              <a:t>/</a:t>
            </a:r>
            <a:r>
              <a:rPr lang="ko-KR" altLang="en-US" sz="2400" smtClean="0"/>
              <a:t>일 형식으로 기술한다</a:t>
            </a:r>
            <a:r>
              <a:rPr lang="en-US" altLang="ko-KR" sz="2400" smtClean="0"/>
              <a:t>.</a:t>
            </a:r>
          </a:p>
          <a:p>
            <a:pPr defTabSz="822325">
              <a:buFont typeface="Wingdings" pitchFamily="2" charset="2"/>
              <a:buNone/>
            </a:pPr>
            <a:endParaRPr lang="en-US" altLang="ko-KR" sz="2400" smtClean="0"/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&lt;</a:t>
            </a:r>
            <a:r>
              <a:rPr lang="ko-KR" altLang="en-US" smtClean="0">
                <a:solidFill>
                  <a:srgbClr val="800000"/>
                </a:solidFill>
              </a:rPr>
              <a:t>예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en-US" altLang="ko-KR" smtClean="0"/>
              <a:t> 1985</a:t>
            </a:r>
            <a:r>
              <a:rPr lang="ko-KR" altLang="en-US" smtClean="0"/>
              <a:t>년 이후에 입사한 사원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/>
              <a:t>SQL&gt; </a:t>
            </a:r>
            <a:r>
              <a:rPr lang="en-US" altLang="ko-KR" smtClean="0">
                <a:solidFill>
                  <a:srgbClr val="800000"/>
                </a:solidFill>
              </a:rPr>
              <a:t>SELECT ENAME, HIREDATE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FROM EMP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WHERE HIREDATE &gt;=</a:t>
            </a:r>
            <a:r>
              <a:rPr lang="en-US" altLang="ko-KR" smtClean="0">
                <a:solidFill>
                  <a:srgbClr val="333399"/>
                </a:solidFill>
              </a:rPr>
              <a:t>'1985/01/01' </a:t>
            </a:r>
            <a:r>
              <a:rPr lang="en-US" altLang="ko-KR" smtClean="0">
                <a:solidFill>
                  <a:srgbClr val="333399"/>
                </a:solidFill>
                <a:latin typeface="Arial" charset="0"/>
                <a:ea typeface="바탕" pitchFamily="18" charset="-127"/>
              </a:rPr>
              <a:t> ;</a:t>
            </a:r>
            <a:endParaRPr lang="ko-KR" altLang="en-US" smtClean="0"/>
          </a:p>
          <a:p>
            <a:pPr defTabSz="822325">
              <a:buFont typeface="Wingdings" pitchFamily="2" charset="2"/>
              <a:buNone/>
            </a:pPr>
            <a:endParaRPr lang="ko-KR" altLang="en-US" smtClean="0"/>
          </a:p>
          <a:p>
            <a:pPr defTabSz="822325"/>
            <a:endParaRPr lang="ko-KR" altLang="en-US" smtClean="0"/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2584EE-5DDA-4F4F-B6FC-1DAC37121A8A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AND </a:t>
            </a:r>
            <a:r>
              <a:rPr lang="ko-KR" altLang="en-US" sz="4000" smtClean="0"/>
              <a:t>연산자 </a:t>
            </a:r>
            <a:endParaRPr lang="ko-KR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3143250"/>
            <a:ext cx="7929562" cy="3071813"/>
          </a:xfrm>
        </p:spPr>
        <p:txBody>
          <a:bodyPr>
            <a:normAutofit fontScale="92500" lnSpcReduction="10000"/>
          </a:bodyPr>
          <a:lstStyle/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&lt;</a:t>
            </a:r>
            <a:r>
              <a:rPr lang="ko-KR" altLang="en-US" smtClean="0">
                <a:solidFill>
                  <a:srgbClr val="800000"/>
                </a:solidFill>
              </a:rPr>
              <a:t>예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en-US" altLang="ko-KR" smtClean="0"/>
              <a:t> </a:t>
            </a:r>
            <a:r>
              <a:rPr lang="ko-KR" altLang="en-US" sz="2400" smtClean="0"/>
              <a:t>부서번호가 </a:t>
            </a:r>
            <a:r>
              <a:rPr lang="en-US" altLang="ko-KR" sz="2400" smtClean="0"/>
              <a:t>10</a:t>
            </a:r>
            <a:r>
              <a:rPr lang="ko-KR" altLang="en-US" sz="2400" smtClean="0"/>
              <a:t>번이고 직급이 </a:t>
            </a:r>
            <a:r>
              <a:rPr lang="en-US" altLang="ko-KR" sz="2400" smtClean="0"/>
              <a:t>MANAGER</a:t>
            </a:r>
            <a:r>
              <a:rPr lang="ko-KR" altLang="en-US" sz="2400" smtClean="0"/>
              <a:t>인 사원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/>
              <a:t>SQL&gt; </a:t>
            </a:r>
            <a:r>
              <a:rPr lang="en-US" altLang="ko-KR" smtClean="0">
                <a:solidFill>
                  <a:srgbClr val="800000"/>
                </a:solidFill>
              </a:rPr>
              <a:t>SELECT ENAME, DEPTNO, JOB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FROM EMP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WHERE DEPTNO=10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</a:t>
            </a:r>
            <a:r>
              <a:rPr lang="en-US" altLang="ko-KR" smtClean="0">
                <a:solidFill>
                  <a:srgbClr val="333399"/>
                </a:solidFill>
              </a:rPr>
              <a:t>AND </a:t>
            </a:r>
            <a:r>
              <a:rPr lang="en-US" altLang="ko-KR" smtClean="0">
                <a:solidFill>
                  <a:srgbClr val="800000"/>
                </a:solidFill>
              </a:rPr>
              <a:t>JOB='MANAGER';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</a:t>
            </a: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&lt;</a:t>
            </a:r>
            <a:r>
              <a:rPr lang="ko-KR" altLang="en-US" smtClean="0">
                <a:solidFill>
                  <a:srgbClr val="800000"/>
                </a:solidFill>
              </a:rPr>
              <a:t>문제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ko-KR" altLang="en-US" smtClean="0"/>
              <a:t>급여가 </a:t>
            </a:r>
            <a:r>
              <a:rPr lang="en-US" altLang="ko-KR" smtClean="0"/>
              <a:t>1000</a:t>
            </a:r>
            <a:r>
              <a:rPr lang="ko-KR" altLang="en-US" smtClean="0"/>
              <a:t>에서 </a:t>
            </a:r>
            <a:r>
              <a:rPr lang="en-US" altLang="ko-KR" smtClean="0"/>
              <a:t>3000 </a:t>
            </a:r>
            <a:r>
              <a:rPr lang="ko-KR" altLang="en-US" smtClean="0"/>
              <a:t>사이에 있는 사원 </a:t>
            </a: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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</a:t>
            </a:r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146FC-0789-4E9E-A017-D5FC0F5EEEE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Group 69"/>
          <p:cNvGraphicFramePr>
            <a:graphicFrameLocks noGrp="1"/>
          </p:cNvGraphicFramePr>
          <p:nvPr/>
        </p:nvGraphicFramePr>
        <p:xfrm>
          <a:off x="1373188" y="1643063"/>
          <a:ext cx="7056437" cy="1371600"/>
        </p:xfrm>
        <a:graphic>
          <a:graphicData uri="http://schemas.openxmlformats.org/drawingml/2006/table">
            <a:tbl>
              <a:tblPr/>
              <a:tblGrid>
                <a:gridCol w="2352675"/>
                <a:gridCol w="2351087"/>
                <a:gridCol w="2352675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체" pitchFamily="49" charset="-127"/>
                          <a:cs typeface="한컴바탕" pitchFamily="18" charset="2"/>
                        </a:rPr>
                        <a:t>       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      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새굴림" pitchFamily="18" charset="-127"/>
                          <a:ea typeface="새굴림" pitchFamily="18" charset="-127"/>
                          <a:cs typeface="한컴바탕" pitchFamily="18" charset="2"/>
                        </a:rPr>
                        <a:t>조건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1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조건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2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OR </a:t>
            </a:r>
            <a:r>
              <a:rPr lang="ko-KR" altLang="en-US" sz="4000" smtClean="0"/>
              <a:t>연산자 </a:t>
            </a:r>
            <a:r>
              <a:rPr lang="en-US" altLang="ko-KR" sz="4000" smtClean="0"/>
              <a:t> </a:t>
            </a:r>
            <a:r>
              <a:rPr lang="ko-KR" altLang="en-US" sz="4000" smtClean="0"/>
              <a:t> </a:t>
            </a:r>
            <a:endParaRPr lang="ko-KR" altLang="en-US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1071563" y="3357563"/>
            <a:ext cx="8072437" cy="2786062"/>
          </a:xfrm>
        </p:spPr>
        <p:txBody>
          <a:bodyPr>
            <a:normAutofit fontScale="92500" lnSpcReduction="20000"/>
          </a:bodyPr>
          <a:lstStyle/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&lt;</a:t>
            </a:r>
            <a:r>
              <a:rPr lang="ko-KR" altLang="en-US" smtClean="0">
                <a:solidFill>
                  <a:srgbClr val="800000"/>
                </a:solidFill>
              </a:rPr>
              <a:t>예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en-US" altLang="ko-KR" smtClean="0"/>
              <a:t> </a:t>
            </a:r>
            <a:r>
              <a:rPr lang="ko-KR" altLang="en-US" sz="2000" smtClean="0"/>
              <a:t>부서번호가 </a:t>
            </a:r>
            <a:r>
              <a:rPr lang="en-US" altLang="ko-KR" sz="2000" smtClean="0"/>
              <a:t>10</a:t>
            </a:r>
            <a:r>
              <a:rPr lang="ko-KR" altLang="en-US" sz="2000" smtClean="0"/>
              <a:t>번이거나 직급이 </a:t>
            </a:r>
            <a:r>
              <a:rPr lang="en-US" altLang="ko-KR" sz="2000" smtClean="0"/>
              <a:t>MANAGER</a:t>
            </a:r>
            <a:r>
              <a:rPr lang="ko-KR" altLang="en-US" sz="2000" smtClean="0"/>
              <a:t>인 사원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/>
              <a:t>SQL&gt; </a:t>
            </a:r>
            <a:r>
              <a:rPr lang="en-US" altLang="ko-KR" smtClean="0">
                <a:solidFill>
                  <a:srgbClr val="800000"/>
                </a:solidFill>
              </a:rPr>
              <a:t>SELECT ENAME, DEPTNO, JOB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FROM EMP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WHERE DEPTNO=10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</a:t>
            </a:r>
            <a:r>
              <a:rPr lang="en-US" altLang="ko-KR" smtClean="0">
                <a:solidFill>
                  <a:srgbClr val="333399"/>
                </a:solidFill>
              </a:rPr>
              <a:t>OR </a:t>
            </a:r>
            <a:r>
              <a:rPr lang="en-US" altLang="ko-KR" smtClean="0">
                <a:solidFill>
                  <a:srgbClr val="800000"/>
                </a:solidFill>
              </a:rPr>
              <a:t>JOB='MANAGER';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&lt;</a:t>
            </a:r>
            <a:r>
              <a:rPr lang="ko-KR" altLang="en-US" smtClean="0">
                <a:solidFill>
                  <a:srgbClr val="800000"/>
                </a:solidFill>
              </a:rPr>
              <a:t>문제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  <a:r>
              <a:rPr lang="ko-KR" altLang="en-US" sz="2400" smtClean="0"/>
              <a:t>사원번호가 </a:t>
            </a:r>
            <a:r>
              <a:rPr lang="en-US" altLang="ko-KR" sz="2400" smtClean="0"/>
              <a:t>7844</a:t>
            </a:r>
            <a:r>
              <a:rPr lang="ko-KR" altLang="en-US" sz="2400" smtClean="0"/>
              <a:t>이거나 </a:t>
            </a:r>
            <a:r>
              <a:rPr lang="en-US" altLang="ko-KR" sz="2400" smtClean="0"/>
              <a:t>7654</a:t>
            </a:r>
            <a:r>
              <a:rPr lang="ko-KR" altLang="en-US" sz="2400" smtClean="0"/>
              <a:t>이거나 </a:t>
            </a:r>
            <a:r>
              <a:rPr lang="en-US" altLang="ko-KR" sz="2400" smtClean="0"/>
              <a:t>7521</a:t>
            </a:r>
            <a:r>
              <a:rPr lang="ko-KR" altLang="en-US" sz="2400" smtClean="0"/>
              <a:t>인 사원</a:t>
            </a: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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endParaRPr lang="en-US" altLang="ko-KR" sz="3200" smtClean="0">
              <a:latin typeface="굴림" pitchFamily="50" charset="-127"/>
            </a:endParaRP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11E6C1-36EA-4915-AD99-C782F4ED7D4A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graphicFrame>
        <p:nvGraphicFramePr>
          <p:cNvPr id="8" name="Group 73"/>
          <p:cNvGraphicFramePr>
            <a:graphicFrameLocks noGrp="1"/>
          </p:cNvGraphicFramePr>
          <p:nvPr/>
        </p:nvGraphicFramePr>
        <p:xfrm>
          <a:off x="1374775" y="1720850"/>
          <a:ext cx="6840538" cy="1493520"/>
        </p:xfrm>
        <a:graphic>
          <a:graphicData uri="http://schemas.openxmlformats.org/drawingml/2006/table">
            <a:tbl>
              <a:tblPr/>
              <a:tblGrid>
                <a:gridCol w="2279650"/>
                <a:gridCol w="2281238"/>
                <a:gridCol w="227965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체" pitchFamily="49" charset="-127"/>
                          <a:cs typeface="한컴바탕" pitchFamily="18" charset="2"/>
                        </a:rPr>
                        <a:t>           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조건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1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한컴바탕" pitchFamily="18" charset="2"/>
                        <a:ea typeface="돋움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조건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2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4000" smtClean="0"/>
              <a:t>NOT </a:t>
            </a:r>
            <a:r>
              <a:rPr lang="ko-KR" altLang="en-US" sz="4000" smtClean="0"/>
              <a:t>연산자 </a:t>
            </a:r>
            <a:endParaRPr lang="en-US" altLang="ko-KR" sz="4000" smtClean="0">
              <a:solidFill>
                <a:srgbClr val="333399"/>
              </a:solidFill>
              <a:latin typeface="굴림" pitchFamily="50" charset="-127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>
          <a:xfrm>
            <a:off x="1187450" y="2857500"/>
            <a:ext cx="7599363" cy="3071813"/>
          </a:xfrm>
        </p:spPr>
        <p:txBody>
          <a:bodyPr>
            <a:normAutofit lnSpcReduction="10000"/>
          </a:bodyPr>
          <a:lstStyle/>
          <a:p>
            <a:pPr marL="411163" lvl="1"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&lt;</a:t>
            </a:r>
            <a:r>
              <a:rPr lang="ko-KR" altLang="en-US" sz="2800" smtClean="0">
                <a:solidFill>
                  <a:srgbClr val="800000"/>
                </a:solidFill>
              </a:rPr>
              <a:t>예</a:t>
            </a:r>
            <a:r>
              <a:rPr lang="en-US" altLang="ko-KR" sz="2800" smtClean="0">
                <a:solidFill>
                  <a:srgbClr val="800000"/>
                </a:solidFill>
              </a:rPr>
              <a:t>&gt;</a:t>
            </a:r>
            <a:r>
              <a:rPr lang="en-US" altLang="ko-KR" sz="2800" smtClean="0"/>
              <a:t> </a:t>
            </a:r>
            <a:r>
              <a:rPr lang="ko-KR" altLang="en-US" sz="2800" smtClean="0"/>
              <a:t>부서번호가 </a:t>
            </a:r>
            <a:r>
              <a:rPr lang="en-US" altLang="ko-KR" sz="2800" smtClean="0"/>
              <a:t>10</a:t>
            </a:r>
            <a:r>
              <a:rPr lang="ko-KR" altLang="en-US" sz="2800" smtClean="0"/>
              <a:t>번이 아닌 사원   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ko-KR" altLang="en-US" sz="2800" smtClean="0"/>
              <a:t> </a:t>
            </a:r>
            <a:r>
              <a:rPr lang="en-US" altLang="ko-KR" sz="2800" smtClean="0"/>
              <a:t>SQL&gt; </a:t>
            </a:r>
            <a:r>
              <a:rPr lang="en-US" altLang="ko-KR" sz="2800" smtClean="0">
                <a:solidFill>
                  <a:srgbClr val="800000"/>
                </a:solidFill>
              </a:rPr>
              <a:t>SELECT ENAME, DEPTNO, JOB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           FROM EMP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           WHERE </a:t>
            </a:r>
            <a:r>
              <a:rPr lang="en-US" altLang="ko-KR" sz="2800" smtClean="0">
                <a:solidFill>
                  <a:srgbClr val="333399"/>
                </a:solidFill>
              </a:rPr>
              <a:t>NOT </a:t>
            </a:r>
            <a:r>
              <a:rPr lang="en-US" altLang="ko-KR" sz="2800" smtClean="0">
                <a:solidFill>
                  <a:srgbClr val="800000"/>
                </a:solidFill>
              </a:rPr>
              <a:t>DEPTNO=10; </a:t>
            </a:r>
            <a:r>
              <a:rPr lang="en-US" altLang="ko-KR" sz="2800" smtClean="0">
                <a:solidFill>
                  <a:srgbClr val="8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 defTabSz="822325">
              <a:buFont typeface="Wingdings" pitchFamily="2" charset="2"/>
              <a:buNone/>
            </a:pPr>
            <a:endParaRPr lang="en-US" altLang="ko-KR" sz="2800" smtClean="0">
              <a:solidFill>
                <a:srgbClr val="800000"/>
              </a:solidFill>
              <a:latin typeface="Arial" charset="0"/>
              <a:ea typeface="바탕" pitchFamily="18" charset="-127"/>
            </a:endParaRP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&lt;</a:t>
            </a:r>
            <a:r>
              <a:rPr lang="ko-KR" altLang="en-US" smtClean="0">
                <a:solidFill>
                  <a:srgbClr val="800000"/>
                </a:solidFill>
              </a:rPr>
              <a:t>문제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  <a:r>
              <a:rPr lang="ko-KR" altLang="en-US" sz="2800" smtClean="0"/>
              <a:t>직급이 </a:t>
            </a:r>
            <a:r>
              <a:rPr lang="en-US" altLang="ko-KR" sz="2800" smtClean="0"/>
              <a:t>MANAGER</a:t>
            </a:r>
            <a:r>
              <a:rPr lang="ko-KR" altLang="en-US" sz="2800" smtClean="0"/>
              <a:t>가 아닌 사원</a:t>
            </a:r>
            <a:endParaRPr lang="ko-KR" altLang="en-US" smtClean="0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E9536-F0A9-402D-83C4-226A631B2C9D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graphicFrame>
        <p:nvGraphicFramePr>
          <p:cNvPr id="7" name="Group 52"/>
          <p:cNvGraphicFramePr>
            <a:graphicFrameLocks noGrp="1"/>
          </p:cNvGraphicFramePr>
          <p:nvPr/>
        </p:nvGraphicFramePr>
        <p:xfrm>
          <a:off x="1303338" y="1779588"/>
          <a:ext cx="6769100" cy="792480"/>
        </p:xfrm>
        <a:graphic>
          <a:graphicData uri="http://schemas.openxmlformats.org/drawingml/2006/table">
            <a:tbl>
              <a:tblPr/>
              <a:tblGrid>
                <a:gridCol w="2255837"/>
                <a:gridCol w="2257425"/>
                <a:gridCol w="2255838"/>
              </a:tblGrid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조건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결과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FALSE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TRUE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BETWEEN AND </a:t>
            </a:r>
            <a:r>
              <a:rPr lang="ko-KR" altLang="en-US" smtClean="0"/>
              <a:t>연산자 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800" i="1" smtClean="0"/>
              <a:t>column_name</a:t>
            </a:r>
            <a:r>
              <a:rPr lang="en-US" altLang="ko-KR" sz="2800" smtClean="0"/>
              <a:t> BETWEEN A AND B</a:t>
            </a:r>
            <a:endParaRPr lang="ko-KR" altLang="en-US" sz="2800" smtClean="0">
              <a:latin typeface="굴림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400" smtClean="0">
              <a:solidFill>
                <a:srgbClr val="E52E0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E52E0F"/>
                </a:solidFill>
              </a:rPr>
              <a:t>&lt;</a:t>
            </a:r>
            <a:r>
              <a:rPr lang="ko-KR" altLang="en-US" sz="2400" smtClean="0">
                <a:solidFill>
                  <a:srgbClr val="E52E0F"/>
                </a:solidFill>
              </a:rPr>
              <a:t>예</a:t>
            </a:r>
            <a:r>
              <a:rPr lang="en-US" altLang="ko-KR" sz="2400" smtClean="0">
                <a:solidFill>
                  <a:srgbClr val="E52E0F"/>
                </a:solidFill>
              </a:rPr>
              <a:t>&gt; </a:t>
            </a:r>
            <a:r>
              <a:rPr lang="ko-KR" altLang="en-US" sz="2400" smtClean="0"/>
              <a:t>급여가 </a:t>
            </a:r>
            <a:r>
              <a:rPr lang="en-US" altLang="ko-KR" sz="2400" smtClean="0"/>
              <a:t>1000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3000 </a:t>
            </a:r>
            <a:r>
              <a:rPr lang="ko-KR" altLang="en-US" sz="2400" smtClean="0"/>
              <a:t>사이에 있는 사원 </a:t>
            </a:r>
            <a:endParaRPr lang="ko-KR" altLang="en-US" sz="2400" smtClean="0">
              <a:solidFill>
                <a:srgbClr val="E52E0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800000"/>
                </a:solidFill>
              </a:rPr>
              <a:t>SELECT ENAME, SAL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800000"/>
                </a:solidFill>
              </a:rPr>
              <a:t>FROM EMP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800000"/>
                </a:solidFill>
              </a:rPr>
              <a:t>WHERE </a:t>
            </a:r>
            <a:r>
              <a:rPr lang="en-US" altLang="ko-KR" sz="2400" smtClean="0">
                <a:solidFill>
                  <a:srgbClr val="333399"/>
                </a:solidFill>
              </a:rPr>
              <a:t>SAL BETWEEN 1000 AND 3000;</a:t>
            </a:r>
            <a:r>
              <a:rPr lang="en-US" altLang="ko-KR" sz="2400" smtClean="0">
                <a:solidFill>
                  <a:srgbClr val="800000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ko-KR" sz="2400" smtClean="0">
              <a:solidFill>
                <a:srgbClr val="8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E52E0F"/>
                </a:solidFill>
              </a:rPr>
              <a:t>&lt;</a:t>
            </a:r>
            <a:r>
              <a:rPr lang="ko-KR" altLang="en-US" sz="2400" smtClean="0">
                <a:solidFill>
                  <a:srgbClr val="E52E0F"/>
                </a:solidFill>
              </a:rPr>
              <a:t>문제</a:t>
            </a:r>
            <a:r>
              <a:rPr lang="en-US" altLang="ko-KR" sz="2400" smtClean="0">
                <a:solidFill>
                  <a:srgbClr val="E52E0F"/>
                </a:solidFill>
              </a:rPr>
              <a:t>&gt; </a:t>
            </a:r>
            <a:r>
              <a:rPr lang="ko-KR" altLang="en-US" sz="2400" smtClean="0"/>
              <a:t>급여가 </a:t>
            </a:r>
            <a:r>
              <a:rPr lang="en-US" altLang="ko-KR" sz="2400" smtClean="0"/>
              <a:t>1500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2500 </a:t>
            </a:r>
            <a:r>
              <a:rPr lang="ko-KR" altLang="en-US" sz="2400" smtClean="0"/>
              <a:t>사이인 사원의 사번</a:t>
            </a:r>
            <a:r>
              <a:rPr lang="en-US" altLang="ko-KR" sz="2400" smtClean="0"/>
              <a:t>, </a:t>
            </a:r>
            <a:r>
              <a:rPr lang="ko-KR" altLang="en-US" sz="2400" smtClean="0"/>
              <a:t>이름</a:t>
            </a:r>
            <a:r>
              <a:rPr lang="en-US" altLang="ko-KR" sz="2400" smtClean="0"/>
              <a:t>, </a:t>
            </a:r>
            <a:r>
              <a:rPr lang="ko-KR" altLang="en-US" sz="2400" smtClean="0"/>
              <a:t>급여를 출력하라</a:t>
            </a:r>
            <a:r>
              <a:rPr lang="en-US" altLang="ko-KR" sz="2400" smtClean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sz="2400" smtClean="0">
              <a:solidFill>
                <a:srgbClr val="800000"/>
              </a:solidFill>
            </a:endParaRPr>
          </a:p>
          <a:p>
            <a:endParaRPr lang="ko-KR" altLang="en-US" smtClean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E15AF9-18EA-437A-9A2E-BA3370C4C1B8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0" y="1643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800"/>
              <a:t>형식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3600" smtClean="0"/>
              <a:t>IN </a:t>
            </a:r>
            <a:r>
              <a:rPr lang="ko-KR" altLang="en-US" sz="3600" smtClean="0"/>
              <a:t>연산자 </a:t>
            </a:r>
            <a:endParaRPr lang="en-US" altLang="ko-KR" sz="3600" b="0" smtClean="0">
              <a:solidFill>
                <a:srgbClr val="333399"/>
              </a:solidFill>
              <a:latin typeface="굴림" pitchFamily="50" charset="-127"/>
            </a:endParaRP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956550" cy="4411662"/>
          </a:xfrm>
        </p:spPr>
        <p:txBody>
          <a:bodyPr>
            <a:normAutofit lnSpcReduction="10000"/>
          </a:bodyPr>
          <a:lstStyle/>
          <a:p>
            <a:pPr defTabSz="822325">
              <a:buFont typeface="Wingdings" pitchFamily="2" charset="2"/>
              <a:buNone/>
            </a:pPr>
            <a:r>
              <a:rPr lang="en-US" altLang="ko-KR" i="1" smtClean="0"/>
              <a:t>column_name</a:t>
            </a:r>
            <a:r>
              <a:rPr lang="en-US" altLang="ko-KR" smtClean="0"/>
              <a:t> IN(A, B, C) </a:t>
            </a:r>
          </a:p>
          <a:p>
            <a:pPr defTabSz="822325">
              <a:buFont typeface="Wingdings" pitchFamily="2" charset="2"/>
              <a:buNone/>
            </a:pPr>
            <a:endParaRPr lang="en-US" altLang="ko-KR" sz="1000" smtClean="0"/>
          </a:p>
          <a:p>
            <a:pPr defTabSz="822325">
              <a:buFont typeface="Wingdings" pitchFamily="2" charset="2"/>
              <a:buNone/>
            </a:pPr>
            <a:r>
              <a:rPr lang="ko-KR" altLang="en-US" sz="2800" smtClean="0">
                <a:latin typeface="굴림" pitchFamily="50" charset="-127"/>
              </a:rPr>
              <a:t> </a:t>
            </a:r>
            <a:r>
              <a:rPr lang="en-US" altLang="ko-KR" sz="3200" smtClean="0">
                <a:solidFill>
                  <a:srgbClr val="E52E0F"/>
                </a:solidFill>
              </a:rPr>
              <a:t>&lt;</a:t>
            </a:r>
            <a:r>
              <a:rPr lang="ko-KR" altLang="en-US" sz="3200" smtClean="0">
                <a:solidFill>
                  <a:srgbClr val="E52E0F"/>
                </a:solidFill>
              </a:rPr>
              <a:t>예</a:t>
            </a:r>
            <a:r>
              <a:rPr lang="en-US" altLang="ko-KR" sz="3200" smtClean="0">
                <a:solidFill>
                  <a:srgbClr val="E52E0F"/>
                </a:solidFill>
              </a:rPr>
              <a:t>&gt;</a:t>
            </a:r>
            <a:r>
              <a:rPr lang="ko-KR" altLang="en-US" sz="2400" smtClean="0"/>
              <a:t>사원번호가 </a:t>
            </a:r>
            <a:r>
              <a:rPr lang="en-US" altLang="ko-KR" sz="2400" smtClean="0"/>
              <a:t>7844</a:t>
            </a:r>
            <a:r>
              <a:rPr lang="ko-KR" altLang="en-US" sz="2400" smtClean="0"/>
              <a:t>이거나 </a:t>
            </a:r>
            <a:r>
              <a:rPr lang="en-US" altLang="ko-KR" sz="2400" smtClean="0"/>
              <a:t>7654</a:t>
            </a:r>
            <a:r>
              <a:rPr lang="ko-KR" altLang="en-US" sz="2400" smtClean="0"/>
              <a:t>이거나 </a:t>
            </a:r>
            <a:r>
              <a:rPr lang="en-US" altLang="ko-KR" sz="2400" smtClean="0"/>
              <a:t>7521</a:t>
            </a:r>
            <a:r>
              <a:rPr lang="ko-KR" altLang="en-US" sz="2400" smtClean="0"/>
              <a:t>인 사원 </a:t>
            </a:r>
            <a:endParaRPr lang="en-US" altLang="ko-KR" sz="240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SELECT ENAME, SAL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FROM EMP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WHERE </a:t>
            </a:r>
            <a:r>
              <a:rPr lang="en-US" altLang="ko-KR" sz="2800" smtClean="0">
                <a:solidFill>
                  <a:srgbClr val="333399"/>
                </a:solidFill>
              </a:rPr>
              <a:t>EMPNO IN (7844, 7654, 7521); </a:t>
            </a:r>
          </a:p>
          <a:p>
            <a:pPr defTabSz="822325">
              <a:buFont typeface="Wingdings" pitchFamily="2" charset="2"/>
              <a:buNone/>
            </a:pPr>
            <a:endParaRPr lang="en-US" altLang="ko-KR" sz="2800" smtClean="0">
              <a:solidFill>
                <a:srgbClr val="E52E0F"/>
              </a:solidFill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E52E0F"/>
                </a:solidFill>
              </a:rPr>
              <a:t>&lt;</a:t>
            </a:r>
            <a:r>
              <a:rPr lang="ko-KR" altLang="en-US" sz="2800" smtClean="0">
                <a:solidFill>
                  <a:srgbClr val="E52E0F"/>
                </a:solidFill>
              </a:rPr>
              <a:t>문제</a:t>
            </a:r>
            <a:r>
              <a:rPr lang="en-US" altLang="ko-KR" sz="2800" smtClean="0">
                <a:solidFill>
                  <a:srgbClr val="E52E0F"/>
                </a:solidFill>
              </a:rPr>
              <a:t>&gt; </a:t>
            </a:r>
            <a:r>
              <a:rPr lang="ko-KR" altLang="en-US" sz="2400" smtClean="0"/>
              <a:t>커미션이 </a:t>
            </a:r>
            <a:r>
              <a:rPr lang="en-US" altLang="ko-KR" sz="2400" smtClean="0"/>
              <a:t>300 </a:t>
            </a:r>
            <a:r>
              <a:rPr lang="ko-KR" altLang="en-US" sz="2400" smtClean="0"/>
              <a:t>이거나 </a:t>
            </a:r>
            <a:r>
              <a:rPr lang="en-US" altLang="ko-KR" sz="2400" smtClean="0"/>
              <a:t>500 </a:t>
            </a:r>
            <a:r>
              <a:rPr lang="ko-KR" altLang="en-US" sz="2400" smtClean="0"/>
              <a:t>이거나 </a:t>
            </a:r>
            <a:r>
              <a:rPr lang="en-US" altLang="ko-KR" sz="2400" smtClean="0"/>
              <a:t>1400 </a:t>
            </a:r>
            <a:r>
              <a:rPr lang="ko-KR" altLang="en-US" sz="2400" smtClean="0"/>
              <a:t>중의 하나인 사원의 이름</a:t>
            </a:r>
            <a:r>
              <a:rPr lang="en-US" altLang="ko-KR" sz="2400" smtClean="0"/>
              <a:t>, </a:t>
            </a:r>
            <a:r>
              <a:rPr lang="ko-KR" altLang="en-US" sz="2400" smtClean="0"/>
              <a:t>급여</a:t>
            </a:r>
            <a:r>
              <a:rPr lang="en-US" altLang="ko-KR" sz="2400" smtClean="0"/>
              <a:t>, </a:t>
            </a:r>
            <a:r>
              <a:rPr lang="ko-KR" altLang="en-US" sz="2400" smtClean="0"/>
              <a:t>커미션을 출력하라</a:t>
            </a:r>
            <a:r>
              <a:rPr lang="en-US" altLang="ko-KR" sz="2400" smtClean="0"/>
              <a:t>.</a:t>
            </a:r>
          </a:p>
          <a:p>
            <a:pPr defTabSz="822325">
              <a:buFont typeface="Wingdings" pitchFamily="2" charset="2"/>
              <a:buNone/>
            </a:pPr>
            <a:endParaRPr lang="en-US" altLang="ko-KR" sz="2800" smtClean="0">
              <a:solidFill>
                <a:srgbClr val="333399"/>
              </a:solidFill>
            </a:endParaRP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5A22FB-48EE-4304-B5FD-1A7F93809CCB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0" y="1643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800"/>
              <a:t>형식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ko-KR" sz="3600" smtClean="0"/>
              <a:t>LIKE </a:t>
            </a:r>
            <a:r>
              <a:rPr lang="ko-KR" altLang="en-US" sz="3600" smtClean="0"/>
              <a:t>연산자 </a:t>
            </a:r>
            <a:endParaRPr lang="en-US" altLang="ko-KR" sz="3600" smtClean="0">
              <a:solidFill>
                <a:srgbClr val="333399"/>
              </a:solidFill>
              <a:latin typeface="굴림" pitchFamily="50" charset="-127"/>
            </a:endParaRP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499350" cy="852487"/>
          </a:xfrm>
        </p:spPr>
        <p:txBody>
          <a:bodyPr/>
          <a:lstStyle/>
          <a:p>
            <a:pPr defTabSz="822325">
              <a:buFont typeface="Wingdings" pitchFamily="2" charset="2"/>
              <a:buNone/>
            </a:pPr>
            <a:r>
              <a:rPr lang="en-US" altLang="ko-KR" i="1" smtClean="0"/>
              <a:t>column_name</a:t>
            </a:r>
            <a:r>
              <a:rPr lang="en-US" altLang="ko-KR" smtClean="0"/>
              <a:t> LIKE </a:t>
            </a:r>
            <a:r>
              <a:rPr lang="en-US" altLang="ko-KR" i="1" smtClean="0"/>
              <a:t>pattern</a:t>
            </a:r>
            <a:r>
              <a:rPr lang="en-US" altLang="ko-KR" smtClean="0"/>
              <a:t> </a:t>
            </a:r>
          </a:p>
          <a:p>
            <a:pPr marL="990600" lvl="1" indent="-533400" algn="ctr" defTabSz="822325" eaLnBrk="1" hangingPunct="1"/>
            <a:endParaRPr lang="ko-KR" altLang="en-US" sz="2800" smtClean="0">
              <a:latin typeface="굴림" pitchFamily="50" charset="-127"/>
            </a:endParaRP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19D761-B2A7-40E7-B687-FD90B873A9F4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graphicFrame>
        <p:nvGraphicFramePr>
          <p:cNvPr id="7" name="Group 50"/>
          <p:cNvGraphicFramePr>
            <a:graphicFrameLocks noGrp="1"/>
          </p:cNvGraphicFramePr>
          <p:nvPr/>
        </p:nvGraphicFramePr>
        <p:xfrm>
          <a:off x="1285875" y="2852738"/>
          <a:ext cx="7318375" cy="2160588"/>
        </p:xfrm>
        <a:graphic>
          <a:graphicData uri="http://schemas.openxmlformats.org/drawingml/2006/table">
            <a:tbl>
              <a:tblPr/>
              <a:tblGrid>
                <a:gridCol w="1787525"/>
                <a:gridCol w="5530850"/>
              </a:tblGrid>
              <a:tr h="568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와일드카드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의미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</a:tr>
              <a:tr h="1023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%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문자가 없거나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하나 이상의 문자가 어떤 값이 와도 상관없다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_ 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하나의 문자가 어떤 값이 와도 상관없다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475" name="TextBox 7"/>
          <p:cNvSpPr txBox="1">
            <a:spLocks noChangeArrowheads="1"/>
          </p:cNvSpPr>
          <p:nvPr/>
        </p:nvSpPr>
        <p:spPr bwMode="auto">
          <a:xfrm>
            <a:off x="0" y="1643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800"/>
              <a:t>형식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ko-KR" altLang="en-US" sz="4000" smtClean="0"/>
              <a:t>와일드카드</a:t>
            </a:r>
            <a:r>
              <a:rPr lang="en-US" altLang="ko-KR" sz="4000" smtClean="0"/>
              <a:t>(%) </a:t>
            </a:r>
            <a:r>
              <a:rPr lang="ko-KR" altLang="en-US" sz="4000" smtClean="0"/>
              <a:t>사용하기 </a:t>
            </a:r>
            <a:endParaRPr lang="en-US" altLang="ko-KR" sz="4000" smtClean="0">
              <a:latin typeface="굴림" pitchFamily="50" charset="-127"/>
            </a:endParaRP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2325"/>
            <a:r>
              <a:rPr lang="en-US" altLang="ko-KR" sz="3200" smtClean="0">
                <a:latin typeface="굴림" pitchFamily="50" charset="-127"/>
              </a:rPr>
              <a:t> </a:t>
            </a:r>
            <a:r>
              <a:rPr lang="ko-KR" altLang="en-US" sz="3200" smtClean="0"/>
              <a:t>값을 정확히 모를 경우 사용한다</a:t>
            </a:r>
            <a:r>
              <a:rPr lang="en-US" altLang="ko-KR" sz="3200" smtClean="0"/>
              <a:t>.</a:t>
            </a:r>
          </a:p>
          <a:p>
            <a:pPr defTabSz="822325"/>
            <a:r>
              <a:rPr lang="en-US" altLang="ko-KR" sz="3200" smtClean="0"/>
              <a:t> </a:t>
            </a:r>
            <a:r>
              <a:rPr lang="ko-KR" altLang="en-US" sz="3200" smtClean="0"/>
              <a:t>몇 개의 문자가 오든 상관없다는 의미</a:t>
            </a:r>
            <a:endParaRPr lang="en-US" altLang="ko-KR" sz="3200" smtClean="0"/>
          </a:p>
          <a:p>
            <a:pPr defTabSz="822325"/>
            <a:endParaRPr lang="en-US" altLang="ko-KR" sz="320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E52E0F"/>
                </a:solidFill>
              </a:rPr>
              <a:t>&lt;</a:t>
            </a:r>
            <a:r>
              <a:rPr lang="ko-KR" altLang="en-US" sz="3600" smtClean="0">
                <a:solidFill>
                  <a:srgbClr val="E52E0F"/>
                </a:solidFill>
              </a:rPr>
              <a:t>예</a:t>
            </a:r>
            <a:r>
              <a:rPr lang="en-US" altLang="ko-KR" sz="3600" smtClean="0">
                <a:solidFill>
                  <a:srgbClr val="E52E0F"/>
                </a:solidFill>
              </a:rPr>
              <a:t>&gt; </a:t>
            </a:r>
            <a:r>
              <a:rPr lang="en-US" altLang="ko-KR" sz="3200" smtClean="0"/>
              <a:t>K</a:t>
            </a:r>
            <a:r>
              <a:rPr lang="ko-KR" altLang="en-US" sz="3200" smtClean="0"/>
              <a:t>로 시작하는 사원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</a:rPr>
              <a:t>SELECT  EMPNO, ENAME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</a:rPr>
              <a:t>FROM EMP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</a:rPr>
              <a:t>WHERE ENAME </a:t>
            </a:r>
            <a:r>
              <a:rPr lang="en-US" altLang="ko-KR" sz="3200" smtClean="0">
                <a:solidFill>
                  <a:srgbClr val="333399"/>
                </a:solidFill>
              </a:rPr>
              <a:t>LIKE 'K%';</a:t>
            </a:r>
            <a:r>
              <a:rPr lang="en-US" altLang="ko-KR" sz="3200" smtClean="0">
                <a:solidFill>
                  <a:srgbClr val="800000"/>
                </a:solidFill>
              </a:rPr>
              <a:t> </a:t>
            </a:r>
          </a:p>
          <a:p>
            <a:pPr defTabSz="822325"/>
            <a:endParaRPr lang="en-US" altLang="ko-KR" sz="3200" smtClean="0"/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B2B0D-65CB-46CB-A0B9-771639D2709F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ko-KR" altLang="en-US" sz="4000" smtClean="0"/>
              <a:t>와일드카드</a:t>
            </a:r>
            <a:r>
              <a:rPr lang="en-US" altLang="ko-KR" sz="4000" smtClean="0"/>
              <a:t>(%) </a:t>
            </a:r>
            <a:r>
              <a:rPr lang="ko-KR" altLang="en-US" sz="4000" smtClean="0"/>
              <a:t>사용하기 </a:t>
            </a:r>
            <a:endParaRPr lang="en-US" altLang="ko-KR" sz="4000" smtClean="0">
              <a:latin typeface="굴림" pitchFamily="50" charset="-127"/>
            </a:endParaRP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1187450" y="1571625"/>
            <a:ext cx="7499350" cy="4411663"/>
          </a:xfrm>
        </p:spPr>
        <p:txBody>
          <a:bodyPr>
            <a:normAutofit lnSpcReduction="10000"/>
          </a:bodyPr>
          <a:lstStyle/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E52E0F"/>
                </a:solidFill>
              </a:rPr>
              <a:t>&lt;</a:t>
            </a:r>
            <a:r>
              <a:rPr lang="ko-KR" altLang="en-US" sz="2800" smtClean="0">
                <a:solidFill>
                  <a:srgbClr val="E52E0F"/>
                </a:solidFill>
              </a:rPr>
              <a:t>예</a:t>
            </a:r>
            <a:r>
              <a:rPr lang="en-US" altLang="ko-KR" sz="2800" smtClean="0">
                <a:solidFill>
                  <a:srgbClr val="E52E0F"/>
                </a:solidFill>
              </a:rPr>
              <a:t>&gt; </a:t>
            </a:r>
            <a:r>
              <a:rPr lang="ko-KR" altLang="en-US" sz="2800" smtClean="0"/>
              <a:t>이름 중에 </a:t>
            </a:r>
            <a:r>
              <a:rPr lang="en-US" altLang="ko-KR" sz="2800" smtClean="0"/>
              <a:t>K</a:t>
            </a:r>
            <a:r>
              <a:rPr lang="ko-KR" altLang="en-US" sz="2800" smtClean="0"/>
              <a:t>를 포함하는 사원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SELECT EMPNO, ENAME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FROM EMP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WHERE ENAME LIKE </a:t>
            </a:r>
            <a:r>
              <a:rPr lang="en-US" altLang="ko-KR" sz="2800" smtClean="0">
                <a:solidFill>
                  <a:srgbClr val="333399"/>
                </a:solidFill>
              </a:rPr>
              <a:t>'%K%'</a:t>
            </a:r>
            <a:r>
              <a:rPr lang="en-US" altLang="ko-KR" sz="2800" smtClean="0">
                <a:solidFill>
                  <a:srgbClr val="800000"/>
                </a:solidFill>
              </a:rPr>
              <a:t> ;</a:t>
            </a:r>
          </a:p>
          <a:p>
            <a:pPr defTabSz="822325">
              <a:buFont typeface="Wingdings" pitchFamily="2" charset="2"/>
              <a:buNone/>
            </a:pPr>
            <a:endParaRPr lang="en-US" altLang="ko-KR" sz="2800" smtClean="0">
              <a:solidFill>
                <a:srgbClr val="800000"/>
              </a:solidFill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E52E0F"/>
                </a:solidFill>
              </a:rPr>
              <a:t>&lt;</a:t>
            </a:r>
            <a:r>
              <a:rPr lang="ko-KR" altLang="en-US" sz="2800" smtClean="0">
                <a:solidFill>
                  <a:srgbClr val="E52E0F"/>
                </a:solidFill>
              </a:rPr>
              <a:t>예</a:t>
            </a:r>
            <a:r>
              <a:rPr lang="en-US" altLang="ko-KR" sz="2800" smtClean="0">
                <a:solidFill>
                  <a:srgbClr val="E52E0F"/>
                </a:solidFill>
              </a:rPr>
              <a:t>&gt; </a:t>
            </a:r>
            <a:r>
              <a:rPr lang="ko-KR" altLang="en-US" sz="2800" smtClean="0"/>
              <a:t>이름이 </a:t>
            </a:r>
            <a:r>
              <a:rPr lang="en-US" altLang="ko-KR" sz="2800" smtClean="0"/>
              <a:t>K</a:t>
            </a:r>
            <a:r>
              <a:rPr lang="ko-KR" altLang="en-US" sz="2800" smtClean="0"/>
              <a:t>로 끝나는 사원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SELECT EMPNO, ENAME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FROM EMP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WHERE ENAME LIKE </a:t>
            </a:r>
            <a:r>
              <a:rPr lang="en-US" altLang="ko-KR" sz="2800" smtClean="0">
                <a:solidFill>
                  <a:srgbClr val="333399"/>
                </a:solidFill>
              </a:rPr>
              <a:t>'%K'</a:t>
            </a:r>
            <a:r>
              <a:rPr lang="en-US" altLang="ko-KR" sz="2800" smtClean="0">
                <a:solidFill>
                  <a:srgbClr val="800000"/>
                </a:solidFill>
              </a:rPr>
              <a:t> ;</a:t>
            </a:r>
          </a:p>
          <a:p>
            <a:pPr defTabSz="822325">
              <a:buFont typeface="Wingdings" pitchFamily="2" charset="2"/>
              <a:buNone/>
            </a:pPr>
            <a:endParaRPr lang="en-US" altLang="ko-KR" sz="2800" smtClean="0">
              <a:solidFill>
                <a:srgbClr val="800000"/>
              </a:solidFill>
            </a:endParaRP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1878E3-2192-49C3-9376-A4CCDD5BC29B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r>
              <a:rPr lang="ko-KR" altLang="en-US" sz="2400" b="1" smtClean="0"/>
              <a:t>데이터를 조회하기 위한 </a:t>
            </a:r>
            <a:r>
              <a:rPr lang="en-US" altLang="ko-KR" sz="2400" b="1" smtClean="0"/>
              <a:t>SELECT </a:t>
            </a:r>
            <a:r>
              <a:rPr lang="ko-KR" altLang="en-US" sz="2400" b="1" smtClean="0"/>
              <a:t>문 </a:t>
            </a:r>
          </a:p>
          <a:p>
            <a:r>
              <a:rPr lang="ko-KR" altLang="en-US" sz="2400" b="1" smtClean="0"/>
              <a:t>칼럼 이름을 명시해서 특정 칼럼만 보기 </a:t>
            </a:r>
          </a:p>
          <a:p>
            <a:r>
              <a:rPr lang="ko-KR" altLang="en-US" sz="2400" b="1" smtClean="0"/>
              <a:t>중복된 데이터를 한번씩 만 출력하게 하는 </a:t>
            </a:r>
            <a:r>
              <a:rPr lang="en-US" altLang="ko-KR" sz="2400" b="1" smtClean="0"/>
              <a:t>DISTINCT </a:t>
            </a:r>
          </a:p>
          <a:p>
            <a:r>
              <a:rPr lang="en-US" altLang="ko-KR" sz="2400" b="1" smtClean="0"/>
              <a:t>WHERE </a:t>
            </a:r>
            <a:r>
              <a:rPr lang="ko-KR" altLang="en-US" sz="2400" b="1" smtClean="0"/>
              <a:t>조건 </a:t>
            </a:r>
          </a:p>
          <a:p>
            <a:r>
              <a:rPr lang="ko-KR" altLang="en-US" sz="2400" b="1" smtClean="0"/>
              <a:t>비교 연산자 </a:t>
            </a:r>
          </a:p>
          <a:p>
            <a:r>
              <a:rPr lang="ko-KR" altLang="en-US" sz="2400" b="1" smtClean="0"/>
              <a:t>논리 연산자 </a:t>
            </a:r>
          </a:p>
          <a:p>
            <a:r>
              <a:rPr lang="en-US" altLang="ko-KR" sz="2400" b="1" smtClean="0"/>
              <a:t>LIKE </a:t>
            </a:r>
            <a:r>
              <a:rPr lang="ko-KR" altLang="en-US" sz="2400" b="1" smtClean="0"/>
              <a:t>연산자 </a:t>
            </a:r>
          </a:p>
          <a:p>
            <a:r>
              <a:rPr lang="en-US" altLang="ko-KR" sz="2400" b="1" smtClean="0"/>
              <a:t>NULL</a:t>
            </a:r>
            <a:r>
              <a:rPr lang="ko-KR" altLang="en-US" sz="2400" b="1" smtClean="0"/>
              <a:t>을 위한 연산자 </a:t>
            </a:r>
          </a:p>
          <a:p>
            <a:r>
              <a:rPr lang="ko-KR" altLang="en-US" sz="2400" b="1" smtClean="0"/>
              <a:t>정렬을 위한 </a:t>
            </a:r>
            <a:r>
              <a:rPr lang="en-US" altLang="ko-KR" sz="2400" b="1" smtClean="0"/>
              <a:t>ORDER BY </a:t>
            </a:r>
            <a:r>
              <a:rPr lang="ko-KR" altLang="en-US" sz="2400" b="1" smtClean="0"/>
              <a:t>절</a:t>
            </a:r>
            <a:r>
              <a:rPr lang="ko-KR" altLang="en-US" sz="2400" smtClean="0"/>
              <a:t> </a:t>
            </a: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37C3F-D1B7-48D5-B76F-7447059C2DF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ko-KR" altLang="en-US" sz="4000" smtClean="0"/>
              <a:t>와일드카드</a:t>
            </a:r>
            <a:r>
              <a:rPr lang="en-US" altLang="ko-KR" sz="4000" smtClean="0"/>
              <a:t>(_) </a:t>
            </a:r>
            <a:r>
              <a:rPr lang="ko-KR" altLang="en-US" sz="4000" smtClean="0"/>
              <a:t>사용하기 </a:t>
            </a:r>
            <a:endParaRPr lang="en-US" altLang="ko-KR" sz="4000" smtClean="0">
              <a:latin typeface="굴림" pitchFamily="50" charset="-127"/>
            </a:endParaRP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defTabSz="822325"/>
            <a:r>
              <a:rPr lang="en-US" altLang="ko-KR" sz="3200" smtClean="0">
                <a:latin typeface="굴림" pitchFamily="50" charset="-127"/>
              </a:rPr>
              <a:t> </a:t>
            </a:r>
            <a:r>
              <a:rPr lang="en-US" altLang="ko-KR" sz="3200" smtClean="0"/>
              <a:t>_</a:t>
            </a:r>
            <a:r>
              <a:rPr lang="ko-KR" altLang="en-US" sz="3200" smtClean="0"/>
              <a:t>는 한 문자를 대신해서 사용한 것 </a:t>
            </a:r>
          </a:p>
          <a:p>
            <a:pPr defTabSz="822325"/>
            <a:endParaRPr lang="en-US" altLang="ko-KR" sz="320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E52E0F"/>
                </a:solidFill>
              </a:rPr>
              <a:t>&lt;</a:t>
            </a:r>
            <a:r>
              <a:rPr lang="ko-KR" altLang="en-US" sz="3200" smtClean="0">
                <a:solidFill>
                  <a:srgbClr val="E52E0F"/>
                </a:solidFill>
              </a:rPr>
              <a:t>예</a:t>
            </a:r>
            <a:r>
              <a:rPr lang="en-US" altLang="ko-KR" sz="3200" smtClean="0">
                <a:solidFill>
                  <a:srgbClr val="E52E0F"/>
                </a:solidFill>
              </a:rPr>
              <a:t>&gt; </a:t>
            </a:r>
            <a:r>
              <a:rPr lang="ko-KR" altLang="en-US" sz="3200" smtClean="0"/>
              <a:t>이름의 두 번째 글자가 </a:t>
            </a:r>
            <a:r>
              <a:rPr lang="en-US" altLang="ko-KR" sz="3200" smtClean="0"/>
              <a:t>A</a:t>
            </a:r>
            <a:r>
              <a:rPr lang="ko-KR" altLang="en-US" sz="3200" smtClean="0"/>
              <a:t>인 사원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3200" smtClean="0"/>
              <a:t>SELECT EMPNO, ENAME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3200" smtClean="0"/>
              <a:t>FROM EMP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3200" smtClean="0"/>
              <a:t>WHERE ENAME LIKE </a:t>
            </a:r>
            <a:r>
              <a:rPr lang="en-US" altLang="ko-KR" sz="3200" smtClean="0">
                <a:solidFill>
                  <a:srgbClr val="800000"/>
                </a:solidFill>
              </a:rPr>
              <a:t>'_A%';</a:t>
            </a:r>
            <a:endParaRPr lang="en-US" altLang="ko-KR" sz="3200" smtClean="0"/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8AA83C-50A0-4628-98B9-3F183186FECA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ko-KR" altLang="en-US" sz="3600" smtClean="0"/>
              <a:t>와일드카드 사용하기</a:t>
            </a:r>
            <a:endParaRPr lang="en-US" altLang="ko-KR" sz="3200" smtClean="0">
              <a:latin typeface="굴림" pitchFamily="50" charset="-127"/>
            </a:endParaRPr>
          </a:p>
        </p:txBody>
      </p:sp>
      <p:sp>
        <p:nvSpPr>
          <p:cNvPr id="2355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99D3B5-2059-4BBA-85EC-AF93C7CEAF84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graphicFrame>
        <p:nvGraphicFramePr>
          <p:cNvPr id="8" name="Group 115"/>
          <p:cNvGraphicFramePr>
            <a:graphicFrameLocks noGrp="1"/>
          </p:cNvGraphicFramePr>
          <p:nvPr/>
        </p:nvGraphicFramePr>
        <p:xfrm>
          <a:off x="1285875" y="1643063"/>
          <a:ext cx="7429500" cy="2926080"/>
        </p:xfrm>
        <a:graphic>
          <a:graphicData uri="http://schemas.openxmlformats.org/drawingml/2006/table">
            <a:tbl>
              <a:tblPr/>
              <a:tblGrid>
                <a:gridCol w="1214438"/>
                <a:gridCol w="1785937"/>
                <a:gridCol w="4429125"/>
              </a:tblGrid>
              <a:tr h="142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조건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BBB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예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BBBB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설 명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BBBB">
                        <a:alpha val="50195"/>
                      </a:srgb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LIKE _A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AA, BA, CA 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자료가 두 글자이되 이중 두 번째 글자가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'A'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인 자료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LIKE _A%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AAA,BAA,CA213S 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자료의 두 번째 글자가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'A'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이고 그 뒤는 무엇이든 상관없는 자료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LIKE A__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AAA, AB, CAB 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A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로 시작하고 꼭 세 글자여야만 한다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뒤에 두 글자는 무엇이든 상관없는 자료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LIKE _a__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AaVC,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돋움체" pitchFamily="49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4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글자로 구성되어야만 하되 두번째 글자는 반드시 소문자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a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여야 하는 자료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2" name="직사각형 8"/>
          <p:cNvSpPr>
            <a:spLocks noChangeArrowheads="1"/>
          </p:cNvSpPr>
          <p:nvPr/>
        </p:nvSpPr>
        <p:spPr bwMode="auto">
          <a:xfrm>
            <a:off x="1357313" y="4929188"/>
            <a:ext cx="72151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&lt;</a:t>
            </a:r>
            <a:r>
              <a:rPr lang="ko-KR" altLang="en-US" sz="2400">
                <a:solidFill>
                  <a:srgbClr val="FF0000"/>
                </a:solidFill>
              </a:rPr>
              <a:t>문제</a:t>
            </a:r>
            <a:r>
              <a:rPr lang="en-US" altLang="ko-KR" sz="2400">
                <a:solidFill>
                  <a:srgbClr val="FF0000"/>
                </a:solidFill>
              </a:rPr>
              <a:t>&gt; </a:t>
            </a:r>
            <a:r>
              <a:rPr lang="ko-KR" altLang="en-US" sz="2400"/>
              <a:t>이름에 </a:t>
            </a:r>
            <a:r>
              <a:rPr lang="en-US" altLang="ko-KR" sz="2400"/>
              <a:t>A</a:t>
            </a:r>
            <a:r>
              <a:rPr lang="ko-KR" altLang="en-US" sz="2400"/>
              <a:t>를 포함하지 않은 사원의 사번</a:t>
            </a:r>
            <a:r>
              <a:rPr lang="en-US" altLang="ko-KR" sz="2400"/>
              <a:t>, </a:t>
            </a:r>
            <a:r>
              <a:rPr lang="ko-KR" altLang="en-US" sz="2400"/>
              <a:t>이름을 출력하라</a:t>
            </a:r>
            <a:r>
              <a:rPr lang="en-US" altLang="ko-KR" sz="240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4000" smtClean="0"/>
              <a:t>NULL</a:t>
            </a:r>
            <a:r>
              <a:rPr lang="ko-KR" altLang="en-US" sz="4000" smtClean="0"/>
              <a:t>을 위한 연산자 </a:t>
            </a:r>
            <a:r>
              <a:rPr lang="en-US" altLang="ko-KR" sz="4000" smtClean="0">
                <a:latin typeface="굴림" pitchFamily="50" charset="-127"/>
              </a:rPr>
              <a:t> 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670800" cy="4411662"/>
          </a:xfrm>
        </p:spPr>
        <p:txBody>
          <a:bodyPr/>
          <a:lstStyle/>
          <a:p>
            <a:pPr algn="just" defTabSz="822325"/>
            <a:r>
              <a:rPr lang="en-US" altLang="ko-KR" sz="3200" smtClean="0">
                <a:latin typeface="굴림" pitchFamily="50" charset="-127"/>
              </a:rPr>
              <a:t> </a:t>
            </a:r>
            <a:r>
              <a:rPr lang="en-US" altLang="ko-KR" sz="3200" smtClean="0"/>
              <a:t>NULL</a:t>
            </a:r>
            <a:r>
              <a:rPr lang="ko-KR" altLang="en-US" sz="3200" smtClean="0"/>
              <a:t>은 미확정</a:t>
            </a:r>
            <a:r>
              <a:rPr lang="en-US" altLang="ko-KR" sz="3200" smtClean="0"/>
              <a:t>, </a:t>
            </a:r>
            <a:r>
              <a:rPr lang="ko-KR" altLang="en-US" sz="3200" smtClean="0"/>
              <a:t>알 수 없는</a:t>
            </a:r>
            <a:r>
              <a:rPr lang="en-US" altLang="ko-KR" sz="3200" smtClean="0"/>
              <a:t>(unknown) </a:t>
            </a:r>
            <a:r>
              <a:rPr lang="ko-KR" altLang="en-US" sz="3200" smtClean="0"/>
              <a:t>값을 의미한다</a:t>
            </a:r>
            <a:r>
              <a:rPr lang="en-US" altLang="ko-KR" sz="3200" smtClean="0"/>
              <a:t>. </a:t>
            </a:r>
          </a:p>
          <a:p>
            <a:pPr algn="just" defTabSz="822325"/>
            <a:r>
              <a:rPr lang="en-US" altLang="ko-KR" sz="3200" smtClean="0"/>
              <a:t>100 + NULL = NULL</a:t>
            </a:r>
          </a:p>
          <a:p>
            <a:pPr algn="just" defTabSz="822325"/>
            <a:endParaRPr lang="en-US" altLang="ko-KR" sz="800" smtClean="0">
              <a:solidFill>
                <a:srgbClr val="800000"/>
              </a:solidFill>
              <a:latin typeface="굴림" pitchFamily="50" charset="-127"/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E52E0F"/>
                </a:solidFill>
              </a:rPr>
              <a:t>&lt;</a:t>
            </a:r>
            <a:r>
              <a:rPr lang="ko-KR" altLang="en-US" sz="2800" smtClean="0">
                <a:solidFill>
                  <a:srgbClr val="E52E0F"/>
                </a:solidFill>
              </a:rPr>
              <a:t>예</a:t>
            </a:r>
            <a:r>
              <a:rPr lang="en-US" altLang="ko-KR" sz="2800" smtClean="0">
                <a:solidFill>
                  <a:srgbClr val="E52E0F"/>
                </a:solidFill>
              </a:rPr>
              <a:t>&gt; </a:t>
            </a:r>
            <a:r>
              <a:rPr lang="ko-KR" altLang="en-US" sz="2800" smtClean="0"/>
              <a:t>커미션을 받지 않는 사원에 대한 검색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/>
              <a:t>SELECT ENAME, COMM, JOB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/>
              <a:t>FROM EMP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/>
              <a:t>WHERE </a:t>
            </a:r>
            <a:r>
              <a:rPr lang="en-US" altLang="ko-KR" sz="2800" smtClean="0">
                <a:solidFill>
                  <a:srgbClr val="800000"/>
                </a:solidFill>
              </a:rPr>
              <a:t>COMM=NULL</a:t>
            </a:r>
            <a:r>
              <a:rPr lang="en-US" altLang="ko-KR" sz="2800" smtClean="0"/>
              <a:t>; </a:t>
            </a:r>
          </a:p>
          <a:p>
            <a:pPr algn="just" defTabSz="822325"/>
            <a:endParaRPr lang="en-US" altLang="ko-KR" sz="3200" smtClean="0">
              <a:solidFill>
                <a:srgbClr val="800000"/>
              </a:solidFill>
              <a:latin typeface="굴림" pitchFamily="50" charset="-127"/>
            </a:endParaRPr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52D55E-DB0D-47C5-A623-2923B7817B32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4000" smtClean="0"/>
              <a:t>IS NULL</a:t>
            </a:r>
            <a:r>
              <a:rPr lang="ko-KR" altLang="en-US" sz="4000" smtClean="0"/>
              <a:t>과 </a:t>
            </a:r>
            <a:r>
              <a:rPr lang="en-US" altLang="ko-KR" sz="4000" smtClean="0"/>
              <a:t>IS NOT NULL </a:t>
            </a:r>
            <a:r>
              <a:rPr lang="en-US" altLang="ko-KR" sz="4000" smtClean="0">
                <a:latin typeface="굴림" pitchFamily="50" charset="-127"/>
              </a:rPr>
              <a:t> 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 </a:t>
            </a:r>
            <a:r>
              <a:rPr lang="en-US" altLang="ko-KR" sz="3200" dirty="0" smtClean="0">
                <a:solidFill>
                  <a:srgbClr val="E52E0F"/>
                </a:solidFill>
              </a:rPr>
              <a:t>&lt;</a:t>
            </a:r>
            <a:r>
              <a:rPr lang="ko-KR" altLang="en-US" sz="3200" dirty="0" smtClean="0">
                <a:solidFill>
                  <a:srgbClr val="E52E0F"/>
                </a:solidFill>
              </a:rPr>
              <a:t>예</a:t>
            </a:r>
            <a:r>
              <a:rPr lang="en-US" altLang="ko-KR" sz="3200" dirty="0" smtClean="0">
                <a:solidFill>
                  <a:srgbClr val="E52E0F"/>
                </a:solidFill>
              </a:rPr>
              <a:t>&gt; </a:t>
            </a:r>
            <a:r>
              <a:rPr lang="ko-KR" altLang="en-US" sz="3200" dirty="0" smtClean="0"/>
              <a:t>커미션을 받지 않는 사원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/>
              <a:t>SELECT ENAME, COMM, JOB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/>
              <a:t>FROM EMP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/>
              <a:t>WHERE COMM </a:t>
            </a:r>
            <a:r>
              <a:rPr lang="en-US" altLang="ko-KR" sz="3200" dirty="0" smtClean="0">
                <a:solidFill>
                  <a:srgbClr val="800000"/>
                </a:solidFill>
              </a:rPr>
              <a:t>IS NULL</a:t>
            </a:r>
            <a:r>
              <a:rPr lang="en-US" altLang="ko-KR" sz="3200" dirty="0" smtClean="0"/>
              <a:t>;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3200" dirty="0" smtClean="0">
              <a:solidFill>
                <a:srgbClr val="800000"/>
              </a:solidFill>
              <a:latin typeface="굴림" pitchFamily="50" charset="-127"/>
            </a:endParaRPr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C33424-DAA7-4972-979C-7D89D76BE93C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ko-KR" sz="4000" smtClean="0"/>
              <a:t>IS NULL</a:t>
            </a:r>
            <a:r>
              <a:rPr lang="ko-KR" altLang="en-US" sz="4000" smtClean="0"/>
              <a:t>과 </a:t>
            </a:r>
            <a:r>
              <a:rPr lang="en-US" altLang="ko-KR" sz="4000" smtClean="0"/>
              <a:t>IS NOT NULL </a:t>
            </a:r>
            <a:r>
              <a:rPr lang="en-US" altLang="ko-KR" sz="4000" smtClean="0">
                <a:latin typeface="굴림" pitchFamily="50" charset="-127"/>
              </a:rPr>
              <a:t> 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>
                <a:latin typeface="굴림" pitchFamily="50" charset="-127"/>
              </a:rPr>
              <a:t> </a:t>
            </a:r>
            <a:r>
              <a:rPr lang="en-US" altLang="ko-KR" sz="3600" dirty="0" smtClean="0">
                <a:solidFill>
                  <a:srgbClr val="E52E0F"/>
                </a:solidFill>
              </a:rPr>
              <a:t>&lt;</a:t>
            </a:r>
            <a:r>
              <a:rPr lang="ko-KR" altLang="en-US" sz="3600" dirty="0" smtClean="0">
                <a:solidFill>
                  <a:srgbClr val="E52E0F"/>
                </a:solidFill>
              </a:rPr>
              <a:t>예</a:t>
            </a:r>
            <a:r>
              <a:rPr lang="en-US" altLang="ko-KR" sz="3600" dirty="0" smtClean="0">
                <a:solidFill>
                  <a:srgbClr val="E52E0F"/>
                </a:solidFill>
              </a:rPr>
              <a:t>&gt; </a:t>
            </a:r>
            <a:r>
              <a:rPr lang="ko-KR" altLang="en-US" sz="3200" dirty="0" smtClean="0"/>
              <a:t>커미션을 받는 사원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/>
              <a:t>SELECT ENAME, COMM, JOB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/>
              <a:t>FROM EMP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/>
              <a:t>WHERE COMM </a:t>
            </a:r>
            <a:r>
              <a:rPr lang="en-US" altLang="ko-KR" sz="3200" dirty="0" smtClean="0">
                <a:solidFill>
                  <a:srgbClr val="800000"/>
                </a:solidFill>
              </a:rPr>
              <a:t>IS NOT NULL</a:t>
            </a:r>
            <a:r>
              <a:rPr lang="en-US" altLang="ko-KR" sz="3200" dirty="0" smtClean="0"/>
              <a:t>; </a:t>
            </a:r>
          </a:p>
          <a:p>
            <a:pPr defTabSz="822325"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E52E0F"/>
                </a:solidFill>
              </a:rPr>
              <a:t>&lt;</a:t>
            </a:r>
            <a:r>
              <a:rPr lang="ko-KR" altLang="en-US" sz="3200" dirty="0" smtClean="0">
                <a:solidFill>
                  <a:srgbClr val="E52E0F"/>
                </a:solidFill>
              </a:rPr>
              <a:t>문제</a:t>
            </a:r>
            <a:r>
              <a:rPr lang="en-US" altLang="ko-KR" sz="3200" dirty="0" smtClean="0">
                <a:solidFill>
                  <a:srgbClr val="E52E0F"/>
                </a:solidFill>
              </a:rPr>
              <a:t>&gt; </a:t>
            </a:r>
            <a:r>
              <a:rPr lang="ko-KR" altLang="en-US" sz="3200" dirty="0" smtClean="0"/>
              <a:t>자신의 직속상관이 없는 사원의 이름과 직급과 직속상관의 </a:t>
            </a:r>
            <a:r>
              <a:rPr lang="ko-KR" altLang="en-US" sz="3200" dirty="0" err="1" smtClean="0"/>
              <a:t>사번을</a:t>
            </a:r>
            <a:r>
              <a:rPr lang="ko-KR" altLang="en-US" sz="3200" dirty="0" smtClean="0"/>
              <a:t> 출력</a:t>
            </a:r>
            <a:endParaRPr lang="en-US" altLang="ko-KR" sz="3200" dirty="0" smtClean="0"/>
          </a:p>
          <a:p>
            <a:pPr defTabSz="822325"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 defTabSz="822325"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 defTabSz="822325"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ko-KR" sz="3200" dirty="0" smtClean="0">
              <a:solidFill>
                <a:srgbClr val="800000"/>
              </a:solidFill>
              <a:latin typeface="굴림" pitchFamily="50" charset="-127"/>
            </a:endParaRPr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CD50FC-F5F1-4D7B-A547-8CB35401E2CA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ko-KR" altLang="en-US" sz="4000" smtClean="0"/>
              <a:t>정렬을 위한 </a:t>
            </a:r>
            <a:r>
              <a:rPr lang="en-US" altLang="ko-KR" sz="4000" smtClean="0"/>
              <a:t>ORDER BY </a:t>
            </a:r>
            <a:r>
              <a:rPr lang="ko-KR" altLang="en-US" sz="4000" smtClean="0"/>
              <a:t>절 </a:t>
            </a:r>
            <a:endParaRPr lang="en-US" altLang="ko-KR" sz="4000" smtClean="0">
              <a:latin typeface="굴림" pitchFamily="50" charset="-127"/>
            </a:endParaRP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1000125" y="1714500"/>
            <a:ext cx="8429625" cy="4416425"/>
          </a:xfrm>
        </p:spPr>
        <p:txBody>
          <a:bodyPr/>
          <a:lstStyle/>
          <a:p>
            <a:pPr defTabSz="822325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E52E0F"/>
                </a:solidFill>
              </a:rPr>
              <a:t>&lt;</a:t>
            </a:r>
            <a:r>
              <a:rPr lang="ko-KR" altLang="en-US" sz="3200" smtClean="0">
                <a:solidFill>
                  <a:srgbClr val="E52E0F"/>
                </a:solidFill>
              </a:rPr>
              <a:t>예</a:t>
            </a:r>
            <a:r>
              <a:rPr lang="en-US" altLang="ko-KR" sz="3200" smtClean="0">
                <a:solidFill>
                  <a:srgbClr val="E52E0F"/>
                </a:solidFill>
              </a:rPr>
              <a:t>&gt;</a:t>
            </a:r>
            <a:r>
              <a:rPr lang="ko-KR" altLang="en-US" sz="3200" smtClean="0"/>
              <a:t>사번을 기준으로 오름차순으로 정렬 </a:t>
            </a:r>
          </a:p>
          <a:p>
            <a:pPr lvl="1" defTabSz="822325">
              <a:buFont typeface="Wingdings" pitchFamily="2" charset="2"/>
              <a:buNone/>
            </a:pPr>
            <a:endParaRPr lang="en-US" altLang="ko-KR" sz="1000" smtClean="0">
              <a:solidFill>
                <a:srgbClr val="800000"/>
              </a:solidFill>
            </a:endParaRPr>
          </a:p>
          <a:p>
            <a:pPr lvl="1" defTabSz="822325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</a:rPr>
              <a:t>SELECT EMPNO, ENAME </a:t>
            </a:r>
          </a:p>
          <a:p>
            <a:pPr lvl="1" defTabSz="822325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800000"/>
                </a:solidFill>
              </a:rPr>
              <a:t>FROM EMP </a:t>
            </a:r>
          </a:p>
          <a:p>
            <a:pPr lvl="1" defTabSz="822325">
              <a:buFont typeface="Wingdings" pitchFamily="2" charset="2"/>
              <a:buNone/>
            </a:pPr>
            <a:r>
              <a:rPr lang="en-US" altLang="ko-KR" sz="3200" smtClean="0"/>
              <a:t>ORDER BY EMPNO ASC; </a:t>
            </a:r>
          </a:p>
          <a:p>
            <a:pPr defTabSz="822325">
              <a:buFont typeface="Wingdings" pitchFamily="2" charset="2"/>
              <a:buNone/>
            </a:pPr>
            <a:r>
              <a:rPr lang="ko-KR" altLang="en-US" sz="3600" smtClean="0"/>
              <a:t>또는</a:t>
            </a:r>
            <a:endParaRPr lang="en-US" altLang="ko-KR" sz="3600" smtClean="0"/>
          </a:p>
          <a:p>
            <a:pPr lvl="1" defTabSz="822325">
              <a:buFont typeface="Wingdings" pitchFamily="2" charset="2"/>
              <a:buNone/>
            </a:pPr>
            <a:r>
              <a:rPr lang="en-US" altLang="ko-KR" sz="3200" smtClean="0"/>
              <a:t>ORDER BY EMPNO; </a:t>
            </a:r>
          </a:p>
          <a:p>
            <a:pPr defTabSz="822325">
              <a:buFont typeface="Wingdings" pitchFamily="2" charset="2"/>
              <a:buNone/>
            </a:pPr>
            <a:endParaRPr lang="en-US" altLang="ko-KR" sz="3600" smtClean="0"/>
          </a:p>
        </p:txBody>
      </p:sp>
      <p:sp>
        <p:nvSpPr>
          <p:cNvPr id="2765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가메출판사</a:t>
            </a:r>
            <a:endParaRPr lang="en-US" altLang="ko-KR" smtClean="0"/>
          </a:p>
        </p:txBody>
      </p:sp>
      <p:sp>
        <p:nvSpPr>
          <p:cNvPr id="2765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3A92E0-E03A-4B8D-BCA2-C3035F975B70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ko-KR" altLang="en-US" sz="4000" smtClean="0"/>
              <a:t>내림차순 정렬을 위한 </a:t>
            </a:r>
            <a:r>
              <a:rPr lang="en-US" altLang="ko-KR" sz="4000" smtClean="0"/>
              <a:t>DESC </a:t>
            </a:r>
            <a:endParaRPr lang="en-US" altLang="ko-KR" sz="4000" smtClean="0">
              <a:latin typeface="굴림" pitchFamily="50" charset="-127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E52E0F"/>
                </a:solidFill>
              </a:rPr>
              <a:t>&lt;</a:t>
            </a:r>
            <a:r>
              <a:rPr lang="ko-KR" altLang="en-US" sz="2800" smtClean="0">
                <a:solidFill>
                  <a:srgbClr val="E52E0F"/>
                </a:solidFill>
              </a:rPr>
              <a:t>예</a:t>
            </a:r>
            <a:r>
              <a:rPr lang="en-US" altLang="ko-KR" sz="2800" smtClean="0">
                <a:solidFill>
                  <a:srgbClr val="E52E0F"/>
                </a:solidFill>
              </a:rPr>
              <a:t>&gt; </a:t>
            </a:r>
            <a:r>
              <a:rPr lang="ko-KR" altLang="en-US" sz="2800" smtClean="0"/>
              <a:t>사원번호를 기준으로 내림차순으로 정렬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/>
              <a:t>SELECT EMPNO, ENAME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/>
              <a:t>FROM EMP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/>
              <a:t>ORDER BY EMPNO</a:t>
            </a:r>
            <a:r>
              <a:rPr lang="en-US" altLang="ko-KR" sz="2800" smtClean="0">
                <a:solidFill>
                  <a:srgbClr val="800000"/>
                </a:solidFill>
              </a:rPr>
              <a:t> DESC</a:t>
            </a:r>
            <a:r>
              <a:rPr lang="en-US" altLang="ko-KR" sz="2800" smtClean="0"/>
              <a:t>; </a:t>
            </a:r>
          </a:p>
          <a:p>
            <a:pPr defTabSz="822325">
              <a:buFont typeface="Wingdings" pitchFamily="2" charset="2"/>
              <a:buNone/>
            </a:pPr>
            <a:endParaRPr lang="en-US" altLang="ko-KR" sz="80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E52E0F"/>
                </a:solidFill>
              </a:rPr>
              <a:t>&lt;</a:t>
            </a:r>
            <a:r>
              <a:rPr lang="ko-KR" altLang="en-US" sz="2800" smtClean="0">
                <a:solidFill>
                  <a:srgbClr val="E52E0F"/>
                </a:solidFill>
              </a:rPr>
              <a:t>문제</a:t>
            </a:r>
            <a:r>
              <a:rPr lang="en-US" altLang="ko-KR" sz="2800" smtClean="0">
                <a:solidFill>
                  <a:srgbClr val="E52E0F"/>
                </a:solidFill>
              </a:rPr>
              <a:t>&gt; </a:t>
            </a:r>
            <a:r>
              <a:rPr lang="ko-KR" altLang="en-US" sz="2800" smtClean="0"/>
              <a:t>사원의 사번</a:t>
            </a:r>
            <a:r>
              <a:rPr lang="en-US" altLang="ko-KR" sz="2800" smtClean="0"/>
              <a:t>, </a:t>
            </a:r>
            <a:r>
              <a:rPr lang="ko-KR" altLang="en-US" sz="2800" smtClean="0"/>
              <a:t>이름</a:t>
            </a:r>
            <a:r>
              <a:rPr lang="en-US" altLang="ko-KR" sz="2800" smtClean="0"/>
              <a:t>, </a:t>
            </a:r>
            <a:r>
              <a:rPr lang="ko-KR" altLang="en-US" sz="2800" smtClean="0"/>
              <a:t>급여를 급여가 높은 순으로 출력하라</a:t>
            </a:r>
            <a:r>
              <a:rPr lang="en-US" altLang="ko-KR" sz="2800" smtClean="0"/>
              <a:t>.</a:t>
            </a:r>
          </a:p>
          <a:p>
            <a:pPr defTabSz="822325">
              <a:buFont typeface="Wingdings" pitchFamily="2" charset="2"/>
              <a:buNone/>
            </a:pPr>
            <a:endParaRPr lang="en-US" altLang="ko-KR" sz="80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E52E0F"/>
                </a:solidFill>
              </a:rPr>
              <a:t>&lt;</a:t>
            </a:r>
            <a:r>
              <a:rPr lang="ko-KR" altLang="en-US" sz="2800" smtClean="0">
                <a:solidFill>
                  <a:srgbClr val="E52E0F"/>
                </a:solidFill>
              </a:rPr>
              <a:t>문제</a:t>
            </a:r>
            <a:r>
              <a:rPr lang="en-US" altLang="ko-KR" sz="2800" smtClean="0">
                <a:solidFill>
                  <a:srgbClr val="E52E0F"/>
                </a:solidFill>
              </a:rPr>
              <a:t>&gt; </a:t>
            </a:r>
            <a:r>
              <a:rPr lang="ko-KR" altLang="en-US" sz="2800" smtClean="0"/>
              <a:t>입사일이 가장 최근인 사원 순으로 사번</a:t>
            </a:r>
            <a:r>
              <a:rPr lang="en-US" altLang="ko-KR" sz="2800" smtClean="0"/>
              <a:t>, </a:t>
            </a:r>
            <a:r>
              <a:rPr lang="ko-KR" altLang="en-US" sz="2800" smtClean="0"/>
              <a:t>이름</a:t>
            </a:r>
            <a:r>
              <a:rPr lang="en-US" altLang="ko-KR" sz="2800" smtClean="0"/>
              <a:t>, </a:t>
            </a:r>
            <a:r>
              <a:rPr lang="ko-KR" altLang="en-US" sz="2800" smtClean="0"/>
              <a:t>입사일을 출력하라</a:t>
            </a:r>
            <a:r>
              <a:rPr lang="en-US" altLang="ko-KR" sz="2800" smtClean="0"/>
              <a:t>.</a:t>
            </a:r>
          </a:p>
          <a:p>
            <a:pPr defTabSz="822325">
              <a:buFont typeface="Wingdings" pitchFamily="2" charset="2"/>
              <a:buNone/>
            </a:pPr>
            <a:endParaRPr lang="en-US" altLang="ko-KR" sz="2800" b="1" smtClean="0"/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F543C7-C290-4C8A-8B80-21C6C3C96D11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pPr eaLnBrk="1" hangingPunct="1"/>
            <a:r>
              <a:rPr lang="ko-KR" altLang="en-US" sz="4000" smtClean="0"/>
              <a:t>데이터를 조회하기 위한 </a:t>
            </a:r>
            <a:r>
              <a:rPr lang="en-US" altLang="ko-KR" sz="4000" smtClean="0"/>
              <a:t>SELECT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8229600" cy="4525963"/>
          </a:xfrm>
        </p:spPr>
        <p:txBody>
          <a:bodyPr/>
          <a:lstStyle/>
          <a:p>
            <a:pPr defTabSz="822325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000000"/>
                </a:solidFill>
              </a:rPr>
              <a:t>SELECT [DISTINCT] {*, column[Alias], . . .}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000000"/>
                </a:solidFill>
              </a:rPr>
              <a:t>FROM  </a:t>
            </a:r>
            <a:r>
              <a:rPr lang="ko-KR" altLang="en-US" sz="2800" dirty="0" err="1" smtClean="0">
                <a:solidFill>
                  <a:srgbClr val="000000"/>
                </a:solidFill>
              </a:rPr>
              <a:t>테이블명</a:t>
            </a:r>
            <a:r>
              <a:rPr lang="en-US" altLang="ko-KR" sz="2800" dirty="0" smtClean="0">
                <a:solidFill>
                  <a:srgbClr val="000000"/>
                </a:solidFill>
              </a:rPr>
              <a:t>; </a:t>
            </a:r>
          </a:p>
          <a:p>
            <a:pPr defTabSz="822325">
              <a:buFont typeface="Wingdings" pitchFamily="2" charset="2"/>
              <a:buNone/>
            </a:pPr>
            <a:endParaRPr lang="en-US" altLang="ko-KR" sz="2800" dirty="0" smtClean="0">
              <a:solidFill>
                <a:srgbClr val="000000"/>
              </a:solidFill>
            </a:endParaRP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800000"/>
                </a:solidFill>
              </a:rPr>
              <a:t>&lt;</a:t>
            </a:r>
            <a:r>
              <a:rPr lang="ko-KR" altLang="en-US" dirty="0" smtClean="0">
                <a:solidFill>
                  <a:srgbClr val="800000"/>
                </a:solidFill>
              </a:rPr>
              <a:t>예</a:t>
            </a:r>
            <a:r>
              <a:rPr lang="en-US" altLang="ko-KR" dirty="0" smtClean="0">
                <a:solidFill>
                  <a:srgbClr val="800000"/>
                </a:solidFill>
              </a:rPr>
              <a:t>&gt;</a:t>
            </a:r>
            <a:r>
              <a:rPr lang="en-US" altLang="ko-KR" dirty="0" smtClean="0"/>
              <a:t> DEPT </a:t>
            </a:r>
            <a:r>
              <a:rPr lang="ko-KR" altLang="en-US" dirty="0" smtClean="0"/>
              <a:t>테이블의 모든 내용 출력 </a:t>
            </a:r>
            <a:endParaRPr lang="en-US" altLang="ko-KR" dirty="0" smtClean="0"/>
          </a:p>
          <a:p>
            <a:pPr defTabSz="822325">
              <a:buFont typeface="Wingdings" pitchFamily="2" charset="2"/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SQL&gt; </a:t>
            </a:r>
            <a:r>
              <a:rPr lang="en-US" altLang="ko-KR" dirty="0" smtClean="0">
                <a:solidFill>
                  <a:srgbClr val="800000"/>
                </a:solidFill>
              </a:rPr>
              <a:t> SELECT   *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800000"/>
                </a:solidFill>
              </a:rPr>
              <a:t>             FROM  DEPT;</a:t>
            </a:r>
          </a:p>
          <a:p>
            <a:pPr defTabSz="822325">
              <a:buFont typeface="Wingdings" pitchFamily="2" charset="2"/>
              <a:buNone/>
            </a:pPr>
            <a:endParaRPr lang="en-US" altLang="ko-KR" dirty="0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800" dirty="0" smtClean="0">
                <a:solidFill>
                  <a:srgbClr val="800000"/>
                </a:solidFill>
              </a:rPr>
              <a:t>&lt;</a:t>
            </a:r>
            <a:r>
              <a:rPr lang="ko-KR" altLang="en-US" sz="2800" dirty="0" smtClean="0">
                <a:solidFill>
                  <a:srgbClr val="800000"/>
                </a:solidFill>
              </a:rPr>
              <a:t>문제</a:t>
            </a:r>
            <a:r>
              <a:rPr lang="en-US" altLang="ko-KR" sz="2800" dirty="0" smtClean="0">
                <a:solidFill>
                  <a:srgbClr val="800000"/>
                </a:solidFill>
              </a:rPr>
              <a:t>&gt;</a:t>
            </a:r>
            <a:r>
              <a:rPr lang="en-US" altLang="ko-KR" sz="2800" dirty="0" smtClean="0"/>
              <a:t> EMP </a:t>
            </a:r>
            <a:r>
              <a:rPr lang="ko-KR" altLang="en-US" sz="2800" dirty="0" smtClean="0"/>
              <a:t>테이블의 모든 내용 출력 </a:t>
            </a:r>
            <a:endParaRPr lang="en-US" altLang="ko-KR" sz="2800" dirty="0" smtClean="0">
              <a:solidFill>
                <a:srgbClr val="E52E0F"/>
              </a:solidFill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22373-E769-4AFE-B625-2542CADF855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0" y="1643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800"/>
              <a:t>형식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 smtClean="0"/>
              <a:t>칼럼 이름을 명시해서 특정 칼럼만 보기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fontScale="92500" lnSpcReduction="20000"/>
          </a:bodyPr>
          <a:lstStyle/>
          <a:p>
            <a:pPr marL="411163" lvl="1" defTabSz="822325">
              <a:buFont typeface="Wingdings" pitchFamily="2" charset="2"/>
              <a:buNone/>
              <a:defRPr/>
            </a:pPr>
            <a:r>
              <a:rPr lang="en-US" altLang="ko-KR" dirty="0" smtClean="0">
                <a:solidFill>
                  <a:srgbClr val="800000"/>
                </a:solidFill>
              </a:rPr>
              <a:t>&lt;</a:t>
            </a:r>
            <a:r>
              <a:rPr lang="ko-KR" altLang="en-US" dirty="0" smtClean="0">
                <a:solidFill>
                  <a:srgbClr val="800000"/>
                </a:solidFill>
              </a:rPr>
              <a:t>예</a:t>
            </a:r>
            <a:r>
              <a:rPr lang="en-US" altLang="ko-KR" dirty="0" smtClean="0">
                <a:solidFill>
                  <a:srgbClr val="800000"/>
                </a:solidFill>
              </a:rPr>
              <a:t>&gt;</a:t>
            </a:r>
            <a:r>
              <a:rPr lang="en-US" altLang="ko-KR" dirty="0" smtClean="0"/>
              <a:t> DEPT </a:t>
            </a:r>
            <a:r>
              <a:rPr lang="ko-KR" altLang="en-US" dirty="0" smtClean="0"/>
              <a:t>테이블에서 부서번호와 부서명 만 출력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ko-KR" altLang="en-US" dirty="0" smtClean="0"/>
              <a:t>    </a:t>
            </a:r>
            <a:r>
              <a:rPr lang="en-US" altLang="ko-KR" dirty="0" smtClean="0"/>
              <a:t>SQL&gt; </a:t>
            </a:r>
            <a:r>
              <a:rPr lang="en-US" altLang="ko-KR" dirty="0" smtClean="0">
                <a:solidFill>
                  <a:srgbClr val="800000"/>
                </a:solidFill>
              </a:rPr>
              <a:t>SELECT DEPTNO, DNAME 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dirty="0" smtClean="0">
                <a:solidFill>
                  <a:srgbClr val="800000"/>
                </a:solidFill>
              </a:rPr>
              <a:t>               FROM DEPT; </a:t>
            </a:r>
          </a:p>
          <a:p>
            <a:pPr defTabSz="822325">
              <a:buFont typeface="Wingdings" pitchFamily="2" charset="2"/>
              <a:buNone/>
              <a:defRPr/>
            </a:pPr>
            <a:endParaRPr lang="en-US" altLang="ko-KR" sz="800" dirty="0" smtClean="0">
              <a:solidFill>
                <a:srgbClr val="800000"/>
              </a:solidFill>
            </a:endParaRP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dirty="0" smtClean="0">
                <a:solidFill>
                  <a:srgbClr val="800000"/>
                </a:solidFill>
              </a:rPr>
              <a:t>&lt;</a:t>
            </a:r>
            <a:r>
              <a:rPr lang="ko-KR" altLang="en-US" dirty="0" smtClean="0">
                <a:solidFill>
                  <a:srgbClr val="800000"/>
                </a:solidFill>
              </a:rPr>
              <a:t>문제</a:t>
            </a:r>
            <a:r>
              <a:rPr lang="en-US" altLang="ko-KR" dirty="0" smtClean="0">
                <a:solidFill>
                  <a:srgbClr val="800000"/>
                </a:solidFill>
              </a:rPr>
              <a:t>&gt;</a:t>
            </a:r>
            <a:r>
              <a:rPr lang="ko-KR" altLang="en-US" dirty="0" smtClean="0"/>
              <a:t>사원의 이름과 급여와 입사일자만을 출력하는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작성해보자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힌트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사원 정보가 저장된 테이블은 </a:t>
            </a:r>
            <a:r>
              <a:rPr lang="en-US" altLang="ko-KR" dirty="0" smtClean="0"/>
              <a:t>EMP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사원이름 칼럼은 </a:t>
            </a:r>
            <a:r>
              <a:rPr lang="en-US" altLang="ko-KR" dirty="0" smtClean="0"/>
              <a:t>ENAME, </a:t>
            </a:r>
            <a:r>
              <a:rPr lang="ko-KR" altLang="en-US" dirty="0" smtClean="0"/>
              <a:t>급여 칼럼은 </a:t>
            </a:r>
            <a:r>
              <a:rPr lang="en-US" altLang="ko-KR" dirty="0" smtClean="0"/>
              <a:t>SAL,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dirty="0" smtClean="0"/>
              <a:t>    </a:t>
            </a:r>
            <a:r>
              <a:rPr lang="ko-KR" altLang="en-US" dirty="0" smtClean="0"/>
              <a:t>입사일자 칼럼은 </a:t>
            </a:r>
            <a:r>
              <a:rPr lang="en-US" altLang="ko-KR" dirty="0" smtClean="0"/>
              <a:t>HIREDATE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defTabSz="822325">
              <a:buFont typeface="Wingdings" pitchFamily="2" charset="2"/>
              <a:buNone/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Arial"/>
                <a:ea typeface="바탕" pitchFamily="18" charset="-127"/>
              </a:rPr>
              <a:t>     </a:t>
            </a:r>
            <a:r>
              <a:rPr lang="en-US" altLang="ko-KR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2800" dirty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A928-C0D1-4547-9D10-3E6360527C3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/>
              <a:t>칼럼 이름에 별칭 지정하기</a:t>
            </a:r>
            <a:endParaRPr lang="ko-KR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defTabSz="822325"/>
            <a:r>
              <a:rPr lang="ko-KR" altLang="en-US" sz="2800" smtClean="0"/>
              <a:t>칼럼을 기술한 바로 뒤에 </a:t>
            </a:r>
            <a:r>
              <a:rPr lang="en-US" altLang="ko-KR" sz="2800" smtClean="0"/>
              <a:t>AS</a:t>
            </a:r>
            <a:r>
              <a:rPr lang="ko-KR" altLang="en-US" sz="2800" smtClean="0"/>
              <a:t>라는 키워드를 쓴 후 별칭을 기술 </a:t>
            </a:r>
          </a:p>
          <a:p>
            <a:pPr lvl="1" defTabSz="822325" eaLnBrk="1" hangingPunct="1">
              <a:buFont typeface="Wingdings" pitchFamily="2" charset="2"/>
              <a:buNone/>
            </a:pPr>
            <a:endParaRPr lang="en-US" altLang="ko-KR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/>
              <a:t>SQL&gt; </a:t>
            </a:r>
            <a:r>
              <a:rPr lang="en-US" altLang="ko-KR" sz="2800" smtClean="0">
                <a:solidFill>
                  <a:srgbClr val="800000"/>
                </a:solidFill>
              </a:rPr>
              <a:t>SELECT  DEPTNO  AS  DepartmentNo, 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                        DNAME  AS  DepartmentName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          FROM DEPT; </a:t>
            </a:r>
          </a:p>
          <a:p>
            <a:pPr defTabSz="822325" eaLnBrk="1" hangingPunct="1"/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98595-BA3D-4AB9-B605-6975EC9128C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/>
              <a:t>칼럼 이름에 별칭 지정하기</a:t>
            </a:r>
            <a:endParaRPr lang="ko-KR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pPr algn="just" defTabSz="822325"/>
            <a:r>
              <a:rPr lang="ko-KR" altLang="en-US" sz="2800" smtClean="0"/>
              <a:t>별칭에 공백문자나 </a:t>
            </a:r>
            <a:r>
              <a:rPr lang="en-US" altLang="ko-KR" sz="2800" smtClean="0"/>
              <a:t>$,_, # </a:t>
            </a:r>
            <a:r>
              <a:rPr lang="ko-KR" altLang="en-US" sz="2800" smtClean="0"/>
              <a:t>등 특수 문자를 표현하고 싶거나 대소문자를 구별하고 싶으면 “ ”을 사용한다</a:t>
            </a:r>
            <a:r>
              <a:rPr lang="en-US" altLang="ko-KR" sz="2800" smtClean="0"/>
              <a:t>. </a:t>
            </a:r>
          </a:p>
          <a:p>
            <a:pPr lvl="1" defTabSz="822325" eaLnBrk="1" hangingPunct="1">
              <a:buFont typeface="Wingdings" pitchFamily="2" charset="2"/>
              <a:buNone/>
            </a:pPr>
            <a:endParaRPr lang="en-US" altLang="ko-KR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/>
              <a:t>SQL&gt; </a:t>
            </a:r>
            <a:r>
              <a:rPr lang="en-US" altLang="ko-KR" sz="2800" smtClean="0">
                <a:solidFill>
                  <a:srgbClr val="800000"/>
                </a:solidFill>
              </a:rPr>
              <a:t>SELECT DEPTNO AS "Department No" ,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               DNAME "Department Name"         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           FROM DEPT; </a:t>
            </a:r>
          </a:p>
          <a:p>
            <a:pPr defTabSz="822325" eaLnBrk="1" hangingPunct="1"/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A7C65-4CA6-43D8-BCCE-187A8A485A1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 smtClean="0"/>
              <a:t>중복된 데이터를 한번씩 만 출력하게 하는 </a:t>
            </a:r>
            <a:r>
              <a:rPr lang="en-US" altLang="ko-KR" sz="3200" smtClean="0"/>
              <a:t>DISTINCT </a:t>
            </a:r>
            <a:endParaRPr lang="ko-KR" altLang="en-US" sz="32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>
            <a:normAutofit lnSpcReduction="10000"/>
          </a:bodyPr>
          <a:lstStyle/>
          <a:p>
            <a:pPr defTabSz="822325"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E52E0F"/>
                </a:solidFill>
              </a:rPr>
              <a:t>&lt;</a:t>
            </a:r>
            <a:r>
              <a:rPr lang="ko-KR" altLang="en-US" sz="3200" smtClean="0">
                <a:solidFill>
                  <a:srgbClr val="E52E0F"/>
                </a:solidFill>
              </a:rPr>
              <a:t>예</a:t>
            </a:r>
            <a:r>
              <a:rPr lang="en-US" altLang="ko-KR" sz="3200" smtClean="0">
                <a:solidFill>
                  <a:srgbClr val="E52E0F"/>
                </a:solidFill>
              </a:rPr>
              <a:t>&gt; </a:t>
            </a:r>
            <a:r>
              <a:rPr lang="en-US" altLang="ko-KR" sz="2800" smtClean="0"/>
              <a:t>EMP </a:t>
            </a:r>
            <a:r>
              <a:rPr lang="ko-KR" altLang="en-US" sz="2800" smtClean="0"/>
              <a:t>테이블에서 칼럼 </a:t>
            </a:r>
            <a:r>
              <a:rPr lang="en-US" altLang="ko-KR" sz="2800" smtClean="0"/>
              <a:t>JOB</a:t>
            </a:r>
            <a:r>
              <a:rPr lang="ko-KR" altLang="en-US" sz="2800" smtClean="0"/>
              <a:t>를 표시하되     중복된 값은 한번만 표시하라</a:t>
            </a:r>
            <a:r>
              <a:rPr lang="en-US" altLang="ko-KR" sz="2800" smtClean="0"/>
              <a:t>. </a:t>
            </a:r>
            <a:endParaRPr lang="en-US" altLang="ko-KR" smtClean="0"/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/>
              <a:t>SQL&gt; </a:t>
            </a:r>
            <a:r>
              <a:rPr lang="en-US" altLang="ko-KR" sz="2800" smtClean="0">
                <a:solidFill>
                  <a:srgbClr val="800000"/>
                </a:solidFill>
              </a:rPr>
              <a:t>SELECT  DISTINCT  JOB </a:t>
            </a: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</a:rPr>
              <a:t>           FROM  EMP; </a:t>
            </a:r>
          </a:p>
          <a:p>
            <a:pPr defTabSz="822325">
              <a:buFont typeface="Wingdings" pitchFamily="2" charset="2"/>
              <a:buNone/>
            </a:pPr>
            <a:endParaRPr lang="en-US" altLang="ko-KR" sz="2800" smtClean="0">
              <a:solidFill>
                <a:srgbClr val="800000"/>
              </a:solidFill>
            </a:endParaRPr>
          </a:p>
          <a:p>
            <a:pPr defTabSz="822325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800000"/>
                </a:solidFill>
                <a:latin typeface="Arial" charset="0"/>
                <a:ea typeface="바탕" pitchFamily="18" charset="-127"/>
              </a:rPr>
              <a:t>&lt;</a:t>
            </a:r>
            <a:r>
              <a:rPr lang="ko-KR" altLang="en-US" sz="2800" smtClean="0">
                <a:solidFill>
                  <a:srgbClr val="800000"/>
                </a:solidFill>
                <a:latin typeface="굴림" pitchFamily="50" charset="-127"/>
                <a:ea typeface="굴림" pitchFamily="50" charset="-127"/>
              </a:rPr>
              <a:t>문제</a:t>
            </a:r>
            <a:r>
              <a:rPr lang="en-US" altLang="ko-KR" sz="2800" smtClean="0">
                <a:solidFill>
                  <a:srgbClr val="800000"/>
                </a:solidFill>
                <a:latin typeface="Arial" charset="0"/>
                <a:ea typeface="바탕" pitchFamily="18" charset="-127"/>
              </a:rPr>
              <a:t>&gt;</a:t>
            </a:r>
            <a:r>
              <a:rPr lang="ko-KR" altLang="en-US" smtClean="0"/>
              <a:t>사원들이 어떤 부서에 소속되어 있는지 소속 부서번호 출력하되 중복되지 않고 한번 씩 출력하는 쿼리문을 작성하자</a:t>
            </a:r>
            <a:r>
              <a:rPr lang="en-US" altLang="ko-KR" smtClean="0"/>
              <a:t>. </a:t>
            </a:r>
          </a:p>
          <a:p>
            <a:pPr defTabSz="822325">
              <a:buFont typeface="Wingdings" pitchFamily="2" charset="2"/>
              <a:buNone/>
            </a:pPr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EB061-A6DA-48AC-89CF-BA1E7886597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WHERE </a:t>
            </a:r>
            <a:r>
              <a:rPr lang="ko-KR" altLang="en-US" sz="4000" smtClean="0"/>
              <a:t>조건과 비교 연산자 </a:t>
            </a:r>
            <a:endParaRPr lang="ko-KR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>
            <a:normAutofit fontScale="85000" lnSpcReduction="20000"/>
          </a:bodyPr>
          <a:lstStyle/>
          <a:p>
            <a:pPr marL="411163" lvl="1" defTabSz="822325">
              <a:buFont typeface="Wingdings" pitchFamily="2" charset="2"/>
              <a:buNone/>
            </a:pPr>
            <a:r>
              <a:rPr lang="ko-KR" altLang="en-US" smtClean="0">
                <a:solidFill>
                  <a:srgbClr val="800000"/>
                </a:solidFill>
              </a:rPr>
              <a:t>두 쿼리문을 비교하자</a:t>
            </a:r>
            <a:r>
              <a:rPr lang="en-US" altLang="ko-KR" smtClean="0">
                <a:solidFill>
                  <a:srgbClr val="800000"/>
                </a:solidFill>
              </a:rPr>
              <a:t>.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&lt;</a:t>
            </a:r>
            <a:r>
              <a:rPr lang="ko-KR" altLang="en-US" smtClean="0">
                <a:solidFill>
                  <a:srgbClr val="800000"/>
                </a:solidFill>
              </a:rPr>
              <a:t>예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전체  사원을 대상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ko-KR" altLang="en-US" smtClean="0"/>
              <a:t> </a:t>
            </a:r>
            <a:r>
              <a:rPr lang="en-US" altLang="ko-KR" smtClean="0"/>
              <a:t>SQL&gt; </a:t>
            </a:r>
            <a:r>
              <a:rPr lang="en-US" altLang="ko-KR" smtClean="0">
                <a:solidFill>
                  <a:srgbClr val="800000"/>
                </a:solidFill>
              </a:rPr>
              <a:t>SELECT EMPNO, ENAME, SAL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 FROM EMP;</a:t>
            </a:r>
            <a:r>
              <a:rPr lang="en-US" altLang="ko-KR" smtClean="0"/>
              <a:t> </a:t>
            </a:r>
          </a:p>
          <a:p>
            <a:pPr marL="411163" lvl="1" defTabSz="822325">
              <a:buFont typeface="Wingdings" pitchFamily="2" charset="2"/>
              <a:buNone/>
            </a:pPr>
            <a:endParaRPr lang="en-US" altLang="ko-KR" smtClean="0">
              <a:solidFill>
                <a:srgbClr val="800000"/>
              </a:solidFill>
            </a:endParaRP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&lt;</a:t>
            </a:r>
            <a:r>
              <a:rPr lang="ko-KR" altLang="en-US" smtClean="0">
                <a:solidFill>
                  <a:srgbClr val="800000"/>
                </a:solidFill>
              </a:rPr>
              <a:t>예</a:t>
            </a:r>
            <a:r>
              <a:rPr lang="en-US" altLang="ko-KR" smtClean="0">
                <a:solidFill>
                  <a:srgbClr val="800000"/>
                </a:solidFill>
              </a:rPr>
              <a:t>&gt;</a:t>
            </a:r>
            <a:r>
              <a:rPr lang="ko-KR" altLang="en-US" smtClean="0"/>
              <a:t>급여를 </a:t>
            </a:r>
            <a:r>
              <a:rPr lang="en-US" altLang="ko-KR" smtClean="0"/>
              <a:t>3000 </a:t>
            </a:r>
            <a:r>
              <a:rPr lang="ko-KR" altLang="en-US" smtClean="0"/>
              <a:t>이상 받는 사원을 대상</a:t>
            </a:r>
            <a:endParaRPr lang="en-US" altLang="ko-KR" smtClean="0"/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/>
              <a:t>SQL&gt; </a:t>
            </a:r>
            <a:r>
              <a:rPr lang="en-US" altLang="ko-KR" smtClean="0">
                <a:solidFill>
                  <a:srgbClr val="800000"/>
                </a:solidFill>
              </a:rPr>
              <a:t>SELECT EMPNO, ENAME, SAL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800000"/>
                </a:solidFill>
              </a:rPr>
              <a:t>           FROM EMP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/>
              <a:t>           </a:t>
            </a:r>
            <a:r>
              <a:rPr lang="en-US" altLang="ko-KR" smtClean="0">
                <a:solidFill>
                  <a:srgbClr val="333399"/>
                </a:solidFill>
              </a:rPr>
              <a:t>WHERE SAL&gt;=3000;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 defTabSz="822325">
              <a:buFont typeface="Wingdings" pitchFamily="2" charset="2"/>
              <a:buNone/>
            </a:pPr>
            <a:endParaRPr lang="en-US" altLang="ko-KR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 defTabSz="822325">
              <a:buFont typeface="Wingdings" pitchFamily="2" charset="2"/>
              <a:buNone/>
            </a:pPr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C53C5-5293-4907-AA3C-E454824FC5F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WHERE </a:t>
            </a:r>
            <a:r>
              <a:rPr lang="ko-KR" altLang="en-US" sz="4000" smtClean="0"/>
              <a:t>조건과 비교 연산자 </a:t>
            </a:r>
            <a:endParaRPr lang="ko-KR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6188" y="1714500"/>
            <a:ext cx="5214937" cy="4214813"/>
          </a:xfrm>
        </p:spPr>
        <p:txBody>
          <a:bodyPr>
            <a:normAutofit lnSpcReduction="10000"/>
          </a:bodyPr>
          <a:lstStyle/>
          <a:p>
            <a:pPr marL="411163" lvl="1" defTabSz="822325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800000"/>
                </a:solidFill>
              </a:rPr>
              <a:t>&lt;</a:t>
            </a:r>
            <a:r>
              <a:rPr lang="ko-KR" altLang="en-US" sz="2000" smtClean="0">
                <a:solidFill>
                  <a:srgbClr val="800000"/>
                </a:solidFill>
              </a:rPr>
              <a:t>예</a:t>
            </a:r>
            <a:r>
              <a:rPr lang="en-US" altLang="ko-KR" sz="2000" smtClean="0">
                <a:solidFill>
                  <a:srgbClr val="800000"/>
                </a:solidFill>
              </a:rPr>
              <a:t>&gt;</a:t>
            </a:r>
            <a:r>
              <a:rPr lang="ko-KR" altLang="en-US" sz="2000" smtClean="0"/>
              <a:t>급여를 </a:t>
            </a:r>
            <a:r>
              <a:rPr lang="en-US" altLang="ko-KR" sz="2000" smtClean="0"/>
              <a:t>3000 </a:t>
            </a:r>
            <a:r>
              <a:rPr lang="ko-KR" altLang="en-US" sz="2000" smtClean="0"/>
              <a:t>이상 받는 사원을 대상</a:t>
            </a:r>
            <a:endParaRPr lang="en-US" altLang="ko-KR" sz="2000" smtClean="0"/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2000" smtClean="0"/>
              <a:t>SQL&gt; </a:t>
            </a:r>
            <a:r>
              <a:rPr lang="en-US" altLang="ko-KR" sz="2000" smtClean="0">
                <a:solidFill>
                  <a:srgbClr val="800000"/>
                </a:solidFill>
              </a:rPr>
              <a:t>SELECT EMPNO, ENAME, SAL 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800000"/>
                </a:solidFill>
              </a:rPr>
              <a:t>           FROM EMP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2000" smtClean="0"/>
              <a:t>           </a:t>
            </a:r>
            <a:r>
              <a:rPr lang="en-US" altLang="ko-KR" sz="2000" smtClean="0">
                <a:solidFill>
                  <a:srgbClr val="333399"/>
                </a:solidFill>
              </a:rPr>
              <a:t>WHERE SAL&gt;=3000;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 defTabSz="822325"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800000"/>
                </a:solidFill>
              </a:rPr>
              <a:t>&lt;</a:t>
            </a:r>
            <a:r>
              <a:rPr lang="ko-KR" altLang="en-US" sz="2000" smtClean="0">
                <a:solidFill>
                  <a:srgbClr val="800000"/>
                </a:solidFill>
              </a:rPr>
              <a:t>문제</a:t>
            </a:r>
            <a:r>
              <a:rPr lang="en-US" altLang="ko-KR" sz="2000" smtClean="0">
                <a:solidFill>
                  <a:srgbClr val="800000"/>
                </a:solidFill>
              </a:rPr>
              <a:t>&gt;</a:t>
            </a:r>
            <a:r>
              <a:rPr lang="en-US" altLang="ko-KR" sz="2000" smtClean="0"/>
              <a:t> </a:t>
            </a:r>
            <a:r>
              <a:rPr lang="ko-KR" altLang="en-US" sz="2000" smtClean="0"/>
              <a:t>테이블 </a:t>
            </a:r>
            <a:r>
              <a:rPr lang="en-US" altLang="ko-KR" sz="2000" smtClean="0"/>
              <a:t>EMP </a:t>
            </a:r>
            <a:r>
              <a:rPr lang="ko-KR" altLang="en-US" sz="2000" smtClean="0"/>
              <a:t>중에서 부서번호가 </a:t>
            </a:r>
            <a:r>
              <a:rPr lang="en-US" altLang="ko-KR" sz="2000" smtClean="0"/>
              <a:t>10</a:t>
            </a:r>
            <a:r>
              <a:rPr lang="ko-KR" altLang="en-US" sz="2000" smtClean="0"/>
              <a:t>번인 사원에 관한 모든 정보만 출력하라</a:t>
            </a:r>
            <a:r>
              <a:rPr lang="en-US" altLang="ko-KR" sz="2000" smtClean="0"/>
              <a:t>.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</a:t>
            </a:r>
          </a:p>
          <a:p>
            <a:pPr marL="411163" lvl="1" defTabSz="822325"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800000"/>
                </a:solidFill>
              </a:rPr>
              <a:t>&lt;</a:t>
            </a:r>
            <a:r>
              <a:rPr lang="ko-KR" altLang="en-US" sz="2000" smtClean="0">
                <a:solidFill>
                  <a:srgbClr val="800000"/>
                </a:solidFill>
              </a:rPr>
              <a:t>문제</a:t>
            </a:r>
            <a:r>
              <a:rPr lang="en-US" altLang="ko-KR" sz="2000" smtClean="0">
                <a:solidFill>
                  <a:srgbClr val="800000"/>
                </a:solidFill>
              </a:rPr>
              <a:t>&gt;</a:t>
            </a:r>
            <a:r>
              <a:rPr lang="en-US" altLang="ko-KR" sz="2000" smtClean="0"/>
              <a:t> </a:t>
            </a:r>
            <a:r>
              <a:rPr lang="ko-KR" altLang="en-US" sz="2000" smtClean="0"/>
              <a:t>테이블 </a:t>
            </a:r>
            <a:r>
              <a:rPr lang="en-US" altLang="ko-KR" sz="2000" smtClean="0"/>
              <a:t>EMP </a:t>
            </a:r>
            <a:r>
              <a:rPr lang="ko-KR" altLang="en-US" sz="2000" smtClean="0"/>
              <a:t>중에서 급여가 </a:t>
            </a:r>
            <a:r>
              <a:rPr lang="en-US" altLang="ko-KR" sz="2000" smtClean="0"/>
              <a:t>2000 </a:t>
            </a:r>
            <a:r>
              <a:rPr lang="ko-KR" altLang="en-US" sz="2000" smtClean="0"/>
              <a:t>미만이 되는 사원의 정보 중에서 사번과 이름</a:t>
            </a:r>
            <a:r>
              <a:rPr lang="en-US" altLang="ko-KR" sz="2000" smtClean="0"/>
              <a:t>, </a:t>
            </a:r>
            <a:r>
              <a:rPr lang="ko-KR" altLang="en-US" sz="2000" smtClean="0"/>
              <a:t>급여를 출력하라</a:t>
            </a:r>
            <a:r>
              <a:rPr lang="en-US" altLang="ko-KR" sz="2000" smtClean="0"/>
              <a:t>.</a:t>
            </a:r>
          </a:p>
          <a:p>
            <a:pPr marL="411163" lvl="1" defTabSz="822325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D3D64-9B69-430A-B043-B3788C64E3E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Group 101"/>
          <p:cNvGraphicFramePr>
            <a:graphicFrameLocks noGrp="1"/>
          </p:cNvGraphicFramePr>
          <p:nvPr/>
        </p:nvGraphicFramePr>
        <p:xfrm>
          <a:off x="1214438" y="2000250"/>
          <a:ext cx="2428875" cy="2652713"/>
        </p:xfrm>
        <a:graphic>
          <a:graphicData uri="http://schemas.openxmlformats.org/drawingml/2006/table">
            <a:tbl>
              <a:tblPr/>
              <a:tblGrid>
                <a:gridCol w="722312"/>
                <a:gridCol w="1706563"/>
              </a:tblGrid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연산자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의 미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50195"/>
                      </a:srgb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=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같다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&gt;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보다 크다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&lt;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보다 작다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&gt;=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보다 크거나 같다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&lt;=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보다 작거나 같다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&lt;&gt;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!=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^=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다르다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  <a:cs typeface="한컴바탕" pitchFamily="18" charset="2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돋움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Microsoft Office PowerPoint</Application>
  <PresentationFormat>화면 슬라이드 쇼(4:3)</PresentationFormat>
  <Paragraphs>294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3장 SELECT 문으로 특정 데이터를 추출하기 </vt:lpstr>
      <vt:lpstr>목차</vt:lpstr>
      <vt:lpstr>데이터를 조회하기 위한 SELECT </vt:lpstr>
      <vt:lpstr>칼럼 이름을 명시해서 특정 칼럼만 보기</vt:lpstr>
      <vt:lpstr>칼럼 이름에 별칭 지정하기</vt:lpstr>
      <vt:lpstr>칼럼 이름에 별칭 지정하기</vt:lpstr>
      <vt:lpstr>중복된 데이터를 한번씩 만 출력하게 하는 DISTINCT </vt:lpstr>
      <vt:lpstr>WHERE 조건과 비교 연산자 </vt:lpstr>
      <vt:lpstr>WHERE 조건과 비교 연산자 </vt:lpstr>
      <vt:lpstr>문자 데이터 조회</vt:lpstr>
      <vt:lpstr>날짜 데이터 조회 </vt:lpstr>
      <vt:lpstr>AND 연산자 </vt:lpstr>
      <vt:lpstr>OR 연산자   </vt:lpstr>
      <vt:lpstr>NOT 연산자 </vt:lpstr>
      <vt:lpstr>BETWEEN AND 연산자 </vt:lpstr>
      <vt:lpstr>IN 연산자 </vt:lpstr>
      <vt:lpstr>LIKE 연산자 </vt:lpstr>
      <vt:lpstr>와일드카드(%) 사용하기 </vt:lpstr>
      <vt:lpstr>와일드카드(%) 사용하기 </vt:lpstr>
      <vt:lpstr>와일드카드(_) 사용하기 </vt:lpstr>
      <vt:lpstr>와일드카드 사용하기</vt:lpstr>
      <vt:lpstr>NULL을 위한 연산자  </vt:lpstr>
      <vt:lpstr>IS NULL과 IS NOT NULL  </vt:lpstr>
      <vt:lpstr>IS NULL과 IS NOT NULL  </vt:lpstr>
      <vt:lpstr>정렬을 위한 ORDER BY 절 </vt:lpstr>
      <vt:lpstr>내림차순 정렬을 위한 DESC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SELECT 문으로 특정 데이터를 추출하기 </dc:title>
  <dc:creator>USER</dc:creator>
  <cp:lastModifiedBy>lys</cp:lastModifiedBy>
  <cp:revision>4</cp:revision>
  <dcterms:created xsi:type="dcterms:W3CDTF">2012-04-30T09:46:42Z</dcterms:created>
  <dcterms:modified xsi:type="dcterms:W3CDTF">2012-09-03T13:33:32Z</dcterms:modified>
</cp:coreProperties>
</file>