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21" autoAdjust="0"/>
    <p:restoredTop sz="94660"/>
  </p:normalViewPr>
  <p:slideViewPr>
    <p:cSldViewPr>
      <p:cViewPr varScale="1">
        <p:scale>
          <a:sx n="68" d="100"/>
          <a:sy n="68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46E1-5A44-4524-85E2-7EADC348FAA2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E58C-1DFF-4792-A834-8B7B64CD01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z="4400" smtClean="0"/>
              <a:t>SQL*Plus </a:t>
            </a:r>
            <a:r>
              <a:rPr lang="ko-KR" altLang="en-US" sz="4400" smtClean="0"/>
              <a:t>명령어</a:t>
            </a:r>
          </a:p>
        </p:txBody>
      </p:sp>
      <p:sp>
        <p:nvSpPr>
          <p:cNvPr id="100355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228600" y="1905000"/>
            <a:ext cx="8610600" cy="4648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endParaRPr lang="en-US" altLang="ko-KR" sz="2800" b="1" smtClean="0">
              <a:solidFill>
                <a:schemeClr val="tx1"/>
              </a:solidFill>
              <a:latin typeface="Arial" charset="0"/>
            </a:endParaRPr>
          </a:p>
          <a:p>
            <a:pPr algn="l" eaLnBrk="1" hangingPunct="1"/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SQL*Plus </a:t>
            </a:r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명령어</a:t>
            </a:r>
          </a:p>
          <a:p>
            <a:pPr algn="l" eaLnBrk="1" hangingPunct="1"/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SQL*Plus </a:t>
            </a:r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편집 명령과 파일 조작 명령</a:t>
            </a:r>
          </a:p>
          <a:p>
            <a:pPr algn="l" eaLnBrk="1" hangingPunct="1"/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버퍼에 있는 내용을 나타내기 위한 명령어</a:t>
            </a:r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(LIST, L)</a:t>
            </a:r>
          </a:p>
          <a:p>
            <a:pPr algn="l" eaLnBrk="1" hangingPunct="1"/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최근에 수행한 쿼리문을 저장하기 위한 명령어</a:t>
            </a:r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(SAVE)</a:t>
            </a:r>
          </a:p>
          <a:p>
            <a:pPr algn="l" eaLnBrk="1" hangingPunct="1"/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쿼리문들을 갈무리하기 위한 명령어</a:t>
            </a:r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(SPOOL)</a:t>
            </a:r>
          </a:p>
          <a:p>
            <a:pPr algn="l" eaLnBrk="1" hangingPunct="1"/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시스템의 변수 설정하기 위한  명령어</a:t>
            </a:r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(SET)</a:t>
            </a:r>
          </a:p>
          <a:p>
            <a:pPr algn="l" eaLnBrk="1" hangingPunct="1"/>
            <a:r>
              <a:rPr lang="ko-KR" altLang="en-US" sz="2800" b="1" smtClean="0">
                <a:solidFill>
                  <a:schemeClr val="tx1"/>
                </a:solidFill>
                <a:latin typeface="Arial" charset="0"/>
              </a:rPr>
              <a:t>칼럼 제목을 설정하기 위한 </a:t>
            </a:r>
            <a:r>
              <a:rPr lang="en-US" altLang="ko-KR" sz="2800" b="1" smtClean="0">
                <a:solidFill>
                  <a:schemeClr val="tx1"/>
                </a:solidFill>
                <a:latin typeface="Arial" charset="0"/>
              </a:rPr>
              <a:t>COLUMN HEADING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형식을 지정하기 위한 명령어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81000" y="2895600"/>
            <a:ext cx="8458200" cy="21002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COLUMN empno </a:t>
            </a:r>
          </a:p>
          <a:p>
            <a:pPr algn="just" defTabSz="822325"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COLUMN empno CLEAR </a:t>
            </a:r>
          </a:p>
          <a:p>
            <a:pPr algn="just" defTabSz="822325"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8153400" cy="522288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2325"/>
            <a:r>
              <a:rPr lang="ko-KR" altLang="en-US" sz="2800">
                <a:solidFill>
                  <a:srgbClr val="E52E0F"/>
                </a:solidFill>
              </a:rPr>
              <a:t>칼럼 제목을 설정하기 위한 </a:t>
            </a:r>
            <a:r>
              <a:rPr lang="en-US" altLang="ko-KR" sz="2800">
                <a:solidFill>
                  <a:srgbClr val="E52E0F"/>
                </a:solidFill>
              </a:rPr>
              <a:t>COLUMN HEADING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62950" cy="490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smtClean="0"/>
              <a:t>칼럼 제목의 출력형식을 변경하기 위한 </a:t>
            </a:r>
            <a:r>
              <a:rPr lang="en-US" altLang="ko-KR" sz="3600" smtClean="0"/>
              <a:t>COLUMN FORMAT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4582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COLUMN dname FORMAT A20 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84582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COLUMN sal FORMAT 0,000,000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  <p:bldP spid="1167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SQL*Plus </a:t>
            </a:r>
            <a:r>
              <a:rPr lang="ko-KR" altLang="en-US" sz="3600" smtClean="0"/>
              <a:t>명령어</a:t>
            </a:r>
          </a:p>
        </p:txBody>
      </p:sp>
      <p:pic>
        <p:nvPicPr>
          <p:cNvPr id="3076" name="Picture 46" descr="D:\오라클\강의자료\1-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34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SQL*Plus </a:t>
            </a:r>
            <a:r>
              <a:rPr lang="ko-KR" altLang="en-US" sz="3600" smtClean="0"/>
              <a:t>편집 명령과 파일 조작 명령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80010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LIST 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153400" cy="522288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2325"/>
            <a:r>
              <a:rPr lang="ko-KR" altLang="en-US" sz="2800">
                <a:solidFill>
                  <a:srgbClr val="E52E0F"/>
                </a:solidFill>
              </a:rPr>
              <a:t>버퍼에 있는 내용을 나타내기 위한 명령어</a:t>
            </a:r>
            <a:r>
              <a:rPr lang="en-US" altLang="ko-KR" sz="2800">
                <a:solidFill>
                  <a:srgbClr val="E52E0F"/>
                </a:solidFill>
              </a:rPr>
              <a:t>(LIST, L)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762000" y="4114800"/>
            <a:ext cx="80010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L 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57200" y="3505200"/>
            <a:ext cx="8153400" cy="522288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2325"/>
            <a:r>
              <a:rPr lang="en-US" altLang="ko-KR" sz="2800">
                <a:solidFill>
                  <a:srgbClr val="E52E0F"/>
                </a:solidFill>
              </a:rPr>
              <a:t>LIST</a:t>
            </a:r>
            <a:r>
              <a:rPr lang="ko-KR" altLang="en-US" sz="2800">
                <a:solidFill>
                  <a:srgbClr val="E52E0F"/>
                </a:solidFill>
              </a:rPr>
              <a:t>의 축약된 표현 </a:t>
            </a:r>
            <a:r>
              <a:rPr lang="en-US" altLang="ko-KR" sz="2800">
                <a:solidFill>
                  <a:srgbClr val="E52E0F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40" grpId="0" animBg="1" autoUpdateAnimBg="0"/>
      <p:bldP spid="142341" grpId="0" autoUpdateAnimBg="0"/>
      <p:bldP spid="1423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362950" cy="490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smtClean="0"/>
              <a:t>버퍼에 저장된 쿼리문을 실행시키기 위한 명령어</a:t>
            </a:r>
            <a:r>
              <a:rPr lang="en-US" altLang="ko-KR" sz="3600" smtClean="0"/>
              <a:t>(/, RUN)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533400" y="2057400"/>
            <a:ext cx="76200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/ 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609600" y="5105400"/>
            <a:ext cx="76200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R </a:t>
            </a:r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381000" y="3581400"/>
            <a:ext cx="8153400" cy="949325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2325"/>
            <a:r>
              <a:rPr lang="en-US" altLang="ko-KR" sz="2800">
                <a:solidFill>
                  <a:srgbClr val="E52E0F"/>
                </a:solidFill>
              </a:rPr>
              <a:t> R</a:t>
            </a:r>
            <a:r>
              <a:rPr lang="ko-KR" altLang="en-US" sz="2800">
                <a:solidFill>
                  <a:srgbClr val="E52E0F"/>
                </a:solidFill>
              </a:rPr>
              <a:t>은 명령어를 수행하기 전에 명령 버퍼에 저장된 내용을 다시 한 번 출력한다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6" grpId="0" autoUpdateAnimBg="0"/>
      <p:bldP spid="97298" grpId="0" autoUpdateAnimBg="0"/>
      <p:bldP spid="9729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15350" cy="1173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smtClean="0"/>
              <a:t>명령 버퍼에 저장된 쿼리문을 편집하기 위한 </a:t>
            </a:r>
            <a:r>
              <a:rPr lang="en-US" altLang="ko-KR" sz="3600" smtClean="0"/>
              <a:t>ED </a:t>
            </a:r>
            <a:r>
              <a:rPr lang="ko-KR" altLang="en-US" sz="3600" smtClean="0"/>
              <a:t>명령어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3058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8286750" cy="1219200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최근에 수행한 쿼리문을 저장하기 위한 </a:t>
            </a:r>
            <a:r>
              <a:rPr lang="en-US" altLang="ko-KR" sz="3600" smtClean="0"/>
              <a:t>SAVE </a:t>
            </a:r>
            <a:r>
              <a:rPr lang="ko-KR" altLang="en-US" sz="3600" smtClean="0"/>
              <a:t>명령어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533400" y="1752600"/>
            <a:ext cx="8305800" cy="1662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SAVE a001</a:t>
            </a: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@a001 </a:t>
            </a: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457200" y="3703638"/>
            <a:ext cx="836295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3600" b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GET</a:t>
            </a:r>
            <a:r>
              <a:rPr lang="ko-KR" altLang="en-US" sz="3600" b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을 사용하여 쿼리문을 가져오기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09600" y="5257800"/>
            <a:ext cx="76200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GET a001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8" grpId="0" autoUpdateAnimBg="0"/>
      <p:bldP spid="114699" grpId="0" autoUpdateAnimBg="0"/>
      <p:bldP spid="1147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839200" cy="792162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쿼리문들을 갈무리하기 위한 </a:t>
            </a:r>
            <a:r>
              <a:rPr lang="en-US" altLang="ko-KR" sz="3200" smtClean="0"/>
              <a:t>SPOOL </a:t>
            </a:r>
            <a:r>
              <a:rPr lang="ko-KR" altLang="en-US" sz="3200" smtClean="0"/>
              <a:t>명령어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077200" cy="20637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SPOOL b001 </a:t>
            </a: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SPOOL OFF </a:t>
            </a: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4582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200" smtClean="0"/>
              <a:t>시스템의 변수 설정하기 위한 </a:t>
            </a:r>
            <a:r>
              <a:rPr lang="en-US" altLang="ko-KR" sz="3200" smtClean="0"/>
              <a:t>SET </a:t>
            </a:r>
            <a:r>
              <a:rPr lang="ko-KR" altLang="en-US" sz="3200" smtClean="0"/>
              <a:t>명령어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57200" y="2362200"/>
            <a:ext cx="8229600" cy="1662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SET</a:t>
            </a:r>
            <a:r>
              <a:rPr lang="en-US" altLang="ko-KR">
                <a:solidFill>
                  <a:srgbClr val="000000"/>
                </a:solidFill>
                <a:ea typeface="바탕" pitchFamily="18" charset="-127"/>
              </a:rPr>
              <a:t> </a:t>
            </a: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HEADING</a:t>
            </a:r>
            <a:r>
              <a:rPr lang="en-US" altLang="ko-KR">
                <a:solidFill>
                  <a:srgbClr val="000000"/>
                </a:solidFill>
                <a:ea typeface="바탕" pitchFamily="18" charset="-127"/>
              </a:rPr>
              <a:t> </a:t>
            </a: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OFF </a:t>
            </a: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SET</a:t>
            </a:r>
            <a:r>
              <a:rPr lang="en-US" altLang="ko-KR">
                <a:solidFill>
                  <a:srgbClr val="000000"/>
                </a:solidFill>
                <a:ea typeface="바탕" pitchFamily="18" charset="-127"/>
              </a:rPr>
              <a:t> </a:t>
            </a: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HEADING</a:t>
            </a:r>
            <a:r>
              <a:rPr lang="en-US" altLang="ko-KR">
                <a:solidFill>
                  <a:srgbClr val="000000"/>
                </a:solidFill>
                <a:ea typeface="바탕" pitchFamily="18" charset="-127"/>
              </a:rPr>
              <a:t> </a:t>
            </a: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ON </a:t>
            </a:r>
          </a:p>
          <a:p>
            <a:pPr algn="just" defTabSz="822325">
              <a:spcBef>
                <a:spcPct val="10000"/>
              </a:spcBef>
              <a:buFont typeface="Wingdings" pitchFamily="2" charset="2"/>
              <a:buNone/>
            </a:pPr>
            <a:endParaRPr lang="en-US" altLang="ko-KR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8153400" cy="522288"/>
          </a:xfrm>
          <a:prstGeom prst="rect">
            <a:avLst/>
          </a:prstGeom>
          <a:noFill/>
          <a:ln w="3175">
            <a:solidFill>
              <a:srgbClr val="04080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2325"/>
            <a:r>
              <a:rPr lang="ko-KR" altLang="en-US" sz="2800">
                <a:solidFill>
                  <a:srgbClr val="E52E0F"/>
                </a:solidFill>
              </a:rPr>
              <a:t>칼럼 제목의 출력 여부를 결정하는 </a:t>
            </a:r>
            <a:r>
              <a:rPr lang="en-US" altLang="ko-KR" sz="2800">
                <a:solidFill>
                  <a:srgbClr val="E52E0F"/>
                </a:solidFill>
              </a:rPr>
              <a:t>HEADING </a:t>
            </a:r>
            <a:r>
              <a:rPr lang="ko-KR" altLang="en-US" sz="2800">
                <a:solidFill>
                  <a:srgbClr val="E52E0F"/>
                </a:solidFill>
              </a:rPr>
              <a:t>변수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4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3915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smtClean="0"/>
              <a:t>한 화면에 출력되는 라인의 수를 결정하는 </a:t>
            </a:r>
            <a:r>
              <a:rPr lang="en-US" altLang="ko-KR" sz="3600" smtClean="0"/>
              <a:t>LINESIZE </a:t>
            </a:r>
            <a:r>
              <a:rPr lang="ko-KR" altLang="en-US" sz="3600" smtClean="0"/>
              <a:t>변수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84582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SET LINESIZE 80 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381000" y="3276600"/>
            <a:ext cx="843915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spcBef>
                <a:spcPct val="0"/>
              </a:spcBef>
            </a:pPr>
            <a:r>
              <a:rPr lang="ko-KR" altLang="en-US" sz="3600" b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한 페이지에 출력되는 페이지의 크기를 결정하는 </a:t>
            </a:r>
            <a:r>
              <a:rPr lang="en-US" altLang="ko-KR" sz="3600" b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PAGESIZE </a:t>
            </a:r>
            <a:r>
              <a:rPr lang="ko-KR" altLang="en-US" sz="3600" b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57200" y="4800600"/>
            <a:ext cx="84582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822325"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SQL&gt; SET PAGESIZE 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0" grpId="0" autoUpdateAnimBg="0"/>
      <p:bldP spid="121862" grpId="0" autoUpdateAnimBg="0"/>
      <p:bldP spid="121863" grpId="0" autoUpdateAnimBg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SQL*Plus 명령어</vt:lpstr>
      <vt:lpstr>SQL*Plus 명령어</vt:lpstr>
      <vt:lpstr>SQL*Plus 편집 명령과 파일 조작 명령</vt:lpstr>
      <vt:lpstr>버퍼에 저장된 쿼리문을 실행시키기 위한 명령어(/, RUN)</vt:lpstr>
      <vt:lpstr>명령 버퍼에 저장된 쿼리문을 편집하기 위한 ED 명령어</vt:lpstr>
      <vt:lpstr>최근에 수행한 쿼리문을 저장하기 위한 SAVE 명령어</vt:lpstr>
      <vt:lpstr>쿼리문들을 갈무리하기 위한 SPOOL 명령어</vt:lpstr>
      <vt:lpstr>시스템의 변수 설정하기 위한 SET 명령어</vt:lpstr>
      <vt:lpstr>한 화면에 출력되는 라인의 수를 결정하는 LINESIZE 변수</vt:lpstr>
      <vt:lpstr>형식을 지정하기 위한 명령어</vt:lpstr>
      <vt:lpstr>칼럼 제목의 출력형식을 변경하기 위한 COLUMN FORMAT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SQL*Plus 명령어</dc:title>
  <dc:creator>USER</dc:creator>
  <cp:lastModifiedBy>USER</cp:lastModifiedBy>
  <cp:revision>1</cp:revision>
  <dcterms:created xsi:type="dcterms:W3CDTF">2012-04-30T09:47:57Z</dcterms:created>
  <dcterms:modified xsi:type="dcterms:W3CDTF">2012-04-30T09:48:21Z</dcterms:modified>
</cp:coreProperties>
</file>