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14" autoAdjust="0"/>
    <p:restoredTop sz="94660"/>
  </p:normalViewPr>
  <p:slideViewPr>
    <p:cSldViewPr>
      <p:cViewPr varScale="1">
        <p:scale>
          <a:sx n="110" d="100"/>
          <a:sy n="11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5406-FA09-49A3-97E1-4079827D4125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5406-FA09-49A3-97E1-4079827D4125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5406-FA09-49A3-97E1-4079827D4125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5406-FA09-49A3-97E1-4079827D4125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5406-FA09-49A3-97E1-4079827D4125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5406-FA09-49A3-97E1-4079827D4125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5406-FA09-49A3-97E1-4079827D4125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5406-FA09-49A3-97E1-4079827D4125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5406-FA09-49A3-97E1-4079827D4125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5406-FA09-49A3-97E1-4079827D4125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5406-FA09-49A3-97E1-4079827D4125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95406-FA09-49A3-97E1-4079827D4125}" type="datetimeFigureOut">
              <a:rPr lang="ko-KR" altLang="en-US" smtClean="0"/>
              <a:pPr/>
              <a:t>2012-12-18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285728"/>
            <a:ext cx="7772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5400" b="1" dirty="0" smtClean="0"/>
              <a:t>5</a:t>
            </a:r>
            <a:r>
              <a:rPr lang="ko-KR" altLang="en-US" sz="5400" b="1" dirty="0" smtClean="0"/>
              <a:t>장 </a:t>
            </a:r>
            <a:r>
              <a:rPr lang="en-US" altLang="ko-KR" sz="5400" b="1" dirty="0" smtClean="0"/>
              <a:t>SQL </a:t>
            </a:r>
            <a:r>
              <a:rPr lang="ko-KR" altLang="en-US" sz="5400" b="1" dirty="0" smtClean="0"/>
              <a:t>함수</a:t>
            </a:r>
            <a:r>
              <a:rPr lang="ko-KR" altLang="en-US" sz="3200" b="1" dirty="0" smtClean="0"/>
              <a:t> </a:t>
            </a:r>
            <a:endParaRPr lang="ko-KR" altLang="en-US" sz="3600" b="1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3063" y="2786063"/>
            <a:ext cx="7118350" cy="321468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문자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함수를 학습한다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>
                <a:solidFill>
                  <a:schemeClr val="tx1"/>
                </a:solidFill>
              </a:rPr>
              <a:t> 숫자 함수를 학습한다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>
                <a:solidFill>
                  <a:schemeClr val="tx1"/>
                </a:solidFill>
              </a:rPr>
              <a:t> 날짜 함수를 학습한다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자료형을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변환시키고자 할 때 사용하는 함수를 학습한다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b="1" dirty="0" smtClean="0">
                <a:solidFill>
                  <a:schemeClr val="tx1"/>
                </a:solidFill>
              </a:rPr>
              <a:t> NULL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을 다른 값으로 변환하는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NVL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함수를 학습한다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b="1" dirty="0" smtClean="0">
                <a:solidFill>
                  <a:schemeClr val="tx1"/>
                </a:solidFill>
              </a:rPr>
              <a:t> DECODE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와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CASE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에 대해서 학습한다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endParaRPr lang="en-US" altLang="ko-KR" sz="2000" b="1" dirty="0" smtClean="0">
              <a:solidFill>
                <a:schemeClr val="tx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4281B-622C-40D6-94CE-A95EB5C5D5F9}" type="slidenum">
              <a:rPr/>
              <a:pPr>
                <a:defRPr/>
              </a:p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문자 함수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09F30-6002-4942-9560-4D12DF36FC5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428750" y="1785938"/>
          <a:ext cx="7286675" cy="4200312"/>
        </p:xfrm>
        <a:graphic>
          <a:graphicData uri="http://schemas.openxmlformats.org/drawingml/2006/table">
            <a:tbl>
              <a:tblPr/>
              <a:tblGrid>
                <a:gridCol w="1643074"/>
                <a:gridCol w="5528033"/>
                <a:gridCol w="115568"/>
              </a:tblGrid>
              <a:tr h="2437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/>
                        <a:t>구 </a:t>
                      </a:r>
                      <a:r>
                        <a:rPr lang="ko-KR" altLang="en-US" sz="1600" b="1" dirty="0" smtClean="0"/>
                        <a:t>  분</a:t>
                      </a:r>
                      <a:endParaRPr lang="ko-KR" altLang="en-US" sz="1600" b="1" dirty="0"/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/>
                        <a:t>설         </a:t>
                      </a:r>
                      <a:r>
                        <a:rPr lang="ko-KR" altLang="en-US" sz="1600" b="1" dirty="0"/>
                        <a:t>명</a:t>
                      </a:r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2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INSTR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/>
                        <a:t>특정 문자의 위치 값을 반환한다</a:t>
                      </a:r>
                      <a:r>
                        <a:rPr lang="en-US" altLang="ko-KR" sz="1600" dirty="0"/>
                        <a:t>.(</a:t>
                      </a:r>
                      <a:r>
                        <a:rPr lang="ko-KR" altLang="en-US" sz="1600" dirty="0"/>
                        <a:t>한글 </a:t>
                      </a:r>
                      <a:r>
                        <a:rPr lang="en-US" altLang="ko-KR" sz="1600" dirty="0"/>
                        <a:t>1Byte)</a:t>
                      </a:r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INSTRB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/>
                        <a:t>특정 문자의 위치 값을 반환한다</a:t>
                      </a:r>
                      <a:r>
                        <a:rPr lang="en-US" altLang="ko-KR" sz="1600" dirty="0"/>
                        <a:t>.(</a:t>
                      </a:r>
                      <a:r>
                        <a:rPr lang="ko-KR" altLang="en-US" sz="1600" dirty="0"/>
                        <a:t>한글 </a:t>
                      </a:r>
                      <a:r>
                        <a:rPr lang="en-US" altLang="ko-KR" sz="1600" dirty="0"/>
                        <a:t>2Byte) </a:t>
                      </a:r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43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LPAD, RPAD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/>
                        <a:t>입력 받은 문자열과 기호를 정렬하여 특정 길이의 문자열로 반환한다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64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TRIM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/>
                        <a:t>잘라내고 남은 문자를 표시한다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2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CONVERT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CHAR SET</a:t>
                      </a:r>
                      <a:r>
                        <a:rPr lang="ko-KR" altLang="en-US" sz="1600" dirty="0"/>
                        <a:t>을 변환한다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CHR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/>
                        <a:t>ASCII </a:t>
                      </a:r>
                      <a:r>
                        <a:rPr lang="ko-KR" altLang="en-US" sz="1600" dirty="0"/>
                        <a:t>코드 값으로 변환한다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ASCII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/>
                        <a:t>ASCII </a:t>
                      </a:r>
                      <a:r>
                        <a:rPr lang="ko-KR" altLang="en-US" sz="1600" dirty="0"/>
                        <a:t>코드 값을 문자로 변환한다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REPLACE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/>
                        <a:t>문자열에서 특정 문자를 변경한다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34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ko-KR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소문자로 변환하는 </a:t>
            </a:r>
            <a:r>
              <a:rPr lang="en-US" altLang="ko-KR" sz="4000" smtClean="0"/>
              <a:t>LOWER </a:t>
            </a:r>
            <a:r>
              <a:rPr lang="ko-KR" altLang="en-US" sz="4000" smtClean="0"/>
              <a:t>함수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956550" cy="441166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3200" smtClean="0"/>
              <a:t>SELECT 'DataBase', </a:t>
            </a:r>
            <a:r>
              <a:rPr lang="en-US" altLang="ko-KR" sz="3200" smtClean="0">
                <a:solidFill>
                  <a:srgbClr val="FF0000"/>
                </a:solidFill>
              </a:rPr>
              <a:t>LOWER</a:t>
            </a:r>
            <a:r>
              <a:rPr lang="en-US" altLang="ko-KR" sz="3200" smtClean="0"/>
              <a:t>('DataBase') </a:t>
            </a:r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FROM DUAL;</a:t>
            </a:r>
          </a:p>
          <a:p>
            <a:pPr>
              <a:buFont typeface="Wingdings" pitchFamily="2" charset="2"/>
              <a:buNone/>
            </a:pPr>
            <a:endParaRPr lang="en-US" altLang="ko-KR" sz="800" smtClean="0"/>
          </a:p>
          <a:p>
            <a:r>
              <a:rPr lang="ko-KR" altLang="en-US" smtClean="0"/>
              <a:t>사원 테이블에서 부서번호가 </a:t>
            </a:r>
            <a:r>
              <a:rPr lang="en-US" altLang="ko-KR" smtClean="0"/>
              <a:t>10</a:t>
            </a:r>
            <a:r>
              <a:rPr lang="ko-KR" altLang="en-US" smtClean="0"/>
              <a:t>번인 사원명을 모두 소문자로 변환</a:t>
            </a:r>
            <a:endParaRPr lang="en-US" altLang="ko-KR" smtClean="0"/>
          </a:p>
          <a:p>
            <a:endParaRPr lang="ko-KR" altLang="en-US" sz="800" smtClean="0"/>
          </a:p>
          <a:p>
            <a:pPr>
              <a:buFont typeface="Wingdings" pitchFamily="2" charset="2"/>
              <a:buNone/>
            </a:pPr>
            <a:r>
              <a:rPr lang="en-US" altLang="ko-KR" sz="3200" b="1" smtClean="0"/>
              <a:t>SELECT ENAME, </a:t>
            </a:r>
            <a:r>
              <a:rPr lang="en-US" altLang="ko-KR" sz="3200" b="1" smtClean="0">
                <a:solidFill>
                  <a:srgbClr val="FF0000"/>
                </a:solidFill>
              </a:rPr>
              <a:t>LOWER</a:t>
            </a:r>
            <a:r>
              <a:rPr lang="en-US" altLang="ko-KR" sz="3200" b="1" smtClean="0"/>
              <a:t>(ENAME) </a:t>
            </a:r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WHERE DEPTNO=10;</a:t>
            </a:r>
          </a:p>
          <a:p>
            <a:pPr marL="411163" lvl="1">
              <a:buFont typeface="Wingdings" pitchFamily="2" charset="2"/>
              <a:buNone/>
            </a:pPr>
            <a:r>
              <a:rPr lang="en-US" altLang="ko-KR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392AED-2002-4A11-8053-E3AC398A0293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11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대문자로 변환하는 </a:t>
            </a:r>
            <a:r>
              <a:rPr lang="en-US" altLang="ko-KR" sz="4000" smtClean="0"/>
              <a:t>UPPER </a:t>
            </a:r>
            <a:r>
              <a:rPr lang="ko-KR" altLang="en-US" sz="4000" smtClean="0"/>
              <a:t>함수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456488" cy="441166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3200" smtClean="0"/>
              <a:t>SELECT 'DataBase', </a:t>
            </a:r>
            <a:r>
              <a:rPr lang="en-US" altLang="ko-KR" sz="3200" smtClean="0">
                <a:solidFill>
                  <a:srgbClr val="FF0000"/>
                </a:solidFill>
              </a:rPr>
              <a:t>UPPER</a:t>
            </a:r>
            <a:r>
              <a:rPr lang="en-US" altLang="ko-KR" sz="3200" smtClean="0"/>
              <a:t>('DataBase') </a:t>
            </a:r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FROM DUAL;</a:t>
            </a:r>
          </a:p>
          <a:p>
            <a:pPr>
              <a:buFont typeface="Wingdings" pitchFamily="2" charset="2"/>
              <a:buNone/>
            </a:pPr>
            <a:endParaRPr lang="en-US" altLang="ko-KR" sz="800" smtClean="0"/>
          </a:p>
          <a:p>
            <a:r>
              <a:rPr lang="ko-KR" altLang="en-US" smtClean="0"/>
              <a:t>직급이 </a:t>
            </a:r>
            <a:r>
              <a:rPr lang="en-US" altLang="ko-KR" smtClean="0"/>
              <a:t>'manager'</a:t>
            </a:r>
            <a:r>
              <a:rPr lang="ko-KR" altLang="en-US" smtClean="0"/>
              <a:t>인 사원을 검색</a:t>
            </a:r>
          </a:p>
          <a:p>
            <a:endParaRPr lang="ko-KR" altLang="en-US" sz="800" smtClean="0"/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SELECT EMPNO, ENAME, JOB </a:t>
            </a:r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FROM EMP </a:t>
            </a:r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WHERE JOB=</a:t>
            </a:r>
            <a:r>
              <a:rPr lang="en-US" altLang="ko-KR" sz="3200" smtClean="0">
                <a:solidFill>
                  <a:srgbClr val="FF0000"/>
                </a:solidFill>
              </a:rPr>
              <a:t>UPPER</a:t>
            </a:r>
            <a:r>
              <a:rPr lang="en-US" altLang="ko-KR" sz="3200" smtClean="0"/>
              <a:t>('manager');</a:t>
            </a:r>
          </a:p>
          <a:p>
            <a:pPr marL="411163" lvl="1">
              <a:buFont typeface="Wingdings" pitchFamily="2" charset="2"/>
              <a:buNone/>
            </a:pPr>
            <a:r>
              <a:rPr lang="en-US" altLang="ko-KR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C18E1A-C972-42A5-81D0-922365ECBF86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첫 글자만 대문자로 나머지는 소문자로 변환하는 </a:t>
            </a:r>
            <a:r>
              <a:rPr lang="en-US" altLang="ko-KR" sz="4000" smtClean="0"/>
              <a:t>INITCAP </a:t>
            </a:r>
            <a:r>
              <a:rPr lang="ko-KR" altLang="en-US" sz="4000" smtClean="0"/>
              <a:t>함수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456488" cy="441166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SELECT   </a:t>
            </a:r>
            <a:r>
              <a:rPr lang="en-US" altLang="ko-KR" sz="2400" smtClean="0">
                <a:solidFill>
                  <a:srgbClr val="FF0000"/>
                </a:solidFill>
              </a:rPr>
              <a:t>INITCAP</a:t>
            </a:r>
            <a:r>
              <a:rPr lang="en-US" altLang="ko-KR" sz="2400" smtClean="0"/>
              <a:t>('DATA  BASE   PROGRAM')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DUAL</a:t>
            </a:r>
            <a:r>
              <a:rPr lang="en-US" altLang="ko-KR" sz="2000" smtClean="0"/>
              <a:t>;</a:t>
            </a:r>
          </a:p>
          <a:p>
            <a:pPr>
              <a:buFont typeface="Wingdings" pitchFamily="2" charset="2"/>
              <a:buNone/>
            </a:pPr>
            <a:endParaRPr lang="en-US" altLang="ko-KR" sz="800" smtClean="0"/>
          </a:p>
          <a:p>
            <a:r>
              <a:rPr lang="ko-KR" altLang="en-US" smtClean="0"/>
              <a:t>사원 테이블의 </a:t>
            </a:r>
            <a:r>
              <a:rPr lang="en-US" altLang="ko-KR" smtClean="0"/>
              <a:t>10</a:t>
            </a:r>
            <a:r>
              <a:rPr lang="ko-KR" altLang="en-US" smtClean="0"/>
              <a:t>번 부서 소속의 사원이름의 이름의 첫 글자만 대문자로</a:t>
            </a:r>
          </a:p>
          <a:p>
            <a:endParaRPr lang="ko-KR" altLang="en-US" sz="800" smtClean="0"/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SELECT EMPNO, </a:t>
            </a:r>
            <a:r>
              <a:rPr lang="en-US" altLang="ko-KR" sz="3200" smtClean="0">
                <a:solidFill>
                  <a:srgbClr val="FF0000"/>
                </a:solidFill>
              </a:rPr>
              <a:t>INITCAP</a:t>
            </a:r>
            <a:r>
              <a:rPr lang="en-US" altLang="ko-KR" sz="3200" smtClean="0"/>
              <a:t>(ENAME) </a:t>
            </a:r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WHERE DEPTNO=10;</a:t>
            </a:r>
          </a:p>
          <a:p>
            <a:pPr marL="411163" lvl="1">
              <a:buFont typeface="Wingdings" pitchFamily="2" charset="2"/>
              <a:buNone/>
            </a:pPr>
            <a:r>
              <a:rPr lang="en-US" altLang="ko-KR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0F5B3-C2FB-4D16-990F-ACBC9E9C627B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INITCAP /UPPER</a:t>
            </a:r>
            <a:endParaRPr lang="ko-KR" altLang="en-US" sz="400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456488" cy="4411662"/>
          </a:xfrm>
        </p:spPr>
        <p:txBody>
          <a:bodyPr/>
          <a:lstStyle/>
          <a:p>
            <a:pPr>
              <a:defRPr/>
            </a:pPr>
            <a:r>
              <a:rPr lang="en-US" altLang="ko-KR" b="1" dirty="0" smtClean="0">
                <a:solidFill>
                  <a:schemeClr val="tx2"/>
                </a:solidFill>
              </a:rPr>
              <a:t>[</a:t>
            </a:r>
            <a:r>
              <a:rPr lang="ko-KR" altLang="en-US" b="1" dirty="0" smtClean="0">
                <a:solidFill>
                  <a:schemeClr val="tx2"/>
                </a:solidFill>
              </a:rPr>
              <a:t>문제</a:t>
            </a:r>
            <a:r>
              <a:rPr lang="en-US" altLang="ko-KR" b="1" dirty="0" smtClean="0">
                <a:solidFill>
                  <a:schemeClr val="tx2"/>
                </a:solidFill>
              </a:rPr>
              <a:t>] 'Smith'</a:t>
            </a:r>
            <a:r>
              <a:rPr lang="ko-KR" altLang="en-US" b="1" dirty="0" smtClean="0">
                <a:solidFill>
                  <a:schemeClr val="tx2"/>
                </a:solidFill>
              </a:rPr>
              <a:t>란 이름을 갖은 사원의 사번과 이름과 급여와 커미션을 출력하라</a:t>
            </a:r>
            <a:r>
              <a:rPr lang="en-US" altLang="ko-KR" b="1" dirty="0" smtClean="0">
                <a:solidFill>
                  <a:schemeClr val="tx2"/>
                </a:solidFill>
              </a:rPr>
              <a:t>.</a:t>
            </a:r>
          </a:p>
          <a:p>
            <a:pPr lvl="1">
              <a:defRPr/>
            </a:pPr>
            <a:r>
              <a:rPr lang="en-US" dirty="0" smtClean="0"/>
              <a:t>INITCAP </a:t>
            </a:r>
          </a:p>
          <a:p>
            <a:pPr lvl="1">
              <a:defRPr/>
            </a:pPr>
            <a:r>
              <a:rPr lang="en-US" dirty="0" smtClean="0"/>
              <a:t>UPPER </a:t>
            </a:r>
            <a:endParaRPr lang="ko-KR" altLang="en-US" b="1" dirty="0" smtClean="0">
              <a:solidFill>
                <a:schemeClr val="tx2"/>
              </a:solidFill>
            </a:endParaRPr>
          </a:p>
          <a:p>
            <a:pPr marL="411163" lvl="1">
              <a:buFont typeface="Wingdings" pitchFamily="2" charset="2"/>
              <a:buNone/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</a:t>
            </a:r>
          </a:p>
          <a:p>
            <a:pPr marL="411163" lvl="1">
              <a:buFont typeface="Wingdings" pitchFamily="2" charset="2"/>
              <a:buNone/>
              <a:defRPr/>
            </a:pPr>
            <a:endParaRPr lang="en-US" altLang="ko-KR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  <a:defRPr/>
            </a:pPr>
            <a:r>
              <a:rPr lang="en-US" altLang="ko-KR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  <a:defRPr/>
            </a:pPr>
            <a:endParaRPr lang="en-US" altLang="ko-KR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F2D84A-1B3B-4738-8124-853CFDE9C741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문자를 연결하는 </a:t>
            </a:r>
            <a:r>
              <a:rPr lang="en-US" altLang="ko-KR" sz="4000" smtClean="0"/>
              <a:t>CONCAT </a:t>
            </a:r>
            <a:r>
              <a:rPr lang="ko-KR" altLang="en-US" sz="4000" smtClean="0"/>
              <a:t>함수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456488" cy="44116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3200" smtClean="0"/>
              <a:t>SELECT </a:t>
            </a:r>
            <a:r>
              <a:rPr lang="en-US" altLang="ko-KR" sz="3200" smtClean="0">
                <a:solidFill>
                  <a:srgbClr val="FF0000"/>
                </a:solidFill>
              </a:rPr>
              <a:t>CONCAT</a:t>
            </a:r>
            <a:r>
              <a:rPr lang="en-US" altLang="ko-KR" sz="3200" smtClean="0"/>
              <a:t>('Data', 'Base') </a:t>
            </a:r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FROM DUAL;</a:t>
            </a:r>
          </a:p>
          <a:p>
            <a:pPr marL="411163" lvl="1">
              <a:buFont typeface="Wingdings" pitchFamily="2" charset="2"/>
              <a:buNone/>
            </a:pPr>
            <a:endParaRPr lang="en-US" altLang="ko-KR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9FBF92-489A-43BD-8589-9596CEEB2873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문자 길이를 구하는 </a:t>
            </a:r>
            <a:r>
              <a:rPr lang="en-US" altLang="ko-KR" sz="4000" smtClean="0"/>
              <a:t>LENGTH/LENGTHB </a:t>
            </a:r>
            <a:r>
              <a:rPr lang="ko-KR" altLang="en-US" sz="4000" smtClean="0"/>
              <a:t>함수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714500"/>
            <a:ext cx="8572500" cy="44116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SELECT LENGTH('DataBase'), LENGTH('</a:t>
            </a:r>
            <a:r>
              <a:rPr lang="ko-KR" altLang="en-US" sz="2400" smtClean="0"/>
              <a:t>데이터베이스</a:t>
            </a:r>
            <a:r>
              <a:rPr lang="en-US" altLang="ko-KR" sz="2400" smtClean="0"/>
              <a:t>')</a:t>
            </a:r>
            <a:endParaRPr lang="ko-KR" altLang="en-US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DUAL;  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LENGTHB('DataBase'), LENGTHB('</a:t>
            </a:r>
            <a:r>
              <a:rPr lang="ko-KR" altLang="en-US" sz="2400" smtClean="0"/>
              <a:t>데이터베이스</a:t>
            </a:r>
            <a:r>
              <a:rPr lang="en-US" altLang="ko-KR" sz="2400" smtClean="0"/>
              <a:t>')</a:t>
            </a:r>
            <a:endParaRPr lang="ko-KR" altLang="en-US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DUAL;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ko-KR" altLang="en-US" sz="2400" smtClean="0"/>
              <a:t>한글 </a:t>
            </a:r>
            <a:r>
              <a:rPr lang="en-US" altLang="ko-KR" sz="2400" smtClean="0"/>
              <a:t>1</a:t>
            </a:r>
            <a:r>
              <a:rPr lang="ko-KR" altLang="en-US" sz="2400" smtClean="0"/>
              <a:t>자가 </a:t>
            </a:r>
            <a:r>
              <a:rPr lang="en-US" altLang="ko-KR" sz="2400" smtClean="0"/>
              <a:t>2</a:t>
            </a:r>
            <a:r>
              <a:rPr lang="ko-KR" altLang="en-US" sz="2400" smtClean="0"/>
              <a:t>바이트 를 차지한다는 것을 알 수 있다</a:t>
            </a:r>
            <a:r>
              <a:rPr lang="en-US" altLang="ko-KR" sz="2400" smtClean="0"/>
              <a:t>. </a:t>
            </a:r>
            <a:endParaRPr lang="ko-KR" altLang="en-US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EE245-8CAD-4100-B14B-891A3BD2AF46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786188" y="2357438"/>
            <a:ext cx="642937" cy="21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438" name="TextBox 7"/>
          <p:cNvSpPr txBox="1">
            <a:spLocks noChangeArrowheads="1"/>
          </p:cNvSpPr>
          <p:nvPr/>
        </p:nvSpPr>
        <p:spPr bwMode="auto">
          <a:xfrm>
            <a:off x="4643438" y="2286000"/>
            <a:ext cx="3143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>
                <a:solidFill>
                  <a:schemeClr val="accent1"/>
                </a:solidFill>
              </a:rPr>
              <a:t>글자의 개수를 구한다</a:t>
            </a:r>
            <a:r>
              <a:rPr lang="en-US" altLang="ko-KR">
                <a:solidFill>
                  <a:schemeClr val="accent1"/>
                </a:solidFill>
              </a:rPr>
              <a:t>.</a:t>
            </a:r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3714750" y="3643313"/>
            <a:ext cx="642938" cy="21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440" name="TextBox 12"/>
          <p:cNvSpPr txBox="1">
            <a:spLocks noChangeArrowheads="1"/>
          </p:cNvSpPr>
          <p:nvPr/>
        </p:nvSpPr>
        <p:spPr bwMode="auto">
          <a:xfrm>
            <a:off x="4572000" y="3571875"/>
            <a:ext cx="3143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>
                <a:solidFill>
                  <a:schemeClr val="accent1"/>
                </a:solidFill>
              </a:rPr>
              <a:t>메모리에 차지하는 바이트 수를 구한다</a:t>
            </a:r>
            <a:r>
              <a:rPr lang="en-US" altLang="ko-KR">
                <a:solidFill>
                  <a:schemeClr val="accent1"/>
                </a:solidFill>
              </a:rPr>
              <a:t>.</a:t>
            </a:r>
            <a:endParaRPr lang="ko-KR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문자 길이를 구하는 </a:t>
            </a:r>
            <a:r>
              <a:rPr lang="en-US" altLang="ko-KR" sz="4000" smtClean="0"/>
              <a:t>LENGTH/LENGTHB </a:t>
            </a:r>
            <a:r>
              <a:rPr lang="ko-KR" altLang="en-US" sz="4000" smtClean="0"/>
              <a:t>함수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571625"/>
            <a:ext cx="8143875" cy="44116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SELECT DEPTNO, EMPNO, ENAME, </a:t>
            </a:r>
            <a:r>
              <a:rPr lang="en-US" altLang="ko-KR" sz="2400" smtClean="0">
                <a:solidFill>
                  <a:srgbClr val="FF0000"/>
                </a:solidFill>
              </a:rPr>
              <a:t>LENGTH</a:t>
            </a:r>
            <a:r>
              <a:rPr lang="en-US" altLang="ko-KR" sz="2400" smtClean="0"/>
              <a:t>(ENAME)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WHERE DEPTNO=10;</a:t>
            </a:r>
          </a:p>
          <a:p>
            <a:pPr>
              <a:buFont typeface="Wingdings" pitchFamily="2" charset="2"/>
              <a:buNone/>
            </a:pPr>
            <a:endParaRPr lang="en-US" altLang="ko-KR" sz="800" smtClean="0"/>
          </a:p>
          <a:p>
            <a:r>
              <a:rPr lang="ko-KR" altLang="en-US" sz="2400" smtClean="0"/>
              <a:t>직원 중 이름이 </a:t>
            </a:r>
            <a:r>
              <a:rPr lang="en-US" altLang="ko-KR" sz="2400" smtClean="0"/>
              <a:t>4</a:t>
            </a:r>
            <a:r>
              <a:rPr lang="ko-KR" altLang="en-US" sz="2400" smtClean="0"/>
              <a:t>글자인 직원의 이름을 소문자로 출력</a:t>
            </a: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EMPNO, LOWER(ENAME)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WHERE </a:t>
            </a:r>
            <a:r>
              <a:rPr lang="en-US" altLang="ko-KR" sz="2400" smtClean="0">
                <a:solidFill>
                  <a:srgbClr val="FF0000"/>
                </a:solidFill>
              </a:rPr>
              <a:t>LENGTH(ENAME)=4</a:t>
            </a:r>
            <a:r>
              <a:rPr lang="en-US" altLang="ko-KR" sz="2400" smtClean="0"/>
              <a:t>;</a:t>
            </a:r>
          </a:p>
          <a:p>
            <a:pPr>
              <a:buFont typeface="Wingdings" pitchFamily="2" charset="2"/>
              <a:buNone/>
            </a:pPr>
            <a:endParaRPr lang="en-US" altLang="ko-KR" sz="8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>
                <a:solidFill>
                  <a:schemeClr val="tx2"/>
                </a:solidFill>
              </a:rPr>
              <a:t>[</a:t>
            </a:r>
            <a:r>
              <a:rPr lang="ko-KR" altLang="en-US" sz="2400" b="1" smtClean="0">
                <a:solidFill>
                  <a:schemeClr val="tx2"/>
                </a:solidFill>
              </a:rPr>
              <a:t>문제</a:t>
            </a:r>
            <a:r>
              <a:rPr lang="en-US" altLang="ko-KR" sz="2400" b="1" smtClean="0">
                <a:solidFill>
                  <a:schemeClr val="tx2"/>
                </a:solidFill>
              </a:rPr>
              <a:t>]</a:t>
            </a:r>
          </a:p>
          <a:p>
            <a:pPr>
              <a:buFont typeface="Wingdings" pitchFamily="2" charset="2"/>
              <a:buNone/>
            </a:pPr>
            <a:r>
              <a:rPr lang="ko-KR" altLang="en-US" sz="2400" b="1" smtClean="0">
                <a:solidFill>
                  <a:schemeClr val="tx2"/>
                </a:solidFill>
              </a:rPr>
              <a:t>이름이 </a:t>
            </a:r>
            <a:r>
              <a:rPr lang="en-US" altLang="ko-KR" sz="2400" b="1" smtClean="0">
                <a:solidFill>
                  <a:schemeClr val="tx2"/>
                </a:solidFill>
              </a:rPr>
              <a:t>6</a:t>
            </a:r>
            <a:r>
              <a:rPr lang="ko-KR" altLang="en-US" sz="2400" b="1" smtClean="0">
                <a:solidFill>
                  <a:schemeClr val="tx2"/>
                </a:solidFill>
              </a:rPr>
              <a:t>글자 이상인 사원의 사번과 이름과 급여를 출력하라</a:t>
            </a:r>
            <a:r>
              <a:rPr lang="en-US" altLang="ko-KR" sz="2400" b="1" smtClean="0">
                <a:solidFill>
                  <a:schemeClr val="tx2"/>
                </a:solidFill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sz="240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</a:pPr>
            <a:endParaRPr lang="en-US" sz="2400" smtClean="0">
              <a:ea typeface="돋움" pitchFamily="50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A99CC-A905-48C1-998D-3ECFA20A9E0F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문자열 일부만 추출하는 </a:t>
            </a:r>
            <a:r>
              <a:rPr lang="en-US" altLang="ko-KR" sz="4000" smtClean="0"/>
              <a:t>SUBSTR/SUBSTRB </a:t>
            </a:r>
            <a:r>
              <a:rPr lang="ko-KR" altLang="en-US" sz="4000" smtClean="0"/>
              <a:t>함수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456488" cy="2209800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sz="3200" smtClean="0"/>
              <a:t>SUBSTR(</a:t>
            </a:r>
            <a:r>
              <a:rPr lang="ko-KR" altLang="en-US" sz="3200" i="1" smtClean="0"/>
              <a:t>대상</a:t>
            </a:r>
            <a:r>
              <a:rPr lang="en-US" altLang="ko-KR" sz="3200" i="1" smtClean="0"/>
              <a:t>,</a:t>
            </a:r>
            <a:r>
              <a:rPr lang="ko-KR" altLang="en-US" sz="3200" i="1" smtClean="0"/>
              <a:t>시작위치</a:t>
            </a:r>
            <a:r>
              <a:rPr lang="en-US" altLang="ko-KR" sz="3200" i="1" smtClean="0"/>
              <a:t>,</a:t>
            </a:r>
            <a:r>
              <a:rPr lang="ko-KR" altLang="en-US" sz="3200" i="1" smtClean="0"/>
              <a:t>추출할 개수</a:t>
            </a:r>
            <a:r>
              <a:rPr lang="en-US" altLang="ko-KR" sz="3200" smtClean="0"/>
              <a:t>) </a:t>
            </a:r>
            <a:endParaRPr lang="ko-KR" altLang="en-US" sz="3200" smtClean="0"/>
          </a:p>
          <a:p>
            <a:pPr marL="411163" lvl="1">
              <a:buFont typeface="Wingdings" pitchFamily="2" charset="2"/>
              <a:buNone/>
            </a:pPr>
            <a:endParaRPr lang="en-US" altLang="ko-KR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SELECT </a:t>
            </a:r>
            <a:r>
              <a:rPr lang="en-US" altLang="ko-KR" sz="3200" smtClean="0">
                <a:solidFill>
                  <a:srgbClr val="FF0000"/>
                </a:solidFill>
              </a:rPr>
              <a:t>SUBSTR</a:t>
            </a:r>
            <a:r>
              <a:rPr lang="en-US" altLang="ko-KR" sz="3200" smtClean="0"/>
              <a:t>('DataBase', 1, 3)</a:t>
            </a:r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FROM DUAL;</a:t>
            </a:r>
          </a:p>
          <a:p>
            <a:pPr marL="411163" lvl="1">
              <a:buFont typeface="Wingdings" pitchFamily="2" charset="2"/>
              <a:buNone/>
            </a:pPr>
            <a:endParaRPr lang="en-US" altLang="ko-KR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9BCE3B-10F4-4E49-9553-A07826DBD8C9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571625" y="4786313"/>
          <a:ext cx="3686175" cy="949452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  <a:gridCol w="461963"/>
                <a:gridCol w="460375"/>
                <a:gridCol w="460375"/>
                <a:gridCol w="460375"/>
                <a:gridCol w="461962"/>
                <a:gridCol w="4603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3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6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8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D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t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s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0514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rot="5400000">
            <a:off x="1285082" y="4928394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571625" y="4857750"/>
            <a:ext cx="135731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5400000">
            <a:off x="2642394" y="492839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D:\오라클\가메 오라클-강의교안\T-000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38" y="3571875"/>
            <a:ext cx="77152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문자열 일부만 추출하는 </a:t>
            </a:r>
            <a:r>
              <a:rPr lang="en-US" altLang="ko-KR" sz="4000" smtClean="0"/>
              <a:t>SUBSTR/SUBSTRB </a:t>
            </a:r>
            <a:r>
              <a:rPr lang="ko-KR" altLang="en-US" sz="4000" smtClean="0"/>
              <a:t>함수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456488" cy="2209800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sz="2800" smtClean="0"/>
              <a:t>시작위치 인자 값</a:t>
            </a:r>
            <a:r>
              <a:rPr lang="en-US" altLang="ko-KR" sz="2800" smtClean="0"/>
              <a:t>:</a:t>
            </a:r>
            <a:r>
              <a:rPr lang="ko-KR" altLang="en-US" sz="2800" smtClean="0"/>
              <a:t> 음수 </a:t>
            </a:r>
            <a:endParaRPr lang="en-US" altLang="ko-KR" sz="2800" smtClean="0"/>
          </a:p>
          <a:p>
            <a:r>
              <a:rPr lang="ko-KR" altLang="en-US" sz="2800" smtClean="0"/>
              <a:t>뒤 쪽에서부터 세어서 시작위치를 잡는다</a:t>
            </a:r>
            <a:r>
              <a:rPr lang="en-US" altLang="ko-KR" sz="2800" smtClean="0"/>
              <a:t>.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8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SELECT </a:t>
            </a:r>
            <a:r>
              <a:rPr lang="en-US" altLang="ko-KR" sz="2800" smtClean="0">
                <a:solidFill>
                  <a:srgbClr val="FF0000"/>
                </a:solidFill>
              </a:rPr>
              <a:t>SUBSTR</a:t>
            </a:r>
            <a:r>
              <a:rPr lang="en-US" altLang="ko-KR" sz="2800" smtClean="0"/>
              <a:t>('DataBase',-4, 3)</a:t>
            </a: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FROM DUAL;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8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z="28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8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8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D13371-16A3-48A1-AA41-D63F641E3CE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5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1511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목차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956550" cy="44116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smtClean="0"/>
              <a:t>DUAL </a:t>
            </a:r>
            <a:r>
              <a:rPr lang="ko-KR" altLang="en-US" sz="2400" smtClean="0"/>
              <a:t>테이블과  </a:t>
            </a:r>
            <a:r>
              <a:rPr lang="en-US" altLang="ko-KR" sz="2400" smtClean="0"/>
              <a:t>SQL </a:t>
            </a:r>
            <a:r>
              <a:rPr lang="ko-KR" altLang="en-US" sz="2400" smtClean="0"/>
              <a:t>함수 분류 </a:t>
            </a:r>
          </a:p>
          <a:p>
            <a:pPr>
              <a:lnSpc>
                <a:spcPct val="150000"/>
              </a:lnSpc>
            </a:pPr>
            <a:r>
              <a:rPr lang="ko-KR" altLang="en-US" sz="2400" smtClean="0"/>
              <a:t>문자 함수</a:t>
            </a:r>
          </a:p>
          <a:p>
            <a:pPr>
              <a:lnSpc>
                <a:spcPct val="150000"/>
              </a:lnSpc>
            </a:pPr>
            <a:r>
              <a:rPr lang="ko-KR" altLang="en-US" sz="2400" smtClean="0"/>
              <a:t>숫자 함수</a:t>
            </a:r>
          </a:p>
          <a:p>
            <a:pPr>
              <a:lnSpc>
                <a:spcPct val="150000"/>
              </a:lnSpc>
            </a:pPr>
            <a:r>
              <a:rPr lang="ko-KR" altLang="en-US" sz="2400" smtClean="0"/>
              <a:t>날짜 함수</a:t>
            </a:r>
          </a:p>
          <a:p>
            <a:pPr>
              <a:lnSpc>
                <a:spcPct val="150000"/>
              </a:lnSpc>
            </a:pPr>
            <a:r>
              <a:rPr lang="ko-KR" altLang="en-US" sz="2400" smtClean="0"/>
              <a:t>변환 함수 </a:t>
            </a:r>
          </a:p>
          <a:p>
            <a:pPr>
              <a:lnSpc>
                <a:spcPct val="150000"/>
              </a:lnSpc>
            </a:pPr>
            <a:r>
              <a:rPr lang="ko-KR" altLang="en-US" sz="2400" smtClean="0"/>
              <a:t>일반 함수 </a:t>
            </a:r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03B570-6ED7-4D2A-857B-18586CA8AE77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문자열 일부만 추출하는 </a:t>
            </a:r>
            <a:r>
              <a:rPr lang="en-US" altLang="ko-KR" sz="4000" smtClean="0"/>
              <a:t>SUBSTR/SUBSTRB </a:t>
            </a:r>
            <a:r>
              <a:rPr lang="ko-KR" altLang="en-US" sz="4000" smtClean="0"/>
              <a:t>함수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407193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400" smtClean="0"/>
              <a:t>20</a:t>
            </a:r>
            <a:r>
              <a:rPr lang="ko-KR" altLang="en-US" sz="2400" smtClean="0"/>
              <a:t>번 부서 사원들 중의 입사 년도 알아내기</a:t>
            </a:r>
            <a:endParaRPr lang="en-US" altLang="ko-KR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8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ENAME, </a:t>
            </a:r>
            <a:r>
              <a:rPr lang="en-US" altLang="ko-KR" sz="2400" smtClean="0">
                <a:solidFill>
                  <a:srgbClr val="FF0000"/>
                </a:solidFill>
              </a:rPr>
              <a:t>SUBSTR</a:t>
            </a:r>
            <a:r>
              <a:rPr lang="en-US" altLang="ko-KR" sz="2400" smtClean="0"/>
              <a:t>(HIREDATE, 1, 2)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WHERE DEPTNO=20;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r>
              <a:rPr lang="en-US" altLang="ko-KR" sz="2800" b="1" smtClean="0">
                <a:solidFill>
                  <a:schemeClr val="tx2"/>
                </a:solidFill>
              </a:rPr>
              <a:t>[</a:t>
            </a:r>
            <a:r>
              <a:rPr lang="ko-KR" altLang="en-US" sz="2800" b="1" smtClean="0">
                <a:solidFill>
                  <a:schemeClr val="tx2"/>
                </a:solidFill>
              </a:rPr>
              <a:t>문제</a:t>
            </a:r>
            <a:r>
              <a:rPr lang="en-US" altLang="ko-KR" sz="2800" b="1" smtClean="0">
                <a:solidFill>
                  <a:schemeClr val="tx2"/>
                </a:solidFill>
              </a:rPr>
              <a:t>]  87</a:t>
            </a:r>
            <a:r>
              <a:rPr lang="ko-KR" altLang="en-US" sz="2800" b="1" smtClean="0">
                <a:solidFill>
                  <a:schemeClr val="tx2"/>
                </a:solidFill>
              </a:rPr>
              <a:t>년도에 입사한 사원 알아내기</a:t>
            </a:r>
            <a:endParaRPr lang="en-US" altLang="ko-KR" sz="2800" b="1" smtClean="0">
              <a:solidFill>
                <a:schemeClr val="tx2"/>
              </a:solidFill>
            </a:endParaRPr>
          </a:p>
          <a:p>
            <a:pPr marL="411163" lvl="1"/>
            <a:r>
              <a:rPr lang="ko-KR" altLang="en-US" sz="2000" smtClean="0"/>
              <a:t>비교 연산자와 </a:t>
            </a:r>
            <a:r>
              <a:rPr lang="en-US" altLang="ko-KR" sz="2000" smtClean="0"/>
              <a:t>AND </a:t>
            </a:r>
            <a:r>
              <a:rPr lang="ko-KR" altLang="en-US" sz="2000" smtClean="0"/>
              <a:t>연산자</a:t>
            </a:r>
          </a:p>
          <a:p>
            <a:pPr marL="411163" lvl="1"/>
            <a:r>
              <a:rPr lang="en-US" altLang="ko-KR" sz="2000" smtClean="0"/>
              <a:t>BETWEEN AND </a:t>
            </a:r>
            <a:r>
              <a:rPr lang="ko-KR" altLang="en-US" sz="2000" smtClean="0"/>
              <a:t>연산자</a:t>
            </a:r>
          </a:p>
          <a:p>
            <a:pPr marL="411163" lvl="1"/>
            <a:r>
              <a:rPr lang="en-US" altLang="ko-KR" sz="2000" smtClean="0"/>
              <a:t>SUBSTR </a:t>
            </a:r>
            <a:r>
              <a:rPr lang="ko-KR" altLang="en-US" sz="2000" smtClean="0"/>
              <a:t>함수 </a:t>
            </a: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167BD-ED68-46A8-8E65-AE55E5162DCC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2534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문자열 일부만 추출하는 </a:t>
            </a:r>
            <a:r>
              <a:rPr lang="en-US" altLang="ko-KR" sz="4000" smtClean="0"/>
              <a:t>SUBSTR/SUBSTRB </a:t>
            </a:r>
            <a:r>
              <a:rPr lang="ko-KR" altLang="en-US" sz="4000" smtClean="0"/>
              <a:t>함수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4071938"/>
          </a:xfrm>
        </p:spPr>
        <p:txBody>
          <a:bodyPr/>
          <a:lstStyle/>
          <a:p>
            <a:r>
              <a:rPr lang="en-US" altLang="ko-KR" sz="2400" b="1" smtClean="0">
                <a:solidFill>
                  <a:schemeClr val="tx2"/>
                </a:solidFill>
              </a:rPr>
              <a:t>[</a:t>
            </a:r>
            <a:r>
              <a:rPr lang="ko-KR" altLang="en-US" sz="2400" b="1" smtClean="0">
                <a:solidFill>
                  <a:schemeClr val="tx2"/>
                </a:solidFill>
              </a:rPr>
              <a:t>문제</a:t>
            </a:r>
            <a:r>
              <a:rPr lang="en-US" altLang="ko-KR" sz="2400" b="1" smtClean="0">
                <a:solidFill>
                  <a:schemeClr val="tx2"/>
                </a:solidFill>
              </a:rPr>
              <a:t>]  </a:t>
            </a:r>
            <a:r>
              <a:rPr lang="ko-KR" altLang="en-US" sz="3200" b="1" smtClean="0">
                <a:solidFill>
                  <a:schemeClr val="tx2"/>
                </a:solidFill>
              </a:rPr>
              <a:t>이름이 </a:t>
            </a:r>
            <a:r>
              <a:rPr lang="en-US" altLang="ko-KR" sz="3200" b="1" smtClean="0">
                <a:solidFill>
                  <a:schemeClr val="tx2"/>
                </a:solidFill>
              </a:rPr>
              <a:t>E</a:t>
            </a:r>
            <a:r>
              <a:rPr lang="ko-KR" altLang="en-US" sz="3200" b="1" smtClean="0">
                <a:solidFill>
                  <a:schemeClr val="tx2"/>
                </a:solidFill>
              </a:rPr>
              <a:t>로 끝나는 직원을 검색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8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/>
            <a:r>
              <a:rPr lang="en-US" altLang="ko-KR" sz="2800" smtClean="0"/>
              <a:t>LIKE </a:t>
            </a:r>
            <a:r>
              <a:rPr lang="ko-KR" altLang="en-US" sz="2800" smtClean="0"/>
              <a:t> 연산자와 와일드 카드 </a:t>
            </a:r>
            <a:r>
              <a:rPr lang="en-US" altLang="ko-KR" sz="2800" smtClean="0"/>
              <a:t>(%)</a:t>
            </a:r>
            <a:endParaRPr lang="ko-KR" altLang="en-US" sz="2800" smtClean="0"/>
          </a:p>
          <a:p>
            <a:pPr marL="411163" lvl="1"/>
            <a:r>
              <a:rPr lang="en-US" altLang="ko-KR" sz="2800" smtClean="0"/>
              <a:t>SUBSTR </a:t>
            </a:r>
            <a:r>
              <a:rPr lang="ko-KR" altLang="en-US" sz="2800" smtClean="0"/>
              <a:t>함수 </a:t>
            </a:r>
            <a:endParaRPr lang="en-US" altLang="ko-KR" sz="28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092068-6F3B-40C9-9A14-177CAAACECB7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21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55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3558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63" y="1714500"/>
            <a:ext cx="7929562" cy="39290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SELECT SUBSTR('</a:t>
            </a:r>
            <a:r>
              <a:rPr lang="ko-KR" altLang="en-US" sz="2400" smtClean="0"/>
              <a:t>데이터베이스</a:t>
            </a:r>
            <a:r>
              <a:rPr lang="en-US" altLang="ko-KR" sz="2400" smtClean="0"/>
              <a:t>', 3, 4) FROM DUAL;</a:t>
            </a:r>
          </a:p>
          <a:p>
            <a:pPr>
              <a:buFont typeface="Wingdings" pitchFamily="2" charset="2"/>
              <a:buNone/>
            </a:pPr>
            <a:r>
              <a:rPr lang="ko-KR" altLang="en-US" sz="2400" smtClean="0"/>
              <a:t>한글 </a:t>
            </a:r>
            <a:r>
              <a:rPr lang="en-US" altLang="ko-KR" sz="2400" smtClean="0"/>
              <a:t>1</a:t>
            </a:r>
            <a:r>
              <a:rPr lang="ko-KR" altLang="en-US" sz="2400" smtClean="0"/>
              <a:t>자를 </a:t>
            </a:r>
            <a:r>
              <a:rPr lang="en-US" altLang="ko-KR" sz="2400" smtClean="0"/>
              <a:t>1</a:t>
            </a:r>
            <a:r>
              <a:rPr lang="ko-KR" altLang="en-US" sz="2400" smtClean="0"/>
              <a:t>개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8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 SUBSTRB('</a:t>
            </a:r>
            <a:r>
              <a:rPr lang="ko-KR" altLang="en-US" sz="2400" smtClean="0"/>
              <a:t>데이터베이스</a:t>
            </a:r>
            <a:r>
              <a:rPr lang="en-US" altLang="ko-KR" sz="2400" smtClean="0"/>
              <a:t>', 3, 4) FROM DUAL;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ko-KR" altLang="en-US" sz="2400" smtClean="0"/>
              <a:t> 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pic>
        <p:nvPicPr>
          <p:cNvPr id="24579" name="Picture 4" descr="D:\오라클\가메 오라클-강의교안\T-003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071688"/>
            <a:ext cx="54292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바이트 수를 기준으로 문자열 일부만 추출 </a:t>
            </a:r>
            <a:r>
              <a:rPr lang="en-US" altLang="ko-KR" sz="4000" smtClean="0"/>
              <a:t>SUBSTRB </a:t>
            </a:r>
            <a:endParaRPr lang="ko-KR" altLang="en-US" sz="40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608071-E14C-431D-A18C-5D70C0B66E56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5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4583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4584" name="Picture 5" descr="D:\오라클\가메 오라클-강의교안\T-004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071938"/>
            <a:ext cx="5675313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5" name="TextBox 11"/>
          <p:cNvSpPr txBox="1">
            <a:spLocks noChangeArrowheads="1"/>
          </p:cNvSpPr>
          <p:nvPr/>
        </p:nvSpPr>
        <p:spPr bwMode="auto">
          <a:xfrm>
            <a:off x="6643688" y="2428875"/>
            <a:ext cx="21431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400" b="1">
                <a:solidFill>
                  <a:schemeClr val="accent1"/>
                </a:solidFill>
              </a:rPr>
              <a:t>한글 </a:t>
            </a:r>
            <a:r>
              <a:rPr lang="en-US" altLang="ko-KR" sz="2400" b="1">
                <a:solidFill>
                  <a:schemeClr val="accent1"/>
                </a:solidFill>
              </a:rPr>
              <a:t>1</a:t>
            </a:r>
            <a:r>
              <a:rPr lang="ko-KR" altLang="en-US" sz="2400" b="1">
                <a:solidFill>
                  <a:schemeClr val="accent1"/>
                </a:solidFill>
              </a:rPr>
              <a:t>자를</a:t>
            </a:r>
            <a:endParaRPr lang="en-US" altLang="ko-KR" sz="2400" b="1">
              <a:solidFill>
                <a:schemeClr val="accent1"/>
              </a:solidFill>
            </a:endParaRPr>
          </a:p>
          <a:p>
            <a:r>
              <a:rPr lang="en-US" altLang="ko-KR" sz="2400" b="1">
                <a:solidFill>
                  <a:schemeClr val="accent1"/>
                </a:solidFill>
              </a:rPr>
              <a:t>1</a:t>
            </a:r>
            <a:r>
              <a:rPr lang="ko-KR" altLang="en-US" sz="2400" b="1">
                <a:solidFill>
                  <a:schemeClr val="accent1"/>
                </a:solidFill>
              </a:rPr>
              <a:t>개</a:t>
            </a:r>
          </a:p>
        </p:txBody>
      </p:sp>
      <p:sp>
        <p:nvSpPr>
          <p:cNvPr id="24586" name="TextBox 12"/>
          <p:cNvSpPr txBox="1">
            <a:spLocks noChangeArrowheads="1"/>
          </p:cNvSpPr>
          <p:nvPr/>
        </p:nvSpPr>
        <p:spPr bwMode="auto">
          <a:xfrm>
            <a:off x="6858000" y="4929188"/>
            <a:ext cx="1785938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400" b="1">
                <a:solidFill>
                  <a:schemeClr val="accent1"/>
                </a:solidFill>
              </a:rPr>
              <a:t>한글 </a:t>
            </a:r>
            <a:r>
              <a:rPr lang="en-US" altLang="ko-KR" sz="2400" b="1">
                <a:solidFill>
                  <a:schemeClr val="accent1"/>
                </a:solidFill>
              </a:rPr>
              <a:t>1</a:t>
            </a:r>
            <a:r>
              <a:rPr lang="ko-KR" altLang="en-US" sz="2400" b="1">
                <a:solidFill>
                  <a:schemeClr val="accent1"/>
                </a:solidFill>
              </a:rPr>
              <a:t>자를 </a:t>
            </a:r>
            <a:r>
              <a:rPr lang="en-US" altLang="ko-KR" sz="2400" b="1">
                <a:solidFill>
                  <a:schemeClr val="accent1"/>
                </a:solidFill>
              </a:rPr>
              <a:t>2 </a:t>
            </a:r>
            <a:r>
              <a:rPr lang="ko-KR" altLang="en-US" sz="2400" b="1">
                <a:solidFill>
                  <a:schemeClr val="accent1"/>
                </a:solidFill>
              </a:rPr>
              <a:t>바이트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특정 문자의 위치를 구하는 </a:t>
            </a:r>
            <a:r>
              <a:rPr lang="en-US" altLang="ko-KR" sz="4000" smtClean="0"/>
              <a:t>INSTR/INSTRB </a:t>
            </a:r>
            <a:r>
              <a:rPr lang="ko-KR" altLang="en-US" sz="4000" smtClean="0"/>
              <a:t>함수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4071938"/>
          </a:xfrm>
        </p:spPr>
        <p:txBody>
          <a:bodyPr/>
          <a:lstStyle/>
          <a:p>
            <a:r>
              <a:rPr lang="ko-KR" altLang="en-US" sz="2400" smtClean="0"/>
              <a:t>대상 문자열이나 칼럼에서 특정 문자가 나타나는 위치를 알려준다</a:t>
            </a:r>
            <a:r>
              <a:rPr lang="en-US" altLang="ko-KR" sz="2400" smtClean="0"/>
              <a:t>.</a:t>
            </a:r>
          </a:p>
          <a:p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SELECT </a:t>
            </a:r>
            <a:r>
              <a:rPr lang="en-US" altLang="ko-KR" sz="2800" smtClean="0">
                <a:solidFill>
                  <a:srgbClr val="FF0000"/>
                </a:solidFill>
              </a:rPr>
              <a:t>INSTR</a:t>
            </a:r>
            <a:r>
              <a:rPr lang="en-US" altLang="ko-KR" sz="2800" smtClean="0"/>
              <a:t>('DataBase', 'B') </a:t>
            </a: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FROM DUAL;</a:t>
            </a:r>
          </a:p>
          <a:p>
            <a:endParaRPr lang="ko-KR" altLang="en-US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5F2CD9-41D9-4F41-B156-3E1A910F070E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6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5606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5607" name="Picture 2" descr="D:\오라클\가메 오라클-강의교안\T-005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6500" y="4078288"/>
            <a:ext cx="7794625" cy="135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특정 문자의 위치를 구하는 </a:t>
            </a:r>
            <a:r>
              <a:rPr lang="en-US" altLang="ko-KR" sz="4000" smtClean="0"/>
              <a:t>INSTR/INSTRB </a:t>
            </a:r>
            <a:r>
              <a:rPr lang="ko-KR" altLang="en-US" sz="4000" smtClean="0"/>
              <a:t>함수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4071938"/>
          </a:xfrm>
        </p:spPr>
        <p:txBody>
          <a:bodyPr/>
          <a:lstStyle/>
          <a:p>
            <a:r>
              <a:rPr lang="en-US" altLang="ko-KR" sz="2400" smtClean="0"/>
              <a:t>30</a:t>
            </a:r>
            <a:r>
              <a:rPr lang="ko-KR" altLang="en-US" sz="2400" smtClean="0"/>
              <a:t>번 부서 소속 사원이름에 </a:t>
            </a:r>
            <a:r>
              <a:rPr lang="en-US" altLang="ko-KR" sz="2400" smtClean="0"/>
              <a:t>E </a:t>
            </a:r>
            <a:r>
              <a:rPr lang="ko-KR" altLang="en-US" sz="2400" smtClean="0"/>
              <a:t>자가 어디에 위치하는지 알려주는 쿼리문</a:t>
            </a:r>
          </a:p>
          <a:p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DEPTNO, ENAME, </a:t>
            </a:r>
            <a:r>
              <a:rPr lang="en-US" altLang="ko-KR" sz="2400" smtClean="0">
                <a:solidFill>
                  <a:srgbClr val="FF0000"/>
                </a:solidFill>
              </a:rPr>
              <a:t>INSTR(ENAME, 'E')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WHERE DEPTNO=30;</a:t>
            </a:r>
          </a:p>
          <a:p>
            <a:endParaRPr lang="ko-KR" altLang="en-US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11C98-620E-4744-A77B-822EF75DEDA0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6630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D:\오라클\가메 오라클-강의교안\T-006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13" y="2000250"/>
            <a:ext cx="588803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 descr="D:\오라클\가메 오라클-강의교안\T-007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75" y="3362325"/>
            <a:ext cx="61087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 descr="D:\오라클\가메 오라클-강의교안\T-008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35288" y="4929188"/>
            <a:ext cx="61372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특정 문자의 위치를 구하는 </a:t>
            </a:r>
            <a:r>
              <a:rPr lang="en-US" altLang="ko-KR" sz="4000" smtClean="0"/>
              <a:t>INSTR/INSTRB </a:t>
            </a:r>
            <a:r>
              <a:rPr lang="ko-KR" altLang="en-US" sz="4000" smtClean="0"/>
              <a:t>함수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71625"/>
            <a:ext cx="7786688" cy="407193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2000" smtClean="0"/>
              <a:t>INSTR(</a:t>
            </a:r>
            <a:r>
              <a:rPr lang="ko-KR" altLang="en-US" sz="2000" i="1" smtClean="0"/>
              <a:t>대상</a:t>
            </a:r>
            <a:r>
              <a:rPr lang="en-US" altLang="ko-KR" sz="2000" i="1" smtClean="0"/>
              <a:t>,</a:t>
            </a:r>
            <a:r>
              <a:rPr lang="ko-KR" altLang="en-US" sz="2000" i="1" smtClean="0"/>
              <a:t>찾을 글자</a:t>
            </a:r>
            <a:r>
              <a:rPr lang="en-US" altLang="ko-KR" sz="2000" i="1" smtClean="0"/>
              <a:t>,</a:t>
            </a:r>
            <a:r>
              <a:rPr lang="ko-KR" altLang="en-US" sz="2000" i="1" smtClean="0"/>
              <a:t>시작위치</a:t>
            </a:r>
            <a:r>
              <a:rPr lang="en-US" altLang="ko-KR" sz="2000" i="1" smtClean="0"/>
              <a:t>,</a:t>
            </a:r>
            <a:r>
              <a:rPr lang="ko-KR" altLang="en-US" sz="2000" i="1" smtClean="0"/>
              <a:t>몇 번째 발견</a:t>
            </a:r>
            <a:r>
              <a:rPr lang="en-US" altLang="ko-KR" sz="2000" smtClean="0"/>
              <a:t>) </a:t>
            </a:r>
            <a:endParaRPr lang="ko-KR" altLang="en-US" sz="2000" smtClean="0"/>
          </a:p>
          <a:p>
            <a:endParaRPr lang="en-US" altLang="ko-KR" sz="800" smtClean="0"/>
          </a:p>
          <a:p>
            <a:r>
              <a:rPr lang="en-US" altLang="ko-KR" sz="2000" smtClean="0"/>
              <a:t>INSTR('DataBase', 'a') </a:t>
            </a:r>
          </a:p>
          <a:p>
            <a:endParaRPr lang="en-US" altLang="ko-KR" sz="2000" smtClean="0"/>
          </a:p>
          <a:p>
            <a:endParaRPr lang="en-US" altLang="ko-KR" sz="800" smtClean="0"/>
          </a:p>
          <a:p>
            <a:endParaRPr lang="en-US" altLang="ko-KR" sz="2000" smtClean="0"/>
          </a:p>
          <a:p>
            <a:r>
              <a:rPr lang="en-US" altLang="ko-KR" sz="2000" smtClean="0"/>
              <a:t>INSTR('DataBase', 'a', 3, 1) </a:t>
            </a:r>
          </a:p>
          <a:p>
            <a:endParaRPr lang="en-US" altLang="ko-KR" sz="2000" smtClean="0"/>
          </a:p>
          <a:p>
            <a:endParaRPr lang="en-US" altLang="ko-KR" sz="8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r>
              <a:rPr lang="en-US" altLang="ko-KR" sz="2000" smtClean="0"/>
              <a:t>INSTR('DataBase', 'a', 3, 2) </a:t>
            </a:r>
          </a:p>
          <a:p>
            <a:endParaRPr lang="en-US" altLang="ko-KR" sz="2000" smtClean="0"/>
          </a:p>
          <a:p>
            <a:pPr>
              <a:buFont typeface="Wingdings" pitchFamily="2" charset="2"/>
              <a:buNone/>
            </a:pPr>
            <a:endParaRPr lang="ko-KR" altLang="en-US" sz="2000" smtClean="0"/>
          </a:p>
          <a:p>
            <a:pPr marL="411163" lvl="1">
              <a:buFont typeface="Wingdings" pitchFamily="2" charset="2"/>
              <a:buNone/>
            </a:pPr>
            <a:endParaRPr lang="en-US" altLang="ko-KR" sz="20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0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0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8BFBF-F9BD-4829-BD4B-C5592D5D8A11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6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7657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9" descr="D:\오라클\가메 오라클-강의교안\T-009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25" y="2143125"/>
            <a:ext cx="6286500" cy="145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10" descr="D:\오라클\가메 오라클-강의교안\T-010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50" y="4143375"/>
            <a:ext cx="5729288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바이트 수를 기준으로 문자의 위치를 알아내는 </a:t>
            </a:r>
            <a:r>
              <a:rPr lang="en-US" altLang="ko-KR" sz="4000" smtClean="0"/>
              <a:t>INSTRB </a:t>
            </a:r>
            <a:endParaRPr lang="ko-KR" altLang="en-US" sz="4000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63" y="1571625"/>
            <a:ext cx="7858125" cy="4071938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SELECT INSTR('</a:t>
            </a:r>
            <a:r>
              <a:rPr lang="ko-KR" altLang="en-US" sz="2400" smtClean="0"/>
              <a:t>데이터베이스</a:t>
            </a:r>
            <a:r>
              <a:rPr lang="en-US" altLang="ko-KR" sz="2400" smtClean="0"/>
              <a:t>', '</a:t>
            </a:r>
            <a:r>
              <a:rPr lang="ko-KR" altLang="en-US" sz="2400" smtClean="0"/>
              <a:t>이</a:t>
            </a:r>
            <a:r>
              <a:rPr lang="en-US" altLang="ko-KR" sz="2400" smtClean="0"/>
              <a:t>', 3, 1)</a:t>
            </a:r>
            <a:endParaRPr lang="ko-KR" altLang="en-US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DUAL;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 lvl="1"/>
            <a:endParaRPr lang="en-US" altLang="ko-KR" sz="2400" smtClean="0"/>
          </a:p>
          <a:p>
            <a:pPr lvl="1"/>
            <a:endParaRPr lang="ko-KR" altLang="en-US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INSTRB('</a:t>
            </a:r>
            <a:r>
              <a:rPr lang="ko-KR" altLang="en-US" sz="2400" smtClean="0"/>
              <a:t>데이터베이스</a:t>
            </a:r>
            <a:r>
              <a:rPr lang="en-US" altLang="ko-KR" sz="2400" smtClean="0"/>
              <a:t>', '</a:t>
            </a:r>
            <a:r>
              <a:rPr lang="ko-KR" altLang="en-US" sz="2400" smtClean="0"/>
              <a:t>이</a:t>
            </a:r>
            <a:r>
              <a:rPr lang="en-US" altLang="ko-KR" sz="2400" smtClean="0"/>
              <a:t>', 3, 1)</a:t>
            </a:r>
            <a:endParaRPr lang="ko-KR" altLang="en-US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DUAL;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ko-KR" altLang="en-US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endParaRPr lang="ko-KR" altLang="en-US" sz="2400" smtClean="0"/>
          </a:p>
          <a:p>
            <a:pPr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2ECF8-A849-464F-811D-6E46A8B62B74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67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8680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바이트 수를 기준으로 문자의 위치를 알아내는 </a:t>
            </a:r>
            <a:r>
              <a:rPr lang="en-US" altLang="ko-KR" sz="4000" smtClean="0"/>
              <a:t>INSTRB </a:t>
            </a:r>
            <a:endParaRPr lang="ko-KR" altLang="en-US" sz="400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0" y="1785938"/>
            <a:ext cx="7500938" cy="407193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800" b="1" smtClean="0">
                <a:solidFill>
                  <a:schemeClr val="tx2"/>
                </a:solidFill>
              </a:rPr>
              <a:t>[</a:t>
            </a:r>
            <a:r>
              <a:rPr lang="ko-KR" altLang="en-US" sz="2800" b="1" smtClean="0">
                <a:solidFill>
                  <a:schemeClr val="tx2"/>
                </a:solidFill>
              </a:rPr>
              <a:t>문제</a:t>
            </a:r>
            <a:r>
              <a:rPr lang="en-US" altLang="ko-KR" sz="2800" b="1" smtClean="0">
                <a:solidFill>
                  <a:schemeClr val="tx2"/>
                </a:solidFill>
              </a:rPr>
              <a:t>]  </a:t>
            </a:r>
            <a:r>
              <a:rPr lang="ko-KR" altLang="en-US" sz="2800" smtClean="0">
                <a:solidFill>
                  <a:schemeClr val="tx2"/>
                </a:solidFill>
              </a:rPr>
              <a:t>이름의 세 번째 자리가 </a:t>
            </a:r>
            <a:r>
              <a:rPr lang="en-US" altLang="ko-KR" sz="2800" smtClean="0">
                <a:solidFill>
                  <a:schemeClr val="tx2"/>
                </a:solidFill>
              </a:rPr>
              <a:t>R</a:t>
            </a:r>
            <a:r>
              <a:rPr lang="ko-KR" altLang="en-US" sz="2800" smtClean="0">
                <a:solidFill>
                  <a:schemeClr val="tx2"/>
                </a:solidFill>
              </a:rPr>
              <a:t>로 끝나는 직원을 검색</a:t>
            </a:r>
            <a:endParaRPr lang="en-US" altLang="ko-KR" sz="2800" smtClean="0">
              <a:solidFill>
                <a:schemeClr val="tx2"/>
              </a:solidFill>
            </a:endParaRPr>
          </a:p>
          <a:p>
            <a:pPr lvl="1"/>
            <a:r>
              <a:rPr lang="en-US" altLang="ko-KR" sz="2400" smtClean="0"/>
              <a:t>LIKE </a:t>
            </a:r>
            <a:r>
              <a:rPr lang="ko-KR" altLang="en-US" sz="2400" smtClean="0"/>
              <a:t>연산자와 </a:t>
            </a:r>
            <a:r>
              <a:rPr lang="en-US" altLang="ko-KR" sz="2400" smtClean="0"/>
              <a:t>_ </a:t>
            </a:r>
            <a:r>
              <a:rPr lang="ko-KR" altLang="en-US" sz="2400" smtClean="0"/>
              <a:t>와일드 카드</a:t>
            </a:r>
            <a:endParaRPr lang="en-US" altLang="ko-KR" sz="2400" smtClean="0"/>
          </a:p>
          <a:p>
            <a:pPr lvl="1"/>
            <a:r>
              <a:rPr lang="en-US" altLang="ko-KR" sz="2400" smtClean="0"/>
              <a:t>SUBSTR </a:t>
            </a:r>
            <a:r>
              <a:rPr lang="ko-KR" altLang="en-US" sz="2400" smtClean="0"/>
              <a:t>함수</a:t>
            </a:r>
          </a:p>
          <a:p>
            <a:pPr lvl="1"/>
            <a:endParaRPr lang="ko-KR" altLang="en-US" sz="2400" smtClean="0"/>
          </a:p>
          <a:p>
            <a:pPr>
              <a:buFont typeface="Wingdings" pitchFamily="2" charset="2"/>
              <a:buNone/>
            </a:pPr>
            <a:endParaRPr lang="ko-KR" altLang="en-US" sz="2000" smtClean="0"/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  <a:p>
            <a:endParaRPr lang="ko-KR" altLang="en-US" sz="2000" smtClean="0"/>
          </a:p>
          <a:p>
            <a:pPr lvl="1">
              <a:buFont typeface="Wingdings" pitchFamily="2" charset="2"/>
              <a:buNone/>
            </a:pPr>
            <a:endParaRPr lang="en-US" altLang="ko-KR" sz="20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0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lvl="1">
              <a:buFont typeface="Wingdings" pitchFamily="2" charset="2"/>
              <a:buNone/>
            </a:pPr>
            <a:endParaRPr lang="en-US" altLang="ko-KR" sz="20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E4473C-BC08-4F79-AAF5-480B2C20A98E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70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9702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특정 기호로 채우는 </a:t>
            </a:r>
            <a:r>
              <a:rPr lang="en-US" altLang="ko-KR" sz="4000" smtClean="0"/>
              <a:t>LPAD/RPAD </a:t>
            </a:r>
            <a:r>
              <a:rPr lang="ko-KR" altLang="en-US" sz="4000" smtClean="0"/>
              <a:t>함수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40719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800" b="1" smtClean="0"/>
              <a:t>SELECT </a:t>
            </a:r>
            <a:r>
              <a:rPr lang="en-US" altLang="ko-KR" sz="2800" b="1" smtClean="0">
                <a:solidFill>
                  <a:srgbClr val="FF0000"/>
                </a:solidFill>
              </a:rPr>
              <a:t>LPAD</a:t>
            </a:r>
            <a:r>
              <a:rPr lang="en-US" altLang="ko-KR" sz="2800" b="1" smtClean="0"/>
              <a:t>('DataBase', 20, '$') </a:t>
            </a: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FROM DUAL;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8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2800" b="1" smtClean="0"/>
              <a:t>SELECT </a:t>
            </a:r>
            <a:r>
              <a:rPr lang="en-US" altLang="ko-KR" sz="2800" b="1" smtClean="0">
                <a:solidFill>
                  <a:srgbClr val="FF0000"/>
                </a:solidFill>
              </a:rPr>
              <a:t>RPAD</a:t>
            </a:r>
            <a:r>
              <a:rPr lang="en-US" altLang="ko-KR" sz="2800" b="1" smtClean="0"/>
              <a:t>('DataBase', 20, '$') </a:t>
            </a: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FROM DUAL;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8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z="28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4A066E-473A-4BEF-940E-F072B0319D5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30726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0727" name="TextBox 6"/>
          <p:cNvSpPr txBox="1">
            <a:spLocks noChangeArrowheads="1"/>
          </p:cNvSpPr>
          <p:nvPr/>
        </p:nvSpPr>
        <p:spPr bwMode="auto">
          <a:xfrm>
            <a:off x="1785938" y="2500313"/>
            <a:ext cx="6858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DataBase</a:t>
            </a:r>
            <a:r>
              <a:rPr lang="ko-KR" altLang="en-US"/>
              <a:t>라는 문자열에 </a:t>
            </a:r>
            <a:r>
              <a:rPr lang="en-US" altLang="ko-KR"/>
              <a:t>20byte</a:t>
            </a:r>
            <a:r>
              <a:rPr lang="ko-KR" altLang="en-US"/>
              <a:t>를 할당한후 남은 공백을 왼쪽에서부터 </a:t>
            </a:r>
            <a:r>
              <a:rPr lang="en-US" altLang="ko-KR"/>
              <a:t>‘$’</a:t>
            </a:r>
            <a:r>
              <a:rPr lang="ko-KR" altLang="en-US"/>
              <a:t>로 채워라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특정 문자를 잘라내는 </a:t>
            </a:r>
            <a:r>
              <a:rPr lang="en-US" altLang="ko-KR" sz="4000" smtClean="0"/>
              <a:t>TRIM </a:t>
            </a:r>
            <a:r>
              <a:rPr lang="ko-KR" altLang="en-US" sz="4000" smtClean="0"/>
              <a:t>함수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14500"/>
            <a:ext cx="9144000" cy="41433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200" smtClean="0"/>
              <a:t>SELECT   </a:t>
            </a:r>
            <a:r>
              <a:rPr lang="en-US" altLang="ko-KR" sz="2200" smtClean="0">
                <a:solidFill>
                  <a:srgbClr val="FF0000"/>
                </a:solidFill>
              </a:rPr>
              <a:t>TRIM</a:t>
            </a:r>
            <a:r>
              <a:rPr lang="en-US" altLang="ko-KR" sz="2200" smtClean="0"/>
              <a:t>('a'     FROM        'aaaaDataBase programingaaaa') </a:t>
            </a:r>
          </a:p>
          <a:p>
            <a:pPr>
              <a:buFont typeface="Wingdings" pitchFamily="2" charset="2"/>
              <a:buNone/>
            </a:pPr>
            <a:r>
              <a:rPr lang="en-US" altLang="ko-KR" sz="2200" smtClean="0"/>
              <a:t>FROM     DUAL;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2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z="22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2200" smtClean="0"/>
              <a:t>SELECT ENAME, </a:t>
            </a:r>
            <a:r>
              <a:rPr lang="en-US" altLang="ko-KR" sz="2200" smtClean="0">
                <a:solidFill>
                  <a:srgbClr val="FF0000"/>
                </a:solidFill>
              </a:rPr>
              <a:t>TRIM</a:t>
            </a:r>
            <a:r>
              <a:rPr lang="en-US" altLang="ko-KR" sz="2200" smtClean="0"/>
              <a:t>('S' FROM ENAME), </a:t>
            </a:r>
            <a:r>
              <a:rPr lang="en-US" altLang="ko-KR" sz="2200" smtClean="0">
                <a:solidFill>
                  <a:srgbClr val="FF0000"/>
                </a:solidFill>
              </a:rPr>
              <a:t>TRIM</a:t>
            </a:r>
            <a:r>
              <a:rPr lang="en-US" altLang="ko-KR" sz="2200" smtClean="0"/>
              <a:t>('H' FROM ENAME)</a:t>
            </a:r>
          </a:p>
          <a:p>
            <a:pPr>
              <a:buFont typeface="Wingdings" pitchFamily="2" charset="2"/>
              <a:buNone/>
            </a:pPr>
            <a:r>
              <a:rPr lang="en-US" altLang="ko-KR" sz="2200" smtClean="0"/>
              <a:t>FROM   EMP </a:t>
            </a:r>
          </a:p>
          <a:p>
            <a:pPr>
              <a:buFont typeface="Wingdings" pitchFamily="2" charset="2"/>
              <a:buNone/>
            </a:pPr>
            <a:r>
              <a:rPr lang="en-US" altLang="ko-KR" sz="2200" smtClean="0"/>
              <a:t>WHERE   ENAME = 'SMITH';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2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z="22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2BED59-C1F7-431D-BD19-D71BC7AD234D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7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31750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51" name="TextBox 6"/>
          <p:cNvSpPr txBox="1">
            <a:spLocks noChangeArrowheads="1"/>
          </p:cNvSpPr>
          <p:nvPr/>
        </p:nvSpPr>
        <p:spPr bwMode="auto">
          <a:xfrm>
            <a:off x="785813" y="5072063"/>
            <a:ext cx="8643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b="1"/>
              <a:t>주로 문자열에서 공백 제거에 많이 사용된다</a:t>
            </a:r>
            <a:r>
              <a:rPr lang="en-US" altLang="ko-KR" b="1"/>
              <a:t>.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DUAL </a:t>
            </a:r>
            <a:r>
              <a:rPr lang="ko-KR" altLang="en-US" sz="4000" smtClean="0"/>
              <a:t>테이블과 </a:t>
            </a:r>
            <a:r>
              <a:rPr lang="en-US" altLang="ko-KR" sz="4000" smtClean="0"/>
              <a:t>SQL </a:t>
            </a:r>
            <a:r>
              <a:rPr lang="ko-KR" altLang="en-US" sz="4000" smtClean="0"/>
              <a:t>함수 분류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800" smtClean="0"/>
              <a:t>SELECT 24*60*60 FROM DEPT;</a:t>
            </a: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SELECT 24*60*60 FROM </a:t>
            </a:r>
            <a:r>
              <a:rPr lang="en-US" altLang="ko-KR" sz="2800" smtClean="0">
                <a:solidFill>
                  <a:srgbClr val="FF0000"/>
                </a:solidFill>
              </a:rPr>
              <a:t>DUAL</a:t>
            </a:r>
            <a:r>
              <a:rPr lang="en-US" altLang="ko-KR" sz="2800" smtClean="0"/>
              <a:t>;</a:t>
            </a:r>
          </a:p>
          <a:p>
            <a:endParaRPr lang="en-US" altLang="ko-KR" sz="800" smtClean="0"/>
          </a:p>
          <a:p>
            <a:pPr lvl="1"/>
            <a:r>
              <a:rPr lang="en-US" altLang="ko-KR" sz="2400" smtClean="0"/>
              <a:t>DUAL </a:t>
            </a:r>
            <a:r>
              <a:rPr lang="ko-KR" altLang="en-US" sz="2400" smtClean="0"/>
              <a:t>테이블은 산술 연산이나 가상 칼럼 등의 값을 </a:t>
            </a:r>
            <a:r>
              <a:rPr lang="ko-KR" altLang="en-US" sz="2400" smtClean="0">
                <a:solidFill>
                  <a:srgbClr val="FF0000"/>
                </a:solidFill>
              </a:rPr>
              <a:t>한번</a:t>
            </a:r>
            <a:r>
              <a:rPr lang="ko-KR" altLang="en-US" sz="2400" smtClean="0"/>
              <a:t>만 </a:t>
            </a:r>
            <a:r>
              <a:rPr lang="ko-KR" altLang="en-US" sz="2400" smtClean="0">
                <a:solidFill>
                  <a:srgbClr val="FF0000"/>
                </a:solidFill>
              </a:rPr>
              <a:t>출력</a:t>
            </a:r>
            <a:r>
              <a:rPr lang="ko-KR" altLang="en-US" sz="2400" smtClean="0"/>
              <a:t>하고 싶을 때 많이 사용하는 아주 유용한 테이블로서 </a:t>
            </a:r>
            <a:r>
              <a:rPr lang="en-US" altLang="ko-KR" sz="2400" smtClean="0"/>
              <a:t>DUMMY</a:t>
            </a:r>
            <a:r>
              <a:rPr lang="ko-KR" altLang="en-US" sz="2400" smtClean="0"/>
              <a:t>라는 한 개의 칼럼으로 구성되어 있다</a:t>
            </a:r>
            <a:r>
              <a:rPr lang="en-US" altLang="ko-KR" sz="2400" smtClean="0"/>
              <a:t>. </a:t>
            </a:r>
          </a:p>
          <a:p>
            <a:endParaRPr lang="en-US" altLang="ko-KR" sz="800" smtClean="0"/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DESC </a:t>
            </a:r>
            <a:r>
              <a:rPr lang="en-US" altLang="ko-KR" sz="2800" smtClean="0">
                <a:solidFill>
                  <a:srgbClr val="FF0000"/>
                </a:solidFill>
              </a:rPr>
              <a:t>DUAL</a:t>
            </a:r>
            <a:r>
              <a:rPr lang="en-US" altLang="ko-KR" sz="2800" smtClean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SEELECT * FROM </a:t>
            </a:r>
            <a:r>
              <a:rPr lang="en-US" altLang="ko-KR" sz="2800" smtClean="0">
                <a:solidFill>
                  <a:srgbClr val="FF0000"/>
                </a:solidFill>
              </a:rPr>
              <a:t>DUAL</a:t>
            </a:r>
            <a:r>
              <a:rPr lang="en-US" altLang="ko-KR" sz="2800" smtClean="0"/>
              <a:t>;</a:t>
            </a:r>
            <a:endParaRPr lang="ko-KR" altLang="en-US" sz="2800" smtClean="0"/>
          </a:p>
          <a:p>
            <a:endParaRPr lang="en-US" altLang="ko-KR" sz="28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4A38F-BFF7-4B03-86CB-EE50386646AD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숫자 함수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E93139-9733-4FF7-8E0B-9FCA39678B5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32773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357313" y="1714500"/>
          <a:ext cx="7572428" cy="3761994"/>
        </p:xfrm>
        <a:graphic>
          <a:graphicData uri="http://schemas.openxmlformats.org/drawingml/2006/table">
            <a:tbl>
              <a:tblPr/>
              <a:tblGrid>
                <a:gridCol w="1643074"/>
                <a:gridCol w="5929354"/>
              </a:tblGrid>
              <a:tr h="3371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/>
                        <a:t>구 </a:t>
                      </a:r>
                      <a:r>
                        <a:rPr lang="ko-KR" altLang="en-US" sz="2400" b="1" dirty="0" smtClean="0"/>
                        <a:t>  분</a:t>
                      </a:r>
                      <a:endParaRPr lang="ko-KR" altLang="en-US" sz="2400" b="1" dirty="0"/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 smtClean="0"/>
                        <a:t>설       </a:t>
                      </a:r>
                      <a:r>
                        <a:rPr lang="ko-KR" altLang="en-US" sz="2400" b="1" dirty="0"/>
                        <a:t>명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410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ABS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 smtClean="0"/>
                        <a:t> 절대값을 </a:t>
                      </a:r>
                      <a:r>
                        <a:rPr lang="ko-KR" altLang="en-US" sz="2000" dirty="0"/>
                        <a:t>반환한다</a:t>
                      </a:r>
                      <a:r>
                        <a:rPr lang="en-US" altLang="ko-KR" sz="2000" dirty="0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10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COS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 smtClean="0"/>
                        <a:t> COSINE </a:t>
                      </a:r>
                      <a:r>
                        <a:rPr lang="ko-KR" altLang="en-US" sz="2000" dirty="0"/>
                        <a:t>값을 반환한다</a:t>
                      </a:r>
                      <a:r>
                        <a:rPr lang="en-US" altLang="ko-KR" sz="2000" dirty="0"/>
                        <a:t>.</a:t>
                      </a:r>
                      <a:endParaRPr lang="ko-KR" altLang="en-US" sz="2000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10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EXP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 smtClean="0"/>
                        <a:t> e (</a:t>
                      </a:r>
                      <a:r>
                        <a:rPr lang="en-US" altLang="ko-KR" sz="2000" dirty="0"/>
                        <a:t>2.71828183…)</a:t>
                      </a:r>
                      <a:r>
                        <a:rPr lang="ko-KR" altLang="en-US" sz="2000" dirty="0"/>
                        <a:t>의 </a:t>
                      </a:r>
                      <a:r>
                        <a:rPr lang="en-US" altLang="ko-KR" sz="2000" dirty="0"/>
                        <a:t>n</a:t>
                      </a:r>
                      <a:r>
                        <a:rPr lang="ko-KR" altLang="en-US" sz="2000" dirty="0"/>
                        <a:t>승을 반환한다</a:t>
                      </a:r>
                      <a:r>
                        <a:rPr lang="en-US" altLang="ko-KR" sz="2000" dirty="0"/>
                        <a:t>.</a:t>
                      </a:r>
                      <a:endParaRPr lang="ko-KR" altLang="en-US" sz="2000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10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FLOOR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 smtClean="0"/>
                        <a:t> 소수점 </a:t>
                      </a:r>
                      <a:r>
                        <a:rPr lang="ko-KR" altLang="en-US" sz="2000" dirty="0"/>
                        <a:t>아래를 잘라낸다</a:t>
                      </a:r>
                      <a:r>
                        <a:rPr lang="en-US" altLang="ko-KR" sz="2000" dirty="0"/>
                        <a:t>.(</a:t>
                      </a:r>
                      <a:r>
                        <a:rPr lang="ko-KR" altLang="en-US" sz="2000" dirty="0"/>
                        <a:t>버림</a:t>
                      </a:r>
                      <a:r>
                        <a:rPr lang="en-US" altLang="ko-KR" sz="2000" dirty="0"/>
                        <a:t>)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10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LOG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 smtClean="0"/>
                        <a:t> LOG</a:t>
                      </a:r>
                      <a:r>
                        <a:rPr lang="ko-KR" altLang="en-US" sz="2000" dirty="0"/>
                        <a:t>값을 반환한다</a:t>
                      </a:r>
                      <a:r>
                        <a:rPr lang="en-US" altLang="ko-KR" sz="2000" dirty="0"/>
                        <a:t>.</a:t>
                      </a:r>
                      <a:endParaRPr lang="ko-KR" altLang="en-US" sz="2000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10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POWER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 smtClean="0"/>
                        <a:t> POWER(m</a:t>
                      </a:r>
                      <a:r>
                        <a:rPr lang="en-US" altLang="ko-KR" sz="2000" dirty="0"/>
                        <a:t>, n) m</a:t>
                      </a:r>
                      <a:r>
                        <a:rPr lang="ko-KR" altLang="en-US" sz="2000" dirty="0"/>
                        <a:t>의 </a:t>
                      </a:r>
                      <a:r>
                        <a:rPr lang="en-US" altLang="ko-KR" sz="2000" dirty="0"/>
                        <a:t>n</a:t>
                      </a:r>
                      <a:r>
                        <a:rPr lang="ko-KR" altLang="en-US" sz="2000" dirty="0"/>
                        <a:t>승을 반환한다</a:t>
                      </a:r>
                      <a:r>
                        <a:rPr lang="en-US" altLang="ko-KR" sz="2000" dirty="0"/>
                        <a:t>.</a:t>
                      </a:r>
                      <a:endParaRPr lang="ko-KR" altLang="en-US" sz="2000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79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숫자 함수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E828D-441B-4A1E-8F62-CC32495A734E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31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33797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357313" y="1643063"/>
          <a:ext cx="7500991" cy="4483769"/>
        </p:xfrm>
        <a:graphic>
          <a:graphicData uri="http://schemas.openxmlformats.org/drawingml/2006/table">
            <a:tbl>
              <a:tblPr/>
              <a:tblGrid>
                <a:gridCol w="1357322"/>
                <a:gridCol w="6143669"/>
              </a:tblGrid>
              <a:tr h="5424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/>
                        <a:t>구 분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 smtClean="0"/>
                        <a:t>설    </a:t>
                      </a:r>
                      <a:r>
                        <a:rPr lang="ko-KR" altLang="en-US" sz="2400" b="1" dirty="0"/>
                        <a:t>명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1183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SIGN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SIGN (n) n&lt;0</a:t>
                      </a:r>
                      <a:r>
                        <a:rPr lang="ko-KR" altLang="en-US" sz="2000" dirty="0"/>
                        <a:t>이면 </a:t>
                      </a:r>
                      <a:r>
                        <a:rPr lang="en-US" altLang="ko-KR" sz="2000" dirty="0"/>
                        <a:t>–1, </a:t>
                      </a:r>
                      <a:r>
                        <a:rPr lang="en-US" sz="2000" dirty="0"/>
                        <a:t>n=0</a:t>
                      </a:r>
                      <a:r>
                        <a:rPr lang="ko-KR" altLang="en-US" sz="2000" dirty="0"/>
                        <a:t>이면 </a:t>
                      </a:r>
                      <a:r>
                        <a:rPr lang="en-US" altLang="ko-KR" sz="2000" dirty="0"/>
                        <a:t>0, </a:t>
                      </a:r>
                      <a:r>
                        <a:rPr lang="en-US" sz="2000" dirty="0"/>
                        <a:t>n&gt;0</a:t>
                      </a:r>
                      <a:r>
                        <a:rPr lang="ko-KR" altLang="en-US" sz="2000" dirty="0"/>
                        <a:t>이면 </a:t>
                      </a:r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을 반환한다</a:t>
                      </a:r>
                      <a:r>
                        <a:rPr lang="en-US" altLang="ko-KR" sz="2000" dirty="0"/>
                        <a:t>.</a:t>
                      </a:r>
                      <a:endParaRPr lang="ko-KR" altLang="en-US" sz="2000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8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SIN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/>
                        <a:t>SINE</a:t>
                      </a:r>
                      <a:r>
                        <a:rPr lang="ko-KR" altLang="en-US" sz="2000" dirty="0"/>
                        <a:t>값을 반환한다</a:t>
                      </a:r>
                      <a:r>
                        <a:rPr lang="en-US" altLang="ko-KR" sz="2000" dirty="0"/>
                        <a:t>.</a:t>
                      </a:r>
                      <a:endParaRPr lang="ko-KR" altLang="en-US" sz="2000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8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TAN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/>
                        <a:t>TANGENT</a:t>
                      </a:r>
                      <a:r>
                        <a:rPr lang="ko-KR" altLang="en-US" sz="2000" dirty="0"/>
                        <a:t>값을 반환한다</a:t>
                      </a:r>
                      <a:r>
                        <a:rPr lang="en-US" altLang="ko-KR" sz="2000" dirty="0"/>
                        <a:t>.</a:t>
                      </a:r>
                      <a:endParaRPr lang="ko-KR" altLang="en-US" sz="2000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8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ROUND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/>
                        <a:t>특정 자릿수에서 반올림한다</a:t>
                      </a:r>
                      <a:r>
                        <a:rPr lang="en-US" altLang="ko-KR" sz="2000" dirty="0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8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TRUNC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/>
                        <a:t>특정 자릿수에서 잘라낸다</a:t>
                      </a:r>
                      <a:r>
                        <a:rPr lang="en-US" altLang="ko-KR" sz="2000" dirty="0"/>
                        <a:t>. (</a:t>
                      </a:r>
                      <a:r>
                        <a:rPr lang="ko-KR" altLang="en-US" sz="2000" dirty="0"/>
                        <a:t>버림</a:t>
                      </a:r>
                      <a:r>
                        <a:rPr lang="en-US" altLang="ko-KR" sz="2000" dirty="0"/>
                        <a:t>)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8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MOD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/>
                        <a:t>입력 받은 수를 나눈 나머지 값을 반환한다</a:t>
                      </a:r>
                      <a:r>
                        <a:rPr lang="en-US" altLang="ko-KR" sz="2000" dirty="0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82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ABS </a:t>
            </a:r>
            <a:r>
              <a:rPr lang="ko-KR" altLang="en-US" sz="4000" smtClean="0"/>
              <a:t>함수</a:t>
            </a:r>
            <a:r>
              <a:rPr lang="en-US" altLang="ko-KR" sz="4000" smtClean="0"/>
              <a:t>/ FLOOR </a:t>
            </a:r>
            <a:r>
              <a:rPr lang="ko-KR" altLang="en-US" sz="4000" smtClean="0"/>
              <a:t>함수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4500"/>
            <a:ext cx="7742238" cy="39290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SELECT </a:t>
            </a:r>
            <a:r>
              <a:rPr lang="en-US" altLang="ko-KR" sz="2400" smtClean="0">
                <a:solidFill>
                  <a:srgbClr val="FF0000"/>
                </a:solidFill>
              </a:rPr>
              <a:t>ABS</a:t>
            </a:r>
            <a:r>
              <a:rPr lang="en-US" altLang="ko-KR" sz="2400" smtClean="0"/>
              <a:t> (-15)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DUAL;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</a:t>
            </a:r>
            <a:r>
              <a:rPr lang="en-US" altLang="ko-KR" sz="2400" smtClean="0">
                <a:solidFill>
                  <a:srgbClr val="FF0000"/>
                </a:solidFill>
              </a:rPr>
              <a:t>FLOOR</a:t>
            </a:r>
            <a:r>
              <a:rPr lang="en-US" altLang="ko-KR" sz="2400" smtClean="0"/>
              <a:t> (34.5678)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DUAL;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90D391-6A61-4242-BDF6-92FA21BAC93F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8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34822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특정 자릿수에서 반올림하는 </a:t>
            </a:r>
            <a:r>
              <a:rPr lang="en-US" altLang="ko-KR" sz="4000" smtClean="0"/>
              <a:t>ROUND </a:t>
            </a:r>
            <a:r>
              <a:rPr lang="ko-KR" altLang="en-US" sz="4000" smtClean="0"/>
              <a:t>함수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8E1FE-D49A-4053-8632-E6D560E6AA6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35845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071563" y="1571625"/>
          <a:ext cx="7786687" cy="4181285"/>
        </p:xfrm>
        <a:graphic>
          <a:graphicData uri="http://schemas.openxmlformats.org/drawingml/2006/table">
            <a:tbl>
              <a:tblPr/>
              <a:tblGrid>
                <a:gridCol w="1671637"/>
                <a:gridCol w="854075"/>
                <a:gridCol w="5260975"/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ROUND </a:t>
                      </a: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함수 예</a:t>
                      </a:r>
                      <a:endParaRPr kumimoji="0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체" pitchFamily="49" charset="-127"/>
                        <a:ea typeface="돋움" pitchFamily="50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결  과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설      명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ROUND(35.12,1)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체" pitchFamily="49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35.1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체" pitchFamily="49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소수점 이하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2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째 자리에서 반올림하여 소수점 이하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1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째 자리까지 표시한다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ROUND(21.125,2)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체" pitchFamily="49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21.13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체" pitchFamily="49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소수점 이하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3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째 자리에서 반올림한다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ROUND(47.51)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체" pitchFamily="49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48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체" pitchFamily="49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ROUND(47.51,0)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과 동일한 문장으로 소수점 이하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1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째 자리에서 반올림한다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.</a:t>
                      </a: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체" pitchFamily="49" charset="-127"/>
                        <a:ea typeface="돋움" pitchFamily="50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10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ROUND(834.12,-1)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체" pitchFamily="49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830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체" pitchFamily="49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두 번째 인자값이 음수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(-1)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이므로 일단위에서 반올림한다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. 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만약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ROUND(835.12,-1)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이라면 결과는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840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이 된다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ROUND(653.54,-2)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체" pitchFamily="49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700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체" pitchFamily="49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두 번째 인자값이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-2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이므로 십단위에서 반올림한다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만약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ROUND(633.54,-2)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이라면 결과는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600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이 된다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>
            <a:normAutofit fontScale="90000"/>
          </a:bodyPr>
          <a:lstStyle/>
          <a:p>
            <a:r>
              <a:rPr lang="ko-KR" altLang="en-US" sz="4000" smtClean="0"/>
              <a:t>특정 자릿수에서 잘라내는 </a:t>
            </a:r>
            <a:r>
              <a:rPr lang="en-US" altLang="ko-KR" sz="4000" smtClean="0"/>
              <a:t>TRUNC </a:t>
            </a:r>
            <a:r>
              <a:rPr lang="ko-KR" altLang="en-US" sz="4000" smtClean="0"/>
              <a:t>함수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4500"/>
            <a:ext cx="7742238" cy="39290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SELECT  </a:t>
            </a:r>
            <a:r>
              <a:rPr lang="en-US" altLang="ko-KR" sz="2400" smtClean="0">
                <a:solidFill>
                  <a:srgbClr val="FF0000"/>
                </a:solidFill>
              </a:rPr>
              <a:t>TRUNC</a:t>
            </a:r>
            <a:r>
              <a:rPr lang="en-US" altLang="ko-KR" sz="2400" smtClean="0"/>
              <a:t>(12.345, 2),  </a:t>
            </a:r>
            <a:r>
              <a:rPr lang="en-US" altLang="ko-KR" sz="2400" smtClean="0">
                <a:solidFill>
                  <a:srgbClr val="FF0000"/>
                </a:solidFill>
              </a:rPr>
              <a:t>TRUNC</a:t>
            </a:r>
            <a:r>
              <a:rPr lang="en-US" altLang="ko-KR" sz="2400" smtClean="0"/>
              <a:t>(34.567, 0),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                 </a:t>
            </a:r>
            <a:r>
              <a:rPr lang="en-US" altLang="ko-KR" sz="2400" smtClean="0">
                <a:solidFill>
                  <a:srgbClr val="FF0000"/>
                </a:solidFill>
              </a:rPr>
              <a:t>TRUNC</a:t>
            </a:r>
            <a:r>
              <a:rPr lang="en-US" altLang="ko-KR" sz="2400" smtClean="0"/>
              <a:t>(56.789), </a:t>
            </a:r>
            <a:r>
              <a:rPr lang="en-US" altLang="ko-KR" sz="2400" smtClean="0">
                <a:solidFill>
                  <a:srgbClr val="FF0000"/>
                </a:solidFill>
              </a:rPr>
              <a:t>TRUNC</a:t>
            </a:r>
            <a:r>
              <a:rPr lang="en-US" altLang="ko-KR" sz="2400" smtClean="0"/>
              <a:t>(78.901, -1)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DUAL;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3754A-29D6-43E5-878D-C982D8C0FFC1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8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36870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나머지 값을 반환하는 </a:t>
            </a:r>
            <a:r>
              <a:rPr lang="en-US" altLang="ko-KR" sz="4000" smtClean="0"/>
              <a:t>MOD </a:t>
            </a:r>
            <a:r>
              <a:rPr lang="ko-KR" altLang="en-US" sz="4000" smtClean="0"/>
              <a:t>함수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4500"/>
            <a:ext cx="7742238" cy="39290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da-DK" altLang="ko-KR" sz="2400" smtClean="0"/>
              <a:t>SELECT MOD (34, 2), MOD (34, 5), MOD (34, 7) </a:t>
            </a:r>
          </a:p>
          <a:p>
            <a:pPr>
              <a:buFont typeface="Wingdings" pitchFamily="2" charset="2"/>
              <a:buNone/>
            </a:pPr>
            <a:r>
              <a:rPr lang="da-DK" altLang="ko-KR" sz="2400" smtClean="0"/>
              <a:t>FROM DUAL;</a:t>
            </a:r>
          </a:p>
          <a:p>
            <a:pPr>
              <a:buFont typeface="Wingdings" pitchFamily="2" charset="2"/>
              <a:buNone/>
            </a:pPr>
            <a:endParaRPr lang="da-DK" altLang="ko-KR" sz="2400" smtClean="0"/>
          </a:p>
          <a:p>
            <a:pPr>
              <a:buFont typeface="Wingdings" pitchFamily="2" charset="2"/>
              <a:buNone/>
            </a:pPr>
            <a:endParaRPr lang="da-DK" altLang="ko-KR" sz="2400" smtClean="0"/>
          </a:p>
          <a:p>
            <a:r>
              <a:rPr lang="en-US" altLang="ko-KR" sz="2400" b="1" smtClean="0">
                <a:solidFill>
                  <a:schemeClr val="tx2"/>
                </a:solidFill>
              </a:rPr>
              <a:t>[</a:t>
            </a:r>
            <a:r>
              <a:rPr lang="ko-KR" altLang="en-US" sz="2400" b="1" smtClean="0">
                <a:solidFill>
                  <a:schemeClr val="tx2"/>
                </a:solidFill>
              </a:rPr>
              <a:t>문제</a:t>
            </a:r>
            <a:r>
              <a:rPr lang="en-US" altLang="ko-KR" sz="2400" b="1" smtClean="0">
                <a:solidFill>
                  <a:schemeClr val="tx2"/>
                </a:solidFill>
              </a:rPr>
              <a:t>] </a:t>
            </a:r>
          </a:p>
          <a:p>
            <a:pPr>
              <a:buFont typeface="Wingdings" pitchFamily="2" charset="2"/>
              <a:buNone/>
            </a:pPr>
            <a:r>
              <a:rPr lang="ko-KR" altLang="en-US" sz="2400" b="1" smtClean="0">
                <a:solidFill>
                  <a:schemeClr val="tx2"/>
                </a:solidFill>
              </a:rPr>
              <a:t>사번이 짝수인 사원들의 사번과 이름과 직급을 출력하라</a:t>
            </a:r>
            <a:r>
              <a:rPr lang="en-US" altLang="ko-KR" sz="2400" b="1" smtClean="0">
                <a:solidFill>
                  <a:schemeClr val="tx2"/>
                </a:solidFill>
              </a:rPr>
              <a:t>.</a:t>
            </a:r>
          </a:p>
          <a:p>
            <a:pPr>
              <a:buFont typeface="Wingdings" pitchFamily="2" charset="2"/>
              <a:buNone/>
            </a:pPr>
            <a:endParaRPr lang="da-DK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2B29FA-1554-49C9-8C4E-F2989F00904F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8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37894" name="Rectangle 3"/>
          <p:cNvSpPr>
            <a:spLocks noChangeArrowheads="1"/>
          </p:cNvSpPr>
          <p:nvPr/>
        </p:nvSpPr>
        <p:spPr bwMode="auto">
          <a:xfrm>
            <a:off x="0" y="457200"/>
            <a:ext cx="261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/>
              <a:t>`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/>
          <a:lstStyle/>
          <a:p>
            <a:r>
              <a:rPr lang="ko-KR" altLang="en-US" sz="4000" smtClean="0"/>
              <a:t>날짜 함수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B4105-61B6-4870-9030-E626DC395826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143000" y="1571625"/>
          <a:ext cx="7786710" cy="4675632"/>
        </p:xfrm>
        <a:graphic>
          <a:graphicData uri="http://schemas.openxmlformats.org/drawingml/2006/table">
            <a:tbl>
              <a:tblPr/>
              <a:tblGrid>
                <a:gridCol w="1980837"/>
                <a:gridCol w="5805873"/>
              </a:tblGrid>
              <a:tr h="5154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>
                          <a:solidFill>
                            <a:srgbClr val="000000"/>
                          </a:solidFill>
                          <a:latin typeface="돋움체"/>
                        </a:rPr>
                        <a:t>구 분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>
                          <a:solidFill>
                            <a:srgbClr val="000000"/>
                          </a:solidFill>
                          <a:latin typeface="돋움체"/>
                        </a:rPr>
                        <a:t>설 </a:t>
                      </a:r>
                      <a:r>
                        <a:rPr lang="ko-KR" altLang="en-US" sz="2000" b="1" dirty="0" smtClean="0">
                          <a:solidFill>
                            <a:srgbClr val="000000"/>
                          </a:solidFill>
                          <a:latin typeface="돋움체"/>
                        </a:rPr>
                        <a:t>   명</a:t>
                      </a:r>
                      <a:endParaRPr lang="ko-KR" altLang="en-US" sz="2000" b="1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154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SYSDATE</a:t>
                      </a:r>
                      <a:endParaRPr lang="en-US" sz="20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latin typeface="돋움체"/>
                        </a:rPr>
                        <a:t>시스템 저장된 현재 날짜를 반환한다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latin typeface="돋움체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54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MONTHS_BETWEEN</a:t>
                      </a:r>
                      <a:endParaRPr lang="en-US" sz="20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latin typeface="돋움체"/>
                        </a:rPr>
                        <a:t>두 날짜 사이가 몇 개월인지를 반환한다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latin typeface="돋움체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54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ADD_MONTHS</a:t>
                      </a:r>
                      <a:endParaRPr lang="en-US" sz="20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latin typeface="돋움체"/>
                        </a:rPr>
                        <a:t>특정 날짜에 개월 수를 더한다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latin typeface="돋움체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957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NEXT_DAY</a:t>
                      </a:r>
                      <a:endParaRPr lang="en-US" sz="20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latin typeface="돋움체"/>
                        </a:rPr>
                        <a:t>특정 날짜에서 최초로 도래하는 인자로 받은 요일의 날짜를 반환한다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latin typeface="돋움체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54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LAST_DAY</a:t>
                      </a:r>
                      <a:endParaRPr lang="en-US" sz="20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latin typeface="돋움체"/>
                        </a:rPr>
                        <a:t>해당 달의 마지막 날짜를 반환한다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latin typeface="돋움체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54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ROUND</a:t>
                      </a:r>
                      <a:endParaRPr lang="en-US" sz="20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latin typeface="돋움체"/>
                        </a:rPr>
                        <a:t>인자로 받은 날짜를 특정 기준으로 반올림한다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latin typeface="돋움체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54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TRUNC</a:t>
                      </a:r>
                      <a:endParaRPr lang="en-US" sz="20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돋움체"/>
                        </a:rPr>
                        <a:t>인자로 받은 날짜를 특정 기준으로 </a:t>
                      </a:r>
                      <a:r>
                        <a:rPr lang="ko-KR" altLang="en-US" sz="2000" dirty="0" err="1">
                          <a:solidFill>
                            <a:srgbClr val="000000"/>
                          </a:solidFill>
                          <a:latin typeface="돋움체"/>
                        </a:rPr>
                        <a:t>버림한다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latin typeface="돋움체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94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63" y="347663"/>
            <a:ext cx="8072437" cy="1152525"/>
          </a:xfrm>
        </p:spPr>
        <p:txBody>
          <a:bodyPr/>
          <a:lstStyle/>
          <a:p>
            <a:r>
              <a:rPr lang="ko-KR" altLang="en-US" sz="4000" smtClean="0"/>
              <a:t>현재 날짜를 반환하는 </a:t>
            </a:r>
            <a:r>
              <a:rPr lang="en-US" altLang="ko-KR" sz="4000" smtClean="0"/>
              <a:t>SYSDATE </a:t>
            </a:r>
            <a:endParaRPr lang="ko-KR" altLang="en-US" sz="400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714500"/>
            <a:ext cx="8572500" cy="39290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SELECT SYSDATE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DUAL;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SYSDATE-1 </a:t>
            </a:r>
            <a:r>
              <a:rPr lang="ko-KR" altLang="en-US" sz="2400" smtClean="0"/>
              <a:t>어제</a:t>
            </a:r>
            <a:r>
              <a:rPr lang="en-US" altLang="ko-KR" sz="2400" smtClean="0"/>
              <a:t>, SYSDATE </a:t>
            </a:r>
            <a:r>
              <a:rPr lang="ko-KR" altLang="en-US" sz="2400" smtClean="0"/>
              <a:t>오늘</a:t>
            </a:r>
            <a:r>
              <a:rPr lang="en-US" altLang="ko-KR" sz="2400" smtClean="0"/>
              <a:t>, SYSDATE+1 </a:t>
            </a:r>
            <a:r>
              <a:rPr lang="ko-KR" altLang="en-US" sz="2400" smtClean="0"/>
              <a:t>내일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DUAL;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200" smtClean="0"/>
              <a:t>SELECT ENAME, SYSDATE, HIREDATE, SYSDATE-HIREDATE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WHERE DEPTNO=10;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C02AFF-ED7B-4B8D-BFE6-03EA37519D23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9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39942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>
            <a:normAutofit fontScale="90000"/>
          </a:bodyPr>
          <a:lstStyle/>
          <a:p>
            <a:r>
              <a:rPr lang="en-US" altLang="ko-KR" sz="4000" smtClean="0"/>
              <a:t>MONTHS_BETWEEN</a:t>
            </a:r>
            <a:br>
              <a:rPr lang="en-US" altLang="ko-KR" sz="4000" smtClean="0"/>
            </a:br>
            <a:r>
              <a:rPr lang="en-US" altLang="ko-KR" sz="4000" smtClean="0"/>
              <a:t>ADD_MONTHS</a:t>
            </a:r>
            <a:endParaRPr lang="ko-KR" altLang="en-US" sz="400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714500"/>
            <a:ext cx="8929687" cy="3929063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2400" smtClean="0"/>
              <a:t>MONTHS_BETWEEN (</a:t>
            </a:r>
            <a:r>
              <a:rPr lang="en-US" altLang="ko-KR" sz="2400" i="1" smtClean="0"/>
              <a:t>date1, date2</a:t>
            </a:r>
            <a:r>
              <a:rPr lang="en-US" altLang="ko-KR" sz="2400" smtClean="0"/>
              <a:t>) </a:t>
            </a:r>
          </a:p>
          <a:p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1900" smtClean="0"/>
              <a:t>SELECT  SYSDATE, HIREDATE,MONTHS_BETWEEN (SYSDATE, HIREDATE)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WHERE DEPTNO=10;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ENAME, HIREDATE, ADD_MONTHS (HIREDATE, 3)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WHERE DEPTNO=10;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7505D-8EFA-418E-A88F-9032D0B191FA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>
            <a:normAutofit fontScale="90000"/>
          </a:bodyPr>
          <a:lstStyle/>
          <a:p>
            <a:r>
              <a:rPr lang="ko-KR" altLang="en-US" sz="4000" smtClean="0"/>
              <a:t>해당 요일의 가장 가까운 날짜를 반환하는 </a:t>
            </a:r>
            <a:r>
              <a:rPr lang="en-US" altLang="ko-KR" sz="4000" smtClean="0"/>
              <a:t>NEXT_DAY </a:t>
            </a:r>
            <a:r>
              <a:rPr lang="ko-KR" altLang="en-US" sz="4000" smtClean="0"/>
              <a:t>함수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4500"/>
            <a:ext cx="7742238" cy="392906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400" smtClean="0"/>
              <a:t>NEXT_DAY (</a:t>
            </a:r>
            <a:r>
              <a:rPr lang="en-US" altLang="ko-KR" sz="2400" i="1" smtClean="0"/>
              <a:t>date, </a:t>
            </a:r>
            <a:r>
              <a:rPr lang="ko-KR" altLang="en-US" sz="2400" i="1" smtClean="0"/>
              <a:t>요일</a:t>
            </a:r>
            <a:r>
              <a:rPr lang="en-US" altLang="ko-KR" sz="2400" smtClean="0"/>
              <a:t>)</a:t>
            </a:r>
          </a:p>
          <a:p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SYSDATE, NEXT_DAY(SYSDATE, '</a:t>
            </a:r>
            <a:r>
              <a:rPr lang="ko-KR" altLang="en-US" sz="2400" smtClean="0"/>
              <a:t>수요일</a:t>
            </a:r>
            <a:r>
              <a:rPr lang="en-US" altLang="ko-KR" sz="2400" smtClean="0"/>
              <a:t>') </a:t>
            </a:r>
            <a:endParaRPr lang="ko-KR" altLang="en-US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DUAL;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 </a:t>
            </a:r>
            <a:endParaRPr lang="ko-KR" altLang="en-US" sz="2400" smtClean="0"/>
          </a:p>
          <a:p>
            <a:r>
              <a:rPr lang="en-US" altLang="ko-KR" sz="2400" smtClean="0"/>
              <a:t>NEXT_DAY(SYSDATE, '</a:t>
            </a:r>
            <a:r>
              <a:rPr lang="ko-KR" altLang="en-US" sz="2400" smtClean="0"/>
              <a:t>수</a:t>
            </a:r>
            <a:r>
              <a:rPr lang="en-US" altLang="ko-KR" sz="2400" smtClean="0"/>
              <a:t>')</a:t>
            </a:r>
          </a:p>
          <a:p>
            <a:r>
              <a:rPr lang="en-US" altLang="ko-KR" sz="2400" smtClean="0"/>
              <a:t>NEXT_DAY(SYSDATE, 4)</a:t>
            </a:r>
          </a:p>
          <a:p>
            <a:pPr>
              <a:buFont typeface="Wingdings" pitchFamily="2" charset="2"/>
              <a:buNone/>
            </a:pPr>
            <a:endParaRPr lang="en-US" sz="240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1313D-9AD4-41AC-874F-F88A3FF54E94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3200" smtClean="0"/>
              <a:t>단일행 함수와 그룹함수로 </a:t>
            </a:r>
            <a:r>
              <a:rPr lang="en-US" altLang="ko-KR" sz="3200" smtClean="0"/>
              <a:t>SQL </a:t>
            </a:r>
            <a:r>
              <a:rPr lang="ko-KR" altLang="en-US" sz="3200" smtClean="0"/>
              <a:t>함수 분류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742238" cy="44116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SELECT DEPTNO, SAL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WHERE DEPTNO=30;          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r>
              <a:rPr lang="ko-KR" altLang="en-US" sz="2400" smtClean="0"/>
              <a:t>단일행 함수 </a:t>
            </a: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DEPTNO, </a:t>
            </a:r>
            <a:r>
              <a:rPr lang="en-US" altLang="ko-KR" sz="2400" smtClean="0">
                <a:solidFill>
                  <a:srgbClr val="FF0000"/>
                </a:solidFill>
              </a:rPr>
              <a:t>ROUND</a:t>
            </a:r>
            <a:r>
              <a:rPr lang="en-US" altLang="ko-KR" sz="2400" smtClean="0"/>
              <a:t>(SAL, 3)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WHERE DEPTNO=30;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2400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473BE-D8FC-4F38-8346-4D3FA221CDF3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643438" y="2786063"/>
            <a:ext cx="642937" cy="21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50" name="TextBox 7"/>
          <p:cNvSpPr txBox="1">
            <a:spLocks noChangeArrowheads="1"/>
          </p:cNvSpPr>
          <p:nvPr/>
        </p:nvSpPr>
        <p:spPr bwMode="auto">
          <a:xfrm>
            <a:off x="5500688" y="2714625"/>
            <a:ext cx="3143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6</a:t>
            </a:r>
            <a:r>
              <a:rPr lang="ko-KR" altLang="en-US">
                <a:solidFill>
                  <a:schemeClr val="accent1"/>
                </a:solidFill>
              </a:rPr>
              <a:t>개의 행으로 결과가 구해짐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4572000" y="5357813"/>
            <a:ext cx="642938" cy="21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52" name="TextBox 12"/>
          <p:cNvSpPr txBox="1">
            <a:spLocks noChangeArrowheads="1"/>
          </p:cNvSpPr>
          <p:nvPr/>
        </p:nvSpPr>
        <p:spPr bwMode="auto">
          <a:xfrm>
            <a:off x="5429250" y="5286375"/>
            <a:ext cx="3143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6</a:t>
            </a:r>
            <a:r>
              <a:rPr lang="ko-KR" altLang="en-US">
                <a:solidFill>
                  <a:schemeClr val="accent1"/>
                </a:solidFill>
              </a:rPr>
              <a:t>개의 행으로 결과가 구해짐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>
            <a:normAutofit fontScale="90000"/>
          </a:bodyPr>
          <a:lstStyle/>
          <a:p>
            <a:r>
              <a:rPr lang="ko-KR" altLang="en-US" sz="4000" smtClean="0"/>
              <a:t>해당 요일의 가장 가까운 날짜를 반환하는 </a:t>
            </a:r>
            <a:r>
              <a:rPr lang="en-US" altLang="ko-KR" sz="4000" smtClean="0"/>
              <a:t>NEXT_DAY </a:t>
            </a:r>
            <a:r>
              <a:rPr lang="ko-KR" altLang="en-US" sz="4000" smtClean="0"/>
              <a:t>함수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714500"/>
            <a:ext cx="8143875" cy="39290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300" smtClean="0"/>
              <a:t>ALTER SESSION SET NLS_LANGUAGE=AMERICAN;</a:t>
            </a:r>
          </a:p>
          <a:p>
            <a:pPr>
              <a:buFont typeface="Wingdings" pitchFamily="2" charset="2"/>
              <a:buNone/>
            </a:pPr>
            <a:endParaRPr lang="en-US" altLang="ko-KR" sz="800" smtClean="0"/>
          </a:p>
          <a:p>
            <a:pPr>
              <a:buFont typeface="Wingdings" pitchFamily="2" charset="2"/>
              <a:buNone/>
            </a:pPr>
            <a:r>
              <a:rPr lang="en-US" altLang="ko-KR" sz="2300" smtClean="0"/>
              <a:t>SELECT SYSDATE, NEXT_DAY(SYSDATE, 'WEDESDAY') </a:t>
            </a:r>
          </a:p>
          <a:p>
            <a:pPr>
              <a:buFont typeface="Wingdings" pitchFamily="2" charset="2"/>
              <a:buNone/>
            </a:pPr>
            <a:r>
              <a:rPr lang="en-US" altLang="ko-KR" sz="2300" smtClean="0"/>
              <a:t>FROM DUAL;</a:t>
            </a:r>
          </a:p>
          <a:p>
            <a:pPr>
              <a:buFont typeface="Wingdings" pitchFamily="2" charset="2"/>
              <a:buNone/>
            </a:pPr>
            <a:endParaRPr lang="en-US" altLang="ko-KR" sz="2300" smtClean="0"/>
          </a:p>
          <a:p>
            <a:pPr>
              <a:buFont typeface="Wingdings" pitchFamily="2" charset="2"/>
              <a:buNone/>
            </a:pPr>
            <a:endParaRPr lang="en-US" altLang="ko-KR" sz="2300" smtClean="0"/>
          </a:p>
          <a:p>
            <a:pPr>
              <a:buFont typeface="Wingdings" pitchFamily="2" charset="2"/>
              <a:buNone/>
            </a:pPr>
            <a:r>
              <a:rPr lang="en-US" altLang="ko-KR" sz="2300" smtClean="0"/>
              <a:t>ALTER SESSION SET NLS_LANGUAGE=KOREAN;</a:t>
            </a:r>
          </a:p>
          <a:p>
            <a:pPr>
              <a:buFont typeface="Wingdings" pitchFamily="2" charset="2"/>
              <a:buNone/>
            </a:pPr>
            <a:endParaRPr lang="en-US" altLang="ko-KR" sz="800" smtClean="0"/>
          </a:p>
          <a:p>
            <a:pPr>
              <a:buFont typeface="Wingdings" pitchFamily="2" charset="2"/>
              <a:buNone/>
            </a:pPr>
            <a:r>
              <a:rPr lang="en-US" altLang="ko-KR" sz="2300" smtClean="0"/>
              <a:t>SELECT SYSDATE, NEXT_DAY(SYSDATE, '</a:t>
            </a:r>
            <a:r>
              <a:rPr lang="ko-KR" altLang="en-US" sz="2300" smtClean="0"/>
              <a:t>수요일</a:t>
            </a:r>
            <a:r>
              <a:rPr lang="en-US" altLang="ko-KR" sz="2300" smtClean="0"/>
              <a:t>') </a:t>
            </a:r>
            <a:endParaRPr lang="ko-KR" altLang="en-US" sz="2300" smtClean="0"/>
          </a:p>
          <a:p>
            <a:pPr>
              <a:buFont typeface="Wingdings" pitchFamily="2" charset="2"/>
              <a:buNone/>
            </a:pPr>
            <a:r>
              <a:rPr lang="en-US" altLang="ko-KR" sz="2300" smtClean="0"/>
              <a:t>FROM DUAL;</a:t>
            </a:r>
          </a:p>
          <a:p>
            <a:pPr>
              <a:buFont typeface="Wingdings" pitchFamily="2" charset="2"/>
              <a:buNone/>
            </a:pPr>
            <a:endParaRPr lang="en-US" altLang="ko-KR" sz="2300" smtClean="0"/>
          </a:p>
          <a:p>
            <a:pPr>
              <a:buFont typeface="Wingdings" pitchFamily="2" charset="2"/>
              <a:buNone/>
            </a:pPr>
            <a:endParaRPr lang="en-US" altLang="ko-KR" sz="2300" smtClean="0"/>
          </a:p>
          <a:p>
            <a:pPr marL="411163" lvl="1">
              <a:buFont typeface="Wingdings" pitchFamily="2" charset="2"/>
              <a:buNone/>
            </a:pPr>
            <a:endParaRPr lang="en-US" altLang="ko-KR" sz="23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3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3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3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25EE80-5FC8-40C3-AEA9-62193194E97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/>
          <a:lstStyle/>
          <a:p>
            <a:r>
              <a:rPr lang="en-US" altLang="ko-KR" sz="4000" smtClean="0"/>
              <a:t>ROUND </a:t>
            </a:r>
            <a:r>
              <a:rPr lang="ko-KR" altLang="en-US" sz="4000" smtClean="0"/>
              <a:t>함수의 다양한 적용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4500"/>
            <a:ext cx="7742238" cy="3929063"/>
          </a:xfrm>
        </p:spPr>
        <p:txBody>
          <a:bodyPr>
            <a:normAutofit lnSpcReduction="10000"/>
          </a:bodyPr>
          <a:lstStyle/>
          <a:p>
            <a:r>
              <a:rPr lang="en-US" altLang="ko-KR" sz="2400" smtClean="0"/>
              <a:t>ROUND (</a:t>
            </a:r>
            <a:r>
              <a:rPr lang="en-US" altLang="ko-KR" sz="2400" i="1" smtClean="0"/>
              <a:t>date</a:t>
            </a:r>
            <a:r>
              <a:rPr lang="en-US" altLang="ko-KR" sz="2400" smtClean="0"/>
              <a:t>,'MONTH') </a:t>
            </a:r>
          </a:p>
          <a:p>
            <a:endParaRPr lang="en-US" altLang="ko-KR" sz="2400" smtClean="0"/>
          </a:p>
          <a:p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HIREDATE, ROUND (HIREDATE, 'MONTH')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WHERE DEPTNO=10;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307B4F-0311-44E6-8DB2-899D657939B9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41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40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44038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/>
          <a:lstStyle/>
          <a:p>
            <a:r>
              <a:rPr lang="en-US" altLang="ko-KR" sz="4000" smtClean="0"/>
              <a:t>ROUND </a:t>
            </a:r>
            <a:r>
              <a:rPr lang="ko-KR" altLang="en-US" sz="4000" smtClean="0"/>
              <a:t>함수의 다양한 적용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FB0045-8E0F-41B1-B441-DEE5EE62F9E2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50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45061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071563" y="1571625"/>
          <a:ext cx="7786742" cy="4129278"/>
        </p:xfrm>
        <a:graphic>
          <a:graphicData uri="http://schemas.openxmlformats.org/drawingml/2006/table">
            <a:tbl>
              <a:tblPr/>
              <a:tblGrid>
                <a:gridCol w="1643074"/>
                <a:gridCol w="2250298"/>
                <a:gridCol w="1035686"/>
                <a:gridCol w="2857684"/>
              </a:tblGrid>
              <a:tr h="2982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err="1">
                          <a:solidFill>
                            <a:srgbClr val="000000"/>
                          </a:solidFill>
                          <a:latin typeface="돋움체"/>
                        </a:rPr>
                        <a:t>포멧모델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돋움체"/>
                        </a:rPr>
                        <a:t>단  위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err="1">
                          <a:solidFill>
                            <a:srgbClr val="000000"/>
                          </a:solidFill>
                          <a:latin typeface="돋움체"/>
                        </a:rPr>
                        <a:t>포멧모델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돋움체"/>
                        </a:rPr>
                        <a:t>단  위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8498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CC</a:t>
                      </a:r>
                      <a:endParaRPr lang="en-US" sz="180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SCC </a:t>
                      </a:r>
                      <a:endParaRPr lang="en-US" sz="18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4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자리 연도의 끝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두 글자를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기준으로 반올림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Q</a:t>
                      </a:r>
                      <a:endParaRPr lang="en-US" sz="18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돋움체"/>
                        </a:rPr>
                        <a:t>한 분기의 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latin typeface="돋움체"/>
                        </a:rPr>
                        <a:t>두번째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돋움체"/>
                        </a:rPr>
                        <a:t> 달의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돋움체"/>
                        </a:rPr>
                        <a:t>16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돋움체"/>
                        </a:rPr>
                        <a:t>일을 기준으로 반올림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10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SYYY/YYYY</a:t>
                      </a:r>
                      <a:endParaRPr lang="en-US" sz="18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YEAR/SYEAR</a:t>
                      </a:r>
                      <a:endParaRPr lang="en-US" sz="18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YYY/YY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, Y</a:t>
                      </a:r>
                      <a:endParaRPr lang="en-US" sz="18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spc="-150" dirty="0">
                          <a:solidFill>
                            <a:srgbClr val="000000"/>
                          </a:solidFill>
                          <a:latin typeface="돋움체"/>
                        </a:rPr>
                        <a:t>년</a:t>
                      </a:r>
                      <a:r>
                        <a:rPr lang="en-US" altLang="ko-KR" sz="1800" spc="-150" dirty="0">
                          <a:solidFill>
                            <a:srgbClr val="000000"/>
                          </a:solidFill>
                          <a:latin typeface="돋움체"/>
                        </a:rPr>
                        <a:t>(7</a:t>
                      </a:r>
                      <a:r>
                        <a:rPr lang="ko-KR" altLang="en-US" sz="1800" spc="-150" dirty="0">
                          <a:solidFill>
                            <a:srgbClr val="000000"/>
                          </a:solidFill>
                          <a:latin typeface="돋움체"/>
                        </a:rPr>
                        <a:t>월 </a:t>
                      </a:r>
                      <a:r>
                        <a:rPr lang="en-US" altLang="ko-KR" sz="1800" spc="-150" dirty="0">
                          <a:solidFill>
                            <a:srgbClr val="000000"/>
                          </a:solidFill>
                          <a:latin typeface="돋움체"/>
                        </a:rPr>
                        <a:t>1</a:t>
                      </a:r>
                      <a:r>
                        <a:rPr lang="ko-KR" altLang="en-US" sz="1800" spc="-150" dirty="0">
                          <a:solidFill>
                            <a:srgbClr val="000000"/>
                          </a:solidFill>
                          <a:latin typeface="돋움체"/>
                        </a:rPr>
                        <a:t>일부터 반올림</a:t>
                      </a:r>
                      <a:r>
                        <a:rPr lang="en-US" altLang="ko-KR" sz="1800" spc="-150" dirty="0">
                          <a:solidFill>
                            <a:srgbClr val="000000"/>
                          </a:solidFill>
                          <a:latin typeface="돋움체"/>
                        </a:rPr>
                        <a:t>)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MONTH</a:t>
                      </a:r>
                      <a:endParaRPr lang="en-US" sz="180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MON</a:t>
                      </a:r>
                      <a:endParaRPr lang="en-US" sz="180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MM</a:t>
                      </a:r>
                      <a:endParaRPr lang="en-US" sz="180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RM</a:t>
                      </a:r>
                      <a:endParaRPr lang="en-US" sz="18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spc="-150" dirty="0">
                          <a:solidFill>
                            <a:srgbClr val="000000"/>
                          </a:solidFill>
                          <a:latin typeface="돋움체"/>
                        </a:rPr>
                        <a:t>월</a:t>
                      </a:r>
                      <a:r>
                        <a:rPr lang="en-US" altLang="ko-KR" sz="1800" spc="-150" dirty="0">
                          <a:solidFill>
                            <a:srgbClr val="000000"/>
                          </a:solidFill>
                          <a:latin typeface="돋움체"/>
                        </a:rPr>
                        <a:t>(16</a:t>
                      </a:r>
                      <a:r>
                        <a:rPr lang="ko-KR" altLang="en-US" sz="1800" spc="-150" dirty="0">
                          <a:solidFill>
                            <a:srgbClr val="000000"/>
                          </a:solidFill>
                          <a:latin typeface="돋움체"/>
                        </a:rPr>
                        <a:t>일을 기준으로 반올림</a:t>
                      </a:r>
                      <a:r>
                        <a:rPr lang="en-US" altLang="ko-KR" sz="1800" spc="-150" dirty="0">
                          <a:solidFill>
                            <a:srgbClr val="000000"/>
                          </a:solidFill>
                          <a:latin typeface="돋움체"/>
                        </a:rPr>
                        <a:t>)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2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DDD,D,J</a:t>
                      </a:r>
                      <a:endParaRPr lang="en-US" sz="18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돋움체"/>
                        </a:rPr>
                        <a:t>일을 기준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DAY,DY,D</a:t>
                      </a:r>
                      <a:endParaRPr lang="en-US" sz="18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돋움체"/>
                        </a:rPr>
                        <a:t>한주가 시작되는 날짜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HH, HH12, HH24</a:t>
                      </a:r>
                      <a:endParaRPr lang="en-US" sz="18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돋움체"/>
                        </a:rPr>
                        <a:t>시를 기준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MI</a:t>
                      </a:r>
                      <a:endParaRPr lang="en-US" sz="18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돋움체"/>
                        </a:rPr>
                        <a:t>분을 기준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509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/>
          <a:lstStyle/>
          <a:p>
            <a:r>
              <a:rPr lang="en-US" altLang="ko-KR" sz="4000" smtClean="0"/>
              <a:t>TRUNC </a:t>
            </a:r>
            <a:r>
              <a:rPr lang="ko-KR" altLang="en-US" sz="4000" smtClean="0"/>
              <a:t>함수의 다양한 적용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4500"/>
            <a:ext cx="7742238" cy="3929063"/>
          </a:xfrm>
        </p:spPr>
        <p:txBody>
          <a:bodyPr>
            <a:normAutofit lnSpcReduction="10000"/>
          </a:bodyPr>
          <a:lstStyle/>
          <a:p>
            <a:r>
              <a:rPr lang="en-US" altLang="ko-KR" sz="2400" smtClean="0"/>
              <a:t>TRUNC (</a:t>
            </a:r>
            <a:r>
              <a:rPr lang="en-US" altLang="ko-KR" sz="2400" i="1" smtClean="0"/>
              <a:t>date</a:t>
            </a:r>
            <a:r>
              <a:rPr lang="en-US" altLang="ko-KR" sz="2400" smtClean="0"/>
              <a:t>, 'MONTH') 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HIREDATE, TRUNC (HIREDATE, 'MONTH')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WHERE DEPTNO=10;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D37731-FEFC-4612-94CC-0C4B971357B6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60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46087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/>
          <a:lstStyle/>
          <a:p>
            <a:r>
              <a:rPr lang="ko-KR" altLang="en-US" sz="4000" smtClean="0"/>
              <a:t>변환 함수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26C7BC-1B25-4D6C-892B-3F83159ED910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71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47109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071563" y="1571625"/>
          <a:ext cx="7500991" cy="2760495"/>
        </p:xfrm>
        <a:graphic>
          <a:graphicData uri="http://schemas.openxmlformats.org/drawingml/2006/table">
            <a:tbl>
              <a:tblPr/>
              <a:tblGrid>
                <a:gridCol w="2143140"/>
                <a:gridCol w="5357851"/>
              </a:tblGrid>
              <a:tr h="4795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/>
                        <a:t>구 분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/>
                        <a:t>설 </a:t>
                      </a:r>
                      <a:r>
                        <a:rPr lang="ko-KR" altLang="en-US" sz="2400" b="1" dirty="0" smtClean="0"/>
                        <a:t>  명</a:t>
                      </a:r>
                      <a:endParaRPr lang="ko-KR" altLang="en-US" sz="2400" b="1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131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TO_CHAR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 err="1"/>
                        <a:t>날짜형</a:t>
                      </a:r>
                      <a:r>
                        <a:rPr lang="ko-KR" altLang="en-US" sz="2400" dirty="0"/>
                        <a:t> 혹은 </a:t>
                      </a:r>
                      <a:r>
                        <a:rPr lang="ko-KR" altLang="en-US" sz="2400" dirty="0" err="1"/>
                        <a:t>숫자형을</a:t>
                      </a:r>
                      <a:r>
                        <a:rPr lang="ko-KR" altLang="en-US" sz="2400" dirty="0"/>
                        <a:t> </a:t>
                      </a:r>
                      <a:r>
                        <a:rPr lang="ko-KR" altLang="en-US" sz="2400" dirty="0" err="1"/>
                        <a:t>문자형으로</a:t>
                      </a:r>
                      <a:r>
                        <a:rPr lang="ko-KR" altLang="en-US" sz="2400" dirty="0"/>
                        <a:t> </a:t>
                      </a:r>
                      <a:r>
                        <a:rPr lang="ko-KR" altLang="en-US" sz="2400" dirty="0" smtClean="0"/>
                        <a:t>변환</a:t>
                      </a:r>
                      <a:endParaRPr lang="en-US" altLang="ko-KR" sz="2400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31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TO_DATE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/>
                        <a:t>문자형을 </a:t>
                      </a:r>
                      <a:r>
                        <a:rPr lang="ko-KR" altLang="en-US" sz="2400" dirty="0" err="1"/>
                        <a:t>날짜형으로</a:t>
                      </a:r>
                      <a:r>
                        <a:rPr lang="ko-KR" altLang="en-US" sz="2400" dirty="0"/>
                        <a:t> </a:t>
                      </a:r>
                      <a:r>
                        <a:rPr lang="ko-KR" altLang="en-US" sz="2400" dirty="0" smtClean="0"/>
                        <a:t>변환</a:t>
                      </a:r>
                      <a:endParaRPr lang="en-US" altLang="ko-KR" sz="2400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31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TO_NUMBER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/>
                        <a:t>문자형을 </a:t>
                      </a:r>
                      <a:r>
                        <a:rPr lang="ko-KR" altLang="en-US" sz="2400" dirty="0" err="1"/>
                        <a:t>숫자형으로</a:t>
                      </a:r>
                      <a:r>
                        <a:rPr lang="ko-KR" altLang="en-US" sz="2400" dirty="0"/>
                        <a:t> </a:t>
                      </a:r>
                      <a:r>
                        <a:rPr lang="ko-KR" altLang="en-US" sz="2400" dirty="0" smtClean="0"/>
                        <a:t>변환</a:t>
                      </a:r>
                      <a:endParaRPr lang="en-US" altLang="ko-KR" sz="2400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712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>
            <a:normAutofit fontScale="90000"/>
          </a:bodyPr>
          <a:lstStyle/>
          <a:p>
            <a:r>
              <a:rPr lang="ko-KR" altLang="en-US" sz="4000" smtClean="0"/>
              <a:t>문자형으로 변환하는 </a:t>
            </a:r>
            <a:r>
              <a:rPr lang="en-US" altLang="ko-KR" sz="4000" smtClean="0"/>
              <a:t>TO_CHAR </a:t>
            </a:r>
            <a:r>
              <a:rPr lang="ko-KR" altLang="en-US" sz="4000" smtClean="0"/>
              <a:t>함수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4500"/>
            <a:ext cx="7742238" cy="357188"/>
          </a:xfrm>
        </p:spPr>
        <p:txBody>
          <a:bodyPr>
            <a:normAutofit fontScale="25000" lnSpcReduction="20000"/>
          </a:bodyPr>
          <a:lstStyle/>
          <a:p>
            <a:r>
              <a:rPr lang="en-US" altLang="ko-KR" sz="2400" smtClean="0"/>
              <a:t>TO_CHAR (</a:t>
            </a:r>
            <a:r>
              <a:rPr lang="ko-KR" altLang="en-US" sz="2400" i="1" smtClean="0"/>
              <a:t>날짜 데이터</a:t>
            </a:r>
            <a:r>
              <a:rPr lang="en-US" altLang="ko-KR" sz="2400" i="1" smtClean="0"/>
              <a:t>, '</a:t>
            </a:r>
            <a:r>
              <a:rPr lang="ko-KR" altLang="en-US" sz="2400" i="1" smtClean="0"/>
              <a:t>출력형식</a:t>
            </a:r>
            <a:r>
              <a:rPr lang="en-US" altLang="ko-KR" sz="2400" i="1" smtClean="0"/>
              <a:t>'</a:t>
            </a:r>
            <a:r>
              <a:rPr lang="en-US" altLang="ko-KR" sz="2400" smtClean="0"/>
              <a:t>) </a:t>
            </a:r>
            <a:endParaRPr lang="ko-KR" altLang="en-US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2D5191-3C96-427B-84DF-666045AD3FDA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1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48134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214438" y="2293938"/>
          <a:ext cx="7358082" cy="2997708"/>
        </p:xfrm>
        <a:graphic>
          <a:graphicData uri="http://schemas.openxmlformats.org/drawingml/2006/table">
            <a:tbl>
              <a:tblPr/>
              <a:tblGrid>
                <a:gridCol w="2670296"/>
                <a:gridCol w="4687786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돋움체"/>
                        </a:rPr>
                        <a:t>종류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 smtClean="0">
                          <a:solidFill>
                            <a:srgbClr val="000000"/>
                          </a:solidFill>
                          <a:latin typeface="돋움체"/>
                        </a:rPr>
                        <a:t>의   미</a:t>
                      </a:r>
                      <a:endParaRPr lang="ko-KR" altLang="en-US" sz="2400" b="1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YYYY</a:t>
                      </a:r>
                      <a:endParaRPr 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YY</a:t>
                      </a:r>
                      <a:endParaRPr 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MM</a:t>
                      </a:r>
                      <a:endParaRPr 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MON</a:t>
                      </a:r>
                      <a:endParaRPr 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DD</a:t>
                      </a:r>
                      <a:endParaRPr 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DAY</a:t>
                      </a:r>
                      <a:endParaRPr 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DY</a:t>
                      </a:r>
                      <a:endParaRPr 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년도 표시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</a:rPr>
                        <a:t>(4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자리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년도 표시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</a:rPr>
                        <a:t>(2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자리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월을 숫자로 표시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월을 알파벳으로 표시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일 표시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요일 표시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요일을 약어로 표시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814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>
            <a:normAutofit fontScale="90000"/>
          </a:bodyPr>
          <a:lstStyle/>
          <a:p>
            <a:r>
              <a:rPr lang="ko-KR" altLang="en-US" sz="4000" smtClean="0"/>
              <a:t>문자형으로 변환하는 </a:t>
            </a:r>
            <a:r>
              <a:rPr lang="en-US" altLang="ko-KR" sz="4000" smtClean="0"/>
              <a:t>TO_CHAR </a:t>
            </a:r>
            <a:r>
              <a:rPr lang="ko-KR" altLang="en-US" sz="4000" smtClean="0"/>
              <a:t>함수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714500"/>
            <a:ext cx="8143875" cy="39290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300" smtClean="0"/>
              <a:t>SELECT SYSDATE, TO_CHAR(SYSDATE, 'YYYY-MM-DD')</a:t>
            </a:r>
          </a:p>
          <a:p>
            <a:pPr>
              <a:buFont typeface="Wingdings" pitchFamily="2" charset="2"/>
              <a:buNone/>
            </a:pPr>
            <a:r>
              <a:rPr lang="en-US" altLang="ko-KR" sz="2300" smtClean="0"/>
              <a:t>FROM DUAL;</a:t>
            </a:r>
          </a:p>
          <a:p>
            <a:pPr>
              <a:buFont typeface="Wingdings" pitchFamily="2" charset="2"/>
              <a:buNone/>
            </a:pPr>
            <a:endParaRPr lang="en-US" altLang="ko-KR" sz="2300" smtClean="0"/>
          </a:p>
          <a:p>
            <a:pPr>
              <a:buFont typeface="Wingdings" pitchFamily="2" charset="2"/>
              <a:buNone/>
            </a:pPr>
            <a:r>
              <a:rPr lang="ko-KR" altLang="en-US" sz="2400" smtClean="0"/>
              <a:t>사원들의 입사일을 출력하되 요일까지 함께 출력해 보자</a:t>
            </a:r>
            <a:r>
              <a:rPr lang="en-US" altLang="ko-KR" sz="2400" smtClean="0"/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 TO_CHAR (HIREDATE, 'YYYY/MM/DD DAY')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WHERE DEPTNO=10;</a:t>
            </a:r>
          </a:p>
          <a:p>
            <a:pPr>
              <a:buFont typeface="Wingdings" pitchFamily="2" charset="2"/>
              <a:buNone/>
            </a:pPr>
            <a:endParaRPr lang="en-US" sz="240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TO_CHAR (HIREDATE, 'YY/MON/DD DY') </a:t>
            </a:r>
          </a:p>
          <a:p>
            <a:pPr>
              <a:buFont typeface="Wingdings" pitchFamily="2" charset="2"/>
              <a:buNone/>
            </a:pPr>
            <a:endParaRPr lang="en-US" sz="240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sz="230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</a:pPr>
            <a:endParaRPr lang="en-US" altLang="ko-KR" sz="2300" smtClean="0"/>
          </a:p>
          <a:p>
            <a:pPr marL="411163" lvl="1">
              <a:buFont typeface="Wingdings" pitchFamily="2" charset="2"/>
              <a:buNone/>
            </a:pPr>
            <a:endParaRPr lang="en-US" altLang="ko-KR" sz="23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3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3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3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87075E-B01B-419B-9981-D254E06F7FF1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915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49158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>
            <a:normAutofit fontScale="90000"/>
          </a:bodyPr>
          <a:lstStyle/>
          <a:p>
            <a:r>
              <a:rPr lang="ko-KR" altLang="en-US" sz="4000" smtClean="0"/>
              <a:t>문자형으로 변환하는 </a:t>
            </a:r>
            <a:r>
              <a:rPr lang="en-US" altLang="ko-KR" sz="4000" smtClean="0"/>
              <a:t>TO_CHAR </a:t>
            </a:r>
            <a:r>
              <a:rPr lang="ko-KR" altLang="en-US" sz="4000" smtClean="0"/>
              <a:t>함수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1B136B-A23F-4CD5-98D1-336021368D92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01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50181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0182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071563" y="1571625"/>
          <a:ext cx="7358114" cy="2631948"/>
        </p:xfrm>
        <a:graphic>
          <a:graphicData uri="http://schemas.openxmlformats.org/drawingml/2006/table">
            <a:tbl>
              <a:tblPr/>
              <a:tblGrid>
                <a:gridCol w="2499010"/>
                <a:gridCol w="4859104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돋움체"/>
                        </a:rPr>
                        <a:t>종류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 smtClean="0">
                          <a:solidFill>
                            <a:srgbClr val="000000"/>
                          </a:solidFill>
                          <a:latin typeface="돋움체"/>
                        </a:rPr>
                        <a:t>의   미</a:t>
                      </a:r>
                      <a:endParaRPr lang="ko-KR" altLang="en-US" sz="2400" b="1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AM </a:t>
                      </a:r>
                      <a:r>
                        <a:rPr lang="ko-KR" alt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또는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PM</a:t>
                      </a:r>
                      <a:endParaRPr 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A.M </a:t>
                      </a:r>
                      <a:r>
                        <a:rPr lang="ko-KR" alt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또는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P.M</a:t>
                      </a:r>
                      <a:endParaRPr 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HH </a:t>
                      </a:r>
                      <a:r>
                        <a:rPr lang="ko-KR" alt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또는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HH12</a:t>
                      </a:r>
                      <a:endParaRPr 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HH24</a:t>
                      </a:r>
                      <a:endParaRPr 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MI</a:t>
                      </a:r>
                      <a:endParaRPr 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SS</a:t>
                      </a:r>
                      <a:endParaRPr 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오전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</a:rPr>
                        <a:t>(AM), 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오후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</a:rPr>
                        <a:t>(PM) 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시각 표시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오전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</a:rPr>
                        <a:t>(A.M), 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오후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</a:rPr>
                        <a:t>(P.M) 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시각 표시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시간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</a:rPr>
                        <a:t>(1~12)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24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시간으로 표시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(0~23)</a:t>
                      </a:r>
                      <a:endParaRPr lang="ko-KR" altLang="en-US" sz="24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분 표시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초 표시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19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000125" y="4572000"/>
            <a:ext cx="8143875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2000" dirty="0">
                <a:latin typeface="+mn-lt"/>
              </a:rPr>
              <a:t>SELECT TO_CHAR(SYSDATE, 'YYYY/MM/DD, HH24:MI:SS')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FROM DUAL;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/>
          <a:lstStyle/>
          <a:p>
            <a:r>
              <a:rPr lang="ko-KR" altLang="en-US" sz="4000" smtClean="0"/>
              <a:t>숫자형을 문자형으로 변환하기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7262DE-F77A-4082-92DA-56B2E29D486D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2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51206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071563" y="1571625"/>
          <a:ext cx="7858180" cy="1860804"/>
        </p:xfrm>
        <a:graphic>
          <a:graphicData uri="http://schemas.openxmlformats.org/drawingml/2006/table">
            <a:tbl>
              <a:tblPr/>
              <a:tblGrid>
                <a:gridCol w="1721937"/>
                <a:gridCol w="6136243"/>
              </a:tblGrid>
              <a:tr h="1635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1" dirty="0"/>
                        <a:t>구 분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1" dirty="0"/>
                        <a:t>설 </a:t>
                      </a:r>
                      <a:r>
                        <a:rPr lang="ko-KR" altLang="en-US" b="1" dirty="0" smtClean="0"/>
                        <a:t>       명</a:t>
                      </a:r>
                      <a:endParaRPr lang="ko-KR" altLang="en-US" b="1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635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0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/>
                        <a:t>자릿수를 나타내며 자릿수가 맞지 않을 경우 </a:t>
                      </a:r>
                      <a:r>
                        <a:rPr lang="en-US" altLang="ko-KR"/>
                        <a:t>0</a:t>
                      </a:r>
                      <a:r>
                        <a:rPr lang="ko-KR" altLang="en-US"/>
                        <a:t>으로 채운다</a:t>
                      </a:r>
                      <a:r>
                        <a:rPr lang="en-US" altLang="ko-KR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35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9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/>
                        <a:t>자릿수를 나타내며 자릿수가 맞지 않아도 채우지 않는다</a:t>
                      </a:r>
                      <a:r>
                        <a:rPr lang="en-US" altLang="ko-KR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35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L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/>
                        <a:t>각 지역별 통화 기호를 앞에 표시한다</a:t>
                      </a:r>
                      <a:r>
                        <a:rPr lang="en-US" altLang="ko-KR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35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.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/>
                        <a:t>소수점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35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,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dirty="0"/>
                        <a:t>천 단위 자리 구분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228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071563" y="3929063"/>
          <a:ext cx="7786742" cy="1860804"/>
        </p:xfrm>
        <a:graphic>
          <a:graphicData uri="http://schemas.openxmlformats.org/drawingml/2006/table">
            <a:tbl>
              <a:tblPr/>
              <a:tblGrid>
                <a:gridCol w="1706283"/>
                <a:gridCol w="3040122"/>
                <a:gridCol w="3040337"/>
              </a:tblGrid>
              <a:tr h="1635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1" dirty="0"/>
                        <a:t>숫자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1" dirty="0" smtClean="0"/>
                        <a:t>형     식</a:t>
                      </a:r>
                      <a:endParaRPr lang="ko-KR" altLang="en-US" b="1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1" dirty="0" smtClean="0"/>
                        <a:t>결     과</a:t>
                      </a:r>
                      <a:endParaRPr lang="ko-KR" altLang="en-US" b="1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635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12345.67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999,999.999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12,345.67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35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12345.67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999999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12345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35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12345.67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$999,999.99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$12,345.67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35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12345.67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L999,999.99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\12,345.67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35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12345.67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S999,999.99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+12,345.67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25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/>
          <a:lstStyle/>
          <a:p>
            <a:r>
              <a:rPr lang="ko-KR" altLang="en-US" sz="4000" smtClean="0"/>
              <a:t>숫자형을 문자형으로 변환하기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714500"/>
            <a:ext cx="8143875" cy="39290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SELECT ENAME, SAL, TO_CHAR (SAL, 'L999,999')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WHERE DEPTNO=10;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TO_CHAR (123456, '000000000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DUAL;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TO_CHAR (123456, '999,999,999')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086BDD-336B-45DA-94BE-675B433C7CD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22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52230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3200" smtClean="0"/>
              <a:t>단일행 함수와 그룹함수로 </a:t>
            </a:r>
            <a:r>
              <a:rPr lang="en-US" altLang="ko-KR" sz="3200" smtClean="0"/>
              <a:t>SQL </a:t>
            </a:r>
            <a:r>
              <a:rPr lang="ko-KR" altLang="en-US" sz="3200" smtClean="0"/>
              <a:t>함수 분류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742238" cy="44116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SELECT DEPTNO, SAL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WHERE DEPTNO=30;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r>
              <a:rPr lang="ko-KR" altLang="en-US" sz="2400" smtClean="0"/>
              <a:t>그룹함수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DEPTNO, </a:t>
            </a:r>
            <a:r>
              <a:rPr lang="en-US" altLang="ko-KR" sz="2400" smtClean="0">
                <a:solidFill>
                  <a:srgbClr val="FF0000"/>
                </a:solidFill>
              </a:rPr>
              <a:t>SUM</a:t>
            </a:r>
            <a:r>
              <a:rPr lang="en-US" altLang="ko-KR" sz="2400" smtClean="0"/>
              <a:t>(SAL)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GROUP BY DEPTNO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HAVING DEPTNO=30;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2400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9FC3E5-A516-4115-8724-48F3984A3DD6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643438" y="2786063"/>
            <a:ext cx="642937" cy="21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174" name="TextBox 7"/>
          <p:cNvSpPr txBox="1">
            <a:spLocks noChangeArrowheads="1"/>
          </p:cNvSpPr>
          <p:nvPr/>
        </p:nvSpPr>
        <p:spPr bwMode="auto">
          <a:xfrm>
            <a:off x="5500688" y="2714625"/>
            <a:ext cx="3143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6</a:t>
            </a:r>
            <a:r>
              <a:rPr lang="ko-KR" altLang="en-US">
                <a:solidFill>
                  <a:schemeClr val="accent1"/>
                </a:solidFill>
              </a:rPr>
              <a:t>개의 행으로 결과가 구해짐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4714875" y="5357813"/>
            <a:ext cx="642938" cy="21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176" name="TextBox 12"/>
          <p:cNvSpPr txBox="1">
            <a:spLocks noChangeArrowheads="1"/>
          </p:cNvSpPr>
          <p:nvPr/>
        </p:nvSpPr>
        <p:spPr bwMode="auto">
          <a:xfrm>
            <a:off x="5572125" y="5286375"/>
            <a:ext cx="3143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1</a:t>
            </a:r>
            <a:r>
              <a:rPr lang="ko-KR" altLang="en-US">
                <a:solidFill>
                  <a:schemeClr val="accent1"/>
                </a:solidFill>
              </a:rPr>
              <a:t>개의 행으로 결과가 구해짐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/>
          <a:lstStyle/>
          <a:p>
            <a:r>
              <a:rPr lang="ko-KR" altLang="en-US" sz="4000" smtClean="0"/>
              <a:t>숫자형을 문자형으로 변환하기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714500"/>
            <a:ext cx="8143875" cy="3929063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z="2000" smtClean="0"/>
              <a:t>1981</a:t>
            </a:r>
            <a:r>
              <a:rPr lang="ko-KR" altLang="en-US" sz="2000" smtClean="0"/>
              <a:t>년 </a:t>
            </a:r>
            <a:r>
              <a:rPr lang="en-US" altLang="ko-KR" sz="2000" smtClean="0"/>
              <a:t>2</a:t>
            </a:r>
            <a:r>
              <a:rPr lang="ko-KR" altLang="en-US" sz="2000" smtClean="0"/>
              <a:t>월 </a:t>
            </a:r>
            <a:r>
              <a:rPr lang="en-US" altLang="ko-KR" sz="2000" smtClean="0"/>
              <a:t>20</a:t>
            </a:r>
            <a:r>
              <a:rPr lang="ko-KR" altLang="en-US" sz="2000" smtClean="0"/>
              <a:t>일에 입사한 사원을 검색</a:t>
            </a:r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SELECT ENAME, HIREDATE 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WHERE HIREDATE=TO_DATE(19810220,'YYYYMMDD')</a:t>
            </a:r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  <a:p>
            <a:r>
              <a:rPr lang="ko-KR" altLang="en-US" sz="2000" smtClean="0"/>
              <a:t>올해 며칠이 지났는지 날짜 계산</a:t>
            </a:r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SELECT SYSDATE-'2008/01/01'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FROM DUAL;  </a:t>
            </a:r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  <a:p>
            <a:r>
              <a:rPr lang="en-US" altLang="ko-KR" sz="2000" smtClean="0"/>
              <a:t>TRUNC(SYSDATE-TO_DATE('2008/01/01', 'YYYY/MM/DD'))</a:t>
            </a:r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  <a:p>
            <a:pPr marL="411163" lvl="1">
              <a:buFont typeface="Wingdings" pitchFamily="2" charset="2"/>
              <a:buNone/>
            </a:pPr>
            <a:endParaRPr lang="en-US" altLang="ko-KR" sz="20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0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0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C4C3A1-DFFE-4FC4-9E7B-B1C1725AF04E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25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53254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643438" y="4773613"/>
            <a:ext cx="642937" cy="21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256" name="TextBox 12"/>
          <p:cNvSpPr txBox="1">
            <a:spLocks noChangeArrowheads="1"/>
          </p:cNvSpPr>
          <p:nvPr/>
        </p:nvSpPr>
        <p:spPr bwMode="auto">
          <a:xfrm>
            <a:off x="5500688" y="4702175"/>
            <a:ext cx="3143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>
                <a:solidFill>
                  <a:schemeClr val="accent1"/>
                </a:solidFill>
              </a:rPr>
              <a:t>오류 발생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>
            <a:normAutofit fontScale="90000"/>
          </a:bodyPr>
          <a:lstStyle/>
          <a:p>
            <a:r>
              <a:rPr lang="ko-KR" altLang="en-US" sz="4000" smtClean="0"/>
              <a:t>숫자형으로 변환하는 </a:t>
            </a:r>
            <a:r>
              <a:rPr lang="en-US" altLang="ko-KR" sz="4000" smtClean="0"/>
              <a:t>TO_NUMBER </a:t>
            </a:r>
            <a:r>
              <a:rPr lang="ko-KR" altLang="en-US" sz="4000" smtClean="0"/>
              <a:t>함수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714500"/>
            <a:ext cx="8501062" cy="39290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      SELECT '10,000' + '20,000'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      FROM DUAL;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100" smtClean="0"/>
              <a:t>TO_NUMBER('10,000', ‘999,999') + TO_NUMBER('20,000', '999,999')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550D26-60E5-4BC0-85A5-4CD5432484EE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51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427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54278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643438" y="2357438"/>
            <a:ext cx="642937" cy="21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280" name="TextBox 12"/>
          <p:cNvSpPr txBox="1">
            <a:spLocks noChangeArrowheads="1"/>
          </p:cNvSpPr>
          <p:nvPr/>
        </p:nvSpPr>
        <p:spPr bwMode="auto">
          <a:xfrm>
            <a:off x="5500688" y="2286000"/>
            <a:ext cx="3143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>
                <a:solidFill>
                  <a:schemeClr val="accent1"/>
                </a:solidFill>
              </a:rPr>
              <a:t>오류 발생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/>
          <a:lstStyle/>
          <a:p>
            <a:r>
              <a:rPr lang="ko-KR" altLang="en-US" sz="4000" smtClean="0"/>
              <a:t>일반 함수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99A82-446D-4267-BEEF-34FB9CD4FDA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53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55301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285875" y="1785938"/>
          <a:ext cx="7643867" cy="3983736"/>
        </p:xfrm>
        <a:graphic>
          <a:graphicData uri="http://schemas.openxmlformats.org/drawingml/2006/table">
            <a:tbl>
              <a:tblPr/>
              <a:tblGrid>
                <a:gridCol w="1571636"/>
                <a:gridCol w="6072231"/>
              </a:tblGrid>
              <a:tr h="1635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/>
                        <a:t>구 분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 smtClean="0"/>
                        <a:t>설    </a:t>
                      </a:r>
                      <a:r>
                        <a:rPr lang="ko-KR" altLang="en-US" sz="2400" b="1" dirty="0"/>
                        <a:t>명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635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NVL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/>
                        <a:t>첫 번째 인자로 받은 값이 </a:t>
                      </a:r>
                      <a:r>
                        <a:rPr lang="en-US" altLang="ko-KR" sz="2400"/>
                        <a:t>NULL</a:t>
                      </a:r>
                      <a:r>
                        <a:rPr lang="ko-KR" altLang="en-US" sz="2400"/>
                        <a:t>과 같으면 두 번째 인자 값으로 변경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DECODE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/>
                        <a:t>첫 번째 인자로 받은 값을 조건에 맞춰 </a:t>
                      </a:r>
                      <a:r>
                        <a:rPr lang="ko-KR" altLang="en-US" sz="2400" dirty="0" smtClean="0"/>
                        <a:t>변경</a:t>
                      </a:r>
                      <a:endParaRPr lang="en-US" altLang="ko-KR" sz="2400" dirty="0" smtClean="0"/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dirty="0" smtClean="0"/>
                        <a:t>(</a:t>
                      </a:r>
                      <a:r>
                        <a:rPr lang="en-US" altLang="ko-KR" sz="2400" dirty="0"/>
                        <a:t>if</a:t>
                      </a:r>
                      <a:r>
                        <a:rPr lang="ko-KR" altLang="en-US" sz="2400" dirty="0"/>
                        <a:t>와 유사</a:t>
                      </a:r>
                      <a:r>
                        <a:rPr lang="en-US" altLang="ko-KR" sz="2400" dirty="0"/>
                        <a:t>)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CASE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/>
                        <a:t>조건에 맞는 문장을 수행한다</a:t>
                      </a:r>
                      <a:r>
                        <a:rPr lang="en-US" altLang="ko-KR" sz="2400" dirty="0" smtClean="0"/>
                        <a:t>.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dirty="0" smtClean="0"/>
                        <a:t> </a:t>
                      </a:r>
                      <a:r>
                        <a:rPr lang="en-US" altLang="ko-KR" sz="2400" dirty="0"/>
                        <a:t>(switch</a:t>
                      </a:r>
                      <a:r>
                        <a:rPr lang="ko-KR" altLang="en-US" sz="2400" dirty="0"/>
                        <a:t>와 유사</a:t>
                      </a:r>
                      <a:r>
                        <a:rPr lang="en-US" altLang="ko-KR" sz="2400" dirty="0"/>
                        <a:t>)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3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>
            <a:normAutofit fontScale="90000"/>
          </a:bodyPr>
          <a:lstStyle/>
          <a:p>
            <a:r>
              <a:rPr lang="en-US" altLang="ko-KR" sz="4000" smtClean="0"/>
              <a:t>NULL</a:t>
            </a:r>
            <a:r>
              <a:rPr lang="ko-KR" altLang="en-US" sz="4000" smtClean="0"/>
              <a:t>을 다른 값으로 변환하는 </a:t>
            </a:r>
            <a:r>
              <a:rPr lang="en-US" altLang="ko-KR" sz="4000" smtClean="0"/>
              <a:t>NVL </a:t>
            </a:r>
            <a:r>
              <a:rPr lang="ko-KR" altLang="en-US" sz="4000" smtClean="0"/>
              <a:t>함수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714500"/>
            <a:ext cx="8143875" cy="3929063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SELECT ENAME, SAL, COMM, JOB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FROM EMP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ORDER BY JOB;</a:t>
            </a:r>
          </a:p>
          <a:p>
            <a:pPr>
              <a:defRPr/>
            </a:pPr>
            <a:r>
              <a:rPr lang="en-US" sz="2400" dirty="0" smtClean="0"/>
              <a:t>NVL(COMM, 0)</a:t>
            </a:r>
          </a:p>
          <a:p>
            <a:pPr>
              <a:defRPr/>
            </a:pPr>
            <a:r>
              <a:rPr lang="en-US" sz="2400" dirty="0" smtClean="0"/>
              <a:t>SAL*12, SAL*12+COMM , SAL*12+NVL(COMM, 0)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문제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모든 사원은 자신의 상관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(manager)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이 있다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하지만 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EMP 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테이블에 유일하게 상관이 없는 </a:t>
            </a:r>
            <a:r>
              <a:rPr lang="ko-KR" altLang="en-US" sz="2400" b="1" dirty="0" err="1" smtClean="0">
                <a:solidFill>
                  <a:schemeClr val="bg2">
                    <a:lumMod val="25000"/>
                  </a:schemeClr>
                </a:solidFill>
              </a:rPr>
              <a:t>로우가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 있는데 그 사원의 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MGR 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칼럼 값이 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NULL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이다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상관이 없는 사원만 출력하되 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MGR 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칼럼 값 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NULL 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대신 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CEO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로 출력해 보자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>
              <a:defRPr/>
            </a:pPr>
            <a:endParaRPr lang="en-US" sz="2400" dirty="0" smtClean="0"/>
          </a:p>
          <a:p>
            <a:pPr>
              <a:buFont typeface="Wingdings" pitchFamily="2" charset="2"/>
              <a:buNone/>
              <a:defRPr/>
            </a:pPr>
            <a:endParaRPr lang="en-US" sz="2400" dirty="0" smtClean="0"/>
          </a:p>
          <a:p>
            <a:pPr>
              <a:buFont typeface="Wingdings" pitchFamily="2" charset="2"/>
              <a:buNone/>
              <a:defRPr/>
            </a:pPr>
            <a:endParaRPr lang="en-US" sz="2400" dirty="0" smtClean="0"/>
          </a:p>
          <a:p>
            <a:pPr>
              <a:buFont typeface="Wingdings" pitchFamily="2" charset="2"/>
              <a:buNone/>
              <a:defRPr/>
            </a:pPr>
            <a:endParaRPr lang="en-US" altLang="ko-KR" sz="2400" dirty="0" smtClean="0"/>
          </a:p>
          <a:p>
            <a:pPr>
              <a:buFont typeface="Wingdings" pitchFamily="2" charset="2"/>
              <a:buNone/>
              <a:defRPr/>
            </a:pPr>
            <a:endParaRPr lang="en-US" sz="2400" dirty="0" smtClean="0"/>
          </a:p>
          <a:p>
            <a:pPr>
              <a:buFont typeface="Wingdings" pitchFamily="2" charset="2"/>
              <a:buNone/>
              <a:defRPr/>
            </a:pPr>
            <a:endParaRPr lang="en-US" altLang="ko-KR" sz="2400" dirty="0" smtClean="0"/>
          </a:p>
          <a:p>
            <a:pPr marL="411163" lvl="1">
              <a:buFont typeface="Wingdings" pitchFamily="2" charset="2"/>
              <a:buNone/>
              <a:defRPr/>
            </a:pPr>
            <a:endParaRPr lang="en-US" altLang="ko-KR" sz="24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  <a:defRPr/>
            </a:pPr>
            <a:r>
              <a:rPr lang="en-US" altLang="ko-KR" sz="24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  <a:defRPr/>
            </a:pPr>
            <a:endParaRPr lang="en-US" altLang="ko-KR" sz="24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BF425-FB8E-41B8-86CD-6364FE4BF081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63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56326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_x88711216" descr="EMB000006a0bb6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1785938"/>
            <a:ext cx="8299450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/>
          <a:lstStyle/>
          <a:p>
            <a:r>
              <a:rPr lang="ko-KR" altLang="en-US" sz="4000" smtClean="0"/>
              <a:t>선택을 위한 </a:t>
            </a:r>
            <a:r>
              <a:rPr lang="en-US" altLang="ko-KR" sz="4000" smtClean="0"/>
              <a:t>DECODE </a:t>
            </a:r>
            <a:r>
              <a:rPr lang="ko-KR" altLang="en-US" sz="4000" smtClean="0"/>
              <a:t>함수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3D3412-3A02-4226-9EF8-552D911C0B01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3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57350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735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/>
          <a:lstStyle/>
          <a:p>
            <a:r>
              <a:rPr lang="ko-KR" altLang="en-US" sz="4000" smtClean="0"/>
              <a:t>선택을 위한 </a:t>
            </a:r>
            <a:r>
              <a:rPr lang="en-US" altLang="ko-KR" sz="4000" smtClean="0"/>
              <a:t>DECODE </a:t>
            </a:r>
            <a:r>
              <a:rPr lang="ko-KR" altLang="en-US" sz="4000" smtClean="0"/>
              <a:t>함수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714500"/>
            <a:ext cx="9001125" cy="4429125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                        DECODE (</a:t>
            </a:r>
            <a:r>
              <a:rPr lang="ko-KR" altLang="en-US" sz="2400" i="1" smtClean="0"/>
              <a:t>표현식</a:t>
            </a:r>
            <a:r>
              <a:rPr lang="en-US" altLang="ko-KR" sz="2400" i="1" smtClean="0"/>
              <a:t>, </a:t>
            </a:r>
            <a:r>
              <a:rPr lang="ko-KR" altLang="en-US" sz="2400" i="1" smtClean="0"/>
              <a:t>조건</a:t>
            </a:r>
            <a:r>
              <a:rPr lang="en-US" altLang="ko-KR" sz="2400" i="1" smtClean="0"/>
              <a:t>1,</a:t>
            </a:r>
            <a:r>
              <a:rPr lang="ko-KR" altLang="en-US" sz="2400" smtClean="0"/>
              <a:t> </a:t>
            </a:r>
            <a:r>
              <a:rPr lang="ko-KR" altLang="en-US" sz="2400" i="1" smtClean="0"/>
              <a:t>결과</a:t>
            </a:r>
            <a:r>
              <a:rPr lang="en-US" altLang="ko-KR" sz="2400" i="1" smtClean="0"/>
              <a:t>1, </a:t>
            </a:r>
            <a:endParaRPr lang="ko-KR" altLang="en-US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                                                         </a:t>
            </a:r>
            <a:r>
              <a:rPr lang="ko-KR" altLang="en-US" sz="2400" i="1" smtClean="0"/>
              <a:t>조건</a:t>
            </a:r>
            <a:r>
              <a:rPr lang="en-US" altLang="ko-KR" sz="2400" i="1" smtClean="0"/>
              <a:t>2,</a:t>
            </a:r>
            <a:r>
              <a:rPr lang="ko-KR" altLang="en-US" sz="2400" smtClean="0"/>
              <a:t> </a:t>
            </a:r>
            <a:r>
              <a:rPr lang="ko-KR" altLang="en-US" sz="2400" i="1" smtClean="0"/>
              <a:t>결과</a:t>
            </a:r>
            <a:r>
              <a:rPr lang="en-US" altLang="ko-KR" sz="2400" i="1" smtClean="0"/>
              <a:t>2, </a:t>
            </a:r>
            <a:endParaRPr lang="ko-KR" altLang="en-US" sz="2400" smtClean="0"/>
          </a:p>
          <a:p>
            <a:pPr>
              <a:buFont typeface="Wingdings" pitchFamily="2" charset="2"/>
              <a:buNone/>
            </a:pPr>
            <a:r>
              <a:rPr lang="ko-KR" altLang="en-US" sz="2400" i="1" smtClean="0"/>
              <a:t>                                                          조건</a:t>
            </a:r>
            <a:r>
              <a:rPr lang="en-US" altLang="ko-KR" sz="2400" i="1" smtClean="0"/>
              <a:t>3,</a:t>
            </a:r>
            <a:r>
              <a:rPr lang="ko-KR" altLang="en-US" sz="2400" smtClean="0"/>
              <a:t> </a:t>
            </a:r>
            <a:r>
              <a:rPr lang="ko-KR" altLang="en-US" sz="2400" i="1" smtClean="0"/>
              <a:t>결과</a:t>
            </a:r>
            <a:r>
              <a:rPr lang="en-US" altLang="ko-KR" sz="2400" i="1" smtClean="0"/>
              <a:t>3, </a:t>
            </a:r>
            <a:endParaRPr lang="ko-KR" altLang="en-US" sz="2400" smtClean="0"/>
          </a:p>
          <a:p>
            <a:pPr>
              <a:buFont typeface="Wingdings" pitchFamily="2" charset="2"/>
              <a:buNone/>
            </a:pPr>
            <a:r>
              <a:rPr lang="ko-KR" altLang="en-US" sz="2400" i="1" smtClean="0"/>
              <a:t>                                                          기본결과</a:t>
            </a:r>
            <a:r>
              <a:rPr lang="en-US" altLang="ko-KR" sz="2400" i="1" smtClean="0"/>
              <a:t>n </a:t>
            </a:r>
            <a:r>
              <a:rPr lang="en-US" altLang="ko-KR" sz="2400" smtClean="0"/>
              <a:t>)</a:t>
            </a:r>
            <a:endParaRPr lang="ko-KR" altLang="en-US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                                            </a:t>
            </a:r>
            <a:endParaRPr lang="ko-KR" altLang="en-US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 DEPTNO, DECODE(DEPTNO, 10, 'ACCOUNTING',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                                                                         20, 'RESEARCH',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                                                                         30, 'SALES',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                                                 40, 'OPERATIONS' ) AS DNAME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EMP;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14744-FD37-4654-AF20-C9A8E868ACD7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3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58374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>
            <a:normAutofit fontScale="90000"/>
          </a:bodyPr>
          <a:lstStyle/>
          <a:p>
            <a:r>
              <a:rPr lang="ko-KR" altLang="en-US" sz="4000" smtClean="0"/>
              <a:t>조건에 따라 서로 다른 처리가 가능한 </a:t>
            </a:r>
            <a:r>
              <a:rPr lang="en-US" altLang="ko-KR" sz="4000" smtClean="0"/>
              <a:t>CASE </a:t>
            </a:r>
            <a:r>
              <a:rPr lang="ko-KR" altLang="en-US" sz="4000" smtClean="0"/>
              <a:t>함수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714500"/>
            <a:ext cx="8143875" cy="39290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CASE </a:t>
            </a:r>
            <a:r>
              <a:rPr lang="ko-KR" altLang="en-US" sz="2400" i="1" smtClean="0"/>
              <a:t>표현식</a:t>
            </a:r>
            <a:r>
              <a:rPr lang="ko-KR" altLang="en-US" sz="2400" smtClean="0"/>
              <a:t> </a:t>
            </a:r>
            <a:r>
              <a:rPr lang="en-US" altLang="ko-KR" sz="2400" smtClean="0"/>
              <a:t>WHEN </a:t>
            </a:r>
            <a:r>
              <a:rPr lang="ko-KR" altLang="en-US" sz="2400" i="1" smtClean="0"/>
              <a:t>조건</a:t>
            </a:r>
            <a:r>
              <a:rPr lang="en-US" altLang="ko-KR" sz="2400" i="1" smtClean="0"/>
              <a:t>1</a:t>
            </a:r>
            <a:r>
              <a:rPr lang="ko-KR" altLang="en-US" sz="2400" smtClean="0"/>
              <a:t> </a:t>
            </a:r>
            <a:r>
              <a:rPr lang="en-US" altLang="ko-KR" sz="2400" smtClean="0"/>
              <a:t>THEN </a:t>
            </a:r>
            <a:r>
              <a:rPr lang="ko-KR" altLang="en-US" sz="2400" i="1" smtClean="0"/>
              <a:t>결과</a:t>
            </a:r>
            <a:r>
              <a:rPr lang="en-US" altLang="ko-KR" sz="2400" i="1" smtClean="0"/>
              <a:t>1 </a:t>
            </a:r>
            <a:endParaRPr lang="ko-KR" altLang="en-US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WHEN </a:t>
            </a:r>
            <a:r>
              <a:rPr lang="ko-KR" altLang="en-US" sz="2400" i="1" smtClean="0"/>
              <a:t>조건</a:t>
            </a:r>
            <a:r>
              <a:rPr lang="en-US" altLang="ko-KR" sz="2400" i="1" smtClean="0"/>
              <a:t>2</a:t>
            </a:r>
            <a:r>
              <a:rPr lang="ko-KR" altLang="en-US" sz="2400" smtClean="0"/>
              <a:t> </a:t>
            </a:r>
            <a:r>
              <a:rPr lang="en-US" altLang="ko-KR" sz="2400" smtClean="0"/>
              <a:t>THEN </a:t>
            </a:r>
            <a:r>
              <a:rPr lang="ko-KR" altLang="en-US" sz="2400" i="1" smtClean="0"/>
              <a:t>결과</a:t>
            </a:r>
            <a:r>
              <a:rPr lang="en-US" altLang="ko-KR" sz="2400" i="1" smtClean="0"/>
              <a:t>2 </a:t>
            </a:r>
            <a:endParaRPr lang="ko-KR" altLang="en-US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WHEN </a:t>
            </a:r>
            <a:r>
              <a:rPr lang="ko-KR" altLang="en-US" sz="2400" i="1" smtClean="0"/>
              <a:t>조건</a:t>
            </a:r>
            <a:r>
              <a:rPr lang="en-US" altLang="ko-KR" sz="2400" i="1" smtClean="0"/>
              <a:t>3</a:t>
            </a:r>
            <a:r>
              <a:rPr lang="ko-KR" altLang="en-US" sz="2400" smtClean="0"/>
              <a:t> </a:t>
            </a:r>
            <a:r>
              <a:rPr lang="en-US" altLang="ko-KR" sz="2400" smtClean="0"/>
              <a:t>THEN </a:t>
            </a:r>
            <a:r>
              <a:rPr lang="ko-KR" altLang="en-US" sz="2400" i="1" smtClean="0"/>
              <a:t>결과</a:t>
            </a:r>
            <a:r>
              <a:rPr lang="en-US" altLang="ko-KR" sz="2400" i="1" smtClean="0"/>
              <a:t>3 </a:t>
            </a:r>
            <a:endParaRPr lang="ko-KR" altLang="en-US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ELSE </a:t>
            </a:r>
            <a:r>
              <a:rPr lang="ko-KR" altLang="en-US" sz="2400" i="1" smtClean="0"/>
              <a:t>결과</a:t>
            </a:r>
            <a:r>
              <a:rPr lang="en-US" altLang="ko-KR" sz="2400" i="1" smtClean="0"/>
              <a:t>n </a:t>
            </a: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END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58697-3F48-4A10-90A1-2AD3ED2272D2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3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59398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>
            <a:normAutofit fontScale="90000"/>
          </a:bodyPr>
          <a:lstStyle/>
          <a:p>
            <a:r>
              <a:rPr lang="ko-KR" altLang="en-US" sz="4000" smtClean="0"/>
              <a:t>조건에 따라 서로 다른 처리가 가능한 </a:t>
            </a:r>
            <a:r>
              <a:rPr lang="en-US" altLang="ko-KR" sz="4000" smtClean="0"/>
              <a:t>CASE </a:t>
            </a:r>
            <a:r>
              <a:rPr lang="ko-KR" altLang="en-US" sz="4000" smtClean="0"/>
              <a:t>함수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714500"/>
            <a:ext cx="8143875" cy="39290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SELECT ENAME, DEPTNO,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           CASE WHEN DEPTNO=10 THEN 'ACCOUNTING'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                       WHEN DEPTNO=20 THEN 'RESEARCH'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                       WHEN DEPTNO=30 THEN 'SALES'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                       WHEN DEPTNO=40 THEN 'OPERATIONS'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            END DNAME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EMP;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7DD6F8-E401-4EDE-A6A8-63F6716D7E0C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4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60422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/>
          <a:lstStyle/>
          <a:p>
            <a:r>
              <a:rPr lang="ko-KR" altLang="en-US" sz="4000" smtClean="0"/>
              <a:t>조건에 따라 서로 다른 처리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714500"/>
            <a:ext cx="8143875" cy="392906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ko-KR" altLang="en-US" sz="3200" dirty="0" smtClean="0"/>
              <a:t>직급에 따라 급여를 인상하도록 하자</a:t>
            </a:r>
            <a:r>
              <a:rPr lang="en-US" altLang="ko-KR" sz="3200" dirty="0" smtClean="0"/>
              <a:t>. </a:t>
            </a:r>
          </a:p>
          <a:p>
            <a:pPr lvl="1">
              <a:defRPr/>
            </a:pPr>
            <a:r>
              <a:rPr lang="ko-KR" altLang="en-US" sz="2800" dirty="0" smtClean="0"/>
              <a:t>직급이 </a:t>
            </a:r>
            <a:r>
              <a:rPr lang="en-US" altLang="ko-KR" sz="2800" dirty="0" smtClean="0"/>
              <a:t>'</a:t>
            </a:r>
            <a:r>
              <a:rPr lang="en-US" altLang="ko-KR" sz="2800" dirty="0" err="1" smtClean="0"/>
              <a:t>ANAlYST</a:t>
            </a:r>
            <a:r>
              <a:rPr lang="en-US" altLang="ko-KR" sz="2800" dirty="0" smtClean="0"/>
              <a:t>'</a:t>
            </a:r>
            <a:r>
              <a:rPr lang="ko-KR" altLang="en-US" sz="2800" dirty="0" smtClean="0"/>
              <a:t>인 사원은 </a:t>
            </a:r>
            <a:r>
              <a:rPr lang="en-US" altLang="ko-KR" sz="2800" dirty="0" smtClean="0"/>
              <a:t>5%, </a:t>
            </a:r>
          </a:p>
          <a:p>
            <a:pPr lvl="1">
              <a:defRPr/>
            </a:pPr>
            <a:r>
              <a:rPr lang="en-US" altLang="ko-KR" sz="2800" dirty="0" smtClean="0"/>
              <a:t>'SALESMAN'</a:t>
            </a:r>
            <a:r>
              <a:rPr lang="ko-KR" altLang="en-US" sz="2800" dirty="0" smtClean="0"/>
              <a:t>인 사원은 </a:t>
            </a:r>
            <a:r>
              <a:rPr lang="en-US" altLang="ko-KR" sz="2800" dirty="0" smtClean="0"/>
              <a:t>10%,</a:t>
            </a:r>
          </a:p>
          <a:p>
            <a:pPr lvl="1">
              <a:defRPr/>
            </a:pPr>
            <a:r>
              <a:rPr lang="en-US" altLang="ko-KR" sz="2800" dirty="0" smtClean="0"/>
              <a:t>'MANAGER'</a:t>
            </a:r>
            <a:r>
              <a:rPr lang="ko-KR" altLang="en-US" sz="2800" dirty="0" smtClean="0"/>
              <a:t>인 사원은 </a:t>
            </a:r>
            <a:r>
              <a:rPr lang="en-US" altLang="ko-KR" sz="2800" dirty="0" smtClean="0"/>
              <a:t>15%, </a:t>
            </a:r>
          </a:p>
          <a:p>
            <a:pPr lvl="1">
              <a:defRPr/>
            </a:pPr>
            <a:r>
              <a:rPr lang="en-US" altLang="ko-KR" sz="2800" dirty="0" smtClean="0"/>
              <a:t>'CLERK'</a:t>
            </a:r>
            <a:r>
              <a:rPr lang="ko-KR" altLang="en-US" sz="2800" dirty="0" smtClean="0"/>
              <a:t>인 사원은 </a:t>
            </a:r>
            <a:r>
              <a:rPr lang="en-US" altLang="ko-KR" sz="2800" dirty="0" smtClean="0"/>
              <a:t>20%</a:t>
            </a:r>
            <a:r>
              <a:rPr lang="ko-KR" altLang="en-US" sz="2800" dirty="0" smtClean="0"/>
              <a:t>인 인상한다</a:t>
            </a:r>
            <a:r>
              <a:rPr lang="en-US" altLang="ko-KR" sz="2800" dirty="0" smtClean="0"/>
              <a:t>. 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/>
          </a:p>
          <a:p>
            <a:pPr>
              <a:buFont typeface="Wingdings" pitchFamily="2" charset="2"/>
              <a:buNone/>
              <a:defRPr/>
            </a:pPr>
            <a:endParaRPr lang="en-US" altLang="ko-KR" sz="3200" dirty="0" smtClean="0"/>
          </a:p>
          <a:p>
            <a:pPr>
              <a:buFont typeface="Wingdings" pitchFamily="2" charset="2"/>
              <a:buNone/>
              <a:defRPr/>
            </a:pPr>
            <a:endParaRPr lang="en-US" sz="3200" dirty="0" smtClean="0"/>
          </a:p>
          <a:p>
            <a:pPr>
              <a:buFont typeface="Wingdings" pitchFamily="2" charset="2"/>
              <a:buNone/>
              <a:defRPr/>
            </a:pPr>
            <a:endParaRPr lang="en-US" altLang="ko-KR" sz="3200" dirty="0" smtClean="0"/>
          </a:p>
          <a:p>
            <a:pPr marL="411163" lvl="1">
              <a:buFont typeface="Wingdings" pitchFamily="2" charset="2"/>
              <a:buNone/>
              <a:defRPr/>
            </a:pPr>
            <a:endParaRPr lang="en-US" altLang="ko-KR" sz="32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  <a:defRPr/>
            </a:pPr>
            <a:r>
              <a:rPr lang="en-US" altLang="ko-KR" sz="32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32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  <a:defRPr/>
            </a:pPr>
            <a:endParaRPr lang="en-US" altLang="ko-KR" sz="32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CB6B24-207E-4BE1-BCA5-0B880215C23F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4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3200" smtClean="0"/>
              <a:t>단일행 함수와 그룹함수로 </a:t>
            </a:r>
            <a:r>
              <a:rPr lang="en-US" altLang="ko-KR" sz="3200" smtClean="0"/>
              <a:t>SQL </a:t>
            </a:r>
            <a:r>
              <a:rPr lang="ko-KR" altLang="en-US" sz="3200" smtClean="0"/>
              <a:t>함수 분류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5BC71-D60C-45D0-A239-F596EF624309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8197" name="_x99112016" descr="DRW0000138c75a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63" y="1928813"/>
            <a:ext cx="7500937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TextBox 11"/>
          <p:cNvSpPr txBox="1">
            <a:spLocks noChangeArrowheads="1"/>
          </p:cNvSpPr>
          <p:nvPr/>
        </p:nvSpPr>
        <p:spPr bwMode="auto">
          <a:xfrm>
            <a:off x="1143000" y="4071938"/>
            <a:ext cx="371475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/>
              <a:t>6</a:t>
            </a:r>
            <a:r>
              <a:rPr lang="ko-KR" altLang="en-US" sz="2400"/>
              <a:t>개의 행에 대해서 단일행 함수의 결과는 </a:t>
            </a:r>
            <a:r>
              <a:rPr lang="en-US" altLang="ko-KR" sz="2400"/>
              <a:t>6</a:t>
            </a:r>
            <a:r>
              <a:rPr lang="ko-KR" altLang="en-US" sz="2400"/>
              <a:t>개의 행으로 구해진다</a:t>
            </a:r>
            <a:r>
              <a:rPr lang="en-US" altLang="ko-KR" sz="2400"/>
              <a:t>.</a:t>
            </a:r>
            <a:endParaRPr lang="ko-KR" altLang="en-US" sz="2400"/>
          </a:p>
          <a:p>
            <a:endParaRPr lang="ko-KR" altLang="en-US" sz="2400"/>
          </a:p>
        </p:txBody>
      </p:sp>
      <p:sp>
        <p:nvSpPr>
          <p:cNvPr id="8199" name="TextBox 12"/>
          <p:cNvSpPr txBox="1">
            <a:spLocks noChangeArrowheads="1"/>
          </p:cNvSpPr>
          <p:nvPr/>
        </p:nvSpPr>
        <p:spPr bwMode="auto">
          <a:xfrm>
            <a:off x="5214938" y="4000500"/>
            <a:ext cx="371475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/>
              <a:t>6</a:t>
            </a:r>
            <a:r>
              <a:rPr lang="ko-KR" altLang="en-US" sz="2400"/>
              <a:t>개의 행에 대해서 그룹함수의 결과는 </a:t>
            </a:r>
            <a:r>
              <a:rPr lang="en-US" altLang="ko-KR" sz="2400"/>
              <a:t>1</a:t>
            </a:r>
            <a:r>
              <a:rPr lang="ko-KR" altLang="en-US" sz="2400"/>
              <a:t>개의 행으로 구해진다</a:t>
            </a:r>
            <a:r>
              <a:rPr lang="en-US" altLang="ko-KR" sz="2400"/>
              <a:t>.</a:t>
            </a:r>
            <a:endParaRPr lang="ko-KR" altLang="en-US" sz="2400"/>
          </a:p>
          <a:p>
            <a:endParaRPr lang="ko-KR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단일 행 함수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499350" cy="142398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mtClean="0"/>
              <a:t>단일 행 함수는 행마다 함수가 적용되어 결과를 반환한다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다음과 같이 자료형에 따라 분류한다</a:t>
            </a:r>
            <a:r>
              <a:rPr lang="en-US" altLang="ko-KR" smtClean="0"/>
              <a:t>.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73695-AB71-472D-9224-28FE4C73FAD6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214438" y="3143250"/>
          <a:ext cx="7500990" cy="2848356"/>
        </p:xfrm>
        <a:graphic>
          <a:graphicData uri="http://schemas.openxmlformats.org/drawingml/2006/table">
            <a:tbl>
              <a:tblPr/>
              <a:tblGrid>
                <a:gridCol w="1124125"/>
                <a:gridCol w="6376865"/>
              </a:tblGrid>
              <a:tr h="150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/>
                        <a:t> 구  </a:t>
                      </a:r>
                      <a:r>
                        <a:rPr lang="ko-KR" altLang="en-US" sz="1800" b="1" dirty="0"/>
                        <a:t>분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/>
                        <a:t> 설      명</a:t>
                      </a:r>
                      <a:endParaRPr lang="ko-KR" altLang="en-US" sz="1800" b="1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50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/>
                        <a:t> 문자 </a:t>
                      </a:r>
                      <a:r>
                        <a:rPr lang="ko-KR" altLang="en-US" sz="1800" dirty="0"/>
                        <a:t>함수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/>
                        <a:t> 문자열을 </a:t>
                      </a:r>
                      <a:r>
                        <a:rPr lang="ko-KR" altLang="en-US" sz="1800" dirty="0"/>
                        <a:t>다른 형태로 변환하여 나타낸다</a:t>
                      </a:r>
                      <a:r>
                        <a:rPr lang="en-US" altLang="ko-KR" sz="1800" dirty="0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/>
                        <a:t> 숫자 </a:t>
                      </a:r>
                      <a:r>
                        <a:rPr lang="ko-KR" altLang="en-US" sz="1800" dirty="0"/>
                        <a:t>함수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/>
                        <a:t> 숫자 </a:t>
                      </a:r>
                      <a:r>
                        <a:rPr lang="ko-KR" altLang="en-US" sz="1800" dirty="0"/>
                        <a:t>값을 다른 형태로 변환하여 나타낸다</a:t>
                      </a:r>
                      <a:r>
                        <a:rPr lang="en-US" altLang="ko-KR" sz="1800" dirty="0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/>
                        <a:t> 날짜 </a:t>
                      </a:r>
                      <a:r>
                        <a:rPr lang="ko-KR" altLang="en-US" sz="1800" dirty="0"/>
                        <a:t>함수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/>
                        <a:t> 날짜 </a:t>
                      </a:r>
                      <a:r>
                        <a:rPr lang="ko-KR" altLang="en-US" sz="1800" dirty="0"/>
                        <a:t>값을 다른 형태로 변환하여 나타낸다</a:t>
                      </a:r>
                      <a:r>
                        <a:rPr lang="en-US" altLang="ko-KR" sz="1800" dirty="0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/>
                        <a:t> 변환 </a:t>
                      </a:r>
                      <a:r>
                        <a:rPr lang="ko-KR" altLang="en-US" sz="1800" dirty="0"/>
                        <a:t>함수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/>
                        <a:t> 문자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날짜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숫자 값을 서로 다른 </a:t>
                      </a:r>
                      <a:r>
                        <a:rPr lang="ko-KR" altLang="en-US" sz="1800" dirty="0" smtClean="0"/>
                        <a:t>타입으로 </a:t>
                      </a:r>
                      <a:r>
                        <a:rPr lang="ko-KR" altLang="en-US" sz="1800" dirty="0"/>
                        <a:t>변환하여 나타낸다</a:t>
                      </a:r>
                      <a:r>
                        <a:rPr lang="en-US" altLang="ko-KR" sz="1800" dirty="0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/>
                        <a:t> 일반 </a:t>
                      </a:r>
                      <a:r>
                        <a:rPr lang="ko-KR" altLang="en-US" sz="1800" dirty="0"/>
                        <a:t>함수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/>
                        <a:t> 기타 </a:t>
                      </a:r>
                      <a:r>
                        <a:rPr lang="ko-KR" altLang="en-US" sz="1800" dirty="0"/>
                        <a:t>함수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242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그룹 함수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956550" cy="1138237"/>
          </a:xfrm>
        </p:spPr>
        <p:txBody>
          <a:bodyPr>
            <a:normAutofit fontScale="92500"/>
          </a:bodyPr>
          <a:lstStyle/>
          <a:p>
            <a:r>
              <a:rPr lang="ko-KR" altLang="en-US" sz="2800" smtClean="0"/>
              <a:t>그룹 함수는 하나 이상의 행을 그룹으로 묶어 연산하여 총합</a:t>
            </a:r>
            <a:r>
              <a:rPr lang="en-US" altLang="ko-KR" sz="2800" smtClean="0"/>
              <a:t>, </a:t>
            </a:r>
            <a:r>
              <a:rPr lang="ko-KR" altLang="en-US" sz="2800" smtClean="0"/>
              <a:t>평균 등 하나의 결과로 나타난다</a:t>
            </a:r>
            <a:r>
              <a:rPr lang="en-US" altLang="ko-KR" sz="2800" smtClean="0"/>
              <a:t>. </a:t>
            </a:r>
          </a:p>
          <a:p>
            <a:pPr eaLnBrk="1" hangingPunct="1"/>
            <a:endParaRPr lang="en-US" altLang="ko-KR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98F59-A836-4993-AB01-3026B18A39B0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571625" y="2714625"/>
          <a:ext cx="7143800" cy="3797808"/>
        </p:xfrm>
        <a:graphic>
          <a:graphicData uri="http://schemas.openxmlformats.org/drawingml/2006/table">
            <a:tbl>
              <a:tblPr/>
              <a:tblGrid>
                <a:gridCol w="1488809"/>
                <a:gridCol w="5654991"/>
              </a:tblGrid>
              <a:tr h="3958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1" dirty="0"/>
                        <a:t>구 </a:t>
                      </a:r>
                      <a:r>
                        <a:rPr lang="ko-KR" altLang="en-US" b="1" dirty="0" smtClean="0"/>
                        <a:t>  분</a:t>
                      </a:r>
                      <a:endParaRPr lang="ko-KR" altLang="en-US" b="1" dirty="0"/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1" dirty="0"/>
                        <a:t>설 </a:t>
                      </a:r>
                      <a:r>
                        <a:rPr lang="ko-KR" altLang="en-US" b="1" dirty="0" smtClean="0"/>
                        <a:t>    명</a:t>
                      </a:r>
                      <a:endParaRPr lang="ko-KR" altLang="en-US" b="1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004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SUM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/>
                        <a:t>그룹의 누적 합계를 반환한다</a:t>
                      </a:r>
                      <a:r>
                        <a:rPr lang="en-US" altLang="ko-KR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04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AVG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/>
                        <a:t>그룹의 평균을 반환한다</a:t>
                      </a:r>
                      <a:r>
                        <a:rPr lang="en-US" altLang="ko-KR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04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COUNT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/>
                        <a:t>그룹의 총 개수를 반환한다</a:t>
                      </a:r>
                      <a:r>
                        <a:rPr lang="en-US" altLang="ko-KR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04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MAX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/>
                        <a:t>그룹의 최댓값을 반환한다</a:t>
                      </a:r>
                      <a:r>
                        <a:rPr lang="en-US" altLang="ko-KR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04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MIN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/>
                        <a:t>그룹의 최솟값을 반환한다</a:t>
                      </a:r>
                      <a:r>
                        <a:rPr lang="en-US" altLang="ko-KR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04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STDDEV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/>
                        <a:t>그룹의 표준편차를 반환한다</a:t>
                      </a:r>
                      <a:r>
                        <a:rPr lang="en-US" altLang="ko-KR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04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VARIANCE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dirty="0"/>
                        <a:t>그룹의 분산을 반환한다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272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문자 함수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572E99-4D88-40E3-BB4A-73073EC94791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143000" y="1854200"/>
          <a:ext cx="7286675" cy="3810168"/>
        </p:xfrm>
        <a:graphic>
          <a:graphicData uri="http://schemas.openxmlformats.org/drawingml/2006/table">
            <a:tbl>
              <a:tblPr/>
              <a:tblGrid>
                <a:gridCol w="1111288"/>
                <a:gridCol w="6059819"/>
                <a:gridCol w="115568"/>
              </a:tblGrid>
              <a:tr h="2437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/>
                        <a:t>구 분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/>
                        <a:t>설 명</a:t>
                      </a:r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2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LOWER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/>
                        <a:t>소문자로 변환한다</a:t>
                      </a:r>
                      <a:r>
                        <a:rPr lang="en-US" altLang="ko-KR" sz="1600"/>
                        <a:t>.</a:t>
                      </a:r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UPPER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/>
                        <a:t>대문자로 변환한다</a:t>
                      </a:r>
                      <a:r>
                        <a:rPr lang="en-US" altLang="ko-KR" sz="1600"/>
                        <a:t>.</a:t>
                      </a:r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INITCAP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/>
                        <a:t>첫 글자만 대문자로 나머지 글자는 소문자로 변환한다</a:t>
                      </a:r>
                      <a:r>
                        <a:rPr lang="en-US" altLang="ko-KR" sz="1600"/>
                        <a:t>.</a:t>
                      </a:r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CONCAT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/>
                        <a:t>문자의 값을 연결한다</a:t>
                      </a:r>
                      <a:r>
                        <a:rPr lang="en-US" altLang="ko-KR" sz="1600"/>
                        <a:t>.</a:t>
                      </a:r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SUBSTR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/>
                        <a:t>문자를 잘라 추출한다</a:t>
                      </a:r>
                      <a:r>
                        <a:rPr lang="en-US" altLang="ko-KR" sz="1600"/>
                        <a:t>. (</a:t>
                      </a:r>
                      <a:r>
                        <a:rPr lang="ko-KR" altLang="en-US" sz="1600"/>
                        <a:t>한글 </a:t>
                      </a:r>
                      <a:r>
                        <a:rPr lang="en-US" altLang="ko-KR" sz="1600"/>
                        <a:t>1Byte)</a:t>
                      </a:r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SUBSTRB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/>
                        <a:t>문자를 잘라 추출한다</a:t>
                      </a:r>
                      <a:r>
                        <a:rPr lang="en-US" altLang="ko-KR" sz="1600" dirty="0"/>
                        <a:t>. (</a:t>
                      </a:r>
                      <a:r>
                        <a:rPr lang="ko-KR" altLang="en-US" sz="1600" dirty="0"/>
                        <a:t>한글 </a:t>
                      </a:r>
                      <a:r>
                        <a:rPr lang="en-US" altLang="ko-KR" sz="1600" dirty="0"/>
                        <a:t>2Byte)</a:t>
                      </a:r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LENGTH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/>
                        <a:t>문자의 길이를 반환한다</a:t>
                      </a:r>
                      <a:r>
                        <a:rPr lang="en-US" altLang="ko-KR" sz="1600"/>
                        <a:t>.(</a:t>
                      </a:r>
                      <a:r>
                        <a:rPr lang="ko-KR" altLang="en-US" sz="1600"/>
                        <a:t>한글 </a:t>
                      </a:r>
                      <a:r>
                        <a:rPr lang="en-US" altLang="ko-KR" sz="1600"/>
                        <a:t>1Byte)</a:t>
                      </a:r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LENGTHB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/>
                        <a:t>문자의 길이를 반환한다</a:t>
                      </a:r>
                      <a:r>
                        <a:rPr lang="en-US" altLang="ko-KR" sz="1600"/>
                        <a:t>.(</a:t>
                      </a:r>
                      <a:r>
                        <a:rPr lang="ko-KR" altLang="en-US" sz="1600"/>
                        <a:t>한글 </a:t>
                      </a:r>
                      <a:r>
                        <a:rPr lang="en-US" altLang="ko-KR" sz="1600"/>
                        <a:t>2Byte)</a:t>
                      </a:r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dirty="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31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ko-KR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2530</Words>
  <Application>Microsoft Office PowerPoint</Application>
  <PresentationFormat>화면 슬라이드 쇼(4:3)</PresentationFormat>
  <Paragraphs>864</Paragraphs>
  <Slides>58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59" baseType="lpstr">
      <vt:lpstr>Office 테마</vt:lpstr>
      <vt:lpstr>5장 SQL 함수 </vt:lpstr>
      <vt:lpstr>목차</vt:lpstr>
      <vt:lpstr>DUAL 테이블과 SQL 함수 분류</vt:lpstr>
      <vt:lpstr>단일행 함수와 그룹함수로 SQL 함수 분류</vt:lpstr>
      <vt:lpstr>단일행 함수와 그룹함수로 SQL 함수 분류</vt:lpstr>
      <vt:lpstr>단일행 함수와 그룹함수로 SQL 함수 분류</vt:lpstr>
      <vt:lpstr>단일 행 함수</vt:lpstr>
      <vt:lpstr>그룹 함수</vt:lpstr>
      <vt:lpstr>문자 함수</vt:lpstr>
      <vt:lpstr>문자 함수</vt:lpstr>
      <vt:lpstr>소문자로 변환하는 LOWER 함수</vt:lpstr>
      <vt:lpstr>대문자로 변환하는 UPPER 함수</vt:lpstr>
      <vt:lpstr>첫 글자만 대문자로 나머지는 소문자로 변환하는 INITCAP 함수</vt:lpstr>
      <vt:lpstr>INITCAP /UPPER</vt:lpstr>
      <vt:lpstr>문자를 연결하는 CONCAT 함수</vt:lpstr>
      <vt:lpstr>문자 길이를 구하는 LENGTH/LENGTHB 함수</vt:lpstr>
      <vt:lpstr>문자 길이를 구하는 LENGTH/LENGTHB 함수</vt:lpstr>
      <vt:lpstr>문자열 일부만 추출하는 SUBSTR/SUBSTRB 함수</vt:lpstr>
      <vt:lpstr>문자열 일부만 추출하는 SUBSTR/SUBSTRB 함수</vt:lpstr>
      <vt:lpstr>문자열 일부만 추출하는 SUBSTR/SUBSTRB 함수</vt:lpstr>
      <vt:lpstr>문자열 일부만 추출하는 SUBSTR/SUBSTRB 함수</vt:lpstr>
      <vt:lpstr>바이트 수를 기준으로 문자열 일부만 추출 SUBSTRB </vt:lpstr>
      <vt:lpstr>특정 문자의 위치를 구하는 INSTR/INSTRB 함수</vt:lpstr>
      <vt:lpstr>특정 문자의 위치를 구하는 INSTR/INSTRB 함수</vt:lpstr>
      <vt:lpstr>특정 문자의 위치를 구하는 INSTR/INSTRB 함수</vt:lpstr>
      <vt:lpstr>바이트 수를 기준으로 문자의 위치를 알아내는 INSTRB </vt:lpstr>
      <vt:lpstr>바이트 수를 기준으로 문자의 위치를 알아내는 INSTRB </vt:lpstr>
      <vt:lpstr>특정 기호로 채우는 LPAD/RPAD 함수</vt:lpstr>
      <vt:lpstr>특정 문자를 잘라내는 TRIM 함수</vt:lpstr>
      <vt:lpstr>숫자 함수</vt:lpstr>
      <vt:lpstr>숫자 함수</vt:lpstr>
      <vt:lpstr>ABS 함수/ FLOOR 함수</vt:lpstr>
      <vt:lpstr>특정 자릿수에서 반올림하는 ROUND 함수</vt:lpstr>
      <vt:lpstr>특정 자릿수에서 잘라내는 TRUNC 함수</vt:lpstr>
      <vt:lpstr>나머지 값을 반환하는 MOD 함수</vt:lpstr>
      <vt:lpstr>날짜 함수</vt:lpstr>
      <vt:lpstr>현재 날짜를 반환하는 SYSDATE </vt:lpstr>
      <vt:lpstr>MONTHS_BETWEEN ADD_MONTHS</vt:lpstr>
      <vt:lpstr>해당 요일의 가장 가까운 날짜를 반환하는 NEXT_DAY 함수</vt:lpstr>
      <vt:lpstr>해당 요일의 가장 가까운 날짜를 반환하는 NEXT_DAY 함수</vt:lpstr>
      <vt:lpstr>ROUND 함수의 다양한 적용</vt:lpstr>
      <vt:lpstr>ROUND 함수의 다양한 적용</vt:lpstr>
      <vt:lpstr>TRUNC 함수의 다양한 적용</vt:lpstr>
      <vt:lpstr>변환 함수</vt:lpstr>
      <vt:lpstr>문자형으로 변환하는 TO_CHAR 함수</vt:lpstr>
      <vt:lpstr>문자형으로 변환하는 TO_CHAR 함수</vt:lpstr>
      <vt:lpstr>문자형으로 변환하는 TO_CHAR 함수</vt:lpstr>
      <vt:lpstr>숫자형을 문자형으로 변환하기</vt:lpstr>
      <vt:lpstr>숫자형을 문자형으로 변환하기</vt:lpstr>
      <vt:lpstr>숫자형을 문자형으로 변환하기</vt:lpstr>
      <vt:lpstr>숫자형으로 변환하는 TO_NUMBER 함수</vt:lpstr>
      <vt:lpstr>일반 함수</vt:lpstr>
      <vt:lpstr>NULL을 다른 값으로 변환하는 NVL 함수 </vt:lpstr>
      <vt:lpstr>선택을 위한 DECODE 함수</vt:lpstr>
      <vt:lpstr>선택을 위한 DECODE 함수</vt:lpstr>
      <vt:lpstr>조건에 따라 서로 다른 처리가 가능한 CASE 함수</vt:lpstr>
      <vt:lpstr>조건에 따라 서로 다른 처리가 가능한 CASE 함수</vt:lpstr>
      <vt:lpstr>조건에 따라 서로 다른 처리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5장 SQL 함수 </dc:title>
  <dc:creator>USER</dc:creator>
  <cp:lastModifiedBy>WinXP</cp:lastModifiedBy>
  <cp:revision>2</cp:revision>
  <dcterms:created xsi:type="dcterms:W3CDTF">2012-04-30T09:48:42Z</dcterms:created>
  <dcterms:modified xsi:type="dcterms:W3CDTF">2012-12-18T02:30:42Z</dcterms:modified>
</cp:coreProperties>
</file>