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04" autoAdjust="0"/>
    <p:restoredTop sz="94660"/>
  </p:normalViewPr>
  <p:slideViewPr>
    <p:cSldViewPr>
      <p:cViewPr varScale="1">
        <p:scale>
          <a:sx n="68" d="100"/>
          <a:sy n="68" d="100"/>
        </p:scale>
        <p:origin x="-7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7FFB-8FC7-4C12-8145-8817D14E4BC6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73FA-D4D8-42BF-83CA-7CD1D5D30F8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4800" b="1" dirty="0" smtClean="0"/>
              <a:t>6</a:t>
            </a:r>
            <a:r>
              <a:rPr lang="ko-KR" altLang="en-US" sz="4800" b="1" dirty="0" smtClean="0"/>
              <a:t>장 그룹</a:t>
            </a:r>
            <a:r>
              <a:rPr lang="en-US" altLang="ko-KR" sz="4800" b="1" dirty="0" smtClean="0"/>
              <a:t> </a:t>
            </a:r>
            <a:r>
              <a:rPr lang="ko-KR" altLang="en-US" sz="4800" b="1" dirty="0" smtClean="0"/>
              <a:t>함수</a:t>
            </a:r>
            <a:r>
              <a:rPr lang="ko-KR" altLang="en-US" sz="2800" b="1" dirty="0" smtClean="0"/>
              <a:t> </a:t>
            </a:r>
            <a:endParaRPr lang="ko-KR" altLang="en-US" sz="32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500" y="2924175"/>
            <a:ext cx="7046913" cy="2362200"/>
          </a:xfrm>
        </p:spPr>
        <p:txBody>
          <a:bodyPr/>
          <a:lstStyle/>
          <a:p>
            <a:pPr algn="just">
              <a:buFont typeface="Wingdings" pitchFamily="2" charset="2"/>
              <a:buChar char="l"/>
              <a:defRPr/>
            </a:pPr>
            <a:r>
              <a:rPr lang="en-US" altLang="ko-KR" sz="2000" b="1" dirty="0" smtClean="0">
                <a:solidFill>
                  <a:schemeClr val="tx1"/>
                </a:solidFill>
              </a:rPr>
              <a:t> SUM, AVG, MIN, MAX, COUNT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그룹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itchFamily="2" charset="2"/>
              <a:buChar char="l"/>
              <a:defRPr/>
            </a:pPr>
            <a:endParaRPr lang="ko-KR" altLang="en-US" sz="2000" b="1" dirty="0" smtClean="0">
              <a:solidFill>
                <a:schemeClr val="tx1"/>
              </a:solidFill>
            </a:endParaRPr>
          </a:p>
          <a:p>
            <a:pPr marL="182563" indent="-182563" algn="just">
              <a:buFont typeface="Wingdings" pitchFamily="2" charset="2"/>
              <a:buChar char="l"/>
              <a:defRPr/>
            </a:pPr>
            <a:r>
              <a:rPr lang="ko-KR" altLang="en-US" sz="2000" b="1" dirty="0" smtClean="0">
                <a:solidFill>
                  <a:schemeClr val="tx1"/>
                </a:solidFill>
              </a:rPr>
              <a:t>칼럼의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값별로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그룹 함수의 결과 값을 구하는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GROUP BY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절을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l"/>
              <a:defRPr/>
            </a:pPr>
            <a:r>
              <a:rPr lang="ko-KR" altLang="en-US" sz="2000" b="1" dirty="0" smtClean="0">
                <a:solidFill>
                  <a:schemeClr val="tx1"/>
                </a:solidFill>
              </a:rPr>
              <a:t> 그룹의 결과를 제한할 때는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HAVING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절을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itchFamily="2" charset="2"/>
              <a:buChar char="l"/>
              <a:defRPr/>
            </a:pP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3D2E3-99F8-4258-9FED-05DE8B4B878B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3600" smtClean="0"/>
              <a:t>그룹 함수의 종류</a:t>
            </a:r>
          </a:p>
          <a:p>
            <a:r>
              <a:rPr lang="en-US" altLang="ko-KR" sz="3600" smtClean="0"/>
              <a:t>GROUP BY </a:t>
            </a:r>
            <a:r>
              <a:rPr lang="ko-KR" altLang="en-US" sz="3600" smtClean="0"/>
              <a:t>절</a:t>
            </a:r>
          </a:p>
          <a:p>
            <a:r>
              <a:rPr lang="en-US" altLang="ko-KR" sz="3600" smtClean="0"/>
              <a:t>HAVING </a:t>
            </a:r>
            <a:r>
              <a:rPr lang="ko-KR" altLang="en-US" sz="3600" smtClean="0"/>
              <a:t>조건 </a:t>
            </a:r>
          </a:p>
          <a:p>
            <a:endParaRPr lang="ko-KR" altLang="en-US" sz="3600" smtClean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A53C8-89AE-4067-B682-FE3884D3866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ko-KR" altLang="en-US" sz="4000" smtClean="0"/>
              <a:t>그룹 함수의 종류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D446D-184D-4724-8537-97C48CE61C0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71563" y="1573213"/>
          <a:ext cx="7099966" cy="3212592"/>
        </p:xfrm>
        <a:graphic>
          <a:graphicData uri="http://schemas.openxmlformats.org/drawingml/2006/table">
            <a:tbl>
              <a:tblPr/>
              <a:tblGrid>
                <a:gridCol w="1479673"/>
                <a:gridCol w="5620293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설 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SUM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그룹의 누적 합계를 반환한다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AVG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그룹의 평균을 반환한다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MAX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그룹의 최댓값을 반환한다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MIN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그룹의 최솟값을 반환한다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COUNT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그룹의 총 개수를 반환한다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STDDEV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그룹의 표준편차를 반환한다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VARIANCE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그룹의 분산을 반환한다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en-US" altLang="ko-KR" sz="4000" smtClean="0"/>
              <a:t>SUM /AVG </a:t>
            </a:r>
            <a:r>
              <a:rPr lang="ko-KR" altLang="en-US" sz="4000" smtClean="0"/>
              <a:t>함수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600" b="1" smtClean="0"/>
              <a:t>SELECT SUM(SAL) 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FROM EMP;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          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SELECT AVG(SAL) </a:t>
            </a:r>
          </a:p>
          <a:p>
            <a:pPr>
              <a:buFont typeface="Wingdings" pitchFamily="2" charset="2"/>
              <a:buNone/>
            </a:pPr>
            <a:r>
              <a:rPr lang="en-US" altLang="ko-KR" sz="3600" smtClean="0"/>
              <a:t>FROM EMP;</a:t>
            </a:r>
          </a:p>
          <a:p>
            <a:pPr>
              <a:buFont typeface="Wingdings" pitchFamily="2" charset="2"/>
              <a:buNone/>
            </a:pPr>
            <a:endParaRPr lang="en-US" altLang="ko-KR" sz="3600" smtClean="0"/>
          </a:p>
          <a:p>
            <a:pPr>
              <a:buFont typeface="Wingdings" pitchFamily="2" charset="2"/>
              <a:buNone/>
            </a:pPr>
            <a:r>
              <a:rPr lang="en-US" altLang="ko-KR" sz="36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36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36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2AA47-DD2D-48EE-972F-B55027FD380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 descr="D:\오라클\가메 오라클-강의교안\IMG\T-01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63" y="3429000"/>
            <a:ext cx="50006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MAX/MIN </a:t>
            </a:r>
            <a:r>
              <a:rPr lang="ko-KR" altLang="en-US" sz="4000" smtClean="0"/>
              <a:t>함수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MIN(SAL), MAX(SAL)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EMP;</a:t>
            </a:r>
          </a:p>
          <a:p>
            <a:r>
              <a:rPr lang="ko-KR" altLang="en-US" sz="2400" smtClean="0"/>
              <a:t>그룹 함수를 사용할 때 유의 할 점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SELECT </a:t>
            </a:r>
            <a:r>
              <a:rPr lang="en-US" altLang="ko-KR" sz="3200" smtClean="0">
                <a:solidFill>
                  <a:srgbClr val="FF0000"/>
                </a:solidFill>
              </a:rPr>
              <a:t>ENAME</a:t>
            </a:r>
            <a:r>
              <a:rPr lang="en-US" altLang="ko-KR" sz="3200" smtClean="0"/>
              <a:t>, MIN(SAL)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EMP;</a:t>
            </a:r>
          </a:p>
          <a:p>
            <a:pPr marL="411163" lvl="1">
              <a:buFont typeface="Wingdings" pitchFamily="2" charset="2"/>
              <a:buNone/>
            </a:pPr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DC7D4-DDC3-4ED8-A65B-BDE134D53E9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로우 개수 구하는 </a:t>
            </a:r>
            <a:r>
              <a:rPr lang="en-US" altLang="ko-KR" sz="4000" smtClean="0"/>
              <a:t>COUNT </a:t>
            </a:r>
            <a:r>
              <a:rPr lang="ko-KR" altLang="en-US" sz="4000" smtClean="0"/>
              <a:t>함수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ko-KR" altLang="en-US" sz="2400" dirty="0" smtClean="0"/>
              <a:t>커미션을 받은 사원의 수</a:t>
            </a:r>
          </a:p>
          <a:p>
            <a:pPr>
              <a:defRPr/>
            </a:pPr>
            <a:endParaRPr lang="en-US" sz="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SELECT COUNT(COMM)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FROM EMP;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ko-KR" altLang="en-US" sz="2400" dirty="0" smtClean="0"/>
              <a:t>전체 사원의 수와 커미션을 받는 사원의 수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/>
              <a:t>SELECT COUNT(*), COUNT(COMM)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FROM EMP;</a:t>
            </a:r>
          </a:p>
          <a:p>
            <a:pPr>
              <a:buFont typeface="Wingdings" pitchFamily="2" charset="2"/>
              <a:buNone/>
              <a:defRPr/>
            </a:pPr>
            <a:endParaRPr lang="en-US" sz="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직급의 종류가 몇 개인지 즉</a:t>
            </a: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 b="1" dirty="0" smtClean="0">
                <a:solidFill>
                  <a:schemeClr val="accent4">
                    <a:lumMod val="50000"/>
                  </a:schemeClr>
                </a:solidFill>
              </a:rPr>
              <a:t>중복되지 않은 직업의 개수를 카운트 해 보자</a:t>
            </a:r>
            <a:r>
              <a:rPr lang="en-US" altLang="ko-KR" sz="2400" b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ko-KR" altLang="en-US" sz="24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6E1D9-4A2A-4FA8-BF9A-FA8E969CDB9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GROUP BY </a:t>
            </a:r>
            <a:r>
              <a:rPr lang="ko-KR" altLang="en-US" sz="4000" smtClean="0"/>
              <a:t>절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50006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</a:t>
            </a:r>
            <a:r>
              <a:rPr lang="ko-KR" altLang="en-US" sz="2400" i="1" smtClean="0"/>
              <a:t>칼럼명</a:t>
            </a:r>
            <a:r>
              <a:rPr lang="en-US" altLang="ko-KR" sz="2400" i="1" smtClean="0"/>
              <a:t>, </a:t>
            </a:r>
            <a:r>
              <a:rPr lang="ko-KR" altLang="en-US" sz="2400" i="1" smtClean="0"/>
              <a:t>그룹함수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</a:t>
            </a:r>
            <a:r>
              <a:rPr lang="ko-KR" altLang="en-US" sz="2400" i="1" smtClean="0"/>
              <a:t>테이블명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</a:t>
            </a:r>
            <a:r>
              <a:rPr lang="ko-KR" altLang="en-US" sz="2400" i="1" smtClean="0"/>
              <a:t>조건 </a:t>
            </a:r>
            <a:r>
              <a:rPr lang="en-US" altLang="ko-KR" sz="2400" i="1" smtClean="0"/>
              <a:t>(</a:t>
            </a:r>
            <a:r>
              <a:rPr lang="ko-KR" altLang="en-US" sz="2400" i="1" smtClean="0"/>
              <a:t>연산자</a:t>
            </a:r>
            <a:r>
              <a:rPr lang="en-US" altLang="ko-KR" sz="2400" i="1" smtClean="0"/>
              <a:t>)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GROUP BY </a:t>
            </a:r>
            <a:r>
              <a:rPr lang="ko-KR" altLang="en-US" sz="2400" i="1" smtClean="0"/>
              <a:t>칼럼명</a:t>
            </a:r>
            <a:r>
              <a:rPr lang="en-US" altLang="ko-KR" sz="2400" i="1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800" i="1" smtClean="0"/>
          </a:p>
          <a:p>
            <a:r>
              <a:rPr lang="ko-KR" altLang="en-US" sz="2400" smtClean="0"/>
              <a:t>사원들을  부서번호를 기준으로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3</a:t>
            </a:r>
            <a:r>
              <a:rPr lang="ko-KR" altLang="en-US" sz="2400" smtClean="0"/>
              <a:t>개</a:t>
            </a:r>
            <a:r>
              <a:rPr lang="en-US" altLang="ko-KR" sz="2400" smtClean="0"/>
              <a:t>(10</a:t>
            </a:r>
            <a:r>
              <a:rPr lang="ko-KR" altLang="en-US" sz="2400" smtClean="0"/>
              <a:t>번</a:t>
            </a:r>
            <a:r>
              <a:rPr lang="en-US" altLang="ko-KR" sz="2400" smtClean="0"/>
              <a:t>, 20</a:t>
            </a:r>
            <a:r>
              <a:rPr lang="ko-KR" altLang="en-US" sz="2400" smtClean="0"/>
              <a:t>번</a:t>
            </a:r>
            <a:r>
              <a:rPr lang="en-US" altLang="ko-KR" sz="2400" smtClean="0"/>
              <a:t>, 30</a:t>
            </a:r>
            <a:r>
              <a:rPr lang="ko-KR" altLang="en-US" sz="2400" smtClean="0"/>
              <a:t>번</a:t>
            </a:r>
            <a:r>
              <a:rPr lang="en-US" altLang="ko-KR" sz="2400" smtClean="0"/>
              <a:t>)</a:t>
            </a:r>
            <a:r>
              <a:rPr lang="ko-KR" altLang="en-US" sz="2400" smtClean="0"/>
              <a:t>로 그룹 지어진다</a:t>
            </a:r>
            <a:r>
              <a:rPr lang="en-US" altLang="ko-KR" sz="2400" smtClean="0"/>
              <a:t>.</a:t>
            </a:r>
          </a:p>
          <a:p>
            <a:endParaRPr lang="ko-KR" altLang="en-US" sz="8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DEPTNO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 EMP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GROUP  BY  DEPTNO;</a:t>
            </a:r>
          </a:p>
          <a:p>
            <a:pPr lvl="1"/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ko-KR" altLang="en-US" sz="2400" smtClean="0"/>
          </a:p>
          <a:p>
            <a:pPr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6AB7E-8FFA-4B20-B503-7DCEC0F42F8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GROUP BY </a:t>
            </a:r>
            <a:r>
              <a:rPr lang="ko-KR" altLang="en-US" sz="4000" smtClean="0"/>
              <a:t>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50006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SELECT DEPTNO, SUM(SAL), AVG(SAL)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FROM EMP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GROUP BY DEPTNO;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800" i="1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SELECT DEPTNO, MIN(SAL), MAX(SAL)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FROM EMP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GROUP BY DEPTNO;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[</a:t>
            </a:r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부서별로 사원의 수와 커미션을 받는 사원의 수를 카운트 해 보자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 lvl="1">
              <a:buFont typeface="Wingdings" pitchFamily="2" charset="2"/>
              <a:buNone/>
              <a:defRPr/>
            </a:pPr>
            <a:endParaRPr lang="ko-KR" alt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2400" dirty="0" smtClean="0"/>
          </a:p>
          <a:p>
            <a:pPr lvl="1"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2E5ED-72E0-4051-B981-79CCA5286E2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HAVING </a:t>
            </a:r>
            <a:r>
              <a:rPr lang="ko-KR" altLang="en-US" sz="4000" smtClean="0"/>
              <a:t>조건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AVG(SAL)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GROUP BY DEPTNO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HAVING AVG(SAL) &gt;= 2000;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MAX(SAL), MIN(SAL)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GROUP BY DEPTNO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HAVING MAX(SAL) &gt; 2900;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6735D-2407-4CDA-ADD3-78AB0AB5BDF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화면 슬라이드 쇼(4:3)</PresentationFormat>
  <Paragraphs>124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6장 그룹 함수 </vt:lpstr>
      <vt:lpstr>목차</vt:lpstr>
      <vt:lpstr>그룹 함수의 종류</vt:lpstr>
      <vt:lpstr>SUM /AVG 함수</vt:lpstr>
      <vt:lpstr>MAX/MIN 함수</vt:lpstr>
      <vt:lpstr>로우 개수 구하는 COUNT 함수 </vt:lpstr>
      <vt:lpstr>GROUP BY 절</vt:lpstr>
      <vt:lpstr>GROUP BY 절</vt:lpstr>
      <vt:lpstr>HAVING 조건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그룹 함수 </dc:title>
  <dc:creator>USER</dc:creator>
  <cp:lastModifiedBy>USER</cp:lastModifiedBy>
  <cp:revision>1</cp:revision>
  <dcterms:created xsi:type="dcterms:W3CDTF">2012-04-30T09:49:53Z</dcterms:created>
  <dcterms:modified xsi:type="dcterms:W3CDTF">2012-04-30T09:50:28Z</dcterms:modified>
</cp:coreProperties>
</file>