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56" r:id="rId8"/>
    <p:sldId id="271" r:id="rId9"/>
    <p:sldId id="272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5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A833-EBB2-4865-B16F-8B8FDDA75E04}" type="datetimeFigureOut">
              <a:rPr lang="ko-KR" altLang="en-US" smtClean="0"/>
              <a:pPr/>
              <a:t>2017-08-21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C961-39EC-4010-80B6-E32B2FBBF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mvnrepositor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Spring Framework</a:t>
            </a:r>
            <a:r>
              <a:rPr lang="ko-KR" altLang="en-US" sz="2400" dirty="0" smtClean="0"/>
              <a:t>의 특징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- </a:t>
            </a:r>
            <a:r>
              <a:rPr lang="ko-KR" altLang="ko-KR" dirty="0"/>
              <a:t>스프링 프레임워크는 경량의 프레임워크이다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</a:t>
            </a:r>
            <a:r>
              <a:rPr lang="en-US" altLang="ko-KR" dirty="0"/>
              <a:t> MVC </a:t>
            </a:r>
            <a:r>
              <a:rPr lang="ko-KR" altLang="ko-KR" dirty="0"/>
              <a:t>프레임워크를 제공하고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</a:t>
            </a:r>
            <a:r>
              <a:rPr lang="en-US" altLang="ko-KR" dirty="0"/>
              <a:t> DI(Dependency Injection)</a:t>
            </a:r>
            <a:r>
              <a:rPr lang="ko-KR" altLang="ko-KR" dirty="0"/>
              <a:t>를 지원한다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</a:t>
            </a:r>
            <a:r>
              <a:rPr lang="en-US" altLang="ko-KR" dirty="0"/>
              <a:t> AOP(Aspect </a:t>
            </a:r>
            <a:r>
              <a:rPr lang="en-US" altLang="ko-KR" dirty="0" smtClean="0"/>
              <a:t>Oriented 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                          Programming</a:t>
            </a:r>
            <a:r>
              <a:rPr lang="en-US" altLang="ko-KR" dirty="0"/>
              <a:t>)</a:t>
            </a:r>
            <a:r>
              <a:rPr lang="ko-KR" altLang="ko-KR" dirty="0"/>
              <a:t>를 지원한다</a:t>
            </a:r>
            <a:r>
              <a:rPr lang="en-US" altLang="ko-KR" dirty="0"/>
              <a:t>. 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</a:t>
            </a:r>
            <a:r>
              <a:rPr lang="en-US" altLang="ko-KR" dirty="0"/>
              <a:t> POJO(Plain Old Java Objects)</a:t>
            </a:r>
            <a:r>
              <a:rPr lang="ko-KR" altLang="ko-KR" dirty="0"/>
              <a:t>를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지원한다</a:t>
            </a:r>
            <a:r>
              <a:rPr lang="en-US" altLang="ko-KR" dirty="0"/>
              <a:t>. 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 트랜잭션 처리를 위한 일괄된 방법을 </a:t>
            </a:r>
            <a:r>
              <a:rPr lang="en-US" altLang="ko-KR" dirty="0" smtClean="0"/>
              <a:t> </a:t>
            </a:r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제공한다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 영속성과 관련된 다양한</a:t>
            </a:r>
            <a:r>
              <a:rPr lang="en-US" altLang="ko-KR" dirty="0"/>
              <a:t> API </a:t>
            </a:r>
            <a:r>
              <a:rPr lang="ko-KR" altLang="ko-KR" dirty="0"/>
              <a:t>를 </a:t>
            </a:r>
            <a:endParaRPr lang="en-US" altLang="ko-KR" dirty="0" smtClean="0"/>
          </a:p>
          <a:p>
            <a:pPr latinLnBrk="0"/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제공한다</a:t>
            </a:r>
            <a:r>
              <a:rPr lang="en-US" altLang="ko-KR" dirty="0"/>
              <a:t>.     </a:t>
            </a:r>
            <a:endParaRPr lang="ko-KR" altLang="ko-KR" dirty="0"/>
          </a:p>
          <a:p>
            <a:pPr latinLnBrk="0"/>
            <a:r>
              <a:rPr lang="en-US" altLang="ko-KR" dirty="0"/>
              <a:t>- </a:t>
            </a:r>
            <a:r>
              <a:rPr lang="ko-KR" altLang="ko-KR" dirty="0"/>
              <a:t>스프링 프레임워크는 다양한</a:t>
            </a:r>
            <a:r>
              <a:rPr lang="en-US" altLang="ko-KR" dirty="0"/>
              <a:t> API </a:t>
            </a:r>
            <a:r>
              <a:rPr lang="ko-KR" altLang="ko-KR" dirty="0"/>
              <a:t>에 대한 연동을 지원한다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8578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4860032" y="2060848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852936"/>
            <a:ext cx="5360690" cy="36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rot="3302122">
            <a:off x="7640464" y="3945231"/>
            <a:ext cx="484632" cy="535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5544616" cy="496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7151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2719127">
            <a:off x="7751924" y="3872053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2719127">
            <a:off x="5519676" y="2071853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2880320" cy="166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356992"/>
            <a:ext cx="6622182" cy="318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rot="18167322">
            <a:off x="2710351" y="3727593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853698">
            <a:off x="6596484" y="4589389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(5)-</a:t>
            </a:r>
            <a:r>
              <a:rPr lang="ko-KR" altLang="en-US" sz="2400" dirty="0" smtClean="0"/>
              <a:t>모두 선택해서 불러옴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58197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2938775">
            <a:off x="6061368" y="4421376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2938775">
            <a:off x="5845342" y="2981217"/>
            <a:ext cx="50405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(6)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8389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5724128" y="522920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추가</a:t>
            </a:r>
            <a:r>
              <a:rPr lang="en-US" altLang="ko-KR" sz="2400" dirty="0" smtClean="0"/>
              <a:t>(7)-</a:t>
            </a:r>
            <a:r>
              <a:rPr lang="en-US" altLang="ko-KR" sz="2400" dirty="0" err="1" smtClean="0"/>
              <a:t>spring_lib</a:t>
            </a:r>
            <a:r>
              <a:rPr lang="en-US" altLang="ko-KR" sz="2400" dirty="0" smtClean="0"/>
              <a:t> or spring_lib2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392488" cy="441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700" b="1" dirty="0"/>
              <a:t>Maven </a:t>
            </a:r>
            <a:r>
              <a:rPr lang="ko-KR" altLang="ko-KR" sz="2700" b="1" dirty="0"/>
              <a:t>기반 라이브러리 </a:t>
            </a:r>
            <a:r>
              <a:rPr lang="ko-KR" altLang="ko-KR" sz="2700" b="1" dirty="0" smtClean="0"/>
              <a:t>관리</a:t>
            </a:r>
            <a:r>
              <a:rPr lang="en-US" altLang="ko-KR" sz="2700" b="1" dirty="0" smtClean="0"/>
              <a:t>(1)</a:t>
            </a:r>
            <a:r>
              <a:rPr lang="ko-KR" altLang="ko-KR" sz="2700" b="1" dirty="0" smtClean="0"/>
              <a:t> </a:t>
            </a:r>
            <a:endParaRPr lang="ko-KR" alt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84984"/>
            <a:ext cx="644798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1628800"/>
            <a:ext cx="8100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err="1">
                <a:solidFill>
                  <a:srgbClr val="FF0000"/>
                </a:solidFill>
              </a:rPr>
              <a:t>메이븐</a:t>
            </a:r>
            <a:r>
              <a:rPr lang="en-US" altLang="ko-KR" b="1" dirty="0">
                <a:solidFill>
                  <a:srgbClr val="FF0000"/>
                </a:solidFill>
              </a:rPr>
              <a:t>(Maven)</a:t>
            </a:r>
            <a:r>
              <a:rPr lang="ko-KR" altLang="ko-KR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pom.xml</a:t>
            </a:r>
            <a:r>
              <a:rPr lang="ko-KR" altLang="ko-KR" b="1" dirty="0">
                <a:solidFill>
                  <a:srgbClr val="FF0000"/>
                </a:solidFill>
              </a:rPr>
              <a:t>의</a:t>
            </a:r>
            <a:r>
              <a:rPr lang="en-US" altLang="ko-KR" b="1" dirty="0">
                <a:solidFill>
                  <a:srgbClr val="FF0000"/>
                </a:solidFill>
              </a:rPr>
              <a:t> &lt;dependencies /&gt; </a:t>
            </a:r>
            <a:r>
              <a:rPr lang="ko-KR" altLang="ko-KR" b="1" dirty="0">
                <a:solidFill>
                  <a:srgbClr val="FF0000"/>
                </a:solidFill>
              </a:rPr>
              <a:t>설정을 통해서 필요한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ko-KR" b="1" dirty="0" smtClean="0">
                <a:solidFill>
                  <a:srgbClr val="FF0000"/>
                </a:solidFill>
              </a:rPr>
              <a:t>라이브러리를 </a:t>
            </a:r>
            <a:r>
              <a:rPr lang="ko-KR" altLang="ko-KR" b="1" dirty="0">
                <a:solidFill>
                  <a:srgbClr val="FF0000"/>
                </a:solidFill>
              </a:rPr>
              <a:t>다운받아서 저장소에 관리하는 역할을 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ko-KR" dirty="0" smtClean="0"/>
              <a:t>기존</a:t>
            </a:r>
            <a:r>
              <a:rPr lang="en-US" altLang="ko-KR" dirty="0" smtClean="0"/>
              <a:t> </a:t>
            </a:r>
            <a:r>
              <a:rPr lang="en-US" altLang="ko-KR" dirty="0"/>
              <a:t>Dynamic Web Project</a:t>
            </a:r>
            <a:r>
              <a:rPr lang="ko-KR" altLang="ko-KR" dirty="0"/>
              <a:t>에서는 프로젝트의 라이브러리를 사용하기 </a:t>
            </a:r>
            <a:endParaRPr lang="en-US" altLang="ko-KR" dirty="0" smtClean="0"/>
          </a:p>
          <a:p>
            <a:r>
              <a:rPr lang="ko-KR" altLang="ko-KR" dirty="0" smtClean="0"/>
              <a:t>위해서</a:t>
            </a:r>
            <a:r>
              <a:rPr lang="en-US" altLang="ko-KR" dirty="0" smtClean="0"/>
              <a:t> </a:t>
            </a:r>
            <a:r>
              <a:rPr lang="en-US" altLang="ko-KR" dirty="0"/>
              <a:t>lib </a:t>
            </a:r>
            <a:r>
              <a:rPr lang="ko-KR" altLang="ko-KR" dirty="0"/>
              <a:t>폴더에 직접 라이브러리 파일</a:t>
            </a:r>
            <a:r>
              <a:rPr lang="en-US" altLang="ko-KR" dirty="0"/>
              <a:t>(*.jar)</a:t>
            </a:r>
            <a:r>
              <a:rPr lang="ko-KR" altLang="ko-KR" dirty="0"/>
              <a:t>을 넣어주는 방식으로 작업했다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Maven </a:t>
            </a:r>
            <a:r>
              <a:rPr lang="ko-KR" altLang="ko-KR" sz="2400" b="1" dirty="0" smtClean="0"/>
              <a:t>기반 라이브러리 관리</a:t>
            </a:r>
            <a:r>
              <a:rPr lang="en-US" altLang="ko-KR" sz="2400" b="1" dirty="0" smtClean="0"/>
              <a:t>(2)</a:t>
            </a:r>
            <a:r>
              <a:rPr lang="ko-KR" altLang="ko-KR" sz="2400" b="1" dirty="0" smtClean="0"/>
              <a:t> </a:t>
            </a:r>
            <a:endParaRPr lang="ko-KR" alt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6134100" cy="386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528" y="1277561"/>
            <a:ext cx="86068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Maven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기반으로 라이브러리를 자동 관리하는 시스템에서는 다음과 같이 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pom.xml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에 등록된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&lt;dependencies&gt;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태그의 내용에 따라서 자동으로 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라이브러리가 일정한 저장소 영역으로 다운로드 되어 관리된다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Maven </a:t>
            </a:r>
            <a:r>
              <a:rPr lang="ko-KR" altLang="ko-KR" sz="2400" b="1" dirty="0" smtClean="0"/>
              <a:t>기반 라이브러리 관리</a:t>
            </a:r>
            <a:r>
              <a:rPr lang="en-US" altLang="ko-KR" sz="2400" b="1" dirty="0" smtClean="0"/>
              <a:t>(3)</a:t>
            </a:r>
            <a:r>
              <a:rPr lang="ko-KR" altLang="ko-KR" sz="2400" b="1" dirty="0" smtClean="0"/>
              <a:t> </a:t>
            </a:r>
            <a:endParaRPr lang="ko-KR" altLang="en-US" sz="24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624736" cy="461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Spring</a:t>
            </a:r>
            <a:r>
              <a:rPr lang="ko-KR" altLang="en-US" sz="2400" dirty="0" smtClean="0"/>
              <a:t>의 다양한 모듈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953419"/>
            <a:ext cx="72199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단계</a:t>
            </a:r>
            <a:r>
              <a:rPr lang="en-US" altLang="ko-KR" sz="2700" dirty="0" smtClean="0"/>
              <a:t>1: </a:t>
            </a:r>
            <a:r>
              <a:rPr lang="en-US" altLang="ko-KR" sz="2700" dirty="0" smtClean="0">
                <a:hlinkClick r:id="rId2"/>
              </a:rPr>
              <a:t>http://mvnrepository.com</a:t>
            </a:r>
            <a:r>
              <a:rPr lang="en-US" altLang="ko-KR" sz="2700" dirty="0" smtClean="0"/>
              <a:t> -&gt; </a:t>
            </a:r>
            <a:r>
              <a:rPr lang="en-US" altLang="ko-KR" sz="2700" dirty="0" err="1" smtClean="0"/>
              <a:t>jstl</a:t>
            </a:r>
            <a:r>
              <a:rPr lang="en-US" altLang="ko-KR" sz="2700" dirty="0" smtClean="0"/>
              <a:t> </a:t>
            </a:r>
            <a:r>
              <a:rPr lang="ko-KR" altLang="en-US" sz="2700" dirty="0" err="1" smtClean="0"/>
              <a:t>검색어</a:t>
            </a:r>
            <a:r>
              <a:rPr lang="ko-KR" altLang="en-US" sz="2700" dirty="0" smtClean="0"/>
              <a:t> 입력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76872"/>
            <a:ext cx="7081759" cy="43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979984" y="1907540"/>
            <a:ext cx="7120408" cy="36933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단계</a:t>
            </a:r>
            <a:r>
              <a:rPr lang="en-US" altLang="ko-KR" dirty="0" smtClean="0"/>
              <a:t>1: </a:t>
            </a:r>
            <a:r>
              <a:rPr lang="en-US" altLang="ko-KR" dirty="0" smtClean="0">
                <a:hlinkClick r:id="rId2"/>
              </a:rPr>
              <a:t>http://mvnrepository.com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단계</a:t>
            </a:r>
            <a:r>
              <a:rPr lang="en-US" altLang="ko-KR" sz="2700" dirty="0" smtClean="0"/>
              <a:t>2: </a:t>
            </a:r>
            <a:r>
              <a:rPr lang="en-US" altLang="ko-KR" sz="2700" dirty="0" err="1" smtClean="0"/>
              <a:t>groupId</a:t>
            </a:r>
            <a:r>
              <a:rPr lang="en-US" altLang="ko-KR" sz="2700" dirty="0" smtClean="0"/>
              <a:t>, </a:t>
            </a:r>
            <a:r>
              <a:rPr lang="en-US" altLang="ko-KR" sz="2700" dirty="0" err="1" smtClean="0"/>
              <a:t>artifactId</a:t>
            </a:r>
            <a:r>
              <a:rPr lang="en-US" altLang="ko-KR" sz="2700" dirty="0" smtClean="0"/>
              <a:t>, version </a:t>
            </a:r>
            <a:r>
              <a:rPr lang="ko-KR" altLang="en-US" sz="2700" dirty="0" smtClean="0"/>
              <a:t>정보 확인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복사</a:t>
            </a:r>
            <a:r>
              <a:rPr lang="en-US" altLang="ko-KR" sz="2700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7874" r="34794"/>
          <a:stretch>
            <a:fillRect/>
          </a:stretch>
        </p:blipFill>
        <p:spPr bwMode="auto">
          <a:xfrm>
            <a:off x="1403648" y="2636912"/>
            <a:ext cx="6024540" cy="33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410700" y="2121456"/>
            <a:ext cx="5896272" cy="36933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단계</a:t>
            </a:r>
            <a:r>
              <a:rPr lang="en-US" altLang="ko-KR" dirty="0" smtClean="0"/>
              <a:t>2: 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, version </a:t>
            </a:r>
            <a:r>
              <a:rPr lang="ko-KR" altLang="en-US" dirty="0" smtClean="0"/>
              <a:t>정보 확인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단계</a:t>
            </a:r>
            <a:r>
              <a:rPr lang="en-US" altLang="ko-KR" sz="2400" dirty="0" smtClean="0"/>
              <a:t>3:  pom.xml </a:t>
            </a:r>
            <a:r>
              <a:rPr lang="ko-KR" altLang="en-US" sz="2400" dirty="0" smtClean="0"/>
              <a:t>선택 </a:t>
            </a:r>
            <a:r>
              <a:rPr lang="en-US" altLang="ko-KR" sz="2400" dirty="0" smtClean="0"/>
              <a:t>-&gt; </a:t>
            </a:r>
            <a:r>
              <a:rPr lang="en-US" altLang="ko-KR" sz="2400" dirty="0" err="1" smtClean="0"/>
              <a:t>pom.xm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탭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붙여넣기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132856"/>
            <a:ext cx="6908378" cy="43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407642" y="1556792"/>
            <a:ext cx="6328320" cy="36933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단계</a:t>
            </a:r>
            <a:r>
              <a:rPr lang="en-US" altLang="ko-KR" dirty="0" smtClean="0"/>
              <a:t>3:  pom.xml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pom.xm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27450" y="3429000"/>
            <a:ext cx="4032448" cy="17281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다운로드 된 파일 확인가능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743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463130" y="3188246"/>
            <a:ext cx="172819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Spring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Ioc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방식</a:t>
            </a:r>
            <a:r>
              <a:rPr lang="en-US" altLang="ko-KR" sz="2400" smtClean="0"/>
              <a:t>(DI)</a:t>
            </a:r>
            <a:endParaRPr lang="ko-KR" altLang="en-US" sz="2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267744" y="4797152"/>
            <a:ext cx="4720861" cy="357190"/>
            <a:chOff x="3286116" y="2143116"/>
            <a:chExt cx="4357718" cy="357190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3286116" y="2143116"/>
              <a:ext cx="1500198" cy="357190"/>
            </a:xfrm>
            <a:prstGeom prst="roundRect">
              <a:avLst/>
            </a:prstGeom>
            <a:solidFill>
              <a:srgbClr val="B6CBEA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5pPr>
              <a:lvl6pPr marL="22860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6pPr>
              <a:lvl7pPr marL="27432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7pPr>
              <a:lvl8pPr marL="32004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8pPr>
              <a:lvl9pPr marL="36576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00"/>
                  </a:solidFill>
                </a:rPr>
                <a:t>ObjectA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6143636" y="2143116"/>
              <a:ext cx="1500198" cy="357190"/>
            </a:xfrm>
            <a:prstGeom prst="roundRect">
              <a:avLst/>
            </a:prstGeom>
            <a:solidFill>
              <a:srgbClr val="B6CBEA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5pPr>
              <a:lvl6pPr marL="22860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6pPr>
              <a:lvl7pPr marL="27432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7pPr>
              <a:lvl8pPr marL="32004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8pPr>
              <a:lvl9pPr marL="36576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00"/>
                  </a:solidFill>
                </a:rPr>
                <a:t>ObjectB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직선 화살표 연결선 22"/>
            <p:cNvCxnSpPr>
              <a:stCxn id="21" idx="3"/>
              <a:endCxn id="22" idx="1"/>
            </p:cNvCxnSpPr>
            <p:nvPr/>
          </p:nvCxnSpPr>
          <p:spPr bwMode="auto">
            <a:xfrm>
              <a:off x="4786314" y="2321711"/>
              <a:ext cx="1357322" cy="1588"/>
            </a:xfrm>
            <a:prstGeom prst="straightConnector1">
              <a:avLst/>
            </a:prstGeom>
            <a:solidFill>
              <a:srgbClr val="5E9CDA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그룹 23"/>
          <p:cNvGrpSpPr/>
          <p:nvPr/>
        </p:nvGrpSpPr>
        <p:grpSpPr>
          <a:xfrm>
            <a:off x="2339752" y="5445224"/>
            <a:ext cx="4720861" cy="357190"/>
            <a:chOff x="3286116" y="2643182"/>
            <a:chExt cx="4357718" cy="357190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3286116" y="2643182"/>
              <a:ext cx="1143008" cy="357190"/>
            </a:xfrm>
            <a:prstGeom prst="roundRect">
              <a:avLst/>
            </a:prstGeom>
            <a:solidFill>
              <a:srgbClr val="B6CBEA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5pPr>
              <a:lvl6pPr marL="22860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6pPr>
              <a:lvl7pPr marL="27432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7pPr>
              <a:lvl8pPr marL="32004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8pPr>
              <a:lvl9pPr marL="36576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00"/>
                  </a:solidFill>
                </a:rPr>
                <a:t>ObjectA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4857752" y="2643182"/>
              <a:ext cx="1143008" cy="357190"/>
            </a:xfrm>
            <a:prstGeom prst="roundRect">
              <a:avLst/>
            </a:prstGeom>
            <a:solidFill>
              <a:srgbClr val="C00000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5pPr>
              <a:lvl6pPr marL="22860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6pPr>
              <a:lvl7pPr marL="27432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7pPr>
              <a:lvl8pPr marL="32004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8pPr>
              <a:lvl9pPr marL="36576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rgbClr val="FFFFFF"/>
                  </a:solidFill>
                </a:rPr>
                <a:t>Spring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6500826" y="2643182"/>
              <a:ext cx="1143008" cy="357190"/>
            </a:xfrm>
            <a:prstGeom prst="roundRect">
              <a:avLst/>
            </a:prstGeom>
            <a:solidFill>
              <a:srgbClr val="B6CBEA"/>
            </a:solidFill>
            <a:ln w="381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rgbClr val="FFFFFF"/>
                  </a:solidFill>
                  <a:latin typeface="Arial"/>
                </a:defRPr>
              </a:lvl5pPr>
              <a:lvl6pPr marL="22860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6pPr>
              <a:lvl7pPr marL="27432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7pPr>
              <a:lvl8pPr marL="32004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8pPr>
              <a:lvl9pPr marL="3657600" algn="l" defTabSz="914400" rtl="0" eaLnBrk="1" latinLnBrk="1" hangingPunct="1">
                <a:defRPr kern="1200">
                  <a:solidFill>
                    <a:srgbClr val="FFFFFF"/>
                  </a:solidFill>
                  <a:latin typeface="Arial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 smtClean="0">
                  <a:solidFill>
                    <a:srgbClr val="000000"/>
                  </a:solidFill>
                </a:rPr>
                <a:t>ObjectB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>
              <a:stCxn id="26" idx="1"/>
              <a:endCxn id="25" idx="3"/>
            </p:cNvCxnSpPr>
            <p:nvPr/>
          </p:nvCxnSpPr>
          <p:spPr bwMode="auto">
            <a:xfrm rot="10800000">
              <a:off x="4429124" y="2821777"/>
              <a:ext cx="428628" cy="1588"/>
            </a:xfrm>
            <a:prstGeom prst="straightConnector1">
              <a:avLst/>
            </a:prstGeom>
            <a:solidFill>
              <a:srgbClr val="5E9CDA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/>
            <p:cNvCxnSpPr>
              <a:stCxn id="26" idx="3"/>
              <a:endCxn id="27" idx="1"/>
            </p:cNvCxnSpPr>
            <p:nvPr/>
          </p:nvCxnSpPr>
          <p:spPr bwMode="auto">
            <a:xfrm>
              <a:off x="6000760" y="2821777"/>
              <a:ext cx="500066" cy="1588"/>
            </a:xfrm>
            <a:prstGeom prst="straightConnector1">
              <a:avLst/>
            </a:prstGeom>
            <a:solidFill>
              <a:srgbClr val="5E9CDA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23528" y="1493784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IoC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(Inversion of Control)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1. 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제어의 역전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2.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애플리케이션의 제어 흐름구조를 바꾸는 기법이다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3.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Object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가 자신이 사용할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Object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를 선택하거나 객체를 생성하지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않는다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4.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프레임워크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(spring)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에 의해서 애플리케이션의 제어 흐름 구조를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바꾼다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기존 제어 방식 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: 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인터페이스를 적용한 경우</a:t>
            </a:r>
            <a:endParaRPr lang="ko-KR" alt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0432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Spring </a:t>
            </a:r>
            <a:r>
              <a:rPr lang="ko-KR" altLang="en-US" sz="2400" dirty="0" smtClean="0"/>
              <a:t>프레임워크 적용한 </a:t>
            </a:r>
            <a:r>
              <a:rPr lang="en-US" altLang="ko-KR" sz="2400" dirty="0" err="1" smtClean="0"/>
              <a:t>Ioc</a:t>
            </a:r>
            <a:r>
              <a:rPr lang="ko-KR" altLang="en-US" sz="2400" dirty="0" smtClean="0"/>
              <a:t>의 예</a:t>
            </a:r>
            <a:endParaRPr lang="ko-KR" altLang="en-US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8519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스프링 컨테이너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객체관리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488832" cy="468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사용자정의 라이브러리 작성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스프링의 의존관계설정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ko-KR" altLang="ko-KR" sz="2000" dirty="0"/>
              <a:t>스프링 컨테이너에서 각 객체간의 의존관계도</a:t>
            </a:r>
            <a:r>
              <a:rPr lang="en-US" altLang="ko-KR" sz="2000" dirty="0"/>
              <a:t> XML </a:t>
            </a:r>
            <a:r>
              <a:rPr lang="ko-KR" altLang="ko-KR" sz="2000" dirty="0"/>
              <a:t>파일을 통해 명시할 수 있고 객체간의 의존 관계는 </a:t>
            </a:r>
            <a:r>
              <a:rPr lang="ko-KR" altLang="ko-KR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ko-KR" sz="2000" dirty="0" err="1"/>
              <a:t>프로퍼티</a:t>
            </a:r>
            <a:r>
              <a:rPr lang="ko-KR" altLang="ko-KR" sz="2000" dirty="0"/>
              <a:t> 설정 그리고 </a:t>
            </a:r>
            <a:r>
              <a:rPr lang="ko-KR" altLang="ko-KR" sz="2000" dirty="0" err="1"/>
              <a:t>룩업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메서드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인젝션의</a:t>
            </a:r>
            <a:r>
              <a:rPr lang="ko-KR" altLang="ko-KR" sz="2000" dirty="0"/>
              <a:t> 세 가지 방식으로 지정할 수 있으며 일반적으로 </a:t>
            </a:r>
            <a:r>
              <a:rPr lang="ko-KR" altLang="ko-KR" sz="2000" dirty="0" err="1"/>
              <a:t>프로퍼티</a:t>
            </a:r>
            <a:r>
              <a:rPr lang="ko-KR" altLang="ko-KR" sz="2000" dirty="0"/>
              <a:t> 방식을 실무에서 더 선호한다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b="1" dirty="0">
                <a:solidFill>
                  <a:srgbClr val="FF0000"/>
                </a:solidFill>
              </a:rPr>
              <a:t>(1) </a:t>
            </a:r>
            <a:r>
              <a:rPr lang="ko-KR" altLang="ko-KR" sz="2000" b="1" dirty="0" err="1">
                <a:solidFill>
                  <a:srgbClr val="FF0000"/>
                </a:solidFill>
              </a:rPr>
              <a:t>생성자</a:t>
            </a:r>
            <a:r>
              <a:rPr lang="ko-KR" altLang="ko-KR" sz="2000" b="1" dirty="0">
                <a:solidFill>
                  <a:srgbClr val="FF0000"/>
                </a:solidFill>
              </a:rPr>
              <a:t> 방식 </a:t>
            </a:r>
            <a:r>
              <a:rPr lang="en-US" altLang="ko-KR" sz="2000" b="1" dirty="0">
                <a:solidFill>
                  <a:srgbClr val="FF0000"/>
                </a:solidFill>
              </a:rPr>
              <a:t>⎼ </a:t>
            </a:r>
            <a:r>
              <a:rPr lang="ko-KR" altLang="ko-KR" sz="2000" b="1" dirty="0" err="1">
                <a:solidFill>
                  <a:srgbClr val="FF0000"/>
                </a:solidFill>
              </a:rPr>
              <a:t>생성자를</a:t>
            </a:r>
            <a:r>
              <a:rPr lang="ko-KR" altLang="ko-KR" sz="2000" b="1" dirty="0">
                <a:solidFill>
                  <a:srgbClr val="FF0000"/>
                </a:solidFill>
              </a:rPr>
              <a:t> 통해서 의존하는 객체를 주입하는 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방식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2000" b="1" dirty="0" smtClean="0">
                <a:solidFill>
                  <a:srgbClr val="FF0000"/>
                </a:solidFill>
              </a:rPr>
              <a:t>                     -&gt;Angular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 적용하는 방식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atinLnBrk="0"/>
            <a:endParaRPr lang="ko-KR" altLang="ko-KR" sz="2000" b="1" dirty="0">
              <a:solidFill>
                <a:srgbClr val="FF0000"/>
              </a:solidFill>
            </a:endParaRPr>
          </a:p>
          <a:p>
            <a:pPr latinLnBrk="0"/>
            <a:r>
              <a:rPr lang="en-US" altLang="ko-KR" sz="2000" b="1" dirty="0">
                <a:solidFill>
                  <a:srgbClr val="FF0000"/>
                </a:solidFill>
              </a:rPr>
              <a:t>(2) </a:t>
            </a:r>
            <a:r>
              <a:rPr lang="ko-KR" altLang="ko-KR" sz="2000" b="1" dirty="0" err="1">
                <a:solidFill>
                  <a:srgbClr val="FF0000"/>
                </a:solidFill>
              </a:rPr>
              <a:t>프로퍼티</a:t>
            </a:r>
            <a:r>
              <a:rPr lang="ko-KR" altLang="ko-KR" sz="2000" b="1" dirty="0">
                <a:solidFill>
                  <a:srgbClr val="FF0000"/>
                </a:solidFill>
              </a:rPr>
              <a:t> 방식  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ko-KR" sz="2000" b="1" dirty="0">
                <a:solidFill>
                  <a:srgbClr val="FF0000"/>
                </a:solidFill>
              </a:rPr>
              <a:t>설정 </a:t>
            </a:r>
            <a:r>
              <a:rPr lang="ko-KR" altLang="ko-KR" sz="2000" b="1" dirty="0" err="1">
                <a:solidFill>
                  <a:srgbClr val="FF0000"/>
                </a:solidFill>
              </a:rPr>
              <a:t>메서드를</a:t>
            </a:r>
            <a:r>
              <a:rPr lang="ko-KR" altLang="ko-KR" sz="2000" b="1" dirty="0">
                <a:solidFill>
                  <a:srgbClr val="FF0000"/>
                </a:solidFill>
              </a:rPr>
              <a:t> 통해서 의존하는 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객체를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</a:p>
          <a:p>
            <a:pPr latinLnBrk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ko-KR" altLang="ko-KR" sz="2000" b="1" dirty="0" smtClean="0">
                <a:solidFill>
                  <a:srgbClr val="FF0000"/>
                </a:solidFill>
              </a:rPr>
              <a:t>주입하는 </a:t>
            </a:r>
            <a:r>
              <a:rPr lang="ko-KR" altLang="ko-KR" sz="2000" b="1" dirty="0">
                <a:solidFill>
                  <a:srgbClr val="FF0000"/>
                </a:solidFill>
              </a:rPr>
              <a:t>방식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atinLnBrk="0"/>
            <a:endParaRPr lang="ko-KR" altLang="ko-KR" sz="2000" dirty="0"/>
          </a:p>
          <a:p>
            <a:pPr latinLnBrk="0"/>
            <a:r>
              <a:rPr lang="en-US" altLang="ko-KR" sz="2000" dirty="0"/>
              <a:t>(3) </a:t>
            </a:r>
            <a:r>
              <a:rPr lang="ko-KR" altLang="ko-KR" sz="2000" dirty="0" err="1"/>
              <a:t>룩업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메서드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인젝션</a:t>
            </a:r>
            <a:r>
              <a:rPr lang="ko-KR" altLang="ko-KR" sz="2000" dirty="0"/>
              <a:t> 방식 </a:t>
            </a:r>
            <a:r>
              <a:rPr lang="en-US" altLang="ko-KR" sz="2000" dirty="0"/>
              <a:t>⎼ </a:t>
            </a:r>
            <a:r>
              <a:rPr lang="ko-KR" altLang="ko-KR" sz="2000" dirty="0"/>
              <a:t>필요한 객체를 제공하는 </a:t>
            </a:r>
            <a:r>
              <a:rPr lang="ko-KR" altLang="ko-KR" sz="2000" dirty="0" err="1"/>
              <a:t>룩업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look  </a:t>
            </a:r>
            <a:r>
              <a:rPr lang="en-US" altLang="ko-KR" sz="2000" dirty="0"/>
              <a:t>up) </a:t>
            </a:r>
            <a:r>
              <a:rPr lang="ko-KR" altLang="ko-KR" sz="2000" dirty="0" err="1"/>
              <a:t>메서드를</a:t>
            </a:r>
            <a:r>
              <a:rPr lang="ko-KR" altLang="ko-KR" sz="2000" dirty="0"/>
              <a:t> 통해서 의존하는 객체를 주입하는 방식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스프링 </a:t>
            </a:r>
            <a:r>
              <a:rPr lang="en-US" altLang="ko-KR" sz="2400" dirty="0" smtClean="0"/>
              <a:t>DI</a:t>
            </a:r>
            <a:r>
              <a:rPr lang="ko-KR" altLang="en-US" sz="2400" dirty="0" smtClean="0"/>
              <a:t>의 적용예</a:t>
            </a:r>
            <a:endParaRPr lang="ko-KR" alt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8338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423</Words>
  <Application>Microsoft Office PowerPoint</Application>
  <PresentationFormat>화면 슬라이드 쇼(4:3)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Spring Framework의 특징</vt:lpstr>
      <vt:lpstr>Spring의 다양한 모듈</vt:lpstr>
      <vt:lpstr>Spring의 Ioc 방식(DI)</vt:lpstr>
      <vt:lpstr>인터페이스를 적용한 경우</vt:lpstr>
      <vt:lpstr>Spring 프레임워크 적용한 Ioc의 예</vt:lpstr>
      <vt:lpstr>스프링 컨테이너(객체관리)</vt:lpstr>
      <vt:lpstr>사용자정의 라이브러리 작성</vt:lpstr>
      <vt:lpstr>스프링의 의존관계설정</vt:lpstr>
      <vt:lpstr>스프링 DI의 적용예</vt:lpstr>
      <vt:lpstr>사용자정의 라이브러리 추가(1)</vt:lpstr>
      <vt:lpstr>사용자정의 라이브러리 추가(2)</vt:lpstr>
      <vt:lpstr>사용자정의 라이브러리 추가(3)</vt:lpstr>
      <vt:lpstr>사용자정의 라이브러리 추가(4)</vt:lpstr>
      <vt:lpstr>사용자정의 라이브러리 추가(5)-모두 선택해서 불러옴</vt:lpstr>
      <vt:lpstr>사용자정의 라이브러리 추가(6)</vt:lpstr>
      <vt:lpstr>사용자정의 라이브러리 추가(7)-spring_lib or spring_lib2</vt:lpstr>
      <vt:lpstr>Maven 기반 라이브러리 관리(1) </vt:lpstr>
      <vt:lpstr>Maven 기반 라이브러리 관리(2) </vt:lpstr>
      <vt:lpstr>Maven 기반 라이브러리 관리(3) </vt:lpstr>
      <vt:lpstr>단계1: http://mvnrepository.com -&gt; jstl 검색어 입력</vt:lpstr>
      <vt:lpstr>단계2: groupId, artifactId, version 정보 확인(복사)</vt:lpstr>
      <vt:lpstr>단계3:  pom.xml 선택 -&gt; pom.xm 탭 -&gt; 붙여넣기</vt:lpstr>
      <vt:lpstr>다운로드 된 파일 확인가능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사용자정의 라이브러리 작성</dc:title>
  <dc:creator>이연수님</dc:creator>
  <cp:lastModifiedBy>kitcoop</cp:lastModifiedBy>
  <cp:revision>21</cp:revision>
  <dcterms:created xsi:type="dcterms:W3CDTF">2017-08-20T10:15:47Z</dcterms:created>
  <dcterms:modified xsi:type="dcterms:W3CDTF">2017-08-21T02:12:14Z</dcterms:modified>
</cp:coreProperties>
</file>