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notesMasterIdLst>
    <p:notesMasterId r:id="rId22"/>
  </p:notesMasterIdLst>
  <p:sldIdLst>
    <p:sldId id="256" r:id="rId2"/>
    <p:sldId id="257" r:id="rId3"/>
    <p:sldId id="258" r:id="rId4"/>
    <p:sldId id="278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1" r:id="rId15"/>
    <p:sldId id="279" r:id="rId16"/>
    <p:sldId id="277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F9289B-DC5A-4FA8-9DF5-54A9EB2399CA}">
          <p14:sldIdLst>
            <p14:sldId id="256"/>
            <p14:sldId id="257"/>
            <p14:sldId id="258"/>
          </p14:sldIdLst>
        </p14:section>
        <p14:section name="ClinicQ Usage (Storyboard)" id="{341B4CCC-6FB3-4379-BAF7-DFF2D4018F2C}">
          <p14:sldIdLst>
            <p14:sldId id="278"/>
            <p14:sldId id="260"/>
            <p14:sldId id="261"/>
            <p14:sldId id="262"/>
            <p14:sldId id="263"/>
            <p14:sldId id="265"/>
            <p14:sldId id="264"/>
          </p14:sldIdLst>
        </p14:section>
        <p14:section name="Implementation" id="{69B0FA56-C833-4098-AC06-DAD22DDA1E48}">
          <p14:sldIdLst>
            <p14:sldId id="267"/>
            <p14:sldId id="268"/>
            <p14:sldId id="269"/>
            <p14:sldId id="271"/>
            <p14:sldId id="279"/>
            <p14:sldId id="277"/>
            <p14:sldId id="272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LIM HAN QUAN#" initials="#HQ" lastIdx="1" clrIdx="0">
    <p:extLst>
      <p:ext uri="{19B8F6BF-5375-455C-9EA6-DF929625EA0E}">
        <p15:presenceInfo xmlns:p15="http://schemas.microsoft.com/office/powerpoint/2012/main" userId="#LIM HAN QUAN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0T17:28:02.043" idx="1">
    <p:pos x="7948" y="-334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F2E9B-03E7-46B1-95B0-1AFFD92CB725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AE7B3-E420-44BA-B926-065CF74538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4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1CC4-47F0-47DE-BEE0-4A2272E7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71C8F-EC8D-4CCC-A265-8C907B646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8303-05DB-4DCA-BB61-D62D2C3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A7C4-694C-491D-BCEF-BE528C84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E9DDD-7713-44F0-A5B1-1C8FF67E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274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6F51-6E7C-4F55-8219-F4D859D8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CF55-3794-49AB-A6B0-265BE1F6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B3FA-413C-4DAC-A0BB-CA19AB6F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C776-595E-4923-B458-6753BB8F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83E5-512F-4EC3-A0CE-CE2DED50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42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4933-1896-4400-8401-875AD231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716D8-5C9C-4AD6-BCF9-657899AF7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2D11-3920-4E33-93C4-ACD84428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B2E2-E99B-483C-9BE3-C3F16785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8FB7-17D7-4656-8CC0-29F03FE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333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DC9-887C-433F-B2C0-9E4BD340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4037-2E83-466A-8739-13355B4A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66FF-65AF-4027-87AA-AEFF516D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1429-9F2C-4F0E-A174-A6216ABA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BA61-064F-4236-84AD-F1BE1342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5767-4E85-4A59-BA4A-A1E02C1E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F068-A240-4104-8976-168CBAB0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62FF-27EE-4126-9E9C-54B679C6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5DEA-797E-4347-8773-6EDA5E2C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BA2C-D6A6-4930-AB42-117C92F8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07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A708-0C54-44F5-8BC8-66562924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3051-0471-4481-AA10-4F2D3B4DB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BAD2B-256C-410B-B215-36897FAFB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53C8-B556-4E8B-9D36-9684D1F8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5243D-5242-468A-A0A1-3A5B4DAD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0FB9-7E7B-4EAB-8C14-14C28F77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50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316B-D075-44FE-A24A-F1D341BC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621C-58AA-48F7-9AF4-6785194DF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F1011-85DD-4917-A2DA-D5D82570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5B6F2-A921-4359-90EF-8D2D66DB2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6AF28-7228-4B1A-8277-CF35EF956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A0A24-478E-4DFD-AEB8-652457AF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CBD89-07FD-41DB-938F-4987B24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F0ED8-EC47-46FB-A67F-2FA2E531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04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687E-74F5-4D39-970D-E3D01B48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74D93-9CC3-48A4-9760-A249DBD1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2CE23-8D87-43D1-B39A-6F5408A7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DAECE-4A53-43A2-BE65-7F6A804A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59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59821-63CC-487D-B9E4-DB8EFEA1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2B632-8236-4F2B-8CFA-2D8E7DED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3B2B5-7263-4653-995F-F152B86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4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5347-2D25-45EC-AC72-11C21B95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6E7D-718D-4A0F-938F-A0B28709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E1E6B-4F6A-4C48-B818-F14A583B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7C803-9754-400C-8E8E-E94B1D49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9AD6-7F48-4313-87FC-B3D26FAE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3A70-29FF-473F-BCD2-16FFCBF9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44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764E-53E8-4F14-AEBF-E8BC2D3E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0F6D3-D165-4E36-AF97-4731202F4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9AC89-2118-4B79-964D-AC77D6F9C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B2A0-9FC4-4D75-9FEA-7FF58214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F530-FBA4-4ECA-967C-9B45D11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DF947-DFA9-44B2-9311-6DB58AF5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4DE68-1468-494C-B561-238DF4C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A14F-DDCC-47FC-8E1A-4168707F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28F2D-32AC-43DA-987D-F76967096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8A47-1DDA-4004-99D1-AB413C435934}" type="datetimeFigureOut">
              <a:rPr lang="en-SG" smtClean="0"/>
              <a:t>11/8/2021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EDE9-107D-4969-B6DB-D926AD6D5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B8A9-AA26-4E23-8B0E-7FEA53692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7CFD-4848-41E5-B7A7-FD6E5E6F1F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52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bcclinic.azurewebsites.ne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ickledbees/clinic_si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github.com/pickledbees/clinic_q_manag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ingpass.gov.sg/library/safeentry-api/developers/tutorial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ckledbees/clinic_q_manag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4F909-C06A-4D11-B477-3DDDAC60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66BFD7-A7C9-4536-A381-17F952F69516}"/>
              </a:ext>
            </a:extLst>
          </p:cNvPr>
          <p:cNvSpPr/>
          <p:nvPr/>
        </p:nvSpPr>
        <p:spPr>
          <a:xfrm>
            <a:off x="2944536" y="2096408"/>
            <a:ext cx="6526636" cy="2827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9109-C649-4983-860C-31B63A408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tx1"/>
                </a:solidFill>
              </a:rPr>
              <a:t>ClinicQ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3DA71-F2AB-4CF9-B992-72C462B3D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simplified clinic registration and queuing experience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2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548D99-7462-4373-9956-03D92C83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44" y="1912691"/>
            <a:ext cx="6071008" cy="40389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101EA5-1403-48D6-BF8C-ED143629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Clinic Queue Management (simulated)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CCEE4-99AD-4392-BC77-09DDF38A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8739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SG" sz="1800" b="1" dirty="0"/>
              <a:t>In real-life deployment</a:t>
            </a:r>
            <a:r>
              <a:rPr lang="en-SG" sz="1800" dirty="0"/>
              <a:t>, the clinic’s queue management system is onboarded with </a:t>
            </a:r>
            <a:r>
              <a:rPr lang="en-SG" sz="1800" dirty="0" err="1"/>
              <a:t>ClinicQ</a:t>
            </a:r>
            <a:r>
              <a:rPr lang="en-SG" sz="1800" dirty="0"/>
              <a:t> to use </a:t>
            </a:r>
            <a:r>
              <a:rPr lang="en-SG" sz="1800" dirty="0" err="1"/>
              <a:t>ClinicQ’s</a:t>
            </a:r>
            <a:r>
              <a:rPr lang="en-SG" sz="1800" dirty="0"/>
              <a:t> API. Thus visually, the clinic’s administration will not see a difference in their daily processes. For on-boarding and API interaction details, see the </a:t>
            </a:r>
            <a:r>
              <a:rPr lang="en-SG" sz="1800" i="1" dirty="0" err="1"/>
              <a:t>ClinicQ</a:t>
            </a:r>
            <a:r>
              <a:rPr lang="en-SG" sz="1800" i="1" dirty="0"/>
              <a:t> Implementation </a:t>
            </a:r>
            <a:r>
              <a:rPr lang="en-SG" sz="1800" dirty="0"/>
              <a:t>section.</a:t>
            </a:r>
            <a:endParaRPr lang="en-SG" sz="1800" i="1" dirty="0"/>
          </a:p>
          <a:p>
            <a:pPr marL="0" indent="0" algn="just">
              <a:buNone/>
            </a:pPr>
            <a:r>
              <a:rPr lang="en-SG" sz="1800" b="1" dirty="0"/>
              <a:t>For demonstration purposes</a:t>
            </a:r>
            <a:r>
              <a:rPr lang="en-SG" sz="1800" dirty="0"/>
              <a:t>, there is a simple simulated clinic queue management system portal set up (ABC clinic):</a:t>
            </a:r>
          </a:p>
          <a:p>
            <a:pPr marL="0" indent="0" algn="just">
              <a:buNone/>
            </a:pPr>
            <a:r>
              <a:rPr lang="en-SG" sz="1800" dirty="0">
                <a:hlinkClick r:id="rId3"/>
              </a:rPr>
              <a:t>https://abcclinic.azurewebsites.net/</a:t>
            </a:r>
            <a:endParaRPr lang="en-SG" sz="1800" dirty="0"/>
          </a:p>
          <a:p>
            <a:pPr marL="0" indent="0" algn="just">
              <a:buNone/>
            </a:pPr>
            <a:r>
              <a:rPr lang="en-SG" sz="1800" dirty="0"/>
              <a:t>From the simulated queue management system portal, you can </a:t>
            </a:r>
            <a:r>
              <a:rPr lang="en-SG" sz="1800" b="1" dirty="0"/>
              <a:t>call</a:t>
            </a:r>
            <a:r>
              <a:rPr lang="en-SG" sz="1800" dirty="0"/>
              <a:t> patient numbers, and </a:t>
            </a:r>
            <a:r>
              <a:rPr lang="en-SG" sz="1800" b="1" dirty="0"/>
              <a:t>delete</a:t>
            </a:r>
            <a:r>
              <a:rPr lang="en-SG" sz="1800" dirty="0"/>
              <a:t> patients from the system.</a:t>
            </a:r>
          </a:p>
          <a:p>
            <a:pPr marL="0" indent="0">
              <a:buNone/>
            </a:pPr>
            <a:r>
              <a:rPr lang="en-SG" sz="1800" dirty="0"/>
              <a:t>Source code for sim: </a:t>
            </a:r>
            <a:r>
              <a:rPr lang="en-SG" sz="1800" dirty="0">
                <a:hlinkClick r:id="rId4"/>
              </a:rPr>
              <a:t>https://github.com/pickledbees/clinic_sim</a:t>
            </a:r>
            <a:endParaRPr lang="en-SG" sz="1800" dirty="0"/>
          </a:p>
          <a:p>
            <a:pPr marL="0" indent="0" algn="just">
              <a:buNone/>
            </a:pPr>
            <a:endParaRPr lang="en-SG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0356E-DA30-4B5E-B28B-4715E1143E5A}"/>
              </a:ext>
            </a:extLst>
          </p:cNvPr>
          <p:cNvSpPr/>
          <p:nvPr/>
        </p:nvSpPr>
        <p:spPr>
          <a:xfrm>
            <a:off x="9685894" y="2353324"/>
            <a:ext cx="1924469" cy="35983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69264-A12C-4FC7-8176-4FA3D68D1703}"/>
              </a:ext>
            </a:extLst>
          </p:cNvPr>
          <p:cNvSpPr txBox="1"/>
          <p:nvPr/>
        </p:nvSpPr>
        <p:spPr>
          <a:xfrm>
            <a:off x="10116459" y="1410126"/>
            <a:ext cx="207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Called patients are highlighted, while waiting ones are not</a:t>
            </a:r>
          </a:p>
        </p:txBody>
      </p:sp>
    </p:spTree>
    <p:extLst>
      <p:ext uri="{BB962C8B-B14F-4D97-AF65-F5344CB8AC3E}">
        <p14:creationId xmlns:p14="http://schemas.microsoft.com/office/powerpoint/2010/main" val="258444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11C473-DCC3-4973-B914-EAC4F9FA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4058C4-5EB2-490C-8E23-1C39DAEE10F1}"/>
              </a:ext>
            </a:extLst>
          </p:cNvPr>
          <p:cNvSpPr/>
          <p:nvPr/>
        </p:nvSpPr>
        <p:spPr>
          <a:xfrm>
            <a:off x="2944536" y="2096408"/>
            <a:ext cx="6526636" cy="2827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06E674-AAB3-4CD0-A905-D4CEECFAD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ClinicQ</a:t>
            </a:r>
            <a:r>
              <a:rPr lang="en-SG" dirty="0"/>
              <a:t> Implementation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E82904-B07B-4F65-B8CB-D3883AB2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34" y="3553735"/>
            <a:ext cx="8416954" cy="1655762"/>
          </a:xfrm>
        </p:spPr>
        <p:txBody>
          <a:bodyPr>
            <a:normAutofit/>
          </a:bodyPr>
          <a:lstStyle/>
          <a:p>
            <a:r>
              <a:rPr lang="en-SG" dirty="0"/>
              <a:t>A look at </a:t>
            </a:r>
            <a:r>
              <a:rPr lang="en-SG" dirty="0" err="1"/>
              <a:t>ClinicQ’s</a:t>
            </a:r>
            <a:r>
              <a:rPr lang="en-SG" dirty="0"/>
              <a:t> system architecture, APIs and sequence diagrams and onboarding details</a:t>
            </a:r>
          </a:p>
        </p:txBody>
      </p:sp>
    </p:spTree>
    <p:extLst>
      <p:ext uri="{BB962C8B-B14F-4D97-AF65-F5344CB8AC3E}">
        <p14:creationId xmlns:p14="http://schemas.microsoft.com/office/powerpoint/2010/main" val="258778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101EA5-1403-48D6-BF8C-ED143629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Overall Prototype Architecture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742CAF1-BA96-4893-A43C-337AE9C4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89308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SG" sz="1800" b="1" dirty="0" err="1"/>
              <a:t>ClinicQ</a:t>
            </a:r>
            <a:r>
              <a:rPr lang="en-SG" sz="1800" dirty="0"/>
              <a:t> is designed to act as a patient-facing frontend service for clinic queue management systems.</a:t>
            </a:r>
          </a:p>
          <a:p>
            <a:pPr marL="0" indent="0" algn="just">
              <a:buNone/>
            </a:pPr>
            <a:r>
              <a:rPr lang="en-SG" sz="1800" dirty="0"/>
              <a:t>The </a:t>
            </a:r>
            <a:r>
              <a:rPr lang="en-SG" sz="1800" b="1" dirty="0" err="1"/>
              <a:t>ClinicQ</a:t>
            </a:r>
            <a:r>
              <a:rPr lang="en-SG" sz="1800" b="1" dirty="0"/>
              <a:t> API Server </a:t>
            </a:r>
            <a:r>
              <a:rPr lang="en-SG" sz="1800" dirty="0"/>
              <a:t>is responsible for serving the relevant UI pages, as well as sending patient data submissions to the appropriate clinic queue management systems servers by calling their exposed web APIs. In turn, </a:t>
            </a:r>
            <a:r>
              <a:rPr lang="en-SG" sz="1800" dirty="0" err="1"/>
              <a:t>ClinicQ</a:t>
            </a:r>
            <a:r>
              <a:rPr lang="en-SG" sz="1800" dirty="0"/>
              <a:t> has exposed web APIs for clinics to call.</a:t>
            </a:r>
          </a:p>
          <a:p>
            <a:pPr marL="0" indent="0" algn="just">
              <a:buNone/>
            </a:pPr>
            <a:r>
              <a:rPr lang="en-SG" sz="1800" dirty="0"/>
              <a:t>The </a:t>
            </a:r>
            <a:r>
              <a:rPr lang="en-SG" sz="1800" b="1" dirty="0"/>
              <a:t>exposed API information </a:t>
            </a:r>
            <a:r>
              <a:rPr lang="en-SG" sz="1800" dirty="0"/>
              <a:t>of each clinic is maintained in a </a:t>
            </a:r>
            <a:r>
              <a:rPr lang="en-SG" sz="1800" dirty="0" err="1"/>
              <a:t>noSQL</a:t>
            </a:r>
            <a:r>
              <a:rPr lang="en-SG" sz="1800" dirty="0"/>
              <a:t> database (MongoDB).</a:t>
            </a:r>
          </a:p>
          <a:p>
            <a:pPr marL="0" indent="0" algn="just">
              <a:buNone/>
            </a:pPr>
            <a:r>
              <a:rPr lang="en-SG" sz="1800" dirty="0"/>
              <a:t>The implementation of </a:t>
            </a:r>
            <a:r>
              <a:rPr lang="en-SG" sz="1800" dirty="0" err="1"/>
              <a:t>ClinicQ</a:t>
            </a:r>
            <a:r>
              <a:rPr lang="en-SG" sz="1800" dirty="0"/>
              <a:t> API Server is stateless and can be replicated to scale up or down as needed.</a:t>
            </a:r>
          </a:p>
          <a:p>
            <a:pPr marL="0" indent="0" algn="just">
              <a:buNone/>
            </a:pPr>
            <a:r>
              <a:rPr lang="en-SG" sz="1800" dirty="0"/>
              <a:t>Source code for </a:t>
            </a:r>
            <a:r>
              <a:rPr lang="en-SG" sz="1800" dirty="0" err="1"/>
              <a:t>ClinicQ</a:t>
            </a:r>
            <a:r>
              <a:rPr lang="en-SG" sz="1800" dirty="0"/>
              <a:t>:</a:t>
            </a:r>
          </a:p>
          <a:p>
            <a:pPr marL="0" indent="0" algn="just">
              <a:buNone/>
            </a:pPr>
            <a:r>
              <a:rPr lang="en-SG" sz="1800" dirty="0">
                <a:hlinkClick r:id="rId2"/>
              </a:rPr>
              <a:t>https://github.com/pickledbees/clinic_q_management</a:t>
            </a:r>
            <a:endParaRPr lang="en-SG" sz="1800" dirty="0"/>
          </a:p>
          <a:p>
            <a:pPr marL="0" indent="0" algn="just">
              <a:buNone/>
            </a:pPr>
            <a:endParaRPr lang="en-SG" sz="1800" dirty="0"/>
          </a:p>
        </p:txBody>
      </p:sp>
      <p:pic>
        <p:nvPicPr>
          <p:cNvPr id="1026" name="Picture 2" descr="Smartphone Icon, ícones De Smartphone, Limpar Limpo, Mensagem Imagem PNG e  Vetor Para Download Gratuito in 2021 | Instagram logo, Location icon, Icon">
            <a:extLst>
              <a:ext uri="{FF2B5EF4-FFF2-40B4-BE49-F238E27FC236}">
                <a16:creationId xmlns:a16="http://schemas.microsoft.com/office/drawing/2014/main" id="{F97A05B0-76AA-414E-9434-825E1E8D6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1" t="6532" r="25273" b="6567"/>
          <a:stretch/>
        </p:blipFill>
        <p:spPr bwMode="auto">
          <a:xfrm>
            <a:off x="6230569" y="3060316"/>
            <a:ext cx="551605" cy="96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77D47-0E7A-428A-B3E9-EE19FD86B924}"/>
              </a:ext>
            </a:extLst>
          </p:cNvPr>
          <p:cNvGrpSpPr/>
          <p:nvPr/>
        </p:nvGrpSpPr>
        <p:grpSpPr>
          <a:xfrm>
            <a:off x="7482434" y="2563110"/>
            <a:ext cx="1740106" cy="1684128"/>
            <a:chOff x="4437776" y="2295396"/>
            <a:chExt cx="2334940" cy="2259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EFEDE8-8E87-41C4-B4F5-C01D97BA1DE9}"/>
                </a:ext>
              </a:extLst>
            </p:cNvPr>
            <p:cNvSpPr/>
            <p:nvPr/>
          </p:nvSpPr>
          <p:spPr>
            <a:xfrm>
              <a:off x="4437776" y="2661671"/>
              <a:ext cx="2334940" cy="1893551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 descr="Azure App Service - Visual Studio Marketplace">
              <a:extLst>
                <a:ext uri="{FF2B5EF4-FFF2-40B4-BE49-F238E27FC236}">
                  <a16:creationId xmlns:a16="http://schemas.microsoft.com/office/drawing/2014/main" id="{632979BC-6FC5-43C4-883F-82658EE92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384" y="2927344"/>
              <a:ext cx="804975" cy="8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8C249-E4C7-4D98-AD69-3804342EF0D6}"/>
                </a:ext>
              </a:extLst>
            </p:cNvPr>
            <p:cNvSpPr txBox="1"/>
            <p:nvPr/>
          </p:nvSpPr>
          <p:spPr>
            <a:xfrm>
              <a:off x="4498081" y="3838981"/>
              <a:ext cx="2255582" cy="4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/>
                <a:t>ClinicQ</a:t>
              </a:r>
              <a:r>
                <a:rPr lang="en-SG" sz="1600" dirty="0"/>
                <a:t> API Server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79AD8-699B-43A8-8669-6C3F7E4E8B99}"/>
                </a:ext>
              </a:extLst>
            </p:cNvPr>
            <p:cNvSpPr txBox="1"/>
            <p:nvPr/>
          </p:nvSpPr>
          <p:spPr>
            <a:xfrm>
              <a:off x="4464383" y="2295396"/>
              <a:ext cx="1307128" cy="5368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Azure</a:t>
              </a:r>
            </a:p>
          </p:txBody>
        </p:sp>
      </p:grpSp>
      <p:pic>
        <p:nvPicPr>
          <p:cNvPr id="1036" name="Picture 12" descr="Computer Gears Animation by Dustin Dowell on Dribbble">
            <a:extLst>
              <a:ext uri="{FF2B5EF4-FFF2-40B4-BE49-F238E27FC236}">
                <a16:creationId xmlns:a16="http://schemas.microsoft.com/office/drawing/2014/main" id="{92D52F2D-EA70-45F4-A4CE-4D16E0667F0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266" y="1575006"/>
            <a:ext cx="1074579" cy="8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Computer Gears Animation by Dustin Dowell on Dribbble">
            <a:extLst>
              <a:ext uri="{FF2B5EF4-FFF2-40B4-BE49-F238E27FC236}">
                <a16:creationId xmlns:a16="http://schemas.microsoft.com/office/drawing/2014/main" id="{9A4E47DC-08B5-4719-A87E-4632944BB5E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266" y="3142168"/>
            <a:ext cx="1074579" cy="8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Computer Gears Animation by Dustin Dowell on Dribbble">
            <a:extLst>
              <a:ext uri="{FF2B5EF4-FFF2-40B4-BE49-F238E27FC236}">
                <a16:creationId xmlns:a16="http://schemas.microsoft.com/office/drawing/2014/main" id="{F15EB55D-9A3F-4E42-B126-7F4338F9641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266" y="4709330"/>
            <a:ext cx="1074579" cy="8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394068B-F694-4E9A-9F06-DED44867B615}"/>
              </a:ext>
            </a:extLst>
          </p:cNvPr>
          <p:cNvCxnSpPr>
            <a:stCxn id="4" idx="3"/>
            <a:endCxn id="1036" idx="1"/>
          </p:cNvCxnSpPr>
          <p:nvPr/>
        </p:nvCxnSpPr>
        <p:spPr>
          <a:xfrm flipV="1">
            <a:off x="9222540" y="1977973"/>
            <a:ext cx="723726" cy="1563684"/>
          </a:xfrm>
          <a:prstGeom prst="bentConnector3">
            <a:avLst>
              <a:gd name="adj1" fmla="val 50000"/>
            </a:avLst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7349C0D-7F83-4269-B341-2707FF7D6D88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9222540" y="3541657"/>
            <a:ext cx="723726" cy="1570640"/>
          </a:xfrm>
          <a:prstGeom prst="bentConnector3">
            <a:avLst>
              <a:gd name="adj1" fmla="val 50000"/>
            </a:avLst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5956F1-20FD-41BA-AFAC-0283B8A53B6A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9222540" y="3541657"/>
            <a:ext cx="723726" cy="3478"/>
          </a:xfrm>
          <a:prstGeom prst="straightConnector1">
            <a:avLst/>
          </a:prstGeom>
          <a:ln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882789-5C14-46B7-9F23-ACC24E8BA1A2}"/>
              </a:ext>
            </a:extLst>
          </p:cNvPr>
          <p:cNvCxnSpPr>
            <a:stCxn id="4" idx="2"/>
            <a:endCxn id="1034" idx="0"/>
          </p:cNvCxnSpPr>
          <p:nvPr/>
        </p:nvCxnSpPr>
        <p:spPr>
          <a:xfrm>
            <a:off x="8352487" y="4247238"/>
            <a:ext cx="1861" cy="68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435A86-8E4C-4E80-AC30-AF434A5CED44}"/>
              </a:ext>
            </a:extLst>
          </p:cNvPr>
          <p:cNvGrpSpPr/>
          <p:nvPr/>
        </p:nvGrpSpPr>
        <p:grpSpPr>
          <a:xfrm>
            <a:off x="7579465" y="4935180"/>
            <a:ext cx="1549765" cy="958203"/>
            <a:chOff x="6254520" y="4932720"/>
            <a:chExt cx="2255583" cy="1394603"/>
          </a:xfrm>
        </p:grpSpPr>
        <p:pic>
          <p:nvPicPr>
            <p:cNvPr id="1034" name="Picture 10" descr="Database Logo Png Transparent Images – Free PNG Images Vector, PSD,  Clipart, Templates">
              <a:extLst>
                <a:ext uri="{FF2B5EF4-FFF2-40B4-BE49-F238E27FC236}">
                  <a16:creationId xmlns:a16="http://schemas.microsoft.com/office/drawing/2014/main" id="{4E2EC8D7-1861-4BFC-BF60-4C1CF9960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382" y="4932720"/>
              <a:ext cx="901860" cy="901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1050D5-147A-46B4-BDB6-4BB4B60DB503}"/>
                </a:ext>
              </a:extLst>
            </p:cNvPr>
            <p:cNvSpPr txBox="1"/>
            <p:nvPr/>
          </p:nvSpPr>
          <p:spPr>
            <a:xfrm>
              <a:off x="6254520" y="5834579"/>
              <a:ext cx="2255583" cy="492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/>
                <a:t>ClinicQ</a:t>
              </a:r>
              <a:r>
                <a:rPr lang="en-SG" sz="1600" dirty="0"/>
                <a:t> DB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B7F174-F119-4E87-B346-5FA85074339B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6782174" y="3541657"/>
            <a:ext cx="700260" cy="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902BC2-F29F-48D2-8940-59CDE6F57FFE}"/>
              </a:ext>
            </a:extLst>
          </p:cNvPr>
          <p:cNvSpPr txBox="1"/>
          <p:nvPr/>
        </p:nvSpPr>
        <p:spPr>
          <a:xfrm>
            <a:off x="9989558" y="2279396"/>
            <a:ext cx="164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Clinic ABC Queue System 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AF4B9F-B31D-4C14-8C30-37A4D98ECC35}"/>
              </a:ext>
            </a:extLst>
          </p:cNvPr>
          <p:cNvSpPr txBox="1"/>
          <p:nvPr/>
        </p:nvSpPr>
        <p:spPr>
          <a:xfrm>
            <a:off x="9989558" y="3906650"/>
            <a:ext cx="164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Clinic DEF Queue System 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E3BE55-A854-4FD7-AB09-7BC24881549D}"/>
              </a:ext>
            </a:extLst>
          </p:cNvPr>
          <p:cNvSpPr txBox="1"/>
          <p:nvPr/>
        </p:nvSpPr>
        <p:spPr>
          <a:xfrm>
            <a:off x="9946266" y="5402007"/>
            <a:ext cx="164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Clinic GHI Queue System 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CD0213-0F0E-43AD-8B8A-A50FA2367CBC}"/>
              </a:ext>
            </a:extLst>
          </p:cNvPr>
          <p:cNvSpPr txBox="1"/>
          <p:nvPr/>
        </p:nvSpPr>
        <p:spPr>
          <a:xfrm>
            <a:off x="5629421" y="4088617"/>
            <a:ext cx="164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 err="1"/>
              <a:t>ClinicQ</a:t>
            </a:r>
            <a:r>
              <a:rPr lang="en-SG" sz="1600" dirty="0"/>
              <a:t> frontend (browser)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ADDCD-3BE1-4DB1-9A83-7F22AE128D61}"/>
              </a:ext>
            </a:extLst>
          </p:cNvPr>
          <p:cNvSpPr txBox="1"/>
          <p:nvPr/>
        </p:nvSpPr>
        <p:spPr>
          <a:xfrm>
            <a:off x="8296467" y="1759501"/>
            <a:ext cx="164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11980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28-51E0-42A3-816F-A339C9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Clinic Onboarding to </a:t>
            </a:r>
            <a:r>
              <a:rPr lang="en-SG" dirty="0" err="1"/>
              <a:t>ClinicQ</a:t>
            </a:r>
            <a:r>
              <a:rPr lang="en-SG" dirty="0"/>
              <a:t>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725D-B650-408C-8365-5B2E86AD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23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2000" dirty="0"/>
              <a:t>For clinics to use </a:t>
            </a:r>
            <a:r>
              <a:rPr lang="en-SG" sz="2000" dirty="0" err="1"/>
              <a:t>ClinicQ</a:t>
            </a:r>
            <a:r>
              <a:rPr lang="en-SG" sz="2000" dirty="0"/>
              <a:t>, they must expose the following APIs:</a:t>
            </a:r>
          </a:p>
          <a:p>
            <a:pPr marL="0" indent="0" algn="just">
              <a:buNone/>
            </a:pPr>
            <a:endParaRPr lang="en-SG" sz="1800" dirty="0"/>
          </a:p>
          <a:p>
            <a:pPr marL="0" indent="0" algn="just">
              <a:buNone/>
            </a:pPr>
            <a:r>
              <a:rPr lang="en-SG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POST: /submit</a:t>
            </a:r>
          </a:p>
          <a:p>
            <a:pPr marL="0" indent="0" algn="just">
              <a:buNone/>
            </a:pPr>
            <a:r>
              <a:rPr lang="en-SG" sz="1800" b="1" dirty="0"/>
              <a:t>Submission API</a:t>
            </a:r>
            <a:r>
              <a:rPr lang="en-SG" sz="1800" dirty="0"/>
              <a:t>: </a:t>
            </a:r>
            <a:r>
              <a:rPr lang="en-SG" sz="1800" dirty="0" err="1"/>
              <a:t>ClinicQ</a:t>
            </a:r>
            <a:r>
              <a:rPr lang="en-SG" sz="1800" dirty="0"/>
              <a:t> uses this API to submit person data required for clinic registration. The clinic API should respond with the patient’s allocated queue number.</a:t>
            </a:r>
          </a:p>
          <a:p>
            <a:pPr marL="0" indent="0" algn="just">
              <a:buNone/>
            </a:pPr>
            <a:endParaRPr lang="en-SG" sz="1800" dirty="0"/>
          </a:p>
          <a:p>
            <a:pPr marL="0" indent="0" algn="just">
              <a:buNone/>
            </a:pPr>
            <a:r>
              <a:rPr lang="en-SG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GET: /</a:t>
            </a:r>
            <a:r>
              <a:rPr lang="en-SG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checkStatus</a:t>
            </a:r>
            <a:r>
              <a:rPr lang="en-SG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/&lt;</a:t>
            </a:r>
            <a:r>
              <a:rPr lang="en-SG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nric</a:t>
            </a:r>
            <a:r>
              <a:rPr lang="en-SG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&gt;/&lt;</a:t>
            </a:r>
            <a:r>
              <a:rPr lang="en-SG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queue_number</a:t>
            </a:r>
            <a:r>
              <a:rPr lang="en-SG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SG" sz="1800" b="1" dirty="0"/>
              <a:t>Status Check API</a:t>
            </a:r>
            <a:r>
              <a:rPr lang="en-SG" sz="1800" dirty="0"/>
              <a:t>: </a:t>
            </a:r>
            <a:r>
              <a:rPr lang="en-SG" sz="1800" dirty="0" err="1"/>
              <a:t>ClinicQ</a:t>
            </a:r>
            <a:r>
              <a:rPr lang="en-SG" sz="1800" dirty="0"/>
              <a:t> will uses this API to check the status of a patient in the queue based on their NRIC and queue number. The clinic should respond with a status (integer) and a list of the most recent numbers called with their time of calling. The status (integer) indicates if the patient has been called, is waiting, or is not in queue. (0: waiting, 1: number called, 2: not-registered / appointment over)</a:t>
            </a:r>
          </a:p>
          <a:p>
            <a:pPr marL="0" indent="0" algn="just">
              <a:buNone/>
            </a:pPr>
            <a:endParaRPr lang="en-SG" sz="1800" dirty="0"/>
          </a:p>
          <a:p>
            <a:pPr marL="0" indent="0" algn="just">
              <a:buNone/>
            </a:pPr>
            <a:r>
              <a:rPr lang="en-SG" sz="1800" dirty="0">
                <a:solidFill>
                  <a:srgbClr val="FF0000"/>
                </a:solidFill>
              </a:rPr>
              <a:t>Detailed API documentation can be found in the repository README.</a:t>
            </a:r>
          </a:p>
        </p:txBody>
      </p:sp>
    </p:spTree>
    <p:extLst>
      <p:ext uri="{BB962C8B-B14F-4D97-AF65-F5344CB8AC3E}">
        <p14:creationId xmlns:p14="http://schemas.microsoft.com/office/powerpoint/2010/main" val="357318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28-51E0-42A3-816F-A339C9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Clinic Onboarding to </a:t>
            </a:r>
            <a:r>
              <a:rPr lang="en-SG" dirty="0" err="1"/>
              <a:t>ClinicQ</a:t>
            </a:r>
            <a:r>
              <a:rPr lang="en-SG" dirty="0"/>
              <a:t>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725D-B650-408C-8365-5B2E86AD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2000" dirty="0" err="1"/>
              <a:t>ClinicQ</a:t>
            </a:r>
            <a:r>
              <a:rPr lang="en-SG" sz="2000" dirty="0"/>
              <a:t> exposes the following APIs for clinics to use:</a:t>
            </a:r>
          </a:p>
          <a:p>
            <a:pPr marL="0" indent="0" algn="just">
              <a:buNone/>
            </a:pPr>
            <a:endParaRPr lang="en-SG" sz="1800" dirty="0"/>
          </a:p>
          <a:p>
            <a:pPr marL="0" indent="0" algn="just">
              <a:buNone/>
            </a:pPr>
            <a:r>
              <a:rPr lang="en-SG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POST: /</a:t>
            </a:r>
            <a:r>
              <a:rPr lang="en-SG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callNumber</a:t>
            </a:r>
            <a:endParaRPr lang="en-SG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SG" sz="1800" b="1" dirty="0"/>
              <a:t>Number call API</a:t>
            </a:r>
            <a:r>
              <a:rPr lang="en-SG" sz="1800" dirty="0"/>
              <a:t>: Clinics will call this API to call a number, telling </a:t>
            </a:r>
            <a:r>
              <a:rPr lang="en-SG" sz="1800" dirty="0" err="1"/>
              <a:t>ClinicQ</a:t>
            </a:r>
            <a:r>
              <a:rPr lang="en-SG" sz="1800" dirty="0"/>
              <a:t> to inform the relevant patient. Clinics will send the number to be called, their registered Safe Entry venue ID, a secret and a list of the most recent numbers called with their time of calling.</a:t>
            </a:r>
          </a:p>
          <a:p>
            <a:pPr marL="0" indent="0" algn="just">
              <a:buNone/>
            </a:pPr>
            <a:endParaRPr lang="en-SG" sz="1800" dirty="0"/>
          </a:p>
          <a:p>
            <a:pPr marL="0" indent="0" algn="just">
              <a:buNone/>
            </a:pPr>
            <a:r>
              <a:rPr lang="en-SG" sz="1800" dirty="0">
                <a:solidFill>
                  <a:srgbClr val="FF0000"/>
                </a:solidFill>
              </a:rPr>
              <a:t>Detailed API documentation can be found in the repository README.</a:t>
            </a:r>
          </a:p>
        </p:txBody>
      </p:sp>
    </p:spTree>
    <p:extLst>
      <p:ext uri="{BB962C8B-B14F-4D97-AF65-F5344CB8AC3E}">
        <p14:creationId xmlns:p14="http://schemas.microsoft.com/office/powerpoint/2010/main" val="130417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28-51E0-42A3-816F-A339C9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Clinic Onboarding to </a:t>
            </a:r>
            <a:r>
              <a:rPr lang="en-SG" dirty="0" err="1"/>
              <a:t>ClinicQ</a:t>
            </a:r>
            <a:r>
              <a:rPr lang="en-SG" dirty="0"/>
              <a:t>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725D-B650-408C-8365-5B2E86AD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1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2000" dirty="0" err="1"/>
              <a:t>ClinicQ</a:t>
            </a:r>
            <a:r>
              <a:rPr lang="en-SG" sz="2000" dirty="0"/>
              <a:t> queries for API information and other clinic related information from a database during operation, thus the clinic will have to insert its API information (and other relevant details) into the database. The prototype uses MongoDB (</a:t>
            </a:r>
            <a:r>
              <a:rPr lang="en-SG" sz="2000" dirty="0" err="1"/>
              <a:t>noSQL</a:t>
            </a:r>
            <a:r>
              <a:rPr lang="en-SG" sz="2000" dirty="0"/>
              <a:t> document-based). Below is a sample clinic document stored in the database:</a:t>
            </a:r>
          </a:p>
          <a:p>
            <a:pPr marL="0" indent="0" algn="just">
              <a:buNone/>
            </a:pPr>
            <a:endParaRPr lang="en-SG" sz="2000" dirty="0"/>
          </a:p>
          <a:p>
            <a:pPr marL="0" indent="0" algn="just">
              <a:buNone/>
            </a:pPr>
            <a:endParaRPr lang="en-SG" sz="2000" dirty="0"/>
          </a:p>
          <a:p>
            <a:pPr marL="0" indent="0" algn="just">
              <a:buNone/>
            </a:pPr>
            <a:endParaRPr lang="en-SG" sz="2000" dirty="0"/>
          </a:p>
          <a:p>
            <a:pPr marL="0" indent="0" algn="just">
              <a:buNone/>
            </a:pPr>
            <a:endParaRPr lang="en-SG" sz="2000" dirty="0"/>
          </a:p>
          <a:p>
            <a:pPr marL="0" indent="0" algn="just">
              <a:buNone/>
            </a:pPr>
            <a:endParaRPr lang="en-SG" sz="2000" dirty="0"/>
          </a:p>
          <a:p>
            <a:pPr marL="0" indent="0" algn="just">
              <a:buNone/>
            </a:pPr>
            <a:endParaRPr lang="en-SG" sz="2000" dirty="0"/>
          </a:p>
          <a:p>
            <a:pPr marL="0" indent="0" algn="just">
              <a:buNone/>
            </a:pPr>
            <a:endParaRPr lang="en-SG" sz="2000" dirty="0"/>
          </a:p>
          <a:p>
            <a:pPr marL="0" indent="0" algn="just">
              <a:buNone/>
            </a:pPr>
            <a:r>
              <a:rPr lang="en-SG" sz="2000" dirty="0"/>
              <a:t>In the prototype, </a:t>
            </a:r>
            <a:r>
              <a:rPr lang="en-SG" sz="2000" i="1" dirty="0"/>
              <a:t>secret</a:t>
            </a:r>
            <a:r>
              <a:rPr lang="en-SG" sz="2000" dirty="0"/>
              <a:t> is used to “verify” a /</a:t>
            </a:r>
            <a:r>
              <a:rPr lang="en-SG" sz="2000" dirty="0" err="1"/>
              <a:t>callNumber</a:t>
            </a:r>
            <a:r>
              <a:rPr lang="en-SG" sz="2000" dirty="0"/>
              <a:t> request to </a:t>
            </a:r>
            <a:r>
              <a:rPr lang="en-SG" sz="2000" dirty="0" err="1"/>
              <a:t>ClinicQ</a:t>
            </a:r>
            <a:r>
              <a:rPr lang="en-SG" sz="2000" dirty="0"/>
              <a:t> from the clinic.</a:t>
            </a:r>
            <a:endParaRPr lang="en-SG" sz="1800" dirty="0"/>
          </a:p>
          <a:p>
            <a:pPr marL="0" indent="0" algn="just">
              <a:buNone/>
            </a:pPr>
            <a:endParaRPr lang="en-SG" sz="18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030930-577F-4C7C-A3B4-6EA45630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86" y="3219167"/>
            <a:ext cx="9798827" cy="2306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8BA04-706F-473D-82C7-3DDD3A7107B1}"/>
              </a:ext>
            </a:extLst>
          </p:cNvPr>
          <p:cNvSpPr txBox="1"/>
          <p:nvPr/>
        </p:nvSpPr>
        <p:spPr>
          <a:xfrm>
            <a:off x="5519956" y="3429000"/>
            <a:ext cx="294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//MongoDB object ID</a:t>
            </a:r>
          </a:p>
        </p:txBody>
      </p:sp>
    </p:spTree>
    <p:extLst>
      <p:ext uri="{BB962C8B-B14F-4D97-AF65-F5344CB8AC3E}">
        <p14:creationId xmlns:p14="http://schemas.microsoft.com/office/powerpoint/2010/main" val="57123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28-51E0-42A3-816F-A339C9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SG" dirty="0"/>
              <a:t>R scan for Form Page 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02A41-01C4-4B98-811E-EDCA8F945BAE}"/>
              </a:ext>
            </a:extLst>
          </p:cNvPr>
          <p:cNvSpPr/>
          <p:nvPr/>
        </p:nvSpPr>
        <p:spPr>
          <a:xfrm>
            <a:off x="1275126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931D2-0B61-4307-9E74-83C5D1CC8C25}"/>
              </a:ext>
            </a:extLst>
          </p:cNvPr>
          <p:cNvSpPr/>
          <p:nvPr/>
        </p:nvSpPr>
        <p:spPr>
          <a:xfrm>
            <a:off x="4070058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API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1DD16-6C03-476E-A447-D3FA107815FF}"/>
              </a:ext>
            </a:extLst>
          </p:cNvPr>
          <p:cNvSpPr/>
          <p:nvPr/>
        </p:nvSpPr>
        <p:spPr>
          <a:xfrm>
            <a:off x="9659922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DB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7F51-3385-4E49-A70E-7180EA0C4656}"/>
              </a:ext>
            </a:extLst>
          </p:cNvPr>
          <p:cNvCxnSpPr>
            <a:stCxn id="6" idx="2"/>
          </p:cNvCxnSpPr>
          <p:nvPr/>
        </p:nvCxnSpPr>
        <p:spPr>
          <a:xfrm>
            <a:off x="1862355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946530-BBB9-4A8F-B8DC-2EFE428393F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57287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A86BCE-FD19-4FD5-8392-969A3E153B3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247151" y="2239860"/>
            <a:ext cx="4194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89148D-0B02-4828-80D2-538EE14C4DEF}"/>
              </a:ext>
            </a:extLst>
          </p:cNvPr>
          <p:cNvCxnSpPr/>
          <p:nvPr/>
        </p:nvCxnSpPr>
        <p:spPr>
          <a:xfrm>
            <a:off x="1862355" y="2877424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40175F-9EE3-44E4-9E1B-FFB21EDFBAAD}"/>
              </a:ext>
            </a:extLst>
          </p:cNvPr>
          <p:cNvCxnSpPr>
            <a:cxnSpLocks/>
          </p:cNvCxnSpPr>
          <p:nvPr/>
        </p:nvCxnSpPr>
        <p:spPr>
          <a:xfrm>
            <a:off x="4657287" y="3751278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CAA239-3347-4D9E-8383-A8743B8CDF09}"/>
              </a:ext>
            </a:extLst>
          </p:cNvPr>
          <p:cNvCxnSpPr>
            <a:cxnSpLocks/>
          </p:cNvCxnSpPr>
          <p:nvPr/>
        </p:nvCxnSpPr>
        <p:spPr>
          <a:xfrm flipH="1">
            <a:off x="4657287" y="4202885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56618A-9662-4655-871E-D973C4F8C904}"/>
              </a:ext>
            </a:extLst>
          </p:cNvPr>
          <p:cNvCxnSpPr>
            <a:cxnSpLocks/>
          </p:cNvCxnSpPr>
          <p:nvPr/>
        </p:nvCxnSpPr>
        <p:spPr>
          <a:xfrm flipH="1">
            <a:off x="1862355" y="4985858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6C7967-F62B-42CB-A1F0-BFBB447C54A9}"/>
              </a:ext>
            </a:extLst>
          </p:cNvPr>
          <p:cNvSpPr txBox="1"/>
          <p:nvPr/>
        </p:nvSpPr>
        <p:spPr>
          <a:xfrm>
            <a:off x="2095851" y="2499472"/>
            <a:ext cx="22251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QR code contains Form Page URL, browser calls server for page</a:t>
            </a:r>
          </a:p>
          <a:p>
            <a:pPr algn="ctr"/>
            <a:r>
              <a:rPr lang="en-SG" sz="1100" dirty="0">
                <a:solidFill>
                  <a:srgbClr val="FF0000"/>
                </a:solidFill>
              </a:rPr>
              <a:t>GET /</a:t>
            </a:r>
            <a:r>
              <a:rPr lang="en-SG" sz="1100" dirty="0" err="1">
                <a:solidFill>
                  <a:srgbClr val="FF0000"/>
                </a:solidFill>
              </a:rPr>
              <a:t>queue?venueId</a:t>
            </a:r>
            <a:r>
              <a:rPr lang="en-SG" sz="1100" dirty="0">
                <a:solidFill>
                  <a:srgbClr val="FF0000"/>
                </a:solidFill>
              </a:rPr>
              <a:t>=&lt;</a:t>
            </a:r>
            <a:r>
              <a:rPr lang="en-SG" sz="1100" dirty="0" err="1">
                <a:solidFill>
                  <a:srgbClr val="FF0000"/>
                </a:solidFill>
              </a:rPr>
              <a:t>venueId</a:t>
            </a:r>
            <a:r>
              <a:rPr lang="en-SG" sz="11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27E818-7701-470A-8236-E95BA3551C85}"/>
              </a:ext>
            </a:extLst>
          </p:cNvPr>
          <p:cNvSpPr txBox="1"/>
          <p:nvPr/>
        </p:nvSpPr>
        <p:spPr>
          <a:xfrm>
            <a:off x="5996030" y="3485352"/>
            <a:ext cx="2912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 err="1"/>
              <a:t>getClinicDataFromDB</a:t>
            </a:r>
            <a:r>
              <a:rPr lang="en-SG" sz="1100" dirty="0"/>
              <a:t>(</a:t>
            </a:r>
            <a:r>
              <a:rPr lang="en-SG" sz="1100" dirty="0" err="1"/>
              <a:t>venueId</a:t>
            </a:r>
            <a:r>
              <a:rPr lang="en-SG" sz="1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B188A0-DBAE-4AC0-BD10-4A22237DD356}"/>
              </a:ext>
            </a:extLst>
          </p:cNvPr>
          <p:cNvSpPr txBox="1"/>
          <p:nvPr/>
        </p:nvSpPr>
        <p:spPr>
          <a:xfrm>
            <a:off x="5348683" y="3937958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Clinic Data (containing clinic name)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2DAFC8-45A0-4545-B1B3-39ADBB4A30EB}"/>
              </a:ext>
            </a:extLst>
          </p:cNvPr>
          <p:cNvSpPr txBox="1"/>
          <p:nvPr/>
        </p:nvSpPr>
        <p:spPr>
          <a:xfrm>
            <a:off x="1844880" y="4768218"/>
            <a:ext cx="2812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Serve rendered Form Page with clinic name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5497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28-51E0-42A3-816F-A339C9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Patient Registration 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02A41-01C4-4B98-811E-EDCA8F945BAE}"/>
              </a:ext>
            </a:extLst>
          </p:cNvPr>
          <p:cNvSpPr/>
          <p:nvPr/>
        </p:nvSpPr>
        <p:spPr>
          <a:xfrm>
            <a:off x="1275126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931D2-0B61-4307-9E74-83C5D1CC8C25}"/>
              </a:ext>
            </a:extLst>
          </p:cNvPr>
          <p:cNvSpPr/>
          <p:nvPr/>
        </p:nvSpPr>
        <p:spPr>
          <a:xfrm>
            <a:off x="4070058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C07012-7007-440F-A7FF-6E470D3CE0E0}"/>
              </a:ext>
            </a:extLst>
          </p:cNvPr>
          <p:cNvSpPr/>
          <p:nvPr/>
        </p:nvSpPr>
        <p:spPr>
          <a:xfrm>
            <a:off x="6864990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1DD16-6C03-476E-A447-D3FA107815FF}"/>
              </a:ext>
            </a:extLst>
          </p:cNvPr>
          <p:cNvSpPr/>
          <p:nvPr/>
        </p:nvSpPr>
        <p:spPr>
          <a:xfrm>
            <a:off x="9659922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DB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7F51-3385-4E49-A70E-7180EA0C4656}"/>
              </a:ext>
            </a:extLst>
          </p:cNvPr>
          <p:cNvCxnSpPr>
            <a:stCxn id="6" idx="2"/>
          </p:cNvCxnSpPr>
          <p:nvPr/>
        </p:nvCxnSpPr>
        <p:spPr>
          <a:xfrm>
            <a:off x="1862355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956884-8FFD-4B4E-8D2D-E1060F13BB1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52219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946530-BBB9-4A8F-B8DC-2EFE428393F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57287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A86BCE-FD19-4FD5-8392-969A3E153B3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247151" y="2239860"/>
            <a:ext cx="4194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89148D-0B02-4828-80D2-538EE14C4DEF}"/>
              </a:ext>
            </a:extLst>
          </p:cNvPr>
          <p:cNvCxnSpPr/>
          <p:nvPr/>
        </p:nvCxnSpPr>
        <p:spPr>
          <a:xfrm>
            <a:off x="1862355" y="2718033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40175F-9EE3-44E4-9E1B-FFB21EDFBAAD}"/>
              </a:ext>
            </a:extLst>
          </p:cNvPr>
          <p:cNvCxnSpPr>
            <a:cxnSpLocks/>
          </p:cNvCxnSpPr>
          <p:nvPr/>
        </p:nvCxnSpPr>
        <p:spPr>
          <a:xfrm>
            <a:off x="4657287" y="3180826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CAA239-3347-4D9E-8383-A8743B8CDF09}"/>
              </a:ext>
            </a:extLst>
          </p:cNvPr>
          <p:cNvCxnSpPr>
            <a:cxnSpLocks/>
          </p:cNvCxnSpPr>
          <p:nvPr/>
        </p:nvCxnSpPr>
        <p:spPr>
          <a:xfrm flipH="1">
            <a:off x="4657287" y="3632433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8712A7-7F62-4E26-B85E-9E55FD254756}"/>
              </a:ext>
            </a:extLst>
          </p:cNvPr>
          <p:cNvCxnSpPr>
            <a:cxnSpLocks/>
          </p:cNvCxnSpPr>
          <p:nvPr/>
        </p:nvCxnSpPr>
        <p:spPr>
          <a:xfrm>
            <a:off x="4657287" y="4228051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B261C1-F93B-4F96-A8E9-893A256871A5}"/>
              </a:ext>
            </a:extLst>
          </p:cNvPr>
          <p:cNvCxnSpPr>
            <a:cxnSpLocks/>
          </p:cNvCxnSpPr>
          <p:nvPr/>
        </p:nvCxnSpPr>
        <p:spPr>
          <a:xfrm flipH="1">
            <a:off x="4657287" y="4640510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56618A-9662-4655-871E-D973C4F8C904}"/>
              </a:ext>
            </a:extLst>
          </p:cNvPr>
          <p:cNvCxnSpPr>
            <a:cxnSpLocks/>
          </p:cNvCxnSpPr>
          <p:nvPr/>
        </p:nvCxnSpPr>
        <p:spPr>
          <a:xfrm flipH="1">
            <a:off x="1862355" y="4985858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160E68-038C-4CD8-B53C-A616C35FF816}"/>
              </a:ext>
            </a:extLst>
          </p:cNvPr>
          <p:cNvCxnSpPr>
            <a:cxnSpLocks/>
          </p:cNvCxnSpPr>
          <p:nvPr/>
        </p:nvCxnSpPr>
        <p:spPr>
          <a:xfrm>
            <a:off x="1862355" y="5596855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48D56-6E26-4283-BFAD-65F5F6D43394}"/>
              </a:ext>
            </a:extLst>
          </p:cNvPr>
          <p:cNvCxnSpPr>
            <a:cxnSpLocks/>
          </p:cNvCxnSpPr>
          <p:nvPr/>
        </p:nvCxnSpPr>
        <p:spPr>
          <a:xfrm flipH="1">
            <a:off x="1862355" y="6378429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6C7967-F62B-42CB-A1F0-BFBB447C54A9}"/>
              </a:ext>
            </a:extLst>
          </p:cNvPr>
          <p:cNvSpPr txBox="1"/>
          <p:nvPr/>
        </p:nvSpPr>
        <p:spPr>
          <a:xfrm>
            <a:off x="1844879" y="2498514"/>
            <a:ext cx="2694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Submit patient form data with </a:t>
            </a:r>
            <a:r>
              <a:rPr lang="en-SG" sz="1100" dirty="0" err="1"/>
              <a:t>venueId</a:t>
            </a:r>
            <a:endParaRPr lang="en-SG" sz="1100" dirty="0"/>
          </a:p>
          <a:p>
            <a:pPr algn="ctr"/>
            <a:r>
              <a:rPr lang="en-SG" sz="1100" dirty="0">
                <a:solidFill>
                  <a:srgbClr val="FF0000"/>
                </a:solidFill>
              </a:rPr>
              <a:t>POST /submit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27E818-7701-470A-8236-E95BA3551C85}"/>
              </a:ext>
            </a:extLst>
          </p:cNvPr>
          <p:cNvSpPr txBox="1"/>
          <p:nvPr/>
        </p:nvSpPr>
        <p:spPr>
          <a:xfrm>
            <a:off x="3984770" y="2890000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 err="1"/>
              <a:t>getClinicDataFromDB</a:t>
            </a:r>
            <a:r>
              <a:rPr lang="en-SG" sz="1100" dirty="0"/>
              <a:t>(</a:t>
            </a:r>
            <a:r>
              <a:rPr lang="en-SG" sz="1100" dirty="0" err="1"/>
              <a:t>venueId</a:t>
            </a:r>
            <a:r>
              <a:rPr lang="en-SG" sz="1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B188A0-DBAE-4AC0-BD10-4A22237DD356}"/>
              </a:ext>
            </a:extLst>
          </p:cNvPr>
          <p:cNvSpPr txBox="1"/>
          <p:nvPr/>
        </p:nvSpPr>
        <p:spPr>
          <a:xfrm>
            <a:off x="4070058" y="3369878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Clinic Data (containing clinic Submission API URL)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1E04AF-713B-4265-B455-296A8D9A0908}"/>
              </a:ext>
            </a:extLst>
          </p:cNvPr>
          <p:cNvSpPr txBox="1"/>
          <p:nvPr/>
        </p:nvSpPr>
        <p:spPr>
          <a:xfrm>
            <a:off x="4707624" y="3941420"/>
            <a:ext cx="269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Submit patient form data: </a:t>
            </a:r>
            <a:r>
              <a:rPr lang="en-SG" sz="1100" dirty="0">
                <a:solidFill>
                  <a:srgbClr val="FF0000"/>
                </a:solidFill>
              </a:rPr>
              <a:t>POST /submit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1D6BBC-3617-44A7-9A3F-FEDE7C561514}"/>
              </a:ext>
            </a:extLst>
          </p:cNvPr>
          <p:cNvSpPr txBox="1"/>
          <p:nvPr/>
        </p:nvSpPr>
        <p:spPr>
          <a:xfrm>
            <a:off x="4657286" y="4392714"/>
            <a:ext cx="269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Queue number for patient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2DAFC8-45A0-4545-B1B3-39ADBB4A30EB}"/>
              </a:ext>
            </a:extLst>
          </p:cNvPr>
          <p:cNvSpPr txBox="1"/>
          <p:nvPr/>
        </p:nvSpPr>
        <p:spPr>
          <a:xfrm>
            <a:off x="1844880" y="4768218"/>
            <a:ext cx="2812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Redirect URL containing</a:t>
            </a:r>
          </a:p>
          <a:p>
            <a:pPr algn="ctr"/>
            <a:r>
              <a:rPr lang="en-SG" sz="1100" i="1" dirty="0"/>
              <a:t>NRIC</a:t>
            </a:r>
            <a:r>
              <a:rPr lang="en-SG" sz="1100" dirty="0"/>
              <a:t>, </a:t>
            </a:r>
            <a:r>
              <a:rPr lang="en-SG" sz="1100" i="1" dirty="0" err="1"/>
              <a:t>mobileno</a:t>
            </a:r>
            <a:r>
              <a:rPr lang="en-SG" sz="1100" dirty="0"/>
              <a:t>, </a:t>
            </a:r>
            <a:r>
              <a:rPr lang="en-SG" sz="1100" i="1" dirty="0"/>
              <a:t>queue number </a:t>
            </a:r>
            <a:r>
              <a:rPr lang="en-SG" sz="1100" dirty="0"/>
              <a:t>and </a:t>
            </a:r>
            <a:r>
              <a:rPr lang="en-SG" sz="1100" i="1" dirty="0" err="1"/>
              <a:t>venueId</a:t>
            </a:r>
            <a:r>
              <a:rPr lang="en-SG" sz="1100" dirty="0"/>
              <a:t> in query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819C2D-2E9D-4C00-A1C3-7F9194485DF7}"/>
              </a:ext>
            </a:extLst>
          </p:cNvPr>
          <p:cNvSpPr txBox="1"/>
          <p:nvPr/>
        </p:nvSpPr>
        <p:spPr>
          <a:xfrm>
            <a:off x="1837889" y="5391080"/>
            <a:ext cx="2812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Redirect URL call</a:t>
            </a:r>
          </a:p>
          <a:p>
            <a:pPr algn="ctr"/>
            <a:r>
              <a:rPr lang="en-SG" sz="1100" dirty="0">
                <a:solidFill>
                  <a:srgbClr val="FF0000"/>
                </a:solidFill>
              </a:rPr>
              <a:t>GET /queue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27033F-705C-47ED-969B-4FBDF781EC26}"/>
              </a:ext>
            </a:extLst>
          </p:cNvPr>
          <p:cNvSpPr txBox="1"/>
          <p:nvPr/>
        </p:nvSpPr>
        <p:spPr>
          <a:xfrm>
            <a:off x="1836144" y="6140491"/>
            <a:ext cx="2812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Queue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13E88A-B0D1-4D92-B46E-3DE248738982}"/>
              </a:ext>
            </a:extLst>
          </p:cNvPr>
          <p:cNvCxnSpPr>
            <a:cxnSpLocks/>
          </p:cNvCxnSpPr>
          <p:nvPr/>
        </p:nvCxnSpPr>
        <p:spPr>
          <a:xfrm>
            <a:off x="4673016" y="5784801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522269-5149-4A9E-B571-5BA8A759231F}"/>
              </a:ext>
            </a:extLst>
          </p:cNvPr>
          <p:cNvCxnSpPr>
            <a:cxnSpLocks/>
          </p:cNvCxnSpPr>
          <p:nvPr/>
        </p:nvCxnSpPr>
        <p:spPr>
          <a:xfrm flipH="1">
            <a:off x="4673016" y="6160907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D0FF02-CDD5-426F-AE81-7AEA6F86D861}"/>
              </a:ext>
            </a:extLst>
          </p:cNvPr>
          <p:cNvSpPr txBox="1"/>
          <p:nvPr/>
        </p:nvSpPr>
        <p:spPr>
          <a:xfrm>
            <a:off x="4000499" y="5493975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 err="1"/>
              <a:t>getClinicDataFromDB</a:t>
            </a:r>
            <a:r>
              <a:rPr lang="en-SG" sz="1100" dirty="0"/>
              <a:t>(</a:t>
            </a:r>
            <a:r>
              <a:rPr lang="en-SG" sz="1100" dirty="0" err="1"/>
              <a:t>venueId</a:t>
            </a:r>
            <a:r>
              <a:rPr lang="en-SG" sz="11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5DF606-41BA-4236-A964-F60726C84ACA}"/>
              </a:ext>
            </a:extLst>
          </p:cNvPr>
          <p:cNvSpPr txBox="1"/>
          <p:nvPr/>
        </p:nvSpPr>
        <p:spPr>
          <a:xfrm>
            <a:off x="4085787" y="5898352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Clinic Data (containing clinic name)</a:t>
            </a:r>
          </a:p>
        </p:txBody>
      </p:sp>
    </p:spTree>
    <p:extLst>
      <p:ext uri="{BB962C8B-B14F-4D97-AF65-F5344CB8AC3E}">
        <p14:creationId xmlns:p14="http://schemas.microsoft.com/office/powerpoint/2010/main" val="248815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28-51E0-42A3-816F-A339C9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Status 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02A41-01C4-4B98-811E-EDCA8F945BAE}"/>
              </a:ext>
            </a:extLst>
          </p:cNvPr>
          <p:cNvSpPr/>
          <p:nvPr/>
        </p:nvSpPr>
        <p:spPr>
          <a:xfrm>
            <a:off x="1275126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931D2-0B61-4307-9E74-83C5D1CC8C25}"/>
              </a:ext>
            </a:extLst>
          </p:cNvPr>
          <p:cNvSpPr/>
          <p:nvPr/>
        </p:nvSpPr>
        <p:spPr>
          <a:xfrm>
            <a:off x="4070058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C07012-7007-440F-A7FF-6E470D3CE0E0}"/>
              </a:ext>
            </a:extLst>
          </p:cNvPr>
          <p:cNvSpPr/>
          <p:nvPr/>
        </p:nvSpPr>
        <p:spPr>
          <a:xfrm>
            <a:off x="6864990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1DD16-6C03-476E-A447-D3FA107815FF}"/>
              </a:ext>
            </a:extLst>
          </p:cNvPr>
          <p:cNvSpPr/>
          <p:nvPr/>
        </p:nvSpPr>
        <p:spPr>
          <a:xfrm>
            <a:off x="9659922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DB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7F51-3385-4E49-A70E-7180EA0C4656}"/>
              </a:ext>
            </a:extLst>
          </p:cNvPr>
          <p:cNvCxnSpPr>
            <a:stCxn id="6" idx="2"/>
          </p:cNvCxnSpPr>
          <p:nvPr/>
        </p:nvCxnSpPr>
        <p:spPr>
          <a:xfrm>
            <a:off x="1862355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956884-8FFD-4B4E-8D2D-E1060F13BB1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52219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946530-BBB9-4A8F-B8DC-2EFE428393F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57287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A86BCE-FD19-4FD5-8392-969A3E153B3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247151" y="2239860"/>
            <a:ext cx="4194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D400C-0E66-4981-984D-3975628BE7A2}"/>
              </a:ext>
            </a:extLst>
          </p:cNvPr>
          <p:cNvCxnSpPr/>
          <p:nvPr/>
        </p:nvCxnSpPr>
        <p:spPr>
          <a:xfrm>
            <a:off x="1862355" y="2718033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CA940-C8EB-434D-8602-F0E84E71B2D3}"/>
              </a:ext>
            </a:extLst>
          </p:cNvPr>
          <p:cNvSpPr txBox="1"/>
          <p:nvPr/>
        </p:nvSpPr>
        <p:spPr>
          <a:xfrm>
            <a:off x="1828804" y="2506903"/>
            <a:ext cx="2869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Ask for status of patient</a:t>
            </a:r>
          </a:p>
          <a:p>
            <a:pPr algn="ctr"/>
            <a:r>
              <a:rPr lang="en-SG" sz="1100" dirty="0">
                <a:solidFill>
                  <a:srgbClr val="FF0000"/>
                </a:solidFill>
              </a:rPr>
              <a:t>GET /</a:t>
            </a:r>
            <a:r>
              <a:rPr lang="en-SG" sz="1100" dirty="0" err="1">
                <a:solidFill>
                  <a:srgbClr val="FF0000"/>
                </a:solidFill>
              </a:rPr>
              <a:t>checkStatus</a:t>
            </a:r>
            <a:r>
              <a:rPr lang="en-SG" sz="1100" dirty="0">
                <a:solidFill>
                  <a:srgbClr val="FF0000"/>
                </a:solidFill>
              </a:rPr>
              <a:t>/&lt;</a:t>
            </a:r>
            <a:r>
              <a:rPr lang="en-SG" sz="1100" dirty="0" err="1">
                <a:solidFill>
                  <a:srgbClr val="FF0000"/>
                </a:solidFill>
              </a:rPr>
              <a:t>venueId</a:t>
            </a:r>
            <a:r>
              <a:rPr lang="en-SG" sz="1100" dirty="0">
                <a:solidFill>
                  <a:srgbClr val="FF0000"/>
                </a:solidFill>
              </a:rPr>
              <a:t>&gt;/&lt;</a:t>
            </a:r>
            <a:r>
              <a:rPr lang="en-SG" sz="1100" dirty="0" err="1">
                <a:solidFill>
                  <a:srgbClr val="FF0000"/>
                </a:solidFill>
              </a:rPr>
              <a:t>nric</a:t>
            </a:r>
            <a:r>
              <a:rPr lang="en-SG" sz="1100" dirty="0">
                <a:solidFill>
                  <a:srgbClr val="FF0000"/>
                </a:solidFill>
              </a:rPr>
              <a:t>&gt;/&lt;number&gt;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FDCF1-2534-4D9F-9DFD-1276860E1543}"/>
              </a:ext>
            </a:extLst>
          </p:cNvPr>
          <p:cNvCxnSpPr>
            <a:cxnSpLocks/>
          </p:cNvCxnSpPr>
          <p:nvPr/>
        </p:nvCxnSpPr>
        <p:spPr>
          <a:xfrm>
            <a:off x="4657287" y="3180826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1293D-364B-4690-9506-CCBC7A36F2C1}"/>
              </a:ext>
            </a:extLst>
          </p:cNvPr>
          <p:cNvCxnSpPr>
            <a:cxnSpLocks/>
          </p:cNvCxnSpPr>
          <p:nvPr/>
        </p:nvCxnSpPr>
        <p:spPr>
          <a:xfrm flipH="1">
            <a:off x="4657287" y="3632433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7CF11B-F02D-413E-98A3-598FD0E5BACA}"/>
              </a:ext>
            </a:extLst>
          </p:cNvPr>
          <p:cNvSpPr txBox="1"/>
          <p:nvPr/>
        </p:nvSpPr>
        <p:spPr>
          <a:xfrm>
            <a:off x="3984770" y="2890000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 err="1"/>
              <a:t>getClinicDataFromDB</a:t>
            </a:r>
            <a:r>
              <a:rPr lang="en-SG" sz="1100" dirty="0"/>
              <a:t>(</a:t>
            </a:r>
            <a:r>
              <a:rPr lang="en-SG" sz="1100" dirty="0" err="1"/>
              <a:t>venueId</a:t>
            </a:r>
            <a:r>
              <a:rPr lang="en-SG" sz="11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71D03-95BC-4F1E-BBBC-CD4B40896F1F}"/>
              </a:ext>
            </a:extLst>
          </p:cNvPr>
          <p:cNvSpPr txBox="1"/>
          <p:nvPr/>
        </p:nvSpPr>
        <p:spPr>
          <a:xfrm>
            <a:off x="4120392" y="3369878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Clinic Data (containing clinic Status Check API URL)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9D735-B836-4143-BA02-2F79682F7E6F}"/>
              </a:ext>
            </a:extLst>
          </p:cNvPr>
          <p:cNvCxnSpPr>
            <a:cxnSpLocks/>
          </p:cNvCxnSpPr>
          <p:nvPr/>
        </p:nvCxnSpPr>
        <p:spPr>
          <a:xfrm>
            <a:off x="4657287" y="4228051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ED2CC0-75A5-4080-8C7E-035EBFEBC9BE}"/>
              </a:ext>
            </a:extLst>
          </p:cNvPr>
          <p:cNvCxnSpPr>
            <a:cxnSpLocks/>
          </p:cNvCxnSpPr>
          <p:nvPr/>
        </p:nvCxnSpPr>
        <p:spPr>
          <a:xfrm flipH="1">
            <a:off x="4657287" y="4867013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3B91E2-1FA1-4865-B325-BBB778E3073E}"/>
              </a:ext>
            </a:extLst>
          </p:cNvPr>
          <p:cNvSpPr txBox="1"/>
          <p:nvPr/>
        </p:nvSpPr>
        <p:spPr>
          <a:xfrm>
            <a:off x="4760770" y="4022022"/>
            <a:ext cx="2650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Ask for status of patient</a:t>
            </a:r>
          </a:p>
          <a:p>
            <a:pPr algn="ctr"/>
            <a:r>
              <a:rPr lang="en-SG" sz="1100" dirty="0">
                <a:solidFill>
                  <a:srgbClr val="FF0000"/>
                </a:solidFill>
              </a:rPr>
              <a:t>GET /</a:t>
            </a:r>
            <a:r>
              <a:rPr lang="en-SG" sz="1100" dirty="0" err="1">
                <a:solidFill>
                  <a:srgbClr val="FF0000"/>
                </a:solidFill>
              </a:rPr>
              <a:t>checkStatus</a:t>
            </a:r>
            <a:r>
              <a:rPr lang="en-SG" sz="1100" dirty="0">
                <a:solidFill>
                  <a:srgbClr val="FF0000"/>
                </a:solidFill>
              </a:rPr>
              <a:t>/&lt;</a:t>
            </a:r>
            <a:r>
              <a:rPr lang="en-SG" sz="1100" dirty="0" err="1">
                <a:solidFill>
                  <a:srgbClr val="FF0000"/>
                </a:solidFill>
              </a:rPr>
              <a:t>nric</a:t>
            </a:r>
            <a:r>
              <a:rPr lang="en-SG" sz="1100" dirty="0">
                <a:solidFill>
                  <a:srgbClr val="FF0000"/>
                </a:solidFill>
              </a:rPr>
              <a:t>&gt;/&lt;number&gt;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352A2A-3036-4DE5-9807-275719030745}"/>
              </a:ext>
            </a:extLst>
          </p:cNvPr>
          <p:cNvSpPr txBox="1"/>
          <p:nvPr/>
        </p:nvSpPr>
        <p:spPr>
          <a:xfrm>
            <a:off x="5018013" y="4631676"/>
            <a:ext cx="2095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Status integer and list of recently called numbers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519898-F864-427D-802C-8085A2AEEE20}"/>
              </a:ext>
            </a:extLst>
          </p:cNvPr>
          <p:cNvCxnSpPr>
            <a:cxnSpLocks/>
          </p:cNvCxnSpPr>
          <p:nvPr/>
        </p:nvCxnSpPr>
        <p:spPr>
          <a:xfrm flipH="1">
            <a:off x="1862355" y="5539531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15FC71-5ADD-4413-8698-B75005836891}"/>
              </a:ext>
            </a:extLst>
          </p:cNvPr>
          <p:cNvSpPr txBox="1"/>
          <p:nvPr/>
        </p:nvSpPr>
        <p:spPr>
          <a:xfrm>
            <a:off x="2200711" y="5324087"/>
            <a:ext cx="2095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Status integer and list of recently called numbers</a:t>
            </a:r>
          </a:p>
        </p:txBody>
      </p:sp>
    </p:spTree>
    <p:extLst>
      <p:ext uri="{BB962C8B-B14F-4D97-AF65-F5344CB8AC3E}">
        <p14:creationId xmlns:p14="http://schemas.microsoft.com/office/powerpoint/2010/main" val="151543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28-51E0-42A3-816F-A339C9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Call Number 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02A41-01C4-4B98-811E-EDCA8F945BAE}"/>
              </a:ext>
            </a:extLst>
          </p:cNvPr>
          <p:cNvSpPr/>
          <p:nvPr/>
        </p:nvSpPr>
        <p:spPr>
          <a:xfrm>
            <a:off x="1275126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931D2-0B61-4307-9E74-83C5D1CC8C25}"/>
              </a:ext>
            </a:extLst>
          </p:cNvPr>
          <p:cNvSpPr/>
          <p:nvPr/>
        </p:nvSpPr>
        <p:spPr>
          <a:xfrm>
            <a:off x="4070058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C07012-7007-440F-A7FF-6E470D3CE0E0}"/>
              </a:ext>
            </a:extLst>
          </p:cNvPr>
          <p:cNvSpPr/>
          <p:nvPr/>
        </p:nvSpPr>
        <p:spPr>
          <a:xfrm>
            <a:off x="6864990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1DD16-6C03-476E-A447-D3FA107815FF}"/>
              </a:ext>
            </a:extLst>
          </p:cNvPr>
          <p:cNvSpPr/>
          <p:nvPr/>
        </p:nvSpPr>
        <p:spPr>
          <a:xfrm>
            <a:off x="9659922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DB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7F51-3385-4E49-A70E-7180EA0C4656}"/>
              </a:ext>
            </a:extLst>
          </p:cNvPr>
          <p:cNvCxnSpPr>
            <a:stCxn id="6" idx="2"/>
          </p:cNvCxnSpPr>
          <p:nvPr/>
        </p:nvCxnSpPr>
        <p:spPr>
          <a:xfrm>
            <a:off x="1862355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956884-8FFD-4B4E-8D2D-E1060F13BB1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52219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946530-BBB9-4A8F-B8DC-2EFE428393F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57287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A86BCE-FD19-4FD5-8392-969A3E153B3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247151" y="2239860"/>
            <a:ext cx="4194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C74CC2-A357-40AB-B74A-93AB69567481}"/>
              </a:ext>
            </a:extLst>
          </p:cNvPr>
          <p:cNvCxnSpPr>
            <a:cxnSpLocks/>
          </p:cNvCxnSpPr>
          <p:nvPr/>
        </p:nvCxnSpPr>
        <p:spPr>
          <a:xfrm flipH="1">
            <a:off x="4657287" y="3080158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D6F9D9-DDD7-46A7-BE46-4D86E213D573}"/>
              </a:ext>
            </a:extLst>
          </p:cNvPr>
          <p:cNvCxnSpPr>
            <a:cxnSpLocks/>
          </p:cNvCxnSpPr>
          <p:nvPr/>
        </p:nvCxnSpPr>
        <p:spPr>
          <a:xfrm>
            <a:off x="4657287" y="3843557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8A86A0-72BA-4EEC-85D9-55CFFB204A8D}"/>
              </a:ext>
            </a:extLst>
          </p:cNvPr>
          <p:cNvCxnSpPr>
            <a:cxnSpLocks/>
          </p:cNvCxnSpPr>
          <p:nvPr/>
        </p:nvCxnSpPr>
        <p:spPr>
          <a:xfrm flipH="1">
            <a:off x="4657287" y="4295164"/>
            <a:ext cx="55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8A7824-921E-4BB3-ACDA-BF557E0634D7}"/>
              </a:ext>
            </a:extLst>
          </p:cNvPr>
          <p:cNvSpPr txBox="1"/>
          <p:nvPr/>
        </p:nvSpPr>
        <p:spPr>
          <a:xfrm>
            <a:off x="3984770" y="3552731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 err="1"/>
              <a:t>getClinicDataFromDB</a:t>
            </a:r>
            <a:r>
              <a:rPr lang="en-SG" sz="1100" dirty="0"/>
              <a:t>(</a:t>
            </a:r>
            <a:r>
              <a:rPr lang="en-SG" sz="1100" b="1" dirty="0" err="1"/>
              <a:t>venueId</a:t>
            </a:r>
            <a:r>
              <a:rPr lang="en-SG" sz="11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3FF0B-2D0A-4B09-AE0E-4DE24B95AC4F}"/>
              </a:ext>
            </a:extLst>
          </p:cNvPr>
          <p:cNvSpPr txBox="1"/>
          <p:nvPr/>
        </p:nvSpPr>
        <p:spPr>
          <a:xfrm>
            <a:off x="4120392" y="4032609"/>
            <a:ext cx="437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Clinic Data (containing clinic </a:t>
            </a:r>
            <a:r>
              <a:rPr lang="en-SG" sz="1100" b="1" dirty="0">
                <a:solidFill>
                  <a:srgbClr val="00B050"/>
                </a:solidFill>
              </a:rPr>
              <a:t>secret</a:t>
            </a:r>
            <a:r>
              <a:rPr lang="en-SG" sz="1100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2BEB3C-1EEA-48EC-BC08-DD8ABAC659B4}"/>
              </a:ext>
            </a:extLst>
          </p:cNvPr>
          <p:cNvCxnSpPr>
            <a:cxnSpLocks/>
          </p:cNvCxnSpPr>
          <p:nvPr/>
        </p:nvCxnSpPr>
        <p:spPr>
          <a:xfrm flipH="1">
            <a:off x="1862355" y="5262694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645C93-1025-4D18-91ED-449547B5B74A}"/>
              </a:ext>
            </a:extLst>
          </p:cNvPr>
          <p:cNvCxnSpPr>
            <a:cxnSpLocks/>
          </p:cNvCxnSpPr>
          <p:nvPr/>
        </p:nvCxnSpPr>
        <p:spPr>
          <a:xfrm>
            <a:off x="4657287" y="5696125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593A76-4BF8-4B70-AA01-FC603BCF7438}"/>
              </a:ext>
            </a:extLst>
          </p:cNvPr>
          <p:cNvSpPr txBox="1"/>
          <p:nvPr/>
        </p:nvSpPr>
        <p:spPr>
          <a:xfrm>
            <a:off x="4575494" y="2464224"/>
            <a:ext cx="29585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Call number with queue number, </a:t>
            </a:r>
            <a:r>
              <a:rPr lang="en-SG" sz="1100" b="1" dirty="0" err="1"/>
              <a:t>venueId</a:t>
            </a:r>
            <a:r>
              <a:rPr lang="en-SG" sz="1100" dirty="0"/>
              <a:t>, </a:t>
            </a:r>
            <a:r>
              <a:rPr lang="en-SG" sz="1100" b="1" dirty="0">
                <a:solidFill>
                  <a:srgbClr val="00B050"/>
                </a:solidFill>
              </a:rPr>
              <a:t>secret</a:t>
            </a:r>
            <a:r>
              <a:rPr lang="en-SG" sz="1100" dirty="0"/>
              <a:t> and list of recently called numbers</a:t>
            </a:r>
          </a:p>
          <a:p>
            <a:pPr algn="ctr"/>
            <a:r>
              <a:rPr lang="en-SG" sz="1100" dirty="0">
                <a:solidFill>
                  <a:srgbClr val="FF0000"/>
                </a:solidFill>
              </a:rPr>
              <a:t>POST /</a:t>
            </a:r>
            <a:r>
              <a:rPr lang="en-SG" sz="1100" dirty="0" err="1">
                <a:solidFill>
                  <a:srgbClr val="FF0000"/>
                </a:solidFill>
              </a:rPr>
              <a:t>callNumber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CE3C8BF-08AB-42F8-81B2-B9BD0CAE8085}"/>
              </a:ext>
            </a:extLst>
          </p:cNvPr>
          <p:cNvCxnSpPr>
            <a:cxnSpLocks/>
          </p:cNvCxnSpPr>
          <p:nvPr/>
        </p:nvCxnSpPr>
        <p:spPr>
          <a:xfrm>
            <a:off x="4657287" y="4521666"/>
            <a:ext cx="536896" cy="360728"/>
          </a:xfrm>
          <a:prstGeom prst="bentConnector3">
            <a:avLst>
              <a:gd name="adj1" fmla="val 9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119418-8331-42F3-A4DA-28E3A5CE076D}"/>
              </a:ext>
            </a:extLst>
          </p:cNvPr>
          <p:cNvCxnSpPr/>
          <p:nvPr/>
        </p:nvCxnSpPr>
        <p:spPr>
          <a:xfrm flipH="1">
            <a:off x="4657287" y="4882394"/>
            <a:ext cx="53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1B638B-81B8-462A-9CC6-FD2DE8C55851}"/>
              </a:ext>
            </a:extLst>
          </p:cNvPr>
          <p:cNvSpPr txBox="1"/>
          <p:nvPr/>
        </p:nvSpPr>
        <p:spPr>
          <a:xfrm>
            <a:off x="4984458" y="4578668"/>
            <a:ext cx="1273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Verify </a:t>
            </a:r>
            <a:r>
              <a:rPr lang="en-US" sz="1100" b="1" dirty="0">
                <a:solidFill>
                  <a:srgbClr val="00B050"/>
                </a:solidFill>
              </a:rPr>
              <a:t>secret</a:t>
            </a:r>
            <a:endParaRPr lang="en-SG" sz="1100" b="1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ED3FFF-A510-4D67-A9C9-97EF3958BD77}"/>
              </a:ext>
            </a:extLst>
          </p:cNvPr>
          <p:cNvSpPr txBox="1"/>
          <p:nvPr/>
        </p:nvSpPr>
        <p:spPr>
          <a:xfrm>
            <a:off x="1821110" y="4491659"/>
            <a:ext cx="2794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Tell connected browsers for the </a:t>
            </a:r>
            <a:r>
              <a:rPr lang="en-US" sz="1100" b="1" dirty="0" err="1"/>
              <a:t>venueId</a:t>
            </a:r>
            <a:r>
              <a:rPr lang="en-US" sz="1100" b="1" dirty="0"/>
              <a:t> </a:t>
            </a:r>
            <a:r>
              <a:rPr lang="en-US" sz="1100" dirty="0"/>
              <a:t>(clinic) that a number has been called by providing the called number and list of recently called numbers</a:t>
            </a:r>
            <a:endParaRPr lang="en-SG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11D852-BB2E-40E4-9005-3537B9C2BC3A}"/>
              </a:ext>
            </a:extLst>
          </p:cNvPr>
          <p:cNvSpPr txBox="1"/>
          <p:nvPr/>
        </p:nvSpPr>
        <p:spPr>
          <a:xfrm>
            <a:off x="1817963" y="5255028"/>
            <a:ext cx="2794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(Sent through socket connection)</a:t>
            </a:r>
            <a:endParaRPr lang="en-SG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98ED8B-0B63-4A2C-A71E-8C184E9BB53D}"/>
              </a:ext>
            </a:extLst>
          </p:cNvPr>
          <p:cNvSpPr txBox="1"/>
          <p:nvPr/>
        </p:nvSpPr>
        <p:spPr>
          <a:xfrm>
            <a:off x="4575494" y="5694530"/>
            <a:ext cx="2794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Respond with HTTP status code 200 (OK)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937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ED3E-6038-4DB5-A781-0C88B433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C00000"/>
                </a:solidFill>
              </a:rPr>
              <a:t>Problem</a:t>
            </a:r>
            <a:r>
              <a:rPr lang="en-SG" b="1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B709-F75A-43EA-98FA-A2F2BE4A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polyclinics in Singapore have improved their appointment and registration experience by digitizing some services, more can be done in terms of 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easing the registration flow and managing patient queue numbers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an improved and seamless polyclinic experience. The current steps for a polyclinic experience are: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for an appointment via app / online portal, integrated with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Singpass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 queue number on the day of appointment from the application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(During COVID-19 pandemic) Check in to the location via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TraceTogether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or using a token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manually checks polyclinic queue number panel to see if it is their turn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there may not be many steps, to a patient seeking medical treatment it may be an additional hassle on top of their worries for their ailments. We can make this more intuitive and convenient for a better polyclinic experience.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858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28-51E0-42A3-816F-A339C9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SafeEntry</a:t>
            </a:r>
            <a:r>
              <a:rPr lang="en-SG" dirty="0"/>
              <a:t> Check-in / Check-out 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02A41-01C4-4B98-811E-EDCA8F945BAE}"/>
              </a:ext>
            </a:extLst>
          </p:cNvPr>
          <p:cNvSpPr/>
          <p:nvPr/>
        </p:nvSpPr>
        <p:spPr>
          <a:xfrm>
            <a:off x="4068663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931D2-0B61-4307-9E74-83C5D1CC8C25}"/>
              </a:ext>
            </a:extLst>
          </p:cNvPr>
          <p:cNvSpPr/>
          <p:nvPr/>
        </p:nvSpPr>
        <p:spPr>
          <a:xfrm>
            <a:off x="6863595" y="1623576"/>
            <a:ext cx="1174458" cy="61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ClinicQ</a:t>
            </a:r>
            <a:r>
              <a:rPr lang="en-SG" dirty="0"/>
              <a:t> API Server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7F51-3385-4E49-A70E-7180EA0C4656}"/>
              </a:ext>
            </a:extLst>
          </p:cNvPr>
          <p:cNvCxnSpPr>
            <a:stCxn id="6" idx="2"/>
          </p:cNvCxnSpPr>
          <p:nvPr/>
        </p:nvCxnSpPr>
        <p:spPr>
          <a:xfrm>
            <a:off x="4655892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946530-BBB9-4A8F-B8DC-2EFE428393F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450824" y="2239860"/>
            <a:ext cx="1" cy="42699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AE6D46-EB1E-4AC5-ACFE-1B0BA4448097}"/>
              </a:ext>
            </a:extLst>
          </p:cNvPr>
          <p:cNvCxnSpPr>
            <a:cxnSpLocks/>
          </p:cNvCxnSpPr>
          <p:nvPr/>
        </p:nvCxnSpPr>
        <p:spPr>
          <a:xfrm>
            <a:off x="4655892" y="3187817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D70A1C9-7D64-4DB6-B99E-EC39716A55D6}"/>
              </a:ext>
            </a:extLst>
          </p:cNvPr>
          <p:cNvSpPr/>
          <p:nvPr/>
        </p:nvSpPr>
        <p:spPr>
          <a:xfrm>
            <a:off x="6741954" y="3636626"/>
            <a:ext cx="1417740" cy="1166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</a:t>
            </a:r>
            <a:r>
              <a:rPr lang="en-US" dirty="0" err="1">
                <a:solidFill>
                  <a:schemeClr val="tx1"/>
                </a:solidFill>
              </a:rPr>
              <a:t>SafeEntry</a:t>
            </a:r>
            <a:r>
              <a:rPr lang="en-US" dirty="0">
                <a:solidFill>
                  <a:schemeClr val="tx1"/>
                </a:solidFill>
              </a:rPr>
              <a:t>*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1725C4-4FCC-4991-A1ED-083139695731}"/>
              </a:ext>
            </a:extLst>
          </p:cNvPr>
          <p:cNvCxnSpPr>
            <a:cxnSpLocks/>
          </p:cNvCxnSpPr>
          <p:nvPr/>
        </p:nvCxnSpPr>
        <p:spPr>
          <a:xfrm flipH="1">
            <a:off x="4655892" y="5051571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C990C5-579D-4A66-8CF4-E3CE81BA76D8}"/>
              </a:ext>
            </a:extLst>
          </p:cNvPr>
          <p:cNvSpPr txBox="1"/>
          <p:nvPr/>
        </p:nvSpPr>
        <p:spPr>
          <a:xfrm>
            <a:off x="9194337" y="5909693"/>
            <a:ext cx="27949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SafeEntry</a:t>
            </a:r>
            <a:r>
              <a:rPr lang="en-US" sz="1100" dirty="0"/>
              <a:t> API documentation: </a:t>
            </a:r>
            <a:r>
              <a:rPr lang="en-US" sz="1100" dirty="0">
                <a:hlinkClick r:id="rId2"/>
              </a:rPr>
              <a:t>https://api.singpass.gov.sg/library/safeentry-api/developers/tutorial2</a:t>
            </a:r>
            <a:endParaRPr lang="en-SG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F86F0-1613-41C3-9FD0-96ABF9806CF7}"/>
              </a:ext>
            </a:extLst>
          </p:cNvPr>
          <p:cNvSpPr txBox="1"/>
          <p:nvPr/>
        </p:nvSpPr>
        <p:spPr>
          <a:xfrm>
            <a:off x="4792911" y="5100828"/>
            <a:ext cx="2592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Respond with HTTP status code 201 (CREATED)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543BB-03D2-4362-862C-A6A2DE715970}"/>
              </a:ext>
            </a:extLst>
          </p:cNvPr>
          <p:cNvSpPr txBox="1"/>
          <p:nvPr/>
        </p:nvSpPr>
        <p:spPr>
          <a:xfrm>
            <a:off x="4808292" y="3120450"/>
            <a:ext cx="2794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Check-in / check-out</a:t>
            </a:r>
          </a:p>
          <a:p>
            <a:pPr algn="ctr"/>
            <a:r>
              <a:rPr lang="en-US" sz="1100" dirty="0"/>
              <a:t>POST /</a:t>
            </a:r>
            <a:r>
              <a:rPr lang="en-US" sz="1100" dirty="0" err="1"/>
              <a:t>safeEntry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9853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ED3E-6038-4DB5-A781-0C88B433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Proposed </a:t>
            </a:r>
            <a:r>
              <a:rPr lang="en-SG" b="1" dirty="0">
                <a:solidFill>
                  <a:srgbClr val="00B050"/>
                </a:solidFill>
              </a:rPr>
              <a:t>Solution</a:t>
            </a:r>
            <a:r>
              <a:rPr lang="en-SG" b="1" dirty="0"/>
              <a:t>: </a:t>
            </a:r>
            <a:r>
              <a:rPr lang="en-SG" b="1" dirty="0" err="1"/>
              <a:t>ClinicQ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B709-F75A-43EA-98FA-A2F2BE4A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in operation to the old-style mobile browser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SafeEntry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check-ins,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ClinicQ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combines the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Singpass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MyInfo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and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SafeEntry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to provide an intuitive polyclinic walk-in experience for a patient registered under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Singpass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patients, they get to enjoy: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Pre-filling of the clinic registration form using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Singpass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checking in for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SafeEntry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queue status updates and queue number notifications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clinics, they can easily on-board their existing queue / registration systems to make use of the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ClinicQ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API to deliver this experience. </a:t>
            </a:r>
            <a:r>
              <a:rPr lang="en-SG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be explained further in the </a:t>
            </a:r>
            <a:r>
              <a:rPr lang="en-SG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ClinicQ</a:t>
            </a:r>
            <a:r>
              <a:rPr lang="en-SG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 section.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code: </a:t>
            </a:r>
            <a:r>
              <a:rPr lang="en-SG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https://github.com/pickledbees/clinic_q_management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714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4F909-C06A-4D11-B477-3DDDAC60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66BFD7-A7C9-4536-A381-17F952F69516}"/>
              </a:ext>
            </a:extLst>
          </p:cNvPr>
          <p:cNvSpPr/>
          <p:nvPr/>
        </p:nvSpPr>
        <p:spPr>
          <a:xfrm>
            <a:off x="2944536" y="2096408"/>
            <a:ext cx="6526636" cy="2827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9109-C649-4983-860C-31B63A408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ClinicQ</a:t>
            </a:r>
            <a:r>
              <a:rPr lang="en-SG" dirty="0"/>
              <a:t> Usage (Patient)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3DA71-F2AB-4CF9-B992-72C462B3D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 short storyboard on how using </a:t>
            </a:r>
            <a:r>
              <a:rPr lang="en-SG" dirty="0" err="1"/>
              <a:t>ClinicQ</a:t>
            </a:r>
            <a:r>
              <a:rPr lang="en-SG" dirty="0"/>
              <a:t> is used from a patient perspective</a:t>
            </a:r>
          </a:p>
        </p:txBody>
      </p:sp>
    </p:spTree>
    <p:extLst>
      <p:ext uri="{BB962C8B-B14F-4D97-AF65-F5344CB8AC3E}">
        <p14:creationId xmlns:p14="http://schemas.microsoft.com/office/powerpoint/2010/main" val="186852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9C8C-3268-4751-9AB1-CF116FB4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Form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C983-518A-4F10-9E85-6C9E49B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2875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1800" dirty="0"/>
              <a:t>When at the clinic, the patient will </a:t>
            </a:r>
            <a:r>
              <a:rPr lang="en-SG" sz="1800" b="1" dirty="0"/>
              <a:t>scan the QR code </a:t>
            </a:r>
            <a:r>
              <a:rPr lang="en-SG" sz="1800" dirty="0"/>
              <a:t>and get the registration form for the clinic. The patient may choose to </a:t>
            </a:r>
            <a:r>
              <a:rPr lang="en-SG" sz="1800" b="1" dirty="0"/>
              <a:t>fill in the form manually or use </a:t>
            </a:r>
            <a:r>
              <a:rPr lang="en-SG" sz="1800" b="1" dirty="0" err="1"/>
              <a:t>Singpass</a:t>
            </a:r>
            <a:r>
              <a:rPr lang="en-SG" sz="1800" b="1" dirty="0"/>
              <a:t> to pre-fill it</a:t>
            </a:r>
            <a:r>
              <a:rPr lang="en-SG" sz="1800" dirty="0"/>
              <a:t>.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B1FB76BA-FDF3-4497-945C-6B9A7DAA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09" y="3475786"/>
            <a:ext cx="2007536" cy="2379604"/>
          </a:xfrm>
          <a:prstGeom prst="rect">
            <a:avLst/>
          </a:prstGeom>
        </p:spPr>
      </p:pic>
      <p:pic>
        <p:nvPicPr>
          <p:cNvPr id="1026" name="Picture 2" descr="Hand Holding Mobile Phone On White Stock Photo - Download Image Now - iStock">
            <a:extLst>
              <a:ext uri="{FF2B5EF4-FFF2-40B4-BE49-F238E27FC236}">
                <a16:creationId xmlns:a16="http://schemas.microsoft.com/office/drawing/2014/main" id="{1CD39CEE-1F0A-4722-93E7-46D7C3666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" b="14344"/>
          <a:stretch/>
        </p:blipFill>
        <p:spPr bwMode="auto">
          <a:xfrm>
            <a:off x="6360119" y="0"/>
            <a:ext cx="55367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07EF25-341A-42B7-AD85-BDEBE7098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91" b="7322"/>
          <a:stretch/>
        </p:blipFill>
        <p:spPr>
          <a:xfrm>
            <a:off x="7591124" y="1083282"/>
            <a:ext cx="2404026" cy="472188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72B19-2200-4DBD-8622-A6315377AD46}"/>
              </a:ext>
            </a:extLst>
          </p:cNvPr>
          <p:cNvSpPr/>
          <p:nvPr/>
        </p:nvSpPr>
        <p:spPr>
          <a:xfrm>
            <a:off x="4765262" y="4528170"/>
            <a:ext cx="1386983" cy="459395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5F88A-A4FB-4CC6-A84D-37B36F0B9FC2}"/>
              </a:ext>
            </a:extLst>
          </p:cNvPr>
          <p:cNvSpPr/>
          <p:nvPr/>
        </p:nvSpPr>
        <p:spPr>
          <a:xfrm>
            <a:off x="7581482" y="2621902"/>
            <a:ext cx="1677457" cy="347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902E7-CF5B-422B-88D0-4DEBA72563F3}"/>
              </a:ext>
            </a:extLst>
          </p:cNvPr>
          <p:cNvSpPr txBox="1"/>
          <p:nvPr/>
        </p:nvSpPr>
        <p:spPr>
          <a:xfrm>
            <a:off x="5480507" y="1763425"/>
            <a:ext cx="175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Option to use </a:t>
            </a:r>
            <a:r>
              <a:rPr lang="en-SG" sz="1600" dirty="0" err="1">
                <a:solidFill>
                  <a:srgbClr val="FF0000"/>
                </a:solidFill>
              </a:rPr>
              <a:t>Singpass</a:t>
            </a:r>
            <a:r>
              <a:rPr lang="en-SG" sz="1600" dirty="0">
                <a:solidFill>
                  <a:srgbClr val="FF0000"/>
                </a:solidFill>
              </a:rPr>
              <a:t> available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5CC538-D871-4BC6-A1FD-7858D4C03592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6360119" y="2348200"/>
            <a:ext cx="1221363" cy="44760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75BBA8-BCF5-4FB7-B31C-2A20116FE1E0}"/>
              </a:ext>
            </a:extLst>
          </p:cNvPr>
          <p:cNvSpPr txBox="1"/>
          <p:nvPr/>
        </p:nvSpPr>
        <p:spPr>
          <a:xfrm>
            <a:off x="1785844" y="5872042"/>
            <a:ext cx="342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QR code at clinic (scan to try out publicly deployed prototype)</a:t>
            </a:r>
          </a:p>
        </p:txBody>
      </p:sp>
    </p:spTree>
    <p:extLst>
      <p:ext uri="{BB962C8B-B14F-4D97-AF65-F5344CB8AC3E}">
        <p14:creationId xmlns:p14="http://schemas.microsoft.com/office/powerpoint/2010/main" val="224758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57583E-CEFD-4175-8677-E1ECC1C9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46" y="639598"/>
            <a:ext cx="3465242" cy="5562311"/>
          </a:xfrm>
          <a:prstGeom prst="rect">
            <a:avLst/>
          </a:prstGeom>
        </p:spPr>
      </p:pic>
      <p:pic>
        <p:nvPicPr>
          <p:cNvPr id="2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C3F071-2138-4240-9AB7-29A35863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83" y="639598"/>
            <a:ext cx="3367430" cy="544431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D99DD1-E669-42EA-9123-FA80D0CD461C}"/>
              </a:ext>
            </a:extLst>
          </p:cNvPr>
          <p:cNvSpPr/>
          <p:nvPr/>
        </p:nvSpPr>
        <p:spPr>
          <a:xfrm>
            <a:off x="5412033" y="3249303"/>
            <a:ext cx="1386983" cy="459395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323E80B-89D9-4E77-B9EF-2D52CB15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959" y="2491190"/>
            <a:ext cx="1933232" cy="1328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/>
              <a:t>Fill form manually or with </a:t>
            </a:r>
            <a:r>
              <a:rPr lang="en-SG" sz="1800" dirty="0" err="1"/>
              <a:t>Singpass</a:t>
            </a:r>
            <a:endParaRPr lang="en-SG" sz="1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991FAA-E4DC-47DF-8955-6FA7B2DA4423}"/>
              </a:ext>
            </a:extLst>
          </p:cNvPr>
          <p:cNvSpPr/>
          <p:nvPr/>
        </p:nvSpPr>
        <p:spPr>
          <a:xfrm>
            <a:off x="7400507" y="5542783"/>
            <a:ext cx="3172243" cy="4177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245D37-3C76-41FA-A0ED-46C84450D262}"/>
              </a:ext>
            </a:extLst>
          </p:cNvPr>
          <p:cNvSpPr txBox="1"/>
          <p:nvPr/>
        </p:nvSpPr>
        <p:spPr>
          <a:xfrm>
            <a:off x="6695339" y="6083910"/>
            <a:ext cx="462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FF0000"/>
                </a:solidFill>
              </a:rPr>
              <a:t>Once done, register to get a queue number, data is sent to the clinic by </a:t>
            </a:r>
            <a:r>
              <a:rPr lang="en-SG" sz="1600" dirty="0" err="1">
                <a:solidFill>
                  <a:srgbClr val="FF0000"/>
                </a:solidFill>
              </a:rPr>
              <a:t>ClinicQ</a:t>
            </a:r>
            <a:endParaRPr lang="en-SG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9C8C-3268-4751-9AB1-CF116FB4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Queue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C983-518A-4F10-9E85-6C9E49B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873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1600" dirty="0"/>
              <a:t>Once registered, the patient is presented with a </a:t>
            </a:r>
            <a:r>
              <a:rPr lang="en-SG" sz="1600" b="1" dirty="0"/>
              <a:t>queue page</a:t>
            </a:r>
            <a:r>
              <a:rPr lang="en-SG" sz="1600" dirty="0"/>
              <a:t> showing their assigned queue number. </a:t>
            </a:r>
            <a:r>
              <a:rPr lang="en-SG" sz="1600" dirty="0">
                <a:solidFill>
                  <a:srgbClr val="C00000"/>
                </a:solidFill>
              </a:rPr>
              <a:t>The page will also automatically attempt to perform a </a:t>
            </a:r>
            <a:r>
              <a:rPr lang="en-SG" sz="1600" dirty="0" err="1">
                <a:solidFill>
                  <a:srgbClr val="C00000"/>
                </a:solidFill>
              </a:rPr>
              <a:t>SafeEntry</a:t>
            </a:r>
            <a:r>
              <a:rPr lang="en-SG" sz="1600" dirty="0">
                <a:solidFill>
                  <a:srgbClr val="C00000"/>
                </a:solidFill>
              </a:rPr>
              <a:t> check in for the patient</a:t>
            </a:r>
            <a:r>
              <a:rPr lang="en-SG" sz="1600" dirty="0"/>
              <a:t>.</a:t>
            </a:r>
          </a:p>
          <a:p>
            <a:pPr marL="0" indent="0" algn="just">
              <a:buNone/>
            </a:pPr>
            <a:endParaRPr lang="en-SG" sz="1600" dirty="0"/>
          </a:p>
          <a:p>
            <a:pPr marL="0" indent="0" algn="just">
              <a:buNone/>
            </a:pPr>
            <a:r>
              <a:rPr lang="en-SG" sz="1600" dirty="0"/>
              <a:t>Once the patient gets the queue number, the patient is now </a:t>
            </a:r>
            <a:r>
              <a:rPr lang="en-SG" sz="1600" b="1" dirty="0"/>
              <a:t>free to roam </a:t>
            </a:r>
            <a:r>
              <a:rPr lang="en-SG" sz="1600" dirty="0"/>
              <a:t>without having to keep an eye on their queue number. They may do a </a:t>
            </a:r>
            <a:r>
              <a:rPr lang="en-SG" sz="1600" dirty="0" err="1"/>
              <a:t>SafeEntry</a:t>
            </a:r>
            <a:r>
              <a:rPr lang="en-SG" sz="1600" dirty="0"/>
              <a:t> check out to go for a meal and check in later, or they may take a toilet break without worrying about tracking their queue number.</a:t>
            </a:r>
          </a:p>
        </p:txBody>
      </p:sp>
      <p:pic>
        <p:nvPicPr>
          <p:cNvPr id="1026" name="Picture 2" descr="Hand Holding Mobile Phone On White Stock Photo - Download Image Now - iStock">
            <a:extLst>
              <a:ext uri="{FF2B5EF4-FFF2-40B4-BE49-F238E27FC236}">
                <a16:creationId xmlns:a16="http://schemas.microsoft.com/office/drawing/2014/main" id="{1CD39CEE-1F0A-4722-93E7-46D7C3666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" b="14344"/>
          <a:stretch/>
        </p:blipFill>
        <p:spPr bwMode="auto">
          <a:xfrm>
            <a:off x="6360119" y="0"/>
            <a:ext cx="55367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F444AD78-38E1-4C13-9639-5478511CA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11" t="49335" r="45558" b="7607"/>
          <a:stretch/>
        </p:blipFill>
        <p:spPr>
          <a:xfrm>
            <a:off x="7594317" y="1371107"/>
            <a:ext cx="2386303" cy="3888790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1305544F-D28E-4B16-8105-307B15B7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371" y="1086794"/>
            <a:ext cx="2425632" cy="3346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1216F9-76B1-490F-88D8-1586564704F6}"/>
              </a:ext>
            </a:extLst>
          </p:cNvPr>
          <p:cNvSpPr/>
          <p:nvPr/>
        </p:nvSpPr>
        <p:spPr>
          <a:xfrm>
            <a:off x="7689563" y="4204564"/>
            <a:ext cx="2225248" cy="8623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32980-1DC8-4FB3-A01A-ECCE2B6FC06F}"/>
              </a:ext>
            </a:extLst>
          </p:cNvPr>
          <p:cNvSpPr txBox="1"/>
          <p:nvPr/>
        </p:nvSpPr>
        <p:spPr>
          <a:xfrm>
            <a:off x="5147219" y="4568645"/>
            <a:ext cx="175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Display showing last few numbers that were called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5B1FF6-93EC-4F92-BE79-BCF741833186}"/>
              </a:ext>
            </a:extLst>
          </p:cNvPr>
          <p:cNvCxnSpPr>
            <a:cxnSpLocks/>
          </p:cNvCxnSpPr>
          <p:nvPr/>
        </p:nvCxnSpPr>
        <p:spPr>
          <a:xfrm flipV="1">
            <a:off x="6776036" y="4568645"/>
            <a:ext cx="913527" cy="49830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18B8B-E235-4D11-A20F-E5A846953C51}"/>
              </a:ext>
            </a:extLst>
          </p:cNvPr>
          <p:cNvSpPr/>
          <p:nvPr/>
        </p:nvSpPr>
        <p:spPr>
          <a:xfrm>
            <a:off x="7689563" y="2927758"/>
            <a:ext cx="2225248" cy="6551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7F2F6-7F6D-466A-B962-EF4EBFBCA9BC}"/>
              </a:ext>
            </a:extLst>
          </p:cNvPr>
          <p:cNvSpPr txBox="1"/>
          <p:nvPr/>
        </p:nvSpPr>
        <p:spPr>
          <a:xfrm>
            <a:off x="5353069" y="2204270"/>
            <a:ext cx="175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Alert box showing patient status in queue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8D847E-583A-4AAD-A3D9-17BBCA6CB6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084" y="2631696"/>
            <a:ext cx="743479" cy="62365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1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4451F0-DB4E-4E12-9F18-65ECC2D1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524" y="1345798"/>
            <a:ext cx="2802894" cy="4984754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75C79A-D791-4D92-9C9B-980AC542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59" y="1399449"/>
            <a:ext cx="2775199" cy="4942809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ED6CE0-8B76-45A5-A9DD-AD975A6F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26" y="1433006"/>
            <a:ext cx="2741036" cy="4850348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480C115-DA4F-456A-9943-0D4BCF6F2804}"/>
              </a:ext>
            </a:extLst>
          </p:cNvPr>
          <p:cNvSpPr/>
          <p:nvPr/>
        </p:nvSpPr>
        <p:spPr>
          <a:xfrm rot="5400000">
            <a:off x="3250334" y="3554421"/>
            <a:ext cx="2185334" cy="28606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16503B7-BD8D-428A-AEB6-987A3FBD9CB8}"/>
              </a:ext>
            </a:extLst>
          </p:cNvPr>
          <p:cNvSpPr/>
          <p:nvPr/>
        </p:nvSpPr>
        <p:spPr>
          <a:xfrm rot="5400000">
            <a:off x="7041824" y="3554422"/>
            <a:ext cx="2185334" cy="28606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E10B11-DE24-49A9-A891-AE3F7B88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Queue Page Progression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32F7B-F955-41B0-99C8-A367E71D6F79}"/>
              </a:ext>
            </a:extLst>
          </p:cNvPr>
          <p:cNvSpPr/>
          <p:nvPr/>
        </p:nvSpPr>
        <p:spPr>
          <a:xfrm>
            <a:off x="1070549" y="3863342"/>
            <a:ext cx="2729664" cy="561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17829-3B58-4CF7-A097-599095E19737}"/>
              </a:ext>
            </a:extLst>
          </p:cNvPr>
          <p:cNvSpPr txBox="1"/>
          <p:nvPr/>
        </p:nvSpPr>
        <p:spPr>
          <a:xfrm>
            <a:off x="301445" y="3499621"/>
            <a:ext cx="1759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a. Checked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A3A14-6CBD-42C3-8628-9055AE7745F0}"/>
              </a:ext>
            </a:extLst>
          </p:cNvPr>
          <p:cNvSpPr/>
          <p:nvPr/>
        </p:nvSpPr>
        <p:spPr>
          <a:xfrm>
            <a:off x="4699392" y="3162649"/>
            <a:ext cx="2775199" cy="5799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40016-8F6F-446E-BD62-9363EAE1DA91}"/>
              </a:ext>
            </a:extLst>
          </p:cNvPr>
          <p:cNvSpPr txBox="1"/>
          <p:nvPr/>
        </p:nvSpPr>
        <p:spPr>
          <a:xfrm>
            <a:off x="4502289" y="2769810"/>
            <a:ext cx="1759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b. Number called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85CC9-6CB1-4136-A380-E0FB2C04BD32}"/>
              </a:ext>
            </a:extLst>
          </p:cNvPr>
          <p:cNvSpPr txBox="1"/>
          <p:nvPr/>
        </p:nvSpPr>
        <p:spPr>
          <a:xfrm>
            <a:off x="6742170" y="4703899"/>
            <a:ext cx="1973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c. Check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82E3C4-32A9-408E-91BC-724AF745FCEE}"/>
              </a:ext>
            </a:extLst>
          </p:cNvPr>
          <p:cNvSpPr/>
          <p:nvPr/>
        </p:nvSpPr>
        <p:spPr>
          <a:xfrm>
            <a:off x="6071096" y="4424743"/>
            <a:ext cx="685820" cy="36537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1B3DF-DCEA-4EF1-884A-932C6EE8FAAC}"/>
              </a:ext>
            </a:extLst>
          </p:cNvPr>
          <p:cNvSpPr txBox="1"/>
          <p:nvPr/>
        </p:nvSpPr>
        <p:spPr>
          <a:xfrm>
            <a:off x="10530315" y="4302434"/>
            <a:ext cx="155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d. Checked 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8F00CA-CB43-4E26-B6E2-8047DFA2F730}"/>
              </a:ext>
            </a:extLst>
          </p:cNvPr>
          <p:cNvSpPr/>
          <p:nvPr/>
        </p:nvSpPr>
        <p:spPr>
          <a:xfrm>
            <a:off x="8620369" y="3697452"/>
            <a:ext cx="2648054" cy="631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0F24BB-F33E-40F3-A9F5-5F85454504B9}"/>
              </a:ext>
            </a:extLst>
          </p:cNvPr>
          <p:cNvSpPr/>
          <p:nvPr/>
        </p:nvSpPr>
        <p:spPr>
          <a:xfrm>
            <a:off x="1604602" y="4557098"/>
            <a:ext cx="1583479" cy="34207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F2985A-FC6C-489B-90E3-05A600EB2760}"/>
              </a:ext>
            </a:extLst>
          </p:cNvPr>
          <p:cNvSpPr txBox="1"/>
          <p:nvPr/>
        </p:nvSpPr>
        <p:spPr>
          <a:xfrm>
            <a:off x="323314" y="4632599"/>
            <a:ext cx="1524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Patient may check in and out whenever</a:t>
            </a:r>
          </a:p>
        </p:txBody>
      </p:sp>
    </p:spTree>
    <p:extLst>
      <p:ext uri="{BB962C8B-B14F-4D97-AF65-F5344CB8AC3E}">
        <p14:creationId xmlns:p14="http://schemas.microsoft.com/office/powerpoint/2010/main" val="7964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22DCCE-63D5-4333-BDE7-2FEAF718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97E865-0563-483F-AC53-DBB8E77CB258}"/>
              </a:ext>
            </a:extLst>
          </p:cNvPr>
          <p:cNvSpPr/>
          <p:nvPr/>
        </p:nvSpPr>
        <p:spPr>
          <a:xfrm>
            <a:off x="2944536" y="2096408"/>
            <a:ext cx="6526636" cy="2827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06E674-AAB3-4CD0-A905-D4CEECFAD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ClinicQ</a:t>
            </a:r>
            <a:r>
              <a:rPr lang="en-SG" dirty="0"/>
              <a:t> Usage (Clinic)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E82904-B07B-4F65-B8CB-D3883AB25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 short storyboard on how using </a:t>
            </a:r>
            <a:r>
              <a:rPr lang="en-SG" dirty="0" err="1"/>
              <a:t>ClinicQ</a:t>
            </a:r>
            <a:r>
              <a:rPr lang="en-SG" dirty="0"/>
              <a:t> is used from the clinic’s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42725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1498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ClinicQ</vt:lpstr>
      <vt:lpstr>Problem Statement</vt:lpstr>
      <vt:lpstr>Proposed Solution: ClinicQ</vt:lpstr>
      <vt:lpstr>ClinicQ Usage (Patient)</vt:lpstr>
      <vt:lpstr>1. Form Page</vt:lpstr>
      <vt:lpstr>PowerPoint Presentation</vt:lpstr>
      <vt:lpstr>2. Queue Page</vt:lpstr>
      <vt:lpstr>Queue Page Progression</vt:lpstr>
      <vt:lpstr>ClinicQ Usage (Clinic)</vt:lpstr>
      <vt:lpstr>Clinic Queue Management (simulated)</vt:lpstr>
      <vt:lpstr>ClinicQ Implementation</vt:lpstr>
      <vt:lpstr>Overall Prototype Architecture</vt:lpstr>
      <vt:lpstr>Clinic Onboarding to ClinicQ (part 1)</vt:lpstr>
      <vt:lpstr>Clinic Onboarding to ClinicQ (part 2)</vt:lpstr>
      <vt:lpstr>Clinic Onboarding to ClinicQ (part 3)</vt:lpstr>
      <vt:lpstr>QR scan for Form Page Sequence</vt:lpstr>
      <vt:lpstr>Patient Registration Sequence</vt:lpstr>
      <vt:lpstr>Check Status Sequence</vt:lpstr>
      <vt:lpstr>Call Number Sequence</vt:lpstr>
      <vt:lpstr>SafeEntry Check-in / Check-out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ClinicQ Application</dc:title>
  <dc:creator>#LIM HAN QUAN#</dc:creator>
  <cp:lastModifiedBy>#LIM HAN QUAN#</cp:lastModifiedBy>
  <cp:revision>78</cp:revision>
  <dcterms:created xsi:type="dcterms:W3CDTF">2021-08-10T08:44:54Z</dcterms:created>
  <dcterms:modified xsi:type="dcterms:W3CDTF">2021-08-11T05:29:08Z</dcterms:modified>
</cp:coreProperties>
</file>