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5" r:id="rId2"/>
    <p:sldId id="276" r:id="rId3"/>
    <p:sldId id="340" r:id="rId4"/>
    <p:sldId id="278" r:id="rId5"/>
    <p:sldId id="279" r:id="rId6"/>
    <p:sldId id="317" r:id="rId7"/>
    <p:sldId id="314" r:id="rId8"/>
    <p:sldId id="318" r:id="rId9"/>
    <p:sldId id="280" r:id="rId10"/>
    <p:sldId id="320" r:id="rId11"/>
    <p:sldId id="321" r:id="rId12"/>
    <p:sldId id="281" r:id="rId13"/>
    <p:sldId id="282" r:id="rId14"/>
    <p:sldId id="322" r:id="rId15"/>
    <p:sldId id="323" r:id="rId16"/>
    <p:sldId id="339" r:id="rId17"/>
    <p:sldId id="287" r:id="rId18"/>
    <p:sldId id="336" r:id="rId19"/>
    <p:sldId id="324" r:id="rId20"/>
    <p:sldId id="337" r:id="rId21"/>
    <p:sldId id="338" r:id="rId22"/>
    <p:sldId id="327" r:id="rId23"/>
    <p:sldId id="330" r:id="rId24"/>
    <p:sldId id="331" r:id="rId25"/>
    <p:sldId id="332" r:id="rId26"/>
    <p:sldId id="334" r:id="rId27"/>
    <p:sldId id="333" r:id="rId28"/>
    <p:sldId id="33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2824" autoAdjust="0"/>
  </p:normalViewPr>
  <p:slideViewPr>
    <p:cSldViewPr snapToGrid="0"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11B9-2217-4FED-86E2-171E556093A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9E89-BA48-4A1A-9179-81BDDDA42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DBFDD75-B39E-4CE4-9501-50297B7DA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F0944-A554-4B4F-AD18-67D635DA665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73826" name="Rectangle 2">
            <a:extLst>
              <a:ext uri="{FF2B5EF4-FFF2-40B4-BE49-F238E27FC236}">
                <a16:creationId xmlns="" xmlns:a16="http://schemas.microsoft.com/office/drawing/2014/main" id="{1C13A034-D57A-4387-95C6-434436099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>
            <a:extLst>
              <a:ext uri="{FF2B5EF4-FFF2-40B4-BE49-F238E27FC236}">
                <a16:creationId xmlns="" xmlns:a16="http://schemas.microsoft.com/office/drawing/2014/main" id="{7259F06A-EDC4-4BF2-B9E7-52B3A34B9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5829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DBFDD75-B39E-4CE4-9501-50297B7DA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F0944-A554-4B4F-AD18-67D635DA665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73826" name="Rectangle 2">
            <a:extLst>
              <a:ext uri="{FF2B5EF4-FFF2-40B4-BE49-F238E27FC236}">
                <a16:creationId xmlns="" xmlns:a16="http://schemas.microsoft.com/office/drawing/2014/main" id="{1C13A034-D57A-4387-95C6-434436099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>
            <a:extLst>
              <a:ext uri="{FF2B5EF4-FFF2-40B4-BE49-F238E27FC236}">
                <a16:creationId xmlns="" xmlns:a16="http://schemas.microsoft.com/office/drawing/2014/main" id="{7259F06A-EDC4-4BF2-B9E7-52B3A34B9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228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2E324B68-355F-4BA3-A078-2FA4B2B5B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85E5F-CBCB-408C-B8F5-50C87A5C25C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4066" name="Rectangle 2">
            <a:extLst>
              <a:ext uri="{FF2B5EF4-FFF2-40B4-BE49-F238E27FC236}">
                <a16:creationId xmlns="" xmlns:a16="http://schemas.microsoft.com/office/drawing/2014/main" id="{2740ECF8-AA42-4AE7-BB94-B26CFA10F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>
            <a:extLst>
              <a:ext uri="{FF2B5EF4-FFF2-40B4-BE49-F238E27FC236}">
                <a16:creationId xmlns="" xmlns:a16="http://schemas.microsoft.com/office/drawing/2014/main" id="{E775EE1A-EBCB-423E-B10C-68FD91993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65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B7E2124-E671-4858-BBBF-AF25B293E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FBED3-653A-4E0B-8878-6FA253740E0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00450" name="Rectangle 2">
            <a:extLst>
              <a:ext uri="{FF2B5EF4-FFF2-40B4-BE49-F238E27FC236}">
                <a16:creationId xmlns="" xmlns:a16="http://schemas.microsoft.com/office/drawing/2014/main" id="{E36786E5-566E-45E3-93ED-B71CD5CAD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3">
            <a:extLst>
              <a:ext uri="{FF2B5EF4-FFF2-40B4-BE49-F238E27FC236}">
                <a16:creationId xmlns="" xmlns:a16="http://schemas.microsoft.com/office/drawing/2014/main" id="{88050D95-5BF0-42CB-8DF3-32F91EB90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117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DBFDD75-B39E-4CE4-9501-50297B7DA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F0944-A554-4B4F-AD18-67D635DA665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73826" name="Rectangle 2">
            <a:extLst>
              <a:ext uri="{FF2B5EF4-FFF2-40B4-BE49-F238E27FC236}">
                <a16:creationId xmlns="" xmlns:a16="http://schemas.microsoft.com/office/drawing/2014/main" id="{1C13A034-D57A-4387-95C6-434436099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>
            <a:extLst>
              <a:ext uri="{FF2B5EF4-FFF2-40B4-BE49-F238E27FC236}">
                <a16:creationId xmlns="" xmlns:a16="http://schemas.microsoft.com/office/drawing/2014/main" id="{7259F06A-EDC4-4BF2-B9E7-52B3A34B9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196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6C5A6C05-C58E-49A0-B64A-76E5928D0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0D0DC-388C-4978-80CF-05C2F39869F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74850" name="Rectangle 2">
            <a:extLst>
              <a:ext uri="{FF2B5EF4-FFF2-40B4-BE49-F238E27FC236}">
                <a16:creationId xmlns="" xmlns:a16="http://schemas.microsoft.com/office/drawing/2014/main" id="{DF4BB6B0-DDA4-4140-B5AE-FD44F41CF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>
            <a:extLst>
              <a:ext uri="{FF2B5EF4-FFF2-40B4-BE49-F238E27FC236}">
                <a16:creationId xmlns="" xmlns:a16="http://schemas.microsoft.com/office/drawing/2014/main" id="{04B9CAFA-6CB4-4A62-8B32-F8D1BC86D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535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486A58D8-0A13-425A-BC1D-37A79D364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E073A-10B7-44B4-A72B-D62BDF50E44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75874" name="Rectangle 2">
            <a:extLst>
              <a:ext uri="{FF2B5EF4-FFF2-40B4-BE49-F238E27FC236}">
                <a16:creationId xmlns="" xmlns:a16="http://schemas.microsoft.com/office/drawing/2014/main" id="{3561EBEA-4923-4385-91EB-8E9072764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5875" name="Rectangle 3">
            <a:extLst>
              <a:ext uri="{FF2B5EF4-FFF2-40B4-BE49-F238E27FC236}">
                <a16:creationId xmlns="" xmlns:a16="http://schemas.microsoft.com/office/drawing/2014/main" id="{CF084E1F-ABC5-400F-B814-0D005B841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02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0BE6C44-8A39-4C49-A72C-6FDAAC8BE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9F0F9-034D-4933-8FAF-2AFEEF21F48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6898" name="Rectangle 2">
            <a:extLst>
              <a:ext uri="{FF2B5EF4-FFF2-40B4-BE49-F238E27FC236}">
                <a16:creationId xmlns="" xmlns:a16="http://schemas.microsoft.com/office/drawing/2014/main" id="{CEB8E2CE-5C82-4BAE-B117-3D73732B6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>
            <a:extLst>
              <a:ext uri="{FF2B5EF4-FFF2-40B4-BE49-F238E27FC236}">
                <a16:creationId xmlns="" xmlns:a16="http://schemas.microsoft.com/office/drawing/2014/main" id="{EB951C04-202F-4089-9DEB-BCE6EDADD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531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0BE6C44-8A39-4C49-A72C-6FDAAC8BE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9F0F9-034D-4933-8FAF-2AFEEF21F4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76898" name="Rectangle 2">
            <a:extLst>
              <a:ext uri="{FF2B5EF4-FFF2-40B4-BE49-F238E27FC236}">
                <a16:creationId xmlns="" xmlns:a16="http://schemas.microsoft.com/office/drawing/2014/main" id="{CEB8E2CE-5C82-4BAE-B117-3D73732B6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>
            <a:extLst>
              <a:ext uri="{FF2B5EF4-FFF2-40B4-BE49-F238E27FC236}">
                <a16:creationId xmlns="" xmlns:a16="http://schemas.microsoft.com/office/drawing/2014/main" id="{EB951C04-202F-4089-9DEB-BCE6EDADD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6151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0BE6C44-8A39-4C49-A72C-6FDAAC8BE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9F0F9-034D-4933-8FAF-2AFEEF21F48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76898" name="Rectangle 2">
            <a:extLst>
              <a:ext uri="{FF2B5EF4-FFF2-40B4-BE49-F238E27FC236}">
                <a16:creationId xmlns="" xmlns:a16="http://schemas.microsoft.com/office/drawing/2014/main" id="{CEB8E2CE-5C82-4BAE-B117-3D73732B6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>
            <a:extLst>
              <a:ext uri="{FF2B5EF4-FFF2-40B4-BE49-F238E27FC236}">
                <a16:creationId xmlns="" xmlns:a16="http://schemas.microsoft.com/office/drawing/2014/main" id="{EB951C04-202F-4089-9DEB-BCE6EDADD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903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68CCE4B9-5282-42DE-97BD-D2FBA49A6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8FE1D-A224-44BC-A019-104210C68F2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77922" name="Rectangle 2">
            <a:extLst>
              <a:ext uri="{FF2B5EF4-FFF2-40B4-BE49-F238E27FC236}">
                <a16:creationId xmlns="" xmlns:a16="http://schemas.microsoft.com/office/drawing/2014/main" id="{08E52BDD-3B80-4DD5-8CAA-44E311A2D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3" name="Rectangle 3">
            <a:extLst>
              <a:ext uri="{FF2B5EF4-FFF2-40B4-BE49-F238E27FC236}">
                <a16:creationId xmlns="" xmlns:a16="http://schemas.microsoft.com/office/drawing/2014/main" id="{41A7BBB7-7629-4ECF-B1A9-B33F2EEC5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548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D3A7E92D-AA4E-4B8A-9ABA-6204E4DE0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5691B-BACF-4B1E-87C5-C7A7E88CC21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78946" name="Rectangle 2">
            <a:extLst>
              <a:ext uri="{FF2B5EF4-FFF2-40B4-BE49-F238E27FC236}">
                <a16:creationId xmlns="" xmlns:a16="http://schemas.microsoft.com/office/drawing/2014/main" id="{31C42247-278F-482C-BFD1-D5F295D64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>
            <a:extLst>
              <a:ext uri="{FF2B5EF4-FFF2-40B4-BE49-F238E27FC236}">
                <a16:creationId xmlns="" xmlns:a16="http://schemas.microsoft.com/office/drawing/2014/main" id="{74983D3D-33BC-4271-8481-3CE33D515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212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9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73F2E2-F3CA-47FB-8CBE-F01012D2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A6B12C5-4589-4B0E-9F6D-1133899F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C455D6F-8748-4B8E-8A4D-FF094375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1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5834EA-C375-43E6-8BC2-1193A3E1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0598AE-A88A-4114-89CB-7D148985D3A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联机映像占位符 3">
            <a:extLst>
              <a:ext uri="{FF2B5EF4-FFF2-40B4-BE49-F238E27FC236}">
                <a16:creationId xmlns="" xmlns:a16="http://schemas.microsoft.com/office/drawing/2014/main" id="{C291628B-5165-4AF4-84F9-690B1CC814D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5FBD156-A3F5-4A6C-B5C3-CCE7200A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096000"/>
            <a:ext cx="297180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31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A594B4-C394-4AC3-845A-4376684E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826EE40-5F21-4CE4-B2B4-E29FE942667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66B7DB4-9BF7-4DA3-A932-12BAEF0D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8630C17-5665-4207-BBC6-7204533B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096000"/>
            <a:ext cx="297180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813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C044C1-F664-498D-8DCE-FFD34759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D825C6-F604-4D15-953A-71F73414A5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EA539D0-F22D-4BC8-82B3-EEBDBA53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F9C58E3-FAE8-4F23-97FD-53BA569B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096000"/>
            <a:ext cx="297180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34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861305-B892-4918-87AA-C6F86F0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676F3E8-0E71-4807-8913-56B70B9DC3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B1ADC37-DFFD-4CDA-9CF7-59D39C020AB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47961F40-A969-4CC7-84C1-BC07DD518E5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6803C044-28CF-4A3F-BB6C-B1058B59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096000"/>
            <a:ext cx="297180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0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937"/>
            <a:ext cx="9144000" cy="7341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00F5EF74-78F7-4C5B-9B74-5BF2E7D7C482}"/>
              </a:ext>
            </a:extLst>
          </p:cNvPr>
          <p:cNvGrpSpPr/>
          <p:nvPr userDrawn="1"/>
        </p:nvGrpSpPr>
        <p:grpSpPr>
          <a:xfrm>
            <a:off x="0" y="0"/>
            <a:ext cx="9144000" cy="869122"/>
            <a:chOff x="0" y="0"/>
            <a:chExt cx="9144000" cy="869122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C3E40EB0-90AA-4FBB-B60B-28094471C7D6}"/>
                </a:ext>
              </a:extLst>
            </p:cNvPr>
            <p:cNvSpPr/>
            <p:nvPr userDrawn="1"/>
          </p:nvSpPr>
          <p:spPr>
            <a:xfrm>
              <a:off x="0" y="199088"/>
              <a:ext cx="9144000" cy="670034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FE927660-1412-41F4-912C-A329C0C93C8E}"/>
                </a:ext>
              </a:extLst>
            </p:cNvPr>
            <p:cNvSpPr/>
            <p:nvPr userDrawn="1"/>
          </p:nvSpPr>
          <p:spPr>
            <a:xfrm>
              <a:off x="0" y="0"/>
              <a:ext cx="9144000" cy="92236"/>
            </a:xfrm>
            <a:prstGeom prst="rect">
              <a:avLst/>
            </a:prstGeom>
            <a:solidFill>
              <a:srgbClr val="191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69BFC3B-1670-46B0-BC3C-59E5FEAC871D}"/>
                </a:ext>
              </a:extLst>
            </p:cNvPr>
            <p:cNvSpPr/>
            <p:nvPr userDrawn="1"/>
          </p:nvSpPr>
          <p:spPr>
            <a:xfrm>
              <a:off x="0" y="92236"/>
              <a:ext cx="9144000" cy="126249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1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378-E9C2-4F6B-BC64-21D4685694D5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6D6CFECE-0736-442F-B729-6D6BD2C13DE7}"/>
              </a:ext>
            </a:extLst>
          </p:cNvPr>
          <p:cNvSpPr txBox="1">
            <a:spLocks/>
          </p:cNvSpPr>
          <p:nvPr/>
        </p:nvSpPr>
        <p:spPr>
          <a:xfrm>
            <a:off x="2055303" y="988013"/>
            <a:ext cx="5461233" cy="787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solidFill>
                  <a:srgbClr val="3333B2"/>
                </a:solidFill>
                <a:latin typeface="Tw Cen MT" panose="020B0602020104020603" pitchFamily="34" charset="0"/>
                <a:ea typeface="+mn-ea"/>
                <a:cs typeface="+mn-cs"/>
              </a:rPr>
              <a:t>Overﬁtting</a:t>
            </a:r>
            <a:r>
              <a:rPr lang="en-AU" altLang="zh-TW" sz="3600" dirty="0">
                <a:solidFill>
                  <a:srgbClr val="3333B2"/>
                </a:solidFill>
                <a:latin typeface="Tw Cen MT" panose="020B0602020104020603" pitchFamily="34" charset="0"/>
                <a:ea typeface="+mn-ea"/>
                <a:cs typeface="+mn-cs"/>
              </a:rPr>
              <a:t>, </a:t>
            </a:r>
            <a:r>
              <a:rPr lang="en-US" altLang="zh-TW" sz="3600" dirty="0">
                <a:solidFill>
                  <a:srgbClr val="3333B2"/>
                </a:solidFill>
                <a:latin typeface="Tw Cen MT" panose="020B0602020104020603" pitchFamily="34" charset="0"/>
                <a:ea typeface="+mn-ea"/>
                <a:cs typeface="+mn-cs"/>
              </a:rPr>
              <a:t>Underﬁtting </a:t>
            </a:r>
          </a:p>
          <a:p>
            <a:pPr algn="ctr"/>
            <a:r>
              <a:rPr lang="en-US" altLang="zh-TW" sz="3600" dirty="0">
                <a:solidFill>
                  <a:srgbClr val="3333B2"/>
                </a:solidFill>
                <a:latin typeface="Tw Cen MT" panose="020B0602020104020603" pitchFamily="34" charset="0"/>
                <a:ea typeface="+mn-ea"/>
                <a:cs typeface="+mn-cs"/>
              </a:rPr>
              <a:t>and Cross-Validation</a:t>
            </a:r>
            <a:endParaRPr lang="en-US" altLang="zh-CN" sz="3600" dirty="0">
              <a:solidFill>
                <a:srgbClr val="3333B2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7771" y="1870745"/>
            <a:ext cx="4853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</a:p>
          <a:p>
            <a:r>
              <a:rPr lang="en-US" altLang="zh-CN" sz="2400" dirty="0">
                <a:latin typeface="Tw Cen MT" panose="020B0602020104020603" pitchFamily="34" charset="0"/>
              </a:rPr>
              <a:t>                 </a:t>
            </a:r>
            <a:r>
              <a:rPr lang="en-US" altLang="zh-CN" sz="2400" err="1">
                <a:latin typeface="Tw Cen MT" panose="020B0602020104020603" pitchFamily="34" charset="0"/>
              </a:rPr>
              <a:t>Prof</a:t>
            </a:r>
            <a:r>
              <a:rPr lang="en-US" altLang="zh-CN" sz="2400">
                <a:latin typeface="Tw Cen MT" panose="020B0602020104020603" pitchFamily="34" charset="0"/>
              </a:rPr>
              <a:t>. Mingkui</a:t>
            </a:r>
            <a:r>
              <a:rPr lang="en-US" altLang="zh-CN" sz="2400" dirty="0">
                <a:latin typeface="Tw Cen MT" panose="020B0602020104020603" pitchFamily="34" charset="0"/>
              </a:rPr>
              <a:t> Tan</a:t>
            </a:r>
            <a:endParaRPr lang="zh-CN" altLang="en-US" sz="2400" dirty="0">
              <a:latin typeface="Tw Cen MT" panose="020B06020201040206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8421" y="2889743"/>
            <a:ext cx="461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>
                <a:latin typeface="Tw Cen MT" panose="020B0602020104020603" pitchFamily="34" charset="0"/>
              </a:rPr>
              <a:t>South China University of Technology</a:t>
            </a:r>
          </a:p>
          <a:p>
            <a:r>
              <a:rPr lang="en-US" altLang="zh-CN" dirty="0">
                <a:latin typeface="Tw Cen MT" panose="020B0602020104020603" pitchFamily="34" charset="0"/>
              </a:rPr>
              <a:t>Southern Artificial Intelligence Laboratory(SAIL)</a:t>
            </a:r>
            <a:endParaRPr lang="zh-CN" altLang="en-US" dirty="0">
              <a:latin typeface="Tw Cen MT" panose="020B06020201040206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08" y="3949205"/>
            <a:ext cx="1161288" cy="1161288"/>
          </a:xfrm>
          <a:prstGeom prst="rect">
            <a:avLst/>
          </a:prstGeom>
        </p:spPr>
      </p:pic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917395" y="3949205"/>
            <a:ext cx="1123533" cy="1244220"/>
            <a:chOff x="8121664" y="3962682"/>
            <a:chExt cx="3648456" cy="4040365"/>
          </a:xfrm>
          <a:solidFill>
            <a:srgbClr val="70A1C0"/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8582509" y="4502928"/>
              <a:ext cx="1471678" cy="2121614"/>
              <a:chOff x="6216212" y="1937925"/>
              <a:chExt cx="1471678" cy="2121614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>
                <a:off x="6482218" y="1937925"/>
                <a:ext cx="1205672" cy="988417"/>
              </a:xfrm>
              <a:custGeom>
                <a:avLst/>
                <a:gdLst>
                  <a:gd name="connsiteX0" fmla="*/ 1205672 w 1205672"/>
                  <a:gd name="connsiteY0" fmla="*/ 0 h 988417"/>
                  <a:gd name="connsiteX1" fmla="*/ 1164046 w 1205672"/>
                  <a:gd name="connsiteY1" fmla="*/ 57370 h 988417"/>
                  <a:gd name="connsiteX2" fmla="*/ 868679 w 1205672"/>
                  <a:gd name="connsiteY2" fmla="*/ 862706 h 988417"/>
                  <a:gd name="connsiteX3" fmla="*/ 845846 w 1205672"/>
                  <a:gd name="connsiteY3" fmla="*/ 988417 h 988417"/>
                  <a:gd name="connsiteX4" fmla="*/ 0 w 1205672"/>
                  <a:gd name="connsiteY4" fmla="*/ 988417 h 988417"/>
                  <a:gd name="connsiteX5" fmla="*/ 53987 w 1205672"/>
                  <a:gd name="connsiteY5" fmla="*/ 886822 h 988417"/>
                  <a:gd name="connsiteX6" fmla="*/ 1172792 w 1205672"/>
                  <a:gd name="connsiteY6" fmla="*/ 5974 h 988417"/>
                  <a:gd name="connsiteX7" fmla="*/ 1205672 w 1205672"/>
                  <a:gd name="connsiteY7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5672" h="988417">
                    <a:moveTo>
                      <a:pt x="1205672" y="0"/>
                    </a:moveTo>
                    <a:lnTo>
                      <a:pt x="1164046" y="57370"/>
                    </a:lnTo>
                    <a:cubicBezTo>
                      <a:pt x="1042439" y="246376"/>
                      <a:pt x="940358" y="525193"/>
                      <a:pt x="868679" y="862706"/>
                    </a:cubicBezTo>
                    <a:lnTo>
                      <a:pt x="845846" y="988417"/>
                    </a:lnTo>
                    <a:lnTo>
                      <a:pt x="0" y="988417"/>
                    </a:lnTo>
                    <a:lnTo>
                      <a:pt x="53987" y="886822"/>
                    </a:lnTo>
                    <a:cubicBezTo>
                      <a:pt x="313402" y="441354"/>
                      <a:pt x="710912" y="118484"/>
                      <a:pt x="1172792" y="5974"/>
                    </a:cubicBezTo>
                    <a:lnTo>
                      <a:pt x="12056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6216212" y="3071122"/>
                <a:ext cx="1085941" cy="988417"/>
              </a:xfrm>
              <a:custGeom>
                <a:avLst/>
                <a:gdLst>
                  <a:gd name="connsiteX0" fmla="*/ 197926 w 1085941"/>
                  <a:gd name="connsiteY0" fmla="*/ 0 h 988417"/>
                  <a:gd name="connsiteX1" fmla="*/ 1085941 w 1085941"/>
                  <a:gd name="connsiteY1" fmla="*/ 0 h 988417"/>
                  <a:gd name="connsiteX2" fmla="*/ 1051329 w 1085941"/>
                  <a:gd name="connsiteY2" fmla="*/ 275913 h 988417"/>
                  <a:gd name="connsiteX3" fmla="*/ 1021731 w 1085941"/>
                  <a:gd name="connsiteY3" fmla="*/ 887026 h 988417"/>
                  <a:gd name="connsiteX4" fmla="*/ 1023520 w 1085941"/>
                  <a:gd name="connsiteY4" fmla="*/ 988417 h 988417"/>
                  <a:gd name="connsiteX5" fmla="*/ 601 w 1085941"/>
                  <a:gd name="connsiteY5" fmla="*/ 988417 h 988417"/>
                  <a:gd name="connsiteX6" fmla="*/ 0 w 1085941"/>
                  <a:gd name="connsiteY6" fmla="*/ 974250 h 988417"/>
                  <a:gd name="connsiteX7" fmla="*/ 168319 w 1085941"/>
                  <a:gd name="connsiteY7" fmla="*/ 67804 h 988417"/>
                  <a:gd name="connsiteX8" fmla="*/ 197926 w 1085941"/>
                  <a:gd name="connsiteY8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941" h="988417">
                    <a:moveTo>
                      <a:pt x="197926" y="0"/>
                    </a:moveTo>
                    <a:lnTo>
                      <a:pt x="1085941" y="0"/>
                    </a:lnTo>
                    <a:lnTo>
                      <a:pt x="1051329" y="275913"/>
                    </a:lnTo>
                    <a:cubicBezTo>
                      <a:pt x="1032050" y="470129"/>
                      <a:pt x="1021731" y="675130"/>
                      <a:pt x="1021731" y="887026"/>
                    </a:cubicBezTo>
                    <a:lnTo>
                      <a:pt x="1023520" y="988417"/>
                    </a:lnTo>
                    <a:lnTo>
                      <a:pt x="601" y="988417"/>
                    </a:lnTo>
                    <a:lnTo>
                      <a:pt x="0" y="974250"/>
                    </a:lnTo>
                    <a:cubicBezTo>
                      <a:pt x="0" y="650314"/>
                      <a:pt x="60320" y="343149"/>
                      <a:pt x="168319" y="67804"/>
                    </a:cubicBezTo>
                    <a:lnTo>
                      <a:pt x="1979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8121664" y="3962682"/>
              <a:ext cx="3648456" cy="2661859"/>
            </a:xfrm>
            <a:custGeom>
              <a:avLst/>
              <a:gdLst>
                <a:gd name="connsiteX0" fmla="*/ 1824228 w 3648456"/>
                <a:gd name="connsiteY0" fmla="*/ 0 h 2661859"/>
                <a:gd name="connsiteX1" fmla="*/ 3648456 w 3648456"/>
                <a:gd name="connsiteY1" fmla="*/ 1824228 h 2661859"/>
                <a:gd name="connsiteX2" fmla="*/ 3505099 w 3648456"/>
                <a:gd name="connsiteY2" fmla="*/ 2534300 h 2661859"/>
                <a:gd name="connsiteX3" fmla="*/ 3443650 w 3648456"/>
                <a:gd name="connsiteY3" fmla="*/ 2661859 h 2661859"/>
                <a:gd name="connsiteX4" fmla="*/ 3231184 w 3648456"/>
                <a:gd name="connsiteY4" fmla="*/ 2661859 h 2661859"/>
                <a:gd name="connsiteX5" fmla="*/ 3265432 w 3648456"/>
                <a:gd name="connsiteY5" fmla="*/ 2605485 h 2661859"/>
                <a:gd name="connsiteX6" fmla="*/ 3463253 w 3648456"/>
                <a:gd name="connsiteY6" fmla="*/ 1824229 h 2661859"/>
                <a:gd name="connsiteX7" fmla="*/ 1824229 w 3648456"/>
                <a:gd name="connsiteY7" fmla="*/ 185205 h 2661859"/>
                <a:gd name="connsiteX8" fmla="*/ 185205 w 3648456"/>
                <a:gd name="connsiteY8" fmla="*/ 1824229 h 2661859"/>
                <a:gd name="connsiteX9" fmla="*/ 383026 w 3648456"/>
                <a:gd name="connsiteY9" fmla="*/ 2605485 h 2661859"/>
                <a:gd name="connsiteX10" fmla="*/ 417275 w 3648456"/>
                <a:gd name="connsiteY10" fmla="*/ 2661859 h 2661859"/>
                <a:gd name="connsiteX11" fmla="*/ 204806 w 3648456"/>
                <a:gd name="connsiteY11" fmla="*/ 2661859 h 2661859"/>
                <a:gd name="connsiteX12" fmla="*/ 143357 w 3648456"/>
                <a:gd name="connsiteY12" fmla="*/ 2534300 h 2661859"/>
                <a:gd name="connsiteX13" fmla="*/ 0 w 3648456"/>
                <a:gd name="connsiteY13" fmla="*/ 1824228 h 2661859"/>
                <a:gd name="connsiteX14" fmla="*/ 1824228 w 3648456"/>
                <a:gd name="connsiteY14" fmla="*/ 0 h 266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8456" h="2661859">
                  <a:moveTo>
                    <a:pt x="1824228" y="0"/>
                  </a:moveTo>
                  <a:cubicBezTo>
                    <a:pt x="2831721" y="0"/>
                    <a:pt x="3648456" y="816735"/>
                    <a:pt x="3648456" y="1824228"/>
                  </a:cubicBezTo>
                  <a:cubicBezTo>
                    <a:pt x="3648456" y="2076101"/>
                    <a:pt x="3597410" y="2316052"/>
                    <a:pt x="3505099" y="2534300"/>
                  </a:cubicBezTo>
                  <a:lnTo>
                    <a:pt x="3443650" y="2661859"/>
                  </a:lnTo>
                  <a:lnTo>
                    <a:pt x="3231184" y="2661859"/>
                  </a:lnTo>
                  <a:lnTo>
                    <a:pt x="3265432" y="2605485"/>
                  </a:lnTo>
                  <a:cubicBezTo>
                    <a:pt x="3391591" y="2373246"/>
                    <a:pt x="3463253" y="2107106"/>
                    <a:pt x="3463253" y="1824229"/>
                  </a:cubicBezTo>
                  <a:cubicBezTo>
                    <a:pt x="3463253" y="919021"/>
                    <a:pt x="2729437" y="185205"/>
                    <a:pt x="1824229" y="185205"/>
                  </a:cubicBezTo>
                  <a:cubicBezTo>
                    <a:pt x="919021" y="185205"/>
                    <a:pt x="185205" y="919021"/>
                    <a:pt x="185205" y="1824229"/>
                  </a:cubicBezTo>
                  <a:cubicBezTo>
                    <a:pt x="185205" y="2107106"/>
                    <a:pt x="256867" y="2373246"/>
                    <a:pt x="383026" y="2605485"/>
                  </a:cubicBezTo>
                  <a:lnTo>
                    <a:pt x="417275" y="2661859"/>
                  </a:lnTo>
                  <a:lnTo>
                    <a:pt x="204806" y="2661859"/>
                  </a:lnTo>
                  <a:lnTo>
                    <a:pt x="143357" y="2534300"/>
                  </a:lnTo>
                  <a:cubicBezTo>
                    <a:pt x="51046" y="2316052"/>
                    <a:pt x="0" y="2076101"/>
                    <a:pt x="0" y="1824228"/>
                  </a:cubicBezTo>
                  <a:cubicBezTo>
                    <a:pt x="0" y="816735"/>
                    <a:pt x="816735" y="0"/>
                    <a:pt x="18242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836824" y="5683572"/>
              <a:ext cx="2218137" cy="2319475"/>
              <a:chOff x="4692074" y="3338717"/>
              <a:chExt cx="2218137" cy="2319475"/>
            </a:xfrm>
            <a:grpFill/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4690756" y="3340035"/>
                <a:ext cx="2220774" cy="2218137"/>
              </a:xfrm>
              <a:custGeom>
                <a:avLst/>
                <a:gdLst>
                  <a:gd name="connsiteX0" fmla="*/ 0 w 2220774"/>
                  <a:gd name="connsiteY0" fmla="*/ 2175629 h 2218137"/>
                  <a:gd name="connsiteX1" fmla="*/ 3252 w 2220774"/>
                  <a:gd name="connsiteY1" fmla="*/ 2172377 h 2218137"/>
                  <a:gd name="connsiteX2" fmla="*/ 159146 w 2220774"/>
                  <a:gd name="connsiteY2" fmla="*/ 2016482 h 2218137"/>
                  <a:gd name="connsiteX3" fmla="*/ 2016484 w 2220774"/>
                  <a:gd name="connsiteY3" fmla="*/ 159145 h 2218137"/>
                  <a:gd name="connsiteX4" fmla="*/ 2172378 w 2220774"/>
                  <a:gd name="connsiteY4" fmla="*/ 3251 h 2218137"/>
                  <a:gd name="connsiteX5" fmla="*/ 2175629 w 2220774"/>
                  <a:gd name="connsiteY5" fmla="*/ 0 h 2218137"/>
                  <a:gd name="connsiteX6" fmla="*/ 2187380 w 2220774"/>
                  <a:gd name="connsiteY6" fmla="*/ 48131 h 2218137"/>
                  <a:gd name="connsiteX7" fmla="*/ 2220481 w 2220774"/>
                  <a:gd name="connsiteY7" fmla="*/ 429371 h 2218137"/>
                  <a:gd name="connsiteX8" fmla="*/ 2219974 w 2220774"/>
                  <a:gd name="connsiteY8" fmla="*/ 436607 h 2218137"/>
                  <a:gd name="connsiteX9" fmla="*/ 2208498 w 2220774"/>
                  <a:gd name="connsiteY9" fmla="*/ 443394 h 2218137"/>
                  <a:gd name="connsiteX10" fmla="*/ 2084078 w 2220774"/>
                  <a:gd name="connsiteY10" fmla="*/ 544512 h 2218137"/>
                  <a:gd name="connsiteX11" fmla="*/ 1860481 w 2220774"/>
                  <a:gd name="connsiteY11" fmla="*/ 959950 h 2218137"/>
                  <a:gd name="connsiteX12" fmla="*/ 1848427 w 2220774"/>
                  <a:gd name="connsiteY12" fmla="*/ 1081173 h 2218137"/>
                  <a:gd name="connsiteX13" fmla="*/ 1733645 w 2220774"/>
                  <a:gd name="connsiteY13" fmla="*/ 1091695 h 2218137"/>
                  <a:gd name="connsiteX14" fmla="*/ 1316501 w 2220774"/>
                  <a:gd name="connsiteY14" fmla="*/ 1312090 h 2218137"/>
                  <a:gd name="connsiteX15" fmla="*/ 1092903 w 2220774"/>
                  <a:gd name="connsiteY15" fmla="*/ 1727528 h 2218137"/>
                  <a:gd name="connsiteX16" fmla="*/ 1080849 w 2220774"/>
                  <a:gd name="connsiteY16" fmla="*/ 1848752 h 2218137"/>
                  <a:gd name="connsiteX17" fmla="*/ 966066 w 2220774"/>
                  <a:gd name="connsiteY17" fmla="*/ 1859274 h 2218137"/>
                  <a:gd name="connsiteX18" fmla="*/ 548921 w 2220774"/>
                  <a:gd name="connsiteY18" fmla="*/ 2079669 h 2218137"/>
                  <a:gd name="connsiteX19" fmla="*/ 446849 w 2220774"/>
                  <a:gd name="connsiteY19" fmla="*/ 2203308 h 2218137"/>
                  <a:gd name="connsiteX20" fmla="*/ 437923 w 2220774"/>
                  <a:gd name="connsiteY20" fmla="*/ 2218137 h 2218137"/>
                  <a:gd name="connsiteX21" fmla="*/ 265333 w 2220774"/>
                  <a:gd name="connsiteY21" fmla="*/ 2216078 h 2218137"/>
                  <a:gd name="connsiteX22" fmla="*/ 48131 w 2220774"/>
                  <a:gd name="connsiteY22" fmla="*/ 2187380 h 2218137"/>
                  <a:gd name="connsiteX23" fmla="*/ 0 w 2220774"/>
                  <a:gd name="connsiteY23" fmla="*/ 2175629 h 221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20774" h="2218137">
                    <a:moveTo>
                      <a:pt x="0" y="2175629"/>
                    </a:moveTo>
                    <a:lnTo>
                      <a:pt x="3252" y="2172377"/>
                    </a:lnTo>
                    <a:lnTo>
                      <a:pt x="159146" y="2016482"/>
                    </a:lnTo>
                    <a:lnTo>
                      <a:pt x="2016484" y="159145"/>
                    </a:lnTo>
                    <a:lnTo>
                      <a:pt x="2172378" y="3251"/>
                    </a:lnTo>
                    <a:lnTo>
                      <a:pt x="2175629" y="0"/>
                    </a:lnTo>
                    <a:lnTo>
                      <a:pt x="2187380" y="48131"/>
                    </a:lnTo>
                    <a:cubicBezTo>
                      <a:pt x="2211730" y="173897"/>
                      <a:pt x="2222764" y="301731"/>
                      <a:pt x="2220481" y="429371"/>
                    </a:cubicBezTo>
                    <a:lnTo>
                      <a:pt x="2219974" y="436607"/>
                    </a:lnTo>
                    <a:lnTo>
                      <a:pt x="2208498" y="443394"/>
                    </a:lnTo>
                    <a:cubicBezTo>
                      <a:pt x="2164107" y="472687"/>
                      <a:pt x="2122394" y="506491"/>
                      <a:pt x="2084078" y="544512"/>
                    </a:cubicBezTo>
                    <a:cubicBezTo>
                      <a:pt x="1969132" y="658577"/>
                      <a:pt x="1891908" y="803519"/>
                      <a:pt x="1860481" y="959950"/>
                    </a:cubicBezTo>
                    <a:lnTo>
                      <a:pt x="1848427" y="1081173"/>
                    </a:lnTo>
                    <a:lnTo>
                      <a:pt x="1733645" y="1091695"/>
                    </a:lnTo>
                    <a:cubicBezTo>
                      <a:pt x="1576978" y="1121919"/>
                      <a:pt x="1431445" y="1198026"/>
                      <a:pt x="1316501" y="1312090"/>
                    </a:cubicBezTo>
                    <a:cubicBezTo>
                      <a:pt x="1201554" y="1426155"/>
                      <a:pt x="1124330" y="1571097"/>
                      <a:pt x="1092903" y="1727528"/>
                    </a:cubicBezTo>
                    <a:lnTo>
                      <a:pt x="1080849" y="1848752"/>
                    </a:lnTo>
                    <a:lnTo>
                      <a:pt x="966066" y="1859274"/>
                    </a:lnTo>
                    <a:cubicBezTo>
                      <a:pt x="809400" y="1889498"/>
                      <a:pt x="663867" y="1965605"/>
                      <a:pt x="548921" y="2079669"/>
                    </a:cubicBezTo>
                    <a:cubicBezTo>
                      <a:pt x="510606" y="2117690"/>
                      <a:pt x="476482" y="2159143"/>
                      <a:pt x="446849" y="2203308"/>
                    </a:cubicBezTo>
                    <a:lnTo>
                      <a:pt x="437923" y="2218137"/>
                    </a:lnTo>
                    <a:lnTo>
                      <a:pt x="265333" y="2216078"/>
                    </a:lnTo>
                    <a:cubicBezTo>
                      <a:pt x="192539" y="2210860"/>
                      <a:pt x="119997" y="2201294"/>
                      <a:pt x="48131" y="2187380"/>
                    </a:cubicBezTo>
                    <a:lnTo>
                      <a:pt x="0" y="2175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4939613" y="3939031"/>
                <a:ext cx="1719026" cy="1719296"/>
              </a:xfrm>
              <a:custGeom>
                <a:avLst/>
                <a:gdLst>
                  <a:gd name="connsiteX0" fmla="*/ 1621505 w 1719026"/>
                  <a:gd name="connsiteY0" fmla="*/ 80804 h 1719296"/>
                  <a:gd name="connsiteX1" fmla="*/ 1677858 w 1719026"/>
                  <a:gd name="connsiteY1" fmla="*/ 30185 h 1719296"/>
                  <a:gd name="connsiteX2" fmla="*/ 1719026 w 1719026"/>
                  <a:gd name="connsiteY2" fmla="*/ 0 h 1719296"/>
                  <a:gd name="connsiteX3" fmla="*/ 1710435 w 1719026"/>
                  <a:gd name="connsiteY3" fmla="*/ 122369 h 1719296"/>
                  <a:gd name="connsiteX4" fmla="*/ 1343762 w 1719026"/>
                  <a:gd name="connsiteY4" fmla="*/ 1013783 h 1719296"/>
                  <a:gd name="connsiteX5" fmla="*/ 1343072 w 1719026"/>
                  <a:gd name="connsiteY5" fmla="*/ 1014567 h 1719296"/>
                  <a:gd name="connsiteX6" fmla="*/ 1189837 w 1719026"/>
                  <a:gd name="connsiteY6" fmla="*/ 1188435 h 1719296"/>
                  <a:gd name="connsiteX7" fmla="*/ 1189836 w 1719026"/>
                  <a:gd name="connsiteY7" fmla="*/ 1188436 h 1719296"/>
                  <a:gd name="connsiteX8" fmla="*/ 205132 w 1719026"/>
                  <a:gd name="connsiteY8" fmla="*/ 1697172 h 1719296"/>
                  <a:gd name="connsiteX9" fmla="*/ 0 w 1719026"/>
                  <a:gd name="connsiteY9" fmla="*/ 1719296 h 1719296"/>
                  <a:gd name="connsiteX10" fmla="*/ 35298 w 1719026"/>
                  <a:gd name="connsiteY10" fmla="*/ 1671924 h 1719296"/>
                  <a:gd name="connsiteX11" fmla="*/ 86349 w 1719026"/>
                  <a:gd name="connsiteY11" fmla="*/ 1615961 h 1719296"/>
                  <a:gd name="connsiteX12" fmla="*/ 628719 w 1719026"/>
                  <a:gd name="connsiteY12" fmla="*/ 1394961 h 1719296"/>
                  <a:gd name="connsiteX13" fmla="*/ 628765 w 1719026"/>
                  <a:gd name="connsiteY13" fmla="*/ 1389014 h 1719296"/>
                  <a:gd name="connsiteX14" fmla="*/ 643679 w 1719026"/>
                  <a:gd name="connsiteY14" fmla="*/ 1239018 h 1719296"/>
                  <a:gd name="connsiteX15" fmla="*/ 853928 w 1719026"/>
                  <a:gd name="connsiteY15" fmla="*/ 848382 h 1719296"/>
                  <a:gd name="connsiteX16" fmla="*/ 1396298 w 1719026"/>
                  <a:gd name="connsiteY16" fmla="*/ 627382 h 1719296"/>
                  <a:gd name="connsiteX17" fmla="*/ 1396344 w 1719026"/>
                  <a:gd name="connsiteY17" fmla="*/ 621428 h 1719296"/>
                  <a:gd name="connsiteX18" fmla="*/ 1411257 w 1719026"/>
                  <a:gd name="connsiteY18" fmla="*/ 471440 h 1719296"/>
                  <a:gd name="connsiteX19" fmla="*/ 1621505 w 1719026"/>
                  <a:gd name="connsiteY19" fmla="*/ 80804 h 171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9026" h="1719296">
                    <a:moveTo>
                      <a:pt x="1621505" y="80804"/>
                    </a:moveTo>
                    <a:cubicBezTo>
                      <a:pt x="1639519" y="62928"/>
                      <a:pt x="1658332" y="46043"/>
                      <a:pt x="1677858" y="30185"/>
                    </a:cubicBezTo>
                    <a:lnTo>
                      <a:pt x="1719026" y="0"/>
                    </a:lnTo>
                    <a:lnTo>
                      <a:pt x="1710435" y="122369"/>
                    </a:lnTo>
                    <a:cubicBezTo>
                      <a:pt x="1671437" y="439572"/>
                      <a:pt x="1549213" y="748493"/>
                      <a:pt x="1343762" y="1013783"/>
                    </a:cubicBezTo>
                    <a:lnTo>
                      <a:pt x="1343072" y="1014567"/>
                    </a:lnTo>
                    <a:cubicBezTo>
                      <a:pt x="1296322" y="1074932"/>
                      <a:pt x="1245243" y="1133028"/>
                      <a:pt x="1189837" y="1188435"/>
                    </a:cubicBezTo>
                    <a:lnTo>
                      <a:pt x="1189836" y="1188436"/>
                    </a:lnTo>
                    <a:cubicBezTo>
                      <a:pt x="911553" y="1466719"/>
                      <a:pt x="565729" y="1636298"/>
                      <a:pt x="205132" y="1697172"/>
                    </a:cubicBezTo>
                    <a:lnTo>
                      <a:pt x="0" y="1719296"/>
                    </a:lnTo>
                    <a:lnTo>
                      <a:pt x="35298" y="1671924"/>
                    </a:lnTo>
                    <a:cubicBezTo>
                      <a:pt x="51307" y="1652520"/>
                      <a:pt x="68335" y="1633837"/>
                      <a:pt x="86349" y="1615961"/>
                    </a:cubicBezTo>
                    <a:cubicBezTo>
                      <a:pt x="230460" y="1472954"/>
                      <a:pt x="425701" y="1393399"/>
                      <a:pt x="628719" y="1394961"/>
                    </a:cubicBezTo>
                    <a:lnTo>
                      <a:pt x="628765" y="1389014"/>
                    </a:lnTo>
                    <a:lnTo>
                      <a:pt x="643679" y="1239018"/>
                    </a:lnTo>
                    <a:cubicBezTo>
                      <a:pt x="673231" y="1091926"/>
                      <a:pt x="745846" y="955637"/>
                      <a:pt x="853928" y="848382"/>
                    </a:cubicBezTo>
                    <a:cubicBezTo>
                      <a:pt x="998038" y="705375"/>
                      <a:pt x="1193280" y="625820"/>
                      <a:pt x="1396298" y="627382"/>
                    </a:cubicBezTo>
                    <a:lnTo>
                      <a:pt x="1396344" y="621428"/>
                    </a:lnTo>
                    <a:lnTo>
                      <a:pt x="1411257" y="471440"/>
                    </a:lnTo>
                    <a:cubicBezTo>
                      <a:pt x="1440809" y="324348"/>
                      <a:pt x="1513422" y="188059"/>
                      <a:pt x="1621505" y="80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直角三角形 37"/>
            <p:cNvSpPr/>
            <p:nvPr/>
          </p:nvSpPr>
          <p:spPr>
            <a:xfrm>
              <a:off x="10458842" y="4502929"/>
              <a:ext cx="823791" cy="2121613"/>
            </a:xfrm>
            <a:custGeom>
              <a:avLst/>
              <a:gdLst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50699 h 2150699"/>
                <a:gd name="connsiteX1" fmla="*/ 0 w 891540"/>
                <a:gd name="connsiteY1" fmla="*/ 29085 h 2150699"/>
                <a:gd name="connsiteX2" fmla="*/ 517521 w 891540"/>
                <a:gd name="connsiteY2" fmla="*/ 1009620 h 2150699"/>
                <a:gd name="connsiteX3" fmla="*/ 891540 w 891540"/>
                <a:gd name="connsiteY3" fmla="*/ 2150699 h 2150699"/>
                <a:gd name="connsiteX4" fmla="*/ 0 w 891540"/>
                <a:gd name="connsiteY4" fmla="*/ 2150699 h 2150699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63241 w 891540"/>
                <a:gd name="connsiteY2" fmla="*/ 98815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540" h="2121614">
                  <a:moveTo>
                    <a:pt x="0" y="2121614"/>
                  </a:moveTo>
                  <a:lnTo>
                    <a:pt x="0" y="0"/>
                  </a:lnTo>
                  <a:cubicBezTo>
                    <a:pt x="478682" y="572347"/>
                    <a:pt x="855854" y="1763079"/>
                    <a:pt x="891540" y="2121614"/>
                  </a:cubicBezTo>
                  <a:lnTo>
                    <a:pt x="0" y="21216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0128487" y="4405963"/>
              <a:ext cx="198000" cy="2378745"/>
              <a:chOff x="7525663" y="3761889"/>
              <a:chExt cx="198000" cy="2378745"/>
            </a:xfrm>
            <a:grpFill/>
          </p:grpSpPr>
          <p:sp>
            <p:nvSpPr>
              <p:cNvPr id="18" name="矩形 17"/>
              <p:cNvSpPr/>
              <p:nvPr/>
            </p:nvSpPr>
            <p:spPr>
              <a:xfrm>
                <a:off x="7525663" y="3987458"/>
                <a:ext cx="197298" cy="2153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525663" y="3761889"/>
                <a:ext cx="198000" cy="19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714453" y="1861942"/>
            <a:ext cx="7819696" cy="1008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0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="" xmlns:a16="http://schemas.microsoft.com/office/drawing/2014/main" id="{239B9DEE-D3B7-45CA-ADE1-B4FFBD42A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bg1"/>
                </a:solidFill>
                <a:ea typeface="宋体" panose="02010600030101010101" pitchFamily="2" charset="-122"/>
              </a:rPr>
              <a:t>Underfitting vs 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Overfitting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6DDC6EF8-3130-4C2B-91AF-E7B14A89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model seeks to fit the noise or outlier of the data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</a:p>
          <a:p>
            <a:endParaRPr lang="zh-CN" altLang="en-US" dirty="0"/>
          </a:p>
        </p:txBody>
      </p:sp>
      <p:pic>
        <p:nvPicPr>
          <p:cNvPr id="20484" name="Picture 4" descr="“overfitting”的图片搜索结果">
            <a:extLst>
              <a:ext uri="{FF2B5EF4-FFF2-40B4-BE49-F238E27FC236}">
                <a16:creationId xmlns="" xmlns:a16="http://schemas.microsoft.com/office/drawing/2014/main" id="{4C4F4305-C797-440F-8AE4-FC3C637E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7563" y="1425200"/>
            <a:ext cx="10150679" cy="351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3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="" xmlns:a16="http://schemas.microsoft.com/office/drawing/2014/main" id="{239B9DEE-D3B7-45CA-ADE1-B4FFBD42A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bg1"/>
                </a:solidFill>
                <a:ea typeface="宋体" panose="02010600030101010101" pitchFamily="2" charset="-122"/>
              </a:rPr>
              <a:t>Underfitting vs 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Overfitting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6DDC6EF8-3130-4C2B-91AF-E7B14A89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 descr="“overfitting”的图片搜索结果">
            <a:extLst>
              <a:ext uri="{FF2B5EF4-FFF2-40B4-BE49-F238E27FC236}">
                <a16:creationId xmlns="" xmlns:a16="http://schemas.microsoft.com/office/drawing/2014/main" id="{3586BF6A-DFA6-4553-9CBE-20443399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82985"/>
            <a:ext cx="75628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3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4" name="Rectangle 4">
            <a:extLst>
              <a:ext uri="{FF2B5EF4-FFF2-40B4-BE49-F238E27FC236}">
                <a16:creationId xmlns="" xmlns:a16="http://schemas.microsoft.com/office/drawing/2014/main" id="{632EFCA2-C14A-4D0D-8E71-4DF084F58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The Perils of Optimism</a:t>
            </a:r>
          </a:p>
        </p:txBody>
      </p:sp>
      <p:pic>
        <p:nvPicPr>
          <p:cNvPr id="844818" name="Picture 18">
            <a:extLst>
              <a:ext uri="{FF2B5EF4-FFF2-40B4-BE49-F238E27FC236}">
                <a16:creationId xmlns="" xmlns:a16="http://schemas.microsoft.com/office/drawing/2014/main" id="{607A0900-694E-4729-A2A3-B225FE9709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00" y="1624290"/>
            <a:ext cx="4359381" cy="4351338"/>
          </a:xfrm>
          <a:noFill/>
          <a:ln/>
        </p:spPr>
      </p:pic>
      <p:sp>
        <p:nvSpPr>
          <p:cNvPr id="844805" name="Rectangle 5">
            <a:extLst>
              <a:ext uri="{FF2B5EF4-FFF2-40B4-BE49-F238E27FC236}">
                <a16:creationId xmlns="" xmlns:a16="http://schemas.microsoft.com/office/drawing/2014/main" id="{455AAB4B-5CE4-468C-97D7-109C4975AF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19263"/>
            <a:ext cx="4038600" cy="4411662"/>
          </a:xfrm>
        </p:spPr>
        <p:txBody>
          <a:bodyPr/>
          <a:lstStyle/>
          <a:p>
            <a:r>
              <a:rPr lang="en-US" altLang="zh-CN" sz="2600" dirty="0">
                <a:ea typeface="宋体" panose="02010600030101010101" pitchFamily="2" charset="-122"/>
              </a:rPr>
              <a:t>Error on the dataset used to </a:t>
            </a:r>
            <a:r>
              <a:rPr lang="en-US" altLang="zh-CN" sz="2600" i="1" dirty="0">
                <a:solidFill>
                  <a:srgbClr val="008080"/>
                </a:solidFill>
                <a:ea typeface="宋体" panose="02010600030101010101" pitchFamily="2" charset="-122"/>
              </a:rPr>
              <a:t>fit</a:t>
            </a:r>
            <a:r>
              <a:rPr lang="en-US" altLang="zh-CN" sz="2600" dirty="0">
                <a:solidFill>
                  <a:srgbClr val="00808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ea typeface="宋体" panose="02010600030101010101" pitchFamily="2" charset="-122"/>
              </a:rPr>
              <a:t>the model can be misleading</a:t>
            </a:r>
          </a:p>
          <a:p>
            <a:pPr lvl="2"/>
            <a:r>
              <a:rPr lang="en-US" altLang="zh-CN" sz="2100" dirty="0">
                <a:ea typeface="宋体" panose="02010600030101010101" pitchFamily="2" charset="-122"/>
              </a:rPr>
              <a:t>Doesn’t predict </a:t>
            </a:r>
            <a:r>
              <a:rPr lang="en-US" altLang="zh-CN" sz="2100" dirty="0">
                <a:solidFill>
                  <a:srgbClr val="FF0000"/>
                </a:solidFill>
                <a:ea typeface="宋体" panose="02010600030101010101" pitchFamily="2" charset="-122"/>
              </a:rPr>
              <a:t>future performance</a:t>
            </a:r>
            <a:r>
              <a:rPr lang="en-US" altLang="zh-CN" sz="21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Too much complexity can diminish model’s accuracy on future data.</a:t>
            </a:r>
          </a:p>
          <a:p>
            <a:pPr lvl="2"/>
            <a:r>
              <a:rPr lang="en-US" altLang="zh-CN" sz="2100" dirty="0">
                <a:ea typeface="宋体" panose="02010600030101010101" pitchFamily="2" charset="-122"/>
              </a:rPr>
              <a:t>Sometimes called the Bias-Variance Tradeoff.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2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41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="" xmlns:a16="http://schemas.microsoft.com/office/drawing/2014/main" id="{D692955F-8218-4566-8156-00CC92619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The Bias-Variance Tradeoff</a:t>
            </a:r>
          </a:p>
        </p:txBody>
      </p:sp>
      <p:pic>
        <p:nvPicPr>
          <p:cNvPr id="937988" name="Picture 4">
            <a:extLst>
              <a:ext uri="{FF2B5EF4-FFF2-40B4-BE49-F238E27FC236}">
                <a16:creationId xmlns="" xmlns:a16="http://schemas.microsoft.com/office/drawing/2014/main" id="{E3F7F608-2559-40C6-9F5C-EC3F31834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7787"/>
            <a:ext cx="4359381" cy="4351338"/>
          </a:xfrm>
          <a:noFill/>
          <a:ln/>
        </p:spPr>
      </p:pic>
      <p:sp>
        <p:nvSpPr>
          <p:cNvPr id="937987" name="Rectangle 3">
            <a:extLst>
              <a:ext uri="{FF2B5EF4-FFF2-40B4-BE49-F238E27FC236}">
                <a16:creationId xmlns="" xmlns:a16="http://schemas.microsoft.com/office/drawing/2014/main" id="{60D8CB0F-0926-4526-9603-C351511A634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1" y="1719263"/>
            <a:ext cx="4479721" cy="4411662"/>
          </a:xfrm>
        </p:spPr>
        <p:txBody>
          <a:bodyPr/>
          <a:lstStyle/>
          <a:p>
            <a:r>
              <a:rPr lang="en-US" altLang="zh-CN" sz="2200" dirty="0">
                <a:ea typeface="宋体" panose="02010600030101010101" pitchFamily="2" charset="-122"/>
              </a:rPr>
              <a:t>Complex model: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Low “bias”:  </a:t>
            </a:r>
          </a:p>
          <a:p>
            <a:pPr lvl="2"/>
            <a:r>
              <a:rPr lang="en-US" altLang="zh-CN" sz="1900" dirty="0">
                <a:ea typeface="宋体" panose="02010600030101010101" pitchFamily="2" charset="-122"/>
              </a:rPr>
              <a:t>T</a:t>
            </a:r>
            <a:r>
              <a:rPr lang="en-US" altLang="zh-CN" sz="1900" dirty="0" smtClean="0">
                <a:ea typeface="宋体" panose="02010600030101010101" pitchFamily="2" charset="-122"/>
              </a:rPr>
              <a:t>he </a:t>
            </a:r>
            <a:r>
              <a:rPr lang="en-US" altLang="zh-CN" sz="1900" dirty="0">
                <a:ea typeface="宋体" panose="02010600030101010101" pitchFamily="2" charset="-122"/>
              </a:rPr>
              <a:t>model fit is good on the </a:t>
            </a:r>
            <a:r>
              <a:rPr lang="en-US" altLang="zh-CN" sz="1900" i="1" dirty="0">
                <a:solidFill>
                  <a:srgbClr val="FF0000"/>
                </a:solidFill>
                <a:ea typeface="宋体" panose="02010600030101010101" pitchFamily="2" charset="-122"/>
              </a:rPr>
              <a:t>training data</a:t>
            </a:r>
            <a:r>
              <a:rPr lang="en-US" altLang="zh-CN" sz="1900" dirty="0">
                <a:ea typeface="宋体" panose="02010600030101010101" pitchFamily="2" charset="-122"/>
              </a:rPr>
              <a:t>.</a:t>
            </a:r>
          </a:p>
          <a:p>
            <a:pPr lvl="2"/>
            <a:r>
              <a:rPr lang="en-US" altLang="zh-CN" sz="1900" dirty="0">
                <a:ea typeface="宋体" panose="02010600030101010101" pitchFamily="2" charset="-122"/>
              </a:rPr>
              <a:t>T</a:t>
            </a:r>
            <a:r>
              <a:rPr lang="en-US" altLang="zh-CN" sz="1900" dirty="0" smtClean="0">
                <a:ea typeface="宋体" panose="02010600030101010101" pitchFamily="2" charset="-122"/>
              </a:rPr>
              <a:t>he </a:t>
            </a:r>
            <a:r>
              <a:rPr lang="en-US" altLang="zh-CN" sz="1900" dirty="0">
                <a:ea typeface="宋体" panose="02010600030101010101" pitchFamily="2" charset="-122"/>
              </a:rPr>
              <a:t>model value is close to the data’s expected value.	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High “Variance”:</a:t>
            </a:r>
          </a:p>
          <a:p>
            <a:pPr lvl="2"/>
            <a:r>
              <a:rPr lang="en-US" altLang="zh-CN" sz="1900" dirty="0">
                <a:ea typeface="宋体" panose="02010600030101010101" pitchFamily="2" charset="-122"/>
              </a:rPr>
              <a:t>Model more likely to make a wrong prediction.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19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9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69FC3E-C5AA-4AAC-AC5C-21D3E1C2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bg1"/>
                </a:solidFill>
              </a:rPr>
              <a:t>Signs of Underfitting/Overfitting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00526F2-0495-4F1D-86B2-D9E22765BF36}"/>
              </a:ext>
            </a:extLst>
          </p:cNvPr>
          <p:cNvSpPr/>
          <p:nvPr/>
        </p:nvSpPr>
        <p:spPr>
          <a:xfrm>
            <a:off x="176169" y="869123"/>
            <a:ext cx="89678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How do we know if we are underfitting or overfitting? </a:t>
            </a:r>
          </a:p>
          <a:p>
            <a:pPr>
              <a:buClr>
                <a:srgbClr val="FF0000"/>
              </a:buClr>
            </a:pPr>
            <a:r>
              <a:rPr lang="en-US" altLang="zh-CN" sz="2800" dirty="0"/>
              <a:t>    – If by increasing capacity we decrease generalization error, then we are underfitting, otherwise we are overfitting. </a:t>
            </a:r>
          </a:p>
          <a:p>
            <a:pPr>
              <a:buClr>
                <a:srgbClr val="FF0000"/>
              </a:buClr>
            </a:pPr>
            <a:r>
              <a:rPr lang="en-US" altLang="zh-CN" sz="2800" dirty="0"/>
              <a:t>   – If the error in representing the training set is relatively large and the generalization error is large, then underfitting; </a:t>
            </a:r>
          </a:p>
        </p:txBody>
      </p:sp>
      <p:pic>
        <p:nvPicPr>
          <p:cNvPr id="5" name="Picture 2" descr="“training testing validation”的图片搜索结果">
            <a:extLst>
              <a:ext uri="{FF2B5EF4-FFF2-40B4-BE49-F238E27FC236}">
                <a16:creationId xmlns="" xmlns:a16="http://schemas.microsoft.com/office/drawing/2014/main" id="{E66A69E6-A685-4D64-B04E-5477B568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68" y="3241644"/>
            <a:ext cx="5031298" cy="335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34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FAB53C-D044-4C6B-9468-35CEA924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bg1"/>
                </a:solidFill>
              </a:rPr>
              <a:t>Signs of Underfitting/Overfitting</a:t>
            </a:r>
            <a:endParaRPr lang="zh-CN" altLang="en-US" dirty="0"/>
          </a:p>
        </p:txBody>
      </p:sp>
      <p:pic>
        <p:nvPicPr>
          <p:cNvPr id="22530" name="Picture 2" descr="“training testing validation”的图片搜索结果">
            <a:extLst>
              <a:ext uri="{FF2B5EF4-FFF2-40B4-BE49-F238E27FC236}">
                <a16:creationId xmlns="" xmlns:a16="http://schemas.microsoft.com/office/drawing/2014/main" id="{3C174915-F8E6-4470-9920-8C446EDD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52" y="1825625"/>
            <a:ext cx="4262659" cy="3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559FB-F8B4-44E9-9CD7-3C713B6C68AF}"/>
              </a:ext>
            </a:extLst>
          </p:cNvPr>
          <p:cNvSpPr/>
          <p:nvPr/>
        </p:nvSpPr>
        <p:spPr>
          <a:xfrm>
            <a:off x="201337" y="1000472"/>
            <a:ext cx="50166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Need to increase capacity </a:t>
            </a:r>
            <a:r>
              <a:rPr lang="en-US" altLang="zh-CN" sz="2400" dirty="0"/>
              <a:t>(</a:t>
            </a:r>
            <a:r>
              <a:rPr lang="en-US" altLang="zh-CN" sz="2400" b="1" dirty="0"/>
              <a:t>complexity of models</a:t>
            </a:r>
            <a:r>
              <a:rPr lang="en-US" altLang="zh-CN" sz="2400" dirty="0"/>
              <a:t>). </a:t>
            </a:r>
          </a:p>
          <a:p>
            <a:pPr>
              <a:buClr>
                <a:srgbClr val="FF0000"/>
              </a:buClr>
            </a:pPr>
            <a:r>
              <a:rPr lang="en-US" altLang="zh-CN" sz="2400" dirty="0"/>
              <a:t>   – If the error in representing the training set is relatively small and the generalization error is large, then overfitting;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Need to decrease capacity or increase training set</a:t>
            </a:r>
            <a:r>
              <a:rPr lang="en-US" altLang="zh-CN" sz="2400" dirty="0"/>
              <a:t>. </a:t>
            </a:r>
          </a:p>
          <a:p>
            <a:pPr>
              <a:buClr>
                <a:srgbClr val="FF0000"/>
              </a:buClr>
            </a:pPr>
            <a:r>
              <a:rPr lang="en-US" altLang="zh-CN" sz="2400" dirty="0"/>
              <a:t>   – Many features and relatively small training set. </a:t>
            </a:r>
          </a:p>
          <a:p>
            <a:pPr>
              <a:buClr>
                <a:srgbClr val="FF0000"/>
              </a:buClr>
            </a:pPr>
            <a:r>
              <a:rPr lang="en-US" altLang="zh-CN" sz="2400" dirty="0"/>
              <a:t>   – if you have chosen a large capacity to complement the many features, then you might overfit the data: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need to decrease the capacity.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003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="" xmlns:a16="http://schemas.microsoft.com/office/drawing/2014/main" id="{F99BFE2E-C5E1-4011-AC2E-6CA84198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="" xmlns:a16="http://schemas.microsoft.com/office/drawing/2014/main" id="{D5B6C50D-5A75-4E1B-A40F-E676FD9BE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Problem of Model Validation</a:t>
            </a:r>
          </a:p>
          <a:p>
            <a:pPr lvl="2"/>
            <a:r>
              <a:rPr lang="en-AU" altLang="zh-CN" sz="2400" dirty="0" err="1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Underfitting</a:t>
            </a:r>
            <a:r>
              <a:rPr lang="en-AU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 and Overfitting</a:t>
            </a:r>
          </a:p>
          <a:p>
            <a:pPr lvl="2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Bias-Variance Tradeoff</a:t>
            </a:r>
          </a:p>
          <a:p>
            <a:r>
              <a:rPr lang="en-US" altLang="zh-CN" sz="3200" dirty="0">
                <a:ea typeface="宋体" panose="02010600030101010101" pitchFamily="2" charset="-122"/>
              </a:rPr>
              <a:t>Cross-Validation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Training Data, Validation Data, Testing Data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Performance Report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Parameter Tuning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K-Fold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5308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>
            <a:extLst>
              <a:ext uri="{FF2B5EF4-FFF2-40B4-BE49-F238E27FC236}">
                <a16:creationId xmlns="" xmlns:a16="http://schemas.microsoft.com/office/drawing/2014/main" id="{83ABBB97-7B05-4E1E-BEC3-A3D601F99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Data Split</a:t>
            </a:r>
            <a:endParaRPr lang="en-US" altLang="zh-CN" baseline="30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43779" name="Rectangle 3">
            <a:extLst>
              <a:ext uri="{FF2B5EF4-FFF2-40B4-BE49-F238E27FC236}">
                <a16:creationId xmlns="" xmlns:a16="http://schemas.microsoft.com/office/drawing/2014/main" id="{0B3D9104-31D6-458C-AE1C-960C562E2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607" y="3300198"/>
            <a:ext cx="7886700" cy="4351338"/>
          </a:xfrm>
        </p:spPr>
        <p:txBody>
          <a:bodyPr/>
          <a:lstStyle/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Simplest idea:  Divide data into 2 pieces.</a:t>
            </a:r>
          </a:p>
          <a:p>
            <a:pPr marL="1131888" lvl="2" indent="-438150"/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Training 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ea typeface="宋体" panose="02010600030101010101" pitchFamily="2" charset="-122"/>
              </a:rPr>
              <a:t>ata</a:t>
            </a:r>
            <a:r>
              <a:rPr lang="en-US" altLang="zh-CN" dirty="0">
                <a:ea typeface="宋体" panose="02010600030101010101" pitchFamily="2" charset="-122"/>
              </a:rPr>
              <a:t>:  data used to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fit</a:t>
            </a:r>
            <a:r>
              <a:rPr lang="en-US" altLang="zh-CN" dirty="0">
                <a:ea typeface="宋体" panose="02010600030101010101" pitchFamily="2" charset="-122"/>
              </a:rPr>
              <a:t> model</a:t>
            </a:r>
          </a:p>
          <a:p>
            <a:pPr marL="1131888" lvl="2" indent="-438150"/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Test 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ea typeface="宋体" panose="02010600030101010101" pitchFamily="2" charset="-122"/>
              </a:rPr>
              <a:t>ata</a:t>
            </a:r>
            <a:r>
              <a:rPr lang="en-US" altLang="zh-CN" dirty="0">
                <a:ea typeface="宋体" panose="02010600030101010101" pitchFamily="2" charset="-122"/>
              </a:rPr>
              <a:t>:  “fresh” data used to </a:t>
            </a: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evaluate </a:t>
            </a:r>
            <a:r>
              <a:rPr lang="en-US" altLang="zh-CN" dirty="0">
                <a:ea typeface="宋体" panose="02010600030101010101" pitchFamily="2" charset="-122"/>
              </a:rPr>
              <a:t>model</a:t>
            </a:r>
          </a:p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Test data contains: </a:t>
            </a:r>
          </a:p>
          <a:p>
            <a:pPr marL="1131888" lvl="2" indent="-438150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ctual </a:t>
            </a:r>
            <a:r>
              <a:rPr lang="en-US" altLang="zh-CN" dirty="0">
                <a:ea typeface="宋体" panose="02010600030101010101" pitchFamily="2" charset="-122"/>
              </a:rPr>
              <a:t>target value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1131888" lvl="2" indent="-438150"/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ea typeface="宋体" panose="02010600030101010101" pitchFamily="2" charset="-122"/>
              </a:rPr>
              <a:t>odel </a:t>
            </a:r>
            <a:r>
              <a:rPr lang="en-US" altLang="zh-CN" dirty="0">
                <a:ea typeface="宋体" panose="02010600030101010101" pitchFamily="2" charset="-122"/>
              </a:rPr>
              <a:t>prediction </a:t>
            </a:r>
            <a:r>
              <a:rPr lang="en-US" altLang="zh-CN" i="1" dirty="0">
                <a:ea typeface="宋体" panose="02010600030101010101" pitchFamily="2" charset="-122"/>
              </a:rPr>
              <a:t>Y*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We can find clever ways of displaying the relation between </a:t>
            </a:r>
            <a:r>
              <a:rPr lang="en-US" altLang="zh-CN" i="1" dirty="0">
                <a:ea typeface="宋体" panose="02010600030101010101" pitchFamily="2" charset="-122"/>
              </a:rPr>
              <a:t>Y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Y*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marL="1131888" lvl="2" indent="-438150"/>
            <a:r>
              <a:rPr lang="en-US" altLang="zh-CN" dirty="0">
                <a:ea typeface="宋体" panose="02010600030101010101" pitchFamily="2" charset="-122"/>
              </a:rPr>
              <a:t>Lift curves, gains charts, ROC curves ……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0003" y="2784385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provider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4695" y="1369649"/>
            <a:ext cx="1771136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4692" y="2217888"/>
            <a:ext cx="1771136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Testing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0534" y="2825574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user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93824" y="2809832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Keep secret!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19935" y="2147866"/>
            <a:ext cx="2100649" cy="1073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897179" y="1294517"/>
            <a:ext cx="189470" cy="16745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 rot="16200000">
            <a:off x="5576348" y="2432767"/>
            <a:ext cx="491671" cy="568090"/>
          </a:xfrm>
          <a:prstGeom prst="downArrow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69" y="1428731"/>
            <a:ext cx="1384471" cy="1311859"/>
          </a:xfrm>
          <a:prstGeom prst="rect">
            <a:avLst/>
          </a:prstGeom>
        </p:spPr>
      </p:pic>
      <p:sp>
        <p:nvSpPr>
          <p:cNvPr id="14" name="乘号 13"/>
          <p:cNvSpPr/>
          <p:nvPr/>
        </p:nvSpPr>
        <p:spPr>
          <a:xfrm>
            <a:off x="5553553" y="2463371"/>
            <a:ext cx="537260" cy="4992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6200000">
            <a:off x="5576348" y="1350838"/>
            <a:ext cx="491671" cy="568090"/>
          </a:xfrm>
          <a:prstGeom prst="downArrow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37" y="1443134"/>
            <a:ext cx="1444610" cy="13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>
            <a:extLst>
              <a:ext uri="{FF2B5EF4-FFF2-40B4-BE49-F238E27FC236}">
                <a16:creationId xmlns="" xmlns:a16="http://schemas.microsoft.com/office/drawing/2014/main" id="{E573FFF7-2A88-4200-B64C-B63917841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5605"/>
            <a:ext cx="9144000" cy="73418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Testing </a:t>
            </a:r>
            <a:r>
              <a:rPr lang="en-US" altLang="zh-CN" dirty="0" smtClean="0">
                <a:solidFill>
                  <a:schemeClr val="bg1"/>
                </a:solidFill>
              </a:rPr>
              <a:t>Errors</a:t>
            </a:r>
            <a:endParaRPr lang="en-US" altLang="zh-C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7751" y="1157432"/>
                <a:ext cx="846849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a typeface="+mj-ea"/>
                  </a:rPr>
                  <a:t>How you can tell that a hypothesis </a:t>
                </a:r>
                <a:r>
                  <a:rPr lang="en-US" altLang="zh-CN" sz="2400" dirty="0" err="1">
                    <a:solidFill>
                      <a:srgbClr val="FF0000"/>
                    </a:solidFill>
                    <a:ea typeface="+mj-ea"/>
                  </a:rPr>
                  <a:t>overfits</a:t>
                </a:r>
                <a:r>
                  <a:rPr lang="en-US" altLang="zh-CN" sz="2400" dirty="0">
                    <a:ea typeface="+mj-ea"/>
                  </a:rPr>
                  <a:t>?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ea typeface="+mj-ea"/>
                  </a:rPr>
                  <a:t>Plotting-not always good</a:t>
                </a:r>
              </a:p>
              <a:p>
                <a:r>
                  <a:rPr lang="en-US" altLang="zh-CN" sz="2400" dirty="0">
                    <a:ea typeface="+mj-ea"/>
                  </a:rPr>
                  <a:t>We can split all data into 2 subsets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ea typeface="+mj-ea"/>
                  </a:rPr>
                  <a:t>Training set </a:t>
                </a:r>
                <a:r>
                  <a:rPr lang="zh-CN" altLang="en-US" sz="2400" dirty="0">
                    <a:ea typeface="+mj-ea"/>
                  </a:rPr>
                  <a:t>≈ </a:t>
                </a:r>
                <a:r>
                  <a:rPr lang="en-US" altLang="zh-CN" sz="2400" dirty="0">
                    <a:ea typeface="+mj-ea"/>
                  </a:rPr>
                  <a:t>70% of data, m-number of examples in the training set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ea typeface="+mj-ea"/>
                  </a:rPr>
                  <a:t>Testing set </a:t>
                </a:r>
                <a:r>
                  <a:rPr lang="zh-CN" altLang="en-US" sz="2400" dirty="0">
                    <a:ea typeface="+mj-ea"/>
                  </a:rPr>
                  <a:t>≈ </a:t>
                </a:r>
                <a:r>
                  <a:rPr lang="en-US" altLang="zh-CN" sz="2400" dirty="0">
                    <a:ea typeface="+mj-ea"/>
                  </a:rPr>
                  <a:t>30% of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+mj-ea"/>
                  </a:rPr>
                  <a:t>-number of examples in the testing set</a:t>
                </a:r>
              </a:p>
              <a:p>
                <a:r>
                  <a:rPr lang="en-US" altLang="zh-CN" sz="2400" dirty="0">
                    <a:ea typeface="+mj-ea"/>
                  </a:rPr>
                  <a:t>It’s better to choose examples for training /testing sets randomly</a:t>
                </a:r>
                <a:endParaRPr lang="zh-CN" altLang="en-US" sz="2400" dirty="0">
                  <a:ea typeface="+mj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1" y="1157432"/>
                <a:ext cx="8468498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079" t="-160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6" y="4445592"/>
            <a:ext cx="7739449" cy="22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16914B-EF38-41E8-8A8F-187F6DC7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Validation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4731D05-97C7-467B-AFD2-3C84B0F3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77" y="4035123"/>
            <a:ext cx="7886700" cy="263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Generally cross-validation is used to find the best value of some parameter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W</a:t>
            </a:r>
            <a:r>
              <a:rPr lang="en-US" altLang="zh-CN" dirty="0" smtClean="0"/>
              <a:t>e </a:t>
            </a:r>
            <a:r>
              <a:rPr lang="en-US" altLang="zh-CN" dirty="0"/>
              <a:t>still have training and testing sets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B</a:t>
            </a:r>
            <a:r>
              <a:rPr lang="en-US" altLang="zh-CN" dirty="0" smtClean="0"/>
              <a:t>ut </a:t>
            </a:r>
            <a:r>
              <a:rPr lang="en-US" altLang="zh-CN" dirty="0"/>
              <a:t>additionally we have a cross-validation set to test the performance of our model depending on the parameter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9740" y="3171565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provider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29015" y="2872754"/>
            <a:ext cx="1771136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9015" y="1664033"/>
            <a:ext cx="1771136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Testing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66809" y="3171565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user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38147" y="2255977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Keep secret!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72496" y="1594011"/>
            <a:ext cx="2100649" cy="1073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1941502" y="1681697"/>
            <a:ext cx="189470" cy="16745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6200000">
            <a:off x="6549680" y="2885083"/>
            <a:ext cx="405454" cy="422388"/>
          </a:xfrm>
          <a:prstGeom prst="downArrow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4407243" y="2667678"/>
            <a:ext cx="280087" cy="9981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31144" y="2506544"/>
            <a:ext cx="1603754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36755" y="3272286"/>
            <a:ext cx="1598143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Validation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8" y="1700587"/>
            <a:ext cx="1398277" cy="140990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16" y="1700586"/>
            <a:ext cx="1490280" cy="14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="" xmlns:a16="http://schemas.microsoft.com/office/drawing/2014/main" id="{F99BFE2E-C5E1-4011-AC2E-6CA84198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="" xmlns:a16="http://schemas.microsoft.com/office/drawing/2014/main" id="{D5B6C50D-5A75-4E1B-A40F-E676FD9BE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Problem of Model Validation</a:t>
            </a:r>
          </a:p>
          <a:p>
            <a:pPr lvl="2"/>
            <a:r>
              <a:rPr lang="en-AU" altLang="zh-CN" sz="2400" dirty="0" err="1">
                <a:ea typeface="宋体" panose="02010600030101010101" pitchFamily="2" charset="-122"/>
              </a:rPr>
              <a:t>Underfitting</a:t>
            </a:r>
            <a:r>
              <a:rPr lang="en-AU" altLang="zh-CN" sz="2400" dirty="0">
                <a:ea typeface="宋体" panose="02010600030101010101" pitchFamily="2" charset="-122"/>
              </a:rPr>
              <a:t> and Overfitting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Bias-Variance Tradeoff</a:t>
            </a:r>
          </a:p>
          <a:p>
            <a:r>
              <a:rPr lang="en-US" altLang="zh-CN" sz="3200" dirty="0">
                <a:ea typeface="宋体" panose="02010600030101010101" pitchFamily="2" charset="-122"/>
              </a:rPr>
              <a:t>Cross-Validation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Training Data, Validation Data, Testing Data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Performance Report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Parameter Tuning</a:t>
            </a:r>
          </a:p>
          <a:p>
            <a:pPr marL="1143000" lvl="2" indent="-228600"/>
            <a:r>
              <a:rPr lang="en-US" altLang="zh-CN" sz="2400" dirty="0">
                <a:ea typeface="宋体" panose="02010600030101010101" pitchFamily="2" charset="-122"/>
              </a:rPr>
              <a:t>K-Fold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89365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212C9B-3AA8-4726-AEAB-9195B66C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Cross-Validation for</a:t>
            </a:r>
            <a:r>
              <a:rPr lang="en-AU" altLang="zh-CN" dirty="0">
                <a:solidFill>
                  <a:schemeClr val="bg1"/>
                </a:solidFill>
              </a:rPr>
              <a:t> Evaluation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1198" y="1811126"/>
                <a:ext cx="8699157" cy="391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Instead of splitting the data set into 2 categories, we split into 3 sets: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Training set (</a:t>
                </a:r>
                <a:r>
                  <a:rPr lang="zh-CN" altLang="en-US" sz="2800" dirty="0"/>
                  <a:t>≈</a:t>
                </a:r>
                <a:r>
                  <a:rPr lang="en-US" altLang="zh-CN" sz="2800" dirty="0"/>
                  <a:t>60%)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/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/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dirty="0"/>
                  <a:t>, total m examples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Cross-validation set( or cv, </a:t>
                </a:r>
                <a:r>
                  <a:rPr lang="zh-CN" altLang="en-US" sz="2800" dirty="0"/>
                  <a:t>≈</a:t>
                </a:r>
                <a:r>
                  <a:rPr lang="en-US" altLang="zh-CN" sz="2800" dirty="0"/>
                  <a:t>20%)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dirty="0"/>
                  <a:t>,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examples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Test set( </a:t>
                </a:r>
                <a:r>
                  <a:rPr lang="zh-CN" altLang="en-US" sz="2800" dirty="0"/>
                  <a:t>≈</a:t>
                </a:r>
                <a:r>
                  <a:rPr lang="en-US" altLang="zh-CN" sz="2800" dirty="0"/>
                  <a:t>20%)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dirty="0"/>
                  <a:t>,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examples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8" y="1811126"/>
                <a:ext cx="8699157" cy="3918893"/>
              </a:xfrm>
              <a:prstGeom prst="rect">
                <a:avLst/>
              </a:prstGeom>
              <a:blipFill rotWithShape="0">
                <a:blip r:embed="rId2"/>
                <a:stretch>
                  <a:fillRect l="-1191" t="-1400" b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160B41-F766-453F-A6DE-F9FD057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Cross-Validation for</a:t>
            </a:r>
            <a:r>
              <a:rPr lang="en-AU" altLang="zh-CN" dirty="0">
                <a:solidFill>
                  <a:schemeClr val="bg1"/>
                </a:solidFill>
              </a:rPr>
              <a:t> Evaluation 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3963" y="1072140"/>
                <a:ext cx="8630440" cy="521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Training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altLang="zh-C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nary>
                  </m:oMath>
                </a14:m>
                <a:r>
                  <a:rPr lang="en-US" altLang="zh-CN" sz="2800" i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i="1" dirty="0"/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i="1" dirty="0"/>
                  <a:t>) 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Cross-Validation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altLang="zh-CN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𝑐𝑣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nary>
                  </m:oMath>
                </a14:m>
                <a:r>
                  <a:rPr lang="en-US" altLang="zh-CN" sz="2800" i="1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i="1" dirty="0"/>
                  <a:t>) 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Test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altLang="zh-CN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nary>
                  </m:oMath>
                </a14:m>
                <a:r>
                  <a:rPr lang="en-US" altLang="zh-CN" sz="2800" i="1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800" i="1" dirty="0"/>
                  <a:t>) </a:t>
                </a:r>
              </a:p>
              <a:p>
                <a:r>
                  <a:rPr lang="en-US" altLang="zh-CN" sz="2800" dirty="0"/>
                  <a:t>For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model selection</a:t>
                </a:r>
                <a:r>
                  <a:rPr lang="en-US" altLang="zh-CN" sz="2800" dirty="0"/>
                  <a:t>, we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i="1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altLang="zh-CN" sz="2800" i="1" dirty="0"/>
                          <m:t> 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and select best (lowest)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altLang="zh-CN" sz="2800" i="1" dirty="0"/>
                              <m:t> 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i="1" dirty="0"/>
              </a:p>
              <a:p>
                <a:pPr>
                  <a:buClr>
                    <a:srgbClr val="FF0000"/>
                  </a:buClr>
                </a:pPr>
                <a:r>
                  <a:rPr lang="en-AU" altLang="zh-CN" sz="2800" dirty="0"/>
                  <a:t>F</a:t>
                </a:r>
                <a:r>
                  <a:rPr lang="en-US" altLang="zh-CN" sz="2800" dirty="0"/>
                  <a:t>or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final evaluation, </a:t>
                </a:r>
                <a:r>
                  <a:rPr lang="en-US" altLang="zh-CN" sz="2800" dirty="0"/>
                  <a:t>we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Evaluate generalization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altLang="zh-CN" sz="2800" i="1" dirty="0"/>
                              <m:t> 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on testing set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3" y="1072140"/>
                <a:ext cx="8630440" cy="5219442"/>
              </a:xfrm>
              <a:prstGeom prst="rect">
                <a:avLst/>
              </a:prstGeom>
              <a:blipFill rotWithShape="0">
                <a:blip r:embed="rId2"/>
                <a:stretch>
                  <a:fillRect l="-1412" t="-1168" r="-494" b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08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Tuning Learning Parameter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E4731D05-97C7-467B-AFD2-3C84B0F33E15}"/>
              </a:ext>
            </a:extLst>
          </p:cNvPr>
          <p:cNvSpPr txBox="1">
            <a:spLocks/>
          </p:cNvSpPr>
          <p:nvPr/>
        </p:nvSpPr>
        <p:spPr>
          <a:xfrm>
            <a:off x="602016" y="3678081"/>
            <a:ext cx="7886700" cy="275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Split data set into</a:t>
            </a:r>
          </a:p>
          <a:p>
            <a:pPr lvl="1"/>
            <a:r>
              <a:rPr lang="en-US" altLang="zh-CN" sz="2000" dirty="0" smtClean="0"/>
              <a:t>Learning </a:t>
            </a:r>
            <a:r>
              <a:rPr lang="en-US" altLang="zh-CN" sz="2000" dirty="0"/>
              <a:t>set</a:t>
            </a:r>
          </a:p>
          <a:p>
            <a:pPr lvl="1"/>
            <a:r>
              <a:rPr lang="en-US" altLang="zh-CN" sz="2000" dirty="0" smtClean="0"/>
              <a:t>Validation </a:t>
            </a:r>
            <a:r>
              <a:rPr lang="en-US" altLang="zh-CN" sz="2000" dirty="0"/>
              <a:t>set</a:t>
            </a:r>
          </a:p>
          <a:p>
            <a:pPr lvl="1"/>
            <a:r>
              <a:rPr lang="en-US" altLang="zh-CN" sz="2000" dirty="0" smtClean="0"/>
              <a:t>Test </a:t>
            </a:r>
            <a:r>
              <a:rPr lang="en-US" altLang="zh-CN" sz="2000" dirty="0"/>
              <a:t>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Use validation set for </a:t>
            </a:r>
            <a:r>
              <a:rPr lang="en-US" altLang="zh-CN" sz="2400" dirty="0">
                <a:solidFill>
                  <a:srgbClr val="FF0000"/>
                </a:solidFill>
              </a:rPr>
              <a:t>tuning hyper-parameters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Use </a:t>
            </a:r>
            <a:r>
              <a:rPr lang="en-US" altLang="zh-CN" sz="2400" dirty="0" smtClean="0"/>
              <a:t>testing </a:t>
            </a:r>
            <a:r>
              <a:rPr lang="en-US" altLang="zh-CN" sz="2400" dirty="0"/>
              <a:t>set only for </a:t>
            </a:r>
            <a:r>
              <a:rPr lang="en-US" altLang="zh-CN" sz="2400" dirty="0">
                <a:solidFill>
                  <a:srgbClr val="FF0000"/>
                </a:solidFill>
              </a:rPr>
              <a:t>final </a:t>
            </a:r>
            <a:r>
              <a:rPr lang="en-US" altLang="zh-CN" sz="2400" dirty="0" smtClean="0">
                <a:solidFill>
                  <a:srgbClr val="FF0000"/>
                </a:solidFill>
              </a:rPr>
              <a:t>evaluation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9740" y="3015204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provider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29015" y="2485574"/>
            <a:ext cx="1771136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9015" y="1276853"/>
            <a:ext cx="1771136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Testing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6809" y="3015204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user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38147" y="1868797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Keep secret!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2496" y="1206831"/>
            <a:ext cx="2100649" cy="1073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941502" y="1294517"/>
            <a:ext cx="189470" cy="16745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6549680" y="2423322"/>
            <a:ext cx="405454" cy="422388"/>
          </a:xfrm>
          <a:prstGeom prst="downArrow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4407243" y="2280498"/>
            <a:ext cx="280087" cy="9981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31144" y="2119364"/>
            <a:ext cx="1603754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Training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6755" y="2885106"/>
            <a:ext cx="1598143" cy="518984"/>
          </a:xfrm>
          <a:prstGeom prst="rect">
            <a:avLst/>
          </a:prstGeom>
          <a:solidFill>
            <a:srgbClr val="D1F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Validation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541F918-C82D-44B5-BB87-80B75AB7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60" y="3505241"/>
            <a:ext cx="3801662" cy="14360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0" y="1414885"/>
            <a:ext cx="1486474" cy="14223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404" y="1414886"/>
            <a:ext cx="1503442" cy="14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Example: Tuning Regularization Parameter </a:t>
            </a:r>
            <a:r>
              <a:rPr lang="el-GR" altLang="zh-CN" sz="3600" dirty="0">
                <a:solidFill>
                  <a:schemeClr val="bg1"/>
                </a:solidFill>
              </a:rPr>
              <a:t>λ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E4731D05-97C7-467B-AFD2-3C84B0F33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272" y="1681462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Suppose now we’re fitting a model with high-order polynomial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i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i="1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l-GR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i="1" dirty="0"/>
              </a:p>
              <a:p>
                <a:r>
                  <a:rPr lang="en-US" altLang="zh-CN" dirty="0"/>
                  <a:t>To prevent overfitting we use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regularization</a:t>
                </a:r>
              </a:p>
              <a:p>
                <a:r>
                  <a:rPr lang="en-US" altLang="zh-CN" b="0" i="1" dirty="0"/>
                  <a:t>J(</a:t>
                </a:r>
                <a14:m>
                  <m:oMath xmlns:m="http://schemas.openxmlformats.org/officeDocument/2006/math">
                    <m:r>
                      <a:rPr lang="el-GR" altLang="zh-CN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i="1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i="1" dirty="0"/>
                  <a:t>cost(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/>
                  <a:t>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E4731D05-97C7-467B-AFD2-3C84B0F3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2" y="1681462"/>
                <a:ext cx="78867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62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4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Regularization Parameter </a:t>
            </a:r>
            <a:r>
              <a:rPr lang="el-GR" altLang="zh-CN" dirty="0">
                <a:solidFill>
                  <a:schemeClr val="bg1"/>
                </a:solidFill>
              </a:rPr>
              <a:t>λ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26071" y="1367479"/>
            <a:ext cx="0" cy="2224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26071" y="3583457"/>
            <a:ext cx="25043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乘号 10"/>
          <p:cNvSpPr/>
          <p:nvPr/>
        </p:nvSpPr>
        <p:spPr>
          <a:xfrm>
            <a:off x="1105924" y="2316910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848491" y="2965623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1581657" y="1892659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2277756" y="1744377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398099" y="1371595"/>
            <a:ext cx="0" cy="2224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98099" y="3587573"/>
            <a:ext cx="25043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/>
          <p:cNvSpPr/>
          <p:nvPr/>
        </p:nvSpPr>
        <p:spPr>
          <a:xfrm>
            <a:off x="3877952" y="2321026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3620519" y="2969739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4353685" y="1896775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/>
          <p:cNvSpPr/>
          <p:nvPr/>
        </p:nvSpPr>
        <p:spPr>
          <a:xfrm>
            <a:off x="5099212" y="1657875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31903" y="1371595"/>
            <a:ext cx="0" cy="2224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231903" y="3587573"/>
            <a:ext cx="25043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乘号 22"/>
          <p:cNvSpPr/>
          <p:nvPr/>
        </p:nvSpPr>
        <p:spPr>
          <a:xfrm>
            <a:off x="6711756" y="2321026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6454323" y="2969739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7187489" y="1896775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7883588" y="1748493"/>
            <a:ext cx="321275" cy="296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626071" y="2465191"/>
            <a:ext cx="2388973" cy="14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/>
        </p:nvSpPr>
        <p:spPr>
          <a:xfrm rot="18063314">
            <a:off x="3007335" y="2351165"/>
            <a:ext cx="3337707" cy="1842342"/>
          </a:xfrm>
          <a:prstGeom prst="arc">
            <a:avLst>
              <a:gd name="adj1" fmla="val 14471101"/>
              <a:gd name="adj2" fmla="val 21362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277228" y="1721186"/>
            <a:ext cx="2166551" cy="1516284"/>
          </a:xfrm>
          <a:custGeom>
            <a:avLst/>
            <a:gdLst>
              <a:gd name="connsiteX0" fmla="*/ 0 w 2166551"/>
              <a:gd name="connsiteY0" fmla="*/ 1516284 h 1516284"/>
              <a:gd name="connsiteX1" fmla="*/ 378941 w 2166551"/>
              <a:gd name="connsiteY1" fmla="*/ 1417430 h 1516284"/>
              <a:gd name="connsiteX2" fmla="*/ 461319 w 2166551"/>
              <a:gd name="connsiteY2" fmla="*/ 980825 h 1516284"/>
              <a:gd name="connsiteX3" fmla="*/ 733168 w 2166551"/>
              <a:gd name="connsiteY3" fmla="*/ 626598 h 1516284"/>
              <a:gd name="connsiteX4" fmla="*/ 1029730 w 2166551"/>
              <a:gd name="connsiteY4" fmla="*/ 412414 h 1516284"/>
              <a:gd name="connsiteX5" fmla="*/ 1178011 w 2166551"/>
              <a:gd name="connsiteY5" fmla="*/ 124090 h 1516284"/>
              <a:gd name="connsiteX6" fmla="*/ 1392195 w 2166551"/>
              <a:gd name="connsiteY6" fmla="*/ 522 h 1516284"/>
              <a:gd name="connsiteX7" fmla="*/ 1828800 w 2166551"/>
              <a:gd name="connsiteY7" fmla="*/ 165279 h 1516284"/>
              <a:gd name="connsiteX8" fmla="*/ 2166551 w 2166551"/>
              <a:gd name="connsiteY8" fmla="*/ 82900 h 1516284"/>
              <a:gd name="connsiteX9" fmla="*/ 2166551 w 2166551"/>
              <a:gd name="connsiteY9" fmla="*/ 82900 h 151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6551" h="1516284">
                <a:moveTo>
                  <a:pt x="0" y="1516284"/>
                </a:moveTo>
                <a:cubicBezTo>
                  <a:pt x="151027" y="1511478"/>
                  <a:pt x="302054" y="1506673"/>
                  <a:pt x="378941" y="1417430"/>
                </a:cubicBezTo>
                <a:cubicBezTo>
                  <a:pt x="455828" y="1328187"/>
                  <a:pt x="402281" y="1112630"/>
                  <a:pt x="461319" y="980825"/>
                </a:cubicBezTo>
                <a:cubicBezTo>
                  <a:pt x="520357" y="849020"/>
                  <a:pt x="638433" y="721333"/>
                  <a:pt x="733168" y="626598"/>
                </a:cubicBezTo>
                <a:cubicBezTo>
                  <a:pt x="827903" y="531863"/>
                  <a:pt x="955589" y="496165"/>
                  <a:pt x="1029730" y="412414"/>
                </a:cubicBezTo>
                <a:cubicBezTo>
                  <a:pt x="1103871" y="328663"/>
                  <a:pt x="1117600" y="192739"/>
                  <a:pt x="1178011" y="124090"/>
                </a:cubicBezTo>
                <a:cubicBezTo>
                  <a:pt x="1238422" y="55441"/>
                  <a:pt x="1283730" y="-6343"/>
                  <a:pt x="1392195" y="522"/>
                </a:cubicBezTo>
                <a:cubicBezTo>
                  <a:pt x="1500660" y="7387"/>
                  <a:pt x="1699741" y="151549"/>
                  <a:pt x="1828800" y="165279"/>
                </a:cubicBezTo>
                <a:cubicBezTo>
                  <a:pt x="1957859" y="179009"/>
                  <a:pt x="2166551" y="82900"/>
                  <a:pt x="2166551" y="82900"/>
                </a:cubicBezTo>
                <a:lnTo>
                  <a:pt x="2166551" y="829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37681" y="3591695"/>
            <a:ext cx="58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83855" y="3587573"/>
            <a:ext cx="58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208269" y="3595811"/>
            <a:ext cx="58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83050" y="4308652"/>
                <a:ext cx="870739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(a)If </a:t>
                </a:r>
                <a:r>
                  <a:rPr lang="el-GR" altLang="zh-CN" sz="2800" dirty="0"/>
                  <a:t>λ</a:t>
                </a:r>
                <a:r>
                  <a:rPr lang="en-US" altLang="zh-CN" sz="2800" dirty="0"/>
                  <a:t> is large (say</a:t>
                </a:r>
                <a:r>
                  <a:rPr lang="el-GR" altLang="zh-CN" sz="2800" dirty="0"/>
                  <a:t> λ</a:t>
                </a:r>
                <a:r>
                  <a:rPr lang="en-US" altLang="zh-CN" sz="2800" dirty="0"/>
                  <a:t> =10000), all </a:t>
                </a:r>
                <a14:m>
                  <m:oMath xmlns:m="http://schemas.openxmlformats.org/officeDocument/2006/math">
                    <m:r>
                      <a:rPr lang="el-GR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are penalized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2800" dirty="0" smtClean="0"/>
                          <m:t>θ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b="0" i="0" dirty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l-GR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2800" dirty="0"/>
                          <m:t>θ</m:t>
                        </m:r>
                      </m:e>
                      <m:sub>
                        <m:r>
                          <a:rPr lang="en-US" altLang="zh-CN" sz="2800" b="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b="0" i="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800" b="0" i="0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800" b="0" i="0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800" dirty="0"/>
                  <a:t>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i="1" dirty="0"/>
                  <a:t>)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0" i="0" dirty="0">
                        <a:latin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l-GR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2800" dirty="0"/>
                          <m:t>θ</m:t>
                        </m:r>
                      </m:e>
                      <m:sub>
                        <m:r>
                          <a:rPr lang="en-US" altLang="zh-CN" sz="28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(b)If </a:t>
                </a:r>
                <a:r>
                  <a:rPr lang="el-GR" altLang="zh-CN" sz="2800" dirty="0"/>
                  <a:t>λ</a:t>
                </a:r>
                <a:r>
                  <a:rPr lang="en-US" altLang="zh-CN" sz="2800" dirty="0"/>
                  <a:t> is intermediate, we fit </a:t>
                </a:r>
                <a:r>
                  <a:rPr lang="en-US" altLang="zh-CN" sz="2800" dirty="0" smtClean="0"/>
                  <a:t>well.</a:t>
                </a:r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(c)If </a:t>
                </a:r>
                <a:r>
                  <a:rPr lang="el-GR" altLang="zh-CN" sz="2800" dirty="0"/>
                  <a:t>λ</a:t>
                </a:r>
                <a:r>
                  <a:rPr lang="en-US" altLang="zh-CN" sz="2800" dirty="0"/>
                  <a:t> is small(close to 0), we fit too well, i.e. we </a:t>
                </a:r>
                <a:r>
                  <a:rPr lang="en-US" altLang="zh-CN" sz="2800" dirty="0" err="1" smtClean="0"/>
                  <a:t>overfit</a:t>
                </a:r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0" y="4308652"/>
                <a:ext cx="8707395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261" t="-3356" r="-700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4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Chose good </a:t>
            </a:r>
            <a:r>
              <a:rPr lang="el-GR" altLang="zh-CN" dirty="0">
                <a:solidFill>
                  <a:schemeClr val="bg1"/>
                </a:solidFill>
              </a:rPr>
              <a:t>λ</a:t>
            </a:r>
            <a:r>
              <a:rPr lang="en-US" altLang="zh-CN" dirty="0">
                <a:solidFill>
                  <a:schemeClr val="bg1"/>
                </a:solidFill>
              </a:rPr>
              <a:t>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1783" y="1099671"/>
                <a:ext cx="908221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Choose a range of possible values for </a:t>
                </a:r>
                <a:r>
                  <a:rPr lang="el-GR" altLang="zh-CN" sz="2800" dirty="0"/>
                  <a:t>λ</a:t>
                </a:r>
                <a:r>
                  <a:rPr lang="en-US" altLang="zh-CN" sz="2800" dirty="0"/>
                  <a:t> (0.02, 0.04,…,0.24)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That gives us 12 models to checks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And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with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/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Finally, we report the test error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280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" y="1099671"/>
                <a:ext cx="9082217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65" r="-268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10ECF06-8B69-4676-A6D0-0390B061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99" y="4208214"/>
            <a:ext cx="6030732" cy="22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4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K-Fold Cross-Validation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837" y="1057526"/>
            <a:ext cx="9082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800" dirty="0"/>
              <a:t>If we want to reduce variability in the data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We can use multiple rounds of cross-validation using different partitions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And then average the result over all rounds</a:t>
            </a:r>
          </a:p>
          <a:p>
            <a:pPr>
              <a:buClr>
                <a:srgbClr val="FF0000"/>
              </a:buClr>
            </a:pPr>
            <a:r>
              <a:rPr lang="en-US" altLang="zh-CN" sz="2800" dirty="0"/>
              <a:t>We’re given a dataset S sampled from the population </a:t>
            </a:r>
            <a:r>
              <a:rPr lang="en-US" altLang="zh-CN" sz="2800" i="1" dirty="0"/>
              <a:t>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8188" y="3517553"/>
            <a:ext cx="458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    1     2     3      4     5     6     7     8     9     10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3511"/>
              </p:ext>
            </p:extLst>
          </p:nvPr>
        </p:nvGraphicFramePr>
        <p:xfrm>
          <a:off x="2108891" y="3890800"/>
          <a:ext cx="3937690" cy="152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37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5214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833820" y="5412256"/>
            <a:ext cx="238898" cy="41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01332" y="5764322"/>
            <a:ext cx="402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baseline="30000" dirty="0">
                <a:solidFill>
                  <a:srgbClr val="FF0000"/>
                </a:solidFill>
              </a:rPr>
              <a:t>rd</a:t>
            </a:r>
            <a:r>
              <a:rPr lang="en-US" altLang="zh-CN" sz="3200" dirty="0">
                <a:solidFill>
                  <a:srgbClr val="FF0000"/>
                </a:solidFill>
              </a:rPr>
              <a:t> fold validation set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7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K-Fold Cross-Validation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783" y="3222929"/>
                <a:ext cx="9082217" cy="3199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Partition data S into K equal disjoint subsets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)(typically 5-10 subsets)</a:t>
                </a:r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Perform following K steps for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k=1…K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=S-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as the training set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Build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Use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as the </a:t>
                </a:r>
                <a:r>
                  <a:rPr lang="zh-CN" altLang="zh-CN" sz="2400" dirty="0">
                    <a:ea typeface="Open Sans"/>
                  </a:rPr>
                  <a:t>validation set</a:t>
                </a:r>
                <a:r>
                  <a:rPr lang="en-US" altLang="zh-CN" sz="2400" dirty="0">
                    <a:ea typeface="Open Sans"/>
                  </a:rPr>
                  <a:t>, compute  error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𝐸𝑟𝑟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</a:rPr>
                  <a:t>=error(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i="1" dirty="0"/>
              </a:p>
              <a:p>
                <a:pPr marL="457200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AU" altLang="zh-CN" sz="2400" b="0" i="1" smtClean="0">
                            <a:latin typeface="Cambria Math" panose="02040503050406030204" pitchFamily="18" charset="0"/>
                          </a:rPr>
                          <m:t>𝐸𝑟𝑟</m:t>
                        </m:r>
                      </m:e>
                      <m:sup>
                        <m:r>
                          <a:rPr lang="en-AU" altLang="zh-CN" sz="2400" b="0" i="1" smtClean="0">
                            <a:latin typeface="Cambria Math" panose="02040503050406030204" pitchFamily="18" charset="0"/>
                          </a:rPr>
                          <m:t>𝑎𝑣𝑒</m:t>
                        </m:r>
                      </m:sup>
                    </m:sSup>
                  </m:oMath>
                </a14:m>
                <a:r>
                  <a:rPr lang="en-US" altLang="zh-CN" sz="2400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altLang="zh-CN" sz="2400" b="0" i="1" smtClean="0">
                                <a:latin typeface="Cambria Math" panose="02040503050406030204" pitchFamily="18" charset="0"/>
                              </a:rPr>
                              <m:t>𝐸𝑟𝑟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i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This is the averaged error rate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" y="3222929"/>
                <a:ext cx="9082217" cy="3199209"/>
              </a:xfrm>
              <a:prstGeom prst="rect">
                <a:avLst/>
              </a:prstGeom>
              <a:blipFill rotWithShape="0">
                <a:blip r:embed="rId2"/>
                <a:stretch>
                  <a:fillRect l="-872" t="-1524" r="-1477" b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18070" y="1676559"/>
            <a:ext cx="17896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K=10, step k=3: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203373"/>
                  </p:ext>
                </p:extLst>
              </p:nvPr>
            </p:nvGraphicFramePr>
            <p:xfrm>
              <a:off x="2438404" y="1526863"/>
              <a:ext cx="3937690" cy="6726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76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8"/>
                        </a:ext>
                      </a:extLst>
                    </a:gridCol>
                    <a:gridCol w="393769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</a:tblGrid>
                  <a:tr h="672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203373"/>
                  </p:ext>
                </p:extLst>
              </p:nvPr>
            </p:nvGraphicFramePr>
            <p:xfrm>
              <a:off x="2438404" y="1526863"/>
              <a:ext cx="3937690" cy="6726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769"/>
                    <a:gridCol w="393769"/>
                    <a:gridCol w="393769"/>
                    <a:gridCol w="393769"/>
                    <a:gridCol w="393769"/>
                    <a:gridCol w="393769"/>
                    <a:gridCol w="393769"/>
                    <a:gridCol w="393769"/>
                    <a:gridCol w="393769"/>
                    <a:gridCol w="393769"/>
                  </a:tblGrid>
                  <a:tr h="6726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77" t="-901" r="-901538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04688" t="-901" r="-815625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538" t="-901" r="-703077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6250" t="-901" r="-614063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901" r="-504615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000" t="-901" r="-404615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9375" t="-901" r="-310938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8462" t="-901" r="-206154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10938" t="-901" r="-109375" b="-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6923" t="-901" r="-7692" b="-36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3436556" y="2199331"/>
            <a:ext cx="0" cy="39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98758" y="2583694"/>
            <a:ext cx="185417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validation set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372497" y="1522948"/>
            <a:ext cx="811429" cy="676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45248" y="1527064"/>
            <a:ext cx="2796753" cy="676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572000" y="2583694"/>
                <a:ext cx="2263366" cy="461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Training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83694"/>
                <a:ext cx="2263366" cy="461665"/>
              </a:xfrm>
              <a:prstGeom prst="rect">
                <a:avLst/>
              </a:prstGeom>
              <a:blipFill>
                <a:blip r:embed="rId4"/>
                <a:stretch>
                  <a:fillRect t="-8861" b="-2531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肘形连接符 31"/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4863370" y="1743381"/>
            <a:ext cx="384192" cy="129643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29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Tuning Learning Parameter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7091" y="1964006"/>
                <a:ext cx="90822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US" altLang="zh-CN" sz="2800" dirty="0"/>
                  <a:t>Choosing best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/>
                  <a:t> with K-Fold Cross-Validation</a:t>
                </a:r>
              </a:p>
              <a:p>
                <a:pPr marL="914400" lvl="1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S</a:t>
                </a:r>
                <a:r>
                  <a:rPr lang="en-US" altLang="zh-CN" sz="2800" dirty="0" smtClean="0"/>
                  <a:t>plit </a:t>
                </a:r>
                <a:r>
                  <a:rPr lang="en-US" altLang="zh-CN" sz="2800" dirty="0"/>
                  <a:t>your data into training set and validation set</a:t>
                </a:r>
              </a:p>
              <a:p>
                <a:pPr marL="914400" lvl="1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For every possible value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/>
                  <a:t>, estimate the error rate</a:t>
                </a:r>
              </a:p>
              <a:p>
                <a:pPr marL="914400" lvl="1" indent="-457200"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/>
                  <a:t>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/>
                  <a:t> with least average error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AU" altLang="zh-CN" sz="2800" i="1">
                            <a:latin typeface="Cambria Math" panose="02040503050406030204" pitchFamily="18" charset="0"/>
                          </a:rPr>
                          <m:t>𝐸𝑟𝑟</m:t>
                        </m:r>
                      </m:e>
                      <m:sup>
                        <m:r>
                          <a:rPr lang="en-AU" altLang="zh-CN" sz="2800" i="1">
                            <a:latin typeface="Cambria Math" panose="02040503050406030204" pitchFamily="18" charset="0"/>
                          </a:rPr>
                          <m:t>𝑎𝑣𝑒</m:t>
                        </m:r>
                      </m:sup>
                    </m:sSup>
                    <m:r>
                      <a:rPr lang="en-AU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 smtClean="0"/>
              </a:p>
              <a:p>
                <a:pPr>
                  <a:buClr>
                    <a:srgbClr val="FF0000"/>
                  </a:buClr>
                </a:pPr>
                <a:r>
                  <a:rPr lang="en-US" altLang="zh-CN" sz="2800" dirty="0"/>
                  <a:t>Final </a:t>
                </a:r>
                <a:r>
                  <a:rPr lang="en-US" altLang="zh-CN" sz="2800" dirty="0" smtClean="0"/>
                  <a:t>evaluation </a:t>
                </a:r>
                <a:r>
                  <a:rPr lang="en-US" altLang="zh-CN" sz="2800" dirty="0"/>
                  <a:t>on testing set</a:t>
                </a:r>
              </a:p>
              <a:p>
                <a:pPr>
                  <a:buClr>
                    <a:srgbClr val="FF0000"/>
                  </a:buClr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1" y="1964006"/>
                <a:ext cx="9082217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42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="" xmlns:a16="http://schemas.microsoft.com/office/drawing/2014/main" id="{F99BFE2E-C5E1-4011-AC2E-6CA84198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="" xmlns:a16="http://schemas.microsoft.com/office/drawing/2014/main" id="{D5B6C50D-5A75-4E1B-A40F-E676FD9BE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Problem of Model Validation</a:t>
            </a:r>
          </a:p>
          <a:p>
            <a:pPr lvl="2"/>
            <a:r>
              <a:rPr lang="en-AU" altLang="zh-CN" sz="2400" dirty="0" err="1">
                <a:ea typeface="宋体" panose="02010600030101010101" pitchFamily="2" charset="-122"/>
              </a:rPr>
              <a:t>Underfitting</a:t>
            </a:r>
            <a:r>
              <a:rPr lang="en-AU" altLang="zh-CN" sz="2400" dirty="0">
                <a:ea typeface="宋体" panose="02010600030101010101" pitchFamily="2" charset="-122"/>
              </a:rPr>
              <a:t> and Overfitting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Bias-Variance Tradeoff</a:t>
            </a:r>
          </a:p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Cross-Validation</a:t>
            </a:r>
          </a:p>
          <a:p>
            <a:pPr marL="1143000" lvl="2" indent="-228600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Training Data, Validation Data, Testing Data</a:t>
            </a:r>
          </a:p>
          <a:p>
            <a:pPr marL="1143000" lvl="2" indent="-228600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Performance Report</a:t>
            </a:r>
          </a:p>
          <a:p>
            <a:pPr marL="1143000" lvl="2" indent="-228600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Parameter Tuning</a:t>
            </a:r>
          </a:p>
          <a:p>
            <a:pPr marL="1143000" lvl="2" indent="-228600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K-Fold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2746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>
            <a:extLst>
              <a:ext uri="{FF2B5EF4-FFF2-40B4-BE49-F238E27FC236}">
                <a16:creationId xmlns="" xmlns:a16="http://schemas.microsoft.com/office/drawing/2014/main" id="{62DB5157-5361-40A6-85AE-BC1AEAFE3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Why We All Need Validation</a:t>
            </a:r>
          </a:p>
        </p:txBody>
      </p:sp>
      <p:sp>
        <p:nvSpPr>
          <p:cNvPr id="820227" name="Rectangle 3">
            <a:extLst>
              <a:ext uri="{FF2B5EF4-FFF2-40B4-BE49-F238E27FC236}">
                <a16:creationId xmlns="" xmlns:a16="http://schemas.microsoft.com/office/drawing/2014/main" id="{4DB75DA5-F594-4E50-92F0-BB82B0374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zh-CN" sz="2600" dirty="0">
                <a:ea typeface="宋体" panose="02010600030101010101" pitchFamily="2" charset="-122"/>
              </a:rPr>
              <a:t>Business Reasons</a:t>
            </a:r>
          </a:p>
          <a:p>
            <a:pPr marL="1131888" lvl="2" indent="-438150"/>
            <a:r>
              <a:rPr lang="en-US" altLang="zh-CN" sz="2100" dirty="0">
                <a:ea typeface="宋体" panose="02010600030101010101" pitchFamily="2" charset="-122"/>
              </a:rPr>
              <a:t>Need to choose the best model.</a:t>
            </a:r>
          </a:p>
          <a:p>
            <a:pPr marL="1131888" lvl="2" indent="-438150"/>
            <a:r>
              <a:rPr lang="en-US" altLang="zh-CN" sz="2100" dirty="0">
                <a:ea typeface="宋体" panose="02010600030101010101" pitchFamily="2" charset="-122"/>
              </a:rPr>
              <a:t>Measure accuracy/power of selected model.</a:t>
            </a:r>
            <a:endParaRPr lang="en-US" altLang="zh-CN" sz="21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1131888" lvl="2" indent="-438150"/>
            <a:r>
              <a:rPr lang="en-US" altLang="zh-CN" sz="2100" dirty="0">
                <a:ea typeface="宋体" panose="02010600030101010101" pitchFamily="2" charset="-122"/>
                <a:sym typeface="Wingdings" panose="05000000000000000000" pitchFamily="2" charset="2"/>
              </a:rPr>
              <a:t>Good to measure ROI of the modeling project.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zh-CN" sz="2600" dirty="0">
                <a:ea typeface="宋体" panose="02010600030101010101" pitchFamily="2" charset="-122"/>
              </a:rPr>
              <a:t>Statistical Reasons</a:t>
            </a:r>
            <a:endParaRPr lang="en-US" altLang="zh-CN" sz="2600" u="sng" dirty="0">
              <a:ea typeface="宋体" panose="02010600030101010101" pitchFamily="2" charset="-122"/>
            </a:endParaRPr>
          </a:p>
          <a:p>
            <a:pPr marL="1131888" lvl="2" indent="-438150"/>
            <a:r>
              <a:rPr lang="en-US" altLang="zh-CN" sz="2100" dirty="0">
                <a:ea typeface="宋体" panose="02010600030101010101" pitchFamily="2" charset="-122"/>
              </a:rPr>
              <a:t>Model </a:t>
            </a:r>
            <a:r>
              <a:rPr lang="en-US" altLang="zh-CN" sz="2100" dirty="0" smtClean="0">
                <a:ea typeface="宋体" panose="02010600030101010101" pitchFamily="2" charset="-122"/>
              </a:rPr>
              <a:t>building </a:t>
            </a:r>
            <a:r>
              <a:rPr lang="en-US" altLang="zh-CN" sz="2100" dirty="0">
                <a:ea typeface="宋体" panose="02010600030101010101" pitchFamily="2" charset="-122"/>
              </a:rPr>
              <a:t>techniques are inherently designed to minimize “loss” or “bias”.</a:t>
            </a:r>
          </a:p>
          <a:p>
            <a:pPr marL="1131888" lvl="2" indent="-438150"/>
            <a:r>
              <a:rPr lang="en-US" altLang="zh-CN" sz="2100" dirty="0">
                <a:ea typeface="宋体" panose="02010600030101010101" pitchFamily="2" charset="-122"/>
              </a:rPr>
              <a:t>To an extent, a model will always fit “noise” as well as “signal”.</a:t>
            </a:r>
          </a:p>
          <a:p>
            <a:pPr marL="1131888" lvl="2" indent="-438150"/>
            <a:r>
              <a:rPr lang="en-US" altLang="zh-CN" sz="2100" dirty="0"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2100" dirty="0">
                <a:ea typeface="宋体" panose="02010600030101010101" pitchFamily="2" charset="-122"/>
              </a:rPr>
              <a:t>If you just fit a bunch of models on a given dataset and choose the “best” one, it will likely be overly “optimistic”.</a:t>
            </a:r>
          </a:p>
          <a:p>
            <a:pPr marL="1131888" lvl="2" indent="-438150"/>
            <a:endParaRPr lang="en-US" altLang="zh-CN" sz="2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42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>
            <a:extLst>
              <a:ext uri="{FF2B5EF4-FFF2-40B4-BE49-F238E27FC236}">
                <a16:creationId xmlns="" xmlns:a16="http://schemas.microsoft.com/office/drawing/2014/main" id="{0BF4F4B7-733C-4697-96ED-867AD7639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Some Definitions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="" xmlns:a16="http://schemas.microsoft.com/office/drawing/2014/main" id="{C851E8F6-28A1-418E-A433-CC0B1E170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Target Variable:  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Y</a:t>
            </a:r>
            <a:endParaRPr lang="en-US" altLang="zh-CN" dirty="0">
              <a:solidFill>
                <a:srgbClr val="008080"/>
              </a:solidFill>
              <a:ea typeface="宋体" panose="02010600030101010101" pitchFamily="2" charset="-122"/>
            </a:endParaRPr>
          </a:p>
          <a:p>
            <a:pPr marL="1131888" lvl="2" indent="-438150"/>
            <a:r>
              <a:rPr lang="en-US" altLang="zh-CN" dirty="0">
                <a:ea typeface="宋体" panose="02010600030101010101" pitchFamily="2" charset="-122"/>
              </a:rPr>
              <a:t>What we are trying to predict.</a:t>
            </a:r>
          </a:p>
          <a:p>
            <a:pPr marL="1663700" lvl="4" indent="-381000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House</a:t>
            </a:r>
            <a:r>
              <a:rPr lang="en-AU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price</a:t>
            </a:r>
            <a:r>
              <a:rPr lang="en-US" altLang="zh-CN" dirty="0">
                <a:ea typeface="宋体" panose="02010600030101010101" pitchFamily="2" charset="-122"/>
              </a:rPr>
              <a:t>,…</a:t>
            </a:r>
          </a:p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Input Variables: 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808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808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,… ,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solidFill>
                  <a:srgbClr val="00808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}</a:t>
            </a:r>
          </a:p>
          <a:p>
            <a:pPr marL="1131888" lvl="2" indent="-438150"/>
            <a:r>
              <a:rPr lang="en-US" altLang="zh-CN" dirty="0">
                <a:ea typeface="宋体" panose="02010600030101010101" pitchFamily="2" charset="-122"/>
              </a:rPr>
              <a:t>Input features used to make predictions.</a:t>
            </a:r>
          </a:p>
          <a:p>
            <a:pPr marL="1663700" lvl="4" indent="-381000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Size of house, ….</a:t>
            </a:r>
          </a:p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Predictive Model: </a:t>
            </a:r>
            <a:r>
              <a:rPr lang="en-US" altLang="zh-CN" i="1" dirty="0">
                <a:solidFill>
                  <a:srgbClr val="008080"/>
                </a:solidFill>
              </a:rPr>
              <a:t>Y = f</a:t>
            </a:r>
            <a:r>
              <a:rPr lang="en-US" altLang="zh-CN" noProof="1">
                <a:solidFill>
                  <a:srgbClr val="008080"/>
                </a:solidFill>
              </a:rPr>
              <a:t>(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808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808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,… ,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solidFill>
                  <a:srgbClr val="00808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)</a:t>
            </a:r>
          </a:p>
          <a:p>
            <a:pPr marL="1131888" lvl="2" indent="-438150"/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en-US" altLang="zh-CN" dirty="0" smtClean="0">
                <a:ea typeface="宋体" panose="02010600030101010101" pitchFamily="2" charset="-122"/>
              </a:rPr>
              <a:t>stimates </a:t>
            </a:r>
            <a:r>
              <a:rPr lang="en-US" altLang="zh-CN" dirty="0">
                <a:ea typeface="宋体" panose="02010600030101010101" pitchFamily="2" charset="-122"/>
              </a:rPr>
              <a:t>the unknown value 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ea typeface="宋体" panose="02010600030101010101" pitchFamily="2" charset="-122"/>
              </a:rPr>
              <a:t>based on known values 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rgbClr val="008080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solidFill>
                  <a:srgbClr val="008080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8080"/>
                </a:solidFill>
                <a:ea typeface="宋体" panose="02010600030101010101" pitchFamily="2" charset="-122"/>
              </a:rPr>
              <a:t>}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marL="1131888" lvl="2" indent="-438150"/>
            <a:endParaRPr lang="en-US" altLang="zh-CN" dirty="0">
              <a:solidFill>
                <a:srgbClr val="00808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F19E5F-59F3-45F1-B1A2-4369C3D2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bg1"/>
                </a:solidFill>
              </a:rPr>
              <a:t>General Fitting Scheme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04683A-66A6-480A-B496-FB780984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7" y="1043576"/>
            <a:ext cx="6937694" cy="51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3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A49652-1AB1-4757-98AE-9D15244D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bg1"/>
                </a:solidFill>
              </a:rPr>
              <a:t>Underﬁtting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AD193B-7987-4020-8FD2-0AE19F14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 </a:t>
            </a:r>
            <a:r>
              <a:rPr lang="en-US" altLang="zh-CN" dirty="0"/>
              <a:t>cannot capture the underlying trend of the data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DD1B6DF-E828-4444-B32F-C846F151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1" y="2482397"/>
            <a:ext cx="5452844" cy="40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A49652-1AB1-4757-98AE-9D15244D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solidFill>
                  <a:schemeClr val="bg1"/>
                </a:solidFill>
              </a:rPr>
              <a:t>Solution to Underﬁtting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AD193B-7987-4020-8FD2-0AE19F14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odel </a:t>
            </a:r>
            <a:r>
              <a:rPr lang="en-US" altLang="zh-CN" dirty="0"/>
              <a:t>cannot capture the underlying trend of the data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DD1B6DF-E828-4444-B32F-C846F151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1" y="2482397"/>
            <a:ext cx="5452844" cy="40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="" xmlns:a16="http://schemas.microsoft.com/office/drawing/2014/main" id="{239B9DEE-D3B7-45CA-ADE1-B4FFBD42A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The Problem of Overfitting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="" xmlns:a16="http://schemas.microsoft.com/office/drawing/2014/main" id="{1582093F-C248-4502-8975-A8E4F7F90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47452"/>
            <a:ext cx="7886700" cy="4351338"/>
          </a:xfrm>
        </p:spPr>
        <p:txBody>
          <a:bodyPr/>
          <a:lstStyle/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ea typeface="宋体" panose="02010600030101010101" pitchFamily="2" charset="-122"/>
              </a:rPr>
              <a:t>odel </a:t>
            </a:r>
            <a:r>
              <a:rPr lang="en-US" altLang="zh-CN" dirty="0">
                <a:ea typeface="宋体" panose="02010600030101010101" pitchFamily="2" charset="-122"/>
              </a:rPr>
              <a:t>is too complex to capture the true pattern</a:t>
            </a:r>
          </a:p>
          <a:p>
            <a:pPr marL="571500" indent="-571500"/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ea typeface="宋体" panose="02010600030101010101" pitchFamily="2" charset="-122"/>
              </a:rPr>
              <a:t>odel </a:t>
            </a:r>
            <a:r>
              <a:rPr lang="en-US" altLang="zh-CN" dirty="0">
                <a:ea typeface="宋体" panose="02010600030101010101" pitchFamily="2" charset="-122"/>
              </a:rPr>
              <a:t>seeks to fit the noise or outlier of the data </a:t>
            </a:r>
          </a:p>
          <a:p>
            <a:pPr marL="571500" indent="-571500"/>
            <a:endParaRPr lang="en-US" altLang="zh-CN" sz="2600" dirty="0">
              <a:ea typeface="宋体" panose="02010600030101010101" pitchFamily="2" charset="-122"/>
            </a:endParaRPr>
          </a:p>
          <a:p>
            <a:pPr marL="571500" indent="-571500"/>
            <a:endParaRPr lang="en-US" altLang="zh-CN" sz="2600" dirty="0">
              <a:ea typeface="宋体" panose="02010600030101010101" pitchFamily="2" charset="-122"/>
            </a:endParaRPr>
          </a:p>
        </p:txBody>
      </p:sp>
      <p:pic>
        <p:nvPicPr>
          <p:cNvPr id="19458" name="Picture 2" descr="“overfitting”的图片搜索结果">
            <a:extLst>
              <a:ext uri="{FF2B5EF4-FFF2-40B4-BE49-F238E27FC236}">
                <a16:creationId xmlns="" xmlns:a16="http://schemas.microsoft.com/office/drawing/2014/main" id="{9749C78E-B98F-41BC-9B23-78A320B0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89" y="2564366"/>
            <a:ext cx="3380763" cy="33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0AC48DE-E543-4BAB-A80E-076C9C3EB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7" y="2564366"/>
            <a:ext cx="403809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8009</TotalTime>
  <Words>1569</Words>
  <Application>Microsoft Office PowerPoint</Application>
  <PresentationFormat>全屏显示(4:3)</PresentationFormat>
  <Paragraphs>217</Paragraphs>
  <Slides>28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佈景主題</vt:lpstr>
      <vt:lpstr>PowerPoint 演示文稿</vt:lpstr>
      <vt:lpstr>Content</vt:lpstr>
      <vt:lpstr>Content</vt:lpstr>
      <vt:lpstr>Why We All Need Validation</vt:lpstr>
      <vt:lpstr>Some Definitions</vt:lpstr>
      <vt:lpstr>General Fitting Scheme</vt:lpstr>
      <vt:lpstr>Underﬁtting</vt:lpstr>
      <vt:lpstr>Solution to Underﬁtting</vt:lpstr>
      <vt:lpstr>The Problem of Overfitting</vt:lpstr>
      <vt:lpstr>Underfitting vs Overfitting</vt:lpstr>
      <vt:lpstr>Underfitting vs Overfitting</vt:lpstr>
      <vt:lpstr>The Perils of Optimism</vt:lpstr>
      <vt:lpstr>The Bias-Variance Tradeoff</vt:lpstr>
      <vt:lpstr>Signs of Underfitting/Overfitting</vt:lpstr>
      <vt:lpstr>Signs of Underfitting/Overfitting</vt:lpstr>
      <vt:lpstr>Content</vt:lpstr>
      <vt:lpstr>Data Split</vt:lpstr>
      <vt:lpstr>Testing Errors</vt:lpstr>
      <vt:lpstr>Validation</vt:lpstr>
      <vt:lpstr>Cross-Validation for Evaluation </vt:lpstr>
      <vt:lpstr>Cross-Validation for Evaluation </vt:lpstr>
      <vt:lpstr>Tuning Learning Parameter</vt:lpstr>
      <vt:lpstr>Example: Tuning Regularization Parameter λ</vt:lpstr>
      <vt:lpstr>Regularization Parameter λ</vt:lpstr>
      <vt:lpstr>Chose good λ on validation set</vt:lpstr>
      <vt:lpstr>K-Fold Cross-Validation</vt:lpstr>
      <vt:lpstr>K-Fold Cross-Validation</vt:lpstr>
      <vt:lpstr>Tuning Learning Parameter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msi</cp:lastModifiedBy>
  <cp:revision>251</cp:revision>
  <dcterms:created xsi:type="dcterms:W3CDTF">2016-10-25T03:26:56Z</dcterms:created>
  <dcterms:modified xsi:type="dcterms:W3CDTF">2017-11-29T05:24:19Z</dcterms:modified>
</cp:coreProperties>
</file>