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76" r:id="rId2"/>
    <p:sldId id="377" r:id="rId3"/>
    <p:sldId id="378" r:id="rId4"/>
    <p:sldId id="380" r:id="rId5"/>
    <p:sldId id="381" r:id="rId6"/>
    <p:sldId id="344" r:id="rId7"/>
    <p:sldId id="308" r:id="rId8"/>
    <p:sldId id="278" r:id="rId9"/>
    <p:sldId id="312" r:id="rId10"/>
    <p:sldId id="279" r:id="rId11"/>
    <p:sldId id="280" r:id="rId12"/>
    <p:sldId id="282" r:id="rId13"/>
    <p:sldId id="283" r:id="rId14"/>
    <p:sldId id="316" r:id="rId15"/>
    <p:sldId id="319" r:id="rId16"/>
    <p:sldId id="327" r:id="rId17"/>
    <p:sldId id="339" r:id="rId18"/>
    <p:sldId id="304" r:id="rId19"/>
    <p:sldId id="320" r:id="rId20"/>
    <p:sldId id="349" r:id="rId21"/>
    <p:sldId id="350" r:id="rId22"/>
    <p:sldId id="329" r:id="rId23"/>
    <p:sldId id="330" r:id="rId24"/>
    <p:sldId id="331" r:id="rId25"/>
    <p:sldId id="343" r:id="rId26"/>
    <p:sldId id="332" r:id="rId27"/>
    <p:sldId id="351" r:id="rId28"/>
    <p:sldId id="346" r:id="rId29"/>
    <p:sldId id="352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217" autoAdjust="0"/>
  </p:normalViewPr>
  <p:slideViewPr>
    <p:cSldViewPr snapToGrid="0">
      <p:cViewPr varScale="1">
        <p:scale>
          <a:sx n="95" d="100"/>
          <a:sy n="95" d="100"/>
        </p:scale>
        <p:origin x="-21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1B62-3A0F-433E-8F7F-C5400E8DE406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0551-177F-4DA6-A3B3-27F70ADFF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0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metric_matri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Vector_(mathematics)" TargetMode="External"/><Relationship Id="rId5" Type="http://schemas.openxmlformats.org/officeDocument/2006/relationships/hyperlink" Target="https://en.wikipedia.org/wiki/Matrix_(mathematics)" TargetMode="External"/><Relationship Id="rId4" Type="http://schemas.openxmlformats.org/officeDocument/2006/relationships/hyperlink" Target="https://en.wikipedia.org/wiki/Real_number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我的汇报包括以下四个部分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7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1200" i="0">
                    <a:latin typeface="Cambria Math" panose="02040503050406030204" pitchFamily="18" charset="0"/>
                  </a:rPr>
                  <a:t>𝐾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=2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87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1200" i="0">
                    <a:latin typeface="Cambria Math" panose="02040503050406030204" pitchFamily="18" charset="0"/>
                  </a:rPr>
                  <a:t>𝐾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=2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28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1200" i="0">
                    <a:latin typeface="Cambria Math" panose="02040503050406030204" pitchFamily="18" charset="0"/>
                  </a:rPr>
                  <a:t>𝐾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=2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463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1200" i="0">
                    <a:latin typeface="Cambria Math" panose="02040503050406030204" pitchFamily="18" charset="0"/>
                  </a:rPr>
                  <a:t>𝐾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=2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51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[ 0.45190665 0.18225358 0.12979086 0.12011089 0.07142337 0.04451466]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91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11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幸福蛋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雷吉艾斯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壺壺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63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4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an original image of ORL face database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9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/>
              <a:t>http://reuter.mit.edu/blue/images/research/manifold.png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/>
              <a:t>http://archive.cnx.org/resources/51a9b2052ae167db310fda5600b89badea85eae5/isomapCNXtrue1.png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76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9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74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22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• The eigenvalues for symmetric matrices are always real.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ymmetric matrix"/>
              </a:rPr>
              <a:t>symmetric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n} ×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n}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al number"/>
              </a:rPr>
              <a:t>real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trix (mathematics)"/>
              </a:rPr>
              <a:t>matrix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M} is said to be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definite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scalar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z^{\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{T} }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 is positive for every non-zero column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Vector (mathematics)"/>
              </a:rPr>
              <a:t>vector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z} of {\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displaystyle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n} real numbers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zTMz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&gt;=0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Ref: </a:t>
            </a:r>
            <a:r>
              <a:rPr lang="zh-TW" altLang="en-US" dirty="0"/>
              <a:t>http://speech.ee.ntu.edu.tw/~tlkagk/courses/LA_2016/Lecture/special%20matrix%20(v2).ecm.mp4/index.html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32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https://pvirie.wordpress.com/2016/03/29/linear-autoencoders-do-pca/</a:t>
            </a:r>
          </a:p>
          <a:p>
            <a:endParaRPr lang="en-US" altLang="zh-TW" dirty="0"/>
          </a:p>
          <a:p>
            <a:r>
              <a:rPr lang="en-US" altLang="zh-TW" dirty="0"/>
              <a:t>https://pvirie.wordpress.com/2013/10/01/pattern-covariance-analysis-of-components/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0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Link PCA with MDS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[1] T. Cox and M. Cox. </a:t>
            </a:r>
            <a:r>
              <a:rPr lang="en-US" altLang="zh-TW" i="1" dirty="0"/>
              <a:t>Multidimensional Scaling</a:t>
            </a:r>
            <a:r>
              <a:rPr lang="en-US" altLang="zh-TW" dirty="0"/>
              <a:t>. Chapman Hall, Boca Raton, 2nd edition,</a:t>
            </a:r>
            <a:br>
              <a:rPr lang="en-US" altLang="zh-TW" dirty="0"/>
            </a:br>
            <a:r>
              <a:rPr lang="en-US" altLang="zh-TW" dirty="0"/>
              <a:t>2001.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4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07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6190"/>
            <a:ext cx="9144000" cy="64795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165735" y="125226"/>
            <a:ext cx="2893350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/>
            </a:lvl1pPr>
          </a:lstStyle>
          <a:p>
            <a:fld id="{EE607146-DD1E-4EBD-B8F7-D93B3206AC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34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A5D7-7028-48E9-B5A4-C9F13746A770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4C27-103A-4C52-8E26-0749069066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690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7.png"/><Relationship Id="rId18" Type="http://schemas.openxmlformats.org/officeDocument/2006/relationships/image" Target="../media/image91.png"/><Relationship Id="rId3" Type="http://schemas.openxmlformats.org/officeDocument/2006/relationships/image" Target="../media/image8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0.png"/><Relationship Id="rId2" Type="http://schemas.openxmlformats.org/officeDocument/2006/relationships/image" Target="../media/image6.png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9.png"/><Relationship Id="rId23" Type="http://schemas.openxmlformats.org/officeDocument/2006/relationships/image" Target="../media/image95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8.png"/><Relationship Id="rId22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17.png"/><Relationship Id="rId18" Type="http://schemas.openxmlformats.org/officeDocument/2006/relationships/image" Target="../media/image1000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6.png"/><Relationship Id="rId17" Type="http://schemas.openxmlformats.org/officeDocument/2006/relationships/image" Target="../media/image990.png"/><Relationship Id="rId2" Type="http://schemas.openxmlformats.org/officeDocument/2006/relationships/image" Target="../media/image6.png"/><Relationship Id="rId16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970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14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3.png"/><Relationship Id="rId5" Type="http://schemas.openxmlformats.org/officeDocument/2006/relationships/image" Target="../media/image118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40.png"/><Relationship Id="rId3" Type="http://schemas.openxmlformats.org/officeDocument/2006/relationships/image" Target="../media/image6.png"/><Relationship Id="rId7" Type="http://schemas.openxmlformats.org/officeDocument/2006/relationships/image" Target="../media/image126.png"/><Relationship Id="rId12" Type="http://schemas.openxmlformats.org/officeDocument/2006/relationships/image" Target="../media/image138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49.png"/><Relationship Id="rId5" Type="http://schemas.openxmlformats.org/officeDocument/2006/relationships/image" Target="../media/image1240.png"/><Relationship Id="rId15" Type="http://schemas.openxmlformats.org/officeDocument/2006/relationships/image" Target="../media/image143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4.png"/><Relationship Id="rId5" Type="http://schemas.openxmlformats.org/officeDocument/2006/relationships/image" Target="../media/image147.png"/><Relationship Id="rId10" Type="http://schemas.openxmlformats.org/officeDocument/2006/relationships/image" Target="../media/image153.png"/><Relationship Id="rId4" Type="http://schemas.openxmlformats.org/officeDocument/2006/relationships/image" Target="../media/image146.png"/><Relationship Id="rId9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41.png"/><Relationship Id="rId3" Type="http://schemas.openxmlformats.org/officeDocument/2006/relationships/image" Target="../media/image6.png"/><Relationship Id="rId7" Type="http://schemas.openxmlformats.org/officeDocument/2006/relationships/image" Target="../media/image168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36.png"/><Relationship Id="rId5" Type="http://schemas.openxmlformats.org/officeDocument/2006/relationships/image" Target="../media/image134.png"/><Relationship Id="rId10" Type="http://schemas.openxmlformats.org/officeDocument/2006/relationships/image" Target="../media/image135.png"/><Relationship Id="rId4" Type="http://schemas.openxmlformats.org/officeDocument/2006/relationships/image" Target="../media/image133.png"/><Relationship Id="rId9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58.png"/><Relationship Id="rId3" Type="http://schemas.openxmlformats.org/officeDocument/2006/relationships/image" Target="../media/image6.png"/><Relationship Id="rId7" Type="http://schemas.openxmlformats.org/officeDocument/2006/relationships/image" Target="../media/image178.png"/><Relationship Id="rId12" Type="http://schemas.openxmlformats.org/officeDocument/2006/relationships/image" Target="../media/image1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56.png"/><Relationship Id="rId5" Type="http://schemas.openxmlformats.org/officeDocument/2006/relationships/image" Target="../media/image176.png"/><Relationship Id="rId10" Type="http://schemas.openxmlformats.org/officeDocument/2006/relationships/image" Target="../media/image133.png"/><Relationship Id="rId4" Type="http://schemas.openxmlformats.org/officeDocument/2006/relationships/image" Target="../media/image175.png"/><Relationship Id="rId9" Type="http://schemas.openxmlformats.org/officeDocument/2006/relationships/image" Target="../media/image141.png"/><Relationship Id="rId14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8" Type="http://schemas.openxmlformats.org/officeDocument/2006/relationships/image" Target="../media/image183.png"/><Relationship Id="rId3" Type="http://schemas.openxmlformats.org/officeDocument/2006/relationships/image" Target="../media/image6.png"/><Relationship Id="rId21" Type="http://schemas.openxmlformats.org/officeDocument/2006/relationships/image" Target="../media/image133.png"/><Relationship Id="rId7" Type="http://schemas.openxmlformats.org/officeDocument/2006/relationships/image" Target="../media/image178.png"/><Relationship Id="rId17" Type="http://schemas.openxmlformats.org/officeDocument/2006/relationships/image" Target="../media/image182.png"/><Relationship Id="rId25" Type="http://schemas.openxmlformats.org/officeDocument/2006/relationships/image" Target="../media/image15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24" Type="http://schemas.openxmlformats.org/officeDocument/2006/relationships/image" Target="../media/image158.png"/><Relationship Id="rId5" Type="http://schemas.openxmlformats.org/officeDocument/2006/relationships/image" Target="../media/image176.png"/><Relationship Id="rId15" Type="http://schemas.openxmlformats.org/officeDocument/2006/relationships/image" Target="../media/image180.png"/><Relationship Id="rId23" Type="http://schemas.openxmlformats.org/officeDocument/2006/relationships/image" Target="../media/image157.png"/><Relationship Id="rId19" Type="http://schemas.openxmlformats.org/officeDocument/2006/relationships/image" Target="../media/image184.png"/><Relationship Id="rId4" Type="http://schemas.openxmlformats.org/officeDocument/2006/relationships/image" Target="../media/image175.png"/><Relationship Id="rId9" Type="http://schemas.openxmlformats.org/officeDocument/2006/relationships/image" Target="../media/image141.png"/><Relationship Id="rId22" Type="http://schemas.openxmlformats.org/officeDocument/2006/relationships/image" Target="../media/image1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8" Type="http://schemas.openxmlformats.org/officeDocument/2006/relationships/image" Target="../media/image186.png"/><Relationship Id="rId26" Type="http://schemas.openxmlformats.org/officeDocument/2006/relationships/image" Target="../media/image159.png"/><Relationship Id="rId3" Type="http://schemas.openxmlformats.org/officeDocument/2006/relationships/image" Target="../media/image6.png"/><Relationship Id="rId21" Type="http://schemas.openxmlformats.org/officeDocument/2006/relationships/image" Target="../media/image160.png"/><Relationship Id="rId7" Type="http://schemas.openxmlformats.org/officeDocument/2006/relationships/image" Target="../media/image178.png"/><Relationship Id="rId17" Type="http://schemas.openxmlformats.org/officeDocument/2006/relationships/image" Target="../media/image182.png"/><Relationship Id="rId25" Type="http://schemas.openxmlformats.org/officeDocument/2006/relationships/image" Target="../media/image15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81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24" Type="http://schemas.openxmlformats.org/officeDocument/2006/relationships/image" Target="../media/image157.png"/><Relationship Id="rId5" Type="http://schemas.openxmlformats.org/officeDocument/2006/relationships/image" Target="../media/image176.png"/><Relationship Id="rId15" Type="http://schemas.openxmlformats.org/officeDocument/2006/relationships/image" Target="../media/image180.png"/><Relationship Id="rId23" Type="http://schemas.openxmlformats.org/officeDocument/2006/relationships/image" Target="../media/image161.png"/><Relationship Id="rId10" Type="http://schemas.openxmlformats.org/officeDocument/2006/relationships/image" Target="../media/image174.png"/><Relationship Id="rId19" Type="http://schemas.openxmlformats.org/officeDocument/2006/relationships/image" Target="../media/image187.png"/><Relationship Id="rId4" Type="http://schemas.openxmlformats.org/officeDocument/2006/relationships/image" Target="../media/image175.png"/><Relationship Id="rId22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40.112.21.35:2880/~tlkagk/pokemon/pca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110.png"/><Relationship Id="rId5" Type="http://schemas.openxmlformats.org/officeDocument/2006/relationships/image" Target="../media/image75.png"/><Relationship Id="rId10" Type="http://schemas.openxmlformats.org/officeDocument/2006/relationships/image" Target="../media/image107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9.png"/><Relationship Id="rId5" Type="http://schemas.openxmlformats.org/officeDocument/2006/relationships/image" Target="../media/image1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13.png"/><Relationship Id="rId9" Type="http://schemas.openxmlformats.org/officeDocument/2006/relationships/image" Target="../media/image46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28675" y="1219200"/>
            <a:ext cx="759206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 dirty="0" smtClean="0">
                <a:sym typeface="+mn-ea"/>
              </a:rPr>
              <a:t>Principle </a:t>
            </a:r>
            <a:r>
              <a:rPr lang="en-US" altLang="zh-TW" sz="3600" b="1" dirty="0">
                <a:sym typeface="+mn-ea"/>
              </a:rPr>
              <a:t>Component </a:t>
            </a:r>
            <a:r>
              <a:rPr lang="en-US" altLang="zh-TW" sz="3600" b="1" dirty="0" smtClean="0">
                <a:sym typeface="+mn-ea"/>
              </a:rPr>
              <a:t>Analysis </a:t>
            </a:r>
          </a:p>
          <a:p>
            <a:pPr algn="ctr"/>
            <a:r>
              <a:rPr lang="en-US" altLang="zh-CN" sz="3600" b="1" dirty="0" smtClean="0">
                <a:sym typeface="+mn-ea"/>
              </a:rPr>
              <a:t>For </a:t>
            </a:r>
            <a:r>
              <a:rPr lang="en-US" altLang="zh-TW" sz="3600" b="1" dirty="0" smtClean="0">
                <a:sym typeface="+mn-ea"/>
              </a:rPr>
              <a:t>Dimension Re</a:t>
            </a:r>
            <a:r>
              <a:rPr lang="en-US" altLang="zh-CN" sz="3600" b="1" dirty="0" smtClean="0">
                <a:sym typeface="+mn-ea"/>
              </a:rPr>
              <a:t>duction</a:t>
            </a:r>
            <a:endParaRPr lang="zh-TW" altLang="en-US" sz="3600" b="1" dirty="0"/>
          </a:p>
          <a:p>
            <a:pPr algn="ctr"/>
            <a:endParaRPr lang="en-US" altLang="zh-CN" sz="3600" dirty="0">
              <a:solidFill>
                <a:srgbClr val="3333B2"/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7771" y="1870745"/>
            <a:ext cx="485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</a:p>
          <a:p>
            <a:r>
              <a:rPr lang="en-US" altLang="zh-CN" sz="2400" dirty="0">
                <a:latin typeface="Tw Cen MT" panose="020B0602020104020603" pitchFamily="34" charset="0"/>
              </a:rPr>
              <a:t>                 Prof. </a:t>
            </a:r>
            <a:r>
              <a:rPr lang="en-US" altLang="zh-CN" sz="2400" dirty="0" err="1">
                <a:latin typeface="Tw Cen MT" panose="020B0602020104020603" pitchFamily="34" charset="0"/>
              </a:rPr>
              <a:t>Mingkui</a:t>
            </a:r>
            <a:r>
              <a:rPr lang="en-US" altLang="zh-CN" sz="2400" dirty="0">
                <a:latin typeface="Tw Cen MT" panose="020B0602020104020603" pitchFamily="34" charset="0"/>
              </a:rPr>
              <a:t> </a:t>
            </a:r>
            <a:r>
              <a:rPr lang="en-US" altLang="zh-CN" sz="2400" dirty="0" smtClean="0">
                <a:latin typeface="Tw Cen MT" panose="020B0602020104020603" pitchFamily="34" charset="0"/>
              </a:rPr>
              <a:t>Tan</a:t>
            </a:r>
          </a:p>
          <a:p>
            <a:pPr algn="ctr"/>
            <a:r>
              <a:rPr lang="en-US" altLang="zh-CN" sz="2400" dirty="0" smtClean="0">
                <a:latin typeface="Tw Cen MT" panose="020B0602020104020603" pitchFamily="34" charset="0"/>
              </a:rPr>
              <a:t>mingkuitan@scut.edu.cn</a:t>
            </a:r>
            <a:endParaRPr lang="zh-CN" altLang="en-US" sz="2400" dirty="0">
              <a:latin typeface="Tw Cen MT" panose="020B06020201040206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8422" y="3118460"/>
            <a:ext cx="461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>
                <a:latin typeface="Tw Cen MT" panose="020B0602020104020603" pitchFamily="34" charset="0"/>
              </a:rPr>
              <a:t>South China University of Technology</a:t>
            </a:r>
          </a:p>
          <a:p>
            <a:r>
              <a:rPr lang="en-US" altLang="zh-CN" dirty="0">
                <a:latin typeface="Tw Cen MT" panose="020B0602020104020603" pitchFamily="34" charset="0"/>
              </a:rPr>
              <a:t>Southern Artificial Intelligence Laboratory(SAIL)</a:t>
            </a:r>
            <a:endParaRPr lang="zh-CN" altLang="en-US" dirty="0">
              <a:latin typeface="Tw Cen MT" panose="020B06020201040206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08" y="3949205"/>
            <a:ext cx="1161288" cy="1161288"/>
          </a:xfrm>
          <a:prstGeom prst="rect">
            <a:avLst/>
          </a:prstGeom>
        </p:spPr>
      </p:pic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917395" y="3949205"/>
            <a:ext cx="1123533" cy="1244220"/>
            <a:chOff x="8121664" y="3962682"/>
            <a:chExt cx="3648456" cy="4040365"/>
          </a:xfrm>
          <a:solidFill>
            <a:srgbClr val="70A1C0"/>
          </a:solidFill>
        </p:grpSpPr>
        <p:grpSp>
          <p:nvGrpSpPr>
            <p:cNvPr id="13" name="组合 12"/>
            <p:cNvGrpSpPr/>
            <p:nvPr/>
          </p:nvGrpSpPr>
          <p:grpSpPr>
            <a:xfrm>
              <a:off x="8582509" y="4502928"/>
              <a:ext cx="1471678" cy="2121614"/>
              <a:chOff x="6216212" y="1937925"/>
              <a:chExt cx="1471678" cy="2121614"/>
            </a:xfrm>
            <a:grpFill/>
          </p:grpSpPr>
          <p:sp>
            <p:nvSpPr>
              <p:cNvPr id="22" name="任意多边形 21"/>
              <p:cNvSpPr/>
              <p:nvPr/>
            </p:nvSpPr>
            <p:spPr>
              <a:xfrm>
                <a:off x="6482218" y="1937925"/>
                <a:ext cx="1205672" cy="988417"/>
              </a:xfrm>
              <a:custGeom>
                <a:avLst/>
                <a:gdLst>
                  <a:gd name="connsiteX0" fmla="*/ 1205672 w 1205672"/>
                  <a:gd name="connsiteY0" fmla="*/ 0 h 988417"/>
                  <a:gd name="connsiteX1" fmla="*/ 1164046 w 1205672"/>
                  <a:gd name="connsiteY1" fmla="*/ 57370 h 988417"/>
                  <a:gd name="connsiteX2" fmla="*/ 868679 w 1205672"/>
                  <a:gd name="connsiteY2" fmla="*/ 862706 h 988417"/>
                  <a:gd name="connsiteX3" fmla="*/ 845846 w 1205672"/>
                  <a:gd name="connsiteY3" fmla="*/ 988417 h 988417"/>
                  <a:gd name="connsiteX4" fmla="*/ 0 w 1205672"/>
                  <a:gd name="connsiteY4" fmla="*/ 988417 h 988417"/>
                  <a:gd name="connsiteX5" fmla="*/ 53987 w 1205672"/>
                  <a:gd name="connsiteY5" fmla="*/ 886822 h 988417"/>
                  <a:gd name="connsiteX6" fmla="*/ 1172792 w 1205672"/>
                  <a:gd name="connsiteY6" fmla="*/ 5974 h 988417"/>
                  <a:gd name="connsiteX7" fmla="*/ 1205672 w 1205672"/>
                  <a:gd name="connsiteY7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5672" h="988417">
                    <a:moveTo>
                      <a:pt x="1205672" y="0"/>
                    </a:moveTo>
                    <a:lnTo>
                      <a:pt x="1164046" y="57370"/>
                    </a:lnTo>
                    <a:cubicBezTo>
                      <a:pt x="1042439" y="246376"/>
                      <a:pt x="940358" y="525193"/>
                      <a:pt x="868679" y="862706"/>
                    </a:cubicBezTo>
                    <a:lnTo>
                      <a:pt x="845846" y="988417"/>
                    </a:lnTo>
                    <a:lnTo>
                      <a:pt x="0" y="988417"/>
                    </a:lnTo>
                    <a:lnTo>
                      <a:pt x="53987" y="886822"/>
                    </a:lnTo>
                    <a:cubicBezTo>
                      <a:pt x="313402" y="441354"/>
                      <a:pt x="710912" y="118484"/>
                      <a:pt x="1172792" y="5974"/>
                    </a:cubicBezTo>
                    <a:lnTo>
                      <a:pt x="12056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6216212" y="3071122"/>
                <a:ext cx="1085941" cy="988417"/>
              </a:xfrm>
              <a:custGeom>
                <a:avLst/>
                <a:gdLst>
                  <a:gd name="connsiteX0" fmla="*/ 197926 w 1085941"/>
                  <a:gd name="connsiteY0" fmla="*/ 0 h 988417"/>
                  <a:gd name="connsiteX1" fmla="*/ 1085941 w 1085941"/>
                  <a:gd name="connsiteY1" fmla="*/ 0 h 988417"/>
                  <a:gd name="connsiteX2" fmla="*/ 1051329 w 1085941"/>
                  <a:gd name="connsiteY2" fmla="*/ 275913 h 988417"/>
                  <a:gd name="connsiteX3" fmla="*/ 1021731 w 1085941"/>
                  <a:gd name="connsiteY3" fmla="*/ 887026 h 988417"/>
                  <a:gd name="connsiteX4" fmla="*/ 1023520 w 1085941"/>
                  <a:gd name="connsiteY4" fmla="*/ 988417 h 988417"/>
                  <a:gd name="connsiteX5" fmla="*/ 601 w 1085941"/>
                  <a:gd name="connsiteY5" fmla="*/ 988417 h 988417"/>
                  <a:gd name="connsiteX6" fmla="*/ 0 w 1085941"/>
                  <a:gd name="connsiteY6" fmla="*/ 974250 h 988417"/>
                  <a:gd name="connsiteX7" fmla="*/ 168319 w 1085941"/>
                  <a:gd name="connsiteY7" fmla="*/ 67804 h 988417"/>
                  <a:gd name="connsiteX8" fmla="*/ 197926 w 1085941"/>
                  <a:gd name="connsiteY8" fmla="*/ 0 h 988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941" h="988417">
                    <a:moveTo>
                      <a:pt x="197926" y="0"/>
                    </a:moveTo>
                    <a:lnTo>
                      <a:pt x="1085941" y="0"/>
                    </a:lnTo>
                    <a:lnTo>
                      <a:pt x="1051329" y="275913"/>
                    </a:lnTo>
                    <a:cubicBezTo>
                      <a:pt x="1032050" y="470129"/>
                      <a:pt x="1021731" y="675130"/>
                      <a:pt x="1021731" y="887026"/>
                    </a:cubicBezTo>
                    <a:lnTo>
                      <a:pt x="1023520" y="988417"/>
                    </a:lnTo>
                    <a:lnTo>
                      <a:pt x="601" y="988417"/>
                    </a:lnTo>
                    <a:lnTo>
                      <a:pt x="0" y="974250"/>
                    </a:lnTo>
                    <a:cubicBezTo>
                      <a:pt x="0" y="650314"/>
                      <a:pt x="60320" y="343149"/>
                      <a:pt x="168319" y="67804"/>
                    </a:cubicBezTo>
                    <a:lnTo>
                      <a:pt x="1979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>
              <a:off x="8121664" y="3962682"/>
              <a:ext cx="3648456" cy="2661859"/>
            </a:xfrm>
            <a:custGeom>
              <a:avLst/>
              <a:gdLst>
                <a:gd name="connsiteX0" fmla="*/ 1824228 w 3648456"/>
                <a:gd name="connsiteY0" fmla="*/ 0 h 2661859"/>
                <a:gd name="connsiteX1" fmla="*/ 3648456 w 3648456"/>
                <a:gd name="connsiteY1" fmla="*/ 1824228 h 2661859"/>
                <a:gd name="connsiteX2" fmla="*/ 3505099 w 3648456"/>
                <a:gd name="connsiteY2" fmla="*/ 2534300 h 2661859"/>
                <a:gd name="connsiteX3" fmla="*/ 3443650 w 3648456"/>
                <a:gd name="connsiteY3" fmla="*/ 2661859 h 2661859"/>
                <a:gd name="connsiteX4" fmla="*/ 3231184 w 3648456"/>
                <a:gd name="connsiteY4" fmla="*/ 2661859 h 2661859"/>
                <a:gd name="connsiteX5" fmla="*/ 3265432 w 3648456"/>
                <a:gd name="connsiteY5" fmla="*/ 2605485 h 2661859"/>
                <a:gd name="connsiteX6" fmla="*/ 3463253 w 3648456"/>
                <a:gd name="connsiteY6" fmla="*/ 1824229 h 2661859"/>
                <a:gd name="connsiteX7" fmla="*/ 1824229 w 3648456"/>
                <a:gd name="connsiteY7" fmla="*/ 185205 h 2661859"/>
                <a:gd name="connsiteX8" fmla="*/ 185205 w 3648456"/>
                <a:gd name="connsiteY8" fmla="*/ 1824229 h 2661859"/>
                <a:gd name="connsiteX9" fmla="*/ 383026 w 3648456"/>
                <a:gd name="connsiteY9" fmla="*/ 2605485 h 2661859"/>
                <a:gd name="connsiteX10" fmla="*/ 417275 w 3648456"/>
                <a:gd name="connsiteY10" fmla="*/ 2661859 h 2661859"/>
                <a:gd name="connsiteX11" fmla="*/ 204806 w 3648456"/>
                <a:gd name="connsiteY11" fmla="*/ 2661859 h 2661859"/>
                <a:gd name="connsiteX12" fmla="*/ 143357 w 3648456"/>
                <a:gd name="connsiteY12" fmla="*/ 2534300 h 2661859"/>
                <a:gd name="connsiteX13" fmla="*/ 0 w 3648456"/>
                <a:gd name="connsiteY13" fmla="*/ 1824228 h 2661859"/>
                <a:gd name="connsiteX14" fmla="*/ 1824228 w 3648456"/>
                <a:gd name="connsiteY14" fmla="*/ 0 h 266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8456" h="2661859">
                  <a:moveTo>
                    <a:pt x="1824228" y="0"/>
                  </a:moveTo>
                  <a:cubicBezTo>
                    <a:pt x="2831721" y="0"/>
                    <a:pt x="3648456" y="816735"/>
                    <a:pt x="3648456" y="1824228"/>
                  </a:cubicBezTo>
                  <a:cubicBezTo>
                    <a:pt x="3648456" y="2076101"/>
                    <a:pt x="3597410" y="2316052"/>
                    <a:pt x="3505099" y="2534300"/>
                  </a:cubicBezTo>
                  <a:lnTo>
                    <a:pt x="3443650" y="2661859"/>
                  </a:lnTo>
                  <a:lnTo>
                    <a:pt x="3231184" y="2661859"/>
                  </a:lnTo>
                  <a:lnTo>
                    <a:pt x="3265432" y="2605485"/>
                  </a:lnTo>
                  <a:cubicBezTo>
                    <a:pt x="3391591" y="2373246"/>
                    <a:pt x="3463253" y="2107106"/>
                    <a:pt x="3463253" y="1824229"/>
                  </a:cubicBezTo>
                  <a:cubicBezTo>
                    <a:pt x="3463253" y="919021"/>
                    <a:pt x="2729437" y="185205"/>
                    <a:pt x="1824229" y="185205"/>
                  </a:cubicBezTo>
                  <a:cubicBezTo>
                    <a:pt x="919021" y="185205"/>
                    <a:pt x="185205" y="919021"/>
                    <a:pt x="185205" y="1824229"/>
                  </a:cubicBezTo>
                  <a:cubicBezTo>
                    <a:pt x="185205" y="2107106"/>
                    <a:pt x="256867" y="2373246"/>
                    <a:pt x="383026" y="2605485"/>
                  </a:cubicBezTo>
                  <a:lnTo>
                    <a:pt x="417275" y="2661859"/>
                  </a:lnTo>
                  <a:lnTo>
                    <a:pt x="204806" y="2661859"/>
                  </a:lnTo>
                  <a:lnTo>
                    <a:pt x="143357" y="2534300"/>
                  </a:lnTo>
                  <a:cubicBezTo>
                    <a:pt x="51046" y="2316052"/>
                    <a:pt x="0" y="2076101"/>
                    <a:pt x="0" y="1824228"/>
                  </a:cubicBezTo>
                  <a:cubicBezTo>
                    <a:pt x="0" y="816735"/>
                    <a:pt x="816735" y="0"/>
                    <a:pt x="18242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836824" y="5683572"/>
              <a:ext cx="2218137" cy="2319475"/>
              <a:chOff x="4692074" y="3338717"/>
              <a:chExt cx="2218137" cy="2319475"/>
            </a:xfrm>
            <a:grpFill/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4690756" y="3340035"/>
                <a:ext cx="2220774" cy="2218137"/>
              </a:xfrm>
              <a:custGeom>
                <a:avLst/>
                <a:gdLst>
                  <a:gd name="connsiteX0" fmla="*/ 0 w 2220774"/>
                  <a:gd name="connsiteY0" fmla="*/ 2175629 h 2218137"/>
                  <a:gd name="connsiteX1" fmla="*/ 3252 w 2220774"/>
                  <a:gd name="connsiteY1" fmla="*/ 2172377 h 2218137"/>
                  <a:gd name="connsiteX2" fmla="*/ 159146 w 2220774"/>
                  <a:gd name="connsiteY2" fmla="*/ 2016482 h 2218137"/>
                  <a:gd name="connsiteX3" fmla="*/ 2016484 w 2220774"/>
                  <a:gd name="connsiteY3" fmla="*/ 159145 h 2218137"/>
                  <a:gd name="connsiteX4" fmla="*/ 2172378 w 2220774"/>
                  <a:gd name="connsiteY4" fmla="*/ 3251 h 2218137"/>
                  <a:gd name="connsiteX5" fmla="*/ 2175629 w 2220774"/>
                  <a:gd name="connsiteY5" fmla="*/ 0 h 2218137"/>
                  <a:gd name="connsiteX6" fmla="*/ 2187380 w 2220774"/>
                  <a:gd name="connsiteY6" fmla="*/ 48131 h 2218137"/>
                  <a:gd name="connsiteX7" fmla="*/ 2220481 w 2220774"/>
                  <a:gd name="connsiteY7" fmla="*/ 429371 h 2218137"/>
                  <a:gd name="connsiteX8" fmla="*/ 2219974 w 2220774"/>
                  <a:gd name="connsiteY8" fmla="*/ 436607 h 2218137"/>
                  <a:gd name="connsiteX9" fmla="*/ 2208498 w 2220774"/>
                  <a:gd name="connsiteY9" fmla="*/ 443394 h 2218137"/>
                  <a:gd name="connsiteX10" fmla="*/ 2084078 w 2220774"/>
                  <a:gd name="connsiteY10" fmla="*/ 544512 h 2218137"/>
                  <a:gd name="connsiteX11" fmla="*/ 1860481 w 2220774"/>
                  <a:gd name="connsiteY11" fmla="*/ 959950 h 2218137"/>
                  <a:gd name="connsiteX12" fmla="*/ 1848427 w 2220774"/>
                  <a:gd name="connsiteY12" fmla="*/ 1081173 h 2218137"/>
                  <a:gd name="connsiteX13" fmla="*/ 1733645 w 2220774"/>
                  <a:gd name="connsiteY13" fmla="*/ 1091695 h 2218137"/>
                  <a:gd name="connsiteX14" fmla="*/ 1316501 w 2220774"/>
                  <a:gd name="connsiteY14" fmla="*/ 1312090 h 2218137"/>
                  <a:gd name="connsiteX15" fmla="*/ 1092903 w 2220774"/>
                  <a:gd name="connsiteY15" fmla="*/ 1727528 h 2218137"/>
                  <a:gd name="connsiteX16" fmla="*/ 1080849 w 2220774"/>
                  <a:gd name="connsiteY16" fmla="*/ 1848752 h 2218137"/>
                  <a:gd name="connsiteX17" fmla="*/ 966066 w 2220774"/>
                  <a:gd name="connsiteY17" fmla="*/ 1859274 h 2218137"/>
                  <a:gd name="connsiteX18" fmla="*/ 548921 w 2220774"/>
                  <a:gd name="connsiteY18" fmla="*/ 2079669 h 2218137"/>
                  <a:gd name="connsiteX19" fmla="*/ 446849 w 2220774"/>
                  <a:gd name="connsiteY19" fmla="*/ 2203308 h 2218137"/>
                  <a:gd name="connsiteX20" fmla="*/ 437923 w 2220774"/>
                  <a:gd name="connsiteY20" fmla="*/ 2218137 h 2218137"/>
                  <a:gd name="connsiteX21" fmla="*/ 265333 w 2220774"/>
                  <a:gd name="connsiteY21" fmla="*/ 2216078 h 2218137"/>
                  <a:gd name="connsiteX22" fmla="*/ 48131 w 2220774"/>
                  <a:gd name="connsiteY22" fmla="*/ 2187380 h 2218137"/>
                  <a:gd name="connsiteX23" fmla="*/ 0 w 2220774"/>
                  <a:gd name="connsiteY23" fmla="*/ 2175629 h 221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20774" h="2218137">
                    <a:moveTo>
                      <a:pt x="0" y="2175629"/>
                    </a:moveTo>
                    <a:lnTo>
                      <a:pt x="3252" y="2172377"/>
                    </a:lnTo>
                    <a:lnTo>
                      <a:pt x="159146" y="2016482"/>
                    </a:lnTo>
                    <a:lnTo>
                      <a:pt x="2016484" y="159145"/>
                    </a:lnTo>
                    <a:lnTo>
                      <a:pt x="2172378" y="3251"/>
                    </a:lnTo>
                    <a:lnTo>
                      <a:pt x="2175629" y="0"/>
                    </a:lnTo>
                    <a:lnTo>
                      <a:pt x="2187380" y="48131"/>
                    </a:lnTo>
                    <a:cubicBezTo>
                      <a:pt x="2211730" y="173897"/>
                      <a:pt x="2222764" y="301731"/>
                      <a:pt x="2220481" y="429371"/>
                    </a:cubicBezTo>
                    <a:lnTo>
                      <a:pt x="2219974" y="436607"/>
                    </a:lnTo>
                    <a:lnTo>
                      <a:pt x="2208498" y="443394"/>
                    </a:lnTo>
                    <a:cubicBezTo>
                      <a:pt x="2164107" y="472687"/>
                      <a:pt x="2122394" y="506491"/>
                      <a:pt x="2084078" y="544512"/>
                    </a:cubicBezTo>
                    <a:cubicBezTo>
                      <a:pt x="1969132" y="658577"/>
                      <a:pt x="1891908" y="803519"/>
                      <a:pt x="1860481" y="959950"/>
                    </a:cubicBezTo>
                    <a:lnTo>
                      <a:pt x="1848427" y="1081173"/>
                    </a:lnTo>
                    <a:lnTo>
                      <a:pt x="1733645" y="1091695"/>
                    </a:lnTo>
                    <a:cubicBezTo>
                      <a:pt x="1576978" y="1121919"/>
                      <a:pt x="1431445" y="1198026"/>
                      <a:pt x="1316501" y="1312090"/>
                    </a:cubicBezTo>
                    <a:cubicBezTo>
                      <a:pt x="1201554" y="1426155"/>
                      <a:pt x="1124330" y="1571097"/>
                      <a:pt x="1092903" y="1727528"/>
                    </a:cubicBezTo>
                    <a:lnTo>
                      <a:pt x="1080849" y="1848752"/>
                    </a:lnTo>
                    <a:lnTo>
                      <a:pt x="966066" y="1859274"/>
                    </a:lnTo>
                    <a:cubicBezTo>
                      <a:pt x="809400" y="1889498"/>
                      <a:pt x="663867" y="1965605"/>
                      <a:pt x="548921" y="2079669"/>
                    </a:cubicBezTo>
                    <a:cubicBezTo>
                      <a:pt x="510606" y="2117690"/>
                      <a:pt x="476482" y="2159143"/>
                      <a:pt x="446849" y="2203308"/>
                    </a:cubicBezTo>
                    <a:lnTo>
                      <a:pt x="437923" y="2218137"/>
                    </a:lnTo>
                    <a:lnTo>
                      <a:pt x="265333" y="2216078"/>
                    </a:lnTo>
                    <a:cubicBezTo>
                      <a:pt x="192539" y="2210860"/>
                      <a:pt x="119997" y="2201294"/>
                      <a:pt x="48131" y="2187380"/>
                    </a:cubicBezTo>
                    <a:lnTo>
                      <a:pt x="0" y="21756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4939613" y="3939031"/>
                <a:ext cx="1719026" cy="1719296"/>
              </a:xfrm>
              <a:custGeom>
                <a:avLst/>
                <a:gdLst>
                  <a:gd name="connsiteX0" fmla="*/ 1621505 w 1719026"/>
                  <a:gd name="connsiteY0" fmla="*/ 80804 h 1719296"/>
                  <a:gd name="connsiteX1" fmla="*/ 1677858 w 1719026"/>
                  <a:gd name="connsiteY1" fmla="*/ 30185 h 1719296"/>
                  <a:gd name="connsiteX2" fmla="*/ 1719026 w 1719026"/>
                  <a:gd name="connsiteY2" fmla="*/ 0 h 1719296"/>
                  <a:gd name="connsiteX3" fmla="*/ 1710435 w 1719026"/>
                  <a:gd name="connsiteY3" fmla="*/ 122369 h 1719296"/>
                  <a:gd name="connsiteX4" fmla="*/ 1343762 w 1719026"/>
                  <a:gd name="connsiteY4" fmla="*/ 1013783 h 1719296"/>
                  <a:gd name="connsiteX5" fmla="*/ 1343072 w 1719026"/>
                  <a:gd name="connsiteY5" fmla="*/ 1014567 h 1719296"/>
                  <a:gd name="connsiteX6" fmla="*/ 1189837 w 1719026"/>
                  <a:gd name="connsiteY6" fmla="*/ 1188435 h 1719296"/>
                  <a:gd name="connsiteX7" fmla="*/ 1189836 w 1719026"/>
                  <a:gd name="connsiteY7" fmla="*/ 1188436 h 1719296"/>
                  <a:gd name="connsiteX8" fmla="*/ 205132 w 1719026"/>
                  <a:gd name="connsiteY8" fmla="*/ 1697172 h 1719296"/>
                  <a:gd name="connsiteX9" fmla="*/ 0 w 1719026"/>
                  <a:gd name="connsiteY9" fmla="*/ 1719296 h 1719296"/>
                  <a:gd name="connsiteX10" fmla="*/ 35298 w 1719026"/>
                  <a:gd name="connsiteY10" fmla="*/ 1671924 h 1719296"/>
                  <a:gd name="connsiteX11" fmla="*/ 86349 w 1719026"/>
                  <a:gd name="connsiteY11" fmla="*/ 1615961 h 1719296"/>
                  <a:gd name="connsiteX12" fmla="*/ 628719 w 1719026"/>
                  <a:gd name="connsiteY12" fmla="*/ 1394961 h 1719296"/>
                  <a:gd name="connsiteX13" fmla="*/ 628765 w 1719026"/>
                  <a:gd name="connsiteY13" fmla="*/ 1389014 h 1719296"/>
                  <a:gd name="connsiteX14" fmla="*/ 643679 w 1719026"/>
                  <a:gd name="connsiteY14" fmla="*/ 1239018 h 1719296"/>
                  <a:gd name="connsiteX15" fmla="*/ 853928 w 1719026"/>
                  <a:gd name="connsiteY15" fmla="*/ 848382 h 1719296"/>
                  <a:gd name="connsiteX16" fmla="*/ 1396298 w 1719026"/>
                  <a:gd name="connsiteY16" fmla="*/ 627382 h 1719296"/>
                  <a:gd name="connsiteX17" fmla="*/ 1396344 w 1719026"/>
                  <a:gd name="connsiteY17" fmla="*/ 621428 h 1719296"/>
                  <a:gd name="connsiteX18" fmla="*/ 1411257 w 1719026"/>
                  <a:gd name="connsiteY18" fmla="*/ 471440 h 1719296"/>
                  <a:gd name="connsiteX19" fmla="*/ 1621505 w 1719026"/>
                  <a:gd name="connsiteY19" fmla="*/ 80804 h 171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9026" h="1719296">
                    <a:moveTo>
                      <a:pt x="1621505" y="80804"/>
                    </a:moveTo>
                    <a:cubicBezTo>
                      <a:pt x="1639519" y="62928"/>
                      <a:pt x="1658332" y="46043"/>
                      <a:pt x="1677858" y="30185"/>
                    </a:cubicBezTo>
                    <a:lnTo>
                      <a:pt x="1719026" y="0"/>
                    </a:lnTo>
                    <a:lnTo>
                      <a:pt x="1710435" y="122369"/>
                    </a:lnTo>
                    <a:cubicBezTo>
                      <a:pt x="1671437" y="439572"/>
                      <a:pt x="1549213" y="748493"/>
                      <a:pt x="1343762" y="1013783"/>
                    </a:cubicBezTo>
                    <a:lnTo>
                      <a:pt x="1343072" y="1014567"/>
                    </a:lnTo>
                    <a:cubicBezTo>
                      <a:pt x="1296322" y="1074932"/>
                      <a:pt x="1245243" y="1133028"/>
                      <a:pt x="1189837" y="1188435"/>
                    </a:cubicBezTo>
                    <a:lnTo>
                      <a:pt x="1189836" y="1188436"/>
                    </a:lnTo>
                    <a:cubicBezTo>
                      <a:pt x="911553" y="1466719"/>
                      <a:pt x="565729" y="1636298"/>
                      <a:pt x="205132" y="1697172"/>
                    </a:cubicBezTo>
                    <a:lnTo>
                      <a:pt x="0" y="1719296"/>
                    </a:lnTo>
                    <a:lnTo>
                      <a:pt x="35298" y="1671924"/>
                    </a:lnTo>
                    <a:cubicBezTo>
                      <a:pt x="51307" y="1652520"/>
                      <a:pt x="68335" y="1633837"/>
                      <a:pt x="86349" y="1615961"/>
                    </a:cubicBezTo>
                    <a:cubicBezTo>
                      <a:pt x="230460" y="1472954"/>
                      <a:pt x="425701" y="1393399"/>
                      <a:pt x="628719" y="1394961"/>
                    </a:cubicBezTo>
                    <a:lnTo>
                      <a:pt x="628765" y="1389014"/>
                    </a:lnTo>
                    <a:lnTo>
                      <a:pt x="643679" y="1239018"/>
                    </a:lnTo>
                    <a:cubicBezTo>
                      <a:pt x="673231" y="1091926"/>
                      <a:pt x="745846" y="955637"/>
                      <a:pt x="853928" y="848382"/>
                    </a:cubicBezTo>
                    <a:cubicBezTo>
                      <a:pt x="998038" y="705375"/>
                      <a:pt x="1193280" y="625820"/>
                      <a:pt x="1396298" y="627382"/>
                    </a:cubicBezTo>
                    <a:lnTo>
                      <a:pt x="1396344" y="621428"/>
                    </a:lnTo>
                    <a:lnTo>
                      <a:pt x="1411257" y="471440"/>
                    </a:lnTo>
                    <a:cubicBezTo>
                      <a:pt x="1440809" y="324348"/>
                      <a:pt x="1513422" y="188059"/>
                      <a:pt x="1621505" y="80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直角三角形 37"/>
            <p:cNvSpPr/>
            <p:nvPr/>
          </p:nvSpPr>
          <p:spPr>
            <a:xfrm>
              <a:off x="10458842" y="4502929"/>
              <a:ext cx="823791" cy="2121613"/>
            </a:xfrm>
            <a:custGeom>
              <a:avLst/>
              <a:gdLst>
                <a:gd name="connsiteX0" fmla="*/ 0 w 891540"/>
                <a:gd name="connsiteY0" fmla="*/ 2121614 h 2121614"/>
                <a:gd name="connsiteX1" fmla="*/ 0 w 891540"/>
                <a:gd name="connsiteY1" fmla="*/ 0 h 2121614"/>
                <a:gd name="connsiteX2" fmla="*/ 891540 w 891540"/>
                <a:gd name="connsiteY2" fmla="*/ 2121614 h 2121614"/>
                <a:gd name="connsiteX3" fmla="*/ 0 w 891540"/>
                <a:gd name="connsiteY3" fmla="*/ 2121614 h 2121614"/>
                <a:gd name="connsiteX0-1" fmla="*/ 0 w 891540"/>
                <a:gd name="connsiteY0-2" fmla="*/ 2121614 h 2121614"/>
                <a:gd name="connsiteX1-3" fmla="*/ 0 w 891540"/>
                <a:gd name="connsiteY1-4" fmla="*/ 0 h 2121614"/>
                <a:gd name="connsiteX2-5" fmla="*/ 517521 w 891540"/>
                <a:gd name="connsiteY2-6" fmla="*/ 980535 h 2121614"/>
                <a:gd name="connsiteX3-7" fmla="*/ 891540 w 891540"/>
                <a:gd name="connsiteY3-8" fmla="*/ 2121614 h 2121614"/>
                <a:gd name="connsiteX4" fmla="*/ 0 w 891540"/>
                <a:gd name="connsiteY4" fmla="*/ 2121614 h 2121614"/>
                <a:gd name="connsiteX0-9" fmla="*/ 0 w 891540"/>
                <a:gd name="connsiteY0-10" fmla="*/ 2150699 h 2150699"/>
                <a:gd name="connsiteX1-11" fmla="*/ 0 w 891540"/>
                <a:gd name="connsiteY1-12" fmla="*/ 29085 h 2150699"/>
                <a:gd name="connsiteX2-13" fmla="*/ 517521 w 891540"/>
                <a:gd name="connsiteY2-14" fmla="*/ 1009620 h 2150699"/>
                <a:gd name="connsiteX3-15" fmla="*/ 891540 w 891540"/>
                <a:gd name="connsiteY3-16" fmla="*/ 2150699 h 2150699"/>
                <a:gd name="connsiteX4-17" fmla="*/ 0 w 891540"/>
                <a:gd name="connsiteY4-18" fmla="*/ 2150699 h 2150699"/>
                <a:gd name="connsiteX0-19" fmla="*/ 0 w 891540"/>
                <a:gd name="connsiteY0-20" fmla="*/ 2121614 h 2121614"/>
                <a:gd name="connsiteX1-21" fmla="*/ 0 w 891540"/>
                <a:gd name="connsiteY1-22" fmla="*/ 0 h 2121614"/>
                <a:gd name="connsiteX2-23" fmla="*/ 517521 w 891540"/>
                <a:gd name="connsiteY2-24" fmla="*/ 980535 h 2121614"/>
                <a:gd name="connsiteX3-25" fmla="*/ 891540 w 891540"/>
                <a:gd name="connsiteY3-26" fmla="*/ 2121614 h 2121614"/>
                <a:gd name="connsiteX4-27" fmla="*/ 0 w 891540"/>
                <a:gd name="connsiteY4-28" fmla="*/ 2121614 h 2121614"/>
                <a:gd name="connsiteX0-29" fmla="*/ 0 w 891540"/>
                <a:gd name="connsiteY0-30" fmla="*/ 2121614 h 2121614"/>
                <a:gd name="connsiteX1-31" fmla="*/ 0 w 891540"/>
                <a:gd name="connsiteY1-32" fmla="*/ 0 h 2121614"/>
                <a:gd name="connsiteX2-33" fmla="*/ 517521 w 891540"/>
                <a:gd name="connsiteY2-34" fmla="*/ 980535 h 2121614"/>
                <a:gd name="connsiteX3-35" fmla="*/ 891540 w 891540"/>
                <a:gd name="connsiteY3-36" fmla="*/ 2121614 h 2121614"/>
                <a:gd name="connsiteX4-37" fmla="*/ 0 w 891540"/>
                <a:gd name="connsiteY4-38" fmla="*/ 2121614 h 2121614"/>
                <a:gd name="connsiteX0-39" fmla="*/ 0 w 891540"/>
                <a:gd name="connsiteY0-40" fmla="*/ 2121614 h 2121614"/>
                <a:gd name="connsiteX1-41" fmla="*/ 0 w 891540"/>
                <a:gd name="connsiteY1-42" fmla="*/ 0 h 2121614"/>
                <a:gd name="connsiteX2-43" fmla="*/ 517521 w 891540"/>
                <a:gd name="connsiteY2-44" fmla="*/ 980535 h 2121614"/>
                <a:gd name="connsiteX3-45" fmla="*/ 891540 w 891540"/>
                <a:gd name="connsiteY3-46" fmla="*/ 2121614 h 2121614"/>
                <a:gd name="connsiteX4-47" fmla="*/ 0 w 891540"/>
                <a:gd name="connsiteY4-48" fmla="*/ 2121614 h 2121614"/>
                <a:gd name="connsiteX0-49" fmla="*/ 0 w 891540"/>
                <a:gd name="connsiteY0-50" fmla="*/ 2121614 h 2121614"/>
                <a:gd name="connsiteX1-51" fmla="*/ 0 w 891540"/>
                <a:gd name="connsiteY1-52" fmla="*/ 0 h 2121614"/>
                <a:gd name="connsiteX2-53" fmla="*/ 563241 w 891540"/>
                <a:gd name="connsiteY2-54" fmla="*/ 988155 h 2121614"/>
                <a:gd name="connsiteX3-55" fmla="*/ 891540 w 891540"/>
                <a:gd name="connsiteY3-56" fmla="*/ 2121614 h 2121614"/>
                <a:gd name="connsiteX4-57" fmla="*/ 0 w 891540"/>
                <a:gd name="connsiteY4-58" fmla="*/ 2121614 h 2121614"/>
                <a:gd name="connsiteX0-59" fmla="*/ 0 w 891540"/>
                <a:gd name="connsiteY0-60" fmla="*/ 2121614 h 2121614"/>
                <a:gd name="connsiteX1-61" fmla="*/ 0 w 891540"/>
                <a:gd name="connsiteY1-62" fmla="*/ 0 h 2121614"/>
                <a:gd name="connsiteX2-63" fmla="*/ 590006 w 891540"/>
                <a:gd name="connsiteY2-64" fmla="*/ 1126308 h 2121614"/>
                <a:gd name="connsiteX3-65" fmla="*/ 891540 w 891540"/>
                <a:gd name="connsiteY3-66" fmla="*/ 2121614 h 2121614"/>
                <a:gd name="connsiteX4-67" fmla="*/ 0 w 891540"/>
                <a:gd name="connsiteY4-68" fmla="*/ 2121614 h 2121614"/>
                <a:gd name="connsiteX0-69" fmla="*/ 0 w 891540"/>
                <a:gd name="connsiteY0-70" fmla="*/ 2121614 h 2121614"/>
                <a:gd name="connsiteX1-71" fmla="*/ 0 w 891540"/>
                <a:gd name="connsiteY1-72" fmla="*/ 0 h 2121614"/>
                <a:gd name="connsiteX2-73" fmla="*/ 590006 w 891540"/>
                <a:gd name="connsiteY2-74" fmla="*/ 1126308 h 2121614"/>
                <a:gd name="connsiteX3-75" fmla="*/ 891540 w 891540"/>
                <a:gd name="connsiteY3-76" fmla="*/ 2121614 h 2121614"/>
                <a:gd name="connsiteX4-77" fmla="*/ 0 w 891540"/>
                <a:gd name="connsiteY4-78" fmla="*/ 2121614 h 2121614"/>
                <a:gd name="connsiteX0-79" fmla="*/ 0 w 891540"/>
                <a:gd name="connsiteY0-80" fmla="*/ 2121614 h 2121614"/>
                <a:gd name="connsiteX1-81" fmla="*/ 0 w 891540"/>
                <a:gd name="connsiteY1-82" fmla="*/ 0 h 2121614"/>
                <a:gd name="connsiteX2-83" fmla="*/ 590006 w 891540"/>
                <a:gd name="connsiteY2-84" fmla="*/ 1126308 h 2121614"/>
                <a:gd name="connsiteX3-85" fmla="*/ 891540 w 891540"/>
                <a:gd name="connsiteY3-86" fmla="*/ 2121614 h 2121614"/>
                <a:gd name="connsiteX4-87" fmla="*/ 0 w 891540"/>
                <a:gd name="connsiteY4-88" fmla="*/ 2121614 h 2121614"/>
                <a:gd name="connsiteX0-89" fmla="*/ 0 w 891540"/>
                <a:gd name="connsiteY0-90" fmla="*/ 2121614 h 2121614"/>
                <a:gd name="connsiteX1-91" fmla="*/ 0 w 891540"/>
                <a:gd name="connsiteY1-92" fmla="*/ 0 h 2121614"/>
                <a:gd name="connsiteX2-93" fmla="*/ 590006 w 891540"/>
                <a:gd name="connsiteY2-94" fmla="*/ 1126308 h 2121614"/>
                <a:gd name="connsiteX3-95" fmla="*/ 891540 w 891540"/>
                <a:gd name="connsiteY3-96" fmla="*/ 2121614 h 2121614"/>
                <a:gd name="connsiteX4-97" fmla="*/ 0 w 891540"/>
                <a:gd name="connsiteY4-98" fmla="*/ 2121614 h 2121614"/>
                <a:gd name="connsiteX0-99" fmla="*/ 0 w 891540"/>
                <a:gd name="connsiteY0-100" fmla="*/ 2121614 h 2121614"/>
                <a:gd name="connsiteX1-101" fmla="*/ 0 w 891540"/>
                <a:gd name="connsiteY1-102" fmla="*/ 0 h 2121614"/>
                <a:gd name="connsiteX2-103" fmla="*/ 590006 w 891540"/>
                <a:gd name="connsiteY2-104" fmla="*/ 1126308 h 2121614"/>
                <a:gd name="connsiteX3-105" fmla="*/ 891540 w 891540"/>
                <a:gd name="connsiteY3-106" fmla="*/ 2121614 h 2121614"/>
                <a:gd name="connsiteX4-107" fmla="*/ 0 w 891540"/>
                <a:gd name="connsiteY4-108" fmla="*/ 2121614 h 2121614"/>
                <a:gd name="connsiteX0-109" fmla="*/ 0 w 891540"/>
                <a:gd name="connsiteY0-110" fmla="*/ 2121614 h 2121614"/>
                <a:gd name="connsiteX1-111" fmla="*/ 0 w 891540"/>
                <a:gd name="connsiteY1-112" fmla="*/ 0 h 2121614"/>
                <a:gd name="connsiteX2-113" fmla="*/ 891540 w 891540"/>
                <a:gd name="connsiteY2-114" fmla="*/ 2121614 h 2121614"/>
                <a:gd name="connsiteX3-115" fmla="*/ 0 w 891540"/>
                <a:gd name="connsiteY3-116" fmla="*/ 2121614 h 2121614"/>
                <a:gd name="connsiteX0-117" fmla="*/ 0 w 891540"/>
                <a:gd name="connsiteY0-118" fmla="*/ 2121614 h 2121614"/>
                <a:gd name="connsiteX1-119" fmla="*/ 0 w 891540"/>
                <a:gd name="connsiteY1-120" fmla="*/ 0 h 2121614"/>
                <a:gd name="connsiteX2-121" fmla="*/ 891540 w 891540"/>
                <a:gd name="connsiteY2-122" fmla="*/ 2121614 h 2121614"/>
                <a:gd name="connsiteX3-123" fmla="*/ 0 w 891540"/>
                <a:gd name="connsiteY3-124" fmla="*/ 2121614 h 2121614"/>
                <a:gd name="connsiteX0-125" fmla="*/ 0 w 891540"/>
                <a:gd name="connsiteY0-126" fmla="*/ 2121614 h 2121614"/>
                <a:gd name="connsiteX1-127" fmla="*/ 0 w 891540"/>
                <a:gd name="connsiteY1-128" fmla="*/ 0 h 2121614"/>
                <a:gd name="connsiteX2-129" fmla="*/ 891540 w 891540"/>
                <a:gd name="connsiteY2-130" fmla="*/ 2121614 h 2121614"/>
                <a:gd name="connsiteX3-131" fmla="*/ 0 w 891540"/>
                <a:gd name="connsiteY3-132" fmla="*/ 2121614 h 21216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1540" h="2121614">
                  <a:moveTo>
                    <a:pt x="0" y="2121614"/>
                  </a:moveTo>
                  <a:lnTo>
                    <a:pt x="0" y="0"/>
                  </a:lnTo>
                  <a:cubicBezTo>
                    <a:pt x="478682" y="572347"/>
                    <a:pt x="855854" y="1763079"/>
                    <a:pt x="891540" y="2121614"/>
                  </a:cubicBezTo>
                  <a:lnTo>
                    <a:pt x="0" y="21216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0128487" y="4405963"/>
              <a:ext cx="198000" cy="2378745"/>
              <a:chOff x="7525663" y="3761889"/>
              <a:chExt cx="198000" cy="2378745"/>
            </a:xfrm>
            <a:grpFill/>
          </p:grpSpPr>
          <p:sp>
            <p:nvSpPr>
              <p:cNvPr id="18" name="矩形 17"/>
              <p:cNvSpPr/>
              <p:nvPr/>
            </p:nvSpPr>
            <p:spPr>
              <a:xfrm>
                <a:off x="7525663" y="3987458"/>
                <a:ext cx="197298" cy="2153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525663" y="3761889"/>
                <a:ext cx="198000" cy="19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714453" y="1861942"/>
            <a:ext cx="7819696" cy="1008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960" y="-1688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Formula Derivation</a:t>
            </a:r>
            <a:endParaRPr lang="en-US" altLang="zh-TW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337127" y="5320653"/>
                <a:ext cx="25623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27" y="5320653"/>
                <a:ext cx="2562303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r="-1667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891493" y="1956331"/>
                <a:ext cx="3075329" cy="1490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493" y="1956331"/>
                <a:ext cx="3075329" cy="1490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09931" y="2514220"/>
                <a:ext cx="3871840" cy="83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2514220"/>
                <a:ext cx="3871840" cy="839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9931" y="3446995"/>
                <a:ext cx="3181432" cy="83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TW" sz="20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3446995"/>
                <a:ext cx="3181432" cy="837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891493" y="3484287"/>
                <a:ext cx="328551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000" b="1" dirty="0"/>
              </a:p>
              <a:p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493" y="3484287"/>
                <a:ext cx="3285515" cy="923330"/>
              </a:xfrm>
              <a:prstGeom prst="rect">
                <a:avLst/>
              </a:prstGeom>
              <a:blipFill rotWithShape="0">
                <a:blip r:embed="rId7"/>
                <a:stretch>
                  <a:fillRect t="-1325" r="-928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09931" y="4240922"/>
                <a:ext cx="4481562" cy="83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4240922"/>
                <a:ext cx="4481562" cy="837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09931" y="5090122"/>
                <a:ext cx="4996028" cy="83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5090122"/>
                <a:ext cx="4996028" cy="837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420238" y="5178364"/>
            <a:ext cx="2363822" cy="6193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9931" y="6125913"/>
                <a:ext cx="28273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" y="6125913"/>
                <a:ext cx="282730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04099" y="4803594"/>
                <a:ext cx="28270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000" dirty="0"/>
                  <a:t> maximizing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99" y="4803594"/>
                <a:ext cx="2827085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2155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956960" y="4815516"/>
                <a:ext cx="1732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60" y="4815516"/>
                <a:ext cx="173294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232917" y="6172910"/>
                <a:ext cx="1796137" cy="40011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917" y="6172910"/>
                <a:ext cx="1796137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68003" y="1652610"/>
                <a:ext cx="3762983" cy="87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0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3" y="1652610"/>
                <a:ext cx="3762983" cy="87581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91493" y="1429279"/>
                <a:ext cx="12724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493" y="1429279"/>
                <a:ext cx="1272463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1914" r="-239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4831579" y="4777779"/>
            <a:ext cx="3647440" cy="103025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0" grpId="0" bldLvl="0" animBg="1"/>
      <p:bldP spid="11" grpId="0" bldLvl="0" animBg="1"/>
      <p:bldP spid="12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5802" y="986873"/>
                <a:ext cx="77058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maximizing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𝑺</m:t>
                    </m:r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  <a:p>
                <a:endParaRPr lang="zh-TW" altLang="en-US" sz="2400" dirty="0"/>
              </a:p>
              <a:p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2" y="986873"/>
                <a:ext cx="7705873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187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250345" y="1698532"/>
                <a:ext cx="1796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45" y="1698532"/>
                <a:ext cx="179613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985903" y="1663331"/>
            <a:ext cx="166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47346" y="1553154"/>
            <a:ext cx="321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Positive-semidefinite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14250" y="1846135"/>
            <a:ext cx="418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(non-negative eigenvalues)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51746" y="2251392"/>
            <a:ext cx="621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Lagrange </a:t>
            </a:r>
            <a:r>
              <a:rPr lang="en-US" altLang="zh-TW" sz="2400" dirty="0" smtClean="0"/>
              <a:t>multiplier: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33595" y="5527584"/>
                <a:ext cx="6458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eigenvector of the covariance matrix </a:t>
                </a:r>
                <a:r>
                  <a:rPr lang="en-US" altLang="zh-TW" sz="2400" b="1" dirty="0"/>
                  <a:t>S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5" y="5527584"/>
                <a:ext cx="6458857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23669" y="5925094"/>
                <a:ext cx="5541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Corresponding to the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69" y="5925094"/>
                <a:ext cx="554107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1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72678" y="2786729"/>
                <a:ext cx="509754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𝑺</m:t>
                    </m:r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8" y="2786729"/>
                <a:ext cx="5097549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45054" y="3441690"/>
                <a:ext cx="2359557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4" y="3441690"/>
                <a:ext cx="2359557" cy="372859"/>
              </a:xfrm>
              <a:prstGeom prst="rect">
                <a:avLst/>
              </a:prstGeom>
              <a:blipFill rotWithShape="0">
                <a:blip r:embed="rId9"/>
                <a:stretch>
                  <a:fillRect l="-2842" t="-167213" r="-2842" b="-2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45053" y="3968679"/>
                <a:ext cx="2359557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" y="3968679"/>
                <a:ext cx="2359557" cy="373564"/>
              </a:xfrm>
              <a:prstGeom prst="rect">
                <a:avLst/>
              </a:prstGeom>
              <a:blipFill rotWithShape="0">
                <a:blip r:embed="rId10"/>
                <a:stretch>
                  <a:fillRect l="-2842" t="-165574" r="-2842" b="-25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 rot="5400000">
            <a:off x="1773994" y="4675327"/>
            <a:ext cx="61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3" name="右大括弧 22"/>
          <p:cNvSpPr/>
          <p:nvPr/>
        </p:nvSpPr>
        <p:spPr>
          <a:xfrm>
            <a:off x="3311267" y="3580630"/>
            <a:ext cx="385347" cy="1747936"/>
          </a:xfrm>
          <a:prstGeom prst="rightBrace">
            <a:avLst>
              <a:gd name="adj1" fmla="val 18965"/>
              <a:gd name="adj2" fmla="val 18979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106105" y="3530204"/>
                <a:ext cx="2133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105" y="3530204"/>
                <a:ext cx="213308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152" r="-315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102440" y="4477774"/>
                <a:ext cx="34234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440" y="4477774"/>
                <a:ext cx="3423408" cy="12003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4904657" y="4882382"/>
            <a:ext cx="361038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Choose the maximum one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13113" y="5463429"/>
            <a:ext cx="8063959" cy="97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13113" y="1595755"/>
            <a:ext cx="8063960" cy="7061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06105" y="4003989"/>
                <a:ext cx="1597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105" y="4003989"/>
                <a:ext cx="15971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4198" r="-76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193572" y="3939963"/>
                <a:ext cx="2321469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: eigenvector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72" y="3939963"/>
                <a:ext cx="2321469" cy="461665"/>
              </a:xfrm>
              <a:prstGeom prst="rect">
                <a:avLst/>
              </a:prstGeom>
              <a:blipFill rotWithShape="0">
                <a:blip r:embed="rId14"/>
                <a:stretch>
                  <a:fillRect t="-10390" r="-261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標題 1"/>
          <p:cNvSpPr>
            <a:spLocks noGrp="1"/>
          </p:cNvSpPr>
          <p:nvPr>
            <p:ph type="title"/>
          </p:nvPr>
        </p:nvSpPr>
        <p:spPr>
          <a:xfrm>
            <a:off x="159090" y="-8543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Formula Derivation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  <p:bldP spid="13" grpId="0"/>
      <p:bldP spid="14" grpId="0"/>
      <p:bldP spid="15" grpId="0"/>
      <p:bldP spid="16" grpId="0"/>
      <p:bldP spid="17" grpId="0" bldLvl="0" animBg="1"/>
      <p:bldP spid="18" grpId="0" bldLvl="0" animBg="1"/>
      <p:bldP spid="19" grpId="0" bldLvl="0" animBg="1"/>
      <p:bldP spid="22" grpId="0"/>
      <p:bldP spid="23" grpId="0" bldLvl="0" animBg="1"/>
      <p:bldP spid="24" grpId="0" bldLvl="0" animBg="1"/>
      <p:bldP spid="25" grpId="0" bldLvl="0" animBg="1"/>
      <p:bldP spid="27" grpId="0" bldLvl="0" animBg="1"/>
      <p:bldP spid="7" grpId="0" animBg="1"/>
      <p:bldP spid="29" grpId="0" bldLvl="0" animBg="1"/>
      <p:bldP spid="30" grpId="0" bldLvl="0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/>
          <p:cNvGrpSpPr/>
          <p:nvPr/>
        </p:nvGrpSpPr>
        <p:grpSpPr>
          <a:xfrm>
            <a:off x="438560" y="1027327"/>
            <a:ext cx="8268922" cy="558165"/>
            <a:chOff x="408080" y="377087"/>
            <a:chExt cx="8268922" cy="558165"/>
          </a:xfrm>
        </p:grpSpPr>
        <p:grpSp>
          <p:nvGrpSpPr>
            <p:cNvPr id="32" name="群組 31"/>
            <p:cNvGrpSpPr/>
            <p:nvPr/>
          </p:nvGrpSpPr>
          <p:grpSpPr>
            <a:xfrm>
              <a:off x="408080" y="377087"/>
              <a:ext cx="5076860" cy="558165"/>
              <a:chOff x="359827" y="510046"/>
              <a:chExt cx="5076860" cy="5581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字方塊 3"/>
                  <p:cNvSpPr txBox="1"/>
                  <p:nvPr/>
                </p:nvSpPr>
                <p:spPr>
                  <a:xfrm>
                    <a:off x="359827" y="459881"/>
                    <a:ext cx="28270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400" dirty="0"/>
                      <a:t>Find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altLang="zh-TW" sz="2400" dirty="0"/>
                      <a:t> maximizing </a:t>
                    </a:r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" name="文字方塊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27" y="510046"/>
                    <a:ext cx="2827020" cy="5581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448"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2946510" y="459988"/>
                    <a:ext cx="249017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510" y="459988"/>
                    <a:ext cx="2490177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4777820" y="376542"/>
                  <a:ext cx="1829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820" y="376542"/>
                  <a:ext cx="18299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33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6847077" y="376542"/>
                  <a:ext cx="18299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077" y="376542"/>
                  <a:ext cx="1829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33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3294" y="1552378"/>
                <a:ext cx="513057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𝑺</m:t>
                    </m:r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94" y="1552378"/>
                <a:ext cx="5130572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55320" y="1557777"/>
                <a:ext cx="249016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20" y="1557777"/>
                <a:ext cx="2490169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00944" y="2344514"/>
                <a:ext cx="238661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44" y="2344514"/>
                <a:ext cx="2386615" cy="373628"/>
              </a:xfrm>
              <a:prstGeom prst="rect">
                <a:avLst/>
              </a:prstGeom>
              <a:blipFill rotWithShape="0">
                <a:blip r:embed="rId9"/>
                <a:stretch>
                  <a:fillRect l="-2558" t="-167213" r="-2558" b="-2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5443" y="2888127"/>
                <a:ext cx="2372765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3" y="2888127"/>
                <a:ext cx="2372765" cy="374333"/>
              </a:xfrm>
              <a:prstGeom prst="rect">
                <a:avLst/>
              </a:prstGeom>
              <a:blipFill rotWithShape="0">
                <a:blip r:embed="rId10"/>
                <a:stretch>
                  <a:fillRect l="-2828" t="-167213" r="-2828" b="-2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 rot="5400000">
            <a:off x="1515506" y="3753853"/>
            <a:ext cx="61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5" name="右大括弧 14"/>
          <p:cNvSpPr/>
          <p:nvPr/>
        </p:nvSpPr>
        <p:spPr>
          <a:xfrm>
            <a:off x="2963059" y="2488101"/>
            <a:ext cx="390889" cy="1947757"/>
          </a:xfrm>
          <a:prstGeom prst="rightBrace">
            <a:avLst>
              <a:gd name="adj1" fmla="val 49533"/>
              <a:gd name="adj2" fmla="val 10878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546464" y="2300656"/>
                <a:ext cx="3090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64" y="2300656"/>
                <a:ext cx="309001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775" r="-1578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453123" y="2774803"/>
                <a:ext cx="5475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123" y="2774803"/>
                <a:ext cx="547585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66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7168485" y="2720061"/>
            <a:ext cx="110273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58900" y="2720061"/>
            <a:ext cx="108036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518439" y="4199322"/>
                <a:ext cx="1737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39" y="4199322"/>
                <a:ext cx="173746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04" r="-105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683125" y="3581809"/>
                <a:ext cx="17374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25" y="3581809"/>
                <a:ext cx="173746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860" t="-1667" r="-736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537329" y="3478791"/>
                <a:ext cx="2079020" cy="490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329" y="3478791"/>
                <a:ext cx="2079020" cy="4900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296644" y="4180124"/>
                <a:ext cx="1862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644" y="4180124"/>
                <a:ext cx="1862113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84" t="-1667" r="-98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198598" y="4166091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598" y="4166091"/>
                <a:ext cx="553549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5495" r="-1208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998089" y="5125220"/>
                <a:ext cx="847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89" y="5125220"/>
                <a:ext cx="847091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7266" t="-26667" r="-2014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609095" y="5125220"/>
                <a:ext cx="2146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095" y="5125220"/>
                <a:ext cx="214629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841" r="-312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167449" y="5125220"/>
                <a:ext cx="1610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49" y="5125220"/>
                <a:ext cx="1610313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4167" r="-75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13113" y="5713891"/>
                <a:ext cx="6458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eigenvector of the covariance matrix </a:t>
                </a:r>
                <a:r>
                  <a:rPr lang="en-US" altLang="zh-TW" sz="2400" b="1" dirty="0"/>
                  <a:t>S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3" y="5713891"/>
                <a:ext cx="6458857" cy="461665"/>
              </a:xfrm>
              <a:prstGeom prst="rect">
                <a:avLst/>
              </a:prstGeom>
              <a:blipFill rotWithShape="0">
                <a:blip r:embed="rId2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689886" y="6129836"/>
                <a:ext cx="6216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Corresponding to the 2</a:t>
                </a:r>
                <a:r>
                  <a:rPr lang="en-US" altLang="zh-TW" sz="2400" baseline="30000" dirty="0"/>
                  <a:t>nd</a:t>
                </a:r>
                <a:r>
                  <a:rPr lang="en-US" altLang="zh-TW" sz="2400" dirty="0"/>
                  <a:t>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886" y="6129836"/>
                <a:ext cx="6216236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13113" y="5664234"/>
            <a:ext cx="8202275" cy="97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>
            <a:off x="7172640" y="3260886"/>
            <a:ext cx="110273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461825" y="3260886"/>
            <a:ext cx="110273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530135" y="3260886"/>
            <a:ext cx="128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512562" y="2720061"/>
            <a:ext cx="130214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666598" y="4669996"/>
                <a:ext cx="1697644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8" y="4669996"/>
                <a:ext cx="1697644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3943" r="-717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標題 1"/>
          <p:cNvSpPr>
            <a:spLocks noGrp="1"/>
          </p:cNvSpPr>
          <p:nvPr>
            <p:ph type="title"/>
          </p:nvPr>
        </p:nvSpPr>
        <p:spPr>
          <a:xfrm>
            <a:off x="220283" y="-6591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Formula Derivation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4" grpId="0"/>
      <p:bldP spid="15" grpId="0" bldLvl="0" animBg="1"/>
      <p:bldP spid="13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  <p:bldP spid="31" grpId="0" animBg="1"/>
      <p:bldP spid="40" grpId="0" bldLvl="0" animBg="1"/>
      <p:bldP spid="4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79640" y="1156802"/>
                <a:ext cx="1294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40" y="1156802"/>
                <a:ext cx="129439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42243" y="1703022"/>
                <a:ext cx="18969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43" y="1703022"/>
                <a:ext cx="189693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42243" y="2364681"/>
            <a:ext cx="275839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Diagonal matrix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1408" y="3289446"/>
                <a:ext cx="4854791" cy="1061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8" y="3289446"/>
                <a:ext cx="4854791" cy="10613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67332" y="3558879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32" y="3558879"/>
                <a:ext cx="185807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044941" y="3558880"/>
                <a:ext cx="15524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𝑾𝑺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41" y="3558880"/>
                <a:ext cx="15524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69008" y="337337"/>
            <a:ext cx="34093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PCA - Decorrelation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86160" y="4347968"/>
                <a:ext cx="321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𝑾𝑺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0" y="4347968"/>
                <a:ext cx="3210110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00738" y="4357883"/>
                <a:ext cx="34218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38" y="4357883"/>
                <a:ext cx="342189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64123" y="5044759"/>
                <a:ext cx="3812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23" y="5044759"/>
                <a:ext cx="381251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39898" y="5044758"/>
                <a:ext cx="4080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𝑾𝒘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𝑾𝒘</m:t>
                                    </m:r>
                                  </m:e>
                                  <m:sup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898" y="5044758"/>
                <a:ext cx="408092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86160" y="5822218"/>
                <a:ext cx="32289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0" y="5822218"/>
                <a:ext cx="322896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900738" y="5822218"/>
                <a:ext cx="7082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38" y="6187978"/>
                <a:ext cx="708207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858254" y="5806828"/>
            <a:ext cx="230936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Diagonal matrix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796271" y="1061407"/>
            <a:ext cx="4504752" cy="2220984"/>
            <a:chOff x="3796270" y="350206"/>
            <a:chExt cx="5121294" cy="26389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96270" y="350206"/>
              <a:ext cx="5040097" cy="263898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965254" y="1877242"/>
              <a:ext cx="702128" cy="4530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PCA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8571572" y="1485034"/>
                  <a:ext cx="3459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572" y="1485034"/>
                  <a:ext cx="345992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2000" r="-14000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7517596" y="653207"/>
                  <a:ext cx="3531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596" y="653207"/>
                  <a:ext cx="35311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1569" r="-13725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611687" y="199999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87" y="1999994"/>
                <a:ext cx="364908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1864" r="-1016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04174" y="131641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174" y="1316414"/>
                <a:ext cx="372025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3" grpId="0" bldLvl="0" animBg="1"/>
      <p:bldP spid="2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773" y="1961808"/>
            <a:ext cx="1283531" cy="12915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970" y="2984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PCA – Another Point of View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17" y="3288104"/>
            <a:ext cx="1556981" cy="161989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068" y="3361797"/>
            <a:ext cx="1638300" cy="15144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61" y="3346467"/>
            <a:ext cx="1533525" cy="1543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004" y="3375042"/>
            <a:ext cx="1552575" cy="151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23318" y="3870669"/>
                <a:ext cx="730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318" y="3870669"/>
                <a:ext cx="73008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376511" y="3870669"/>
            <a:ext cx="73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10654" y="3870669"/>
            <a:ext cx="73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311124" y="1961808"/>
            <a:ext cx="7682646" cy="1325181"/>
            <a:chOff x="782948" y="4490093"/>
            <a:chExt cx="7682646" cy="1325181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948" y="4490093"/>
              <a:ext cx="1395776" cy="1290281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7277" y="4549716"/>
              <a:ext cx="1297396" cy="1265558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30183" y="4531333"/>
              <a:ext cx="1323975" cy="125730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25270" y="4507854"/>
              <a:ext cx="1325524" cy="1257299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7524673" y="4972082"/>
              <a:ext cx="9409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…….</a:t>
              </a:r>
              <a:endParaRPr lang="zh-TW" altLang="en-US" sz="2800" b="1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256994" y="5233692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644555" y="5249612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975631" y="5264469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15473" y="5293101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4</a:t>
              </a:r>
              <a:endParaRPr lang="zh-TW" altLang="en-US" sz="2400" baseline="30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646781" y="5293100"/>
              <a:ext cx="1103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u</a:t>
              </a:r>
              <a:r>
                <a:rPr lang="en-US" altLang="zh-TW" sz="2400" baseline="30000" dirty="0"/>
                <a:t>5</a:t>
              </a:r>
              <a:endParaRPr lang="zh-TW" altLang="en-US" sz="24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90079" y="5168585"/>
                <a:ext cx="5922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79" y="5168585"/>
                <a:ext cx="592204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>
            <a:off x="474495" y="5645557"/>
            <a:ext cx="159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Pixels in a digit image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423318" y="6014889"/>
            <a:ext cx="292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component</a:t>
            </a:r>
            <a:endParaRPr lang="zh-TW" altLang="en-US" sz="2400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2267049" y="5620057"/>
            <a:ext cx="860256" cy="5214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3372494" y="5600587"/>
            <a:ext cx="280140" cy="5214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4304049" y="5585020"/>
            <a:ext cx="826580" cy="536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421654" y="4993774"/>
                <a:ext cx="739946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4" y="4993774"/>
                <a:ext cx="739946" cy="158742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5" name="文字方塊 64"/>
          <p:cNvSpPr txBox="1"/>
          <p:nvPr/>
        </p:nvSpPr>
        <p:spPr>
          <a:xfrm>
            <a:off x="7099590" y="5371986"/>
            <a:ext cx="187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Represent a digit image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086" y="1505550"/>
            <a:ext cx="26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Basic Component: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39332" y="2085945"/>
            <a:ext cx="4262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603629" y="2075387"/>
            <a:ext cx="342172" cy="467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904074" y="2083087"/>
            <a:ext cx="342172" cy="467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304211" y="2074927"/>
            <a:ext cx="342172" cy="467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606218" y="2083087"/>
            <a:ext cx="342172" cy="467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10666" y="3063475"/>
                <a:ext cx="454292" cy="2059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6" y="3063475"/>
                <a:ext cx="454292" cy="20590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52" name="文字方塊 51"/>
          <p:cNvSpPr txBox="1"/>
          <p:nvPr/>
        </p:nvSpPr>
        <p:spPr>
          <a:xfrm>
            <a:off x="3976324" y="4302590"/>
            <a:ext cx="52203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811113" y="4302591"/>
            <a:ext cx="51859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831072" y="4286481"/>
            <a:ext cx="44719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</a:t>
            </a:r>
            <a:r>
              <a:rPr lang="en-US" altLang="zh-TW" sz="2400" baseline="30000" dirty="0"/>
              <a:t>5</a:t>
            </a:r>
            <a:endParaRPr lang="zh-TW" altLang="en-US" sz="2400" baseline="30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758359" y="3443021"/>
            <a:ext cx="52203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1x</a:t>
            </a:r>
            <a:endParaRPr lang="zh-TW" altLang="en-US" sz="24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741552" y="3432645"/>
            <a:ext cx="52203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1x</a:t>
            </a:r>
            <a:endParaRPr lang="zh-TW" altLang="en-US" sz="2400" baseline="30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675695" y="3425209"/>
            <a:ext cx="52203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1x</a:t>
            </a:r>
            <a:endParaRPr lang="zh-TW" alt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58" grpId="0"/>
      <p:bldP spid="59" grpId="0"/>
      <p:bldP spid="60" grpId="0"/>
      <p:bldP spid="64" grpId="0"/>
      <p:bldP spid="65" grpId="0"/>
      <p:bldP spid="8" grpId="0" animBg="1"/>
      <p:bldP spid="35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970" y="5016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– Another Point of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469080" y="2915734"/>
                <a:ext cx="6492418" cy="1443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TW" sz="28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zh-TW" altLang="en-US" sz="2800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en-US" altLang="zh-TW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80" y="2915734"/>
                <a:ext cx="6492418" cy="1443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28650" y="4902275"/>
                <a:ext cx="2743572" cy="1767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02275"/>
                <a:ext cx="2743572" cy="17679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727721" y="4368447"/>
                <a:ext cx="1294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721" y="4368447"/>
                <a:ext cx="129439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770607" y="6287270"/>
            <a:ext cx="4354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Proof in [Bishop, Chapter 12.1.2]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614170" y="4902275"/>
                <a:ext cx="50711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(from PCA)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minimizing L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170" y="4902275"/>
                <a:ext cx="5071135" cy="1384995"/>
              </a:xfrm>
              <a:prstGeom prst="rect">
                <a:avLst/>
              </a:prstGeom>
              <a:blipFill rotWithShape="0">
                <a:blip r:embed="rId6"/>
                <a:stretch>
                  <a:fillRect l="-2524" t="-3965" r="-1563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543417" y="1282011"/>
                <a:ext cx="8084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7" y="1282011"/>
                <a:ext cx="80845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1838049" y="1934093"/>
            <a:ext cx="528159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860967" y="1626462"/>
            <a:ext cx="0" cy="319664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119647" y="1625814"/>
            <a:ext cx="0" cy="308279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5142" y="2094733"/>
            <a:ext cx="430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84882" y="2087004"/>
                <a:ext cx="4871239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minimizing the error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882" y="2087004"/>
                <a:ext cx="487123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500" t="-10390" r="-275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249685" y="4331193"/>
                <a:ext cx="8084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85" y="4331193"/>
                <a:ext cx="808458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5805714" y="4301184"/>
            <a:ext cx="1771585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15128" y="4342972"/>
            <a:ext cx="142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PCA: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94641" y="1282012"/>
                <a:ext cx="5922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41" y="1282012"/>
                <a:ext cx="592204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221351" y="2436329"/>
                <a:ext cx="2296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51" y="2436329"/>
                <a:ext cx="2296013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5333" r="-9284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1" grpId="0"/>
      <p:bldP spid="32" grpId="0"/>
      <p:bldP spid="13" grpId="0"/>
      <p:bldP spid="8" grpId="0"/>
      <p:bldP spid="9" grpId="0" animBg="1"/>
      <p:bldP spid="23" grpId="0"/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546383" y="994648"/>
                <a:ext cx="8084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83" y="994648"/>
                <a:ext cx="80845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1841015" y="1655370"/>
            <a:ext cx="528159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863933" y="1347739"/>
            <a:ext cx="0" cy="319664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7122613" y="1347091"/>
            <a:ext cx="0" cy="308279"/>
          </a:xfrm>
          <a:prstGeom prst="line">
            <a:avLst/>
          </a:prstGeom>
          <a:ln w="38100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5992" y="1777789"/>
            <a:ext cx="430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17032" y="1780196"/>
                <a:ext cx="4871239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minimizing the error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032" y="1780196"/>
                <a:ext cx="487123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00" t="-10390" r="-262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97607" y="994649"/>
                <a:ext cx="59220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07" y="994649"/>
                <a:ext cx="592204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06436" y="2176226"/>
                <a:ext cx="2296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36" y="2176226"/>
                <a:ext cx="2296013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5263" r="-901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722056" y="2586393"/>
                <a:ext cx="3608615" cy="37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56" y="2586393"/>
                <a:ext cx="3608615" cy="373564"/>
              </a:xfrm>
              <a:prstGeom prst="rect">
                <a:avLst/>
              </a:prstGeom>
              <a:blipFill rotWithShape="0">
                <a:blip r:embed="rId8"/>
                <a:stretch>
                  <a:fillRect l="-2200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722056" y="3040339"/>
                <a:ext cx="3608615" cy="3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56" y="3040339"/>
                <a:ext cx="3608615" cy="374333"/>
              </a:xfrm>
              <a:prstGeom prst="rect">
                <a:avLst/>
              </a:prstGeom>
              <a:blipFill rotWithShape="0">
                <a:blip r:embed="rId9"/>
                <a:stretch>
                  <a:fillRect l="-2200" t="-1639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722056" y="3495054"/>
                <a:ext cx="3608615" cy="376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56" y="3495054"/>
                <a:ext cx="3608615" cy="376193"/>
              </a:xfrm>
              <a:prstGeom prst="rect">
                <a:avLst/>
              </a:prstGeom>
              <a:blipFill rotWithShape="0">
                <a:blip r:embed="rId10"/>
                <a:stretch>
                  <a:fillRect l="-2200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 rot="5400000">
            <a:off x="4157434" y="3993764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997607" y="4705741"/>
            <a:ext cx="2293263" cy="175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410780" y="4928560"/>
            <a:ext cx="2008524" cy="12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206436" y="4905974"/>
            <a:ext cx="355036" cy="131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605897" y="4959843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897" y="5345923"/>
                <a:ext cx="346249" cy="430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1684060" y="4905974"/>
            <a:ext cx="355036" cy="131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0" name="矩形 39"/>
          <p:cNvSpPr/>
          <p:nvPr/>
        </p:nvSpPr>
        <p:spPr>
          <a:xfrm>
            <a:off x="2161140" y="4905974"/>
            <a:ext cx="355036" cy="1310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2546843" y="5443563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3" name="矩形 42"/>
          <p:cNvSpPr/>
          <p:nvPr/>
        </p:nvSpPr>
        <p:spPr>
          <a:xfrm>
            <a:off x="4227663" y="4729397"/>
            <a:ext cx="1736119" cy="175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384863" y="4962050"/>
            <a:ext cx="492230" cy="1310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7" name="文字方塊 46"/>
          <p:cNvSpPr txBox="1"/>
          <p:nvPr/>
        </p:nvSpPr>
        <p:spPr>
          <a:xfrm rot="10800000">
            <a:off x="5367782" y="5502539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533009" y="5494316"/>
                <a:ext cx="434868" cy="3735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009" y="5494316"/>
                <a:ext cx="434868" cy="373564"/>
              </a:xfrm>
              <a:prstGeom prst="rect">
                <a:avLst/>
              </a:prstGeom>
              <a:blipFill rotWithShape="0">
                <a:blip r:embed="rId12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6533009" y="5037595"/>
                <a:ext cx="434868" cy="3735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009" y="5037595"/>
                <a:ext cx="434868" cy="373564"/>
              </a:xfrm>
              <a:prstGeom prst="rect">
                <a:avLst/>
              </a:prstGeom>
              <a:blipFill rotWithShape="0">
                <a:blip r:embed="rId13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 rot="5400000">
            <a:off x="6488181" y="5774650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029355" y="5494316"/>
                <a:ext cx="434868" cy="3743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55" y="5494316"/>
                <a:ext cx="434868" cy="374333"/>
              </a:xfrm>
              <a:prstGeom prst="rect">
                <a:avLst/>
              </a:prstGeom>
              <a:blipFill rotWithShape="0">
                <a:blip r:embed="rId14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029355" y="5037595"/>
                <a:ext cx="434868" cy="3736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55" y="5037595"/>
                <a:ext cx="434868" cy="373628"/>
              </a:xfrm>
              <a:prstGeom prst="rect">
                <a:avLst/>
              </a:prstGeom>
              <a:blipFill rotWithShape="0">
                <a:blip r:embed="rId15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 rot="5400000">
            <a:off x="6984527" y="5774650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7537970" y="5494316"/>
                <a:ext cx="434868" cy="37619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70" y="5494316"/>
                <a:ext cx="434868" cy="376193"/>
              </a:xfrm>
              <a:prstGeom prst="rect">
                <a:avLst/>
              </a:prstGeom>
              <a:blipFill rotWithShape="0">
                <a:blip r:embed="rId16"/>
                <a:stretch>
                  <a:fillRect l="-2778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7537970" y="5037595"/>
                <a:ext cx="434868" cy="37542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70" y="5037595"/>
                <a:ext cx="434868" cy="375424"/>
              </a:xfrm>
              <a:prstGeom prst="rect">
                <a:avLst/>
              </a:prstGeom>
              <a:blipFill rotWithShape="0">
                <a:blip r:embed="rId17"/>
                <a:stretch>
                  <a:fillRect l="-2778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 rot="5400000">
            <a:off x="7493142" y="5774650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28470" y="5791322"/>
            <a:ext cx="140390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Minimize Error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603" y="5942512"/>
            <a:ext cx="134282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Matrix X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4993383" y="4962050"/>
            <a:ext cx="492230" cy="13107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2722056" y="2971558"/>
            <a:ext cx="901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4263741" y="2971558"/>
            <a:ext cx="242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3952146" y="2971558"/>
            <a:ext cx="242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5246659" y="2971558"/>
            <a:ext cx="242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4974600" y="2971558"/>
            <a:ext cx="242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20" idx="0"/>
          </p:cNvCxnSpPr>
          <p:nvPr/>
        </p:nvCxnSpPr>
        <p:spPr>
          <a:xfrm flipH="1">
            <a:off x="1383954" y="2964418"/>
            <a:ext cx="1644516" cy="1941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標題 1"/>
          <p:cNvSpPr>
            <a:spLocks noGrp="1"/>
          </p:cNvSpPr>
          <p:nvPr>
            <p:ph type="title"/>
          </p:nvPr>
        </p:nvSpPr>
        <p:spPr>
          <a:xfrm>
            <a:off x="140970" y="5016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– Another Point of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/>
      <p:bldP spid="16" grpId="0" bldLvl="0" animBg="1"/>
      <p:bldP spid="18" grpId="0" bldLvl="0" animBg="1"/>
      <p:bldP spid="20" grpId="0" bldLvl="0" animBg="1"/>
      <p:bldP spid="35" grpId="0" bldLvl="0" animBg="1"/>
      <p:bldP spid="39" grpId="0" bldLvl="0" animBg="1"/>
      <p:bldP spid="40" grpId="0" bldLvl="0" animBg="1"/>
      <p:bldP spid="42" grpId="0"/>
      <p:bldP spid="43" grpId="0" bldLvl="0" animBg="1"/>
      <p:bldP spid="44" grpId="0" bldLvl="0" animBg="1"/>
      <p:bldP spid="47" grpId="0"/>
      <p:bldP spid="48" grpId="0" bldLvl="0" animBg="1"/>
      <p:bldP spid="49" grpId="0" bldLvl="0" animBg="1"/>
      <p:bldP spid="50" grpId="0"/>
      <p:bldP spid="51" grpId="0" bldLvl="0" animBg="1"/>
      <p:bldP spid="52" grpId="0" bldLvl="0" animBg="1"/>
      <p:bldP spid="53" grpId="0"/>
      <p:bldP spid="54" grpId="0" bldLvl="0" animBg="1"/>
      <p:bldP spid="55" grpId="0" bldLvl="0" animBg="1"/>
      <p:bldP spid="56" grpId="0"/>
      <p:bldP spid="37" grpId="0" bldLvl="0" animBg="1"/>
      <p:bldP spid="23" grpId="0" bldLvl="0" animBg="1"/>
      <p:bldP spid="5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2594" y="1412383"/>
            <a:ext cx="2293263" cy="15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465767" y="1404907"/>
            <a:ext cx="2008524" cy="12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61423" y="1554665"/>
            <a:ext cx="355036" cy="1138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390795" y="3947329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795" y="3947329"/>
                <a:ext cx="34624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739047" y="1554665"/>
            <a:ext cx="355036" cy="1138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9" name="矩形 8"/>
          <p:cNvSpPr/>
          <p:nvPr/>
        </p:nvSpPr>
        <p:spPr>
          <a:xfrm>
            <a:off x="2216127" y="1554665"/>
            <a:ext cx="355036" cy="1138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10" name="文字方塊 9"/>
          <p:cNvSpPr txBox="1"/>
          <p:nvPr/>
        </p:nvSpPr>
        <p:spPr>
          <a:xfrm rot="10800000">
            <a:off x="2601830" y="1919910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4282650" y="1436039"/>
            <a:ext cx="1736119" cy="15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39850" y="1610741"/>
            <a:ext cx="492230" cy="1138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3" name="文字方塊 12"/>
          <p:cNvSpPr txBox="1"/>
          <p:nvPr/>
        </p:nvSpPr>
        <p:spPr>
          <a:xfrm rot="10800000">
            <a:off x="5422769" y="1978886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587996" y="1957908"/>
                <a:ext cx="434868" cy="3735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96" y="1957908"/>
                <a:ext cx="434868" cy="373564"/>
              </a:xfrm>
              <a:prstGeom prst="rect">
                <a:avLst/>
              </a:prstGeom>
              <a:blipFill rotWithShape="0">
                <a:blip r:embed="rId5"/>
                <a:stretch>
                  <a:fillRect l="-1389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587996" y="1501187"/>
                <a:ext cx="434868" cy="3735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96" y="1501187"/>
                <a:ext cx="434868" cy="373564"/>
              </a:xfrm>
              <a:prstGeom prst="rect">
                <a:avLst/>
              </a:prstGeom>
              <a:blipFill rotWithShape="0">
                <a:blip r:embed="rId6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 rot="5400000">
            <a:off x="6543168" y="2273295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084342" y="1957908"/>
                <a:ext cx="434868" cy="3743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42" y="1957908"/>
                <a:ext cx="434868" cy="374333"/>
              </a:xfrm>
              <a:prstGeom prst="rect">
                <a:avLst/>
              </a:prstGeom>
              <a:blipFill rotWithShape="0">
                <a:blip r:embed="rId7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084342" y="1501187"/>
                <a:ext cx="434868" cy="3736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42" y="1501187"/>
                <a:ext cx="434868" cy="373628"/>
              </a:xfrm>
              <a:prstGeom prst="rect">
                <a:avLst/>
              </a:prstGeom>
              <a:blipFill rotWithShape="0">
                <a:blip r:embed="rId8"/>
                <a:stretch>
                  <a:fillRect l="-1389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 rot="5400000">
            <a:off x="7039514" y="2250997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92957" y="1957908"/>
                <a:ext cx="434868" cy="37619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957" y="1957908"/>
                <a:ext cx="434868" cy="376193"/>
              </a:xfrm>
              <a:prstGeom prst="rect">
                <a:avLst/>
              </a:prstGeom>
              <a:blipFill rotWithShape="0">
                <a:blip r:embed="rId9"/>
                <a:stretch>
                  <a:fillRect l="-2778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592957" y="1501187"/>
                <a:ext cx="434868" cy="37542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957" y="1501187"/>
                <a:ext cx="434868" cy="375424"/>
              </a:xfrm>
              <a:prstGeom prst="rect">
                <a:avLst/>
              </a:prstGeom>
              <a:blipFill rotWithShape="0">
                <a:blip r:embed="rId10"/>
                <a:stretch>
                  <a:fillRect l="-2778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 rot="5400000">
            <a:off x="7548129" y="2273295"/>
            <a:ext cx="73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83457" y="2267669"/>
            <a:ext cx="140390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Minimize Error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95590" y="2418859"/>
            <a:ext cx="134282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Matrix X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5048370" y="1610741"/>
            <a:ext cx="492230" cy="11384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u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927191" y="935786"/>
                <a:ext cx="989374" cy="37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1" y="935786"/>
                <a:ext cx="989374" cy="373564"/>
              </a:xfrm>
              <a:prstGeom prst="rect">
                <a:avLst/>
              </a:prstGeom>
              <a:blipFill rotWithShape="0">
                <a:blip r:embed="rId11"/>
                <a:stretch>
                  <a:fillRect t="-1639" r="-40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>
            <a:off x="1438941" y="1247350"/>
            <a:ext cx="1" cy="334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25125" y="3504325"/>
            <a:ext cx="1187355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3974217" y="3462854"/>
            <a:ext cx="931265" cy="139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</a:t>
            </a:r>
            <a:endParaRPr lang="zh-TW" altLang="en-US" sz="2800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5027328" y="3483875"/>
            <a:ext cx="771098" cy="7173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∑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092" y="3483875"/>
            <a:ext cx="1199866" cy="705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</a:t>
            </a:r>
            <a:endParaRPr lang="zh-TW" altLang="en-US" sz="2800" baseline="30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020658" y="3042660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N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914733" y="3070563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 x K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083528" y="3035729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 x N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938946" y="3034593"/>
            <a:ext cx="99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 x K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610624" y="1809608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624" y="1809608"/>
                <a:ext cx="34624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967417" y="4937029"/>
            <a:ext cx="7265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 columns of U: a set of orthonormal eigen vectors corresponding to the K largest eigenvalues of XX</a:t>
            </a:r>
            <a:r>
              <a:rPr lang="en-US" altLang="zh-TW" sz="2400" baseline="30000" dirty="0"/>
              <a:t>T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4905482" y="5725213"/>
            <a:ext cx="3740567" cy="52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This is the solution of PCA</a:t>
            </a:r>
            <a:endParaRPr lang="zh-TW" altLang="en-US" sz="24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140970" y="5016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– Another Point of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41" grpId="0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/>
          <p:cNvSpPr txBox="1"/>
          <p:nvPr/>
        </p:nvSpPr>
        <p:spPr>
          <a:xfrm>
            <a:off x="680608" y="1008544"/>
            <a:ext cx="813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PCA looks like a neural network with one hidden layer (linear activation function)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4318642" y="2420176"/>
            <a:ext cx="44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237474" y="3018983"/>
                <a:ext cx="267743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74" y="3018983"/>
                <a:ext cx="2677431" cy="468205"/>
              </a:xfrm>
              <a:prstGeom prst="rect">
                <a:avLst/>
              </a:prstGeom>
              <a:blipFill rotWithShape="0"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994609" y="3607827"/>
            <a:ext cx="545431" cy="2727153"/>
            <a:chOff x="994609" y="3607827"/>
            <a:chExt cx="545431" cy="2727153"/>
          </a:xfrm>
        </p:grpSpPr>
        <p:sp>
          <p:nvSpPr>
            <p:cNvPr id="6" name="橢圓 5"/>
            <p:cNvSpPr/>
            <p:nvPr/>
          </p:nvSpPr>
          <p:spPr>
            <a:xfrm>
              <a:off x="994609" y="3607827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994609" y="469868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994609" y="5789549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360821" y="4153258"/>
            <a:ext cx="545431" cy="545431"/>
            <a:chOff x="3360821" y="4153258"/>
            <a:chExt cx="545431" cy="545431"/>
          </a:xfrm>
        </p:grpSpPr>
        <p:sp>
          <p:nvSpPr>
            <p:cNvPr id="22" name="橢圓 21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>
            <a:endCxn id="22" idx="2"/>
          </p:cNvCxnSpPr>
          <p:nvPr/>
        </p:nvCxnSpPr>
        <p:spPr>
          <a:xfrm>
            <a:off x="1554928" y="3905703"/>
            <a:ext cx="1805893" cy="520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22" idx="2"/>
          </p:cNvCxnSpPr>
          <p:nvPr/>
        </p:nvCxnSpPr>
        <p:spPr>
          <a:xfrm flipV="1">
            <a:off x="1547484" y="4425974"/>
            <a:ext cx="1813337" cy="582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2" idx="2"/>
          </p:cNvCxnSpPr>
          <p:nvPr/>
        </p:nvCxnSpPr>
        <p:spPr>
          <a:xfrm flipV="1">
            <a:off x="1520738" y="4425974"/>
            <a:ext cx="1840083" cy="165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1876930" y="3632988"/>
                <a:ext cx="451342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0" y="3632988"/>
                <a:ext cx="451342" cy="372859"/>
              </a:xfrm>
              <a:prstGeom prst="rect">
                <a:avLst/>
              </a:prstGeom>
              <a:blipFill rotWithShape="1">
                <a:blip r:embed="rId6"/>
                <a:stretch>
                  <a:fillRect l="-9459" r="-540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876930" y="4417402"/>
                <a:ext cx="45134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0" y="4417402"/>
                <a:ext cx="451341" cy="373564"/>
              </a:xfrm>
              <a:prstGeom prst="rect">
                <a:avLst/>
              </a:prstGeom>
              <a:blipFill rotWithShape="1">
                <a:blip r:embed="rId7"/>
                <a:stretch>
                  <a:fillRect l="-9459" t="-1639" r="-540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879129" y="5049965"/>
                <a:ext cx="451341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29" y="5049965"/>
                <a:ext cx="451341" cy="375424"/>
              </a:xfrm>
              <a:prstGeom prst="rect">
                <a:avLst/>
              </a:prstGeom>
              <a:blipFill rotWithShape="1">
                <a:blip r:embed="rId8"/>
                <a:stretch>
                  <a:fillRect l="-8108" r="-540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715473" y="3840077"/>
                <a:ext cx="60316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73" y="3840077"/>
                <a:ext cx="603169" cy="4682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09476" y="3122088"/>
                <a:ext cx="11840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76" y="3122088"/>
                <a:ext cx="1184066" cy="468205"/>
              </a:xfrm>
              <a:prstGeom prst="rect">
                <a:avLst/>
              </a:prstGeom>
              <a:blipFill rotWithShape="0">
                <a:blip r:embed="rId10"/>
                <a:stretch>
                  <a:fillRect l="-1546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80608" y="2138330"/>
                <a:ext cx="182062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2138330"/>
                <a:ext cx="1820627" cy="10384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箭號: 左-右雙向 73"/>
          <p:cNvSpPr/>
          <p:nvPr/>
        </p:nvSpPr>
        <p:spPr>
          <a:xfrm>
            <a:off x="2501235" y="2532463"/>
            <a:ext cx="513182" cy="3043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3032127" y="2449360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7" y="2449360"/>
                <a:ext cx="926942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大括弧 76"/>
          <p:cNvSpPr/>
          <p:nvPr/>
        </p:nvSpPr>
        <p:spPr>
          <a:xfrm>
            <a:off x="918193" y="3584585"/>
            <a:ext cx="153533" cy="2750395"/>
          </a:xfrm>
          <a:prstGeom prst="leftBrace">
            <a:avLst>
              <a:gd name="adj1" fmla="val 35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6698" y="203114"/>
            <a:ext cx="3173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Autoencoder</a:t>
            </a:r>
            <a:endParaRPr lang="zh-CN" alt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0608" y="1019538"/>
            <a:ext cx="7926908" cy="75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57" grpId="0"/>
      <p:bldP spid="58" grpId="0"/>
      <p:bldP spid="59" grpId="0"/>
      <p:bldP spid="60" grpId="0"/>
      <p:bldP spid="72" grpId="0"/>
      <p:bldP spid="73" grpId="0"/>
      <p:bldP spid="74" grpId="0" animBg="1"/>
      <p:bldP spid="75" grpId="0"/>
      <p:bldP spid="76" grpId="0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94609" y="3607827"/>
            <a:ext cx="545431" cy="2727153"/>
            <a:chOff x="994609" y="3607827"/>
            <a:chExt cx="545431" cy="2727153"/>
          </a:xfrm>
        </p:grpSpPr>
        <p:sp>
          <p:nvSpPr>
            <p:cNvPr id="6" name="橢圓 5"/>
            <p:cNvSpPr/>
            <p:nvPr/>
          </p:nvSpPr>
          <p:spPr>
            <a:xfrm>
              <a:off x="994609" y="3607827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994609" y="469868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994609" y="5789549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360821" y="4153258"/>
            <a:ext cx="545431" cy="545431"/>
            <a:chOff x="3360821" y="4153258"/>
            <a:chExt cx="545431" cy="545431"/>
          </a:xfrm>
        </p:grpSpPr>
        <p:sp>
          <p:nvSpPr>
            <p:cNvPr id="22" name="橢圓 21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3360820" y="5322680"/>
            <a:ext cx="545431" cy="545431"/>
            <a:chOff x="3360821" y="4153258"/>
            <a:chExt cx="545431" cy="545431"/>
          </a:xfrm>
        </p:grpSpPr>
        <p:sp>
          <p:nvSpPr>
            <p:cNvPr id="49" name="橢圓 48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>
            <a:endCxn id="22" idx="2"/>
          </p:cNvCxnSpPr>
          <p:nvPr/>
        </p:nvCxnSpPr>
        <p:spPr>
          <a:xfrm>
            <a:off x="1554928" y="3905703"/>
            <a:ext cx="1805893" cy="520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22" idx="2"/>
          </p:cNvCxnSpPr>
          <p:nvPr/>
        </p:nvCxnSpPr>
        <p:spPr>
          <a:xfrm flipV="1">
            <a:off x="1547484" y="4425974"/>
            <a:ext cx="1813337" cy="582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2" idx="2"/>
          </p:cNvCxnSpPr>
          <p:nvPr/>
        </p:nvCxnSpPr>
        <p:spPr>
          <a:xfrm flipV="1">
            <a:off x="1520738" y="4425974"/>
            <a:ext cx="1840083" cy="165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44" name="直線單箭頭接點 43"/>
          <p:cNvCxnSpPr>
            <a:stCxn id="6" idx="6"/>
            <a:endCxn id="49" idx="2"/>
          </p:cNvCxnSpPr>
          <p:nvPr/>
        </p:nvCxnSpPr>
        <p:spPr>
          <a:xfrm>
            <a:off x="1540040" y="3880543"/>
            <a:ext cx="1820780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6"/>
            <a:endCxn id="49" idx="2"/>
          </p:cNvCxnSpPr>
          <p:nvPr/>
        </p:nvCxnSpPr>
        <p:spPr>
          <a:xfrm>
            <a:off x="1540040" y="4971404"/>
            <a:ext cx="1820780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9" idx="6"/>
            <a:endCxn id="49" idx="2"/>
          </p:cNvCxnSpPr>
          <p:nvPr/>
        </p:nvCxnSpPr>
        <p:spPr>
          <a:xfrm flipV="1">
            <a:off x="1540040" y="5595396"/>
            <a:ext cx="1820780" cy="466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blipFill rotWithShape="1">
                <a:blip r:embed="rId5"/>
                <a:stretch>
                  <a:fillRect l="-8000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blipFill rotWithShape="1">
                <a:blip r:embed="rId6"/>
                <a:stretch>
                  <a:fillRect l="-7895" r="-39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blipFill rotWithShape="1">
                <a:blip r:embed="rId7"/>
                <a:stretch>
                  <a:fillRect l="-7895" r="-394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弧 88"/>
          <p:cNvSpPr/>
          <p:nvPr/>
        </p:nvSpPr>
        <p:spPr>
          <a:xfrm>
            <a:off x="918193" y="3584585"/>
            <a:ext cx="153533" cy="2750395"/>
          </a:xfrm>
          <a:prstGeom prst="leftBrace">
            <a:avLst>
              <a:gd name="adj1" fmla="val 35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32"/>
          <p:cNvSpPr txBox="1"/>
          <p:nvPr/>
        </p:nvSpPr>
        <p:spPr>
          <a:xfrm>
            <a:off x="680608" y="1008544"/>
            <a:ext cx="813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PCA looks like a neural network with one hidden layer (linear activation function)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14"/>
              <p:cNvSpPr txBox="1"/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15"/>
          <p:cNvSpPr txBox="1"/>
          <p:nvPr/>
        </p:nvSpPr>
        <p:spPr>
          <a:xfrm>
            <a:off x="4318642" y="2498000"/>
            <a:ext cx="44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6"/>
              <p:cNvSpPr txBox="1"/>
              <p:nvPr/>
            </p:nvSpPr>
            <p:spPr>
              <a:xfrm>
                <a:off x="4237474" y="3096807"/>
                <a:ext cx="267743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74" y="3096807"/>
                <a:ext cx="2677431" cy="468205"/>
              </a:xfrm>
              <a:prstGeom prst="rect">
                <a:avLst/>
              </a:prstGeom>
              <a:blipFill rotWithShape="0">
                <a:blip r:embed="rId11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71"/>
              <p:cNvSpPr txBox="1"/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blipFill rotWithShape="0">
                <a:blip r:embed="rId12"/>
                <a:stretch>
                  <a:fillRect l="-1546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72"/>
              <p:cNvSpPr txBox="1"/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箭號: 左-右雙向 73"/>
          <p:cNvSpPr/>
          <p:nvPr/>
        </p:nvSpPr>
        <p:spPr>
          <a:xfrm>
            <a:off x="2501235" y="2581103"/>
            <a:ext cx="513182" cy="3043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74"/>
              <p:cNvSpPr txBox="1"/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/>
          <p:cNvSpPr txBox="1"/>
          <p:nvPr/>
        </p:nvSpPr>
        <p:spPr>
          <a:xfrm>
            <a:off x="206698" y="203114"/>
            <a:ext cx="3173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Autoencoder</a:t>
            </a:r>
            <a:endParaRPr lang="zh-CN" alt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0608" y="1019538"/>
            <a:ext cx="7926908" cy="75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7" grpId="0"/>
      <p:bldP spid="68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菱形 13"/>
          <p:cNvSpPr/>
          <p:nvPr/>
        </p:nvSpPr>
        <p:spPr>
          <a:xfrm>
            <a:off x="708618" y="1418932"/>
            <a:ext cx="785250" cy="78525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cs typeface="+mn-ea"/>
              </a:rPr>
              <a:t>1</a:t>
            </a:r>
            <a:endParaRPr lang="zh-CN" altLang="en-US" sz="36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708618" y="2593255"/>
            <a:ext cx="785250" cy="78525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cs typeface="+mn-ea"/>
              </a:rPr>
              <a:t>2</a:t>
            </a:r>
            <a:endParaRPr lang="zh-CN" altLang="en-US" sz="36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708618" y="3767578"/>
            <a:ext cx="785250" cy="78525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cs typeface="+mn-ea"/>
              </a:rPr>
              <a:t>3</a:t>
            </a:r>
            <a:endParaRPr lang="zh-CN" altLang="en-US" sz="36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21791" y="1509892"/>
            <a:ext cx="4598856" cy="590931"/>
            <a:chOff x="2915813" y="1845172"/>
            <a:chExt cx="4598856" cy="590931"/>
          </a:xfrm>
        </p:grpSpPr>
        <p:sp>
          <p:nvSpPr>
            <p:cNvPr id="6" name="矩形 5"/>
            <p:cNvSpPr/>
            <p:nvPr/>
          </p:nvSpPr>
          <p:spPr>
            <a:xfrm>
              <a:off x="2919582" y="1845172"/>
              <a:ext cx="2393605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600" dirty="0" smtClean="0">
                  <a:latin typeface="+mj-lt"/>
                  <a:ea typeface="+mj-ea"/>
                  <a:cs typeface="+mj-cs"/>
                </a:rPr>
                <a:t>Motivations</a:t>
              </a:r>
              <a:endParaRPr lang="zh-CN" altLang="en-US" sz="3600" dirty="0"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915813" y="2436103"/>
              <a:ext cx="459885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650893" y="2644248"/>
            <a:ext cx="4598856" cy="641292"/>
            <a:chOff x="2915813" y="2957303"/>
            <a:chExt cx="4598856" cy="641292"/>
          </a:xfrm>
        </p:grpSpPr>
        <p:sp>
          <p:nvSpPr>
            <p:cNvPr id="7" name="矩形 6"/>
            <p:cNvSpPr/>
            <p:nvPr/>
          </p:nvSpPr>
          <p:spPr>
            <a:xfrm>
              <a:off x="3068820" y="2957303"/>
              <a:ext cx="4292842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TW" sz="3600" dirty="0">
                  <a:latin typeface="+mj-lt"/>
                  <a:ea typeface="+mj-ea"/>
                  <a:cs typeface="+mj-cs"/>
                </a:rPr>
                <a:t>Dimension Reduction</a:t>
              </a:r>
              <a:endParaRPr lang="zh-CN" altLang="en-US" sz="3600" dirty="0"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915813" y="3598595"/>
              <a:ext cx="459885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1612410" y="3824956"/>
            <a:ext cx="6167739" cy="1089529"/>
            <a:chOff x="2915813" y="4118634"/>
            <a:chExt cx="5497401" cy="1089529"/>
          </a:xfrm>
        </p:grpSpPr>
        <p:sp>
          <p:nvSpPr>
            <p:cNvPr id="8" name="矩形 7"/>
            <p:cNvSpPr/>
            <p:nvPr/>
          </p:nvSpPr>
          <p:spPr>
            <a:xfrm>
              <a:off x="2954295" y="4118634"/>
              <a:ext cx="5458919" cy="1089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TW" sz="3600" dirty="0">
                  <a:latin typeface="+mj-lt"/>
                  <a:ea typeface="+mj-ea"/>
                  <a:cs typeface="+mj-cs"/>
                  <a:sym typeface="+mn-ea"/>
                </a:rPr>
                <a:t>Principle Component Analysis 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915813" y="4761087"/>
              <a:ext cx="459885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内容占位符 3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altLang="zh-CN" dirty="0"/>
              <a:t>General Plan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710016" y="4935047"/>
            <a:ext cx="785250" cy="78525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bg1"/>
                </a:solidFill>
                <a:cs typeface="+mn-ea"/>
              </a:rPr>
              <a:t>4</a:t>
            </a:r>
            <a:endParaRPr lang="zh-CN" altLang="en-US" sz="36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50893" y="4960998"/>
            <a:ext cx="4598856" cy="676728"/>
            <a:chOff x="2915813" y="4084359"/>
            <a:chExt cx="4598856" cy="676728"/>
          </a:xfrm>
        </p:grpSpPr>
        <p:sp>
          <p:nvSpPr>
            <p:cNvPr id="22" name="矩形 21"/>
            <p:cNvSpPr/>
            <p:nvPr/>
          </p:nvSpPr>
          <p:spPr>
            <a:xfrm>
              <a:off x="3108173" y="4084359"/>
              <a:ext cx="3516988" cy="59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600" dirty="0" smtClean="0">
                  <a:latin typeface="+mj-lt"/>
                  <a:ea typeface="+mj-ea"/>
                  <a:cs typeface="+mj-cs"/>
                </a:rPr>
                <a:t> More </a:t>
              </a:r>
              <a:r>
                <a:rPr lang="en-US" altLang="zh-CN" sz="3600" dirty="0" smtClean="0">
                  <a:latin typeface="+mj-lt"/>
                  <a:ea typeface="+mj-ea"/>
                  <a:cs typeface="+mj-cs"/>
                </a:rPr>
                <a:t>Discussions</a:t>
              </a:r>
              <a:endParaRPr lang="zh-CN" altLang="en-US" sz="3600" dirty="0"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915813" y="4761087"/>
              <a:ext cx="459885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7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84">
        <p:fade/>
      </p:transition>
    </mc:Choice>
    <mc:Fallback xmlns="">
      <p:transition spd="med" advTm="48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94609" y="3607827"/>
            <a:ext cx="545431" cy="2727153"/>
            <a:chOff x="994609" y="3607827"/>
            <a:chExt cx="545431" cy="2727153"/>
          </a:xfrm>
        </p:grpSpPr>
        <p:sp>
          <p:nvSpPr>
            <p:cNvPr id="6" name="橢圓 5"/>
            <p:cNvSpPr/>
            <p:nvPr/>
          </p:nvSpPr>
          <p:spPr>
            <a:xfrm>
              <a:off x="994609" y="3607827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994609" y="469868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994609" y="5789549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360821" y="4153258"/>
            <a:ext cx="545431" cy="545431"/>
            <a:chOff x="3360821" y="4153258"/>
            <a:chExt cx="545431" cy="545431"/>
          </a:xfrm>
        </p:grpSpPr>
        <p:sp>
          <p:nvSpPr>
            <p:cNvPr id="22" name="橢圓 21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3360820" y="5322680"/>
            <a:ext cx="545431" cy="545431"/>
            <a:chOff x="3360821" y="4153258"/>
            <a:chExt cx="545431" cy="545431"/>
          </a:xfrm>
        </p:grpSpPr>
        <p:sp>
          <p:nvSpPr>
            <p:cNvPr id="49" name="橢圓 48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>
            <a:endCxn id="22" idx="2"/>
          </p:cNvCxnSpPr>
          <p:nvPr/>
        </p:nvCxnSpPr>
        <p:spPr>
          <a:xfrm>
            <a:off x="1554928" y="3905703"/>
            <a:ext cx="1805893" cy="520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22" idx="2"/>
          </p:cNvCxnSpPr>
          <p:nvPr/>
        </p:nvCxnSpPr>
        <p:spPr>
          <a:xfrm flipV="1">
            <a:off x="1547484" y="4425974"/>
            <a:ext cx="1813337" cy="582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2" idx="2"/>
          </p:cNvCxnSpPr>
          <p:nvPr/>
        </p:nvCxnSpPr>
        <p:spPr>
          <a:xfrm flipV="1">
            <a:off x="1520738" y="4425974"/>
            <a:ext cx="1840083" cy="165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44" name="直線單箭頭接點 43"/>
          <p:cNvCxnSpPr>
            <a:stCxn id="6" idx="6"/>
            <a:endCxn id="49" idx="2"/>
          </p:cNvCxnSpPr>
          <p:nvPr/>
        </p:nvCxnSpPr>
        <p:spPr>
          <a:xfrm>
            <a:off x="1540040" y="3880543"/>
            <a:ext cx="1820780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6"/>
            <a:endCxn id="49" idx="2"/>
          </p:cNvCxnSpPr>
          <p:nvPr/>
        </p:nvCxnSpPr>
        <p:spPr>
          <a:xfrm>
            <a:off x="1540040" y="4971404"/>
            <a:ext cx="1820780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9" idx="6"/>
            <a:endCxn id="49" idx="2"/>
          </p:cNvCxnSpPr>
          <p:nvPr/>
        </p:nvCxnSpPr>
        <p:spPr>
          <a:xfrm flipV="1">
            <a:off x="1540040" y="5595396"/>
            <a:ext cx="1820780" cy="466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blipFill rotWithShape="1">
                <a:blip r:embed="rId5"/>
                <a:stretch>
                  <a:fillRect l="-8000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blipFill rotWithShape="1">
                <a:blip r:embed="rId6"/>
                <a:stretch>
                  <a:fillRect l="-7895" r="-39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blipFill rotWithShape="1">
                <a:blip r:embed="rId7"/>
                <a:stretch>
                  <a:fillRect l="-7895" r="-394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弧 88"/>
          <p:cNvSpPr/>
          <p:nvPr/>
        </p:nvSpPr>
        <p:spPr>
          <a:xfrm>
            <a:off x="918193" y="3584585"/>
            <a:ext cx="153533" cy="2750395"/>
          </a:xfrm>
          <a:prstGeom prst="leftBrace">
            <a:avLst>
              <a:gd name="adj1" fmla="val 35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5674241" y="3686389"/>
            <a:ext cx="545431" cy="2727153"/>
            <a:chOff x="994609" y="3607827"/>
            <a:chExt cx="545431" cy="2727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橢圓 57"/>
                <p:cNvSpPr/>
                <p:nvPr/>
              </p:nvSpPr>
              <p:spPr>
                <a:xfrm>
                  <a:off x="994609" y="3607827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3607827"/>
                  <a:ext cx="545431" cy="545431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橢圓 58"/>
                <p:cNvSpPr/>
                <p:nvPr/>
              </p:nvSpPr>
              <p:spPr>
                <a:xfrm>
                  <a:off x="994609" y="4698688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4698688"/>
                  <a:ext cx="545431" cy="545431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橢圓 63"/>
                <p:cNvSpPr/>
                <p:nvPr/>
              </p:nvSpPr>
              <p:spPr>
                <a:xfrm>
                  <a:off x="994609" y="5789549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橢圓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5789549"/>
                  <a:ext cx="545431" cy="545431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65" name="直線單箭頭接點 64"/>
          <p:cNvCxnSpPr>
            <a:endCxn id="58" idx="2"/>
          </p:cNvCxnSpPr>
          <p:nvPr/>
        </p:nvCxnSpPr>
        <p:spPr>
          <a:xfrm flipV="1">
            <a:off x="3886200" y="3959105"/>
            <a:ext cx="1788041" cy="458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59" idx="2"/>
          </p:cNvCxnSpPr>
          <p:nvPr/>
        </p:nvCxnSpPr>
        <p:spPr>
          <a:xfrm>
            <a:off x="3906252" y="4425974"/>
            <a:ext cx="1767989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4" idx="2"/>
          </p:cNvCxnSpPr>
          <p:nvPr/>
        </p:nvCxnSpPr>
        <p:spPr>
          <a:xfrm>
            <a:off x="3906252" y="4425974"/>
            <a:ext cx="1767989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4660338" y="3724370"/>
                <a:ext cx="451342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338" y="3724370"/>
                <a:ext cx="451342" cy="372859"/>
              </a:xfrm>
              <a:prstGeom prst="rect">
                <a:avLst/>
              </a:prstGeom>
              <a:blipFill rotWithShape="1">
                <a:blip r:embed="rId18"/>
                <a:stretch>
                  <a:fillRect l="-8000" r="-4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60338" y="4349648"/>
                <a:ext cx="45134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338" y="4349648"/>
                <a:ext cx="451341" cy="373564"/>
              </a:xfrm>
              <a:prstGeom prst="rect">
                <a:avLst/>
              </a:prstGeom>
              <a:blipFill rotWithShape="1">
                <a:blip r:embed="rId19"/>
                <a:stretch>
                  <a:fillRect l="-8000" t="-1639" r="-4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0338" y="4964010"/>
                <a:ext cx="451341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338" y="4964010"/>
                <a:ext cx="451341" cy="375424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400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6" name="文本框 85"/>
          <p:cNvSpPr txBox="1"/>
          <p:nvPr/>
        </p:nvSpPr>
        <p:spPr>
          <a:xfrm>
            <a:off x="206698" y="203114"/>
            <a:ext cx="3173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Autoencoder</a:t>
            </a:r>
            <a:endParaRPr lang="zh-CN" alt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" name="文字方塊 32"/>
          <p:cNvSpPr txBox="1"/>
          <p:nvPr/>
        </p:nvSpPr>
        <p:spPr>
          <a:xfrm>
            <a:off x="680608" y="1008544"/>
            <a:ext cx="813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PCA looks like a neural network with one hidden layer (linear activation function)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14"/>
              <p:cNvSpPr txBox="1"/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2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15"/>
          <p:cNvSpPr txBox="1"/>
          <p:nvPr/>
        </p:nvSpPr>
        <p:spPr>
          <a:xfrm>
            <a:off x="4318642" y="2498000"/>
            <a:ext cx="44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16"/>
              <p:cNvSpPr txBox="1"/>
              <p:nvPr/>
            </p:nvSpPr>
            <p:spPr>
              <a:xfrm>
                <a:off x="4237474" y="3096807"/>
                <a:ext cx="267743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74" y="3096807"/>
                <a:ext cx="2677431" cy="468205"/>
              </a:xfrm>
              <a:prstGeom prst="rect">
                <a:avLst/>
              </a:prstGeom>
              <a:blipFill rotWithShape="0">
                <a:blip r:embed="rId2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71"/>
              <p:cNvSpPr txBox="1"/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blipFill rotWithShape="0">
                <a:blip r:embed="rId23"/>
                <a:stretch>
                  <a:fillRect l="-1546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72"/>
              <p:cNvSpPr txBox="1"/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箭號: 左-右雙向 73"/>
          <p:cNvSpPr/>
          <p:nvPr/>
        </p:nvSpPr>
        <p:spPr>
          <a:xfrm>
            <a:off x="2501235" y="2581103"/>
            <a:ext cx="513182" cy="3043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74"/>
              <p:cNvSpPr txBox="1"/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680608" y="1019538"/>
            <a:ext cx="7926908" cy="75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94609" y="3607827"/>
            <a:ext cx="545431" cy="2727153"/>
            <a:chOff x="994609" y="3607827"/>
            <a:chExt cx="545431" cy="2727153"/>
          </a:xfrm>
        </p:grpSpPr>
        <p:sp>
          <p:nvSpPr>
            <p:cNvPr id="6" name="橢圓 5"/>
            <p:cNvSpPr/>
            <p:nvPr/>
          </p:nvSpPr>
          <p:spPr>
            <a:xfrm>
              <a:off x="994609" y="3607827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994609" y="469868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994609" y="5789549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360821" y="4153258"/>
            <a:ext cx="545431" cy="545431"/>
            <a:chOff x="3360821" y="4153258"/>
            <a:chExt cx="545431" cy="545431"/>
          </a:xfrm>
        </p:grpSpPr>
        <p:sp>
          <p:nvSpPr>
            <p:cNvPr id="22" name="橢圓 21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3360820" y="5322680"/>
            <a:ext cx="545431" cy="545431"/>
            <a:chOff x="3360821" y="4153258"/>
            <a:chExt cx="545431" cy="545431"/>
          </a:xfrm>
        </p:grpSpPr>
        <p:sp>
          <p:nvSpPr>
            <p:cNvPr id="49" name="橢圓 48"/>
            <p:cNvSpPr/>
            <p:nvPr/>
          </p:nvSpPr>
          <p:spPr>
            <a:xfrm>
              <a:off x="3360821" y="4153258"/>
              <a:ext cx="545431" cy="5454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 flipH="1">
              <a:off x="3471627" y="4265219"/>
              <a:ext cx="338706" cy="36598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>
            <a:endCxn id="22" idx="2"/>
          </p:cNvCxnSpPr>
          <p:nvPr/>
        </p:nvCxnSpPr>
        <p:spPr>
          <a:xfrm>
            <a:off x="1554928" y="3905703"/>
            <a:ext cx="1805893" cy="520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22" idx="2"/>
          </p:cNvCxnSpPr>
          <p:nvPr/>
        </p:nvCxnSpPr>
        <p:spPr>
          <a:xfrm flipV="1">
            <a:off x="1547484" y="4425974"/>
            <a:ext cx="1813337" cy="582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2" idx="2"/>
          </p:cNvCxnSpPr>
          <p:nvPr/>
        </p:nvCxnSpPr>
        <p:spPr>
          <a:xfrm flipV="1">
            <a:off x="1520738" y="4425974"/>
            <a:ext cx="1840083" cy="1654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702" y="3956417"/>
                <a:ext cx="603167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44" name="直線單箭頭接點 43"/>
          <p:cNvCxnSpPr>
            <a:stCxn id="6" idx="6"/>
            <a:endCxn id="49" idx="2"/>
          </p:cNvCxnSpPr>
          <p:nvPr/>
        </p:nvCxnSpPr>
        <p:spPr>
          <a:xfrm>
            <a:off x="1540040" y="3880543"/>
            <a:ext cx="1820780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6"/>
            <a:endCxn id="49" idx="2"/>
          </p:cNvCxnSpPr>
          <p:nvPr/>
        </p:nvCxnSpPr>
        <p:spPr>
          <a:xfrm>
            <a:off x="1540040" y="4971404"/>
            <a:ext cx="1820780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9" idx="6"/>
            <a:endCxn id="49" idx="2"/>
          </p:cNvCxnSpPr>
          <p:nvPr/>
        </p:nvCxnSpPr>
        <p:spPr>
          <a:xfrm flipV="1">
            <a:off x="1540040" y="5595396"/>
            <a:ext cx="1820780" cy="466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727" y="4907717"/>
                <a:ext cx="457946" cy="373628"/>
              </a:xfrm>
              <a:prstGeom prst="rect">
                <a:avLst/>
              </a:prstGeom>
              <a:blipFill rotWithShape="1">
                <a:blip r:embed="rId5"/>
                <a:stretch>
                  <a:fillRect l="-8000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82" y="5345309"/>
                <a:ext cx="457946" cy="374333"/>
              </a:xfrm>
              <a:prstGeom prst="rect">
                <a:avLst/>
              </a:prstGeom>
              <a:blipFill rotWithShape="1">
                <a:blip r:embed="rId6"/>
                <a:stretch>
                  <a:fillRect l="-7895" r="-39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59" y="5790751"/>
                <a:ext cx="457946" cy="376193"/>
              </a:xfrm>
              <a:prstGeom prst="rect">
                <a:avLst/>
              </a:prstGeom>
              <a:blipFill rotWithShape="1">
                <a:blip r:embed="rId7"/>
                <a:stretch>
                  <a:fillRect l="-7895" r="-394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82" y="5086259"/>
                <a:ext cx="603169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" y="4514022"/>
                <a:ext cx="92694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38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89" name="左大括弧 88"/>
          <p:cNvSpPr/>
          <p:nvPr/>
        </p:nvSpPr>
        <p:spPr>
          <a:xfrm>
            <a:off x="918193" y="3584585"/>
            <a:ext cx="153533" cy="2750395"/>
          </a:xfrm>
          <a:prstGeom prst="leftBrace">
            <a:avLst>
              <a:gd name="adj1" fmla="val 35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5674241" y="3686389"/>
            <a:ext cx="545431" cy="2727153"/>
            <a:chOff x="994609" y="3607827"/>
            <a:chExt cx="545431" cy="2727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橢圓 57"/>
                <p:cNvSpPr/>
                <p:nvPr/>
              </p:nvSpPr>
              <p:spPr>
                <a:xfrm>
                  <a:off x="994609" y="3607827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3607827"/>
                  <a:ext cx="545431" cy="545431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橢圓 58"/>
                <p:cNvSpPr/>
                <p:nvPr/>
              </p:nvSpPr>
              <p:spPr>
                <a:xfrm>
                  <a:off x="994609" y="4698688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4698688"/>
                  <a:ext cx="545431" cy="545431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橢圓 63"/>
                <p:cNvSpPr/>
                <p:nvPr/>
              </p:nvSpPr>
              <p:spPr>
                <a:xfrm>
                  <a:off x="994609" y="5789549"/>
                  <a:ext cx="545431" cy="5454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橢圓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09" y="5789549"/>
                  <a:ext cx="545431" cy="545431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cxnSp>
        <p:nvCxnSpPr>
          <p:cNvPr id="65" name="直線單箭頭接點 64"/>
          <p:cNvCxnSpPr>
            <a:endCxn id="58" idx="2"/>
          </p:cNvCxnSpPr>
          <p:nvPr/>
        </p:nvCxnSpPr>
        <p:spPr>
          <a:xfrm flipV="1">
            <a:off x="3886200" y="3959105"/>
            <a:ext cx="1788041" cy="458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59" idx="2"/>
          </p:cNvCxnSpPr>
          <p:nvPr/>
        </p:nvCxnSpPr>
        <p:spPr>
          <a:xfrm>
            <a:off x="3906252" y="4425974"/>
            <a:ext cx="1767989" cy="623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4" idx="2"/>
          </p:cNvCxnSpPr>
          <p:nvPr/>
        </p:nvCxnSpPr>
        <p:spPr>
          <a:xfrm>
            <a:off x="3906252" y="4425974"/>
            <a:ext cx="1767989" cy="1714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921137" y="3959105"/>
            <a:ext cx="1753104" cy="1636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3900311" y="5049966"/>
            <a:ext cx="1773930" cy="544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3906251" y="5595396"/>
            <a:ext cx="1767990" cy="545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1851" y="4174108"/>
                <a:ext cx="457946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51" y="4174108"/>
                <a:ext cx="457946" cy="373628"/>
              </a:xfrm>
              <a:prstGeom prst="rect">
                <a:avLst/>
              </a:prstGeom>
              <a:blipFill rotWithShape="1">
                <a:blip r:embed="rId18"/>
                <a:stretch>
                  <a:fillRect l="-8000" t="-1639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5153221" y="5162462"/>
                <a:ext cx="45794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21" y="5162462"/>
                <a:ext cx="457946" cy="374333"/>
              </a:xfrm>
              <a:prstGeom prst="rect">
                <a:avLst/>
              </a:prstGeom>
              <a:blipFill rotWithShape="1">
                <a:blip r:embed="rId19"/>
                <a:stretch>
                  <a:fillRect l="-8000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899837" y="6064152"/>
                <a:ext cx="457946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37" y="6064152"/>
                <a:ext cx="457946" cy="376193"/>
              </a:xfrm>
              <a:prstGeom prst="rect">
                <a:avLst/>
              </a:prstGeom>
              <a:blipFill rotWithShape="1">
                <a:blip r:embed="rId20"/>
                <a:stretch>
                  <a:fillRect l="-9333" r="-533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9" name="箭號: 左-右雙向 68"/>
          <p:cNvSpPr/>
          <p:nvPr/>
        </p:nvSpPr>
        <p:spPr>
          <a:xfrm>
            <a:off x="6446986" y="4594403"/>
            <a:ext cx="1446245" cy="56805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6428462" y="3841879"/>
            <a:ext cx="1479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Minimize error</a:t>
            </a:r>
            <a:endParaRPr lang="zh-TW" altLang="en-US" sz="24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449068" y="5486060"/>
            <a:ext cx="145893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Gradient Descent?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7926526" y="4652807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526" y="4652807"/>
                <a:ext cx="926942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字方塊 78"/>
          <p:cNvSpPr txBox="1"/>
          <p:nvPr/>
        </p:nvSpPr>
        <p:spPr>
          <a:xfrm>
            <a:off x="2457874" y="3051688"/>
            <a:ext cx="207889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It can be deep.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287855" y="3052357"/>
            <a:ext cx="296347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Deep Autoencoder</a:t>
            </a:r>
            <a:endParaRPr lang="zh-TW" altLang="en-US" sz="2400" dirty="0"/>
          </a:p>
        </p:txBody>
      </p:sp>
      <p:sp>
        <p:nvSpPr>
          <p:cNvPr id="82" name="箭號: 向右 81"/>
          <p:cNvSpPr/>
          <p:nvPr/>
        </p:nvSpPr>
        <p:spPr>
          <a:xfrm>
            <a:off x="4592189" y="3051688"/>
            <a:ext cx="604574" cy="431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206698" y="203114"/>
            <a:ext cx="3173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Autoencoder</a:t>
            </a:r>
            <a:endParaRPr lang="zh-CN" alt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文字方塊 32"/>
          <p:cNvSpPr txBox="1"/>
          <p:nvPr/>
        </p:nvSpPr>
        <p:spPr>
          <a:xfrm>
            <a:off x="680608" y="1008544"/>
            <a:ext cx="8137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PCA looks like a neural network with one hidden layer (linear activation function)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14"/>
              <p:cNvSpPr txBox="1"/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is the component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1783240"/>
                <a:ext cx="7596884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128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字方塊 15"/>
          <p:cNvSpPr txBox="1"/>
          <p:nvPr/>
        </p:nvSpPr>
        <p:spPr>
          <a:xfrm>
            <a:off x="4318642" y="2244905"/>
            <a:ext cx="449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reconstruction error: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16"/>
              <p:cNvSpPr txBox="1"/>
              <p:nvPr/>
            </p:nvSpPr>
            <p:spPr>
              <a:xfrm>
                <a:off x="4200748" y="2582131"/>
                <a:ext cx="267743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48" y="2582131"/>
                <a:ext cx="2677431" cy="468205"/>
              </a:xfrm>
              <a:prstGeom prst="rect">
                <a:avLst/>
              </a:prstGeom>
              <a:blipFill rotWithShape="0">
                <a:blip r:embed="rId2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1"/>
              <p:cNvSpPr txBox="1"/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76" y="3170728"/>
                <a:ext cx="1184066" cy="468205"/>
              </a:xfrm>
              <a:prstGeom prst="rect">
                <a:avLst/>
              </a:prstGeom>
              <a:blipFill rotWithShape="0">
                <a:blip r:embed="rId24"/>
                <a:stretch>
                  <a:fillRect l="-1546" t="-103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72"/>
              <p:cNvSpPr txBox="1"/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8" y="2186970"/>
                <a:ext cx="1820627" cy="10384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箭號: 左-右雙向 73"/>
          <p:cNvSpPr/>
          <p:nvPr/>
        </p:nvSpPr>
        <p:spPr>
          <a:xfrm>
            <a:off x="2501235" y="2581103"/>
            <a:ext cx="513182" cy="3043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74"/>
              <p:cNvSpPr txBox="1"/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7" y="2498000"/>
                <a:ext cx="926942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50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680608" y="1019538"/>
            <a:ext cx="7926908" cy="75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9" grpId="0" animBg="1"/>
      <p:bldP spid="70" grpId="0"/>
      <p:bldP spid="71" grpId="0" animBg="1"/>
      <p:bldP spid="78" grpId="0"/>
      <p:bldP spid="79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930" y="4000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Pokémon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Inspired from: https://www.kaggle.com/strakul5/d/abcsds/pokemon/principal-component-analysis-of-pokemon-data</a:t>
            </a:r>
          </a:p>
          <a:p>
            <a:r>
              <a:rPr lang="en-US" altLang="zh-TW" sz="2400" dirty="0"/>
              <a:t>800 </a:t>
            </a:r>
            <a:r>
              <a:rPr lang="en-US" altLang="zh-TW" sz="2400" dirty="0" err="1"/>
              <a:t>Pokemons</a:t>
            </a:r>
            <a:r>
              <a:rPr lang="en-US" altLang="zh-TW" sz="2400" dirty="0"/>
              <a:t>, 6 features for each (HP, </a:t>
            </a:r>
            <a:r>
              <a:rPr lang="en-US" altLang="zh-TW" sz="2400" dirty="0" err="1"/>
              <a:t>Atk</a:t>
            </a:r>
            <a:r>
              <a:rPr lang="en-US" altLang="zh-TW" sz="2400" dirty="0"/>
              <a:t>, Def, </a:t>
            </a:r>
            <a:r>
              <a:rPr lang="en-US" altLang="zh-TW" sz="2400" dirty="0" err="1"/>
              <a:t>Sp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Atk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Sp</a:t>
            </a:r>
            <a:r>
              <a:rPr lang="en-US" altLang="zh-TW" sz="2400" dirty="0"/>
              <a:t> Def, Speed)</a:t>
            </a:r>
          </a:p>
          <a:p>
            <a:r>
              <a:rPr lang="en-US" altLang="zh-TW" sz="2400" dirty="0"/>
              <a:t>How many principle components?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291817" y="3524270"/>
                <a:ext cx="3699924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17" y="3524270"/>
                <a:ext cx="3699924" cy="7641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44385" y="4775476"/>
          <a:ext cx="67627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107"/>
                <a:gridCol w="966107"/>
                <a:gridCol w="966107"/>
                <a:gridCol w="966107"/>
                <a:gridCol w="966107"/>
                <a:gridCol w="966107"/>
                <a:gridCol w="966107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101266" t="-1316" r="-505063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200000" t="-1316" r="-401887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301899" t="-1316" r="-304430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399371" t="-1316" r="-202516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502532" t="-1316" r="-103797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blipFill>
                      <a:blip r:embed="rId5"/>
                      <a:stretch>
                        <a:fillRect l="-598742" t="-1316" r="-3145" b="-127632"/>
                      </a:stretch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ratio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0.04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351314" y="5756202"/>
            <a:ext cx="551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Using 4 components is good enough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351314" y="4775476"/>
            <a:ext cx="3856981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kyogre primal kyogre 中文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73" y="4868072"/>
            <a:ext cx="2377089" cy="17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130" y="2984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Pokémon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</p:nvPr>
        </p:nvGraphicFramePr>
        <p:xfrm>
          <a:off x="294825" y="1808478"/>
          <a:ext cx="78866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HP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Atk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Def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Sp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dirty="0" err="1"/>
                        <a:t>Atk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Sp</a:t>
                      </a:r>
                      <a:r>
                        <a:rPr lang="en-US" altLang="zh-TW" sz="1800" dirty="0"/>
                        <a:t> Def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Speed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0.3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-0.7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-0.3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94972" y="2190167"/>
            <a:ext cx="6686550" cy="310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210550" y="2160014"/>
            <a:ext cx="73025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强度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48075" y="2546036"/>
            <a:ext cx="1151522" cy="33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030000" y="2546035"/>
            <a:ext cx="1151522" cy="33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330168" y="2906657"/>
            <a:ext cx="170270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防御</a:t>
            </a:r>
            <a:r>
              <a:rPr lang="en-US" altLang="zh-CN" dirty="0" smtClean="0"/>
              <a:t>(</a:t>
            </a:r>
            <a:r>
              <a:rPr lang="zh-CN" altLang="en-US" dirty="0" smtClean="0"/>
              <a:t>牺牲速度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0" y="3707598"/>
            <a:ext cx="4255499" cy="2987669"/>
          </a:xfrm>
          <a:prstGeom prst="rect">
            <a:avLst/>
          </a:prstGeom>
        </p:spPr>
      </p:pic>
      <p:pic>
        <p:nvPicPr>
          <p:cNvPr id="16" name="Picture 6" descr="「Shuckle png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75" y="3091323"/>
            <a:ext cx="1763678" cy="15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MewtwoMega Mewtwo Y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02" y="4760857"/>
            <a:ext cx="1245638" cy="19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「RayquazaMega Rayquaza png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53" y="4589100"/>
            <a:ext cx="1757577" cy="210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橢圓 16"/>
          <p:cNvSpPr/>
          <p:nvPr/>
        </p:nvSpPr>
        <p:spPr>
          <a:xfrm>
            <a:off x="4245550" y="5108444"/>
            <a:ext cx="411356" cy="7654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41914" y="3935881"/>
            <a:ext cx="357747" cy="359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21" idx="6"/>
          </p:cNvCxnSpPr>
          <p:nvPr/>
        </p:nvCxnSpPr>
        <p:spPr>
          <a:xfrm flipV="1">
            <a:off x="3099661" y="3984956"/>
            <a:ext cx="2650756" cy="130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130" y="4000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Pokémon</a:t>
            </a: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</p:nvPr>
        </p:nvGraphicFramePr>
        <p:xfrm>
          <a:off x="294825" y="1808478"/>
          <a:ext cx="78866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HP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Atk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Def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Sp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dirty="0" err="1"/>
                        <a:t>Atk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Sp</a:t>
                      </a:r>
                      <a:r>
                        <a:rPr lang="en-US" altLang="zh-TW" sz="1800" dirty="0"/>
                        <a:t> Def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Speed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0.3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-0.7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PC4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0.2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-0.3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71820" y="3262916"/>
            <a:ext cx="1069902" cy="353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7422" y="3262916"/>
            <a:ext cx="133530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生命力强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36199" y="2929414"/>
            <a:ext cx="1151522" cy="33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29095" y="2945147"/>
            <a:ext cx="1151522" cy="336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196194" y="2911049"/>
            <a:ext cx="170270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特殊防御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CN" altLang="en-US" dirty="0" smtClean="0"/>
              <a:t>牺牲攻击和生命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69040" y="2926149"/>
            <a:ext cx="1067159" cy="355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內容版面配置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1" y="3646426"/>
            <a:ext cx="4353636" cy="3056568"/>
          </a:xfrm>
          <a:prstGeom prst="rect">
            <a:avLst/>
          </a:prstGeom>
        </p:spPr>
      </p:pic>
      <p:sp>
        <p:nvSpPr>
          <p:cNvPr id="22" name="橢圓 21"/>
          <p:cNvSpPr/>
          <p:nvPr/>
        </p:nvSpPr>
        <p:spPr>
          <a:xfrm rot="4886511">
            <a:off x="1439687" y="3525966"/>
            <a:ext cx="321176" cy="7654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508847" y="4924338"/>
            <a:ext cx="357747" cy="359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416082" y="5500626"/>
            <a:ext cx="357747" cy="359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Picture 2" descr="「Blissey png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81" y="3723680"/>
            <a:ext cx="1319029" cy="13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「Chansey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45" y="3801948"/>
            <a:ext cx="1136224" cy="12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「Shuckle png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96" y="5281535"/>
            <a:ext cx="1542418" cy="137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「Regice png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18" y="5281535"/>
            <a:ext cx="1486758" cy="143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單箭頭接點 28"/>
          <p:cNvCxnSpPr/>
          <p:nvPr/>
        </p:nvCxnSpPr>
        <p:spPr>
          <a:xfrm flipV="1">
            <a:off x="4793437" y="5500626"/>
            <a:ext cx="2812058" cy="1797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866594" y="5104130"/>
            <a:ext cx="1579139" cy="7560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002619" y="3947681"/>
            <a:ext cx="3375799" cy="400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970" y="29846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Pokémon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hlinkClick r:id="rId4"/>
              </a:rPr>
              <a:t>http://140.112.21.35:2880/~tlkagk/pokemon/pca.html</a:t>
            </a:r>
            <a:endParaRPr lang="en-US" altLang="zh-TW" sz="2400" dirty="0"/>
          </a:p>
          <a:p>
            <a:r>
              <a:rPr lang="en-US" altLang="zh-TW" sz="2400" dirty="0"/>
              <a:t>The code is modified from</a:t>
            </a:r>
          </a:p>
          <a:p>
            <a:pPr lvl="1"/>
            <a:r>
              <a:rPr lang="en-US" altLang="zh-TW" dirty="0"/>
              <a:t>http://jkunst.com/r/pokemon-visualize-em-all/</a:t>
            </a:r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50" y="16960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MNIST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5705"/>
            <a:ext cx="8922936" cy="4641235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509" y="1001617"/>
            <a:ext cx="859389" cy="79428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7371" y="1741453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30 components: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78734" y="1211300"/>
                <a:ext cx="32377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34" y="1211300"/>
                <a:ext cx="32377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935606" y="188407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76571" y="6180611"/>
            <a:ext cx="185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Eigen-digits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5848522" y="1598645"/>
            <a:ext cx="3490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52457" y="1598645"/>
            <a:ext cx="319314" cy="285431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110526" y="1598645"/>
            <a:ext cx="3490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6936357" y="1603426"/>
            <a:ext cx="320786" cy="28065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670" y="-12699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 - Face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4" y="2674189"/>
            <a:ext cx="8882742" cy="4082213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299" y="1046598"/>
            <a:ext cx="3952875" cy="15906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30546" y="6125029"/>
            <a:ext cx="2162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Eigen-face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7371" y="1741453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30 components: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158546" y="61100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http://www.cs.unc.edu/~lazebnik/research/spring08/assignment3.html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810" y="-10794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Weakness of PCA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Unsupervised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Linear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 rot="256791">
            <a:off x="2760473" y="2585701"/>
            <a:ext cx="1291848" cy="1273592"/>
            <a:chOff x="2370272" y="2727702"/>
            <a:chExt cx="1291848" cy="1273592"/>
          </a:xfrm>
        </p:grpSpPr>
        <p:sp>
          <p:nvSpPr>
            <p:cNvPr id="5" name="橢圓 4"/>
            <p:cNvSpPr/>
            <p:nvPr/>
          </p:nvSpPr>
          <p:spPr>
            <a:xfrm rot="2206548">
              <a:off x="2370272" y="2727702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 rot="2206548">
              <a:off x="2638586" y="2929180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 rot="2206548">
              <a:off x="2956947" y="3241728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 rot="2206548">
              <a:off x="2370272" y="3102244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 rot="2206548">
              <a:off x="2662641" y="3373464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 rot="2206548">
              <a:off x="3158425" y="3574942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 rot="2206548">
              <a:off x="3359903" y="3386070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 rot="2206548">
              <a:off x="2984553" y="2918847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 rot="2206548">
              <a:off x="3460642" y="3799816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 rot="2206548">
              <a:off x="2883814" y="3699077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 rot="256791">
            <a:off x="1640370" y="2757201"/>
            <a:ext cx="1291848" cy="1273592"/>
            <a:chOff x="2370272" y="2727702"/>
            <a:chExt cx="1291848" cy="1273592"/>
          </a:xfrm>
        </p:grpSpPr>
        <p:sp>
          <p:nvSpPr>
            <p:cNvPr id="18" name="橢圓 17"/>
            <p:cNvSpPr/>
            <p:nvPr/>
          </p:nvSpPr>
          <p:spPr>
            <a:xfrm rot="2206548">
              <a:off x="2370272" y="2727702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 rot="2206548">
              <a:off x="2638586" y="2929180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2206548">
              <a:off x="2956947" y="3241728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 rot="2206548">
              <a:off x="2370272" y="3102244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 rot="2206548">
              <a:off x="2662641" y="3373464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 rot="2206548">
              <a:off x="3158425" y="3574942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 rot="2206548">
              <a:off x="3359903" y="3386070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 rot="2206548">
              <a:off x="2984553" y="2918847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 rot="2206548">
              <a:off x="3460642" y="3799816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 rot="2206548">
              <a:off x="2883814" y="3699077"/>
              <a:ext cx="201478" cy="2014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23663" y="3595861"/>
            <a:ext cx="89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PCA</a:t>
            </a:r>
            <a:endParaRPr lang="zh-TW" altLang="en-US" sz="2400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2191244" y="2509782"/>
            <a:ext cx="1207006" cy="155240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768199" y="5743999"/>
            <a:ext cx="89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LDA</a:t>
            </a:r>
            <a:endParaRPr lang="zh-TW" altLang="en-US" sz="2400" dirty="0"/>
          </a:p>
        </p:txBody>
      </p:sp>
      <p:cxnSp>
        <p:nvCxnSpPr>
          <p:cNvPr id="78" name="直線接點 77"/>
          <p:cNvCxnSpPr/>
          <p:nvPr/>
        </p:nvCxnSpPr>
        <p:spPr>
          <a:xfrm flipV="1">
            <a:off x="1918096" y="4818864"/>
            <a:ext cx="1942446" cy="134359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 rot="256791">
            <a:off x="2876999" y="4788111"/>
            <a:ext cx="1291848" cy="1273592"/>
            <a:chOff x="2370272" y="2727702"/>
            <a:chExt cx="1291848" cy="1273592"/>
          </a:xfrm>
        </p:grpSpPr>
        <p:sp>
          <p:nvSpPr>
            <p:cNvPr id="82" name="橢圓 81"/>
            <p:cNvSpPr/>
            <p:nvPr/>
          </p:nvSpPr>
          <p:spPr>
            <a:xfrm rot="2206548">
              <a:off x="2370272" y="2727702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 rot="2206548">
              <a:off x="2638586" y="2929180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 rot="2206548">
              <a:off x="2956947" y="3241728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 rot="2206548">
              <a:off x="2370272" y="3102244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 rot="2206548">
              <a:off x="2662641" y="3373464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 rot="2206548">
              <a:off x="3158425" y="3574942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/>
            <p:cNvSpPr/>
            <p:nvPr/>
          </p:nvSpPr>
          <p:spPr>
            <a:xfrm rot="2206548">
              <a:off x="3359903" y="3386070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 rot="2206548">
              <a:off x="2984553" y="2918847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 rot="2206548">
              <a:off x="3460642" y="3799816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 rot="2206548">
              <a:off x="2883814" y="3699077"/>
              <a:ext cx="201478" cy="20147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" name="群組 91"/>
          <p:cNvGrpSpPr/>
          <p:nvPr/>
        </p:nvGrpSpPr>
        <p:grpSpPr>
          <a:xfrm rot="256791">
            <a:off x="1756896" y="4959611"/>
            <a:ext cx="1291848" cy="1273592"/>
            <a:chOff x="2370272" y="2727702"/>
            <a:chExt cx="1291848" cy="1273592"/>
          </a:xfrm>
        </p:grpSpPr>
        <p:sp>
          <p:nvSpPr>
            <p:cNvPr id="93" name="橢圓 92"/>
            <p:cNvSpPr/>
            <p:nvPr/>
          </p:nvSpPr>
          <p:spPr>
            <a:xfrm rot="2206548">
              <a:off x="2370272" y="2727702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 rot="2206548">
              <a:off x="2638586" y="2929180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 rot="2206548">
              <a:off x="2956947" y="3241728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 rot="2206548">
              <a:off x="2370272" y="3102244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/>
            <p:cNvSpPr/>
            <p:nvPr/>
          </p:nvSpPr>
          <p:spPr>
            <a:xfrm rot="2206548">
              <a:off x="2662641" y="3373464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/>
            <p:cNvSpPr/>
            <p:nvPr/>
          </p:nvSpPr>
          <p:spPr>
            <a:xfrm rot="2206548">
              <a:off x="3158425" y="3574942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 rot="2206548">
              <a:off x="3359903" y="3386070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 rot="2206548">
              <a:off x="2984553" y="2918847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 rot="2206548">
              <a:off x="3460642" y="3799816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 rot="2206548">
              <a:off x="2883814" y="3699077"/>
              <a:ext cx="201478" cy="2014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4" name="矩形 103"/>
          <p:cNvSpPr/>
          <p:nvPr/>
        </p:nvSpPr>
        <p:spPr>
          <a:xfrm>
            <a:off x="4793402" y="5988733"/>
            <a:ext cx="4003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http://www.astroml.org/book_figures/chapter7/fig_S_manifold_PCA.html</a:t>
            </a:r>
          </a:p>
        </p:txBody>
      </p:sp>
      <p:pic>
        <p:nvPicPr>
          <p:cNvPr id="105" name="圖片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53" y="967748"/>
            <a:ext cx="2158769" cy="1970504"/>
          </a:xfrm>
          <a:prstGeom prst="rect">
            <a:avLst/>
          </a:prstGeom>
        </p:spPr>
      </p:pic>
      <p:pic>
        <p:nvPicPr>
          <p:cNvPr id="106" name="圖片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681" y="2913073"/>
            <a:ext cx="3035013" cy="2881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970" y="-634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Weakness of PCA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0" y="1632041"/>
            <a:ext cx="4526869" cy="4351338"/>
          </a:xfrm>
        </p:spPr>
      </p:pic>
      <p:pic>
        <p:nvPicPr>
          <p:cNvPr id="5" name="內容版面配置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94" y="1583639"/>
            <a:ext cx="4428279" cy="423498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04124" y="5607710"/>
            <a:ext cx="308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Pixel (28x28) -&gt; </a:t>
            </a:r>
            <a:r>
              <a:rPr lang="en-US" altLang="zh-TW" sz="2400" dirty="0" err="1"/>
              <a:t>tSNE</a:t>
            </a:r>
            <a:r>
              <a:rPr lang="en-US" altLang="zh-TW" sz="2400" dirty="0"/>
              <a:t> (2)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3588" y="5607710"/>
            <a:ext cx="308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Pixel (28x28) -&gt; PCA (2)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altLang="zh-CN" dirty="0" smtClean="0"/>
              <a:t>Data Redundancy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4" name="Picture 4" descr="Image result for 成绩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489014"/>
            <a:ext cx="444436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/>
          <p:cNvSpPr/>
          <p:nvPr/>
        </p:nvSpPr>
        <p:spPr>
          <a:xfrm>
            <a:off x="1483995" y="2582359"/>
            <a:ext cx="1076325" cy="342138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532" name="Picture 4" descr="Image result for P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15" y="2511602"/>
            <a:ext cx="3732578" cy="324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1080" y="985831"/>
            <a:ext cx="8395504" cy="1255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/>
              <a:t>Data may contain very similar or even the same columns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Highly Correlated Data!</a:t>
            </a:r>
            <a:r>
              <a:rPr lang="en-US" altLang="zh-CN" sz="2800" dirty="0" smtClean="0"/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Curse </a:t>
            </a:r>
            <a:r>
              <a:rPr lang="en-US" altLang="zh-CN" sz="2800" b="1" dirty="0">
                <a:solidFill>
                  <a:srgbClr val="FF0000"/>
                </a:solidFill>
              </a:rPr>
              <a:t>of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Dimensionality for Big Data!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770" y="-51434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http://4.bp.blogspot.com/_sHcZHRnxlLE/S9EpFXYjfvI/AAAAAAAABZ0/_oEQiaR3WVM/s640/dimensionality+reduction.jpg</a:t>
            </a:r>
          </a:p>
          <a:p>
            <a:r>
              <a:rPr lang="en-US" altLang="zh-TW" sz="1800" dirty="0"/>
              <a:t>https://lvdmaaten.github.io/publications/papers/TR_Dimensionality_Reduction_Review_2009.pdf</a:t>
            </a:r>
            <a:endParaRPr lang="zh-TW" altLang="en-US" sz="1800" dirty="0"/>
          </a:p>
        </p:txBody>
      </p:sp>
      <p:pic>
        <p:nvPicPr>
          <p:cNvPr id="1026" name="Picture 2" descr="http://4.bp.blogspot.com/_sHcZHRnxlLE/S9EpFXYjfvI/AAAAAAAABZ0/_oEQiaR3WVM/s640/dimensionality+redu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21" y="3039382"/>
            <a:ext cx="3455079" cy="349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altLang="zh-CN" dirty="0" smtClean="0"/>
              <a:t>Noises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4" name="Picture 4" descr="Image result for 成绩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" y="1894113"/>
            <a:ext cx="4572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2D Uncorrelated data with eigenvectors shown in colo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53" y="1989899"/>
            <a:ext cx="34671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431731" y="985831"/>
            <a:ext cx="5090817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 smtClean="0"/>
              <a:t>Some columns are random noises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Highly contaminated</a:t>
            </a:r>
            <a:r>
              <a:rPr lang="en-US" altLang="zh-CN" sz="2800" dirty="0" smtClean="0">
                <a:solidFill>
                  <a:srgbClr val="FF0000"/>
                </a:solidFill>
              </a:rPr>
              <a:t>!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431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65734" y="125226"/>
            <a:ext cx="3290899" cy="365125"/>
          </a:xfrm>
        </p:spPr>
        <p:txBody>
          <a:bodyPr/>
          <a:lstStyle/>
          <a:p>
            <a:r>
              <a:rPr lang="en-US" altLang="zh-CN" dirty="0" smtClean="0"/>
              <a:t>Data Visualization</a:t>
            </a:r>
            <a:endParaRPr lang="zh-CN" altLang="en-US" dirty="0"/>
          </a:p>
        </p:txBody>
      </p:sp>
      <p:pic>
        <p:nvPicPr>
          <p:cNvPr id="1028" name="Picture 4" descr="Image result for data visualization  p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97" y="1884424"/>
            <a:ext cx="3546579" cy="306514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成绩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6" y="1814127"/>
            <a:ext cx="4170066" cy="3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4521757" y="2888899"/>
            <a:ext cx="673239" cy="311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285" y="-73810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Dimension Reduction</a:t>
            </a:r>
          </a:p>
        </p:txBody>
      </p:sp>
      <p:pic>
        <p:nvPicPr>
          <p:cNvPr id="2050" name="Picture 2" descr="http://reuter.mit.edu/blue/images/research/manifo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1" y="3057270"/>
            <a:ext cx="3800063" cy="319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981" y="3057270"/>
            <a:ext cx="2956287" cy="290195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02399" y="6019767"/>
            <a:ext cx="283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Looks like 3-D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76981" y="6019767"/>
            <a:ext cx="283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Actually, 2-D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75769" y="1690689"/>
            <a:ext cx="1404730" cy="952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to</a:t>
            </a:r>
            <a:endParaRPr lang="zh-TW" altLang="en-US" sz="2400" dirty="0"/>
          </a:p>
        </p:txBody>
      </p:sp>
      <p:sp>
        <p:nvSpPr>
          <p:cNvPr id="10" name="箭號: 向右 9"/>
          <p:cNvSpPr/>
          <p:nvPr/>
        </p:nvSpPr>
        <p:spPr>
          <a:xfrm>
            <a:off x="3467769" y="1876425"/>
            <a:ext cx="508000" cy="580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5380499" y="1876425"/>
            <a:ext cx="508000" cy="580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0" y="1852026"/>
            <a:ext cx="3467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High dimension </a:t>
            </a:r>
          </a:p>
          <a:p>
            <a:pPr algn="ctr"/>
            <a:r>
              <a:rPr lang="en-US" altLang="zh-TW" sz="2800" b="1" dirty="0" smtClean="0"/>
              <a:t>vector </a:t>
            </a:r>
            <a:r>
              <a:rPr lang="en-US" altLang="zh-TW" sz="2800" b="1" i="1" dirty="0">
                <a:solidFill>
                  <a:srgbClr val="FF0000"/>
                </a:solidFill>
              </a:rPr>
              <a:t>x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8499" y="1842547"/>
            <a:ext cx="2974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Low dimension </a:t>
            </a:r>
          </a:p>
          <a:p>
            <a:pPr algn="ctr"/>
            <a:r>
              <a:rPr lang="en-US" altLang="zh-TW" sz="2800" b="1" dirty="0" smtClean="0"/>
              <a:t>vector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x’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/>
      <p:bldP spid="10" grpId="0" animBg="1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50" y="-59054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Distributed Representation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Feature selection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Principle component analysis (PCA)</a:t>
            </a:r>
          </a:p>
        </p:txBody>
      </p:sp>
      <p:pic>
        <p:nvPicPr>
          <p:cNvPr id="10" name="Picture 2" descr="http://reuter.mit.edu/blue/images/research/manifo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09" y="3288387"/>
            <a:ext cx="1892786" cy="15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009295" y="3670644"/>
            <a:ext cx="23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19623" y="4600812"/>
            <a:ext cx="1239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534138" y="3468805"/>
            <a:ext cx="0" cy="1132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4428435" y="4288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518000" y="402967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410920" y="37657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482435" y="38737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482435" y="412478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518000" y="439915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488214" y="4600812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14" y="4600812"/>
                <a:ext cx="36490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110132" y="3234104"/>
                <a:ext cx="3649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132" y="3234104"/>
                <a:ext cx="36490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808419" y="3750922"/>
                <a:ext cx="1359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19" y="3750922"/>
                <a:ext cx="135958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93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854844" y="5829644"/>
                <a:ext cx="12877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44" y="5829644"/>
                <a:ext cx="128772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975769" y="1690689"/>
            <a:ext cx="1404730" cy="952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to</a:t>
            </a:r>
            <a:endParaRPr lang="zh-TW" altLang="en-US" sz="2400" dirty="0"/>
          </a:p>
        </p:txBody>
      </p:sp>
      <p:sp>
        <p:nvSpPr>
          <p:cNvPr id="38" name="箭號: 向右 9"/>
          <p:cNvSpPr/>
          <p:nvPr/>
        </p:nvSpPr>
        <p:spPr>
          <a:xfrm>
            <a:off x="3467769" y="1876425"/>
            <a:ext cx="508000" cy="580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10"/>
          <p:cNvSpPr/>
          <p:nvPr/>
        </p:nvSpPr>
        <p:spPr>
          <a:xfrm>
            <a:off x="5380499" y="1876425"/>
            <a:ext cx="508000" cy="580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11"/>
          <p:cNvSpPr txBox="1"/>
          <p:nvPr/>
        </p:nvSpPr>
        <p:spPr>
          <a:xfrm>
            <a:off x="1007513" y="1852026"/>
            <a:ext cx="2565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High dimension vector </a:t>
            </a:r>
            <a:r>
              <a:rPr lang="en-US" altLang="zh-TW" sz="2400" b="1" i="1" dirty="0"/>
              <a:t>x</a:t>
            </a:r>
            <a:endParaRPr lang="zh-TW" altLang="en-US" sz="2400" b="1" i="1" dirty="0"/>
          </a:p>
        </p:txBody>
      </p:sp>
      <p:sp>
        <p:nvSpPr>
          <p:cNvPr id="41" name="文字方塊 12"/>
          <p:cNvSpPr txBox="1"/>
          <p:nvPr/>
        </p:nvSpPr>
        <p:spPr>
          <a:xfrm>
            <a:off x="5888499" y="1846229"/>
            <a:ext cx="219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Low dimension vector </a:t>
            </a:r>
            <a:r>
              <a:rPr lang="en-US" altLang="zh-TW" sz="2400" b="1" i="1" dirty="0"/>
              <a:t>z</a:t>
            </a:r>
            <a:endParaRPr lang="zh-TW" alt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8" grpId="0" animBg="1"/>
      <p:bldP spid="39" grpId="0" animBg="1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7970" y="-52423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878480"/>
            <a:ext cx="5257800" cy="3598141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3924300" y="921501"/>
            <a:ext cx="3185659" cy="2420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952791" y="4972094"/>
            <a:ext cx="1687285" cy="824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65650" y="5050884"/>
                <a:ext cx="451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50" y="5050884"/>
                <a:ext cx="45134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33" t="-1667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 flipV="1">
            <a:off x="1006322" y="4148316"/>
            <a:ext cx="429068" cy="160567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006322" y="4091261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22" y="4091261"/>
                <a:ext cx="24686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073" r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1488921" y="4189584"/>
            <a:ext cx="518427" cy="10459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789147" y="5300409"/>
            <a:ext cx="162799" cy="4385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 flipH="1">
            <a:off x="1901579" y="5157838"/>
            <a:ext cx="18466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331523" y="4696941"/>
                <a:ext cx="51838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Project all the data points x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000" dirty="0"/>
                  <a:t>, and obtain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523" y="4696941"/>
                <a:ext cx="5183827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1294" t="-4274" r="-1412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353407" y="5420216"/>
                <a:ext cx="51400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0000FF"/>
                    </a:solidFill>
                  </a:rPr>
                  <a:t>We want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0000FF"/>
                    </a:solidFill>
                  </a:rPr>
                  <a:t> as large as possible</a:t>
                </a:r>
                <a:endParaRPr lang="zh-TW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7" y="5420216"/>
                <a:ext cx="5140057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18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 flipH="1" flipV="1">
            <a:off x="2956509" y="2751333"/>
            <a:ext cx="950700" cy="122278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 rot="3199993">
            <a:off x="5327130" y="1366864"/>
            <a:ext cx="295532" cy="2906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 rot="19245637">
            <a:off x="3722306" y="3239380"/>
            <a:ext cx="330876" cy="13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6728673" y="1716074"/>
            <a:ext cx="128204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Large variance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86643" y="4018446"/>
            <a:ext cx="204435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Small variance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360713" y="5738936"/>
                <a:ext cx="5408784" cy="1142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TW" alt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.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.        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713" y="5738936"/>
                <a:ext cx="5408784" cy="1142492"/>
              </a:xfrm>
              <a:prstGeom prst="rect">
                <a:avLst/>
              </a:prstGeom>
              <a:blipFill rotWithShape="1">
                <a:blip r:embed="rId9"/>
                <a:stretch>
                  <a:fillRect t="-37234" b="-4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77584" y="1876260"/>
                <a:ext cx="1108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84" y="1876260"/>
                <a:ext cx="11087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846" r="-549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77584" y="3267613"/>
                <a:ext cx="152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84" y="3267613"/>
                <a:ext cx="152477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400" r="-240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35390" y="5779052"/>
                <a:ext cx="152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90" y="5779052"/>
                <a:ext cx="152477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92" r="-199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577584" y="2595019"/>
            <a:ext cx="222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Reduce to 1-D: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4" grpId="0" animBg="1"/>
      <p:bldP spid="25" grpId="0" bldLvl="0" animBg="1"/>
      <p:bldP spid="29" grpId="0" bldLvl="0" animBg="1"/>
      <p:bldP spid="33" grpId="0" bldLvl="0" animBg="1"/>
      <p:bldP spid="34" grpId="0" bldLvl="0" animBg="1"/>
      <p:bldP spid="35" grpId="0" animBg="1"/>
      <p:bldP spid="36" grpId="0" bldLvl="0" animBg="1"/>
      <p:bldP spid="37" grpId="0" bldLvl="0"/>
      <p:bldP spid="21" grpId="0"/>
      <p:bldP spid="22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165" y="-19861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400740" y="4123663"/>
                <a:ext cx="57271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want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as large as possible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740" y="4123663"/>
                <a:ext cx="5727145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704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65447" y="4967638"/>
                <a:ext cx="3762983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47" y="4967638"/>
                <a:ext cx="3762983" cy="10468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102979" y="5105018"/>
                <a:ext cx="1496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79" y="5105018"/>
                <a:ext cx="149611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47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034113" y="5645196"/>
                <a:ext cx="1633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13" y="5645196"/>
                <a:ext cx="163384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866" r="-335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93345" y="1876260"/>
                <a:ext cx="1294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𝑾𝒙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" y="1876260"/>
                <a:ext cx="129439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150524" y="3267613"/>
                <a:ext cx="152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24" y="3267613"/>
                <a:ext cx="152477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400" r="-240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577584" y="2595019"/>
            <a:ext cx="222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Reduce to 1-D:</a:t>
            </a:r>
            <a:endParaRPr lang="zh-TW" altLang="en-US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154480" y="1081761"/>
            <a:ext cx="7795337" cy="2820846"/>
            <a:chOff x="2154480" y="817601"/>
            <a:chExt cx="7795337" cy="2820846"/>
          </a:xfrm>
        </p:grpSpPr>
        <p:grpSp>
          <p:nvGrpSpPr>
            <p:cNvPr id="5" name="群組 4"/>
            <p:cNvGrpSpPr/>
            <p:nvPr/>
          </p:nvGrpSpPr>
          <p:grpSpPr>
            <a:xfrm>
              <a:off x="2154480" y="884532"/>
              <a:ext cx="7795337" cy="2753915"/>
              <a:chOff x="2186522" y="1061327"/>
              <a:chExt cx="7795337" cy="27539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3432782" y="1061327"/>
                    <a:ext cx="518382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400" dirty="0"/>
                      <a:t>Project all the data points x onto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lang="en-US" altLang="zh-TW" sz="2400" dirty="0"/>
                      <a:t>, and obtain a set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782" y="1061327"/>
                    <a:ext cx="5183827" cy="83099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1882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3476552" y="1875284"/>
                    <a:ext cx="514005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400" dirty="0">
                        <a:solidFill>
                          <a:srgbClr val="0000FF"/>
                        </a:solidFill>
                      </a:rPr>
                      <a:t>We want the variance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TW" sz="2400" dirty="0">
                        <a:solidFill>
                          <a:srgbClr val="0000FF"/>
                        </a:solidFill>
                      </a:rPr>
                      <a:t> as large as possible</a:t>
                    </a:r>
                    <a:endParaRPr lang="zh-TW" altLang="en-US" sz="24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6552" y="1875284"/>
                    <a:ext cx="5140057" cy="83099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1779" t="-5882" b="-1617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2186522" y="2413576"/>
                    <a:ext cx="7795337" cy="1401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i="1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zh-TW" altLang="en-US" sz="2400" dirty="0"/>
                            <m:t>  </m:t>
                          </m:r>
                        </m:oMath>
                      </m:oMathPara>
                    </a14:m>
                    <a:endParaRPr lang="en-US" altLang="zh-TW" sz="2400" dirty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.        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6522" y="2413576"/>
                    <a:ext cx="7795337" cy="1401666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矩形 6"/>
            <p:cNvSpPr/>
            <p:nvPr/>
          </p:nvSpPr>
          <p:spPr>
            <a:xfrm>
              <a:off x="3340668" y="817601"/>
              <a:ext cx="5422962" cy="2820846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150524" y="3776348"/>
                <a:ext cx="153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24" y="3776348"/>
                <a:ext cx="153849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2381" r="-277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3340668" y="4061600"/>
            <a:ext cx="5422962" cy="23062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33322" y="4367092"/>
                <a:ext cx="213237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2" y="4367092"/>
                <a:ext cx="2132379" cy="13694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820810" y="5794543"/>
            <a:ext cx="175740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Orthogonal matrix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stCxn id="42" idx="3"/>
          </p:cNvCxnSpPr>
          <p:nvPr/>
        </p:nvCxnSpPr>
        <p:spPr>
          <a:xfrm flipV="1">
            <a:off x="2675255" y="2571115"/>
            <a:ext cx="665480" cy="881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2689022" y="4052454"/>
            <a:ext cx="651646" cy="904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ldLvl="0" animBg="1"/>
      <p:bldP spid="39" grpId="0" bldLvl="0" animBg="1"/>
      <p:bldP spid="40" grpId="0" bldLvl="0" animBg="1"/>
      <p:bldP spid="48" grpId="0"/>
      <p:bldP spid="49" grpId="0" bldLvl="0" animBg="1"/>
      <p:bldP spid="50" grpId="0"/>
      <p:bldP spid="1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3142</Words>
  <Application>Microsoft Office PowerPoint</Application>
  <PresentationFormat>全屏显示(4:3)</PresentationFormat>
  <Paragraphs>486</Paragraphs>
  <Slides>30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Dimension Reduction</vt:lpstr>
      <vt:lpstr>Distributed Representation</vt:lpstr>
      <vt:lpstr>PCA</vt:lpstr>
      <vt:lpstr>PCA</vt:lpstr>
      <vt:lpstr>Formula Derivation</vt:lpstr>
      <vt:lpstr>Formula Derivation</vt:lpstr>
      <vt:lpstr>Formula Derivation</vt:lpstr>
      <vt:lpstr>PowerPoint 演示文稿</vt:lpstr>
      <vt:lpstr>PCA – Another Point of View</vt:lpstr>
      <vt:lpstr>PCA – Another Point of View</vt:lpstr>
      <vt:lpstr>PCA – Another Point of View</vt:lpstr>
      <vt:lpstr>PCA – Another Point of View</vt:lpstr>
      <vt:lpstr>PowerPoint 演示文稿</vt:lpstr>
      <vt:lpstr>PowerPoint 演示文稿</vt:lpstr>
      <vt:lpstr>PowerPoint 演示文稿</vt:lpstr>
      <vt:lpstr>PowerPoint 演示文稿</vt:lpstr>
      <vt:lpstr>PCA - Pokémon</vt:lpstr>
      <vt:lpstr>PCA - Pokémon</vt:lpstr>
      <vt:lpstr>PCA - Pokémon</vt:lpstr>
      <vt:lpstr>PCA - Pokémon</vt:lpstr>
      <vt:lpstr>PCA - MNIST</vt:lpstr>
      <vt:lpstr>PCA - Face</vt:lpstr>
      <vt:lpstr>Weakness of PCA</vt:lpstr>
      <vt:lpstr>Weakness of PCA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Hung-yi Lee</dc:creator>
  <cp:lastModifiedBy>msi</cp:lastModifiedBy>
  <cp:revision>300</cp:revision>
  <dcterms:created xsi:type="dcterms:W3CDTF">2016-11-08T08:43:00Z</dcterms:created>
  <dcterms:modified xsi:type="dcterms:W3CDTF">2017-11-29T05:27:55Z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