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1" r:id="rId10"/>
    <p:sldId id="286" r:id="rId11"/>
    <p:sldId id="287" r:id="rId12"/>
    <p:sldId id="288" r:id="rId13"/>
    <p:sldId id="289" r:id="rId14"/>
    <p:sldId id="290" r:id="rId15"/>
    <p:sldId id="283" r:id="rId16"/>
    <p:sldId id="284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203" autoAdjust="0"/>
  </p:normalViewPr>
  <p:slideViewPr>
    <p:cSldViewPr snapToGrid="0">
      <p:cViewPr varScale="1">
        <p:scale>
          <a:sx n="65" d="100"/>
          <a:sy n="65" d="100"/>
        </p:scale>
        <p:origin x="15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2E724-B64B-4BAE-BF6E-E80BB62F5BBC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B7710-8CD0-4638-B869-9CE298800C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9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適合初學者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台大上課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太過　ＯＰ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Toolkit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82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Draw it?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4DF33-A099-48C3-97F8-77FEC4A4138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105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708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Scalar test loss (if the model has a single output and no metrics) or list of scalars (if the model has multiple outputs and/or metrics). The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en-US" altLang="zh-TW" dirty="0" err="1"/>
              <a:t>model.metrics_names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give you the display labels for the scalar outputs.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150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/>
              <a:t>THEANO_FLAGS=device=gpu0 python YourCode.py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/>
              <a:t>import </a:t>
            </a:r>
            <a:r>
              <a:rPr lang="en-US" altLang="zh-TW" sz="2800" dirty="0" err="1"/>
              <a:t>os</a:t>
            </a:r>
            <a:endParaRPr lang="en-US" altLang="zh-TW" sz="280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err="1"/>
              <a:t>os.environ</a:t>
            </a:r>
            <a:r>
              <a:rPr lang="en-US" altLang="zh-TW" sz="2800" dirty="0"/>
              <a:t>["THEANO_FLAGS"] = "device=</a:t>
            </a:r>
            <a:r>
              <a:rPr lang="en-US" altLang="zh-TW" sz="2800" dirty="0" err="1"/>
              <a:t>cpu</a:t>
            </a:r>
            <a:r>
              <a:rPr lang="en-US" altLang="zh-TW" sz="2800" dirty="0"/>
              <a:t>"</a:t>
            </a:r>
            <a:endParaRPr lang="zh-TW" altLang="en-US" sz="28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953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角；觸角，觸鬚</a:t>
            </a:r>
            <a:r>
              <a:rPr lang="zh-TW" altLang="en-US" dirty="0"/>
              <a:t>牛角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/>
              <a:t>而謹慎的佩涅洛佩則説道：“尊敬的客人，夢幻是很難解釋清楚的，并不是所有的夢景都會變爲現實。來去無蹤的夢神一般穿行於兩座大門，一座由牛角制成，一座由象牙雕成。穿過象牙大門來到人的夢鄉的夢神，只會欺人，所現所説不會成爲現實。而通過牛角大門進入的夢神，卻給任何一個凡人帶真實可信的訊息。但是，我的夢境不是後一位夢神提供的，雖然那里情節讓我心情舒暢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7F86A-5A07-4713-A20D-78823EE9F2D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178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https://en.wikipedia.org/wiki/Activation_function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Theno</a:t>
            </a:r>
            <a:r>
              <a:rPr lang="en-US" altLang="zh-TW" dirty="0"/>
              <a:t>: </a:t>
            </a:r>
            <a:r>
              <a:rPr lang="en-US" altLang="zh-TW" dirty="0" err="1"/>
              <a:t>Universite</a:t>
            </a:r>
            <a:r>
              <a:rPr lang="en-US" altLang="zh-TW" dirty="0"/>
              <a:t> de </a:t>
            </a:r>
            <a:r>
              <a:rPr lang="en-US" altLang="zh-TW" dirty="0" err="1"/>
              <a:t>Montr</a:t>
            </a:r>
            <a:r>
              <a:rPr lang="en-US" altLang="zh-TW" dirty="0"/>
              <a:t> ´ </a:t>
            </a:r>
            <a:r>
              <a:rPr lang="en-US" altLang="zh-TW" dirty="0" err="1"/>
              <a:t>eal</a:t>
            </a:r>
            <a:endParaRPr lang="zh-TW" altLang="en-US" dirty="0"/>
          </a:p>
          <a:p>
            <a:r>
              <a:rPr lang="en-US" altLang="zh-TW" dirty="0" err="1"/>
              <a:t>Yoshua</a:t>
            </a:r>
            <a:r>
              <a:rPr lang="en-US" altLang="zh-TW" dirty="0"/>
              <a:t> </a:t>
            </a:r>
            <a:r>
              <a:rPr lang="en-US" altLang="zh-TW" dirty="0" err="1"/>
              <a:t>Bengio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919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Theno</a:t>
            </a:r>
            <a:r>
              <a:rPr lang="en-US" altLang="zh-TW" dirty="0"/>
              <a:t>: </a:t>
            </a:r>
            <a:r>
              <a:rPr lang="en-US" altLang="zh-TW" dirty="0" err="1"/>
              <a:t>Universite</a:t>
            </a:r>
            <a:r>
              <a:rPr lang="en-US" altLang="zh-TW" dirty="0"/>
              <a:t> de </a:t>
            </a:r>
            <a:r>
              <a:rPr lang="en-US" altLang="zh-TW" dirty="0" err="1"/>
              <a:t>Montr</a:t>
            </a:r>
            <a:r>
              <a:rPr lang="en-US" altLang="zh-TW" dirty="0"/>
              <a:t> ´ </a:t>
            </a:r>
            <a:r>
              <a:rPr lang="en-US" altLang="zh-TW" dirty="0" err="1"/>
              <a:t>eal</a:t>
            </a:r>
            <a:endParaRPr lang="zh-TW" altLang="en-US" dirty="0"/>
          </a:p>
          <a:p>
            <a:r>
              <a:rPr lang="en-US" altLang="zh-TW" dirty="0" err="1"/>
              <a:t>Yoshua</a:t>
            </a:r>
            <a:r>
              <a:rPr lang="en-US" altLang="zh-TW" dirty="0"/>
              <a:t> </a:t>
            </a:r>
            <a:r>
              <a:rPr lang="en-US" altLang="zh-TW" dirty="0" err="1"/>
              <a:t>Bengio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444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Theno</a:t>
            </a:r>
            <a:r>
              <a:rPr lang="en-US" altLang="zh-TW" dirty="0"/>
              <a:t>: </a:t>
            </a:r>
            <a:r>
              <a:rPr lang="en-US" altLang="zh-TW" dirty="0" err="1"/>
              <a:t>Universite</a:t>
            </a:r>
            <a:r>
              <a:rPr lang="en-US" altLang="zh-TW" dirty="0"/>
              <a:t> de </a:t>
            </a:r>
            <a:r>
              <a:rPr lang="en-US" altLang="zh-TW" dirty="0" err="1"/>
              <a:t>Montr</a:t>
            </a:r>
            <a:r>
              <a:rPr lang="en-US" altLang="zh-TW" dirty="0"/>
              <a:t> ´ </a:t>
            </a:r>
            <a:r>
              <a:rPr lang="en-US" altLang="zh-TW" dirty="0" err="1"/>
              <a:t>eal</a:t>
            </a:r>
            <a:endParaRPr lang="zh-TW" altLang="en-US" dirty="0"/>
          </a:p>
          <a:p>
            <a:r>
              <a:rPr lang="en-US" altLang="zh-TW" dirty="0" err="1"/>
              <a:t>Yoshua</a:t>
            </a:r>
            <a:r>
              <a:rPr lang="en-US" altLang="zh-TW" dirty="0"/>
              <a:t> </a:t>
            </a:r>
            <a:r>
              <a:rPr lang="en-US" altLang="zh-TW" dirty="0" err="1"/>
              <a:t>Bengio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132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Theno</a:t>
            </a:r>
            <a:r>
              <a:rPr lang="en-US" altLang="zh-TW" dirty="0"/>
              <a:t>: </a:t>
            </a:r>
            <a:r>
              <a:rPr lang="en-US" altLang="zh-TW" dirty="0" err="1"/>
              <a:t>Universite</a:t>
            </a:r>
            <a:r>
              <a:rPr lang="en-US" altLang="zh-TW" dirty="0"/>
              <a:t> de </a:t>
            </a:r>
            <a:r>
              <a:rPr lang="en-US" altLang="zh-TW" dirty="0" err="1"/>
              <a:t>Montr</a:t>
            </a:r>
            <a:r>
              <a:rPr lang="en-US" altLang="zh-TW" dirty="0"/>
              <a:t> ´ </a:t>
            </a:r>
            <a:r>
              <a:rPr lang="en-US" altLang="zh-TW" dirty="0" err="1"/>
              <a:t>eal</a:t>
            </a:r>
            <a:endParaRPr lang="zh-TW" altLang="en-US" dirty="0"/>
          </a:p>
          <a:p>
            <a:r>
              <a:rPr lang="en-US" altLang="zh-TW" dirty="0" err="1"/>
              <a:t>Yoshua</a:t>
            </a:r>
            <a:r>
              <a:rPr lang="en-US" altLang="zh-TW" dirty="0"/>
              <a:t> </a:t>
            </a:r>
            <a:r>
              <a:rPr lang="en-US" altLang="zh-TW" dirty="0" err="1"/>
              <a:t>Bengio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41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Each time</a:t>
            </a:r>
            <a:r>
              <a:rPr lang="zh-TW" altLang="en-US" sz="1200" dirty="0"/>
              <a:t> </a:t>
            </a:r>
            <a:r>
              <a:rPr lang="en-US" altLang="zh-TW" sz="1200" dirty="0"/>
              <a:t>we update</a:t>
            </a:r>
            <a:r>
              <a:rPr lang="en-US" altLang="zh-TW" sz="1200" baseline="0" dirty="0"/>
              <a:t> </a:t>
            </a:r>
            <a:r>
              <a:rPr lang="en-US" altLang="zh-TW" sz="1200" baseline="0" dirty="0" err="1"/>
              <a:t>paramters</a:t>
            </a:r>
            <a:r>
              <a:rPr lang="en-US" altLang="zh-TW" sz="1200" baseline="0" dirty="0"/>
              <a:t>, we have different target</a:t>
            </a:r>
            <a:r>
              <a:rPr lang="zh-TW" altLang="en-US" sz="1200" baseline="0" dirty="0"/>
              <a:t> </a:t>
            </a:r>
            <a:r>
              <a:rPr lang="en-US" altLang="zh-TW" sz="1200" baseline="0" dirty="0"/>
              <a:t>-&gt; </a:t>
            </a:r>
            <a:r>
              <a:rPr lang="zh-TW" altLang="en-US" sz="1200" dirty="0"/>
              <a:t>不安</a:t>
            </a: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Shuffle data, and repeat above process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01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Let’s try it.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B7710-8CD0-4638-B869-9CE298800CD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862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B7710-8CD0-4638-B869-9CE298800CD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46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5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76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84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75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22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07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77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16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51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B61A-578C-45AC-9FAB-1D67206B9B50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0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61A-578C-45AC-9FAB-1D67206B9B50}" type="datetimeFigureOut">
              <a:rPr lang="zh-TW" altLang="en-US" smtClean="0"/>
              <a:t>2017/3/22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89A64-AB87-42F3-9F38-63093AF833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19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22.png"/><Relationship Id="rId3" Type="http://schemas.openxmlformats.org/officeDocument/2006/relationships/image" Target="../media/image1160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20.png"/><Relationship Id="rId5" Type="http://schemas.openxmlformats.org/officeDocument/2006/relationships/image" Target="../media/image1180.png"/><Relationship Id="rId15" Type="http://schemas.openxmlformats.org/officeDocument/2006/relationships/image" Target="../media/image24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11" Type="http://schemas.openxmlformats.org/officeDocument/2006/relationships/image" Target="../media/image27.png"/><Relationship Id="rId5" Type="http://schemas.openxmlformats.org/officeDocument/2006/relationships/image" Target="../media/image260.png"/><Relationship Id="rId10" Type="http://schemas.openxmlformats.org/officeDocument/2006/relationships/image" Target="../media/image26.png"/><Relationship Id="rId4" Type="http://schemas.openxmlformats.org/officeDocument/2006/relationships/image" Target="../media/image250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2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0.wmf"/><Relationship Id="rId12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2.wmf"/><Relationship Id="rId5" Type="http://schemas.openxmlformats.org/officeDocument/2006/relationships/image" Target="../media/image40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39.png"/><Relationship Id="rId9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png"/><Relationship Id="rId13" Type="http://schemas.openxmlformats.org/officeDocument/2006/relationships/image" Target="../media/image267.png"/><Relationship Id="rId3" Type="http://schemas.openxmlformats.org/officeDocument/2006/relationships/image" Target="../media/image257.png"/><Relationship Id="rId7" Type="http://schemas.openxmlformats.org/officeDocument/2006/relationships/image" Target="../media/image261.png"/><Relationship Id="rId12" Type="http://schemas.openxmlformats.org/officeDocument/2006/relationships/image" Target="../media/image26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265.png"/><Relationship Id="rId5" Type="http://schemas.openxmlformats.org/officeDocument/2006/relationships/image" Target="../media/image259.png"/><Relationship Id="rId10" Type="http://schemas.openxmlformats.org/officeDocument/2006/relationships/image" Target="../media/image264.png"/><Relationship Id="rId4" Type="http://schemas.openxmlformats.org/officeDocument/2006/relationships/image" Target="../media/image258.png"/><Relationship Id="rId9" Type="http://schemas.openxmlformats.org/officeDocument/2006/relationships/image" Target="../media/image26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eras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“Hello world” </a:t>
            </a:r>
            <a:br>
              <a:rPr lang="en-US" altLang="zh-TW" dirty="0"/>
            </a:br>
            <a:r>
              <a:rPr lang="en-US" altLang="zh-TW" dirty="0"/>
              <a:t>of deep learning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54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Mini-batch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258864" y="1778496"/>
            <a:ext cx="421911" cy="671513"/>
            <a:chOff x="510563" y="3417283"/>
            <a:chExt cx="421911" cy="671513"/>
          </a:xfrm>
        </p:grpSpPr>
        <p:sp>
          <p:nvSpPr>
            <p:cNvPr id="5" name="矩形 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10563" y="3522206"/>
              <a:ext cx="4219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2058789" y="1781067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 rot="5400000">
            <a:off x="2281307" y="3323803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1627406" y="2114251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3027655" y="2109044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3426170" y="1778496"/>
            <a:ext cx="428323" cy="671513"/>
            <a:chOff x="507357" y="3417283"/>
            <a:chExt cx="428323" cy="671513"/>
          </a:xfrm>
        </p:grpSpPr>
        <p:sp>
          <p:nvSpPr>
            <p:cNvPr id="25" name="矩形 2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507357" y="3522206"/>
              <a:ext cx="4283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4444214" y="1778496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4433773" y="1952099"/>
                <a:ext cx="3914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773" y="1952099"/>
                <a:ext cx="39145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462" t="-16393" r="-4769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左-右雙向箭號 38"/>
          <p:cNvSpPr/>
          <p:nvPr/>
        </p:nvSpPr>
        <p:spPr>
          <a:xfrm>
            <a:off x="3785800" y="2070470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/>
              <p:cNvSpPr txBox="1"/>
              <p:nvPr/>
            </p:nvSpPr>
            <p:spPr>
              <a:xfrm>
                <a:off x="3927373" y="2265204"/>
                <a:ext cx="3124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373" y="2265204"/>
                <a:ext cx="312457" cy="369332"/>
              </a:xfrm>
              <a:prstGeom prst="rect">
                <a:avLst/>
              </a:prstGeom>
              <a:blipFill>
                <a:blip r:embed="rId4"/>
                <a:stretch>
                  <a:fillRect l="-23077" t="-1667" r="-7692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群組 46"/>
          <p:cNvGrpSpPr/>
          <p:nvPr/>
        </p:nvGrpSpPr>
        <p:grpSpPr>
          <a:xfrm>
            <a:off x="1209850" y="2586461"/>
            <a:ext cx="526106" cy="671513"/>
            <a:chOff x="458466" y="3417283"/>
            <a:chExt cx="526106" cy="671513"/>
          </a:xfrm>
        </p:grpSpPr>
        <p:sp>
          <p:nvSpPr>
            <p:cNvPr id="48" name="矩形 47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458466" y="3522206"/>
              <a:ext cx="5261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31</a:t>
              </a:r>
              <a:endParaRPr lang="zh-TW" altLang="en-US" sz="2400" baseline="30000" dirty="0"/>
            </a:p>
          </p:txBody>
        </p:sp>
      </p:grpSp>
      <p:sp>
        <p:nvSpPr>
          <p:cNvPr id="50" name="矩形 49"/>
          <p:cNvSpPr/>
          <p:nvPr/>
        </p:nvSpPr>
        <p:spPr>
          <a:xfrm>
            <a:off x="2061873" y="2580637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cxnSp>
        <p:nvCxnSpPr>
          <p:cNvPr id="51" name="直線單箭頭接點 50"/>
          <p:cNvCxnSpPr/>
          <p:nvPr/>
        </p:nvCxnSpPr>
        <p:spPr>
          <a:xfrm flipV="1">
            <a:off x="1627529" y="2922216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3027778" y="2917009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群組 52"/>
          <p:cNvGrpSpPr/>
          <p:nvPr/>
        </p:nvGrpSpPr>
        <p:grpSpPr>
          <a:xfrm>
            <a:off x="3377157" y="2586461"/>
            <a:ext cx="532518" cy="671513"/>
            <a:chOff x="455261" y="3417283"/>
            <a:chExt cx="532518" cy="671513"/>
          </a:xfrm>
        </p:grpSpPr>
        <p:sp>
          <p:nvSpPr>
            <p:cNvPr id="54" name="矩形 53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455261" y="3522206"/>
              <a:ext cx="532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31</a:t>
              </a:r>
              <a:endParaRPr lang="zh-TW" altLang="en-US" sz="2400" baseline="30000" dirty="0"/>
            </a:p>
          </p:txBody>
        </p:sp>
      </p:grpSp>
      <p:sp>
        <p:nvSpPr>
          <p:cNvPr id="56" name="矩形 55"/>
          <p:cNvSpPr/>
          <p:nvPr/>
        </p:nvSpPr>
        <p:spPr>
          <a:xfrm>
            <a:off x="4447297" y="2586461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4447297" y="2748469"/>
                <a:ext cx="5279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297" y="2748469"/>
                <a:ext cx="52790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953" t="-18333" r="-3372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左-右雙向箭號 57"/>
          <p:cNvSpPr/>
          <p:nvPr/>
        </p:nvSpPr>
        <p:spPr>
          <a:xfrm>
            <a:off x="3783522" y="2852030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字方塊 58"/>
              <p:cNvSpPr txBox="1"/>
              <p:nvPr/>
            </p:nvSpPr>
            <p:spPr>
              <a:xfrm>
                <a:off x="3926811" y="3109079"/>
                <a:ext cx="4489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11" y="3109079"/>
                <a:ext cx="448905" cy="369332"/>
              </a:xfrm>
              <a:prstGeom prst="rect">
                <a:avLst/>
              </a:prstGeom>
              <a:blipFill>
                <a:blip r:embed="rId6"/>
                <a:stretch>
                  <a:fillRect l="-16216" r="-540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圖片 59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53541" y="1961431"/>
            <a:ext cx="360000" cy="36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1" name="圖片 60"/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811991" y="4331374"/>
            <a:ext cx="360000" cy="36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2" name="圖片 61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24563" y="2718563"/>
            <a:ext cx="360000" cy="36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3" name="圖片 62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778436" y="5322008"/>
            <a:ext cx="360000" cy="36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pSp>
        <p:nvGrpSpPr>
          <p:cNvPr id="65" name="群組 64"/>
          <p:cNvGrpSpPr/>
          <p:nvPr/>
        </p:nvGrpSpPr>
        <p:grpSpPr>
          <a:xfrm>
            <a:off x="1244871" y="4218355"/>
            <a:ext cx="421910" cy="671513"/>
            <a:chOff x="510564" y="3417283"/>
            <a:chExt cx="421910" cy="671513"/>
          </a:xfrm>
        </p:grpSpPr>
        <p:sp>
          <p:nvSpPr>
            <p:cNvPr id="66" name="矩形 65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510564" y="3522206"/>
              <a:ext cx="4219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</p:grpSp>
      <p:sp>
        <p:nvSpPr>
          <p:cNvPr id="68" name="矩形 67"/>
          <p:cNvSpPr/>
          <p:nvPr/>
        </p:nvSpPr>
        <p:spPr>
          <a:xfrm>
            <a:off x="2044795" y="4220926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sp>
        <p:nvSpPr>
          <p:cNvPr id="69" name="文字方塊 68"/>
          <p:cNvSpPr txBox="1"/>
          <p:nvPr/>
        </p:nvSpPr>
        <p:spPr>
          <a:xfrm rot="5400000">
            <a:off x="2266552" y="5908663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70" name="直線單箭頭接點 69"/>
          <p:cNvCxnSpPr/>
          <p:nvPr/>
        </p:nvCxnSpPr>
        <p:spPr>
          <a:xfrm flipV="1">
            <a:off x="1613412" y="4554110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3013661" y="4548903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群組 71"/>
          <p:cNvGrpSpPr/>
          <p:nvPr/>
        </p:nvGrpSpPr>
        <p:grpSpPr>
          <a:xfrm>
            <a:off x="3412177" y="4218355"/>
            <a:ext cx="428322" cy="671513"/>
            <a:chOff x="507358" y="3417283"/>
            <a:chExt cx="428322" cy="671513"/>
          </a:xfrm>
        </p:grpSpPr>
        <p:sp>
          <p:nvSpPr>
            <p:cNvPr id="73" name="矩形 72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507358" y="3522206"/>
              <a:ext cx="4283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</p:grpSp>
      <p:sp>
        <p:nvSpPr>
          <p:cNvPr id="75" name="矩形 74"/>
          <p:cNvSpPr/>
          <p:nvPr/>
        </p:nvSpPr>
        <p:spPr>
          <a:xfrm>
            <a:off x="4430220" y="4218355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419779" y="4391958"/>
                <a:ext cx="3980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779" y="4391958"/>
                <a:ext cx="39805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8462" t="-16393" r="-4923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左-右雙向箭號 76"/>
          <p:cNvSpPr/>
          <p:nvPr/>
        </p:nvSpPr>
        <p:spPr>
          <a:xfrm>
            <a:off x="3771806" y="4510329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字方塊 77"/>
              <p:cNvSpPr txBox="1"/>
              <p:nvPr/>
            </p:nvSpPr>
            <p:spPr>
              <a:xfrm>
                <a:off x="3913379" y="4705063"/>
                <a:ext cx="3190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379" y="4705063"/>
                <a:ext cx="319062" cy="369332"/>
              </a:xfrm>
              <a:prstGeom prst="rect">
                <a:avLst/>
              </a:prstGeom>
              <a:blipFill>
                <a:blip r:embed="rId12"/>
                <a:stretch>
                  <a:fillRect l="-23077" r="-9615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群組 78"/>
          <p:cNvGrpSpPr/>
          <p:nvPr/>
        </p:nvGrpSpPr>
        <p:grpSpPr>
          <a:xfrm>
            <a:off x="1210370" y="5171460"/>
            <a:ext cx="526106" cy="671513"/>
            <a:chOff x="458466" y="3417283"/>
            <a:chExt cx="526106" cy="671513"/>
          </a:xfrm>
        </p:grpSpPr>
        <p:sp>
          <p:nvSpPr>
            <p:cNvPr id="80" name="矩形 79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458466" y="3522206"/>
              <a:ext cx="5261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16</a:t>
              </a:r>
              <a:endParaRPr lang="zh-TW" altLang="en-US" sz="2400" baseline="30000" dirty="0"/>
            </a:p>
          </p:txBody>
        </p:sp>
      </p:grpSp>
      <p:sp>
        <p:nvSpPr>
          <p:cNvPr id="82" name="矩形 81"/>
          <p:cNvSpPr/>
          <p:nvPr/>
        </p:nvSpPr>
        <p:spPr>
          <a:xfrm>
            <a:off x="2062393" y="5165636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cxnSp>
        <p:nvCxnSpPr>
          <p:cNvPr id="83" name="直線單箭頭接點 82"/>
          <p:cNvCxnSpPr/>
          <p:nvPr/>
        </p:nvCxnSpPr>
        <p:spPr>
          <a:xfrm flipV="1">
            <a:off x="1628049" y="5507215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V="1">
            <a:off x="3028298" y="5502008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群組 84"/>
          <p:cNvGrpSpPr/>
          <p:nvPr/>
        </p:nvGrpSpPr>
        <p:grpSpPr>
          <a:xfrm>
            <a:off x="3377677" y="5171460"/>
            <a:ext cx="532518" cy="671513"/>
            <a:chOff x="455261" y="3417283"/>
            <a:chExt cx="532518" cy="671513"/>
          </a:xfrm>
        </p:grpSpPr>
        <p:sp>
          <p:nvSpPr>
            <p:cNvPr id="86" name="矩形 85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455261" y="3522206"/>
              <a:ext cx="532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16</a:t>
              </a:r>
              <a:endParaRPr lang="zh-TW" altLang="en-US" sz="2400" baseline="30000" dirty="0"/>
            </a:p>
          </p:txBody>
        </p:sp>
      </p:grpSp>
      <p:sp>
        <p:nvSpPr>
          <p:cNvPr id="88" name="矩形 87"/>
          <p:cNvSpPr/>
          <p:nvPr/>
        </p:nvSpPr>
        <p:spPr>
          <a:xfrm>
            <a:off x="4447817" y="5171460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4447817" y="5333468"/>
                <a:ext cx="5212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817" y="5333468"/>
                <a:ext cx="521297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4118" t="-18333" r="-35294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左-右雙向箭號 89"/>
          <p:cNvSpPr/>
          <p:nvPr/>
        </p:nvSpPr>
        <p:spPr>
          <a:xfrm>
            <a:off x="3784042" y="5437029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字方塊 90"/>
              <p:cNvSpPr txBox="1"/>
              <p:nvPr/>
            </p:nvSpPr>
            <p:spPr>
              <a:xfrm>
                <a:off x="3837322" y="5682008"/>
                <a:ext cx="4423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322" y="5682008"/>
                <a:ext cx="442301" cy="369332"/>
              </a:xfrm>
              <a:prstGeom prst="rect">
                <a:avLst/>
              </a:prstGeom>
              <a:blipFill>
                <a:blip r:embed="rId14"/>
                <a:stretch>
                  <a:fillRect l="-16438" r="-5479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字方塊 93"/>
          <p:cNvSpPr txBox="1"/>
          <p:nvPr/>
        </p:nvSpPr>
        <p:spPr>
          <a:xfrm>
            <a:off x="5201054" y="1759132"/>
            <a:ext cx="3069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TW" sz="2400" dirty="0"/>
              <a:t>Pick the 1</a:t>
            </a:r>
            <a:r>
              <a:rPr lang="en-US" altLang="zh-TW" sz="2400" baseline="30000" dirty="0"/>
              <a:t>st</a:t>
            </a:r>
            <a:r>
              <a:rPr lang="en-US" altLang="zh-TW" sz="2400" dirty="0"/>
              <a:t> batch</a:t>
            </a:r>
            <a:endParaRPr lang="zh-TW" altLang="en-US" sz="2400" baseline="300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5179448" y="904753"/>
            <a:ext cx="3438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TW" sz="2400" dirty="0"/>
              <a:t>Randomly initialize network parameters</a:t>
            </a:r>
            <a:endParaRPr lang="zh-TW" altLang="en-US" sz="2400" baseline="300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5214990" y="3136165"/>
            <a:ext cx="3069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TW" sz="2400" dirty="0"/>
              <a:t>Pick the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batch</a:t>
            </a:r>
            <a:endParaRPr lang="zh-TW" altLang="en-US" sz="2400" baseline="30000" dirty="0"/>
          </a:p>
        </p:txBody>
      </p:sp>
      <p:sp>
        <p:nvSpPr>
          <p:cNvPr id="107" name="文字方塊 106"/>
          <p:cNvSpPr txBox="1"/>
          <p:nvPr/>
        </p:nvSpPr>
        <p:spPr>
          <a:xfrm rot="16200000">
            <a:off x="-479666" y="2468681"/>
            <a:ext cx="167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Mini-batch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 rot="16200000">
            <a:off x="-488377" y="4939476"/>
            <a:ext cx="167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Mini-batch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48662" y="1634942"/>
            <a:ext cx="4279192" cy="2310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648662" y="4132044"/>
            <a:ext cx="4279192" cy="2310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字方塊 111"/>
              <p:cNvSpPr txBox="1"/>
              <p:nvPr/>
            </p:nvSpPr>
            <p:spPr>
              <a:xfrm>
                <a:off x="5795308" y="2244813"/>
                <a:ext cx="23312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08" y="2244813"/>
                <a:ext cx="2331279" cy="369332"/>
              </a:xfrm>
              <a:prstGeom prst="rect">
                <a:avLst/>
              </a:prstGeom>
              <a:blipFill>
                <a:blip r:embed="rId15"/>
                <a:stretch>
                  <a:fillRect l="-3403" t="-1639" r="-524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字方塊 112"/>
              <p:cNvSpPr txBox="1"/>
              <p:nvPr/>
            </p:nvSpPr>
            <p:spPr>
              <a:xfrm>
                <a:off x="5795308" y="3621097"/>
                <a:ext cx="24114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′′=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08" y="3621097"/>
                <a:ext cx="2411429" cy="369332"/>
              </a:xfrm>
              <a:prstGeom prst="rect">
                <a:avLst/>
              </a:prstGeom>
              <a:blipFill>
                <a:blip r:embed="rId16"/>
                <a:stretch>
                  <a:fillRect l="-3038" t="-1639" r="-506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5726242" y="2614145"/>
            <a:ext cx="3507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Update parameters once</a:t>
            </a:r>
            <a:endParaRPr lang="zh-TW" altLang="en-US" sz="2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5726242" y="3950553"/>
            <a:ext cx="3507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Update parameters once</a:t>
            </a:r>
            <a:endParaRPr lang="zh-TW" altLang="en-US" sz="2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5228849" y="4734287"/>
            <a:ext cx="353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TW" sz="2400" dirty="0"/>
              <a:t>Until all mini-batches have been picked</a:t>
            </a:r>
            <a:endParaRPr lang="zh-TW" altLang="en-US" sz="2400" baseline="30000" dirty="0"/>
          </a:p>
        </p:txBody>
      </p:sp>
      <p:sp>
        <p:nvSpPr>
          <p:cNvPr id="96" name="文字方塊 95"/>
          <p:cNvSpPr txBox="1"/>
          <p:nvPr/>
        </p:nvSpPr>
        <p:spPr>
          <a:xfrm rot="5400000">
            <a:off x="6523363" y="4589259"/>
            <a:ext cx="751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</a:t>
            </a:r>
            <a:endParaRPr lang="zh-TW" altLang="en-US" sz="2400" baseline="30000" dirty="0"/>
          </a:p>
        </p:txBody>
      </p:sp>
      <p:sp>
        <p:nvSpPr>
          <p:cNvPr id="98" name="矩形 97"/>
          <p:cNvSpPr/>
          <p:nvPr/>
        </p:nvSpPr>
        <p:spPr>
          <a:xfrm>
            <a:off x="5951196" y="5552015"/>
            <a:ext cx="2209169" cy="44716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one epoch</a:t>
            </a:r>
            <a:endParaRPr lang="zh-TW" altLang="en-US" sz="2400" dirty="0"/>
          </a:p>
        </p:txBody>
      </p:sp>
      <p:sp>
        <p:nvSpPr>
          <p:cNvPr id="99" name="矩形 98"/>
          <p:cNvSpPr/>
          <p:nvPr/>
        </p:nvSpPr>
        <p:spPr>
          <a:xfrm>
            <a:off x="5201053" y="1796342"/>
            <a:ext cx="3820463" cy="372802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/>
        </p:nvSpPr>
        <p:spPr>
          <a:xfrm>
            <a:off x="5335426" y="6082993"/>
            <a:ext cx="3436207" cy="51835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Repeat the above process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412177" y="156580"/>
            <a:ext cx="5559485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We do not really minimize total loss!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299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7" grpId="0"/>
      <p:bldP spid="107" grpId="0"/>
      <p:bldP spid="108" grpId="0"/>
      <p:bldP spid="109" grpId="0" animBg="1"/>
      <p:bldP spid="110" grpId="0" animBg="1"/>
      <p:bldP spid="112" grpId="0"/>
      <p:bldP spid="113" grpId="0"/>
      <p:bldP spid="7" grpId="0"/>
      <p:bldP spid="92" grpId="0"/>
      <p:bldP spid="93" grpId="0"/>
      <p:bldP spid="96" grpId="0"/>
      <p:bldP spid="98" grpId="0" animBg="1"/>
      <p:bldP spid="99" grpId="0" animBg="1"/>
      <p:bldP spid="100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Mini-batch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16" y="1507902"/>
            <a:ext cx="8771898" cy="441579"/>
          </a:xfrm>
          <a:prstGeom prst="rect">
            <a:avLst/>
          </a:prstGeom>
        </p:spPr>
      </p:pic>
      <p:grpSp>
        <p:nvGrpSpPr>
          <p:cNvPr id="36" name="群組 35"/>
          <p:cNvGrpSpPr/>
          <p:nvPr/>
        </p:nvGrpSpPr>
        <p:grpSpPr>
          <a:xfrm>
            <a:off x="151086" y="2470838"/>
            <a:ext cx="4789170" cy="2364808"/>
            <a:chOff x="186028" y="1634942"/>
            <a:chExt cx="4789170" cy="2364808"/>
          </a:xfrm>
        </p:grpSpPr>
        <p:grpSp>
          <p:nvGrpSpPr>
            <p:cNvPr id="5" name="群組 4"/>
            <p:cNvGrpSpPr/>
            <p:nvPr/>
          </p:nvGrpSpPr>
          <p:grpSpPr>
            <a:xfrm>
              <a:off x="1258864" y="1778496"/>
              <a:ext cx="421911" cy="671513"/>
              <a:chOff x="510563" y="3417283"/>
              <a:chExt cx="421911" cy="671513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57212" y="3417283"/>
                <a:ext cx="271463" cy="6715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10563" y="3522206"/>
                <a:ext cx="4219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2058789" y="1781067"/>
              <a:ext cx="965905" cy="6831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NN</a:t>
              </a:r>
              <a:endParaRPr lang="zh-TW" altLang="en-US" sz="2400" dirty="0"/>
            </a:p>
          </p:txBody>
        </p:sp>
        <p:sp>
          <p:nvSpPr>
            <p:cNvPr id="9" name="文字方塊 8"/>
            <p:cNvSpPr txBox="1"/>
            <p:nvPr/>
          </p:nvSpPr>
          <p:spPr>
            <a:xfrm rot="5400000">
              <a:off x="2281307" y="3323803"/>
              <a:ext cx="828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cxnSp>
          <p:nvCxnSpPr>
            <p:cNvPr id="10" name="直線單箭頭接點 9"/>
            <p:cNvCxnSpPr/>
            <p:nvPr/>
          </p:nvCxnSpPr>
          <p:spPr>
            <a:xfrm flipV="1">
              <a:off x="1627406" y="2114251"/>
              <a:ext cx="4170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 flipV="1">
              <a:off x="3027655" y="2109044"/>
              <a:ext cx="4170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群組 11"/>
            <p:cNvGrpSpPr/>
            <p:nvPr/>
          </p:nvGrpSpPr>
          <p:grpSpPr>
            <a:xfrm>
              <a:off x="3426170" y="1778496"/>
              <a:ext cx="428323" cy="671513"/>
              <a:chOff x="507357" y="3417283"/>
              <a:chExt cx="428323" cy="671513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557212" y="3417283"/>
                <a:ext cx="271463" cy="67151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07357" y="3522206"/>
                <a:ext cx="428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44214" y="1778496"/>
              <a:ext cx="271463" cy="6715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4433773" y="1952099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773" y="1952099"/>
                  <a:ext cx="39145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750" t="-16393" r="-48438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左-右雙向箭號 16"/>
            <p:cNvSpPr/>
            <p:nvPr/>
          </p:nvSpPr>
          <p:spPr>
            <a:xfrm>
              <a:off x="3785800" y="2070470"/>
              <a:ext cx="602650" cy="181045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3927373" y="2265204"/>
                  <a:ext cx="31245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7373" y="2265204"/>
                  <a:ext cx="31245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529" t="-1667" r="-9804" b="-8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群組 18"/>
            <p:cNvGrpSpPr/>
            <p:nvPr/>
          </p:nvGrpSpPr>
          <p:grpSpPr>
            <a:xfrm>
              <a:off x="1209850" y="2586461"/>
              <a:ext cx="526106" cy="671513"/>
              <a:chOff x="458466" y="3417283"/>
              <a:chExt cx="526106" cy="671513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557212" y="3417283"/>
                <a:ext cx="271463" cy="6715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58466" y="3522206"/>
                <a:ext cx="5261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31</a:t>
                </a:r>
                <a:endParaRPr lang="zh-TW" altLang="en-US" sz="2400" baseline="30000" dirty="0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2061873" y="2580637"/>
              <a:ext cx="965905" cy="6831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NN</a:t>
              </a:r>
              <a:endParaRPr lang="zh-TW" altLang="en-US" sz="2400" dirty="0"/>
            </a:p>
          </p:txBody>
        </p:sp>
        <p:cxnSp>
          <p:nvCxnSpPr>
            <p:cNvPr id="23" name="直線單箭頭接點 22"/>
            <p:cNvCxnSpPr/>
            <p:nvPr/>
          </p:nvCxnSpPr>
          <p:spPr>
            <a:xfrm flipV="1">
              <a:off x="1627529" y="2922216"/>
              <a:ext cx="4170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 flipV="1">
              <a:off x="3027778" y="2917009"/>
              <a:ext cx="4170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>
            <a:xfrm>
              <a:off x="3377157" y="2586461"/>
              <a:ext cx="532518" cy="671513"/>
              <a:chOff x="455261" y="3417283"/>
              <a:chExt cx="532518" cy="671513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557212" y="3417283"/>
                <a:ext cx="271463" cy="67151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455261" y="3522206"/>
                <a:ext cx="5325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31</a:t>
                </a:r>
                <a:endParaRPr lang="zh-TW" altLang="en-US" sz="2400" baseline="30000" dirty="0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4447297" y="2586461"/>
              <a:ext cx="271463" cy="6715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4447297" y="2748469"/>
                  <a:ext cx="5279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7297" y="2748469"/>
                  <a:ext cx="52790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953" t="-18033" r="-33721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左-右雙向箭號 29"/>
            <p:cNvSpPr/>
            <p:nvPr/>
          </p:nvSpPr>
          <p:spPr>
            <a:xfrm>
              <a:off x="3783522" y="2852030"/>
              <a:ext cx="602650" cy="181045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3926811" y="3109079"/>
                  <a:ext cx="44890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6811" y="3109079"/>
                  <a:ext cx="44890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216" r="-5405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2" name="圖片 31"/>
            <p:cNvPicPr preferRelativeResize="0"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541" y="1961431"/>
              <a:ext cx="360000" cy="36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33" name="圖片 32"/>
            <p:cNvPicPr preferRelativeResize="0"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4563" y="2718563"/>
              <a:ext cx="360000" cy="36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34" name="文字方塊 33"/>
            <p:cNvSpPr txBox="1"/>
            <p:nvPr/>
          </p:nvSpPr>
          <p:spPr>
            <a:xfrm rot="16200000">
              <a:off x="-422074" y="2569533"/>
              <a:ext cx="1677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0000FF"/>
                  </a:solidFill>
                </a:rPr>
                <a:t>Mini-batch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62" y="1634942"/>
              <a:ext cx="4279192" cy="23100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9" name="直線接點 48"/>
          <p:cNvCxnSpPr/>
          <p:nvPr/>
        </p:nvCxnSpPr>
        <p:spPr>
          <a:xfrm>
            <a:off x="4606965" y="1851025"/>
            <a:ext cx="22262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7072631" y="1851025"/>
            <a:ext cx="178461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>
            <a:off x="3342215" y="1858521"/>
            <a:ext cx="2348841" cy="5883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>
            <a:off x="6833213" y="1883446"/>
            <a:ext cx="1204203" cy="651284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508102" y="4743551"/>
            <a:ext cx="4395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100 examples in a mini-batch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099285" y="6214730"/>
            <a:ext cx="27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Repeat 20 times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5053883" y="2470838"/>
            <a:ext cx="4032887" cy="4241231"/>
            <a:chOff x="5201053" y="1759132"/>
            <a:chExt cx="4032887" cy="4241231"/>
          </a:xfrm>
        </p:grpSpPr>
        <p:sp>
          <p:nvSpPr>
            <p:cNvPr id="55" name="文字方塊 54"/>
            <p:cNvSpPr txBox="1"/>
            <p:nvPr/>
          </p:nvSpPr>
          <p:spPr>
            <a:xfrm>
              <a:off x="5201054" y="1759132"/>
              <a:ext cx="3069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Wingdings" panose="05000000000000000000" pitchFamily="2" charset="2"/>
                <a:buChar char="Ø"/>
              </a:pPr>
              <a:r>
                <a:rPr lang="en-US" altLang="zh-TW" sz="2400" dirty="0"/>
                <a:t>Pick the 1</a:t>
              </a:r>
              <a:r>
                <a:rPr lang="en-US" altLang="zh-TW" sz="2400" baseline="30000" dirty="0"/>
                <a:t>st</a:t>
              </a:r>
              <a:r>
                <a:rPr lang="en-US" altLang="zh-TW" sz="2400" dirty="0"/>
                <a:t> batch</a:t>
              </a:r>
              <a:endParaRPr lang="zh-TW" altLang="en-US" sz="2400" baseline="30000" dirty="0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214990" y="3136165"/>
              <a:ext cx="3069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Wingdings" panose="05000000000000000000" pitchFamily="2" charset="2"/>
                <a:buChar char="Ø"/>
              </a:pPr>
              <a:r>
                <a:rPr lang="en-US" altLang="zh-TW" sz="2400" dirty="0"/>
                <a:t>Pick the 2</a:t>
              </a:r>
              <a:r>
                <a:rPr lang="en-US" altLang="zh-TW" sz="2400" baseline="30000" dirty="0"/>
                <a:t>nd</a:t>
              </a:r>
              <a:r>
                <a:rPr lang="en-US" altLang="zh-TW" sz="2400" dirty="0"/>
                <a:t> batch</a:t>
              </a:r>
              <a:endParaRPr lang="zh-TW" altLang="en-US" sz="2400" baseline="30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字方塊 58"/>
                <p:cNvSpPr txBox="1"/>
                <p:nvPr/>
              </p:nvSpPr>
              <p:spPr>
                <a:xfrm>
                  <a:off x="5795308" y="2244813"/>
                  <a:ext cx="23312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′=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59" name="文字方塊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5308" y="2244813"/>
                  <a:ext cx="233127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3403" t="-1639" r="-524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文字方塊 59"/>
                <p:cNvSpPr txBox="1"/>
                <p:nvPr/>
              </p:nvSpPr>
              <p:spPr>
                <a:xfrm>
                  <a:off x="5795308" y="3621097"/>
                  <a:ext cx="241142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′′=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5308" y="3621097"/>
                  <a:ext cx="2411429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3038" t="-1667" r="-506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文字方塊 60"/>
            <p:cNvSpPr txBox="1"/>
            <p:nvPr/>
          </p:nvSpPr>
          <p:spPr>
            <a:xfrm>
              <a:off x="5726242" y="2614145"/>
              <a:ext cx="3507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Update parameters once</a:t>
              </a:r>
              <a:endParaRPr lang="zh-TW" altLang="en-US" sz="2400" dirty="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5726242" y="3950553"/>
              <a:ext cx="3507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Update parameters once</a:t>
              </a:r>
              <a:endParaRPr lang="zh-TW" altLang="en-US" sz="2400" dirty="0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5228849" y="4734287"/>
              <a:ext cx="35372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Wingdings" panose="05000000000000000000" pitchFamily="2" charset="2"/>
                <a:buChar char="Ø"/>
              </a:pPr>
              <a:r>
                <a:rPr lang="en-US" altLang="zh-TW" sz="2400" dirty="0"/>
                <a:t>Until all mini-batches have been picked</a:t>
              </a:r>
              <a:endParaRPr lang="zh-TW" altLang="en-US" sz="2400" baseline="30000" dirty="0"/>
            </a:p>
          </p:txBody>
        </p:sp>
        <p:sp>
          <p:nvSpPr>
            <p:cNvPr id="64" name="文字方塊 63"/>
            <p:cNvSpPr txBox="1"/>
            <p:nvPr/>
          </p:nvSpPr>
          <p:spPr>
            <a:xfrm rot="5400000">
              <a:off x="6523363" y="4589259"/>
              <a:ext cx="75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…</a:t>
              </a:r>
              <a:endParaRPr lang="zh-TW" altLang="en-US" sz="2400" baseline="30000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5991271" y="5553202"/>
              <a:ext cx="2209169" cy="44716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one epoch</a:t>
              </a:r>
              <a:endParaRPr lang="zh-TW" altLang="en-US" sz="2400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5201053" y="1796342"/>
              <a:ext cx="3820463" cy="3728024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7" name="文字方塊 66"/>
          <p:cNvSpPr txBox="1"/>
          <p:nvPr/>
        </p:nvSpPr>
        <p:spPr>
          <a:xfrm>
            <a:off x="518748" y="5150312"/>
            <a:ext cx="2147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Batch size = 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00781" y="5618131"/>
            <a:ext cx="44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Stochastic gradient descent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7" name="箭號: 向右 36"/>
          <p:cNvSpPr/>
          <p:nvPr/>
        </p:nvSpPr>
        <p:spPr>
          <a:xfrm>
            <a:off x="2705962" y="5266771"/>
            <a:ext cx="495298" cy="3513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3447103" y="462077"/>
            <a:ext cx="5527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Batch size influences both </a:t>
            </a:r>
            <a:r>
              <a:rPr lang="en-US" altLang="zh-TW" sz="2800" b="1" i="1" dirty="0"/>
              <a:t>speed</a:t>
            </a:r>
            <a:r>
              <a:rPr lang="en-US" altLang="zh-TW" sz="2800" dirty="0"/>
              <a:t> and </a:t>
            </a:r>
            <a:r>
              <a:rPr lang="en-US" altLang="zh-TW" sz="2800" b="1" i="1" dirty="0"/>
              <a:t>performance</a:t>
            </a:r>
            <a:r>
              <a:rPr lang="en-US" altLang="zh-TW" sz="2800" dirty="0"/>
              <a:t>. You have to tune it.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1021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67" grpId="0"/>
      <p:bldP spid="68" grpId="0"/>
      <p:bldP spid="37" grpId="0" animBg="1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Speed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Smaller batch size means more updates in one epoch</a:t>
            </a:r>
          </a:p>
          <a:p>
            <a:pPr lvl="1"/>
            <a:r>
              <a:rPr lang="en-US" altLang="zh-TW" dirty="0"/>
              <a:t>E.g. 50000 examples</a:t>
            </a:r>
          </a:p>
          <a:p>
            <a:pPr lvl="1"/>
            <a:r>
              <a:rPr lang="en-US" altLang="zh-TW" dirty="0"/>
              <a:t>batch size = 1, 50000 updates in one epoch</a:t>
            </a:r>
          </a:p>
          <a:p>
            <a:pPr lvl="1"/>
            <a:r>
              <a:rPr lang="en-US" altLang="zh-TW" dirty="0"/>
              <a:t>batch size = 10, 5000 updates in one epoch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600" y="3298600"/>
            <a:ext cx="6139608" cy="330487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630862" y="5119289"/>
            <a:ext cx="3401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GTX 980 on MNIST with 50000 training examples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54704" y="3566816"/>
            <a:ext cx="9144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166s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772276" y="2512525"/>
            <a:ext cx="9144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166s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72276" y="2998763"/>
            <a:ext cx="9144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17s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306536" y="5166082"/>
            <a:ext cx="9144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17s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655216" y="2538063"/>
            <a:ext cx="119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 epoch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655216" y="2979600"/>
            <a:ext cx="148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 epoch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97753" y="3558171"/>
            <a:ext cx="5047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Batch size = 1 and 10, update the same amount of times in the same period.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797754" y="4357787"/>
            <a:ext cx="5093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Batch size = 10 is more stable, converge faster </a:t>
            </a:r>
            <a:endParaRPr lang="zh-TW" altLang="en-US" sz="24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18" y="2879213"/>
            <a:ext cx="638695" cy="56205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148895" y="461135"/>
            <a:ext cx="4571923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Very large batch size can yield worse performance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615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字方塊 172"/>
              <p:cNvSpPr txBox="1"/>
              <p:nvPr/>
            </p:nvSpPr>
            <p:spPr>
              <a:xfrm>
                <a:off x="321349" y="5960609"/>
                <a:ext cx="85013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3" name="文字方塊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49" y="5960609"/>
                <a:ext cx="850130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字方塊 152"/>
              <p:cNvSpPr txBox="1"/>
              <p:nvPr/>
            </p:nvSpPr>
            <p:spPr>
              <a:xfrm>
                <a:off x="2399137" y="5965343"/>
                <a:ext cx="515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3" name="文字方塊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137" y="5965343"/>
                <a:ext cx="51569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/>
          <p:cNvSpPr/>
          <p:nvPr/>
        </p:nvSpPr>
        <p:spPr>
          <a:xfrm>
            <a:off x="7180166" y="1554096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3029726" y="160651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4355312" y="1590167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5766871" y="160651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1846623" y="1634155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6153678" y="2654934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6262994" y="3900824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6129794" y="1876131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915011" y="2351848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1920829" y="178151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8" name="Object 12"/>
          <p:cNvGraphicFramePr>
            <a:graphicFrameLocks noChangeAspect="1"/>
          </p:cNvGraphicFramePr>
          <p:nvPr>
            <p:extLst/>
          </p:nvPr>
        </p:nvGraphicFramePr>
        <p:xfrm>
          <a:off x="1933528" y="1686269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方程式" r:id="rId6" imgW="152280" imgH="215640" progId="Equation.3">
                  <p:embed/>
                </p:oleObj>
              </mc:Choice>
              <mc:Fallback>
                <p:oleObj name="方程式" r:id="rId6" imgW="152280" imgH="215640" progId="Equation.3">
                  <p:embed/>
                  <p:pic>
                    <p:nvPicPr>
                      <p:cNvPr id="9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28" y="1686269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12"/>
          <p:cNvGraphicFramePr>
            <a:graphicFrameLocks noChangeAspect="1"/>
          </p:cNvGraphicFramePr>
          <p:nvPr>
            <p:extLst/>
          </p:nvPr>
        </p:nvGraphicFramePr>
        <p:xfrm>
          <a:off x="1938824" y="2268998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方程式" r:id="rId8" imgW="164880" imgH="215640" progId="Equation.3">
                  <p:embed/>
                </p:oleObj>
              </mc:Choice>
              <mc:Fallback>
                <p:oleObj name="方程式" r:id="rId8" imgW="164880" imgH="215640" progId="Equation.3">
                  <p:embed/>
                  <p:pic>
                    <p:nvPicPr>
                      <p:cNvPr id="9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824" y="2268998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橢圓 99"/>
          <p:cNvSpPr/>
          <p:nvPr/>
        </p:nvSpPr>
        <p:spPr>
          <a:xfrm>
            <a:off x="3126836" y="161751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/>
          <p:cNvSpPr/>
          <p:nvPr/>
        </p:nvSpPr>
        <p:spPr>
          <a:xfrm>
            <a:off x="3129178" y="239608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/>
          <p:cNvSpPr/>
          <p:nvPr/>
        </p:nvSpPr>
        <p:spPr>
          <a:xfrm>
            <a:off x="3117545" y="362409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/>
          <p:cNvSpPr txBox="1"/>
          <p:nvPr/>
        </p:nvSpPr>
        <p:spPr>
          <a:xfrm rot="5400000">
            <a:off x="3114798" y="304639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04" name="矩形 103"/>
          <p:cNvSpPr/>
          <p:nvPr/>
        </p:nvSpPr>
        <p:spPr>
          <a:xfrm>
            <a:off x="1924536" y="3749605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5" name="Object 12"/>
          <p:cNvGraphicFramePr>
            <a:graphicFrameLocks noChangeAspect="1"/>
          </p:cNvGraphicFramePr>
          <p:nvPr>
            <p:extLst/>
          </p:nvPr>
        </p:nvGraphicFramePr>
        <p:xfrm>
          <a:off x="1921420" y="3653351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方程式" r:id="rId10" imgW="190440" imgH="228600" progId="Equation.3">
                  <p:embed/>
                </p:oleObj>
              </mc:Choice>
              <mc:Fallback>
                <p:oleObj name="方程式" r:id="rId10" imgW="190440" imgH="228600" progId="Equation.3">
                  <p:embed/>
                  <p:pic>
                    <p:nvPicPr>
                      <p:cNvPr id="10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1420" y="3653351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文字方塊 105"/>
          <p:cNvSpPr txBox="1"/>
          <p:nvPr/>
        </p:nvSpPr>
        <p:spPr>
          <a:xfrm rot="5400000">
            <a:off x="1800468" y="303454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07" name="橢圓 106"/>
          <p:cNvSpPr/>
          <p:nvPr/>
        </p:nvSpPr>
        <p:spPr>
          <a:xfrm>
            <a:off x="4442398" y="161751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/>
          <p:cNvSpPr/>
          <p:nvPr/>
        </p:nvSpPr>
        <p:spPr>
          <a:xfrm>
            <a:off x="4444740" y="239608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4433107" y="3624098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/>
          <p:cNvSpPr txBox="1"/>
          <p:nvPr/>
        </p:nvSpPr>
        <p:spPr>
          <a:xfrm rot="5400000">
            <a:off x="4430360" y="304639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1" name="橢圓 110"/>
          <p:cNvSpPr/>
          <p:nvPr/>
        </p:nvSpPr>
        <p:spPr>
          <a:xfrm>
            <a:off x="5842715" y="159840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/>
          <p:cNvSpPr/>
          <p:nvPr/>
        </p:nvSpPr>
        <p:spPr>
          <a:xfrm>
            <a:off x="5845057" y="235831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/>
          <p:cNvSpPr/>
          <p:nvPr/>
        </p:nvSpPr>
        <p:spPr>
          <a:xfrm>
            <a:off x="5852085" y="360499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文字方塊 113"/>
          <p:cNvSpPr txBox="1"/>
          <p:nvPr/>
        </p:nvSpPr>
        <p:spPr>
          <a:xfrm rot="5400000">
            <a:off x="5849338" y="302412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5014443" y="155893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5032066" y="234443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5044246" y="360072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118" name="直線單箭頭接點 117"/>
          <p:cNvCxnSpPr>
            <a:stCxn id="100" idx="6"/>
            <a:endCxn id="107" idx="2"/>
          </p:cNvCxnSpPr>
          <p:nvPr/>
        </p:nvCxnSpPr>
        <p:spPr>
          <a:xfrm>
            <a:off x="3700994" y="190459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>
            <a:off x="3700994" y="2696347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>
            <a:off x="3691703" y="3918316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01" idx="6"/>
            <a:endCxn id="107" idx="2"/>
          </p:cNvCxnSpPr>
          <p:nvPr/>
        </p:nvCxnSpPr>
        <p:spPr>
          <a:xfrm flipV="1">
            <a:off x="3703336" y="1904595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100" idx="6"/>
            <a:endCxn id="108" idx="2"/>
          </p:cNvCxnSpPr>
          <p:nvPr/>
        </p:nvCxnSpPr>
        <p:spPr>
          <a:xfrm>
            <a:off x="3700994" y="1904595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stCxn id="100" idx="6"/>
            <a:endCxn id="109" idx="2"/>
          </p:cNvCxnSpPr>
          <p:nvPr/>
        </p:nvCxnSpPr>
        <p:spPr>
          <a:xfrm>
            <a:off x="3700994" y="1904595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101" idx="6"/>
            <a:endCxn id="109" idx="2"/>
          </p:cNvCxnSpPr>
          <p:nvPr/>
        </p:nvCxnSpPr>
        <p:spPr>
          <a:xfrm>
            <a:off x="3703336" y="2683165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102" idx="6"/>
            <a:endCxn id="107" idx="2"/>
          </p:cNvCxnSpPr>
          <p:nvPr/>
        </p:nvCxnSpPr>
        <p:spPr>
          <a:xfrm flipV="1">
            <a:off x="3691703" y="1904595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02" idx="6"/>
            <a:endCxn id="108" idx="2"/>
          </p:cNvCxnSpPr>
          <p:nvPr/>
        </p:nvCxnSpPr>
        <p:spPr>
          <a:xfrm flipV="1">
            <a:off x="3691703" y="2683165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endCxn id="100" idx="2"/>
          </p:cNvCxnSpPr>
          <p:nvPr/>
        </p:nvCxnSpPr>
        <p:spPr>
          <a:xfrm flipV="1">
            <a:off x="2267436" y="1904595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97" idx="3"/>
            <a:endCxn id="101" idx="2"/>
          </p:cNvCxnSpPr>
          <p:nvPr/>
        </p:nvCxnSpPr>
        <p:spPr>
          <a:xfrm>
            <a:off x="2263729" y="1952969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97" idx="3"/>
            <a:endCxn id="102" idx="2"/>
          </p:cNvCxnSpPr>
          <p:nvPr/>
        </p:nvCxnSpPr>
        <p:spPr>
          <a:xfrm>
            <a:off x="2263729" y="1952969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99" idx="3"/>
            <a:endCxn id="100" idx="2"/>
          </p:cNvCxnSpPr>
          <p:nvPr/>
        </p:nvCxnSpPr>
        <p:spPr>
          <a:xfrm flipV="1">
            <a:off x="2291249" y="1904595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96" idx="3"/>
            <a:endCxn id="101" idx="2"/>
          </p:cNvCxnSpPr>
          <p:nvPr/>
        </p:nvCxnSpPr>
        <p:spPr>
          <a:xfrm>
            <a:off x="2257911" y="2523298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96" idx="3"/>
            <a:endCxn id="102" idx="2"/>
          </p:cNvCxnSpPr>
          <p:nvPr/>
        </p:nvCxnSpPr>
        <p:spPr>
          <a:xfrm>
            <a:off x="2257911" y="2523298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105" idx="3"/>
            <a:endCxn id="100" idx="2"/>
          </p:cNvCxnSpPr>
          <p:nvPr/>
        </p:nvCxnSpPr>
        <p:spPr>
          <a:xfrm flipV="1">
            <a:off x="2329408" y="1904595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105" idx="3"/>
            <a:endCxn id="101" idx="2"/>
          </p:cNvCxnSpPr>
          <p:nvPr/>
        </p:nvCxnSpPr>
        <p:spPr>
          <a:xfrm flipV="1">
            <a:off x="2303039" y="2683165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>
            <a:stCxn id="105" idx="3"/>
            <a:endCxn id="102" idx="2"/>
          </p:cNvCxnSpPr>
          <p:nvPr/>
        </p:nvCxnSpPr>
        <p:spPr>
          <a:xfrm>
            <a:off x="2303039" y="3897771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 rot="5400000">
            <a:off x="7122356" y="305509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7191449" y="1536271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7180166" y="2334491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7180166" y="3600723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y</a:t>
            </a:r>
            <a:r>
              <a:rPr lang="en-US" altLang="zh-TW" sz="2800" baseline="-25000" dirty="0" err="1"/>
              <a:t>M</a:t>
            </a:r>
            <a:endParaRPr lang="zh-TW" altLang="en-US" sz="2800" baseline="-25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Speed - Matrix Operation </a:t>
            </a:r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318544" y="2185783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79" name="矩形 78"/>
          <p:cNvSpPr/>
          <p:nvPr/>
        </p:nvSpPr>
        <p:spPr>
          <a:xfrm>
            <a:off x="3706747" y="2193987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0" name="矩形 79"/>
          <p:cNvSpPr/>
          <p:nvPr/>
        </p:nvSpPr>
        <p:spPr>
          <a:xfrm>
            <a:off x="5172752" y="2187088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L</a:t>
            </a:r>
            <a:endParaRPr lang="zh-TW" altLang="en-US" sz="2400" baseline="30000" dirty="0"/>
          </a:p>
        </p:txBody>
      </p:sp>
      <p:sp>
        <p:nvSpPr>
          <p:cNvPr id="82" name="矩形 81"/>
          <p:cNvSpPr/>
          <p:nvPr/>
        </p:nvSpPr>
        <p:spPr>
          <a:xfrm>
            <a:off x="4322227" y="2527382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3" name="矩形 82"/>
          <p:cNvSpPr/>
          <p:nvPr/>
        </p:nvSpPr>
        <p:spPr>
          <a:xfrm>
            <a:off x="5812126" y="2503875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b</a:t>
            </a:r>
            <a:r>
              <a:rPr lang="en-US" altLang="zh-TW" sz="2400" baseline="30000" dirty="0" err="1"/>
              <a:t>L</a:t>
            </a:r>
            <a:endParaRPr lang="zh-TW" altLang="en-US" sz="2400" baseline="30000" dirty="0"/>
          </a:p>
        </p:txBody>
      </p:sp>
      <p:sp>
        <p:nvSpPr>
          <p:cNvPr id="88" name="矩形 87"/>
          <p:cNvSpPr/>
          <p:nvPr/>
        </p:nvSpPr>
        <p:spPr>
          <a:xfrm>
            <a:off x="2230673" y="358102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89" name="矩形 88"/>
          <p:cNvSpPr/>
          <p:nvPr/>
        </p:nvSpPr>
        <p:spPr>
          <a:xfrm>
            <a:off x="3540087" y="358102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90" name="矩形 89"/>
          <p:cNvSpPr/>
          <p:nvPr/>
        </p:nvSpPr>
        <p:spPr>
          <a:xfrm>
            <a:off x="4875211" y="359476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92" name="矩形 91"/>
          <p:cNvSpPr/>
          <p:nvPr/>
        </p:nvSpPr>
        <p:spPr>
          <a:xfrm>
            <a:off x="6464825" y="3589712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sp>
        <p:nvSpPr>
          <p:cNvPr id="85" name="矩形 84"/>
          <p:cNvSpPr/>
          <p:nvPr/>
        </p:nvSpPr>
        <p:spPr>
          <a:xfrm>
            <a:off x="521225" y="4593012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grpSp>
        <p:nvGrpSpPr>
          <p:cNvPr id="6" name="群組 5"/>
          <p:cNvGrpSpPr/>
          <p:nvPr/>
        </p:nvGrpSpPr>
        <p:grpSpPr>
          <a:xfrm>
            <a:off x="1022727" y="4582414"/>
            <a:ext cx="1423980" cy="877076"/>
            <a:chOff x="3047770" y="5664328"/>
            <a:chExt cx="1423980" cy="8770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3047770" y="5918200"/>
                  <a:ext cx="142398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770" y="5918200"/>
                  <a:ext cx="1423980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717" b="-344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 86"/>
            <p:cNvSpPr/>
            <p:nvPr/>
          </p:nvSpPr>
          <p:spPr>
            <a:xfrm>
              <a:off x="3778163" y="566432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endParaRPr lang="zh-TW" altLang="en-US" sz="2400" dirty="0"/>
            </a:p>
          </p:txBody>
        </p:sp>
      </p:grpSp>
      <p:sp>
        <p:nvSpPr>
          <p:cNvPr id="140" name="矩形 139"/>
          <p:cNvSpPr/>
          <p:nvPr/>
        </p:nvSpPr>
        <p:spPr>
          <a:xfrm>
            <a:off x="5934446" y="5686811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41" name="矩形 140"/>
          <p:cNvSpPr/>
          <p:nvPr/>
        </p:nvSpPr>
        <p:spPr>
          <a:xfrm>
            <a:off x="4112961" y="5708963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42" name="矩形 141"/>
          <p:cNvSpPr/>
          <p:nvPr/>
        </p:nvSpPr>
        <p:spPr>
          <a:xfrm>
            <a:off x="5013903" y="5685008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5514543" y="5880611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/>
              <p:cNvSpPr txBox="1"/>
              <p:nvPr/>
            </p:nvSpPr>
            <p:spPr>
              <a:xfrm>
                <a:off x="3652491" y="5938880"/>
                <a:ext cx="3002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7" name="文字方塊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491" y="5938880"/>
                <a:ext cx="3002489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矩形 148"/>
          <p:cNvSpPr/>
          <p:nvPr/>
        </p:nvSpPr>
        <p:spPr>
          <a:xfrm>
            <a:off x="6876409" y="5703455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50" name="矩形 149"/>
          <p:cNvSpPr/>
          <p:nvPr/>
        </p:nvSpPr>
        <p:spPr>
          <a:xfrm>
            <a:off x="2825706" y="5725607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6521219" y="5892199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55" name="矩形 154"/>
          <p:cNvSpPr/>
          <p:nvPr/>
        </p:nvSpPr>
        <p:spPr>
          <a:xfrm>
            <a:off x="8091450" y="5685008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b</a:t>
            </a:r>
            <a:r>
              <a:rPr lang="en-US" altLang="zh-TW" sz="2400" baseline="30000" dirty="0" err="1"/>
              <a:t>L</a:t>
            </a:r>
            <a:endParaRPr lang="zh-TW" altLang="en-US" sz="2400" baseline="30000" dirty="0"/>
          </a:p>
        </p:txBody>
      </p:sp>
      <p:sp>
        <p:nvSpPr>
          <p:cNvPr id="156" name="矩形 155"/>
          <p:cNvSpPr/>
          <p:nvPr/>
        </p:nvSpPr>
        <p:spPr>
          <a:xfrm>
            <a:off x="1129407" y="5718373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L</a:t>
            </a:r>
            <a:endParaRPr lang="zh-TW" altLang="en-US" sz="2400" baseline="300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7780895" y="5884466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60078" y="5819056"/>
            <a:ext cx="71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74" name="矩形 173"/>
          <p:cNvSpPr/>
          <p:nvPr/>
        </p:nvSpPr>
        <p:spPr>
          <a:xfrm>
            <a:off x="2881004" y="2531687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75" name="文字方塊 174"/>
          <p:cNvSpPr txBox="1"/>
          <p:nvPr/>
        </p:nvSpPr>
        <p:spPr>
          <a:xfrm>
            <a:off x="7372935" y="5774436"/>
            <a:ext cx="71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76" name="文字方塊 175"/>
          <p:cNvSpPr txBox="1"/>
          <p:nvPr/>
        </p:nvSpPr>
        <p:spPr>
          <a:xfrm>
            <a:off x="2601928" y="4813178"/>
            <a:ext cx="2273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Forward pass</a:t>
            </a:r>
            <a:endParaRPr lang="zh-TW" altLang="en-US" sz="28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4708241" y="4815545"/>
            <a:ext cx="3893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(Backward pass is similar)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583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53" grpId="0"/>
      <p:bldP spid="85" grpId="0" animBg="1"/>
      <p:bldP spid="140" grpId="0" animBg="1"/>
      <p:bldP spid="141" grpId="0" animBg="1"/>
      <p:bldP spid="142" grpId="0" animBg="1"/>
      <p:bldP spid="146" grpId="0"/>
      <p:bldP spid="147" grpId="0"/>
      <p:bldP spid="149" grpId="0" animBg="1"/>
      <p:bldP spid="150" grpId="0" animBg="1"/>
      <p:bldP spid="152" grpId="0"/>
      <p:bldP spid="155" grpId="0" animBg="1"/>
      <p:bldP spid="156" grpId="0" animBg="1"/>
      <p:bldP spid="158" grpId="0"/>
      <p:bldP spid="8" grpId="0"/>
      <p:bldP spid="175" grpId="0"/>
      <p:bldP spid="176" grpId="0"/>
      <p:bldP spid="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Speed - Matrix Operation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Why mini-batch is faster than stochastic gradient descent?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36528" y="3354746"/>
            <a:ext cx="1562100" cy="10683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454650" y="3389153"/>
            <a:ext cx="1562100" cy="10683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28650" y="2741334"/>
            <a:ext cx="425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Stochastic Gradient Descent</a:t>
            </a:r>
            <a:endParaRPr lang="zh-TW" altLang="en-US" sz="2400" b="1" i="1" u="sng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28650" y="4558622"/>
            <a:ext cx="425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Mini-batch</a:t>
            </a:r>
            <a:endParaRPr lang="zh-TW" altLang="en-US" sz="2400" b="1" i="1" u="sng" dirty="0"/>
          </a:p>
        </p:txBody>
      </p:sp>
      <p:sp>
        <p:nvSpPr>
          <p:cNvPr id="23" name="矩形 22"/>
          <p:cNvSpPr/>
          <p:nvPr/>
        </p:nvSpPr>
        <p:spPr>
          <a:xfrm>
            <a:off x="4276097" y="5137468"/>
            <a:ext cx="1320313" cy="126681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241282" y="4718526"/>
            <a:ext cx="133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matrix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128919" y="5362384"/>
            <a:ext cx="2502694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Practically, which one is faster?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448362" y="3673495"/>
                <a:ext cx="6051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62" y="3673495"/>
                <a:ext cx="60510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996835" y="3707901"/>
                <a:ext cx="6051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835" y="3707901"/>
                <a:ext cx="60510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群組 12"/>
          <p:cNvGrpSpPr/>
          <p:nvPr/>
        </p:nvGrpSpPr>
        <p:grpSpPr>
          <a:xfrm>
            <a:off x="2550461" y="5227272"/>
            <a:ext cx="1562100" cy="1068387"/>
            <a:chOff x="2236136" y="5406286"/>
            <a:chExt cx="1562100" cy="1068387"/>
          </a:xfrm>
        </p:grpSpPr>
        <p:sp>
          <p:nvSpPr>
            <p:cNvPr id="19" name="矩形 18"/>
            <p:cNvSpPr/>
            <p:nvPr/>
          </p:nvSpPr>
          <p:spPr>
            <a:xfrm>
              <a:off x="2236136" y="5406286"/>
              <a:ext cx="1562100" cy="10683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2759299" y="5731881"/>
                  <a:ext cx="6051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9299" y="5731881"/>
                  <a:ext cx="605102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群組 6"/>
          <p:cNvGrpSpPr/>
          <p:nvPr/>
        </p:nvGrpSpPr>
        <p:grpSpPr>
          <a:xfrm>
            <a:off x="3678726" y="3369946"/>
            <a:ext cx="432000" cy="1068388"/>
            <a:chOff x="2456573" y="3474094"/>
            <a:chExt cx="432000" cy="1068388"/>
          </a:xfrm>
        </p:grpSpPr>
        <p:sp>
          <p:nvSpPr>
            <p:cNvPr id="5" name="矩形 4"/>
            <p:cNvSpPr/>
            <p:nvPr/>
          </p:nvSpPr>
          <p:spPr>
            <a:xfrm>
              <a:off x="2456573" y="3474094"/>
              <a:ext cx="432000" cy="106838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2528954" y="3775317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954" y="3775317"/>
                  <a:ext cx="283411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群組 7"/>
          <p:cNvGrpSpPr/>
          <p:nvPr/>
        </p:nvGrpSpPr>
        <p:grpSpPr>
          <a:xfrm>
            <a:off x="7150098" y="3389153"/>
            <a:ext cx="432000" cy="1068388"/>
            <a:chOff x="5210173" y="3458894"/>
            <a:chExt cx="432000" cy="1068388"/>
          </a:xfrm>
        </p:grpSpPr>
        <p:sp>
          <p:nvSpPr>
            <p:cNvPr id="15" name="矩形 14"/>
            <p:cNvSpPr/>
            <p:nvPr/>
          </p:nvSpPr>
          <p:spPr>
            <a:xfrm>
              <a:off x="5210173" y="3458894"/>
              <a:ext cx="432000" cy="106838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5273673" y="3761544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3673" y="3761544"/>
                  <a:ext cx="283411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群組 31"/>
          <p:cNvGrpSpPr/>
          <p:nvPr/>
        </p:nvGrpSpPr>
        <p:grpSpPr>
          <a:xfrm>
            <a:off x="4455729" y="5234559"/>
            <a:ext cx="432000" cy="1068388"/>
            <a:chOff x="2456573" y="3474094"/>
            <a:chExt cx="432000" cy="1068388"/>
          </a:xfrm>
        </p:grpSpPr>
        <p:sp>
          <p:nvSpPr>
            <p:cNvPr id="33" name="矩形 32"/>
            <p:cNvSpPr/>
            <p:nvPr/>
          </p:nvSpPr>
          <p:spPr>
            <a:xfrm>
              <a:off x="2456573" y="3474094"/>
              <a:ext cx="432000" cy="106838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2567949" y="3765738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7949" y="3765738"/>
                  <a:ext cx="283411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群組 34"/>
          <p:cNvGrpSpPr/>
          <p:nvPr/>
        </p:nvGrpSpPr>
        <p:grpSpPr>
          <a:xfrm>
            <a:off x="5003992" y="5234559"/>
            <a:ext cx="432000" cy="1068388"/>
            <a:chOff x="5210173" y="3458894"/>
            <a:chExt cx="432000" cy="1068388"/>
          </a:xfrm>
        </p:grpSpPr>
        <p:sp>
          <p:nvSpPr>
            <p:cNvPr id="36" name="矩形 35"/>
            <p:cNvSpPr/>
            <p:nvPr/>
          </p:nvSpPr>
          <p:spPr>
            <a:xfrm>
              <a:off x="5210173" y="3458894"/>
              <a:ext cx="432000" cy="106838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5257446" y="3747578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446" y="3747578"/>
                  <a:ext cx="283411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群組 40"/>
          <p:cNvGrpSpPr/>
          <p:nvPr/>
        </p:nvGrpSpPr>
        <p:grpSpPr>
          <a:xfrm>
            <a:off x="1184352" y="3336888"/>
            <a:ext cx="442314" cy="1068388"/>
            <a:chOff x="2456573" y="3474094"/>
            <a:chExt cx="442314" cy="1068388"/>
          </a:xfrm>
        </p:grpSpPr>
        <p:sp>
          <p:nvSpPr>
            <p:cNvPr id="42" name="矩形 41"/>
            <p:cNvSpPr/>
            <p:nvPr/>
          </p:nvSpPr>
          <p:spPr>
            <a:xfrm>
              <a:off x="2456573" y="3474094"/>
              <a:ext cx="432000" cy="106838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2466974" y="3775317"/>
                  <a:ext cx="43191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974" y="3775317"/>
                  <a:ext cx="431913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文字方塊 10"/>
          <p:cNvSpPr txBox="1"/>
          <p:nvPr/>
        </p:nvSpPr>
        <p:spPr>
          <a:xfrm>
            <a:off x="1488255" y="3638111"/>
            <a:ext cx="56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grpSp>
        <p:nvGrpSpPr>
          <p:cNvPr id="44" name="群組 43"/>
          <p:cNvGrpSpPr/>
          <p:nvPr/>
        </p:nvGrpSpPr>
        <p:grpSpPr>
          <a:xfrm>
            <a:off x="4646616" y="3373053"/>
            <a:ext cx="456173" cy="1068388"/>
            <a:chOff x="2456573" y="3474094"/>
            <a:chExt cx="456173" cy="1068388"/>
          </a:xfrm>
        </p:grpSpPr>
        <p:sp>
          <p:nvSpPr>
            <p:cNvPr id="45" name="矩形 44"/>
            <p:cNvSpPr/>
            <p:nvPr/>
          </p:nvSpPr>
          <p:spPr>
            <a:xfrm>
              <a:off x="2456573" y="3474094"/>
              <a:ext cx="432000" cy="106838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2480833" y="3772210"/>
                  <a:ext cx="43191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0833" y="3772210"/>
                  <a:ext cx="431913" cy="43088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文字方塊 46"/>
          <p:cNvSpPr txBox="1"/>
          <p:nvPr/>
        </p:nvSpPr>
        <p:spPr>
          <a:xfrm>
            <a:off x="4950519" y="3674276"/>
            <a:ext cx="56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7542635" y="3648356"/>
            <a:ext cx="103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49" name="群組 48"/>
          <p:cNvGrpSpPr/>
          <p:nvPr/>
        </p:nvGrpSpPr>
        <p:grpSpPr>
          <a:xfrm>
            <a:off x="927644" y="5215050"/>
            <a:ext cx="442314" cy="1068388"/>
            <a:chOff x="2456573" y="3474094"/>
            <a:chExt cx="442314" cy="1068388"/>
          </a:xfrm>
        </p:grpSpPr>
        <p:sp>
          <p:nvSpPr>
            <p:cNvPr id="50" name="矩形 49"/>
            <p:cNvSpPr/>
            <p:nvPr/>
          </p:nvSpPr>
          <p:spPr>
            <a:xfrm>
              <a:off x="2456573" y="3474094"/>
              <a:ext cx="432000" cy="106838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/>
                <p:cNvSpPr txBox="1"/>
                <p:nvPr/>
              </p:nvSpPr>
              <p:spPr>
                <a:xfrm>
                  <a:off x="2466974" y="3775317"/>
                  <a:ext cx="43191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1" name="文字方塊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974" y="3775317"/>
                  <a:ext cx="431913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文字方塊 51"/>
          <p:cNvSpPr txBox="1"/>
          <p:nvPr/>
        </p:nvSpPr>
        <p:spPr>
          <a:xfrm>
            <a:off x="1992574" y="5516273"/>
            <a:ext cx="56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grpSp>
        <p:nvGrpSpPr>
          <p:cNvPr id="53" name="群組 52"/>
          <p:cNvGrpSpPr/>
          <p:nvPr/>
        </p:nvGrpSpPr>
        <p:grpSpPr>
          <a:xfrm>
            <a:off x="1459278" y="5227272"/>
            <a:ext cx="442314" cy="1068388"/>
            <a:chOff x="2456573" y="3474094"/>
            <a:chExt cx="442314" cy="1068388"/>
          </a:xfrm>
        </p:grpSpPr>
        <p:sp>
          <p:nvSpPr>
            <p:cNvPr id="54" name="矩形 53"/>
            <p:cNvSpPr/>
            <p:nvPr/>
          </p:nvSpPr>
          <p:spPr>
            <a:xfrm>
              <a:off x="2456573" y="3474094"/>
              <a:ext cx="432000" cy="106838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/>
                <p:cNvSpPr txBox="1"/>
                <p:nvPr/>
              </p:nvSpPr>
              <p:spPr>
                <a:xfrm>
                  <a:off x="2466974" y="3775317"/>
                  <a:ext cx="43191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5" name="文字方塊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974" y="3775317"/>
                  <a:ext cx="431913" cy="43088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矩形 55"/>
          <p:cNvSpPr/>
          <p:nvPr/>
        </p:nvSpPr>
        <p:spPr>
          <a:xfrm>
            <a:off x="792291" y="5110532"/>
            <a:ext cx="1216585" cy="126681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17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23" grpId="0" animBg="1"/>
      <p:bldP spid="24" grpId="0"/>
      <p:bldP spid="25" grpId="0" animBg="1"/>
      <p:bldP spid="6" grpId="0"/>
      <p:bldP spid="26" grpId="0"/>
      <p:bldP spid="11" grpId="0"/>
      <p:bldP spid="47" grpId="0"/>
      <p:bldP spid="48" grpId="0"/>
      <p:bldP spid="52" grpId="0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0079" y="3228603"/>
            <a:ext cx="8673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http://keras.io/getting-started/faq/#how-can-i-save-a-keras-model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70079" y="3902315"/>
            <a:ext cx="561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to use the neural network (testing):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662" y="4554300"/>
            <a:ext cx="7114972" cy="93115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70079" y="4783035"/>
            <a:ext cx="137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case 1:</a:t>
            </a:r>
            <a:endParaRPr lang="zh-TW" altLang="en-US" sz="24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662" y="5862143"/>
            <a:ext cx="4907074" cy="50514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470079" y="5835140"/>
            <a:ext cx="137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case 2:</a:t>
            </a:r>
            <a:endParaRPr lang="zh-TW" altLang="en-US" sz="2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2640169" y="152909"/>
            <a:ext cx="5875181" cy="2863477"/>
            <a:chOff x="2640169" y="152909"/>
            <a:chExt cx="5875181" cy="2863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40169" y="152909"/>
              <a:ext cx="5875181" cy="2863477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23866" y="385219"/>
              <a:ext cx="5707785" cy="1137471"/>
            </a:xfrm>
            <a:prstGeom prst="rect">
              <a:avLst/>
            </a:prstGeom>
          </p:spPr>
        </p:pic>
      </p:grpSp>
      <p:sp>
        <p:nvSpPr>
          <p:cNvPr id="6" name="文字方塊 5"/>
          <p:cNvSpPr txBox="1"/>
          <p:nvPr/>
        </p:nvSpPr>
        <p:spPr>
          <a:xfrm>
            <a:off x="470079" y="2766938"/>
            <a:ext cx="436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Save and load models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097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2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Using GPU to speed training</a:t>
            </a:r>
          </a:p>
          <a:p>
            <a:pPr lvl="1"/>
            <a:r>
              <a:rPr lang="en-US" altLang="zh-TW" sz="2800" dirty="0"/>
              <a:t>Way 1</a:t>
            </a:r>
          </a:p>
          <a:p>
            <a:pPr lvl="2"/>
            <a:r>
              <a:rPr lang="en-US" altLang="zh-TW" sz="2800" dirty="0"/>
              <a:t>THEANO_FLAGS=device=gpu0 python YourCode.py</a:t>
            </a:r>
          </a:p>
          <a:p>
            <a:pPr lvl="1"/>
            <a:r>
              <a:rPr lang="en-US" altLang="zh-TW" sz="2800" dirty="0"/>
              <a:t>Way 2 (in your code)</a:t>
            </a:r>
          </a:p>
          <a:p>
            <a:pPr lvl="2"/>
            <a:r>
              <a:rPr lang="en-US" altLang="zh-TW" sz="2800" dirty="0"/>
              <a:t>import </a:t>
            </a:r>
            <a:r>
              <a:rPr lang="en-US" altLang="zh-TW" sz="2800" dirty="0" err="1"/>
              <a:t>os</a:t>
            </a:r>
            <a:endParaRPr lang="en-US" altLang="zh-TW" sz="2800" dirty="0"/>
          </a:p>
          <a:p>
            <a:pPr lvl="2"/>
            <a:r>
              <a:rPr lang="en-US" altLang="zh-TW" sz="2800" dirty="0" err="1"/>
              <a:t>os.environ</a:t>
            </a:r>
            <a:r>
              <a:rPr lang="en-US" altLang="zh-TW" sz="2800" dirty="0"/>
              <a:t>["THEANO_FLAGS"] = "device=gpu0"</a:t>
            </a:r>
            <a:endParaRPr lang="zh-TW" altLang="en-US" sz="2800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6289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Live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66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pic>
        <p:nvPicPr>
          <p:cNvPr id="5" name="Picture 6" descr="http://cdn.geekwire.com/wp-content/uploads/2015/11/google-Tensor-Fl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148" y="2170473"/>
            <a:ext cx="1618734" cy="131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deeplearning.net/software/theano/_static/theano_logo_allblue_200x4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885" y="2644978"/>
            <a:ext cx="2086343" cy="47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keras.io/img/keras-logo-smal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882" y="4595696"/>
            <a:ext cx="1072696" cy="10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2786134" y="5578778"/>
            <a:ext cx="1114192" cy="378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keras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2573425" y="543460"/>
            <a:ext cx="6095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http://speech.ee.ntu.edu.tw/~tlkagk/courses/MLDS_2015_2/Lecture/Theano%20DNN.ecm.mp4/index.html</a:t>
            </a:r>
          </a:p>
        </p:txBody>
      </p:sp>
      <p:sp>
        <p:nvSpPr>
          <p:cNvPr id="13" name="矩形 12"/>
          <p:cNvSpPr/>
          <p:nvPr/>
        </p:nvSpPr>
        <p:spPr>
          <a:xfrm>
            <a:off x="2573425" y="1179294"/>
            <a:ext cx="6120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http://speech.ee.ntu.edu.tw/~tlkagk/courses/MLDS_2015_2/Lecture/RNN%20training%20(v6).ecm.mp4/index.html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048731" y="2355068"/>
            <a:ext cx="207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Very flexible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075576" y="2855814"/>
            <a:ext cx="2074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Need some effort to learn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368774" y="4371849"/>
            <a:ext cx="321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Easy to learn and use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794108" y="4809400"/>
            <a:ext cx="351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(still have some flexibility)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368774" y="5251640"/>
            <a:ext cx="4380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 can modify it if you can write </a:t>
            </a:r>
            <a:r>
              <a:rPr lang="en-US" altLang="zh-TW" sz="2400" dirty="0" err="1"/>
              <a:t>TensorFlow</a:t>
            </a:r>
            <a:r>
              <a:rPr lang="en-US" altLang="zh-TW" sz="2400" dirty="0"/>
              <a:t> or </a:t>
            </a:r>
            <a:r>
              <a:rPr lang="en-US" altLang="zh-TW" sz="2400" dirty="0" err="1"/>
              <a:t>Theano</a:t>
            </a:r>
            <a:endParaRPr lang="zh-TW" altLang="en-US" sz="2400" dirty="0"/>
          </a:p>
        </p:txBody>
      </p:sp>
      <p:sp>
        <p:nvSpPr>
          <p:cNvPr id="20" name="右大括弧 19"/>
          <p:cNvSpPr/>
          <p:nvPr/>
        </p:nvSpPr>
        <p:spPr>
          <a:xfrm rot="5400000">
            <a:off x="3002095" y="1629437"/>
            <a:ext cx="588208" cy="450805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28650" y="4536159"/>
            <a:ext cx="197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Interface of </a:t>
            </a:r>
            <a:r>
              <a:rPr lang="en-US" altLang="zh-TW" sz="2400" dirty="0" err="1"/>
              <a:t>TensorFlow</a:t>
            </a:r>
            <a:r>
              <a:rPr lang="en-US" altLang="zh-TW" sz="2400" dirty="0"/>
              <a:t> or </a:t>
            </a:r>
            <a:r>
              <a:rPr lang="en-US" altLang="zh-TW" sz="2400" dirty="0" err="1"/>
              <a:t>Theano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607575" y="2644978"/>
            <a:ext cx="94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2598825" y="184871"/>
            <a:ext cx="3354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If you want to learn </a:t>
            </a:r>
            <a:r>
              <a:rPr lang="en-US" altLang="zh-TW" dirty="0" err="1"/>
              <a:t>theano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267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 animBg="1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François </a:t>
            </a:r>
            <a:r>
              <a:rPr lang="en-US" altLang="zh-TW" dirty="0" err="1"/>
              <a:t>Chollet</a:t>
            </a:r>
            <a:r>
              <a:rPr lang="en-US" altLang="zh-TW" dirty="0"/>
              <a:t> is the author of </a:t>
            </a:r>
            <a:r>
              <a:rPr lang="en-US" altLang="zh-TW" dirty="0" err="1"/>
              <a:t>Keras</a:t>
            </a:r>
            <a:r>
              <a:rPr lang="en-US" altLang="zh-TW" dirty="0"/>
              <a:t>.  </a:t>
            </a:r>
          </a:p>
          <a:p>
            <a:pPr lvl="1"/>
            <a:r>
              <a:rPr lang="en-US" altLang="zh-TW" dirty="0"/>
              <a:t>He currently works for Google as a deep learning engineer and researcher.</a:t>
            </a:r>
          </a:p>
          <a:p>
            <a:r>
              <a:rPr lang="en-US" altLang="zh-TW" dirty="0" err="1"/>
              <a:t>Keras</a:t>
            </a:r>
            <a:r>
              <a:rPr lang="en-US" altLang="zh-TW" dirty="0"/>
              <a:t> means </a:t>
            </a:r>
            <a:r>
              <a:rPr lang="en-US" altLang="zh-TW" i="1" dirty="0"/>
              <a:t>horn</a:t>
            </a:r>
            <a:r>
              <a:rPr lang="en-US" altLang="zh-TW" dirty="0"/>
              <a:t> in Greek</a:t>
            </a:r>
          </a:p>
          <a:p>
            <a:r>
              <a:rPr lang="en-US" altLang="zh-TW" dirty="0"/>
              <a:t>Documentation: </a:t>
            </a:r>
            <a:r>
              <a:rPr lang="en-US" altLang="zh-TW" dirty="0">
                <a:hlinkClick r:id="rId3"/>
              </a:rPr>
              <a:t>http://keras.io/</a:t>
            </a:r>
            <a:endParaRPr lang="en-US" altLang="zh-TW" dirty="0"/>
          </a:p>
          <a:p>
            <a:r>
              <a:rPr lang="en-US" altLang="zh-TW" dirty="0"/>
              <a:t>Example: https://github.com/fchollet/keras/tree/master/examples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593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zh-TW" altLang="en-US" dirty="0"/>
              <a:t>心得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638" y="1360552"/>
            <a:ext cx="9389275" cy="5281467"/>
          </a:xfrm>
        </p:spPr>
      </p:pic>
      <p:sp>
        <p:nvSpPr>
          <p:cNvPr id="3" name="文字方塊 2"/>
          <p:cNvSpPr txBox="1"/>
          <p:nvPr/>
        </p:nvSpPr>
        <p:spPr>
          <a:xfrm>
            <a:off x="5831741" y="180460"/>
            <a:ext cx="312057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感謝 沈昇勳 同學提供圖檔</a:t>
            </a:r>
          </a:p>
        </p:txBody>
      </p:sp>
    </p:spTree>
    <p:extLst>
      <p:ext uri="{BB962C8B-B14F-4D97-AF65-F5344CB8AC3E}">
        <p14:creationId xmlns:p14="http://schemas.microsoft.com/office/powerpoint/2010/main" val="296151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“Hello world”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Handwriting Digit Recognition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07147" y="2963250"/>
            <a:ext cx="2034073" cy="151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Machine</a:t>
            </a:r>
            <a:endParaRPr lang="zh-TW" altLang="en-US" sz="2800" dirty="0"/>
          </a:p>
        </p:txBody>
      </p:sp>
      <p:sp>
        <p:nvSpPr>
          <p:cNvPr id="6" name="向右箭號 5"/>
          <p:cNvSpPr/>
          <p:nvPr/>
        </p:nvSpPr>
        <p:spPr>
          <a:xfrm>
            <a:off x="4477945" y="3309054"/>
            <a:ext cx="714688" cy="8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7333888" y="3318920"/>
            <a:ext cx="714688" cy="8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048577" y="3450305"/>
            <a:ext cx="721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“1”</a:t>
            </a:r>
            <a:endParaRPr lang="zh-TW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412309" y="5211304"/>
            <a:ext cx="7304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800" dirty="0"/>
              <a:t>MNIST Data: </a:t>
            </a:r>
            <a:r>
              <a:rPr lang="zh-TW" altLang="en-US" sz="2800" dirty="0"/>
              <a:t>http://yann.lecun.com/exdb/mnist/</a:t>
            </a:r>
          </a:p>
        </p:txBody>
      </p:sp>
      <p:sp>
        <p:nvSpPr>
          <p:cNvPr id="11" name="矩形 10"/>
          <p:cNvSpPr/>
          <p:nvPr/>
        </p:nvSpPr>
        <p:spPr>
          <a:xfrm>
            <a:off x="412309" y="5796313"/>
            <a:ext cx="8527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Keras</a:t>
            </a:r>
            <a:r>
              <a:rPr lang="en-US" altLang="zh-TW" sz="2400" dirty="0"/>
              <a:t> provides data sets loading function: </a:t>
            </a:r>
            <a:r>
              <a:rPr lang="zh-TW" altLang="en-US" sz="2400" dirty="0"/>
              <a:t>http://keras.io/datasets/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520167" y="4413212"/>
            <a:ext cx="1692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28 x 28</a:t>
            </a:r>
            <a:endParaRPr lang="zh-TW" altLang="en-US" sz="2400" dirty="0"/>
          </a:p>
        </p:txBody>
      </p:sp>
      <p:pic>
        <p:nvPicPr>
          <p:cNvPr id="13" name="Picture 2" descr="https://www.tensorflow.org/versions/r0.8/images/MNIST-Matri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09" y="2877758"/>
            <a:ext cx="4065636" cy="160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63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559" y="330137"/>
            <a:ext cx="6584974" cy="131228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22286" y="375327"/>
            <a:ext cx="1790700" cy="1235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1482350" y="6097904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2113419" y="6122957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3180151" y="6131486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-25000" dirty="0"/>
              <a:t>10</a:t>
            </a:r>
            <a:endParaRPr lang="zh-TW" altLang="en-US" sz="2400" baseline="-250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677755" y="5774589"/>
            <a:ext cx="0" cy="452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群組 89"/>
          <p:cNvGrpSpPr/>
          <p:nvPr/>
        </p:nvGrpSpPr>
        <p:grpSpPr>
          <a:xfrm flipH="1">
            <a:off x="1340140" y="1961450"/>
            <a:ext cx="2402403" cy="3494469"/>
            <a:chOff x="1404780" y="2208525"/>
            <a:chExt cx="2692215" cy="3916022"/>
          </a:xfrm>
        </p:grpSpPr>
        <p:sp>
          <p:nvSpPr>
            <p:cNvPr id="7" name="矩形 6"/>
            <p:cNvSpPr/>
            <p:nvPr/>
          </p:nvSpPr>
          <p:spPr>
            <a:xfrm rot="5400000">
              <a:off x="2491005" y="1145475"/>
              <a:ext cx="498951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 rot="5400000">
              <a:off x="2992414" y="2276914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 rot="5400000">
              <a:off x="3562743" y="2282732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" name="群組 15"/>
            <p:cNvGrpSpPr/>
            <p:nvPr/>
          </p:nvGrpSpPr>
          <p:grpSpPr>
            <a:xfrm rot="5400000">
              <a:off x="2369543" y="2426866"/>
              <a:ext cx="746342" cy="2675868"/>
              <a:chOff x="2504565" y="2224872"/>
              <a:chExt cx="746342" cy="267586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504565" y="2224872"/>
                <a:ext cx="746342" cy="26758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2601675" y="22358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2604017" y="301444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2592384" y="4242456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 rot="5400000">
                <a:off x="2589637" y="3664749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</p:grpSp>
        <p:sp>
          <p:nvSpPr>
            <p:cNvPr id="23" name="矩形 22"/>
            <p:cNvSpPr/>
            <p:nvPr/>
          </p:nvSpPr>
          <p:spPr>
            <a:xfrm rot="5400000">
              <a:off x="1594657" y="228643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 rot="10800000">
              <a:off x="2006376" y="228538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grpSp>
          <p:nvGrpSpPr>
            <p:cNvPr id="26" name="群組 25"/>
            <p:cNvGrpSpPr/>
            <p:nvPr/>
          </p:nvGrpSpPr>
          <p:grpSpPr>
            <a:xfrm rot="5400000">
              <a:off x="2385890" y="3752452"/>
              <a:ext cx="746342" cy="2675868"/>
              <a:chOff x="3830151" y="2208525"/>
              <a:chExt cx="746342" cy="2675868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830151" y="2208525"/>
                <a:ext cx="746342" cy="26758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3917237" y="22358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3919579" y="301444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3907946" y="4242456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 rot="5400000">
                <a:off x="3905199" y="3664749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</p:grpSp>
        <p:grpSp>
          <p:nvGrpSpPr>
            <p:cNvPr id="43" name="群組 42"/>
            <p:cNvGrpSpPr/>
            <p:nvPr/>
          </p:nvGrpSpPr>
          <p:grpSpPr>
            <a:xfrm rot="5400000">
              <a:off x="2399196" y="3423271"/>
              <a:ext cx="753037" cy="2013721"/>
              <a:chOff x="3166542" y="2522953"/>
              <a:chExt cx="753037" cy="2013721"/>
            </a:xfrm>
          </p:grpSpPr>
          <p:cxnSp>
            <p:nvCxnSpPr>
              <p:cNvPr id="44" name="直線單箭頭接點 43"/>
              <p:cNvCxnSpPr>
                <a:stCxn id="19" idx="6"/>
                <a:endCxn id="29" idx="2"/>
              </p:cNvCxnSpPr>
              <p:nvPr/>
            </p:nvCxnSpPr>
            <p:spPr>
              <a:xfrm>
                <a:off x="3175833" y="2522953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單箭頭接點 44"/>
              <p:cNvCxnSpPr/>
              <p:nvPr/>
            </p:nvCxnSpPr>
            <p:spPr>
              <a:xfrm>
                <a:off x="3175833" y="3314705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單箭頭接點 45"/>
              <p:cNvCxnSpPr/>
              <p:nvPr/>
            </p:nvCxnSpPr>
            <p:spPr>
              <a:xfrm>
                <a:off x="3166542" y="4536674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單箭頭接點 46"/>
              <p:cNvCxnSpPr>
                <a:stCxn id="20" idx="6"/>
                <a:endCxn id="29" idx="2"/>
              </p:cNvCxnSpPr>
              <p:nvPr/>
            </p:nvCxnSpPr>
            <p:spPr>
              <a:xfrm flipV="1">
                <a:off x="3178175" y="2522953"/>
                <a:ext cx="739062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單箭頭接點 47"/>
              <p:cNvCxnSpPr>
                <a:stCxn id="19" idx="6"/>
                <a:endCxn id="30" idx="2"/>
              </p:cNvCxnSpPr>
              <p:nvPr/>
            </p:nvCxnSpPr>
            <p:spPr>
              <a:xfrm>
                <a:off x="3175833" y="2522953"/>
                <a:ext cx="743746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單箭頭接點 48"/>
              <p:cNvCxnSpPr>
                <a:stCxn id="19" idx="6"/>
                <a:endCxn id="31" idx="2"/>
              </p:cNvCxnSpPr>
              <p:nvPr/>
            </p:nvCxnSpPr>
            <p:spPr>
              <a:xfrm>
                <a:off x="3175833" y="2522953"/>
                <a:ext cx="732113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單箭頭接點 49"/>
              <p:cNvCxnSpPr>
                <a:stCxn id="20" idx="6"/>
                <a:endCxn id="31" idx="2"/>
              </p:cNvCxnSpPr>
              <p:nvPr/>
            </p:nvCxnSpPr>
            <p:spPr>
              <a:xfrm>
                <a:off x="3178175" y="3301523"/>
                <a:ext cx="729771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>
                <a:stCxn id="21" idx="6"/>
                <a:endCxn id="29" idx="2"/>
              </p:cNvCxnSpPr>
              <p:nvPr/>
            </p:nvCxnSpPr>
            <p:spPr>
              <a:xfrm flipV="1">
                <a:off x="3166542" y="2522953"/>
                <a:ext cx="750695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單箭頭接點 51"/>
              <p:cNvCxnSpPr>
                <a:stCxn id="21" idx="6"/>
                <a:endCxn id="30" idx="2"/>
              </p:cNvCxnSpPr>
              <p:nvPr/>
            </p:nvCxnSpPr>
            <p:spPr>
              <a:xfrm flipV="1">
                <a:off x="3166542" y="3301523"/>
                <a:ext cx="753037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線單箭頭接點 52"/>
            <p:cNvCxnSpPr>
              <a:endCxn id="19" idx="2"/>
            </p:cNvCxnSpPr>
            <p:nvPr/>
          </p:nvCxnSpPr>
          <p:spPr>
            <a:xfrm rot="5400000" flipV="1">
              <a:off x="3337870" y="3044042"/>
              <a:ext cx="859400" cy="299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13" idx="3"/>
              <a:endCxn id="20" idx="2"/>
            </p:cNvCxnSpPr>
            <p:nvPr/>
          </p:nvCxnSpPr>
          <p:spPr>
            <a:xfrm rot="5400000">
              <a:off x="2936370" y="2693258"/>
              <a:ext cx="865449" cy="730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>
              <a:stCxn id="13" idx="3"/>
              <a:endCxn id="21" idx="2"/>
            </p:cNvCxnSpPr>
            <p:nvPr/>
          </p:nvCxnSpPr>
          <p:spPr>
            <a:xfrm rot="5400000">
              <a:off x="2328181" y="2073436"/>
              <a:ext cx="853816" cy="19582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endCxn id="19" idx="2"/>
            </p:cNvCxnSpPr>
            <p:nvPr/>
          </p:nvCxnSpPr>
          <p:spPr>
            <a:xfrm rot="5400000" flipV="1">
              <a:off x="3067081" y="2773253"/>
              <a:ext cx="835587" cy="5953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>
              <a:stCxn id="12" idx="3"/>
              <a:endCxn id="20" idx="2"/>
            </p:cNvCxnSpPr>
            <p:nvPr/>
          </p:nvCxnSpPr>
          <p:spPr>
            <a:xfrm rot="5400000">
              <a:off x="2648297" y="2975514"/>
              <a:ext cx="871267" cy="1598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12" idx="3"/>
              <a:endCxn id="21" idx="2"/>
            </p:cNvCxnSpPr>
            <p:nvPr/>
          </p:nvCxnSpPr>
          <p:spPr>
            <a:xfrm rot="5400000">
              <a:off x="2040107" y="2355691"/>
              <a:ext cx="859634" cy="1387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>
              <a:endCxn id="19" idx="2"/>
            </p:cNvCxnSpPr>
            <p:nvPr/>
          </p:nvCxnSpPr>
          <p:spPr>
            <a:xfrm rot="5400000" flipV="1">
              <a:off x="2387237" y="2093409"/>
              <a:ext cx="797428" cy="19932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endCxn id="20" idx="2"/>
            </p:cNvCxnSpPr>
            <p:nvPr/>
          </p:nvCxnSpPr>
          <p:spPr>
            <a:xfrm rot="5400000" flipV="1">
              <a:off x="1983624" y="2470708"/>
              <a:ext cx="826139" cy="12146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>
              <a:endCxn id="21" idx="2"/>
            </p:cNvCxnSpPr>
            <p:nvPr/>
          </p:nvCxnSpPr>
          <p:spPr>
            <a:xfrm rot="5400000">
              <a:off x="1375435" y="3065492"/>
              <a:ext cx="814506" cy="134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群組 61"/>
            <p:cNvGrpSpPr/>
            <p:nvPr/>
          </p:nvGrpSpPr>
          <p:grpSpPr>
            <a:xfrm rot="5400000">
              <a:off x="2406327" y="4741168"/>
              <a:ext cx="753037" cy="2013721"/>
              <a:chOff x="5357094" y="2515814"/>
              <a:chExt cx="753037" cy="2013721"/>
            </a:xfrm>
          </p:grpSpPr>
          <p:cxnSp>
            <p:nvCxnSpPr>
              <p:cNvPr id="63" name="直線單箭頭接點 62"/>
              <p:cNvCxnSpPr/>
              <p:nvPr/>
            </p:nvCxnSpPr>
            <p:spPr>
              <a:xfrm>
                <a:off x="5366385" y="2515814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單箭頭接點 63"/>
              <p:cNvCxnSpPr/>
              <p:nvPr/>
            </p:nvCxnSpPr>
            <p:spPr>
              <a:xfrm>
                <a:off x="5366385" y="3307566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單箭頭接點 64"/>
              <p:cNvCxnSpPr/>
              <p:nvPr/>
            </p:nvCxnSpPr>
            <p:spPr>
              <a:xfrm>
                <a:off x="5357094" y="4529535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65"/>
              <p:cNvCxnSpPr/>
              <p:nvPr/>
            </p:nvCxnSpPr>
            <p:spPr>
              <a:xfrm flipV="1">
                <a:off x="5368727" y="2515814"/>
                <a:ext cx="739062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66"/>
              <p:cNvCxnSpPr/>
              <p:nvPr/>
            </p:nvCxnSpPr>
            <p:spPr>
              <a:xfrm>
                <a:off x="5366385" y="2515814"/>
                <a:ext cx="743746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>
                <a:off x="5366385" y="2515814"/>
                <a:ext cx="732113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>
                <a:off x="5368727" y="3294384"/>
                <a:ext cx="729771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單箭頭接點 69"/>
              <p:cNvCxnSpPr/>
              <p:nvPr/>
            </p:nvCxnSpPr>
            <p:spPr>
              <a:xfrm flipV="1">
                <a:off x="5357094" y="2515814"/>
                <a:ext cx="750695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單箭頭接點 70"/>
              <p:cNvCxnSpPr/>
              <p:nvPr/>
            </p:nvCxnSpPr>
            <p:spPr>
              <a:xfrm flipV="1">
                <a:off x="5357094" y="3294384"/>
                <a:ext cx="753037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文字方塊 75"/>
          <p:cNvSpPr txBox="1"/>
          <p:nvPr/>
        </p:nvSpPr>
        <p:spPr>
          <a:xfrm rot="10800000">
            <a:off x="2295239" y="633154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92" name="直線單箭頭接點 91"/>
          <p:cNvCxnSpPr/>
          <p:nvPr/>
        </p:nvCxnSpPr>
        <p:spPr>
          <a:xfrm>
            <a:off x="2315471" y="5741622"/>
            <a:ext cx="0" cy="452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3441152" y="5774589"/>
            <a:ext cx="0" cy="452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 flipH="1">
            <a:off x="1354039" y="5465914"/>
            <a:ext cx="2367824" cy="4380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656557" y="3146247"/>
            <a:ext cx="72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500</a:t>
            </a:r>
            <a:endParaRPr lang="zh-TW" altLang="en-US" sz="24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656558" y="4349131"/>
            <a:ext cx="72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500</a:t>
            </a:r>
            <a:endParaRPr lang="zh-TW" altLang="en-US" sz="2400" dirty="0"/>
          </a:p>
        </p:txBody>
      </p:sp>
      <p:pic>
        <p:nvPicPr>
          <p:cNvPr id="98" name="圖片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959" y="2219223"/>
            <a:ext cx="2647950" cy="285750"/>
          </a:xfrm>
          <a:prstGeom prst="rect">
            <a:avLst/>
          </a:prstGeom>
        </p:spPr>
      </p:pic>
      <p:pic>
        <p:nvPicPr>
          <p:cNvPr id="100" name="圖片 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880" y="4420721"/>
            <a:ext cx="4562475" cy="542925"/>
          </a:xfrm>
          <a:prstGeom prst="rect">
            <a:avLst/>
          </a:prstGeom>
        </p:spPr>
      </p:pic>
      <p:pic>
        <p:nvPicPr>
          <p:cNvPr id="102" name="圖片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9880" y="5504333"/>
            <a:ext cx="4391025" cy="542925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1322052" y="1918221"/>
            <a:ext cx="2420492" cy="17101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1319581" y="3628086"/>
            <a:ext cx="2420492" cy="12268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1317110" y="4836807"/>
            <a:ext cx="2420492" cy="1210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7" name="圖片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3591" y="2926833"/>
            <a:ext cx="4524375" cy="742950"/>
          </a:xfrm>
          <a:prstGeom prst="rect">
            <a:avLst/>
          </a:prstGeom>
        </p:spPr>
      </p:pic>
      <p:sp>
        <p:nvSpPr>
          <p:cNvPr id="147" name="文字方塊 146"/>
          <p:cNvSpPr txBox="1"/>
          <p:nvPr/>
        </p:nvSpPr>
        <p:spPr>
          <a:xfrm>
            <a:off x="290009" y="1966890"/>
            <a:ext cx="103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28x28</a:t>
            </a:r>
            <a:endParaRPr lang="zh-TW" altLang="en-US" sz="2400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5208104" y="3163128"/>
            <a:ext cx="689113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6114884" y="3163128"/>
            <a:ext cx="107839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6114884" y="3376488"/>
            <a:ext cx="119002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6709896" y="3607912"/>
            <a:ext cx="97106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6039336" y="4680332"/>
            <a:ext cx="1265573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026169" y="3578991"/>
            <a:ext cx="39173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400" kern="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softplus</a:t>
            </a:r>
            <a:r>
              <a:rPr lang="en-US" altLang="zh-TW" sz="2400" kern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kern="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softsign</a:t>
            </a:r>
            <a:r>
              <a:rPr lang="en-US" altLang="zh-TW" sz="2400" kern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kern="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TW" sz="2400" kern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tanh, </a:t>
            </a:r>
            <a:r>
              <a:rPr lang="en-US" altLang="zh-TW" sz="2400" kern="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hard_sigmoid</a:t>
            </a:r>
            <a:r>
              <a:rPr lang="en-US" altLang="zh-TW" sz="2400" kern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linear</a:t>
            </a:r>
            <a:endParaRPr lang="zh-TW" altLang="zh-TW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直線接點 81"/>
          <p:cNvCxnSpPr/>
          <p:nvPr/>
        </p:nvCxnSpPr>
        <p:spPr>
          <a:xfrm>
            <a:off x="6556199" y="5976945"/>
            <a:ext cx="1265573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  <p:bldP spid="106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218112"/>
            <a:ext cx="6400800" cy="8667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559" y="330137"/>
            <a:ext cx="6584974" cy="131228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24400" y="365126"/>
            <a:ext cx="1805189" cy="1235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96" y="1827276"/>
            <a:ext cx="7163436" cy="3284289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6143625" y="4739803"/>
            <a:ext cx="893989" cy="5083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3440036" y="5485926"/>
            <a:ext cx="4027564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641912" y="6153534"/>
            <a:ext cx="6194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Several alternatives: </a:t>
            </a:r>
            <a:r>
              <a:rPr lang="zh-TW" altLang="en-US" sz="2400" dirty="0"/>
              <a:t>https://keras.io/objectives/</a:t>
            </a:r>
          </a:p>
        </p:txBody>
      </p:sp>
    </p:spTree>
    <p:extLst>
      <p:ext uri="{BB962C8B-B14F-4D97-AF65-F5344CB8AC3E}">
        <p14:creationId xmlns:p14="http://schemas.microsoft.com/office/powerpoint/2010/main" val="69408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92" y="2586690"/>
            <a:ext cx="7864711" cy="1065013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559" y="330137"/>
            <a:ext cx="6584974" cy="131228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119872" y="365126"/>
            <a:ext cx="1805189" cy="1235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2971561" y="3233194"/>
            <a:ext cx="2679731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337211" y="2042536"/>
            <a:ext cx="3480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Step 3.1: Configuration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37211" y="4304362"/>
            <a:ext cx="624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Step 3.2: Find the optimal network parameters</a:t>
            </a:r>
            <a:endParaRPr lang="zh-TW" altLang="en-US" sz="24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47" y="4939505"/>
            <a:ext cx="8771898" cy="441579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741222" y="5710096"/>
            <a:ext cx="181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data</a:t>
            </a:r>
          </a:p>
          <a:p>
            <a:pPr algn="ctr"/>
            <a:r>
              <a:rPr lang="en-US" altLang="zh-TW" sz="2400" dirty="0"/>
              <a:t>(Images)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910625" y="5814704"/>
            <a:ext cx="181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Labels</a:t>
            </a:r>
          </a:p>
          <a:p>
            <a:pPr algn="ctr"/>
            <a:r>
              <a:rPr lang="en-US" altLang="zh-TW" sz="2400" dirty="0"/>
              <a:t>(digits)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162851" y="5910027"/>
            <a:ext cx="3091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 the following slides</a:t>
            </a:r>
            <a:endParaRPr lang="zh-TW" altLang="en-US" sz="2400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1885950" y="5381084"/>
            <a:ext cx="317712" cy="433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 flipV="1">
            <a:off x="3701872" y="5363253"/>
            <a:ext cx="196793" cy="541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大括弧 20"/>
          <p:cNvSpPr/>
          <p:nvPr/>
        </p:nvSpPr>
        <p:spPr>
          <a:xfrm rot="5400000">
            <a:off x="6517917" y="3308411"/>
            <a:ext cx="447495" cy="4442360"/>
          </a:xfrm>
          <a:prstGeom prst="rightBrace">
            <a:avLst>
              <a:gd name="adj1" fmla="val 115034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00259" y="3723950"/>
            <a:ext cx="7325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SGD, </a:t>
            </a:r>
            <a:r>
              <a:rPr lang="en-US" altLang="zh-TW" b="1" dirty="0" err="1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RMSprop</a:t>
            </a:r>
            <a:r>
              <a:rPr lang="en-US" altLang="zh-TW" b="1" dirty="0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, </a:t>
            </a:r>
            <a:r>
              <a:rPr lang="en-US" altLang="zh-TW" b="1" dirty="0" err="1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Adagrad</a:t>
            </a:r>
            <a:r>
              <a:rPr lang="en-US" altLang="zh-TW" b="1" dirty="0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, </a:t>
            </a:r>
            <a:r>
              <a:rPr lang="en-US" altLang="zh-TW" b="1" dirty="0" err="1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Adadelta</a:t>
            </a:r>
            <a:r>
              <a:rPr lang="en-US" altLang="zh-TW" b="1" dirty="0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, Adam, </a:t>
            </a:r>
            <a:r>
              <a:rPr lang="en-US" altLang="zh-TW" b="1" dirty="0" err="1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Adamax</a:t>
            </a:r>
            <a:r>
              <a:rPr lang="en-US" altLang="zh-TW" b="1" dirty="0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, </a:t>
            </a:r>
            <a:r>
              <a:rPr lang="en-US" altLang="zh-TW" b="1" dirty="0" err="1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Nadam</a:t>
            </a:r>
            <a:endParaRPr lang="zh-TW" altLang="zh-TW" b="1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497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1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559" y="330137"/>
            <a:ext cx="6584974" cy="1312280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895" y="3760052"/>
            <a:ext cx="4997644" cy="218358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119872" y="365126"/>
            <a:ext cx="1805189" cy="1235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63639" y="1868965"/>
            <a:ext cx="624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Step 3.2: Find the optimal network parameters</a:t>
            </a:r>
            <a:endParaRPr lang="zh-TW" altLang="en-US" sz="24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47" y="2504862"/>
            <a:ext cx="8771898" cy="441579"/>
          </a:xfrm>
          <a:prstGeom prst="rect">
            <a:avLst/>
          </a:prstGeom>
        </p:spPr>
      </p:pic>
      <p:cxnSp>
        <p:nvCxnSpPr>
          <p:cNvPr id="18" name="直線單箭頭接點 17"/>
          <p:cNvCxnSpPr>
            <a:stCxn id="26" idx="0"/>
          </p:cNvCxnSpPr>
          <p:nvPr/>
        </p:nvCxnSpPr>
        <p:spPr>
          <a:xfrm flipH="1" flipV="1">
            <a:off x="2157627" y="2946441"/>
            <a:ext cx="355706" cy="464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 flipV="1">
            <a:off x="3729417" y="2892479"/>
            <a:ext cx="1512284" cy="514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7273" y="6370458"/>
            <a:ext cx="8783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https://www.tensorflow.org/versions/r0.8/tutorials/mnist/beginners/index.html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70078" y="5751465"/>
            <a:ext cx="417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Number of training examples</a:t>
            </a:r>
            <a:endParaRPr lang="zh-TW" altLang="en-US" sz="2400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2318" y="3726114"/>
            <a:ext cx="2852838" cy="2063213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1634821" y="3410788"/>
            <a:ext cx="175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numpy</a:t>
            </a:r>
            <a:r>
              <a:rPr lang="en-US" altLang="zh-TW" sz="2400" dirty="0"/>
              <a:t> array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7273" y="4431359"/>
            <a:ext cx="1336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28 x 28</a:t>
            </a:r>
          </a:p>
          <a:p>
            <a:pPr algn="ctr"/>
            <a:r>
              <a:rPr lang="en-US" altLang="zh-TW" sz="2400" dirty="0"/>
              <a:t>=784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153324" y="3333232"/>
            <a:ext cx="175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numpy</a:t>
            </a:r>
            <a:r>
              <a:rPr lang="en-US" altLang="zh-TW" sz="2400" dirty="0"/>
              <a:t> array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428511" y="4434301"/>
            <a:ext cx="54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790090" y="5789327"/>
            <a:ext cx="417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Number of training examples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318069" y="4302233"/>
            <a:ext cx="995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694740" y="4300890"/>
            <a:ext cx="995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7439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/>
      <p:bldP spid="28" grpId="0"/>
      <p:bldP spid="30" grpId="0"/>
      <p:bldP spid="34" grpId="0"/>
      <p:bldP spid="35" grpId="0"/>
      <p:bldP spid="4" grpId="0"/>
      <p:bldP spid="20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1332</TotalTime>
  <Words>1342</Words>
  <Application>Microsoft Office PowerPoint</Application>
  <PresentationFormat>如螢幕大小 (4:3)</PresentationFormat>
  <Paragraphs>262</Paragraphs>
  <Slides>17</Slides>
  <Notes>13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Cambria Math</vt:lpstr>
      <vt:lpstr>Georgia</vt:lpstr>
      <vt:lpstr>Times New Roman</vt:lpstr>
      <vt:lpstr>Wingdings</vt:lpstr>
      <vt:lpstr>Office 佈景主題</vt:lpstr>
      <vt:lpstr>方程式</vt:lpstr>
      <vt:lpstr>“Hello world”  of deep learning</vt:lpstr>
      <vt:lpstr>Keras</vt:lpstr>
      <vt:lpstr>Keras</vt:lpstr>
      <vt:lpstr>使用 Keras 心得</vt:lpstr>
      <vt:lpstr>“Hello world”</vt:lpstr>
      <vt:lpstr>Keras</vt:lpstr>
      <vt:lpstr>Keras</vt:lpstr>
      <vt:lpstr>Keras</vt:lpstr>
      <vt:lpstr>Keras</vt:lpstr>
      <vt:lpstr>Mini-batch</vt:lpstr>
      <vt:lpstr>Mini-batch</vt:lpstr>
      <vt:lpstr>Speed </vt:lpstr>
      <vt:lpstr>Speed - Matrix Operation </vt:lpstr>
      <vt:lpstr>Speed - Matrix Operation </vt:lpstr>
      <vt:lpstr>Keras</vt:lpstr>
      <vt:lpstr>Keras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Toolkit: Keras</dc:title>
  <dc:creator>Hung-yi Lee</dc:creator>
  <cp:lastModifiedBy>Hung-yi Lee</cp:lastModifiedBy>
  <cp:revision>27</cp:revision>
  <dcterms:created xsi:type="dcterms:W3CDTF">2016-10-13T14:18:09Z</dcterms:created>
  <dcterms:modified xsi:type="dcterms:W3CDTF">2017-03-22T15:38:58Z</dcterms:modified>
</cp:coreProperties>
</file>