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80" r:id="rId3"/>
    <p:sldId id="271" r:id="rId4"/>
    <p:sldId id="272" r:id="rId5"/>
    <p:sldId id="273" r:id="rId6"/>
    <p:sldId id="274" r:id="rId7"/>
    <p:sldId id="275" r:id="rId8"/>
    <p:sldId id="279" r:id="rId9"/>
    <p:sldId id="276" r:id="rId10"/>
    <p:sldId id="277" r:id="rId11"/>
    <p:sldId id="278" r:id="rId12"/>
    <p:sldId id="283" r:id="rId13"/>
    <p:sldId id="284" r:id="rId14"/>
    <p:sldId id="285" r:id="rId15"/>
    <p:sldId id="281" r:id="rId16"/>
    <p:sldId id="282" r:id="rId17"/>
    <p:sldId id="286" r:id="rId18"/>
    <p:sldId id="287" r:id="rId19"/>
    <p:sldId id="288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5325C-89EF-4199-93DB-DC19D60F80F5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086A50D-DFEE-41AB-A77A-60B9CF2ED799}">
      <dgm:prSet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语料获取</a:t>
          </a:r>
        </a:p>
      </dgm:t>
    </dgm:pt>
    <dgm:pt modelId="{DA2C2EDE-813E-45E2-AD8E-AB166F4EF056}" type="parTrans" cxnId="{91D8EFBB-3E7C-433D-9AF7-FEA12A90DAE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645A16-09FA-4193-B17E-AED13F9F7E3C}" type="sibTrans" cxnId="{91D8EFBB-3E7C-433D-9AF7-FEA12A90DAE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218B30-9578-47FF-B939-F972599CEE14}">
      <dgm:prSet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网络数据抓取</a:t>
          </a:r>
        </a:p>
      </dgm:t>
    </dgm:pt>
    <dgm:pt modelId="{3BDAADDF-7442-4F98-8F71-DE05E6589855}" type="parTrans" cxnId="{63564334-5706-4053-ADEB-8694FA85ED2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1A0221-2BE2-486F-B774-DDF0BB4653BF}" type="sibTrans" cxnId="{63564334-5706-4053-ADEB-8694FA85ED2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2214AE-DF6D-43FE-858B-3E309CABD10A}">
      <dgm:prSet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文本文件读入</a:t>
          </a:r>
        </a:p>
      </dgm:t>
    </dgm:pt>
    <dgm:pt modelId="{B396A983-31BC-4133-A89C-DE86A8518BEC}" type="parTrans" cxnId="{E5ABCBAB-417F-458D-B943-422C33F4FAA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F2444E-253D-464B-B183-BEA69441DC15}" type="sibTrans" cxnId="{E5ABCBAB-417F-458D-B943-422C33F4FAA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3CE186-1AE3-4037-A331-AD5E802A5C53}">
      <dgm:prSet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图片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OCR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转化</a:t>
          </a:r>
        </a:p>
      </dgm:t>
    </dgm:pt>
    <dgm:pt modelId="{44C21694-95CF-45B4-B46C-B89DA20ECB21}" type="parTrans" cxnId="{0149F212-B447-41D5-94D1-88231327D79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9894D5-7F6B-47B0-8F86-95207D5764B8}" type="sibTrans" cxnId="{0149F212-B447-41D5-94D1-88231327D79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0BBA78-4FF6-4F85-B581-64024BA57178}">
      <dgm:prSet/>
      <dgm:spPr/>
      <dgm:t>
        <a:bodyPr/>
        <a:lstStyle/>
        <a:p>
          <a:r>
            <a:rPr lang="en-US" dirty="0">
              <a:latin typeface="黑体" panose="02010609060101010101" pitchFamily="49" charset="-122"/>
              <a:ea typeface="黑体" panose="02010609060101010101" pitchFamily="49" charset="-122"/>
            </a:rPr>
            <a:t>……</a:t>
          </a:r>
          <a:endParaRPr 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E5C6410-5851-4862-B74A-E0272A794CCB}" type="parTrans" cxnId="{9039997E-EF69-49BE-9E9E-7550BEA3FA1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AC1DED-3D18-4ABF-8F61-A2C2C14C47F9}" type="sibTrans" cxnId="{9039997E-EF69-49BE-9E9E-7550BEA3FA1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5C51A-2B56-459E-A312-25DA36F14148}">
      <dgm:prSet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原始语料的数据化</a:t>
          </a:r>
        </a:p>
      </dgm:t>
    </dgm:pt>
    <dgm:pt modelId="{C9310558-1986-416D-91C8-078B03A9F987}" type="parTrans" cxnId="{58660E26-5CAC-463C-A78B-7A0A0FA943D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F675D4-3266-4AED-90BE-B88056E31A79}" type="sibTrans" cxnId="{58660E26-5CAC-463C-A78B-7A0A0FA943D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8514F2-B012-4E88-AE5A-699A1A173637}">
      <dgm:prSet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分词</a:t>
          </a:r>
        </a:p>
      </dgm:t>
    </dgm:pt>
    <dgm:pt modelId="{E0430DBB-F669-4105-836B-C8E414A6ADE2}" type="parTrans" cxnId="{515776B0-66D4-4856-9834-177602D8321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DF3C1B-25EF-43AC-8710-FC4D517E36C3}" type="sibTrans" cxnId="{515776B0-66D4-4856-9834-177602D8321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CCA263-CA5D-4540-AD92-8B587F2E979E}">
      <dgm:prSet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信息清理与合并</a:t>
          </a:r>
        </a:p>
      </dgm:t>
    </dgm:pt>
    <dgm:pt modelId="{100AF020-C7BF-4C9E-998D-578F9F41FC5B}" type="parTrans" cxnId="{D4CC6FFE-AAC1-4B23-88A9-5B1EF3E3FBB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9D4EC1-3638-465F-9885-00331AF47BB1}" type="sibTrans" cxnId="{D4CC6FFE-AAC1-4B23-88A9-5B1EF3E3FBB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55A56B-D2C3-45DB-ADC4-A9337B055DF1}">
      <dgm:prSet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文档</a:t>
          </a:r>
          <a:r>
            <a:rPr lang="en-US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词条矩阵</a:t>
          </a:r>
        </a:p>
      </dgm:t>
    </dgm:pt>
    <dgm:pt modelId="{BF706C01-09B7-4A2E-B6C7-4D018D4CDADD}" type="parTrans" cxnId="{A64EBAD3-CCA8-4F6B-9984-9D95E81B25B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6DF4E9-0474-446B-8ACB-E731E9784AEE}" type="sibTrans" cxnId="{A64EBAD3-CCA8-4F6B-9984-9D95E81B25B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0F650A-EC12-4C6B-9184-230C705560AD}">
      <dgm:prSet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相关字典编制</a:t>
          </a:r>
        </a:p>
      </dgm:t>
    </dgm:pt>
    <dgm:pt modelId="{30F9494D-964B-4DE3-B407-8E814FAF552C}" type="parTrans" cxnId="{CC5C7D68-B8F4-48BF-A9C5-0861372416D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602E8-FB79-40D7-A808-4AF2BDC18256}" type="sibTrans" cxnId="{CC5C7D68-B8F4-48BF-A9C5-0861372416D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355FED-E858-4E06-91DF-CD252D9315D1}">
      <dgm:prSet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信息的转换</a:t>
          </a:r>
        </a:p>
      </dgm:t>
    </dgm:pt>
    <dgm:pt modelId="{E464A215-898F-44A8-9A61-5903CEDB144D}" type="parTrans" cxnId="{3A12FEFC-C9FD-4EC4-9AAF-3B55A7B1780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003227-B7BC-4749-8905-B41478766657}" type="sibTrans" cxnId="{3A12FEFC-C9FD-4EC4-9AAF-3B55A7B1780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FFD5E9-42F6-4838-87D3-F4928FD7F6C8}">
      <dgm:prSet/>
      <dgm:spPr/>
      <dgm:t>
        <a:bodyPr/>
        <a:lstStyle/>
        <a:p>
          <a:r>
            <a:rPr lang="en-US" dirty="0">
              <a:latin typeface="黑体" panose="02010609060101010101" pitchFamily="49" charset="-122"/>
              <a:ea typeface="黑体" panose="02010609060101010101" pitchFamily="49" charset="-122"/>
            </a:rPr>
            <a:t>……</a:t>
          </a:r>
          <a:endParaRPr 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D55BC77-B18A-440C-A84E-CFE456B9D533}" type="parTrans" cxnId="{2AF30D63-5EA1-4E5A-9CF0-D9455B8073D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C70AE0-5681-42F1-90F7-CC73EE218437}" type="sibTrans" cxnId="{2AF30D63-5EA1-4E5A-9CF0-D9455B8073D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34413A-5B7E-4CFE-947D-0ACB4A95D83B}">
      <dgm:prSet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内在信息挖掘与展示</a:t>
          </a:r>
        </a:p>
      </dgm:t>
    </dgm:pt>
    <dgm:pt modelId="{E7430A2F-A10B-4006-951B-B1F2C9AB7A82}" type="parTrans" cxnId="{CC3D508A-7DDA-4D00-AAF9-78048243D66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4BFB93-5D0C-4858-B33E-0575E4CA1F98}" type="sibTrans" cxnId="{CC3D508A-7DDA-4D00-AAF9-78048243D66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3810EA-ECA2-4E90-AF10-80B41A2F191B}">
      <dgm:prSet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词云</a:t>
          </a:r>
        </a:p>
      </dgm:t>
    </dgm:pt>
    <dgm:pt modelId="{7C351865-211F-4DF1-B61C-74B53280B656}" type="parTrans" cxnId="{7DE27C54-FEEE-4328-8786-C4C8980318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2AE6A3-5823-40EE-A8D3-83935689D4FF}" type="sibTrans" cxnId="{7DE27C54-FEEE-4328-8786-C4C8980318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A2E2CC-BE9F-4B2A-B33A-B58ED88A6B3E}">
      <dgm:prSet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关键词提取</a:t>
          </a:r>
        </a:p>
      </dgm:t>
    </dgm:pt>
    <dgm:pt modelId="{EEE18EC2-84B9-4B8B-B8D3-1880F8FDCABA}" type="parTrans" cxnId="{35F1F297-FF54-4ECB-BA50-C1ED85E5C1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C5E4D5-AA54-407D-84E3-797EB5803C8C}" type="sibTrans" cxnId="{35F1F297-FF54-4ECB-BA50-C1ED85E5C1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DBC64A-FAAC-4FB9-AEFB-BBBAF555DAA4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自动摘要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1FE442-04DF-40FD-9BCA-7457D01EC749}" type="parTrans" cxnId="{14E83005-045F-461C-99E6-5F87305135A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D32296-E4E8-40D4-AA42-621C05F6A1C3}" type="sibTrans" cxnId="{14E83005-045F-461C-99E6-5F87305135A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B81B4-66AD-45A0-8DCB-0CF69FA9CFFE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文档聚类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25A41B-9117-4BB5-843F-532FB9F31112}" type="parTrans" cxnId="{0C64F0F0-51FB-4583-8558-724B143F5AD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6BAB82-832D-42D0-8ED5-1136B22AC29D}" type="sibTrans" cxnId="{0C64F0F0-51FB-4583-8558-724B143F5AD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A6B9A-11D5-4178-9520-4EF63EE18943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情感分析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19903D-6F11-4C11-88BF-849BC6CEAAE6}" type="parTrans" cxnId="{D1C66B13-65D1-4945-9B75-B3E7F2ED18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B0F590-C0BA-4D12-9F51-AB83D5450997}" type="sibTrans" cxnId="{D1C66B13-65D1-4945-9B75-B3E7F2ED18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19FAC3-A1FE-4B6F-9156-67BC140F825E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文章推荐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24CE0B-D0C3-44BB-B6EB-8BF4CA2E26ED}" type="parTrans" cxnId="{2807CD0A-D255-445E-9F0F-8DADE3BFF1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832456-6232-44D7-B784-77D349A33349}" type="sibTrans" cxnId="{2807CD0A-D255-445E-9F0F-8DADE3BFF1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E08462-1858-41C9-9CB7-7E72E4F86D36}">
      <dgm:prSet/>
      <dgm:spPr/>
      <dgm:t>
        <a:bodyPr/>
        <a:lstStyle/>
        <a:p>
          <a:r>
            <a:rPr lang="en-US" altLang="zh-CN" dirty="0">
              <a:latin typeface="黑体" panose="02010609060101010101" pitchFamily="49" charset="-122"/>
              <a:ea typeface="黑体" panose="02010609060101010101" pitchFamily="49" charset="-122"/>
            </a:rPr>
            <a:t>……</a:t>
          </a:r>
          <a:endParaRPr 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2107EC2-F2D2-403B-B282-BD6337744BD9}" type="parTrans" cxnId="{06D4EC91-9DC4-43EE-84FC-38FCC651C1E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2A7307-3E2D-441C-AB8C-124B4DE13D0F}" type="sibTrans" cxnId="{06D4EC91-9DC4-43EE-84FC-38FCC651C1E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359547-101C-4810-950A-63EE55381BBC}" type="pres">
      <dgm:prSet presAssocID="{F435325C-89EF-4199-93DB-DC19D60F80F5}" presName="linearFlow" presStyleCnt="0">
        <dgm:presLayoutVars>
          <dgm:dir/>
          <dgm:animLvl val="lvl"/>
          <dgm:resizeHandles val="exact"/>
        </dgm:presLayoutVars>
      </dgm:prSet>
      <dgm:spPr/>
    </dgm:pt>
    <dgm:pt modelId="{D68B1A54-05D0-433E-8547-2C5556ACA1AE}" type="pres">
      <dgm:prSet presAssocID="{2086A50D-DFEE-41AB-A77A-60B9CF2ED799}" presName="composite" presStyleCnt="0"/>
      <dgm:spPr/>
    </dgm:pt>
    <dgm:pt modelId="{CD1291AC-4DCB-4B3A-A32D-EBA9736B2224}" type="pres">
      <dgm:prSet presAssocID="{2086A50D-DFEE-41AB-A77A-60B9CF2ED79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C28977-3C1D-4EA4-89C0-D9B508BE61E5}" type="pres">
      <dgm:prSet presAssocID="{2086A50D-DFEE-41AB-A77A-60B9CF2ED799}" presName="parSh" presStyleLbl="node1" presStyleIdx="0" presStyleCnt="3"/>
      <dgm:spPr/>
    </dgm:pt>
    <dgm:pt modelId="{02ECA624-2476-461C-9E96-B27352AFA75C}" type="pres">
      <dgm:prSet presAssocID="{2086A50D-DFEE-41AB-A77A-60B9CF2ED799}" presName="desTx" presStyleLbl="fgAcc1" presStyleIdx="0" presStyleCnt="3">
        <dgm:presLayoutVars>
          <dgm:bulletEnabled val="1"/>
        </dgm:presLayoutVars>
      </dgm:prSet>
      <dgm:spPr/>
    </dgm:pt>
    <dgm:pt modelId="{3BD9827F-E6DC-4A36-AF4E-483E4E432359}" type="pres">
      <dgm:prSet presAssocID="{03645A16-09FA-4193-B17E-AED13F9F7E3C}" presName="sibTrans" presStyleLbl="sibTrans2D1" presStyleIdx="0" presStyleCnt="2"/>
      <dgm:spPr/>
    </dgm:pt>
    <dgm:pt modelId="{74E173DC-609E-43AD-BD54-AF8CC66811CF}" type="pres">
      <dgm:prSet presAssocID="{03645A16-09FA-4193-B17E-AED13F9F7E3C}" presName="connTx" presStyleLbl="sibTrans2D1" presStyleIdx="0" presStyleCnt="2"/>
      <dgm:spPr/>
    </dgm:pt>
    <dgm:pt modelId="{57BF65CA-E69D-4058-B95E-20A853E81796}" type="pres">
      <dgm:prSet presAssocID="{3365C51A-2B56-459E-A312-25DA36F14148}" presName="composite" presStyleCnt="0"/>
      <dgm:spPr/>
    </dgm:pt>
    <dgm:pt modelId="{193227BE-4BF3-4D62-AD6C-9CB5B12ABDAD}" type="pres">
      <dgm:prSet presAssocID="{3365C51A-2B56-459E-A312-25DA36F1414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0A30008-B743-4E3F-A328-A7F980BA58D8}" type="pres">
      <dgm:prSet presAssocID="{3365C51A-2B56-459E-A312-25DA36F14148}" presName="parSh" presStyleLbl="node1" presStyleIdx="1" presStyleCnt="3"/>
      <dgm:spPr/>
    </dgm:pt>
    <dgm:pt modelId="{633AB7C9-01FB-4A74-A636-EBBC7585FE67}" type="pres">
      <dgm:prSet presAssocID="{3365C51A-2B56-459E-A312-25DA36F14148}" presName="desTx" presStyleLbl="fgAcc1" presStyleIdx="1" presStyleCnt="3">
        <dgm:presLayoutVars>
          <dgm:bulletEnabled val="1"/>
        </dgm:presLayoutVars>
      </dgm:prSet>
      <dgm:spPr/>
    </dgm:pt>
    <dgm:pt modelId="{0F895609-EF0F-469E-A2D0-69E4A3EC28C8}" type="pres">
      <dgm:prSet presAssocID="{60F675D4-3266-4AED-90BE-B88056E31A79}" presName="sibTrans" presStyleLbl="sibTrans2D1" presStyleIdx="1" presStyleCnt="2"/>
      <dgm:spPr/>
    </dgm:pt>
    <dgm:pt modelId="{87FC8721-DD1E-40E2-B5E8-0FF15569563D}" type="pres">
      <dgm:prSet presAssocID="{60F675D4-3266-4AED-90BE-B88056E31A79}" presName="connTx" presStyleLbl="sibTrans2D1" presStyleIdx="1" presStyleCnt="2"/>
      <dgm:spPr/>
    </dgm:pt>
    <dgm:pt modelId="{ACC2E314-0AB6-4C69-A5A4-DC24B90680AD}" type="pres">
      <dgm:prSet presAssocID="{6E34413A-5B7E-4CFE-947D-0ACB4A95D83B}" presName="composite" presStyleCnt="0"/>
      <dgm:spPr/>
    </dgm:pt>
    <dgm:pt modelId="{8C868CEA-D3AA-4C08-9B06-5A8E3B94B9F1}" type="pres">
      <dgm:prSet presAssocID="{6E34413A-5B7E-4CFE-947D-0ACB4A95D83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94BAC65-4B83-4DA0-9655-40C5DC014F62}" type="pres">
      <dgm:prSet presAssocID="{6E34413A-5B7E-4CFE-947D-0ACB4A95D83B}" presName="parSh" presStyleLbl="node1" presStyleIdx="2" presStyleCnt="3"/>
      <dgm:spPr/>
    </dgm:pt>
    <dgm:pt modelId="{385470AB-9197-4413-BABE-C14FAC535348}" type="pres">
      <dgm:prSet presAssocID="{6E34413A-5B7E-4CFE-947D-0ACB4A95D83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14E83005-045F-461C-99E6-5F87305135A0}" srcId="{6E34413A-5B7E-4CFE-947D-0ACB4A95D83B}" destId="{E3DBC64A-FAAC-4FB9-AEFB-BBBAF555DAA4}" srcOrd="2" destOrd="0" parTransId="{BA1FE442-04DF-40FD-9BCA-7457D01EC749}" sibTransId="{94D32296-E4E8-40D4-AA42-621C05F6A1C3}"/>
    <dgm:cxn modelId="{2807CD0A-D255-445E-9F0F-8DADE3BFF168}" srcId="{6E34413A-5B7E-4CFE-947D-0ACB4A95D83B}" destId="{0519FAC3-A1FE-4B6F-9156-67BC140F825E}" srcOrd="5" destOrd="0" parTransId="{E124CE0B-D0C3-44BB-B6EB-8BF4CA2E26ED}" sibTransId="{F0832456-6232-44D7-B784-77D349A33349}"/>
    <dgm:cxn modelId="{C33F9212-05BA-40C0-8B43-95764FA94697}" type="presOf" srcId="{273810EA-ECA2-4E90-AF10-80B41A2F191B}" destId="{385470AB-9197-4413-BABE-C14FAC535348}" srcOrd="0" destOrd="0" presId="urn:microsoft.com/office/officeart/2005/8/layout/process3"/>
    <dgm:cxn modelId="{0FECEC12-BBCC-45F7-ACAF-F49AEBE02CFD}" type="presOf" srcId="{58FFD5E9-42F6-4838-87D3-F4928FD7F6C8}" destId="{633AB7C9-01FB-4A74-A636-EBBC7585FE67}" srcOrd="0" destOrd="5" presId="urn:microsoft.com/office/officeart/2005/8/layout/process3"/>
    <dgm:cxn modelId="{0149F212-B447-41D5-94D1-88231327D794}" srcId="{2086A50D-DFEE-41AB-A77A-60B9CF2ED799}" destId="{763CE186-1AE3-4037-A331-AD5E802A5C53}" srcOrd="2" destOrd="0" parTransId="{44C21694-95CF-45B4-B46C-B89DA20ECB21}" sibTransId="{7C9894D5-7F6B-47B0-8F86-95207D5764B8}"/>
    <dgm:cxn modelId="{D1C66B13-65D1-4945-9B75-B3E7F2ED18B6}" srcId="{6E34413A-5B7E-4CFE-947D-0ACB4A95D83B}" destId="{27CA6B9A-11D5-4178-9520-4EF63EE18943}" srcOrd="4" destOrd="0" parTransId="{3419903D-6F11-4C11-88BF-849BC6CEAAE6}" sibTransId="{36B0F590-C0BA-4D12-9F51-AB83D5450997}"/>
    <dgm:cxn modelId="{213A1F1E-F0D1-4FF8-B96C-0593A7C6CEC9}" type="presOf" srcId="{95218B30-9578-47FF-B939-F972599CEE14}" destId="{02ECA624-2476-461C-9E96-B27352AFA75C}" srcOrd="0" destOrd="0" presId="urn:microsoft.com/office/officeart/2005/8/layout/process3"/>
    <dgm:cxn modelId="{A156D022-91DE-4A8F-9172-C61B621EAAFB}" type="presOf" srcId="{6E34413A-5B7E-4CFE-947D-0ACB4A95D83B}" destId="{8C868CEA-D3AA-4C08-9B06-5A8E3B94B9F1}" srcOrd="0" destOrd="0" presId="urn:microsoft.com/office/officeart/2005/8/layout/process3"/>
    <dgm:cxn modelId="{58660E26-5CAC-463C-A78B-7A0A0FA943DA}" srcId="{F435325C-89EF-4199-93DB-DC19D60F80F5}" destId="{3365C51A-2B56-459E-A312-25DA36F14148}" srcOrd="1" destOrd="0" parTransId="{C9310558-1986-416D-91C8-078B03A9F987}" sibTransId="{60F675D4-3266-4AED-90BE-B88056E31A79}"/>
    <dgm:cxn modelId="{3D348A26-D35D-4AFC-9264-2C810A8A7BE3}" type="presOf" srcId="{60F675D4-3266-4AED-90BE-B88056E31A79}" destId="{0F895609-EF0F-469E-A2D0-69E4A3EC28C8}" srcOrd="0" destOrd="0" presId="urn:microsoft.com/office/officeart/2005/8/layout/process3"/>
    <dgm:cxn modelId="{CFF1E42F-35BB-4EA0-8455-EDD55A2B053D}" type="presOf" srcId="{E9E08462-1858-41C9-9CB7-7E72E4F86D36}" destId="{385470AB-9197-4413-BABE-C14FAC535348}" srcOrd="0" destOrd="6" presId="urn:microsoft.com/office/officeart/2005/8/layout/process3"/>
    <dgm:cxn modelId="{046FA132-C917-4A27-B2E0-F83125200257}" type="presOf" srcId="{010BBA78-4FF6-4F85-B581-64024BA57178}" destId="{02ECA624-2476-461C-9E96-B27352AFA75C}" srcOrd="0" destOrd="3" presId="urn:microsoft.com/office/officeart/2005/8/layout/process3"/>
    <dgm:cxn modelId="{63564334-5706-4053-ADEB-8694FA85ED27}" srcId="{2086A50D-DFEE-41AB-A77A-60B9CF2ED799}" destId="{95218B30-9578-47FF-B939-F972599CEE14}" srcOrd="0" destOrd="0" parTransId="{3BDAADDF-7442-4F98-8F71-DE05E6589855}" sibTransId="{541A0221-2BE2-486F-B774-DDF0BB4653BF}"/>
    <dgm:cxn modelId="{E20D7137-F041-47BF-9739-BA95B032B626}" type="presOf" srcId="{03645A16-09FA-4193-B17E-AED13F9F7E3C}" destId="{74E173DC-609E-43AD-BD54-AF8CC66811CF}" srcOrd="1" destOrd="0" presId="urn:microsoft.com/office/officeart/2005/8/layout/process3"/>
    <dgm:cxn modelId="{CABE233E-648F-41F4-A347-A7CC3EDB9C50}" type="presOf" srcId="{3365C51A-2B56-459E-A312-25DA36F14148}" destId="{193227BE-4BF3-4D62-AD6C-9CB5B12ABDAD}" srcOrd="0" destOrd="0" presId="urn:microsoft.com/office/officeart/2005/8/layout/process3"/>
    <dgm:cxn modelId="{5DE9EE3F-753E-400B-A7D8-64A6814798B1}" type="presOf" srcId="{028514F2-B012-4E88-AE5A-699A1A173637}" destId="{633AB7C9-01FB-4A74-A636-EBBC7585FE67}" srcOrd="0" destOrd="0" presId="urn:microsoft.com/office/officeart/2005/8/layout/process3"/>
    <dgm:cxn modelId="{2AF30D63-5EA1-4E5A-9CF0-D9455B8073DA}" srcId="{3365C51A-2B56-459E-A312-25DA36F14148}" destId="{58FFD5E9-42F6-4838-87D3-F4928FD7F6C8}" srcOrd="5" destOrd="0" parTransId="{2D55BC77-B18A-440C-A84E-CFE456B9D533}" sibTransId="{43C70AE0-5681-42F1-90F7-CC73EE218437}"/>
    <dgm:cxn modelId="{53D3E067-E020-4829-B0E5-0113A395B558}" type="presOf" srcId="{2086A50D-DFEE-41AB-A77A-60B9CF2ED799}" destId="{CD1291AC-4DCB-4B3A-A32D-EBA9736B2224}" srcOrd="0" destOrd="0" presId="urn:microsoft.com/office/officeart/2005/8/layout/process3"/>
    <dgm:cxn modelId="{CC5C7D68-B8F4-48BF-A9C5-0861372416D0}" srcId="{3365C51A-2B56-459E-A312-25DA36F14148}" destId="{0A0F650A-EC12-4C6B-9184-230C705560AD}" srcOrd="3" destOrd="0" parTransId="{30F9494D-964B-4DE3-B407-8E814FAF552C}" sibTransId="{E85602E8-FB79-40D7-A808-4AF2BDC18256}"/>
    <dgm:cxn modelId="{7DC6BA68-196B-45A8-80AB-B42567810087}" type="presOf" srcId="{763CE186-1AE3-4037-A331-AD5E802A5C53}" destId="{02ECA624-2476-461C-9E96-B27352AFA75C}" srcOrd="0" destOrd="2" presId="urn:microsoft.com/office/officeart/2005/8/layout/process3"/>
    <dgm:cxn modelId="{7DE27C54-FEEE-4328-8786-C4C898031806}" srcId="{6E34413A-5B7E-4CFE-947D-0ACB4A95D83B}" destId="{273810EA-ECA2-4E90-AF10-80B41A2F191B}" srcOrd="0" destOrd="0" parTransId="{7C351865-211F-4DF1-B61C-74B53280B656}" sibTransId="{492AE6A3-5823-40EE-A8D3-83935689D4FF}"/>
    <dgm:cxn modelId="{9039997E-EF69-49BE-9E9E-7550BEA3FA15}" srcId="{2086A50D-DFEE-41AB-A77A-60B9CF2ED799}" destId="{010BBA78-4FF6-4F85-B581-64024BA57178}" srcOrd="3" destOrd="0" parTransId="{AE5C6410-5851-4862-B74A-E0272A794CCB}" sibTransId="{4BAC1DED-3D18-4ABF-8F61-A2C2C14C47F9}"/>
    <dgm:cxn modelId="{80FC6988-CA97-49AD-8E7D-DB7EFDDEDFA3}" type="presOf" srcId="{6E34413A-5B7E-4CFE-947D-0ACB4A95D83B}" destId="{F94BAC65-4B83-4DA0-9655-40C5DC014F62}" srcOrd="1" destOrd="0" presId="urn:microsoft.com/office/officeart/2005/8/layout/process3"/>
    <dgm:cxn modelId="{F715CC89-3FF9-4FAD-B773-D33490A004D9}" type="presOf" srcId="{E055A56B-D2C3-45DB-ADC4-A9337B055DF1}" destId="{633AB7C9-01FB-4A74-A636-EBBC7585FE67}" srcOrd="0" destOrd="2" presId="urn:microsoft.com/office/officeart/2005/8/layout/process3"/>
    <dgm:cxn modelId="{CC3D508A-7DDA-4D00-AAF9-78048243D663}" srcId="{F435325C-89EF-4199-93DB-DC19D60F80F5}" destId="{6E34413A-5B7E-4CFE-947D-0ACB4A95D83B}" srcOrd="2" destOrd="0" parTransId="{E7430A2F-A10B-4006-951B-B1F2C9AB7A82}" sibTransId="{EF4BFB93-5D0C-4858-B33E-0575E4CA1F98}"/>
    <dgm:cxn modelId="{A173A58B-BCF7-42F8-B90D-EF9CE4870324}" type="presOf" srcId="{27CA6B9A-11D5-4178-9520-4EF63EE18943}" destId="{385470AB-9197-4413-BABE-C14FAC535348}" srcOrd="0" destOrd="4" presId="urn:microsoft.com/office/officeart/2005/8/layout/process3"/>
    <dgm:cxn modelId="{9DF55191-1669-4553-988B-10DDCC9603DE}" type="presOf" srcId="{2086A50D-DFEE-41AB-A77A-60B9CF2ED799}" destId="{EBC28977-3C1D-4EA4-89C0-D9B508BE61E5}" srcOrd="1" destOrd="0" presId="urn:microsoft.com/office/officeart/2005/8/layout/process3"/>
    <dgm:cxn modelId="{06D4EC91-9DC4-43EE-84FC-38FCC651C1E8}" srcId="{6E34413A-5B7E-4CFE-947D-0ACB4A95D83B}" destId="{E9E08462-1858-41C9-9CB7-7E72E4F86D36}" srcOrd="6" destOrd="0" parTransId="{B2107EC2-F2D2-403B-B282-BD6337744BD9}" sibTransId="{1F2A7307-3E2D-441C-AB8C-124B4DE13D0F}"/>
    <dgm:cxn modelId="{022F7096-FF63-4D65-AA9B-9E66E921C8B3}" type="presOf" srcId="{46CCA263-CA5D-4540-AD92-8B587F2E979E}" destId="{633AB7C9-01FB-4A74-A636-EBBC7585FE67}" srcOrd="0" destOrd="1" presId="urn:microsoft.com/office/officeart/2005/8/layout/process3"/>
    <dgm:cxn modelId="{35F1F297-FF54-4ECB-BA50-C1ED85E5C173}" srcId="{6E34413A-5B7E-4CFE-947D-0ACB4A95D83B}" destId="{41A2E2CC-BE9F-4B2A-B33A-B58ED88A6B3E}" srcOrd="1" destOrd="0" parTransId="{EEE18EC2-84B9-4B8B-B8D3-1880F8FDCABA}" sibTransId="{38C5E4D5-AA54-407D-84E3-797EB5803C8C}"/>
    <dgm:cxn modelId="{0A73F8A1-7FCD-4943-AF8C-4F0A9A33CD87}" type="presOf" srcId="{41A2E2CC-BE9F-4B2A-B33A-B58ED88A6B3E}" destId="{385470AB-9197-4413-BABE-C14FAC535348}" srcOrd="0" destOrd="1" presId="urn:microsoft.com/office/officeart/2005/8/layout/process3"/>
    <dgm:cxn modelId="{E5ABCBAB-417F-458D-B943-422C33F4FAAC}" srcId="{2086A50D-DFEE-41AB-A77A-60B9CF2ED799}" destId="{952214AE-DF6D-43FE-858B-3E309CABD10A}" srcOrd="1" destOrd="0" parTransId="{B396A983-31BC-4133-A89C-DE86A8518BEC}" sibTransId="{17F2444E-253D-464B-B183-BEA69441DC15}"/>
    <dgm:cxn modelId="{515776B0-66D4-4856-9834-177602D83212}" srcId="{3365C51A-2B56-459E-A312-25DA36F14148}" destId="{028514F2-B012-4E88-AE5A-699A1A173637}" srcOrd="0" destOrd="0" parTransId="{E0430DBB-F669-4105-836B-C8E414A6ADE2}" sibTransId="{48DF3C1B-25EF-43AC-8710-FC4D517E36C3}"/>
    <dgm:cxn modelId="{9FF95CB3-70AE-4960-8E2D-43B2BC9DF9EE}" type="presOf" srcId="{067B81B4-66AD-45A0-8DCB-0CF69FA9CFFE}" destId="{385470AB-9197-4413-BABE-C14FAC535348}" srcOrd="0" destOrd="3" presId="urn:microsoft.com/office/officeart/2005/8/layout/process3"/>
    <dgm:cxn modelId="{9F35EDB6-DDA9-452D-9DCD-81A2F05D4F43}" type="presOf" srcId="{53355FED-E858-4E06-91DF-CD252D9315D1}" destId="{633AB7C9-01FB-4A74-A636-EBBC7585FE67}" srcOrd="0" destOrd="4" presId="urn:microsoft.com/office/officeart/2005/8/layout/process3"/>
    <dgm:cxn modelId="{C4DE9EBB-8C1E-4E31-9167-1B81DDCFD594}" type="presOf" srcId="{3365C51A-2B56-459E-A312-25DA36F14148}" destId="{C0A30008-B743-4E3F-A328-A7F980BA58D8}" srcOrd="1" destOrd="0" presId="urn:microsoft.com/office/officeart/2005/8/layout/process3"/>
    <dgm:cxn modelId="{91D8EFBB-3E7C-433D-9AF7-FEA12A90DAED}" srcId="{F435325C-89EF-4199-93DB-DC19D60F80F5}" destId="{2086A50D-DFEE-41AB-A77A-60B9CF2ED799}" srcOrd="0" destOrd="0" parTransId="{DA2C2EDE-813E-45E2-AD8E-AB166F4EF056}" sibTransId="{03645A16-09FA-4193-B17E-AED13F9F7E3C}"/>
    <dgm:cxn modelId="{A64EBAD3-CCA8-4F6B-9984-9D95E81B25BD}" srcId="{3365C51A-2B56-459E-A312-25DA36F14148}" destId="{E055A56B-D2C3-45DB-ADC4-A9337B055DF1}" srcOrd="2" destOrd="0" parTransId="{BF706C01-09B7-4A2E-B6C7-4D018D4CDADD}" sibTransId="{3F6DF4E9-0474-446B-8ACB-E731E9784AEE}"/>
    <dgm:cxn modelId="{2A48B5D5-2A6E-4C0B-A023-93741AE493F1}" type="presOf" srcId="{952214AE-DF6D-43FE-858B-3E309CABD10A}" destId="{02ECA624-2476-461C-9E96-B27352AFA75C}" srcOrd="0" destOrd="1" presId="urn:microsoft.com/office/officeart/2005/8/layout/process3"/>
    <dgm:cxn modelId="{442F2AD7-382B-4768-9412-1B829F061F3B}" type="presOf" srcId="{0A0F650A-EC12-4C6B-9184-230C705560AD}" destId="{633AB7C9-01FB-4A74-A636-EBBC7585FE67}" srcOrd="0" destOrd="3" presId="urn:microsoft.com/office/officeart/2005/8/layout/process3"/>
    <dgm:cxn modelId="{B917E5E5-8B1A-4B62-B06E-D5B79EA9BA3A}" type="presOf" srcId="{03645A16-09FA-4193-B17E-AED13F9F7E3C}" destId="{3BD9827F-E6DC-4A36-AF4E-483E4E432359}" srcOrd="0" destOrd="0" presId="urn:microsoft.com/office/officeart/2005/8/layout/process3"/>
    <dgm:cxn modelId="{A29490E8-C846-4C09-B735-C80A3E550B94}" type="presOf" srcId="{60F675D4-3266-4AED-90BE-B88056E31A79}" destId="{87FC8721-DD1E-40E2-B5E8-0FF15569563D}" srcOrd="1" destOrd="0" presId="urn:microsoft.com/office/officeart/2005/8/layout/process3"/>
    <dgm:cxn modelId="{0C64F0F0-51FB-4583-8558-724B143F5AD9}" srcId="{6E34413A-5B7E-4CFE-947D-0ACB4A95D83B}" destId="{067B81B4-66AD-45A0-8DCB-0CF69FA9CFFE}" srcOrd="3" destOrd="0" parTransId="{7225A41B-9117-4BB5-843F-532FB9F31112}" sibTransId="{136BAB82-832D-42D0-8ED5-1136B22AC29D}"/>
    <dgm:cxn modelId="{AA95D2F5-6EE4-49FB-B873-98B2DC143977}" type="presOf" srcId="{F435325C-89EF-4199-93DB-DC19D60F80F5}" destId="{C9359547-101C-4810-950A-63EE55381BBC}" srcOrd="0" destOrd="0" presId="urn:microsoft.com/office/officeart/2005/8/layout/process3"/>
    <dgm:cxn modelId="{A75857F6-0892-42EC-B9C6-399E39463402}" type="presOf" srcId="{E3DBC64A-FAAC-4FB9-AEFB-BBBAF555DAA4}" destId="{385470AB-9197-4413-BABE-C14FAC535348}" srcOrd="0" destOrd="2" presId="urn:microsoft.com/office/officeart/2005/8/layout/process3"/>
    <dgm:cxn modelId="{3A12FEFC-C9FD-4EC4-9AAF-3B55A7B17808}" srcId="{3365C51A-2B56-459E-A312-25DA36F14148}" destId="{53355FED-E858-4E06-91DF-CD252D9315D1}" srcOrd="4" destOrd="0" parTransId="{E464A215-898F-44A8-9A61-5903CEDB144D}" sibTransId="{2B003227-B7BC-4749-8905-B41478766657}"/>
    <dgm:cxn modelId="{D33315FE-2F0C-4263-AF21-5AFFB514F1CC}" type="presOf" srcId="{0519FAC3-A1FE-4B6F-9156-67BC140F825E}" destId="{385470AB-9197-4413-BABE-C14FAC535348}" srcOrd="0" destOrd="5" presId="urn:microsoft.com/office/officeart/2005/8/layout/process3"/>
    <dgm:cxn modelId="{D4CC6FFE-AAC1-4B23-88A9-5B1EF3E3FBB0}" srcId="{3365C51A-2B56-459E-A312-25DA36F14148}" destId="{46CCA263-CA5D-4540-AD92-8B587F2E979E}" srcOrd="1" destOrd="0" parTransId="{100AF020-C7BF-4C9E-998D-578F9F41FC5B}" sibTransId="{959D4EC1-3638-465F-9885-00331AF47BB1}"/>
    <dgm:cxn modelId="{5D81E81A-81CF-46F2-A8E8-3CF871479E74}" type="presParOf" srcId="{C9359547-101C-4810-950A-63EE55381BBC}" destId="{D68B1A54-05D0-433E-8547-2C5556ACA1AE}" srcOrd="0" destOrd="0" presId="urn:microsoft.com/office/officeart/2005/8/layout/process3"/>
    <dgm:cxn modelId="{7EEDF16F-9B1D-4125-B39D-9843461D1D73}" type="presParOf" srcId="{D68B1A54-05D0-433E-8547-2C5556ACA1AE}" destId="{CD1291AC-4DCB-4B3A-A32D-EBA9736B2224}" srcOrd="0" destOrd="0" presId="urn:microsoft.com/office/officeart/2005/8/layout/process3"/>
    <dgm:cxn modelId="{959806B4-DB4F-4048-AC5C-AA82F7BBFF29}" type="presParOf" srcId="{D68B1A54-05D0-433E-8547-2C5556ACA1AE}" destId="{EBC28977-3C1D-4EA4-89C0-D9B508BE61E5}" srcOrd="1" destOrd="0" presId="urn:microsoft.com/office/officeart/2005/8/layout/process3"/>
    <dgm:cxn modelId="{536B3619-BABF-40CA-9A45-708EE4E175DA}" type="presParOf" srcId="{D68B1A54-05D0-433E-8547-2C5556ACA1AE}" destId="{02ECA624-2476-461C-9E96-B27352AFA75C}" srcOrd="2" destOrd="0" presId="urn:microsoft.com/office/officeart/2005/8/layout/process3"/>
    <dgm:cxn modelId="{B6DEF570-1C1C-4ED6-AF2F-3D442B8FA2FB}" type="presParOf" srcId="{C9359547-101C-4810-950A-63EE55381BBC}" destId="{3BD9827F-E6DC-4A36-AF4E-483E4E432359}" srcOrd="1" destOrd="0" presId="urn:microsoft.com/office/officeart/2005/8/layout/process3"/>
    <dgm:cxn modelId="{CE5AB9B8-DD90-43BB-8802-46DBB239C93C}" type="presParOf" srcId="{3BD9827F-E6DC-4A36-AF4E-483E4E432359}" destId="{74E173DC-609E-43AD-BD54-AF8CC66811CF}" srcOrd="0" destOrd="0" presId="urn:microsoft.com/office/officeart/2005/8/layout/process3"/>
    <dgm:cxn modelId="{BE2428D5-E926-4CF0-9EE2-1C561931F7D3}" type="presParOf" srcId="{C9359547-101C-4810-950A-63EE55381BBC}" destId="{57BF65CA-E69D-4058-B95E-20A853E81796}" srcOrd="2" destOrd="0" presId="urn:microsoft.com/office/officeart/2005/8/layout/process3"/>
    <dgm:cxn modelId="{FEA4FE25-456B-4820-8E65-9BF166E66E04}" type="presParOf" srcId="{57BF65CA-E69D-4058-B95E-20A853E81796}" destId="{193227BE-4BF3-4D62-AD6C-9CB5B12ABDAD}" srcOrd="0" destOrd="0" presId="urn:microsoft.com/office/officeart/2005/8/layout/process3"/>
    <dgm:cxn modelId="{31C63A94-263F-4911-8A2A-11583CE4CC94}" type="presParOf" srcId="{57BF65CA-E69D-4058-B95E-20A853E81796}" destId="{C0A30008-B743-4E3F-A328-A7F980BA58D8}" srcOrd="1" destOrd="0" presId="urn:microsoft.com/office/officeart/2005/8/layout/process3"/>
    <dgm:cxn modelId="{0E5CCCCE-A549-4352-9F5B-40A7377A3ACC}" type="presParOf" srcId="{57BF65CA-E69D-4058-B95E-20A853E81796}" destId="{633AB7C9-01FB-4A74-A636-EBBC7585FE67}" srcOrd="2" destOrd="0" presId="urn:microsoft.com/office/officeart/2005/8/layout/process3"/>
    <dgm:cxn modelId="{BB8F05D5-C50F-4DCC-A985-3F66AEFB6F43}" type="presParOf" srcId="{C9359547-101C-4810-950A-63EE55381BBC}" destId="{0F895609-EF0F-469E-A2D0-69E4A3EC28C8}" srcOrd="3" destOrd="0" presId="urn:microsoft.com/office/officeart/2005/8/layout/process3"/>
    <dgm:cxn modelId="{A69F07BE-1D22-4B89-A063-63D3E478D4E6}" type="presParOf" srcId="{0F895609-EF0F-469E-A2D0-69E4A3EC28C8}" destId="{87FC8721-DD1E-40E2-B5E8-0FF15569563D}" srcOrd="0" destOrd="0" presId="urn:microsoft.com/office/officeart/2005/8/layout/process3"/>
    <dgm:cxn modelId="{8B901585-A2A0-448D-8E86-1DE5892DF4A1}" type="presParOf" srcId="{C9359547-101C-4810-950A-63EE55381BBC}" destId="{ACC2E314-0AB6-4C69-A5A4-DC24B90680AD}" srcOrd="4" destOrd="0" presId="urn:microsoft.com/office/officeart/2005/8/layout/process3"/>
    <dgm:cxn modelId="{DECD6BE2-485E-49A4-B73F-9FBF3FF44818}" type="presParOf" srcId="{ACC2E314-0AB6-4C69-A5A4-DC24B90680AD}" destId="{8C868CEA-D3AA-4C08-9B06-5A8E3B94B9F1}" srcOrd="0" destOrd="0" presId="urn:microsoft.com/office/officeart/2005/8/layout/process3"/>
    <dgm:cxn modelId="{C237295D-0698-4676-947A-34BEA61688CA}" type="presParOf" srcId="{ACC2E314-0AB6-4C69-A5A4-DC24B90680AD}" destId="{F94BAC65-4B83-4DA0-9655-40C5DC014F62}" srcOrd="1" destOrd="0" presId="urn:microsoft.com/office/officeart/2005/8/layout/process3"/>
    <dgm:cxn modelId="{DEAAEEA6-DC92-45D4-91BD-9A86D6DAAA5D}" type="presParOf" srcId="{ACC2E314-0AB6-4C69-A5A4-DC24B90680AD}" destId="{385470AB-9197-4413-BABE-C14FAC53534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28977-3C1D-4EA4-89C0-D9B508BE61E5}">
      <dsp:nvSpPr>
        <dsp:cNvPr id="0" name=""/>
        <dsp:cNvSpPr/>
      </dsp:nvSpPr>
      <dsp:spPr>
        <a:xfrm>
          <a:off x="4775" y="237116"/>
          <a:ext cx="2171240" cy="748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语料获取</a:t>
          </a:r>
        </a:p>
      </dsp:txBody>
      <dsp:txXfrm>
        <a:off x="4775" y="237116"/>
        <a:ext cx="2171240" cy="499021"/>
      </dsp:txXfrm>
    </dsp:sp>
    <dsp:sp modelId="{02ECA624-2476-461C-9E96-B27352AFA75C}">
      <dsp:nvSpPr>
        <dsp:cNvPr id="0" name=""/>
        <dsp:cNvSpPr/>
      </dsp:nvSpPr>
      <dsp:spPr>
        <a:xfrm>
          <a:off x="449487" y="736138"/>
          <a:ext cx="2171240" cy="28367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网络数据抓取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文本文件读入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图片</a:t>
          </a: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OCR</a:t>
          </a:r>
          <a:r>
            <a:rPr 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转化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……</a:t>
          </a:r>
          <a:endParaRPr lang="zh-CN" sz="16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13080" y="799731"/>
        <a:ext cx="2044054" cy="2709557"/>
      </dsp:txXfrm>
    </dsp:sp>
    <dsp:sp modelId="{3BD9827F-E6DC-4A36-AF4E-483E4E432359}">
      <dsp:nvSpPr>
        <dsp:cNvPr id="0" name=""/>
        <dsp:cNvSpPr/>
      </dsp:nvSpPr>
      <dsp:spPr>
        <a:xfrm>
          <a:off x="2505167" y="216339"/>
          <a:ext cx="697802" cy="5405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05167" y="324454"/>
        <a:ext cx="535629" cy="324346"/>
      </dsp:txXfrm>
    </dsp:sp>
    <dsp:sp modelId="{C0A30008-B743-4E3F-A328-A7F980BA58D8}">
      <dsp:nvSpPr>
        <dsp:cNvPr id="0" name=""/>
        <dsp:cNvSpPr/>
      </dsp:nvSpPr>
      <dsp:spPr>
        <a:xfrm>
          <a:off x="3492624" y="237116"/>
          <a:ext cx="2171240" cy="748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原始语料的数据化</a:t>
          </a:r>
        </a:p>
      </dsp:txBody>
      <dsp:txXfrm>
        <a:off x="3492624" y="237116"/>
        <a:ext cx="2171240" cy="499021"/>
      </dsp:txXfrm>
    </dsp:sp>
    <dsp:sp modelId="{633AB7C9-01FB-4A74-A636-EBBC7585FE67}">
      <dsp:nvSpPr>
        <dsp:cNvPr id="0" name=""/>
        <dsp:cNvSpPr/>
      </dsp:nvSpPr>
      <dsp:spPr>
        <a:xfrm>
          <a:off x="3937335" y="736138"/>
          <a:ext cx="2171240" cy="28367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分词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信息清理与合并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文档</a:t>
          </a:r>
          <a:r>
            <a:rPr 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词条矩阵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相关字典编制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信息的转换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……</a:t>
          </a:r>
          <a:endParaRPr lang="zh-CN" sz="16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000928" y="799731"/>
        <a:ext cx="2044054" cy="2709557"/>
      </dsp:txXfrm>
    </dsp:sp>
    <dsp:sp modelId="{0F895609-EF0F-469E-A2D0-69E4A3EC28C8}">
      <dsp:nvSpPr>
        <dsp:cNvPr id="0" name=""/>
        <dsp:cNvSpPr/>
      </dsp:nvSpPr>
      <dsp:spPr>
        <a:xfrm>
          <a:off x="5993016" y="216339"/>
          <a:ext cx="697802" cy="5405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93016" y="324454"/>
        <a:ext cx="535629" cy="324346"/>
      </dsp:txXfrm>
    </dsp:sp>
    <dsp:sp modelId="{F94BAC65-4B83-4DA0-9655-40C5DC014F62}">
      <dsp:nvSpPr>
        <dsp:cNvPr id="0" name=""/>
        <dsp:cNvSpPr/>
      </dsp:nvSpPr>
      <dsp:spPr>
        <a:xfrm>
          <a:off x="6980472" y="237116"/>
          <a:ext cx="2171240" cy="748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内在信息挖掘与展示</a:t>
          </a:r>
        </a:p>
      </dsp:txBody>
      <dsp:txXfrm>
        <a:off x="6980472" y="237116"/>
        <a:ext cx="2171240" cy="499021"/>
      </dsp:txXfrm>
    </dsp:sp>
    <dsp:sp modelId="{385470AB-9197-4413-BABE-C14FAC535348}">
      <dsp:nvSpPr>
        <dsp:cNvPr id="0" name=""/>
        <dsp:cNvSpPr/>
      </dsp:nvSpPr>
      <dsp:spPr>
        <a:xfrm>
          <a:off x="7425184" y="736138"/>
          <a:ext cx="2171240" cy="28367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词云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关键词提取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自动摘要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文档聚类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情感分析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文章推荐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……</a:t>
          </a:r>
          <a:endParaRPr lang="zh-CN" sz="16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7488777" y="799731"/>
        <a:ext cx="2044054" cy="2709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2020年9月15日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2020年9月15日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第一章  文本挖掘概述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401F28-606E-401E-9BC5-EC03CA162149}" type="datetime10">
              <a:rPr lang="zh-CN" altLang="en-US" smtClean="0"/>
              <a:t>16:02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第一章  文本挖掘概述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E57A91B-A767-4F74-B03F-681C8279A545}" type="datetime10">
              <a:rPr lang="zh-CN" altLang="en-US" smtClean="0"/>
              <a:t>16:02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C61CBF-7B05-4F13-8631-F9D38B53058F}" type="datetime10">
              <a:rPr lang="zh-CN" altLang="en-US" smtClean="0"/>
              <a:t>16:02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4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C9C278-F821-418E-99BB-EE8D3B6E4CF1}" type="datetime10">
              <a:rPr lang="zh-CN" altLang="en-US" smtClean="0"/>
              <a:t>16:02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D90C7A1-69AB-4FEE-B20F-72F3ED87285F}" type="datetime10">
              <a:rPr lang="zh-CN" altLang="en-US" smtClean="0"/>
              <a:t>16:02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第一章  文本挖掘概述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28E45B-F95E-4407-9CF4-877F03E1018E}" type="datetime10">
              <a:rPr lang="zh-CN" altLang="en-US" smtClean="0"/>
              <a:t>16:02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2C358A-2002-4379-A7B0-211122E22C2C}" type="datetime10">
              <a:rPr lang="zh-CN" altLang="en-US" smtClean="0"/>
              <a:t>16:02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/>
              <a:t>第一章  文本挖掘概述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3CB537-7B2E-4AB4-978A-7C311D3F831D}" type="datetime10">
              <a:rPr lang="zh-CN" altLang="en-US" smtClean="0"/>
              <a:t>16:02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/>
              <a:t>第一章  文本挖掘概述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CC37511-8B8F-4FED-8879-5AB2B55D1753}" type="datetime10">
              <a:rPr lang="zh-CN" altLang="en-US" smtClean="0"/>
              <a:t>16:02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zh-CN" altLang="en-US" sz="6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文本数据挖掘</a:t>
            </a:r>
            <a:br>
              <a:rPr lang="en-US" altLang="zh-CN" sz="6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b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第一章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文本挖掘概述</a:t>
            </a:r>
            <a:b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</a:br>
            <a:b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什么是文本挖掘</a:t>
            </a:r>
            <a:br>
              <a:rPr lang="en-US" altLang="zh-CN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文本挖掘的基本流程</a:t>
            </a:r>
            <a:br>
              <a:rPr lang="en-US" altLang="zh-CN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原始语料数据化时需要考虑的工作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46107-C909-4F35-855D-2BE7B71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常见的文本挖掘分析任务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82669-B0D7-4AF8-B461-0A281E781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亚洲语言分词（及结果展示）</a:t>
            </a:r>
            <a:endParaRPr lang="en-US" altLang="zh-CN" dirty="0"/>
          </a:p>
          <a:p>
            <a:r>
              <a:rPr lang="zh-CN" altLang="en-US" dirty="0"/>
              <a:t>自动摘要</a:t>
            </a:r>
            <a:endParaRPr lang="en-US" altLang="zh-CN" dirty="0"/>
          </a:p>
          <a:p>
            <a:r>
              <a:rPr lang="zh-CN" altLang="en-US" dirty="0"/>
              <a:t>指代消解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他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她</a:t>
            </a:r>
            <a:r>
              <a:rPr lang="zh-CN" altLang="en-US" dirty="0"/>
              <a:t>说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它</a:t>
            </a:r>
            <a:r>
              <a:rPr lang="zh-CN" altLang="en-US" dirty="0"/>
              <a:t>的尾巴很短</a:t>
            </a:r>
            <a:endParaRPr lang="en-US" altLang="zh-CN" dirty="0"/>
          </a:p>
          <a:p>
            <a:r>
              <a:rPr lang="zh-CN" altLang="en-US" dirty="0"/>
              <a:t>机器翻译</a:t>
            </a:r>
            <a:endParaRPr lang="en-US" altLang="zh-CN" dirty="0"/>
          </a:p>
          <a:p>
            <a:r>
              <a:rPr lang="zh-CN" altLang="en-US" dirty="0"/>
              <a:t>词性标注</a:t>
            </a:r>
            <a:endParaRPr lang="en-US" altLang="zh-CN" dirty="0"/>
          </a:p>
          <a:p>
            <a:r>
              <a:rPr lang="zh-CN" altLang="en-US" dirty="0"/>
              <a:t>主题识别</a:t>
            </a:r>
            <a:endParaRPr lang="en-US" altLang="zh-CN" dirty="0"/>
          </a:p>
          <a:p>
            <a:r>
              <a:rPr lang="zh-CN" altLang="en-US" dirty="0"/>
              <a:t>文本分类</a:t>
            </a:r>
            <a:endParaRPr lang="en-US" altLang="zh-CN" dirty="0"/>
          </a:p>
          <a:p>
            <a:r>
              <a:rPr lang="zh-CN" altLang="en-US" dirty="0"/>
              <a:t>语义理解</a:t>
            </a:r>
            <a:endParaRPr lang="en-US" altLang="zh-CN" dirty="0"/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32756A-57F3-4B06-A8BF-44C4DAE5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32DFEF-E882-4BA6-A1C9-BEB89BA0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27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573A5-0FB1-4E85-96C6-F3CACCAB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文本挖掘的各种应用方向举例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D700D-29E0-4999-AB10-32460D5C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新一代搜索引擎</a:t>
            </a:r>
            <a:endParaRPr lang="en-US" altLang="zh-CN" dirty="0"/>
          </a:p>
          <a:p>
            <a:pPr lvl="1"/>
            <a:r>
              <a:rPr lang="zh-CN" altLang="en-US" dirty="0"/>
              <a:t>例：某博热搜榜</a:t>
            </a:r>
            <a:endParaRPr lang="en-US" altLang="zh-CN" dirty="0"/>
          </a:p>
          <a:p>
            <a:r>
              <a:rPr lang="zh-CN" altLang="en-US" dirty="0"/>
              <a:t>互联网内容安全</a:t>
            </a:r>
            <a:endParaRPr lang="en-US" altLang="zh-CN" dirty="0"/>
          </a:p>
          <a:p>
            <a:pPr lvl="1"/>
            <a:r>
              <a:rPr lang="zh-CN" altLang="en-US" dirty="0"/>
              <a:t>互联网舆情监测、非法内容发布</a:t>
            </a:r>
            <a:endParaRPr lang="en-US" altLang="zh-CN" dirty="0"/>
          </a:p>
          <a:p>
            <a:r>
              <a:rPr lang="zh-CN" altLang="en-US" dirty="0"/>
              <a:t>企业知识管理</a:t>
            </a:r>
            <a:endParaRPr lang="en-US" altLang="zh-CN" dirty="0"/>
          </a:p>
          <a:p>
            <a:pPr lvl="1"/>
            <a:r>
              <a:rPr lang="zh-CN" altLang="en-US" dirty="0"/>
              <a:t>企业内知识共享、企业相关外部信息</a:t>
            </a:r>
            <a:endParaRPr lang="en-US" altLang="zh-CN" dirty="0"/>
          </a:p>
          <a:p>
            <a:pPr lvl="1"/>
            <a:r>
              <a:rPr lang="en-US" altLang="zh-CN" dirty="0"/>
              <a:t>CRM</a:t>
            </a:r>
            <a:r>
              <a:rPr lang="zh-CN" altLang="en-US" dirty="0"/>
              <a:t>系统</a:t>
            </a:r>
            <a:endParaRPr lang="en-US" altLang="zh-CN" dirty="0"/>
          </a:p>
          <a:p>
            <a:r>
              <a:rPr lang="zh-CN" altLang="en-US" dirty="0"/>
              <a:t>个人智能信息访问</a:t>
            </a:r>
            <a:endParaRPr lang="en-US" altLang="zh-CN" dirty="0"/>
          </a:p>
          <a:p>
            <a:r>
              <a:rPr lang="zh-CN" altLang="en-US" dirty="0"/>
              <a:t>目标客户的精确定位和推送</a:t>
            </a:r>
            <a:endParaRPr lang="en-US" altLang="zh-CN" dirty="0"/>
          </a:p>
          <a:p>
            <a:pPr lvl="1"/>
            <a:r>
              <a:rPr lang="zh-CN" altLang="en-US" dirty="0"/>
              <a:t>今日头条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389D03-D1A8-4627-9BCF-A60785AB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8C42FB-7048-40AF-A0C8-BAC53D23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51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93495-3CD3-4D6C-A8E2-D13CFB83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文本中所蕴含信息的层次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2253A-B233-4F17-99C8-EBBD7DFAB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词条是否在文本中出现</a:t>
            </a:r>
            <a:r>
              <a:rPr lang="en-US" altLang="zh-CN" dirty="0"/>
              <a:t>→</a:t>
            </a:r>
            <a:r>
              <a:rPr lang="zh-CN" altLang="en-US" dirty="0"/>
              <a:t>各种基于词袋的模型</a:t>
            </a:r>
            <a:endParaRPr lang="en-US" altLang="zh-CN" dirty="0"/>
          </a:p>
          <a:p>
            <a:pPr lvl="1"/>
            <a:r>
              <a:rPr lang="zh-CN" altLang="en-US" dirty="0"/>
              <a:t>大鱼</a:t>
            </a:r>
            <a:r>
              <a:rPr lang="en-US" altLang="zh-CN" dirty="0"/>
              <a:t>/</a:t>
            </a:r>
            <a:r>
              <a:rPr lang="zh-CN" altLang="en-US" dirty="0"/>
              <a:t>吃</a:t>
            </a:r>
            <a:r>
              <a:rPr lang="en-US" altLang="zh-CN" dirty="0"/>
              <a:t>/</a:t>
            </a:r>
            <a:r>
              <a:rPr lang="zh-CN" altLang="en-US" dirty="0"/>
              <a:t>小鱼</a:t>
            </a:r>
            <a:r>
              <a:rPr lang="en-US" altLang="zh-CN" dirty="0"/>
              <a:t>/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虾米</a:t>
            </a:r>
            <a:endParaRPr lang="en-US" altLang="zh-CN" dirty="0"/>
          </a:p>
          <a:p>
            <a:r>
              <a:rPr lang="zh-CN" altLang="en-US" dirty="0"/>
              <a:t>词条的各种内在关联</a:t>
            </a:r>
            <a:r>
              <a:rPr lang="en-US" altLang="zh-CN" dirty="0"/>
              <a:t>→</a:t>
            </a:r>
            <a:r>
              <a:rPr lang="zh-CN" altLang="en-US" dirty="0"/>
              <a:t>各种字典</a:t>
            </a:r>
            <a:endParaRPr lang="en-US" altLang="zh-CN" dirty="0"/>
          </a:p>
          <a:p>
            <a:pPr lvl="1"/>
            <a:r>
              <a:rPr lang="zh-CN" altLang="en-US" dirty="0"/>
              <a:t>上位词：猫</a:t>
            </a:r>
            <a:r>
              <a:rPr lang="en-US" altLang="zh-CN" dirty="0"/>
              <a:t>→</a:t>
            </a:r>
            <a:r>
              <a:rPr lang="zh-CN" altLang="en-US" dirty="0"/>
              <a:t>动物</a:t>
            </a:r>
            <a:r>
              <a:rPr lang="en-US" altLang="zh-CN" dirty="0"/>
              <a:t>/</a:t>
            </a:r>
            <a:r>
              <a:rPr lang="zh-CN" altLang="en-US" dirty="0"/>
              <a:t>哺乳类</a:t>
            </a:r>
            <a:r>
              <a:rPr lang="en-US" altLang="zh-CN" dirty="0"/>
              <a:t>/</a:t>
            </a:r>
            <a:r>
              <a:rPr lang="zh-CN" altLang="en-US" dirty="0"/>
              <a:t>有毛</a:t>
            </a:r>
            <a:r>
              <a:rPr lang="en-US" altLang="zh-CN" dirty="0"/>
              <a:t>/</a:t>
            </a:r>
            <a:r>
              <a:rPr lang="zh-CN" altLang="en-US" dirty="0"/>
              <a:t>宠物</a:t>
            </a:r>
            <a:endParaRPr lang="en-US" altLang="zh-CN" dirty="0"/>
          </a:p>
          <a:p>
            <a:pPr lvl="1"/>
            <a:r>
              <a:rPr lang="zh-CN" altLang="en-US" dirty="0"/>
              <a:t>下位词：猫</a:t>
            </a:r>
            <a:r>
              <a:rPr lang="en-US" altLang="zh-CN" dirty="0"/>
              <a:t>→</a:t>
            </a:r>
            <a:r>
              <a:rPr lang="zh-CN" altLang="en-US" dirty="0"/>
              <a:t>波斯猫</a:t>
            </a:r>
            <a:r>
              <a:rPr lang="en-US" altLang="zh-CN" dirty="0"/>
              <a:t>/</a:t>
            </a:r>
            <a:r>
              <a:rPr lang="zh-CN" altLang="en-US" dirty="0"/>
              <a:t>阿滋猫</a:t>
            </a:r>
            <a:endParaRPr lang="en-US" altLang="zh-CN" dirty="0"/>
          </a:p>
          <a:p>
            <a:pPr lvl="1"/>
            <a:r>
              <a:rPr lang="zh-CN" altLang="en-US" dirty="0"/>
              <a:t>同义词：高兴</a:t>
            </a:r>
            <a:r>
              <a:rPr lang="en-US" altLang="zh-CN" dirty="0"/>
              <a:t>→</a:t>
            </a:r>
            <a:r>
              <a:rPr lang="zh-CN" altLang="en-US" dirty="0"/>
              <a:t>开心</a:t>
            </a:r>
            <a:r>
              <a:rPr lang="en-US" altLang="zh-CN" dirty="0"/>
              <a:t>/</a:t>
            </a:r>
            <a:r>
              <a:rPr lang="zh-CN" altLang="en-US" dirty="0"/>
              <a:t>喜悦</a:t>
            </a:r>
            <a:r>
              <a:rPr lang="en-US" altLang="zh-CN" dirty="0"/>
              <a:t>/</a:t>
            </a:r>
            <a:r>
              <a:rPr lang="zh-CN" altLang="en-US" dirty="0"/>
              <a:t>欢乐</a:t>
            </a:r>
            <a:r>
              <a:rPr lang="en-US" altLang="zh-CN" dirty="0"/>
              <a:t>/</a:t>
            </a:r>
            <a:r>
              <a:rPr lang="zh-CN" altLang="en-US" dirty="0"/>
              <a:t>狂喜</a:t>
            </a:r>
            <a:endParaRPr lang="en-US" altLang="zh-CN" dirty="0"/>
          </a:p>
          <a:p>
            <a:pPr lvl="1"/>
            <a:r>
              <a:rPr lang="zh-CN" altLang="en-US" dirty="0"/>
              <a:t>反义词：高兴</a:t>
            </a:r>
            <a:r>
              <a:rPr lang="en-US" altLang="zh-CN" dirty="0"/>
              <a:t>→</a:t>
            </a:r>
            <a:r>
              <a:rPr lang="zh-CN" altLang="en-US" dirty="0"/>
              <a:t>难过</a:t>
            </a:r>
            <a:r>
              <a:rPr lang="en-US" altLang="zh-CN" dirty="0"/>
              <a:t>/</a:t>
            </a:r>
            <a:r>
              <a:rPr lang="zh-CN" altLang="en-US" dirty="0"/>
              <a:t>悲伤</a:t>
            </a:r>
            <a:r>
              <a:rPr lang="en-US" altLang="zh-CN" dirty="0"/>
              <a:t>/</a:t>
            </a:r>
            <a:r>
              <a:rPr lang="zh-CN" altLang="en-US" dirty="0"/>
              <a:t>悲痛</a:t>
            </a:r>
            <a:r>
              <a:rPr lang="en-US" altLang="zh-CN" dirty="0"/>
              <a:t>/</a:t>
            </a:r>
            <a:r>
              <a:rPr lang="zh-CN" altLang="en-US" dirty="0"/>
              <a:t>愤怒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C72F03-9FC3-4DFD-A10F-0079B030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1BE3DB-4C4B-4604-BACB-B7D1BCB5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3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092B2-9C1B-476B-894E-BF7365A8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文本中所蕴含信息的层次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40341-7CAB-41C2-9E44-2DBCE6078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词序信息</a:t>
            </a:r>
            <a:r>
              <a:rPr lang="en-US" altLang="zh-CN" dirty="0"/>
              <a:t>→N-gram</a:t>
            </a:r>
            <a:r>
              <a:rPr lang="zh-CN" altLang="en-US" dirty="0"/>
              <a:t>语言模型</a:t>
            </a:r>
            <a:endParaRPr lang="en-US" altLang="zh-CN" dirty="0"/>
          </a:p>
          <a:p>
            <a:pPr lvl="1"/>
            <a:r>
              <a:rPr lang="zh-CN" altLang="en-US" dirty="0"/>
              <a:t>我喂猪 </a:t>
            </a:r>
            <a:r>
              <a:rPr lang="en-US" altLang="zh-CN" dirty="0"/>
              <a:t>vs. </a:t>
            </a:r>
            <a:r>
              <a:rPr lang="zh-CN" altLang="en-US" dirty="0"/>
              <a:t>猪喂我</a:t>
            </a:r>
            <a:endParaRPr lang="en-US" altLang="zh-CN" dirty="0"/>
          </a:p>
          <a:p>
            <a:r>
              <a:rPr lang="zh-CN" altLang="en-US" dirty="0"/>
              <a:t>语法信息</a:t>
            </a:r>
            <a:r>
              <a:rPr lang="en-US" altLang="zh-CN" dirty="0"/>
              <a:t>→</a:t>
            </a:r>
            <a:r>
              <a:rPr lang="zh-CN" altLang="en-US" dirty="0"/>
              <a:t>待探索区域</a:t>
            </a:r>
            <a:endParaRPr lang="en-US" altLang="zh-CN" dirty="0"/>
          </a:p>
          <a:p>
            <a:pPr lvl="1"/>
            <a:r>
              <a:rPr lang="zh-CN" altLang="en-US" dirty="0"/>
              <a:t>词性：主谓宾定状补</a:t>
            </a:r>
            <a:endParaRPr lang="en-US" altLang="zh-CN" dirty="0"/>
          </a:p>
          <a:p>
            <a:pPr lvl="1"/>
            <a:r>
              <a:rPr lang="zh-CN" altLang="en-US" dirty="0"/>
              <a:t>句内语法分析</a:t>
            </a:r>
            <a:endParaRPr lang="en-US" altLang="zh-CN" dirty="0"/>
          </a:p>
          <a:p>
            <a:pPr lvl="1"/>
            <a:r>
              <a:rPr lang="zh-CN" altLang="en-US" dirty="0"/>
              <a:t>句间语法分析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C7CA1E-6CB0-414D-AB4C-803C64A7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E70069-6A90-409E-B2D4-BACB444D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71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53F92-A21D-4B3F-AAB9-F4701D10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的基本思路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D8616-799A-4BF8-B4F3-A071BE0A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传统：基于字典（</a:t>
            </a:r>
            <a:r>
              <a:rPr lang="en-US" altLang="zh-CN" dirty="0"/>
              <a:t>wordnet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不能分辨细节差异</a:t>
            </a:r>
            <a:endParaRPr lang="en-US" altLang="zh-CN" dirty="0"/>
          </a:p>
          <a:p>
            <a:pPr lvl="1"/>
            <a:r>
              <a:rPr lang="zh-CN" altLang="en-US" dirty="0"/>
              <a:t>需要大量人为劳动</a:t>
            </a:r>
            <a:endParaRPr lang="en-US" altLang="zh-CN" dirty="0"/>
          </a:p>
          <a:p>
            <a:pPr lvl="1"/>
            <a:r>
              <a:rPr lang="zh-CN" altLang="en-US" dirty="0"/>
              <a:t>结果主观，依赖于编制者的经验和倾向</a:t>
            </a:r>
            <a:endParaRPr lang="en-US" altLang="zh-CN" dirty="0"/>
          </a:p>
          <a:p>
            <a:pPr lvl="1"/>
            <a:r>
              <a:rPr lang="zh-CN" altLang="en-US" dirty="0"/>
              <a:t>无法发现新词</a:t>
            </a:r>
            <a:endParaRPr lang="en-US" altLang="zh-CN" dirty="0"/>
          </a:p>
          <a:p>
            <a:pPr lvl="1"/>
            <a:r>
              <a:rPr lang="zh-CN" altLang="en-US" dirty="0"/>
              <a:t>难以精确计算词之间的相似度</a:t>
            </a:r>
            <a:endParaRPr lang="en-US" altLang="zh-CN" dirty="0"/>
          </a:p>
          <a:p>
            <a:r>
              <a:rPr lang="zh-CN" altLang="en-US" dirty="0"/>
              <a:t>现代：基于统计模型</a:t>
            </a:r>
            <a:endParaRPr lang="en-US" altLang="zh-CN" dirty="0"/>
          </a:p>
          <a:p>
            <a:pPr lvl="1"/>
            <a:r>
              <a:rPr lang="zh-CN" altLang="en-US" dirty="0"/>
              <a:t>特征提取：对语料进行各种可能的重编码和组合，尽可能地将信息数量化</a:t>
            </a:r>
            <a:endParaRPr lang="en-US" altLang="zh-CN" dirty="0"/>
          </a:p>
          <a:p>
            <a:pPr lvl="1"/>
            <a:r>
              <a:rPr lang="zh-CN" altLang="en-US" dirty="0"/>
              <a:t>用模型对潜在信息进行提取建模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0D82FF-96A6-40B2-BD12-9160B681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9595E7-D979-4B41-838C-3EF050BE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0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A9628FC-F6A7-4E20-96F2-FE2C833F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原始语料数据化时需要考虑的工作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93FBAE-5C65-4AB8-933A-42C4507B2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8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BF831F-926C-460F-988E-EEC9843A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906D4B9-D24E-49F2-B821-912E79BBD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800" dirty="0"/>
              <a:t>研表究明，汉字序顺并不定一影阅响读！事证实明了当你看这完句话之后才发字现都乱是的。</a:t>
            </a:r>
            <a:r>
              <a:rPr lang="en-US" altLang="zh-CN" sz="4800" dirty="0"/>
              <a:t>·</a:t>
            </a:r>
            <a:endParaRPr lang="zh-CN" altLang="en-US" sz="480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27D54-A903-4CF3-A377-50C976EC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3C52F0-2CA8-4CA7-91B6-6F8F20E3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23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6442E-AC65-47C8-9D04-C4E6E07C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原始语料数据化时需要考虑的工作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5AFF8-2FFE-43F3-BF22-56151758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基本目的：在将语料数据化的同时尽可能地保留有效信息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分词：将原始文本拆分为有分析意义的最小信息单位</a:t>
            </a:r>
            <a:endParaRPr lang="en-US" altLang="zh-CN" dirty="0"/>
          </a:p>
          <a:p>
            <a:pPr lvl="1"/>
            <a:r>
              <a:rPr lang="zh-CN" altLang="en-US" dirty="0"/>
              <a:t>中文由于信息效率太高，在这方面存在很大障碍</a:t>
            </a:r>
            <a:endParaRPr lang="en-US" altLang="zh-CN" dirty="0"/>
          </a:p>
          <a:p>
            <a:r>
              <a:rPr lang="zh-CN" altLang="en-US" dirty="0"/>
              <a:t>去除停用词：剔除无意义单词，减少无效信息</a:t>
            </a:r>
            <a:endParaRPr lang="en-US" altLang="zh-CN" dirty="0"/>
          </a:p>
          <a:p>
            <a:pPr lvl="1"/>
            <a:r>
              <a:rPr lang="zh-CN" altLang="en-US" dirty="0"/>
              <a:t>去除空白，去除标点符号等</a:t>
            </a:r>
            <a:endParaRPr lang="en-US" altLang="zh-CN" dirty="0"/>
          </a:p>
          <a:p>
            <a:r>
              <a:rPr lang="zh-CN" altLang="en-US" dirty="0"/>
              <a:t>词根识别：中文不存在时态变化，基本无此问题</a:t>
            </a:r>
            <a:endParaRPr lang="en-US" altLang="zh-CN" dirty="0"/>
          </a:p>
          <a:p>
            <a:pPr lvl="1"/>
            <a:r>
              <a:rPr lang="zh-CN" altLang="en-US" dirty="0"/>
              <a:t>大小写转换</a:t>
            </a:r>
            <a:endParaRPr lang="en-US" altLang="zh-CN" dirty="0"/>
          </a:p>
          <a:p>
            <a:r>
              <a:rPr lang="zh-CN" altLang="en-US" dirty="0"/>
              <a:t>同义词</a:t>
            </a:r>
            <a:r>
              <a:rPr lang="en-US" altLang="zh-CN" dirty="0"/>
              <a:t>/</a:t>
            </a:r>
            <a:r>
              <a:rPr lang="zh-CN" altLang="en-US" dirty="0"/>
              <a:t>近义词识别：很多工具都缺少这一部分功能</a:t>
            </a:r>
            <a:endParaRPr lang="en-US" altLang="zh-CN" dirty="0"/>
          </a:p>
          <a:p>
            <a:r>
              <a:rPr lang="zh-CN" altLang="en-US" dirty="0"/>
              <a:t>术语识别：姓名识别、地理名称识别、专用名词识别等</a:t>
            </a:r>
            <a:endParaRPr lang="en-US" altLang="zh-CN" dirty="0"/>
          </a:p>
          <a:p>
            <a:pPr lvl="1"/>
            <a:r>
              <a:rPr lang="zh-CN" altLang="en-US" dirty="0"/>
              <a:t>可进一步附加术语信息，如性别、所在国家、所属亚型等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684D5A-550A-4513-8C4E-1A958FE3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B03F87-0FF1-4372-9951-6024B104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0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811F1-CA02-4B1B-872D-4F39F1FA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原始语料数据化时需要考虑的工作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69196-787C-4768-99DB-2A5077FD9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情感标注</a:t>
            </a:r>
            <a:endParaRPr lang="en-US" altLang="zh-CN" dirty="0"/>
          </a:p>
          <a:p>
            <a:r>
              <a:rPr lang="zh-CN" altLang="en-US" dirty="0"/>
              <a:t>词性标注：按照名词、动词、副词等进行标注</a:t>
            </a:r>
            <a:endParaRPr lang="en-US" altLang="zh-CN" dirty="0"/>
          </a:p>
          <a:p>
            <a:pPr lvl="1"/>
            <a:r>
              <a:rPr lang="en-US" altLang="zh-CN" dirty="0"/>
              <a:t>SAS/TM</a:t>
            </a:r>
            <a:r>
              <a:rPr lang="zh-CN" altLang="en-US" dirty="0"/>
              <a:t>可对中文</a:t>
            </a:r>
            <a:r>
              <a:rPr lang="en-US" altLang="zh-CN" dirty="0"/>
              <a:t>TM</a:t>
            </a:r>
            <a:r>
              <a:rPr lang="zh-CN" altLang="en-US" dirty="0"/>
              <a:t>直接提供该功能</a:t>
            </a:r>
            <a:endParaRPr lang="en-US" altLang="zh-CN" dirty="0"/>
          </a:p>
          <a:p>
            <a:pPr lvl="1"/>
            <a:r>
              <a:rPr lang="zh-CN" altLang="en-US" dirty="0"/>
              <a:t>中文的词性标注要复杂得多</a:t>
            </a:r>
            <a:endParaRPr lang="en-US" altLang="zh-CN" dirty="0"/>
          </a:p>
          <a:p>
            <a:pPr lvl="2"/>
            <a:r>
              <a:rPr lang="zh-CN" altLang="en-US" dirty="0"/>
              <a:t>张编辑在编辑</a:t>
            </a:r>
            <a:endParaRPr lang="en-US" altLang="zh-CN" dirty="0"/>
          </a:p>
          <a:p>
            <a:pPr lvl="2"/>
            <a:r>
              <a:rPr lang="zh-CN" altLang="en-US" dirty="0"/>
              <a:t>伊港伊港伊港</a:t>
            </a:r>
            <a:endParaRPr lang="en-US" altLang="zh-CN" dirty="0"/>
          </a:p>
          <a:p>
            <a:r>
              <a:rPr lang="zh-CN" altLang="en-US" dirty="0"/>
              <a:t>语法分析</a:t>
            </a:r>
            <a:endParaRPr lang="en-US" altLang="zh-CN" dirty="0"/>
          </a:p>
          <a:p>
            <a:r>
              <a:rPr lang="zh-CN" altLang="en-US" dirty="0"/>
              <a:t>语义分析</a:t>
            </a:r>
            <a:endParaRPr lang="en-US" altLang="zh-CN" dirty="0"/>
          </a:p>
          <a:p>
            <a:pPr lvl="1"/>
            <a:r>
              <a:rPr lang="zh-CN" altLang="en-US" dirty="0"/>
              <a:t>他差点被吓死</a:t>
            </a:r>
            <a:r>
              <a:rPr lang="en-US" altLang="zh-CN" dirty="0"/>
              <a:t>/</a:t>
            </a:r>
            <a:r>
              <a:rPr lang="zh-CN" altLang="en-US" dirty="0"/>
              <a:t>他差点没被吓死</a:t>
            </a:r>
            <a:endParaRPr lang="en-US" altLang="zh-CN" dirty="0"/>
          </a:p>
          <a:p>
            <a:pPr lvl="1"/>
            <a:r>
              <a:rPr lang="zh-CN" altLang="en-US" dirty="0"/>
              <a:t>中国队大胜日本队</a:t>
            </a:r>
            <a:r>
              <a:rPr lang="en-US" altLang="zh-CN" dirty="0"/>
              <a:t>/</a:t>
            </a:r>
            <a:r>
              <a:rPr lang="zh-CN" altLang="en-US" dirty="0"/>
              <a:t>中国队大败日本队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54EDAF-F3D8-4F3B-B560-42556B6A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E773C9-5F4F-4415-A0D5-27A5A224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1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7BD3A-4797-417F-9BDB-2841D9A0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5E7F2-98D8-4C0D-9AD7-DC84844D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4800" dirty="0"/>
              <a:t>语料数据化中保留的信息量决定了随后建模分析所能达到的</a:t>
            </a:r>
            <a:endParaRPr lang="en-US" altLang="zh-CN" sz="4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4800" dirty="0">
                <a:solidFill>
                  <a:srgbClr val="C00000"/>
                </a:solidFill>
              </a:rPr>
              <a:t>最终高度！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661D44-4CB5-45A9-8D56-00CC147D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A65823-0EEE-45D5-8A58-C557567A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9BF0790-6C39-40EB-9FC4-4C34604C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什么是文本挖掘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5A8A0-526D-400C-A442-F4715623F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4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F95CB-2334-459B-96CE-54A01D85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A15E6-92FB-435E-A426-8B6D6278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EB9A0F-12D2-4647-9E82-DA258C5C2F38}"/>
              </a:ext>
            </a:extLst>
          </p:cNvPr>
          <p:cNvSpPr txBox="1"/>
          <p:nvPr/>
        </p:nvSpPr>
        <p:spPr>
          <a:xfrm>
            <a:off x="2179704" y="2921169"/>
            <a:ext cx="7832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数据，不光是</a:t>
            </a:r>
            <a:r>
              <a:rPr lang="en-US" altLang="zh-CN" sz="6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0—9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这样一些数字！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F77400-FA6D-4EB8-8519-C92C6E42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4762D8-BBE3-42A2-BDA5-09EFB506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9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3E72A-69C9-44F1-8063-7B72605A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数据的范畴远远不止于数字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49EE2-FBE0-4D8C-B1C4-D80562BA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数据是信息的载体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是对客观事物的性质、状态、相互关系等进行记载的符号组合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数字、文字、图像、视频等实际上都是数据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只不过在历史上由于手段限制，主要是对数字进行了分析和利用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即便是数据分析的方法论体系也要等到</a:t>
            </a:r>
            <a:r>
              <a:rPr lang="en-US" altLang="zh-CN" dirty="0"/>
              <a:t>16</a:t>
            </a:r>
            <a:r>
              <a:rPr lang="zh-CN" altLang="en-US" dirty="0"/>
              <a:t>世纪之后才发展起来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数据是人类文明传承的重要媒介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通过对各种人类活动的数据化（比如利用语言和文字加以记录）和不断累积，文明得以继承和发展，生产生活活动得以不断的精细化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Hi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，你现在看到的这个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其实也是数据！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24B148-EA25-41C0-8E72-2192DAA9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9A5E77-46BA-4317-A139-8B14E198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4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8ADF9-1596-4569-B6EA-D259CDC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非数字类的数据为什么难于利用？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E8C54-7CFE-4700-8127-A98D781D4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难以做到定量化</a:t>
            </a:r>
            <a:endParaRPr lang="en-US" altLang="zh-CN" dirty="0"/>
          </a:p>
          <a:p>
            <a:pPr lvl="1"/>
            <a:r>
              <a:rPr lang="zh-CN" altLang="en-US" dirty="0"/>
              <a:t>本质是各种类别信息的海量组合，文本算是其中最简单的一种了</a:t>
            </a:r>
            <a:endParaRPr lang="en-US" altLang="zh-CN" dirty="0"/>
          </a:p>
          <a:p>
            <a:pPr lvl="1"/>
            <a:r>
              <a:rPr lang="zh-CN" altLang="en-US" dirty="0"/>
              <a:t>语言的歧义</a:t>
            </a:r>
            <a:endParaRPr lang="en-US" altLang="zh-CN" dirty="0"/>
          </a:p>
          <a:p>
            <a:r>
              <a:rPr lang="zh-CN" altLang="en-US" dirty="0"/>
              <a:t>总信息量过大，人工分析难以承受</a:t>
            </a:r>
            <a:endParaRPr lang="en-US" altLang="zh-CN" dirty="0"/>
          </a:p>
          <a:p>
            <a:pPr lvl="1"/>
            <a:r>
              <a:rPr lang="zh-CN" altLang="en-US" dirty="0"/>
              <a:t>人脑容量有限，只能筛选最需要的部分信息加以利用</a:t>
            </a:r>
            <a:endParaRPr lang="en-US" altLang="zh-CN" dirty="0"/>
          </a:p>
          <a:p>
            <a:r>
              <a:rPr lang="zh-CN" altLang="en-US" dirty="0"/>
              <a:t>难以纳入数学分析框架</a:t>
            </a:r>
            <a:endParaRPr lang="en-US" altLang="zh-CN" dirty="0"/>
          </a:p>
          <a:p>
            <a:pPr lvl="1"/>
            <a:r>
              <a:rPr lang="zh-CN" altLang="en-US" dirty="0"/>
              <a:t>数值化</a:t>
            </a:r>
            <a:r>
              <a:rPr lang="en-US" altLang="zh-CN" b="0" dirty="0"/>
              <a:t>→</a:t>
            </a:r>
            <a:r>
              <a:rPr lang="zh-CN" altLang="en-US" b="0" dirty="0"/>
              <a:t>变量、案例、关联、映射</a:t>
            </a:r>
            <a:endParaRPr lang="en-US" altLang="zh-CN" b="0" dirty="0"/>
          </a:p>
          <a:p>
            <a:pPr lvl="1"/>
            <a:r>
              <a:rPr lang="zh-CN" altLang="en-US" b="0" dirty="0"/>
              <a:t>难以定量化的直接后果</a:t>
            </a:r>
            <a:endParaRPr lang="en-US" altLang="zh-CN" b="0" dirty="0"/>
          </a:p>
          <a:p>
            <a:pPr lvl="1"/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2201B9-1595-4DE2-B336-B6991F27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B468E4-3F49-459D-B2FC-5FC81DA7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7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AD66F-DE57-44FA-9064-4A355A4B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64660"/>
            <a:ext cx="9601200" cy="114238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所谓文本挖掘就是：</a:t>
            </a:r>
            <a:br>
              <a:rPr lang="zh-CN" altLang="en-US" dirty="0"/>
            </a:br>
            <a:r>
              <a:rPr lang="zh-CN" altLang="en-US" dirty="0"/>
              <a:t>想办法对文本这种数据加以利用！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6870-1A63-448C-819A-C2DEB254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442009"/>
            <a:ext cx="6621966" cy="159834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从大量文本数据中抽取隐含的，未知的，可能有用的信息，也被称为自然语言处理（</a:t>
            </a:r>
            <a:r>
              <a:rPr lang="en-US" altLang="zh-CN" dirty="0"/>
              <a:t>NLP</a:t>
            </a:r>
            <a:r>
              <a:rPr lang="zh-CN" altLang="en-US" dirty="0"/>
              <a:t>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EE0C0-819E-45A3-BC92-27BF8A4F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7DDAB6-568B-4B05-A4F7-ACEF24F7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68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F3651-EE29-4FF1-BD2E-6C4CC61F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文本挖掘的意义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E0CF7-1CD7-4746-8228-A01BEFCE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人类文明的历史信息，</a:t>
            </a:r>
            <a:r>
              <a:rPr lang="en-US" altLang="zh-CN" dirty="0"/>
              <a:t>90%</a:t>
            </a:r>
            <a:r>
              <a:rPr lang="zh-CN" altLang="en-US" dirty="0"/>
              <a:t>以上都是以文本形式存在</a:t>
            </a:r>
            <a:endParaRPr lang="en-US" altLang="zh-CN" dirty="0"/>
          </a:p>
          <a:p>
            <a:r>
              <a:rPr lang="zh-CN" altLang="en-US" dirty="0"/>
              <a:t>电子化的文本数量在不断增长，需要自动化手段对信息加以利用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中</a:t>
            </a:r>
            <a:r>
              <a:rPr lang="en-US" altLang="zh-CN" dirty="0"/>
              <a:t>99%</a:t>
            </a:r>
            <a:r>
              <a:rPr lang="zh-CN" altLang="en-US" dirty="0"/>
              <a:t>的可分析信息是以文本形式存在的，且每天都在增加</a:t>
            </a:r>
            <a:endParaRPr lang="en-US" altLang="zh-CN" dirty="0"/>
          </a:p>
          <a:p>
            <a:pPr lvl="1"/>
            <a:r>
              <a:rPr lang="zh-CN" altLang="en-US" dirty="0"/>
              <a:t>传统媒介记录的文本数据也在快速被电子化</a:t>
            </a:r>
            <a:endParaRPr lang="en-US" altLang="zh-CN" dirty="0"/>
          </a:p>
          <a:p>
            <a:r>
              <a:rPr lang="zh-CN" altLang="en-US" dirty="0"/>
              <a:t>文本是非数字形式的数据信息中最简单的一种，是数据分析向外拓展的重要一环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29AC90-23D9-4D2F-85E7-84E73173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0041C0-515F-44D1-999B-A1A1AC86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2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E3F38FE-51A7-4360-AC77-D9B5EA54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文本挖掘的基本流程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CBB8F08-2A16-4C84-B5C7-572C305F0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16A7D-C681-4801-BD9B-8E2421B7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文本挖掘</a:t>
            </a:r>
            <a:r>
              <a:rPr lang="en-US" altLang="zh-CN" dirty="0"/>
              <a:t>/NLP</a:t>
            </a:r>
            <a:r>
              <a:rPr lang="zh-CN" altLang="en-US" dirty="0"/>
              <a:t>的基本流程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9272785-D911-499A-851B-B6E2219DF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135892"/>
              </p:ext>
            </p:extLst>
          </p:nvPr>
        </p:nvGraphicFramePr>
        <p:xfrm>
          <a:off x="1295400" y="1981201"/>
          <a:ext cx="9601200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F02DA3-EDA8-44A5-8780-FC7E4860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第一章  文本挖掘概述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0E2410-E64B-427A-8173-10A1847E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85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836</TotalTime>
  <Words>1072</Words>
  <Application>Microsoft Office PowerPoint</Application>
  <PresentationFormat>宽屏</PresentationFormat>
  <Paragraphs>155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黑体</vt:lpstr>
      <vt:lpstr>微软雅黑</vt:lpstr>
      <vt:lpstr>幼圆</vt:lpstr>
      <vt:lpstr>Arial</vt:lpstr>
      <vt:lpstr>菱形网格 16x9</vt:lpstr>
      <vt:lpstr>文本数据挖掘  第一章 文本挖掘概述  什么是文本挖掘 文本挖掘的基本流程 原始语料数据化时需要考虑的工作</vt:lpstr>
      <vt:lpstr>什么是文本挖掘</vt:lpstr>
      <vt:lpstr>PowerPoint 演示文稿</vt:lpstr>
      <vt:lpstr>数据的范畴远远不止于数字</vt:lpstr>
      <vt:lpstr>非数字类的数据为什么难于利用？</vt:lpstr>
      <vt:lpstr>所谓文本挖掘就是： 想办法对文本这种数据加以利用！</vt:lpstr>
      <vt:lpstr>文本挖掘的意义</vt:lpstr>
      <vt:lpstr>文本挖掘的基本流程</vt:lpstr>
      <vt:lpstr>文本挖掘/NLP的基本流程</vt:lpstr>
      <vt:lpstr>常见的文本挖掘分析任务</vt:lpstr>
      <vt:lpstr>文本挖掘的各种应用方向举例</vt:lpstr>
      <vt:lpstr>文本中所蕴含信息的层次</vt:lpstr>
      <vt:lpstr>文本中所蕴含信息的层次</vt:lpstr>
      <vt:lpstr>NLP的基本思路</vt:lpstr>
      <vt:lpstr>原始语料数据化时需要考虑的工作</vt:lpstr>
      <vt:lpstr>PowerPoint 演示文稿</vt:lpstr>
      <vt:lpstr>原始语料数据化时需要考虑的工作</vt:lpstr>
      <vt:lpstr>原始语料数据化时需要考虑的工作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崔峰</dc:creator>
  <cp:lastModifiedBy>崔峰</cp:lastModifiedBy>
  <cp:revision>28</cp:revision>
  <dcterms:created xsi:type="dcterms:W3CDTF">2020-07-19T01:54:03Z</dcterms:created>
  <dcterms:modified xsi:type="dcterms:W3CDTF">2020-09-15T08:04:54Z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