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4163\Documents\excel&#23454;&#25112;\DataAnaly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task4!$I$1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task4!$F$2:$F$14</c:f>
              <c:strCache>
                <c:ptCount val="13"/>
                <c:pt idx="0">
                  <c:v>上海</c:v>
                </c:pt>
                <c:pt idx="1">
                  <c:v>深圳</c:v>
                </c:pt>
                <c:pt idx="2">
                  <c:v>北京</c:v>
                </c:pt>
                <c:pt idx="3">
                  <c:v>广州</c:v>
                </c:pt>
                <c:pt idx="4">
                  <c:v>杭州</c:v>
                </c:pt>
                <c:pt idx="5">
                  <c:v>成都</c:v>
                </c:pt>
                <c:pt idx="6">
                  <c:v>南京</c:v>
                </c:pt>
                <c:pt idx="7">
                  <c:v>武汉</c:v>
                </c:pt>
                <c:pt idx="8">
                  <c:v>西安</c:v>
                </c:pt>
                <c:pt idx="9">
                  <c:v>厦门</c:v>
                </c:pt>
                <c:pt idx="10">
                  <c:v>长沙</c:v>
                </c:pt>
                <c:pt idx="11">
                  <c:v>苏州</c:v>
                </c:pt>
                <c:pt idx="12">
                  <c:v>天津</c:v>
                </c:pt>
              </c:strCache>
            </c:strRef>
          </c:cat>
          <c:val>
            <c:numRef>
              <c:f>task4!$I$2:$I$14</c:f>
              <c:numCache>
                <c:formatCode>General</c:formatCode>
                <c:ptCount val="13"/>
                <c:pt idx="0">
                  <c:v>79</c:v>
                </c:pt>
                <c:pt idx="1">
                  <c:v>52</c:v>
                </c:pt>
                <c:pt idx="2">
                  <c:v>416</c:v>
                </c:pt>
                <c:pt idx="3">
                  <c:v>31</c:v>
                </c:pt>
                <c:pt idx="4">
                  <c:v>44</c:v>
                </c:pt>
                <c:pt idx="5">
                  <c:v>10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0</c:v>
                </c:pt>
                <c:pt idx="11">
                  <c:v>8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37-4D64-AE27-C3CAE9543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726664"/>
        <c:axId val="606726008"/>
      </c:barChart>
      <c:catAx>
        <c:axId val="606726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6726008"/>
        <c:crosses val="autoZero"/>
        <c:auto val="1"/>
        <c:lblAlgn val="ctr"/>
        <c:lblOffset val="100"/>
        <c:noMultiLvlLbl val="0"/>
      </c:catAx>
      <c:valAx>
        <c:axId val="60672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6726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6141419712489795E-2"/>
          <c:y val="0.13705685618729099"/>
          <c:w val="0.85117525773195901"/>
          <c:h val="0.717006020066889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F96233"/>
            </a:solidFill>
          </c:spPr>
          <c:dPt>
            <c:idx val="0"/>
            <c:bubble3D val="0"/>
            <c:spPr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D9-43D1-905E-940228DEDB03}"/>
              </c:ext>
            </c:extLst>
          </c:dPt>
          <c:dPt>
            <c:idx val="1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3D9-43D1-905E-940228DEDB0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D9-43D1-905E-940228DEDB03}"/>
              </c:ext>
            </c:extLst>
          </c:dPt>
          <c:dPt>
            <c:idx val="3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3D9-43D1-905E-940228DEDB03}"/>
              </c:ext>
            </c:extLst>
          </c:dPt>
          <c:dPt>
            <c:idx val="4"/>
            <c:bubble3D val="0"/>
            <c:spPr>
              <a:solidFill>
                <a:srgbClr val="F9623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3D9-43D1-905E-940228DEDB03}"/>
              </c:ext>
            </c:extLst>
          </c:dPt>
          <c:dLbls>
            <c:dLbl>
              <c:idx val="2"/>
              <c:layout>
                <c:manualLayout>
                  <c:x val="-3.6697118945929974E-2"/>
                  <c:y val="-2.570281124497992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D9-43D1-905E-940228DEDB03}"/>
                </c:ext>
              </c:extLst>
            </c:dLbl>
            <c:dLbl>
              <c:idx val="4"/>
              <c:layout>
                <c:manualLayout>
                  <c:x val="2.8833450600373536E-2"/>
                  <c:y val="-4.497991967871486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D9-43D1-905E-940228DED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硕士</c:v>
                </c:pt>
                <c:pt idx="1">
                  <c:v>本科</c:v>
                </c:pt>
                <c:pt idx="2">
                  <c:v>大专</c:v>
                </c:pt>
                <c:pt idx="3">
                  <c:v>不限</c:v>
                </c:pt>
                <c:pt idx="4">
                  <c:v>博士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417</c:v>
                </c:pt>
                <c:pt idx="1">
                  <c:v>5298</c:v>
                </c:pt>
                <c:pt idx="2">
                  <c:v>778</c:v>
                </c:pt>
                <c:pt idx="3">
                  <c:v>375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9-43D1-905E-940228DED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Regular" panose="020B0500000000000000" pitchFamily="34" charset="-122"/>
          <a:ea typeface="思源黑体 CN Regular" panose="020B0500000000000000" pitchFamily="34" charset="-122"/>
        </a:defRPr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34981141912159"/>
          <c:y val="0.13705685618729099"/>
          <c:w val="0.77596684241133296"/>
          <c:h val="0.780356828890364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F9623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D9-43D1-905E-940228DEDB03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3D9-43D1-905E-940228DEDB03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D9-43D1-905E-940228DEDB03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3D9-43D1-905E-940228DEDB03}"/>
              </c:ext>
            </c:extLst>
          </c:dPt>
          <c:dLbls>
            <c:dLbl>
              <c:idx val="2"/>
              <c:layout>
                <c:manualLayout>
                  <c:x val="-3.6697118945929974E-2"/>
                  <c:y val="-2.57028112449799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D9-43D1-905E-940228DEDB03}"/>
                </c:ext>
              </c:extLst>
            </c:dLbl>
            <c:dLbl>
              <c:idx val="4"/>
              <c:layout>
                <c:manualLayout>
                  <c:x val="5.5871708367577792E-3"/>
                  <c:y val="-1.6064257028112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D9-43D1-905E-940228DED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10年以上</c:v>
                </c:pt>
                <c:pt idx="1">
                  <c:v>1年以下</c:v>
                </c:pt>
                <c:pt idx="2">
                  <c:v>应届毕业生</c:v>
                </c:pt>
                <c:pt idx="3">
                  <c:v>5-10年</c:v>
                </c:pt>
                <c:pt idx="4">
                  <c:v>不限</c:v>
                </c:pt>
                <c:pt idx="5">
                  <c:v>1-3年</c:v>
                </c:pt>
                <c:pt idx="6">
                  <c:v>3-5年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</c:v>
                </c:pt>
                <c:pt idx="1">
                  <c:v>74</c:v>
                </c:pt>
                <c:pt idx="2">
                  <c:v>181</c:v>
                </c:pt>
                <c:pt idx="3">
                  <c:v>784</c:v>
                </c:pt>
                <c:pt idx="4">
                  <c:v>1006</c:v>
                </c:pt>
                <c:pt idx="5">
                  <c:v>2250</c:v>
                </c:pt>
                <c:pt idx="6">
                  <c:v>2557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9-43D1-905E-940228DED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991816"/>
        <c:axId val="444992208"/>
      </c:barChart>
      <c:valAx>
        <c:axId val="44499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noFill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1816"/>
        <c:crosses val="autoZero"/>
        <c:crossBetween val="between"/>
      </c:valAx>
      <c:catAx>
        <c:axId val="444991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2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Regular" panose="020B0500000000000000" pitchFamily="34" charset="-122"/>
          <a:ea typeface="思源黑体 CN Regular" panose="020B0500000000000000" pitchFamily="34" charset="-122"/>
        </a:defRPr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6873945977476055"/>
          <c:y val="0.10171558675647471"/>
          <c:w val="0.67857723380490265"/>
          <c:h val="0.780356828890364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F9623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D9-43D1-905E-940228DEDB03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3D9-43D1-905E-940228DEDB03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D9-43D1-905E-940228DEDB03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3D9-43D1-905E-940228DEDB03}"/>
              </c:ext>
            </c:extLst>
          </c:dPt>
          <c:dLbls>
            <c:dLbl>
              <c:idx val="2"/>
              <c:layout>
                <c:manualLayout>
                  <c:x val="-3.6697118945929974E-2"/>
                  <c:y val="-2.57028112449799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D9-43D1-905E-940228DEDB03}"/>
                </c:ext>
              </c:extLst>
            </c:dLbl>
            <c:dLbl>
              <c:idx val="4"/>
              <c:layout>
                <c:manualLayout>
                  <c:x val="5.5871708367577792E-3"/>
                  <c:y val="-1.6064257028112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D9-43D1-905E-940228DED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大数据架构师</c:v>
                </c:pt>
                <c:pt idx="1">
                  <c:v>商业数据分析</c:v>
                </c:pt>
                <c:pt idx="2">
                  <c:v>高级数据分析师</c:v>
                </c:pt>
                <c:pt idx="3">
                  <c:v>大数据工程师</c:v>
                </c:pt>
                <c:pt idx="4">
                  <c:v>数据分析</c:v>
                </c:pt>
                <c:pt idx="5">
                  <c:v>分析师</c:v>
                </c:pt>
                <c:pt idx="6">
                  <c:v>需求分析师</c:v>
                </c:pt>
                <c:pt idx="7">
                  <c:v>大数据开发工程师</c:v>
                </c:pt>
                <c:pt idx="8">
                  <c:v>数据产品经理</c:v>
                </c:pt>
                <c:pt idx="9">
                  <c:v>数据分析师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81</c:v>
                </c:pt>
                <c:pt idx="1">
                  <c:v>86</c:v>
                </c:pt>
                <c:pt idx="2">
                  <c:v>97</c:v>
                </c:pt>
                <c:pt idx="3">
                  <c:v>115</c:v>
                </c:pt>
                <c:pt idx="4">
                  <c:v>124</c:v>
                </c:pt>
                <c:pt idx="5">
                  <c:v>133</c:v>
                </c:pt>
                <c:pt idx="6">
                  <c:v>137</c:v>
                </c:pt>
                <c:pt idx="7">
                  <c:v>257</c:v>
                </c:pt>
                <c:pt idx="8">
                  <c:v>293</c:v>
                </c:pt>
                <c:pt idx="9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9-43D1-905E-940228DED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991816"/>
        <c:axId val="444992208"/>
      </c:barChart>
      <c:valAx>
        <c:axId val="44499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noFill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1816"/>
        <c:crosses val="autoZero"/>
        <c:crossBetween val="between"/>
      </c:valAx>
      <c:catAx>
        <c:axId val="444991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2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57274833388491"/>
          <c:y val="0.24269601239604088"/>
          <c:w val="0.18487663497239662"/>
          <c:h val="0.69452740094235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Regular" panose="020B0500000000000000" pitchFamily="34" charset="-122"/>
          <a:ea typeface="思源黑体 CN Regular" panose="020B0500000000000000" pitchFamily="34" charset="-122"/>
        </a:defRPr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55667886670367"/>
          <c:y val="0.13705685618729099"/>
          <c:w val="0.74174994568387265"/>
          <c:h val="0.717006020066889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F962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移动互联网游戏</c:v>
                </c:pt>
                <c:pt idx="1">
                  <c:v>数据服务</c:v>
                </c:pt>
                <c:pt idx="2">
                  <c:v>O2O</c:v>
                </c:pt>
                <c:pt idx="3">
                  <c:v>移动互联网数据服务</c:v>
                </c:pt>
                <c:pt idx="4">
                  <c:v>电子商务</c:v>
                </c:pt>
                <c:pt idx="5">
                  <c:v>移动互联网金融</c:v>
                </c:pt>
                <c:pt idx="6">
                  <c:v>移动互联网电子商务</c:v>
                </c:pt>
                <c:pt idx="7">
                  <c:v>移动互联网O2O</c:v>
                </c:pt>
                <c:pt idx="8">
                  <c:v>移动互联网</c:v>
                </c:pt>
                <c:pt idx="9">
                  <c:v>金融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89-48A8-B8B4-F76775958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991816"/>
        <c:axId val="444992208"/>
      </c:barChart>
      <c:catAx>
        <c:axId val="444991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2208"/>
        <c:crosses val="autoZero"/>
        <c:auto val="1"/>
        <c:lblAlgn val="ctr"/>
        <c:lblOffset val="100"/>
        <c:noMultiLvlLbl val="0"/>
      </c:catAx>
      <c:valAx>
        <c:axId val="44499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noFill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1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Regular" panose="020B0500000000000000" pitchFamily="34" charset="-122"/>
          <a:ea typeface="思源黑体 CN Regular" panose="020B0500000000000000" pitchFamily="34" charset="-122"/>
        </a:defRPr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55667886670367"/>
          <c:y val="0.13705685618729099"/>
          <c:w val="0.74174994568387265"/>
          <c:h val="0.717006020066889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F962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电子商务社交网络</c:v>
                </c:pt>
                <c:pt idx="1">
                  <c:v>企业服务数据服务</c:v>
                </c:pt>
                <c:pt idx="2">
                  <c:v>移动互联网电子商务</c:v>
                </c:pt>
                <c:pt idx="3">
                  <c:v>数据服务</c:v>
                </c:pt>
                <c:pt idx="4">
                  <c:v>O2O</c:v>
                </c:pt>
                <c:pt idx="5">
                  <c:v>电子商务</c:v>
                </c:pt>
                <c:pt idx="6">
                  <c:v>移动互联网O2O</c:v>
                </c:pt>
                <c:pt idx="7">
                  <c:v>移动互联网</c:v>
                </c:pt>
                <c:pt idx="8">
                  <c:v>金融</c:v>
                </c:pt>
                <c:pt idx="9">
                  <c:v>移动互联网金融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89-48A8-B8B4-F76775958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991816"/>
        <c:axId val="444992208"/>
      </c:barChart>
      <c:catAx>
        <c:axId val="444991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2208"/>
        <c:crosses val="autoZero"/>
        <c:auto val="1"/>
        <c:lblAlgn val="ctr"/>
        <c:lblOffset val="100"/>
        <c:noMultiLvlLbl val="0"/>
      </c:catAx>
      <c:valAx>
        <c:axId val="44499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noFill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1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Regular" panose="020B0500000000000000" pitchFamily="34" charset="-122"/>
          <a:ea typeface="思源黑体 CN Regular" panose="020B0500000000000000" pitchFamily="34" charset="-122"/>
        </a:defRPr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272060694637429E-2"/>
          <c:y val="0.11911803723050751"/>
          <c:w val="0.92872793930536235"/>
          <c:h val="0.717006020066889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F962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北京</c:v>
                </c:pt>
                <c:pt idx="1">
                  <c:v>深圳</c:v>
                </c:pt>
                <c:pt idx="2">
                  <c:v>上海</c:v>
                </c:pt>
                <c:pt idx="3">
                  <c:v>杭州</c:v>
                </c:pt>
                <c:pt idx="4">
                  <c:v>苏州</c:v>
                </c:pt>
                <c:pt idx="5">
                  <c:v>成都</c:v>
                </c:pt>
                <c:pt idx="6">
                  <c:v>广州</c:v>
                </c:pt>
                <c:pt idx="7">
                  <c:v>武汉</c:v>
                </c:pt>
                <c:pt idx="8">
                  <c:v>厦门</c:v>
                </c:pt>
                <c:pt idx="9">
                  <c:v>南京</c:v>
                </c:pt>
                <c:pt idx="10">
                  <c:v>西安</c:v>
                </c:pt>
                <c:pt idx="11">
                  <c:v>长沙</c:v>
                </c:pt>
                <c:pt idx="12">
                  <c:v>天津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18590.256164711514</c:v>
                </c:pt>
                <c:pt idx="1">
                  <c:v>17591.081593927895</c:v>
                </c:pt>
                <c:pt idx="2">
                  <c:v>17285.714285714286</c:v>
                </c:pt>
                <c:pt idx="3">
                  <c:v>16436.117936117935</c:v>
                </c:pt>
                <c:pt idx="4">
                  <c:v>14554.054054054053</c:v>
                </c:pt>
                <c:pt idx="5">
                  <c:v>12848.148148148148</c:v>
                </c:pt>
                <c:pt idx="6">
                  <c:v>12702.985074626866</c:v>
                </c:pt>
                <c:pt idx="7">
                  <c:v>11297.101449275362</c:v>
                </c:pt>
                <c:pt idx="8">
                  <c:v>10966.666666666666</c:v>
                </c:pt>
                <c:pt idx="9">
                  <c:v>10951.807228915663</c:v>
                </c:pt>
                <c:pt idx="10">
                  <c:v>10058.823529411764</c:v>
                </c:pt>
                <c:pt idx="11">
                  <c:v>9600</c:v>
                </c:pt>
                <c:pt idx="12">
                  <c:v>8250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3-46B1-BE8B-7CE34EB74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991816"/>
        <c:axId val="444992208"/>
      </c:barChart>
      <c:catAx>
        <c:axId val="44499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2208"/>
        <c:crosses val="autoZero"/>
        <c:auto val="1"/>
        <c:lblAlgn val="ctr"/>
        <c:lblOffset val="100"/>
        <c:noMultiLvlLbl val="0"/>
      </c:catAx>
      <c:valAx>
        <c:axId val="444992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noFill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1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Regular" panose="020B0500000000000000" pitchFamily="34" charset="-122"/>
          <a:ea typeface="思源黑体 CN Regular" panose="020B0500000000000000" pitchFamily="34" charset="-122"/>
        </a:defRPr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272060694637429E-2"/>
          <c:y val="0.11911803723050751"/>
          <c:w val="0.92872793930536235"/>
          <c:h val="0.717006020066889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F962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移动互联网旅游</c:v>
                </c:pt>
                <c:pt idx="1">
                  <c:v>游戏</c:v>
                </c:pt>
                <c:pt idx="2">
                  <c:v>移动互联网金融</c:v>
                </c:pt>
                <c:pt idx="3">
                  <c:v>数据服务</c:v>
                </c:pt>
                <c:pt idx="4">
                  <c:v>移动互联网游戏</c:v>
                </c:pt>
                <c:pt idx="5">
                  <c:v>企业服务信息安全</c:v>
                </c:pt>
                <c:pt idx="6">
                  <c:v>移动互联网文化娱乐</c:v>
                </c:pt>
                <c:pt idx="7">
                  <c:v>移动互联网电子商务</c:v>
                </c:pt>
                <c:pt idx="8">
                  <c:v>金融数据服务</c:v>
                </c:pt>
                <c:pt idx="9">
                  <c:v>游戏数据服务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15000</c:v>
                </c:pt>
                <c:pt idx="1">
                  <c:v>15166.666666666666</c:v>
                </c:pt>
                <c:pt idx="2">
                  <c:v>15185.714285714286</c:v>
                </c:pt>
                <c:pt idx="3">
                  <c:v>15500</c:v>
                </c:pt>
                <c:pt idx="4">
                  <c:v>15800</c:v>
                </c:pt>
                <c:pt idx="5">
                  <c:v>16000</c:v>
                </c:pt>
                <c:pt idx="6">
                  <c:v>16100</c:v>
                </c:pt>
                <c:pt idx="7">
                  <c:v>16466.666666666668</c:v>
                </c:pt>
                <c:pt idx="8">
                  <c:v>20000</c:v>
                </c:pt>
                <c:pt idx="9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3-46B1-BE8B-7CE34EB74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991816"/>
        <c:axId val="444992208"/>
      </c:barChart>
      <c:catAx>
        <c:axId val="444991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2208"/>
        <c:crosses val="autoZero"/>
        <c:auto val="1"/>
        <c:lblAlgn val="ctr"/>
        <c:lblOffset val="100"/>
        <c:noMultiLvlLbl val="0"/>
      </c:catAx>
      <c:valAx>
        <c:axId val="44499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noFill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444991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Regular" panose="020B0500000000000000" pitchFamily="34" charset="-122"/>
          <a:ea typeface="思源黑体 CN Regular" panose="020B0500000000000000" pitchFamily="34" charset="-122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4F2A-BADB-493D-B3D4-E044DE39F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3EECE-5917-4F67-910D-82FE2B79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DEDFA-166F-4AE3-A21B-BCDB356D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98D7C-29C2-46F9-ADE7-E5249827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580F0-9087-4DD2-98D2-09748AF2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3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C0E8-9F4C-4542-9C48-CD2CC64D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040B6-0A2E-4496-BFCA-D02F3E4D2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3DE32-5556-46B6-9D6F-B3286C8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F108D-8927-4C8D-AB0B-A6B56963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FDFDC-D7E2-4874-81B6-C5AC076E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D573E-569E-48A3-AA1B-DE86B986A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A0E87-8309-4E6A-B0AE-763A0DE1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40757-C268-4103-8A92-A933B424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720B3-1C65-43C3-B79E-089AA06D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CFEF5-9430-47FF-91BC-33EE6AE1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DA9B7-6948-4450-8CD7-60EDE8AE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6E0E7-B849-4545-B8FD-D31A48CB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CE0F3-6309-40CC-B163-328AA676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10AF9-1C5C-4464-9FA2-A12A85B9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7594D-C64D-422B-A93A-7D9406B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4541B-7B72-4693-8F7A-66AE5B20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158FF-5A8F-4844-B208-2939DB91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CF1E8-8DB2-4A26-9423-8874397E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2A85F-3FAD-4935-86F5-AC0A678E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5CA5D-2587-41AB-9E0B-ABD30CD2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E096-37F4-450F-BB76-5F14DC56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A7580-67C3-4565-ADC7-3838BF2EA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E45E7D-DFFA-4425-84A6-9899AE941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8B170-0A5F-4C7E-B8FE-3568C287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01F79-76EC-4BB4-AC52-73A860AA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75B04-15BA-4FFA-B56B-E40589DE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5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B5298-FB09-4B8D-88E5-F40A4C31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1C0C9-61EA-4722-80FD-DB3C57D01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B55C3-7728-435B-B249-8FB4DC951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ED671D-4DE4-4FEC-9E2E-B2C3FB0EF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A00807-AD89-4C0C-B40E-22897901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375315-CD24-462B-97E0-785A95A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0AB21D-5FD3-4474-94F7-72BBC709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CF2338-C186-491F-97B9-FBF51D65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808A2-29C5-47C5-A67E-5308CBAD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45EBD-1716-400A-B6EA-17524707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2FB255-7338-4DBB-B8F3-0CC4495A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299C0-831B-46CB-8439-6F82862A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7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F0F38C-3D70-4BA1-8088-61E1C841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173B3F-4933-468E-AF8B-5777773C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1CF5C5-8EB6-4DD0-BD46-BDBB6278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5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B2D62-3896-4D9F-9320-2DE2BC1B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31CCF-982F-4D9A-A92A-A1788AD5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CD6F6-0038-4CAA-9C98-4FBF9B5DE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9E98A-5A11-49EF-890C-BBC071B6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7B4E3-F114-47AD-9921-B0B35AE6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5351B-55B8-475B-BADB-A23426C3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BD6BE-4D49-4A63-9163-9AEDA7F9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573F30-E617-466C-81BE-065AC83A6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7B96C-D8CD-48C4-8F64-1734B1671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27B78-44BB-4AC6-80AF-66A8C053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23981-210B-47A6-9150-1B2FA6A7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3C6C2-5FB0-4B43-BE05-15C7F3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2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E478A-C47C-46EF-9AAF-4DD6339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2F6FE-4F20-49CB-B7F8-AE763ECB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5AC09-7A35-4FE4-9693-84D8F17C0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02AD-A23B-4155-A382-CBF74A9B9B7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7E21A-7911-4924-8C39-953CF264C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8229E-1D5C-499C-A7C2-F8F2A8A4A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246B-1949-4834-BE9F-D42FF4825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054AD4C-F8D2-4F63-8447-531F05D8158B}"/>
              </a:ext>
            </a:extLst>
          </p:cNvPr>
          <p:cNvSpPr txBox="1">
            <a:spLocks/>
          </p:cNvSpPr>
          <p:nvPr/>
        </p:nvSpPr>
        <p:spPr>
          <a:xfrm>
            <a:off x="574675" y="198534"/>
            <a:ext cx="7954645" cy="7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5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marL="0" marR="0" lvl="0" indent="0" algn="l" defTabSz="9359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思源黑体 CN Regular" panose="020B0500000000000000" pitchFamily="34" charset="-122"/>
                <a:cs typeface="+mj-cs"/>
              </a:rPr>
              <a:t>城市对于数据分析师需求情况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54E67C04-7FFF-40AC-A8B0-FFBF4F49BF41}"/>
              </a:ext>
            </a:extLst>
          </p:cNvPr>
          <p:cNvSpPr txBox="1"/>
          <p:nvPr/>
        </p:nvSpPr>
        <p:spPr>
          <a:xfrm>
            <a:off x="1782791" y="5589627"/>
            <a:ext cx="915362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数据分析师的需求多集中于北上广深杭等超一线城市，一线城市内数据分析师需求大。</a:t>
            </a:r>
            <a:endParaRPr lang="en-US" altLang="zh-CN" sz="1400" dirty="0">
              <a:solidFill>
                <a:prstClr val="black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=SUMPRODUCT(($A$2:$A$6877=E2)*1*($B$2:$B$6877=$B$2)*1)</a:t>
            </a:r>
            <a:endParaRPr lang="zh-CN" altLang="en-US" sz="1400" dirty="0">
              <a:solidFill>
                <a:prstClr val="black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DF2D921-9E6B-44AC-AF3B-04713980F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934059"/>
              </p:ext>
            </p:extLst>
          </p:nvPr>
        </p:nvGraphicFramePr>
        <p:xfrm>
          <a:off x="2875280" y="1463040"/>
          <a:ext cx="6187440" cy="367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947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68D3F745-E4A5-4DAC-B06E-8E1BF2F15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115133"/>
              </p:ext>
            </p:extLst>
          </p:nvPr>
        </p:nvGraphicFramePr>
        <p:xfrm>
          <a:off x="577833" y="1621155"/>
          <a:ext cx="4845067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E97F341A-3278-4B05-82DD-38F694877358}"/>
              </a:ext>
            </a:extLst>
          </p:cNvPr>
          <p:cNvSpPr txBox="1">
            <a:spLocks/>
          </p:cNvSpPr>
          <p:nvPr/>
        </p:nvSpPr>
        <p:spPr>
          <a:xfrm>
            <a:off x="574675" y="198534"/>
            <a:ext cx="7954645" cy="7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5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marL="0" marR="0" lvl="0" indent="0" algn="l" defTabSz="9359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思源黑体 CN Regular" panose="020B0500000000000000" pitchFamily="34" charset="-122"/>
                <a:cs typeface="+mj-cs"/>
              </a:rPr>
              <a:t>求职者学历要求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65A91A5-B063-45E9-913C-09A823D13BD3}"/>
              </a:ext>
            </a:extLst>
          </p:cNvPr>
          <p:cNvSpPr txBox="1"/>
          <p:nvPr/>
        </p:nvSpPr>
        <p:spPr>
          <a:xfrm>
            <a:off x="1782791" y="5589627"/>
            <a:ext cx="915362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求职者学历要求多为本科，占比达到</a:t>
            </a:r>
            <a:r>
              <a:rPr lang="en-US" altLang="zh-CN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77%</a:t>
            </a: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，总体来看，对于学历要求较低。</a:t>
            </a:r>
            <a:endParaRPr lang="en-US" altLang="zh-CN" sz="1400" dirty="0">
              <a:solidFill>
                <a:prstClr val="black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=COUNTIF($C$2:$C$6877,H2)</a:t>
            </a:r>
            <a:endParaRPr lang="zh-CN" altLang="en-US" sz="1400" dirty="0">
              <a:solidFill>
                <a:prstClr val="black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63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68D3F745-E4A5-4DAC-B06E-8E1BF2F15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29308"/>
              </p:ext>
            </p:extLst>
          </p:nvPr>
        </p:nvGraphicFramePr>
        <p:xfrm>
          <a:off x="574675" y="1102995"/>
          <a:ext cx="9287527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E97F341A-3278-4B05-82DD-38F694877358}"/>
              </a:ext>
            </a:extLst>
          </p:cNvPr>
          <p:cNvSpPr txBox="1">
            <a:spLocks/>
          </p:cNvSpPr>
          <p:nvPr/>
        </p:nvSpPr>
        <p:spPr>
          <a:xfrm>
            <a:off x="574675" y="198534"/>
            <a:ext cx="7954645" cy="7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5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marL="0" marR="0" lvl="0" indent="0" algn="l" defTabSz="9359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思源黑体 CN Regular" panose="020B0500000000000000" pitchFamily="34" charset="-122"/>
                <a:cs typeface="+mj-cs"/>
              </a:rPr>
              <a:t>求职者工作经验要求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65A91A5-B063-45E9-913C-09A823D13BD3}"/>
              </a:ext>
            </a:extLst>
          </p:cNvPr>
          <p:cNvSpPr txBox="1"/>
          <p:nvPr/>
        </p:nvSpPr>
        <p:spPr>
          <a:xfrm>
            <a:off x="1782791" y="5589627"/>
            <a:ext cx="915362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求职者工作经验多要求为</a:t>
            </a:r>
            <a:r>
              <a:rPr lang="en-US" altLang="zh-CN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3-5</a:t>
            </a: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年，行业对于工作经验有一定要求，职业经验门槛较高。</a:t>
            </a:r>
          </a:p>
        </p:txBody>
      </p:sp>
    </p:spTree>
    <p:extLst>
      <p:ext uri="{BB962C8B-B14F-4D97-AF65-F5344CB8AC3E}">
        <p14:creationId xmlns:p14="http://schemas.microsoft.com/office/powerpoint/2010/main" val="313717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68D3F745-E4A5-4DAC-B06E-8E1BF2F15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30245"/>
              </p:ext>
            </p:extLst>
          </p:nvPr>
        </p:nvGraphicFramePr>
        <p:xfrm>
          <a:off x="1936115" y="1291975"/>
          <a:ext cx="7954645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E97F341A-3278-4B05-82DD-38F694877358}"/>
              </a:ext>
            </a:extLst>
          </p:cNvPr>
          <p:cNvSpPr txBox="1">
            <a:spLocks/>
          </p:cNvSpPr>
          <p:nvPr/>
        </p:nvSpPr>
        <p:spPr>
          <a:xfrm>
            <a:off x="574675" y="198534"/>
            <a:ext cx="7954645" cy="7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5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marL="0" marR="0" lvl="0" indent="0" algn="l" defTabSz="9359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思源黑体 CN Regular" panose="020B0500000000000000" pitchFamily="34" charset="-122"/>
                <a:cs typeface="+mj-cs"/>
              </a:rPr>
              <a:t>各种职位的需求情况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65A91A5-B063-45E9-913C-09A823D13BD3}"/>
              </a:ext>
            </a:extLst>
          </p:cNvPr>
          <p:cNvSpPr txBox="1"/>
          <p:nvPr/>
        </p:nvSpPr>
        <p:spPr>
          <a:xfrm>
            <a:off x="1782791" y="5589627"/>
            <a:ext cx="915362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对于数据分析需求最高，其次是数据产品经理。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1FB858-C0CF-4840-988D-ECD97230A8AE}"/>
              </a:ext>
            </a:extLst>
          </p:cNvPr>
          <p:cNvSpPr txBox="1"/>
          <p:nvPr/>
        </p:nvSpPr>
        <p:spPr>
          <a:xfrm>
            <a:off x="3305562" y="1051531"/>
            <a:ext cx="558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2"/>
              </a:rPr>
              <a:t>职位需求（</a:t>
            </a:r>
            <a:r>
              <a:rPr lang="en-US" altLang="zh-CN" sz="16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2"/>
              </a:rPr>
              <a:t>TOP10</a:t>
            </a:r>
            <a:r>
              <a:rPr lang="zh-CN" altLang="en-US" sz="16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 panose="020B05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1013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97F341A-3278-4B05-82DD-38F694877358}"/>
              </a:ext>
            </a:extLst>
          </p:cNvPr>
          <p:cNvSpPr txBox="1">
            <a:spLocks/>
          </p:cNvSpPr>
          <p:nvPr/>
        </p:nvSpPr>
        <p:spPr>
          <a:xfrm>
            <a:off x="574675" y="198534"/>
            <a:ext cx="7954645" cy="7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5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marL="0" marR="0" lvl="0" indent="0" algn="l" defTabSz="9359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不同城市不同行业对于数据分析（上海）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思源黑体 CN Regular" panose="020B0500000000000000" pitchFamily="34" charset="-122"/>
              <a:cs typeface="+mj-cs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65A91A5-B063-45E9-913C-09A823D13BD3}"/>
              </a:ext>
            </a:extLst>
          </p:cNvPr>
          <p:cNvSpPr txBox="1"/>
          <p:nvPr/>
        </p:nvSpPr>
        <p:spPr>
          <a:xfrm>
            <a:off x="1782791" y="5589627"/>
            <a:ext cx="915362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上海金融业对于数据分析师需求最高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。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AB4D950-2F1F-456A-B18C-B496C3066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571397"/>
              </p:ext>
            </p:extLst>
          </p:nvPr>
        </p:nvGraphicFramePr>
        <p:xfrm>
          <a:off x="1389363" y="1494417"/>
          <a:ext cx="10213357" cy="424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939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97F341A-3278-4B05-82DD-38F694877358}"/>
              </a:ext>
            </a:extLst>
          </p:cNvPr>
          <p:cNvSpPr txBox="1">
            <a:spLocks/>
          </p:cNvSpPr>
          <p:nvPr/>
        </p:nvSpPr>
        <p:spPr>
          <a:xfrm>
            <a:off x="574675" y="198534"/>
            <a:ext cx="7954645" cy="7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5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marL="0" marR="0" lvl="0" indent="0" algn="l" defTabSz="9359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不同城市不同行业对于数据分析（深圳）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思源黑体 CN Regular" panose="020B0500000000000000" pitchFamily="34" charset="-122"/>
              <a:cs typeface="+mj-cs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65A91A5-B063-45E9-913C-09A823D13BD3}"/>
              </a:ext>
            </a:extLst>
          </p:cNvPr>
          <p:cNvSpPr txBox="1"/>
          <p:nvPr/>
        </p:nvSpPr>
        <p:spPr>
          <a:xfrm>
            <a:off x="1782791" y="5589627"/>
            <a:ext cx="915362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深圳市移动互联网和金融对于数据分析师需求最高。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AB4D950-2F1F-456A-B18C-B496C3066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105588"/>
              </p:ext>
            </p:extLst>
          </p:nvPr>
        </p:nvGraphicFramePr>
        <p:xfrm>
          <a:off x="1389363" y="1494417"/>
          <a:ext cx="10213357" cy="424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014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97F341A-3278-4B05-82DD-38F694877358}"/>
              </a:ext>
            </a:extLst>
          </p:cNvPr>
          <p:cNvSpPr txBox="1">
            <a:spLocks/>
          </p:cNvSpPr>
          <p:nvPr/>
        </p:nvSpPr>
        <p:spPr>
          <a:xfrm>
            <a:off x="574675" y="198534"/>
            <a:ext cx="7954645" cy="7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5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marL="0" marR="0" lvl="0" indent="0" algn="l" defTabSz="9359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不同城市平均工资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思源黑体 CN Regular" panose="020B0500000000000000" pitchFamily="34" charset="-122"/>
              <a:cs typeface="+mj-cs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65A91A5-B063-45E9-913C-09A823D13BD3}"/>
              </a:ext>
            </a:extLst>
          </p:cNvPr>
          <p:cNvSpPr txBox="1"/>
          <p:nvPr/>
        </p:nvSpPr>
        <p:spPr>
          <a:xfrm>
            <a:off x="1782791" y="5589627"/>
            <a:ext cx="9153626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先计算每个人的平均工资，然后计算每个城市的平均工资。</a:t>
            </a:r>
            <a:endParaRPr lang="en-US" altLang="zh-CN" sz="1400" dirty="0">
              <a:solidFill>
                <a:prstClr val="black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在计算平均工资时候，注意，有些数据师**以上，可以进行筛选，然后计算，请问有没有什么更好的方法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可以看到，北京平均工资最高，然后师深圳。不同行业平均工资也是一样计算方法，不写了。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4A49418-883C-4A3B-B523-7B9E3EAAF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574145"/>
              </p:ext>
            </p:extLst>
          </p:nvPr>
        </p:nvGraphicFramePr>
        <p:xfrm>
          <a:off x="255888" y="1075735"/>
          <a:ext cx="10213357" cy="424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346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97F341A-3278-4B05-82DD-38F694877358}"/>
              </a:ext>
            </a:extLst>
          </p:cNvPr>
          <p:cNvSpPr txBox="1">
            <a:spLocks/>
          </p:cNvSpPr>
          <p:nvPr/>
        </p:nvSpPr>
        <p:spPr>
          <a:xfrm>
            <a:off x="574675" y="198534"/>
            <a:ext cx="7954645" cy="7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5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marL="0" marR="0" lvl="0" indent="0" algn="l" defTabSz="9359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北京不同行业和学历的平均工资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思源黑体 CN Regular" panose="020B0500000000000000" pitchFamily="34" charset="-122"/>
              <a:cs typeface="+mj-cs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65A91A5-B063-45E9-913C-09A823D13BD3}"/>
              </a:ext>
            </a:extLst>
          </p:cNvPr>
          <p:cNvSpPr txBox="1"/>
          <p:nvPr/>
        </p:nvSpPr>
        <p:spPr>
          <a:xfrm>
            <a:off x="1782791" y="5589627"/>
            <a:ext cx="9153626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后面几题有点像，就写一道</a:t>
            </a:r>
            <a:r>
              <a:rPr lang="en-US" altLang="zh-CN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^-^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北京 工作</a:t>
            </a:r>
            <a:r>
              <a:rPr lang="en-US" altLang="zh-CN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1-3</a:t>
            </a:r>
            <a:r>
              <a:rPr lang="zh-CN" altLang="en-US" sz="1400" dirty="0">
                <a:solidFill>
                  <a:prstClr val="black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年，工资最高的是游戏和金融数据服务。</a:t>
            </a:r>
            <a:endParaRPr lang="en-US" altLang="zh-CN" sz="1400" dirty="0">
              <a:solidFill>
                <a:prstClr val="black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4A49418-883C-4A3B-B523-7B9E3EAAF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439948"/>
              </p:ext>
            </p:extLst>
          </p:nvPr>
        </p:nvGraphicFramePr>
        <p:xfrm>
          <a:off x="794368" y="1144536"/>
          <a:ext cx="10213357" cy="424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19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noFill/>
      <a:noFill/>
      <a:noFill/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noFill/>
      <a:noFill/>
      <a:noFill/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noFill/>
      <a:noFill/>
      <a:noFill/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noFill/>
      <a:noFill/>
      <a:noFill/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noFill/>
      <a:noFill/>
      <a:noFill/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noFill/>
      <a:noFill/>
      <a:noFill/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Adjacency">
    <a:fillStyleLst>
      <a:solidFill>
        <a:schemeClr val="phClr"/>
      </a:solidFill>
      <a:solidFill>
        <a:schemeClr val="phClr">
          <a:tint val="55000"/>
        </a:schemeClr>
      </a:solidFill>
      <a:solidFill>
        <a:schemeClr val="phClr"/>
      </a:soli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algn="bl" rotWithShape="0">
            <a:srgbClr val="000000">
              <a:alpha val="60000"/>
            </a:srgbClr>
          </a:outerShdw>
        </a:effectLst>
      </a:effectStyle>
      <a:effectStyle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phClr">
              <a:shade val="40000"/>
              <a:satMod val="150000"/>
            </a:schemeClr>
          </a:contourClr>
        </a:sp3d>
      </a:effectStyle>
    </a:effectStyleLst>
    <a:bgFillStyleLst>
      <a:noFill/>
      <a:noFill/>
      <a:noFill/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292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思源黑体 CN Regular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1416324094@qq.com</dc:creator>
  <cp:lastModifiedBy>1416324094@qq.com</cp:lastModifiedBy>
  <cp:revision>9</cp:revision>
  <dcterms:created xsi:type="dcterms:W3CDTF">2019-08-14T07:33:13Z</dcterms:created>
  <dcterms:modified xsi:type="dcterms:W3CDTF">2019-08-14T09:09:54Z</dcterms:modified>
</cp:coreProperties>
</file>